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8" r:id="rId5"/>
    <p:sldId id="260" r:id="rId6"/>
    <p:sldId id="261" r:id="rId7"/>
    <p:sldId id="280" r:id="rId8"/>
    <p:sldId id="994" r:id="rId9"/>
    <p:sldId id="995" r:id="rId10"/>
    <p:sldId id="996" r:id="rId11"/>
    <p:sldId id="987" r:id="rId12"/>
    <p:sldId id="979" r:id="rId13"/>
    <p:sldId id="990" r:id="rId14"/>
    <p:sldId id="997" r:id="rId15"/>
    <p:sldId id="285" r:id="rId16"/>
    <p:sldId id="278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zajerdian, Farzin (LARC-D211)" initials="AF(" lastIdx="1" clrIdx="0">
    <p:extLst>
      <p:ext uri="{19B8F6BF-5375-455C-9EA6-DF929625EA0E}">
        <p15:presenceInfo xmlns:p15="http://schemas.microsoft.com/office/powerpoint/2012/main" userId="S::famzajer@ndc.nasa.gov::7b80c1be-57b6-42e7-877c-567583978d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E011-E513-4860-9B89-55AA082B4C7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BA30-532A-4B5E-8605-FB6BBACE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CD64E-9161-4F5B-A751-25BFDC034E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 userDrawn="1"/>
        </p:nvSpPr>
        <p:spPr>
          <a:xfrm>
            <a:off x="433492" y="1307773"/>
            <a:ext cx="11005317" cy="5223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Navigation Doppler Lidar Performance at High Speed and Long Range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6855" y="3429000"/>
            <a:ext cx="8352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Aram Gragossian and Diego Pierrottet</a:t>
            </a:r>
          </a:p>
          <a:p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Coherent Applications Inc., Hampton, VA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Jay Estes,</a:t>
            </a:r>
            <a:endParaRPr lang="en-US" sz="18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NASA Johnson Space Center, Houston, Texas</a:t>
            </a:r>
            <a:endParaRPr lang="en-US" sz="18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Bruce W. Barnes, Farzin Amzajerdian, and Glenn D. Hines</a:t>
            </a:r>
          </a:p>
          <a:p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NASA Langley Research Center, Hampton, VA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5824" y="2467287"/>
            <a:ext cx="423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AIAA SciTech Forum</a:t>
            </a:r>
          </a:p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Descent and Landing GN&amp;C Technology I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9FFDCA-B3A9-0C40-9D64-B121BCD13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4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1" y="1042420"/>
            <a:ext cx="6170612" cy="5180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1798"/>
            <a:ext cx="3932237" cy="39225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B501-C67B-4C3B-A71F-E8B92A959E92}" type="datetime1">
              <a:rPr lang="en-US" smtClean="0"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9788" y="1042424"/>
            <a:ext cx="3932237" cy="1201067"/>
          </a:xfrm>
        </p:spPr>
        <p:txBody>
          <a:bodyPr anchor="b">
            <a:no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1219200" y="4"/>
            <a:ext cx="9753600" cy="8873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Click to edit Master title style</a:t>
            </a:r>
            <a:endParaRPr lang="en-US" sz="2400" dirty="0"/>
          </a:p>
        </p:txBody>
      </p:sp>
      <p:pic>
        <p:nvPicPr>
          <p:cNvPr id="17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42417"/>
            <a:ext cx="10515600" cy="513963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D30A-874A-48E9-A5D1-804FDB95AE5B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046285"/>
            <a:ext cx="2628900" cy="5130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046285"/>
            <a:ext cx="7734300" cy="51306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8AE4-1CD1-47CC-97D4-8FC3965FFBE3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219200" y="4"/>
            <a:ext cx="9753600" cy="8873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Click to edit Master title style</a:t>
            </a:r>
            <a:endParaRPr lang="en-US" sz="2400" dirty="0"/>
          </a:p>
        </p:txBody>
      </p: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37909" y="1161298"/>
            <a:ext cx="5314251" cy="2523743"/>
          </a:xfrm>
        </p:spPr>
        <p:txBody>
          <a:bodyPr>
            <a:normAutofit/>
          </a:bodyPr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1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19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388608" y="1161290"/>
            <a:ext cx="5315712" cy="2523742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537909" y="4008130"/>
            <a:ext cx="5314251" cy="263956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6388608" y="4008129"/>
            <a:ext cx="5315712" cy="263956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647696"/>
            <a:ext cx="1418389" cy="200789"/>
          </a:xfrm>
        </p:spPr>
        <p:txBody>
          <a:bodyPr/>
          <a:lstStyle/>
          <a:p>
            <a:fld id="{DD98696E-1E61-42D8-B427-7B32BC99661A}" type="datetime1">
              <a:rPr lang="en-US" smtClean="0"/>
              <a:t>8/24/2021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5412" y="6647696"/>
            <a:ext cx="1418389" cy="200789"/>
          </a:xfrm>
        </p:spPr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43684"/>
            <a:ext cx="5181600" cy="5133279"/>
          </a:xfrm>
        </p:spPr>
        <p:txBody>
          <a:bodyPr>
            <a:normAutofit/>
          </a:bodyPr>
          <a:lstStyle>
            <a:lvl1pPr marL="128588" indent="-128588">
              <a:buFont typeface="Wingdings" panose="05000000000000000000" pitchFamily="2" charset="2"/>
              <a:buChar char="Ø"/>
              <a:defRPr sz="1125"/>
            </a:lvl1pPr>
            <a:lvl2pPr marL="385763" indent="-128588">
              <a:buFont typeface="Wingdings" panose="05000000000000000000" pitchFamily="2" charset="2"/>
              <a:buChar char="§"/>
              <a:defRPr sz="1013"/>
            </a:lvl2pPr>
            <a:lvl3pPr>
              <a:defRPr sz="900"/>
            </a:lvl3pPr>
            <a:lvl4pPr marL="900113" indent="-128588">
              <a:buFont typeface="Wingdings" panose="05000000000000000000" pitchFamily="2" charset="2"/>
              <a:buChar char="§"/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43684"/>
            <a:ext cx="5181600" cy="5133279"/>
          </a:xfrm>
        </p:spPr>
        <p:txBody>
          <a:bodyPr>
            <a:normAutofit/>
          </a:bodyPr>
          <a:lstStyle>
            <a:lvl1pPr marL="128588" indent="-128588">
              <a:buFont typeface="Wingdings" panose="05000000000000000000" pitchFamily="2" charset="2"/>
              <a:buChar char="Ø"/>
              <a:defRPr sz="1125"/>
            </a:lvl1pPr>
            <a:lvl2pPr marL="385763" indent="-128588">
              <a:buFont typeface="Wingdings" panose="05000000000000000000" pitchFamily="2" charset="2"/>
              <a:buChar char="§"/>
              <a:defRPr sz="1013"/>
            </a:lvl2pPr>
            <a:lvl3pPr>
              <a:defRPr sz="900"/>
            </a:lvl3pPr>
            <a:lvl4pPr marL="900113" indent="-128588">
              <a:buFont typeface="Wingdings" panose="05000000000000000000" pitchFamily="2" charset="2"/>
              <a:buChar char="§"/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A7AB-E1C9-403B-9FB5-36648E060971}" type="datetime1">
              <a:rPr lang="en-US" smtClean="0"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8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2416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57781"/>
            <a:ext cx="5157787" cy="4231882"/>
          </a:xfrm>
        </p:spPr>
        <p:txBody>
          <a:bodyPr>
            <a:normAutofit/>
          </a:bodyPr>
          <a:lstStyle>
            <a:lvl1pPr marL="128588" indent="-128588">
              <a:buFont typeface="Wingdings" panose="05000000000000000000" pitchFamily="2" charset="2"/>
              <a:buChar char="Ø"/>
              <a:defRPr sz="1125"/>
            </a:lvl1pPr>
            <a:lvl2pPr marL="385763" indent="-128588">
              <a:buFont typeface="Wingdings" panose="05000000000000000000" pitchFamily="2" charset="2"/>
              <a:buChar char="§"/>
              <a:defRPr sz="1013"/>
            </a:lvl2pPr>
            <a:lvl3pPr>
              <a:defRPr sz="900"/>
            </a:lvl3pPr>
            <a:lvl4pPr marL="900113" indent="-128588">
              <a:buFont typeface="Wingdings" panose="05000000000000000000" pitchFamily="2" charset="2"/>
              <a:buChar char="§"/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042416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57781"/>
            <a:ext cx="5183188" cy="4231882"/>
          </a:xfrm>
        </p:spPr>
        <p:txBody>
          <a:bodyPr>
            <a:normAutofit/>
          </a:bodyPr>
          <a:lstStyle>
            <a:lvl1pPr marL="128588" indent="-128588">
              <a:buFont typeface="Wingdings" panose="05000000000000000000" pitchFamily="2" charset="2"/>
              <a:buChar char="Ø"/>
              <a:defRPr sz="1125"/>
            </a:lvl1pPr>
            <a:lvl2pPr marL="385763" indent="-128588">
              <a:buFont typeface="Wingdings" panose="05000000000000000000" pitchFamily="2" charset="2"/>
              <a:buChar char="§"/>
              <a:defRPr sz="1013"/>
            </a:lvl2pPr>
            <a:lvl3pPr>
              <a:defRPr sz="900"/>
            </a:lvl3pPr>
            <a:lvl4pPr marL="900113" indent="-128588">
              <a:buFont typeface="Wingdings" panose="05000000000000000000" pitchFamily="2" charset="2"/>
              <a:buChar char="§"/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F9B5-D5AE-409B-953B-056192FC5946}" type="datetime1">
              <a:rPr lang="en-US" smtClean="0"/>
              <a:t>8/24/2021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5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CB95-9EFA-4416-92F3-0D27CC3A1C0B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9858-1574-4AA6-B3C3-D704E1CF8F1A}" type="datetime1">
              <a:rPr lang="en-US" smtClean="0"/>
              <a:t>8/24/2021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1" y="1042420"/>
            <a:ext cx="6170612" cy="518073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28135"/>
            <a:ext cx="3932237" cy="431622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A97-CBB3-454C-BBC7-5ACF199038AE}" type="datetime1">
              <a:rPr lang="en-US" smtClean="0"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9788" y="1042416"/>
            <a:ext cx="3932237" cy="752518"/>
          </a:xfrm>
        </p:spPr>
        <p:txBody>
          <a:bodyPr anchor="b">
            <a:noAutofit/>
          </a:bodyPr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1219200" y="4"/>
            <a:ext cx="9753600" cy="8873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Click to edit Master title style</a:t>
            </a:r>
            <a:endParaRPr lang="en-US" sz="2400" dirty="0"/>
          </a:p>
        </p:txBody>
      </p:sp>
      <p:pic>
        <p:nvPicPr>
          <p:cNvPr id="17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0" cy="685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5" y="0"/>
              <a:ext cx="12066495" cy="6858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5920" y="259118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7" y="213398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340"/>
            <a:ext cx="10515600" cy="51396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6A519C4-BF7A-44C0-B89D-B1EBD46F276F}" type="datetime1">
              <a:rPr lang="en-US" smtClean="0"/>
              <a:t>8/24/2021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5E03DA-9B68-453F-A392-ACFF4C7C41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3885-1EA7-4417-BAB2-A006F632DDF9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219200" y="4"/>
            <a:ext cx="9753600" cy="8873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Click to edit Master title style</a:t>
            </a:r>
          </a:p>
        </p:txBody>
      </p: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43684"/>
            <a:ext cx="5181600" cy="5133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43684"/>
            <a:ext cx="5181600" cy="5133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FCCE-C9E1-4D54-B25D-4A8F39E9E256}" type="datetime1">
              <a:rPr lang="en-US" smtClean="0"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914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3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2416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57781"/>
            <a:ext cx="5157787" cy="4231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042416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57781"/>
            <a:ext cx="5183188" cy="4231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B6A6-DBF3-4A9E-8FB9-CFFC25DB1384}" type="datetime1">
              <a:rPr lang="en-US" smtClean="0"/>
              <a:t>8/24/2021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7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4423-E6DC-4467-924A-386BB319BB07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2B15-3EF1-4788-B299-7BC0B2988F1B}" type="datetime1">
              <a:rPr lang="en-US" smtClean="0"/>
              <a:t>8/24/2021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2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2424"/>
            <a:ext cx="3932237" cy="1201067"/>
          </a:xfrm>
        </p:spPr>
        <p:txBody>
          <a:bodyPr anchor="b">
            <a:no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1042416"/>
            <a:ext cx="6170612" cy="51828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2576"/>
            <a:ext cx="3932237" cy="39225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44C3-C82A-4368-91D9-2D5B1B133708}" type="datetime1">
              <a:rPr lang="en-US" smtClean="0"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1219200" y="4"/>
            <a:ext cx="9753600" cy="8873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Click to edit Master title style</a:t>
            </a:r>
            <a:endParaRPr lang="en-US" sz="2400" dirty="0"/>
          </a:p>
        </p:txBody>
      </p:sp>
      <p:pic>
        <p:nvPicPr>
          <p:cNvPr id="16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5632" y="64834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CC755-CB50-4C60-9DEE-48BF2B8E3615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53" y="290086"/>
            <a:ext cx="906089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Performance of Doppler Lidar Velocity and Range Sensor Operating in Highly Dynamic Environments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</a:rPr>
              <a:t>Farzin Amzajerdian, Diego F. Pierrottet, Aram Gragossian, Glenn D. Hines, Nathan A. Dostart, Bruce W. Barnes, Lance L. Proctor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NASA Langley Research Center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SPIE Security + Defence  2021</a:t>
            </a:r>
          </a:p>
        </p:txBody>
      </p:sp>
    </p:spTree>
    <p:extLst>
      <p:ext uri="{BB962C8B-B14F-4D97-AF65-F5344CB8AC3E}">
        <p14:creationId xmlns:p14="http://schemas.microsoft.com/office/powerpoint/2010/main" val="35762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3"/>
    </mc:Choice>
    <mc:Fallback xmlns="">
      <p:transition spd="slow" advTm="565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E8160E-5961-4314-9555-DCF94971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/>
              <a:t>Beam Pointing Knowledge Error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DD704-776C-43A8-A493-96C1C4C493B3}"/>
              </a:ext>
            </a:extLst>
          </p:cNvPr>
          <p:cNvSpPr txBox="1"/>
          <p:nvPr/>
        </p:nvSpPr>
        <p:spPr>
          <a:xfrm>
            <a:off x="438376" y="1061066"/>
            <a:ext cx="911820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1638" indent="-401638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Major sources of beam pointing knowledge error:</a:t>
            </a:r>
          </a:p>
          <a:p>
            <a:pPr marL="9144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Beam pointing registration error</a:t>
            </a:r>
          </a:p>
          <a:p>
            <a:pPr marL="9144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Thermal expansion of Optical Head</a:t>
            </a:r>
          </a:p>
          <a:p>
            <a:pPr marL="9144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Telescope displacement due to launch loads</a:t>
            </a:r>
          </a:p>
          <a:p>
            <a:pPr marL="9144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Vehicle flexing and thermal effects </a:t>
            </a:r>
          </a:p>
          <a:p>
            <a:pPr marL="401638" indent="-401638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Performed full Structural, Thermal, Optical, Performance (STOP) analysis </a:t>
            </a:r>
          </a:p>
          <a:p>
            <a:pPr marL="285744" indent="-285744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F2AAE-7906-49AC-8CC7-FF1E8D0F0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84" y="3669824"/>
            <a:ext cx="4449423" cy="2966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07AFF-F6FE-4B63-889C-86C97D87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66" y="3710683"/>
            <a:ext cx="26593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21"/>
    </mc:Choice>
    <mc:Fallback xmlns="">
      <p:transition spd="slow" advTm="742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0B62D-4F27-4573-9B07-E7C5D2CC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E3377D2-FA88-4145-A3D0-24C5A255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083" y="9386"/>
            <a:ext cx="7723833" cy="887324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/>
              <a:t>Measurement Errors Due to Beam Pointing Knowledge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9CEB21-FC71-40CA-9562-37A9B24EB3E2}"/>
                  </a:ext>
                </a:extLst>
              </p:cNvPr>
              <p:cNvSpPr/>
              <p:nvPr/>
            </p:nvSpPr>
            <p:spPr>
              <a:xfrm>
                <a:off x="517515" y="1271639"/>
                <a:ext cx="10302885" cy="2328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67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667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func>
                      <m:func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667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667" dirty="0"/>
              </a:p>
              <a:p>
                <a:pPr marL="800100" lvl="1" indent="-342900">
                  <a:spcBef>
                    <a:spcPts val="800"/>
                  </a:spcBef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where </a:t>
                </a:r>
                <a:r>
                  <a:rPr lang="en-US" sz="2400" i="1" dirty="0">
                    <a:latin typeface="Symbol" panose="05050102010706020507" pitchFamily="18" charset="2"/>
                  </a:rPr>
                  <a:t>q</a:t>
                </a:r>
                <a:r>
                  <a:rPr lang="en-US" sz="2400" dirty="0"/>
                  <a:t>  is angle between beam vector and velocity vector</a:t>
                </a:r>
              </a:p>
              <a:p>
                <a:pPr marL="342900" indent="-342900">
                  <a:spcBef>
                    <a:spcPts val="800"/>
                  </a:spcBef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667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𝐴𝑙𝑡</m:t>
                        </m:r>
                      </m:e>
                    </m:d>
                    <m:func>
                      <m:func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2667"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l-GR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en-US" sz="2667" dirty="0"/>
              </a:p>
              <a:p>
                <a:pPr marL="800100" lvl="1" indent="-342900">
                  <a:spcBef>
                    <a:spcPts val="800"/>
                  </a:spcBef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where </a:t>
                </a:r>
                <a:r>
                  <a:rPr lang="en-US" sz="2400" i="1" dirty="0">
                    <a:latin typeface="Symbol" panose="05050102010706020507" pitchFamily="18" charset="2"/>
                  </a:rPr>
                  <a:t>b</a:t>
                </a:r>
                <a:r>
                  <a:rPr lang="en-US" sz="2400" dirty="0"/>
                  <a:t>  is the angle between the beam vector and normal to the ground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9CEB21-FC71-40CA-9562-37A9B24EB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15" y="1271639"/>
                <a:ext cx="10302885" cy="2328971"/>
              </a:xfrm>
              <a:prstGeom prst="rect">
                <a:avLst/>
              </a:prstGeom>
              <a:blipFill>
                <a:blip r:embed="rId2"/>
                <a:stretch>
                  <a:fillRect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8385FF-A8AE-4FB6-ABE7-C42711BAE336}"/>
              </a:ext>
            </a:extLst>
          </p:cNvPr>
          <p:cNvCxnSpPr>
            <a:cxnSpLocks/>
          </p:cNvCxnSpPr>
          <p:nvPr/>
        </p:nvCxnSpPr>
        <p:spPr>
          <a:xfrm>
            <a:off x="7214716" y="4019484"/>
            <a:ext cx="1497205" cy="507211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E30825-2ED5-451A-BF7A-8CED34BB598B}"/>
              </a:ext>
            </a:extLst>
          </p:cNvPr>
          <p:cNvCxnSpPr/>
          <p:nvPr/>
        </p:nvCxnSpPr>
        <p:spPr>
          <a:xfrm>
            <a:off x="7234813" y="4029389"/>
            <a:ext cx="1135464" cy="121585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6806C5-904A-4CFD-888E-CF16DDC511E1}"/>
              </a:ext>
            </a:extLst>
          </p:cNvPr>
          <p:cNvCxnSpPr/>
          <p:nvPr/>
        </p:nvCxnSpPr>
        <p:spPr>
          <a:xfrm>
            <a:off x="7214716" y="4009292"/>
            <a:ext cx="0" cy="153739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61B45-003C-4077-8D0E-A6501BCC9154}"/>
              </a:ext>
            </a:extLst>
          </p:cNvPr>
          <p:cNvCxnSpPr>
            <a:cxnSpLocks/>
          </p:cNvCxnSpPr>
          <p:nvPr/>
        </p:nvCxnSpPr>
        <p:spPr>
          <a:xfrm>
            <a:off x="7214716" y="4009292"/>
            <a:ext cx="115556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FC6B56-A3F1-4CC3-82F9-C5241F63D69C}"/>
              </a:ext>
            </a:extLst>
          </p:cNvPr>
          <p:cNvSpPr txBox="1"/>
          <p:nvPr/>
        </p:nvSpPr>
        <p:spPr>
          <a:xfrm>
            <a:off x="8750266" y="4368184"/>
            <a:ext cx="1302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Velocity Vector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D3D58-3A2F-4DC0-87E8-0B5164E41BAE}"/>
              </a:ext>
            </a:extLst>
          </p:cNvPr>
          <p:cNvSpPr txBox="1"/>
          <p:nvPr/>
        </p:nvSpPr>
        <p:spPr>
          <a:xfrm>
            <a:off x="8348335" y="5063141"/>
            <a:ext cx="150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Laser Beam Pointing Vector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C57B7-6F22-41CD-AA46-F7FB4A8599C2}"/>
              </a:ext>
            </a:extLst>
          </p:cNvPr>
          <p:cNvSpPr txBox="1"/>
          <p:nvPr/>
        </p:nvSpPr>
        <p:spPr>
          <a:xfrm>
            <a:off x="7586089" y="4194536"/>
            <a:ext cx="29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12A70-4B53-4952-A1EC-34D814B292F6}"/>
              </a:ext>
            </a:extLst>
          </p:cNvPr>
          <p:cNvSpPr txBox="1"/>
          <p:nvPr/>
        </p:nvSpPr>
        <p:spPr>
          <a:xfrm>
            <a:off x="7248619" y="4392388"/>
            <a:ext cx="29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A9FB400-3981-45B6-806B-E9CFC6A7F787}"/>
              </a:ext>
            </a:extLst>
          </p:cNvPr>
          <p:cNvSpPr/>
          <p:nvPr/>
        </p:nvSpPr>
        <p:spPr>
          <a:xfrm rot="4161524">
            <a:off x="7329534" y="4050056"/>
            <a:ext cx="323409" cy="372105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5F79B60-DC2A-4464-9044-1534A26DD537}"/>
              </a:ext>
            </a:extLst>
          </p:cNvPr>
          <p:cNvSpPr/>
          <p:nvPr/>
        </p:nvSpPr>
        <p:spPr>
          <a:xfrm rot="6806751">
            <a:off x="7101710" y="3984699"/>
            <a:ext cx="388213" cy="492708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8"/>
    </mc:Choice>
    <mc:Fallback xmlns="">
      <p:transition spd="slow" advTm="480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Concluding Remarks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887" y="1134042"/>
            <a:ext cx="106655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NDL can provide critical vehicle velocity and altitude data for precision soft landing on the Moon, Mars, and other solar system bodies </a:t>
            </a:r>
          </a:p>
          <a:p>
            <a:pPr marL="349250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Completed 4 ETUs of NDL for suborbital and lunar landing demonstration</a:t>
            </a:r>
          </a:p>
          <a:p>
            <a:pPr marL="34925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Performance of the NDL is dominated by the vehicle vibration and thermal environments</a:t>
            </a:r>
          </a:p>
          <a:p>
            <a:pPr marL="803275" lvl="2" indent="-339725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cs typeface="Arial" panose="020B0604020202020204" pitchFamily="34" charset="0"/>
              </a:rPr>
              <a:t>Vehicle vibration impacts maximum operational range and measurement precision</a:t>
            </a:r>
          </a:p>
          <a:p>
            <a:pPr marL="803275" lvl="2" indent="-339725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cs typeface="Arial" panose="020B0604020202020204" pitchFamily="34" charset="0"/>
              </a:rPr>
              <a:t>Thermal and vibration environments impacts measurement bias error</a:t>
            </a:r>
          </a:p>
          <a:p>
            <a:pPr marL="349250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Conducted a series of tests and analyses to estimate the NDL performance for lunar landing</a:t>
            </a:r>
          </a:p>
          <a:p>
            <a:pPr marL="349250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Landing vehicle dynamics increase NDL velocity and range errors from 2 mm/s and 17 cm by more than an order of magnitude </a:t>
            </a:r>
          </a:p>
        </p:txBody>
      </p:sp>
    </p:spTree>
    <p:extLst>
      <p:ext uri="{BB962C8B-B14F-4D97-AF65-F5344CB8AC3E}">
        <p14:creationId xmlns:p14="http://schemas.microsoft.com/office/powerpoint/2010/main" val="35035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42"/>
    </mc:Choice>
    <mc:Fallback xmlns="">
      <p:transition spd="slow" advTm="977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09" y="5722057"/>
            <a:ext cx="1272735" cy="9545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FAC-BA4A-45F5-AFA3-38B450F010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1199081" y="-5705"/>
            <a:ext cx="9547855" cy="88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68580" tIns="34291" rIns="68580" bIns="34291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NDL development from breadboard to Spaceflight Unit</a:t>
            </a:r>
          </a:p>
        </p:txBody>
      </p:sp>
      <p:sp>
        <p:nvSpPr>
          <p:cNvPr id="28" name="Right Arrow 27"/>
          <p:cNvSpPr/>
          <p:nvPr/>
        </p:nvSpPr>
        <p:spPr>
          <a:xfrm rot="21111012">
            <a:off x="96180" y="3537923"/>
            <a:ext cx="11906176" cy="683324"/>
          </a:xfrm>
          <a:prstGeom prst="rightArrow">
            <a:avLst>
              <a:gd name="adj1" fmla="val 50000"/>
              <a:gd name="adj2" fmla="val 80020"/>
            </a:avLst>
          </a:prstGeom>
          <a:gradFill>
            <a:gsLst>
              <a:gs pos="48692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722" y="4786628"/>
            <a:ext cx="9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400" b="1" dirty="0">
                <a:solidFill>
                  <a:srgbClr val="1F497D"/>
                </a:solidFill>
                <a:latin typeface="Arial" charset="0"/>
              </a:rPr>
              <a:t>~200 kg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658" y="415823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2008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08180" y="38696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2010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54598" y="356349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2102" y="32915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2014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16324" y="304112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2017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79552" y="4011137"/>
            <a:ext cx="166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400" b="1" dirty="0">
                <a:solidFill>
                  <a:srgbClr val="1F497D"/>
                </a:solidFill>
                <a:latin typeface="Arial" charset="0"/>
              </a:rPr>
              <a:t>GEN 2.1: 17 kg</a:t>
            </a:r>
          </a:p>
        </p:txBody>
      </p:sp>
      <p:pic>
        <p:nvPicPr>
          <p:cNvPr id="46" name="Picture 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713" y="4566476"/>
            <a:ext cx="1651235" cy="13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 rot="21123904">
            <a:off x="46140" y="4255456"/>
            <a:ext cx="432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Breadboard w/o real-time processing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23715" y="4571939"/>
            <a:ext cx="174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400" b="1" dirty="0">
                <a:solidFill>
                  <a:srgbClr val="1F497D"/>
                </a:solidFill>
                <a:latin typeface="Arial" charset="0"/>
              </a:rPr>
              <a:t>GEN 1:  ~ 60 kg </a:t>
            </a:r>
          </a:p>
        </p:txBody>
      </p:sp>
      <p:sp>
        <p:nvSpPr>
          <p:cNvPr id="51" name="TextBox 50"/>
          <p:cNvSpPr txBox="1"/>
          <p:nvPr/>
        </p:nvSpPr>
        <p:spPr>
          <a:xfrm rot="21097676">
            <a:off x="4674952" y="3659035"/>
            <a:ext cx="3401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Fully-Autonomous Prototype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9" y="3020061"/>
            <a:ext cx="1605256" cy="1125352"/>
          </a:xfrm>
          <a:prstGeom prst="rect">
            <a:avLst/>
          </a:prstGeom>
        </p:spPr>
      </p:pic>
      <p:pic>
        <p:nvPicPr>
          <p:cNvPr id="53" name="Picture 5" descr="Cnv000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670" y="2687480"/>
            <a:ext cx="1902079" cy="11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474" y="2081569"/>
            <a:ext cx="1862481" cy="13875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749" y="1576897"/>
            <a:ext cx="1656427" cy="166749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041977" y="3701240"/>
            <a:ext cx="142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400" b="1" dirty="0">
                <a:solidFill>
                  <a:srgbClr val="1F497D"/>
                </a:solidFill>
                <a:latin typeface="Arial" charset="0"/>
              </a:rPr>
              <a:t>GEN 3: 10 kg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22" y="1429394"/>
            <a:ext cx="1468677" cy="1524855"/>
          </a:xfrm>
          <a:prstGeom prst="rect">
            <a:avLst/>
          </a:prstGeom>
        </p:spPr>
      </p:pic>
      <p:pic>
        <p:nvPicPr>
          <p:cNvPr id="59" name="Picture 2" descr="IMG_3168_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1307" y="4881286"/>
            <a:ext cx="1753987" cy="163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3996754"/>
            <a:ext cx="1705536" cy="1506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012DC8-A0EF-8949-A1A8-47E8AAE80D1D}"/>
              </a:ext>
            </a:extLst>
          </p:cNvPr>
          <p:cNvSpPr txBox="1"/>
          <p:nvPr/>
        </p:nvSpPr>
        <p:spPr>
          <a:xfrm>
            <a:off x="4238527" y="4240379"/>
            <a:ext cx="153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400" b="1" dirty="0">
                <a:solidFill>
                  <a:srgbClr val="1F497D"/>
                </a:solidFill>
                <a:latin typeface="Arial" charset="0"/>
              </a:rPr>
              <a:t>GEN 2: 28 kg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E0D5701-50CE-C94F-AF1E-6AB4DA90533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336" y="3659870"/>
            <a:ext cx="1518021" cy="1693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50527" y="1184053"/>
            <a:ext cx="1133124" cy="16963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174590" y="280281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2022</a:t>
            </a:r>
          </a:p>
        </p:txBody>
      </p:sp>
      <p:sp>
        <p:nvSpPr>
          <p:cNvPr id="35" name="TextBox 34"/>
          <p:cNvSpPr txBox="1"/>
          <p:nvPr/>
        </p:nvSpPr>
        <p:spPr>
          <a:xfrm rot="21097676">
            <a:off x="8810891" y="3052417"/>
            <a:ext cx="3401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Spaceflight </a:t>
            </a:r>
            <a:r>
              <a:rPr lang="en-US" sz="1600" b="1" dirty="0" err="1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Engin</a:t>
            </a:r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. Unit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50525" y="3437475"/>
            <a:ext cx="142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400" b="1" dirty="0">
                <a:solidFill>
                  <a:srgbClr val="1F497D"/>
                </a:solidFill>
                <a:latin typeface="Arial" charset="0"/>
              </a:rPr>
              <a:t>GEN 4: 11 kg</a:t>
            </a:r>
          </a:p>
        </p:txBody>
      </p:sp>
    </p:spTree>
    <p:extLst>
      <p:ext uri="{BB962C8B-B14F-4D97-AF65-F5344CB8AC3E}">
        <p14:creationId xmlns:p14="http://schemas.microsoft.com/office/powerpoint/2010/main" val="131473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975741" y="106657"/>
            <a:ext cx="624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NDL ETU Specifications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19209"/>
              </p:ext>
            </p:extLst>
          </p:nvPr>
        </p:nvGraphicFramePr>
        <p:xfrm>
          <a:off x="956351" y="1441001"/>
          <a:ext cx="5154018" cy="3078251"/>
        </p:xfrm>
        <a:graphic>
          <a:graphicData uri="http://schemas.openxmlformats.org/drawingml/2006/table">
            <a:tbl>
              <a:tblPr/>
              <a:tblGrid>
                <a:gridCol w="121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Maximum LOS Range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on Moon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7 km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Maximum LOS Velocity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210 m/sec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LOS Velocity Error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0.2 cm/sec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LOS Range Error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25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Data Rate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20 Hz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Dimensions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Electronic Chassis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15.8” X 11.4 “ X 5.9”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Optical Head</a:t>
                      </a:r>
                      <a:r>
                        <a:rPr lang="en-US" sz="1800" baseline="300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9.6” X 7.6” X 5.1”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Mass</a:t>
                      </a: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Electronic Chassis</a:t>
                      </a:r>
                      <a:endParaRPr lang="en-US" sz="1800" strike="noStrike" baseline="30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13.0 kg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Optical Head</a:t>
                      </a:r>
                      <a:endParaRPr lang="en-US" sz="1800" baseline="30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2.2 kg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Power (28 VDC)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Gothic" pitchFamily="49" charset="-128"/>
                          <a:cs typeface="Arial" pitchFamily="34" charset="0"/>
                        </a:rPr>
                        <a:t> </a:t>
                      </a:r>
                      <a:endParaRPr lang="en-US" sz="1800" strike="noStrike" baseline="30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47712" marR="47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85 W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690" y="4652745"/>
            <a:ext cx="42581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/>
              <a:t>Vehicle induced errors not included.</a:t>
            </a:r>
          </a:p>
          <a:p>
            <a:pPr marL="342900" indent="-342900">
              <a:buAutoNum type="arabicPeriod"/>
            </a:pPr>
            <a:r>
              <a:rPr lang="en-US" dirty="0"/>
              <a:t>Optical head design varies depending on vehicle and descent trajectory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9634-F6B6-489E-960C-83B92A46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021" y="1391396"/>
            <a:ext cx="3432212" cy="1866047"/>
          </a:xfrm>
          <a:prstGeom prst="rect">
            <a:avLst/>
          </a:prstGeom>
        </p:spPr>
      </p:pic>
      <p:pic>
        <p:nvPicPr>
          <p:cNvPr id="10" name="Picture 1" descr="image001">
            <a:extLst>
              <a:ext uri="{FF2B5EF4-FFF2-40B4-BE49-F238E27FC236}">
                <a16:creationId xmlns:a16="http://schemas.microsoft.com/office/drawing/2014/main" id="{EF1CE0D3-7DB5-4852-BBDB-A5B1ADAB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13" y="4236913"/>
            <a:ext cx="2361974" cy="18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BA140D-1BE2-4187-95FF-5E74F241C5F7}"/>
              </a:ext>
            </a:extLst>
          </p:cNvPr>
          <p:cNvCxnSpPr>
            <a:cxnSpLocks/>
          </p:cNvCxnSpPr>
          <p:nvPr/>
        </p:nvCxnSpPr>
        <p:spPr>
          <a:xfrm flipV="1">
            <a:off x="10436231" y="2758536"/>
            <a:ext cx="779253" cy="384259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906F67-873E-4BD5-9F6B-30EC677AE2AC}"/>
              </a:ext>
            </a:extLst>
          </p:cNvPr>
          <p:cNvCxnSpPr>
            <a:cxnSpLocks/>
          </p:cNvCxnSpPr>
          <p:nvPr/>
        </p:nvCxnSpPr>
        <p:spPr>
          <a:xfrm flipH="1">
            <a:off x="11308704" y="1878928"/>
            <a:ext cx="0" cy="73580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8F2161-44E1-4243-A3EF-5B5E4F449CC8}"/>
              </a:ext>
            </a:extLst>
          </p:cNvPr>
          <p:cNvCxnSpPr>
            <a:cxnSpLocks/>
          </p:cNvCxnSpPr>
          <p:nvPr/>
        </p:nvCxnSpPr>
        <p:spPr>
          <a:xfrm>
            <a:off x="8374400" y="2763741"/>
            <a:ext cx="1959144" cy="39444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9AA845-0A91-4731-9B63-374D5B2F5089}"/>
              </a:ext>
            </a:extLst>
          </p:cNvPr>
          <p:cNvSpPr txBox="1"/>
          <p:nvPr/>
        </p:nvSpPr>
        <p:spPr>
          <a:xfrm>
            <a:off x="11288800" y="2092943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5.9”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E207BD-53AE-4112-9542-3C0D08F59815}"/>
              </a:ext>
            </a:extLst>
          </p:cNvPr>
          <p:cNvSpPr txBox="1"/>
          <p:nvPr/>
        </p:nvSpPr>
        <p:spPr>
          <a:xfrm>
            <a:off x="10791225" y="2959096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11.4”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432AE3-1FCE-427A-AC42-9989D7B3C163}"/>
              </a:ext>
            </a:extLst>
          </p:cNvPr>
          <p:cNvSpPr txBox="1"/>
          <p:nvPr/>
        </p:nvSpPr>
        <p:spPr>
          <a:xfrm>
            <a:off x="9055570" y="3043879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14.7”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CECA7-2E08-4849-8B2D-6A7DB56975EE}"/>
              </a:ext>
            </a:extLst>
          </p:cNvPr>
          <p:cNvSpPr/>
          <p:nvPr/>
        </p:nvSpPr>
        <p:spPr>
          <a:xfrm>
            <a:off x="9182149" y="6079868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9.6” x 7.6” x 5.1”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8CEAB-0C60-4CC2-99FC-D9A9F742F6E6}"/>
              </a:ext>
            </a:extLst>
          </p:cNvPr>
          <p:cNvSpPr txBox="1"/>
          <p:nvPr/>
        </p:nvSpPr>
        <p:spPr>
          <a:xfrm>
            <a:off x="8921029" y="3929136"/>
            <a:ext cx="187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ヒラギノ角ゴ Pro W3" pitchFamily="-65" charset="-128"/>
                <a:cs typeface="Arial" panose="020B0604020202020204" pitchFamily="34" charset="0"/>
              </a:rPr>
              <a:t>Optical Head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C6F570-73F0-4F7A-AB65-2912C60AD813}"/>
              </a:ext>
            </a:extLst>
          </p:cNvPr>
          <p:cNvSpPr txBox="1"/>
          <p:nvPr/>
        </p:nvSpPr>
        <p:spPr>
          <a:xfrm>
            <a:off x="8921029" y="1163572"/>
            <a:ext cx="187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ヒラギノ角ゴ Pro W3" pitchFamily="-65" charset="-128"/>
                <a:cs typeface="Arial" panose="020B0604020202020204" pitchFamily="34" charset="0"/>
              </a:rPr>
              <a:t>Chassis</a:t>
            </a:r>
          </a:p>
        </p:txBody>
      </p:sp>
    </p:spTree>
    <p:extLst>
      <p:ext uri="{BB962C8B-B14F-4D97-AF65-F5344CB8AC3E}">
        <p14:creationId xmlns:p14="http://schemas.microsoft.com/office/powerpoint/2010/main" val="163288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>
                <a:ea typeface="ＭＳ Ｐゴシック" pitchFamily="34" charset="-128"/>
                <a:cs typeface="Arial"/>
              </a:rPr>
              <a:t>Navigation Doppler Lidar (NDL)</a:t>
            </a:r>
            <a:endParaRPr lang="en-US" sz="2800" i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727" y="1119788"/>
            <a:ext cx="10665073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900"/>
              </a:spcAft>
              <a:buClr>
                <a:srgbClr val="996633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+mn-lt"/>
              </a:rPr>
              <a:t>Utilizes FMCW technique to measure velocity and range along three laser beams </a:t>
            </a:r>
          </a:p>
          <a:p>
            <a:pPr>
              <a:spcAft>
                <a:spcPts val="450"/>
              </a:spcAft>
              <a:buClr>
                <a:srgbClr val="996633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+mn-lt"/>
              </a:rPr>
              <a:t>Simultaneous line-of-sight measurements are used to estimate:</a:t>
            </a:r>
          </a:p>
          <a:p>
            <a:pPr marL="687388" lvl="1" indent="-225425">
              <a:spcAft>
                <a:spcPts val="45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Velocity Vector (V)</a:t>
            </a:r>
          </a:p>
          <a:p>
            <a:pPr marL="687388" lvl="1" indent="-225425">
              <a:spcAft>
                <a:spcPts val="45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Altitude relative to local ground </a:t>
            </a:r>
            <a:r>
              <a:rPr lang="en-US" sz="2000" b="1" dirty="0">
                <a:latin typeface="+mn-lt"/>
              </a:rPr>
              <a:t>(No external data required)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0" y="3234987"/>
            <a:ext cx="6691436" cy="3207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77142-2413-4C05-A906-1768CBFA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943" y="3234987"/>
            <a:ext cx="4853940" cy="33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21"/>
    </mc:Choice>
    <mc:Fallback xmlns="">
      <p:transition spd="slow" advTm="573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>
                <a:ea typeface="ＭＳ Ｐゴシック" pitchFamily="34" charset="-128"/>
                <a:cs typeface="Arial"/>
              </a:rPr>
              <a:t>NDL Enables New Landing Capabilities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434708" y="1108781"/>
            <a:ext cx="105280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lvl="1" indent="-33655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latin typeface="+mn-lt"/>
                <a:cs typeface="Arial" panose="020B0604020202020204" pitchFamily="34" charset="0"/>
              </a:rPr>
              <a:t>Viable replacement for radars with an order of magnitude higher precision and much better data quality</a:t>
            </a:r>
          </a:p>
          <a:p>
            <a:pPr marL="336550" lvl="1" indent="-33655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latin typeface="+mn-lt"/>
                <a:cs typeface="Arial" panose="020B0604020202020204" pitchFamily="34" charset="0"/>
              </a:rPr>
              <a:t>NDL enables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precision navigation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” </a:t>
            </a:r>
            <a:r>
              <a:rPr lang="en-US" sz="2200" b="1" dirty="0">
                <a:latin typeface="+mn-lt"/>
                <a:cs typeface="Arial" panose="020B0604020202020204" pitchFamily="34" charset="0"/>
              </a:rPr>
              <a:t>to the designated landing location</a:t>
            </a:r>
          </a:p>
          <a:p>
            <a:pPr marL="336550" lvl="1" indent="-33655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latin typeface="+mn-lt"/>
                <a:cs typeface="Arial" panose="020B0604020202020204" pitchFamily="34" charset="0"/>
              </a:rPr>
              <a:t>NDL enables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well-controlled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” </a:t>
            </a:r>
            <a:r>
              <a:rPr lang="en-US" sz="2200" b="1" dirty="0">
                <a:latin typeface="+mn-lt"/>
                <a:cs typeface="Arial" panose="020B0604020202020204" pitchFamily="34" charset="0"/>
              </a:rPr>
              <a:t>descent, landing, and ascent maneuvers to within a few cm/sec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59239"/>
            <a:ext cx="5452546" cy="330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92FBEC-AE4A-4B52-8B02-4198EC8F2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5" y="3858429"/>
            <a:ext cx="3365863" cy="28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9"/>
    </mc:Choice>
    <mc:Fallback xmlns="">
      <p:transition spd="slow" advTm="426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>
          <a:xfrm>
            <a:off x="1151966" y="20972"/>
            <a:ext cx="9753600" cy="88732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i="1" dirty="0">
                <a:solidFill>
                  <a:schemeClr val="bg1"/>
                </a:solidFill>
              </a:rPr>
              <a:t>Spaceflight Engineering Test Units (ETUs)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288" y="1016477"/>
            <a:ext cx="886943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en-US" sz="2400" b="1" u="sng" dirty="0"/>
              <a:t>4 ETUs have been built and tested</a:t>
            </a:r>
          </a:p>
          <a:p>
            <a:pPr marL="401638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1 – Aircraft flight tests and integrated tests with other avionics</a:t>
            </a:r>
          </a:p>
          <a:p>
            <a:pPr marL="401638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2 – Suborbital flight test on Blue Origin New Shepard vehicle (Summer 2021)</a:t>
            </a:r>
          </a:p>
          <a:p>
            <a:pPr marL="401638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3 – Lunar Landing Demonstration onboard Intuitive Machines lander  (Winter 2022)</a:t>
            </a:r>
          </a:p>
          <a:p>
            <a:pPr marL="401638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4 – Lunar Landing Demonstration onboard Astrobotic lander </a:t>
            </a:r>
          </a:p>
          <a:p>
            <a:pPr marL="401638" lvl="1"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en-US" sz="2200" b="1" dirty="0"/>
              <a:t>(Spring 2022)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0E8B71-5128-42D6-9030-3DD09CB14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22" y="4008079"/>
            <a:ext cx="4074286" cy="271619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C5F6FDD-0BBD-394E-8D05-9FAE492C9AA2}"/>
              </a:ext>
            </a:extLst>
          </p:cNvPr>
          <p:cNvSpPr txBox="1"/>
          <p:nvPr/>
        </p:nvSpPr>
        <p:spPr>
          <a:xfrm>
            <a:off x="7875619" y="4582609"/>
            <a:ext cx="195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ea typeface="ヒラギノ角ゴ Pro W3" pitchFamily="-65" charset="-128"/>
                <a:cs typeface="Arial" panose="020B0604020202020204" pitchFamily="34" charset="0"/>
              </a:rPr>
              <a:t>Optical 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4C799-03E7-4A5B-82E3-B62D1668C0AB}"/>
              </a:ext>
            </a:extLst>
          </p:cNvPr>
          <p:cNvSpPr txBox="1"/>
          <p:nvPr/>
        </p:nvSpPr>
        <p:spPr>
          <a:xfrm>
            <a:off x="9912762" y="4493719"/>
            <a:ext cx="195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ea typeface="ヒラギノ角ゴ Pro W3" pitchFamily="-65" charset="-128"/>
                <a:cs typeface="Arial" panose="020B0604020202020204" pitchFamily="34" charset="0"/>
              </a:rPr>
              <a:t>Chassis</a:t>
            </a:r>
          </a:p>
        </p:txBody>
      </p:sp>
    </p:spTree>
    <p:extLst>
      <p:ext uri="{BB962C8B-B14F-4D97-AF65-F5344CB8AC3E}">
        <p14:creationId xmlns:p14="http://schemas.microsoft.com/office/powerpoint/2010/main" val="18407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84"/>
    </mc:Choice>
    <mc:Fallback xmlns="">
      <p:transition spd="slow" advTm="1256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BD03EDA-46D5-43C9-87DF-457B7C43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27" y="1589955"/>
            <a:ext cx="1278267" cy="4231175"/>
          </a:xfrm>
          <a:prstGeom prst="rect">
            <a:avLst/>
          </a:prstGeom>
        </p:spPr>
      </p:pic>
      <p:sp>
        <p:nvSpPr>
          <p:cNvPr id="14" name="Title 7"/>
          <p:cNvSpPr txBox="1">
            <a:spLocks/>
          </p:cNvSpPr>
          <p:nvPr/>
        </p:nvSpPr>
        <p:spPr>
          <a:xfrm>
            <a:off x="1643060" y="106025"/>
            <a:ext cx="890588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bg1"/>
                </a:solidFill>
              </a:rPr>
              <a:t>Demonstration Missions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3E4406-57D1-4261-AB76-3E384CA03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55" y="1846706"/>
            <a:ext cx="4478446" cy="51793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729855-29CC-4571-A2D3-84610C254BC5}"/>
              </a:ext>
            </a:extLst>
          </p:cNvPr>
          <p:cNvSpPr txBox="1"/>
          <p:nvPr/>
        </p:nvSpPr>
        <p:spPr>
          <a:xfrm>
            <a:off x="9063951" y="5813460"/>
            <a:ext cx="203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Astrobotic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</a:rPr>
              <a:t>Peregrine Vehicle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DFB4D1-C049-4867-82A9-8D3331A57DE3}"/>
              </a:ext>
            </a:extLst>
          </p:cNvPr>
          <p:cNvSpPr txBox="1"/>
          <p:nvPr/>
        </p:nvSpPr>
        <p:spPr>
          <a:xfrm>
            <a:off x="5046657" y="5819016"/>
            <a:ext cx="243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Intuitive Machines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</a:rPr>
              <a:t>Nova-C Vehicle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D031AE-7B8F-4B1F-A6E3-528D468F7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" y="1366576"/>
            <a:ext cx="9274087" cy="43327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4F16B1-6E8C-4DDF-A36C-A20859D8EEC6}"/>
              </a:ext>
            </a:extLst>
          </p:cNvPr>
          <p:cNvSpPr txBox="1"/>
          <p:nvPr/>
        </p:nvSpPr>
        <p:spPr>
          <a:xfrm>
            <a:off x="4400310" y="376344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NDL</a:t>
            </a:r>
            <a:r>
              <a:rPr lang="en-US" dirty="0"/>
              <a:t> </a:t>
            </a:r>
            <a:r>
              <a:rPr lang="en-US" sz="1400" dirty="0"/>
              <a:t> 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0D5BF3-6285-43A2-857B-20856BA0202B}"/>
              </a:ext>
            </a:extLst>
          </p:cNvPr>
          <p:cNvCxnSpPr>
            <a:cxnSpLocks/>
          </p:cNvCxnSpPr>
          <p:nvPr/>
        </p:nvCxnSpPr>
        <p:spPr>
          <a:xfrm>
            <a:off x="4885887" y="3948114"/>
            <a:ext cx="1091295" cy="9281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B5056D6-7709-4257-AB64-52770EBDECA8}"/>
              </a:ext>
            </a:extLst>
          </p:cNvPr>
          <p:cNvCxnSpPr>
            <a:cxnSpLocks/>
          </p:cNvCxnSpPr>
          <p:nvPr/>
        </p:nvCxnSpPr>
        <p:spPr>
          <a:xfrm flipV="1">
            <a:off x="4885887" y="3687035"/>
            <a:ext cx="886067" cy="26107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1A5210-97BD-435E-BE06-2B79ED5FD069}"/>
              </a:ext>
            </a:extLst>
          </p:cNvPr>
          <p:cNvSpPr txBox="1"/>
          <p:nvPr/>
        </p:nvSpPr>
        <p:spPr>
          <a:xfrm>
            <a:off x="580626" y="1099476"/>
            <a:ext cx="2352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Suborbital Flight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BC5BE4-8D39-418D-9BE2-409FD1432041}"/>
              </a:ext>
            </a:extLst>
          </p:cNvPr>
          <p:cNvCxnSpPr>
            <a:cxnSpLocks/>
          </p:cNvCxnSpPr>
          <p:nvPr/>
        </p:nvCxnSpPr>
        <p:spPr>
          <a:xfrm>
            <a:off x="2012932" y="2658981"/>
            <a:ext cx="1199128" cy="112993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5ED8F3E-D077-42F8-8153-633AF2BE89D7}"/>
              </a:ext>
            </a:extLst>
          </p:cNvPr>
          <p:cNvCxnSpPr>
            <a:cxnSpLocks/>
          </p:cNvCxnSpPr>
          <p:nvPr/>
        </p:nvCxnSpPr>
        <p:spPr>
          <a:xfrm>
            <a:off x="2012932" y="2658981"/>
            <a:ext cx="1199128" cy="153675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20EEEE-8AB3-4415-9A41-E01D60FF3CC2}"/>
              </a:ext>
            </a:extLst>
          </p:cNvPr>
          <p:cNvCxnSpPr>
            <a:cxnSpLocks/>
          </p:cNvCxnSpPr>
          <p:nvPr/>
        </p:nvCxnSpPr>
        <p:spPr>
          <a:xfrm>
            <a:off x="2031146" y="2695544"/>
            <a:ext cx="1014411" cy="181127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ED3EEF-CECD-4685-A2F4-648FA007D4ED}"/>
              </a:ext>
            </a:extLst>
          </p:cNvPr>
          <p:cNvSpPr txBox="1"/>
          <p:nvPr/>
        </p:nvSpPr>
        <p:spPr>
          <a:xfrm>
            <a:off x="6521137" y="1099476"/>
            <a:ext cx="3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Lunar Landing Mission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6549BF-AAD0-4588-8B14-F4B185A21946}"/>
              </a:ext>
            </a:extLst>
          </p:cNvPr>
          <p:cNvSpPr txBox="1"/>
          <p:nvPr/>
        </p:nvSpPr>
        <p:spPr>
          <a:xfrm>
            <a:off x="496117" y="5809969"/>
            <a:ext cx="2436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Blue Origin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</a:rPr>
              <a:t>New Shepard Vehicle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E05FE-138D-404F-A0FD-45153FFB9B68}"/>
              </a:ext>
            </a:extLst>
          </p:cNvPr>
          <p:cNvCxnSpPr>
            <a:cxnSpLocks/>
          </p:cNvCxnSpPr>
          <p:nvPr/>
        </p:nvCxnSpPr>
        <p:spPr>
          <a:xfrm flipH="1">
            <a:off x="383512" y="1589955"/>
            <a:ext cx="2662045" cy="0"/>
          </a:xfrm>
          <a:prstGeom prst="line">
            <a:avLst/>
          </a:prstGeom>
          <a:ln w="28575"/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229405-2FEB-4C22-B933-D78F3C27506C}"/>
              </a:ext>
            </a:extLst>
          </p:cNvPr>
          <p:cNvCxnSpPr>
            <a:cxnSpLocks/>
          </p:cNvCxnSpPr>
          <p:nvPr/>
        </p:nvCxnSpPr>
        <p:spPr>
          <a:xfrm flipH="1">
            <a:off x="5420395" y="1561141"/>
            <a:ext cx="6035040" cy="0"/>
          </a:xfrm>
          <a:prstGeom prst="line">
            <a:avLst/>
          </a:prstGeom>
          <a:ln w="28575"/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4"/>
    </mc:Choice>
    <mc:Fallback xmlns="">
      <p:transition spd="slow" advTm="392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3846B-FB93-433F-B72D-5171C28C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6BA20DA-F6A7-4068-8ACA-9ADC70BE0EA9}"/>
              </a:ext>
            </a:extLst>
          </p:cNvPr>
          <p:cNvSpPr txBox="1">
            <a:spLocks/>
          </p:cNvSpPr>
          <p:nvPr/>
        </p:nvSpPr>
        <p:spPr>
          <a:xfrm>
            <a:off x="1643060" y="88911"/>
            <a:ext cx="890588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bg1"/>
                </a:solidFill>
              </a:rPr>
              <a:t>Maximum Operational Range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E45D9-575E-480E-B186-D3A05AC8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706" y="2886381"/>
            <a:ext cx="6150052" cy="3582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6A7FC9-E32B-4D5A-864C-AF9358DF3FEA}"/>
              </a:ext>
            </a:extLst>
          </p:cNvPr>
          <p:cNvSpPr txBox="1"/>
          <p:nvPr/>
        </p:nvSpPr>
        <p:spPr>
          <a:xfrm>
            <a:off x="8574664" y="3625806"/>
            <a:ext cx="197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Lidar Equation</a:t>
            </a:r>
          </a:p>
          <a:p>
            <a:pPr marL="168275" lvl="1"/>
            <a:r>
              <a:rPr lang="en-US" sz="1100" b="1" dirty="0"/>
              <a:t>Target reflectivity = 0.5</a:t>
            </a:r>
          </a:p>
          <a:p>
            <a:pPr marL="168275" lvl="1"/>
            <a:r>
              <a:rPr lang="en-US" sz="1100" b="1" dirty="0"/>
              <a:t>Visibility = 23 km</a:t>
            </a:r>
          </a:p>
          <a:p>
            <a:pPr marL="168275" lvl="1"/>
            <a:r>
              <a:rPr lang="en-US" sz="1100" b="1" dirty="0"/>
              <a:t>Turbulence C</a:t>
            </a:r>
            <a:r>
              <a:rPr lang="en-US" sz="1100" b="1" baseline="-25000" dirty="0"/>
              <a:t>n</a:t>
            </a:r>
            <a:r>
              <a:rPr lang="en-US" sz="1100" b="1" baseline="30000" dirty="0"/>
              <a:t>2</a:t>
            </a:r>
            <a:r>
              <a:rPr lang="en-US" sz="1100" b="1" dirty="0"/>
              <a:t> = 10</a:t>
            </a:r>
            <a:r>
              <a:rPr lang="en-US" sz="1100" b="1" baseline="30000" dirty="0"/>
              <a:t>-14</a:t>
            </a:r>
            <a:r>
              <a:rPr lang="en-US" sz="1100" b="1" dirty="0"/>
              <a:t>  </a:t>
            </a:r>
            <a:r>
              <a:rPr lang="en-US" sz="12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40359-5069-473D-B8DF-4330307DE352}"/>
              </a:ext>
            </a:extLst>
          </p:cNvPr>
          <p:cNvSpPr txBox="1"/>
          <p:nvPr/>
        </p:nvSpPr>
        <p:spPr>
          <a:xfrm>
            <a:off x="10450187" y="3971920"/>
            <a:ext cx="11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Moon Projection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E3750E-EAAD-438B-8EF9-FBB30A4F77E1}"/>
              </a:ext>
            </a:extLst>
          </p:cNvPr>
          <p:cNvCxnSpPr>
            <a:cxnSpLocks/>
          </p:cNvCxnSpPr>
          <p:nvPr/>
        </p:nvCxnSpPr>
        <p:spPr>
          <a:xfrm>
            <a:off x="9524604" y="4380433"/>
            <a:ext cx="505386" cy="89702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DDDB51-2A59-4A93-94A4-555416017CFE}"/>
              </a:ext>
            </a:extLst>
          </p:cNvPr>
          <p:cNvSpPr txBox="1"/>
          <p:nvPr/>
        </p:nvSpPr>
        <p:spPr>
          <a:xfrm>
            <a:off x="6559302" y="5580689"/>
            <a:ext cx="133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Threshold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E383A-E9C7-4D60-9BB6-8E5CDE05FFCA}"/>
              </a:ext>
            </a:extLst>
          </p:cNvPr>
          <p:cNvSpPr txBox="1"/>
          <p:nvPr/>
        </p:nvSpPr>
        <p:spPr>
          <a:xfrm>
            <a:off x="7308525" y="3625806"/>
            <a:ext cx="1079076" cy="46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Measured Data Points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02A0D8-8F02-44B6-96D9-B282D9E04C55}"/>
              </a:ext>
            </a:extLst>
          </p:cNvPr>
          <p:cNvCxnSpPr>
            <a:cxnSpLocks/>
          </p:cNvCxnSpPr>
          <p:nvPr/>
        </p:nvCxnSpPr>
        <p:spPr>
          <a:xfrm flipH="1">
            <a:off x="10669520" y="4380433"/>
            <a:ext cx="306985" cy="89702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4B0C29-4479-4345-ABAC-4720773F6E08}"/>
              </a:ext>
            </a:extLst>
          </p:cNvPr>
          <p:cNvSpPr txBox="1"/>
          <p:nvPr/>
        </p:nvSpPr>
        <p:spPr>
          <a:xfrm>
            <a:off x="484909" y="1143755"/>
            <a:ext cx="10698906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Signal intensity measured over a horizontal path at ~ 2 m above the ground</a:t>
            </a:r>
          </a:p>
          <a:p>
            <a:pPr marL="800100" lvl="1" indent="-342900">
              <a:spcAft>
                <a:spcPts val="8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Highly susceptible to </a:t>
            </a:r>
            <a:r>
              <a:rPr lang="en-US" sz="2200" b="1" i="1" dirty="0">
                <a:solidFill>
                  <a:schemeClr val="accent5"/>
                </a:solidFill>
              </a:rPr>
              <a:t>atmospheric turbulence</a:t>
            </a:r>
            <a:r>
              <a:rPr lang="en-US" sz="2000" b="1" dirty="0"/>
              <a:t>, </a:t>
            </a:r>
            <a:r>
              <a:rPr lang="en-US" sz="2200" b="1" i="1" dirty="0">
                <a:solidFill>
                  <a:schemeClr val="accent5"/>
                </a:solidFill>
              </a:rPr>
              <a:t>absorption</a:t>
            </a:r>
            <a:r>
              <a:rPr lang="en-US" sz="2000" b="1" dirty="0"/>
              <a:t>, and </a:t>
            </a:r>
            <a:r>
              <a:rPr lang="en-US" sz="2200" b="1" i="1" dirty="0">
                <a:solidFill>
                  <a:schemeClr val="accent5"/>
                </a:solidFill>
              </a:rPr>
              <a:t>scattering</a:t>
            </a:r>
            <a:r>
              <a:rPr lang="en-US" sz="2000" b="1" dirty="0"/>
              <a:t>  </a:t>
            </a:r>
          </a:p>
          <a:p>
            <a:pPr marL="341313" indent="-34131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Maximum operational range in Moon environment is extrapolated from measured data</a:t>
            </a:r>
          </a:p>
          <a:p>
            <a:pPr marL="8001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No atmosphere</a:t>
            </a:r>
          </a:p>
          <a:p>
            <a:pPr marL="8001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0.2 surface albedo</a:t>
            </a:r>
          </a:p>
        </p:txBody>
      </p:sp>
    </p:spTree>
    <p:extLst>
      <p:ext uri="{BB962C8B-B14F-4D97-AF65-F5344CB8AC3E}">
        <p14:creationId xmlns:p14="http://schemas.microsoft.com/office/powerpoint/2010/main" val="1472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31"/>
    </mc:Choice>
    <mc:Fallback xmlns="">
      <p:transition spd="slow" advTm="637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5C509-5E61-4D1F-B60F-F20EA24C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C0E6F-E92E-4DC2-A331-3152DD05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8" y="3555143"/>
            <a:ext cx="4572000" cy="2842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D045E-BDCE-4F6F-BC6E-06A19307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92" y="3230752"/>
            <a:ext cx="5494020" cy="32004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B0BA9363-9DDE-4D1D-9ECE-4BF01E6B17BC}"/>
              </a:ext>
            </a:extLst>
          </p:cNvPr>
          <p:cNvSpPr txBox="1">
            <a:spLocks/>
          </p:cNvSpPr>
          <p:nvPr/>
        </p:nvSpPr>
        <p:spPr>
          <a:xfrm>
            <a:off x="1643060" y="88911"/>
            <a:ext cx="890588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bg1"/>
                </a:solidFill>
              </a:rPr>
              <a:t>Vehicle Vibration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75E94-432B-44A8-A1F4-23F2956932EC}"/>
              </a:ext>
            </a:extLst>
          </p:cNvPr>
          <p:cNvSpPr/>
          <p:nvPr/>
        </p:nvSpPr>
        <p:spPr>
          <a:xfrm>
            <a:off x="326403" y="1110447"/>
            <a:ext cx="986262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9846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cs typeface="Arial" panose="020B0604020202020204" pitchFamily="34" charset="0"/>
              </a:rPr>
              <a:t>Vibration broadens signal frequency spectra and lowers its peak intensity</a:t>
            </a:r>
          </a:p>
          <a:p>
            <a:pPr marL="855663" lvl="2" indent="-39846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Arial" panose="020B0604020202020204" pitchFamily="34" charset="0"/>
              </a:rPr>
              <a:t>Reduces maximum operational range</a:t>
            </a:r>
          </a:p>
          <a:p>
            <a:pPr marL="855663" lvl="2" indent="-39846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Arial" panose="020B0604020202020204" pitchFamily="34" charset="0"/>
              </a:rPr>
              <a:t>Increases measurement noise</a:t>
            </a:r>
          </a:p>
          <a:p>
            <a:pPr marL="398463" lvl="1" indent="-398463">
              <a:spcBef>
                <a:spcPts val="12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cs typeface="Arial" panose="020B0604020202020204" pitchFamily="34" charset="0"/>
              </a:rPr>
              <a:t>Measured signal frequency broadening at different vibration loads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C632-A091-4FA8-B7C4-435C05DCEFE5}"/>
              </a:ext>
            </a:extLst>
          </p:cNvPr>
          <p:cNvSpPr txBox="1"/>
          <p:nvPr/>
        </p:nvSpPr>
        <p:spPr>
          <a:xfrm>
            <a:off x="1169033" y="3166819"/>
            <a:ext cx="40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Signal spectra broadening with vibration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32BA9-56C8-4563-BB28-6A439E1B6DB2}"/>
              </a:ext>
            </a:extLst>
          </p:cNvPr>
          <p:cNvSpPr txBox="1"/>
          <p:nvPr/>
        </p:nvSpPr>
        <p:spPr>
          <a:xfrm>
            <a:off x="3213374" y="3977585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 vibe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8CA20-1D56-4D2C-8110-2450CADC9D7C}"/>
              </a:ext>
            </a:extLst>
          </p:cNvPr>
          <p:cNvSpPr txBox="1"/>
          <p:nvPr/>
        </p:nvSpPr>
        <p:spPr>
          <a:xfrm>
            <a:off x="3213373" y="4891370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With vibe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C73226-9D6A-4579-958D-BB2886877F2C}"/>
              </a:ext>
            </a:extLst>
          </p:cNvPr>
          <p:cNvCxnSpPr>
            <a:cxnSpLocks/>
          </p:cNvCxnSpPr>
          <p:nvPr/>
        </p:nvCxnSpPr>
        <p:spPr>
          <a:xfrm>
            <a:off x="9454299" y="4442855"/>
            <a:ext cx="505386" cy="89702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CBDA14-D3F2-48BD-99A8-7D66921217AD}"/>
              </a:ext>
            </a:extLst>
          </p:cNvPr>
          <p:cNvCxnSpPr>
            <a:cxnSpLocks/>
          </p:cNvCxnSpPr>
          <p:nvPr/>
        </p:nvCxnSpPr>
        <p:spPr>
          <a:xfrm flipH="1">
            <a:off x="10216025" y="4409156"/>
            <a:ext cx="306985" cy="89702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CE8C01-D8B8-473F-AE59-26AD3DA44E12}"/>
              </a:ext>
            </a:extLst>
          </p:cNvPr>
          <p:cNvSpPr txBox="1"/>
          <p:nvPr/>
        </p:nvSpPr>
        <p:spPr>
          <a:xfrm>
            <a:off x="8903316" y="4217881"/>
            <a:ext cx="124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Lidar Equation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112C3-A400-4EC9-AE4F-2D6F50D30DA9}"/>
              </a:ext>
            </a:extLst>
          </p:cNvPr>
          <p:cNvSpPr txBox="1"/>
          <p:nvPr/>
        </p:nvSpPr>
        <p:spPr>
          <a:xfrm>
            <a:off x="10020543" y="3977585"/>
            <a:ext cx="100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Moon with no vibe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271EF2-86B2-4C48-B329-E51910596CC0}"/>
              </a:ext>
            </a:extLst>
          </p:cNvPr>
          <p:cNvCxnSpPr>
            <a:cxnSpLocks/>
          </p:cNvCxnSpPr>
          <p:nvPr/>
        </p:nvCxnSpPr>
        <p:spPr>
          <a:xfrm flipH="1">
            <a:off x="10083404" y="5045258"/>
            <a:ext cx="796565" cy="731153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220FAC-E190-4AA4-B0CC-D64268CBAB37}"/>
              </a:ext>
            </a:extLst>
          </p:cNvPr>
          <p:cNvSpPr txBox="1"/>
          <p:nvPr/>
        </p:nvSpPr>
        <p:spPr>
          <a:xfrm>
            <a:off x="10390347" y="4639988"/>
            <a:ext cx="100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Moon with vibe</a:t>
            </a:r>
          </a:p>
        </p:txBody>
      </p:sp>
    </p:spTree>
    <p:extLst>
      <p:ext uri="{BB962C8B-B14F-4D97-AF65-F5344CB8AC3E}">
        <p14:creationId xmlns:p14="http://schemas.microsoft.com/office/powerpoint/2010/main" val="9396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14"/>
    </mc:Choice>
    <mc:Fallback xmlns="">
      <p:transition spd="slow" advTm="1095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E88E6-67F9-4C40-B02C-D419E1E7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B197-2E98-43E7-AC57-5557869E07A8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7FE79-1BFE-4AA1-860B-A6EEE1B08950}"/>
              </a:ext>
            </a:extLst>
          </p:cNvPr>
          <p:cNvSpPr/>
          <p:nvPr/>
        </p:nvSpPr>
        <p:spPr>
          <a:xfrm>
            <a:off x="4900706" y="1248122"/>
            <a:ext cx="2020047" cy="6813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bg1"/>
                </a:solidFill>
              </a:rPr>
              <a:t>LOS Velocity and Range Errors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7053E4-7BCB-4F44-A4FE-C6FD7B573CD7}"/>
              </a:ext>
            </a:extLst>
          </p:cNvPr>
          <p:cNvCxnSpPr>
            <a:stCxn id="4" idx="2"/>
          </p:cNvCxnSpPr>
          <p:nvPr/>
        </p:nvCxnSpPr>
        <p:spPr>
          <a:xfrm flipH="1">
            <a:off x="5892800" y="1929439"/>
            <a:ext cx="0" cy="3657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8B383-2D7D-4DDC-A36C-CEC9F9BFD814}"/>
              </a:ext>
            </a:extLst>
          </p:cNvPr>
          <p:cNvCxnSpPr/>
          <p:nvPr/>
        </p:nvCxnSpPr>
        <p:spPr>
          <a:xfrm>
            <a:off x="3035301" y="2295199"/>
            <a:ext cx="58098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4651E1-CC0B-4A31-AB64-ECBCB7F8CCD3}"/>
              </a:ext>
            </a:extLst>
          </p:cNvPr>
          <p:cNvCxnSpPr/>
          <p:nvPr/>
        </p:nvCxnSpPr>
        <p:spPr>
          <a:xfrm flipH="1">
            <a:off x="3035300" y="2295199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1AD13D-C433-4DEE-83D9-672C9C44730E}"/>
              </a:ext>
            </a:extLst>
          </p:cNvPr>
          <p:cNvCxnSpPr/>
          <p:nvPr/>
        </p:nvCxnSpPr>
        <p:spPr>
          <a:xfrm flipH="1">
            <a:off x="8844428" y="2295199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03081D-50A4-4DAA-BAC2-0D2AC5B710E4}"/>
              </a:ext>
            </a:extLst>
          </p:cNvPr>
          <p:cNvSpPr/>
          <p:nvPr/>
        </p:nvSpPr>
        <p:spPr>
          <a:xfrm>
            <a:off x="2247156" y="2539039"/>
            <a:ext cx="156583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 (Bias Error)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473AF-C945-4D7A-8C56-62B7439BFA51}"/>
              </a:ext>
            </a:extLst>
          </p:cNvPr>
          <p:cNvSpPr/>
          <p:nvPr/>
        </p:nvSpPr>
        <p:spPr>
          <a:xfrm>
            <a:off x="8085418" y="2550992"/>
            <a:ext cx="156583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Precision (Noise)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EE42CB-3D9B-4A97-9D6E-91F83754205C}"/>
              </a:ext>
            </a:extLst>
          </p:cNvPr>
          <p:cNvSpPr/>
          <p:nvPr/>
        </p:nvSpPr>
        <p:spPr>
          <a:xfrm>
            <a:off x="7620428" y="4752477"/>
            <a:ext cx="109728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Laser Frequency Linewidth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89BF61-5F51-44A5-892B-6E495C9056C3}"/>
              </a:ext>
            </a:extLst>
          </p:cNvPr>
          <p:cNvSpPr/>
          <p:nvPr/>
        </p:nvSpPr>
        <p:spPr>
          <a:xfrm>
            <a:off x="438065" y="3650899"/>
            <a:ext cx="109728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Laser Frequency Knowledge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7C5A0-6199-4D8C-B9A1-32B84CDFA9DF}"/>
              </a:ext>
            </a:extLst>
          </p:cNvPr>
          <p:cNvSpPr/>
          <p:nvPr/>
        </p:nvSpPr>
        <p:spPr>
          <a:xfrm>
            <a:off x="1787492" y="3636321"/>
            <a:ext cx="109728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Laser Frequency Drift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E9C603-A29A-4E37-AA9F-928A1F17AF31}"/>
              </a:ext>
            </a:extLst>
          </p:cNvPr>
          <p:cNvSpPr/>
          <p:nvPr/>
        </p:nvSpPr>
        <p:spPr>
          <a:xfrm>
            <a:off x="4509729" y="3648953"/>
            <a:ext cx="109728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Beam Pointing Knowledge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6D3526-6BAD-4414-88C8-146E1C7577F4}"/>
              </a:ext>
            </a:extLst>
          </p:cNvPr>
          <p:cNvCxnSpPr>
            <a:cxnSpLocks/>
          </p:cNvCxnSpPr>
          <p:nvPr/>
        </p:nvCxnSpPr>
        <p:spPr>
          <a:xfrm>
            <a:off x="3022601" y="3160592"/>
            <a:ext cx="0" cy="2557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EA24E2-1E03-4632-9CFC-27DBE79AD29C}"/>
              </a:ext>
            </a:extLst>
          </p:cNvPr>
          <p:cNvCxnSpPr>
            <a:cxnSpLocks/>
          </p:cNvCxnSpPr>
          <p:nvPr/>
        </p:nvCxnSpPr>
        <p:spPr>
          <a:xfrm flipV="1">
            <a:off x="962661" y="3402053"/>
            <a:ext cx="4092129" cy="23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B7EAD7-660E-4942-BC6A-C52F5880D4F5}"/>
              </a:ext>
            </a:extLst>
          </p:cNvPr>
          <p:cNvCxnSpPr/>
          <p:nvPr/>
        </p:nvCxnSpPr>
        <p:spPr>
          <a:xfrm flipH="1">
            <a:off x="973120" y="3404432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3EB468-0F88-4569-AF6F-481098DBB887}"/>
              </a:ext>
            </a:extLst>
          </p:cNvPr>
          <p:cNvCxnSpPr/>
          <p:nvPr/>
        </p:nvCxnSpPr>
        <p:spPr>
          <a:xfrm flipH="1">
            <a:off x="2336132" y="3404432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8DB99B-5C60-4D42-99CB-6A2681A36464}"/>
              </a:ext>
            </a:extLst>
          </p:cNvPr>
          <p:cNvCxnSpPr/>
          <p:nvPr/>
        </p:nvCxnSpPr>
        <p:spPr>
          <a:xfrm flipH="1">
            <a:off x="3702649" y="3392479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BCE3BA-80DE-4886-8FAE-5C115E429E8A}"/>
              </a:ext>
            </a:extLst>
          </p:cNvPr>
          <p:cNvCxnSpPr/>
          <p:nvPr/>
        </p:nvCxnSpPr>
        <p:spPr>
          <a:xfrm flipH="1">
            <a:off x="5054789" y="3402052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4CA5FC5-B113-400F-9511-324E13711FC2}"/>
              </a:ext>
            </a:extLst>
          </p:cNvPr>
          <p:cNvSpPr/>
          <p:nvPr/>
        </p:nvSpPr>
        <p:spPr>
          <a:xfrm>
            <a:off x="6295517" y="3650653"/>
            <a:ext cx="109728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SNR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24FEC-47E0-474E-8807-6D4E389F7584}"/>
              </a:ext>
            </a:extLst>
          </p:cNvPr>
          <p:cNvSpPr/>
          <p:nvPr/>
        </p:nvSpPr>
        <p:spPr>
          <a:xfrm>
            <a:off x="7624685" y="3650653"/>
            <a:ext cx="109728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Body Acceleration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58E707-6EE0-4A5E-BA7D-3A976ACC1A8D}"/>
              </a:ext>
            </a:extLst>
          </p:cNvPr>
          <p:cNvSpPr/>
          <p:nvPr/>
        </p:nvSpPr>
        <p:spPr>
          <a:xfrm>
            <a:off x="8989712" y="3650653"/>
            <a:ext cx="109728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Body Rotation Rate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FBF5AB-A6CC-4ED7-84C1-DD436C4E68B5}"/>
              </a:ext>
            </a:extLst>
          </p:cNvPr>
          <p:cNvSpPr/>
          <p:nvPr/>
        </p:nvSpPr>
        <p:spPr>
          <a:xfrm>
            <a:off x="10345432" y="3663285"/>
            <a:ext cx="109728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Body Vibration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C187411-2DD9-49CA-A663-5E374C41F341}"/>
              </a:ext>
            </a:extLst>
          </p:cNvPr>
          <p:cNvCxnSpPr/>
          <p:nvPr/>
        </p:nvCxnSpPr>
        <p:spPr>
          <a:xfrm flipH="1">
            <a:off x="8858304" y="3174924"/>
            <a:ext cx="0" cy="13411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2E943E-A189-45FF-8FE2-E01C31301D36}"/>
              </a:ext>
            </a:extLst>
          </p:cNvPr>
          <p:cNvCxnSpPr>
            <a:cxnSpLocks/>
          </p:cNvCxnSpPr>
          <p:nvPr/>
        </p:nvCxnSpPr>
        <p:spPr>
          <a:xfrm flipV="1">
            <a:off x="6798364" y="3416385"/>
            <a:ext cx="4092129" cy="23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083D43-6E89-40F0-8B0F-67253C3E8363}"/>
              </a:ext>
            </a:extLst>
          </p:cNvPr>
          <p:cNvCxnSpPr/>
          <p:nvPr/>
        </p:nvCxnSpPr>
        <p:spPr>
          <a:xfrm flipH="1">
            <a:off x="6808823" y="3418764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D7F270-C4C6-4463-89D6-FCFA7B4F681F}"/>
              </a:ext>
            </a:extLst>
          </p:cNvPr>
          <p:cNvCxnSpPr/>
          <p:nvPr/>
        </p:nvCxnSpPr>
        <p:spPr>
          <a:xfrm flipH="1">
            <a:off x="8171835" y="3418764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681A0C-C0E7-42F6-929C-0ACE0771BE5E}"/>
              </a:ext>
            </a:extLst>
          </p:cNvPr>
          <p:cNvCxnSpPr/>
          <p:nvPr/>
        </p:nvCxnSpPr>
        <p:spPr>
          <a:xfrm flipH="1">
            <a:off x="9538352" y="3406811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4E9C46-6531-4572-A7FF-B324AFDD9FE8}"/>
              </a:ext>
            </a:extLst>
          </p:cNvPr>
          <p:cNvCxnSpPr/>
          <p:nvPr/>
        </p:nvCxnSpPr>
        <p:spPr>
          <a:xfrm flipH="1">
            <a:off x="10890492" y="3416384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3">
            <a:extLst>
              <a:ext uri="{FF2B5EF4-FFF2-40B4-BE49-F238E27FC236}">
                <a16:creationId xmlns:a16="http://schemas.microsoft.com/office/drawing/2014/main" id="{8DFFB07B-9F49-4DC6-9ABE-832CBABC84F7}"/>
              </a:ext>
            </a:extLst>
          </p:cNvPr>
          <p:cNvSpPr txBox="1">
            <a:spLocks/>
          </p:cNvSpPr>
          <p:nvPr/>
        </p:nvSpPr>
        <p:spPr>
          <a:xfrm>
            <a:off x="1628995" y="196749"/>
            <a:ext cx="890588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bg1"/>
                </a:solidFill>
              </a:rPr>
              <a:t>NDL Error Budget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93EE85B9-E357-4A1C-A770-9C188DAD1F7A}"/>
              </a:ext>
            </a:extLst>
          </p:cNvPr>
          <p:cNvSpPr txBox="1">
            <a:spLocks/>
          </p:cNvSpPr>
          <p:nvPr/>
        </p:nvSpPr>
        <p:spPr>
          <a:xfrm>
            <a:off x="220731" y="5521945"/>
            <a:ext cx="8179690" cy="97093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Clr>
                <a:schemeClr val="accent2">
                  <a:lumMod val="50000"/>
                </a:schemeClr>
              </a:buClr>
            </a:pPr>
            <a:r>
              <a:rPr lang="en-US" sz="2400" dirty="0"/>
              <a:t>Dominant bias error source is beam pointing knowledge</a:t>
            </a:r>
          </a:p>
          <a:p>
            <a:pPr marL="401638" indent="-401638">
              <a:buClr>
                <a:schemeClr val="accent2">
                  <a:lumMod val="50000"/>
                </a:schemeClr>
              </a:buClr>
            </a:pPr>
            <a:r>
              <a:rPr lang="en-US" sz="2400" dirty="0"/>
              <a:t>Dominant noise source is vehicle vibration</a:t>
            </a:r>
          </a:p>
          <a:p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04B135-5CD9-405A-B0C6-BE01C8C653B7}"/>
              </a:ext>
            </a:extLst>
          </p:cNvPr>
          <p:cNvSpPr/>
          <p:nvPr/>
        </p:nvSpPr>
        <p:spPr>
          <a:xfrm>
            <a:off x="3140609" y="3650443"/>
            <a:ext cx="109728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Modulation Waveform Linearity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F3350B-3656-4D95-B123-6F3BC5AD53C8}"/>
              </a:ext>
            </a:extLst>
          </p:cNvPr>
          <p:cNvSpPr/>
          <p:nvPr/>
        </p:nvSpPr>
        <p:spPr>
          <a:xfrm>
            <a:off x="9000889" y="4773587"/>
            <a:ext cx="109728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Signal Processing Resolution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FD84BF-6E1A-46A9-A807-AACC5B17FA4F}"/>
              </a:ext>
            </a:extLst>
          </p:cNvPr>
          <p:cNvCxnSpPr>
            <a:cxnSpLocks/>
          </p:cNvCxnSpPr>
          <p:nvPr/>
        </p:nvCxnSpPr>
        <p:spPr>
          <a:xfrm flipV="1">
            <a:off x="8160360" y="4507333"/>
            <a:ext cx="1377696" cy="23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1E57477-6312-4E4D-8531-B32707C1E9BD}"/>
              </a:ext>
            </a:extLst>
          </p:cNvPr>
          <p:cNvCxnSpPr/>
          <p:nvPr/>
        </p:nvCxnSpPr>
        <p:spPr>
          <a:xfrm flipH="1">
            <a:off x="8166027" y="4501508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8A9B480-1BD0-482B-BC77-BE39C8FAE846}"/>
              </a:ext>
            </a:extLst>
          </p:cNvPr>
          <p:cNvCxnSpPr/>
          <p:nvPr/>
        </p:nvCxnSpPr>
        <p:spPr>
          <a:xfrm flipH="1">
            <a:off x="9535440" y="4512345"/>
            <a:ext cx="0" cy="243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11"/>
    </mc:Choice>
    <mc:Fallback xmlns="">
      <p:transition spd="slow" advTm="1389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1C9434-0E12-4D77-A94A-04F203AFD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92564"/>
                <a:ext cx="9035675" cy="1971108"/>
              </a:xfrm>
            </p:spPr>
            <p:txBody>
              <a:bodyPr>
                <a:normAutofit/>
              </a:bodyPr>
              <a:lstStyle/>
              <a:p>
                <a:pPr marL="918622" lvl="1" indent="-457200">
                  <a:spcBef>
                    <a:spcPts val="0"/>
                  </a:spcBef>
                  <a:spcAft>
                    <a:spcPts val="1800"/>
                  </a:spcAft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+mn-lt"/>
                  </a:rPr>
                  <a:t>Vibration signal broadening increases with range</a:t>
                </a:r>
                <a:endParaRPr lang="en-US" sz="2400" dirty="0">
                  <a:latin typeface="+mn-lt"/>
                </a:endParaRPr>
              </a:p>
              <a:p>
                <a:pPr marL="1195388" lvl="2" indent="-392113">
                  <a:spcBef>
                    <a:spcPts val="0"/>
                  </a:spcBef>
                  <a:spcAft>
                    <a:spcPts val="1800"/>
                  </a:spcAft>
                  <a:buClr>
                    <a:schemeClr val="accent2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𝐋𝐎𝐒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𝐕𝐞𝐥𝐨𝐜𝐢𝐭𝐲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𝐄𝐫𝐫𝐨𝐫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𝛛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200" b="1" dirty="0"/>
              </a:p>
              <a:p>
                <a:pPr marL="1195388" lvl="2" indent="-392113">
                  <a:buClr>
                    <a:schemeClr val="accent2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𝐋𝐎𝐒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𝐕𝐞𝐥𝐨𝐜𝐢𝐭𝐲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𝐄𝐫𝐫𝐨𝐫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𝝏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200" b="1" dirty="0"/>
              </a:p>
              <a:p>
                <a:pPr marL="852488" lvl="1" indent="-392113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en-US" sz="25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1C9434-0E12-4D77-A94A-04F203AFD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92564"/>
                <a:ext cx="9035675" cy="1971108"/>
              </a:xfrm>
              <a:blipFill>
                <a:blip r:embed="rId2"/>
                <a:stretch>
                  <a:fillRect t="-4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AE8160E-5961-4314-9555-DCF94971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/>
              <a:t>Vibration-Induced Measurement Error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BAA088-9296-4A84-AAAF-FD1DF812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396" y="2952246"/>
            <a:ext cx="4572000" cy="284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C44BD6-A237-4654-BF87-EE9F21C306F5}"/>
              </a:ext>
            </a:extLst>
          </p:cNvPr>
          <p:cNvSpPr txBox="1"/>
          <p:nvPr/>
        </p:nvSpPr>
        <p:spPr>
          <a:xfrm>
            <a:off x="7338721" y="2563922"/>
            <a:ext cx="40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Signal spectra broadening with vibration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81BEBB-6D37-4000-AA90-9FFEFA254527}"/>
              </a:ext>
            </a:extLst>
          </p:cNvPr>
          <p:cNvSpPr txBox="1"/>
          <p:nvPr/>
        </p:nvSpPr>
        <p:spPr>
          <a:xfrm>
            <a:off x="9383062" y="3374688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 vibe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D65AD-AB6F-41A8-92A6-1AC3CDCB2AEF}"/>
              </a:ext>
            </a:extLst>
          </p:cNvPr>
          <p:cNvSpPr txBox="1"/>
          <p:nvPr/>
        </p:nvSpPr>
        <p:spPr>
          <a:xfrm>
            <a:off x="9383061" y="4288473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With vibe</a:t>
            </a:r>
          </a:p>
        </p:txBody>
      </p:sp>
    </p:spTree>
    <p:extLst>
      <p:ext uri="{BB962C8B-B14F-4D97-AF65-F5344CB8AC3E}">
        <p14:creationId xmlns:p14="http://schemas.microsoft.com/office/powerpoint/2010/main" val="12470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6"/>
    </mc:Choice>
    <mc:Fallback xmlns="">
      <p:transition spd="slow" advTm="73176"/>
    </mc:Fallback>
  </mc:AlternateContent>
</p:sld>
</file>

<file path=ppt/theme/theme1.xml><?xml version="1.0" encoding="utf-8"?>
<a:theme xmlns:a="http://schemas.openxmlformats.org/drawingml/2006/main" name="AA2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DL_template.potx" id="{262EAA99-88B2-4C6E-A327-AE30F1D8B044}" vid="{F918BAB8-CBB6-4002-9611-24FFC4AF4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1" ma:contentTypeDescription="Create a new document." ma:contentTypeScope="" ma:versionID="ba2a8dfb31b5bbb27ac0d7c4bec2df5d">
  <xsd:schema xmlns:xsd="http://www.w3.org/2001/XMLSchema" xmlns:xs="http://www.w3.org/2001/XMLSchema" xmlns:p="http://schemas.microsoft.com/office/2006/metadata/properties" xmlns:ns3="3cb15ddf-dbe9-47ea-851d-c70642058130" xmlns:ns4="4817ca35-7031-43a6-bda2-0d9832ef6347" targetNamespace="http://schemas.microsoft.com/office/2006/metadata/properties" ma:root="true" ma:fieldsID="294b7d584fdc1c5b30d0e39007e047f0" ns3:_="" ns4:_=""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9CA3A-3338-4CE0-BC3B-3CD71E928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F1EBE-A6E2-4C73-96ED-B74C039A60A7}">
  <ds:schemaRefs>
    <ds:schemaRef ds:uri="http://schemas.microsoft.com/office/2006/metadata/properties"/>
    <ds:schemaRef ds:uri="http://purl.org/dc/terms/"/>
    <ds:schemaRef ds:uri="http://purl.org/dc/elements/1.1/"/>
    <ds:schemaRef ds:uri="4817ca35-7031-43a6-bda2-0d9832ef6347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3cb15ddf-dbe9-47ea-851d-c7064205813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00FA21-9CBB-4712-A788-88E25E2E0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NDL_template</Template>
  <TotalTime>12903</TotalTime>
  <Words>813</Words>
  <Application>Microsoft Office PowerPoint</Application>
  <PresentationFormat>Widescreen</PresentationFormat>
  <Paragraphs>168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Helvetica Neue Black Condensed</vt:lpstr>
      <vt:lpstr>Symbol</vt:lpstr>
      <vt:lpstr>Wingdings</vt:lpstr>
      <vt:lpstr>AA2_theme</vt:lpstr>
      <vt:lpstr>PowerPoint Presentation</vt:lpstr>
      <vt:lpstr>Navigation Doppler Lidar (NDL)</vt:lpstr>
      <vt:lpstr>NDL Enables New Landing Capabilities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Vibration-Induced Measurement Error</vt:lpstr>
      <vt:lpstr>Beam Pointing Knowledge Error</vt:lpstr>
      <vt:lpstr>Measurement Errors Due to Beam Pointing Knowledge Error</vt:lpstr>
      <vt:lpstr>Concluding Remarks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Gragossian, Aram (LARC-D211)[STARSS III Affiiate]</dc:creator>
  <cp:lastModifiedBy>Baize, Wanda M Hickson (LARC-B702)[LAMPS 2]</cp:lastModifiedBy>
  <cp:revision>111</cp:revision>
  <dcterms:created xsi:type="dcterms:W3CDTF">2019-12-18T04:38:57Z</dcterms:created>
  <dcterms:modified xsi:type="dcterms:W3CDTF">2021-08-24T13:40:41Z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