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4a" ContentType="audi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2"/>
  </p:notesMasterIdLst>
  <p:handoutMasterIdLst>
    <p:handoutMasterId r:id="rId33"/>
  </p:handoutMasterIdLst>
  <p:sldIdLst>
    <p:sldId id="262" r:id="rId2"/>
    <p:sldId id="281" r:id="rId3"/>
    <p:sldId id="298" r:id="rId4"/>
    <p:sldId id="317" r:id="rId5"/>
    <p:sldId id="288" r:id="rId6"/>
    <p:sldId id="297" r:id="rId7"/>
    <p:sldId id="299" r:id="rId8"/>
    <p:sldId id="300" r:id="rId9"/>
    <p:sldId id="301" r:id="rId10"/>
    <p:sldId id="303" r:id="rId11"/>
    <p:sldId id="306" r:id="rId12"/>
    <p:sldId id="307" r:id="rId13"/>
    <p:sldId id="304" r:id="rId14"/>
    <p:sldId id="321" r:id="rId15"/>
    <p:sldId id="322" r:id="rId16"/>
    <p:sldId id="305" r:id="rId17"/>
    <p:sldId id="308" r:id="rId18"/>
    <p:sldId id="309" r:id="rId19"/>
    <p:sldId id="311" r:id="rId20"/>
    <p:sldId id="302" r:id="rId21"/>
    <p:sldId id="312" r:id="rId22"/>
    <p:sldId id="314" r:id="rId23"/>
    <p:sldId id="310" r:id="rId24"/>
    <p:sldId id="319" r:id="rId25"/>
    <p:sldId id="320" r:id="rId26"/>
    <p:sldId id="318" r:id="rId27"/>
    <p:sldId id="324" r:id="rId28"/>
    <p:sldId id="325" r:id="rId29"/>
    <p:sldId id="323" r:id="rId30"/>
    <p:sldId id="290"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61" userDrawn="1">
          <p15:clr>
            <a:srgbClr val="A4A3A4"/>
          </p15:clr>
        </p15:guide>
        <p15:guide id="2" pos="1043" userDrawn="1">
          <p15:clr>
            <a:srgbClr val="A4A3A4"/>
          </p15:clr>
        </p15:guide>
        <p15:guide id="3" orient="horz" pos="108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C2BB"/>
    <a:srgbClr val="FFFFFF"/>
    <a:srgbClr val="D7D1CC"/>
    <a:srgbClr val="D6EEEC"/>
    <a:srgbClr val="EEECEA"/>
    <a:srgbClr val="24303B"/>
    <a:srgbClr val="051B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319"/>
    <p:restoredTop sz="94774"/>
  </p:normalViewPr>
  <p:slideViewPr>
    <p:cSldViewPr snapToGrid="0">
      <p:cViewPr>
        <p:scale>
          <a:sx n="120" d="100"/>
          <a:sy n="120" d="100"/>
        </p:scale>
        <p:origin x="840" y="864"/>
      </p:cViewPr>
      <p:guideLst>
        <p:guide orient="horz" pos="3861"/>
        <p:guide pos="1043"/>
        <p:guide orient="horz" pos="1083"/>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2ACEADB-9383-41F3-AE20-0578A49EDC45}" type="datetimeFigureOut">
              <a:rPr lang="en-GB" smtClean="0"/>
              <a:t>28/09/2021</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C328C3E-0F33-4796-8FCF-9FA1139B2191}" type="slidenum">
              <a:rPr lang="en-GB" smtClean="0"/>
              <a:t>‹#›</a:t>
            </a:fld>
            <a:endParaRPr lang="en-GB"/>
          </a:p>
        </p:txBody>
      </p:sp>
    </p:spTree>
    <p:extLst>
      <p:ext uri="{BB962C8B-B14F-4D97-AF65-F5344CB8AC3E}">
        <p14:creationId xmlns:p14="http://schemas.microsoft.com/office/powerpoint/2010/main" val="379537137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2E25AC-EFDC-429F-A596-63AB2339D9F9}" type="datetimeFigureOut">
              <a:rPr lang="en-GB" smtClean="0"/>
              <a:t>28/09/2021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49854A-FED2-4495-B567-1859074471A7}" type="slidenum">
              <a:rPr lang="en-GB" smtClean="0"/>
              <a:t>‹#›</a:t>
            </a:fld>
            <a:endParaRPr lang="en-GB"/>
          </a:p>
        </p:txBody>
      </p:sp>
    </p:spTree>
    <p:extLst>
      <p:ext uri="{BB962C8B-B14F-4D97-AF65-F5344CB8AC3E}">
        <p14:creationId xmlns:p14="http://schemas.microsoft.com/office/powerpoint/2010/main" val="157904136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B49854A-FED2-4495-B567-1859074471A7}" type="slidenum">
              <a:rPr lang="en-GB" smtClean="0"/>
              <a:t>1</a:t>
            </a:fld>
            <a:endParaRPr lang="en-GB"/>
          </a:p>
        </p:txBody>
      </p:sp>
    </p:spTree>
    <p:extLst>
      <p:ext uri="{BB962C8B-B14F-4D97-AF65-F5344CB8AC3E}">
        <p14:creationId xmlns:p14="http://schemas.microsoft.com/office/powerpoint/2010/main" val="40255619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imag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18475" y="-13856"/>
            <a:ext cx="12234475" cy="6871855"/>
          </a:xfrm>
          <a:solidFill>
            <a:schemeClr val="bg2">
              <a:lumMod val="95000"/>
            </a:schemeClr>
          </a:solidFill>
          <a:ln>
            <a:noFill/>
          </a:ln>
        </p:spPr>
        <p:txBody>
          <a:bodyPr anchor="ctr"/>
          <a:lstStyle>
            <a:lvl1pPr marL="0" indent="0" algn="ctr">
              <a:buNone/>
              <a:defRPr baseline="0">
                <a:solidFill>
                  <a:schemeClr val="tx1"/>
                </a:solidFill>
              </a:defRPr>
            </a:lvl1pPr>
          </a:lstStyle>
          <a:p>
            <a:r>
              <a:rPr lang="en-GB"/>
              <a:t>Click to add an image</a:t>
            </a:r>
          </a:p>
        </p:txBody>
      </p:sp>
    </p:spTree>
    <p:extLst>
      <p:ext uri="{BB962C8B-B14F-4D97-AF65-F5344CB8AC3E}">
        <p14:creationId xmlns:p14="http://schemas.microsoft.com/office/powerpoint/2010/main" val="111431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slide-graphic">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1F7D1C5-C77F-7849-97AE-B1CDD8F1DC4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9" name="TextBox 18"/>
          <p:cNvSpPr txBox="1"/>
          <p:nvPr userDrawn="1"/>
        </p:nvSpPr>
        <p:spPr>
          <a:xfrm>
            <a:off x="1842117" y="6020154"/>
            <a:ext cx="1581787" cy="179536"/>
          </a:xfrm>
          <a:prstGeom prst="rect">
            <a:avLst/>
          </a:prstGeom>
          <a:noFill/>
        </p:spPr>
        <p:txBody>
          <a:bodyPr wrap="square" lIns="0" tIns="0" rIns="0" bIns="0" rtlCol="0">
            <a:spAutoFit/>
          </a:bodyPr>
          <a:lstStyle/>
          <a:p>
            <a:pPr>
              <a:lnSpc>
                <a:spcPts val="1400"/>
              </a:lnSpc>
            </a:pPr>
            <a:r>
              <a:rPr lang="en-GB" sz="1400" dirty="0" err="1">
                <a:solidFill>
                  <a:schemeClr val="accent1"/>
                </a:solidFill>
              </a:rPr>
              <a:t>www.amcoe.org</a:t>
            </a:r>
            <a:endParaRPr lang="en-GB" sz="1400" dirty="0">
              <a:solidFill>
                <a:schemeClr val="accent1"/>
              </a:solidFill>
            </a:endParaRPr>
          </a:p>
        </p:txBody>
      </p:sp>
      <p:pic>
        <p:nvPicPr>
          <p:cNvPr id="8" name="Picture 7" descr="Text&#10;&#10;Description automatically generated">
            <a:extLst>
              <a:ext uri="{FF2B5EF4-FFF2-40B4-BE49-F238E27FC236}">
                <a16:creationId xmlns:a16="http://schemas.microsoft.com/office/drawing/2014/main" id="{DF03256F-D2F5-9041-91D4-FCFF135B067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81856" y="224691"/>
            <a:ext cx="1307594" cy="1683131"/>
          </a:xfrm>
          <a:prstGeom prst="rect">
            <a:avLst/>
          </a:prstGeom>
        </p:spPr>
      </p:pic>
      <p:pic>
        <p:nvPicPr>
          <p:cNvPr id="10" name="Picture 9" descr="Icon&#10;&#10;Description automatically generated">
            <a:extLst>
              <a:ext uri="{FF2B5EF4-FFF2-40B4-BE49-F238E27FC236}">
                <a16:creationId xmlns:a16="http://schemas.microsoft.com/office/drawing/2014/main" id="{DE568F31-4183-AC4E-BE3F-9F5F31CDD17E}"/>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6698544" y="666206"/>
            <a:ext cx="5207000" cy="800100"/>
          </a:xfrm>
          <a:prstGeom prst="rect">
            <a:avLst/>
          </a:prstGeom>
        </p:spPr>
      </p:pic>
      <p:pic>
        <p:nvPicPr>
          <p:cNvPr id="17" name="Picture 16" descr="Green text on a black background&#10;&#10;Description automatically generated with medium confidence">
            <a:extLst>
              <a:ext uri="{FF2B5EF4-FFF2-40B4-BE49-F238E27FC236}">
                <a16:creationId xmlns:a16="http://schemas.microsoft.com/office/drawing/2014/main" id="{81D9C2A0-982F-914D-BA4E-6F889EFEA7BB}"/>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1842117" y="2918526"/>
            <a:ext cx="2198370" cy="335862"/>
          </a:xfrm>
          <a:prstGeom prst="rect">
            <a:avLst/>
          </a:prstGeom>
        </p:spPr>
      </p:pic>
    </p:spTree>
    <p:extLst>
      <p:ext uri="{BB962C8B-B14F-4D97-AF65-F5344CB8AC3E}">
        <p14:creationId xmlns:p14="http://schemas.microsoft.com/office/powerpoint/2010/main" val="2168892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1948" y="113379"/>
            <a:ext cx="7772400" cy="702062"/>
          </a:xfrm>
          <a:prstGeom prst="rect">
            <a:avLst/>
          </a:prstGeom>
        </p:spPr>
        <p:txBody>
          <a:bodyPr/>
          <a:lstStyle>
            <a:lvl1pPr>
              <a:defRPr/>
            </a:lvl1pPr>
          </a:lstStyle>
          <a:p>
            <a:r>
              <a:rPr lang="en-US"/>
              <a:t>Click to Edit Title </a:t>
            </a:r>
            <a:endParaRPr lang="en-GB"/>
          </a:p>
        </p:txBody>
      </p:sp>
      <p:sp>
        <p:nvSpPr>
          <p:cNvPr id="4" name="Footer Placeholder 3"/>
          <p:cNvSpPr>
            <a:spLocks noGrp="1"/>
          </p:cNvSpPr>
          <p:nvPr>
            <p:ph type="ftr" sz="quarter" idx="11"/>
          </p:nvPr>
        </p:nvSpPr>
        <p:spPr/>
        <p:txBody>
          <a:bodyPr/>
          <a:lstStyle/>
          <a:p>
            <a:r>
              <a:rPr lang="en-GB" dirty="0"/>
              <a:t>ASTM International Conference on Additive Manufacturing</a:t>
            </a:r>
          </a:p>
        </p:txBody>
      </p:sp>
    </p:spTree>
    <p:extLst>
      <p:ext uri="{BB962C8B-B14F-4D97-AF65-F5344CB8AC3E}">
        <p14:creationId xmlns:p14="http://schemas.microsoft.com/office/powerpoint/2010/main" val="3487867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only slide">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GB" dirty="0"/>
              <a:t>ASTM International Conference on Additive Manufacturing</a:t>
            </a:r>
          </a:p>
        </p:txBody>
      </p:sp>
      <p:sp>
        <p:nvSpPr>
          <p:cNvPr id="7" name="Content Placeholder 1">
            <a:extLst>
              <a:ext uri="{FF2B5EF4-FFF2-40B4-BE49-F238E27FC236}">
                <a16:creationId xmlns:a16="http://schemas.microsoft.com/office/drawing/2014/main" id="{41A648EA-50E2-D44C-82EF-2CAC714A4E40}"/>
              </a:ext>
            </a:extLst>
          </p:cNvPr>
          <p:cNvSpPr txBox="1">
            <a:spLocks/>
          </p:cNvSpPr>
          <p:nvPr userDrawn="1"/>
        </p:nvSpPr>
        <p:spPr>
          <a:xfrm>
            <a:off x="461947" y="1876337"/>
            <a:ext cx="3471167" cy="3471167"/>
          </a:xfrm>
          <a:prstGeom prst="rect">
            <a:avLst/>
          </a:prstGeom>
          <a:solidFill>
            <a:schemeClr val="accent2"/>
          </a:solidFill>
        </p:spPr>
        <p:txBody>
          <a:bodyPr vert="horz" lIns="182880" tIns="182880" rIns="182880" bIns="0" rtlCol="0">
            <a:normAutofit/>
          </a:bodyPr>
          <a:lstStyle>
            <a:lvl1pPr marL="180970" indent="-180970" algn="l" defTabSz="914377" rtl="0" eaLnBrk="1" latinLnBrk="0" hangingPunct="1">
              <a:lnSpc>
                <a:spcPct val="100000"/>
              </a:lnSpc>
              <a:spcBef>
                <a:spcPts val="0"/>
              </a:spcBef>
              <a:spcAft>
                <a:spcPts val="600"/>
              </a:spcAft>
              <a:buFont typeface="Symbol" panose="05050102010706020507" pitchFamily="18" charset="2"/>
              <a:buChar char="-"/>
              <a:defRPr sz="1600" kern="1200">
                <a:solidFill>
                  <a:schemeClr val="tx1"/>
                </a:solidFill>
                <a:latin typeface="+mn-lt"/>
                <a:ea typeface="+mn-ea"/>
                <a:cs typeface="+mn-cs"/>
              </a:defRPr>
            </a:lvl1pPr>
            <a:lvl2pPr marL="361942" indent="-180970" algn="l" defTabSz="914377" rtl="0" eaLnBrk="1" latinLnBrk="0" hangingPunct="1">
              <a:lnSpc>
                <a:spcPct val="100000"/>
              </a:lnSpc>
              <a:spcBef>
                <a:spcPts val="0"/>
              </a:spcBef>
              <a:spcAft>
                <a:spcPts val="600"/>
              </a:spcAft>
              <a:buClr>
                <a:schemeClr val="tx2"/>
              </a:buClr>
              <a:buFont typeface="Symbol" panose="05050102010706020507" pitchFamily="18" charset="2"/>
              <a:buChar char=""/>
              <a:defRPr sz="1400" kern="1200">
                <a:solidFill>
                  <a:schemeClr val="tx1"/>
                </a:solidFill>
                <a:latin typeface="+mn-lt"/>
                <a:ea typeface="+mn-ea"/>
                <a:cs typeface="+mn-cs"/>
              </a:defRPr>
            </a:lvl2pPr>
            <a:lvl3pPr marL="180970" indent="-180970" algn="l" defTabSz="914377" rtl="0" eaLnBrk="1" latinLnBrk="0" hangingPunct="1">
              <a:lnSpc>
                <a:spcPct val="100000"/>
              </a:lnSpc>
              <a:spcBef>
                <a:spcPts val="0"/>
              </a:spcBef>
              <a:spcAft>
                <a:spcPts val="600"/>
              </a:spcAft>
              <a:buFont typeface="Symbol" panose="05050102010706020507" pitchFamily="18" charset="2"/>
              <a:buChar char="-"/>
              <a:defRPr sz="1600" kern="1200" baseline="0">
                <a:solidFill>
                  <a:schemeClr val="tx1"/>
                </a:solidFill>
                <a:latin typeface="+mn-lt"/>
                <a:ea typeface="+mn-ea"/>
                <a:cs typeface="+mn-cs"/>
              </a:defRPr>
            </a:lvl3pPr>
            <a:lvl4pPr marL="361942" indent="-180970" algn="l" defTabSz="914377" rtl="0" eaLnBrk="1" latinLnBrk="0" hangingPunct="1">
              <a:lnSpc>
                <a:spcPct val="100000"/>
              </a:lnSpc>
              <a:spcBef>
                <a:spcPts val="0"/>
              </a:spcBef>
              <a:spcAft>
                <a:spcPts val="600"/>
              </a:spcAft>
              <a:buFont typeface="Symbol" panose="05050102010706020507" pitchFamily="18" charset="2"/>
              <a:buChar char="-"/>
              <a:defRPr sz="1400" kern="1200" baseline="0">
                <a:solidFill>
                  <a:schemeClr val="tx1"/>
                </a:solidFill>
                <a:latin typeface="+mn-lt"/>
                <a:ea typeface="+mn-ea"/>
                <a:cs typeface="+mn-cs"/>
              </a:defRPr>
            </a:lvl4pPr>
            <a:lvl5pPr marL="0" indent="0" algn="l" defTabSz="914377" rtl="0" eaLnBrk="1" latinLnBrk="0" hangingPunct="1">
              <a:lnSpc>
                <a:spcPct val="100000"/>
              </a:lnSpc>
              <a:spcBef>
                <a:spcPts val="0"/>
              </a:spcBef>
              <a:buFont typeface="Symbol" panose="05050102010706020507" pitchFamily="18" charset="2"/>
              <a:buNone/>
              <a:defRPr sz="1600" kern="1200">
                <a:solidFill>
                  <a:schemeClr val="tx1"/>
                </a:solidFill>
                <a:latin typeface="+mn-lt"/>
                <a:ea typeface="+mn-ea"/>
                <a:cs typeface="+mn-cs"/>
              </a:defRPr>
            </a:lvl5pPr>
            <a:lvl6pPr marL="361942" indent="-180970" algn="l" defTabSz="914377"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6pPr>
            <a:lvl7pPr marL="179384" indent="-179384" algn="l" defTabSz="914377" rtl="0" eaLnBrk="1" latinLnBrk="0" hangingPunct="1">
              <a:lnSpc>
                <a:spcPct val="100000"/>
              </a:lnSpc>
              <a:spcBef>
                <a:spcPts val="0"/>
              </a:spcBef>
              <a:spcAft>
                <a:spcPts val="600"/>
              </a:spcAft>
              <a:buFont typeface="Symbol" panose="05050102010706020507" pitchFamily="18" charset="2"/>
              <a:buChar char="-"/>
              <a:defRPr sz="1600" kern="1200">
                <a:solidFill>
                  <a:schemeClr val="tx1"/>
                </a:solidFill>
                <a:latin typeface="+mn-lt"/>
                <a:ea typeface="+mn-ea"/>
                <a:cs typeface="+mn-cs"/>
              </a:defRPr>
            </a:lvl7pPr>
            <a:lvl8pPr marL="360354" indent="-180970" algn="l" defTabSz="914377"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Symbol" panose="05050102010706020507" pitchFamily="18" charset="2"/>
              <a:buNone/>
            </a:pPr>
            <a:r>
              <a:rPr lang="en-US" b="1" dirty="0">
                <a:solidFill>
                  <a:schemeClr val="bg2"/>
                </a:solidFill>
              </a:rPr>
              <a:t>Headline</a:t>
            </a:r>
          </a:p>
          <a:p>
            <a:r>
              <a:rPr lang="en-US" sz="1400" dirty="0">
                <a:solidFill>
                  <a:schemeClr val="bg2"/>
                </a:solidFill>
              </a:rPr>
              <a:t>Bullet</a:t>
            </a:r>
          </a:p>
        </p:txBody>
      </p:sp>
      <p:sp>
        <p:nvSpPr>
          <p:cNvPr id="9" name="Content Placeholder 1">
            <a:extLst>
              <a:ext uri="{FF2B5EF4-FFF2-40B4-BE49-F238E27FC236}">
                <a16:creationId xmlns:a16="http://schemas.microsoft.com/office/drawing/2014/main" id="{DE32F7E7-A6A5-5D4A-994B-8CF5F20C62AF}"/>
              </a:ext>
            </a:extLst>
          </p:cNvPr>
          <p:cNvSpPr txBox="1">
            <a:spLocks/>
          </p:cNvSpPr>
          <p:nvPr userDrawn="1"/>
        </p:nvSpPr>
        <p:spPr>
          <a:xfrm>
            <a:off x="4298064" y="1876337"/>
            <a:ext cx="3471167" cy="3471167"/>
          </a:xfrm>
          <a:prstGeom prst="rect">
            <a:avLst/>
          </a:prstGeom>
          <a:solidFill>
            <a:schemeClr val="accent1"/>
          </a:solidFill>
        </p:spPr>
        <p:txBody>
          <a:bodyPr vert="horz" lIns="182880" tIns="182880" rIns="182880" bIns="0" rtlCol="0">
            <a:normAutofit/>
          </a:bodyPr>
          <a:lstStyle>
            <a:lvl1pPr marL="180970" indent="-180970" algn="l" defTabSz="914377" rtl="0" eaLnBrk="1" latinLnBrk="0" hangingPunct="1">
              <a:lnSpc>
                <a:spcPct val="100000"/>
              </a:lnSpc>
              <a:spcBef>
                <a:spcPts val="0"/>
              </a:spcBef>
              <a:spcAft>
                <a:spcPts val="600"/>
              </a:spcAft>
              <a:buFont typeface="Symbol" panose="05050102010706020507" pitchFamily="18" charset="2"/>
              <a:buChar char="-"/>
              <a:defRPr sz="1600" kern="1200">
                <a:solidFill>
                  <a:schemeClr val="tx1"/>
                </a:solidFill>
                <a:latin typeface="+mn-lt"/>
                <a:ea typeface="+mn-ea"/>
                <a:cs typeface="+mn-cs"/>
              </a:defRPr>
            </a:lvl1pPr>
            <a:lvl2pPr marL="361942" indent="-180970" algn="l" defTabSz="914377" rtl="0" eaLnBrk="1" latinLnBrk="0" hangingPunct="1">
              <a:lnSpc>
                <a:spcPct val="100000"/>
              </a:lnSpc>
              <a:spcBef>
                <a:spcPts val="0"/>
              </a:spcBef>
              <a:spcAft>
                <a:spcPts val="600"/>
              </a:spcAft>
              <a:buClr>
                <a:schemeClr val="tx2"/>
              </a:buClr>
              <a:buFont typeface="Symbol" panose="05050102010706020507" pitchFamily="18" charset="2"/>
              <a:buChar char=""/>
              <a:defRPr sz="1400" kern="1200">
                <a:solidFill>
                  <a:schemeClr val="tx1"/>
                </a:solidFill>
                <a:latin typeface="+mn-lt"/>
                <a:ea typeface="+mn-ea"/>
                <a:cs typeface="+mn-cs"/>
              </a:defRPr>
            </a:lvl2pPr>
            <a:lvl3pPr marL="180970" indent="-180970" algn="l" defTabSz="914377" rtl="0" eaLnBrk="1" latinLnBrk="0" hangingPunct="1">
              <a:lnSpc>
                <a:spcPct val="100000"/>
              </a:lnSpc>
              <a:spcBef>
                <a:spcPts val="0"/>
              </a:spcBef>
              <a:spcAft>
                <a:spcPts val="600"/>
              </a:spcAft>
              <a:buFont typeface="Symbol" panose="05050102010706020507" pitchFamily="18" charset="2"/>
              <a:buChar char="-"/>
              <a:defRPr sz="1600" kern="1200" baseline="0">
                <a:solidFill>
                  <a:schemeClr val="tx1"/>
                </a:solidFill>
                <a:latin typeface="+mn-lt"/>
                <a:ea typeface="+mn-ea"/>
                <a:cs typeface="+mn-cs"/>
              </a:defRPr>
            </a:lvl3pPr>
            <a:lvl4pPr marL="361942" indent="-180970" algn="l" defTabSz="914377" rtl="0" eaLnBrk="1" latinLnBrk="0" hangingPunct="1">
              <a:lnSpc>
                <a:spcPct val="100000"/>
              </a:lnSpc>
              <a:spcBef>
                <a:spcPts val="0"/>
              </a:spcBef>
              <a:spcAft>
                <a:spcPts val="600"/>
              </a:spcAft>
              <a:buFont typeface="Symbol" panose="05050102010706020507" pitchFamily="18" charset="2"/>
              <a:buChar char="-"/>
              <a:defRPr sz="1400" kern="1200" baseline="0">
                <a:solidFill>
                  <a:schemeClr val="tx1"/>
                </a:solidFill>
                <a:latin typeface="+mn-lt"/>
                <a:ea typeface="+mn-ea"/>
                <a:cs typeface="+mn-cs"/>
              </a:defRPr>
            </a:lvl4pPr>
            <a:lvl5pPr marL="0" indent="0" algn="l" defTabSz="914377" rtl="0" eaLnBrk="1" latinLnBrk="0" hangingPunct="1">
              <a:lnSpc>
                <a:spcPct val="100000"/>
              </a:lnSpc>
              <a:spcBef>
                <a:spcPts val="0"/>
              </a:spcBef>
              <a:buFont typeface="Symbol" panose="05050102010706020507" pitchFamily="18" charset="2"/>
              <a:buNone/>
              <a:defRPr sz="1600" kern="1200">
                <a:solidFill>
                  <a:schemeClr val="tx1"/>
                </a:solidFill>
                <a:latin typeface="+mn-lt"/>
                <a:ea typeface="+mn-ea"/>
                <a:cs typeface="+mn-cs"/>
              </a:defRPr>
            </a:lvl5pPr>
            <a:lvl6pPr marL="361942" indent="-180970" algn="l" defTabSz="914377"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6pPr>
            <a:lvl7pPr marL="179384" indent="-179384" algn="l" defTabSz="914377" rtl="0" eaLnBrk="1" latinLnBrk="0" hangingPunct="1">
              <a:lnSpc>
                <a:spcPct val="100000"/>
              </a:lnSpc>
              <a:spcBef>
                <a:spcPts val="0"/>
              </a:spcBef>
              <a:spcAft>
                <a:spcPts val="600"/>
              </a:spcAft>
              <a:buFont typeface="Symbol" panose="05050102010706020507" pitchFamily="18" charset="2"/>
              <a:buChar char="-"/>
              <a:defRPr sz="1600" kern="1200">
                <a:solidFill>
                  <a:schemeClr val="tx1"/>
                </a:solidFill>
                <a:latin typeface="+mn-lt"/>
                <a:ea typeface="+mn-ea"/>
                <a:cs typeface="+mn-cs"/>
              </a:defRPr>
            </a:lvl7pPr>
            <a:lvl8pPr marL="360354" indent="-180970" algn="l" defTabSz="914377"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Symbol" panose="05050102010706020507" pitchFamily="18" charset="2"/>
              <a:buNone/>
            </a:pPr>
            <a:r>
              <a:rPr lang="en-US" b="1" dirty="0">
                <a:solidFill>
                  <a:schemeClr val="bg2"/>
                </a:solidFill>
              </a:rPr>
              <a:t>Headline</a:t>
            </a:r>
          </a:p>
          <a:p>
            <a:r>
              <a:rPr lang="en-US" sz="1400" dirty="0">
                <a:solidFill>
                  <a:schemeClr val="bg2"/>
                </a:solidFill>
              </a:rPr>
              <a:t>Bullet</a:t>
            </a:r>
          </a:p>
        </p:txBody>
      </p:sp>
      <p:sp>
        <p:nvSpPr>
          <p:cNvPr id="10" name="Content Placeholder 1">
            <a:extLst>
              <a:ext uri="{FF2B5EF4-FFF2-40B4-BE49-F238E27FC236}">
                <a16:creationId xmlns:a16="http://schemas.microsoft.com/office/drawing/2014/main" id="{F8DB355C-CB44-DD4D-9CE0-465D3CD4D6D7}"/>
              </a:ext>
            </a:extLst>
          </p:cNvPr>
          <p:cNvSpPr txBox="1">
            <a:spLocks/>
          </p:cNvSpPr>
          <p:nvPr userDrawn="1"/>
        </p:nvSpPr>
        <p:spPr>
          <a:xfrm>
            <a:off x="8134181" y="1876337"/>
            <a:ext cx="3471167" cy="3471167"/>
          </a:xfrm>
          <a:prstGeom prst="rect">
            <a:avLst/>
          </a:prstGeom>
          <a:solidFill>
            <a:schemeClr val="accent2"/>
          </a:solidFill>
        </p:spPr>
        <p:txBody>
          <a:bodyPr vert="horz" lIns="182880" tIns="182880" rIns="182880" bIns="0" rtlCol="0">
            <a:normAutofit/>
          </a:bodyPr>
          <a:lstStyle>
            <a:lvl1pPr marL="180970" indent="-180970" algn="l" defTabSz="914377" rtl="0" eaLnBrk="1" latinLnBrk="0" hangingPunct="1">
              <a:lnSpc>
                <a:spcPct val="100000"/>
              </a:lnSpc>
              <a:spcBef>
                <a:spcPts val="0"/>
              </a:spcBef>
              <a:spcAft>
                <a:spcPts val="600"/>
              </a:spcAft>
              <a:buFont typeface="Symbol" panose="05050102010706020507" pitchFamily="18" charset="2"/>
              <a:buChar char="-"/>
              <a:defRPr sz="1600" kern="1200">
                <a:solidFill>
                  <a:schemeClr val="tx1"/>
                </a:solidFill>
                <a:latin typeface="+mn-lt"/>
                <a:ea typeface="+mn-ea"/>
                <a:cs typeface="+mn-cs"/>
              </a:defRPr>
            </a:lvl1pPr>
            <a:lvl2pPr marL="361942" indent="-180970" algn="l" defTabSz="914377" rtl="0" eaLnBrk="1" latinLnBrk="0" hangingPunct="1">
              <a:lnSpc>
                <a:spcPct val="100000"/>
              </a:lnSpc>
              <a:spcBef>
                <a:spcPts val="0"/>
              </a:spcBef>
              <a:spcAft>
                <a:spcPts val="600"/>
              </a:spcAft>
              <a:buClr>
                <a:schemeClr val="tx2"/>
              </a:buClr>
              <a:buFont typeface="Symbol" panose="05050102010706020507" pitchFamily="18" charset="2"/>
              <a:buChar char=""/>
              <a:defRPr sz="1400" kern="1200">
                <a:solidFill>
                  <a:schemeClr val="tx1"/>
                </a:solidFill>
                <a:latin typeface="+mn-lt"/>
                <a:ea typeface="+mn-ea"/>
                <a:cs typeface="+mn-cs"/>
              </a:defRPr>
            </a:lvl2pPr>
            <a:lvl3pPr marL="180970" indent="-180970" algn="l" defTabSz="914377" rtl="0" eaLnBrk="1" latinLnBrk="0" hangingPunct="1">
              <a:lnSpc>
                <a:spcPct val="100000"/>
              </a:lnSpc>
              <a:spcBef>
                <a:spcPts val="0"/>
              </a:spcBef>
              <a:spcAft>
                <a:spcPts val="600"/>
              </a:spcAft>
              <a:buFont typeface="Symbol" panose="05050102010706020507" pitchFamily="18" charset="2"/>
              <a:buChar char="-"/>
              <a:defRPr sz="1600" kern="1200" baseline="0">
                <a:solidFill>
                  <a:schemeClr val="tx1"/>
                </a:solidFill>
                <a:latin typeface="+mn-lt"/>
                <a:ea typeface="+mn-ea"/>
                <a:cs typeface="+mn-cs"/>
              </a:defRPr>
            </a:lvl3pPr>
            <a:lvl4pPr marL="361942" indent="-180970" algn="l" defTabSz="914377" rtl="0" eaLnBrk="1" latinLnBrk="0" hangingPunct="1">
              <a:lnSpc>
                <a:spcPct val="100000"/>
              </a:lnSpc>
              <a:spcBef>
                <a:spcPts val="0"/>
              </a:spcBef>
              <a:spcAft>
                <a:spcPts val="600"/>
              </a:spcAft>
              <a:buFont typeface="Symbol" panose="05050102010706020507" pitchFamily="18" charset="2"/>
              <a:buChar char="-"/>
              <a:defRPr sz="1400" kern="1200" baseline="0">
                <a:solidFill>
                  <a:schemeClr val="tx1"/>
                </a:solidFill>
                <a:latin typeface="+mn-lt"/>
                <a:ea typeface="+mn-ea"/>
                <a:cs typeface="+mn-cs"/>
              </a:defRPr>
            </a:lvl4pPr>
            <a:lvl5pPr marL="0" indent="0" algn="l" defTabSz="914377" rtl="0" eaLnBrk="1" latinLnBrk="0" hangingPunct="1">
              <a:lnSpc>
                <a:spcPct val="100000"/>
              </a:lnSpc>
              <a:spcBef>
                <a:spcPts val="0"/>
              </a:spcBef>
              <a:buFont typeface="Symbol" panose="05050102010706020507" pitchFamily="18" charset="2"/>
              <a:buNone/>
              <a:defRPr sz="1600" kern="1200">
                <a:solidFill>
                  <a:schemeClr val="tx1"/>
                </a:solidFill>
                <a:latin typeface="+mn-lt"/>
                <a:ea typeface="+mn-ea"/>
                <a:cs typeface="+mn-cs"/>
              </a:defRPr>
            </a:lvl5pPr>
            <a:lvl6pPr marL="361942" indent="-180970" algn="l" defTabSz="914377"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6pPr>
            <a:lvl7pPr marL="179384" indent="-179384" algn="l" defTabSz="914377" rtl="0" eaLnBrk="1" latinLnBrk="0" hangingPunct="1">
              <a:lnSpc>
                <a:spcPct val="100000"/>
              </a:lnSpc>
              <a:spcBef>
                <a:spcPts val="0"/>
              </a:spcBef>
              <a:spcAft>
                <a:spcPts val="600"/>
              </a:spcAft>
              <a:buFont typeface="Symbol" panose="05050102010706020507" pitchFamily="18" charset="2"/>
              <a:buChar char="-"/>
              <a:defRPr sz="1600" kern="1200">
                <a:solidFill>
                  <a:schemeClr val="tx1"/>
                </a:solidFill>
                <a:latin typeface="+mn-lt"/>
                <a:ea typeface="+mn-ea"/>
                <a:cs typeface="+mn-cs"/>
              </a:defRPr>
            </a:lvl7pPr>
            <a:lvl8pPr marL="360354" indent="-180970" algn="l" defTabSz="914377"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Symbol" panose="05050102010706020507" pitchFamily="18" charset="2"/>
              <a:buNone/>
            </a:pPr>
            <a:r>
              <a:rPr lang="en-US" b="1" dirty="0">
                <a:solidFill>
                  <a:schemeClr val="bg2"/>
                </a:solidFill>
              </a:rPr>
              <a:t>Headline</a:t>
            </a:r>
          </a:p>
          <a:p>
            <a:r>
              <a:rPr lang="en-US" sz="1400" dirty="0">
                <a:solidFill>
                  <a:schemeClr val="bg2"/>
                </a:solidFill>
              </a:rPr>
              <a:t>Bullet</a:t>
            </a:r>
          </a:p>
        </p:txBody>
      </p:sp>
      <p:sp>
        <p:nvSpPr>
          <p:cNvPr id="11" name="Title 1">
            <a:extLst>
              <a:ext uri="{FF2B5EF4-FFF2-40B4-BE49-F238E27FC236}">
                <a16:creationId xmlns:a16="http://schemas.microsoft.com/office/drawing/2014/main" id="{25CEE532-AE0E-D546-9A97-A46C22A76915}"/>
              </a:ext>
            </a:extLst>
          </p:cNvPr>
          <p:cNvSpPr>
            <a:spLocks noGrp="1"/>
          </p:cNvSpPr>
          <p:nvPr>
            <p:ph type="title" hasCustomPrompt="1"/>
          </p:nvPr>
        </p:nvSpPr>
        <p:spPr>
          <a:xfrm>
            <a:off x="461948" y="113379"/>
            <a:ext cx="7772400" cy="702062"/>
          </a:xfrm>
          <a:prstGeom prst="rect">
            <a:avLst/>
          </a:prstGeom>
        </p:spPr>
        <p:txBody>
          <a:bodyPr/>
          <a:lstStyle>
            <a:lvl1pPr>
              <a:defRPr/>
            </a:lvl1pPr>
          </a:lstStyle>
          <a:p>
            <a:r>
              <a:rPr lang="en-US"/>
              <a:t>Click to Edit Title </a:t>
            </a:r>
            <a:endParaRPr lang="en-GB"/>
          </a:p>
        </p:txBody>
      </p:sp>
    </p:spTree>
    <p:extLst>
      <p:ext uri="{BB962C8B-B14F-4D97-AF65-F5344CB8AC3E}">
        <p14:creationId xmlns:p14="http://schemas.microsoft.com/office/powerpoint/2010/main" val="4195694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 pt tex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GB" dirty="0"/>
              <a:t>ASTM International Conference on Additive Manufacturing</a:t>
            </a:r>
          </a:p>
        </p:txBody>
      </p:sp>
      <p:sp>
        <p:nvSpPr>
          <p:cNvPr id="8" name="Content Placeholder 21"/>
          <p:cNvSpPr>
            <a:spLocks noGrp="1"/>
          </p:cNvSpPr>
          <p:nvPr>
            <p:ph sz="quarter" idx="15" hasCustomPrompt="1"/>
          </p:nvPr>
        </p:nvSpPr>
        <p:spPr>
          <a:xfrm>
            <a:off x="460400" y="1421025"/>
            <a:ext cx="4343400" cy="4797976"/>
          </a:xfrm>
        </p:spPr>
        <p:txBody>
          <a:bodyPr>
            <a:normAutofit/>
          </a:bodyPr>
          <a:lstStyle>
            <a:lvl1pPr marL="180970" indent="-180970">
              <a:lnSpc>
                <a:spcPct val="100000"/>
              </a:lnSpc>
              <a:spcBef>
                <a:spcPts val="0"/>
              </a:spcBef>
              <a:spcAft>
                <a:spcPts val="600"/>
              </a:spcAft>
              <a:buFont typeface="Symbol" panose="05050102010706020507" pitchFamily="18" charset="2"/>
              <a:buChar char="-"/>
              <a:defRPr sz="1600"/>
            </a:lvl1pPr>
            <a:lvl2pPr marL="361942" indent="-180970">
              <a:lnSpc>
                <a:spcPct val="100000"/>
              </a:lnSpc>
              <a:spcBef>
                <a:spcPts val="0"/>
              </a:spcBef>
              <a:spcAft>
                <a:spcPts val="600"/>
              </a:spcAft>
              <a:buClr>
                <a:schemeClr val="tx2"/>
              </a:buClr>
              <a:defRPr sz="1400"/>
            </a:lvl2pPr>
            <a:lvl3pPr marL="180970" indent="-180970">
              <a:lnSpc>
                <a:spcPct val="100000"/>
              </a:lnSpc>
              <a:spcBef>
                <a:spcPts val="0"/>
              </a:spcBef>
              <a:spcAft>
                <a:spcPts val="600"/>
              </a:spcAft>
              <a:defRPr sz="1600" baseline="0"/>
            </a:lvl3pPr>
            <a:lvl4pPr marL="361942" indent="-180970">
              <a:lnSpc>
                <a:spcPct val="100000"/>
              </a:lnSpc>
              <a:spcBef>
                <a:spcPts val="0"/>
              </a:spcBef>
              <a:spcAft>
                <a:spcPts val="600"/>
              </a:spcAft>
              <a:buFont typeface="Symbol" panose="05050102010706020507" pitchFamily="18" charset="2"/>
              <a:buChar char="-"/>
              <a:defRPr sz="1400" baseline="0"/>
            </a:lvl4pPr>
            <a:lvl5pPr marL="0" indent="0">
              <a:lnSpc>
                <a:spcPct val="100000"/>
              </a:lnSpc>
              <a:spcBef>
                <a:spcPts val="0"/>
              </a:spcBef>
              <a:buFont typeface="Symbol" panose="05050102010706020507" pitchFamily="18" charset="2"/>
              <a:buNone/>
              <a:defRPr sz="1600"/>
            </a:lvl5pPr>
            <a:lvl6pPr marL="361942" indent="-180970">
              <a:lnSpc>
                <a:spcPct val="100000"/>
              </a:lnSpc>
              <a:spcBef>
                <a:spcPts val="0"/>
              </a:spcBef>
              <a:spcAft>
                <a:spcPts val="600"/>
              </a:spcAft>
              <a:buFont typeface="Symbol" panose="05050102010706020507" pitchFamily="18" charset="2"/>
              <a:buChar char="-"/>
              <a:defRPr sz="1400"/>
            </a:lvl6pPr>
            <a:lvl7pPr marL="179384" indent="-179384">
              <a:lnSpc>
                <a:spcPct val="100000"/>
              </a:lnSpc>
              <a:spcBef>
                <a:spcPts val="0"/>
              </a:spcBef>
              <a:spcAft>
                <a:spcPts val="600"/>
              </a:spcAft>
              <a:buFont typeface="Symbol" panose="05050102010706020507" pitchFamily="18" charset="2"/>
              <a:buChar char="-"/>
              <a:defRPr sz="1600"/>
            </a:lvl7pPr>
            <a:lvl8pPr marL="360354" indent="-180970">
              <a:lnSpc>
                <a:spcPct val="100000"/>
              </a:lnSpc>
              <a:spcBef>
                <a:spcPts val="0"/>
              </a:spcBef>
              <a:spcAft>
                <a:spcPts val="600"/>
              </a:spcAft>
              <a:buFont typeface="Symbol" panose="05050102010706020507" pitchFamily="18" charset="2"/>
              <a:buChar char="-"/>
              <a:defRPr sz="1400"/>
            </a:lvl8pPr>
          </a:lstStyle>
          <a:p>
            <a:pPr lvl="0"/>
            <a:r>
              <a:rPr lang="en-US" dirty="0"/>
              <a:t>Primary bullet level</a:t>
            </a:r>
          </a:p>
          <a:p>
            <a:pPr lvl="1"/>
            <a:r>
              <a:rPr lang="en-US" dirty="0"/>
              <a:t>Secondary bullet level</a:t>
            </a:r>
          </a:p>
          <a:p>
            <a:pPr lvl="2"/>
            <a:r>
              <a:rPr lang="en-US" dirty="0"/>
              <a:t>Primary bullet level</a:t>
            </a:r>
          </a:p>
          <a:p>
            <a:pPr lvl="3"/>
            <a:r>
              <a:rPr lang="en-US" dirty="0"/>
              <a:t>Secondary bullet level</a:t>
            </a:r>
          </a:p>
          <a:p>
            <a:pPr lvl="2"/>
            <a:r>
              <a:rPr lang="en-US" dirty="0"/>
              <a:t>Primary bullet level</a:t>
            </a:r>
          </a:p>
          <a:p>
            <a:pPr lvl="5"/>
            <a:r>
              <a:rPr lang="en-US" dirty="0"/>
              <a:t>Secondary bullet level</a:t>
            </a:r>
          </a:p>
          <a:p>
            <a:pPr lvl="6"/>
            <a:r>
              <a:rPr lang="en-US" dirty="0"/>
              <a:t>Primary bullet level</a:t>
            </a:r>
          </a:p>
          <a:p>
            <a:pPr lvl="7"/>
            <a:r>
              <a:rPr lang="en-US" dirty="0"/>
              <a:t>Secondary bullet level</a:t>
            </a:r>
          </a:p>
        </p:txBody>
      </p:sp>
      <p:sp>
        <p:nvSpPr>
          <p:cNvPr id="9" name="Content Placeholder 21"/>
          <p:cNvSpPr>
            <a:spLocks noGrp="1"/>
          </p:cNvSpPr>
          <p:nvPr>
            <p:ph sz="quarter" idx="16" hasCustomPrompt="1"/>
          </p:nvPr>
        </p:nvSpPr>
        <p:spPr>
          <a:xfrm>
            <a:off x="5021585" y="1421025"/>
            <a:ext cx="4343400" cy="4800600"/>
          </a:xfrm>
        </p:spPr>
        <p:txBody>
          <a:bodyPr>
            <a:normAutofit/>
          </a:bodyPr>
          <a:lstStyle>
            <a:lvl1pPr marL="180970" indent="-180970">
              <a:lnSpc>
                <a:spcPct val="100000"/>
              </a:lnSpc>
              <a:spcBef>
                <a:spcPts val="0"/>
              </a:spcBef>
              <a:spcAft>
                <a:spcPts val="600"/>
              </a:spcAft>
              <a:buFont typeface="Symbol" panose="05050102010706020507" pitchFamily="18" charset="2"/>
              <a:buChar char="-"/>
              <a:defRPr sz="1600"/>
            </a:lvl1pPr>
            <a:lvl2pPr marL="361942" indent="-180970">
              <a:lnSpc>
                <a:spcPct val="100000"/>
              </a:lnSpc>
              <a:spcBef>
                <a:spcPts val="0"/>
              </a:spcBef>
              <a:spcAft>
                <a:spcPts val="600"/>
              </a:spcAft>
              <a:buClr>
                <a:schemeClr val="tx2"/>
              </a:buClr>
              <a:defRPr sz="1400"/>
            </a:lvl2pPr>
            <a:lvl3pPr marL="180970" indent="-180970">
              <a:lnSpc>
                <a:spcPct val="100000"/>
              </a:lnSpc>
              <a:spcBef>
                <a:spcPts val="0"/>
              </a:spcBef>
              <a:spcAft>
                <a:spcPts val="600"/>
              </a:spcAft>
              <a:defRPr sz="1600" baseline="0"/>
            </a:lvl3pPr>
            <a:lvl4pPr marL="361942" indent="-180970">
              <a:lnSpc>
                <a:spcPct val="100000"/>
              </a:lnSpc>
              <a:spcBef>
                <a:spcPts val="0"/>
              </a:spcBef>
              <a:spcAft>
                <a:spcPts val="600"/>
              </a:spcAft>
              <a:buFont typeface="Symbol" panose="05050102010706020507" pitchFamily="18" charset="2"/>
              <a:buChar char="-"/>
              <a:defRPr sz="1400" baseline="0"/>
            </a:lvl4pPr>
            <a:lvl5pPr marL="0" indent="0">
              <a:lnSpc>
                <a:spcPct val="100000"/>
              </a:lnSpc>
              <a:spcBef>
                <a:spcPts val="0"/>
              </a:spcBef>
              <a:buFont typeface="Symbol" panose="05050102010706020507" pitchFamily="18" charset="2"/>
              <a:buNone/>
              <a:defRPr sz="1600"/>
            </a:lvl5pPr>
            <a:lvl6pPr marL="361942" indent="-180970">
              <a:lnSpc>
                <a:spcPct val="100000"/>
              </a:lnSpc>
              <a:spcBef>
                <a:spcPts val="0"/>
              </a:spcBef>
              <a:spcAft>
                <a:spcPts val="600"/>
              </a:spcAft>
              <a:buFont typeface="Symbol" panose="05050102010706020507" pitchFamily="18" charset="2"/>
              <a:buChar char="-"/>
              <a:defRPr sz="1400"/>
            </a:lvl6pPr>
            <a:lvl7pPr marL="179384" indent="-179384">
              <a:lnSpc>
                <a:spcPct val="100000"/>
              </a:lnSpc>
              <a:spcBef>
                <a:spcPts val="0"/>
              </a:spcBef>
              <a:spcAft>
                <a:spcPts val="600"/>
              </a:spcAft>
              <a:buFont typeface="Symbol" panose="05050102010706020507" pitchFamily="18" charset="2"/>
              <a:buChar char="-"/>
              <a:defRPr sz="1600"/>
            </a:lvl7pPr>
            <a:lvl8pPr marL="360354" indent="-180970">
              <a:lnSpc>
                <a:spcPct val="100000"/>
              </a:lnSpc>
              <a:spcBef>
                <a:spcPts val="0"/>
              </a:spcBef>
              <a:spcAft>
                <a:spcPts val="600"/>
              </a:spcAft>
              <a:buFont typeface="Symbol" panose="05050102010706020507" pitchFamily="18" charset="2"/>
              <a:buChar char="-"/>
              <a:defRPr sz="1400"/>
            </a:lvl8pPr>
          </a:lstStyle>
          <a:p>
            <a:pPr lvl="0"/>
            <a:r>
              <a:rPr lang="en-US" dirty="0"/>
              <a:t>Primary bullet level</a:t>
            </a:r>
          </a:p>
          <a:p>
            <a:pPr lvl="1"/>
            <a:r>
              <a:rPr lang="en-US" dirty="0"/>
              <a:t>Secondary bullet level</a:t>
            </a:r>
          </a:p>
          <a:p>
            <a:pPr lvl="2"/>
            <a:r>
              <a:rPr lang="en-US" dirty="0"/>
              <a:t>Primary bullet level</a:t>
            </a:r>
          </a:p>
          <a:p>
            <a:pPr lvl="3"/>
            <a:r>
              <a:rPr lang="en-US" dirty="0"/>
              <a:t>Secondary bullet level</a:t>
            </a:r>
          </a:p>
          <a:p>
            <a:pPr lvl="2"/>
            <a:r>
              <a:rPr lang="en-US" dirty="0"/>
              <a:t>Primary bullet level</a:t>
            </a:r>
          </a:p>
          <a:p>
            <a:pPr lvl="5"/>
            <a:r>
              <a:rPr lang="en-US" dirty="0"/>
              <a:t>Secondary bullet level</a:t>
            </a:r>
          </a:p>
          <a:p>
            <a:pPr lvl="6"/>
            <a:r>
              <a:rPr lang="en-US" dirty="0"/>
              <a:t>Primary bullet level</a:t>
            </a:r>
          </a:p>
          <a:p>
            <a:pPr lvl="7"/>
            <a:r>
              <a:rPr lang="en-US" dirty="0"/>
              <a:t>Secondary bullet level</a:t>
            </a:r>
          </a:p>
        </p:txBody>
      </p:sp>
      <p:sp>
        <p:nvSpPr>
          <p:cNvPr id="12" name="Title 1">
            <a:extLst>
              <a:ext uri="{FF2B5EF4-FFF2-40B4-BE49-F238E27FC236}">
                <a16:creationId xmlns:a16="http://schemas.microsoft.com/office/drawing/2014/main" id="{7E653803-0DB0-B749-B2A8-C591E4D35ECF}"/>
              </a:ext>
            </a:extLst>
          </p:cNvPr>
          <p:cNvSpPr>
            <a:spLocks noGrp="1"/>
          </p:cNvSpPr>
          <p:nvPr>
            <p:ph type="title" hasCustomPrompt="1"/>
          </p:nvPr>
        </p:nvSpPr>
        <p:spPr>
          <a:xfrm>
            <a:off x="460400" y="113379"/>
            <a:ext cx="7772400" cy="702062"/>
          </a:xfrm>
          <a:prstGeom prst="rect">
            <a:avLst/>
          </a:prstGeom>
        </p:spPr>
        <p:txBody>
          <a:bodyPr/>
          <a:lstStyle>
            <a:lvl1pPr>
              <a:defRPr/>
            </a:lvl1pPr>
          </a:lstStyle>
          <a:p>
            <a:r>
              <a:rPr lang="en-US"/>
              <a:t>Click to Edit Title </a:t>
            </a:r>
            <a:endParaRPr lang="en-GB"/>
          </a:p>
        </p:txBody>
      </p:sp>
    </p:spTree>
    <p:extLst>
      <p:ext uri="{BB962C8B-B14F-4D97-AF65-F5344CB8AC3E}">
        <p14:creationId xmlns:p14="http://schemas.microsoft.com/office/powerpoint/2010/main" val="1829994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ne column tex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GB" dirty="0"/>
              <a:t>ASTM International Conference on Additive Manufacturing</a:t>
            </a:r>
          </a:p>
        </p:txBody>
      </p:sp>
      <p:sp>
        <p:nvSpPr>
          <p:cNvPr id="11" name="Text Placeholder 8"/>
          <p:cNvSpPr>
            <a:spLocks noGrp="1"/>
          </p:cNvSpPr>
          <p:nvPr>
            <p:ph type="body" sz="quarter" idx="13" hasCustomPrompt="1"/>
          </p:nvPr>
        </p:nvSpPr>
        <p:spPr>
          <a:xfrm>
            <a:off x="461354" y="1421025"/>
            <a:ext cx="2742246" cy="301934"/>
          </a:xfrm>
        </p:spPr>
        <p:txBody>
          <a:bodyPr>
            <a:normAutofit/>
          </a:bodyPr>
          <a:lstStyle>
            <a:lvl1pPr marL="0" indent="0">
              <a:buNone/>
              <a:defRPr sz="1800">
                <a:solidFill>
                  <a:schemeClr val="accent2"/>
                </a:solidFill>
              </a:defRPr>
            </a:lvl1pPr>
          </a:lstStyle>
          <a:p>
            <a:pPr lvl="0"/>
            <a:r>
              <a:rPr lang="en-US" dirty="0"/>
              <a:t>Click to edit subhead</a:t>
            </a:r>
          </a:p>
        </p:txBody>
      </p:sp>
      <p:sp>
        <p:nvSpPr>
          <p:cNvPr id="10" name="Text Placeholder 8">
            <a:extLst>
              <a:ext uri="{FF2B5EF4-FFF2-40B4-BE49-F238E27FC236}">
                <a16:creationId xmlns:a16="http://schemas.microsoft.com/office/drawing/2014/main" id="{65C12610-D2CC-4B44-9C0B-EBC6C3BEFD7C}"/>
              </a:ext>
            </a:extLst>
          </p:cNvPr>
          <p:cNvSpPr>
            <a:spLocks noGrp="1"/>
          </p:cNvSpPr>
          <p:nvPr>
            <p:ph type="body" sz="quarter" idx="18" hasCustomPrompt="1"/>
          </p:nvPr>
        </p:nvSpPr>
        <p:spPr>
          <a:xfrm>
            <a:off x="3529140" y="1421025"/>
            <a:ext cx="2750813" cy="301934"/>
          </a:xfrm>
        </p:spPr>
        <p:txBody>
          <a:bodyPr>
            <a:normAutofit/>
          </a:bodyPr>
          <a:lstStyle>
            <a:lvl1pPr marL="0" indent="0">
              <a:buNone/>
              <a:defRPr sz="1800">
                <a:solidFill>
                  <a:schemeClr val="accent2"/>
                </a:solidFill>
              </a:defRPr>
            </a:lvl1pPr>
          </a:lstStyle>
          <a:p>
            <a:pPr lvl="0"/>
            <a:r>
              <a:rPr lang="en-US" dirty="0"/>
              <a:t>Click to edit subhead</a:t>
            </a:r>
          </a:p>
        </p:txBody>
      </p:sp>
      <p:sp>
        <p:nvSpPr>
          <p:cNvPr id="12" name="Content Placeholder 21">
            <a:extLst>
              <a:ext uri="{FF2B5EF4-FFF2-40B4-BE49-F238E27FC236}">
                <a16:creationId xmlns:a16="http://schemas.microsoft.com/office/drawing/2014/main" id="{5008DE03-A756-2641-A903-CC1644863924}"/>
              </a:ext>
            </a:extLst>
          </p:cNvPr>
          <p:cNvSpPr>
            <a:spLocks noGrp="1"/>
          </p:cNvSpPr>
          <p:nvPr>
            <p:ph sz="quarter" idx="19" hasCustomPrompt="1"/>
          </p:nvPr>
        </p:nvSpPr>
        <p:spPr>
          <a:xfrm>
            <a:off x="3536753" y="1824487"/>
            <a:ext cx="2743200" cy="4411421"/>
          </a:xfrm>
        </p:spPr>
        <p:txBody>
          <a:bodyPr>
            <a:normAutofit/>
          </a:bodyPr>
          <a:lstStyle>
            <a:lvl1pPr marL="180970" indent="-180970">
              <a:lnSpc>
                <a:spcPct val="100000"/>
              </a:lnSpc>
              <a:spcBef>
                <a:spcPts val="0"/>
              </a:spcBef>
              <a:spcAft>
                <a:spcPts val="600"/>
              </a:spcAft>
              <a:buFont typeface="Symbol" panose="05050102010706020507" pitchFamily="18" charset="2"/>
              <a:buChar char="-"/>
              <a:defRPr sz="1600"/>
            </a:lvl1pPr>
            <a:lvl2pPr marL="361942" indent="-180970">
              <a:lnSpc>
                <a:spcPct val="100000"/>
              </a:lnSpc>
              <a:spcBef>
                <a:spcPts val="0"/>
              </a:spcBef>
              <a:spcAft>
                <a:spcPts val="600"/>
              </a:spcAft>
              <a:buClr>
                <a:schemeClr val="tx2"/>
              </a:buClr>
              <a:defRPr sz="1400"/>
            </a:lvl2pPr>
            <a:lvl3pPr marL="180970" indent="-180970">
              <a:lnSpc>
                <a:spcPct val="100000"/>
              </a:lnSpc>
              <a:spcBef>
                <a:spcPts val="0"/>
              </a:spcBef>
              <a:spcAft>
                <a:spcPts val="600"/>
              </a:spcAft>
              <a:defRPr sz="1600" baseline="0"/>
            </a:lvl3pPr>
            <a:lvl4pPr marL="361942" indent="-180970">
              <a:lnSpc>
                <a:spcPct val="100000"/>
              </a:lnSpc>
              <a:spcBef>
                <a:spcPts val="0"/>
              </a:spcBef>
              <a:spcAft>
                <a:spcPts val="600"/>
              </a:spcAft>
              <a:buFont typeface="Symbol" panose="05050102010706020507" pitchFamily="18" charset="2"/>
              <a:buChar char="-"/>
              <a:defRPr sz="1400" baseline="0"/>
            </a:lvl4pPr>
            <a:lvl5pPr marL="0" indent="0">
              <a:lnSpc>
                <a:spcPct val="100000"/>
              </a:lnSpc>
              <a:spcBef>
                <a:spcPts val="0"/>
              </a:spcBef>
              <a:buFont typeface="Symbol" panose="05050102010706020507" pitchFamily="18" charset="2"/>
              <a:buNone/>
              <a:defRPr sz="1600"/>
            </a:lvl5pPr>
            <a:lvl6pPr marL="361942" indent="-180970">
              <a:lnSpc>
                <a:spcPct val="100000"/>
              </a:lnSpc>
              <a:spcBef>
                <a:spcPts val="0"/>
              </a:spcBef>
              <a:spcAft>
                <a:spcPts val="600"/>
              </a:spcAft>
              <a:buFont typeface="Symbol" panose="05050102010706020507" pitchFamily="18" charset="2"/>
              <a:buChar char="-"/>
              <a:defRPr sz="1400"/>
            </a:lvl6pPr>
            <a:lvl7pPr marL="179384" indent="-179384">
              <a:lnSpc>
                <a:spcPct val="100000"/>
              </a:lnSpc>
              <a:spcBef>
                <a:spcPts val="0"/>
              </a:spcBef>
              <a:spcAft>
                <a:spcPts val="600"/>
              </a:spcAft>
              <a:buFont typeface="Symbol" panose="05050102010706020507" pitchFamily="18" charset="2"/>
              <a:buChar char="-"/>
              <a:defRPr sz="1600"/>
            </a:lvl7pPr>
            <a:lvl8pPr marL="360354" indent="-180970">
              <a:lnSpc>
                <a:spcPct val="100000"/>
              </a:lnSpc>
              <a:spcBef>
                <a:spcPts val="0"/>
              </a:spcBef>
              <a:spcAft>
                <a:spcPts val="600"/>
              </a:spcAft>
              <a:buFont typeface="Symbol" panose="05050102010706020507" pitchFamily="18" charset="2"/>
              <a:buChar char="-"/>
              <a:defRPr sz="1400"/>
            </a:lvl8pPr>
          </a:lstStyle>
          <a:p>
            <a:pPr lvl="0"/>
            <a:r>
              <a:rPr lang="en-US" dirty="0"/>
              <a:t>Primary bullet level</a:t>
            </a:r>
          </a:p>
          <a:p>
            <a:pPr lvl="1"/>
            <a:r>
              <a:rPr lang="en-US" dirty="0"/>
              <a:t>Secondary bullet level</a:t>
            </a:r>
          </a:p>
          <a:p>
            <a:pPr lvl="2"/>
            <a:r>
              <a:rPr lang="en-US" dirty="0"/>
              <a:t>Primary bullet level</a:t>
            </a:r>
          </a:p>
          <a:p>
            <a:pPr lvl="3"/>
            <a:r>
              <a:rPr lang="en-US" dirty="0"/>
              <a:t>Secondary bullet level</a:t>
            </a:r>
          </a:p>
          <a:p>
            <a:pPr lvl="2"/>
            <a:r>
              <a:rPr lang="en-US" dirty="0"/>
              <a:t>Primary bullet level</a:t>
            </a:r>
          </a:p>
          <a:p>
            <a:pPr lvl="5"/>
            <a:r>
              <a:rPr lang="en-US" dirty="0"/>
              <a:t>Secondary bullet level</a:t>
            </a:r>
          </a:p>
        </p:txBody>
      </p:sp>
      <p:sp>
        <p:nvSpPr>
          <p:cNvPr id="6" name="TextBox 5">
            <a:extLst>
              <a:ext uri="{FF2B5EF4-FFF2-40B4-BE49-F238E27FC236}">
                <a16:creationId xmlns:a16="http://schemas.microsoft.com/office/drawing/2014/main" id="{959E12E8-F0CA-EB41-8A6C-3F53826662FC}"/>
              </a:ext>
            </a:extLst>
          </p:cNvPr>
          <p:cNvSpPr txBox="1"/>
          <p:nvPr userDrawn="1"/>
        </p:nvSpPr>
        <p:spPr>
          <a:xfrm>
            <a:off x="11515241" y="581186"/>
            <a:ext cx="184731" cy="369332"/>
          </a:xfrm>
          <a:prstGeom prst="rect">
            <a:avLst/>
          </a:prstGeom>
          <a:noFill/>
        </p:spPr>
        <p:txBody>
          <a:bodyPr wrap="none" rtlCol="0">
            <a:spAutoFit/>
          </a:bodyPr>
          <a:lstStyle/>
          <a:p>
            <a:endParaRPr lang="en-US" dirty="0"/>
          </a:p>
        </p:txBody>
      </p:sp>
      <p:sp>
        <p:nvSpPr>
          <p:cNvPr id="18" name="Text Placeholder 8">
            <a:extLst>
              <a:ext uri="{FF2B5EF4-FFF2-40B4-BE49-F238E27FC236}">
                <a16:creationId xmlns:a16="http://schemas.microsoft.com/office/drawing/2014/main" id="{5D7AB423-8DAE-3345-939F-E7E28F9DDCB0}"/>
              </a:ext>
            </a:extLst>
          </p:cNvPr>
          <p:cNvSpPr>
            <a:spLocks noGrp="1"/>
          </p:cNvSpPr>
          <p:nvPr>
            <p:ph type="body" sz="quarter" idx="20" hasCustomPrompt="1"/>
          </p:nvPr>
        </p:nvSpPr>
        <p:spPr>
          <a:xfrm>
            <a:off x="6605493" y="1421025"/>
            <a:ext cx="2702333" cy="301934"/>
          </a:xfrm>
        </p:spPr>
        <p:txBody>
          <a:bodyPr>
            <a:normAutofit/>
          </a:bodyPr>
          <a:lstStyle>
            <a:lvl1pPr marL="0" indent="0">
              <a:buNone/>
              <a:defRPr sz="1800">
                <a:solidFill>
                  <a:schemeClr val="accent2"/>
                </a:solidFill>
              </a:defRPr>
            </a:lvl1pPr>
          </a:lstStyle>
          <a:p>
            <a:pPr lvl="0"/>
            <a:r>
              <a:rPr lang="en-US" dirty="0"/>
              <a:t>Click to edit subhead</a:t>
            </a:r>
          </a:p>
        </p:txBody>
      </p:sp>
      <p:sp>
        <p:nvSpPr>
          <p:cNvPr id="19" name="Content Placeholder 21">
            <a:extLst>
              <a:ext uri="{FF2B5EF4-FFF2-40B4-BE49-F238E27FC236}">
                <a16:creationId xmlns:a16="http://schemas.microsoft.com/office/drawing/2014/main" id="{BC1A6073-EE59-6441-81D7-576AF3E36BF8}"/>
              </a:ext>
            </a:extLst>
          </p:cNvPr>
          <p:cNvSpPr>
            <a:spLocks noGrp="1"/>
          </p:cNvSpPr>
          <p:nvPr>
            <p:ph sz="quarter" idx="21" hasCustomPrompt="1"/>
          </p:nvPr>
        </p:nvSpPr>
        <p:spPr>
          <a:xfrm>
            <a:off x="6613106" y="1824487"/>
            <a:ext cx="2743200" cy="4411421"/>
          </a:xfrm>
        </p:spPr>
        <p:txBody>
          <a:bodyPr>
            <a:normAutofit/>
          </a:bodyPr>
          <a:lstStyle>
            <a:lvl1pPr marL="180970" indent="-180970">
              <a:lnSpc>
                <a:spcPct val="100000"/>
              </a:lnSpc>
              <a:spcBef>
                <a:spcPts val="0"/>
              </a:spcBef>
              <a:spcAft>
                <a:spcPts val="600"/>
              </a:spcAft>
              <a:buFont typeface="Symbol" panose="05050102010706020507" pitchFamily="18" charset="2"/>
              <a:buChar char="-"/>
              <a:defRPr sz="1600"/>
            </a:lvl1pPr>
            <a:lvl2pPr marL="361942" indent="-180970">
              <a:lnSpc>
                <a:spcPct val="100000"/>
              </a:lnSpc>
              <a:spcBef>
                <a:spcPts val="0"/>
              </a:spcBef>
              <a:spcAft>
                <a:spcPts val="600"/>
              </a:spcAft>
              <a:buClr>
                <a:schemeClr val="tx2"/>
              </a:buClr>
              <a:defRPr sz="1400"/>
            </a:lvl2pPr>
            <a:lvl3pPr marL="180970" indent="-180970">
              <a:lnSpc>
                <a:spcPct val="100000"/>
              </a:lnSpc>
              <a:spcBef>
                <a:spcPts val="0"/>
              </a:spcBef>
              <a:spcAft>
                <a:spcPts val="600"/>
              </a:spcAft>
              <a:defRPr sz="1600" baseline="0"/>
            </a:lvl3pPr>
            <a:lvl4pPr marL="361942" indent="-180970">
              <a:lnSpc>
                <a:spcPct val="100000"/>
              </a:lnSpc>
              <a:spcBef>
                <a:spcPts val="0"/>
              </a:spcBef>
              <a:spcAft>
                <a:spcPts val="600"/>
              </a:spcAft>
              <a:buFont typeface="Symbol" panose="05050102010706020507" pitchFamily="18" charset="2"/>
              <a:buChar char="-"/>
              <a:defRPr sz="1400" baseline="0"/>
            </a:lvl4pPr>
            <a:lvl5pPr marL="0" indent="0">
              <a:lnSpc>
                <a:spcPct val="100000"/>
              </a:lnSpc>
              <a:spcBef>
                <a:spcPts val="0"/>
              </a:spcBef>
              <a:buFont typeface="Symbol" panose="05050102010706020507" pitchFamily="18" charset="2"/>
              <a:buNone/>
              <a:defRPr sz="1600"/>
            </a:lvl5pPr>
            <a:lvl6pPr marL="361942" indent="-180970">
              <a:lnSpc>
                <a:spcPct val="100000"/>
              </a:lnSpc>
              <a:spcBef>
                <a:spcPts val="0"/>
              </a:spcBef>
              <a:spcAft>
                <a:spcPts val="600"/>
              </a:spcAft>
              <a:buFont typeface="Symbol" panose="05050102010706020507" pitchFamily="18" charset="2"/>
              <a:buChar char="-"/>
              <a:defRPr sz="1400"/>
            </a:lvl6pPr>
            <a:lvl7pPr marL="179384" indent="-179384">
              <a:lnSpc>
                <a:spcPct val="100000"/>
              </a:lnSpc>
              <a:spcBef>
                <a:spcPts val="0"/>
              </a:spcBef>
              <a:spcAft>
                <a:spcPts val="600"/>
              </a:spcAft>
              <a:buFont typeface="Symbol" panose="05050102010706020507" pitchFamily="18" charset="2"/>
              <a:buChar char="-"/>
              <a:defRPr sz="1600"/>
            </a:lvl7pPr>
            <a:lvl8pPr marL="360354" indent="-180970">
              <a:lnSpc>
                <a:spcPct val="100000"/>
              </a:lnSpc>
              <a:spcBef>
                <a:spcPts val="0"/>
              </a:spcBef>
              <a:spcAft>
                <a:spcPts val="600"/>
              </a:spcAft>
              <a:buFont typeface="Symbol" panose="05050102010706020507" pitchFamily="18" charset="2"/>
              <a:buChar char="-"/>
              <a:defRPr sz="1400"/>
            </a:lvl8pPr>
          </a:lstStyle>
          <a:p>
            <a:pPr lvl="0"/>
            <a:r>
              <a:rPr lang="en-US" dirty="0"/>
              <a:t>Primary bullet level</a:t>
            </a:r>
          </a:p>
          <a:p>
            <a:pPr lvl="1"/>
            <a:r>
              <a:rPr lang="en-US" dirty="0"/>
              <a:t>Secondary bullet level</a:t>
            </a:r>
          </a:p>
          <a:p>
            <a:pPr lvl="2"/>
            <a:r>
              <a:rPr lang="en-US" dirty="0"/>
              <a:t>Primary bullet level</a:t>
            </a:r>
          </a:p>
          <a:p>
            <a:pPr lvl="3"/>
            <a:r>
              <a:rPr lang="en-US" dirty="0"/>
              <a:t>Secondary bullet level</a:t>
            </a:r>
          </a:p>
          <a:p>
            <a:pPr lvl="2"/>
            <a:r>
              <a:rPr lang="en-US" dirty="0"/>
              <a:t>Primary bullet level</a:t>
            </a:r>
          </a:p>
          <a:p>
            <a:pPr lvl="5"/>
            <a:r>
              <a:rPr lang="en-US" dirty="0"/>
              <a:t>Secondary bullet level</a:t>
            </a:r>
          </a:p>
          <a:p>
            <a:pPr lvl="6"/>
            <a:r>
              <a:rPr lang="en-US" dirty="0"/>
              <a:t>Primary bullet level</a:t>
            </a:r>
          </a:p>
          <a:p>
            <a:pPr lvl="7"/>
            <a:r>
              <a:rPr lang="en-US" dirty="0"/>
              <a:t>Secondary bullet level</a:t>
            </a:r>
          </a:p>
        </p:txBody>
      </p:sp>
      <p:sp>
        <p:nvSpPr>
          <p:cNvPr id="22" name="Content Placeholder 21">
            <a:extLst>
              <a:ext uri="{FF2B5EF4-FFF2-40B4-BE49-F238E27FC236}">
                <a16:creationId xmlns:a16="http://schemas.microsoft.com/office/drawing/2014/main" id="{295FEA57-8052-7145-97E7-A0DCEA415979}"/>
              </a:ext>
            </a:extLst>
          </p:cNvPr>
          <p:cNvSpPr>
            <a:spLocks noGrp="1"/>
          </p:cNvSpPr>
          <p:nvPr>
            <p:ph sz="quarter" idx="22" hasCustomPrompt="1"/>
          </p:nvPr>
        </p:nvSpPr>
        <p:spPr>
          <a:xfrm>
            <a:off x="460400" y="1824487"/>
            <a:ext cx="2743200" cy="4411421"/>
          </a:xfrm>
        </p:spPr>
        <p:txBody>
          <a:bodyPr>
            <a:normAutofit/>
          </a:bodyPr>
          <a:lstStyle>
            <a:lvl1pPr marL="180970" indent="-180970">
              <a:lnSpc>
                <a:spcPct val="100000"/>
              </a:lnSpc>
              <a:spcBef>
                <a:spcPts val="0"/>
              </a:spcBef>
              <a:spcAft>
                <a:spcPts val="600"/>
              </a:spcAft>
              <a:buFont typeface="Symbol" panose="05050102010706020507" pitchFamily="18" charset="2"/>
              <a:buChar char="-"/>
              <a:defRPr sz="1600"/>
            </a:lvl1pPr>
            <a:lvl2pPr marL="361942" indent="-180970">
              <a:lnSpc>
                <a:spcPct val="100000"/>
              </a:lnSpc>
              <a:spcBef>
                <a:spcPts val="0"/>
              </a:spcBef>
              <a:spcAft>
                <a:spcPts val="600"/>
              </a:spcAft>
              <a:buClr>
                <a:schemeClr val="tx2"/>
              </a:buClr>
              <a:defRPr sz="1400"/>
            </a:lvl2pPr>
            <a:lvl3pPr marL="180970" indent="-180970">
              <a:lnSpc>
                <a:spcPct val="100000"/>
              </a:lnSpc>
              <a:spcBef>
                <a:spcPts val="0"/>
              </a:spcBef>
              <a:spcAft>
                <a:spcPts val="600"/>
              </a:spcAft>
              <a:defRPr sz="1600" baseline="0"/>
            </a:lvl3pPr>
            <a:lvl4pPr marL="361942" indent="-180970">
              <a:lnSpc>
                <a:spcPct val="100000"/>
              </a:lnSpc>
              <a:spcBef>
                <a:spcPts val="0"/>
              </a:spcBef>
              <a:spcAft>
                <a:spcPts val="600"/>
              </a:spcAft>
              <a:buFont typeface="Symbol" panose="05050102010706020507" pitchFamily="18" charset="2"/>
              <a:buChar char="-"/>
              <a:defRPr sz="1400" baseline="0"/>
            </a:lvl4pPr>
            <a:lvl5pPr marL="0" indent="0">
              <a:lnSpc>
                <a:spcPct val="100000"/>
              </a:lnSpc>
              <a:spcBef>
                <a:spcPts val="0"/>
              </a:spcBef>
              <a:buFont typeface="Symbol" panose="05050102010706020507" pitchFamily="18" charset="2"/>
              <a:buNone/>
              <a:defRPr sz="1600"/>
            </a:lvl5pPr>
            <a:lvl6pPr marL="361942" indent="-180970">
              <a:lnSpc>
                <a:spcPct val="100000"/>
              </a:lnSpc>
              <a:spcBef>
                <a:spcPts val="0"/>
              </a:spcBef>
              <a:spcAft>
                <a:spcPts val="600"/>
              </a:spcAft>
              <a:buFont typeface="Symbol" panose="05050102010706020507" pitchFamily="18" charset="2"/>
              <a:buChar char="-"/>
              <a:defRPr sz="1400"/>
            </a:lvl6pPr>
            <a:lvl7pPr marL="179384" indent="-179384">
              <a:lnSpc>
                <a:spcPct val="100000"/>
              </a:lnSpc>
              <a:spcBef>
                <a:spcPts val="0"/>
              </a:spcBef>
              <a:spcAft>
                <a:spcPts val="600"/>
              </a:spcAft>
              <a:buFont typeface="Symbol" panose="05050102010706020507" pitchFamily="18" charset="2"/>
              <a:buChar char="-"/>
              <a:defRPr sz="1600"/>
            </a:lvl7pPr>
            <a:lvl8pPr marL="360354" indent="-180970">
              <a:lnSpc>
                <a:spcPct val="100000"/>
              </a:lnSpc>
              <a:spcBef>
                <a:spcPts val="0"/>
              </a:spcBef>
              <a:spcAft>
                <a:spcPts val="600"/>
              </a:spcAft>
              <a:buFont typeface="Symbol" panose="05050102010706020507" pitchFamily="18" charset="2"/>
              <a:buChar char="-"/>
              <a:defRPr sz="1400"/>
            </a:lvl8pPr>
          </a:lstStyle>
          <a:p>
            <a:pPr lvl="0"/>
            <a:r>
              <a:rPr lang="en-US" dirty="0"/>
              <a:t>Primary bullet level</a:t>
            </a:r>
          </a:p>
          <a:p>
            <a:pPr lvl="1"/>
            <a:r>
              <a:rPr lang="en-US" dirty="0"/>
              <a:t>Secondary bullet level</a:t>
            </a:r>
          </a:p>
          <a:p>
            <a:pPr lvl="2"/>
            <a:r>
              <a:rPr lang="en-US" dirty="0"/>
              <a:t>Primary bullet level</a:t>
            </a:r>
          </a:p>
          <a:p>
            <a:pPr lvl="3"/>
            <a:r>
              <a:rPr lang="en-US" dirty="0"/>
              <a:t>Secondary bullet level</a:t>
            </a:r>
          </a:p>
          <a:p>
            <a:pPr lvl="2"/>
            <a:r>
              <a:rPr lang="en-US" dirty="0"/>
              <a:t>Primary bullet level</a:t>
            </a:r>
          </a:p>
          <a:p>
            <a:pPr lvl="5"/>
            <a:r>
              <a:rPr lang="en-US" dirty="0"/>
              <a:t>Secondary bullet level</a:t>
            </a:r>
          </a:p>
        </p:txBody>
      </p:sp>
      <p:sp>
        <p:nvSpPr>
          <p:cNvPr id="25" name="Title 1">
            <a:extLst>
              <a:ext uri="{FF2B5EF4-FFF2-40B4-BE49-F238E27FC236}">
                <a16:creationId xmlns:a16="http://schemas.microsoft.com/office/drawing/2014/main" id="{1A421856-5AAF-8F4F-9E1A-5CFB38839E39}"/>
              </a:ext>
            </a:extLst>
          </p:cNvPr>
          <p:cNvSpPr>
            <a:spLocks noGrp="1"/>
          </p:cNvSpPr>
          <p:nvPr>
            <p:ph type="title" hasCustomPrompt="1"/>
          </p:nvPr>
        </p:nvSpPr>
        <p:spPr>
          <a:xfrm>
            <a:off x="461947" y="113379"/>
            <a:ext cx="7772400" cy="702062"/>
          </a:xfrm>
          <a:prstGeom prst="rect">
            <a:avLst/>
          </a:prstGeom>
        </p:spPr>
        <p:txBody>
          <a:bodyPr/>
          <a:lstStyle>
            <a:lvl1pPr>
              <a:defRPr/>
            </a:lvl1pPr>
          </a:lstStyle>
          <a:p>
            <a:r>
              <a:rPr lang="en-US"/>
              <a:t>Click to Edit Title </a:t>
            </a:r>
            <a:endParaRPr lang="en-GB"/>
          </a:p>
        </p:txBody>
      </p:sp>
    </p:spTree>
    <p:extLst>
      <p:ext uri="{BB962C8B-B14F-4D97-AF65-F5344CB8AC3E}">
        <p14:creationId xmlns:p14="http://schemas.microsoft.com/office/powerpoint/2010/main" val="2971385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One column tex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GB" dirty="0"/>
              <a:t>ASTM International Conference on Additive Manufacturing</a:t>
            </a:r>
          </a:p>
        </p:txBody>
      </p:sp>
      <p:sp>
        <p:nvSpPr>
          <p:cNvPr id="6" name="TextBox 5">
            <a:extLst>
              <a:ext uri="{FF2B5EF4-FFF2-40B4-BE49-F238E27FC236}">
                <a16:creationId xmlns:a16="http://schemas.microsoft.com/office/drawing/2014/main" id="{959E12E8-F0CA-EB41-8A6C-3F53826662FC}"/>
              </a:ext>
            </a:extLst>
          </p:cNvPr>
          <p:cNvSpPr txBox="1"/>
          <p:nvPr userDrawn="1"/>
        </p:nvSpPr>
        <p:spPr>
          <a:xfrm>
            <a:off x="11515241" y="581186"/>
            <a:ext cx="184731" cy="369332"/>
          </a:xfrm>
          <a:prstGeom prst="rect">
            <a:avLst/>
          </a:prstGeom>
          <a:noFill/>
        </p:spPr>
        <p:txBody>
          <a:bodyPr wrap="none" rtlCol="0">
            <a:spAutoFit/>
          </a:bodyPr>
          <a:lstStyle/>
          <a:p>
            <a:endParaRPr lang="en-US" dirty="0"/>
          </a:p>
        </p:txBody>
      </p:sp>
      <p:sp>
        <p:nvSpPr>
          <p:cNvPr id="20" name="Title 1">
            <a:extLst>
              <a:ext uri="{FF2B5EF4-FFF2-40B4-BE49-F238E27FC236}">
                <a16:creationId xmlns:a16="http://schemas.microsoft.com/office/drawing/2014/main" id="{4294EA7F-9B85-E042-A154-FE033AEE82EE}"/>
              </a:ext>
            </a:extLst>
          </p:cNvPr>
          <p:cNvSpPr>
            <a:spLocks noGrp="1"/>
          </p:cNvSpPr>
          <p:nvPr>
            <p:ph type="title" hasCustomPrompt="1"/>
          </p:nvPr>
        </p:nvSpPr>
        <p:spPr>
          <a:xfrm>
            <a:off x="461947" y="113379"/>
            <a:ext cx="7772400" cy="702062"/>
          </a:xfrm>
          <a:prstGeom prst="rect">
            <a:avLst/>
          </a:prstGeom>
        </p:spPr>
        <p:txBody>
          <a:bodyPr/>
          <a:lstStyle>
            <a:lvl1pPr>
              <a:defRPr/>
            </a:lvl1pPr>
          </a:lstStyle>
          <a:p>
            <a:r>
              <a:rPr lang="en-US"/>
              <a:t>Click to Edit Title </a:t>
            </a:r>
            <a:endParaRPr lang="en-GB"/>
          </a:p>
        </p:txBody>
      </p:sp>
      <p:sp>
        <p:nvSpPr>
          <p:cNvPr id="13" name="Text Placeholder 8">
            <a:extLst>
              <a:ext uri="{FF2B5EF4-FFF2-40B4-BE49-F238E27FC236}">
                <a16:creationId xmlns:a16="http://schemas.microsoft.com/office/drawing/2014/main" id="{7F0C22F7-8670-B242-9FDB-656A2232E8EC}"/>
              </a:ext>
            </a:extLst>
          </p:cNvPr>
          <p:cNvSpPr>
            <a:spLocks noGrp="1"/>
          </p:cNvSpPr>
          <p:nvPr>
            <p:ph type="body" sz="quarter" idx="13" hasCustomPrompt="1"/>
          </p:nvPr>
        </p:nvSpPr>
        <p:spPr>
          <a:xfrm>
            <a:off x="461354" y="1421025"/>
            <a:ext cx="2742246" cy="301934"/>
          </a:xfrm>
        </p:spPr>
        <p:txBody>
          <a:bodyPr>
            <a:normAutofit/>
          </a:bodyPr>
          <a:lstStyle>
            <a:lvl1pPr marL="0" indent="0">
              <a:buNone/>
              <a:defRPr sz="1800">
                <a:solidFill>
                  <a:schemeClr val="accent2"/>
                </a:solidFill>
              </a:defRPr>
            </a:lvl1pPr>
          </a:lstStyle>
          <a:p>
            <a:pPr lvl="0"/>
            <a:r>
              <a:rPr lang="en-US" dirty="0"/>
              <a:t>Click to edit subhead</a:t>
            </a:r>
          </a:p>
        </p:txBody>
      </p:sp>
      <p:sp>
        <p:nvSpPr>
          <p:cNvPr id="14" name="Text Placeholder 8">
            <a:extLst>
              <a:ext uri="{FF2B5EF4-FFF2-40B4-BE49-F238E27FC236}">
                <a16:creationId xmlns:a16="http://schemas.microsoft.com/office/drawing/2014/main" id="{AEC75F3A-B3B9-9648-BEF8-6B0649C4EE5A}"/>
              </a:ext>
            </a:extLst>
          </p:cNvPr>
          <p:cNvSpPr>
            <a:spLocks noGrp="1"/>
          </p:cNvSpPr>
          <p:nvPr>
            <p:ph type="body" sz="quarter" idx="18" hasCustomPrompt="1"/>
          </p:nvPr>
        </p:nvSpPr>
        <p:spPr>
          <a:xfrm>
            <a:off x="3529140" y="1421025"/>
            <a:ext cx="2750813" cy="301934"/>
          </a:xfrm>
        </p:spPr>
        <p:txBody>
          <a:bodyPr>
            <a:normAutofit/>
          </a:bodyPr>
          <a:lstStyle>
            <a:lvl1pPr marL="0" indent="0">
              <a:buNone/>
              <a:defRPr sz="1800">
                <a:solidFill>
                  <a:schemeClr val="accent2"/>
                </a:solidFill>
              </a:defRPr>
            </a:lvl1pPr>
          </a:lstStyle>
          <a:p>
            <a:pPr lvl="0"/>
            <a:r>
              <a:rPr lang="en-US" dirty="0"/>
              <a:t>Click to edit subhead</a:t>
            </a:r>
          </a:p>
        </p:txBody>
      </p:sp>
      <p:sp>
        <p:nvSpPr>
          <p:cNvPr id="15" name="Content Placeholder 21">
            <a:extLst>
              <a:ext uri="{FF2B5EF4-FFF2-40B4-BE49-F238E27FC236}">
                <a16:creationId xmlns:a16="http://schemas.microsoft.com/office/drawing/2014/main" id="{8166A7AC-D0AB-AC4E-B6BB-32DFAE4A460B}"/>
              </a:ext>
            </a:extLst>
          </p:cNvPr>
          <p:cNvSpPr>
            <a:spLocks noGrp="1"/>
          </p:cNvSpPr>
          <p:nvPr>
            <p:ph sz="quarter" idx="19" hasCustomPrompt="1"/>
          </p:nvPr>
        </p:nvSpPr>
        <p:spPr>
          <a:xfrm>
            <a:off x="3536753" y="1824487"/>
            <a:ext cx="2743200" cy="4411421"/>
          </a:xfrm>
        </p:spPr>
        <p:txBody>
          <a:bodyPr>
            <a:normAutofit/>
          </a:bodyPr>
          <a:lstStyle>
            <a:lvl1pPr marL="180970" indent="-180970">
              <a:lnSpc>
                <a:spcPct val="100000"/>
              </a:lnSpc>
              <a:spcBef>
                <a:spcPts val="0"/>
              </a:spcBef>
              <a:spcAft>
                <a:spcPts val="600"/>
              </a:spcAft>
              <a:buFont typeface="Symbol" panose="05050102010706020507" pitchFamily="18" charset="2"/>
              <a:buChar char="-"/>
              <a:defRPr sz="1600"/>
            </a:lvl1pPr>
            <a:lvl2pPr marL="361942" indent="-180970">
              <a:lnSpc>
                <a:spcPct val="100000"/>
              </a:lnSpc>
              <a:spcBef>
                <a:spcPts val="0"/>
              </a:spcBef>
              <a:spcAft>
                <a:spcPts val="600"/>
              </a:spcAft>
              <a:buClr>
                <a:schemeClr val="tx2"/>
              </a:buClr>
              <a:defRPr sz="1400"/>
            </a:lvl2pPr>
            <a:lvl3pPr marL="180970" indent="-180970">
              <a:lnSpc>
                <a:spcPct val="100000"/>
              </a:lnSpc>
              <a:spcBef>
                <a:spcPts val="0"/>
              </a:spcBef>
              <a:spcAft>
                <a:spcPts val="600"/>
              </a:spcAft>
              <a:defRPr sz="1600" baseline="0"/>
            </a:lvl3pPr>
            <a:lvl4pPr marL="361942" indent="-180970">
              <a:lnSpc>
                <a:spcPct val="100000"/>
              </a:lnSpc>
              <a:spcBef>
                <a:spcPts val="0"/>
              </a:spcBef>
              <a:spcAft>
                <a:spcPts val="600"/>
              </a:spcAft>
              <a:buFont typeface="Symbol" panose="05050102010706020507" pitchFamily="18" charset="2"/>
              <a:buChar char="-"/>
              <a:defRPr sz="1400" baseline="0"/>
            </a:lvl4pPr>
            <a:lvl5pPr marL="0" indent="0">
              <a:lnSpc>
                <a:spcPct val="100000"/>
              </a:lnSpc>
              <a:spcBef>
                <a:spcPts val="0"/>
              </a:spcBef>
              <a:buFont typeface="Symbol" panose="05050102010706020507" pitchFamily="18" charset="2"/>
              <a:buNone/>
              <a:defRPr sz="1600"/>
            </a:lvl5pPr>
            <a:lvl6pPr marL="361942" indent="-180970">
              <a:lnSpc>
                <a:spcPct val="100000"/>
              </a:lnSpc>
              <a:spcBef>
                <a:spcPts val="0"/>
              </a:spcBef>
              <a:spcAft>
                <a:spcPts val="600"/>
              </a:spcAft>
              <a:buFont typeface="Symbol" panose="05050102010706020507" pitchFamily="18" charset="2"/>
              <a:buChar char="-"/>
              <a:defRPr sz="1400"/>
            </a:lvl6pPr>
            <a:lvl7pPr marL="179384" indent="-179384">
              <a:lnSpc>
                <a:spcPct val="100000"/>
              </a:lnSpc>
              <a:spcBef>
                <a:spcPts val="0"/>
              </a:spcBef>
              <a:spcAft>
                <a:spcPts val="600"/>
              </a:spcAft>
              <a:buFont typeface="Symbol" panose="05050102010706020507" pitchFamily="18" charset="2"/>
              <a:buChar char="-"/>
              <a:defRPr sz="1600"/>
            </a:lvl7pPr>
            <a:lvl8pPr marL="360354" indent="-180970">
              <a:lnSpc>
                <a:spcPct val="100000"/>
              </a:lnSpc>
              <a:spcBef>
                <a:spcPts val="0"/>
              </a:spcBef>
              <a:spcAft>
                <a:spcPts val="600"/>
              </a:spcAft>
              <a:buFont typeface="Symbol" panose="05050102010706020507" pitchFamily="18" charset="2"/>
              <a:buChar char="-"/>
              <a:defRPr sz="1400"/>
            </a:lvl8pPr>
          </a:lstStyle>
          <a:p>
            <a:pPr lvl="0"/>
            <a:r>
              <a:rPr lang="en-US" dirty="0"/>
              <a:t>Primary bullet level</a:t>
            </a:r>
          </a:p>
          <a:p>
            <a:pPr lvl="1"/>
            <a:r>
              <a:rPr lang="en-US" dirty="0"/>
              <a:t>Secondary bullet level</a:t>
            </a:r>
          </a:p>
          <a:p>
            <a:pPr lvl="2"/>
            <a:r>
              <a:rPr lang="en-US" dirty="0"/>
              <a:t>Primary bullet level</a:t>
            </a:r>
          </a:p>
          <a:p>
            <a:pPr lvl="3"/>
            <a:r>
              <a:rPr lang="en-US" dirty="0"/>
              <a:t>Secondary bullet level</a:t>
            </a:r>
          </a:p>
          <a:p>
            <a:pPr lvl="2"/>
            <a:r>
              <a:rPr lang="en-US" dirty="0"/>
              <a:t>Primary bullet level</a:t>
            </a:r>
          </a:p>
          <a:p>
            <a:pPr lvl="5"/>
            <a:r>
              <a:rPr lang="en-US" dirty="0"/>
              <a:t>Secondary bullet level</a:t>
            </a:r>
          </a:p>
        </p:txBody>
      </p:sp>
      <p:sp>
        <p:nvSpPr>
          <p:cNvPr id="16" name="Text Placeholder 8">
            <a:extLst>
              <a:ext uri="{FF2B5EF4-FFF2-40B4-BE49-F238E27FC236}">
                <a16:creationId xmlns:a16="http://schemas.microsoft.com/office/drawing/2014/main" id="{DF003BEE-4178-7A44-B52D-B97EEB28116B}"/>
              </a:ext>
            </a:extLst>
          </p:cNvPr>
          <p:cNvSpPr>
            <a:spLocks noGrp="1"/>
          </p:cNvSpPr>
          <p:nvPr>
            <p:ph type="body" sz="quarter" idx="20" hasCustomPrompt="1"/>
          </p:nvPr>
        </p:nvSpPr>
        <p:spPr>
          <a:xfrm>
            <a:off x="6605493" y="1421025"/>
            <a:ext cx="2702333" cy="301934"/>
          </a:xfrm>
        </p:spPr>
        <p:txBody>
          <a:bodyPr>
            <a:normAutofit/>
          </a:bodyPr>
          <a:lstStyle>
            <a:lvl1pPr marL="0" indent="0">
              <a:buNone/>
              <a:defRPr sz="1800">
                <a:solidFill>
                  <a:schemeClr val="accent2"/>
                </a:solidFill>
              </a:defRPr>
            </a:lvl1pPr>
          </a:lstStyle>
          <a:p>
            <a:pPr lvl="0"/>
            <a:r>
              <a:rPr lang="en-US" dirty="0"/>
              <a:t>Click to edit subhead</a:t>
            </a:r>
          </a:p>
        </p:txBody>
      </p:sp>
      <p:sp>
        <p:nvSpPr>
          <p:cNvPr id="17" name="Content Placeholder 21">
            <a:extLst>
              <a:ext uri="{FF2B5EF4-FFF2-40B4-BE49-F238E27FC236}">
                <a16:creationId xmlns:a16="http://schemas.microsoft.com/office/drawing/2014/main" id="{66281B6A-83B7-A24F-90F6-B5F9988513F4}"/>
              </a:ext>
            </a:extLst>
          </p:cNvPr>
          <p:cNvSpPr>
            <a:spLocks noGrp="1"/>
          </p:cNvSpPr>
          <p:nvPr>
            <p:ph sz="quarter" idx="21" hasCustomPrompt="1"/>
          </p:nvPr>
        </p:nvSpPr>
        <p:spPr>
          <a:xfrm>
            <a:off x="6613106" y="1824487"/>
            <a:ext cx="2743200" cy="4411421"/>
          </a:xfrm>
        </p:spPr>
        <p:txBody>
          <a:bodyPr>
            <a:normAutofit/>
          </a:bodyPr>
          <a:lstStyle>
            <a:lvl1pPr marL="180970" indent="-180970">
              <a:lnSpc>
                <a:spcPct val="100000"/>
              </a:lnSpc>
              <a:spcBef>
                <a:spcPts val="0"/>
              </a:spcBef>
              <a:spcAft>
                <a:spcPts val="600"/>
              </a:spcAft>
              <a:buFont typeface="Symbol" panose="05050102010706020507" pitchFamily="18" charset="2"/>
              <a:buChar char="-"/>
              <a:defRPr sz="1600"/>
            </a:lvl1pPr>
            <a:lvl2pPr marL="361942" indent="-180970">
              <a:lnSpc>
                <a:spcPct val="100000"/>
              </a:lnSpc>
              <a:spcBef>
                <a:spcPts val="0"/>
              </a:spcBef>
              <a:spcAft>
                <a:spcPts val="600"/>
              </a:spcAft>
              <a:buClr>
                <a:schemeClr val="tx2"/>
              </a:buClr>
              <a:defRPr sz="1400"/>
            </a:lvl2pPr>
            <a:lvl3pPr marL="180970" indent="-180970">
              <a:lnSpc>
                <a:spcPct val="100000"/>
              </a:lnSpc>
              <a:spcBef>
                <a:spcPts val="0"/>
              </a:spcBef>
              <a:spcAft>
                <a:spcPts val="600"/>
              </a:spcAft>
              <a:defRPr sz="1600" baseline="0"/>
            </a:lvl3pPr>
            <a:lvl4pPr marL="361942" indent="-180970">
              <a:lnSpc>
                <a:spcPct val="100000"/>
              </a:lnSpc>
              <a:spcBef>
                <a:spcPts val="0"/>
              </a:spcBef>
              <a:spcAft>
                <a:spcPts val="600"/>
              </a:spcAft>
              <a:buFont typeface="Symbol" panose="05050102010706020507" pitchFamily="18" charset="2"/>
              <a:buChar char="-"/>
              <a:defRPr sz="1400" baseline="0"/>
            </a:lvl4pPr>
            <a:lvl5pPr marL="0" indent="0">
              <a:lnSpc>
                <a:spcPct val="100000"/>
              </a:lnSpc>
              <a:spcBef>
                <a:spcPts val="0"/>
              </a:spcBef>
              <a:buFont typeface="Symbol" panose="05050102010706020507" pitchFamily="18" charset="2"/>
              <a:buNone/>
              <a:defRPr sz="1600"/>
            </a:lvl5pPr>
            <a:lvl6pPr marL="361942" indent="-180970">
              <a:lnSpc>
                <a:spcPct val="100000"/>
              </a:lnSpc>
              <a:spcBef>
                <a:spcPts val="0"/>
              </a:spcBef>
              <a:spcAft>
                <a:spcPts val="600"/>
              </a:spcAft>
              <a:buFont typeface="Symbol" panose="05050102010706020507" pitchFamily="18" charset="2"/>
              <a:buChar char="-"/>
              <a:defRPr sz="1400"/>
            </a:lvl6pPr>
            <a:lvl7pPr marL="179384" indent="-179384">
              <a:lnSpc>
                <a:spcPct val="100000"/>
              </a:lnSpc>
              <a:spcBef>
                <a:spcPts val="0"/>
              </a:spcBef>
              <a:spcAft>
                <a:spcPts val="600"/>
              </a:spcAft>
              <a:buFont typeface="Symbol" panose="05050102010706020507" pitchFamily="18" charset="2"/>
              <a:buChar char="-"/>
              <a:defRPr sz="1600"/>
            </a:lvl7pPr>
            <a:lvl8pPr marL="360354" indent="-180970">
              <a:lnSpc>
                <a:spcPct val="100000"/>
              </a:lnSpc>
              <a:spcBef>
                <a:spcPts val="0"/>
              </a:spcBef>
              <a:spcAft>
                <a:spcPts val="600"/>
              </a:spcAft>
              <a:buFont typeface="Symbol" panose="05050102010706020507" pitchFamily="18" charset="2"/>
              <a:buChar char="-"/>
              <a:defRPr sz="1400"/>
            </a:lvl8pPr>
          </a:lstStyle>
          <a:p>
            <a:pPr lvl="0"/>
            <a:r>
              <a:rPr lang="en-US" dirty="0"/>
              <a:t>Primary bullet level</a:t>
            </a:r>
          </a:p>
          <a:p>
            <a:pPr lvl="1"/>
            <a:r>
              <a:rPr lang="en-US" dirty="0"/>
              <a:t>Secondary bullet level</a:t>
            </a:r>
          </a:p>
          <a:p>
            <a:pPr lvl="2"/>
            <a:r>
              <a:rPr lang="en-US" dirty="0"/>
              <a:t>Primary bullet level</a:t>
            </a:r>
          </a:p>
          <a:p>
            <a:pPr lvl="3"/>
            <a:r>
              <a:rPr lang="en-US" dirty="0"/>
              <a:t>Secondary bullet level</a:t>
            </a:r>
          </a:p>
          <a:p>
            <a:pPr lvl="2"/>
            <a:r>
              <a:rPr lang="en-US" dirty="0"/>
              <a:t>Primary bullet level</a:t>
            </a:r>
          </a:p>
          <a:p>
            <a:pPr lvl="5"/>
            <a:r>
              <a:rPr lang="en-US" dirty="0"/>
              <a:t>Secondary bullet level</a:t>
            </a:r>
          </a:p>
          <a:p>
            <a:pPr lvl="6"/>
            <a:r>
              <a:rPr lang="en-US" dirty="0"/>
              <a:t>Primary bullet level</a:t>
            </a:r>
          </a:p>
          <a:p>
            <a:pPr lvl="7"/>
            <a:r>
              <a:rPr lang="en-US" dirty="0"/>
              <a:t>Secondary bullet level</a:t>
            </a:r>
          </a:p>
        </p:txBody>
      </p:sp>
      <p:sp>
        <p:nvSpPr>
          <p:cNvPr id="18" name="Content Placeholder 21">
            <a:extLst>
              <a:ext uri="{FF2B5EF4-FFF2-40B4-BE49-F238E27FC236}">
                <a16:creationId xmlns:a16="http://schemas.microsoft.com/office/drawing/2014/main" id="{DEEABE74-4F37-7448-8DED-2E587BF02597}"/>
              </a:ext>
            </a:extLst>
          </p:cNvPr>
          <p:cNvSpPr>
            <a:spLocks noGrp="1"/>
          </p:cNvSpPr>
          <p:nvPr>
            <p:ph sz="quarter" idx="22" hasCustomPrompt="1"/>
          </p:nvPr>
        </p:nvSpPr>
        <p:spPr>
          <a:xfrm>
            <a:off x="460400" y="1824487"/>
            <a:ext cx="2743200" cy="4411421"/>
          </a:xfrm>
        </p:spPr>
        <p:txBody>
          <a:bodyPr>
            <a:normAutofit/>
          </a:bodyPr>
          <a:lstStyle>
            <a:lvl1pPr marL="180970" indent="-180970">
              <a:lnSpc>
                <a:spcPct val="100000"/>
              </a:lnSpc>
              <a:spcBef>
                <a:spcPts val="0"/>
              </a:spcBef>
              <a:spcAft>
                <a:spcPts val="600"/>
              </a:spcAft>
              <a:buFont typeface="Symbol" panose="05050102010706020507" pitchFamily="18" charset="2"/>
              <a:buChar char="-"/>
              <a:defRPr sz="1600"/>
            </a:lvl1pPr>
            <a:lvl2pPr marL="361942" indent="-180970">
              <a:lnSpc>
                <a:spcPct val="100000"/>
              </a:lnSpc>
              <a:spcBef>
                <a:spcPts val="0"/>
              </a:spcBef>
              <a:spcAft>
                <a:spcPts val="600"/>
              </a:spcAft>
              <a:buClr>
                <a:schemeClr val="tx2"/>
              </a:buClr>
              <a:defRPr sz="1400"/>
            </a:lvl2pPr>
            <a:lvl3pPr marL="180970" indent="-180970">
              <a:lnSpc>
                <a:spcPct val="100000"/>
              </a:lnSpc>
              <a:spcBef>
                <a:spcPts val="0"/>
              </a:spcBef>
              <a:spcAft>
                <a:spcPts val="600"/>
              </a:spcAft>
              <a:defRPr sz="1600" baseline="0"/>
            </a:lvl3pPr>
            <a:lvl4pPr marL="361942" indent="-180970">
              <a:lnSpc>
                <a:spcPct val="100000"/>
              </a:lnSpc>
              <a:spcBef>
                <a:spcPts val="0"/>
              </a:spcBef>
              <a:spcAft>
                <a:spcPts val="600"/>
              </a:spcAft>
              <a:buFont typeface="Symbol" panose="05050102010706020507" pitchFamily="18" charset="2"/>
              <a:buChar char="-"/>
              <a:defRPr sz="1400" baseline="0"/>
            </a:lvl4pPr>
            <a:lvl5pPr marL="0" indent="0">
              <a:lnSpc>
                <a:spcPct val="100000"/>
              </a:lnSpc>
              <a:spcBef>
                <a:spcPts val="0"/>
              </a:spcBef>
              <a:buFont typeface="Symbol" panose="05050102010706020507" pitchFamily="18" charset="2"/>
              <a:buNone/>
              <a:defRPr sz="1600"/>
            </a:lvl5pPr>
            <a:lvl6pPr marL="361942" indent="-180970">
              <a:lnSpc>
                <a:spcPct val="100000"/>
              </a:lnSpc>
              <a:spcBef>
                <a:spcPts val="0"/>
              </a:spcBef>
              <a:spcAft>
                <a:spcPts val="600"/>
              </a:spcAft>
              <a:buFont typeface="Symbol" panose="05050102010706020507" pitchFamily="18" charset="2"/>
              <a:buChar char="-"/>
              <a:defRPr sz="1400"/>
            </a:lvl6pPr>
            <a:lvl7pPr marL="179384" indent="-179384">
              <a:lnSpc>
                <a:spcPct val="100000"/>
              </a:lnSpc>
              <a:spcBef>
                <a:spcPts val="0"/>
              </a:spcBef>
              <a:spcAft>
                <a:spcPts val="600"/>
              </a:spcAft>
              <a:buFont typeface="Symbol" panose="05050102010706020507" pitchFamily="18" charset="2"/>
              <a:buChar char="-"/>
              <a:defRPr sz="1600"/>
            </a:lvl7pPr>
            <a:lvl8pPr marL="360354" indent="-180970">
              <a:lnSpc>
                <a:spcPct val="100000"/>
              </a:lnSpc>
              <a:spcBef>
                <a:spcPts val="0"/>
              </a:spcBef>
              <a:spcAft>
                <a:spcPts val="600"/>
              </a:spcAft>
              <a:buFont typeface="Symbol" panose="05050102010706020507" pitchFamily="18" charset="2"/>
              <a:buChar char="-"/>
              <a:defRPr sz="1400"/>
            </a:lvl8pPr>
          </a:lstStyle>
          <a:p>
            <a:pPr lvl="0"/>
            <a:r>
              <a:rPr lang="en-US" dirty="0"/>
              <a:t>Primary bullet level</a:t>
            </a:r>
          </a:p>
          <a:p>
            <a:pPr lvl="1"/>
            <a:r>
              <a:rPr lang="en-US" dirty="0"/>
              <a:t>Secondary bullet level</a:t>
            </a:r>
          </a:p>
          <a:p>
            <a:pPr lvl="2"/>
            <a:r>
              <a:rPr lang="en-US" dirty="0"/>
              <a:t>Primary bullet level</a:t>
            </a:r>
          </a:p>
          <a:p>
            <a:pPr lvl="3"/>
            <a:r>
              <a:rPr lang="en-US" dirty="0"/>
              <a:t>Secondary bullet level</a:t>
            </a:r>
          </a:p>
          <a:p>
            <a:pPr lvl="2"/>
            <a:r>
              <a:rPr lang="en-US" dirty="0"/>
              <a:t>Primary bullet level</a:t>
            </a:r>
          </a:p>
          <a:p>
            <a:pPr lvl="5"/>
            <a:r>
              <a:rPr lang="en-US" dirty="0"/>
              <a:t>Secondary bullet level</a:t>
            </a:r>
          </a:p>
        </p:txBody>
      </p:sp>
    </p:spTree>
    <p:extLst>
      <p:ext uri="{BB962C8B-B14F-4D97-AF65-F5344CB8AC3E}">
        <p14:creationId xmlns:p14="http://schemas.microsoft.com/office/powerpoint/2010/main" val="583951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GB" dirty="0"/>
              <a:t>ASTM International Conference on Additive Manufacturing</a:t>
            </a:r>
          </a:p>
        </p:txBody>
      </p:sp>
      <p:sp>
        <p:nvSpPr>
          <p:cNvPr id="11" name="Text Placeholder 8"/>
          <p:cNvSpPr>
            <a:spLocks noGrp="1"/>
          </p:cNvSpPr>
          <p:nvPr>
            <p:ph type="body" sz="quarter" idx="13" hasCustomPrompt="1"/>
          </p:nvPr>
        </p:nvSpPr>
        <p:spPr>
          <a:xfrm>
            <a:off x="461353" y="1440269"/>
            <a:ext cx="4342447" cy="301935"/>
          </a:xfrm>
        </p:spPr>
        <p:txBody>
          <a:bodyPr>
            <a:normAutofit/>
          </a:bodyPr>
          <a:lstStyle>
            <a:lvl1pPr marL="0" indent="0">
              <a:buNone/>
              <a:defRPr sz="1800">
                <a:solidFill>
                  <a:schemeClr val="accent2"/>
                </a:solidFill>
              </a:defRPr>
            </a:lvl1pPr>
          </a:lstStyle>
          <a:p>
            <a:pPr lvl="0"/>
            <a:r>
              <a:rPr lang="en-US"/>
              <a:t>Click to edit subhead</a:t>
            </a:r>
          </a:p>
        </p:txBody>
      </p:sp>
      <p:sp>
        <p:nvSpPr>
          <p:cNvPr id="24" name="Title 23"/>
          <p:cNvSpPr>
            <a:spLocks noGrp="1"/>
          </p:cNvSpPr>
          <p:nvPr>
            <p:ph type="title" hasCustomPrompt="1"/>
          </p:nvPr>
        </p:nvSpPr>
        <p:spPr>
          <a:xfrm>
            <a:off x="461947" y="113379"/>
            <a:ext cx="7772400" cy="702062"/>
          </a:xfrm>
        </p:spPr>
        <p:txBody>
          <a:bodyPr/>
          <a:lstStyle>
            <a:lvl1pPr>
              <a:defRPr/>
            </a:lvl1pPr>
          </a:lstStyle>
          <a:p>
            <a:r>
              <a:rPr lang="en-US"/>
              <a:t>Click to Edit Title </a:t>
            </a:r>
            <a:endParaRPr lang="en-GB"/>
          </a:p>
        </p:txBody>
      </p:sp>
      <p:sp>
        <p:nvSpPr>
          <p:cNvPr id="9" name="Text Placeholder 8"/>
          <p:cNvSpPr>
            <a:spLocks noGrp="1"/>
          </p:cNvSpPr>
          <p:nvPr>
            <p:ph type="body" sz="quarter" idx="17" hasCustomPrompt="1"/>
          </p:nvPr>
        </p:nvSpPr>
        <p:spPr>
          <a:xfrm>
            <a:off x="5022537" y="1436301"/>
            <a:ext cx="4342448" cy="301935"/>
          </a:xfrm>
        </p:spPr>
        <p:txBody>
          <a:bodyPr>
            <a:normAutofit/>
          </a:bodyPr>
          <a:lstStyle>
            <a:lvl1pPr marL="0" indent="0">
              <a:buNone/>
              <a:defRPr sz="1800">
                <a:solidFill>
                  <a:schemeClr val="accent2"/>
                </a:solidFill>
              </a:defRPr>
            </a:lvl1pPr>
          </a:lstStyle>
          <a:p>
            <a:pPr lvl="0"/>
            <a:r>
              <a:rPr lang="en-US" dirty="0"/>
              <a:t>Click to edit subhead</a:t>
            </a:r>
          </a:p>
        </p:txBody>
      </p:sp>
      <p:sp>
        <p:nvSpPr>
          <p:cNvPr id="14" name="Content Placeholder 21">
            <a:extLst>
              <a:ext uri="{FF2B5EF4-FFF2-40B4-BE49-F238E27FC236}">
                <a16:creationId xmlns:a16="http://schemas.microsoft.com/office/drawing/2014/main" id="{F073A74D-C3D2-4A40-A9B3-42290791B408}"/>
              </a:ext>
            </a:extLst>
          </p:cNvPr>
          <p:cNvSpPr>
            <a:spLocks noGrp="1"/>
          </p:cNvSpPr>
          <p:nvPr>
            <p:ph sz="quarter" idx="18" hasCustomPrompt="1"/>
          </p:nvPr>
        </p:nvSpPr>
        <p:spPr>
          <a:xfrm>
            <a:off x="460400" y="1864006"/>
            <a:ext cx="4343400" cy="4354995"/>
          </a:xfrm>
        </p:spPr>
        <p:txBody>
          <a:bodyPr>
            <a:normAutofit/>
          </a:bodyPr>
          <a:lstStyle>
            <a:lvl1pPr marL="180970" indent="-180970">
              <a:lnSpc>
                <a:spcPct val="100000"/>
              </a:lnSpc>
              <a:spcBef>
                <a:spcPts val="0"/>
              </a:spcBef>
              <a:spcAft>
                <a:spcPts val="600"/>
              </a:spcAft>
              <a:buFont typeface="Symbol" panose="05050102010706020507" pitchFamily="18" charset="2"/>
              <a:buChar char="-"/>
              <a:defRPr sz="1600"/>
            </a:lvl1pPr>
            <a:lvl2pPr marL="361942" indent="-180970">
              <a:lnSpc>
                <a:spcPct val="100000"/>
              </a:lnSpc>
              <a:spcBef>
                <a:spcPts val="0"/>
              </a:spcBef>
              <a:spcAft>
                <a:spcPts val="600"/>
              </a:spcAft>
              <a:buClr>
                <a:schemeClr val="tx2"/>
              </a:buClr>
              <a:defRPr sz="1400"/>
            </a:lvl2pPr>
            <a:lvl3pPr marL="180970" indent="-180970">
              <a:lnSpc>
                <a:spcPct val="100000"/>
              </a:lnSpc>
              <a:spcBef>
                <a:spcPts val="0"/>
              </a:spcBef>
              <a:spcAft>
                <a:spcPts val="600"/>
              </a:spcAft>
              <a:defRPr sz="1600" baseline="0"/>
            </a:lvl3pPr>
            <a:lvl4pPr marL="361942" indent="-180970">
              <a:lnSpc>
                <a:spcPct val="100000"/>
              </a:lnSpc>
              <a:spcBef>
                <a:spcPts val="0"/>
              </a:spcBef>
              <a:spcAft>
                <a:spcPts val="600"/>
              </a:spcAft>
              <a:buFont typeface="Symbol" panose="05050102010706020507" pitchFamily="18" charset="2"/>
              <a:buChar char="-"/>
              <a:defRPr sz="1400" baseline="0"/>
            </a:lvl4pPr>
            <a:lvl5pPr marL="0" indent="0">
              <a:lnSpc>
                <a:spcPct val="100000"/>
              </a:lnSpc>
              <a:spcBef>
                <a:spcPts val="0"/>
              </a:spcBef>
              <a:buFont typeface="Symbol" panose="05050102010706020507" pitchFamily="18" charset="2"/>
              <a:buNone/>
              <a:defRPr sz="1600"/>
            </a:lvl5pPr>
            <a:lvl6pPr marL="361942" indent="-180970">
              <a:lnSpc>
                <a:spcPct val="100000"/>
              </a:lnSpc>
              <a:spcBef>
                <a:spcPts val="0"/>
              </a:spcBef>
              <a:spcAft>
                <a:spcPts val="600"/>
              </a:spcAft>
              <a:buFont typeface="Symbol" panose="05050102010706020507" pitchFamily="18" charset="2"/>
              <a:buChar char="-"/>
              <a:defRPr sz="1400"/>
            </a:lvl6pPr>
            <a:lvl7pPr marL="179384" indent="-179384">
              <a:lnSpc>
                <a:spcPct val="100000"/>
              </a:lnSpc>
              <a:spcBef>
                <a:spcPts val="0"/>
              </a:spcBef>
              <a:spcAft>
                <a:spcPts val="600"/>
              </a:spcAft>
              <a:buFont typeface="Symbol" panose="05050102010706020507" pitchFamily="18" charset="2"/>
              <a:buChar char="-"/>
              <a:defRPr sz="1600"/>
            </a:lvl7pPr>
            <a:lvl8pPr marL="360354" indent="-180970">
              <a:lnSpc>
                <a:spcPct val="100000"/>
              </a:lnSpc>
              <a:spcBef>
                <a:spcPts val="0"/>
              </a:spcBef>
              <a:spcAft>
                <a:spcPts val="600"/>
              </a:spcAft>
              <a:buFont typeface="Symbol" panose="05050102010706020507" pitchFamily="18" charset="2"/>
              <a:buChar char="-"/>
              <a:defRPr sz="1400"/>
            </a:lvl8pPr>
          </a:lstStyle>
          <a:p>
            <a:pPr lvl="0"/>
            <a:r>
              <a:rPr lang="en-US" dirty="0"/>
              <a:t>Primary bullet level</a:t>
            </a:r>
          </a:p>
          <a:p>
            <a:pPr lvl="1"/>
            <a:r>
              <a:rPr lang="en-US" dirty="0"/>
              <a:t>Secondary bullet level</a:t>
            </a:r>
          </a:p>
          <a:p>
            <a:pPr lvl="2"/>
            <a:r>
              <a:rPr lang="en-US" dirty="0"/>
              <a:t>Primary bullet level</a:t>
            </a:r>
          </a:p>
          <a:p>
            <a:pPr lvl="3"/>
            <a:r>
              <a:rPr lang="en-US" dirty="0"/>
              <a:t>Secondary bullet level</a:t>
            </a:r>
          </a:p>
          <a:p>
            <a:pPr lvl="2"/>
            <a:r>
              <a:rPr lang="en-US" dirty="0"/>
              <a:t>Primary bullet level</a:t>
            </a:r>
          </a:p>
          <a:p>
            <a:pPr lvl="5"/>
            <a:r>
              <a:rPr lang="en-US" dirty="0"/>
              <a:t>Secondary bullet level</a:t>
            </a:r>
          </a:p>
          <a:p>
            <a:pPr lvl="6"/>
            <a:r>
              <a:rPr lang="en-US" dirty="0"/>
              <a:t>Primary bullet level</a:t>
            </a:r>
          </a:p>
          <a:p>
            <a:pPr lvl="7"/>
            <a:r>
              <a:rPr lang="en-US" dirty="0"/>
              <a:t>Secondary bullet level</a:t>
            </a:r>
          </a:p>
        </p:txBody>
      </p:sp>
      <p:sp>
        <p:nvSpPr>
          <p:cNvPr id="15" name="Content Placeholder 21">
            <a:extLst>
              <a:ext uri="{FF2B5EF4-FFF2-40B4-BE49-F238E27FC236}">
                <a16:creationId xmlns:a16="http://schemas.microsoft.com/office/drawing/2014/main" id="{8D39A5F1-1FA6-AE4D-A5E8-27D21F018286}"/>
              </a:ext>
            </a:extLst>
          </p:cNvPr>
          <p:cNvSpPr>
            <a:spLocks noGrp="1"/>
          </p:cNvSpPr>
          <p:nvPr>
            <p:ph sz="quarter" idx="19" hasCustomPrompt="1"/>
          </p:nvPr>
        </p:nvSpPr>
        <p:spPr>
          <a:xfrm>
            <a:off x="5021585" y="1864006"/>
            <a:ext cx="4343400" cy="4357377"/>
          </a:xfrm>
        </p:spPr>
        <p:txBody>
          <a:bodyPr>
            <a:normAutofit/>
          </a:bodyPr>
          <a:lstStyle>
            <a:lvl1pPr marL="180970" indent="-180970">
              <a:lnSpc>
                <a:spcPct val="100000"/>
              </a:lnSpc>
              <a:spcBef>
                <a:spcPts val="0"/>
              </a:spcBef>
              <a:spcAft>
                <a:spcPts val="600"/>
              </a:spcAft>
              <a:buFont typeface="Symbol" panose="05050102010706020507" pitchFamily="18" charset="2"/>
              <a:buChar char="-"/>
              <a:defRPr sz="1600"/>
            </a:lvl1pPr>
            <a:lvl2pPr marL="361942" indent="-180970">
              <a:lnSpc>
                <a:spcPct val="100000"/>
              </a:lnSpc>
              <a:spcBef>
                <a:spcPts val="0"/>
              </a:spcBef>
              <a:spcAft>
                <a:spcPts val="600"/>
              </a:spcAft>
              <a:buClr>
                <a:schemeClr val="tx2"/>
              </a:buClr>
              <a:defRPr sz="1400"/>
            </a:lvl2pPr>
            <a:lvl3pPr marL="180970" indent="-180970">
              <a:lnSpc>
                <a:spcPct val="100000"/>
              </a:lnSpc>
              <a:spcBef>
                <a:spcPts val="0"/>
              </a:spcBef>
              <a:spcAft>
                <a:spcPts val="600"/>
              </a:spcAft>
              <a:defRPr sz="1600" baseline="0"/>
            </a:lvl3pPr>
            <a:lvl4pPr marL="361942" indent="-180970">
              <a:lnSpc>
                <a:spcPct val="100000"/>
              </a:lnSpc>
              <a:spcBef>
                <a:spcPts val="0"/>
              </a:spcBef>
              <a:spcAft>
                <a:spcPts val="600"/>
              </a:spcAft>
              <a:buFont typeface="Symbol" panose="05050102010706020507" pitchFamily="18" charset="2"/>
              <a:buChar char="-"/>
              <a:defRPr sz="1400" baseline="0"/>
            </a:lvl4pPr>
            <a:lvl5pPr marL="0" indent="0">
              <a:lnSpc>
                <a:spcPct val="100000"/>
              </a:lnSpc>
              <a:spcBef>
                <a:spcPts val="0"/>
              </a:spcBef>
              <a:buFont typeface="Symbol" panose="05050102010706020507" pitchFamily="18" charset="2"/>
              <a:buNone/>
              <a:defRPr sz="1600"/>
            </a:lvl5pPr>
            <a:lvl6pPr marL="361942" indent="-180970">
              <a:lnSpc>
                <a:spcPct val="100000"/>
              </a:lnSpc>
              <a:spcBef>
                <a:spcPts val="0"/>
              </a:spcBef>
              <a:spcAft>
                <a:spcPts val="600"/>
              </a:spcAft>
              <a:buFont typeface="Symbol" panose="05050102010706020507" pitchFamily="18" charset="2"/>
              <a:buChar char="-"/>
              <a:defRPr sz="1400"/>
            </a:lvl6pPr>
            <a:lvl7pPr marL="179384" indent="-179384">
              <a:lnSpc>
                <a:spcPct val="100000"/>
              </a:lnSpc>
              <a:spcBef>
                <a:spcPts val="0"/>
              </a:spcBef>
              <a:spcAft>
                <a:spcPts val="600"/>
              </a:spcAft>
              <a:buFont typeface="Symbol" panose="05050102010706020507" pitchFamily="18" charset="2"/>
              <a:buChar char="-"/>
              <a:defRPr sz="1600"/>
            </a:lvl7pPr>
            <a:lvl8pPr marL="360354" indent="-180970">
              <a:lnSpc>
                <a:spcPct val="100000"/>
              </a:lnSpc>
              <a:spcBef>
                <a:spcPts val="0"/>
              </a:spcBef>
              <a:spcAft>
                <a:spcPts val="600"/>
              </a:spcAft>
              <a:buFont typeface="Symbol" panose="05050102010706020507" pitchFamily="18" charset="2"/>
              <a:buChar char="-"/>
              <a:defRPr sz="1400"/>
            </a:lvl8pPr>
          </a:lstStyle>
          <a:p>
            <a:pPr lvl="0"/>
            <a:r>
              <a:rPr lang="en-US" dirty="0"/>
              <a:t>Primary bullet level</a:t>
            </a:r>
          </a:p>
          <a:p>
            <a:pPr lvl="1"/>
            <a:r>
              <a:rPr lang="en-US" dirty="0"/>
              <a:t>Secondary bullet level</a:t>
            </a:r>
          </a:p>
          <a:p>
            <a:pPr lvl="2"/>
            <a:r>
              <a:rPr lang="en-US" dirty="0"/>
              <a:t>Primary bullet level</a:t>
            </a:r>
          </a:p>
          <a:p>
            <a:pPr lvl="3"/>
            <a:r>
              <a:rPr lang="en-US" dirty="0"/>
              <a:t>Secondary bullet level</a:t>
            </a:r>
          </a:p>
          <a:p>
            <a:pPr lvl="2"/>
            <a:r>
              <a:rPr lang="en-US" dirty="0"/>
              <a:t>Primary bullet level</a:t>
            </a:r>
          </a:p>
          <a:p>
            <a:pPr lvl="5"/>
            <a:r>
              <a:rPr lang="en-US" dirty="0"/>
              <a:t>Secondary bullet level</a:t>
            </a:r>
          </a:p>
          <a:p>
            <a:pPr lvl="6"/>
            <a:r>
              <a:rPr lang="en-US" dirty="0"/>
              <a:t>Primary bullet level</a:t>
            </a:r>
          </a:p>
          <a:p>
            <a:pPr lvl="7"/>
            <a:r>
              <a:rPr lang="en-US" dirty="0"/>
              <a:t>Secondary bullet level</a:t>
            </a:r>
          </a:p>
        </p:txBody>
      </p:sp>
    </p:spTree>
    <p:extLst>
      <p:ext uri="{BB962C8B-B14F-4D97-AF65-F5344CB8AC3E}">
        <p14:creationId xmlns:p14="http://schemas.microsoft.com/office/powerpoint/2010/main" val="1804573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bhead and text">
    <p:spTree>
      <p:nvGrpSpPr>
        <p:cNvPr id="1" name=""/>
        <p:cNvGrpSpPr/>
        <p:nvPr/>
      </p:nvGrpSpPr>
      <p:grpSpPr>
        <a:xfrm>
          <a:off x="0" y="0"/>
          <a:ext cx="0" cy="0"/>
          <a:chOff x="0" y="0"/>
          <a:chExt cx="0" cy="0"/>
        </a:xfrm>
      </p:grpSpPr>
      <p:sp>
        <p:nvSpPr>
          <p:cNvPr id="10" name="Content Placeholder 21"/>
          <p:cNvSpPr>
            <a:spLocks noGrp="1"/>
          </p:cNvSpPr>
          <p:nvPr>
            <p:ph sz="quarter" idx="15" hasCustomPrompt="1"/>
          </p:nvPr>
        </p:nvSpPr>
        <p:spPr>
          <a:xfrm>
            <a:off x="455083" y="1843729"/>
            <a:ext cx="8909902" cy="4339714"/>
          </a:xfrm>
        </p:spPr>
        <p:txBody>
          <a:bodyPr>
            <a:normAutofit/>
          </a:bodyPr>
          <a:lstStyle>
            <a:lvl1pPr marL="180970" indent="-180970">
              <a:lnSpc>
                <a:spcPct val="100000"/>
              </a:lnSpc>
              <a:spcBef>
                <a:spcPts val="0"/>
              </a:spcBef>
              <a:spcAft>
                <a:spcPts val="600"/>
              </a:spcAft>
              <a:buFont typeface="Symbol" panose="05050102010706020507" pitchFamily="18" charset="2"/>
              <a:buChar char="-"/>
              <a:defRPr sz="1600"/>
            </a:lvl1pPr>
            <a:lvl2pPr marL="361942" indent="-180970">
              <a:lnSpc>
                <a:spcPct val="100000"/>
              </a:lnSpc>
              <a:spcBef>
                <a:spcPts val="0"/>
              </a:spcBef>
              <a:spcAft>
                <a:spcPts val="600"/>
              </a:spcAft>
              <a:buClr>
                <a:schemeClr val="tx2"/>
              </a:buClr>
              <a:defRPr sz="1400"/>
            </a:lvl2pPr>
            <a:lvl3pPr marL="180970" indent="-180970">
              <a:lnSpc>
                <a:spcPct val="100000"/>
              </a:lnSpc>
              <a:spcBef>
                <a:spcPts val="0"/>
              </a:spcBef>
              <a:spcAft>
                <a:spcPts val="600"/>
              </a:spcAft>
              <a:defRPr sz="1600" baseline="0"/>
            </a:lvl3pPr>
            <a:lvl4pPr marL="361942" indent="-180970">
              <a:lnSpc>
                <a:spcPct val="100000"/>
              </a:lnSpc>
              <a:spcBef>
                <a:spcPts val="0"/>
              </a:spcBef>
              <a:spcAft>
                <a:spcPts val="600"/>
              </a:spcAft>
              <a:buFont typeface="Symbol" panose="05050102010706020507" pitchFamily="18" charset="2"/>
              <a:buChar char="-"/>
              <a:defRPr sz="1400" baseline="0"/>
            </a:lvl4pPr>
            <a:lvl5pPr marL="0" indent="0">
              <a:lnSpc>
                <a:spcPct val="100000"/>
              </a:lnSpc>
              <a:spcBef>
                <a:spcPts val="0"/>
              </a:spcBef>
              <a:buFont typeface="Symbol" panose="05050102010706020507" pitchFamily="18" charset="2"/>
              <a:buNone/>
              <a:defRPr sz="1600"/>
            </a:lvl5pPr>
            <a:lvl6pPr marL="361942" indent="-180970">
              <a:lnSpc>
                <a:spcPct val="100000"/>
              </a:lnSpc>
              <a:spcBef>
                <a:spcPts val="0"/>
              </a:spcBef>
              <a:spcAft>
                <a:spcPts val="600"/>
              </a:spcAft>
              <a:buFont typeface="Symbol" panose="05050102010706020507" pitchFamily="18" charset="2"/>
              <a:buChar char="-"/>
              <a:defRPr sz="1400"/>
            </a:lvl6pPr>
            <a:lvl7pPr marL="179384" indent="-179384">
              <a:lnSpc>
                <a:spcPct val="100000"/>
              </a:lnSpc>
              <a:spcBef>
                <a:spcPts val="0"/>
              </a:spcBef>
              <a:spcAft>
                <a:spcPts val="600"/>
              </a:spcAft>
              <a:buFont typeface="Symbol" panose="05050102010706020507" pitchFamily="18" charset="2"/>
              <a:buChar char="-"/>
              <a:defRPr sz="1600"/>
            </a:lvl7pPr>
            <a:lvl8pPr marL="360354" indent="-180970">
              <a:lnSpc>
                <a:spcPct val="100000"/>
              </a:lnSpc>
              <a:spcBef>
                <a:spcPts val="0"/>
              </a:spcBef>
              <a:spcAft>
                <a:spcPts val="600"/>
              </a:spcAft>
              <a:buFont typeface="Symbol" panose="05050102010706020507" pitchFamily="18" charset="2"/>
              <a:buChar char="-"/>
              <a:defRPr sz="1400"/>
            </a:lvl8pPr>
          </a:lstStyle>
          <a:p>
            <a:pPr lvl="0"/>
            <a:r>
              <a:rPr lang="en-US" dirty="0"/>
              <a:t>Primary bullet level</a:t>
            </a:r>
          </a:p>
          <a:p>
            <a:pPr lvl="1"/>
            <a:r>
              <a:rPr lang="en-US" dirty="0"/>
              <a:t>Secondary bullet level</a:t>
            </a:r>
          </a:p>
          <a:p>
            <a:pPr lvl="2"/>
            <a:r>
              <a:rPr lang="en-US" dirty="0"/>
              <a:t>Primary bullet level</a:t>
            </a:r>
          </a:p>
          <a:p>
            <a:pPr lvl="3"/>
            <a:r>
              <a:rPr lang="en-US" dirty="0"/>
              <a:t>Secondary bullet level</a:t>
            </a:r>
          </a:p>
          <a:p>
            <a:pPr lvl="2"/>
            <a:r>
              <a:rPr lang="en-US" dirty="0"/>
              <a:t>Primary bullet level</a:t>
            </a:r>
          </a:p>
          <a:p>
            <a:pPr lvl="5"/>
            <a:r>
              <a:rPr lang="en-US" dirty="0"/>
              <a:t>Secondary bullet level</a:t>
            </a:r>
          </a:p>
          <a:p>
            <a:pPr lvl="6"/>
            <a:r>
              <a:rPr lang="en-US" dirty="0"/>
              <a:t>Primary bullet level</a:t>
            </a:r>
          </a:p>
          <a:p>
            <a:pPr lvl="7"/>
            <a:r>
              <a:rPr lang="en-US" dirty="0"/>
              <a:t>Secondary bullet level</a:t>
            </a:r>
          </a:p>
        </p:txBody>
      </p:sp>
      <p:sp>
        <p:nvSpPr>
          <p:cNvPr id="4" name="Footer Placeholder 3"/>
          <p:cNvSpPr>
            <a:spLocks noGrp="1"/>
          </p:cNvSpPr>
          <p:nvPr>
            <p:ph type="ftr" sz="quarter" idx="11"/>
          </p:nvPr>
        </p:nvSpPr>
        <p:spPr/>
        <p:txBody>
          <a:bodyPr/>
          <a:lstStyle/>
          <a:p>
            <a:r>
              <a:rPr lang="en-GB" dirty="0"/>
              <a:t>ASTM International Conference on Additive Manufacturing</a:t>
            </a:r>
          </a:p>
        </p:txBody>
      </p:sp>
      <p:sp>
        <p:nvSpPr>
          <p:cNvPr id="2" name="Title 1"/>
          <p:cNvSpPr>
            <a:spLocks noGrp="1"/>
          </p:cNvSpPr>
          <p:nvPr>
            <p:ph type="title" hasCustomPrompt="1"/>
          </p:nvPr>
        </p:nvSpPr>
        <p:spPr>
          <a:xfrm>
            <a:off x="461948" y="113379"/>
            <a:ext cx="7772400" cy="702062"/>
          </a:xfrm>
        </p:spPr>
        <p:txBody>
          <a:bodyPr/>
          <a:lstStyle>
            <a:lvl1pPr>
              <a:defRPr/>
            </a:lvl1pPr>
          </a:lstStyle>
          <a:p>
            <a:r>
              <a:rPr lang="en-US"/>
              <a:t>Click to Edit Title</a:t>
            </a:r>
            <a:endParaRPr lang="en-GB"/>
          </a:p>
        </p:txBody>
      </p:sp>
      <p:sp>
        <p:nvSpPr>
          <p:cNvPr id="9" name="Text Placeholder 8"/>
          <p:cNvSpPr>
            <a:spLocks noGrp="1"/>
          </p:cNvSpPr>
          <p:nvPr>
            <p:ph type="body" sz="quarter" idx="14" hasCustomPrompt="1"/>
          </p:nvPr>
        </p:nvSpPr>
        <p:spPr>
          <a:xfrm>
            <a:off x="461353" y="1434420"/>
            <a:ext cx="5371283" cy="301934"/>
          </a:xfrm>
        </p:spPr>
        <p:txBody>
          <a:bodyPr>
            <a:normAutofit/>
          </a:bodyPr>
          <a:lstStyle>
            <a:lvl1pPr marL="0" indent="0">
              <a:buNone/>
              <a:defRPr sz="1800">
                <a:solidFill>
                  <a:schemeClr val="accent2"/>
                </a:solidFill>
              </a:defRPr>
            </a:lvl1pPr>
          </a:lstStyle>
          <a:p>
            <a:pPr lvl="0"/>
            <a:r>
              <a:rPr lang="en-US" dirty="0"/>
              <a:t>Click to edit subhead</a:t>
            </a:r>
          </a:p>
        </p:txBody>
      </p:sp>
    </p:spTree>
    <p:extLst>
      <p:ext uri="{BB962C8B-B14F-4D97-AF65-F5344CB8AC3E}">
        <p14:creationId xmlns:p14="http://schemas.microsoft.com/office/powerpoint/2010/main" val="13766351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and image slide">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GB" dirty="0"/>
              <a:t>ASTM International Conference on Additive Manufacturing</a:t>
            </a:r>
          </a:p>
        </p:txBody>
      </p:sp>
      <p:sp>
        <p:nvSpPr>
          <p:cNvPr id="8" name="Picture Placeholder 7"/>
          <p:cNvSpPr>
            <a:spLocks noGrp="1"/>
          </p:cNvSpPr>
          <p:nvPr>
            <p:ph type="pic" sz="quarter" idx="14" hasCustomPrompt="1"/>
          </p:nvPr>
        </p:nvSpPr>
        <p:spPr>
          <a:xfrm>
            <a:off x="7558109" y="1421025"/>
            <a:ext cx="3581644" cy="3579238"/>
          </a:xfrm>
          <a:solidFill>
            <a:schemeClr val="bg2">
              <a:lumMod val="95000"/>
            </a:schemeClr>
          </a:solidFill>
        </p:spPr>
        <p:txBody>
          <a:bodyPr anchor="ctr"/>
          <a:lstStyle>
            <a:lvl1pPr marL="0" indent="0" algn="ctr">
              <a:buNone/>
              <a:defRPr/>
            </a:lvl1pPr>
          </a:lstStyle>
          <a:p>
            <a:r>
              <a:rPr lang="en-GB"/>
              <a:t>Click to add an image</a:t>
            </a:r>
          </a:p>
        </p:txBody>
      </p:sp>
      <p:sp>
        <p:nvSpPr>
          <p:cNvPr id="2" name="Title 1"/>
          <p:cNvSpPr>
            <a:spLocks noGrp="1"/>
          </p:cNvSpPr>
          <p:nvPr>
            <p:ph type="title" hasCustomPrompt="1"/>
          </p:nvPr>
        </p:nvSpPr>
        <p:spPr>
          <a:xfrm>
            <a:off x="461948" y="113379"/>
            <a:ext cx="7772400" cy="702062"/>
          </a:xfrm>
        </p:spPr>
        <p:txBody>
          <a:bodyPr/>
          <a:lstStyle>
            <a:lvl1pPr>
              <a:defRPr baseline="0"/>
            </a:lvl1pPr>
          </a:lstStyle>
          <a:p>
            <a:r>
              <a:rPr lang="en-US"/>
              <a:t>Click to Edit Title</a:t>
            </a:r>
            <a:endParaRPr lang="en-GB"/>
          </a:p>
        </p:txBody>
      </p:sp>
      <p:sp>
        <p:nvSpPr>
          <p:cNvPr id="12" name="Text Placeholder 8"/>
          <p:cNvSpPr>
            <a:spLocks noGrp="1"/>
          </p:cNvSpPr>
          <p:nvPr>
            <p:ph type="body" sz="quarter" idx="13" hasCustomPrompt="1"/>
          </p:nvPr>
        </p:nvSpPr>
        <p:spPr>
          <a:xfrm>
            <a:off x="461353" y="1421025"/>
            <a:ext cx="5371283" cy="301934"/>
          </a:xfrm>
        </p:spPr>
        <p:txBody>
          <a:bodyPr>
            <a:normAutofit/>
          </a:bodyPr>
          <a:lstStyle>
            <a:lvl1pPr marL="0" indent="0">
              <a:buNone/>
              <a:defRPr sz="1800">
                <a:solidFill>
                  <a:schemeClr val="accent2"/>
                </a:solidFill>
              </a:defRPr>
            </a:lvl1pPr>
          </a:lstStyle>
          <a:p>
            <a:pPr lvl="0"/>
            <a:r>
              <a:rPr lang="en-US"/>
              <a:t>Click to edit subhead</a:t>
            </a:r>
          </a:p>
        </p:txBody>
      </p:sp>
      <p:sp>
        <p:nvSpPr>
          <p:cNvPr id="13" name="Content Placeholder 21"/>
          <p:cNvSpPr>
            <a:spLocks noGrp="1"/>
          </p:cNvSpPr>
          <p:nvPr>
            <p:ph sz="quarter" idx="15" hasCustomPrompt="1"/>
          </p:nvPr>
        </p:nvSpPr>
        <p:spPr>
          <a:xfrm>
            <a:off x="460400" y="1833407"/>
            <a:ext cx="5361299" cy="4447472"/>
          </a:xfrm>
        </p:spPr>
        <p:txBody>
          <a:bodyPr>
            <a:normAutofit/>
          </a:bodyPr>
          <a:lstStyle>
            <a:lvl1pPr marL="180970" indent="-180970">
              <a:lnSpc>
                <a:spcPct val="100000"/>
              </a:lnSpc>
              <a:spcBef>
                <a:spcPts val="0"/>
              </a:spcBef>
              <a:spcAft>
                <a:spcPts val="600"/>
              </a:spcAft>
              <a:buFont typeface="Symbol" panose="05050102010706020507" pitchFamily="18" charset="2"/>
              <a:buChar char="-"/>
              <a:defRPr sz="1600"/>
            </a:lvl1pPr>
            <a:lvl2pPr marL="361942" indent="-180970">
              <a:lnSpc>
                <a:spcPct val="100000"/>
              </a:lnSpc>
              <a:spcBef>
                <a:spcPts val="0"/>
              </a:spcBef>
              <a:spcAft>
                <a:spcPts val="600"/>
              </a:spcAft>
              <a:buClr>
                <a:schemeClr val="tx2"/>
              </a:buClr>
              <a:defRPr sz="1400" baseline="0"/>
            </a:lvl2pPr>
            <a:lvl3pPr marL="180970" indent="-180970">
              <a:lnSpc>
                <a:spcPct val="100000"/>
              </a:lnSpc>
              <a:spcBef>
                <a:spcPts val="0"/>
              </a:spcBef>
              <a:spcAft>
                <a:spcPts val="600"/>
              </a:spcAft>
              <a:defRPr sz="1600" baseline="0"/>
            </a:lvl3pPr>
            <a:lvl4pPr marL="361942" indent="-180970">
              <a:lnSpc>
                <a:spcPct val="100000"/>
              </a:lnSpc>
              <a:spcBef>
                <a:spcPts val="0"/>
              </a:spcBef>
              <a:spcAft>
                <a:spcPts val="600"/>
              </a:spcAft>
              <a:buFont typeface="Symbol" panose="05050102010706020507" pitchFamily="18" charset="2"/>
              <a:buChar char="-"/>
              <a:defRPr sz="1400" baseline="0"/>
            </a:lvl4pPr>
            <a:lvl5pPr marL="180970" indent="-180970">
              <a:lnSpc>
                <a:spcPct val="100000"/>
              </a:lnSpc>
              <a:spcBef>
                <a:spcPts val="0"/>
              </a:spcBef>
              <a:spcAft>
                <a:spcPts val="600"/>
              </a:spcAft>
              <a:buFont typeface="Symbol" panose="05050102010706020507" pitchFamily="18" charset="2"/>
              <a:buChar char="-"/>
              <a:defRPr sz="1600"/>
            </a:lvl5pPr>
            <a:lvl6pPr marL="361942" indent="-180970">
              <a:lnSpc>
                <a:spcPct val="100000"/>
              </a:lnSpc>
              <a:spcBef>
                <a:spcPts val="0"/>
              </a:spcBef>
              <a:spcAft>
                <a:spcPts val="600"/>
              </a:spcAft>
              <a:buFont typeface="Symbol" panose="05050102010706020507" pitchFamily="18" charset="2"/>
              <a:buChar char="-"/>
              <a:defRPr sz="1400"/>
            </a:lvl6pPr>
            <a:lvl7pPr marL="179384" indent="-179384">
              <a:lnSpc>
                <a:spcPct val="100000"/>
              </a:lnSpc>
              <a:spcBef>
                <a:spcPts val="0"/>
              </a:spcBef>
              <a:spcAft>
                <a:spcPts val="600"/>
              </a:spcAft>
              <a:buFont typeface="Symbol" panose="05050102010706020507" pitchFamily="18" charset="2"/>
              <a:buChar char="-"/>
              <a:defRPr sz="1600"/>
            </a:lvl7pPr>
            <a:lvl8pPr marL="360354" indent="-180970">
              <a:lnSpc>
                <a:spcPct val="100000"/>
              </a:lnSpc>
              <a:spcBef>
                <a:spcPts val="0"/>
              </a:spcBef>
              <a:spcAft>
                <a:spcPts val="600"/>
              </a:spcAft>
              <a:buFont typeface="Symbol" panose="05050102010706020507" pitchFamily="18" charset="2"/>
              <a:buChar char="-"/>
              <a:defRPr sz="1400"/>
            </a:lvl8pPr>
          </a:lstStyle>
          <a:p>
            <a:pPr lvl="0"/>
            <a:r>
              <a:rPr lang="en-US"/>
              <a:t>Primary bullet level</a:t>
            </a:r>
          </a:p>
          <a:p>
            <a:pPr lvl="1"/>
            <a:r>
              <a:rPr lang="en-US"/>
              <a:t>Secondary bullet level</a:t>
            </a:r>
          </a:p>
          <a:p>
            <a:pPr lvl="2"/>
            <a:r>
              <a:rPr lang="en-US"/>
              <a:t>Primary bullet level</a:t>
            </a:r>
          </a:p>
          <a:p>
            <a:pPr lvl="3"/>
            <a:r>
              <a:rPr lang="en-US"/>
              <a:t>Secondary bullet level</a:t>
            </a:r>
          </a:p>
          <a:p>
            <a:pPr lvl="4"/>
            <a:r>
              <a:rPr lang="en-US"/>
              <a:t>Primary bullet level</a:t>
            </a:r>
          </a:p>
          <a:p>
            <a:pPr lvl="5"/>
            <a:r>
              <a:rPr lang="en-US"/>
              <a:t>Secondary bullet level</a:t>
            </a:r>
          </a:p>
          <a:p>
            <a:pPr lvl="6"/>
            <a:r>
              <a:rPr lang="en-US"/>
              <a:t>Primary bullet level</a:t>
            </a:r>
          </a:p>
          <a:p>
            <a:pPr lvl="7"/>
            <a:r>
              <a:rPr lang="en-US"/>
              <a:t>Secondary bullet level</a:t>
            </a:r>
          </a:p>
        </p:txBody>
      </p:sp>
    </p:spTree>
    <p:extLst>
      <p:ext uri="{BB962C8B-B14F-4D97-AF65-F5344CB8AC3E}">
        <p14:creationId xmlns:p14="http://schemas.microsoft.com/office/powerpoint/2010/main" val="2639134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ext and image slide">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GB" dirty="0"/>
              <a:t>ASTM International Conference on Additive Manufacturing</a:t>
            </a:r>
          </a:p>
        </p:txBody>
      </p:sp>
      <p:sp>
        <p:nvSpPr>
          <p:cNvPr id="8" name="Picture Placeholder 7"/>
          <p:cNvSpPr>
            <a:spLocks noGrp="1"/>
          </p:cNvSpPr>
          <p:nvPr>
            <p:ph type="pic" sz="quarter" idx="14" hasCustomPrompt="1"/>
          </p:nvPr>
        </p:nvSpPr>
        <p:spPr>
          <a:xfrm>
            <a:off x="461353" y="1938112"/>
            <a:ext cx="1828800" cy="1828800"/>
          </a:xfrm>
          <a:solidFill>
            <a:schemeClr val="bg2">
              <a:lumMod val="95000"/>
            </a:schemeClr>
          </a:solidFill>
        </p:spPr>
        <p:txBody>
          <a:bodyPr anchor="ctr"/>
          <a:lstStyle>
            <a:lvl1pPr marL="0" indent="0" algn="ctr">
              <a:buNone/>
              <a:defRPr/>
            </a:lvl1pPr>
          </a:lstStyle>
          <a:p>
            <a:r>
              <a:rPr lang="en-GB"/>
              <a:t>Click to add an image</a:t>
            </a:r>
          </a:p>
        </p:txBody>
      </p:sp>
      <p:sp>
        <p:nvSpPr>
          <p:cNvPr id="2" name="Title 1"/>
          <p:cNvSpPr>
            <a:spLocks noGrp="1"/>
          </p:cNvSpPr>
          <p:nvPr>
            <p:ph type="title" hasCustomPrompt="1"/>
          </p:nvPr>
        </p:nvSpPr>
        <p:spPr>
          <a:xfrm>
            <a:off x="461947" y="113379"/>
            <a:ext cx="7772400" cy="702062"/>
          </a:xfrm>
        </p:spPr>
        <p:txBody>
          <a:bodyPr/>
          <a:lstStyle>
            <a:lvl1pPr>
              <a:defRPr baseline="0"/>
            </a:lvl1pPr>
          </a:lstStyle>
          <a:p>
            <a:r>
              <a:rPr lang="en-US"/>
              <a:t>Click to Edit Title</a:t>
            </a:r>
            <a:endParaRPr lang="en-GB"/>
          </a:p>
        </p:txBody>
      </p:sp>
      <p:sp>
        <p:nvSpPr>
          <p:cNvPr id="12" name="Text Placeholder 8"/>
          <p:cNvSpPr>
            <a:spLocks noGrp="1"/>
          </p:cNvSpPr>
          <p:nvPr>
            <p:ph type="body" sz="quarter" idx="13" hasCustomPrompt="1"/>
          </p:nvPr>
        </p:nvSpPr>
        <p:spPr>
          <a:xfrm>
            <a:off x="2492939" y="1421025"/>
            <a:ext cx="5361298" cy="301934"/>
          </a:xfrm>
        </p:spPr>
        <p:txBody>
          <a:bodyPr>
            <a:normAutofit/>
          </a:bodyPr>
          <a:lstStyle>
            <a:lvl1pPr marL="0" indent="0">
              <a:buNone/>
              <a:defRPr sz="1800">
                <a:solidFill>
                  <a:schemeClr val="accent2"/>
                </a:solidFill>
              </a:defRPr>
            </a:lvl1pPr>
          </a:lstStyle>
          <a:p>
            <a:pPr lvl="0"/>
            <a:r>
              <a:rPr lang="en-US" dirty="0"/>
              <a:t>Name</a:t>
            </a:r>
          </a:p>
        </p:txBody>
      </p:sp>
      <p:sp>
        <p:nvSpPr>
          <p:cNvPr id="13" name="Content Placeholder 21"/>
          <p:cNvSpPr>
            <a:spLocks noGrp="1"/>
          </p:cNvSpPr>
          <p:nvPr>
            <p:ph sz="quarter" idx="15" hasCustomPrompt="1"/>
          </p:nvPr>
        </p:nvSpPr>
        <p:spPr>
          <a:xfrm>
            <a:off x="2492939" y="1938111"/>
            <a:ext cx="6872046" cy="4193747"/>
          </a:xfrm>
        </p:spPr>
        <p:txBody>
          <a:bodyPr>
            <a:normAutofit/>
          </a:bodyPr>
          <a:lstStyle>
            <a:lvl1pPr marL="0" indent="0">
              <a:lnSpc>
                <a:spcPct val="100000"/>
              </a:lnSpc>
              <a:spcBef>
                <a:spcPts val="0"/>
              </a:spcBef>
              <a:spcAft>
                <a:spcPts val="600"/>
              </a:spcAft>
              <a:buFont typeface="Symbol" panose="05050102010706020507" pitchFamily="18" charset="2"/>
              <a:buNone/>
              <a:defRPr sz="1600"/>
            </a:lvl1pPr>
            <a:lvl2pPr marL="361942" indent="-180970">
              <a:lnSpc>
                <a:spcPct val="100000"/>
              </a:lnSpc>
              <a:spcBef>
                <a:spcPts val="0"/>
              </a:spcBef>
              <a:spcAft>
                <a:spcPts val="600"/>
              </a:spcAft>
              <a:buClr>
                <a:schemeClr val="tx2"/>
              </a:buClr>
              <a:defRPr sz="1400" baseline="0"/>
            </a:lvl2pPr>
            <a:lvl3pPr marL="180970" indent="-180970">
              <a:lnSpc>
                <a:spcPct val="100000"/>
              </a:lnSpc>
              <a:spcBef>
                <a:spcPts val="0"/>
              </a:spcBef>
              <a:spcAft>
                <a:spcPts val="600"/>
              </a:spcAft>
              <a:defRPr sz="1600" baseline="0"/>
            </a:lvl3pPr>
            <a:lvl4pPr marL="361942" indent="-180970">
              <a:lnSpc>
                <a:spcPct val="100000"/>
              </a:lnSpc>
              <a:spcBef>
                <a:spcPts val="0"/>
              </a:spcBef>
              <a:spcAft>
                <a:spcPts val="600"/>
              </a:spcAft>
              <a:buFont typeface="Symbol" panose="05050102010706020507" pitchFamily="18" charset="2"/>
              <a:buChar char="-"/>
              <a:defRPr sz="1400" baseline="0"/>
            </a:lvl4pPr>
            <a:lvl5pPr marL="180970" indent="-180970">
              <a:lnSpc>
                <a:spcPct val="100000"/>
              </a:lnSpc>
              <a:spcBef>
                <a:spcPts val="0"/>
              </a:spcBef>
              <a:spcAft>
                <a:spcPts val="600"/>
              </a:spcAft>
              <a:buFont typeface="Symbol" panose="05050102010706020507" pitchFamily="18" charset="2"/>
              <a:buChar char="-"/>
              <a:defRPr sz="1600"/>
            </a:lvl5pPr>
            <a:lvl6pPr marL="361942" indent="-180970">
              <a:lnSpc>
                <a:spcPct val="100000"/>
              </a:lnSpc>
              <a:spcBef>
                <a:spcPts val="0"/>
              </a:spcBef>
              <a:spcAft>
                <a:spcPts val="600"/>
              </a:spcAft>
              <a:buFont typeface="Symbol" panose="05050102010706020507" pitchFamily="18" charset="2"/>
              <a:buChar char="-"/>
              <a:defRPr sz="1400"/>
            </a:lvl6pPr>
            <a:lvl7pPr marL="179384" indent="-179384">
              <a:lnSpc>
                <a:spcPct val="100000"/>
              </a:lnSpc>
              <a:spcBef>
                <a:spcPts val="0"/>
              </a:spcBef>
              <a:spcAft>
                <a:spcPts val="600"/>
              </a:spcAft>
              <a:buFont typeface="Symbol" panose="05050102010706020507" pitchFamily="18" charset="2"/>
              <a:buChar char="-"/>
              <a:defRPr sz="1600"/>
            </a:lvl7pPr>
            <a:lvl8pPr marL="360354" indent="-180970">
              <a:lnSpc>
                <a:spcPct val="100000"/>
              </a:lnSpc>
              <a:spcBef>
                <a:spcPts val="0"/>
              </a:spcBef>
              <a:spcAft>
                <a:spcPts val="600"/>
              </a:spcAft>
              <a:buFont typeface="Symbol" panose="05050102010706020507" pitchFamily="18" charset="2"/>
              <a:buChar char="-"/>
              <a:defRPr sz="1400"/>
            </a:lvl8pPr>
          </a:lstStyle>
          <a:p>
            <a:pPr lvl="0"/>
            <a:r>
              <a:rPr lang="en-US" dirty="0"/>
              <a:t>Bio text</a:t>
            </a:r>
          </a:p>
        </p:txBody>
      </p:sp>
    </p:spTree>
    <p:extLst>
      <p:ext uri="{BB962C8B-B14F-4D97-AF65-F5344CB8AC3E}">
        <p14:creationId xmlns:p14="http://schemas.microsoft.com/office/powerpoint/2010/main" val="23562468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images and tex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GB" dirty="0"/>
              <a:t>ASTM International Conference on Additive Manufacturing</a:t>
            </a:r>
          </a:p>
        </p:txBody>
      </p:sp>
      <p:sp>
        <p:nvSpPr>
          <p:cNvPr id="6" name="Picture Placeholder 7"/>
          <p:cNvSpPr>
            <a:spLocks noGrp="1"/>
          </p:cNvSpPr>
          <p:nvPr>
            <p:ph type="pic" sz="quarter" idx="14" hasCustomPrompt="1"/>
          </p:nvPr>
        </p:nvSpPr>
        <p:spPr>
          <a:xfrm>
            <a:off x="477284" y="1421025"/>
            <a:ext cx="2647188" cy="2647188"/>
          </a:xfrm>
          <a:solidFill>
            <a:schemeClr val="bg2">
              <a:lumMod val="95000"/>
            </a:schemeClr>
          </a:solidFill>
        </p:spPr>
        <p:txBody>
          <a:bodyPr anchor="ctr"/>
          <a:lstStyle>
            <a:lvl1pPr marL="0" indent="0" algn="ctr">
              <a:buNone/>
              <a:defRPr/>
            </a:lvl1pPr>
          </a:lstStyle>
          <a:p>
            <a:r>
              <a:rPr lang="en-GB"/>
              <a:t>Click to add an image</a:t>
            </a:r>
          </a:p>
        </p:txBody>
      </p:sp>
      <p:sp>
        <p:nvSpPr>
          <p:cNvPr id="9" name="Text Placeholder 7"/>
          <p:cNvSpPr>
            <a:spLocks noGrp="1"/>
          </p:cNvSpPr>
          <p:nvPr>
            <p:ph type="body" sz="quarter" idx="13" hasCustomPrompt="1"/>
          </p:nvPr>
        </p:nvSpPr>
        <p:spPr>
          <a:xfrm>
            <a:off x="484720" y="4456470"/>
            <a:ext cx="2743200" cy="1801923"/>
          </a:xfrm>
        </p:spPr>
        <p:txBody>
          <a:bodyPr>
            <a:normAutofit/>
          </a:bodyPr>
          <a:lstStyle>
            <a:lvl1pPr marL="0" indent="0">
              <a:spcAft>
                <a:spcPts val="600"/>
              </a:spcAft>
              <a:buNone/>
              <a:defRPr sz="1200" baseline="0"/>
            </a:lvl1pPr>
          </a:lstStyle>
          <a:p>
            <a:pPr lvl="0"/>
            <a:r>
              <a:rPr lang="en-US"/>
              <a:t>Click to edit text</a:t>
            </a:r>
            <a:endParaRPr lang="en-GB"/>
          </a:p>
        </p:txBody>
      </p:sp>
      <p:sp>
        <p:nvSpPr>
          <p:cNvPr id="10" name="Text Placeholder 8"/>
          <p:cNvSpPr>
            <a:spLocks noGrp="1"/>
          </p:cNvSpPr>
          <p:nvPr>
            <p:ph type="body" sz="quarter" idx="17" hasCustomPrompt="1"/>
          </p:nvPr>
        </p:nvSpPr>
        <p:spPr>
          <a:xfrm>
            <a:off x="484721" y="4168676"/>
            <a:ext cx="2743199" cy="253136"/>
          </a:xfrm>
        </p:spPr>
        <p:txBody>
          <a:bodyPr>
            <a:normAutofit/>
          </a:bodyPr>
          <a:lstStyle>
            <a:lvl1pPr marL="0" indent="0">
              <a:buNone/>
              <a:defRPr sz="1400">
                <a:solidFill>
                  <a:schemeClr val="accent2"/>
                </a:solidFill>
              </a:defRPr>
            </a:lvl1pPr>
          </a:lstStyle>
          <a:p>
            <a:pPr lvl="0"/>
            <a:r>
              <a:rPr lang="en-US" dirty="0"/>
              <a:t>Click to edit subhead</a:t>
            </a:r>
          </a:p>
        </p:txBody>
      </p:sp>
      <p:sp>
        <p:nvSpPr>
          <p:cNvPr id="33" name="Picture Placeholder 7">
            <a:extLst>
              <a:ext uri="{FF2B5EF4-FFF2-40B4-BE49-F238E27FC236}">
                <a16:creationId xmlns:a16="http://schemas.microsoft.com/office/drawing/2014/main" id="{8C25B50B-17F4-1244-955E-3B902CB2C752}"/>
              </a:ext>
            </a:extLst>
          </p:cNvPr>
          <p:cNvSpPr>
            <a:spLocks noGrp="1"/>
          </p:cNvSpPr>
          <p:nvPr>
            <p:ph type="pic" sz="quarter" idx="18" hasCustomPrompt="1"/>
          </p:nvPr>
        </p:nvSpPr>
        <p:spPr>
          <a:xfrm>
            <a:off x="3601258" y="1453088"/>
            <a:ext cx="2647188" cy="2647188"/>
          </a:xfrm>
          <a:solidFill>
            <a:schemeClr val="bg2">
              <a:lumMod val="95000"/>
            </a:schemeClr>
          </a:solidFill>
        </p:spPr>
        <p:txBody>
          <a:bodyPr anchor="ctr"/>
          <a:lstStyle>
            <a:lvl1pPr marL="0" indent="0" algn="ctr">
              <a:buNone/>
              <a:defRPr/>
            </a:lvl1pPr>
          </a:lstStyle>
          <a:p>
            <a:r>
              <a:rPr lang="en-GB"/>
              <a:t>Click to add an image</a:t>
            </a:r>
          </a:p>
        </p:txBody>
      </p:sp>
      <p:sp>
        <p:nvSpPr>
          <p:cNvPr id="34" name="Text Placeholder 7">
            <a:extLst>
              <a:ext uri="{FF2B5EF4-FFF2-40B4-BE49-F238E27FC236}">
                <a16:creationId xmlns:a16="http://schemas.microsoft.com/office/drawing/2014/main" id="{92A719F7-BA47-904A-8595-0A266ED2A926}"/>
              </a:ext>
            </a:extLst>
          </p:cNvPr>
          <p:cNvSpPr>
            <a:spLocks noGrp="1"/>
          </p:cNvSpPr>
          <p:nvPr>
            <p:ph type="body" sz="quarter" idx="19" hasCustomPrompt="1"/>
          </p:nvPr>
        </p:nvSpPr>
        <p:spPr>
          <a:xfrm>
            <a:off x="3553252" y="4456470"/>
            <a:ext cx="2743200" cy="1801923"/>
          </a:xfrm>
        </p:spPr>
        <p:txBody>
          <a:bodyPr>
            <a:normAutofit/>
          </a:bodyPr>
          <a:lstStyle>
            <a:lvl1pPr marL="0" indent="0">
              <a:spcAft>
                <a:spcPts val="600"/>
              </a:spcAft>
              <a:buNone/>
              <a:defRPr sz="1200" baseline="0"/>
            </a:lvl1pPr>
          </a:lstStyle>
          <a:p>
            <a:pPr lvl="0"/>
            <a:r>
              <a:rPr lang="en-US"/>
              <a:t>Click to edit text</a:t>
            </a:r>
            <a:endParaRPr lang="en-GB"/>
          </a:p>
        </p:txBody>
      </p:sp>
      <p:sp>
        <p:nvSpPr>
          <p:cNvPr id="35" name="Text Placeholder 8">
            <a:extLst>
              <a:ext uri="{FF2B5EF4-FFF2-40B4-BE49-F238E27FC236}">
                <a16:creationId xmlns:a16="http://schemas.microsoft.com/office/drawing/2014/main" id="{5DB5E387-63FC-3240-AF9B-ECDF1B80061A}"/>
              </a:ext>
            </a:extLst>
          </p:cNvPr>
          <p:cNvSpPr>
            <a:spLocks noGrp="1"/>
          </p:cNvSpPr>
          <p:nvPr>
            <p:ph type="body" sz="quarter" idx="20" hasCustomPrompt="1"/>
          </p:nvPr>
        </p:nvSpPr>
        <p:spPr>
          <a:xfrm>
            <a:off x="3566021" y="4168676"/>
            <a:ext cx="2730432" cy="287794"/>
          </a:xfrm>
        </p:spPr>
        <p:txBody>
          <a:bodyPr>
            <a:normAutofit/>
          </a:bodyPr>
          <a:lstStyle>
            <a:lvl1pPr marL="0" indent="0">
              <a:buNone/>
              <a:defRPr sz="1400">
                <a:solidFill>
                  <a:schemeClr val="accent2"/>
                </a:solidFill>
              </a:defRPr>
            </a:lvl1pPr>
          </a:lstStyle>
          <a:p>
            <a:pPr lvl="0"/>
            <a:r>
              <a:rPr lang="en-US" dirty="0"/>
              <a:t>Click to edit subhead</a:t>
            </a:r>
          </a:p>
        </p:txBody>
      </p:sp>
      <p:sp>
        <p:nvSpPr>
          <p:cNvPr id="36" name="Picture Placeholder 7">
            <a:extLst>
              <a:ext uri="{FF2B5EF4-FFF2-40B4-BE49-F238E27FC236}">
                <a16:creationId xmlns:a16="http://schemas.microsoft.com/office/drawing/2014/main" id="{D4C42037-7079-D04D-A171-E2C111F95829}"/>
              </a:ext>
            </a:extLst>
          </p:cNvPr>
          <p:cNvSpPr>
            <a:spLocks noGrp="1"/>
          </p:cNvSpPr>
          <p:nvPr>
            <p:ph type="pic" sz="quarter" idx="21" hasCustomPrompt="1"/>
          </p:nvPr>
        </p:nvSpPr>
        <p:spPr>
          <a:xfrm>
            <a:off x="6614449" y="1421025"/>
            <a:ext cx="2647188" cy="2647188"/>
          </a:xfrm>
          <a:solidFill>
            <a:schemeClr val="bg2">
              <a:lumMod val="95000"/>
            </a:schemeClr>
          </a:solidFill>
        </p:spPr>
        <p:txBody>
          <a:bodyPr anchor="ctr"/>
          <a:lstStyle>
            <a:lvl1pPr marL="0" indent="0" algn="ctr">
              <a:buNone/>
              <a:defRPr/>
            </a:lvl1pPr>
          </a:lstStyle>
          <a:p>
            <a:r>
              <a:rPr lang="en-GB"/>
              <a:t>Click to add an image</a:t>
            </a:r>
          </a:p>
        </p:txBody>
      </p:sp>
      <p:sp>
        <p:nvSpPr>
          <p:cNvPr id="37" name="Text Placeholder 7">
            <a:extLst>
              <a:ext uri="{FF2B5EF4-FFF2-40B4-BE49-F238E27FC236}">
                <a16:creationId xmlns:a16="http://schemas.microsoft.com/office/drawing/2014/main" id="{0677F771-BA37-EA40-A9DB-51B841074C2F}"/>
              </a:ext>
            </a:extLst>
          </p:cNvPr>
          <p:cNvSpPr>
            <a:spLocks noGrp="1"/>
          </p:cNvSpPr>
          <p:nvPr>
            <p:ph type="body" sz="quarter" idx="22" hasCustomPrompt="1"/>
          </p:nvPr>
        </p:nvSpPr>
        <p:spPr>
          <a:xfrm>
            <a:off x="6621785" y="4456470"/>
            <a:ext cx="2743200" cy="1801923"/>
          </a:xfrm>
        </p:spPr>
        <p:txBody>
          <a:bodyPr>
            <a:normAutofit/>
          </a:bodyPr>
          <a:lstStyle>
            <a:lvl1pPr marL="0" indent="0">
              <a:spcAft>
                <a:spcPts val="600"/>
              </a:spcAft>
              <a:buNone/>
              <a:defRPr sz="1200" baseline="0"/>
            </a:lvl1pPr>
          </a:lstStyle>
          <a:p>
            <a:pPr lvl="0"/>
            <a:r>
              <a:rPr lang="en-US"/>
              <a:t>Click to edit text</a:t>
            </a:r>
            <a:endParaRPr lang="en-GB"/>
          </a:p>
        </p:txBody>
      </p:sp>
      <p:sp>
        <p:nvSpPr>
          <p:cNvPr id="38" name="Text Placeholder 8">
            <a:extLst>
              <a:ext uri="{FF2B5EF4-FFF2-40B4-BE49-F238E27FC236}">
                <a16:creationId xmlns:a16="http://schemas.microsoft.com/office/drawing/2014/main" id="{D86C031B-D83E-CF40-AD68-433D2D4BA375}"/>
              </a:ext>
            </a:extLst>
          </p:cNvPr>
          <p:cNvSpPr>
            <a:spLocks noGrp="1"/>
          </p:cNvSpPr>
          <p:nvPr>
            <p:ph type="body" sz="quarter" idx="23" hasCustomPrompt="1"/>
          </p:nvPr>
        </p:nvSpPr>
        <p:spPr>
          <a:xfrm>
            <a:off x="6614450" y="4168676"/>
            <a:ext cx="2750536" cy="248402"/>
          </a:xfrm>
        </p:spPr>
        <p:txBody>
          <a:bodyPr>
            <a:normAutofit/>
          </a:bodyPr>
          <a:lstStyle>
            <a:lvl1pPr marL="0" indent="0">
              <a:buNone/>
              <a:defRPr sz="1400">
                <a:solidFill>
                  <a:schemeClr val="accent2"/>
                </a:solidFill>
              </a:defRPr>
            </a:lvl1pPr>
          </a:lstStyle>
          <a:p>
            <a:pPr lvl="0"/>
            <a:r>
              <a:rPr lang="en-US" dirty="0"/>
              <a:t>Click to edit subhead</a:t>
            </a:r>
          </a:p>
        </p:txBody>
      </p:sp>
      <p:sp>
        <p:nvSpPr>
          <p:cNvPr id="23" name="Title 1">
            <a:extLst>
              <a:ext uri="{FF2B5EF4-FFF2-40B4-BE49-F238E27FC236}">
                <a16:creationId xmlns:a16="http://schemas.microsoft.com/office/drawing/2014/main" id="{CA3502FF-A01D-CF4A-9D1D-2A5D6139C6E5}"/>
              </a:ext>
            </a:extLst>
          </p:cNvPr>
          <p:cNvSpPr>
            <a:spLocks noGrp="1"/>
          </p:cNvSpPr>
          <p:nvPr>
            <p:ph type="title" hasCustomPrompt="1"/>
          </p:nvPr>
        </p:nvSpPr>
        <p:spPr>
          <a:xfrm>
            <a:off x="461948" y="113379"/>
            <a:ext cx="7772400" cy="702062"/>
          </a:xfrm>
          <a:prstGeom prst="rect">
            <a:avLst/>
          </a:prstGeom>
        </p:spPr>
        <p:txBody>
          <a:bodyPr/>
          <a:lstStyle>
            <a:lvl1pPr>
              <a:defRPr/>
            </a:lvl1pPr>
          </a:lstStyle>
          <a:p>
            <a:r>
              <a:rPr lang="en-US"/>
              <a:t>Click to Edit Title </a:t>
            </a:r>
            <a:endParaRPr lang="en-GB"/>
          </a:p>
        </p:txBody>
      </p:sp>
    </p:spTree>
    <p:extLst>
      <p:ext uri="{BB962C8B-B14F-4D97-AF65-F5344CB8AC3E}">
        <p14:creationId xmlns:p14="http://schemas.microsoft.com/office/powerpoint/2010/main" val="31520138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 text and quote">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GB" dirty="0"/>
              <a:t>ASTM International Conference on Additive Manufacturing</a:t>
            </a:r>
          </a:p>
        </p:txBody>
      </p:sp>
      <p:sp>
        <p:nvSpPr>
          <p:cNvPr id="2" name="Title 1"/>
          <p:cNvSpPr>
            <a:spLocks noGrp="1"/>
          </p:cNvSpPr>
          <p:nvPr>
            <p:ph type="title" hasCustomPrompt="1"/>
          </p:nvPr>
        </p:nvSpPr>
        <p:spPr>
          <a:xfrm>
            <a:off x="461948" y="113379"/>
            <a:ext cx="7772400" cy="702062"/>
          </a:xfrm>
        </p:spPr>
        <p:txBody>
          <a:bodyPr/>
          <a:lstStyle>
            <a:lvl1pPr>
              <a:defRPr/>
            </a:lvl1pPr>
          </a:lstStyle>
          <a:p>
            <a:r>
              <a:rPr lang="en-US"/>
              <a:t>Click to Edit Title</a:t>
            </a:r>
            <a:endParaRPr lang="en-GB"/>
          </a:p>
        </p:txBody>
      </p:sp>
      <p:sp>
        <p:nvSpPr>
          <p:cNvPr id="7" name="Text Placeholder 8"/>
          <p:cNvSpPr>
            <a:spLocks noGrp="1"/>
          </p:cNvSpPr>
          <p:nvPr>
            <p:ph type="body" sz="quarter" idx="14" hasCustomPrompt="1"/>
          </p:nvPr>
        </p:nvSpPr>
        <p:spPr>
          <a:xfrm>
            <a:off x="461353" y="1421025"/>
            <a:ext cx="4744419" cy="301934"/>
          </a:xfrm>
        </p:spPr>
        <p:txBody>
          <a:bodyPr>
            <a:normAutofit/>
          </a:bodyPr>
          <a:lstStyle>
            <a:lvl1pPr marL="0" indent="0">
              <a:buNone/>
              <a:defRPr sz="1800">
                <a:solidFill>
                  <a:schemeClr val="accent2"/>
                </a:solidFill>
              </a:defRPr>
            </a:lvl1pPr>
          </a:lstStyle>
          <a:p>
            <a:pPr lvl="0"/>
            <a:r>
              <a:rPr lang="en-US"/>
              <a:t>Click to edit subhead</a:t>
            </a:r>
          </a:p>
        </p:txBody>
      </p:sp>
      <p:sp>
        <p:nvSpPr>
          <p:cNvPr id="8" name="Content Placeholder 21"/>
          <p:cNvSpPr>
            <a:spLocks noGrp="1"/>
          </p:cNvSpPr>
          <p:nvPr>
            <p:ph sz="quarter" idx="15" hasCustomPrompt="1"/>
          </p:nvPr>
        </p:nvSpPr>
        <p:spPr>
          <a:xfrm>
            <a:off x="476876" y="1824485"/>
            <a:ext cx="4735600" cy="3008708"/>
          </a:xfrm>
        </p:spPr>
        <p:txBody>
          <a:bodyPr>
            <a:normAutofit/>
          </a:bodyPr>
          <a:lstStyle>
            <a:lvl1pPr marL="180970" indent="-180970">
              <a:lnSpc>
                <a:spcPct val="100000"/>
              </a:lnSpc>
              <a:spcBef>
                <a:spcPts val="0"/>
              </a:spcBef>
              <a:spcAft>
                <a:spcPts val="600"/>
              </a:spcAft>
              <a:buFont typeface="Symbol" panose="05050102010706020507" pitchFamily="18" charset="2"/>
              <a:buChar char="-"/>
              <a:defRPr sz="1600"/>
            </a:lvl1pPr>
            <a:lvl2pPr marL="361942" indent="-180970">
              <a:lnSpc>
                <a:spcPct val="100000"/>
              </a:lnSpc>
              <a:spcBef>
                <a:spcPts val="0"/>
              </a:spcBef>
              <a:spcAft>
                <a:spcPts val="600"/>
              </a:spcAft>
              <a:buClr>
                <a:schemeClr val="tx2"/>
              </a:buClr>
              <a:defRPr sz="1400"/>
            </a:lvl2pPr>
            <a:lvl3pPr marL="180970" indent="-180970">
              <a:lnSpc>
                <a:spcPct val="100000"/>
              </a:lnSpc>
              <a:spcBef>
                <a:spcPts val="0"/>
              </a:spcBef>
              <a:spcAft>
                <a:spcPts val="600"/>
              </a:spcAft>
              <a:defRPr sz="1600" baseline="0"/>
            </a:lvl3pPr>
            <a:lvl4pPr marL="361942" indent="-180970">
              <a:lnSpc>
                <a:spcPct val="100000"/>
              </a:lnSpc>
              <a:spcBef>
                <a:spcPts val="0"/>
              </a:spcBef>
              <a:spcAft>
                <a:spcPts val="600"/>
              </a:spcAft>
              <a:buFont typeface="Symbol" panose="05050102010706020507" pitchFamily="18" charset="2"/>
              <a:buChar char="-"/>
              <a:defRPr sz="1400" baseline="0"/>
            </a:lvl4pPr>
            <a:lvl5pPr marL="180970" indent="-180970">
              <a:lnSpc>
                <a:spcPct val="100000"/>
              </a:lnSpc>
              <a:spcBef>
                <a:spcPts val="0"/>
              </a:spcBef>
              <a:spcAft>
                <a:spcPts val="600"/>
              </a:spcAft>
              <a:buFont typeface="Symbol" panose="05050102010706020507" pitchFamily="18" charset="2"/>
              <a:buChar char="-"/>
              <a:defRPr sz="1600"/>
            </a:lvl5pPr>
            <a:lvl6pPr marL="361942" indent="-180970">
              <a:lnSpc>
                <a:spcPct val="100000"/>
              </a:lnSpc>
              <a:spcBef>
                <a:spcPts val="0"/>
              </a:spcBef>
              <a:spcAft>
                <a:spcPts val="600"/>
              </a:spcAft>
              <a:buFont typeface="Symbol" panose="05050102010706020507" pitchFamily="18" charset="2"/>
              <a:buChar char="-"/>
              <a:defRPr sz="1400"/>
            </a:lvl6pPr>
            <a:lvl7pPr marL="179384" indent="-179384">
              <a:lnSpc>
                <a:spcPct val="100000"/>
              </a:lnSpc>
              <a:spcBef>
                <a:spcPts val="0"/>
              </a:spcBef>
              <a:spcAft>
                <a:spcPts val="600"/>
              </a:spcAft>
              <a:buFont typeface="Symbol" panose="05050102010706020507" pitchFamily="18" charset="2"/>
              <a:buChar char="-"/>
              <a:defRPr sz="1600"/>
            </a:lvl7pPr>
            <a:lvl8pPr marL="360354" indent="-180970">
              <a:lnSpc>
                <a:spcPct val="100000"/>
              </a:lnSpc>
              <a:spcBef>
                <a:spcPts val="0"/>
              </a:spcBef>
              <a:buFont typeface="Symbol" panose="05050102010706020507" pitchFamily="18" charset="2"/>
              <a:buChar char="-"/>
              <a:defRPr sz="1400"/>
            </a:lvl8pPr>
          </a:lstStyle>
          <a:p>
            <a:pPr lvl="0"/>
            <a:r>
              <a:rPr lang="en-US"/>
              <a:t>Primary bullet level</a:t>
            </a:r>
          </a:p>
          <a:p>
            <a:pPr lvl="1"/>
            <a:r>
              <a:rPr lang="en-US"/>
              <a:t>Secondary bullet level</a:t>
            </a:r>
          </a:p>
          <a:p>
            <a:pPr lvl="2"/>
            <a:r>
              <a:rPr lang="en-US"/>
              <a:t>Primary bullet level</a:t>
            </a:r>
          </a:p>
          <a:p>
            <a:pPr lvl="3"/>
            <a:r>
              <a:rPr lang="en-US"/>
              <a:t>Secondary bullet level</a:t>
            </a:r>
          </a:p>
          <a:p>
            <a:pPr lvl="4"/>
            <a:r>
              <a:rPr lang="en-US"/>
              <a:t>Primary bullet level</a:t>
            </a:r>
          </a:p>
          <a:p>
            <a:pPr lvl="5"/>
            <a:r>
              <a:rPr lang="en-US"/>
              <a:t>Secondary bullet level</a:t>
            </a:r>
          </a:p>
          <a:p>
            <a:pPr lvl="6"/>
            <a:r>
              <a:rPr lang="en-US"/>
              <a:t>Primary bullet level</a:t>
            </a:r>
          </a:p>
          <a:p>
            <a:pPr lvl="7"/>
            <a:r>
              <a:rPr lang="en-US"/>
              <a:t>Secondary bullet level</a:t>
            </a:r>
          </a:p>
        </p:txBody>
      </p:sp>
      <p:sp>
        <p:nvSpPr>
          <p:cNvPr id="9" name="Content Placeholder 21"/>
          <p:cNvSpPr>
            <a:spLocks noGrp="1"/>
          </p:cNvSpPr>
          <p:nvPr>
            <p:ph sz="quarter" idx="16" hasCustomPrompt="1"/>
          </p:nvPr>
        </p:nvSpPr>
        <p:spPr>
          <a:xfrm>
            <a:off x="476876" y="5027012"/>
            <a:ext cx="4735600" cy="894127"/>
          </a:xfrm>
        </p:spPr>
        <p:txBody>
          <a:bodyPr>
            <a:normAutofit/>
          </a:bodyPr>
          <a:lstStyle>
            <a:lvl1pPr marL="0" indent="0">
              <a:lnSpc>
                <a:spcPct val="100000"/>
              </a:lnSpc>
              <a:spcBef>
                <a:spcPts val="0"/>
              </a:spcBef>
              <a:buFont typeface="Symbol" panose="05050102010706020507" pitchFamily="18" charset="2"/>
              <a:buNone/>
              <a:defRPr sz="1800" i="1" baseline="0">
                <a:solidFill>
                  <a:schemeClr val="accent5"/>
                </a:solidFill>
              </a:defRPr>
            </a:lvl1pPr>
            <a:lvl2pPr marL="361942" indent="-180970">
              <a:lnSpc>
                <a:spcPct val="100000"/>
              </a:lnSpc>
              <a:spcBef>
                <a:spcPts val="0"/>
              </a:spcBef>
              <a:buClr>
                <a:schemeClr val="tx2"/>
              </a:buClr>
              <a:defRPr sz="1600"/>
            </a:lvl2pPr>
            <a:lvl3pPr marL="180970" indent="-180970">
              <a:lnSpc>
                <a:spcPct val="100000"/>
              </a:lnSpc>
              <a:spcBef>
                <a:spcPts val="0"/>
              </a:spcBef>
              <a:defRPr sz="1600" baseline="0"/>
            </a:lvl3pPr>
            <a:lvl4pPr marL="361942" indent="-180970">
              <a:lnSpc>
                <a:spcPct val="100000"/>
              </a:lnSpc>
              <a:spcBef>
                <a:spcPts val="0"/>
              </a:spcBef>
              <a:buFont typeface="Symbol" panose="05050102010706020507" pitchFamily="18" charset="2"/>
              <a:buChar char="-"/>
              <a:defRPr sz="1600" baseline="0"/>
            </a:lvl4pPr>
            <a:lvl5pPr marL="180970" indent="-180970">
              <a:lnSpc>
                <a:spcPct val="100000"/>
              </a:lnSpc>
              <a:spcBef>
                <a:spcPts val="0"/>
              </a:spcBef>
              <a:buFont typeface="Symbol" panose="05050102010706020507" pitchFamily="18" charset="2"/>
              <a:buChar char="-"/>
              <a:defRPr sz="1600"/>
            </a:lvl5pPr>
            <a:lvl6pPr marL="361942" indent="-180970">
              <a:lnSpc>
                <a:spcPct val="100000"/>
              </a:lnSpc>
              <a:spcBef>
                <a:spcPts val="0"/>
              </a:spcBef>
              <a:buFont typeface="Symbol" panose="05050102010706020507" pitchFamily="18" charset="2"/>
              <a:buChar char="-"/>
              <a:defRPr sz="1600"/>
            </a:lvl6pPr>
            <a:lvl7pPr marL="179384" indent="-179384">
              <a:lnSpc>
                <a:spcPct val="100000"/>
              </a:lnSpc>
              <a:spcBef>
                <a:spcPts val="0"/>
              </a:spcBef>
              <a:buFont typeface="Symbol" panose="05050102010706020507" pitchFamily="18" charset="2"/>
              <a:buChar char="-"/>
              <a:defRPr sz="1600"/>
            </a:lvl7pPr>
            <a:lvl8pPr marL="360354" indent="-180970">
              <a:lnSpc>
                <a:spcPct val="100000"/>
              </a:lnSpc>
              <a:spcBef>
                <a:spcPts val="0"/>
              </a:spcBef>
              <a:buFont typeface="Symbol" panose="05050102010706020507" pitchFamily="18" charset="2"/>
              <a:buChar char="-"/>
              <a:defRPr sz="1600"/>
            </a:lvl8pPr>
          </a:lstStyle>
          <a:p>
            <a:pPr lvl="0"/>
            <a:r>
              <a:rPr lang="en-US" dirty="0"/>
              <a:t>Click to edit quote</a:t>
            </a:r>
          </a:p>
        </p:txBody>
      </p:sp>
      <p:sp>
        <p:nvSpPr>
          <p:cNvPr id="10" name="Picture Placeholder 7">
            <a:extLst>
              <a:ext uri="{FF2B5EF4-FFF2-40B4-BE49-F238E27FC236}">
                <a16:creationId xmlns:a16="http://schemas.microsoft.com/office/drawing/2014/main" id="{561E438E-0750-1241-9F52-900D9831266F}"/>
              </a:ext>
            </a:extLst>
          </p:cNvPr>
          <p:cNvSpPr>
            <a:spLocks noGrp="1"/>
          </p:cNvSpPr>
          <p:nvPr>
            <p:ph type="pic" sz="quarter" idx="17" hasCustomPrompt="1"/>
          </p:nvPr>
        </p:nvSpPr>
        <p:spPr>
          <a:xfrm>
            <a:off x="5613562" y="1421025"/>
            <a:ext cx="3743800" cy="3741284"/>
          </a:xfrm>
          <a:solidFill>
            <a:schemeClr val="bg2">
              <a:lumMod val="95000"/>
            </a:schemeClr>
          </a:solidFill>
        </p:spPr>
        <p:txBody>
          <a:bodyPr anchor="ctr"/>
          <a:lstStyle>
            <a:lvl1pPr marL="0" indent="0" algn="ctr">
              <a:buNone/>
              <a:defRPr/>
            </a:lvl1pPr>
          </a:lstStyle>
          <a:p>
            <a:r>
              <a:rPr lang="en-GB"/>
              <a:t>Click to add an image</a:t>
            </a:r>
          </a:p>
        </p:txBody>
      </p:sp>
    </p:spTree>
    <p:extLst>
      <p:ext uri="{BB962C8B-B14F-4D97-AF65-F5344CB8AC3E}">
        <p14:creationId xmlns:p14="http://schemas.microsoft.com/office/powerpoint/2010/main" val="41016211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ne image slide">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GB" dirty="0"/>
              <a:t>ASTM International Conference on Additive Manufacturing</a:t>
            </a:r>
          </a:p>
        </p:txBody>
      </p:sp>
      <p:sp>
        <p:nvSpPr>
          <p:cNvPr id="6" name="Picture Placeholder 5"/>
          <p:cNvSpPr>
            <a:spLocks noGrp="1"/>
          </p:cNvSpPr>
          <p:nvPr>
            <p:ph type="pic" sz="quarter" idx="13" hasCustomPrompt="1"/>
          </p:nvPr>
        </p:nvSpPr>
        <p:spPr>
          <a:xfrm>
            <a:off x="461947" y="1421025"/>
            <a:ext cx="8903038" cy="4774124"/>
          </a:xfrm>
          <a:solidFill>
            <a:schemeClr val="bg2">
              <a:lumMod val="95000"/>
            </a:schemeClr>
          </a:solidFill>
        </p:spPr>
        <p:txBody>
          <a:bodyPr anchor="ctr"/>
          <a:lstStyle>
            <a:lvl1pPr marL="0" indent="0" algn="ctr">
              <a:buNone/>
              <a:defRPr baseline="0"/>
            </a:lvl1pPr>
          </a:lstStyle>
          <a:p>
            <a:r>
              <a:rPr lang="en-GB"/>
              <a:t>Click to add an image</a:t>
            </a:r>
          </a:p>
        </p:txBody>
      </p:sp>
      <p:sp>
        <p:nvSpPr>
          <p:cNvPr id="2" name="Title 1"/>
          <p:cNvSpPr>
            <a:spLocks noGrp="1"/>
          </p:cNvSpPr>
          <p:nvPr>
            <p:ph type="title" hasCustomPrompt="1"/>
          </p:nvPr>
        </p:nvSpPr>
        <p:spPr>
          <a:xfrm>
            <a:off x="461947" y="113379"/>
            <a:ext cx="7772400" cy="702062"/>
          </a:xfrm>
        </p:spPr>
        <p:txBody>
          <a:bodyPr/>
          <a:lstStyle>
            <a:lvl1pPr>
              <a:defRPr/>
            </a:lvl1pPr>
          </a:lstStyle>
          <a:p>
            <a:r>
              <a:rPr lang="en-US"/>
              <a:t>Click to Edit Title</a:t>
            </a:r>
            <a:endParaRPr lang="en-GB"/>
          </a:p>
        </p:txBody>
      </p:sp>
    </p:spTree>
    <p:extLst>
      <p:ext uri="{BB962C8B-B14F-4D97-AF65-F5344CB8AC3E}">
        <p14:creationId xmlns:p14="http://schemas.microsoft.com/office/powerpoint/2010/main" val="29120991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only slide">
    <p:spTree>
      <p:nvGrpSpPr>
        <p:cNvPr id="1" name=""/>
        <p:cNvGrpSpPr/>
        <p:nvPr/>
      </p:nvGrpSpPr>
      <p:grpSpPr>
        <a:xfrm>
          <a:off x="0" y="0"/>
          <a:ext cx="0" cy="0"/>
          <a:chOff x="0" y="0"/>
          <a:chExt cx="0" cy="0"/>
        </a:xfrm>
      </p:grpSpPr>
      <p:sp>
        <p:nvSpPr>
          <p:cNvPr id="7" name="Content Placeholder 21"/>
          <p:cNvSpPr>
            <a:spLocks noGrp="1"/>
          </p:cNvSpPr>
          <p:nvPr>
            <p:ph sz="quarter" idx="15" hasCustomPrompt="1"/>
          </p:nvPr>
        </p:nvSpPr>
        <p:spPr>
          <a:xfrm>
            <a:off x="461948" y="1421026"/>
            <a:ext cx="8903038" cy="4774124"/>
          </a:xfrm>
        </p:spPr>
        <p:txBody>
          <a:bodyPr>
            <a:normAutofit/>
          </a:bodyPr>
          <a:lstStyle>
            <a:lvl1pPr marL="180970" indent="-180970">
              <a:lnSpc>
                <a:spcPct val="100000"/>
              </a:lnSpc>
              <a:spcBef>
                <a:spcPts val="0"/>
              </a:spcBef>
              <a:spcAft>
                <a:spcPts val="600"/>
              </a:spcAft>
              <a:buFont typeface="Symbol" panose="05050102010706020507" pitchFamily="18" charset="2"/>
              <a:buChar char="-"/>
              <a:defRPr sz="1600"/>
            </a:lvl1pPr>
            <a:lvl2pPr marL="361942" indent="-180970">
              <a:lnSpc>
                <a:spcPct val="100000"/>
              </a:lnSpc>
              <a:spcBef>
                <a:spcPts val="0"/>
              </a:spcBef>
              <a:spcAft>
                <a:spcPts val="600"/>
              </a:spcAft>
              <a:buClr>
                <a:schemeClr val="tx2"/>
              </a:buClr>
              <a:defRPr sz="1400"/>
            </a:lvl2pPr>
            <a:lvl3pPr marL="180970" indent="-180970">
              <a:lnSpc>
                <a:spcPct val="100000"/>
              </a:lnSpc>
              <a:spcBef>
                <a:spcPts val="0"/>
              </a:spcBef>
              <a:spcAft>
                <a:spcPts val="600"/>
              </a:spcAft>
              <a:defRPr sz="1600" baseline="0"/>
            </a:lvl3pPr>
            <a:lvl4pPr marL="361942" indent="-180970">
              <a:lnSpc>
                <a:spcPct val="100000"/>
              </a:lnSpc>
              <a:spcBef>
                <a:spcPts val="0"/>
              </a:spcBef>
              <a:spcAft>
                <a:spcPts val="600"/>
              </a:spcAft>
              <a:buFont typeface="Symbol" panose="05050102010706020507" pitchFamily="18" charset="2"/>
              <a:buChar char="-"/>
              <a:defRPr sz="1400" baseline="0"/>
            </a:lvl4pPr>
            <a:lvl5pPr marL="0" indent="0">
              <a:lnSpc>
                <a:spcPct val="100000"/>
              </a:lnSpc>
              <a:spcBef>
                <a:spcPts val="0"/>
              </a:spcBef>
              <a:buFont typeface="Symbol" panose="05050102010706020507" pitchFamily="18" charset="2"/>
              <a:buNone/>
              <a:defRPr sz="1600"/>
            </a:lvl5pPr>
            <a:lvl6pPr marL="361942" indent="-180970">
              <a:lnSpc>
                <a:spcPct val="100000"/>
              </a:lnSpc>
              <a:spcBef>
                <a:spcPts val="0"/>
              </a:spcBef>
              <a:spcAft>
                <a:spcPts val="600"/>
              </a:spcAft>
              <a:buFont typeface="Symbol" panose="05050102010706020507" pitchFamily="18" charset="2"/>
              <a:buChar char="-"/>
              <a:defRPr sz="1400"/>
            </a:lvl6pPr>
            <a:lvl7pPr marL="179384" indent="-179384">
              <a:lnSpc>
                <a:spcPct val="100000"/>
              </a:lnSpc>
              <a:spcBef>
                <a:spcPts val="0"/>
              </a:spcBef>
              <a:spcAft>
                <a:spcPts val="600"/>
              </a:spcAft>
              <a:buFont typeface="Symbol" panose="05050102010706020507" pitchFamily="18" charset="2"/>
              <a:buChar char="-"/>
              <a:defRPr sz="1600"/>
            </a:lvl7pPr>
            <a:lvl8pPr marL="360354" indent="-180970">
              <a:lnSpc>
                <a:spcPct val="100000"/>
              </a:lnSpc>
              <a:spcBef>
                <a:spcPts val="0"/>
              </a:spcBef>
              <a:spcAft>
                <a:spcPts val="600"/>
              </a:spcAft>
              <a:buFont typeface="Symbol" panose="05050102010706020507" pitchFamily="18" charset="2"/>
              <a:buChar char="-"/>
              <a:defRPr sz="1400"/>
            </a:lvl8pPr>
          </a:lstStyle>
          <a:p>
            <a:pPr lvl="0"/>
            <a:r>
              <a:rPr lang="en-US"/>
              <a:t>Primary bullet level</a:t>
            </a:r>
          </a:p>
          <a:p>
            <a:pPr lvl="1"/>
            <a:r>
              <a:rPr lang="en-US"/>
              <a:t>Secondary bullet level</a:t>
            </a:r>
          </a:p>
          <a:p>
            <a:pPr lvl="2"/>
            <a:r>
              <a:rPr lang="en-US"/>
              <a:t>Primary bullet level</a:t>
            </a:r>
          </a:p>
          <a:p>
            <a:pPr lvl="3"/>
            <a:r>
              <a:rPr lang="en-US"/>
              <a:t>Secondary bullet level</a:t>
            </a:r>
          </a:p>
          <a:p>
            <a:pPr lvl="2"/>
            <a:r>
              <a:rPr lang="en-US"/>
              <a:t>Primary bullet level</a:t>
            </a:r>
          </a:p>
          <a:p>
            <a:pPr lvl="5"/>
            <a:r>
              <a:rPr lang="en-US"/>
              <a:t>Secondary bullet level</a:t>
            </a:r>
          </a:p>
          <a:p>
            <a:pPr lvl="6"/>
            <a:r>
              <a:rPr lang="en-US"/>
              <a:t>Primary bullet level</a:t>
            </a:r>
          </a:p>
          <a:p>
            <a:pPr lvl="7"/>
            <a:r>
              <a:rPr lang="en-US"/>
              <a:t>Secondary bullet level</a:t>
            </a:r>
          </a:p>
        </p:txBody>
      </p:sp>
      <p:sp>
        <p:nvSpPr>
          <p:cNvPr id="4" name="Footer Placeholder 3"/>
          <p:cNvSpPr>
            <a:spLocks noGrp="1"/>
          </p:cNvSpPr>
          <p:nvPr>
            <p:ph type="ftr" sz="quarter" idx="11"/>
          </p:nvPr>
        </p:nvSpPr>
        <p:spPr/>
        <p:txBody>
          <a:bodyPr/>
          <a:lstStyle/>
          <a:p>
            <a:r>
              <a:rPr lang="en-GB" dirty="0"/>
              <a:t>ASTM International Conference on Additive Manufacturing</a:t>
            </a:r>
          </a:p>
        </p:txBody>
      </p:sp>
      <p:sp>
        <p:nvSpPr>
          <p:cNvPr id="2" name="Title 1"/>
          <p:cNvSpPr>
            <a:spLocks noGrp="1"/>
          </p:cNvSpPr>
          <p:nvPr>
            <p:ph type="title" hasCustomPrompt="1"/>
          </p:nvPr>
        </p:nvSpPr>
        <p:spPr>
          <a:xfrm>
            <a:off x="461947" y="113379"/>
            <a:ext cx="7772400" cy="702062"/>
          </a:xfrm>
        </p:spPr>
        <p:txBody>
          <a:bodyPr/>
          <a:lstStyle>
            <a:lvl1pPr>
              <a:defRPr/>
            </a:lvl1pPr>
          </a:lstStyle>
          <a:p>
            <a:r>
              <a:rPr lang="en-US"/>
              <a:t>Click to Edit Title</a:t>
            </a:r>
            <a:endParaRPr lang="en-GB"/>
          </a:p>
        </p:txBody>
      </p:sp>
    </p:spTree>
    <p:extLst>
      <p:ext uri="{BB962C8B-B14F-4D97-AF65-F5344CB8AC3E}">
        <p14:creationId xmlns:p14="http://schemas.microsoft.com/office/powerpoint/2010/main" val="23287891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ver slide-graphic">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6AFBF73-C55F-AC42-9D7E-3D26BFF0D25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7" name="Picture 6" descr="Text&#10;&#10;Description automatically generated">
            <a:extLst>
              <a:ext uri="{FF2B5EF4-FFF2-40B4-BE49-F238E27FC236}">
                <a16:creationId xmlns:a16="http://schemas.microsoft.com/office/drawing/2014/main" id="{47950EB4-7930-8F42-B807-BAA88243491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81856" y="224691"/>
            <a:ext cx="1307594" cy="1683131"/>
          </a:xfrm>
          <a:prstGeom prst="rect">
            <a:avLst/>
          </a:prstGeom>
        </p:spPr>
      </p:pic>
      <p:pic>
        <p:nvPicPr>
          <p:cNvPr id="8" name="Picture 7" descr="Icon&#10;&#10;Description automatically generated">
            <a:extLst>
              <a:ext uri="{FF2B5EF4-FFF2-40B4-BE49-F238E27FC236}">
                <a16:creationId xmlns:a16="http://schemas.microsoft.com/office/drawing/2014/main" id="{BE975BEB-8B2C-FB41-B3AD-7CB7F6323808}"/>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6698544" y="666206"/>
            <a:ext cx="5207000" cy="800100"/>
          </a:xfrm>
          <a:prstGeom prst="rect">
            <a:avLst/>
          </a:prstGeom>
        </p:spPr>
      </p:pic>
      <p:pic>
        <p:nvPicPr>
          <p:cNvPr id="9" name="Picture 8" descr="Green text on a black background&#10;&#10;Description automatically generated with medium confidence">
            <a:extLst>
              <a:ext uri="{FF2B5EF4-FFF2-40B4-BE49-F238E27FC236}">
                <a16:creationId xmlns:a16="http://schemas.microsoft.com/office/drawing/2014/main" id="{899F6F4F-33F7-0145-93C2-8B01CC04052A}"/>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1842117" y="2918526"/>
            <a:ext cx="2198370" cy="335862"/>
          </a:xfrm>
          <a:prstGeom prst="rect">
            <a:avLst/>
          </a:prstGeom>
        </p:spPr>
      </p:pic>
      <p:sp>
        <p:nvSpPr>
          <p:cNvPr id="19" name="TextBox 18"/>
          <p:cNvSpPr txBox="1"/>
          <p:nvPr userDrawn="1"/>
        </p:nvSpPr>
        <p:spPr>
          <a:xfrm>
            <a:off x="1842117" y="6020154"/>
            <a:ext cx="1581787" cy="179536"/>
          </a:xfrm>
          <a:prstGeom prst="rect">
            <a:avLst/>
          </a:prstGeom>
          <a:noFill/>
        </p:spPr>
        <p:txBody>
          <a:bodyPr wrap="square" lIns="0" tIns="0" rIns="0" bIns="0" rtlCol="0">
            <a:spAutoFit/>
          </a:bodyPr>
          <a:lstStyle/>
          <a:p>
            <a:pPr>
              <a:lnSpc>
                <a:spcPts val="1400"/>
              </a:lnSpc>
            </a:pPr>
            <a:r>
              <a:rPr lang="en-GB" sz="1400" dirty="0" err="1">
                <a:solidFill>
                  <a:schemeClr val="accent1"/>
                </a:solidFill>
              </a:rPr>
              <a:t>www.amcoe.org</a:t>
            </a:r>
            <a:endParaRPr lang="en-GB" sz="1400" dirty="0">
              <a:solidFill>
                <a:schemeClr val="accent1"/>
              </a:solidFill>
            </a:endParaRPr>
          </a:p>
        </p:txBody>
      </p:sp>
    </p:spTree>
    <p:extLst>
      <p:ext uri="{BB962C8B-B14F-4D97-AF65-F5344CB8AC3E}">
        <p14:creationId xmlns:p14="http://schemas.microsoft.com/office/powerpoint/2010/main" val="724911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Picture 5" descr="A screenshot of a computer&#10;&#10;Description automatically generated with medium confidence">
            <a:extLst>
              <a:ext uri="{FF2B5EF4-FFF2-40B4-BE49-F238E27FC236}">
                <a16:creationId xmlns:a16="http://schemas.microsoft.com/office/drawing/2014/main" id="{F5DBBF93-1972-8546-8ACE-B0E5C8CD7059}"/>
              </a:ext>
            </a:extLst>
          </p:cNvPr>
          <p:cNvPicPr>
            <a:picLocks noChangeAspect="1"/>
          </p:cNvPicPr>
          <p:nvPr userDrawn="1"/>
        </p:nvPicPr>
        <p:blipFill>
          <a:blip r:embed="rId18">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465391" y="113379"/>
            <a:ext cx="7942629" cy="702062"/>
          </a:xfrm>
          <a:prstGeom prst="rect">
            <a:avLst/>
          </a:prstGeom>
        </p:spPr>
        <p:txBody>
          <a:bodyPr vert="horz" lIns="0" tIns="0" rIns="0" bIns="0" rtlCol="0" anchor="ctr">
            <a:normAutofit/>
          </a:bodyPr>
          <a:lstStyle/>
          <a:p>
            <a:r>
              <a:rPr lang="en-US" dirty="0"/>
              <a:t>Click to edit Master title style</a:t>
            </a:r>
          </a:p>
        </p:txBody>
      </p:sp>
      <p:sp>
        <p:nvSpPr>
          <p:cNvPr id="3" name="Text Placeholder 2"/>
          <p:cNvSpPr>
            <a:spLocks noGrp="1"/>
          </p:cNvSpPr>
          <p:nvPr>
            <p:ph type="body" idx="1"/>
          </p:nvPr>
        </p:nvSpPr>
        <p:spPr>
          <a:xfrm>
            <a:off x="465391" y="1421025"/>
            <a:ext cx="9189597" cy="4774124"/>
          </a:xfrm>
          <a:prstGeom prst="rect">
            <a:avLst/>
          </a:prstGeom>
        </p:spPr>
        <p:txBody>
          <a:bodyPr vert="horz" lIns="0" tIns="0" rIns="0" bIns="0" rtlCol="0">
            <a:normAutofit/>
          </a:bodyPr>
          <a:lstStyle/>
          <a:p>
            <a:pPr lvl="1"/>
            <a:r>
              <a:rPr lang="en-US" dirty="0"/>
              <a:t>First level</a:t>
            </a:r>
          </a:p>
          <a:p>
            <a:pPr lvl="2"/>
            <a:r>
              <a:rPr lang="en-US" dirty="0"/>
              <a:t>Second level</a:t>
            </a:r>
          </a:p>
        </p:txBody>
      </p:sp>
      <p:sp>
        <p:nvSpPr>
          <p:cNvPr id="5" name="Footer Placeholder 4"/>
          <p:cNvSpPr>
            <a:spLocks noGrp="1"/>
          </p:cNvSpPr>
          <p:nvPr>
            <p:ph type="ftr" sz="quarter" idx="3"/>
          </p:nvPr>
        </p:nvSpPr>
        <p:spPr>
          <a:xfrm>
            <a:off x="1566610" y="6539371"/>
            <a:ext cx="4200000" cy="122611"/>
          </a:xfrm>
          <a:prstGeom prst="rect">
            <a:avLst/>
          </a:prstGeom>
        </p:spPr>
        <p:txBody>
          <a:bodyPr vert="horz" lIns="0" tIns="0" rIns="0" bIns="0" rtlCol="0" anchor="ctr"/>
          <a:lstStyle>
            <a:lvl1pPr algn="ctr">
              <a:defRPr sz="700">
                <a:solidFill>
                  <a:schemeClr val="bg1"/>
                </a:solidFill>
              </a:defRPr>
            </a:lvl1pPr>
          </a:lstStyle>
          <a:p>
            <a:r>
              <a:rPr lang="en-GB" dirty="0"/>
              <a:t>ASTM International Conference on Additive Manufacturing</a:t>
            </a:r>
          </a:p>
        </p:txBody>
      </p:sp>
      <p:pic>
        <p:nvPicPr>
          <p:cNvPr id="11" name="Picture 10" descr="Icon&#10;&#10;Description automatically generated">
            <a:extLst>
              <a:ext uri="{FF2B5EF4-FFF2-40B4-BE49-F238E27FC236}">
                <a16:creationId xmlns:a16="http://schemas.microsoft.com/office/drawing/2014/main" id="{A2A4F60F-C6FD-9544-A36B-9C1ABF5C7DC4}"/>
              </a:ext>
            </a:extLst>
          </p:cNvPr>
          <p:cNvPicPr>
            <a:picLocks noChangeAspect="1"/>
          </p:cNvPicPr>
          <p:nvPr userDrawn="1"/>
        </p:nvPicPr>
        <p:blipFill>
          <a:blip r:embed="rId19" cstate="print">
            <a:extLst>
              <a:ext uri="{28A0092B-C50C-407E-A947-70E740481C1C}">
                <a14:useLocalDpi xmlns:a14="http://schemas.microsoft.com/office/drawing/2010/main"/>
              </a:ext>
            </a:extLst>
          </a:blip>
          <a:stretch>
            <a:fillRect/>
          </a:stretch>
        </p:blipFill>
        <p:spPr>
          <a:xfrm>
            <a:off x="8975010" y="244599"/>
            <a:ext cx="3032133" cy="465913"/>
          </a:xfrm>
          <a:prstGeom prst="rect">
            <a:avLst/>
          </a:prstGeom>
        </p:spPr>
      </p:pic>
      <p:sp>
        <p:nvSpPr>
          <p:cNvPr id="13" name="Footer Placeholder 4">
            <a:extLst>
              <a:ext uri="{FF2B5EF4-FFF2-40B4-BE49-F238E27FC236}">
                <a16:creationId xmlns:a16="http://schemas.microsoft.com/office/drawing/2014/main" id="{35C08188-720F-CE46-AA12-3D98D8B65B44}"/>
              </a:ext>
            </a:extLst>
          </p:cNvPr>
          <p:cNvSpPr txBox="1">
            <a:spLocks/>
          </p:cNvSpPr>
          <p:nvPr userDrawn="1"/>
        </p:nvSpPr>
        <p:spPr>
          <a:xfrm>
            <a:off x="6516621" y="6455754"/>
            <a:ext cx="3326507" cy="166229"/>
          </a:xfrm>
          <a:prstGeom prst="rect">
            <a:avLst/>
          </a:prstGeom>
        </p:spPr>
        <p:txBody>
          <a:bodyPr vert="horz" lIns="0" tIns="0" rIns="0" bIns="0" rtlCol="0" anchor="ctr"/>
          <a:lstStyle>
            <a:defPPr>
              <a:defRPr lang="en-US"/>
            </a:defPPr>
            <a:lvl1pPr marL="0" algn="ctr" defTabSz="914400" rtl="0" eaLnBrk="1" latinLnBrk="0" hangingPunct="1">
              <a:defRPr sz="7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err="1">
                <a:solidFill>
                  <a:schemeClr val="bg1"/>
                </a:solidFill>
              </a:rPr>
              <a:t>kevin.wheeler@nasa.gov</a:t>
            </a:r>
            <a:endParaRPr lang="en-GB" dirty="0">
              <a:solidFill>
                <a:schemeClr val="bg1"/>
              </a:solidFill>
            </a:endParaRPr>
          </a:p>
        </p:txBody>
      </p:sp>
      <p:pic>
        <p:nvPicPr>
          <p:cNvPr id="10" name="Picture 9">
            <a:extLst>
              <a:ext uri="{FF2B5EF4-FFF2-40B4-BE49-F238E27FC236}">
                <a16:creationId xmlns:a16="http://schemas.microsoft.com/office/drawing/2014/main" id="{17463F78-C05A-1042-93EF-9F035B5E0F49}"/>
              </a:ext>
            </a:extLst>
          </p:cNvPr>
          <p:cNvPicPr>
            <a:picLocks noChangeAspect="1"/>
          </p:cNvPicPr>
          <p:nvPr userDrawn="1"/>
        </p:nvPicPr>
        <p:blipFill>
          <a:blip r:embed="rId20">
            <a:extLst>
              <a:ext uri="{28A0092B-C50C-407E-A947-70E740481C1C}">
                <a14:useLocalDpi xmlns:a14="http://schemas.microsoft.com/office/drawing/2010/main"/>
              </a:ext>
            </a:extLst>
          </a:blip>
          <a:stretch>
            <a:fillRect/>
          </a:stretch>
        </p:blipFill>
        <p:spPr>
          <a:xfrm>
            <a:off x="11094720" y="913097"/>
            <a:ext cx="1097280" cy="914400"/>
          </a:xfrm>
          <a:prstGeom prst="rect">
            <a:avLst/>
          </a:prstGeom>
        </p:spPr>
      </p:pic>
    </p:spTree>
    <p:extLst>
      <p:ext uri="{BB962C8B-B14F-4D97-AF65-F5344CB8AC3E}">
        <p14:creationId xmlns:p14="http://schemas.microsoft.com/office/powerpoint/2010/main" val="1826278042"/>
      </p:ext>
    </p:extLst>
  </p:cSld>
  <p:clrMap bg1="lt1" tx1="dk1" bg2="lt2" tx2="dk2" accent1="accent1" accent2="accent2" accent3="accent3" accent4="accent4" accent5="accent5" accent6="accent6" hlink="hlink" folHlink="folHlink"/>
  <p:sldLayoutIdLst>
    <p:sldLayoutId id="2147483673" r:id="rId1"/>
    <p:sldLayoutId id="2147483682" r:id="rId2"/>
    <p:sldLayoutId id="2147483687" r:id="rId3"/>
    <p:sldLayoutId id="2147483691" r:id="rId4"/>
    <p:sldLayoutId id="2147483678" r:id="rId5"/>
    <p:sldLayoutId id="2147483674" r:id="rId6"/>
    <p:sldLayoutId id="2147483692" r:id="rId7"/>
    <p:sldLayoutId id="2147483681" r:id="rId8"/>
    <p:sldLayoutId id="2147483675" r:id="rId9"/>
    <p:sldLayoutId id="2147483677" r:id="rId10"/>
    <p:sldLayoutId id="2147483694" r:id="rId11"/>
    <p:sldLayoutId id="2147483683" r:id="rId12"/>
    <p:sldLayoutId id="2147483684" r:id="rId13"/>
    <p:sldLayoutId id="2147483680" r:id="rId14"/>
    <p:sldLayoutId id="2147483686" r:id="rId15"/>
    <p:sldLayoutId id="2147483693" r:id="rId16"/>
  </p:sldLayoutIdLst>
  <p:hf hdr="0"/>
  <p:txStyles>
    <p:titleStyle>
      <a:lvl1pPr algn="l" defTabSz="914377" rtl="0" eaLnBrk="1" latinLnBrk="0" hangingPunct="1">
        <a:lnSpc>
          <a:spcPts val="3000"/>
        </a:lnSpc>
        <a:spcBef>
          <a:spcPct val="0"/>
        </a:spcBef>
        <a:buNone/>
        <a:defRPr sz="2800" kern="1200">
          <a:solidFill>
            <a:schemeClr val="bg1"/>
          </a:solidFill>
          <a:latin typeface="+mj-lt"/>
          <a:ea typeface="+mj-ea"/>
          <a:cs typeface="+mj-cs"/>
        </a:defRPr>
      </a:lvl1pPr>
    </p:titleStyle>
    <p:bodyStyle>
      <a:lvl1pPr marL="0" indent="0" algn="l" defTabSz="914377" rtl="0" eaLnBrk="1" latinLnBrk="0" hangingPunct="1">
        <a:lnSpc>
          <a:spcPct val="100000"/>
        </a:lnSpc>
        <a:spcBef>
          <a:spcPts val="0"/>
        </a:spcBef>
        <a:buFont typeface="Arial" panose="020B0604020202020204" pitchFamily="34" charset="0"/>
        <a:buNone/>
        <a:defRPr sz="1200" kern="1200">
          <a:solidFill>
            <a:schemeClr val="tx1"/>
          </a:solidFill>
          <a:latin typeface="+mn-lt"/>
          <a:ea typeface="+mn-ea"/>
          <a:cs typeface="+mn-cs"/>
        </a:defRPr>
      </a:lvl1pPr>
      <a:lvl2pPr marL="182558" indent="-182558" algn="l" defTabSz="914377" rtl="0" eaLnBrk="1" latinLnBrk="0" hangingPunct="1">
        <a:lnSpc>
          <a:spcPct val="100000"/>
        </a:lnSpc>
        <a:spcBef>
          <a:spcPts val="0"/>
        </a:spcBef>
        <a:spcAft>
          <a:spcPts val="600"/>
        </a:spcAft>
        <a:buFont typeface="Symbol" panose="05050102010706020507" pitchFamily="18" charset="2"/>
        <a:buChar char=""/>
        <a:defRPr sz="1600" kern="1200">
          <a:solidFill>
            <a:schemeClr val="tx1"/>
          </a:solidFill>
          <a:latin typeface="+mn-lt"/>
          <a:ea typeface="+mn-ea"/>
          <a:cs typeface="+mn-cs"/>
        </a:defRPr>
      </a:lvl2pPr>
      <a:lvl3pPr marL="444489" indent="-169858" algn="l" defTabSz="914377"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4" userDrawn="1">
          <p15:clr>
            <a:srgbClr val="F26B43"/>
          </p15:clr>
        </p15:guide>
        <p15:guide id="2" pos="287" userDrawn="1">
          <p15:clr>
            <a:srgbClr val="F26B43"/>
          </p15:clr>
        </p15:guide>
        <p15:guide id="3" pos="7393" userDrawn="1">
          <p15:clr>
            <a:srgbClr val="F26B43"/>
          </p15:clr>
        </p15:guide>
        <p15:guide id="4" orient="horz" pos="4116" userDrawn="1">
          <p15:clr>
            <a:srgbClr val="F26B43"/>
          </p15:clr>
        </p15:guide>
        <p15:guide id="5" orient="horz" pos="941" userDrawn="1">
          <p15:clr>
            <a:srgbClr val="F26B43"/>
          </p15:clr>
        </p15:guide>
        <p15:guide id="6" orient="horz" pos="397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8.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8.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8.pn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8.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3.jpeg"/><Relationship Id="rId5" Type="http://schemas.openxmlformats.org/officeDocument/2006/relationships/image" Target="../media/image12.jpg"/><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8.xml"/><Relationship Id="rId7" Type="http://schemas.openxmlformats.org/officeDocument/2006/relationships/image" Target="../media/image17.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6.tiff"/><Relationship Id="rId5" Type="http://schemas.openxmlformats.org/officeDocument/2006/relationships/image" Target="../media/image15.tiff"/><Relationship Id="rId4" Type="http://schemas.openxmlformats.org/officeDocument/2006/relationships/image" Target="../media/image14.emf"/></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8.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18.emf"/></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8.xml"/><Relationship Id="rId7" Type="http://schemas.openxmlformats.org/officeDocument/2006/relationships/image" Target="../media/image24.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3.tiff"/><Relationship Id="rId5" Type="http://schemas.openxmlformats.org/officeDocument/2006/relationships/image" Target="../media/image22.png"/><Relationship Id="rId4" Type="http://schemas.openxmlformats.org/officeDocument/2006/relationships/image" Target="../media/image21.tiff"/></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8.png"/><Relationship Id="rId5" Type="http://schemas.openxmlformats.org/officeDocument/2006/relationships/image" Target="../media/image26.emf"/><Relationship Id="rId4" Type="http://schemas.openxmlformats.org/officeDocument/2006/relationships/image" Target="../media/image25.emf"/></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8.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9.xml"/><Relationship Id="rId7" Type="http://schemas.openxmlformats.org/officeDocument/2006/relationships/image" Target="../media/image32.tiff"/><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31.tiff"/><Relationship Id="rId5" Type="http://schemas.openxmlformats.org/officeDocument/2006/relationships/image" Target="../media/image30.tiff"/><Relationship Id="rId4" Type="http://schemas.openxmlformats.org/officeDocument/2006/relationships/image" Target="../media/image29.tiff"/></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8.png"/><Relationship Id="rId5" Type="http://schemas.openxmlformats.org/officeDocument/2006/relationships/image" Target="../media/image34.png"/><Relationship Id="rId4" Type="http://schemas.openxmlformats.org/officeDocument/2006/relationships/image" Target="../media/image33.gif"/></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8.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8.png"/><Relationship Id="rId5" Type="http://schemas.openxmlformats.org/officeDocument/2006/relationships/image" Target="../media/image39.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8.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42.emf"/><Relationship Id="rId5" Type="http://schemas.openxmlformats.org/officeDocument/2006/relationships/image" Target="../media/image41.emf"/><Relationship Id="rId4" Type="http://schemas.openxmlformats.org/officeDocument/2006/relationships/image" Target="../media/image40.emf"/></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8.pn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45.emf"/><Relationship Id="rId5" Type="http://schemas.openxmlformats.org/officeDocument/2006/relationships/image" Target="../media/image44.emf"/><Relationship Id="rId4" Type="http://schemas.openxmlformats.org/officeDocument/2006/relationships/image" Target="../media/image43.emf"/></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8.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48.emf"/><Relationship Id="rId5" Type="http://schemas.openxmlformats.org/officeDocument/2006/relationships/image" Target="../media/image47.png"/><Relationship Id="rId4" Type="http://schemas.openxmlformats.org/officeDocument/2006/relationships/image" Target="../media/image46.emf"/></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8.pn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51.emf"/><Relationship Id="rId5" Type="http://schemas.openxmlformats.org/officeDocument/2006/relationships/image" Target="../media/image50.emf"/><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8.xml"/><Relationship Id="rId7" Type="http://schemas.openxmlformats.org/officeDocument/2006/relationships/image" Target="../media/image55.emf"/><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54.png"/><Relationship Id="rId5" Type="http://schemas.openxmlformats.org/officeDocument/2006/relationships/image" Target="../media/image53.tiff"/><Relationship Id="rId4" Type="http://schemas.openxmlformats.org/officeDocument/2006/relationships/image" Target="../media/image52.png"/></Relationships>
</file>

<file path=ppt/slides/_rels/slide21.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image" Target="../media/image56.png"/><Relationship Id="rId1" Type="http://schemas.openxmlformats.org/officeDocument/2006/relationships/slideLayout" Target="../slideLayouts/slideLayout9.xml"/><Relationship Id="rId5" Type="http://schemas.openxmlformats.org/officeDocument/2006/relationships/image" Target="../media/image59.emf"/><Relationship Id="rId4" Type="http://schemas.openxmlformats.org/officeDocument/2006/relationships/image" Target="../media/image58.emf"/></Relationships>
</file>

<file path=ppt/slides/_rels/slide22.xml.rels><?xml version="1.0" encoding="UTF-8" standalone="yes"?>
<Relationships xmlns="http://schemas.openxmlformats.org/package/2006/relationships"><Relationship Id="rId8" Type="http://schemas.openxmlformats.org/officeDocument/2006/relationships/image" Target="../media/image64.emf"/><Relationship Id="rId3" Type="http://schemas.openxmlformats.org/officeDocument/2006/relationships/slideLayout" Target="../slideLayouts/slideLayout9.xml"/><Relationship Id="rId7" Type="http://schemas.openxmlformats.org/officeDocument/2006/relationships/image" Target="../media/image63.emf"/><Relationship Id="rId12" Type="http://schemas.openxmlformats.org/officeDocument/2006/relationships/image" Target="../media/image8.png"/><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62.emf"/><Relationship Id="rId11" Type="http://schemas.openxmlformats.org/officeDocument/2006/relationships/image" Target="../media/image67.emf"/><Relationship Id="rId5" Type="http://schemas.openxmlformats.org/officeDocument/2006/relationships/image" Target="../media/image61.png"/><Relationship Id="rId10" Type="http://schemas.openxmlformats.org/officeDocument/2006/relationships/image" Target="../media/image66.emf"/><Relationship Id="rId4" Type="http://schemas.openxmlformats.org/officeDocument/2006/relationships/image" Target="../media/image60.png"/><Relationship Id="rId9" Type="http://schemas.openxmlformats.org/officeDocument/2006/relationships/image" Target="../media/image65.emf"/></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8.png"/><Relationship Id="rId4" Type="http://schemas.openxmlformats.org/officeDocument/2006/relationships/image" Target="../media/image10.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8.png"/><Relationship Id="rId5" Type="http://schemas.openxmlformats.org/officeDocument/2006/relationships/image" Target="../media/image69.png"/><Relationship Id="rId4" Type="http://schemas.openxmlformats.org/officeDocument/2006/relationships/image" Target="../media/image68.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8.png"/><Relationship Id="rId5" Type="http://schemas.openxmlformats.org/officeDocument/2006/relationships/image" Target="../media/image70.png"/><Relationship Id="rId4" Type="http://schemas.openxmlformats.org/officeDocument/2006/relationships/image" Target="../media/image68.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25.m4a"/><Relationship Id="rId1" Type="http://schemas.microsoft.com/office/2007/relationships/media" Target="../media/media25.m4a"/><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slideLayout" Target="../slideLayouts/slideLayout9.xml"/><Relationship Id="rId7" Type="http://schemas.openxmlformats.org/officeDocument/2006/relationships/image" Target="../media/image74.png"/><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tiff"/><Relationship Id="rId9"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27.m4a"/><Relationship Id="rId1" Type="http://schemas.microsoft.com/office/2007/relationships/media" Target="../media/media27.m4a"/><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audio" Target="../media/media28.m4a"/><Relationship Id="rId1" Type="http://schemas.microsoft.com/office/2007/relationships/media" Target="../media/media28.m4a"/><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24053" y="3524891"/>
            <a:ext cx="9264984" cy="2492990"/>
          </a:xfrm>
          <a:prstGeom prst="rect">
            <a:avLst/>
          </a:prstGeom>
          <a:noFill/>
        </p:spPr>
        <p:txBody>
          <a:bodyPr wrap="square" lIns="0" tIns="0" rIns="0" bIns="0" rtlCol="0">
            <a:spAutoFit/>
          </a:bodyPr>
          <a:lstStyle/>
          <a:p>
            <a:r>
              <a:rPr lang="en-US" sz="3200" dirty="0">
                <a:solidFill>
                  <a:schemeClr val="accent1"/>
                </a:solidFill>
              </a:rPr>
              <a:t>Pragmatic Stress Prediction on Additively Manufactured Coupons</a:t>
            </a:r>
            <a:endParaRPr lang="en-US" sz="1400" dirty="0"/>
          </a:p>
          <a:p>
            <a:pPr lvl="0"/>
            <a:endParaRPr lang="en-US" sz="1400" dirty="0"/>
          </a:p>
          <a:p>
            <a:pPr lvl="0"/>
            <a:r>
              <a:rPr lang="en-US" sz="1400" dirty="0"/>
              <a:t>Kevin Wheeler (presenter), Jeremy Aires, Ken Gee, </a:t>
            </a:r>
            <a:r>
              <a:rPr lang="en-US" sz="1400" dirty="0" err="1"/>
              <a:t>Vasyl</a:t>
            </a:r>
            <a:r>
              <a:rPr lang="en-US" sz="1400" dirty="0"/>
              <a:t> </a:t>
            </a:r>
            <a:r>
              <a:rPr lang="en-US" sz="1400" dirty="0" err="1"/>
              <a:t>Hafiychuk</a:t>
            </a:r>
            <a:r>
              <a:rPr lang="en-US" sz="1400" dirty="0"/>
              <a:t> &amp; </a:t>
            </a:r>
            <a:r>
              <a:rPr lang="en-US" sz="1400" dirty="0" err="1"/>
              <a:t>Halyna</a:t>
            </a:r>
            <a:r>
              <a:rPr lang="en-US" sz="1400" dirty="0"/>
              <a:t> </a:t>
            </a:r>
            <a:r>
              <a:rPr lang="en-US" sz="1400" dirty="0" err="1"/>
              <a:t>Hafiychuk</a:t>
            </a:r>
            <a:br>
              <a:rPr lang="en-US" sz="1400" dirty="0"/>
            </a:br>
            <a:r>
              <a:rPr lang="en-US" sz="1400" dirty="0"/>
              <a:t>Research Engineer</a:t>
            </a:r>
          </a:p>
          <a:p>
            <a:pPr lvl="0"/>
            <a:r>
              <a:rPr lang="en-US" sz="1400" dirty="0"/>
              <a:t>Intelligent Systems Division</a:t>
            </a:r>
          </a:p>
          <a:p>
            <a:r>
              <a:rPr lang="en-US" sz="1400" dirty="0"/>
              <a:t>The National Aeronautics and Space Administration </a:t>
            </a:r>
          </a:p>
          <a:p>
            <a:r>
              <a:rPr lang="en-US" sz="1400" dirty="0"/>
              <a:t>Ames Research Center</a:t>
            </a:r>
          </a:p>
          <a:p>
            <a:pPr lvl="0"/>
            <a:r>
              <a:rPr lang="en-US" sz="1400" dirty="0"/>
              <a:t>Moffett Field, CA </a:t>
            </a:r>
          </a:p>
        </p:txBody>
      </p:sp>
      <p:pic>
        <p:nvPicPr>
          <p:cNvPr id="2" name="Audio 1">
            <a:hlinkClick r:id="" action="ppaction://media"/>
            <a:extLst>
              <a:ext uri="{FF2B5EF4-FFF2-40B4-BE49-F238E27FC236}">
                <a16:creationId xmlns:a16="http://schemas.microsoft.com/office/drawing/2014/main" id="{7199E0AF-95E1-0F4B-AB4E-B1C88E468D4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114920117"/>
      </p:ext>
    </p:extLst>
  </p:cSld>
  <p:clrMapOvr>
    <a:masterClrMapping/>
  </p:clrMapOvr>
  <mc:AlternateContent xmlns:mc="http://schemas.openxmlformats.org/markup-compatibility/2006" xmlns:p14="http://schemas.microsoft.com/office/powerpoint/2010/main">
    <mc:Choice Requires="p14">
      <p:transition spd="slow" p14:dur="2000" advTm="28715"/>
    </mc:Choice>
    <mc:Fallback xmlns="">
      <p:transition spd="slow" advTm="287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198C64A-2AB7-8644-A3DA-5E10EFC785D0}"/>
              </a:ext>
            </a:extLst>
          </p:cNvPr>
          <p:cNvSpPr>
            <a:spLocks noGrp="1"/>
          </p:cNvSpPr>
          <p:nvPr>
            <p:ph type="ftr" sz="quarter" idx="11"/>
          </p:nvPr>
        </p:nvSpPr>
        <p:spPr/>
        <p:txBody>
          <a:bodyPr/>
          <a:lstStyle/>
          <a:p>
            <a:r>
              <a:rPr lang="en-GB" dirty="0"/>
              <a:t>ASTM International Conference on Additive Manufacturing</a:t>
            </a:r>
          </a:p>
        </p:txBody>
      </p:sp>
      <p:pic>
        <p:nvPicPr>
          <p:cNvPr id="15" name="Picture Placeholder 14">
            <a:extLst>
              <a:ext uri="{FF2B5EF4-FFF2-40B4-BE49-F238E27FC236}">
                <a16:creationId xmlns:a16="http://schemas.microsoft.com/office/drawing/2014/main" id="{DE84704D-631C-C147-A051-5A0427418221}"/>
              </a:ext>
            </a:extLst>
          </p:cNvPr>
          <p:cNvPicPr>
            <a:picLocks noGrp="1" noChangeAspect="1"/>
          </p:cNvPicPr>
          <p:nvPr>
            <p:ph type="pic" sz="quarter" idx="14"/>
          </p:nvPr>
        </p:nvPicPr>
        <p:blipFill rotWithShape="1">
          <a:blip r:embed="rId4" cstate="print">
            <a:extLst>
              <a:ext uri="{28A0092B-C50C-407E-A947-70E740481C1C}">
                <a14:useLocalDpi xmlns:a14="http://schemas.microsoft.com/office/drawing/2010/main"/>
              </a:ext>
            </a:extLst>
          </a:blip>
          <a:srcRect/>
          <a:stretch>
            <a:fillRect/>
          </a:stretch>
        </p:blipFill>
        <p:spPr/>
      </p:pic>
      <p:sp>
        <p:nvSpPr>
          <p:cNvPr id="4" name="Title 3">
            <a:extLst>
              <a:ext uri="{FF2B5EF4-FFF2-40B4-BE49-F238E27FC236}">
                <a16:creationId xmlns:a16="http://schemas.microsoft.com/office/drawing/2014/main" id="{B3C2624F-6F44-F84A-A1E5-693F551FAA41}"/>
              </a:ext>
            </a:extLst>
          </p:cNvPr>
          <p:cNvSpPr>
            <a:spLocks noGrp="1"/>
          </p:cNvSpPr>
          <p:nvPr>
            <p:ph type="title"/>
          </p:nvPr>
        </p:nvSpPr>
        <p:spPr/>
        <p:txBody>
          <a:bodyPr/>
          <a:lstStyle/>
          <a:p>
            <a:r>
              <a:rPr lang="en-US" dirty="0"/>
              <a:t>Presenter Biography</a:t>
            </a:r>
          </a:p>
        </p:txBody>
      </p:sp>
      <p:sp>
        <p:nvSpPr>
          <p:cNvPr id="5" name="Text Placeholder 4">
            <a:extLst>
              <a:ext uri="{FF2B5EF4-FFF2-40B4-BE49-F238E27FC236}">
                <a16:creationId xmlns:a16="http://schemas.microsoft.com/office/drawing/2014/main" id="{E03635B3-A227-8745-9E5F-A9774265F7C2}"/>
              </a:ext>
            </a:extLst>
          </p:cNvPr>
          <p:cNvSpPr>
            <a:spLocks noGrp="1"/>
          </p:cNvSpPr>
          <p:nvPr>
            <p:ph type="body" sz="quarter" idx="13"/>
          </p:nvPr>
        </p:nvSpPr>
        <p:spPr/>
        <p:txBody>
          <a:bodyPr/>
          <a:lstStyle/>
          <a:p>
            <a:r>
              <a:rPr lang="en-US" dirty="0"/>
              <a:t>Kevin Wheeler</a:t>
            </a:r>
          </a:p>
        </p:txBody>
      </p:sp>
      <p:sp>
        <p:nvSpPr>
          <p:cNvPr id="6" name="Content Placeholder 5">
            <a:extLst>
              <a:ext uri="{FF2B5EF4-FFF2-40B4-BE49-F238E27FC236}">
                <a16:creationId xmlns:a16="http://schemas.microsoft.com/office/drawing/2014/main" id="{9DABB58C-DB05-AE46-AA97-53D4BA4F255A}"/>
              </a:ext>
            </a:extLst>
          </p:cNvPr>
          <p:cNvSpPr>
            <a:spLocks noGrp="1"/>
          </p:cNvSpPr>
          <p:nvPr>
            <p:ph sz="quarter" idx="15"/>
          </p:nvPr>
        </p:nvSpPr>
        <p:spPr>
          <a:xfrm>
            <a:off x="2492939" y="1938111"/>
            <a:ext cx="7577036" cy="4193747"/>
          </a:xfrm>
        </p:spPr>
        <p:txBody>
          <a:bodyPr/>
          <a:lstStyle/>
          <a:p>
            <a:r>
              <a:rPr lang="en-US" dirty="0"/>
              <a:t>Kevin Wheeler earned his PhD in Electrical Engineering from the University of Cincinnati in 1996.  He leads the Applied Physics Group at The National Aeronautics and Space Administration (NASA) Ames Research Center in Moffett Field, CA.  The group specializes in computational multi-physics modeling of many different systems such as ultrasonic interrogation of composites, additive manufacturing, cryogenics and non-linear material responses.  Computational models have been built for additive manufacturing processes such as polymer fused deposition, powder-bed fusion and direct energy deposition of super alloys.  The group has expertise in utilizing a variety of simulation tools such as COMSOL Multiphysics, ABAQUS, ANSYS, ALE3D and LAMMPS.  </a:t>
            </a:r>
          </a:p>
        </p:txBody>
      </p:sp>
      <p:pic>
        <p:nvPicPr>
          <p:cNvPr id="3" name="Audio 2">
            <a:hlinkClick r:id="" action="ppaction://media"/>
            <a:extLst>
              <a:ext uri="{FF2B5EF4-FFF2-40B4-BE49-F238E27FC236}">
                <a16:creationId xmlns:a16="http://schemas.microsoft.com/office/drawing/2014/main" id="{AC566680-73B8-4446-B6F6-27BD7B1C04B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43770622"/>
      </p:ext>
    </p:extLst>
  </p:cSld>
  <p:clrMapOvr>
    <a:masterClrMapping/>
  </p:clrMapOvr>
  <mc:AlternateContent xmlns:mc="http://schemas.openxmlformats.org/markup-compatibility/2006" xmlns:p14="http://schemas.microsoft.com/office/powerpoint/2010/main">
    <mc:Choice Requires="p14">
      <p:transition spd="slow" p14:dur="2000" advTm="20275"/>
    </mc:Choice>
    <mc:Fallback xmlns="">
      <p:transition spd="slow" advTm="202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198C64A-2AB7-8644-A3DA-5E10EFC785D0}"/>
              </a:ext>
            </a:extLst>
          </p:cNvPr>
          <p:cNvSpPr>
            <a:spLocks noGrp="1"/>
          </p:cNvSpPr>
          <p:nvPr>
            <p:ph type="ftr" sz="quarter" idx="11"/>
          </p:nvPr>
        </p:nvSpPr>
        <p:spPr/>
        <p:txBody>
          <a:bodyPr/>
          <a:lstStyle/>
          <a:p>
            <a:r>
              <a:rPr lang="en-GB"/>
              <a:t>ASTM International Conference on Additive Manufacturing</a:t>
            </a:r>
            <a:endParaRPr lang="en-GB" dirty="0"/>
          </a:p>
        </p:txBody>
      </p:sp>
      <p:sp>
        <p:nvSpPr>
          <p:cNvPr id="4" name="Title 3">
            <a:extLst>
              <a:ext uri="{FF2B5EF4-FFF2-40B4-BE49-F238E27FC236}">
                <a16:creationId xmlns:a16="http://schemas.microsoft.com/office/drawing/2014/main" id="{B3C2624F-6F44-F84A-A1E5-693F551FAA41}"/>
              </a:ext>
            </a:extLst>
          </p:cNvPr>
          <p:cNvSpPr>
            <a:spLocks noGrp="1"/>
          </p:cNvSpPr>
          <p:nvPr>
            <p:ph type="title"/>
          </p:nvPr>
        </p:nvSpPr>
        <p:spPr/>
        <p:txBody>
          <a:bodyPr/>
          <a:lstStyle/>
          <a:p>
            <a:r>
              <a:rPr lang="en-US" dirty="0"/>
              <a:t>Thanks</a:t>
            </a:r>
          </a:p>
        </p:txBody>
      </p:sp>
      <p:sp>
        <p:nvSpPr>
          <p:cNvPr id="7" name="Content Placeholder 6">
            <a:extLst>
              <a:ext uri="{FF2B5EF4-FFF2-40B4-BE49-F238E27FC236}">
                <a16:creationId xmlns:a16="http://schemas.microsoft.com/office/drawing/2014/main" id="{30D1FB60-2D46-0D4B-9C4A-C57EA2CD1EAB}"/>
              </a:ext>
            </a:extLst>
          </p:cNvPr>
          <p:cNvSpPr>
            <a:spLocks noGrp="1"/>
          </p:cNvSpPr>
          <p:nvPr>
            <p:ph sz="quarter" idx="15"/>
          </p:nvPr>
        </p:nvSpPr>
        <p:spPr/>
        <p:txBody>
          <a:bodyPr/>
          <a:lstStyle/>
          <a:p>
            <a:r>
              <a:rPr lang="en-US" dirty="0">
                <a:solidFill>
                  <a:schemeClr val="accent1"/>
                </a:solidFill>
              </a:rPr>
              <a:t>Special thanks to:</a:t>
            </a:r>
          </a:p>
          <a:p>
            <a:r>
              <a:rPr lang="en-US" dirty="0">
                <a:solidFill>
                  <a:schemeClr val="accent1"/>
                </a:solidFill>
              </a:rPr>
              <a:t>Thomas </a:t>
            </a:r>
            <a:r>
              <a:rPr lang="en-US" dirty="0" err="1">
                <a:solidFill>
                  <a:schemeClr val="accent1"/>
                </a:solidFill>
              </a:rPr>
              <a:t>Gnaupel</a:t>
            </a:r>
            <a:r>
              <a:rPr lang="en-US" dirty="0">
                <a:solidFill>
                  <a:schemeClr val="accent1"/>
                </a:solidFill>
              </a:rPr>
              <a:t>-Herold, NIST - Neutron diffraction measurements</a:t>
            </a:r>
          </a:p>
          <a:p>
            <a:r>
              <a:rPr lang="en-US" dirty="0">
                <a:solidFill>
                  <a:schemeClr val="accent1"/>
                </a:solidFill>
              </a:rPr>
              <a:t>David L. Ellis, NASA Glenn Research Center, Metallurgical analyses</a:t>
            </a:r>
          </a:p>
          <a:p>
            <a:r>
              <a:rPr lang="en-US" dirty="0">
                <a:solidFill>
                  <a:schemeClr val="accent1"/>
                </a:solidFill>
              </a:rPr>
              <a:t>John </a:t>
            </a:r>
            <a:r>
              <a:rPr lang="en-US" dirty="0" err="1">
                <a:solidFill>
                  <a:schemeClr val="accent1"/>
                </a:solidFill>
              </a:rPr>
              <a:t>Fikes</a:t>
            </a:r>
            <a:r>
              <a:rPr lang="en-US" dirty="0">
                <a:solidFill>
                  <a:schemeClr val="accent1"/>
                </a:solidFill>
              </a:rPr>
              <a:t>, NASA Marshall Space Flight Center, Co-I RAMPT Project</a:t>
            </a:r>
          </a:p>
          <a:p>
            <a:r>
              <a:rPr lang="en-US" dirty="0">
                <a:solidFill>
                  <a:schemeClr val="accent1"/>
                </a:solidFill>
              </a:rPr>
              <a:t>Paul </a:t>
            </a:r>
            <a:r>
              <a:rPr lang="en-US" dirty="0" err="1">
                <a:solidFill>
                  <a:schemeClr val="accent1"/>
                </a:solidFill>
              </a:rPr>
              <a:t>Gradl</a:t>
            </a:r>
            <a:r>
              <a:rPr lang="en-US" dirty="0">
                <a:solidFill>
                  <a:schemeClr val="accent1"/>
                </a:solidFill>
              </a:rPr>
              <a:t>, NASA Marshall Space Flight Center, Co-I RAMPT Project</a:t>
            </a:r>
          </a:p>
          <a:p>
            <a:r>
              <a:rPr lang="en-US" dirty="0">
                <a:solidFill>
                  <a:schemeClr val="accent1"/>
                </a:solidFill>
              </a:rPr>
              <a:t>Bhaskar Dutta DM3D Technology</a:t>
            </a:r>
          </a:p>
          <a:p>
            <a:endParaRPr lang="en-US" dirty="0"/>
          </a:p>
        </p:txBody>
      </p:sp>
      <p:pic>
        <p:nvPicPr>
          <p:cNvPr id="3" name="Audio 2">
            <a:hlinkClick r:id="" action="ppaction://media"/>
            <a:extLst>
              <a:ext uri="{FF2B5EF4-FFF2-40B4-BE49-F238E27FC236}">
                <a16:creationId xmlns:a16="http://schemas.microsoft.com/office/drawing/2014/main" id="{524A6160-143A-2F4B-A384-37CDAE65F78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099596160"/>
      </p:ext>
    </p:extLst>
  </p:cSld>
  <p:clrMapOvr>
    <a:masterClrMapping/>
  </p:clrMapOvr>
  <mc:AlternateContent xmlns:mc="http://schemas.openxmlformats.org/markup-compatibility/2006" xmlns:p14="http://schemas.microsoft.com/office/powerpoint/2010/main">
    <mc:Choice Requires="p14">
      <p:transition spd="slow" p14:dur="2000" advTm="30251"/>
    </mc:Choice>
    <mc:Fallback xmlns="">
      <p:transition spd="slow" advTm="302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7CA8AD9-E8AE-0346-BEDD-2582D48C7292}"/>
              </a:ext>
            </a:extLst>
          </p:cNvPr>
          <p:cNvSpPr>
            <a:spLocks noGrp="1"/>
          </p:cNvSpPr>
          <p:nvPr>
            <p:ph type="ftr" sz="quarter" idx="11"/>
          </p:nvPr>
        </p:nvSpPr>
        <p:spPr/>
        <p:txBody>
          <a:bodyPr/>
          <a:lstStyle/>
          <a:p>
            <a:r>
              <a:rPr lang="en-GB"/>
              <a:t>ASTM International Conference on Additive Manufacturing</a:t>
            </a:r>
            <a:endParaRPr lang="en-GB" dirty="0"/>
          </a:p>
        </p:txBody>
      </p:sp>
      <p:sp>
        <p:nvSpPr>
          <p:cNvPr id="4" name="Title 3">
            <a:extLst>
              <a:ext uri="{FF2B5EF4-FFF2-40B4-BE49-F238E27FC236}">
                <a16:creationId xmlns:a16="http://schemas.microsoft.com/office/drawing/2014/main" id="{3CDDF9D6-8753-2444-967E-8C6F777DB012}"/>
              </a:ext>
            </a:extLst>
          </p:cNvPr>
          <p:cNvSpPr>
            <a:spLocks noGrp="1"/>
          </p:cNvSpPr>
          <p:nvPr>
            <p:ph type="title"/>
          </p:nvPr>
        </p:nvSpPr>
        <p:spPr/>
        <p:txBody>
          <a:bodyPr/>
          <a:lstStyle/>
          <a:p>
            <a:r>
              <a:rPr lang="en-US" dirty="0"/>
              <a:t>Goals &amp; Approach</a:t>
            </a:r>
          </a:p>
        </p:txBody>
      </p:sp>
      <p:sp>
        <p:nvSpPr>
          <p:cNvPr id="6" name="TextBox 5">
            <a:extLst>
              <a:ext uri="{FF2B5EF4-FFF2-40B4-BE49-F238E27FC236}">
                <a16:creationId xmlns:a16="http://schemas.microsoft.com/office/drawing/2014/main" id="{B57E18B6-9F0D-B54B-AD1E-B04F5E8217C0}"/>
              </a:ext>
            </a:extLst>
          </p:cNvPr>
          <p:cNvSpPr txBox="1"/>
          <p:nvPr/>
        </p:nvSpPr>
        <p:spPr>
          <a:xfrm>
            <a:off x="257718" y="3210338"/>
            <a:ext cx="7296632" cy="2308324"/>
          </a:xfrm>
          <a:prstGeom prst="rect">
            <a:avLst/>
          </a:prstGeom>
          <a:solidFill>
            <a:schemeClr val="accent1">
              <a:lumMod val="20000"/>
              <a:lumOff val="80000"/>
            </a:schemeClr>
          </a:solidFill>
        </p:spPr>
        <p:txBody>
          <a:bodyPr wrap="square" rtlCol="0">
            <a:spAutoFit/>
          </a:bodyPr>
          <a:lstStyle/>
          <a:p>
            <a:r>
              <a:rPr lang="en-US" b="1" dirty="0">
                <a:solidFill>
                  <a:schemeClr val="accent1"/>
                </a:solidFill>
              </a:rPr>
              <a:t>Approach</a:t>
            </a:r>
            <a:r>
              <a:rPr lang="en-US" dirty="0">
                <a:solidFill>
                  <a:schemeClr val="accent1"/>
                </a:solidFill>
              </a:rPr>
              <a:t>:</a:t>
            </a:r>
          </a:p>
          <a:p>
            <a:pPr marL="342900" indent="-342900">
              <a:buFont typeface="+mj-lt"/>
              <a:buAutoNum type="arabicPeriod"/>
            </a:pPr>
            <a:r>
              <a:rPr lang="en-US" dirty="0">
                <a:solidFill>
                  <a:schemeClr val="accent1"/>
                </a:solidFill>
              </a:rPr>
              <a:t>Print coupons in Inconel-625.</a:t>
            </a:r>
          </a:p>
          <a:p>
            <a:pPr marL="342900" indent="-342900">
              <a:buFont typeface="+mj-lt"/>
              <a:buAutoNum type="arabicPeriod"/>
            </a:pPr>
            <a:r>
              <a:rPr lang="en-US" dirty="0">
                <a:solidFill>
                  <a:schemeClr val="accent1"/>
                </a:solidFill>
              </a:rPr>
              <a:t>Develop pragmatic method within COMSOL, ABAQUS &amp; ALE3D.</a:t>
            </a:r>
          </a:p>
          <a:p>
            <a:pPr marL="342900" indent="-342900">
              <a:buFont typeface="+mj-lt"/>
              <a:buAutoNum type="arabicPeriod"/>
            </a:pPr>
            <a:r>
              <a:rPr lang="en-US" dirty="0">
                <a:solidFill>
                  <a:schemeClr val="accent1"/>
                </a:solidFill>
              </a:rPr>
              <a:t>Develop similar model in ANSYS Additive (intrinsic stress).</a:t>
            </a:r>
          </a:p>
          <a:p>
            <a:pPr marL="342900" indent="-342900">
              <a:buFont typeface="+mj-lt"/>
              <a:buAutoNum type="arabicPeriod"/>
            </a:pPr>
            <a:r>
              <a:rPr lang="en-US" dirty="0">
                <a:solidFill>
                  <a:schemeClr val="accent1"/>
                </a:solidFill>
              </a:rPr>
              <a:t>Predict residual stresses across all codes and coupons.</a:t>
            </a:r>
          </a:p>
          <a:p>
            <a:pPr marL="342900" indent="-342900">
              <a:buFont typeface="+mj-lt"/>
              <a:buAutoNum type="arabicPeriod"/>
            </a:pPr>
            <a:r>
              <a:rPr lang="en-US" dirty="0">
                <a:solidFill>
                  <a:schemeClr val="accent1"/>
                </a:solidFill>
              </a:rPr>
              <a:t>Measure stresses using X-ray diffraction.</a:t>
            </a:r>
          </a:p>
          <a:p>
            <a:pPr marL="342900" indent="-342900">
              <a:buFont typeface="+mj-lt"/>
              <a:buAutoNum type="arabicPeriod"/>
            </a:pPr>
            <a:r>
              <a:rPr lang="en-US" dirty="0">
                <a:solidFill>
                  <a:schemeClr val="accent1"/>
                </a:solidFill>
              </a:rPr>
              <a:t>Measure stresses using neutron diffraction (NIST).</a:t>
            </a:r>
          </a:p>
          <a:p>
            <a:pPr marL="342900" indent="-342900">
              <a:buFont typeface="+mj-lt"/>
              <a:buAutoNum type="arabicPeriod"/>
            </a:pPr>
            <a:r>
              <a:rPr lang="en-US" dirty="0">
                <a:solidFill>
                  <a:schemeClr val="accent1"/>
                </a:solidFill>
              </a:rPr>
              <a:t>Comparisons presented.</a:t>
            </a:r>
          </a:p>
        </p:txBody>
      </p:sp>
      <p:sp>
        <p:nvSpPr>
          <p:cNvPr id="7" name="TextBox 6">
            <a:extLst>
              <a:ext uri="{FF2B5EF4-FFF2-40B4-BE49-F238E27FC236}">
                <a16:creationId xmlns:a16="http://schemas.microsoft.com/office/drawing/2014/main" id="{67DA9229-33FF-6C43-977A-6BB0DFC2F469}"/>
              </a:ext>
            </a:extLst>
          </p:cNvPr>
          <p:cNvSpPr txBox="1"/>
          <p:nvPr/>
        </p:nvSpPr>
        <p:spPr>
          <a:xfrm>
            <a:off x="257718" y="1339338"/>
            <a:ext cx="6973076" cy="1200329"/>
          </a:xfrm>
          <a:prstGeom prst="rect">
            <a:avLst/>
          </a:prstGeom>
          <a:solidFill>
            <a:schemeClr val="accent1">
              <a:lumMod val="20000"/>
              <a:lumOff val="80000"/>
            </a:schemeClr>
          </a:solidFill>
        </p:spPr>
        <p:txBody>
          <a:bodyPr wrap="square" rtlCol="0">
            <a:spAutoFit/>
          </a:bodyPr>
          <a:lstStyle/>
          <a:p>
            <a:r>
              <a:rPr lang="en-US" b="1" dirty="0">
                <a:solidFill>
                  <a:schemeClr val="accent1"/>
                </a:solidFill>
              </a:rPr>
              <a:t>Goals</a:t>
            </a:r>
            <a:r>
              <a:rPr lang="en-US" dirty="0">
                <a:solidFill>
                  <a:schemeClr val="accent1"/>
                </a:solidFill>
              </a:rPr>
              <a:t>:</a:t>
            </a:r>
          </a:p>
          <a:p>
            <a:pPr marL="342900" indent="-342900">
              <a:buFont typeface="+mj-lt"/>
              <a:buAutoNum type="arabicPeriod"/>
            </a:pPr>
            <a:r>
              <a:rPr lang="en-US" dirty="0">
                <a:solidFill>
                  <a:schemeClr val="accent1"/>
                </a:solidFill>
              </a:rPr>
              <a:t>Develop methods capable of scaling from cm scale to meters.</a:t>
            </a:r>
          </a:p>
          <a:p>
            <a:pPr marL="342900" indent="-342900">
              <a:buFont typeface="+mj-lt"/>
              <a:buAutoNum type="arabicPeriod"/>
            </a:pPr>
            <a:r>
              <a:rPr lang="en-US" dirty="0">
                <a:solidFill>
                  <a:schemeClr val="accent1"/>
                </a:solidFill>
              </a:rPr>
              <a:t>Validate predictions on printed coupons.</a:t>
            </a:r>
          </a:p>
          <a:p>
            <a:pPr marL="342900" indent="-342900">
              <a:buFont typeface="+mj-lt"/>
              <a:buAutoNum type="arabicPeriod"/>
            </a:pPr>
            <a:r>
              <a:rPr lang="en-US" dirty="0">
                <a:solidFill>
                  <a:schemeClr val="accent1"/>
                </a:solidFill>
              </a:rPr>
              <a:t>Lay the foundation for bi-metallic stress analyses.</a:t>
            </a:r>
          </a:p>
        </p:txBody>
      </p:sp>
      <p:pic>
        <p:nvPicPr>
          <p:cNvPr id="8" name="Picture 7">
            <a:extLst>
              <a:ext uri="{FF2B5EF4-FFF2-40B4-BE49-F238E27FC236}">
                <a16:creationId xmlns:a16="http://schemas.microsoft.com/office/drawing/2014/main" id="{59BBB130-F2D7-FB4D-8AD5-B80C79586B62}"/>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956028" y="1468295"/>
            <a:ext cx="2760774" cy="3921410"/>
          </a:xfrm>
          <a:prstGeom prst="rect">
            <a:avLst/>
          </a:prstGeom>
          <a:ln>
            <a:noFill/>
          </a:ln>
          <a:effectLst>
            <a:outerShdw blurRad="292100" dist="139700" dir="2700000" algn="tl" rotWithShape="0">
              <a:srgbClr val="333333">
                <a:alpha val="65000"/>
              </a:srgbClr>
            </a:outerShdw>
          </a:effectLst>
        </p:spPr>
      </p:pic>
      <p:pic>
        <p:nvPicPr>
          <p:cNvPr id="2" name="Audio 1">
            <a:hlinkClick r:id="" action="ppaction://media"/>
            <a:extLst>
              <a:ext uri="{FF2B5EF4-FFF2-40B4-BE49-F238E27FC236}">
                <a16:creationId xmlns:a16="http://schemas.microsoft.com/office/drawing/2014/main" id="{9A0BB156-814B-4F4A-A485-BDBB1E2F93C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220888254"/>
      </p:ext>
    </p:extLst>
  </p:cSld>
  <p:clrMapOvr>
    <a:masterClrMapping/>
  </p:clrMapOvr>
  <mc:AlternateContent xmlns:mc="http://schemas.openxmlformats.org/markup-compatibility/2006" xmlns:p14="http://schemas.microsoft.com/office/powerpoint/2010/main">
    <mc:Choice Requires="p14">
      <p:transition spd="slow" p14:dur="2000" advTm="49478"/>
    </mc:Choice>
    <mc:Fallback xmlns="">
      <p:transition spd="slow" advTm="494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459AA6E9-1CC9-E94E-918D-90FF83DDEA17}"/>
              </a:ext>
            </a:extLst>
          </p:cNvPr>
          <p:cNvSpPr txBox="1"/>
          <p:nvPr/>
        </p:nvSpPr>
        <p:spPr>
          <a:xfrm>
            <a:off x="7150855" y="5346478"/>
            <a:ext cx="2893031" cy="984885"/>
          </a:xfrm>
          <a:prstGeom prst="rect">
            <a:avLst/>
          </a:prstGeom>
          <a:noFill/>
          <a:ln>
            <a:solidFill>
              <a:schemeClr val="dk1"/>
            </a:solidFill>
          </a:ln>
        </p:spPr>
        <p:txBody>
          <a:bodyPr wrap="square" rtlCol="0">
            <a:spAutoFit/>
          </a:bodyPr>
          <a:lstStyle/>
          <a:p>
            <a:pPr marL="0" lvl="1"/>
            <a:r>
              <a:rPr lang="en-US" sz="1600" dirty="0"/>
              <a:t>Hollow Cylinder</a:t>
            </a:r>
            <a:r>
              <a:rPr lang="en-US" sz="1400" dirty="0"/>
              <a:t> </a:t>
            </a:r>
          </a:p>
          <a:p>
            <a:pPr marL="0" lvl="1"/>
            <a:r>
              <a:rPr lang="en-US" sz="1400" dirty="0"/>
              <a:t>ID: 13 mm</a:t>
            </a:r>
          </a:p>
          <a:p>
            <a:pPr marL="0" lvl="1"/>
            <a:r>
              <a:rPr lang="en-US" sz="1400" dirty="0"/>
              <a:t>OD: 19 mm</a:t>
            </a:r>
          </a:p>
          <a:p>
            <a:pPr marL="0" lvl="1"/>
            <a:r>
              <a:rPr lang="en-US" sz="1400" dirty="0"/>
              <a:t>Height: 12 mm</a:t>
            </a:r>
          </a:p>
        </p:txBody>
      </p:sp>
      <p:sp>
        <p:nvSpPr>
          <p:cNvPr id="11" name="Content Placeholder 2">
            <a:extLst>
              <a:ext uri="{FF2B5EF4-FFF2-40B4-BE49-F238E27FC236}">
                <a16:creationId xmlns:a16="http://schemas.microsoft.com/office/drawing/2014/main" id="{9514A1BD-036C-634B-99F9-F24CCFD8C944}"/>
              </a:ext>
            </a:extLst>
          </p:cNvPr>
          <p:cNvSpPr txBox="1">
            <a:spLocks/>
          </p:cNvSpPr>
          <p:nvPr/>
        </p:nvSpPr>
        <p:spPr>
          <a:xfrm>
            <a:off x="3521951" y="5346478"/>
            <a:ext cx="3334020" cy="984885"/>
          </a:xfrm>
          <a:prstGeom prst="rect">
            <a:avLst/>
          </a:prstGeom>
        </p:spPr>
        <p:style>
          <a:lnRef idx="2">
            <a:schemeClr val="dk1"/>
          </a:lnRef>
          <a:fillRef idx="1">
            <a:schemeClr val="lt1"/>
          </a:fillRef>
          <a:effectRef idx="0">
            <a:schemeClr val="dk1"/>
          </a:effectRef>
          <a:fontRef idx="minor">
            <a:schemeClr val="dk1"/>
          </a:fontRef>
        </p:style>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lnSpc>
                <a:spcPct val="100000"/>
              </a:lnSpc>
              <a:spcBef>
                <a:spcPts val="0"/>
              </a:spcBef>
              <a:buNone/>
            </a:pPr>
            <a:r>
              <a:rPr lang="en-US" sz="1600" dirty="0"/>
              <a:t>Twin Cantilever</a:t>
            </a:r>
          </a:p>
          <a:p>
            <a:pPr marL="0" indent="0">
              <a:lnSpc>
                <a:spcPct val="100000"/>
              </a:lnSpc>
              <a:spcBef>
                <a:spcPts val="0"/>
              </a:spcBef>
              <a:buNone/>
            </a:pPr>
            <a:r>
              <a:rPr lang="en-US" sz="1400" dirty="0"/>
              <a:t>Beam: 80 x 7.27 x 2.18 mm (</a:t>
            </a:r>
            <a:r>
              <a:rPr lang="en-US" sz="1400" dirty="0" err="1"/>
              <a:t>LxWxH</a:t>
            </a:r>
            <a:r>
              <a:rPr lang="en-US" sz="1400" dirty="0"/>
              <a:t>)</a:t>
            </a:r>
          </a:p>
          <a:p>
            <a:pPr marL="0" indent="0">
              <a:lnSpc>
                <a:spcPct val="100000"/>
              </a:lnSpc>
              <a:spcBef>
                <a:spcPts val="0"/>
              </a:spcBef>
              <a:buNone/>
            </a:pPr>
            <a:r>
              <a:rPr lang="en-US" sz="1400" dirty="0"/>
              <a:t>Main Pillar: 7.27 x 7.27 x 5.82 mm</a:t>
            </a:r>
          </a:p>
          <a:p>
            <a:pPr marL="0" indent="0">
              <a:lnSpc>
                <a:spcPct val="100000"/>
              </a:lnSpc>
              <a:spcBef>
                <a:spcPts val="0"/>
              </a:spcBef>
              <a:buNone/>
            </a:pPr>
            <a:r>
              <a:rPr lang="en-US" sz="1400" dirty="0"/>
              <a:t>Support pillars: 4.3 x 7.27 x 5.82 mm</a:t>
            </a:r>
          </a:p>
        </p:txBody>
      </p:sp>
      <p:sp>
        <p:nvSpPr>
          <p:cNvPr id="3" name="Footer Placeholder 2">
            <a:extLst>
              <a:ext uri="{FF2B5EF4-FFF2-40B4-BE49-F238E27FC236}">
                <a16:creationId xmlns:a16="http://schemas.microsoft.com/office/drawing/2014/main" id="{67CA8AD9-E8AE-0346-BEDD-2582D48C7292}"/>
              </a:ext>
            </a:extLst>
          </p:cNvPr>
          <p:cNvSpPr>
            <a:spLocks noGrp="1"/>
          </p:cNvSpPr>
          <p:nvPr>
            <p:ph type="ftr" sz="quarter" idx="11"/>
          </p:nvPr>
        </p:nvSpPr>
        <p:spPr/>
        <p:txBody>
          <a:bodyPr/>
          <a:lstStyle/>
          <a:p>
            <a:r>
              <a:rPr lang="en-GB"/>
              <a:t>ASTM International Conference on Additive Manufacturing</a:t>
            </a:r>
            <a:endParaRPr lang="en-GB" dirty="0"/>
          </a:p>
        </p:txBody>
      </p:sp>
      <p:sp>
        <p:nvSpPr>
          <p:cNvPr id="4" name="Title 3">
            <a:extLst>
              <a:ext uri="{FF2B5EF4-FFF2-40B4-BE49-F238E27FC236}">
                <a16:creationId xmlns:a16="http://schemas.microsoft.com/office/drawing/2014/main" id="{3CDDF9D6-8753-2444-967E-8C6F777DB012}"/>
              </a:ext>
            </a:extLst>
          </p:cNvPr>
          <p:cNvSpPr>
            <a:spLocks noGrp="1"/>
          </p:cNvSpPr>
          <p:nvPr>
            <p:ph type="title"/>
          </p:nvPr>
        </p:nvSpPr>
        <p:spPr/>
        <p:txBody>
          <a:bodyPr/>
          <a:lstStyle/>
          <a:p>
            <a:r>
              <a:rPr lang="en-US" dirty="0"/>
              <a:t>Metal Additive Coupons</a:t>
            </a:r>
          </a:p>
        </p:txBody>
      </p:sp>
      <p:sp>
        <p:nvSpPr>
          <p:cNvPr id="6" name="TextBox 5">
            <a:extLst>
              <a:ext uri="{FF2B5EF4-FFF2-40B4-BE49-F238E27FC236}">
                <a16:creationId xmlns:a16="http://schemas.microsoft.com/office/drawing/2014/main" id="{7836B9AC-5D61-4647-B179-FD3217CC2A31}"/>
              </a:ext>
            </a:extLst>
          </p:cNvPr>
          <p:cNvSpPr txBox="1"/>
          <p:nvPr/>
        </p:nvSpPr>
        <p:spPr>
          <a:xfrm>
            <a:off x="30027" y="1305120"/>
            <a:ext cx="10284652" cy="1077218"/>
          </a:xfrm>
          <a:prstGeom prst="rect">
            <a:avLst/>
          </a:prstGeom>
          <a:solidFill>
            <a:schemeClr val="accent1">
              <a:lumMod val="10000"/>
              <a:lumOff val="90000"/>
            </a:schemeClr>
          </a:solidFill>
        </p:spPr>
        <p:txBody>
          <a:bodyPr wrap="square" rtlCol="0">
            <a:spAutoFit/>
          </a:bodyPr>
          <a:lstStyle/>
          <a:p>
            <a:r>
              <a:rPr lang="en-US" sz="1600" b="1" dirty="0">
                <a:solidFill>
                  <a:schemeClr val="accent1"/>
                </a:solidFill>
              </a:rPr>
              <a:t>Objectives</a:t>
            </a:r>
            <a:r>
              <a:rPr lang="en-US" sz="1600" dirty="0">
                <a:solidFill>
                  <a:schemeClr val="accent1"/>
                </a:solidFill>
              </a:rPr>
              <a:t>:</a:t>
            </a:r>
          </a:p>
          <a:p>
            <a:pPr marL="285750" indent="-285750">
              <a:buFont typeface="Arial" panose="020B0604020202020204" pitchFamily="34" charset="0"/>
              <a:buChar char="•"/>
            </a:pPr>
            <a:r>
              <a:rPr lang="en-US" sz="1600" dirty="0">
                <a:solidFill>
                  <a:schemeClr val="accent1"/>
                </a:solidFill>
              </a:rPr>
              <a:t>Comparison of pragmatic stress prediction method with intrinsic stress method.</a:t>
            </a:r>
          </a:p>
          <a:p>
            <a:pPr marL="285750" indent="-285750">
              <a:buFont typeface="Arial" panose="020B0604020202020204" pitchFamily="34" charset="0"/>
              <a:buChar char="•"/>
            </a:pPr>
            <a:r>
              <a:rPr lang="en-US" sz="1600" dirty="0">
                <a:solidFill>
                  <a:schemeClr val="accent1"/>
                </a:solidFill>
              </a:rPr>
              <a:t>Implement and compare across commercial codes: COMSOL, ABAQUS, ALE3D, ANSYS Additive.</a:t>
            </a:r>
          </a:p>
          <a:p>
            <a:pPr marL="285750" indent="-285750">
              <a:buFont typeface="Arial" panose="020B0604020202020204" pitchFamily="34" charset="0"/>
              <a:buChar char="•"/>
            </a:pPr>
            <a:r>
              <a:rPr lang="en-US" sz="1600" dirty="0">
                <a:solidFill>
                  <a:schemeClr val="accent1"/>
                </a:solidFill>
              </a:rPr>
              <a:t>Three benchmark coupons manufactured in IN-625 via Powder-bed Fusion Concept Laser M2 </a:t>
            </a:r>
            <a:r>
              <a:rPr lang="en-US" sz="1600" dirty="0" err="1">
                <a:solidFill>
                  <a:schemeClr val="accent1"/>
                </a:solidFill>
              </a:rPr>
              <a:t>Cusing</a:t>
            </a:r>
            <a:r>
              <a:rPr lang="en-US" sz="1600" dirty="0">
                <a:solidFill>
                  <a:schemeClr val="accent1"/>
                </a:solidFill>
              </a:rPr>
              <a:t>.</a:t>
            </a:r>
          </a:p>
        </p:txBody>
      </p:sp>
      <p:pic>
        <p:nvPicPr>
          <p:cNvPr id="7" name="Content Placeholder 6">
            <a:extLst>
              <a:ext uri="{FF2B5EF4-FFF2-40B4-BE49-F238E27FC236}">
                <a16:creationId xmlns:a16="http://schemas.microsoft.com/office/drawing/2014/main" id="{A42F342B-6F6C-AC46-80A9-AB5C1F459D93}"/>
              </a:ext>
            </a:extLst>
          </p:cNvPr>
          <p:cNvPicPr>
            <a:picLocks noGrp="1" noChangeAspect="1"/>
          </p:cNvPicPr>
          <p:nvPr>
            <p:ph sz="quarter" idx="15"/>
          </p:nvPr>
        </p:nvPicPr>
        <p:blipFill>
          <a:blip r:embed="rId4" cstate="print">
            <a:extLst>
              <a:ext uri="{28A0092B-C50C-407E-A947-70E740481C1C}">
                <a14:useLocalDpi xmlns:a14="http://schemas.microsoft.com/office/drawing/2010/main"/>
              </a:ext>
            </a:extLst>
          </a:blip>
          <a:stretch>
            <a:fillRect/>
          </a:stretch>
        </p:blipFill>
        <p:spPr>
          <a:xfrm>
            <a:off x="32269" y="2382338"/>
            <a:ext cx="3218688" cy="2975865"/>
          </a:xfrm>
          <a:prstGeom prst="rect">
            <a:avLst/>
          </a:prstGeom>
        </p:spPr>
      </p:pic>
      <p:pic>
        <p:nvPicPr>
          <p:cNvPr id="8" name="Picture 7">
            <a:extLst>
              <a:ext uri="{FF2B5EF4-FFF2-40B4-BE49-F238E27FC236}">
                <a16:creationId xmlns:a16="http://schemas.microsoft.com/office/drawing/2014/main" id="{B0A6327F-313D-C940-BB79-425A3A2FF548}"/>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545842" y="2376892"/>
            <a:ext cx="3310128" cy="2974803"/>
          </a:xfrm>
          <a:prstGeom prst="rect">
            <a:avLst/>
          </a:prstGeom>
        </p:spPr>
      </p:pic>
      <p:pic>
        <p:nvPicPr>
          <p:cNvPr id="9" name="Picture 8">
            <a:extLst>
              <a:ext uri="{FF2B5EF4-FFF2-40B4-BE49-F238E27FC236}">
                <a16:creationId xmlns:a16="http://schemas.microsoft.com/office/drawing/2014/main" id="{3206FA68-BD6D-0E43-992D-16627732F622}"/>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150855" y="2377833"/>
            <a:ext cx="3163824" cy="2973862"/>
          </a:xfrm>
          <a:prstGeom prst="rect">
            <a:avLst/>
          </a:prstGeom>
        </p:spPr>
      </p:pic>
      <p:sp>
        <p:nvSpPr>
          <p:cNvPr id="10" name="TextBox 9">
            <a:extLst>
              <a:ext uri="{FF2B5EF4-FFF2-40B4-BE49-F238E27FC236}">
                <a16:creationId xmlns:a16="http://schemas.microsoft.com/office/drawing/2014/main" id="{0C751918-4E28-E34F-9E6D-D6D38E073392}"/>
              </a:ext>
            </a:extLst>
          </p:cNvPr>
          <p:cNvSpPr txBox="1"/>
          <p:nvPr/>
        </p:nvSpPr>
        <p:spPr>
          <a:xfrm>
            <a:off x="30027" y="5349680"/>
            <a:ext cx="3218689" cy="553998"/>
          </a:xfrm>
          <a:prstGeom prst="rect">
            <a:avLst/>
          </a:prstGeom>
          <a:noFill/>
          <a:ln>
            <a:solidFill>
              <a:schemeClr val="dk1"/>
            </a:solidFill>
          </a:ln>
        </p:spPr>
        <p:txBody>
          <a:bodyPr wrap="square" rtlCol="0">
            <a:spAutoFit/>
          </a:bodyPr>
          <a:lstStyle/>
          <a:p>
            <a:r>
              <a:rPr lang="en-US" sz="1600" dirty="0"/>
              <a:t>Thin Wall</a:t>
            </a:r>
            <a:r>
              <a:rPr lang="en-US" sz="1400" dirty="0"/>
              <a:t> </a:t>
            </a:r>
          </a:p>
          <a:p>
            <a:r>
              <a:rPr lang="en-US" sz="1400" dirty="0"/>
              <a:t>50 x 2.54 x 20 mm (</a:t>
            </a:r>
            <a:r>
              <a:rPr lang="en-US" sz="1400" dirty="0" err="1"/>
              <a:t>LxWxH</a:t>
            </a:r>
            <a:r>
              <a:rPr lang="en-US" sz="1400" dirty="0"/>
              <a:t>)</a:t>
            </a:r>
          </a:p>
        </p:txBody>
      </p:sp>
      <p:pic>
        <p:nvPicPr>
          <p:cNvPr id="5" name="Audio 4">
            <a:hlinkClick r:id="" action="ppaction://media"/>
            <a:extLst>
              <a:ext uri="{FF2B5EF4-FFF2-40B4-BE49-F238E27FC236}">
                <a16:creationId xmlns:a16="http://schemas.microsoft.com/office/drawing/2014/main" id="{62E00B07-1922-8547-BB9E-92E29ED4F3C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323085374"/>
      </p:ext>
    </p:extLst>
  </p:cSld>
  <p:clrMapOvr>
    <a:masterClrMapping/>
  </p:clrMapOvr>
  <mc:AlternateContent xmlns:mc="http://schemas.openxmlformats.org/markup-compatibility/2006" xmlns:p14="http://schemas.microsoft.com/office/powerpoint/2010/main">
    <mc:Choice Requires="p14">
      <p:transition spd="slow" p14:dur="2000" advTm="55328"/>
    </mc:Choice>
    <mc:Fallback xmlns="">
      <p:transition spd="slow" advTm="553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7035A63-BD3E-DA44-B8D9-5201FB04E667}"/>
              </a:ext>
            </a:extLst>
          </p:cNvPr>
          <p:cNvPicPr>
            <a:picLocks noChangeAspect="1"/>
          </p:cNvPicPr>
          <p:nvPr/>
        </p:nvPicPr>
        <p:blipFill>
          <a:blip r:embed="rId4"/>
          <a:stretch>
            <a:fillRect/>
          </a:stretch>
        </p:blipFill>
        <p:spPr>
          <a:xfrm>
            <a:off x="6159698" y="1481895"/>
            <a:ext cx="5009606" cy="1904341"/>
          </a:xfrm>
          <a:prstGeom prst="rect">
            <a:avLst/>
          </a:prstGeom>
        </p:spPr>
      </p:pic>
      <p:sp>
        <p:nvSpPr>
          <p:cNvPr id="2" name="Footer Placeholder 1">
            <a:extLst>
              <a:ext uri="{FF2B5EF4-FFF2-40B4-BE49-F238E27FC236}">
                <a16:creationId xmlns:a16="http://schemas.microsoft.com/office/drawing/2014/main" id="{E40BB9ED-ECB3-E94D-96E2-144599F86D9C}"/>
              </a:ext>
            </a:extLst>
          </p:cNvPr>
          <p:cNvSpPr>
            <a:spLocks noGrp="1"/>
          </p:cNvSpPr>
          <p:nvPr>
            <p:ph type="ftr" sz="quarter" idx="11"/>
          </p:nvPr>
        </p:nvSpPr>
        <p:spPr/>
        <p:txBody>
          <a:bodyPr/>
          <a:lstStyle/>
          <a:p>
            <a:r>
              <a:rPr lang="en-GB" dirty="0"/>
              <a:t>ASTM International Conference on Additive Manufacturing</a:t>
            </a:r>
          </a:p>
        </p:txBody>
      </p:sp>
      <p:sp>
        <p:nvSpPr>
          <p:cNvPr id="3" name="Text Placeholder 2">
            <a:extLst>
              <a:ext uri="{FF2B5EF4-FFF2-40B4-BE49-F238E27FC236}">
                <a16:creationId xmlns:a16="http://schemas.microsoft.com/office/drawing/2014/main" id="{AD2D0103-8B82-F54C-98AB-EB2E10769794}"/>
              </a:ext>
            </a:extLst>
          </p:cNvPr>
          <p:cNvSpPr>
            <a:spLocks noGrp="1"/>
          </p:cNvSpPr>
          <p:nvPr>
            <p:ph type="body" sz="quarter" idx="13"/>
          </p:nvPr>
        </p:nvSpPr>
        <p:spPr>
          <a:xfrm>
            <a:off x="142900" y="1048459"/>
            <a:ext cx="4342447" cy="301935"/>
          </a:xfrm>
        </p:spPr>
        <p:txBody>
          <a:bodyPr/>
          <a:lstStyle/>
          <a:p>
            <a:r>
              <a:rPr lang="en-US" dirty="0"/>
              <a:t>X-ray Diffraction</a:t>
            </a:r>
          </a:p>
        </p:txBody>
      </p:sp>
      <p:sp>
        <p:nvSpPr>
          <p:cNvPr id="4" name="Title 3">
            <a:extLst>
              <a:ext uri="{FF2B5EF4-FFF2-40B4-BE49-F238E27FC236}">
                <a16:creationId xmlns:a16="http://schemas.microsoft.com/office/drawing/2014/main" id="{86900E4B-B9DE-9740-AC2C-35E845966B7D}"/>
              </a:ext>
            </a:extLst>
          </p:cNvPr>
          <p:cNvSpPr>
            <a:spLocks noGrp="1"/>
          </p:cNvSpPr>
          <p:nvPr>
            <p:ph type="title"/>
          </p:nvPr>
        </p:nvSpPr>
        <p:spPr/>
        <p:txBody>
          <a:bodyPr/>
          <a:lstStyle/>
          <a:p>
            <a:r>
              <a:rPr lang="en-US" dirty="0"/>
              <a:t>Measurements – Thin Wall</a:t>
            </a:r>
          </a:p>
        </p:txBody>
      </p:sp>
      <p:sp>
        <p:nvSpPr>
          <p:cNvPr id="5" name="Text Placeholder 4">
            <a:extLst>
              <a:ext uri="{FF2B5EF4-FFF2-40B4-BE49-F238E27FC236}">
                <a16:creationId xmlns:a16="http://schemas.microsoft.com/office/drawing/2014/main" id="{ED317E1C-3175-FA40-92C4-23D91FBE5074}"/>
              </a:ext>
            </a:extLst>
          </p:cNvPr>
          <p:cNvSpPr>
            <a:spLocks noGrp="1"/>
          </p:cNvSpPr>
          <p:nvPr>
            <p:ph type="body" sz="quarter" idx="17"/>
          </p:nvPr>
        </p:nvSpPr>
        <p:spPr>
          <a:xfrm>
            <a:off x="6546532" y="1048458"/>
            <a:ext cx="4342448" cy="301935"/>
          </a:xfrm>
        </p:spPr>
        <p:txBody>
          <a:bodyPr/>
          <a:lstStyle/>
          <a:p>
            <a:r>
              <a:rPr lang="en-US" dirty="0"/>
              <a:t>Neutron Diffraction</a:t>
            </a:r>
          </a:p>
        </p:txBody>
      </p:sp>
      <p:pic>
        <p:nvPicPr>
          <p:cNvPr id="8" name="Content Placeholder 7">
            <a:extLst>
              <a:ext uri="{FF2B5EF4-FFF2-40B4-BE49-F238E27FC236}">
                <a16:creationId xmlns:a16="http://schemas.microsoft.com/office/drawing/2014/main" id="{FDB9CCE1-FF45-9142-946E-8716F6CE28F0}"/>
              </a:ext>
            </a:extLst>
          </p:cNvPr>
          <p:cNvPicPr>
            <a:picLocks noGrp="1" noChangeAspect="1"/>
          </p:cNvPicPr>
          <p:nvPr>
            <p:ph sz="quarter" idx="18"/>
          </p:nvPr>
        </p:nvPicPr>
        <p:blipFill>
          <a:blip r:embed="rId5"/>
          <a:stretch>
            <a:fillRect/>
          </a:stretch>
        </p:blipFill>
        <p:spPr>
          <a:xfrm>
            <a:off x="142900" y="1511300"/>
            <a:ext cx="4660900" cy="1917700"/>
          </a:xfrm>
          <a:prstGeom prst="rect">
            <a:avLst/>
          </a:prstGeom>
        </p:spPr>
      </p:pic>
      <p:pic>
        <p:nvPicPr>
          <p:cNvPr id="9" name="Picture 8">
            <a:extLst>
              <a:ext uri="{FF2B5EF4-FFF2-40B4-BE49-F238E27FC236}">
                <a16:creationId xmlns:a16="http://schemas.microsoft.com/office/drawing/2014/main" id="{278B24B0-8243-9C42-AA2A-A9E7A38F21D6}"/>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0" y="3413028"/>
            <a:ext cx="6764609" cy="2963211"/>
          </a:xfrm>
          <a:prstGeom prst="rect">
            <a:avLst/>
          </a:prstGeom>
        </p:spPr>
      </p:pic>
      <p:pic>
        <p:nvPicPr>
          <p:cNvPr id="10" name="Content Placeholder 9" descr="Chart, scatter chart&#10;&#10;Description automatically generated">
            <a:extLst>
              <a:ext uri="{FF2B5EF4-FFF2-40B4-BE49-F238E27FC236}">
                <a16:creationId xmlns:a16="http://schemas.microsoft.com/office/drawing/2014/main" id="{4BE16289-08C3-FA46-AEEA-51BE9010BBA5}"/>
              </a:ext>
            </a:extLst>
          </p:cNvPr>
          <p:cNvPicPr>
            <a:picLocks noGrp="1" noChangeAspect="1"/>
          </p:cNvPicPr>
          <p:nvPr>
            <p:ph sz="quarter" idx="19"/>
          </p:nvPr>
        </p:nvPicPr>
        <p:blipFill rotWithShape="1">
          <a:blip r:embed="rId7" cstate="print">
            <a:extLst>
              <a:ext uri="{28A0092B-C50C-407E-A947-70E740481C1C}">
                <a14:useLocalDpi xmlns:a14="http://schemas.microsoft.com/office/drawing/2010/main"/>
              </a:ext>
            </a:extLst>
          </a:blip>
          <a:srcRect/>
          <a:stretch/>
        </p:blipFill>
        <p:spPr>
          <a:xfrm>
            <a:off x="6986123" y="3833505"/>
            <a:ext cx="2989278" cy="2379782"/>
          </a:xfrm>
          <a:prstGeom prst="rect">
            <a:avLst/>
          </a:prstGeom>
        </p:spPr>
      </p:pic>
      <p:sp>
        <p:nvSpPr>
          <p:cNvPr id="12" name="TextBox 11">
            <a:extLst>
              <a:ext uri="{FF2B5EF4-FFF2-40B4-BE49-F238E27FC236}">
                <a16:creationId xmlns:a16="http://schemas.microsoft.com/office/drawing/2014/main" id="{E7851C8C-9FB0-8C43-A729-636E12D76AE8}"/>
              </a:ext>
            </a:extLst>
          </p:cNvPr>
          <p:cNvSpPr txBox="1"/>
          <p:nvPr/>
        </p:nvSpPr>
        <p:spPr>
          <a:xfrm>
            <a:off x="5605313" y="4602617"/>
            <a:ext cx="582211" cy="307777"/>
          </a:xfrm>
          <a:prstGeom prst="rect">
            <a:avLst/>
          </a:prstGeom>
          <a:noFill/>
        </p:spPr>
        <p:txBody>
          <a:bodyPr wrap="none" rtlCol="0">
            <a:spAutoFit/>
          </a:bodyPr>
          <a:lstStyle/>
          <a:p>
            <a:r>
              <a:rPr lang="en-US" sz="1400" dirty="0"/>
              <a:t>2mm</a:t>
            </a:r>
          </a:p>
        </p:txBody>
      </p:sp>
      <p:sp>
        <p:nvSpPr>
          <p:cNvPr id="13" name="TextBox 12">
            <a:extLst>
              <a:ext uri="{FF2B5EF4-FFF2-40B4-BE49-F238E27FC236}">
                <a16:creationId xmlns:a16="http://schemas.microsoft.com/office/drawing/2014/main" id="{F4F6D864-3584-1E4C-946B-10B97212D551}"/>
              </a:ext>
            </a:extLst>
          </p:cNvPr>
          <p:cNvSpPr txBox="1"/>
          <p:nvPr/>
        </p:nvSpPr>
        <p:spPr>
          <a:xfrm>
            <a:off x="5946792" y="4817217"/>
            <a:ext cx="582211" cy="307777"/>
          </a:xfrm>
          <a:prstGeom prst="rect">
            <a:avLst/>
          </a:prstGeom>
          <a:solidFill>
            <a:schemeClr val="bg1"/>
          </a:solidFill>
        </p:spPr>
        <p:txBody>
          <a:bodyPr wrap="none" rtlCol="0">
            <a:spAutoFit/>
          </a:bodyPr>
          <a:lstStyle/>
          <a:p>
            <a:r>
              <a:rPr lang="en-US" sz="1400" dirty="0"/>
              <a:t>4mm</a:t>
            </a:r>
          </a:p>
        </p:txBody>
      </p:sp>
      <p:sp>
        <p:nvSpPr>
          <p:cNvPr id="14" name="TextBox 13">
            <a:extLst>
              <a:ext uri="{FF2B5EF4-FFF2-40B4-BE49-F238E27FC236}">
                <a16:creationId xmlns:a16="http://schemas.microsoft.com/office/drawing/2014/main" id="{0ACF5E8E-B01B-E44A-9981-5922E47F1FC6}"/>
              </a:ext>
            </a:extLst>
          </p:cNvPr>
          <p:cNvSpPr txBox="1"/>
          <p:nvPr/>
        </p:nvSpPr>
        <p:spPr>
          <a:xfrm>
            <a:off x="6194355" y="5330851"/>
            <a:ext cx="681597" cy="307777"/>
          </a:xfrm>
          <a:prstGeom prst="rect">
            <a:avLst/>
          </a:prstGeom>
          <a:solidFill>
            <a:schemeClr val="bg1"/>
          </a:solidFill>
        </p:spPr>
        <p:txBody>
          <a:bodyPr wrap="none" rtlCol="0">
            <a:spAutoFit/>
          </a:bodyPr>
          <a:lstStyle/>
          <a:p>
            <a:r>
              <a:rPr lang="en-US" sz="1400" dirty="0"/>
              <a:t>10mm</a:t>
            </a:r>
          </a:p>
        </p:txBody>
      </p:sp>
      <p:sp>
        <p:nvSpPr>
          <p:cNvPr id="15" name="TextBox 14">
            <a:extLst>
              <a:ext uri="{FF2B5EF4-FFF2-40B4-BE49-F238E27FC236}">
                <a16:creationId xmlns:a16="http://schemas.microsoft.com/office/drawing/2014/main" id="{27A6067D-F0B1-2448-A54A-2ED2856666FB}"/>
              </a:ext>
            </a:extLst>
          </p:cNvPr>
          <p:cNvSpPr txBox="1"/>
          <p:nvPr/>
        </p:nvSpPr>
        <p:spPr>
          <a:xfrm>
            <a:off x="6330575" y="5800943"/>
            <a:ext cx="681597" cy="307777"/>
          </a:xfrm>
          <a:prstGeom prst="rect">
            <a:avLst/>
          </a:prstGeom>
          <a:solidFill>
            <a:schemeClr val="bg1"/>
          </a:solidFill>
        </p:spPr>
        <p:txBody>
          <a:bodyPr wrap="none" rtlCol="0">
            <a:spAutoFit/>
          </a:bodyPr>
          <a:lstStyle/>
          <a:p>
            <a:r>
              <a:rPr lang="en-US" sz="1400" dirty="0"/>
              <a:t>16mm</a:t>
            </a:r>
          </a:p>
        </p:txBody>
      </p:sp>
      <p:sp>
        <p:nvSpPr>
          <p:cNvPr id="17" name="TextBox 16">
            <a:extLst>
              <a:ext uri="{FF2B5EF4-FFF2-40B4-BE49-F238E27FC236}">
                <a16:creationId xmlns:a16="http://schemas.microsoft.com/office/drawing/2014/main" id="{0F5C9098-2A95-2C4F-BE12-8641CCBF402D}"/>
              </a:ext>
            </a:extLst>
          </p:cNvPr>
          <p:cNvSpPr txBox="1"/>
          <p:nvPr/>
        </p:nvSpPr>
        <p:spPr>
          <a:xfrm>
            <a:off x="9706065" y="3517737"/>
            <a:ext cx="2485935" cy="1200329"/>
          </a:xfrm>
          <a:prstGeom prst="rect">
            <a:avLst/>
          </a:prstGeom>
          <a:solidFill>
            <a:schemeClr val="accent2">
              <a:lumMod val="20000"/>
              <a:lumOff val="80000"/>
            </a:schemeClr>
          </a:solidFill>
        </p:spPr>
        <p:txBody>
          <a:bodyPr wrap="square" rtlCol="0">
            <a:spAutoFit/>
          </a:bodyPr>
          <a:lstStyle/>
          <a:p>
            <a:r>
              <a:rPr lang="en-US" dirty="0"/>
              <a:t>X-ray depth:  </a:t>
            </a:r>
          </a:p>
          <a:p>
            <a:r>
              <a:rPr lang="en-US" dirty="0"/>
              <a:t>200</a:t>
            </a:r>
            <a:r>
              <a:rPr lang="en-US" dirty="0">
                <a:latin typeface="Symbol" pitchFamily="2" charset="2"/>
              </a:rPr>
              <a:t>m</a:t>
            </a:r>
            <a:r>
              <a:rPr lang="en-US" dirty="0"/>
              <a:t>m</a:t>
            </a:r>
          </a:p>
          <a:p>
            <a:r>
              <a:rPr lang="en-US" dirty="0"/>
              <a:t>Neutron depth:   750</a:t>
            </a:r>
            <a:r>
              <a:rPr lang="en-US" dirty="0">
                <a:latin typeface="Symbol" pitchFamily="2" charset="2"/>
              </a:rPr>
              <a:t>m</a:t>
            </a:r>
            <a:r>
              <a:rPr lang="en-US" dirty="0"/>
              <a:t>m </a:t>
            </a:r>
          </a:p>
        </p:txBody>
      </p:sp>
      <p:pic>
        <p:nvPicPr>
          <p:cNvPr id="16" name="Audio 15">
            <a:hlinkClick r:id="" action="ppaction://media"/>
            <a:extLst>
              <a:ext uri="{FF2B5EF4-FFF2-40B4-BE49-F238E27FC236}">
                <a16:creationId xmlns:a16="http://schemas.microsoft.com/office/drawing/2014/main" id="{6DA67B68-65D1-7F47-91AB-C8F74DCACB0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865879277"/>
      </p:ext>
    </p:extLst>
  </p:cSld>
  <p:clrMapOvr>
    <a:masterClrMapping/>
  </p:clrMapOvr>
  <mc:AlternateContent xmlns:mc="http://schemas.openxmlformats.org/markup-compatibility/2006" xmlns:p14="http://schemas.microsoft.com/office/powerpoint/2010/main">
    <mc:Choice Requires="p14">
      <p:transition spd="slow" p14:dur="2000" advTm="78719"/>
    </mc:Choice>
    <mc:Fallback xmlns="">
      <p:transition spd="slow" advTm="787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40BB9ED-ECB3-E94D-96E2-144599F86D9C}"/>
              </a:ext>
            </a:extLst>
          </p:cNvPr>
          <p:cNvSpPr>
            <a:spLocks noGrp="1"/>
          </p:cNvSpPr>
          <p:nvPr>
            <p:ph type="ftr" sz="quarter" idx="11"/>
          </p:nvPr>
        </p:nvSpPr>
        <p:spPr/>
        <p:txBody>
          <a:bodyPr/>
          <a:lstStyle/>
          <a:p>
            <a:r>
              <a:rPr lang="en-GB"/>
              <a:t>ASTM International Conference on Additive Manufacturing</a:t>
            </a:r>
            <a:endParaRPr lang="en-GB" dirty="0"/>
          </a:p>
        </p:txBody>
      </p:sp>
      <p:sp>
        <p:nvSpPr>
          <p:cNvPr id="3" name="Text Placeholder 2">
            <a:extLst>
              <a:ext uri="{FF2B5EF4-FFF2-40B4-BE49-F238E27FC236}">
                <a16:creationId xmlns:a16="http://schemas.microsoft.com/office/drawing/2014/main" id="{AD2D0103-8B82-F54C-98AB-EB2E10769794}"/>
              </a:ext>
            </a:extLst>
          </p:cNvPr>
          <p:cNvSpPr>
            <a:spLocks noGrp="1"/>
          </p:cNvSpPr>
          <p:nvPr>
            <p:ph type="body" sz="quarter" idx="13"/>
          </p:nvPr>
        </p:nvSpPr>
        <p:spPr>
          <a:xfrm>
            <a:off x="272668" y="1050851"/>
            <a:ext cx="4342447" cy="301935"/>
          </a:xfrm>
        </p:spPr>
        <p:txBody>
          <a:bodyPr/>
          <a:lstStyle/>
          <a:p>
            <a:r>
              <a:rPr lang="en-US" dirty="0" err="1"/>
              <a:t>Szz</a:t>
            </a:r>
            <a:endParaRPr lang="en-US" dirty="0"/>
          </a:p>
        </p:txBody>
      </p:sp>
      <p:sp>
        <p:nvSpPr>
          <p:cNvPr id="4" name="Title 3">
            <a:extLst>
              <a:ext uri="{FF2B5EF4-FFF2-40B4-BE49-F238E27FC236}">
                <a16:creationId xmlns:a16="http://schemas.microsoft.com/office/drawing/2014/main" id="{86900E4B-B9DE-9740-AC2C-35E845966B7D}"/>
              </a:ext>
            </a:extLst>
          </p:cNvPr>
          <p:cNvSpPr>
            <a:spLocks noGrp="1"/>
          </p:cNvSpPr>
          <p:nvPr>
            <p:ph type="title"/>
          </p:nvPr>
        </p:nvSpPr>
        <p:spPr/>
        <p:txBody>
          <a:bodyPr/>
          <a:lstStyle/>
          <a:p>
            <a:r>
              <a:rPr lang="en-US" dirty="0"/>
              <a:t>Thin Wall Stress Measurements</a:t>
            </a:r>
          </a:p>
        </p:txBody>
      </p:sp>
      <p:sp>
        <p:nvSpPr>
          <p:cNvPr id="5" name="Text Placeholder 4">
            <a:extLst>
              <a:ext uri="{FF2B5EF4-FFF2-40B4-BE49-F238E27FC236}">
                <a16:creationId xmlns:a16="http://schemas.microsoft.com/office/drawing/2014/main" id="{ED317E1C-3175-FA40-92C4-23D91FBE5074}"/>
              </a:ext>
            </a:extLst>
          </p:cNvPr>
          <p:cNvSpPr>
            <a:spLocks noGrp="1"/>
          </p:cNvSpPr>
          <p:nvPr>
            <p:ph type="body" sz="quarter" idx="17"/>
          </p:nvPr>
        </p:nvSpPr>
        <p:spPr>
          <a:xfrm>
            <a:off x="6865852" y="1065315"/>
            <a:ext cx="4342448" cy="301935"/>
          </a:xfrm>
        </p:spPr>
        <p:txBody>
          <a:bodyPr/>
          <a:lstStyle/>
          <a:p>
            <a:r>
              <a:rPr lang="en-US" dirty="0" err="1"/>
              <a:t>Sxx</a:t>
            </a:r>
            <a:endParaRPr lang="en-US" dirty="0"/>
          </a:p>
        </p:txBody>
      </p:sp>
      <p:pic>
        <p:nvPicPr>
          <p:cNvPr id="8" name="Content Placeholder 7">
            <a:extLst>
              <a:ext uri="{FF2B5EF4-FFF2-40B4-BE49-F238E27FC236}">
                <a16:creationId xmlns:a16="http://schemas.microsoft.com/office/drawing/2014/main" id="{D211B972-0211-7048-8C19-6A14A7E3C6DD}"/>
              </a:ext>
            </a:extLst>
          </p:cNvPr>
          <p:cNvPicPr>
            <a:picLocks noGrp="1" noChangeAspect="1"/>
          </p:cNvPicPr>
          <p:nvPr>
            <p:ph sz="quarter" idx="18"/>
          </p:nvPr>
        </p:nvPicPr>
        <p:blipFill rotWithShape="1">
          <a:blip r:embed="rId4" cstate="print">
            <a:extLst>
              <a:ext uri="{28A0092B-C50C-407E-A947-70E740481C1C}">
                <a14:useLocalDpi xmlns:a14="http://schemas.microsoft.com/office/drawing/2010/main"/>
              </a:ext>
            </a:extLst>
          </a:blip>
          <a:srcRect l="4266" t="6395" r="7579" b="2886"/>
          <a:stretch/>
        </p:blipFill>
        <p:spPr>
          <a:xfrm>
            <a:off x="-1" y="1588195"/>
            <a:ext cx="6089853" cy="3738547"/>
          </a:xfrm>
          <a:prstGeom prst="rect">
            <a:avLst/>
          </a:prstGeom>
        </p:spPr>
      </p:pic>
      <p:pic>
        <p:nvPicPr>
          <p:cNvPr id="9" name="Content Placeholder 8">
            <a:extLst>
              <a:ext uri="{FF2B5EF4-FFF2-40B4-BE49-F238E27FC236}">
                <a16:creationId xmlns:a16="http://schemas.microsoft.com/office/drawing/2014/main" id="{217F6ECB-3F54-2944-9D5A-7137C8C89CB9}"/>
              </a:ext>
            </a:extLst>
          </p:cNvPr>
          <p:cNvPicPr>
            <a:picLocks noGrp="1" noChangeAspect="1"/>
          </p:cNvPicPr>
          <p:nvPr>
            <p:ph sz="quarter" idx="19"/>
          </p:nvPr>
        </p:nvPicPr>
        <p:blipFill rotWithShape="1">
          <a:blip r:embed="rId5" cstate="print">
            <a:extLst>
              <a:ext uri="{28A0092B-C50C-407E-A947-70E740481C1C}">
                <a14:useLocalDpi xmlns:a14="http://schemas.microsoft.com/office/drawing/2010/main"/>
              </a:ext>
            </a:extLst>
          </a:blip>
          <a:srcRect l="5759" t="32443" r="7698" b="2488"/>
          <a:stretch/>
        </p:blipFill>
        <p:spPr>
          <a:xfrm>
            <a:off x="6289991" y="2679571"/>
            <a:ext cx="5902010" cy="2647171"/>
          </a:xfrm>
          <a:prstGeom prst="rect">
            <a:avLst/>
          </a:prstGeom>
        </p:spPr>
      </p:pic>
      <p:pic>
        <p:nvPicPr>
          <p:cNvPr id="10" name="Picture 9">
            <a:extLst>
              <a:ext uri="{FF2B5EF4-FFF2-40B4-BE49-F238E27FC236}">
                <a16:creationId xmlns:a16="http://schemas.microsoft.com/office/drawing/2014/main" id="{BD802C2D-4E4D-2A4C-A75C-45E87BE9E043}"/>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t="22482" r="1757"/>
          <a:stretch/>
        </p:blipFill>
        <p:spPr>
          <a:xfrm>
            <a:off x="6444773" y="977915"/>
            <a:ext cx="4473241" cy="2647170"/>
          </a:xfrm>
          <a:prstGeom prst="rect">
            <a:avLst/>
          </a:prstGeom>
        </p:spPr>
      </p:pic>
      <p:pic>
        <p:nvPicPr>
          <p:cNvPr id="7" name="Audio 6">
            <a:hlinkClick r:id="" action="ppaction://media"/>
            <a:extLst>
              <a:ext uri="{FF2B5EF4-FFF2-40B4-BE49-F238E27FC236}">
                <a16:creationId xmlns:a16="http://schemas.microsoft.com/office/drawing/2014/main" id="{080A89A2-9379-8A49-9C12-7EF940F8AE9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543374773"/>
      </p:ext>
    </p:extLst>
  </p:cSld>
  <p:clrMapOvr>
    <a:masterClrMapping/>
  </p:clrMapOvr>
  <mc:AlternateContent xmlns:mc="http://schemas.openxmlformats.org/markup-compatibility/2006" xmlns:p14="http://schemas.microsoft.com/office/powerpoint/2010/main">
    <mc:Choice Requires="p14">
      <p:transition spd="slow" p14:dur="2000" advTm="63715"/>
    </mc:Choice>
    <mc:Fallback xmlns="">
      <p:transition spd="slow" advTm="637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40BB9ED-ECB3-E94D-96E2-144599F86D9C}"/>
              </a:ext>
            </a:extLst>
          </p:cNvPr>
          <p:cNvSpPr>
            <a:spLocks noGrp="1"/>
          </p:cNvSpPr>
          <p:nvPr>
            <p:ph type="ftr" sz="quarter" idx="11"/>
          </p:nvPr>
        </p:nvSpPr>
        <p:spPr/>
        <p:txBody>
          <a:bodyPr/>
          <a:lstStyle/>
          <a:p>
            <a:r>
              <a:rPr lang="en-GB"/>
              <a:t>ASTM International Conference on Additive Manufacturing</a:t>
            </a:r>
            <a:endParaRPr lang="en-GB" dirty="0"/>
          </a:p>
        </p:txBody>
      </p:sp>
      <p:sp>
        <p:nvSpPr>
          <p:cNvPr id="3" name="Text Placeholder 2">
            <a:extLst>
              <a:ext uri="{FF2B5EF4-FFF2-40B4-BE49-F238E27FC236}">
                <a16:creationId xmlns:a16="http://schemas.microsoft.com/office/drawing/2014/main" id="{AD2D0103-8B82-F54C-98AB-EB2E10769794}"/>
              </a:ext>
            </a:extLst>
          </p:cNvPr>
          <p:cNvSpPr>
            <a:spLocks noGrp="1"/>
          </p:cNvSpPr>
          <p:nvPr>
            <p:ph type="body" sz="quarter" idx="13"/>
          </p:nvPr>
        </p:nvSpPr>
        <p:spPr>
          <a:xfrm>
            <a:off x="171661" y="1036135"/>
            <a:ext cx="4342447" cy="301935"/>
          </a:xfrm>
        </p:spPr>
        <p:txBody>
          <a:bodyPr/>
          <a:lstStyle/>
          <a:p>
            <a:r>
              <a:rPr lang="en-US" dirty="0"/>
              <a:t>X-ray measurements </a:t>
            </a:r>
          </a:p>
        </p:txBody>
      </p:sp>
      <p:sp>
        <p:nvSpPr>
          <p:cNvPr id="4" name="Title 3">
            <a:extLst>
              <a:ext uri="{FF2B5EF4-FFF2-40B4-BE49-F238E27FC236}">
                <a16:creationId xmlns:a16="http://schemas.microsoft.com/office/drawing/2014/main" id="{86900E4B-B9DE-9740-AC2C-35E845966B7D}"/>
              </a:ext>
            </a:extLst>
          </p:cNvPr>
          <p:cNvSpPr>
            <a:spLocks noGrp="1"/>
          </p:cNvSpPr>
          <p:nvPr>
            <p:ph type="title"/>
          </p:nvPr>
        </p:nvSpPr>
        <p:spPr/>
        <p:txBody>
          <a:bodyPr/>
          <a:lstStyle/>
          <a:p>
            <a:r>
              <a:rPr lang="en-US" dirty="0"/>
              <a:t>Measurements - Cylinder</a:t>
            </a:r>
          </a:p>
        </p:txBody>
      </p:sp>
      <p:sp>
        <p:nvSpPr>
          <p:cNvPr id="5" name="Text Placeholder 4">
            <a:extLst>
              <a:ext uri="{FF2B5EF4-FFF2-40B4-BE49-F238E27FC236}">
                <a16:creationId xmlns:a16="http://schemas.microsoft.com/office/drawing/2014/main" id="{ED317E1C-3175-FA40-92C4-23D91FBE5074}"/>
              </a:ext>
            </a:extLst>
          </p:cNvPr>
          <p:cNvSpPr>
            <a:spLocks noGrp="1"/>
          </p:cNvSpPr>
          <p:nvPr>
            <p:ph type="body" sz="quarter" idx="17"/>
          </p:nvPr>
        </p:nvSpPr>
        <p:spPr>
          <a:xfrm>
            <a:off x="6517491" y="1036134"/>
            <a:ext cx="3211810" cy="301935"/>
          </a:xfrm>
        </p:spPr>
        <p:txBody>
          <a:bodyPr/>
          <a:lstStyle/>
          <a:p>
            <a:r>
              <a:rPr lang="en-US" dirty="0"/>
              <a:t>Neutron measurements</a:t>
            </a:r>
          </a:p>
        </p:txBody>
      </p:sp>
      <p:pic>
        <p:nvPicPr>
          <p:cNvPr id="9" name="Content Placeholder 8">
            <a:extLst>
              <a:ext uri="{FF2B5EF4-FFF2-40B4-BE49-F238E27FC236}">
                <a16:creationId xmlns:a16="http://schemas.microsoft.com/office/drawing/2014/main" id="{40748C47-1FE7-E54F-AE45-369B629A72C3}"/>
              </a:ext>
            </a:extLst>
          </p:cNvPr>
          <p:cNvPicPr>
            <a:picLocks noGrp="1" noChangeAspect="1"/>
          </p:cNvPicPr>
          <p:nvPr>
            <p:ph sz="quarter" idx="18"/>
          </p:nvPr>
        </p:nvPicPr>
        <p:blipFill rotWithShape="1">
          <a:blip r:embed="rId4" cstate="print">
            <a:extLst>
              <a:ext uri="{28A0092B-C50C-407E-A947-70E740481C1C}">
                <a14:useLocalDpi xmlns:a14="http://schemas.microsoft.com/office/drawing/2010/main"/>
              </a:ext>
            </a:extLst>
          </a:blip>
          <a:srcRect/>
          <a:stretch/>
        </p:blipFill>
        <p:spPr>
          <a:xfrm>
            <a:off x="4746" y="1320803"/>
            <a:ext cx="6230807" cy="4280866"/>
          </a:xfrm>
          <a:prstGeom prst="rect">
            <a:avLst/>
          </a:prstGeom>
        </p:spPr>
      </p:pic>
      <p:pic>
        <p:nvPicPr>
          <p:cNvPr id="10" name="Content Placeholder 9" descr="Diagram&#10;&#10;Description automatically generated">
            <a:extLst>
              <a:ext uri="{FF2B5EF4-FFF2-40B4-BE49-F238E27FC236}">
                <a16:creationId xmlns:a16="http://schemas.microsoft.com/office/drawing/2014/main" id="{64C57A81-59B1-A240-BE0E-EA41BD4FF39D}"/>
              </a:ext>
            </a:extLst>
          </p:cNvPr>
          <p:cNvPicPr>
            <a:picLocks noGrp="1" noChangeAspect="1"/>
          </p:cNvPicPr>
          <p:nvPr>
            <p:ph sz="quarter" idx="19"/>
          </p:nvPr>
        </p:nvPicPr>
        <p:blipFill>
          <a:blip r:embed="rId5"/>
          <a:stretch>
            <a:fillRect/>
          </a:stretch>
        </p:blipFill>
        <p:spPr>
          <a:xfrm>
            <a:off x="5378547" y="2616106"/>
            <a:ext cx="3822565" cy="3721379"/>
          </a:xfrm>
          <a:prstGeom prst="rect">
            <a:avLst/>
          </a:prstGeom>
        </p:spPr>
      </p:pic>
      <p:pic>
        <p:nvPicPr>
          <p:cNvPr id="8" name="Picture 7">
            <a:extLst>
              <a:ext uri="{FF2B5EF4-FFF2-40B4-BE49-F238E27FC236}">
                <a16:creationId xmlns:a16="http://schemas.microsoft.com/office/drawing/2014/main" id="{4DBC9229-ACA1-EB4D-BB69-626930369629}"/>
              </a:ext>
            </a:extLst>
          </p:cNvPr>
          <p:cNvPicPr>
            <a:picLocks noChangeAspect="1"/>
          </p:cNvPicPr>
          <p:nvPr/>
        </p:nvPicPr>
        <p:blipFill>
          <a:blip r:embed="rId6"/>
          <a:stretch>
            <a:fillRect/>
          </a:stretch>
        </p:blipFill>
        <p:spPr>
          <a:xfrm>
            <a:off x="9355860" y="1954761"/>
            <a:ext cx="2736110" cy="2048501"/>
          </a:xfrm>
          <a:prstGeom prst="rect">
            <a:avLst/>
          </a:prstGeom>
        </p:spPr>
      </p:pic>
      <p:pic>
        <p:nvPicPr>
          <p:cNvPr id="11" name="Picture 10">
            <a:extLst>
              <a:ext uri="{FF2B5EF4-FFF2-40B4-BE49-F238E27FC236}">
                <a16:creationId xmlns:a16="http://schemas.microsoft.com/office/drawing/2014/main" id="{9617C388-7908-DF4A-B84B-589F0E873C59}"/>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580188" y="5537197"/>
            <a:ext cx="4513541" cy="800288"/>
          </a:xfrm>
          <a:prstGeom prst="rect">
            <a:avLst/>
          </a:prstGeom>
        </p:spPr>
      </p:pic>
      <p:pic>
        <p:nvPicPr>
          <p:cNvPr id="12" name="Audio 11">
            <a:hlinkClick r:id="" action="ppaction://media"/>
            <a:extLst>
              <a:ext uri="{FF2B5EF4-FFF2-40B4-BE49-F238E27FC236}">
                <a16:creationId xmlns:a16="http://schemas.microsoft.com/office/drawing/2014/main" id="{2BADA311-BCC4-BA40-99AA-1351C46F4A44}"/>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296793063"/>
      </p:ext>
    </p:extLst>
  </p:cSld>
  <p:clrMapOvr>
    <a:masterClrMapping/>
  </p:clrMapOvr>
  <mc:AlternateContent xmlns:mc="http://schemas.openxmlformats.org/markup-compatibility/2006" xmlns:p14="http://schemas.microsoft.com/office/powerpoint/2010/main">
    <mc:Choice Requires="p14">
      <p:transition spd="slow" p14:dur="2000" advTm="58186"/>
    </mc:Choice>
    <mc:Fallback xmlns="">
      <p:transition spd="slow" advTm="581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9A537C6E-A501-C044-BEA6-0D7A54C884F6}"/>
              </a:ext>
            </a:extLst>
          </p:cNvPr>
          <p:cNvPicPr>
            <a:picLocks noGrp="1" noChangeAspect="1"/>
          </p:cNvPicPr>
          <p:nvPr>
            <p:ph sz="quarter" idx="19"/>
          </p:nvPr>
        </p:nvPicPr>
        <p:blipFill rotWithShape="1">
          <a:blip r:embed="rId4" cstate="print">
            <a:extLst>
              <a:ext uri="{28A0092B-C50C-407E-A947-70E740481C1C}">
                <a14:useLocalDpi xmlns:a14="http://schemas.microsoft.com/office/drawing/2010/main"/>
              </a:ext>
            </a:extLst>
          </a:blip>
          <a:srcRect r="8358"/>
          <a:stretch/>
        </p:blipFill>
        <p:spPr>
          <a:xfrm>
            <a:off x="5679526" y="1508826"/>
            <a:ext cx="6410874" cy="4173129"/>
          </a:xfrm>
          <a:prstGeom prst="rect">
            <a:avLst/>
          </a:prstGeom>
        </p:spPr>
      </p:pic>
      <p:sp>
        <p:nvSpPr>
          <p:cNvPr id="2" name="Footer Placeholder 1">
            <a:extLst>
              <a:ext uri="{FF2B5EF4-FFF2-40B4-BE49-F238E27FC236}">
                <a16:creationId xmlns:a16="http://schemas.microsoft.com/office/drawing/2014/main" id="{E40BB9ED-ECB3-E94D-96E2-144599F86D9C}"/>
              </a:ext>
            </a:extLst>
          </p:cNvPr>
          <p:cNvSpPr>
            <a:spLocks noGrp="1"/>
          </p:cNvSpPr>
          <p:nvPr>
            <p:ph type="ftr" sz="quarter" idx="11"/>
          </p:nvPr>
        </p:nvSpPr>
        <p:spPr/>
        <p:txBody>
          <a:bodyPr/>
          <a:lstStyle/>
          <a:p>
            <a:r>
              <a:rPr lang="en-GB"/>
              <a:t>ASTM International Conference on Additive Manufacturing</a:t>
            </a:r>
            <a:endParaRPr lang="en-GB" dirty="0"/>
          </a:p>
        </p:txBody>
      </p:sp>
      <p:sp>
        <p:nvSpPr>
          <p:cNvPr id="3" name="Text Placeholder 2">
            <a:extLst>
              <a:ext uri="{FF2B5EF4-FFF2-40B4-BE49-F238E27FC236}">
                <a16:creationId xmlns:a16="http://schemas.microsoft.com/office/drawing/2014/main" id="{AD2D0103-8B82-F54C-98AB-EB2E10769794}"/>
              </a:ext>
            </a:extLst>
          </p:cNvPr>
          <p:cNvSpPr>
            <a:spLocks noGrp="1"/>
          </p:cNvSpPr>
          <p:nvPr>
            <p:ph type="body" sz="quarter" idx="13"/>
          </p:nvPr>
        </p:nvSpPr>
        <p:spPr>
          <a:xfrm>
            <a:off x="142039" y="1037788"/>
            <a:ext cx="4342447" cy="301935"/>
          </a:xfrm>
        </p:spPr>
        <p:txBody>
          <a:bodyPr/>
          <a:lstStyle/>
          <a:p>
            <a:r>
              <a:rPr lang="en-US" dirty="0"/>
              <a:t>Hoop Stress</a:t>
            </a:r>
          </a:p>
        </p:txBody>
      </p:sp>
      <p:sp>
        <p:nvSpPr>
          <p:cNvPr id="4" name="Title 3">
            <a:extLst>
              <a:ext uri="{FF2B5EF4-FFF2-40B4-BE49-F238E27FC236}">
                <a16:creationId xmlns:a16="http://schemas.microsoft.com/office/drawing/2014/main" id="{86900E4B-B9DE-9740-AC2C-35E845966B7D}"/>
              </a:ext>
            </a:extLst>
          </p:cNvPr>
          <p:cNvSpPr>
            <a:spLocks noGrp="1"/>
          </p:cNvSpPr>
          <p:nvPr>
            <p:ph type="title"/>
          </p:nvPr>
        </p:nvSpPr>
        <p:spPr/>
        <p:txBody>
          <a:bodyPr/>
          <a:lstStyle/>
          <a:p>
            <a:r>
              <a:rPr lang="en-US" dirty="0"/>
              <a:t>Cylinder Hoop &amp; Axial Stresses</a:t>
            </a:r>
          </a:p>
        </p:txBody>
      </p:sp>
      <p:sp>
        <p:nvSpPr>
          <p:cNvPr id="5" name="Text Placeholder 4">
            <a:extLst>
              <a:ext uri="{FF2B5EF4-FFF2-40B4-BE49-F238E27FC236}">
                <a16:creationId xmlns:a16="http://schemas.microsoft.com/office/drawing/2014/main" id="{ED317E1C-3175-FA40-92C4-23D91FBE5074}"/>
              </a:ext>
            </a:extLst>
          </p:cNvPr>
          <p:cNvSpPr>
            <a:spLocks noGrp="1"/>
          </p:cNvSpPr>
          <p:nvPr>
            <p:ph type="body" sz="quarter" idx="17"/>
          </p:nvPr>
        </p:nvSpPr>
        <p:spPr>
          <a:xfrm>
            <a:off x="6764251" y="1091564"/>
            <a:ext cx="4342448" cy="301935"/>
          </a:xfrm>
        </p:spPr>
        <p:txBody>
          <a:bodyPr/>
          <a:lstStyle/>
          <a:p>
            <a:r>
              <a:rPr lang="en-US" dirty="0"/>
              <a:t>Axial Stress</a:t>
            </a:r>
          </a:p>
        </p:txBody>
      </p:sp>
      <p:pic>
        <p:nvPicPr>
          <p:cNvPr id="8" name="Content Placeholder 7">
            <a:extLst>
              <a:ext uri="{FF2B5EF4-FFF2-40B4-BE49-F238E27FC236}">
                <a16:creationId xmlns:a16="http://schemas.microsoft.com/office/drawing/2014/main" id="{84E11556-34CA-6940-9725-6F9AB76B94FD}"/>
              </a:ext>
            </a:extLst>
          </p:cNvPr>
          <p:cNvPicPr>
            <a:picLocks noGrp="1" noChangeAspect="1"/>
          </p:cNvPicPr>
          <p:nvPr>
            <p:ph sz="quarter" idx="18"/>
          </p:nvPr>
        </p:nvPicPr>
        <p:blipFill rotWithShape="1">
          <a:blip r:embed="rId5" cstate="print">
            <a:extLst>
              <a:ext uri="{28A0092B-C50C-407E-A947-70E740481C1C}">
                <a14:useLocalDpi xmlns:a14="http://schemas.microsoft.com/office/drawing/2010/main"/>
              </a:ext>
            </a:extLst>
          </a:blip>
          <a:srcRect l="5280" r="7534"/>
          <a:stretch/>
        </p:blipFill>
        <p:spPr>
          <a:xfrm>
            <a:off x="14516" y="1336698"/>
            <a:ext cx="6081483" cy="4161036"/>
          </a:xfrm>
          <a:prstGeom prst="rect">
            <a:avLst/>
          </a:prstGeom>
        </p:spPr>
      </p:pic>
      <p:pic>
        <p:nvPicPr>
          <p:cNvPr id="10" name="Audio 9">
            <a:hlinkClick r:id="" action="ppaction://media"/>
            <a:extLst>
              <a:ext uri="{FF2B5EF4-FFF2-40B4-BE49-F238E27FC236}">
                <a16:creationId xmlns:a16="http://schemas.microsoft.com/office/drawing/2014/main" id="{5DD1DD85-5CC2-7043-BB1A-8D4678CCDA6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476576720"/>
      </p:ext>
    </p:extLst>
  </p:cSld>
  <p:clrMapOvr>
    <a:masterClrMapping/>
  </p:clrMapOvr>
  <mc:AlternateContent xmlns:mc="http://schemas.openxmlformats.org/markup-compatibility/2006" xmlns:p14="http://schemas.microsoft.com/office/powerpoint/2010/main">
    <mc:Choice Requires="p14">
      <p:transition spd="slow" p14:dur="2000" advTm="56213"/>
    </mc:Choice>
    <mc:Fallback xmlns="">
      <p:transition spd="slow" advTm="562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7CA8AD9-E8AE-0346-BEDD-2582D48C7292}"/>
              </a:ext>
            </a:extLst>
          </p:cNvPr>
          <p:cNvSpPr>
            <a:spLocks noGrp="1"/>
          </p:cNvSpPr>
          <p:nvPr>
            <p:ph type="ftr" sz="quarter" idx="11"/>
          </p:nvPr>
        </p:nvSpPr>
        <p:spPr/>
        <p:txBody>
          <a:bodyPr/>
          <a:lstStyle/>
          <a:p>
            <a:r>
              <a:rPr lang="en-GB"/>
              <a:t>ASTM International Conference on Additive Manufacturing</a:t>
            </a:r>
            <a:endParaRPr lang="en-GB" dirty="0"/>
          </a:p>
        </p:txBody>
      </p:sp>
      <p:sp>
        <p:nvSpPr>
          <p:cNvPr id="4" name="Title 3">
            <a:extLst>
              <a:ext uri="{FF2B5EF4-FFF2-40B4-BE49-F238E27FC236}">
                <a16:creationId xmlns:a16="http://schemas.microsoft.com/office/drawing/2014/main" id="{3CDDF9D6-8753-2444-967E-8C6F777DB012}"/>
              </a:ext>
            </a:extLst>
          </p:cNvPr>
          <p:cNvSpPr>
            <a:spLocks noGrp="1"/>
          </p:cNvSpPr>
          <p:nvPr>
            <p:ph type="title"/>
          </p:nvPr>
        </p:nvSpPr>
        <p:spPr/>
        <p:txBody>
          <a:bodyPr/>
          <a:lstStyle/>
          <a:p>
            <a:r>
              <a:rPr lang="en-US" dirty="0"/>
              <a:t>Simulations – Pragmatic Approximation</a:t>
            </a:r>
          </a:p>
        </p:txBody>
      </p:sp>
      <p:pic>
        <p:nvPicPr>
          <p:cNvPr id="15" name="Picture 14">
            <a:extLst>
              <a:ext uri="{FF2B5EF4-FFF2-40B4-BE49-F238E27FC236}">
                <a16:creationId xmlns:a16="http://schemas.microsoft.com/office/drawing/2014/main" id="{A87DF6AD-A342-9B44-A5C8-2CCB664C971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8171" y="916037"/>
            <a:ext cx="7291849" cy="5082198"/>
          </a:xfrm>
          <a:prstGeom prst="rect">
            <a:avLst/>
          </a:prstGeom>
        </p:spPr>
      </p:pic>
      <p:sp>
        <p:nvSpPr>
          <p:cNvPr id="16" name="TextBox 15">
            <a:extLst>
              <a:ext uri="{FF2B5EF4-FFF2-40B4-BE49-F238E27FC236}">
                <a16:creationId xmlns:a16="http://schemas.microsoft.com/office/drawing/2014/main" id="{49AF3D8D-9B8C-B540-A24E-473F9E7C59E7}"/>
              </a:ext>
            </a:extLst>
          </p:cNvPr>
          <p:cNvSpPr txBox="1"/>
          <p:nvPr/>
        </p:nvSpPr>
        <p:spPr>
          <a:xfrm>
            <a:off x="7048982" y="977091"/>
            <a:ext cx="4085864" cy="2031325"/>
          </a:xfrm>
          <a:prstGeom prst="rect">
            <a:avLst/>
          </a:prstGeom>
          <a:solidFill>
            <a:schemeClr val="accent1">
              <a:lumMod val="10000"/>
              <a:lumOff val="90000"/>
            </a:schemeClr>
          </a:solidFill>
        </p:spPr>
        <p:txBody>
          <a:bodyPr wrap="square" rtlCol="0">
            <a:spAutoFit/>
          </a:bodyPr>
          <a:lstStyle/>
          <a:p>
            <a:r>
              <a:rPr lang="en-US" dirty="0"/>
              <a:t>Steps:</a:t>
            </a:r>
          </a:p>
          <a:p>
            <a:pPr marL="342900" indent="-342900">
              <a:buAutoNum type="arabicPeriod"/>
            </a:pPr>
            <a:r>
              <a:rPr lang="en-US" dirty="0"/>
              <a:t>Lumped temperature layers are heated and cooled representing several real layers simultaneously.</a:t>
            </a:r>
          </a:p>
          <a:p>
            <a:pPr marL="342900" indent="-342900">
              <a:buAutoNum type="arabicPeriod"/>
            </a:pPr>
            <a:r>
              <a:rPr lang="en-US" dirty="0"/>
              <a:t>Thermal field history is fed into structural mechanics code to calculate stresses.</a:t>
            </a:r>
          </a:p>
        </p:txBody>
      </p:sp>
      <p:sp>
        <p:nvSpPr>
          <p:cNvPr id="17" name="TextBox 16">
            <a:extLst>
              <a:ext uri="{FF2B5EF4-FFF2-40B4-BE49-F238E27FC236}">
                <a16:creationId xmlns:a16="http://schemas.microsoft.com/office/drawing/2014/main" id="{48EA9108-4CCB-8142-A6DC-2BCE3B927C18}"/>
              </a:ext>
            </a:extLst>
          </p:cNvPr>
          <p:cNvSpPr txBox="1"/>
          <p:nvPr/>
        </p:nvSpPr>
        <p:spPr>
          <a:xfrm>
            <a:off x="8642844" y="3344642"/>
            <a:ext cx="3483512" cy="1754326"/>
          </a:xfrm>
          <a:prstGeom prst="rect">
            <a:avLst/>
          </a:prstGeom>
          <a:solidFill>
            <a:schemeClr val="accent3">
              <a:lumMod val="20000"/>
              <a:lumOff val="80000"/>
            </a:schemeClr>
          </a:solidFill>
        </p:spPr>
        <p:txBody>
          <a:bodyPr wrap="square" rtlCol="0">
            <a:spAutoFit/>
          </a:bodyPr>
          <a:lstStyle/>
          <a:p>
            <a:r>
              <a:rPr lang="en-US" dirty="0"/>
              <a:t>Fewer number of lumped layers is faster to compute, but suffers in accuracy of stress prediction.</a:t>
            </a:r>
          </a:p>
          <a:p>
            <a:r>
              <a:rPr lang="en-US" dirty="0"/>
              <a:t>Cooling rate of lumped layers must be determined for application.</a:t>
            </a:r>
          </a:p>
        </p:txBody>
      </p:sp>
      <p:sp>
        <p:nvSpPr>
          <p:cNvPr id="18" name="TextBox 17">
            <a:extLst>
              <a:ext uri="{FF2B5EF4-FFF2-40B4-BE49-F238E27FC236}">
                <a16:creationId xmlns:a16="http://schemas.microsoft.com/office/drawing/2014/main" id="{A4106477-DF86-E546-84FD-2DC0B32664FB}"/>
              </a:ext>
            </a:extLst>
          </p:cNvPr>
          <p:cNvSpPr txBox="1"/>
          <p:nvPr/>
        </p:nvSpPr>
        <p:spPr>
          <a:xfrm>
            <a:off x="5766610" y="5437806"/>
            <a:ext cx="4223013" cy="830997"/>
          </a:xfrm>
          <a:prstGeom prst="rect">
            <a:avLst/>
          </a:prstGeom>
          <a:solidFill>
            <a:schemeClr val="accent6">
              <a:lumMod val="20000"/>
              <a:lumOff val="80000"/>
            </a:schemeClr>
          </a:solidFill>
        </p:spPr>
        <p:txBody>
          <a:bodyPr wrap="square" rtlCol="0">
            <a:spAutoFit/>
          </a:bodyPr>
          <a:lstStyle/>
          <a:p>
            <a:r>
              <a:rPr lang="en-US" sz="1200" i="1" dirty="0"/>
              <a:t>A Pragmatic Part Scale Model for Residual Stress and Distortion Prediction in Powder Bed Fusion, </a:t>
            </a:r>
            <a:r>
              <a:rPr lang="en-US" sz="1200" dirty="0"/>
              <a:t>Richard J. Williams, </a:t>
            </a:r>
            <a:r>
              <a:rPr lang="en-US" sz="1200" dirty="0" err="1"/>
              <a:t>Catrin</a:t>
            </a:r>
            <a:r>
              <a:rPr lang="en-US" sz="1200" dirty="0"/>
              <a:t> M. Davies, Paul A. Hooper, </a:t>
            </a:r>
            <a:r>
              <a:rPr lang="en-US" sz="1200" b="1" dirty="0"/>
              <a:t>Additive Manufacturing</a:t>
            </a:r>
            <a:r>
              <a:rPr lang="en-US" sz="1200" dirty="0"/>
              <a:t>, Vol. 22, August 2018, pp. 416-425.</a:t>
            </a:r>
          </a:p>
        </p:txBody>
      </p:sp>
      <p:pic>
        <p:nvPicPr>
          <p:cNvPr id="2" name="Audio 1">
            <a:hlinkClick r:id="" action="ppaction://media"/>
            <a:extLst>
              <a:ext uri="{FF2B5EF4-FFF2-40B4-BE49-F238E27FC236}">
                <a16:creationId xmlns:a16="http://schemas.microsoft.com/office/drawing/2014/main" id="{14EFF17D-6BEC-3748-9324-92F7F77AB7C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60107988"/>
      </p:ext>
    </p:extLst>
  </p:cSld>
  <p:clrMapOvr>
    <a:masterClrMapping/>
  </p:clrMapOvr>
  <mc:AlternateContent xmlns:mc="http://schemas.openxmlformats.org/markup-compatibility/2006" xmlns:p14="http://schemas.microsoft.com/office/powerpoint/2010/main">
    <mc:Choice Requires="p14">
      <p:transition spd="slow" p14:dur="2000" advTm="78940"/>
    </mc:Choice>
    <mc:Fallback xmlns="">
      <p:transition spd="slow" advTm="789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7CA8AD9-E8AE-0346-BEDD-2582D48C7292}"/>
              </a:ext>
            </a:extLst>
          </p:cNvPr>
          <p:cNvSpPr>
            <a:spLocks noGrp="1"/>
          </p:cNvSpPr>
          <p:nvPr>
            <p:ph type="ftr" sz="quarter" idx="11"/>
          </p:nvPr>
        </p:nvSpPr>
        <p:spPr/>
        <p:txBody>
          <a:bodyPr/>
          <a:lstStyle/>
          <a:p>
            <a:r>
              <a:rPr lang="en-GB"/>
              <a:t>ASTM International Conference on Additive Manufacturing</a:t>
            </a:r>
            <a:endParaRPr lang="en-GB" dirty="0"/>
          </a:p>
        </p:txBody>
      </p:sp>
      <p:sp>
        <p:nvSpPr>
          <p:cNvPr id="4" name="Title 3">
            <a:extLst>
              <a:ext uri="{FF2B5EF4-FFF2-40B4-BE49-F238E27FC236}">
                <a16:creationId xmlns:a16="http://schemas.microsoft.com/office/drawing/2014/main" id="{3CDDF9D6-8753-2444-967E-8C6F777DB012}"/>
              </a:ext>
            </a:extLst>
          </p:cNvPr>
          <p:cNvSpPr>
            <a:spLocks noGrp="1"/>
          </p:cNvSpPr>
          <p:nvPr>
            <p:ph type="title"/>
          </p:nvPr>
        </p:nvSpPr>
        <p:spPr/>
        <p:txBody>
          <a:bodyPr/>
          <a:lstStyle/>
          <a:p>
            <a:r>
              <a:rPr lang="en-US" dirty="0"/>
              <a:t>Cylinder lumped layers</a:t>
            </a:r>
          </a:p>
        </p:txBody>
      </p:sp>
      <p:pic>
        <p:nvPicPr>
          <p:cNvPr id="6" name="Content Placeholder 5">
            <a:extLst>
              <a:ext uri="{FF2B5EF4-FFF2-40B4-BE49-F238E27FC236}">
                <a16:creationId xmlns:a16="http://schemas.microsoft.com/office/drawing/2014/main" id="{1727C716-EBBD-1647-B372-492451716AD3}"/>
              </a:ext>
            </a:extLst>
          </p:cNvPr>
          <p:cNvPicPr>
            <a:picLocks noGrp="1" noChangeAspect="1"/>
          </p:cNvPicPr>
          <p:nvPr>
            <p:ph sz="quarter" idx="15"/>
          </p:nvPr>
        </p:nvPicPr>
        <p:blipFill>
          <a:blip r:embed="rId4"/>
          <a:stretch>
            <a:fillRect/>
          </a:stretch>
        </p:blipFill>
        <p:spPr>
          <a:xfrm>
            <a:off x="75783" y="1477109"/>
            <a:ext cx="9964913" cy="4840640"/>
          </a:xfrm>
          <a:prstGeom prst="rect">
            <a:avLst/>
          </a:prstGeom>
        </p:spPr>
      </p:pic>
      <p:pic>
        <p:nvPicPr>
          <p:cNvPr id="5" name="Audio 4">
            <a:hlinkClick r:id="" action="ppaction://media"/>
            <a:extLst>
              <a:ext uri="{FF2B5EF4-FFF2-40B4-BE49-F238E27FC236}">
                <a16:creationId xmlns:a16="http://schemas.microsoft.com/office/drawing/2014/main" id="{0E458A1E-D44D-A546-8AEB-350D13EC779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080780784"/>
      </p:ext>
    </p:extLst>
  </p:cSld>
  <p:clrMapOvr>
    <a:masterClrMapping/>
  </p:clrMapOvr>
  <mc:AlternateContent xmlns:mc="http://schemas.openxmlformats.org/markup-compatibility/2006" xmlns:p14="http://schemas.microsoft.com/office/powerpoint/2010/main">
    <mc:Choice Requires="p14">
      <p:transition spd="slow" p14:dur="2000" advTm="58743"/>
    </mc:Choice>
    <mc:Fallback xmlns="">
      <p:transition spd="slow" advTm="587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7CA8AD9-E8AE-0346-BEDD-2582D48C7292}"/>
              </a:ext>
            </a:extLst>
          </p:cNvPr>
          <p:cNvSpPr>
            <a:spLocks noGrp="1"/>
          </p:cNvSpPr>
          <p:nvPr>
            <p:ph type="ftr" sz="quarter" idx="11"/>
          </p:nvPr>
        </p:nvSpPr>
        <p:spPr/>
        <p:txBody>
          <a:bodyPr/>
          <a:lstStyle/>
          <a:p>
            <a:r>
              <a:rPr lang="en-GB"/>
              <a:t>ASTM International Conference on Additive Manufacturing</a:t>
            </a:r>
            <a:endParaRPr lang="en-GB" dirty="0"/>
          </a:p>
        </p:txBody>
      </p:sp>
      <p:sp>
        <p:nvSpPr>
          <p:cNvPr id="4" name="Title 3">
            <a:extLst>
              <a:ext uri="{FF2B5EF4-FFF2-40B4-BE49-F238E27FC236}">
                <a16:creationId xmlns:a16="http://schemas.microsoft.com/office/drawing/2014/main" id="{3CDDF9D6-8753-2444-967E-8C6F777DB012}"/>
              </a:ext>
            </a:extLst>
          </p:cNvPr>
          <p:cNvSpPr>
            <a:spLocks noGrp="1"/>
          </p:cNvSpPr>
          <p:nvPr>
            <p:ph type="title"/>
          </p:nvPr>
        </p:nvSpPr>
        <p:spPr/>
        <p:txBody>
          <a:bodyPr/>
          <a:lstStyle/>
          <a:p>
            <a:r>
              <a:rPr lang="en-US" dirty="0"/>
              <a:t>Conditions at 5</a:t>
            </a:r>
            <a:r>
              <a:rPr lang="en-US" baseline="30000" dirty="0"/>
              <a:t>th</a:t>
            </a:r>
            <a:r>
              <a:rPr lang="en-US" dirty="0"/>
              <a:t> layer in cylinder</a:t>
            </a:r>
          </a:p>
        </p:txBody>
      </p:sp>
      <p:pic>
        <p:nvPicPr>
          <p:cNvPr id="6" name="Picture 5">
            <a:extLst>
              <a:ext uri="{FF2B5EF4-FFF2-40B4-BE49-F238E27FC236}">
                <a16:creationId xmlns:a16="http://schemas.microsoft.com/office/drawing/2014/main" id="{99893CB9-A33C-5B4D-98C7-EF161691A308}"/>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6437" y="1509892"/>
            <a:ext cx="3312700" cy="3048000"/>
          </a:xfrm>
          <a:prstGeom prst="rect">
            <a:avLst/>
          </a:prstGeom>
        </p:spPr>
      </p:pic>
      <p:pic>
        <p:nvPicPr>
          <p:cNvPr id="7" name="Picture 6">
            <a:extLst>
              <a:ext uri="{FF2B5EF4-FFF2-40B4-BE49-F238E27FC236}">
                <a16:creationId xmlns:a16="http://schemas.microsoft.com/office/drawing/2014/main" id="{883AE9F6-1988-4B45-A716-E0E14D041F9E}"/>
              </a:ext>
            </a:extLst>
          </p:cNvPr>
          <p:cNvPicPr>
            <a:picLocks noChangeAspect="1"/>
          </p:cNvPicPr>
          <p:nvPr/>
        </p:nvPicPr>
        <p:blipFill>
          <a:blip r:embed="rId5"/>
          <a:stretch>
            <a:fillRect/>
          </a:stretch>
        </p:blipFill>
        <p:spPr>
          <a:xfrm>
            <a:off x="2302919" y="1509892"/>
            <a:ext cx="4064000" cy="3048000"/>
          </a:xfrm>
          <a:prstGeom prst="rect">
            <a:avLst/>
          </a:prstGeom>
        </p:spPr>
      </p:pic>
      <p:pic>
        <p:nvPicPr>
          <p:cNvPr id="8" name="Picture 7">
            <a:extLst>
              <a:ext uri="{FF2B5EF4-FFF2-40B4-BE49-F238E27FC236}">
                <a16:creationId xmlns:a16="http://schemas.microsoft.com/office/drawing/2014/main" id="{662E508D-94ED-8349-A0C5-85EF32683977}"/>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8816626" y="1633361"/>
            <a:ext cx="3251200" cy="2818517"/>
          </a:xfrm>
          <a:prstGeom prst="rect">
            <a:avLst/>
          </a:prstGeom>
        </p:spPr>
      </p:pic>
      <p:pic>
        <p:nvPicPr>
          <p:cNvPr id="9" name="Picture 8">
            <a:extLst>
              <a:ext uri="{FF2B5EF4-FFF2-40B4-BE49-F238E27FC236}">
                <a16:creationId xmlns:a16="http://schemas.microsoft.com/office/drawing/2014/main" id="{91F96D3D-6915-6D4D-8460-EBB0678E168C}"/>
              </a:ext>
            </a:extLst>
          </p:cNvPr>
          <p:cNvPicPr>
            <a:picLocks noChangeAspect="1"/>
          </p:cNvPicPr>
          <p:nvPr/>
        </p:nvPicPr>
        <p:blipFill>
          <a:blip r:embed="rId7"/>
          <a:stretch>
            <a:fillRect/>
          </a:stretch>
        </p:blipFill>
        <p:spPr>
          <a:xfrm>
            <a:off x="5450429" y="1697393"/>
            <a:ext cx="3637140" cy="2727855"/>
          </a:xfrm>
          <a:prstGeom prst="rect">
            <a:avLst/>
          </a:prstGeom>
        </p:spPr>
      </p:pic>
      <p:sp>
        <p:nvSpPr>
          <p:cNvPr id="10" name="TextBox 9">
            <a:extLst>
              <a:ext uri="{FF2B5EF4-FFF2-40B4-BE49-F238E27FC236}">
                <a16:creationId xmlns:a16="http://schemas.microsoft.com/office/drawing/2014/main" id="{0ABB0A27-6C08-D44C-901A-42B4AAAB95F1}"/>
              </a:ext>
            </a:extLst>
          </p:cNvPr>
          <p:cNvSpPr txBox="1"/>
          <p:nvPr/>
        </p:nvSpPr>
        <p:spPr>
          <a:xfrm>
            <a:off x="54187" y="4583289"/>
            <a:ext cx="11123558" cy="369332"/>
          </a:xfrm>
          <a:prstGeom prst="rect">
            <a:avLst/>
          </a:prstGeom>
          <a:noFill/>
        </p:spPr>
        <p:txBody>
          <a:bodyPr wrap="none" rtlCol="0">
            <a:spAutoFit/>
          </a:bodyPr>
          <a:lstStyle/>
          <a:p>
            <a:r>
              <a:rPr lang="en-US" dirty="0"/>
              <a:t>Heating a layer                 Convection surface of active layer      Symmetry conditions                Heat loss </a:t>
            </a:r>
          </a:p>
        </p:txBody>
      </p:sp>
      <p:pic>
        <p:nvPicPr>
          <p:cNvPr id="11" name="Audio 10">
            <a:hlinkClick r:id="" action="ppaction://media"/>
            <a:extLst>
              <a:ext uri="{FF2B5EF4-FFF2-40B4-BE49-F238E27FC236}">
                <a16:creationId xmlns:a16="http://schemas.microsoft.com/office/drawing/2014/main" id="{0CBC0BCD-D1AB-9E4E-8844-91F7F7AC7E0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008069937"/>
      </p:ext>
    </p:extLst>
  </p:cSld>
  <p:clrMapOvr>
    <a:masterClrMapping/>
  </p:clrMapOvr>
  <mc:AlternateContent xmlns:mc="http://schemas.openxmlformats.org/markup-compatibility/2006" xmlns:p14="http://schemas.microsoft.com/office/powerpoint/2010/main">
    <mc:Choice Requires="p14">
      <p:transition spd="slow" p14:dur="2000" advTm="24763"/>
    </mc:Choice>
    <mc:Fallback xmlns="">
      <p:transition spd="slow" advTm="247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7CA8AD9-E8AE-0346-BEDD-2582D48C7292}"/>
              </a:ext>
            </a:extLst>
          </p:cNvPr>
          <p:cNvSpPr>
            <a:spLocks noGrp="1"/>
          </p:cNvSpPr>
          <p:nvPr>
            <p:ph type="ftr" sz="quarter" idx="11"/>
          </p:nvPr>
        </p:nvSpPr>
        <p:spPr/>
        <p:txBody>
          <a:bodyPr/>
          <a:lstStyle/>
          <a:p>
            <a:r>
              <a:rPr lang="en-GB"/>
              <a:t>ASTM International Conference on Additive Manufacturing</a:t>
            </a:r>
            <a:endParaRPr lang="en-GB" dirty="0"/>
          </a:p>
        </p:txBody>
      </p:sp>
      <p:sp>
        <p:nvSpPr>
          <p:cNvPr id="4" name="Title 3">
            <a:extLst>
              <a:ext uri="{FF2B5EF4-FFF2-40B4-BE49-F238E27FC236}">
                <a16:creationId xmlns:a16="http://schemas.microsoft.com/office/drawing/2014/main" id="{3CDDF9D6-8753-2444-967E-8C6F777DB012}"/>
              </a:ext>
            </a:extLst>
          </p:cNvPr>
          <p:cNvSpPr>
            <a:spLocks noGrp="1"/>
          </p:cNvSpPr>
          <p:nvPr>
            <p:ph type="title"/>
          </p:nvPr>
        </p:nvSpPr>
        <p:spPr/>
        <p:txBody>
          <a:bodyPr/>
          <a:lstStyle/>
          <a:p>
            <a:r>
              <a:rPr lang="en-US" dirty="0"/>
              <a:t>Thermal behavior in pragmatic approximation</a:t>
            </a:r>
          </a:p>
        </p:txBody>
      </p:sp>
      <p:sp>
        <p:nvSpPr>
          <p:cNvPr id="5" name="Text Placeholder 4">
            <a:extLst>
              <a:ext uri="{FF2B5EF4-FFF2-40B4-BE49-F238E27FC236}">
                <a16:creationId xmlns:a16="http://schemas.microsoft.com/office/drawing/2014/main" id="{BB9307D3-FFC8-5F47-8AD5-03511609C2A3}"/>
              </a:ext>
            </a:extLst>
          </p:cNvPr>
          <p:cNvSpPr>
            <a:spLocks noGrp="1"/>
          </p:cNvSpPr>
          <p:nvPr>
            <p:ph type="body" sz="quarter" idx="14"/>
          </p:nvPr>
        </p:nvSpPr>
        <p:spPr>
          <a:xfrm>
            <a:off x="192496" y="1165559"/>
            <a:ext cx="5371283" cy="301934"/>
          </a:xfrm>
        </p:spPr>
        <p:txBody>
          <a:bodyPr/>
          <a:lstStyle/>
          <a:p>
            <a:r>
              <a:rPr lang="en-US" dirty="0"/>
              <a:t>Lumped layer heating</a:t>
            </a:r>
          </a:p>
        </p:txBody>
      </p:sp>
      <p:pic>
        <p:nvPicPr>
          <p:cNvPr id="6" name="Content Placeholder 5">
            <a:extLst>
              <a:ext uri="{FF2B5EF4-FFF2-40B4-BE49-F238E27FC236}">
                <a16:creationId xmlns:a16="http://schemas.microsoft.com/office/drawing/2014/main" id="{FC1EC4F5-CB7B-964B-9273-C93D4301F6D5}"/>
              </a:ext>
            </a:extLst>
          </p:cNvPr>
          <p:cNvPicPr>
            <a:picLocks noGrp="1" noChangeAspect="1"/>
          </p:cNvPicPr>
          <p:nvPr>
            <p:ph sz="quarter" idx="15"/>
          </p:nvPr>
        </p:nvPicPr>
        <p:blipFill>
          <a:blip r:embed="rId4"/>
          <a:stretch>
            <a:fillRect/>
          </a:stretch>
        </p:blipFill>
        <p:spPr>
          <a:xfrm>
            <a:off x="192496" y="2159760"/>
            <a:ext cx="5428339" cy="4071254"/>
          </a:xfrm>
          <a:prstGeom prst="rect">
            <a:avLst/>
          </a:prstGeom>
        </p:spPr>
      </p:pic>
      <p:pic>
        <p:nvPicPr>
          <p:cNvPr id="7" name="S5probes2.png" descr="S5probes2.png">
            <a:extLst>
              <a:ext uri="{FF2B5EF4-FFF2-40B4-BE49-F238E27FC236}">
                <a16:creationId xmlns:a16="http://schemas.microsoft.com/office/drawing/2014/main" id="{2DB01E51-6598-A447-B3A4-BE8A84A8D9C8}"/>
              </a:ext>
            </a:extLst>
          </p:cNvPr>
          <p:cNvPicPr>
            <a:picLocks noChangeAspect="1"/>
          </p:cNvPicPr>
          <p:nvPr/>
        </p:nvPicPr>
        <p:blipFill>
          <a:blip r:embed="rId5"/>
          <a:stretch>
            <a:fillRect/>
          </a:stretch>
        </p:blipFill>
        <p:spPr>
          <a:xfrm>
            <a:off x="5563779" y="1964067"/>
            <a:ext cx="6628221" cy="3728374"/>
          </a:xfrm>
          <a:prstGeom prst="rect">
            <a:avLst/>
          </a:prstGeom>
          <a:ln w="12700">
            <a:miter lim="400000"/>
          </a:ln>
        </p:spPr>
      </p:pic>
      <p:pic>
        <p:nvPicPr>
          <p:cNvPr id="9" name="Audio 8">
            <a:hlinkClick r:id="" action="ppaction://media"/>
            <a:extLst>
              <a:ext uri="{FF2B5EF4-FFF2-40B4-BE49-F238E27FC236}">
                <a16:creationId xmlns:a16="http://schemas.microsoft.com/office/drawing/2014/main" id="{61038085-B655-A745-803E-404A9335113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475385595"/>
      </p:ext>
    </p:extLst>
  </p:cSld>
  <p:clrMapOvr>
    <a:masterClrMapping/>
  </p:clrMapOvr>
  <mc:AlternateContent xmlns:mc="http://schemas.openxmlformats.org/markup-compatibility/2006" xmlns:p14="http://schemas.microsoft.com/office/powerpoint/2010/main">
    <mc:Choice Requires="p14">
      <p:transition spd="slow" p14:dur="2000" advTm="67049"/>
    </mc:Choice>
    <mc:Fallback xmlns="">
      <p:transition spd="slow" advTm="670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2F1B980-8B53-1248-912A-F7962ED6ADD2}"/>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618907" y="2250691"/>
            <a:ext cx="5440680" cy="4204161"/>
          </a:xfrm>
          <a:prstGeom prst="rect">
            <a:avLst/>
          </a:prstGeom>
        </p:spPr>
      </p:pic>
      <p:sp>
        <p:nvSpPr>
          <p:cNvPr id="3" name="Footer Placeholder 2">
            <a:extLst>
              <a:ext uri="{FF2B5EF4-FFF2-40B4-BE49-F238E27FC236}">
                <a16:creationId xmlns:a16="http://schemas.microsoft.com/office/drawing/2014/main" id="{4481CE25-8764-E840-AF62-C49BC5B420B4}"/>
              </a:ext>
            </a:extLst>
          </p:cNvPr>
          <p:cNvSpPr>
            <a:spLocks noGrp="1"/>
          </p:cNvSpPr>
          <p:nvPr>
            <p:ph type="ftr" sz="quarter" idx="11"/>
          </p:nvPr>
        </p:nvSpPr>
        <p:spPr/>
        <p:txBody>
          <a:bodyPr/>
          <a:lstStyle/>
          <a:p>
            <a:r>
              <a:rPr lang="en-GB"/>
              <a:t>ASTM International Conference on Additive Manufacturing</a:t>
            </a:r>
            <a:endParaRPr lang="en-GB" dirty="0"/>
          </a:p>
        </p:txBody>
      </p:sp>
      <p:sp>
        <p:nvSpPr>
          <p:cNvPr id="4" name="Title 3">
            <a:extLst>
              <a:ext uri="{FF2B5EF4-FFF2-40B4-BE49-F238E27FC236}">
                <a16:creationId xmlns:a16="http://schemas.microsoft.com/office/drawing/2014/main" id="{7D52E695-777A-614B-9D82-C926BEC13502}"/>
              </a:ext>
            </a:extLst>
          </p:cNvPr>
          <p:cNvSpPr>
            <a:spLocks noGrp="1"/>
          </p:cNvSpPr>
          <p:nvPr>
            <p:ph type="title"/>
          </p:nvPr>
        </p:nvSpPr>
        <p:spPr/>
        <p:txBody>
          <a:bodyPr/>
          <a:lstStyle/>
          <a:p>
            <a:r>
              <a:rPr lang="en-US" dirty="0"/>
              <a:t>Effect of 80, 60, 40 lumped layers</a:t>
            </a:r>
          </a:p>
        </p:txBody>
      </p:sp>
      <p:pic>
        <p:nvPicPr>
          <p:cNvPr id="6" name="Content Placeholder 5">
            <a:extLst>
              <a:ext uri="{FF2B5EF4-FFF2-40B4-BE49-F238E27FC236}">
                <a16:creationId xmlns:a16="http://schemas.microsoft.com/office/drawing/2014/main" id="{2909B4B2-E63E-D24A-9EFB-48F667CE62C4}"/>
              </a:ext>
            </a:extLst>
          </p:cNvPr>
          <p:cNvPicPr>
            <a:picLocks noGrp="1" noChangeAspect="1"/>
          </p:cNvPicPr>
          <p:nvPr>
            <p:ph sz="quarter" idx="15"/>
          </p:nvPr>
        </p:nvPicPr>
        <p:blipFill rotWithShape="1">
          <a:blip r:embed="rId5" cstate="print">
            <a:extLst>
              <a:ext uri="{28A0092B-C50C-407E-A947-70E740481C1C}">
                <a14:useLocalDpi xmlns:a14="http://schemas.microsoft.com/office/drawing/2010/main"/>
              </a:ext>
            </a:extLst>
          </a:blip>
          <a:srcRect l="3208" t="11542" r="8219"/>
          <a:stretch/>
        </p:blipFill>
        <p:spPr>
          <a:xfrm>
            <a:off x="6166" y="2723103"/>
            <a:ext cx="4855464" cy="3747088"/>
          </a:xfrm>
          <a:prstGeom prst="rect">
            <a:avLst/>
          </a:prstGeom>
        </p:spPr>
      </p:pic>
      <p:pic>
        <p:nvPicPr>
          <p:cNvPr id="8" name="Picture 7">
            <a:extLst>
              <a:ext uri="{FF2B5EF4-FFF2-40B4-BE49-F238E27FC236}">
                <a16:creationId xmlns:a16="http://schemas.microsoft.com/office/drawing/2014/main" id="{F2690C8B-8DFF-1F4F-98D8-63EDA8FCC263}"/>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r="39889"/>
          <a:stretch/>
        </p:blipFill>
        <p:spPr>
          <a:xfrm>
            <a:off x="9745039" y="1012819"/>
            <a:ext cx="1177515" cy="1828800"/>
          </a:xfrm>
          <a:prstGeom prst="rect">
            <a:avLst/>
          </a:prstGeom>
        </p:spPr>
      </p:pic>
      <p:graphicFrame>
        <p:nvGraphicFramePr>
          <p:cNvPr id="10" name="Table 10">
            <a:extLst>
              <a:ext uri="{FF2B5EF4-FFF2-40B4-BE49-F238E27FC236}">
                <a16:creationId xmlns:a16="http://schemas.microsoft.com/office/drawing/2014/main" id="{943EF98F-0442-D147-8452-393D61EBC6DE}"/>
              </a:ext>
            </a:extLst>
          </p:cNvPr>
          <p:cNvGraphicFramePr>
            <a:graphicFrameLocks noGrp="1"/>
          </p:cNvGraphicFramePr>
          <p:nvPr>
            <p:extLst>
              <p:ext uri="{D42A27DB-BD31-4B8C-83A1-F6EECF244321}">
                <p14:modId xmlns:p14="http://schemas.microsoft.com/office/powerpoint/2010/main" val="1593604679"/>
              </p:ext>
            </p:extLst>
          </p:nvPr>
        </p:nvGraphicFramePr>
        <p:xfrm>
          <a:off x="2089728" y="920219"/>
          <a:ext cx="6834549" cy="1483360"/>
        </p:xfrm>
        <a:graphic>
          <a:graphicData uri="http://schemas.openxmlformats.org/drawingml/2006/table">
            <a:tbl>
              <a:tblPr firstRow="1" bandRow="1">
                <a:tableStyleId>{5C22544A-7EE6-4342-B048-85BDC9FD1C3A}</a:tableStyleId>
              </a:tblPr>
              <a:tblGrid>
                <a:gridCol w="2278183">
                  <a:extLst>
                    <a:ext uri="{9D8B030D-6E8A-4147-A177-3AD203B41FA5}">
                      <a16:colId xmlns:a16="http://schemas.microsoft.com/office/drawing/2014/main" val="3476104893"/>
                    </a:ext>
                  </a:extLst>
                </a:gridCol>
                <a:gridCol w="2278183">
                  <a:extLst>
                    <a:ext uri="{9D8B030D-6E8A-4147-A177-3AD203B41FA5}">
                      <a16:colId xmlns:a16="http://schemas.microsoft.com/office/drawing/2014/main" val="804511418"/>
                    </a:ext>
                  </a:extLst>
                </a:gridCol>
                <a:gridCol w="2278183">
                  <a:extLst>
                    <a:ext uri="{9D8B030D-6E8A-4147-A177-3AD203B41FA5}">
                      <a16:colId xmlns:a16="http://schemas.microsoft.com/office/drawing/2014/main" val="3685125291"/>
                    </a:ext>
                  </a:extLst>
                </a:gridCol>
              </a:tblGrid>
              <a:tr h="370840">
                <a:tc>
                  <a:txBody>
                    <a:bodyPr/>
                    <a:lstStyle/>
                    <a:p>
                      <a:r>
                        <a:rPr lang="en-US" dirty="0"/>
                        <a:t>Number of layers</a:t>
                      </a:r>
                    </a:p>
                  </a:txBody>
                  <a:tcPr/>
                </a:tc>
                <a:tc>
                  <a:txBody>
                    <a:bodyPr/>
                    <a:lstStyle/>
                    <a:p>
                      <a:r>
                        <a:rPr lang="en-US" dirty="0"/>
                        <a:t>Wall clock hours</a:t>
                      </a:r>
                    </a:p>
                  </a:txBody>
                  <a:tcPr/>
                </a:tc>
                <a:tc>
                  <a:txBody>
                    <a:bodyPr/>
                    <a:lstStyle/>
                    <a:p>
                      <a:r>
                        <a:rPr lang="en-US" dirty="0"/>
                        <a:t>Number of cores</a:t>
                      </a:r>
                    </a:p>
                  </a:txBody>
                  <a:tcPr/>
                </a:tc>
                <a:extLst>
                  <a:ext uri="{0D108BD9-81ED-4DB2-BD59-A6C34878D82A}">
                    <a16:rowId xmlns:a16="http://schemas.microsoft.com/office/drawing/2014/main" val="386774029"/>
                  </a:ext>
                </a:extLst>
              </a:tr>
              <a:tr h="370840">
                <a:tc>
                  <a:txBody>
                    <a:bodyPr/>
                    <a:lstStyle/>
                    <a:p>
                      <a:pPr algn="ctr"/>
                      <a:r>
                        <a:rPr lang="en-US" dirty="0">
                          <a:solidFill>
                            <a:schemeClr val="accent1"/>
                          </a:solidFill>
                        </a:rPr>
                        <a:t>80</a:t>
                      </a:r>
                    </a:p>
                  </a:txBody>
                  <a:tcPr/>
                </a:tc>
                <a:tc>
                  <a:txBody>
                    <a:bodyPr/>
                    <a:lstStyle/>
                    <a:p>
                      <a:pPr algn="ctr"/>
                      <a:r>
                        <a:rPr lang="en-US" dirty="0">
                          <a:solidFill>
                            <a:schemeClr val="accent1"/>
                          </a:solidFill>
                        </a:rPr>
                        <a:t>84</a:t>
                      </a:r>
                    </a:p>
                  </a:txBody>
                  <a:tcPr/>
                </a:tc>
                <a:tc>
                  <a:txBody>
                    <a:bodyPr/>
                    <a:lstStyle/>
                    <a:p>
                      <a:pPr algn="ctr"/>
                      <a:r>
                        <a:rPr lang="en-US" dirty="0">
                          <a:solidFill>
                            <a:schemeClr val="accent1"/>
                          </a:solidFill>
                        </a:rPr>
                        <a:t>10</a:t>
                      </a:r>
                    </a:p>
                  </a:txBody>
                  <a:tcPr/>
                </a:tc>
                <a:extLst>
                  <a:ext uri="{0D108BD9-81ED-4DB2-BD59-A6C34878D82A}">
                    <a16:rowId xmlns:a16="http://schemas.microsoft.com/office/drawing/2014/main" val="1221386707"/>
                  </a:ext>
                </a:extLst>
              </a:tr>
              <a:tr h="370840">
                <a:tc>
                  <a:txBody>
                    <a:bodyPr/>
                    <a:lstStyle/>
                    <a:p>
                      <a:pPr algn="ctr"/>
                      <a:r>
                        <a:rPr lang="en-US" dirty="0">
                          <a:solidFill>
                            <a:schemeClr val="accent1"/>
                          </a:solidFill>
                        </a:rPr>
                        <a:t>60</a:t>
                      </a:r>
                    </a:p>
                  </a:txBody>
                  <a:tcPr/>
                </a:tc>
                <a:tc>
                  <a:txBody>
                    <a:bodyPr/>
                    <a:lstStyle/>
                    <a:p>
                      <a:pPr algn="ctr"/>
                      <a:r>
                        <a:rPr lang="en-US" dirty="0">
                          <a:solidFill>
                            <a:schemeClr val="accent1"/>
                          </a:solidFill>
                        </a:rPr>
                        <a:t>60</a:t>
                      </a:r>
                    </a:p>
                  </a:txBody>
                  <a:tcPr/>
                </a:tc>
                <a:tc>
                  <a:txBody>
                    <a:bodyPr/>
                    <a:lstStyle/>
                    <a:p>
                      <a:pPr algn="ctr"/>
                      <a:r>
                        <a:rPr lang="en-US" dirty="0">
                          <a:solidFill>
                            <a:schemeClr val="accent1"/>
                          </a:solidFill>
                        </a:rPr>
                        <a:t>10</a:t>
                      </a:r>
                    </a:p>
                  </a:txBody>
                  <a:tcPr/>
                </a:tc>
                <a:extLst>
                  <a:ext uri="{0D108BD9-81ED-4DB2-BD59-A6C34878D82A}">
                    <a16:rowId xmlns:a16="http://schemas.microsoft.com/office/drawing/2014/main" val="3628640036"/>
                  </a:ext>
                </a:extLst>
              </a:tr>
              <a:tr h="370840">
                <a:tc>
                  <a:txBody>
                    <a:bodyPr/>
                    <a:lstStyle/>
                    <a:p>
                      <a:pPr algn="ctr"/>
                      <a:r>
                        <a:rPr lang="en-US" dirty="0">
                          <a:solidFill>
                            <a:schemeClr val="accent1"/>
                          </a:solidFill>
                        </a:rPr>
                        <a:t>40</a:t>
                      </a:r>
                    </a:p>
                  </a:txBody>
                  <a:tcPr/>
                </a:tc>
                <a:tc>
                  <a:txBody>
                    <a:bodyPr/>
                    <a:lstStyle/>
                    <a:p>
                      <a:pPr algn="ctr"/>
                      <a:r>
                        <a:rPr lang="en-US" dirty="0">
                          <a:solidFill>
                            <a:schemeClr val="accent1"/>
                          </a:solidFill>
                        </a:rPr>
                        <a:t>20</a:t>
                      </a:r>
                    </a:p>
                  </a:txBody>
                  <a:tcPr/>
                </a:tc>
                <a:tc>
                  <a:txBody>
                    <a:bodyPr/>
                    <a:lstStyle/>
                    <a:p>
                      <a:pPr algn="ctr"/>
                      <a:r>
                        <a:rPr lang="en-US" dirty="0">
                          <a:solidFill>
                            <a:schemeClr val="accent1"/>
                          </a:solidFill>
                        </a:rPr>
                        <a:t>10</a:t>
                      </a:r>
                    </a:p>
                  </a:txBody>
                  <a:tcPr/>
                </a:tc>
                <a:extLst>
                  <a:ext uri="{0D108BD9-81ED-4DB2-BD59-A6C34878D82A}">
                    <a16:rowId xmlns:a16="http://schemas.microsoft.com/office/drawing/2014/main" val="1323112560"/>
                  </a:ext>
                </a:extLst>
              </a:tr>
            </a:tbl>
          </a:graphicData>
        </a:graphic>
      </p:graphicFrame>
      <p:sp>
        <p:nvSpPr>
          <p:cNvPr id="15" name="TextBox 14">
            <a:extLst>
              <a:ext uri="{FF2B5EF4-FFF2-40B4-BE49-F238E27FC236}">
                <a16:creationId xmlns:a16="http://schemas.microsoft.com/office/drawing/2014/main" id="{7EE96E9C-E4CA-E949-A0C0-812E3ACD0FEF}"/>
              </a:ext>
            </a:extLst>
          </p:cNvPr>
          <p:cNvSpPr txBox="1"/>
          <p:nvPr/>
        </p:nvSpPr>
        <p:spPr>
          <a:xfrm>
            <a:off x="9538957" y="2858707"/>
            <a:ext cx="2646878" cy="923330"/>
          </a:xfrm>
          <a:prstGeom prst="rect">
            <a:avLst/>
          </a:prstGeom>
          <a:noFill/>
        </p:spPr>
        <p:txBody>
          <a:bodyPr wrap="square" rtlCol="0">
            <a:spAutoFit/>
          </a:bodyPr>
          <a:lstStyle/>
          <a:p>
            <a:r>
              <a:rPr lang="en-US" dirty="0"/>
              <a:t>Bi-metallic cylinder with GrCop-42 lower half and HR-1 upper half.     </a:t>
            </a:r>
          </a:p>
        </p:txBody>
      </p:sp>
      <p:sp>
        <p:nvSpPr>
          <p:cNvPr id="16" name="TextBox 15">
            <a:extLst>
              <a:ext uri="{FF2B5EF4-FFF2-40B4-BE49-F238E27FC236}">
                <a16:creationId xmlns:a16="http://schemas.microsoft.com/office/drawing/2014/main" id="{9D346CFF-0CB8-F64A-BA78-18BB490EE4F2}"/>
              </a:ext>
            </a:extLst>
          </p:cNvPr>
          <p:cNvSpPr txBox="1"/>
          <p:nvPr/>
        </p:nvSpPr>
        <p:spPr>
          <a:xfrm>
            <a:off x="2312686" y="2538437"/>
            <a:ext cx="1454244" cy="369332"/>
          </a:xfrm>
          <a:prstGeom prst="rect">
            <a:avLst/>
          </a:prstGeom>
          <a:noFill/>
        </p:spPr>
        <p:txBody>
          <a:bodyPr wrap="none" rtlCol="0">
            <a:spAutoFit/>
          </a:bodyPr>
          <a:lstStyle/>
          <a:p>
            <a:r>
              <a:rPr lang="en-US" dirty="0">
                <a:solidFill>
                  <a:schemeClr val="accent1"/>
                </a:solidFill>
              </a:rPr>
              <a:t>Hoop Stress</a:t>
            </a:r>
          </a:p>
        </p:txBody>
      </p:sp>
      <p:sp>
        <p:nvSpPr>
          <p:cNvPr id="17" name="TextBox 16">
            <a:extLst>
              <a:ext uri="{FF2B5EF4-FFF2-40B4-BE49-F238E27FC236}">
                <a16:creationId xmlns:a16="http://schemas.microsoft.com/office/drawing/2014/main" id="{2EB87F50-85BC-544A-880C-FA3CA055B2C1}"/>
              </a:ext>
            </a:extLst>
          </p:cNvPr>
          <p:cNvSpPr txBox="1"/>
          <p:nvPr/>
        </p:nvSpPr>
        <p:spPr>
          <a:xfrm>
            <a:off x="6851396" y="2538437"/>
            <a:ext cx="1402948" cy="369332"/>
          </a:xfrm>
          <a:prstGeom prst="rect">
            <a:avLst/>
          </a:prstGeom>
          <a:noFill/>
        </p:spPr>
        <p:txBody>
          <a:bodyPr wrap="none" rtlCol="0">
            <a:spAutoFit/>
          </a:bodyPr>
          <a:lstStyle/>
          <a:p>
            <a:r>
              <a:rPr lang="en-US" dirty="0">
                <a:solidFill>
                  <a:schemeClr val="accent1"/>
                </a:solidFill>
              </a:rPr>
              <a:t>Axial Stress</a:t>
            </a:r>
          </a:p>
        </p:txBody>
      </p:sp>
      <p:sp>
        <p:nvSpPr>
          <p:cNvPr id="18" name="TextBox 17">
            <a:extLst>
              <a:ext uri="{FF2B5EF4-FFF2-40B4-BE49-F238E27FC236}">
                <a16:creationId xmlns:a16="http://schemas.microsoft.com/office/drawing/2014/main" id="{D4C18111-0DEA-784C-B4C8-9B374F26A854}"/>
              </a:ext>
            </a:extLst>
          </p:cNvPr>
          <p:cNvSpPr txBox="1"/>
          <p:nvPr/>
        </p:nvSpPr>
        <p:spPr>
          <a:xfrm>
            <a:off x="9538956" y="3894825"/>
            <a:ext cx="2646877" cy="1477328"/>
          </a:xfrm>
          <a:prstGeom prst="rect">
            <a:avLst/>
          </a:prstGeom>
          <a:noFill/>
        </p:spPr>
        <p:txBody>
          <a:bodyPr wrap="square" rtlCol="0">
            <a:spAutoFit/>
          </a:bodyPr>
          <a:lstStyle/>
          <a:p>
            <a:r>
              <a:rPr lang="en-US" dirty="0"/>
              <a:t>Axial stress in copper changed almost 100 MPa and computation time from almost 1 day to 3.5 days.</a:t>
            </a:r>
          </a:p>
        </p:txBody>
      </p:sp>
      <p:pic>
        <p:nvPicPr>
          <p:cNvPr id="2" name="Audio 1">
            <a:hlinkClick r:id="" action="ppaction://media"/>
            <a:extLst>
              <a:ext uri="{FF2B5EF4-FFF2-40B4-BE49-F238E27FC236}">
                <a16:creationId xmlns:a16="http://schemas.microsoft.com/office/drawing/2014/main" id="{EE71AC81-F68B-B440-98A3-2DF1F03F7D1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027181474"/>
      </p:ext>
    </p:extLst>
  </p:cSld>
  <p:clrMapOvr>
    <a:masterClrMapping/>
  </p:clrMapOvr>
  <mc:AlternateContent xmlns:mc="http://schemas.openxmlformats.org/markup-compatibility/2006" xmlns:p14="http://schemas.microsoft.com/office/powerpoint/2010/main">
    <mc:Choice Requires="p14">
      <p:transition spd="slow" p14:dur="2000" advTm="55654"/>
    </mc:Choice>
    <mc:Fallback xmlns="">
      <p:transition spd="slow" advTm="556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D6D1240-6E94-3345-923A-284B068143D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4273" t="10560"/>
          <a:stretch/>
        </p:blipFill>
        <p:spPr>
          <a:xfrm>
            <a:off x="4833270" y="2576644"/>
            <a:ext cx="5257800" cy="3796039"/>
          </a:xfrm>
          <a:prstGeom prst="rect">
            <a:avLst/>
          </a:prstGeom>
        </p:spPr>
      </p:pic>
      <p:sp>
        <p:nvSpPr>
          <p:cNvPr id="3" name="Footer Placeholder 2">
            <a:extLst>
              <a:ext uri="{FF2B5EF4-FFF2-40B4-BE49-F238E27FC236}">
                <a16:creationId xmlns:a16="http://schemas.microsoft.com/office/drawing/2014/main" id="{50EE8526-836A-B240-8425-BF201A4F210E}"/>
              </a:ext>
            </a:extLst>
          </p:cNvPr>
          <p:cNvSpPr>
            <a:spLocks noGrp="1"/>
          </p:cNvSpPr>
          <p:nvPr>
            <p:ph type="ftr" sz="quarter" idx="11"/>
          </p:nvPr>
        </p:nvSpPr>
        <p:spPr/>
        <p:txBody>
          <a:bodyPr/>
          <a:lstStyle/>
          <a:p>
            <a:r>
              <a:rPr lang="en-GB"/>
              <a:t>ASTM International Conference on Additive Manufacturing</a:t>
            </a:r>
            <a:endParaRPr lang="en-GB" dirty="0"/>
          </a:p>
        </p:txBody>
      </p:sp>
      <p:sp>
        <p:nvSpPr>
          <p:cNvPr id="4" name="Title 3">
            <a:extLst>
              <a:ext uri="{FF2B5EF4-FFF2-40B4-BE49-F238E27FC236}">
                <a16:creationId xmlns:a16="http://schemas.microsoft.com/office/drawing/2014/main" id="{8BF2F287-2219-974F-8F28-A2816E88F41A}"/>
              </a:ext>
            </a:extLst>
          </p:cNvPr>
          <p:cNvSpPr>
            <a:spLocks noGrp="1"/>
          </p:cNvSpPr>
          <p:nvPr>
            <p:ph type="title"/>
          </p:nvPr>
        </p:nvSpPr>
        <p:spPr/>
        <p:txBody>
          <a:bodyPr/>
          <a:lstStyle/>
          <a:p>
            <a:r>
              <a:rPr lang="en-US" dirty="0"/>
              <a:t>Convective heat transfer</a:t>
            </a:r>
          </a:p>
        </p:txBody>
      </p:sp>
      <p:pic>
        <p:nvPicPr>
          <p:cNvPr id="6" name="Content Placeholder 5">
            <a:extLst>
              <a:ext uri="{FF2B5EF4-FFF2-40B4-BE49-F238E27FC236}">
                <a16:creationId xmlns:a16="http://schemas.microsoft.com/office/drawing/2014/main" id="{52F908D9-A02C-2245-9741-530B2766A34A}"/>
              </a:ext>
            </a:extLst>
          </p:cNvPr>
          <p:cNvPicPr>
            <a:picLocks noGrp="1" noChangeAspect="1"/>
          </p:cNvPicPr>
          <p:nvPr>
            <p:ph sz="quarter" idx="15"/>
          </p:nvPr>
        </p:nvPicPr>
        <p:blipFill rotWithShape="1">
          <a:blip r:embed="rId5" cstate="print">
            <a:extLst>
              <a:ext uri="{28A0092B-C50C-407E-A947-70E740481C1C}">
                <a14:useLocalDpi xmlns:a14="http://schemas.microsoft.com/office/drawing/2010/main"/>
              </a:ext>
            </a:extLst>
          </a:blip>
          <a:srcRect l="3205" t="12636" r="7867"/>
          <a:stretch/>
        </p:blipFill>
        <p:spPr>
          <a:xfrm>
            <a:off x="19228" y="2652765"/>
            <a:ext cx="4878341" cy="3703320"/>
          </a:xfrm>
          <a:prstGeom prst="rect">
            <a:avLst/>
          </a:prstGeom>
        </p:spPr>
      </p:pic>
      <p:sp>
        <p:nvSpPr>
          <p:cNvPr id="9" name="TextBox 8">
            <a:extLst>
              <a:ext uri="{FF2B5EF4-FFF2-40B4-BE49-F238E27FC236}">
                <a16:creationId xmlns:a16="http://schemas.microsoft.com/office/drawing/2014/main" id="{E4D7CDEF-D907-6443-9EC7-3B5A4DEFBF96}"/>
              </a:ext>
            </a:extLst>
          </p:cNvPr>
          <p:cNvSpPr txBox="1"/>
          <p:nvPr/>
        </p:nvSpPr>
        <p:spPr>
          <a:xfrm>
            <a:off x="2100884" y="2356283"/>
            <a:ext cx="1415772" cy="369332"/>
          </a:xfrm>
          <a:prstGeom prst="rect">
            <a:avLst/>
          </a:prstGeom>
          <a:noFill/>
        </p:spPr>
        <p:txBody>
          <a:bodyPr wrap="none" rtlCol="0">
            <a:spAutoFit/>
          </a:bodyPr>
          <a:lstStyle/>
          <a:p>
            <a:r>
              <a:rPr lang="en-US" dirty="0">
                <a:solidFill>
                  <a:schemeClr val="accent1"/>
                </a:solidFill>
              </a:rPr>
              <a:t>Hoop stress</a:t>
            </a:r>
          </a:p>
        </p:txBody>
      </p:sp>
      <p:sp>
        <p:nvSpPr>
          <p:cNvPr id="10" name="TextBox 9">
            <a:extLst>
              <a:ext uri="{FF2B5EF4-FFF2-40B4-BE49-F238E27FC236}">
                <a16:creationId xmlns:a16="http://schemas.microsoft.com/office/drawing/2014/main" id="{A4DF0F65-BF41-6B47-AA09-AE1B7FD0E41A}"/>
              </a:ext>
            </a:extLst>
          </p:cNvPr>
          <p:cNvSpPr txBox="1"/>
          <p:nvPr/>
        </p:nvSpPr>
        <p:spPr>
          <a:xfrm>
            <a:off x="6488795" y="2370594"/>
            <a:ext cx="1364476" cy="369332"/>
          </a:xfrm>
          <a:prstGeom prst="rect">
            <a:avLst/>
          </a:prstGeom>
          <a:noFill/>
        </p:spPr>
        <p:txBody>
          <a:bodyPr wrap="none" rtlCol="0">
            <a:spAutoFit/>
          </a:bodyPr>
          <a:lstStyle/>
          <a:p>
            <a:r>
              <a:rPr lang="en-US" dirty="0">
                <a:solidFill>
                  <a:schemeClr val="accent1"/>
                </a:solidFill>
              </a:rPr>
              <a:t>Axial stress</a:t>
            </a:r>
          </a:p>
        </p:txBody>
      </p:sp>
      <p:sp>
        <p:nvSpPr>
          <p:cNvPr id="11" name="TextBox 10">
            <a:extLst>
              <a:ext uri="{FF2B5EF4-FFF2-40B4-BE49-F238E27FC236}">
                <a16:creationId xmlns:a16="http://schemas.microsoft.com/office/drawing/2014/main" id="{C22FDD5E-70A6-5B47-A3B5-87137F456684}"/>
              </a:ext>
            </a:extLst>
          </p:cNvPr>
          <p:cNvSpPr txBox="1"/>
          <p:nvPr/>
        </p:nvSpPr>
        <p:spPr>
          <a:xfrm>
            <a:off x="381795" y="1405706"/>
            <a:ext cx="10625729" cy="923330"/>
          </a:xfrm>
          <a:prstGeom prst="rect">
            <a:avLst/>
          </a:prstGeom>
          <a:noFill/>
        </p:spPr>
        <p:txBody>
          <a:bodyPr wrap="square" rtlCol="0">
            <a:spAutoFit/>
          </a:bodyPr>
          <a:lstStyle/>
          <a:p>
            <a:r>
              <a:rPr lang="en-US" dirty="0"/>
              <a:t>Cooling rates for lumped layer from 10, 100, 1000 W/m^2 affected stress significantly.</a:t>
            </a:r>
          </a:p>
          <a:p>
            <a:r>
              <a:rPr lang="en-US" dirty="0"/>
              <a:t>Pragmatic method requires careful calibration of the convective transfer coefficient either with experiment or with finer scale simulations.</a:t>
            </a:r>
          </a:p>
        </p:txBody>
      </p:sp>
      <p:pic>
        <p:nvPicPr>
          <p:cNvPr id="2" name="Audio 1">
            <a:hlinkClick r:id="" action="ppaction://media"/>
            <a:extLst>
              <a:ext uri="{FF2B5EF4-FFF2-40B4-BE49-F238E27FC236}">
                <a16:creationId xmlns:a16="http://schemas.microsoft.com/office/drawing/2014/main" id="{AE7EB3E6-0341-7340-81D9-D51080A0CE5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123792054"/>
      </p:ext>
    </p:extLst>
  </p:cSld>
  <p:clrMapOvr>
    <a:masterClrMapping/>
  </p:clrMapOvr>
  <mc:AlternateContent xmlns:mc="http://schemas.openxmlformats.org/markup-compatibility/2006" xmlns:p14="http://schemas.microsoft.com/office/powerpoint/2010/main">
    <mc:Choice Requires="p14">
      <p:transition spd="slow" p14:dur="2000" advTm="56045"/>
    </mc:Choice>
    <mc:Fallback xmlns="">
      <p:transition spd="slow" advTm="560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7CA8AD9-E8AE-0346-BEDD-2582D48C7292}"/>
              </a:ext>
            </a:extLst>
          </p:cNvPr>
          <p:cNvSpPr>
            <a:spLocks noGrp="1"/>
          </p:cNvSpPr>
          <p:nvPr>
            <p:ph type="ftr" sz="quarter" idx="11"/>
          </p:nvPr>
        </p:nvSpPr>
        <p:spPr/>
        <p:txBody>
          <a:bodyPr/>
          <a:lstStyle/>
          <a:p>
            <a:r>
              <a:rPr lang="en-GB"/>
              <a:t>ASTM International Conference on Additive Manufacturing</a:t>
            </a:r>
            <a:endParaRPr lang="en-GB" dirty="0"/>
          </a:p>
        </p:txBody>
      </p:sp>
      <p:sp>
        <p:nvSpPr>
          <p:cNvPr id="4" name="Title 3">
            <a:extLst>
              <a:ext uri="{FF2B5EF4-FFF2-40B4-BE49-F238E27FC236}">
                <a16:creationId xmlns:a16="http://schemas.microsoft.com/office/drawing/2014/main" id="{3CDDF9D6-8753-2444-967E-8C6F777DB012}"/>
              </a:ext>
            </a:extLst>
          </p:cNvPr>
          <p:cNvSpPr>
            <a:spLocks noGrp="1"/>
          </p:cNvSpPr>
          <p:nvPr>
            <p:ph type="title"/>
          </p:nvPr>
        </p:nvSpPr>
        <p:spPr/>
        <p:txBody>
          <a:bodyPr/>
          <a:lstStyle/>
          <a:p>
            <a:r>
              <a:rPr lang="en-US" dirty="0"/>
              <a:t>Thin wall simulation results</a:t>
            </a:r>
          </a:p>
        </p:txBody>
      </p:sp>
      <p:sp>
        <p:nvSpPr>
          <p:cNvPr id="5" name="Text Placeholder 4">
            <a:extLst>
              <a:ext uri="{FF2B5EF4-FFF2-40B4-BE49-F238E27FC236}">
                <a16:creationId xmlns:a16="http://schemas.microsoft.com/office/drawing/2014/main" id="{BB9307D3-FFC8-5F47-8AD5-03511609C2A3}"/>
              </a:ext>
            </a:extLst>
          </p:cNvPr>
          <p:cNvSpPr>
            <a:spLocks noGrp="1"/>
          </p:cNvSpPr>
          <p:nvPr>
            <p:ph type="body" sz="quarter" idx="14"/>
          </p:nvPr>
        </p:nvSpPr>
        <p:spPr>
          <a:xfrm>
            <a:off x="179999" y="1027330"/>
            <a:ext cx="5371283" cy="301934"/>
          </a:xfrm>
        </p:spPr>
        <p:txBody>
          <a:bodyPr/>
          <a:lstStyle/>
          <a:p>
            <a:r>
              <a:rPr lang="en-US" dirty="0"/>
              <a:t>Left Edge</a:t>
            </a:r>
          </a:p>
        </p:txBody>
      </p:sp>
      <p:pic>
        <p:nvPicPr>
          <p:cNvPr id="7" name="Picture 6">
            <a:extLst>
              <a:ext uri="{FF2B5EF4-FFF2-40B4-BE49-F238E27FC236}">
                <a16:creationId xmlns:a16="http://schemas.microsoft.com/office/drawing/2014/main" id="{7349AA08-B5E1-2D47-9074-18E3DBD2C60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19430" t="14836"/>
          <a:stretch/>
        </p:blipFill>
        <p:spPr>
          <a:xfrm>
            <a:off x="9977746" y="2059209"/>
            <a:ext cx="2075688" cy="1645520"/>
          </a:xfrm>
          <a:prstGeom prst="rect">
            <a:avLst/>
          </a:prstGeom>
        </p:spPr>
      </p:pic>
      <p:pic>
        <p:nvPicPr>
          <p:cNvPr id="8" name="Content Placeholder 7">
            <a:extLst>
              <a:ext uri="{FF2B5EF4-FFF2-40B4-BE49-F238E27FC236}">
                <a16:creationId xmlns:a16="http://schemas.microsoft.com/office/drawing/2014/main" id="{7A0DFEAA-A26D-CE4B-903E-9EC601CEA1F6}"/>
              </a:ext>
            </a:extLst>
          </p:cNvPr>
          <p:cNvPicPr>
            <a:picLocks noGrp="1" noChangeAspect="1"/>
          </p:cNvPicPr>
          <p:nvPr>
            <p:ph sz="quarter" idx="15"/>
          </p:nvPr>
        </p:nvPicPr>
        <p:blipFill rotWithShape="1">
          <a:blip r:embed="rId5" cstate="print">
            <a:extLst>
              <a:ext uri="{28A0092B-C50C-407E-A947-70E740481C1C}">
                <a14:useLocalDpi xmlns:a14="http://schemas.microsoft.com/office/drawing/2010/main"/>
              </a:ext>
            </a:extLst>
          </a:blip>
          <a:srcRect r="7183"/>
          <a:stretch/>
        </p:blipFill>
        <p:spPr>
          <a:xfrm>
            <a:off x="4825217" y="2180124"/>
            <a:ext cx="5152529" cy="4163462"/>
          </a:xfrm>
          <a:prstGeom prst="rect">
            <a:avLst/>
          </a:prstGeom>
        </p:spPr>
      </p:pic>
      <p:pic>
        <p:nvPicPr>
          <p:cNvPr id="9" name="Picture 8">
            <a:extLst>
              <a:ext uri="{FF2B5EF4-FFF2-40B4-BE49-F238E27FC236}">
                <a16:creationId xmlns:a16="http://schemas.microsoft.com/office/drawing/2014/main" id="{115D8D37-6146-9642-AB44-96EC7980FC1C}"/>
              </a:ext>
            </a:extLst>
          </p:cNvPr>
          <p:cNvPicPr>
            <a:picLocks noChangeAspect="1"/>
          </p:cNvPicPr>
          <p:nvPr/>
        </p:nvPicPr>
        <p:blipFill>
          <a:blip r:embed="rId6"/>
          <a:stretch>
            <a:fillRect/>
          </a:stretch>
        </p:blipFill>
        <p:spPr>
          <a:xfrm>
            <a:off x="0" y="2180124"/>
            <a:ext cx="5551282" cy="4163462"/>
          </a:xfrm>
          <a:prstGeom prst="rect">
            <a:avLst/>
          </a:prstGeom>
        </p:spPr>
      </p:pic>
      <p:pic>
        <p:nvPicPr>
          <p:cNvPr id="6" name="Audio 5">
            <a:hlinkClick r:id="" action="ppaction://media"/>
            <a:extLst>
              <a:ext uri="{FF2B5EF4-FFF2-40B4-BE49-F238E27FC236}">
                <a16:creationId xmlns:a16="http://schemas.microsoft.com/office/drawing/2014/main" id="{2A8DEEF5-5237-614C-BE80-36A9E9D33D0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720829241"/>
      </p:ext>
    </p:extLst>
  </p:cSld>
  <p:clrMapOvr>
    <a:masterClrMapping/>
  </p:clrMapOvr>
  <mc:AlternateContent xmlns:mc="http://schemas.openxmlformats.org/markup-compatibility/2006" xmlns:p14="http://schemas.microsoft.com/office/powerpoint/2010/main">
    <mc:Choice Requires="p14">
      <p:transition spd="slow" p14:dur="2000" advTm="69334"/>
    </mc:Choice>
    <mc:Fallback xmlns="">
      <p:transition spd="slow" advTm="693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58518E6E-65B2-834E-B491-37F461742090}"/>
              </a:ext>
            </a:extLst>
          </p:cNvPr>
          <p:cNvPicPr>
            <a:picLocks noGrp="1" noChangeAspect="1"/>
          </p:cNvPicPr>
          <p:nvPr>
            <p:ph sz="quarter" idx="15"/>
          </p:nvPr>
        </p:nvPicPr>
        <p:blipFill rotWithShape="1">
          <a:blip r:embed="rId4" cstate="print">
            <a:extLst>
              <a:ext uri="{28A0092B-C50C-407E-A947-70E740481C1C}">
                <a14:useLocalDpi xmlns:a14="http://schemas.microsoft.com/office/drawing/2010/main"/>
              </a:ext>
            </a:extLst>
          </a:blip>
          <a:srcRect r="7183"/>
          <a:stretch/>
        </p:blipFill>
        <p:spPr>
          <a:xfrm>
            <a:off x="4984944" y="2194787"/>
            <a:ext cx="5148072" cy="4159861"/>
          </a:xfrm>
          <a:prstGeom prst="rect">
            <a:avLst/>
          </a:prstGeom>
        </p:spPr>
      </p:pic>
      <p:sp>
        <p:nvSpPr>
          <p:cNvPr id="3" name="Footer Placeholder 2">
            <a:extLst>
              <a:ext uri="{FF2B5EF4-FFF2-40B4-BE49-F238E27FC236}">
                <a16:creationId xmlns:a16="http://schemas.microsoft.com/office/drawing/2014/main" id="{67CA8AD9-E8AE-0346-BEDD-2582D48C7292}"/>
              </a:ext>
            </a:extLst>
          </p:cNvPr>
          <p:cNvSpPr>
            <a:spLocks noGrp="1"/>
          </p:cNvSpPr>
          <p:nvPr>
            <p:ph type="ftr" sz="quarter" idx="11"/>
          </p:nvPr>
        </p:nvSpPr>
        <p:spPr/>
        <p:txBody>
          <a:bodyPr/>
          <a:lstStyle/>
          <a:p>
            <a:r>
              <a:rPr lang="en-GB"/>
              <a:t>ASTM International Conference on Additive Manufacturing</a:t>
            </a:r>
            <a:endParaRPr lang="en-GB" dirty="0"/>
          </a:p>
        </p:txBody>
      </p:sp>
      <p:sp>
        <p:nvSpPr>
          <p:cNvPr id="4" name="Title 3">
            <a:extLst>
              <a:ext uri="{FF2B5EF4-FFF2-40B4-BE49-F238E27FC236}">
                <a16:creationId xmlns:a16="http://schemas.microsoft.com/office/drawing/2014/main" id="{3CDDF9D6-8753-2444-967E-8C6F777DB012}"/>
              </a:ext>
            </a:extLst>
          </p:cNvPr>
          <p:cNvSpPr>
            <a:spLocks noGrp="1"/>
          </p:cNvSpPr>
          <p:nvPr>
            <p:ph type="title"/>
          </p:nvPr>
        </p:nvSpPr>
        <p:spPr/>
        <p:txBody>
          <a:bodyPr/>
          <a:lstStyle/>
          <a:p>
            <a:r>
              <a:rPr lang="en-US" dirty="0"/>
              <a:t>Thin wall simulation results</a:t>
            </a:r>
          </a:p>
        </p:txBody>
      </p:sp>
      <p:sp>
        <p:nvSpPr>
          <p:cNvPr id="5" name="Text Placeholder 4">
            <a:extLst>
              <a:ext uri="{FF2B5EF4-FFF2-40B4-BE49-F238E27FC236}">
                <a16:creationId xmlns:a16="http://schemas.microsoft.com/office/drawing/2014/main" id="{BB9307D3-FFC8-5F47-8AD5-03511609C2A3}"/>
              </a:ext>
            </a:extLst>
          </p:cNvPr>
          <p:cNvSpPr>
            <a:spLocks noGrp="1"/>
          </p:cNvSpPr>
          <p:nvPr>
            <p:ph type="body" sz="quarter" idx="14"/>
          </p:nvPr>
        </p:nvSpPr>
        <p:spPr>
          <a:xfrm>
            <a:off x="151863" y="1171369"/>
            <a:ext cx="5371283" cy="301934"/>
          </a:xfrm>
        </p:spPr>
        <p:txBody>
          <a:bodyPr/>
          <a:lstStyle/>
          <a:p>
            <a:r>
              <a:rPr lang="en-US" dirty="0"/>
              <a:t>Bottom horizontal </a:t>
            </a:r>
          </a:p>
        </p:txBody>
      </p:sp>
      <p:pic>
        <p:nvPicPr>
          <p:cNvPr id="6" name="Picture 5">
            <a:extLst>
              <a:ext uri="{FF2B5EF4-FFF2-40B4-BE49-F238E27FC236}">
                <a16:creationId xmlns:a16="http://schemas.microsoft.com/office/drawing/2014/main" id="{7B87FFC2-8FFC-234C-AB8F-1E5C4705B763}"/>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22577" t="14945"/>
          <a:stretch/>
        </p:blipFill>
        <p:spPr>
          <a:xfrm>
            <a:off x="10175344" y="1884431"/>
            <a:ext cx="1996441" cy="1644927"/>
          </a:xfrm>
          <a:prstGeom prst="rect">
            <a:avLst/>
          </a:prstGeom>
        </p:spPr>
      </p:pic>
      <p:pic>
        <p:nvPicPr>
          <p:cNvPr id="8" name="Picture 7">
            <a:extLst>
              <a:ext uri="{FF2B5EF4-FFF2-40B4-BE49-F238E27FC236}">
                <a16:creationId xmlns:a16="http://schemas.microsoft.com/office/drawing/2014/main" id="{BD880AF3-D0A4-0245-9459-61BA2E341157}"/>
              </a:ext>
            </a:extLst>
          </p:cNvPr>
          <p:cNvPicPr>
            <a:picLocks noChangeAspect="1"/>
          </p:cNvPicPr>
          <p:nvPr/>
        </p:nvPicPr>
        <p:blipFill>
          <a:blip r:embed="rId6"/>
          <a:stretch>
            <a:fillRect/>
          </a:stretch>
        </p:blipFill>
        <p:spPr>
          <a:xfrm>
            <a:off x="-8040" y="2194787"/>
            <a:ext cx="5550408" cy="4162806"/>
          </a:xfrm>
          <a:prstGeom prst="rect">
            <a:avLst/>
          </a:prstGeom>
        </p:spPr>
      </p:pic>
      <p:pic>
        <p:nvPicPr>
          <p:cNvPr id="2" name="Audio 1">
            <a:hlinkClick r:id="" action="ppaction://media"/>
            <a:extLst>
              <a:ext uri="{FF2B5EF4-FFF2-40B4-BE49-F238E27FC236}">
                <a16:creationId xmlns:a16="http://schemas.microsoft.com/office/drawing/2014/main" id="{88C29440-B23E-1D4C-B0F8-C2C32447A8F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200714075"/>
      </p:ext>
    </p:extLst>
  </p:cSld>
  <p:clrMapOvr>
    <a:masterClrMapping/>
  </p:clrMapOvr>
  <mc:AlternateContent xmlns:mc="http://schemas.openxmlformats.org/markup-compatibility/2006" xmlns:p14="http://schemas.microsoft.com/office/powerpoint/2010/main">
    <mc:Choice Requires="p14">
      <p:transition spd="slow" p14:dur="2000" advTm="65058"/>
    </mc:Choice>
    <mc:Fallback xmlns="">
      <p:transition spd="slow" advTm="650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41454549-F862-C04E-B1B1-A8234E393327}"/>
              </a:ext>
            </a:extLst>
          </p:cNvPr>
          <p:cNvPicPr>
            <a:picLocks noGrp="1" noChangeAspect="1"/>
          </p:cNvPicPr>
          <p:nvPr>
            <p:ph sz="quarter" idx="15"/>
          </p:nvPr>
        </p:nvPicPr>
        <p:blipFill>
          <a:blip r:embed="rId4"/>
          <a:stretch>
            <a:fillRect/>
          </a:stretch>
        </p:blipFill>
        <p:spPr>
          <a:xfrm>
            <a:off x="4999660" y="2223128"/>
            <a:ext cx="5550408" cy="4162807"/>
          </a:xfrm>
          <a:prstGeom prst="rect">
            <a:avLst/>
          </a:prstGeom>
        </p:spPr>
      </p:pic>
      <p:sp>
        <p:nvSpPr>
          <p:cNvPr id="3" name="Footer Placeholder 2">
            <a:extLst>
              <a:ext uri="{FF2B5EF4-FFF2-40B4-BE49-F238E27FC236}">
                <a16:creationId xmlns:a16="http://schemas.microsoft.com/office/drawing/2014/main" id="{67CA8AD9-E8AE-0346-BEDD-2582D48C7292}"/>
              </a:ext>
            </a:extLst>
          </p:cNvPr>
          <p:cNvSpPr>
            <a:spLocks noGrp="1"/>
          </p:cNvSpPr>
          <p:nvPr>
            <p:ph type="ftr" sz="quarter" idx="11"/>
          </p:nvPr>
        </p:nvSpPr>
        <p:spPr/>
        <p:txBody>
          <a:bodyPr/>
          <a:lstStyle/>
          <a:p>
            <a:r>
              <a:rPr lang="en-GB"/>
              <a:t>ASTM International Conference on Additive Manufacturing</a:t>
            </a:r>
            <a:endParaRPr lang="en-GB" dirty="0"/>
          </a:p>
        </p:txBody>
      </p:sp>
      <p:sp>
        <p:nvSpPr>
          <p:cNvPr id="4" name="Title 3">
            <a:extLst>
              <a:ext uri="{FF2B5EF4-FFF2-40B4-BE49-F238E27FC236}">
                <a16:creationId xmlns:a16="http://schemas.microsoft.com/office/drawing/2014/main" id="{3CDDF9D6-8753-2444-967E-8C6F777DB012}"/>
              </a:ext>
            </a:extLst>
          </p:cNvPr>
          <p:cNvSpPr>
            <a:spLocks noGrp="1"/>
          </p:cNvSpPr>
          <p:nvPr>
            <p:ph type="title"/>
          </p:nvPr>
        </p:nvSpPr>
        <p:spPr/>
        <p:txBody>
          <a:bodyPr/>
          <a:lstStyle/>
          <a:p>
            <a:r>
              <a:rPr lang="en-US" dirty="0"/>
              <a:t>Cylinder simulation results</a:t>
            </a:r>
          </a:p>
        </p:txBody>
      </p:sp>
      <p:sp>
        <p:nvSpPr>
          <p:cNvPr id="5" name="Text Placeholder 4">
            <a:extLst>
              <a:ext uri="{FF2B5EF4-FFF2-40B4-BE49-F238E27FC236}">
                <a16:creationId xmlns:a16="http://schemas.microsoft.com/office/drawing/2014/main" id="{BB9307D3-FFC8-5F47-8AD5-03511609C2A3}"/>
              </a:ext>
            </a:extLst>
          </p:cNvPr>
          <p:cNvSpPr>
            <a:spLocks noGrp="1"/>
          </p:cNvSpPr>
          <p:nvPr>
            <p:ph type="body" sz="quarter" idx="14"/>
          </p:nvPr>
        </p:nvSpPr>
        <p:spPr>
          <a:xfrm>
            <a:off x="109661" y="1027651"/>
            <a:ext cx="5371283" cy="301934"/>
          </a:xfrm>
        </p:spPr>
        <p:txBody>
          <a:bodyPr/>
          <a:lstStyle/>
          <a:p>
            <a:r>
              <a:rPr lang="en-US" dirty="0"/>
              <a:t>0 degrees, 0.75 mm deep</a:t>
            </a:r>
          </a:p>
        </p:txBody>
      </p:sp>
      <p:pic>
        <p:nvPicPr>
          <p:cNvPr id="6" name="Picture 5" descr="A picture containing shape&#10;&#10;Description automatically generated">
            <a:extLst>
              <a:ext uri="{FF2B5EF4-FFF2-40B4-BE49-F238E27FC236}">
                <a16:creationId xmlns:a16="http://schemas.microsoft.com/office/drawing/2014/main" id="{0A641B4B-EBA3-BB4C-AA3C-3F7EAE285F2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t="8845" b="6795"/>
          <a:stretch/>
        </p:blipFill>
        <p:spPr>
          <a:xfrm>
            <a:off x="8234348" y="931909"/>
            <a:ext cx="3596640" cy="2275565"/>
          </a:xfrm>
          <a:prstGeom prst="rect">
            <a:avLst/>
          </a:prstGeom>
        </p:spPr>
      </p:pic>
      <p:pic>
        <p:nvPicPr>
          <p:cNvPr id="8" name="Picture 7">
            <a:extLst>
              <a:ext uri="{FF2B5EF4-FFF2-40B4-BE49-F238E27FC236}">
                <a16:creationId xmlns:a16="http://schemas.microsoft.com/office/drawing/2014/main" id="{BF0A8ADA-62FE-6041-8E8B-107F89E78B97}"/>
              </a:ext>
            </a:extLst>
          </p:cNvPr>
          <p:cNvPicPr>
            <a:picLocks noChangeAspect="1"/>
          </p:cNvPicPr>
          <p:nvPr/>
        </p:nvPicPr>
        <p:blipFill>
          <a:blip r:embed="rId6"/>
          <a:stretch>
            <a:fillRect/>
          </a:stretch>
        </p:blipFill>
        <p:spPr>
          <a:xfrm>
            <a:off x="-69464" y="2223129"/>
            <a:ext cx="5550408" cy="4162806"/>
          </a:xfrm>
          <a:prstGeom prst="rect">
            <a:avLst/>
          </a:prstGeom>
        </p:spPr>
      </p:pic>
      <p:pic>
        <p:nvPicPr>
          <p:cNvPr id="9" name="Audio 8">
            <a:hlinkClick r:id="" action="ppaction://media"/>
            <a:extLst>
              <a:ext uri="{FF2B5EF4-FFF2-40B4-BE49-F238E27FC236}">
                <a16:creationId xmlns:a16="http://schemas.microsoft.com/office/drawing/2014/main" id="{642CC849-0B56-4D48-A384-134F12CCBAE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093694254"/>
      </p:ext>
    </p:extLst>
  </p:cSld>
  <p:clrMapOvr>
    <a:masterClrMapping/>
  </p:clrMapOvr>
  <mc:AlternateContent xmlns:mc="http://schemas.openxmlformats.org/markup-compatibility/2006" xmlns:p14="http://schemas.microsoft.com/office/powerpoint/2010/main">
    <mc:Choice Requires="p14">
      <p:transition spd="slow" p14:dur="2000" advTm="42873"/>
    </mc:Choice>
    <mc:Fallback xmlns="">
      <p:transition spd="slow" advTm="428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7CA8AD9-E8AE-0346-BEDD-2582D48C7292}"/>
              </a:ext>
            </a:extLst>
          </p:cNvPr>
          <p:cNvSpPr>
            <a:spLocks noGrp="1"/>
          </p:cNvSpPr>
          <p:nvPr>
            <p:ph type="ftr" sz="quarter" idx="11"/>
          </p:nvPr>
        </p:nvSpPr>
        <p:spPr/>
        <p:txBody>
          <a:bodyPr/>
          <a:lstStyle/>
          <a:p>
            <a:r>
              <a:rPr lang="en-GB"/>
              <a:t>ASTM International Conference on Additive Manufacturing</a:t>
            </a:r>
            <a:endParaRPr lang="en-GB" dirty="0"/>
          </a:p>
        </p:txBody>
      </p:sp>
      <p:sp>
        <p:nvSpPr>
          <p:cNvPr id="4" name="Title 3">
            <a:extLst>
              <a:ext uri="{FF2B5EF4-FFF2-40B4-BE49-F238E27FC236}">
                <a16:creationId xmlns:a16="http://schemas.microsoft.com/office/drawing/2014/main" id="{3CDDF9D6-8753-2444-967E-8C6F777DB012}"/>
              </a:ext>
            </a:extLst>
          </p:cNvPr>
          <p:cNvSpPr>
            <a:spLocks noGrp="1"/>
          </p:cNvSpPr>
          <p:nvPr>
            <p:ph type="title"/>
          </p:nvPr>
        </p:nvSpPr>
        <p:spPr/>
        <p:txBody>
          <a:bodyPr/>
          <a:lstStyle/>
          <a:p>
            <a:r>
              <a:rPr lang="en-US" dirty="0"/>
              <a:t>Cylinder simulation results</a:t>
            </a:r>
          </a:p>
        </p:txBody>
      </p:sp>
      <p:sp>
        <p:nvSpPr>
          <p:cNvPr id="5" name="Text Placeholder 4">
            <a:extLst>
              <a:ext uri="{FF2B5EF4-FFF2-40B4-BE49-F238E27FC236}">
                <a16:creationId xmlns:a16="http://schemas.microsoft.com/office/drawing/2014/main" id="{BB9307D3-FFC8-5F47-8AD5-03511609C2A3}"/>
              </a:ext>
            </a:extLst>
          </p:cNvPr>
          <p:cNvSpPr>
            <a:spLocks noGrp="1"/>
          </p:cNvSpPr>
          <p:nvPr>
            <p:ph type="body" sz="quarter" idx="14"/>
          </p:nvPr>
        </p:nvSpPr>
        <p:spPr>
          <a:xfrm>
            <a:off x="123728" y="1027651"/>
            <a:ext cx="5371283" cy="301934"/>
          </a:xfrm>
        </p:spPr>
        <p:txBody>
          <a:bodyPr/>
          <a:lstStyle/>
          <a:p>
            <a:r>
              <a:rPr lang="en-US" dirty="0"/>
              <a:t>0 degrees, 2.225 mm deep</a:t>
            </a:r>
          </a:p>
        </p:txBody>
      </p:sp>
      <p:pic>
        <p:nvPicPr>
          <p:cNvPr id="6" name="Picture 5" descr="A picture containing shape&#10;&#10;Description automatically generated">
            <a:extLst>
              <a:ext uri="{FF2B5EF4-FFF2-40B4-BE49-F238E27FC236}">
                <a16:creationId xmlns:a16="http://schemas.microsoft.com/office/drawing/2014/main" id="{ADFD6797-1514-A447-905B-D3FEFD0CC13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9615" b="7564"/>
          <a:stretch/>
        </p:blipFill>
        <p:spPr>
          <a:xfrm>
            <a:off x="8147012" y="913763"/>
            <a:ext cx="3805832" cy="2364009"/>
          </a:xfrm>
          <a:prstGeom prst="rect">
            <a:avLst/>
          </a:prstGeom>
        </p:spPr>
      </p:pic>
      <p:pic>
        <p:nvPicPr>
          <p:cNvPr id="7" name="Picture 6">
            <a:extLst>
              <a:ext uri="{FF2B5EF4-FFF2-40B4-BE49-F238E27FC236}">
                <a16:creationId xmlns:a16="http://schemas.microsoft.com/office/drawing/2014/main" id="{69D7784A-1E4D-7843-B28D-A7BCA5672458}"/>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r="8296"/>
          <a:stretch/>
        </p:blipFill>
        <p:spPr>
          <a:xfrm>
            <a:off x="4940316" y="2194243"/>
            <a:ext cx="5089954" cy="4162806"/>
          </a:xfrm>
          <a:prstGeom prst="rect">
            <a:avLst/>
          </a:prstGeom>
        </p:spPr>
      </p:pic>
      <p:pic>
        <p:nvPicPr>
          <p:cNvPr id="8" name="Picture 7">
            <a:extLst>
              <a:ext uri="{FF2B5EF4-FFF2-40B4-BE49-F238E27FC236}">
                <a16:creationId xmlns:a16="http://schemas.microsoft.com/office/drawing/2014/main" id="{CA9842E8-8EDE-524B-99C4-BED0C5D8F898}"/>
              </a:ext>
            </a:extLst>
          </p:cNvPr>
          <p:cNvPicPr>
            <a:picLocks noChangeAspect="1"/>
          </p:cNvPicPr>
          <p:nvPr/>
        </p:nvPicPr>
        <p:blipFill>
          <a:blip r:embed="rId6"/>
          <a:stretch>
            <a:fillRect/>
          </a:stretch>
        </p:blipFill>
        <p:spPr>
          <a:xfrm>
            <a:off x="0" y="2236166"/>
            <a:ext cx="5550408" cy="4162806"/>
          </a:xfrm>
          <a:prstGeom prst="rect">
            <a:avLst/>
          </a:prstGeom>
        </p:spPr>
      </p:pic>
      <p:pic>
        <p:nvPicPr>
          <p:cNvPr id="11" name="Audio 10">
            <a:hlinkClick r:id="" action="ppaction://media"/>
            <a:extLst>
              <a:ext uri="{FF2B5EF4-FFF2-40B4-BE49-F238E27FC236}">
                <a16:creationId xmlns:a16="http://schemas.microsoft.com/office/drawing/2014/main" id="{88213D58-F92C-964E-9D78-30D89E5BF52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127478896"/>
      </p:ext>
    </p:extLst>
  </p:cSld>
  <p:clrMapOvr>
    <a:masterClrMapping/>
  </p:clrMapOvr>
  <mc:AlternateContent xmlns:mc="http://schemas.openxmlformats.org/markup-compatibility/2006" xmlns:p14="http://schemas.microsoft.com/office/powerpoint/2010/main">
    <mc:Choice Requires="p14">
      <p:transition spd="slow" p14:dur="2000" advTm="60425"/>
    </mc:Choice>
    <mc:Fallback xmlns="">
      <p:transition spd="slow" advTm="604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FC852A08-FA33-1242-BC13-F734EE72BD55}"/>
              </a:ext>
            </a:extLst>
          </p:cNvPr>
          <p:cNvPicPr>
            <a:picLocks noGrp="1" noChangeAspect="1"/>
          </p:cNvPicPr>
          <p:nvPr>
            <p:ph sz="quarter" idx="18"/>
          </p:nvPr>
        </p:nvPicPr>
        <p:blipFill>
          <a:blip r:embed="rId4" cstate="print">
            <a:extLst>
              <a:ext uri="{28A0092B-C50C-407E-A947-70E740481C1C}">
                <a14:useLocalDpi xmlns:a14="http://schemas.microsoft.com/office/drawing/2010/main"/>
              </a:ext>
            </a:extLst>
          </a:blip>
          <a:stretch>
            <a:fillRect/>
          </a:stretch>
        </p:blipFill>
        <p:spPr>
          <a:xfrm>
            <a:off x="-10233" y="941211"/>
            <a:ext cx="7044074" cy="3398559"/>
          </a:xfrm>
          <a:prstGeom prst="rect">
            <a:avLst/>
          </a:prstGeom>
        </p:spPr>
      </p:pic>
      <p:sp>
        <p:nvSpPr>
          <p:cNvPr id="2" name="Footer Placeholder 1">
            <a:extLst>
              <a:ext uri="{FF2B5EF4-FFF2-40B4-BE49-F238E27FC236}">
                <a16:creationId xmlns:a16="http://schemas.microsoft.com/office/drawing/2014/main" id="{E40BB9ED-ECB3-E94D-96E2-144599F86D9C}"/>
              </a:ext>
            </a:extLst>
          </p:cNvPr>
          <p:cNvSpPr>
            <a:spLocks noGrp="1"/>
          </p:cNvSpPr>
          <p:nvPr>
            <p:ph type="ftr" sz="quarter" idx="11"/>
          </p:nvPr>
        </p:nvSpPr>
        <p:spPr/>
        <p:txBody>
          <a:bodyPr/>
          <a:lstStyle/>
          <a:p>
            <a:r>
              <a:rPr lang="en-GB"/>
              <a:t>ASTM International Conference on Additive Manufacturing</a:t>
            </a:r>
            <a:endParaRPr lang="en-GB" dirty="0"/>
          </a:p>
        </p:txBody>
      </p:sp>
      <p:sp>
        <p:nvSpPr>
          <p:cNvPr id="3" name="Text Placeholder 2">
            <a:extLst>
              <a:ext uri="{FF2B5EF4-FFF2-40B4-BE49-F238E27FC236}">
                <a16:creationId xmlns:a16="http://schemas.microsoft.com/office/drawing/2014/main" id="{AD2D0103-8B82-F54C-98AB-EB2E10769794}"/>
              </a:ext>
            </a:extLst>
          </p:cNvPr>
          <p:cNvSpPr>
            <a:spLocks noGrp="1"/>
          </p:cNvSpPr>
          <p:nvPr>
            <p:ph type="body" sz="quarter" idx="13"/>
          </p:nvPr>
        </p:nvSpPr>
        <p:spPr>
          <a:xfrm>
            <a:off x="127524" y="1037788"/>
            <a:ext cx="4342447" cy="301935"/>
          </a:xfrm>
        </p:spPr>
        <p:txBody>
          <a:bodyPr/>
          <a:lstStyle/>
          <a:p>
            <a:r>
              <a:rPr lang="en-US" dirty="0"/>
              <a:t>X-ray</a:t>
            </a:r>
          </a:p>
        </p:txBody>
      </p:sp>
      <p:sp>
        <p:nvSpPr>
          <p:cNvPr id="4" name="Title 3">
            <a:extLst>
              <a:ext uri="{FF2B5EF4-FFF2-40B4-BE49-F238E27FC236}">
                <a16:creationId xmlns:a16="http://schemas.microsoft.com/office/drawing/2014/main" id="{86900E4B-B9DE-9740-AC2C-35E845966B7D}"/>
              </a:ext>
            </a:extLst>
          </p:cNvPr>
          <p:cNvSpPr>
            <a:spLocks noGrp="1"/>
          </p:cNvSpPr>
          <p:nvPr>
            <p:ph type="title"/>
          </p:nvPr>
        </p:nvSpPr>
        <p:spPr/>
        <p:txBody>
          <a:bodyPr/>
          <a:lstStyle/>
          <a:p>
            <a:r>
              <a:rPr lang="en-US" dirty="0"/>
              <a:t>Measurements – Twin-cantilever </a:t>
            </a:r>
          </a:p>
        </p:txBody>
      </p:sp>
      <p:sp>
        <p:nvSpPr>
          <p:cNvPr id="5" name="Text Placeholder 4">
            <a:extLst>
              <a:ext uri="{FF2B5EF4-FFF2-40B4-BE49-F238E27FC236}">
                <a16:creationId xmlns:a16="http://schemas.microsoft.com/office/drawing/2014/main" id="{ED317E1C-3175-FA40-92C4-23D91FBE5074}"/>
              </a:ext>
            </a:extLst>
          </p:cNvPr>
          <p:cNvSpPr>
            <a:spLocks noGrp="1"/>
          </p:cNvSpPr>
          <p:nvPr>
            <p:ph type="body" sz="quarter" idx="17"/>
          </p:nvPr>
        </p:nvSpPr>
        <p:spPr>
          <a:xfrm>
            <a:off x="49241" y="4191938"/>
            <a:ext cx="4342448" cy="301935"/>
          </a:xfrm>
          <a:solidFill>
            <a:schemeClr val="bg1"/>
          </a:solidFill>
        </p:spPr>
        <p:txBody>
          <a:bodyPr/>
          <a:lstStyle/>
          <a:p>
            <a:r>
              <a:rPr lang="en-US" dirty="0"/>
              <a:t>Neutron</a:t>
            </a:r>
          </a:p>
        </p:txBody>
      </p:sp>
      <p:pic>
        <p:nvPicPr>
          <p:cNvPr id="8" name="Picture 7">
            <a:extLst>
              <a:ext uri="{FF2B5EF4-FFF2-40B4-BE49-F238E27FC236}">
                <a16:creationId xmlns:a16="http://schemas.microsoft.com/office/drawing/2014/main" id="{43239D61-1002-1544-BB80-75CB873BE7DB}"/>
              </a:ext>
            </a:extLst>
          </p:cNvPr>
          <p:cNvPicPr>
            <a:picLocks noChangeAspect="1"/>
          </p:cNvPicPr>
          <p:nvPr/>
        </p:nvPicPr>
        <p:blipFill>
          <a:blip r:embed="rId5"/>
          <a:stretch>
            <a:fillRect/>
          </a:stretch>
        </p:blipFill>
        <p:spPr>
          <a:xfrm>
            <a:off x="6371769" y="2960913"/>
            <a:ext cx="5685572" cy="1031112"/>
          </a:xfrm>
          <a:prstGeom prst="rect">
            <a:avLst/>
          </a:prstGeom>
        </p:spPr>
      </p:pic>
      <p:pic>
        <p:nvPicPr>
          <p:cNvPr id="9" name="Picture 8" descr="A screenshot of a video game&#10;&#10;Description automatically generated with low confidence">
            <a:extLst>
              <a:ext uri="{FF2B5EF4-FFF2-40B4-BE49-F238E27FC236}">
                <a16:creationId xmlns:a16="http://schemas.microsoft.com/office/drawing/2014/main" id="{C3358222-3D9B-A54D-93E8-8FA4DAD3EBF1}"/>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371770" y="4249146"/>
            <a:ext cx="5654172" cy="845369"/>
          </a:xfrm>
          <a:prstGeom prst="rect">
            <a:avLst/>
          </a:prstGeom>
        </p:spPr>
      </p:pic>
      <p:pic>
        <p:nvPicPr>
          <p:cNvPr id="11" name="Content Placeholder 10">
            <a:extLst>
              <a:ext uri="{FF2B5EF4-FFF2-40B4-BE49-F238E27FC236}">
                <a16:creationId xmlns:a16="http://schemas.microsoft.com/office/drawing/2014/main" id="{7E3527B9-635D-574D-B77C-FAD83C326813}"/>
              </a:ext>
            </a:extLst>
          </p:cNvPr>
          <p:cNvPicPr>
            <a:picLocks noGrp="1" noChangeAspect="1"/>
          </p:cNvPicPr>
          <p:nvPr>
            <p:ph sz="quarter" idx="19"/>
          </p:nvPr>
        </p:nvPicPr>
        <p:blipFill>
          <a:blip r:embed="rId7"/>
          <a:stretch>
            <a:fillRect/>
          </a:stretch>
        </p:blipFill>
        <p:spPr>
          <a:xfrm>
            <a:off x="32180" y="3973374"/>
            <a:ext cx="6087204" cy="2340322"/>
          </a:xfrm>
          <a:prstGeom prst="rect">
            <a:avLst/>
          </a:prstGeom>
        </p:spPr>
      </p:pic>
      <p:pic>
        <p:nvPicPr>
          <p:cNvPr id="6" name="Audio 5">
            <a:hlinkClick r:id="" action="ppaction://media"/>
            <a:extLst>
              <a:ext uri="{FF2B5EF4-FFF2-40B4-BE49-F238E27FC236}">
                <a16:creationId xmlns:a16="http://schemas.microsoft.com/office/drawing/2014/main" id="{98908A34-AC7F-6844-AE8C-BE72F5F36666}"/>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95346488"/>
      </p:ext>
    </p:extLst>
  </p:cSld>
  <p:clrMapOvr>
    <a:masterClrMapping/>
  </p:clrMapOvr>
  <mc:AlternateContent xmlns:mc="http://schemas.openxmlformats.org/markup-compatibility/2006" xmlns:p14="http://schemas.microsoft.com/office/powerpoint/2010/main">
    <mc:Choice Requires="p14">
      <p:transition spd="slow" p14:dur="2000" advTm="21150"/>
    </mc:Choice>
    <mc:Fallback xmlns="">
      <p:transition spd="slow" advTm="211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 name="Content Placeholder 15">
            <a:extLst>
              <a:ext uri="{FF2B5EF4-FFF2-40B4-BE49-F238E27FC236}">
                <a16:creationId xmlns:a16="http://schemas.microsoft.com/office/drawing/2014/main" id="{AFD727FC-80DC-084B-A707-0D59A1971826}"/>
              </a:ext>
            </a:extLst>
          </p:cNvPr>
          <p:cNvPicPr>
            <a:picLocks noGrp="1" noChangeAspect="1"/>
          </p:cNvPicPr>
          <p:nvPr>
            <p:ph sz="quarter" idx="15"/>
          </p:nvPr>
        </p:nvPicPr>
        <p:blipFill>
          <a:blip r:embed="rId2">
            <a:alphaModFix/>
            <a:extLst>
              <a:ext uri="{28A0092B-C50C-407E-A947-70E740481C1C}">
                <a14:useLocalDpi xmlns:a14="http://schemas.microsoft.com/office/drawing/2010/main"/>
              </a:ext>
            </a:extLst>
          </a:blip>
          <a:stretch>
            <a:fillRect/>
          </a:stretch>
        </p:blipFill>
        <p:spPr>
          <a:xfrm>
            <a:off x="6357148" y="980844"/>
            <a:ext cx="4726965" cy="2007835"/>
          </a:xfrm>
        </p:spPr>
      </p:pic>
      <p:sp>
        <p:nvSpPr>
          <p:cNvPr id="3" name="Footer Placeholder 2">
            <a:extLst>
              <a:ext uri="{FF2B5EF4-FFF2-40B4-BE49-F238E27FC236}">
                <a16:creationId xmlns:a16="http://schemas.microsoft.com/office/drawing/2014/main" id="{67CA8AD9-E8AE-0346-BEDD-2582D48C7292}"/>
              </a:ext>
            </a:extLst>
          </p:cNvPr>
          <p:cNvSpPr>
            <a:spLocks noGrp="1"/>
          </p:cNvSpPr>
          <p:nvPr>
            <p:ph type="ftr" sz="quarter" idx="11"/>
          </p:nvPr>
        </p:nvSpPr>
        <p:spPr/>
        <p:txBody>
          <a:bodyPr/>
          <a:lstStyle/>
          <a:p>
            <a:r>
              <a:rPr lang="en-GB"/>
              <a:t>ASTM International Conference on Additive Manufacturing</a:t>
            </a:r>
            <a:endParaRPr lang="en-GB" dirty="0"/>
          </a:p>
        </p:txBody>
      </p:sp>
      <p:sp>
        <p:nvSpPr>
          <p:cNvPr id="4" name="Title 3">
            <a:extLst>
              <a:ext uri="{FF2B5EF4-FFF2-40B4-BE49-F238E27FC236}">
                <a16:creationId xmlns:a16="http://schemas.microsoft.com/office/drawing/2014/main" id="{3CDDF9D6-8753-2444-967E-8C6F777DB012}"/>
              </a:ext>
            </a:extLst>
          </p:cNvPr>
          <p:cNvSpPr>
            <a:spLocks noGrp="1"/>
          </p:cNvSpPr>
          <p:nvPr>
            <p:ph type="title"/>
          </p:nvPr>
        </p:nvSpPr>
        <p:spPr/>
        <p:txBody>
          <a:bodyPr/>
          <a:lstStyle/>
          <a:p>
            <a:r>
              <a:rPr lang="en-US" dirty="0"/>
              <a:t>Cantilever simulation results</a:t>
            </a:r>
          </a:p>
        </p:txBody>
      </p:sp>
      <p:sp>
        <p:nvSpPr>
          <p:cNvPr id="5" name="Text Placeholder 4">
            <a:extLst>
              <a:ext uri="{FF2B5EF4-FFF2-40B4-BE49-F238E27FC236}">
                <a16:creationId xmlns:a16="http://schemas.microsoft.com/office/drawing/2014/main" id="{BB9307D3-FFC8-5F47-8AD5-03511609C2A3}"/>
              </a:ext>
            </a:extLst>
          </p:cNvPr>
          <p:cNvSpPr>
            <a:spLocks noGrp="1"/>
          </p:cNvSpPr>
          <p:nvPr>
            <p:ph type="body" sz="quarter" idx="14"/>
          </p:nvPr>
        </p:nvSpPr>
        <p:spPr>
          <a:xfrm>
            <a:off x="151863" y="1026829"/>
            <a:ext cx="5371283" cy="301934"/>
          </a:xfrm>
        </p:spPr>
        <p:txBody>
          <a:bodyPr/>
          <a:lstStyle/>
          <a:p>
            <a:r>
              <a:rPr lang="en-US" dirty="0"/>
              <a:t>Column F, mid-cantilever</a:t>
            </a:r>
          </a:p>
        </p:txBody>
      </p:sp>
      <p:pic>
        <p:nvPicPr>
          <p:cNvPr id="19" name="Picture 18">
            <a:extLst>
              <a:ext uri="{FF2B5EF4-FFF2-40B4-BE49-F238E27FC236}">
                <a16:creationId xmlns:a16="http://schemas.microsoft.com/office/drawing/2014/main" id="{A87034ED-50BE-D04D-A2EB-196985066F51}"/>
              </a:ext>
            </a:extLst>
          </p:cNvPr>
          <p:cNvPicPr>
            <a:picLocks noChangeAspect="1"/>
          </p:cNvPicPr>
          <p:nvPr/>
        </p:nvPicPr>
        <p:blipFill>
          <a:blip r:embed="rId3"/>
          <a:stretch>
            <a:fillRect/>
          </a:stretch>
        </p:blipFill>
        <p:spPr>
          <a:xfrm>
            <a:off x="-14068" y="3573188"/>
            <a:ext cx="3721608" cy="2789125"/>
          </a:xfrm>
          <a:prstGeom prst="rect">
            <a:avLst/>
          </a:prstGeom>
        </p:spPr>
      </p:pic>
      <p:pic>
        <p:nvPicPr>
          <p:cNvPr id="20" name="Picture 19">
            <a:extLst>
              <a:ext uri="{FF2B5EF4-FFF2-40B4-BE49-F238E27FC236}">
                <a16:creationId xmlns:a16="http://schemas.microsoft.com/office/drawing/2014/main" id="{3B671076-DA52-D244-A426-D4196697C4C8}"/>
              </a:ext>
            </a:extLst>
          </p:cNvPr>
          <p:cNvPicPr>
            <a:picLocks noChangeAspect="1"/>
          </p:cNvPicPr>
          <p:nvPr/>
        </p:nvPicPr>
        <p:blipFill>
          <a:blip r:embed="rId4"/>
          <a:stretch>
            <a:fillRect/>
          </a:stretch>
        </p:blipFill>
        <p:spPr>
          <a:xfrm>
            <a:off x="3359573" y="3579326"/>
            <a:ext cx="3721608" cy="2789125"/>
          </a:xfrm>
          <a:prstGeom prst="rect">
            <a:avLst/>
          </a:prstGeom>
        </p:spPr>
      </p:pic>
      <p:pic>
        <p:nvPicPr>
          <p:cNvPr id="21" name="Picture 20">
            <a:extLst>
              <a:ext uri="{FF2B5EF4-FFF2-40B4-BE49-F238E27FC236}">
                <a16:creationId xmlns:a16="http://schemas.microsoft.com/office/drawing/2014/main" id="{B051E036-9560-C74A-BE49-1CAB90C9D9C6}"/>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r="9140"/>
          <a:stretch/>
        </p:blipFill>
        <p:spPr>
          <a:xfrm>
            <a:off x="6705079" y="3565257"/>
            <a:ext cx="3381456" cy="2789125"/>
          </a:xfrm>
          <a:prstGeom prst="rect">
            <a:avLst/>
          </a:prstGeom>
        </p:spPr>
      </p:pic>
    </p:spTree>
    <p:extLst>
      <p:ext uri="{BB962C8B-B14F-4D97-AF65-F5344CB8AC3E}">
        <p14:creationId xmlns:p14="http://schemas.microsoft.com/office/powerpoint/2010/main" val="15382948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15">
            <a:extLst>
              <a:ext uri="{FF2B5EF4-FFF2-40B4-BE49-F238E27FC236}">
                <a16:creationId xmlns:a16="http://schemas.microsoft.com/office/drawing/2014/main" id="{543629B2-9C56-794D-904B-82454F4C5A11}"/>
              </a:ext>
            </a:extLst>
          </p:cNvPr>
          <p:cNvPicPr>
            <a:picLocks noChangeAspect="1"/>
          </p:cNvPicPr>
          <p:nvPr/>
        </p:nvPicPr>
        <p:blipFill rotWithShape="1">
          <a:blip r:embed="rId4" cstate="print">
            <a:alphaModFix/>
            <a:extLst>
              <a:ext uri="{28A0092B-C50C-407E-A947-70E740481C1C}">
                <a14:useLocalDpi xmlns:a14="http://schemas.microsoft.com/office/drawing/2010/main"/>
              </a:ext>
            </a:extLst>
          </a:blip>
          <a:srcRect/>
          <a:stretch/>
        </p:blipFill>
        <p:spPr>
          <a:xfrm>
            <a:off x="8234349" y="1825575"/>
            <a:ext cx="3957652" cy="2007835"/>
          </a:xfrm>
          <a:prstGeom prst="rect">
            <a:avLst/>
          </a:prstGeom>
        </p:spPr>
      </p:pic>
      <p:sp>
        <p:nvSpPr>
          <p:cNvPr id="3" name="Footer Placeholder 2">
            <a:extLst>
              <a:ext uri="{FF2B5EF4-FFF2-40B4-BE49-F238E27FC236}">
                <a16:creationId xmlns:a16="http://schemas.microsoft.com/office/drawing/2014/main" id="{67CA8AD9-E8AE-0346-BEDD-2582D48C7292}"/>
              </a:ext>
            </a:extLst>
          </p:cNvPr>
          <p:cNvSpPr>
            <a:spLocks noGrp="1"/>
          </p:cNvSpPr>
          <p:nvPr>
            <p:ph type="ftr" sz="quarter" idx="11"/>
          </p:nvPr>
        </p:nvSpPr>
        <p:spPr/>
        <p:txBody>
          <a:bodyPr/>
          <a:lstStyle/>
          <a:p>
            <a:r>
              <a:rPr lang="en-GB"/>
              <a:t>ASTM International Conference on Additive Manufacturing</a:t>
            </a:r>
            <a:endParaRPr lang="en-GB" dirty="0"/>
          </a:p>
        </p:txBody>
      </p:sp>
      <p:sp>
        <p:nvSpPr>
          <p:cNvPr id="4" name="Title 3">
            <a:extLst>
              <a:ext uri="{FF2B5EF4-FFF2-40B4-BE49-F238E27FC236}">
                <a16:creationId xmlns:a16="http://schemas.microsoft.com/office/drawing/2014/main" id="{3CDDF9D6-8753-2444-967E-8C6F777DB012}"/>
              </a:ext>
            </a:extLst>
          </p:cNvPr>
          <p:cNvSpPr>
            <a:spLocks noGrp="1"/>
          </p:cNvSpPr>
          <p:nvPr>
            <p:ph type="title"/>
          </p:nvPr>
        </p:nvSpPr>
        <p:spPr/>
        <p:txBody>
          <a:bodyPr/>
          <a:lstStyle/>
          <a:p>
            <a:r>
              <a:rPr lang="en-US" dirty="0"/>
              <a:t>Cantilever simulation results</a:t>
            </a:r>
          </a:p>
        </p:txBody>
      </p:sp>
      <p:pic>
        <p:nvPicPr>
          <p:cNvPr id="8" name="Content Placeholder 7">
            <a:extLst>
              <a:ext uri="{FF2B5EF4-FFF2-40B4-BE49-F238E27FC236}">
                <a16:creationId xmlns:a16="http://schemas.microsoft.com/office/drawing/2014/main" id="{1C4E1B3B-F717-D948-91B6-896AA516811B}"/>
              </a:ext>
            </a:extLst>
          </p:cNvPr>
          <p:cNvPicPr>
            <a:picLocks noGrp="1" noChangeAspect="1"/>
          </p:cNvPicPr>
          <p:nvPr>
            <p:ph sz="quarter" idx="15"/>
          </p:nvPr>
        </p:nvPicPr>
        <p:blipFill rotWithShape="1">
          <a:blip r:embed="rId5" cstate="print">
            <a:extLst>
              <a:ext uri="{28A0092B-C50C-407E-A947-70E740481C1C}">
                <a14:useLocalDpi xmlns:a14="http://schemas.microsoft.com/office/drawing/2010/main"/>
              </a:ext>
            </a:extLst>
          </a:blip>
          <a:srcRect/>
          <a:stretch/>
        </p:blipFill>
        <p:spPr>
          <a:xfrm>
            <a:off x="8414122" y="3429000"/>
            <a:ext cx="3777878" cy="2145128"/>
          </a:xfrm>
        </p:spPr>
      </p:pic>
      <p:pic>
        <p:nvPicPr>
          <p:cNvPr id="9" name="Picture 8">
            <a:extLst>
              <a:ext uri="{FF2B5EF4-FFF2-40B4-BE49-F238E27FC236}">
                <a16:creationId xmlns:a16="http://schemas.microsoft.com/office/drawing/2014/main" id="{32B6060C-CF9F-794B-8FC7-672308341723}"/>
              </a:ext>
            </a:extLst>
          </p:cNvPr>
          <p:cNvPicPr>
            <a:picLocks noChangeAspect="1"/>
          </p:cNvPicPr>
          <p:nvPr/>
        </p:nvPicPr>
        <p:blipFill>
          <a:blip r:embed="rId6"/>
          <a:stretch>
            <a:fillRect/>
          </a:stretch>
        </p:blipFill>
        <p:spPr>
          <a:xfrm>
            <a:off x="0" y="3589622"/>
            <a:ext cx="3721608" cy="2789125"/>
          </a:xfrm>
          <a:prstGeom prst="rect">
            <a:avLst/>
          </a:prstGeom>
        </p:spPr>
      </p:pic>
      <p:pic>
        <p:nvPicPr>
          <p:cNvPr id="10" name="Picture 9">
            <a:extLst>
              <a:ext uri="{FF2B5EF4-FFF2-40B4-BE49-F238E27FC236}">
                <a16:creationId xmlns:a16="http://schemas.microsoft.com/office/drawing/2014/main" id="{59BB4CB6-E496-9E4C-891D-1BD2B1BD9023}"/>
              </a:ext>
            </a:extLst>
          </p:cNvPr>
          <p:cNvPicPr>
            <a:picLocks noChangeAspect="1"/>
          </p:cNvPicPr>
          <p:nvPr/>
        </p:nvPicPr>
        <p:blipFill>
          <a:blip r:embed="rId7"/>
          <a:stretch>
            <a:fillRect/>
          </a:stretch>
        </p:blipFill>
        <p:spPr>
          <a:xfrm>
            <a:off x="3341955" y="3621978"/>
            <a:ext cx="3721608" cy="2789125"/>
          </a:xfrm>
          <a:prstGeom prst="rect">
            <a:avLst/>
          </a:prstGeom>
        </p:spPr>
      </p:pic>
      <p:pic>
        <p:nvPicPr>
          <p:cNvPr id="11" name="Picture 10">
            <a:extLst>
              <a:ext uri="{FF2B5EF4-FFF2-40B4-BE49-F238E27FC236}">
                <a16:creationId xmlns:a16="http://schemas.microsoft.com/office/drawing/2014/main" id="{2A250BE7-D3E3-5946-ADFB-AE487FA24A2B}"/>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r="8949"/>
          <a:stretch/>
        </p:blipFill>
        <p:spPr>
          <a:xfrm>
            <a:off x="6696693" y="3589621"/>
            <a:ext cx="3388558" cy="2789125"/>
          </a:xfrm>
          <a:prstGeom prst="rect">
            <a:avLst/>
          </a:prstGeom>
        </p:spPr>
      </p:pic>
      <p:pic>
        <p:nvPicPr>
          <p:cNvPr id="17" name="Picture 16">
            <a:extLst>
              <a:ext uri="{FF2B5EF4-FFF2-40B4-BE49-F238E27FC236}">
                <a16:creationId xmlns:a16="http://schemas.microsoft.com/office/drawing/2014/main" id="{9409F139-278E-E645-86A2-3FE5EECA33C2}"/>
              </a:ext>
            </a:extLst>
          </p:cNvPr>
          <p:cNvPicPr>
            <a:picLocks noChangeAspect="1"/>
          </p:cNvPicPr>
          <p:nvPr/>
        </p:nvPicPr>
        <p:blipFill>
          <a:blip r:embed="rId9"/>
          <a:stretch>
            <a:fillRect/>
          </a:stretch>
        </p:blipFill>
        <p:spPr>
          <a:xfrm>
            <a:off x="-14068" y="934154"/>
            <a:ext cx="3721608" cy="2789125"/>
          </a:xfrm>
          <a:prstGeom prst="rect">
            <a:avLst/>
          </a:prstGeom>
        </p:spPr>
      </p:pic>
      <p:pic>
        <p:nvPicPr>
          <p:cNvPr id="18" name="Picture 17">
            <a:extLst>
              <a:ext uri="{FF2B5EF4-FFF2-40B4-BE49-F238E27FC236}">
                <a16:creationId xmlns:a16="http://schemas.microsoft.com/office/drawing/2014/main" id="{8057636D-C8E3-CC45-A32C-1EDCB357D179}"/>
              </a:ext>
            </a:extLst>
          </p:cNvPr>
          <p:cNvPicPr>
            <a:picLocks noChangeAspect="1"/>
          </p:cNvPicPr>
          <p:nvPr/>
        </p:nvPicPr>
        <p:blipFill>
          <a:blip r:embed="rId10"/>
          <a:stretch>
            <a:fillRect/>
          </a:stretch>
        </p:blipFill>
        <p:spPr>
          <a:xfrm>
            <a:off x="3359573" y="940292"/>
            <a:ext cx="3721608" cy="2789125"/>
          </a:xfrm>
          <a:prstGeom prst="rect">
            <a:avLst/>
          </a:prstGeom>
        </p:spPr>
      </p:pic>
      <p:pic>
        <p:nvPicPr>
          <p:cNvPr id="19" name="Picture 18">
            <a:extLst>
              <a:ext uri="{FF2B5EF4-FFF2-40B4-BE49-F238E27FC236}">
                <a16:creationId xmlns:a16="http://schemas.microsoft.com/office/drawing/2014/main" id="{1099A47E-14D0-7747-A696-483AD10CAF5E}"/>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r="9140"/>
          <a:stretch/>
        </p:blipFill>
        <p:spPr>
          <a:xfrm>
            <a:off x="6705079" y="926223"/>
            <a:ext cx="3381456" cy="2789125"/>
          </a:xfrm>
          <a:prstGeom prst="rect">
            <a:avLst/>
          </a:prstGeom>
        </p:spPr>
      </p:pic>
      <p:pic>
        <p:nvPicPr>
          <p:cNvPr id="6" name="Audio 5">
            <a:hlinkClick r:id="" action="ppaction://media"/>
            <a:extLst>
              <a:ext uri="{FF2B5EF4-FFF2-40B4-BE49-F238E27FC236}">
                <a16:creationId xmlns:a16="http://schemas.microsoft.com/office/drawing/2014/main" id="{9F1B32DB-A6F6-954A-87E7-208E011A3D14}"/>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764001888"/>
      </p:ext>
    </p:extLst>
  </p:cSld>
  <p:clrMapOvr>
    <a:masterClrMapping/>
  </p:clrMapOvr>
  <mc:AlternateContent xmlns:mc="http://schemas.openxmlformats.org/markup-compatibility/2006" xmlns:p14="http://schemas.microsoft.com/office/powerpoint/2010/main">
    <mc:Choice Requires="p14">
      <p:transition spd="slow" p14:dur="2000" advTm="72596"/>
    </mc:Choice>
    <mc:Fallback xmlns="">
      <p:transition spd="slow" advTm="725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071A23E-A3B2-D64C-B300-F33081C7E23E}"/>
              </a:ext>
            </a:extLst>
          </p:cNvPr>
          <p:cNvSpPr>
            <a:spLocks noGrp="1"/>
          </p:cNvSpPr>
          <p:nvPr>
            <p:ph sz="quarter" idx="15"/>
          </p:nvPr>
        </p:nvSpPr>
        <p:spPr/>
        <p:txBody>
          <a:bodyPr/>
          <a:lstStyle/>
          <a:p>
            <a:r>
              <a:rPr lang="en-US" dirty="0">
                <a:solidFill>
                  <a:schemeClr val="accent1"/>
                </a:solidFill>
              </a:rPr>
              <a:t>Nozzle is 2.8 m tall (approximately 9 feet)</a:t>
            </a:r>
          </a:p>
          <a:p>
            <a:r>
              <a:rPr lang="en-US" dirty="0">
                <a:solidFill>
                  <a:schemeClr val="accent1"/>
                </a:solidFill>
              </a:rPr>
              <a:t>Manufactured by DM3D Technology with DED robot.</a:t>
            </a:r>
          </a:p>
          <a:p>
            <a:r>
              <a:rPr lang="en-US" dirty="0">
                <a:solidFill>
                  <a:schemeClr val="accent1"/>
                </a:solidFill>
              </a:rPr>
              <a:t>One month build time.</a:t>
            </a:r>
          </a:p>
          <a:p>
            <a:r>
              <a:rPr lang="en-US" dirty="0">
                <a:solidFill>
                  <a:schemeClr val="accent1"/>
                </a:solidFill>
              </a:rPr>
              <a:t>Questions simulations answered:</a:t>
            </a:r>
          </a:p>
          <a:p>
            <a:pPr lvl="1"/>
            <a:r>
              <a:rPr lang="en-US" dirty="0">
                <a:solidFill>
                  <a:schemeClr val="accent1"/>
                </a:solidFill>
              </a:rPr>
              <a:t>Question: Which orientation (wide end down or up) will result in least distortion?</a:t>
            </a:r>
          </a:p>
          <a:p>
            <a:pPr lvl="1"/>
            <a:r>
              <a:rPr lang="en-US" dirty="0">
                <a:solidFill>
                  <a:schemeClr val="accent1"/>
                </a:solidFill>
              </a:rPr>
              <a:t>Question: Can dual heads be used without changing stresses?</a:t>
            </a:r>
          </a:p>
          <a:p>
            <a:pPr lvl="1"/>
            <a:r>
              <a:rPr lang="en-US" dirty="0">
                <a:solidFill>
                  <a:schemeClr val="accent1"/>
                </a:solidFill>
              </a:rPr>
              <a:t>Question: How should size of part be modified to mitigate distortion?</a:t>
            </a:r>
          </a:p>
        </p:txBody>
      </p:sp>
      <p:sp>
        <p:nvSpPr>
          <p:cNvPr id="3" name="Footer Placeholder 2">
            <a:extLst>
              <a:ext uri="{FF2B5EF4-FFF2-40B4-BE49-F238E27FC236}">
                <a16:creationId xmlns:a16="http://schemas.microsoft.com/office/drawing/2014/main" id="{67CA8AD9-E8AE-0346-BEDD-2582D48C7292}"/>
              </a:ext>
            </a:extLst>
          </p:cNvPr>
          <p:cNvSpPr>
            <a:spLocks noGrp="1"/>
          </p:cNvSpPr>
          <p:nvPr>
            <p:ph type="ftr" sz="quarter" idx="11"/>
          </p:nvPr>
        </p:nvSpPr>
        <p:spPr/>
        <p:txBody>
          <a:bodyPr/>
          <a:lstStyle/>
          <a:p>
            <a:r>
              <a:rPr lang="en-GB"/>
              <a:t>ASTM International Conference on Additive Manufacturing</a:t>
            </a:r>
            <a:endParaRPr lang="en-GB" dirty="0"/>
          </a:p>
        </p:txBody>
      </p:sp>
      <p:sp>
        <p:nvSpPr>
          <p:cNvPr id="4" name="Title 3">
            <a:extLst>
              <a:ext uri="{FF2B5EF4-FFF2-40B4-BE49-F238E27FC236}">
                <a16:creationId xmlns:a16="http://schemas.microsoft.com/office/drawing/2014/main" id="{3CDDF9D6-8753-2444-967E-8C6F777DB012}"/>
              </a:ext>
            </a:extLst>
          </p:cNvPr>
          <p:cNvSpPr>
            <a:spLocks noGrp="1"/>
          </p:cNvSpPr>
          <p:nvPr>
            <p:ph type="title"/>
          </p:nvPr>
        </p:nvSpPr>
        <p:spPr/>
        <p:txBody>
          <a:bodyPr/>
          <a:lstStyle/>
          <a:p>
            <a:r>
              <a:rPr lang="en-US" dirty="0"/>
              <a:t>Large nozzle liner</a:t>
            </a:r>
          </a:p>
        </p:txBody>
      </p:sp>
      <p:sp>
        <p:nvSpPr>
          <p:cNvPr id="5" name="Text Placeholder 4">
            <a:extLst>
              <a:ext uri="{FF2B5EF4-FFF2-40B4-BE49-F238E27FC236}">
                <a16:creationId xmlns:a16="http://schemas.microsoft.com/office/drawing/2014/main" id="{BB9307D3-FFC8-5F47-8AD5-03511609C2A3}"/>
              </a:ext>
            </a:extLst>
          </p:cNvPr>
          <p:cNvSpPr>
            <a:spLocks noGrp="1"/>
          </p:cNvSpPr>
          <p:nvPr>
            <p:ph type="body" sz="quarter" idx="14"/>
          </p:nvPr>
        </p:nvSpPr>
        <p:spPr>
          <a:xfrm>
            <a:off x="104515" y="1027650"/>
            <a:ext cx="5662095" cy="600427"/>
          </a:xfrm>
        </p:spPr>
        <p:txBody>
          <a:bodyPr>
            <a:normAutofit/>
          </a:bodyPr>
          <a:lstStyle/>
          <a:p>
            <a:r>
              <a:rPr lang="en-US" dirty="0"/>
              <a:t>Comparison results for a wide diameter down and up orientations for a </a:t>
            </a:r>
            <a:r>
              <a:rPr lang="en-US" dirty="0">
                <a:ea typeface="Calibri" panose="020F0502020204030204" pitchFamily="34" charset="0"/>
              </a:rPr>
              <a:t>single head deposition</a:t>
            </a:r>
            <a:endParaRPr lang="en-US" dirty="0"/>
          </a:p>
        </p:txBody>
      </p:sp>
      <p:pic>
        <p:nvPicPr>
          <p:cNvPr id="6" name="Picture 5">
            <a:extLst>
              <a:ext uri="{FF2B5EF4-FFF2-40B4-BE49-F238E27FC236}">
                <a16:creationId xmlns:a16="http://schemas.microsoft.com/office/drawing/2014/main" id="{E1BE782B-9BA3-DA49-AB3F-BC05391ABDA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956028" y="1468295"/>
            <a:ext cx="2760774" cy="3921410"/>
          </a:xfrm>
          <a:prstGeom prst="rect">
            <a:avLst/>
          </a:prstGeom>
          <a:ln>
            <a:noFill/>
          </a:ln>
          <a:effectLst>
            <a:outerShdw blurRad="292100" dist="139700" dir="2700000" algn="tl" rotWithShape="0">
              <a:srgbClr val="333333">
                <a:alpha val="65000"/>
              </a:srgbClr>
            </a:outerShdw>
          </a:effectLst>
        </p:spPr>
      </p:pic>
      <p:pic>
        <p:nvPicPr>
          <p:cNvPr id="7" name="Audio 6">
            <a:hlinkClick r:id="" action="ppaction://media"/>
            <a:extLst>
              <a:ext uri="{FF2B5EF4-FFF2-40B4-BE49-F238E27FC236}">
                <a16:creationId xmlns:a16="http://schemas.microsoft.com/office/drawing/2014/main" id="{734DF230-A651-9847-B7D7-42294F74A1E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323070109"/>
      </p:ext>
    </p:extLst>
  </p:cSld>
  <p:clrMapOvr>
    <a:masterClrMapping/>
  </p:clrMapOvr>
  <mc:AlternateContent xmlns:mc="http://schemas.openxmlformats.org/markup-compatibility/2006" xmlns:p14="http://schemas.microsoft.com/office/powerpoint/2010/main">
    <mc:Choice Requires="p14">
      <p:transition spd="slow" p14:dur="2000" advTm="71128"/>
    </mc:Choice>
    <mc:Fallback xmlns="">
      <p:transition spd="slow" advTm="711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72AE7A4B-F741-464B-9C70-DDF8276DE43D}"/>
              </a:ext>
            </a:extLst>
          </p:cNvPr>
          <p:cNvPicPr>
            <a:picLocks noGrp="1" noChangeAspect="1"/>
          </p:cNvPicPr>
          <p:nvPr>
            <p:ph sz="quarter" idx="15"/>
          </p:nvPr>
        </p:nvPicPr>
        <p:blipFill>
          <a:blip r:embed="rId4" cstate="print">
            <a:extLst>
              <a:ext uri="{28A0092B-C50C-407E-A947-70E740481C1C}">
                <a14:useLocalDpi xmlns:a14="http://schemas.microsoft.com/office/drawing/2010/main"/>
              </a:ext>
            </a:extLst>
          </a:blip>
          <a:stretch>
            <a:fillRect/>
          </a:stretch>
        </p:blipFill>
        <p:spPr>
          <a:xfrm>
            <a:off x="688266" y="1258887"/>
            <a:ext cx="4352732" cy="4340225"/>
          </a:xfrm>
          <a:prstGeom prst="rect">
            <a:avLst/>
          </a:prstGeom>
        </p:spPr>
      </p:pic>
      <p:sp>
        <p:nvSpPr>
          <p:cNvPr id="3" name="Footer Placeholder 2">
            <a:extLst>
              <a:ext uri="{FF2B5EF4-FFF2-40B4-BE49-F238E27FC236}">
                <a16:creationId xmlns:a16="http://schemas.microsoft.com/office/drawing/2014/main" id="{2EB38EEC-10CE-8C44-AA59-07237AB11B97}"/>
              </a:ext>
            </a:extLst>
          </p:cNvPr>
          <p:cNvSpPr>
            <a:spLocks noGrp="1"/>
          </p:cNvSpPr>
          <p:nvPr>
            <p:ph type="ftr" sz="quarter" idx="11"/>
          </p:nvPr>
        </p:nvSpPr>
        <p:spPr/>
        <p:txBody>
          <a:bodyPr/>
          <a:lstStyle/>
          <a:p>
            <a:r>
              <a:rPr lang="en-GB"/>
              <a:t>ASTM International Conference on Additive Manufacturing</a:t>
            </a:r>
            <a:endParaRPr lang="en-GB" dirty="0"/>
          </a:p>
        </p:txBody>
      </p:sp>
      <p:sp>
        <p:nvSpPr>
          <p:cNvPr id="4" name="Title 3">
            <a:extLst>
              <a:ext uri="{FF2B5EF4-FFF2-40B4-BE49-F238E27FC236}">
                <a16:creationId xmlns:a16="http://schemas.microsoft.com/office/drawing/2014/main" id="{A1D1201A-E58C-2A40-A903-83EF38069744}"/>
              </a:ext>
            </a:extLst>
          </p:cNvPr>
          <p:cNvSpPr>
            <a:spLocks noGrp="1"/>
          </p:cNvSpPr>
          <p:nvPr>
            <p:ph type="title"/>
          </p:nvPr>
        </p:nvSpPr>
        <p:spPr/>
        <p:txBody>
          <a:bodyPr/>
          <a:lstStyle/>
          <a:p>
            <a:r>
              <a:rPr lang="en-US" dirty="0"/>
              <a:t>Large nozzle liner orientation result</a:t>
            </a:r>
          </a:p>
        </p:txBody>
      </p:sp>
      <p:sp>
        <p:nvSpPr>
          <p:cNvPr id="5" name="Text Placeholder 4">
            <a:extLst>
              <a:ext uri="{FF2B5EF4-FFF2-40B4-BE49-F238E27FC236}">
                <a16:creationId xmlns:a16="http://schemas.microsoft.com/office/drawing/2014/main" id="{DE7B98EC-E5A0-8E48-82EF-12897D252443}"/>
              </a:ext>
            </a:extLst>
          </p:cNvPr>
          <p:cNvSpPr>
            <a:spLocks noGrp="1"/>
          </p:cNvSpPr>
          <p:nvPr>
            <p:ph type="body" sz="quarter" idx="14"/>
          </p:nvPr>
        </p:nvSpPr>
        <p:spPr>
          <a:xfrm>
            <a:off x="178991" y="1083749"/>
            <a:ext cx="5371283" cy="301934"/>
          </a:xfrm>
        </p:spPr>
        <p:txBody>
          <a:bodyPr/>
          <a:lstStyle/>
          <a:p>
            <a:r>
              <a:rPr lang="en-US" dirty="0"/>
              <a:t>Hoop Stresses</a:t>
            </a:r>
          </a:p>
        </p:txBody>
      </p:sp>
      <p:pic>
        <p:nvPicPr>
          <p:cNvPr id="7" name="Picture 6">
            <a:extLst>
              <a:ext uri="{FF2B5EF4-FFF2-40B4-BE49-F238E27FC236}">
                <a16:creationId xmlns:a16="http://schemas.microsoft.com/office/drawing/2014/main" id="{925B7759-7CF9-9943-A22E-12B139A8F438}"/>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251785" y="1083749"/>
            <a:ext cx="4864608" cy="4339831"/>
          </a:xfrm>
          <a:prstGeom prst="rect">
            <a:avLst/>
          </a:prstGeom>
        </p:spPr>
      </p:pic>
      <p:sp>
        <p:nvSpPr>
          <p:cNvPr id="8" name="TextBox 7">
            <a:extLst>
              <a:ext uri="{FF2B5EF4-FFF2-40B4-BE49-F238E27FC236}">
                <a16:creationId xmlns:a16="http://schemas.microsoft.com/office/drawing/2014/main" id="{4F385D7E-5615-C94A-A3D5-5DDA25855D47}"/>
              </a:ext>
            </a:extLst>
          </p:cNvPr>
          <p:cNvSpPr txBox="1"/>
          <p:nvPr/>
        </p:nvSpPr>
        <p:spPr>
          <a:xfrm>
            <a:off x="461948" y="5730240"/>
            <a:ext cx="8533105" cy="369332"/>
          </a:xfrm>
          <a:prstGeom prst="rect">
            <a:avLst/>
          </a:prstGeom>
          <a:noFill/>
        </p:spPr>
        <p:txBody>
          <a:bodyPr wrap="none" rtlCol="0">
            <a:spAutoFit/>
          </a:bodyPr>
          <a:lstStyle/>
          <a:p>
            <a:r>
              <a:rPr lang="en-US" dirty="0"/>
              <a:t>Conclusion: optimal build orientation should be built large end down on base plate.</a:t>
            </a:r>
          </a:p>
        </p:txBody>
      </p:sp>
      <p:pic>
        <p:nvPicPr>
          <p:cNvPr id="9" name="Audio 8">
            <a:hlinkClick r:id="" action="ppaction://media"/>
            <a:extLst>
              <a:ext uri="{FF2B5EF4-FFF2-40B4-BE49-F238E27FC236}">
                <a16:creationId xmlns:a16="http://schemas.microsoft.com/office/drawing/2014/main" id="{F0483F73-E0EB-7645-9367-C9F94D105CF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540496030"/>
      </p:ext>
    </p:extLst>
  </p:cSld>
  <p:clrMapOvr>
    <a:masterClrMapping/>
  </p:clrMapOvr>
  <mc:AlternateContent xmlns:mc="http://schemas.openxmlformats.org/markup-compatibility/2006" xmlns:p14="http://schemas.microsoft.com/office/powerpoint/2010/main">
    <mc:Choice Requires="p14">
      <p:transition spd="slow" p14:dur="2000" advTm="60227"/>
    </mc:Choice>
    <mc:Fallback xmlns="">
      <p:transition spd="slow" advTm="602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FE3F7A2D-4AAF-C24C-9087-231DD9E6F2CD}"/>
              </a:ext>
            </a:extLst>
          </p:cNvPr>
          <p:cNvPicPr>
            <a:picLocks noGrp="1" noChangeAspect="1"/>
          </p:cNvPicPr>
          <p:nvPr>
            <p:ph sz="quarter" idx="15"/>
          </p:nvPr>
        </p:nvPicPr>
        <p:blipFill>
          <a:blip r:embed="rId4" cstate="print">
            <a:extLst>
              <a:ext uri="{28A0092B-C50C-407E-A947-70E740481C1C}">
                <a14:useLocalDpi xmlns:a14="http://schemas.microsoft.com/office/drawing/2010/main"/>
              </a:ext>
            </a:extLst>
          </a:blip>
          <a:stretch>
            <a:fillRect/>
          </a:stretch>
        </p:blipFill>
        <p:spPr>
          <a:xfrm>
            <a:off x="219172" y="1171172"/>
            <a:ext cx="4352732" cy="4340225"/>
          </a:xfrm>
          <a:prstGeom prst="rect">
            <a:avLst/>
          </a:prstGeom>
        </p:spPr>
      </p:pic>
      <p:sp>
        <p:nvSpPr>
          <p:cNvPr id="3" name="Footer Placeholder 2">
            <a:extLst>
              <a:ext uri="{FF2B5EF4-FFF2-40B4-BE49-F238E27FC236}">
                <a16:creationId xmlns:a16="http://schemas.microsoft.com/office/drawing/2014/main" id="{2EB38EEC-10CE-8C44-AA59-07237AB11B97}"/>
              </a:ext>
            </a:extLst>
          </p:cNvPr>
          <p:cNvSpPr>
            <a:spLocks noGrp="1"/>
          </p:cNvSpPr>
          <p:nvPr>
            <p:ph type="ftr" sz="quarter" idx="11"/>
          </p:nvPr>
        </p:nvSpPr>
        <p:spPr/>
        <p:txBody>
          <a:bodyPr/>
          <a:lstStyle/>
          <a:p>
            <a:r>
              <a:rPr lang="en-GB"/>
              <a:t>ASTM International Conference on Additive Manufacturing</a:t>
            </a:r>
            <a:endParaRPr lang="en-GB" dirty="0"/>
          </a:p>
        </p:txBody>
      </p:sp>
      <p:sp>
        <p:nvSpPr>
          <p:cNvPr id="4" name="Title 3">
            <a:extLst>
              <a:ext uri="{FF2B5EF4-FFF2-40B4-BE49-F238E27FC236}">
                <a16:creationId xmlns:a16="http://schemas.microsoft.com/office/drawing/2014/main" id="{A1D1201A-E58C-2A40-A903-83EF38069744}"/>
              </a:ext>
            </a:extLst>
          </p:cNvPr>
          <p:cNvSpPr>
            <a:spLocks noGrp="1"/>
          </p:cNvSpPr>
          <p:nvPr>
            <p:ph type="title"/>
          </p:nvPr>
        </p:nvSpPr>
        <p:spPr/>
        <p:txBody>
          <a:bodyPr/>
          <a:lstStyle/>
          <a:p>
            <a:r>
              <a:rPr lang="en-US" dirty="0"/>
              <a:t>Large nozzle liner single vs dual head result</a:t>
            </a:r>
          </a:p>
        </p:txBody>
      </p:sp>
      <p:sp>
        <p:nvSpPr>
          <p:cNvPr id="5" name="Text Placeholder 4">
            <a:extLst>
              <a:ext uri="{FF2B5EF4-FFF2-40B4-BE49-F238E27FC236}">
                <a16:creationId xmlns:a16="http://schemas.microsoft.com/office/drawing/2014/main" id="{DE7B98EC-E5A0-8E48-82EF-12897D252443}"/>
              </a:ext>
            </a:extLst>
          </p:cNvPr>
          <p:cNvSpPr>
            <a:spLocks noGrp="1"/>
          </p:cNvSpPr>
          <p:nvPr>
            <p:ph type="body" sz="quarter" idx="14"/>
          </p:nvPr>
        </p:nvSpPr>
        <p:spPr>
          <a:xfrm>
            <a:off x="183649" y="1092906"/>
            <a:ext cx="5371283" cy="301934"/>
          </a:xfrm>
        </p:spPr>
        <p:txBody>
          <a:bodyPr/>
          <a:lstStyle/>
          <a:p>
            <a:r>
              <a:rPr lang="en-US" dirty="0"/>
              <a:t>Hoop Stresses</a:t>
            </a:r>
          </a:p>
        </p:txBody>
      </p:sp>
      <p:pic>
        <p:nvPicPr>
          <p:cNvPr id="10" name="Picture 9" descr="Chart&#10;&#10;Description automatically generated">
            <a:extLst>
              <a:ext uri="{FF2B5EF4-FFF2-40B4-BE49-F238E27FC236}">
                <a16:creationId xmlns:a16="http://schemas.microsoft.com/office/drawing/2014/main" id="{14863F7C-A3EA-894D-8C7F-D704CBEB5321}"/>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537960" y="1203960"/>
            <a:ext cx="4498848" cy="4347927"/>
          </a:xfrm>
          <a:prstGeom prst="rect">
            <a:avLst/>
          </a:prstGeom>
        </p:spPr>
      </p:pic>
      <p:sp>
        <p:nvSpPr>
          <p:cNvPr id="11" name="TextBox 10">
            <a:extLst>
              <a:ext uri="{FF2B5EF4-FFF2-40B4-BE49-F238E27FC236}">
                <a16:creationId xmlns:a16="http://schemas.microsoft.com/office/drawing/2014/main" id="{7731E928-2BD2-974F-8EC3-A18EDD9F697F}"/>
              </a:ext>
            </a:extLst>
          </p:cNvPr>
          <p:cNvSpPr txBox="1"/>
          <p:nvPr/>
        </p:nvSpPr>
        <p:spPr>
          <a:xfrm>
            <a:off x="1923482" y="1077041"/>
            <a:ext cx="2595582" cy="369332"/>
          </a:xfrm>
          <a:prstGeom prst="rect">
            <a:avLst/>
          </a:prstGeom>
          <a:noFill/>
        </p:spPr>
        <p:txBody>
          <a:bodyPr wrap="none" rtlCol="0">
            <a:spAutoFit/>
          </a:bodyPr>
          <a:lstStyle/>
          <a:p>
            <a:r>
              <a:rPr lang="en-US" dirty="0"/>
              <a:t>Single Deposition Head</a:t>
            </a:r>
          </a:p>
        </p:txBody>
      </p:sp>
      <p:sp>
        <p:nvSpPr>
          <p:cNvPr id="12" name="TextBox 11">
            <a:extLst>
              <a:ext uri="{FF2B5EF4-FFF2-40B4-BE49-F238E27FC236}">
                <a16:creationId xmlns:a16="http://schemas.microsoft.com/office/drawing/2014/main" id="{C781BE0D-A0F5-DC44-A5DD-DC5C797C9CCB}"/>
              </a:ext>
            </a:extLst>
          </p:cNvPr>
          <p:cNvSpPr txBox="1"/>
          <p:nvPr/>
        </p:nvSpPr>
        <p:spPr>
          <a:xfrm>
            <a:off x="7732666" y="1029565"/>
            <a:ext cx="2492990" cy="369332"/>
          </a:xfrm>
          <a:prstGeom prst="rect">
            <a:avLst/>
          </a:prstGeom>
          <a:noFill/>
        </p:spPr>
        <p:txBody>
          <a:bodyPr wrap="none" rtlCol="0">
            <a:spAutoFit/>
          </a:bodyPr>
          <a:lstStyle/>
          <a:p>
            <a:r>
              <a:rPr lang="en-US" dirty="0"/>
              <a:t>Dual  Deposition Head</a:t>
            </a:r>
          </a:p>
        </p:txBody>
      </p:sp>
      <p:sp>
        <p:nvSpPr>
          <p:cNvPr id="13" name="TextBox 12">
            <a:extLst>
              <a:ext uri="{FF2B5EF4-FFF2-40B4-BE49-F238E27FC236}">
                <a16:creationId xmlns:a16="http://schemas.microsoft.com/office/drawing/2014/main" id="{2BBD8BE7-FFB3-A147-A1DF-A462D58A84E3}"/>
              </a:ext>
            </a:extLst>
          </p:cNvPr>
          <p:cNvSpPr txBox="1"/>
          <p:nvPr/>
        </p:nvSpPr>
        <p:spPr>
          <a:xfrm>
            <a:off x="1727932" y="5603862"/>
            <a:ext cx="4929555" cy="369332"/>
          </a:xfrm>
          <a:prstGeom prst="rect">
            <a:avLst/>
          </a:prstGeom>
          <a:noFill/>
        </p:spPr>
        <p:txBody>
          <a:bodyPr wrap="none" rtlCol="0">
            <a:spAutoFit/>
          </a:bodyPr>
          <a:lstStyle/>
          <a:p>
            <a:r>
              <a:rPr lang="en-US" dirty="0"/>
              <a:t>Dual deposition heads results in similar stress.</a:t>
            </a:r>
          </a:p>
        </p:txBody>
      </p:sp>
      <p:pic>
        <p:nvPicPr>
          <p:cNvPr id="2" name="Audio 1">
            <a:hlinkClick r:id="" action="ppaction://media"/>
            <a:extLst>
              <a:ext uri="{FF2B5EF4-FFF2-40B4-BE49-F238E27FC236}">
                <a16:creationId xmlns:a16="http://schemas.microsoft.com/office/drawing/2014/main" id="{B49FEEDF-A118-AF42-871A-EE94D5ACB59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564337118"/>
      </p:ext>
    </p:extLst>
  </p:cSld>
  <p:clrMapOvr>
    <a:masterClrMapping/>
  </p:clrMapOvr>
  <mc:AlternateContent xmlns:mc="http://schemas.openxmlformats.org/markup-compatibility/2006" xmlns:p14="http://schemas.microsoft.com/office/powerpoint/2010/main">
    <mc:Choice Requires="p14">
      <p:transition spd="slow" p14:dur="2000" advTm="33405"/>
    </mc:Choice>
    <mc:Fallback xmlns="">
      <p:transition spd="slow" advTm="334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071A23E-A3B2-D64C-B300-F33081C7E23E}"/>
              </a:ext>
            </a:extLst>
          </p:cNvPr>
          <p:cNvSpPr>
            <a:spLocks noGrp="1"/>
          </p:cNvSpPr>
          <p:nvPr>
            <p:ph sz="quarter" idx="15"/>
          </p:nvPr>
        </p:nvSpPr>
        <p:spPr>
          <a:xfrm>
            <a:off x="0" y="919141"/>
            <a:ext cx="11142482" cy="5396817"/>
          </a:xfrm>
          <a:solidFill>
            <a:schemeClr val="bg1"/>
          </a:solidFill>
        </p:spPr>
        <p:txBody>
          <a:bodyPr>
            <a:normAutofit/>
          </a:bodyPr>
          <a:lstStyle/>
          <a:p>
            <a:pPr marL="0" indent="0">
              <a:buNone/>
            </a:pPr>
            <a:endParaRPr lang="en-US" dirty="0"/>
          </a:p>
          <a:p>
            <a:r>
              <a:rPr lang="en-US" dirty="0"/>
              <a:t>ALE3D a method had to be developed to define the geometry and add each lumped layer into the solution at the correct temperature.  To get the correct temperature, the pragmatic layer had to replace material in the grid that was also at that temperature by using a placeholder material with thermal conductivity set to a very small number which kept the temperature of the placeholder material at the desired value so that when the lumped layer was introduced, it had the desired initial temperature. </a:t>
            </a:r>
          </a:p>
          <a:p>
            <a:r>
              <a:rPr lang="en-US" dirty="0"/>
              <a:t>ALE3D had to use mass scaling to compute solutions in a reasonable amount of time.  It was a tricky process to determine the max value of the scaling parameter (too high, and the solution starts to diverge, but only towards the end of the solution time).  The scaling parameter was also a function of the material properties. </a:t>
            </a:r>
          </a:p>
          <a:p>
            <a:r>
              <a:rPr lang="en-US" dirty="0"/>
              <a:t>COMSOL does not have birth death capabilities for thermal physics which required that boundary conditions and material domains be changed upon the addition of each layer by setting state variables.</a:t>
            </a:r>
          </a:p>
          <a:p>
            <a:r>
              <a:rPr lang="en-US" dirty="0"/>
              <a:t>ABAQUS The greatest challenge in Abaqus analysis was undergoing excessive plastic yielding which led to convergence problems.  Small increments of the structural mechanics simulation needed the default number of attempts increased from 5 to 50 to find a solution.  Practically all solutions were obtained by iterative solver.  The direct solver needed tuning of a damping factor and was not effective for this simulation.</a:t>
            </a:r>
          </a:p>
          <a:p>
            <a:r>
              <a:rPr lang="en-US" dirty="0"/>
              <a:t>ANSYS Additive is inherently setup for single materials. Excessive plastic yielding makes convergence difficult. </a:t>
            </a:r>
          </a:p>
        </p:txBody>
      </p:sp>
      <p:sp>
        <p:nvSpPr>
          <p:cNvPr id="3" name="Footer Placeholder 2">
            <a:extLst>
              <a:ext uri="{FF2B5EF4-FFF2-40B4-BE49-F238E27FC236}">
                <a16:creationId xmlns:a16="http://schemas.microsoft.com/office/drawing/2014/main" id="{67CA8AD9-E8AE-0346-BEDD-2582D48C7292}"/>
              </a:ext>
            </a:extLst>
          </p:cNvPr>
          <p:cNvSpPr>
            <a:spLocks noGrp="1"/>
          </p:cNvSpPr>
          <p:nvPr>
            <p:ph type="ftr" sz="quarter" idx="11"/>
          </p:nvPr>
        </p:nvSpPr>
        <p:spPr/>
        <p:txBody>
          <a:bodyPr/>
          <a:lstStyle/>
          <a:p>
            <a:r>
              <a:rPr lang="en-GB"/>
              <a:t>ASTM International Conference on Additive Manufacturing</a:t>
            </a:r>
            <a:endParaRPr lang="en-GB" dirty="0"/>
          </a:p>
        </p:txBody>
      </p:sp>
      <p:sp>
        <p:nvSpPr>
          <p:cNvPr id="4" name="Title 3">
            <a:extLst>
              <a:ext uri="{FF2B5EF4-FFF2-40B4-BE49-F238E27FC236}">
                <a16:creationId xmlns:a16="http://schemas.microsoft.com/office/drawing/2014/main" id="{3CDDF9D6-8753-2444-967E-8C6F777DB012}"/>
              </a:ext>
            </a:extLst>
          </p:cNvPr>
          <p:cNvSpPr>
            <a:spLocks noGrp="1"/>
          </p:cNvSpPr>
          <p:nvPr>
            <p:ph type="title"/>
          </p:nvPr>
        </p:nvSpPr>
        <p:spPr/>
        <p:txBody>
          <a:bodyPr>
            <a:normAutofit fontScale="90000"/>
          </a:bodyPr>
          <a:lstStyle/>
          <a:p>
            <a:r>
              <a:rPr lang="en-US" dirty="0"/>
              <a:t>Code challenges implementing pragmatic method</a:t>
            </a:r>
          </a:p>
        </p:txBody>
      </p:sp>
      <p:pic>
        <p:nvPicPr>
          <p:cNvPr id="6" name="Audio 5">
            <a:hlinkClick r:id="" action="ppaction://media"/>
            <a:extLst>
              <a:ext uri="{FF2B5EF4-FFF2-40B4-BE49-F238E27FC236}">
                <a16:creationId xmlns:a16="http://schemas.microsoft.com/office/drawing/2014/main" id="{843567F4-004A-E84C-B3D3-FD21E0798BF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609203653"/>
      </p:ext>
    </p:extLst>
  </p:cSld>
  <p:clrMapOvr>
    <a:masterClrMapping/>
  </p:clrMapOvr>
  <mc:AlternateContent xmlns:mc="http://schemas.openxmlformats.org/markup-compatibility/2006" xmlns:p14="http://schemas.microsoft.com/office/powerpoint/2010/main">
    <mc:Choice Requires="p14">
      <p:transition spd="slow" p14:dur="2000" advTm="114985"/>
    </mc:Choice>
    <mc:Fallback xmlns="">
      <p:transition spd="slow" advTm="1149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BE3CF73-660B-9840-9DED-E451FA3B73E9}"/>
              </a:ext>
            </a:extLst>
          </p:cNvPr>
          <p:cNvSpPr>
            <a:spLocks noGrp="1"/>
          </p:cNvSpPr>
          <p:nvPr>
            <p:ph sz="quarter" idx="15"/>
          </p:nvPr>
        </p:nvSpPr>
        <p:spPr/>
        <p:txBody>
          <a:bodyPr/>
          <a:lstStyle/>
          <a:p>
            <a:r>
              <a:rPr lang="en-US" dirty="0"/>
              <a:t>Boundary conditions change with each layer with different codes</a:t>
            </a:r>
          </a:p>
          <a:p>
            <a:r>
              <a:rPr lang="en-US" dirty="0"/>
              <a:t>Addition of layers utilizes birth death or discrete state variables</a:t>
            </a:r>
          </a:p>
          <a:p>
            <a:r>
              <a:rPr lang="en-US" dirty="0"/>
              <a:t>COMSOL struggled with stress field oscillations </a:t>
            </a:r>
          </a:p>
          <a:p>
            <a:r>
              <a:rPr lang="en-US" dirty="0"/>
              <a:t>ABAQUS …</a:t>
            </a:r>
          </a:p>
          <a:p>
            <a:r>
              <a:rPr lang="en-US" dirty="0"/>
              <a:t>Heat source ramping rate</a:t>
            </a:r>
          </a:p>
          <a:p>
            <a:r>
              <a:rPr lang="en-US" dirty="0"/>
              <a:t>Cooling convection rate and time can be varied</a:t>
            </a:r>
          </a:p>
          <a:p>
            <a:r>
              <a:rPr lang="en-US" dirty="0"/>
              <a:t>Mesh vs. number of lumped layers varied with codes</a:t>
            </a:r>
          </a:p>
          <a:p>
            <a:r>
              <a:rPr lang="en-US" dirty="0"/>
              <a:t>ANSYS Additive had a form of the intrinsic method</a:t>
            </a:r>
          </a:p>
          <a:p>
            <a:r>
              <a:rPr lang="en-US" dirty="0"/>
              <a:t>ALE3D was fully coupled simulation, others were segregated</a:t>
            </a:r>
          </a:p>
          <a:p>
            <a:r>
              <a:rPr lang="en-US" dirty="0"/>
              <a:t>ALE3D had to change material conductivity with layers to replicate air</a:t>
            </a:r>
          </a:p>
          <a:p>
            <a:r>
              <a:rPr lang="en-US" dirty="0"/>
              <a:t>Transfer of thermal field over time to solid mechanics varied with codes</a:t>
            </a:r>
          </a:p>
          <a:p>
            <a:r>
              <a:rPr lang="en-US" dirty="0"/>
              <a:t>Time steps could be different between different physics and different codes</a:t>
            </a:r>
          </a:p>
          <a:p>
            <a:endParaRPr lang="en-US" dirty="0"/>
          </a:p>
          <a:p>
            <a:endParaRPr lang="en-US" dirty="0"/>
          </a:p>
          <a:p>
            <a:endParaRPr lang="en-US" dirty="0"/>
          </a:p>
          <a:p>
            <a:endParaRPr lang="en-US" dirty="0"/>
          </a:p>
          <a:p>
            <a:endParaRPr lang="en-US" dirty="0"/>
          </a:p>
          <a:p>
            <a:pPr marL="0" indent="0">
              <a:buNone/>
            </a:pPr>
            <a:endParaRPr lang="en-US" dirty="0"/>
          </a:p>
        </p:txBody>
      </p:sp>
      <p:sp>
        <p:nvSpPr>
          <p:cNvPr id="3" name="Footer Placeholder 2">
            <a:extLst>
              <a:ext uri="{FF2B5EF4-FFF2-40B4-BE49-F238E27FC236}">
                <a16:creationId xmlns:a16="http://schemas.microsoft.com/office/drawing/2014/main" id="{AD93C3AF-B12B-5848-9CCB-8EDA73E455FD}"/>
              </a:ext>
            </a:extLst>
          </p:cNvPr>
          <p:cNvSpPr>
            <a:spLocks noGrp="1"/>
          </p:cNvSpPr>
          <p:nvPr>
            <p:ph type="ftr" sz="quarter" idx="11"/>
          </p:nvPr>
        </p:nvSpPr>
        <p:spPr/>
        <p:txBody>
          <a:bodyPr/>
          <a:lstStyle/>
          <a:p>
            <a:r>
              <a:rPr lang="en-GB"/>
              <a:t>ASTM International Conference on Additive Manufacturing</a:t>
            </a:r>
            <a:endParaRPr lang="en-GB" dirty="0"/>
          </a:p>
        </p:txBody>
      </p:sp>
      <p:sp>
        <p:nvSpPr>
          <p:cNvPr id="4" name="Title 3">
            <a:extLst>
              <a:ext uri="{FF2B5EF4-FFF2-40B4-BE49-F238E27FC236}">
                <a16:creationId xmlns:a16="http://schemas.microsoft.com/office/drawing/2014/main" id="{059DB65D-1DB8-9345-BD8B-00B0392C0F44}"/>
              </a:ext>
            </a:extLst>
          </p:cNvPr>
          <p:cNvSpPr>
            <a:spLocks noGrp="1"/>
          </p:cNvSpPr>
          <p:nvPr>
            <p:ph type="title"/>
          </p:nvPr>
        </p:nvSpPr>
        <p:spPr/>
        <p:txBody>
          <a:bodyPr/>
          <a:lstStyle/>
          <a:p>
            <a:r>
              <a:rPr lang="en-US" dirty="0"/>
              <a:t>Differences between simulations</a:t>
            </a:r>
          </a:p>
        </p:txBody>
      </p:sp>
    </p:spTree>
    <p:extLst>
      <p:ext uri="{BB962C8B-B14F-4D97-AF65-F5344CB8AC3E}">
        <p14:creationId xmlns:p14="http://schemas.microsoft.com/office/powerpoint/2010/main" val="35671762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B638CE3-4035-A740-8B8E-95490E96C855}"/>
              </a:ext>
            </a:extLst>
          </p:cNvPr>
          <p:cNvSpPr>
            <a:spLocks noGrp="1"/>
          </p:cNvSpPr>
          <p:nvPr>
            <p:ph sz="quarter" idx="15"/>
          </p:nvPr>
        </p:nvSpPr>
        <p:spPr>
          <a:xfrm>
            <a:off x="2407852" y="1255148"/>
            <a:ext cx="7526067" cy="4339714"/>
          </a:xfrm>
        </p:spPr>
        <p:txBody>
          <a:bodyPr/>
          <a:lstStyle/>
          <a:p>
            <a:r>
              <a:rPr lang="en-US" sz="1800" dirty="0"/>
              <a:t>Currently we are developing application of the pragmatic method to bi- and tri- metallic systems.  </a:t>
            </a:r>
          </a:p>
          <a:p>
            <a:r>
              <a:rPr lang="en-US" sz="1800" dirty="0"/>
              <a:t>The diagram on the lower right depicts the geometry of a hollow cylinder consisting of the alloy JBK-75 on top, followed by a thin interface layer and then a bottom cylinder of a copper alloy.  The part is built upon a stainless steel base-plate.</a:t>
            </a:r>
          </a:p>
          <a:p>
            <a:r>
              <a:rPr lang="en-US" sz="1800" dirty="0"/>
              <a:t>The picture at the top left is a copper cylinder that has been manufactured upon a solid stainless-steel cylinder.  This hollow cylinder was manufactured with laser powder bed fusion.  The interface layer will be applied upon that cylinder.  Then direct energy deposition will be used to add JBK-75 to this bi-metallic part.</a:t>
            </a:r>
          </a:p>
          <a:p>
            <a:r>
              <a:rPr lang="en-US" sz="1800" dirty="0"/>
              <a:t>The goal of our work is to build these parts, measure the stresses and compare these measurements to our simulation-based stress predictions.  </a:t>
            </a:r>
          </a:p>
          <a:p>
            <a:endParaRPr lang="en-US" dirty="0"/>
          </a:p>
        </p:txBody>
      </p:sp>
      <p:sp>
        <p:nvSpPr>
          <p:cNvPr id="3" name="Footer Placeholder 2">
            <a:extLst>
              <a:ext uri="{FF2B5EF4-FFF2-40B4-BE49-F238E27FC236}">
                <a16:creationId xmlns:a16="http://schemas.microsoft.com/office/drawing/2014/main" id="{10B3BF99-59DA-F04F-B041-5407AD1128A4}"/>
              </a:ext>
            </a:extLst>
          </p:cNvPr>
          <p:cNvSpPr>
            <a:spLocks noGrp="1"/>
          </p:cNvSpPr>
          <p:nvPr>
            <p:ph type="ftr" sz="quarter" idx="11"/>
          </p:nvPr>
        </p:nvSpPr>
        <p:spPr/>
        <p:txBody>
          <a:bodyPr/>
          <a:lstStyle/>
          <a:p>
            <a:r>
              <a:rPr lang="en-GB"/>
              <a:t>ASTM International Conference on Additive Manufacturing</a:t>
            </a:r>
            <a:endParaRPr lang="en-GB" dirty="0"/>
          </a:p>
        </p:txBody>
      </p:sp>
      <p:sp>
        <p:nvSpPr>
          <p:cNvPr id="4" name="Title 3">
            <a:extLst>
              <a:ext uri="{FF2B5EF4-FFF2-40B4-BE49-F238E27FC236}">
                <a16:creationId xmlns:a16="http://schemas.microsoft.com/office/drawing/2014/main" id="{D9CF2D9D-A0E0-E34E-A4BC-A572BBA813A4}"/>
              </a:ext>
            </a:extLst>
          </p:cNvPr>
          <p:cNvSpPr>
            <a:spLocks noGrp="1"/>
          </p:cNvSpPr>
          <p:nvPr>
            <p:ph type="title"/>
          </p:nvPr>
        </p:nvSpPr>
        <p:spPr/>
        <p:txBody>
          <a:bodyPr/>
          <a:lstStyle/>
          <a:p>
            <a:r>
              <a:rPr lang="en-US" dirty="0"/>
              <a:t>Future Application</a:t>
            </a:r>
          </a:p>
        </p:txBody>
      </p:sp>
      <p:pic>
        <p:nvPicPr>
          <p:cNvPr id="6" name="Picture 5">
            <a:extLst>
              <a:ext uri="{FF2B5EF4-FFF2-40B4-BE49-F238E27FC236}">
                <a16:creationId xmlns:a16="http://schemas.microsoft.com/office/drawing/2014/main" id="{678D881D-DCAA-0A47-B59B-0F6DBE10790D}"/>
              </a:ext>
            </a:extLst>
          </p:cNvPr>
          <p:cNvPicPr>
            <a:picLocks noChangeAspect="1"/>
          </p:cNvPicPr>
          <p:nvPr/>
        </p:nvPicPr>
        <p:blipFill rotWithShape="1">
          <a:blip r:embed="rId4"/>
          <a:srcRect l="25766" t="16923" r="31531" b="2859"/>
          <a:stretch/>
        </p:blipFill>
        <p:spPr>
          <a:xfrm rot="16200000">
            <a:off x="390583" y="670306"/>
            <a:ext cx="1585840" cy="2234299"/>
          </a:xfrm>
          <a:prstGeom prst="rect">
            <a:avLst/>
          </a:prstGeom>
        </p:spPr>
      </p:pic>
      <p:grpSp>
        <p:nvGrpSpPr>
          <p:cNvPr id="7" name="Group 6">
            <a:extLst>
              <a:ext uri="{FF2B5EF4-FFF2-40B4-BE49-F238E27FC236}">
                <a16:creationId xmlns:a16="http://schemas.microsoft.com/office/drawing/2014/main" id="{23171916-3776-4043-831A-2D194A688789}"/>
              </a:ext>
            </a:extLst>
          </p:cNvPr>
          <p:cNvGrpSpPr/>
          <p:nvPr/>
        </p:nvGrpSpPr>
        <p:grpSpPr>
          <a:xfrm>
            <a:off x="7812716" y="3398955"/>
            <a:ext cx="5012943" cy="3332920"/>
            <a:chOff x="-600000" y="3000372"/>
            <a:chExt cx="6200596" cy="4186918"/>
          </a:xfrm>
        </p:grpSpPr>
        <p:grpSp>
          <p:nvGrpSpPr>
            <p:cNvPr id="8" name="Group 7">
              <a:extLst>
                <a:ext uri="{FF2B5EF4-FFF2-40B4-BE49-F238E27FC236}">
                  <a16:creationId xmlns:a16="http://schemas.microsoft.com/office/drawing/2014/main" id="{8C676640-4378-6C42-B3F5-3C892A77282A}"/>
                </a:ext>
              </a:extLst>
            </p:cNvPr>
            <p:cNvGrpSpPr/>
            <p:nvPr/>
          </p:nvGrpSpPr>
          <p:grpSpPr>
            <a:xfrm>
              <a:off x="-600000" y="3000372"/>
              <a:ext cx="6200596" cy="4186918"/>
              <a:chOff x="-600000" y="3000372"/>
              <a:chExt cx="6200596" cy="4186918"/>
            </a:xfrm>
          </p:grpSpPr>
          <p:pic>
            <p:nvPicPr>
              <p:cNvPr id="13" name="Picture 12" descr="a1.png">
                <a:extLst>
                  <a:ext uri="{FF2B5EF4-FFF2-40B4-BE49-F238E27FC236}">
                    <a16:creationId xmlns:a16="http://schemas.microsoft.com/office/drawing/2014/main" id="{15A2EC92-DE76-0846-A4B7-868BF2F440C5}"/>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85786" y="3000372"/>
                <a:ext cx="4814810" cy="3329662"/>
              </a:xfrm>
              <a:prstGeom prst="rect">
                <a:avLst/>
              </a:prstGeom>
            </p:spPr>
          </p:pic>
          <p:pic>
            <p:nvPicPr>
              <p:cNvPr id="14" name="Picture 13" descr="a12.png">
                <a:extLst>
                  <a:ext uri="{FF2B5EF4-FFF2-40B4-BE49-F238E27FC236}">
                    <a16:creationId xmlns:a16="http://schemas.microsoft.com/office/drawing/2014/main" id="{FD2C7CE2-2297-C944-AE7F-A13EDADA0063}"/>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14282" y="3357562"/>
                <a:ext cx="4814810" cy="3329662"/>
              </a:xfrm>
              <a:prstGeom prst="rect">
                <a:avLst/>
              </a:prstGeom>
            </p:spPr>
          </p:pic>
          <p:pic>
            <p:nvPicPr>
              <p:cNvPr id="15" name="Picture 14" descr="a123.png">
                <a:extLst>
                  <a:ext uri="{FF2B5EF4-FFF2-40B4-BE49-F238E27FC236}">
                    <a16:creationId xmlns:a16="http://schemas.microsoft.com/office/drawing/2014/main" id="{B65EA1C7-DDBF-3F47-BA5D-F26BADF3EAC3}"/>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71372" y="3571876"/>
                <a:ext cx="4814810" cy="3329662"/>
              </a:xfrm>
              <a:prstGeom prst="rect">
                <a:avLst/>
              </a:prstGeom>
            </p:spPr>
          </p:pic>
          <p:pic>
            <p:nvPicPr>
              <p:cNvPr id="16" name="Picture 15" descr="a1234.png">
                <a:extLst>
                  <a:ext uri="{FF2B5EF4-FFF2-40B4-BE49-F238E27FC236}">
                    <a16:creationId xmlns:a16="http://schemas.microsoft.com/office/drawing/2014/main" id="{BEF4D4C5-BB36-0049-8F79-7C27FF8D420F}"/>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00000" y="3857628"/>
                <a:ext cx="4814810" cy="3329662"/>
              </a:xfrm>
              <a:prstGeom prst="rect">
                <a:avLst/>
              </a:prstGeom>
            </p:spPr>
          </p:pic>
        </p:grpSp>
        <p:sp>
          <p:nvSpPr>
            <p:cNvPr id="9" name="TextBox 8">
              <a:extLst>
                <a:ext uri="{FF2B5EF4-FFF2-40B4-BE49-F238E27FC236}">
                  <a16:creationId xmlns:a16="http://schemas.microsoft.com/office/drawing/2014/main" id="{61C45D02-CD98-6348-A62E-2B5E9AAF7407}"/>
                </a:ext>
              </a:extLst>
            </p:cNvPr>
            <p:cNvSpPr txBox="1"/>
            <p:nvPr/>
          </p:nvSpPr>
          <p:spPr>
            <a:xfrm>
              <a:off x="4000496" y="4929198"/>
              <a:ext cx="609111" cy="463966"/>
            </a:xfrm>
            <a:prstGeom prst="rect">
              <a:avLst/>
            </a:prstGeom>
            <a:noFill/>
          </p:spPr>
          <p:txBody>
            <a:bodyPr wrap="none" rtlCol="0">
              <a:spAutoFit/>
            </a:bodyPr>
            <a:lstStyle/>
            <a:p>
              <a:r>
                <a:rPr lang="en-US" dirty="0"/>
                <a:t>SS</a:t>
              </a:r>
              <a:endParaRPr lang="ru-RU" dirty="0"/>
            </a:p>
          </p:txBody>
        </p:sp>
        <p:sp>
          <p:nvSpPr>
            <p:cNvPr id="10" name="TextBox 9">
              <a:extLst>
                <a:ext uri="{FF2B5EF4-FFF2-40B4-BE49-F238E27FC236}">
                  <a16:creationId xmlns:a16="http://schemas.microsoft.com/office/drawing/2014/main" id="{57F1642E-56D1-C443-8C57-E930DAE7FA74}"/>
                </a:ext>
              </a:extLst>
            </p:cNvPr>
            <p:cNvSpPr txBox="1"/>
            <p:nvPr/>
          </p:nvSpPr>
          <p:spPr>
            <a:xfrm>
              <a:off x="3000364" y="5286389"/>
              <a:ext cx="1830504" cy="463966"/>
            </a:xfrm>
            <a:prstGeom prst="rect">
              <a:avLst/>
            </a:prstGeom>
            <a:noFill/>
          </p:spPr>
          <p:txBody>
            <a:bodyPr wrap="none" rtlCol="0">
              <a:spAutoFit/>
            </a:bodyPr>
            <a:lstStyle/>
            <a:p>
              <a:r>
                <a:rPr lang="en-US" dirty="0"/>
                <a:t>Copper alloy</a:t>
              </a:r>
              <a:endParaRPr lang="ru-RU" dirty="0"/>
            </a:p>
          </p:txBody>
        </p:sp>
        <p:sp>
          <p:nvSpPr>
            <p:cNvPr id="11" name="TextBox 10">
              <a:extLst>
                <a:ext uri="{FF2B5EF4-FFF2-40B4-BE49-F238E27FC236}">
                  <a16:creationId xmlns:a16="http://schemas.microsoft.com/office/drawing/2014/main" id="{ED327BD3-761A-0342-B1AD-E250BE215AC6}"/>
                </a:ext>
              </a:extLst>
            </p:cNvPr>
            <p:cNvSpPr txBox="1"/>
            <p:nvPr/>
          </p:nvSpPr>
          <p:spPr>
            <a:xfrm>
              <a:off x="2357422" y="5715016"/>
              <a:ext cx="1402224" cy="463966"/>
            </a:xfrm>
            <a:prstGeom prst="rect">
              <a:avLst/>
            </a:prstGeom>
            <a:noFill/>
          </p:spPr>
          <p:txBody>
            <a:bodyPr wrap="none" rtlCol="0">
              <a:spAutoFit/>
            </a:bodyPr>
            <a:lstStyle/>
            <a:p>
              <a:r>
                <a:rPr lang="en-US" dirty="0"/>
                <a:t>interlayer</a:t>
              </a:r>
              <a:endParaRPr lang="ru-RU" dirty="0"/>
            </a:p>
          </p:txBody>
        </p:sp>
        <p:sp>
          <p:nvSpPr>
            <p:cNvPr id="12" name="TextBox 11">
              <a:extLst>
                <a:ext uri="{FF2B5EF4-FFF2-40B4-BE49-F238E27FC236}">
                  <a16:creationId xmlns:a16="http://schemas.microsoft.com/office/drawing/2014/main" id="{434877A6-A8C1-524D-A271-0DCAE464D3A0}"/>
                </a:ext>
              </a:extLst>
            </p:cNvPr>
            <p:cNvSpPr txBox="1"/>
            <p:nvPr/>
          </p:nvSpPr>
          <p:spPr>
            <a:xfrm>
              <a:off x="1571604" y="6215081"/>
              <a:ext cx="1164289" cy="463966"/>
            </a:xfrm>
            <a:prstGeom prst="rect">
              <a:avLst/>
            </a:prstGeom>
            <a:noFill/>
          </p:spPr>
          <p:txBody>
            <a:bodyPr wrap="none" rtlCol="0">
              <a:spAutoFit/>
            </a:bodyPr>
            <a:lstStyle/>
            <a:p>
              <a:r>
                <a:rPr lang="en-US" dirty="0"/>
                <a:t>JBK-75</a:t>
              </a:r>
              <a:endParaRPr lang="ru-RU" dirty="0"/>
            </a:p>
          </p:txBody>
        </p:sp>
      </p:grpSp>
      <p:pic>
        <p:nvPicPr>
          <p:cNvPr id="18" name="Audio 17">
            <a:hlinkClick r:id="" action="ppaction://media"/>
            <a:extLst>
              <a:ext uri="{FF2B5EF4-FFF2-40B4-BE49-F238E27FC236}">
                <a16:creationId xmlns:a16="http://schemas.microsoft.com/office/drawing/2014/main" id="{D50B23A6-DBE5-8C4C-B3BA-9320A97585B2}"/>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792220051"/>
      </p:ext>
    </p:extLst>
  </p:cSld>
  <p:clrMapOvr>
    <a:masterClrMapping/>
  </p:clrMapOvr>
  <mc:AlternateContent xmlns:mc="http://schemas.openxmlformats.org/markup-compatibility/2006" xmlns:p14="http://schemas.microsoft.com/office/powerpoint/2010/main">
    <mc:Choice Requires="p14">
      <p:transition spd="slow" p14:dur="2000" advTm="52628"/>
    </mc:Choice>
    <mc:Fallback xmlns="">
      <p:transition spd="slow" advTm="526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B638CE3-4035-A740-8B8E-95490E96C855}"/>
              </a:ext>
            </a:extLst>
          </p:cNvPr>
          <p:cNvSpPr>
            <a:spLocks noGrp="1"/>
          </p:cNvSpPr>
          <p:nvPr>
            <p:ph sz="quarter" idx="15"/>
          </p:nvPr>
        </p:nvSpPr>
        <p:spPr>
          <a:xfrm>
            <a:off x="352967" y="1333590"/>
            <a:ext cx="9734308" cy="4339714"/>
          </a:xfrm>
        </p:spPr>
        <p:txBody>
          <a:bodyPr>
            <a:normAutofit lnSpcReduction="10000"/>
          </a:bodyPr>
          <a:lstStyle/>
          <a:p>
            <a:r>
              <a:rPr lang="en-US" sz="1800" dirty="0"/>
              <a:t>The pragmatic stress method is a practical means to scale simulations up to the part scale.</a:t>
            </a:r>
          </a:p>
          <a:p>
            <a:r>
              <a:rPr lang="en-US" sz="1800" dirty="0"/>
              <a:t>No single code excels at stress predictions across the different coupon geometries when compared with experiment.</a:t>
            </a:r>
          </a:p>
          <a:p>
            <a:r>
              <a:rPr lang="en-US" sz="1800" dirty="0"/>
              <a:t>Using the predictions of multiple codes has allowed us to better represent the stress measurements made with neutron diffraction.</a:t>
            </a:r>
          </a:p>
          <a:p>
            <a:r>
              <a:rPr lang="en-US" sz="1800" dirty="0"/>
              <a:t>Feature limitations of the codes require work arounds to successfully implement the lumped thermal layers and the structural mechanics simulations.</a:t>
            </a:r>
          </a:p>
          <a:p>
            <a:r>
              <a:rPr lang="en-US" sz="1800" dirty="0"/>
              <a:t>The require material properties and the appropriate characteristic curves as a function of temperature are often difficult to determine and obtain.</a:t>
            </a:r>
          </a:p>
          <a:p>
            <a:r>
              <a:rPr lang="en-US" sz="1800" dirty="0"/>
              <a:t>In practice, the lumped cooling rate is a parameter that needs to be calibrated and may be difficult to determine and yet is critical.</a:t>
            </a:r>
          </a:p>
          <a:p>
            <a:r>
              <a:rPr lang="en-US" sz="1800" dirty="0"/>
              <a:t>The number of lumped layers impacts the computation time and the accuracy of the results.  For a given problem, this can be treated much like a mesh size analysis.  Large parts may require a compromise in accuracy so that only general trends are considered.</a:t>
            </a:r>
          </a:p>
          <a:p>
            <a:endParaRPr lang="en-US" dirty="0"/>
          </a:p>
        </p:txBody>
      </p:sp>
      <p:sp>
        <p:nvSpPr>
          <p:cNvPr id="3" name="Footer Placeholder 2">
            <a:extLst>
              <a:ext uri="{FF2B5EF4-FFF2-40B4-BE49-F238E27FC236}">
                <a16:creationId xmlns:a16="http://schemas.microsoft.com/office/drawing/2014/main" id="{10B3BF99-59DA-F04F-B041-5407AD1128A4}"/>
              </a:ext>
            </a:extLst>
          </p:cNvPr>
          <p:cNvSpPr>
            <a:spLocks noGrp="1"/>
          </p:cNvSpPr>
          <p:nvPr>
            <p:ph type="ftr" sz="quarter" idx="11"/>
          </p:nvPr>
        </p:nvSpPr>
        <p:spPr/>
        <p:txBody>
          <a:bodyPr/>
          <a:lstStyle/>
          <a:p>
            <a:r>
              <a:rPr lang="en-GB"/>
              <a:t>ASTM International Conference on Additive Manufacturing</a:t>
            </a:r>
            <a:endParaRPr lang="en-GB" dirty="0"/>
          </a:p>
        </p:txBody>
      </p:sp>
      <p:sp>
        <p:nvSpPr>
          <p:cNvPr id="4" name="Title 3">
            <a:extLst>
              <a:ext uri="{FF2B5EF4-FFF2-40B4-BE49-F238E27FC236}">
                <a16:creationId xmlns:a16="http://schemas.microsoft.com/office/drawing/2014/main" id="{D9CF2D9D-A0E0-E34E-A4BC-A572BBA813A4}"/>
              </a:ext>
            </a:extLst>
          </p:cNvPr>
          <p:cNvSpPr>
            <a:spLocks noGrp="1"/>
          </p:cNvSpPr>
          <p:nvPr>
            <p:ph type="title"/>
          </p:nvPr>
        </p:nvSpPr>
        <p:spPr/>
        <p:txBody>
          <a:bodyPr/>
          <a:lstStyle/>
          <a:p>
            <a:r>
              <a:rPr lang="en-US" dirty="0"/>
              <a:t>Conclusion</a:t>
            </a:r>
          </a:p>
        </p:txBody>
      </p:sp>
      <p:pic>
        <p:nvPicPr>
          <p:cNvPr id="6" name="Audio 5">
            <a:hlinkClick r:id="" action="ppaction://media"/>
            <a:extLst>
              <a:ext uri="{FF2B5EF4-FFF2-40B4-BE49-F238E27FC236}">
                <a16:creationId xmlns:a16="http://schemas.microsoft.com/office/drawing/2014/main" id="{9D29DDD0-EC48-C54D-8518-7DBA78DC969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346231938"/>
      </p:ext>
    </p:extLst>
  </p:cSld>
  <p:clrMapOvr>
    <a:masterClrMapping/>
  </p:clrMapOvr>
  <mc:AlternateContent xmlns:mc="http://schemas.openxmlformats.org/markup-compatibility/2006" xmlns:p14="http://schemas.microsoft.com/office/powerpoint/2010/main">
    <mc:Choice Requires="p14">
      <p:transition spd="slow" p14:dur="2000" advTm="68328"/>
    </mc:Choice>
    <mc:Fallback xmlns="">
      <p:transition spd="slow" advTm="683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7E4B7AB-9C94-AD41-8AE6-E699F2DAF5E1}"/>
              </a:ext>
            </a:extLst>
          </p:cNvPr>
          <p:cNvSpPr txBox="1"/>
          <p:nvPr/>
        </p:nvSpPr>
        <p:spPr>
          <a:xfrm>
            <a:off x="1824053" y="3573684"/>
            <a:ext cx="9264984" cy="1446550"/>
          </a:xfrm>
          <a:prstGeom prst="rect">
            <a:avLst/>
          </a:prstGeom>
          <a:noFill/>
        </p:spPr>
        <p:txBody>
          <a:bodyPr wrap="square" lIns="0" tIns="0" rIns="0" bIns="0" rtlCol="0">
            <a:spAutoFit/>
          </a:bodyPr>
          <a:lstStyle/>
          <a:p>
            <a:r>
              <a:rPr lang="en-US" sz="3200" dirty="0">
                <a:solidFill>
                  <a:schemeClr val="accent1"/>
                </a:solidFill>
              </a:rPr>
              <a:t>Thank you.</a:t>
            </a:r>
          </a:p>
          <a:p>
            <a:pPr lvl="0"/>
            <a:endParaRPr lang="en-US" sz="1400" dirty="0"/>
          </a:p>
          <a:p>
            <a:pPr lvl="0"/>
            <a:r>
              <a:rPr lang="en-US" sz="1600" dirty="0">
                <a:solidFill>
                  <a:schemeClr val="accent1"/>
                </a:solidFill>
              </a:rPr>
              <a:t>Kevin Wheeler, PhD</a:t>
            </a:r>
          </a:p>
          <a:p>
            <a:pPr lvl="0"/>
            <a:br>
              <a:rPr lang="en-US" sz="1600" dirty="0">
                <a:solidFill>
                  <a:schemeClr val="accent1"/>
                </a:solidFill>
              </a:rPr>
            </a:br>
            <a:r>
              <a:rPr lang="en-US" sz="1600" dirty="0" err="1">
                <a:solidFill>
                  <a:schemeClr val="accent1"/>
                </a:solidFill>
              </a:rPr>
              <a:t>kevin.wheeler@nasa.gov</a:t>
            </a:r>
            <a:endParaRPr lang="en-US" sz="1600" dirty="0">
              <a:solidFill>
                <a:schemeClr val="accent1"/>
              </a:solidFill>
            </a:endParaRPr>
          </a:p>
        </p:txBody>
      </p:sp>
      <p:pic>
        <p:nvPicPr>
          <p:cNvPr id="5" name="Audio 4">
            <a:hlinkClick r:id="" action="ppaction://media"/>
            <a:extLst>
              <a:ext uri="{FF2B5EF4-FFF2-40B4-BE49-F238E27FC236}">
                <a16:creationId xmlns:a16="http://schemas.microsoft.com/office/drawing/2014/main" id="{AFF81156-59EA-B445-B895-8F5331200C7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200327321"/>
      </p:ext>
    </p:extLst>
  </p:cSld>
  <p:clrMapOvr>
    <a:masterClrMapping/>
  </p:clrMapOvr>
  <mc:AlternateContent xmlns:mc="http://schemas.openxmlformats.org/markup-compatibility/2006" xmlns:p14="http://schemas.microsoft.com/office/powerpoint/2010/main">
    <mc:Choice Requires="p14">
      <p:transition spd="slow" p14:dur="2000" advTm="24159"/>
    </mc:Choice>
    <mc:Fallback xmlns="">
      <p:transition spd="slow" advTm="241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Office Theme">
  <a:themeElements>
    <a:clrScheme name="Custom 30">
      <a:dk1>
        <a:srgbClr val="6A6A6A"/>
      </a:dk1>
      <a:lt1>
        <a:srgbClr val="FFFFFF"/>
      </a:lt1>
      <a:dk2>
        <a:srgbClr val="6A6A6A"/>
      </a:dk2>
      <a:lt2>
        <a:srgbClr val="FFFFFF"/>
      </a:lt2>
      <a:accent1>
        <a:srgbClr val="001541"/>
      </a:accent1>
      <a:accent2>
        <a:srgbClr val="74B94C"/>
      </a:accent2>
      <a:accent3>
        <a:srgbClr val="F68A1F"/>
      </a:accent3>
      <a:accent4>
        <a:srgbClr val="74B94D"/>
      </a:accent4>
      <a:accent5>
        <a:srgbClr val="69696D"/>
      </a:accent5>
      <a:accent6>
        <a:srgbClr val="CCC5C1"/>
      </a:accent6>
      <a:hlink>
        <a:srgbClr val="0095D6"/>
      </a:hlink>
      <a:folHlink>
        <a:srgbClr val="91D1F3"/>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M-CoE-ICAM-2021-Powerpoint-Template-Video" id="{D74AD1CE-D46C-7B4F-B78A-ED9B9115A289}" vid="{54E3D99B-ADCF-FD49-A8DE-CCEF74E6FD5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15940</TotalTime>
  <Words>1742</Words>
  <Application>Microsoft Macintosh PowerPoint</Application>
  <PresentationFormat>Widescreen</PresentationFormat>
  <Paragraphs>203</Paragraphs>
  <Slides>30</Slides>
  <Notes>1</Notes>
  <HiddenSlides>2</HiddenSlides>
  <MMClips>28</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Symbol</vt:lpstr>
      <vt:lpstr>Office Theme</vt:lpstr>
      <vt:lpstr>PowerPoint Presentation</vt:lpstr>
      <vt:lpstr>Presenter Biography</vt:lpstr>
      <vt:lpstr>Thanks</vt:lpstr>
      <vt:lpstr>Goals &amp; Approach</vt:lpstr>
      <vt:lpstr>Metal Additive Coupons</vt:lpstr>
      <vt:lpstr>Measurements – Thin Wall</vt:lpstr>
      <vt:lpstr>Thin Wall Stress Measurements</vt:lpstr>
      <vt:lpstr>Measurements - Cylinder</vt:lpstr>
      <vt:lpstr>Cylinder Hoop &amp; Axial Stresses</vt:lpstr>
      <vt:lpstr>Simulations – Pragmatic Approximation</vt:lpstr>
      <vt:lpstr>Cylinder lumped layers</vt:lpstr>
      <vt:lpstr>Conditions at 5th layer in cylinder</vt:lpstr>
      <vt:lpstr>Thermal behavior in pragmatic approximation</vt:lpstr>
      <vt:lpstr>Effect of 80, 60, 40 lumped layers</vt:lpstr>
      <vt:lpstr>Convective heat transfer</vt:lpstr>
      <vt:lpstr>Thin wall simulation results</vt:lpstr>
      <vt:lpstr>Thin wall simulation results</vt:lpstr>
      <vt:lpstr>Cylinder simulation results</vt:lpstr>
      <vt:lpstr>Cylinder simulation results</vt:lpstr>
      <vt:lpstr>Measurements – Twin-cantilever </vt:lpstr>
      <vt:lpstr>Cantilever simulation results</vt:lpstr>
      <vt:lpstr>Cantilever simulation results</vt:lpstr>
      <vt:lpstr>Large nozzle liner</vt:lpstr>
      <vt:lpstr>Large nozzle liner orientation result</vt:lpstr>
      <vt:lpstr>Large nozzle liner single vs dual head result</vt:lpstr>
      <vt:lpstr>Code challenges implementing pragmatic method</vt:lpstr>
      <vt:lpstr>Differences between simulations</vt:lpstr>
      <vt:lpstr>Future Application</vt:lpstr>
      <vt:lpstr>Conclusion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Lindberg, Rick</dc:creator>
  <cp:lastModifiedBy>Wheeler, Kevin R. {Wheeler} (ARC-TI)</cp:lastModifiedBy>
  <cp:revision>106</cp:revision>
  <cp:lastPrinted>2019-05-03T12:07:12Z</cp:lastPrinted>
  <dcterms:created xsi:type="dcterms:W3CDTF">2019-05-02T11:50:13Z</dcterms:created>
  <dcterms:modified xsi:type="dcterms:W3CDTF">2021-09-29T01:33:24Z</dcterms:modified>
</cp:coreProperties>
</file>