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431" r:id="rId2"/>
    <p:sldId id="419" r:id="rId3"/>
    <p:sldId id="418" r:id="rId4"/>
    <p:sldId id="422" r:id="rId5"/>
    <p:sldId id="420" r:id="rId6"/>
    <p:sldId id="432" r:id="rId7"/>
    <p:sldId id="424" r:id="rId8"/>
    <p:sldId id="423" r:id="rId9"/>
    <p:sldId id="425" r:id="rId10"/>
    <p:sldId id="426" r:id="rId11"/>
    <p:sldId id="427" r:id="rId12"/>
    <p:sldId id="430" r:id="rId13"/>
    <p:sldId id="428" r:id="rId14"/>
    <p:sldId id="429" r:id="rId15"/>
    <p:sldId id="404" r:id="rId16"/>
    <p:sldId id="396" r:id="rId17"/>
    <p:sldId id="416" r:id="rId18"/>
    <p:sldId id="410" r:id="rId19"/>
    <p:sldId id="402" r:id="rId20"/>
    <p:sldId id="262" r:id="rId21"/>
    <p:sldId id="417" r:id="rId22"/>
    <p:sldId id="405" r:id="rId23"/>
    <p:sldId id="408" r:id="rId24"/>
    <p:sldId id="414" r:id="rId25"/>
    <p:sldId id="411" r:id="rId26"/>
    <p:sldId id="413" r:id="rId27"/>
    <p:sldId id="409" r:id="rId28"/>
    <p:sldId id="407" r:id="rId29"/>
    <p:sldId id="41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86F50A-1489-E34E-AA56-74CB11678903}" v="1" dt="2021-08-05T23:30:32.191"/>
    <p1510:client id="{3D8C8C38-D5D3-6E4B-B453-8BA8A46BDBF6}" v="1138" dt="2021-08-06T00:08:30.022"/>
    <p1510:client id="{9432EE77-D622-C8A2-57F1-66A41B73F35B}" v="4" dt="2021-08-05T23:26:33.3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10"/>
    <p:restoredTop sz="81423"/>
  </p:normalViewPr>
  <p:slideViewPr>
    <p:cSldViewPr snapToGrid="0" snapToObjects="1">
      <p:cViewPr>
        <p:scale>
          <a:sx n="112" d="100"/>
          <a:sy n="112" d="100"/>
        </p:scale>
        <p:origin x="1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as Chatzigeorgis, Georgios (ARC-TSM)[Analytical Mechanics Associates, INC.]" userId="d888231b-c413-4c64-b88d-a82d6c088c2c" providerId="ADAL" clId="{3D8C8C38-D5D3-6E4B-B453-8BA8A46BDBF6}"/>
    <pc:docChg chg="undo custSel addSld delSld modSld">
      <pc:chgData name="Bellas Chatzigeorgis, Georgios (ARC-TSM)[Analytical Mechanics Associates, INC.]" userId="d888231b-c413-4c64-b88d-a82d6c088c2c" providerId="ADAL" clId="{3D8C8C38-D5D3-6E4B-B453-8BA8A46BDBF6}" dt="2021-08-06T00:08:30.022" v="1137" actId="1076"/>
      <pc:docMkLst>
        <pc:docMk/>
      </pc:docMkLst>
      <pc:sldChg chg="addSp delSp modSp mod">
        <pc:chgData name="Bellas Chatzigeorgis, Georgios (ARC-TSM)[Analytical Mechanics Associates, INC.]" userId="d888231b-c413-4c64-b88d-a82d6c088c2c" providerId="ADAL" clId="{3D8C8C38-D5D3-6E4B-B453-8BA8A46BDBF6}" dt="2021-08-05T23:35:12.960" v="257" actId="478"/>
        <pc:sldMkLst>
          <pc:docMk/>
          <pc:sldMk cId="1026757222" sldId="418"/>
        </pc:sldMkLst>
        <pc:spChg chg="mod">
          <ac:chgData name="Bellas Chatzigeorgis, Georgios (ARC-TSM)[Analytical Mechanics Associates, INC.]" userId="d888231b-c413-4c64-b88d-a82d6c088c2c" providerId="ADAL" clId="{3D8C8C38-D5D3-6E4B-B453-8BA8A46BDBF6}" dt="2021-08-05T23:33:32.607" v="229" actId="20577"/>
          <ac:spMkLst>
            <pc:docMk/>
            <pc:sldMk cId="1026757222" sldId="418"/>
            <ac:spMk id="5" creationId="{F7975502-8AA2-8E4D-935E-D6265856B41D}"/>
          </ac:spMkLst>
        </pc:spChg>
        <pc:spChg chg="del mod">
          <ac:chgData name="Bellas Chatzigeorgis, Georgios (ARC-TSM)[Analytical Mechanics Associates, INC.]" userId="d888231b-c413-4c64-b88d-a82d6c088c2c" providerId="ADAL" clId="{3D8C8C38-D5D3-6E4B-B453-8BA8A46BDBF6}" dt="2021-08-05T23:35:12.960" v="257" actId="478"/>
          <ac:spMkLst>
            <pc:docMk/>
            <pc:sldMk cId="1026757222" sldId="418"/>
            <ac:spMk id="10" creationId="{38CF0D34-363A-604C-8339-5297DFA21380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3:08.258" v="225" actId="20577"/>
          <ac:spMkLst>
            <pc:docMk/>
            <pc:sldMk cId="1026757222" sldId="418"/>
            <ac:spMk id="44" creationId="{74D8FB21-7E7F-CE46-8CAF-0C1AFBE89315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3:11.707" v="226" actId="20577"/>
          <ac:spMkLst>
            <pc:docMk/>
            <pc:sldMk cId="1026757222" sldId="418"/>
            <ac:spMk id="45" creationId="{A607172B-434F-664F-AFC8-037D68C14E4A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35:10.810" v="256" actId="1076"/>
          <ac:spMkLst>
            <pc:docMk/>
            <pc:sldMk cId="1026757222" sldId="418"/>
            <ac:spMk id="46" creationId="{675BF7FD-DB02-6F46-B238-AED3F43113FA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5:10.810" v="256" actId="1076"/>
          <ac:spMkLst>
            <pc:docMk/>
            <pc:sldMk cId="1026757222" sldId="418"/>
            <ac:spMk id="48" creationId="{B7E74842-B472-484E-A5A6-B2FB66FAE85F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33:25.737" v="228" actId="1076"/>
          <ac:spMkLst>
            <pc:docMk/>
            <pc:sldMk cId="1026757222" sldId="418"/>
            <ac:spMk id="50" creationId="{E725E9BB-C48A-4E46-A55A-D46A657F13DD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5:10.810" v="256" actId="1076"/>
          <ac:spMkLst>
            <pc:docMk/>
            <pc:sldMk cId="1026757222" sldId="418"/>
            <ac:spMk id="52" creationId="{0CA11C61-9119-C147-B4B6-B26DF243F857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5:10.810" v="256" actId="1076"/>
          <ac:spMkLst>
            <pc:docMk/>
            <pc:sldMk cId="1026757222" sldId="418"/>
            <ac:spMk id="54" creationId="{5A9BFEB3-C64D-1B4D-98AB-22B1149E9E28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5:10.810" v="256" actId="1076"/>
          <ac:spMkLst>
            <pc:docMk/>
            <pc:sldMk cId="1026757222" sldId="418"/>
            <ac:spMk id="55" creationId="{388D195D-21E2-CE43-9ECC-B39D477DBABC}"/>
          </ac:spMkLst>
        </pc:spChg>
      </pc:sldChg>
      <pc:sldChg chg="addSp delSp modSp mod">
        <pc:chgData name="Bellas Chatzigeorgis, Georgios (ARC-TSM)[Analytical Mechanics Associates, INC.]" userId="d888231b-c413-4c64-b88d-a82d6c088c2c" providerId="ADAL" clId="{3D8C8C38-D5D3-6E4B-B453-8BA8A46BDBF6}" dt="2021-08-06T00:07:09.543" v="1066"/>
        <pc:sldMkLst>
          <pc:docMk/>
          <pc:sldMk cId="184284025" sldId="422"/>
        </pc:sldMkLst>
        <pc:spChg chg="add del mod">
          <ac:chgData name="Bellas Chatzigeorgis, Georgios (ARC-TSM)[Analytical Mechanics Associates, INC.]" userId="d888231b-c413-4c64-b88d-a82d6c088c2c" providerId="ADAL" clId="{3D8C8C38-D5D3-6E4B-B453-8BA8A46BDBF6}" dt="2021-08-06T00:07:09.543" v="1066"/>
          <ac:spMkLst>
            <pc:docMk/>
            <pc:sldMk cId="184284025" sldId="422"/>
            <ac:spMk id="8" creationId="{68F719E0-A5DB-2C44-8148-B7E2AEF366CE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29:22.592" v="146" actId="1076"/>
          <ac:spMkLst>
            <pc:docMk/>
            <pc:sldMk cId="184284025" sldId="422"/>
            <ac:spMk id="16" creationId="{4111A06D-9DE6-1147-A910-B18468A0A771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0:29.590" v="188" actId="20577"/>
          <ac:spMkLst>
            <pc:docMk/>
            <pc:sldMk cId="184284025" sldId="422"/>
            <ac:spMk id="17" creationId="{B95E0380-9828-3648-9E53-D1D906574E5D}"/>
          </ac:spMkLst>
        </pc:spChg>
        <pc:picChg chg="mod">
          <ac:chgData name="Bellas Chatzigeorgis, Georgios (ARC-TSM)[Analytical Mechanics Associates, INC.]" userId="d888231b-c413-4c64-b88d-a82d6c088c2c" providerId="ADAL" clId="{3D8C8C38-D5D3-6E4B-B453-8BA8A46BDBF6}" dt="2021-08-05T23:29:32.748" v="148" actId="1076"/>
          <ac:picMkLst>
            <pc:docMk/>
            <pc:sldMk cId="184284025" sldId="422"/>
            <ac:picMk id="6" creationId="{1DA48438-B52A-3E4E-AD5F-3B06B88CCA8F}"/>
          </ac:picMkLst>
        </pc:picChg>
      </pc:sldChg>
      <pc:sldChg chg="addSp delSp modSp mod">
        <pc:chgData name="Bellas Chatzigeorgis, Georgios (ARC-TSM)[Analytical Mechanics Associates, INC.]" userId="d888231b-c413-4c64-b88d-a82d6c088c2c" providerId="ADAL" clId="{3D8C8C38-D5D3-6E4B-B453-8BA8A46BDBF6}" dt="2021-08-06T00:06:31.888" v="1063" actId="1076"/>
        <pc:sldMkLst>
          <pc:docMk/>
          <pc:sldMk cId="3677495313" sldId="424"/>
        </pc:sldMkLst>
        <pc:spChg chg="add del mod">
          <ac:chgData name="Bellas Chatzigeorgis, Georgios (ARC-TSM)[Analytical Mechanics Associates, INC.]" userId="d888231b-c413-4c64-b88d-a82d6c088c2c" providerId="ADAL" clId="{3D8C8C38-D5D3-6E4B-B453-8BA8A46BDBF6}" dt="2021-08-06T00:03:54.781" v="992" actId="478"/>
          <ac:spMkLst>
            <pc:docMk/>
            <pc:sldMk cId="3677495313" sldId="424"/>
            <ac:spMk id="2" creationId="{5192D205-24E2-BF47-960A-36AF329CCA78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44:46.165" v="971" actId="20577"/>
          <ac:spMkLst>
            <pc:docMk/>
            <pc:sldMk cId="3677495313" sldId="424"/>
            <ac:spMk id="3" creationId="{D8682679-4ED3-5048-97CE-12CCB2206800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6T00:02:46.357" v="976" actId="1076"/>
          <ac:spMkLst>
            <pc:docMk/>
            <pc:sldMk cId="3677495313" sldId="424"/>
            <ac:spMk id="9" creationId="{560C1396-BE3B-7C40-975E-745CA0C0ED07}"/>
          </ac:spMkLst>
        </pc:spChg>
        <pc:spChg chg="add del mod">
          <ac:chgData name="Bellas Chatzigeorgis, Georgios (ARC-TSM)[Analytical Mechanics Associates, INC.]" userId="d888231b-c413-4c64-b88d-a82d6c088c2c" providerId="ADAL" clId="{3D8C8C38-D5D3-6E4B-B453-8BA8A46BDBF6}" dt="2021-08-06T00:05:46.895" v="1046" actId="1076"/>
          <ac:spMkLst>
            <pc:docMk/>
            <pc:sldMk cId="3677495313" sldId="424"/>
            <ac:spMk id="13" creationId="{9AD61714-AAE8-6046-B638-5C4D59C1AF3B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6T00:05:41.910" v="1045" actId="1076"/>
          <ac:spMkLst>
            <pc:docMk/>
            <pc:sldMk cId="3677495313" sldId="424"/>
            <ac:spMk id="16" creationId="{BDF90CB3-DB01-DF44-ACF0-06568C29AF77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6T00:06:12.966" v="1053" actId="1076"/>
          <ac:spMkLst>
            <pc:docMk/>
            <pc:sldMk cId="3677495313" sldId="424"/>
            <ac:spMk id="17" creationId="{9BC73F4C-45D0-F543-942B-AB962E32F041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6T00:06:26.236" v="1062" actId="20577"/>
          <ac:spMkLst>
            <pc:docMk/>
            <pc:sldMk cId="3677495313" sldId="424"/>
            <ac:spMk id="19" creationId="{2A13903F-CF29-7244-8381-2704E04473A3}"/>
          </ac:spMkLst>
        </pc:spChg>
        <pc:picChg chg="mod">
          <ac:chgData name="Bellas Chatzigeorgis, Georgios (ARC-TSM)[Analytical Mechanics Associates, INC.]" userId="d888231b-c413-4c64-b88d-a82d6c088c2c" providerId="ADAL" clId="{3D8C8C38-D5D3-6E4B-B453-8BA8A46BDBF6}" dt="2021-08-06T00:06:31.888" v="1063" actId="1076"/>
          <ac:picMkLst>
            <pc:docMk/>
            <pc:sldMk cId="3677495313" sldId="424"/>
            <ac:picMk id="8" creationId="{B24DF8F3-AA4A-2248-AFC6-1E728BADC585}"/>
          </ac:picMkLst>
        </pc:picChg>
        <pc:picChg chg="add mod">
          <ac:chgData name="Bellas Chatzigeorgis, Georgios (ARC-TSM)[Analytical Mechanics Associates, INC.]" userId="d888231b-c413-4c64-b88d-a82d6c088c2c" providerId="ADAL" clId="{3D8C8C38-D5D3-6E4B-B453-8BA8A46BDBF6}" dt="2021-08-06T00:06:08.919" v="1052" actId="1076"/>
          <ac:picMkLst>
            <pc:docMk/>
            <pc:sldMk cId="3677495313" sldId="424"/>
            <ac:picMk id="10" creationId="{8F8ECFA3-BA53-704F-B6CF-747F0220C07E}"/>
          </ac:picMkLst>
        </pc:picChg>
        <pc:picChg chg="mod">
          <ac:chgData name="Bellas Chatzigeorgis, Georgios (ARC-TSM)[Analytical Mechanics Associates, INC.]" userId="d888231b-c413-4c64-b88d-a82d6c088c2c" providerId="ADAL" clId="{3D8C8C38-D5D3-6E4B-B453-8BA8A46BDBF6}" dt="2021-08-06T00:03:21.809" v="987" actId="1076"/>
          <ac:picMkLst>
            <pc:docMk/>
            <pc:sldMk cId="3677495313" sldId="424"/>
            <ac:picMk id="11" creationId="{4981B085-E079-BB4F-A00D-153E781F8BD5}"/>
          </ac:picMkLst>
        </pc:picChg>
        <pc:picChg chg="add mod">
          <ac:chgData name="Bellas Chatzigeorgis, Georgios (ARC-TSM)[Analytical Mechanics Associates, INC.]" userId="d888231b-c413-4c64-b88d-a82d6c088c2c" providerId="ADAL" clId="{3D8C8C38-D5D3-6E4B-B453-8BA8A46BDBF6}" dt="2021-08-06T00:06:20.817" v="1055" actId="1076"/>
          <ac:picMkLst>
            <pc:docMk/>
            <pc:sldMk cId="3677495313" sldId="424"/>
            <ac:picMk id="18" creationId="{0B2115CA-AF01-BD42-8A6E-2F2C6E3D4B83}"/>
          </ac:picMkLst>
        </pc:picChg>
        <pc:cxnChg chg="add mod">
          <ac:chgData name="Bellas Chatzigeorgis, Georgios (ARC-TSM)[Analytical Mechanics Associates, INC.]" userId="d888231b-c413-4c64-b88d-a82d6c088c2c" providerId="ADAL" clId="{3D8C8C38-D5D3-6E4B-B453-8BA8A46BDBF6}" dt="2021-08-06T00:04:50.374" v="1001" actId="14100"/>
          <ac:cxnSpMkLst>
            <pc:docMk/>
            <pc:sldMk cId="3677495313" sldId="424"/>
            <ac:cxnSpMk id="6" creationId="{F12091CB-6DDB-D243-9A6B-7736C0F2CD52}"/>
          </ac:cxnSpMkLst>
        </pc:cxnChg>
        <pc:cxnChg chg="add mod">
          <ac:chgData name="Bellas Chatzigeorgis, Georgios (ARC-TSM)[Analytical Mechanics Associates, INC.]" userId="d888231b-c413-4c64-b88d-a82d6c088c2c" providerId="ADAL" clId="{3D8C8C38-D5D3-6E4B-B453-8BA8A46BDBF6}" dt="2021-08-06T00:04:43.991" v="998" actId="1076"/>
          <ac:cxnSpMkLst>
            <pc:docMk/>
            <pc:sldMk cId="3677495313" sldId="424"/>
            <ac:cxnSpMk id="15" creationId="{F2544E0E-3C30-5548-A85B-70C1D4BDB369}"/>
          </ac:cxnSpMkLst>
        </pc:cxnChg>
      </pc:sldChg>
      <pc:sldChg chg="addSp modSp mod modNotesTx">
        <pc:chgData name="Bellas Chatzigeorgis, Georgios (ARC-TSM)[Analytical Mechanics Associates, INC.]" userId="d888231b-c413-4c64-b88d-a82d6c088c2c" providerId="ADAL" clId="{3D8C8C38-D5D3-6E4B-B453-8BA8A46BDBF6}" dt="2021-08-05T23:41:00.659" v="804" actId="1076"/>
        <pc:sldMkLst>
          <pc:docMk/>
          <pc:sldMk cId="1933046241" sldId="425"/>
        </pc:sldMkLst>
        <pc:spChg chg="add mod">
          <ac:chgData name="Bellas Chatzigeorgis, Georgios (ARC-TSM)[Analytical Mechanics Associates, INC.]" userId="d888231b-c413-4c64-b88d-a82d6c088c2c" providerId="ADAL" clId="{3D8C8C38-D5D3-6E4B-B453-8BA8A46BDBF6}" dt="2021-08-05T23:40:20.936" v="723" actId="1076"/>
          <ac:spMkLst>
            <pc:docMk/>
            <pc:sldMk cId="1933046241" sldId="425"/>
            <ac:spMk id="2" creationId="{CDEF0761-51BE-8041-90A8-FBBD11EF0FCE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6:57.920" v="345" actId="1076"/>
          <ac:spMkLst>
            <pc:docMk/>
            <pc:sldMk cId="1933046241" sldId="425"/>
            <ac:spMk id="8" creationId="{CA7866CA-7055-D74E-A1F8-33F903215EC4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40:20.936" v="723" actId="1076"/>
          <ac:spMkLst>
            <pc:docMk/>
            <pc:sldMk cId="1933046241" sldId="425"/>
            <ac:spMk id="9" creationId="{9B7A9121-01A9-554A-8328-16B3712CA3CE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0:20.936" v="723" actId="1076"/>
          <ac:spMkLst>
            <pc:docMk/>
            <pc:sldMk cId="1933046241" sldId="425"/>
            <ac:spMk id="10" creationId="{A46F61DB-CCB2-024D-A7E4-3E9ADC6E38D2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0:20.936" v="723" actId="1076"/>
          <ac:spMkLst>
            <pc:docMk/>
            <pc:sldMk cId="1933046241" sldId="425"/>
            <ac:spMk id="12" creationId="{2F9946C3-7F3F-1D49-B2DB-5D6C61627156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37:47.244" v="451" actId="20577"/>
          <ac:spMkLst>
            <pc:docMk/>
            <pc:sldMk cId="1933046241" sldId="425"/>
            <ac:spMk id="13" creationId="{47CE0E3B-754D-3544-B2A1-CDC0CE139C11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39:39.558" v="686" actId="1076"/>
          <ac:spMkLst>
            <pc:docMk/>
            <pc:sldMk cId="1933046241" sldId="425"/>
            <ac:spMk id="14" creationId="{C06AA234-B1D5-6045-829F-C9164791682D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0:31.466" v="726" actId="1076"/>
          <ac:spMkLst>
            <pc:docMk/>
            <pc:sldMk cId="1933046241" sldId="425"/>
            <ac:spMk id="15" creationId="{9AC183CF-98FC-9742-8745-D8246F800AA4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1:00.659" v="804" actId="1076"/>
          <ac:spMkLst>
            <pc:docMk/>
            <pc:sldMk cId="1933046241" sldId="425"/>
            <ac:spMk id="16" creationId="{E0E63EBD-5C12-CE44-86E0-0456EE0F28A9}"/>
          </ac:spMkLst>
        </pc:spChg>
        <pc:picChg chg="mod modCrop">
          <ac:chgData name="Bellas Chatzigeorgis, Georgios (ARC-TSM)[Analytical Mechanics Associates, INC.]" userId="d888231b-c413-4c64-b88d-a82d6c088c2c" providerId="ADAL" clId="{3D8C8C38-D5D3-6E4B-B453-8BA8A46BDBF6}" dt="2021-08-05T23:35:56.311" v="268" actId="1076"/>
          <ac:picMkLst>
            <pc:docMk/>
            <pc:sldMk cId="1933046241" sldId="425"/>
            <ac:picMk id="6" creationId="{1000059F-04D8-034E-8B23-D0A2F7DB3CB7}"/>
          </ac:picMkLst>
        </pc:picChg>
      </pc:sldChg>
      <pc:sldChg chg="addSp delSp modSp mod">
        <pc:chgData name="Bellas Chatzigeorgis, Georgios (ARC-TSM)[Analytical Mechanics Associates, INC.]" userId="d888231b-c413-4c64-b88d-a82d6c088c2c" providerId="ADAL" clId="{3D8C8C38-D5D3-6E4B-B453-8BA8A46BDBF6}" dt="2021-08-06T00:02:24.456" v="973" actId="21"/>
        <pc:sldMkLst>
          <pc:docMk/>
          <pc:sldMk cId="3774527583" sldId="426"/>
        </pc:sldMkLst>
        <pc:spChg chg="mod">
          <ac:chgData name="Bellas Chatzigeorgis, Georgios (ARC-TSM)[Analytical Mechanics Associates, INC.]" userId="d888231b-c413-4c64-b88d-a82d6c088c2c" providerId="ADAL" clId="{3D8C8C38-D5D3-6E4B-B453-8BA8A46BDBF6}" dt="2021-08-05T23:41:16.132" v="827" actId="20577"/>
          <ac:spMkLst>
            <pc:docMk/>
            <pc:sldMk cId="3774527583" sldId="426"/>
            <ac:spMk id="3" creationId="{D8682679-4ED3-5048-97CE-12CCB2206800}"/>
          </ac:spMkLst>
        </pc:spChg>
        <pc:spChg chg="mod">
          <ac:chgData name="Bellas Chatzigeorgis, Georgios (ARC-TSM)[Analytical Mechanics Associates, INC.]" userId="d888231b-c413-4c64-b88d-a82d6c088c2c" providerId="ADAL" clId="{3D8C8C38-D5D3-6E4B-B453-8BA8A46BDBF6}" dt="2021-08-05T23:41:57.328" v="883" actId="1076"/>
          <ac:spMkLst>
            <pc:docMk/>
            <pc:sldMk cId="3774527583" sldId="426"/>
            <ac:spMk id="35" creationId="{77DAF73E-497F-3245-B627-7FFA23F9E66C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1:53.781" v="882" actId="1076"/>
          <ac:spMkLst>
            <pc:docMk/>
            <pc:sldMk cId="3774527583" sldId="426"/>
            <ac:spMk id="36" creationId="{D8154870-CEE0-A842-A9E6-5EF1EBDEC7E4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1:53.781" v="882" actId="1076"/>
          <ac:spMkLst>
            <pc:docMk/>
            <pc:sldMk cId="3774527583" sldId="426"/>
            <ac:spMk id="37" creationId="{4F21CD77-67AD-8B43-BFAF-D9D159479B99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1:53.781" v="882" actId="1076"/>
          <ac:spMkLst>
            <pc:docMk/>
            <pc:sldMk cId="3774527583" sldId="426"/>
            <ac:spMk id="38" creationId="{FFA99133-FD35-3B4A-B916-A7E5041A8408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1:53.781" v="882" actId="1076"/>
          <ac:spMkLst>
            <pc:docMk/>
            <pc:sldMk cId="3774527583" sldId="426"/>
            <ac:spMk id="39" creationId="{BDC6E39C-5E9E-9842-B1A2-3351C97BD7D4}"/>
          </ac:spMkLst>
        </pc:spChg>
        <pc:spChg chg="add del mod">
          <ac:chgData name="Bellas Chatzigeorgis, Georgios (ARC-TSM)[Analytical Mechanics Associates, INC.]" userId="d888231b-c413-4c64-b88d-a82d6c088c2c" providerId="ADAL" clId="{3D8C8C38-D5D3-6E4B-B453-8BA8A46BDBF6}" dt="2021-08-05T23:44:06.981" v="885"/>
          <ac:spMkLst>
            <pc:docMk/>
            <pc:sldMk cId="3774527583" sldId="426"/>
            <ac:spMk id="40" creationId="{FFA8C66A-6922-614C-B95F-373A99B0714E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5T23:44:22.162" v="927" actId="20577"/>
          <ac:spMkLst>
            <pc:docMk/>
            <pc:sldMk cId="3774527583" sldId="426"/>
            <ac:spMk id="41" creationId="{2A6AF36A-570D-6D49-97CB-142C8096485C}"/>
          </ac:spMkLst>
        </pc:spChg>
        <pc:picChg chg="add del mod">
          <ac:chgData name="Bellas Chatzigeorgis, Georgios (ARC-TSM)[Analytical Mechanics Associates, INC.]" userId="d888231b-c413-4c64-b88d-a82d6c088c2c" providerId="ADAL" clId="{3D8C8C38-D5D3-6E4B-B453-8BA8A46BDBF6}" dt="2021-08-06T00:02:24.456" v="973" actId="21"/>
          <ac:picMkLst>
            <pc:docMk/>
            <pc:sldMk cId="3774527583" sldId="426"/>
            <ac:picMk id="5" creationId="{DF324D73-8876-514F-B27B-D3B254CC6BA6}"/>
          </ac:picMkLst>
        </pc:picChg>
      </pc:sldChg>
      <pc:sldChg chg="modSp mod">
        <pc:chgData name="Bellas Chatzigeorgis, Georgios (ARC-TSM)[Analytical Mechanics Associates, INC.]" userId="d888231b-c413-4c64-b88d-a82d6c088c2c" providerId="ADAL" clId="{3D8C8C38-D5D3-6E4B-B453-8BA8A46BDBF6}" dt="2021-08-05T23:41:40.453" v="880" actId="20577"/>
        <pc:sldMkLst>
          <pc:docMk/>
          <pc:sldMk cId="1662132080" sldId="427"/>
        </pc:sldMkLst>
        <pc:spChg chg="mod">
          <ac:chgData name="Bellas Chatzigeorgis, Georgios (ARC-TSM)[Analytical Mechanics Associates, INC.]" userId="d888231b-c413-4c64-b88d-a82d6c088c2c" providerId="ADAL" clId="{3D8C8C38-D5D3-6E4B-B453-8BA8A46BDBF6}" dt="2021-08-05T23:41:40.453" v="880" actId="20577"/>
          <ac:spMkLst>
            <pc:docMk/>
            <pc:sldMk cId="1662132080" sldId="427"/>
            <ac:spMk id="3" creationId="{D8682679-4ED3-5048-97CE-12CCB2206800}"/>
          </ac:spMkLst>
        </pc:spChg>
      </pc:sldChg>
      <pc:sldChg chg="addSp modSp mod">
        <pc:chgData name="Bellas Chatzigeorgis, Georgios (ARC-TSM)[Analytical Mechanics Associates, INC.]" userId="d888231b-c413-4c64-b88d-a82d6c088c2c" providerId="ADAL" clId="{3D8C8C38-D5D3-6E4B-B453-8BA8A46BDBF6}" dt="2021-08-06T00:08:30.022" v="1137" actId="1076"/>
        <pc:sldMkLst>
          <pc:docMk/>
          <pc:sldMk cId="3612065821" sldId="430"/>
        </pc:sldMkLst>
        <pc:spChg chg="add mod">
          <ac:chgData name="Bellas Chatzigeorgis, Georgios (ARC-TSM)[Analytical Mechanics Associates, INC.]" userId="d888231b-c413-4c64-b88d-a82d6c088c2c" providerId="ADAL" clId="{3D8C8C38-D5D3-6E4B-B453-8BA8A46BDBF6}" dt="2021-08-06T00:08:13.522" v="1099" actId="1076"/>
          <ac:spMkLst>
            <pc:docMk/>
            <pc:sldMk cId="3612065821" sldId="430"/>
            <ac:spMk id="2" creationId="{966ABE69-16C8-DC4B-991E-E751F8020D80}"/>
          </ac:spMkLst>
        </pc:spChg>
        <pc:spChg chg="add mod">
          <ac:chgData name="Bellas Chatzigeorgis, Georgios (ARC-TSM)[Analytical Mechanics Associates, INC.]" userId="d888231b-c413-4c64-b88d-a82d6c088c2c" providerId="ADAL" clId="{3D8C8C38-D5D3-6E4B-B453-8BA8A46BDBF6}" dt="2021-08-06T00:08:30.022" v="1137" actId="1076"/>
          <ac:spMkLst>
            <pc:docMk/>
            <pc:sldMk cId="3612065821" sldId="430"/>
            <ac:spMk id="7" creationId="{29B777DA-B3BD-584B-87B6-9B4FA9A1BA3B}"/>
          </ac:spMkLst>
        </pc:spChg>
      </pc:sldChg>
      <pc:sldChg chg="add del">
        <pc:chgData name="Bellas Chatzigeorgis, Georgios (ARC-TSM)[Analytical Mechanics Associates, INC.]" userId="d888231b-c413-4c64-b88d-a82d6c088c2c" providerId="ADAL" clId="{3D8C8C38-D5D3-6E4B-B453-8BA8A46BDBF6}" dt="2021-08-05T23:41:20.546" v="829"/>
        <pc:sldMkLst>
          <pc:docMk/>
          <pc:sldMk cId="2005476048" sldId="431"/>
        </pc:sldMkLst>
      </pc:sldChg>
    </pc:docChg>
  </pc:docChgLst>
  <pc:docChgLst>
    <pc:chgData name="Avery Pendley" userId="c90969f8-cef4-4b50-b281-48ae03e597c7" providerId="ADAL" clId="{3886F50A-1489-E34E-AA56-74CB11678903}"/>
    <pc:docChg chg="modSld">
      <pc:chgData name="Avery Pendley" userId="c90969f8-cef4-4b50-b281-48ae03e597c7" providerId="ADAL" clId="{3886F50A-1489-E34E-AA56-74CB11678903}" dt="2021-08-05T23:30:32.190" v="0" actId="767"/>
      <pc:docMkLst>
        <pc:docMk/>
      </pc:docMkLst>
      <pc:sldChg chg="addSp modSp">
        <pc:chgData name="Avery Pendley" userId="c90969f8-cef4-4b50-b281-48ae03e597c7" providerId="ADAL" clId="{3886F50A-1489-E34E-AA56-74CB11678903}" dt="2021-08-05T23:30:32.190" v="0" actId="767"/>
        <pc:sldMkLst>
          <pc:docMk/>
          <pc:sldMk cId="184284025" sldId="422"/>
        </pc:sldMkLst>
        <pc:spChg chg="add mod">
          <ac:chgData name="Avery Pendley" userId="c90969f8-cef4-4b50-b281-48ae03e597c7" providerId="ADAL" clId="{3886F50A-1489-E34E-AA56-74CB11678903}" dt="2021-08-05T23:30:32.190" v="0" actId="767"/>
          <ac:spMkLst>
            <pc:docMk/>
            <pc:sldMk cId="184284025" sldId="422"/>
            <ac:spMk id="2" creationId="{718A8D1E-2465-7C4D-8973-24277F0E9D68}"/>
          </ac:spMkLst>
        </pc:spChg>
      </pc:sldChg>
    </pc:docChg>
  </pc:docChgLst>
  <pc:docChgLst>
    <pc:chgData name="Bellas Chatzigeorgis, Georgios (ARC-TSM)[Analytical Mechanics Associates, INC.]" userId="S::gbellasc@ndc.nasa.gov::d888231b-c413-4c64-b88d-a82d6c088c2c" providerId="AD" clId="Web-{9432EE77-D622-C8A2-57F1-66A41B73F35B}"/>
    <pc:docChg chg="modSld">
      <pc:chgData name="Bellas Chatzigeorgis, Georgios (ARC-TSM)[Analytical Mechanics Associates, INC.]" userId="S::gbellasc@ndc.nasa.gov::d888231b-c413-4c64-b88d-a82d6c088c2c" providerId="AD" clId="Web-{9432EE77-D622-C8A2-57F1-66A41B73F35B}" dt="2021-08-05T23:26:30.407" v="2" actId="20577"/>
      <pc:docMkLst>
        <pc:docMk/>
      </pc:docMkLst>
      <pc:sldChg chg="modSp">
        <pc:chgData name="Bellas Chatzigeorgis, Georgios (ARC-TSM)[Analytical Mechanics Associates, INC.]" userId="S::gbellasc@ndc.nasa.gov::d888231b-c413-4c64-b88d-a82d6c088c2c" providerId="AD" clId="Web-{9432EE77-D622-C8A2-57F1-66A41B73F35B}" dt="2021-08-05T23:26:30.407" v="2" actId="20577"/>
        <pc:sldMkLst>
          <pc:docMk/>
          <pc:sldMk cId="3706408185" sldId="419"/>
        </pc:sldMkLst>
        <pc:spChg chg="mod">
          <ac:chgData name="Bellas Chatzigeorgis, Georgios (ARC-TSM)[Analytical Mechanics Associates, INC.]" userId="S::gbellasc@ndc.nasa.gov::d888231b-c413-4c64-b88d-a82d6c088c2c" providerId="AD" clId="Web-{9432EE77-D622-C8A2-57F1-66A41B73F35B}" dt="2021-08-05T23:26:30.407" v="2" actId="20577"/>
          <ac:spMkLst>
            <pc:docMk/>
            <pc:sldMk cId="3706408185" sldId="419"/>
            <ac:spMk id="13" creationId="{ACBD2AFF-5879-4E42-BA6B-382C3F1AA33C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0T20:51:24.2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24575,'0'8'0,"0"-1"0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88D838-55C5-D84B-B3C1-B1ED2A25A6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D1B53-DA40-604C-B191-9BE8B85C26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53EA5-9337-5640-A6ED-96F5405743CE}" type="datetimeFigureOut">
              <a:rPr lang="en-US" smtClean="0"/>
              <a:t>8/11/21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FA476B9-D64E-9D48-A647-D1315955B8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E4C002E-4313-D849-A8A1-90DFFAFCB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0CA6C-F0C8-BD40-ADF6-4993DE75E40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E09C20-D109-E449-A9FE-80FE8061F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59679-7F6D-534E-A330-95FA6F7589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wand.com/en/Prism_(geometry)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59679-7F6D-534E-A330-95FA6F7589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Modelign</a:t>
            </a:r>
            <a:r>
              <a:rPr lang="en-US" dirty="0"/>
              <a:t> material response. Most </a:t>
            </a:r>
            <a:r>
              <a:rPr lang="en-US" dirty="0" err="1"/>
              <a:t>iportant</a:t>
            </a:r>
            <a:r>
              <a:rPr lang="en-US" dirty="0"/>
              <a:t> part is gas surface interaction. How the gas </a:t>
            </a:r>
            <a:r>
              <a:rPr lang="en-US" dirty="0" err="1"/>
              <a:t>trasnfers</a:t>
            </a:r>
            <a:r>
              <a:rPr lang="en-US" dirty="0"/>
              <a:t> heat to the material itself. Since GSI plays a important role, must model it as </a:t>
            </a:r>
            <a:r>
              <a:rPr lang="en-US" dirty="0" err="1"/>
              <a:t>accuratey</a:t>
            </a:r>
            <a:r>
              <a:rPr lang="en-US" dirty="0"/>
              <a:t> as possible. Efficiency/accuracy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2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BC for a solver</a:t>
            </a:r>
          </a:p>
          <a:p>
            <a:r>
              <a:rPr lang="en-US" dirty="0"/>
              <a:t>Fluxes from the gas phase are equal to the solid phase. Mass energy from gas is equal to mass energy entering the material itself</a:t>
            </a:r>
          </a:p>
          <a:p>
            <a:r>
              <a:rPr lang="en-US" dirty="0"/>
              <a:t>Need both mass and energy balance</a:t>
            </a:r>
          </a:p>
          <a:p>
            <a:r>
              <a:rPr lang="en-US" dirty="0"/>
              <a:t>Not solving these exactly, our approach is modifying them… How to get from mass to </a:t>
            </a:r>
            <a:r>
              <a:rPr lang="en-US" dirty="0" err="1"/>
              <a:t>bprime</a:t>
            </a:r>
            <a:r>
              <a:rPr lang="en-US" dirty="0"/>
              <a:t> (look at M++ training)</a:t>
            </a:r>
          </a:p>
          <a:p>
            <a:r>
              <a:rPr lang="en-US" dirty="0"/>
              <a:t>V: advective velocity (velocity of gas leaving surface)</a:t>
            </a:r>
          </a:p>
          <a:p>
            <a:endParaRPr lang="en-US" dirty="0"/>
          </a:p>
          <a:p>
            <a:r>
              <a:rPr lang="en-US" dirty="0"/>
              <a:t>Energy- surface temp</a:t>
            </a:r>
          </a:p>
          <a:p>
            <a:r>
              <a:rPr lang="en-US" dirty="0"/>
              <a:t>mass- surface composition of surface gases and pyro</a:t>
            </a:r>
          </a:p>
          <a:p>
            <a:endParaRPr lang="en-US" dirty="0"/>
          </a:p>
          <a:p>
            <a:r>
              <a:rPr lang="en-US" dirty="0"/>
              <a:t>Ideal case we would solve this, but it’s very common to use an approx. assumption for </a:t>
            </a:r>
            <a:r>
              <a:rPr lang="en-US" dirty="0" err="1"/>
              <a:t>Bprime</a:t>
            </a:r>
            <a:r>
              <a:rPr lang="en-US" dirty="0"/>
              <a:t>. Let me explain </a:t>
            </a:r>
            <a:r>
              <a:rPr lang="en-US" dirty="0" err="1"/>
              <a:t>bprime</a:t>
            </a:r>
            <a:r>
              <a:rPr lang="en-US" dirty="0"/>
              <a:t> since it is a central part of my work</a:t>
            </a:r>
          </a:p>
          <a:p>
            <a:r>
              <a:rPr lang="en-US" dirty="0"/>
              <a:t>Start with surface mass balance and perform transformation (found in lit), we get </a:t>
            </a:r>
            <a:r>
              <a:rPr lang="en-US" dirty="0" err="1"/>
              <a:t>bprime</a:t>
            </a:r>
            <a:r>
              <a:rPr lang="en-US" dirty="0"/>
              <a:t> term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61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by this. Explain each term</a:t>
            </a:r>
          </a:p>
          <a:p>
            <a:r>
              <a:rPr lang="en-US" dirty="0"/>
              <a:t>Temperature, Pressure, BLE, PG, </a:t>
            </a:r>
            <a:r>
              <a:rPr lang="en-US" dirty="0" err="1"/>
              <a:t>B’g</a:t>
            </a:r>
            <a:endParaRPr lang="en-US" dirty="0"/>
          </a:p>
          <a:p>
            <a:r>
              <a:rPr lang="en-US" dirty="0"/>
              <a:t>Y, </a:t>
            </a:r>
            <a:r>
              <a:rPr lang="en-US" dirty="0" err="1"/>
              <a:t>k,wall</a:t>
            </a:r>
            <a:r>
              <a:rPr lang="en-US" dirty="0"/>
              <a:t> is a function of temperature and pressure</a:t>
            </a:r>
          </a:p>
          <a:p>
            <a:r>
              <a:rPr lang="en-US" dirty="0"/>
              <a:t>B’ is returned to </a:t>
            </a:r>
            <a:r>
              <a:rPr lang="en-US" dirty="0" err="1"/>
              <a:t>icarus</a:t>
            </a:r>
            <a:r>
              <a:rPr lang="en-US" dirty="0"/>
              <a:t> and then we get recession velocity </a:t>
            </a:r>
          </a:p>
          <a:p>
            <a:r>
              <a:rPr lang="en-US" dirty="0"/>
              <a:t>Formula on the right is the quantity that is tabulated</a:t>
            </a:r>
          </a:p>
          <a:p>
            <a:r>
              <a:rPr lang="en-US" dirty="0"/>
              <a:t>B’ is exactly the same as mass equation. Now solving </a:t>
            </a:r>
            <a:r>
              <a:rPr lang="en-US" dirty="0" err="1"/>
              <a:t>nondiemtional</a:t>
            </a:r>
            <a:r>
              <a:rPr lang="en-US" dirty="0"/>
              <a:t> </a:t>
            </a:r>
            <a:r>
              <a:rPr lang="en-US" dirty="0" err="1"/>
              <a:t>Bprime</a:t>
            </a:r>
            <a:r>
              <a:rPr lang="en-US" dirty="0"/>
              <a:t> instead of mass</a:t>
            </a:r>
          </a:p>
          <a:p>
            <a:r>
              <a:rPr lang="en-US" dirty="0" err="1"/>
              <a:t>B’c</a:t>
            </a:r>
            <a:r>
              <a:rPr lang="en-US" dirty="0"/>
              <a:t> is more or less an indicator of how much the surface will ablate. High </a:t>
            </a:r>
            <a:r>
              <a:rPr lang="en-US" dirty="0" err="1"/>
              <a:t>b’c</a:t>
            </a:r>
            <a:r>
              <a:rPr lang="en-US" dirty="0"/>
              <a:t>- ablates a lot. Low </a:t>
            </a:r>
            <a:r>
              <a:rPr lang="en-US" dirty="0" err="1"/>
              <a:t>B’c</a:t>
            </a:r>
            <a:r>
              <a:rPr lang="en-US" dirty="0"/>
              <a:t>- ablates less</a:t>
            </a:r>
          </a:p>
          <a:p>
            <a:r>
              <a:rPr lang="en-US" dirty="0"/>
              <a:t>Flat </a:t>
            </a:r>
            <a:r>
              <a:rPr lang="en-US" dirty="0" err="1"/>
              <a:t>line:diffusion</a:t>
            </a:r>
            <a:r>
              <a:rPr lang="en-US" dirty="0"/>
              <a:t> limit which means the surface is chemically active and is consuming all the species coming from the boundary layer</a:t>
            </a:r>
          </a:p>
          <a:p>
            <a:r>
              <a:rPr lang="en-US" dirty="0" err="1"/>
              <a:t>Submilmation</a:t>
            </a:r>
            <a:r>
              <a:rPr lang="en-US" dirty="0"/>
              <a:t>: everything is burning</a:t>
            </a:r>
          </a:p>
          <a:p>
            <a:r>
              <a:rPr lang="en-US" dirty="0"/>
              <a:t>As </a:t>
            </a:r>
            <a:r>
              <a:rPr lang="en-US" dirty="0" err="1"/>
              <a:t>B’g</a:t>
            </a:r>
            <a:r>
              <a:rPr lang="en-US" dirty="0"/>
              <a:t> goes up, the curve moves down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47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dirty="0" err="1"/>
              <a:t>seceral</a:t>
            </a:r>
            <a:r>
              <a:rPr lang="en-US" dirty="0"/>
              <a:t> references, need consistency </a:t>
            </a:r>
          </a:p>
          <a:p>
            <a:r>
              <a:rPr lang="en-US" dirty="0"/>
              <a:t>-with </a:t>
            </a:r>
            <a:r>
              <a:rPr lang="en-US" dirty="0" err="1"/>
              <a:t>icarus</a:t>
            </a:r>
            <a:r>
              <a:rPr lang="en-US" dirty="0"/>
              <a:t> </a:t>
            </a:r>
            <a:r>
              <a:rPr lang="en-US" dirty="0" err="1"/>
              <a:t>bprime</a:t>
            </a:r>
            <a:r>
              <a:rPr lang="en-US" dirty="0"/>
              <a:t> tool, try to get this kind of information from multiple of them so we can have a good comparison</a:t>
            </a:r>
          </a:p>
          <a:p>
            <a:r>
              <a:rPr lang="en-US" dirty="0"/>
              <a:t>-for example, convert </a:t>
            </a:r>
            <a:r>
              <a:rPr lang="en-US" dirty="0" err="1"/>
              <a:t>bprme</a:t>
            </a:r>
            <a:r>
              <a:rPr lang="en-US" dirty="0"/>
              <a:t> tables from fiat into need format</a:t>
            </a:r>
          </a:p>
          <a:p>
            <a:r>
              <a:rPr lang="en-US" dirty="0"/>
              <a:t>-generate </a:t>
            </a:r>
            <a:r>
              <a:rPr lang="en-US" dirty="0" err="1"/>
              <a:t>bprime</a:t>
            </a:r>
            <a:r>
              <a:rPr lang="en-US" dirty="0"/>
              <a:t> tables using functions from M++</a:t>
            </a:r>
          </a:p>
          <a:p>
            <a:r>
              <a:rPr lang="en-US" dirty="0"/>
              <a:t>-table format (last)</a:t>
            </a:r>
          </a:p>
          <a:p>
            <a:r>
              <a:rPr lang="en-US" dirty="0"/>
              <a:t>-arbitrary: we can now </a:t>
            </a:r>
            <a:r>
              <a:rPr lang="en-US" dirty="0" err="1"/>
              <a:t>modifiy</a:t>
            </a:r>
            <a:r>
              <a:rPr lang="en-US" dirty="0"/>
              <a:t>/adapt the code to treat arbitrary composition surfaces. Not going to talk about it</a:t>
            </a:r>
          </a:p>
          <a:p>
            <a:r>
              <a:rPr lang="en-US" dirty="0"/>
              <a:t>-focus on carbon surfaces, this is a work in progress</a:t>
            </a:r>
          </a:p>
          <a:p>
            <a:r>
              <a:rPr lang="en-US" dirty="0"/>
              <a:t>-in the end, getting </a:t>
            </a:r>
            <a:r>
              <a:rPr lang="en-US" dirty="0" err="1"/>
              <a:t>bprime</a:t>
            </a:r>
            <a:r>
              <a:rPr lang="en-US" dirty="0"/>
              <a:t> tables in format specific for </a:t>
            </a:r>
            <a:r>
              <a:rPr lang="en-US" dirty="0" err="1"/>
              <a:t>icarus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34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59679-7F6D-534E-A330-95FA6F7589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3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comparison with FIAT, need to have consistency with past </a:t>
            </a:r>
          </a:p>
          <a:p>
            <a:r>
              <a:rPr lang="en-US" dirty="0"/>
              <a:t>Need sentence to summarize goal of this slide</a:t>
            </a:r>
          </a:p>
          <a:p>
            <a:r>
              <a:rPr lang="en-US" dirty="0"/>
              <a:t>Explain each region (JB paper)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96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approximates the value of a function at an intermediate point  within the local axial rectangular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Prism (geometry)"/>
              </a:rPr>
              <a:t>prism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linearly, using function data on the lattice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78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the first test case to test the new Tabulated boundary conditions a common case from literature was chosen: AW2.2 set-up to verify different material response codes.</a:t>
            </a:r>
          </a:p>
          <a:p>
            <a:endParaRPr lang="en-US" dirty="0"/>
          </a:p>
          <a:p>
            <a:r>
              <a:rPr lang="en-US" dirty="0" err="1"/>
              <a:t>Discprepancy</a:t>
            </a:r>
            <a:r>
              <a:rPr lang="en-US" dirty="0"/>
              <a:t> between tabulated and m++</a:t>
            </a:r>
          </a:p>
          <a:p>
            <a:r>
              <a:rPr lang="en-US" dirty="0"/>
              <a:t>Rod around 5cm? Of length ?? Where heat is applied on one side. Explain </a:t>
            </a:r>
            <a:r>
              <a:rPr lang="en-US" dirty="0" err="1"/>
              <a:t>Tacot</a:t>
            </a:r>
            <a:r>
              <a:rPr lang="en-US" dirty="0"/>
              <a:t>. Different timestamps, heat up and cool down.</a:t>
            </a:r>
          </a:p>
          <a:p>
            <a:r>
              <a:rPr lang="en-US" dirty="0"/>
              <a:t>Conditions for </a:t>
            </a:r>
            <a:r>
              <a:rPr lang="en-US" dirty="0" err="1"/>
              <a:t>tacot</a:t>
            </a:r>
            <a:r>
              <a:rPr lang="en-US" dirty="0"/>
              <a:t> arc jet</a:t>
            </a:r>
          </a:p>
          <a:p>
            <a:endParaRPr lang="en-US" dirty="0"/>
          </a:p>
          <a:p>
            <a:r>
              <a:rPr lang="en-US" dirty="0"/>
              <a:t>Put absolute values of tabulated then explain error WRT M++</a:t>
            </a:r>
          </a:p>
          <a:p>
            <a:r>
              <a:rPr lang="en-US" dirty="0"/>
              <a:t>7% Efficiency Gain</a:t>
            </a:r>
          </a:p>
          <a:p>
            <a:endParaRPr lang="en-US" dirty="0"/>
          </a:p>
          <a:p>
            <a:r>
              <a:rPr lang="en-US" dirty="0"/>
              <a:t>Now 2D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17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44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80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44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64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04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94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64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4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30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252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75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15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16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205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012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941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14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139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D86D01-CA93-BE48-8FEE-68A86771CFD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4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10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="1" baseline="0">
                <a:solidFill>
                  <a:schemeClr val="tx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40972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575189C-3973-2741-8AAD-5D1F03A8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="1" baseline="0">
                <a:solidFill>
                  <a:schemeClr val="tx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365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3D9CE3-569E-7E4A-8DD0-08E9E9E20499}"/>
              </a:ext>
            </a:extLst>
          </p:cNvPr>
          <p:cNvSpPr txBox="1"/>
          <p:nvPr userDrawn="1"/>
        </p:nvSpPr>
        <p:spPr>
          <a:xfrm>
            <a:off x="1" y="6629400"/>
            <a:ext cx="1033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ESM FY20 </a:t>
            </a:r>
            <a:r>
              <a:rPr lang="en-US" sz="800" baseline="0" dirty="0">
                <a:solidFill>
                  <a:schemeClr val="bg1"/>
                </a:solidFill>
              </a:rPr>
              <a:t>APR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DD95E6-A598-F148-A3A3-608284E7B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="1" baseline="0">
                <a:solidFill>
                  <a:schemeClr val="tx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984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7F90B6-2CCE-064C-AF69-85C791CA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="1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0689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26166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92E7E9-534C-754D-8736-7BB44F1ED2BA}"/>
              </a:ext>
            </a:extLst>
          </p:cNvPr>
          <p:cNvSpPr txBox="1"/>
          <p:nvPr userDrawn="1"/>
        </p:nvSpPr>
        <p:spPr>
          <a:xfrm>
            <a:off x="1" y="6629400"/>
            <a:ext cx="1033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ESM FY20 </a:t>
            </a:r>
            <a:r>
              <a:rPr lang="en-US" sz="800" baseline="0" dirty="0">
                <a:solidFill>
                  <a:schemeClr val="bg1"/>
                </a:solidFill>
              </a:rPr>
              <a:t>APR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25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FAB13-6804-684F-A0DF-E1156DC79E43}"/>
              </a:ext>
            </a:extLst>
          </p:cNvPr>
          <p:cNvSpPr txBox="1"/>
          <p:nvPr userDrawn="1"/>
        </p:nvSpPr>
        <p:spPr>
          <a:xfrm>
            <a:off x="1" y="6629400"/>
            <a:ext cx="1033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ESM FY20 </a:t>
            </a:r>
            <a:r>
              <a:rPr lang="en-US" sz="800" baseline="0" dirty="0">
                <a:solidFill>
                  <a:schemeClr val="bg1"/>
                </a:solidFill>
              </a:rPr>
              <a:t>APR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9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07009-7F10-8F41-9392-E4A043BC262C}"/>
              </a:ext>
            </a:extLst>
          </p:cNvPr>
          <p:cNvSpPr txBox="1"/>
          <p:nvPr userDrawn="1"/>
        </p:nvSpPr>
        <p:spPr>
          <a:xfrm>
            <a:off x="1" y="6629400"/>
            <a:ext cx="1033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ESM FY20 </a:t>
            </a:r>
            <a:r>
              <a:rPr lang="en-US" sz="800" baseline="0" dirty="0">
                <a:solidFill>
                  <a:schemeClr val="bg1"/>
                </a:solidFill>
              </a:rPr>
              <a:t>APR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6CC0DF9-12E3-E84D-B8F0-83BED167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="1" baseline="0">
                <a:solidFill>
                  <a:schemeClr val="tx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4301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18" y="6330951"/>
            <a:ext cx="14287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>
              <a:alphaModFix amt="80000"/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226485" y="858839"/>
            <a:ext cx="11965516" cy="1285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06" y="1094399"/>
            <a:ext cx="11554220" cy="50520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51839" y="184879"/>
            <a:ext cx="11528419" cy="56600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rgbClr val="17275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54024" y="6319839"/>
            <a:ext cx="7684909" cy="357187"/>
          </a:xfrm>
          <a:prstGeom prst="rect">
            <a:avLst/>
          </a:prstGeom>
        </p:spPr>
        <p:txBody>
          <a:bodyPr/>
          <a:lstStyle>
            <a:lvl1pPr algn="l">
              <a:defRPr dirty="0" smtClean="0">
                <a:solidFill>
                  <a:srgbClr val="17275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250084" y="6318251"/>
            <a:ext cx="745067" cy="358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72751"/>
                </a:solidFill>
              </a:defRPr>
            </a:lvl1pPr>
          </a:lstStyle>
          <a:p>
            <a:fld id="{B3634826-A74F-4AF8-A4C7-22B7917CA6D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1A5C33-5991-ED43-862A-5E4066A375A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0665" y="6211379"/>
            <a:ext cx="975360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3682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289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microsoft.com/office/2007/relationships/hdphoto" Target="../media/hdphoto2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png"/><Relationship Id="rId4" Type="http://schemas.openxmlformats.org/officeDocument/2006/relationships/image" Target="../media/image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0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emf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8A0869-1B1E-E54F-86C4-2E44D7D0D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89" y="1646695"/>
            <a:ext cx="11554220" cy="1782305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/>
              <a:t>Development and Verification of an Icarus/Mutation++ B' Table Utility</a:t>
            </a:r>
            <a:endParaRPr lang="en-US" sz="8000" b="1" dirty="0">
              <a:ea typeface="Cambria Math" panose="020405030504060302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8596CC-A8E8-3C46-A007-CCC7B271D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78798-7588-E442-896F-4CE66D02AD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634826-A74F-4AF8-A4C7-22B7917CA6D9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722647-0F28-2E4D-B90D-9CC2BC5C6EFC}"/>
              </a:ext>
            </a:extLst>
          </p:cNvPr>
          <p:cNvSpPr txBox="1"/>
          <p:nvPr/>
        </p:nvSpPr>
        <p:spPr>
          <a:xfrm>
            <a:off x="5245926" y="6303789"/>
            <a:ext cx="1866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August 13, 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A483D2-1BEA-6D48-AF89-0C4CB2152929}"/>
              </a:ext>
            </a:extLst>
          </p:cNvPr>
          <p:cNvSpPr txBox="1"/>
          <p:nvPr/>
        </p:nvSpPr>
        <p:spPr>
          <a:xfrm>
            <a:off x="4795289" y="3302503"/>
            <a:ext cx="2601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Intern Presentation</a:t>
            </a:r>
          </a:p>
          <a:p>
            <a:pPr algn="ctr"/>
            <a:r>
              <a:rPr lang="en-US" sz="2400" dirty="0"/>
              <a:t>Avery Pendley</a:t>
            </a:r>
          </a:p>
        </p:txBody>
      </p:sp>
    </p:spTree>
    <p:extLst>
      <p:ext uri="{BB962C8B-B14F-4D97-AF65-F5344CB8AC3E}">
        <p14:creationId xmlns:p14="http://schemas.microsoft.com/office/powerpoint/2010/main" val="26286849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Accurate Models for Gas Surface Interaction (GSI)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</a:t>
            </a:r>
            <a:endParaRPr lang="uk-UA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ACBD2AFF-5879-4E42-BA6B-382C3F1AA33C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7520185" cy="673738"/>
          </a:xfr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Icarus was directly coupled to external libraries for ablation gas surface interaction phenomena</a:t>
            </a:r>
          </a:p>
          <a:p>
            <a:r>
              <a:rPr lang="en-US" dirty="0"/>
              <a:t>Development of software for the generation of B’ tables with Mutation++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Decoupling of Icarus from dependencies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Improving efficiency and accuracy 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Achieving backward compatibility with FIAT</a:t>
            </a:r>
          </a:p>
          <a:p>
            <a:endParaRPr lang="en-US" dirty="0">
              <a:ea typeface="ＭＳ Ｐゴシック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2D9961-2F00-474A-8CE9-AB1F63A7EC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-3774"/>
          <a:stretch/>
        </p:blipFill>
        <p:spPr>
          <a:xfrm>
            <a:off x="8772207" y="3930140"/>
            <a:ext cx="2344860" cy="27502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AD8476-B95C-8140-83B2-DDB31940FD9A}"/>
              </a:ext>
            </a:extLst>
          </p:cNvPr>
          <p:cNvSpPr txBox="1"/>
          <p:nvPr/>
        </p:nvSpPr>
        <p:spPr>
          <a:xfrm>
            <a:off x="318890" y="7883948"/>
            <a:ext cx="41142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Explain importance of GSI- small sentence</a:t>
            </a:r>
          </a:p>
          <a:p>
            <a:r>
              <a:rPr lang="en-US" dirty="0">
                <a:highlight>
                  <a:srgbClr val="FFFF00"/>
                </a:highlight>
              </a:rPr>
              <a:t>Importance of good tools </a:t>
            </a:r>
          </a:p>
          <a:p>
            <a:r>
              <a:rPr lang="en-US" dirty="0">
                <a:highlight>
                  <a:srgbClr val="FFFF00"/>
                </a:highlight>
              </a:rPr>
              <a:t>Add to title instead of Motivation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F8578A-ED4D-A44D-BA1C-F4EEF07E8B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921" r="1" b="8007"/>
          <a:stretch/>
        </p:blipFill>
        <p:spPr>
          <a:xfrm>
            <a:off x="8179544" y="1160767"/>
            <a:ext cx="3600976" cy="25564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1AFF81-D4E5-2E42-AC04-078862317FF9}"/>
              </a:ext>
            </a:extLst>
          </p:cNvPr>
          <p:cNvSpPr txBox="1"/>
          <p:nvPr/>
        </p:nvSpPr>
        <p:spPr>
          <a:xfrm>
            <a:off x="7931687" y="3609283"/>
            <a:ext cx="40259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Figure</a:t>
            </a:r>
            <a:r>
              <a:rPr lang="en-US" sz="1400" dirty="0"/>
              <a:t>  Cross section of iso-q model (Milos &amp; Chen)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529B1-52BD-2A4F-9FAC-886D9E392AE8}"/>
              </a:ext>
            </a:extLst>
          </p:cNvPr>
          <p:cNvSpPr txBox="1"/>
          <p:nvPr/>
        </p:nvSpPr>
        <p:spPr>
          <a:xfrm>
            <a:off x="8720905" y="6570160"/>
            <a:ext cx="2518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Figure</a:t>
            </a:r>
            <a:r>
              <a:rPr lang="en-US" sz="1400" dirty="0"/>
              <a:t>  2D model of iso-q model</a:t>
            </a:r>
          </a:p>
        </p:txBody>
      </p:sp>
    </p:spTree>
    <p:extLst>
      <p:ext uri="{BB962C8B-B14F-4D97-AF65-F5344CB8AC3E}">
        <p14:creationId xmlns:p14="http://schemas.microsoft.com/office/powerpoint/2010/main" val="3706408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Conditions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7975502-8AA2-8E4D-935E-D6265856B41D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5200910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Surface Mass &amp; Energy Balances: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B’ Assumption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3</a:t>
            </a:fld>
            <a:endParaRPr lang="uk-UA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0E7DB0D-86C3-F242-A1B4-01E593F9C47D}"/>
              </a:ext>
            </a:extLst>
          </p:cNvPr>
          <p:cNvGrpSpPr/>
          <p:nvPr/>
        </p:nvGrpSpPr>
        <p:grpSpPr>
          <a:xfrm>
            <a:off x="7509374" y="1316398"/>
            <a:ext cx="3906078" cy="2333757"/>
            <a:chOff x="7248938" y="1058751"/>
            <a:chExt cx="3906078" cy="233375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073EA3-1253-2E43-9F9F-803BC1937834}"/>
                </a:ext>
              </a:extLst>
            </p:cNvPr>
            <p:cNvSpPr txBox="1"/>
            <p:nvPr/>
          </p:nvSpPr>
          <p:spPr>
            <a:xfrm>
              <a:off x="7819492" y="1058751"/>
              <a:ext cx="2858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u="sng" dirty="0"/>
                <a:t>Surface mass balance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8C693EE-B092-224C-AEFF-D00B53E123BC}"/>
                </a:ext>
              </a:extLst>
            </p:cNvPr>
            <p:cNvSpPr/>
            <p:nvPr/>
          </p:nvSpPr>
          <p:spPr>
            <a:xfrm>
              <a:off x="7248938" y="2267029"/>
              <a:ext cx="3906078" cy="369332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4A4E6BF-4976-EC46-BE29-4AA1AEC23C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600" y="1889758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4C33715-DF5C-8048-B361-5E204CE17B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98752" y="1889757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C7EC4A5-0848-164C-A9EA-4D36D23833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600" y="2650913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B21ECB0-3C10-8F4B-8665-AB19AD0405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98752" y="2650912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EE1DC37-0E9D-EC47-B623-AF7975949BC3}"/>
                </a:ext>
              </a:extLst>
            </p:cNvPr>
            <p:cNvSpPr txBox="1"/>
            <p:nvPr/>
          </p:nvSpPr>
          <p:spPr>
            <a:xfrm>
              <a:off x="7589860" y="1615937"/>
              <a:ext cx="12345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Mass Transfer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599973-B247-2447-8143-90312AF6FD87}"/>
                </a:ext>
              </a:extLst>
            </p:cNvPr>
            <p:cNvSpPr txBox="1"/>
            <p:nvPr/>
          </p:nvSpPr>
          <p:spPr>
            <a:xfrm>
              <a:off x="9598952" y="3065287"/>
              <a:ext cx="14461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Char Ablation (c)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66EA96-188B-E149-AA27-8FA9D6936726}"/>
                </a:ext>
              </a:extLst>
            </p:cNvPr>
            <p:cNvSpPr txBox="1"/>
            <p:nvPr/>
          </p:nvSpPr>
          <p:spPr>
            <a:xfrm>
              <a:off x="9769006" y="1617020"/>
              <a:ext cx="9603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50"/>
                  </a:solidFill>
                </a:rPr>
                <a:t>Advection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318265-B294-B945-94A0-82C84206827C}"/>
                </a:ext>
              </a:extLst>
            </p:cNvPr>
            <p:cNvSpPr txBox="1"/>
            <p:nvPr/>
          </p:nvSpPr>
          <p:spPr>
            <a:xfrm>
              <a:off x="7625282" y="3084731"/>
              <a:ext cx="13737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</a:rPr>
                <a:t>Pyrolysis Gas (p)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62FF119-B8D0-5042-941D-AC077FE40083}"/>
              </a:ext>
            </a:extLst>
          </p:cNvPr>
          <p:cNvGrpSpPr/>
          <p:nvPr/>
        </p:nvGrpSpPr>
        <p:grpSpPr>
          <a:xfrm>
            <a:off x="7147932" y="3929220"/>
            <a:ext cx="4884623" cy="2363678"/>
            <a:chOff x="6887496" y="3770723"/>
            <a:chExt cx="4884623" cy="236367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3D9DEA2-7130-7D46-8B09-DDBE8B1473CD}"/>
                </a:ext>
              </a:extLst>
            </p:cNvPr>
            <p:cNvSpPr/>
            <p:nvPr/>
          </p:nvSpPr>
          <p:spPr>
            <a:xfrm>
              <a:off x="6982349" y="4994965"/>
              <a:ext cx="4439256" cy="369333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7C3050-B91B-124A-AE79-C61AA2D641C4}"/>
                </a:ext>
              </a:extLst>
            </p:cNvPr>
            <p:cNvSpPr txBox="1"/>
            <p:nvPr/>
          </p:nvSpPr>
          <p:spPr>
            <a:xfrm>
              <a:off x="7774949" y="3770723"/>
              <a:ext cx="3082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u="sng" dirty="0"/>
                <a:t>Surface energy balance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5D81A48-ABB6-9245-B90D-C6D4B3F112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1043" y="5364297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D08A38B-422C-B64F-A02A-F80F48BE91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31555" y="5364297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074B490-0E12-8740-B935-682D7BF686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66835" y="4617696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A3B445B-5A65-1046-BFEF-79637DCDA6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9953" y="4617694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06832FD-A254-6645-B04C-B150B06759EF}"/>
                </a:ext>
              </a:extLst>
            </p:cNvPr>
            <p:cNvCxnSpPr>
              <a:cxnSpLocks/>
            </p:cNvCxnSpPr>
            <p:nvPr/>
          </p:nvCxnSpPr>
          <p:spPr>
            <a:xfrm>
              <a:off x="7400675" y="4617694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2237791-5B84-FD4E-9557-9C2C211DBF50}"/>
                </a:ext>
              </a:extLst>
            </p:cNvPr>
            <p:cNvCxnSpPr>
              <a:cxnSpLocks/>
            </p:cNvCxnSpPr>
            <p:nvPr/>
          </p:nvCxnSpPr>
          <p:spPr>
            <a:xfrm>
              <a:off x="9146115" y="5364296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48D12A9-163A-2944-8D42-F5022044024F}"/>
                </a:ext>
              </a:extLst>
            </p:cNvPr>
            <p:cNvCxnSpPr>
              <a:cxnSpLocks/>
            </p:cNvCxnSpPr>
            <p:nvPr/>
          </p:nvCxnSpPr>
          <p:spPr>
            <a:xfrm>
              <a:off x="9745991" y="4617694"/>
              <a:ext cx="0" cy="3772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328239E-CDD9-F045-A665-495D9E0F242F}"/>
                </a:ext>
              </a:extLst>
            </p:cNvPr>
            <p:cNvSpPr txBox="1"/>
            <p:nvPr/>
          </p:nvSpPr>
          <p:spPr>
            <a:xfrm>
              <a:off x="6887496" y="4339957"/>
              <a:ext cx="10246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Convective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F9A20EB-2F01-1449-8AA2-2E939E2F0912}"/>
                </a:ext>
              </a:extLst>
            </p:cNvPr>
            <p:cNvSpPr txBox="1"/>
            <p:nvPr/>
          </p:nvSpPr>
          <p:spPr>
            <a:xfrm>
              <a:off x="7988261" y="4338299"/>
              <a:ext cx="9410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50"/>
                  </a:solidFill>
                </a:rPr>
                <a:t>Advective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E1EEAA7-5EE2-3642-91BC-4A4524A76727}"/>
                </a:ext>
              </a:extLst>
            </p:cNvPr>
            <p:cNvSpPr txBox="1"/>
            <p:nvPr/>
          </p:nvSpPr>
          <p:spPr>
            <a:xfrm>
              <a:off x="8929288" y="4350743"/>
              <a:ext cx="1471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2"/>
                  </a:solidFill>
                </a:rPr>
                <a:t>Radiative Heating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0057F6-A722-5D48-A46F-8C37A372334E}"/>
                </a:ext>
              </a:extLst>
            </p:cNvPr>
            <p:cNvSpPr txBox="1"/>
            <p:nvPr/>
          </p:nvSpPr>
          <p:spPr>
            <a:xfrm>
              <a:off x="10343586" y="4348633"/>
              <a:ext cx="14285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7030A0"/>
                  </a:solidFill>
                </a:rPr>
                <a:t>Radiative cooling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8A92A2-29D2-4F4A-AFF3-BD3BCB0F0D43}"/>
                </a:ext>
              </a:extLst>
            </p:cNvPr>
            <p:cNvSpPr txBox="1"/>
            <p:nvPr/>
          </p:nvSpPr>
          <p:spPr>
            <a:xfrm>
              <a:off x="8599156" y="5823810"/>
              <a:ext cx="10663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4"/>
                  </a:solidFill>
                </a:rPr>
                <a:t>Conduction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4D8FB21-7E7F-CE46-8CAF-0C1AFBE89315}"/>
                </a:ext>
              </a:extLst>
            </p:cNvPr>
            <p:cNvSpPr txBox="1"/>
            <p:nvPr/>
          </p:nvSpPr>
          <p:spPr>
            <a:xfrm>
              <a:off x="7088293" y="5826624"/>
              <a:ext cx="1381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</a:rPr>
                <a:t>Pyrolysis gas (p)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607172B-434F-664F-AFC8-037D68C14E4A}"/>
                </a:ext>
              </a:extLst>
            </p:cNvPr>
            <p:cNvSpPr txBox="1"/>
            <p:nvPr/>
          </p:nvSpPr>
          <p:spPr>
            <a:xfrm>
              <a:off x="9872270" y="5824205"/>
              <a:ext cx="13884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Char ablation (c)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403696-20BF-FD48-890E-E1B2C7DFDD51}"/>
                </a:ext>
              </a:extLst>
            </p:cNvPr>
            <p:cNvSpPr txBox="1"/>
            <p:nvPr/>
          </p:nvSpPr>
          <p:spPr>
            <a:xfrm>
              <a:off x="8546239" y="5045098"/>
              <a:ext cx="11997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Ablating Surface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B7E74842-B472-484E-A5A6-B2FB66FAE85F}"/>
              </a:ext>
            </a:extLst>
          </p:cNvPr>
          <p:cNvSpPr/>
          <p:nvPr/>
        </p:nvSpPr>
        <p:spPr>
          <a:xfrm>
            <a:off x="306709" y="3179146"/>
            <a:ext cx="1138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CA11C61-9119-C147-B4B6-B26DF243F857}"/>
                  </a:ext>
                </a:extLst>
              </p:cNvPr>
              <p:cNvSpPr txBox="1"/>
              <p:nvPr/>
            </p:nvSpPr>
            <p:spPr>
              <a:xfrm>
                <a:off x="95537" y="3752413"/>
                <a:ext cx="7633756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𝑐𝑜𝑛𝑣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𝑐𝑜𝑛𝑑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CA11C61-9119-C147-B4B6-B26DF243F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37" y="3752413"/>
                <a:ext cx="7633756" cy="423770"/>
              </a:xfrm>
              <a:prstGeom prst="rect">
                <a:avLst/>
              </a:prstGeom>
              <a:blipFill>
                <a:blip r:embed="rId3"/>
                <a:stretch>
                  <a:fillRect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>
            <a:extLst>
              <a:ext uri="{FF2B5EF4-FFF2-40B4-BE49-F238E27FC236}">
                <a16:creationId xmlns:a16="http://schemas.microsoft.com/office/drawing/2014/main" id="{5A9BFEB3-C64D-1B4D-98AB-22B1149E9E28}"/>
              </a:ext>
            </a:extLst>
          </p:cNvPr>
          <p:cNvSpPr/>
          <p:nvPr/>
        </p:nvSpPr>
        <p:spPr>
          <a:xfrm>
            <a:off x="295198" y="2170881"/>
            <a:ext cx="938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Mass: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88D195D-21E2-CE43-9ECC-B39D477DBABC}"/>
                  </a:ext>
                </a:extLst>
              </p:cNvPr>
              <p:cNvSpPr txBox="1"/>
              <p:nvPr/>
            </p:nvSpPr>
            <p:spPr>
              <a:xfrm>
                <a:off x="191697" y="2672118"/>
                <a:ext cx="4191917" cy="423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88D195D-21E2-CE43-9ECC-B39D477DB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97" y="2672118"/>
                <a:ext cx="4191917" cy="423770"/>
              </a:xfrm>
              <a:prstGeom prst="rect">
                <a:avLst/>
              </a:prstGeom>
              <a:blipFill>
                <a:blip r:embed="rId4"/>
                <a:stretch>
                  <a:fillRect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675BF7FD-DB02-6F46-B238-AED3F43113FA}"/>
              </a:ext>
            </a:extLst>
          </p:cNvPr>
          <p:cNvSpPr txBox="1"/>
          <p:nvPr/>
        </p:nvSpPr>
        <p:spPr>
          <a:xfrm>
            <a:off x="4569000" y="2695778"/>
            <a:ext cx="1399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∀ k in gases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6829CD-618B-CD4A-984D-9E7BDBD33246}"/>
              </a:ext>
            </a:extLst>
          </p:cNvPr>
          <p:cNvSpPr txBox="1"/>
          <p:nvPr/>
        </p:nvSpPr>
        <p:spPr>
          <a:xfrm>
            <a:off x="468630" y="7063740"/>
            <a:ext cx="650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of </a:t>
            </a:r>
            <a:r>
              <a:rPr lang="en-US" dirty="0" err="1"/>
              <a:t>B’g</a:t>
            </a:r>
            <a:r>
              <a:rPr lang="en-US" dirty="0"/>
              <a:t> is the mass that is entering the our surface and then exits</a:t>
            </a:r>
          </a:p>
          <a:p>
            <a:r>
              <a:rPr lang="en-US" dirty="0"/>
              <a:t>Same for </a:t>
            </a:r>
            <a:r>
              <a:rPr lang="en-US" dirty="0" err="1"/>
              <a:t>Mdot</a:t>
            </a:r>
            <a:r>
              <a:rPr lang="en-US" dirty="0"/>
              <a:t> 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EA2F70-FF26-124F-BEC5-3CD8B00C7562}"/>
              </a:ext>
            </a:extLst>
          </p:cNvPr>
          <p:cNvSpPr txBox="1"/>
          <p:nvPr/>
        </p:nvSpPr>
        <p:spPr>
          <a:xfrm>
            <a:off x="10778067" y="1147422"/>
            <a:ext cx="14189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</a:t>
            </a:r>
            <a:r>
              <a:rPr lang="en-US" sz="1100" dirty="0" err="1"/>
              <a:t>Lachaud</a:t>
            </a:r>
            <a:r>
              <a:rPr lang="en-US" sz="1100" dirty="0"/>
              <a:t> &amp; Mansour)</a:t>
            </a:r>
          </a:p>
        </p:txBody>
      </p:sp>
    </p:spTree>
    <p:extLst>
      <p:ext uri="{BB962C8B-B14F-4D97-AF65-F5344CB8AC3E}">
        <p14:creationId xmlns:p14="http://schemas.microsoft.com/office/powerpoint/2010/main" val="102675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B’ Generation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67373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B’ term derived from mass balance as: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Energy equation: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A48438-B52A-3E4E-AD5F-3B06B88CC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954" y="1998594"/>
            <a:ext cx="5238475" cy="36391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A4D0D3-3ADF-F94A-B9BF-5F02DBF87D63}"/>
              </a:ext>
            </a:extLst>
          </p:cNvPr>
          <p:cNvSpPr txBox="1"/>
          <p:nvPr/>
        </p:nvSpPr>
        <p:spPr>
          <a:xfrm>
            <a:off x="8471543" y="1728807"/>
            <a:ext cx="234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B’ Tables for TACOT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6B2737-AFFA-7244-A0CE-5B4A7504C974}"/>
                  </a:ext>
                </a:extLst>
              </p:cNvPr>
              <p:cNvSpPr txBox="1"/>
              <p:nvPr/>
            </p:nvSpPr>
            <p:spPr>
              <a:xfrm>
                <a:off x="638169" y="2231022"/>
                <a:ext cx="3713389" cy="7386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6B2737-AFFA-7244-A0CE-5B4A7504C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69" y="2231022"/>
                <a:ext cx="3713389" cy="738600"/>
              </a:xfrm>
              <a:prstGeom prst="rect">
                <a:avLst/>
              </a:prstGeom>
              <a:blipFill>
                <a:blip r:embed="rId4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8E6060B-3EF1-9146-ACB7-F0DA20C3ECE8}"/>
              </a:ext>
            </a:extLst>
          </p:cNvPr>
          <p:cNvSpPr/>
          <p:nvPr/>
        </p:nvSpPr>
        <p:spPr>
          <a:xfrm>
            <a:off x="7723076" y="2471316"/>
            <a:ext cx="1582888" cy="881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9B8E42-3DBC-5C48-8D5C-7252719C1388}"/>
              </a:ext>
            </a:extLst>
          </p:cNvPr>
          <p:cNvSpPr txBox="1"/>
          <p:nvPr/>
        </p:nvSpPr>
        <p:spPr>
          <a:xfrm rot="16200000">
            <a:off x="6647049" y="3342683"/>
            <a:ext cx="623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B’c</a:t>
            </a:r>
            <a:endParaRPr 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5C8383-CF6B-574A-962C-058D4C70982E}"/>
              </a:ext>
            </a:extLst>
          </p:cNvPr>
          <p:cNvSpPr txBox="1"/>
          <p:nvPr/>
        </p:nvSpPr>
        <p:spPr>
          <a:xfrm>
            <a:off x="8854849" y="5569017"/>
            <a:ext cx="158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Temperature, 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11A06D-9DE6-1147-A910-B18468A0A771}"/>
                  </a:ext>
                </a:extLst>
              </p:cNvPr>
              <p:cNvSpPr txBox="1"/>
              <p:nvPr/>
            </p:nvSpPr>
            <p:spPr>
              <a:xfrm>
                <a:off x="4751832" y="3153743"/>
                <a:ext cx="1632435" cy="667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11A06D-9DE6-1147-A910-B18468A0A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832" y="3153743"/>
                <a:ext cx="1632435" cy="667747"/>
              </a:xfrm>
              <a:prstGeom prst="rect">
                <a:avLst/>
              </a:prstGeom>
              <a:blipFill>
                <a:blip r:embed="rId5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95E0380-9828-3648-9E53-D1D906574E5D}"/>
                  </a:ext>
                </a:extLst>
              </p:cNvPr>
              <p:cNvSpPr txBox="1"/>
              <p:nvPr/>
            </p:nvSpPr>
            <p:spPr>
              <a:xfrm>
                <a:off x="448910" y="3383991"/>
                <a:ext cx="4953455" cy="2111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b="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sty m:val="p"/>
                      </m:rPr>
                      <a:rPr lang="en-US" i="0"/>
                      <m:t>imensionless</m:t>
                    </m:r>
                    <m:r>
                      <a:rPr lang="en-US" i="0"/>
                      <m:t> </m:t>
                    </m:r>
                    <m:r>
                      <m:rPr>
                        <m:sty m:val="p"/>
                      </m:rPr>
                      <a:rPr lang="en-US" i="0"/>
                      <m:t>gas</m:t>
                    </m:r>
                    <m:r>
                      <a:rPr lang="en-US" i="0"/>
                      <m:t> </m:t>
                    </m:r>
                    <m:r>
                      <m:rPr>
                        <m:sty m:val="p"/>
                      </m:rPr>
                      <a:rPr lang="en-US" i="0"/>
                      <m:t>mass</m:t>
                    </m:r>
                    <m:r>
                      <a:rPr lang="en-US" i="0"/>
                      <m:t> </m:t>
                    </m:r>
                    <m:r>
                      <m:rPr>
                        <m:sty m:val="p"/>
                      </m:rPr>
                      <a:rPr lang="en-US" i="0"/>
                      <m:t>blowing</m:t>
                    </m:r>
                    <m:r>
                      <a:rPr lang="en-US" i="0"/>
                      <m:t> </m:t>
                    </m:r>
                    <m:r>
                      <m:rPr>
                        <m:sty m:val="p"/>
                      </m:rPr>
                      <a:rPr lang="en-US" i="0"/>
                      <m:t>rate</m:t>
                    </m:r>
                    <m:r>
                      <a:rPr lang="en-US" i="0"/>
                      <m:t> 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b="0" dirty="0"/>
                  <a:t>imensionless char mass blowing rate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Pyrolysis gas elemental composition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Wall gas elemental composition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Boundary layer edge elemental composition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ea typeface="Cambria Math" panose="02040503050406030204" pitchFamily="18" charset="0"/>
                  </a:rPr>
                  <a:t>Surface elemental composition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95E0380-9828-3648-9E53-D1D906574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10" y="3383991"/>
                <a:ext cx="4953455" cy="2111860"/>
              </a:xfrm>
              <a:prstGeom prst="rect">
                <a:avLst/>
              </a:prstGeom>
              <a:blipFill>
                <a:blip r:embed="rId6"/>
                <a:stretch>
                  <a:fillRect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18A8D1E-2465-7C4D-8973-24277F0E9D68}"/>
              </a:ext>
            </a:extLst>
          </p:cNvPr>
          <p:cNvSpPr txBox="1"/>
          <p:nvPr/>
        </p:nvSpPr>
        <p:spPr>
          <a:xfrm>
            <a:off x="-82129" y="2988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CC1AC40-70E9-B64F-BDC5-2FE13A5B0889}"/>
                  </a:ext>
                </a:extLst>
              </p:cNvPr>
              <p:cNvSpPr txBox="1"/>
              <p:nvPr/>
            </p:nvSpPr>
            <p:spPr>
              <a:xfrm>
                <a:off x="4717298" y="2282132"/>
                <a:ext cx="1632435" cy="660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CC1AC40-70E9-B64F-BDC5-2FE13A5B0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298" y="2282132"/>
                <a:ext cx="1632435" cy="660694"/>
              </a:xfrm>
              <a:prstGeom prst="rect">
                <a:avLst/>
              </a:prstGeom>
              <a:blipFill>
                <a:blip r:embed="rId7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6C42D53-E3F4-E54A-BBC3-16A2DBB61F63}"/>
              </a:ext>
            </a:extLst>
          </p:cNvPr>
          <p:cNvSpPr txBox="1"/>
          <p:nvPr/>
        </p:nvSpPr>
        <p:spPr>
          <a:xfrm>
            <a:off x="638169" y="7602092"/>
            <a:ext cx="97906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Mass flux over diffusion flux</a:t>
            </a:r>
          </a:p>
          <a:p>
            <a:r>
              <a:rPr lang="en-US" dirty="0" err="1">
                <a:highlight>
                  <a:srgbClr val="FFFF00"/>
                </a:highlight>
              </a:rPr>
              <a:t>Mdot</a:t>
            </a:r>
            <a:r>
              <a:rPr lang="en-US" dirty="0">
                <a:highlight>
                  <a:srgbClr val="FFFF00"/>
                </a:highlight>
              </a:rPr>
              <a:t> = how much mass is lost on the surface</a:t>
            </a:r>
          </a:p>
          <a:p>
            <a:r>
              <a:rPr lang="en-US" dirty="0">
                <a:highlight>
                  <a:srgbClr val="FFFF00"/>
                </a:highlight>
              </a:rPr>
              <a:t>Make summary and send over on</a:t>
            </a:r>
          </a:p>
          <a:p>
            <a:r>
              <a:rPr lang="en-US" dirty="0">
                <a:highlight>
                  <a:srgbClr val="FFFF00"/>
                </a:highlight>
              </a:rPr>
              <a:t>Only care about carbon</a:t>
            </a:r>
          </a:p>
          <a:p>
            <a:r>
              <a:rPr lang="en-US" dirty="0">
                <a:highlight>
                  <a:srgbClr val="FFFF00"/>
                </a:highlight>
              </a:rPr>
              <a:t>Easy way to break it down: Mass balance gives us recession while energy balance gives us temperature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E31909-1827-0D4C-9080-9FA7E6ACB81C}"/>
              </a:ext>
            </a:extLst>
          </p:cNvPr>
          <p:cNvSpPr txBox="1"/>
          <p:nvPr/>
        </p:nvSpPr>
        <p:spPr>
          <a:xfrm>
            <a:off x="-712907" y="10539744"/>
            <a:ext cx="641553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LHS: replace and write </a:t>
            </a:r>
            <a:r>
              <a:rPr lang="en-US" dirty="0" err="1"/>
              <a:t>q_cond</a:t>
            </a:r>
            <a:endParaRPr lang="en-US" dirty="0"/>
          </a:p>
          <a:p>
            <a:r>
              <a:rPr lang="en-US" dirty="0"/>
              <a:t>RHS: switch C’H with </a:t>
            </a:r>
            <a:r>
              <a:rPr lang="en-US" dirty="0" err="1"/>
              <a:t>rho,u,Cm</a:t>
            </a:r>
            <a:endParaRPr lang="en-US" dirty="0"/>
          </a:p>
          <a:p>
            <a:r>
              <a:rPr lang="en-US" dirty="0"/>
              <a:t>RHS: switch he to </a:t>
            </a:r>
            <a:r>
              <a:rPr lang="en-US" dirty="0" err="1"/>
              <a:t>hr</a:t>
            </a:r>
            <a:r>
              <a:rPr lang="en-US" dirty="0"/>
              <a:t> (recovery given by </a:t>
            </a:r>
            <a:r>
              <a:rPr lang="en-US" dirty="0" err="1"/>
              <a:t>cfd</a:t>
            </a:r>
            <a:r>
              <a:rPr lang="en-US" dirty="0"/>
              <a:t> solver)</a:t>
            </a:r>
          </a:p>
          <a:p>
            <a:r>
              <a:rPr lang="en-US" dirty="0"/>
              <a:t>RHS: ca -&gt; c </a:t>
            </a:r>
            <a:r>
              <a:rPr lang="en-US" dirty="0" err="1"/>
              <a:t>pg</a:t>
            </a:r>
            <a:r>
              <a:rPr lang="en-US" dirty="0"/>
              <a:t> -&gt;p</a:t>
            </a:r>
          </a:p>
          <a:p>
            <a:r>
              <a:rPr lang="en-US" dirty="0" err="1"/>
              <a:t>Hc</a:t>
            </a:r>
            <a:r>
              <a:rPr lang="en-US" dirty="0"/>
              <a:t> = enthalpy of material (</a:t>
            </a:r>
            <a:r>
              <a:rPr lang="en-US" dirty="0" err="1"/>
              <a:t>Tacot</a:t>
            </a:r>
            <a:r>
              <a:rPr lang="en-US" dirty="0"/>
              <a:t>) </a:t>
            </a:r>
          </a:p>
          <a:p>
            <a:r>
              <a:rPr lang="en-US" dirty="0"/>
              <a:t>Hp = enthalpy of pyro gases (not valid for model 0)</a:t>
            </a:r>
          </a:p>
          <a:p>
            <a:r>
              <a:rPr lang="en-US" dirty="0" err="1"/>
              <a:t>Hwall</a:t>
            </a:r>
            <a:r>
              <a:rPr lang="en-US" dirty="0"/>
              <a:t>= enthalpy of gases next to surfaces (given by B’ formulation)</a:t>
            </a:r>
          </a:p>
          <a:p>
            <a:r>
              <a:rPr lang="en-US" dirty="0"/>
              <a:t>Solver energy </a:t>
            </a:r>
            <a:r>
              <a:rPr lang="en-US" dirty="0" err="1"/>
              <a:t>equ</a:t>
            </a:r>
            <a:r>
              <a:rPr lang="en-US" dirty="0"/>
              <a:t> to get surface temperature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C5E492-6564-C442-941C-AFCA40476C86}"/>
                  </a:ext>
                </a:extLst>
              </p:cNvPr>
              <p:cNvSpPr txBox="1"/>
              <p:nvPr/>
            </p:nvSpPr>
            <p:spPr>
              <a:xfrm>
                <a:off x="448910" y="6128144"/>
                <a:ext cx="6915984" cy="503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𝑟𝑎𝑑</m:t>
                                  </m:r>
                                </m:sub>
                              </m:sSub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C5E492-6564-C442-941C-AFCA40476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10" y="6128144"/>
                <a:ext cx="6915984" cy="503984"/>
              </a:xfrm>
              <a:prstGeom prst="rect">
                <a:avLst/>
              </a:prstGeom>
              <a:blipFill>
                <a:blip r:embed="rId8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77ED5C5-0664-8A40-BE9A-3880C5E9F939}"/>
              </a:ext>
            </a:extLst>
          </p:cNvPr>
          <p:cNvSpPr txBox="1"/>
          <p:nvPr/>
        </p:nvSpPr>
        <p:spPr>
          <a:xfrm>
            <a:off x="9108325" y="5842009"/>
            <a:ext cx="1075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(Scoggins et al.)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E87CA0-0608-7E4D-9795-F3088F1463AF}"/>
              </a:ext>
            </a:extLst>
          </p:cNvPr>
          <p:cNvSpPr txBox="1"/>
          <p:nvPr/>
        </p:nvSpPr>
        <p:spPr>
          <a:xfrm>
            <a:off x="1665684" y="5147072"/>
            <a:ext cx="1075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(Scoggins et al.)</a:t>
            </a:r>
          </a:p>
        </p:txBody>
      </p:sp>
    </p:spTree>
    <p:extLst>
      <p:ext uri="{BB962C8B-B14F-4D97-AF65-F5344CB8AC3E}">
        <p14:creationId xmlns:p14="http://schemas.microsoft.com/office/powerpoint/2010/main" val="18428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CCE59EE0-198B-1F42-AFCF-3C9D76B93042}"/>
              </a:ext>
            </a:extLst>
          </p:cNvPr>
          <p:cNvSpPr txBox="1"/>
          <p:nvPr/>
        </p:nvSpPr>
        <p:spPr>
          <a:xfrm>
            <a:off x="8159602" y="2775841"/>
            <a:ext cx="139172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Boundary Layer Edge</a:t>
            </a:r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Pyrolysis Gas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B’ Table Functionality for Icarus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6181190" y="6229818"/>
            <a:ext cx="402336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5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174511" y="1357024"/>
            <a:ext cx="6372389" cy="4226365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 dirty="0"/>
              <a:t>Previous software provide methods to calculate B’ tables (Mutation++,  ACE, MAT, etc.)</a:t>
            </a:r>
          </a:p>
          <a:p>
            <a:r>
              <a:rPr lang="en-US" sz="2900" dirty="0"/>
              <a:t>Icarus B’ table generator using the multi-phase equilibrium solver in Mutation++</a:t>
            </a:r>
          </a:p>
          <a:p>
            <a:r>
              <a:rPr lang="en-US" sz="2900" dirty="0"/>
              <a:t>Converting FIAT to Icarus format for backwards compatibility</a:t>
            </a:r>
            <a:endParaRPr lang="en-US" sz="2900" dirty="0">
              <a:highlight>
                <a:srgbClr val="FFFF00"/>
              </a:highlight>
            </a:endParaRPr>
          </a:p>
          <a:p>
            <a:r>
              <a:rPr lang="en-US" sz="2900" dirty="0"/>
              <a:t>Adding arbitrary composition surfaces </a:t>
            </a:r>
          </a:p>
          <a:p>
            <a:r>
              <a:rPr lang="en-US" sz="2900" dirty="0"/>
              <a:t>Table format specifically for Icarus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AE159-4BCB-AB44-A312-03A6AE7D1188}"/>
              </a:ext>
            </a:extLst>
          </p:cNvPr>
          <p:cNvSpPr txBox="1"/>
          <p:nvPr/>
        </p:nvSpPr>
        <p:spPr>
          <a:xfrm>
            <a:off x="13958436" y="1509228"/>
            <a:ext cx="3109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Be </a:t>
            </a:r>
            <a:r>
              <a:rPr lang="en-US" dirty="0" err="1">
                <a:highlight>
                  <a:srgbClr val="FFFF00"/>
                </a:highlight>
              </a:rPr>
              <a:t>consistant</a:t>
            </a:r>
            <a:r>
              <a:rPr lang="en-US" dirty="0">
                <a:highlight>
                  <a:srgbClr val="FFFF00"/>
                </a:highlight>
              </a:rPr>
              <a:t> with B’ vs </a:t>
            </a:r>
            <a:r>
              <a:rPr lang="en-US" dirty="0" err="1">
                <a:highlight>
                  <a:srgbClr val="FFFF00"/>
                </a:highlight>
              </a:rPr>
              <a:t>bprime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791B2C-9032-1B40-9549-78E781D44AA2}"/>
              </a:ext>
            </a:extLst>
          </p:cNvPr>
          <p:cNvSpPr txBox="1"/>
          <p:nvPr/>
        </p:nvSpPr>
        <p:spPr>
          <a:xfrm>
            <a:off x="12633231" y="1879155"/>
            <a:ext cx="709591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Started a new code that is part of the </a:t>
            </a:r>
            <a:r>
              <a:rPr lang="en-US" dirty="0" err="1"/>
              <a:t>icarus</a:t>
            </a:r>
            <a:r>
              <a:rPr lang="en-US" dirty="0"/>
              <a:t> framework,</a:t>
            </a:r>
          </a:p>
          <a:p>
            <a:r>
              <a:rPr lang="en-US" dirty="0"/>
              <a:t>Started a new C++ code </a:t>
            </a:r>
          </a:p>
          <a:p>
            <a:r>
              <a:rPr lang="en-US" dirty="0"/>
              <a:t>Several </a:t>
            </a:r>
            <a:r>
              <a:rPr lang="en-US" dirty="0" err="1"/>
              <a:t>softwares</a:t>
            </a:r>
            <a:r>
              <a:rPr lang="en-US" dirty="0"/>
              <a:t> that give us tables</a:t>
            </a:r>
          </a:p>
          <a:p>
            <a:r>
              <a:rPr lang="en-US" dirty="0"/>
              <a:t>Why did we create a new one?</a:t>
            </a:r>
          </a:p>
          <a:p>
            <a:r>
              <a:rPr lang="en-US" dirty="0"/>
              <a:t>-specific for </a:t>
            </a:r>
            <a:r>
              <a:rPr lang="en-US" dirty="0" err="1"/>
              <a:t>icarus</a:t>
            </a:r>
            <a:r>
              <a:rPr lang="en-US" dirty="0"/>
              <a:t> to achieve the </a:t>
            </a:r>
            <a:r>
              <a:rPr lang="en-US" dirty="0" err="1"/>
              <a:t>folloeing</a:t>
            </a:r>
            <a:endParaRPr lang="en-US" dirty="0"/>
          </a:p>
          <a:p>
            <a:r>
              <a:rPr lang="en-US" dirty="0"/>
              <a:t>-Coupled to M++</a:t>
            </a:r>
          </a:p>
          <a:p>
            <a:r>
              <a:rPr lang="en-US" dirty="0"/>
              <a:t>-wanted to reproduce results </a:t>
            </a:r>
          </a:p>
          <a:p>
            <a:r>
              <a:rPr lang="en-US" dirty="0"/>
              <a:t>-better backward compatibility</a:t>
            </a:r>
          </a:p>
          <a:p>
            <a:r>
              <a:rPr lang="en-US" dirty="0"/>
              <a:t>-M++ was limited to carbon surfaces, expanded it to other elements</a:t>
            </a:r>
          </a:p>
          <a:p>
            <a:r>
              <a:rPr lang="en-US" dirty="0"/>
              <a:t>(same algorithm, instead of carbon graphite for example we’ve done iron)</a:t>
            </a:r>
          </a:p>
          <a:p>
            <a:r>
              <a:rPr lang="en-US" dirty="0"/>
              <a:t>-Needed this for specific format for Icarus tables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3FED8F-AD54-1247-AF00-110A94B5FA38}"/>
              </a:ext>
            </a:extLst>
          </p:cNvPr>
          <p:cNvSpPr txBox="1"/>
          <p:nvPr/>
        </p:nvSpPr>
        <p:spPr>
          <a:xfrm>
            <a:off x="12358236" y="5589738"/>
            <a:ext cx="28730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Screenshot .xml file for </a:t>
            </a:r>
            <a:r>
              <a:rPr lang="en-US" dirty="0" err="1"/>
              <a:t>tacot</a:t>
            </a:r>
            <a:endParaRPr lang="en-US" dirty="0"/>
          </a:p>
          <a:p>
            <a:r>
              <a:rPr lang="en-US" dirty="0"/>
              <a:t>24sp-</a:t>
            </a:r>
          </a:p>
          <a:p>
            <a:r>
              <a:rPr lang="en-US" dirty="0"/>
              <a:t>Command: </a:t>
            </a:r>
            <a:r>
              <a:rPr lang="en-US" dirty="0" err="1"/>
              <a:t>ic</a:t>
            </a:r>
            <a:r>
              <a:rPr lang="en-US" dirty="0"/>
              <a:t> –m etc.</a:t>
            </a:r>
          </a:p>
          <a:p>
            <a:r>
              <a:rPr lang="en-US" dirty="0"/>
              <a:t>Header of TACOT table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99321531-255C-2247-B8CB-57A76A90DD33}"/>
              </a:ext>
            </a:extLst>
          </p:cNvPr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5</a:t>
            </a:fld>
            <a:endParaRPr lang="uk-U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52370-4820-E94B-8C21-F69C06EAF7EC}"/>
              </a:ext>
            </a:extLst>
          </p:cNvPr>
          <p:cNvSpPr/>
          <p:nvPr/>
        </p:nvSpPr>
        <p:spPr>
          <a:xfrm>
            <a:off x="6700046" y="2775841"/>
            <a:ext cx="1459556" cy="622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Mutation++ mixture file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9301BE-EA00-CE46-9974-B314D61BD3CA}"/>
              </a:ext>
            </a:extLst>
          </p:cNvPr>
          <p:cNvSpPr/>
          <p:nvPr/>
        </p:nvSpPr>
        <p:spPr>
          <a:xfrm>
            <a:off x="9635029" y="2775841"/>
            <a:ext cx="1459556" cy="622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B’ Generator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32779F-96FA-C84A-A5FF-863E570F7FDC}"/>
              </a:ext>
            </a:extLst>
          </p:cNvPr>
          <p:cNvSpPr/>
          <p:nvPr/>
        </p:nvSpPr>
        <p:spPr>
          <a:xfrm>
            <a:off x="9647661" y="4041750"/>
            <a:ext cx="1459556" cy="622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B’ Table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B94772-C574-EF42-A51B-E04A811E5930}"/>
              </a:ext>
            </a:extLst>
          </p:cNvPr>
          <p:cNvSpPr/>
          <p:nvPr/>
        </p:nvSpPr>
        <p:spPr>
          <a:xfrm>
            <a:off x="9635029" y="5315937"/>
            <a:ext cx="1459556" cy="622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Icarus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720D4EC-598B-6448-8E49-C54A2FBA1002}"/>
              </a:ext>
            </a:extLst>
          </p:cNvPr>
          <p:cNvSpPr/>
          <p:nvPr/>
        </p:nvSpPr>
        <p:spPr>
          <a:xfrm>
            <a:off x="9635029" y="1509228"/>
            <a:ext cx="1459556" cy="6223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Set values for </a:t>
            </a:r>
            <a:r>
              <a:rPr lang="en-US" dirty="0" err="1">
                <a:solidFill>
                  <a:sysClr val="windowText" lastClr="000000"/>
                </a:solidFill>
              </a:rPr>
              <a:t>B’g</a:t>
            </a:r>
            <a:r>
              <a:rPr lang="en-US" dirty="0">
                <a:solidFill>
                  <a:sysClr val="windowText" lastClr="000000"/>
                </a:solidFill>
              </a:rPr>
              <a:t>, T, &amp; 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EB08D4B-9D55-ED49-BE81-200639A68812}"/>
              </a:ext>
            </a:extLst>
          </p:cNvPr>
          <p:cNvCxnSpPr>
            <a:stCxn id="2" idx="3"/>
            <a:endCxn id="22" idx="1"/>
          </p:cNvCxnSpPr>
          <p:nvPr/>
        </p:nvCxnSpPr>
        <p:spPr>
          <a:xfrm>
            <a:off x="8159602" y="3086991"/>
            <a:ext cx="147542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104ED77-A758-264F-9C29-83D279D81B9C}"/>
              </a:ext>
            </a:extLst>
          </p:cNvPr>
          <p:cNvCxnSpPr>
            <a:cxnSpLocks/>
            <a:stCxn id="36" idx="2"/>
            <a:endCxn id="22" idx="0"/>
          </p:cNvCxnSpPr>
          <p:nvPr/>
        </p:nvCxnSpPr>
        <p:spPr>
          <a:xfrm>
            <a:off x="10364807" y="2131528"/>
            <a:ext cx="0" cy="64431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B6C6B1C-569E-D04B-AA15-131688CEE0B8}"/>
              </a:ext>
            </a:extLst>
          </p:cNvPr>
          <p:cNvCxnSpPr>
            <a:cxnSpLocks/>
            <a:stCxn id="22" idx="2"/>
            <a:endCxn id="23" idx="0"/>
          </p:cNvCxnSpPr>
          <p:nvPr/>
        </p:nvCxnSpPr>
        <p:spPr>
          <a:xfrm>
            <a:off x="10364807" y="3398141"/>
            <a:ext cx="12632" cy="64360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E3D87327-52AE-1F46-BD3D-C9C3AB7137EC}"/>
              </a:ext>
            </a:extLst>
          </p:cNvPr>
          <p:cNvSpPr txBox="1"/>
          <p:nvPr/>
        </p:nvSpPr>
        <p:spPr>
          <a:xfrm>
            <a:off x="9892883" y="3545934"/>
            <a:ext cx="943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B’c</a:t>
            </a:r>
            <a:r>
              <a:rPr lang="en-US" dirty="0"/>
              <a:t>     </a:t>
            </a:r>
            <a:r>
              <a:rPr lang="en-US" dirty="0" err="1"/>
              <a:t>h</a:t>
            </a:r>
            <a:r>
              <a:rPr lang="en-US" baseline="-25000" dirty="0" err="1"/>
              <a:t>w</a:t>
            </a:r>
            <a:endParaRPr lang="en-US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0CE4D7B-3156-2846-BD77-1D330654F6E3}"/>
              </a:ext>
            </a:extLst>
          </p:cNvPr>
          <p:cNvCxnSpPr>
            <a:cxnSpLocks/>
          </p:cNvCxnSpPr>
          <p:nvPr/>
        </p:nvCxnSpPr>
        <p:spPr>
          <a:xfrm>
            <a:off x="10377439" y="4671624"/>
            <a:ext cx="0" cy="64431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74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028767-7EC1-DF48-B8C6-E91BD82AC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954" y="5056075"/>
            <a:ext cx="7116001" cy="14680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81A265-2A66-E248-A336-59C1A1BEC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471" y="1146239"/>
            <a:ext cx="5944968" cy="26486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0B4F42-A706-0D4F-A4F4-9A9429CDDB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6</a:t>
            </a:fld>
            <a:endParaRPr lang="uk-U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423D7-F69B-4841-B88E-B22991261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B’ Table Functionality for Icarus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87DC03-B2A3-4A49-87BB-CD5C96FB999D}"/>
              </a:ext>
            </a:extLst>
          </p:cNvPr>
          <p:cNvSpPr txBox="1"/>
          <p:nvPr/>
        </p:nvSpPr>
        <p:spPr>
          <a:xfrm>
            <a:off x="9222224" y="1314517"/>
            <a:ext cx="2768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24-Species TACOT-Air mixture Mutation++ file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8098C-58E7-364B-9D48-B8641C6573F4}"/>
              </a:ext>
            </a:extLst>
          </p:cNvPr>
          <p:cNvSpPr txBox="1"/>
          <p:nvPr/>
        </p:nvSpPr>
        <p:spPr>
          <a:xfrm>
            <a:off x="9667484" y="5049982"/>
            <a:ext cx="2323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24-Species TACOT-Air generated B’ table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B0412E-CE38-6448-A50A-5601FCB1CC6D}"/>
              </a:ext>
            </a:extLst>
          </p:cNvPr>
          <p:cNvSpPr txBox="1"/>
          <p:nvPr/>
        </p:nvSpPr>
        <p:spPr>
          <a:xfrm>
            <a:off x="268602" y="1294093"/>
            <a:ext cx="2730930" cy="10156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TACOT: Theoretical Ablative Composite for Open Testing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011FCE-A704-1F48-99B0-F281BC8B3BC4}"/>
              </a:ext>
            </a:extLst>
          </p:cNvPr>
          <p:cNvCxnSpPr/>
          <p:nvPr/>
        </p:nvCxnSpPr>
        <p:spPr>
          <a:xfrm flipH="1">
            <a:off x="7013754" y="2753446"/>
            <a:ext cx="74170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2F4EAD-7472-044F-953E-DAF32A75DA96}"/>
              </a:ext>
            </a:extLst>
          </p:cNvPr>
          <p:cNvCxnSpPr/>
          <p:nvPr/>
        </p:nvCxnSpPr>
        <p:spPr>
          <a:xfrm flipH="1">
            <a:off x="7043710" y="3399141"/>
            <a:ext cx="74170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7B50483-2FC3-4045-890D-351FA6B191C8}"/>
              </a:ext>
            </a:extLst>
          </p:cNvPr>
          <p:cNvSpPr txBox="1"/>
          <p:nvPr/>
        </p:nvSpPr>
        <p:spPr>
          <a:xfrm>
            <a:off x="7877342" y="2584169"/>
            <a:ext cx="2614196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Boundary layer edge composition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5A8D4-6A9E-754F-86ED-E00AD8B701A0}"/>
              </a:ext>
            </a:extLst>
          </p:cNvPr>
          <p:cNvSpPr txBox="1"/>
          <p:nvPr/>
        </p:nvSpPr>
        <p:spPr>
          <a:xfrm>
            <a:off x="7877342" y="3180776"/>
            <a:ext cx="2106181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Pyrolysis gas composition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B4D8D4-2840-AC4E-8E1F-D20610CBF0B6}"/>
              </a:ext>
            </a:extLst>
          </p:cNvPr>
          <p:cNvSpPr txBox="1"/>
          <p:nvPr/>
        </p:nvSpPr>
        <p:spPr>
          <a:xfrm>
            <a:off x="4506509" y="4265247"/>
            <a:ext cx="339689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-m 24sp-TACOT-air   –</a:t>
            </a:r>
            <a:r>
              <a:rPr lang="en-US" sz="1600" dirty="0" err="1"/>
              <a:t>ble</a:t>
            </a:r>
            <a:r>
              <a:rPr lang="en-US" sz="1600" dirty="0"/>
              <a:t> air   –</a:t>
            </a:r>
            <a:r>
              <a:rPr lang="en-US" sz="1600" dirty="0" err="1"/>
              <a:t>pg</a:t>
            </a:r>
            <a:r>
              <a:rPr lang="en-US" sz="1600" dirty="0"/>
              <a:t> </a:t>
            </a:r>
            <a:r>
              <a:rPr lang="en-US" sz="1600" dirty="0" err="1"/>
              <a:t>tacot</a:t>
            </a:r>
            <a:endParaRPr lang="en-US" sz="16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E95F38-084C-AF44-8248-4353B8DFFA29}"/>
              </a:ext>
            </a:extLst>
          </p:cNvPr>
          <p:cNvCxnSpPr>
            <a:stCxn id="4" idx="2"/>
            <a:endCxn id="14" idx="0"/>
          </p:cNvCxnSpPr>
          <p:nvPr/>
        </p:nvCxnSpPr>
        <p:spPr>
          <a:xfrm>
            <a:off x="6204955" y="3794873"/>
            <a:ext cx="0" cy="47037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228EE05-7010-E841-B7ED-6E340210D228}"/>
              </a:ext>
            </a:extLst>
          </p:cNvPr>
          <p:cNvCxnSpPr>
            <a:stCxn id="14" idx="2"/>
            <a:endCxn id="5" idx="0"/>
          </p:cNvCxnSpPr>
          <p:nvPr/>
        </p:nvCxnSpPr>
        <p:spPr>
          <a:xfrm>
            <a:off x="6204955" y="4603801"/>
            <a:ext cx="0" cy="45227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92851D85-FAAC-064A-85AB-005F098025B7}"/>
              </a:ext>
            </a:extLst>
          </p:cNvPr>
          <p:cNvCxnSpPr>
            <a:cxnSpLocks/>
          </p:cNvCxnSpPr>
          <p:nvPr/>
        </p:nvCxnSpPr>
        <p:spPr>
          <a:xfrm rot="10800000">
            <a:off x="6450429" y="6517565"/>
            <a:ext cx="1580461" cy="218625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C8EF259-ECEA-B449-8E8D-C6B4C2D0D770}"/>
              </a:ext>
            </a:extLst>
          </p:cNvPr>
          <p:cNvCxnSpPr>
            <a:cxnSpLocks/>
          </p:cNvCxnSpPr>
          <p:nvPr/>
        </p:nvCxnSpPr>
        <p:spPr>
          <a:xfrm flipV="1">
            <a:off x="7043710" y="6524101"/>
            <a:ext cx="0" cy="21959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022079C-94D6-9340-BA95-8AB409E9A1DD}"/>
              </a:ext>
            </a:extLst>
          </p:cNvPr>
          <p:cNvSpPr txBox="1"/>
          <p:nvPr/>
        </p:nvSpPr>
        <p:spPr>
          <a:xfrm>
            <a:off x="7785412" y="6473542"/>
            <a:ext cx="861133" cy="3385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Outputs</a:t>
            </a:r>
          </a:p>
        </p:txBody>
      </p: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94D36E0E-AE70-5D4A-A5A4-6F545361658B}"/>
              </a:ext>
            </a:extLst>
          </p:cNvPr>
          <p:cNvCxnSpPr>
            <a:cxnSpLocks/>
          </p:cNvCxnSpPr>
          <p:nvPr/>
        </p:nvCxnSpPr>
        <p:spPr>
          <a:xfrm flipV="1">
            <a:off x="1077579" y="6517078"/>
            <a:ext cx="3913294" cy="219599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AA4A951-3446-2B48-BD42-4258424E25FF}"/>
              </a:ext>
            </a:extLst>
          </p:cNvPr>
          <p:cNvSpPr txBox="1"/>
          <p:nvPr/>
        </p:nvSpPr>
        <p:spPr>
          <a:xfrm>
            <a:off x="787882" y="6460123"/>
            <a:ext cx="1504643" cy="3385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Set value inputs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42CCC40-DABF-F345-B77A-0C1BB3DADA46}"/>
              </a:ext>
            </a:extLst>
          </p:cNvPr>
          <p:cNvCxnSpPr>
            <a:cxnSpLocks/>
          </p:cNvCxnSpPr>
          <p:nvPr/>
        </p:nvCxnSpPr>
        <p:spPr>
          <a:xfrm flipV="1">
            <a:off x="3740935" y="6524100"/>
            <a:ext cx="0" cy="21959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1CA3585-C27B-1A4A-ACD4-706296299C94}"/>
              </a:ext>
            </a:extLst>
          </p:cNvPr>
          <p:cNvCxnSpPr>
            <a:cxnSpLocks/>
          </p:cNvCxnSpPr>
          <p:nvPr/>
        </p:nvCxnSpPr>
        <p:spPr>
          <a:xfrm flipV="1">
            <a:off x="2903316" y="6524099"/>
            <a:ext cx="0" cy="21959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751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generated B’ tables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7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0C1396-BE3B-7C40-975E-745CA0C0ED07}"/>
              </a:ext>
            </a:extLst>
          </p:cNvPr>
          <p:cNvSpPr txBox="1"/>
          <p:nvPr/>
        </p:nvSpPr>
        <p:spPr>
          <a:xfrm>
            <a:off x="-5948413" y="1651859"/>
            <a:ext cx="81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 ATM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E94DF9-A1FB-0D46-A00A-093E5D105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5" y="2065412"/>
            <a:ext cx="4022117" cy="30165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CB0F73-5F6D-724A-9EAA-D8E5EB9DC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891" y="2065411"/>
            <a:ext cx="4022116" cy="30165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05F97F-07CD-8D40-83AE-02C00CDABA0D}"/>
              </a:ext>
            </a:extLst>
          </p:cNvPr>
          <p:cNvSpPr txBox="1"/>
          <p:nvPr/>
        </p:nvSpPr>
        <p:spPr>
          <a:xfrm>
            <a:off x="580568" y="2021191"/>
            <a:ext cx="31273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24 Species TACOT-air at 1 atm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63BC21-4048-6342-A373-4F95B2585518}"/>
              </a:ext>
            </a:extLst>
          </p:cNvPr>
          <p:cNvSpPr txBox="1"/>
          <p:nvPr/>
        </p:nvSpPr>
        <p:spPr>
          <a:xfrm>
            <a:off x="9393455" y="2047594"/>
            <a:ext cx="13129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Iron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B’g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=0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754A03-E8A4-4841-B791-BB9F1D274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534" y="2065410"/>
            <a:ext cx="4022116" cy="30165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21E464A-37C4-514D-B830-D072344279FF}"/>
              </a:ext>
            </a:extLst>
          </p:cNvPr>
          <p:cNvSpPr txBox="1"/>
          <p:nvPr/>
        </p:nvSpPr>
        <p:spPr>
          <a:xfrm>
            <a:off x="4785562" y="2024396"/>
            <a:ext cx="26537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Carbon Phenolic at 1 atm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725B93-5B6A-F440-82D1-6587FAD912DB}"/>
              </a:ext>
            </a:extLst>
          </p:cNvPr>
          <p:cNvSpPr txBox="1"/>
          <p:nvPr/>
        </p:nvSpPr>
        <p:spPr>
          <a:xfrm rot="16200000">
            <a:off x="3987320" y="3435203"/>
            <a:ext cx="38023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B’c</a:t>
            </a:r>
            <a:endParaRPr lang="en-US" sz="1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8F76BB-A4F9-3A42-950E-BC1A1D7B8E17}"/>
              </a:ext>
            </a:extLst>
          </p:cNvPr>
          <p:cNvSpPr txBox="1"/>
          <p:nvPr/>
        </p:nvSpPr>
        <p:spPr>
          <a:xfrm rot="16200000">
            <a:off x="7979249" y="3435202"/>
            <a:ext cx="38023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B’c</a:t>
            </a:r>
            <a:endParaRPr lang="en-US" sz="1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31C5EB-F876-0C41-BAC3-E68F717CE9FF}"/>
              </a:ext>
            </a:extLst>
          </p:cNvPr>
          <p:cNvSpPr txBox="1"/>
          <p:nvPr/>
        </p:nvSpPr>
        <p:spPr>
          <a:xfrm rot="16200000">
            <a:off x="-5450" y="3435202"/>
            <a:ext cx="38023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B’c</a:t>
            </a:r>
            <a:endParaRPr lang="en-US" sz="1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5BE0C-1E35-0943-83B9-CC20442D7F6D}"/>
              </a:ext>
            </a:extLst>
          </p:cNvPr>
          <p:cNvSpPr txBox="1"/>
          <p:nvPr/>
        </p:nvSpPr>
        <p:spPr>
          <a:xfrm>
            <a:off x="9448092" y="4903322"/>
            <a:ext cx="119962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Temperature, 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B34530-3ECC-3F42-A6DB-39E8938640B0}"/>
              </a:ext>
            </a:extLst>
          </p:cNvPr>
          <p:cNvSpPr txBox="1"/>
          <p:nvPr/>
        </p:nvSpPr>
        <p:spPr>
          <a:xfrm>
            <a:off x="5467825" y="4903322"/>
            <a:ext cx="119962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Temperature, 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AD24AB-0D85-F64E-88C1-F4792EDDF86C}"/>
              </a:ext>
            </a:extLst>
          </p:cNvPr>
          <p:cNvSpPr txBox="1"/>
          <p:nvPr/>
        </p:nvSpPr>
        <p:spPr>
          <a:xfrm>
            <a:off x="1445708" y="4903322"/>
            <a:ext cx="119962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Temperature, K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221C848-CF50-ED4A-B507-913A2637FEB8}"/>
              </a:ext>
            </a:extLst>
          </p:cNvPr>
          <p:cNvCxnSpPr/>
          <p:nvPr/>
        </p:nvCxnSpPr>
        <p:spPr>
          <a:xfrm>
            <a:off x="1189773" y="3924300"/>
            <a:ext cx="151532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58F682F-3C3B-2E4C-95B6-823232481411}"/>
              </a:ext>
            </a:extLst>
          </p:cNvPr>
          <p:cNvCxnSpPr>
            <a:cxnSpLocks/>
          </p:cNvCxnSpPr>
          <p:nvPr/>
        </p:nvCxnSpPr>
        <p:spPr>
          <a:xfrm>
            <a:off x="2705100" y="3924300"/>
            <a:ext cx="990572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12AA11B-90ED-634B-99B0-E46846B08DB2}"/>
              </a:ext>
            </a:extLst>
          </p:cNvPr>
          <p:cNvSpPr txBox="1"/>
          <p:nvPr/>
        </p:nvSpPr>
        <p:spPr>
          <a:xfrm>
            <a:off x="1554273" y="3670016"/>
            <a:ext cx="772969" cy="21544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Diffusion limit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E7D289-F937-A949-B415-A44F4FF2BBDE}"/>
              </a:ext>
            </a:extLst>
          </p:cNvPr>
          <p:cNvSpPr txBox="1"/>
          <p:nvPr/>
        </p:nvSpPr>
        <p:spPr>
          <a:xfrm>
            <a:off x="2845291" y="3665073"/>
            <a:ext cx="733143" cy="21544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Sublimation</a:t>
            </a:r>
          </a:p>
        </p:txBody>
      </p:sp>
      <p:pic>
        <p:nvPicPr>
          <p:cNvPr id="31" name="Picture 30" descr="Chart&#10;&#10;Description automatically generated with medium confidence">
            <a:extLst>
              <a:ext uri="{FF2B5EF4-FFF2-40B4-BE49-F238E27FC236}">
                <a16:creationId xmlns:a16="http://schemas.microsoft.com/office/drawing/2014/main" id="{897B3A85-0147-894D-A299-1DFC169A0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4305" y="2434743"/>
            <a:ext cx="819150" cy="114935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766A58A-C263-0346-9CCA-159D1FE4F285}"/>
              </a:ext>
            </a:extLst>
          </p:cNvPr>
          <p:cNvSpPr txBox="1"/>
          <p:nvPr/>
        </p:nvSpPr>
        <p:spPr>
          <a:xfrm>
            <a:off x="844284" y="5361437"/>
            <a:ext cx="24738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BLE: </a:t>
            </a:r>
            <a:r>
              <a:rPr lang="en-US" sz="1100" dirty="0"/>
              <a:t>Air O:0.2115, N:0.7885</a:t>
            </a:r>
          </a:p>
          <a:p>
            <a:r>
              <a:rPr lang="en-US" sz="1100" b="1" dirty="0"/>
              <a:t>PG: </a:t>
            </a:r>
            <a:r>
              <a:rPr lang="en-US" sz="1100" dirty="0"/>
              <a:t>TACOT C:0.206, H:0.679, O:0.115</a:t>
            </a:r>
          </a:p>
          <a:p>
            <a:r>
              <a:rPr lang="en-US" sz="1100" b="1" dirty="0"/>
              <a:t>Species: </a:t>
            </a:r>
            <a:r>
              <a:rPr lang="en-US" sz="1100" dirty="0"/>
              <a:t>C H O N CH4 CN CO CO2 etc.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76FE27-2696-BB4C-95EB-B3CF8E741503}"/>
              </a:ext>
            </a:extLst>
          </p:cNvPr>
          <p:cNvSpPr txBox="1"/>
          <p:nvPr/>
        </p:nvSpPr>
        <p:spPr>
          <a:xfrm>
            <a:off x="4828643" y="5361437"/>
            <a:ext cx="24738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BLE: </a:t>
            </a:r>
            <a:r>
              <a:rPr lang="en-US" sz="1100" dirty="0"/>
              <a:t>Venus C:0.322, O:0.644, N:0.034</a:t>
            </a:r>
            <a:r>
              <a:rPr lang="en-US" sz="1100" b="1" dirty="0"/>
              <a:t> </a:t>
            </a:r>
          </a:p>
          <a:p>
            <a:r>
              <a:rPr lang="en-US" sz="1100" b="1" dirty="0"/>
              <a:t>PG: </a:t>
            </a:r>
            <a:r>
              <a:rPr lang="en-US" sz="1100" dirty="0"/>
              <a:t>Resin C:0.461, H:0.461, O:0.077</a:t>
            </a:r>
          </a:p>
          <a:p>
            <a:r>
              <a:rPr lang="en-US" sz="1100" b="1" dirty="0"/>
              <a:t>Species: </a:t>
            </a:r>
            <a:r>
              <a:rPr lang="en-US" sz="1100" dirty="0"/>
              <a:t>{gases with C, H, O, N } </a:t>
            </a:r>
            <a:r>
              <a:rPr lang="en-US" sz="1100" dirty="0" err="1"/>
              <a:t>Ar</a:t>
            </a:r>
            <a:r>
              <a:rPr lang="en-US" sz="1100" dirty="0"/>
              <a:t> C(gr)</a:t>
            </a:r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(Peterson &amp; Nicolet, 1974 Model) </a:t>
            </a:r>
          </a:p>
          <a:p>
            <a:endParaRPr lang="en-US" sz="11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0E4F14-2788-9641-AC0E-FC2E9D8D8521}"/>
              </a:ext>
            </a:extLst>
          </p:cNvPr>
          <p:cNvSpPr txBox="1"/>
          <p:nvPr/>
        </p:nvSpPr>
        <p:spPr>
          <a:xfrm>
            <a:off x="8813002" y="5353018"/>
            <a:ext cx="25347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BLE: </a:t>
            </a:r>
            <a:r>
              <a:rPr lang="en-US" sz="1100" dirty="0"/>
              <a:t>Air O:0.21, N:0.79</a:t>
            </a:r>
          </a:p>
          <a:p>
            <a:r>
              <a:rPr lang="en-US" sz="1100" b="1" dirty="0"/>
              <a:t>Species: </a:t>
            </a:r>
            <a:r>
              <a:rPr lang="en-US" sz="1100" dirty="0"/>
              <a:t>{gases with O, N, Fe} Fe(a),below Fe(a),above Fe(c) Fe(d) Fe(L)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0057B7-6CB1-1843-B345-B0746F6B7E30}"/>
              </a:ext>
            </a:extLst>
          </p:cNvPr>
          <p:cNvSpPr txBox="1"/>
          <p:nvPr/>
        </p:nvSpPr>
        <p:spPr>
          <a:xfrm>
            <a:off x="70175" y="1170809"/>
            <a:ext cx="24738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BLE: </a:t>
            </a:r>
            <a:r>
              <a:rPr lang="en-US" sz="1100" dirty="0"/>
              <a:t>Boundary Layer Edge Composition</a:t>
            </a:r>
            <a:endParaRPr lang="en-US" sz="1100" b="1" dirty="0"/>
          </a:p>
          <a:p>
            <a:r>
              <a:rPr lang="en-US" sz="1100" b="1" dirty="0"/>
              <a:t>PG: </a:t>
            </a:r>
            <a:r>
              <a:rPr lang="en-US" sz="1100" dirty="0"/>
              <a:t>Pyrolysis Gas Composition</a:t>
            </a:r>
          </a:p>
        </p:txBody>
      </p:sp>
    </p:spTree>
    <p:extLst>
      <p:ext uri="{BB962C8B-B14F-4D97-AF65-F5344CB8AC3E}">
        <p14:creationId xmlns:p14="http://schemas.microsoft.com/office/powerpoint/2010/main" val="367749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in Icarus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8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67373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Trilinear interpolation: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Icarus: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083882-FF21-9842-8BC5-AB6448105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649" y="1129083"/>
            <a:ext cx="2795752" cy="2344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16BFBE-3243-DA4D-9A95-65ED30016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97" y="2040009"/>
            <a:ext cx="7821945" cy="673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4D7B9E-27C7-F142-B30F-736103F00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067" y="2561123"/>
            <a:ext cx="6106095" cy="25643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0297C-04E5-7B4E-AB74-610F28867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9929" y="3496907"/>
            <a:ext cx="2657191" cy="2343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903EA6F-9D78-4845-8BC9-ED27A7E6B4A3}"/>
                  </a:ext>
                </a:extLst>
              </p:cNvPr>
              <p:cNvSpPr txBox="1"/>
              <p:nvPr/>
            </p:nvSpPr>
            <p:spPr>
              <a:xfrm>
                <a:off x="739205" y="5645341"/>
                <a:ext cx="7987764" cy="319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903EA6F-9D78-4845-8BC9-ED27A7E6B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5" y="5645341"/>
                <a:ext cx="7987764" cy="319318"/>
              </a:xfrm>
              <a:prstGeom prst="rect">
                <a:avLst/>
              </a:prstGeom>
              <a:blipFill>
                <a:blip r:embed="rId7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DF733EB-9A47-BE42-A218-B10886EC2838}"/>
                  </a:ext>
                </a:extLst>
              </p:cNvPr>
              <p:cNvSpPr txBox="1"/>
              <p:nvPr/>
            </p:nvSpPr>
            <p:spPr>
              <a:xfrm>
                <a:off x="739205" y="6015891"/>
                <a:ext cx="7987764" cy="319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DF733EB-9A47-BE42-A218-B10886EC2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5" y="6015891"/>
                <a:ext cx="7987764" cy="319318"/>
              </a:xfrm>
              <a:prstGeom prst="rect">
                <a:avLst/>
              </a:prstGeom>
              <a:blipFill>
                <a:blip r:embed="rId8"/>
                <a:stretch>
                  <a:fillRect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21EBC67-ED24-2045-8C04-68FC54847606}"/>
              </a:ext>
            </a:extLst>
          </p:cNvPr>
          <p:cNvSpPr txBox="1"/>
          <p:nvPr/>
        </p:nvSpPr>
        <p:spPr>
          <a:xfrm>
            <a:off x="12400478" y="1471306"/>
            <a:ext cx="850886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Implementing our </a:t>
            </a:r>
            <a:r>
              <a:rPr lang="en-US" dirty="0" err="1"/>
              <a:t>bprime</a:t>
            </a:r>
            <a:r>
              <a:rPr lang="en-US" dirty="0"/>
              <a:t> table in </a:t>
            </a:r>
            <a:r>
              <a:rPr lang="en-US" dirty="0" err="1"/>
              <a:t>icarus</a:t>
            </a:r>
            <a:r>
              <a:rPr lang="en-US" dirty="0"/>
              <a:t>:</a:t>
            </a:r>
          </a:p>
          <a:p>
            <a:r>
              <a:rPr lang="en-US" dirty="0"/>
              <a:t>Used a trilinear interpolation for </a:t>
            </a:r>
            <a:r>
              <a:rPr lang="en-US" dirty="0" err="1"/>
              <a:t>B’c</a:t>
            </a:r>
            <a:r>
              <a:rPr lang="en-US" dirty="0"/>
              <a:t> and </a:t>
            </a:r>
            <a:r>
              <a:rPr lang="en-US" dirty="0" err="1"/>
              <a:t>Hw</a:t>
            </a:r>
            <a:r>
              <a:rPr lang="en-US" dirty="0"/>
              <a:t> in between calculated points</a:t>
            </a:r>
          </a:p>
          <a:p>
            <a:r>
              <a:rPr lang="en-US" dirty="0"/>
              <a:t>Approximated values as a function at an intermediate point based off the equations here</a:t>
            </a:r>
          </a:p>
          <a:p>
            <a:r>
              <a:rPr lang="en-US" dirty="0"/>
              <a:t>Function of </a:t>
            </a:r>
            <a:r>
              <a:rPr lang="en-US" dirty="0" err="1"/>
              <a:t>T,P,B’g</a:t>
            </a:r>
            <a:endParaRPr lang="en-US" dirty="0"/>
          </a:p>
          <a:p>
            <a:r>
              <a:rPr lang="en-US" dirty="0"/>
              <a:t>Allows us to fill in missing values to calculate everything in </a:t>
            </a:r>
            <a:r>
              <a:rPr lang="en-US" dirty="0" err="1"/>
              <a:t>icarus</a:t>
            </a:r>
            <a:endParaRPr lang="en-US" dirty="0"/>
          </a:p>
          <a:p>
            <a:r>
              <a:rPr lang="en-US" dirty="0"/>
              <a:t>This system that you see on top is only solved at initialization </a:t>
            </a:r>
          </a:p>
          <a:p>
            <a:r>
              <a:rPr lang="en-US" dirty="0"/>
              <a:t>At run time, we only perform this multiplication with the </a:t>
            </a:r>
            <a:r>
              <a:rPr lang="en-US" dirty="0" err="1"/>
              <a:t>coefficents</a:t>
            </a:r>
            <a:r>
              <a:rPr lang="en-US" dirty="0"/>
              <a:t> solved for already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0F6B1D-176A-C94E-9FAE-E788B8B329AC}"/>
              </a:ext>
            </a:extLst>
          </p:cNvPr>
          <p:cNvSpPr txBox="1"/>
          <p:nvPr/>
        </p:nvSpPr>
        <p:spPr>
          <a:xfrm>
            <a:off x="10598002" y="1129083"/>
            <a:ext cx="16786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(“Trilinear Interpolation”) </a:t>
            </a:r>
          </a:p>
        </p:txBody>
      </p:sp>
    </p:spTree>
    <p:extLst>
      <p:ext uri="{BB962C8B-B14F-4D97-AF65-F5344CB8AC3E}">
        <p14:creationId xmlns:p14="http://schemas.microsoft.com/office/powerpoint/2010/main" val="69625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1-D Results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519156" y="7175381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9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67373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9B314F-DE52-844B-B772-9D56172444D4}"/>
              </a:ext>
            </a:extLst>
          </p:cNvPr>
          <p:cNvSpPr txBox="1"/>
          <p:nvPr/>
        </p:nvSpPr>
        <p:spPr>
          <a:xfrm>
            <a:off x="318889" y="1323749"/>
            <a:ext cx="189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TACOT Arc Jet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D3BE430-223F-D44B-8757-C0779971CA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49096" y="1508234"/>
            <a:ext cx="6611941" cy="495895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0E63EBD-5C12-CE44-86E0-0456EE0F28A9}"/>
              </a:ext>
            </a:extLst>
          </p:cNvPr>
          <p:cNvSpPr/>
          <p:nvPr/>
        </p:nvSpPr>
        <p:spPr>
          <a:xfrm>
            <a:off x="0" y="6246213"/>
            <a:ext cx="6601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First step: excellent agreement, we need to increase complexity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ADD08B-AE26-0B4E-A13F-E496C05C73AA}"/>
              </a:ext>
            </a:extLst>
          </p:cNvPr>
          <p:cNvGrpSpPr/>
          <p:nvPr/>
        </p:nvGrpSpPr>
        <p:grpSpPr>
          <a:xfrm>
            <a:off x="489738" y="5651541"/>
            <a:ext cx="4749021" cy="369332"/>
            <a:chOff x="-260522" y="5621603"/>
            <a:chExt cx="4749021" cy="36933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DEF0761-51BE-8041-90A8-FBBD11EF0FCE}"/>
                </a:ext>
              </a:extLst>
            </p:cNvPr>
            <p:cNvSpPr/>
            <p:nvPr/>
          </p:nvSpPr>
          <p:spPr>
            <a:xfrm>
              <a:off x="-260522" y="5621603"/>
              <a:ext cx="467630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06A758D-2320-1B4B-8F17-B07BB34FC4D7}"/>
                </a:ext>
              </a:extLst>
            </p:cNvPr>
            <p:cNvSpPr txBox="1"/>
            <p:nvPr/>
          </p:nvSpPr>
          <p:spPr>
            <a:xfrm>
              <a:off x="-241257" y="5621603"/>
              <a:ext cx="47297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6.81% faster with tabulated vs direct calculation </a:t>
              </a:r>
            </a:p>
          </p:txBody>
        </p:sp>
      </p:grpSp>
      <p:graphicFrame>
        <p:nvGraphicFramePr>
          <p:cNvPr id="8" name="Table 10">
            <a:extLst>
              <a:ext uri="{FF2B5EF4-FFF2-40B4-BE49-F238E27FC236}">
                <a16:creationId xmlns:a16="http://schemas.microsoft.com/office/drawing/2014/main" id="{A6630CF5-59DF-5142-B8FB-4695FE10F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672011"/>
              </p:ext>
            </p:extLst>
          </p:nvPr>
        </p:nvGraphicFramePr>
        <p:xfrm>
          <a:off x="495843" y="3743886"/>
          <a:ext cx="4676300" cy="18355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9075">
                  <a:extLst>
                    <a:ext uri="{9D8B030D-6E8A-4147-A177-3AD203B41FA5}">
                      <a16:colId xmlns:a16="http://schemas.microsoft.com/office/drawing/2014/main" val="4096399904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4161003696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2878943966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1196156006"/>
                    </a:ext>
                  </a:extLst>
                </a:gridCol>
              </a:tblGrid>
              <a:tr h="57799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Error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Total Recession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Applied Recession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Tmax</a:t>
                      </a:r>
                      <a:r>
                        <a:rPr lang="en-US" sz="1400" dirty="0"/>
                        <a:t>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746701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0.485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048239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808058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845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7CE0E3B-754D-3544-B2A1-CDC0CE139C11}"/>
              </a:ext>
            </a:extLst>
          </p:cNvPr>
          <p:cNvSpPr txBox="1"/>
          <p:nvPr/>
        </p:nvSpPr>
        <p:spPr>
          <a:xfrm>
            <a:off x="2649476" y="1260327"/>
            <a:ext cx="2808464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u="sng" dirty="0"/>
              <a:t>Free stream &amp; Boundary conditions:</a:t>
            </a:r>
          </a:p>
          <a:p>
            <a:r>
              <a:rPr lang="en-US" sz="1400" dirty="0"/>
              <a:t>T</a:t>
            </a:r>
            <a:r>
              <a:rPr lang="en-US" sz="1400" baseline="-25000" dirty="0"/>
              <a:t>∞</a:t>
            </a:r>
            <a:r>
              <a:rPr lang="en-US" sz="1400" dirty="0"/>
              <a:t>= 295.0 K</a:t>
            </a:r>
          </a:p>
          <a:p>
            <a:r>
              <a:rPr lang="en-US" sz="1400" dirty="0"/>
              <a:t>Heat Transfer Coefficient: 0.01</a:t>
            </a:r>
          </a:p>
          <a:p>
            <a:r>
              <a:rPr lang="en-US" sz="1400" dirty="0"/>
              <a:t>Recovery Enthalpy: 1.24 MJ/kg</a:t>
            </a:r>
          </a:p>
          <a:p>
            <a:r>
              <a:rPr lang="en-US" sz="1400" dirty="0"/>
              <a:t>Pressure: 2300 Pa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F24431-F618-8E4E-81AC-02067C4324A6}"/>
              </a:ext>
            </a:extLst>
          </p:cNvPr>
          <p:cNvSpPr txBox="1"/>
          <p:nvPr/>
        </p:nvSpPr>
        <p:spPr>
          <a:xfrm>
            <a:off x="489738" y="2181972"/>
            <a:ext cx="4137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recession: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30 sec = 1.031 mm (HEATING)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55 sec =  2.098 mm (END OF HEATING)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60 sec = 2.098 mm (COOL DOWN)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E9C915-396B-594F-A469-2DF0012D8985}"/>
              </a:ext>
            </a:extLst>
          </p:cNvPr>
          <p:cNvCxnSpPr>
            <a:cxnSpLocks/>
          </p:cNvCxnSpPr>
          <p:nvPr/>
        </p:nvCxnSpPr>
        <p:spPr>
          <a:xfrm flipV="1">
            <a:off x="8930735" y="2461197"/>
            <a:ext cx="2" cy="3410639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417EDC8-9F5E-534F-B101-D645EE1F3A81}"/>
              </a:ext>
            </a:extLst>
          </p:cNvPr>
          <p:cNvSpPr txBox="1"/>
          <p:nvPr/>
        </p:nvSpPr>
        <p:spPr>
          <a:xfrm>
            <a:off x="8803949" y="2127426"/>
            <a:ext cx="253573" cy="34361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BAE3274-1C87-FD4F-BC95-850EA88B01BD}"/>
              </a:ext>
            </a:extLst>
          </p:cNvPr>
          <p:cNvCxnSpPr>
            <a:cxnSpLocks/>
          </p:cNvCxnSpPr>
          <p:nvPr/>
        </p:nvCxnSpPr>
        <p:spPr>
          <a:xfrm flipV="1">
            <a:off x="10897399" y="2093605"/>
            <a:ext cx="0" cy="3771303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A811D10-9E31-8546-BF1E-A55A650FB550}"/>
              </a:ext>
            </a:extLst>
          </p:cNvPr>
          <p:cNvSpPr txBox="1"/>
          <p:nvPr/>
        </p:nvSpPr>
        <p:spPr>
          <a:xfrm>
            <a:off x="10770611" y="1759834"/>
            <a:ext cx="253573" cy="34361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2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27B949-9133-AB48-90AC-C02F7581B9D8}"/>
              </a:ext>
            </a:extLst>
          </p:cNvPr>
          <p:cNvGrpSpPr/>
          <p:nvPr/>
        </p:nvGrpSpPr>
        <p:grpSpPr>
          <a:xfrm>
            <a:off x="11175645" y="2781300"/>
            <a:ext cx="253573" cy="3083608"/>
            <a:chOff x="11175645" y="2203044"/>
            <a:chExt cx="253573" cy="366707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180EC04-D699-F141-BB40-7A4F414D6E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02432" y="2536815"/>
              <a:ext cx="1" cy="3333302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04AF51-9F4D-FC4A-94E2-446754CAD0D4}"/>
                </a:ext>
              </a:extLst>
            </p:cNvPr>
            <p:cNvSpPr txBox="1"/>
            <p:nvPr/>
          </p:nvSpPr>
          <p:spPr>
            <a:xfrm>
              <a:off x="11175645" y="2203044"/>
              <a:ext cx="253573" cy="3436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3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BC78028D-C58E-5E4A-833F-5ED13F04639B}"/>
              </a:ext>
            </a:extLst>
          </p:cNvPr>
          <p:cNvSpPr txBox="1"/>
          <p:nvPr/>
        </p:nvSpPr>
        <p:spPr>
          <a:xfrm>
            <a:off x="6601615" y="4211088"/>
            <a:ext cx="866515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TC: 0.381cm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B38FD6-93C3-B449-8288-279C05F72E9F}"/>
              </a:ext>
            </a:extLst>
          </p:cNvPr>
          <p:cNvSpPr txBox="1"/>
          <p:nvPr/>
        </p:nvSpPr>
        <p:spPr>
          <a:xfrm>
            <a:off x="7057477" y="4737033"/>
            <a:ext cx="878347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TC: 0.762cm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B97DD0-6B39-FD42-B6F9-5A4E689E53AB}"/>
              </a:ext>
            </a:extLst>
          </p:cNvPr>
          <p:cNvSpPr txBox="1"/>
          <p:nvPr/>
        </p:nvSpPr>
        <p:spPr>
          <a:xfrm>
            <a:off x="7467978" y="5245309"/>
            <a:ext cx="878347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TC: 1.143cm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922200-E999-1A48-BABB-8B5AC3AE65CB}"/>
              </a:ext>
            </a:extLst>
          </p:cNvPr>
          <p:cNvSpPr txBox="1"/>
          <p:nvPr/>
        </p:nvSpPr>
        <p:spPr>
          <a:xfrm>
            <a:off x="7925602" y="5617920"/>
            <a:ext cx="878347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TC: 1.524cm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22256E-ED53-2746-A945-EBB1E0869C89}"/>
              </a:ext>
            </a:extLst>
          </p:cNvPr>
          <p:cNvSpPr txBox="1"/>
          <p:nvPr/>
        </p:nvSpPr>
        <p:spPr>
          <a:xfrm>
            <a:off x="9057522" y="6404579"/>
            <a:ext cx="878347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TC: 3.048cm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DBEEA6F-A23C-244B-A5F0-F3DE9EAB19A7}"/>
              </a:ext>
            </a:extLst>
          </p:cNvPr>
          <p:cNvCxnSpPr>
            <a:cxnSpLocks/>
          </p:cNvCxnSpPr>
          <p:nvPr/>
        </p:nvCxnSpPr>
        <p:spPr>
          <a:xfrm flipV="1">
            <a:off x="9301235" y="5744878"/>
            <a:ext cx="0" cy="669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046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export_xyz_time_fiberform.mp4" descr="export_xyz_time_fiberform.mp4">
            <a:hlinkClick r:id="" action="ppaction://media"/>
            <a:extLst>
              <a:ext uri="{FF2B5EF4-FFF2-40B4-BE49-F238E27FC236}">
                <a16:creationId xmlns:a16="http://schemas.microsoft.com/office/drawing/2014/main" id="{6DDB5A5F-F077-3B43-8732-4D290CF4F1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66435" y="1451596"/>
            <a:ext cx="6819055" cy="5209251"/>
          </a:xfrm>
          <a:prstGeom prst="rect">
            <a:avLst/>
          </a:prstGeom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2-D Results</a:t>
            </a:r>
            <a:r>
              <a:rPr lang="en-US"/>
              <a:t> with </a:t>
            </a:r>
            <a:r>
              <a:rPr lang="en-US" err="1"/>
              <a:t>Fiberform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10</a:t>
            </a:fld>
            <a:endParaRPr lang="uk-UA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8927353-71C0-A84E-A5D5-53A2F4C62970}"/>
              </a:ext>
            </a:extLst>
          </p:cNvPr>
          <p:cNvSpPr txBox="1"/>
          <p:nvPr/>
        </p:nvSpPr>
        <p:spPr>
          <a:xfrm>
            <a:off x="244644" y="1324130"/>
            <a:ext cx="2485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err="1"/>
              <a:t>Fiberform</a:t>
            </a:r>
            <a:r>
              <a:rPr lang="en-US" sz="2400" u="sng" dirty="0"/>
              <a:t> Arc Jet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C9C118-C6B5-D542-B6B5-458421DCED42}"/>
              </a:ext>
            </a:extLst>
          </p:cNvPr>
          <p:cNvSpPr txBox="1"/>
          <p:nvPr/>
        </p:nvSpPr>
        <p:spPr>
          <a:xfrm>
            <a:off x="6344454" y="1927632"/>
            <a:ext cx="110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Tabulated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3E56DB-EFFA-4E45-8939-AAD532F505B8}"/>
              </a:ext>
            </a:extLst>
          </p:cNvPr>
          <p:cNvSpPr txBox="1"/>
          <p:nvPr/>
        </p:nvSpPr>
        <p:spPr>
          <a:xfrm>
            <a:off x="9792394" y="1927632"/>
            <a:ext cx="1292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Mutation++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DA345B-1F75-E847-8224-31832852CCD3}"/>
              </a:ext>
            </a:extLst>
          </p:cNvPr>
          <p:cNvCxnSpPr/>
          <p:nvPr/>
        </p:nvCxnSpPr>
        <p:spPr>
          <a:xfrm flipV="1">
            <a:off x="5724525" y="5324475"/>
            <a:ext cx="0" cy="457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B673E77-84A2-B047-960D-276F91C33783}"/>
              </a:ext>
            </a:extLst>
          </p:cNvPr>
          <p:cNvCxnSpPr/>
          <p:nvPr/>
        </p:nvCxnSpPr>
        <p:spPr>
          <a:xfrm flipV="1">
            <a:off x="9153525" y="5324475"/>
            <a:ext cx="0" cy="457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8D7B6D2-7F29-1743-B014-03C9E9F8DD53}"/>
              </a:ext>
            </a:extLst>
          </p:cNvPr>
          <p:cNvSpPr txBox="1"/>
          <p:nvPr/>
        </p:nvSpPr>
        <p:spPr>
          <a:xfrm>
            <a:off x="2612135" y="1219399"/>
            <a:ext cx="2953503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u="sng" dirty="0"/>
              <a:t>Free stream &amp; Boundary conditions:</a:t>
            </a:r>
          </a:p>
          <a:p>
            <a:r>
              <a:rPr lang="en-US" sz="1400" dirty="0"/>
              <a:t>BC: Time &amp; Space Varying</a:t>
            </a:r>
          </a:p>
          <a:p>
            <a:r>
              <a:rPr lang="en-US" sz="1400" dirty="0"/>
              <a:t>T</a:t>
            </a:r>
            <a:r>
              <a:rPr lang="en-US" sz="1400" baseline="-25000" dirty="0"/>
              <a:t>∞</a:t>
            </a:r>
            <a:r>
              <a:rPr lang="en-US" sz="1400" dirty="0"/>
              <a:t>= 298.0 K</a:t>
            </a:r>
          </a:p>
          <a:p>
            <a:r>
              <a:rPr lang="en-US" sz="1400" dirty="0"/>
              <a:t>Heat Transfer Coefficient: 0.01</a:t>
            </a:r>
          </a:p>
          <a:p>
            <a:r>
              <a:rPr lang="en-US" sz="1400" dirty="0"/>
              <a:t>Recovery Enthalpy: 1.24 MJ/kg</a:t>
            </a:r>
          </a:p>
          <a:p>
            <a:r>
              <a:rPr lang="en-US" sz="1400" dirty="0"/>
              <a:t>Pressure: 2378.56 Pa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5FC2FD-03DA-A246-AD99-F3F38603F125}"/>
              </a:ext>
            </a:extLst>
          </p:cNvPr>
          <p:cNvSpPr/>
          <p:nvPr/>
        </p:nvSpPr>
        <p:spPr>
          <a:xfrm>
            <a:off x="8560352" y="1451596"/>
            <a:ext cx="231223" cy="4977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F6F3B7-00C7-D64A-8CE6-0EA2EF2AE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903" y="5953125"/>
            <a:ext cx="4021582" cy="67627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4CB4F0E-EA89-EC4B-90DC-93C58177AD6A}"/>
              </a:ext>
            </a:extLst>
          </p:cNvPr>
          <p:cNvGrpSpPr/>
          <p:nvPr/>
        </p:nvGrpSpPr>
        <p:grpSpPr>
          <a:xfrm>
            <a:off x="238539" y="5996031"/>
            <a:ext cx="4749021" cy="369332"/>
            <a:chOff x="-260522" y="5621603"/>
            <a:chExt cx="4749021" cy="3693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24588C5-583F-C347-98E4-9EED447EBC3E}"/>
                </a:ext>
              </a:extLst>
            </p:cNvPr>
            <p:cNvSpPr/>
            <p:nvPr/>
          </p:nvSpPr>
          <p:spPr>
            <a:xfrm>
              <a:off x="-260522" y="5621603"/>
              <a:ext cx="467630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D5BAB8-E21D-1743-B415-DB96F3FDCC9D}"/>
                </a:ext>
              </a:extLst>
            </p:cNvPr>
            <p:cNvSpPr txBox="1"/>
            <p:nvPr/>
          </p:nvSpPr>
          <p:spPr>
            <a:xfrm>
              <a:off x="-241257" y="5621603"/>
              <a:ext cx="47297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7.64% faster with tabulated vs direct calculation </a:t>
              </a:r>
            </a:p>
          </p:txBody>
        </p:sp>
      </p:grpSp>
      <p:graphicFrame>
        <p:nvGraphicFramePr>
          <p:cNvPr id="28" name="Table 10">
            <a:extLst>
              <a:ext uri="{FF2B5EF4-FFF2-40B4-BE49-F238E27FC236}">
                <a16:creationId xmlns:a16="http://schemas.microsoft.com/office/drawing/2014/main" id="{760AD9E2-C7F0-C34B-8EA8-45F7952D5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985052"/>
              </p:ext>
            </p:extLst>
          </p:nvPr>
        </p:nvGraphicFramePr>
        <p:xfrm>
          <a:off x="244644" y="4088376"/>
          <a:ext cx="4676300" cy="18355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9075">
                  <a:extLst>
                    <a:ext uri="{9D8B030D-6E8A-4147-A177-3AD203B41FA5}">
                      <a16:colId xmlns:a16="http://schemas.microsoft.com/office/drawing/2014/main" val="4096399904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4161003696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2878943966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1196156006"/>
                    </a:ext>
                  </a:extLst>
                </a:gridCol>
              </a:tblGrid>
              <a:tr h="57799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Error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Total Recession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Applied Recession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Tmax</a:t>
                      </a:r>
                      <a:r>
                        <a:rPr lang="en-US" sz="1400" dirty="0"/>
                        <a:t>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746701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0.045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048239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808058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0.086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8450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6A5DC293-579D-EA48-90A7-4D0BDF28FCD6}"/>
              </a:ext>
            </a:extLst>
          </p:cNvPr>
          <p:cNvSpPr txBox="1"/>
          <p:nvPr/>
        </p:nvSpPr>
        <p:spPr>
          <a:xfrm>
            <a:off x="257804" y="2565232"/>
            <a:ext cx="4137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recession: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30 sec = 0.662 mm (HEATING)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55 sec =  2.237 mm (END OF HEATING)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60 sec = 2.243 mm (COOL DOWN)</a:t>
            </a:r>
          </a:p>
        </p:txBody>
      </p:sp>
    </p:spTree>
    <p:extLst>
      <p:ext uri="{BB962C8B-B14F-4D97-AF65-F5344CB8AC3E}">
        <p14:creationId xmlns:p14="http://schemas.microsoft.com/office/powerpoint/2010/main" val="377452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2-D results with TACOT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11</a:t>
            </a:fld>
            <a:endParaRPr lang="uk-U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366BAF-0723-7641-844B-4C7AC94FB54F}"/>
              </a:ext>
            </a:extLst>
          </p:cNvPr>
          <p:cNvSpPr txBox="1"/>
          <p:nvPr/>
        </p:nvSpPr>
        <p:spPr>
          <a:xfrm>
            <a:off x="318889" y="1323749"/>
            <a:ext cx="1963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TACOT Arc Jet </a:t>
            </a:r>
          </a:p>
        </p:txBody>
      </p:sp>
      <p:pic>
        <p:nvPicPr>
          <p:cNvPr id="5" name="export_xyz_time_tacot0.mp4" descr="export_xyz_time_tacot0.mp4">
            <a:hlinkClick r:id="" action="ppaction://media"/>
            <a:extLst>
              <a:ext uri="{FF2B5EF4-FFF2-40B4-BE49-F238E27FC236}">
                <a16:creationId xmlns:a16="http://schemas.microsoft.com/office/drawing/2014/main" id="{ADD92E92-FEFE-7648-9E46-3558E32597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47765" y="1417320"/>
            <a:ext cx="6825171" cy="52120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92EA7F-981A-FF4D-96C1-68955A0328D9}"/>
              </a:ext>
            </a:extLst>
          </p:cNvPr>
          <p:cNvSpPr/>
          <p:nvPr/>
        </p:nvSpPr>
        <p:spPr>
          <a:xfrm>
            <a:off x="8444740" y="1353432"/>
            <a:ext cx="231223" cy="4977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F6B790-FAB0-914A-92E3-1D74970707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5171" y="5938650"/>
            <a:ext cx="4021582" cy="6762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B5BFDD-FAD5-984C-B822-7752B1CB9FED}"/>
              </a:ext>
            </a:extLst>
          </p:cNvPr>
          <p:cNvSpPr txBox="1"/>
          <p:nvPr/>
        </p:nvSpPr>
        <p:spPr>
          <a:xfrm>
            <a:off x="6389722" y="1785414"/>
            <a:ext cx="1106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Tabulated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6346025-8012-A84B-AA45-86B705A4DC2B}"/>
              </a:ext>
            </a:extLst>
          </p:cNvPr>
          <p:cNvCxnSpPr/>
          <p:nvPr/>
        </p:nvCxnSpPr>
        <p:spPr>
          <a:xfrm flipV="1">
            <a:off x="5616037" y="5277980"/>
            <a:ext cx="0" cy="457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346594D-8F0D-4842-A24C-161666386E68}"/>
              </a:ext>
            </a:extLst>
          </p:cNvPr>
          <p:cNvCxnSpPr/>
          <p:nvPr/>
        </p:nvCxnSpPr>
        <p:spPr>
          <a:xfrm flipV="1">
            <a:off x="9056660" y="5277980"/>
            <a:ext cx="0" cy="457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3F0393A-5BFE-2141-AA08-AD74D662CCD8}"/>
              </a:ext>
            </a:extLst>
          </p:cNvPr>
          <p:cNvSpPr txBox="1"/>
          <p:nvPr/>
        </p:nvSpPr>
        <p:spPr>
          <a:xfrm>
            <a:off x="-45720" y="7006590"/>
            <a:ext cx="209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Rerun </a:t>
            </a:r>
            <a:r>
              <a:rPr lang="en-US" dirty="0" err="1"/>
              <a:t>tacot</a:t>
            </a:r>
            <a:r>
              <a:rPr lang="en-US" dirty="0"/>
              <a:t> model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02A087-BB75-8B45-A2B4-8EC246B145D9}"/>
              </a:ext>
            </a:extLst>
          </p:cNvPr>
          <p:cNvSpPr txBox="1"/>
          <p:nvPr/>
        </p:nvSpPr>
        <p:spPr>
          <a:xfrm>
            <a:off x="2818311" y="6847792"/>
            <a:ext cx="4665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Recovery enthalpy in </a:t>
            </a:r>
            <a:r>
              <a:rPr lang="en-US" dirty="0" err="1"/>
              <a:t>aeroheating</a:t>
            </a:r>
            <a:endParaRPr lang="en-US" dirty="0"/>
          </a:p>
          <a:p>
            <a:r>
              <a:rPr lang="en-US" dirty="0"/>
              <a:t>Plot at y coordinates: Ch  and recovery enthalpy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CC4D95-2475-4A4A-B78D-A9DC6566760D}"/>
              </a:ext>
            </a:extLst>
          </p:cNvPr>
          <p:cNvSpPr txBox="1"/>
          <p:nvPr/>
        </p:nvSpPr>
        <p:spPr>
          <a:xfrm>
            <a:off x="2391111" y="1231507"/>
            <a:ext cx="2953503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u="sng" dirty="0"/>
              <a:t>Free stream &amp; Boundary conditions:</a:t>
            </a:r>
          </a:p>
          <a:p>
            <a:r>
              <a:rPr lang="en-US" sz="1400" dirty="0"/>
              <a:t>BC: Time &amp; Space Varying</a:t>
            </a:r>
          </a:p>
          <a:p>
            <a:r>
              <a:rPr lang="en-US" sz="1400" dirty="0"/>
              <a:t>T</a:t>
            </a:r>
            <a:r>
              <a:rPr lang="en-US" sz="1400" baseline="-25000" dirty="0"/>
              <a:t>∞</a:t>
            </a:r>
            <a:r>
              <a:rPr lang="en-US" sz="1400" dirty="0"/>
              <a:t>= 298.0 K</a:t>
            </a:r>
          </a:p>
          <a:p>
            <a:r>
              <a:rPr lang="en-US" sz="1400" dirty="0"/>
              <a:t>Heat Transfer Coefficient: 0.01</a:t>
            </a:r>
          </a:p>
          <a:p>
            <a:r>
              <a:rPr lang="en-US" sz="1400" dirty="0"/>
              <a:t>Recovery Enthalpy: 1.24 MJ/kg</a:t>
            </a:r>
          </a:p>
          <a:p>
            <a:r>
              <a:rPr lang="en-US" sz="1400" dirty="0"/>
              <a:t>Pressure: 2378.56 Pa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EB96A12-C8C3-C74C-AC62-E5D68D232646}"/>
              </a:ext>
            </a:extLst>
          </p:cNvPr>
          <p:cNvGrpSpPr/>
          <p:nvPr/>
        </p:nvGrpSpPr>
        <p:grpSpPr>
          <a:xfrm>
            <a:off x="238539" y="5996031"/>
            <a:ext cx="4676300" cy="369332"/>
            <a:chOff x="-260522" y="5621603"/>
            <a:chExt cx="4676300" cy="3693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754BC21-BC8F-A941-BB5F-CA2AEF50E19F}"/>
                </a:ext>
              </a:extLst>
            </p:cNvPr>
            <p:cNvSpPr/>
            <p:nvPr/>
          </p:nvSpPr>
          <p:spPr>
            <a:xfrm>
              <a:off x="-260522" y="5621603"/>
              <a:ext cx="467630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7F1B4D-E698-1F4E-8584-612FFB94A28C}"/>
                </a:ext>
              </a:extLst>
            </p:cNvPr>
            <p:cNvSpPr txBox="1"/>
            <p:nvPr/>
          </p:nvSpPr>
          <p:spPr>
            <a:xfrm>
              <a:off x="-241257" y="5621603"/>
              <a:ext cx="46127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8.1% faster with tabulated vs direct calculation </a:t>
              </a:r>
            </a:p>
          </p:txBody>
        </p:sp>
      </p:grpSp>
      <p:graphicFrame>
        <p:nvGraphicFramePr>
          <p:cNvPr id="26" name="Table 10">
            <a:extLst>
              <a:ext uri="{FF2B5EF4-FFF2-40B4-BE49-F238E27FC236}">
                <a16:creationId xmlns:a16="http://schemas.microsoft.com/office/drawing/2014/main" id="{61A56E85-D1E7-314C-8E0E-C37BD0D88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925800"/>
              </p:ext>
            </p:extLst>
          </p:nvPr>
        </p:nvGraphicFramePr>
        <p:xfrm>
          <a:off x="244644" y="4088376"/>
          <a:ext cx="4676300" cy="18355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9075">
                  <a:extLst>
                    <a:ext uri="{9D8B030D-6E8A-4147-A177-3AD203B41FA5}">
                      <a16:colId xmlns:a16="http://schemas.microsoft.com/office/drawing/2014/main" val="4096399904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4161003696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2878943966"/>
                    </a:ext>
                  </a:extLst>
                </a:gridCol>
                <a:gridCol w="1169075">
                  <a:extLst>
                    <a:ext uri="{9D8B030D-6E8A-4147-A177-3AD203B41FA5}">
                      <a16:colId xmlns:a16="http://schemas.microsoft.com/office/drawing/2014/main" val="1196156006"/>
                    </a:ext>
                  </a:extLst>
                </a:gridCol>
              </a:tblGrid>
              <a:tr h="57799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Error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Total Recession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Applied Recession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Tmax</a:t>
                      </a:r>
                      <a:r>
                        <a:rPr lang="en-US" sz="1400" dirty="0"/>
                        <a:t> Error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746701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0.101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048239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.0747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808058"/>
                  </a:ext>
                </a:extLst>
              </a:tr>
              <a:tr h="41373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~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8450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E0E6836-9215-7846-AF02-F67C58E88CB9}"/>
              </a:ext>
            </a:extLst>
          </p:cNvPr>
          <p:cNvSpPr txBox="1"/>
          <p:nvPr/>
        </p:nvSpPr>
        <p:spPr>
          <a:xfrm>
            <a:off x="257804" y="2565232"/>
            <a:ext cx="4137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recession: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30 sec = 0.394 mm (HEATING)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55 sec =  1.339 mm (END OF HEATING)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60 sec = 1.341 mm (COOL DOWN)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57B346-7173-2B4E-8D52-5E1097C2CC84}"/>
              </a:ext>
            </a:extLst>
          </p:cNvPr>
          <p:cNvSpPr txBox="1"/>
          <p:nvPr/>
        </p:nvSpPr>
        <p:spPr>
          <a:xfrm>
            <a:off x="9678485" y="1785414"/>
            <a:ext cx="1292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Mutation++</a:t>
            </a:r>
          </a:p>
        </p:txBody>
      </p:sp>
    </p:spTree>
    <p:extLst>
      <p:ext uri="{BB962C8B-B14F-4D97-AF65-F5344CB8AC3E}">
        <p14:creationId xmlns:p14="http://schemas.microsoft.com/office/powerpoint/2010/main" val="166213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12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67373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6ABE69-16C8-DC4B-991E-E751F8020D80}"/>
              </a:ext>
            </a:extLst>
          </p:cNvPr>
          <p:cNvSpPr txBox="1"/>
          <p:nvPr/>
        </p:nvSpPr>
        <p:spPr>
          <a:xfrm>
            <a:off x="318890" y="1508234"/>
            <a:ext cx="115542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Developed a B’ table generator code for Icarus</a:t>
            </a:r>
          </a:p>
          <a:p>
            <a:pPr marL="1028700" lvl="1" indent="-571500">
              <a:buFont typeface="Wingdings" pitchFamily="2" charset="2"/>
              <a:buChar char="Ø"/>
            </a:pPr>
            <a:r>
              <a:rPr lang="en-US" sz="2800" dirty="0"/>
              <a:t>Coupled to Mutation++</a:t>
            </a:r>
          </a:p>
          <a:p>
            <a:pPr marL="1028700" lvl="1" indent="-571500">
              <a:buFont typeface="Wingdings" pitchFamily="2" charset="2"/>
              <a:buChar char="Ø"/>
            </a:pPr>
            <a:r>
              <a:rPr lang="en-US" sz="2800" dirty="0"/>
              <a:t>FIAT converter</a:t>
            </a:r>
          </a:p>
          <a:p>
            <a:pPr marL="1028700" lvl="1" indent="-571500">
              <a:buFont typeface="Wingdings" pitchFamily="2" charset="2"/>
              <a:buChar char="Ø"/>
            </a:pPr>
            <a:r>
              <a:rPr lang="en-US" sz="2800" dirty="0"/>
              <a:t>Arbitrary surfaces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Icarus BCs adjusted to use the new tables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Verification and efficiency assessment of new approach through 1D &amp; 2D test cases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Future work</a:t>
            </a:r>
          </a:p>
          <a:p>
            <a:pPr marL="1028700" lvl="1" indent="-571500">
              <a:buFont typeface="Wingdings" pitchFamily="2" charset="2"/>
              <a:buChar char="Ø"/>
            </a:pPr>
            <a:r>
              <a:rPr lang="en-US" sz="2800" dirty="0"/>
              <a:t>Analyze efficiency gain more rigorously</a:t>
            </a:r>
          </a:p>
          <a:p>
            <a:pPr marL="1028700" lvl="1" indent="-571500">
              <a:buFont typeface="Wingdings" pitchFamily="2" charset="2"/>
              <a:buChar char="Ø"/>
            </a:pPr>
            <a:r>
              <a:rPr lang="en-US" sz="2800" dirty="0"/>
              <a:t>Solidify multi-component element surfaces</a:t>
            </a:r>
          </a:p>
          <a:p>
            <a:pPr marL="1028700" lvl="1" indent="-571500">
              <a:buFont typeface="Wingdings" pitchFamily="2" charset="2"/>
              <a:buChar char="Ø"/>
            </a:pPr>
            <a:r>
              <a:rPr lang="en-US" sz="2800" dirty="0"/>
              <a:t>GUI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F9E8D-977C-8C44-BDDC-8F1CB168D758}"/>
              </a:ext>
            </a:extLst>
          </p:cNvPr>
          <p:cNvSpPr txBox="1"/>
          <p:nvPr/>
        </p:nvSpPr>
        <p:spPr>
          <a:xfrm>
            <a:off x="766087" y="7040880"/>
            <a:ext cx="5998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Ability to analyze both carbon/silicon ablators more rigorously</a:t>
            </a:r>
          </a:p>
          <a:p>
            <a:r>
              <a:rPr lang="en-US" dirty="0">
                <a:highlight>
                  <a:srgbClr val="FFFF00"/>
                </a:highlight>
              </a:rPr>
              <a:t>GUI to help with visualization for different </a:t>
            </a:r>
            <a:r>
              <a:rPr lang="en-US" dirty="0" err="1">
                <a:highlight>
                  <a:srgbClr val="FFFF00"/>
                </a:highlight>
              </a:rPr>
              <a:t>B’gs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12065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13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67373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AMA</a:t>
            </a:r>
          </a:p>
          <a:p>
            <a:r>
              <a:rPr lang="en-US" dirty="0"/>
              <a:t>Icarus Team</a:t>
            </a:r>
          </a:p>
          <a:p>
            <a:r>
              <a:rPr lang="en-US" dirty="0"/>
              <a:t>Eric Stern &amp; George </a:t>
            </a:r>
            <a:r>
              <a:rPr lang="en-US" dirty="0" err="1"/>
              <a:t>Bellas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FE5BDC-4B1E-334E-A722-7BDE28E79424}"/>
              </a:ext>
            </a:extLst>
          </p:cNvPr>
          <p:cNvSpPr txBox="1"/>
          <p:nvPr/>
        </p:nvSpPr>
        <p:spPr>
          <a:xfrm>
            <a:off x="5005802" y="4311549"/>
            <a:ext cx="2400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70173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14</a:t>
            </a:fld>
            <a:endParaRPr lang="uk-UA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F2B5F3C-3509-6A44-BC3A-4D38FA0210EF}"/>
              </a:ext>
            </a:extLst>
          </p:cNvPr>
          <p:cNvSpPr txBox="1">
            <a:spLocks/>
          </p:cNvSpPr>
          <p:nvPr/>
        </p:nvSpPr>
        <p:spPr>
          <a:xfrm>
            <a:off x="318890" y="1508234"/>
            <a:ext cx="11554220" cy="67373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[1] Milos, F.S., and Chen, Y.-K. “Ablation and Thermal Response Property Model Validation for Phenolic Impregnated Carbon Ablator.” </a:t>
            </a:r>
            <a:r>
              <a:rPr lang="en-US" sz="2000" i="1" dirty="0"/>
              <a:t>J. </a:t>
            </a:r>
            <a:r>
              <a:rPr lang="en-US" sz="2000" i="1" dirty="0" err="1"/>
              <a:t>Spacecr</a:t>
            </a:r>
            <a:r>
              <a:rPr lang="en-US" sz="2000" i="1" dirty="0"/>
              <a:t> Rockets, </a:t>
            </a:r>
            <a:r>
              <a:rPr lang="en-US" sz="2000" dirty="0"/>
              <a:t>Vol. 47, No. 5, 2010, DOI: 10.2514/1.42949</a:t>
            </a:r>
          </a:p>
          <a:p>
            <a:pPr marL="0" indent="0">
              <a:buNone/>
            </a:pPr>
            <a:r>
              <a:rPr lang="en-US" sz="2000" dirty="0"/>
              <a:t>[2] </a:t>
            </a:r>
            <a:r>
              <a:rPr lang="en-US" sz="2000" dirty="0" err="1"/>
              <a:t>Lachaud</a:t>
            </a:r>
            <a:r>
              <a:rPr lang="en-US" sz="2000" dirty="0"/>
              <a:t>, J, and Mansour, N. “Porous-Material Analysis Toolbox Based on </a:t>
            </a:r>
            <a:r>
              <a:rPr lang="en-US" sz="2000" dirty="0" err="1"/>
              <a:t>OpenFOAM</a:t>
            </a:r>
            <a:r>
              <a:rPr lang="en-US" sz="2000" dirty="0"/>
              <a:t> and Applications.” </a:t>
            </a:r>
            <a:r>
              <a:rPr lang="en-US" sz="2000" i="1" dirty="0"/>
              <a:t>J </a:t>
            </a:r>
            <a:r>
              <a:rPr lang="en-US" sz="2000" i="1" dirty="0" err="1"/>
              <a:t>Thermophys</a:t>
            </a:r>
            <a:r>
              <a:rPr lang="en-US" sz="2000" i="1" dirty="0"/>
              <a:t> Heat Trans, </a:t>
            </a:r>
            <a:r>
              <a:rPr lang="en-US" sz="2000" dirty="0"/>
              <a:t>Vol. 28, No. 2, 2014, DOI: 10.2514/1.T4262</a:t>
            </a:r>
          </a:p>
          <a:p>
            <a:pPr marL="0" indent="0">
              <a:buNone/>
            </a:pPr>
            <a:r>
              <a:rPr lang="en-US" sz="2000" dirty="0"/>
              <a:t>[3] James B. Scoggins, Jason Rabinovitch, Benjamin Barros-Fernandez, Alexandre Martin, Jean </a:t>
            </a:r>
            <a:r>
              <a:rPr lang="en-US" sz="2000" dirty="0" err="1"/>
              <a:t>Lachaud</a:t>
            </a:r>
            <a:r>
              <a:rPr lang="en-US" sz="2000" dirty="0"/>
              <a:t>, Richard L. Jaffe, </a:t>
            </a:r>
            <a:r>
              <a:rPr lang="en-US" sz="2000" dirty="0" err="1"/>
              <a:t>Nagi</a:t>
            </a:r>
            <a:r>
              <a:rPr lang="en-US" sz="2000" dirty="0"/>
              <a:t> N. Mansour, Guillaume </a:t>
            </a:r>
            <a:r>
              <a:rPr lang="en-US" sz="2000" dirty="0" err="1"/>
              <a:t>Blanquart</a:t>
            </a:r>
            <a:r>
              <a:rPr lang="en-US" sz="2000" dirty="0"/>
              <a:t>, Thierry E. </a:t>
            </a:r>
            <a:r>
              <a:rPr lang="en-US" sz="2000" dirty="0" err="1"/>
              <a:t>Magin</a:t>
            </a:r>
            <a:r>
              <a:rPr lang="en-US" sz="2000" dirty="0"/>
              <a:t>, Thermodynamic properties of carbon–phenolic gas mixtures, </a:t>
            </a:r>
            <a:r>
              <a:rPr lang="en-US" sz="2000" i="1" dirty="0"/>
              <a:t>Aerospace Science and Technology</a:t>
            </a:r>
            <a:r>
              <a:rPr lang="en-US" sz="2000" dirty="0"/>
              <a:t>, Volume 66, 2017, Pages 177-192, ISSN 1270-9638, https://</a:t>
            </a:r>
            <a:r>
              <a:rPr lang="en-US" sz="2000" dirty="0" err="1"/>
              <a:t>doi.org</a:t>
            </a:r>
            <a:r>
              <a:rPr lang="en-US" sz="2000" dirty="0"/>
              <a:t>/10.1016/j.ast.2017.02.025.</a:t>
            </a:r>
          </a:p>
          <a:p>
            <a:pPr marL="0" indent="0">
              <a:buNone/>
            </a:pPr>
            <a:r>
              <a:rPr lang="en-US" sz="2000" dirty="0"/>
              <a:t>[4] Scoggins et al. Mutation++: </a:t>
            </a:r>
            <a:r>
              <a:rPr lang="en-US" sz="2000" dirty="0" err="1"/>
              <a:t>MUlticomponent</a:t>
            </a:r>
            <a:r>
              <a:rPr lang="en-US" sz="2000" dirty="0"/>
              <a:t> Thermodynamic And Transport properties for </a:t>
            </a:r>
            <a:r>
              <a:rPr lang="en-US" sz="2000" dirty="0" err="1"/>
              <a:t>IONized</a:t>
            </a:r>
            <a:r>
              <a:rPr lang="en-US" sz="2000" dirty="0"/>
              <a:t> gases in C++. </a:t>
            </a:r>
            <a:r>
              <a:rPr lang="en-US" sz="2000" dirty="0" err="1"/>
              <a:t>SoftwareX</a:t>
            </a:r>
            <a:r>
              <a:rPr lang="en-US" sz="2000" dirty="0"/>
              <a:t> 12, 2020.</a:t>
            </a:r>
          </a:p>
          <a:p>
            <a:pPr marL="0" indent="0">
              <a:buNone/>
            </a:pPr>
            <a:r>
              <a:rPr lang="en-US" sz="2000" dirty="0"/>
              <a:t>[5] Peterson, N., and Nicolet, W. “Heat Shielding for Venus Entry Probes.” </a:t>
            </a:r>
            <a:r>
              <a:rPr lang="en-US" sz="2000" i="1" dirty="0"/>
              <a:t>J. </a:t>
            </a:r>
            <a:r>
              <a:rPr lang="en-US" sz="2000" i="1" dirty="0" err="1"/>
              <a:t>Spacecr</a:t>
            </a:r>
            <a:r>
              <a:rPr lang="en-US" sz="2000" i="1" dirty="0"/>
              <a:t> Rockets, </a:t>
            </a:r>
            <a:r>
              <a:rPr lang="en-US" sz="2000" dirty="0"/>
              <a:t>Vol. 11, 1974, DOI:10.2514/3.62085</a:t>
            </a:r>
          </a:p>
          <a:p>
            <a:pPr marL="0" indent="0">
              <a:buNone/>
            </a:pPr>
            <a:r>
              <a:rPr lang="en-US" sz="2000" dirty="0"/>
              <a:t>[6] Trilinear interpolation. In </a:t>
            </a:r>
            <a:r>
              <a:rPr lang="en-US" sz="2000" i="1" dirty="0"/>
              <a:t>Wikipedia</a:t>
            </a:r>
            <a:r>
              <a:rPr lang="en-US" sz="2000" dirty="0"/>
              <a:t>. https://</a:t>
            </a:r>
            <a:r>
              <a:rPr lang="en-US" sz="2000" dirty="0" err="1"/>
              <a:t>en.wikipedia.org</a:t>
            </a:r>
            <a:r>
              <a:rPr lang="en-US" sz="2000" dirty="0"/>
              <a:t>/wiki/</a:t>
            </a:r>
            <a:r>
              <a:rPr lang="en-US" sz="2000" dirty="0" err="1"/>
              <a:t>Trilinear_interpolation</a:t>
            </a:r>
            <a:endParaRPr lang="en-US" sz="2000" dirty="0"/>
          </a:p>
          <a:p>
            <a:pPr marL="0" indent="0">
              <a:buNone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8920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82679-4ED3-5048-97CE-12CCB220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Icarus Governing Equations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7975502-8AA2-8E4D-935E-D6265856B41D}"/>
              </a:ext>
            </a:extLst>
          </p:cNvPr>
          <p:cNvSpPr txBox="1">
            <a:spLocks/>
          </p:cNvSpPr>
          <p:nvPr/>
        </p:nvSpPr>
        <p:spPr>
          <a:xfrm>
            <a:off x="318890" y="1508233"/>
            <a:ext cx="11554220" cy="4972550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Conservation Equations: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Numerical Methods: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8F8F33-863A-A94B-8AB1-388F7B6B2DC1}"/>
                  </a:ext>
                </a:extLst>
              </p:cNvPr>
              <p:cNvSpPr txBox="1"/>
              <p:nvPr/>
            </p:nvSpPr>
            <p:spPr>
              <a:xfrm>
                <a:off x="4531898" y="3994508"/>
                <a:ext cx="6260881" cy="702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lang="bg-BG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𝜙𝜌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charset="0"/>
                                </a:rPr>
                                <m:t>g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charset="0"/>
                                </a:rPr>
                                <m:t>g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sty m:val="p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+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𝜙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charset="0"/>
                                </a:rPr>
                                <m:t>g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charset="0"/>
                                </a:rPr>
                                <m:t>g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8F8F33-863A-A94B-8AB1-388F7B6B2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898" y="3994508"/>
                <a:ext cx="6260881" cy="7022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C06AA234-B1D5-6045-829F-C9164791682D}"/>
              </a:ext>
            </a:extLst>
          </p:cNvPr>
          <p:cNvSpPr/>
          <p:nvPr/>
        </p:nvSpPr>
        <p:spPr>
          <a:xfrm>
            <a:off x="3695672" y="10010833"/>
            <a:ext cx="6137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Solving the equation in terms of the conservative variables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97B4F6-93CE-6C46-B4C1-13C780AE8F32}"/>
              </a:ext>
            </a:extLst>
          </p:cNvPr>
          <p:cNvSpPr/>
          <p:nvPr/>
        </p:nvSpPr>
        <p:spPr>
          <a:xfrm>
            <a:off x="618138" y="2341401"/>
            <a:ext cx="2830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Solid Decomposition: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519E14-D0E5-0041-B365-BEBC2784F642}"/>
              </a:ext>
            </a:extLst>
          </p:cNvPr>
          <p:cNvSpPr/>
          <p:nvPr/>
        </p:nvSpPr>
        <p:spPr>
          <a:xfrm>
            <a:off x="628414" y="3185217"/>
            <a:ext cx="2740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Continuity Equation: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EA429B-0605-8247-97AD-2F8E55E9137A}"/>
              </a:ext>
            </a:extLst>
          </p:cNvPr>
          <p:cNvSpPr/>
          <p:nvPr/>
        </p:nvSpPr>
        <p:spPr>
          <a:xfrm>
            <a:off x="662861" y="4028953"/>
            <a:ext cx="2300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Energy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9F3D2A-BB2D-864E-940B-C1319FB2A7E5}"/>
                  </a:ext>
                </a:extLst>
              </p:cNvPr>
              <p:cNvSpPr txBox="1"/>
              <p:nvPr/>
            </p:nvSpPr>
            <p:spPr>
              <a:xfrm>
                <a:off x="4531898" y="3037434"/>
                <a:ext cx="3885936" cy="7600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lang="bg-BG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𝜙𝜌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charset="0"/>
                                </a:rPr>
                                <m:t>g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charset="0"/>
                                </a:rPr>
                                <m:t>g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9F3D2A-BB2D-864E-940B-C1319FB2A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898" y="3037434"/>
                <a:ext cx="3885936" cy="760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C045-EDAF-2241-9A45-7ABDDA670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15</a:t>
            </a:fld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7A5D2E-3B96-2242-8D12-839AAC291631}"/>
                  </a:ext>
                </a:extLst>
              </p:cNvPr>
              <p:cNvSpPr txBox="1"/>
              <p:nvPr/>
            </p:nvSpPr>
            <p:spPr>
              <a:xfrm>
                <a:off x="4531898" y="2143919"/>
                <a:ext cx="6749668" cy="843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sup>
                    </m:sSup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n= 1,…,N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7A5D2E-3B96-2242-8D12-839AAC291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898" y="2143919"/>
                <a:ext cx="6749668" cy="843051"/>
              </a:xfrm>
              <a:prstGeom prst="rect">
                <a:avLst/>
              </a:prstGeom>
              <a:blipFill>
                <a:blip r:embed="rId5"/>
                <a:stretch>
                  <a:fillRect r="-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5B948230-29F2-0943-96B2-7853FF7B5032}"/>
              </a:ext>
            </a:extLst>
          </p:cNvPr>
          <p:cNvSpPr/>
          <p:nvPr/>
        </p:nvSpPr>
        <p:spPr>
          <a:xfrm>
            <a:off x="662861" y="5704290"/>
            <a:ext cx="6743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Finite volume formulation &amp; Explicit time integration</a:t>
            </a:r>
          </a:p>
        </p:txBody>
      </p:sp>
    </p:spTree>
    <p:extLst>
      <p:ext uri="{BB962C8B-B14F-4D97-AF65-F5344CB8AC3E}">
        <p14:creationId xmlns:p14="http://schemas.microsoft.com/office/powerpoint/2010/main" val="251935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80B3881-AB64-714B-9F2B-7AB850F218A2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835" y="2838461"/>
            <a:ext cx="1399032" cy="13990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C802DB-F1CC-E844-BD5C-4BB88D64E15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890" y="4015521"/>
            <a:ext cx="1014984" cy="10149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7162668-18E0-F941-8E99-F2B721563696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720" y="980005"/>
            <a:ext cx="1949041" cy="19490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6F6271-DCAA-9248-AB0C-338703F01475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4251" y="1428420"/>
            <a:ext cx="1581912" cy="15819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58F0AAF-FAD7-D548-83C6-F0A1654E84BF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186" y="3267825"/>
            <a:ext cx="1645920" cy="16459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6F561C3-C31C-0841-8628-88E34308A0F1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598" y="836888"/>
            <a:ext cx="1271016" cy="12710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669438"/>
            <a:ext cx="9815502" cy="4001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Icarus Version 1.3: Status, Challenges and Future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6912" y="6299744"/>
            <a:ext cx="4373076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TSM Branch Meeting                        |          09.17.20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281B58-849E-EB42-A2FF-112A5F727A5A}"/>
              </a:ext>
            </a:extLst>
          </p:cNvPr>
          <p:cNvSpPr txBox="1"/>
          <p:nvPr/>
        </p:nvSpPr>
        <p:spPr>
          <a:xfrm>
            <a:off x="232012" y="6274672"/>
            <a:ext cx="2943188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Georgios </a:t>
            </a:r>
            <a:r>
              <a:rPr lang="en-US" sz="1400" dirty="0" err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Bellas</a:t>
            </a:r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Chatzigeorgis</a:t>
            </a:r>
            <a:endParaRPr lang="en-US" sz="1400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412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8BEA-2930-E742-81E6-B3D63C3F8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E0C178-45BC-C34F-9CB5-2AE3FE5450D2}"/>
              </a:ext>
            </a:extLst>
          </p:cNvPr>
          <p:cNvSpPr/>
          <p:nvPr/>
        </p:nvSpPr>
        <p:spPr>
          <a:xfrm>
            <a:off x="358588" y="2187931"/>
            <a:ext cx="59973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Eric Stern – Project Manager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Joseph Schulz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Main Developer</a:t>
            </a:r>
          </a:p>
          <a:p>
            <a:r>
              <a:rPr lang="en-US" sz="1600" dirty="0">
                <a:solidFill>
                  <a:schemeClr val="bg1"/>
                </a:solidFill>
              </a:rPr>
              <a:t>Justin Haskins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Icarus Ninja – everything from finding bugs in MPI routines to coding his own conjugate-gradient linear solver.</a:t>
            </a:r>
          </a:p>
          <a:p>
            <a:r>
              <a:rPr lang="en-US" sz="1600" dirty="0">
                <a:solidFill>
                  <a:schemeClr val="bg1"/>
                </a:solidFill>
              </a:rPr>
              <a:t>Grant Palmer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Surface energy balance and boundary condition code-guru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Dust erosion models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Partibha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Raghunandan</a:t>
            </a:r>
            <a:endParaRPr lang="en-US" sz="1600" dirty="0">
              <a:solidFill>
                <a:schemeClr val="bg1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Verification and Validation / Project Infusion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Asteroid modeling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Ümran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Düzel</a:t>
            </a:r>
            <a:endParaRPr lang="en-US" sz="1600" dirty="0">
              <a:solidFill>
                <a:schemeClr val="bg1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Code Validation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FiberForm</a:t>
            </a:r>
            <a:r>
              <a:rPr lang="en-US" sz="1600" dirty="0">
                <a:solidFill>
                  <a:schemeClr val="bg1"/>
                </a:solidFill>
              </a:rPr>
              <a:t> Wedge Simulations</a:t>
            </a:r>
          </a:p>
          <a:p>
            <a:pPr lvl="1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3BC77A-290F-4E43-9A5D-A595107FCB05}"/>
              </a:ext>
            </a:extLst>
          </p:cNvPr>
          <p:cNvSpPr txBox="1"/>
          <p:nvPr/>
        </p:nvSpPr>
        <p:spPr>
          <a:xfrm>
            <a:off x="358588" y="1253749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Core Development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1DAF82-D7A6-724C-B7FD-EF9C45BC86A9}"/>
              </a:ext>
            </a:extLst>
          </p:cNvPr>
          <p:cNvSpPr txBox="1"/>
          <p:nvPr/>
        </p:nvSpPr>
        <p:spPr>
          <a:xfrm>
            <a:off x="6672374" y="1253749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NSTRF Student Researchers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AA367A-2A01-124A-9BF7-F4BB9AB4FA05}"/>
              </a:ext>
            </a:extLst>
          </p:cNvPr>
          <p:cNvSpPr/>
          <p:nvPr/>
        </p:nvSpPr>
        <p:spPr>
          <a:xfrm>
            <a:off x="6672374" y="2187931"/>
            <a:ext cx="46203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Olivia Schroeder (University of Minnesota)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Mesh Motion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PICA </a:t>
            </a:r>
            <a:r>
              <a:rPr lang="en-US" sz="1600" dirty="0" err="1">
                <a:solidFill>
                  <a:schemeClr val="bg1"/>
                </a:solidFill>
              </a:rPr>
              <a:t>ArcJet</a:t>
            </a:r>
            <a:r>
              <a:rPr lang="en-US" sz="1600" dirty="0">
                <a:solidFill>
                  <a:schemeClr val="bg1"/>
                </a:solidFill>
              </a:rPr>
              <a:t> Simulations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US3D coupling</a:t>
            </a:r>
          </a:p>
          <a:p>
            <a:r>
              <a:rPr lang="en-US" sz="1600" dirty="0">
                <a:solidFill>
                  <a:schemeClr val="bg1"/>
                </a:solidFill>
              </a:rPr>
              <a:t>David Dang (University of Michigan)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Thermostructural</a:t>
            </a:r>
            <a:r>
              <a:rPr lang="en-US" sz="1600" dirty="0">
                <a:solidFill>
                  <a:schemeClr val="bg1"/>
                </a:solidFill>
              </a:rPr>
              <a:t> Material response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Heeet</a:t>
            </a:r>
            <a:r>
              <a:rPr lang="en-US" sz="1600" dirty="0">
                <a:solidFill>
                  <a:schemeClr val="bg1"/>
                </a:solidFill>
              </a:rPr>
              <a:t> Simulations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4A020-1FFF-BD45-82D5-68E511CE087A}"/>
              </a:ext>
            </a:extLst>
          </p:cNvPr>
          <p:cNvSpPr/>
          <p:nvPr/>
        </p:nvSpPr>
        <p:spPr>
          <a:xfrm>
            <a:off x="6478775" y="6938706"/>
            <a:ext cx="362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 am missing people (Joe?)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Who am I missing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7B2A0E-9794-0D43-B221-EC82967D08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451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8BEA-2930-E742-81E6-B3D63C3F8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Icarus v1.3: Verification and Validation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8E8B2C8-55FB-7A45-A51D-78C119397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83" y="1277769"/>
            <a:ext cx="6782898" cy="1468638"/>
          </a:xfrm>
          <a:ln w="19050">
            <a:solidFill>
              <a:srgbClr val="0070C0"/>
            </a:solidFill>
          </a:ln>
        </p:spPr>
        <p:txBody>
          <a:bodyPr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Icarus v1.3 (</a:t>
            </a:r>
            <a:r>
              <a:rPr lang="en-US" b="0" i="1" dirty="0"/>
              <a:t>released August, 2020</a:t>
            </a:r>
            <a:r>
              <a:rPr lang="en-US" dirty="0"/>
              <a:t>)</a:t>
            </a:r>
          </a:p>
          <a:p>
            <a:pPr marL="565150" lvl="1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RBF mesh motion approach for recession simulations</a:t>
            </a:r>
          </a:p>
          <a:p>
            <a:pPr marL="565150" lvl="1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Full </a:t>
            </a:r>
            <a:r>
              <a:rPr lang="en-US" sz="1600" dirty="0" err="1"/>
              <a:t>aeroheating</a:t>
            </a:r>
            <a:r>
              <a:rPr lang="en-US" sz="1600" dirty="0"/>
              <a:t> boundary condition</a:t>
            </a:r>
          </a:p>
          <a:p>
            <a:pPr marL="5651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Pyrolysis Gas Flow Equation (Implicit Treatment)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0C69E3-5A40-0249-ACAF-2C0BFDCDECB7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4042361" y="3769200"/>
            <a:ext cx="3706469" cy="275038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7DADA41-52C8-604D-8D9E-2CF8896E8F6E}"/>
              </a:ext>
            </a:extLst>
          </p:cNvPr>
          <p:cNvSpPr txBox="1"/>
          <p:nvPr/>
        </p:nvSpPr>
        <p:spPr>
          <a:xfrm>
            <a:off x="307664" y="6290846"/>
            <a:ext cx="325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Figure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: Icarus, PATO, and FIAT results for Ablation Workshop Test Case (AWTC)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D6543D-FCE1-1A4B-9B05-0FCAE57FA1E6}"/>
              </a:ext>
            </a:extLst>
          </p:cNvPr>
          <p:cNvSpPr txBox="1"/>
          <p:nvPr/>
        </p:nvSpPr>
        <p:spPr>
          <a:xfrm>
            <a:off x="4257085" y="6344029"/>
            <a:ext cx="3277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Figure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: Centerline temperature predictions for the HEEET LHMEL experiment using ML-derived conductivity, compared with TC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A44A5C-356F-2C48-9CFA-962CBEAFF3C4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316070" y="3769199"/>
            <a:ext cx="3246394" cy="2509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EB9A34-1353-E144-93CD-8E8E7CF6B706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4191380" y="2772012"/>
            <a:ext cx="3594064" cy="1066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4DBFB7-E9C2-8D41-9889-1E40FC574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228" y="3383500"/>
            <a:ext cx="3947372" cy="29605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2DB4F1A-139D-0543-9507-B9C179597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4619" y="2253490"/>
            <a:ext cx="2425780" cy="12265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4E6793-4DC2-6E46-AF6C-A6A320975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83" y="3029781"/>
            <a:ext cx="2944800" cy="73816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31BF888-3F45-3D43-964B-04ABF6055BEA}"/>
              </a:ext>
            </a:extLst>
          </p:cNvPr>
          <p:cNvSpPr txBox="1"/>
          <p:nvPr/>
        </p:nvSpPr>
        <p:spPr>
          <a:xfrm>
            <a:off x="8062361" y="6344029"/>
            <a:ext cx="3942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Figure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: Comparison of in-depth temperature predictions for 107 W/cm2 PICA arc jet experiment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8FDD-C4A2-AA40-9055-FC3C9CDFF329}"/>
              </a:ext>
            </a:extLst>
          </p:cNvPr>
          <p:cNvSpPr/>
          <p:nvPr/>
        </p:nvSpPr>
        <p:spPr>
          <a:xfrm>
            <a:off x="6241370" y="5660769"/>
            <a:ext cx="1250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David Dang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34EEEF-21F3-3F4B-B08D-AD5815A46F8B}"/>
              </a:ext>
            </a:extLst>
          </p:cNvPr>
          <p:cNvSpPr/>
          <p:nvPr/>
        </p:nvSpPr>
        <p:spPr>
          <a:xfrm>
            <a:off x="10167509" y="4498061"/>
            <a:ext cx="1719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Olivia Schroeder</a:t>
            </a:r>
          </a:p>
          <a:p>
            <a:r>
              <a:rPr lang="en-US" dirty="0">
                <a:solidFill>
                  <a:schemeClr val="bg1"/>
                </a:solidFill>
              </a:rPr>
              <a:t>Grant Palmer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C3A534-3F84-E747-9FA9-186682E5F8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87142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8BEA-2930-E742-81E6-B3D63C3F8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Icarus v1.3: </a:t>
            </a:r>
            <a:r>
              <a:rPr lang="en-US" dirty="0" err="1"/>
              <a:t>FiberForm</a:t>
            </a:r>
            <a:r>
              <a:rPr lang="en-US" dirty="0"/>
              <a:t> Wedge Recession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BC8A1D-1F60-1E41-95B5-2259F2F03475}"/>
              </a:ext>
            </a:extLst>
          </p:cNvPr>
          <p:cNvGrpSpPr/>
          <p:nvPr/>
        </p:nvGrpSpPr>
        <p:grpSpPr>
          <a:xfrm>
            <a:off x="7593234" y="1569943"/>
            <a:ext cx="4479444" cy="4452270"/>
            <a:chOff x="8485530" y="1831707"/>
            <a:chExt cx="3706470" cy="36924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6147C0A-661A-1F45-8AB0-5E4B0CA9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5531" y="1831707"/>
              <a:ext cx="3706469" cy="249894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893371-4787-DE4B-93A7-D92658623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76" b="93029" l="3290" r="98424">
                          <a14:foregroundMark x1="3290" y1="69111" x2="3290" y2="69111"/>
                          <a14:foregroundMark x1="26251" y1="93029" x2="26251" y2="93029"/>
                          <a14:foregroundMark x1="93763" y1="35577" x2="93763" y2="35577"/>
                          <a14:foregroundMark x1="98424" y1="31250" x2="98424" y2="31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5530" y="3378028"/>
              <a:ext cx="3702871" cy="214612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FA91410-E972-114E-9A17-A704F6437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598" b="89628" l="4793" r="95064">
                          <a14:foregroundMark x1="4793" y1="84365" x2="4793" y2="84365"/>
                          <a14:foregroundMark x1="93276" y1="29721" x2="93276" y2="29721"/>
                          <a14:foregroundMark x1="95064" y1="38700" x2="95064" y2="38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5531" y="2237460"/>
              <a:ext cx="2108903" cy="9745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5841A7-572F-2B4E-B6E2-C1887C50DBFF}"/>
                </a:ext>
              </a:extLst>
            </p:cNvPr>
            <p:cNvSpPr/>
            <p:nvPr/>
          </p:nvSpPr>
          <p:spPr>
            <a:xfrm>
              <a:off x="8943584" y="1903956"/>
              <a:ext cx="488515" cy="1440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5948C7-AD50-BA43-B4C7-ACA104B30BC6}"/>
                </a:ext>
              </a:extLst>
            </p:cNvPr>
            <p:cNvSpPr txBox="1"/>
            <p:nvPr/>
          </p:nvSpPr>
          <p:spPr>
            <a:xfrm>
              <a:off x="9545946" y="3625090"/>
              <a:ext cx="792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charset="-128"/>
                  <a:cs typeface="Times New Roman" panose="02020603050405020304" pitchFamily="18" charset="0"/>
                </a:rPr>
                <a:t>10s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AFCA936-EC6B-044D-AA9E-E5AD78A5D5D0}"/>
                </a:ext>
              </a:extLst>
            </p:cNvPr>
            <p:cNvSpPr txBox="1"/>
            <p:nvPr/>
          </p:nvSpPr>
          <p:spPr>
            <a:xfrm>
              <a:off x="9545946" y="4906543"/>
              <a:ext cx="792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charset="-128"/>
                  <a:cs typeface="Times New Roman" panose="02020603050405020304" pitchFamily="18" charset="0"/>
                </a:rPr>
                <a:t>20s</a:t>
              </a:r>
            </a:p>
          </p:txBody>
        </p:sp>
      </p:grpSp>
      <p:pic>
        <p:nvPicPr>
          <p:cNvPr id="1025" name="Picture 1" descr="page10image17661584">
            <a:extLst>
              <a:ext uri="{FF2B5EF4-FFF2-40B4-BE49-F238E27FC236}">
                <a16:creationId xmlns:a16="http://schemas.microsoft.com/office/drawing/2014/main" id="{12896408-5523-EC48-A5CD-FA3780532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7" y="3536719"/>
            <a:ext cx="3187659" cy="22673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A54B207-FB2E-B940-BAEF-8FFD4EB13B64}"/>
              </a:ext>
            </a:extLst>
          </p:cNvPr>
          <p:cNvSpPr txBox="1"/>
          <p:nvPr/>
        </p:nvSpPr>
        <p:spPr>
          <a:xfrm>
            <a:off x="7593232" y="6004544"/>
            <a:ext cx="4017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Figure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: Visualization of uncoupled Icarus simulation of the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FiberForm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wedge case.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927DAE-238F-EB49-BF99-FD12A242B3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4766" y="3400885"/>
            <a:ext cx="3306094" cy="264952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5553C0A-0A38-DA41-887D-C858F8B69103}"/>
              </a:ext>
            </a:extLst>
          </p:cNvPr>
          <p:cNvSpPr txBox="1"/>
          <p:nvPr/>
        </p:nvSpPr>
        <p:spPr>
          <a:xfrm>
            <a:off x="3824766" y="6098292"/>
            <a:ext cx="3748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Figure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: Predicted recession compared with experiment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D30791-ACBD-E44F-87A1-1A87AFCFDEF4}"/>
              </a:ext>
            </a:extLst>
          </p:cNvPr>
          <p:cNvSpPr txBox="1"/>
          <p:nvPr/>
        </p:nvSpPr>
        <p:spPr>
          <a:xfrm>
            <a:off x="147646" y="6129166"/>
            <a:ext cx="37486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Figure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: Image of post-test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FiberForm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sample from Driver et al., 2010</a:t>
            </a:r>
          </a:p>
        </p:txBody>
      </p:sp>
      <p:sp>
        <p:nvSpPr>
          <p:cNvPr id="33" name="Content Placeholder 22">
            <a:extLst>
              <a:ext uri="{FF2B5EF4-FFF2-40B4-BE49-F238E27FC236}">
                <a16:creationId xmlns:a16="http://schemas.microsoft.com/office/drawing/2014/main" id="{BF60F4E3-1B10-C14C-88C4-ED20D32BE6C3}"/>
              </a:ext>
            </a:extLst>
          </p:cNvPr>
          <p:cNvSpPr txBox="1">
            <a:spLocks/>
          </p:cNvSpPr>
          <p:nvPr/>
        </p:nvSpPr>
        <p:spPr>
          <a:xfrm>
            <a:off x="533483" y="1277769"/>
            <a:ext cx="6782898" cy="1468638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Tx/>
              <a:buNone/>
              <a:tabLst/>
              <a:defRPr sz="1800" b="1" i="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457200" rtl="0" eaLnBrk="0" fontAlgn="base" latinLnBrk="0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Icarus v1.3 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released August, 2020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)</a:t>
            </a:r>
          </a:p>
          <a:p>
            <a:pPr marL="565150" marR="0" lvl="1" indent="-285750" algn="just" defTabSz="457200" rtl="0" eaLnBrk="0" fontAlgn="base" latinLnBrk="0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RBF mesh motion approach for recession simulations</a:t>
            </a:r>
          </a:p>
          <a:p>
            <a:pPr marL="565150" marR="0" lvl="1" indent="-285750" algn="just" defTabSz="457200" rtl="0" eaLnBrk="0" fontAlgn="base" latinLnBrk="0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Full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aeroheating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boundary condition</a:t>
            </a:r>
          </a:p>
          <a:p>
            <a:pPr marL="565150" lvl="1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</a:rPr>
              <a:t>Pyrolysis Gas Flow Equation (Implicit Treatment)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62C1A9-A01E-3F44-8719-AE78FF6CD5B1}"/>
              </a:ext>
            </a:extLst>
          </p:cNvPr>
          <p:cNvSpPr/>
          <p:nvPr/>
        </p:nvSpPr>
        <p:spPr>
          <a:xfrm>
            <a:off x="10625453" y="5442342"/>
            <a:ext cx="1396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Ümran</a:t>
            </a:r>
            <a:r>
              <a:rPr lang="en-US" dirty="0"/>
              <a:t> </a:t>
            </a:r>
            <a:r>
              <a:rPr lang="en-US" dirty="0" err="1"/>
              <a:t>Düzel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BD95AB-5ED5-CD49-8D26-DB121EFA4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11858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95655D-45C3-8C4E-A6E8-429E034BEBDB}"/>
              </a:ext>
            </a:extLst>
          </p:cNvPr>
          <p:cNvSpPr txBox="1"/>
          <p:nvPr/>
        </p:nvSpPr>
        <p:spPr>
          <a:xfrm>
            <a:off x="3306544" y="374055"/>
            <a:ext cx="5942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2D Simulation with Pyrolysis Gases</a:t>
            </a:r>
          </a:p>
        </p:txBody>
      </p:sp>
      <p:pic>
        <p:nvPicPr>
          <p:cNvPr id="20" name="Picture 19" descr="A picture containing green&#10;&#10;Description automatically generated">
            <a:extLst>
              <a:ext uri="{FF2B5EF4-FFF2-40B4-BE49-F238E27FC236}">
                <a16:creationId xmlns:a16="http://schemas.microsoft.com/office/drawing/2014/main" id="{5B2335AD-27DA-724E-87FE-8CA817269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207" y="5005682"/>
            <a:ext cx="1594865" cy="1599079"/>
          </a:xfrm>
          <a:prstGeom prst="rect">
            <a:avLst/>
          </a:prstGeom>
        </p:spPr>
      </p:pic>
      <p:pic>
        <p:nvPicPr>
          <p:cNvPr id="22" name="Picture 21" descr="A close up of a green background&#10;&#10;Description automatically generated">
            <a:extLst>
              <a:ext uri="{FF2B5EF4-FFF2-40B4-BE49-F238E27FC236}">
                <a16:creationId xmlns:a16="http://schemas.microsoft.com/office/drawing/2014/main" id="{0E5F3A8C-2F3C-3B43-8F31-AA103BA18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281" y="1486881"/>
            <a:ext cx="1601189" cy="1599079"/>
          </a:xfrm>
          <a:prstGeom prst="rect">
            <a:avLst/>
          </a:prstGeom>
        </p:spPr>
      </p:pic>
      <p:pic>
        <p:nvPicPr>
          <p:cNvPr id="24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6E193BC6-7315-524D-906E-157656814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79" y="3253158"/>
            <a:ext cx="1594593" cy="1594593"/>
          </a:xfrm>
          <a:prstGeom prst="rect">
            <a:avLst/>
          </a:prstGeom>
        </p:spPr>
      </p:pic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D4EC8E-8DE3-F940-B14B-91984EDE9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5863" y="2961611"/>
            <a:ext cx="813689" cy="242138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D140503-75F1-B440-8BB7-9F5195AA05F1}"/>
              </a:ext>
            </a:extLst>
          </p:cNvPr>
          <p:cNvSpPr txBox="1"/>
          <p:nvPr/>
        </p:nvSpPr>
        <p:spPr>
          <a:xfrm>
            <a:off x="10866267" y="2655365"/>
            <a:ext cx="11528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Temperature [K]</a:t>
            </a:r>
          </a:p>
        </p:txBody>
      </p:sp>
      <p:pic>
        <p:nvPicPr>
          <p:cNvPr id="29" name="Picture 28" descr="A picture containing device, drawing, mirror, computer&#10;&#10;Description automatically generated">
            <a:extLst>
              <a:ext uri="{FF2B5EF4-FFF2-40B4-BE49-F238E27FC236}">
                <a16:creationId xmlns:a16="http://schemas.microsoft.com/office/drawing/2014/main" id="{5A9E7223-6170-BC43-B0F1-4C3263A0FD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718" y="1471527"/>
            <a:ext cx="1594865" cy="1596969"/>
          </a:xfrm>
          <a:prstGeom prst="rect">
            <a:avLst/>
          </a:prstGeom>
        </p:spPr>
      </p:pic>
      <p:pic>
        <p:nvPicPr>
          <p:cNvPr id="31" name="Picture 30" descr="A picture containing green, mirror, holding&#10;&#10;Description automatically generated">
            <a:extLst>
              <a:ext uri="{FF2B5EF4-FFF2-40B4-BE49-F238E27FC236}">
                <a16:creationId xmlns:a16="http://schemas.microsoft.com/office/drawing/2014/main" id="{3BAFF1EA-2906-794C-9F26-422AC66168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4718" y="3248672"/>
            <a:ext cx="1592767" cy="1599079"/>
          </a:xfrm>
          <a:prstGeom prst="rect">
            <a:avLst/>
          </a:prstGeom>
        </p:spPr>
      </p:pic>
      <p:pic>
        <p:nvPicPr>
          <p:cNvPr id="33" name="Picture 32" descr="A picture containing food, device&#10;&#10;Description automatically generated">
            <a:extLst>
              <a:ext uri="{FF2B5EF4-FFF2-40B4-BE49-F238E27FC236}">
                <a16:creationId xmlns:a16="http://schemas.microsoft.com/office/drawing/2014/main" id="{6C706C88-F9E6-394A-97E7-18E3203A24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1949" y="4986829"/>
            <a:ext cx="1594865" cy="1590662"/>
          </a:xfrm>
          <a:prstGeom prst="rect">
            <a:avLst/>
          </a:prstGeom>
        </p:spPr>
      </p:pic>
      <p:pic>
        <p:nvPicPr>
          <p:cNvPr id="35" name="Picture 3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A8B9FE-D731-4443-8561-9F0F4C1BE0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317" y="3045034"/>
            <a:ext cx="707711" cy="2421383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152EDFE-232A-8946-A924-23A3A5084A20}"/>
              </a:ext>
            </a:extLst>
          </p:cNvPr>
          <p:cNvSpPr/>
          <p:nvPr/>
        </p:nvSpPr>
        <p:spPr>
          <a:xfrm>
            <a:off x="6313515" y="2770480"/>
            <a:ext cx="95731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Pressure [Pa]</a:t>
            </a:r>
          </a:p>
        </p:txBody>
      </p:sp>
      <p:pic>
        <p:nvPicPr>
          <p:cNvPr id="38" name="Picture 37" descr="A picture containing building, person, suitcase&#10;&#10;Description automatically generated">
            <a:extLst>
              <a:ext uri="{FF2B5EF4-FFF2-40B4-BE49-F238E27FC236}">
                <a16:creationId xmlns:a16="http://schemas.microsoft.com/office/drawing/2014/main" id="{359A5CFC-3CEC-7446-85B4-569408AA46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38093" y="1471527"/>
            <a:ext cx="3499190" cy="3503782"/>
          </a:xfrm>
          <a:prstGeom prst="rect">
            <a:avLst/>
          </a:prstGeom>
        </p:spPr>
      </p:pic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C88398EA-6FE0-AB45-A078-2744F71DA885}"/>
              </a:ext>
            </a:extLst>
          </p:cNvPr>
          <p:cNvSpPr txBox="1">
            <a:spLocks/>
          </p:cNvSpPr>
          <p:nvPr/>
        </p:nvSpPr>
        <p:spPr>
          <a:xfrm>
            <a:off x="189686" y="1383333"/>
            <a:ext cx="3837386" cy="1242933"/>
          </a:xfrm>
          <a:solidFill>
            <a:schemeClr val="tx1"/>
          </a:solidFill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Isothermal: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T = 1644 K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P = 101325 Pa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A4D42F2-54C4-3E48-A955-007C0BF8D6A8}"/>
              </a:ext>
            </a:extLst>
          </p:cNvPr>
          <p:cNvSpPr/>
          <p:nvPr/>
        </p:nvSpPr>
        <p:spPr>
          <a:xfrm>
            <a:off x="2776046" y="4975309"/>
            <a:ext cx="1060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Adiabatic</a:t>
            </a:r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BD46A79-4767-4343-8953-C0D7266072CE}"/>
              </a:ext>
            </a:extLst>
          </p:cNvPr>
          <p:cNvSpPr/>
          <p:nvPr/>
        </p:nvSpPr>
        <p:spPr>
          <a:xfrm>
            <a:off x="4937283" y="2955329"/>
            <a:ext cx="1060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Adiabatic</a:t>
            </a:r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B33F2B7-32B8-4B4E-96B1-113BAA566B1C}"/>
              </a:ext>
            </a:extLst>
          </p:cNvPr>
          <p:cNvSpPr/>
          <p:nvPr/>
        </p:nvSpPr>
        <p:spPr>
          <a:xfrm>
            <a:off x="7957314" y="2675211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 = 10 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56D156A-9EA3-3743-92BD-AC60D9C26BF0}"/>
              </a:ext>
            </a:extLst>
          </p:cNvPr>
          <p:cNvSpPr/>
          <p:nvPr/>
        </p:nvSpPr>
        <p:spPr>
          <a:xfrm>
            <a:off x="7987954" y="4392527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 = 20 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5B8E4C7-CE2D-8540-9964-AD70FD4F374F}"/>
              </a:ext>
            </a:extLst>
          </p:cNvPr>
          <p:cNvSpPr/>
          <p:nvPr/>
        </p:nvSpPr>
        <p:spPr>
          <a:xfrm>
            <a:off x="7957413" y="6192282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 = 30 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ED07D3C-1208-2C4F-8035-ECAF94BA5E94}"/>
              </a:ext>
            </a:extLst>
          </p:cNvPr>
          <p:cNvSpPr/>
          <p:nvPr/>
        </p:nvSpPr>
        <p:spPr>
          <a:xfrm>
            <a:off x="9894104" y="2675211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 = 10 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DC6A8F6-EA91-7049-9783-A521D103608A}"/>
              </a:ext>
            </a:extLst>
          </p:cNvPr>
          <p:cNvSpPr/>
          <p:nvPr/>
        </p:nvSpPr>
        <p:spPr>
          <a:xfrm>
            <a:off x="9898780" y="4392527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 = 20 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1D9ECEA-727C-CA43-9669-58B343C70E7E}"/>
              </a:ext>
            </a:extLst>
          </p:cNvPr>
          <p:cNvSpPr/>
          <p:nvPr/>
        </p:nvSpPr>
        <p:spPr>
          <a:xfrm>
            <a:off x="9956338" y="6142501"/>
            <a:ext cx="85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 = 30 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26516AF-09F0-D143-9149-890ADBEC1B47}"/>
              </a:ext>
            </a:extLst>
          </p:cNvPr>
          <p:cNvSpPr/>
          <p:nvPr/>
        </p:nvSpPr>
        <p:spPr>
          <a:xfrm>
            <a:off x="955926" y="5382994"/>
            <a:ext cx="50565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Icarus 1.3 multidimensional simulation with pyrolysis gases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in parallel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707E26-A464-E846-934E-3DEF1CE4C8DE}"/>
              </a:ext>
            </a:extLst>
          </p:cNvPr>
          <p:cNvSpPr/>
          <p:nvPr/>
        </p:nvSpPr>
        <p:spPr>
          <a:xfrm>
            <a:off x="2707458" y="3425901"/>
            <a:ext cx="12939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 cm x 5 cm</a:t>
            </a:r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7859564-21ED-334A-A874-B7C62DDFCF75}"/>
              </a:ext>
            </a:extLst>
          </p:cNvPr>
          <p:cNvSpPr/>
          <p:nvPr/>
        </p:nvSpPr>
        <p:spPr>
          <a:xfrm>
            <a:off x="2731522" y="2902681"/>
            <a:ext cx="1235389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TACOT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7141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95655D-45C3-8C4E-A6E8-429E034BEBDB}"/>
              </a:ext>
            </a:extLst>
          </p:cNvPr>
          <p:cNvSpPr txBox="1"/>
          <p:nvPr/>
        </p:nvSpPr>
        <p:spPr>
          <a:xfrm>
            <a:off x="3589446" y="352411"/>
            <a:ext cx="5565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Importance of capturing side flow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D85752-89C3-AF45-BE9A-6477DC658962}"/>
              </a:ext>
            </a:extLst>
          </p:cNvPr>
          <p:cNvSpPr txBox="1"/>
          <p:nvPr/>
        </p:nvSpPr>
        <p:spPr>
          <a:xfrm>
            <a:off x="8982178" y="8070311"/>
            <a:ext cx="46078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FOR MULTI D VELOCITY FLOWS ALSO SIDEWAYS</a:t>
            </a:r>
          </a:p>
          <a:p>
            <a:r>
              <a:rPr lang="en-US" dirty="0">
                <a:solidFill>
                  <a:schemeClr val="bg1"/>
                </a:solidFill>
              </a:rPr>
              <a:t>ARBITRARY PYRO GAS FLOW -&gt; SIDE WAYS</a:t>
            </a:r>
          </a:p>
          <a:p>
            <a:r>
              <a:rPr lang="en-US" dirty="0">
                <a:solidFill>
                  <a:schemeClr val="bg1"/>
                </a:solidFill>
              </a:rPr>
              <a:t>IN ARC JET PRESSURE GRADIENT IN DDR</a:t>
            </a:r>
          </a:p>
          <a:p>
            <a:r>
              <a:rPr lang="en-US" dirty="0">
                <a:solidFill>
                  <a:schemeClr val="bg1"/>
                </a:solidFill>
              </a:rPr>
              <a:t>GAS FLOW AT THE SIDE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58D6A-E505-574E-86D4-91D6128095E5}"/>
              </a:ext>
            </a:extLst>
          </p:cNvPr>
          <p:cNvSpPr/>
          <p:nvPr/>
        </p:nvSpPr>
        <p:spPr>
          <a:xfrm>
            <a:off x="-1898004" y="8947201"/>
            <a:ext cx="311277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THERE IS NOT OTHER WAY</a:t>
            </a:r>
          </a:p>
          <a:p>
            <a:r>
              <a:rPr lang="en-US" dirty="0">
                <a:solidFill>
                  <a:schemeClr val="bg1"/>
                </a:solidFill>
              </a:rPr>
              <a:t>IF YOU DO MULTI D</a:t>
            </a:r>
          </a:p>
          <a:p>
            <a:r>
              <a:rPr lang="en-US" dirty="0">
                <a:solidFill>
                  <a:schemeClr val="bg1"/>
                </a:solidFill>
              </a:rPr>
              <a:t>NOT LACK OF THE FIAT PHYSICS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1269FD0-608E-FC4A-89A1-65A8EF379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9091826" y="3882977"/>
            <a:ext cx="2524652" cy="2521326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59325314-46FA-514F-9CE7-10961BD84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299" y="2339151"/>
            <a:ext cx="912625" cy="2927288"/>
          </a:xfrm>
          <a:prstGeom prst="rect">
            <a:avLst/>
          </a:prstGeom>
        </p:spPr>
      </p:pic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F00F3793-52FB-1B43-B804-FDB1B3B7D9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4974" y="1402470"/>
            <a:ext cx="2531293" cy="2521327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96EEDBB-88D2-144F-A8D8-BA7E8F554E06}"/>
              </a:ext>
            </a:extLst>
          </p:cNvPr>
          <p:cNvSpPr/>
          <p:nvPr/>
        </p:nvSpPr>
        <p:spPr>
          <a:xfrm>
            <a:off x="7978497" y="2077541"/>
            <a:ext cx="101822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Velocity [m/s]</a:t>
            </a:r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id="{23A4CB7F-5388-914F-865B-2BDA0EA10D81}"/>
              </a:ext>
            </a:extLst>
          </p:cNvPr>
          <p:cNvSpPr/>
          <p:nvPr/>
        </p:nvSpPr>
        <p:spPr>
          <a:xfrm rot="16200000">
            <a:off x="10362181" y="2608250"/>
            <a:ext cx="824133" cy="322096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E72B08-B2F6-A942-9AC5-46EA01047A80}"/>
              </a:ext>
            </a:extLst>
          </p:cNvPr>
          <p:cNvSpPr/>
          <p:nvPr/>
        </p:nvSpPr>
        <p:spPr>
          <a:xfrm>
            <a:off x="10230523" y="2453152"/>
            <a:ext cx="4026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v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1326DF-18EA-C246-8E4E-9F326C7768DA}"/>
              </a:ext>
            </a:extLst>
          </p:cNvPr>
          <p:cNvSpPr/>
          <p:nvPr/>
        </p:nvSpPr>
        <p:spPr>
          <a:xfrm>
            <a:off x="10473905" y="4317353"/>
            <a:ext cx="4331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310AC5-8BFF-F343-9BCA-8EF0D43E8973}"/>
              </a:ext>
            </a:extLst>
          </p:cNvPr>
          <p:cNvSpPr/>
          <p:nvPr/>
        </p:nvSpPr>
        <p:spPr>
          <a:xfrm>
            <a:off x="965464" y="6145235"/>
            <a:ext cx="7013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>
                <a:solidFill>
                  <a:schemeClr val="bg1"/>
                </a:solidFill>
              </a:rPr>
              <a:t>We need to consider pyrolysis gas flow explicitly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429409-666C-FF43-A955-7C020C6F75CF}"/>
              </a:ext>
            </a:extLst>
          </p:cNvPr>
          <p:cNvSpPr/>
          <p:nvPr/>
        </p:nvSpPr>
        <p:spPr>
          <a:xfrm>
            <a:off x="3526436" y="2372064"/>
            <a:ext cx="45229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Capability of capturing side flows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Significant in cases such 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MMOD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Non-isotropic TPS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Of lesser importance here</a:t>
            </a:r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CB2BDF50-B750-4B44-93FE-41EAA098F085}"/>
              </a:ext>
            </a:extLst>
          </p:cNvPr>
          <p:cNvSpPr/>
          <p:nvPr/>
        </p:nvSpPr>
        <p:spPr>
          <a:xfrm>
            <a:off x="10297386" y="4841954"/>
            <a:ext cx="824133" cy="322096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F170A4D-94AD-D34D-A7A5-C201B185D076}"/>
              </a:ext>
            </a:extLst>
          </p:cNvPr>
          <p:cNvSpPr/>
          <p:nvPr/>
        </p:nvSpPr>
        <p:spPr>
          <a:xfrm>
            <a:off x="450573" y="5595493"/>
            <a:ext cx="3138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Weng 2014, JTHT, Vol. 28, No. 4</a:t>
            </a:r>
            <a:endParaRPr lang="en-US" dirty="0"/>
          </a:p>
        </p:txBody>
      </p:sp>
      <p:pic>
        <p:nvPicPr>
          <p:cNvPr id="37" name="Picture 36" descr="A picture containing game, sitting&#10;&#10;Description automatically generated">
            <a:extLst>
              <a:ext uri="{FF2B5EF4-FFF2-40B4-BE49-F238E27FC236}">
                <a16:creationId xmlns:a16="http://schemas.microsoft.com/office/drawing/2014/main" id="{6E1A0FBC-C0B9-7E4C-8B19-774518615E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51"/>
          <a:stretch/>
        </p:blipFill>
        <p:spPr>
          <a:xfrm>
            <a:off x="575522" y="1293540"/>
            <a:ext cx="2592281" cy="431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37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7477"/>
            <a:ext cx="10515600" cy="1325563"/>
          </a:xfrm>
        </p:spPr>
        <p:txBody>
          <a:bodyPr/>
          <a:lstStyle/>
          <a:p>
            <a:r>
              <a:rPr lang="en-US" dirty="0"/>
              <a:t>Discretization Method in Space and Time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BE8CC1E2-A2FC-A94C-98E8-57AEF488D763}"/>
              </a:ext>
            </a:extLst>
          </p:cNvPr>
          <p:cNvSpPr txBox="1">
            <a:spLocks/>
          </p:cNvSpPr>
          <p:nvPr/>
        </p:nvSpPr>
        <p:spPr>
          <a:xfrm>
            <a:off x="209251" y="1340743"/>
            <a:ext cx="11554220" cy="4072420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Cell Centered Finite Volume Method in Space (no mesh motion)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Solving </a:t>
            </a:r>
            <a:r>
              <a:rPr lang="en-US" dirty="0" err="1"/>
              <a:t>wrt</a:t>
            </a:r>
            <a:r>
              <a:rPr lang="en-US" dirty="0"/>
              <a:t> conservative variables:</a:t>
            </a:r>
          </a:p>
          <a:p>
            <a:pPr lvl="1"/>
            <a:r>
              <a:rPr lang="en-US" dirty="0"/>
              <a:t>Gradients with Gauss Green or Least Squares</a:t>
            </a:r>
          </a:p>
          <a:p>
            <a:pPr marL="0" indent="0">
              <a:buNone/>
            </a:pP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BA3E7B-AAF9-8847-823A-0F51DFF47F7E}"/>
                  </a:ext>
                </a:extLst>
              </p:cNvPr>
              <p:cNvSpPr txBox="1"/>
              <p:nvPr/>
            </p:nvSpPr>
            <p:spPr>
              <a:xfrm>
                <a:off x="1674180" y="2186106"/>
                <a:ext cx="3347263" cy="896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bg-BG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lang="bg-BG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is-I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7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aces</m:t>
                          </m:r>
                        </m:sub>
                        <m:sup/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nary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BA3E7B-AAF9-8847-823A-0F51DFF47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180" y="2186106"/>
                <a:ext cx="3347263" cy="896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8F12754-AC0A-C642-AD94-98CDC17728B3}"/>
                  </a:ext>
                </a:extLst>
              </p:cNvPr>
              <p:cNvSpPr/>
              <p:nvPr/>
            </p:nvSpPr>
            <p:spPr>
              <a:xfrm>
                <a:off x="7797028" y="1934957"/>
                <a:ext cx="2966581" cy="12560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dirty="0"/>
                                  <m:t> 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charset="0"/>
                                      </a:rPr>
                                      <m:t>g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dirty="0"/>
                                  <m:t> 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8F12754-AC0A-C642-AD94-98CDC17728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7028" y="1934957"/>
                <a:ext cx="2966581" cy="1256049"/>
              </a:xfrm>
              <a:prstGeom prst="rect">
                <a:avLst/>
              </a:prstGeom>
              <a:blipFill>
                <a:blip r:embed="rId4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E887AB58-7ACB-ED49-AE0B-1B53E05F6A2F}"/>
              </a:ext>
            </a:extLst>
          </p:cNvPr>
          <p:cNvSpPr/>
          <p:nvPr/>
        </p:nvSpPr>
        <p:spPr>
          <a:xfrm>
            <a:off x="5627068" y="2340813"/>
            <a:ext cx="15342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with fluxes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2D7B594-F571-6744-BA18-C6FE2010C3F2}"/>
                  </a:ext>
                </a:extLst>
              </p:cNvPr>
              <p:cNvSpPr/>
              <p:nvPr/>
            </p:nvSpPr>
            <p:spPr>
              <a:xfrm>
                <a:off x="4974907" y="5245255"/>
                <a:ext cx="27501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𝐴𝑞</m:t>
                              </m:r>
                              <m:r>
                                <m:rPr>
                                  <m:sty m:val="p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2D7B594-F571-6744-BA18-C6FE2010C3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907" y="5245255"/>
                <a:ext cx="2750176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56CB135-9041-2348-B9DB-7E23D667881A}"/>
                  </a:ext>
                </a:extLst>
              </p:cNvPr>
              <p:cNvSpPr/>
              <p:nvPr/>
            </p:nvSpPr>
            <p:spPr>
              <a:xfrm>
                <a:off x="6395336" y="3413494"/>
                <a:ext cx="2232471" cy="4917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={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56CB135-9041-2348-B9DB-7E23D66788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336" y="3413494"/>
                <a:ext cx="2232471" cy="491738"/>
              </a:xfrm>
              <a:prstGeom prst="rect">
                <a:avLst/>
              </a:prstGeom>
              <a:blipFill>
                <a:blip r:embed="rId6"/>
                <a:stretch>
                  <a:fillRect r="-54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05483E8A-0CD1-8C47-A479-54C6D7249236}"/>
              </a:ext>
            </a:extLst>
          </p:cNvPr>
          <p:cNvSpPr/>
          <p:nvPr/>
        </p:nvSpPr>
        <p:spPr>
          <a:xfrm>
            <a:off x="8597909" y="5289575"/>
            <a:ext cx="59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DEA5108-5B9F-BF4F-A7AE-3FB3111F435D}"/>
                  </a:ext>
                </a:extLst>
              </p:cNvPr>
              <p:cNvSpPr/>
              <p:nvPr/>
            </p:nvSpPr>
            <p:spPr>
              <a:xfrm>
                <a:off x="9244750" y="5289575"/>
                <a:ext cx="23528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DEA5108-5B9F-BF4F-A7AE-3FB3111F43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750" y="5289575"/>
                <a:ext cx="2352824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327E7D31-43A2-5243-84DE-8F0F2A85E281}"/>
              </a:ext>
            </a:extLst>
          </p:cNvPr>
          <p:cNvSpPr txBox="1">
            <a:spLocks/>
          </p:cNvSpPr>
          <p:nvPr/>
        </p:nvSpPr>
        <p:spPr>
          <a:xfrm>
            <a:off x="318890" y="4160178"/>
            <a:ext cx="11554220" cy="4072420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Time Integration Explicit and Implicit</a:t>
            </a:r>
          </a:p>
          <a:p>
            <a:pPr lvl="1"/>
            <a:r>
              <a:rPr lang="en-US" dirty="0"/>
              <a:t>Analytical Jacobians:</a:t>
            </a:r>
          </a:p>
          <a:p>
            <a:pPr lvl="1"/>
            <a:r>
              <a:rPr lang="en-US" dirty="0"/>
              <a:t>Numerical Jacobians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B1839-6B0A-0849-8142-76326CF018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2241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63DBF2B4-4670-024F-AECA-327F734B2C96}"/>
              </a:ext>
            </a:extLst>
          </p:cNvPr>
          <p:cNvSpPr txBox="1">
            <a:spLocks/>
          </p:cNvSpPr>
          <p:nvPr/>
        </p:nvSpPr>
        <p:spPr>
          <a:xfrm>
            <a:off x="570302" y="1419361"/>
            <a:ext cx="3964120" cy="677778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EF538E-BA89-E04A-8BE0-D0E22D927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70" y="2516002"/>
            <a:ext cx="4799000" cy="35992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FBED778-2511-B045-9DFE-0ADE37CF5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655" y="2516002"/>
            <a:ext cx="4799000" cy="3599251"/>
          </a:xfrm>
          <a:prstGeom prst="rect">
            <a:avLst/>
          </a:prstGeom>
        </p:spPr>
      </p:pic>
      <p:sp>
        <p:nvSpPr>
          <p:cNvPr id="34" name="Title 2">
            <a:extLst>
              <a:ext uri="{FF2B5EF4-FFF2-40B4-BE49-F238E27FC236}">
                <a16:creationId xmlns:a16="http://schemas.microsoft.com/office/drawing/2014/main" id="{0ED45513-9EC3-4C47-9CF6-9EDEF4A6C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Workshop Testcase 1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5D971A-EFAE-EC45-AE6C-EBEA5F8F9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4783" y="1529312"/>
            <a:ext cx="6438372" cy="5853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60A8D55-F26F-EC4F-AA5E-14748ACAB82E}"/>
              </a:ext>
            </a:extLst>
          </p:cNvPr>
          <p:cNvSpPr/>
          <p:nvPr/>
        </p:nvSpPr>
        <p:spPr>
          <a:xfrm>
            <a:off x="4935084" y="1169654"/>
            <a:ext cx="1282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40 Cell Grid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65C4F9-233E-344D-B5CB-C88145100976}"/>
              </a:ext>
            </a:extLst>
          </p:cNvPr>
          <p:cNvSpPr/>
          <p:nvPr/>
        </p:nvSpPr>
        <p:spPr>
          <a:xfrm>
            <a:off x="3933252" y="1159980"/>
            <a:ext cx="801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TACOT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F6B7AC-DC18-4D49-857B-620B41388FBB}"/>
              </a:ext>
            </a:extLst>
          </p:cNvPr>
          <p:cNvSpPr/>
          <p:nvPr/>
        </p:nvSpPr>
        <p:spPr>
          <a:xfrm>
            <a:off x="5157900" y="2130655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0.05 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4B9CC4-6C40-B949-8738-DE4C362C43E6}"/>
              </a:ext>
            </a:extLst>
          </p:cNvPr>
          <p:cNvSpPr/>
          <p:nvPr/>
        </p:nvSpPr>
        <p:spPr>
          <a:xfrm>
            <a:off x="169640" y="1306620"/>
            <a:ext cx="20874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Isothermal</a:t>
            </a:r>
          </a:p>
          <a:p>
            <a:r>
              <a:rPr lang="en-US" dirty="0"/>
              <a:t>T = 1644 K in 0.1 sec</a:t>
            </a:r>
          </a:p>
          <a:p>
            <a:r>
              <a:rPr lang="en-US" dirty="0"/>
              <a:t>P = 101325 Pa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84941-233D-544F-A9CC-B64C36ADB115}"/>
              </a:ext>
            </a:extLst>
          </p:cNvPr>
          <p:cNvSpPr/>
          <p:nvPr/>
        </p:nvSpPr>
        <p:spPr>
          <a:xfrm>
            <a:off x="8693155" y="1634816"/>
            <a:ext cx="1085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Adiabatic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2F484A-FCB7-CC49-B12B-B2B86D4513CC}"/>
              </a:ext>
            </a:extLst>
          </p:cNvPr>
          <p:cNvSpPr/>
          <p:nvPr/>
        </p:nvSpPr>
        <p:spPr>
          <a:xfrm>
            <a:off x="10088768" y="1357817"/>
            <a:ext cx="1933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Initial Conditions</a:t>
            </a:r>
          </a:p>
          <a:p>
            <a:r>
              <a:rPr lang="en-US" dirty="0"/>
              <a:t>T = 300 K</a:t>
            </a:r>
          </a:p>
          <a:p>
            <a:r>
              <a:rPr lang="en-US" dirty="0"/>
              <a:t>P = 101325 Pa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D44055-7178-A940-BB2E-1F1FFF7058C3}"/>
              </a:ext>
            </a:extLst>
          </p:cNvPr>
          <p:cNvSpPr/>
          <p:nvPr/>
        </p:nvSpPr>
        <p:spPr>
          <a:xfrm>
            <a:off x="2254783" y="1529312"/>
            <a:ext cx="6438372" cy="567827"/>
          </a:xfrm>
          <a:prstGeom prst="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A9A2B7-9644-824E-B6E8-F9ECC448B6F0}"/>
              </a:ext>
            </a:extLst>
          </p:cNvPr>
          <p:cNvSpPr/>
          <p:nvPr/>
        </p:nvSpPr>
        <p:spPr>
          <a:xfrm>
            <a:off x="821712" y="6338119"/>
            <a:ext cx="9956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/>
              <a:t>Excellent matching for temperature and pyrolysis gases. Next step AW 2.1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4A8D47-3CB9-8D4A-9C7B-25159E45A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23</a:t>
            </a:fld>
            <a:endParaRPr lang="uk-U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F7621D-D792-E74F-9034-8EB38CB8EC7C}"/>
              </a:ext>
            </a:extLst>
          </p:cNvPr>
          <p:cNvSpPr/>
          <p:nvPr/>
        </p:nvSpPr>
        <p:spPr>
          <a:xfrm>
            <a:off x="4975570" y="3162266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0.001 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F8B57B-EBA5-E748-A4F4-58C5BAD80BF1}"/>
              </a:ext>
            </a:extLst>
          </p:cNvPr>
          <p:cNvSpPr/>
          <p:nvPr/>
        </p:nvSpPr>
        <p:spPr>
          <a:xfrm>
            <a:off x="4975570" y="3449256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0.002 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294815-7766-1B41-9062-11751A35E501}"/>
              </a:ext>
            </a:extLst>
          </p:cNvPr>
          <p:cNvSpPr/>
          <p:nvPr/>
        </p:nvSpPr>
        <p:spPr>
          <a:xfrm>
            <a:off x="4996122" y="3765391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0.004 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3D942D-FB5D-4347-B498-5F8395340671}"/>
              </a:ext>
            </a:extLst>
          </p:cNvPr>
          <p:cNvSpPr/>
          <p:nvPr/>
        </p:nvSpPr>
        <p:spPr>
          <a:xfrm>
            <a:off x="4996121" y="4315626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0.008 m</a:t>
            </a:r>
          </a:p>
        </p:txBody>
      </p:sp>
    </p:spTree>
    <p:extLst>
      <p:ext uri="{BB962C8B-B14F-4D97-AF65-F5344CB8AC3E}">
        <p14:creationId xmlns:p14="http://schemas.microsoft.com/office/powerpoint/2010/main" val="4284036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Workshop Testcase 2.1: No recession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FB9756-5880-2042-A793-44A8AB532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4" y="2111461"/>
            <a:ext cx="5506720" cy="41300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68AB006-A7F6-8F48-A238-555965AA39D3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5976908" y="2111461"/>
            <a:ext cx="5648684" cy="42365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4A3B6E8-536F-7E4A-BA17-83E7A56F5E83}"/>
                  </a:ext>
                </a:extLst>
              </p:cNvPr>
              <p:cNvSpPr/>
              <p:nvPr/>
            </p:nvSpPr>
            <p:spPr>
              <a:xfrm>
                <a:off x="8801250" y="3834224"/>
                <a:ext cx="641458" cy="3954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pg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4A3B6E8-536F-7E4A-BA17-83E7A56F5E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250" y="3834224"/>
                <a:ext cx="641458" cy="395493"/>
              </a:xfrm>
              <a:prstGeom prst="rect">
                <a:avLst/>
              </a:prstGeom>
              <a:blipFill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13C396C8-4F45-544B-B0F2-0ECCB7EEB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28" y="2297980"/>
            <a:ext cx="5510784" cy="4133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7F2731-6CB7-8B45-AA5F-CB41D640194F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5965757" y="2278730"/>
            <a:ext cx="5648684" cy="42365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1EFF5CF-F1FC-DE47-A68A-AE6C1182773B}"/>
                  </a:ext>
                </a:extLst>
              </p:cNvPr>
              <p:cNvSpPr/>
              <p:nvPr/>
            </p:nvSpPr>
            <p:spPr>
              <a:xfrm>
                <a:off x="8790099" y="4001493"/>
                <a:ext cx="641458" cy="3954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pg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1EFF5CF-F1FC-DE47-A68A-AE6C118277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0099" y="4001493"/>
                <a:ext cx="641458" cy="395493"/>
              </a:xfrm>
              <a:prstGeom prst="rect">
                <a:avLst/>
              </a:prstGeom>
              <a:blipFill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5E8E5104-C145-6E45-9042-A049BC6E98D4}"/>
              </a:ext>
            </a:extLst>
          </p:cNvPr>
          <p:cNvSpPr/>
          <p:nvPr/>
        </p:nvSpPr>
        <p:spPr>
          <a:xfrm>
            <a:off x="1407894" y="6347974"/>
            <a:ext cx="9099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b="1" dirty="0"/>
              <a:t>Differences in temperature due to mismatch in pyrolysis gas fluxes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AC30B76-BDB5-244A-AEF5-96263936FA23}"/>
              </a:ext>
            </a:extLst>
          </p:cNvPr>
          <p:cNvSpPr txBox="1">
            <a:spLocks/>
          </p:cNvSpPr>
          <p:nvPr/>
        </p:nvSpPr>
        <p:spPr>
          <a:xfrm>
            <a:off x="318890" y="1880909"/>
            <a:ext cx="11554220" cy="4384146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Surface Energy Balance:</a:t>
            </a:r>
          </a:p>
          <a:p>
            <a:pPr lvl="1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5D95B16-8338-A645-8169-FC02BD72CBF1}"/>
                  </a:ext>
                </a:extLst>
              </p:cNvPr>
              <p:cNvSpPr/>
              <p:nvPr/>
            </p:nvSpPr>
            <p:spPr>
              <a:xfrm>
                <a:off x="3092459" y="1828829"/>
                <a:ext cx="9144000" cy="518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cond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fluid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rad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5D95B16-8338-A645-8169-FC02BD72CB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459" y="1828829"/>
                <a:ext cx="9144000" cy="5181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E8475611-542D-1546-9950-3D2B9B5730FE}"/>
              </a:ext>
            </a:extLst>
          </p:cNvPr>
          <p:cNvSpPr/>
          <p:nvPr/>
        </p:nvSpPr>
        <p:spPr>
          <a:xfrm>
            <a:off x="318890" y="1274171"/>
            <a:ext cx="4006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Surface heated for 60 seconds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AE62C-A54B-584F-A095-77719AEF26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24</a:t>
            </a:fld>
            <a:endParaRPr lang="uk-U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A83FD-184D-2842-A5E9-8EDDC2092B19}"/>
              </a:ext>
            </a:extLst>
          </p:cNvPr>
          <p:cNvSpPr/>
          <p:nvPr/>
        </p:nvSpPr>
        <p:spPr>
          <a:xfrm>
            <a:off x="2143226" y="5399163"/>
            <a:ext cx="926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Heating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137B8D-9AE5-9844-AD66-84D084BF1E27}"/>
              </a:ext>
            </a:extLst>
          </p:cNvPr>
          <p:cNvSpPr/>
          <p:nvPr/>
        </p:nvSpPr>
        <p:spPr>
          <a:xfrm>
            <a:off x="4054492" y="3829907"/>
            <a:ext cx="888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Cooling</a:t>
            </a:r>
          </a:p>
        </p:txBody>
      </p:sp>
    </p:spTree>
    <p:extLst>
      <p:ext uri="{BB962C8B-B14F-4D97-AF65-F5344CB8AC3E}">
        <p14:creationId xmlns:p14="http://schemas.microsoft.com/office/powerpoint/2010/main" val="2663678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Oscillations in the pressure for AW1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71A06D9-5A66-2641-ADB2-E97512604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03" y="1158930"/>
            <a:ext cx="5318760" cy="398907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5B6696B-4769-DC4F-B474-C4C2A6668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40" y="1158930"/>
            <a:ext cx="5318760" cy="3989070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FEA535E-4B07-A244-A340-5F758B1EE0FF}"/>
              </a:ext>
            </a:extLst>
          </p:cNvPr>
          <p:cNvCxnSpPr/>
          <p:nvPr/>
        </p:nvCxnSpPr>
        <p:spPr>
          <a:xfrm>
            <a:off x="5335929" y="3321394"/>
            <a:ext cx="12384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10ED34A-37A1-4F41-8925-51041450267A}"/>
              </a:ext>
            </a:extLst>
          </p:cNvPr>
          <p:cNvSpPr/>
          <p:nvPr/>
        </p:nvSpPr>
        <p:spPr>
          <a:xfrm>
            <a:off x="5318761" y="2827105"/>
            <a:ext cx="1147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Second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4411D7-25C4-9644-9204-1105AA7E4F9F}"/>
              </a:ext>
            </a:extLst>
          </p:cNvPr>
          <p:cNvSpPr/>
          <p:nvPr/>
        </p:nvSpPr>
        <p:spPr>
          <a:xfrm>
            <a:off x="654946" y="5319930"/>
            <a:ext cx="10586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/>
              <a:t>Oscillations due to: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Pyrolysis model?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Inner and boundary fluxes?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AD0289-5291-9E49-BA07-5D6CECE5E124}"/>
              </a:ext>
            </a:extLst>
          </p:cNvPr>
          <p:cNvSpPr/>
          <p:nvPr/>
        </p:nvSpPr>
        <p:spPr>
          <a:xfrm>
            <a:off x="2374590" y="1184340"/>
            <a:ext cx="881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Implicit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19DADF7-047B-984C-9C76-A16F0E15CEE9}"/>
              </a:ext>
            </a:extLst>
          </p:cNvPr>
          <p:cNvSpPr/>
          <p:nvPr/>
        </p:nvSpPr>
        <p:spPr>
          <a:xfrm>
            <a:off x="9106862" y="1184340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Explicit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38E2FA8-1C4D-EA48-8CD3-22A0038F7AB8}"/>
              </a:ext>
            </a:extLst>
          </p:cNvPr>
          <p:cNvSpPr/>
          <p:nvPr/>
        </p:nvSpPr>
        <p:spPr>
          <a:xfrm>
            <a:off x="5335929" y="3493325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dt = 1.e-7 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A6DAFBF-2CCD-0F41-BFD3-E6737723B06B}"/>
              </a:ext>
            </a:extLst>
          </p:cNvPr>
          <p:cNvSpPr/>
          <p:nvPr/>
        </p:nvSpPr>
        <p:spPr>
          <a:xfrm>
            <a:off x="3700649" y="4331223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0.001 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B49851-FB9D-D146-A3CB-5FB5FC170BDD}"/>
              </a:ext>
            </a:extLst>
          </p:cNvPr>
          <p:cNvSpPr/>
          <p:nvPr/>
        </p:nvSpPr>
        <p:spPr>
          <a:xfrm>
            <a:off x="3700649" y="3586833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3B39FF"/>
                </a:solidFill>
              </a:rPr>
              <a:t>0.002 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F8FAD6-8559-594F-B836-4D33E24411BE}"/>
              </a:ext>
            </a:extLst>
          </p:cNvPr>
          <p:cNvSpPr/>
          <p:nvPr/>
        </p:nvSpPr>
        <p:spPr>
          <a:xfrm>
            <a:off x="3713409" y="3011771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0.005 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9EF9874-9C67-B648-9C5F-F362C9228CF9}"/>
              </a:ext>
            </a:extLst>
          </p:cNvPr>
          <p:cNvSpPr/>
          <p:nvPr/>
        </p:nvSpPr>
        <p:spPr>
          <a:xfrm>
            <a:off x="6732873" y="5711715"/>
            <a:ext cx="3914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Motivation: Improve stability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F65C17-4E6C-E349-B9DA-CEA063DBF981}"/>
              </a:ext>
            </a:extLst>
          </p:cNvPr>
          <p:cNvSpPr/>
          <p:nvPr/>
        </p:nvSpPr>
        <p:spPr>
          <a:xfrm>
            <a:off x="10018392" y="3586833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0.001 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2B3D35-4A43-0B4C-8BF9-E66281FAF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24326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41F2FA-0633-5D49-98FF-D2850C3BF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74" y="2816371"/>
            <a:ext cx="4561527" cy="342114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Workshop Testcase 1: Inert Solid (No Pyrolysis)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065B0CA9-815F-7443-B2F2-475AB030A842}"/>
              </a:ext>
            </a:extLst>
          </p:cNvPr>
          <p:cNvSpPr txBox="1">
            <a:spLocks/>
          </p:cNvSpPr>
          <p:nvPr/>
        </p:nvSpPr>
        <p:spPr>
          <a:xfrm>
            <a:off x="4627675" y="1343558"/>
            <a:ext cx="7561336" cy="5362042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Fluxes computed at faces</a:t>
            </a:r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sz="2400" dirty="0"/>
              <a:t>Quantities rebuilt at face: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sz="2400" dirty="0"/>
              <a:t>Particularly important for BCs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E65D936-1131-EA4F-A50D-C8488ADC82DE}"/>
                  </a:ext>
                </a:extLst>
              </p:cNvPr>
              <p:cNvSpPr/>
              <p:nvPr/>
            </p:nvSpPr>
            <p:spPr>
              <a:xfrm>
                <a:off x="6761706" y="4504280"/>
                <a:ext cx="32932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upwind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E65D936-1131-EA4F-A50D-C8488ADC8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706" y="4504280"/>
                <a:ext cx="3293273" cy="461665"/>
              </a:xfrm>
              <a:prstGeom prst="rect">
                <a:avLst/>
              </a:prstGeom>
              <a:blipFill>
                <a:blip r:embed="rId4"/>
                <a:stretch>
                  <a:fillRect r="-185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498CB66-0B11-E940-B9FB-4A04CF3C5AD2}"/>
                  </a:ext>
                </a:extLst>
              </p:cNvPr>
              <p:cNvSpPr/>
              <p:nvPr/>
            </p:nvSpPr>
            <p:spPr>
              <a:xfrm>
                <a:off x="6766322" y="3962672"/>
                <a:ext cx="28107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linear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498CB66-0B11-E940-B9FB-4A04CF3C5A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322" y="3962672"/>
                <a:ext cx="2810769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E1794D1-D61E-3741-871B-44D244B39F26}"/>
                  </a:ext>
                </a:extLst>
              </p:cNvPr>
              <p:cNvSpPr/>
              <p:nvPr/>
            </p:nvSpPr>
            <p:spPr>
              <a:xfrm>
                <a:off x="6301616" y="1945815"/>
                <a:ext cx="3797129" cy="155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charset="0"/>
                                              </a:rPr>
                                              <m:t>𝜌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000">
                                                <a:latin typeface="Cambria Math" charset="0"/>
                                              </a:rPr>
                                              <m:t>g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nor/>
                                          </m:rPr>
                                          <a:rPr lang="en-US" sz="2000" dirty="0"/>
                                          <m:t> </m:t>
                                        </m:r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charset="0"/>
                                              </a:rPr>
                                              <m:t>𝜌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000">
                                                <a:latin typeface="Cambria Math" charset="0"/>
                                              </a:rPr>
                                              <m:t>g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000">
                                                <a:latin typeface="Cambria Math" charset="0"/>
                                              </a:rPr>
                                              <m:t>g</m:t>
                                            </m:r>
                                          </m:sub>
                                        </m:sSub>
                                        <m:f>
                                          <m:f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f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E1794D1-D61E-3741-871B-44D244B39F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616" y="1945815"/>
                <a:ext cx="3797129" cy="15534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EF0943F-E0A6-DC40-83AA-1C8F0F1BEDBF}"/>
                  </a:ext>
                </a:extLst>
              </p:cNvPr>
              <p:cNvSpPr/>
              <p:nvPr/>
            </p:nvSpPr>
            <p:spPr>
              <a:xfrm>
                <a:off x="6781298" y="5022169"/>
                <a:ext cx="331744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harmoni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EF0943F-E0A6-DC40-83AA-1C8F0F1BED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298" y="5022169"/>
                <a:ext cx="3317447" cy="461665"/>
              </a:xfrm>
              <a:prstGeom prst="rect">
                <a:avLst/>
              </a:prstGeom>
              <a:blipFill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6C635329-E8D8-B64B-9E2F-5B0F1D5F6D73}"/>
              </a:ext>
            </a:extLst>
          </p:cNvPr>
          <p:cNvSpPr/>
          <p:nvPr/>
        </p:nvSpPr>
        <p:spPr>
          <a:xfrm>
            <a:off x="1256952" y="1343558"/>
            <a:ext cx="1365337" cy="136533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D4EC65B-1390-704B-8F60-5649110A0F5E}"/>
              </a:ext>
            </a:extLst>
          </p:cNvPr>
          <p:cNvSpPr/>
          <p:nvPr/>
        </p:nvSpPr>
        <p:spPr>
          <a:xfrm>
            <a:off x="2622289" y="1343558"/>
            <a:ext cx="1365337" cy="136533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E5CBC6E-D298-8840-B0CA-3FD49F31ED56}"/>
                  </a:ext>
                </a:extLst>
              </p:cNvPr>
              <p:cNvSpPr/>
              <p:nvPr/>
            </p:nvSpPr>
            <p:spPr>
              <a:xfrm>
                <a:off x="1725257" y="2026226"/>
                <a:ext cx="4635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E5CBC6E-D298-8840-B0CA-3FD49F31ED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257" y="2026226"/>
                <a:ext cx="463525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377185-5044-0846-8D91-22B4BE27393E}"/>
                  </a:ext>
                </a:extLst>
              </p:cNvPr>
              <p:cNvSpPr/>
              <p:nvPr/>
            </p:nvSpPr>
            <p:spPr>
              <a:xfrm>
                <a:off x="3073194" y="2026226"/>
                <a:ext cx="4830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377185-5044-0846-8D91-22B4BE2739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194" y="2026226"/>
                <a:ext cx="483081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FE40B9BA-1C39-E248-B630-0C864BB18296}"/>
              </a:ext>
            </a:extLst>
          </p:cNvPr>
          <p:cNvSpPr/>
          <p:nvPr/>
        </p:nvSpPr>
        <p:spPr>
          <a:xfrm>
            <a:off x="1892969" y="1962175"/>
            <a:ext cx="128102" cy="1281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5BF1142-0E47-E743-9F87-A067BE4DD1E0}"/>
              </a:ext>
            </a:extLst>
          </p:cNvPr>
          <p:cNvSpPr/>
          <p:nvPr/>
        </p:nvSpPr>
        <p:spPr>
          <a:xfrm>
            <a:off x="3245911" y="1962175"/>
            <a:ext cx="128102" cy="1281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96D1C15-F11D-A34F-9054-91A457D00C6F}"/>
              </a:ext>
            </a:extLst>
          </p:cNvPr>
          <p:cNvSpPr/>
          <p:nvPr/>
        </p:nvSpPr>
        <p:spPr>
          <a:xfrm>
            <a:off x="2558238" y="1962175"/>
            <a:ext cx="128102" cy="128102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FE4F367-92DF-EE41-A389-52F70E105796}"/>
                  </a:ext>
                </a:extLst>
              </p:cNvPr>
              <p:cNvSpPr/>
              <p:nvPr/>
            </p:nvSpPr>
            <p:spPr>
              <a:xfrm>
                <a:off x="2269110" y="1597017"/>
                <a:ext cx="3080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FE4F367-92DF-EE41-A389-52F70E1057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9110" y="1597017"/>
                <a:ext cx="30809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1187701D-8F4F-FE49-AF99-61D99B32A574}"/>
              </a:ext>
            </a:extLst>
          </p:cNvPr>
          <p:cNvSpPr/>
          <p:nvPr/>
        </p:nvSpPr>
        <p:spPr>
          <a:xfrm>
            <a:off x="821712" y="6338119"/>
            <a:ext cx="10418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/>
              <a:t>Still investigating the pros and cons including TVD methods and flux limiters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1F62E2-A1F7-0C49-94CC-81F1BECCBEC3}"/>
              </a:ext>
            </a:extLst>
          </p:cNvPr>
          <p:cNvSpPr/>
          <p:nvPr/>
        </p:nvSpPr>
        <p:spPr>
          <a:xfrm>
            <a:off x="3082427" y="4965945"/>
            <a:ext cx="947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0.001 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8AAE6-4CF8-2B48-AFC6-E5AC42C369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89214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Workshop Testcase 2.2: Work in Progress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67693D7-0DD5-444B-BCF3-4420D52CEA06}"/>
              </a:ext>
            </a:extLst>
          </p:cNvPr>
          <p:cNvSpPr txBox="1">
            <a:spLocks/>
          </p:cNvSpPr>
          <p:nvPr/>
        </p:nvSpPr>
        <p:spPr>
          <a:xfrm>
            <a:off x="318890" y="1335514"/>
            <a:ext cx="11554220" cy="5052089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Mesh motion works for cases without pyro gases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96372F-4D7C-8B4E-BB93-8DB2A92EA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91" y="1987769"/>
            <a:ext cx="4996770" cy="37475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2F8BBD-72B2-2647-A1B5-83265655F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817" y="3362569"/>
            <a:ext cx="1425232" cy="7206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05C86D-11AD-0647-A393-3AF80A9DFCBF}"/>
              </a:ext>
            </a:extLst>
          </p:cNvPr>
          <p:cNvSpPr/>
          <p:nvPr/>
        </p:nvSpPr>
        <p:spPr>
          <a:xfrm>
            <a:off x="459809" y="6238397"/>
            <a:ext cx="11272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b="1" dirty="0"/>
              <a:t>Understanding / Fixing pyrolysis gases fluxes is one of the last pieces in the puzzle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1AFFBD-E80B-1F46-8FF9-07F39DFEA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411" y="1913166"/>
            <a:ext cx="4996772" cy="374757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2A53E-F3C7-8540-9241-05DE954CB2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02478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Developed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AC30B76-BDB5-244A-AEF5-96263936FA23}"/>
              </a:ext>
            </a:extLst>
          </p:cNvPr>
          <p:cNvSpPr txBox="1">
            <a:spLocks/>
          </p:cNvSpPr>
          <p:nvPr/>
        </p:nvSpPr>
        <p:spPr>
          <a:xfrm>
            <a:off x="318890" y="1606463"/>
            <a:ext cx="11554220" cy="5052089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New grid pre-processor </a:t>
            </a:r>
          </a:p>
          <a:p>
            <a:pPr lvl="1"/>
            <a:r>
              <a:rPr lang="en-US" dirty="0"/>
              <a:t>Converts Fluent to HDF5 Icarus file</a:t>
            </a:r>
          </a:p>
          <a:p>
            <a:r>
              <a:rPr lang="en-US" dirty="0" err="1"/>
              <a:t>IcarusPyro</a:t>
            </a:r>
            <a:r>
              <a:rPr lang="en-US" dirty="0"/>
              <a:t> </a:t>
            </a:r>
            <a:endParaRPr lang="en-US" i="1" dirty="0"/>
          </a:p>
          <a:p>
            <a:pPr lvl="1"/>
            <a:r>
              <a:rPr lang="en-US" dirty="0"/>
              <a:t> Generates pyrolysis gas</a:t>
            </a:r>
          </a:p>
          <a:p>
            <a:pPr marL="457200" lvl="1" indent="0">
              <a:buNone/>
            </a:pPr>
            <a:r>
              <a:rPr lang="en-US" dirty="0"/>
              <a:t>	database files</a:t>
            </a:r>
          </a:p>
          <a:p>
            <a:r>
              <a:rPr lang="en-US" dirty="0"/>
              <a:t>Material database updates</a:t>
            </a:r>
          </a:p>
          <a:p>
            <a:pPr lvl="1"/>
            <a:r>
              <a:rPr lang="en-US" dirty="0"/>
              <a:t>YAML format (Joey)</a:t>
            </a:r>
          </a:p>
          <a:p>
            <a:pPr lvl="1"/>
            <a:r>
              <a:rPr lang="en-US" dirty="0"/>
              <a:t>Property data is tabular</a:t>
            </a:r>
          </a:p>
        </p:txBody>
      </p:sp>
      <p:pic>
        <p:nvPicPr>
          <p:cNvPr id="8" name="Picture 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0FA607D-A503-294E-BA92-D6601F028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311" y="1278242"/>
            <a:ext cx="3338977" cy="528888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CEF5FA-D15A-5746-9574-52C28468D20C}"/>
              </a:ext>
            </a:extLst>
          </p:cNvPr>
          <p:cNvSpPr/>
          <p:nvPr/>
        </p:nvSpPr>
        <p:spPr>
          <a:xfrm>
            <a:off x="8636970" y="5735678"/>
            <a:ext cx="17994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Material properties</a:t>
            </a:r>
          </a:p>
          <a:p>
            <a:r>
              <a:rPr lang="en-US" sz="1600" dirty="0"/>
              <a:t>example in YAML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5A95A-80D7-A94E-A6AC-B0C32FAC08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4619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75F532-DBF0-F646-9F71-ADDBDBC635E9}"/>
              </a:ext>
            </a:extLst>
          </p:cNvPr>
          <p:cNvSpPr/>
          <p:nvPr/>
        </p:nvSpPr>
        <p:spPr>
          <a:xfrm>
            <a:off x="5359205" y="1828800"/>
            <a:ext cx="6400800" cy="424400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5F6B59-5D02-734F-A2E3-80A8235C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Icarus 1.4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AC30B76-BDB5-244A-AEF5-96263936FA23}"/>
              </a:ext>
            </a:extLst>
          </p:cNvPr>
          <p:cNvSpPr txBox="1">
            <a:spLocks/>
          </p:cNvSpPr>
          <p:nvPr/>
        </p:nvSpPr>
        <p:spPr>
          <a:xfrm>
            <a:off x="431995" y="1345181"/>
            <a:ext cx="4795802" cy="5436619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Comparison of </a:t>
            </a:r>
            <a:r>
              <a:rPr lang="en-US" dirty="0" err="1"/>
              <a:t>numerics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and further V &amp; V</a:t>
            </a:r>
          </a:p>
          <a:p>
            <a:endParaRPr lang="en-US" dirty="0"/>
          </a:p>
          <a:p>
            <a:r>
              <a:rPr lang="en-US" dirty="0"/>
              <a:t>Code Refactoring</a:t>
            </a:r>
          </a:p>
          <a:p>
            <a:pPr lvl="1"/>
            <a:r>
              <a:rPr lang="en-US" dirty="0"/>
              <a:t>Boundary Conditions </a:t>
            </a:r>
          </a:p>
          <a:p>
            <a:pPr lvl="1"/>
            <a:r>
              <a:rPr lang="en-US" dirty="0"/>
              <a:t>Gas Database</a:t>
            </a:r>
          </a:p>
          <a:p>
            <a:pPr lvl="1"/>
            <a:r>
              <a:rPr lang="en-US" dirty="0"/>
              <a:t>Post Processing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Coupling with CFD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7FF8E2-BB1B-7441-8947-7EBF128E3F4B}"/>
              </a:ext>
            </a:extLst>
          </p:cNvPr>
          <p:cNvSpPr/>
          <p:nvPr/>
        </p:nvSpPr>
        <p:spPr>
          <a:xfrm>
            <a:off x="7565978" y="2009917"/>
            <a:ext cx="1734207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Boundaries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C9F8B6-8447-EC42-ACDD-C6E485627A4C}"/>
              </a:ext>
            </a:extLst>
          </p:cNvPr>
          <p:cNvSpPr/>
          <p:nvPr/>
        </p:nvSpPr>
        <p:spPr>
          <a:xfrm>
            <a:off x="7565978" y="3342103"/>
            <a:ext cx="1734207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BCType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703BFB-69F4-F647-86D6-EEC4141854A6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8433082" y="2882275"/>
            <a:ext cx="0" cy="459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B9E0DCD-6CF5-4F42-B574-93702CA6964E}"/>
              </a:ext>
            </a:extLst>
          </p:cNvPr>
          <p:cNvSpPr txBox="1"/>
          <p:nvPr/>
        </p:nvSpPr>
        <p:spPr>
          <a:xfrm>
            <a:off x="8397942" y="300122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has </a:t>
            </a:r>
            <a:r>
              <a:rPr lang="en-US" sz="1200" dirty="0" err="1"/>
              <a:t>nb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F735C4-311F-DD44-B5CE-AA8C86C5050B}"/>
              </a:ext>
            </a:extLst>
          </p:cNvPr>
          <p:cNvSpPr txBox="1"/>
          <p:nvPr/>
        </p:nvSpPr>
        <p:spPr>
          <a:xfrm>
            <a:off x="9321837" y="2190472"/>
            <a:ext cx="2121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for (BC in BCs) </a:t>
            </a:r>
            <a:r>
              <a:rPr lang="en-US" sz="1400" dirty="0" err="1"/>
              <a:t>BC.setFlux</a:t>
            </a:r>
            <a:r>
              <a:rPr lang="en-US" sz="1400" dirty="0"/>
              <a:t>()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25FBF4-2E1D-D244-9AB4-56E3986B89B9}"/>
              </a:ext>
            </a:extLst>
          </p:cNvPr>
          <p:cNvSpPr txBox="1"/>
          <p:nvPr/>
        </p:nvSpPr>
        <p:spPr>
          <a:xfrm>
            <a:off x="9321837" y="2405850"/>
            <a:ext cx="2526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for (BC in BCs) </a:t>
            </a:r>
            <a:r>
              <a:rPr lang="en-US" sz="1400" dirty="0" err="1"/>
              <a:t>BC.setGhostCell</a:t>
            </a:r>
            <a:r>
              <a:rPr lang="en-US" sz="1400" dirty="0"/>
              <a:t>()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4CF2C32-E7C0-2849-976F-8112983FED18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8433082" y="2882275"/>
            <a:ext cx="2207131" cy="459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FEC5624-E0D4-B84A-95A9-906A89B385AC}"/>
              </a:ext>
            </a:extLst>
          </p:cNvPr>
          <p:cNvSpPr/>
          <p:nvPr/>
        </p:nvSpPr>
        <p:spPr>
          <a:xfrm>
            <a:off x="9431593" y="3352252"/>
            <a:ext cx="2022733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Implicit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C57720-8EE6-0B44-8F4C-5F13FB97665A}"/>
              </a:ext>
            </a:extLst>
          </p:cNvPr>
          <p:cNvSpPr/>
          <p:nvPr/>
        </p:nvSpPr>
        <p:spPr>
          <a:xfrm>
            <a:off x="5732724" y="3327292"/>
            <a:ext cx="1734207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CFD Coupling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61BBE9-3F56-1B45-B80B-C045B4791531}"/>
              </a:ext>
            </a:extLst>
          </p:cNvPr>
          <p:cNvSpPr txBox="1"/>
          <p:nvPr/>
        </p:nvSpPr>
        <p:spPr>
          <a:xfrm>
            <a:off x="8825639" y="5291212"/>
            <a:ext cx="130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Implements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B78436F-153F-1748-83A6-833D07A9408E}"/>
                  </a:ext>
                </a:extLst>
              </p14:cNvPr>
              <p14:cNvContentPartPr/>
              <p14:nvPr/>
            </p14:nvContentPartPr>
            <p14:xfrm>
              <a:off x="4926796" y="4581902"/>
              <a:ext cx="360" cy="5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B78436F-153F-1748-83A6-833D07A9408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17796" y="4572902"/>
                <a:ext cx="1800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1DA8458D-F17E-EF40-9C1C-3A60CCA7D899}"/>
              </a:ext>
            </a:extLst>
          </p:cNvPr>
          <p:cNvSpPr txBox="1"/>
          <p:nvPr/>
        </p:nvSpPr>
        <p:spPr>
          <a:xfrm>
            <a:off x="7424089" y="34339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C8FFD7-F94E-A446-968B-0A4D67A8E5AC}"/>
              </a:ext>
            </a:extLst>
          </p:cNvPr>
          <p:cNvSpPr/>
          <p:nvPr/>
        </p:nvSpPr>
        <p:spPr>
          <a:xfrm>
            <a:off x="5831774" y="4967046"/>
            <a:ext cx="1734207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Isothermal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4CDD5E-9437-C647-85CA-CAB60153777D}"/>
              </a:ext>
            </a:extLst>
          </p:cNvPr>
          <p:cNvSpPr/>
          <p:nvPr/>
        </p:nvSpPr>
        <p:spPr>
          <a:xfrm>
            <a:off x="9300188" y="4967046"/>
            <a:ext cx="1734207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Adiabatic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A15AA2-1DF0-0F4D-81EA-0405014918A1}"/>
              </a:ext>
            </a:extLst>
          </p:cNvPr>
          <p:cNvSpPr/>
          <p:nvPr/>
        </p:nvSpPr>
        <p:spPr>
          <a:xfrm>
            <a:off x="7565982" y="4967046"/>
            <a:ext cx="1734207" cy="8723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Aeroheating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DAE46A15-8B17-C74B-BC86-7F1277C81A69}"/>
              </a:ext>
            </a:extLst>
          </p:cNvPr>
          <p:cNvCxnSpPr>
            <a:cxnSpLocks/>
            <a:stCxn id="20" idx="0"/>
          </p:cNvCxnSpPr>
          <p:nvPr/>
        </p:nvCxnSpPr>
        <p:spPr>
          <a:xfrm rot="16200000" flipV="1">
            <a:off x="8920503" y="3720256"/>
            <a:ext cx="759373" cy="173420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440AE06B-23D7-7D4E-8ACC-B7AF15B399D2}"/>
              </a:ext>
            </a:extLst>
          </p:cNvPr>
          <p:cNvCxnSpPr>
            <a:cxnSpLocks/>
            <a:stCxn id="19" idx="0"/>
          </p:cNvCxnSpPr>
          <p:nvPr/>
        </p:nvCxnSpPr>
        <p:spPr>
          <a:xfrm rot="5400000" flipH="1" flipV="1">
            <a:off x="7186295" y="3720257"/>
            <a:ext cx="759373" cy="173420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8FDB0507-B70E-5C46-90A6-E81C4EBAB60B}"/>
              </a:ext>
            </a:extLst>
          </p:cNvPr>
          <p:cNvCxnSpPr>
            <a:cxnSpLocks/>
          </p:cNvCxnSpPr>
          <p:nvPr/>
        </p:nvCxnSpPr>
        <p:spPr>
          <a:xfrm rot="16200000" flipV="1">
            <a:off x="8053395" y="4587359"/>
            <a:ext cx="759373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3D22446-2006-7E41-89B3-6871DA93F4A2}"/>
              </a:ext>
            </a:extLst>
          </p:cNvPr>
          <p:cNvSpPr txBox="1"/>
          <p:nvPr/>
        </p:nvSpPr>
        <p:spPr>
          <a:xfrm>
            <a:off x="8648663" y="4274519"/>
            <a:ext cx="130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Implements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5450988-E700-034A-9B43-C72F3DC497DA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>
          <a:xfrm flipH="1">
            <a:off x="6599828" y="2882275"/>
            <a:ext cx="1833254" cy="4450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FB222D7-7707-D240-B6BA-3A1A161F040D}"/>
              </a:ext>
            </a:extLst>
          </p:cNvPr>
          <p:cNvSpPr txBox="1"/>
          <p:nvPr/>
        </p:nvSpPr>
        <p:spPr>
          <a:xfrm>
            <a:off x="11119444" y="5218559"/>
            <a:ext cx="470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EB60DC-3B48-1F42-A2D7-C8FDF4362C94}"/>
              </a:ext>
            </a:extLst>
          </p:cNvPr>
          <p:cNvSpPr/>
          <p:nvPr/>
        </p:nvSpPr>
        <p:spPr>
          <a:xfrm>
            <a:off x="5617374" y="2304277"/>
            <a:ext cx="1465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UML Diagram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FDCAECF-70E3-DF43-B06F-4EA0817EB9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3933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9342</TotalTime>
  <Words>3303</Words>
  <Application>Microsoft Macintosh PowerPoint</Application>
  <PresentationFormat>Widescreen</PresentationFormat>
  <Paragraphs>626</Paragraphs>
  <Slides>29</Slides>
  <Notes>28</Notes>
  <HiddenSlides>15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.AppleSystemUIFont</vt:lpstr>
      <vt:lpstr>Arial</vt:lpstr>
      <vt:lpstr>Arial</vt:lpstr>
      <vt:lpstr>Arial Bold</vt:lpstr>
      <vt:lpstr>Calibri</vt:lpstr>
      <vt:lpstr>Calibri Light</vt:lpstr>
      <vt:lpstr>Cambria Math</vt:lpstr>
      <vt:lpstr>Helvetica Neue</vt:lpstr>
      <vt:lpstr>Times New Roman</vt:lpstr>
      <vt:lpstr>Wingdings</vt:lpstr>
      <vt:lpstr>Office Theme</vt:lpstr>
      <vt:lpstr>PowerPoint Presentation</vt:lpstr>
      <vt:lpstr>Importance of Accurate Models for Gas Surface Interaction (GSI)</vt:lpstr>
      <vt:lpstr>Boundary Conditions</vt:lpstr>
      <vt:lpstr>B’ Generation</vt:lpstr>
      <vt:lpstr>B’ Table Functionality for Icarus</vt:lpstr>
      <vt:lpstr>B’ Table Functionality for Icarus</vt:lpstr>
      <vt:lpstr>Examples of generated B’ tables</vt:lpstr>
      <vt:lpstr>Implementation in Icarus</vt:lpstr>
      <vt:lpstr>1-D Results</vt:lpstr>
      <vt:lpstr>2-D Results with Fiberform</vt:lpstr>
      <vt:lpstr>2-D results with TACOT </vt:lpstr>
      <vt:lpstr>Conclusions</vt:lpstr>
      <vt:lpstr>Acknowledgments</vt:lpstr>
      <vt:lpstr>References</vt:lpstr>
      <vt:lpstr>Icarus Governing Equations</vt:lpstr>
      <vt:lpstr>PowerPoint Presentation</vt:lpstr>
      <vt:lpstr>The Team</vt:lpstr>
      <vt:lpstr>Icarus v1.3: Verification and Validation</vt:lpstr>
      <vt:lpstr>Icarus v1.3: FiberForm Wedge Recession</vt:lpstr>
      <vt:lpstr>PowerPoint Presentation</vt:lpstr>
      <vt:lpstr>PowerPoint Presentation</vt:lpstr>
      <vt:lpstr>Discretization Method in Space and Time</vt:lpstr>
      <vt:lpstr>Ablation Workshop Testcase 1</vt:lpstr>
      <vt:lpstr>Ablation Workshop Testcase 2.1: No recession</vt:lpstr>
      <vt:lpstr>Oscillations in the pressure for AW1</vt:lpstr>
      <vt:lpstr>Ablation Workshop Testcase 1: Inert Solid (No Pyrolysis)</vt:lpstr>
      <vt:lpstr>Ablation Workshop Testcase 2.2: Work in Progress</vt:lpstr>
      <vt:lpstr>Tools Developed</vt:lpstr>
      <vt:lpstr>Icarus 1.4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Avery A. Pendley</cp:lastModifiedBy>
  <cp:revision>109</cp:revision>
  <dcterms:modified xsi:type="dcterms:W3CDTF">2021-08-13T18:02:08Z</dcterms:modified>
</cp:coreProperties>
</file>