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24" r:id="rId1"/>
  </p:sldMasterIdLst>
  <p:notesMasterIdLst>
    <p:notesMasterId r:id="rId4"/>
  </p:notesMasterIdLst>
  <p:handoutMasterIdLst>
    <p:handoutMasterId r:id="rId5"/>
  </p:handoutMasterIdLst>
  <p:sldIdLst>
    <p:sldId id="405" r:id="rId2"/>
    <p:sldId id="406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440" userDrawn="1">
          <p15:clr>
            <a:srgbClr val="A4A3A4"/>
          </p15:clr>
        </p15:guide>
        <p15:guide id="5" orient="horz" pos="4104" userDrawn="1">
          <p15:clr>
            <a:srgbClr val="A4A3A4"/>
          </p15:clr>
        </p15:guide>
        <p15:guide id="6" orient="horz" pos="4176" userDrawn="1">
          <p15:clr>
            <a:srgbClr val="A4A3A4"/>
          </p15:clr>
        </p15:guide>
        <p15:guide id="7" pos="240" userDrawn="1">
          <p15:clr>
            <a:srgbClr val="A4A3A4"/>
          </p15:clr>
        </p15:guide>
        <p15:guide id="9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33FF"/>
    <a:srgbClr val="F9C623"/>
    <a:srgbClr val="FFCC66"/>
    <a:srgbClr val="009900"/>
    <a:srgbClr val="2D8B75"/>
    <a:srgbClr val="3333CC"/>
    <a:srgbClr val="92BBFA"/>
    <a:srgbClr val="FF33CC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9" autoAdjust="0"/>
    <p:restoredTop sz="97534" autoAdjust="0"/>
  </p:normalViewPr>
  <p:slideViewPr>
    <p:cSldViewPr snapToGrid="0" showGuides="1">
      <p:cViewPr varScale="1">
        <p:scale>
          <a:sx n="117" d="100"/>
          <a:sy n="117" d="100"/>
        </p:scale>
        <p:origin x="88" y="88"/>
      </p:cViewPr>
      <p:guideLst>
        <p:guide pos="7440"/>
        <p:guide orient="horz" pos="4104"/>
        <p:guide orient="horz" pos="4176"/>
        <p:guide pos="240"/>
        <p:guide orient="horz" pos="2328"/>
      </p:guideLst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8268"/>
    </p:cViewPr>
  </p:sorterViewPr>
  <p:notesViewPr>
    <p:cSldViewPr snapToGrid="0" showGuides="1">
      <p:cViewPr varScale="1">
        <p:scale>
          <a:sx n="115" d="100"/>
          <a:sy n="115" d="100"/>
        </p:scale>
        <p:origin x="307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77E75D-796E-544A-918E-932386311232}" type="datetimeFigureOut">
              <a:rPr lang="en-US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B6B351-6F3D-EC46-A184-8530CFA3CB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43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4DFE72E3-EEB0-5E49-804D-DD1262D95E69}" type="datetimeFigureOut">
              <a:rPr lang="en-US" altLang="x-none"/>
              <a:pPr>
                <a:defRPr/>
              </a:pPr>
              <a:t>8/23/2021</a:t>
            </a:fld>
            <a:endParaRPr lang="en-US" alt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83AEBCAE-0345-1F4B-AF5B-AFC84B023E8C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794634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EBCAE-0345-1F4B-AF5B-AFC84B023E8C}" type="slidenum">
              <a:rPr lang="en-US" altLang="x-none" smtClean="0"/>
              <a:pPr>
                <a:defRPr/>
              </a:pPr>
              <a:t>1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1089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AEBCAE-0345-1F4B-AF5B-AFC84B023E8C}" type="slidenum">
              <a:rPr kumimoji="0" lang="en-US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03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pPr>
                <a:defRPr/>
              </a:pPr>
              <a:t>‹#›</a:t>
            </a:fld>
            <a:endParaRPr lang="uk-UA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7455A-0C9A-0148-A2A9-A89B164394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067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6645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FontTx/>
              <a:buNone/>
              <a:tabLst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279400" indent="-165100">
              <a:lnSpc>
                <a:spcPct val="95000"/>
              </a:lnSpc>
              <a:spcBef>
                <a:spcPts val="500"/>
              </a:spcBef>
              <a:buFont typeface="Arial" charset="0"/>
              <a:buChar char="•"/>
              <a:tabLst/>
              <a:defRPr sz="1800" baseline="0">
                <a:solidFill>
                  <a:schemeClr val="bg1"/>
                </a:solidFill>
                <a:latin typeface="arial" charset="0"/>
              </a:defRPr>
            </a:lvl2pPr>
            <a:lvl3pPr marL="571500" indent="-228600">
              <a:lnSpc>
                <a:spcPct val="95000"/>
              </a:lnSpc>
              <a:spcBef>
                <a:spcPts val="500"/>
              </a:spcBef>
              <a:buFont typeface=".AppleSystemUIFont" charset="-120"/>
              <a:buChar char="‒"/>
              <a:tabLst/>
              <a:defRPr sz="1800" baseline="0">
                <a:solidFill>
                  <a:schemeClr val="bg1"/>
                </a:solidFill>
                <a:latin typeface="arial" charset="0"/>
              </a:defRPr>
            </a:lvl3pPr>
            <a:lvl4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bg1"/>
                </a:solidFill>
                <a:latin typeface="arial" charset="0"/>
              </a:defRPr>
            </a:lvl4pPr>
            <a:lvl5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bg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200" baseline="0" smtClean="0">
                <a:solidFill>
                  <a:schemeClr val="bg1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7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161924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2616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26164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800" baseline="0" smtClean="0">
                <a:solidFill>
                  <a:schemeClr val="tx1"/>
                </a:solidFill>
                <a:latin typeface="Arial" charset="0"/>
                <a:ea typeface=""/>
              </a:defRPr>
            </a:lvl1pPr>
          </a:lstStyle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lang="en-US" sz="240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GCD FY19</a:t>
            </a:r>
            <a:r>
              <a:rPr lang="en-US" sz="800" baseline="0" dirty="0">
                <a:solidFill>
                  <a:schemeClr val="tx1"/>
                </a:solidFill>
              </a:rPr>
              <a:t> Mid Year Review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1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45127"/>
            <a:ext cx="4011084" cy="87228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5127"/>
            <a:ext cx="6815667" cy="439361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500560"/>
            <a:ext cx="4011084" cy="3521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200" baseline="0" smtClean="0">
                <a:solidFill>
                  <a:schemeClr val="bg1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chemeClr val="tx1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548063"/>
            <a:ext cx="7315200" cy="3179512"/>
          </a:xfrm>
          <a:prstGeom prst="rect">
            <a:avLst/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nner OCT template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" y="-1"/>
            <a:ext cx="12192000" cy="1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2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BAD5A74-E05C-5847-B512-D1C67F29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970"/>
            <a:ext cx="12192000" cy="781673"/>
          </a:xfrm>
        </p:spPr>
        <p:txBody>
          <a:bodyPr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SCIFLI Starship </a:t>
            </a:r>
            <a:r>
              <a:rPr lang="en-US" sz="3200" dirty="0">
                <a:solidFill>
                  <a:schemeClr val="tx1"/>
                </a:solidFill>
              </a:rPr>
              <a:t>Reentry </a:t>
            </a:r>
            <a:r>
              <a:rPr lang="en-US" sz="3200" dirty="0" smtClean="0">
                <a:solidFill>
                  <a:schemeClr val="tx1"/>
                </a:solidFill>
              </a:rPr>
              <a:t>Observation (SSRO) ACO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(SpaceX Starship)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B5D29-A774-D440-9D1C-8BF9FD679A45}"/>
              </a:ext>
            </a:extLst>
          </p:cNvPr>
          <p:cNvSpPr txBox="1"/>
          <p:nvPr/>
        </p:nvSpPr>
        <p:spPr>
          <a:xfrm>
            <a:off x="172181" y="665168"/>
            <a:ext cx="6454527" cy="6177336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b="1" dirty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b="1" dirty="0" smtClean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NASA Scientifically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Calibrated In Flight Imagery (SCIFLI) team seeks to demonstrate enhanced remote observation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instrumentation technology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obtaining global surface temperature on a commercial spacecraft returning from low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Earth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orbit.  The product provides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non-invasive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measurements on an integrated vehicle in an actual hypersonic flight environment that will increase overall mission capability via more accurate modeling/design tools and inform on vehicle in-situ thermocouple performance.</a:t>
            </a:r>
          </a:p>
          <a:p>
            <a:pPr>
              <a:spcBef>
                <a:spcPts val="500"/>
              </a:spcBef>
            </a:pPr>
            <a:r>
              <a:rPr lang="en-US" b="1" dirty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Approach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high-resolution observation during reentry using calibrated infrared cameras will be used to monitor surface temperature of the entire lower surface of the Starship spacecraft during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hypersonic reentry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 To perform the thermal observation, the NASA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developing an advanced multispectral imaging system that will be flown on a NASA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altitude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WB-57F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research aircraft. 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resulting calibrated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measurements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will inform modeling efforts and anchor surface temperatures inferred from embedded thermocouples.</a:t>
            </a:r>
            <a:endParaRPr lang="en-US" sz="1600" b="1" dirty="0">
              <a:solidFill>
                <a:srgbClr val="FFC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r>
              <a:rPr lang="en-US" b="1" dirty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Results/Summary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Fabrication nearing completion on Artemis-sponsored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imaging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system.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Observation planning process initiated.  Material samples to be tested to determine surface emissivity.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Targeting Starship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reentry observation opportunity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near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March 2022</a:t>
            </a:r>
          </a:p>
          <a:p>
            <a:pPr>
              <a:spcBef>
                <a:spcPts val="50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01D1A4A-D89B-9849-8179-C70D3C7BA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416" y="2655284"/>
            <a:ext cx="2202869" cy="143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B20AAE8-099B-8148-8722-C9E37B98B8B2}"/>
              </a:ext>
            </a:extLst>
          </p:cNvPr>
          <p:cNvSpPr txBox="1"/>
          <p:nvPr/>
        </p:nvSpPr>
        <p:spPr>
          <a:xfrm>
            <a:off x="7552950" y="522912"/>
            <a:ext cx="3565426" cy="4422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228600" tIns="228600" rIns="228600" bIns="228600" rtlCol="0" anchor="t" anchorCtr="0">
            <a:noAutofit/>
          </a:bodyPr>
          <a:lstStyle/>
          <a:p>
            <a:pPr algn="ctr"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Starship and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Starbrick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thermal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tiles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8" descr="WB57 copy.png">
            <a:extLst>
              <a:ext uri="{FF2B5EF4-FFF2-40B4-BE49-F238E27FC236}">
                <a16:creationId xmlns:a16="http://schemas.microsoft.com/office/drawing/2014/main" id="{980CB3C6-DD2E-064F-A667-D1FE10EDF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165" y="3126538"/>
            <a:ext cx="1166851" cy="6999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8A6DE85-F7A2-7046-A807-DC78157F09FA}"/>
              </a:ext>
            </a:extLst>
          </p:cNvPr>
          <p:cNvSpPr txBox="1"/>
          <p:nvPr/>
        </p:nvSpPr>
        <p:spPr>
          <a:xfrm>
            <a:off x="8762832" y="2577591"/>
            <a:ext cx="1594548" cy="516499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228600" tIns="228600" rIns="228600" bIns="228600" rtlCol="0" anchor="t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NASA WB-57</a:t>
            </a:r>
          </a:p>
        </p:txBody>
      </p:sp>
      <p:pic>
        <p:nvPicPr>
          <p:cNvPr id="31" name="Picture 30" descr="STS134_TF_draft4.png">
            <a:extLst>
              <a:ext uri="{FF2B5EF4-FFF2-40B4-BE49-F238E27FC236}">
                <a16:creationId xmlns:a16="http://schemas.microsoft.com/office/drawing/2014/main" id="{CED76BA4-22CD-4B4A-A462-0997EAB138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3" t="18634" r="2005" b="4180"/>
          <a:stretch>
            <a:fillRect/>
          </a:stretch>
        </p:blipFill>
        <p:spPr>
          <a:xfrm rot="5400000">
            <a:off x="10448523" y="4934053"/>
            <a:ext cx="1900902" cy="135049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B3D59E7-88C0-8544-8B52-01041134CEDA}"/>
              </a:ext>
            </a:extLst>
          </p:cNvPr>
          <p:cNvSpPr txBox="1"/>
          <p:nvPr/>
        </p:nvSpPr>
        <p:spPr>
          <a:xfrm>
            <a:off x="10181162" y="4045182"/>
            <a:ext cx="2010838" cy="737702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228600" tIns="228600" rIns="228600" bIns="228600" rtlCol="0" anchor="t" anchorCtr="0">
            <a:noAutofit/>
          </a:bodyPr>
          <a:lstStyle/>
          <a:p>
            <a:pPr algn="ctr"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Global Temperature (STS-134/2011)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0AE59-AAC8-314C-B7E2-7DFE0F16FD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9" t="14137" r="37473"/>
          <a:stretch/>
        </p:blipFill>
        <p:spPr>
          <a:xfrm>
            <a:off x="6748183" y="970747"/>
            <a:ext cx="2053498" cy="1994886"/>
          </a:xfrm>
          <a:prstGeom prst="rect">
            <a:avLst/>
          </a:prstGeom>
        </p:spPr>
      </p:pic>
      <p:sp>
        <p:nvSpPr>
          <p:cNvPr id="29" name="Isosceles Triangle 15">
            <a:extLst>
              <a:ext uri="{FF2B5EF4-FFF2-40B4-BE49-F238E27FC236}">
                <a16:creationId xmlns:a16="http://schemas.microsoft.com/office/drawing/2014/main" id="{B85672F7-9594-2B48-B73E-E26BF2DB4EAC}"/>
              </a:ext>
            </a:extLst>
          </p:cNvPr>
          <p:cNvSpPr/>
          <p:nvPr/>
        </p:nvSpPr>
        <p:spPr>
          <a:xfrm rot="9518985" flipH="1">
            <a:off x="7668838" y="1597185"/>
            <a:ext cx="1281863" cy="2184691"/>
          </a:xfrm>
          <a:prstGeom prst="triangle">
            <a:avLst>
              <a:gd name="adj" fmla="val 49881"/>
            </a:avLst>
          </a:prstGeom>
          <a:gradFill>
            <a:gsLst>
              <a:gs pos="30000">
                <a:schemeClr val="accent4">
                  <a:lumMod val="20000"/>
                  <a:lumOff val="80000"/>
                  <a:alpha val="20000"/>
                </a:schemeClr>
              </a:gs>
              <a:gs pos="100000">
                <a:schemeClr val="accent4">
                  <a:lumMod val="16000"/>
                  <a:lumOff val="84000"/>
                </a:schemeClr>
              </a:gs>
            </a:gsLst>
            <a:lin ang="16200000" scaled="1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1CF96-B5E9-CF4D-93E5-C5D05D538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155" y="960011"/>
            <a:ext cx="3066129" cy="15682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23FF6D-C1AB-4842-8ACD-C2220656E3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9" t="25743" r="5306"/>
          <a:stretch/>
        </p:blipFill>
        <p:spPr>
          <a:xfrm>
            <a:off x="8147572" y="4725604"/>
            <a:ext cx="2535133" cy="17673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B050137-F0D5-B445-8A7D-47B96BAE03B5}"/>
              </a:ext>
            </a:extLst>
          </p:cNvPr>
          <p:cNvSpPr txBox="1"/>
          <p:nvPr/>
        </p:nvSpPr>
        <p:spPr>
          <a:xfrm>
            <a:off x="8490165" y="3946063"/>
            <a:ext cx="1690997" cy="587998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228600" tIns="228600" rIns="228600" bIns="228600" rtlCol="0" anchor="t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 calibration cart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BA1023-65C1-CE44-B599-9B4A54319B21}"/>
              </a:ext>
            </a:extLst>
          </p:cNvPr>
          <p:cNvSpPr txBox="1"/>
          <p:nvPr/>
        </p:nvSpPr>
        <p:spPr>
          <a:xfrm>
            <a:off x="6532065" y="5057201"/>
            <a:ext cx="1887190" cy="1779493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228600" tIns="228600" rIns="228600" bIns="228600" rtlCol="0" anchor="t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Acceptance testing of Multispectral Airborne Imaging System (SAMI)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E6C307E-6ECB-4E44-8ED6-52CA81112CF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12909" r="7583" b="2474"/>
          <a:stretch/>
        </p:blipFill>
        <p:spPr>
          <a:xfrm>
            <a:off x="6756058" y="3825468"/>
            <a:ext cx="1863456" cy="1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7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AB5D29-A774-D440-9D1C-8BF9FD679A45}"/>
              </a:ext>
            </a:extLst>
          </p:cNvPr>
          <p:cNvSpPr txBox="1"/>
          <p:nvPr/>
        </p:nvSpPr>
        <p:spPr>
          <a:xfrm>
            <a:off x="154112" y="321258"/>
            <a:ext cx="7188698" cy="642372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Contributing Partners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  <a:defRPr/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HEOMD &amp; SBIR:  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from Artemis and SBIR 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sensor and calibration hardware; 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CCSC funding for 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WB-57 flight test to assess/verify integrated SAMI imaging system performance against an upcoming SpaceX Starship orbital flight test.</a:t>
            </a:r>
          </a:p>
          <a:p>
            <a:pPr lvl="0">
              <a:spcBef>
                <a:spcPts val="500"/>
              </a:spcBef>
              <a:defRPr/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DoD: 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partnership to obtain directional and spectral emissivity of thermal protection tiles to catalog in a national database.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Infusion and Transition Plan</a:t>
            </a:r>
          </a:p>
          <a:p>
            <a:pPr lvl="0">
              <a:spcBef>
                <a:spcPts val="1000"/>
              </a:spcBef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Current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state-of-the-art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thermal protection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systems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(TPS)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(e.g. ablators,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ceramic tiles, reinforced carbon carbon)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typically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require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significant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maintenance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between flights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(i.e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. inspection, repair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replacement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time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, cost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lvl="0">
              <a:spcBef>
                <a:spcPts val="10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Starship’s TPS is intended to provide a dramatic leap forward by demonstrating operational reuse, requiring minimal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no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maintenance between flights.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 validated design using flight data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from NASA’s SAMI imaging system would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have a dramatic impact on the commercial space economy by offering a lower marginal launch cost per kg to low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Earth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orbit.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SpaceX’s goal is to further reduce the cost of access to space with Starship by 1 to 2 orders of magnitude relative to its Falcon 9 launch vehicle. </a:t>
            </a:r>
          </a:p>
          <a:p>
            <a:pPr lvl="0">
              <a:spcBef>
                <a:spcPts val="10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Rapid reusability of the entire Starship launch system—including its heatshield technology—is critical for achieving this reduction. Thus, this partnership with NASA will allow SpaceX to enable the first-ever fully reusable orbital launch and entry vehicle.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543143-56DC-3F40-9EB3-66FB96506119}"/>
              </a:ext>
            </a:extLst>
          </p:cNvPr>
          <p:cNvSpPr txBox="1"/>
          <p:nvPr/>
        </p:nvSpPr>
        <p:spPr>
          <a:xfrm>
            <a:off x="6849095" y="1323609"/>
            <a:ext cx="233713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E3C506-0E48-BE41-9CBF-699EE250196B}"/>
              </a:ext>
            </a:extLst>
          </p:cNvPr>
          <p:cNvSpPr txBox="1"/>
          <p:nvPr/>
        </p:nvSpPr>
        <p:spPr>
          <a:xfrm>
            <a:off x="6849095" y="2767718"/>
            <a:ext cx="233713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6DD7D6-AC51-9F4E-8625-ACA9034016B8}"/>
              </a:ext>
            </a:extLst>
          </p:cNvPr>
          <p:cNvSpPr txBox="1"/>
          <p:nvPr/>
        </p:nvSpPr>
        <p:spPr>
          <a:xfrm>
            <a:off x="6849096" y="4060244"/>
            <a:ext cx="226764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F6A30D-4054-AC4F-9CDE-E5C6C1F979C1}"/>
              </a:ext>
            </a:extLst>
          </p:cNvPr>
          <p:cNvSpPr txBox="1"/>
          <p:nvPr/>
        </p:nvSpPr>
        <p:spPr>
          <a:xfrm>
            <a:off x="6849095" y="5294447"/>
            <a:ext cx="233713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1FE276E-04A6-DC49-AE3F-236649F3C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810" y="891174"/>
            <a:ext cx="4371775" cy="3261403"/>
          </a:xfrm>
          <a:prstGeom prst="roundRect">
            <a:avLst>
              <a:gd name="adj" fmla="val 4120"/>
            </a:avLst>
          </a:prstGeom>
        </p:spPr>
      </p:pic>
      <p:pic>
        <p:nvPicPr>
          <p:cNvPr id="21" name="Picture 20" descr="A picture containing text, writing implement, stationary&#10;&#10;Description automatically generated">
            <a:extLst>
              <a:ext uri="{FF2B5EF4-FFF2-40B4-BE49-F238E27FC236}">
                <a16:creationId xmlns:a16="http://schemas.microsoft.com/office/drawing/2014/main" id="{AF88B056-C93D-724F-AADA-42C8F8E2F1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 t="16652" r="63958" b="9288"/>
          <a:stretch/>
        </p:blipFill>
        <p:spPr>
          <a:xfrm>
            <a:off x="9891524" y="3090125"/>
            <a:ext cx="1792665" cy="2854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85011" y="5944423"/>
            <a:ext cx="42130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CCSC	Collaborations for Commercial Space Capabilities</a:t>
            </a:r>
          </a:p>
          <a:p>
            <a:r>
              <a:rPr lang="en-US" sz="1000" dirty="0" smtClean="0"/>
              <a:t>DoD</a:t>
            </a:r>
            <a:r>
              <a:rPr lang="en-US" sz="1000" dirty="0"/>
              <a:t>	Department of Defense</a:t>
            </a:r>
          </a:p>
          <a:p>
            <a:r>
              <a:rPr lang="en-US" sz="1000" dirty="0" smtClean="0"/>
              <a:t>HEOMD	Human Exploration and Operations Mission Directorate</a:t>
            </a:r>
          </a:p>
          <a:p>
            <a:r>
              <a:rPr lang="en-US" sz="1000" dirty="0" smtClean="0"/>
              <a:t>SAMI	SCIFLI Airborne Multispectral Imager</a:t>
            </a:r>
          </a:p>
          <a:p>
            <a:r>
              <a:rPr lang="en-US" sz="1000" dirty="0" smtClean="0"/>
              <a:t>SBIR	Small Business Innovation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861" y="3899099"/>
            <a:ext cx="1226653" cy="253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820" y="3752632"/>
            <a:ext cx="592734" cy="14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5874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51725</TotalTime>
  <Words>484</Words>
  <Application>Microsoft Office PowerPoint</Application>
  <PresentationFormat>Widescreen</PresentationFormat>
  <Paragraphs>31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MS PGothic</vt:lpstr>
      <vt:lpstr>MS PGothic</vt:lpstr>
      <vt:lpstr>.AppleSystemUIFont</vt:lpstr>
      <vt:lpstr>Arial</vt:lpstr>
      <vt:lpstr>Arial</vt:lpstr>
      <vt:lpstr>Arial Bold</vt:lpstr>
      <vt:lpstr>Calibri</vt:lpstr>
      <vt:lpstr>Wingdings</vt:lpstr>
      <vt:lpstr>2_Office Theme</vt:lpstr>
      <vt:lpstr>SCIFLI Starship Reentry Observation (SSRO) ACO (SpaceX Starship)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</dc:creator>
  <cp:lastModifiedBy>Inman, Jennifer Ann (LARC-E5)</cp:lastModifiedBy>
  <cp:revision>831</cp:revision>
  <cp:lastPrinted>2017-06-09T12:17:02Z</cp:lastPrinted>
  <dcterms:created xsi:type="dcterms:W3CDTF">2011-06-13T11:07:26Z</dcterms:created>
  <dcterms:modified xsi:type="dcterms:W3CDTF">2021-08-24T03:57:21Z</dcterms:modified>
</cp:coreProperties>
</file>