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1016" r:id="rId5"/>
    <p:sldId id="1021" r:id="rId6"/>
    <p:sldId id="1005" r:id="rId7"/>
    <p:sldId id="948" r:id="rId8"/>
    <p:sldId id="1029" r:id="rId9"/>
    <p:sldId id="1030" r:id="rId10"/>
    <p:sldId id="1031" r:id="rId11"/>
    <p:sldId id="1017" r:id="rId12"/>
    <p:sldId id="1012" r:id="rId13"/>
    <p:sldId id="1018" r:id="rId14"/>
    <p:sldId id="1028" r:id="rId15"/>
    <p:sldId id="1019" r:id="rId16"/>
    <p:sldId id="1023" r:id="rId17"/>
    <p:sldId id="103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E98E2E-2DE1-4AC4-AA08-F30BACB6CB1D}" v="617" dt="2021-08-23T13:59:12.791"/>
    <p1510:client id="{D7DB25FD-ED86-4589-BEEA-A3871B99CE12}" v="6" dt="2021-08-23T13:59:49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4"/>
    <p:restoredTop sz="94635"/>
  </p:normalViewPr>
  <p:slideViewPr>
    <p:cSldViewPr snapToGrid="0">
      <p:cViewPr varScale="1">
        <p:scale>
          <a:sx n="100" d="100"/>
          <a:sy n="100" d="100"/>
        </p:scale>
        <p:origin x="1088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s, Andrew L. (LARC-D320)[NATIONAL INSTITUTE OF AEROSPACE]" userId="S::alpeter2@ndc.nasa.gov::7ab001f3-34f9-4231-b18f-4dc3c6f70170" providerId="AD" clId="Web-{D7DB25FD-ED86-4589-BEEA-A3871B99CE12}"/>
    <pc:docChg chg="modSld">
      <pc:chgData name="Peters, Andrew L. (LARC-D320)[NATIONAL INSTITUTE OF AEROSPACE]" userId="S::alpeter2@ndc.nasa.gov::7ab001f3-34f9-4231-b18f-4dc3c6f70170" providerId="AD" clId="Web-{D7DB25FD-ED86-4589-BEEA-A3871B99CE12}" dt="2021-08-23T13:59:49.111" v="2" actId="20577"/>
      <pc:docMkLst>
        <pc:docMk/>
      </pc:docMkLst>
      <pc:sldChg chg="modSp">
        <pc:chgData name="Peters, Andrew L. (LARC-D320)[NATIONAL INSTITUTE OF AEROSPACE]" userId="S::alpeter2@ndc.nasa.gov::7ab001f3-34f9-4231-b18f-4dc3c6f70170" providerId="AD" clId="Web-{D7DB25FD-ED86-4589-BEEA-A3871B99CE12}" dt="2021-08-23T13:59:49.111" v="2" actId="20577"/>
        <pc:sldMkLst>
          <pc:docMk/>
          <pc:sldMk cId="998530897" sldId="1032"/>
        </pc:sldMkLst>
        <pc:spChg chg="mod">
          <ac:chgData name="Peters, Andrew L. (LARC-D320)[NATIONAL INSTITUTE OF AEROSPACE]" userId="S::alpeter2@ndc.nasa.gov::7ab001f3-34f9-4231-b18f-4dc3c6f70170" providerId="AD" clId="Web-{D7DB25FD-ED86-4589-BEEA-A3871B99CE12}" dt="2021-08-23T13:59:49.111" v="2" actId="20577"/>
          <ac:spMkLst>
            <pc:docMk/>
            <pc:sldMk cId="998530897" sldId="1032"/>
            <ac:spMk id="3" creationId="{7F1B54F1-D054-4C80-AC70-132FB2D4C93B}"/>
          </ac:spMkLst>
        </pc:spChg>
      </pc:sldChg>
    </pc:docChg>
  </pc:docChgLst>
  <pc:docChgLst>
    <pc:chgData name="Peters, Andrew L. (LARC-D320)[NATIONAL INSTITUTE OF AEROSPACE]" userId="S::alpeter2@ndc.nasa.gov::7ab001f3-34f9-4231-b18f-4dc3c6f70170" providerId="AD" clId="Web-{84E98E2E-2DE1-4AC4-AA08-F30BACB6CB1D}"/>
    <pc:docChg chg="addSld modSld">
      <pc:chgData name="Peters, Andrew L. (LARC-D320)[NATIONAL INSTITUTE OF AEROSPACE]" userId="S::alpeter2@ndc.nasa.gov::7ab001f3-34f9-4231-b18f-4dc3c6f70170" providerId="AD" clId="Web-{84E98E2E-2DE1-4AC4-AA08-F30BACB6CB1D}" dt="2021-08-23T13:59:12.791" v="303" actId="20577"/>
      <pc:docMkLst>
        <pc:docMk/>
      </pc:docMkLst>
      <pc:sldChg chg="modSp">
        <pc:chgData name="Peters, Andrew L. (LARC-D320)[NATIONAL INSTITUTE OF AEROSPACE]" userId="S::alpeter2@ndc.nasa.gov::7ab001f3-34f9-4231-b18f-4dc3c6f70170" providerId="AD" clId="Web-{84E98E2E-2DE1-4AC4-AA08-F30BACB6CB1D}" dt="2021-08-23T13:18:02.540" v="151" actId="20577"/>
        <pc:sldMkLst>
          <pc:docMk/>
          <pc:sldMk cId="2768952437" sldId="1005"/>
        </pc:sldMkLst>
        <pc:spChg chg="mod">
          <ac:chgData name="Peters, Andrew L. (LARC-D320)[NATIONAL INSTITUTE OF AEROSPACE]" userId="S::alpeter2@ndc.nasa.gov::7ab001f3-34f9-4231-b18f-4dc3c6f70170" providerId="AD" clId="Web-{84E98E2E-2DE1-4AC4-AA08-F30BACB6CB1D}" dt="2021-08-23T13:18:02.540" v="151" actId="20577"/>
          <ac:spMkLst>
            <pc:docMk/>
            <pc:sldMk cId="2768952437" sldId="1005"/>
            <ac:spMk id="3" creationId="{E2C0B025-127E-9C4D-9EAA-F689B1F519E8}"/>
          </ac:spMkLst>
        </pc:spChg>
      </pc:sldChg>
      <pc:sldChg chg="modSp new">
        <pc:chgData name="Peters, Andrew L. (LARC-D320)[NATIONAL INSTITUTE OF AEROSPACE]" userId="S::alpeter2@ndc.nasa.gov::7ab001f3-34f9-4231-b18f-4dc3c6f70170" providerId="AD" clId="Web-{84E98E2E-2DE1-4AC4-AA08-F30BACB6CB1D}" dt="2021-08-23T13:59:12.791" v="303" actId="20577"/>
        <pc:sldMkLst>
          <pc:docMk/>
          <pc:sldMk cId="998530897" sldId="1032"/>
        </pc:sldMkLst>
        <pc:spChg chg="mod">
          <ac:chgData name="Peters, Andrew L. (LARC-D320)[NATIONAL INSTITUTE OF AEROSPACE]" userId="S::alpeter2@ndc.nasa.gov::7ab001f3-34f9-4231-b18f-4dc3c6f70170" providerId="AD" clId="Web-{84E98E2E-2DE1-4AC4-AA08-F30BACB6CB1D}" dt="2021-08-23T13:26:32.845" v="169" actId="20577"/>
          <ac:spMkLst>
            <pc:docMk/>
            <pc:sldMk cId="998530897" sldId="1032"/>
            <ac:spMk id="2" creationId="{05F94F73-D666-4AEE-BBF7-13259604732F}"/>
          </ac:spMkLst>
        </pc:spChg>
        <pc:spChg chg="mod">
          <ac:chgData name="Peters, Andrew L. (LARC-D320)[NATIONAL INSTITUTE OF AEROSPACE]" userId="S::alpeter2@ndc.nasa.gov::7ab001f3-34f9-4231-b18f-4dc3c6f70170" providerId="AD" clId="Web-{84E98E2E-2DE1-4AC4-AA08-F30BACB6CB1D}" dt="2021-08-23T13:59:12.791" v="303" actId="20577"/>
          <ac:spMkLst>
            <pc:docMk/>
            <pc:sldMk cId="998530897" sldId="1032"/>
            <ac:spMk id="3" creationId="{7F1B54F1-D054-4C80-AC70-132FB2D4C93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BD936-61DA-2340-9856-0BC62D89AC94}" type="datetimeFigureOut">
              <a:rPr lang="en-US" smtClean="0"/>
              <a:t>8/23/2021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B00320-A94E-4542-BAF8-A8E365CE3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58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B00320-A94E-4542-BAF8-A8E365CE3A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218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09C94-F479-DA41-A79B-B9A3A66528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2DCA2B-0B79-4142-B73D-9C2AB90F2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C0B9E-18C8-B14E-9AFC-EC525D960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E2181F-353A-6C4F-814B-CD1F73DCF0CA}" type="datetime1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3D5A2-1CA7-B346-BB6A-443248110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5E51A-5330-F440-AB46-96E16F407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10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5146D-6DEA-614D-A4A1-68E63DACE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" y="30071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C3E47-5CCF-684C-9372-AACBFF9196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0B5D6B-6235-8644-8640-85AFFA22B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F7AB8-C8AF-A847-A16D-88DF59B91B96}" type="datetime1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A5366-A2CC-9142-88B6-E9B1AD66F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32EB3-DD16-ED49-96DA-3610B50C9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119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3E41D-C323-F049-AC9C-2596F2453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145FD8-10DC-E14A-8D31-7B221E93D2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10232-F96C-6844-BCBE-44713601F4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6AA818-43EE-3C46-AAF2-0474D664C5B9}" type="datetime1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B16848-ECAC-BF4C-9799-D528D9597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1EA2D-B82B-DF45-AFA5-F0A56BD29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02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76E6-70FA-A54A-A3F7-29CE3516B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7EB2E-887A-EB41-BE68-CDA0A2413D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A03752-9183-634C-89ED-F583D8AFF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954BE-99FE-924C-9C44-3018EFD9D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B0A313-B536-3E44-A401-CE052B1FA15B}" type="datetime1">
              <a:rPr lang="en-US" smtClean="0"/>
              <a:t>8/23/2021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C0D976-61E7-D240-A4BC-917E11A73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8EA043-A497-804F-B636-C11CE7466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78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859B6-7AEC-9045-B6DE-80C9FC9CE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33F70D-2348-2247-88C3-43854AC52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F0DBA-38F4-0349-A007-D9F4764B5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EBB009-5B13-654A-B736-C29D8E78BB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D318BA-EBC5-B84B-999B-7E32C54278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EA86AE-2FF3-2E44-9FDC-9C8C6EB59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8E0F1-4F78-2643-A4EA-6446EAB7D66B}" type="datetime1">
              <a:rPr lang="en-US" smtClean="0"/>
              <a:t>8/23/2021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9872B8A-04EF-2449-87D9-25A61300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248D9E-E3BF-6848-9734-4A00ED47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3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0BC0-4C29-F140-82DD-8B6CEF46C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A0E97B-2DA7-9544-B2F8-44895AD38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F01B1-62D8-EE43-BD7A-2869F5CB57EE}" type="datetime1">
              <a:rPr lang="en-US" smtClean="0"/>
              <a:t>8/23/2021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177ACB-11C0-194D-B2F9-F3C71E3FA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2FED34-54BF-CD43-BF3E-1FFB3F016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872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E447D0-87CA-5240-AFE8-0BC3AE2DF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DCF46-D246-B544-8689-7C2F75DCF958}" type="datetime1">
              <a:rPr lang="en-US" smtClean="0"/>
              <a:t>8/23/2021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0ED640-70D5-1F4C-9DA9-923C658C6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B43561-B639-FB46-BE4C-4A145F7DF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1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8458-5DB3-924D-A4FC-222BD207F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49ED02-B120-D64C-8E95-60E0B8081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3FB23-0DA4-1944-8783-D01C5AF906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DBA648-DF9C-E147-B750-1B6981A64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39BFC-11EE-224B-95F8-BD1A4F90FB7D}" type="datetime1">
              <a:rPr lang="en-US" smtClean="0"/>
              <a:t>8/23/2021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2B03E9-CD5D-D341-AB1E-04D4C2B05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26737E-B8EC-AE4F-AC64-971F5162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56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03DF2-C63B-5B4B-8DE4-9C50B5DB0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88DFB3-10C6-B540-8AE0-3667DE1D73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ACF95-9051-E04B-9831-F3EAEC1495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EFE1D6-A9E0-3345-B983-CA12F91AF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BE94B4-92B3-6C4E-BCE4-45B5E4D5EEF3}" type="datetime1">
              <a:rPr lang="en-US" smtClean="0"/>
              <a:t>8/23/2021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B0AA1C-1AEB-B24A-953D-73D56EA4E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3C3E9-438C-934E-BFE9-4EEC7CDE2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708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FF77E-E768-6E45-8BDB-9DAE54A61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C28AC5-D28E-AC49-BD9F-0297E90C8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3479C-E98D-4045-BBF4-AC39C79C4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4DC4E-BE60-6248-A7AD-42949B6CECEF}" type="datetime1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DA325-6264-5241-815D-B0F4E5CCC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58D53-33C1-9F48-8265-0A96E1DBB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22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71BFB2-A971-4949-B0A5-01B4294C5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E33F55-A3AC-2D4C-A748-86A765786E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2F95BD-FF1D-BD45-BD12-498B23507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72BD4-2470-AD4F-BCFB-C2D9E3333D45}" type="datetime1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A073B-3310-1245-9B81-79501E472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22646E-4FC3-EA49-A2D0-C921B79B0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39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736600" y="1949450"/>
            <a:ext cx="10718800" cy="401955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435935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  <a:alpha val="56000"/>
              </a:schemeClr>
            </a:gs>
            <a:gs pos="99000">
              <a:schemeClr val="tx2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746FDC-FF49-0D42-9B51-0DCA33C7A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5220C-FEAC-6C40-AEC2-243E5B409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826B1-C182-994F-AD02-38A4053898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91AE2-0934-FB44-88F6-D231BF640240}" type="datetime1">
              <a:rPr lang="en-US" smtClean="0"/>
              <a:t>8/23/2021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420407-F5C3-3F49-913A-4A3ADEB18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FBBF8-C860-314C-A27D-763ECB014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48425"/>
            <a:ext cx="2743200" cy="4095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2529C3-2839-DA46-A8DD-A5B6CD76C7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33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gitlab.larc.nasa.gov/larc-nia-fm/Siriu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0"/>
                <a:lumOff val="100000"/>
                <a:alpha val="56000"/>
              </a:schemeClr>
            </a:gs>
            <a:gs pos="99000">
              <a:schemeClr val="tx2">
                <a:lumMod val="60000"/>
                <a:lumOff val="4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575DBC-586E-2E44-97EC-0995FEE78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1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50F5672-7BF8-2F43-BF20-D0593592A137}"/>
              </a:ext>
            </a:extLst>
          </p:cNvPr>
          <p:cNvSpPr txBox="1">
            <a:spLocks/>
          </p:cNvSpPr>
          <p:nvPr/>
        </p:nvSpPr>
        <p:spPr>
          <a:xfrm>
            <a:off x="691794" y="121443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>
                <a:ln/>
                <a:solidFill>
                  <a:schemeClr val="accent3"/>
                </a:solidFill>
              </a:rPr>
              <a:t>SIRIUS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0A9F9FF-0651-2742-8CB3-D694EA52A44A}"/>
              </a:ext>
            </a:extLst>
          </p:cNvPr>
          <p:cNvSpPr txBox="1">
            <a:spLocks/>
          </p:cNvSpPr>
          <p:nvPr/>
        </p:nvSpPr>
        <p:spPr>
          <a:xfrm>
            <a:off x="691794" y="2965040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>
                <a:ln/>
                <a:solidFill>
                  <a:schemeClr val="accent3"/>
                </a:solidFill>
              </a:rPr>
              <a:t>Simulation Infrastructure for Research on Interconnected Unmanned System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E21731C-ED91-9F48-B729-0CC64F33D0C9}"/>
              </a:ext>
            </a:extLst>
          </p:cNvPr>
          <p:cNvSpPr txBox="1">
            <a:spLocks/>
          </p:cNvSpPr>
          <p:nvPr/>
        </p:nvSpPr>
        <p:spPr>
          <a:xfrm>
            <a:off x="626724" y="4997450"/>
            <a:ext cx="10938552" cy="16557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María </a:t>
            </a:r>
            <a:r>
              <a:rPr lang="en-US" dirty="0" err="1">
                <a:solidFill>
                  <a:schemeClr val="tx2"/>
                </a:solidFill>
              </a:rPr>
              <a:t>Consiglio</a:t>
            </a:r>
            <a:r>
              <a:rPr lang="en-US" dirty="0">
                <a:solidFill>
                  <a:schemeClr val="tx2"/>
                </a:solidFill>
              </a:rPr>
              <a:t> (NASA), Andrew Peters (NIA), Brendan Duffy (NIA), </a:t>
            </a:r>
            <a:r>
              <a:rPr lang="en-US" dirty="0" err="1">
                <a:solidFill>
                  <a:schemeClr val="tx2"/>
                </a:solidFill>
              </a:rPr>
              <a:t>Swee</a:t>
            </a:r>
            <a:r>
              <a:rPr lang="en-US" dirty="0">
                <a:solidFill>
                  <a:schemeClr val="tx2"/>
                </a:solidFill>
              </a:rPr>
              <a:t> Balachandran (NIA), Marco </a:t>
            </a:r>
            <a:r>
              <a:rPr lang="en-US" dirty="0" err="1">
                <a:solidFill>
                  <a:schemeClr val="tx2"/>
                </a:solidFill>
              </a:rPr>
              <a:t>Feliu</a:t>
            </a:r>
            <a:r>
              <a:rPr lang="en-US" dirty="0">
                <a:solidFill>
                  <a:schemeClr val="tx2"/>
                </a:solidFill>
              </a:rPr>
              <a:t> (NIA), </a:t>
            </a:r>
            <a:endParaRPr lang="en-US" dirty="0">
              <a:solidFill>
                <a:schemeClr val="tx2"/>
              </a:solidFill>
              <a:cs typeface="Calibri"/>
            </a:endParaRPr>
          </a:p>
          <a:p>
            <a:pPr marL="0" indent="0">
              <a:buNone/>
            </a:pPr>
            <a:r>
              <a:rPr lang="en-US" dirty="0">
                <a:ln/>
                <a:solidFill>
                  <a:schemeClr val="tx2"/>
                </a:solidFill>
              </a:rPr>
              <a:t>NASA Langley Research Center</a:t>
            </a:r>
            <a:endParaRPr lang="en-US" dirty="0">
              <a:ln/>
              <a:solidFill>
                <a:schemeClr val="tx2"/>
              </a:solidFill>
              <a:cs typeface="Calibri"/>
            </a:endParaRPr>
          </a:p>
          <a:p>
            <a:pPr marL="0" indent="0">
              <a:buNone/>
            </a:pPr>
            <a:r>
              <a:rPr lang="en-US" dirty="0">
                <a:ln/>
                <a:solidFill>
                  <a:schemeClr val="tx2"/>
                </a:solidFill>
              </a:rPr>
              <a:t>August 2021</a:t>
            </a:r>
            <a:endParaRPr lang="en-US" dirty="0">
              <a:ln/>
              <a:solidFill>
                <a:schemeClr val="tx2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8661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D097-32BC-B148-B862-08882D58B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0614C0-7805-8E45-993F-C21A3D00B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500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Introduction</a:t>
            </a:r>
          </a:p>
          <a:p>
            <a:r>
              <a:rPr lang="en-US" dirty="0"/>
              <a:t>SIRIUS Architecture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Network/Airspace Builder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Pairwise Encounter Builder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Simulation Runner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Analysis and Visualization</a:t>
            </a:r>
            <a:endParaRPr lang="en-US" dirty="0">
              <a:cs typeface="Calibri"/>
            </a:endParaRPr>
          </a:p>
          <a:p>
            <a:r>
              <a:rPr lang="en-US" dirty="0"/>
              <a:t>Sample Applications</a:t>
            </a:r>
            <a:endParaRPr lang="en-US" dirty="0">
              <a:cs typeface="Calibri" panose="020F0502020204030204"/>
            </a:endParaRPr>
          </a:p>
          <a:p>
            <a:r>
              <a:rPr lang="en-US" dirty="0"/>
              <a:t>Ongoing and future work</a:t>
            </a:r>
            <a:endParaRPr lang="en-US" dirty="0"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844DE0-EEE6-D04E-A7B0-FAFC63F5C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36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7E0C-DE8D-7042-BAFD-9F4AAFE4A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/>
              <a:t>SIRIUS: What is it?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0B025-127E-9C4D-9EAA-F689B1F519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31" y="1486578"/>
            <a:ext cx="10515600" cy="506833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2400" dirty="0"/>
              <a:t>A simulation research environment for fast-time evaluations  and analysis of Urban Air Mobility (UAM) operations.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SIRIUS provides a graphical user interface that allows the user to design, build, and configure complex airspace structures containing a large number of aerial vehicles and ground systems participating in a UAM ecosystem.</a:t>
            </a:r>
            <a:endParaRPr lang="en-US" sz="2400" dirty="0">
              <a:cs typeface="Calibri"/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Comprehensive data collection and interactive data analysis tools enables the evaluation of all required Measures of Performance (MOPs).</a:t>
            </a:r>
            <a:endParaRPr lang="en-US" sz="2400" dirty="0">
              <a:cs typeface="Calibri"/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SIRIUS is available from </a:t>
            </a:r>
            <a:r>
              <a:rPr lang="en-US" sz="2400" dirty="0">
                <a:hlinkClick r:id="rId2"/>
              </a:rPr>
              <a:t>https://gitlab.larc.nasa.gov/larc-nia-fm/Sirius</a:t>
            </a:r>
            <a:endParaRPr lang="en-US" sz="2400" dirty="0"/>
          </a:p>
          <a:p>
            <a:pPr marL="457200" lvl="1" indent="0">
              <a:lnSpc>
                <a:spcPct val="120000"/>
              </a:lnSpc>
              <a:buNone/>
            </a:pPr>
            <a:endParaRPr lang="en-US" sz="1600"/>
          </a:p>
          <a:p>
            <a:pPr>
              <a:lnSpc>
                <a:spcPct val="120000"/>
              </a:lnSpc>
            </a:pPr>
            <a:endParaRPr lang="en-US" sz="2000"/>
          </a:p>
          <a:p>
            <a:pPr>
              <a:lnSpc>
                <a:spcPct val="120000"/>
              </a:lnSpc>
            </a:pPr>
            <a:endParaRPr lang="en-US" sz="2000"/>
          </a:p>
          <a:p>
            <a:pPr>
              <a:lnSpc>
                <a:spcPct val="120000"/>
              </a:lnSpc>
            </a:pPr>
            <a:endParaRPr lang="en-US" sz="20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36824-E755-3646-8B50-0CE8E5E3D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952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96F3D-E5E6-9441-BA6C-20A584F73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SIRIUS Main Features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A2366-5830-A346-A778-434CFB46F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9402"/>
            <a:ext cx="10515600" cy="4907561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/>
              <a:t>Graphical user interface and highly configurable test scenarios</a:t>
            </a:r>
            <a:endParaRPr lang="en-US" sz="180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en-US" sz="1600"/>
              <a:t>DAA: Well-clear definition, alerting logic, maneuver guidance, support for intruder-centric DAA logic</a:t>
            </a:r>
            <a:endParaRPr lang="en-US" sz="160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en-US" sz="1600"/>
              <a:t>Uncertainty models: Surveillance, communication delays, winds</a:t>
            </a:r>
            <a:endParaRPr lang="en-US" sz="160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en-US" sz="1600"/>
              <a:t>Equipped and non-Equipped aircraft</a:t>
            </a:r>
            <a:endParaRPr lang="en-US" sz="160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en-US" sz="1600"/>
              <a:t>Aircraft models: point mass, 6-DOF High Fidelity Rotorcraft UAS, 6-PAX Quad EVTOL aircraft models</a:t>
            </a:r>
            <a:endParaRPr lang="en-US" sz="1600"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1800"/>
              <a:t>Support simulations involving 4-D Kinematic Trajectories.</a:t>
            </a:r>
            <a:endParaRPr lang="en-US" sz="1800"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r>
              <a:rPr lang="en-US" sz="1800"/>
              <a:t>Batch Parallelization:</a:t>
            </a:r>
            <a:endParaRPr lang="en-US" sz="180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en-US" sz="1600"/>
              <a:t>Scenarios can be run in parallel on different computers</a:t>
            </a:r>
            <a:endParaRPr lang="en-US" sz="160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en-US" sz="1600"/>
              <a:t>Aircraft from the same scenario can be run on different computers </a:t>
            </a:r>
            <a:endParaRPr lang="en-US" sz="1600">
              <a:cs typeface="Calibri" panose="020F0502020204030204"/>
            </a:endParaRPr>
          </a:p>
          <a:p>
            <a:pPr>
              <a:lnSpc>
                <a:spcPct val="100000"/>
              </a:lnSpc>
            </a:pPr>
            <a:r>
              <a:rPr lang="en-US" sz="1800">
                <a:ea typeface="+mn-lt"/>
                <a:cs typeface="+mn-lt"/>
              </a:rPr>
              <a:t>Vehicles simulated in SIRIUS can be configured to have varying levels of autonomy:</a:t>
            </a:r>
          </a:p>
          <a:p>
            <a:pPr lvl="1">
              <a:lnSpc>
                <a:spcPct val="100000"/>
              </a:lnSpc>
            </a:pPr>
            <a:r>
              <a:rPr lang="en-US" sz="1600">
                <a:ea typeface="+mn-lt"/>
                <a:cs typeface="+mn-lt"/>
              </a:rPr>
              <a:t>Autonomous behavior is enabled via the ICAROUS system. Vehicles can perform avoidance maneuvers, merging and spacing operations and path planning.</a:t>
            </a:r>
          </a:p>
          <a:p>
            <a:pPr>
              <a:lnSpc>
                <a:spcPct val="100000"/>
              </a:lnSpc>
            </a:pPr>
            <a:r>
              <a:rPr lang="en-US" sz="1800"/>
              <a:t>Modular</a:t>
            </a:r>
            <a:endParaRPr lang="en-US" sz="1800">
              <a:cs typeface="Calibri"/>
            </a:endParaRPr>
          </a:p>
          <a:p>
            <a:pPr lvl="1">
              <a:lnSpc>
                <a:spcPct val="100000"/>
              </a:lnSpc>
            </a:pPr>
            <a:r>
              <a:rPr lang="en-US" sz="1600"/>
              <a:t>Support for alternative DAA logic, e.g., Xu, noise models, metrics, etc. </a:t>
            </a:r>
            <a:endParaRPr lang="en-US" sz="1600"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en-US" sz="1800"/>
              <a:t>Deterministic and Monte-Carlo based generation of scenarios</a:t>
            </a:r>
            <a:endParaRPr lang="en-US" sz="18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DD414-1EEB-CD43-9D10-185A70222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69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6F7A4-D94C-8D4A-97D4-78063B4A9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Workflow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AE1E7-B758-0B4B-8929-73225A1CE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5</a:t>
            </a:fld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E81A97-D218-A746-9F1A-5619D0DE9B10}"/>
              </a:ext>
            </a:extLst>
          </p:cNvPr>
          <p:cNvGrpSpPr/>
          <p:nvPr/>
        </p:nvGrpSpPr>
        <p:grpSpPr>
          <a:xfrm>
            <a:off x="1504671" y="1355634"/>
            <a:ext cx="9049072" cy="5472294"/>
            <a:chOff x="1504671" y="1355634"/>
            <a:chExt cx="9049072" cy="5472294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DDFDB0AC-EA6F-3F45-8914-5AFB31889622}"/>
                </a:ext>
              </a:extLst>
            </p:cNvPr>
            <p:cNvSpPr/>
            <p:nvPr/>
          </p:nvSpPr>
          <p:spPr>
            <a:xfrm>
              <a:off x="1930400" y="1355634"/>
              <a:ext cx="1718732" cy="82973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Pairwise encounter generator</a:t>
              </a:r>
            </a:p>
          </p:txBody>
        </p:sp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DC9B4A67-CBC5-4C42-BF86-E94E8B5CE8C4}"/>
                </a:ext>
              </a:extLst>
            </p:cNvPr>
            <p:cNvSpPr/>
            <p:nvPr/>
          </p:nvSpPr>
          <p:spPr>
            <a:xfrm>
              <a:off x="1930400" y="4105920"/>
              <a:ext cx="1718732" cy="829734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Airspace network  builder</a:t>
              </a: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3F20493A-78F6-3F47-8958-58AD9E7DCEF8}"/>
                </a:ext>
              </a:extLst>
            </p:cNvPr>
            <p:cNvSpPr/>
            <p:nvPr/>
          </p:nvSpPr>
          <p:spPr>
            <a:xfrm>
              <a:off x="5359400" y="2634100"/>
              <a:ext cx="1718732" cy="829734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Simulation Runner</a:t>
              </a: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E7D9D10D-8AE9-4643-BCB1-330E34643A0E}"/>
                </a:ext>
              </a:extLst>
            </p:cNvPr>
            <p:cNvSpPr/>
            <p:nvPr/>
          </p:nvSpPr>
          <p:spPr>
            <a:xfrm>
              <a:off x="8346975" y="2627881"/>
              <a:ext cx="1718732" cy="82973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>
                  <a:solidFill>
                    <a:schemeClr val="tx1"/>
                  </a:solidFill>
                </a:rPr>
                <a:t>Data analyzer</a:t>
              </a:r>
            </a:p>
          </p:txBody>
        </p:sp>
        <p:cxnSp>
          <p:nvCxnSpPr>
            <p:cNvPr id="10" name="Curved Connector 9">
              <a:extLst>
                <a:ext uri="{FF2B5EF4-FFF2-40B4-BE49-F238E27FC236}">
                  <a16:creationId xmlns:a16="http://schemas.microsoft.com/office/drawing/2014/main" id="{1FA6700D-A623-1E4E-937C-6F9BB7B01194}"/>
                </a:ext>
              </a:extLst>
            </p:cNvPr>
            <p:cNvCxnSpPr>
              <a:stCxn id="6" idx="3"/>
              <a:endCxn id="7" idx="1"/>
            </p:cNvCxnSpPr>
            <p:nvPr/>
          </p:nvCxnSpPr>
          <p:spPr>
            <a:xfrm flipV="1">
              <a:off x="3649132" y="3048967"/>
              <a:ext cx="1710268" cy="1471820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Curved Connector 11">
              <a:extLst>
                <a:ext uri="{FF2B5EF4-FFF2-40B4-BE49-F238E27FC236}">
                  <a16:creationId xmlns:a16="http://schemas.microsoft.com/office/drawing/2014/main" id="{5546E9ED-4293-CB41-AFE6-A5BE192076C0}"/>
                </a:ext>
              </a:extLst>
            </p:cNvPr>
            <p:cNvCxnSpPr>
              <a:stCxn id="5" idx="3"/>
            </p:cNvCxnSpPr>
            <p:nvPr/>
          </p:nvCxnSpPr>
          <p:spPr>
            <a:xfrm>
              <a:off x="3649132" y="1770501"/>
              <a:ext cx="1710268" cy="1278466"/>
            </a:xfrm>
            <a:prstGeom prst="curvedConnector3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441D71B-7514-A449-BAC1-2ABCB64FC67D}"/>
                </a:ext>
              </a:extLst>
            </p:cNvPr>
            <p:cNvCxnSpPr>
              <a:stCxn id="7" idx="3"/>
              <a:endCxn id="8" idx="1"/>
            </p:cNvCxnSpPr>
            <p:nvPr/>
          </p:nvCxnSpPr>
          <p:spPr>
            <a:xfrm flipV="1">
              <a:off x="7078132" y="3042748"/>
              <a:ext cx="1268843" cy="62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B89C4FE0-3B84-8C45-8A56-E9F7D0939E31}"/>
                </a:ext>
              </a:extLst>
            </p:cNvPr>
            <p:cNvSpPr/>
            <p:nvPr/>
          </p:nvSpPr>
          <p:spPr>
            <a:xfrm>
              <a:off x="4988496" y="3934988"/>
              <a:ext cx="2562139" cy="2892940"/>
            </a:xfrm>
            <a:prstGeom prst="rect">
              <a:avLst/>
            </a:prstGeom>
            <a:noFill/>
            <a:ln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2000">
                  <a:solidFill>
                    <a:schemeClr val="accent1">
                      <a:lumMod val="75000"/>
                    </a:schemeClr>
                  </a:solidFill>
                </a:rPr>
                <a:t>Execution Environment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750EE0A-0747-CF48-ABD3-55385D052491}"/>
                </a:ext>
              </a:extLst>
            </p:cNvPr>
            <p:cNvSpPr/>
            <p:nvPr/>
          </p:nvSpPr>
          <p:spPr>
            <a:xfrm>
              <a:off x="5060794" y="5558837"/>
              <a:ext cx="1041464" cy="7954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100"/>
                <a:t>Aircraft Simulation</a:t>
              </a:r>
              <a:endParaRPr lang="en-US"/>
            </a:p>
            <a:p>
              <a:pPr algn="ctr"/>
              <a:r>
                <a:rPr lang="en-US" sz="1100"/>
                <a:t>Aircraft 1</a:t>
              </a:r>
              <a:endParaRPr lang="en-US"/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98C96ED4-D90E-B647-8290-3B3417EED871}"/>
                </a:ext>
              </a:extLst>
            </p:cNvPr>
            <p:cNvSpPr/>
            <p:nvPr/>
          </p:nvSpPr>
          <p:spPr>
            <a:xfrm>
              <a:off x="5530666" y="4656783"/>
              <a:ext cx="1502894" cy="388391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400"/>
                <a:t>Simulation Manager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52A3B8-5185-C142-BD09-B7E176DB8CD8}"/>
                </a:ext>
              </a:extLst>
            </p:cNvPr>
            <p:cNvSpPr/>
            <p:nvPr/>
          </p:nvSpPr>
          <p:spPr>
            <a:xfrm>
              <a:off x="6419816" y="5543960"/>
              <a:ext cx="1041464" cy="79547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1100"/>
                <a:t>Aircraft Simulation</a:t>
              </a:r>
              <a:endParaRPr lang="en-US"/>
            </a:p>
            <a:p>
              <a:pPr algn="ctr"/>
              <a:r>
                <a:rPr lang="en-US" sz="1100"/>
                <a:t>Aircraft n</a:t>
              </a:r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8DA72F5-07DF-AE47-A493-137F2890A438}"/>
                </a:ext>
              </a:extLst>
            </p:cNvPr>
            <p:cNvSpPr/>
            <p:nvPr/>
          </p:nvSpPr>
          <p:spPr>
            <a:xfrm>
              <a:off x="6050966" y="5616753"/>
              <a:ext cx="46839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3200">
                  <a:solidFill>
                    <a:schemeClr val="accent1">
                      <a:lumMod val="75000"/>
                    </a:schemeClr>
                  </a:solidFill>
                </a:rPr>
                <a:t>…</a:t>
              </a:r>
              <a:endParaRPr lang="en-US" sz="3200"/>
            </a:p>
          </p:txBody>
        </p:sp>
        <p:sp>
          <p:nvSpPr>
            <p:cNvPr id="21" name="Right Brace 20">
              <a:extLst>
                <a:ext uri="{FF2B5EF4-FFF2-40B4-BE49-F238E27FC236}">
                  <a16:creationId xmlns:a16="http://schemas.microsoft.com/office/drawing/2014/main" id="{AA521E3A-7A66-9A40-A84D-B59648D0FFCB}"/>
                </a:ext>
              </a:extLst>
            </p:cNvPr>
            <p:cNvSpPr/>
            <p:nvPr/>
          </p:nvSpPr>
          <p:spPr>
            <a:xfrm rot="16200000">
              <a:off x="6033995" y="4090145"/>
              <a:ext cx="454085" cy="2400487"/>
            </a:xfrm>
            <a:prstGeom prst="rightBrace">
              <a:avLst/>
            </a:prstGeom>
            <a:ln w="412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Down Arrow 21">
              <a:extLst>
                <a:ext uri="{FF2B5EF4-FFF2-40B4-BE49-F238E27FC236}">
                  <a16:creationId xmlns:a16="http://schemas.microsoft.com/office/drawing/2014/main" id="{3BA781CE-28CF-0143-8387-04ADA9B1ED8C}"/>
                </a:ext>
              </a:extLst>
            </p:cNvPr>
            <p:cNvSpPr/>
            <p:nvPr/>
          </p:nvSpPr>
          <p:spPr>
            <a:xfrm>
              <a:off x="6180513" y="3634835"/>
              <a:ext cx="101600" cy="25049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Can 24">
              <a:extLst>
                <a:ext uri="{FF2B5EF4-FFF2-40B4-BE49-F238E27FC236}">
                  <a16:creationId xmlns:a16="http://schemas.microsoft.com/office/drawing/2014/main" id="{3E7D88B7-BE91-1145-A7D0-F7DC1B167E73}"/>
                </a:ext>
              </a:extLst>
            </p:cNvPr>
            <p:cNvSpPr/>
            <p:nvPr/>
          </p:nvSpPr>
          <p:spPr>
            <a:xfrm>
              <a:off x="8559258" y="4290418"/>
              <a:ext cx="1393274" cy="336688"/>
            </a:xfrm>
            <a:prstGeom prst="ca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/>
                <a:t>Data logs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672F701-AB65-8B4B-8786-1259F1BEA0D3}"/>
                </a:ext>
              </a:extLst>
            </p:cNvPr>
            <p:cNvSpPr/>
            <p:nvPr/>
          </p:nvSpPr>
          <p:spPr>
            <a:xfrm>
              <a:off x="8306855" y="4752116"/>
              <a:ext cx="1845325" cy="197672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 anchorCtr="1"/>
            <a:lstStyle/>
            <a:p>
              <a:pPr algn="ctr"/>
              <a:endParaRPr lang="en-US">
                <a:solidFill>
                  <a:schemeClr val="accent1"/>
                </a:solidFill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CF8654A-E333-C747-9B62-54D19CB8B8DF}"/>
                </a:ext>
              </a:extLst>
            </p:cNvPr>
            <p:cNvSpPr/>
            <p:nvPr/>
          </p:nvSpPr>
          <p:spPr>
            <a:xfrm>
              <a:off x="8428073" y="4821168"/>
              <a:ext cx="1602890" cy="4942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/>
                <a:t>Postprocessing interactive plots</a:t>
              </a:r>
            </a:p>
          </p:txBody>
        </p:sp>
        <p:pic>
          <p:nvPicPr>
            <p:cNvPr id="29" name="Picture 28" descr="A close up of a map&#10;&#10;Description automatically generated">
              <a:extLst>
                <a:ext uri="{FF2B5EF4-FFF2-40B4-BE49-F238E27FC236}">
                  <a16:creationId xmlns:a16="http://schemas.microsoft.com/office/drawing/2014/main" id="{5E89EC09-5F1C-FD45-AD6C-2174972A92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454450" y="5369989"/>
              <a:ext cx="1602890" cy="1198821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503DAF7-9E0B-234F-81ED-030B066DEF2C}"/>
                </a:ext>
              </a:extLst>
            </p:cNvPr>
            <p:cNvSpPr/>
            <p:nvPr/>
          </p:nvSpPr>
          <p:spPr>
            <a:xfrm>
              <a:off x="8092805" y="3934987"/>
              <a:ext cx="2200344" cy="2892941"/>
            </a:xfrm>
            <a:prstGeom prst="rect">
              <a:avLst/>
            </a:prstGeom>
            <a:noFill/>
            <a:ln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ctr"/>
              <a:r>
                <a:rPr lang="en-US" sz="2000">
                  <a:solidFill>
                    <a:schemeClr val="accent1">
                      <a:lumMod val="75000"/>
                    </a:schemeClr>
                  </a:solidFill>
                </a:rPr>
                <a:t>Data Analysis</a:t>
              </a:r>
            </a:p>
          </p:txBody>
        </p:sp>
        <p:sp>
          <p:nvSpPr>
            <p:cNvPr id="31" name="Down Arrow 30">
              <a:extLst>
                <a:ext uri="{FF2B5EF4-FFF2-40B4-BE49-F238E27FC236}">
                  <a16:creationId xmlns:a16="http://schemas.microsoft.com/office/drawing/2014/main" id="{82FD4729-90F1-104A-B867-692B7A8145F0}"/>
                </a:ext>
              </a:extLst>
            </p:cNvPr>
            <p:cNvSpPr/>
            <p:nvPr/>
          </p:nvSpPr>
          <p:spPr>
            <a:xfrm>
              <a:off x="9160529" y="4661632"/>
              <a:ext cx="137976" cy="13762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Down Arrow 31">
              <a:extLst>
                <a:ext uri="{FF2B5EF4-FFF2-40B4-BE49-F238E27FC236}">
                  <a16:creationId xmlns:a16="http://schemas.microsoft.com/office/drawing/2014/main" id="{EC68AEC6-4569-CB40-8908-D55FC117B627}"/>
                </a:ext>
              </a:extLst>
            </p:cNvPr>
            <p:cNvSpPr/>
            <p:nvPr/>
          </p:nvSpPr>
          <p:spPr>
            <a:xfrm>
              <a:off x="9127917" y="3573981"/>
              <a:ext cx="101600" cy="250492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D1B7724-1B3D-4542-91B6-21BDCB44250E}"/>
                </a:ext>
              </a:extLst>
            </p:cNvPr>
            <p:cNvSpPr txBox="1"/>
            <p:nvPr/>
          </p:nvSpPr>
          <p:spPr>
            <a:xfrm>
              <a:off x="1520366" y="2358300"/>
              <a:ext cx="257019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/>
                <a:t>Design sense and avoid encounters of </a:t>
              </a:r>
            </a:p>
            <a:p>
              <a:r>
                <a:rPr lang="en-US" sz="1200"/>
                <a:t>various geometries, closure rates, etc..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D091756-46BA-784F-81B4-C5D97145AEC2}"/>
                </a:ext>
              </a:extLst>
            </p:cNvPr>
            <p:cNvSpPr txBox="1"/>
            <p:nvPr/>
          </p:nvSpPr>
          <p:spPr>
            <a:xfrm>
              <a:off x="1504671" y="5132768"/>
              <a:ext cx="246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Design complex airspace networks and traffic flows in and around vertiports in an urban environment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B75936F-40BC-F747-BF0E-8E8D023D8EC4}"/>
                </a:ext>
              </a:extLst>
            </p:cNvPr>
            <p:cNvSpPr txBox="1"/>
            <p:nvPr/>
          </p:nvSpPr>
          <p:spPr>
            <a:xfrm>
              <a:off x="5083015" y="1918489"/>
              <a:ext cx="24609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Use local and remote resources (server) to run multiple simulations in parallel.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1708E58-AAE8-8040-9938-20E6DF483A5A}"/>
                </a:ext>
              </a:extLst>
            </p:cNvPr>
            <p:cNvSpPr txBox="1"/>
            <p:nvPr/>
          </p:nvSpPr>
          <p:spPr>
            <a:xfrm>
              <a:off x="8092805" y="1918488"/>
              <a:ext cx="24609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/>
                <a:t>Post simulation data analysis to evaluate and visualize metrics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0981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8603-E16B-6942-9A2E-525A4CBE7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Simulation Environment</a:t>
            </a:r>
          </a:p>
        </p:txBody>
      </p:sp>
      <p:sp>
        <p:nvSpPr>
          <p:cNvPr id="82" name="Content Placeholder 81">
            <a:extLst>
              <a:ext uri="{FF2B5EF4-FFF2-40B4-BE49-F238E27FC236}">
                <a16:creationId xmlns:a16="http://schemas.microsoft.com/office/drawing/2014/main" id="{197D541E-4E5E-6044-82C4-9CDFBDE5A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249" y="1194555"/>
            <a:ext cx="10515600" cy="4351338"/>
          </a:xfrm>
        </p:spPr>
        <p:txBody>
          <a:bodyPr/>
          <a:lstStyle/>
          <a:p>
            <a:r>
              <a:rPr lang="en-US" dirty="0"/>
              <a:t>Simulations can be run locally or on one or more remote host machines.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3D8A7B-7B50-EF44-97AE-80BFC8E1C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6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DC52716-0C4F-3644-A10E-B46218BAF93C}"/>
              </a:ext>
            </a:extLst>
          </p:cNvPr>
          <p:cNvGrpSpPr/>
          <p:nvPr/>
        </p:nvGrpSpPr>
        <p:grpSpPr>
          <a:xfrm>
            <a:off x="1720634" y="3678002"/>
            <a:ext cx="2100516" cy="2860646"/>
            <a:chOff x="443828" y="3767332"/>
            <a:chExt cx="2100516" cy="2860646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E4A9175F-669E-8343-95F6-46C3D283C31C}"/>
                </a:ext>
              </a:extLst>
            </p:cNvPr>
            <p:cNvSpPr/>
            <p:nvPr/>
          </p:nvSpPr>
          <p:spPr>
            <a:xfrm>
              <a:off x="443828" y="3767332"/>
              <a:ext cx="2100516" cy="2860646"/>
            </a:xfrm>
            <a:prstGeom prst="roundRect">
              <a:avLst>
                <a:gd name="adj" fmla="val 1579"/>
              </a:avLst>
            </a:prstGeom>
            <a:solidFill>
              <a:srgbClr val="FFC00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193F590-7295-D549-95D6-74F61F366840}"/>
                </a:ext>
              </a:extLst>
            </p:cNvPr>
            <p:cNvGrpSpPr/>
            <p:nvPr/>
          </p:nvGrpSpPr>
          <p:grpSpPr>
            <a:xfrm>
              <a:off x="492071" y="3835562"/>
              <a:ext cx="671056" cy="2148397"/>
              <a:chOff x="1728130" y="1456888"/>
              <a:chExt cx="1283517" cy="3610063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F0C16539-C5C4-5143-9A8A-2A480EBF9BE9}"/>
                  </a:ext>
                </a:extLst>
              </p:cNvPr>
              <p:cNvSpPr/>
              <p:nvPr/>
            </p:nvSpPr>
            <p:spPr>
              <a:xfrm>
                <a:off x="1728132" y="4404220"/>
                <a:ext cx="1283515" cy="6627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Aircraft Model X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5592D96-200D-2442-903C-496D3D7E55C4}"/>
                  </a:ext>
                </a:extLst>
              </p:cNvPr>
              <p:cNvSpPr/>
              <p:nvPr/>
            </p:nvSpPr>
            <p:spPr>
              <a:xfrm>
                <a:off x="1728132" y="3667387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Guidance Module</a:t>
                </a: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2BC892B-2A54-444C-970B-638DC78372D3}"/>
                  </a:ext>
                </a:extLst>
              </p:cNvPr>
              <p:cNvSpPr/>
              <p:nvPr/>
            </p:nvSpPr>
            <p:spPr>
              <a:xfrm>
                <a:off x="1728132" y="2930554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Trajectory Module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D329408-B416-CE4C-9AC1-181C496E84AB}"/>
                  </a:ext>
                </a:extLst>
              </p:cNvPr>
              <p:cNvSpPr/>
              <p:nvPr/>
            </p:nvSpPr>
            <p:spPr>
              <a:xfrm>
                <a:off x="1728131" y="2193721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Traffic Module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CEA7B709-9EAB-5D44-A558-A31F908AC78F}"/>
                  </a:ext>
                </a:extLst>
              </p:cNvPr>
              <p:cNvSpPr/>
              <p:nvPr/>
            </p:nvSpPr>
            <p:spPr>
              <a:xfrm>
                <a:off x="1728130" y="1456888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Decision Module</a:t>
                </a:r>
              </a:p>
            </p:txBody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C3243D-7D6D-DE41-B076-491B2C937159}"/>
                </a:ext>
              </a:extLst>
            </p:cNvPr>
            <p:cNvSpPr/>
            <p:nvPr/>
          </p:nvSpPr>
          <p:spPr>
            <a:xfrm>
              <a:off x="492071" y="6147876"/>
              <a:ext cx="2024536" cy="2596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Sim Environment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5731EA6-1D1A-9A48-B2CA-81AFD00B6A4F}"/>
                </a:ext>
              </a:extLst>
            </p:cNvPr>
            <p:cNvGrpSpPr/>
            <p:nvPr/>
          </p:nvGrpSpPr>
          <p:grpSpPr>
            <a:xfrm>
              <a:off x="1769303" y="5132816"/>
              <a:ext cx="678734" cy="851036"/>
              <a:chOff x="1728132" y="3636911"/>
              <a:chExt cx="1298202" cy="1430040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61C5183-3D57-174B-A897-7AFB91277438}"/>
                  </a:ext>
                </a:extLst>
              </p:cNvPr>
              <p:cNvSpPr/>
              <p:nvPr/>
            </p:nvSpPr>
            <p:spPr>
              <a:xfrm>
                <a:off x="1728132" y="4404220"/>
                <a:ext cx="1283515" cy="6627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Ground system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F54186B9-5FCA-2C46-B953-048938930E16}"/>
                  </a:ext>
                </a:extLst>
              </p:cNvPr>
              <p:cNvSpPr/>
              <p:nvPr/>
            </p:nvSpPr>
            <p:spPr>
              <a:xfrm>
                <a:off x="1742819" y="3636911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Ground Module</a:t>
                </a:r>
              </a:p>
            </p:txBody>
          </p:sp>
        </p:grpSp>
        <p:sp>
          <p:nvSpPr>
            <p:cNvPr id="10" name="Up-Down Arrow 9">
              <a:extLst>
                <a:ext uri="{FF2B5EF4-FFF2-40B4-BE49-F238E27FC236}">
                  <a16:creationId xmlns:a16="http://schemas.microsoft.com/office/drawing/2014/main" id="{B408DA54-CE77-004B-AF7E-72DCC7059842}"/>
                </a:ext>
              </a:extLst>
            </p:cNvPr>
            <p:cNvSpPr/>
            <p:nvPr/>
          </p:nvSpPr>
          <p:spPr>
            <a:xfrm>
              <a:off x="789220" y="5983959"/>
              <a:ext cx="76756" cy="163917"/>
            </a:xfrm>
            <a:prstGeom prst="upDown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1" name="Up-Down Arrow 10">
              <a:extLst>
                <a:ext uri="{FF2B5EF4-FFF2-40B4-BE49-F238E27FC236}">
                  <a16:creationId xmlns:a16="http://schemas.microsoft.com/office/drawing/2014/main" id="{FB035E2B-2A7D-C640-9630-45C712294F3F}"/>
                </a:ext>
              </a:extLst>
            </p:cNvPr>
            <p:cNvSpPr/>
            <p:nvPr/>
          </p:nvSpPr>
          <p:spPr>
            <a:xfrm>
              <a:off x="2073215" y="5998140"/>
              <a:ext cx="76756" cy="163917"/>
            </a:xfrm>
            <a:prstGeom prst="upDown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AB5B1AF-6094-C044-82C3-189FDCF0311B}"/>
              </a:ext>
            </a:extLst>
          </p:cNvPr>
          <p:cNvSpPr/>
          <p:nvPr/>
        </p:nvSpPr>
        <p:spPr>
          <a:xfrm>
            <a:off x="4804714" y="2150934"/>
            <a:ext cx="1912690" cy="73823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Simulation Manager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E3329FD-6938-3D4D-838D-44945E78D418}"/>
              </a:ext>
            </a:extLst>
          </p:cNvPr>
          <p:cNvGrpSpPr/>
          <p:nvPr/>
        </p:nvGrpSpPr>
        <p:grpSpPr>
          <a:xfrm>
            <a:off x="4323339" y="3678002"/>
            <a:ext cx="4035103" cy="2860646"/>
            <a:chOff x="1635854" y="1342238"/>
            <a:chExt cx="7717872" cy="4806891"/>
          </a:xfrm>
        </p:grpSpPr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F73D5AA6-F604-A54B-B8F6-399FF444D5A7}"/>
                </a:ext>
              </a:extLst>
            </p:cNvPr>
            <p:cNvSpPr/>
            <p:nvPr/>
          </p:nvSpPr>
          <p:spPr>
            <a:xfrm>
              <a:off x="1635854" y="1342238"/>
              <a:ext cx="7717872" cy="4806891"/>
            </a:xfrm>
            <a:prstGeom prst="roundRect">
              <a:avLst>
                <a:gd name="adj" fmla="val 1579"/>
              </a:avLst>
            </a:prstGeom>
            <a:solidFill>
              <a:srgbClr val="FFC00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0ED6FBE-C57E-C44F-B687-2A3AC43CE169}"/>
                </a:ext>
              </a:extLst>
            </p:cNvPr>
            <p:cNvGrpSpPr/>
            <p:nvPr/>
          </p:nvGrpSpPr>
          <p:grpSpPr>
            <a:xfrm>
              <a:off x="1728130" y="1456888"/>
              <a:ext cx="1283517" cy="3610063"/>
              <a:chOff x="1728130" y="1456888"/>
              <a:chExt cx="1283517" cy="3610063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14796E13-BDDD-A544-B2BC-8C7648F68D23}"/>
                  </a:ext>
                </a:extLst>
              </p:cNvPr>
              <p:cNvSpPr/>
              <p:nvPr/>
            </p:nvSpPr>
            <p:spPr>
              <a:xfrm>
                <a:off x="1728132" y="4404220"/>
                <a:ext cx="1283515" cy="6627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Aircraft Model X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E448D99-829E-4B4B-9DDA-69FFA0D11DF8}"/>
                  </a:ext>
                </a:extLst>
              </p:cNvPr>
              <p:cNvSpPr/>
              <p:nvPr/>
            </p:nvSpPr>
            <p:spPr>
              <a:xfrm>
                <a:off x="1728132" y="3667387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Guidance Module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247DDADA-0B87-A647-869A-4AF519731A40}"/>
                  </a:ext>
                </a:extLst>
              </p:cNvPr>
              <p:cNvSpPr/>
              <p:nvPr/>
            </p:nvSpPr>
            <p:spPr>
              <a:xfrm>
                <a:off x="1728132" y="2930554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Trajectory Module</a:t>
                </a: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38EBE2AD-6645-F843-8850-E8083E8318A5}"/>
                  </a:ext>
                </a:extLst>
              </p:cNvPr>
              <p:cNvSpPr/>
              <p:nvPr/>
            </p:nvSpPr>
            <p:spPr>
              <a:xfrm>
                <a:off x="1728131" y="2193721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Traffic Module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5DE693EA-D958-024D-86AC-3D8632E2786A}"/>
                  </a:ext>
                </a:extLst>
              </p:cNvPr>
              <p:cNvSpPr/>
              <p:nvPr/>
            </p:nvSpPr>
            <p:spPr>
              <a:xfrm>
                <a:off x="1728130" y="1456888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Decision Module</a:t>
                </a:r>
              </a:p>
            </p:txBody>
          </p:sp>
        </p:grp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DB0083D-FE0F-FB47-95EC-D96EEDF4FEDB}"/>
                </a:ext>
              </a:extLst>
            </p:cNvPr>
            <p:cNvSpPr/>
            <p:nvPr/>
          </p:nvSpPr>
          <p:spPr>
            <a:xfrm>
              <a:off x="1728130" y="5342389"/>
              <a:ext cx="7558483" cy="4362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 Sim Environment</a:t>
              </a: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E638C8EF-8B8F-FC42-960F-C1B948F63C86}"/>
                </a:ext>
              </a:extLst>
            </p:cNvPr>
            <p:cNvGrpSpPr/>
            <p:nvPr/>
          </p:nvGrpSpPr>
          <p:grpSpPr>
            <a:xfrm>
              <a:off x="3390549" y="1456888"/>
              <a:ext cx="1283517" cy="3610063"/>
              <a:chOff x="1728130" y="1456888"/>
              <a:chExt cx="1283517" cy="3610063"/>
            </a:xfrm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6C90658D-94EF-1A4A-A8A4-DB30B099E2B8}"/>
                  </a:ext>
                </a:extLst>
              </p:cNvPr>
              <p:cNvSpPr/>
              <p:nvPr/>
            </p:nvSpPr>
            <p:spPr>
              <a:xfrm>
                <a:off x="1728132" y="4404220"/>
                <a:ext cx="1283515" cy="6627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Aircraft Model X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26B341A3-D2A9-B340-B8FF-76DED25440F7}"/>
                  </a:ext>
                </a:extLst>
              </p:cNvPr>
              <p:cNvSpPr/>
              <p:nvPr/>
            </p:nvSpPr>
            <p:spPr>
              <a:xfrm>
                <a:off x="1728132" y="3667387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Guidance Module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7DA25D7-891A-2149-8B89-26C20ED73620}"/>
                  </a:ext>
                </a:extLst>
              </p:cNvPr>
              <p:cNvSpPr/>
              <p:nvPr/>
            </p:nvSpPr>
            <p:spPr>
              <a:xfrm>
                <a:off x="1728132" y="2930554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Trajectory Module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7F4C029F-2D95-2949-A4BF-D2636A5558C6}"/>
                  </a:ext>
                </a:extLst>
              </p:cNvPr>
              <p:cNvSpPr/>
              <p:nvPr/>
            </p:nvSpPr>
            <p:spPr>
              <a:xfrm>
                <a:off x="1728131" y="2193721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Traffic Module</a:t>
                </a: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7A7F4685-C0E8-E34D-B2CA-C7500DA6B801}"/>
                  </a:ext>
                </a:extLst>
              </p:cNvPr>
              <p:cNvSpPr/>
              <p:nvPr/>
            </p:nvSpPr>
            <p:spPr>
              <a:xfrm>
                <a:off x="1728130" y="1456888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Decision Module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5BF8A3E-15DC-A645-84B6-B1EF7F849093}"/>
                </a:ext>
              </a:extLst>
            </p:cNvPr>
            <p:cNvGrpSpPr/>
            <p:nvPr/>
          </p:nvGrpSpPr>
          <p:grpSpPr>
            <a:xfrm>
              <a:off x="4991446" y="1456887"/>
              <a:ext cx="1283517" cy="3610063"/>
              <a:chOff x="1728130" y="1456888"/>
              <a:chExt cx="1283517" cy="3610063"/>
            </a:xfrm>
          </p:grpSpPr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6ABE98D-5658-9843-8EF0-7D9D9112BBDD}"/>
                  </a:ext>
                </a:extLst>
              </p:cNvPr>
              <p:cNvSpPr/>
              <p:nvPr/>
            </p:nvSpPr>
            <p:spPr>
              <a:xfrm>
                <a:off x="1728132" y="4404220"/>
                <a:ext cx="1283515" cy="6627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Aircraft Model Y</a:t>
                </a: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97A71DD-2477-2549-ACE2-8BAEF5FBE919}"/>
                  </a:ext>
                </a:extLst>
              </p:cNvPr>
              <p:cNvSpPr/>
              <p:nvPr/>
            </p:nvSpPr>
            <p:spPr>
              <a:xfrm>
                <a:off x="1728132" y="3667387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Guidance Module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FEF0937-2A70-134E-9193-779BA9CF81C5}"/>
                  </a:ext>
                </a:extLst>
              </p:cNvPr>
              <p:cNvSpPr/>
              <p:nvPr/>
            </p:nvSpPr>
            <p:spPr>
              <a:xfrm>
                <a:off x="1728132" y="2930554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Trajectory Module</a:t>
                </a:r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B19F7C05-0915-1A49-8611-71DDDBC5C5FB}"/>
                  </a:ext>
                </a:extLst>
              </p:cNvPr>
              <p:cNvSpPr/>
              <p:nvPr/>
            </p:nvSpPr>
            <p:spPr>
              <a:xfrm>
                <a:off x="1728131" y="2193721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Traffic Module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02779019-049B-3448-9489-A7F805EDCCD6}"/>
                  </a:ext>
                </a:extLst>
              </p:cNvPr>
              <p:cNvSpPr/>
              <p:nvPr/>
            </p:nvSpPr>
            <p:spPr>
              <a:xfrm>
                <a:off x="1728130" y="1456888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Decision Module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7141BDB-5507-2045-8B25-98BB8452BDA3}"/>
                </a:ext>
              </a:extLst>
            </p:cNvPr>
            <p:cNvGrpSpPr/>
            <p:nvPr/>
          </p:nvGrpSpPr>
          <p:grpSpPr>
            <a:xfrm>
              <a:off x="7969536" y="1456887"/>
              <a:ext cx="1283517" cy="3610063"/>
              <a:chOff x="1728130" y="1456888"/>
              <a:chExt cx="1283517" cy="3610063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E115515-9CF5-D143-B3CE-81CA2B7F128E}"/>
                  </a:ext>
                </a:extLst>
              </p:cNvPr>
              <p:cNvSpPr/>
              <p:nvPr/>
            </p:nvSpPr>
            <p:spPr>
              <a:xfrm>
                <a:off x="1728132" y="4404220"/>
                <a:ext cx="1283515" cy="6627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Aircraft Model Z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F19BC417-1F11-9142-8D9A-10B6265F1CE7}"/>
                  </a:ext>
                </a:extLst>
              </p:cNvPr>
              <p:cNvSpPr/>
              <p:nvPr/>
            </p:nvSpPr>
            <p:spPr>
              <a:xfrm>
                <a:off x="1728132" y="3667387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Guidance Module</a:t>
                </a:r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89E61AB-5CD3-5049-9EB2-C813DE5D6451}"/>
                  </a:ext>
                </a:extLst>
              </p:cNvPr>
              <p:cNvSpPr/>
              <p:nvPr/>
            </p:nvSpPr>
            <p:spPr>
              <a:xfrm>
                <a:off x="1728132" y="2930554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Trajectory Module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9DE8631-0350-6C4F-A8F9-B1ABF6922047}"/>
                  </a:ext>
                </a:extLst>
              </p:cNvPr>
              <p:cNvSpPr/>
              <p:nvPr/>
            </p:nvSpPr>
            <p:spPr>
              <a:xfrm>
                <a:off x="1728131" y="2193721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Traffic Module</a:t>
                </a: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6CCD2557-484A-894D-BBE8-947EDFA71356}"/>
                  </a:ext>
                </a:extLst>
              </p:cNvPr>
              <p:cNvSpPr/>
              <p:nvPr/>
            </p:nvSpPr>
            <p:spPr>
              <a:xfrm>
                <a:off x="1728130" y="1456888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Decision Module</a:t>
                </a: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1696633-8087-2A48-89C8-9EFEB56F99B4}"/>
                </a:ext>
              </a:extLst>
            </p:cNvPr>
            <p:cNvSpPr txBox="1"/>
            <p:nvPr/>
          </p:nvSpPr>
          <p:spPr>
            <a:xfrm>
              <a:off x="6921714" y="3204968"/>
              <a:ext cx="561698" cy="3878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/>
                <a:t>….</a:t>
              </a:r>
            </a:p>
          </p:txBody>
        </p:sp>
        <p:sp>
          <p:nvSpPr>
            <p:cNvPr id="31" name="Up-Down Arrow 30">
              <a:extLst>
                <a:ext uri="{FF2B5EF4-FFF2-40B4-BE49-F238E27FC236}">
                  <a16:creationId xmlns:a16="http://schemas.microsoft.com/office/drawing/2014/main" id="{3B98441C-41C5-AB4C-B279-7426ACE73B1C}"/>
                </a:ext>
              </a:extLst>
            </p:cNvPr>
            <p:cNvSpPr/>
            <p:nvPr/>
          </p:nvSpPr>
          <p:spPr>
            <a:xfrm>
              <a:off x="2296482" y="5066950"/>
              <a:ext cx="146810" cy="275439"/>
            </a:xfrm>
            <a:prstGeom prst="upDown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32" name="Up-Down Arrow 31">
              <a:extLst>
                <a:ext uri="{FF2B5EF4-FFF2-40B4-BE49-F238E27FC236}">
                  <a16:creationId xmlns:a16="http://schemas.microsoft.com/office/drawing/2014/main" id="{15E49D06-552C-2448-830F-868D69B93984}"/>
                </a:ext>
              </a:extLst>
            </p:cNvPr>
            <p:cNvSpPr/>
            <p:nvPr/>
          </p:nvSpPr>
          <p:spPr>
            <a:xfrm>
              <a:off x="3991057" y="5066949"/>
              <a:ext cx="146810" cy="275439"/>
            </a:xfrm>
            <a:prstGeom prst="upDown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33" name="Up-Down Arrow 32">
              <a:extLst>
                <a:ext uri="{FF2B5EF4-FFF2-40B4-BE49-F238E27FC236}">
                  <a16:creationId xmlns:a16="http://schemas.microsoft.com/office/drawing/2014/main" id="{C7C89A44-2772-AE4E-89CC-BD105D4A2738}"/>
                </a:ext>
              </a:extLst>
            </p:cNvPr>
            <p:cNvSpPr/>
            <p:nvPr/>
          </p:nvSpPr>
          <p:spPr>
            <a:xfrm>
              <a:off x="5559798" y="5066949"/>
              <a:ext cx="146810" cy="275439"/>
            </a:xfrm>
            <a:prstGeom prst="upDown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34" name="Up-Down Arrow 33">
              <a:extLst>
                <a:ext uri="{FF2B5EF4-FFF2-40B4-BE49-F238E27FC236}">
                  <a16:creationId xmlns:a16="http://schemas.microsoft.com/office/drawing/2014/main" id="{1F8C7500-CEC1-C442-AD6F-5E5A5D679610}"/>
                </a:ext>
              </a:extLst>
            </p:cNvPr>
            <p:cNvSpPr/>
            <p:nvPr/>
          </p:nvSpPr>
          <p:spPr>
            <a:xfrm>
              <a:off x="8537888" y="5066949"/>
              <a:ext cx="146810" cy="275439"/>
            </a:xfrm>
            <a:prstGeom prst="upDown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099E6D5-490A-5244-A530-4FACF40A3B51}"/>
              </a:ext>
            </a:extLst>
          </p:cNvPr>
          <p:cNvGrpSpPr/>
          <p:nvPr/>
        </p:nvGrpSpPr>
        <p:grpSpPr>
          <a:xfrm>
            <a:off x="9664827" y="3678002"/>
            <a:ext cx="1034022" cy="2860646"/>
            <a:chOff x="9446246" y="3892286"/>
            <a:chExt cx="1034022" cy="2860646"/>
          </a:xfrm>
        </p:grpSpPr>
        <p:sp>
          <p:nvSpPr>
            <p:cNvPr id="56" name="Rounded Rectangle 55">
              <a:extLst>
                <a:ext uri="{FF2B5EF4-FFF2-40B4-BE49-F238E27FC236}">
                  <a16:creationId xmlns:a16="http://schemas.microsoft.com/office/drawing/2014/main" id="{1CB7C3D6-31FC-B54E-A5A4-DF445F4E4585}"/>
                </a:ext>
              </a:extLst>
            </p:cNvPr>
            <p:cNvSpPr/>
            <p:nvPr/>
          </p:nvSpPr>
          <p:spPr>
            <a:xfrm>
              <a:off x="9446246" y="3892286"/>
              <a:ext cx="1034022" cy="2860646"/>
            </a:xfrm>
            <a:prstGeom prst="roundRect">
              <a:avLst>
                <a:gd name="adj" fmla="val 1579"/>
              </a:avLst>
            </a:prstGeom>
            <a:solidFill>
              <a:srgbClr val="FFC000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C67D542A-4C5F-6B40-921B-2302CDD44B2D}"/>
                </a:ext>
              </a:extLst>
            </p:cNvPr>
            <p:cNvGrpSpPr/>
            <p:nvPr/>
          </p:nvGrpSpPr>
          <p:grpSpPr>
            <a:xfrm>
              <a:off x="9611846" y="3951790"/>
              <a:ext cx="671056" cy="2148397"/>
              <a:chOff x="1728130" y="1456888"/>
              <a:chExt cx="1283517" cy="3610063"/>
            </a:xfrm>
          </p:grpSpPr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4147906-7F0A-3840-9CE9-708A1C25DE7F}"/>
                  </a:ext>
                </a:extLst>
              </p:cNvPr>
              <p:cNvSpPr/>
              <p:nvPr/>
            </p:nvSpPr>
            <p:spPr>
              <a:xfrm>
                <a:off x="1728132" y="4404220"/>
                <a:ext cx="1283515" cy="6627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Aircraft Model X</a:t>
                </a: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BBAD7BAA-253D-5A48-ADBC-35C907390EB0}"/>
                  </a:ext>
                </a:extLst>
              </p:cNvPr>
              <p:cNvSpPr/>
              <p:nvPr/>
            </p:nvSpPr>
            <p:spPr>
              <a:xfrm>
                <a:off x="1728132" y="3667387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Guidance Module</a:t>
                </a: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FC7175AF-0576-6C48-95BE-72817A54F6FD}"/>
                  </a:ext>
                </a:extLst>
              </p:cNvPr>
              <p:cNvSpPr/>
              <p:nvPr/>
            </p:nvSpPr>
            <p:spPr>
              <a:xfrm>
                <a:off x="1728132" y="2930554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Trajectory Module</a:t>
                </a: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ECB2D199-C451-BA40-96D6-EECE408716E7}"/>
                  </a:ext>
                </a:extLst>
              </p:cNvPr>
              <p:cNvSpPr/>
              <p:nvPr/>
            </p:nvSpPr>
            <p:spPr>
              <a:xfrm>
                <a:off x="1728131" y="2193721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Traffic Module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11BF4E07-5704-F64C-BEAB-0F32AB283D17}"/>
                  </a:ext>
                </a:extLst>
              </p:cNvPr>
              <p:cNvSpPr/>
              <p:nvPr/>
            </p:nvSpPr>
            <p:spPr>
              <a:xfrm>
                <a:off x="1728130" y="1456888"/>
                <a:ext cx="1283515" cy="66273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Decision Module</a:t>
                </a:r>
              </a:p>
            </p:txBody>
          </p:sp>
        </p:grp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735EA905-404D-1C4A-B728-CA86D409AE99}"/>
                </a:ext>
              </a:extLst>
            </p:cNvPr>
            <p:cNvSpPr/>
            <p:nvPr/>
          </p:nvSpPr>
          <p:spPr>
            <a:xfrm>
              <a:off x="9484160" y="6272830"/>
              <a:ext cx="958193" cy="25960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dirty="0"/>
                <a:t>Sim Environment</a:t>
              </a:r>
            </a:p>
          </p:txBody>
        </p:sp>
        <p:sp>
          <p:nvSpPr>
            <p:cNvPr id="59" name="Up-Down Arrow 58">
              <a:extLst>
                <a:ext uri="{FF2B5EF4-FFF2-40B4-BE49-F238E27FC236}">
                  <a16:creationId xmlns:a16="http://schemas.microsoft.com/office/drawing/2014/main" id="{8E029DFA-51E0-2E41-BDE1-07B2D4F47753}"/>
                </a:ext>
              </a:extLst>
            </p:cNvPr>
            <p:cNvSpPr/>
            <p:nvPr/>
          </p:nvSpPr>
          <p:spPr>
            <a:xfrm>
              <a:off x="9952897" y="6108912"/>
              <a:ext cx="76756" cy="163917"/>
            </a:xfrm>
            <a:prstGeom prst="upDownArrow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</p:grp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0173BFE-1EE1-8540-B00D-E4DC8D4D2BE0}"/>
              </a:ext>
            </a:extLst>
          </p:cNvPr>
          <p:cNvCxnSpPr>
            <a:cxnSpLocks/>
          </p:cNvCxnSpPr>
          <p:nvPr/>
        </p:nvCxnSpPr>
        <p:spPr>
          <a:xfrm flipH="1" flipV="1">
            <a:off x="5911794" y="2954467"/>
            <a:ext cx="463086" cy="6276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2AC9F60-7D73-2B4D-91C6-FF24E4C4F072}"/>
              </a:ext>
            </a:extLst>
          </p:cNvPr>
          <p:cNvCxnSpPr>
            <a:cxnSpLocks/>
          </p:cNvCxnSpPr>
          <p:nvPr/>
        </p:nvCxnSpPr>
        <p:spPr>
          <a:xfrm flipH="1" flipV="1">
            <a:off x="6734206" y="2875217"/>
            <a:ext cx="3320753" cy="70683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3D28D47F-BCF9-9D4D-B8FB-85A752A36EE4}"/>
              </a:ext>
            </a:extLst>
          </p:cNvPr>
          <p:cNvCxnSpPr>
            <a:cxnSpLocks/>
          </p:cNvCxnSpPr>
          <p:nvPr/>
        </p:nvCxnSpPr>
        <p:spPr>
          <a:xfrm flipV="1">
            <a:off x="2783977" y="2947844"/>
            <a:ext cx="2770723" cy="68220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2E5633B1-2A76-FF42-9DC6-FEBFCB938EF1}"/>
              </a:ext>
            </a:extLst>
          </p:cNvPr>
          <p:cNvSpPr txBox="1"/>
          <p:nvPr/>
        </p:nvSpPr>
        <p:spPr>
          <a:xfrm>
            <a:off x="2165542" y="6555599"/>
            <a:ext cx="1313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Computer 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8656E0E-636F-A348-841D-D93AA7EB4060}"/>
              </a:ext>
            </a:extLst>
          </p:cNvPr>
          <p:cNvSpPr txBox="1"/>
          <p:nvPr/>
        </p:nvSpPr>
        <p:spPr>
          <a:xfrm>
            <a:off x="5690525" y="6562912"/>
            <a:ext cx="12978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Computer 2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5B5695D-817D-4A4E-8B05-ABF4068A9A3D}"/>
              </a:ext>
            </a:extLst>
          </p:cNvPr>
          <p:cNvSpPr txBox="1"/>
          <p:nvPr/>
        </p:nvSpPr>
        <p:spPr>
          <a:xfrm>
            <a:off x="9560928" y="6555599"/>
            <a:ext cx="1329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Computer N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D2A33E3B-7442-6C47-9C0E-4BCCE670AABE}"/>
              </a:ext>
            </a:extLst>
          </p:cNvPr>
          <p:cNvSpPr txBox="1"/>
          <p:nvPr/>
        </p:nvSpPr>
        <p:spPr>
          <a:xfrm>
            <a:off x="8785630" y="4889491"/>
            <a:ext cx="458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…..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51E202C-826F-CB44-BDE1-9D25188E7151}"/>
              </a:ext>
            </a:extLst>
          </p:cNvPr>
          <p:cNvSpPr txBox="1"/>
          <p:nvPr/>
        </p:nvSpPr>
        <p:spPr>
          <a:xfrm>
            <a:off x="3479428" y="2989185"/>
            <a:ext cx="1048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ZMQ socket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89FD6C6-C422-704E-8332-3E16A59BE969}"/>
              </a:ext>
            </a:extLst>
          </p:cNvPr>
          <p:cNvSpPr txBox="1"/>
          <p:nvPr/>
        </p:nvSpPr>
        <p:spPr>
          <a:xfrm>
            <a:off x="5183116" y="3216336"/>
            <a:ext cx="1048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ZMQ socket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DBDA1A7-2563-BC46-9B45-93D7C57C4DF0}"/>
              </a:ext>
            </a:extLst>
          </p:cNvPr>
          <p:cNvSpPr txBox="1"/>
          <p:nvPr/>
        </p:nvSpPr>
        <p:spPr>
          <a:xfrm>
            <a:off x="8534768" y="2992178"/>
            <a:ext cx="1048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ZMQ socket</a:t>
            </a:r>
          </a:p>
        </p:txBody>
      </p:sp>
      <p:sp>
        <p:nvSpPr>
          <p:cNvPr id="83" name="Left Brace 82">
            <a:extLst>
              <a:ext uri="{FF2B5EF4-FFF2-40B4-BE49-F238E27FC236}">
                <a16:creationId xmlns:a16="http://schemas.microsoft.com/office/drawing/2014/main" id="{C98D39BE-120E-0443-8D6E-9A58A362D220}"/>
              </a:ext>
            </a:extLst>
          </p:cNvPr>
          <p:cNvSpPr/>
          <p:nvPr/>
        </p:nvSpPr>
        <p:spPr>
          <a:xfrm>
            <a:off x="1548715" y="3763864"/>
            <a:ext cx="198688" cy="1701279"/>
          </a:xfrm>
          <a:prstGeom prst="leftBrac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64AC41C0-F6EC-9C45-AB10-6D4B009F1656}"/>
              </a:ext>
            </a:extLst>
          </p:cNvPr>
          <p:cNvSpPr txBox="1"/>
          <p:nvPr/>
        </p:nvSpPr>
        <p:spPr>
          <a:xfrm>
            <a:off x="275728" y="4381824"/>
            <a:ext cx="12468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/>
              <a:t>ICAROUS autonomy stack</a:t>
            </a:r>
          </a:p>
          <a:p>
            <a:pPr algn="ctr"/>
            <a:r>
              <a:rPr lang="en-US" sz="1200"/>
              <a:t>(uses DAIDALUS, POLYCARP libraries)</a:t>
            </a:r>
          </a:p>
        </p:txBody>
      </p:sp>
    </p:spTree>
    <p:extLst>
      <p:ext uri="{BB962C8B-B14F-4D97-AF65-F5344CB8AC3E}">
        <p14:creationId xmlns:p14="http://schemas.microsoft.com/office/powerpoint/2010/main" val="2225512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0E482AC-4B4B-40DA-94BE-1FAE13DAC11E}"/>
              </a:ext>
            </a:extLst>
          </p:cNvPr>
          <p:cNvSpPr/>
          <p:nvPr/>
        </p:nvSpPr>
        <p:spPr>
          <a:xfrm>
            <a:off x="6154208" y="938742"/>
            <a:ext cx="4927600" cy="55202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65F906-BBB3-4362-87AC-8F0196E86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566" y="-6306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b="1">
                <a:ea typeface="+mj-lt"/>
                <a:cs typeface="+mj-lt"/>
              </a:rPr>
              <a:t>SIRIUS Communication/Surveillance Configuration</a:t>
            </a:r>
            <a:endParaRPr lang="en-US" sz="3600" b="1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C638D-CA96-47B5-94A9-5D0C427BC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334" y="1122893"/>
            <a:ext cx="5477933" cy="5409670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en-US" dirty="0">
                <a:ea typeface="+mn-lt"/>
                <a:cs typeface="+mn-lt"/>
              </a:rPr>
              <a:t>Several options for models* to determine probability a radio signal will be received, based on separation range</a:t>
            </a:r>
            <a:endParaRPr lang="en-US" dirty="0">
              <a:cs typeface="Calibri" panose="020F0502020204030204"/>
            </a:endParaRPr>
          </a:p>
          <a:p>
            <a:r>
              <a:rPr lang="en-US" dirty="0">
                <a:ea typeface="+mn-lt"/>
                <a:cs typeface="+mn-lt"/>
              </a:rPr>
              <a:t>Or, just set a fixed rate of communication failure (ex: 0%, 1%, 5%)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Configurable update intervals (ex: transmit position every 2 seconds)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Configurable latency/delay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Communication models can be used for position reporting, or for coordination messages between vehicles or with a ground system</a:t>
            </a:r>
            <a:endParaRPr lang="en-US" dirty="0"/>
          </a:p>
          <a:p>
            <a:r>
              <a:rPr lang="en-US" dirty="0">
                <a:ea typeface="+mn-lt"/>
                <a:cs typeface="+mn-lt"/>
              </a:rPr>
              <a:t>Each vehicle can be configured to transmit/receive using different parameters</a:t>
            </a:r>
            <a:endParaRPr lang="en-US" dirty="0"/>
          </a:p>
          <a:p>
            <a:endParaRPr lang="en-US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FE882B-95BC-49DA-A36A-594EA4F50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2A3961D-377D-45F1-A20C-8FB392B789FF}"/>
              </a:ext>
            </a:extLst>
          </p:cNvPr>
          <p:cNvSpPr txBox="1"/>
          <p:nvPr/>
        </p:nvSpPr>
        <p:spPr>
          <a:xfrm>
            <a:off x="389467" y="6451600"/>
            <a:ext cx="1141306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/>
              <a:t>*https://gitlab.larc.nasa.gov/larc-nia-fm/icarous/-/blob/master/Python/pycarous/communicationmodels/modelinformation.md​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C83002A7-A001-4191-858E-B416C27DE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733" y="3222097"/>
            <a:ext cx="4699000" cy="322473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A4B6B14-FB71-48A2-82EF-9DC244531940}"/>
              </a:ext>
            </a:extLst>
          </p:cNvPr>
          <p:cNvSpPr txBox="1"/>
          <p:nvPr/>
        </p:nvSpPr>
        <p:spPr>
          <a:xfrm rot="-10800000" flipV="1">
            <a:off x="6417733" y="1061535"/>
            <a:ext cx="4411133" cy="209288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Example: </a:t>
            </a:r>
            <a:endParaRPr lang="en-US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/>
              <a:t>SimVehicle1 is equipped with an ADS-B transmitter that transmits position data once per second on 978MHz at 40W</a:t>
            </a:r>
            <a:endParaRPr lang="en-US" sz="16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/>
              <a:t>SimVehicle2 is equipped with ADS-B IN, and receives updates</a:t>
            </a:r>
            <a:endParaRPr lang="en-US" sz="1600"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US" sz="1600"/>
              <a:t>Rayleigh Fading model is used to determine probability of receiving each update</a:t>
            </a:r>
            <a:endParaRPr lang="en-US" sz="16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855532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532703AD-AA12-CE4A-972B-22BE005C2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45" y="115455"/>
            <a:ext cx="11866985" cy="683607"/>
          </a:xfrm>
        </p:spPr>
        <p:txBody>
          <a:bodyPr>
            <a:normAutofit/>
          </a:bodyPr>
          <a:lstStyle/>
          <a:p>
            <a:r>
              <a:rPr lang="en-US" sz="3200"/>
              <a:t>Network Builder </a:t>
            </a:r>
            <a:endParaRPr lang="en-US" sz="3200">
              <a:cs typeface="Calibri Ligh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E2F0BD-A48C-B149-B728-2AD0AF563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F23C18-E69E-EC40-8CEF-2CB97DD17E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019" y="1135980"/>
            <a:ext cx="4924544" cy="4172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2F5603-74C2-1D46-8B35-B60F8710B4DF}"/>
              </a:ext>
            </a:extLst>
          </p:cNvPr>
          <p:cNvSpPr/>
          <p:nvPr/>
        </p:nvSpPr>
        <p:spPr>
          <a:xfrm>
            <a:off x="293810" y="1135980"/>
            <a:ext cx="6096000" cy="4093428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marL="10795" lvl="1" indent="-10795"/>
            <a:r>
              <a:rPr lang="en-US" sz="2000"/>
              <a:t>Tool features:</a:t>
            </a:r>
            <a:endParaRPr lang="en-US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/>
              <a:t>Enables the construction of a network of air-routes for Urban Air Mobility type operations.</a:t>
            </a:r>
            <a:endParaRPr lang="en-US" sz="2000">
              <a:cs typeface="Calibri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/>
              <a:t>Create vertiports at desired latitude, longitude and altitude.</a:t>
            </a:r>
            <a:endParaRPr lang="en-US">
              <a:solidFill>
                <a:srgbClr val="000000"/>
              </a:solidFill>
              <a:cs typeface="Calibri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/>
              <a:t>Define interconnections between vertiports.</a:t>
            </a:r>
            <a:endParaRPr lang="en-US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/>
              <a:t>Define specific waypoints, merge points and crossing points.</a:t>
            </a:r>
            <a:endParaRPr lang="en-US" sz="2000">
              <a:cs typeface="Calibri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>
                <a:cs typeface="Calibri"/>
              </a:rPr>
              <a:t>Simulate vehicles leaving vertiports and predefined output rates.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>
                <a:cs typeface="Calibri"/>
              </a:rPr>
              <a:t>Integrates with ATS-TIGAR to obtain preflight schedules for all vehicles operation in the UAM environment.</a:t>
            </a:r>
          </a:p>
        </p:txBody>
      </p:sp>
    </p:spTree>
    <p:extLst>
      <p:ext uri="{BB962C8B-B14F-4D97-AF65-F5344CB8AC3E}">
        <p14:creationId xmlns:p14="http://schemas.microsoft.com/office/powerpoint/2010/main" val="3457453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raffiti on a wall&#10;&#10;Description automatically generated">
            <a:extLst>
              <a:ext uri="{FF2B5EF4-FFF2-40B4-BE49-F238E27FC236}">
                <a16:creationId xmlns:a16="http://schemas.microsoft.com/office/drawing/2014/main" id="{16BEE063-5787-8743-842D-C97E9CD326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91" r="-122"/>
          <a:stretch/>
        </p:blipFill>
        <p:spPr>
          <a:xfrm>
            <a:off x="111925" y="2394237"/>
            <a:ext cx="6207882" cy="43513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455E41-BC5D-1E4D-8D14-E135B403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25" y="97277"/>
            <a:ext cx="11866985" cy="683607"/>
          </a:xfrm>
        </p:spPr>
        <p:txBody>
          <a:bodyPr>
            <a:normAutofit/>
          </a:bodyPr>
          <a:lstStyle/>
          <a:p>
            <a:r>
              <a:rPr lang="en-US" sz="3200"/>
              <a:t>Network Builder</a:t>
            </a:r>
            <a:endParaRPr lang="en-US" sz="3200">
              <a:cs typeface="Calibri Light"/>
            </a:endParaRPr>
          </a:p>
        </p:txBody>
      </p:sp>
      <p:pic>
        <p:nvPicPr>
          <p:cNvPr id="8" name="Content Placeholder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F3C2021-8618-E145-90F6-74E55896B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57145" y="2224172"/>
            <a:ext cx="6935245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B423B8-2174-B641-AF88-072FB3278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31CA6-37EA-3345-8F98-609971412D3F}"/>
              </a:ext>
            </a:extLst>
          </p:cNvPr>
          <p:cNvSpPr/>
          <p:nvPr/>
        </p:nvSpPr>
        <p:spPr>
          <a:xfrm>
            <a:off x="363295" y="779134"/>
            <a:ext cx="11429095" cy="14490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chemeClr val="tx1"/>
                </a:solidFill>
                <a:cs typeface="Calibri"/>
              </a:rPr>
              <a:t>UAM airspace defined for the Dallas Fort Worth airspace.</a:t>
            </a:r>
          </a:p>
          <a:p>
            <a:pPr marL="342900" indent="-342900">
              <a:buFont typeface="Arial"/>
              <a:buChar char="•"/>
            </a:pPr>
            <a:r>
              <a:rPr lang="en-US" sz="2000">
                <a:solidFill>
                  <a:schemeClr val="tx1"/>
                </a:solidFill>
              </a:rPr>
              <a:t>A subset of the “usable” DFW airspace  incorporated into the SIRIUS platform.</a:t>
            </a:r>
            <a:endParaRPr lang="en-US">
              <a:solidFill>
                <a:schemeClr val="tx1"/>
              </a:solidFill>
            </a:endParaRPr>
          </a:p>
          <a:p>
            <a:pPr marL="342900" indent="-342900">
              <a:buFont typeface="Arial"/>
              <a:buChar char="•"/>
            </a:pPr>
            <a:endParaRPr lang="en-US" sz="2000">
              <a:solidFill>
                <a:schemeClr val="tx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56501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397D53E-93A3-FC40-80E4-F4AC87A60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" y="30071"/>
            <a:ext cx="11890556" cy="1325563"/>
          </a:xfrm>
        </p:spPr>
        <p:txBody>
          <a:bodyPr>
            <a:normAutofit/>
          </a:bodyPr>
          <a:lstStyle/>
          <a:p>
            <a:r>
              <a:rPr lang="en-US" sz="4000"/>
              <a:t>Pairwise Encounter Generation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10E0CD-ADA9-574E-93AA-08A072E24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10</a:t>
            </a:fld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F87B94-5149-8B43-8D79-37D9592D8BB3}"/>
              </a:ext>
            </a:extLst>
          </p:cNvPr>
          <p:cNvSpPr/>
          <p:nvPr/>
        </p:nvSpPr>
        <p:spPr>
          <a:xfrm>
            <a:off x="300379" y="5869103"/>
            <a:ext cx="8630337" cy="10848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i="1">
                <a:solidFill>
                  <a:schemeClr val="tx1"/>
                </a:solidFill>
              </a:rPr>
              <a:t>This example illustrates the definition of a pairwise encounter between 2 DAA-equipped aircraft in which the encounter angle is varied within a range and distribution defined by the user.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4FE7C7E-B5CD-754C-9747-9B54040627C4}"/>
              </a:ext>
            </a:extLst>
          </p:cNvPr>
          <p:cNvSpPr/>
          <p:nvPr/>
        </p:nvSpPr>
        <p:spPr>
          <a:xfrm>
            <a:off x="103800" y="1003081"/>
            <a:ext cx="113844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Purpose of Pairwise tests: In-depth exploration of algorithm performance on a single specific encounter, including flight test data replay. Also, compute   aggregate DAA MOPs  based on MC variations of a single encounter parameters (e.g., approach angle, horizontal miss distance, etc.)</a:t>
            </a:r>
          </a:p>
        </p:txBody>
      </p:sp>
      <p:pic>
        <p:nvPicPr>
          <p:cNvPr id="2" name="Picture 4" descr="Screen Shot 2021-03-01 at 10.29.05 AM.png">
            <a:extLst>
              <a:ext uri="{FF2B5EF4-FFF2-40B4-BE49-F238E27FC236}">
                <a16:creationId xmlns:a16="http://schemas.microsoft.com/office/drawing/2014/main" id="{D37FA72D-8C00-4ADF-95A2-A4868D1D8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2613" y="2054156"/>
            <a:ext cx="5061624" cy="3608961"/>
          </a:xfrm>
          <a:prstGeom prst="rect">
            <a:avLst/>
          </a:prstGeom>
        </p:spPr>
      </p:pic>
      <p:pic>
        <p:nvPicPr>
          <p:cNvPr id="5" name="Picture 5" descr="Screen Shot 2021-03-01 at 10.31.58 AM.png">
            <a:extLst>
              <a:ext uri="{FF2B5EF4-FFF2-40B4-BE49-F238E27FC236}">
                <a16:creationId xmlns:a16="http://schemas.microsoft.com/office/drawing/2014/main" id="{EF04FCB3-141E-46D0-9859-35FA881FF3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400" b="24846"/>
          <a:stretch/>
        </p:blipFill>
        <p:spPr>
          <a:xfrm>
            <a:off x="438573" y="1987685"/>
            <a:ext cx="2689686" cy="3919042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4799C4A-1661-4454-8DA9-063AE892ABDD}"/>
              </a:ext>
            </a:extLst>
          </p:cNvPr>
          <p:cNvCxnSpPr/>
          <p:nvPr/>
        </p:nvCxnSpPr>
        <p:spPr>
          <a:xfrm>
            <a:off x="8054502" y="5209162"/>
            <a:ext cx="1360250" cy="7198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77CE721-1633-45BD-83C5-008284BF508F}"/>
              </a:ext>
            </a:extLst>
          </p:cNvPr>
          <p:cNvSpPr txBox="1"/>
          <p:nvPr/>
        </p:nvSpPr>
        <p:spPr>
          <a:xfrm>
            <a:off x="9366318" y="5726550"/>
            <a:ext cx="278373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Range of ownship trajectories</a:t>
            </a:r>
            <a:endParaRPr lang="en-US" dirty="0">
              <a:cs typeface="Calibri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EB3AA16-2155-483A-8380-5C9198CB57E3}"/>
              </a:ext>
            </a:extLst>
          </p:cNvPr>
          <p:cNvCxnSpPr/>
          <p:nvPr/>
        </p:nvCxnSpPr>
        <p:spPr>
          <a:xfrm flipH="1" flipV="1">
            <a:off x="7544205" y="3726098"/>
            <a:ext cx="731196" cy="6906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A62313D-8C4F-4E8C-B19D-7BA50F7E1F06}"/>
              </a:ext>
            </a:extLst>
          </p:cNvPr>
          <p:cNvSpPr txBox="1"/>
          <p:nvPr/>
        </p:nvSpPr>
        <p:spPr>
          <a:xfrm>
            <a:off x="6150110" y="3385833"/>
            <a:ext cx="27431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Range of intruder trajectories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9E6D20D6-2B3C-451F-B362-04951A2DFF52}"/>
              </a:ext>
            </a:extLst>
          </p:cNvPr>
          <p:cNvSpPr/>
          <p:nvPr/>
        </p:nvSpPr>
        <p:spPr>
          <a:xfrm>
            <a:off x="3209414" y="1986873"/>
            <a:ext cx="154021" cy="386674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5BD2FA-13F1-4F13-94B1-A0C8A3D4ED98}"/>
              </a:ext>
            </a:extLst>
          </p:cNvPr>
          <p:cNvSpPr txBox="1"/>
          <p:nvPr/>
        </p:nvSpPr>
        <p:spPr>
          <a:xfrm>
            <a:off x="3290584" y="3598625"/>
            <a:ext cx="133268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Geometry  parameters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45E0E52C-C7B1-4CB6-9F6E-3D1947C6868A}"/>
              </a:ext>
            </a:extLst>
          </p:cNvPr>
          <p:cNvSpPr/>
          <p:nvPr/>
        </p:nvSpPr>
        <p:spPr>
          <a:xfrm>
            <a:off x="4550939" y="3679147"/>
            <a:ext cx="802532" cy="4863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46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BA7849-72C4-2745-B8F3-A335231F3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11</a:t>
            </a:fld>
            <a:endParaRPr lang="en-US"/>
          </a:p>
        </p:txBody>
      </p:sp>
      <p:pic>
        <p:nvPicPr>
          <p:cNvPr id="5" name="Screen Recording 2021-02-18 at 1.26.16 PM" descr="Screen Recording 2021-02-18 at 1.26.16 PM">
            <a:hlinkClick r:id="" action="ppaction://media"/>
            <a:extLst>
              <a:ext uri="{FF2B5EF4-FFF2-40B4-BE49-F238E27FC236}">
                <a16:creationId xmlns:a16="http://schemas.microsoft.com/office/drawing/2014/main" id="{051AED5E-E650-B640-8EE1-DFB7591DBE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0522" y="1354227"/>
            <a:ext cx="4947783" cy="5393496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974217BF-EBED-1C41-8FC5-48E8717BBA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879" y="1354227"/>
            <a:ext cx="5290278" cy="5392496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A7E031F6-8264-424A-98D9-6FCD448FB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90" y="-29029"/>
            <a:ext cx="10515600" cy="1325563"/>
          </a:xfrm>
        </p:spPr>
        <p:txBody>
          <a:bodyPr/>
          <a:lstStyle/>
          <a:p>
            <a:r>
              <a:rPr lang="en-US" dirty="0"/>
              <a:t>Pairwise Encounter Analysis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FC9913-81AD-4CC5-A2FC-7B45CF2BD016}"/>
              </a:ext>
            </a:extLst>
          </p:cNvPr>
          <p:cNvSpPr txBox="1"/>
          <p:nvPr/>
        </p:nvSpPr>
        <p:spPr>
          <a:xfrm>
            <a:off x="1830339" y="101445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Simulation playback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B017F4-B293-4D2F-935C-5CFE7F10AC91}"/>
              </a:ext>
            </a:extLst>
          </p:cNvPr>
          <p:cNvSpPr txBox="1"/>
          <p:nvPr/>
        </p:nvSpPr>
        <p:spPr>
          <a:xfrm>
            <a:off x="7764702" y="101445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Simulation Analysis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53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5CF96-8B60-5C4F-A124-34170BB0A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90" y="30071"/>
            <a:ext cx="10515600" cy="1325563"/>
          </a:xfrm>
        </p:spPr>
        <p:txBody>
          <a:bodyPr/>
          <a:lstStyle/>
          <a:p>
            <a:r>
              <a:rPr lang="en-US"/>
              <a:t>Statistical Analysis Using SIRIUS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DDB9E-216E-DA48-B05D-1C12AC792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380" y="1063760"/>
            <a:ext cx="11749669" cy="2464714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endParaRPr lang="en-US" sz="2000" i="1">
              <a:cs typeface="Calibri"/>
            </a:endParaRPr>
          </a:p>
          <a:p>
            <a:r>
              <a:rPr lang="en-US" sz="2400">
                <a:cs typeface="Calibri"/>
              </a:rPr>
              <a:t>SIRIUS provides the capability to run multiple batches of simulations in parallel.</a:t>
            </a:r>
          </a:p>
          <a:p>
            <a:r>
              <a:rPr lang="en-US" sz="2400">
                <a:cs typeface="Calibri"/>
              </a:rPr>
              <a:t>Random sampling can be utilized to generate a wide range of test conditions.</a:t>
            </a:r>
          </a:p>
          <a:p>
            <a:r>
              <a:rPr lang="en-US" sz="2400">
                <a:cs typeface="Calibri"/>
              </a:rPr>
              <a:t>Various distributions can be imposed on how initial conditions and parameters are sampled for each individual simulation run in a given batch.</a:t>
            </a:r>
          </a:p>
          <a:p>
            <a:r>
              <a:rPr lang="en-US" sz="2400">
                <a:cs typeface="Calibri"/>
              </a:rPr>
              <a:t>Statistical analysis on measures of performance can be conducted to evaluate sense and avoid behavior against varying levels of sensor uncertainty. </a:t>
            </a:r>
          </a:p>
          <a:p>
            <a:pPr marL="0" indent="0">
              <a:buNone/>
            </a:pPr>
            <a:endParaRPr lang="en-US" sz="2000"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27A5B5-787F-EA4F-8BD3-E84F5ED52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7334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6A6C5-7774-AF4C-9C11-F85EBF601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4756"/>
            <a:ext cx="10515600" cy="1325563"/>
          </a:xfrm>
        </p:spPr>
        <p:txBody>
          <a:bodyPr/>
          <a:lstStyle/>
          <a:p>
            <a:r>
              <a:rPr lang="en-US" dirty="0"/>
              <a:t>                                    Demo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208FA-02DC-6243-8947-7B7E4C445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875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94F73-D666-4AEE-BBF7-132596047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 Light"/>
              </a:rPr>
              <a:t>Future Work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1B54F1-D054-4C80-AC70-132FB2D4C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cs typeface="Calibri"/>
              </a:rPr>
              <a:t>Optimizations to reduce runtime of large scale simulations.</a:t>
            </a:r>
          </a:p>
          <a:p>
            <a:r>
              <a:rPr lang="en-US" dirty="0">
                <a:cs typeface="Calibri"/>
              </a:rPr>
              <a:t>Continued development of onboard and ground based  sensors </a:t>
            </a:r>
          </a:p>
          <a:p>
            <a:r>
              <a:rPr lang="en-US" dirty="0">
                <a:cs typeface="Calibri"/>
              </a:rPr>
              <a:t>Include map background for network builder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79550C-CDBD-4D0E-8C2A-0E85E713B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2529C3-2839-DA46-A8DD-A5B6CD76C71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308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3C888352654E4BAFF79E93438DAAAC" ma:contentTypeVersion="6" ma:contentTypeDescription="Create a new document." ma:contentTypeScope="" ma:versionID="2304d31cc325ef19cdee6c8e7786021d">
  <xsd:schema xmlns:xsd="http://www.w3.org/2001/XMLSchema" xmlns:xs="http://www.w3.org/2001/XMLSchema" xmlns:p="http://schemas.microsoft.com/office/2006/metadata/properties" xmlns:ns2="9fa486a1-3a1e-4d08-a878-e8532c191a25" targetNamespace="http://schemas.microsoft.com/office/2006/metadata/properties" ma:root="true" ma:fieldsID="9c437a3a0575a9357d6bbb6be5d6a470" ns2:_="">
    <xsd:import namespace="9fa486a1-3a1e-4d08-a878-e8532c191a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a486a1-3a1e-4d08-a878-e8532c191a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BC4ACFB-908F-4A61-A27C-B9EC016C9191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9fa486a1-3a1e-4d08-a878-e8532c191a2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B624AC4-38E6-4F75-9FF4-CEC2B7FBB84D}">
  <ds:schemaRefs>
    <ds:schemaRef ds:uri="9fa486a1-3a1e-4d08-a878-e8532c191a2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9531CA4-A450-4856-896A-F5E5FB18723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5774</TotalTime>
  <Words>956</Words>
  <Application>Microsoft Office PowerPoint</Application>
  <PresentationFormat>Widescreen</PresentationFormat>
  <Paragraphs>157</Paragraphs>
  <Slides>14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Outline</vt:lpstr>
      <vt:lpstr>SIRIUS: What is it?</vt:lpstr>
      <vt:lpstr>SIRIUS Main Features</vt:lpstr>
      <vt:lpstr>Workflow</vt:lpstr>
      <vt:lpstr>Simulation Environment</vt:lpstr>
      <vt:lpstr>SIRIUS Communication/Surveillance Configuration</vt:lpstr>
      <vt:lpstr>Network Builder </vt:lpstr>
      <vt:lpstr>Network Builder</vt:lpstr>
      <vt:lpstr>Pairwise Encounter Generation</vt:lpstr>
      <vt:lpstr>Pairwise Encounter Analysis</vt:lpstr>
      <vt:lpstr>Statistical Analysis Using SIRIUS</vt:lpstr>
      <vt:lpstr>                                    Demo</vt:lpstr>
      <vt:lpstr>Future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Consiglio, Maria Cristina (LARC-D320)</dc:creator>
  <cp:lastModifiedBy>Balachandran, Sweewarman (LARC-D320)[NATIONAL INSTITUTE OF AEROSPACE]</cp:lastModifiedBy>
  <cp:revision>114</cp:revision>
  <dcterms:created xsi:type="dcterms:W3CDTF">2021-02-22T23:35:22Z</dcterms:created>
  <dcterms:modified xsi:type="dcterms:W3CDTF">2021-08-23T13:59:54Z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0x010100853C888352654E4BAFF79E93438DAAAC</vt:lpwstr>
  </property>
</Properties>
</file>