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32918400" cy="21945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47" autoAdjust="0"/>
    <p:restoredTop sz="94660"/>
  </p:normalViewPr>
  <p:slideViewPr>
    <p:cSldViewPr snapToGrid="0">
      <p:cViewPr varScale="1">
        <p:scale>
          <a:sx n="33" d="100"/>
          <a:sy n="33" d="100"/>
        </p:scale>
        <p:origin x="11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7BC56A-3B11-4BE2-8B57-ED68900DD9ED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EE6D3-EB31-4A32-A53C-3E7409EC0F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816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3591562"/>
            <a:ext cx="27980640" cy="7640320"/>
          </a:xfrm>
        </p:spPr>
        <p:txBody>
          <a:bodyPr anchor="b"/>
          <a:lstStyle>
            <a:lvl1pPr algn="ctr">
              <a:defRPr sz="19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11526522"/>
            <a:ext cx="24688800" cy="5298438"/>
          </a:xfrm>
        </p:spPr>
        <p:txBody>
          <a:bodyPr/>
          <a:lstStyle>
            <a:lvl1pPr marL="0" indent="0" algn="ctr">
              <a:buNone/>
              <a:defRPr sz="7680"/>
            </a:lvl1pPr>
            <a:lvl2pPr marL="1463040" indent="0" algn="ctr">
              <a:buNone/>
              <a:defRPr sz="6400"/>
            </a:lvl2pPr>
            <a:lvl3pPr marL="2926080" indent="0" algn="ctr">
              <a:buNone/>
              <a:defRPr sz="5760"/>
            </a:lvl3pPr>
            <a:lvl4pPr marL="4389120" indent="0" algn="ctr">
              <a:buNone/>
              <a:defRPr sz="5120"/>
            </a:lvl4pPr>
            <a:lvl5pPr marL="5852160" indent="0" algn="ctr">
              <a:buNone/>
              <a:defRPr sz="5120"/>
            </a:lvl5pPr>
            <a:lvl6pPr marL="7315200" indent="0" algn="ctr">
              <a:buNone/>
              <a:defRPr sz="5120"/>
            </a:lvl6pPr>
            <a:lvl7pPr marL="8778240" indent="0" algn="ctr">
              <a:buNone/>
              <a:defRPr sz="5120"/>
            </a:lvl7pPr>
            <a:lvl8pPr marL="10241280" indent="0" algn="ctr">
              <a:buNone/>
              <a:defRPr sz="5120"/>
            </a:lvl8pPr>
            <a:lvl9pPr marL="11704320" indent="0" algn="ctr">
              <a:buNone/>
              <a:defRPr sz="51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CFA4-4CFA-49E2-9FD8-56A775180EB1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E251-096B-4364-A1BB-0F23CACD3D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698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CFA4-4CFA-49E2-9FD8-56A775180EB1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E251-096B-4364-A1BB-0F23CACD3D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049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2" y="1168400"/>
            <a:ext cx="7098030" cy="185978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2" y="1168400"/>
            <a:ext cx="20882610" cy="1859788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CFA4-4CFA-49E2-9FD8-56A775180EB1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E251-096B-4364-A1BB-0F23CACD3D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09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CFA4-4CFA-49E2-9FD8-56A775180EB1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E251-096B-4364-A1BB-0F23CACD3D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076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7" y="5471167"/>
            <a:ext cx="28392120" cy="9128758"/>
          </a:xfrm>
        </p:spPr>
        <p:txBody>
          <a:bodyPr anchor="b"/>
          <a:lstStyle>
            <a:lvl1pPr>
              <a:defRPr sz="19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7" y="14686287"/>
            <a:ext cx="28392120" cy="4800598"/>
          </a:xfrm>
        </p:spPr>
        <p:txBody>
          <a:bodyPr/>
          <a:lstStyle>
            <a:lvl1pPr marL="0" indent="0">
              <a:buNone/>
              <a:defRPr sz="7680">
                <a:solidFill>
                  <a:schemeClr val="tx1"/>
                </a:solidFill>
              </a:defRPr>
            </a:lvl1pPr>
            <a:lvl2pPr marL="146304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2pPr>
            <a:lvl3pPr marL="29260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3pPr>
            <a:lvl4pPr marL="43891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4pPr>
            <a:lvl5pPr marL="585216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5pPr>
            <a:lvl6pPr marL="731520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6pPr>
            <a:lvl7pPr marL="877824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7pPr>
            <a:lvl8pPr marL="1024128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8pPr>
            <a:lvl9pPr marL="117043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CFA4-4CFA-49E2-9FD8-56A775180EB1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E251-096B-4364-A1BB-0F23CACD3D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999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5842000"/>
            <a:ext cx="13990320" cy="139242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5842000"/>
            <a:ext cx="13990320" cy="139242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CFA4-4CFA-49E2-9FD8-56A775180EB1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E251-096B-4364-A1BB-0F23CACD3D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273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168405"/>
            <a:ext cx="28392120" cy="42418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31" y="5379722"/>
            <a:ext cx="13926024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31" y="8016240"/>
            <a:ext cx="13926024" cy="117906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2" y="5379722"/>
            <a:ext cx="13994608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2" y="8016240"/>
            <a:ext cx="13994608" cy="117906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CFA4-4CFA-49E2-9FD8-56A775180EB1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E251-096B-4364-A1BB-0F23CACD3D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282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CFA4-4CFA-49E2-9FD8-56A775180EB1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E251-096B-4364-A1BB-0F23CACD3D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278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CFA4-4CFA-49E2-9FD8-56A775180EB1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E251-096B-4364-A1BB-0F23CACD3D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136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1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3159765"/>
            <a:ext cx="16664940" cy="15595600"/>
          </a:xfrm>
        </p:spPr>
        <p:txBody>
          <a:bodyPr/>
          <a:lstStyle>
            <a:lvl1pPr>
              <a:defRPr sz="10240"/>
            </a:lvl1pPr>
            <a:lvl2pPr>
              <a:defRPr sz="8960"/>
            </a:lvl2pPr>
            <a:lvl3pPr>
              <a:defRPr sz="768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0"/>
            <a:ext cx="10617041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CFA4-4CFA-49E2-9FD8-56A775180EB1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E251-096B-4364-A1BB-0F23CACD3D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94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1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3159765"/>
            <a:ext cx="16664940" cy="15595600"/>
          </a:xfrm>
        </p:spPr>
        <p:txBody>
          <a:bodyPr anchor="t"/>
          <a:lstStyle>
            <a:lvl1pPr marL="0" indent="0">
              <a:buNone/>
              <a:defRPr sz="10240"/>
            </a:lvl1pPr>
            <a:lvl2pPr marL="1463040" indent="0">
              <a:buNone/>
              <a:defRPr sz="8960"/>
            </a:lvl2pPr>
            <a:lvl3pPr marL="2926080" indent="0">
              <a:buNone/>
              <a:defRPr sz="7680"/>
            </a:lvl3pPr>
            <a:lvl4pPr marL="4389120" indent="0">
              <a:buNone/>
              <a:defRPr sz="6400"/>
            </a:lvl4pPr>
            <a:lvl5pPr marL="5852160" indent="0">
              <a:buNone/>
              <a:defRPr sz="6400"/>
            </a:lvl5pPr>
            <a:lvl6pPr marL="7315200" indent="0">
              <a:buNone/>
              <a:defRPr sz="6400"/>
            </a:lvl6pPr>
            <a:lvl7pPr marL="8778240" indent="0">
              <a:buNone/>
              <a:defRPr sz="6400"/>
            </a:lvl7pPr>
            <a:lvl8pPr marL="10241280" indent="0">
              <a:buNone/>
              <a:defRPr sz="6400"/>
            </a:lvl8pPr>
            <a:lvl9pPr marL="11704320" indent="0">
              <a:buNone/>
              <a:defRPr sz="64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0"/>
            <a:ext cx="10617041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CFA4-4CFA-49E2-9FD8-56A775180EB1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E251-096B-4364-A1BB-0F23CACD3D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164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1168405"/>
            <a:ext cx="28392120" cy="4241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5842000"/>
            <a:ext cx="28392120" cy="13924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20340325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4CFA4-4CFA-49E2-9FD8-56A775180EB1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20340325"/>
            <a:ext cx="1110996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20340325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5E251-096B-4364-A1BB-0F23CACD3D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07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926080" rtl="0" eaLnBrk="1" latinLnBrk="0" hangingPunct="1">
        <a:lnSpc>
          <a:spcPct val="90000"/>
        </a:lnSpc>
        <a:spcBef>
          <a:spcPct val="0"/>
        </a:spcBef>
        <a:buNone/>
        <a:defRPr sz="14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31520" indent="-731520" algn="l" defTabSz="2926080" rtl="0" eaLnBrk="1" latinLnBrk="0" hangingPunct="1">
        <a:lnSpc>
          <a:spcPct val="90000"/>
        </a:lnSpc>
        <a:spcBef>
          <a:spcPts val="3200"/>
        </a:spcBef>
        <a:buFont typeface="Arial" panose="020B0604020202020204" pitchFamily="34" charset="0"/>
        <a:buChar char="•"/>
        <a:defRPr sz="896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768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51206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804672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95097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24358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1pPr>
      <a:lvl2pPr marL="14630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9260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3pPr>
      <a:lvl4pPr marL="43891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585216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87782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2412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17043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F0414D4E-987B-DA40-8335-BEF66E4A52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24" b="3796"/>
          <a:stretch/>
        </p:blipFill>
        <p:spPr>
          <a:xfrm>
            <a:off x="1349" y="7313"/>
            <a:ext cx="32941976" cy="31912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1484" y="4113443"/>
            <a:ext cx="10198438" cy="6678751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u="sng" dirty="0"/>
              <a:t>What is DrEAM?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Dragonfly Entry Aerosciences Measurements (DrEAM) is an instrumentation suite for the </a:t>
            </a:r>
            <a:r>
              <a:rPr lang="en-US" sz="2400" dirty="0" smtClean="0"/>
              <a:t>Dragonfly mission’s </a:t>
            </a:r>
            <a:r>
              <a:rPr lang="en-US" sz="2400" dirty="0" smtClean="0"/>
              <a:t>entry </a:t>
            </a:r>
            <a:r>
              <a:rPr lang="en-US" sz="2400" dirty="0"/>
              <a:t>vehicle heat shield and backshell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Satisfies NASA’s Engineering Science Investigation requirement for a New Frontiers mission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Led by NASA’s Ames Research Center, in partnership with NASA’s Langley Research Center and DLR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The Huygens probe was the last mission to Titan, but it carried no TPS instrumentation.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Key </a:t>
            </a:r>
            <a:r>
              <a:rPr lang="en-US" sz="2400" i="1" dirty="0"/>
              <a:t>in-situ</a:t>
            </a:r>
            <a:r>
              <a:rPr lang="en-US" sz="2400" dirty="0"/>
              <a:t> measurements will be made in Titan’s atmosphere for the first time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The first in a non-oxidizing environment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Sensors with flight heritage from previously flown missions will be leveraged as much as possible: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Mars Entry, Descent, and Landing Instrumentation 2 (MEDLI2</a:t>
            </a:r>
            <a:r>
              <a:rPr lang="en-US" sz="2400" dirty="0" smtClean="0"/>
              <a:t>) [1]</a:t>
            </a:r>
            <a:endParaRPr lang="en-US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ExoMars Schiaparelli </a:t>
            </a:r>
            <a:r>
              <a:rPr lang="en-US" sz="2400" dirty="0" smtClean="0"/>
              <a:t>[2] </a:t>
            </a:r>
            <a:endParaRPr lang="en-US" sz="2500" dirty="0"/>
          </a:p>
        </p:txBody>
      </p:sp>
      <p:sp>
        <p:nvSpPr>
          <p:cNvPr id="7" name="TextBox 6"/>
          <p:cNvSpPr txBox="1"/>
          <p:nvPr/>
        </p:nvSpPr>
        <p:spPr>
          <a:xfrm>
            <a:off x="22205791" y="4073800"/>
            <a:ext cx="10737534" cy="766363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u="sng" dirty="0"/>
              <a:t>DrEAM Science</a:t>
            </a:r>
          </a:p>
          <a:p>
            <a:endParaRPr lang="en-US" sz="2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High level DrEAM project goals: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Measure heat shield near surface and in-depth temperatures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Measure backshell near surface and in-depth temperatures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Measure pressure at the heat shield and backshell surface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Measure backshell radiative and total heat flux</a:t>
            </a:r>
          </a:p>
          <a:p>
            <a:endParaRPr lang="en-US" sz="2400" u="sng" dirty="0"/>
          </a:p>
          <a:p>
            <a:r>
              <a:rPr lang="en-US" sz="2400" i="1" dirty="0"/>
              <a:t>Value of DrEAM sensor data to the Titan science community:</a:t>
            </a:r>
          </a:p>
          <a:p>
            <a:endParaRPr lang="en-US" sz="24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Infer CH</a:t>
            </a:r>
            <a:r>
              <a:rPr lang="en-US" sz="2400" baseline="-25000" dirty="0"/>
              <a:t>4</a:t>
            </a:r>
            <a:r>
              <a:rPr lang="en-US" sz="2400" dirty="0"/>
              <a:t> abundance in the upper atmosphere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Reconstruct atmospheric winds </a:t>
            </a: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Enhance </a:t>
            </a:r>
            <a:r>
              <a:rPr lang="en-US" sz="2400" dirty="0"/>
              <a:t>Dragonfly trajectory reconstruction </a:t>
            </a:r>
          </a:p>
          <a:p>
            <a:endParaRPr lang="en-US" sz="2400" dirty="0"/>
          </a:p>
          <a:p>
            <a:r>
              <a:rPr lang="en-US" sz="2400" i="1" dirty="0"/>
              <a:t>Value of DrEAM sensor data to the aerothermal community:</a:t>
            </a:r>
          </a:p>
          <a:p>
            <a:endParaRPr lang="en-US" sz="24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Flight data on the performance of </a:t>
            </a:r>
            <a:r>
              <a:rPr lang="en-US" sz="2400" dirty="0" smtClean="0"/>
              <a:t>PICA </a:t>
            </a:r>
            <a:r>
              <a:rPr lang="en-US" sz="2400" dirty="0"/>
              <a:t>and </a:t>
            </a:r>
            <a:r>
              <a:rPr lang="en-US" sz="2400" dirty="0" smtClean="0"/>
              <a:t>SLA-561V TPS materials</a:t>
            </a: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Data to infer the aerothermal environment around the aeroshell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Validate models used in spacecraft design</a:t>
            </a:r>
          </a:p>
          <a:p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9553301" y="18869933"/>
            <a:ext cx="12816191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/>
              <a:t>References:</a:t>
            </a:r>
          </a:p>
          <a:p>
            <a:r>
              <a:rPr lang="en-US" sz="2400" dirty="0" smtClean="0"/>
              <a:t>[1] </a:t>
            </a:r>
            <a:r>
              <a:rPr lang="en-US" sz="2400" dirty="0"/>
              <a:t>H. Hwang, et. al. “Mars 2020 Entry, Descent and Landing Instrumentation 2 (MEDLI2),” 41</a:t>
            </a:r>
            <a:r>
              <a:rPr lang="en-US" sz="2400" baseline="30000" dirty="0"/>
              <a:t>st</a:t>
            </a:r>
            <a:r>
              <a:rPr lang="en-US" sz="2400" dirty="0"/>
              <a:t> AIAA </a:t>
            </a:r>
            <a:r>
              <a:rPr lang="en-US" sz="2400" dirty="0" err="1"/>
              <a:t>Thermophysics</a:t>
            </a:r>
            <a:r>
              <a:rPr lang="en-US" sz="2400" dirty="0"/>
              <a:t> Conference, 13-17 June 2016, Washington, D.C., AIAA </a:t>
            </a:r>
            <a:r>
              <a:rPr lang="en-US" sz="2400" dirty="0" smtClean="0"/>
              <a:t>2016-3536.</a:t>
            </a:r>
            <a:endParaRPr lang="en-US" sz="2400" dirty="0"/>
          </a:p>
          <a:p>
            <a:r>
              <a:rPr lang="en-US" sz="2400" dirty="0" smtClean="0"/>
              <a:t>[2] </a:t>
            </a:r>
            <a:r>
              <a:rPr lang="en-US" sz="2400" dirty="0"/>
              <a:t>A. Gülhan, et. al., “Aerothermal Measurements from the ExoMars Schiaparelli Capsule Entry,” Journal of Spacecraft and Rockets, </a:t>
            </a:r>
            <a:r>
              <a:rPr lang="en-US" sz="2400" dirty="0" smtClean="0"/>
              <a:t>Vol. 56, No. 1, January 2019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1405617" y="4164001"/>
            <a:ext cx="10052220" cy="58785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u="sng" dirty="0"/>
              <a:t>DrEAM Instruments:</a:t>
            </a:r>
          </a:p>
          <a:p>
            <a:endParaRPr lang="en-US" sz="2800" dirty="0"/>
          </a:p>
          <a:p>
            <a:r>
              <a:rPr lang="en-US" sz="2400" dirty="0"/>
              <a:t>The DrEAM project includes several different sensor types: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Dragonfly Sensors for Thermal Reconstruction (DragSTR)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Instrumented thermal plugs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Dragonfly Atmospheric Flight Transducer (DrAFT)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Hypersonic pressure transducers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DLR-provided Combined Sensor System for Titan Atmosphere (COSSTA)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Total heat flux sensor, pressure sensor, and two narrowband radiometers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Broadband radiometer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DLR-provided Data Acquisition System to acquire the measurements from the sensors and pass them on to the Dragonfly Lander flight computer.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Total of 24 channels available on the heat shield and another 24 on the backshell.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49185" y="109735"/>
            <a:ext cx="3286921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600" dirty="0"/>
              <a:t>Overview of Dragonfly Entry Aerosciences Measurements (DrEAM)</a:t>
            </a:r>
          </a:p>
          <a:p>
            <a:pPr algn="ctr">
              <a:spcBef>
                <a:spcPts val="1200"/>
              </a:spcBef>
            </a:pPr>
            <a:r>
              <a:rPr lang="en-US" sz="3200" dirty="0"/>
              <a:t>Jose A. B. Santos</a:t>
            </a:r>
            <a:r>
              <a:rPr lang="en-US" sz="3200" baseline="30000" dirty="0"/>
              <a:t>1</a:t>
            </a:r>
            <a:r>
              <a:rPr lang="en-US" sz="3200" dirty="0"/>
              <a:t>, Aaron Brandis</a:t>
            </a:r>
            <a:r>
              <a:rPr lang="en-US" sz="3200" baseline="30000" dirty="0"/>
              <a:t>2</a:t>
            </a:r>
            <a:r>
              <a:rPr lang="en-US" sz="3200" dirty="0"/>
              <a:t>, Helen Hwang</a:t>
            </a:r>
            <a:r>
              <a:rPr lang="en-US" sz="3200" baseline="30000" dirty="0"/>
              <a:t>1</a:t>
            </a:r>
            <a:r>
              <a:rPr lang="en-US" sz="3200" dirty="0"/>
              <a:t>, Ali Gülhan</a:t>
            </a:r>
            <a:r>
              <a:rPr lang="en-US" sz="3200" baseline="30000" dirty="0"/>
              <a:t>3</a:t>
            </a:r>
            <a:r>
              <a:rPr lang="en-US" sz="3200" dirty="0"/>
              <a:t>, Thomas Thiele</a:t>
            </a:r>
            <a:r>
              <a:rPr lang="en-US" sz="3200" baseline="30000" dirty="0"/>
              <a:t>3</a:t>
            </a:r>
            <a:r>
              <a:rPr lang="en-US" sz="3200" dirty="0"/>
              <a:t>, Frank Siebe</a:t>
            </a:r>
            <a:r>
              <a:rPr lang="en-US" sz="3200" baseline="30000" dirty="0"/>
              <a:t>3</a:t>
            </a:r>
            <a:endParaRPr lang="en-US" sz="3200" dirty="0"/>
          </a:p>
          <a:p>
            <a:pPr algn="ctr"/>
            <a:r>
              <a:rPr lang="en-US" sz="3200" dirty="0"/>
              <a:t> </a:t>
            </a:r>
            <a:r>
              <a:rPr lang="en-US" sz="3200" baseline="30000" dirty="0"/>
              <a:t>1</a:t>
            </a:r>
            <a:r>
              <a:rPr lang="en-US" sz="3200" dirty="0"/>
              <a:t>NASA Ames Research Center, Moffett Field, CA 94035, USA; </a:t>
            </a:r>
            <a:r>
              <a:rPr lang="en-US" sz="3200" baseline="30000" dirty="0"/>
              <a:t>2</a:t>
            </a:r>
            <a:r>
              <a:rPr lang="en-US" sz="3200" dirty="0"/>
              <a:t>AMA, Inc. at NASA Ames Research Center, Moffett Field, CA 94035, USA;</a:t>
            </a:r>
          </a:p>
          <a:p>
            <a:pPr algn="ctr"/>
            <a:r>
              <a:rPr lang="en-US" sz="3200" baseline="30000" dirty="0"/>
              <a:t>3</a:t>
            </a:r>
            <a:r>
              <a:rPr lang="en-US" sz="3200" dirty="0"/>
              <a:t>German Aerospace Center (DLR e.V.), Supersonic and Hypersonic Technologies Department, Linder Höhe, 51147 Köln, Germany.</a:t>
            </a:r>
            <a:endParaRPr lang="en-US" sz="4000" dirty="0"/>
          </a:p>
        </p:txBody>
      </p:sp>
      <p:sp>
        <p:nvSpPr>
          <p:cNvPr id="23" name="TextBox 22"/>
          <p:cNvSpPr txBox="1"/>
          <p:nvPr/>
        </p:nvSpPr>
        <p:spPr>
          <a:xfrm>
            <a:off x="19680462" y="12186670"/>
            <a:ext cx="12823904" cy="55092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/>
              <a:t>DrEAM Project Timeline:</a:t>
            </a:r>
          </a:p>
          <a:p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</p:txBody>
      </p:sp>
      <p:sp>
        <p:nvSpPr>
          <p:cNvPr id="28" name="Rectangle 27"/>
          <p:cNvSpPr/>
          <p:nvPr/>
        </p:nvSpPr>
        <p:spPr>
          <a:xfrm>
            <a:off x="19888200" y="15206336"/>
            <a:ext cx="4114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2021-2023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4002999" y="15209244"/>
            <a:ext cx="380413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2024-2026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7807139" y="15210785"/>
            <a:ext cx="2057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2027 -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28661666" y="15594119"/>
            <a:ext cx="0" cy="571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8071235" y="16313225"/>
            <a:ext cx="1242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Dragonfly Launch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1147420" y="16291608"/>
            <a:ext cx="1242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Arrival at Titan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32079696" y="15658932"/>
            <a:ext cx="0" cy="571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ight Brace 37"/>
          <p:cNvSpPr/>
          <p:nvPr/>
        </p:nvSpPr>
        <p:spPr>
          <a:xfrm rot="5400000">
            <a:off x="20896751" y="14928323"/>
            <a:ext cx="351692" cy="2425944"/>
          </a:xfrm>
          <a:prstGeom prst="rightBrac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24551054" y="15679699"/>
            <a:ext cx="0" cy="571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3919842" y="16264454"/>
            <a:ext cx="1952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DrEAM flight hardware delivery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9734704" y="16442006"/>
            <a:ext cx="2879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Requirements development Do-No-Harm testing</a:t>
            </a:r>
          </a:p>
        </p:txBody>
      </p:sp>
      <p:sp>
        <p:nvSpPr>
          <p:cNvPr id="42" name="Right Brace 41"/>
          <p:cNvSpPr/>
          <p:nvPr/>
        </p:nvSpPr>
        <p:spPr>
          <a:xfrm rot="16200000">
            <a:off x="23312806" y="13742973"/>
            <a:ext cx="351692" cy="2124808"/>
          </a:xfrm>
          <a:prstGeom prst="rightBrac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1769757" y="13759101"/>
            <a:ext cx="2879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DrEAM flight hardware fabrication and acceptance testing</a:t>
            </a:r>
          </a:p>
        </p:txBody>
      </p:sp>
      <p:sp>
        <p:nvSpPr>
          <p:cNvPr id="44" name="Right Brace 43"/>
          <p:cNvSpPr/>
          <p:nvPr/>
        </p:nvSpPr>
        <p:spPr>
          <a:xfrm rot="16200000">
            <a:off x="26460157" y="12786946"/>
            <a:ext cx="351692" cy="4023360"/>
          </a:xfrm>
          <a:prstGeom prst="rightBrac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25013019" y="13702348"/>
            <a:ext cx="2946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DrEAM hardware </a:t>
            </a:r>
            <a:r>
              <a:rPr lang="en-US" dirty="0" smtClean="0"/>
              <a:t>installation;</a:t>
            </a:r>
          </a:p>
          <a:p>
            <a:r>
              <a:rPr lang="en-US" dirty="0" smtClean="0"/>
              <a:t>Dragonfly </a:t>
            </a:r>
            <a:r>
              <a:rPr lang="en-US" dirty="0"/>
              <a:t>AI&amp;T activities</a:t>
            </a:r>
          </a:p>
        </p:txBody>
      </p:sp>
      <p:sp>
        <p:nvSpPr>
          <p:cNvPr id="46" name="Right Brace 45"/>
          <p:cNvSpPr/>
          <p:nvPr/>
        </p:nvSpPr>
        <p:spPr>
          <a:xfrm rot="16200000">
            <a:off x="30254072" y="13044811"/>
            <a:ext cx="351692" cy="3474720"/>
          </a:xfrm>
          <a:prstGeom prst="rightBrac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28778222" y="13958455"/>
            <a:ext cx="2879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Cruise check-outs</a:t>
            </a:r>
          </a:p>
        </p:txBody>
      </p:sp>
      <p:cxnSp>
        <p:nvCxnSpPr>
          <p:cNvPr id="16" name="Straight Connector 15"/>
          <p:cNvCxnSpPr>
            <a:stCxn id="31" idx="3"/>
          </p:cNvCxnSpPr>
          <p:nvPr/>
        </p:nvCxnSpPr>
        <p:spPr>
          <a:xfrm>
            <a:off x="29864539" y="15439385"/>
            <a:ext cx="274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0138859" y="15218297"/>
            <a:ext cx="101600" cy="221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0240459" y="15210785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0240459" y="15415942"/>
            <a:ext cx="101601" cy="2520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0342060" y="15415942"/>
            <a:ext cx="1757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30514779" y="15187172"/>
            <a:ext cx="164904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/>
              <a:t>2034</a:t>
            </a:r>
            <a:endParaRPr lang="en-US" dirty="0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1" t="5438" r="29030" b="42290"/>
          <a:stretch/>
        </p:blipFill>
        <p:spPr>
          <a:xfrm>
            <a:off x="604418" y="18890077"/>
            <a:ext cx="3124336" cy="246888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91FA4104-FA4B-7144-B6E5-0FEF21FF52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7492"/>
          <a:stretch/>
        </p:blipFill>
        <p:spPr>
          <a:xfrm>
            <a:off x="15789409" y="15507496"/>
            <a:ext cx="3667965" cy="283464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52AC8676-3067-C140-992E-D33DC4FE9F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000"/>
          <a:stretch/>
        </p:blipFill>
        <p:spPr>
          <a:xfrm>
            <a:off x="15577127" y="11940913"/>
            <a:ext cx="3714750" cy="2733675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3781531" y="13361670"/>
            <a:ext cx="12018211" cy="7315200"/>
            <a:chOff x="3713125" y="13675995"/>
            <a:chExt cx="12018211" cy="7315200"/>
          </a:xfrm>
        </p:grpSpPr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CDE0CA84-5854-A34D-A0B0-F5765A57F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13125" y="13675995"/>
              <a:ext cx="12018211" cy="7315200"/>
            </a:xfrm>
            <a:prstGeom prst="rect">
              <a:avLst/>
            </a:prstGeom>
          </p:spPr>
        </p:pic>
        <p:sp>
          <p:nvSpPr>
            <p:cNvPr id="73" name="Rectangle 72"/>
            <p:cNvSpPr/>
            <p:nvPr/>
          </p:nvSpPr>
          <p:spPr>
            <a:xfrm>
              <a:off x="7724274" y="13796310"/>
              <a:ext cx="3561086" cy="365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9" b="17194"/>
          <a:stretch/>
        </p:blipFill>
        <p:spPr>
          <a:xfrm>
            <a:off x="7833465" y="12049025"/>
            <a:ext cx="2980753" cy="243340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" t="5181" b="18906"/>
          <a:stretch/>
        </p:blipFill>
        <p:spPr>
          <a:xfrm>
            <a:off x="593384" y="12049025"/>
            <a:ext cx="3215772" cy="2574564"/>
          </a:xfrm>
          <a:prstGeom prst="rect">
            <a:avLst/>
          </a:prstGeom>
        </p:spPr>
      </p:pic>
      <p:pic>
        <p:nvPicPr>
          <p:cNvPr id="76" name="Grafik 2">
            <a:extLst>
              <a:ext uri="{FF2B5EF4-FFF2-40B4-BE49-F238E27FC236}">
                <a16:creationId xmlns:a16="http://schemas.microsoft.com/office/drawing/2014/main" id="{6A542174-D08B-784D-AF82-E57EA549D26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0" t="27773" r="22842" b="30175"/>
          <a:stretch/>
        </p:blipFill>
        <p:spPr>
          <a:xfrm>
            <a:off x="14802007" y="19043695"/>
            <a:ext cx="3548136" cy="1867028"/>
          </a:xfrm>
          <a:prstGeom prst="rect">
            <a:avLst/>
          </a:prstGeom>
        </p:spPr>
      </p:pic>
      <p:cxnSp>
        <p:nvCxnSpPr>
          <p:cNvPr id="77" name="Straight Connector 76"/>
          <p:cNvCxnSpPr>
            <a:stCxn id="75" idx="3"/>
          </p:cNvCxnSpPr>
          <p:nvPr/>
        </p:nvCxnSpPr>
        <p:spPr>
          <a:xfrm>
            <a:off x="3809156" y="13336307"/>
            <a:ext cx="2724366" cy="630902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74" idx="3"/>
          </p:cNvCxnSpPr>
          <p:nvPr/>
        </p:nvCxnSpPr>
        <p:spPr>
          <a:xfrm>
            <a:off x="10814218" y="13265725"/>
            <a:ext cx="1095172" cy="54071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13341853" y="13121710"/>
            <a:ext cx="2694074" cy="544494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13037550" y="14729292"/>
            <a:ext cx="2896164" cy="1444680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5581215" y="20577148"/>
            <a:ext cx="8151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Preliminary DrEAM Sensor Layout</a:t>
            </a:r>
          </a:p>
          <a:p>
            <a:pPr algn="ctr"/>
            <a:r>
              <a:rPr lang="en-US" sz="2000" dirty="0"/>
              <a:t>(Hardware images shown are from previous missions as noted)</a:t>
            </a:r>
          </a:p>
        </p:txBody>
      </p:sp>
      <p:cxnSp>
        <p:nvCxnSpPr>
          <p:cNvPr id="82" name="Straight Connector 81"/>
          <p:cNvCxnSpPr/>
          <p:nvPr/>
        </p:nvCxnSpPr>
        <p:spPr>
          <a:xfrm flipV="1">
            <a:off x="2777289" y="17236694"/>
            <a:ext cx="2639547" cy="165338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485" y="451623"/>
            <a:ext cx="2243475" cy="91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802007" y="20910723"/>
            <a:ext cx="3548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Electronics box used for ExoMars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27202" y="21375312"/>
            <a:ext cx="3548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Pressure transducers used for MEDLI2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16673" y="14689019"/>
            <a:ext cx="36746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Heat shield thermal plug used for MEDLI2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416836" y="12049025"/>
            <a:ext cx="2425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Backshell thermal plug used for MEDLI2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581215" y="19342958"/>
            <a:ext cx="2609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Heat Shield view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1600038" y="19362527"/>
            <a:ext cx="2609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Backshell view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89102" y="3655769"/>
            <a:ext cx="10387016" cy="718335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ounded Rectangle 56"/>
          <p:cNvSpPr/>
          <p:nvPr/>
        </p:nvSpPr>
        <p:spPr>
          <a:xfrm>
            <a:off x="11092043" y="3655769"/>
            <a:ext cx="10149840" cy="718335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ounded Rectangle 58"/>
          <p:cNvSpPr/>
          <p:nvPr/>
        </p:nvSpPr>
        <p:spPr>
          <a:xfrm>
            <a:off x="21613534" y="3615192"/>
            <a:ext cx="10149840" cy="786384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9533574" y="11826613"/>
            <a:ext cx="12984480" cy="62179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76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1553</TotalTime>
  <Words>562</Words>
  <Application>Microsoft Office PowerPoint</Application>
  <PresentationFormat>Custom</PresentationFormat>
  <Paragraphs>78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Santos, Jose A B (ARC-TSM)</dc:creator>
  <cp:lastModifiedBy>Santos, Jose A B (ARC-TSM)</cp:lastModifiedBy>
  <cp:revision>83</cp:revision>
  <dcterms:created xsi:type="dcterms:W3CDTF">2021-08-18T17:54:46Z</dcterms:created>
  <dcterms:modified xsi:type="dcterms:W3CDTF">2021-08-24T20:39:15Z</dcterms:modified>
</cp:coreProperties>
</file>