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4141" r:id="rId1"/>
  </p:sldMasterIdLst>
  <p:notesMasterIdLst>
    <p:notesMasterId r:id="rId11"/>
  </p:notesMasterIdLst>
  <p:handoutMasterIdLst>
    <p:handoutMasterId r:id="rId12"/>
  </p:handoutMasterIdLst>
  <p:sldIdLst>
    <p:sldId id="276" r:id="rId2"/>
    <p:sldId id="277" r:id="rId3"/>
    <p:sldId id="271" r:id="rId4"/>
    <p:sldId id="278" r:id="rId5"/>
    <p:sldId id="283" r:id="rId6"/>
    <p:sldId id="280" r:id="rId7"/>
    <p:sldId id="284" r:id="rId8"/>
    <p:sldId id="285" r:id="rId9"/>
    <p:sldId id="286" r:id="rId10"/>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435">
          <p15:clr>
            <a:srgbClr val="A4A3A4"/>
          </p15:clr>
        </p15:guide>
        <p15:guide id="2" pos="5254">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Yoder, Deb (GSFC-429.0)[ASRC FEDERAL SYSTEM SOLUTIONS]" initials="YD(FSS" lastIdx="1" clrIdx="0">
    <p:extLst>
      <p:ext uri="{19B8F6BF-5375-455C-9EA6-DF929625EA0E}">
        <p15:presenceInfo xmlns:p15="http://schemas.microsoft.com/office/powerpoint/2012/main" userId="S-1-5-21-330711430-3775241029-4075259233-98145" providerId="AD"/>
      </p:ext>
    </p:extLst>
  </p:cmAuthor>
  <p:cmAuthor id="2" name="Baker, Charles L. (GSFC-5990)" initials="BCL(5" lastIdx="1" clrIdx="1">
    <p:extLst>
      <p:ext uri="{19B8F6BF-5375-455C-9EA6-DF929625EA0E}">
        <p15:presenceInfo xmlns:p15="http://schemas.microsoft.com/office/powerpoint/2012/main" userId="S::clbaker@ndc.nasa.gov::d0ee5b9a-d864-45a9-a883-e1ec8364207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66"/>
    <a:srgbClr val="111229"/>
    <a:srgbClr val="FF9933"/>
    <a:srgbClr val="1E204A"/>
    <a:srgbClr val="000066"/>
    <a:srgbClr val="171939"/>
    <a:srgbClr val="211F2D"/>
    <a:srgbClr val="2C2C2C"/>
    <a:srgbClr val="0B3D91"/>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354" autoAdjust="0"/>
    <p:restoredTop sz="96667" autoAdjust="0"/>
  </p:normalViewPr>
  <p:slideViewPr>
    <p:cSldViewPr snapToGrid="0">
      <p:cViewPr varScale="1">
        <p:scale>
          <a:sx n="132" d="100"/>
          <a:sy n="132" d="100"/>
        </p:scale>
        <p:origin x="1160" y="168"/>
      </p:cViewPr>
      <p:guideLst>
        <p:guide orient="horz" pos="435"/>
        <p:guide pos="5254"/>
      </p:guideLst>
    </p:cSldViewPr>
  </p:slideViewPr>
  <p:outlineViewPr>
    <p:cViewPr>
      <p:scale>
        <a:sx n="33" d="100"/>
        <a:sy n="33" d="100"/>
      </p:scale>
      <p:origin x="0" y="0"/>
    </p:cViewPr>
  </p:outlineViewPr>
  <p:notesTextViewPr>
    <p:cViewPr>
      <p:scale>
        <a:sx n="3" d="2"/>
        <a:sy n="3" d="2"/>
      </p:scale>
      <p:origin x="0" y="0"/>
    </p:cViewPr>
  </p:notesTextViewPr>
  <p:sorterViewPr>
    <p:cViewPr>
      <p:scale>
        <a:sx n="110" d="100"/>
        <a:sy n="110" d="100"/>
      </p:scale>
      <p:origin x="0" y="-8946"/>
    </p:cViewPr>
  </p:sorterViewPr>
  <p:notesViewPr>
    <p:cSldViewPr snapToGrid="0">
      <p:cViewPr varScale="1">
        <p:scale>
          <a:sx n="85" d="100"/>
          <a:sy n="85" d="100"/>
        </p:scale>
        <p:origin x="3804"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atin typeface="Arial" charset="0"/>
                <a:ea typeface="ＭＳ Ｐゴシック" pitchFamily="-108" charset="-128"/>
                <a:cs typeface="+mn-cs"/>
              </a:defRPr>
            </a:lvl1pPr>
          </a:lstStyle>
          <a:p>
            <a:pPr>
              <a:defRPr/>
            </a:pPr>
            <a:endParaRPr lang="en-US" dirty="0"/>
          </a:p>
        </p:txBody>
      </p:sp>
      <p:sp>
        <p:nvSpPr>
          <p:cNvPr id="5427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atin typeface="Arial" charset="0"/>
                <a:ea typeface="ＭＳ Ｐゴシック" pitchFamily="-108" charset="-128"/>
                <a:cs typeface="+mn-cs"/>
              </a:defRPr>
            </a:lvl1pPr>
          </a:lstStyle>
          <a:p>
            <a:pPr>
              <a:defRPr/>
            </a:pPr>
            <a:endParaRPr lang="en-US" dirty="0"/>
          </a:p>
        </p:txBody>
      </p:sp>
      <p:sp>
        <p:nvSpPr>
          <p:cNvPr id="5427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pPr>
              <a:defRPr/>
            </a:pPr>
            <a:fld id="{76FAED7C-9226-49A6-93C5-E56AB5F323BF}" type="slidenum">
              <a:rPr lang="en-US" altLang="en-US"/>
              <a:pPr>
                <a:defRPr/>
              </a:pPr>
              <a:t>‹#›</a:t>
            </a:fld>
            <a:endParaRPr lang="en-US" altLang="en-US" dirty="0"/>
          </a:p>
        </p:txBody>
      </p:sp>
    </p:spTree>
    <p:extLst>
      <p:ext uri="{BB962C8B-B14F-4D97-AF65-F5344CB8AC3E}">
        <p14:creationId xmlns:p14="http://schemas.microsoft.com/office/powerpoint/2010/main" val="304765022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atin typeface="Arial" charset="0"/>
                <a:ea typeface="ＭＳ Ｐゴシック" pitchFamily="-108" charset="-128"/>
                <a:cs typeface="+mn-cs"/>
              </a:defRPr>
            </a:lvl1pPr>
          </a:lstStyle>
          <a:p>
            <a:pPr>
              <a:defRPr/>
            </a:pPr>
            <a:endParaRPr lang="en-US" dirty="0"/>
          </a:p>
        </p:txBody>
      </p:sp>
      <p:sp>
        <p:nvSpPr>
          <p:cNvPr id="4099"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pitchFamily="-108" charset="-128"/>
                <a:cs typeface="+mn-cs"/>
              </a:defRPr>
            </a:lvl1pPr>
          </a:lstStyle>
          <a:p>
            <a:pPr>
              <a:defRPr/>
            </a:pPr>
            <a:endParaRPr lang="en-US" dirty="0"/>
          </a:p>
        </p:txBody>
      </p:sp>
      <p:sp>
        <p:nvSpPr>
          <p:cNvPr id="512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atin typeface="Arial" charset="0"/>
                <a:ea typeface="ＭＳ Ｐゴシック" pitchFamily="-108" charset="-128"/>
                <a:cs typeface="+mn-cs"/>
              </a:defRPr>
            </a:lvl1pPr>
          </a:lstStyle>
          <a:p>
            <a:pPr>
              <a:defRPr/>
            </a:pPr>
            <a:endParaRPr lang="en-US" dirty="0"/>
          </a:p>
        </p:txBody>
      </p:sp>
      <p:sp>
        <p:nvSpPr>
          <p:cNvPr id="410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pPr>
              <a:defRPr/>
            </a:pPr>
            <a:fld id="{E45C2879-0F83-4145-B3EA-DF461D3AB557}" type="slidenum">
              <a:rPr lang="en-US" altLang="en-US"/>
              <a:pPr>
                <a:defRPr/>
              </a:pPr>
              <a:t>‹#›</a:t>
            </a:fld>
            <a:endParaRPr lang="en-US" altLang="en-US" dirty="0"/>
          </a:p>
        </p:txBody>
      </p:sp>
    </p:spTree>
    <p:extLst>
      <p:ext uri="{BB962C8B-B14F-4D97-AF65-F5344CB8AC3E}">
        <p14:creationId xmlns:p14="http://schemas.microsoft.com/office/powerpoint/2010/main" val="3076838298"/>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pitchFamily="-108" charset="0"/>
        <a:ea typeface="MS PGothic" panose="020B0600070205080204" pitchFamily="34" charset="-128"/>
        <a:cs typeface="ＭＳ Ｐゴシック" pitchFamily="-108" charset="-128"/>
      </a:defRPr>
    </a:lvl1pPr>
    <a:lvl2pPr marL="457200" algn="l" rtl="0" eaLnBrk="0" fontAlgn="base" hangingPunct="0">
      <a:spcBef>
        <a:spcPct val="30000"/>
      </a:spcBef>
      <a:spcAft>
        <a:spcPct val="0"/>
      </a:spcAft>
      <a:defRPr sz="1200" kern="1200">
        <a:solidFill>
          <a:schemeClr val="tx1"/>
        </a:solidFill>
        <a:latin typeface="Arial" pitchFamily="-108"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pitchFamily="-108"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pitchFamily="-108"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pitchFamily="-108" charset="0"/>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Popocatépetl volcano—the name is Aztec for “smoking mountain”—is one of Mexico’s most active volcanoes. The glacier-clad stratovolcano has been erupting since January 2005, with daily low-intensity emissions of gas, steam, and ash.</a:t>
            </a:r>
            <a:r>
              <a:rPr lang="en-US" baseline="0" dirty="0"/>
              <a:t> </a:t>
            </a:r>
            <a:r>
              <a:rPr lang="en-US" dirty="0"/>
              <a:t>On January 2, 2021, the Operational Land Imager (OLI) on Landsat 8 captured this image of a plume rising from Popocatépetl (nicknamed El Popo).</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BB4BF5-2903-42E2-954A-68D5A9BB64C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08223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L9 Title and Content">
    <p:spTree>
      <p:nvGrpSpPr>
        <p:cNvPr id="1" name=""/>
        <p:cNvGrpSpPr/>
        <p:nvPr/>
      </p:nvGrpSpPr>
      <p:grpSpPr>
        <a:xfrm>
          <a:off x="0" y="0"/>
          <a:ext cx="0" cy="0"/>
          <a:chOff x="0" y="0"/>
          <a:chExt cx="0" cy="0"/>
        </a:xfrm>
      </p:grpSpPr>
      <p:sp>
        <p:nvSpPr>
          <p:cNvPr id="7" name="Footer Placeholder 2"/>
          <p:cNvSpPr>
            <a:spLocks noGrp="1"/>
          </p:cNvSpPr>
          <p:nvPr>
            <p:ph type="ftr" sz="quarter" idx="3"/>
          </p:nvPr>
        </p:nvSpPr>
        <p:spPr>
          <a:xfrm>
            <a:off x="230818" y="6497638"/>
            <a:ext cx="8266730" cy="223837"/>
          </a:xfrm>
          <a:prstGeom prst="rect">
            <a:avLst/>
          </a:prstGeom>
        </p:spPr>
        <p:txBody>
          <a:bodyPr vert="horz" lIns="91440" tIns="45720" rIns="91440" bIns="45720" rtlCol="0" anchor="ctr"/>
          <a:lstStyle>
            <a:lvl1pPr algn="ctr">
              <a:defRPr sz="1000">
                <a:solidFill>
                  <a:schemeClr val="tx1">
                    <a:tint val="75000"/>
                  </a:schemeClr>
                </a:solidFill>
              </a:defRPr>
            </a:lvl1pPr>
          </a:lstStyle>
          <a:p>
            <a:r>
              <a:rPr lang="en-US" dirty="0"/>
              <a:t>Possibly Contains ITAR / EAR Sensitive Material  ▪  For NASA Internal Use Only </a:t>
            </a:r>
          </a:p>
        </p:txBody>
      </p:sp>
      <p:sp>
        <p:nvSpPr>
          <p:cNvPr id="8" name="Slide Number Placeholder 3"/>
          <p:cNvSpPr>
            <a:spLocks noGrp="1"/>
          </p:cNvSpPr>
          <p:nvPr>
            <p:ph type="sldNum" sz="quarter" idx="4"/>
          </p:nvPr>
        </p:nvSpPr>
        <p:spPr>
          <a:xfrm>
            <a:off x="8498486" y="6497637"/>
            <a:ext cx="433387" cy="223838"/>
          </a:xfrm>
          <a:prstGeom prst="rect">
            <a:avLst/>
          </a:prstGeom>
        </p:spPr>
        <p:txBody>
          <a:bodyPr vert="horz" lIns="91440" tIns="45720" rIns="91440" bIns="45720" rtlCol="0" anchor="ctr"/>
          <a:lstStyle>
            <a:lvl1pPr algn="r">
              <a:defRPr sz="1000">
                <a:solidFill>
                  <a:schemeClr val="tx1">
                    <a:tint val="75000"/>
                  </a:schemeClr>
                </a:solidFill>
              </a:defRPr>
            </a:lvl1pPr>
          </a:lstStyle>
          <a:p>
            <a:fld id="{9A4DB9E2-F09A-429B-9E50-670A92037774}" type="slidenum">
              <a:rPr lang="en-US" smtClean="0"/>
              <a:pPr/>
              <a:t>‹#›</a:t>
            </a:fld>
            <a:endParaRPr lang="en-US" dirty="0"/>
          </a:p>
        </p:txBody>
      </p:sp>
      <p:sp>
        <p:nvSpPr>
          <p:cNvPr id="10" name="Rectangle 3"/>
          <p:cNvSpPr>
            <a:spLocks noGrp="1" noChangeArrowheads="1"/>
          </p:cNvSpPr>
          <p:nvPr>
            <p:ph idx="1"/>
          </p:nvPr>
        </p:nvSpPr>
        <p:spPr bwMode="auto">
          <a:xfrm>
            <a:off x="242768" y="922020"/>
            <a:ext cx="8700117" cy="5486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228600" marR="0" lvl="0" indent="-228600" algn="l" defTabSz="914400" rtl="0" eaLnBrk="0" fontAlgn="base" latinLnBrk="0" hangingPunct="0">
              <a:lnSpc>
                <a:spcPct val="100000"/>
              </a:lnSpc>
              <a:spcBef>
                <a:spcPts val="432"/>
              </a:spcBef>
              <a:spcAft>
                <a:spcPct val="0"/>
              </a:spcAft>
              <a:buClrTx/>
              <a:buSzTx/>
              <a:buFont typeface="Wingdings" panose="05000000000000000000" pitchFamily="2" charset="2"/>
              <a:buChar char="Ø"/>
              <a:tabLst/>
              <a:defRPr/>
            </a:pPr>
            <a:r>
              <a:rPr kumimoji="0" lang="en-US" altLang="en-US" sz="2000" b="1" i="0" u="none" strike="noStrike" kern="0" cap="none" spc="0" normalizeH="0" baseline="0" noProof="0" dirty="0">
                <a:ln>
                  <a:noFill/>
                </a:ln>
                <a:solidFill>
                  <a:srgbClr val="000000"/>
                </a:solidFill>
                <a:effectLst/>
                <a:uLnTx/>
                <a:uFillTx/>
                <a:latin typeface="+mn-lt"/>
                <a:ea typeface="MS PGothic" panose="020B0600070205080204" pitchFamily="34" charset="-128"/>
              </a:rPr>
              <a:t>Click to edit Master text styles</a:t>
            </a:r>
          </a:p>
          <a:p>
            <a:pPr marL="457200" marR="0" lvl="1" indent="-228600" algn="l" defTabSz="914400" rtl="0" eaLnBrk="0" fontAlgn="base" latinLnBrk="0" hangingPunct="0">
              <a:lnSpc>
                <a:spcPct val="100000"/>
              </a:lnSpc>
              <a:spcBef>
                <a:spcPct val="20000"/>
              </a:spcBef>
              <a:spcAft>
                <a:spcPct val="0"/>
              </a:spcAft>
              <a:buClrTx/>
              <a:buSzPct val="80000"/>
              <a:buFont typeface="Wingdings" panose="05000000000000000000" pitchFamily="2" charset="2"/>
              <a:buChar char="q"/>
              <a:tabLst>
                <a:tab pos="1371600" algn="l"/>
              </a:tabLst>
              <a:defRPr/>
            </a:pPr>
            <a:r>
              <a:rPr kumimoji="0" lang="en-US" altLang="en-US" sz="1800" b="0" i="0" u="none" strike="noStrike" kern="0" cap="none" spc="0" normalizeH="0" baseline="0" noProof="0" dirty="0">
                <a:ln>
                  <a:noFill/>
                </a:ln>
                <a:solidFill>
                  <a:srgbClr val="000000"/>
                </a:solidFill>
                <a:effectLst/>
                <a:uLnTx/>
                <a:uFillTx/>
                <a:latin typeface="+mn-lt"/>
                <a:ea typeface="MS PGothic" panose="020B0600070205080204" pitchFamily="34" charset="-128"/>
              </a:rPr>
              <a:t>Second level</a:t>
            </a:r>
          </a:p>
          <a:p>
            <a:pPr marL="640080" marR="0" lvl="2" indent="-182880" algn="l" defTabSz="914400" rtl="0" eaLnBrk="0" fontAlgn="base" latinLnBrk="0" hangingPunct="0">
              <a:lnSpc>
                <a:spcPct val="100000"/>
              </a:lnSpc>
              <a:spcBef>
                <a:spcPts val="384"/>
              </a:spcBef>
              <a:spcAft>
                <a:spcPct val="0"/>
              </a:spcAft>
              <a:buClrTx/>
              <a:buSzTx/>
              <a:buFont typeface="Arial" panose="020B0604020202020204" pitchFamily="34" charset="0"/>
              <a:buChar char="»"/>
              <a:tabLst>
                <a:tab pos="1371600" algn="l"/>
              </a:tabLst>
              <a:defRPr/>
            </a:pPr>
            <a:r>
              <a:rPr kumimoji="0" lang="en-US" altLang="en-US" sz="1600" b="0" i="0" u="none" strike="noStrike" kern="0" cap="none" spc="0" normalizeH="0" baseline="0" noProof="0" dirty="0">
                <a:ln>
                  <a:noFill/>
                </a:ln>
                <a:solidFill>
                  <a:srgbClr val="000000"/>
                </a:solidFill>
                <a:effectLst/>
                <a:uLnTx/>
                <a:uFillTx/>
                <a:latin typeface="+mn-lt"/>
                <a:ea typeface="MS PGothic" panose="020B0600070205080204" pitchFamily="34" charset="-128"/>
              </a:rPr>
              <a:t>Third level</a:t>
            </a:r>
          </a:p>
          <a:p>
            <a:pPr marL="914400" marR="0" lvl="3" indent="-182880" algn="l" defTabSz="914400" rtl="0" eaLnBrk="0" fontAlgn="base" latinLnBrk="0" hangingPunct="0">
              <a:lnSpc>
                <a:spcPct val="100000"/>
              </a:lnSpc>
              <a:spcBef>
                <a:spcPts val="336"/>
              </a:spcBef>
              <a:spcAft>
                <a:spcPct val="0"/>
              </a:spcAft>
              <a:buClrTx/>
              <a:buSzTx/>
              <a:buFontTx/>
              <a:buChar char="–"/>
              <a:tabLst>
                <a:tab pos="1371600" algn="l"/>
              </a:tabLst>
              <a:defRPr/>
            </a:pPr>
            <a:r>
              <a:rPr kumimoji="0" lang="en-US" altLang="en-US" sz="1600" b="0" i="0" u="none" strike="noStrike" kern="0" cap="none" spc="0" normalizeH="0" baseline="0" noProof="0" dirty="0">
                <a:ln>
                  <a:noFill/>
                </a:ln>
                <a:solidFill>
                  <a:srgbClr val="000000"/>
                </a:solidFill>
                <a:effectLst/>
                <a:uLnTx/>
                <a:uFillTx/>
                <a:latin typeface="+mn-lt"/>
                <a:ea typeface="MS PGothic" panose="020B0600070205080204" pitchFamily="34" charset="-128"/>
              </a:rPr>
              <a:t>Fourth level</a:t>
            </a:r>
          </a:p>
          <a:p>
            <a:pPr marL="1097280" marR="0" lvl="4" indent="-182880" algn="l" defTabSz="914400" rtl="0" eaLnBrk="0" fontAlgn="base" latinLnBrk="0" hangingPunct="0">
              <a:lnSpc>
                <a:spcPct val="100000"/>
              </a:lnSpc>
              <a:spcBef>
                <a:spcPts val="336"/>
              </a:spcBef>
              <a:spcAft>
                <a:spcPct val="0"/>
              </a:spcAft>
              <a:buClrTx/>
              <a:buSzTx/>
              <a:buFont typeface="Arial" panose="020B0604020202020204" pitchFamily="34" charset="0"/>
              <a:buChar char="•"/>
              <a:tabLst>
                <a:tab pos="1371600" algn="l"/>
              </a:tabLst>
              <a:defRPr/>
            </a:pPr>
            <a:r>
              <a:rPr kumimoji="0" lang="en-US" altLang="en-US" sz="1600" b="0" i="0" u="none" strike="noStrike" kern="0" cap="none" spc="0" normalizeH="0" baseline="0" noProof="0" dirty="0">
                <a:ln>
                  <a:noFill/>
                </a:ln>
                <a:solidFill>
                  <a:srgbClr val="000000"/>
                </a:solidFill>
                <a:effectLst/>
                <a:uLnTx/>
                <a:uFillTx/>
                <a:latin typeface="+mn-lt"/>
                <a:ea typeface="MS PGothic" panose="020B0600070205080204" pitchFamily="34" charset="-128"/>
              </a:rPr>
              <a:t>Fifth level</a:t>
            </a:r>
          </a:p>
          <a:p>
            <a:pPr marL="1280160" marR="0" lvl="5" indent="-171450" algn="l" defTabSz="914400" rtl="0" eaLnBrk="1" fontAlgn="base" latinLnBrk="0" hangingPunct="1">
              <a:lnSpc>
                <a:spcPct val="100000"/>
              </a:lnSpc>
              <a:spcBef>
                <a:spcPct val="20000"/>
              </a:spcBef>
              <a:spcAft>
                <a:spcPct val="0"/>
              </a:spcAft>
              <a:buClrTx/>
              <a:buSzPct val="80000"/>
              <a:buFont typeface="Wingdings" panose="05000000000000000000" pitchFamily="2" charset="2"/>
              <a:buChar char="v"/>
              <a:tabLst/>
              <a:defRPr/>
            </a:pPr>
            <a:r>
              <a:rPr kumimoji="0" lang="en-US" altLang="en-US" sz="1600" b="0" i="0" u="none" strike="noStrike" kern="0" cap="none" spc="0" normalizeH="0" baseline="0" noProof="0" dirty="0">
                <a:ln>
                  <a:noFill/>
                </a:ln>
                <a:solidFill>
                  <a:srgbClr val="000000"/>
                </a:solidFill>
                <a:effectLst/>
                <a:uLnTx/>
                <a:uFillTx/>
                <a:latin typeface="+mn-lt"/>
                <a:ea typeface="+mn-ea"/>
              </a:rPr>
              <a:t>Sixth level</a:t>
            </a:r>
          </a:p>
          <a:p>
            <a:pPr marL="228600" marR="0" lvl="0" indent="-228600" algn="l" defTabSz="914400" rtl="0" eaLnBrk="0" fontAlgn="base" latinLnBrk="0" hangingPunct="0">
              <a:lnSpc>
                <a:spcPct val="100000"/>
              </a:lnSpc>
              <a:spcBef>
                <a:spcPts val="432"/>
              </a:spcBef>
              <a:spcAft>
                <a:spcPct val="0"/>
              </a:spcAft>
              <a:buClrTx/>
              <a:buSzTx/>
              <a:buFont typeface="Wingdings" panose="05000000000000000000" pitchFamily="2" charset="2"/>
              <a:buChar char="Ø"/>
              <a:tabLst/>
              <a:defRPr/>
            </a:pPr>
            <a:endParaRPr kumimoji="0" lang="en-US" altLang="en-US" sz="1600" b="0" i="0" u="none" strike="noStrike" kern="0" cap="none" spc="0" normalizeH="0" baseline="0" noProof="0" dirty="0">
              <a:ln>
                <a:noFill/>
              </a:ln>
              <a:solidFill>
                <a:srgbClr val="000000"/>
              </a:solidFill>
              <a:effectLst/>
              <a:uLnTx/>
              <a:uFillTx/>
              <a:latin typeface="+mn-lt"/>
              <a:ea typeface="MS PGothic" panose="020B0600070205080204" pitchFamily="34" charset="-128"/>
            </a:endParaRPr>
          </a:p>
        </p:txBody>
      </p:sp>
      <p:sp>
        <p:nvSpPr>
          <p:cNvPr id="11" name="Title Placeholder 4"/>
          <p:cNvSpPr>
            <a:spLocks noGrp="1"/>
          </p:cNvSpPr>
          <p:nvPr>
            <p:ph type="title"/>
          </p:nvPr>
        </p:nvSpPr>
        <p:spPr>
          <a:xfrm>
            <a:off x="0" y="0"/>
            <a:ext cx="8412480" cy="805665"/>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4803356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L9 MSR Title Slide">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1"/>
            <a:ext cx="9144000" cy="6857999"/>
          </a:xfrm>
          <a:prstGeom prst="rect">
            <a:avLst/>
          </a:prstGeom>
        </p:spPr>
      </p:pic>
    </p:spTree>
    <p:extLst>
      <p:ext uri="{BB962C8B-B14F-4D97-AF65-F5344CB8AC3E}">
        <p14:creationId xmlns:p14="http://schemas.microsoft.com/office/powerpoint/2010/main" val="1533708944"/>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heme" Target="../theme/theme1.xml"/><Relationship Id="rId7"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4">
            <a:extLst>
              <a:ext uri="{28A0092B-C50C-407E-A947-70E740481C1C}">
                <a14:useLocalDpi xmlns:a14="http://schemas.microsoft.com/office/drawing/2010/main" val="0"/>
              </a:ext>
            </a:extLst>
          </a:blip>
          <a:srcRect l="16871" r="3995" b="91708"/>
          <a:stretch/>
        </p:blipFill>
        <p:spPr>
          <a:xfrm>
            <a:off x="0" y="-15911"/>
            <a:ext cx="9144000" cy="809695"/>
          </a:xfrm>
          <a:prstGeom prst="rect">
            <a:avLst/>
          </a:prstGeom>
        </p:spPr>
      </p:pic>
      <p:sp>
        <p:nvSpPr>
          <p:cNvPr id="1026" name="Rectangle 3"/>
          <p:cNvSpPr>
            <a:spLocks noGrp="1" noChangeArrowheads="1"/>
          </p:cNvSpPr>
          <p:nvPr>
            <p:ph type="body" idx="1"/>
          </p:nvPr>
        </p:nvSpPr>
        <p:spPr bwMode="auto">
          <a:xfrm>
            <a:off x="242768" y="922020"/>
            <a:ext cx="8700117" cy="5486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228600" marR="0" lvl="0" indent="-228600" algn="l" defTabSz="914400" rtl="0" eaLnBrk="0" fontAlgn="base" latinLnBrk="0" hangingPunct="0">
              <a:lnSpc>
                <a:spcPct val="100000"/>
              </a:lnSpc>
              <a:spcBef>
                <a:spcPts val="432"/>
              </a:spcBef>
              <a:spcAft>
                <a:spcPct val="0"/>
              </a:spcAft>
              <a:buClrTx/>
              <a:buSzTx/>
              <a:buFont typeface="Wingdings" panose="05000000000000000000" pitchFamily="2" charset="2"/>
              <a:buChar char="Ø"/>
              <a:tabLst/>
              <a:defRPr/>
            </a:pPr>
            <a:r>
              <a:rPr kumimoji="0" lang="en-US" altLang="en-US" sz="2000" b="1" i="0" u="none" strike="noStrike" kern="0" cap="none" spc="0" normalizeH="0" baseline="0" noProof="0" dirty="0">
                <a:ln>
                  <a:noFill/>
                </a:ln>
                <a:solidFill>
                  <a:srgbClr val="000000"/>
                </a:solidFill>
                <a:effectLst/>
                <a:uLnTx/>
                <a:uFillTx/>
                <a:latin typeface="+mn-lt"/>
                <a:ea typeface="MS PGothic" panose="020B0600070205080204" pitchFamily="34" charset="-128"/>
              </a:rPr>
              <a:t>Click to edit Master text styles</a:t>
            </a:r>
          </a:p>
          <a:p>
            <a:pPr marL="457200" marR="0" lvl="1" indent="-228600" algn="l" defTabSz="914400" rtl="0" eaLnBrk="0" fontAlgn="base" latinLnBrk="0" hangingPunct="0">
              <a:lnSpc>
                <a:spcPct val="100000"/>
              </a:lnSpc>
              <a:spcBef>
                <a:spcPct val="20000"/>
              </a:spcBef>
              <a:spcAft>
                <a:spcPct val="0"/>
              </a:spcAft>
              <a:buClrTx/>
              <a:buSzPct val="80000"/>
              <a:buFont typeface="Wingdings" panose="05000000000000000000" pitchFamily="2" charset="2"/>
              <a:buChar char="q"/>
              <a:tabLst>
                <a:tab pos="1371600" algn="l"/>
              </a:tabLst>
              <a:defRPr/>
            </a:pPr>
            <a:r>
              <a:rPr kumimoji="0" lang="en-US" altLang="en-US" sz="1800" b="0" i="0" u="none" strike="noStrike" kern="0" cap="none" spc="0" normalizeH="0" baseline="0" noProof="0" dirty="0">
                <a:ln>
                  <a:noFill/>
                </a:ln>
                <a:solidFill>
                  <a:srgbClr val="000000"/>
                </a:solidFill>
                <a:effectLst/>
                <a:uLnTx/>
                <a:uFillTx/>
                <a:latin typeface="+mn-lt"/>
                <a:ea typeface="MS PGothic" panose="020B0600070205080204" pitchFamily="34" charset="-128"/>
              </a:rPr>
              <a:t>Second level</a:t>
            </a:r>
          </a:p>
          <a:p>
            <a:pPr marL="640080" marR="0" lvl="2" indent="-182880" algn="l" defTabSz="914400" rtl="0" eaLnBrk="0" fontAlgn="base" latinLnBrk="0" hangingPunct="0">
              <a:lnSpc>
                <a:spcPct val="100000"/>
              </a:lnSpc>
              <a:spcBef>
                <a:spcPts val="384"/>
              </a:spcBef>
              <a:spcAft>
                <a:spcPct val="0"/>
              </a:spcAft>
              <a:buClrTx/>
              <a:buSzTx/>
              <a:buFont typeface="Arial" panose="020B0604020202020204" pitchFamily="34" charset="0"/>
              <a:buChar char="»"/>
              <a:tabLst>
                <a:tab pos="1371600" algn="l"/>
              </a:tabLst>
              <a:defRPr/>
            </a:pPr>
            <a:r>
              <a:rPr kumimoji="0" lang="en-US" altLang="en-US" sz="1600" b="0" i="0" u="none" strike="noStrike" kern="0" cap="none" spc="0" normalizeH="0" baseline="0" noProof="0" dirty="0">
                <a:ln>
                  <a:noFill/>
                </a:ln>
                <a:solidFill>
                  <a:srgbClr val="000000"/>
                </a:solidFill>
                <a:effectLst/>
                <a:uLnTx/>
                <a:uFillTx/>
                <a:latin typeface="+mn-lt"/>
                <a:ea typeface="MS PGothic" panose="020B0600070205080204" pitchFamily="34" charset="-128"/>
              </a:rPr>
              <a:t>Third level</a:t>
            </a:r>
          </a:p>
          <a:p>
            <a:pPr marL="914400" marR="0" lvl="3" indent="-182880" algn="l" defTabSz="914400" rtl="0" eaLnBrk="0" fontAlgn="base" latinLnBrk="0" hangingPunct="0">
              <a:lnSpc>
                <a:spcPct val="100000"/>
              </a:lnSpc>
              <a:spcBef>
                <a:spcPts val="336"/>
              </a:spcBef>
              <a:spcAft>
                <a:spcPct val="0"/>
              </a:spcAft>
              <a:buClrTx/>
              <a:buSzTx/>
              <a:buFontTx/>
              <a:buChar char="–"/>
              <a:tabLst>
                <a:tab pos="1371600" algn="l"/>
              </a:tabLst>
              <a:defRPr/>
            </a:pPr>
            <a:r>
              <a:rPr kumimoji="0" lang="en-US" altLang="en-US" sz="1600" b="0" i="0" u="none" strike="noStrike" kern="0" cap="none" spc="0" normalizeH="0" baseline="0" noProof="0" dirty="0">
                <a:ln>
                  <a:noFill/>
                </a:ln>
                <a:solidFill>
                  <a:srgbClr val="000000"/>
                </a:solidFill>
                <a:effectLst/>
                <a:uLnTx/>
                <a:uFillTx/>
                <a:latin typeface="+mn-lt"/>
                <a:ea typeface="MS PGothic" panose="020B0600070205080204" pitchFamily="34" charset="-128"/>
              </a:rPr>
              <a:t>Fourth level</a:t>
            </a:r>
          </a:p>
          <a:p>
            <a:pPr marL="1097280" marR="0" lvl="4" indent="-182880" algn="l" defTabSz="914400" rtl="0" eaLnBrk="0" fontAlgn="base" latinLnBrk="0" hangingPunct="0">
              <a:lnSpc>
                <a:spcPct val="100000"/>
              </a:lnSpc>
              <a:spcBef>
                <a:spcPts val="336"/>
              </a:spcBef>
              <a:spcAft>
                <a:spcPct val="0"/>
              </a:spcAft>
              <a:buClrTx/>
              <a:buSzTx/>
              <a:buFont typeface="Arial" panose="020B0604020202020204" pitchFamily="34" charset="0"/>
              <a:buChar char="•"/>
              <a:tabLst>
                <a:tab pos="1371600" algn="l"/>
              </a:tabLst>
              <a:defRPr/>
            </a:pPr>
            <a:r>
              <a:rPr kumimoji="0" lang="en-US" altLang="en-US" sz="1600" b="0" i="0" u="none" strike="noStrike" kern="0" cap="none" spc="0" normalizeH="0" baseline="0" noProof="0" dirty="0">
                <a:ln>
                  <a:noFill/>
                </a:ln>
                <a:solidFill>
                  <a:srgbClr val="000000"/>
                </a:solidFill>
                <a:effectLst/>
                <a:uLnTx/>
                <a:uFillTx/>
                <a:latin typeface="+mn-lt"/>
                <a:ea typeface="MS PGothic" panose="020B0600070205080204" pitchFamily="34" charset="-128"/>
              </a:rPr>
              <a:t>Fifth level</a:t>
            </a:r>
          </a:p>
          <a:p>
            <a:pPr marL="1280160" marR="0" lvl="5" indent="-171450" algn="l" defTabSz="914400" rtl="0" eaLnBrk="1" fontAlgn="base" latinLnBrk="0" hangingPunct="1">
              <a:lnSpc>
                <a:spcPct val="100000"/>
              </a:lnSpc>
              <a:spcBef>
                <a:spcPct val="20000"/>
              </a:spcBef>
              <a:spcAft>
                <a:spcPct val="0"/>
              </a:spcAft>
              <a:buClrTx/>
              <a:buSzPct val="80000"/>
              <a:buFont typeface="Wingdings" panose="05000000000000000000" pitchFamily="2" charset="2"/>
              <a:buChar char="v"/>
              <a:tabLst/>
              <a:defRPr/>
            </a:pPr>
            <a:r>
              <a:rPr kumimoji="0" lang="en-US" altLang="en-US" sz="1600" b="0" i="0" u="none" strike="noStrike" kern="0" cap="none" spc="0" normalizeH="0" baseline="0" noProof="0" dirty="0">
                <a:ln>
                  <a:noFill/>
                </a:ln>
                <a:solidFill>
                  <a:srgbClr val="000000"/>
                </a:solidFill>
                <a:effectLst/>
                <a:uLnTx/>
                <a:uFillTx/>
                <a:latin typeface="+mn-lt"/>
                <a:ea typeface="+mn-ea"/>
              </a:rPr>
              <a:t>Sixth level</a:t>
            </a:r>
          </a:p>
          <a:p>
            <a:pPr marL="228600" marR="0" lvl="0" indent="-228600" algn="l" defTabSz="914400" rtl="0" eaLnBrk="0" fontAlgn="base" latinLnBrk="0" hangingPunct="0">
              <a:lnSpc>
                <a:spcPct val="100000"/>
              </a:lnSpc>
              <a:spcBef>
                <a:spcPts val="432"/>
              </a:spcBef>
              <a:spcAft>
                <a:spcPct val="0"/>
              </a:spcAft>
              <a:buClrTx/>
              <a:buSzTx/>
              <a:buFont typeface="Wingdings" panose="05000000000000000000" pitchFamily="2" charset="2"/>
              <a:buChar char="Ø"/>
              <a:tabLst/>
              <a:defRPr/>
            </a:pPr>
            <a:endParaRPr kumimoji="0" lang="en-US" altLang="en-US" sz="1600" b="0" i="0" u="none" strike="noStrike" kern="0" cap="none" spc="0" normalizeH="0" baseline="0" noProof="0" dirty="0">
              <a:ln>
                <a:noFill/>
              </a:ln>
              <a:solidFill>
                <a:srgbClr val="000000"/>
              </a:solidFill>
              <a:effectLst/>
              <a:uLnTx/>
              <a:uFillTx/>
              <a:latin typeface="+mn-lt"/>
              <a:ea typeface="MS PGothic" panose="020B0600070205080204" pitchFamily="34" charset="-128"/>
            </a:endParaRPr>
          </a:p>
        </p:txBody>
      </p:sp>
      <p:cxnSp>
        <p:nvCxnSpPr>
          <p:cNvPr id="15" name="Straight Connector 15"/>
          <p:cNvCxnSpPr>
            <a:cxnSpLocks noChangeShapeType="1"/>
          </p:cNvCxnSpPr>
          <p:nvPr userDrawn="1"/>
        </p:nvCxnSpPr>
        <p:spPr bwMode="auto">
          <a:xfrm>
            <a:off x="230818" y="6497637"/>
            <a:ext cx="870011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2" name="Rectangle 1"/>
          <p:cNvSpPr/>
          <p:nvPr userDrawn="1"/>
        </p:nvSpPr>
        <p:spPr bwMode="auto">
          <a:xfrm>
            <a:off x="1969867" y="-15912"/>
            <a:ext cx="7174133" cy="809695"/>
          </a:xfrm>
          <a:prstGeom prst="rect">
            <a:avLst/>
          </a:prstGeom>
          <a:gradFill flip="none" rotWithShape="1">
            <a:gsLst>
              <a:gs pos="25000">
                <a:srgbClr val="171939">
                  <a:alpha val="10000"/>
                </a:srgbClr>
              </a:gs>
              <a:gs pos="75000">
                <a:srgbClr val="9C9DAA">
                  <a:alpha val="4000"/>
                </a:srgbClr>
              </a:gs>
              <a:gs pos="50000">
                <a:srgbClr val="171939">
                  <a:alpha val="4000"/>
                </a:srgbClr>
              </a:gs>
              <a:gs pos="0">
                <a:srgbClr val="171939">
                  <a:alpha val="0"/>
                </a:srgbClr>
              </a:gs>
              <a:gs pos="93000">
                <a:schemeClr val="bg1"/>
              </a:gs>
            </a:gsLst>
            <a:lin ang="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solidFill>
                <a:srgbClr val="000000"/>
              </a:solidFill>
            </a:endParaRPr>
          </a:p>
        </p:txBody>
      </p:sp>
      <p:pic>
        <p:nvPicPr>
          <p:cNvPr id="16" name="Picture 10"/>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8385441" y="-12704"/>
            <a:ext cx="758559" cy="822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userDrawn="1"/>
        </p:nvPicPr>
        <p:blipFill rotWithShape="1">
          <a:blip r:embed="rId6" cstate="print">
            <a:extLst>
              <a:ext uri="{28A0092B-C50C-407E-A947-70E740481C1C}">
                <a14:useLocalDpi xmlns:a14="http://schemas.microsoft.com/office/drawing/2010/main"/>
              </a:ext>
            </a:extLst>
          </a:blip>
          <a:srcRect/>
          <a:stretch/>
        </p:blipFill>
        <p:spPr>
          <a:xfrm>
            <a:off x="-929" y="-15910"/>
            <a:ext cx="1995525" cy="809694"/>
          </a:xfrm>
          <a:prstGeom prst="rect">
            <a:avLst/>
          </a:prstGeom>
        </p:spPr>
      </p:pic>
      <p:pic>
        <p:nvPicPr>
          <p:cNvPr id="14" name="Picture 13"/>
          <p:cNvPicPr>
            <a:picLocks noChangeAspect="1"/>
          </p:cNvPicPr>
          <p:nvPr userDrawn="1"/>
        </p:nvPicPr>
        <p:blipFill>
          <a:blip r:embed="rId7"/>
          <a:stretch>
            <a:fillRect/>
          </a:stretch>
        </p:blipFill>
        <p:spPr>
          <a:xfrm>
            <a:off x="7637275" y="6511953"/>
            <a:ext cx="365760" cy="322730"/>
          </a:xfrm>
          <a:prstGeom prst="rect">
            <a:avLst/>
          </a:prstGeom>
        </p:spPr>
      </p:pic>
      <p:pic>
        <p:nvPicPr>
          <p:cNvPr id="12" name="Picture 2" descr="mage result for landsat satellite"/>
          <p:cNvPicPr>
            <a:picLocks noChangeAspect="1" noChangeArrowheads="1"/>
          </p:cNvPicPr>
          <p:nvPr userDrawn="1"/>
        </p:nvPicPr>
        <p:blipFill rotWithShape="1">
          <a:blip r:embed="rId8" cstate="print">
            <a:extLst>
              <a:ext uri="{28A0092B-C50C-407E-A947-70E740481C1C}">
                <a14:useLocalDpi xmlns:a14="http://schemas.microsoft.com/office/drawing/2010/main" val="0"/>
              </a:ext>
            </a:extLst>
          </a:blip>
          <a:srcRect t="4091" b="-1"/>
          <a:stretch/>
        </p:blipFill>
        <p:spPr bwMode="auto">
          <a:xfrm>
            <a:off x="1122475" y="-13335"/>
            <a:ext cx="1102662" cy="594593"/>
          </a:xfrm>
          <a:prstGeom prst="rect">
            <a:avLst/>
          </a:prstGeom>
          <a:noFill/>
          <a:extLst>
            <a:ext uri="{909E8E84-426E-40DD-AFC4-6F175D3DCCD1}">
              <a14:hiddenFill xmlns:a14="http://schemas.microsoft.com/office/drawing/2010/main">
                <a:solidFill>
                  <a:srgbClr val="FFFFFF"/>
                </a:solidFill>
              </a14:hiddenFill>
            </a:ext>
          </a:extLst>
        </p:spPr>
      </p:pic>
      <p:sp>
        <p:nvSpPr>
          <p:cNvPr id="19" name="Footer Placeholder 2"/>
          <p:cNvSpPr>
            <a:spLocks noGrp="1"/>
          </p:cNvSpPr>
          <p:nvPr>
            <p:ph type="ftr" sz="quarter" idx="3"/>
          </p:nvPr>
        </p:nvSpPr>
        <p:spPr>
          <a:xfrm>
            <a:off x="230818" y="6497638"/>
            <a:ext cx="8266730" cy="223837"/>
          </a:xfrm>
          <a:prstGeom prst="rect">
            <a:avLst/>
          </a:prstGeom>
        </p:spPr>
        <p:txBody>
          <a:bodyPr vert="horz" lIns="91440" tIns="45720" rIns="91440" bIns="45720" rtlCol="0" anchor="ctr"/>
          <a:lstStyle>
            <a:lvl1pPr algn="ctr">
              <a:defRPr sz="1000">
                <a:solidFill>
                  <a:schemeClr val="tx1">
                    <a:tint val="75000"/>
                  </a:schemeClr>
                </a:solidFill>
              </a:defRPr>
            </a:lvl1pPr>
          </a:lstStyle>
          <a:p>
            <a:r>
              <a:rPr lang="en-US" dirty="0">
                <a:solidFill>
                  <a:srgbClr val="000000">
                    <a:tint val="75000"/>
                  </a:srgbClr>
                </a:solidFill>
              </a:rPr>
              <a:t>Possibly Contains ITAR / EAR Sensitive Material  ▪  For NASA Internal Use Only </a:t>
            </a:r>
          </a:p>
        </p:txBody>
      </p:sp>
      <p:sp>
        <p:nvSpPr>
          <p:cNvPr id="20" name="Slide Number Placeholder 3"/>
          <p:cNvSpPr>
            <a:spLocks noGrp="1"/>
          </p:cNvSpPr>
          <p:nvPr>
            <p:ph type="sldNum" sz="quarter" idx="4"/>
          </p:nvPr>
        </p:nvSpPr>
        <p:spPr>
          <a:xfrm>
            <a:off x="8498486" y="6497637"/>
            <a:ext cx="433387" cy="223838"/>
          </a:xfrm>
          <a:prstGeom prst="rect">
            <a:avLst/>
          </a:prstGeom>
        </p:spPr>
        <p:txBody>
          <a:bodyPr vert="horz" lIns="91440" tIns="45720" rIns="91440" bIns="45720" rtlCol="0" anchor="ctr"/>
          <a:lstStyle>
            <a:lvl1pPr algn="r">
              <a:defRPr sz="1000">
                <a:solidFill>
                  <a:schemeClr val="tx1">
                    <a:tint val="75000"/>
                  </a:schemeClr>
                </a:solidFill>
              </a:defRPr>
            </a:lvl1pPr>
          </a:lstStyle>
          <a:p>
            <a:pPr eaLnBrk="0" fontAlgn="base" hangingPunct="0">
              <a:spcBef>
                <a:spcPct val="0"/>
              </a:spcBef>
              <a:spcAft>
                <a:spcPct val="0"/>
              </a:spcAft>
            </a:pPr>
            <a:fld id="{9A4DB9E2-F09A-429B-9E50-670A92037774}" type="slidenum">
              <a:rPr lang="en-US" smtClean="0">
                <a:solidFill>
                  <a:srgbClr val="000000">
                    <a:tint val="75000"/>
                  </a:srgbClr>
                </a:solidFill>
              </a:rPr>
              <a:pPr eaLnBrk="0" fontAlgn="base" hangingPunct="0">
                <a:spcBef>
                  <a:spcPct val="0"/>
                </a:spcBef>
                <a:spcAft>
                  <a:spcPct val="0"/>
                </a:spcAft>
              </a:pPr>
              <a:t>‹#›</a:t>
            </a:fld>
            <a:endParaRPr lang="en-US" dirty="0">
              <a:solidFill>
                <a:srgbClr val="000000">
                  <a:tint val="75000"/>
                </a:srgbClr>
              </a:solidFill>
            </a:endParaRPr>
          </a:p>
        </p:txBody>
      </p:sp>
    </p:spTree>
    <p:extLst>
      <p:ext uri="{BB962C8B-B14F-4D97-AF65-F5344CB8AC3E}">
        <p14:creationId xmlns:p14="http://schemas.microsoft.com/office/powerpoint/2010/main" val="3942947829"/>
      </p:ext>
    </p:extLst>
  </p:cSld>
  <p:clrMap bg1="lt1" tx1="dk1" bg2="lt2" tx2="dk2" accent1="accent1" accent2="accent2" accent3="accent3" accent4="accent4" accent5="accent5" accent6="accent6" hlink="hlink" folHlink="folHlink"/>
  <p:sldLayoutIdLst>
    <p:sldLayoutId id="2147484163" r:id="rId1"/>
    <p:sldLayoutId id="2147484164" r:id="rId2"/>
  </p:sldLayoutIdLst>
  <p:hf hdr="0" ftr="0" dt="0"/>
  <p:txStyles>
    <p:titleStyle>
      <a:lvl1pPr algn="ctr" rtl="0" eaLnBrk="0" fontAlgn="base" hangingPunct="0">
        <a:lnSpc>
          <a:spcPct val="90000"/>
        </a:lnSpc>
        <a:spcBef>
          <a:spcPct val="0"/>
        </a:spcBef>
        <a:spcAft>
          <a:spcPct val="0"/>
        </a:spcAft>
        <a:defRPr sz="2400" b="1">
          <a:ln>
            <a:solidFill>
              <a:srgbClr val="3366CC"/>
            </a:solidFill>
          </a:ln>
          <a:solidFill>
            <a:srgbClr val="3366CC"/>
          </a:solidFill>
          <a:effectLst/>
          <a:latin typeface="+mj-lt"/>
          <a:ea typeface="MS PGothic" panose="020B0600070205080204" pitchFamily="34" charset="-128"/>
          <a:cs typeface="+mj-cs"/>
        </a:defRPr>
      </a:lvl1pPr>
      <a:lvl2pPr algn="l" rtl="0" eaLnBrk="0" fontAlgn="base" hangingPunct="0">
        <a:lnSpc>
          <a:spcPct val="90000"/>
        </a:lnSpc>
        <a:spcBef>
          <a:spcPct val="0"/>
        </a:spcBef>
        <a:spcAft>
          <a:spcPct val="0"/>
        </a:spcAft>
        <a:defRPr sz="2400" b="1">
          <a:solidFill>
            <a:srgbClr val="FFFFFF"/>
          </a:solidFill>
          <a:latin typeface="Arial" pitchFamily="-108" charset="0"/>
          <a:ea typeface="MS PGothic" panose="020B0600070205080204" pitchFamily="34" charset="-128"/>
          <a:cs typeface="ＭＳ Ｐゴシック" pitchFamily="-108" charset="-128"/>
        </a:defRPr>
      </a:lvl2pPr>
      <a:lvl3pPr algn="l" rtl="0" eaLnBrk="0" fontAlgn="base" hangingPunct="0">
        <a:lnSpc>
          <a:spcPct val="90000"/>
        </a:lnSpc>
        <a:spcBef>
          <a:spcPct val="0"/>
        </a:spcBef>
        <a:spcAft>
          <a:spcPct val="0"/>
        </a:spcAft>
        <a:defRPr sz="2400" b="1">
          <a:solidFill>
            <a:srgbClr val="FFFFFF"/>
          </a:solidFill>
          <a:latin typeface="Arial" pitchFamily="-108" charset="0"/>
          <a:ea typeface="MS PGothic" panose="020B0600070205080204" pitchFamily="34" charset="-128"/>
          <a:cs typeface="ＭＳ Ｐゴシック" pitchFamily="-108" charset="-128"/>
        </a:defRPr>
      </a:lvl3pPr>
      <a:lvl4pPr algn="l" rtl="0" eaLnBrk="0" fontAlgn="base" hangingPunct="0">
        <a:lnSpc>
          <a:spcPct val="90000"/>
        </a:lnSpc>
        <a:spcBef>
          <a:spcPct val="0"/>
        </a:spcBef>
        <a:spcAft>
          <a:spcPct val="0"/>
        </a:spcAft>
        <a:defRPr sz="2400" b="1">
          <a:solidFill>
            <a:srgbClr val="FFFFFF"/>
          </a:solidFill>
          <a:latin typeface="Arial" pitchFamily="-108" charset="0"/>
          <a:ea typeface="MS PGothic" panose="020B0600070205080204" pitchFamily="34" charset="-128"/>
          <a:cs typeface="ＭＳ Ｐゴシック" pitchFamily="-108" charset="-128"/>
        </a:defRPr>
      </a:lvl4pPr>
      <a:lvl5pPr algn="l" rtl="0" eaLnBrk="0" fontAlgn="base" hangingPunct="0">
        <a:lnSpc>
          <a:spcPct val="90000"/>
        </a:lnSpc>
        <a:spcBef>
          <a:spcPct val="0"/>
        </a:spcBef>
        <a:spcAft>
          <a:spcPct val="0"/>
        </a:spcAft>
        <a:defRPr sz="2400" b="1">
          <a:solidFill>
            <a:srgbClr val="FFFFFF"/>
          </a:solidFill>
          <a:latin typeface="Arial" pitchFamily="-108" charset="0"/>
          <a:ea typeface="MS PGothic" panose="020B0600070205080204" pitchFamily="34" charset="-128"/>
          <a:cs typeface="ＭＳ Ｐゴシック" pitchFamily="-108" charset="-128"/>
        </a:defRPr>
      </a:lvl5pPr>
      <a:lvl6pPr marL="457200" algn="l" rtl="0" fontAlgn="base">
        <a:lnSpc>
          <a:spcPct val="90000"/>
        </a:lnSpc>
        <a:spcBef>
          <a:spcPct val="0"/>
        </a:spcBef>
        <a:spcAft>
          <a:spcPct val="0"/>
        </a:spcAft>
        <a:defRPr sz="2800" b="1">
          <a:solidFill>
            <a:srgbClr val="FFF10C"/>
          </a:solidFill>
          <a:latin typeface="Arial" pitchFamily="-108" charset="0"/>
          <a:ea typeface="ＭＳ Ｐゴシック" pitchFamily="-108" charset="-128"/>
          <a:cs typeface="ＭＳ Ｐゴシック" pitchFamily="-108" charset="-128"/>
        </a:defRPr>
      </a:lvl6pPr>
      <a:lvl7pPr marL="914400" algn="l" rtl="0" fontAlgn="base">
        <a:lnSpc>
          <a:spcPct val="90000"/>
        </a:lnSpc>
        <a:spcBef>
          <a:spcPct val="0"/>
        </a:spcBef>
        <a:spcAft>
          <a:spcPct val="0"/>
        </a:spcAft>
        <a:defRPr sz="2800" b="1">
          <a:solidFill>
            <a:srgbClr val="FFF10C"/>
          </a:solidFill>
          <a:latin typeface="Arial" pitchFamily="-108" charset="0"/>
          <a:ea typeface="ＭＳ Ｐゴシック" pitchFamily="-108" charset="-128"/>
          <a:cs typeface="ＭＳ Ｐゴシック" pitchFamily="-108" charset="-128"/>
        </a:defRPr>
      </a:lvl7pPr>
      <a:lvl8pPr marL="1371600" algn="l" rtl="0" fontAlgn="base">
        <a:lnSpc>
          <a:spcPct val="90000"/>
        </a:lnSpc>
        <a:spcBef>
          <a:spcPct val="0"/>
        </a:spcBef>
        <a:spcAft>
          <a:spcPct val="0"/>
        </a:spcAft>
        <a:defRPr sz="2800" b="1">
          <a:solidFill>
            <a:srgbClr val="FFF10C"/>
          </a:solidFill>
          <a:latin typeface="Arial" pitchFamily="-108" charset="0"/>
          <a:ea typeface="ＭＳ Ｐゴシック" pitchFamily="-108" charset="-128"/>
          <a:cs typeface="ＭＳ Ｐゴシック" pitchFamily="-108" charset="-128"/>
        </a:defRPr>
      </a:lvl8pPr>
      <a:lvl9pPr marL="1828800" algn="l" rtl="0" fontAlgn="base">
        <a:lnSpc>
          <a:spcPct val="90000"/>
        </a:lnSpc>
        <a:spcBef>
          <a:spcPct val="0"/>
        </a:spcBef>
        <a:spcAft>
          <a:spcPct val="0"/>
        </a:spcAft>
        <a:defRPr sz="2800" b="1">
          <a:solidFill>
            <a:srgbClr val="FFF10C"/>
          </a:solidFill>
          <a:latin typeface="Arial" pitchFamily="-108" charset="0"/>
          <a:ea typeface="ＭＳ Ｐゴシック" pitchFamily="-108" charset="-128"/>
          <a:cs typeface="ＭＳ Ｐゴシック" pitchFamily="-108" charset="-128"/>
        </a:defRPr>
      </a:lvl9pPr>
    </p:titleStyle>
    <p:bodyStyle>
      <a:lvl1pPr marL="228600" marR="0" indent="-228600" algn="l" defTabSz="914400" rtl="0" eaLnBrk="0" fontAlgn="base" latinLnBrk="0" hangingPunct="0">
        <a:lnSpc>
          <a:spcPct val="100000"/>
        </a:lnSpc>
        <a:spcBef>
          <a:spcPts val="432"/>
        </a:spcBef>
        <a:spcAft>
          <a:spcPct val="0"/>
        </a:spcAft>
        <a:buClrTx/>
        <a:buSzPct val="90000"/>
        <a:buFont typeface="Wingdings" panose="05000000000000000000" pitchFamily="2" charset="2"/>
        <a:buChar char="Ø"/>
        <a:tabLst/>
        <a:defRPr kumimoji="0" lang="en-US" altLang="en-US" sz="2000" b="1" i="0" u="none" strike="noStrike" kern="0" cap="none" spc="0" normalizeH="0" baseline="0" noProof="0" dirty="0" smtClean="0">
          <a:ln>
            <a:noFill/>
          </a:ln>
          <a:solidFill>
            <a:srgbClr val="000000"/>
          </a:solidFill>
          <a:effectLst/>
          <a:uLnTx/>
          <a:uFillTx/>
          <a:latin typeface="+mn-lt"/>
          <a:ea typeface="MS PGothic" panose="020B0600070205080204" pitchFamily="34" charset="-128"/>
          <a:cs typeface="+mn-cs"/>
        </a:defRPr>
      </a:lvl1pPr>
      <a:lvl2pPr marL="514350" marR="0" indent="-285750" algn="l" defTabSz="914400" rtl="0" eaLnBrk="0" fontAlgn="base" latinLnBrk="0" hangingPunct="0">
        <a:lnSpc>
          <a:spcPct val="100000"/>
        </a:lnSpc>
        <a:spcBef>
          <a:spcPct val="20000"/>
        </a:spcBef>
        <a:spcAft>
          <a:spcPct val="0"/>
        </a:spcAft>
        <a:buClrTx/>
        <a:buSzTx/>
        <a:buFont typeface="Wingdings" panose="05000000000000000000" pitchFamily="2" charset="2"/>
        <a:buChar char="q"/>
        <a:tabLst>
          <a:tab pos="1371600" algn="l"/>
        </a:tabLst>
        <a:defRPr lang="en-US" altLang="en-US" sz="1400" noProof="0" dirty="0" smtClean="0">
          <a:solidFill>
            <a:schemeClr val="tx1"/>
          </a:solidFill>
          <a:latin typeface="+mn-lt"/>
          <a:ea typeface="MS PGothic" panose="020B0600070205080204" pitchFamily="34" charset="-128"/>
        </a:defRPr>
      </a:lvl2pPr>
      <a:lvl3pPr marL="640080" marR="0" indent="-182880" algn="l" defTabSz="914400" rtl="0" eaLnBrk="0" fontAlgn="base" latinLnBrk="0" hangingPunct="0">
        <a:lnSpc>
          <a:spcPct val="100000"/>
        </a:lnSpc>
        <a:spcBef>
          <a:spcPts val="384"/>
        </a:spcBef>
        <a:spcAft>
          <a:spcPct val="0"/>
        </a:spcAft>
        <a:buClrTx/>
        <a:buSzTx/>
        <a:buFont typeface="Arial" panose="020B0604020202020204" pitchFamily="34" charset="0"/>
        <a:buChar char="»"/>
        <a:tabLst>
          <a:tab pos="1371600" algn="l"/>
        </a:tabLst>
        <a:defRPr sz="1600">
          <a:solidFill>
            <a:schemeClr val="tx1"/>
          </a:solidFill>
          <a:latin typeface="+mn-lt"/>
          <a:ea typeface="MS PGothic" panose="020B0600070205080204" pitchFamily="34" charset="-128"/>
        </a:defRPr>
      </a:lvl3pPr>
      <a:lvl4pPr marL="914400" marR="0" indent="-182880" algn="l" defTabSz="914400" rtl="0" eaLnBrk="0" fontAlgn="base" latinLnBrk="0" hangingPunct="0">
        <a:lnSpc>
          <a:spcPct val="100000"/>
        </a:lnSpc>
        <a:spcBef>
          <a:spcPts val="336"/>
        </a:spcBef>
        <a:spcAft>
          <a:spcPct val="0"/>
        </a:spcAft>
        <a:buClrTx/>
        <a:buSzTx/>
        <a:buFontTx/>
        <a:buChar char="–"/>
        <a:tabLst>
          <a:tab pos="1371600" algn="l"/>
        </a:tabLst>
        <a:defRPr sz="1600">
          <a:solidFill>
            <a:schemeClr val="tx1"/>
          </a:solidFill>
          <a:latin typeface="+mn-lt"/>
          <a:ea typeface="MS PGothic" panose="020B0600070205080204" pitchFamily="34" charset="-128"/>
        </a:defRPr>
      </a:lvl4pPr>
      <a:lvl5pPr marL="228600" marR="0" indent="-228600" algn="l" defTabSz="914400" rtl="0" eaLnBrk="0" fontAlgn="base" latinLnBrk="0" hangingPunct="0">
        <a:lnSpc>
          <a:spcPct val="100000"/>
        </a:lnSpc>
        <a:spcBef>
          <a:spcPts val="336"/>
        </a:spcBef>
        <a:spcAft>
          <a:spcPct val="0"/>
        </a:spcAft>
        <a:buClrTx/>
        <a:buSzTx/>
        <a:buFont typeface="Arial" panose="020B0604020202020204" pitchFamily="34" charset="0"/>
        <a:buChar char="•"/>
        <a:tabLst>
          <a:tab pos="1371600" algn="l"/>
        </a:tabLst>
        <a:defRPr sz="1600">
          <a:solidFill>
            <a:schemeClr val="tx1"/>
          </a:solidFill>
          <a:latin typeface="+mn-lt"/>
          <a:ea typeface="MS PGothic" panose="020B0600070205080204" pitchFamily="34" charset="-128"/>
        </a:defRPr>
      </a:lvl5pPr>
      <a:lvl6pPr marL="1280160" marR="0" indent="-171450" algn="l" defTabSz="914400" rtl="0" eaLnBrk="1" fontAlgn="base" latinLnBrk="0" hangingPunct="1">
        <a:lnSpc>
          <a:spcPct val="100000"/>
        </a:lnSpc>
        <a:spcBef>
          <a:spcPct val="20000"/>
        </a:spcBef>
        <a:spcAft>
          <a:spcPct val="0"/>
        </a:spcAft>
        <a:buClrTx/>
        <a:buSzPct val="80000"/>
        <a:buFont typeface="Wingdings" panose="05000000000000000000" pitchFamily="2" charset="2"/>
        <a:buChar char="v"/>
        <a:tabLst/>
        <a:defRPr sz="2000">
          <a:solidFill>
            <a:schemeClr val="tx1"/>
          </a:solidFill>
          <a:latin typeface="+mn-lt"/>
          <a:ea typeface="+mn-ea"/>
        </a:defRPr>
      </a:lvl6pPr>
      <a:lvl7pPr marL="2112963" indent="-111125" algn="l" rtl="0" fontAlgn="base">
        <a:spcBef>
          <a:spcPct val="20000"/>
        </a:spcBef>
        <a:spcAft>
          <a:spcPct val="0"/>
        </a:spcAft>
        <a:buClr>
          <a:srgbClr val="258848"/>
        </a:buClr>
        <a:buChar char="»"/>
        <a:defRPr sz="2000">
          <a:solidFill>
            <a:schemeClr val="tx1"/>
          </a:solidFill>
          <a:latin typeface="+mn-lt"/>
          <a:ea typeface="+mn-ea"/>
        </a:defRPr>
      </a:lvl7pPr>
      <a:lvl8pPr marL="2570163" indent="-111125" algn="l" rtl="0" fontAlgn="base">
        <a:spcBef>
          <a:spcPct val="20000"/>
        </a:spcBef>
        <a:spcAft>
          <a:spcPct val="0"/>
        </a:spcAft>
        <a:buClr>
          <a:srgbClr val="258848"/>
        </a:buClr>
        <a:buChar char="»"/>
        <a:defRPr sz="2000">
          <a:solidFill>
            <a:schemeClr val="tx1"/>
          </a:solidFill>
          <a:latin typeface="+mn-lt"/>
          <a:ea typeface="+mn-ea"/>
        </a:defRPr>
      </a:lvl8pPr>
      <a:lvl9pPr marL="3027363" indent="-111125" algn="l" rtl="0" fontAlgn="base">
        <a:spcBef>
          <a:spcPct val="20000"/>
        </a:spcBef>
        <a:spcAft>
          <a:spcPct val="0"/>
        </a:spcAft>
        <a:buClr>
          <a:srgbClr val="258848"/>
        </a:buClr>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0" y="61514"/>
            <a:ext cx="3766456" cy="912814"/>
          </a:xfrm>
          <a:prstGeom prst="rect">
            <a:avLst/>
          </a:prstGeom>
          <a:noFill/>
        </p:spPr>
        <p:txBody>
          <a:bodyPr wrap="square" rtlCol="0">
            <a:spAutoFit/>
          </a:bodyPr>
          <a:lstStyle/>
          <a:p>
            <a:pPr algn="ctr" defTabSz="870875">
              <a:defRPr/>
            </a:pPr>
            <a:r>
              <a:rPr lang="en-US" sz="1333" b="1" dirty="0">
                <a:solidFill>
                  <a:srgbClr val="FFFF00"/>
                </a:solidFill>
                <a:latin typeface="Arial"/>
                <a:ea typeface="ＭＳ Ｐゴシック"/>
              </a:rPr>
              <a:t>Mexico’s Popocatepetl (El Popo) Volcano Aztec for “Smoking Mountain”</a:t>
            </a:r>
          </a:p>
          <a:p>
            <a:pPr algn="ctr" defTabSz="870875">
              <a:defRPr/>
            </a:pPr>
            <a:r>
              <a:rPr lang="en-US" sz="1333" b="1" dirty="0">
                <a:solidFill>
                  <a:srgbClr val="FFFF00"/>
                </a:solidFill>
                <a:effectLst>
                  <a:outerShdw blurRad="38100" dist="38100" dir="2700000" algn="tl">
                    <a:srgbClr val="000000">
                      <a:alpha val="43137"/>
                    </a:srgbClr>
                  </a:outerShdw>
                </a:effectLst>
                <a:latin typeface="Arial"/>
                <a:ea typeface="ＭＳ Ｐゴシック"/>
              </a:rPr>
              <a:t>Landsat 8 - OLI</a:t>
            </a:r>
          </a:p>
          <a:p>
            <a:pPr algn="ctr" defTabSz="870875">
              <a:defRPr/>
            </a:pPr>
            <a:r>
              <a:rPr lang="en-US" sz="1333" b="1" dirty="0">
                <a:solidFill>
                  <a:srgbClr val="FFFF00"/>
                </a:solidFill>
                <a:effectLst>
                  <a:outerShdw blurRad="38100" dist="38100" dir="2700000" algn="tl">
                    <a:srgbClr val="000000">
                      <a:alpha val="43137"/>
                    </a:srgbClr>
                  </a:outerShdw>
                </a:effectLst>
                <a:latin typeface="Arial"/>
                <a:ea typeface="ＭＳ Ｐゴシック"/>
              </a:rPr>
              <a:t>Visualization Date: January 2, 2021</a:t>
            </a:r>
          </a:p>
        </p:txBody>
      </p:sp>
      <p:sp>
        <p:nvSpPr>
          <p:cNvPr id="2" name="Rectangle 1"/>
          <p:cNvSpPr/>
          <p:nvPr/>
        </p:nvSpPr>
        <p:spPr>
          <a:xfrm>
            <a:off x="213360" y="1433688"/>
            <a:ext cx="8930640" cy="4770537"/>
          </a:xfrm>
          <a:prstGeom prst="rect">
            <a:avLst/>
          </a:prstGeom>
        </p:spPr>
        <p:txBody>
          <a:bodyPr wrap="square">
            <a:spAutoFit/>
          </a:bodyPr>
          <a:lstStyle/>
          <a:p>
            <a:pPr algn="ctr"/>
            <a:r>
              <a:rPr lang="en-US" dirty="0">
                <a:solidFill>
                  <a:schemeClr val="bg1"/>
                </a:solidFill>
                <a:latin typeface="Calibri" panose="020F0502020204030204" pitchFamily="34" charset="0"/>
                <a:cs typeface="Calibri" panose="020F0502020204030204" pitchFamily="34" charset="0"/>
              </a:rPr>
              <a:t>Lessons Learned in Systems Engineering Availability and Recommendations for Mission Technical Leaders</a:t>
            </a:r>
          </a:p>
          <a:p>
            <a:pPr algn="ctr"/>
            <a:br>
              <a:rPr lang="en-US" sz="4400" dirty="0">
                <a:latin typeface="Calibri" panose="020F0502020204030204" pitchFamily="34" charset="0"/>
                <a:cs typeface="Calibri" panose="020F0502020204030204" pitchFamily="34" charset="0"/>
              </a:rPr>
            </a:br>
            <a:r>
              <a:rPr lang="en-US" dirty="0">
                <a:solidFill>
                  <a:schemeClr val="bg1"/>
                </a:solidFill>
                <a:latin typeface="Calibri" panose="020F0502020204030204" pitchFamily="34" charset="0"/>
                <a:cs typeface="Calibri" panose="020F0502020204030204" pitchFamily="34" charset="0"/>
              </a:rPr>
              <a:t>Charles Baker</a:t>
            </a:r>
          </a:p>
          <a:p>
            <a:pPr algn="ctr"/>
            <a:r>
              <a:rPr lang="en-US" dirty="0">
                <a:solidFill>
                  <a:schemeClr val="bg1"/>
                </a:solidFill>
                <a:latin typeface="Calibri" panose="020F0502020204030204" pitchFamily="34" charset="0"/>
                <a:cs typeface="Calibri" panose="020F0502020204030204" pitchFamily="34" charset="0"/>
              </a:rPr>
              <a:t>Dave Everett</a:t>
            </a:r>
          </a:p>
          <a:p>
            <a:pPr algn="ctr"/>
            <a:endParaRPr lang="en-US" dirty="0">
              <a:solidFill>
                <a:schemeClr val="bg1"/>
              </a:solidFill>
              <a:latin typeface="Calibri" panose="020F0502020204030204" pitchFamily="34" charset="0"/>
              <a:cs typeface="Calibri" panose="020F0502020204030204" pitchFamily="34" charset="0"/>
            </a:endParaRPr>
          </a:p>
          <a:p>
            <a:r>
              <a:rPr lang="en-US" dirty="0">
                <a:solidFill>
                  <a:schemeClr val="bg1"/>
                </a:solidFill>
                <a:latin typeface="Calibri" panose="020F0502020204030204" pitchFamily="34" charset="0"/>
                <a:cs typeface="Calibri" panose="020F0502020204030204" pitchFamily="34" charset="0"/>
              </a:rPr>
              <a:t>72nd International Astronautical Congress</a:t>
            </a:r>
          </a:p>
          <a:p>
            <a:r>
              <a:rPr lang="en-US" dirty="0">
                <a:solidFill>
                  <a:schemeClr val="bg1"/>
                </a:solidFill>
                <a:latin typeface="Calibri" panose="020F0502020204030204" pitchFamily="34" charset="0"/>
                <a:cs typeface="Calibri" panose="020F0502020204030204" pitchFamily="34" charset="0"/>
              </a:rPr>
              <a:t>Dubai, United Arab Emirates</a:t>
            </a:r>
          </a:p>
          <a:p>
            <a:r>
              <a:rPr lang="en-US" dirty="0">
                <a:solidFill>
                  <a:schemeClr val="bg1"/>
                </a:solidFill>
                <a:latin typeface="Calibri" panose="020F0502020204030204" pitchFamily="34" charset="0"/>
                <a:cs typeface="Calibri" panose="020F0502020204030204" pitchFamily="34" charset="0"/>
              </a:rPr>
              <a:t>25 – 29 October 2021</a:t>
            </a:r>
          </a:p>
          <a:p>
            <a:pPr algn="ctr"/>
            <a:endParaRPr lang="en-US" dirty="0">
              <a:solidFill>
                <a:schemeClr val="bg1"/>
              </a:solidFill>
              <a:latin typeface="Arial Rounded MT Bold" panose="020F0704030504030204" pitchFamily="34" charset="0"/>
            </a:endParaRPr>
          </a:p>
          <a:p>
            <a:pPr lvl="0" algn="ctr"/>
            <a:endParaRPr lang="en-US" sz="4400" b="1" dirty="0">
              <a:solidFill>
                <a:srgbClr val="FFFF00"/>
              </a:solidFill>
            </a:endParaRPr>
          </a:p>
        </p:txBody>
      </p:sp>
    </p:spTree>
    <p:extLst>
      <p:ext uri="{BB962C8B-B14F-4D97-AF65-F5344CB8AC3E}">
        <p14:creationId xmlns:p14="http://schemas.microsoft.com/office/powerpoint/2010/main" val="8093723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altLang="en-US" sz="1800" dirty="0"/>
              <a:t>Availability is more than just time; it is openness to listen to concerns and questions.  </a:t>
            </a:r>
          </a:p>
          <a:p>
            <a:r>
              <a:rPr lang="en-US" altLang="en-US" sz="1800" dirty="0"/>
              <a:t>It begins by building a level of trust in the team that it is safe to ask questions or share concerns without the fear of blame or additional workload.  </a:t>
            </a:r>
          </a:p>
          <a:p>
            <a:r>
              <a:rPr lang="en-US" altLang="en-US" sz="1800" dirty="0"/>
              <a:t>It also requires enabling informal conversations (over lunch, coffee, in the clean room, or at the team members desk, etc.) where key information can be exchanged, and team members may even provide an easy-to-implement mitigation idea for another subsystem.  </a:t>
            </a:r>
          </a:p>
          <a:p>
            <a:r>
              <a:rPr lang="en-US" altLang="en-US" sz="1800" dirty="0"/>
              <a:t>Availability is a highly valuable commodity and completely non-obvious to protect and optimize.  The natural tendency of engineers is to keep themselves busy with solving problems that they know about.  </a:t>
            </a:r>
          </a:p>
          <a:p>
            <a:r>
              <a:rPr lang="en-US" altLang="en-US" sz="1800" dirty="0"/>
              <a:t>This paper is encouraging MSEs to resist this tendency to try and solve all the complex problems themselves and actively devote daily time to learning and solving problems that are found with informal communications with other team members.</a:t>
            </a:r>
          </a:p>
          <a:p>
            <a:pPr lvl="1"/>
            <a:endParaRPr lang="en-US" dirty="0"/>
          </a:p>
        </p:txBody>
      </p:sp>
      <p:sp>
        <p:nvSpPr>
          <p:cNvPr id="3" name="Title 2"/>
          <p:cNvSpPr>
            <a:spLocks noGrp="1"/>
          </p:cNvSpPr>
          <p:nvPr>
            <p:ph type="title"/>
          </p:nvPr>
        </p:nvSpPr>
        <p:spPr>
          <a:xfrm>
            <a:off x="0" y="0"/>
            <a:ext cx="8497548" cy="805665"/>
          </a:xfrm>
        </p:spPr>
        <p:txBody>
          <a:bodyPr/>
          <a:lstStyle/>
          <a:p>
            <a:r>
              <a:rPr lang="en-US" dirty="0"/>
              <a:t> </a:t>
            </a:r>
            <a:r>
              <a:rPr lang="en-US" dirty="0">
                <a:solidFill>
                  <a:schemeClr val="bg1"/>
                </a:solidFill>
              </a:rPr>
              <a:t>What is Systems Engineering Availability?</a:t>
            </a:r>
          </a:p>
        </p:txBody>
      </p:sp>
    </p:spTree>
    <p:extLst>
      <p:ext uri="{BB962C8B-B14F-4D97-AF65-F5344CB8AC3E}">
        <p14:creationId xmlns:p14="http://schemas.microsoft.com/office/powerpoint/2010/main" val="16494496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altLang="en-US" dirty="0"/>
              <a:t>NASA Mission Systems Engineers are increasing leading more complex space missions with less support systems engineers and discipline leads.</a:t>
            </a:r>
          </a:p>
          <a:p>
            <a:r>
              <a:rPr lang="en-US" altLang="en-US" dirty="0"/>
              <a:t>This is because more and more missions are cost constrained missions or build to cost type missions.  </a:t>
            </a:r>
          </a:p>
          <a:p>
            <a:r>
              <a:rPr lang="en-US" altLang="en-US" dirty="0"/>
              <a:t>Likewise, management and organizational tools and higher-level meetings increasingly place demands on MSEs to report status and manage tool inputs.  </a:t>
            </a:r>
          </a:p>
          <a:p>
            <a:r>
              <a:rPr lang="en-US" altLang="en-US" dirty="0"/>
              <a:t>This paper argues that the MSE needs to make a conscious effort to make sure there is dedicated time in their schedule to interact with the discipline engineers working directly with the flight hardware through </a:t>
            </a:r>
            <a:r>
              <a:rPr lang="en-US" altLang="en-US" dirty="0">
                <a:solidFill>
                  <a:schemeClr val="tx1"/>
                </a:solidFill>
              </a:rPr>
              <a:t>presenting 7 </a:t>
            </a:r>
            <a:r>
              <a:rPr lang="en-US" altLang="en-US" dirty="0"/>
              <a:t>real mission examples.</a:t>
            </a:r>
          </a:p>
          <a:p>
            <a:r>
              <a:rPr lang="en-US" altLang="en-US" dirty="0"/>
              <a:t>Not discovering these mission level hardware issues would have significantly impacted development schedule on the ground or performance in flight.</a:t>
            </a:r>
          </a:p>
          <a:p>
            <a:pPr lvl="1"/>
            <a:endParaRPr lang="en-US" dirty="0"/>
          </a:p>
        </p:txBody>
      </p:sp>
      <p:sp>
        <p:nvSpPr>
          <p:cNvPr id="3" name="Title 2"/>
          <p:cNvSpPr>
            <a:spLocks noGrp="1"/>
          </p:cNvSpPr>
          <p:nvPr>
            <p:ph type="title"/>
          </p:nvPr>
        </p:nvSpPr>
        <p:spPr>
          <a:xfrm>
            <a:off x="0" y="0"/>
            <a:ext cx="8497548" cy="805665"/>
          </a:xfrm>
        </p:spPr>
        <p:txBody>
          <a:bodyPr/>
          <a:lstStyle/>
          <a:p>
            <a:r>
              <a:rPr lang="en-US" dirty="0"/>
              <a:t> </a:t>
            </a:r>
            <a:r>
              <a:rPr lang="en-US" dirty="0">
                <a:solidFill>
                  <a:schemeClr val="bg1"/>
                </a:solidFill>
              </a:rPr>
              <a:t>Why is Systems Engineering Availability so Difficult to Manage?</a:t>
            </a:r>
          </a:p>
        </p:txBody>
      </p:sp>
    </p:spTree>
    <p:extLst>
      <p:ext uri="{BB962C8B-B14F-4D97-AF65-F5344CB8AC3E}">
        <p14:creationId xmlns:p14="http://schemas.microsoft.com/office/powerpoint/2010/main" val="38904427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altLang="en-US" dirty="0"/>
              <a:t>The job of the MSE is to be the overall technical lead of the project, therefore a conscious leveling of the risk through the project.  </a:t>
            </a:r>
          </a:p>
          <a:p>
            <a:r>
              <a:rPr lang="en-US" altLang="en-US" dirty="0"/>
              <a:t>It is important to not neglect the other areas of the project that are not perceived as high risk but will be critical to complete the project.  </a:t>
            </a:r>
          </a:p>
          <a:p>
            <a:r>
              <a:rPr lang="en-US" altLang="en-US" dirty="0"/>
              <a:t>Often the areas these area are not adequately staffed, nor is attention paid to these areas because of the area’s perceive straight forward nature.  Perceptions and reality diverge without conscious attention.</a:t>
            </a:r>
          </a:p>
          <a:p>
            <a:r>
              <a:rPr lang="en-US" dirty="0"/>
              <a:t>Then it is possible that issues are missed on the ground that impact the mission in flight, or the issues become a major impact to the development schedule.</a:t>
            </a:r>
          </a:p>
        </p:txBody>
      </p:sp>
      <p:sp>
        <p:nvSpPr>
          <p:cNvPr id="3" name="Title 2"/>
          <p:cNvSpPr>
            <a:spLocks noGrp="1"/>
          </p:cNvSpPr>
          <p:nvPr>
            <p:ph type="title"/>
          </p:nvPr>
        </p:nvSpPr>
        <p:spPr>
          <a:xfrm>
            <a:off x="0" y="0"/>
            <a:ext cx="8497548" cy="805665"/>
          </a:xfrm>
        </p:spPr>
        <p:txBody>
          <a:bodyPr/>
          <a:lstStyle/>
          <a:p>
            <a:r>
              <a:rPr lang="en-US" dirty="0"/>
              <a:t> </a:t>
            </a:r>
            <a:r>
              <a:rPr lang="en-US" dirty="0">
                <a:solidFill>
                  <a:schemeClr val="bg1"/>
                </a:solidFill>
              </a:rPr>
              <a:t>What is the risk?</a:t>
            </a:r>
          </a:p>
        </p:txBody>
      </p:sp>
    </p:spTree>
    <p:extLst>
      <p:ext uri="{BB962C8B-B14F-4D97-AF65-F5344CB8AC3E}">
        <p14:creationId xmlns:p14="http://schemas.microsoft.com/office/powerpoint/2010/main" val="12104998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42769" y="922021"/>
            <a:ext cx="3825648" cy="5439022"/>
          </a:xfrm>
        </p:spPr>
        <p:txBody>
          <a:bodyPr/>
          <a:lstStyle/>
          <a:p>
            <a:r>
              <a:rPr lang="en-US" dirty="0"/>
              <a:t>Mission Overview</a:t>
            </a:r>
          </a:p>
          <a:p>
            <a:pPr lvl="1"/>
            <a:r>
              <a:rPr lang="en-US" dirty="0"/>
              <a:t>ISS ESPA Payload</a:t>
            </a:r>
          </a:p>
          <a:p>
            <a:pPr lvl="1"/>
            <a:r>
              <a:rPr lang="en-US" dirty="0"/>
              <a:t>Dragon Transport Vehicle</a:t>
            </a:r>
          </a:p>
        </p:txBody>
      </p:sp>
      <p:sp>
        <p:nvSpPr>
          <p:cNvPr id="3" name="Title 2"/>
          <p:cNvSpPr>
            <a:spLocks noGrp="1"/>
          </p:cNvSpPr>
          <p:nvPr>
            <p:ph type="title"/>
          </p:nvPr>
        </p:nvSpPr>
        <p:spPr>
          <a:xfrm>
            <a:off x="0" y="0"/>
            <a:ext cx="8497548" cy="805665"/>
          </a:xfrm>
        </p:spPr>
        <p:txBody>
          <a:bodyPr/>
          <a:lstStyle/>
          <a:p>
            <a:r>
              <a:rPr lang="en-US" dirty="0"/>
              <a:t> </a:t>
            </a:r>
            <a:r>
              <a:rPr lang="en-US" dirty="0">
                <a:solidFill>
                  <a:schemeClr val="bg1"/>
                </a:solidFill>
              </a:rPr>
              <a:t>Examples from Neutron Interior Star Composition Explore (NICER)</a:t>
            </a:r>
          </a:p>
        </p:txBody>
      </p:sp>
      <p:sp>
        <p:nvSpPr>
          <p:cNvPr id="5" name="Content Placeholder 1">
            <a:extLst>
              <a:ext uri="{FF2B5EF4-FFF2-40B4-BE49-F238E27FC236}">
                <a16:creationId xmlns:a16="http://schemas.microsoft.com/office/drawing/2014/main" id="{5799C75A-5D45-564C-9877-7A56C5775F55}"/>
              </a:ext>
            </a:extLst>
          </p:cNvPr>
          <p:cNvSpPr txBox="1">
            <a:spLocks/>
          </p:cNvSpPr>
          <p:nvPr/>
        </p:nvSpPr>
        <p:spPr bwMode="auto">
          <a:xfrm>
            <a:off x="4248773" y="920663"/>
            <a:ext cx="4652453" cy="2099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marR="0" indent="-228600" algn="l" defTabSz="914400" rtl="0" eaLnBrk="0" fontAlgn="base" latinLnBrk="0" hangingPunct="0">
              <a:lnSpc>
                <a:spcPct val="100000"/>
              </a:lnSpc>
              <a:spcBef>
                <a:spcPts val="432"/>
              </a:spcBef>
              <a:spcAft>
                <a:spcPct val="0"/>
              </a:spcAft>
              <a:buClrTx/>
              <a:buSzPct val="90000"/>
              <a:buFont typeface="Wingdings" panose="05000000000000000000" pitchFamily="2" charset="2"/>
              <a:buChar char="Ø"/>
              <a:tabLst/>
              <a:defRPr kumimoji="0" lang="en-US" altLang="en-US" sz="2000" b="1" i="0" u="none" strike="noStrike" kern="0" cap="none" spc="0" normalizeH="0" baseline="0" noProof="0" dirty="0" smtClean="0">
                <a:ln>
                  <a:noFill/>
                </a:ln>
                <a:solidFill>
                  <a:srgbClr val="000000"/>
                </a:solidFill>
                <a:effectLst/>
                <a:uLnTx/>
                <a:uFillTx/>
                <a:latin typeface="+mn-lt"/>
                <a:ea typeface="MS PGothic" panose="020B0600070205080204" pitchFamily="34" charset="-128"/>
                <a:cs typeface="+mn-cs"/>
              </a:defRPr>
            </a:lvl1pPr>
            <a:lvl2pPr marL="514350" marR="0" indent="-285750" algn="l" defTabSz="914400" rtl="0" eaLnBrk="0" fontAlgn="base" latinLnBrk="0" hangingPunct="0">
              <a:lnSpc>
                <a:spcPct val="100000"/>
              </a:lnSpc>
              <a:spcBef>
                <a:spcPct val="20000"/>
              </a:spcBef>
              <a:spcAft>
                <a:spcPct val="0"/>
              </a:spcAft>
              <a:buClrTx/>
              <a:buSzTx/>
              <a:buFont typeface="Wingdings" panose="05000000000000000000" pitchFamily="2" charset="2"/>
              <a:buChar char="q"/>
              <a:tabLst>
                <a:tab pos="1371600" algn="l"/>
              </a:tabLst>
              <a:defRPr lang="en-US" altLang="en-US" sz="1400" noProof="0" dirty="0" smtClean="0">
                <a:solidFill>
                  <a:schemeClr val="tx1"/>
                </a:solidFill>
                <a:latin typeface="+mn-lt"/>
                <a:ea typeface="MS PGothic" panose="020B0600070205080204" pitchFamily="34" charset="-128"/>
              </a:defRPr>
            </a:lvl2pPr>
            <a:lvl3pPr marL="640080" marR="0" indent="-182880" algn="l" defTabSz="914400" rtl="0" eaLnBrk="0" fontAlgn="base" latinLnBrk="0" hangingPunct="0">
              <a:lnSpc>
                <a:spcPct val="100000"/>
              </a:lnSpc>
              <a:spcBef>
                <a:spcPts val="384"/>
              </a:spcBef>
              <a:spcAft>
                <a:spcPct val="0"/>
              </a:spcAft>
              <a:buClrTx/>
              <a:buSzTx/>
              <a:buFont typeface="Arial" panose="020B0604020202020204" pitchFamily="34" charset="0"/>
              <a:buChar char="»"/>
              <a:tabLst>
                <a:tab pos="1371600" algn="l"/>
              </a:tabLst>
              <a:defRPr sz="1600">
                <a:solidFill>
                  <a:schemeClr val="tx1"/>
                </a:solidFill>
                <a:latin typeface="+mn-lt"/>
                <a:ea typeface="MS PGothic" panose="020B0600070205080204" pitchFamily="34" charset="-128"/>
              </a:defRPr>
            </a:lvl3pPr>
            <a:lvl4pPr marL="914400" marR="0" indent="-182880" algn="l" defTabSz="914400" rtl="0" eaLnBrk="0" fontAlgn="base" latinLnBrk="0" hangingPunct="0">
              <a:lnSpc>
                <a:spcPct val="100000"/>
              </a:lnSpc>
              <a:spcBef>
                <a:spcPts val="336"/>
              </a:spcBef>
              <a:spcAft>
                <a:spcPct val="0"/>
              </a:spcAft>
              <a:buClrTx/>
              <a:buSzTx/>
              <a:buFontTx/>
              <a:buChar char="–"/>
              <a:tabLst>
                <a:tab pos="1371600" algn="l"/>
              </a:tabLst>
              <a:defRPr sz="1600">
                <a:solidFill>
                  <a:schemeClr val="tx1"/>
                </a:solidFill>
                <a:latin typeface="+mn-lt"/>
                <a:ea typeface="MS PGothic" panose="020B0600070205080204" pitchFamily="34" charset="-128"/>
              </a:defRPr>
            </a:lvl4pPr>
            <a:lvl5pPr marL="228600" marR="0" indent="-228600" algn="l" defTabSz="914400" rtl="0" eaLnBrk="0" fontAlgn="base" latinLnBrk="0" hangingPunct="0">
              <a:lnSpc>
                <a:spcPct val="100000"/>
              </a:lnSpc>
              <a:spcBef>
                <a:spcPts val="336"/>
              </a:spcBef>
              <a:spcAft>
                <a:spcPct val="0"/>
              </a:spcAft>
              <a:buClrTx/>
              <a:buSzTx/>
              <a:buFont typeface="Arial" panose="020B0604020202020204" pitchFamily="34" charset="0"/>
              <a:buChar char="•"/>
              <a:tabLst>
                <a:tab pos="1371600" algn="l"/>
              </a:tabLst>
              <a:defRPr sz="1600">
                <a:solidFill>
                  <a:schemeClr val="tx1"/>
                </a:solidFill>
                <a:latin typeface="+mn-lt"/>
                <a:ea typeface="MS PGothic" panose="020B0600070205080204" pitchFamily="34" charset="-128"/>
              </a:defRPr>
            </a:lvl5pPr>
            <a:lvl6pPr marL="1280160" marR="0" indent="-171450" algn="l" defTabSz="914400" rtl="0" eaLnBrk="1" fontAlgn="base" latinLnBrk="0" hangingPunct="1">
              <a:lnSpc>
                <a:spcPct val="100000"/>
              </a:lnSpc>
              <a:spcBef>
                <a:spcPct val="20000"/>
              </a:spcBef>
              <a:spcAft>
                <a:spcPct val="0"/>
              </a:spcAft>
              <a:buClrTx/>
              <a:buSzPct val="80000"/>
              <a:buFont typeface="Wingdings" panose="05000000000000000000" pitchFamily="2" charset="2"/>
              <a:buChar char="v"/>
              <a:tabLst/>
              <a:defRPr sz="2000">
                <a:solidFill>
                  <a:schemeClr val="tx1"/>
                </a:solidFill>
                <a:latin typeface="+mn-lt"/>
                <a:ea typeface="+mn-ea"/>
              </a:defRPr>
            </a:lvl6pPr>
            <a:lvl7pPr marL="2112963" indent="-111125" algn="l" rtl="0" fontAlgn="base">
              <a:spcBef>
                <a:spcPct val="20000"/>
              </a:spcBef>
              <a:spcAft>
                <a:spcPct val="0"/>
              </a:spcAft>
              <a:buClr>
                <a:srgbClr val="258848"/>
              </a:buClr>
              <a:buChar char="»"/>
              <a:defRPr sz="2000">
                <a:solidFill>
                  <a:schemeClr val="tx1"/>
                </a:solidFill>
                <a:latin typeface="+mn-lt"/>
                <a:ea typeface="+mn-ea"/>
              </a:defRPr>
            </a:lvl7pPr>
            <a:lvl8pPr marL="2570163" indent="-111125" algn="l" rtl="0" fontAlgn="base">
              <a:spcBef>
                <a:spcPct val="20000"/>
              </a:spcBef>
              <a:spcAft>
                <a:spcPct val="0"/>
              </a:spcAft>
              <a:buClr>
                <a:srgbClr val="258848"/>
              </a:buClr>
              <a:buChar char="»"/>
              <a:defRPr sz="2000">
                <a:solidFill>
                  <a:schemeClr val="tx1"/>
                </a:solidFill>
                <a:latin typeface="+mn-lt"/>
                <a:ea typeface="+mn-ea"/>
              </a:defRPr>
            </a:lvl8pPr>
            <a:lvl9pPr marL="3027363" indent="-111125" algn="l" rtl="0" fontAlgn="base">
              <a:spcBef>
                <a:spcPct val="20000"/>
              </a:spcBef>
              <a:spcAft>
                <a:spcPct val="0"/>
              </a:spcAft>
              <a:buClr>
                <a:srgbClr val="258848"/>
              </a:buClr>
              <a:buChar char="»"/>
              <a:defRPr sz="2000">
                <a:solidFill>
                  <a:schemeClr val="tx1"/>
                </a:solidFill>
                <a:latin typeface="+mn-lt"/>
                <a:ea typeface="+mn-ea"/>
              </a:defRPr>
            </a:lvl9pPr>
          </a:lstStyle>
          <a:p>
            <a:r>
              <a:rPr lang="en-US" dirty="0"/>
              <a:t>Issues Discovered and Resolution Path </a:t>
            </a:r>
          </a:p>
          <a:p>
            <a:pPr lvl="1"/>
            <a:r>
              <a:rPr lang="en-US" kern="0" dirty="0"/>
              <a:t>Partnering with perfectionist outside expert helps eliminate extra mechanism </a:t>
            </a:r>
          </a:p>
          <a:p>
            <a:pPr lvl="2"/>
            <a:r>
              <a:rPr lang="en-US" sz="1400" kern="0" dirty="0"/>
              <a:t>No need to add a mechanism to fix the EXPA when there are magnets</a:t>
            </a:r>
          </a:p>
          <a:p>
            <a:pPr lvl="1"/>
            <a:r>
              <a:rPr lang="en-US" kern="0" dirty="0"/>
              <a:t>Simple problem solving, and good will can mitigate months of uncertainty </a:t>
            </a:r>
          </a:p>
          <a:p>
            <a:pPr lvl="2"/>
            <a:r>
              <a:rPr lang="en-US" sz="1400" kern="0" dirty="0"/>
              <a:t>Trip to Home Depot with a simple experiment and extra day saves months</a:t>
            </a:r>
          </a:p>
          <a:p>
            <a:pPr lvl="1"/>
            <a:r>
              <a:rPr lang="en-US" kern="0" dirty="0"/>
              <a:t> End Item Data Package Review Issues are mitigated with solid partners </a:t>
            </a:r>
          </a:p>
          <a:p>
            <a:pPr lvl="1"/>
            <a:endParaRPr lang="en-US" kern="0" dirty="0"/>
          </a:p>
        </p:txBody>
      </p:sp>
      <p:sp>
        <p:nvSpPr>
          <p:cNvPr id="6" name="Content Placeholder 1">
            <a:extLst>
              <a:ext uri="{FF2B5EF4-FFF2-40B4-BE49-F238E27FC236}">
                <a16:creationId xmlns:a16="http://schemas.microsoft.com/office/drawing/2014/main" id="{CC7246F8-1447-584D-BBEF-9B5EF23149A3}"/>
              </a:ext>
            </a:extLst>
          </p:cNvPr>
          <p:cNvSpPr txBox="1">
            <a:spLocks/>
          </p:cNvSpPr>
          <p:nvPr/>
        </p:nvSpPr>
        <p:spPr bwMode="auto">
          <a:xfrm>
            <a:off x="4198679" y="4023392"/>
            <a:ext cx="4895217" cy="2099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marR="0" indent="-228600" algn="l" defTabSz="914400" rtl="0" eaLnBrk="0" fontAlgn="base" latinLnBrk="0" hangingPunct="0">
              <a:lnSpc>
                <a:spcPct val="100000"/>
              </a:lnSpc>
              <a:spcBef>
                <a:spcPts val="432"/>
              </a:spcBef>
              <a:spcAft>
                <a:spcPct val="0"/>
              </a:spcAft>
              <a:buClrTx/>
              <a:buSzPct val="90000"/>
              <a:buFont typeface="Wingdings" panose="05000000000000000000" pitchFamily="2" charset="2"/>
              <a:buChar char="Ø"/>
              <a:tabLst/>
              <a:defRPr kumimoji="0" lang="en-US" altLang="en-US" sz="2000" b="1" i="0" u="none" strike="noStrike" kern="0" cap="none" spc="0" normalizeH="0" baseline="0" noProof="0" dirty="0" smtClean="0">
                <a:ln>
                  <a:noFill/>
                </a:ln>
                <a:solidFill>
                  <a:srgbClr val="000000"/>
                </a:solidFill>
                <a:effectLst/>
                <a:uLnTx/>
                <a:uFillTx/>
                <a:latin typeface="+mn-lt"/>
                <a:ea typeface="MS PGothic" panose="020B0600070205080204" pitchFamily="34" charset="-128"/>
                <a:cs typeface="+mn-cs"/>
              </a:defRPr>
            </a:lvl1pPr>
            <a:lvl2pPr marL="514350" marR="0" indent="-285750" algn="l" defTabSz="914400" rtl="0" eaLnBrk="0" fontAlgn="base" latinLnBrk="0" hangingPunct="0">
              <a:lnSpc>
                <a:spcPct val="100000"/>
              </a:lnSpc>
              <a:spcBef>
                <a:spcPct val="20000"/>
              </a:spcBef>
              <a:spcAft>
                <a:spcPct val="0"/>
              </a:spcAft>
              <a:buClrTx/>
              <a:buSzTx/>
              <a:buFont typeface="Wingdings" panose="05000000000000000000" pitchFamily="2" charset="2"/>
              <a:buChar char="q"/>
              <a:tabLst>
                <a:tab pos="1371600" algn="l"/>
              </a:tabLst>
              <a:defRPr lang="en-US" altLang="en-US" sz="1400" noProof="0" dirty="0" smtClean="0">
                <a:solidFill>
                  <a:schemeClr val="tx1"/>
                </a:solidFill>
                <a:latin typeface="+mn-lt"/>
                <a:ea typeface="MS PGothic" panose="020B0600070205080204" pitchFamily="34" charset="-128"/>
              </a:defRPr>
            </a:lvl2pPr>
            <a:lvl3pPr marL="640080" marR="0" indent="-182880" algn="l" defTabSz="914400" rtl="0" eaLnBrk="0" fontAlgn="base" latinLnBrk="0" hangingPunct="0">
              <a:lnSpc>
                <a:spcPct val="100000"/>
              </a:lnSpc>
              <a:spcBef>
                <a:spcPts val="384"/>
              </a:spcBef>
              <a:spcAft>
                <a:spcPct val="0"/>
              </a:spcAft>
              <a:buClrTx/>
              <a:buSzTx/>
              <a:buFont typeface="Arial" panose="020B0604020202020204" pitchFamily="34" charset="0"/>
              <a:buChar char="»"/>
              <a:tabLst>
                <a:tab pos="1371600" algn="l"/>
              </a:tabLst>
              <a:defRPr sz="1600">
                <a:solidFill>
                  <a:schemeClr val="tx1"/>
                </a:solidFill>
                <a:latin typeface="+mn-lt"/>
                <a:ea typeface="MS PGothic" panose="020B0600070205080204" pitchFamily="34" charset="-128"/>
              </a:defRPr>
            </a:lvl3pPr>
            <a:lvl4pPr marL="914400" marR="0" indent="-182880" algn="l" defTabSz="914400" rtl="0" eaLnBrk="0" fontAlgn="base" latinLnBrk="0" hangingPunct="0">
              <a:lnSpc>
                <a:spcPct val="100000"/>
              </a:lnSpc>
              <a:spcBef>
                <a:spcPts val="336"/>
              </a:spcBef>
              <a:spcAft>
                <a:spcPct val="0"/>
              </a:spcAft>
              <a:buClrTx/>
              <a:buSzTx/>
              <a:buFontTx/>
              <a:buChar char="–"/>
              <a:tabLst>
                <a:tab pos="1371600" algn="l"/>
              </a:tabLst>
              <a:defRPr sz="1600">
                <a:solidFill>
                  <a:schemeClr val="tx1"/>
                </a:solidFill>
                <a:latin typeface="+mn-lt"/>
                <a:ea typeface="MS PGothic" panose="020B0600070205080204" pitchFamily="34" charset="-128"/>
              </a:defRPr>
            </a:lvl4pPr>
            <a:lvl5pPr marL="228600" marR="0" indent="-228600" algn="l" defTabSz="914400" rtl="0" eaLnBrk="0" fontAlgn="base" latinLnBrk="0" hangingPunct="0">
              <a:lnSpc>
                <a:spcPct val="100000"/>
              </a:lnSpc>
              <a:spcBef>
                <a:spcPts val="336"/>
              </a:spcBef>
              <a:spcAft>
                <a:spcPct val="0"/>
              </a:spcAft>
              <a:buClrTx/>
              <a:buSzTx/>
              <a:buFont typeface="Arial" panose="020B0604020202020204" pitchFamily="34" charset="0"/>
              <a:buChar char="•"/>
              <a:tabLst>
                <a:tab pos="1371600" algn="l"/>
              </a:tabLst>
              <a:defRPr sz="1600">
                <a:solidFill>
                  <a:schemeClr val="tx1"/>
                </a:solidFill>
                <a:latin typeface="+mn-lt"/>
                <a:ea typeface="MS PGothic" panose="020B0600070205080204" pitchFamily="34" charset="-128"/>
              </a:defRPr>
            </a:lvl5pPr>
            <a:lvl6pPr marL="1280160" marR="0" indent="-171450" algn="l" defTabSz="914400" rtl="0" eaLnBrk="1" fontAlgn="base" latinLnBrk="0" hangingPunct="1">
              <a:lnSpc>
                <a:spcPct val="100000"/>
              </a:lnSpc>
              <a:spcBef>
                <a:spcPct val="20000"/>
              </a:spcBef>
              <a:spcAft>
                <a:spcPct val="0"/>
              </a:spcAft>
              <a:buClrTx/>
              <a:buSzPct val="80000"/>
              <a:buFont typeface="Wingdings" panose="05000000000000000000" pitchFamily="2" charset="2"/>
              <a:buChar char="v"/>
              <a:tabLst/>
              <a:defRPr sz="2000">
                <a:solidFill>
                  <a:schemeClr val="tx1"/>
                </a:solidFill>
                <a:latin typeface="+mn-lt"/>
                <a:ea typeface="+mn-ea"/>
              </a:defRPr>
            </a:lvl6pPr>
            <a:lvl7pPr marL="2112963" indent="-111125" algn="l" rtl="0" fontAlgn="base">
              <a:spcBef>
                <a:spcPct val="20000"/>
              </a:spcBef>
              <a:spcAft>
                <a:spcPct val="0"/>
              </a:spcAft>
              <a:buClr>
                <a:srgbClr val="258848"/>
              </a:buClr>
              <a:buChar char="»"/>
              <a:defRPr sz="2000">
                <a:solidFill>
                  <a:schemeClr val="tx1"/>
                </a:solidFill>
                <a:latin typeface="+mn-lt"/>
                <a:ea typeface="+mn-ea"/>
              </a:defRPr>
            </a:lvl7pPr>
            <a:lvl8pPr marL="2570163" indent="-111125" algn="l" rtl="0" fontAlgn="base">
              <a:spcBef>
                <a:spcPct val="20000"/>
              </a:spcBef>
              <a:spcAft>
                <a:spcPct val="0"/>
              </a:spcAft>
              <a:buClr>
                <a:srgbClr val="258848"/>
              </a:buClr>
              <a:buChar char="»"/>
              <a:defRPr sz="2000">
                <a:solidFill>
                  <a:schemeClr val="tx1"/>
                </a:solidFill>
                <a:latin typeface="+mn-lt"/>
                <a:ea typeface="+mn-ea"/>
              </a:defRPr>
            </a:lvl8pPr>
            <a:lvl9pPr marL="3027363" indent="-111125" algn="l" rtl="0" fontAlgn="base">
              <a:spcBef>
                <a:spcPct val="20000"/>
              </a:spcBef>
              <a:spcAft>
                <a:spcPct val="0"/>
              </a:spcAft>
              <a:buClr>
                <a:srgbClr val="258848"/>
              </a:buClr>
              <a:buChar char="»"/>
              <a:defRPr sz="2000">
                <a:solidFill>
                  <a:schemeClr val="tx1"/>
                </a:solidFill>
                <a:latin typeface="+mn-lt"/>
                <a:ea typeface="+mn-ea"/>
              </a:defRPr>
            </a:lvl9pPr>
          </a:lstStyle>
          <a:p>
            <a:r>
              <a:rPr lang="en-US" dirty="0"/>
              <a:t>MSE Skills that contributed to Resolution</a:t>
            </a:r>
          </a:p>
          <a:p>
            <a:pPr lvl="1"/>
            <a:r>
              <a:rPr lang="en-US" altLang="en-US" dirty="0"/>
              <a:t>We realized the importance of partnering with difficult but knowledgeable experts who provided unexpected expertise</a:t>
            </a:r>
          </a:p>
          <a:p>
            <a:pPr lvl="1"/>
            <a:r>
              <a:rPr lang="en-US" altLang="en-US" dirty="0"/>
              <a:t>Systems Engineering has open lines of communication to request accommodations that are atypical.  </a:t>
            </a:r>
          </a:p>
          <a:p>
            <a:pPr lvl="1"/>
            <a:r>
              <a:rPr lang="en-US" altLang="en-US" dirty="0"/>
              <a:t>With trust, unexpected obstacles can be overcome with minimal programmatic impact.</a:t>
            </a:r>
          </a:p>
          <a:p>
            <a:pPr lvl="1"/>
            <a:endParaRPr lang="en-US" dirty="0"/>
          </a:p>
          <a:p>
            <a:pPr lvl="1"/>
            <a:endParaRPr lang="en-US" kern="0" dirty="0"/>
          </a:p>
        </p:txBody>
      </p:sp>
      <p:cxnSp>
        <p:nvCxnSpPr>
          <p:cNvPr id="8" name="Straight Connector 7">
            <a:extLst>
              <a:ext uri="{FF2B5EF4-FFF2-40B4-BE49-F238E27FC236}">
                <a16:creationId xmlns:a16="http://schemas.microsoft.com/office/drawing/2014/main" id="{841619D5-BA9B-5E40-AEE3-4228A1A56405}"/>
              </a:ext>
            </a:extLst>
          </p:cNvPr>
          <p:cNvCxnSpPr/>
          <p:nvPr/>
        </p:nvCxnSpPr>
        <p:spPr bwMode="auto">
          <a:xfrm>
            <a:off x="4068417" y="920663"/>
            <a:ext cx="0" cy="5555378"/>
          </a:xfrm>
          <a:prstGeom prst="line">
            <a:avLst/>
          </a:prstGeom>
          <a:ln w="22225">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9" name="Straight Connector 8">
            <a:extLst>
              <a:ext uri="{FF2B5EF4-FFF2-40B4-BE49-F238E27FC236}">
                <a16:creationId xmlns:a16="http://schemas.microsoft.com/office/drawing/2014/main" id="{1AC8FD72-6ABC-9B43-B3B3-FB488F985588}"/>
              </a:ext>
            </a:extLst>
          </p:cNvPr>
          <p:cNvCxnSpPr>
            <a:cxnSpLocks/>
          </p:cNvCxnSpPr>
          <p:nvPr/>
        </p:nvCxnSpPr>
        <p:spPr bwMode="auto">
          <a:xfrm flipH="1">
            <a:off x="4127386" y="4023392"/>
            <a:ext cx="4895225" cy="0"/>
          </a:xfrm>
          <a:prstGeom prst="line">
            <a:avLst/>
          </a:prstGeom>
          <a:ln w="22225">
            <a:headEnd type="none" w="med" len="med"/>
            <a:tailEnd type="none" w="med" len="med"/>
          </a:ln>
        </p:spPr>
        <p:style>
          <a:lnRef idx="1">
            <a:schemeClr val="accent2"/>
          </a:lnRef>
          <a:fillRef idx="0">
            <a:schemeClr val="accent2"/>
          </a:fillRef>
          <a:effectRef idx="0">
            <a:schemeClr val="accent2"/>
          </a:effectRef>
          <a:fontRef idx="minor">
            <a:schemeClr val="tx1"/>
          </a:fontRef>
        </p:style>
      </p:cxnSp>
      <p:pic>
        <p:nvPicPr>
          <p:cNvPr id="7" name="Picture 6">
            <a:extLst>
              <a:ext uri="{FF2B5EF4-FFF2-40B4-BE49-F238E27FC236}">
                <a16:creationId xmlns:a16="http://schemas.microsoft.com/office/drawing/2014/main" id="{4C2E358B-0810-344B-8402-8316C70BD3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02" y="4252064"/>
            <a:ext cx="3754237" cy="2108979"/>
          </a:xfrm>
          <a:prstGeom prst="rect">
            <a:avLst/>
          </a:prstGeom>
        </p:spPr>
      </p:pic>
      <p:graphicFrame>
        <p:nvGraphicFramePr>
          <p:cNvPr id="11" name="Group 49">
            <a:extLst>
              <a:ext uri="{FF2B5EF4-FFF2-40B4-BE49-F238E27FC236}">
                <a16:creationId xmlns:a16="http://schemas.microsoft.com/office/drawing/2014/main" id="{7ED717C0-FD7D-8B48-9E95-20990F0E5794}"/>
              </a:ext>
            </a:extLst>
          </p:cNvPr>
          <p:cNvGraphicFramePr>
            <a:graphicFrameLocks noGrp="1"/>
          </p:cNvGraphicFramePr>
          <p:nvPr>
            <p:extLst>
              <p:ext uri="{D42A27DB-BD31-4B8C-83A1-F6EECF244321}">
                <p14:modId xmlns:p14="http://schemas.microsoft.com/office/powerpoint/2010/main" val="3188631229"/>
              </p:ext>
            </p:extLst>
          </p:nvPr>
        </p:nvGraphicFramePr>
        <p:xfrm>
          <a:off x="269090" y="1849708"/>
          <a:ext cx="3754238" cy="2286000"/>
        </p:xfrm>
        <a:graphic>
          <a:graphicData uri="http://schemas.openxmlformats.org/drawingml/2006/table">
            <a:tbl>
              <a:tblPr/>
              <a:tblGrid>
                <a:gridCol w="1964457">
                  <a:extLst>
                    <a:ext uri="{9D8B030D-6E8A-4147-A177-3AD203B41FA5}">
                      <a16:colId xmlns:a16="http://schemas.microsoft.com/office/drawing/2014/main" val="20000"/>
                    </a:ext>
                  </a:extLst>
                </a:gridCol>
                <a:gridCol w="1789781">
                  <a:extLst>
                    <a:ext uri="{9D8B030D-6E8A-4147-A177-3AD203B41FA5}">
                      <a16:colId xmlns:a16="http://schemas.microsoft.com/office/drawing/2014/main" val="20001"/>
                    </a:ext>
                  </a:extLst>
                </a:gridCol>
              </a:tblGrid>
              <a:tr h="25520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bg1"/>
                          </a:solidFill>
                          <a:effectLst/>
                          <a:latin typeface="Arial" charset="0"/>
                          <a:ea typeface="ＭＳ Ｐゴシック" charset="-128"/>
                          <a:cs typeface="ＭＳ Ｐゴシック" charset="-128"/>
                        </a:rPr>
                        <a:t>Objective</a:t>
                      </a:r>
                      <a:endParaRPr kumimoji="0" lang="en-US" sz="1100" b="0" i="0" u="none" strike="noStrike" cap="none" normalizeH="0" baseline="0">
                        <a:ln>
                          <a:noFill/>
                        </a:ln>
                        <a:solidFill>
                          <a:schemeClr val="bg1"/>
                        </a:solidFill>
                        <a:effectLst/>
                        <a:latin typeface="Arial" charset="0"/>
                        <a:ea typeface="ＭＳ Ｐゴシック" charset="-128"/>
                        <a:cs typeface="ＭＳ Ｐゴシック" charset="-128"/>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bg1"/>
                          </a:solidFill>
                          <a:effectLst/>
                          <a:latin typeface="Arial" charset="0"/>
                          <a:ea typeface="ＭＳ Ｐゴシック" charset="-128"/>
                          <a:cs typeface="ＭＳ Ｐゴシック" charset="-128"/>
                        </a:rPr>
                        <a:t>Measurements</a:t>
                      </a:r>
                      <a:endParaRPr kumimoji="0" lang="en-US" sz="1100" b="0" i="0" u="none" strike="noStrike" cap="none" normalizeH="0" baseline="0" dirty="0">
                        <a:ln>
                          <a:noFill/>
                        </a:ln>
                        <a:solidFill>
                          <a:schemeClr val="bg1"/>
                        </a:solidFill>
                        <a:effectLst/>
                        <a:latin typeface="Arial" charset="0"/>
                        <a:ea typeface="ＭＳ Ｐゴシック" charset="-128"/>
                        <a:cs typeface="ＭＳ Ｐゴシック" charset="-128"/>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000"/>
                  </a:ext>
                </a:extLst>
              </a:tr>
              <a:tr h="32503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100" b="1" i="0" u="none" strike="noStrike" cap="none" normalizeH="0" baseline="0" dirty="0">
                          <a:ln>
                            <a:noFill/>
                          </a:ln>
                          <a:solidFill>
                            <a:schemeClr val="tx1"/>
                          </a:solidFill>
                          <a:effectLst/>
                          <a:latin typeface="Arial" charset="0"/>
                          <a:ea typeface="ＭＳ Ｐゴシック" charset="-128"/>
                          <a:cs typeface="ＭＳ Ｐゴシック" charset="-128"/>
                        </a:rPr>
                        <a:t>Structure </a:t>
                      </a:r>
                      <a:r>
                        <a:rPr kumimoji="0" lang="en-US" sz="1100" b="0" i="0" u="none" strike="noStrike" cap="none" normalizeH="0" baseline="0" dirty="0">
                          <a:ln>
                            <a:noFill/>
                          </a:ln>
                          <a:solidFill>
                            <a:schemeClr val="tx1"/>
                          </a:solidFill>
                          <a:effectLst/>
                          <a:latin typeface="Arial" charset="0"/>
                          <a:ea typeface="ＭＳ Ｐゴシック" charset="-128"/>
                          <a:cs typeface="ＭＳ Ｐゴシック" charset="-128"/>
                        </a:rPr>
                        <a:t>— Reveal the nature of matter in the interiors of neutron stars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dirty="0">
                          <a:ln>
                            <a:noFill/>
                          </a:ln>
                          <a:solidFill>
                            <a:schemeClr val="tx1"/>
                          </a:solidFill>
                          <a:effectLst/>
                          <a:latin typeface="Arial" charset="0"/>
                          <a:ea typeface="ＭＳ Ｐゴシック" charset="-128"/>
                          <a:cs typeface="ＭＳ Ｐゴシック" charset="-128"/>
                        </a:rPr>
                        <a:t>Neutron star radii to ±5%. Cooling timescales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extLst>
                  <a:ext uri="{0D108BD9-81ED-4DB2-BD59-A6C34878D82A}">
                    <a16:rowId xmlns:a16="http://schemas.microsoft.com/office/drawing/2014/main" val="10001"/>
                  </a:ext>
                </a:extLst>
              </a:tr>
              <a:tr h="45240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100" b="1" i="0" u="none" strike="noStrike" cap="none" normalizeH="0" baseline="0">
                          <a:ln>
                            <a:noFill/>
                          </a:ln>
                          <a:solidFill>
                            <a:schemeClr val="tx1"/>
                          </a:solidFill>
                          <a:effectLst/>
                          <a:latin typeface="Arial" charset="0"/>
                          <a:ea typeface="ＭＳ Ｐゴシック" charset="-128"/>
                          <a:cs typeface="ＭＳ Ｐゴシック" charset="-128"/>
                        </a:rPr>
                        <a:t>Dynamics </a:t>
                      </a:r>
                      <a:r>
                        <a:rPr kumimoji="0" lang="en-US" sz="1100" b="0" i="0" u="none" strike="noStrike" cap="none" normalizeH="0" baseline="0">
                          <a:ln>
                            <a:noFill/>
                          </a:ln>
                          <a:solidFill>
                            <a:schemeClr val="tx1"/>
                          </a:solidFill>
                          <a:effectLst/>
                          <a:latin typeface="Arial" charset="0"/>
                          <a:ea typeface="ＭＳ Ｐゴシック" charset="-128"/>
                          <a:cs typeface="ＭＳ Ｐゴシック" charset="-128"/>
                        </a:rPr>
                        <a:t>— Uncover the physics iof dynamic phenomena associated with neutron stars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a:ln>
                            <a:noFill/>
                          </a:ln>
                          <a:solidFill>
                            <a:schemeClr val="tx1"/>
                          </a:solidFill>
                          <a:effectLst/>
                          <a:latin typeface="Arial" charset="0"/>
                          <a:ea typeface="ＭＳ Ｐゴシック" charset="-128"/>
                          <a:cs typeface="ＭＳ Ｐゴシック" charset="-128"/>
                        </a:rPr>
                        <a:t>Stability of pulsars as clocks. Properties of outbursts, oscillations, and precession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219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100" b="1" i="0" u="none" strike="noStrike" cap="none" normalizeH="0" baseline="0">
                          <a:ln>
                            <a:noFill/>
                          </a:ln>
                          <a:solidFill>
                            <a:schemeClr val="tx1"/>
                          </a:solidFill>
                          <a:effectLst/>
                          <a:latin typeface="Arial" charset="0"/>
                          <a:ea typeface="ＭＳ Ｐゴシック" charset="-128"/>
                          <a:cs typeface="ＭＳ Ｐゴシック" charset="-128"/>
                        </a:rPr>
                        <a:t>Energetics </a:t>
                      </a:r>
                      <a:r>
                        <a:rPr kumimoji="0" lang="en-US" sz="1100" b="0" i="0" u="none" strike="noStrike" cap="none" normalizeH="0" baseline="0">
                          <a:ln>
                            <a:noFill/>
                          </a:ln>
                          <a:solidFill>
                            <a:schemeClr val="tx1"/>
                          </a:solidFill>
                          <a:effectLst/>
                          <a:latin typeface="Arial" charset="0"/>
                          <a:ea typeface="ＭＳ Ｐゴシック" charset="-128"/>
                          <a:cs typeface="ＭＳ Ｐゴシック" charset="-128"/>
                        </a:rPr>
                        <a:t>— Determine how energy is extracted from neutron stars.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dirty="0">
                          <a:ln>
                            <a:noFill/>
                          </a:ln>
                          <a:solidFill>
                            <a:schemeClr val="tx1"/>
                          </a:solidFill>
                          <a:effectLst/>
                          <a:latin typeface="Arial" charset="0"/>
                          <a:ea typeface="ＭＳ Ｐゴシック" charset="-128"/>
                          <a:cs typeface="ＭＳ Ｐゴシック" charset="-128"/>
                        </a:rPr>
                        <a:t>Intrinsic radiation patterns, spectra, and luminosities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7991680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922021"/>
            <a:ext cx="4068417" cy="5439022"/>
          </a:xfrm>
        </p:spPr>
        <p:txBody>
          <a:bodyPr/>
          <a:lstStyle/>
          <a:p>
            <a:r>
              <a:rPr lang="en-US" dirty="0"/>
              <a:t>Mission Overview</a:t>
            </a:r>
          </a:p>
          <a:p>
            <a:pPr lvl="1"/>
            <a:r>
              <a:rPr lang="en-US" dirty="0"/>
              <a:t>50 km mean Lunar Polar Orbit</a:t>
            </a:r>
          </a:p>
          <a:p>
            <a:pPr lvl="1"/>
            <a:r>
              <a:rPr lang="en-US" dirty="0"/>
              <a:t>LRO mission objective is to conduct investigations that will be specifically targeted to prepare for and support future human exploration of the moon</a:t>
            </a:r>
          </a:p>
          <a:p>
            <a:pPr lvl="1"/>
            <a:r>
              <a:rPr lang="en-US" dirty="0"/>
              <a:t>Locate Potential Resources</a:t>
            </a:r>
          </a:p>
          <a:p>
            <a:pPr lvl="1"/>
            <a:r>
              <a:rPr lang="en-US" dirty="0"/>
              <a:t>Safe Landing Sites</a:t>
            </a:r>
          </a:p>
          <a:p>
            <a:pPr lvl="1"/>
            <a:r>
              <a:rPr lang="en-US" dirty="0"/>
              <a:t>Understand the Space Environment</a:t>
            </a:r>
          </a:p>
        </p:txBody>
      </p:sp>
      <p:sp>
        <p:nvSpPr>
          <p:cNvPr id="3" name="Title 2"/>
          <p:cNvSpPr>
            <a:spLocks noGrp="1"/>
          </p:cNvSpPr>
          <p:nvPr>
            <p:ph type="title"/>
          </p:nvPr>
        </p:nvSpPr>
        <p:spPr>
          <a:xfrm>
            <a:off x="0" y="0"/>
            <a:ext cx="8497548" cy="805665"/>
          </a:xfrm>
        </p:spPr>
        <p:txBody>
          <a:bodyPr/>
          <a:lstStyle/>
          <a:p>
            <a:r>
              <a:rPr lang="en-US" dirty="0"/>
              <a:t> </a:t>
            </a:r>
            <a:r>
              <a:rPr lang="en-US" dirty="0">
                <a:solidFill>
                  <a:schemeClr val="bg1"/>
                </a:solidFill>
              </a:rPr>
              <a:t>Examples from Lunar Reconnaissance Orbiter (LRO) </a:t>
            </a:r>
          </a:p>
        </p:txBody>
      </p:sp>
      <p:sp>
        <p:nvSpPr>
          <p:cNvPr id="5" name="Content Placeholder 1">
            <a:extLst>
              <a:ext uri="{FF2B5EF4-FFF2-40B4-BE49-F238E27FC236}">
                <a16:creationId xmlns:a16="http://schemas.microsoft.com/office/drawing/2014/main" id="{5799C75A-5D45-564C-9877-7A56C5775F55}"/>
              </a:ext>
            </a:extLst>
          </p:cNvPr>
          <p:cNvSpPr txBox="1">
            <a:spLocks/>
          </p:cNvSpPr>
          <p:nvPr/>
        </p:nvSpPr>
        <p:spPr bwMode="auto">
          <a:xfrm>
            <a:off x="4248772" y="805665"/>
            <a:ext cx="4652453" cy="2099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marR="0" indent="-228600" algn="l" defTabSz="914400" rtl="0" eaLnBrk="0" fontAlgn="base" latinLnBrk="0" hangingPunct="0">
              <a:lnSpc>
                <a:spcPct val="100000"/>
              </a:lnSpc>
              <a:spcBef>
                <a:spcPts val="432"/>
              </a:spcBef>
              <a:spcAft>
                <a:spcPct val="0"/>
              </a:spcAft>
              <a:buClrTx/>
              <a:buSzPct val="90000"/>
              <a:buFont typeface="Wingdings" panose="05000000000000000000" pitchFamily="2" charset="2"/>
              <a:buChar char="Ø"/>
              <a:tabLst/>
              <a:defRPr kumimoji="0" lang="en-US" altLang="en-US" sz="2000" b="1" i="0" u="none" strike="noStrike" kern="0" cap="none" spc="0" normalizeH="0" baseline="0" noProof="0" dirty="0" smtClean="0">
                <a:ln>
                  <a:noFill/>
                </a:ln>
                <a:solidFill>
                  <a:srgbClr val="000000"/>
                </a:solidFill>
                <a:effectLst/>
                <a:uLnTx/>
                <a:uFillTx/>
                <a:latin typeface="+mn-lt"/>
                <a:ea typeface="MS PGothic" panose="020B0600070205080204" pitchFamily="34" charset="-128"/>
                <a:cs typeface="+mn-cs"/>
              </a:defRPr>
            </a:lvl1pPr>
            <a:lvl2pPr marL="514350" marR="0" indent="-285750" algn="l" defTabSz="914400" rtl="0" eaLnBrk="0" fontAlgn="base" latinLnBrk="0" hangingPunct="0">
              <a:lnSpc>
                <a:spcPct val="100000"/>
              </a:lnSpc>
              <a:spcBef>
                <a:spcPct val="20000"/>
              </a:spcBef>
              <a:spcAft>
                <a:spcPct val="0"/>
              </a:spcAft>
              <a:buClrTx/>
              <a:buSzTx/>
              <a:buFont typeface="Wingdings" panose="05000000000000000000" pitchFamily="2" charset="2"/>
              <a:buChar char="q"/>
              <a:tabLst>
                <a:tab pos="1371600" algn="l"/>
              </a:tabLst>
              <a:defRPr lang="en-US" altLang="en-US" sz="1400" noProof="0" dirty="0" smtClean="0">
                <a:solidFill>
                  <a:schemeClr val="tx1"/>
                </a:solidFill>
                <a:latin typeface="+mn-lt"/>
                <a:ea typeface="MS PGothic" panose="020B0600070205080204" pitchFamily="34" charset="-128"/>
              </a:defRPr>
            </a:lvl2pPr>
            <a:lvl3pPr marL="640080" marR="0" indent="-182880" algn="l" defTabSz="914400" rtl="0" eaLnBrk="0" fontAlgn="base" latinLnBrk="0" hangingPunct="0">
              <a:lnSpc>
                <a:spcPct val="100000"/>
              </a:lnSpc>
              <a:spcBef>
                <a:spcPts val="384"/>
              </a:spcBef>
              <a:spcAft>
                <a:spcPct val="0"/>
              </a:spcAft>
              <a:buClrTx/>
              <a:buSzTx/>
              <a:buFont typeface="Arial" panose="020B0604020202020204" pitchFamily="34" charset="0"/>
              <a:buChar char="»"/>
              <a:tabLst>
                <a:tab pos="1371600" algn="l"/>
              </a:tabLst>
              <a:defRPr sz="1600">
                <a:solidFill>
                  <a:schemeClr val="tx1"/>
                </a:solidFill>
                <a:latin typeface="+mn-lt"/>
                <a:ea typeface="MS PGothic" panose="020B0600070205080204" pitchFamily="34" charset="-128"/>
              </a:defRPr>
            </a:lvl3pPr>
            <a:lvl4pPr marL="914400" marR="0" indent="-182880" algn="l" defTabSz="914400" rtl="0" eaLnBrk="0" fontAlgn="base" latinLnBrk="0" hangingPunct="0">
              <a:lnSpc>
                <a:spcPct val="100000"/>
              </a:lnSpc>
              <a:spcBef>
                <a:spcPts val="336"/>
              </a:spcBef>
              <a:spcAft>
                <a:spcPct val="0"/>
              </a:spcAft>
              <a:buClrTx/>
              <a:buSzTx/>
              <a:buFontTx/>
              <a:buChar char="–"/>
              <a:tabLst>
                <a:tab pos="1371600" algn="l"/>
              </a:tabLst>
              <a:defRPr sz="1600">
                <a:solidFill>
                  <a:schemeClr val="tx1"/>
                </a:solidFill>
                <a:latin typeface="+mn-lt"/>
                <a:ea typeface="MS PGothic" panose="020B0600070205080204" pitchFamily="34" charset="-128"/>
              </a:defRPr>
            </a:lvl4pPr>
            <a:lvl5pPr marL="228600" marR="0" indent="-228600" algn="l" defTabSz="914400" rtl="0" eaLnBrk="0" fontAlgn="base" latinLnBrk="0" hangingPunct="0">
              <a:lnSpc>
                <a:spcPct val="100000"/>
              </a:lnSpc>
              <a:spcBef>
                <a:spcPts val="336"/>
              </a:spcBef>
              <a:spcAft>
                <a:spcPct val="0"/>
              </a:spcAft>
              <a:buClrTx/>
              <a:buSzTx/>
              <a:buFont typeface="Arial" panose="020B0604020202020204" pitchFamily="34" charset="0"/>
              <a:buChar char="•"/>
              <a:tabLst>
                <a:tab pos="1371600" algn="l"/>
              </a:tabLst>
              <a:defRPr sz="1600">
                <a:solidFill>
                  <a:schemeClr val="tx1"/>
                </a:solidFill>
                <a:latin typeface="+mn-lt"/>
                <a:ea typeface="MS PGothic" panose="020B0600070205080204" pitchFamily="34" charset="-128"/>
              </a:defRPr>
            </a:lvl5pPr>
            <a:lvl6pPr marL="1280160" marR="0" indent="-171450" algn="l" defTabSz="914400" rtl="0" eaLnBrk="1" fontAlgn="base" latinLnBrk="0" hangingPunct="1">
              <a:lnSpc>
                <a:spcPct val="100000"/>
              </a:lnSpc>
              <a:spcBef>
                <a:spcPct val="20000"/>
              </a:spcBef>
              <a:spcAft>
                <a:spcPct val="0"/>
              </a:spcAft>
              <a:buClrTx/>
              <a:buSzPct val="80000"/>
              <a:buFont typeface="Wingdings" panose="05000000000000000000" pitchFamily="2" charset="2"/>
              <a:buChar char="v"/>
              <a:tabLst/>
              <a:defRPr sz="2000">
                <a:solidFill>
                  <a:schemeClr val="tx1"/>
                </a:solidFill>
                <a:latin typeface="+mn-lt"/>
                <a:ea typeface="+mn-ea"/>
              </a:defRPr>
            </a:lvl6pPr>
            <a:lvl7pPr marL="2112963" indent="-111125" algn="l" rtl="0" fontAlgn="base">
              <a:spcBef>
                <a:spcPct val="20000"/>
              </a:spcBef>
              <a:spcAft>
                <a:spcPct val="0"/>
              </a:spcAft>
              <a:buClr>
                <a:srgbClr val="258848"/>
              </a:buClr>
              <a:buChar char="»"/>
              <a:defRPr sz="2000">
                <a:solidFill>
                  <a:schemeClr val="tx1"/>
                </a:solidFill>
                <a:latin typeface="+mn-lt"/>
                <a:ea typeface="+mn-ea"/>
              </a:defRPr>
            </a:lvl7pPr>
            <a:lvl8pPr marL="2570163" indent="-111125" algn="l" rtl="0" fontAlgn="base">
              <a:spcBef>
                <a:spcPct val="20000"/>
              </a:spcBef>
              <a:spcAft>
                <a:spcPct val="0"/>
              </a:spcAft>
              <a:buClr>
                <a:srgbClr val="258848"/>
              </a:buClr>
              <a:buChar char="»"/>
              <a:defRPr sz="2000">
                <a:solidFill>
                  <a:schemeClr val="tx1"/>
                </a:solidFill>
                <a:latin typeface="+mn-lt"/>
                <a:ea typeface="+mn-ea"/>
              </a:defRPr>
            </a:lvl8pPr>
            <a:lvl9pPr marL="3027363" indent="-111125" algn="l" rtl="0" fontAlgn="base">
              <a:spcBef>
                <a:spcPct val="20000"/>
              </a:spcBef>
              <a:spcAft>
                <a:spcPct val="0"/>
              </a:spcAft>
              <a:buClr>
                <a:srgbClr val="258848"/>
              </a:buClr>
              <a:buChar char="»"/>
              <a:defRPr sz="2000">
                <a:solidFill>
                  <a:schemeClr val="tx1"/>
                </a:solidFill>
                <a:latin typeface="+mn-lt"/>
                <a:ea typeface="+mn-ea"/>
              </a:defRPr>
            </a:lvl9pPr>
          </a:lstStyle>
          <a:p>
            <a:r>
              <a:rPr lang="en-US" dirty="0"/>
              <a:t>Issues Discovered and Resolution Path </a:t>
            </a:r>
          </a:p>
          <a:p>
            <a:pPr lvl="1"/>
            <a:r>
              <a:rPr lang="en-US" altLang="en-US" dirty="0"/>
              <a:t>An undocumented change to a test fixture resulted in a fastener punching through into a lubricated section of a mechanism.  Decision was made to replace the mechanism.</a:t>
            </a:r>
          </a:p>
          <a:p>
            <a:pPr lvl="1"/>
            <a:r>
              <a:rPr lang="en-US" kern="0" dirty="0"/>
              <a:t>Transponder had a lockup problem in certain addresses.  Decision was made to modify the ground system to use other addresses.</a:t>
            </a:r>
          </a:p>
          <a:p>
            <a:pPr lvl="1"/>
            <a:r>
              <a:rPr lang="en-US" kern="0" dirty="0"/>
              <a:t>C&amp;DH part was delaying the fabrication of a key board.  Integrate a non-flight part to </a:t>
            </a:r>
            <a:r>
              <a:rPr lang="en-US" kern="0"/>
              <a:t>a flight spare </a:t>
            </a:r>
            <a:r>
              <a:rPr lang="en-US" kern="0" dirty="0"/>
              <a:t>board to start Integration and Test earlier.</a:t>
            </a:r>
          </a:p>
          <a:p>
            <a:pPr lvl="1"/>
            <a:r>
              <a:rPr lang="en-US" kern="0" dirty="0"/>
              <a:t>CSS was providing a slightly unexpected out of spec current.  C&amp;DH hardware reading the CSS had an circuit error that was corrected.</a:t>
            </a:r>
          </a:p>
        </p:txBody>
      </p:sp>
      <p:sp>
        <p:nvSpPr>
          <p:cNvPr id="6" name="Content Placeholder 1">
            <a:extLst>
              <a:ext uri="{FF2B5EF4-FFF2-40B4-BE49-F238E27FC236}">
                <a16:creationId xmlns:a16="http://schemas.microsoft.com/office/drawing/2014/main" id="{CC7246F8-1447-584D-BBEF-9B5EF23149A3}"/>
              </a:ext>
            </a:extLst>
          </p:cNvPr>
          <p:cNvSpPr txBox="1">
            <a:spLocks/>
          </p:cNvSpPr>
          <p:nvPr/>
        </p:nvSpPr>
        <p:spPr bwMode="auto">
          <a:xfrm>
            <a:off x="4248772" y="4440306"/>
            <a:ext cx="4794864" cy="2099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marR="0" indent="-228600" algn="l" defTabSz="914400" rtl="0" eaLnBrk="0" fontAlgn="base" latinLnBrk="0" hangingPunct="0">
              <a:lnSpc>
                <a:spcPct val="100000"/>
              </a:lnSpc>
              <a:spcBef>
                <a:spcPts val="432"/>
              </a:spcBef>
              <a:spcAft>
                <a:spcPct val="0"/>
              </a:spcAft>
              <a:buClrTx/>
              <a:buSzPct val="90000"/>
              <a:buFont typeface="Wingdings" panose="05000000000000000000" pitchFamily="2" charset="2"/>
              <a:buChar char="Ø"/>
              <a:tabLst/>
              <a:defRPr kumimoji="0" lang="en-US" altLang="en-US" sz="2000" b="1" i="0" u="none" strike="noStrike" kern="0" cap="none" spc="0" normalizeH="0" baseline="0" noProof="0" dirty="0" smtClean="0">
                <a:ln>
                  <a:noFill/>
                </a:ln>
                <a:solidFill>
                  <a:srgbClr val="000000"/>
                </a:solidFill>
                <a:effectLst/>
                <a:uLnTx/>
                <a:uFillTx/>
                <a:latin typeface="+mn-lt"/>
                <a:ea typeface="MS PGothic" panose="020B0600070205080204" pitchFamily="34" charset="-128"/>
                <a:cs typeface="+mn-cs"/>
              </a:defRPr>
            </a:lvl1pPr>
            <a:lvl2pPr marL="514350" marR="0" indent="-285750" algn="l" defTabSz="914400" rtl="0" eaLnBrk="0" fontAlgn="base" latinLnBrk="0" hangingPunct="0">
              <a:lnSpc>
                <a:spcPct val="100000"/>
              </a:lnSpc>
              <a:spcBef>
                <a:spcPct val="20000"/>
              </a:spcBef>
              <a:spcAft>
                <a:spcPct val="0"/>
              </a:spcAft>
              <a:buClrTx/>
              <a:buSzTx/>
              <a:buFont typeface="Wingdings" panose="05000000000000000000" pitchFamily="2" charset="2"/>
              <a:buChar char="q"/>
              <a:tabLst>
                <a:tab pos="1371600" algn="l"/>
              </a:tabLst>
              <a:defRPr lang="en-US" altLang="en-US" sz="1400" noProof="0" dirty="0" smtClean="0">
                <a:solidFill>
                  <a:schemeClr val="tx1"/>
                </a:solidFill>
                <a:latin typeface="+mn-lt"/>
                <a:ea typeface="MS PGothic" panose="020B0600070205080204" pitchFamily="34" charset="-128"/>
              </a:defRPr>
            </a:lvl2pPr>
            <a:lvl3pPr marL="640080" marR="0" indent="-182880" algn="l" defTabSz="914400" rtl="0" eaLnBrk="0" fontAlgn="base" latinLnBrk="0" hangingPunct="0">
              <a:lnSpc>
                <a:spcPct val="100000"/>
              </a:lnSpc>
              <a:spcBef>
                <a:spcPts val="384"/>
              </a:spcBef>
              <a:spcAft>
                <a:spcPct val="0"/>
              </a:spcAft>
              <a:buClrTx/>
              <a:buSzTx/>
              <a:buFont typeface="Arial" panose="020B0604020202020204" pitchFamily="34" charset="0"/>
              <a:buChar char="»"/>
              <a:tabLst>
                <a:tab pos="1371600" algn="l"/>
              </a:tabLst>
              <a:defRPr sz="1600">
                <a:solidFill>
                  <a:schemeClr val="tx1"/>
                </a:solidFill>
                <a:latin typeface="+mn-lt"/>
                <a:ea typeface="MS PGothic" panose="020B0600070205080204" pitchFamily="34" charset="-128"/>
              </a:defRPr>
            </a:lvl3pPr>
            <a:lvl4pPr marL="914400" marR="0" indent="-182880" algn="l" defTabSz="914400" rtl="0" eaLnBrk="0" fontAlgn="base" latinLnBrk="0" hangingPunct="0">
              <a:lnSpc>
                <a:spcPct val="100000"/>
              </a:lnSpc>
              <a:spcBef>
                <a:spcPts val="336"/>
              </a:spcBef>
              <a:spcAft>
                <a:spcPct val="0"/>
              </a:spcAft>
              <a:buClrTx/>
              <a:buSzTx/>
              <a:buFontTx/>
              <a:buChar char="–"/>
              <a:tabLst>
                <a:tab pos="1371600" algn="l"/>
              </a:tabLst>
              <a:defRPr sz="1600">
                <a:solidFill>
                  <a:schemeClr val="tx1"/>
                </a:solidFill>
                <a:latin typeface="+mn-lt"/>
                <a:ea typeface="MS PGothic" panose="020B0600070205080204" pitchFamily="34" charset="-128"/>
              </a:defRPr>
            </a:lvl4pPr>
            <a:lvl5pPr marL="228600" marR="0" indent="-228600" algn="l" defTabSz="914400" rtl="0" eaLnBrk="0" fontAlgn="base" latinLnBrk="0" hangingPunct="0">
              <a:lnSpc>
                <a:spcPct val="100000"/>
              </a:lnSpc>
              <a:spcBef>
                <a:spcPts val="336"/>
              </a:spcBef>
              <a:spcAft>
                <a:spcPct val="0"/>
              </a:spcAft>
              <a:buClrTx/>
              <a:buSzTx/>
              <a:buFont typeface="Arial" panose="020B0604020202020204" pitchFamily="34" charset="0"/>
              <a:buChar char="•"/>
              <a:tabLst>
                <a:tab pos="1371600" algn="l"/>
              </a:tabLst>
              <a:defRPr sz="1600">
                <a:solidFill>
                  <a:schemeClr val="tx1"/>
                </a:solidFill>
                <a:latin typeface="+mn-lt"/>
                <a:ea typeface="MS PGothic" panose="020B0600070205080204" pitchFamily="34" charset="-128"/>
              </a:defRPr>
            </a:lvl5pPr>
            <a:lvl6pPr marL="1280160" marR="0" indent="-171450" algn="l" defTabSz="914400" rtl="0" eaLnBrk="1" fontAlgn="base" latinLnBrk="0" hangingPunct="1">
              <a:lnSpc>
                <a:spcPct val="100000"/>
              </a:lnSpc>
              <a:spcBef>
                <a:spcPct val="20000"/>
              </a:spcBef>
              <a:spcAft>
                <a:spcPct val="0"/>
              </a:spcAft>
              <a:buClrTx/>
              <a:buSzPct val="80000"/>
              <a:buFont typeface="Wingdings" panose="05000000000000000000" pitchFamily="2" charset="2"/>
              <a:buChar char="v"/>
              <a:tabLst/>
              <a:defRPr sz="2000">
                <a:solidFill>
                  <a:schemeClr val="tx1"/>
                </a:solidFill>
                <a:latin typeface="+mn-lt"/>
                <a:ea typeface="+mn-ea"/>
              </a:defRPr>
            </a:lvl6pPr>
            <a:lvl7pPr marL="2112963" indent="-111125" algn="l" rtl="0" fontAlgn="base">
              <a:spcBef>
                <a:spcPct val="20000"/>
              </a:spcBef>
              <a:spcAft>
                <a:spcPct val="0"/>
              </a:spcAft>
              <a:buClr>
                <a:srgbClr val="258848"/>
              </a:buClr>
              <a:buChar char="»"/>
              <a:defRPr sz="2000">
                <a:solidFill>
                  <a:schemeClr val="tx1"/>
                </a:solidFill>
                <a:latin typeface="+mn-lt"/>
                <a:ea typeface="+mn-ea"/>
              </a:defRPr>
            </a:lvl7pPr>
            <a:lvl8pPr marL="2570163" indent="-111125" algn="l" rtl="0" fontAlgn="base">
              <a:spcBef>
                <a:spcPct val="20000"/>
              </a:spcBef>
              <a:spcAft>
                <a:spcPct val="0"/>
              </a:spcAft>
              <a:buClr>
                <a:srgbClr val="258848"/>
              </a:buClr>
              <a:buChar char="»"/>
              <a:defRPr sz="2000">
                <a:solidFill>
                  <a:schemeClr val="tx1"/>
                </a:solidFill>
                <a:latin typeface="+mn-lt"/>
                <a:ea typeface="+mn-ea"/>
              </a:defRPr>
            </a:lvl8pPr>
            <a:lvl9pPr marL="3027363" indent="-111125" algn="l" rtl="0" fontAlgn="base">
              <a:spcBef>
                <a:spcPct val="20000"/>
              </a:spcBef>
              <a:spcAft>
                <a:spcPct val="0"/>
              </a:spcAft>
              <a:buClr>
                <a:srgbClr val="258848"/>
              </a:buClr>
              <a:buChar char="»"/>
              <a:defRPr sz="2000">
                <a:solidFill>
                  <a:schemeClr val="tx1"/>
                </a:solidFill>
                <a:latin typeface="+mn-lt"/>
                <a:ea typeface="+mn-ea"/>
              </a:defRPr>
            </a:lvl9pPr>
          </a:lstStyle>
          <a:p>
            <a:r>
              <a:rPr lang="en-US" dirty="0"/>
              <a:t>MSE Skills that contributed to Resolution</a:t>
            </a:r>
          </a:p>
          <a:p>
            <a:pPr lvl="1"/>
            <a:r>
              <a:rPr lang="en-US" dirty="0"/>
              <a:t>Balance Risk amongst the subsystems.</a:t>
            </a:r>
          </a:p>
          <a:p>
            <a:pPr lvl="1"/>
            <a:r>
              <a:rPr lang="en-US" dirty="0"/>
              <a:t>Pay attention to casual conversations (and foster them).</a:t>
            </a:r>
          </a:p>
          <a:p>
            <a:pPr lvl="1"/>
            <a:r>
              <a:rPr lang="en-US" dirty="0"/>
              <a:t>Ensure you understand the cause of anomalies however slight as they may be indicating a larger problem.</a:t>
            </a:r>
          </a:p>
          <a:p>
            <a:pPr lvl="1"/>
            <a:endParaRPr lang="en-US" kern="0" dirty="0"/>
          </a:p>
        </p:txBody>
      </p:sp>
      <p:cxnSp>
        <p:nvCxnSpPr>
          <p:cNvPr id="8" name="Straight Connector 7">
            <a:extLst>
              <a:ext uri="{FF2B5EF4-FFF2-40B4-BE49-F238E27FC236}">
                <a16:creationId xmlns:a16="http://schemas.microsoft.com/office/drawing/2014/main" id="{841619D5-BA9B-5E40-AEE3-4228A1A56405}"/>
              </a:ext>
            </a:extLst>
          </p:cNvPr>
          <p:cNvCxnSpPr/>
          <p:nvPr/>
        </p:nvCxnSpPr>
        <p:spPr bwMode="auto">
          <a:xfrm>
            <a:off x="4068417" y="920663"/>
            <a:ext cx="0" cy="5555378"/>
          </a:xfrm>
          <a:prstGeom prst="line">
            <a:avLst/>
          </a:prstGeom>
          <a:ln w="22225">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9" name="Straight Connector 8">
            <a:extLst>
              <a:ext uri="{FF2B5EF4-FFF2-40B4-BE49-F238E27FC236}">
                <a16:creationId xmlns:a16="http://schemas.microsoft.com/office/drawing/2014/main" id="{1AC8FD72-6ABC-9B43-B3B3-FB488F985588}"/>
              </a:ext>
            </a:extLst>
          </p:cNvPr>
          <p:cNvCxnSpPr>
            <a:cxnSpLocks/>
          </p:cNvCxnSpPr>
          <p:nvPr/>
        </p:nvCxnSpPr>
        <p:spPr bwMode="auto">
          <a:xfrm flipH="1">
            <a:off x="4051478" y="4440306"/>
            <a:ext cx="4895225" cy="0"/>
          </a:xfrm>
          <a:prstGeom prst="line">
            <a:avLst/>
          </a:prstGeom>
          <a:ln w="22225">
            <a:headEnd type="none" w="med" len="med"/>
            <a:tailEnd type="none" w="med" len="med"/>
          </a:ln>
        </p:spPr>
        <p:style>
          <a:lnRef idx="1">
            <a:schemeClr val="accent2"/>
          </a:lnRef>
          <a:fillRef idx="0">
            <a:schemeClr val="accent2"/>
          </a:fillRef>
          <a:effectRef idx="0">
            <a:schemeClr val="accent2"/>
          </a:effectRef>
          <a:fontRef idx="minor">
            <a:schemeClr val="tx1"/>
          </a:fontRef>
        </p:style>
      </p:cxnSp>
      <p:pic>
        <p:nvPicPr>
          <p:cNvPr id="14" name="Picture 13">
            <a:extLst>
              <a:ext uri="{FF2B5EF4-FFF2-40B4-BE49-F238E27FC236}">
                <a16:creationId xmlns:a16="http://schemas.microsoft.com/office/drawing/2014/main" id="{867E7787-6ADF-A147-B400-AF5EE4F2F4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375815" y="3852517"/>
            <a:ext cx="2991714" cy="1987645"/>
          </a:xfrm>
          <a:prstGeom prst="rect">
            <a:avLst/>
          </a:prstGeom>
        </p:spPr>
      </p:pic>
    </p:spTree>
    <p:extLst>
      <p:ext uri="{BB962C8B-B14F-4D97-AF65-F5344CB8AC3E}">
        <p14:creationId xmlns:p14="http://schemas.microsoft.com/office/powerpoint/2010/main" val="1646042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42768" y="922021"/>
            <a:ext cx="4005995" cy="5439022"/>
          </a:xfrm>
        </p:spPr>
        <p:txBody>
          <a:bodyPr/>
          <a:lstStyle/>
          <a:p>
            <a:r>
              <a:rPr lang="en-US" dirty="0"/>
              <a:t>Mission Overview</a:t>
            </a:r>
          </a:p>
          <a:p>
            <a:pPr lvl="1"/>
            <a:r>
              <a:rPr lang="en-US" sz="1200" dirty="0"/>
              <a:t>LEO 705 km, 10:11 am MLT descending node</a:t>
            </a:r>
          </a:p>
          <a:p>
            <a:pPr lvl="1" eaLnBrk="1" hangingPunct="1">
              <a:lnSpc>
                <a:spcPct val="110000"/>
              </a:lnSpc>
            </a:pPr>
            <a:r>
              <a:rPr lang="en-US" sz="1200" dirty="0"/>
              <a:t>Landsat provides multispectral imagery supporting key science and societal benefit areas:</a:t>
            </a:r>
          </a:p>
          <a:p>
            <a:pPr marL="855662" lvl="1" eaLnBrk="1" hangingPunct="1">
              <a:lnSpc>
                <a:spcPct val="110000"/>
              </a:lnSpc>
            </a:pPr>
            <a:r>
              <a:rPr lang="en-US" sz="1200" i="1" dirty="0"/>
              <a:t>Mapping Land Use &amp; Change </a:t>
            </a:r>
          </a:p>
          <a:p>
            <a:pPr marL="855662" lvl="1" eaLnBrk="1" hangingPunct="1">
              <a:lnSpc>
                <a:spcPct val="110000"/>
              </a:lnSpc>
            </a:pPr>
            <a:r>
              <a:rPr lang="en-US" sz="1200" i="1" dirty="0"/>
              <a:t>Forest Dynamics</a:t>
            </a:r>
          </a:p>
          <a:p>
            <a:pPr marL="855662" lvl="1" eaLnBrk="1" hangingPunct="1">
              <a:lnSpc>
                <a:spcPct val="110000"/>
              </a:lnSpc>
            </a:pPr>
            <a:r>
              <a:rPr lang="en-US" sz="1200" i="1" dirty="0"/>
              <a:t>Agriculture &amp; Evapotranspiration</a:t>
            </a:r>
          </a:p>
          <a:p>
            <a:pPr marL="855662" lvl="1" eaLnBrk="1" hangingPunct="1">
              <a:lnSpc>
                <a:spcPct val="110000"/>
              </a:lnSpc>
            </a:pPr>
            <a:r>
              <a:rPr lang="en-US" sz="1200" i="1" dirty="0"/>
              <a:t>Ecosystem Science</a:t>
            </a:r>
          </a:p>
          <a:p>
            <a:pPr marL="855662" lvl="1" eaLnBrk="1" hangingPunct="1">
              <a:lnSpc>
                <a:spcPct val="110000"/>
              </a:lnSpc>
            </a:pPr>
            <a:r>
              <a:rPr lang="en-US" sz="1200" i="1" dirty="0"/>
              <a:t>Surface Water Quality</a:t>
            </a:r>
          </a:p>
          <a:p>
            <a:pPr marL="855662" lvl="1" eaLnBrk="1" hangingPunct="1">
              <a:lnSpc>
                <a:spcPct val="110000"/>
              </a:lnSpc>
            </a:pPr>
            <a:r>
              <a:rPr lang="en-US" sz="1200" i="1" dirty="0"/>
              <a:t>Glacier &amp; Ice Sheet dynamics</a:t>
            </a:r>
          </a:p>
          <a:p>
            <a:pPr marL="855662" lvl="1" eaLnBrk="1" hangingPunct="1">
              <a:lnSpc>
                <a:spcPct val="110000"/>
              </a:lnSpc>
            </a:pPr>
            <a:r>
              <a:rPr lang="en-US" sz="1200" i="1" dirty="0"/>
              <a:t>Geology and Natural Resources</a:t>
            </a:r>
            <a:endParaRPr lang="en-US" sz="1200" dirty="0"/>
          </a:p>
          <a:p>
            <a:pPr lvl="1" eaLnBrk="1" hangingPunct="1">
              <a:lnSpc>
                <a:spcPct val="110000"/>
              </a:lnSpc>
            </a:pPr>
            <a:r>
              <a:rPr lang="en-US" sz="1200" dirty="0"/>
              <a:t>Landsat remains the most </a:t>
            </a:r>
            <a:r>
              <a:rPr lang="en-US" sz="1200" i="1" u="sng" dirty="0"/>
              <a:t>widely cited </a:t>
            </a:r>
            <a:r>
              <a:rPr lang="en-US" sz="1200" dirty="0"/>
              <a:t>land remote sensing system in the peer-reviewed literature and provided $2.06B of </a:t>
            </a:r>
            <a:r>
              <a:rPr lang="en-US" sz="1200" i="1" u="sng" dirty="0"/>
              <a:t>economic benefits </a:t>
            </a:r>
            <a:r>
              <a:rPr lang="en-US" sz="1200" dirty="0"/>
              <a:t>to the U.S. in 2017*.</a:t>
            </a:r>
          </a:p>
          <a:p>
            <a:pPr lvl="1"/>
            <a:endParaRPr lang="en-US" dirty="0"/>
          </a:p>
          <a:p>
            <a:pPr lvl="1"/>
            <a:endParaRPr lang="en-US" dirty="0"/>
          </a:p>
        </p:txBody>
      </p:sp>
      <p:sp>
        <p:nvSpPr>
          <p:cNvPr id="3" name="Title 2"/>
          <p:cNvSpPr>
            <a:spLocks noGrp="1"/>
          </p:cNvSpPr>
          <p:nvPr>
            <p:ph type="title"/>
          </p:nvPr>
        </p:nvSpPr>
        <p:spPr>
          <a:xfrm>
            <a:off x="0" y="0"/>
            <a:ext cx="8497548" cy="805665"/>
          </a:xfrm>
        </p:spPr>
        <p:txBody>
          <a:bodyPr/>
          <a:lstStyle/>
          <a:p>
            <a:r>
              <a:rPr lang="en-US" dirty="0"/>
              <a:t> </a:t>
            </a:r>
            <a:r>
              <a:rPr lang="en-US" dirty="0">
                <a:solidFill>
                  <a:schemeClr val="bg1"/>
                </a:solidFill>
              </a:rPr>
              <a:t>Examples from Landsat 9</a:t>
            </a:r>
          </a:p>
        </p:txBody>
      </p:sp>
      <p:sp>
        <p:nvSpPr>
          <p:cNvPr id="5" name="Content Placeholder 1">
            <a:extLst>
              <a:ext uri="{FF2B5EF4-FFF2-40B4-BE49-F238E27FC236}">
                <a16:creationId xmlns:a16="http://schemas.microsoft.com/office/drawing/2014/main" id="{5799C75A-5D45-564C-9877-7A56C5775F55}"/>
              </a:ext>
            </a:extLst>
          </p:cNvPr>
          <p:cNvSpPr txBox="1">
            <a:spLocks/>
          </p:cNvSpPr>
          <p:nvPr/>
        </p:nvSpPr>
        <p:spPr bwMode="auto">
          <a:xfrm>
            <a:off x="4248773" y="920663"/>
            <a:ext cx="4652453" cy="2099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marR="0" indent="-228600" algn="l" defTabSz="914400" rtl="0" eaLnBrk="0" fontAlgn="base" latinLnBrk="0" hangingPunct="0">
              <a:lnSpc>
                <a:spcPct val="100000"/>
              </a:lnSpc>
              <a:spcBef>
                <a:spcPts val="432"/>
              </a:spcBef>
              <a:spcAft>
                <a:spcPct val="0"/>
              </a:spcAft>
              <a:buClrTx/>
              <a:buSzPct val="90000"/>
              <a:buFont typeface="Wingdings" panose="05000000000000000000" pitchFamily="2" charset="2"/>
              <a:buChar char="Ø"/>
              <a:tabLst/>
              <a:defRPr kumimoji="0" lang="en-US" altLang="en-US" sz="2000" b="1" i="0" u="none" strike="noStrike" kern="0" cap="none" spc="0" normalizeH="0" baseline="0" noProof="0" dirty="0" smtClean="0">
                <a:ln>
                  <a:noFill/>
                </a:ln>
                <a:solidFill>
                  <a:srgbClr val="000000"/>
                </a:solidFill>
                <a:effectLst/>
                <a:uLnTx/>
                <a:uFillTx/>
                <a:latin typeface="+mn-lt"/>
                <a:ea typeface="MS PGothic" panose="020B0600070205080204" pitchFamily="34" charset="-128"/>
                <a:cs typeface="+mn-cs"/>
              </a:defRPr>
            </a:lvl1pPr>
            <a:lvl2pPr marL="514350" marR="0" indent="-285750" algn="l" defTabSz="914400" rtl="0" eaLnBrk="0" fontAlgn="base" latinLnBrk="0" hangingPunct="0">
              <a:lnSpc>
                <a:spcPct val="100000"/>
              </a:lnSpc>
              <a:spcBef>
                <a:spcPct val="20000"/>
              </a:spcBef>
              <a:spcAft>
                <a:spcPct val="0"/>
              </a:spcAft>
              <a:buClrTx/>
              <a:buSzTx/>
              <a:buFont typeface="Wingdings" panose="05000000000000000000" pitchFamily="2" charset="2"/>
              <a:buChar char="q"/>
              <a:tabLst>
                <a:tab pos="1371600" algn="l"/>
              </a:tabLst>
              <a:defRPr lang="en-US" altLang="en-US" sz="1400" noProof="0" dirty="0" smtClean="0">
                <a:solidFill>
                  <a:schemeClr val="tx1"/>
                </a:solidFill>
                <a:latin typeface="+mn-lt"/>
                <a:ea typeface="MS PGothic" panose="020B0600070205080204" pitchFamily="34" charset="-128"/>
              </a:defRPr>
            </a:lvl2pPr>
            <a:lvl3pPr marL="640080" marR="0" indent="-182880" algn="l" defTabSz="914400" rtl="0" eaLnBrk="0" fontAlgn="base" latinLnBrk="0" hangingPunct="0">
              <a:lnSpc>
                <a:spcPct val="100000"/>
              </a:lnSpc>
              <a:spcBef>
                <a:spcPts val="384"/>
              </a:spcBef>
              <a:spcAft>
                <a:spcPct val="0"/>
              </a:spcAft>
              <a:buClrTx/>
              <a:buSzTx/>
              <a:buFont typeface="Arial" panose="020B0604020202020204" pitchFamily="34" charset="0"/>
              <a:buChar char="»"/>
              <a:tabLst>
                <a:tab pos="1371600" algn="l"/>
              </a:tabLst>
              <a:defRPr sz="1600">
                <a:solidFill>
                  <a:schemeClr val="tx1"/>
                </a:solidFill>
                <a:latin typeface="+mn-lt"/>
                <a:ea typeface="MS PGothic" panose="020B0600070205080204" pitchFamily="34" charset="-128"/>
              </a:defRPr>
            </a:lvl3pPr>
            <a:lvl4pPr marL="914400" marR="0" indent="-182880" algn="l" defTabSz="914400" rtl="0" eaLnBrk="0" fontAlgn="base" latinLnBrk="0" hangingPunct="0">
              <a:lnSpc>
                <a:spcPct val="100000"/>
              </a:lnSpc>
              <a:spcBef>
                <a:spcPts val="336"/>
              </a:spcBef>
              <a:spcAft>
                <a:spcPct val="0"/>
              </a:spcAft>
              <a:buClrTx/>
              <a:buSzTx/>
              <a:buFontTx/>
              <a:buChar char="–"/>
              <a:tabLst>
                <a:tab pos="1371600" algn="l"/>
              </a:tabLst>
              <a:defRPr sz="1600">
                <a:solidFill>
                  <a:schemeClr val="tx1"/>
                </a:solidFill>
                <a:latin typeface="+mn-lt"/>
                <a:ea typeface="MS PGothic" panose="020B0600070205080204" pitchFamily="34" charset="-128"/>
              </a:defRPr>
            </a:lvl4pPr>
            <a:lvl5pPr marL="228600" marR="0" indent="-228600" algn="l" defTabSz="914400" rtl="0" eaLnBrk="0" fontAlgn="base" latinLnBrk="0" hangingPunct="0">
              <a:lnSpc>
                <a:spcPct val="100000"/>
              </a:lnSpc>
              <a:spcBef>
                <a:spcPts val="336"/>
              </a:spcBef>
              <a:spcAft>
                <a:spcPct val="0"/>
              </a:spcAft>
              <a:buClrTx/>
              <a:buSzTx/>
              <a:buFont typeface="Arial" panose="020B0604020202020204" pitchFamily="34" charset="0"/>
              <a:buChar char="•"/>
              <a:tabLst>
                <a:tab pos="1371600" algn="l"/>
              </a:tabLst>
              <a:defRPr sz="1600">
                <a:solidFill>
                  <a:schemeClr val="tx1"/>
                </a:solidFill>
                <a:latin typeface="+mn-lt"/>
                <a:ea typeface="MS PGothic" panose="020B0600070205080204" pitchFamily="34" charset="-128"/>
              </a:defRPr>
            </a:lvl5pPr>
            <a:lvl6pPr marL="1280160" marR="0" indent="-171450" algn="l" defTabSz="914400" rtl="0" eaLnBrk="1" fontAlgn="base" latinLnBrk="0" hangingPunct="1">
              <a:lnSpc>
                <a:spcPct val="100000"/>
              </a:lnSpc>
              <a:spcBef>
                <a:spcPct val="20000"/>
              </a:spcBef>
              <a:spcAft>
                <a:spcPct val="0"/>
              </a:spcAft>
              <a:buClrTx/>
              <a:buSzPct val="80000"/>
              <a:buFont typeface="Wingdings" panose="05000000000000000000" pitchFamily="2" charset="2"/>
              <a:buChar char="v"/>
              <a:tabLst/>
              <a:defRPr sz="2000">
                <a:solidFill>
                  <a:schemeClr val="tx1"/>
                </a:solidFill>
                <a:latin typeface="+mn-lt"/>
                <a:ea typeface="+mn-ea"/>
              </a:defRPr>
            </a:lvl6pPr>
            <a:lvl7pPr marL="2112963" indent="-111125" algn="l" rtl="0" fontAlgn="base">
              <a:spcBef>
                <a:spcPct val="20000"/>
              </a:spcBef>
              <a:spcAft>
                <a:spcPct val="0"/>
              </a:spcAft>
              <a:buClr>
                <a:srgbClr val="258848"/>
              </a:buClr>
              <a:buChar char="»"/>
              <a:defRPr sz="2000">
                <a:solidFill>
                  <a:schemeClr val="tx1"/>
                </a:solidFill>
                <a:latin typeface="+mn-lt"/>
                <a:ea typeface="+mn-ea"/>
              </a:defRPr>
            </a:lvl7pPr>
            <a:lvl8pPr marL="2570163" indent="-111125" algn="l" rtl="0" fontAlgn="base">
              <a:spcBef>
                <a:spcPct val="20000"/>
              </a:spcBef>
              <a:spcAft>
                <a:spcPct val="0"/>
              </a:spcAft>
              <a:buClr>
                <a:srgbClr val="258848"/>
              </a:buClr>
              <a:buChar char="»"/>
              <a:defRPr sz="2000">
                <a:solidFill>
                  <a:schemeClr val="tx1"/>
                </a:solidFill>
                <a:latin typeface="+mn-lt"/>
                <a:ea typeface="+mn-ea"/>
              </a:defRPr>
            </a:lvl8pPr>
            <a:lvl9pPr marL="3027363" indent="-111125" algn="l" rtl="0" fontAlgn="base">
              <a:spcBef>
                <a:spcPct val="20000"/>
              </a:spcBef>
              <a:spcAft>
                <a:spcPct val="0"/>
              </a:spcAft>
              <a:buClr>
                <a:srgbClr val="258848"/>
              </a:buClr>
              <a:buChar char="»"/>
              <a:defRPr sz="2000">
                <a:solidFill>
                  <a:schemeClr val="tx1"/>
                </a:solidFill>
                <a:latin typeface="+mn-lt"/>
                <a:ea typeface="+mn-ea"/>
              </a:defRPr>
            </a:lvl9pPr>
          </a:lstStyle>
          <a:p>
            <a:r>
              <a:rPr lang="en-US" dirty="0"/>
              <a:t>Issues Discovered and Resolution Path </a:t>
            </a:r>
          </a:p>
          <a:p>
            <a:pPr lvl="1"/>
            <a:r>
              <a:rPr lang="en-US" kern="0" dirty="0"/>
              <a:t>Heritage Test Environments were too high for the Observatory Radiated Susceptibility Levels.</a:t>
            </a:r>
          </a:p>
          <a:p>
            <a:pPr lvl="1"/>
            <a:r>
              <a:rPr lang="en-US" kern="0" dirty="0"/>
              <a:t>Team modeled actual X-band exposure</a:t>
            </a:r>
          </a:p>
          <a:p>
            <a:pPr lvl="1"/>
            <a:r>
              <a:rPr lang="en-US" kern="0" dirty="0"/>
              <a:t>Test Limit was lowered</a:t>
            </a:r>
          </a:p>
        </p:txBody>
      </p:sp>
      <p:sp>
        <p:nvSpPr>
          <p:cNvPr id="6" name="Content Placeholder 1">
            <a:extLst>
              <a:ext uri="{FF2B5EF4-FFF2-40B4-BE49-F238E27FC236}">
                <a16:creationId xmlns:a16="http://schemas.microsoft.com/office/drawing/2014/main" id="{CC7246F8-1447-584D-BBEF-9B5EF23149A3}"/>
              </a:ext>
            </a:extLst>
          </p:cNvPr>
          <p:cNvSpPr txBox="1">
            <a:spLocks/>
          </p:cNvSpPr>
          <p:nvPr/>
        </p:nvSpPr>
        <p:spPr bwMode="auto">
          <a:xfrm>
            <a:off x="4198679" y="4023392"/>
            <a:ext cx="4895217" cy="2099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marR="0" indent="-228600" algn="l" defTabSz="914400" rtl="0" eaLnBrk="0" fontAlgn="base" latinLnBrk="0" hangingPunct="0">
              <a:lnSpc>
                <a:spcPct val="100000"/>
              </a:lnSpc>
              <a:spcBef>
                <a:spcPts val="432"/>
              </a:spcBef>
              <a:spcAft>
                <a:spcPct val="0"/>
              </a:spcAft>
              <a:buClrTx/>
              <a:buSzPct val="90000"/>
              <a:buFont typeface="Wingdings" panose="05000000000000000000" pitchFamily="2" charset="2"/>
              <a:buChar char="Ø"/>
              <a:tabLst/>
              <a:defRPr kumimoji="0" lang="en-US" altLang="en-US" sz="2000" b="1" i="0" u="none" strike="noStrike" kern="0" cap="none" spc="0" normalizeH="0" baseline="0" noProof="0" dirty="0" smtClean="0">
                <a:ln>
                  <a:noFill/>
                </a:ln>
                <a:solidFill>
                  <a:srgbClr val="000000"/>
                </a:solidFill>
                <a:effectLst/>
                <a:uLnTx/>
                <a:uFillTx/>
                <a:latin typeface="+mn-lt"/>
                <a:ea typeface="MS PGothic" panose="020B0600070205080204" pitchFamily="34" charset="-128"/>
                <a:cs typeface="+mn-cs"/>
              </a:defRPr>
            </a:lvl1pPr>
            <a:lvl2pPr marL="514350" marR="0" indent="-285750" algn="l" defTabSz="914400" rtl="0" eaLnBrk="0" fontAlgn="base" latinLnBrk="0" hangingPunct="0">
              <a:lnSpc>
                <a:spcPct val="100000"/>
              </a:lnSpc>
              <a:spcBef>
                <a:spcPct val="20000"/>
              </a:spcBef>
              <a:spcAft>
                <a:spcPct val="0"/>
              </a:spcAft>
              <a:buClrTx/>
              <a:buSzTx/>
              <a:buFont typeface="Wingdings" panose="05000000000000000000" pitchFamily="2" charset="2"/>
              <a:buChar char="q"/>
              <a:tabLst>
                <a:tab pos="1371600" algn="l"/>
              </a:tabLst>
              <a:defRPr lang="en-US" altLang="en-US" sz="1400" noProof="0" dirty="0" smtClean="0">
                <a:solidFill>
                  <a:schemeClr val="tx1"/>
                </a:solidFill>
                <a:latin typeface="+mn-lt"/>
                <a:ea typeface="MS PGothic" panose="020B0600070205080204" pitchFamily="34" charset="-128"/>
              </a:defRPr>
            </a:lvl2pPr>
            <a:lvl3pPr marL="640080" marR="0" indent="-182880" algn="l" defTabSz="914400" rtl="0" eaLnBrk="0" fontAlgn="base" latinLnBrk="0" hangingPunct="0">
              <a:lnSpc>
                <a:spcPct val="100000"/>
              </a:lnSpc>
              <a:spcBef>
                <a:spcPts val="384"/>
              </a:spcBef>
              <a:spcAft>
                <a:spcPct val="0"/>
              </a:spcAft>
              <a:buClrTx/>
              <a:buSzTx/>
              <a:buFont typeface="Arial" panose="020B0604020202020204" pitchFamily="34" charset="0"/>
              <a:buChar char="»"/>
              <a:tabLst>
                <a:tab pos="1371600" algn="l"/>
              </a:tabLst>
              <a:defRPr sz="1600">
                <a:solidFill>
                  <a:schemeClr val="tx1"/>
                </a:solidFill>
                <a:latin typeface="+mn-lt"/>
                <a:ea typeface="MS PGothic" panose="020B0600070205080204" pitchFamily="34" charset="-128"/>
              </a:defRPr>
            </a:lvl3pPr>
            <a:lvl4pPr marL="914400" marR="0" indent="-182880" algn="l" defTabSz="914400" rtl="0" eaLnBrk="0" fontAlgn="base" latinLnBrk="0" hangingPunct="0">
              <a:lnSpc>
                <a:spcPct val="100000"/>
              </a:lnSpc>
              <a:spcBef>
                <a:spcPts val="336"/>
              </a:spcBef>
              <a:spcAft>
                <a:spcPct val="0"/>
              </a:spcAft>
              <a:buClrTx/>
              <a:buSzTx/>
              <a:buFontTx/>
              <a:buChar char="–"/>
              <a:tabLst>
                <a:tab pos="1371600" algn="l"/>
              </a:tabLst>
              <a:defRPr sz="1600">
                <a:solidFill>
                  <a:schemeClr val="tx1"/>
                </a:solidFill>
                <a:latin typeface="+mn-lt"/>
                <a:ea typeface="MS PGothic" panose="020B0600070205080204" pitchFamily="34" charset="-128"/>
              </a:defRPr>
            </a:lvl4pPr>
            <a:lvl5pPr marL="228600" marR="0" indent="-228600" algn="l" defTabSz="914400" rtl="0" eaLnBrk="0" fontAlgn="base" latinLnBrk="0" hangingPunct="0">
              <a:lnSpc>
                <a:spcPct val="100000"/>
              </a:lnSpc>
              <a:spcBef>
                <a:spcPts val="336"/>
              </a:spcBef>
              <a:spcAft>
                <a:spcPct val="0"/>
              </a:spcAft>
              <a:buClrTx/>
              <a:buSzTx/>
              <a:buFont typeface="Arial" panose="020B0604020202020204" pitchFamily="34" charset="0"/>
              <a:buChar char="•"/>
              <a:tabLst>
                <a:tab pos="1371600" algn="l"/>
              </a:tabLst>
              <a:defRPr sz="1600">
                <a:solidFill>
                  <a:schemeClr val="tx1"/>
                </a:solidFill>
                <a:latin typeface="+mn-lt"/>
                <a:ea typeface="MS PGothic" panose="020B0600070205080204" pitchFamily="34" charset="-128"/>
              </a:defRPr>
            </a:lvl5pPr>
            <a:lvl6pPr marL="1280160" marR="0" indent="-171450" algn="l" defTabSz="914400" rtl="0" eaLnBrk="1" fontAlgn="base" latinLnBrk="0" hangingPunct="1">
              <a:lnSpc>
                <a:spcPct val="100000"/>
              </a:lnSpc>
              <a:spcBef>
                <a:spcPct val="20000"/>
              </a:spcBef>
              <a:spcAft>
                <a:spcPct val="0"/>
              </a:spcAft>
              <a:buClrTx/>
              <a:buSzPct val="80000"/>
              <a:buFont typeface="Wingdings" panose="05000000000000000000" pitchFamily="2" charset="2"/>
              <a:buChar char="v"/>
              <a:tabLst/>
              <a:defRPr sz="2000">
                <a:solidFill>
                  <a:schemeClr val="tx1"/>
                </a:solidFill>
                <a:latin typeface="+mn-lt"/>
                <a:ea typeface="+mn-ea"/>
              </a:defRPr>
            </a:lvl6pPr>
            <a:lvl7pPr marL="2112963" indent="-111125" algn="l" rtl="0" fontAlgn="base">
              <a:spcBef>
                <a:spcPct val="20000"/>
              </a:spcBef>
              <a:spcAft>
                <a:spcPct val="0"/>
              </a:spcAft>
              <a:buClr>
                <a:srgbClr val="258848"/>
              </a:buClr>
              <a:buChar char="»"/>
              <a:defRPr sz="2000">
                <a:solidFill>
                  <a:schemeClr val="tx1"/>
                </a:solidFill>
                <a:latin typeface="+mn-lt"/>
                <a:ea typeface="+mn-ea"/>
              </a:defRPr>
            </a:lvl7pPr>
            <a:lvl8pPr marL="2570163" indent="-111125" algn="l" rtl="0" fontAlgn="base">
              <a:spcBef>
                <a:spcPct val="20000"/>
              </a:spcBef>
              <a:spcAft>
                <a:spcPct val="0"/>
              </a:spcAft>
              <a:buClr>
                <a:srgbClr val="258848"/>
              </a:buClr>
              <a:buChar char="»"/>
              <a:defRPr sz="2000">
                <a:solidFill>
                  <a:schemeClr val="tx1"/>
                </a:solidFill>
                <a:latin typeface="+mn-lt"/>
                <a:ea typeface="+mn-ea"/>
              </a:defRPr>
            </a:lvl8pPr>
            <a:lvl9pPr marL="3027363" indent="-111125" algn="l" rtl="0" fontAlgn="base">
              <a:spcBef>
                <a:spcPct val="20000"/>
              </a:spcBef>
              <a:spcAft>
                <a:spcPct val="0"/>
              </a:spcAft>
              <a:buClr>
                <a:srgbClr val="258848"/>
              </a:buClr>
              <a:buChar char="»"/>
              <a:defRPr sz="2000">
                <a:solidFill>
                  <a:schemeClr val="tx1"/>
                </a:solidFill>
                <a:latin typeface="+mn-lt"/>
                <a:ea typeface="+mn-ea"/>
              </a:defRPr>
            </a:lvl9pPr>
          </a:lstStyle>
          <a:p>
            <a:r>
              <a:rPr lang="en-US" dirty="0"/>
              <a:t>MSE Skills that contributed to Resolution</a:t>
            </a:r>
          </a:p>
          <a:p>
            <a:pPr lvl="1"/>
            <a:r>
              <a:rPr lang="en-US" altLang="en-US" dirty="0"/>
              <a:t>This required a good relationship with the seasoned project engineering team and the contractor, both who I had only been working with for a few months. </a:t>
            </a:r>
          </a:p>
          <a:p>
            <a:pPr lvl="1"/>
            <a:r>
              <a:rPr lang="en-US" dirty="0"/>
              <a:t>Convincing the test engineering team the advantages in not over testing.</a:t>
            </a:r>
          </a:p>
          <a:p>
            <a:pPr lvl="1"/>
            <a:endParaRPr lang="en-US" kern="0" dirty="0"/>
          </a:p>
        </p:txBody>
      </p:sp>
      <p:cxnSp>
        <p:nvCxnSpPr>
          <p:cNvPr id="8" name="Straight Connector 7">
            <a:extLst>
              <a:ext uri="{FF2B5EF4-FFF2-40B4-BE49-F238E27FC236}">
                <a16:creationId xmlns:a16="http://schemas.microsoft.com/office/drawing/2014/main" id="{841619D5-BA9B-5E40-AEE3-4228A1A56405}"/>
              </a:ext>
            </a:extLst>
          </p:cNvPr>
          <p:cNvCxnSpPr/>
          <p:nvPr/>
        </p:nvCxnSpPr>
        <p:spPr bwMode="auto">
          <a:xfrm>
            <a:off x="4068417" y="920663"/>
            <a:ext cx="0" cy="5555378"/>
          </a:xfrm>
          <a:prstGeom prst="line">
            <a:avLst/>
          </a:prstGeom>
          <a:ln w="22225">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9" name="Straight Connector 8">
            <a:extLst>
              <a:ext uri="{FF2B5EF4-FFF2-40B4-BE49-F238E27FC236}">
                <a16:creationId xmlns:a16="http://schemas.microsoft.com/office/drawing/2014/main" id="{1AC8FD72-6ABC-9B43-B3B3-FB488F985588}"/>
              </a:ext>
            </a:extLst>
          </p:cNvPr>
          <p:cNvCxnSpPr>
            <a:cxnSpLocks/>
          </p:cNvCxnSpPr>
          <p:nvPr/>
        </p:nvCxnSpPr>
        <p:spPr bwMode="auto">
          <a:xfrm flipH="1">
            <a:off x="4068417" y="3198130"/>
            <a:ext cx="4895225" cy="0"/>
          </a:xfrm>
          <a:prstGeom prst="line">
            <a:avLst/>
          </a:prstGeom>
          <a:ln w="22225">
            <a:headEnd type="none" w="med" len="med"/>
            <a:tailEnd type="none" w="med" len="med"/>
          </a:ln>
        </p:spPr>
        <p:style>
          <a:lnRef idx="1">
            <a:schemeClr val="accent2"/>
          </a:lnRef>
          <a:fillRef idx="0">
            <a:schemeClr val="accent2"/>
          </a:fillRef>
          <a:effectRef idx="0">
            <a:schemeClr val="accent2"/>
          </a:effectRef>
          <a:fontRef idx="minor">
            <a:schemeClr val="tx1"/>
          </a:fontRef>
        </p:style>
      </p:cxnSp>
      <p:pic>
        <p:nvPicPr>
          <p:cNvPr id="12" name="Picture 11">
            <a:extLst>
              <a:ext uri="{FF2B5EF4-FFF2-40B4-BE49-F238E27FC236}">
                <a16:creationId xmlns:a16="http://schemas.microsoft.com/office/drawing/2014/main" id="{55BE9CFC-345E-254A-86D5-6042878EB1E4}"/>
              </a:ext>
            </a:extLst>
          </p:cNvPr>
          <p:cNvPicPr>
            <a:picLocks noChangeAspect="1"/>
          </p:cNvPicPr>
          <p:nvPr/>
        </p:nvPicPr>
        <p:blipFill>
          <a:blip r:embed="rId2"/>
          <a:stretch>
            <a:fillRect/>
          </a:stretch>
        </p:blipFill>
        <p:spPr>
          <a:xfrm>
            <a:off x="262620" y="4674660"/>
            <a:ext cx="3353808" cy="1612900"/>
          </a:xfrm>
          <a:prstGeom prst="rect">
            <a:avLst/>
          </a:prstGeom>
        </p:spPr>
      </p:pic>
      <p:sp>
        <p:nvSpPr>
          <p:cNvPr id="13" name="TextBox 12">
            <a:extLst>
              <a:ext uri="{FF2B5EF4-FFF2-40B4-BE49-F238E27FC236}">
                <a16:creationId xmlns:a16="http://schemas.microsoft.com/office/drawing/2014/main" id="{EDFB44C9-DD06-7B41-89B6-C10ABD6B2751}"/>
              </a:ext>
            </a:extLst>
          </p:cNvPr>
          <p:cNvSpPr txBox="1"/>
          <p:nvPr/>
        </p:nvSpPr>
        <p:spPr>
          <a:xfrm>
            <a:off x="242758" y="6241747"/>
            <a:ext cx="1367682" cy="307777"/>
          </a:xfrm>
          <a:prstGeom prst="rect">
            <a:avLst/>
          </a:prstGeom>
          <a:noFill/>
        </p:spPr>
        <p:txBody>
          <a:bodyPr wrap="none" rtlCol="0">
            <a:spAutoFit/>
          </a:bodyPr>
          <a:lstStyle/>
          <a:p>
            <a:r>
              <a:rPr lang="en-US" sz="1400" i="1" dirty="0">
                <a:solidFill>
                  <a:schemeClr val="accent6">
                    <a:lumMod val="50000"/>
                  </a:schemeClr>
                </a:solidFill>
              </a:rPr>
              <a:t>Forest Change</a:t>
            </a:r>
          </a:p>
        </p:txBody>
      </p:sp>
    </p:spTree>
    <p:extLst>
      <p:ext uri="{BB962C8B-B14F-4D97-AF65-F5344CB8AC3E}">
        <p14:creationId xmlns:p14="http://schemas.microsoft.com/office/powerpoint/2010/main" val="1601909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altLang="en-US" dirty="0"/>
              <a:t>Building relationships within the team from systems engineering to subsystem leads to partners requires time and care. </a:t>
            </a:r>
          </a:p>
          <a:p>
            <a:r>
              <a:rPr lang="en-US" altLang="en-US" dirty="0"/>
              <a:t>The MSE can earn trust by participating in informal reviews, have an open-door policy, request advice and provide direction as appropriate.  </a:t>
            </a:r>
          </a:p>
          <a:p>
            <a:pPr lvl="1"/>
            <a:r>
              <a:rPr lang="en-US" altLang="en-US" dirty="0"/>
              <a:t>Re-direction is best performed first in person, outside of large forums where re-direction could be seen as lack of confidence.  </a:t>
            </a:r>
          </a:p>
          <a:p>
            <a:pPr lvl="1"/>
            <a:r>
              <a:rPr lang="en-US" altLang="en-US" dirty="0"/>
              <a:t>We all need to learn, be mentored, and grow in our careers.  </a:t>
            </a:r>
          </a:p>
          <a:p>
            <a:pPr lvl="1"/>
            <a:r>
              <a:rPr lang="en-US" altLang="en-US" dirty="0"/>
              <a:t>How we manage our own home-to-work-life balance plays into our availability for connection.  </a:t>
            </a:r>
          </a:p>
          <a:p>
            <a:r>
              <a:rPr lang="en-US" altLang="en-US" dirty="0"/>
              <a:t>At MSE level it is very easy to let process, reporting, endless list of meetings “that you must attend”, and emails that “must have a reply” overwhelm the time that is available to build relationships and casual interactions with partners and subsystem leads.  </a:t>
            </a:r>
          </a:p>
          <a:p>
            <a:pPr lvl="1"/>
            <a:r>
              <a:rPr lang="en-US" altLang="en-US" dirty="0"/>
              <a:t>Take time for weekly informal get togethers, periodic picnics and parties, daily sharing of hot drinks.</a:t>
            </a:r>
          </a:p>
          <a:p>
            <a:pPr lvl="1"/>
            <a:r>
              <a:rPr lang="en-US" altLang="en-US" dirty="0"/>
              <a:t>Personal relationships with partners that are geographically dispersed requires additional techniques such a weekly one on one telecoms, monthly visits, listening carefully to the needs and wants of the partners.  </a:t>
            </a:r>
          </a:p>
          <a:p>
            <a:pPr lvl="1"/>
            <a:r>
              <a:rPr lang="en-US" altLang="en-US" dirty="0"/>
              <a:t> Be fair with evaluating impacts (cost and schedule) to changes that come from external interfaces to the partners.  </a:t>
            </a:r>
          </a:p>
          <a:p>
            <a:pPr marL="228600" lvl="1" indent="0">
              <a:buNone/>
            </a:pPr>
            <a:endParaRPr lang="en-US" dirty="0"/>
          </a:p>
        </p:txBody>
      </p:sp>
      <p:sp>
        <p:nvSpPr>
          <p:cNvPr id="3" name="Title 2"/>
          <p:cNvSpPr>
            <a:spLocks noGrp="1"/>
          </p:cNvSpPr>
          <p:nvPr>
            <p:ph type="title"/>
          </p:nvPr>
        </p:nvSpPr>
        <p:spPr>
          <a:xfrm>
            <a:off x="0" y="0"/>
            <a:ext cx="8497548" cy="805665"/>
          </a:xfrm>
        </p:spPr>
        <p:txBody>
          <a:bodyPr/>
          <a:lstStyle/>
          <a:p>
            <a:r>
              <a:rPr lang="en-US" dirty="0"/>
              <a:t> </a:t>
            </a:r>
            <a:r>
              <a:rPr lang="en-US" dirty="0">
                <a:solidFill>
                  <a:schemeClr val="bg1"/>
                </a:solidFill>
              </a:rPr>
              <a:t>How to build Availability and Trust Conclusion (1 of 2)</a:t>
            </a:r>
          </a:p>
        </p:txBody>
      </p:sp>
    </p:spTree>
    <p:extLst>
      <p:ext uri="{BB962C8B-B14F-4D97-AF65-F5344CB8AC3E}">
        <p14:creationId xmlns:p14="http://schemas.microsoft.com/office/powerpoint/2010/main" val="4810213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altLang="en-US" dirty="0"/>
              <a:t>Being trusted also requires emotional availability for other’s concerns.  </a:t>
            </a:r>
          </a:p>
          <a:p>
            <a:pPr lvl="1"/>
            <a:r>
              <a:rPr lang="en-US" altLang="en-US" dirty="0"/>
              <a:t>This requires active management in every individual. Emotional availability requires taking time off and doing non-work activities.  </a:t>
            </a:r>
          </a:p>
          <a:p>
            <a:pPr lvl="1"/>
            <a:r>
              <a:rPr lang="en-US" altLang="en-US" dirty="0"/>
              <a:t>It also means opening up your daily and weekly schedule for impromptu meetings and unexpected discoveries.  </a:t>
            </a:r>
          </a:p>
          <a:p>
            <a:pPr lvl="1"/>
            <a:r>
              <a:rPr lang="en-US" altLang="en-US" dirty="0"/>
              <a:t>As your availability diminishes, it can then be difficult to determine a clear course of action as the inevitable unexpected surprises occur.  </a:t>
            </a:r>
          </a:p>
          <a:p>
            <a:r>
              <a:rPr lang="en-US" altLang="en-US" dirty="0"/>
              <a:t>Whenever there was a big decision to make, the MSE, SEs, and or the PI often would take a walk outside to make sure we had looked at all the sides thoroughly enough but using the length of the walk to ensure we made decisions decisively to move the project forward.  </a:t>
            </a:r>
          </a:p>
          <a:p>
            <a:pPr lvl="1"/>
            <a:r>
              <a:rPr lang="en-US" altLang="en-US" dirty="0"/>
              <a:t>This is objectively achieved by managing your own schedule to prevent back-to-back meetings.  </a:t>
            </a:r>
          </a:p>
          <a:p>
            <a:pPr lvl="1"/>
            <a:r>
              <a:rPr lang="en-US" altLang="en-US" dirty="0"/>
              <a:t>It also has a subjective portion:  don’t forgo relationship building and taking time off to think inside and outside </a:t>
            </a:r>
            <a:r>
              <a:rPr lang="en-US" altLang="en-US"/>
              <a:t>the workplace</a:t>
            </a:r>
            <a:r>
              <a:rPr lang="en-US" altLang="en-US" dirty="0"/>
              <a:t>.</a:t>
            </a:r>
          </a:p>
          <a:p>
            <a:pPr lvl="1"/>
            <a:endParaRPr lang="en-US" dirty="0"/>
          </a:p>
        </p:txBody>
      </p:sp>
      <p:sp>
        <p:nvSpPr>
          <p:cNvPr id="3" name="Title 2"/>
          <p:cNvSpPr>
            <a:spLocks noGrp="1"/>
          </p:cNvSpPr>
          <p:nvPr>
            <p:ph type="title"/>
          </p:nvPr>
        </p:nvSpPr>
        <p:spPr>
          <a:xfrm>
            <a:off x="0" y="0"/>
            <a:ext cx="8497548" cy="805665"/>
          </a:xfrm>
        </p:spPr>
        <p:txBody>
          <a:bodyPr/>
          <a:lstStyle/>
          <a:p>
            <a:r>
              <a:rPr lang="en-US" dirty="0"/>
              <a:t> </a:t>
            </a:r>
            <a:r>
              <a:rPr lang="en-US" dirty="0">
                <a:solidFill>
                  <a:schemeClr val="bg1"/>
                </a:solidFill>
              </a:rPr>
              <a:t>How to build Availability and Trust Conclusion (2 of 2)</a:t>
            </a:r>
          </a:p>
        </p:txBody>
      </p:sp>
    </p:spTree>
    <p:extLst>
      <p:ext uri="{BB962C8B-B14F-4D97-AF65-F5344CB8AC3E}">
        <p14:creationId xmlns:p14="http://schemas.microsoft.com/office/powerpoint/2010/main" val="185555475"/>
      </p:ext>
    </p:extLst>
  </p:cSld>
  <p:clrMapOvr>
    <a:masterClrMapping/>
  </p:clrMapOvr>
</p:sld>
</file>

<file path=ppt/theme/theme1.xml><?xml version="1.0" encoding="utf-8"?>
<a:theme xmlns:a="http://schemas.openxmlformats.org/drawingml/2006/main" name="1_L9 MCDR Slide Master 201801">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08" charset="0"/>
            <a:ea typeface="ＭＳ Ｐゴシック" pitchFamily="-108" charset="-128"/>
            <a:cs typeface="ＭＳ Ｐゴシック" pitchFamily="-10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08" charset="0"/>
            <a:ea typeface="ＭＳ Ｐゴシック" pitchFamily="-108" charset="-128"/>
            <a:cs typeface="ＭＳ Ｐゴシック" pitchFamily="-108"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22450</TotalTime>
  <Words>1522</Words>
  <Application>Microsoft Macintosh PowerPoint</Application>
  <PresentationFormat>On-screen Show (4:3)</PresentationFormat>
  <Paragraphs>105</Paragraphs>
  <Slides>9</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Arial Rounded MT Bold</vt:lpstr>
      <vt:lpstr>Calibri</vt:lpstr>
      <vt:lpstr>Wingdings</vt:lpstr>
      <vt:lpstr>1_L9 MCDR Slide Master 201801</vt:lpstr>
      <vt:lpstr>PowerPoint Presentation</vt:lpstr>
      <vt:lpstr> What is Systems Engineering Availability?</vt:lpstr>
      <vt:lpstr> Why is Systems Engineering Availability so Difficult to Manage?</vt:lpstr>
      <vt:lpstr> What is the risk?</vt:lpstr>
      <vt:lpstr> Examples from Neutron Interior Star Composition Explore (NICER)</vt:lpstr>
      <vt:lpstr> Examples from Lunar Reconnaissance Orbiter (LRO) </vt:lpstr>
      <vt:lpstr> Examples from Landsat 9</vt:lpstr>
      <vt:lpstr> How to build Availability and Trust Conclusion (1 of 2)</vt:lpstr>
      <vt:lpstr> How to build Availability and Trust Conclusion (2 of 2)</vt:lpstr>
    </vt:vector>
  </TitlesOfParts>
  <Company>LMIT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NASA ODIN</dc:creator>
  <cp:lastModifiedBy>Baker, Charles L. (GSFC-5990)</cp:lastModifiedBy>
  <cp:revision>787</cp:revision>
  <cp:lastPrinted>2006-05-01T17:23:32Z</cp:lastPrinted>
  <dcterms:created xsi:type="dcterms:W3CDTF">2009-05-01T12:18:49Z</dcterms:created>
  <dcterms:modified xsi:type="dcterms:W3CDTF">2021-08-27T20:23:15Z</dcterms:modified>
</cp:coreProperties>
</file>