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1"/>
  </p:sldMasterIdLst>
  <p:notesMasterIdLst>
    <p:notesMasterId r:id="rId4"/>
  </p:notesMasterIdLst>
  <p:sldIdLst>
    <p:sldId id="1786" r:id="rId2"/>
    <p:sldId id="1797" r:id="rId3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lerby, Donald T. (ARC-TSS)" initials="EDT(T" lastIdx="20" clrIdx="0">
    <p:extLst>
      <p:ext uri="{19B8F6BF-5375-455C-9EA6-DF929625EA0E}">
        <p15:presenceInfo xmlns:p15="http://schemas.microsoft.com/office/powerpoint/2012/main" userId="S::dellerby@ndc.nasa.gov::ff6b1639-51bc-449e-9443-292f8c789599" providerId="AD"/>
      </p:ext>
    </p:extLst>
  </p:cmAuthor>
  <p:cmAuthor id="2" name="Rickman, Steven L. (JSC-C104)" initials="RSL(" lastIdx="19" clrIdx="1">
    <p:extLst>
      <p:ext uri="{19B8F6BF-5375-455C-9EA6-DF929625EA0E}">
        <p15:presenceInfo xmlns:p15="http://schemas.microsoft.com/office/powerpoint/2012/main" userId="S::srickman@ndc.nasa.gov::4e59be4d-b26d-491a-af2e-f83f77890d0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819"/>
    <a:srgbClr val="E2A294"/>
    <a:srgbClr val="A8D7FF"/>
    <a:srgbClr val="BFBFBF"/>
    <a:srgbClr val="4472C4"/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06" autoAdjust="0"/>
    <p:restoredTop sz="73810" autoAdjust="0"/>
  </p:normalViewPr>
  <p:slideViewPr>
    <p:cSldViewPr snapToGrid="0" snapToObjects="1">
      <p:cViewPr varScale="1">
        <p:scale>
          <a:sx n="88" d="100"/>
          <a:sy n="88" d="100"/>
        </p:scale>
        <p:origin x="2288" y="1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38333"/>
    </p:cViewPr>
  </p:outlineViewPr>
  <p:notesTextViewPr>
    <p:cViewPr>
      <p:scale>
        <a:sx n="130" d="100"/>
        <a:sy n="130" d="100"/>
      </p:scale>
      <p:origin x="0" y="0"/>
    </p:cViewPr>
  </p:notesTextViewPr>
  <p:sorterViewPr>
    <p:cViewPr varScale="1">
      <p:scale>
        <a:sx n="100" d="100"/>
        <a:sy n="100" d="100"/>
      </p:scale>
      <p:origin x="0" y="-400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840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9" y="0"/>
            <a:ext cx="3037840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BE2991D7-29C4-4BB9-93F1-40D8C8F28AF1}" type="datetimeFigureOut">
              <a:rPr lang="en-US" smtClean="0"/>
              <a:t>8/22/21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73892"/>
            <a:ext cx="560832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968"/>
            <a:ext cx="3037840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9" y="8829968"/>
            <a:ext cx="3037840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2D2C6D85-B1D2-4026-BA11-30D8093396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046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Matt:  In 2 min here is what I would suggest highlighting:</a:t>
            </a:r>
          </a:p>
          <a:p>
            <a:endParaRPr lang="en-US" dirty="0"/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A more efficient TPS compared to HEEET – Dual Layer – Can enable Ice-Giant Aerocapture mission and Saturn Probe missions, with a much more efficient TPS can consider higher latitude or heading orientation different that pro-grade equatorial for better science.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HEEET single layer as well as Conformal PICA are much more efficient derivatives.  So, the completion of their development is much simpler and low cost.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The overall mass fraction benefit makes these developments very attractive and hence we seek OPAG”s support and advocacy  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2C6D85-B1D2-4026-BA11-30D809339651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965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bg>
      <p:bgPr>
        <a:gradFill>
          <a:gsLst>
            <a:gs pos="0">
              <a:srgbClr val="0070C0"/>
            </a:gs>
            <a:gs pos="78000">
              <a:srgbClr val="002060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60" y="1828801"/>
            <a:ext cx="9392205" cy="1131159"/>
          </a:xfrm>
          <a:ln>
            <a:noFill/>
          </a:ln>
        </p:spPr>
        <p:txBody>
          <a:bodyPr/>
          <a:lstStyle>
            <a:lvl1pPr algn="l">
              <a:defRPr sz="4000" b="0" i="0">
                <a:solidFill>
                  <a:schemeClr val="bg1"/>
                </a:solidFill>
                <a:latin typeface="+mj-lt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760" y="4114801"/>
            <a:ext cx="4820819" cy="1225253"/>
          </a:xfrm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69776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17270"/>
            <a:ext cx="11582400" cy="5372100"/>
          </a:xfrm>
        </p:spPr>
        <p:txBody>
          <a:bodyPr>
            <a:normAutofit/>
          </a:bodyPr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C709BD30-DA3E-234C-BB0E-86229EBF17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74755" y="6402055"/>
            <a:ext cx="878733" cy="27589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>
            <a:lvl1pPr algn="r">
              <a:defRPr sz="1000" b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30DF542C-FC69-4885-BB89-B2986021DD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b="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7E79645E-BA12-A64F-BBE9-8CBD1392C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23210" y="6433327"/>
            <a:ext cx="7066319" cy="321803"/>
          </a:xfrm>
          <a:prstGeom prst="rect">
            <a:avLst/>
          </a:prstGeom>
        </p:spPr>
        <p:txBody>
          <a:bodyPr/>
          <a:lstStyle>
            <a:lvl1pPr algn="ctr">
              <a:defRPr sz="10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/>
              <a:t>POC: E. Venkatapathy ( ethiraj.Venkatapathy-1@nasa.gov)</a:t>
            </a:r>
            <a:endParaRPr lang="en-US" b="0" dirty="0"/>
          </a:p>
        </p:txBody>
      </p:sp>
      <p:sp>
        <p:nvSpPr>
          <p:cNvPr id="15" name="Date Placeholder 1">
            <a:extLst>
              <a:ext uri="{FF2B5EF4-FFF2-40B4-BE49-F238E27FC236}">
                <a16:creationId xmlns:a16="http://schemas.microsoft.com/office/drawing/2014/main" id="{4A518AB6-1F1B-344B-BE90-D3F19BAA0D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2420" y="6412865"/>
            <a:ext cx="11963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563BF3A-A0C8-7745-8665-7B3BF8830216}" type="datetime1">
              <a:rPr lang="en-US" smtClean="0"/>
              <a:t>8/22/21</a:t>
            </a:fld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1143795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27488" y="125411"/>
            <a:ext cx="10793902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6917" y="1097279"/>
            <a:ext cx="11582400" cy="5234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74755" y="6402055"/>
            <a:ext cx="878733" cy="27589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>
            <a:lvl1pPr algn="r">
              <a:defRPr sz="1000" b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30DF542C-FC69-4885-BB89-B2986021DD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b="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34" name="Rectangle 7"/>
          <p:cNvSpPr>
            <a:spLocks noChangeArrowheads="1"/>
          </p:cNvSpPr>
          <p:nvPr/>
        </p:nvSpPr>
        <p:spPr bwMode="auto">
          <a:xfrm rot="10800000" flipH="1">
            <a:off x="0" y="848360"/>
            <a:ext cx="12198351" cy="100329"/>
          </a:xfrm>
          <a:prstGeom prst="rect">
            <a:avLst/>
          </a:prstGeom>
          <a:gradFill flip="none" rotWithShape="1">
            <a:gsLst>
              <a:gs pos="0">
                <a:srgbClr val="0070C0"/>
              </a:gs>
              <a:gs pos="78000">
                <a:srgbClr val="002060"/>
              </a:gs>
            </a:gsLst>
            <a:lin ang="0" scaled="1"/>
            <a:tileRect/>
          </a:gra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endParaRPr lang="en-US" sz="1050" dirty="0">
              <a:solidFill>
                <a:prstClr val="white"/>
              </a:solidFill>
              <a:latin typeface="Helvetica Light"/>
              <a:ea typeface="Helvetica Light"/>
              <a:cs typeface="Helvetica Light"/>
            </a:endParaRPr>
          </a:p>
        </p:txBody>
      </p:sp>
      <p:pic>
        <p:nvPicPr>
          <p:cNvPr id="12" name="Picture 11" descr="NASA insignia2Color.eps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4216" y="141207"/>
            <a:ext cx="891065" cy="661318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23210" y="6433327"/>
            <a:ext cx="7066319" cy="321803"/>
          </a:xfrm>
          <a:prstGeom prst="rect">
            <a:avLst/>
          </a:prstGeom>
        </p:spPr>
        <p:txBody>
          <a:bodyPr/>
          <a:lstStyle>
            <a:lvl1pPr algn="ctr">
              <a:defRPr sz="10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/>
              <a:t>POC: E. Venkatapathy ( ethiraj.Venkatapathy-1@nasa.gov)</a:t>
            </a:r>
            <a:endParaRPr lang="en-US" b="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AE11631-07A9-C94E-9FCA-6456732A07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2420" y="6412865"/>
            <a:ext cx="11963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A3B853D-0E53-F14F-9372-1AB310C391AA}" type="datetime1">
              <a:rPr lang="en-US" smtClean="0"/>
              <a:t>8/22/21</a:t>
            </a:fld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930370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5" r:id="rId2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/>
          <a:ea typeface="ＭＳ Ｐゴシック" charset="0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 Light" charset="0"/>
          <a:ea typeface="ＭＳ Ｐゴシック" charset="0"/>
          <a:cs typeface="Helvetica Light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 Light" charset="0"/>
          <a:ea typeface="ＭＳ Ｐゴシック" charset="0"/>
          <a:cs typeface="Helvetica Light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 Light" charset="0"/>
          <a:ea typeface="ＭＳ Ｐゴシック" charset="0"/>
          <a:cs typeface="Helvetica Light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 Light" charset="0"/>
          <a:ea typeface="ＭＳ Ｐゴシック" charset="0"/>
          <a:cs typeface="Helvetica Light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800">
          <a:solidFill>
            <a:srgbClr val="800000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800">
          <a:solidFill>
            <a:srgbClr val="800000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800">
          <a:solidFill>
            <a:srgbClr val="800000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800">
          <a:solidFill>
            <a:srgbClr val="800000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Arial"/>
          <a:ea typeface="ＭＳ Ｐゴシック" charset="0"/>
          <a:cs typeface="Arial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Arial"/>
          <a:ea typeface="ＭＳ Ｐゴシック" charset="-128"/>
          <a:cs typeface="Arial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Arial"/>
          <a:ea typeface="ＭＳ Ｐゴシック" charset="-128"/>
          <a:cs typeface="Arial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Arial"/>
          <a:ea typeface="ＭＳ Ｐゴシック" charset="-128"/>
          <a:cs typeface="Arial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Arial"/>
          <a:ea typeface="ＭＳ Ｐゴシック" charset="-128"/>
          <a:cs typeface="Arial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00408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00408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00408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00408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">
            <a:extLst>
              <a:ext uri="{FF2B5EF4-FFF2-40B4-BE49-F238E27FC236}">
                <a16:creationId xmlns:a16="http://schemas.microsoft.com/office/drawing/2014/main" id="{AE616979-8F37-9147-89E9-B5356E84E6E8}"/>
              </a:ext>
            </a:extLst>
          </p:cNvPr>
          <p:cNvSpPr/>
          <p:nvPr/>
        </p:nvSpPr>
        <p:spPr>
          <a:xfrm>
            <a:off x="491066" y="1388534"/>
            <a:ext cx="11221027" cy="4456255"/>
          </a:xfrm>
          <a:prstGeom prst="rect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dirty="0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413599" y="238791"/>
            <a:ext cx="12412133" cy="6309420"/>
          </a:xfrm>
        </p:spPr>
        <p:txBody>
          <a:bodyPr wrap="square" anchor="ctr">
            <a:spAutoFit/>
          </a:bodyPr>
          <a:lstStyle/>
          <a:p>
            <a:r>
              <a:rPr lang="en-US" sz="2800" i="1" dirty="0"/>
              <a:t>OPAG – Poster Session – Lightning Talk </a:t>
            </a:r>
            <a:br>
              <a:rPr lang="en-US" sz="2800" i="1" dirty="0"/>
            </a:br>
            <a:r>
              <a:rPr lang="en-US" sz="2800" i="1" dirty="0"/>
              <a:t>“ Next Generation Thermal Protection Systems for Outer Planet Missions “ </a:t>
            </a:r>
            <a:br>
              <a:rPr lang="en-US" sz="2800" i="1" dirty="0"/>
            </a:br>
            <a:br>
              <a:rPr lang="en-US" sz="3600" i="1" dirty="0"/>
            </a:br>
            <a:br>
              <a:rPr lang="en-US" sz="3600" i="1" dirty="0"/>
            </a:br>
            <a:br>
              <a:rPr lang="en-US" sz="3600" i="1" dirty="0"/>
            </a:br>
            <a:br>
              <a:rPr lang="en-US" sz="3600" i="1" dirty="0"/>
            </a:br>
            <a:br>
              <a:rPr lang="en-US" sz="3600" i="1" dirty="0"/>
            </a:br>
            <a:br>
              <a:rPr lang="en-US" sz="3600" i="1" dirty="0"/>
            </a:br>
            <a:br>
              <a:rPr lang="en-US" sz="3600" i="1" dirty="0"/>
            </a:br>
            <a:br>
              <a:rPr lang="en-US" sz="3600" i="1" dirty="0"/>
            </a:br>
            <a:br>
              <a:rPr lang="en-US" sz="3600" i="1" dirty="0"/>
            </a:br>
            <a:r>
              <a:rPr lang="en-US" sz="2400" dirty="0"/>
              <a:t>Venkatapathy E., Gasch M., Prabhu D., Allen G., and Hwang H. 			9/1/2021</a:t>
            </a:r>
            <a:endParaRPr lang="en-US" sz="24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11383963" y="6626225"/>
            <a:ext cx="808037" cy="223838"/>
          </a:xfrm>
          <a:prstGeom prst="rect">
            <a:avLst/>
          </a:prstGeom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30DF542C-FC69-4885-BB89-B2986021DD27}" type="slidenum">
              <a:rPr lang="uk-UA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31554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470D23-516B-2145-9DA7-BA021C07E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11335" y="6536197"/>
            <a:ext cx="7066319" cy="321803"/>
          </a:xfrm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chemeClr val="bg1"/>
                </a:solidFill>
              </a:rPr>
              <a:t>POC: E. Venkatapathy ( ethiraj.Venkatapathy-1@nasa.gov)</a:t>
            </a:r>
            <a:endParaRPr lang="en-US" b="0" dirty="0">
              <a:solidFill>
                <a:schemeClr val="bg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BACB014-B31D-9D4E-B54A-9A84CA09AA5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9/1/2021</a:t>
            </a:r>
            <a:endParaRPr lang="en-US" b="0" dirty="0">
              <a:solidFill>
                <a:schemeClr val="bg1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90EDA9F-ECF1-064E-8129-F4A9A092F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487" y="125411"/>
            <a:ext cx="11237979" cy="642938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Advocacy Sought from OPAG for the Next Generation of Ablative TPS to Enable Ice-Giant Aerocapture and Enhance Saturn Probe Mission 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284E8D13-824A-D544-82F2-FF852404CD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700" dirty="0">
                <a:solidFill>
                  <a:schemeClr val="bg1"/>
                </a:solidFill>
              </a:rPr>
              <a:t>Aerocapture for Ice-Giant missions – Faster trip Time and substantially bigger payload to enable better science – Coordinated In-situ science along with Orbital investigation – all this enabled by more efficient TPS</a:t>
            </a:r>
          </a:p>
          <a:p>
            <a:r>
              <a:rPr lang="en-US" sz="1700" dirty="0">
                <a:solidFill>
                  <a:schemeClr val="bg1"/>
                </a:solidFill>
              </a:rPr>
              <a:t>Saturn mission – efficient TPS can enable higher latitude missions – multiple probes. </a:t>
            </a:r>
          </a:p>
          <a:p>
            <a:pPr marL="0" indent="0">
              <a:buNone/>
            </a:pP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C066591-D396-B441-B6A1-4B5EB9B9F4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9777"/>
          <a:stretch/>
        </p:blipFill>
        <p:spPr>
          <a:xfrm>
            <a:off x="528475" y="2069620"/>
            <a:ext cx="3738675" cy="351509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5663D9B-08A7-A245-825C-AE0B2DB697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7512" y="2042074"/>
            <a:ext cx="3860800" cy="277385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9C53E09-AAEA-1D4E-8171-8234D10F7E68}"/>
              </a:ext>
            </a:extLst>
          </p:cNvPr>
          <p:cNvSpPr txBox="1"/>
          <p:nvPr/>
        </p:nvSpPr>
        <p:spPr>
          <a:xfrm>
            <a:off x="7675111" y="4823374"/>
            <a:ext cx="4191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C-PICA and SL-HEEET can lower the TPS mass fraction  by a factor of (3 – 4) compared to DL-HEEET. (5%-20%)  TPS mass fraction range makes aerocapture Ice Giant missions very attractive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9527B79-13CC-0F47-96BC-773F6DA499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7332" y="2070839"/>
            <a:ext cx="3238994" cy="276481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43B604F3-7267-4544-8C4F-A00CEA4515A7}"/>
              </a:ext>
            </a:extLst>
          </p:cNvPr>
          <p:cNvSpPr txBox="1"/>
          <p:nvPr/>
        </p:nvSpPr>
        <p:spPr>
          <a:xfrm>
            <a:off x="200561" y="5804060"/>
            <a:ext cx="11790878" cy="646331"/>
          </a:xfrm>
          <a:prstGeom prst="rect">
            <a:avLst/>
          </a:prstGeom>
          <a:solidFill>
            <a:srgbClr val="FFD57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0000"/>
                </a:solidFill>
                <a:latin typeface="Calibri" charset="0"/>
                <a:cs typeface="Calibri" charset="0"/>
              </a:rPr>
              <a:t>Use of SL-HEEET (3MDCP) combined with C-PICA can result in significant mass savings and provide additional opportunities for enhanced mission science.   We seek OPAG support and advocacy to demonstrate the TPS architectures.</a:t>
            </a:r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D083614-9B77-0B40-AE3E-98B0CAAFFC28}"/>
              </a:ext>
            </a:extLst>
          </p:cNvPr>
          <p:cNvSpPr txBox="1"/>
          <p:nvPr/>
        </p:nvSpPr>
        <p:spPr>
          <a:xfrm>
            <a:off x="4364205" y="4824692"/>
            <a:ext cx="33013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Calibri" charset="0"/>
                <a:cs typeface="Calibri" charset="0"/>
              </a:rPr>
              <a:t>Saturn Probe missions could significantly benefit from the use of single-layer HEEET (SL-HEEET) with a mass savings of 30% - 50% over DL-HEEET.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441356"/>
      </p:ext>
    </p:extLst>
  </p:cSld>
  <p:clrMapOvr>
    <a:masterClrMapping/>
  </p:clrMapOvr>
</p:sld>
</file>

<file path=ppt/theme/theme1.xml><?xml version="1.0" encoding="utf-8"?>
<a:theme xmlns:a="http://schemas.openxmlformats.org/drawingml/2006/main" name="1_JPL-MFO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200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noFill/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</a:objectDefaults>
  <a:extraClrSchemeLst>
    <a:extraClrScheme>
      <a:clrScheme name="MSL_CDR_PPT_Template_V5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L_CDR_PPT_Template_V5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L_CDR_PPT_Template_V5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L_CDR_PPT_Template_V5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L_CDR_PPT_Template_V5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L_CDR_PPT_Template_V5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L_CDR_PPT_Template_V5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L_CDR_PPT_Template_V5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L_CDR_PPT_Template_V5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L_CDR_PPT_Template_V5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L_CDR_PPT_Template_V5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L_CDR_PPT_Template_V5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42840</TotalTime>
  <Words>337</Words>
  <Application>Microsoft Macintosh PowerPoint</Application>
  <PresentationFormat>Widescreen</PresentationFormat>
  <Paragraphs>16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Helvetica Light</vt:lpstr>
      <vt:lpstr>1_JPL-MFO</vt:lpstr>
      <vt:lpstr>OPAG – Poster Session – Lightning Talk  “ Next Generation Thermal Protection Systems for Outer Planet Missions “           Venkatapathy E., Gasch M., Prabhu D., Allen G., and Hwang H.    9/1/2021</vt:lpstr>
      <vt:lpstr>Advocacy Sought from OPAG for the Next Generation of Ablative TPS to Enable Ice-Giant Aerocapture and Enhance Saturn Probe Mission </vt:lpstr>
    </vt:vector>
  </TitlesOfParts>
  <Company>Jet Propulsion Laboratory, Caltech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SRL</dc:title>
  <dc:creator>Brian Muirhead</dc:creator>
  <cp:lastModifiedBy>Gasch, Matthew J. (ARC-TSM)</cp:lastModifiedBy>
  <cp:revision>733</cp:revision>
  <cp:lastPrinted>2019-11-13T21:17:24Z</cp:lastPrinted>
  <dcterms:created xsi:type="dcterms:W3CDTF">2014-05-16T13:00:15Z</dcterms:created>
  <dcterms:modified xsi:type="dcterms:W3CDTF">2021-08-22T14:40:43Z</dcterms:modified>
</cp:coreProperties>
</file>