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14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29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43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58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5725" algn="l" defTabSz="457145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2870" algn="l" defTabSz="457145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016" algn="l" defTabSz="457145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161" algn="l" defTabSz="457145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thiraj Venkatapathy" initials="RAJ" lastIdx="4" clrIdx="0"/>
  <p:cmAuthor id="1" name="Matthew Gasch" initials="MJ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D579"/>
    <a:srgbClr val="FFFC00"/>
    <a:srgbClr val="0096FF"/>
    <a:srgbClr val="76D6FF"/>
    <a:srgbClr val="D5FC79"/>
    <a:srgbClr val="990099"/>
    <a:srgbClr val="0099CC"/>
    <a:srgbClr val="9FB9FF"/>
    <a:srgbClr val="5F5F5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646" autoAdjust="0"/>
    <p:restoredTop sz="95646" autoAdjust="0"/>
  </p:normalViewPr>
  <p:slideViewPr>
    <p:cSldViewPr>
      <p:cViewPr>
        <p:scale>
          <a:sx n="69" d="100"/>
          <a:sy n="69" d="100"/>
        </p:scale>
        <p:origin x="144" y="-2696"/>
      </p:cViewPr>
      <p:guideLst>
        <p:guide orient="horz" pos="10368"/>
        <p:guide pos="138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E8557-EB55-AF44-A93E-4AB98DAD0A26}" type="datetimeFigureOut">
              <a:rPr lang="en-US" smtClean="0"/>
              <a:t>8/24/21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E371B-C453-B941-A35C-F69062BFF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4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Accomplishments:</a:t>
            </a:r>
          </a:p>
          <a:p>
            <a:pPr marL="228600" indent="-228600">
              <a:buAutoNum type="arabicParenR"/>
            </a:pPr>
            <a:r>
              <a:rPr lang="en-US" dirty="0"/>
              <a:t>Manufacturing</a:t>
            </a:r>
          </a:p>
          <a:p>
            <a:pPr marL="685800" lvl="1" indent="-228600">
              <a:buAutoNum type="arabicParenR"/>
            </a:pPr>
            <a:r>
              <a:rPr lang="en-US" dirty="0"/>
              <a:t>Weaving scaled up to 12-inch width,</a:t>
            </a:r>
            <a:r>
              <a:rPr lang="en-US" baseline="0" dirty="0"/>
              <a:t> 2-inch thickness</a:t>
            </a:r>
            <a:endParaRPr lang="en-US" dirty="0"/>
          </a:p>
          <a:p>
            <a:pPr marL="685800" lvl="1" indent="-228600">
              <a:buAutoNum type="arabicParenR"/>
            </a:pPr>
            <a:r>
              <a:rPr lang="en-US" dirty="0"/>
              <a:t>Successfully formed and resin infused a</a:t>
            </a:r>
            <a:r>
              <a:rPr lang="en-US" baseline="0" dirty="0"/>
              <a:t> 1m vehicle nosecap from scaled-up weave</a:t>
            </a:r>
          </a:p>
          <a:p>
            <a:pPr marL="685800" lvl="1" indent="-228600">
              <a:buAutoNum type="arabicParenR"/>
            </a:pPr>
            <a:r>
              <a:rPr lang="en-US" baseline="0" dirty="0"/>
              <a:t>Resin infusion vessel modification completed by FMI</a:t>
            </a:r>
          </a:p>
          <a:p>
            <a:pPr marL="228600" lvl="0" indent="-228600">
              <a:buAutoNum type="arabicParenR"/>
            </a:pPr>
            <a:r>
              <a:rPr lang="en-US" baseline="0" dirty="0"/>
              <a:t>Seams</a:t>
            </a:r>
          </a:p>
          <a:p>
            <a:pPr marL="685800" lvl="1" indent="-228600">
              <a:buAutoNum type="arabicParenR"/>
            </a:pPr>
            <a:r>
              <a:rPr lang="en-US" baseline="0" dirty="0"/>
              <a:t>Completed seam arcjet testing in 1850 W/cm2 and 1.3 atm</a:t>
            </a:r>
          </a:p>
          <a:p>
            <a:pPr marL="685800" lvl="1" indent="-228600">
              <a:buAutoNum type="arabicParenR"/>
            </a:pPr>
            <a:r>
              <a:rPr lang="en-US" baseline="0" dirty="0"/>
              <a:t>Completed preliminary seam structural testing</a:t>
            </a:r>
          </a:p>
          <a:p>
            <a:pPr marL="685800" lvl="1" indent="-228600">
              <a:buAutoNum type="arabicParenR"/>
            </a:pPr>
            <a:r>
              <a:rPr lang="en-US" baseline="0" dirty="0"/>
              <a:t>Baselined seam design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/>
              <a:t>MDU/ETU: composite carrier structure contract awarded</a:t>
            </a:r>
            <a:endParaRPr lang="en-US" dirty="0"/>
          </a:p>
          <a:p>
            <a:pPr marL="228600" lvl="0" indent="-228600">
              <a:buAutoNum type="arabicParenR"/>
            </a:pPr>
            <a:r>
              <a:rPr lang="en-US" baseline="0" dirty="0"/>
              <a:t>HEEET independent reviews (representatives from APL, Goddard, JPL)</a:t>
            </a:r>
          </a:p>
          <a:p>
            <a:pPr marL="685800" lvl="1" indent="-228600">
              <a:buAutoNum type="arabicParenR"/>
            </a:pPr>
            <a:r>
              <a:rPr lang="en-US" baseline="0" dirty="0"/>
              <a:t>ETU system requirements review (Sep 2014)</a:t>
            </a:r>
          </a:p>
          <a:p>
            <a:pPr marL="685800" lvl="1" indent="-228600">
              <a:buAutoNum type="arabicParenR"/>
            </a:pPr>
            <a:r>
              <a:rPr lang="en-US" baseline="0" dirty="0"/>
              <a:t>Design review (February 2015)</a:t>
            </a:r>
          </a:p>
          <a:p>
            <a:pPr marL="685800" lvl="1" indent="-228600">
              <a:buAutoNum type="arabicParenR"/>
            </a:pPr>
            <a:r>
              <a:rPr lang="en-US" baseline="0" dirty="0"/>
              <a:t>Thermal test plan review (June 2015)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371B-C453-B941-A35C-F69062BFF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3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7"/>
            <a:ext cx="37306251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6"/>
            <a:ext cx="30724475" cy="8413751"/>
          </a:xfrm>
        </p:spPr>
        <p:txBody>
          <a:bodyPr/>
          <a:lstStyle>
            <a:lvl1pPr marL="0" indent="0" algn="ctr">
              <a:buNone/>
              <a:defRPr/>
            </a:lvl1pPr>
            <a:lvl2pPr marL="457223" indent="0" algn="ctr">
              <a:buNone/>
              <a:defRPr/>
            </a:lvl2pPr>
            <a:lvl3pPr marL="914445" indent="0" algn="ctr">
              <a:buNone/>
              <a:defRPr/>
            </a:lvl3pPr>
            <a:lvl4pPr marL="1371669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1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995B5-428A-0243-B171-9303D4A87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92E36-144D-7844-A7F9-49C76DC070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4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163" y="2925764"/>
            <a:ext cx="9326563" cy="263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5" y="2925764"/>
            <a:ext cx="27827288" cy="2633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C7288-6DCD-1D40-B6FE-2B0A82B36C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6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48B91-6AFB-D444-964C-46A081297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8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7839" cy="6537326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7839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23" indent="0">
              <a:buNone/>
              <a:defRPr sz="1800"/>
            </a:lvl2pPr>
            <a:lvl3pPr marL="914445" indent="0">
              <a:buNone/>
              <a:defRPr sz="1601"/>
            </a:lvl3pPr>
            <a:lvl4pPr marL="1371669" indent="0">
              <a:buNone/>
              <a:defRPr sz="1400"/>
            </a:lvl4pPr>
            <a:lvl5pPr marL="1828892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1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DEE5B-BD2D-F54A-98F9-741E3BE31B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6" y="9509126"/>
            <a:ext cx="18576925" cy="197516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09126"/>
            <a:ext cx="18576925" cy="197516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E7B42-CA1E-E048-AAAB-B97D4199AC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7626"/>
            <a:ext cx="3950335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6" y="7369177"/>
            <a:ext cx="19392900" cy="30702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6" y="10439401"/>
            <a:ext cx="19392900" cy="1896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9" y="7369177"/>
            <a:ext cx="19400837" cy="30702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9" y="10439401"/>
            <a:ext cx="19400837" cy="1896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C8F57-8FC1-9B49-982F-85D96EBFFD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6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32401-DD26-C743-967F-FF4B8C839D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9C30C-FF54-4340-99AC-BB02FAA768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4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1277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7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6" y="6888164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9474B-3B58-9B4E-A85E-A5625EA67F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6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4" y="23042564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4" y="2941639"/>
            <a:ext cx="26335037" cy="19750088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4" y="25763539"/>
            <a:ext cx="26335037" cy="3862388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F6DDA-CCCF-374D-AF39-7261572480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8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2475" y="2925764"/>
            <a:ext cx="37306251" cy="5486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15" tIns="-210041" rIns="9415" bIns="-2100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5" y="9509126"/>
            <a:ext cx="37306251" cy="19751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15" tIns="-210041" rIns="9415" bIns="-210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5" y="29992639"/>
            <a:ext cx="9144000" cy="219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5" tIns="-210041" rIns="9415" bIns="-21004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701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6" y="29992639"/>
            <a:ext cx="13900151" cy="219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5" tIns="-210041" rIns="9415" bIns="-210041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6701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92639"/>
            <a:ext cx="9144000" cy="219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5" tIns="-210041" rIns="9415" bIns="-2100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6701"/>
            </a:lvl1pPr>
          </a:lstStyle>
          <a:p>
            <a:fld id="{8549AA85-C8A0-3543-8F6B-02C8773F40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  <a:ea typeface="ヒラギノ角ゴ Pro W3" charset="0"/>
          <a:cs typeface="ヒラギノ角ゴ Pro W3" charset="0"/>
        </a:defRPr>
      </a:lvl2pPr>
      <a:lvl3pPr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  <a:ea typeface="ヒラギノ角ゴ Pro W3" charset="0"/>
          <a:cs typeface="ヒラギノ角ゴ Pro W3" charset="0"/>
        </a:defRPr>
      </a:lvl3pPr>
      <a:lvl4pPr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  <a:ea typeface="ヒラギノ角ゴ Pro W3" charset="0"/>
          <a:cs typeface="ヒラギノ角ゴ Pro W3" charset="0"/>
        </a:defRPr>
      </a:lvl4pPr>
      <a:lvl5pPr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  <a:ea typeface="ヒラギノ角ゴ Pro W3" charset="0"/>
          <a:cs typeface="ヒラギノ角ゴ Pro W3" charset="0"/>
        </a:defRPr>
      </a:lvl5pPr>
      <a:lvl6pPr marL="457223"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</a:defRPr>
      </a:lvl6pPr>
      <a:lvl7pPr marL="914445"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</a:defRPr>
      </a:lvl7pPr>
      <a:lvl8pPr marL="1371669"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</a:defRPr>
      </a:lvl8pPr>
      <a:lvl9pPr marL="1828892"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</a:defRPr>
      </a:lvl9pPr>
    </p:titleStyle>
    <p:bodyStyle>
      <a:lvl1pPr marL="1646321" indent="-1646321" algn="l" defTabSz="4389657" rtl="0" eaLnBrk="0" fontAlgn="base" hangingPunct="0">
        <a:spcBef>
          <a:spcPct val="20000"/>
        </a:spcBef>
        <a:spcAft>
          <a:spcPct val="0"/>
        </a:spcAft>
        <a:buChar char="•"/>
        <a:defRPr sz="15401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3565704" indent="-1371669" algn="l" defTabSz="4389657" rtl="0" eaLnBrk="0" fontAlgn="base" hangingPunct="0">
        <a:spcBef>
          <a:spcPct val="20000"/>
        </a:spcBef>
        <a:spcAft>
          <a:spcPct val="0"/>
        </a:spcAft>
        <a:buChar char="–"/>
        <a:defRPr sz="1340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5486675" indent="-1097018" algn="l" defTabSz="4389657" rtl="0" eaLnBrk="0" fontAlgn="base" hangingPunct="0">
        <a:spcBef>
          <a:spcPct val="20000"/>
        </a:spcBef>
        <a:spcAft>
          <a:spcPct val="0"/>
        </a:spcAft>
        <a:buChar char="•"/>
        <a:defRPr sz="1150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7680710" indent="-1097018" algn="l" defTabSz="4389657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9876332" indent="-1097018" algn="l" defTabSz="4389657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10333554" indent="-1097018" algn="l" defTabSz="4389657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ヒラギノ角ゴ Pro W3" charset="-128"/>
        </a:defRPr>
      </a:lvl6pPr>
      <a:lvl7pPr marL="10790778" indent="-1097018" algn="l" defTabSz="4389657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ヒラギノ角ゴ Pro W3" charset="-128"/>
        </a:defRPr>
      </a:lvl7pPr>
      <a:lvl8pPr marL="11248001" indent="-1097018" algn="l" defTabSz="4389657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ヒラギノ角ゴ Pro W3" charset="-128"/>
        </a:defRPr>
      </a:lvl8pPr>
      <a:lvl9pPr marL="11705223" indent="-1097018" algn="l" defTabSz="4389657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tif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11" Type="http://schemas.openxmlformats.org/officeDocument/2006/relationships/image" Target="../media/image9.tiff"/><Relationship Id="rId5" Type="http://schemas.openxmlformats.org/officeDocument/2006/relationships/image" Target="../media/image3.tiff"/><Relationship Id="rId15" Type="http://schemas.openxmlformats.org/officeDocument/2006/relationships/image" Target="../media/image13.jpeg"/><Relationship Id="rId10" Type="http://schemas.openxmlformats.org/officeDocument/2006/relationships/image" Target="../media/image8.tiff"/><Relationship Id="rId4" Type="http://schemas.openxmlformats.org/officeDocument/2006/relationships/image" Target="../media/image2.emf"/><Relationship Id="rId9" Type="http://schemas.openxmlformats.org/officeDocument/2006/relationships/image" Target="../media/image7.tif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43891200" cy="22860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40638413" algn="l"/>
              </a:tabLst>
            </a:pPr>
            <a:r>
              <a:rPr lang="en-US" sz="6000" b="1" dirty="0">
                <a:latin typeface="Calibri"/>
                <a:cs typeface="Calibri"/>
              </a:rPr>
              <a:t>Next Generation Thermal Protection Systems for Outer Planet Missions </a:t>
            </a:r>
            <a:br>
              <a:rPr lang="en-US" dirty="0"/>
            </a:b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Ethiraj  Venkatapathy</a:t>
            </a:r>
            <a:r>
              <a:rPr lang="en-US" sz="4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Dinesh Prabhu</a:t>
            </a:r>
            <a:r>
              <a:rPr lang="en-US" sz="4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Gary Allen</a:t>
            </a:r>
            <a:r>
              <a:rPr lang="en-US" sz="4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Frank Milos</a:t>
            </a:r>
            <a:r>
              <a:rPr lang="en-US" sz="4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Matt Gasch</a:t>
            </a:r>
            <a:r>
              <a:rPr lang="en-US" sz="4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Ames Research Center;   </a:t>
            </a:r>
            <a:r>
              <a:rPr lang="en-US" sz="40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AMA, Inc.;  </a:t>
            </a:r>
            <a:endParaRPr lang="en-US" sz="4400" b="1" dirty="0">
              <a:latin typeface="Calibri" charset="0"/>
              <a:cs typeface="Calibri" charset="0"/>
            </a:endParaRPr>
          </a:p>
        </p:txBody>
      </p:sp>
      <p:sp>
        <p:nvSpPr>
          <p:cNvPr id="90" name="Text Box 182"/>
          <p:cNvSpPr txBox="1">
            <a:spLocks noChangeArrowheads="1"/>
          </p:cNvSpPr>
          <p:nvPr/>
        </p:nvSpPr>
        <p:spPr bwMode="auto">
          <a:xfrm>
            <a:off x="304800" y="2301514"/>
            <a:ext cx="2145473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990099"/>
                </a:solidFill>
                <a:latin typeface="Calibri" charset="0"/>
                <a:cs typeface="Calibri" charset="0"/>
              </a:rPr>
              <a:t>1. Summary</a:t>
            </a:r>
            <a:endParaRPr lang="en-US" sz="2801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79" name="Picture 12" descr="NASA insigniaCMYK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380334"/>
            <a:ext cx="2057402" cy="164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368"/>
          <p:cNvSpPr>
            <a:spLocks noChangeArrowheads="1"/>
          </p:cNvSpPr>
          <p:nvPr/>
        </p:nvSpPr>
        <p:spPr bwMode="auto">
          <a:xfrm>
            <a:off x="22072950" y="28803600"/>
            <a:ext cx="21396018" cy="373380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715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86" name="Text Box 369"/>
          <p:cNvSpPr txBox="1">
            <a:spLocks noChangeArrowheads="1"/>
          </p:cNvSpPr>
          <p:nvPr/>
        </p:nvSpPr>
        <p:spPr bwMode="auto">
          <a:xfrm>
            <a:off x="22131666" y="28863874"/>
            <a:ext cx="213373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990099"/>
                </a:solidFill>
                <a:latin typeface="Calibri" charset="0"/>
                <a:cs typeface="Calibri" charset="0"/>
              </a:rPr>
              <a:t>4: Summary and Recommendations</a:t>
            </a:r>
            <a:endParaRPr lang="en-US" sz="3600" dirty="0">
              <a:solidFill>
                <a:srgbClr val="990099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98" name="Straight Connector 97"/>
          <p:cNvCxnSpPr/>
          <p:nvPr/>
        </p:nvCxnSpPr>
        <p:spPr bwMode="auto">
          <a:xfrm flipV="1">
            <a:off x="40857532" y="26428636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5" name="Rectangle 70"/>
          <p:cNvSpPr>
            <a:spLocks noChangeArrowheads="1"/>
          </p:cNvSpPr>
          <p:nvPr/>
        </p:nvSpPr>
        <p:spPr bwMode="auto">
          <a:xfrm>
            <a:off x="22131666" y="2301514"/>
            <a:ext cx="21337301" cy="26062294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715">
              <a:latin typeface="Calibri" charset="0"/>
              <a:cs typeface="Calibri" charset="0"/>
            </a:endParaRPr>
          </a:p>
        </p:txBody>
      </p:sp>
      <p:sp>
        <p:nvSpPr>
          <p:cNvPr id="94" name="Rectangle 70"/>
          <p:cNvSpPr>
            <a:spLocks noChangeArrowheads="1"/>
          </p:cNvSpPr>
          <p:nvPr/>
        </p:nvSpPr>
        <p:spPr bwMode="auto">
          <a:xfrm>
            <a:off x="304801" y="2301514"/>
            <a:ext cx="21454734" cy="15757703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715">
              <a:latin typeface="Calibri" charset="0"/>
              <a:cs typeface="Calibri" charset="0"/>
            </a:endParaRPr>
          </a:p>
        </p:txBody>
      </p:sp>
      <p:sp>
        <p:nvSpPr>
          <p:cNvPr id="96" name="Text Box 182"/>
          <p:cNvSpPr txBox="1">
            <a:spLocks noChangeArrowheads="1"/>
          </p:cNvSpPr>
          <p:nvPr/>
        </p:nvSpPr>
        <p:spPr bwMode="auto">
          <a:xfrm>
            <a:off x="457200" y="3048000"/>
            <a:ext cx="21259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With 2-layer HEEET and PICA-D (domestic) both at TRL 6,  NASA has closed the TPS gap for the outer planet missions to Saturn and the Ice-Giants.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Leveraging recent development, two related TPS, a single-layer HEEET and Conformal-PICA, if matured, our studies show mass savings (of the order of 50%) on the heat-shield and backshell for direct probe missions to Saturn, Uranus and Neptune.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proposed TPs development also enables aerocapture mission architecture to Neptune.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With mass efficient TPS, not only faster aerocapture missions that cut the trip time by 50% possible, also allows for substantial payload mass increase, there by allowing for Orbiter, Probe and Lander all be inserted into orbit and then perform coordinated science.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We seek OPAG’s advocacy. 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344A05-DB74-4540-BF25-F66143EF2BFD}"/>
              </a:ext>
            </a:extLst>
          </p:cNvPr>
          <p:cNvSpPr/>
          <p:nvPr/>
        </p:nvSpPr>
        <p:spPr>
          <a:xfrm>
            <a:off x="519358" y="18887694"/>
            <a:ext cx="21197641" cy="6598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Saturn mission designers are generally interested in shallow entry that results in lower g-load during entry around 50g, which saves science instrument qualification cost and development schedule.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Shallow entries result in higher heat-load ranging between (150 kJ/cm2 – 300 kJ/cm2), an order of magnitude higher than Venus or Sample Return missions which are in the ~ 20 kJ/cm2 range. </a:t>
            </a:r>
          </a:p>
          <a:p>
            <a:pPr marL="455667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enable Saturn probe missions, TPS must offer protection but also be mass efficient to meet science mass requirements.  </a:t>
            </a:r>
          </a:p>
          <a:p>
            <a:pPr>
              <a:spcBef>
                <a:spcPts val="1824"/>
              </a:spcBef>
            </a:pPr>
            <a:r>
              <a:rPr lang="en-US" sz="2800" b="1" dirty="0">
                <a:solidFill>
                  <a:srgbClr val="000000"/>
                </a:solidFill>
                <a:latin typeface="Calibri" charset="0"/>
                <a:cs typeface="Calibri" charset="0"/>
              </a:rPr>
              <a:t>Heatshield:</a:t>
            </a:r>
          </a:p>
          <a:p>
            <a:pPr marL="468313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DL-HEEET offers robust protection it could require ~50% of the mass of the entry system. </a:t>
            </a:r>
          </a:p>
          <a:p>
            <a:pPr marL="455667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analysis performed shows Saturn Probe missions could significantly benefit from the use of single-layer HEEET (3MDCP) which had the potential to offer a mass savings of 30% - 50% over DL-HEEET.  </a:t>
            </a:r>
          </a:p>
          <a:p>
            <a:pPr>
              <a:spcBef>
                <a:spcPts val="1824"/>
              </a:spcBef>
            </a:pPr>
            <a:r>
              <a:rPr lang="en-US" sz="2800" b="1" dirty="0">
                <a:solidFill>
                  <a:srgbClr val="000000"/>
                </a:solidFill>
                <a:latin typeface="Calibri" charset="0"/>
                <a:cs typeface="Calibri" charset="0"/>
              </a:rPr>
              <a:t>Backshell: </a:t>
            </a:r>
          </a:p>
          <a:p>
            <a:pPr marL="455667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PICA can provide protection for the backshell.  C-PICA, more efficient and equally robust, can provide (30% - 50%) mass savings compared to PICA. Every kg of mass reduction for the backshell helps with stability and results in 3 times overall mass savings. </a:t>
            </a:r>
          </a:p>
          <a:p>
            <a:pPr marL="455612" lvl="1" eaLnBrk="1" hangingPunct="1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F88757A-A214-6D4D-9192-14C32C03A921}"/>
              </a:ext>
            </a:extLst>
          </p:cNvPr>
          <p:cNvSpPr/>
          <p:nvPr/>
        </p:nvSpPr>
        <p:spPr>
          <a:xfrm>
            <a:off x="22250511" y="2794760"/>
            <a:ext cx="208607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b="1" dirty="0">
                <a:latin typeface="Calibri" charset="0"/>
                <a:cs typeface="Calibri" charset="0"/>
              </a:rPr>
              <a:t>Aerocapture mission architectures can provide significant advantage over traditional propulsive insertion in multiple ways: </a:t>
            </a:r>
          </a:p>
          <a:p>
            <a:pPr marL="928688" indent="-454025">
              <a:spcBef>
                <a:spcPct val="20000"/>
              </a:spcBef>
              <a:buFont typeface="+mj-lt"/>
              <a:buAutoNum type="arabicPeriod"/>
            </a:pPr>
            <a:r>
              <a:rPr lang="en-US" sz="3000" b="1" dirty="0">
                <a:latin typeface="Calibri" charset="0"/>
                <a:cs typeface="Calibri" charset="0"/>
              </a:rPr>
              <a:t>Reduced trip time </a:t>
            </a:r>
            <a:r>
              <a:rPr lang="en-US" sz="3000" dirty="0">
                <a:latin typeface="Calibri" charset="0"/>
                <a:cs typeface="Calibri" charset="0"/>
              </a:rPr>
              <a:t>significantly by ~ (4- 8) years (30% -50%), compared to propulsive insertion total trip time of (12 – 17) years</a:t>
            </a:r>
          </a:p>
          <a:p>
            <a:pPr marL="928688" indent="-454025">
              <a:spcBef>
                <a:spcPct val="20000"/>
              </a:spcBef>
              <a:buFont typeface="+mj-lt"/>
              <a:buAutoNum type="arabicPeriod"/>
            </a:pPr>
            <a:r>
              <a:rPr lang="en-US" sz="3000" b="1" dirty="0">
                <a:latin typeface="Calibri" charset="0"/>
                <a:cs typeface="Calibri" charset="0"/>
              </a:rPr>
              <a:t>Improved science payload mass to accommodate probe(s) and lander with mass efficient TPS</a:t>
            </a:r>
            <a:endParaRPr lang="en-US" sz="3000" b="1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928688" indent="-454025">
              <a:spcBef>
                <a:spcPct val="20000"/>
              </a:spcBef>
              <a:buFont typeface="+mj-lt"/>
              <a:buAutoNum type="arabicPeriod"/>
            </a:pPr>
            <a:r>
              <a:rPr lang="en-US" sz="3000" b="1" dirty="0">
                <a:latin typeface="Calibri" charset="0"/>
                <a:cs typeface="Calibri" charset="0"/>
              </a:rPr>
              <a:t>Better Science </a:t>
            </a:r>
            <a:r>
              <a:rPr lang="en-US" sz="3000" dirty="0">
                <a:latin typeface="Calibri" charset="0"/>
                <a:cs typeface="Calibri" charset="0"/>
              </a:rPr>
              <a:t>- Orbiter, probe(s) and lander together can be inserted into orbit to perform coordinated in-situ measurements simultaneously (during probe descent)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Calibri" charset="0"/>
                <a:cs typeface="Calibri" charset="0"/>
              </a:rPr>
              <a:t>Progress made in GN&amp;C for lift-guided entry missions (MSL, Orion EFT1, Mars 2020), experience gained in flying large (~ 5m) lifting blunt-bodies in the past 20 years, have made aerocapture as “go do” engineering.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Calibri" charset="0"/>
                <a:cs typeface="Calibri" charset="0"/>
              </a:rPr>
              <a:t>An aerocapture mission will require a mass efficient TPS that can handle extreme heat-load, ~ (100 kJ/cm2 – 500 kJ/cm2).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A2916A-2E08-284D-BE73-172F3A5D2E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777"/>
          <a:stretch/>
        </p:blipFill>
        <p:spPr>
          <a:xfrm>
            <a:off x="10972800" y="7620000"/>
            <a:ext cx="10536083" cy="9906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B1AB17-5D7C-9745-B1D9-FCC63D20FF80}"/>
              </a:ext>
            </a:extLst>
          </p:cNvPr>
          <p:cNvSpPr/>
          <p:nvPr/>
        </p:nvSpPr>
        <p:spPr>
          <a:xfrm>
            <a:off x="6553200" y="25222200"/>
            <a:ext cx="15204227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1" b="1" dirty="0">
                <a:latin typeface="Calibri" charset="0"/>
                <a:cs typeface="Calibri" charset="0"/>
              </a:rPr>
              <a:t>Saturn Probe Mission TPS Trade Studies with Heritage Carbon Phenolic, Dual- and Single-Layer HEEET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CB1EE00-35A0-AA4A-905E-EC2C4E6B7DA8}"/>
              </a:ext>
            </a:extLst>
          </p:cNvPr>
          <p:cNvSpPr txBox="1"/>
          <p:nvPr/>
        </p:nvSpPr>
        <p:spPr>
          <a:xfrm>
            <a:off x="37167979" y="22722250"/>
            <a:ext cx="2695304" cy="60016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000000"/>
                </a:solidFill>
                <a:latin typeface="Calibri" charset="0"/>
                <a:cs typeface="Calibri" charset="0"/>
              </a:rPr>
              <a:t>Mass = 2200 kg Dia.   = {3, 4, 5} m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Calibri" charset="0"/>
                <a:cs typeface="Calibri" charset="0"/>
              </a:rPr>
              <a:t>Ball. Coeff. = {305, 172, 110} </a:t>
            </a:r>
          </a:p>
        </p:txBody>
      </p:sp>
      <p:pic>
        <p:nvPicPr>
          <p:cNvPr id="152" name="Picture 15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AFD03B-3C14-EC48-8491-CDC312E7D08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6600" y="12039600"/>
            <a:ext cx="5257800" cy="4025210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D854EC14-CB2E-4942-A8E7-5A7464A03F98}"/>
              </a:ext>
            </a:extLst>
          </p:cNvPr>
          <p:cNvSpPr txBox="1"/>
          <p:nvPr/>
        </p:nvSpPr>
        <p:spPr>
          <a:xfrm>
            <a:off x="32032812" y="17268631"/>
            <a:ext cx="2764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Tiled, HEEET (Dual-Layer) Engineering Development Unit 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DB61E574-486B-2C48-B04F-FC7145929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9200" y="18592799"/>
            <a:ext cx="7696200" cy="3391545"/>
          </a:xfrm>
          <a:prstGeom prst="rect">
            <a:avLst/>
          </a:prstGeom>
        </p:spPr>
      </p:pic>
      <p:pic>
        <p:nvPicPr>
          <p:cNvPr id="157" name="Picture 15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DDD570-2C4A-9D44-90DE-CBA9906E3320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5200" y="22479000"/>
            <a:ext cx="7414941" cy="5421147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C82CB0D8-87B9-2B46-9FE0-252B4D23F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33000" y="22479000"/>
            <a:ext cx="7576266" cy="5443288"/>
          </a:xfrm>
          <a:prstGeom prst="rect">
            <a:avLst/>
          </a:prstGeom>
        </p:spPr>
      </p:pic>
      <p:sp>
        <p:nvSpPr>
          <p:cNvPr id="159" name="Text Box 182">
            <a:extLst>
              <a:ext uri="{FF2B5EF4-FFF2-40B4-BE49-F238E27FC236}">
                <a16:creationId xmlns:a16="http://schemas.microsoft.com/office/drawing/2014/main" id="{B2CB6059-B9F6-A948-911E-FCB3A9BB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79" y="18364694"/>
            <a:ext cx="2145473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990099"/>
                </a:solidFill>
                <a:latin typeface="Calibri" charset="0"/>
                <a:cs typeface="Calibri" charset="0"/>
              </a:rPr>
              <a:t>2. Saturn Probes</a:t>
            </a:r>
            <a:endParaRPr lang="en-US" sz="2801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60" name="Text Box 182">
            <a:extLst>
              <a:ext uri="{FF2B5EF4-FFF2-40B4-BE49-F238E27FC236}">
                <a16:creationId xmlns:a16="http://schemas.microsoft.com/office/drawing/2014/main" id="{FDF7FAE4-5C15-0947-B585-221F3D368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2949" y="2262385"/>
            <a:ext cx="2145473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990099"/>
                </a:solidFill>
                <a:latin typeface="Calibri" charset="0"/>
                <a:cs typeface="Calibri" charset="0"/>
              </a:rPr>
              <a:t>3. TPS Enabling Aerocapture to Achieve </a:t>
            </a:r>
            <a:r>
              <a:rPr lang="en-US" sz="3600" b="1" dirty="0">
                <a:solidFill>
                  <a:srgbClr val="FF0000"/>
                </a:solidFill>
                <a:latin typeface="Calibri" charset="0"/>
                <a:cs typeface="Calibri" charset="0"/>
              </a:rPr>
              <a:t>“Faster and  Better” </a:t>
            </a:r>
            <a:r>
              <a:rPr lang="en-US" sz="3600" b="1" dirty="0">
                <a:solidFill>
                  <a:srgbClr val="990099"/>
                </a:solidFill>
                <a:latin typeface="Calibri" charset="0"/>
                <a:cs typeface="Calibri" charset="0"/>
              </a:rPr>
              <a:t>Science for Ice Giant Missions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93FF752-ECCF-AC48-BAA1-AF9613275115}"/>
              </a:ext>
            </a:extLst>
          </p:cNvPr>
          <p:cNvSpPr txBox="1"/>
          <p:nvPr/>
        </p:nvSpPr>
        <p:spPr>
          <a:xfrm>
            <a:off x="39497253" y="23022332"/>
            <a:ext cx="2360914" cy="60016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err="1">
                <a:latin typeface="Calibri" charset="0"/>
                <a:cs typeface="Calibri" charset="0"/>
              </a:rPr>
              <a:t>AoA</a:t>
            </a:r>
            <a:r>
              <a:rPr lang="en-US" sz="1400" dirty="0">
                <a:latin typeface="Calibri" charset="0"/>
                <a:cs typeface="Calibri" charset="0"/>
              </a:rPr>
              <a:t> = 28 deg  &amp;   L/D = 0.43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Calibri" charset="0"/>
                <a:cs typeface="Calibri" charset="0"/>
              </a:rPr>
              <a:t>V inf = {8, 14, 18, 22} km/s</a:t>
            </a:r>
          </a:p>
        </p:txBody>
      </p:sp>
      <p:pic>
        <p:nvPicPr>
          <p:cNvPr id="179" name="Picture 17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6790FB-E1B2-FF40-9F3F-2D2BB2DA12E6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0200" y="12039600"/>
            <a:ext cx="5153578" cy="4056855"/>
          </a:xfrm>
          <a:prstGeom prst="rect">
            <a:avLst/>
          </a:prstGeom>
        </p:spPr>
      </p:pic>
      <p:pic>
        <p:nvPicPr>
          <p:cNvPr id="185" name="Picture 184" descr="A picture containing device&#10;&#10;Description automatically generated">
            <a:extLst>
              <a:ext uri="{FF2B5EF4-FFF2-40B4-BE49-F238E27FC236}">
                <a16:creationId xmlns:a16="http://schemas.microsoft.com/office/drawing/2014/main" id="{71BE08D9-D59E-7447-AEC9-925FD2FE3842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9000" y="11963400"/>
            <a:ext cx="3579616" cy="39536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6" name="Picture 18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B6EB18-22D4-9449-802D-159B35EC4075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17600" y="12039600"/>
            <a:ext cx="5262569" cy="38734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8" name="Content Placeholder 2">
            <a:extLst>
              <a:ext uri="{FF2B5EF4-FFF2-40B4-BE49-F238E27FC236}">
                <a16:creationId xmlns:a16="http://schemas.microsoft.com/office/drawing/2014/main" id="{A6FA0671-2960-1C41-B9CD-002B877C124F}"/>
              </a:ext>
            </a:extLst>
          </p:cNvPr>
          <p:cNvSpPr txBox="1">
            <a:spLocks/>
          </p:cNvSpPr>
          <p:nvPr/>
        </p:nvSpPr>
        <p:spPr>
          <a:xfrm>
            <a:off x="22402800" y="7010401"/>
            <a:ext cx="20842300" cy="838200"/>
          </a:xfrm>
          <a:prstGeom prst="rect">
            <a:avLst/>
          </a:prstGeom>
        </p:spPr>
        <p:txBody>
          <a:bodyPr>
            <a:noAutofit/>
          </a:bodyPr>
          <a:lstStyle>
            <a:lvl1pPr marL="1646321" indent="-1646321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401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3565704" indent="-1371669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401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5486675" indent="-1097018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501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7680710" indent="-1097018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6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9876332" indent="-1097018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10333554" indent="-1097018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ヒラギノ角ゴ Pro W3" charset="-128"/>
              </a:defRPr>
            </a:lvl6pPr>
            <a:lvl7pPr marL="10790778" indent="-1097018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ヒラギノ角ゴ Pro W3" charset="-128"/>
              </a:defRPr>
            </a:lvl7pPr>
            <a:lvl8pPr marL="11248001" indent="-1097018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ヒラギノ角ゴ Pro W3" charset="-128"/>
              </a:defRPr>
            </a:lvl8pPr>
            <a:lvl9pPr marL="11705223" indent="-1097018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ヒラギノ角ゴ Pro W3" charset="-128"/>
              </a:defRPr>
            </a:lvl9pPr>
          </a:lstStyle>
          <a:p>
            <a:pPr marL="0" indent="0">
              <a:buNone/>
            </a:pPr>
            <a:endParaRPr lang="en-US" sz="3600" b="1" dirty="0">
              <a:solidFill>
                <a:srgbClr val="990099"/>
              </a:solidFill>
              <a:latin typeface="Calibri" charset="0"/>
              <a:cs typeface="Calibri" charset="0"/>
            </a:endParaRP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22F64984-7A0D-8043-BF23-D916A56A9C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17" b="67124"/>
          <a:stretch/>
        </p:blipFill>
        <p:spPr>
          <a:xfrm>
            <a:off x="27901296" y="12711972"/>
            <a:ext cx="1869947" cy="1859854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09D2A84E-DB0B-2A49-957C-B6437276DC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17" b="67124"/>
          <a:stretch/>
        </p:blipFill>
        <p:spPr>
          <a:xfrm>
            <a:off x="33832800" y="12496800"/>
            <a:ext cx="1458380" cy="1450509"/>
          </a:xfrm>
          <a:prstGeom prst="rect">
            <a:avLst/>
          </a:prstGeom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80A6B49B-E02B-6D4C-BE17-30F9543C414F}"/>
              </a:ext>
            </a:extLst>
          </p:cNvPr>
          <p:cNvSpPr txBox="1"/>
          <p:nvPr/>
        </p:nvSpPr>
        <p:spPr>
          <a:xfrm>
            <a:off x="22642752" y="11693123"/>
            <a:ext cx="3608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Heat-flux Prediction (CFD)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D5DE0FA0-BFC0-754A-B936-149D56ED6F33}"/>
              </a:ext>
            </a:extLst>
          </p:cNvPr>
          <p:cNvSpPr txBox="1"/>
          <p:nvPr/>
        </p:nvSpPr>
        <p:spPr>
          <a:xfrm>
            <a:off x="26812374" y="11697127"/>
            <a:ext cx="513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Equivalent Nose Radius vs Max Dia.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315D3AB9-8480-2843-8B6E-A68EE7C08121}"/>
              </a:ext>
            </a:extLst>
          </p:cNvPr>
          <p:cNvSpPr txBox="1"/>
          <p:nvPr/>
        </p:nvSpPr>
        <p:spPr>
          <a:xfrm>
            <a:off x="32112525" y="11696061"/>
            <a:ext cx="5100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Stagnation Point Convective Heat-Flux vs Time ( 3.0 m dia.) </a:t>
            </a:r>
          </a:p>
        </p:txBody>
      </p:sp>
      <p:sp>
        <p:nvSpPr>
          <p:cNvPr id="199" name="Rectangle 70">
            <a:extLst>
              <a:ext uri="{FF2B5EF4-FFF2-40B4-BE49-F238E27FC236}">
                <a16:creationId xmlns:a16="http://schemas.microsoft.com/office/drawing/2014/main" id="{72F5B0EF-CF4A-4443-A5E9-88CAF7EB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41" y="18303572"/>
            <a:ext cx="21454734" cy="14233827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715">
              <a:latin typeface="Calibri" charset="0"/>
              <a:cs typeface="Calibri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1B97A-322D-9F48-BF94-A16248135294}"/>
              </a:ext>
            </a:extLst>
          </p:cNvPr>
          <p:cNvSpPr txBox="1"/>
          <p:nvPr/>
        </p:nvSpPr>
        <p:spPr>
          <a:xfrm>
            <a:off x="533400" y="7848600"/>
            <a:ext cx="10591800" cy="100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Background </a:t>
            </a:r>
          </a:p>
          <a:p>
            <a:pPr marL="342900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mid density follow on to Dual-Layer or DL-HEEET, is under development to meet earth entry requirements:  Single Layer or SL-HEEET is even more mass efficient and yet still applicable at high entry conditions.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SL-HEEET, also referred to as 3D Mid Density Carbon Phenolic (3MDCP), is baselined as the heatshield for Mars Sample Return Earth Entry System Aeroshell 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3MDCP will be at TRL 6 very soon, it is limited to seamless configuration for aeroshell diameters &lt; 1.3m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the capability to scales &gt; 1.3m requires a tiled configuration with seams.  The DL-HEEET solved this and, following a similar path, 3MDCP development with seams can be completed in a short time with reasonably small $.   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Similarly, Conformal-PICA (C-PICA) at TRL 4+ is a mass and cost efficient alternate to PICA and has same applicability as PICA.  C-PICA applicability at all scales require demonstration of a seam design for tiled integration. 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two TPS developments together offer new mission possibilities for Outer Planet and Ice Giant missions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D2779-BFEE-3E4D-804D-AEABC444D1E9}"/>
              </a:ext>
            </a:extLst>
          </p:cNvPr>
          <p:cNvSpPr txBox="1"/>
          <p:nvPr/>
        </p:nvSpPr>
        <p:spPr>
          <a:xfrm>
            <a:off x="2895600" y="30861000"/>
            <a:ext cx="16687800" cy="1200329"/>
          </a:xfrm>
          <a:prstGeom prst="rect">
            <a:avLst/>
          </a:prstGeom>
          <a:solidFill>
            <a:srgbClr val="FFD5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charset="0"/>
                <a:cs typeface="Calibri" charset="0"/>
              </a:rPr>
              <a:t>Use of SL-HEEET (3MDCP)  combined with C-PICA can result in significant mass savings and provide additional opportunities for enhanced science mission.   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4095C-311A-6D44-B10E-2D3D6E4261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0" y="25831800"/>
            <a:ext cx="13722306" cy="487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6B8266-642B-354D-BF79-8FED4BE57D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" y="26517600"/>
            <a:ext cx="5582310" cy="38481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F5DC375-BB09-6442-829C-E6121E13D3CF}"/>
              </a:ext>
            </a:extLst>
          </p:cNvPr>
          <p:cNvSpPr txBox="1"/>
          <p:nvPr/>
        </p:nvSpPr>
        <p:spPr>
          <a:xfrm>
            <a:off x="1219200" y="25603200"/>
            <a:ext cx="4906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North Probe - Stag. Heat flux vs time 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(Convective and Radiative)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A2067F-565C-6B45-A5CE-F8A3CDF79A10}"/>
              </a:ext>
            </a:extLst>
          </p:cNvPr>
          <p:cNvSpPr txBox="1"/>
          <p:nvPr/>
        </p:nvSpPr>
        <p:spPr>
          <a:xfrm>
            <a:off x="22250400" y="7772400"/>
            <a:ext cx="199327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assess the TPS choices and and associated mass, a wide range of conditions were evaluated:  entry velocities that will reduce the trip by 4 – 8 years (approach velocities of (8, 14, 18 and 22) km/s, for an entry mass of 2200 kg and for aeroshell diameters of (3, 4 and 5) m.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order to achieve aerocapture with a blunt body, the geometry chosen was the well studied ACV shown in the figures.  The optimized (and patented) geometry can provide L/D of 0.6 but for the current study we limited the L/D to 0.44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every geometry, and for every approach velocity, we determined the undershoot and overshoot aerocapture trajectories around Neptune that reaches Triton.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Next, by performing CFD simulation at selected points, and combining it with engineering correlation, aerothermal quantities (pressure, heat-flux) along the trajectories at any body point location were determined and used in TPS sizing.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CBA4F-5EAF-A042-A7B6-FBC2F8ECA1D5}"/>
              </a:ext>
            </a:extLst>
          </p:cNvPr>
          <p:cNvSpPr txBox="1"/>
          <p:nvPr/>
        </p:nvSpPr>
        <p:spPr>
          <a:xfrm>
            <a:off x="22250400" y="7239000"/>
            <a:ext cx="12676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Approach to Assessing TPS mass fraction for Neptune-Triton Aerocapture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C3BEF1-FF5A-1349-8013-B870D7EA0443}"/>
              </a:ext>
            </a:extLst>
          </p:cNvPr>
          <p:cNvSpPr txBox="1"/>
          <p:nvPr/>
        </p:nvSpPr>
        <p:spPr>
          <a:xfrm>
            <a:off x="22555200" y="16230600"/>
            <a:ext cx="208026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DL-HEEETT is TRL 6 and it is scalable to any size through the use of a tiled architecture. SL-HEEET is capable and mature but the seam required has not been demonstrated.  PICA and Conformal PICA are also mature but 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heatflux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range for which they are capable is limited and also the seam required for tiled PICA/C-PICA has not been demonstrated for heat-fluxes &gt; 300 W/cm2. 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a tiled aeroshell using 3MDCP, PICA or C-PICA can be addressed through engineering development similar to the successful DL-HEEET.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0C693C-143F-AB4D-8498-3B8F8A7F9A28}"/>
              </a:ext>
            </a:extLst>
          </p:cNvPr>
          <p:cNvSpPr txBox="1"/>
          <p:nvPr/>
        </p:nvSpPr>
        <p:spPr>
          <a:xfrm>
            <a:off x="22555200" y="18973800"/>
            <a:ext cx="12573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While DL-HEEET is applicable across the entire aerocapture design space, it is too heavy and the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TPS mass fraction ranges between (22% -67%)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SL-HEEET is more mass efficient for all cases but it is not as efficient as PICA or Conformal PICA for heat-flux &lt; 1500 W/cm2.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C-PICA is more mass efficient due to its insulative nature compared to PICA. C-PICA is less expensive and also more compliant making it very attractive for large diameter aeroshells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E0C46-C888-C342-902C-83FAB76DEC7D}"/>
              </a:ext>
            </a:extLst>
          </p:cNvPr>
          <p:cNvSpPr txBox="1"/>
          <p:nvPr/>
        </p:nvSpPr>
        <p:spPr>
          <a:xfrm>
            <a:off x="29946600" y="26365200"/>
            <a:ext cx="5486400" cy="1384995"/>
          </a:xfrm>
          <a:prstGeom prst="rect">
            <a:avLst/>
          </a:prstGeom>
          <a:solidFill>
            <a:srgbClr val="FFD579"/>
          </a:solidFill>
        </p:spPr>
        <p:txBody>
          <a:bodyPr wrap="square" rtlCol="0">
            <a:spAutoFit/>
          </a:bodyPr>
          <a:lstStyle/>
          <a:p>
            <a:pPr marL="12700" indent="-12700">
              <a:spcBef>
                <a:spcPts val="600"/>
              </a:spcBef>
            </a:pPr>
            <a:r>
              <a:rPr lang="en-US" sz="2800" b="1" dirty="0">
                <a:solidFill>
                  <a:srgbClr val="000000"/>
                </a:solidFill>
                <a:latin typeface="Calibri" charset="0"/>
                <a:cs typeface="Calibri" charset="0"/>
              </a:rPr>
              <a:t>Overall mass fraction range by the use of C-PICA or the combination of C-PICA and SL-HEEET  (5%  - 20% ) 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F850F-6C50-9943-914A-69C424D7B720}"/>
              </a:ext>
            </a:extLst>
          </p:cNvPr>
          <p:cNvSpPr txBox="1"/>
          <p:nvPr/>
        </p:nvSpPr>
        <p:spPr>
          <a:xfrm>
            <a:off x="29771243" y="22250400"/>
            <a:ext cx="573795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all cases where the peak heat-flux is &lt; 1500 W/cm2, Conformal PICA is the most mass efficient.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cases where heat-flux is &gt; 1500 W/cm2, use of SL-HEEET on the wind-side and C-PICA on the lee-side of the heat-shield results in lowest mass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D9967A-ECE1-9E41-BF3A-2779F541F16E}"/>
              </a:ext>
            </a:extLst>
          </p:cNvPr>
          <p:cNvSpPr txBox="1"/>
          <p:nvPr/>
        </p:nvSpPr>
        <p:spPr>
          <a:xfrm>
            <a:off x="22206857" y="29718000"/>
            <a:ext cx="21074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of SL-HEEET (3MDCP) and C-PICA is recommended for outer planet missions as they result in significant mass savings without impacting mission risk.  Experience in addressing seam development for DL-HEEET will allow us to mature SL-HEEET and C-PICA to any scale.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SL-HEET and C-PICA are at already TRL (4 to 5) and the remaining development is more of an engineering task.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Given outer Planet missions of opportunity is in the early to mid 2030’s, there is sufficient time to develop the above two TPS.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seek the support and advocacy of OPAG in ensuring tiled SL-HEEET (3MDCP) and C-PICA are matured in a timely manner.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26515</TotalTime>
  <Words>1551</Words>
  <Application>Microsoft Macintosh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</vt:lpstr>
      <vt:lpstr>Blank</vt:lpstr>
      <vt:lpstr>Next Generation Thermal Protection Systems for Outer Planet Missions  Ethiraj  Venkatapathy1, Dinesh Prabhu2, Gary Allen2 , Frank Milos2 and Matt Gasch1 1 NASA Ames Research Center;   2 AMA, Inc.;  </vt:lpstr>
    </vt:vector>
  </TitlesOfParts>
  <Manager/>
  <Company>University of Marme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Reactive Processing &amp; Mechanical Properties of Silicon Nitride Matrix Composites &amp; their use in Joining &amp; Coating Ceramics &amp; Ceramic Matrix Composites </dc:title>
  <dc:subject/>
  <dc:creator>Mairead Stackpoole</dc:creator>
  <cp:keywords/>
  <dc:description/>
  <cp:lastModifiedBy>Stackpoole, Margaret M. (ARC-TSM)</cp:lastModifiedBy>
  <cp:revision>366</cp:revision>
  <cp:lastPrinted>2016-08-03T20:52:27Z</cp:lastPrinted>
  <dcterms:created xsi:type="dcterms:W3CDTF">2013-01-30T21:32:29Z</dcterms:created>
  <dcterms:modified xsi:type="dcterms:W3CDTF">2021-08-25T01:17:24Z</dcterms:modified>
  <cp:category/>
</cp:coreProperties>
</file>