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</p:sldMasterIdLst>
  <p:notesMasterIdLst>
    <p:notesMasterId r:id="rId25"/>
  </p:notesMasterIdLst>
  <p:sldIdLst>
    <p:sldId id="256" r:id="rId6"/>
    <p:sldId id="259" r:id="rId7"/>
    <p:sldId id="260" r:id="rId8"/>
    <p:sldId id="1938" r:id="rId9"/>
    <p:sldId id="1939" r:id="rId10"/>
    <p:sldId id="1929" r:id="rId11"/>
    <p:sldId id="1930" r:id="rId12"/>
    <p:sldId id="264" r:id="rId13"/>
    <p:sldId id="266" r:id="rId14"/>
    <p:sldId id="267" r:id="rId15"/>
    <p:sldId id="1936" r:id="rId16"/>
    <p:sldId id="261" r:id="rId17"/>
    <p:sldId id="1925" r:id="rId18"/>
    <p:sldId id="1926" r:id="rId19"/>
    <p:sldId id="1937" r:id="rId20"/>
    <p:sldId id="1933" r:id="rId21"/>
    <p:sldId id="1931" r:id="rId22"/>
    <p:sldId id="1932" r:id="rId23"/>
    <p:sldId id="193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mbers, Wesley A. (MSFC-EV44)" initials="CWA(" lastIdx="9" clrIdx="0">
    <p:extLst>
      <p:ext uri="{19B8F6BF-5375-455C-9EA6-DF929625EA0E}">
        <p15:presenceInfo xmlns:p15="http://schemas.microsoft.com/office/powerpoint/2012/main" userId="S::wachambe@ndc.nasa.gov::244fe9a0-0aa7-4309-ac7c-2d1fd3b5462c" providerId="AD"/>
      </p:ext>
    </p:extLst>
  </p:cmAuthor>
  <p:cmAuthor id="2" name="Willis, Emily M. (MSFC-EV44)" initials="W(" lastIdx="4" clrIdx="1">
    <p:extLst>
      <p:ext uri="{19B8F6BF-5375-455C-9EA6-DF929625EA0E}">
        <p15:presenceInfo xmlns:p15="http://schemas.microsoft.com/office/powerpoint/2012/main" userId="S::ewillis@ndc.nasa.gov::7561c696-7476-4c4a-a26c-714b5ca978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1727"/>
    <a:srgbClr val="00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E17E92-C4F1-5D5C-29C7-C7F657014F1D}" v="8" dt="2021-08-26T19:12:09.470"/>
    <p1510:client id="{B20CD108-4B57-4A47-ACC6-983FE0393316}" v="290" dt="2021-08-25T21:20:50.735"/>
    <p1510:client id="{E14051F0-CA81-477A-A817-8E111839251B}" v="5" dt="2021-08-25T13:52:44.1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mbers, Wesley A. (MSFC-EV44)" userId="S::wachambe@ndc.nasa.gov::244fe9a0-0aa7-4309-ac7c-2d1fd3b5462c" providerId="AD" clId="Web-{67E17E92-C4F1-5D5C-29C7-C7F657014F1D}"/>
    <pc:docChg chg="">
      <pc:chgData name="Chambers, Wesley A. (MSFC-EV44)" userId="S::wachambe@ndc.nasa.gov::244fe9a0-0aa7-4309-ac7c-2d1fd3b5462c" providerId="AD" clId="Web-{67E17E92-C4F1-5D5C-29C7-C7F657014F1D}" dt="2021-08-26T19:12:09.470" v="7"/>
      <pc:docMkLst>
        <pc:docMk/>
      </pc:docMkLst>
      <pc:sldChg chg="delCm">
        <pc:chgData name="Chambers, Wesley A. (MSFC-EV44)" userId="S::wachambe@ndc.nasa.gov::244fe9a0-0aa7-4309-ac7c-2d1fd3b5462c" providerId="AD" clId="Web-{67E17E92-C4F1-5D5C-29C7-C7F657014F1D}" dt="2021-08-26T19:11:45.829" v="1"/>
        <pc:sldMkLst>
          <pc:docMk/>
          <pc:sldMk cId="1527586697" sldId="260"/>
        </pc:sldMkLst>
      </pc:sldChg>
      <pc:sldChg chg="delCm">
        <pc:chgData name="Chambers, Wesley A. (MSFC-EV44)" userId="S::wachambe@ndc.nasa.gov::244fe9a0-0aa7-4309-ac7c-2d1fd3b5462c" providerId="AD" clId="Web-{67E17E92-C4F1-5D5C-29C7-C7F657014F1D}" dt="2021-08-26T19:12:01.110" v="5"/>
        <pc:sldMkLst>
          <pc:docMk/>
          <pc:sldMk cId="341738352" sldId="264"/>
        </pc:sldMkLst>
      </pc:sldChg>
      <pc:sldChg chg="delCm">
        <pc:chgData name="Chambers, Wesley A. (MSFC-EV44)" userId="S::wachambe@ndc.nasa.gov::244fe9a0-0aa7-4309-ac7c-2d1fd3b5462c" providerId="AD" clId="Web-{67E17E92-C4F1-5D5C-29C7-C7F657014F1D}" dt="2021-08-26T19:12:09.470" v="7"/>
        <pc:sldMkLst>
          <pc:docMk/>
          <pc:sldMk cId="3365812676" sldId="1925"/>
        </pc:sldMkLst>
      </pc:sldChg>
      <pc:sldChg chg="delCm">
        <pc:chgData name="Chambers, Wesley A. (MSFC-EV44)" userId="S::wachambe@ndc.nasa.gov::244fe9a0-0aa7-4309-ac7c-2d1fd3b5462c" providerId="AD" clId="Web-{67E17E92-C4F1-5D5C-29C7-C7F657014F1D}" dt="2021-08-26T19:11:57.485" v="4"/>
        <pc:sldMkLst>
          <pc:docMk/>
          <pc:sldMk cId="668462670" sldId="1929"/>
        </pc:sldMkLst>
      </pc:sldChg>
      <pc:sldChg chg="delCm">
        <pc:chgData name="Chambers, Wesley A. (MSFC-EV44)" userId="S::wachambe@ndc.nasa.gov::244fe9a0-0aa7-4309-ac7c-2d1fd3b5462c" providerId="AD" clId="Web-{67E17E92-C4F1-5D5C-29C7-C7F657014F1D}" dt="2021-08-26T19:12:05.220" v="6"/>
        <pc:sldMkLst>
          <pc:docMk/>
          <pc:sldMk cId="4072679995" sldId="1936"/>
        </pc:sldMkLst>
      </pc:sldChg>
      <pc:sldChg chg="delCm">
        <pc:chgData name="Chambers, Wesley A. (MSFC-EV44)" userId="S::wachambe@ndc.nasa.gov::244fe9a0-0aa7-4309-ac7c-2d1fd3b5462c" providerId="AD" clId="Web-{67E17E92-C4F1-5D5C-29C7-C7F657014F1D}" dt="2021-08-26T19:11:49.829" v="2"/>
        <pc:sldMkLst>
          <pc:docMk/>
          <pc:sldMk cId="4199398944" sldId="1938"/>
        </pc:sldMkLst>
      </pc:sldChg>
      <pc:sldChg chg="delCm">
        <pc:chgData name="Chambers, Wesley A. (MSFC-EV44)" userId="S::wachambe@ndc.nasa.gov::244fe9a0-0aa7-4309-ac7c-2d1fd3b5462c" providerId="AD" clId="Web-{67E17E92-C4F1-5D5C-29C7-C7F657014F1D}" dt="2021-08-26T19:11:54.266" v="3"/>
        <pc:sldMkLst>
          <pc:docMk/>
          <pc:sldMk cId="850136911" sldId="1939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4BEF01-390B-43B5-9BF1-D6251A7D86D2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7367D1-67A6-4F8A-AD0C-2F234E04B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68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https://ccmc.gsfc.nasa.gov/educational/MagnetosphereWebPage.php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367D1-67A6-4F8A-AD0C-2F234E04B7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16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https://ccmc.gsfc.nasa.gov/educational/MagnetosphereWebPage.php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367D1-67A6-4F8A-AD0C-2F234E04B7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9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https://ccmc.gsfc.nasa.gov/educational/MagnetosphereWebPage.php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367D1-67A6-4F8A-AD0C-2F234E04B7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92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https://science.nasa.gov/files/science-pink/s3fs-public/atoms/files/Final_508Compliant_MoonRpt.pdf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367D1-67A6-4F8A-AD0C-2F234E04B7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87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E3952-595F-40A0-86D1-2AB1C38898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00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A268F7-312F-2449-A356-498AE7A92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6D95EA-4B47-6349-B2C2-212D3ECD8E89}"/>
              </a:ext>
            </a:extLst>
          </p:cNvPr>
          <p:cNvSpPr txBox="1"/>
          <p:nvPr/>
        </p:nvSpPr>
        <p:spPr>
          <a:xfrm>
            <a:off x="9337400" y="555511"/>
            <a:ext cx="1534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Aeronautics and</a:t>
            </a:r>
            <a:b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Administration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E0EB3-2DBC-0F40-98D0-6652C60A2C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7260" y="2346960"/>
            <a:ext cx="7676340" cy="1274762"/>
          </a:xfrm>
        </p:spPr>
        <p:txBody>
          <a:bodyPr anchor="t">
            <a:noAutofit/>
          </a:bodyPr>
          <a:lstStyle>
            <a:lvl1pPr algn="l">
              <a:defRPr sz="47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9FCCA-7E9F-8345-AE4B-8A1649D460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7260" y="3769360"/>
            <a:ext cx="7676340" cy="148844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3539AA-42F9-1441-85F8-283DA3D37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BD057C-84C7-8D48-BA37-A5E3FFABAAA6}"/>
              </a:ext>
            </a:extLst>
          </p:cNvPr>
          <p:cNvCxnSpPr>
            <a:cxnSpLocks/>
          </p:cNvCxnSpPr>
          <p:nvPr/>
        </p:nvCxnSpPr>
        <p:spPr>
          <a:xfrm>
            <a:off x="10900061" y="307703"/>
            <a:ext cx="0" cy="8456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FCEA98A-6763-E14A-83EC-293F9BF56540}"/>
              </a:ext>
            </a:extLst>
          </p:cNvPr>
          <p:cNvSpPr txBox="1"/>
          <p:nvPr/>
        </p:nvSpPr>
        <p:spPr>
          <a:xfrm>
            <a:off x="10363913" y="6452046"/>
            <a:ext cx="1534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59C2EB3-E198-FD49-8F89-87A45237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16D8-F5D3-4A61-9E71-89C9F982660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9B83BAB-DC43-CD4D-96EE-48E7DC07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74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8EFCF-B6AE-F64E-A065-FB7141251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DEE119-92F1-7944-A8F4-96BD446DAC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C7911A-F4C7-3340-9C3D-52C9FC331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0D038A-F2FE-7040-9ED4-22A123E21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16D8-F5D3-4A61-9E71-89C9F982660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92E64-E19F-4946-8E1B-59A7CA3A9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DA8B8-75CA-2D4B-AD53-06ACD7B64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81543-7C34-45D7-AECC-172597DB2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07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A3E72-5579-D44D-8067-7D7C4A30C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B03802-5AF4-6240-8B23-34C9BDA23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50DFB-DC9E-2945-AB47-F1FF41ED9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16D8-F5D3-4A61-9E71-89C9F982660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7B12C-9BE6-994A-9164-3413500F4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7B8B-DBE4-6B48-9ED6-202B0CF35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81543-7C34-45D7-AECC-172597DB2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59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BED994-87F5-BC46-81D8-BED53FB656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4077A8-331E-EA40-8D4E-3A7B24152F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1EEBB-69EB-884A-B31E-983E90BC1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16D8-F5D3-4A61-9E71-89C9F982660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64505-28DF-3746-B197-9290A0DC8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5A26B-2553-9A42-B48E-5FA34B8E1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81543-7C34-45D7-AECC-172597DB2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412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Text Box 74"/>
          <p:cNvSpPr txBox="1">
            <a:spLocks noChangeArrowheads="1"/>
          </p:cNvSpPr>
          <p:nvPr/>
        </p:nvSpPr>
        <p:spPr bwMode="auto">
          <a:xfrm>
            <a:off x="9484206" y="415926"/>
            <a:ext cx="1513417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4572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rgbClr val="FFFFFF"/>
                </a:solidFill>
                <a:latin typeface="Arial" charset="0"/>
                <a:ea typeface="ヒラギノ角ゴ Pro W3" charset="0"/>
              </a:rPr>
              <a:t>National Aeronautics and</a:t>
            </a:r>
            <a:br>
              <a:rPr lang="en-US" sz="600" dirty="0">
                <a:solidFill>
                  <a:srgbClr val="FFFFFF"/>
                </a:solidFill>
                <a:latin typeface="Arial" charset="0"/>
                <a:ea typeface="ヒラギノ角ゴ Pro W3" charset="0"/>
              </a:rPr>
            </a:br>
            <a:r>
              <a:rPr lang="en-US" sz="600" dirty="0">
                <a:solidFill>
                  <a:srgbClr val="FFFFFF"/>
                </a:solidFill>
                <a:latin typeface="Arial" charset="0"/>
                <a:ea typeface="ヒラギノ角ゴ Pro W3" charset="0"/>
              </a:rPr>
              <a:t>Space Administration</a:t>
            </a:r>
          </a:p>
        </p:txBody>
      </p: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 flipV="1">
            <a:off x="11025139" y="165100"/>
            <a:ext cx="0" cy="73183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Rectangle 162"/>
          <p:cNvSpPr>
            <a:spLocks noGrp="1" noChangeArrowheads="1"/>
          </p:cNvSpPr>
          <p:nvPr>
            <p:ph type="ctrTitle"/>
          </p:nvPr>
        </p:nvSpPr>
        <p:spPr>
          <a:xfrm>
            <a:off x="611718" y="1511991"/>
            <a:ext cx="6489700" cy="1046973"/>
          </a:xfrm>
          <a:ln>
            <a:noFill/>
          </a:ln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163"/>
          <p:cNvSpPr>
            <a:spLocks noGrp="1" noChangeArrowheads="1"/>
          </p:cNvSpPr>
          <p:nvPr>
            <p:ph type="subTitle" idx="1"/>
          </p:nvPr>
        </p:nvSpPr>
        <p:spPr>
          <a:xfrm>
            <a:off x="611718" y="2558964"/>
            <a:ext cx="6489700" cy="616036"/>
          </a:xfrm>
          <a:ln>
            <a:noFill/>
          </a:ln>
        </p:spPr>
        <p:txBody>
          <a:bodyPr anchor="ctr"/>
          <a:lstStyle>
            <a:lvl1pPr>
              <a:buNone/>
              <a:defRPr sz="16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3105" y="247655"/>
            <a:ext cx="715837" cy="59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75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7C384-89D6-8141-B091-9776852F31E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53665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F7C70-D67C-EC44-B347-AD63B26EA15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58278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59103-A4D9-2148-B8FF-FB5AD738961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172348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0AF6B-D50A-2B47-B1C7-FB734DCC6A7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483630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C988F-EB4A-BE44-AF14-2A0304D0A605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714353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7D6C6-1BFE-5549-AE1E-41A7AEA0E8B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315384" y="103188"/>
            <a:ext cx="10769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  <a:endParaRPr lang="en-US" altLang="x-non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886" y="118347"/>
            <a:ext cx="715837" cy="59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7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74D18E7-FB22-AE45-BE29-23FC8A758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015F3A-B103-9D43-874F-AF0B11A38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30FFB1-95C8-154C-ABEB-94D84C66C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A49B-6BBF-5A4E-8342-5A880A3A0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344D7-BCFF-784E-8975-79A0932C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16D8-F5D3-4A61-9E71-89C9F982660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A30E6-0B82-5D40-A654-76CD6D3E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01DC-1F81-E34D-82E3-959FF795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81543-7C34-45D7-AECC-172597DB2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298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7D6C6-1BFE-5549-AE1E-41A7AEA0E8B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315384" y="103188"/>
            <a:ext cx="10769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  <a:endParaRPr lang="en-US" altLang="x-non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886" y="118347"/>
            <a:ext cx="715837" cy="592854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0" y="-2286529"/>
          <a:ext cx="12192000" cy="9146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Image" r:id="rId4" imgW="8126984" imgH="6095238" progId="">
                  <p:embed/>
                </p:oleObj>
              </mc:Choice>
              <mc:Fallback>
                <p:oleObj name="Image" r:id="rId4" imgW="8126984" imgH="6095238" progId="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286529"/>
                        <a:ext cx="12192000" cy="91461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8984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3B023-8F15-D34F-A93F-070D1A5772D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445066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CAF0-C636-C74E-ACBB-0B9B1C3E4D36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020891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CFDD6-1409-1443-96A1-CAB5CDA09A9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91003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Swoo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DCE7D43-9C45-F74B-ADC2-8A75B590A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30FFB1-95C8-154C-ABEB-94D84C66C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A49B-6BBF-5A4E-8342-5A880A3A0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344D7-BCFF-784E-8975-79A0932C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16D8-F5D3-4A61-9E71-89C9F982660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A30E6-0B82-5D40-A654-76CD6D3E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01DC-1F81-E34D-82E3-959FF795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81543-7C34-45D7-AECC-172597DB256D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90E324-EC4A-A541-B8D1-BDBE5CDED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95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B72302-375E-234C-A570-959FCDA83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9E59E8-1875-B141-9FDB-1641CDE39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16D8-F5D3-4A61-9E71-89C9F982660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D66B3-E2E9-3F46-B8EA-87CDA0E4E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21A84-9834-FF4B-BBAF-34F4F9586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81543-7C34-45D7-AECC-172597DB2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20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1E86-7A73-5B47-893D-57C07E3F2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21C57-5C13-7442-8B9B-C435902332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8F913-E8D8-7A43-B5CA-55E34B8BD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1C65B3-D09A-7C49-90AF-3732B38B5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16D8-F5D3-4A61-9E71-89C9F982660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28249-EB91-B84C-A7A8-BF47D24C9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4B752-72EA-CB43-88DF-11D337EE6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81543-7C34-45D7-AECC-172597DB2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4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F7714-F9DE-5549-A994-E31DDFC27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7BC61-2A6B-F14D-AEE7-F6FE4689F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885B73-736E-5541-A0FF-612927D0FF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DF2F5D-4F65-5446-9DED-1A5834D1B1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DB25A-2C98-7842-A2B3-468F36DE2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2AA16-D324-D448-93CC-86341AC76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16D8-F5D3-4A61-9E71-89C9F982660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A97442-3BAC-C744-955E-3FA557640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DC992F-CCB6-434D-861D-32D643E2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81543-7C34-45D7-AECC-172597DB2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10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A0EB3-F186-354B-9BFE-C379EC6AF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3CCBB0-51C3-2F48-8D70-04ECAB38F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16D8-F5D3-4A61-9E71-89C9F982660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078886-FFB1-4843-BF32-3DD3EB91F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2DA97E-A7FF-3A40-B2BF-19DE68288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81543-7C34-45D7-AECC-172597DB2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76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9E59E8-1875-B141-9FDB-1641CDE39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16D8-F5D3-4A61-9E71-89C9F982660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D66B3-E2E9-3F46-B8EA-87CDA0E4E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21A84-9834-FF4B-BBAF-34F4F9586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81543-7C34-45D7-AECC-172597DB2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61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4405D-2AE0-1E4D-BC0B-B165E5B5E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E354D-4308-AE4E-8570-53157DB40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72F12A-9D13-8E44-A8F9-0DD1BB306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118851-558D-364D-A8D2-4D77969C7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16D8-F5D3-4A61-9E71-89C9F982660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33A453-A4A7-5E4F-80DF-96B4A7B18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D0BC36-6E09-1F4C-A026-C51A6472C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81543-7C34-45D7-AECC-172597DB2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05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26FB86-D894-4D42-84BE-9C0D479F8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92499-E2CE-484C-BF8D-A72DFDE95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2465A-E776-584B-B3C2-769DA137EA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E4316D8-F5D3-4A61-9E71-89C9F982660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6F335-F990-5947-A715-B10B3A7A6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A5AB9-9525-2548-BA4B-F84F5DB41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8881543-7C34-45D7-AECC-172597DB256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880F24-8512-FD40-A516-D2FB663585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33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92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152">
          <p15:clr>
            <a:srgbClr val="F26B43"/>
          </p15:clr>
        </p15:guide>
        <p15:guide id="4" pos="74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ChangeArrowheads="1"/>
          </p:cNvSpPr>
          <p:nvPr/>
        </p:nvSpPr>
        <p:spPr bwMode="auto">
          <a:xfrm>
            <a:off x="0" y="0"/>
            <a:ext cx="12192000" cy="84613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4572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315384" y="103188"/>
            <a:ext cx="10769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dirty="0"/>
              <a:t>Click to Edit Title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03301"/>
            <a:ext cx="10972800" cy="51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81212BE-DDED-794D-9DBD-821C8354EFEA}" type="slidenum">
              <a:rPr lang="en-US" altLang="x-none" smtClean="0"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x-none">
              <a:ea typeface="ＭＳ Ｐゴシック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886" y="118347"/>
            <a:ext cx="715837" cy="5928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477060D-B25A-D543-B20A-FCA00E708EA3}"/>
              </a:ext>
            </a:extLst>
          </p:cNvPr>
          <p:cNvSpPr/>
          <p:nvPr/>
        </p:nvSpPr>
        <p:spPr>
          <a:xfrm>
            <a:off x="2724806" y="6604084"/>
            <a:ext cx="6096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50" b="1" dirty="0">
                <a:solidFill>
                  <a:srgbClr val="FF0000"/>
                </a:solidFill>
                <a:latin typeface="Arial"/>
                <a:cs typeface="Arial"/>
              </a:rPr>
              <a:t>Pre-Decisional</a:t>
            </a:r>
            <a:r>
              <a:rPr lang="en-US" sz="1050" b="1" baseline="0" dirty="0">
                <a:solidFill>
                  <a:srgbClr val="FF0000"/>
                </a:solidFill>
                <a:latin typeface="Arial"/>
                <a:cs typeface="Arial"/>
              </a:rPr>
              <a:t> • </a:t>
            </a:r>
            <a:r>
              <a:rPr lang="en-US" sz="1050" b="1" dirty="0">
                <a:solidFill>
                  <a:srgbClr val="FF0000"/>
                </a:solidFill>
                <a:latin typeface="Arial"/>
                <a:cs typeface="Arial"/>
              </a:rPr>
              <a:t>NASA Internal Use Only •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062826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bg1"/>
          </a:solidFill>
          <a:latin typeface="Arial" panose="020B0604020202020204" pitchFamily="34" charset="0"/>
          <a:ea typeface="ヒラギノ角ゴ Pro W3" charset="-128"/>
          <a:cs typeface="Arial" panose="020B0604020202020204" pitchFamily="34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177800" indent="-1778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b="1" kern="1200">
          <a:solidFill>
            <a:schemeClr val="tx1"/>
          </a:solidFill>
          <a:latin typeface="Arial"/>
          <a:ea typeface="ヒラギノ角ゴ Pro W3" charset="-128"/>
          <a:cs typeface="Arial"/>
        </a:defRPr>
      </a:lvl1pPr>
      <a:lvl2pPr marL="6858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ヒラギノ角ゴ Pro W3" charset="-128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ヒラギノ角ゴ Pro W3" charset="-128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ヒラギノ角ゴ Pro W3" charset="-128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/>
          <a:ea typeface="ヒラギノ角ゴ Pro W3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ntrs.nasa.gov/citations/20205007447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C8F62-7FA0-4A8F-9B20-8C8DB5DA33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7260" y="2683428"/>
            <a:ext cx="8062420" cy="1491143"/>
          </a:xfrm>
        </p:spPr>
        <p:txBody>
          <a:bodyPr/>
          <a:lstStyle/>
          <a:p>
            <a:r>
              <a:rPr lang="en-US" dirty="0"/>
              <a:t>DSNE and the lunar plasma environment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C89D6F-2E2C-47A4-BF24-1AD4581F4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260" y="4345496"/>
            <a:ext cx="5996212" cy="1607832"/>
          </a:xfrm>
          <a:noFill/>
        </p:spPr>
        <p:txBody>
          <a:bodyPr>
            <a:normAutofit/>
          </a:bodyPr>
          <a:lstStyle/>
          <a:p>
            <a:r>
              <a:rPr lang="en-US" sz="2400" dirty="0">
                <a:ln w="3175" cmpd="tri">
                  <a:noFill/>
                  <a:round/>
                </a:ln>
              </a:rPr>
              <a:t>Wesley A. Chambers, PhD</a:t>
            </a:r>
          </a:p>
          <a:p>
            <a:r>
              <a:rPr lang="en-US" sz="1800" dirty="0">
                <a:ln w="3175" cmpd="tri">
                  <a:noFill/>
                  <a:round/>
                </a:ln>
              </a:rPr>
              <a:t>Natural Environments Branch</a:t>
            </a:r>
          </a:p>
          <a:p>
            <a:r>
              <a:rPr lang="en-US" sz="1800" dirty="0">
                <a:ln w="3175" cmpd="tri">
                  <a:noFill/>
                  <a:round/>
                </a:ln>
              </a:rPr>
              <a:t>NASA Marshall Space Flight Center</a:t>
            </a:r>
          </a:p>
          <a:p>
            <a:r>
              <a:rPr lang="en-US" sz="1800" dirty="0">
                <a:ln w="3175" cmpd="tri">
                  <a:noFill/>
                  <a:round/>
                </a:ln>
              </a:rPr>
              <a:t>14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3184950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2BF0E-7B74-4A3C-B297-F581622B0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664365" y="3070413"/>
            <a:ext cx="6464042" cy="892175"/>
          </a:xfrm>
        </p:spPr>
        <p:txBody>
          <a:bodyPr/>
          <a:lstStyle/>
          <a:p>
            <a:r>
              <a:rPr lang="en-US" dirty="0"/>
              <a:t>Earth’s magnetosphere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87D9AA-5B63-46B3-9684-2A1D1B30F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85" y="745889"/>
            <a:ext cx="9532829" cy="536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60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79F61-56E7-432A-8BFC-5699DA6FA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Earth’s magnetosphere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C8E206-5EE3-468B-ACCE-BD531AFBF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680" y="1615014"/>
            <a:ext cx="5714439" cy="42786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70D76E-57DC-459D-A217-EA30EE4A730C}"/>
              </a:ext>
            </a:extLst>
          </p:cNvPr>
          <p:cNvSpPr txBox="1"/>
          <p:nvPr/>
        </p:nvSpPr>
        <p:spPr>
          <a:xfrm>
            <a:off x="7670800" y="5893701"/>
            <a:ext cx="3611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THEMIS-ARTEMIS data/Willis et al.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C2D43-765B-4A4A-937D-37EC3AD98691}"/>
              </a:ext>
            </a:extLst>
          </p:cNvPr>
          <p:cNvSpPr txBox="1"/>
          <p:nvPr/>
        </p:nvSpPr>
        <p:spPr>
          <a:xfrm>
            <a:off x="670560" y="1615013"/>
            <a:ext cx="458216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ARTEMIS data taken during one Earth orbit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Light grey region = </a:t>
            </a:r>
            <a:r>
              <a:rPr lang="en-US" sz="2000" dirty="0" err="1">
                <a:solidFill>
                  <a:schemeClr val="bg1"/>
                </a:solidFill>
              </a:rPr>
              <a:t>magnetosheath</a:t>
            </a:r>
            <a:endParaRPr lang="en-US" sz="20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Dark grey region = magnetotail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No shading = solar wind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Electron temperature increases in </a:t>
            </a:r>
            <a:r>
              <a:rPr lang="en-US" sz="2400" dirty="0" err="1">
                <a:solidFill>
                  <a:schemeClr val="bg1"/>
                </a:solidFill>
              </a:rPr>
              <a:t>magnetosheath</a:t>
            </a: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Electron density decreases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679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2BF0E-7B74-4A3C-B297-F581622B0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4639812" y="994300"/>
            <a:ext cx="10515600" cy="892175"/>
          </a:xfrm>
        </p:spPr>
        <p:txBody>
          <a:bodyPr/>
          <a:lstStyle/>
          <a:p>
            <a:r>
              <a:rPr lang="en-US" dirty="0"/>
              <a:t>Lunar plasma environment</a:t>
            </a:r>
          </a:p>
        </p:txBody>
      </p:sp>
      <p:pic>
        <p:nvPicPr>
          <p:cNvPr id="5" name="Picture 4" descr="A picture containing sitting, computer&#10;&#10;Description automatically generated">
            <a:extLst>
              <a:ext uri="{FF2B5EF4-FFF2-40B4-BE49-F238E27FC236}">
                <a16:creationId xmlns:a16="http://schemas.microsoft.com/office/drawing/2014/main" id="{CF2425DC-1E44-4FC9-AD71-5A2B17F3A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076" y="191948"/>
            <a:ext cx="10956024" cy="63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95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975"/>
            <a:ext cx="12192000" cy="62420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4188" y="5402243"/>
            <a:ext cx="2476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Regions and locations are approximate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Magnetopause is dynamic and changes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2" y="2072935"/>
            <a:ext cx="2729884" cy="2729884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2157274" y="2072935"/>
            <a:ext cx="0" cy="1220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04188" y="876300"/>
            <a:ext cx="279202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APOLLO 11</a:t>
            </a:r>
          </a:p>
          <a:p>
            <a:r>
              <a:rPr lang="en-US" dirty="0"/>
              <a:t>1969 JULY 16 – 24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783665-9F87-4337-8286-6C08ABB07EE4}"/>
              </a:ext>
            </a:extLst>
          </p:cNvPr>
          <p:cNvSpPr txBox="1"/>
          <p:nvPr/>
        </p:nvSpPr>
        <p:spPr>
          <a:xfrm>
            <a:off x="9103360" y="6488668"/>
            <a:ext cx="308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NASA/MSFC/Aurelio Paez</a:t>
            </a:r>
          </a:p>
        </p:txBody>
      </p:sp>
    </p:spTree>
    <p:extLst>
      <p:ext uri="{BB962C8B-B14F-4D97-AF65-F5344CB8AC3E}">
        <p14:creationId xmlns:p14="http://schemas.microsoft.com/office/powerpoint/2010/main" val="3365812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975"/>
            <a:ext cx="12192000" cy="6242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188" y="5402243"/>
            <a:ext cx="2476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Regions and locations are approximate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Magnetopause is dynamic and changes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4188" y="876300"/>
            <a:ext cx="231993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APOLLO 11</a:t>
            </a:r>
          </a:p>
          <a:p>
            <a:r>
              <a:rPr lang="en-US" dirty="0"/>
              <a:t>1969 JULY 16 – 24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F2B515-4B6F-4706-AF19-B578717A1F5B}"/>
              </a:ext>
            </a:extLst>
          </p:cNvPr>
          <p:cNvSpPr txBox="1"/>
          <p:nvPr/>
        </p:nvSpPr>
        <p:spPr>
          <a:xfrm>
            <a:off x="9103360" y="6488668"/>
            <a:ext cx="308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NASA/MSFC/Aurelio Paez</a:t>
            </a:r>
          </a:p>
        </p:txBody>
      </p:sp>
    </p:spTree>
    <p:extLst>
      <p:ext uri="{BB962C8B-B14F-4D97-AF65-F5344CB8AC3E}">
        <p14:creationId xmlns:p14="http://schemas.microsoft.com/office/powerpoint/2010/main" val="3596379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79F61-56E7-432A-8BFC-5699DA6FA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Lunar plasma environment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70D76E-57DC-459D-A217-EA30EE4A730C}"/>
              </a:ext>
            </a:extLst>
          </p:cNvPr>
          <p:cNvSpPr txBox="1"/>
          <p:nvPr/>
        </p:nvSpPr>
        <p:spPr>
          <a:xfrm>
            <a:off x="7670800" y="5893701"/>
            <a:ext cx="3611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THEMIS-ARTEMIS data/Willis et al.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C2D43-765B-4A4A-937D-37EC3AD98691}"/>
              </a:ext>
            </a:extLst>
          </p:cNvPr>
          <p:cNvSpPr txBox="1"/>
          <p:nvPr/>
        </p:nvSpPr>
        <p:spPr>
          <a:xfrm>
            <a:off x="670560" y="1615013"/>
            <a:ext cx="45821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ARTEMIS data taken during one Lunar orbit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No shading = solar wind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Grey region = solar wind obstructed by Moon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Electron temperature increases, electron density decreases in lunar wake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66EDEE-F91B-48C0-ACB5-FDFAF5755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726" y="1615014"/>
            <a:ext cx="5714393" cy="427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31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284A5-933F-4D11-803B-8499C2D2D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Lunar surface plasma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25B64-29B4-45DF-8B54-1632D3975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Near-surface plasma environment</a:t>
            </a:r>
          </a:p>
          <a:p>
            <a:pPr lvl="1"/>
            <a:r>
              <a:rPr lang="en-US" dirty="0"/>
              <a:t>Dayside non-neutral region typically .5 to 1 meters above surface (</a:t>
            </a:r>
            <a:r>
              <a:rPr lang="en-US" dirty="0" err="1"/>
              <a:t>Poppe</a:t>
            </a:r>
            <a:r>
              <a:rPr lang="en-US" dirty="0"/>
              <a:t> and </a:t>
            </a:r>
            <a:r>
              <a:rPr lang="en-US" dirty="0" err="1"/>
              <a:t>Horanyi</a:t>
            </a:r>
            <a:r>
              <a:rPr lang="en-US" dirty="0"/>
              <a:t> 2010)</a:t>
            </a:r>
          </a:p>
          <a:p>
            <a:pPr lvl="2"/>
            <a:r>
              <a:rPr lang="en-US" dirty="0"/>
              <a:t>Can be up to 100 meters in plasma sheet</a:t>
            </a:r>
          </a:p>
          <a:p>
            <a:pPr lvl="1"/>
            <a:r>
              <a:rPr lang="en-US" dirty="0"/>
              <a:t>Nightside non-neutral region on order of kilometers</a:t>
            </a:r>
          </a:p>
          <a:p>
            <a:r>
              <a:rPr lang="en-US" dirty="0"/>
              <a:t>Surface potentials</a:t>
            </a:r>
          </a:p>
          <a:p>
            <a:pPr lvl="1"/>
            <a:r>
              <a:rPr lang="en-US" dirty="0"/>
              <a:t>Sunlit regions: low positive potentials</a:t>
            </a:r>
          </a:p>
          <a:p>
            <a:pPr lvl="1"/>
            <a:r>
              <a:rPr lang="en-US" dirty="0"/>
              <a:t>Dark regions: negative potentials dependent on material properties</a:t>
            </a:r>
          </a:p>
          <a:p>
            <a:pPr lvl="2"/>
            <a:r>
              <a:rPr lang="en-US" dirty="0"/>
              <a:t>Electrostatic buildup without photoelectron dissipation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682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284A5-933F-4D11-803B-8499C2D2D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Lunar surface plasma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25B64-29B4-45DF-8B54-1632D3975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Environment at lunar poles/terminator more complex</a:t>
            </a:r>
          </a:p>
          <a:p>
            <a:pPr lvl="1"/>
            <a:r>
              <a:rPr lang="en-US" dirty="0"/>
              <a:t>Low solar zenith angle</a:t>
            </a:r>
          </a:p>
          <a:p>
            <a:pPr lvl="1"/>
            <a:r>
              <a:rPr lang="en-US" dirty="0"/>
              <a:t>Wake effects behind large surface features</a:t>
            </a:r>
          </a:p>
          <a:p>
            <a:pPr lvl="2"/>
            <a:r>
              <a:rPr lang="en-US" dirty="0"/>
              <a:t>Reduced plasma density; increased temperature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F6F91E-294B-47B4-AC8F-C48066C16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671" y="3429000"/>
            <a:ext cx="6174658" cy="24285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D1B32F-C4C6-41C1-9245-A017770A33FE}"/>
              </a:ext>
            </a:extLst>
          </p:cNvPr>
          <p:cNvSpPr txBox="1"/>
          <p:nvPr/>
        </p:nvSpPr>
        <p:spPr>
          <a:xfrm>
            <a:off x="7222449" y="5921931"/>
            <a:ext cx="196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Farrell et al. 2010</a:t>
            </a:r>
          </a:p>
        </p:txBody>
      </p:sp>
    </p:spTree>
    <p:extLst>
      <p:ext uri="{BB962C8B-B14F-4D97-AF65-F5344CB8AC3E}">
        <p14:creationId xmlns:p14="http://schemas.microsoft.com/office/powerpoint/2010/main" val="3887936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284A5-933F-4D11-803B-8499C2D2D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Lunar surface plasma and dust transport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25B64-29B4-45DF-8B54-1632D3975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5035062" cy="4805363"/>
          </a:xfrm>
        </p:spPr>
        <p:txBody>
          <a:bodyPr/>
          <a:lstStyle/>
          <a:p>
            <a:r>
              <a:rPr lang="en-US" dirty="0"/>
              <a:t>Plasma charging is thought to contribute to dust transport on the surface</a:t>
            </a:r>
          </a:p>
          <a:p>
            <a:r>
              <a:rPr lang="en-US" dirty="0"/>
              <a:t>Experimental results estimate charged particles could loft to ~10 cm above surface (Wang et al. 2016)</a:t>
            </a:r>
          </a:p>
          <a:p>
            <a:r>
              <a:rPr lang="en-US" dirty="0"/>
              <a:t>Area of ongoing research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D1B32F-C4C6-41C1-9245-A017770A33FE}"/>
              </a:ext>
            </a:extLst>
          </p:cNvPr>
          <p:cNvSpPr txBox="1"/>
          <p:nvPr/>
        </p:nvSpPr>
        <p:spPr>
          <a:xfrm>
            <a:off x="9691329" y="6291263"/>
            <a:ext cx="196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Wang et al. 2010</a:t>
            </a:r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3E38129-AC13-41B3-81D8-99BFF0DDC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953" y="1322230"/>
            <a:ext cx="5690256" cy="490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60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C2BAF-C7F6-4677-A65D-BBB1E6155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Uncertainty and 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EFD07-5201-4FF9-B8BB-E7256FD6C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8620760" cy="4805363"/>
          </a:xfrm>
        </p:spPr>
        <p:txBody>
          <a:bodyPr>
            <a:normAutofit/>
          </a:bodyPr>
          <a:lstStyle/>
          <a:p>
            <a:r>
              <a:rPr lang="en-US" dirty="0"/>
              <a:t>Engineering limitations</a:t>
            </a:r>
          </a:p>
          <a:p>
            <a:pPr lvl="1"/>
            <a:r>
              <a:rPr lang="en-US" dirty="0"/>
              <a:t>No known engineering tools exist that can take surface plasma environments as input and reliably predict spacecraft charging</a:t>
            </a:r>
          </a:p>
          <a:p>
            <a:r>
              <a:rPr lang="en-US" dirty="0"/>
              <a:t>Environment uncertainties and knowledge gaps</a:t>
            </a:r>
          </a:p>
          <a:p>
            <a:pPr lvl="1"/>
            <a:r>
              <a:rPr lang="en-US" dirty="0"/>
              <a:t>Plasma populations and spatiotemporal variation at the lunar surface</a:t>
            </a:r>
          </a:p>
          <a:p>
            <a:pPr lvl="1"/>
            <a:r>
              <a:rPr lang="en-US" dirty="0"/>
              <a:t>Plasma interactions with the surface and surface features</a:t>
            </a:r>
          </a:p>
          <a:p>
            <a:pPr lvl="1"/>
            <a:r>
              <a:rPr lang="en-US" dirty="0"/>
              <a:t>Plasma conditions on the night side</a:t>
            </a:r>
          </a:p>
          <a:p>
            <a:pPr lvl="1"/>
            <a:r>
              <a:rPr lang="en-US" dirty="0"/>
              <a:t>Charging during solar energetic particle events</a:t>
            </a:r>
          </a:p>
          <a:p>
            <a:pPr lvl="1"/>
            <a:r>
              <a:rPr lang="en-US" dirty="0"/>
              <a:t>Dust behavior and interactions with the plasma environment</a:t>
            </a:r>
          </a:p>
        </p:txBody>
      </p:sp>
    </p:spTree>
    <p:extLst>
      <p:ext uri="{BB962C8B-B14F-4D97-AF65-F5344CB8AC3E}">
        <p14:creationId xmlns:p14="http://schemas.microsoft.com/office/powerpoint/2010/main" val="1802752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DA5AC-FAB2-4117-9EBC-7692F32C6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SLS-SPEC-159 DSNE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3D91D-9278-4C18-ADC3-B00968148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Cross-Program Design Specification for Natural Environments </a:t>
            </a:r>
            <a:r>
              <a:rPr lang="en-US" i="1" dirty="0"/>
              <a:t>defines the natural environment for crewed, deep-space NASA programs</a:t>
            </a:r>
          </a:p>
          <a:p>
            <a:r>
              <a:rPr lang="en-US" dirty="0"/>
              <a:t>Latest revision (currently Rev H) available through the NASA Technical Reports Server (NTRS)</a:t>
            </a:r>
          </a:p>
          <a:p>
            <a:pPr lvl="1"/>
            <a:r>
              <a:rPr lang="en-US" dirty="0">
                <a:hlinkClick r:id="rId2"/>
              </a:rPr>
              <a:t>https://ntrs.nasa.gov/citations/20205007447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When searching, latest revision is not always the first result</a:t>
            </a:r>
          </a:p>
          <a:p>
            <a:pPr lvl="1"/>
            <a:r>
              <a:rPr lang="en-US" dirty="0"/>
              <a:t>Best to filter by Report Number using “SLS-SPEC-159”</a:t>
            </a:r>
          </a:p>
        </p:txBody>
      </p:sp>
    </p:spTree>
    <p:extLst>
      <p:ext uri="{BB962C8B-B14F-4D97-AF65-F5344CB8AC3E}">
        <p14:creationId xmlns:p14="http://schemas.microsoft.com/office/powerpoint/2010/main" val="573876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DA5AC-FAB2-4117-9EBC-7692F32C6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SLS-SPEC-159 DSNE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3D91D-9278-4C18-ADC3-B00968148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784" y="1371600"/>
            <a:ext cx="5226342" cy="4805363"/>
          </a:xfrm>
        </p:spPr>
        <p:txBody>
          <a:bodyPr/>
          <a:lstStyle/>
          <a:p>
            <a:r>
              <a:rPr lang="en-US" dirty="0"/>
              <a:t>Relevant sections for the plasma environment</a:t>
            </a:r>
          </a:p>
          <a:p>
            <a:pPr lvl="1"/>
            <a:r>
              <a:rPr lang="en-US" dirty="0"/>
              <a:t>3.3.3 Plasma Charging (p. 179)</a:t>
            </a:r>
          </a:p>
          <a:p>
            <a:pPr lvl="2"/>
            <a:r>
              <a:rPr lang="en-US" dirty="0"/>
              <a:t>In-space phase</a:t>
            </a:r>
          </a:p>
          <a:p>
            <a:pPr lvl="1"/>
            <a:r>
              <a:rPr lang="en-US" dirty="0"/>
              <a:t>3.4.3 Lunar Surface Plasma Environment (p. 255)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7D29D7-04F5-41DB-AD95-9DB859BD92A0}"/>
              </a:ext>
            </a:extLst>
          </p:cNvPr>
          <p:cNvSpPr/>
          <p:nvPr/>
        </p:nvSpPr>
        <p:spPr>
          <a:xfrm>
            <a:off x="10771464" y="201336"/>
            <a:ext cx="1255903" cy="130868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7D657F-EE70-41F4-97D0-620DF34F8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741" y="518865"/>
            <a:ext cx="5974010" cy="597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86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DA5AC-FAB2-4117-9EBC-7692F32C6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SLS-SPEC-159 DSNE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3D91D-9278-4C18-ADC3-B00968148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014" y="1257300"/>
            <a:ext cx="5485192" cy="4805363"/>
          </a:xfrm>
        </p:spPr>
        <p:txBody>
          <a:bodyPr/>
          <a:lstStyle/>
          <a:p>
            <a:r>
              <a:rPr lang="en-US" dirty="0"/>
              <a:t>3.3.3 Plasma Charging (p. 179)</a:t>
            </a:r>
          </a:p>
          <a:p>
            <a:pPr lvl="1"/>
            <a:r>
              <a:rPr lang="en-US" dirty="0"/>
              <a:t>Lunar on-orbit environment collected by THEMIS-ARTEMIS mission from 2012 to 2018</a:t>
            </a:r>
          </a:p>
          <a:p>
            <a:pPr lvl="1"/>
            <a:r>
              <a:rPr lang="en-US" dirty="0"/>
              <a:t>Relevant parameters formatted for input into spacecraft charging models  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7D29D7-04F5-41DB-AD95-9DB859BD92A0}"/>
              </a:ext>
            </a:extLst>
          </p:cNvPr>
          <p:cNvSpPr/>
          <p:nvPr/>
        </p:nvSpPr>
        <p:spPr>
          <a:xfrm>
            <a:off x="10771464" y="201336"/>
            <a:ext cx="1255903" cy="130868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BBC4B1-C4E8-40B5-A7FC-81A1567100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1"/>
          <a:stretch/>
        </p:blipFill>
        <p:spPr>
          <a:xfrm>
            <a:off x="5913120" y="1099155"/>
            <a:ext cx="6015866" cy="496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98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DA5AC-FAB2-4117-9EBC-7692F32C6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SLS-SPEC-159 DSNE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3D91D-9278-4C18-ADC3-B00968148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784" y="1371600"/>
            <a:ext cx="5226342" cy="4805363"/>
          </a:xfrm>
        </p:spPr>
        <p:txBody>
          <a:bodyPr/>
          <a:lstStyle/>
          <a:p>
            <a:r>
              <a:rPr lang="en-US" dirty="0"/>
              <a:t>3.4.3 Lunar Surface Plasma Environment (p. 255)</a:t>
            </a:r>
          </a:p>
          <a:p>
            <a:pPr lvl="1"/>
            <a:r>
              <a:rPr lang="en-US" dirty="0"/>
              <a:t>Derived from in-space environments using research models</a:t>
            </a:r>
          </a:p>
          <a:p>
            <a:pPr lvl="1"/>
            <a:r>
              <a:rPr lang="en-US" dirty="0"/>
              <a:t>No known engineering tools to reliably predict spacecraft charging using environment as input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7D29D7-04F5-41DB-AD95-9DB859BD92A0}"/>
              </a:ext>
            </a:extLst>
          </p:cNvPr>
          <p:cNvSpPr/>
          <p:nvPr/>
        </p:nvSpPr>
        <p:spPr>
          <a:xfrm>
            <a:off x="10771464" y="201336"/>
            <a:ext cx="1255903" cy="130868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C81B07-32B6-43DE-8BE8-407A90A7A8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6" r="11652"/>
          <a:stretch/>
        </p:blipFill>
        <p:spPr>
          <a:xfrm>
            <a:off x="5645023" y="1257300"/>
            <a:ext cx="6382344" cy="445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36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2D43F-0385-4B20-862B-DDA30350C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care about the plasma environment?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AE031-6366-4DA2-A665-ED2ECA00F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287000" cy="4805363"/>
          </a:xfrm>
        </p:spPr>
        <p:txBody>
          <a:bodyPr/>
          <a:lstStyle/>
          <a:p>
            <a:r>
              <a:rPr lang="en-US" dirty="0"/>
              <a:t>Charge collection</a:t>
            </a:r>
          </a:p>
          <a:p>
            <a:pPr lvl="1"/>
            <a:r>
              <a:rPr lang="en-US" dirty="0"/>
              <a:t>Voltage difference resulting from plasma charge collection may cause electrostatic discharge, impacting avionics/equipment</a:t>
            </a:r>
          </a:p>
          <a:p>
            <a:pPr lvl="1"/>
            <a:r>
              <a:rPr lang="en-US" dirty="0"/>
              <a:t>Conversely, the plasma environment may dissipate charge generated by movement on the lunar surface (triboelectric charging)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E5DB8A8-D3EB-4BC8-BA42-333D8F57796C}"/>
              </a:ext>
            </a:extLst>
          </p:cNvPr>
          <p:cNvGrpSpPr/>
          <p:nvPr/>
        </p:nvGrpSpPr>
        <p:grpSpPr>
          <a:xfrm>
            <a:off x="4207313" y="3505744"/>
            <a:ext cx="3777374" cy="3058251"/>
            <a:chOff x="3877636" y="3047564"/>
            <a:chExt cx="3777374" cy="305825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2ED4D42-F6E1-421F-9402-86C48D26B678}"/>
                </a:ext>
              </a:extLst>
            </p:cNvPr>
            <p:cNvGrpSpPr/>
            <p:nvPr/>
          </p:nvGrpSpPr>
          <p:grpSpPr>
            <a:xfrm>
              <a:off x="3877636" y="3050311"/>
              <a:ext cx="3777374" cy="3055504"/>
              <a:chOff x="1401564" y="3060585"/>
              <a:chExt cx="3777374" cy="305550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773BAD6-EE5C-4B97-9521-BE6C69C084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5161" r="14899" b="10937"/>
              <a:stretch/>
            </p:blipFill>
            <p:spPr>
              <a:xfrm>
                <a:off x="1401564" y="3060585"/>
                <a:ext cx="3688423" cy="2846447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56C469C-6D03-4E8F-ABEC-E4C3909AEC1F}"/>
                  </a:ext>
                </a:extLst>
              </p:cNvPr>
              <p:cNvSpPr txBox="1"/>
              <p:nvPr/>
            </p:nvSpPr>
            <p:spPr>
              <a:xfrm>
                <a:off x="3874607" y="5839090"/>
                <a:ext cx="13043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Rhodes et al 2020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6960D88-067D-4030-A332-17998C1B97E9}"/>
                </a:ext>
              </a:extLst>
            </p:cNvPr>
            <p:cNvSpPr txBox="1"/>
            <p:nvPr/>
          </p:nvSpPr>
          <p:spPr>
            <a:xfrm>
              <a:off x="4551334" y="3968318"/>
              <a:ext cx="18961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Solar wind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electrons and ions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EB6E84-AE02-4FB5-A347-9A1CCED4E6DF}"/>
                </a:ext>
              </a:extLst>
            </p:cNvPr>
            <p:cNvSpPr txBox="1"/>
            <p:nvPr/>
          </p:nvSpPr>
          <p:spPr>
            <a:xfrm>
              <a:off x="5571112" y="4970800"/>
              <a:ext cx="10497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Electrons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D490B1A-0DD1-4929-90DD-0FF93AE62D87}"/>
                </a:ext>
              </a:extLst>
            </p:cNvPr>
            <p:cNvSpPr txBox="1"/>
            <p:nvPr/>
          </p:nvSpPr>
          <p:spPr>
            <a:xfrm>
              <a:off x="5421818" y="3047564"/>
              <a:ext cx="21442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UV lamp for charge control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8462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2D43F-0385-4B20-862B-DDA30350C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care about the plasma environment?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FAE031-6366-4DA2-A665-ED2ECA00F6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1336" y="1371600"/>
                <a:ext cx="7540369" cy="48053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Charging governed by current balance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𝑃𝐻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𝑆𝑒𝑐𝑜𝑛𝑑𝑎𝑟𝑦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dirty="0"/>
                  <a:t> spacecraft surface potential relative to plasma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b="0" dirty="0"/>
                  <a:t> incident electron current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b="0" dirty="0"/>
                  <a:t> incident ion current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𝑃𝐻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b="0" dirty="0"/>
                  <a:t> photoelectric current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𝑆𝑒𝑐𝑜𝑛𝑑𝑎𝑟𝑦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dirty="0"/>
                  <a:t> electron currents from secondaries, other sources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dirty="0"/>
                  <a:t> total current to spacecraft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FAE031-6366-4DA2-A665-ED2ECA00F6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1336" y="1371600"/>
                <a:ext cx="7540369" cy="4805363"/>
              </a:xfrm>
              <a:blipFill>
                <a:blip r:embed="rId2"/>
                <a:stretch>
                  <a:fillRect l="-1617" t="-2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Fig 4 plasma interaction">
            <a:extLst>
              <a:ext uri="{FF2B5EF4-FFF2-40B4-BE49-F238E27FC236}">
                <a16:creationId xmlns:a16="http://schemas.microsoft.com/office/drawing/2014/main" id="{BEB1D82E-5BD6-485F-961B-A46900A6886D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1706" y="2011857"/>
            <a:ext cx="4400975" cy="352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0853D6-7F16-4788-8A4F-AB8B8D4E8E3E}"/>
              </a:ext>
            </a:extLst>
          </p:cNvPr>
          <p:cNvSpPr txBox="1"/>
          <p:nvPr/>
        </p:nvSpPr>
        <p:spPr>
          <a:xfrm>
            <a:off x="8925347" y="5536704"/>
            <a:ext cx="321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Figure from NASA-HDBK-4002</a:t>
            </a:r>
          </a:p>
        </p:txBody>
      </p:sp>
    </p:spTree>
    <p:extLst>
      <p:ext uri="{BB962C8B-B14F-4D97-AF65-F5344CB8AC3E}">
        <p14:creationId xmlns:p14="http://schemas.microsoft.com/office/powerpoint/2010/main" val="863677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19760A8-052B-47D9-9A0C-92C5B557D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480"/>
            <a:ext cx="12100913" cy="60504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7D909E-4A72-47CF-947B-C02488091FDD}"/>
              </a:ext>
            </a:extLst>
          </p:cNvPr>
          <p:cNvSpPr txBox="1"/>
          <p:nvPr/>
        </p:nvSpPr>
        <p:spPr>
          <a:xfrm>
            <a:off x="10667647" y="6334937"/>
            <a:ext cx="1524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NASA/GSFC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A56D373-7B17-4BB3-B9C6-C3D05602F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25325" y="3009453"/>
            <a:ext cx="6585962" cy="892175"/>
          </a:xfrm>
        </p:spPr>
        <p:txBody>
          <a:bodyPr/>
          <a:lstStyle/>
          <a:p>
            <a:r>
              <a:rPr lang="en-US" dirty="0"/>
              <a:t>Earth’s magnetosphere</a:t>
            </a:r>
          </a:p>
        </p:txBody>
      </p:sp>
    </p:spTree>
    <p:extLst>
      <p:ext uri="{BB962C8B-B14F-4D97-AF65-F5344CB8AC3E}">
        <p14:creationId xmlns:p14="http://schemas.microsoft.com/office/powerpoint/2010/main" val="341738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2BF0E-7B74-4A3C-B297-F581622B0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664365" y="3070413"/>
            <a:ext cx="6464042" cy="892175"/>
          </a:xfrm>
        </p:spPr>
        <p:txBody>
          <a:bodyPr/>
          <a:lstStyle/>
          <a:p>
            <a:r>
              <a:rPr lang="en-US" dirty="0"/>
              <a:t>Earth’s magnetosphere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8C7080-2242-43AB-8370-E9926F600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8338"/>
            <a:ext cx="8839199" cy="678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37215"/>
      </p:ext>
    </p:extLst>
  </p:cSld>
  <p:clrMapOvr>
    <a:masterClrMapping/>
  </p:clrMapOvr>
</p:sld>
</file>

<file path=ppt/theme/theme1.xml><?xml version="1.0" encoding="utf-8"?>
<a:theme xmlns:a="http://schemas.openxmlformats.org/drawingml/2006/main" name="Artemis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temisTemplate" id="{3AB2ABB0-8B21-4EB2-8D83-2D9708E8012C}" vid="{CC8D9646-E3A4-442C-AE90-3D3A42287229}"/>
    </a:ext>
  </a:extLst>
</a:theme>
</file>

<file path=ppt/theme/theme2.xml><?xml version="1.0" encoding="utf-8"?>
<a:theme xmlns:a="http://schemas.openxmlformats.org/drawingml/2006/main" name="3_ExplorationScenario-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smtClean="0">
            <a:latin typeface="Arial"/>
            <a:cs typeface="Arial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8E681948F83941A33A7A53B4FB668D" ma:contentTypeVersion="12" ma:contentTypeDescription="Create a new document." ma:contentTypeScope="" ma:versionID="948205ec79ca0e7ba7e9783d3cf57b9a">
  <xsd:schema xmlns:xsd="http://www.w3.org/2001/XMLSchema" xmlns:xs="http://www.w3.org/2001/XMLSchema" xmlns:p="http://schemas.microsoft.com/office/2006/metadata/properties" xmlns:ns3="02a1b819-b74d-4f83-b20a-519f4d229955" xmlns:ns4="30c9f6fa-56e2-4eab-8d7c-6addb3e91ef1" targetNamespace="http://schemas.microsoft.com/office/2006/metadata/properties" ma:root="true" ma:fieldsID="0ee5c4854e82dc0d115d6b03854a5045" ns3:_="" ns4:_="">
    <xsd:import namespace="02a1b819-b74d-4f83-b20a-519f4d229955"/>
    <xsd:import namespace="30c9f6fa-56e2-4eab-8d7c-6addb3e91ef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a1b819-b74d-4f83-b20a-519f4d2299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c9f6fa-56e2-4eab-8d7c-6addb3e91ef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076B2CA-7AA2-4D94-8482-563674E257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a1b819-b74d-4f83-b20a-519f4d229955"/>
    <ds:schemaRef ds:uri="30c9f6fa-56e2-4eab-8d7c-6addb3e91e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78F9C6-A41C-423C-BB6B-2869600B76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D12CD6-1176-44BA-A0AA-11919C267C51}">
  <ds:schemaRefs>
    <ds:schemaRef ds:uri="http://schemas.microsoft.com/office/infopath/2007/PartnerControls"/>
    <ds:schemaRef ds:uri="http://purl.org/dc/dcmitype/"/>
    <ds:schemaRef ds:uri="http://purl.org/dc/terms/"/>
    <ds:schemaRef ds:uri="30c9f6fa-56e2-4eab-8d7c-6addb3e91ef1"/>
    <ds:schemaRef ds:uri="http://schemas.microsoft.com/office/2006/documentManagement/types"/>
    <ds:schemaRef ds:uri="http://purl.org/dc/elements/1.1/"/>
    <ds:schemaRef ds:uri="02a1b819-b74d-4f83-b20a-519f4d229955"/>
    <ds:schemaRef ds:uri="http://www.w3.org/XML/1998/namespace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ArtemisTemplate</Template>
  <TotalTime>2763</TotalTime>
  <Words>721</Words>
  <Application>Microsoft Office PowerPoint</Application>
  <PresentationFormat>Widescreen</PresentationFormat>
  <Paragraphs>124</Paragraphs>
  <Slides>19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ArtemisTemplate</vt:lpstr>
      <vt:lpstr>3_ExplorationScenario-Updated</vt:lpstr>
      <vt:lpstr>DSNE and the lunar plasma environment</vt:lpstr>
      <vt:lpstr>SLS-SPEC-159 DSNE</vt:lpstr>
      <vt:lpstr>SLS-SPEC-159 DSNE</vt:lpstr>
      <vt:lpstr>SLS-SPEC-159 DSNE</vt:lpstr>
      <vt:lpstr>SLS-SPEC-159 DSNE</vt:lpstr>
      <vt:lpstr>Why do we care about the plasma environment?</vt:lpstr>
      <vt:lpstr>Why do we care about the plasma environment?</vt:lpstr>
      <vt:lpstr>Earth’s magnetosphere</vt:lpstr>
      <vt:lpstr>Earth’s magnetosphere</vt:lpstr>
      <vt:lpstr>Earth’s magnetosphere</vt:lpstr>
      <vt:lpstr>Earth’s magnetosphere</vt:lpstr>
      <vt:lpstr>Lunar plasma environment</vt:lpstr>
      <vt:lpstr>PowerPoint Presentation</vt:lpstr>
      <vt:lpstr>PowerPoint Presentation</vt:lpstr>
      <vt:lpstr>Lunar plasma environment</vt:lpstr>
      <vt:lpstr>Lunar surface plasma environment</vt:lpstr>
      <vt:lpstr>Lunar surface plasma environment</vt:lpstr>
      <vt:lpstr>Lunar surface plasma and dust transport</vt:lpstr>
      <vt:lpstr>Uncertainty and limitations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DSNE and the lunar plasma environment</dc:title>
  <dc:creator>Chambers, Wesley A. (MSFC-EV44)</dc:creator>
  <cp:lastModifiedBy>Chambers, Wesley A. (MSFC-EV44)</cp:lastModifiedBy>
  <cp:revision>35</cp:revision>
  <dcterms:created xsi:type="dcterms:W3CDTF">2021-07-07T13:57:25Z</dcterms:created>
  <dcterms:modified xsi:type="dcterms:W3CDTF">2021-08-26T19:12:15Z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0x010100A78E681948F83941A33A7A53B4FB668D</vt:lpwstr>
  </property>
</Properties>
</file>