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424" r:id="rId1"/>
  </p:sldMasterIdLst>
  <p:notesMasterIdLst>
    <p:notesMasterId r:id="rId4"/>
  </p:notesMasterIdLst>
  <p:handoutMasterIdLst>
    <p:handoutMasterId r:id="rId5"/>
  </p:handoutMasterIdLst>
  <p:sldIdLst>
    <p:sldId id="405" r:id="rId2"/>
    <p:sldId id="406" r:id="rId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440" userDrawn="1">
          <p15:clr>
            <a:srgbClr val="A4A3A4"/>
          </p15:clr>
        </p15:guide>
        <p15:guide id="5" orient="horz" pos="4104" userDrawn="1">
          <p15:clr>
            <a:srgbClr val="A4A3A4"/>
          </p15:clr>
        </p15:guide>
        <p15:guide id="6" orient="horz" pos="4176" userDrawn="1">
          <p15:clr>
            <a:srgbClr val="A4A3A4"/>
          </p15:clr>
        </p15:guide>
        <p15:guide id="7" pos="240" userDrawn="1">
          <p15:clr>
            <a:srgbClr val="A4A3A4"/>
          </p15:clr>
        </p15:guide>
        <p15:guide id="9" orient="horz" pos="23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9C623"/>
    <a:srgbClr val="FFCC66"/>
    <a:srgbClr val="009900"/>
    <a:srgbClr val="2D8B75"/>
    <a:srgbClr val="3333CC"/>
    <a:srgbClr val="92BBFA"/>
    <a:srgbClr val="4BACC6"/>
    <a:srgbClr val="00BE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50" autoAdjust="0"/>
    <p:restoredTop sz="92653" autoAdjust="0"/>
  </p:normalViewPr>
  <p:slideViewPr>
    <p:cSldViewPr snapToGrid="0" showGuides="1">
      <p:cViewPr varScale="1">
        <p:scale>
          <a:sx n="136" d="100"/>
          <a:sy n="136" d="100"/>
        </p:scale>
        <p:origin x="292" y="-164"/>
      </p:cViewPr>
      <p:guideLst>
        <p:guide pos="7440"/>
        <p:guide orient="horz" pos="4104"/>
        <p:guide orient="horz" pos="4176"/>
        <p:guide pos="240"/>
        <p:guide orient="horz" pos="2328"/>
      </p:guideLst>
    </p:cSldViewPr>
  </p:slideViewPr>
  <p:outlineViewPr>
    <p:cViewPr>
      <p:scale>
        <a:sx n="33" d="100"/>
        <a:sy n="33" d="100"/>
      </p:scale>
      <p:origin x="0" y="-17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80" d="100"/>
        <a:sy n="180" d="100"/>
      </p:scale>
      <p:origin x="0" y="-8268"/>
    </p:cViewPr>
  </p:sorterViewPr>
  <p:notesViewPr>
    <p:cSldViewPr snapToGrid="0" showGuides="1">
      <p:cViewPr varScale="1">
        <p:scale>
          <a:sx n="115" d="100"/>
          <a:sy n="115" d="100"/>
        </p:scale>
        <p:origin x="307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277E75D-796E-544A-918E-932386311232}" type="datetimeFigureOut">
              <a:rPr lang="en-US"/>
              <a:pPr>
                <a:defRPr/>
              </a:pPr>
              <a:t>8/27/2021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EB6B351-6F3D-EC46-A184-8530CFA3CB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643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4DFE72E3-EEB0-5E49-804D-DD1262D95E69}" type="datetimeFigureOut">
              <a:rPr lang="en-US" altLang="x-none"/>
              <a:pPr>
                <a:defRPr/>
              </a:pPr>
              <a:t>8/27/2021</a:t>
            </a:fld>
            <a:endParaRPr lang="en-US" altLang="x-non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83AEBCAE-0345-1F4B-AF5B-AFC84B023E8C}" type="slidenum">
              <a:rPr lang="en-US" altLang="x-none"/>
              <a:pPr>
                <a:defRPr/>
              </a:pPr>
              <a:t>‹#›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37946341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AEBCAE-0345-1F4B-AF5B-AFC84B023E8C}" type="slidenum">
              <a:rPr lang="en-US" altLang="x-none" smtClean="0"/>
              <a:pPr>
                <a:defRPr/>
              </a:pPr>
              <a:t>1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410892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AEBCAE-0345-1F4B-AF5B-AFC84B023E8C}" type="slidenum">
              <a:rPr kumimoji="0" lang="en-US" alt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6034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789664" y="6629400"/>
            <a:ext cx="402336" cy="228600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lang="en-US" sz="1200" kern="1200" baseline="0" smtClean="0">
                <a:solidFill>
                  <a:schemeClr val="bg1"/>
                </a:solidFill>
                <a:latin typeface="Calibri"/>
                <a:ea typeface="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9pPr>
          </a:lstStyle>
          <a:p>
            <a:pPr>
              <a:defRPr/>
            </a:pPr>
            <a:fld id="{E8CC769F-ADCB-2641-BD2F-4076D1C41918}" type="slidenum">
              <a:rPr lang="uk-UA" sz="80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pPr>
                <a:defRPr/>
              </a:pPr>
              <a:t>‹#›</a:t>
            </a:fld>
            <a:endParaRPr lang="uk-UA" sz="1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87455A-0C9A-0148-A2A9-A89B164394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4067" y="0"/>
            <a:ext cx="9144000" cy="1066800"/>
          </a:xfrm>
          <a:prstGeom prst="rect">
            <a:avLst/>
          </a:prstGeom>
        </p:spPr>
        <p:txBody>
          <a:bodyPr anchor="ctr"/>
          <a:lstStyle>
            <a:lvl1pPr>
              <a:defRPr sz="2400" baseline="0">
                <a:solidFill>
                  <a:schemeClr val="bg1"/>
                </a:solidFill>
                <a:latin typeface="Arial 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16645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FontTx/>
              <a:buNone/>
              <a:tabLst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279400" indent="-165100">
              <a:lnSpc>
                <a:spcPct val="95000"/>
              </a:lnSpc>
              <a:spcBef>
                <a:spcPts val="500"/>
              </a:spcBef>
              <a:buFont typeface="Arial" charset="0"/>
              <a:buChar char="•"/>
              <a:tabLst/>
              <a:defRPr sz="1800" baseline="0">
                <a:solidFill>
                  <a:schemeClr val="bg1"/>
                </a:solidFill>
                <a:latin typeface="arial" charset="0"/>
              </a:defRPr>
            </a:lvl2pPr>
            <a:lvl3pPr marL="571500" indent="-228600">
              <a:lnSpc>
                <a:spcPct val="95000"/>
              </a:lnSpc>
              <a:spcBef>
                <a:spcPts val="500"/>
              </a:spcBef>
              <a:buFont typeface=".AppleSystemUIFont" charset="-120"/>
              <a:buChar char="‒"/>
              <a:tabLst/>
              <a:defRPr sz="1800" baseline="0">
                <a:solidFill>
                  <a:schemeClr val="bg1"/>
                </a:solidFill>
                <a:latin typeface="arial" charset="0"/>
              </a:defRPr>
            </a:lvl3pPr>
            <a:lvl4pPr>
              <a:lnSpc>
                <a:spcPct val="95000"/>
              </a:lnSpc>
              <a:spcBef>
                <a:spcPts val="500"/>
              </a:spcBef>
              <a:defRPr sz="1800" baseline="0">
                <a:solidFill>
                  <a:schemeClr val="bg1"/>
                </a:solidFill>
                <a:latin typeface="arial" charset="0"/>
              </a:defRPr>
            </a:lvl4pPr>
            <a:lvl5pPr>
              <a:lnSpc>
                <a:spcPct val="95000"/>
              </a:lnSpc>
              <a:spcBef>
                <a:spcPts val="500"/>
              </a:spcBef>
              <a:defRPr sz="1800" baseline="0">
                <a:solidFill>
                  <a:schemeClr val="bg1"/>
                </a:solidFill>
                <a:latin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789664" y="6629400"/>
            <a:ext cx="402336" cy="228600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200" baseline="0" smtClean="0">
                <a:solidFill>
                  <a:schemeClr val="bg1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fld id="{E8CC769F-ADCB-2641-BD2F-4076D1C41918}" type="slidenum">
              <a:rPr lang="uk-UA" sz="800" smtClean="0">
                <a:latin typeface="Arial" charset="0"/>
              </a:rPr>
              <a:pPr>
                <a:defRPr/>
              </a:pPr>
              <a:t>‹#›</a:t>
            </a:fld>
            <a:endParaRPr lang="uk-UA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" y="6629400"/>
            <a:ext cx="283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GCD FY18</a:t>
            </a:r>
            <a:r>
              <a:rPr lang="en-US" sz="800" baseline="0" dirty="0">
                <a:solidFill>
                  <a:schemeClr val="bg1"/>
                </a:solidFill>
              </a:rPr>
              <a:t> Mid Year Review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6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7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17378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4000" y="6161924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789664" y="6629400"/>
            <a:ext cx="402336" cy="228600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lang="en-US" sz="1200" kern="1200" baseline="0" smtClean="0">
                <a:solidFill>
                  <a:schemeClr val="bg1"/>
                </a:solidFill>
                <a:latin typeface="Calibri"/>
                <a:ea typeface="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9pPr>
          </a:lstStyle>
          <a:p>
            <a:pPr>
              <a:defRPr/>
            </a:pPr>
            <a:fld id="{E8CC769F-ADCB-2641-BD2F-4076D1C41918}" type="slidenum">
              <a:rPr lang="uk-UA" sz="800" smtClean="0">
                <a:latin typeface="Arial" charset="0"/>
              </a:rPr>
              <a:pPr>
                <a:defRPr/>
              </a:pPr>
              <a:t>‹#›</a:t>
            </a:fld>
            <a:endParaRPr lang="uk-UA" sz="12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" y="6629400"/>
            <a:ext cx="283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GCD FY18</a:t>
            </a:r>
            <a:r>
              <a:rPr lang="en-US" sz="800" baseline="0" dirty="0">
                <a:solidFill>
                  <a:schemeClr val="bg1"/>
                </a:solidFill>
              </a:rPr>
              <a:t> Mid Year Review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126164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126164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789664" y="6629400"/>
            <a:ext cx="402336" cy="228600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lang="en-US" sz="1200" kern="1200" baseline="0" smtClean="0">
                <a:solidFill>
                  <a:schemeClr val="bg1"/>
                </a:solidFill>
                <a:latin typeface="Calibri"/>
                <a:ea typeface="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9pPr>
          </a:lstStyle>
          <a:p>
            <a:pPr>
              <a:defRPr/>
            </a:pPr>
            <a:fld id="{E8CC769F-ADCB-2641-BD2F-4076D1C41918}" type="slidenum">
              <a:rPr lang="uk-UA" sz="800" smtClean="0">
                <a:latin typeface="Arial" charset="0"/>
              </a:rPr>
              <a:pPr>
                <a:defRPr/>
              </a:pPr>
              <a:t>‹#›</a:t>
            </a:fld>
            <a:endParaRPr lang="uk-UA" sz="12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" y="6629400"/>
            <a:ext cx="283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GCD FY18</a:t>
            </a:r>
            <a:r>
              <a:rPr lang="en-US" sz="800" baseline="0" dirty="0">
                <a:solidFill>
                  <a:schemeClr val="bg1"/>
                </a:solidFill>
              </a:rPr>
              <a:t> Mid Year Review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789664" y="6629400"/>
            <a:ext cx="402336" cy="228600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800" baseline="0" smtClean="0">
                <a:solidFill>
                  <a:schemeClr val="tx1"/>
                </a:solidFill>
                <a:latin typeface="Arial" charset="0"/>
                <a:ea typeface=""/>
              </a:defRPr>
            </a:lvl1pPr>
          </a:lstStyle>
          <a:p>
            <a:pPr>
              <a:defRPr/>
            </a:pPr>
            <a:fld id="{75D13D49-2B6F-174C-9E1E-1013A06E5C50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0"/>
            <a:ext cx="9144000" cy="1066800"/>
          </a:xfrm>
          <a:prstGeom prst="rect">
            <a:avLst/>
          </a:prstGeom>
        </p:spPr>
        <p:txBody>
          <a:bodyPr anchor="ctr"/>
          <a:lstStyle>
            <a:lvl1pPr>
              <a:defRPr lang="en-US" sz="2400" baseline="0">
                <a:solidFill>
                  <a:schemeClr val="bg1"/>
                </a:solidFill>
                <a:latin typeface="Arial Bold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" y="6629400"/>
            <a:ext cx="283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GCD FY18</a:t>
            </a:r>
            <a:r>
              <a:rPr lang="en-US" sz="800" baseline="0" dirty="0">
                <a:solidFill>
                  <a:schemeClr val="bg1"/>
                </a:solidFill>
              </a:rPr>
              <a:t> Mid Year Review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" y="6629400"/>
            <a:ext cx="283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GCD FY19</a:t>
            </a:r>
            <a:r>
              <a:rPr lang="en-US" sz="800" baseline="0" dirty="0">
                <a:solidFill>
                  <a:schemeClr val="tx1"/>
                </a:solidFill>
              </a:rPr>
              <a:t> Mid Year Review</a:t>
            </a:r>
            <a:endParaRPr lang="en-US" sz="800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81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789664" y="6629400"/>
            <a:ext cx="402336" cy="228600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lang="en-US" sz="1200" kern="1200" baseline="0" smtClean="0">
                <a:solidFill>
                  <a:schemeClr val="bg1"/>
                </a:solidFill>
                <a:latin typeface="Calibri"/>
                <a:ea typeface="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9pPr>
          </a:lstStyle>
          <a:p>
            <a:pPr>
              <a:defRPr/>
            </a:pPr>
            <a:fld id="{E8CC769F-ADCB-2641-BD2F-4076D1C41918}" type="slidenum">
              <a:rPr lang="uk-UA" sz="800" smtClean="0">
                <a:latin typeface="Arial" charset="0"/>
              </a:rPr>
              <a:pPr>
                <a:defRPr/>
              </a:pPr>
              <a:t>‹#›</a:t>
            </a:fld>
            <a:endParaRPr lang="uk-UA" sz="120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" y="6629400"/>
            <a:ext cx="283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GCD FY18</a:t>
            </a:r>
            <a:r>
              <a:rPr lang="en-US" sz="800" baseline="0" dirty="0">
                <a:solidFill>
                  <a:schemeClr val="bg1"/>
                </a:solidFill>
              </a:rPr>
              <a:t> Mid Year Review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445127"/>
            <a:ext cx="4011084" cy="87228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45127"/>
            <a:ext cx="6815667" cy="4393616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500560"/>
            <a:ext cx="4011084" cy="35213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9664" y="6629400"/>
            <a:ext cx="402336" cy="228600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200" baseline="0" smtClean="0">
                <a:solidFill>
                  <a:schemeClr val="bg1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fld id="{E8CC769F-ADCB-2641-BD2F-4076D1C41918}" type="slidenum">
              <a:rPr lang="uk-UA" sz="800" smtClean="0">
                <a:latin typeface="Arial" charset="0"/>
              </a:rPr>
              <a:pPr>
                <a:defRPr/>
              </a:pPr>
              <a:t>‹#›</a:t>
            </a:fld>
            <a:endParaRPr lang="uk-UA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" y="6629400"/>
            <a:ext cx="283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GCD FY18</a:t>
            </a:r>
            <a:r>
              <a:rPr lang="en-US" sz="800" baseline="0" dirty="0">
                <a:solidFill>
                  <a:schemeClr val="bg1"/>
                </a:solidFill>
              </a:rPr>
              <a:t> Mid Year Review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solidFill>
            <a:schemeClr val="tx1"/>
          </a:solidFill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548063"/>
            <a:ext cx="7315200" cy="3179512"/>
          </a:xfrm>
          <a:prstGeom prst="rect">
            <a:avLst/>
          </a:prstGeo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789664" y="6629400"/>
            <a:ext cx="402336" cy="228600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lang="en-US" sz="1200" kern="1200" baseline="0" smtClean="0">
                <a:solidFill>
                  <a:schemeClr val="bg1"/>
                </a:solidFill>
                <a:latin typeface="Calibri"/>
                <a:ea typeface="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9pPr>
          </a:lstStyle>
          <a:p>
            <a:pPr>
              <a:defRPr/>
            </a:pPr>
            <a:fld id="{E8CC769F-ADCB-2641-BD2F-4076D1C41918}" type="slidenum">
              <a:rPr lang="uk-UA" sz="800" smtClean="0">
                <a:latin typeface="Arial" charset="0"/>
              </a:rPr>
              <a:pPr>
                <a:defRPr/>
              </a:pPr>
              <a:t>‹#›</a:t>
            </a:fld>
            <a:endParaRPr lang="uk-UA" sz="12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" y="6629400"/>
            <a:ext cx="283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GCD FY18</a:t>
            </a:r>
            <a:r>
              <a:rPr lang="en-US" sz="800" baseline="0" dirty="0">
                <a:solidFill>
                  <a:schemeClr val="bg1"/>
                </a:solidFill>
              </a:rPr>
              <a:t> Mid Year Review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1789664" y="6629400"/>
            <a:ext cx="402336" cy="228600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lang="en-US" sz="1200" kern="1200" baseline="0" smtClean="0">
                <a:solidFill>
                  <a:schemeClr val="bg1"/>
                </a:solidFill>
                <a:latin typeface="Calibri"/>
                <a:ea typeface="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9pPr>
          </a:lstStyle>
          <a:p>
            <a:pPr>
              <a:defRPr/>
            </a:pPr>
            <a:fld id="{E8CC769F-ADCB-2641-BD2F-4076D1C41918}" type="slidenum">
              <a:rPr lang="uk-UA" sz="800" smtClean="0">
                <a:latin typeface="Arial" charset="0"/>
              </a:rPr>
              <a:pPr>
                <a:defRPr/>
              </a:pPr>
              <a:t>‹#›</a:t>
            </a:fld>
            <a:endParaRPr lang="uk-UA" sz="12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" y="6629400"/>
            <a:ext cx="283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GCD FY18</a:t>
            </a:r>
            <a:r>
              <a:rPr lang="en-US" sz="800" baseline="0" dirty="0">
                <a:solidFill>
                  <a:schemeClr val="bg1"/>
                </a:solidFill>
              </a:rPr>
              <a:t> Mid Year Review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anner OCT template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11" y="-1"/>
            <a:ext cx="12192000" cy="112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728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25" r:id="rId1"/>
    <p:sldLayoutId id="2147484426" r:id="rId2"/>
    <p:sldLayoutId id="2147484428" r:id="rId3"/>
    <p:sldLayoutId id="2147484429" r:id="rId4"/>
    <p:sldLayoutId id="2147484430" r:id="rId5"/>
    <p:sldLayoutId id="2147484431" r:id="rId6"/>
    <p:sldLayoutId id="2147484432" r:id="rId7"/>
    <p:sldLayoutId id="2147484433" r:id="rId8"/>
    <p:sldLayoutId id="2147484434" r:id="rId9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CBAD5A74-E05C-5847-B512-D1C67F296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496"/>
            <a:ext cx="12192000" cy="1279904"/>
          </a:xfrm>
        </p:spPr>
        <p:txBody>
          <a:bodyPr anchor="ctr"/>
          <a:lstStyle/>
          <a:p>
            <a:r>
              <a:rPr lang="en-US" sz="3200" dirty="0">
                <a:solidFill>
                  <a:schemeClr val="tx1"/>
                </a:solidFill>
              </a:rPr>
              <a:t>Dragonfly Entry </a:t>
            </a:r>
            <a:r>
              <a:rPr lang="en-US" sz="3200" dirty="0" err="1">
                <a:solidFill>
                  <a:schemeClr val="tx1"/>
                </a:solidFill>
              </a:rPr>
              <a:t>Aerosciences</a:t>
            </a:r>
            <a:r>
              <a:rPr lang="en-US" sz="3200" dirty="0">
                <a:solidFill>
                  <a:schemeClr val="tx1"/>
                </a:solidFill>
              </a:rPr>
              <a:t> Measurements (</a:t>
            </a:r>
            <a:r>
              <a:rPr lang="en-US" sz="3200" dirty="0" err="1">
                <a:solidFill>
                  <a:schemeClr val="tx1"/>
                </a:solidFill>
              </a:rPr>
              <a:t>DrEAM</a:t>
            </a:r>
            <a:r>
              <a:rPr lang="en-US" sz="32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AB5D29-A774-D440-9D1C-8BF9FD679A45}"/>
              </a:ext>
            </a:extLst>
          </p:cNvPr>
          <p:cNvSpPr txBox="1"/>
          <p:nvPr/>
        </p:nvSpPr>
        <p:spPr>
          <a:xfrm>
            <a:off x="380999" y="1295400"/>
            <a:ext cx="5996941" cy="5253656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en-US" b="1" dirty="0">
                <a:solidFill>
                  <a:srgbClr val="FFC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Overview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500"/>
              </a:spcBef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DrEAM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is the aeroshell instrumentation suite for the Dragonfly mission which fulfills the Engineering Science Instrumentation (ESI) requirement for New Frontiers 4.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DrEAM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will make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aeroscience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measurements at multiple locations on the heatshield and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backshell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of the Dragonfly entry vehicle during entry and descent into Titan, including temperature, pressure, and heat flux.</a:t>
            </a:r>
          </a:p>
          <a:p>
            <a:pPr>
              <a:spcBef>
                <a:spcPts val="1000"/>
              </a:spcBef>
            </a:pPr>
            <a:r>
              <a:rPr lang="en-US" b="1" dirty="0">
                <a:solidFill>
                  <a:srgbClr val="FFC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Approach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50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instrumentation suite includes embedded thermocouple plugs in the Thermal Protection System (TPS), hypersonic-range pressure transducers, and combined sensors that incorporate pressure, temperature, and heat flux instrumentation.</a:t>
            </a:r>
            <a:endParaRPr lang="en-US" b="1" dirty="0">
              <a:solidFill>
                <a:srgbClr val="FFCC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000"/>
              </a:spcBef>
            </a:pPr>
            <a:r>
              <a:rPr lang="en-US" b="1" dirty="0">
                <a:solidFill>
                  <a:srgbClr val="FFC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Results/Summary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500"/>
              </a:spcBef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DrEAM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received its Authority to Proceed in March 2021. The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DrEAM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team has been drafting requirements (Level 1 – 4) in anticipation of the upcoming System Requirements Review in October. The team has also been assessing thermal environments during interplanetary cruise through entry and descent.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500"/>
              </a:spcBef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500"/>
              </a:spcBef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20AAE8-099B-8148-8722-C9E37B98B8B2}"/>
              </a:ext>
            </a:extLst>
          </p:cNvPr>
          <p:cNvSpPr txBox="1"/>
          <p:nvPr/>
        </p:nvSpPr>
        <p:spPr>
          <a:xfrm>
            <a:off x="8457829" y="4006628"/>
            <a:ext cx="3660590" cy="2396234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lIns="228600" tIns="228600" rIns="228600" bIns="228600" rtlCol="0" anchor="t" anchorCtr="0">
            <a:noAutofit/>
          </a:bodyPr>
          <a:lstStyle/>
          <a:p>
            <a:pPr>
              <a:spcBef>
                <a:spcPts val="5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a. Preliminary aerothermal environments for Dragonfly</a:t>
            </a:r>
          </a:p>
          <a:p>
            <a:pPr>
              <a:spcBef>
                <a:spcPts val="500"/>
              </a:spcBef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5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Thermocouple plugs for b. heatshield and c.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backshell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(from MEDLI2)</a:t>
            </a:r>
          </a:p>
          <a:p>
            <a:pPr>
              <a:spcBef>
                <a:spcPts val="500"/>
              </a:spcBef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5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d. Hypersonic pressure transducer for the heatshield (from MEDLI)</a:t>
            </a:r>
          </a:p>
          <a:p>
            <a:pPr>
              <a:spcBef>
                <a:spcPts val="500"/>
              </a:spcBef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E3C506-0E48-BE41-9CBF-699EE250196B}"/>
              </a:ext>
            </a:extLst>
          </p:cNvPr>
          <p:cNvSpPr txBox="1"/>
          <p:nvPr/>
        </p:nvSpPr>
        <p:spPr>
          <a:xfrm>
            <a:off x="6849095" y="2767718"/>
            <a:ext cx="233713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1E8432-A56C-4185-9C85-E1F2BF429D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8939" y="2726724"/>
            <a:ext cx="1478625" cy="12799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FBD334-5ABF-4D0F-A09F-3600CBCABF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7940" y="4128288"/>
            <a:ext cx="2081335" cy="151609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7F935F3-E3B0-442E-814F-45365E1BAA03}"/>
              </a:ext>
            </a:extLst>
          </p:cNvPr>
          <p:cNvSpPr txBox="1"/>
          <p:nvPr/>
        </p:nvSpPr>
        <p:spPr>
          <a:xfrm>
            <a:off x="8023082" y="5431695"/>
            <a:ext cx="226764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86DD7D6-AC51-9F4E-8625-ACA9034016B8}"/>
              </a:ext>
            </a:extLst>
          </p:cNvPr>
          <p:cNvSpPr txBox="1"/>
          <p:nvPr/>
        </p:nvSpPr>
        <p:spPr>
          <a:xfrm>
            <a:off x="8023082" y="3796924"/>
            <a:ext cx="226764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543143-56DC-3F40-9EB3-66FB96506119}"/>
              </a:ext>
            </a:extLst>
          </p:cNvPr>
          <p:cNvSpPr txBox="1"/>
          <p:nvPr/>
        </p:nvSpPr>
        <p:spPr>
          <a:xfrm>
            <a:off x="6806978" y="1446633"/>
            <a:ext cx="233713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67C9DE-EE14-43D3-849C-A627E505B4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5152" y="1349016"/>
            <a:ext cx="1448046" cy="128309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437471C-B594-4DD9-968D-F7F7BEA3FAAA}"/>
              </a:ext>
            </a:extLst>
          </p:cNvPr>
          <p:cNvSpPr txBox="1"/>
          <p:nvPr/>
        </p:nvSpPr>
        <p:spPr>
          <a:xfrm>
            <a:off x="8023082" y="2414141"/>
            <a:ext cx="226764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61F2A3-4834-4A3C-ADB4-015E37FB568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3354" y="1333589"/>
            <a:ext cx="3761557" cy="272135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BE772B9-F01D-4856-A156-5322B0542B1E}"/>
              </a:ext>
            </a:extLst>
          </p:cNvPr>
          <p:cNvSpPr txBox="1"/>
          <p:nvPr/>
        </p:nvSpPr>
        <p:spPr>
          <a:xfrm>
            <a:off x="11811001" y="3833231"/>
            <a:ext cx="226764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149571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AAB5D29-A774-D440-9D1C-8BF9FD679A45}"/>
              </a:ext>
            </a:extLst>
          </p:cNvPr>
          <p:cNvSpPr txBox="1"/>
          <p:nvPr/>
        </p:nvSpPr>
        <p:spPr>
          <a:xfrm>
            <a:off x="380999" y="453030"/>
            <a:ext cx="5996941" cy="5253656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Contributing Partners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Science Mission Directorate (Planetary Science Division) funds the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DrEAM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project. The German Space Agency (DLR) provides the combined sensors on the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backshell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the Data Acquisition System for the entire sensor suite.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Johns Hopkins Applied Physics Laboratory (APL) is leading the Dragonfly mission, and Lockheed Martin Space (LMS) is performing the integration of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DrEAM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into the aeroshell.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srgbClr val="FFCC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CC66"/>
              </a:solidFill>
              <a:effectLst/>
              <a:uLnTx/>
              <a:uFillTx/>
              <a:latin typeface="Arial" panose="020B0604020202020204" pitchFamily="34" charset="0"/>
              <a:ea typeface="MS PGothic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charset="-128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20AAE8-099B-8148-8722-C9E37B98B8B2}"/>
              </a:ext>
            </a:extLst>
          </p:cNvPr>
          <p:cNvSpPr txBox="1"/>
          <p:nvPr/>
        </p:nvSpPr>
        <p:spPr>
          <a:xfrm>
            <a:off x="22956" y="4967383"/>
            <a:ext cx="7334447" cy="2232990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lIns="228600" tIns="228600" rIns="228600" bIns="228600" rtlCol="0" anchor="t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ESA Schiaparelli mission: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. Combined sensor from DLR that measures total heat flux, pressure, and radiative heat flux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. Data acquisition system electronics box from DLR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A25FF6-03A7-41F9-97FC-97C335A515D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862" y="2950532"/>
            <a:ext cx="3385219" cy="216134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EF6A30D-4054-AC4F-9CDE-E5C6C1F979C1}"/>
              </a:ext>
            </a:extLst>
          </p:cNvPr>
          <p:cNvSpPr txBox="1"/>
          <p:nvPr/>
        </p:nvSpPr>
        <p:spPr>
          <a:xfrm>
            <a:off x="3286577" y="4785344"/>
            <a:ext cx="233713" cy="1858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B1B822-B073-45A7-80F5-A078A6C2C0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705" r="6279"/>
          <a:stretch/>
        </p:blipFill>
        <p:spPr>
          <a:xfrm>
            <a:off x="3610741" y="3054586"/>
            <a:ext cx="3127273" cy="195323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8D51694-BA63-445D-9B8B-387B35E65831}"/>
              </a:ext>
            </a:extLst>
          </p:cNvPr>
          <p:cNvSpPr txBox="1"/>
          <p:nvPr/>
        </p:nvSpPr>
        <p:spPr>
          <a:xfrm>
            <a:off x="6475419" y="4785344"/>
            <a:ext cx="233713" cy="1858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F401EA-5C79-45D9-AB0C-FBF9C443FB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9990" y="239959"/>
            <a:ext cx="2637560" cy="3501456"/>
          </a:xfrm>
          <a:prstGeom prst="rect">
            <a:avLst/>
          </a:prstGeom>
        </p:spPr>
      </p:pic>
      <p:pic>
        <p:nvPicPr>
          <p:cNvPr id="9" name="Grafik 21">
            <a:extLst>
              <a:ext uri="{FF2B5EF4-FFF2-40B4-BE49-F238E27FC236}">
                <a16:creationId xmlns:a16="http://schemas.microsoft.com/office/drawing/2014/main" id="{49E48793-01DA-4BCA-B3BC-C726DE0EEA5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77070" y="909710"/>
            <a:ext cx="2163810" cy="18445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67408CD-EE59-4559-B3DC-4A47A49A2BD6}"/>
              </a:ext>
            </a:extLst>
          </p:cNvPr>
          <p:cNvSpPr txBox="1"/>
          <p:nvPr/>
        </p:nvSpPr>
        <p:spPr>
          <a:xfrm>
            <a:off x="6959990" y="3601070"/>
            <a:ext cx="5117124" cy="2232990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lIns="228600" tIns="228600" rIns="228600" bIns="228600" rtlCol="0" anchor="t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g. Thermal vacuum chamber at DLR Cologne for cold soak testing </a:t>
            </a:r>
            <a:r>
              <a: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sensors shown in (e)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h.</a:t>
            </a:r>
            <a:r>
              <a: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Test article mounting surface inside vacuum chamber shown in (g)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charset="-128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0B610B-E2D1-4B03-B9FF-89A4E82F0242}"/>
              </a:ext>
            </a:extLst>
          </p:cNvPr>
          <p:cNvSpPr txBox="1"/>
          <p:nvPr/>
        </p:nvSpPr>
        <p:spPr>
          <a:xfrm>
            <a:off x="9368243" y="3508132"/>
            <a:ext cx="233713" cy="1858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MS PGothic" charset="-128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8E5EF2-9285-44A2-894D-D5321BFB2AD2}"/>
              </a:ext>
            </a:extLst>
          </p:cNvPr>
          <p:cNvSpPr txBox="1"/>
          <p:nvPr/>
        </p:nvSpPr>
        <p:spPr>
          <a:xfrm>
            <a:off x="11694144" y="2501032"/>
            <a:ext cx="233713" cy="1858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MS PGothic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658747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36608</TotalTime>
  <Words>339</Words>
  <Application>Microsoft Office PowerPoint</Application>
  <PresentationFormat>Widescreen</PresentationFormat>
  <Paragraphs>36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.AppleSystemUIFont</vt:lpstr>
      <vt:lpstr>Arial</vt:lpstr>
      <vt:lpstr>Arial</vt:lpstr>
      <vt:lpstr>Arial Bold</vt:lpstr>
      <vt:lpstr>Calibri</vt:lpstr>
      <vt:lpstr>2_Office Theme</vt:lpstr>
      <vt:lpstr>Dragonfly Entry Aerosciences Measurements (DrEAM)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Lee</dc:creator>
  <cp:lastModifiedBy>Hwang, Helen H. (ARC-TS)</cp:lastModifiedBy>
  <cp:revision>809</cp:revision>
  <cp:lastPrinted>2017-06-09T12:17:02Z</cp:lastPrinted>
  <dcterms:created xsi:type="dcterms:W3CDTF">2011-06-13T11:07:26Z</dcterms:created>
  <dcterms:modified xsi:type="dcterms:W3CDTF">2021-08-27T20:34:01Z</dcterms:modified>
</cp:coreProperties>
</file>