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1"/>
  </p:sldMasterIdLst>
  <p:notesMasterIdLst>
    <p:notesMasterId r:id="rId4"/>
  </p:notesMasterIdLst>
  <p:handoutMasterIdLst>
    <p:handoutMasterId r:id="rId5"/>
  </p:handoutMasterIdLst>
  <p:sldIdLst>
    <p:sldId id="405" r:id="rId2"/>
    <p:sldId id="407" r:id="rId3"/>
  </p:sldIdLst>
  <p:sldSz cx="12192000" cy="6858000"/>
  <p:notesSz cx="6858000" cy="9144000"/>
  <p:custDataLst>
    <p:tags r:id="rId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7440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240" userDrawn="1">
          <p15:clr>
            <a:srgbClr val="A4A3A4"/>
          </p15:clr>
        </p15:guide>
        <p15:guide id="9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9C623"/>
    <a:srgbClr val="009900"/>
    <a:srgbClr val="2D8B75"/>
    <a:srgbClr val="3333CC"/>
    <a:srgbClr val="92BBFA"/>
    <a:srgbClr val="FF33CC"/>
    <a:srgbClr val="4BACC6"/>
    <a:srgbClr val="00BE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 autoAdjust="0"/>
    <p:restoredTop sz="92653" autoAdjust="0"/>
  </p:normalViewPr>
  <p:slideViewPr>
    <p:cSldViewPr snapToGrid="0" showGuides="1">
      <p:cViewPr varScale="1">
        <p:scale>
          <a:sx n="62" d="100"/>
          <a:sy n="62" d="100"/>
        </p:scale>
        <p:origin x="1092" y="40"/>
      </p:cViewPr>
      <p:guideLst>
        <p:guide pos="7440"/>
        <p:guide orient="horz" pos="4104"/>
        <p:guide orient="horz" pos="4176"/>
        <p:guide pos="240"/>
        <p:guide orient="horz" pos="2328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8268"/>
    </p:cViewPr>
  </p:sorterViewPr>
  <p:notesViewPr>
    <p:cSldViewPr snapToGrid="0" showGuides="1">
      <p:cViewPr varScale="1">
        <p:scale>
          <a:sx n="115" d="100"/>
          <a:sy n="115" d="100"/>
        </p:scale>
        <p:origin x="30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8/30/2021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Presenter:  Stefan Bieniawski / Blue Origin (</a:t>
            </a:r>
            <a:r>
              <a:rPr lang="pl-PL" dirty="0"/>
              <a:t>SBieniawski@blueorigin.com</a:t>
            </a:r>
            <a:r>
              <a:rPr lang="en-US" dirty="0"/>
              <a:t>)</a:t>
            </a:r>
          </a:p>
          <a:p>
            <a:r>
              <a:rPr lang="en-US" dirty="0"/>
              <a:t>Moderators:  Danielle Kalitan / Blue Origin (</a:t>
            </a:r>
            <a:r>
              <a:rPr lang="fi-FI" dirty="0"/>
              <a:t>DKalitan@blueorigin.com)</a:t>
            </a:r>
            <a:r>
              <a:rPr lang="en-US" dirty="0"/>
              <a:t>, Gregg Barton / NASA (gregory.barton@nasa.gov)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1089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Presenter:  Stefan Bieniawski / Blue Origin (</a:t>
            </a:r>
            <a:r>
              <a:rPr lang="pl-PL" dirty="0"/>
              <a:t>SBieniawski@blueorigin.com</a:t>
            </a:r>
            <a:r>
              <a:rPr lang="en-US" dirty="0"/>
              <a:t>)</a:t>
            </a:r>
          </a:p>
          <a:p>
            <a:r>
              <a:rPr lang="en-US" dirty="0"/>
              <a:t>Moderators:  Danielle Kalitan / Blue Origin (</a:t>
            </a:r>
            <a:r>
              <a:rPr lang="fi-FI" dirty="0"/>
              <a:t>DKalitan@blueorigin.com)</a:t>
            </a:r>
            <a:r>
              <a:rPr lang="en-US"/>
              <a:t>, Gregg Barton / NASA (gregory.barton@nasa.gov)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03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7455A-0C9A-0148-A2A9-A89B164394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GCD FY19</a:t>
            </a:r>
            <a:r>
              <a:rPr lang="en-US" sz="800" baseline="0" dirty="0">
                <a:solidFill>
                  <a:schemeClr val="tx1"/>
                </a:solidFill>
              </a:rPr>
              <a:t> Mid Year Review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FBFED14-C959-4C85-86F3-48C3019106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732622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3" imgW="359" imgH="360" progId="TCLayout.ActiveDocument.1">
                  <p:embed/>
                </p:oleObj>
              </mc:Choice>
              <mc:Fallback>
                <p:oleObj name="think-cell Slide" r:id="rId13" imgW="359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11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10" Type="http://schemas.microsoft.com/office/2007/relationships/hdphoto" Target="../media/hdphoto1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4D1C7A75-1A02-4A58-B37B-A9BEF370921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59117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5" imgW="359" imgH="360" progId="TCLayout.ActiveDocument.1">
                  <p:embed/>
                </p:oleObj>
              </mc:Choice>
              <mc:Fallback>
                <p:oleObj name="think-cell Slide" r:id="rId5" imgW="359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2CD4C7F9-B41E-453C-BE71-516B4C4AF5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3565"/>
          <a:stretch/>
        </p:blipFill>
        <p:spPr>
          <a:xfrm>
            <a:off x="14756" y="73448"/>
            <a:ext cx="3377978" cy="64293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488740-1D74-45D6-9C91-795973CB25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568"/>
          <a:stretch/>
        </p:blipFill>
        <p:spPr>
          <a:xfrm>
            <a:off x="3216439" y="114669"/>
            <a:ext cx="8975562" cy="6429375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CBAD5A74-E05C-5847-B512-D1C67F29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4" y="-96811"/>
            <a:ext cx="12192000" cy="1279904"/>
          </a:xfrm>
        </p:spPr>
        <p:txBody>
          <a:bodyPr vert="horz" anchor="ctr"/>
          <a:lstStyle/>
          <a:p>
            <a:pPr algn="l"/>
            <a:r>
              <a:rPr lang="en-US" sz="3200" dirty="0">
                <a:solidFill>
                  <a:schemeClr val="tx1"/>
                </a:solidFill>
              </a:rPr>
              <a:t>Precision Lunar Landing System ACO (L2S ACO)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B5D29-A774-D440-9D1C-8BF9FD679A45}"/>
              </a:ext>
            </a:extLst>
          </p:cNvPr>
          <p:cNvSpPr txBox="1"/>
          <p:nvPr/>
        </p:nvSpPr>
        <p:spPr>
          <a:xfrm>
            <a:off x="151178" y="885925"/>
            <a:ext cx="11803631" cy="5318772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Blue Origin is partnering with NASA to evaluate and mature a navigation and 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guidance system for lunar missions to enable safe and precise landing.   </a:t>
            </a:r>
          </a:p>
          <a:p>
            <a:pPr>
              <a:spcBef>
                <a:spcPts val="1000"/>
              </a:spcBef>
            </a:pPr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Approach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Leverage NASA investments in sensors, avionics, algorithms, simulation tools 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along with flight test data to develop and test integrated navigation and guidance system technology for the Moon. </a:t>
            </a:r>
          </a:p>
          <a:p>
            <a:pPr>
              <a:spcBef>
                <a:spcPts val="500"/>
              </a:spcBef>
            </a:pPr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Results/Summary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System Studies: Performed integrated safe landing and cis-lunar optical trade studies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Guidance: Simulated flight under NASA’s DQG algorithm and results are currently approaching real-time performance 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Compute: HWIL testing &amp; performance metrics for TRN &amp; DQG were obtained. Results driving performance improvements. 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Hazard Detection: Created a hazard detection algorithm and baselined safe site selection capability</a:t>
            </a:r>
          </a:p>
          <a:p>
            <a:pPr>
              <a:spcBef>
                <a:spcPts val="5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Optical Navigation: Created the Blue Origin in-house optical navigation algorithm capability for autonomous cis-lunar navigation </a:t>
            </a:r>
          </a:p>
          <a:p>
            <a:pPr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BFB7F-3386-4CC6-9541-436F650B99EE}"/>
              </a:ext>
            </a:extLst>
          </p:cNvPr>
          <p:cNvSpPr/>
          <p:nvPr/>
        </p:nvSpPr>
        <p:spPr>
          <a:xfrm>
            <a:off x="0" y="5363312"/>
            <a:ext cx="12192000" cy="14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2462DE8-A290-4B31-92F3-A626358F7BD9}"/>
              </a:ext>
            </a:extLst>
          </p:cNvPr>
          <p:cNvSpPr/>
          <p:nvPr/>
        </p:nvSpPr>
        <p:spPr>
          <a:xfrm>
            <a:off x="2852762" y="4970934"/>
            <a:ext cx="1960247" cy="1279904"/>
          </a:xfrm>
          <a:prstGeom prst="round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852760" y="6245918"/>
            <a:ext cx="193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Advanced Real-Time Guidance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30834D8-5B56-4D44-B4B7-8DC4058B0640}"/>
              </a:ext>
            </a:extLst>
          </p:cNvPr>
          <p:cNvSpPr/>
          <p:nvPr/>
        </p:nvSpPr>
        <p:spPr>
          <a:xfrm>
            <a:off x="5247916" y="4978645"/>
            <a:ext cx="1960247" cy="1279904"/>
          </a:xfrm>
          <a:prstGeom prst="round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018545" y="6245918"/>
            <a:ext cx="240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High Performance Computing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6675" y="6252052"/>
            <a:ext cx="164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Hazard Detection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34788" y="6239809"/>
            <a:ext cx="2283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Optical Navigation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F7610C-1CB3-434B-8265-4B673BD8C112}"/>
              </a:ext>
            </a:extLst>
          </p:cNvPr>
          <p:cNvSpPr txBox="1"/>
          <p:nvPr/>
        </p:nvSpPr>
        <p:spPr>
          <a:xfrm>
            <a:off x="127515" y="6245918"/>
            <a:ext cx="2379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Systems Requirements Trade Studies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1B1B83-A679-41D0-AB85-0719A85E79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052" y="68127"/>
            <a:ext cx="1312770" cy="7965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791A10-31C3-446F-B7FC-338BD8E9E9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403" y="1053693"/>
            <a:ext cx="1264419" cy="790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0E1D6-C750-4ABD-A493-8910AF6728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58134" y="4983270"/>
            <a:ext cx="2338954" cy="1275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FB24D-73FC-4016-AD89-E0E317232C4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775"/>
          <a:stretch/>
        </p:blipFill>
        <p:spPr>
          <a:xfrm>
            <a:off x="7688961" y="4997549"/>
            <a:ext cx="1484072" cy="1265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0BDCD7-F445-4F8B-8EEC-3EC7701716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7515" y="4976998"/>
            <a:ext cx="2365185" cy="1279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4957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1BAC371-E545-43EB-82FC-1BC684ED0B4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1015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5" imgW="359" imgH="360" progId="TCLayout.ActiveDocument.1">
                  <p:embed/>
                </p:oleObj>
              </mc:Choice>
              <mc:Fallback>
                <p:oleObj name="think-cell Slide" r:id="rId5" imgW="359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889B345-59B1-4925-8A05-08E06FFDD15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7107"/>
          <a:stretch/>
        </p:blipFill>
        <p:spPr>
          <a:xfrm>
            <a:off x="4621187" y="1"/>
            <a:ext cx="757081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AB5D29-A774-D440-9D1C-8BF9FD679A45}"/>
              </a:ext>
            </a:extLst>
          </p:cNvPr>
          <p:cNvSpPr txBox="1"/>
          <p:nvPr/>
        </p:nvSpPr>
        <p:spPr>
          <a:xfrm>
            <a:off x="212558" y="374115"/>
            <a:ext cx="4240188" cy="5253656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Contributing Partners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NASA JSC, NASA GSFC, University of Washington, Draper Laboratory, NASA Langley Research Center, Utah State University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Infusion and Transition Plan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plan to transition selected technologies into Blue Origin’s Blue Moon cargo lander service to safely land and precisely deploy payloads to a wide range of landing sites. We are also evaluating the use  of advanced guidance technology to support our launch service offerings for our New Shepard sub-orbital vehicle.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B1617-1FBE-4613-8040-5DAF011A42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052" y="68127"/>
            <a:ext cx="1312770" cy="796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D3DA70-AB56-40B8-AB1D-907B153EA1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6403" y="1053693"/>
            <a:ext cx="1264419" cy="79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773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34796</TotalTime>
  <Words>327</Words>
  <Application>Microsoft Office PowerPoint</Application>
  <PresentationFormat>Widescreen</PresentationFormat>
  <Paragraphs>32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.AppleSystemUIFont</vt:lpstr>
      <vt:lpstr>Arial</vt:lpstr>
      <vt:lpstr>Arial</vt:lpstr>
      <vt:lpstr>Arial Bold</vt:lpstr>
      <vt:lpstr>Calibri</vt:lpstr>
      <vt:lpstr>2_Office Theme</vt:lpstr>
      <vt:lpstr>think-cell Slide</vt:lpstr>
      <vt:lpstr>Precision Lunar Landing System ACO (L2S ACO)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</dc:creator>
  <cp:lastModifiedBy>Barton, Gregory H. (JSC-EG611)</cp:lastModifiedBy>
  <cp:revision>827</cp:revision>
  <cp:lastPrinted>2017-06-09T12:17:02Z</cp:lastPrinted>
  <dcterms:created xsi:type="dcterms:W3CDTF">2011-06-13T11:07:26Z</dcterms:created>
  <dcterms:modified xsi:type="dcterms:W3CDTF">2021-08-30T20:43:11Z</dcterms:modified>
</cp:coreProperties>
</file>