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9"/>
  </p:notesMasterIdLst>
  <p:sldIdLst>
    <p:sldId id="313" r:id="rId5"/>
    <p:sldId id="314" r:id="rId6"/>
    <p:sldId id="274" r:id="rId7"/>
    <p:sldId id="262" r:id="rId8"/>
    <p:sldId id="343" r:id="rId9"/>
    <p:sldId id="344" r:id="rId10"/>
    <p:sldId id="272" r:id="rId11"/>
    <p:sldId id="318" r:id="rId12"/>
    <p:sldId id="295" r:id="rId13"/>
    <p:sldId id="269" r:id="rId14"/>
    <p:sldId id="337" r:id="rId15"/>
    <p:sldId id="327" r:id="rId16"/>
    <p:sldId id="293" r:id="rId17"/>
    <p:sldId id="339" r:id="rId18"/>
    <p:sldId id="294" r:id="rId19"/>
    <p:sldId id="340" r:id="rId20"/>
    <p:sldId id="299" r:id="rId21"/>
    <p:sldId id="341" r:id="rId22"/>
    <p:sldId id="303" r:id="rId23"/>
    <p:sldId id="319" r:id="rId24"/>
    <p:sldId id="306" r:id="rId25"/>
    <p:sldId id="324" r:id="rId26"/>
    <p:sldId id="325" r:id="rId27"/>
    <p:sldId id="304" r:id="rId28"/>
    <p:sldId id="317" r:id="rId29"/>
    <p:sldId id="315" r:id="rId30"/>
    <p:sldId id="316" r:id="rId31"/>
    <p:sldId id="342" r:id="rId32"/>
    <p:sldId id="296" r:id="rId33"/>
    <p:sldId id="297" r:id="rId34"/>
    <p:sldId id="300" r:id="rId35"/>
    <p:sldId id="305" r:id="rId36"/>
    <p:sldId id="307" r:id="rId37"/>
    <p:sldId id="32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z, Brittany (GRC-LCC0)[GRC-LERCIP]" initials="NB(" lastIdx="12" clrIdx="0">
    <p:extLst>
      <p:ext uri="{19B8F6BF-5375-455C-9EA6-DF929625EA0E}">
        <p15:presenceInfo xmlns:p15="http://schemas.microsoft.com/office/powerpoint/2012/main" userId="S::bnez@ndc.nasa.gov::1817b5a2-f44b-40d5-b995-06ce9e5d2199" providerId="AD"/>
      </p:ext>
    </p:extLst>
  </p:cmAuthor>
  <p:cmAuthor id="2" name="Connolly, Joseph W. (GRC-LCC0)" initials="CJW(L" lastIdx="16" clrIdx="1">
    <p:extLst>
      <p:ext uri="{19B8F6BF-5375-455C-9EA6-DF929625EA0E}">
        <p15:presenceInfo xmlns:p15="http://schemas.microsoft.com/office/powerpoint/2012/main" userId="S::jwconnol@ndc.nasa.gov::8fda98c8-9cf4-48ce-8d3a-e6aa304574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4F4F"/>
    <a:srgbClr val="FFC1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3938D-5976-4BA2-A18A-81C57E0364A2}" v="165" dt="2021-08-20T19:43:52.272"/>
    <p1510:client id="{B5168946-A70C-4E4A-87A4-D21D84E28F4C}" v="10" dt="2021-08-19T00:52:59.989"/>
    <p1510:client id="{D2705DBA-2D48-411A-AA24-FA27E0DB7BD0}" v="515" dt="2021-05-27T15:57:08.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snapToObjects="1">
      <p:cViewPr varScale="1">
        <p:scale>
          <a:sx n="123" d="100"/>
          <a:sy n="123" d="100"/>
        </p:scale>
        <p:origin x="200" y="640"/>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Nez" userId="JUSrXDHI7cdruQ28F9qw/rDC4VvFrA/cKtjySNGd2RY=" providerId="None" clId="Web-{0A93938D-5976-4BA2-A18A-81C57E0364A2}"/>
    <pc:docChg chg="delSld modSld">
      <pc:chgData name="Brittany Nez" userId="JUSrXDHI7cdruQ28F9qw/rDC4VvFrA/cKtjySNGd2RY=" providerId="None" clId="Web-{0A93938D-5976-4BA2-A18A-81C57E0364A2}" dt="2021-08-20T19:43:52.272" v="89"/>
      <pc:docMkLst>
        <pc:docMk/>
      </pc:docMkLst>
      <pc:sldChg chg="delCm">
        <pc:chgData name="Brittany Nez" userId="JUSrXDHI7cdruQ28F9qw/rDC4VvFrA/cKtjySNGd2RY=" providerId="None" clId="Web-{0A93938D-5976-4BA2-A18A-81C57E0364A2}" dt="2021-08-20T19:42:31.537" v="83"/>
        <pc:sldMkLst>
          <pc:docMk/>
          <pc:sldMk cId="2589102811" sldId="269"/>
        </pc:sldMkLst>
      </pc:sldChg>
      <pc:sldChg chg="delCm">
        <pc:chgData name="Brittany Nez" userId="JUSrXDHI7cdruQ28F9qw/rDC4VvFrA/cKtjySNGd2RY=" providerId="None" clId="Web-{0A93938D-5976-4BA2-A18A-81C57E0364A2}" dt="2021-08-20T19:42:19.990" v="82"/>
        <pc:sldMkLst>
          <pc:docMk/>
          <pc:sldMk cId="742865452" sldId="296"/>
        </pc:sldMkLst>
      </pc:sldChg>
      <pc:sldChg chg="delCm">
        <pc:chgData name="Brittany Nez" userId="JUSrXDHI7cdruQ28F9qw/rDC4VvFrA/cKtjySNGd2RY=" providerId="None" clId="Web-{0A93938D-5976-4BA2-A18A-81C57E0364A2}" dt="2021-08-20T19:43:43.475" v="88"/>
        <pc:sldMkLst>
          <pc:docMk/>
          <pc:sldMk cId="3497418266" sldId="304"/>
        </pc:sldMkLst>
      </pc:sldChg>
      <pc:sldChg chg="modSp">
        <pc:chgData name="Brittany Nez" userId="JUSrXDHI7cdruQ28F9qw/rDC4VvFrA/cKtjySNGd2RY=" providerId="None" clId="Web-{0A93938D-5976-4BA2-A18A-81C57E0364A2}" dt="2021-08-20T19:39:25.943" v="71" actId="20577"/>
        <pc:sldMkLst>
          <pc:docMk/>
          <pc:sldMk cId="2297588236" sldId="313"/>
        </pc:sldMkLst>
        <pc:spChg chg="mod">
          <ac:chgData name="Brittany Nez" userId="JUSrXDHI7cdruQ28F9qw/rDC4VvFrA/cKtjySNGd2RY=" providerId="None" clId="Web-{0A93938D-5976-4BA2-A18A-81C57E0364A2}" dt="2021-08-20T19:39:25.943" v="71" actId="20577"/>
          <ac:spMkLst>
            <pc:docMk/>
            <pc:sldMk cId="2297588236" sldId="313"/>
            <ac:spMk id="3" creationId="{5AC9104E-ED5D-AC49-9653-C53F24975F42}"/>
          </ac:spMkLst>
        </pc:spChg>
      </pc:sldChg>
      <pc:sldChg chg="delCm">
        <pc:chgData name="Brittany Nez" userId="JUSrXDHI7cdruQ28F9qw/rDC4VvFrA/cKtjySNGd2RY=" providerId="None" clId="Web-{0A93938D-5976-4BA2-A18A-81C57E0364A2}" dt="2021-08-20T19:43:52.272" v="89"/>
        <pc:sldMkLst>
          <pc:docMk/>
          <pc:sldMk cId="1244042131" sldId="317"/>
        </pc:sldMkLst>
      </pc:sldChg>
      <pc:sldChg chg="del">
        <pc:chgData name="Brittany Nez" userId="JUSrXDHI7cdruQ28F9qw/rDC4VvFrA/cKtjySNGd2RY=" providerId="None" clId="Web-{0A93938D-5976-4BA2-A18A-81C57E0364A2}" dt="2021-08-20T19:41:30.740" v="74"/>
        <pc:sldMkLst>
          <pc:docMk/>
          <pc:sldMk cId="607086091" sldId="320"/>
        </pc:sldMkLst>
      </pc:sldChg>
      <pc:sldChg chg="delCm">
        <pc:chgData name="Brittany Nez" userId="JUSrXDHI7cdruQ28F9qw/rDC4VvFrA/cKtjySNGd2RY=" providerId="None" clId="Web-{0A93938D-5976-4BA2-A18A-81C57E0364A2}" dt="2021-08-20T19:43:29.053" v="86"/>
        <pc:sldMkLst>
          <pc:docMk/>
          <pc:sldMk cId="3208243587" sldId="324"/>
        </pc:sldMkLst>
      </pc:sldChg>
      <pc:sldChg chg="delCm">
        <pc:chgData name="Brittany Nez" userId="JUSrXDHI7cdruQ28F9qw/rDC4VvFrA/cKtjySNGd2RY=" providerId="None" clId="Web-{0A93938D-5976-4BA2-A18A-81C57E0364A2}" dt="2021-08-20T19:42:40.084" v="85"/>
        <pc:sldMkLst>
          <pc:docMk/>
          <pc:sldMk cId="2913496016" sldId="327"/>
        </pc:sldMkLst>
      </pc:sldChg>
      <pc:sldChg chg="del">
        <pc:chgData name="Brittany Nez" userId="JUSrXDHI7cdruQ28F9qw/rDC4VvFrA/cKtjySNGd2RY=" providerId="None" clId="Web-{0A93938D-5976-4BA2-A18A-81C57E0364A2}" dt="2021-08-20T19:41:30.725" v="73"/>
        <pc:sldMkLst>
          <pc:docMk/>
          <pc:sldMk cId="1241800506" sldId="328"/>
        </pc:sldMkLst>
      </pc:sldChg>
      <pc:sldChg chg="del">
        <pc:chgData name="Brittany Nez" userId="JUSrXDHI7cdruQ28F9qw/rDC4VvFrA/cKtjySNGd2RY=" providerId="None" clId="Web-{0A93938D-5976-4BA2-A18A-81C57E0364A2}" dt="2021-08-20T19:41:30.725" v="72"/>
        <pc:sldMkLst>
          <pc:docMk/>
          <pc:sldMk cId="2241816062" sldId="329"/>
        </pc:sldMkLst>
      </pc:sldChg>
      <pc:sldChg chg="del">
        <pc:chgData name="Brittany Nez" userId="JUSrXDHI7cdruQ28F9qw/rDC4VvFrA/cKtjySNGd2RY=" providerId="None" clId="Web-{0A93938D-5976-4BA2-A18A-81C57E0364A2}" dt="2021-08-20T19:41:39.740" v="81"/>
        <pc:sldMkLst>
          <pc:docMk/>
          <pc:sldMk cId="1075433807" sldId="330"/>
        </pc:sldMkLst>
      </pc:sldChg>
      <pc:sldChg chg="del">
        <pc:chgData name="Brittany Nez" userId="JUSrXDHI7cdruQ28F9qw/rDC4VvFrA/cKtjySNGd2RY=" providerId="None" clId="Web-{0A93938D-5976-4BA2-A18A-81C57E0364A2}" dt="2021-08-20T19:41:39.740" v="80"/>
        <pc:sldMkLst>
          <pc:docMk/>
          <pc:sldMk cId="210861712" sldId="331"/>
        </pc:sldMkLst>
      </pc:sldChg>
      <pc:sldChg chg="del">
        <pc:chgData name="Brittany Nez" userId="JUSrXDHI7cdruQ28F9qw/rDC4VvFrA/cKtjySNGd2RY=" providerId="None" clId="Web-{0A93938D-5976-4BA2-A18A-81C57E0364A2}" dt="2021-08-20T19:41:39.740" v="79"/>
        <pc:sldMkLst>
          <pc:docMk/>
          <pc:sldMk cId="3769216593" sldId="332"/>
        </pc:sldMkLst>
      </pc:sldChg>
      <pc:sldChg chg="del">
        <pc:chgData name="Brittany Nez" userId="JUSrXDHI7cdruQ28F9qw/rDC4VvFrA/cKtjySNGd2RY=" providerId="None" clId="Web-{0A93938D-5976-4BA2-A18A-81C57E0364A2}" dt="2021-08-20T19:41:39.740" v="78"/>
        <pc:sldMkLst>
          <pc:docMk/>
          <pc:sldMk cId="1339427451" sldId="333"/>
        </pc:sldMkLst>
      </pc:sldChg>
      <pc:sldChg chg="del">
        <pc:chgData name="Brittany Nez" userId="JUSrXDHI7cdruQ28F9qw/rDC4VvFrA/cKtjySNGd2RY=" providerId="None" clId="Web-{0A93938D-5976-4BA2-A18A-81C57E0364A2}" dt="2021-08-20T19:41:39.725" v="77"/>
        <pc:sldMkLst>
          <pc:docMk/>
          <pc:sldMk cId="3485680136" sldId="334"/>
        </pc:sldMkLst>
      </pc:sldChg>
      <pc:sldChg chg="del">
        <pc:chgData name="Brittany Nez" userId="JUSrXDHI7cdruQ28F9qw/rDC4VvFrA/cKtjySNGd2RY=" providerId="None" clId="Web-{0A93938D-5976-4BA2-A18A-81C57E0364A2}" dt="2021-08-20T19:41:39.725" v="76"/>
        <pc:sldMkLst>
          <pc:docMk/>
          <pc:sldMk cId="1997800467" sldId="336"/>
        </pc:sldMkLst>
      </pc:sldChg>
      <pc:sldChg chg="delCm">
        <pc:chgData name="Brittany Nez" userId="JUSrXDHI7cdruQ28F9qw/rDC4VvFrA/cKtjySNGd2RY=" providerId="None" clId="Web-{0A93938D-5976-4BA2-A18A-81C57E0364A2}" dt="2021-08-20T19:42:35.522" v="84"/>
        <pc:sldMkLst>
          <pc:docMk/>
          <pc:sldMk cId="907895819" sldId="337"/>
        </pc:sldMkLst>
      </pc:sldChg>
      <pc:sldChg chg="del">
        <pc:chgData name="Brittany Nez" userId="JUSrXDHI7cdruQ28F9qw/rDC4VvFrA/cKtjySNGd2RY=" providerId="None" clId="Web-{0A93938D-5976-4BA2-A18A-81C57E0364A2}" dt="2021-08-20T19:41:30.740" v="75"/>
        <pc:sldMkLst>
          <pc:docMk/>
          <pc:sldMk cId="796271337" sldId="338"/>
        </pc:sldMkLst>
      </pc:sldChg>
    </pc:docChg>
  </pc:docChgLst>
  <pc:docChgLst>
    <pc:chgData name="Brittany Nez" userId="JUSrXDHI7cdruQ28F9qw/rDC4VvFrA/cKtjySNGd2RY=" providerId="None" clId="Web-{B5168946-A70C-4E4A-87A4-D21D84E28F4C}"/>
    <pc:docChg chg="sldOrd">
      <pc:chgData name="Brittany Nez" userId="JUSrXDHI7cdruQ28F9qw/rDC4VvFrA/cKtjySNGd2RY=" providerId="None" clId="Web-{B5168946-A70C-4E4A-87A4-D21D84E28F4C}" dt="2021-08-19T00:52:59.989" v="9"/>
      <pc:docMkLst>
        <pc:docMk/>
      </pc:docMkLst>
      <pc:sldChg chg="ord">
        <pc:chgData name="Brittany Nez" userId="JUSrXDHI7cdruQ28F9qw/rDC4VvFrA/cKtjySNGd2RY=" providerId="None" clId="Web-{B5168946-A70C-4E4A-87A4-D21D84E28F4C}" dt="2021-08-19T00:50:40.267" v="1"/>
        <pc:sldMkLst>
          <pc:docMk/>
          <pc:sldMk cId="607086091" sldId="320"/>
        </pc:sldMkLst>
      </pc:sldChg>
      <pc:sldChg chg="ord">
        <pc:chgData name="Brittany Nez" userId="JUSrXDHI7cdruQ28F9qw/rDC4VvFrA/cKtjySNGd2RY=" providerId="None" clId="Web-{B5168946-A70C-4E4A-87A4-D21D84E28F4C}" dt="2021-08-19T00:51:02.017" v="2"/>
        <pc:sldMkLst>
          <pc:docMk/>
          <pc:sldMk cId="1241800506" sldId="328"/>
        </pc:sldMkLst>
      </pc:sldChg>
      <pc:sldChg chg="ord">
        <pc:chgData name="Brittany Nez" userId="JUSrXDHI7cdruQ28F9qw/rDC4VvFrA/cKtjySNGd2RY=" providerId="None" clId="Web-{B5168946-A70C-4E4A-87A4-D21D84E28F4C}" dt="2021-08-19T00:51:21.268" v="3"/>
        <pc:sldMkLst>
          <pc:docMk/>
          <pc:sldMk cId="2241816062" sldId="329"/>
        </pc:sldMkLst>
      </pc:sldChg>
      <pc:sldChg chg="ord">
        <pc:chgData name="Brittany Nez" userId="JUSrXDHI7cdruQ28F9qw/rDC4VvFrA/cKtjySNGd2RY=" providerId="None" clId="Web-{B5168946-A70C-4E4A-87A4-D21D84E28F4C}" dt="2021-08-19T00:51:42.737" v="4"/>
        <pc:sldMkLst>
          <pc:docMk/>
          <pc:sldMk cId="1075433807" sldId="330"/>
        </pc:sldMkLst>
      </pc:sldChg>
      <pc:sldChg chg="ord">
        <pc:chgData name="Brittany Nez" userId="JUSrXDHI7cdruQ28F9qw/rDC4VvFrA/cKtjySNGd2RY=" providerId="None" clId="Web-{B5168946-A70C-4E4A-87A4-D21D84E28F4C}" dt="2021-08-19T00:52:00.394" v="5"/>
        <pc:sldMkLst>
          <pc:docMk/>
          <pc:sldMk cId="210861712" sldId="331"/>
        </pc:sldMkLst>
      </pc:sldChg>
      <pc:sldChg chg="ord">
        <pc:chgData name="Brittany Nez" userId="JUSrXDHI7cdruQ28F9qw/rDC4VvFrA/cKtjySNGd2RY=" providerId="None" clId="Web-{B5168946-A70C-4E4A-87A4-D21D84E28F4C}" dt="2021-08-19T00:52:18.066" v="6"/>
        <pc:sldMkLst>
          <pc:docMk/>
          <pc:sldMk cId="3769216593" sldId="332"/>
        </pc:sldMkLst>
      </pc:sldChg>
      <pc:sldChg chg="ord">
        <pc:chgData name="Brittany Nez" userId="JUSrXDHI7cdruQ28F9qw/rDC4VvFrA/cKtjySNGd2RY=" providerId="None" clId="Web-{B5168946-A70C-4E4A-87A4-D21D84E28F4C}" dt="2021-08-19T00:52:30.848" v="7"/>
        <pc:sldMkLst>
          <pc:docMk/>
          <pc:sldMk cId="1339427451" sldId="333"/>
        </pc:sldMkLst>
      </pc:sldChg>
      <pc:sldChg chg="ord">
        <pc:chgData name="Brittany Nez" userId="JUSrXDHI7cdruQ28F9qw/rDC4VvFrA/cKtjySNGd2RY=" providerId="None" clId="Web-{B5168946-A70C-4E4A-87A4-D21D84E28F4C}" dt="2021-08-19T00:52:43.145" v="8"/>
        <pc:sldMkLst>
          <pc:docMk/>
          <pc:sldMk cId="3485680136" sldId="334"/>
        </pc:sldMkLst>
      </pc:sldChg>
      <pc:sldChg chg="ord">
        <pc:chgData name="Brittany Nez" userId="JUSrXDHI7cdruQ28F9qw/rDC4VvFrA/cKtjySNGd2RY=" providerId="None" clId="Web-{B5168946-A70C-4E4A-87A4-D21D84E28F4C}" dt="2021-08-19T00:52:59.989" v="9"/>
        <pc:sldMkLst>
          <pc:docMk/>
          <pc:sldMk cId="1997800467" sldId="336"/>
        </pc:sldMkLst>
      </pc:sldChg>
      <pc:sldChg chg="ord">
        <pc:chgData name="Brittany Nez" userId="JUSrXDHI7cdruQ28F9qw/rDC4VvFrA/cKtjySNGd2RY=" providerId="None" clId="Web-{B5168946-A70C-4E4A-87A4-D21D84E28F4C}" dt="2021-08-19T00:49:14.405" v="0"/>
        <pc:sldMkLst>
          <pc:docMk/>
          <pc:sldMk cId="796271337" sldId="33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A4D97-DB68-0D43-B6D4-2D6B30F023D5}" type="datetimeFigureOut">
              <a:rPr lang="en-US" smtClean="0"/>
              <a:t>8/20/2021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487B84-E221-704E-B6D3-8618DA2DEADA}" type="slidenum">
              <a:rPr lang="en-US" smtClean="0"/>
              <a:t>‹#›</a:t>
            </a:fld>
            <a:endParaRPr lang="en-US"/>
          </a:p>
        </p:txBody>
      </p:sp>
    </p:spTree>
    <p:extLst>
      <p:ext uri="{BB962C8B-B14F-4D97-AF65-F5344CB8AC3E}">
        <p14:creationId xmlns:p14="http://schemas.microsoft.com/office/powerpoint/2010/main" val="2027479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Good </a:t>
            </a:r>
            <a:r>
              <a:rPr lang="en-US" sz="1200" kern="1200" dirty="0">
                <a:solidFill>
                  <a:schemeClr val="tx1"/>
                </a:solidFill>
                <a:effectLst/>
                <a:latin typeface="+mn-lt"/>
                <a:ea typeface="+mn-ea"/>
                <a:cs typeface="+mn-cs"/>
              </a:rPr>
              <a:t>morning </a:t>
            </a:r>
            <a:r>
              <a:rPr lang="en-US" sz="1200" kern="1200">
                <a:solidFill>
                  <a:schemeClr val="tx1"/>
                </a:solidFill>
                <a:effectLst/>
                <a:latin typeface="+mn-lt"/>
                <a:ea typeface="+mn-ea"/>
                <a:cs typeface="+mn-cs"/>
              </a:rPr>
              <a:t>everyone! My name is Brittany Nez and I am an aerospace engineering student at the University of Colorado Boulder. This spring I have been working with Dr. Joseph Connolly on a Model Predictive Control Approach for </a:t>
            </a:r>
            <a:r>
              <a:rPr lang="en-US" sz="1200" kern="1200" dirty="0">
                <a:solidFill>
                  <a:schemeClr val="tx1"/>
                </a:solidFill>
                <a:effectLst/>
                <a:latin typeface="+mn-lt"/>
                <a:ea typeface="+mn-ea"/>
                <a:cs typeface="+mn-cs"/>
              </a:rPr>
              <a:t>an electrified turbofan engine</a:t>
            </a:r>
            <a:r>
              <a:rPr lang="en-US" sz="120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B3487B84-E221-704E-B6D3-8618DA2DEADA}" type="slidenum">
              <a:rPr lang="en-US" smtClean="0"/>
              <a:t>1</a:t>
            </a:fld>
            <a:endParaRPr lang="en-US"/>
          </a:p>
        </p:txBody>
      </p:sp>
    </p:spTree>
    <p:extLst>
      <p:ext uri="{BB962C8B-B14F-4D97-AF65-F5344CB8AC3E}">
        <p14:creationId xmlns:p14="http://schemas.microsoft.com/office/powerpoint/2010/main" val="896051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For this presentation, we will focus on the turboelectric machinery of aircraft similar to the four aircraft that are shown in the red box </a:t>
            </a:r>
            <a:r>
              <a:rPr lang="en-US" sz="1200" kern="1200" dirty="0">
                <a:solidFill>
                  <a:schemeClr val="tx1"/>
                </a:solidFill>
                <a:effectLst/>
                <a:latin typeface="+mn-lt"/>
                <a:ea typeface="+mn-ea"/>
                <a:cs typeface="+mn-cs"/>
              </a:rPr>
              <a:t>to the right</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We will quickly review some of the fundamental concepts for this project such as the Turbomachinery we are working with</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an overview of our controls study and we’ll run through each section of the study. We </a:t>
            </a:r>
            <a:r>
              <a:rPr lang="en-US" sz="1200" kern="1200">
                <a:solidFill>
                  <a:schemeClr val="tx1"/>
                </a:solidFill>
                <a:effectLst/>
                <a:latin typeface="+mn-lt"/>
                <a:ea typeface="+mn-ea"/>
                <a:cs typeface="+mn-cs"/>
              </a:rPr>
              <a:t>will </a:t>
            </a:r>
            <a:r>
              <a:rPr lang="en-US" sz="1200" kern="1200" dirty="0">
                <a:solidFill>
                  <a:schemeClr val="tx1"/>
                </a:solidFill>
                <a:effectLst/>
                <a:latin typeface="+mn-lt"/>
                <a:ea typeface="+mn-ea"/>
                <a:cs typeface="+mn-cs"/>
              </a:rPr>
              <a:t>then finish off with </a:t>
            </a:r>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summary and future work for this project</a:t>
            </a:r>
            <a:r>
              <a:rPr lang="en-US" sz="1200" kern="120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B3487B84-E221-704E-B6D3-8618DA2DEADA}" type="slidenum">
              <a:rPr lang="en-US" smtClean="0"/>
              <a:t>2</a:t>
            </a:fld>
            <a:endParaRPr lang="en-US"/>
          </a:p>
        </p:txBody>
      </p:sp>
    </p:spTree>
    <p:extLst>
      <p:ext uri="{BB962C8B-B14F-4D97-AF65-F5344CB8AC3E}">
        <p14:creationId xmlns:p14="http://schemas.microsoft.com/office/powerpoint/2010/main" val="3479242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amount of electric power utilized in aircrafts has grown approximately ten times since the 1960s. NASA GRC has focused on applying electric power to the engines of aircraft to reduce fuel emission, noise and cost. This is known as Electrified Aircraft Propulsion or EAP. For this internship I </a:t>
            </a:r>
            <a:r>
              <a:rPr lang="en-US" sz="1200" kern="1200" dirty="0">
                <a:solidFill>
                  <a:schemeClr val="tx1"/>
                </a:solidFill>
                <a:effectLst/>
                <a:latin typeface="+mn-lt"/>
                <a:ea typeface="+mn-ea"/>
                <a:cs typeface="+mn-cs"/>
              </a:rPr>
              <a:t>focused</a:t>
            </a:r>
            <a:r>
              <a:rPr lang="en-US" sz="1200" kern="1200">
                <a:solidFill>
                  <a:schemeClr val="tx1"/>
                </a:solidFill>
                <a:effectLst/>
                <a:latin typeface="+mn-lt"/>
                <a:ea typeface="+mn-ea"/>
                <a:cs typeface="+mn-cs"/>
              </a:rPr>
              <a:t> on utilizing EAP technology on an engine concept known as the Advanced Geared Turbofan 30,000. This is an open-source simulation that was created in the MATLAB and Simulink environment for control algorithm development and has been modified to include the electric power components.</a:t>
            </a:r>
          </a:p>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3</a:t>
            </a:fld>
            <a:endParaRPr lang="en-US"/>
          </a:p>
        </p:txBody>
      </p:sp>
    </p:spTree>
    <p:extLst>
      <p:ext uri="{BB962C8B-B14F-4D97-AF65-F5344CB8AC3E}">
        <p14:creationId xmlns:p14="http://schemas.microsoft.com/office/powerpoint/2010/main" val="368391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Here is a breakdown of the major AGTF30 Engine components. My current baseline model that we will discuss today can be broken down into two main structures. The low pressure mechanical parts are highlighted in green and include the fan, the low pressure compressor, and the low pressure turbine. </a:t>
            </a:r>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4</a:t>
            </a:fld>
            <a:endParaRPr lang="en-US"/>
          </a:p>
        </p:txBody>
      </p:sp>
    </p:spTree>
    <p:extLst>
      <p:ext uri="{BB962C8B-B14F-4D97-AF65-F5344CB8AC3E}">
        <p14:creationId xmlns:p14="http://schemas.microsoft.com/office/powerpoint/2010/main" val="1174220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high pressure mechanical parts are highlighted in red and include the high pressure compressor and high pressure turbine. These pieces are attached to either a high pressure or low pressure spool and the rotation of these spools is what creates the engine’s power. </a:t>
            </a:r>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5</a:t>
            </a:fld>
            <a:endParaRPr lang="en-US"/>
          </a:p>
        </p:txBody>
      </p:sp>
    </p:spTree>
    <p:extLst>
      <p:ext uri="{BB962C8B-B14F-4D97-AF65-F5344CB8AC3E}">
        <p14:creationId xmlns:p14="http://schemas.microsoft.com/office/powerpoint/2010/main" val="3300565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Additionally, we also incorporated the low pressure and high pressure electrical components that are attached to the spools of the engine.</a:t>
            </a:r>
          </a:p>
          <a:p>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6</a:t>
            </a:fld>
            <a:endParaRPr lang="en-US"/>
          </a:p>
        </p:txBody>
      </p:sp>
    </p:spTree>
    <p:extLst>
      <p:ext uri="{BB962C8B-B14F-4D97-AF65-F5344CB8AC3E}">
        <p14:creationId xmlns:p14="http://schemas.microsoft.com/office/powerpoint/2010/main" val="3178006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Here’s a brief overview of a few fundamental controls concepts. In basic control theory you start with a nonlinear dynamic model of the system and work to linearize the model. We want to run what’s called an open loop comparison without any controls to make sure that our nonlinear and linear model agree with each other. We can then begin the closed loop comparison by adding a control to the linear model, tune it, and then try to run it in the closed-loop nonlinear model and again check to make sure that the models are in agreement. We can then add uncertainty with feedback from a sensor or hardware or other things that will be used iteratively to fine tune the design. </a:t>
            </a:r>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7</a:t>
            </a:fld>
            <a:endParaRPr lang="en-US"/>
          </a:p>
        </p:txBody>
      </p:sp>
    </p:spTree>
    <p:extLst>
      <p:ext uri="{BB962C8B-B14F-4D97-AF65-F5344CB8AC3E}">
        <p14:creationId xmlns:p14="http://schemas.microsoft.com/office/powerpoint/2010/main" val="170446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defRPr/>
            </a:pPr>
            <a:r>
              <a:rPr lang="en-US" sz="2400" dirty="0"/>
              <a:t>For this control study, we utilized the Linear AGTF30 model at steady state cruise point to determine:</a:t>
            </a:r>
          </a:p>
          <a:p>
            <a:pPr lvl="1">
              <a:lnSpc>
                <a:spcPct val="100000"/>
              </a:lnSpc>
              <a:spcBef>
                <a:spcPts val="0"/>
              </a:spcBef>
              <a:defRPr/>
            </a:pPr>
            <a:r>
              <a:rPr lang="en-US" sz="2000" dirty="0"/>
              <a:t>State space parameters</a:t>
            </a:r>
            <a:endParaRPr lang="en-US" sz="2000" dirty="0">
              <a:solidFill>
                <a:srgbClr val="FF0000"/>
              </a:solidFill>
              <a:cs typeface="Arial"/>
            </a:endParaRPr>
          </a:p>
          <a:p>
            <a:pPr lvl="1">
              <a:lnSpc>
                <a:spcPct val="100000"/>
              </a:lnSpc>
              <a:spcBef>
                <a:spcPts val="0"/>
              </a:spcBef>
              <a:defRPr/>
            </a:pPr>
            <a:r>
              <a:rPr lang="en-US" sz="2000" dirty="0"/>
              <a:t>Initial conditions</a:t>
            </a:r>
            <a:endParaRPr lang="en-US" sz="1600" dirty="0"/>
          </a:p>
          <a:p>
            <a:pPr>
              <a:lnSpc>
                <a:spcPct val="100000"/>
              </a:lnSpc>
              <a:spcBef>
                <a:spcPts val="0"/>
              </a:spcBef>
              <a:defRPr/>
            </a:pPr>
            <a:r>
              <a:rPr lang="en-US" sz="2400" dirty="0"/>
              <a:t>We also looked at two different controller variations in this study:</a:t>
            </a:r>
          </a:p>
          <a:p>
            <a:pPr lvl="1">
              <a:lnSpc>
                <a:spcPct val="100000"/>
              </a:lnSpc>
              <a:spcBef>
                <a:spcPts val="0"/>
              </a:spcBef>
              <a:defRPr/>
            </a:pPr>
            <a:r>
              <a:rPr lang="en-US" sz="2000" dirty="0"/>
              <a:t>Baseline Proportional-Integral (PI) Control</a:t>
            </a:r>
          </a:p>
          <a:p>
            <a:pPr lvl="1">
              <a:lnSpc>
                <a:spcPct val="100000"/>
              </a:lnSpc>
              <a:spcBef>
                <a:spcPts val="0"/>
              </a:spcBef>
              <a:defRPr/>
            </a:pPr>
            <a:r>
              <a:rPr lang="en-US" sz="2000" dirty="0"/>
              <a:t>Model Predictive Control (MPC)</a:t>
            </a:r>
          </a:p>
          <a:p>
            <a:pPr>
              <a:lnSpc>
                <a:spcPct val="100000"/>
              </a:lnSpc>
              <a:spcBef>
                <a:spcPts val="0"/>
              </a:spcBef>
              <a:defRPr/>
            </a:pPr>
            <a:r>
              <a:rPr lang="en-US" sz="2400" dirty="0"/>
              <a:t>We used five different actuators through the course of this study:</a:t>
            </a:r>
          </a:p>
          <a:p>
            <a:pPr lvl="1">
              <a:lnSpc>
                <a:spcPct val="100000"/>
              </a:lnSpc>
              <a:spcBef>
                <a:spcPts val="0"/>
              </a:spcBef>
              <a:defRPr/>
            </a:pPr>
            <a:r>
              <a:rPr lang="en-US" sz="2000" dirty="0"/>
              <a:t>STARCABL coupled control design: (Don Simon)</a:t>
            </a:r>
          </a:p>
          <a:p>
            <a:pPr lvl="2">
              <a:lnSpc>
                <a:spcPct val="100000"/>
              </a:lnSpc>
              <a:spcBef>
                <a:spcPts val="0"/>
              </a:spcBef>
              <a:defRPr/>
            </a:pPr>
            <a:r>
              <a:rPr lang="en-US" sz="1600" dirty="0"/>
              <a:t>Fuel Flow (</a:t>
            </a:r>
            <a:r>
              <a:rPr lang="en-US" sz="1600" dirty="0" err="1"/>
              <a:t>W</a:t>
            </a:r>
            <a:r>
              <a:rPr lang="en-US" sz="1600" baseline="-25000" dirty="0" err="1"/>
              <a:t>f</a:t>
            </a:r>
            <a:r>
              <a:rPr lang="en-US" sz="1600" dirty="0"/>
              <a:t>)</a:t>
            </a:r>
          </a:p>
          <a:p>
            <a:pPr lvl="1">
              <a:lnSpc>
                <a:spcPct val="100000"/>
              </a:lnSpc>
              <a:spcBef>
                <a:spcPts val="0"/>
              </a:spcBef>
              <a:defRPr/>
            </a:pPr>
            <a:r>
              <a:rPr lang="en-US" sz="2000" dirty="0"/>
              <a:t>AGTF30 dynamic model (simplified): </a:t>
            </a:r>
          </a:p>
          <a:p>
            <a:pPr lvl="2">
              <a:lnSpc>
                <a:spcPct val="100000"/>
              </a:lnSpc>
              <a:spcBef>
                <a:spcPts val="0"/>
              </a:spcBef>
              <a:defRPr/>
            </a:pPr>
            <a:r>
              <a:rPr lang="en-US" sz="1600" dirty="0"/>
              <a:t>Variable Bleed Valve (VBV)</a:t>
            </a:r>
          </a:p>
          <a:p>
            <a:pPr lvl="2">
              <a:lnSpc>
                <a:spcPct val="100000"/>
              </a:lnSpc>
              <a:spcBef>
                <a:spcPts val="0"/>
              </a:spcBef>
              <a:defRPr/>
            </a:pPr>
            <a:r>
              <a:rPr lang="en-US" sz="1600" dirty="0"/>
              <a:t>Variable Area Fan Nozzle (VAFN)</a:t>
            </a:r>
          </a:p>
          <a:p>
            <a:pPr lvl="2">
              <a:lnSpc>
                <a:spcPct val="100000"/>
              </a:lnSpc>
              <a:spcBef>
                <a:spcPts val="0"/>
              </a:spcBef>
              <a:defRPr/>
            </a:pPr>
            <a:r>
              <a:rPr lang="en-US" sz="1600" dirty="0"/>
              <a:t>Low Pressure Shaft Motor Torque (M1)</a:t>
            </a:r>
          </a:p>
          <a:p>
            <a:pPr lvl="2">
              <a:lnSpc>
                <a:spcPct val="100000"/>
              </a:lnSpc>
              <a:spcBef>
                <a:spcPts val="0"/>
              </a:spcBef>
              <a:defRPr/>
            </a:pPr>
            <a:r>
              <a:rPr lang="en-US" sz="1600" dirty="0"/>
              <a:t>High Pressure Shaft Motor Torque (M2)</a:t>
            </a:r>
          </a:p>
          <a:p>
            <a:pPr>
              <a:lnSpc>
                <a:spcPct val="100000"/>
              </a:lnSpc>
              <a:spcBef>
                <a:spcPts val="0"/>
              </a:spcBef>
              <a:defRPr/>
            </a:pPr>
            <a:r>
              <a:rPr lang="en-US" sz="2400" dirty="0">
                <a:solidFill>
                  <a:srgbClr val="FF0000"/>
                </a:solidFill>
              </a:rPr>
              <a:t>Model was tested and tuned using a commanded fan speed step response </a:t>
            </a:r>
          </a:p>
          <a:p>
            <a:pPr>
              <a:lnSpc>
                <a:spcPct val="100000"/>
              </a:lnSpc>
              <a:spcBef>
                <a:spcPts val="0"/>
              </a:spcBef>
              <a:defRPr/>
            </a:pPr>
            <a:r>
              <a:rPr lang="en-US" sz="2000" dirty="0"/>
              <a:t>Note: Estimation of Power Lever Angle (PLA) when using Electric Motor (EM) control causes slight differences in initial conditions</a:t>
            </a:r>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8</a:t>
            </a:fld>
            <a:endParaRPr lang="en-US"/>
          </a:p>
        </p:txBody>
      </p:sp>
    </p:spTree>
    <p:extLst>
      <p:ext uri="{BB962C8B-B14F-4D97-AF65-F5344CB8AC3E}">
        <p14:creationId xmlns:p14="http://schemas.microsoft.com/office/powerpoint/2010/main" val="2103039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schematic of our closed loop baseline model. </a:t>
            </a:r>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9</a:t>
            </a:fld>
            <a:endParaRPr lang="en-US"/>
          </a:p>
        </p:txBody>
      </p:sp>
    </p:spTree>
    <p:extLst>
      <p:ext uri="{BB962C8B-B14F-4D97-AF65-F5344CB8AC3E}">
        <p14:creationId xmlns:p14="http://schemas.microsoft.com/office/powerpoint/2010/main" val="804184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Here we can see the preliminary results I received from the baseline controller. We can see that the y-axis indicates the fan speed or fuel flow response and the x-axis indicates the time it takes our model to come to steady state after experiencing the perturbation caused by the </a:t>
            </a:r>
            <a:r>
              <a:rPr lang="en-US" sz="1200" kern="1200" dirty="0">
                <a:solidFill>
                  <a:schemeClr val="tx1"/>
                </a:solidFill>
                <a:effectLst/>
                <a:latin typeface="+mn-lt"/>
                <a:ea typeface="+mn-ea"/>
                <a:cs typeface="+mn-cs"/>
              </a:rPr>
              <a:t>commanded fuel flow</a:t>
            </a:r>
            <a:r>
              <a:rPr lang="en-US" sz="1200" kern="1200">
                <a:solidFill>
                  <a:schemeClr val="tx1"/>
                </a:solidFill>
                <a:effectLst/>
                <a:latin typeface="+mn-lt"/>
                <a:ea typeface="+mn-ea"/>
                <a:cs typeface="+mn-cs"/>
              </a:rPr>
              <a:t>. In the open loop model, you can see that the fuel flow command indicates a disturbance, and that our nonlinear and linear responses notice the perturbation, react accordingly and find steady state relatively close to the command response within a reasonable timeframe. For our case, anything that can come to steady state within 5 seconds will be good enough for </a:t>
            </a:r>
            <a:r>
              <a:rPr lang="en-US" sz="1200" kern="1200" dirty="0">
                <a:solidFill>
                  <a:schemeClr val="tx1"/>
                </a:solidFill>
                <a:effectLst/>
                <a:latin typeface="+mn-lt"/>
                <a:ea typeface="+mn-ea"/>
                <a:cs typeface="+mn-cs"/>
              </a:rPr>
              <a:t>this </a:t>
            </a:r>
            <a:r>
              <a:rPr lang="en-US" sz="1200" kern="1200">
                <a:solidFill>
                  <a:schemeClr val="tx1"/>
                </a:solidFill>
                <a:effectLst/>
                <a:latin typeface="+mn-lt"/>
                <a:ea typeface="+mn-ea"/>
                <a:cs typeface="+mn-cs"/>
              </a:rPr>
              <a:t>application. Similarly we can see, that after several iterations of tuning our closed loop model, all of the responses will begin to settle after about 4 seconds. We can see that the nonlinear and uncertainty responses produce a bit of overshoot in fuel flow. </a:t>
            </a:r>
            <a:r>
              <a:rPr lang="en-US" sz="1200" kern="1200" dirty="0">
                <a:solidFill>
                  <a:schemeClr val="tx1"/>
                </a:solidFill>
                <a:effectLst/>
                <a:latin typeface="+mn-lt"/>
                <a:ea typeface="+mn-ea"/>
                <a:cs typeface="+mn-cs"/>
              </a:rPr>
              <a:t>As I continued working through the control study, </a:t>
            </a:r>
            <a:r>
              <a:rPr lang="en-US" sz="1200" kern="1200">
                <a:solidFill>
                  <a:schemeClr val="tx1"/>
                </a:solidFill>
                <a:effectLst/>
                <a:latin typeface="+mn-lt"/>
                <a:ea typeface="+mn-ea"/>
                <a:cs typeface="+mn-cs"/>
              </a:rPr>
              <a:t>I </a:t>
            </a:r>
            <a:r>
              <a:rPr lang="en-US" sz="1200" kern="1200" dirty="0">
                <a:solidFill>
                  <a:schemeClr val="tx1"/>
                </a:solidFill>
                <a:effectLst/>
                <a:latin typeface="+mn-lt"/>
                <a:ea typeface="+mn-ea"/>
                <a:cs typeface="+mn-cs"/>
              </a:rPr>
              <a:t>tuned </a:t>
            </a:r>
            <a:r>
              <a:rPr lang="en-US" sz="1200" kern="1200">
                <a:solidFill>
                  <a:schemeClr val="tx1"/>
                </a:solidFill>
                <a:effectLst/>
                <a:latin typeface="+mn-lt"/>
                <a:ea typeface="+mn-ea"/>
                <a:cs typeface="+mn-cs"/>
              </a:rPr>
              <a:t>my model </a:t>
            </a:r>
            <a:r>
              <a:rPr lang="en-US" sz="1200" kern="1200" dirty="0">
                <a:solidFill>
                  <a:schemeClr val="tx1"/>
                </a:solidFill>
                <a:effectLst/>
                <a:latin typeface="+mn-lt"/>
                <a:ea typeface="+mn-ea"/>
                <a:cs typeface="+mn-cs"/>
              </a:rPr>
              <a:t>to be </a:t>
            </a:r>
            <a:r>
              <a:rPr lang="en-US" sz="1200" kern="1200">
                <a:solidFill>
                  <a:schemeClr val="tx1"/>
                </a:solidFill>
                <a:effectLst/>
                <a:latin typeface="+mn-lt"/>
                <a:ea typeface="+mn-ea"/>
                <a:cs typeface="+mn-cs"/>
              </a:rPr>
              <a:t>more robust </a:t>
            </a:r>
            <a:r>
              <a:rPr lang="en-US" sz="1200" kern="1200" dirty="0">
                <a:solidFill>
                  <a:schemeClr val="tx1"/>
                </a:solidFill>
                <a:effectLst/>
                <a:latin typeface="+mn-lt"/>
                <a:ea typeface="+mn-ea"/>
                <a:cs typeface="+mn-cs"/>
              </a:rPr>
              <a:t>and </a:t>
            </a:r>
            <a:r>
              <a:rPr lang="en-US" sz="1200" kern="1200">
                <a:solidFill>
                  <a:schemeClr val="tx1"/>
                </a:solidFill>
                <a:effectLst/>
                <a:latin typeface="+mn-lt"/>
                <a:ea typeface="+mn-ea"/>
                <a:cs typeface="+mn-cs"/>
              </a:rPr>
              <a:t>increase fuel efficiency by lowering this overshoot.</a:t>
            </a:r>
          </a:p>
        </p:txBody>
      </p:sp>
      <p:sp>
        <p:nvSpPr>
          <p:cNvPr id="4" name="Slide Number Placeholder 3"/>
          <p:cNvSpPr>
            <a:spLocks noGrp="1"/>
          </p:cNvSpPr>
          <p:nvPr>
            <p:ph type="sldNum" sz="quarter" idx="10"/>
          </p:nvPr>
        </p:nvSpPr>
        <p:spPr/>
        <p:txBody>
          <a:bodyPr/>
          <a:lstStyle/>
          <a:p>
            <a:fld id="{B3487B84-E221-704E-B6D3-8618DA2DEADA}" type="slidenum">
              <a:rPr lang="en-US" smtClean="0"/>
              <a:t>10</a:t>
            </a:fld>
            <a:endParaRPr lang="en-US"/>
          </a:p>
        </p:txBody>
      </p:sp>
    </p:spTree>
    <p:extLst>
      <p:ext uri="{BB962C8B-B14F-4D97-AF65-F5344CB8AC3E}">
        <p14:creationId xmlns:p14="http://schemas.microsoft.com/office/powerpoint/2010/main" val="3661512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get into what MPC design is and how we can utilize it at NASA Glenn. Model predictive control predicts a desired plant input based on how well the plant output tracks a given reference. </a:t>
            </a:r>
          </a:p>
          <a:p>
            <a:r>
              <a:rPr lang="en-US" dirty="0"/>
              <a:t>MPC is made of two major components:</a:t>
            </a:r>
          </a:p>
          <a:p>
            <a:pPr marL="171450" indent="-171450">
              <a:buFontTx/>
              <a:buChar char="-"/>
            </a:pPr>
            <a:r>
              <a:rPr lang="en-US" dirty="0"/>
              <a:t>The first is the plant model which is used to predict future plant outputs</a:t>
            </a:r>
          </a:p>
          <a:p>
            <a:pPr marL="171450" indent="-171450">
              <a:buFontTx/>
              <a:buChar char="-"/>
            </a:pPr>
            <a:r>
              <a:rPr lang="en-US" dirty="0"/>
              <a:t>The second is the optimizer which makes sure the calculated output tracks the given reference</a:t>
            </a:r>
          </a:p>
          <a:p>
            <a:pPr marL="0" indent="0">
              <a:buFontTx/>
              <a:buNone/>
            </a:pPr>
            <a:r>
              <a:rPr lang="en-US" dirty="0"/>
              <a:t>Now, there are many benefits to MPC that I think would be very helpful for work at GRC. The image to the right shows an example MPC control design for the AGTF30, with slight modifications made to fit in our desired values. From the image you can see that the MPC controller has the capability to run a </a:t>
            </a:r>
            <a:r>
              <a:rPr lang="en-US" sz="1200" dirty="0">
                <a:cs typeface="Arial"/>
              </a:rPr>
              <a:t>Multiple-Input-Multiple-Output system where interaction can occur between the inputs and outputs. This is helpful when we want our engine subsystems and power systems to interact with one another. We don’t have to worry about multiple controllers like we would if we designed this model with a PI controller.</a:t>
            </a:r>
          </a:p>
          <a:p>
            <a:pPr marL="0" indent="0">
              <a:buFontTx/>
              <a:buNone/>
            </a:pPr>
            <a:r>
              <a:rPr lang="en-US" sz="1200" dirty="0">
                <a:cs typeface="Arial"/>
              </a:rPr>
              <a:t>Another helpful tool that MPC provides is the ability to model constraints. Unfortunately for this study, I was not able to incorporate constraints but as you can see from the image, this can be very help to set stall and surge margin constraints on your model.</a:t>
            </a:r>
          </a:p>
          <a:p>
            <a:pPr marL="0" indent="0">
              <a:buFontTx/>
              <a:buNone/>
            </a:pPr>
            <a:r>
              <a:rPr lang="en-US" sz="1200" dirty="0">
                <a:cs typeface="Arial"/>
              </a:rPr>
              <a:t>Now we come to probably the most original feature of MPC: its preview capability. With this feature we are able to lower drastic changes that occur within the engine during transients because we can utilize predictive data of the flight profile to give forewarning of large changes coming up during flight.</a:t>
            </a:r>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11</a:t>
            </a:fld>
            <a:endParaRPr lang="en-US"/>
          </a:p>
        </p:txBody>
      </p:sp>
    </p:spTree>
    <p:extLst>
      <p:ext uri="{BB962C8B-B14F-4D97-AF65-F5344CB8AC3E}">
        <p14:creationId xmlns:p14="http://schemas.microsoft.com/office/powerpoint/2010/main" val="4038770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that MPC design overview, we can start talking about the MPC sensitivity study we conducted…</a:t>
            </a:r>
          </a:p>
          <a:p>
            <a:r>
              <a:rPr lang="en-US" sz="1200" kern="1200" dirty="0">
                <a:solidFill>
                  <a:schemeClr val="tx1"/>
                </a:solidFill>
                <a:effectLst/>
                <a:latin typeface="+mn-lt"/>
                <a:ea typeface="+mn-ea"/>
                <a:cs typeface="+mn-cs"/>
              </a:rPr>
              <a:t>The simulation step time is 0.02 seconds</a:t>
            </a:r>
          </a:p>
          <a:p>
            <a:r>
              <a:rPr lang="en-US" sz="1200" kern="1200" dirty="0">
                <a:solidFill>
                  <a:schemeClr val="tx1"/>
                </a:solidFill>
                <a:effectLst/>
                <a:latin typeface="+mn-lt"/>
                <a:ea typeface="+mn-ea"/>
                <a:cs typeface="+mn-cs"/>
              </a:rPr>
              <a:t>The sample time is used to determine at which rate the control algorithm is running. </a:t>
            </a:r>
          </a:p>
          <a:p>
            <a:r>
              <a:rPr lang="en-US" sz="1200" kern="1200" dirty="0">
                <a:solidFill>
                  <a:schemeClr val="tx1"/>
                </a:solidFill>
                <a:effectLst/>
                <a:latin typeface="+mn-lt"/>
                <a:ea typeface="+mn-ea"/>
                <a:cs typeface="+mn-cs"/>
              </a:rPr>
              <a:t>The control horizon is a series of free variables chosen by the optimizer at each time step to follow the predicted future output.</a:t>
            </a:r>
          </a:p>
          <a:p>
            <a:r>
              <a:rPr lang="en-US" sz="1200" kern="1200" dirty="0">
                <a:solidFill>
                  <a:schemeClr val="tx1"/>
                </a:solidFill>
                <a:effectLst/>
                <a:latin typeface="+mn-lt"/>
                <a:ea typeface="+mn-ea"/>
                <a:cs typeface="+mn-cs"/>
              </a:rPr>
              <a:t>The preview capability length, or length of time one is looking into the future for, is varied with the prediction horizon.</a:t>
            </a:r>
          </a:p>
          <a:p>
            <a:r>
              <a:rPr lang="en-US" sz="1200" kern="1200" dirty="0">
                <a:solidFill>
                  <a:schemeClr val="tx1"/>
                </a:solidFill>
                <a:effectLst/>
                <a:latin typeface="+mn-lt"/>
                <a:ea typeface="+mn-ea"/>
                <a:cs typeface="+mn-cs"/>
              </a:rPr>
              <a:t>* </a:t>
            </a:r>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12</a:t>
            </a:fld>
            <a:endParaRPr lang="en-US"/>
          </a:p>
        </p:txBody>
      </p:sp>
    </p:spTree>
    <p:extLst>
      <p:ext uri="{BB962C8B-B14F-4D97-AF65-F5344CB8AC3E}">
        <p14:creationId xmlns:p14="http://schemas.microsoft.com/office/powerpoint/2010/main" val="748248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13</a:t>
            </a:fld>
            <a:endParaRPr lang="en-US"/>
          </a:p>
        </p:txBody>
      </p:sp>
    </p:spTree>
    <p:extLst>
      <p:ext uri="{BB962C8B-B14F-4D97-AF65-F5344CB8AC3E}">
        <p14:creationId xmlns:p14="http://schemas.microsoft.com/office/powerpoint/2010/main" val="1990154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phase I study, I pulled a plot representative of things to avoid when working with an MPC controller. You’ll see that on the left, that there is quite a bit of overshoot taking place for the MPC controllers. We saw this trend occurring when the sample time was too fine for our model, hence us using the sample time of 0.02s. Another trend that we noticed was that if the control horizon and the predictive horizon were too close in value, you would see more overshoot. You can see that in the case on the right as we choose the highest control horizon of the cases we tested. The image on the right has much less overshoot in all prediction horizon responses. We can see that when the PH is 5 we get more overshoot than the other two prediction horizons. We also notice that the response time for the PI baseline is much more gradual when compared to any of the MPC control settings</a:t>
            </a:r>
          </a:p>
        </p:txBody>
      </p:sp>
      <p:sp>
        <p:nvSpPr>
          <p:cNvPr id="4" name="Slide Number Placeholder 3"/>
          <p:cNvSpPr>
            <a:spLocks noGrp="1"/>
          </p:cNvSpPr>
          <p:nvPr>
            <p:ph type="sldNum" sz="quarter" idx="10"/>
          </p:nvPr>
        </p:nvSpPr>
        <p:spPr/>
        <p:txBody>
          <a:bodyPr/>
          <a:lstStyle/>
          <a:p>
            <a:fld id="{B3487B84-E221-704E-B6D3-8618DA2DEADA}" type="slidenum">
              <a:rPr lang="en-US" smtClean="0"/>
              <a:t>14</a:t>
            </a:fld>
            <a:endParaRPr lang="en-US"/>
          </a:p>
        </p:txBody>
      </p:sp>
    </p:spTree>
    <p:extLst>
      <p:ext uri="{BB962C8B-B14F-4D97-AF65-F5344CB8AC3E}">
        <p14:creationId xmlns:p14="http://schemas.microsoft.com/office/powerpoint/2010/main" val="2838835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15</a:t>
            </a:fld>
            <a:endParaRPr lang="en-US"/>
          </a:p>
        </p:txBody>
      </p:sp>
    </p:spTree>
    <p:extLst>
      <p:ext uri="{BB962C8B-B14F-4D97-AF65-F5344CB8AC3E}">
        <p14:creationId xmlns:p14="http://schemas.microsoft.com/office/powerpoint/2010/main" val="186883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as we look at the phase II summary, we can see that after the transient we have an oscillatory response that takes place. This oscillatory response was due to an issue we were having with the initial conditions of the actuators that we discovered when working on Phase III of the sensitivity study. We were able to remove this issue for the optimized model where we conducted our final performance analysis. If we take a look at the plot on the left, we are still able to see the trend between the control horizon and prediction horizon ratio here. The MPC controller set to a prediction horizon of 5 is less stable near the step when compared to the other two and PH equals 10 shows a more gradual, stable response. The optimized plot on the right begins to look more like the PI control response, where the PH = 5 shows greater overshoot and PH = 10 has almost no overshoot.</a:t>
            </a:r>
          </a:p>
        </p:txBody>
      </p:sp>
      <p:sp>
        <p:nvSpPr>
          <p:cNvPr id="4" name="Slide Number Placeholder 3"/>
          <p:cNvSpPr>
            <a:spLocks noGrp="1"/>
          </p:cNvSpPr>
          <p:nvPr>
            <p:ph type="sldNum" sz="quarter" idx="10"/>
          </p:nvPr>
        </p:nvSpPr>
        <p:spPr/>
        <p:txBody>
          <a:bodyPr/>
          <a:lstStyle/>
          <a:p>
            <a:fld id="{B3487B84-E221-704E-B6D3-8618DA2DEADA}" type="slidenum">
              <a:rPr lang="en-US" smtClean="0"/>
              <a:t>16</a:t>
            </a:fld>
            <a:endParaRPr lang="en-US"/>
          </a:p>
        </p:txBody>
      </p:sp>
    </p:spTree>
    <p:extLst>
      <p:ext uri="{BB962C8B-B14F-4D97-AF65-F5344CB8AC3E}">
        <p14:creationId xmlns:p14="http://schemas.microsoft.com/office/powerpoint/2010/main" val="2069677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17</a:t>
            </a:fld>
            <a:endParaRPr lang="en-US"/>
          </a:p>
        </p:txBody>
      </p:sp>
    </p:spTree>
    <p:extLst>
      <p:ext uri="{BB962C8B-B14F-4D97-AF65-F5344CB8AC3E}">
        <p14:creationId xmlns:p14="http://schemas.microsoft.com/office/powerpoint/2010/main" val="1622153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see here that the response is not exactly following our previous trends. As I mentioned in the phase II summary, we discovered an issue we had with our actuator initial conditions and now you can see that our model no longer shows that oscillatory response we were seeing in phase II. With the added actuators we were also able to better meet our design response from the tuning parameters.</a:t>
            </a:r>
          </a:p>
        </p:txBody>
      </p:sp>
      <p:sp>
        <p:nvSpPr>
          <p:cNvPr id="4" name="Slide Number Placeholder 3"/>
          <p:cNvSpPr>
            <a:spLocks noGrp="1"/>
          </p:cNvSpPr>
          <p:nvPr>
            <p:ph type="sldNum" sz="quarter" idx="10"/>
          </p:nvPr>
        </p:nvSpPr>
        <p:spPr/>
        <p:txBody>
          <a:bodyPr/>
          <a:lstStyle/>
          <a:p>
            <a:fld id="{B3487B84-E221-704E-B6D3-8618DA2DEADA}" type="slidenum">
              <a:rPr lang="en-US" smtClean="0"/>
              <a:t>18</a:t>
            </a:fld>
            <a:endParaRPr lang="en-US"/>
          </a:p>
        </p:txBody>
      </p:sp>
    </p:spTree>
    <p:extLst>
      <p:ext uri="{BB962C8B-B14F-4D97-AF65-F5344CB8AC3E}">
        <p14:creationId xmlns:p14="http://schemas.microsoft.com/office/powerpoint/2010/main" val="3427581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19</a:t>
            </a:fld>
            <a:endParaRPr lang="en-US"/>
          </a:p>
        </p:txBody>
      </p:sp>
    </p:spTree>
    <p:extLst>
      <p:ext uri="{BB962C8B-B14F-4D97-AF65-F5344CB8AC3E}">
        <p14:creationId xmlns:p14="http://schemas.microsoft.com/office/powerpoint/2010/main" val="4014419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20</a:t>
            </a:fld>
            <a:endParaRPr lang="en-US"/>
          </a:p>
        </p:txBody>
      </p:sp>
    </p:spTree>
    <p:extLst>
      <p:ext uri="{BB962C8B-B14F-4D97-AF65-F5344CB8AC3E}">
        <p14:creationId xmlns:p14="http://schemas.microsoft.com/office/powerpoint/2010/main" val="2093410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21</a:t>
            </a:fld>
            <a:endParaRPr lang="en-US"/>
          </a:p>
        </p:txBody>
      </p:sp>
    </p:spTree>
    <p:extLst>
      <p:ext uri="{BB962C8B-B14F-4D97-AF65-F5344CB8AC3E}">
        <p14:creationId xmlns:p14="http://schemas.microsoft.com/office/powerpoint/2010/main" val="4151285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22</a:t>
            </a:fld>
            <a:endParaRPr lang="en-US"/>
          </a:p>
        </p:txBody>
      </p:sp>
    </p:spTree>
    <p:extLst>
      <p:ext uri="{BB962C8B-B14F-4D97-AF65-F5344CB8AC3E}">
        <p14:creationId xmlns:p14="http://schemas.microsoft.com/office/powerpoint/2010/main" val="976891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23</a:t>
            </a:fld>
            <a:endParaRPr lang="en-US"/>
          </a:p>
        </p:txBody>
      </p:sp>
    </p:spTree>
    <p:extLst>
      <p:ext uri="{BB962C8B-B14F-4D97-AF65-F5344CB8AC3E}">
        <p14:creationId xmlns:p14="http://schemas.microsoft.com/office/powerpoint/2010/main" val="3436272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Compressor is insertion (- torque)</a:t>
            </a:r>
          </a:p>
          <a:p>
            <a:r>
              <a:rPr lang="en-US"/>
              <a:t>Turbine is extraction (+ extraction)</a:t>
            </a:r>
          </a:p>
        </p:txBody>
      </p:sp>
      <p:sp>
        <p:nvSpPr>
          <p:cNvPr id="4" name="Slide Number Placeholder 3"/>
          <p:cNvSpPr>
            <a:spLocks noGrp="1"/>
          </p:cNvSpPr>
          <p:nvPr>
            <p:ph type="sldNum" sz="quarter" idx="10"/>
          </p:nvPr>
        </p:nvSpPr>
        <p:spPr/>
        <p:txBody>
          <a:bodyPr/>
          <a:lstStyle/>
          <a:p>
            <a:fld id="{B3487B84-E221-704E-B6D3-8618DA2DEADA}" type="slidenum">
              <a:rPr lang="en-US" smtClean="0"/>
              <a:t>24</a:t>
            </a:fld>
            <a:endParaRPr lang="en-US"/>
          </a:p>
        </p:txBody>
      </p:sp>
    </p:spTree>
    <p:extLst>
      <p:ext uri="{BB962C8B-B14F-4D97-AF65-F5344CB8AC3E}">
        <p14:creationId xmlns:p14="http://schemas.microsoft.com/office/powerpoint/2010/main" val="1143608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To summarize my work thus far, I have worked to build a baseline control model for the AGTF30 engine </a:t>
            </a:r>
            <a:r>
              <a:rPr lang="en-US" sz="1200" kern="1200" dirty="0">
                <a:solidFill>
                  <a:schemeClr val="tx1"/>
                </a:solidFill>
                <a:effectLst/>
                <a:latin typeface="+mn-lt"/>
                <a:ea typeface="+mn-ea"/>
                <a:cs typeface="+mn-cs"/>
              </a:rPr>
              <a:t>using a PI controller</a:t>
            </a:r>
            <a:r>
              <a:rPr lang="en-US" sz="1200" kern="1200">
                <a:solidFill>
                  <a:schemeClr val="tx1"/>
                </a:solidFill>
                <a:effectLst/>
                <a:latin typeface="+mn-lt"/>
                <a:ea typeface="+mn-ea"/>
                <a:cs typeface="+mn-cs"/>
              </a:rPr>
              <a:t>. I </a:t>
            </a:r>
            <a:r>
              <a:rPr lang="en-US" sz="1200" kern="1200" dirty="0">
                <a:solidFill>
                  <a:schemeClr val="tx1"/>
                </a:solidFill>
                <a:effectLst/>
                <a:latin typeface="+mn-lt"/>
                <a:ea typeface="+mn-ea"/>
                <a:cs typeface="+mn-cs"/>
              </a:rPr>
              <a:t>then ran a three phase MPC sensitivity study </a:t>
            </a:r>
            <a:r>
              <a:rPr lang="en-US" sz="1200" kern="1200">
                <a:solidFill>
                  <a:schemeClr val="tx1"/>
                </a:solidFill>
                <a:effectLst/>
                <a:latin typeface="+mn-lt"/>
                <a:ea typeface="+mn-ea"/>
                <a:cs typeface="+mn-cs"/>
              </a:rPr>
              <a:t>to </a:t>
            </a:r>
            <a:r>
              <a:rPr lang="en-US" sz="1200" kern="1200" dirty="0">
                <a:solidFill>
                  <a:schemeClr val="tx1"/>
                </a:solidFill>
                <a:effectLst/>
                <a:latin typeface="+mn-lt"/>
                <a:ea typeface="+mn-ea"/>
                <a:cs typeface="+mn-cs"/>
              </a:rPr>
              <a:t>optimize </a:t>
            </a:r>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parameters for each phase. The final tested system for </a:t>
            </a:r>
            <a:r>
              <a:rPr lang="en-US" sz="1200" kern="1200">
                <a:solidFill>
                  <a:schemeClr val="tx1"/>
                </a:solidFill>
                <a:effectLst/>
                <a:latin typeface="+mn-lt"/>
                <a:ea typeface="+mn-ea"/>
                <a:cs typeface="+mn-cs"/>
              </a:rPr>
              <a:t>my </a:t>
            </a:r>
            <a:r>
              <a:rPr lang="en-US" sz="1200" kern="1200" dirty="0">
                <a:solidFill>
                  <a:schemeClr val="tx1"/>
                </a:solidFill>
                <a:effectLst/>
                <a:latin typeface="+mn-lt"/>
                <a:ea typeface="+mn-ea"/>
                <a:cs typeface="+mn-cs"/>
              </a:rPr>
              <a:t>internship was a five actuator MPC </a:t>
            </a:r>
            <a:r>
              <a:rPr lang="en-US" sz="1200" kern="1200">
                <a:solidFill>
                  <a:schemeClr val="tx1"/>
                </a:solidFill>
                <a:effectLst/>
                <a:latin typeface="+mn-lt"/>
                <a:ea typeface="+mn-ea"/>
                <a:cs typeface="+mn-cs"/>
              </a:rPr>
              <a:t>model </a:t>
            </a:r>
            <a:r>
              <a:rPr lang="en-US" sz="1200" kern="1200" dirty="0">
                <a:solidFill>
                  <a:schemeClr val="tx1"/>
                </a:solidFill>
                <a:effectLst/>
                <a:latin typeface="+mn-lt"/>
                <a:ea typeface="+mn-ea"/>
                <a:cs typeface="+mn-cs"/>
              </a:rPr>
              <a:t>where we were able to produce a stable fan speed </a:t>
            </a:r>
            <a:r>
              <a:rPr lang="en-US" sz="1200" kern="1200">
                <a:solidFill>
                  <a:schemeClr val="tx1"/>
                </a:solidFill>
                <a:effectLst/>
                <a:latin typeface="+mn-lt"/>
                <a:ea typeface="+mn-ea"/>
                <a:cs typeface="+mn-cs"/>
              </a:rPr>
              <a:t>and </a:t>
            </a:r>
            <a:r>
              <a:rPr lang="en-US" sz="1200" kern="1200" dirty="0">
                <a:solidFill>
                  <a:schemeClr val="tx1"/>
                </a:solidFill>
                <a:effectLst/>
                <a:latin typeface="+mn-lt"/>
                <a:ea typeface="+mn-ea"/>
                <a:cs typeface="+mn-cs"/>
              </a:rPr>
              <a:t>all stall margins remained above the 10% minimum. We were also able to get a taste </a:t>
            </a:r>
            <a:r>
              <a:rPr lang="en-US" sz="1200" kern="1200">
                <a:solidFill>
                  <a:schemeClr val="tx1"/>
                </a:solidFill>
                <a:effectLst/>
                <a:latin typeface="+mn-lt"/>
                <a:ea typeface="+mn-ea"/>
                <a:cs typeface="+mn-cs"/>
              </a:rPr>
              <a:t>of the </a:t>
            </a:r>
            <a:r>
              <a:rPr lang="en-US" sz="1200" kern="1200" dirty="0">
                <a:solidFill>
                  <a:schemeClr val="tx1"/>
                </a:solidFill>
                <a:effectLst/>
                <a:latin typeface="+mn-lt"/>
                <a:ea typeface="+mn-ea"/>
                <a:cs typeface="+mn-cs"/>
              </a:rPr>
              <a:t>electric motor performance. Power was being extracted from </a:t>
            </a:r>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LPS </a:t>
            </a:r>
            <a:r>
              <a:rPr lang="en-US" sz="1200" kern="1200">
                <a:solidFill>
                  <a:schemeClr val="tx1"/>
                </a:solidFill>
                <a:effectLst/>
                <a:latin typeface="+mn-lt"/>
                <a:ea typeface="+mn-ea"/>
                <a:cs typeface="+mn-cs"/>
              </a:rPr>
              <a:t>and </a:t>
            </a:r>
            <a:r>
              <a:rPr lang="en-US" sz="1200" kern="1200" dirty="0">
                <a:solidFill>
                  <a:schemeClr val="tx1"/>
                </a:solidFill>
                <a:effectLst/>
                <a:latin typeface="+mn-lt"/>
                <a:ea typeface="+mn-ea"/>
                <a:cs typeface="+mn-cs"/>
              </a:rPr>
              <a:t>was inserted into the HPS</a:t>
            </a:r>
            <a:r>
              <a:rPr lang="en-US" sz="1200" kern="1200">
                <a:solidFill>
                  <a:schemeClr val="tx1"/>
                </a:solidFill>
                <a:effectLst/>
                <a:latin typeface="+mn-lt"/>
                <a:ea typeface="+mn-ea"/>
                <a:cs typeface="+mn-cs"/>
              </a:rPr>
              <a:t>. </a:t>
            </a:r>
            <a:r>
              <a:rPr lang="en-US" sz="1200" kern="1200" dirty="0">
                <a:solidFill>
                  <a:schemeClr val="tx1"/>
                </a:solidFill>
                <a:effectLst/>
                <a:latin typeface="+mn-lt"/>
                <a:ea typeface="+mn-ea"/>
                <a:cs typeface="+mn-cs"/>
              </a:rPr>
              <a:t>In future projects, it would be great to see sensors incorporated into </a:t>
            </a:r>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MPC feedback loop and conduct a study over </a:t>
            </a:r>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complete flight profile. It would also be great to begin working on hardware implementation </a:t>
            </a:r>
            <a:r>
              <a:rPr lang="en-US" sz="1200" kern="1200">
                <a:solidFill>
                  <a:schemeClr val="tx1"/>
                </a:solidFill>
                <a:effectLst/>
                <a:latin typeface="+mn-lt"/>
                <a:ea typeface="+mn-ea"/>
                <a:cs typeface="+mn-cs"/>
              </a:rPr>
              <a:t>for </a:t>
            </a:r>
            <a:r>
              <a:rPr lang="en-US" sz="1200" kern="1200" dirty="0">
                <a:solidFill>
                  <a:schemeClr val="tx1"/>
                </a:solidFill>
                <a:effectLst/>
                <a:latin typeface="+mn-lt"/>
                <a:ea typeface="+mn-ea"/>
                <a:cs typeface="+mn-cs"/>
              </a:rPr>
              <a:t>the optimized control</a:t>
            </a:r>
            <a:r>
              <a:rPr lang="en-US" sz="1200" kern="120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B3487B84-E221-704E-B6D3-8618DA2DEADA}" type="slidenum">
              <a:rPr lang="en-US" smtClean="0"/>
              <a:t>25</a:t>
            </a:fld>
            <a:endParaRPr lang="en-US"/>
          </a:p>
        </p:txBody>
      </p:sp>
    </p:spTree>
    <p:extLst>
      <p:ext uri="{BB962C8B-B14F-4D97-AF65-F5344CB8AC3E}">
        <p14:creationId xmlns:p14="http://schemas.microsoft.com/office/powerpoint/2010/main" val="2232682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And that concludes my presentation! I’d like to thank my mentor and everyone at NASA for this amazing opportunity. </a:t>
            </a:r>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26</a:t>
            </a:fld>
            <a:endParaRPr lang="en-US"/>
          </a:p>
        </p:txBody>
      </p:sp>
    </p:spTree>
    <p:extLst>
      <p:ext uri="{BB962C8B-B14F-4D97-AF65-F5344CB8AC3E}">
        <p14:creationId xmlns:p14="http://schemas.microsoft.com/office/powerpoint/2010/main" val="1479288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Are there any questions?</a:t>
            </a:r>
          </a:p>
        </p:txBody>
      </p:sp>
      <p:sp>
        <p:nvSpPr>
          <p:cNvPr id="4" name="Slide Number Placeholder 3"/>
          <p:cNvSpPr>
            <a:spLocks noGrp="1"/>
          </p:cNvSpPr>
          <p:nvPr>
            <p:ph type="sldNum" sz="quarter" idx="10"/>
          </p:nvPr>
        </p:nvSpPr>
        <p:spPr/>
        <p:txBody>
          <a:bodyPr/>
          <a:lstStyle/>
          <a:p>
            <a:fld id="{B3487B84-E221-704E-B6D3-8618DA2DEADA}" type="slidenum">
              <a:rPr lang="en-US" smtClean="0"/>
              <a:t>27</a:t>
            </a:fld>
            <a:endParaRPr lang="en-US"/>
          </a:p>
        </p:txBody>
      </p:sp>
    </p:spTree>
    <p:extLst>
      <p:ext uri="{BB962C8B-B14F-4D97-AF65-F5344CB8AC3E}">
        <p14:creationId xmlns:p14="http://schemas.microsoft.com/office/powerpoint/2010/main" val="1173454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Make this with two images</a:t>
            </a:r>
          </a:p>
          <a:p>
            <a:r>
              <a:rPr lang="en-US"/>
              <a:t>-one representative image of what we don’t want</a:t>
            </a:r>
          </a:p>
          <a:p>
            <a:r>
              <a:rPr lang="en-US"/>
              <a:t>- The best image we chose</a:t>
            </a:r>
          </a:p>
        </p:txBody>
      </p:sp>
      <p:sp>
        <p:nvSpPr>
          <p:cNvPr id="4" name="Slide Number Placeholder 3"/>
          <p:cNvSpPr>
            <a:spLocks noGrp="1"/>
          </p:cNvSpPr>
          <p:nvPr>
            <p:ph type="sldNum" sz="quarter" idx="10"/>
          </p:nvPr>
        </p:nvSpPr>
        <p:spPr/>
        <p:txBody>
          <a:bodyPr/>
          <a:lstStyle/>
          <a:p>
            <a:fld id="{B3487B84-E221-704E-B6D3-8618DA2DEADA}" type="slidenum">
              <a:rPr lang="en-US" smtClean="0"/>
              <a:t>39</a:t>
            </a:fld>
            <a:endParaRPr lang="en-US"/>
          </a:p>
        </p:txBody>
      </p:sp>
    </p:spTree>
    <p:extLst>
      <p:ext uri="{BB962C8B-B14F-4D97-AF65-F5344CB8AC3E}">
        <p14:creationId xmlns:p14="http://schemas.microsoft.com/office/powerpoint/2010/main" val="6740917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40</a:t>
            </a:fld>
            <a:endParaRPr lang="en-US"/>
          </a:p>
        </p:txBody>
      </p:sp>
    </p:spTree>
    <p:extLst>
      <p:ext uri="{BB962C8B-B14F-4D97-AF65-F5344CB8AC3E}">
        <p14:creationId xmlns:p14="http://schemas.microsoft.com/office/powerpoint/2010/main" val="13791302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41</a:t>
            </a:fld>
            <a:endParaRPr lang="en-US"/>
          </a:p>
        </p:txBody>
      </p:sp>
    </p:spTree>
    <p:extLst>
      <p:ext uri="{BB962C8B-B14F-4D97-AF65-F5344CB8AC3E}">
        <p14:creationId xmlns:p14="http://schemas.microsoft.com/office/powerpoint/2010/main" val="19728308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42</a:t>
            </a:fld>
            <a:endParaRPr lang="en-US"/>
          </a:p>
        </p:txBody>
      </p:sp>
    </p:spTree>
    <p:extLst>
      <p:ext uri="{BB962C8B-B14F-4D97-AF65-F5344CB8AC3E}">
        <p14:creationId xmlns:p14="http://schemas.microsoft.com/office/powerpoint/2010/main" val="964948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43</a:t>
            </a:fld>
            <a:endParaRPr lang="en-US"/>
          </a:p>
        </p:txBody>
      </p:sp>
    </p:spTree>
    <p:extLst>
      <p:ext uri="{BB962C8B-B14F-4D97-AF65-F5344CB8AC3E}">
        <p14:creationId xmlns:p14="http://schemas.microsoft.com/office/powerpoint/2010/main" val="3164191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487B84-E221-704E-B6D3-8618DA2DEADA}" type="slidenum">
              <a:rPr lang="en-US" smtClean="0"/>
              <a:t>44</a:t>
            </a:fld>
            <a:endParaRPr lang="en-US"/>
          </a:p>
        </p:txBody>
      </p:sp>
    </p:spTree>
    <p:extLst>
      <p:ext uri="{BB962C8B-B14F-4D97-AF65-F5344CB8AC3E}">
        <p14:creationId xmlns:p14="http://schemas.microsoft.com/office/powerpoint/2010/main" val="2139907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E5C6-52C9-A24F-A5FD-968D6315B61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75CB34-8333-D44A-BEF2-21BA5A2432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3DC08C-1E0C-1845-8A07-C9D4E29DE44B}"/>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5" name="Footer Placeholder 4">
            <a:extLst>
              <a:ext uri="{FF2B5EF4-FFF2-40B4-BE49-F238E27FC236}">
                <a16:creationId xmlns:a16="http://schemas.microsoft.com/office/drawing/2014/main" id="{039DF201-35D4-D245-987E-568D9E6CA648}"/>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6" name="Slide Number Placeholder 5">
            <a:extLst>
              <a:ext uri="{FF2B5EF4-FFF2-40B4-BE49-F238E27FC236}">
                <a16:creationId xmlns:a16="http://schemas.microsoft.com/office/drawing/2014/main" id="{65E96957-7CEC-A747-A2A9-8B8468CF0604}"/>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148288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BA28-272A-574E-8D70-BEA4953891A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F2E63B6-E1B1-FD44-B5CB-CC66D285F3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35C73-DE3E-9E46-BDE2-11B7BE5C96C7}"/>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5" name="Footer Placeholder 4">
            <a:extLst>
              <a:ext uri="{FF2B5EF4-FFF2-40B4-BE49-F238E27FC236}">
                <a16:creationId xmlns:a16="http://schemas.microsoft.com/office/drawing/2014/main" id="{0389AC87-EC1F-A04C-8368-FA6403FEFC7D}"/>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6" name="Slide Number Placeholder 5">
            <a:extLst>
              <a:ext uri="{FF2B5EF4-FFF2-40B4-BE49-F238E27FC236}">
                <a16:creationId xmlns:a16="http://schemas.microsoft.com/office/drawing/2014/main" id="{C0AEEB00-0B00-C049-AD1F-F75DAC129F1D}"/>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150790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F9EA-41DD-964F-B70D-8018FD0FE04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D633DD-5052-7C44-9848-044E0E754D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DA7EC1-F5EE-A24A-9C5A-B4068F96612F}"/>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5" name="Footer Placeholder 4">
            <a:extLst>
              <a:ext uri="{FF2B5EF4-FFF2-40B4-BE49-F238E27FC236}">
                <a16:creationId xmlns:a16="http://schemas.microsoft.com/office/drawing/2014/main" id="{31CF74B3-E608-4A42-B54C-044DC89B4792}"/>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6" name="Slide Number Placeholder 5">
            <a:extLst>
              <a:ext uri="{FF2B5EF4-FFF2-40B4-BE49-F238E27FC236}">
                <a16:creationId xmlns:a16="http://schemas.microsoft.com/office/drawing/2014/main" id="{90F4C343-81BF-BC43-A0E5-FD3020DF72CC}"/>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4205989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9640-4CCE-7249-95CD-E342CE1D30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BD809F4-C0B3-1546-B212-81C3EFAEC1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A496E6-2BE0-774C-A080-B3B367547C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80339-42BA-8645-8068-35541C1B1626}"/>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6" name="Footer Placeholder 5">
            <a:extLst>
              <a:ext uri="{FF2B5EF4-FFF2-40B4-BE49-F238E27FC236}">
                <a16:creationId xmlns:a16="http://schemas.microsoft.com/office/drawing/2014/main" id="{946F11DB-4BCC-E347-821F-2D7D21FEBBC8}"/>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7" name="Slide Number Placeholder 6">
            <a:extLst>
              <a:ext uri="{FF2B5EF4-FFF2-40B4-BE49-F238E27FC236}">
                <a16:creationId xmlns:a16="http://schemas.microsoft.com/office/drawing/2014/main" id="{0DEC38B6-9D16-F241-8FEA-370116BB36AF}"/>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86472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57DE-AA06-5D40-974D-D66C08535F4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06EC757-C16C-E745-9830-D003E969CF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9DF5F2-840B-F543-AA64-35604F800E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938EA2-DEF8-694A-8608-15FEDC9A8E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7CEAFD-D773-DC49-BA09-3F033B6BD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6A74B4-0041-8743-8DE6-7491F0E9B2A7}"/>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8" name="Footer Placeholder 7">
            <a:extLst>
              <a:ext uri="{FF2B5EF4-FFF2-40B4-BE49-F238E27FC236}">
                <a16:creationId xmlns:a16="http://schemas.microsoft.com/office/drawing/2014/main" id="{A484B5D9-27B6-3F46-A19D-7992F510D168}"/>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9" name="Slide Number Placeholder 8">
            <a:extLst>
              <a:ext uri="{FF2B5EF4-FFF2-40B4-BE49-F238E27FC236}">
                <a16:creationId xmlns:a16="http://schemas.microsoft.com/office/drawing/2014/main" id="{47607218-81B2-2B44-9BE5-5B860F8EBEC5}"/>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1521321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B0B99-FA4D-1140-8828-335B3A13F64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BC46549-87A7-4C41-8575-8C2043AA0745}"/>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4" name="Footer Placeholder 3">
            <a:extLst>
              <a:ext uri="{FF2B5EF4-FFF2-40B4-BE49-F238E27FC236}">
                <a16:creationId xmlns:a16="http://schemas.microsoft.com/office/drawing/2014/main" id="{B834E34D-E197-2542-8077-CF588DDF7301}"/>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5" name="Slide Number Placeholder 4">
            <a:extLst>
              <a:ext uri="{FF2B5EF4-FFF2-40B4-BE49-F238E27FC236}">
                <a16:creationId xmlns:a16="http://schemas.microsoft.com/office/drawing/2014/main" id="{9AE19AF2-29BC-7E4D-906D-C25275668CD6}"/>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3958945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62C6E1-15C9-FD4D-84FE-014A7CF90AF4}"/>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3" name="Footer Placeholder 2">
            <a:extLst>
              <a:ext uri="{FF2B5EF4-FFF2-40B4-BE49-F238E27FC236}">
                <a16:creationId xmlns:a16="http://schemas.microsoft.com/office/drawing/2014/main" id="{B10B26D0-BE14-9F41-A314-C9D30C387ABC}"/>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4" name="Slide Number Placeholder 3">
            <a:extLst>
              <a:ext uri="{FF2B5EF4-FFF2-40B4-BE49-F238E27FC236}">
                <a16:creationId xmlns:a16="http://schemas.microsoft.com/office/drawing/2014/main" id="{C87B4B07-BF6F-634F-8060-D21791E0AE54}"/>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2351079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E9BE3-ABDF-5348-9570-DE9D77C93FB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1DE56-71E2-5A43-9FDF-CD9D2F1196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ACCF4D-0DFF-E941-814C-659A5B149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4798C9-399A-3E49-984A-26E6F0717BC8}"/>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6" name="Footer Placeholder 5">
            <a:extLst>
              <a:ext uri="{FF2B5EF4-FFF2-40B4-BE49-F238E27FC236}">
                <a16:creationId xmlns:a16="http://schemas.microsoft.com/office/drawing/2014/main" id="{63DAA917-FF64-584B-B94A-ED0B302F880B}"/>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7" name="Slide Number Placeholder 6">
            <a:extLst>
              <a:ext uri="{FF2B5EF4-FFF2-40B4-BE49-F238E27FC236}">
                <a16:creationId xmlns:a16="http://schemas.microsoft.com/office/drawing/2014/main" id="{E64CC02F-739F-124E-8312-FD1A58E17C62}"/>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2389172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A6D6-E10D-C041-A76C-6659F2B0474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2FC88B-FBE5-CC40-AB0A-807704E17D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0767AE-F5B4-704C-8C03-90BD759F0C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4AAE-4863-554B-A998-1A2D16CE312E}"/>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6" name="Footer Placeholder 5">
            <a:extLst>
              <a:ext uri="{FF2B5EF4-FFF2-40B4-BE49-F238E27FC236}">
                <a16:creationId xmlns:a16="http://schemas.microsoft.com/office/drawing/2014/main" id="{EE2C30C5-F85A-9B4A-8DAD-8901C146CC51}"/>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7" name="Slide Number Placeholder 6">
            <a:extLst>
              <a:ext uri="{FF2B5EF4-FFF2-40B4-BE49-F238E27FC236}">
                <a16:creationId xmlns:a16="http://schemas.microsoft.com/office/drawing/2014/main" id="{F8A8C1CC-962A-AD45-A4A7-CA347BBCC511}"/>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3415797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2AFB-C465-ED45-B460-C943961CF3A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EF0B53-8777-114A-BCD9-7C4482F1AF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D968A4-D757-4D47-A65C-1C337BBD70A8}"/>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5" name="Footer Placeholder 4">
            <a:extLst>
              <a:ext uri="{FF2B5EF4-FFF2-40B4-BE49-F238E27FC236}">
                <a16:creationId xmlns:a16="http://schemas.microsoft.com/office/drawing/2014/main" id="{91A0834C-CB99-514E-9B82-ED8B004387E4}"/>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6" name="Slide Number Placeholder 5">
            <a:extLst>
              <a:ext uri="{FF2B5EF4-FFF2-40B4-BE49-F238E27FC236}">
                <a16:creationId xmlns:a16="http://schemas.microsoft.com/office/drawing/2014/main" id="{2CB82093-1026-7548-8244-4CCDAA30336B}"/>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17448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A07355-0A1A-ED4D-9605-CCFA6572EE91}"/>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A85BC-A737-F848-BDC3-E101EB5DD5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794BE-91B8-EC40-8369-6EC184EB63ED}"/>
              </a:ext>
            </a:extLst>
          </p:cNvPr>
          <p:cNvSpPr>
            <a:spLocks noGrp="1"/>
          </p:cNvSpPr>
          <p:nvPr>
            <p:ph type="dt" sz="half" idx="10"/>
          </p:nvPr>
        </p:nvSpPr>
        <p:spPr>
          <a:xfrm>
            <a:off x="838200" y="6356350"/>
            <a:ext cx="2743200" cy="365125"/>
          </a:xfrm>
          <a:prstGeom prst="rect">
            <a:avLst/>
          </a:prstGeom>
        </p:spPr>
        <p:txBody>
          <a:bodyPr/>
          <a:lstStyle/>
          <a:p>
            <a:r>
              <a:rPr lang="en-US"/>
              <a:t>NASA Glenn Research Center</a:t>
            </a:r>
          </a:p>
        </p:txBody>
      </p:sp>
      <p:sp>
        <p:nvSpPr>
          <p:cNvPr id="5" name="Footer Placeholder 4">
            <a:extLst>
              <a:ext uri="{FF2B5EF4-FFF2-40B4-BE49-F238E27FC236}">
                <a16:creationId xmlns:a16="http://schemas.microsoft.com/office/drawing/2014/main" id="{95D6DA4F-2B0D-C442-B999-A8231D796AA0}"/>
              </a:ext>
            </a:extLst>
          </p:cNvPr>
          <p:cNvSpPr>
            <a:spLocks noGrp="1"/>
          </p:cNvSpPr>
          <p:nvPr>
            <p:ph type="ftr" sz="quarter" idx="11"/>
          </p:nvPr>
        </p:nvSpPr>
        <p:spPr>
          <a:xfrm>
            <a:off x="4038600" y="6356350"/>
            <a:ext cx="4114800" cy="365125"/>
          </a:xfrm>
          <a:prstGeom prst="rect">
            <a:avLst/>
          </a:prstGeom>
        </p:spPr>
        <p:txBody>
          <a:bodyPr/>
          <a:lstStyle/>
          <a:p>
            <a:r>
              <a:rPr lang="en-US"/>
              <a:t>www.nasa.gov</a:t>
            </a:r>
          </a:p>
        </p:txBody>
      </p:sp>
      <p:sp>
        <p:nvSpPr>
          <p:cNvPr id="6" name="Slide Number Placeholder 5">
            <a:extLst>
              <a:ext uri="{FF2B5EF4-FFF2-40B4-BE49-F238E27FC236}">
                <a16:creationId xmlns:a16="http://schemas.microsoft.com/office/drawing/2014/main" id="{B7B0767F-D52C-AD4D-94FD-1664BAF7E649}"/>
              </a:ext>
            </a:extLst>
          </p:cNvPr>
          <p:cNvSpPr>
            <a:spLocks noGrp="1"/>
          </p:cNvSpPr>
          <p:nvPr>
            <p:ph type="sldNum" sz="quarter" idx="12"/>
          </p:nvPr>
        </p:nvSpPr>
        <p:spPr/>
        <p:txBody>
          <a:bodyPr/>
          <a:lstStyle/>
          <a:p>
            <a:fld id="{84B04594-06CD-A148-8B90-E0CB5D6D5DA4}" type="slidenum">
              <a:rPr lang="en-US" smtClean="0"/>
              <a:t>‹#›</a:t>
            </a:fld>
            <a:endParaRPr lang="en-US"/>
          </a:p>
        </p:txBody>
      </p:sp>
    </p:spTree>
    <p:extLst>
      <p:ext uri="{BB962C8B-B14F-4D97-AF65-F5344CB8AC3E}">
        <p14:creationId xmlns:p14="http://schemas.microsoft.com/office/powerpoint/2010/main" val="2134827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6916DC-A562-1844-A4A1-9AA6636AE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DC10DA2-31F1-2D42-B322-F1DB1F4F0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B04594-06CD-A148-8B90-E0CB5D6D5DA4}" type="slidenum">
              <a:rPr lang="en-US" smtClean="0"/>
              <a:t>‹#›</a:t>
            </a:fld>
            <a:endParaRPr lang="en-US"/>
          </a:p>
        </p:txBody>
      </p:sp>
      <p:pic>
        <p:nvPicPr>
          <p:cNvPr id="8" name="Picture 7">
            <a:extLst>
              <a:ext uri="{FF2B5EF4-FFF2-40B4-BE49-F238E27FC236}">
                <a16:creationId xmlns:a16="http://schemas.microsoft.com/office/drawing/2014/main" id="{8A601CBD-7297-994B-88C4-8D359E649DF1}"/>
              </a:ext>
            </a:extLst>
          </p:cNvPr>
          <p:cNvPicPr>
            <a:picLocks noChangeAspect="1"/>
          </p:cNvPicPr>
          <p:nvPr/>
        </p:nvPicPr>
        <p:blipFill>
          <a:blip r:embed="rId13"/>
          <a:stretch>
            <a:fillRect/>
          </a:stretch>
        </p:blipFill>
        <p:spPr>
          <a:xfrm>
            <a:off x="10938550" y="117476"/>
            <a:ext cx="1060562" cy="881592"/>
          </a:xfrm>
          <a:prstGeom prst="rect">
            <a:avLst/>
          </a:prstGeom>
        </p:spPr>
      </p:pic>
      <p:sp>
        <p:nvSpPr>
          <p:cNvPr id="10" name="Footer Placeholder 9">
            <a:extLst>
              <a:ext uri="{FF2B5EF4-FFF2-40B4-BE49-F238E27FC236}">
                <a16:creationId xmlns:a16="http://schemas.microsoft.com/office/drawing/2014/main" id="{7786C2C5-17B4-6340-ABFA-77B2939EC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www.nasa.gov</a:t>
            </a:r>
          </a:p>
        </p:txBody>
      </p:sp>
      <p:sp>
        <p:nvSpPr>
          <p:cNvPr id="11" name="Date Placeholder 10">
            <a:extLst>
              <a:ext uri="{FF2B5EF4-FFF2-40B4-BE49-F238E27FC236}">
                <a16:creationId xmlns:a16="http://schemas.microsoft.com/office/drawing/2014/main" id="{71955508-B1D9-244C-A177-28F44B0AD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NASA Glenn Research Center</a:t>
            </a:r>
          </a:p>
        </p:txBody>
      </p:sp>
      <p:sp>
        <p:nvSpPr>
          <p:cNvPr id="12" name="Title Placeholder 11">
            <a:extLst>
              <a:ext uri="{FF2B5EF4-FFF2-40B4-BE49-F238E27FC236}">
                <a16:creationId xmlns:a16="http://schemas.microsoft.com/office/drawing/2014/main" id="{27060DF5-1277-2649-A0D4-043424BDF2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1660087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9.emf"/><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6.emf"/></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emf"/></Relationships>
</file>

<file path=ppt/slides/_rels/slide2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2.emf"/><Relationship Id="rId7" Type="http://schemas.openxmlformats.org/officeDocument/2006/relationships/image" Target="../media/image35.emf"/><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4.emf"/><Relationship Id="rId11" Type="http://schemas.openxmlformats.org/officeDocument/2006/relationships/image" Target="../media/image38.emf"/><Relationship Id="rId5" Type="http://schemas.openxmlformats.org/officeDocument/2006/relationships/image" Target="../media/image13.emf"/><Relationship Id="rId10" Type="http://schemas.openxmlformats.org/officeDocument/2006/relationships/image" Target="../media/image37.emf"/><Relationship Id="rId4" Type="http://schemas.openxmlformats.org/officeDocument/2006/relationships/image" Target="../media/image33.emf"/><Relationship Id="rId9" Type="http://schemas.openxmlformats.org/officeDocument/2006/relationships/image" Target="../media/image14.emf"/></Relationships>
</file>

<file path=ppt/slides/_rels/slide30.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9.emf"/><Relationship Id="rId7" Type="http://schemas.openxmlformats.org/officeDocument/2006/relationships/image" Target="../media/image42.emf"/><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41.emf"/><Relationship Id="rId11" Type="http://schemas.openxmlformats.org/officeDocument/2006/relationships/image" Target="../media/image45.emf"/><Relationship Id="rId5" Type="http://schemas.openxmlformats.org/officeDocument/2006/relationships/image" Target="../media/image40.emf"/><Relationship Id="rId10" Type="http://schemas.openxmlformats.org/officeDocument/2006/relationships/image" Target="../media/image44.emf"/><Relationship Id="rId4" Type="http://schemas.openxmlformats.org/officeDocument/2006/relationships/image" Target="../media/image16.emf"/><Relationship Id="rId9" Type="http://schemas.openxmlformats.org/officeDocument/2006/relationships/image" Target="../media/image17.emf"/></Relationships>
</file>

<file path=ppt/slides/_rels/slide31.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6.emf"/><Relationship Id="rId7" Type="http://schemas.openxmlformats.org/officeDocument/2006/relationships/image" Target="../media/image49.emf"/><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48.emf"/><Relationship Id="rId11" Type="http://schemas.openxmlformats.org/officeDocument/2006/relationships/image" Target="../media/image52.emf"/><Relationship Id="rId5" Type="http://schemas.openxmlformats.org/officeDocument/2006/relationships/image" Target="../media/image47.emf"/><Relationship Id="rId10" Type="http://schemas.openxmlformats.org/officeDocument/2006/relationships/image" Target="../media/image51.emf"/><Relationship Id="rId4" Type="http://schemas.openxmlformats.org/officeDocument/2006/relationships/image" Target="../media/image19.emf"/><Relationship Id="rId9"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4.emf"/></Relationships>
</file>

<file path=ppt/slides/_rels/slide3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6.emf"/></Relationships>
</file>

<file path=ppt/slides/_rels/slide3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5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B96A3-6EAE-A245-9850-B2BD7CFA15ED}"/>
              </a:ext>
            </a:extLst>
          </p:cNvPr>
          <p:cNvSpPr>
            <a:spLocks noGrp="1"/>
          </p:cNvSpPr>
          <p:nvPr>
            <p:ph type="ctrTitle"/>
          </p:nvPr>
        </p:nvSpPr>
        <p:spPr>
          <a:xfrm>
            <a:off x="1524000" y="415781"/>
            <a:ext cx="9144000" cy="2387600"/>
          </a:xfrm>
        </p:spPr>
        <p:txBody>
          <a:bodyPr>
            <a:normAutofit/>
          </a:bodyPr>
          <a:lstStyle/>
          <a:p>
            <a:r>
              <a:rPr lang="en-US" sz="4000" b="1">
                <a:cs typeface="Arial"/>
              </a:rPr>
              <a:t>Model Predictive Control Study for an Electrified Turbofan Engine</a:t>
            </a:r>
            <a:endParaRPr lang="en-US" sz="4000" b="1"/>
          </a:p>
        </p:txBody>
      </p:sp>
      <p:sp>
        <p:nvSpPr>
          <p:cNvPr id="3" name="Subtitle 2">
            <a:extLst>
              <a:ext uri="{FF2B5EF4-FFF2-40B4-BE49-F238E27FC236}">
                <a16:creationId xmlns:a16="http://schemas.microsoft.com/office/drawing/2014/main" id="{5AC9104E-ED5D-AC49-9653-C53F24975F42}"/>
              </a:ext>
            </a:extLst>
          </p:cNvPr>
          <p:cNvSpPr>
            <a:spLocks noGrp="1"/>
          </p:cNvSpPr>
          <p:nvPr>
            <p:ph type="subTitle" idx="1"/>
          </p:nvPr>
        </p:nvSpPr>
        <p:spPr>
          <a:xfrm>
            <a:off x="1524000" y="3602037"/>
            <a:ext cx="9144000" cy="2387600"/>
          </a:xfrm>
        </p:spPr>
        <p:txBody>
          <a:bodyPr vert="horz" lIns="91440" tIns="45720" rIns="91440" bIns="45720" rtlCol="0" anchor="t">
            <a:normAutofit/>
          </a:bodyPr>
          <a:lstStyle/>
          <a:p>
            <a:r>
              <a:rPr lang="en-US" dirty="0">
                <a:ea typeface="+mn-lt"/>
                <a:cs typeface="+mn-lt"/>
              </a:rPr>
              <a:t>2021 AISES National Conference</a:t>
            </a:r>
          </a:p>
          <a:p>
            <a:r>
              <a:rPr lang="en-US" dirty="0">
                <a:cs typeface="Arial"/>
              </a:rPr>
              <a:t>Brittany Nez, University of Colorado Boulder</a:t>
            </a:r>
          </a:p>
          <a:p>
            <a:r>
              <a:rPr lang="en-US" dirty="0">
                <a:cs typeface="Arial"/>
              </a:rPr>
              <a:t>Joseph Connolly, NASA Glenn Research Center</a:t>
            </a:r>
          </a:p>
          <a:p>
            <a:r>
              <a:rPr lang="en-US" dirty="0">
                <a:cs typeface="Arial"/>
              </a:rPr>
              <a:t>September 24, 2021</a:t>
            </a:r>
          </a:p>
        </p:txBody>
      </p:sp>
      <p:sp>
        <p:nvSpPr>
          <p:cNvPr id="4" name="Footer Placeholder 3">
            <a:extLst>
              <a:ext uri="{FF2B5EF4-FFF2-40B4-BE49-F238E27FC236}">
                <a16:creationId xmlns:a16="http://schemas.microsoft.com/office/drawing/2014/main" id="{D20F6270-E90D-7142-A4C9-762BA6231EA6}"/>
              </a:ext>
            </a:extLst>
          </p:cNvPr>
          <p:cNvSpPr>
            <a:spLocks noGrp="1"/>
          </p:cNvSpPr>
          <p:nvPr>
            <p:ph type="ftr" sz="quarter" idx="11"/>
          </p:nvPr>
        </p:nvSpPr>
        <p:spPr/>
        <p:txBody>
          <a:bodyPr/>
          <a:lstStyle/>
          <a:p>
            <a:r>
              <a:rPr lang="en-US"/>
              <a:t>www.nasa.gov</a:t>
            </a:r>
          </a:p>
        </p:txBody>
      </p:sp>
      <p:sp>
        <p:nvSpPr>
          <p:cNvPr id="5" name="Date Placeholder 4">
            <a:extLst>
              <a:ext uri="{FF2B5EF4-FFF2-40B4-BE49-F238E27FC236}">
                <a16:creationId xmlns:a16="http://schemas.microsoft.com/office/drawing/2014/main" id="{6FA8C14E-6EC6-A249-91FE-BE9ACC2D2487}"/>
              </a:ext>
            </a:extLst>
          </p:cNvPr>
          <p:cNvSpPr>
            <a:spLocks noGrp="1"/>
          </p:cNvSpPr>
          <p:nvPr>
            <p:ph type="dt" sz="half" idx="10"/>
          </p:nvPr>
        </p:nvSpPr>
        <p:spPr/>
        <p:txBody>
          <a:bodyPr/>
          <a:lstStyle/>
          <a:p>
            <a:r>
              <a:rPr lang="en-US"/>
              <a:t>NASA Glenn Research Center</a:t>
            </a:r>
          </a:p>
        </p:txBody>
      </p:sp>
      <p:sp>
        <p:nvSpPr>
          <p:cNvPr id="6" name="Slide Number Placeholder 5">
            <a:extLst>
              <a:ext uri="{FF2B5EF4-FFF2-40B4-BE49-F238E27FC236}">
                <a16:creationId xmlns:a16="http://schemas.microsoft.com/office/drawing/2014/main" id="{5A418F5D-3914-384E-82A4-8353BCAE550B}"/>
              </a:ext>
            </a:extLst>
          </p:cNvPr>
          <p:cNvSpPr>
            <a:spLocks noGrp="1"/>
          </p:cNvSpPr>
          <p:nvPr>
            <p:ph type="sldNum" sz="quarter" idx="12"/>
          </p:nvPr>
        </p:nvSpPr>
        <p:spPr/>
        <p:txBody>
          <a:bodyPr/>
          <a:lstStyle/>
          <a:p>
            <a:fld id="{84B04594-06CD-A148-8B90-E0CB5D6D5DA4}" type="slidenum">
              <a:rPr lang="en-US" smtClean="0"/>
              <a:t>1</a:t>
            </a:fld>
            <a:endParaRPr lang="en-US"/>
          </a:p>
        </p:txBody>
      </p:sp>
      <p:pic>
        <p:nvPicPr>
          <p:cNvPr id="7" name="Picture 6">
            <a:extLst>
              <a:ext uri="{FF2B5EF4-FFF2-40B4-BE49-F238E27FC236}">
                <a16:creationId xmlns:a16="http://schemas.microsoft.com/office/drawing/2014/main" id="{CD5ABD84-A9E1-4184-BC2A-9B9675CEB91A}"/>
              </a:ext>
            </a:extLst>
          </p:cNvPr>
          <p:cNvPicPr>
            <a:picLocks noChangeAspect="1"/>
          </p:cNvPicPr>
          <p:nvPr/>
        </p:nvPicPr>
        <p:blipFill rotWithShape="1">
          <a:blip r:embed="rId3"/>
          <a:srcRect l="3776" t="13659" r="52984" b="11996"/>
          <a:stretch/>
        </p:blipFill>
        <p:spPr>
          <a:xfrm>
            <a:off x="210820" y="4909088"/>
            <a:ext cx="3370580" cy="1436509"/>
          </a:xfrm>
          <a:prstGeom prst="rect">
            <a:avLst/>
          </a:prstGeom>
        </p:spPr>
      </p:pic>
      <p:pic>
        <p:nvPicPr>
          <p:cNvPr id="8" name="Picture 7">
            <a:extLst>
              <a:ext uri="{FF2B5EF4-FFF2-40B4-BE49-F238E27FC236}">
                <a16:creationId xmlns:a16="http://schemas.microsoft.com/office/drawing/2014/main" id="{58DBD65A-4A72-4C8B-A041-25CF97FFE0B8}"/>
              </a:ext>
            </a:extLst>
          </p:cNvPr>
          <p:cNvPicPr>
            <a:picLocks noChangeAspect="1"/>
          </p:cNvPicPr>
          <p:nvPr/>
        </p:nvPicPr>
        <p:blipFill rotWithShape="1">
          <a:blip r:embed="rId3"/>
          <a:srcRect l="50000" t="34970"/>
          <a:stretch/>
        </p:blipFill>
        <p:spPr>
          <a:xfrm>
            <a:off x="8610600" y="5074640"/>
            <a:ext cx="3045490" cy="981817"/>
          </a:xfrm>
          <a:prstGeom prst="rect">
            <a:avLst/>
          </a:prstGeom>
        </p:spPr>
      </p:pic>
    </p:spTree>
    <p:extLst>
      <p:ext uri="{BB962C8B-B14F-4D97-AF65-F5344CB8AC3E}">
        <p14:creationId xmlns:p14="http://schemas.microsoft.com/office/powerpoint/2010/main" val="229758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Overview</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828951" cy="5285730"/>
          </a:xfrm>
          <a:noFill/>
          <a:effectLst>
            <a:softEdge rad="63500"/>
          </a:effectLst>
        </p:spPr>
        <p:txBody>
          <a:bodyPr vert="horz" lIns="91440" tIns="45720" rIns="91440" bIns="45720" rtlCol="0" anchor="t">
            <a:normAutofit/>
          </a:bodyPr>
          <a:lstStyle/>
          <a:p>
            <a:r>
              <a:rPr lang="en-US" sz="2400">
                <a:cs typeface="Arial"/>
              </a:rPr>
              <a:t>Introduction</a:t>
            </a:r>
            <a:endParaRPr lang="en-US" sz="2400" strike="sngStrike">
              <a:cs typeface="Arial"/>
            </a:endParaRPr>
          </a:p>
          <a:p>
            <a:r>
              <a:rPr lang="en-US" sz="2400">
                <a:cs typeface="Arial"/>
              </a:rPr>
              <a:t>AGTF30 Turbomachinery Model</a:t>
            </a:r>
          </a:p>
          <a:p>
            <a:r>
              <a:rPr lang="en-US" sz="2400">
                <a:cs typeface="Arial"/>
              </a:rPr>
              <a:t>Controls Study Overview</a:t>
            </a:r>
          </a:p>
          <a:p>
            <a:r>
              <a:rPr lang="en-US" sz="2400">
                <a:cs typeface="Arial"/>
              </a:rPr>
              <a:t>Baseline Control Study</a:t>
            </a:r>
          </a:p>
          <a:p>
            <a:r>
              <a:rPr lang="en-US" sz="2400">
                <a:cs typeface="Arial"/>
              </a:rPr>
              <a:t>MPC Sensitivity Study</a:t>
            </a:r>
            <a:endParaRPr lang="en-US" sz="2400" dirty="0">
              <a:solidFill>
                <a:srgbClr val="FF0000"/>
              </a:solidFill>
              <a:cs typeface="Arial"/>
            </a:endParaRPr>
          </a:p>
          <a:p>
            <a:r>
              <a:rPr lang="en-US" sz="2400">
                <a:cs typeface="Arial"/>
              </a:rPr>
              <a:t>Summary and Future Work</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a:t>
            </a:fld>
            <a:endParaRPr lang="en-US"/>
          </a:p>
        </p:txBody>
      </p:sp>
      <p:pic>
        <p:nvPicPr>
          <p:cNvPr id="7" name="Picture 6">
            <a:extLst>
              <a:ext uri="{FF2B5EF4-FFF2-40B4-BE49-F238E27FC236}">
                <a16:creationId xmlns:a16="http://schemas.microsoft.com/office/drawing/2014/main" id="{8880F739-ED51-43BE-960F-86043C720FB9}"/>
              </a:ext>
            </a:extLst>
          </p:cNvPr>
          <p:cNvPicPr>
            <a:picLocks noChangeAspect="1"/>
          </p:cNvPicPr>
          <p:nvPr/>
        </p:nvPicPr>
        <p:blipFill>
          <a:blip r:embed="rId3"/>
          <a:stretch>
            <a:fillRect/>
          </a:stretch>
        </p:blipFill>
        <p:spPr>
          <a:xfrm>
            <a:off x="5793989" y="2065650"/>
            <a:ext cx="5961031" cy="2726700"/>
          </a:xfrm>
          <a:prstGeom prst="rect">
            <a:avLst/>
          </a:prstGeom>
        </p:spPr>
      </p:pic>
      <p:sp>
        <p:nvSpPr>
          <p:cNvPr id="12" name="TextBox 11">
            <a:extLst>
              <a:ext uri="{FF2B5EF4-FFF2-40B4-BE49-F238E27FC236}">
                <a16:creationId xmlns:a16="http://schemas.microsoft.com/office/drawing/2014/main" id="{A1436704-9FF4-4548-87BE-37F7ABAB6077}"/>
              </a:ext>
            </a:extLst>
          </p:cNvPr>
          <p:cNvSpPr txBox="1"/>
          <p:nvPr/>
        </p:nvSpPr>
        <p:spPr>
          <a:xfrm>
            <a:off x="5793989" y="4787803"/>
            <a:ext cx="5961031" cy="276999"/>
          </a:xfrm>
          <a:prstGeom prst="rect">
            <a:avLst/>
          </a:prstGeom>
          <a:noFill/>
        </p:spPr>
        <p:txBody>
          <a:bodyPr wrap="square" rtlCol="0">
            <a:spAutoFit/>
          </a:bodyPr>
          <a:lstStyle/>
          <a:p>
            <a:r>
              <a:rPr lang="en-US" sz="1200"/>
              <a:t>NASA electrified aircraft concept vehicles</a:t>
            </a:r>
            <a:r>
              <a:rPr lang="en-US" sz="1200" baseline="30000"/>
              <a:t>1</a:t>
            </a:r>
            <a:endParaRPr lang="en-US" sz="1200" b="1"/>
          </a:p>
        </p:txBody>
      </p:sp>
      <p:sp>
        <p:nvSpPr>
          <p:cNvPr id="9" name="Rectangle: Rounded Corners 8">
            <a:extLst>
              <a:ext uri="{FF2B5EF4-FFF2-40B4-BE49-F238E27FC236}">
                <a16:creationId xmlns:a16="http://schemas.microsoft.com/office/drawing/2014/main" id="{8366A4A2-CECC-408B-AE15-EEAA4FABD20A}"/>
              </a:ext>
            </a:extLst>
          </p:cNvPr>
          <p:cNvSpPr/>
          <p:nvPr/>
        </p:nvSpPr>
        <p:spPr>
          <a:xfrm>
            <a:off x="8633235" y="2097717"/>
            <a:ext cx="3097796" cy="2660269"/>
          </a:xfrm>
          <a:prstGeom prst="roundRect">
            <a:avLst>
              <a:gd name="adj" fmla="val 0"/>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108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Introduction</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6462374" cy="5285730"/>
          </a:xfrm>
          <a:noFill/>
          <a:effectLst>
            <a:softEdge rad="63500"/>
          </a:effectLst>
        </p:spPr>
        <p:txBody>
          <a:bodyPr vert="horz" lIns="91440" tIns="45720" rIns="91440" bIns="45720" rtlCol="0" anchor="t">
            <a:normAutofit/>
          </a:bodyPr>
          <a:lstStyle/>
          <a:p>
            <a:r>
              <a:rPr lang="en-US" sz="2400">
                <a:cs typeface="Arial"/>
              </a:rPr>
              <a:t>Since the 1960’s, the amount of electric power being applied to aircraft has increased by 10x</a:t>
            </a:r>
          </a:p>
          <a:p>
            <a:r>
              <a:rPr lang="en-US" sz="2400">
                <a:cs typeface="Arial"/>
              </a:rPr>
              <a:t>Electrified Aircraft Propulsion (EAP) utilizes power augmentation to reduce fuel emission, noise, and cost</a:t>
            </a:r>
            <a:r>
              <a:rPr lang="en-US" sz="2400" baseline="30000">
                <a:cs typeface="Arial"/>
              </a:rPr>
              <a:t>1</a:t>
            </a:r>
          </a:p>
          <a:p>
            <a:pPr lvl="1"/>
            <a:r>
              <a:rPr lang="en-US" sz="2000">
                <a:cs typeface="Arial"/>
              </a:rPr>
              <a:t>Near term applications may increase electrification and augment transient operation</a:t>
            </a:r>
          </a:p>
          <a:p>
            <a:r>
              <a:rPr lang="en-US" sz="2400">
                <a:cs typeface="Arial"/>
              </a:rPr>
              <a:t>Advanced Geared Turbofan 30,000 (AGTF30): open-source simulation that is used to develop control algorithms</a:t>
            </a:r>
            <a:r>
              <a:rPr lang="en-US" sz="2400" baseline="30000">
                <a:cs typeface="Arial"/>
              </a:rPr>
              <a:t>3</a:t>
            </a:r>
            <a:endParaRPr lang="en-US" sz="2400">
              <a:cs typeface="Arial"/>
            </a:endParaRPr>
          </a:p>
          <a:p>
            <a:pPr lvl="1"/>
            <a:r>
              <a:rPr lang="en-US" sz="2000">
                <a:cs typeface="Arial"/>
              </a:rPr>
              <a:t>Modified to include electric machines</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a:t>
            </a:fld>
            <a:endParaRPr lang="en-US"/>
          </a:p>
        </p:txBody>
      </p:sp>
      <p:pic>
        <p:nvPicPr>
          <p:cNvPr id="10" name="Picture 9">
            <a:extLst>
              <a:ext uri="{FF2B5EF4-FFF2-40B4-BE49-F238E27FC236}">
                <a16:creationId xmlns:a16="http://schemas.microsoft.com/office/drawing/2014/main" id="{EEFB5074-EB3C-483A-BA50-7D60BC630321}"/>
              </a:ext>
            </a:extLst>
          </p:cNvPr>
          <p:cNvPicPr>
            <a:picLocks noChangeAspect="1"/>
          </p:cNvPicPr>
          <p:nvPr/>
        </p:nvPicPr>
        <p:blipFill>
          <a:blip r:embed="rId3"/>
          <a:stretch>
            <a:fillRect/>
          </a:stretch>
        </p:blipFill>
        <p:spPr>
          <a:xfrm>
            <a:off x="6810703" y="1830593"/>
            <a:ext cx="5373875" cy="3628440"/>
          </a:xfrm>
          <a:prstGeom prst="rect">
            <a:avLst/>
          </a:prstGeom>
        </p:spPr>
      </p:pic>
      <p:sp>
        <p:nvSpPr>
          <p:cNvPr id="11" name="TextBox 10">
            <a:extLst>
              <a:ext uri="{FF2B5EF4-FFF2-40B4-BE49-F238E27FC236}">
                <a16:creationId xmlns:a16="http://schemas.microsoft.com/office/drawing/2014/main" id="{688087ED-009A-48F8-8D45-E54A3BAB4770}"/>
              </a:ext>
            </a:extLst>
          </p:cNvPr>
          <p:cNvSpPr txBox="1"/>
          <p:nvPr/>
        </p:nvSpPr>
        <p:spPr>
          <a:xfrm>
            <a:off x="6810703" y="5457857"/>
            <a:ext cx="5390261" cy="276999"/>
          </a:xfrm>
          <a:prstGeom prst="rect">
            <a:avLst/>
          </a:prstGeom>
          <a:noFill/>
        </p:spPr>
        <p:txBody>
          <a:bodyPr wrap="square" rtlCol="0">
            <a:spAutoFit/>
          </a:bodyPr>
          <a:lstStyle/>
          <a:p>
            <a:r>
              <a:rPr lang="en-US" sz="1200"/>
              <a:t>Aircraft rising power loads with respect to time</a:t>
            </a:r>
            <a:r>
              <a:rPr lang="en-US" sz="1200" baseline="30000"/>
              <a:t>2</a:t>
            </a:r>
            <a:endParaRPr lang="en-US" sz="1200" b="1"/>
          </a:p>
        </p:txBody>
      </p:sp>
    </p:spTree>
    <p:extLst>
      <p:ext uri="{BB962C8B-B14F-4D97-AF65-F5344CB8AC3E}">
        <p14:creationId xmlns:p14="http://schemas.microsoft.com/office/powerpoint/2010/main" val="2909628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A2570E1-5A97-42BF-BEED-7DECEF1B2358}"/>
              </a:ext>
            </a:extLst>
          </p:cNvPr>
          <p:cNvPicPr>
            <a:picLocks noChangeAspect="1"/>
          </p:cNvPicPr>
          <p:nvPr/>
        </p:nvPicPr>
        <p:blipFill>
          <a:blip r:embed="rId3"/>
          <a:stretch>
            <a:fillRect/>
          </a:stretch>
        </p:blipFill>
        <p:spPr>
          <a:xfrm>
            <a:off x="2379480" y="1108953"/>
            <a:ext cx="7433040" cy="4983612"/>
          </a:xfrm>
          <a:prstGeom prst="rect">
            <a:avLst/>
          </a:prstGeom>
        </p:spPr>
      </p:pic>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AGTF30 Turbomachinery Model</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4</a:t>
            </a:fld>
            <a:endParaRPr lang="en-US"/>
          </a:p>
        </p:txBody>
      </p:sp>
      <p:sp>
        <p:nvSpPr>
          <p:cNvPr id="9" name="TextBox 8">
            <a:extLst>
              <a:ext uri="{FF2B5EF4-FFF2-40B4-BE49-F238E27FC236}">
                <a16:creationId xmlns:a16="http://schemas.microsoft.com/office/drawing/2014/main" id="{337BB548-6292-4D31-9B89-FAC342A73BAB}"/>
              </a:ext>
            </a:extLst>
          </p:cNvPr>
          <p:cNvSpPr txBox="1"/>
          <p:nvPr/>
        </p:nvSpPr>
        <p:spPr>
          <a:xfrm>
            <a:off x="2379479" y="6092565"/>
            <a:ext cx="7433039" cy="276999"/>
          </a:xfrm>
          <a:prstGeom prst="rect">
            <a:avLst/>
          </a:prstGeom>
          <a:noFill/>
        </p:spPr>
        <p:txBody>
          <a:bodyPr wrap="square" rtlCol="0">
            <a:spAutoFit/>
          </a:bodyPr>
          <a:lstStyle/>
          <a:p>
            <a:pPr algn="ctr"/>
            <a:r>
              <a:rPr lang="en-US" sz="1200"/>
              <a:t>Turboshaft component model</a:t>
            </a:r>
            <a:r>
              <a:rPr lang="en-US" sz="1200" baseline="30000"/>
              <a:t>4</a:t>
            </a:r>
            <a:endParaRPr lang="en-US" sz="1200" b="1"/>
          </a:p>
        </p:txBody>
      </p:sp>
      <p:sp>
        <p:nvSpPr>
          <p:cNvPr id="14" name="Rectangle 13">
            <a:extLst>
              <a:ext uri="{FF2B5EF4-FFF2-40B4-BE49-F238E27FC236}">
                <a16:creationId xmlns:a16="http://schemas.microsoft.com/office/drawing/2014/main" id="{4566DF06-96D2-40A1-96E2-AE6084502C4D}"/>
              </a:ext>
            </a:extLst>
          </p:cNvPr>
          <p:cNvSpPr/>
          <p:nvPr/>
        </p:nvSpPr>
        <p:spPr>
          <a:xfrm>
            <a:off x="3157979" y="2234153"/>
            <a:ext cx="1282046" cy="1583703"/>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C79098D-455A-4CE0-A158-BC9C48DBCE20}"/>
              </a:ext>
            </a:extLst>
          </p:cNvPr>
          <p:cNvSpPr/>
          <p:nvPr/>
        </p:nvSpPr>
        <p:spPr>
          <a:xfrm>
            <a:off x="7376160" y="2706476"/>
            <a:ext cx="658368" cy="1111380"/>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F96E2D-A556-4816-B15D-C4EA19AB6ECF}"/>
              </a:ext>
            </a:extLst>
          </p:cNvPr>
          <p:cNvSpPr/>
          <p:nvPr/>
        </p:nvSpPr>
        <p:spPr>
          <a:xfrm>
            <a:off x="4440024" y="3535126"/>
            <a:ext cx="2936135" cy="282730"/>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0DF37C-EFAE-4EF8-BB24-B2DCE5C957FC}"/>
              </a:ext>
            </a:extLst>
          </p:cNvPr>
          <p:cNvSpPr/>
          <p:nvPr/>
        </p:nvSpPr>
        <p:spPr>
          <a:xfrm>
            <a:off x="3385416" y="3817856"/>
            <a:ext cx="3037726" cy="122518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8468A7C-2079-48BE-9619-52818B587BAF}"/>
              </a:ext>
            </a:extLst>
          </p:cNvPr>
          <p:cNvSpPr/>
          <p:nvPr/>
        </p:nvSpPr>
        <p:spPr>
          <a:xfrm>
            <a:off x="5441136" y="3195548"/>
            <a:ext cx="375815" cy="341882"/>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376CF36-D1E9-4D89-A04B-822985288E65}"/>
              </a:ext>
            </a:extLst>
          </p:cNvPr>
          <p:cNvSpPr txBox="1"/>
          <p:nvPr/>
        </p:nvSpPr>
        <p:spPr>
          <a:xfrm>
            <a:off x="1645789" y="4011746"/>
            <a:ext cx="1739626" cy="923330"/>
          </a:xfrm>
          <a:prstGeom prst="rect">
            <a:avLst/>
          </a:prstGeom>
          <a:noFill/>
        </p:spPr>
        <p:txBody>
          <a:bodyPr wrap="square" rtlCol="0">
            <a:spAutoFit/>
          </a:bodyPr>
          <a:lstStyle/>
          <a:p>
            <a:pPr algn="ctr"/>
            <a:r>
              <a:rPr lang="en-US" b="1">
                <a:solidFill>
                  <a:srgbClr val="00B050"/>
                </a:solidFill>
                <a:effectLst>
                  <a:outerShdw blurRad="38100" dist="38100" dir="2700000" algn="tl">
                    <a:srgbClr val="000000">
                      <a:alpha val="43137"/>
                    </a:srgbClr>
                  </a:outerShdw>
                </a:effectLst>
              </a:rPr>
              <a:t>Low Pressure Electric Components</a:t>
            </a:r>
          </a:p>
        </p:txBody>
      </p:sp>
      <p:sp>
        <p:nvSpPr>
          <p:cNvPr id="28" name="TextBox 27">
            <a:extLst>
              <a:ext uri="{FF2B5EF4-FFF2-40B4-BE49-F238E27FC236}">
                <a16:creationId xmlns:a16="http://schemas.microsoft.com/office/drawing/2014/main" id="{C93D1FE3-3C19-4AC1-B241-E5655EFBB78A}"/>
              </a:ext>
            </a:extLst>
          </p:cNvPr>
          <p:cNvSpPr txBox="1"/>
          <p:nvPr/>
        </p:nvSpPr>
        <p:spPr>
          <a:xfrm>
            <a:off x="0" y="2564340"/>
            <a:ext cx="2478653" cy="923330"/>
          </a:xfrm>
          <a:prstGeom prst="rect">
            <a:avLst/>
          </a:prstGeom>
          <a:noFill/>
        </p:spPr>
        <p:txBody>
          <a:bodyPr wrap="square" rtlCol="0">
            <a:spAutoFit/>
          </a:bodyPr>
          <a:lstStyle/>
          <a:p>
            <a:pPr algn="ctr"/>
            <a:r>
              <a:rPr lang="en-US" b="1">
                <a:solidFill>
                  <a:srgbClr val="00B050"/>
                </a:solidFill>
                <a:effectLst>
                  <a:outerShdw blurRad="38100" dist="38100" dir="2700000" algn="tl">
                    <a:srgbClr val="000000">
                      <a:alpha val="43137"/>
                    </a:srgbClr>
                  </a:outerShdw>
                </a:effectLst>
              </a:rPr>
              <a:t>Fan and Low Pressure Mechanical Components</a:t>
            </a:r>
          </a:p>
        </p:txBody>
      </p:sp>
      <p:cxnSp>
        <p:nvCxnSpPr>
          <p:cNvPr id="33" name="Straight Arrow Connector 32">
            <a:extLst>
              <a:ext uri="{FF2B5EF4-FFF2-40B4-BE49-F238E27FC236}">
                <a16:creationId xmlns:a16="http://schemas.microsoft.com/office/drawing/2014/main" id="{7C1A1C35-3596-4257-9960-E5F2DEEE4A96}"/>
              </a:ext>
            </a:extLst>
          </p:cNvPr>
          <p:cNvCxnSpPr>
            <a:cxnSpLocks/>
            <a:stCxn id="28" idx="3"/>
            <a:endCxn id="14" idx="1"/>
          </p:cNvCxnSpPr>
          <p:nvPr/>
        </p:nvCxnSpPr>
        <p:spPr>
          <a:xfrm>
            <a:off x="2478653" y="3026005"/>
            <a:ext cx="679326" cy="0"/>
          </a:xfrm>
          <a:prstGeom prst="straightConnector1">
            <a:avLst/>
          </a:prstGeom>
          <a:ln w="76200">
            <a:solidFill>
              <a:srgbClr val="00B050"/>
            </a:solidFill>
            <a:tailEnd type="triangle"/>
          </a:ln>
        </p:spPr>
        <p:style>
          <a:lnRef idx="2">
            <a:schemeClr val="accent6"/>
          </a:lnRef>
          <a:fillRef idx="0">
            <a:schemeClr val="accent6"/>
          </a:fillRef>
          <a:effectRef idx="1">
            <a:schemeClr val="accent6"/>
          </a:effectRef>
          <a:fontRef idx="minor">
            <a:schemeClr val="tx1"/>
          </a:fontRef>
        </p:style>
      </p:cxnSp>
      <p:sp>
        <p:nvSpPr>
          <p:cNvPr id="3" name="Rectangle 2">
            <a:extLst>
              <a:ext uri="{FF2B5EF4-FFF2-40B4-BE49-F238E27FC236}">
                <a16:creationId xmlns:a16="http://schemas.microsoft.com/office/drawing/2014/main" id="{3ACFC649-0E2B-40EF-86BF-EA27EF0FD5BA}"/>
              </a:ext>
            </a:extLst>
          </p:cNvPr>
          <p:cNvSpPr/>
          <p:nvPr/>
        </p:nvSpPr>
        <p:spPr>
          <a:xfrm>
            <a:off x="5273457" y="5196805"/>
            <a:ext cx="1628383" cy="766798"/>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312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A2570E1-5A97-42BF-BEED-7DECEF1B2358}"/>
              </a:ext>
            </a:extLst>
          </p:cNvPr>
          <p:cNvPicPr>
            <a:picLocks noChangeAspect="1"/>
          </p:cNvPicPr>
          <p:nvPr/>
        </p:nvPicPr>
        <p:blipFill>
          <a:blip r:embed="rId3"/>
          <a:stretch>
            <a:fillRect/>
          </a:stretch>
        </p:blipFill>
        <p:spPr>
          <a:xfrm>
            <a:off x="2379480" y="1108953"/>
            <a:ext cx="7433040" cy="4983612"/>
          </a:xfrm>
          <a:prstGeom prst="rect">
            <a:avLst/>
          </a:prstGeom>
        </p:spPr>
      </p:pic>
      <p:sp>
        <p:nvSpPr>
          <p:cNvPr id="18" name="Rectangle 17">
            <a:extLst>
              <a:ext uri="{FF2B5EF4-FFF2-40B4-BE49-F238E27FC236}">
                <a16:creationId xmlns:a16="http://schemas.microsoft.com/office/drawing/2014/main" id="{AB43C03C-D1AD-4A04-91F6-EF59733A3B78}"/>
              </a:ext>
            </a:extLst>
          </p:cNvPr>
          <p:cNvSpPr/>
          <p:nvPr/>
        </p:nvSpPr>
        <p:spPr>
          <a:xfrm>
            <a:off x="4815841" y="2562783"/>
            <a:ext cx="1001111" cy="97464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dirty="0">
                <a:cs typeface="Arial"/>
              </a:rPr>
              <a:t>AGTF30 Turbomachinery Model</a:t>
            </a:r>
            <a:endParaRPr lang="en-US" b="1" dirty="0"/>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5</a:t>
            </a:fld>
            <a:endParaRPr lang="en-US" dirty="0"/>
          </a:p>
        </p:txBody>
      </p:sp>
      <p:sp>
        <p:nvSpPr>
          <p:cNvPr id="9" name="TextBox 8">
            <a:extLst>
              <a:ext uri="{FF2B5EF4-FFF2-40B4-BE49-F238E27FC236}">
                <a16:creationId xmlns:a16="http://schemas.microsoft.com/office/drawing/2014/main" id="{337BB548-6292-4D31-9B89-FAC342A73BAB}"/>
              </a:ext>
            </a:extLst>
          </p:cNvPr>
          <p:cNvSpPr txBox="1"/>
          <p:nvPr/>
        </p:nvSpPr>
        <p:spPr>
          <a:xfrm>
            <a:off x="2379479" y="6092565"/>
            <a:ext cx="7433039" cy="276999"/>
          </a:xfrm>
          <a:prstGeom prst="rect">
            <a:avLst/>
          </a:prstGeom>
          <a:noFill/>
        </p:spPr>
        <p:txBody>
          <a:bodyPr wrap="square" rtlCol="0">
            <a:spAutoFit/>
          </a:bodyPr>
          <a:lstStyle/>
          <a:p>
            <a:pPr algn="ctr"/>
            <a:r>
              <a:rPr lang="en-US" sz="1200" dirty="0"/>
              <a:t>Turboshaft component model</a:t>
            </a:r>
            <a:r>
              <a:rPr lang="en-US" sz="1200" baseline="30000" dirty="0"/>
              <a:t>4</a:t>
            </a:r>
            <a:endParaRPr lang="en-US" sz="1200" b="1" dirty="0"/>
          </a:p>
        </p:txBody>
      </p:sp>
      <p:sp>
        <p:nvSpPr>
          <p:cNvPr id="19" name="Rectangle 18">
            <a:extLst>
              <a:ext uri="{FF2B5EF4-FFF2-40B4-BE49-F238E27FC236}">
                <a16:creationId xmlns:a16="http://schemas.microsoft.com/office/drawing/2014/main" id="{219E004D-211F-4D79-99D7-316388848282}"/>
              </a:ext>
            </a:extLst>
          </p:cNvPr>
          <p:cNvSpPr/>
          <p:nvPr/>
        </p:nvSpPr>
        <p:spPr>
          <a:xfrm>
            <a:off x="6559296" y="2768328"/>
            <a:ext cx="566976" cy="772530"/>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A7FE79-47F5-4295-B42A-5841436B48B0}"/>
              </a:ext>
            </a:extLst>
          </p:cNvPr>
          <p:cNvSpPr/>
          <p:nvPr/>
        </p:nvSpPr>
        <p:spPr>
          <a:xfrm>
            <a:off x="5816952" y="3262167"/>
            <a:ext cx="742344" cy="275263"/>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645C9A4-A291-43CA-99B6-CC7694FEF139}"/>
              </a:ext>
            </a:extLst>
          </p:cNvPr>
          <p:cNvSpPr/>
          <p:nvPr/>
        </p:nvSpPr>
        <p:spPr>
          <a:xfrm>
            <a:off x="6704233" y="3812125"/>
            <a:ext cx="3108285" cy="13881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21D7981-4AD5-4478-8BD0-1232E7E1DAFD}"/>
              </a:ext>
            </a:extLst>
          </p:cNvPr>
          <p:cNvSpPr/>
          <p:nvPr/>
        </p:nvSpPr>
        <p:spPr>
          <a:xfrm>
            <a:off x="6704231" y="3540857"/>
            <a:ext cx="422041" cy="27126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DA61006-38B5-4EE7-B662-C6AA49202D30}"/>
              </a:ext>
            </a:extLst>
          </p:cNvPr>
          <p:cNvSpPr txBox="1"/>
          <p:nvPr/>
        </p:nvSpPr>
        <p:spPr>
          <a:xfrm>
            <a:off x="8852494" y="2863956"/>
            <a:ext cx="1739630" cy="923330"/>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High Pressure Mechanical Components</a:t>
            </a:r>
          </a:p>
        </p:txBody>
      </p:sp>
      <p:sp>
        <p:nvSpPr>
          <p:cNvPr id="29" name="TextBox 28">
            <a:extLst>
              <a:ext uri="{FF2B5EF4-FFF2-40B4-BE49-F238E27FC236}">
                <a16:creationId xmlns:a16="http://schemas.microsoft.com/office/drawing/2014/main" id="{96070441-1FFF-4648-8208-411B0B4A161C}"/>
              </a:ext>
            </a:extLst>
          </p:cNvPr>
          <p:cNvSpPr txBox="1"/>
          <p:nvPr/>
        </p:nvSpPr>
        <p:spPr>
          <a:xfrm>
            <a:off x="9812518" y="4044514"/>
            <a:ext cx="1739630" cy="923330"/>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High Pressure</a:t>
            </a:r>
          </a:p>
          <a:p>
            <a:pPr algn="ctr"/>
            <a:r>
              <a:rPr lang="en-US" b="1" dirty="0">
                <a:solidFill>
                  <a:srgbClr val="FF0000"/>
                </a:solidFill>
                <a:effectLst>
                  <a:outerShdw blurRad="38100" dist="38100" dir="2700000" algn="tl">
                    <a:srgbClr val="000000">
                      <a:alpha val="43137"/>
                    </a:srgbClr>
                  </a:outerShdw>
                </a:effectLst>
              </a:rPr>
              <a:t>Electric Components</a:t>
            </a:r>
          </a:p>
        </p:txBody>
      </p:sp>
      <p:cxnSp>
        <p:nvCxnSpPr>
          <p:cNvPr id="31" name="Straight Arrow Connector 30">
            <a:extLst>
              <a:ext uri="{FF2B5EF4-FFF2-40B4-BE49-F238E27FC236}">
                <a16:creationId xmlns:a16="http://schemas.microsoft.com/office/drawing/2014/main" id="{6BEFB4D2-E549-4226-B3CC-44E3DF3B4A11}"/>
              </a:ext>
            </a:extLst>
          </p:cNvPr>
          <p:cNvCxnSpPr>
            <a:endCxn id="19" idx="3"/>
          </p:cNvCxnSpPr>
          <p:nvPr/>
        </p:nvCxnSpPr>
        <p:spPr>
          <a:xfrm flipH="1" flipV="1">
            <a:off x="7126272" y="3154593"/>
            <a:ext cx="1656484" cy="40955"/>
          </a:xfrm>
          <a:prstGeom prst="straightConnector1">
            <a:avLst/>
          </a:prstGeom>
          <a:ln w="7620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3" name="Rectangle 2">
            <a:extLst>
              <a:ext uri="{FF2B5EF4-FFF2-40B4-BE49-F238E27FC236}">
                <a16:creationId xmlns:a16="http://schemas.microsoft.com/office/drawing/2014/main" id="{3ACFC649-0E2B-40EF-86BF-EA27EF0FD5BA}"/>
              </a:ext>
            </a:extLst>
          </p:cNvPr>
          <p:cNvSpPr/>
          <p:nvPr/>
        </p:nvSpPr>
        <p:spPr>
          <a:xfrm>
            <a:off x="5273457" y="5196805"/>
            <a:ext cx="1628383" cy="766798"/>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948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A2570E1-5A97-42BF-BEED-7DECEF1B2358}"/>
              </a:ext>
            </a:extLst>
          </p:cNvPr>
          <p:cNvPicPr>
            <a:picLocks noChangeAspect="1"/>
          </p:cNvPicPr>
          <p:nvPr/>
        </p:nvPicPr>
        <p:blipFill>
          <a:blip r:embed="rId3"/>
          <a:stretch>
            <a:fillRect/>
          </a:stretch>
        </p:blipFill>
        <p:spPr>
          <a:xfrm>
            <a:off x="2379480" y="1108953"/>
            <a:ext cx="7433040" cy="4983612"/>
          </a:xfrm>
          <a:prstGeom prst="rect">
            <a:avLst/>
          </a:prstGeom>
        </p:spPr>
      </p:pic>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dirty="0">
                <a:cs typeface="Arial"/>
              </a:rPr>
              <a:t>AGTF30 Turbomachinery Model</a:t>
            </a:r>
            <a:endParaRPr lang="en-US" b="1" dirty="0"/>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6</a:t>
            </a:fld>
            <a:endParaRPr lang="en-US" dirty="0"/>
          </a:p>
        </p:txBody>
      </p:sp>
      <p:sp>
        <p:nvSpPr>
          <p:cNvPr id="9" name="TextBox 8">
            <a:extLst>
              <a:ext uri="{FF2B5EF4-FFF2-40B4-BE49-F238E27FC236}">
                <a16:creationId xmlns:a16="http://schemas.microsoft.com/office/drawing/2014/main" id="{337BB548-6292-4D31-9B89-FAC342A73BAB}"/>
              </a:ext>
            </a:extLst>
          </p:cNvPr>
          <p:cNvSpPr txBox="1"/>
          <p:nvPr/>
        </p:nvSpPr>
        <p:spPr>
          <a:xfrm>
            <a:off x="2379479" y="6092565"/>
            <a:ext cx="7433039" cy="276999"/>
          </a:xfrm>
          <a:prstGeom prst="rect">
            <a:avLst/>
          </a:prstGeom>
          <a:noFill/>
        </p:spPr>
        <p:txBody>
          <a:bodyPr wrap="square" rtlCol="0">
            <a:spAutoFit/>
          </a:bodyPr>
          <a:lstStyle/>
          <a:p>
            <a:pPr algn="ctr"/>
            <a:r>
              <a:rPr lang="en-US" sz="1200" dirty="0"/>
              <a:t>Turboshaft component model</a:t>
            </a:r>
            <a:r>
              <a:rPr lang="en-US" sz="1200" baseline="30000" dirty="0"/>
              <a:t>4</a:t>
            </a:r>
            <a:endParaRPr lang="en-US" sz="1200" b="1" dirty="0"/>
          </a:p>
        </p:txBody>
      </p:sp>
      <p:sp>
        <p:nvSpPr>
          <p:cNvPr id="17" name="Rectangle 16">
            <a:extLst>
              <a:ext uri="{FF2B5EF4-FFF2-40B4-BE49-F238E27FC236}">
                <a16:creationId xmlns:a16="http://schemas.microsoft.com/office/drawing/2014/main" id="{4E0DF37C-EFAE-4EF8-BB24-B2DCE5C957FC}"/>
              </a:ext>
            </a:extLst>
          </p:cNvPr>
          <p:cNvSpPr/>
          <p:nvPr/>
        </p:nvSpPr>
        <p:spPr>
          <a:xfrm>
            <a:off x="3385416" y="3817856"/>
            <a:ext cx="3037726" cy="122518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645C9A4-A291-43CA-99B6-CC7694FEF139}"/>
              </a:ext>
            </a:extLst>
          </p:cNvPr>
          <p:cNvSpPr/>
          <p:nvPr/>
        </p:nvSpPr>
        <p:spPr>
          <a:xfrm>
            <a:off x="6704233" y="3812125"/>
            <a:ext cx="3108285" cy="13881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376CF36-D1E9-4D89-A04B-822985288E65}"/>
              </a:ext>
            </a:extLst>
          </p:cNvPr>
          <p:cNvSpPr txBox="1"/>
          <p:nvPr/>
        </p:nvSpPr>
        <p:spPr>
          <a:xfrm>
            <a:off x="1645789" y="4011746"/>
            <a:ext cx="1739626" cy="923330"/>
          </a:xfrm>
          <a:prstGeom prst="rect">
            <a:avLst/>
          </a:prstGeom>
          <a:noFill/>
        </p:spPr>
        <p:txBody>
          <a:bodyPr wrap="square" rtlCol="0">
            <a:spAutoFit/>
          </a:bodyPr>
          <a:lstStyle/>
          <a:p>
            <a:pPr algn="ctr"/>
            <a:r>
              <a:rPr lang="en-US" b="1" dirty="0">
                <a:solidFill>
                  <a:srgbClr val="00B050"/>
                </a:solidFill>
                <a:effectLst>
                  <a:outerShdw blurRad="38100" dist="38100" dir="2700000" algn="tl">
                    <a:srgbClr val="000000">
                      <a:alpha val="43137"/>
                    </a:srgbClr>
                  </a:outerShdw>
                </a:effectLst>
              </a:rPr>
              <a:t>Low Pressure Electric Components</a:t>
            </a:r>
          </a:p>
        </p:txBody>
      </p:sp>
      <p:sp>
        <p:nvSpPr>
          <p:cNvPr id="29" name="TextBox 28">
            <a:extLst>
              <a:ext uri="{FF2B5EF4-FFF2-40B4-BE49-F238E27FC236}">
                <a16:creationId xmlns:a16="http://schemas.microsoft.com/office/drawing/2014/main" id="{96070441-1FFF-4648-8208-411B0B4A161C}"/>
              </a:ext>
            </a:extLst>
          </p:cNvPr>
          <p:cNvSpPr txBox="1"/>
          <p:nvPr/>
        </p:nvSpPr>
        <p:spPr>
          <a:xfrm>
            <a:off x="9812518" y="4044514"/>
            <a:ext cx="1739630" cy="923330"/>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High Pressure</a:t>
            </a:r>
          </a:p>
          <a:p>
            <a:pPr algn="ctr"/>
            <a:r>
              <a:rPr lang="en-US" b="1" dirty="0">
                <a:solidFill>
                  <a:srgbClr val="FF0000"/>
                </a:solidFill>
                <a:effectLst>
                  <a:outerShdw blurRad="38100" dist="38100" dir="2700000" algn="tl">
                    <a:srgbClr val="000000">
                      <a:alpha val="43137"/>
                    </a:srgbClr>
                  </a:outerShdw>
                </a:effectLst>
              </a:rPr>
              <a:t>Electric Components</a:t>
            </a:r>
          </a:p>
        </p:txBody>
      </p:sp>
      <p:sp>
        <p:nvSpPr>
          <p:cNvPr id="3" name="Rectangle 2">
            <a:extLst>
              <a:ext uri="{FF2B5EF4-FFF2-40B4-BE49-F238E27FC236}">
                <a16:creationId xmlns:a16="http://schemas.microsoft.com/office/drawing/2014/main" id="{3ACFC649-0E2B-40EF-86BF-EA27EF0FD5BA}"/>
              </a:ext>
            </a:extLst>
          </p:cNvPr>
          <p:cNvSpPr/>
          <p:nvPr/>
        </p:nvSpPr>
        <p:spPr>
          <a:xfrm>
            <a:off x="5273457" y="5196805"/>
            <a:ext cx="1628383" cy="766798"/>
          </a:xfrm>
          <a:prstGeom prst="rect">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6A03A37-BBE5-459A-A3F1-4CD441E93266}"/>
              </a:ext>
            </a:extLst>
          </p:cNvPr>
          <p:cNvSpPr txBox="1"/>
          <p:nvPr/>
        </p:nvSpPr>
        <p:spPr>
          <a:xfrm>
            <a:off x="6617553" y="5206914"/>
            <a:ext cx="1739626" cy="646331"/>
          </a:xfrm>
          <a:prstGeom prst="rect">
            <a:avLst/>
          </a:prstGeom>
          <a:noFill/>
        </p:spPr>
        <p:txBody>
          <a:bodyPr wrap="square" rtlCol="0">
            <a:spAutoFit/>
          </a:bodyPr>
          <a:lstStyle/>
          <a:p>
            <a:pPr algn="ctr"/>
            <a:r>
              <a:rPr lang="en-US" b="1" dirty="0">
                <a:solidFill>
                  <a:schemeClr val="accent1">
                    <a:lumMod val="75000"/>
                  </a:schemeClr>
                </a:solidFill>
                <a:effectLst>
                  <a:outerShdw blurRad="38100" dist="38100" dir="2700000" algn="tl">
                    <a:srgbClr val="000000">
                      <a:alpha val="43137"/>
                    </a:srgbClr>
                  </a:outerShdw>
                </a:effectLst>
              </a:rPr>
              <a:t>Power Storage</a:t>
            </a:r>
          </a:p>
        </p:txBody>
      </p:sp>
    </p:spTree>
    <p:extLst>
      <p:ext uri="{BB962C8B-B14F-4D97-AF65-F5344CB8AC3E}">
        <p14:creationId xmlns:p14="http://schemas.microsoft.com/office/powerpoint/2010/main" val="2221973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Controls Process</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7</a:t>
            </a:fld>
            <a:endParaRPr lang="en-US"/>
          </a:p>
        </p:txBody>
      </p:sp>
      <p:grpSp>
        <p:nvGrpSpPr>
          <p:cNvPr id="3" name="Group 2">
            <a:extLst>
              <a:ext uri="{FF2B5EF4-FFF2-40B4-BE49-F238E27FC236}">
                <a16:creationId xmlns:a16="http://schemas.microsoft.com/office/drawing/2014/main" id="{BDCD7318-FD00-4665-9644-33A76AF8D776}"/>
              </a:ext>
            </a:extLst>
          </p:cNvPr>
          <p:cNvGrpSpPr/>
          <p:nvPr/>
        </p:nvGrpSpPr>
        <p:grpSpPr>
          <a:xfrm>
            <a:off x="1234913" y="1233794"/>
            <a:ext cx="9902767" cy="4598054"/>
            <a:chOff x="1234913" y="1233794"/>
            <a:chExt cx="9902767" cy="4598054"/>
          </a:xfrm>
        </p:grpSpPr>
        <p:sp>
          <p:nvSpPr>
            <p:cNvPr id="12" name="Rectangle: Rounded Corners 11">
              <a:extLst>
                <a:ext uri="{FF2B5EF4-FFF2-40B4-BE49-F238E27FC236}">
                  <a16:creationId xmlns:a16="http://schemas.microsoft.com/office/drawing/2014/main" id="{727108C4-AB84-42D7-9AF1-0F7482DCA4EA}"/>
                </a:ext>
              </a:extLst>
            </p:cNvPr>
            <p:cNvSpPr/>
            <p:nvPr/>
          </p:nvSpPr>
          <p:spPr>
            <a:xfrm>
              <a:off x="1437982" y="1504815"/>
              <a:ext cx="1941136" cy="94268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Open-Loop Linear Model</a:t>
              </a:r>
            </a:p>
          </p:txBody>
        </p:sp>
        <p:sp>
          <p:nvSpPr>
            <p:cNvPr id="22" name="Rectangle: Rounded Corners 21">
              <a:extLst>
                <a:ext uri="{FF2B5EF4-FFF2-40B4-BE49-F238E27FC236}">
                  <a16:creationId xmlns:a16="http://schemas.microsoft.com/office/drawing/2014/main" id="{031C2E29-BEB9-4346-829D-4AB842A21770}"/>
                </a:ext>
              </a:extLst>
            </p:cNvPr>
            <p:cNvSpPr/>
            <p:nvPr/>
          </p:nvSpPr>
          <p:spPr>
            <a:xfrm>
              <a:off x="1437982" y="2969112"/>
              <a:ext cx="1941136" cy="942681"/>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Open-Loop Nonlinear Model</a:t>
              </a:r>
            </a:p>
          </p:txBody>
        </p:sp>
        <p:sp>
          <p:nvSpPr>
            <p:cNvPr id="23" name="Rectangle: Rounded Corners 22">
              <a:extLst>
                <a:ext uri="{FF2B5EF4-FFF2-40B4-BE49-F238E27FC236}">
                  <a16:creationId xmlns:a16="http://schemas.microsoft.com/office/drawing/2014/main" id="{C7C94844-7FD0-471B-ACC5-3D3B7056FCDD}"/>
                </a:ext>
              </a:extLst>
            </p:cNvPr>
            <p:cNvSpPr/>
            <p:nvPr/>
          </p:nvSpPr>
          <p:spPr>
            <a:xfrm>
              <a:off x="4927470" y="1504815"/>
              <a:ext cx="1941136" cy="942681"/>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Closed-Loop Linear Model</a:t>
              </a:r>
            </a:p>
          </p:txBody>
        </p:sp>
        <p:sp>
          <p:nvSpPr>
            <p:cNvPr id="24" name="Rectangle: Rounded Corners 23">
              <a:extLst>
                <a:ext uri="{FF2B5EF4-FFF2-40B4-BE49-F238E27FC236}">
                  <a16:creationId xmlns:a16="http://schemas.microsoft.com/office/drawing/2014/main" id="{3A8A0137-3AC0-4E1B-98A9-CCA32CD32EB3}"/>
                </a:ext>
              </a:extLst>
            </p:cNvPr>
            <p:cNvSpPr/>
            <p:nvPr/>
          </p:nvSpPr>
          <p:spPr>
            <a:xfrm>
              <a:off x="4927470" y="2969112"/>
              <a:ext cx="1941136" cy="942681"/>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Closed-Loop Nonlinear Model</a:t>
              </a:r>
            </a:p>
          </p:txBody>
        </p:sp>
        <p:sp>
          <p:nvSpPr>
            <p:cNvPr id="25" name="Rectangle: Rounded Corners 24">
              <a:extLst>
                <a:ext uri="{FF2B5EF4-FFF2-40B4-BE49-F238E27FC236}">
                  <a16:creationId xmlns:a16="http://schemas.microsoft.com/office/drawing/2014/main" id="{95B2226B-6EA8-4668-88E8-9E71DE1408FA}"/>
                </a:ext>
              </a:extLst>
            </p:cNvPr>
            <p:cNvSpPr/>
            <p:nvPr/>
          </p:nvSpPr>
          <p:spPr>
            <a:xfrm>
              <a:off x="8413817" y="2969111"/>
              <a:ext cx="2347274" cy="942681"/>
            </a:xfrm>
            <a:prstGeom prst="roundRect">
              <a:avLst/>
            </a:prstGeom>
            <a:solidFill>
              <a:srgbClr val="FF4F4F"/>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a:effectLst>
                    <a:outerShdw blurRad="38100" dist="38100" dir="2700000" algn="tl">
                      <a:srgbClr val="000000">
                        <a:alpha val="43137"/>
                      </a:srgbClr>
                    </a:outerShdw>
                  </a:effectLst>
                </a:rPr>
                <a:t>Closed-Loop Nonlinear Model w/ Sensor Feedback</a:t>
              </a:r>
            </a:p>
          </p:txBody>
        </p:sp>
        <p:sp>
          <p:nvSpPr>
            <p:cNvPr id="13" name="Rectangle: Rounded Corners 12">
              <a:extLst>
                <a:ext uri="{FF2B5EF4-FFF2-40B4-BE49-F238E27FC236}">
                  <a16:creationId xmlns:a16="http://schemas.microsoft.com/office/drawing/2014/main" id="{91418034-FB49-47F3-831D-90DE85040D59}"/>
                </a:ext>
              </a:extLst>
            </p:cNvPr>
            <p:cNvSpPr/>
            <p:nvPr/>
          </p:nvSpPr>
          <p:spPr>
            <a:xfrm>
              <a:off x="1234913" y="1233794"/>
              <a:ext cx="2347274" cy="2950590"/>
            </a:xfrm>
            <a:prstGeom prst="roundRect">
              <a:avLst/>
            </a:prstGeom>
            <a:noFill/>
            <a:ln w="57150">
              <a:solidFill>
                <a:schemeClr val="accent1">
                  <a:lumMod val="50000"/>
                </a:schemeClr>
              </a:solidFill>
              <a:prstDash val="sys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98D78A96-F160-491D-9AC3-48A188414B05}"/>
                </a:ext>
              </a:extLst>
            </p:cNvPr>
            <p:cNvSpPr/>
            <p:nvPr/>
          </p:nvSpPr>
          <p:spPr>
            <a:xfrm>
              <a:off x="4724401" y="1233794"/>
              <a:ext cx="2347274" cy="2950590"/>
            </a:xfrm>
            <a:prstGeom prst="roundRect">
              <a:avLst/>
            </a:prstGeom>
            <a:noFill/>
            <a:ln w="57150">
              <a:solidFill>
                <a:schemeClr val="accent6">
                  <a:lumMod val="50000"/>
                </a:schemeClr>
              </a:solidFill>
              <a:prstDash val="sys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91AB833-54CA-4271-AF05-3CFAAF1D7C92}"/>
                </a:ext>
              </a:extLst>
            </p:cNvPr>
            <p:cNvSpPr/>
            <p:nvPr/>
          </p:nvSpPr>
          <p:spPr>
            <a:xfrm>
              <a:off x="8213888" y="2709088"/>
              <a:ext cx="2743199" cy="1475295"/>
            </a:xfrm>
            <a:prstGeom prst="roundRect">
              <a:avLst/>
            </a:prstGeom>
            <a:noFill/>
            <a:ln w="57150">
              <a:solidFill>
                <a:srgbClr val="C00000"/>
              </a:solidFill>
              <a:prstDash val="sys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C8682B9D-2ED9-4DE2-86BB-5D495AB4D38A}"/>
                </a:ext>
              </a:extLst>
            </p:cNvPr>
            <p:cNvSpPr/>
            <p:nvPr/>
          </p:nvSpPr>
          <p:spPr>
            <a:xfrm>
              <a:off x="3682152" y="2298432"/>
              <a:ext cx="942283" cy="821311"/>
            </a:xfrm>
            <a:prstGeom prst="rightArrow">
              <a:avLst/>
            </a:prstGeom>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11F9E4BC-A065-4430-9F43-25CCE0440741}"/>
                </a:ext>
              </a:extLst>
            </p:cNvPr>
            <p:cNvSpPr/>
            <p:nvPr/>
          </p:nvSpPr>
          <p:spPr>
            <a:xfrm>
              <a:off x="7171640" y="3029795"/>
              <a:ext cx="942283" cy="821311"/>
            </a:xfrm>
            <a:prstGeom prst="rightArrow">
              <a:avLst/>
            </a:prstGeom>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CB0F2D9-6613-4598-876C-986B561831C9}"/>
                </a:ext>
              </a:extLst>
            </p:cNvPr>
            <p:cNvSpPr txBox="1"/>
            <p:nvPr/>
          </p:nvSpPr>
          <p:spPr>
            <a:xfrm>
              <a:off x="1234913" y="4184383"/>
              <a:ext cx="2347275" cy="646331"/>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Open-Loop Comparison</a:t>
              </a:r>
            </a:p>
          </p:txBody>
        </p:sp>
        <p:sp>
          <p:nvSpPr>
            <p:cNvPr id="33" name="TextBox 32">
              <a:extLst>
                <a:ext uri="{FF2B5EF4-FFF2-40B4-BE49-F238E27FC236}">
                  <a16:creationId xmlns:a16="http://schemas.microsoft.com/office/drawing/2014/main" id="{51CDFDB0-0BBE-48FB-98FB-20C773119D6C}"/>
                </a:ext>
              </a:extLst>
            </p:cNvPr>
            <p:cNvSpPr txBox="1"/>
            <p:nvPr/>
          </p:nvSpPr>
          <p:spPr>
            <a:xfrm>
              <a:off x="4724400" y="4190009"/>
              <a:ext cx="2347275" cy="646331"/>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Closed-Loop, Tuned Comparison</a:t>
              </a:r>
            </a:p>
          </p:txBody>
        </p:sp>
        <p:sp>
          <p:nvSpPr>
            <p:cNvPr id="34" name="TextBox 33">
              <a:extLst>
                <a:ext uri="{FF2B5EF4-FFF2-40B4-BE49-F238E27FC236}">
                  <a16:creationId xmlns:a16="http://schemas.microsoft.com/office/drawing/2014/main" id="{B0F56846-10BB-4612-9343-32E1BE523875}"/>
                </a:ext>
              </a:extLst>
            </p:cNvPr>
            <p:cNvSpPr txBox="1"/>
            <p:nvPr/>
          </p:nvSpPr>
          <p:spPr>
            <a:xfrm>
              <a:off x="8033293" y="4162020"/>
              <a:ext cx="3104387" cy="646331"/>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Incorporate Sensor Feedback and Uncertainty</a:t>
              </a:r>
            </a:p>
          </p:txBody>
        </p:sp>
        <p:sp>
          <p:nvSpPr>
            <p:cNvPr id="7" name="Arrow: Bent 6">
              <a:extLst>
                <a:ext uri="{FF2B5EF4-FFF2-40B4-BE49-F238E27FC236}">
                  <a16:creationId xmlns:a16="http://schemas.microsoft.com/office/drawing/2014/main" id="{F5F8AF64-0F03-4182-8540-2BD4E54D8887}"/>
                </a:ext>
              </a:extLst>
            </p:cNvPr>
            <p:cNvSpPr/>
            <p:nvPr/>
          </p:nvSpPr>
          <p:spPr>
            <a:xfrm rot="16200000">
              <a:off x="6973422" y="3574936"/>
              <a:ext cx="646330" cy="3104388"/>
            </a:xfrm>
            <a:prstGeom prst="bentArrow">
              <a:avLst>
                <a:gd name="adj1" fmla="val 25091"/>
                <a:gd name="adj2" fmla="val 25000"/>
                <a:gd name="adj3" fmla="val 25000"/>
                <a:gd name="adj4" fmla="val 0"/>
              </a:avLst>
            </a:prstGeom>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8" name="L-Shape 7">
              <a:extLst>
                <a:ext uri="{FF2B5EF4-FFF2-40B4-BE49-F238E27FC236}">
                  <a16:creationId xmlns:a16="http://schemas.microsoft.com/office/drawing/2014/main" id="{823DFA94-5838-4EA9-8E48-A95DFF6CCB0C}"/>
                </a:ext>
              </a:extLst>
            </p:cNvPr>
            <p:cNvSpPr/>
            <p:nvPr/>
          </p:nvSpPr>
          <p:spPr>
            <a:xfrm flipH="1">
              <a:off x="8638649" y="4792096"/>
              <a:ext cx="1039697" cy="658199"/>
            </a:xfrm>
            <a:prstGeom prst="corner">
              <a:avLst>
                <a:gd name="adj1" fmla="val 24864"/>
                <a:gd name="adj2" fmla="val 25574"/>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F759CBC-BE64-425B-A230-96C90907C441}"/>
                </a:ext>
              </a:extLst>
            </p:cNvPr>
            <p:cNvSpPr txBox="1"/>
            <p:nvPr/>
          </p:nvSpPr>
          <p:spPr>
            <a:xfrm>
              <a:off x="5744393" y="5462516"/>
              <a:ext cx="3933954" cy="369332"/>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Retune Model</a:t>
              </a:r>
            </a:p>
          </p:txBody>
        </p:sp>
        <p:sp>
          <p:nvSpPr>
            <p:cNvPr id="37" name="Arrow: Right 36">
              <a:extLst>
                <a:ext uri="{FF2B5EF4-FFF2-40B4-BE49-F238E27FC236}">
                  <a16:creationId xmlns:a16="http://schemas.microsoft.com/office/drawing/2014/main" id="{DBA02C6D-482F-4686-99B2-3D8848BC4EF8}"/>
                </a:ext>
              </a:extLst>
            </p:cNvPr>
            <p:cNvSpPr/>
            <p:nvPr/>
          </p:nvSpPr>
          <p:spPr>
            <a:xfrm rot="16200000">
              <a:off x="2182876" y="2476145"/>
              <a:ext cx="451347" cy="465287"/>
            </a:xfrm>
            <a:prstGeom prst="rightArrow">
              <a:avLst/>
            </a:prstGeom>
            <a:ln>
              <a:noFill/>
            </a:ln>
            <a:effectLst>
              <a:outerShdw blurRad="63500" sx="102000" sy="102000" algn="c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415343EA-3B3F-44CD-88BD-4351C4D22EDA}"/>
                </a:ext>
              </a:extLst>
            </p:cNvPr>
            <p:cNvSpPr/>
            <p:nvPr/>
          </p:nvSpPr>
          <p:spPr>
            <a:xfrm rot="5400000" flipV="1">
              <a:off x="5672363" y="2493061"/>
              <a:ext cx="451347" cy="465287"/>
            </a:xfrm>
            <a:prstGeom prst="rightArrow">
              <a:avLst/>
            </a:prstGeom>
            <a:ln>
              <a:noFill/>
            </a:ln>
            <a:effectLst>
              <a:outerShdw blurRad="63500" sx="102000" sy="102000" algn="c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382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t>Control Study Parameters</a:t>
            </a:r>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257176" y="1001948"/>
            <a:ext cx="7124699" cy="5354402"/>
          </a:xfrm>
          <a:noFill/>
          <a:effectLst>
            <a:softEdge rad="63500"/>
          </a:effectLst>
        </p:spPr>
        <p:txBody>
          <a:bodyPr vert="horz" lIns="91440" tIns="45720" rIns="91440" bIns="45720" rtlCol="0" anchor="t">
            <a:normAutofit/>
          </a:bodyPr>
          <a:lstStyle/>
          <a:p>
            <a:pPr>
              <a:lnSpc>
                <a:spcPct val="100000"/>
              </a:lnSpc>
              <a:spcBef>
                <a:spcPts val="0"/>
              </a:spcBef>
              <a:defRPr/>
            </a:pPr>
            <a:r>
              <a:rPr lang="en-US" sz="2400"/>
              <a:t>Linear AGTF30 model </a:t>
            </a:r>
            <a:r>
              <a:rPr lang="en-US" sz="2400" dirty="0"/>
              <a:t>was tested </a:t>
            </a:r>
            <a:r>
              <a:rPr lang="en-US" sz="2400"/>
              <a:t>at steady state cruise point </a:t>
            </a:r>
            <a:endParaRPr lang="en-US" sz="2400" dirty="0"/>
          </a:p>
          <a:p>
            <a:pPr>
              <a:lnSpc>
                <a:spcPct val="100000"/>
              </a:lnSpc>
              <a:spcBef>
                <a:spcPts val="0"/>
              </a:spcBef>
              <a:defRPr/>
            </a:pPr>
            <a:r>
              <a:rPr lang="en-US" sz="2400"/>
              <a:t>Controller variations:</a:t>
            </a:r>
          </a:p>
          <a:p>
            <a:pPr lvl="1">
              <a:lnSpc>
                <a:spcPct val="100000"/>
              </a:lnSpc>
              <a:spcBef>
                <a:spcPts val="0"/>
              </a:spcBef>
              <a:defRPr/>
            </a:pPr>
            <a:r>
              <a:rPr lang="en-US" sz="2000"/>
              <a:t>Baseline Proportional-Integral (PI) Control</a:t>
            </a:r>
          </a:p>
          <a:p>
            <a:pPr lvl="1">
              <a:lnSpc>
                <a:spcPct val="100000"/>
              </a:lnSpc>
              <a:spcBef>
                <a:spcPts val="0"/>
              </a:spcBef>
              <a:defRPr/>
            </a:pPr>
            <a:r>
              <a:rPr lang="en-US" sz="2000"/>
              <a:t>Model Predictive Control (MPC)</a:t>
            </a:r>
          </a:p>
          <a:p>
            <a:pPr>
              <a:lnSpc>
                <a:spcPct val="100000"/>
              </a:lnSpc>
              <a:spcBef>
                <a:spcPts val="0"/>
              </a:spcBef>
              <a:defRPr/>
            </a:pPr>
            <a:r>
              <a:rPr lang="en-US" sz="2400"/>
              <a:t>Actuator sources:</a:t>
            </a:r>
          </a:p>
          <a:p>
            <a:pPr lvl="1">
              <a:lnSpc>
                <a:spcPct val="100000"/>
              </a:lnSpc>
              <a:spcBef>
                <a:spcPts val="0"/>
              </a:spcBef>
              <a:defRPr/>
            </a:pPr>
            <a:r>
              <a:rPr lang="en-US" sz="2000"/>
              <a:t>STARCABL coupled control </a:t>
            </a:r>
            <a:r>
              <a:rPr lang="en-US" sz="2000" dirty="0"/>
              <a:t>design</a:t>
            </a:r>
            <a:r>
              <a:rPr lang="en-US" sz="2000" baseline="30000" dirty="0"/>
              <a:t>5</a:t>
            </a:r>
            <a:endParaRPr lang="en-US" sz="2000" dirty="0"/>
          </a:p>
          <a:p>
            <a:pPr lvl="1">
              <a:lnSpc>
                <a:spcPct val="100000"/>
              </a:lnSpc>
              <a:spcBef>
                <a:spcPts val="0"/>
              </a:spcBef>
              <a:defRPr/>
            </a:pPr>
            <a:r>
              <a:rPr lang="en-US" sz="2000"/>
              <a:t>AGTF30 dynamic model (simplified</a:t>
            </a:r>
            <a:r>
              <a:rPr lang="en-US" sz="2000" dirty="0"/>
              <a:t>)</a:t>
            </a:r>
          </a:p>
          <a:p>
            <a:pPr>
              <a:lnSpc>
                <a:spcPct val="100000"/>
              </a:lnSpc>
              <a:spcBef>
                <a:spcPts val="0"/>
              </a:spcBef>
              <a:defRPr/>
            </a:pPr>
            <a:r>
              <a:rPr lang="en-US" sz="2400" dirty="0"/>
              <a:t>Model was tested and tuned using a commanded fan speed step response</a:t>
            </a:r>
            <a:endParaRPr lang="en-US" sz="2400" dirty="0">
              <a:cs typeface="Arial"/>
            </a:endParaRPr>
          </a:p>
          <a:p>
            <a:pPr lvl="1">
              <a:lnSpc>
                <a:spcPct val="100000"/>
              </a:lnSpc>
              <a:spcBef>
                <a:spcPts val="0"/>
              </a:spcBef>
              <a:defRPr/>
            </a:pPr>
            <a:r>
              <a:rPr lang="en-US" sz="2000"/>
              <a:t>Note: </a:t>
            </a:r>
            <a:r>
              <a:rPr lang="en-US" sz="2000" dirty="0"/>
              <a:t>AGTF30 turbine electrified energy management </a:t>
            </a:r>
            <a:r>
              <a:rPr lang="en-US" sz="2000"/>
              <a:t>(</a:t>
            </a:r>
            <a:r>
              <a:rPr lang="en-US" sz="2000" dirty="0"/>
              <a:t>TEEM</a:t>
            </a:r>
            <a:r>
              <a:rPr lang="en-US" sz="2000"/>
              <a:t>) </a:t>
            </a:r>
            <a:r>
              <a:rPr lang="en-US" sz="2000" dirty="0"/>
              <a:t>dynamic model is used for electric motor </a:t>
            </a:r>
            <a:r>
              <a:rPr lang="en-US" sz="2000"/>
              <a:t>(EM) </a:t>
            </a:r>
            <a:r>
              <a:rPr lang="en-US" sz="2000" dirty="0"/>
              <a:t>components and adjusted to trim </a:t>
            </a:r>
            <a:r>
              <a:rPr lang="en-US" sz="2000"/>
              <a:t>conditions</a:t>
            </a:r>
            <a:endParaRPr lang="en-US"/>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8</a:t>
            </a:fld>
            <a:endParaRPr lang="en-US"/>
          </a:p>
        </p:txBody>
      </p:sp>
      <p:pic>
        <p:nvPicPr>
          <p:cNvPr id="14" name="Picture 13">
            <a:extLst>
              <a:ext uri="{FF2B5EF4-FFF2-40B4-BE49-F238E27FC236}">
                <a16:creationId xmlns:a16="http://schemas.microsoft.com/office/drawing/2014/main" id="{A0A8CD77-62DC-4351-930C-D318A66530E6}"/>
              </a:ext>
            </a:extLst>
          </p:cNvPr>
          <p:cNvPicPr>
            <a:picLocks noChangeAspect="1"/>
          </p:cNvPicPr>
          <p:nvPr/>
        </p:nvPicPr>
        <p:blipFill>
          <a:blip r:embed="rId3"/>
          <a:stretch>
            <a:fillRect/>
          </a:stretch>
        </p:blipFill>
        <p:spPr>
          <a:xfrm>
            <a:off x="8277675" y="1105856"/>
            <a:ext cx="2973420" cy="5253591"/>
          </a:xfrm>
          <a:prstGeom prst="rect">
            <a:avLst/>
          </a:prstGeom>
        </p:spPr>
      </p:pic>
    </p:spTree>
    <p:extLst>
      <p:ext uri="{BB962C8B-B14F-4D97-AF65-F5344CB8AC3E}">
        <p14:creationId xmlns:p14="http://schemas.microsoft.com/office/powerpoint/2010/main" val="47505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Baseline PI Model</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9</a:t>
            </a:fld>
            <a:endParaRPr lang="en-US"/>
          </a:p>
        </p:txBody>
      </p:sp>
      <p:pic>
        <p:nvPicPr>
          <p:cNvPr id="7" name="Picture 6">
            <a:extLst>
              <a:ext uri="{FF2B5EF4-FFF2-40B4-BE49-F238E27FC236}">
                <a16:creationId xmlns:a16="http://schemas.microsoft.com/office/drawing/2014/main" id="{0655C55C-AA54-4481-92DF-D10E6ED71243}"/>
              </a:ext>
            </a:extLst>
          </p:cNvPr>
          <p:cNvPicPr>
            <a:picLocks noChangeAspect="1"/>
          </p:cNvPicPr>
          <p:nvPr/>
        </p:nvPicPr>
        <p:blipFill>
          <a:blip r:embed="rId3"/>
          <a:stretch>
            <a:fillRect/>
          </a:stretch>
        </p:blipFill>
        <p:spPr>
          <a:xfrm>
            <a:off x="1342270" y="1104098"/>
            <a:ext cx="9525388" cy="5252252"/>
          </a:xfrm>
          <a:prstGeom prst="rect">
            <a:avLst/>
          </a:prstGeom>
        </p:spPr>
      </p:pic>
      <p:sp>
        <p:nvSpPr>
          <p:cNvPr id="3" name="Rectangle 2">
            <a:extLst>
              <a:ext uri="{FF2B5EF4-FFF2-40B4-BE49-F238E27FC236}">
                <a16:creationId xmlns:a16="http://schemas.microsoft.com/office/drawing/2014/main" id="{C58A811A-5C69-408B-957A-A5AB49952E33}"/>
              </a:ext>
            </a:extLst>
          </p:cNvPr>
          <p:cNvSpPr/>
          <p:nvPr/>
        </p:nvSpPr>
        <p:spPr>
          <a:xfrm>
            <a:off x="4917440" y="3495040"/>
            <a:ext cx="1168400" cy="751840"/>
          </a:xfrm>
          <a:prstGeom prst="rect">
            <a:avLst/>
          </a:prstGeom>
          <a:noFill/>
          <a:ln w="38100">
            <a:solidFill>
              <a:srgbClr val="0070C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E702418-F675-40C2-A68B-28DDAC830F14}"/>
              </a:ext>
            </a:extLst>
          </p:cNvPr>
          <p:cNvSpPr/>
          <p:nvPr/>
        </p:nvSpPr>
        <p:spPr>
          <a:xfrm>
            <a:off x="6518790" y="3495040"/>
            <a:ext cx="1009770" cy="751840"/>
          </a:xfrm>
          <a:prstGeom prst="rect">
            <a:avLst/>
          </a:prstGeom>
          <a:no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1E55811-957B-4A0D-8754-6FACBDDEEE1A}"/>
              </a:ext>
            </a:extLst>
          </p:cNvPr>
          <p:cNvSpPr/>
          <p:nvPr/>
        </p:nvSpPr>
        <p:spPr>
          <a:xfrm>
            <a:off x="3667760" y="3495040"/>
            <a:ext cx="745610" cy="640080"/>
          </a:xfrm>
          <a:prstGeom prst="rect">
            <a:avLst/>
          </a:prstGeom>
          <a:noFill/>
          <a:ln w="38100">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4F5B24-2226-493C-B837-98FAC6274361}"/>
              </a:ext>
            </a:extLst>
          </p:cNvPr>
          <p:cNvSpPr/>
          <p:nvPr/>
        </p:nvSpPr>
        <p:spPr>
          <a:xfrm>
            <a:off x="1568182" y="3495040"/>
            <a:ext cx="578118" cy="637977"/>
          </a:xfrm>
          <a:prstGeom prst="rect">
            <a:avLst/>
          </a:prstGeom>
          <a:noFill/>
          <a:ln w="3810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561E98-031B-4663-A341-93F6A703C58E}"/>
              </a:ext>
            </a:extLst>
          </p:cNvPr>
          <p:cNvSpPr/>
          <p:nvPr/>
        </p:nvSpPr>
        <p:spPr>
          <a:xfrm>
            <a:off x="9477314" y="3495040"/>
            <a:ext cx="1372415" cy="635874"/>
          </a:xfrm>
          <a:prstGeom prst="rect">
            <a:avLst/>
          </a:prstGeom>
          <a:noFill/>
          <a:ln w="38100">
            <a:solidFill>
              <a:schemeClr val="accent2">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64FBD49-1961-4498-A460-85B2DD96B045}"/>
              </a:ext>
            </a:extLst>
          </p:cNvPr>
          <p:cNvSpPr txBox="1"/>
          <p:nvPr/>
        </p:nvSpPr>
        <p:spPr>
          <a:xfrm>
            <a:off x="1431572" y="4130914"/>
            <a:ext cx="851338" cy="369332"/>
          </a:xfrm>
          <a:prstGeom prst="rect">
            <a:avLst/>
          </a:prstGeom>
          <a:noFill/>
        </p:spPr>
        <p:txBody>
          <a:bodyPr wrap="square" rtlCol="0">
            <a:spAutoFit/>
          </a:bodyPr>
          <a:lstStyle/>
          <a:p>
            <a:pPr algn="ctr"/>
            <a:r>
              <a:rPr lang="en-US" b="1" dirty="0">
                <a:solidFill>
                  <a:srgbClr val="00B050"/>
                </a:solidFill>
                <a:effectLst>
                  <a:outerShdw blurRad="38100" dist="38100" dir="2700000" algn="tl">
                    <a:srgbClr val="000000">
                      <a:alpha val="43137"/>
                    </a:srgbClr>
                  </a:outerShdw>
                </a:effectLst>
              </a:rPr>
              <a:t>Input</a:t>
            </a:r>
          </a:p>
        </p:txBody>
      </p:sp>
      <p:sp>
        <p:nvSpPr>
          <p:cNvPr id="13" name="TextBox 12">
            <a:extLst>
              <a:ext uri="{FF2B5EF4-FFF2-40B4-BE49-F238E27FC236}">
                <a16:creationId xmlns:a16="http://schemas.microsoft.com/office/drawing/2014/main" id="{D6057337-80D5-48DF-98C4-CAE6DDD40506}"/>
              </a:ext>
            </a:extLst>
          </p:cNvPr>
          <p:cNvSpPr txBox="1"/>
          <p:nvPr/>
        </p:nvSpPr>
        <p:spPr>
          <a:xfrm>
            <a:off x="3352355" y="4133017"/>
            <a:ext cx="1372415" cy="369332"/>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Controller</a:t>
            </a:r>
          </a:p>
        </p:txBody>
      </p:sp>
      <p:sp>
        <p:nvSpPr>
          <p:cNvPr id="14" name="TextBox 13">
            <a:extLst>
              <a:ext uri="{FF2B5EF4-FFF2-40B4-BE49-F238E27FC236}">
                <a16:creationId xmlns:a16="http://schemas.microsoft.com/office/drawing/2014/main" id="{E4BE59DA-CF28-48DC-B58D-AEAA603DF6D0}"/>
              </a:ext>
            </a:extLst>
          </p:cNvPr>
          <p:cNvSpPr txBox="1"/>
          <p:nvPr/>
        </p:nvSpPr>
        <p:spPr>
          <a:xfrm>
            <a:off x="4815432" y="4244777"/>
            <a:ext cx="1372415" cy="369332"/>
          </a:xfrm>
          <a:prstGeom prst="rect">
            <a:avLst/>
          </a:prstGeom>
          <a:noFill/>
        </p:spPr>
        <p:txBody>
          <a:bodyPr wrap="square" rtlCol="0">
            <a:spAutoFit/>
          </a:bodyPr>
          <a:lstStyle/>
          <a:p>
            <a:pPr algn="ctr"/>
            <a:r>
              <a:rPr lang="en-US" b="1" dirty="0">
                <a:solidFill>
                  <a:srgbClr val="0070C0"/>
                </a:solidFill>
                <a:effectLst>
                  <a:outerShdw blurRad="38100" dist="38100" dir="2700000" algn="tl">
                    <a:srgbClr val="000000">
                      <a:alpha val="43137"/>
                    </a:srgbClr>
                  </a:outerShdw>
                </a:effectLst>
              </a:rPr>
              <a:t>Actuator</a:t>
            </a:r>
          </a:p>
        </p:txBody>
      </p:sp>
      <p:sp>
        <p:nvSpPr>
          <p:cNvPr id="15" name="TextBox 14">
            <a:extLst>
              <a:ext uri="{FF2B5EF4-FFF2-40B4-BE49-F238E27FC236}">
                <a16:creationId xmlns:a16="http://schemas.microsoft.com/office/drawing/2014/main" id="{4BA9215A-C458-4F72-BC4D-9C080613E8D7}"/>
              </a:ext>
            </a:extLst>
          </p:cNvPr>
          <p:cNvSpPr txBox="1"/>
          <p:nvPr/>
        </p:nvSpPr>
        <p:spPr>
          <a:xfrm>
            <a:off x="6337467" y="4244777"/>
            <a:ext cx="1372415" cy="369332"/>
          </a:xfrm>
          <a:prstGeom prst="rect">
            <a:avLst/>
          </a:prstGeom>
          <a:noFill/>
        </p:spPr>
        <p:txBody>
          <a:bodyPr wrap="square" rtlCol="0">
            <a:spAutoFit/>
          </a:bodyPr>
          <a:lstStyle/>
          <a:p>
            <a:pPr algn="ctr"/>
            <a:r>
              <a:rPr lang="en-US" b="1" dirty="0">
                <a:solidFill>
                  <a:srgbClr val="7030A0"/>
                </a:solidFill>
                <a:effectLst>
                  <a:outerShdw blurRad="38100" dist="38100" dir="2700000" algn="tl">
                    <a:srgbClr val="000000">
                      <a:alpha val="43137"/>
                    </a:srgbClr>
                  </a:outerShdw>
                </a:effectLst>
              </a:rPr>
              <a:t>Plant</a:t>
            </a:r>
          </a:p>
        </p:txBody>
      </p:sp>
      <p:sp>
        <p:nvSpPr>
          <p:cNvPr id="16" name="TextBox 15">
            <a:extLst>
              <a:ext uri="{FF2B5EF4-FFF2-40B4-BE49-F238E27FC236}">
                <a16:creationId xmlns:a16="http://schemas.microsoft.com/office/drawing/2014/main" id="{E5F3E09F-C4B6-4DF1-BB8E-3A76A70227FB}"/>
              </a:ext>
            </a:extLst>
          </p:cNvPr>
          <p:cNvSpPr txBox="1"/>
          <p:nvPr/>
        </p:nvSpPr>
        <p:spPr>
          <a:xfrm>
            <a:off x="9469545" y="4130914"/>
            <a:ext cx="1372415" cy="369332"/>
          </a:xfrm>
          <a:prstGeom prst="rect">
            <a:avLst/>
          </a:prstGeom>
          <a:noFill/>
        </p:spPr>
        <p:txBody>
          <a:bodyPr wrap="square" rtlCol="0">
            <a:spAutoFit/>
          </a:bodyPr>
          <a:lstStyle/>
          <a:p>
            <a:pPr algn="ctr"/>
            <a:r>
              <a:rPr lang="en-US" b="1" dirty="0">
                <a:solidFill>
                  <a:schemeClr val="accent2">
                    <a:lumMod val="75000"/>
                  </a:schemeClr>
                </a:solidFill>
                <a:effectLst>
                  <a:outerShdw blurRad="38100" dist="38100" dir="2700000" algn="tl">
                    <a:srgbClr val="000000">
                      <a:alpha val="43137"/>
                    </a:srgbClr>
                  </a:outerShdw>
                </a:effectLst>
              </a:rPr>
              <a:t>Output</a:t>
            </a:r>
          </a:p>
        </p:txBody>
      </p:sp>
    </p:spTree>
    <p:extLst>
      <p:ext uri="{BB962C8B-B14F-4D97-AF65-F5344CB8AC3E}">
        <p14:creationId xmlns:p14="http://schemas.microsoft.com/office/powerpoint/2010/main" val="2242194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fontScale="90000"/>
          </a:bodyPr>
          <a:lstStyle/>
          <a:p>
            <a:r>
              <a:rPr lang="en-US" b="1">
                <a:cs typeface="Arial"/>
              </a:rPr>
              <a:t>Preliminary Results: Baseline Controller</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10</a:t>
            </a:fld>
            <a:endParaRPr lang="en-US"/>
          </a:p>
        </p:txBody>
      </p:sp>
      <p:sp>
        <p:nvSpPr>
          <p:cNvPr id="21" name="TextBox 20">
            <a:extLst>
              <a:ext uri="{FF2B5EF4-FFF2-40B4-BE49-F238E27FC236}">
                <a16:creationId xmlns:a16="http://schemas.microsoft.com/office/drawing/2014/main" id="{C27D09F9-AD7F-4762-AB33-EAEE1DFFC828}"/>
              </a:ext>
            </a:extLst>
          </p:cNvPr>
          <p:cNvSpPr txBox="1"/>
          <p:nvPr/>
        </p:nvSpPr>
        <p:spPr>
          <a:xfrm>
            <a:off x="0" y="1232093"/>
            <a:ext cx="6096000" cy="400110"/>
          </a:xfrm>
          <a:prstGeom prst="rect">
            <a:avLst/>
          </a:prstGeom>
          <a:noFill/>
        </p:spPr>
        <p:txBody>
          <a:bodyPr wrap="square" rtlCol="0">
            <a:spAutoFit/>
          </a:bodyPr>
          <a:lstStyle/>
          <a:p>
            <a:pPr algn="ctr"/>
            <a:r>
              <a:rPr lang="en-US" sz="2000" b="1"/>
              <a:t>Open-Loop Comparison</a:t>
            </a:r>
          </a:p>
        </p:txBody>
      </p:sp>
      <p:sp>
        <p:nvSpPr>
          <p:cNvPr id="10" name="TextBox 9">
            <a:extLst>
              <a:ext uri="{FF2B5EF4-FFF2-40B4-BE49-F238E27FC236}">
                <a16:creationId xmlns:a16="http://schemas.microsoft.com/office/drawing/2014/main" id="{8FC9B79B-48A0-477E-9468-00B7D342BCC8}"/>
              </a:ext>
            </a:extLst>
          </p:cNvPr>
          <p:cNvSpPr txBox="1"/>
          <p:nvPr/>
        </p:nvSpPr>
        <p:spPr>
          <a:xfrm>
            <a:off x="6090512" y="1237100"/>
            <a:ext cx="6096000" cy="400110"/>
          </a:xfrm>
          <a:prstGeom prst="rect">
            <a:avLst/>
          </a:prstGeom>
          <a:noFill/>
        </p:spPr>
        <p:txBody>
          <a:bodyPr wrap="square" rtlCol="0">
            <a:spAutoFit/>
          </a:bodyPr>
          <a:lstStyle/>
          <a:p>
            <a:pPr algn="ctr"/>
            <a:r>
              <a:rPr lang="en-US" sz="2000" b="1"/>
              <a:t>Closed-Loop, Tuned Comparison</a:t>
            </a:r>
          </a:p>
        </p:txBody>
      </p:sp>
      <p:sp>
        <p:nvSpPr>
          <p:cNvPr id="3" name="Rectangle 2">
            <a:extLst>
              <a:ext uri="{FF2B5EF4-FFF2-40B4-BE49-F238E27FC236}">
                <a16:creationId xmlns:a16="http://schemas.microsoft.com/office/drawing/2014/main" id="{6268A09B-18F2-4A45-A9F7-691126B21EB8}"/>
              </a:ext>
            </a:extLst>
          </p:cNvPr>
          <p:cNvSpPr/>
          <p:nvPr/>
        </p:nvSpPr>
        <p:spPr>
          <a:xfrm>
            <a:off x="5974813" y="3244334"/>
            <a:ext cx="242374" cy="369332"/>
          </a:xfrm>
          <a:prstGeom prst="rect">
            <a:avLst/>
          </a:prstGeom>
        </p:spPr>
        <p:txBody>
          <a:bodyPr wrap="none">
            <a:spAutoFit/>
          </a:bodyPr>
          <a:lstStyle/>
          <a:p>
            <a:r>
              <a:rPr lang="en-US">
                <a:solidFill>
                  <a:srgbClr val="000000"/>
                </a:solidFill>
                <a:latin typeface="Times New Roman" panose="02020603050405020304" pitchFamily="18" charset="0"/>
              </a:rPr>
              <a:t> </a:t>
            </a:r>
            <a:endParaRPr lang="en-US"/>
          </a:p>
        </p:txBody>
      </p:sp>
      <p:pic>
        <p:nvPicPr>
          <p:cNvPr id="7" name="Picture 6">
            <a:extLst>
              <a:ext uri="{FF2B5EF4-FFF2-40B4-BE49-F238E27FC236}">
                <a16:creationId xmlns:a16="http://schemas.microsoft.com/office/drawing/2014/main" id="{72DA0317-2924-468A-8AB3-9F8A0A78006E}"/>
              </a:ext>
            </a:extLst>
          </p:cNvPr>
          <p:cNvPicPr>
            <a:picLocks noChangeAspect="1"/>
          </p:cNvPicPr>
          <p:nvPr/>
        </p:nvPicPr>
        <p:blipFill>
          <a:blip r:embed="rId3"/>
          <a:stretch>
            <a:fillRect/>
          </a:stretch>
        </p:blipFill>
        <p:spPr>
          <a:xfrm>
            <a:off x="6253888" y="1642217"/>
            <a:ext cx="5806204" cy="4343400"/>
          </a:xfrm>
          <a:prstGeom prst="rect">
            <a:avLst/>
          </a:prstGeom>
        </p:spPr>
      </p:pic>
      <p:pic>
        <p:nvPicPr>
          <p:cNvPr id="8" name="Picture 7">
            <a:extLst>
              <a:ext uri="{FF2B5EF4-FFF2-40B4-BE49-F238E27FC236}">
                <a16:creationId xmlns:a16="http://schemas.microsoft.com/office/drawing/2014/main" id="{76E61A5A-EEE2-4A1C-8C08-6FD67DFD06E9}"/>
              </a:ext>
            </a:extLst>
          </p:cNvPr>
          <p:cNvPicPr>
            <a:picLocks noChangeAspect="1"/>
          </p:cNvPicPr>
          <p:nvPr/>
        </p:nvPicPr>
        <p:blipFill>
          <a:blip r:embed="rId4"/>
          <a:stretch>
            <a:fillRect/>
          </a:stretch>
        </p:blipFill>
        <p:spPr>
          <a:xfrm>
            <a:off x="131908" y="1632203"/>
            <a:ext cx="5806204" cy="4343400"/>
          </a:xfrm>
          <a:prstGeom prst="rect">
            <a:avLst/>
          </a:prstGeom>
        </p:spPr>
      </p:pic>
    </p:spTree>
    <p:extLst>
      <p:ext uri="{BB962C8B-B14F-4D97-AF65-F5344CB8AC3E}">
        <p14:creationId xmlns:p14="http://schemas.microsoft.com/office/powerpoint/2010/main" val="2589102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MPC Design</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MPC predicts the desired plant input that will guarantee the plant output will track the specified reference</a:t>
            </a:r>
          </a:p>
          <a:p>
            <a:r>
              <a:rPr lang="en-US" sz="2400">
                <a:cs typeface="Arial"/>
              </a:rPr>
              <a:t>MPC components</a:t>
            </a:r>
          </a:p>
          <a:p>
            <a:pPr lvl="1"/>
            <a:r>
              <a:rPr lang="en-US" sz="2000">
                <a:cs typeface="Arial"/>
              </a:rPr>
              <a:t>Plant model</a:t>
            </a:r>
            <a:endParaRPr lang="en-US" sz="2000" dirty="0">
              <a:cs typeface="Arial"/>
            </a:endParaRPr>
          </a:p>
          <a:p>
            <a:pPr lvl="1"/>
            <a:r>
              <a:rPr lang="en-US" sz="2000">
                <a:cs typeface="Arial"/>
              </a:rPr>
              <a:t>Optimizer</a:t>
            </a:r>
          </a:p>
          <a:p>
            <a:r>
              <a:rPr lang="en-US" sz="2400">
                <a:cs typeface="Arial"/>
              </a:rPr>
              <a:t>Benefits of MPC</a:t>
            </a:r>
          </a:p>
          <a:p>
            <a:pPr lvl="1"/>
            <a:r>
              <a:rPr lang="en-US" sz="2000">
                <a:cs typeface="Arial"/>
              </a:rPr>
              <a:t>Multiple-Input-Multiple-Output (MIMO) capability</a:t>
            </a:r>
          </a:p>
          <a:p>
            <a:pPr lvl="1"/>
            <a:r>
              <a:rPr lang="en-US" sz="2000">
                <a:cs typeface="Arial"/>
              </a:rPr>
              <a:t>Input and output interaction</a:t>
            </a:r>
            <a:endParaRPr lang="en-US"/>
          </a:p>
          <a:p>
            <a:pPr lvl="1"/>
            <a:r>
              <a:rPr lang="en-US" sz="2000">
                <a:cs typeface="Arial"/>
              </a:rPr>
              <a:t>Constraint modeling</a:t>
            </a:r>
          </a:p>
          <a:p>
            <a:pPr lvl="1"/>
            <a:r>
              <a:rPr lang="en-US" sz="2000">
                <a:cs typeface="Arial"/>
              </a:rPr>
              <a:t>Preview capability</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11</a:t>
            </a:fld>
            <a:endParaRPr lang="en-US"/>
          </a:p>
        </p:txBody>
      </p:sp>
      <p:pic>
        <p:nvPicPr>
          <p:cNvPr id="8" name="Picture 8">
            <a:extLst>
              <a:ext uri="{FF2B5EF4-FFF2-40B4-BE49-F238E27FC236}">
                <a16:creationId xmlns:a16="http://schemas.microsoft.com/office/drawing/2014/main" id="{59BB5720-DA7A-41BD-A739-D69A79BFA925}"/>
              </a:ext>
            </a:extLst>
          </p:cNvPr>
          <p:cNvPicPr>
            <a:picLocks noChangeAspect="1"/>
          </p:cNvPicPr>
          <p:nvPr/>
        </p:nvPicPr>
        <p:blipFill>
          <a:blip r:embed="rId3"/>
          <a:stretch>
            <a:fillRect/>
          </a:stretch>
        </p:blipFill>
        <p:spPr>
          <a:xfrm>
            <a:off x="6104466" y="1711764"/>
            <a:ext cx="6079067" cy="3087339"/>
          </a:xfrm>
          <a:prstGeom prst="rect">
            <a:avLst/>
          </a:prstGeom>
        </p:spPr>
      </p:pic>
      <p:sp>
        <p:nvSpPr>
          <p:cNvPr id="9" name="TextBox 8">
            <a:extLst>
              <a:ext uri="{FF2B5EF4-FFF2-40B4-BE49-F238E27FC236}">
                <a16:creationId xmlns:a16="http://schemas.microsoft.com/office/drawing/2014/main" id="{9DDBF5FC-8D13-4A13-8A25-B9C1D9CC02D5}"/>
              </a:ext>
            </a:extLst>
          </p:cNvPr>
          <p:cNvSpPr txBox="1"/>
          <p:nvPr/>
        </p:nvSpPr>
        <p:spPr>
          <a:xfrm>
            <a:off x="6104812" y="4805632"/>
            <a:ext cx="6078373" cy="276999"/>
          </a:xfrm>
          <a:prstGeom prst="rect">
            <a:avLst/>
          </a:prstGeom>
          <a:noFill/>
        </p:spPr>
        <p:txBody>
          <a:bodyPr wrap="square" lIns="91440" tIns="45720" rIns="91440" bIns="45720" rtlCol="0" anchor="t">
            <a:spAutoFit/>
          </a:bodyPr>
          <a:lstStyle/>
          <a:p>
            <a:pPr algn="ctr"/>
            <a:r>
              <a:rPr lang="en-US" sz="1200">
                <a:ea typeface="+mn-lt"/>
                <a:cs typeface="+mn-lt"/>
              </a:rPr>
              <a:t>Diagram of </a:t>
            </a:r>
            <a:r>
              <a:rPr lang="en-US" sz="1200" dirty="0">
                <a:ea typeface="+mn-lt"/>
                <a:cs typeface="+mn-lt"/>
              </a:rPr>
              <a:t>an example</a:t>
            </a:r>
            <a:r>
              <a:rPr lang="en-US" sz="1200">
                <a:ea typeface="+mn-lt"/>
                <a:cs typeface="+mn-lt"/>
              </a:rPr>
              <a:t> AGTF30 model with EM technology control problem</a:t>
            </a:r>
            <a:r>
              <a:rPr lang="en-US" sz="1200" baseline="30000">
                <a:ea typeface="+mn-lt"/>
                <a:cs typeface="+mn-lt"/>
              </a:rPr>
              <a:t>2</a:t>
            </a:r>
            <a:endParaRPr lang="en-US" sz="1200" b="1">
              <a:cs typeface="Arial"/>
            </a:endParaRPr>
          </a:p>
        </p:txBody>
      </p:sp>
      <p:sp>
        <p:nvSpPr>
          <p:cNvPr id="10" name="Rectangle 9">
            <a:extLst>
              <a:ext uri="{FF2B5EF4-FFF2-40B4-BE49-F238E27FC236}">
                <a16:creationId xmlns:a16="http://schemas.microsoft.com/office/drawing/2014/main" id="{604FE750-1235-4CF2-9390-289097A34F24}"/>
              </a:ext>
            </a:extLst>
          </p:cNvPr>
          <p:cNvSpPr/>
          <p:nvPr/>
        </p:nvSpPr>
        <p:spPr>
          <a:xfrm>
            <a:off x="6596648" y="2626443"/>
            <a:ext cx="463818" cy="281307"/>
          </a:xfrm>
          <a:prstGeom prst="rect">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F8F9E6D-2F22-45ED-8DBD-A4691B577E85}"/>
              </a:ext>
            </a:extLst>
          </p:cNvPr>
          <p:cNvSpPr/>
          <p:nvPr/>
        </p:nvSpPr>
        <p:spPr>
          <a:xfrm>
            <a:off x="7991816" y="2337334"/>
            <a:ext cx="599534" cy="762001"/>
          </a:xfrm>
          <a:prstGeom prst="rect">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69BAB2-0366-44D1-9599-8DBA03D855CF}"/>
              </a:ext>
            </a:extLst>
          </p:cNvPr>
          <p:cNvSpPr/>
          <p:nvPr/>
        </p:nvSpPr>
        <p:spPr>
          <a:xfrm>
            <a:off x="9600244" y="4138976"/>
            <a:ext cx="319009" cy="259883"/>
          </a:xfrm>
          <a:prstGeom prst="rect">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14838FC-D49B-4DB8-B099-0B1F5D547FF4}"/>
              </a:ext>
            </a:extLst>
          </p:cNvPr>
          <p:cNvSpPr/>
          <p:nvPr/>
        </p:nvSpPr>
        <p:spPr>
          <a:xfrm>
            <a:off x="8734483" y="3472476"/>
            <a:ext cx="286101" cy="157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9BCAA4F-2A42-48FE-8BA6-F8F0BCFF688E}"/>
              </a:ext>
            </a:extLst>
          </p:cNvPr>
          <p:cNvSpPr/>
          <p:nvPr/>
        </p:nvSpPr>
        <p:spPr>
          <a:xfrm>
            <a:off x="8691613" y="3650423"/>
            <a:ext cx="368240" cy="157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450C714-ACFA-4397-AABB-5B865B6B5C97}"/>
              </a:ext>
            </a:extLst>
          </p:cNvPr>
          <p:cNvSpPr txBox="1"/>
          <p:nvPr/>
        </p:nvSpPr>
        <p:spPr>
          <a:xfrm>
            <a:off x="8621820" y="3341260"/>
            <a:ext cx="538213" cy="307777"/>
          </a:xfrm>
          <a:prstGeom prst="rect">
            <a:avLst/>
          </a:prstGeom>
          <a:noFill/>
        </p:spPr>
        <p:txBody>
          <a:bodyPr wrap="square" rtlCol="0">
            <a:spAutoFit/>
          </a:bodyPr>
          <a:lstStyle/>
          <a:p>
            <a:r>
              <a:rPr lang="en-US" sz="1400" i="1" dirty="0">
                <a:latin typeface="Sagona Book" panose="02020503050505020204" pitchFamily="18" charset="0"/>
                <a:ea typeface="STFangsong" panose="020B0503020204020204" pitchFamily="2" charset="-122"/>
                <a:cs typeface="Kalinga" panose="020B0502040204020203" pitchFamily="34" charset="0"/>
              </a:rPr>
              <a:t>u</a:t>
            </a:r>
            <a:r>
              <a:rPr lang="en-US" sz="1400" i="1" baseline="-25000" dirty="0">
                <a:latin typeface="Sagona Book" panose="02020503050505020204" pitchFamily="18" charset="0"/>
                <a:ea typeface="STFangsong" panose="020B0503020204020204" pitchFamily="2" charset="-122"/>
                <a:cs typeface="Kalinga" panose="020B0502040204020203" pitchFamily="34" charset="0"/>
              </a:rPr>
              <a:t>M1</a:t>
            </a:r>
            <a:endParaRPr lang="en-US" sz="1400" i="1" dirty="0">
              <a:latin typeface="Sagona Book" panose="02020503050505020204" pitchFamily="18" charset="0"/>
              <a:ea typeface="STFangsong" panose="020B0503020204020204" pitchFamily="2" charset="-122"/>
              <a:cs typeface="Kalinga" panose="020B0502040204020203" pitchFamily="34" charset="0"/>
            </a:endParaRPr>
          </a:p>
        </p:txBody>
      </p:sp>
      <p:sp>
        <p:nvSpPr>
          <p:cNvPr id="17" name="TextBox 16">
            <a:extLst>
              <a:ext uri="{FF2B5EF4-FFF2-40B4-BE49-F238E27FC236}">
                <a16:creationId xmlns:a16="http://schemas.microsoft.com/office/drawing/2014/main" id="{228B1F5C-47DA-4F46-A67E-8F8EE0ED4216}"/>
              </a:ext>
            </a:extLst>
          </p:cNvPr>
          <p:cNvSpPr txBox="1"/>
          <p:nvPr/>
        </p:nvSpPr>
        <p:spPr>
          <a:xfrm>
            <a:off x="8621820" y="3533258"/>
            <a:ext cx="538213" cy="307777"/>
          </a:xfrm>
          <a:prstGeom prst="rect">
            <a:avLst/>
          </a:prstGeom>
          <a:noFill/>
        </p:spPr>
        <p:txBody>
          <a:bodyPr wrap="square" rtlCol="0">
            <a:spAutoFit/>
          </a:bodyPr>
          <a:lstStyle/>
          <a:p>
            <a:r>
              <a:rPr lang="en-US" sz="1400" i="1" dirty="0">
                <a:latin typeface="Sagona Book" panose="020B0604020202020204" pitchFamily="18" charset="0"/>
                <a:ea typeface="BatangChe" panose="020B0503020000020004" pitchFamily="49" charset="-127"/>
                <a:cs typeface="Angsana New" panose="02020603050405020304" pitchFamily="18" charset="-34"/>
              </a:rPr>
              <a:t>u</a:t>
            </a:r>
            <a:r>
              <a:rPr lang="en-US" sz="1400" i="1" baseline="-25000" dirty="0">
                <a:latin typeface="Sagona Book" panose="020B0604020202020204" pitchFamily="18" charset="0"/>
                <a:ea typeface="BatangChe" panose="020B0503020000020004" pitchFamily="49" charset="-127"/>
                <a:cs typeface="Angsana New" panose="02020603050405020304" pitchFamily="18" charset="-34"/>
              </a:rPr>
              <a:t>M2</a:t>
            </a:r>
            <a:endParaRPr lang="en-US" sz="1400" i="1" dirty="0">
              <a:latin typeface="Sagona Book" panose="020B0604020202020204" pitchFamily="18" charset="0"/>
              <a:ea typeface="BatangChe" panose="020B0503020000020004" pitchFamily="49" charset="-127"/>
              <a:cs typeface="Angsana New" panose="02020603050405020304" pitchFamily="18" charset="-34"/>
            </a:endParaRPr>
          </a:p>
        </p:txBody>
      </p:sp>
      <p:sp>
        <p:nvSpPr>
          <p:cNvPr id="18" name="Rectangle 17">
            <a:extLst>
              <a:ext uri="{FF2B5EF4-FFF2-40B4-BE49-F238E27FC236}">
                <a16:creationId xmlns:a16="http://schemas.microsoft.com/office/drawing/2014/main" id="{67A2A9A0-806F-4247-8EE2-9D993755695F}"/>
              </a:ext>
            </a:extLst>
          </p:cNvPr>
          <p:cNvSpPr/>
          <p:nvPr/>
        </p:nvSpPr>
        <p:spPr>
          <a:xfrm>
            <a:off x="8673515" y="3437680"/>
            <a:ext cx="357739" cy="381038"/>
          </a:xfrm>
          <a:prstGeom prst="rect">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FC5D949-804F-4BB7-BD68-D8ED413A2AC4}"/>
              </a:ext>
            </a:extLst>
          </p:cNvPr>
          <p:cNvSpPr/>
          <p:nvPr/>
        </p:nvSpPr>
        <p:spPr>
          <a:xfrm>
            <a:off x="9638975" y="4166306"/>
            <a:ext cx="280278" cy="167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7329ED0-AA10-48C1-8510-7BBF03D4D4E5}"/>
              </a:ext>
            </a:extLst>
          </p:cNvPr>
          <p:cNvSpPr/>
          <p:nvPr/>
        </p:nvSpPr>
        <p:spPr>
          <a:xfrm>
            <a:off x="6698974" y="2666200"/>
            <a:ext cx="337643" cy="164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78DC7E7-D4D7-441E-8DE4-081381E36207}"/>
              </a:ext>
            </a:extLst>
          </p:cNvPr>
          <p:cNvSpPr txBox="1"/>
          <p:nvPr/>
        </p:nvSpPr>
        <p:spPr>
          <a:xfrm>
            <a:off x="6596648" y="2549391"/>
            <a:ext cx="538213" cy="307777"/>
          </a:xfrm>
          <a:prstGeom prst="rect">
            <a:avLst/>
          </a:prstGeom>
          <a:noFill/>
        </p:spPr>
        <p:txBody>
          <a:bodyPr wrap="square" rtlCol="0">
            <a:spAutoFit/>
          </a:bodyPr>
          <a:lstStyle/>
          <a:p>
            <a:r>
              <a:rPr lang="en-US" sz="1400" i="1" dirty="0" err="1">
                <a:latin typeface="Sagona Book" panose="02020503050505020204" pitchFamily="18" charset="0"/>
                <a:ea typeface="STFangsong" panose="02010600040101010101" pitchFamily="2" charset="-122"/>
                <a:cs typeface="Kalinga" panose="020B0502040204020203" pitchFamily="34" charset="0"/>
              </a:rPr>
              <a:t>v</a:t>
            </a:r>
            <a:r>
              <a:rPr lang="en-US" sz="1400" i="1" baseline="-25000" dirty="0" err="1">
                <a:latin typeface="Sagona Book" panose="02020503050505020204" pitchFamily="18" charset="0"/>
                <a:ea typeface="STFangsong" panose="02010600040101010101" pitchFamily="2" charset="-122"/>
                <a:cs typeface="Kalinga" panose="020B0502040204020203" pitchFamily="34" charset="0"/>
              </a:rPr>
              <a:t>Nf</a:t>
            </a:r>
            <a:endParaRPr lang="en-US" sz="1400" i="1" dirty="0">
              <a:latin typeface="Sagona Book" panose="02020503050505020204" pitchFamily="18" charset="0"/>
              <a:ea typeface="STFangsong" panose="02010600040101010101" pitchFamily="2" charset="-122"/>
              <a:cs typeface="Kalinga" panose="020B0502040204020203" pitchFamily="34" charset="0"/>
            </a:endParaRPr>
          </a:p>
        </p:txBody>
      </p:sp>
      <p:sp>
        <p:nvSpPr>
          <p:cNvPr id="24" name="TextBox 23">
            <a:extLst>
              <a:ext uri="{FF2B5EF4-FFF2-40B4-BE49-F238E27FC236}">
                <a16:creationId xmlns:a16="http://schemas.microsoft.com/office/drawing/2014/main" id="{05D957AF-DE18-4CA3-A34D-ED0E3048A088}"/>
              </a:ext>
            </a:extLst>
          </p:cNvPr>
          <p:cNvSpPr txBox="1"/>
          <p:nvPr/>
        </p:nvSpPr>
        <p:spPr>
          <a:xfrm>
            <a:off x="9561443" y="4050789"/>
            <a:ext cx="596348" cy="307777"/>
          </a:xfrm>
          <a:prstGeom prst="rect">
            <a:avLst/>
          </a:prstGeom>
          <a:noFill/>
        </p:spPr>
        <p:txBody>
          <a:bodyPr wrap="square" rtlCol="0">
            <a:spAutoFit/>
          </a:bodyPr>
          <a:lstStyle/>
          <a:p>
            <a:r>
              <a:rPr lang="en-US" sz="1400" i="1" dirty="0">
                <a:solidFill>
                  <a:srgbClr val="0000CC"/>
                </a:solidFill>
                <a:latin typeface="Sagona Book" panose="02020503050505020204" pitchFamily="18" charset="0"/>
                <a:ea typeface="STFangsong" panose="020B0503020204020204" pitchFamily="2" charset="-122"/>
                <a:cs typeface="Kalinga" panose="020B0502040204020203" pitchFamily="34" charset="0"/>
              </a:rPr>
              <a:t>y</a:t>
            </a:r>
            <a:r>
              <a:rPr lang="en-US" sz="1400" i="1" baseline="-25000" dirty="0">
                <a:solidFill>
                  <a:srgbClr val="0000CC"/>
                </a:solidFill>
                <a:latin typeface="Sagona Book" panose="02020503050505020204" pitchFamily="18" charset="0"/>
                <a:ea typeface="STFangsong" panose="020B0503020204020204" pitchFamily="2" charset="-122"/>
                <a:cs typeface="Kalinga" panose="020B0502040204020203" pitchFamily="34" charset="0"/>
              </a:rPr>
              <a:t>Nf</a:t>
            </a:r>
            <a:endParaRPr lang="en-US" sz="1400" i="1" dirty="0">
              <a:solidFill>
                <a:srgbClr val="0000CC"/>
              </a:solidFill>
              <a:latin typeface="Sagona Book" panose="02020503050505020204" pitchFamily="18" charset="0"/>
              <a:ea typeface="STFangsong" panose="020B0503020204020204" pitchFamily="2" charset="-122"/>
              <a:cs typeface="Kalinga" panose="020B0502040204020203" pitchFamily="34" charset="0"/>
            </a:endParaRPr>
          </a:p>
        </p:txBody>
      </p:sp>
    </p:spTree>
    <p:extLst>
      <p:ext uri="{BB962C8B-B14F-4D97-AF65-F5344CB8AC3E}">
        <p14:creationId xmlns:p14="http://schemas.microsoft.com/office/powerpoint/2010/main" val="907895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MPC Sensitivity Study</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Three phase study for a closed-loop system of the plant</a:t>
            </a:r>
            <a:r>
              <a:rPr lang="en-US" sz="2400" dirty="0">
                <a:cs typeface="Arial"/>
              </a:rPr>
              <a:t>, actuator,</a:t>
            </a:r>
            <a:r>
              <a:rPr lang="en-US" sz="2400">
                <a:cs typeface="Arial"/>
              </a:rPr>
              <a:t> and MPC</a:t>
            </a:r>
          </a:p>
          <a:p>
            <a:pPr lvl="1"/>
            <a:r>
              <a:rPr lang="en-US" sz="2000">
                <a:cs typeface="Arial"/>
              </a:rPr>
              <a:t>Phase 1</a:t>
            </a:r>
            <a:endParaRPr lang="en-US" sz="1600">
              <a:cs typeface="Arial"/>
            </a:endParaRPr>
          </a:p>
          <a:p>
            <a:pPr lvl="2"/>
            <a:r>
              <a:rPr lang="en-US" sz="1600">
                <a:cs typeface="Arial"/>
              </a:rPr>
              <a:t>u</a:t>
            </a:r>
            <a:r>
              <a:rPr lang="en-US" sz="1600" baseline="-25000">
                <a:cs typeface="Arial"/>
              </a:rPr>
              <a:t>0 </a:t>
            </a:r>
            <a:r>
              <a:rPr lang="en-US" sz="1600">
                <a:cs typeface="Arial"/>
              </a:rPr>
              <a:t>= </a:t>
            </a:r>
            <a:r>
              <a:rPr lang="en-US" sz="1600" err="1">
                <a:cs typeface="Arial"/>
              </a:rPr>
              <a:t>w</a:t>
            </a:r>
            <a:r>
              <a:rPr lang="en-US" sz="1600" baseline="-25000" err="1">
                <a:cs typeface="Arial"/>
              </a:rPr>
              <a:t>f</a:t>
            </a:r>
            <a:endParaRPr lang="en-US" sz="1600" baseline="-25000">
              <a:cs typeface="Arial"/>
            </a:endParaRPr>
          </a:p>
          <a:p>
            <a:pPr lvl="2"/>
            <a:r>
              <a:rPr lang="en-US" sz="1600">
                <a:cs typeface="Arial"/>
              </a:rPr>
              <a:t>y = </a:t>
            </a:r>
            <a:r>
              <a:rPr lang="en-US" sz="1600" err="1">
                <a:cs typeface="Arial"/>
              </a:rPr>
              <a:t>N</a:t>
            </a:r>
            <a:r>
              <a:rPr lang="en-US" sz="1600" baseline="-25000" err="1">
                <a:cs typeface="Arial"/>
              </a:rPr>
              <a:t>f</a:t>
            </a:r>
            <a:endParaRPr lang="en-US" sz="1600" baseline="-25000">
              <a:cs typeface="Arial"/>
            </a:endParaRPr>
          </a:p>
          <a:p>
            <a:pPr lvl="1"/>
            <a:r>
              <a:rPr lang="en-US" sz="2000">
                <a:cs typeface="Arial"/>
              </a:rPr>
              <a:t>Phase 2</a:t>
            </a:r>
            <a:endParaRPr lang="en-US" sz="1600">
              <a:cs typeface="Arial"/>
            </a:endParaRPr>
          </a:p>
          <a:p>
            <a:pPr lvl="2"/>
            <a:r>
              <a:rPr lang="en-US" sz="1600">
                <a:cs typeface="Arial"/>
              </a:rPr>
              <a:t>u</a:t>
            </a:r>
            <a:r>
              <a:rPr lang="en-US" sz="1600" baseline="-25000">
                <a:cs typeface="Arial"/>
              </a:rPr>
              <a:t>0 </a:t>
            </a:r>
            <a:r>
              <a:rPr lang="en-US" sz="1600">
                <a:cs typeface="Arial"/>
              </a:rPr>
              <a:t>= [</a:t>
            </a:r>
            <a:r>
              <a:rPr lang="en-US" sz="1600" err="1">
                <a:cs typeface="Arial"/>
              </a:rPr>
              <a:t>w</a:t>
            </a:r>
            <a:r>
              <a:rPr lang="en-US" sz="1600" baseline="-25000" err="1">
                <a:cs typeface="Arial"/>
              </a:rPr>
              <a:t>f</a:t>
            </a:r>
            <a:r>
              <a:rPr lang="en-US" sz="1600">
                <a:cs typeface="Arial"/>
              </a:rPr>
              <a:t>, VAFN, VBV]</a:t>
            </a:r>
            <a:endParaRPr lang="en-US" sz="1600" baseline="-25000">
              <a:cs typeface="Arial"/>
            </a:endParaRPr>
          </a:p>
          <a:p>
            <a:pPr lvl="2"/>
            <a:r>
              <a:rPr lang="en-US" sz="1600">
                <a:cs typeface="Arial"/>
              </a:rPr>
              <a:t>y = </a:t>
            </a:r>
            <a:r>
              <a:rPr lang="en-US" sz="1600" err="1">
                <a:cs typeface="Arial"/>
              </a:rPr>
              <a:t>N</a:t>
            </a:r>
            <a:r>
              <a:rPr lang="en-US" sz="1600" baseline="-25000" err="1">
                <a:cs typeface="Arial"/>
              </a:rPr>
              <a:t>f</a:t>
            </a:r>
            <a:endParaRPr lang="en-US" sz="1600" baseline="-25000">
              <a:cs typeface="Arial"/>
            </a:endParaRPr>
          </a:p>
          <a:p>
            <a:pPr lvl="1"/>
            <a:r>
              <a:rPr lang="en-US" sz="2000">
                <a:cs typeface="Arial"/>
              </a:rPr>
              <a:t>Phase 3</a:t>
            </a:r>
            <a:endParaRPr lang="en-US" sz="1600">
              <a:cs typeface="Arial"/>
            </a:endParaRPr>
          </a:p>
          <a:p>
            <a:pPr lvl="2"/>
            <a:r>
              <a:rPr lang="en-US" sz="1600">
                <a:cs typeface="Arial"/>
              </a:rPr>
              <a:t>u</a:t>
            </a:r>
            <a:r>
              <a:rPr lang="en-US" sz="1600" baseline="-25000">
                <a:cs typeface="Arial"/>
              </a:rPr>
              <a:t>0 </a:t>
            </a:r>
            <a:r>
              <a:rPr lang="en-US" sz="1600">
                <a:cs typeface="Arial"/>
              </a:rPr>
              <a:t>= [</a:t>
            </a:r>
            <a:r>
              <a:rPr lang="en-US" sz="1600" err="1">
                <a:cs typeface="Arial"/>
              </a:rPr>
              <a:t>w</a:t>
            </a:r>
            <a:r>
              <a:rPr lang="en-US" sz="1600" baseline="-25000" err="1">
                <a:cs typeface="Arial"/>
              </a:rPr>
              <a:t>f</a:t>
            </a:r>
            <a:r>
              <a:rPr lang="en-US" sz="1600">
                <a:cs typeface="Arial"/>
              </a:rPr>
              <a:t>, VAFN, VBV, M1, M2]</a:t>
            </a:r>
            <a:endParaRPr lang="en-US" sz="1600" baseline="-25000">
              <a:cs typeface="Arial"/>
            </a:endParaRPr>
          </a:p>
          <a:p>
            <a:pPr lvl="2"/>
            <a:r>
              <a:rPr lang="en-US" sz="1600">
                <a:cs typeface="Arial"/>
              </a:rPr>
              <a:t>y = </a:t>
            </a:r>
            <a:r>
              <a:rPr lang="en-US" sz="1600" err="1">
                <a:cs typeface="Arial"/>
              </a:rPr>
              <a:t>N</a:t>
            </a:r>
            <a:r>
              <a:rPr lang="en-US" sz="1600" baseline="-25000" err="1">
                <a:cs typeface="Arial"/>
              </a:rPr>
              <a:t>f</a:t>
            </a:r>
            <a:endParaRPr lang="en-US" sz="1600">
              <a:cs typeface="Arial"/>
            </a:endParaRPr>
          </a:p>
          <a:p>
            <a:r>
              <a:rPr lang="en-US" sz="2400">
                <a:cs typeface="Arial"/>
              </a:rPr>
              <a:t>Varying Parameters:</a:t>
            </a:r>
          </a:p>
          <a:p>
            <a:pPr lvl="1"/>
            <a:r>
              <a:rPr lang="en-US" sz="2000">
                <a:cs typeface="Arial"/>
              </a:rPr>
              <a:t>Sample Time (Ts)</a:t>
            </a:r>
          </a:p>
          <a:p>
            <a:pPr lvl="1"/>
            <a:r>
              <a:rPr lang="en-US" sz="2000" dirty="0">
                <a:cs typeface="Arial"/>
              </a:rPr>
              <a:t>Control </a:t>
            </a:r>
            <a:r>
              <a:rPr lang="en-US" sz="2000">
                <a:cs typeface="Arial"/>
              </a:rPr>
              <a:t>Horizon (</a:t>
            </a:r>
            <a:r>
              <a:rPr lang="en-US" sz="2000" dirty="0">
                <a:cs typeface="Arial"/>
              </a:rPr>
              <a:t>CH</a:t>
            </a:r>
            <a:r>
              <a:rPr lang="en-US" sz="2000">
                <a:cs typeface="Arial"/>
              </a:rPr>
              <a:t>)</a:t>
            </a:r>
          </a:p>
          <a:p>
            <a:pPr lvl="1"/>
            <a:r>
              <a:rPr lang="en-US" sz="2000" dirty="0">
                <a:cs typeface="Arial"/>
              </a:rPr>
              <a:t>Prediction </a:t>
            </a:r>
            <a:r>
              <a:rPr lang="en-US" sz="2000">
                <a:cs typeface="Arial"/>
              </a:rPr>
              <a:t>Horizon (</a:t>
            </a:r>
            <a:r>
              <a:rPr lang="en-US" sz="2000" dirty="0">
                <a:cs typeface="Arial"/>
              </a:rPr>
              <a:t>PH</a:t>
            </a:r>
            <a:r>
              <a:rPr lang="en-US" sz="2000">
                <a:cs typeface="Arial"/>
              </a:rPr>
              <a:t>)</a:t>
            </a:r>
            <a:endParaRPr lang="en-US" sz="2000" dirty="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12</a:t>
            </a:fld>
            <a:endParaRPr lang="en-US"/>
          </a:p>
        </p:txBody>
      </p:sp>
      <p:pic>
        <p:nvPicPr>
          <p:cNvPr id="24" name="Picture 23">
            <a:extLst>
              <a:ext uri="{FF2B5EF4-FFF2-40B4-BE49-F238E27FC236}">
                <a16:creationId xmlns:a16="http://schemas.microsoft.com/office/drawing/2014/main" id="{42EB591F-4465-45D8-9387-9EF83F652F2D}"/>
              </a:ext>
            </a:extLst>
          </p:cNvPr>
          <p:cNvPicPr>
            <a:picLocks noChangeAspect="1"/>
          </p:cNvPicPr>
          <p:nvPr/>
        </p:nvPicPr>
        <p:blipFill rotWithShape="1">
          <a:blip r:embed="rId3"/>
          <a:srcRect t="3417" r="17418"/>
          <a:stretch/>
        </p:blipFill>
        <p:spPr>
          <a:xfrm>
            <a:off x="7306666" y="1108953"/>
            <a:ext cx="2893974" cy="5178725"/>
          </a:xfrm>
          <a:prstGeom prst="rect">
            <a:avLst/>
          </a:prstGeom>
        </p:spPr>
      </p:pic>
    </p:spTree>
    <p:extLst>
      <p:ext uri="{BB962C8B-B14F-4D97-AF65-F5344CB8AC3E}">
        <p14:creationId xmlns:p14="http://schemas.microsoft.com/office/powerpoint/2010/main" val="291349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Phase I Controls Model</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13</a:t>
            </a:fld>
            <a:endParaRPr lang="en-US"/>
          </a:p>
        </p:txBody>
      </p:sp>
      <p:pic>
        <p:nvPicPr>
          <p:cNvPr id="8" name="Picture 7">
            <a:extLst>
              <a:ext uri="{FF2B5EF4-FFF2-40B4-BE49-F238E27FC236}">
                <a16:creationId xmlns:a16="http://schemas.microsoft.com/office/drawing/2014/main" id="{9058FE6C-80FF-4545-AFC4-B6A1E3AC4C0B}"/>
              </a:ext>
            </a:extLst>
          </p:cNvPr>
          <p:cNvPicPr>
            <a:picLocks noChangeAspect="1"/>
          </p:cNvPicPr>
          <p:nvPr/>
        </p:nvPicPr>
        <p:blipFill>
          <a:blip r:embed="rId3"/>
          <a:stretch>
            <a:fillRect/>
          </a:stretch>
        </p:blipFill>
        <p:spPr>
          <a:xfrm>
            <a:off x="1015111" y="1113553"/>
            <a:ext cx="10179705" cy="5242797"/>
          </a:xfrm>
          <a:prstGeom prst="rect">
            <a:avLst/>
          </a:prstGeom>
        </p:spPr>
      </p:pic>
      <p:sp>
        <p:nvSpPr>
          <p:cNvPr id="7" name="Rectangle 6">
            <a:extLst>
              <a:ext uri="{FF2B5EF4-FFF2-40B4-BE49-F238E27FC236}">
                <a16:creationId xmlns:a16="http://schemas.microsoft.com/office/drawing/2014/main" id="{97915FDF-D68A-4DBB-8640-5CDA375891C5}"/>
              </a:ext>
            </a:extLst>
          </p:cNvPr>
          <p:cNvSpPr/>
          <p:nvPr/>
        </p:nvSpPr>
        <p:spPr>
          <a:xfrm>
            <a:off x="5239250" y="4917440"/>
            <a:ext cx="1168400" cy="808200"/>
          </a:xfrm>
          <a:prstGeom prst="rect">
            <a:avLst/>
          </a:prstGeom>
          <a:noFill/>
          <a:ln w="38100">
            <a:solidFill>
              <a:srgbClr val="0070C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DBD6237-FCF7-4998-85CB-3C6EE105E111}"/>
              </a:ext>
            </a:extLst>
          </p:cNvPr>
          <p:cNvSpPr/>
          <p:nvPr/>
        </p:nvSpPr>
        <p:spPr>
          <a:xfrm>
            <a:off x="6987358" y="4917440"/>
            <a:ext cx="1262562" cy="812800"/>
          </a:xfrm>
          <a:prstGeom prst="rect">
            <a:avLst/>
          </a:prstGeom>
          <a:no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FB3226-E683-4987-A294-EEB5A34C6666}"/>
              </a:ext>
            </a:extLst>
          </p:cNvPr>
          <p:cNvSpPr/>
          <p:nvPr/>
        </p:nvSpPr>
        <p:spPr>
          <a:xfrm>
            <a:off x="2644010" y="4273154"/>
            <a:ext cx="2070457" cy="1954926"/>
          </a:xfrm>
          <a:prstGeom prst="rect">
            <a:avLst/>
          </a:prstGeom>
          <a:noFill/>
          <a:ln w="38100">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360DFCB-65A1-4893-B76E-80459C8745A9}"/>
              </a:ext>
            </a:extLst>
          </p:cNvPr>
          <p:cNvSpPr/>
          <p:nvPr/>
        </p:nvSpPr>
        <p:spPr>
          <a:xfrm>
            <a:off x="989095" y="5384799"/>
            <a:ext cx="578118" cy="589597"/>
          </a:xfrm>
          <a:prstGeom prst="rect">
            <a:avLst/>
          </a:prstGeom>
          <a:noFill/>
          <a:ln w="3810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6591E28-DD9B-4A9D-9866-B39FA8378238}"/>
              </a:ext>
            </a:extLst>
          </p:cNvPr>
          <p:cNvSpPr/>
          <p:nvPr/>
        </p:nvSpPr>
        <p:spPr>
          <a:xfrm>
            <a:off x="9670702" y="4917440"/>
            <a:ext cx="1579041" cy="650240"/>
          </a:xfrm>
          <a:prstGeom prst="rect">
            <a:avLst/>
          </a:prstGeom>
          <a:noFill/>
          <a:ln w="38100">
            <a:solidFill>
              <a:schemeClr val="accent2">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13E5E57-E328-4E4D-BABB-50C1C43A7979}"/>
              </a:ext>
            </a:extLst>
          </p:cNvPr>
          <p:cNvSpPr txBox="1"/>
          <p:nvPr/>
        </p:nvSpPr>
        <p:spPr>
          <a:xfrm>
            <a:off x="852485" y="5972294"/>
            <a:ext cx="851338" cy="369332"/>
          </a:xfrm>
          <a:prstGeom prst="rect">
            <a:avLst/>
          </a:prstGeom>
          <a:noFill/>
        </p:spPr>
        <p:txBody>
          <a:bodyPr wrap="square" rtlCol="0">
            <a:spAutoFit/>
          </a:bodyPr>
          <a:lstStyle/>
          <a:p>
            <a:pPr algn="ctr"/>
            <a:r>
              <a:rPr lang="en-US" b="1" dirty="0">
                <a:solidFill>
                  <a:srgbClr val="00B050"/>
                </a:solidFill>
                <a:effectLst>
                  <a:outerShdw blurRad="38100" dist="38100" dir="2700000" algn="tl">
                    <a:srgbClr val="000000">
                      <a:alpha val="43137"/>
                    </a:srgbClr>
                  </a:outerShdw>
                </a:effectLst>
              </a:rPr>
              <a:t>Input</a:t>
            </a:r>
          </a:p>
        </p:txBody>
      </p:sp>
      <p:sp>
        <p:nvSpPr>
          <p:cNvPr id="14" name="TextBox 13">
            <a:extLst>
              <a:ext uri="{FF2B5EF4-FFF2-40B4-BE49-F238E27FC236}">
                <a16:creationId xmlns:a16="http://schemas.microsoft.com/office/drawing/2014/main" id="{E23978D1-54CC-49EC-AA9C-01132337C3D6}"/>
              </a:ext>
            </a:extLst>
          </p:cNvPr>
          <p:cNvSpPr txBox="1"/>
          <p:nvPr/>
        </p:nvSpPr>
        <p:spPr>
          <a:xfrm>
            <a:off x="2993030" y="3875445"/>
            <a:ext cx="1372415" cy="369332"/>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Controller</a:t>
            </a:r>
          </a:p>
        </p:txBody>
      </p:sp>
      <p:sp>
        <p:nvSpPr>
          <p:cNvPr id="15" name="TextBox 14">
            <a:extLst>
              <a:ext uri="{FF2B5EF4-FFF2-40B4-BE49-F238E27FC236}">
                <a16:creationId xmlns:a16="http://schemas.microsoft.com/office/drawing/2014/main" id="{DC868EDE-E449-4769-8FD1-72A0ABD95E89}"/>
              </a:ext>
            </a:extLst>
          </p:cNvPr>
          <p:cNvSpPr txBox="1"/>
          <p:nvPr/>
        </p:nvSpPr>
        <p:spPr>
          <a:xfrm>
            <a:off x="5137242" y="5730240"/>
            <a:ext cx="1372415" cy="369332"/>
          </a:xfrm>
          <a:prstGeom prst="rect">
            <a:avLst/>
          </a:prstGeom>
          <a:noFill/>
        </p:spPr>
        <p:txBody>
          <a:bodyPr wrap="square" rtlCol="0">
            <a:spAutoFit/>
          </a:bodyPr>
          <a:lstStyle/>
          <a:p>
            <a:pPr algn="ctr"/>
            <a:r>
              <a:rPr lang="en-US" b="1" dirty="0">
                <a:solidFill>
                  <a:srgbClr val="0070C0"/>
                </a:solidFill>
                <a:effectLst>
                  <a:outerShdw blurRad="38100" dist="38100" dir="2700000" algn="tl">
                    <a:srgbClr val="000000">
                      <a:alpha val="43137"/>
                    </a:srgbClr>
                  </a:outerShdw>
                </a:effectLst>
              </a:rPr>
              <a:t>Actuator</a:t>
            </a:r>
          </a:p>
        </p:txBody>
      </p:sp>
      <p:sp>
        <p:nvSpPr>
          <p:cNvPr id="16" name="TextBox 15">
            <a:extLst>
              <a:ext uri="{FF2B5EF4-FFF2-40B4-BE49-F238E27FC236}">
                <a16:creationId xmlns:a16="http://schemas.microsoft.com/office/drawing/2014/main" id="{80AC3740-2602-44BE-BA88-BB25AA15297C}"/>
              </a:ext>
            </a:extLst>
          </p:cNvPr>
          <p:cNvSpPr txBox="1"/>
          <p:nvPr/>
        </p:nvSpPr>
        <p:spPr>
          <a:xfrm>
            <a:off x="6932431" y="5734840"/>
            <a:ext cx="1372415" cy="369332"/>
          </a:xfrm>
          <a:prstGeom prst="rect">
            <a:avLst/>
          </a:prstGeom>
          <a:noFill/>
        </p:spPr>
        <p:txBody>
          <a:bodyPr wrap="square" rtlCol="0">
            <a:spAutoFit/>
          </a:bodyPr>
          <a:lstStyle/>
          <a:p>
            <a:pPr algn="ctr"/>
            <a:r>
              <a:rPr lang="en-US" b="1" dirty="0">
                <a:solidFill>
                  <a:srgbClr val="7030A0"/>
                </a:solidFill>
                <a:effectLst>
                  <a:outerShdw blurRad="38100" dist="38100" dir="2700000" algn="tl">
                    <a:srgbClr val="000000">
                      <a:alpha val="43137"/>
                    </a:srgbClr>
                  </a:outerShdw>
                </a:effectLst>
              </a:rPr>
              <a:t>Plant</a:t>
            </a:r>
          </a:p>
        </p:txBody>
      </p:sp>
      <p:sp>
        <p:nvSpPr>
          <p:cNvPr id="17" name="TextBox 16">
            <a:extLst>
              <a:ext uri="{FF2B5EF4-FFF2-40B4-BE49-F238E27FC236}">
                <a16:creationId xmlns:a16="http://schemas.microsoft.com/office/drawing/2014/main" id="{21F7C0D5-9B32-4A12-A0A2-F890DF52C626}"/>
              </a:ext>
            </a:extLst>
          </p:cNvPr>
          <p:cNvSpPr txBox="1"/>
          <p:nvPr/>
        </p:nvSpPr>
        <p:spPr>
          <a:xfrm>
            <a:off x="9774014" y="5572280"/>
            <a:ext cx="1372415" cy="369332"/>
          </a:xfrm>
          <a:prstGeom prst="rect">
            <a:avLst/>
          </a:prstGeom>
          <a:noFill/>
        </p:spPr>
        <p:txBody>
          <a:bodyPr wrap="square" rtlCol="0">
            <a:spAutoFit/>
          </a:bodyPr>
          <a:lstStyle/>
          <a:p>
            <a:pPr algn="ctr"/>
            <a:r>
              <a:rPr lang="en-US" b="1" dirty="0">
                <a:solidFill>
                  <a:schemeClr val="accent2">
                    <a:lumMod val="75000"/>
                  </a:schemeClr>
                </a:solidFill>
                <a:effectLst>
                  <a:outerShdw blurRad="38100" dist="38100" dir="2700000" algn="tl">
                    <a:srgbClr val="000000">
                      <a:alpha val="43137"/>
                    </a:srgbClr>
                  </a:outerShdw>
                </a:effectLst>
              </a:rPr>
              <a:t>Output</a:t>
            </a:r>
          </a:p>
        </p:txBody>
      </p:sp>
    </p:spTree>
    <p:extLst>
      <p:ext uri="{BB962C8B-B14F-4D97-AF65-F5344CB8AC3E}">
        <p14:creationId xmlns:p14="http://schemas.microsoft.com/office/powerpoint/2010/main" val="3745648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dirty="0">
                <a:cs typeface="Arial"/>
              </a:rPr>
              <a:t>Phase I Summary</a:t>
            </a:r>
            <a:endParaRPr lang="en-US" b="1" dirty="0"/>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14</a:t>
            </a:fld>
            <a:endParaRPr lang="en-US"/>
          </a:p>
        </p:txBody>
      </p:sp>
      <p:pic>
        <p:nvPicPr>
          <p:cNvPr id="7" name="Picture 6">
            <a:extLst>
              <a:ext uri="{FF2B5EF4-FFF2-40B4-BE49-F238E27FC236}">
                <a16:creationId xmlns:a16="http://schemas.microsoft.com/office/drawing/2014/main" id="{FAC841DF-0D4C-43ED-916F-692254DD1DA6}"/>
              </a:ext>
            </a:extLst>
          </p:cNvPr>
          <p:cNvPicPr>
            <a:picLocks noChangeAspect="1"/>
          </p:cNvPicPr>
          <p:nvPr/>
        </p:nvPicPr>
        <p:blipFill>
          <a:blip r:embed="rId3"/>
          <a:stretch>
            <a:fillRect/>
          </a:stretch>
        </p:blipFill>
        <p:spPr>
          <a:xfrm>
            <a:off x="6192916" y="1257300"/>
            <a:ext cx="5806205" cy="4343400"/>
          </a:xfrm>
          <a:prstGeom prst="rect">
            <a:avLst/>
          </a:prstGeom>
        </p:spPr>
      </p:pic>
      <p:pic>
        <p:nvPicPr>
          <p:cNvPr id="18" name="Picture 17">
            <a:extLst>
              <a:ext uri="{FF2B5EF4-FFF2-40B4-BE49-F238E27FC236}">
                <a16:creationId xmlns:a16="http://schemas.microsoft.com/office/drawing/2014/main" id="{B6FC4B6C-4978-4C13-938D-EA8841367169}"/>
              </a:ext>
            </a:extLst>
          </p:cNvPr>
          <p:cNvPicPr>
            <a:picLocks noChangeAspect="1"/>
          </p:cNvPicPr>
          <p:nvPr/>
        </p:nvPicPr>
        <p:blipFill>
          <a:blip r:embed="rId4"/>
          <a:stretch>
            <a:fillRect/>
          </a:stretch>
        </p:blipFill>
        <p:spPr>
          <a:xfrm>
            <a:off x="192881" y="1257300"/>
            <a:ext cx="5806205" cy="4343400"/>
          </a:xfrm>
          <a:prstGeom prst="rect">
            <a:avLst/>
          </a:prstGeom>
        </p:spPr>
      </p:pic>
    </p:spTree>
    <p:extLst>
      <p:ext uri="{BB962C8B-B14F-4D97-AF65-F5344CB8AC3E}">
        <p14:creationId xmlns:p14="http://schemas.microsoft.com/office/powerpoint/2010/main" val="2502647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Phase II Controls Model</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15</a:t>
            </a:fld>
            <a:endParaRPr lang="en-US"/>
          </a:p>
        </p:txBody>
      </p:sp>
      <p:pic>
        <p:nvPicPr>
          <p:cNvPr id="8" name="Picture 7">
            <a:extLst>
              <a:ext uri="{FF2B5EF4-FFF2-40B4-BE49-F238E27FC236}">
                <a16:creationId xmlns:a16="http://schemas.microsoft.com/office/drawing/2014/main" id="{2B86ACD0-49FE-4E71-BE5D-2198A3F0AD29}"/>
              </a:ext>
            </a:extLst>
          </p:cNvPr>
          <p:cNvPicPr>
            <a:picLocks noChangeAspect="1"/>
          </p:cNvPicPr>
          <p:nvPr/>
        </p:nvPicPr>
        <p:blipFill>
          <a:blip r:embed="rId3"/>
          <a:stretch>
            <a:fillRect/>
          </a:stretch>
        </p:blipFill>
        <p:spPr>
          <a:xfrm>
            <a:off x="796408" y="1108930"/>
            <a:ext cx="10599184" cy="5247444"/>
          </a:xfrm>
          <a:prstGeom prst="rect">
            <a:avLst/>
          </a:prstGeom>
        </p:spPr>
      </p:pic>
      <p:sp>
        <p:nvSpPr>
          <p:cNvPr id="7" name="Rectangle 6">
            <a:extLst>
              <a:ext uri="{FF2B5EF4-FFF2-40B4-BE49-F238E27FC236}">
                <a16:creationId xmlns:a16="http://schemas.microsoft.com/office/drawing/2014/main" id="{13446D63-945B-4682-BE68-B88325F047CB}"/>
              </a:ext>
            </a:extLst>
          </p:cNvPr>
          <p:cNvSpPr/>
          <p:nvPr/>
        </p:nvSpPr>
        <p:spPr>
          <a:xfrm>
            <a:off x="3581401" y="3312160"/>
            <a:ext cx="4401048" cy="3044190"/>
          </a:xfrm>
          <a:prstGeom prst="rect">
            <a:avLst/>
          </a:prstGeom>
          <a:noFill/>
          <a:ln w="38100">
            <a:solidFill>
              <a:srgbClr val="0070C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A67A8B5-35AB-420D-98E3-CCAA13018022}"/>
              </a:ext>
            </a:extLst>
          </p:cNvPr>
          <p:cNvSpPr/>
          <p:nvPr/>
        </p:nvSpPr>
        <p:spPr>
          <a:xfrm>
            <a:off x="8133080" y="4511040"/>
            <a:ext cx="988438" cy="640080"/>
          </a:xfrm>
          <a:prstGeom prst="rect">
            <a:avLst/>
          </a:prstGeom>
          <a:no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3156FB-4FF1-45C8-BD67-2C045B2B76BC}"/>
              </a:ext>
            </a:extLst>
          </p:cNvPr>
          <p:cNvSpPr/>
          <p:nvPr/>
        </p:nvSpPr>
        <p:spPr>
          <a:xfrm>
            <a:off x="1882010" y="4029314"/>
            <a:ext cx="1547243" cy="1467246"/>
          </a:xfrm>
          <a:prstGeom prst="rect">
            <a:avLst/>
          </a:prstGeom>
          <a:noFill/>
          <a:ln w="38100">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0A9F9A-9ECC-48E3-B3CD-F9076BEC92A5}"/>
              </a:ext>
            </a:extLst>
          </p:cNvPr>
          <p:cNvSpPr/>
          <p:nvPr/>
        </p:nvSpPr>
        <p:spPr>
          <a:xfrm>
            <a:off x="750517" y="4818619"/>
            <a:ext cx="556810" cy="525541"/>
          </a:xfrm>
          <a:prstGeom prst="rect">
            <a:avLst/>
          </a:prstGeom>
          <a:noFill/>
          <a:ln w="3810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D1A3A13-20BA-4594-811C-1C4C3A17D5FC}"/>
              </a:ext>
            </a:extLst>
          </p:cNvPr>
          <p:cNvSpPr/>
          <p:nvPr/>
        </p:nvSpPr>
        <p:spPr>
          <a:xfrm>
            <a:off x="10250756" y="4508740"/>
            <a:ext cx="1168401" cy="510300"/>
          </a:xfrm>
          <a:prstGeom prst="rect">
            <a:avLst/>
          </a:prstGeom>
          <a:noFill/>
          <a:ln w="38100">
            <a:solidFill>
              <a:schemeClr val="accent2">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5936170-2A99-4A16-A006-19DD41B2C2C8}"/>
              </a:ext>
            </a:extLst>
          </p:cNvPr>
          <p:cNvSpPr txBox="1"/>
          <p:nvPr/>
        </p:nvSpPr>
        <p:spPr>
          <a:xfrm>
            <a:off x="605003" y="5342045"/>
            <a:ext cx="851338" cy="369332"/>
          </a:xfrm>
          <a:prstGeom prst="rect">
            <a:avLst/>
          </a:prstGeom>
          <a:noFill/>
        </p:spPr>
        <p:txBody>
          <a:bodyPr wrap="square" rtlCol="0">
            <a:spAutoFit/>
          </a:bodyPr>
          <a:lstStyle/>
          <a:p>
            <a:pPr algn="ctr"/>
            <a:r>
              <a:rPr lang="en-US" b="1" dirty="0">
                <a:solidFill>
                  <a:srgbClr val="00B050"/>
                </a:solidFill>
                <a:effectLst>
                  <a:outerShdw blurRad="38100" dist="38100" dir="2700000" algn="tl">
                    <a:srgbClr val="000000">
                      <a:alpha val="43137"/>
                    </a:srgbClr>
                  </a:outerShdw>
                </a:effectLst>
              </a:rPr>
              <a:t>Input</a:t>
            </a:r>
          </a:p>
        </p:txBody>
      </p:sp>
      <p:sp>
        <p:nvSpPr>
          <p:cNvPr id="14" name="TextBox 13">
            <a:extLst>
              <a:ext uri="{FF2B5EF4-FFF2-40B4-BE49-F238E27FC236}">
                <a16:creationId xmlns:a16="http://schemas.microsoft.com/office/drawing/2014/main" id="{9DEF86E1-7302-4721-B454-948D5727A4D2}"/>
              </a:ext>
            </a:extLst>
          </p:cNvPr>
          <p:cNvSpPr txBox="1"/>
          <p:nvPr/>
        </p:nvSpPr>
        <p:spPr>
          <a:xfrm>
            <a:off x="1969423" y="3659982"/>
            <a:ext cx="1372415" cy="369332"/>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Controller</a:t>
            </a:r>
          </a:p>
        </p:txBody>
      </p:sp>
      <p:sp>
        <p:nvSpPr>
          <p:cNvPr id="15" name="TextBox 14">
            <a:extLst>
              <a:ext uri="{FF2B5EF4-FFF2-40B4-BE49-F238E27FC236}">
                <a16:creationId xmlns:a16="http://schemas.microsoft.com/office/drawing/2014/main" id="{E7707706-5563-406E-A992-F5DA528DB379}"/>
              </a:ext>
            </a:extLst>
          </p:cNvPr>
          <p:cNvSpPr txBox="1"/>
          <p:nvPr/>
        </p:nvSpPr>
        <p:spPr>
          <a:xfrm>
            <a:off x="3581401" y="2947059"/>
            <a:ext cx="4401048" cy="369332"/>
          </a:xfrm>
          <a:prstGeom prst="rect">
            <a:avLst/>
          </a:prstGeom>
          <a:noFill/>
        </p:spPr>
        <p:txBody>
          <a:bodyPr wrap="square" rtlCol="0">
            <a:spAutoFit/>
          </a:bodyPr>
          <a:lstStyle/>
          <a:p>
            <a:pPr algn="ctr"/>
            <a:r>
              <a:rPr lang="en-US" b="1" dirty="0">
                <a:solidFill>
                  <a:srgbClr val="0070C0"/>
                </a:solidFill>
                <a:effectLst>
                  <a:outerShdw blurRad="38100" dist="38100" dir="2700000" algn="tl">
                    <a:srgbClr val="000000">
                      <a:alpha val="43137"/>
                    </a:srgbClr>
                  </a:outerShdw>
                </a:effectLst>
              </a:rPr>
              <a:t>Actuators</a:t>
            </a:r>
          </a:p>
        </p:txBody>
      </p:sp>
      <p:sp>
        <p:nvSpPr>
          <p:cNvPr id="16" name="TextBox 15">
            <a:extLst>
              <a:ext uri="{FF2B5EF4-FFF2-40B4-BE49-F238E27FC236}">
                <a16:creationId xmlns:a16="http://schemas.microsoft.com/office/drawing/2014/main" id="{3A617063-78FB-4B96-A455-DCD93337938A}"/>
              </a:ext>
            </a:extLst>
          </p:cNvPr>
          <p:cNvSpPr txBox="1"/>
          <p:nvPr/>
        </p:nvSpPr>
        <p:spPr>
          <a:xfrm>
            <a:off x="8116381" y="4145939"/>
            <a:ext cx="988438" cy="369332"/>
          </a:xfrm>
          <a:prstGeom prst="rect">
            <a:avLst/>
          </a:prstGeom>
          <a:noFill/>
        </p:spPr>
        <p:txBody>
          <a:bodyPr wrap="square" rtlCol="0">
            <a:spAutoFit/>
          </a:bodyPr>
          <a:lstStyle/>
          <a:p>
            <a:pPr algn="ctr"/>
            <a:r>
              <a:rPr lang="en-US" b="1" dirty="0">
                <a:solidFill>
                  <a:srgbClr val="7030A0"/>
                </a:solidFill>
                <a:effectLst>
                  <a:outerShdw blurRad="38100" dist="38100" dir="2700000" algn="tl">
                    <a:srgbClr val="000000">
                      <a:alpha val="43137"/>
                    </a:srgbClr>
                  </a:outerShdw>
                </a:effectLst>
              </a:rPr>
              <a:t>Plant</a:t>
            </a:r>
          </a:p>
        </p:txBody>
      </p:sp>
      <p:sp>
        <p:nvSpPr>
          <p:cNvPr id="17" name="TextBox 16">
            <a:extLst>
              <a:ext uri="{FF2B5EF4-FFF2-40B4-BE49-F238E27FC236}">
                <a16:creationId xmlns:a16="http://schemas.microsoft.com/office/drawing/2014/main" id="{0DDB5219-3383-44CA-A7E8-363F930D7EDA}"/>
              </a:ext>
            </a:extLst>
          </p:cNvPr>
          <p:cNvSpPr txBox="1"/>
          <p:nvPr/>
        </p:nvSpPr>
        <p:spPr>
          <a:xfrm>
            <a:off x="10144041" y="4139408"/>
            <a:ext cx="1372415" cy="369332"/>
          </a:xfrm>
          <a:prstGeom prst="rect">
            <a:avLst/>
          </a:prstGeom>
          <a:noFill/>
        </p:spPr>
        <p:txBody>
          <a:bodyPr wrap="square" rtlCol="0">
            <a:spAutoFit/>
          </a:bodyPr>
          <a:lstStyle/>
          <a:p>
            <a:pPr algn="ctr"/>
            <a:r>
              <a:rPr lang="en-US" b="1" dirty="0">
                <a:solidFill>
                  <a:schemeClr val="accent2">
                    <a:lumMod val="75000"/>
                  </a:schemeClr>
                </a:solidFill>
                <a:effectLst>
                  <a:outerShdw blurRad="38100" dist="38100" dir="2700000" algn="tl">
                    <a:srgbClr val="000000">
                      <a:alpha val="43137"/>
                    </a:srgbClr>
                  </a:outerShdw>
                </a:effectLst>
              </a:rPr>
              <a:t>Output</a:t>
            </a:r>
          </a:p>
        </p:txBody>
      </p:sp>
    </p:spTree>
    <p:extLst>
      <p:ext uri="{BB962C8B-B14F-4D97-AF65-F5344CB8AC3E}">
        <p14:creationId xmlns:p14="http://schemas.microsoft.com/office/powerpoint/2010/main" val="3370047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dirty="0">
                <a:cs typeface="Arial"/>
              </a:rPr>
              <a:t>Phase II Summary</a:t>
            </a:r>
            <a:endParaRPr lang="en-US" b="1" dirty="0"/>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16</a:t>
            </a:fld>
            <a:endParaRPr lang="en-US"/>
          </a:p>
        </p:txBody>
      </p:sp>
      <p:pic>
        <p:nvPicPr>
          <p:cNvPr id="22" name="Picture 21">
            <a:extLst>
              <a:ext uri="{FF2B5EF4-FFF2-40B4-BE49-F238E27FC236}">
                <a16:creationId xmlns:a16="http://schemas.microsoft.com/office/drawing/2014/main" id="{B8AA93C9-8302-4F70-9BAE-C4FBB9F8FAAA}"/>
              </a:ext>
            </a:extLst>
          </p:cNvPr>
          <p:cNvPicPr>
            <a:picLocks noChangeAspect="1"/>
          </p:cNvPicPr>
          <p:nvPr/>
        </p:nvPicPr>
        <p:blipFill>
          <a:blip r:embed="rId3"/>
          <a:stretch>
            <a:fillRect/>
          </a:stretch>
        </p:blipFill>
        <p:spPr>
          <a:xfrm>
            <a:off x="6227488" y="1560951"/>
            <a:ext cx="5806205" cy="4343400"/>
          </a:xfrm>
          <a:prstGeom prst="rect">
            <a:avLst/>
          </a:prstGeom>
        </p:spPr>
      </p:pic>
      <p:pic>
        <p:nvPicPr>
          <p:cNvPr id="27" name="Picture 26">
            <a:extLst>
              <a:ext uri="{FF2B5EF4-FFF2-40B4-BE49-F238E27FC236}">
                <a16:creationId xmlns:a16="http://schemas.microsoft.com/office/drawing/2014/main" id="{31DBEE06-1237-4AAC-B753-686F36A2C0A0}"/>
              </a:ext>
            </a:extLst>
          </p:cNvPr>
          <p:cNvPicPr>
            <a:picLocks noChangeAspect="1"/>
          </p:cNvPicPr>
          <p:nvPr/>
        </p:nvPicPr>
        <p:blipFill>
          <a:blip r:embed="rId4"/>
          <a:stretch>
            <a:fillRect/>
          </a:stretch>
        </p:blipFill>
        <p:spPr>
          <a:xfrm>
            <a:off x="158307" y="1560951"/>
            <a:ext cx="5806204" cy="4343400"/>
          </a:xfrm>
          <a:prstGeom prst="rect">
            <a:avLst/>
          </a:prstGeom>
        </p:spPr>
      </p:pic>
    </p:spTree>
    <p:extLst>
      <p:ext uri="{BB962C8B-B14F-4D97-AF65-F5344CB8AC3E}">
        <p14:creationId xmlns:p14="http://schemas.microsoft.com/office/powerpoint/2010/main" val="158766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Phase III Controls Model</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17</a:t>
            </a:fld>
            <a:endParaRPr lang="en-US"/>
          </a:p>
        </p:txBody>
      </p:sp>
      <p:pic>
        <p:nvPicPr>
          <p:cNvPr id="9" name="Picture 8">
            <a:extLst>
              <a:ext uri="{FF2B5EF4-FFF2-40B4-BE49-F238E27FC236}">
                <a16:creationId xmlns:a16="http://schemas.microsoft.com/office/drawing/2014/main" id="{6629F679-0599-42B9-A631-4D5CAB2B6461}"/>
              </a:ext>
            </a:extLst>
          </p:cNvPr>
          <p:cNvPicPr>
            <a:picLocks noChangeAspect="1"/>
          </p:cNvPicPr>
          <p:nvPr/>
        </p:nvPicPr>
        <p:blipFill rotWithShape="1">
          <a:blip r:embed="rId3"/>
          <a:srcRect t="2856"/>
          <a:stretch/>
        </p:blipFill>
        <p:spPr>
          <a:xfrm>
            <a:off x="579577" y="1026160"/>
            <a:ext cx="11032846" cy="5096510"/>
          </a:xfrm>
          <a:prstGeom prst="rect">
            <a:avLst/>
          </a:prstGeom>
        </p:spPr>
      </p:pic>
      <p:sp>
        <p:nvSpPr>
          <p:cNvPr id="7" name="Rectangle 6">
            <a:extLst>
              <a:ext uri="{FF2B5EF4-FFF2-40B4-BE49-F238E27FC236}">
                <a16:creationId xmlns:a16="http://schemas.microsoft.com/office/drawing/2014/main" id="{F1358485-5B5E-4246-89F6-097B62830C83}"/>
              </a:ext>
            </a:extLst>
          </p:cNvPr>
          <p:cNvSpPr/>
          <p:nvPr/>
        </p:nvSpPr>
        <p:spPr>
          <a:xfrm>
            <a:off x="3840022" y="2519680"/>
            <a:ext cx="4261575" cy="3601981"/>
          </a:xfrm>
          <a:prstGeom prst="rect">
            <a:avLst/>
          </a:prstGeom>
          <a:noFill/>
          <a:ln w="38100">
            <a:solidFill>
              <a:srgbClr val="0070C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D980BB6-A542-43FC-AB67-98FECC3E484A}"/>
              </a:ext>
            </a:extLst>
          </p:cNvPr>
          <p:cNvSpPr/>
          <p:nvPr/>
        </p:nvSpPr>
        <p:spPr>
          <a:xfrm>
            <a:off x="8376920" y="3942080"/>
            <a:ext cx="988438" cy="640080"/>
          </a:xfrm>
          <a:prstGeom prst="rect">
            <a:avLst/>
          </a:prstGeom>
          <a:noFill/>
          <a:ln w="38100">
            <a:solidFill>
              <a:srgbClr val="7030A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31F4188-4E31-491E-84B4-12905238BC86}"/>
              </a:ext>
            </a:extLst>
          </p:cNvPr>
          <p:cNvSpPr/>
          <p:nvPr/>
        </p:nvSpPr>
        <p:spPr>
          <a:xfrm>
            <a:off x="1882010" y="3490834"/>
            <a:ext cx="1547243" cy="1467246"/>
          </a:xfrm>
          <a:prstGeom prst="rect">
            <a:avLst/>
          </a:prstGeom>
          <a:noFill/>
          <a:ln w="38100">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3301844-9CAA-4331-811E-7D67CBF62E9D}"/>
              </a:ext>
            </a:extLst>
          </p:cNvPr>
          <p:cNvSpPr/>
          <p:nvPr/>
        </p:nvSpPr>
        <p:spPr>
          <a:xfrm>
            <a:off x="699717" y="4259819"/>
            <a:ext cx="556810" cy="525541"/>
          </a:xfrm>
          <a:prstGeom prst="rect">
            <a:avLst/>
          </a:prstGeom>
          <a:noFill/>
          <a:ln w="38100">
            <a:solidFill>
              <a:srgbClr val="00B05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57FA8C7-F18A-4C6D-B9D5-12580534D619}"/>
              </a:ext>
            </a:extLst>
          </p:cNvPr>
          <p:cNvSpPr/>
          <p:nvPr/>
        </p:nvSpPr>
        <p:spPr>
          <a:xfrm>
            <a:off x="10443796" y="3970260"/>
            <a:ext cx="1168401" cy="510300"/>
          </a:xfrm>
          <a:prstGeom prst="rect">
            <a:avLst/>
          </a:prstGeom>
          <a:noFill/>
          <a:ln w="38100">
            <a:solidFill>
              <a:schemeClr val="accent2">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8E05B9F-87A3-49BF-9628-5F9548E2916C}"/>
              </a:ext>
            </a:extLst>
          </p:cNvPr>
          <p:cNvSpPr txBox="1"/>
          <p:nvPr/>
        </p:nvSpPr>
        <p:spPr>
          <a:xfrm>
            <a:off x="554203" y="4783245"/>
            <a:ext cx="851338" cy="369332"/>
          </a:xfrm>
          <a:prstGeom prst="rect">
            <a:avLst/>
          </a:prstGeom>
          <a:noFill/>
        </p:spPr>
        <p:txBody>
          <a:bodyPr wrap="square" rtlCol="0">
            <a:spAutoFit/>
          </a:bodyPr>
          <a:lstStyle/>
          <a:p>
            <a:pPr algn="ctr"/>
            <a:r>
              <a:rPr lang="en-US" b="1" dirty="0">
                <a:solidFill>
                  <a:srgbClr val="00B050"/>
                </a:solidFill>
                <a:effectLst>
                  <a:outerShdw blurRad="38100" dist="38100" dir="2700000" algn="tl">
                    <a:srgbClr val="000000">
                      <a:alpha val="43137"/>
                    </a:srgbClr>
                  </a:outerShdw>
                </a:effectLst>
              </a:rPr>
              <a:t>Input</a:t>
            </a:r>
          </a:p>
        </p:txBody>
      </p:sp>
      <p:sp>
        <p:nvSpPr>
          <p:cNvPr id="14" name="TextBox 13">
            <a:extLst>
              <a:ext uri="{FF2B5EF4-FFF2-40B4-BE49-F238E27FC236}">
                <a16:creationId xmlns:a16="http://schemas.microsoft.com/office/drawing/2014/main" id="{7A1407B1-A086-4387-AD81-89C585CB661E}"/>
              </a:ext>
            </a:extLst>
          </p:cNvPr>
          <p:cNvSpPr txBox="1"/>
          <p:nvPr/>
        </p:nvSpPr>
        <p:spPr>
          <a:xfrm>
            <a:off x="1969423" y="3121502"/>
            <a:ext cx="1372415" cy="369332"/>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Controller</a:t>
            </a:r>
          </a:p>
        </p:txBody>
      </p:sp>
      <p:sp>
        <p:nvSpPr>
          <p:cNvPr id="15" name="TextBox 14">
            <a:extLst>
              <a:ext uri="{FF2B5EF4-FFF2-40B4-BE49-F238E27FC236}">
                <a16:creationId xmlns:a16="http://schemas.microsoft.com/office/drawing/2014/main" id="{B1D02A23-0CBB-41B0-AD51-1F2DE381E1D6}"/>
              </a:ext>
            </a:extLst>
          </p:cNvPr>
          <p:cNvSpPr txBox="1"/>
          <p:nvPr/>
        </p:nvSpPr>
        <p:spPr>
          <a:xfrm>
            <a:off x="3770285" y="6120780"/>
            <a:ext cx="4401048" cy="369332"/>
          </a:xfrm>
          <a:prstGeom prst="rect">
            <a:avLst/>
          </a:prstGeom>
          <a:noFill/>
        </p:spPr>
        <p:txBody>
          <a:bodyPr wrap="square" rtlCol="0">
            <a:spAutoFit/>
          </a:bodyPr>
          <a:lstStyle/>
          <a:p>
            <a:pPr algn="ctr"/>
            <a:r>
              <a:rPr lang="en-US" b="1" dirty="0">
                <a:solidFill>
                  <a:srgbClr val="0070C0"/>
                </a:solidFill>
                <a:effectLst>
                  <a:outerShdw blurRad="38100" dist="38100" dir="2700000" algn="tl">
                    <a:srgbClr val="000000">
                      <a:alpha val="43137"/>
                    </a:srgbClr>
                  </a:outerShdw>
                </a:effectLst>
              </a:rPr>
              <a:t>Actuators</a:t>
            </a:r>
          </a:p>
        </p:txBody>
      </p:sp>
      <p:sp>
        <p:nvSpPr>
          <p:cNvPr id="16" name="TextBox 15">
            <a:extLst>
              <a:ext uri="{FF2B5EF4-FFF2-40B4-BE49-F238E27FC236}">
                <a16:creationId xmlns:a16="http://schemas.microsoft.com/office/drawing/2014/main" id="{609167A8-38F8-4124-97EF-7762B566030A}"/>
              </a:ext>
            </a:extLst>
          </p:cNvPr>
          <p:cNvSpPr txBox="1"/>
          <p:nvPr/>
        </p:nvSpPr>
        <p:spPr>
          <a:xfrm>
            <a:off x="8360221" y="3576979"/>
            <a:ext cx="988438" cy="369332"/>
          </a:xfrm>
          <a:prstGeom prst="rect">
            <a:avLst/>
          </a:prstGeom>
          <a:noFill/>
        </p:spPr>
        <p:txBody>
          <a:bodyPr wrap="square" rtlCol="0">
            <a:spAutoFit/>
          </a:bodyPr>
          <a:lstStyle/>
          <a:p>
            <a:pPr algn="ctr"/>
            <a:r>
              <a:rPr lang="en-US" b="1" dirty="0">
                <a:solidFill>
                  <a:srgbClr val="7030A0"/>
                </a:solidFill>
                <a:effectLst>
                  <a:outerShdw blurRad="38100" dist="38100" dir="2700000" algn="tl">
                    <a:srgbClr val="000000">
                      <a:alpha val="43137"/>
                    </a:srgbClr>
                  </a:outerShdw>
                </a:effectLst>
              </a:rPr>
              <a:t>Plant</a:t>
            </a:r>
          </a:p>
        </p:txBody>
      </p:sp>
      <p:sp>
        <p:nvSpPr>
          <p:cNvPr id="17" name="TextBox 16">
            <a:extLst>
              <a:ext uri="{FF2B5EF4-FFF2-40B4-BE49-F238E27FC236}">
                <a16:creationId xmlns:a16="http://schemas.microsoft.com/office/drawing/2014/main" id="{1616F734-8CD2-4A50-A30F-EB52E4E0B0D2}"/>
              </a:ext>
            </a:extLst>
          </p:cNvPr>
          <p:cNvSpPr txBox="1"/>
          <p:nvPr/>
        </p:nvSpPr>
        <p:spPr>
          <a:xfrm>
            <a:off x="10337081" y="3600928"/>
            <a:ext cx="1372415" cy="369332"/>
          </a:xfrm>
          <a:prstGeom prst="rect">
            <a:avLst/>
          </a:prstGeom>
          <a:noFill/>
        </p:spPr>
        <p:txBody>
          <a:bodyPr wrap="square" rtlCol="0">
            <a:spAutoFit/>
          </a:bodyPr>
          <a:lstStyle/>
          <a:p>
            <a:pPr algn="ctr"/>
            <a:r>
              <a:rPr lang="en-US" b="1" dirty="0">
                <a:solidFill>
                  <a:schemeClr val="accent2">
                    <a:lumMod val="75000"/>
                  </a:schemeClr>
                </a:solidFill>
                <a:effectLst>
                  <a:outerShdw blurRad="38100" dist="38100" dir="2700000" algn="tl">
                    <a:srgbClr val="000000">
                      <a:alpha val="43137"/>
                    </a:srgbClr>
                  </a:outerShdw>
                </a:effectLst>
              </a:rPr>
              <a:t>Output</a:t>
            </a:r>
          </a:p>
        </p:txBody>
      </p:sp>
    </p:spTree>
    <p:extLst>
      <p:ext uri="{BB962C8B-B14F-4D97-AF65-F5344CB8AC3E}">
        <p14:creationId xmlns:p14="http://schemas.microsoft.com/office/powerpoint/2010/main" val="1436778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dirty="0">
                <a:cs typeface="Arial"/>
              </a:rPr>
              <a:t>Phase III Summary</a:t>
            </a:r>
            <a:endParaRPr lang="en-US" b="1" dirty="0"/>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18</a:t>
            </a:fld>
            <a:endParaRPr lang="en-US"/>
          </a:p>
        </p:txBody>
      </p:sp>
      <p:pic>
        <p:nvPicPr>
          <p:cNvPr id="7" name="Picture 6">
            <a:extLst>
              <a:ext uri="{FF2B5EF4-FFF2-40B4-BE49-F238E27FC236}">
                <a16:creationId xmlns:a16="http://schemas.microsoft.com/office/drawing/2014/main" id="{B66CBFCD-86FC-463C-A127-225EC55A2733}"/>
              </a:ext>
            </a:extLst>
          </p:cNvPr>
          <p:cNvPicPr>
            <a:picLocks noChangeAspect="1"/>
          </p:cNvPicPr>
          <p:nvPr/>
        </p:nvPicPr>
        <p:blipFill>
          <a:blip r:embed="rId3"/>
          <a:stretch>
            <a:fillRect/>
          </a:stretch>
        </p:blipFill>
        <p:spPr>
          <a:xfrm>
            <a:off x="6234449" y="1560951"/>
            <a:ext cx="5806205" cy="4343400"/>
          </a:xfrm>
          <a:prstGeom prst="rect">
            <a:avLst/>
          </a:prstGeom>
        </p:spPr>
      </p:pic>
      <p:pic>
        <p:nvPicPr>
          <p:cNvPr id="18" name="Picture 17">
            <a:extLst>
              <a:ext uri="{FF2B5EF4-FFF2-40B4-BE49-F238E27FC236}">
                <a16:creationId xmlns:a16="http://schemas.microsoft.com/office/drawing/2014/main" id="{5B5D279B-EA09-44E6-9672-AFDEA201477E}"/>
              </a:ext>
            </a:extLst>
          </p:cNvPr>
          <p:cNvPicPr>
            <a:picLocks noChangeAspect="1"/>
          </p:cNvPicPr>
          <p:nvPr/>
        </p:nvPicPr>
        <p:blipFill>
          <a:blip r:embed="rId4"/>
          <a:stretch>
            <a:fillRect/>
          </a:stretch>
        </p:blipFill>
        <p:spPr>
          <a:xfrm>
            <a:off x="151347" y="1560951"/>
            <a:ext cx="5806205" cy="4343400"/>
          </a:xfrm>
          <a:prstGeom prst="rect">
            <a:avLst/>
          </a:prstGeom>
        </p:spPr>
      </p:pic>
    </p:spTree>
    <p:extLst>
      <p:ext uri="{BB962C8B-B14F-4D97-AF65-F5344CB8AC3E}">
        <p14:creationId xmlns:p14="http://schemas.microsoft.com/office/powerpoint/2010/main" val="2049139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Sensitivity Final Parameters</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7"/>
            <a:ext cx="6795421" cy="5427428"/>
          </a:xfrm>
          <a:noFill/>
          <a:effectLst>
            <a:softEdge rad="63500"/>
          </a:effectLst>
        </p:spPr>
        <p:txBody>
          <a:bodyPr vert="horz" lIns="91440" tIns="45720" rIns="91440" bIns="45720" rtlCol="0" anchor="t">
            <a:normAutofit/>
          </a:bodyPr>
          <a:lstStyle/>
          <a:p>
            <a:r>
              <a:rPr lang="en-US" sz="2400">
                <a:cs typeface="Arial"/>
              </a:rPr>
              <a:t>Optimized MPC Parameters:</a:t>
            </a:r>
          </a:p>
          <a:p>
            <a:pPr lvl="1"/>
            <a:r>
              <a:rPr lang="en-US" sz="2000">
                <a:cs typeface="Arial"/>
              </a:rPr>
              <a:t>Ts: 0.10 s</a:t>
            </a:r>
          </a:p>
          <a:p>
            <a:pPr lvl="1"/>
            <a:r>
              <a:rPr lang="en-US" sz="2000">
                <a:cs typeface="Arial"/>
              </a:rPr>
              <a:t>CH: 2</a:t>
            </a:r>
          </a:p>
          <a:p>
            <a:pPr lvl="1"/>
            <a:r>
              <a:rPr lang="en-US" sz="2000">
                <a:cs typeface="Arial"/>
              </a:rPr>
              <a:t>PH: 7</a:t>
            </a:r>
          </a:p>
          <a:p>
            <a:r>
              <a:rPr lang="en-US" sz="2400">
                <a:cs typeface="Arial"/>
              </a:rPr>
              <a:t>Outputs analyzed:</a:t>
            </a:r>
          </a:p>
          <a:p>
            <a:pPr lvl="1"/>
            <a:r>
              <a:rPr lang="en-US" sz="2000">
                <a:cs typeface="Arial"/>
              </a:rPr>
              <a:t>Fan Speed (</a:t>
            </a:r>
            <a:r>
              <a:rPr lang="en-US" sz="2000" err="1">
                <a:cs typeface="Arial"/>
              </a:rPr>
              <a:t>N</a:t>
            </a:r>
            <a:r>
              <a:rPr lang="en-US" sz="2000" baseline="-25000" err="1">
                <a:cs typeface="Arial"/>
              </a:rPr>
              <a:t>f</a:t>
            </a:r>
            <a:r>
              <a:rPr lang="en-US" sz="2000">
                <a:cs typeface="Arial"/>
              </a:rPr>
              <a:t>)</a:t>
            </a:r>
          </a:p>
          <a:p>
            <a:pPr lvl="1"/>
            <a:r>
              <a:rPr lang="en-US" sz="2000">
                <a:cs typeface="Arial"/>
              </a:rPr>
              <a:t>Fan Stall Margin (Fan SM)</a:t>
            </a:r>
          </a:p>
          <a:p>
            <a:pPr lvl="1"/>
            <a:r>
              <a:rPr lang="en-US" sz="2000">
                <a:cs typeface="Arial"/>
              </a:rPr>
              <a:t>Low Pressure Compressor Stall Margin (LPC SM)</a:t>
            </a:r>
          </a:p>
          <a:p>
            <a:pPr lvl="1"/>
            <a:r>
              <a:rPr lang="en-US" sz="2000">
                <a:cs typeface="Arial"/>
              </a:rPr>
              <a:t>High Pressure Compressor Stall Margin (HPC SM)</a:t>
            </a:r>
          </a:p>
          <a:p>
            <a:r>
              <a:rPr lang="en-US" sz="2400">
                <a:cs typeface="Arial"/>
              </a:rPr>
              <a:t>Actuators analyzed:</a:t>
            </a:r>
          </a:p>
          <a:p>
            <a:pPr lvl="1"/>
            <a:r>
              <a:rPr lang="en-US" sz="2000" err="1">
                <a:cs typeface="Arial"/>
              </a:rPr>
              <a:t>W</a:t>
            </a:r>
            <a:r>
              <a:rPr lang="en-US" sz="2000" baseline="-25000" err="1">
                <a:cs typeface="Arial"/>
              </a:rPr>
              <a:t>f</a:t>
            </a:r>
            <a:endParaRPr lang="en-US" sz="2000" baseline="-25000">
              <a:cs typeface="Arial"/>
            </a:endParaRPr>
          </a:p>
          <a:p>
            <a:pPr lvl="1"/>
            <a:r>
              <a:rPr lang="en-US" sz="2000">
                <a:cs typeface="Arial"/>
              </a:rPr>
              <a:t>VAFN</a:t>
            </a:r>
          </a:p>
          <a:p>
            <a:pPr lvl="1"/>
            <a:r>
              <a:rPr lang="en-US" sz="2000">
                <a:cs typeface="Arial"/>
              </a:rPr>
              <a:t>VBV</a:t>
            </a:r>
          </a:p>
          <a:p>
            <a:pPr lvl="1"/>
            <a:r>
              <a:rPr lang="en-US" sz="2000">
                <a:cs typeface="Arial"/>
              </a:rPr>
              <a:t>M1 and M2</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19</a:t>
            </a:fld>
            <a:endParaRPr lang="en-US"/>
          </a:p>
        </p:txBody>
      </p:sp>
      <p:pic>
        <p:nvPicPr>
          <p:cNvPr id="12" name="Picture 11">
            <a:extLst>
              <a:ext uri="{FF2B5EF4-FFF2-40B4-BE49-F238E27FC236}">
                <a16:creationId xmlns:a16="http://schemas.microsoft.com/office/drawing/2014/main" id="{BB947DDE-1513-479B-8D56-E4BF8E7A02F2}"/>
              </a:ext>
            </a:extLst>
          </p:cNvPr>
          <p:cNvPicPr>
            <a:picLocks noChangeAspect="1"/>
          </p:cNvPicPr>
          <p:nvPr/>
        </p:nvPicPr>
        <p:blipFill>
          <a:blip r:embed="rId3"/>
          <a:stretch>
            <a:fillRect/>
          </a:stretch>
        </p:blipFill>
        <p:spPr>
          <a:xfrm>
            <a:off x="8086855" y="1329641"/>
            <a:ext cx="2139128" cy="1600200"/>
          </a:xfrm>
          <a:prstGeom prst="rect">
            <a:avLst/>
          </a:prstGeom>
        </p:spPr>
      </p:pic>
      <p:pic>
        <p:nvPicPr>
          <p:cNvPr id="13" name="Picture 12">
            <a:extLst>
              <a:ext uri="{FF2B5EF4-FFF2-40B4-BE49-F238E27FC236}">
                <a16:creationId xmlns:a16="http://schemas.microsoft.com/office/drawing/2014/main" id="{E104ECE8-9B64-4083-B893-440E604EA9ED}"/>
              </a:ext>
            </a:extLst>
          </p:cNvPr>
          <p:cNvPicPr>
            <a:picLocks noChangeAspect="1"/>
          </p:cNvPicPr>
          <p:nvPr/>
        </p:nvPicPr>
        <p:blipFill>
          <a:blip r:embed="rId4"/>
          <a:stretch>
            <a:fillRect/>
          </a:stretch>
        </p:blipFill>
        <p:spPr>
          <a:xfrm>
            <a:off x="8086855" y="3042895"/>
            <a:ext cx="2139128" cy="1600200"/>
          </a:xfrm>
          <a:prstGeom prst="rect">
            <a:avLst/>
          </a:prstGeom>
        </p:spPr>
      </p:pic>
      <p:pic>
        <p:nvPicPr>
          <p:cNvPr id="14" name="Picture 13">
            <a:extLst>
              <a:ext uri="{FF2B5EF4-FFF2-40B4-BE49-F238E27FC236}">
                <a16:creationId xmlns:a16="http://schemas.microsoft.com/office/drawing/2014/main" id="{616F81C9-1BAF-4EA4-86D6-1182811E7E0C}"/>
              </a:ext>
            </a:extLst>
          </p:cNvPr>
          <p:cNvPicPr>
            <a:picLocks noChangeAspect="1"/>
          </p:cNvPicPr>
          <p:nvPr/>
        </p:nvPicPr>
        <p:blipFill>
          <a:blip r:embed="rId5"/>
          <a:stretch>
            <a:fillRect/>
          </a:stretch>
        </p:blipFill>
        <p:spPr>
          <a:xfrm>
            <a:off x="8086855" y="4756149"/>
            <a:ext cx="2139128" cy="1600200"/>
          </a:xfrm>
          <a:prstGeom prst="rect">
            <a:avLst/>
          </a:prstGeom>
        </p:spPr>
      </p:pic>
      <p:sp>
        <p:nvSpPr>
          <p:cNvPr id="15" name="TextBox 14">
            <a:extLst>
              <a:ext uri="{FF2B5EF4-FFF2-40B4-BE49-F238E27FC236}">
                <a16:creationId xmlns:a16="http://schemas.microsoft.com/office/drawing/2014/main" id="{7B0B4E3B-E0C2-4AD2-BABC-C98B7BBC4964}"/>
              </a:ext>
            </a:extLst>
          </p:cNvPr>
          <p:cNvSpPr txBox="1"/>
          <p:nvPr/>
        </p:nvSpPr>
        <p:spPr>
          <a:xfrm>
            <a:off x="10096499" y="1945075"/>
            <a:ext cx="1145745" cy="369332"/>
          </a:xfrm>
          <a:prstGeom prst="rect">
            <a:avLst/>
          </a:prstGeom>
          <a:noFill/>
        </p:spPr>
        <p:txBody>
          <a:bodyPr wrap="square" rtlCol="0">
            <a:spAutoFit/>
          </a:bodyPr>
          <a:lstStyle/>
          <a:p>
            <a:r>
              <a:rPr lang="en-US" b="1"/>
              <a:t>Phase I</a:t>
            </a:r>
          </a:p>
        </p:txBody>
      </p:sp>
      <p:sp>
        <p:nvSpPr>
          <p:cNvPr id="16" name="TextBox 15">
            <a:extLst>
              <a:ext uri="{FF2B5EF4-FFF2-40B4-BE49-F238E27FC236}">
                <a16:creationId xmlns:a16="http://schemas.microsoft.com/office/drawing/2014/main" id="{A5BFFE36-2A31-4A93-9DA8-269F8841E1B1}"/>
              </a:ext>
            </a:extLst>
          </p:cNvPr>
          <p:cNvSpPr txBox="1"/>
          <p:nvPr/>
        </p:nvSpPr>
        <p:spPr>
          <a:xfrm>
            <a:off x="10096499" y="3658329"/>
            <a:ext cx="1145745" cy="369332"/>
          </a:xfrm>
          <a:prstGeom prst="rect">
            <a:avLst/>
          </a:prstGeom>
          <a:noFill/>
        </p:spPr>
        <p:txBody>
          <a:bodyPr wrap="square" rtlCol="0">
            <a:spAutoFit/>
          </a:bodyPr>
          <a:lstStyle/>
          <a:p>
            <a:r>
              <a:rPr lang="en-US" b="1"/>
              <a:t>Phase II</a:t>
            </a:r>
          </a:p>
        </p:txBody>
      </p:sp>
      <p:sp>
        <p:nvSpPr>
          <p:cNvPr id="17" name="TextBox 16">
            <a:extLst>
              <a:ext uri="{FF2B5EF4-FFF2-40B4-BE49-F238E27FC236}">
                <a16:creationId xmlns:a16="http://schemas.microsoft.com/office/drawing/2014/main" id="{8742D17A-8CA6-45D9-B6E9-1B2CCFA94F8A}"/>
              </a:ext>
            </a:extLst>
          </p:cNvPr>
          <p:cNvSpPr txBox="1"/>
          <p:nvPr/>
        </p:nvSpPr>
        <p:spPr>
          <a:xfrm>
            <a:off x="10096499" y="5371584"/>
            <a:ext cx="1145745" cy="369332"/>
          </a:xfrm>
          <a:prstGeom prst="rect">
            <a:avLst/>
          </a:prstGeom>
          <a:noFill/>
        </p:spPr>
        <p:txBody>
          <a:bodyPr wrap="square" rtlCol="0">
            <a:spAutoFit/>
          </a:bodyPr>
          <a:lstStyle/>
          <a:p>
            <a:r>
              <a:rPr lang="en-US" b="1"/>
              <a:t>Phase III</a:t>
            </a:r>
          </a:p>
        </p:txBody>
      </p:sp>
    </p:spTree>
    <p:extLst>
      <p:ext uri="{BB962C8B-B14F-4D97-AF65-F5344CB8AC3E}">
        <p14:creationId xmlns:p14="http://schemas.microsoft.com/office/powerpoint/2010/main" val="722623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Fan Speed</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PI Baseline, MPC-Act3, and MPC-EM follow similar trajectories with slight overshoot</a:t>
            </a:r>
          </a:p>
          <a:p>
            <a:r>
              <a:rPr lang="en-US" sz="2400">
                <a:cs typeface="Arial"/>
              </a:rPr>
              <a:t>MPC-Act1 responds and comes to steady state the quickest with no overshoot</a:t>
            </a:r>
          </a:p>
          <a:p>
            <a:r>
              <a:rPr lang="en-US" sz="2400">
                <a:cs typeface="Arial"/>
              </a:rPr>
              <a:t>All controllers return to steady state within required time range (</a:t>
            </a:r>
            <a:r>
              <a:rPr lang="en-US" sz="2400" dirty="0">
                <a:cs typeface="Arial"/>
              </a:rPr>
              <a:t>&lt;</a:t>
            </a:r>
            <a:r>
              <a:rPr lang="en-US" sz="2400">
                <a:cs typeface="Arial"/>
              </a:rPr>
              <a:t>5s)</a:t>
            </a:r>
          </a:p>
          <a:p>
            <a:r>
              <a:rPr lang="en-US" sz="2400">
                <a:cs typeface="Arial"/>
              </a:rPr>
              <a:t>All systems are stable with respect to </a:t>
            </a:r>
            <a:r>
              <a:rPr lang="en-US" sz="2400" dirty="0">
                <a:cs typeface="Arial"/>
              </a:rPr>
              <a:t>MPC design</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20</a:t>
            </a:fld>
            <a:endParaRPr lang="en-US"/>
          </a:p>
        </p:txBody>
      </p:sp>
      <p:pic>
        <p:nvPicPr>
          <p:cNvPr id="7" name="Picture 6">
            <a:extLst>
              <a:ext uri="{FF2B5EF4-FFF2-40B4-BE49-F238E27FC236}">
                <a16:creationId xmlns:a16="http://schemas.microsoft.com/office/drawing/2014/main" id="{1CCE0BC3-FD35-48D7-8284-B3A9234D2811}"/>
              </a:ext>
            </a:extLst>
          </p:cNvPr>
          <p:cNvPicPr>
            <a:picLocks noChangeAspect="1"/>
          </p:cNvPicPr>
          <p:nvPr/>
        </p:nvPicPr>
        <p:blipFill>
          <a:blip r:embed="rId3"/>
          <a:stretch>
            <a:fillRect/>
          </a:stretch>
        </p:blipFill>
        <p:spPr>
          <a:xfrm>
            <a:off x="6096000" y="1453403"/>
            <a:ext cx="6096000" cy="4563851"/>
          </a:xfrm>
          <a:prstGeom prst="rect">
            <a:avLst/>
          </a:prstGeom>
        </p:spPr>
      </p:pic>
      <p:pic>
        <p:nvPicPr>
          <p:cNvPr id="9" name="Picture 8">
            <a:extLst>
              <a:ext uri="{FF2B5EF4-FFF2-40B4-BE49-F238E27FC236}">
                <a16:creationId xmlns:a16="http://schemas.microsoft.com/office/drawing/2014/main" id="{7792E147-7226-418E-8772-A5E4CEB21AF5}"/>
              </a:ext>
            </a:extLst>
          </p:cNvPr>
          <p:cNvPicPr>
            <a:picLocks noChangeAspect="1"/>
          </p:cNvPicPr>
          <p:nvPr/>
        </p:nvPicPr>
        <p:blipFill>
          <a:blip r:embed="rId4"/>
          <a:stretch>
            <a:fillRect/>
          </a:stretch>
        </p:blipFill>
        <p:spPr>
          <a:xfrm>
            <a:off x="364664" y="4806834"/>
            <a:ext cx="5715000" cy="1480844"/>
          </a:xfrm>
          <a:prstGeom prst="rect">
            <a:avLst/>
          </a:prstGeom>
        </p:spPr>
      </p:pic>
    </p:spTree>
    <p:extLst>
      <p:ext uri="{BB962C8B-B14F-4D97-AF65-F5344CB8AC3E}">
        <p14:creationId xmlns:p14="http://schemas.microsoft.com/office/powerpoint/2010/main" val="308777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HPC Stall Margin</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All controllers provide a response that stays above the minimum stall margin (10%)</a:t>
            </a:r>
          </a:p>
          <a:p>
            <a:pPr lvl="1"/>
            <a:r>
              <a:rPr lang="en-US" sz="2000">
                <a:cs typeface="Arial"/>
              </a:rPr>
              <a:t>MPC-Act1 shows a drastic drop in HPC SM during transient</a:t>
            </a:r>
          </a:p>
          <a:p>
            <a:pPr lvl="1"/>
            <a:r>
              <a:rPr lang="en-US" sz="2000" dirty="0">
                <a:cs typeface="Arial"/>
              </a:rPr>
              <a:t>MPC-EM shows the smallest drop and nearly comes back to initial condition</a:t>
            </a:r>
          </a:p>
          <a:p>
            <a:r>
              <a:rPr lang="en-US" sz="2400">
                <a:cs typeface="Arial"/>
              </a:rPr>
              <a:t>LPC SM decreases after disturbance</a:t>
            </a:r>
          </a:p>
          <a:p>
            <a:endParaRPr lang="en-US" sz="24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21</a:t>
            </a:fld>
            <a:endParaRPr lang="en-US"/>
          </a:p>
        </p:txBody>
      </p:sp>
      <p:pic>
        <p:nvPicPr>
          <p:cNvPr id="7" name="Picture 6">
            <a:extLst>
              <a:ext uri="{FF2B5EF4-FFF2-40B4-BE49-F238E27FC236}">
                <a16:creationId xmlns:a16="http://schemas.microsoft.com/office/drawing/2014/main" id="{22B24234-72E0-4C83-852F-D07597DC5247}"/>
              </a:ext>
            </a:extLst>
          </p:cNvPr>
          <p:cNvPicPr>
            <a:picLocks noChangeAspect="1"/>
          </p:cNvPicPr>
          <p:nvPr/>
        </p:nvPicPr>
        <p:blipFill>
          <a:blip r:embed="rId3"/>
          <a:stretch>
            <a:fillRect/>
          </a:stretch>
        </p:blipFill>
        <p:spPr>
          <a:xfrm>
            <a:off x="6079664" y="1412113"/>
            <a:ext cx="6112336" cy="4572405"/>
          </a:xfrm>
          <a:prstGeom prst="rect">
            <a:avLst/>
          </a:prstGeom>
        </p:spPr>
      </p:pic>
      <p:pic>
        <p:nvPicPr>
          <p:cNvPr id="9" name="Picture 8">
            <a:extLst>
              <a:ext uri="{FF2B5EF4-FFF2-40B4-BE49-F238E27FC236}">
                <a16:creationId xmlns:a16="http://schemas.microsoft.com/office/drawing/2014/main" id="{893C4728-89F9-4CFD-8300-DBE8887F36C9}"/>
              </a:ext>
            </a:extLst>
          </p:cNvPr>
          <p:cNvPicPr>
            <a:picLocks noChangeAspect="1"/>
          </p:cNvPicPr>
          <p:nvPr/>
        </p:nvPicPr>
        <p:blipFill>
          <a:blip r:embed="rId4"/>
          <a:stretch>
            <a:fillRect/>
          </a:stretch>
        </p:blipFill>
        <p:spPr>
          <a:xfrm>
            <a:off x="367977" y="4337260"/>
            <a:ext cx="5715000" cy="1480844"/>
          </a:xfrm>
          <a:prstGeom prst="rect">
            <a:avLst/>
          </a:prstGeom>
        </p:spPr>
      </p:pic>
    </p:spTree>
    <p:extLst>
      <p:ext uri="{BB962C8B-B14F-4D97-AF65-F5344CB8AC3E}">
        <p14:creationId xmlns:p14="http://schemas.microsoft.com/office/powerpoint/2010/main" val="429028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Fuel Flow Actuator</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PI Baseline, MPC-Act3, and MPC-EM follow similar trajectories with slight overshoot</a:t>
            </a:r>
          </a:p>
          <a:p>
            <a:pPr lvl="1"/>
            <a:r>
              <a:rPr lang="en-US" sz="2000" dirty="0">
                <a:cs typeface="Arial"/>
              </a:rPr>
              <a:t>MPC-EM produces the smallest amount of overshoot</a:t>
            </a:r>
          </a:p>
          <a:p>
            <a:r>
              <a:rPr lang="en-US" sz="2400">
                <a:cs typeface="Arial"/>
              </a:rPr>
              <a:t>MPC-Act1 responds and comes to steady state the quickest with large overshoot</a:t>
            </a:r>
          </a:p>
          <a:p>
            <a:r>
              <a:rPr lang="en-US" sz="2400">
                <a:cs typeface="Arial"/>
              </a:rPr>
              <a:t>All controllers return to steady state within required time range (&gt;5s)</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22</a:t>
            </a:fld>
            <a:endParaRPr lang="en-US"/>
          </a:p>
        </p:txBody>
      </p:sp>
      <p:pic>
        <p:nvPicPr>
          <p:cNvPr id="8" name="Picture 7">
            <a:extLst>
              <a:ext uri="{FF2B5EF4-FFF2-40B4-BE49-F238E27FC236}">
                <a16:creationId xmlns:a16="http://schemas.microsoft.com/office/drawing/2014/main" id="{04AA3771-C43D-4744-88C3-4395D5563BE9}"/>
              </a:ext>
            </a:extLst>
          </p:cNvPr>
          <p:cNvPicPr>
            <a:picLocks noChangeAspect="1"/>
          </p:cNvPicPr>
          <p:nvPr/>
        </p:nvPicPr>
        <p:blipFill>
          <a:blip r:embed="rId3"/>
          <a:stretch>
            <a:fillRect/>
          </a:stretch>
        </p:blipFill>
        <p:spPr>
          <a:xfrm>
            <a:off x="364664" y="4875506"/>
            <a:ext cx="5715000" cy="1480844"/>
          </a:xfrm>
          <a:prstGeom prst="rect">
            <a:avLst/>
          </a:prstGeom>
        </p:spPr>
      </p:pic>
      <p:pic>
        <p:nvPicPr>
          <p:cNvPr id="10" name="Picture 9">
            <a:extLst>
              <a:ext uri="{FF2B5EF4-FFF2-40B4-BE49-F238E27FC236}">
                <a16:creationId xmlns:a16="http://schemas.microsoft.com/office/drawing/2014/main" id="{DDE799C9-29D2-4CAC-A03D-EE0B0D1724F3}"/>
              </a:ext>
            </a:extLst>
          </p:cNvPr>
          <p:cNvPicPr>
            <a:picLocks noChangeAspect="1"/>
          </p:cNvPicPr>
          <p:nvPr/>
        </p:nvPicPr>
        <p:blipFill>
          <a:blip r:embed="rId4"/>
          <a:stretch>
            <a:fillRect/>
          </a:stretch>
        </p:blipFill>
        <p:spPr>
          <a:xfrm>
            <a:off x="6095999" y="1446449"/>
            <a:ext cx="6112336" cy="4572405"/>
          </a:xfrm>
          <a:prstGeom prst="rect">
            <a:avLst/>
          </a:prstGeom>
        </p:spPr>
      </p:pic>
    </p:spTree>
    <p:extLst>
      <p:ext uri="{BB962C8B-B14F-4D97-AF65-F5344CB8AC3E}">
        <p14:creationId xmlns:p14="http://schemas.microsoft.com/office/powerpoint/2010/main" val="3208243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VBV Actuator</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VBV is incorporated into system in Phase II of sensitivity study</a:t>
            </a:r>
          </a:p>
          <a:p>
            <a:r>
              <a:rPr lang="en-US" sz="2400">
                <a:cs typeface="Arial"/>
              </a:rPr>
              <a:t>MPC-Act3 does not utilize VBV</a:t>
            </a:r>
          </a:p>
          <a:p>
            <a:r>
              <a:rPr lang="en-US" sz="2400">
                <a:cs typeface="Arial"/>
              </a:rPr>
              <a:t>MPC-EM jumps to 6.50e-4% during transient and then drops back to 0%</a:t>
            </a:r>
          </a:p>
          <a:p>
            <a:r>
              <a:rPr lang="en-US" sz="2400">
                <a:cs typeface="Arial"/>
              </a:rPr>
              <a:t>Change in VBV is negligible</a:t>
            </a:r>
            <a:endParaRPr lang="en-US" sz="20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23</a:t>
            </a:fld>
            <a:endParaRPr lang="en-US"/>
          </a:p>
        </p:txBody>
      </p:sp>
      <p:pic>
        <p:nvPicPr>
          <p:cNvPr id="11" name="Picture 10">
            <a:extLst>
              <a:ext uri="{FF2B5EF4-FFF2-40B4-BE49-F238E27FC236}">
                <a16:creationId xmlns:a16="http://schemas.microsoft.com/office/drawing/2014/main" id="{A0B9E646-CDCD-41A8-9D5A-EF7CFAE576FA}"/>
              </a:ext>
            </a:extLst>
          </p:cNvPr>
          <p:cNvPicPr>
            <a:picLocks noChangeAspect="1"/>
          </p:cNvPicPr>
          <p:nvPr/>
        </p:nvPicPr>
        <p:blipFill>
          <a:blip r:embed="rId3"/>
          <a:stretch>
            <a:fillRect/>
          </a:stretch>
        </p:blipFill>
        <p:spPr>
          <a:xfrm>
            <a:off x="364665" y="4603628"/>
            <a:ext cx="5715000" cy="1042207"/>
          </a:xfrm>
          <a:prstGeom prst="rect">
            <a:avLst/>
          </a:prstGeom>
        </p:spPr>
      </p:pic>
      <p:pic>
        <p:nvPicPr>
          <p:cNvPr id="7" name="Picture 6">
            <a:extLst>
              <a:ext uri="{FF2B5EF4-FFF2-40B4-BE49-F238E27FC236}">
                <a16:creationId xmlns:a16="http://schemas.microsoft.com/office/drawing/2014/main" id="{129A41C1-C753-49CE-AB06-3A5944EAACF0}"/>
              </a:ext>
            </a:extLst>
          </p:cNvPr>
          <p:cNvPicPr>
            <a:picLocks noChangeAspect="1"/>
          </p:cNvPicPr>
          <p:nvPr/>
        </p:nvPicPr>
        <p:blipFill>
          <a:blip r:embed="rId4"/>
          <a:stretch>
            <a:fillRect/>
          </a:stretch>
        </p:blipFill>
        <p:spPr>
          <a:xfrm>
            <a:off x="6079665" y="1446449"/>
            <a:ext cx="6112335" cy="4572405"/>
          </a:xfrm>
          <a:prstGeom prst="rect">
            <a:avLst/>
          </a:prstGeom>
        </p:spPr>
      </p:pic>
    </p:spTree>
    <p:extLst>
      <p:ext uri="{BB962C8B-B14F-4D97-AF65-F5344CB8AC3E}">
        <p14:creationId xmlns:p14="http://schemas.microsoft.com/office/powerpoint/2010/main" val="1165536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Motor Torque</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M1 and M2 torques are incorporated into system in Phase III of sensitivity study</a:t>
            </a:r>
          </a:p>
          <a:p>
            <a:r>
              <a:rPr lang="en-US" sz="2400">
                <a:cs typeface="Arial"/>
              </a:rPr>
              <a:t>EMs are applying torque to LPS to extract power to the low pressure system</a:t>
            </a:r>
          </a:p>
          <a:p>
            <a:r>
              <a:rPr lang="en-US" sz="2400">
                <a:cs typeface="Arial"/>
              </a:rPr>
              <a:t>EMs are applying torque to HPS to insert power from the high pressure system</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24</a:t>
            </a:fld>
            <a:endParaRPr lang="en-US"/>
          </a:p>
        </p:txBody>
      </p:sp>
      <p:pic>
        <p:nvPicPr>
          <p:cNvPr id="9" name="Picture 8">
            <a:extLst>
              <a:ext uri="{FF2B5EF4-FFF2-40B4-BE49-F238E27FC236}">
                <a16:creationId xmlns:a16="http://schemas.microsoft.com/office/drawing/2014/main" id="{1121B76D-35AD-4A4E-A2F8-200E79573CCF}"/>
              </a:ext>
            </a:extLst>
          </p:cNvPr>
          <p:cNvPicPr>
            <a:picLocks noChangeAspect="1"/>
          </p:cNvPicPr>
          <p:nvPr/>
        </p:nvPicPr>
        <p:blipFill>
          <a:blip r:embed="rId3"/>
          <a:stretch>
            <a:fillRect/>
          </a:stretch>
        </p:blipFill>
        <p:spPr>
          <a:xfrm>
            <a:off x="364664" y="4530990"/>
            <a:ext cx="5715000" cy="1552676"/>
          </a:xfrm>
          <a:prstGeom prst="rect">
            <a:avLst/>
          </a:prstGeom>
        </p:spPr>
      </p:pic>
      <p:pic>
        <p:nvPicPr>
          <p:cNvPr id="7" name="Picture 6">
            <a:extLst>
              <a:ext uri="{FF2B5EF4-FFF2-40B4-BE49-F238E27FC236}">
                <a16:creationId xmlns:a16="http://schemas.microsoft.com/office/drawing/2014/main" id="{B0F64032-A98A-4605-868A-36E8D0F155A7}"/>
              </a:ext>
            </a:extLst>
          </p:cNvPr>
          <p:cNvPicPr>
            <a:picLocks noChangeAspect="1"/>
          </p:cNvPicPr>
          <p:nvPr/>
        </p:nvPicPr>
        <p:blipFill>
          <a:blip r:embed="rId4"/>
          <a:stretch>
            <a:fillRect/>
          </a:stretch>
        </p:blipFill>
        <p:spPr>
          <a:xfrm>
            <a:off x="6104964" y="1195540"/>
            <a:ext cx="6087036" cy="4553479"/>
          </a:xfrm>
          <a:prstGeom prst="rect">
            <a:avLst/>
          </a:prstGeom>
        </p:spPr>
      </p:pic>
    </p:spTree>
    <p:extLst>
      <p:ext uri="{BB962C8B-B14F-4D97-AF65-F5344CB8AC3E}">
        <p14:creationId xmlns:p14="http://schemas.microsoft.com/office/powerpoint/2010/main" val="3497418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normAutofit/>
          </a:bodyPr>
          <a:lstStyle/>
          <a:p>
            <a:r>
              <a:rPr lang="en-US" b="1">
                <a:cs typeface="Arial"/>
              </a:rPr>
              <a:t>Summary and Future Work</a:t>
            </a:r>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6100597" cy="5285730"/>
          </a:xfrm>
          <a:noFill/>
          <a:effectLst>
            <a:softEdge rad="63500"/>
          </a:effectLst>
        </p:spPr>
        <p:txBody>
          <a:bodyPr vert="horz" lIns="91440" tIns="45720" rIns="91440" bIns="45720" rtlCol="0" anchor="t">
            <a:normAutofit/>
          </a:bodyPr>
          <a:lstStyle/>
          <a:p>
            <a:r>
              <a:rPr lang="en-US" sz="2400">
                <a:cs typeface="Arial"/>
              </a:rPr>
              <a:t>Summary</a:t>
            </a:r>
          </a:p>
          <a:p>
            <a:pPr lvl="1"/>
            <a:r>
              <a:rPr lang="en-US" sz="2000">
                <a:cs typeface="Arial"/>
              </a:rPr>
              <a:t>Initial control study conducted to set baseline system using PI controller</a:t>
            </a:r>
          </a:p>
          <a:p>
            <a:pPr lvl="1"/>
            <a:r>
              <a:rPr lang="en-US" sz="2000">
                <a:cs typeface="Arial"/>
              </a:rPr>
              <a:t>Ran a three phase MPC sensitivity study to optimize MPC parameters and increase the degrees of freedom of the system</a:t>
            </a:r>
          </a:p>
          <a:p>
            <a:pPr lvl="1"/>
            <a:r>
              <a:rPr lang="en-US" sz="2000">
                <a:cs typeface="Arial"/>
              </a:rPr>
              <a:t>The final system is a five actuator MPC controller</a:t>
            </a:r>
          </a:p>
          <a:p>
            <a:pPr lvl="2"/>
            <a:r>
              <a:rPr lang="en-US" sz="1600">
                <a:cs typeface="Arial"/>
              </a:rPr>
              <a:t>Fan speed response is stable</a:t>
            </a:r>
          </a:p>
          <a:p>
            <a:pPr lvl="2"/>
            <a:r>
              <a:rPr lang="en-US" sz="1600">
                <a:cs typeface="Arial"/>
              </a:rPr>
              <a:t>System is above 10% SM for fan, LPC, and HPC</a:t>
            </a:r>
          </a:p>
          <a:p>
            <a:pPr lvl="2"/>
            <a:r>
              <a:rPr lang="en-US" sz="1600">
                <a:cs typeface="Arial"/>
              </a:rPr>
              <a:t>Power is being </a:t>
            </a:r>
            <a:r>
              <a:rPr lang="en-US" sz="1600" dirty="0">
                <a:cs typeface="Arial"/>
              </a:rPr>
              <a:t>extracted from </a:t>
            </a:r>
            <a:r>
              <a:rPr lang="en-US" sz="1600">
                <a:cs typeface="Arial"/>
              </a:rPr>
              <a:t>the LPS and is being </a:t>
            </a:r>
            <a:r>
              <a:rPr lang="en-US" sz="1600" dirty="0">
                <a:cs typeface="Arial"/>
              </a:rPr>
              <a:t>inserted into </a:t>
            </a:r>
            <a:r>
              <a:rPr lang="en-US" sz="1600">
                <a:cs typeface="Arial"/>
              </a:rPr>
              <a:t>the HPS</a:t>
            </a:r>
          </a:p>
          <a:p>
            <a:r>
              <a:rPr lang="en-US" sz="2400" dirty="0">
                <a:cs typeface="Arial"/>
              </a:rPr>
              <a:t>Continued Work</a:t>
            </a:r>
          </a:p>
          <a:p>
            <a:pPr lvl="1"/>
            <a:r>
              <a:rPr lang="en-US" sz="2000">
                <a:cs typeface="Arial"/>
              </a:rPr>
              <a:t>Incorporate sensors into feedback loop</a:t>
            </a:r>
          </a:p>
          <a:p>
            <a:pPr lvl="1"/>
            <a:r>
              <a:rPr lang="en-US" sz="2000">
                <a:cs typeface="Arial"/>
              </a:rPr>
              <a:t>Conduct study over complete flight profile</a:t>
            </a:r>
            <a:endParaRPr lang="en-US" sz="2000" dirty="0">
              <a:cs typeface="Arial"/>
            </a:endParaRPr>
          </a:p>
          <a:p>
            <a:pPr lvl="1"/>
            <a:r>
              <a:rPr lang="en-US" sz="2000" dirty="0">
                <a:cs typeface="Arial"/>
              </a:rPr>
              <a:t>Optimize control for hardware implementation</a:t>
            </a:r>
            <a:endParaRPr lang="en-US" sz="20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25</a:t>
            </a:fld>
            <a:endParaRPr lang="en-US"/>
          </a:p>
        </p:txBody>
      </p:sp>
      <p:pic>
        <p:nvPicPr>
          <p:cNvPr id="16" name="Picture 15">
            <a:extLst>
              <a:ext uri="{FF2B5EF4-FFF2-40B4-BE49-F238E27FC236}">
                <a16:creationId xmlns:a16="http://schemas.microsoft.com/office/drawing/2014/main" id="{09B4ECC7-067D-4E7F-A597-EE8BD150374C}"/>
              </a:ext>
            </a:extLst>
          </p:cNvPr>
          <p:cNvPicPr>
            <a:picLocks noChangeAspect="1"/>
          </p:cNvPicPr>
          <p:nvPr/>
        </p:nvPicPr>
        <p:blipFill>
          <a:blip r:embed="rId3"/>
          <a:stretch>
            <a:fillRect/>
          </a:stretch>
        </p:blipFill>
        <p:spPr>
          <a:xfrm>
            <a:off x="6448141" y="1697428"/>
            <a:ext cx="5688192" cy="3307710"/>
          </a:xfrm>
          <a:prstGeom prst="rect">
            <a:avLst/>
          </a:prstGeom>
        </p:spPr>
      </p:pic>
      <p:sp>
        <p:nvSpPr>
          <p:cNvPr id="17" name="Rectangle 16">
            <a:extLst>
              <a:ext uri="{FF2B5EF4-FFF2-40B4-BE49-F238E27FC236}">
                <a16:creationId xmlns:a16="http://schemas.microsoft.com/office/drawing/2014/main" id="{26875E62-8A1E-448C-8C73-96E222AB6824}"/>
              </a:ext>
            </a:extLst>
          </p:cNvPr>
          <p:cNvSpPr/>
          <p:nvPr/>
        </p:nvSpPr>
        <p:spPr>
          <a:xfrm>
            <a:off x="6448141" y="5005138"/>
            <a:ext cx="5688193" cy="276999"/>
          </a:xfrm>
          <a:prstGeom prst="rect">
            <a:avLst/>
          </a:prstGeom>
        </p:spPr>
        <p:txBody>
          <a:bodyPr wrap="square">
            <a:spAutoFit/>
          </a:bodyPr>
          <a:lstStyle/>
          <a:p>
            <a:r>
              <a:rPr lang="en-US" sz="1200"/>
              <a:t>Systems/ components considered in electrification of aircraft designs</a:t>
            </a:r>
            <a:r>
              <a:rPr lang="en-US" sz="1200" baseline="30000"/>
              <a:t>2</a:t>
            </a:r>
            <a:endParaRPr lang="en-US" sz="1200"/>
          </a:p>
        </p:txBody>
      </p:sp>
    </p:spTree>
    <p:extLst>
      <p:ext uri="{BB962C8B-B14F-4D97-AF65-F5344CB8AC3E}">
        <p14:creationId xmlns:p14="http://schemas.microsoft.com/office/powerpoint/2010/main" val="1244042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Special Thanks To…</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11513270" cy="5285730"/>
          </a:xfrm>
          <a:noFill/>
          <a:effectLst>
            <a:softEdge rad="63500"/>
          </a:effectLst>
        </p:spPr>
        <p:txBody>
          <a:bodyPr vert="horz" lIns="91440" tIns="45720" rIns="91440" bIns="45720" rtlCol="0" anchor="ctr">
            <a:normAutofit/>
          </a:bodyPr>
          <a:lstStyle/>
          <a:p>
            <a:pPr marL="0" indent="0" algn="ctr">
              <a:buNone/>
            </a:pPr>
            <a:r>
              <a:rPr lang="en-US" sz="3200">
                <a:cs typeface="Arial"/>
              </a:rPr>
              <a:t>Joseph Connolly (Project Mentor)</a:t>
            </a:r>
          </a:p>
          <a:p>
            <a:pPr marL="0" indent="0" algn="ctr">
              <a:buNone/>
            </a:pPr>
            <a:r>
              <a:rPr lang="en-US" sz="3200">
                <a:cs typeface="Arial"/>
              </a:rPr>
              <a:t>Jonathan Kratz (Project Mentor)</a:t>
            </a:r>
          </a:p>
          <a:p>
            <a:pPr marL="0" indent="0" algn="ctr">
              <a:buNone/>
            </a:pPr>
            <a:r>
              <a:rPr lang="en-US" sz="3200">
                <a:cs typeface="Arial"/>
              </a:rPr>
              <a:t>Santino Bianco</a:t>
            </a:r>
          </a:p>
          <a:p>
            <a:pPr marL="0" indent="0" algn="ctr">
              <a:buNone/>
            </a:pPr>
            <a:r>
              <a:rPr lang="en-US" sz="3200">
                <a:cs typeface="Arial"/>
              </a:rPr>
              <a:t>Intelligent Control and Autonomy Branch - LCC</a:t>
            </a:r>
          </a:p>
          <a:p>
            <a:pPr marL="0" indent="0" algn="ctr">
              <a:buNone/>
            </a:pPr>
            <a:r>
              <a:rPr lang="en-US" sz="3200">
                <a:cs typeface="Arial"/>
              </a:rPr>
              <a:t>GRC Native American Advisory Group</a:t>
            </a:r>
          </a:p>
          <a:p>
            <a:pPr marL="0" indent="0" algn="ctr">
              <a:buNone/>
            </a:pPr>
            <a:r>
              <a:rPr lang="en-US" sz="3200">
                <a:cs typeface="Arial"/>
              </a:rPr>
              <a:t>Internship Peer Group</a:t>
            </a:r>
          </a:p>
          <a:p>
            <a:pPr marL="0" indent="0" algn="ctr">
              <a:buNone/>
            </a:pPr>
            <a:r>
              <a:rPr lang="en-US" sz="3200">
                <a:cs typeface="Arial"/>
              </a:rPr>
              <a:t>NASA GRC Internship Coordinators</a:t>
            </a:r>
          </a:p>
          <a:p>
            <a:pPr marL="0" indent="0">
              <a:buNone/>
            </a:pPr>
            <a:endParaRPr lang="en-US" sz="32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26</a:t>
            </a:fld>
            <a:endParaRPr lang="en-US"/>
          </a:p>
        </p:txBody>
      </p:sp>
    </p:spTree>
    <p:extLst>
      <p:ext uri="{BB962C8B-B14F-4D97-AF65-F5344CB8AC3E}">
        <p14:creationId xmlns:p14="http://schemas.microsoft.com/office/powerpoint/2010/main" val="1802776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References</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11513270" cy="5285730"/>
          </a:xfrm>
          <a:noFill/>
          <a:effectLst>
            <a:softEdge rad="63500"/>
          </a:effectLst>
        </p:spPr>
        <p:txBody>
          <a:bodyPr vert="horz" lIns="91440" tIns="45720" rIns="91440" bIns="45720" rtlCol="0" anchor="t">
            <a:normAutofit fontScale="92500" lnSpcReduction="10000"/>
          </a:bodyPr>
          <a:lstStyle/>
          <a:p>
            <a:r>
              <a:rPr lang="en-US" sz="2400" baseline="30000">
                <a:cs typeface="Arial"/>
              </a:rPr>
              <a:t>1</a:t>
            </a:r>
            <a:r>
              <a:rPr lang="en-US" sz="2400">
                <a:cs typeface="Arial"/>
              </a:rPr>
              <a:t>Simon, D.L., Connolly, J.W., and Culley, D.E., “Control Technology Needs for Electrified Aircraft Propulsion Systems,” Journal of Engineering for Gas Turbines and Power [online journal], Vol. 142, URL:</a:t>
            </a:r>
            <a:r>
              <a:rPr lang="en-US" sz="2400" baseline="30000">
                <a:cs typeface="Arial"/>
              </a:rPr>
              <a:t> </a:t>
            </a:r>
            <a:r>
              <a:rPr lang="en-US" sz="2400">
                <a:cs typeface="Arial"/>
              </a:rPr>
              <a:t>https://asmedigitalcollection.asme.org/gasturbinespower/article/142/1/011025/1031169/Control-Technology-Needs-for-Electrified-Aircraft [retrieved Jan 2021].</a:t>
            </a:r>
          </a:p>
          <a:p>
            <a:r>
              <a:rPr lang="en-US" sz="2400" baseline="30000">
                <a:cs typeface="Arial"/>
              </a:rPr>
              <a:t>2</a:t>
            </a:r>
            <a:r>
              <a:rPr lang="en-US" sz="2400">
                <a:cs typeface="Arial"/>
              </a:rPr>
              <a:t>Dunham, W.D., “Advanced Predictive Control Strategies for More Electric Aircraft,” </a:t>
            </a:r>
            <a:r>
              <a:rPr lang="en-US" sz="2400">
                <a:ea typeface="+mn-lt"/>
                <a:cs typeface="+mn-lt"/>
              </a:rPr>
              <a:t>Ph.D. Dissertation, Aerospace Engineering Dept., University of Michigan, Ann Arbor, MI, 2019.</a:t>
            </a:r>
            <a:endParaRPr lang="en-US" sz="2400" baseline="30000">
              <a:cs typeface="Arial"/>
            </a:endParaRPr>
          </a:p>
          <a:p>
            <a:r>
              <a:rPr lang="en-US" sz="2400" baseline="30000">
                <a:cs typeface="Arial"/>
              </a:rPr>
              <a:t>3</a:t>
            </a:r>
            <a:r>
              <a:rPr lang="en-US" sz="2400">
                <a:cs typeface="Arial"/>
              </a:rPr>
              <a:t>AGTF30, Advanced Geared Turbofan 30,000, Software Package, Ver. 2.0, NASA Glenn Research Center, Cleveland, OH, 2020.</a:t>
            </a:r>
          </a:p>
          <a:p>
            <a:r>
              <a:rPr lang="en-US" sz="2400" baseline="30000">
                <a:cs typeface="Arial"/>
              </a:rPr>
              <a:t>4</a:t>
            </a:r>
            <a:r>
              <a:rPr lang="en-US" sz="2400">
                <a:cs typeface="Arial"/>
              </a:rPr>
              <a:t>Richter, H., Connolly, J.W., Simon, D.L., “Optimal Control and Energy Management for Hybrid Gas-Electric Propulsion,” Journal of Engineering for Gas Turbines and Power [online journal], Vol. 142, URL:</a:t>
            </a:r>
            <a:r>
              <a:rPr lang="en-US" sz="2400" baseline="30000">
                <a:cs typeface="Arial"/>
              </a:rPr>
              <a:t> </a:t>
            </a:r>
            <a:r>
              <a:rPr lang="en-US" sz="2400">
                <a:cs typeface="Arial"/>
              </a:rPr>
              <a:t>https://asmedigitalcollection.asme.org/gasturbinespower/article/142/9/091009/1085515/Optimal-Control-and-Energy-Management-for-Hybrid</a:t>
            </a:r>
          </a:p>
          <a:p>
            <a:r>
              <a:rPr lang="en-US" sz="2400" baseline="30000" dirty="0">
                <a:cs typeface="Arial"/>
              </a:rPr>
              <a:t>5</a:t>
            </a:r>
            <a:r>
              <a:rPr lang="en-US" sz="2400" dirty="0">
                <a:cs typeface="Arial"/>
              </a:rPr>
              <a:t>Simon, D. L., “Coupled Design of Setpoint Controllers for the STARC-ABL Propulsion System,” Apr 2020, pp. 1-7.</a:t>
            </a:r>
            <a:endParaRPr lang="en-US" sz="2400" baseline="30000" dirty="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27</a:t>
            </a:fld>
            <a:endParaRPr lang="en-US"/>
          </a:p>
        </p:txBody>
      </p:sp>
    </p:spTree>
    <p:extLst>
      <p:ext uri="{BB962C8B-B14F-4D97-AF65-F5344CB8AC3E}">
        <p14:creationId xmlns:p14="http://schemas.microsoft.com/office/powerpoint/2010/main" val="2234297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58F6-FC34-483D-B99F-390DCEFCD59E}"/>
              </a:ext>
            </a:extLst>
          </p:cNvPr>
          <p:cNvSpPr>
            <a:spLocks noGrp="1"/>
          </p:cNvSpPr>
          <p:nvPr>
            <p:ph type="title"/>
          </p:nvPr>
        </p:nvSpPr>
        <p:spPr>
          <a:xfrm>
            <a:off x="838200" y="365125"/>
            <a:ext cx="10515600" cy="5991225"/>
          </a:xfrm>
        </p:spPr>
        <p:txBody>
          <a:bodyPr>
            <a:normAutofit/>
          </a:bodyPr>
          <a:lstStyle/>
          <a:p>
            <a:pPr algn="ctr"/>
            <a:r>
              <a:rPr lang="en-US" sz="5400" b="1" dirty="0"/>
              <a:t>Appendix</a:t>
            </a:r>
          </a:p>
        </p:txBody>
      </p:sp>
      <p:sp>
        <p:nvSpPr>
          <p:cNvPr id="5" name="Date Placeholder 4">
            <a:extLst>
              <a:ext uri="{FF2B5EF4-FFF2-40B4-BE49-F238E27FC236}">
                <a16:creationId xmlns:a16="http://schemas.microsoft.com/office/drawing/2014/main" id="{E8CDA229-D911-4AE3-B6DD-15390FA957AA}"/>
              </a:ext>
            </a:extLst>
          </p:cNvPr>
          <p:cNvSpPr>
            <a:spLocks noGrp="1"/>
          </p:cNvSpPr>
          <p:nvPr>
            <p:ph type="dt" sz="half" idx="10"/>
          </p:nvPr>
        </p:nvSpPr>
        <p:spPr/>
        <p:txBody>
          <a:bodyPr/>
          <a:lstStyle/>
          <a:p>
            <a:r>
              <a:rPr lang="en-US"/>
              <a:t>NASA Glenn Research Center</a:t>
            </a:r>
          </a:p>
        </p:txBody>
      </p:sp>
      <p:sp>
        <p:nvSpPr>
          <p:cNvPr id="6" name="Footer Placeholder 5">
            <a:extLst>
              <a:ext uri="{FF2B5EF4-FFF2-40B4-BE49-F238E27FC236}">
                <a16:creationId xmlns:a16="http://schemas.microsoft.com/office/drawing/2014/main" id="{1B74AA7A-8865-489F-94C6-59BF1E616CA3}"/>
              </a:ext>
            </a:extLst>
          </p:cNvPr>
          <p:cNvSpPr>
            <a:spLocks noGrp="1"/>
          </p:cNvSpPr>
          <p:nvPr>
            <p:ph type="ftr" sz="quarter" idx="11"/>
          </p:nvPr>
        </p:nvSpPr>
        <p:spPr/>
        <p:txBody>
          <a:bodyPr/>
          <a:lstStyle/>
          <a:p>
            <a:r>
              <a:rPr lang="en-US"/>
              <a:t>www.nasa.gov</a:t>
            </a:r>
          </a:p>
        </p:txBody>
      </p:sp>
      <p:sp>
        <p:nvSpPr>
          <p:cNvPr id="7" name="Slide Number Placeholder 6">
            <a:extLst>
              <a:ext uri="{FF2B5EF4-FFF2-40B4-BE49-F238E27FC236}">
                <a16:creationId xmlns:a16="http://schemas.microsoft.com/office/drawing/2014/main" id="{9681A872-C54B-456A-B4F1-4DCEF8ED86CE}"/>
              </a:ext>
            </a:extLst>
          </p:cNvPr>
          <p:cNvSpPr>
            <a:spLocks noGrp="1"/>
          </p:cNvSpPr>
          <p:nvPr>
            <p:ph type="sldNum" sz="quarter" idx="12"/>
          </p:nvPr>
        </p:nvSpPr>
        <p:spPr/>
        <p:txBody>
          <a:bodyPr/>
          <a:lstStyle/>
          <a:p>
            <a:fld id="{84B04594-06CD-A148-8B90-E0CB5D6D5DA4}" type="slidenum">
              <a:rPr lang="en-US" smtClean="0"/>
              <a:t>28</a:t>
            </a:fld>
            <a:endParaRPr lang="en-US"/>
          </a:p>
        </p:txBody>
      </p:sp>
    </p:spTree>
    <p:extLst>
      <p:ext uri="{BB962C8B-B14F-4D97-AF65-F5344CB8AC3E}">
        <p14:creationId xmlns:p14="http://schemas.microsoft.com/office/powerpoint/2010/main" val="1657143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A9B4FA5-8FF1-4C5A-9B9E-CD8B4B625FA5}"/>
              </a:ext>
            </a:extLst>
          </p:cNvPr>
          <p:cNvPicPr>
            <a:picLocks noChangeAspect="1"/>
          </p:cNvPicPr>
          <p:nvPr/>
        </p:nvPicPr>
        <p:blipFill>
          <a:blip r:embed="rId3"/>
          <a:stretch>
            <a:fillRect/>
          </a:stretch>
        </p:blipFill>
        <p:spPr>
          <a:xfrm>
            <a:off x="8541291" y="1238174"/>
            <a:ext cx="2139128" cy="1600200"/>
          </a:xfrm>
          <a:prstGeom prst="rect">
            <a:avLst/>
          </a:prstGeom>
        </p:spPr>
      </p:pic>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Phase I Summary</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29</a:t>
            </a:fld>
            <a:endParaRPr lang="en-US"/>
          </a:p>
        </p:txBody>
      </p:sp>
      <p:sp>
        <p:nvSpPr>
          <p:cNvPr id="9" name="TextBox 8">
            <a:extLst>
              <a:ext uri="{FF2B5EF4-FFF2-40B4-BE49-F238E27FC236}">
                <a16:creationId xmlns:a16="http://schemas.microsoft.com/office/drawing/2014/main" id="{D350E2E3-C1EE-4B7C-ADDF-86003BED6B4E}"/>
              </a:ext>
            </a:extLst>
          </p:cNvPr>
          <p:cNvSpPr txBox="1"/>
          <p:nvPr/>
        </p:nvSpPr>
        <p:spPr>
          <a:xfrm rot="16200000">
            <a:off x="503081" y="1835163"/>
            <a:ext cx="1600200" cy="276999"/>
          </a:xfrm>
          <a:prstGeom prst="rect">
            <a:avLst/>
          </a:prstGeom>
          <a:noFill/>
        </p:spPr>
        <p:txBody>
          <a:bodyPr wrap="square" rtlCol="0">
            <a:spAutoFit/>
          </a:bodyPr>
          <a:lstStyle/>
          <a:p>
            <a:pPr algn="ctr"/>
            <a:r>
              <a:rPr lang="en-US" sz="1200" b="1"/>
              <a:t>Control Horizon = 1</a:t>
            </a:r>
          </a:p>
        </p:txBody>
      </p:sp>
      <p:sp>
        <p:nvSpPr>
          <p:cNvPr id="11" name="TextBox 10">
            <a:extLst>
              <a:ext uri="{FF2B5EF4-FFF2-40B4-BE49-F238E27FC236}">
                <a16:creationId xmlns:a16="http://schemas.microsoft.com/office/drawing/2014/main" id="{77FDD376-1935-4F3B-A561-81C2401C1499}"/>
              </a:ext>
            </a:extLst>
          </p:cNvPr>
          <p:cNvSpPr txBox="1"/>
          <p:nvPr/>
        </p:nvSpPr>
        <p:spPr>
          <a:xfrm rot="16200000">
            <a:off x="503083" y="3585594"/>
            <a:ext cx="1600200" cy="276999"/>
          </a:xfrm>
          <a:prstGeom prst="rect">
            <a:avLst/>
          </a:prstGeom>
          <a:noFill/>
        </p:spPr>
        <p:txBody>
          <a:bodyPr wrap="square" rtlCol="0">
            <a:spAutoFit/>
          </a:bodyPr>
          <a:lstStyle/>
          <a:p>
            <a:pPr algn="ctr"/>
            <a:r>
              <a:rPr lang="en-US" sz="1200" b="1"/>
              <a:t>Control Horizon = 2</a:t>
            </a:r>
          </a:p>
        </p:txBody>
      </p:sp>
      <p:sp>
        <p:nvSpPr>
          <p:cNvPr id="12" name="TextBox 11">
            <a:extLst>
              <a:ext uri="{FF2B5EF4-FFF2-40B4-BE49-F238E27FC236}">
                <a16:creationId xmlns:a16="http://schemas.microsoft.com/office/drawing/2014/main" id="{9E09E171-39C6-4AD9-AC77-F6DDE50432EB}"/>
              </a:ext>
            </a:extLst>
          </p:cNvPr>
          <p:cNvSpPr txBox="1"/>
          <p:nvPr/>
        </p:nvSpPr>
        <p:spPr>
          <a:xfrm rot="16200000">
            <a:off x="503081" y="5353139"/>
            <a:ext cx="1600200" cy="276999"/>
          </a:xfrm>
          <a:prstGeom prst="rect">
            <a:avLst/>
          </a:prstGeom>
          <a:noFill/>
        </p:spPr>
        <p:txBody>
          <a:bodyPr wrap="square" rtlCol="0">
            <a:spAutoFit/>
          </a:bodyPr>
          <a:lstStyle/>
          <a:p>
            <a:pPr algn="ctr"/>
            <a:r>
              <a:rPr lang="en-US" sz="1200" b="1"/>
              <a:t>Control Horizon = 3</a:t>
            </a:r>
          </a:p>
        </p:txBody>
      </p:sp>
      <p:sp>
        <p:nvSpPr>
          <p:cNvPr id="13" name="TextBox 12">
            <a:extLst>
              <a:ext uri="{FF2B5EF4-FFF2-40B4-BE49-F238E27FC236}">
                <a16:creationId xmlns:a16="http://schemas.microsoft.com/office/drawing/2014/main" id="{8C7AA224-8737-4BDB-9671-BF3CAD48EEB4}"/>
              </a:ext>
            </a:extLst>
          </p:cNvPr>
          <p:cNvSpPr txBox="1"/>
          <p:nvPr/>
        </p:nvSpPr>
        <p:spPr>
          <a:xfrm>
            <a:off x="1580890" y="966532"/>
            <a:ext cx="2000510" cy="276999"/>
          </a:xfrm>
          <a:prstGeom prst="rect">
            <a:avLst/>
          </a:prstGeom>
          <a:noFill/>
        </p:spPr>
        <p:txBody>
          <a:bodyPr wrap="square" rtlCol="0">
            <a:spAutoFit/>
          </a:bodyPr>
          <a:lstStyle/>
          <a:p>
            <a:pPr algn="ctr"/>
            <a:r>
              <a:rPr lang="en-US" sz="1200" b="1"/>
              <a:t>Sample Time = 0.02s</a:t>
            </a:r>
          </a:p>
        </p:txBody>
      </p:sp>
      <p:sp>
        <p:nvSpPr>
          <p:cNvPr id="14" name="TextBox 13">
            <a:extLst>
              <a:ext uri="{FF2B5EF4-FFF2-40B4-BE49-F238E27FC236}">
                <a16:creationId xmlns:a16="http://schemas.microsoft.com/office/drawing/2014/main" id="{AD6F8D50-B91D-4561-AF8B-877B1661EC07}"/>
              </a:ext>
            </a:extLst>
          </p:cNvPr>
          <p:cNvSpPr txBox="1"/>
          <p:nvPr/>
        </p:nvSpPr>
        <p:spPr>
          <a:xfrm>
            <a:off x="8610600" y="966532"/>
            <a:ext cx="2000510" cy="276999"/>
          </a:xfrm>
          <a:prstGeom prst="rect">
            <a:avLst/>
          </a:prstGeom>
          <a:noFill/>
        </p:spPr>
        <p:txBody>
          <a:bodyPr wrap="square" rtlCol="0">
            <a:spAutoFit/>
          </a:bodyPr>
          <a:lstStyle/>
          <a:p>
            <a:pPr algn="ctr"/>
            <a:r>
              <a:rPr lang="en-US" sz="1200" b="1"/>
              <a:t>Sample Time = 0.10s</a:t>
            </a:r>
          </a:p>
        </p:txBody>
      </p:sp>
      <p:sp>
        <p:nvSpPr>
          <p:cNvPr id="15" name="TextBox 14">
            <a:extLst>
              <a:ext uri="{FF2B5EF4-FFF2-40B4-BE49-F238E27FC236}">
                <a16:creationId xmlns:a16="http://schemas.microsoft.com/office/drawing/2014/main" id="{32026922-ACDE-422F-A269-CDBF62F28D22}"/>
              </a:ext>
            </a:extLst>
          </p:cNvPr>
          <p:cNvSpPr txBox="1"/>
          <p:nvPr/>
        </p:nvSpPr>
        <p:spPr>
          <a:xfrm>
            <a:off x="5095745" y="970452"/>
            <a:ext cx="2000510" cy="276999"/>
          </a:xfrm>
          <a:prstGeom prst="rect">
            <a:avLst/>
          </a:prstGeom>
          <a:noFill/>
        </p:spPr>
        <p:txBody>
          <a:bodyPr wrap="square" rtlCol="0">
            <a:spAutoFit/>
          </a:bodyPr>
          <a:lstStyle/>
          <a:p>
            <a:pPr algn="ctr"/>
            <a:r>
              <a:rPr lang="en-US" sz="1200" b="1"/>
              <a:t>Sample Time = 0.05s</a:t>
            </a:r>
          </a:p>
        </p:txBody>
      </p:sp>
      <p:pic>
        <p:nvPicPr>
          <p:cNvPr id="3" name="Picture 2">
            <a:extLst>
              <a:ext uri="{FF2B5EF4-FFF2-40B4-BE49-F238E27FC236}">
                <a16:creationId xmlns:a16="http://schemas.microsoft.com/office/drawing/2014/main" id="{E7032DE6-E09B-48AC-9E5B-C8591722CE5D}"/>
              </a:ext>
            </a:extLst>
          </p:cNvPr>
          <p:cNvPicPr>
            <a:picLocks noChangeAspect="1"/>
          </p:cNvPicPr>
          <p:nvPr/>
        </p:nvPicPr>
        <p:blipFill>
          <a:blip r:embed="rId4"/>
          <a:stretch>
            <a:fillRect/>
          </a:stretch>
        </p:blipFill>
        <p:spPr>
          <a:xfrm>
            <a:off x="8541291" y="4739034"/>
            <a:ext cx="2139128" cy="1600200"/>
          </a:xfrm>
          <a:prstGeom prst="rect">
            <a:avLst/>
          </a:prstGeom>
        </p:spPr>
      </p:pic>
      <p:pic>
        <p:nvPicPr>
          <p:cNvPr id="7" name="Picture 6">
            <a:extLst>
              <a:ext uri="{FF2B5EF4-FFF2-40B4-BE49-F238E27FC236}">
                <a16:creationId xmlns:a16="http://schemas.microsoft.com/office/drawing/2014/main" id="{FAC841DF-0D4C-43ED-916F-692254DD1DA6}"/>
              </a:ext>
            </a:extLst>
          </p:cNvPr>
          <p:cNvPicPr>
            <a:picLocks noChangeAspect="1"/>
          </p:cNvPicPr>
          <p:nvPr/>
        </p:nvPicPr>
        <p:blipFill>
          <a:blip r:embed="rId5"/>
          <a:stretch>
            <a:fillRect/>
          </a:stretch>
        </p:blipFill>
        <p:spPr>
          <a:xfrm>
            <a:off x="8541291" y="2988604"/>
            <a:ext cx="2139128" cy="1600200"/>
          </a:xfrm>
          <a:prstGeom prst="rect">
            <a:avLst/>
          </a:prstGeom>
        </p:spPr>
      </p:pic>
      <p:pic>
        <p:nvPicPr>
          <p:cNvPr id="10" name="Picture 9">
            <a:extLst>
              <a:ext uri="{FF2B5EF4-FFF2-40B4-BE49-F238E27FC236}">
                <a16:creationId xmlns:a16="http://schemas.microsoft.com/office/drawing/2014/main" id="{02C7DD7D-2A86-45A2-A8F0-A4AA9B7DCE4D}"/>
              </a:ext>
            </a:extLst>
          </p:cNvPr>
          <p:cNvPicPr>
            <a:picLocks noChangeAspect="1"/>
          </p:cNvPicPr>
          <p:nvPr/>
        </p:nvPicPr>
        <p:blipFill>
          <a:blip r:embed="rId6"/>
          <a:stretch>
            <a:fillRect/>
          </a:stretch>
        </p:blipFill>
        <p:spPr>
          <a:xfrm>
            <a:off x="5035400" y="4756150"/>
            <a:ext cx="2139128" cy="1600200"/>
          </a:xfrm>
          <a:prstGeom prst="rect">
            <a:avLst/>
          </a:prstGeom>
        </p:spPr>
      </p:pic>
      <p:pic>
        <p:nvPicPr>
          <p:cNvPr id="16" name="Picture 15">
            <a:extLst>
              <a:ext uri="{FF2B5EF4-FFF2-40B4-BE49-F238E27FC236}">
                <a16:creationId xmlns:a16="http://schemas.microsoft.com/office/drawing/2014/main" id="{B2CCE956-0C9D-4B7F-8634-173DFE33C89C}"/>
              </a:ext>
            </a:extLst>
          </p:cNvPr>
          <p:cNvPicPr>
            <a:picLocks noChangeAspect="1"/>
          </p:cNvPicPr>
          <p:nvPr/>
        </p:nvPicPr>
        <p:blipFill>
          <a:blip r:embed="rId7"/>
          <a:stretch>
            <a:fillRect/>
          </a:stretch>
        </p:blipFill>
        <p:spPr>
          <a:xfrm>
            <a:off x="5026436" y="2988604"/>
            <a:ext cx="2139128" cy="1600200"/>
          </a:xfrm>
          <a:prstGeom prst="rect">
            <a:avLst/>
          </a:prstGeom>
        </p:spPr>
      </p:pic>
      <p:pic>
        <p:nvPicPr>
          <p:cNvPr id="17" name="Picture 16">
            <a:extLst>
              <a:ext uri="{FF2B5EF4-FFF2-40B4-BE49-F238E27FC236}">
                <a16:creationId xmlns:a16="http://schemas.microsoft.com/office/drawing/2014/main" id="{E52CCC90-6401-4B99-A26D-28FA2C0BC85B}"/>
              </a:ext>
            </a:extLst>
          </p:cNvPr>
          <p:cNvPicPr>
            <a:picLocks noChangeAspect="1"/>
          </p:cNvPicPr>
          <p:nvPr/>
        </p:nvPicPr>
        <p:blipFill>
          <a:blip r:embed="rId8"/>
          <a:stretch>
            <a:fillRect/>
          </a:stretch>
        </p:blipFill>
        <p:spPr>
          <a:xfrm>
            <a:off x="5026141" y="1238174"/>
            <a:ext cx="2139128" cy="1600200"/>
          </a:xfrm>
          <a:prstGeom prst="rect">
            <a:avLst/>
          </a:prstGeom>
        </p:spPr>
      </p:pic>
      <p:pic>
        <p:nvPicPr>
          <p:cNvPr id="18" name="Picture 17">
            <a:extLst>
              <a:ext uri="{FF2B5EF4-FFF2-40B4-BE49-F238E27FC236}">
                <a16:creationId xmlns:a16="http://schemas.microsoft.com/office/drawing/2014/main" id="{B6FC4B6C-4978-4C13-938D-EA8841367169}"/>
              </a:ext>
            </a:extLst>
          </p:cNvPr>
          <p:cNvPicPr>
            <a:picLocks noChangeAspect="1"/>
          </p:cNvPicPr>
          <p:nvPr/>
        </p:nvPicPr>
        <p:blipFill>
          <a:blip r:embed="rId9"/>
          <a:stretch>
            <a:fillRect/>
          </a:stretch>
        </p:blipFill>
        <p:spPr>
          <a:xfrm>
            <a:off x="1510991" y="4756150"/>
            <a:ext cx="2139128" cy="1600200"/>
          </a:xfrm>
          <a:prstGeom prst="rect">
            <a:avLst/>
          </a:prstGeom>
        </p:spPr>
      </p:pic>
      <p:pic>
        <p:nvPicPr>
          <p:cNvPr id="19" name="Picture 18">
            <a:extLst>
              <a:ext uri="{FF2B5EF4-FFF2-40B4-BE49-F238E27FC236}">
                <a16:creationId xmlns:a16="http://schemas.microsoft.com/office/drawing/2014/main" id="{3BDF71F7-E247-4EB1-8A13-8060089A82ED}"/>
              </a:ext>
            </a:extLst>
          </p:cNvPr>
          <p:cNvPicPr>
            <a:picLocks noChangeAspect="1"/>
          </p:cNvPicPr>
          <p:nvPr/>
        </p:nvPicPr>
        <p:blipFill>
          <a:blip r:embed="rId10"/>
          <a:stretch>
            <a:fillRect/>
          </a:stretch>
        </p:blipFill>
        <p:spPr>
          <a:xfrm>
            <a:off x="1510991" y="1236667"/>
            <a:ext cx="2139128" cy="1600200"/>
          </a:xfrm>
          <a:prstGeom prst="rect">
            <a:avLst/>
          </a:prstGeom>
        </p:spPr>
      </p:pic>
      <p:pic>
        <p:nvPicPr>
          <p:cNvPr id="20" name="Picture 19">
            <a:extLst>
              <a:ext uri="{FF2B5EF4-FFF2-40B4-BE49-F238E27FC236}">
                <a16:creationId xmlns:a16="http://schemas.microsoft.com/office/drawing/2014/main" id="{76011D17-7479-47EB-B089-3C635E44D399}"/>
              </a:ext>
            </a:extLst>
          </p:cNvPr>
          <p:cNvPicPr>
            <a:picLocks noChangeAspect="1"/>
          </p:cNvPicPr>
          <p:nvPr/>
        </p:nvPicPr>
        <p:blipFill>
          <a:blip r:embed="rId11"/>
          <a:stretch>
            <a:fillRect/>
          </a:stretch>
        </p:blipFill>
        <p:spPr>
          <a:xfrm>
            <a:off x="1513373" y="2988604"/>
            <a:ext cx="2139128" cy="1600200"/>
          </a:xfrm>
          <a:prstGeom prst="rect">
            <a:avLst/>
          </a:prstGeom>
        </p:spPr>
      </p:pic>
    </p:spTree>
    <p:extLst>
      <p:ext uri="{BB962C8B-B14F-4D97-AF65-F5344CB8AC3E}">
        <p14:creationId xmlns:p14="http://schemas.microsoft.com/office/powerpoint/2010/main" val="742865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Phase II Summary</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30</a:t>
            </a:fld>
            <a:endParaRPr lang="en-US"/>
          </a:p>
        </p:txBody>
      </p:sp>
      <p:sp>
        <p:nvSpPr>
          <p:cNvPr id="9" name="TextBox 8">
            <a:extLst>
              <a:ext uri="{FF2B5EF4-FFF2-40B4-BE49-F238E27FC236}">
                <a16:creationId xmlns:a16="http://schemas.microsoft.com/office/drawing/2014/main" id="{D350E2E3-C1EE-4B7C-ADDF-86003BED6B4E}"/>
              </a:ext>
            </a:extLst>
          </p:cNvPr>
          <p:cNvSpPr txBox="1"/>
          <p:nvPr/>
        </p:nvSpPr>
        <p:spPr>
          <a:xfrm rot="16200000">
            <a:off x="503673" y="1905132"/>
            <a:ext cx="1600200" cy="276999"/>
          </a:xfrm>
          <a:prstGeom prst="rect">
            <a:avLst/>
          </a:prstGeom>
          <a:noFill/>
        </p:spPr>
        <p:txBody>
          <a:bodyPr wrap="square" rtlCol="0">
            <a:spAutoFit/>
          </a:bodyPr>
          <a:lstStyle/>
          <a:p>
            <a:pPr algn="ctr"/>
            <a:r>
              <a:rPr lang="en-US" sz="1200" b="1"/>
              <a:t>Control Horizon = 1</a:t>
            </a:r>
          </a:p>
        </p:txBody>
      </p:sp>
      <p:sp>
        <p:nvSpPr>
          <p:cNvPr id="11" name="TextBox 10">
            <a:extLst>
              <a:ext uri="{FF2B5EF4-FFF2-40B4-BE49-F238E27FC236}">
                <a16:creationId xmlns:a16="http://schemas.microsoft.com/office/drawing/2014/main" id="{77FDD376-1935-4F3B-A561-81C2401C1499}"/>
              </a:ext>
            </a:extLst>
          </p:cNvPr>
          <p:cNvSpPr txBox="1"/>
          <p:nvPr/>
        </p:nvSpPr>
        <p:spPr>
          <a:xfrm rot="16200000">
            <a:off x="503675" y="3655563"/>
            <a:ext cx="1600200" cy="276999"/>
          </a:xfrm>
          <a:prstGeom prst="rect">
            <a:avLst/>
          </a:prstGeom>
          <a:noFill/>
        </p:spPr>
        <p:txBody>
          <a:bodyPr wrap="square" rtlCol="0">
            <a:spAutoFit/>
          </a:bodyPr>
          <a:lstStyle/>
          <a:p>
            <a:pPr algn="ctr"/>
            <a:r>
              <a:rPr lang="en-US" sz="1200" b="1"/>
              <a:t>Control Horizon = 2</a:t>
            </a:r>
          </a:p>
        </p:txBody>
      </p:sp>
      <p:sp>
        <p:nvSpPr>
          <p:cNvPr id="12" name="TextBox 11">
            <a:extLst>
              <a:ext uri="{FF2B5EF4-FFF2-40B4-BE49-F238E27FC236}">
                <a16:creationId xmlns:a16="http://schemas.microsoft.com/office/drawing/2014/main" id="{9E09E171-39C6-4AD9-AC77-F6DDE50432EB}"/>
              </a:ext>
            </a:extLst>
          </p:cNvPr>
          <p:cNvSpPr txBox="1"/>
          <p:nvPr/>
        </p:nvSpPr>
        <p:spPr>
          <a:xfrm rot="16200000">
            <a:off x="503673" y="5423108"/>
            <a:ext cx="1600200" cy="276999"/>
          </a:xfrm>
          <a:prstGeom prst="rect">
            <a:avLst/>
          </a:prstGeom>
          <a:noFill/>
        </p:spPr>
        <p:txBody>
          <a:bodyPr wrap="square" rtlCol="0">
            <a:spAutoFit/>
          </a:bodyPr>
          <a:lstStyle/>
          <a:p>
            <a:pPr algn="ctr"/>
            <a:r>
              <a:rPr lang="en-US" sz="1200" b="1"/>
              <a:t>Control Horizon = 3</a:t>
            </a:r>
          </a:p>
        </p:txBody>
      </p:sp>
      <p:sp>
        <p:nvSpPr>
          <p:cNvPr id="13" name="TextBox 12">
            <a:extLst>
              <a:ext uri="{FF2B5EF4-FFF2-40B4-BE49-F238E27FC236}">
                <a16:creationId xmlns:a16="http://schemas.microsoft.com/office/drawing/2014/main" id="{8C7AA224-8737-4BDB-9671-BF3CAD48EEB4}"/>
              </a:ext>
            </a:extLst>
          </p:cNvPr>
          <p:cNvSpPr txBox="1"/>
          <p:nvPr/>
        </p:nvSpPr>
        <p:spPr>
          <a:xfrm>
            <a:off x="1580890" y="966532"/>
            <a:ext cx="2000510" cy="276999"/>
          </a:xfrm>
          <a:prstGeom prst="rect">
            <a:avLst/>
          </a:prstGeom>
          <a:noFill/>
        </p:spPr>
        <p:txBody>
          <a:bodyPr wrap="square" rtlCol="0">
            <a:spAutoFit/>
          </a:bodyPr>
          <a:lstStyle/>
          <a:p>
            <a:pPr algn="ctr"/>
            <a:r>
              <a:rPr lang="en-US" sz="1200" b="1"/>
              <a:t>Sample Time = 0.02s</a:t>
            </a:r>
          </a:p>
        </p:txBody>
      </p:sp>
      <p:sp>
        <p:nvSpPr>
          <p:cNvPr id="14" name="TextBox 13">
            <a:extLst>
              <a:ext uri="{FF2B5EF4-FFF2-40B4-BE49-F238E27FC236}">
                <a16:creationId xmlns:a16="http://schemas.microsoft.com/office/drawing/2014/main" id="{AD6F8D50-B91D-4561-AF8B-877B1661EC07}"/>
              </a:ext>
            </a:extLst>
          </p:cNvPr>
          <p:cNvSpPr txBox="1"/>
          <p:nvPr/>
        </p:nvSpPr>
        <p:spPr>
          <a:xfrm>
            <a:off x="8610600" y="966532"/>
            <a:ext cx="2000510" cy="276999"/>
          </a:xfrm>
          <a:prstGeom prst="rect">
            <a:avLst/>
          </a:prstGeom>
          <a:noFill/>
        </p:spPr>
        <p:txBody>
          <a:bodyPr wrap="square" rtlCol="0">
            <a:spAutoFit/>
          </a:bodyPr>
          <a:lstStyle/>
          <a:p>
            <a:pPr algn="ctr"/>
            <a:r>
              <a:rPr lang="en-US" sz="1200" b="1"/>
              <a:t>Sample Time = 0.10s</a:t>
            </a:r>
          </a:p>
        </p:txBody>
      </p:sp>
      <p:sp>
        <p:nvSpPr>
          <p:cNvPr id="15" name="TextBox 14">
            <a:extLst>
              <a:ext uri="{FF2B5EF4-FFF2-40B4-BE49-F238E27FC236}">
                <a16:creationId xmlns:a16="http://schemas.microsoft.com/office/drawing/2014/main" id="{32026922-ACDE-422F-A269-CDBF62F28D22}"/>
              </a:ext>
            </a:extLst>
          </p:cNvPr>
          <p:cNvSpPr txBox="1"/>
          <p:nvPr/>
        </p:nvSpPr>
        <p:spPr>
          <a:xfrm>
            <a:off x="5095745" y="970452"/>
            <a:ext cx="2000510" cy="276999"/>
          </a:xfrm>
          <a:prstGeom prst="rect">
            <a:avLst/>
          </a:prstGeom>
          <a:noFill/>
        </p:spPr>
        <p:txBody>
          <a:bodyPr wrap="square" rtlCol="0">
            <a:spAutoFit/>
          </a:bodyPr>
          <a:lstStyle/>
          <a:p>
            <a:pPr algn="ctr"/>
            <a:r>
              <a:rPr lang="en-US" sz="1200" b="1"/>
              <a:t>Sample Time = 0.05s</a:t>
            </a:r>
          </a:p>
        </p:txBody>
      </p:sp>
      <p:pic>
        <p:nvPicPr>
          <p:cNvPr id="21" name="Picture 20">
            <a:extLst>
              <a:ext uri="{FF2B5EF4-FFF2-40B4-BE49-F238E27FC236}">
                <a16:creationId xmlns:a16="http://schemas.microsoft.com/office/drawing/2014/main" id="{07C8E0D1-6B8D-4F86-A80E-5C288953ED4A}"/>
              </a:ext>
            </a:extLst>
          </p:cNvPr>
          <p:cNvPicPr>
            <a:picLocks noChangeAspect="1"/>
          </p:cNvPicPr>
          <p:nvPr/>
        </p:nvPicPr>
        <p:blipFill>
          <a:blip r:embed="rId3"/>
          <a:stretch>
            <a:fillRect/>
          </a:stretch>
        </p:blipFill>
        <p:spPr>
          <a:xfrm>
            <a:off x="8541291" y="4756150"/>
            <a:ext cx="2139128" cy="1600200"/>
          </a:xfrm>
          <a:prstGeom prst="rect">
            <a:avLst/>
          </a:prstGeom>
        </p:spPr>
      </p:pic>
      <p:pic>
        <p:nvPicPr>
          <p:cNvPr id="22" name="Picture 21">
            <a:extLst>
              <a:ext uri="{FF2B5EF4-FFF2-40B4-BE49-F238E27FC236}">
                <a16:creationId xmlns:a16="http://schemas.microsoft.com/office/drawing/2014/main" id="{B8AA93C9-8302-4F70-9BAE-C4FBB9F8FAAA}"/>
              </a:ext>
            </a:extLst>
          </p:cNvPr>
          <p:cNvPicPr>
            <a:picLocks noChangeAspect="1"/>
          </p:cNvPicPr>
          <p:nvPr/>
        </p:nvPicPr>
        <p:blipFill>
          <a:blip r:embed="rId4"/>
          <a:stretch>
            <a:fillRect/>
          </a:stretch>
        </p:blipFill>
        <p:spPr>
          <a:xfrm>
            <a:off x="8539499" y="2988604"/>
            <a:ext cx="2139128" cy="1600200"/>
          </a:xfrm>
          <a:prstGeom prst="rect">
            <a:avLst/>
          </a:prstGeom>
        </p:spPr>
      </p:pic>
      <p:pic>
        <p:nvPicPr>
          <p:cNvPr id="23" name="Picture 22">
            <a:extLst>
              <a:ext uri="{FF2B5EF4-FFF2-40B4-BE49-F238E27FC236}">
                <a16:creationId xmlns:a16="http://schemas.microsoft.com/office/drawing/2014/main" id="{D02FC28A-2A3A-4734-B15D-CAE8FFAD5A84}"/>
              </a:ext>
            </a:extLst>
          </p:cNvPr>
          <p:cNvPicPr>
            <a:picLocks noChangeAspect="1"/>
          </p:cNvPicPr>
          <p:nvPr/>
        </p:nvPicPr>
        <p:blipFill>
          <a:blip r:embed="rId5"/>
          <a:stretch>
            <a:fillRect/>
          </a:stretch>
        </p:blipFill>
        <p:spPr>
          <a:xfrm>
            <a:off x="8539499" y="1236667"/>
            <a:ext cx="2139128" cy="1600200"/>
          </a:xfrm>
          <a:prstGeom prst="rect">
            <a:avLst/>
          </a:prstGeom>
        </p:spPr>
      </p:pic>
      <p:pic>
        <p:nvPicPr>
          <p:cNvPr id="24" name="Picture 23">
            <a:extLst>
              <a:ext uri="{FF2B5EF4-FFF2-40B4-BE49-F238E27FC236}">
                <a16:creationId xmlns:a16="http://schemas.microsoft.com/office/drawing/2014/main" id="{A38C7CE7-E97D-460B-9802-36B267604A94}"/>
              </a:ext>
            </a:extLst>
          </p:cNvPr>
          <p:cNvPicPr>
            <a:picLocks noChangeAspect="1"/>
          </p:cNvPicPr>
          <p:nvPr/>
        </p:nvPicPr>
        <p:blipFill>
          <a:blip r:embed="rId6"/>
          <a:stretch>
            <a:fillRect/>
          </a:stretch>
        </p:blipFill>
        <p:spPr>
          <a:xfrm>
            <a:off x="5026141" y="4756150"/>
            <a:ext cx="2139128" cy="1600200"/>
          </a:xfrm>
          <a:prstGeom prst="rect">
            <a:avLst/>
          </a:prstGeom>
        </p:spPr>
      </p:pic>
      <p:pic>
        <p:nvPicPr>
          <p:cNvPr id="25" name="Picture 24">
            <a:extLst>
              <a:ext uri="{FF2B5EF4-FFF2-40B4-BE49-F238E27FC236}">
                <a16:creationId xmlns:a16="http://schemas.microsoft.com/office/drawing/2014/main" id="{AF1B0C63-D513-4B01-A008-98AD194023F2}"/>
              </a:ext>
            </a:extLst>
          </p:cNvPr>
          <p:cNvPicPr>
            <a:picLocks noChangeAspect="1"/>
          </p:cNvPicPr>
          <p:nvPr/>
        </p:nvPicPr>
        <p:blipFill>
          <a:blip r:embed="rId7"/>
          <a:stretch>
            <a:fillRect/>
          </a:stretch>
        </p:blipFill>
        <p:spPr>
          <a:xfrm>
            <a:off x="5026141" y="2988604"/>
            <a:ext cx="2139128" cy="1600200"/>
          </a:xfrm>
          <a:prstGeom prst="rect">
            <a:avLst/>
          </a:prstGeom>
        </p:spPr>
      </p:pic>
      <p:pic>
        <p:nvPicPr>
          <p:cNvPr id="26" name="Picture 25">
            <a:extLst>
              <a:ext uri="{FF2B5EF4-FFF2-40B4-BE49-F238E27FC236}">
                <a16:creationId xmlns:a16="http://schemas.microsoft.com/office/drawing/2014/main" id="{B854C7E6-03CB-4E99-87AE-8CD5164F8EED}"/>
              </a:ext>
            </a:extLst>
          </p:cNvPr>
          <p:cNvPicPr>
            <a:picLocks noChangeAspect="1"/>
          </p:cNvPicPr>
          <p:nvPr/>
        </p:nvPicPr>
        <p:blipFill>
          <a:blip r:embed="rId8"/>
          <a:stretch>
            <a:fillRect/>
          </a:stretch>
        </p:blipFill>
        <p:spPr>
          <a:xfrm>
            <a:off x="5025245" y="1243531"/>
            <a:ext cx="2139128" cy="1600200"/>
          </a:xfrm>
          <a:prstGeom prst="rect">
            <a:avLst/>
          </a:prstGeom>
        </p:spPr>
      </p:pic>
      <p:pic>
        <p:nvPicPr>
          <p:cNvPr id="27" name="Picture 26">
            <a:extLst>
              <a:ext uri="{FF2B5EF4-FFF2-40B4-BE49-F238E27FC236}">
                <a16:creationId xmlns:a16="http://schemas.microsoft.com/office/drawing/2014/main" id="{31DBEE06-1237-4AAC-B753-686F36A2C0A0}"/>
              </a:ext>
            </a:extLst>
          </p:cNvPr>
          <p:cNvPicPr>
            <a:picLocks noChangeAspect="1"/>
          </p:cNvPicPr>
          <p:nvPr/>
        </p:nvPicPr>
        <p:blipFill>
          <a:blip r:embed="rId9"/>
          <a:stretch>
            <a:fillRect/>
          </a:stretch>
        </p:blipFill>
        <p:spPr>
          <a:xfrm>
            <a:off x="1510991" y="4756150"/>
            <a:ext cx="2139128" cy="1600200"/>
          </a:xfrm>
          <a:prstGeom prst="rect">
            <a:avLst/>
          </a:prstGeom>
        </p:spPr>
      </p:pic>
      <p:pic>
        <p:nvPicPr>
          <p:cNvPr id="28" name="Picture 27">
            <a:extLst>
              <a:ext uri="{FF2B5EF4-FFF2-40B4-BE49-F238E27FC236}">
                <a16:creationId xmlns:a16="http://schemas.microsoft.com/office/drawing/2014/main" id="{55E30044-7198-41E5-A0B9-E7500E828538}"/>
              </a:ext>
            </a:extLst>
          </p:cNvPr>
          <p:cNvPicPr>
            <a:picLocks noChangeAspect="1"/>
          </p:cNvPicPr>
          <p:nvPr/>
        </p:nvPicPr>
        <p:blipFill>
          <a:blip r:embed="rId10"/>
          <a:stretch>
            <a:fillRect/>
          </a:stretch>
        </p:blipFill>
        <p:spPr>
          <a:xfrm>
            <a:off x="1510991" y="2988604"/>
            <a:ext cx="2139128" cy="1600200"/>
          </a:xfrm>
          <a:prstGeom prst="rect">
            <a:avLst/>
          </a:prstGeom>
        </p:spPr>
      </p:pic>
      <p:pic>
        <p:nvPicPr>
          <p:cNvPr id="29" name="Picture 28">
            <a:extLst>
              <a:ext uri="{FF2B5EF4-FFF2-40B4-BE49-F238E27FC236}">
                <a16:creationId xmlns:a16="http://schemas.microsoft.com/office/drawing/2014/main" id="{C1382496-CCA1-47EB-8837-9AF0DD5993CA}"/>
              </a:ext>
            </a:extLst>
          </p:cNvPr>
          <p:cNvPicPr>
            <a:picLocks noChangeAspect="1"/>
          </p:cNvPicPr>
          <p:nvPr/>
        </p:nvPicPr>
        <p:blipFill>
          <a:blip r:embed="rId11"/>
          <a:stretch>
            <a:fillRect/>
          </a:stretch>
        </p:blipFill>
        <p:spPr>
          <a:xfrm>
            <a:off x="1510991" y="1236667"/>
            <a:ext cx="2139128" cy="1600200"/>
          </a:xfrm>
          <a:prstGeom prst="rect">
            <a:avLst/>
          </a:prstGeom>
        </p:spPr>
      </p:pic>
    </p:spTree>
    <p:extLst>
      <p:ext uri="{BB962C8B-B14F-4D97-AF65-F5344CB8AC3E}">
        <p14:creationId xmlns:p14="http://schemas.microsoft.com/office/powerpoint/2010/main" val="372516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Phase III Summary</a:t>
            </a:r>
            <a:endParaRPr lang="en-US" b="1"/>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31</a:t>
            </a:fld>
            <a:endParaRPr lang="en-US"/>
          </a:p>
        </p:txBody>
      </p:sp>
      <p:sp>
        <p:nvSpPr>
          <p:cNvPr id="9" name="TextBox 8">
            <a:extLst>
              <a:ext uri="{FF2B5EF4-FFF2-40B4-BE49-F238E27FC236}">
                <a16:creationId xmlns:a16="http://schemas.microsoft.com/office/drawing/2014/main" id="{D350E2E3-C1EE-4B7C-ADDF-86003BED6B4E}"/>
              </a:ext>
            </a:extLst>
          </p:cNvPr>
          <p:cNvSpPr txBox="1"/>
          <p:nvPr/>
        </p:nvSpPr>
        <p:spPr>
          <a:xfrm rot="16200000">
            <a:off x="516651" y="1905132"/>
            <a:ext cx="1600200" cy="276999"/>
          </a:xfrm>
          <a:prstGeom prst="rect">
            <a:avLst/>
          </a:prstGeom>
          <a:noFill/>
        </p:spPr>
        <p:txBody>
          <a:bodyPr wrap="square" rtlCol="0">
            <a:spAutoFit/>
          </a:bodyPr>
          <a:lstStyle/>
          <a:p>
            <a:pPr algn="ctr"/>
            <a:r>
              <a:rPr lang="en-US" sz="1200" b="1"/>
              <a:t>Control Horizon = 1</a:t>
            </a:r>
          </a:p>
        </p:txBody>
      </p:sp>
      <p:sp>
        <p:nvSpPr>
          <p:cNvPr id="11" name="TextBox 10">
            <a:extLst>
              <a:ext uri="{FF2B5EF4-FFF2-40B4-BE49-F238E27FC236}">
                <a16:creationId xmlns:a16="http://schemas.microsoft.com/office/drawing/2014/main" id="{77FDD376-1935-4F3B-A561-81C2401C1499}"/>
              </a:ext>
            </a:extLst>
          </p:cNvPr>
          <p:cNvSpPr txBox="1"/>
          <p:nvPr/>
        </p:nvSpPr>
        <p:spPr>
          <a:xfrm rot="16200000">
            <a:off x="516653" y="3655563"/>
            <a:ext cx="1600200" cy="276999"/>
          </a:xfrm>
          <a:prstGeom prst="rect">
            <a:avLst/>
          </a:prstGeom>
          <a:noFill/>
        </p:spPr>
        <p:txBody>
          <a:bodyPr wrap="square" rtlCol="0">
            <a:spAutoFit/>
          </a:bodyPr>
          <a:lstStyle/>
          <a:p>
            <a:pPr algn="ctr"/>
            <a:r>
              <a:rPr lang="en-US" sz="1200" b="1"/>
              <a:t>Control Horizon = 2</a:t>
            </a:r>
          </a:p>
        </p:txBody>
      </p:sp>
      <p:sp>
        <p:nvSpPr>
          <p:cNvPr id="12" name="TextBox 11">
            <a:extLst>
              <a:ext uri="{FF2B5EF4-FFF2-40B4-BE49-F238E27FC236}">
                <a16:creationId xmlns:a16="http://schemas.microsoft.com/office/drawing/2014/main" id="{9E09E171-39C6-4AD9-AC77-F6DDE50432EB}"/>
              </a:ext>
            </a:extLst>
          </p:cNvPr>
          <p:cNvSpPr txBox="1"/>
          <p:nvPr/>
        </p:nvSpPr>
        <p:spPr>
          <a:xfrm rot="16200000">
            <a:off x="516651" y="5423108"/>
            <a:ext cx="1600200" cy="276999"/>
          </a:xfrm>
          <a:prstGeom prst="rect">
            <a:avLst/>
          </a:prstGeom>
          <a:noFill/>
        </p:spPr>
        <p:txBody>
          <a:bodyPr wrap="square" rtlCol="0">
            <a:spAutoFit/>
          </a:bodyPr>
          <a:lstStyle/>
          <a:p>
            <a:pPr algn="ctr"/>
            <a:r>
              <a:rPr lang="en-US" sz="1200" b="1"/>
              <a:t>Control Horizon = 3</a:t>
            </a:r>
          </a:p>
        </p:txBody>
      </p:sp>
      <p:sp>
        <p:nvSpPr>
          <p:cNvPr id="13" name="TextBox 12">
            <a:extLst>
              <a:ext uri="{FF2B5EF4-FFF2-40B4-BE49-F238E27FC236}">
                <a16:creationId xmlns:a16="http://schemas.microsoft.com/office/drawing/2014/main" id="{8C7AA224-8737-4BDB-9671-BF3CAD48EEB4}"/>
              </a:ext>
            </a:extLst>
          </p:cNvPr>
          <p:cNvSpPr txBox="1"/>
          <p:nvPr/>
        </p:nvSpPr>
        <p:spPr>
          <a:xfrm>
            <a:off x="1580890" y="966532"/>
            <a:ext cx="2000510" cy="276999"/>
          </a:xfrm>
          <a:prstGeom prst="rect">
            <a:avLst/>
          </a:prstGeom>
          <a:noFill/>
        </p:spPr>
        <p:txBody>
          <a:bodyPr wrap="square" rtlCol="0">
            <a:spAutoFit/>
          </a:bodyPr>
          <a:lstStyle/>
          <a:p>
            <a:pPr algn="ctr"/>
            <a:r>
              <a:rPr lang="en-US" sz="1200" b="1"/>
              <a:t>Sample Time = 0.02s</a:t>
            </a:r>
          </a:p>
        </p:txBody>
      </p:sp>
      <p:sp>
        <p:nvSpPr>
          <p:cNvPr id="14" name="TextBox 13">
            <a:extLst>
              <a:ext uri="{FF2B5EF4-FFF2-40B4-BE49-F238E27FC236}">
                <a16:creationId xmlns:a16="http://schemas.microsoft.com/office/drawing/2014/main" id="{AD6F8D50-B91D-4561-AF8B-877B1661EC07}"/>
              </a:ext>
            </a:extLst>
          </p:cNvPr>
          <p:cNvSpPr txBox="1"/>
          <p:nvPr/>
        </p:nvSpPr>
        <p:spPr>
          <a:xfrm>
            <a:off x="8610600" y="966532"/>
            <a:ext cx="2000510" cy="276999"/>
          </a:xfrm>
          <a:prstGeom prst="rect">
            <a:avLst/>
          </a:prstGeom>
          <a:noFill/>
        </p:spPr>
        <p:txBody>
          <a:bodyPr wrap="square" rtlCol="0">
            <a:spAutoFit/>
          </a:bodyPr>
          <a:lstStyle/>
          <a:p>
            <a:pPr algn="ctr"/>
            <a:r>
              <a:rPr lang="en-US" sz="1200" b="1"/>
              <a:t>Sample Time = 0.10s</a:t>
            </a:r>
          </a:p>
        </p:txBody>
      </p:sp>
      <p:sp>
        <p:nvSpPr>
          <p:cNvPr id="15" name="TextBox 14">
            <a:extLst>
              <a:ext uri="{FF2B5EF4-FFF2-40B4-BE49-F238E27FC236}">
                <a16:creationId xmlns:a16="http://schemas.microsoft.com/office/drawing/2014/main" id="{32026922-ACDE-422F-A269-CDBF62F28D22}"/>
              </a:ext>
            </a:extLst>
          </p:cNvPr>
          <p:cNvSpPr txBox="1"/>
          <p:nvPr/>
        </p:nvSpPr>
        <p:spPr>
          <a:xfrm>
            <a:off x="5095745" y="970452"/>
            <a:ext cx="2000510" cy="276999"/>
          </a:xfrm>
          <a:prstGeom prst="rect">
            <a:avLst/>
          </a:prstGeom>
          <a:noFill/>
        </p:spPr>
        <p:txBody>
          <a:bodyPr wrap="square" rtlCol="0">
            <a:spAutoFit/>
          </a:bodyPr>
          <a:lstStyle/>
          <a:p>
            <a:pPr algn="ctr"/>
            <a:r>
              <a:rPr lang="en-US" sz="1200" b="1"/>
              <a:t>Sample Time = 0.05s</a:t>
            </a:r>
          </a:p>
        </p:txBody>
      </p:sp>
      <p:pic>
        <p:nvPicPr>
          <p:cNvPr id="3" name="Picture 2">
            <a:extLst>
              <a:ext uri="{FF2B5EF4-FFF2-40B4-BE49-F238E27FC236}">
                <a16:creationId xmlns:a16="http://schemas.microsoft.com/office/drawing/2014/main" id="{071DAEDB-F9A1-4638-94F2-54ACECE465A6}"/>
              </a:ext>
            </a:extLst>
          </p:cNvPr>
          <p:cNvPicPr>
            <a:picLocks noChangeAspect="1"/>
          </p:cNvPicPr>
          <p:nvPr/>
        </p:nvPicPr>
        <p:blipFill>
          <a:blip r:embed="rId3"/>
          <a:stretch>
            <a:fillRect/>
          </a:stretch>
        </p:blipFill>
        <p:spPr>
          <a:xfrm>
            <a:off x="8539499" y="4756150"/>
            <a:ext cx="2139128" cy="1600200"/>
          </a:xfrm>
          <a:prstGeom prst="rect">
            <a:avLst/>
          </a:prstGeom>
        </p:spPr>
      </p:pic>
      <p:pic>
        <p:nvPicPr>
          <p:cNvPr id="7" name="Picture 6">
            <a:extLst>
              <a:ext uri="{FF2B5EF4-FFF2-40B4-BE49-F238E27FC236}">
                <a16:creationId xmlns:a16="http://schemas.microsoft.com/office/drawing/2014/main" id="{B66CBFCD-86FC-463C-A127-225EC55A2733}"/>
              </a:ext>
            </a:extLst>
          </p:cNvPr>
          <p:cNvPicPr>
            <a:picLocks noChangeAspect="1"/>
          </p:cNvPicPr>
          <p:nvPr/>
        </p:nvPicPr>
        <p:blipFill>
          <a:blip r:embed="rId4"/>
          <a:stretch>
            <a:fillRect/>
          </a:stretch>
        </p:blipFill>
        <p:spPr>
          <a:xfrm>
            <a:off x="8539499" y="2988604"/>
            <a:ext cx="2139128" cy="1600200"/>
          </a:xfrm>
          <a:prstGeom prst="rect">
            <a:avLst/>
          </a:prstGeom>
        </p:spPr>
      </p:pic>
      <p:pic>
        <p:nvPicPr>
          <p:cNvPr id="8" name="Picture 7">
            <a:extLst>
              <a:ext uri="{FF2B5EF4-FFF2-40B4-BE49-F238E27FC236}">
                <a16:creationId xmlns:a16="http://schemas.microsoft.com/office/drawing/2014/main" id="{09A91CF2-A1DB-4501-A132-3A71D2C29BC1}"/>
              </a:ext>
            </a:extLst>
          </p:cNvPr>
          <p:cNvPicPr>
            <a:picLocks noChangeAspect="1"/>
          </p:cNvPicPr>
          <p:nvPr/>
        </p:nvPicPr>
        <p:blipFill>
          <a:blip r:embed="rId5"/>
          <a:stretch>
            <a:fillRect/>
          </a:stretch>
        </p:blipFill>
        <p:spPr>
          <a:xfrm>
            <a:off x="8541294" y="1236667"/>
            <a:ext cx="2139128" cy="1600200"/>
          </a:xfrm>
          <a:prstGeom prst="rect">
            <a:avLst/>
          </a:prstGeom>
        </p:spPr>
      </p:pic>
      <p:pic>
        <p:nvPicPr>
          <p:cNvPr id="10" name="Picture 9">
            <a:extLst>
              <a:ext uri="{FF2B5EF4-FFF2-40B4-BE49-F238E27FC236}">
                <a16:creationId xmlns:a16="http://schemas.microsoft.com/office/drawing/2014/main" id="{3BF8339C-3E2C-4074-A75E-5469C0B61229}"/>
              </a:ext>
            </a:extLst>
          </p:cNvPr>
          <p:cNvPicPr>
            <a:picLocks noChangeAspect="1"/>
          </p:cNvPicPr>
          <p:nvPr/>
        </p:nvPicPr>
        <p:blipFill>
          <a:blip r:embed="rId6"/>
          <a:stretch>
            <a:fillRect/>
          </a:stretch>
        </p:blipFill>
        <p:spPr>
          <a:xfrm>
            <a:off x="5035400" y="4756150"/>
            <a:ext cx="2139128" cy="1600200"/>
          </a:xfrm>
          <a:prstGeom prst="rect">
            <a:avLst/>
          </a:prstGeom>
        </p:spPr>
      </p:pic>
      <p:pic>
        <p:nvPicPr>
          <p:cNvPr id="16" name="Picture 15">
            <a:extLst>
              <a:ext uri="{FF2B5EF4-FFF2-40B4-BE49-F238E27FC236}">
                <a16:creationId xmlns:a16="http://schemas.microsoft.com/office/drawing/2014/main" id="{0FA9F608-B34F-42CF-AFCD-7679904D86C1}"/>
              </a:ext>
            </a:extLst>
          </p:cNvPr>
          <p:cNvPicPr>
            <a:picLocks noChangeAspect="1"/>
          </p:cNvPicPr>
          <p:nvPr/>
        </p:nvPicPr>
        <p:blipFill>
          <a:blip r:embed="rId7"/>
          <a:stretch>
            <a:fillRect/>
          </a:stretch>
        </p:blipFill>
        <p:spPr>
          <a:xfrm>
            <a:off x="5025245" y="2988604"/>
            <a:ext cx="2139128" cy="1600200"/>
          </a:xfrm>
          <a:prstGeom prst="rect">
            <a:avLst/>
          </a:prstGeom>
        </p:spPr>
      </p:pic>
      <p:pic>
        <p:nvPicPr>
          <p:cNvPr id="17" name="Picture 16">
            <a:extLst>
              <a:ext uri="{FF2B5EF4-FFF2-40B4-BE49-F238E27FC236}">
                <a16:creationId xmlns:a16="http://schemas.microsoft.com/office/drawing/2014/main" id="{D0FA9387-AD1F-46B4-A55D-72713C175D3D}"/>
              </a:ext>
            </a:extLst>
          </p:cNvPr>
          <p:cNvPicPr>
            <a:picLocks noChangeAspect="1"/>
          </p:cNvPicPr>
          <p:nvPr/>
        </p:nvPicPr>
        <p:blipFill>
          <a:blip r:embed="rId8"/>
          <a:stretch>
            <a:fillRect/>
          </a:stretch>
        </p:blipFill>
        <p:spPr>
          <a:xfrm>
            <a:off x="5035400" y="1236667"/>
            <a:ext cx="2139128" cy="1600200"/>
          </a:xfrm>
          <a:prstGeom prst="rect">
            <a:avLst/>
          </a:prstGeom>
        </p:spPr>
      </p:pic>
      <p:pic>
        <p:nvPicPr>
          <p:cNvPr id="18" name="Picture 17">
            <a:extLst>
              <a:ext uri="{FF2B5EF4-FFF2-40B4-BE49-F238E27FC236}">
                <a16:creationId xmlns:a16="http://schemas.microsoft.com/office/drawing/2014/main" id="{5B5D279B-EA09-44E6-9672-AFDEA201477E}"/>
              </a:ext>
            </a:extLst>
          </p:cNvPr>
          <p:cNvPicPr>
            <a:picLocks noChangeAspect="1"/>
          </p:cNvPicPr>
          <p:nvPr/>
        </p:nvPicPr>
        <p:blipFill>
          <a:blip r:embed="rId9"/>
          <a:stretch>
            <a:fillRect/>
          </a:stretch>
        </p:blipFill>
        <p:spPr>
          <a:xfrm>
            <a:off x="1510991" y="4756150"/>
            <a:ext cx="2139128" cy="1600200"/>
          </a:xfrm>
          <a:prstGeom prst="rect">
            <a:avLst/>
          </a:prstGeom>
        </p:spPr>
      </p:pic>
      <p:pic>
        <p:nvPicPr>
          <p:cNvPr id="19" name="Picture 18">
            <a:extLst>
              <a:ext uri="{FF2B5EF4-FFF2-40B4-BE49-F238E27FC236}">
                <a16:creationId xmlns:a16="http://schemas.microsoft.com/office/drawing/2014/main" id="{7F747BF2-71FD-4777-9F76-3E91D97F73FB}"/>
              </a:ext>
            </a:extLst>
          </p:cNvPr>
          <p:cNvPicPr>
            <a:picLocks noChangeAspect="1"/>
          </p:cNvPicPr>
          <p:nvPr/>
        </p:nvPicPr>
        <p:blipFill>
          <a:blip r:embed="rId10"/>
          <a:stretch>
            <a:fillRect/>
          </a:stretch>
        </p:blipFill>
        <p:spPr>
          <a:xfrm>
            <a:off x="1510991" y="2988604"/>
            <a:ext cx="2139128" cy="1600200"/>
          </a:xfrm>
          <a:prstGeom prst="rect">
            <a:avLst/>
          </a:prstGeom>
        </p:spPr>
      </p:pic>
      <p:pic>
        <p:nvPicPr>
          <p:cNvPr id="20" name="Picture 19">
            <a:extLst>
              <a:ext uri="{FF2B5EF4-FFF2-40B4-BE49-F238E27FC236}">
                <a16:creationId xmlns:a16="http://schemas.microsoft.com/office/drawing/2014/main" id="{BE1A0B96-D45F-4E62-8D46-E62CAAFC0092}"/>
              </a:ext>
            </a:extLst>
          </p:cNvPr>
          <p:cNvPicPr>
            <a:picLocks noChangeAspect="1"/>
          </p:cNvPicPr>
          <p:nvPr/>
        </p:nvPicPr>
        <p:blipFill>
          <a:blip r:embed="rId11"/>
          <a:stretch>
            <a:fillRect/>
          </a:stretch>
        </p:blipFill>
        <p:spPr>
          <a:xfrm>
            <a:off x="1510991" y="1236667"/>
            <a:ext cx="2139128" cy="1600200"/>
          </a:xfrm>
          <a:prstGeom prst="rect">
            <a:avLst/>
          </a:prstGeom>
        </p:spPr>
      </p:pic>
    </p:spTree>
    <p:extLst>
      <p:ext uri="{BB962C8B-B14F-4D97-AF65-F5344CB8AC3E}">
        <p14:creationId xmlns:p14="http://schemas.microsoft.com/office/powerpoint/2010/main" val="2120889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Fan Stall Margin</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All controllers provide a response that stays above the minimum stall margin (10%)</a:t>
            </a:r>
          </a:p>
          <a:p>
            <a:r>
              <a:rPr lang="en-US" sz="2400">
                <a:cs typeface="Arial"/>
              </a:rPr>
              <a:t>MPC-EM SM shows a greater stall margin due to PLA estimation</a:t>
            </a:r>
          </a:p>
          <a:p>
            <a:r>
              <a:rPr lang="en-US" sz="2400">
                <a:cs typeface="Arial"/>
              </a:rPr>
              <a:t>Fan SM decreases after disturbance</a:t>
            </a:r>
          </a:p>
          <a:p>
            <a:endParaRPr lang="en-US" sz="24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32</a:t>
            </a:fld>
            <a:endParaRPr lang="en-US"/>
          </a:p>
        </p:txBody>
      </p:sp>
      <p:pic>
        <p:nvPicPr>
          <p:cNvPr id="7" name="Picture 6">
            <a:extLst>
              <a:ext uri="{FF2B5EF4-FFF2-40B4-BE49-F238E27FC236}">
                <a16:creationId xmlns:a16="http://schemas.microsoft.com/office/drawing/2014/main" id="{76B43D2E-059F-49E5-B8D4-693F37050C6D}"/>
              </a:ext>
            </a:extLst>
          </p:cNvPr>
          <p:cNvPicPr>
            <a:picLocks noChangeAspect="1"/>
          </p:cNvPicPr>
          <p:nvPr/>
        </p:nvPicPr>
        <p:blipFill>
          <a:blip r:embed="rId3"/>
          <a:stretch>
            <a:fillRect/>
          </a:stretch>
        </p:blipFill>
        <p:spPr>
          <a:xfrm>
            <a:off x="6104964" y="1455448"/>
            <a:ext cx="6096001" cy="4560186"/>
          </a:xfrm>
          <a:prstGeom prst="rect">
            <a:avLst/>
          </a:prstGeom>
        </p:spPr>
      </p:pic>
      <p:pic>
        <p:nvPicPr>
          <p:cNvPr id="9" name="Picture 8">
            <a:extLst>
              <a:ext uri="{FF2B5EF4-FFF2-40B4-BE49-F238E27FC236}">
                <a16:creationId xmlns:a16="http://schemas.microsoft.com/office/drawing/2014/main" id="{DAF71B44-128D-4D2E-BE7D-E23AEEF0AE7B}"/>
              </a:ext>
            </a:extLst>
          </p:cNvPr>
          <p:cNvPicPr>
            <a:picLocks noChangeAspect="1"/>
          </p:cNvPicPr>
          <p:nvPr/>
        </p:nvPicPr>
        <p:blipFill>
          <a:blip r:embed="rId4"/>
          <a:stretch>
            <a:fillRect/>
          </a:stretch>
        </p:blipFill>
        <p:spPr>
          <a:xfrm>
            <a:off x="364664" y="4100748"/>
            <a:ext cx="5715000" cy="1480844"/>
          </a:xfrm>
          <a:prstGeom prst="rect">
            <a:avLst/>
          </a:prstGeom>
        </p:spPr>
      </p:pic>
    </p:spTree>
    <p:extLst>
      <p:ext uri="{BB962C8B-B14F-4D97-AF65-F5344CB8AC3E}">
        <p14:creationId xmlns:p14="http://schemas.microsoft.com/office/powerpoint/2010/main" val="840322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LPC Stall Margin</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All controllers provide a response that stays above the minimum stall margin (10%)</a:t>
            </a:r>
          </a:p>
          <a:p>
            <a:r>
              <a:rPr lang="en-US" sz="2400">
                <a:cs typeface="Arial"/>
              </a:rPr>
              <a:t>MPC-EM SM shows a smaller stall margin due to PLA estimation</a:t>
            </a:r>
          </a:p>
          <a:p>
            <a:r>
              <a:rPr lang="en-US" sz="2400">
                <a:cs typeface="Arial"/>
              </a:rPr>
              <a:t>LPC SM increases after disturbance for PI Baseline, MPC-Act1, and MPC-Act3</a:t>
            </a:r>
          </a:p>
          <a:p>
            <a:r>
              <a:rPr lang="en-US" sz="2400">
                <a:cs typeface="Arial"/>
              </a:rPr>
              <a:t>LPC SM deviates from steady state at the transient but returns to initial condition</a:t>
            </a: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33</a:t>
            </a:fld>
            <a:endParaRPr lang="en-US"/>
          </a:p>
        </p:txBody>
      </p:sp>
      <p:pic>
        <p:nvPicPr>
          <p:cNvPr id="7" name="Picture 6">
            <a:extLst>
              <a:ext uri="{FF2B5EF4-FFF2-40B4-BE49-F238E27FC236}">
                <a16:creationId xmlns:a16="http://schemas.microsoft.com/office/drawing/2014/main" id="{252E6436-8C0C-42F5-9605-6DA2834BF854}"/>
              </a:ext>
            </a:extLst>
          </p:cNvPr>
          <p:cNvPicPr>
            <a:picLocks noChangeAspect="1"/>
          </p:cNvPicPr>
          <p:nvPr/>
        </p:nvPicPr>
        <p:blipFill>
          <a:blip r:embed="rId3"/>
          <a:stretch>
            <a:fillRect/>
          </a:stretch>
        </p:blipFill>
        <p:spPr>
          <a:xfrm>
            <a:off x="6104964" y="1452558"/>
            <a:ext cx="6096001" cy="4560186"/>
          </a:xfrm>
          <a:prstGeom prst="rect">
            <a:avLst/>
          </a:prstGeom>
        </p:spPr>
      </p:pic>
      <p:pic>
        <p:nvPicPr>
          <p:cNvPr id="9" name="Picture 8">
            <a:extLst>
              <a:ext uri="{FF2B5EF4-FFF2-40B4-BE49-F238E27FC236}">
                <a16:creationId xmlns:a16="http://schemas.microsoft.com/office/drawing/2014/main" id="{1B3E4C7F-6CCE-48E0-825A-86429DB924EE}"/>
              </a:ext>
            </a:extLst>
          </p:cNvPr>
          <p:cNvPicPr>
            <a:picLocks noChangeAspect="1"/>
          </p:cNvPicPr>
          <p:nvPr/>
        </p:nvPicPr>
        <p:blipFill>
          <a:blip r:embed="rId4"/>
          <a:stretch>
            <a:fillRect/>
          </a:stretch>
        </p:blipFill>
        <p:spPr>
          <a:xfrm>
            <a:off x="364664" y="4806834"/>
            <a:ext cx="5715000" cy="1480844"/>
          </a:xfrm>
          <a:prstGeom prst="rect">
            <a:avLst/>
          </a:prstGeom>
        </p:spPr>
      </p:pic>
    </p:spTree>
    <p:extLst>
      <p:ext uri="{BB962C8B-B14F-4D97-AF65-F5344CB8AC3E}">
        <p14:creationId xmlns:p14="http://schemas.microsoft.com/office/powerpoint/2010/main" val="64562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C3BA-D91F-D04E-B827-3899550EEC43}"/>
              </a:ext>
            </a:extLst>
          </p:cNvPr>
          <p:cNvSpPr>
            <a:spLocks noGrp="1"/>
          </p:cNvSpPr>
          <p:nvPr>
            <p:ph type="title"/>
          </p:nvPr>
        </p:nvSpPr>
        <p:spPr>
          <a:xfrm>
            <a:off x="838200" y="-2427"/>
            <a:ext cx="10533528" cy="1111380"/>
          </a:xfrm>
        </p:spPr>
        <p:txBody>
          <a:bodyPr/>
          <a:lstStyle/>
          <a:p>
            <a:r>
              <a:rPr lang="en-US" b="1">
                <a:cs typeface="Arial"/>
              </a:rPr>
              <a:t>VAFN Actuator</a:t>
            </a:r>
            <a:endParaRPr lang="en-US" b="1"/>
          </a:p>
        </p:txBody>
      </p:sp>
      <p:sp>
        <p:nvSpPr>
          <p:cNvPr id="3" name="Content Placeholder 2">
            <a:extLst>
              <a:ext uri="{FF2B5EF4-FFF2-40B4-BE49-F238E27FC236}">
                <a16:creationId xmlns:a16="http://schemas.microsoft.com/office/drawing/2014/main" id="{B3AA5FEC-7E39-7D4E-85AA-0DD9CE10C084}"/>
              </a:ext>
            </a:extLst>
          </p:cNvPr>
          <p:cNvSpPr>
            <a:spLocks noGrp="1"/>
          </p:cNvSpPr>
          <p:nvPr>
            <p:ph sz="half" idx="1"/>
          </p:nvPr>
        </p:nvSpPr>
        <p:spPr>
          <a:xfrm>
            <a:off x="348329" y="1001948"/>
            <a:ext cx="5747671" cy="5285730"/>
          </a:xfrm>
          <a:noFill/>
          <a:effectLst>
            <a:softEdge rad="63500"/>
          </a:effectLst>
        </p:spPr>
        <p:txBody>
          <a:bodyPr vert="horz" lIns="91440" tIns="45720" rIns="91440" bIns="45720" rtlCol="0" anchor="t">
            <a:normAutofit/>
          </a:bodyPr>
          <a:lstStyle/>
          <a:p>
            <a:r>
              <a:rPr lang="en-US" sz="2400">
                <a:cs typeface="Arial"/>
              </a:rPr>
              <a:t>VAFN is incorporated into system in Phase II of sensitivity study</a:t>
            </a:r>
          </a:p>
          <a:p>
            <a:r>
              <a:rPr lang="en-US" sz="2400">
                <a:cs typeface="Arial"/>
              </a:rPr>
              <a:t>VAFN increases slight during transient with a slight overshoot before returning to steady state</a:t>
            </a:r>
          </a:p>
          <a:p>
            <a:r>
              <a:rPr lang="en-US" sz="2400">
                <a:cs typeface="Arial"/>
              </a:rPr>
              <a:t>Change in VAFN is negligible</a:t>
            </a:r>
            <a:endParaRPr lang="en-US" sz="2000">
              <a:cs typeface="Arial"/>
            </a:endParaRPr>
          </a:p>
        </p:txBody>
      </p:sp>
      <p:sp>
        <p:nvSpPr>
          <p:cNvPr id="5" name="Date Placeholder 4">
            <a:extLst>
              <a:ext uri="{FF2B5EF4-FFF2-40B4-BE49-F238E27FC236}">
                <a16:creationId xmlns:a16="http://schemas.microsoft.com/office/drawing/2014/main" id="{2FAA51C7-7B84-F541-BE16-E88206B5817C}"/>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05E87CA8-AAEF-6D4B-8A4A-CA097BACA549}"/>
              </a:ext>
            </a:extLst>
          </p:cNvPr>
          <p:cNvSpPr>
            <a:spLocks noGrp="1"/>
          </p:cNvSpPr>
          <p:nvPr>
            <p:ph type="ftr" sz="quarter" idx="11"/>
          </p:nvPr>
        </p:nvSpPr>
        <p:spPr/>
        <p:txBody>
          <a:bodyPr/>
          <a:lstStyle/>
          <a:p>
            <a:r>
              <a:rPr lang="en-US"/>
              <a:t>www.nasa.gov</a:t>
            </a:r>
          </a:p>
        </p:txBody>
      </p:sp>
      <p:sp>
        <p:nvSpPr>
          <p:cNvPr id="6" name="Slide Number Placeholder 5">
            <a:extLst>
              <a:ext uri="{FF2B5EF4-FFF2-40B4-BE49-F238E27FC236}">
                <a16:creationId xmlns:a16="http://schemas.microsoft.com/office/drawing/2014/main" id="{2232F36D-6378-5D46-82BD-DF154EE9DC46}"/>
              </a:ext>
            </a:extLst>
          </p:cNvPr>
          <p:cNvSpPr>
            <a:spLocks noGrp="1"/>
          </p:cNvSpPr>
          <p:nvPr>
            <p:ph type="sldNum" sz="quarter" idx="12"/>
          </p:nvPr>
        </p:nvSpPr>
        <p:spPr/>
        <p:txBody>
          <a:bodyPr/>
          <a:lstStyle/>
          <a:p>
            <a:fld id="{84B04594-06CD-A148-8B90-E0CB5D6D5DA4}" type="slidenum">
              <a:rPr lang="en-US" smtClean="0"/>
              <a:t>34</a:t>
            </a:fld>
            <a:endParaRPr lang="en-US"/>
          </a:p>
        </p:txBody>
      </p:sp>
      <p:pic>
        <p:nvPicPr>
          <p:cNvPr id="9" name="Picture 8">
            <a:extLst>
              <a:ext uri="{FF2B5EF4-FFF2-40B4-BE49-F238E27FC236}">
                <a16:creationId xmlns:a16="http://schemas.microsoft.com/office/drawing/2014/main" id="{448C8150-AA81-46C4-8831-A8D97553E4AB}"/>
              </a:ext>
            </a:extLst>
          </p:cNvPr>
          <p:cNvPicPr>
            <a:picLocks noChangeAspect="1"/>
          </p:cNvPicPr>
          <p:nvPr/>
        </p:nvPicPr>
        <p:blipFill>
          <a:blip r:embed="rId3"/>
          <a:stretch>
            <a:fillRect/>
          </a:stretch>
        </p:blipFill>
        <p:spPr>
          <a:xfrm>
            <a:off x="364664" y="4758704"/>
            <a:ext cx="5715000" cy="1042207"/>
          </a:xfrm>
          <a:prstGeom prst="rect">
            <a:avLst/>
          </a:prstGeom>
        </p:spPr>
      </p:pic>
      <p:pic>
        <p:nvPicPr>
          <p:cNvPr id="8" name="Picture 7">
            <a:extLst>
              <a:ext uri="{FF2B5EF4-FFF2-40B4-BE49-F238E27FC236}">
                <a16:creationId xmlns:a16="http://schemas.microsoft.com/office/drawing/2014/main" id="{DBCFE07F-36B8-4949-9619-DA0E8126B87D}"/>
              </a:ext>
            </a:extLst>
          </p:cNvPr>
          <p:cNvPicPr>
            <a:picLocks noChangeAspect="1"/>
          </p:cNvPicPr>
          <p:nvPr/>
        </p:nvPicPr>
        <p:blipFill>
          <a:blip r:embed="rId4"/>
          <a:stretch>
            <a:fillRect/>
          </a:stretch>
        </p:blipFill>
        <p:spPr>
          <a:xfrm>
            <a:off x="6095999" y="1455911"/>
            <a:ext cx="6087036" cy="4553480"/>
          </a:xfrm>
          <a:prstGeom prst="rect">
            <a:avLst/>
          </a:prstGeom>
        </p:spPr>
      </p:pic>
    </p:spTree>
    <p:extLst>
      <p:ext uri="{BB962C8B-B14F-4D97-AF65-F5344CB8AC3E}">
        <p14:creationId xmlns:p14="http://schemas.microsoft.com/office/powerpoint/2010/main" val="2370068988"/>
      </p:ext>
    </p:extLst>
  </p:cSld>
  <p:clrMapOvr>
    <a:masterClrMapping/>
  </p:clrMapOvr>
</p:sld>
</file>

<file path=ppt/theme/theme1.xml><?xml version="1.0" encoding="utf-8"?>
<a:theme xmlns:a="http://schemas.openxmlformats.org/drawingml/2006/main" name="nasa_jwc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_jwc1" id="{DC5245FE-B4F4-7B49-8B5E-3D5E243DF50D}" vid="{40820BEE-4338-1944-9139-39CFDE6508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5D6B3117599234F9BA775767BEA7B1C" ma:contentTypeVersion="7" ma:contentTypeDescription="Create a new document." ma:contentTypeScope="" ma:versionID="497e0bee53bf5566e1ad844d2e51333f">
  <xsd:schema xmlns:xsd="http://www.w3.org/2001/XMLSchema" xmlns:xs="http://www.w3.org/2001/XMLSchema" xmlns:p="http://schemas.microsoft.com/office/2006/metadata/properties" xmlns:ns2="538829d5-cde2-4079-8d87-ad9bf7b973fc" targetNamespace="http://schemas.microsoft.com/office/2006/metadata/properties" ma:root="true" ma:fieldsID="a0ffc6a845e0216509649124a3465b9c" ns2:_="">
    <xsd:import namespace="538829d5-cde2-4079-8d87-ad9bf7b973f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8829d5-cde2-4079-8d87-ad9bf7b97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894D6-B058-4358-B258-3D1EAB042F9E}">
  <ds:schemaRefs>
    <ds:schemaRef ds:uri="http://www.w3.org/XML/1998/namespace"/>
    <ds:schemaRef ds:uri="http://purl.org/dc/terms/"/>
    <ds:schemaRef ds:uri="http://schemas.microsoft.com/office/2006/documentManagement/types"/>
    <ds:schemaRef ds:uri="http://schemas.microsoft.com/office/infopath/2007/PartnerControls"/>
    <ds:schemaRef ds:uri="538829d5-cde2-4079-8d87-ad9bf7b973fc"/>
    <ds:schemaRef ds:uri="http://schemas.openxmlformats.org/package/2006/metadata/core-properties"/>
    <ds:schemaRef ds:uri="http://purl.org/dc/elements/1.1/"/>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AD6B77E-3767-4BD2-988E-7AAD75A9E0CE}">
  <ds:schemaRefs>
    <ds:schemaRef ds:uri="http://schemas.microsoft.com/sharepoint/v3/contenttype/forms"/>
  </ds:schemaRefs>
</ds:datastoreItem>
</file>

<file path=customXml/itemProps3.xml><?xml version="1.0" encoding="utf-8"?>
<ds:datastoreItem xmlns:ds="http://schemas.openxmlformats.org/officeDocument/2006/customXml" ds:itemID="{357BCE51-46DB-451A-9456-DDACD64FC1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8829d5-cde2-4079-8d87-ad9bf7b97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nasa_jwc1</Template>
  <TotalTime>0</TotalTime>
  <Words>4104</Words>
  <Application>Microsoft Office PowerPoint</Application>
  <PresentationFormat>Widescreen</PresentationFormat>
  <Paragraphs>584</Paragraphs>
  <Slides>34</Slides>
  <Notes>33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nasa_jwc1</vt:lpstr>
      <vt:lpstr>Model Predictive Control Study for an Electrified Turbofan Engine</vt:lpstr>
      <vt:lpstr>Overview</vt:lpstr>
      <vt:lpstr>Introduction</vt:lpstr>
      <vt:lpstr>AGTF30 Turbomachinery Model</vt:lpstr>
      <vt:lpstr>AGTF30 Turbomachinery Model</vt:lpstr>
      <vt:lpstr>AGTF30 Turbomachinery Model</vt:lpstr>
      <vt:lpstr>Controls Process</vt:lpstr>
      <vt:lpstr>Control Study Parameters</vt:lpstr>
      <vt:lpstr>Baseline PI Model</vt:lpstr>
      <vt:lpstr>Preliminary Results: Baseline Controller</vt:lpstr>
      <vt:lpstr>MPC Design</vt:lpstr>
      <vt:lpstr>MPC Sensitivity Study</vt:lpstr>
      <vt:lpstr>Phase I Controls Model</vt:lpstr>
      <vt:lpstr>Phase I Summary</vt:lpstr>
      <vt:lpstr>Phase II Controls Model</vt:lpstr>
      <vt:lpstr>Phase II Summary</vt:lpstr>
      <vt:lpstr>Phase III Controls Model</vt:lpstr>
      <vt:lpstr>Phase III Summary</vt:lpstr>
      <vt:lpstr>Sensitivity Final Parameters</vt:lpstr>
      <vt:lpstr>Fan Speed</vt:lpstr>
      <vt:lpstr>HPC Stall Margin</vt:lpstr>
      <vt:lpstr>Fuel Flow Actuator</vt:lpstr>
      <vt:lpstr>VBV Actuator</vt:lpstr>
      <vt:lpstr>Motor Torque</vt:lpstr>
      <vt:lpstr>Summary and Future Work</vt:lpstr>
      <vt:lpstr>Special Thanks To…</vt:lpstr>
      <vt:lpstr>References</vt:lpstr>
      <vt:lpstr>Appendix</vt:lpstr>
      <vt:lpstr>Phase I Summary</vt:lpstr>
      <vt:lpstr>Phase II Summary</vt:lpstr>
      <vt:lpstr>Phase III Summary</vt:lpstr>
      <vt:lpstr>Fan Stall Margin</vt:lpstr>
      <vt:lpstr>LPC Stall Margin</vt:lpstr>
      <vt:lpstr>VAFN Actuator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Connolly, Joseph W. (GRC-LCC0)</dc:creator>
  <cp:lastModifiedBy>Connolly, Joseph W. (GRC-LCC0)</cp:lastModifiedBy>
  <cp:revision>37</cp:revision>
  <dcterms:created xsi:type="dcterms:W3CDTF">2021-01-21T15:44:20Z</dcterms:created>
  <dcterms:modified xsi:type="dcterms:W3CDTF">2021-08-20T19:44:00Z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0x01010025D6B3117599234F9BA775767BEA7B1C</vt:lpwstr>
  </property>
</Properties>
</file>