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1"/>
  </p:sldMasterIdLst>
  <p:notesMasterIdLst>
    <p:notesMasterId r:id="rId4"/>
  </p:notesMasterIdLst>
  <p:handoutMasterIdLst>
    <p:handoutMasterId r:id="rId5"/>
  </p:handoutMasterIdLst>
  <p:sldIdLst>
    <p:sldId id="405" r:id="rId2"/>
    <p:sldId id="406" r:id="rId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4" pos="7440" userDrawn="1">
          <p15:clr>
            <a:srgbClr val="A4A3A4"/>
          </p15:clr>
        </p15:guide>
        <p15:guide id="5" orient="horz" pos="4104" userDrawn="1">
          <p15:clr>
            <a:srgbClr val="A4A3A4"/>
          </p15:clr>
        </p15:guide>
        <p15:guide id="6" orient="horz" pos="4176" userDrawn="1">
          <p15:clr>
            <a:srgbClr val="A4A3A4"/>
          </p15:clr>
        </p15:guide>
        <p15:guide id="7" pos="240" userDrawn="1">
          <p15:clr>
            <a:srgbClr val="A4A3A4"/>
          </p15:clr>
        </p15:guide>
        <p15:guide id="9" orient="horz" pos="23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9C623"/>
    <a:srgbClr val="FFCC66"/>
    <a:srgbClr val="009900"/>
    <a:srgbClr val="2D8B75"/>
    <a:srgbClr val="3333CC"/>
    <a:srgbClr val="92BBFA"/>
    <a:srgbClr val="FF33CC"/>
    <a:srgbClr val="4BACC6"/>
    <a:srgbClr val="00BE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50" autoAdjust="0"/>
    <p:restoredTop sz="92653" autoAdjust="0"/>
  </p:normalViewPr>
  <p:slideViewPr>
    <p:cSldViewPr snapToGrid="0" showGuides="1">
      <p:cViewPr varScale="1">
        <p:scale>
          <a:sx n="105" d="100"/>
          <a:sy n="105" d="100"/>
        </p:scale>
        <p:origin x="1224" y="150"/>
      </p:cViewPr>
      <p:guideLst>
        <p:guide pos="7440"/>
        <p:guide orient="horz" pos="4104"/>
        <p:guide orient="horz" pos="4176"/>
        <p:guide pos="240"/>
        <p:guide orient="horz" pos="2328"/>
      </p:guideLst>
    </p:cSldViewPr>
  </p:slideViewPr>
  <p:outlineViewPr>
    <p:cViewPr>
      <p:scale>
        <a:sx n="33" d="100"/>
        <a:sy n="33" d="100"/>
      </p:scale>
      <p:origin x="0" y="-1752"/>
    </p:cViewPr>
  </p:outlineViewPr>
  <p:notesTextViewPr>
    <p:cViewPr>
      <p:scale>
        <a:sx n="3" d="2"/>
        <a:sy n="3" d="2"/>
      </p:scale>
      <p:origin x="0" y="0"/>
    </p:cViewPr>
  </p:notesTextViewPr>
  <p:sorterViewPr>
    <p:cViewPr>
      <p:scale>
        <a:sx n="180" d="100"/>
        <a:sy n="180" d="100"/>
      </p:scale>
      <p:origin x="0" y="-8268"/>
    </p:cViewPr>
  </p:sorterViewPr>
  <p:notesViewPr>
    <p:cSldViewPr snapToGrid="0" showGuides="1">
      <p:cViewPr varScale="1">
        <p:scale>
          <a:sx n="115" d="100"/>
          <a:sy n="115" d="100"/>
        </p:scale>
        <p:origin x="3072"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8/31/2021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8/31/2021</a:t>
            </a:fld>
            <a:endParaRPr lang="en-US" altLang="x-none"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a:t>
            </a:fld>
            <a:endParaRPr lang="en-US" altLang="x-none" dirty="0"/>
          </a:p>
        </p:txBody>
      </p:sp>
    </p:spTree>
    <p:extLst>
      <p:ext uri="{BB962C8B-B14F-4D97-AF65-F5344CB8AC3E}">
        <p14:creationId xmlns:p14="http://schemas.microsoft.com/office/powerpoint/2010/main" val="410892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416034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pic>
        <p:nvPicPr>
          <p:cNvPr id="7" name="Picture 6">
            <a:extLst>
              <a:ext uri="{FF2B5EF4-FFF2-40B4-BE49-F238E27FC236}">
                <a16:creationId xmlns:a16="http://schemas.microsoft.com/office/drawing/2014/main" id="{DC87455A-0C9A-0148-A2A9-A89B164394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FY19</a:t>
            </a:r>
            <a:r>
              <a:rPr lang="en-US" sz="800" baseline="0" dirty="0">
                <a:solidFill>
                  <a:schemeClr val="tx1"/>
                </a:solidFill>
              </a:rPr>
              <a:t> Mid Year Review</a:t>
            </a:r>
            <a:endParaRPr lang="en-US" sz="800" dirty="0">
              <a:solidFill>
                <a:schemeClr val="tx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hyperlink" Target="https://gcc02.safelinks.protection.outlook.com/?url=http%3A%2F%2Fwww.cosmtd.com%2F&amp;data=04%7C01%7Ckaren.m.taminger%40nasa.gov%7C1d9774fd9f294091f53408d96bc0633c%7C7005d45845be48ae8140d43da96dd17b%7C0%7C0%7C637659296314064894%7CUnknown%7CTWFpbGZsb3d8eyJWIjoiMC4wLjAwMDAiLCJQIjoiV2luMzIiLCJBTiI6Ik1haWwiLCJXVCI6Mn0%3D%7C1000&amp;sdata=GPgv7dErF6QFIqFo7TOjiYGUELhfT%2F8evlyRKUjvpgU%3D&amp;reserved=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BAD5A74-E05C-5847-B512-D1C67F29634A}"/>
              </a:ext>
            </a:extLst>
          </p:cNvPr>
          <p:cNvSpPr>
            <a:spLocks noGrp="1"/>
          </p:cNvSpPr>
          <p:nvPr>
            <p:ph type="title"/>
          </p:nvPr>
        </p:nvSpPr>
        <p:spPr>
          <a:xfrm>
            <a:off x="0" y="15496"/>
            <a:ext cx="12192000" cy="1279904"/>
          </a:xfrm>
        </p:spPr>
        <p:txBody>
          <a:bodyPr anchor="ctr"/>
          <a:lstStyle/>
          <a:p>
            <a:r>
              <a:rPr lang="en-US" sz="3200" dirty="0">
                <a:solidFill>
                  <a:schemeClr val="tx1"/>
                </a:solidFill>
              </a:rPr>
              <a:t>COSM Electron Beam Delivery System (CEBDS)</a:t>
            </a:r>
          </a:p>
        </p:txBody>
      </p:sp>
      <p:sp>
        <p:nvSpPr>
          <p:cNvPr id="5" name="TextBox 4">
            <a:extLst>
              <a:ext uri="{FF2B5EF4-FFF2-40B4-BE49-F238E27FC236}">
                <a16:creationId xmlns:a16="http://schemas.microsoft.com/office/drawing/2014/main" id="{2AAB5D29-A774-D440-9D1C-8BF9FD679A45}"/>
              </a:ext>
            </a:extLst>
          </p:cNvPr>
          <p:cNvSpPr txBox="1"/>
          <p:nvPr/>
        </p:nvSpPr>
        <p:spPr>
          <a:xfrm>
            <a:off x="380999" y="1194919"/>
            <a:ext cx="6401638" cy="5426947"/>
          </a:xfrm>
          <a:prstGeom prst="rect">
            <a:avLst/>
          </a:prstGeom>
          <a:noFill/>
          <a:ln w="19050">
            <a:noFill/>
          </a:ln>
        </p:spPr>
        <p:txBody>
          <a:bodyPr wrap="square" lIns="0" tIns="0" rIns="0" bIns="0" rtlCol="0">
            <a:noAutofit/>
          </a:bodyPr>
          <a:lstStyle/>
          <a:p>
            <a:r>
              <a:rPr lang="en-US" b="1" dirty="0">
                <a:solidFill>
                  <a:srgbClr val="FFCC66"/>
                </a:solidFill>
                <a:latin typeface="Arial" panose="020B0604020202020204" pitchFamily="34" charset="0"/>
                <a:cs typeface="Arial" panose="020B0604020202020204" pitchFamily="34" charset="0"/>
              </a:rPr>
              <a:t>Project Overview</a:t>
            </a:r>
            <a:endParaRPr lang="en-US" sz="1600" dirty="0">
              <a:latin typeface="Arial" panose="020B0604020202020204" pitchFamily="34" charset="0"/>
              <a:cs typeface="Arial" panose="020B0604020202020204" pitchFamily="34" charset="0"/>
            </a:endParaRPr>
          </a:p>
          <a:p>
            <a:pPr>
              <a:spcBef>
                <a:spcPts val="500"/>
              </a:spcBef>
            </a:pPr>
            <a:r>
              <a:rPr lang="en-US" sz="1600" dirty="0">
                <a:latin typeface="Arial" panose="020B0604020202020204" pitchFamily="34" charset="0"/>
                <a:cs typeface="Arial" panose="020B0604020202020204" pitchFamily="34" charset="0"/>
              </a:rPr>
              <a:t>NASA’s Artemis program envisions establishing large-scale infrastructure assembled and serviced in space, on the Moon, and Mars.  COSM is designing a new Electron Beam Delivery System that has beam current, spot size and multiplexed scan capability for high resolution imaging to enable wire-based 3D printing and welding in space. The CEBDS includes mechanical design for launch load and thermal excursions and compatibility with input power available from various space platforms, advancing the maturity to TRL 6. </a:t>
            </a:r>
          </a:p>
          <a:p>
            <a:pPr>
              <a:spcBef>
                <a:spcPts val="1000"/>
              </a:spcBef>
            </a:pPr>
            <a:r>
              <a:rPr lang="en-US" b="1" dirty="0">
                <a:solidFill>
                  <a:srgbClr val="FFCC66"/>
                </a:solidFill>
                <a:latin typeface="Arial" panose="020B0604020202020204" pitchFamily="34" charset="0"/>
                <a:cs typeface="Arial" panose="020B0604020202020204" pitchFamily="34" charset="0"/>
              </a:rPr>
              <a:t>Technical Approach</a:t>
            </a:r>
            <a:endParaRPr lang="en-US" sz="1600" dirty="0">
              <a:latin typeface="Arial" panose="020B0604020202020204" pitchFamily="34" charset="0"/>
              <a:cs typeface="Arial" panose="020B0604020202020204" pitchFamily="34" charset="0"/>
            </a:endParaRPr>
          </a:p>
          <a:p>
            <a:pPr>
              <a:spcBef>
                <a:spcPts val="500"/>
              </a:spcBef>
            </a:pPr>
            <a:r>
              <a:rPr lang="en-US" sz="1600" dirty="0">
                <a:latin typeface="Arial" panose="020B0604020202020204" pitchFamily="34" charset="0"/>
                <a:cs typeface="Arial" panose="020B0604020202020204" pitchFamily="34" charset="0"/>
              </a:rPr>
              <a:t>Design, build and test a CEBDS for performing Additive Manufacturing with integral real-time process control and identification of external and internal flaws, dimensional measurement data and other material attributes for certification concurrent with part fabrication.</a:t>
            </a:r>
            <a:endParaRPr lang="en-US" b="1" dirty="0">
              <a:solidFill>
                <a:srgbClr val="FFCC66"/>
              </a:solidFill>
              <a:latin typeface="Arial" panose="020B0604020202020204" pitchFamily="34" charset="0"/>
              <a:cs typeface="Arial" panose="020B0604020202020204" pitchFamily="34" charset="0"/>
            </a:endParaRPr>
          </a:p>
          <a:p>
            <a:pPr>
              <a:spcBef>
                <a:spcPts val="1000"/>
              </a:spcBef>
            </a:pPr>
            <a:r>
              <a:rPr lang="en-US" b="1" dirty="0">
                <a:solidFill>
                  <a:srgbClr val="FFCC66"/>
                </a:solidFill>
                <a:latin typeface="Arial" panose="020B0604020202020204" pitchFamily="34" charset="0"/>
                <a:cs typeface="Arial" panose="020B0604020202020204" pitchFamily="34" charset="0"/>
              </a:rPr>
              <a:t>Results/Summary</a:t>
            </a:r>
            <a:endParaRPr lang="en-US" sz="1600" dirty="0">
              <a:latin typeface="Arial" panose="020B0604020202020204" pitchFamily="34" charset="0"/>
              <a:cs typeface="Arial" panose="020B0604020202020204" pitchFamily="34" charset="0"/>
            </a:endParaRPr>
          </a:p>
          <a:p>
            <a:pPr>
              <a:spcBef>
                <a:spcPts val="500"/>
              </a:spcBef>
            </a:pPr>
            <a:r>
              <a:rPr lang="en-US" sz="1600" dirty="0">
                <a:latin typeface="Arial" panose="020B0604020202020204" pitchFamily="34" charset="0"/>
                <a:cs typeface="Arial" panose="020B0604020202020204" pitchFamily="34" charset="0"/>
              </a:rPr>
              <a:t>As of 3Q year 1 into a 2-year SBIR Phase 2 Sequential award, COSM has optimized electron beam optics, completed long-life filament design, assessed lens and scanning concepts, initiated design of the test stand, and developed block diagrams for the CEBDS control system and software.</a:t>
            </a:r>
          </a:p>
          <a:p>
            <a:endParaRPr lang="en-US" sz="1600" dirty="0">
              <a:latin typeface="Arial" panose="020B0604020202020204" pitchFamily="34" charset="0"/>
              <a:cs typeface="Arial" panose="020B0604020202020204" pitchFamily="34" charset="0"/>
            </a:endParaRPr>
          </a:p>
          <a:p>
            <a:pPr>
              <a:spcBef>
                <a:spcPts val="500"/>
              </a:spcBef>
            </a:pPr>
            <a:endParaRPr lang="en-US" sz="1600" dirty="0">
              <a:latin typeface="Arial" panose="020B0604020202020204" pitchFamily="34" charset="0"/>
              <a:cs typeface="Arial" panose="020B0604020202020204" pitchFamily="34" charset="0"/>
            </a:endParaRPr>
          </a:p>
          <a:p>
            <a:pPr>
              <a:spcBef>
                <a:spcPts val="500"/>
              </a:spcBef>
            </a:pPr>
            <a:endParaRPr lang="en-US" sz="160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F266CC54-6315-4C7E-B257-9493364BB1C4}"/>
              </a:ext>
            </a:extLst>
          </p:cNvPr>
          <p:cNvSpPr txBox="1">
            <a:spLocks noChangeAspect="1"/>
          </p:cNvSpPr>
          <p:nvPr/>
        </p:nvSpPr>
        <p:spPr>
          <a:xfrm>
            <a:off x="10933686" y="193783"/>
            <a:ext cx="1143000" cy="461665"/>
          </a:xfrm>
          <a:prstGeom prst="rect">
            <a:avLst/>
          </a:prstGeom>
          <a:solidFill>
            <a:schemeClr val="tx1"/>
          </a:solidFill>
        </p:spPr>
        <p:txBody>
          <a:bodyPr wrap="square" rtlCol="0">
            <a:spAutoFit/>
          </a:bodyPr>
          <a:lstStyle/>
          <a:p>
            <a:pPr algn="ctr"/>
            <a:r>
              <a:rPr lang="en-US" sz="2400" dirty="0">
                <a:solidFill>
                  <a:srgbClr val="0030CC"/>
                </a:solidFill>
                <a:latin typeface="Arial" panose="020B0604020202020204" pitchFamily="34" charset="0"/>
                <a:cs typeface="Arial" panose="020B0604020202020204" pitchFamily="34" charset="0"/>
              </a:rPr>
              <a:t>CO</a:t>
            </a:r>
            <a:r>
              <a:rPr lang="en-US" sz="2400" dirty="0">
                <a:solidFill>
                  <a:schemeClr val="bg1"/>
                </a:solidFill>
                <a:latin typeface="Arial" panose="020B0604020202020204" pitchFamily="34" charset="0"/>
                <a:cs typeface="Arial" panose="020B0604020202020204" pitchFamily="34" charset="0"/>
              </a:rPr>
              <a:t>SM</a:t>
            </a:r>
          </a:p>
        </p:txBody>
      </p:sp>
      <p:grpSp>
        <p:nvGrpSpPr>
          <p:cNvPr id="30" name="Group 29">
            <a:extLst>
              <a:ext uri="{FF2B5EF4-FFF2-40B4-BE49-F238E27FC236}">
                <a16:creationId xmlns:a16="http://schemas.microsoft.com/office/drawing/2014/main" id="{8DDEA27C-74EB-461B-BD29-DCC9E4F9BC7C}"/>
              </a:ext>
            </a:extLst>
          </p:cNvPr>
          <p:cNvGrpSpPr/>
          <p:nvPr/>
        </p:nvGrpSpPr>
        <p:grpSpPr>
          <a:xfrm>
            <a:off x="6893120" y="1116080"/>
            <a:ext cx="5183566" cy="5415347"/>
            <a:chOff x="6893120" y="1116080"/>
            <a:chExt cx="5183566" cy="5415347"/>
          </a:xfrm>
        </p:grpSpPr>
        <p:sp>
          <p:nvSpPr>
            <p:cNvPr id="22" name="TextBox 21">
              <a:extLst>
                <a:ext uri="{FF2B5EF4-FFF2-40B4-BE49-F238E27FC236}">
                  <a16:creationId xmlns:a16="http://schemas.microsoft.com/office/drawing/2014/main" id="{4B20AAE8-099B-8148-8722-C9E37B98B8B2}"/>
                </a:ext>
              </a:extLst>
            </p:cNvPr>
            <p:cNvSpPr txBox="1"/>
            <p:nvPr/>
          </p:nvSpPr>
          <p:spPr>
            <a:xfrm>
              <a:off x="7797521" y="5511394"/>
              <a:ext cx="3758084" cy="1020033"/>
            </a:xfrm>
            <a:prstGeom prst="rect">
              <a:avLst/>
            </a:prstGeom>
            <a:noFill/>
            <a:ln w="19050">
              <a:noFill/>
            </a:ln>
            <a:effectLst/>
          </p:spPr>
          <p:txBody>
            <a:bodyPr wrap="square" lIns="228600" tIns="228600" rIns="228600" bIns="228600" rtlCol="0" anchor="t" anchorCtr="0">
              <a:noAutofit/>
            </a:bodyPr>
            <a:lstStyle/>
            <a:p>
              <a:pPr>
                <a:spcBef>
                  <a:spcPts val="500"/>
                </a:spcBef>
              </a:pPr>
              <a:r>
                <a:rPr lang="en-US" sz="1400" dirty="0">
                  <a:latin typeface="Arial" panose="020B0604020202020204" pitchFamily="34" charset="0"/>
                  <a:cs typeface="Arial" panose="020B0604020202020204" pitchFamily="34" charset="0"/>
                </a:rPr>
                <a:t>a. CEBDS concept in lunar surface-based operations.</a:t>
              </a:r>
            </a:p>
            <a:p>
              <a:pPr>
                <a:spcBef>
                  <a:spcPts val="500"/>
                </a:spcBef>
              </a:pPr>
              <a:r>
                <a:rPr lang="en-US" sz="1400" dirty="0">
                  <a:latin typeface="Arial" panose="020B0604020202020204" pitchFamily="34" charset="0"/>
                  <a:cs typeface="Arial" panose="020B0604020202020204" pitchFamily="34" charset="0"/>
                </a:rPr>
                <a:t>b. Electron beam gun design.</a:t>
              </a:r>
            </a:p>
          </p:txBody>
        </p:sp>
        <p:grpSp>
          <p:nvGrpSpPr>
            <p:cNvPr id="13" name="Group 12">
              <a:extLst>
                <a:ext uri="{FF2B5EF4-FFF2-40B4-BE49-F238E27FC236}">
                  <a16:creationId xmlns:a16="http://schemas.microsoft.com/office/drawing/2014/main" id="{1B0B072F-6F1C-4FDE-BCDE-09E840A25556}"/>
                </a:ext>
              </a:extLst>
            </p:cNvPr>
            <p:cNvGrpSpPr/>
            <p:nvPr/>
          </p:nvGrpSpPr>
          <p:grpSpPr>
            <a:xfrm>
              <a:off x="6893120" y="1116080"/>
              <a:ext cx="5183566" cy="4345074"/>
              <a:chOff x="6893120" y="1116080"/>
              <a:chExt cx="5183566" cy="4345074"/>
            </a:xfrm>
          </p:grpSpPr>
          <p:pic>
            <p:nvPicPr>
              <p:cNvPr id="21" name="Picture 20">
                <a:extLst>
                  <a:ext uri="{FF2B5EF4-FFF2-40B4-BE49-F238E27FC236}">
                    <a16:creationId xmlns:a16="http://schemas.microsoft.com/office/drawing/2014/main" id="{852A1095-BBE9-4CF5-94B3-6057D9CA66EF}"/>
                  </a:ext>
                </a:extLst>
              </p:cNvPr>
              <p:cNvPicPr>
                <a:picLocks noChangeAspect="1"/>
              </p:cNvPicPr>
              <p:nvPr/>
            </p:nvPicPr>
            <p:blipFill>
              <a:blip r:embed="rId3"/>
              <a:stretch>
                <a:fillRect/>
              </a:stretch>
            </p:blipFill>
            <p:spPr>
              <a:xfrm>
                <a:off x="9507834" y="3175154"/>
                <a:ext cx="2568852" cy="2286000"/>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462059D4-0D78-45F9-A91E-55951B20A88A}"/>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6958434" y="1194919"/>
                <a:ext cx="2487017" cy="2513683"/>
              </a:xfrm>
              <a:prstGeom prst="rect">
                <a:avLst/>
              </a:prstGeom>
            </p:spPr>
          </p:pic>
          <p:sp>
            <p:nvSpPr>
              <p:cNvPr id="9" name="TextBox 8">
                <a:extLst>
                  <a:ext uri="{FF2B5EF4-FFF2-40B4-BE49-F238E27FC236}">
                    <a16:creationId xmlns:a16="http://schemas.microsoft.com/office/drawing/2014/main" id="{705FF7CA-3B4D-45E4-AC32-D87D57FFEA8B}"/>
                  </a:ext>
                </a:extLst>
              </p:cNvPr>
              <p:cNvSpPr txBox="1"/>
              <p:nvPr/>
            </p:nvSpPr>
            <p:spPr>
              <a:xfrm>
                <a:off x="6893120" y="1116080"/>
                <a:ext cx="391885" cy="338554"/>
              </a:xfrm>
              <a:prstGeom prst="rect">
                <a:avLst/>
              </a:prstGeom>
              <a:noFill/>
            </p:spPr>
            <p:txBody>
              <a:bodyPr wrap="square" rtlCol="0">
                <a:spAutoFit/>
              </a:bodyPr>
              <a:lstStyle/>
              <a:p>
                <a:r>
                  <a:rPr lang="en-US" sz="1600" dirty="0"/>
                  <a:t>a.</a:t>
                </a:r>
                <a:endParaRPr lang="en-US" dirty="0"/>
              </a:p>
            </p:txBody>
          </p:sp>
          <p:sp>
            <p:nvSpPr>
              <p:cNvPr id="29" name="TextBox 28">
                <a:extLst>
                  <a:ext uri="{FF2B5EF4-FFF2-40B4-BE49-F238E27FC236}">
                    <a16:creationId xmlns:a16="http://schemas.microsoft.com/office/drawing/2014/main" id="{8A02EF9C-B16F-4360-B05D-EA32DC294B3D}"/>
                  </a:ext>
                </a:extLst>
              </p:cNvPr>
              <p:cNvSpPr txBox="1"/>
              <p:nvPr/>
            </p:nvSpPr>
            <p:spPr>
              <a:xfrm>
                <a:off x="9506692" y="3135082"/>
                <a:ext cx="391885" cy="338554"/>
              </a:xfrm>
              <a:prstGeom prst="rect">
                <a:avLst/>
              </a:prstGeom>
              <a:noFill/>
            </p:spPr>
            <p:txBody>
              <a:bodyPr wrap="square" rtlCol="0">
                <a:spAutoFit/>
              </a:bodyPr>
              <a:lstStyle/>
              <a:p>
                <a:r>
                  <a:rPr lang="en-US" sz="1600" dirty="0">
                    <a:solidFill>
                      <a:schemeClr val="bg1"/>
                    </a:solidFill>
                  </a:rPr>
                  <a:t>b.</a:t>
                </a:r>
                <a:endParaRPr lang="en-US" dirty="0">
                  <a:solidFill>
                    <a:schemeClr val="bg1"/>
                  </a:solidFill>
                </a:endParaRPr>
              </a:p>
            </p:txBody>
          </p:sp>
          <p:sp>
            <p:nvSpPr>
              <p:cNvPr id="10" name="Rectangle 9">
                <a:extLst>
                  <a:ext uri="{FF2B5EF4-FFF2-40B4-BE49-F238E27FC236}">
                    <a16:creationId xmlns:a16="http://schemas.microsoft.com/office/drawing/2014/main" id="{ACE98582-B004-4F56-BED5-316CC44AB172}"/>
                  </a:ext>
                </a:extLst>
              </p:cNvPr>
              <p:cNvSpPr/>
              <p:nvPr/>
            </p:nvSpPr>
            <p:spPr>
              <a:xfrm>
                <a:off x="7335296" y="1728316"/>
                <a:ext cx="462224" cy="391885"/>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6D9B12C4-E69A-4715-8E54-4285C5CC06A3}"/>
                  </a:ext>
                </a:extLst>
              </p:cNvPr>
              <p:cNvCxnSpPr/>
              <p:nvPr/>
            </p:nvCxnSpPr>
            <p:spPr>
              <a:xfrm>
                <a:off x="7797520" y="2120201"/>
                <a:ext cx="1709172" cy="105495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4149571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AB5D29-A774-D440-9D1C-8BF9FD679A45}"/>
              </a:ext>
            </a:extLst>
          </p:cNvPr>
          <p:cNvSpPr txBox="1"/>
          <p:nvPr/>
        </p:nvSpPr>
        <p:spPr>
          <a:xfrm>
            <a:off x="260423" y="391885"/>
            <a:ext cx="5996941" cy="6202343"/>
          </a:xfrm>
          <a:prstGeom prst="rect">
            <a:avLst/>
          </a:prstGeom>
          <a:noFill/>
          <a:ln w="19050">
            <a:noFill/>
          </a:ln>
        </p:spPr>
        <p:txBody>
          <a:bodyPr wrap="square" lIns="0" tIns="0" rIns="0" bIns="0" rtlCol="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CC66"/>
                </a:solidFill>
                <a:effectLst/>
                <a:uLnTx/>
                <a:uFillTx/>
                <a:latin typeface="Arial" panose="020B0604020202020204" pitchFamily="34" charset="0"/>
                <a:ea typeface="MS PGothic" charset="-128"/>
                <a:cs typeface="Arial" panose="020B0604020202020204" pitchFamily="34" charset="0"/>
              </a:rPr>
              <a:t>Contributing Partners</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endParaRPr>
          </a:p>
          <a:p>
            <a:pPr marL="0" marR="0" lvl="0" indent="0" algn="l" defTabSz="914400" rtl="0" eaLnBrk="0" fontAlgn="base" latinLnBrk="0" hangingPunct="0">
              <a:lnSpc>
                <a:spcPct val="100000"/>
              </a:lnSpc>
              <a:spcBef>
                <a:spcPts val="500"/>
              </a:spcBef>
              <a:spcAft>
                <a:spcPct val="0"/>
              </a:spcAft>
              <a:buClrTx/>
              <a:buSzTx/>
              <a:buFontTx/>
              <a:buNone/>
              <a:tabLst/>
              <a:defRPr/>
            </a:pPr>
            <a:r>
              <a:rPr lang="en-US" sz="1600" dirty="0">
                <a:solidFill>
                  <a:prstClr val="white"/>
                </a:solidFill>
                <a:latin typeface="Arial" panose="020B0604020202020204" pitchFamily="34" charset="0"/>
                <a:cs typeface="Arial" panose="020B0604020202020204" pitchFamily="34" charset="0"/>
              </a:rPr>
              <a:t>The Space Technology Mission Directorate contributes funding for CEBDS through the SBIR Phase 2 Sequential program.  Work being performed by COSM Advanced Manufacturing Systems.</a:t>
            </a:r>
          </a:p>
          <a:p>
            <a:pPr lvl="1">
              <a:spcBef>
                <a:spcPts val="500"/>
              </a:spcBef>
              <a:defRPr/>
            </a:pPr>
            <a:r>
              <a:rPr lang="en-US" u="sng" dirty="0">
                <a:hlinkClick r:id="rId3"/>
              </a:rPr>
              <a:t>www.cosmtd.com</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endParaRPr>
          </a:p>
          <a:p>
            <a:pPr>
              <a:spcBef>
                <a:spcPts val="1000"/>
              </a:spcBef>
              <a:defRPr/>
            </a:pPr>
            <a:r>
              <a:rPr kumimoji="0" lang="en-US" sz="1800" b="1" i="0" u="none" strike="noStrike" kern="1200" cap="none" spc="0" normalizeH="0" baseline="0" noProof="0" dirty="0">
                <a:ln>
                  <a:noFill/>
                </a:ln>
                <a:solidFill>
                  <a:srgbClr val="FFCC66"/>
                </a:solidFill>
                <a:effectLst/>
                <a:uLnTx/>
                <a:uFillTx/>
                <a:latin typeface="Arial" panose="020B0604020202020204" pitchFamily="34" charset="0"/>
                <a:ea typeface="MS PGothic" charset="-128"/>
                <a:cs typeface="Arial" panose="020B0604020202020204" pitchFamily="34" charset="0"/>
              </a:rPr>
              <a:t>Infusion and Transition Plan</a:t>
            </a:r>
          </a:p>
          <a:p>
            <a:pPr>
              <a:spcBef>
                <a:spcPts val="1200"/>
              </a:spcBef>
            </a:pPr>
            <a:r>
              <a:rPr lang="en-US" sz="1600" b="1" dirty="0"/>
              <a:t>NASA APPLICATIONS:</a:t>
            </a:r>
            <a:endParaRPr lang="en-US" sz="1600" dirty="0"/>
          </a:p>
          <a:p>
            <a:r>
              <a:rPr lang="en-US" sz="1600" dirty="0"/>
              <a:t>NASA’s technology taxonomy have identified advanced Additive Manufacturing with in-situ process control as being fundamentally necessary for extending our presence in space (ref TA07 and TA12). NRC's independent assessment placed this as #6 on their list across all technology roadmaps.</a:t>
            </a:r>
          </a:p>
          <a:p>
            <a:pPr marL="285750" indent="-285750">
              <a:buFont typeface="Arial" panose="020B0604020202020204" pitchFamily="34" charset="0"/>
              <a:buChar char="•"/>
            </a:pPr>
            <a:r>
              <a:rPr lang="en-US" sz="1600" dirty="0"/>
              <a:t>Applicable to on-orbit services, assembly and manufacturing (OSAM) objectives for space exploration, including ISS and Artemis missions.</a:t>
            </a:r>
          </a:p>
          <a:p>
            <a:endParaRPr lang="en-US" sz="1600" dirty="0"/>
          </a:p>
          <a:p>
            <a:r>
              <a:rPr lang="en-US" sz="1600" b="1" dirty="0"/>
              <a:t>NON-NASA APPLICATIONS:</a:t>
            </a:r>
            <a:endParaRPr lang="en-US" sz="1600" dirty="0"/>
          </a:p>
          <a:p>
            <a:r>
              <a:rPr lang="en-US" sz="1600" dirty="0"/>
              <a:t>COSM has done extensive research with a number of Fortune 500 companies to discuss the technical need and market opportunities for this innovation. </a:t>
            </a:r>
          </a:p>
          <a:p>
            <a:pPr marL="285750" indent="-285750">
              <a:buFont typeface="Arial" panose="020B0604020202020204" pitchFamily="34" charset="0"/>
              <a:buChar char="•"/>
            </a:pPr>
            <a:r>
              <a:rPr lang="en-US" sz="1600" dirty="0"/>
              <a:t>Commercial and military aerospace</a:t>
            </a:r>
          </a:p>
          <a:p>
            <a:pPr marL="285750" indent="-285750">
              <a:buFont typeface="Arial" panose="020B0604020202020204" pitchFamily="34" charset="0"/>
              <a:buChar char="•"/>
            </a:pPr>
            <a:r>
              <a:rPr lang="en-US" sz="1600" dirty="0"/>
              <a:t>Stamping dies, automotive industry</a:t>
            </a:r>
          </a:p>
          <a:p>
            <a:pPr marL="285750" indent="-285750">
              <a:buFont typeface="Arial" panose="020B0604020202020204" pitchFamily="34" charset="0"/>
              <a:buChar char="•"/>
            </a:pPr>
            <a:r>
              <a:rPr lang="en-US" sz="1600" dirty="0"/>
              <a:t>Rocket engine regenerative cooling channels</a:t>
            </a:r>
            <a:endParaRPr lang="en-US" sz="1600" b="1" dirty="0">
              <a:solidFill>
                <a:srgbClr val="FFCC66"/>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ts val="1000"/>
              </a:spcBef>
              <a:spcAft>
                <a:spcPct val="0"/>
              </a:spcAft>
              <a:buClrTx/>
              <a:buSzTx/>
              <a:buFontTx/>
              <a:buNone/>
              <a:tabLst/>
              <a:defRPr/>
            </a:pPr>
            <a:endParaRPr kumimoji="0" lang="en-US" sz="1600" b="1" i="0" u="none" strike="noStrike" kern="1200" cap="none" spc="0" normalizeH="0" baseline="0" noProof="0" dirty="0">
              <a:ln>
                <a:noFill/>
              </a:ln>
              <a:solidFill>
                <a:srgbClr val="FFCC66"/>
              </a:solidFill>
              <a:effectLst/>
              <a:uLnTx/>
              <a:uFillTx/>
              <a:latin typeface="Arial" panose="020B0604020202020204" pitchFamily="34" charset="0"/>
              <a:ea typeface="MS PGothic" charset="-128"/>
              <a:cs typeface="Arial" panose="020B0604020202020204" pitchFamily="34" charset="0"/>
            </a:endParaRPr>
          </a:p>
          <a:p>
            <a:pPr marL="0" marR="0" lvl="0" indent="0" algn="l" defTabSz="914400" rtl="0" eaLnBrk="0" fontAlgn="base" latinLnBrk="0" hangingPunct="0">
              <a:lnSpc>
                <a:spcPct val="100000"/>
              </a:lnSpc>
              <a:spcBef>
                <a:spcPts val="50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endParaRPr>
          </a:p>
          <a:p>
            <a:pPr marL="0" marR="0" lvl="0" indent="0" algn="l" defTabSz="914400" rtl="0" eaLnBrk="0" fontAlgn="base" latinLnBrk="0" hangingPunct="0">
              <a:lnSpc>
                <a:spcPct val="100000"/>
              </a:lnSpc>
              <a:spcBef>
                <a:spcPts val="50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endParaRPr>
          </a:p>
        </p:txBody>
      </p:sp>
      <p:grpSp>
        <p:nvGrpSpPr>
          <p:cNvPr id="6" name="Group 5">
            <a:extLst>
              <a:ext uri="{FF2B5EF4-FFF2-40B4-BE49-F238E27FC236}">
                <a16:creationId xmlns:a16="http://schemas.microsoft.com/office/drawing/2014/main" id="{06822D13-A9D2-40AD-A141-5848512A9D0C}"/>
              </a:ext>
            </a:extLst>
          </p:cNvPr>
          <p:cNvGrpSpPr/>
          <p:nvPr/>
        </p:nvGrpSpPr>
        <p:grpSpPr>
          <a:xfrm>
            <a:off x="6486367" y="273817"/>
            <a:ext cx="5563421" cy="6320412"/>
            <a:chOff x="6486367" y="193433"/>
            <a:chExt cx="5563421" cy="6320412"/>
          </a:xfrm>
        </p:grpSpPr>
        <p:sp>
          <p:nvSpPr>
            <p:cNvPr id="22" name="TextBox 21">
              <a:extLst>
                <a:ext uri="{FF2B5EF4-FFF2-40B4-BE49-F238E27FC236}">
                  <a16:creationId xmlns:a16="http://schemas.microsoft.com/office/drawing/2014/main" id="{4B20AAE8-099B-8148-8722-C9E37B98B8B2}"/>
                </a:ext>
              </a:extLst>
            </p:cNvPr>
            <p:cNvSpPr txBox="1"/>
            <p:nvPr/>
          </p:nvSpPr>
          <p:spPr>
            <a:xfrm>
              <a:off x="7317775" y="5057230"/>
              <a:ext cx="3900605" cy="1456615"/>
            </a:xfrm>
            <a:prstGeom prst="rect">
              <a:avLst/>
            </a:prstGeom>
            <a:noFill/>
            <a:ln w="19050">
              <a:noFill/>
            </a:ln>
            <a:effectLst/>
          </p:spPr>
          <p:txBody>
            <a:bodyPr wrap="square" lIns="228600" tIns="228600" rIns="228600" bIns="228600" rtlCol="0" anchor="t" anchorCtr="0">
              <a:noAutofit/>
            </a:bodyPr>
            <a:lstStyle/>
            <a:p>
              <a:pPr marL="0" marR="0" lvl="0" indent="0" algn="l" defTabSz="914400" rtl="0" eaLnBrk="0" fontAlgn="base" latinLnBrk="0" hangingPunct="0">
                <a:lnSpc>
                  <a:spcPct val="100000"/>
                </a:lnSpc>
                <a:spcBef>
                  <a:spcPts val="500"/>
                </a:spcBef>
                <a:spcAft>
                  <a:spcPct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rPr>
                <a:t>c. Real-time high-resolution images from integrated electron </a:t>
              </a: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S PGothic" charset="-128"/>
                  <a:cs typeface="Arial" panose="020B0604020202020204" pitchFamily="34" charset="0"/>
                </a:rPr>
                <a:t>detector during electron </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rPr>
                <a:t>beam/wire additive manufacturing.</a:t>
              </a:r>
            </a:p>
            <a:p>
              <a:pPr marL="0" marR="0" lvl="0" indent="0" algn="l" defTabSz="914400" rtl="0" eaLnBrk="0" fontAlgn="base" latinLnBrk="0" hangingPunct="0">
                <a:lnSpc>
                  <a:spcPct val="100000"/>
                </a:lnSpc>
                <a:spcBef>
                  <a:spcPts val="500"/>
                </a:spcBef>
                <a:spcAft>
                  <a:spcPct val="0"/>
                </a:spcAft>
                <a:buClrTx/>
                <a:buSzTx/>
                <a:buFontTx/>
                <a:buNone/>
                <a:tabLst/>
                <a:defRPr/>
              </a:pPr>
              <a:r>
                <a:rPr lang="en-US" sz="1400" dirty="0">
                  <a:solidFill>
                    <a:prstClr val="white"/>
                  </a:solidFill>
                  <a:latin typeface="Arial" panose="020B0604020202020204" pitchFamily="34" charset="0"/>
                  <a:cs typeface="Arial" panose="020B0604020202020204" pitchFamily="34" charset="0"/>
                </a:rPr>
                <a:t>d</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rPr>
                <a:t>. </a:t>
              </a:r>
              <a:r>
                <a:rPr lang="en-US" sz="1400" dirty="0">
                  <a:solidFill>
                    <a:prstClr val="white"/>
                  </a:solidFill>
                  <a:latin typeface="Arial" panose="020B0604020202020204" pitchFamily="34" charset="0"/>
                  <a:cs typeface="Arial" panose="020B0604020202020204" pitchFamily="34" charset="0"/>
                </a:rPr>
                <a:t>Tracking of build location and defect identification capability.</a:t>
              </a: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endParaRPr>
            </a:p>
          </p:txBody>
        </p:sp>
        <p:grpSp>
          <p:nvGrpSpPr>
            <p:cNvPr id="4" name="Group 3">
              <a:extLst>
                <a:ext uri="{FF2B5EF4-FFF2-40B4-BE49-F238E27FC236}">
                  <a16:creationId xmlns:a16="http://schemas.microsoft.com/office/drawing/2014/main" id="{8C55AD12-165A-46E9-AC95-7A6A8AB56235}"/>
                </a:ext>
              </a:extLst>
            </p:cNvPr>
            <p:cNvGrpSpPr/>
            <p:nvPr/>
          </p:nvGrpSpPr>
          <p:grpSpPr>
            <a:xfrm>
              <a:off x="6486367" y="193433"/>
              <a:ext cx="5563421" cy="4875957"/>
              <a:chOff x="6486367" y="193433"/>
              <a:chExt cx="5563421" cy="4875957"/>
            </a:xfrm>
          </p:grpSpPr>
          <p:pic>
            <p:nvPicPr>
              <p:cNvPr id="21" name="Picture 20">
                <a:extLst>
                  <a:ext uri="{FF2B5EF4-FFF2-40B4-BE49-F238E27FC236}">
                    <a16:creationId xmlns:a16="http://schemas.microsoft.com/office/drawing/2014/main" id="{BE6882C2-011E-43DC-BB6F-ED616ECF88C2}"/>
                  </a:ext>
                </a:extLst>
              </p:cNvPr>
              <p:cNvPicPr>
                <a:picLocks noChangeAspect="1"/>
              </p:cNvPicPr>
              <p:nvPr/>
            </p:nvPicPr>
            <p:blipFill>
              <a:blip r:embed="rId4"/>
              <a:stretch>
                <a:fillRect/>
              </a:stretch>
            </p:blipFill>
            <p:spPr>
              <a:xfrm>
                <a:off x="6486367" y="193433"/>
                <a:ext cx="3809515" cy="2743200"/>
              </a:xfrm>
              <a:prstGeom prst="rect">
                <a:avLst/>
              </a:prstGeom>
            </p:spPr>
          </p:pic>
          <p:pic>
            <p:nvPicPr>
              <p:cNvPr id="20" name="Picture 19">
                <a:extLst>
                  <a:ext uri="{FF2B5EF4-FFF2-40B4-BE49-F238E27FC236}">
                    <a16:creationId xmlns:a16="http://schemas.microsoft.com/office/drawing/2014/main" id="{65986ECB-92B6-4A37-B6D4-CB3BD0687383}"/>
                  </a:ext>
                </a:extLst>
              </p:cNvPr>
              <p:cNvPicPr>
                <a:picLocks noChangeAspect="1"/>
              </p:cNvPicPr>
              <p:nvPr/>
            </p:nvPicPr>
            <p:blipFill>
              <a:blip r:embed="rId5"/>
              <a:stretch>
                <a:fillRect/>
              </a:stretch>
            </p:blipFill>
            <p:spPr>
              <a:xfrm>
                <a:off x="9138360" y="2326190"/>
                <a:ext cx="2911428" cy="2743200"/>
              </a:xfrm>
              <a:prstGeom prst="rect">
                <a:avLst/>
              </a:prstGeom>
            </p:spPr>
          </p:pic>
          <p:sp>
            <p:nvSpPr>
              <p:cNvPr id="30" name="TextBox 29">
                <a:extLst>
                  <a:ext uri="{FF2B5EF4-FFF2-40B4-BE49-F238E27FC236}">
                    <a16:creationId xmlns:a16="http://schemas.microsoft.com/office/drawing/2014/main" id="{77085A5F-C8CF-496E-BEE8-0FBC3C238DB0}"/>
                  </a:ext>
                </a:extLst>
              </p:cNvPr>
              <p:cNvSpPr txBox="1"/>
              <p:nvPr/>
            </p:nvSpPr>
            <p:spPr>
              <a:xfrm>
                <a:off x="9903997" y="205593"/>
                <a:ext cx="391885" cy="338554"/>
              </a:xfrm>
              <a:prstGeom prst="rect">
                <a:avLst/>
              </a:prstGeom>
              <a:noFill/>
            </p:spPr>
            <p:txBody>
              <a:bodyPr wrap="square" rtlCol="0">
                <a:spAutoFit/>
              </a:bodyPr>
              <a:lstStyle/>
              <a:p>
                <a:r>
                  <a:rPr lang="en-US" sz="1600" dirty="0">
                    <a:solidFill>
                      <a:schemeClr val="bg1"/>
                    </a:solidFill>
                  </a:rPr>
                  <a:t>c.</a:t>
                </a:r>
                <a:endParaRPr lang="en-US" dirty="0">
                  <a:solidFill>
                    <a:schemeClr val="bg1"/>
                  </a:solidFill>
                </a:endParaRPr>
              </a:p>
            </p:txBody>
          </p:sp>
          <p:sp>
            <p:nvSpPr>
              <p:cNvPr id="31" name="TextBox 30">
                <a:extLst>
                  <a:ext uri="{FF2B5EF4-FFF2-40B4-BE49-F238E27FC236}">
                    <a16:creationId xmlns:a16="http://schemas.microsoft.com/office/drawing/2014/main" id="{FED00295-74AF-4879-B9AB-203F625C41F0}"/>
                  </a:ext>
                </a:extLst>
              </p:cNvPr>
              <p:cNvSpPr txBox="1"/>
              <p:nvPr/>
            </p:nvSpPr>
            <p:spPr>
              <a:xfrm>
                <a:off x="9188600" y="2356332"/>
                <a:ext cx="391885" cy="338554"/>
              </a:xfrm>
              <a:prstGeom prst="rect">
                <a:avLst/>
              </a:prstGeom>
              <a:noFill/>
            </p:spPr>
            <p:txBody>
              <a:bodyPr wrap="square" rtlCol="0">
                <a:spAutoFit/>
              </a:bodyPr>
              <a:lstStyle/>
              <a:p>
                <a:r>
                  <a:rPr lang="en-US" sz="1600" dirty="0">
                    <a:solidFill>
                      <a:schemeClr val="bg1"/>
                    </a:solidFill>
                  </a:rPr>
                  <a:t>d.</a:t>
                </a:r>
                <a:endParaRPr lang="en-US" dirty="0">
                  <a:solidFill>
                    <a:schemeClr val="bg1"/>
                  </a:solidFill>
                </a:endParaRPr>
              </a:p>
            </p:txBody>
          </p:sp>
        </p:grpSp>
      </p:grpSp>
    </p:spTree>
    <p:extLst>
      <p:ext uri="{BB962C8B-B14F-4D97-AF65-F5344CB8AC3E}">
        <p14:creationId xmlns:p14="http://schemas.microsoft.com/office/powerpoint/2010/main" val="4254658747"/>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37854</TotalTime>
  <Words>389</Words>
  <Application>Microsoft Office PowerPoint</Application>
  <PresentationFormat>Widescreen</PresentationFormat>
  <Paragraphs>33</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.AppleSystemUIFont</vt:lpstr>
      <vt:lpstr>Arial</vt:lpstr>
      <vt:lpstr>Arial</vt:lpstr>
      <vt:lpstr>Arial Bold</vt:lpstr>
      <vt:lpstr>Calibri</vt:lpstr>
      <vt:lpstr>2_Office Theme</vt:lpstr>
      <vt:lpstr>COSM Electron Beam Delivery System (CEBDS)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Lee</dc:creator>
  <cp:lastModifiedBy>Buehrle, Ralph D. (LARC-D3)</cp:lastModifiedBy>
  <cp:revision>811</cp:revision>
  <cp:lastPrinted>2017-06-09T12:17:02Z</cp:lastPrinted>
  <dcterms:created xsi:type="dcterms:W3CDTF">2011-06-13T11:07:26Z</dcterms:created>
  <dcterms:modified xsi:type="dcterms:W3CDTF">2021-08-31T19:59:08Z</dcterms:modified>
</cp:coreProperties>
</file>