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1534" r:id="rId2"/>
    <p:sldId id="1518" r:id="rId3"/>
    <p:sldId id="1505" r:id="rId4"/>
    <p:sldId id="1530" r:id="rId5"/>
    <p:sldId id="1460" r:id="rId6"/>
    <p:sldId id="1540" r:id="rId7"/>
    <p:sldId id="1541" r:id="rId8"/>
    <p:sldId id="1542" r:id="rId9"/>
    <p:sldId id="1543" r:id="rId10"/>
    <p:sldId id="1544" r:id="rId11"/>
    <p:sldId id="1538" r:id="rId12"/>
    <p:sldId id="153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A9A9A9"/>
    <a:srgbClr val="0095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7"/>
    <p:restoredTop sz="94599"/>
  </p:normalViewPr>
  <p:slideViewPr>
    <p:cSldViewPr snapToGrid="0" snapToObjects="1">
      <p:cViewPr varScale="1">
        <p:scale>
          <a:sx n="63" d="100"/>
          <a:sy n="63" d="100"/>
        </p:scale>
        <p:origin x="580" y="6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3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884BB5-B88E-784C-8DE1-3757490042F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FF5A946A-2F80-1D4D-B04E-372EA4DC394B}">
      <dgm:prSet/>
      <dgm:spPr/>
      <dgm:t>
        <a:bodyPr/>
        <a:lstStyle/>
        <a:p>
          <a:r>
            <a:rPr lang="en-US">
              <a:latin typeface="Times New Roman" panose="02020603050405020304" pitchFamily="18" charset="0"/>
              <a:cs typeface="Times New Roman" panose="02020603050405020304" pitchFamily="18" charset="0"/>
            </a:rPr>
            <a:t>Security Assessment of the UAM Architecture</a:t>
          </a:r>
        </a:p>
      </dgm:t>
    </dgm:pt>
    <dgm:pt modelId="{FCE0F3E8-D73F-0047-84D9-C1434C486240}" type="parTrans" cxnId="{D8D27877-7694-7949-947F-C65ECDA8BF4F}">
      <dgm:prSet/>
      <dgm:spPr/>
      <dgm:t>
        <a:bodyPr/>
        <a:lstStyle/>
        <a:p>
          <a:endParaRPr lang="en-US">
            <a:latin typeface="Times New Roman" panose="02020603050405020304" pitchFamily="18" charset="0"/>
            <a:cs typeface="Times New Roman" panose="02020603050405020304" pitchFamily="18" charset="0"/>
          </a:endParaRPr>
        </a:p>
      </dgm:t>
    </dgm:pt>
    <dgm:pt modelId="{5D383151-B2A1-5743-B56C-BD42B6863BB0}" type="sibTrans" cxnId="{D8D27877-7694-7949-947F-C65ECDA8BF4F}">
      <dgm:prSet/>
      <dgm:spPr/>
      <dgm:t>
        <a:bodyPr/>
        <a:lstStyle/>
        <a:p>
          <a:endParaRPr lang="en-US">
            <a:latin typeface="Times New Roman" panose="02020603050405020304" pitchFamily="18" charset="0"/>
            <a:cs typeface="Times New Roman" panose="02020603050405020304" pitchFamily="18" charset="0"/>
          </a:endParaRPr>
        </a:p>
      </dgm:t>
    </dgm:pt>
    <dgm:pt modelId="{E4D76F31-16DC-5246-93DD-8DA86F7A466E}">
      <dgm:prSet/>
      <dgm:spPr/>
      <dgm:t>
        <a:bodyPr/>
        <a:lstStyle/>
        <a:p>
          <a:r>
            <a:rPr lang="en-US" dirty="0">
              <a:latin typeface="Times New Roman" panose="02020603050405020304" pitchFamily="18" charset="0"/>
              <a:cs typeface="Times New Roman" panose="02020603050405020304" pitchFamily="18" charset="0"/>
            </a:rPr>
            <a:t>Security Assessment of the Experimental Environments used by UAM in support of the X4 Simulations</a:t>
          </a:r>
        </a:p>
      </dgm:t>
    </dgm:pt>
    <dgm:pt modelId="{D59E4103-E703-8A4D-B4C4-78FC4C87F60E}" type="parTrans" cxnId="{3E465C80-3F08-0B43-9CD4-36A186F9FD73}">
      <dgm:prSet/>
      <dgm:spPr/>
      <dgm:t>
        <a:bodyPr/>
        <a:lstStyle/>
        <a:p>
          <a:endParaRPr lang="en-US">
            <a:latin typeface="Times New Roman" panose="02020603050405020304" pitchFamily="18" charset="0"/>
            <a:cs typeface="Times New Roman" panose="02020603050405020304" pitchFamily="18" charset="0"/>
          </a:endParaRPr>
        </a:p>
      </dgm:t>
    </dgm:pt>
    <dgm:pt modelId="{0F5FB3F7-280F-1F42-A87A-26C2DFE5226D}" type="sibTrans" cxnId="{3E465C80-3F08-0B43-9CD4-36A186F9FD73}">
      <dgm:prSet/>
      <dgm:spPr/>
      <dgm:t>
        <a:bodyPr/>
        <a:lstStyle/>
        <a:p>
          <a:endParaRPr lang="en-US">
            <a:latin typeface="Times New Roman" panose="02020603050405020304" pitchFamily="18" charset="0"/>
            <a:cs typeface="Times New Roman" panose="02020603050405020304" pitchFamily="18" charset="0"/>
          </a:endParaRPr>
        </a:p>
      </dgm:t>
    </dgm:pt>
    <dgm:pt modelId="{A48BC83E-5424-CE48-9FC2-1A910A64655D}">
      <dgm:prSet/>
      <dgm:spPr/>
      <dgm:t>
        <a:bodyPr/>
        <a:lstStyle/>
        <a:p>
          <a:r>
            <a:rPr lang="en-US">
              <a:latin typeface="Times New Roman" panose="02020603050405020304" pitchFamily="18" charset="0"/>
              <a:cs typeface="Times New Roman" panose="02020603050405020304" pitchFamily="18" charset="0"/>
            </a:rPr>
            <a:t>Research of an Immutable Secure Data Exchange and Storage for UAM Environments</a:t>
          </a:r>
        </a:p>
      </dgm:t>
    </dgm:pt>
    <dgm:pt modelId="{DDA49932-FACC-CB46-8D75-9EF60790CC4A}" type="parTrans" cxnId="{3C0F0AC4-06B5-9547-9807-CA687A2E309A}">
      <dgm:prSet/>
      <dgm:spPr/>
      <dgm:t>
        <a:bodyPr/>
        <a:lstStyle/>
        <a:p>
          <a:endParaRPr lang="en-US">
            <a:latin typeface="Times New Roman" panose="02020603050405020304" pitchFamily="18" charset="0"/>
            <a:cs typeface="Times New Roman" panose="02020603050405020304" pitchFamily="18" charset="0"/>
          </a:endParaRPr>
        </a:p>
      </dgm:t>
    </dgm:pt>
    <dgm:pt modelId="{7A12692D-2BBA-E846-9532-AD446F5F2D1B}" type="sibTrans" cxnId="{3C0F0AC4-06B5-9547-9807-CA687A2E309A}">
      <dgm:prSet/>
      <dgm:spPr/>
      <dgm:t>
        <a:bodyPr/>
        <a:lstStyle/>
        <a:p>
          <a:endParaRPr lang="en-US">
            <a:latin typeface="Times New Roman" panose="02020603050405020304" pitchFamily="18" charset="0"/>
            <a:cs typeface="Times New Roman" panose="02020603050405020304" pitchFamily="18" charset="0"/>
          </a:endParaRPr>
        </a:p>
      </dgm:t>
    </dgm:pt>
    <dgm:pt modelId="{CCBACD8D-42D2-D649-A046-A7464DC831AD}" type="pres">
      <dgm:prSet presAssocID="{9F884BB5-B88E-784C-8DE1-3757490042F4}" presName="linearFlow" presStyleCnt="0">
        <dgm:presLayoutVars>
          <dgm:dir/>
          <dgm:resizeHandles val="exact"/>
        </dgm:presLayoutVars>
      </dgm:prSet>
      <dgm:spPr/>
    </dgm:pt>
    <dgm:pt modelId="{E911A6D2-D2D5-1446-94BE-3CE020E0FBFF}" type="pres">
      <dgm:prSet presAssocID="{FF5A946A-2F80-1D4D-B04E-372EA4DC394B}" presName="composite" presStyleCnt="0"/>
      <dgm:spPr/>
    </dgm:pt>
    <dgm:pt modelId="{C1C655F4-3281-5049-891E-BFD7E63B7B45}" type="pres">
      <dgm:prSet presAssocID="{FF5A946A-2F80-1D4D-B04E-372EA4DC394B}" presName="imgShp"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EA3AD66B-A70C-2A4B-A681-13335A6E887C}" type="pres">
      <dgm:prSet presAssocID="{FF5A946A-2F80-1D4D-B04E-372EA4DC394B}" presName="txShp" presStyleLbl="node1" presStyleIdx="0" presStyleCnt="3" custScaleX="107426">
        <dgm:presLayoutVars>
          <dgm:bulletEnabled val="1"/>
        </dgm:presLayoutVars>
      </dgm:prSet>
      <dgm:spPr/>
    </dgm:pt>
    <dgm:pt modelId="{1F90BB57-E8F3-9F4B-9688-CF1EE9B28145}" type="pres">
      <dgm:prSet presAssocID="{5D383151-B2A1-5743-B56C-BD42B6863BB0}" presName="spacing" presStyleCnt="0"/>
      <dgm:spPr/>
    </dgm:pt>
    <dgm:pt modelId="{26DD3C5C-0B83-B845-AEDE-CA45E6525576}" type="pres">
      <dgm:prSet presAssocID="{E4D76F31-16DC-5246-93DD-8DA86F7A466E}" presName="composite" presStyleCnt="0"/>
      <dgm:spPr/>
    </dgm:pt>
    <dgm:pt modelId="{DEF9B84A-610B-B34A-9F29-216FC2AC56D4}" type="pres">
      <dgm:prSet presAssocID="{E4D76F31-16DC-5246-93DD-8DA86F7A466E}" presName="imgShp" presStyleLbl="fgImgPlace1" presStyleIdx="1" presStyleCnt="3"/>
      <dgm:spPr>
        <a:blipFill>
          <a:blip xmlns:r="http://schemas.openxmlformats.org/officeDocument/2006/relationships" r:embed="rId2" cstate="email">
            <a:duotone>
              <a:prstClr val="black"/>
              <a:schemeClr val="accent5">
                <a:lumMod val="20000"/>
                <a:lumOff val="80000"/>
                <a:tint val="45000"/>
                <a:satMod val="400000"/>
              </a:schemeClr>
            </a:duotone>
            <a:extLst>
              <a:ext uri="{28A0092B-C50C-407E-A947-70E740481C1C}">
                <a14:useLocalDpi xmlns:a14="http://schemas.microsoft.com/office/drawing/2010/main"/>
              </a:ext>
            </a:extLst>
          </a:blip>
          <a:srcRect/>
          <a:stretch>
            <a:fillRect/>
          </a:stretch>
        </a:blipFill>
      </dgm:spPr>
    </dgm:pt>
    <dgm:pt modelId="{C76ABCA0-DF2B-684A-A1CD-5DA8B4FC0C5E}" type="pres">
      <dgm:prSet presAssocID="{E4D76F31-16DC-5246-93DD-8DA86F7A466E}" presName="txShp" presStyleLbl="node1" presStyleIdx="1" presStyleCnt="3" custScaleX="107426">
        <dgm:presLayoutVars>
          <dgm:bulletEnabled val="1"/>
        </dgm:presLayoutVars>
      </dgm:prSet>
      <dgm:spPr/>
    </dgm:pt>
    <dgm:pt modelId="{F6E7EEEC-599B-2047-B9D2-AF9D672F3AA4}" type="pres">
      <dgm:prSet presAssocID="{0F5FB3F7-280F-1F42-A87A-26C2DFE5226D}" presName="spacing" presStyleCnt="0"/>
      <dgm:spPr/>
    </dgm:pt>
    <dgm:pt modelId="{B5815740-9DEC-C545-9CCB-E3D5A42811CD}" type="pres">
      <dgm:prSet presAssocID="{A48BC83E-5424-CE48-9FC2-1A910A64655D}" presName="composite" presStyleCnt="0"/>
      <dgm:spPr/>
    </dgm:pt>
    <dgm:pt modelId="{12A7FB74-DCF6-4144-89DA-5ACE771D3AEB}" type="pres">
      <dgm:prSet presAssocID="{A48BC83E-5424-CE48-9FC2-1A910A64655D}" presName="imgShp" presStyleLbl="fgImgPlace1" presStyleIdx="2" presStyleCnt="3"/>
      <dgm:spPr>
        <a:blipFill>
          <a:blip xmlns:r="http://schemas.openxmlformats.org/officeDocument/2006/relationships" r:embed="rId3" cstate="email">
            <a:duotone>
              <a:prstClr val="black"/>
              <a:schemeClr val="accent2">
                <a:lumMod val="40000"/>
                <a:lumOff val="60000"/>
                <a:tint val="45000"/>
                <a:satMod val="400000"/>
              </a:schemeClr>
            </a:duotone>
            <a:extLst>
              <a:ext uri="{28A0092B-C50C-407E-A947-70E740481C1C}">
                <a14:useLocalDpi xmlns:a14="http://schemas.microsoft.com/office/drawing/2010/main"/>
              </a:ext>
            </a:extLst>
          </a:blip>
          <a:srcRect/>
          <a:stretch>
            <a:fillRect/>
          </a:stretch>
        </a:blipFill>
      </dgm:spPr>
    </dgm:pt>
    <dgm:pt modelId="{2E648832-0AEB-5E4E-9F05-D2D3064171DC}" type="pres">
      <dgm:prSet presAssocID="{A48BC83E-5424-CE48-9FC2-1A910A64655D}" presName="txShp" presStyleLbl="node1" presStyleIdx="2" presStyleCnt="3" custScaleX="107426">
        <dgm:presLayoutVars>
          <dgm:bulletEnabled val="1"/>
        </dgm:presLayoutVars>
      </dgm:prSet>
      <dgm:spPr/>
    </dgm:pt>
  </dgm:ptLst>
  <dgm:cxnLst>
    <dgm:cxn modelId="{6EB56407-3862-5149-97CE-7BE6807519A6}" type="presOf" srcId="{E4D76F31-16DC-5246-93DD-8DA86F7A466E}" destId="{C76ABCA0-DF2B-684A-A1CD-5DA8B4FC0C5E}" srcOrd="0" destOrd="0" presId="urn:microsoft.com/office/officeart/2005/8/layout/vList3"/>
    <dgm:cxn modelId="{AC8C6217-EF99-EF45-82D9-CA4EDA8F74FA}" type="presOf" srcId="{A48BC83E-5424-CE48-9FC2-1A910A64655D}" destId="{2E648832-0AEB-5E4E-9F05-D2D3064171DC}" srcOrd="0" destOrd="0" presId="urn:microsoft.com/office/officeart/2005/8/layout/vList3"/>
    <dgm:cxn modelId="{73540A3C-1D51-6246-8313-DCB9ED108E8F}" type="presOf" srcId="{9F884BB5-B88E-784C-8DE1-3757490042F4}" destId="{CCBACD8D-42D2-D649-A046-A7464DC831AD}" srcOrd="0" destOrd="0" presId="urn:microsoft.com/office/officeart/2005/8/layout/vList3"/>
    <dgm:cxn modelId="{D8D27877-7694-7949-947F-C65ECDA8BF4F}" srcId="{9F884BB5-B88E-784C-8DE1-3757490042F4}" destId="{FF5A946A-2F80-1D4D-B04E-372EA4DC394B}" srcOrd="0" destOrd="0" parTransId="{FCE0F3E8-D73F-0047-84D9-C1434C486240}" sibTransId="{5D383151-B2A1-5743-B56C-BD42B6863BB0}"/>
    <dgm:cxn modelId="{3E465C80-3F08-0B43-9CD4-36A186F9FD73}" srcId="{9F884BB5-B88E-784C-8DE1-3757490042F4}" destId="{E4D76F31-16DC-5246-93DD-8DA86F7A466E}" srcOrd="1" destOrd="0" parTransId="{D59E4103-E703-8A4D-B4C4-78FC4C87F60E}" sibTransId="{0F5FB3F7-280F-1F42-A87A-26C2DFE5226D}"/>
    <dgm:cxn modelId="{3C0F0AC4-06B5-9547-9807-CA687A2E309A}" srcId="{9F884BB5-B88E-784C-8DE1-3757490042F4}" destId="{A48BC83E-5424-CE48-9FC2-1A910A64655D}" srcOrd="2" destOrd="0" parTransId="{DDA49932-FACC-CB46-8D75-9EF60790CC4A}" sibTransId="{7A12692D-2BBA-E846-9532-AD446F5F2D1B}"/>
    <dgm:cxn modelId="{6518B6F9-C218-DC47-94CD-F448A9735D4B}" type="presOf" srcId="{FF5A946A-2F80-1D4D-B04E-372EA4DC394B}" destId="{EA3AD66B-A70C-2A4B-A681-13335A6E887C}" srcOrd="0" destOrd="0" presId="urn:microsoft.com/office/officeart/2005/8/layout/vList3"/>
    <dgm:cxn modelId="{4CF1B4B7-8C35-9546-9CC7-1416FF60FFE7}" type="presParOf" srcId="{CCBACD8D-42D2-D649-A046-A7464DC831AD}" destId="{E911A6D2-D2D5-1446-94BE-3CE020E0FBFF}" srcOrd="0" destOrd="0" presId="urn:microsoft.com/office/officeart/2005/8/layout/vList3"/>
    <dgm:cxn modelId="{E5A8C9AD-9BF9-B641-87E9-3FDB6DEA1D29}" type="presParOf" srcId="{E911A6D2-D2D5-1446-94BE-3CE020E0FBFF}" destId="{C1C655F4-3281-5049-891E-BFD7E63B7B45}" srcOrd="0" destOrd="0" presId="urn:microsoft.com/office/officeart/2005/8/layout/vList3"/>
    <dgm:cxn modelId="{85708F13-BBAA-BE44-BCDE-C4F8870C0089}" type="presParOf" srcId="{E911A6D2-D2D5-1446-94BE-3CE020E0FBFF}" destId="{EA3AD66B-A70C-2A4B-A681-13335A6E887C}" srcOrd="1" destOrd="0" presId="urn:microsoft.com/office/officeart/2005/8/layout/vList3"/>
    <dgm:cxn modelId="{C78AC900-F55C-1D49-AB88-87A0728F7725}" type="presParOf" srcId="{CCBACD8D-42D2-D649-A046-A7464DC831AD}" destId="{1F90BB57-E8F3-9F4B-9688-CF1EE9B28145}" srcOrd="1" destOrd="0" presId="urn:microsoft.com/office/officeart/2005/8/layout/vList3"/>
    <dgm:cxn modelId="{E7979F6E-0470-BE40-B710-3289EBA428F9}" type="presParOf" srcId="{CCBACD8D-42D2-D649-A046-A7464DC831AD}" destId="{26DD3C5C-0B83-B845-AEDE-CA45E6525576}" srcOrd="2" destOrd="0" presId="urn:microsoft.com/office/officeart/2005/8/layout/vList3"/>
    <dgm:cxn modelId="{37199E25-D589-FC46-A7C8-96A902F010D8}" type="presParOf" srcId="{26DD3C5C-0B83-B845-AEDE-CA45E6525576}" destId="{DEF9B84A-610B-B34A-9F29-216FC2AC56D4}" srcOrd="0" destOrd="0" presId="urn:microsoft.com/office/officeart/2005/8/layout/vList3"/>
    <dgm:cxn modelId="{66676A6A-A8D7-3E47-BA56-129895217FFB}" type="presParOf" srcId="{26DD3C5C-0B83-B845-AEDE-CA45E6525576}" destId="{C76ABCA0-DF2B-684A-A1CD-5DA8B4FC0C5E}" srcOrd="1" destOrd="0" presId="urn:microsoft.com/office/officeart/2005/8/layout/vList3"/>
    <dgm:cxn modelId="{F058F421-325D-D94F-8B96-F98A1F2D8276}" type="presParOf" srcId="{CCBACD8D-42D2-D649-A046-A7464DC831AD}" destId="{F6E7EEEC-599B-2047-B9D2-AF9D672F3AA4}" srcOrd="3" destOrd="0" presId="urn:microsoft.com/office/officeart/2005/8/layout/vList3"/>
    <dgm:cxn modelId="{84A10BA6-C711-A547-80FF-6AED49B440F2}" type="presParOf" srcId="{CCBACD8D-42D2-D649-A046-A7464DC831AD}" destId="{B5815740-9DEC-C545-9CCB-E3D5A42811CD}" srcOrd="4" destOrd="0" presId="urn:microsoft.com/office/officeart/2005/8/layout/vList3"/>
    <dgm:cxn modelId="{60581F91-013B-D04E-90CA-C0A1B3E834E3}" type="presParOf" srcId="{B5815740-9DEC-C545-9CCB-E3D5A42811CD}" destId="{12A7FB74-DCF6-4144-89DA-5ACE771D3AEB}" srcOrd="0" destOrd="0" presId="urn:microsoft.com/office/officeart/2005/8/layout/vList3"/>
    <dgm:cxn modelId="{5A4594F9-E4C9-E546-8ED8-09595576F211}" type="presParOf" srcId="{B5815740-9DEC-C545-9CCB-E3D5A42811CD}" destId="{2E648832-0AEB-5E4E-9F05-D2D3064171D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AD66B-A70C-2A4B-A681-13335A6E887C}">
      <dsp:nvSpPr>
        <dsp:cNvPr id="0" name=""/>
        <dsp:cNvSpPr/>
      </dsp:nvSpPr>
      <dsp:spPr>
        <a:xfrm rot="10800000">
          <a:off x="1931087" y="2134"/>
          <a:ext cx="8700582" cy="136863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532" tIns="11430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Times New Roman" panose="02020603050405020304" pitchFamily="18" charset="0"/>
              <a:cs typeface="Times New Roman" panose="02020603050405020304" pitchFamily="18" charset="0"/>
            </a:rPr>
            <a:t>Security Assessment of the UAM Architecture</a:t>
          </a:r>
        </a:p>
      </dsp:txBody>
      <dsp:txXfrm rot="10800000">
        <a:off x="2273246" y="2134"/>
        <a:ext cx="8358423" cy="1368638"/>
      </dsp:txXfrm>
    </dsp:sp>
    <dsp:sp modelId="{C1C655F4-3281-5049-891E-BFD7E63B7B45}">
      <dsp:nvSpPr>
        <dsp:cNvPr id="0" name=""/>
        <dsp:cNvSpPr/>
      </dsp:nvSpPr>
      <dsp:spPr>
        <a:xfrm>
          <a:off x="1547488" y="2134"/>
          <a:ext cx="1368638" cy="1368638"/>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6ABCA0-DF2B-684A-A1CD-5DA8B4FC0C5E}">
      <dsp:nvSpPr>
        <dsp:cNvPr id="0" name=""/>
        <dsp:cNvSpPr/>
      </dsp:nvSpPr>
      <dsp:spPr>
        <a:xfrm rot="10800000">
          <a:off x="1931087" y="1779322"/>
          <a:ext cx="8700582" cy="136863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532" tIns="11430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Security Assessment of the Experimental Environments used by UAM in support of the X4 Simulations</a:t>
          </a:r>
        </a:p>
      </dsp:txBody>
      <dsp:txXfrm rot="10800000">
        <a:off x="2273246" y="1779322"/>
        <a:ext cx="8358423" cy="1368638"/>
      </dsp:txXfrm>
    </dsp:sp>
    <dsp:sp modelId="{DEF9B84A-610B-B34A-9F29-216FC2AC56D4}">
      <dsp:nvSpPr>
        <dsp:cNvPr id="0" name=""/>
        <dsp:cNvSpPr/>
      </dsp:nvSpPr>
      <dsp:spPr>
        <a:xfrm>
          <a:off x="1547488" y="1779322"/>
          <a:ext cx="1368638" cy="1368638"/>
        </a:xfrm>
        <a:prstGeom prst="ellipse">
          <a:avLst/>
        </a:prstGeom>
        <a:blipFill>
          <a:blip xmlns:r="http://schemas.openxmlformats.org/officeDocument/2006/relationships" r:embed="rId2" cstate="email">
            <a:duotone>
              <a:prstClr val="black"/>
              <a:schemeClr val="accent5">
                <a:lumMod val="20000"/>
                <a:lumOff val="80000"/>
                <a:tint val="45000"/>
                <a:satMod val="400000"/>
              </a:schemeClr>
            </a:duotone>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648832-0AEB-5E4E-9F05-D2D3064171DC}">
      <dsp:nvSpPr>
        <dsp:cNvPr id="0" name=""/>
        <dsp:cNvSpPr/>
      </dsp:nvSpPr>
      <dsp:spPr>
        <a:xfrm rot="10800000">
          <a:off x="1931087" y="3556509"/>
          <a:ext cx="8700582" cy="136863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532" tIns="11430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Times New Roman" panose="02020603050405020304" pitchFamily="18" charset="0"/>
              <a:cs typeface="Times New Roman" panose="02020603050405020304" pitchFamily="18" charset="0"/>
            </a:rPr>
            <a:t>Research of an Immutable Secure Data Exchange and Storage for UAM Environments</a:t>
          </a:r>
        </a:p>
      </dsp:txBody>
      <dsp:txXfrm rot="10800000">
        <a:off x="2273246" y="3556509"/>
        <a:ext cx="8358423" cy="1368638"/>
      </dsp:txXfrm>
    </dsp:sp>
    <dsp:sp modelId="{12A7FB74-DCF6-4144-89DA-5ACE771D3AEB}">
      <dsp:nvSpPr>
        <dsp:cNvPr id="0" name=""/>
        <dsp:cNvSpPr/>
      </dsp:nvSpPr>
      <dsp:spPr>
        <a:xfrm>
          <a:off x="1547488" y="3556509"/>
          <a:ext cx="1368638" cy="1368638"/>
        </a:xfrm>
        <a:prstGeom prst="ellipse">
          <a:avLst/>
        </a:prstGeom>
        <a:blipFill>
          <a:blip xmlns:r="http://schemas.openxmlformats.org/officeDocument/2006/relationships" r:embed="rId3" cstate="email">
            <a:duotone>
              <a:prstClr val="black"/>
              <a:schemeClr val="accent2">
                <a:lumMod val="40000"/>
                <a:lumOff val="60000"/>
                <a:tint val="45000"/>
                <a:satMod val="400000"/>
              </a:schemeClr>
            </a:duotone>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0994D-718E-D447-A335-24F63C695218}" type="datetimeFigureOut">
              <a:rPr lang="en-US" smtClean="0"/>
              <a:t>9/1/2021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08029-7D5F-214D-B3B1-68CA6288B360}" type="slidenum">
              <a:rPr lang="en-US" smtClean="0"/>
              <a:t>‹#›</a:t>
            </a:fld>
            <a:endParaRPr lang="en-US" dirty="0"/>
          </a:p>
        </p:txBody>
      </p:sp>
    </p:spTree>
    <p:extLst>
      <p:ext uri="{BB962C8B-B14F-4D97-AF65-F5344CB8AC3E}">
        <p14:creationId xmlns:p14="http://schemas.microsoft.com/office/powerpoint/2010/main" val="27736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C1ED-20DA-CA46-9101-E80CCA51FBE4}"/>
              </a:ext>
            </a:extLst>
          </p:cNvPr>
          <p:cNvSpPr>
            <a:spLocks noGrp="1"/>
          </p:cNvSpPr>
          <p:nvPr>
            <p:ph type="ctrTitle"/>
          </p:nvPr>
        </p:nvSpPr>
        <p:spPr>
          <a:xfrm>
            <a:off x="1524000" y="1711569"/>
            <a:ext cx="9144000" cy="1798394"/>
          </a:xfrm>
        </p:spPr>
        <p:txBody>
          <a:bodyPr anchor="ctr">
            <a:normAutofit/>
          </a:bodyPr>
          <a:lstStyle>
            <a:lvl1pPr algn="ctr">
              <a:defRPr sz="3200" b="1">
                <a:solidFill>
                  <a:schemeClr val="accent5">
                    <a:lumMod val="50000"/>
                  </a:schemeClr>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AC4B8CA9-5782-9A4B-A1A8-E5C5A02B88FC}"/>
              </a:ext>
            </a:extLst>
          </p:cNvPr>
          <p:cNvSpPr>
            <a:spLocks noGrp="1"/>
          </p:cNvSpPr>
          <p:nvPr>
            <p:ph type="subTitle" idx="1"/>
          </p:nvPr>
        </p:nvSpPr>
        <p:spPr>
          <a:xfrm>
            <a:off x="1524000" y="4153019"/>
            <a:ext cx="9144000" cy="1655762"/>
          </a:xfrm>
        </p:spPr>
        <p:txBody>
          <a:bodyPr anchor="ctr">
            <a:normAutofit/>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25830383-B6FA-E049-A874-4EF0691662BA}"/>
              </a:ext>
            </a:extLst>
          </p:cNvPr>
          <p:cNvSpPr>
            <a:spLocks noGrp="1"/>
          </p:cNvSpPr>
          <p:nvPr>
            <p:ph type="ftr" sz="quarter" idx="11"/>
          </p:nvPr>
        </p:nvSpPr>
        <p:spPr/>
        <p:txBody>
          <a:bodyPr/>
          <a:lstStyle/>
          <a:p>
            <a:endParaRPr lang="en-US" dirty="0"/>
          </a:p>
        </p:txBody>
      </p:sp>
      <p:sp>
        <p:nvSpPr>
          <p:cNvPr id="7" name="Date Placeholder 4">
            <a:extLst>
              <a:ext uri="{FF2B5EF4-FFF2-40B4-BE49-F238E27FC236}">
                <a16:creationId xmlns:a16="http://schemas.microsoft.com/office/drawing/2014/main" id="{2986B0E0-37CF-B64F-B40F-BA8CF3606350}"/>
              </a:ext>
            </a:extLst>
          </p:cNvPr>
          <p:cNvSpPr txBox="1">
            <a:spLocks/>
          </p:cNvSpPr>
          <p:nvPr userDrawn="1"/>
        </p:nvSpPr>
        <p:spPr>
          <a:xfrm>
            <a:off x="152399" y="6356350"/>
            <a:ext cx="286002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100" dirty="0">
              <a:solidFill>
                <a:srgbClr val="0070C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B4AE1234-D835-774E-B38A-0896BC8545B7}"/>
              </a:ext>
            </a:extLst>
          </p:cNvPr>
          <p:cNvSpPr/>
          <p:nvPr userDrawn="1"/>
        </p:nvSpPr>
        <p:spPr>
          <a:xfrm>
            <a:off x="0" y="6248400"/>
            <a:ext cx="12192000" cy="97790"/>
          </a:xfrm>
          <a:prstGeom prst="rect">
            <a:avLst/>
          </a:prstGeom>
          <a:gradFill flip="none" rotWithShape="1">
            <a:gsLst>
              <a:gs pos="0">
                <a:schemeClr val="tx1">
                  <a:lumMod val="95000"/>
                  <a:lumOff val="5000"/>
                </a:schemeClr>
              </a:gs>
              <a:gs pos="21000">
                <a:schemeClr val="accent1">
                  <a:lumMod val="50000"/>
                </a:schemeClr>
              </a:gs>
              <a:gs pos="45000">
                <a:schemeClr val="accent1">
                  <a:lumMod val="75000"/>
                </a:schemeClr>
              </a:gs>
              <a:gs pos="100000">
                <a:srgbClr val="A9A9A9"/>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slide_sky.jpg">
            <a:extLst>
              <a:ext uri="{FF2B5EF4-FFF2-40B4-BE49-F238E27FC236}">
                <a16:creationId xmlns:a16="http://schemas.microsoft.com/office/drawing/2014/main" id="{B0E51082-FC2D-0741-A672-838B61125DB3}"/>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tretch>
            <a:fillRect/>
          </a:stretch>
        </p:blipFill>
        <p:spPr>
          <a:xfrm>
            <a:off x="-6958" y="3"/>
            <a:ext cx="12192000" cy="794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7FBC7C8B-C3E2-BD4B-9F21-9F70BE64695C}"/>
              </a:ext>
            </a:extLst>
          </p:cNvPr>
          <p:cNvPicPr>
            <a:picLocks noChangeAspect="1"/>
          </p:cNvPicPr>
          <p:nvPr userDrawn="1"/>
        </p:nvPicPr>
        <p:blipFill>
          <a:blip r:embed="rId4" cstate="email">
            <a:extLst>
              <a:ext uri="{BEBA8EAE-BF5A-486C-A8C5-ECC9F3942E4B}">
                <a14:imgProps xmlns:a14="http://schemas.microsoft.com/office/drawing/2010/main">
                  <a14:imgLayer r:embed="rId5">
                    <a14:imgEffect>
                      <a14:saturation sat="78000"/>
                    </a14:imgEffect>
                    <a14:imgEffect>
                      <a14:brightnessContrast bright="-17000"/>
                    </a14:imgEffect>
                  </a14:imgLayer>
                </a14:imgProps>
              </a:ext>
              <a:ext uri="{28A0092B-C50C-407E-A947-70E740481C1C}">
                <a14:useLocalDpi xmlns:a14="http://schemas.microsoft.com/office/drawing/2010/main"/>
              </a:ext>
            </a:extLst>
          </a:blip>
          <a:stretch>
            <a:fillRect/>
          </a:stretch>
        </p:blipFill>
        <p:spPr>
          <a:xfrm>
            <a:off x="228600" y="76200"/>
            <a:ext cx="725900" cy="619001"/>
          </a:xfrm>
          <a:prstGeom prst="rect">
            <a:avLst/>
          </a:prstGeom>
        </p:spPr>
      </p:pic>
      <p:pic>
        <p:nvPicPr>
          <p:cNvPr id="13" name="Picture 12">
            <a:extLst>
              <a:ext uri="{FF2B5EF4-FFF2-40B4-BE49-F238E27FC236}">
                <a16:creationId xmlns:a16="http://schemas.microsoft.com/office/drawing/2014/main" id="{EAF011F3-C11B-8747-9870-50AB45D1B744}"/>
              </a:ext>
            </a:extLst>
          </p:cNvPr>
          <p:cNvPicPr>
            <a:picLocks noChangeAspect="1"/>
          </p:cNvPicPr>
          <p:nvPr userDrawn="1"/>
        </p:nvPicPr>
        <p:blipFill>
          <a:blip r:embed="rId6" cstate="email">
            <a:lum bright="70000" contrast="-70000"/>
            <a:extLst>
              <a:ext uri="{28A0092B-C50C-407E-A947-70E740481C1C}">
                <a14:useLocalDpi xmlns:a14="http://schemas.microsoft.com/office/drawing/2010/main"/>
              </a:ext>
            </a:extLst>
          </a:blip>
          <a:stretch>
            <a:fillRect/>
          </a:stretch>
        </p:blipFill>
        <p:spPr>
          <a:xfrm>
            <a:off x="706120" y="259080"/>
            <a:ext cx="1158240" cy="723900"/>
          </a:xfrm>
          <a:prstGeom prst="rect">
            <a:avLst/>
          </a:prstGeom>
        </p:spPr>
      </p:pic>
      <p:pic>
        <p:nvPicPr>
          <p:cNvPr id="14" name="Picture 13">
            <a:extLst>
              <a:ext uri="{FF2B5EF4-FFF2-40B4-BE49-F238E27FC236}">
                <a16:creationId xmlns:a16="http://schemas.microsoft.com/office/drawing/2014/main" id="{39587542-3F39-954C-9720-37C249B4420F}"/>
              </a:ext>
            </a:extLst>
          </p:cNvPr>
          <p:cNvPicPr>
            <a:picLocks noChangeAspect="1"/>
          </p:cNvPicPr>
          <p:nvPr userDrawn="1"/>
        </p:nvPicPr>
        <p:blipFill>
          <a:blip r:embed="rId7" cstate="email">
            <a:lum bright="70000" contrast="-70000"/>
            <a:extLst>
              <a:ext uri="{28A0092B-C50C-407E-A947-70E740481C1C}">
                <a14:useLocalDpi xmlns:a14="http://schemas.microsoft.com/office/drawing/2010/main"/>
              </a:ext>
            </a:extLst>
          </a:blip>
          <a:stretch>
            <a:fillRect/>
          </a:stretch>
        </p:blipFill>
        <p:spPr>
          <a:xfrm>
            <a:off x="10967720" y="38735"/>
            <a:ext cx="1158240" cy="615826"/>
          </a:xfrm>
          <a:prstGeom prst="rect">
            <a:avLst/>
          </a:prstGeom>
        </p:spPr>
      </p:pic>
      <p:pic>
        <p:nvPicPr>
          <p:cNvPr id="15" name="Picture 14">
            <a:extLst>
              <a:ext uri="{FF2B5EF4-FFF2-40B4-BE49-F238E27FC236}">
                <a16:creationId xmlns:a16="http://schemas.microsoft.com/office/drawing/2014/main" id="{F1193F4B-A55D-394D-B155-FD8A7193BEC9}"/>
              </a:ext>
            </a:extLst>
          </p:cNvPr>
          <p:cNvPicPr>
            <a:picLocks noChangeAspect="1"/>
          </p:cNvPicPr>
          <p:nvPr userDrawn="1"/>
        </p:nvPicPr>
        <p:blipFill>
          <a:blip r:embed="rId6" cstate="email">
            <a:lum bright="70000" contrast="-70000"/>
            <a:extLst>
              <a:ext uri="{28A0092B-C50C-407E-A947-70E740481C1C}">
                <a14:useLocalDpi xmlns:a14="http://schemas.microsoft.com/office/drawing/2010/main"/>
              </a:ext>
            </a:extLst>
          </a:blip>
          <a:stretch>
            <a:fillRect/>
          </a:stretch>
        </p:blipFill>
        <p:spPr>
          <a:xfrm>
            <a:off x="5514861" y="38100"/>
            <a:ext cx="1158240" cy="723900"/>
          </a:xfrm>
          <a:prstGeom prst="rect">
            <a:avLst/>
          </a:prstGeom>
        </p:spPr>
      </p:pic>
    </p:spTree>
    <p:extLst>
      <p:ext uri="{BB962C8B-B14F-4D97-AF65-F5344CB8AC3E}">
        <p14:creationId xmlns:p14="http://schemas.microsoft.com/office/powerpoint/2010/main" val="820164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descr="slide_sky.jpg">
            <a:extLst>
              <a:ext uri="{FF2B5EF4-FFF2-40B4-BE49-F238E27FC236}">
                <a16:creationId xmlns:a16="http://schemas.microsoft.com/office/drawing/2014/main" id="{9BDF9F9A-E60A-754E-811C-1D02A71F29B0}"/>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tretch>
            <a:fillRect/>
          </a:stretch>
        </p:blipFill>
        <p:spPr>
          <a:xfrm>
            <a:off x="0" y="3"/>
            <a:ext cx="12192000" cy="794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2EF4AA02-B168-2D4B-9EB1-846B1DE0660C}"/>
              </a:ext>
            </a:extLst>
          </p:cNvPr>
          <p:cNvSpPr>
            <a:spLocks noGrp="1"/>
          </p:cNvSpPr>
          <p:nvPr>
            <p:ph type="title"/>
          </p:nvPr>
        </p:nvSpPr>
        <p:spPr>
          <a:xfrm>
            <a:off x="838200" y="80645"/>
            <a:ext cx="10515600" cy="713441"/>
          </a:xfrm>
        </p:spPr>
        <p:txBody>
          <a:bodyPr>
            <a:normAutofit/>
          </a:bodyPr>
          <a:lstStyle>
            <a:lvl1pP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B24778A-5A56-6E46-9C12-7B61981F3D1F}"/>
              </a:ext>
            </a:extLst>
          </p:cNvPr>
          <p:cNvSpPr>
            <a:spLocks noGrp="1"/>
          </p:cNvSpPr>
          <p:nvPr>
            <p:ph idx="1"/>
          </p:nvPr>
        </p:nvSpPr>
        <p:spPr>
          <a:xfrm>
            <a:off x="838200" y="1249680"/>
            <a:ext cx="10515600" cy="4927283"/>
          </a:xfrm>
        </p:spPr>
        <p:txBody>
          <a:bodyPr/>
          <a:lstStyle>
            <a:lvl2pPr marL="685800" indent="-228600">
              <a:buFont typeface="Apple Symbols" panose="02000000000000000000" pitchFamily="2" charset="-79"/>
              <a:buChar char="⎻"/>
              <a:defRPr/>
            </a:lvl2pPr>
            <a:lvl3pPr marL="1143000" indent="-228600">
              <a:buFont typeface="Wingdings" pitchFamily="2" charset="2"/>
              <a:buChar cha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a:extLst>
              <a:ext uri="{FF2B5EF4-FFF2-40B4-BE49-F238E27FC236}">
                <a16:creationId xmlns:a16="http://schemas.microsoft.com/office/drawing/2014/main" id="{CF50B9E2-9512-AE47-9C79-569BD5AA9CC8}"/>
              </a:ext>
            </a:extLst>
          </p:cNvPr>
          <p:cNvSpPr txBox="1">
            <a:spLocks/>
          </p:cNvSpPr>
          <p:nvPr userDrawn="1"/>
        </p:nvSpPr>
        <p:spPr>
          <a:xfrm>
            <a:off x="128953" y="6356350"/>
            <a:ext cx="286002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000" dirty="0">
              <a:solidFill>
                <a:srgbClr val="0070C0"/>
              </a:solidFill>
              <a:latin typeface="Times New Roman" panose="02020603050405020304" pitchFamily="18" charset="0"/>
              <a:cs typeface="Times New Roman" panose="02020603050405020304" pitchFamily="18" charset="0"/>
            </a:endParaRPr>
          </a:p>
        </p:txBody>
      </p:sp>
      <p:sp>
        <p:nvSpPr>
          <p:cNvPr id="17" name="Slide Number Placeholder 4">
            <a:extLst>
              <a:ext uri="{FF2B5EF4-FFF2-40B4-BE49-F238E27FC236}">
                <a16:creationId xmlns:a16="http://schemas.microsoft.com/office/drawing/2014/main" id="{3E2E2C21-B57C-7941-A9CF-2962E2269F70}"/>
              </a:ext>
            </a:extLst>
          </p:cNvPr>
          <p:cNvSpPr>
            <a:spLocks noGrp="1"/>
          </p:cNvSpPr>
          <p:nvPr>
            <p:ph type="sldNum" sz="quarter" idx="12"/>
          </p:nvPr>
        </p:nvSpPr>
        <p:spPr>
          <a:xfrm>
            <a:off x="9255365" y="6356350"/>
            <a:ext cx="2743200" cy="365125"/>
          </a:xfrm>
        </p:spPr>
        <p:txBody>
          <a:bodyPr/>
          <a:lstStyle>
            <a:lvl1pPr>
              <a:defRPr sz="2400">
                <a:solidFill>
                  <a:schemeClr val="accent1">
                    <a:lumMod val="75000"/>
                  </a:schemeClr>
                </a:solidFill>
                <a:latin typeface="Times New Roman" panose="02020603050405020304" pitchFamily="18" charset="0"/>
                <a:cs typeface="Times New Roman" panose="02020603050405020304" pitchFamily="18" charset="0"/>
              </a:defRPr>
            </a:lvl1pPr>
          </a:lstStyle>
          <a:p>
            <a:fld id="{565826FF-F8DD-824F-8D6D-A508D2520BBD}" type="slidenum">
              <a:rPr lang="en-US" smtClean="0"/>
              <a:pPr/>
              <a:t>‹#›</a:t>
            </a:fld>
            <a:endParaRPr lang="en-US" dirty="0"/>
          </a:p>
        </p:txBody>
      </p:sp>
      <p:pic>
        <p:nvPicPr>
          <p:cNvPr id="10" name="Picture 9">
            <a:extLst>
              <a:ext uri="{FF2B5EF4-FFF2-40B4-BE49-F238E27FC236}">
                <a16:creationId xmlns:a16="http://schemas.microsoft.com/office/drawing/2014/main" id="{E52E40B6-6879-5E45-9EE6-BACD441A1DCA}"/>
              </a:ext>
            </a:extLst>
          </p:cNvPr>
          <p:cNvPicPr>
            <a:picLocks noChangeAspect="1"/>
          </p:cNvPicPr>
          <p:nvPr userDrawn="1"/>
        </p:nvPicPr>
        <p:blipFill>
          <a:blip r:embed="rId4" cstate="email">
            <a:extLst>
              <a:ext uri="{BEBA8EAE-BF5A-486C-A8C5-ECC9F3942E4B}">
                <a14:imgProps xmlns:a14="http://schemas.microsoft.com/office/drawing/2010/main">
                  <a14:imgLayer r:embed="rId5">
                    <a14:imgEffect>
                      <a14:saturation sat="78000"/>
                    </a14:imgEffect>
                    <a14:imgEffect>
                      <a14:brightnessContrast bright="-17000"/>
                    </a14:imgEffect>
                  </a14:imgLayer>
                </a14:imgProps>
              </a:ext>
              <a:ext uri="{28A0092B-C50C-407E-A947-70E740481C1C}">
                <a14:useLocalDpi xmlns:a14="http://schemas.microsoft.com/office/drawing/2010/main"/>
              </a:ext>
            </a:extLst>
          </a:blip>
          <a:stretch>
            <a:fillRect/>
          </a:stretch>
        </p:blipFill>
        <p:spPr>
          <a:xfrm>
            <a:off x="0" y="127864"/>
            <a:ext cx="725900" cy="619001"/>
          </a:xfrm>
          <a:prstGeom prst="rect">
            <a:avLst/>
          </a:prstGeom>
        </p:spPr>
      </p:pic>
      <p:pic>
        <p:nvPicPr>
          <p:cNvPr id="12" name="Picture 11">
            <a:extLst>
              <a:ext uri="{FF2B5EF4-FFF2-40B4-BE49-F238E27FC236}">
                <a16:creationId xmlns:a16="http://schemas.microsoft.com/office/drawing/2014/main" id="{4E0AD41A-97E5-C44F-A657-30757F398735}"/>
              </a:ext>
            </a:extLst>
          </p:cNvPr>
          <p:cNvPicPr>
            <a:picLocks noChangeAspect="1"/>
          </p:cNvPicPr>
          <p:nvPr userDrawn="1"/>
        </p:nvPicPr>
        <p:blipFill>
          <a:blip r:embed="rId6" cstate="email">
            <a:lum bright="70000" contrast="-70000"/>
            <a:extLst>
              <a:ext uri="{28A0092B-C50C-407E-A947-70E740481C1C}">
                <a14:useLocalDpi xmlns:a14="http://schemas.microsoft.com/office/drawing/2010/main"/>
              </a:ext>
            </a:extLst>
          </a:blip>
          <a:stretch>
            <a:fillRect/>
          </a:stretch>
        </p:blipFill>
        <p:spPr>
          <a:xfrm>
            <a:off x="706120" y="259080"/>
            <a:ext cx="1158240" cy="723900"/>
          </a:xfrm>
          <a:prstGeom prst="rect">
            <a:avLst/>
          </a:prstGeom>
        </p:spPr>
      </p:pic>
      <p:pic>
        <p:nvPicPr>
          <p:cNvPr id="13" name="Picture 12">
            <a:extLst>
              <a:ext uri="{FF2B5EF4-FFF2-40B4-BE49-F238E27FC236}">
                <a16:creationId xmlns:a16="http://schemas.microsoft.com/office/drawing/2014/main" id="{DC20257E-8715-7248-9A62-570204A1E2AC}"/>
              </a:ext>
            </a:extLst>
          </p:cNvPr>
          <p:cNvPicPr>
            <a:picLocks noChangeAspect="1"/>
          </p:cNvPicPr>
          <p:nvPr userDrawn="1"/>
        </p:nvPicPr>
        <p:blipFill>
          <a:blip r:embed="rId7" cstate="email">
            <a:lum bright="70000" contrast="-70000"/>
            <a:extLst>
              <a:ext uri="{28A0092B-C50C-407E-A947-70E740481C1C}">
                <a14:useLocalDpi xmlns:a14="http://schemas.microsoft.com/office/drawing/2010/main"/>
              </a:ext>
            </a:extLst>
          </a:blip>
          <a:stretch>
            <a:fillRect/>
          </a:stretch>
        </p:blipFill>
        <p:spPr>
          <a:xfrm>
            <a:off x="10967720" y="38735"/>
            <a:ext cx="1158240" cy="615826"/>
          </a:xfrm>
          <a:prstGeom prst="rect">
            <a:avLst/>
          </a:prstGeom>
        </p:spPr>
      </p:pic>
      <p:sp>
        <p:nvSpPr>
          <p:cNvPr id="15" name="Rectangle 14">
            <a:extLst>
              <a:ext uri="{FF2B5EF4-FFF2-40B4-BE49-F238E27FC236}">
                <a16:creationId xmlns:a16="http://schemas.microsoft.com/office/drawing/2014/main" id="{205E9D61-C1EE-BA43-90C6-9F6F29025C71}"/>
              </a:ext>
            </a:extLst>
          </p:cNvPr>
          <p:cNvSpPr/>
          <p:nvPr userDrawn="1"/>
        </p:nvSpPr>
        <p:spPr>
          <a:xfrm>
            <a:off x="0" y="6248400"/>
            <a:ext cx="12192000" cy="97790"/>
          </a:xfrm>
          <a:prstGeom prst="rect">
            <a:avLst/>
          </a:prstGeom>
          <a:gradFill flip="none" rotWithShape="1">
            <a:gsLst>
              <a:gs pos="0">
                <a:schemeClr val="tx1">
                  <a:lumMod val="95000"/>
                  <a:lumOff val="5000"/>
                </a:schemeClr>
              </a:gs>
              <a:gs pos="21000">
                <a:schemeClr val="accent1">
                  <a:lumMod val="50000"/>
                </a:schemeClr>
              </a:gs>
              <a:gs pos="45000">
                <a:schemeClr val="accent1">
                  <a:lumMod val="75000"/>
                </a:schemeClr>
              </a:gs>
              <a:gs pos="100000">
                <a:srgbClr val="A9A9A9"/>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4870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C1AEC-394B-E44A-9C8B-E998FDDAA1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894BE09-8EAB-F247-A04E-7240785C82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CFC829E-BF90-BE41-B6C6-F60B8AE256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86033F7F-0C44-D442-9981-E5A97E10EE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9A428D5-65F2-E641-8271-DC7EDD4831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826FF-F8DD-824F-8D6D-A508D2520BBD}" type="slidenum">
              <a:rPr lang="en-US" smtClean="0"/>
              <a:t>‹#›</a:t>
            </a:fld>
            <a:endParaRPr lang="en-US" dirty="0"/>
          </a:p>
        </p:txBody>
      </p:sp>
    </p:spTree>
    <p:extLst>
      <p:ext uri="{BB962C8B-B14F-4D97-AF65-F5344CB8AC3E}">
        <p14:creationId xmlns:p14="http://schemas.microsoft.com/office/powerpoint/2010/main" val="403077456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lnSpc>
          <a:spcPct val="90000"/>
        </a:lnSpc>
        <a:spcBef>
          <a:spcPct val="0"/>
        </a:spcBef>
        <a:buNone/>
        <a:defRPr sz="3200" b="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tiff"/><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4C9D5-1C1A-804C-A958-5F5381B1B32E}"/>
              </a:ext>
            </a:extLst>
          </p:cNvPr>
          <p:cNvSpPr>
            <a:spLocks noGrp="1"/>
          </p:cNvSpPr>
          <p:nvPr>
            <p:ph type="ctrTitle"/>
          </p:nvPr>
        </p:nvSpPr>
        <p:spPr>
          <a:xfrm>
            <a:off x="1688386" y="1325367"/>
            <a:ext cx="9144000" cy="3441842"/>
          </a:xfrm>
        </p:spPr>
        <p:txBody>
          <a:bodyPr>
            <a:normAutofit/>
          </a:bodyPr>
          <a:lstStyle/>
          <a:p>
            <a:r>
              <a:rPr lang="en-US" dirty="0"/>
              <a:t>Secure Airspace</a:t>
            </a:r>
            <a:br>
              <a:rPr lang="en-US" dirty="0"/>
            </a:br>
            <a:r>
              <a:rPr lang="en-US" dirty="0"/>
              <a:t>Overview</a:t>
            </a:r>
            <a:br>
              <a:rPr lang="en-US" dirty="0"/>
            </a:br>
            <a:br>
              <a:rPr lang="en-US" dirty="0"/>
            </a:br>
            <a:br>
              <a:rPr lang="en-US" dirty="0">
                <a:solidFill>
                  <a:schemeClr val="tx1"/>
                </a:solidFill>
              </a:rPr>
            </a:br>
            <a:endParaRPr lang="en-US" sz="2800" b="0" dirty="0">
              <a:solidFill>
                <a:schemeClr val="tx1"/>
              </a:solidFill>
            </a:endParaRPr>
          </a:p>
        </p:txBody>
      </p:sp>
      <p:sp>
        <p:nvSpPr>
          <p:cNvPr id="3" name="Subtitle 2">
            <a:extLst>
              <a:ext uri="{FF2B5EF4-FFF2-40B4-BE49-F238E27FC236}">
                <a16:creationId xmlns:a16="http://schemas.microsoft.com/office/drawing/2014/main" id="{E0147C98-88A4-7940-9315-EA43A67673DE}"/>
              </a:ext>
            </a:extLst>
          </p:cNvPr>
          <p:cNvSpPr>
            <a:spLocks noGrp="1"/>
          </p:cNvSpPr>
          <p:nvPr>
            <p:ph type="subTitle" idx="1"/>
          </p:nvPr>
        </p:nvSpPr>
        <p:spPr>
          <a:xfrm>
            <a:off x="1524000" y="5341637"/>
            <a:ext cx="9144000" cy="662350"/>
          </a:xfrm>
        </p:spPr>
        <p:txBody>
          <a:bodyPr/>
          <a:lstStyle/>
          <a:p>
            <a:r>
              <a:rPr lang="en-US" dirty="0"/>
              <a:t>September 2021</a:t>
            </a:r>
          </a:p>
        </p:txBody>
      </p:sp>
      <p:grpSp>
        <p:nvGrpSpPr>
          <p:cNvPr id="4" name="Group 3">
            <a:extLst>
              <a:ext uri="{FF2B5EF4-FFF2-40B4-BE49-F238E27FC236}">
                <a16:creationId xmlns:a16="http://schemas.microsoft.com/office/drawing/2014/main" id="{3609750B-527D-B748-BBA2-C22A34DA3DF7}"/>
              </a:ext>
            </a:extLst>
          </p:cNvPr>
          <p:cNvGrpSpPr/>
          <p:nvPr/>
        </p:nvGrpSpPr>
        <p:grpSpPr>
          <a:xfrm>
            <a:off x="3595835" y="3646244"/>
            <a:ext cx="4942110" cy="473078"/>
            <a:chOff x="1003250" y="5996323"/>
            <a:chExt cx="10185500" cy="479122"/>
          </a:xfrm>
        </p:grpSpPr>
        <p:sp>
          <p:nvSpPr>
            <p:cNvPr id="5" name="Rectangle 4">
              <a:extLst>
                <a:ext uri="{FF2B5EF4-FFF2-40B4-BE49-F238E27FC236}">
                  <a16:creationId xmlns:a16="http://schemas.microsoft.com/office/drawing/2014/main" id="{4E8B1E3E-2E9B-D248-8999-646C2FEB6D23}"/>
                </a:ext>
              </a:extLst>
            </p:cNvPr>
            <p:cNvSpPr/>
            <p:nvPr/>
          </p:nvSpPr>
          <p:spPr>
            <a:xfrm>
              <a:off x="1003250" y="5996323"/>
              <a:ext cx="9462499" cy="45206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Single Corner Rectangle 5">
              <a:extLst>
                <a:ext uri="{FF2B5EF4-FFF2-40B4-BE49-F238E27FC236}">
                  <a16:creationId xmlns:a16="http://schemas.microsoft.com/office/drawing/2014/main" id="{A10789EF-9A0E-9142-A508-CB35FB2012BD}"/>
                </a:ext>
              </a:extLst>
            </p:cNvPr>
            <p:cNvSpPr/>
            <p:nvPr/>
          </p:nvSpPr>
          <p:spPr>
            <a:xfrm rot="5400000">
              <a:off x="10589039" y="5873034"/>
              <a:ext cx="452062" cy="698643"/>
            </a:xfrm>
            <a:prstGeom prst="snip1Rect">
              <a:avLst>
                <a:gd name="adj" fmla="val 4607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2CE5FF90-02A8-4447-994E-2C725A114B0A}"/>
                </a:ext>
              </a:extLst>
            </p:cNvPr>
            <p:cNvSpPr/>
            <p:nvPr/>
          </p:nvSpPr>
          <p:spPr>
            <a:xfrm rot="5400000">
              <a:off x="10943716" y="6230410"/>
              <a:ext cx="250272" cy="239797"/>
            </a:xfrm>
            <a:prstGeom prst="rtTriangle">
              <a:avLst/>
            </a:prstGeom>
            <a:solidFill>
              <a:schemeClr val="tx2">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6692E06-3149-044E-99D2-28996EB49C9B}"/>
                </a:ext>
              </a:extLst>
            </p:cNvPr>
            <p:cNvSpPr/>
            <p:nvPr/>
          </p:nvSpPr>
          <p:spPr>
            <a:xfrm>
              <a:off x="1367571" y="6133310"/>
              <a:ext cx="9187827" cy="159914"/>
            </a:xfrm>
            <a:prstGeom prst="rect">
              <a:avLst/>
            </a:prstGeom>
            <a:solidFill>
              <a:schemeClr val="bg1"/>
            </a:solidFill>
            <a:ln w="19050">
              <a:solidFill>
                <a:srgbClr val="FFF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647DBE8-0E1B-1345-9F2E-B60D6006139D}"/>
                </a:ext>
              </a:extLst>
            </p:cNvPr>
            <p:cNvSpPr/>
            <p:nvPr/>
          </p:nvSpPr>
          <p:spPr>
            <a:xfrm>
              <a:off x="1240188" y="6056270"/>
              <a:ext cx="319111" cy="318655"/>
            </a:xfrm>
            <a:prstGeom prst="rect">
              <a:avLst/>
            </a:prstGeom>
            <a:solidFill>
              <a:schemeClr val="accent5">
                <a:lumMod val="40000"/>
                <a:lumOff val="60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F247E2D-1538-3F45-BA76-EB9F404024A8}"/>
                </a:ext>
              </a:extLst>
            </p:cNvPr>
            <p:cNvSpPr/>
            <p:nvPr/>
          </p:nvSpPr>
          <p:spPr>
            <a:xfrm>
              <a:off x="1813237" y="6056269"/>
              <a:ext cx="319111" cy="318655"/>
            </a:xfrm>
            <a:prstGeom prst="rect">
              <a:avLst/>
            </a:prstGeom>
            <a:solidFill>
              <a:schemeClr val="accent2">
                <a:lumMod val="40000"/>
                <a:lumOff val="60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9EBA543-1D19-BE4E-9313-495BF63ADFBE}"/>
                </a:ext>
              </a:extLst>
            </p:cNvPr>
            <p:cNvSpPr/>
            <p:nvPr/>
          </p:nvSpPr>
          <p:spPr>
            <a:xfrm>
              <a:off x="2383517" y="6063975"/>
              <a:ext cx="319111" cy="316757"/>
            </a:xfrm>
            <a:prstGeom prst="rect">
              <a:avLst/>
            </a:prstGeom>
            <a:solidFill>
              <a:schemeClr val="accent6">
                <a:lumMod val="40000"/>
                <a:lumOff val="60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718A560-71A9-514A-A688-41A8F7DE49A1}"/>
                </a:ext>
              </a:extLst>
            </p:cNvPr>
            <p:cNvSpPr/>
            <p:nvPr/>
          </p:nvSpPr>
          <p:spPr>
            <a:xfrm>
              <a:off x="2953797" y="6059087"/>
              <a:ext cx="319111" cy="318655"/>
            </a:xfrm>
            <a:prstGeom prst="rect">
              <a:avLst/>
            </a:prstGeom>
            <a:solidFill>
              <a:schemeClr val="accent2">
                <a:lumMod val="40000"/>
                <a:lumOff val="60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C5616B3-3C2B-9C43-98C7-DD4476631B48}"/>
                </a:ext>
              </a:extLst>
            </p:cNvPr>
            <p:cNvSpPr/>
            <p:nvPr/>
          </p:nvSpPr>
          <p:spPr>
            <a:xfrm>
              <a:off x="3524077" y="6066793"/>
              <a:ext cx="319111" cy="316757"/>
            </a:xfrm>
            <a:prstGeom prst="rect">
              <a:avLst/>
            </a:prstGeom>
            <a:solidFill>
              <a:schemeClr val="bg1"/>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7437B91-3D3A-7045-B28E-44C2CDE55EF6}"/>
                </a:ext>
              </a:extLst>
            </p:cNvPr>
            <p:cNvSpPr/>
            <p:nvPr/>
          </p:nvSpPr>
          <p:spPr>
            <a:xfrm>
              <a:off x="4097980" y="6056269"/>
              <a:ext cx="319111" cy="318655"/>
            </a:xfrm>
            <a:prstGeom prst="rect">
              <a:avLst/>
            </a:prstGeom>
            <a:solidFill>
              <a:schemeClr val="accent6">
                <a:lumMod val="40000"/>
                <a:lumOff val="60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5DD9DD-C482-BA49-AB47-5696FF209A3D}"/>
                </a:ext>
              </a:extLst>
            </p:cNvPr>
            <p:cNvSpPr/>
            <p:nvPr/>
          </p:nvSpPr>
          <p:spPr>
            <a:xfrm>
              <a:off x="4668260" y="6063975"/>
              <a:ext cx="319111" cy="316757"/>
            </a:xfrm>
            <a:prstGeom prst="rect">
              <a:avLst/>
            </a:prstGeom>
            <a:solidFill>
              <a:schemeClr val="bg1"/>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6BB2D28-A51C-AF49-B80A-FA5AAA7248E2}"/>
                </a:ext>
              </a:extLst>
            </p:cNvPr>
            <p:cNvSpPr/>
            <p:nvPr/>
          </p:nvSpPr>
          <p:spPr>
            <a:xfrm>
              <a:off x="5238540" y="6059087"/>
              <a:ext cx="319111" cy="318655"/>
            </a:xfrm>
            <a:prstGeom prst="rect">
              <a:avLst/>
            </a:prstGeom>
            <a:solidFill>
              <a:schemeClr val="accent5">
                <a:lumMod val="40000"/>
                <a:lumOff val="60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913DBD5-3C4F-E143-A374-3383D54F658F}"/>
                </a:ext>
              </a:extLst>
            </p:cNvPr>
            <p:cNvSpPr/>
            <p:nvPr/>
          </p:nvSpPr>
          <p:spPr>
            <a:xfrm>
              <a:off x="5808820" y="6066793"/>
              <a:ext cx="319111" cy="316757"/>
            </a:xfrm>
            <a:prstGeom prst="rect">
              <a:avLst/>
            </a:prstGeom>
            <a:solidFill>
              <a:schemeClr val="bg1"/>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17B755F-8122-DC47-980A-B8546CCFC531}"/>
                </a:ext>
              </a:extLst>
            </p:cNvPr>
            <p:cNvSpPr/>
            <p:nvPr/>
          </p:nvSpPr>
          <p:spPr>
            <a:xfrm>
              <a:off x="6382723" y="6056269"/>
              <a:ext cx="319111" cy="318655"/>
            </a:xfrm>
            <a:prstGeom prst="rect">
              <a:avLst/>
            </a:prstGeom>
            <a:solidFill>
              <a:schemeClr val="bg1"/>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FD6C74A-2F08-E44A-BBF2-AFADD0882CEF}"/>
                </a:ext>
              </a:extLst>
            </p:cNvPr>
            <p:cNvSpPr/>
            <p:nvPr/>
          </p:nvSpPr>
          <p:spPr>
            <a:xfrm>
              <a:off x="6953003" y="6063975"/>
              <a:ext cx="319111" cy="316757"/>
            </a:xfrm>
            <a:prstGeom prst="rect">
              <a:avLst/>
            </a:prstGeom>
            <a:solidFill>
              <a:schemeClr val="accent6">
                <a:lumMod val="40000"/>
                <a:lumOff val="60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2711203-801F-1A47-B3B7-0879B4925464}"/>
                </a:ext>
              </a:extLst>
            </p:cNvPr>
            <p:cNvSpPr/>
            <p:nvPr/>
          </p:nvSpPr>
          <p:spPr>
            <a:xfrm>
              <a:off x="7523283" y="6059087"/>
              <a:ext cx="319111" cy="318655"/>
            </a:xfrm>
            <a:prstGeom prst="rect">
              <a:avLst/>
            </a:prstGeom>
            <a:solidFill>
              <a:schemeClr val="accent2">
                <a:lumMod val="40000"/>
                <a:lumOff val="60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D79AE5F-B6EB-4346-B72D-E53EAE2CBFD0}"/>
                </a:ext>
              </a:extLst>
            </p:cNvPr>
            <p:cNvSpPr/>
            <p:nvPr/>
          </p:nvSpPr>
          <p:spPr>
            <a:xfrm>
              <a:off x="8093563" y="6066793"/>
              <a:ext cx="319111" cy="316757"/>
            </a:xfrm>
            <a:prstGeom prst="rect">
              <a:avLst/>
            </a:prstGeom>
            <a:solidFill>
              <a:schemeClr val="bg1"/>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A1650EF-2139-EE4A-AF64-16AEFC88D50C}"/>
                </a:ext>
              </a:extLst>
            </p:cNvPr>
            <p:cNvSpPr/>
            <p:nvPr/>
          </p:nvSpPr>
          <p:spPr>
            <a:xfrm>
              <a:off x="8653568" y="6056269"/>
              <a:ext cx="319111" cy="318655"/>
            </a:xfrm>
            <a:prstGeom prst="rect">
              <a:avLst/>
            </a:prstGeom>
            <a:solidFill>
              <a:schemeClr val="accent5">
                <a:lumMod val="40000"/>
                <a:lumOff val="60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E4CE00E-2AED-E14A-8232-4113E9F25D96}"/>
                </a:ext>
              </a:extLst>
            </p:cNvPr>
            <p:cNvSpPr/>
            <p:nvPr/>
          </p:nvSpPr>
          <p:spPr>
            <a:xfrm>
              <a:off x="9223848" y="6063975"/>
              <a:ext cx="319111" cy="316757"/>
            </a:xfrm>
            <a:prstGeom prst="rect">
              <a:avLst/>
            </a:prstGeom>
            <a:solidFill>
              <a:schemeClr val="accent5">
                <a:lumMod val="40000"/>
                <a:lumOff val="60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4678DF1-4CF0-FE49-9CE1-5600720AE6B9}"/>
                </a:ext>
              </a:extLst>
            </p:cNvPr>
            <p:cNvSpPr/>
            <p:nvPr/>
          </p:nvSpPr>
          <p:spPr>
            <a:xfrm>
              <a:off x="9794128" y="6059087"/>
              <a:ext cx="319111" cy="318655"/>
            </a:xfrm>
            <a:prstGeom prst="rect">
              <a:avLst/>
            </a:prstGeom>
            <a:solidFill>
              <a:schemeClr val="bg1"/>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C20506E-F9C7-D04F-B5C8-A754D2F5A700}"/>
                </a:ext>
              </a:extLst>
            </p:cNvPr>
            <p:cNvSpPr/>
            <p:nvPr/>
          </p:nvSpPr>
          <p:spPr>
            <a:xfrm>
              <a:off x="10364408" y="6066793"/>
              <a:ext cx="319111" cy="316757"/>
            </a:xfrm>
            <a:prstGeom prst="rect">
              <a:avLst/>
            </a:prstGeom>
            <a:solidFill>
              <a:schemeClr val="accent2">
                <a:lumMod val="40000"/>
                <a:lumOff val="60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24889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610B-71AA-6545-8EDC-7C931550A5AA}"/>
              </a:ext>
            </a:extLst>
          </p:cNvPr>
          <p:cNvSpPr>
            <a:spLocks noGrp="1"/>
          </p:cNvSpPr>
          <p:nvPr>
            <p:ph type="title"/>
          </p:nvPr>
        </p:nvSpPr>
        <p:spPr>
          <a:xfrm>
            <a:off x="838200" y="80646"/>
            <a:ext cx="10515600" cy="502746"/>
          </a:xfrm>
        </p:spPr>
        <p:txBody>
          <a:bodyPr>
            <a:normAutofit fontScale="90000"/>
          </a:bodyPr>
          <a:lstStyle/>
          <a:p>
            <a:br>
              <a:rPr lang="en-US" dirty="0"/>
            </a:br>
            <a:r>
              <a:rPr lang="en-US" dirty="0"/>
              <a:t>Immutable Secure Data Exchange and Storage for UAM Environments</a:t>
            </a:r>
            <a:br>
              <a:rPr lang="en-US" dirty="0"/>
            </a:br>
            <a:endParaRPr lang="en-US" dirty="0"/>
          </a:p>
        </p:txBody>
      </p:sp>
      <p:sp>
        <p:nvSpPr>
          <p:cNvPr id="4" name="Slide Number Placeholder 3">
            <a:extLst>
              <a:ext uri="{FF2B5EF4-FFF2-40B4-BE49-F238E27FC236}">
                <a16:creationId xmlns:a16="http://schemas.microsoft.com/office/drawing/2014/main" id="{CD1394F9-E939-DA45-983B-3932AAE0E43C}"/>
              </a:ext>
            </a:extLst>
          </p:cNvPr>
          <p:cNvSpPr>
            <a:spLocks noGrp="1"/>
          </p:cNvSpPr>
          <p:nvPr>
            <p:ph type="sldNum" sz="quarter" idx="12"/>
          </p:nvPr>
        </p:nvSpPr>
        <p:spPr/>
        <p:txBody>
          <a:bodyPr/>
          <a:lstStyle/>
          <a:p>
            <a:fld id="{565826FF-F8DD-824F-8D6D-A508D2520BBD}" type="slidenum">
              <a:rPr lang="en-US" smtClean="0"/>
              <a:pPr/>
              <a:t>10</a:t>
            </a:fld>
            <a:endParaRPr lang="en-US" dirty="0"/>
          </a:p>
        </p:txBody>
      </p:sp>
      <p:sp>
        <p:nvSpPr>
          <p:cNvPr id="5" name="Content Placeholder 3">
            <a:extLst>
              <a:ext uri="{FF2B5EF4-FFF2-40B4-BE49-F238E27FC236}">
                <a16:creationId xmlns:a16="http://schemas.microsoft.com/office/drawing/2014/main" id="{4500D157-DFE8-0C47-B0B2-21E3EE9B151F}"/>
              </a:ext>
            </a:extLst>
          </p:cNvPr>
          <p:cNvSpPr txBox="1">
            <a:spLocks/>
          </p:cNvSpPr>
          <p:nvPr/>
        </p:nvSpPr>
        <p:spPr>
          <a:xfrm>
            <a:off x="324249" y="871419"/>
            <a:ext cx="5234783" cy="4587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pple Symbols" panose="02000000000000000000" pitchFamily="2" charset="-79"/>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a:t>Intent</a:t>
            </a:r>
            <a:r>
              <a:rPr lang="en-US" sz="2400" dirty="0"/>
              <a:t>:  Leverage a permissioned blockchain approach, in order to simulate secure data exchange and storage</a:t>
            </a:r>
          </a:p>
          <a:p>
            <a:r>
              <a:rPr lang="en-US" sz="2400" dirty="0"/>
              <a:t>Develop Immutable Secure Data Exchange and Storage</a:t>
            </a:r>
          </a:p>
          <a:p>
            <a:r>
              <a:rPr lang="en-US" sz="2400" dirty="0"/>
              <a:t>Test Immutable Secure Data Exchange and Storage in a simulated environment</a:t>
            </a:r>
          </a:p>
          <a:p>
            <a:r>
              <a:rPr lang="en-US" sz="2400" dirty="0"/>
              <a:t>Demonstrate Immutable Secure Data Exchange and Storage in a flight test scenario</a:t>
            </a:r>
            <a:endParaRPr lang="en-US" sz="2000" dirty="0"/>
          </a:p>
          <a:p>
            <a:pPr lvl="1">
              <a:buFont typeface="Courier New" panose="02070309020205020404" pitchFamily="49" charset="0"/>
              <a:buChar char="o"/>
            </a:pPr>
            <a:endParaRPr lang="en-US" sz="2000" dirty="0"/>
          </a:p>
          <a:p>
            <a:pPr lvl="1">
              <a:buFont typeface="Courier New" panose="02070309020205020404" pitchFamily="49" charset="0"/>
              <a:buChar char="o"/>
            </a:pPr>
            <a:endParaRPr lang="en-US" sz="2000" dirty="0"/>
          </a:p>
          <a:p>
            <a:pPr lvl="1">
              <a:buFont typeface="Courier New" panose="02070309020205020404" pitchFamily="49" charset="0"/>
              <a:buChar char="o"/>
            </a:pPr>
            <a:endParaRPr lang="en-US" sz="2000" dirty="0"/>
          </a:p>
          <a:p>
            <a:pPr lvl="1">
              <a:buFont typeface="Courier New" panose="02070309020205020404" pitchFamily="49" charset="0"/>
              <a:buChar char="o"/>
            </a:pPr>
            <a:endParaRPr lang="en-US" sz="2000" dirty="0"/>
          </a:p>
          <a:p>
            <a:endParaRPr lang="en-US" sz="2400" dirty="0"/>
          </a:p>
          <a:p>
            <a:endParaRPr lang="en-US" sz="2400" dirty="0"/>
          </a:p>
        </p:txBody>
      </p:sp>
      <p:grpSp>
        <p:nvGrpSpPr>
          <p:cNvPr id="7" name="Group 6">
            <a:extLst>
              <a:ext uri="{FF2B5EF4-FFF2-40B4-BE49-F238E27FC236}">
                <a16:creationId xmlns:a16="http://schemas.microsoft.com/office/drawing/2014/main" id="{55A21429-DC90-564E-A5C7-49A20D47BCFD}"/>
              </a:ext>
            </a:extLst>
          </p:cNvPr>
          <p:cNvGrpSpPr/>
          <p:nvPr/>
        </p:nvGrpSpPr>
        <p:grpSpPr>
          <a:xfrm>
            <a:off x="5109442" y="1321166"/>
            <a:ext cx="6789030" cy="3942708"/>
            <a:chOff x="5185498" y="1428110"/>
            <a:chExt cx="6789030" cy="3942708"/>
          </a:xfrm>
        </p:grpSpPr>
        <p:pic>
          <p:nvPicPr>
            <p:cNvPr id="8" name="Picture 7">
              <a:extLst>
                <a:ext uri="{FF2B5EF4-FFF2-40B4-BE49-F238E27FC236}">
                  <a16:creationId xmlns:a16="http://schemas.microsoft.com/office/drawing/2014/main" id="{AC58C205-F78F-B34D-9C49-5B27DF7E77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5498" y="1428110"/>
              <a:ext cx="1492704" cy="1713217"/>
            </a:xfrm>
            <a:prstGeom prst="rect">
              <a:avLst/>
            </a:prstGeom>
          </p:spPr>
        </p:pic>
        <p:sp>
          <p:nvSpPr>
            <p:cNvPr id="9" name="Hexagon 8">
              <a:extLst>
                <a:ext uri="{FF2B5EF4-FFF2-40B4-BE49-F238E27FC236}">
                  <a16:creationId xmlns:a16="http://schemas.microsoft.com/office/drawing/2014/main" id="{E4070359-9115-D24A-AE36-619CD55C69CE}"/>
                </a:ext>
              </a:extLst>
            </p:cNvPr>
            <p:cNvSpPr/>
            <p:nvPr/>
          </p:nvSpPr>
          <p:spPr>
            <a:xfrm rot="5400000">
              <a:off x="6554912" y="1818526"/>
              <a:ext cx="1993187" cy="1684962"/>
            </a:xfrm>
            <a:prstGeom prst="hexagon">
              <a:avLst/>
            </a:prstGeom>
            <a:solidFill>
              <a:schemeClr val="bg2"/>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61583F35-94FF-1748-9667-8D9A68054191}"/>
                </a:ext>
              </a:extLst>
            </p:cNvPr>
            <p:cNvSpPr/>
            <p:nvPr/>
          </p:nvSpPr>
          <p:spPr>
            <a:xfrm rot="5400000">
              <a:off x="8402548" y="1818527"/>
              <a:ext cx="1993187" cy="1684962"/>
            </a:xfrm>
            <a:prstGeom prst="hexagon">
              <a:avLst/>
            </a:prstGeom>
            <a:solidFill>
              <a:schemeClr val="bg2"/>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AC043AED-B8B4-A645-8463-E2E44ED30025}"/>
                </a:ext>
              </a:extLst>
            </p:cNvPr>
            <p:cNvSpPr/>
            <p:nvPr/>
          </p:nvSpPr>
          <p:spPr>
            <a:xfrm rot="5400000">
              <a:off x="7498422" y="3531743"/>
              <a:ext cx="1993187" cy="1684962"/>
            </a:xfrm>
            <a:prstGeom prst="hexagon">
              <a:avLst/>
            </a:prstGeom>
            <a:solidFill>
              <a:schemeClr val="bg2"/>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1067FC1A-C5BE-6946-920D-F78F706798BD}"/>
                </a:ext>
              </a:extLst>
            </p:cNvPr>
            <p:cNvSpPr/>
            <p:nvPr/>
          </p:nvSpPr>
          <p:spPr>
            <a:xfrm rot="5400000">
              <a:off x="9346058" y="3531744"/>
              <a:ext cx="1993187" cy="1684962"/>
            </a:xfrm>
            <a:prstGeom prst="hexagon">
              <a:avLst/>
            </a:prstGeom>
            <a:solidFill>
              <a:schemeClr val="bg2"/>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Icon&#10;&#10;Description automatically generated">
              <a:extLst>
                <a:ext uri="{FF2B5EF4-FFF2-40B4-BE49-F238E27FC236}">
                  <a16:creationId xmlns:a16="http://schemas.microsoft.com/office/drawing/2014/main" id="{028440A6-EFDE-9F4A-BC11-AD6DC6AC91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6920" y="3936813"/>
              <a:ext cx="1196189" cy="713441"/>
            </a:xfrm>
            <a:prstGeom prst="rect">
              <a:avLst/>
            </a:prstGeom>
          </p:spPr>
        </p:pic>
        <p:pic>
          <p:nvPicPr>
            <p:cNvPr id="14" name="Picture 13" descr="Icon&#10;&#10;Description automatically generated">
              <a:extLst>
                <a:ext uri="{FF2B5EF4-FFF2-40B4-BE49-F238E27FC236}">
                  <a16:creationId xmlns:a16="http://schemas.microsoft.com/office/drawing/2014/main" id="{B3260569-8962-0640-BF9C-91962655E2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44556" y="3945629"/>
              <a:ext cx="1196189" cy="713441"/>
            </a:xfrm>
            <a:prstGeom prst="rect">
              <a:avLst/>
            </a:prstGeom>
          </p:spPr>
        </p:pic>
        <p:pic>
          <p:nvPicPr>
            <p:cNvPr id="15" name="Picture 14" descr="Icon&#10;&#10;Description automatically generated">
              <a:extLst>
                <a:ext uri="{FF2B5EF4-FFF2-40B4-BE49-F238E27FC236}">
                  <a16:creationId xmlns:a16="http://schemas.microsoft.com/office/drawing/2014/main" id="{D248FE29-2EF4-6B40-8636-920D269D57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3411" y="2167015"/>
              <a:ext cx="1196189" cy="713441"/>
            </a:xfrm>
            <a:prstGeom prst="rect">
              <a:avLst/>
            </a:prstGeom>
          </p:spPr>
        </p:pic>
        <p:pic>
          <p:nvPicPr>
            <p:cNvPr id="16" name="Picture 15" descr="Icon&#10;&#10;Description automatically generated">
              <a:extLst>
                <a:ext uri="{FF2B5EF4-FFF2-40B4-BE49-F238E27FC236}">
                  <a16:creationId xmlns:a16="http://schemas.microsoft.com/office/drawing/2014/main" id="{B16B3750-79ED-2549-87EB-CF3A7F9253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01047" y="2175831"/>
              <a:ext cx="1196189" cy="713441"/>
            </a:xfrm>
            <a:prstGeom prst="rect">
              <a:avLst/>
            </a:prstGeom>
          </p:spPr>
        </p:pic>
        <p:pic>
          <p:nvPicPr>
            <p:cNvPr id="17" name="Picture 16">
              <a:extLst>
                <a:ext uri="{FF2B5EF4-FFF2-40B4-BE49-F238E27FC236}">
                  <a16:creationId xmlns:a16="http://schemas.microsoft.com/office/drawing/2014/main" id="{AC701AE4-6171-7C47-B66A-E2CDB88B09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16449" y="1735949"/>
              <a:ext cx="840105" cy="1374172"/>
            </a:xfrm>
            <a:prstGeom prst="rect">
              <a:avLst/>
            </a:prstGeom>
          </p:spPr>
        </p:pic>
        <p:pic>
          <p:nvPicPr>
            <p:cNvPr id="18" name="Picture 17">
              <a:extLst>
                <a:ext uri="{FF2B5EF4-FFF2-40B4-BE49-F238E27FC236}">
                  <a16:creationId xmlns:a16="http://schemas.microsoft.com/office/drawing/2014/main" id="{CCF32261-2EF6-9F4C-A371-723BAB41D1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2369" y="4197256"/>
              <a:ext cx="678947" cy="669107"/>
            </a:xfrm>
            <a:prstGeom prst="rect">
              <a:avLst/>
            </a:prstGeom>
          </p:spPr>
        </p:pic>
        <p:pic>
          <p:nvPicPr>
            <p:cNvPr id="19" name="Picture 18">
              <a:extLst>
                <a:ext uri="{FF2B5EF4-FFF2-40B4-BE49-F238E27FC236}">
                  <a16:creationId xmlns:a16="http://schemas.microsoft.com/office/drawing/2014/main" id="{F5EDFC19-CB79-3B4A-B92E-3262104058D5}"/>
                </a:ext>
              </a:extLst>
            </p:cNvPr>
            <p:cNvPicPr>
              <a:picLocks noChangeAspect="1"/>
            </p:cNvPicPr>
            <p:nvPr/>
          </p:nvPicPr>
          <p:blipFill>
            <a:blip r:embed="rId6" cstate="email">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tretch>
              <a:fillRect/>
            </a:stretch>
          </p:blipFill>
          <p:spPr>
            <a:xfrm>
              <a:off x="11295581" y="4218316"/>
              <a:ext cx="678947" cy="669107"/>
            </a:xfrm>
            <a:prstGeom prst="rect">
              <a:avLst/>
            </a:prstGeom>
          </p:spPr>
        </p:pic>
      </p:grpSp>
      <p:sp>
        <p:nvSpPr>
          <p:cNvPr id="20" name="Content Placeholder 2">
            <a:extLst>
              <a:ext uri="{FF2B5EF4-FFF2-40B4-BE49-F238E27FC236}">
                <a16:creationId xmlns:a16="http://schemas.microsoft.com/office/drawing/2014/main" id="{845C4FF2-77A0-3C4D-95AD-F933D1F3DF32}"/>
              </a:ext>
            </a:extLst>
          </p:cNvPr>
          <p:cNvSpPr>
            <a:spLocks noGrp="1"/>
          </p:cNvSpPr>
          <p:nvPr>
            <p:ph idx="1"/>
          </p:nvPr>
        </p:nvSpPr>
        <p:spPr>
          <a:xfrm>
            <a:off x="1108113" y="5721677"/>
            <a:ext cx="10515600" cy="502746"/>
          </a:xfrm>
        </p:spPr>
        <p:txBody>
          <a:bodyPr>
            <a:normAutofit/>
          </a:bodyPr>
          <a:lstStyle/>
          <a:p>
            <a:pPr marL="0" indent="0" algn="ctr">
              <a:buNone/>
            </a:pPr>
            <a:r>
              <a:rPr lang="en-US" sz="2400" dirty="0">
                <a:solidFill>
                  <a:srgbClr val="0432FF"/>
                </a:solidFill>
              </a:rPr>
              <a:t>Note: Blockchain approach is being infused into DRF Core architecture</a:t>
            </a:r>
          </a:p>
        </p:txBody>
      </p:sp>
    </p:spTree>
    <p:extLst>
      <p:ext uri="{BB962C8B-B14F-4D97-AF65-F5344CB8AC3E}">
        <p14:creationId xmlns:p14="http://schemas.microsoft.com/office/powerpoint/2010/main" val="2742067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4995-AF89-4744-9CE6-78FAF6414E5E}"/>
              </a:ext>
            </a:extLst>
          </p:cNvPr>
          <p:cNvSpPr>
            <a:spLocks noGrp="1"/>
          </p:cNvSpPr>
          <p:nvPr>
            <p:ph type="title"/>
          </p:nvPr>
        </p:nvSpPr>
        <p:spPr>
          <a:xfrm>
            <a:off x="838200" y="80645"/>
            <a:ext cx="10515600" cy="451417"/>
          </a:xfrm>
        </p:spPr>
        <p:txBody>
          <a:bodyPr>
            <a:normAutofit fontScale="90000"/>
          </a:bodyPr>
          <a:lstStyle/>
          <a:p>
            <a:r>
              <a:rPr lang="en-US" dirty="0"/>
              <a:t>Immutable Secure Data Exchange and Storage for UAM Environments</a:t>
            </a:r>
          </a:p>
        </p:txBody>
      </p:sp>
      <p:sp>
        <p:nvSpPr>
          <p:cNvPr id="3" name="Content Placeholder 2">
            <a:extLst>
              <a:ext uri="{FF2B5EF4-FFF2-40B4-BE49-F238E27FC236}">
                <a16:creationId xmlns:a16="http://schemas.microsoft.com/office/drawing/2014/main" id="{6BD5EFCC-7D9D-9549-9E66-B98494E44017}"/>
              </a:ext>
            </a:extLst>
          </p:cNvPr>
          <p:cNvSpPr>
            <a:spLocks noGrp="1"/>
          </p:cNvSpPr>
          <p:nvPr>
            <p:ph idx="1"/>
          </p:nvPr>
        </p:nvSpPr>
        <p:spPr>
          <a:xfrm>
            <a:off x="452063" y="1249680"/>
            <a:ext cx="11229654" cy="4927283"/>
          </a:xfrm>
        </p:spPr>
        <p:txBody>
          <a:bodyPr/>
          <a:lstStyle/>
          <a:p>
            <a:r>
              <a:rPr lang="en-US" dirty="0"/>
              <a:t>Scenario-1: Registration</a:t>
            </a:r>
          </a:p>
          <a:p>
            <a:pPr lvl="1"/>
            <a:r>
              <a:rPr lang="en-US" dirty="0"/>
              <a:t>Register each pilot into the network.  (e.g. pilot name, licensing information, etc…)</a:t>
            </a:r>
          </a:p>
          <a:p>
            <a:pPr lvl="1"/>
            <a:r>
              <a:rPr lang="en-US" dirty="0"/>
              <a:t>Register each vehicle into the network.</a:t>
            </a:r>
          </a:p>
          <a:p>
            <a:pPr lvl="1"/>
            <a:r>
              <a:rPr lang="en-US" dirty="0"/>
              <a:t>Register each vertiport station into the network.</a:t>
            </a:r>
          </a:p>
          <a:p>
            <a:pPr lvl="1"/>
            <a:endParaRPr lang="en-US" dirty="0"/>
          </a:p>
          <a:p>
            <a:pPr lvl="1"/>
            <a:endParaRPr lang="en-US" dirty="0"/>
          </a:p>
          <a:p>
            <a:r>
              <a:rPr lang="en-US" dirty="0"/>
              <a:t>Key Threats Mitigated: </a:t>
            </a:r>
            <a:r>
              <a:rPr lang="en-US" dirty="0">
                <a:solidFill>
                  <a:srgbClr val="C00000"/>
                </a:solidFill>
              </a:rPr>
              <a:t>Exploitation of public facing applications, insider threat, and  spearfishing</a:t>
            </a:r>
            <a:endParaRPr lang="en-US" dirty="0"/>
          </a:p>
          <a:p>
            <a:r>
              <a:rPr lang="en-US" dirty="0"/>
              <a:t>Objectives of research:</a:t>
            </a:r>
          </a:p>
          <a:p>
            <a:pPr lvl="1"/>
            <a:r>
              <a:rPr lang="en-US" dirty="0"/>
              <a:t> Identify and implement the security controls to enable the confidential data exchange and data storage between UAM operators, vertiport operators and other service providers within a federated UAM environment</a:t>
            </a:r>
          </a:p>
          <a:p>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21D91F86-FCBC-8C43-B7B7-0B783E81B1AC}"/>
              </a:ext>
            </a:extLst>
          </p:cNvPr>
          <p:cNvSpPr>
            <a:spLocks noGrp="1"/>
          </p:cNvSpPr>
          <p:nvPr>
            <p:ph type="sldNum" sz="quarter" idx="12"/>
          </p:nvPr>
        </p:nvSpPr>
        <p:spPr/>
        <p:txBody>
          <a:bodyPr/>
          <a:lstStyle/>
          <a:p>
            <a:fld id="{565826FF-F8DD-824F-8D6D-A508D2520BBD}" type="slidenum">
              <a:rPr lang="en-US" smtClean="0"/>
              <a:pPr/>
              <a:t>11</a:t>
            </a:fld>
            <a:endParaRPr lang="en-US" dirty="0"/>
          </a:p>
        </p:txBody>
      </p:sp>
      <p:grpSp>
        <p:nvGrpSpPr>
          <p:cNvPr id="5" name="Group 4">
            <a:extLst>
              <a:ext uri="{FF2B5EF4-FFF2-40B4-BE49-F238E27FC236}">
                <a16:creationId xmlns:a16="http://schemas.microsoft.com/office/drawing/2014/main" id="{83DF4F04-7ECB-3B4D-98C4-608D0A3CA5C1}"/>
              </a:ext>
            </a:extLst>
          </p:cNvPr>
          <p:cNvGrpSpPr/>
          <p:nvPr/>
        </p:nvGrpSpPr>
        <p:grpSpPr>
          <a:xfrm>
            <a:off x="3595835" y="3050344"/>
            <a:ext cx="4942110" cy="473078"/>
            <a:chOff x="1003250" y="5996323"/>
            <a:chExt cx="10185500" cy="479122"/>
          </a:xfrm>
        </p:grpSpPr>
        <p:sp>
          <p:nvSpPr>
            <p:cNvPr id="6" name="Rectangle 5">
              <a:extLst>
                <a:ext uri="{FF2B5EF4-FFF2-40B4-BE49-F238E27FC236}">
                  <a16:creationId xmlns:a16="http://schemas.microsoft.com/office/drawing/2014/main" id="{E1658E87-425C-AB4A-A579-E21E6A9A1ACA}"/>
                </a:ext>
              </a:extLst>
            </p:cNvPr>
            <p:cNvSpPr/>
            <p:nvPr/>
          </p:nvSpPr>
          <p:spPr>
            <a:xfrm>
              <a:off x="1003250" y="5996323"/>
              <a:ext cx="9462499" cy="45206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nip Single Corner Rectangle 6">
              <a:extLst>
                <a:ext uri="{FF2B5EF4-FFF2-40B4-BE49-F238E27FC236}">
                  <a16:creationId xmlns:a16="http://schemas.microsoft.com/office/drawing/2014/main" id="{A72AD97C-FBA9-E24E-B9F4-6DB442A37718}"/>
                </a:ext>
              </a:extLst>
            </p:cNvPr>
            <p:cNvSpPr/>
            <p:nvPr/>
          </p:nvSpPr>
          <p:spPr>
            <a:xfrm rot="5400000">
              <a:off x="10589039" y="5873034"/>
              <a:ext cx="452062" cy="698643"/>
            </a:xfrm>
            <a:prstGeom prst="snip1Rect">
              <a:avLst>
                <a:gd name="adj" fmla="val 4607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a:extLst>
                <a:ext uri="{FF2B5EF4-FFF2-40B4-BE49-F238E27FC236}">
                  <a16:creationId xmlns:a16="http://schemas.microsoft.com/office/drawing/2014/main" id="{11A1847C-11CD-9B4D-9E14-998F6CA02363}"/>
                </a:ext>
              </a:extLst>
            </p:cNvPr>
            <p:cNvSpPr/>
            <p:nvPr/>
          </p:nvSpPr>
          <p:spPr>
            <a:xfrm rot="5400000">
              <a:off x="10943716" y="6230410"/>
              <a:ext cx="250272" cy="239797"/>
            </a:xfrm>
            <a:prstGeom prst="rtTriangle">
              <a:avLst/>
            </a:prstGeom>
            <a:solidFill>
              <a:schemeClr val="tx2">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349372C-6C2D-3D42-8C4D-42DD0EF641D3}"/>
                </a:ext>
              </a:extLst>
            </p:cNvPr>
            <p:cNvSpPr/>
            <p:nvPr/>
          </p:nvSpPr>
          <p:spPr>
            <a:xfrm>
              <a:off x="1367571" y="6133310"/>
              <a:ext cx="9187827" cy="159914"/>
            </a:xfrm>
            <a:prstGeom prst="rect">
              <a:avLst/>
            </a:prstGeom>
            <a:solidFill>
              <a:schemeClr val="bg1"/>
            </a:solidFill>
            <a:ln w="19050">
              <a:solidFill>
                <a:srgbClr val="FFF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B13BFEC-3EA0-594C-8AFD-CEA7EEA9BB63}"/>
                </a:ext>
              </a:extLst>
            </p:cNvPr>
            <p:cNvSpPr/>
            <p:nvPr/>
          </p:nvSpPr>
          <p:spPr>
            <a:xfrm>
              <a:off x="1240188" y="6056270"/>
              <a:ext cx="319111" cy="318655"/>
            </a:xfrm>
            <a:prstGeom prst="rect">
              <a:avLst/>
            </a:prstGeom>
            <a:solidFill>
              <a:schemeClr val="accent5">
                <a:lumMod val="40000"/>
                <a:lumOff val="60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625C46-2A86-1940-AD98-50AED5FC6DCC}"/>
                </a:ext>
              </a:extLst>
            </p:cNvPr>
            <p:cNvSpPr/>
            <p:nvPr/>
          </p:nvSpPr>
          <p:spPr>
            <a:xfrm>
              <a:off x="1813237" y="6056269"/>
              <a:ext cx="319111" cy="318655"/>
            </a:xfrm>
            <a:prstGeom prst="rect">
              <a:avLst/>
            </a:prstGeom>
            <a:solidFill>
              <a:schemeClr val="accent2">
                <a:lumMod val="40000"/>
                <a:lumOff val="60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638415D-794B-134D-9FDF-276E6E6FD389}"/>
                </a:ext>
              </a:extLst>
            </p:cNvPr>
            <p:cNvSpPr/>
            <p:nvPr/>
          </p:nvSpPr>
          <p:spPr>
            <a:xfrm>
              <a:off x="2383517" y="6063975"/>
              <a:ext cx="319111" cy="316757"/>
            </a:xfrm>
            <a:prstGeom prst="rect">
              <a:avLst/>
            </a:prstGeom>
            <a:solidFill>
              <a:schemeClr val="accent6">
                <a:lumMod val="40000"/>
                <a:lumOff val="60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B717759-B107-3B46-937F-B4CABB77D016}"/>
                </a:ext>
              </a:extLst>
            </p:cNvPr>
            <p:cNvSpPr/>
            <p:nvPr/>
          </p:nvSpPr>
          <p:spPr>
            <a:xfrm>
              <a:off x="2953797" y="6059087"/>
              <a:ext cx="319111" cy="318655"/>
            </a:xfrm>
            <a:prstGeom prst="rect">
              <a:avLst/>
            </a:prstGeom>
            <a:solidFill>
              <a:schemeClr val="accent2">
                <a:lumMod val="40000"/>
                <a:lumOff val="60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8841936-CC24-D24D-9A8B-E1FB591AF3F2}"/>
                </a:ext>
              </a:extLst>
            </p:cNvPr>
            <p:cNvSpPr/>
            <p:nvPr/>
          </p:nvSpPr>
          <p:spPr>
            <a:xfrm>
              <a:off x="3524077" y="6066793"/>
              <a:ext cx="319111" cy="316757"/>
            </a:xfrm>
            <a:prstGeom prst="rect">
              <a:avLst/>
            </a:prstGeom>
            <a:solidFill>
              <a:schemeClr val="bg1"/>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DF25157-ABA6-AC46-9984-A9D804BF879A}"/>
                </a:ext>
              </a:extLst>
            </p:cNvPr>
            <p:cNvSpPr/>
            <p:nvPr/>
          </p:nvSpPr>
          <p:spPr>
            <a:xfrm>
              <a:off x="4097980" y="6056269"/>
              <a:ext cx="319111" cy="318655"/>
            </a:xfrm>
            <a:prstGeom prst="rect">
              <a:avLst/>
            </a:prstGeom>
            <a:solidFill>
              <a:schemeClr val="accent6">
                <a:lumMod val="40000"/>
                <a:lumOff val="60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0E8017D-6E99-DE46-B319-CF90717286A2}"/>
                </a:ext>
              </a:extLst>
            </p:cNvPr>
            <p:cNvSpPr/>
            <p:nvPr/>
          </p:nvSpPr>
          <p:spPr>
            <a:xfrm>
              <a:off x="4668260" y="6063975"/>
              <a:ext cx="319111" cy="316757"/>
            </a:xfrm>
            <a:prstGeom prst="rect">
              <a:avLst/>
            </a:prstGeom>
            <a:solidFill>
              <a:schemeClr val="bg1"/>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FA28387-3E98-3644-AE26-21D8430C0B49}"/>
                </a:ext>
              </a:extLst>
            </p:cNvPr>
            <p:cNvSpPr/>
            <p:nvPr/>
          </p:nvSpPr>
          <p:spPr>
            <a:xfrm>
              <a:off x="5238540" y="6059087"/>
              <a:ext cx="319111" cy="318655"/>
            </a:xfrm>
            <a:prstGeom prst="rect">
              <a:avLst/>
            </a:prstGeom>
            <a:solidFill>
              <a:schemeClr val="accent5">
                <a:lumMod val="40000"/>
                <a:lumOff val="60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7B9DFA-86AA-314B-82BF-0220929FE33B}"/>
                </a:ext>
              </a:extLst>
            </p:cNvPr>
            <p:cNvSpPr/>
            <p:nvPr/>
          </p:nvSpPr>
          <p:spPr>
            <a:xfrm>
              <a:off x="5808820" y="6066793"/>
              <a:ext cx="319111" cy="316757"/>
            </a:xfrm>
            <a:prstGeom prst="rect">
              <a:avLst/>
            </a:prstGeom>
            <a:solidFill>
              <a:schemeClr val="bg1"/>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E1A6FA1-EEA1-4448-BF91-32373EBEA43E}"/>
                </a:ext>
              </a:extLst>
            </p:cNvPr>
            <p:cNvSpPr/>
            <p:nvPr/>
          </p:nvSpPr>
          <p:spPr>
            <a:xfrm>
              <a:off x="6382723" y="6056269"/>
              <a:ext cx="319111" cy="318655"/>
            </a:xfrm>
            <a:prstGeom prst="rect">
              <a:avLst/>
            </a:prstGeom>
            <a:solidFill>
              <a:schemeClr val="bg1"/>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BB6BDED-80D3-DA44-9690-878260BC56DF}"/>
                </a:ext>
              </a:extLst>
            </p:cNvPr>
            <p:cNvSpPr/>
            <p:nvPr/>
          </p:nvSpPr>
          <p:spPr>
            <a:xfrm>
              <a:off x="6953003" y="6063975"/>
              <a:ext cx="319111" cy="316757"/>
            </a:xfrm>
            <a:prstGeom prst="rect">
              <a:avLst/>
            </a:prstGeom>
            <a:solidFill>
              <a:schemeClr val="accent6">
                <a:lumMod val="40000"/>
                <a:lumOff val="60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09D061D-FD11-CF43-B1C4-27253E1B49E1}"/>
                </a:ext>
              </a:extLst>
            </p:cNvPr>
            <p:cNvSpPr/>
            <p:nvPr/>
          </p:nvSpPr>
          <p:spPr>
            <a:xfrm>
              <a:off x="7523283" y="6059087"/>
              <a:ext cx="319111" cy="318655"/>
            </a:xfrm>
            <a:prstGeom prst="rect">
              <a:avLst/>
            </a:prstGeom>
            <a:solidFill>
              <a:schemeClr val="accent2">
                <a:lumMod val="40000"/>
                <a:lumOff val="60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EBBC4CE-B7FF-3940-BFF7-6B6894CBADD2}"/>
                </a:ext>
              </a:extLst>
            </p:cNvPr>
            <p:cNvSpPr/>
            <p:nvPr/>
          </p:nvSpPr>
          <p:spPr>
            <a:xfrm>
              <a:off x="8093563" y="6066793"/>
              <a:ext cx="319111" cy="316757"/>
            </a:xfrm>
            <a:prstGeom prst="rect">
              <a:avLst/>
            </a:prstGeom>
            <a:solidFill>
              <a:schemeClr val="bg1"/>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436E3DA-7D38-4B4D-BC28-923B80325D46}"/>
                </a:ext>
              </a:extLst>
            </p:cNvPr>
            <p:cNvSpPr/>
            <p:nvPr/>
          </p:nvSpPr>
          <p:spPr>
            <a:xfrm>
              <a:off x="8653568" y="6056269"/>
              <a:ext cx="319111" cy="318655"/>
            </a:xfrm>
            <a:prstGeom prst="rect">
              <a:avLst/>
            </a:prstGeom>
            <a:solidFill>
              <a:schemeClr val="accent5">
                <a:lumMod val="40000"/>
                <a:lumOff val="60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F6C12E6E-9945-2040-AC2C-70E799F4F322}"/>
                </a:ext>
              </a:extLst>
            </p:cNvPr>
            <p:cNvSpPr/>
            <p:nvPr/>
          </p:nvSpPr>
          <p:spPr>
            <a:xfrm>
              <a:off x="9223848" y="6063975"/>
              <a:ext cx="319111" cy="316757"/>
            </a:xfrm>
            <a:prstGeom prst="rect">
              <a:avLst/>
            </a:prstGeom>
            <a:solidFill>
              <a:schemeClr val="accent5">
                <a:lumMod val="40000"/>
                <a:lumOff val="60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6F631B0-1B10-E84A-8C8E-3ACCDB524588}"/>
                </a:ext>
              </a:extLst>
            </p:cNvPr>
            <p:cNvSpPr/>
            <p:nvPr/>
          </p:nvSpPr>
          <p:spPr>
            <a:xfrm>
              <a:off x="9794128" y="6059087"/>
              <a:ext cx="319111" cy="318655"/>
            </a:xfrm>
            <a:prstGeom prst="rect">
              <a:avLst/>
            </a:prstGeom>
            <a:solidFill>
              <a:schemeClr val="bg1"/>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C4049F8-B906-5C41-B08C-92AE07185749}"/>
                </a:ext>
              </a:extLst>
            </p:cNvPr>
            <p:cNvSpPr/>
            <p:nvPr/>
          </p:nvSpPr>
          <p:spPr>
            <a:xfrm>
              <a:off x="10364408" y="6066793"/>
              <a:ext cx="319111" cy="316757"/>
            </a:xfrm>
            <a:prstGeom prst="rect">
              <a:avLst/>
            </a:prstGeom>
            <a:solidFill>
              <a:schemeClr val="accent2">
                <a:lumMod val="40000"/>
                <a:lumOff val="60000"/>
              </a:schemeClr>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02036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37963-6F30-7D44-9BF7-4FEA97FD8702}"/>
              </a:ext>
            </a:extLst>
          </p:cNvPr>
          <p:cNvSpPr>
            <a:spLocks noGrp="1"/>
          </p:cNvSpPr>
          <p:nvPr>
            <p:ph type="title"/>
          </p:nvPr>
        </p:nvSpPr>
        <p:spPr>
          <a:xfrm>
            <a:off x="838200" y="80646"/>
            <a:ext cx="10515600" cy="513926"/>
          </a:xfrm>
        </p:spPr>
        <p:txBody>
          <a:bodyPr>
            <a:normAutofit fontScale="90000"/>
          </a:bodyPr>
          <a:lstStyle/>
          <a:p>
            <a:r>
              <a:rPr lang="en-US" dirty="0"/>
              <a:t>Immutable Secure Data Exchange and Storage for UAM Environments</a:t>
            </a:r>
          </a:p>
        </p:txBody>
      </p:sp>
      <p:sp>
        <p:nvSpPr>
          <p:cNvPr id="3" name="Content Placeholder 2">
            <a:extLst>
              <a:ext uri="{FF2B5EF4-FFF2-40B4-BE49-F238E27FC236}">
                <a16:creationId xmlns:a16="http://schemas.microsoft.com/office/drawing/2014/main" id="{83BFF0C3-758B-D248-ADB2-76E0CFEB097F}"/>
              </a:ext>
            </a:extLst>
          </p:cNvPr>
          <p:cNvSpPr>
            <a:spLocks noGrp="1"/>
          </p:cNvSpPr>
          <p:nvPr>
            <p:ph idx="1"/>
          </p:nvPr>
        </p:nvSpPr>
        <p:spPr>
          <a:xfrm>
            <a:off x="632720" y="910637"/>
            <a:ext cx="11028452" cy="5363521"/>
          </a:xfrm>
        </p:spPr>
        <p:txBody>
          <a:bodyPr>
            <a:noAutofit/>
          </a:bodyPr>
          <a:lstStyle/>
          <a:p>
            <a:r>
              <a:rPr lang="en-US" sz="2400" dirty="0"/>
              <a:t>Scenario-2: Telemetry</a:t>
            </a:r>
          </a:p>
          <a:p>
            <a:pPr lvl="1">
              <a:spcAft>
                <a:spcPts val="1200"/>
              </a:spcAft>
            </a:pPr>
            <a:r>
              <a:rPr lang="en-US" sz="2000" dirty="0"/>
              <a:t>Each vehicle broadcasts its ID and Location to the network</a:t>
            </a:r>
          </a:p>
          <a:p>
            <a:pPr lvl="1">
              <a:spcAft>
                <a:spcPts val="1200"/>
              </a:spcAft>
            </a:pPr>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r>
              <a:rPr lang="en-US" sz="2400" dirty="0"/>
              <a:t>Key Threat Mitigated: </a:t>
            </a:r>
            <a:r>
              <a:rPr lang="en-US" sz="2400" dirty="0">
                <a:solidFill>
                  <a:srgbClr val="C00000"/>
                </a:solidFill>
              </a:rPr>
              <a:t>Man-in-the-middle attack</a:t>
            </a:r>
            <a:endParaRPr lang="en-US" sz="2400" dirty="0"/>
          </a:p>
          <a:p>
            <a:r>
              <a:rPr lang="en-US" sz="2400" dirty="0"/>
              <a:t>Objectives of research:</a:t>
            </a:r>
          </a:p>
          <a:p>
            <a:pPr lvl="1"/>
            <a:r>
              <a:rPr lang="en-US" sz="2000" dirty="0"/>
              <a:t>What data / security trade-offs are needed to ensure confidential information exchange between the PSU, Vertiport operators and the UAM operators in a federated UAM environment?</a:t>
            </a:r>
          </a:p>
          <a:p>
            <a:pPr lvl="1"/>
            <a:endParaRPr lang="en-US" sz="2000" dirty="0"/>
          </a:p>
          <a:p>
            <a:pPr lvl="1"/>
            <a:endParaRPr lang="en-US" sz="2000" dirty="0"/>
          </a:p>
        </p:txBody>
      </p:sp>
      <p:sp>
        <p:nvSpPr>
          <p:cNvPr id="4" name="Slide Number Placeholder 3">
            <a:extLst>
              <a:ext uri="{FF2B5EF4-FFF2-40B4-BE49-F238E27FC236}">
                <a16:creationId xmlns:a16="http://schemas.microsoft.com/office/drawing/2014/main" id="{2339AFCF-08D9-EF45-AE18-CA024ECB399D}"/>
              </a:ext>
            </a:extLst>
          </p:cNvPr>
          <p:cNvSpPr>
            <a:spLocks noGrp="1"/>
          </p:cNvSpPr>
          <p:nvPr>
            <p:ph type="sldNum" sz="quarter" idx="12"/>
          </p:nvPr>
        </p:nvSpPr>
        <p:spPr/>
        <p:txBody>
          <a:bodyPr/>
          <a:lstStyle/>
          <a:p>
            <a:fld id="{565826FF-F8DD-824F-8D6D-A508D2520BBD}" type="slidenum">
              <a:rPr lang="en-US" smtClean="0"/>
              <a:pPr/>
              <a:t>12</a:t>
            </a:fld>
            <a:endParaRPr lang="en-US" dirty="0"/>
          </a:p>
        </p:txBody>
      </p:sp>
      <p:pic>
        <p:nvPicPr>
          <p:cNvPr id="5" name="Picture 4">
            <a:extLst>
              <a:ext uri="{FF2B5EF4-FFF2-40B4-BE49-F238E27FC236}">
                <a16:creationId xmlns:a16="http://schemas.microsoft.com/office/drawing/2014/main" id="{F8F18042-CEEE-D449-9328-7BA1AC44BF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3810" y="2877059"/>
            <a:ext cx="2131031" cy="1581087"/>
          </a:xfrm>
          <a:prstGeom prst="rect">
            <a:avLst/>
          </a:prstGeom>
          <a:ln w="28575">
            <a:solidFill>
              <a:srgbClr val="0070C0"/>
            </a:solidFill>
          </a:ln>
        </p:spPr>
      </p:pic>
      <p:sp>
        <p:nvSpPr>
          <p:cNvPr id="6" name="TextBox 5">
            <a:extLst>
              <a:ext uri="{FF2B5EF4-FFF2-40B4-BE49-F238E27FC236}">
                <a16:creationId xmlns:a16="http://schemas.microsoft.com/office/drawing/2014/main" id="{E115866E-4CEB-4948-B5F0-64081EBE170C}"/>
              </a:ext>
            </a:extLst>
          </p:cNvPr>
          <p:cNvSpPr txBox="1"/>
          <p:nvPr/>
        </p:nvSpPr>
        <p:spPr>
          <a:xfrm>
            <a:off x="661252" y="1892819"/>
            <a:ext cx="2829172" cy="646331"/>
          </a:xfrm>
          <a:prstGeom prst="rect">
            <a:avLst/>
          </a:prstGeom>
          <a:noFill/>
        </p:spPr>
        <p:txBody>
          <a:bodyPr wrap="none" rtlCol="0">
            <a:spAutoFit/>
          </a:bodyPr>
          <a:lstStyle/>
          <a:p>
            <a:pPr algn="ctr"/>
            <a:r>
              <a:rPr lang="en-US" dirty="0">
                <a:solidFill>
                  <a:srgbClr val="0070C0"/>
                </a:solidFill>
                <a:latin typeface="Times New Roman" panose="02020603050405020304" pitchFamily="18" charset="0"/>
                <a:cs typeface="Times New Roman" panose="02020603050405020304" pitchFamily="18" charset="0"/>
              </a:rPr>
              <a:t>Leverage DFW</a:t>
            </a:r>
          </a:p>
          <a:p>
            <a:pPr algn="ctr"/>
            <a:r>
              <a:rPr lang="en-US" dirty="0">
                <a:solidFill>
                  <a:srgbClr val="0070C0"/>
                </a:solidFill>
                <a:latin typeface="Times New Roman" panose="02020603050405020304" pitchFamily="18" charset="0"/>
                <a:cs typeface="Times New Roman" panose="02020603050405020304" pitchFamily="18" charset="0"/>
              </a:rPr>
              <a:t>Low Demand Traffic Routes</a:t>
            </a:r>
          </a:p>
        </p:txBody>
      </p:sp>
      <p:sp>
        <p:nvSpPr>
          <p:cNvPr id="8" name="Rectangle 7">
            <a:extLst>
              <a:ext uri="{FF2B5EF4-FFF2-40B4-BE49-F238E27FC236}">
                <a16:creationId xmlns:a16="http://schemas.microsoft.com/office/drawing/2014/main" id="{16F3B3DB-CB2F-CD4A-888D-96412535B9E4}"/>
              </a:ext>
            </a:extLst>
          </p:cNvPr>
          <p:cNvSpPr/>
          <p:nvPr/>
        </p:nvSpPr>
        <p:spPr>
          <a:xfrm>
            <a:off x="4200986" y="2866785"/>
            <a:ext cx="1997467" cy="1581087"/>
          </a:xfrm>
          <a:prstGeom prst="rect">
            <a:avLst/>
          </a:prstGeom>
          <a:solidFill>
            <a:schemeClr val="bg2"/>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1">
            <a:extLst>
              <a:ext uri="{FF2B5EF4-FFF2-40B4-BE49-F238E27FC236}">
                <a16:creationId xmlns:a16="http://schemas.microsoft.com/office/drawing/2014/main" id="{F5B85330-0905-1547-913D-7DD56030061B}"/>
              </a:ext>
            </a:extLst>
          </p:cNvPr>
          <p:cNvPicPr>
            <a:picLocks noChangeAspect="1"/>
          </p:cNvPicPr>
          <p:nvPr/>
        </p:nvPicPr>
        <p:blipFill>
          <a:blip r:embed="rId3"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flipH="1">
            <a:off x="4173261" y="3189950"/>
            <a:ext cx="2070247" cy="94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165F62E-49E0-8641-A11C-0CBBF4458690}"/>
              </a:ext>
            </a:extLst>
          </p:cNvPr>
          <p:cNvSpPr txBox="1"/>
          <p:nvPr/>
        </p:nvSpPr>
        <p:spPr>
          <a:xfrm>
            <a:off x="4072945" y="1770826"/>
            <a:ext cx="2230098" cy="923330"/>
          </a:xfrm>
          <a:prstGeom prst="rect">
            <a:avLst/>
          </a:prstGeom>
          <a:noFill/>
        </p:spPr>
        <p:txBody>
          <a:bodyPr wrap="none" rtlCol="0">
            <a:spAutoFit/>
          </a:bodyPr>
          <a:lstStyle/>
          <a:p>
            <a:pPr algn="ctr"/>
            <a:r>
              <a:rPr lang="en-US" dirty="0">
                <a:solidFill>
                  <a:srgbClr val="0070C0"/>
                </a:solidFill>
                <a:latin typeface="Times New Roman" panose="02020603050405020304" pitchFamily="18" charset="0"/>
                <a:cs typeface="Times New Roman" panose="02020603050405020304" pitchFamily="18" charset="0"/>
              </a:rPr>
              <a:t>Simulate transmission</a:t>
            </a:r>
          </a:p>
          <a:p>
            <a:pPr algn="ctr"/>
            <a:r>
              <a:rPr lang="en-US" dirty="0">
                <a:solidFill>
                  <a:srgbClr val="0070C0"/>
                </a:solidFill>
                <a:latin typeface="Times New Roman" panose="02020603050405020304" pitchFamily="18" charset="0"/>
                <a:cs typeface="Times New Roman" panose="02020603050405020304" pitchFamily="18" charset="0"/>
              </a:rPr>
              <a:t>of vehicle telemetry</a:t>
            </a:r>
          </a:p>
          <a:p>
            <a:pPr algn="ctr"/>
            <a:r>
              <a:rPr lang="en-US" dirty="0">
                <a:solidFill>
                  <a:srgbClr val="0070C0"/>
                </a:solidFill>
                <a:latin typeface="Times New Roman" panose="02020603050405020304" pitchFamily="18" charset="0"/>
                <a:cs typeface="Times New Roman" panose="02020603050405020304" pitchFamily="18" charset="0"/>
              </a:rPr>
              <a:t>based on ADS-B</a:t>
            </a:r>
          </a:p>
        </p:txBody>
      </p:sp>
      <p:sp>
        <p:nvSpPr>
          <p:cNvPr id="10" name="Hexagon 9">
            <a:extLst>
              <a:ext uri="{FF2B5EF4-FFF2-40B4-BE49-F238E27FC236}">
                <a16:creationId xmlns:a16="http://schemas.microsoft.com/office/drawing/2014/main" id="{CC959C7B-5AFE-BB49-BF5C-C343B4C4A2AC}"/>
              </a:ext>
            </a:extLst>
          </p:cNvPr>
          <p:cNvSpPr/>
          <p:nvPr/>
        </p:nvSpPr>
        <p:spPr>
          <a:xfrm rot="5400000">
            <a:off x="10079060" y="2912834"/>
            <a:ext cx="1581086" cy="1322288"/>
          </a:xfrm>
          <a:prstGeom prst="hexagon">
            <a:avLst/>
          </a:prstGeom>
          <a:solidFill>
            <a:schemeClr val="bg2"/>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Icon&#10;&#10;Description automatically generated">
            <a:extLst>
              <a:ext uri="{FF2B5EF4-FFF2-40B4-BE49-F238E27FC236}">
                <a16:creationId xmlns:a16="http://schemas.microsoft.com/office/drawing/2014/main" id="{9DBC8428-0AF2-114E-8A53-F28209EFED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71508" y="3168103"/>
            <a:ext cx="1196189" cy="713441"/>
          </a:xfrm>
          <a:prstGeom prst="rect">
            <a:avLst/>
          </a:prstGeom>
        </p:spPr>
      </p:pic>
      <p:sp>
        <p:nvSpPr>
          <p:cNvPr id="21" name="TextBox 20">
            <a:extLst>
              <a:ext uri="{FF2B5EF4-FFF2-40B4-BE49-F238E27FC236}">
                <a16:creationId xmlns:a16="http://schemas.microsoft.com/office/drawing/2014/main" id="{FC79088F-BA73-3F48-A049-7ED7BB635325}"/>
              </a:ext>
            </a:extLst>
          </p:cNvPr>
          <p:cNvSpPr txBox="1"/>
          <p:nvPr/>
        </p:nvSpPr>
        <p:spPr>
          <a:xfrm>
            <a:off x="7095220" y="1697316"/>
            <a:ext cx="2396811" cy="1200329"/>
          </a:xfrm>
          <a:prstGeom prst="rect">
            <a:avLst/>
          </a:prstGeom>
          <a:noFill/>
        </p:spPr>
        <p:txBody>
          <a:bodyPr wrap="none" rtlCol="0">
            <a:spAutoFit/>
          </a:bodyPr>
          <a:lstStyle/>
          <a:p>
            <a:pPr algn="ctr"/>
            <a:r>
              <a:rPr lang="en-US" dirty="0">
                <a:solidFill>
                  <a:srgbClr val="0070C0"/>
                </a:solidFill>
                <a:latin typeface="Times New Roman" panose="02020603050405020304" pitchFamily="18" charset="0"/>
                <a:cs typeface="Times New Roman" panose="02020603050405020304" pitchFamily="18" charset="0"/>
              </a:rPr>
              <a:t>Translate telemetry </a:t>
            </a:r>
          </a:p>
          <a:p>
            <a:pPr algn="ctr"/>
            <a:r>
              <a:rPr lang="en-US" dirty="0">
                <a:solidFill>
                  <a:srgbClr val="0070C0"/>
                </a:solidFill>
                <a:latin typeface="Times New Roman" panose="02020603050405020304" pitchFamily="18" charset="0"/>
                <a:cs typeface="Times New Roman" panose="02020603050405020304" pitchFamily="18" charset="0"/>
              </a:rPr>
              <a:t>simulation data to</a:t>
            </a:r>
          </a:p>
          <a:p>
            <a:pPr algn="ctr"/>
            <a:r>
              <a:rPr lang="en-US" dirty="0">
                <a:solidFill>
                  <a:srgbClr val="0070C0"/>
                </a:solidFill>
                <a:latin typeface="Times New Roman" panose="02020603050405020304" pitchFamily="18" charset="0"/>
                <a:cs typeface="Times New Roman" panose="02020603050405020304" pitchFamily="18" charset="0"/>
              </a:rPr>
              <a:t>smart contract readable </a:t>
            </a:r>
          </a:p>
          <a:p>
            <a:pPr algn="ctr"/>
            <a:r>
              <a:rPr lang="en-US" dirty="0">
                <a:solidFill>
                  <a:srgbClr val="0070C0"/>
                </a:solidFill>
                <a:latin typeface="Times New Roman" panose="02020603050405020304" pitchFamily="18" charset="0"/>
                <a:cs typeface="Times New Roman" panose="02020603050405020304" pitchFamily="18" charset="0"/>
              </a:rPr>
              <a:t>information </a:t>
            </a:r>
          </a:p>
        </p:txBody>
      </p:sp>
      <p:sp>
        <p:nvSpPr>
          <p:cNvPr id="22" name="TextBox 21">
            <a:extLst>
              <a:ext uri="{FF2B5EF4-FFF2-40B4-BE49-F238E27FC236}">
                <a16:creationId xmlns:a16="http://schemas.microsoft.com/office/drawing/2014/main" id="{CD2FFDA8-E47E-4546-8799-7C6FDAF7807B}"/>
              </a:ext>
            </a:extLst>
          </p:cNvPr>
          <p:cNvSpPr txBox="1"/>
          <p:nvPr/>
        </p:nvSpPr>
        <p:spPr>
          <a:xfrm>
            <a:off x="9985758" y="1918005"/>
            <a:ext cx="1380891" cy="646331"/>
          </a:xfrm>
          <a:prstGeom prst="rect">
            <a:avLst/>
          </a:prstGeom>
          <a:noFill/>
        </p:spPr>
        <p:txBody>
          <a:bodyPr wrap="none" rtlCol="0">
            <a:spAutoFit/>
          </a:bodyPr>
          <a:lstStyle/>
          <a:p>
            <a:pPr algn="ctr"/>
            <a:r>
              <a:rPr lang="en-US" dirty="0">
                <a:solidFill>
                  <a:srgbClr val="0070C0"/>
                </a:solidFill>
                <a:latin typeface="Times New Roman" panose="02020603050405020304" pitchFamily="18" charset="0"/>
                <a:cs typeface="Times New Roman" panose="02020603050405020304" pitchFamily="18" charset="0"/>
              </a:rPr>
              <a:t>Write data to</a:t>
            </a:r>
          </a:p>
          <a:p>
            <a:pPr algn="ctr"/>
            <a:r>
              <a:rPr lang="en-US" dirty="0">
                <a:solidFill>
                  <a:srgbClr val="0070C0"/>
                </a:solidFill>
                <a:latin typeface="Times New Roman" panose="02020603050405020304" pitchFamily="18" charset="0"/>
                <a:cs typeface="Times New Roman" panose="02020603050405020304" pitchFamily="18" charset="0"/>
              </a:rPr>
              <a:t>blockchain</a:t>
            </a:r>
          </a:p>
        </p:txBody>
      </p:sp>
      <p:sp>
        <p:nvSpPr>
          <p:cNvPr id="23" name="Right Arrow 22">
            <a:extLst>
              <a:ext uri="{FF2B5EF4-FFF2-40B4-BE49-F238E27FC236}">
                <a16:creationId xmlns:a16="http://schemas.microsoft.com/office/drawing/2014/main" id="{89716778-3624-2F42-A403-6BFCB5D366EE}"/>
              </a:ext>
            </a:extLst>
          </p:cNvPr>
          <p:cNvSpPr/>
          <p:nvPr/>
        </p:nvSpPr>
        <p:spPr>
          <a:xfrm>
            <a:off x="3333847" y="3573978"/>
            <a:ext cx="595901" cy="403714"/>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a:extLst>
              <a:ext uri="{FF2B5EF4-FFF2-40B4-BE49-F238E27FC236}">
                <a16:creationId xmlns:a16="http://schemas.microsoft.com/office/drawing/2014/main" id="{DB9A1630-088E-E344-8397-A19EC278E3C0}"/>
              </a:ext>
            </a:extLst>
          </p:cNvPr>
          <p:cNvSpPr/>
          <p:nvPr/>
        </p:nvSpPr>
        <p:spPr>
          <a:xfrm>
            <a:off x="6429784" y="3573978"/>
            <a:ext cx="595901" cy="403714"/>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a:extLst>
              <a:ext uri="{FF2B5EF4-FFF2-40B4-BE49-F238E27FC236}">
                <a16:creationId xmlns:a16="http://schemas.microsoft.com/office/drawing/2014/main" id="{38D14C84-5BB6-1749-BA4E-FB531D336239}"/>
              </a:ext>
            </a:extLst>
          </p:cNvPr>
          <p:cNvSpPr/>
          <p:nvPr/>
        </p:nvSpPr>
        <p:spPr>
          <a:xfrm>
            <a:off x="9442462" y="3573979"/>
            <a:ext cx="595901" cy="403714"/>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BF4346DB-DD81-E44F-8378-E11E5118F42E}"/>
              </a:ext>
            </a:extLst>
          </p:cNvPr>
          <p:cNvSpPr/>
          <p:nvPr/>
        </p:nvSpPr>
        <p:spPr>
          <a:xfrm>
            <a:off x="7257017" y="2866784"/>
            <a:ext cx="1997467" cy="1581087"/>
          </a:xfrm>
          <a:prstGeom prst="rect">
            <a:avLst/>
          </a:prstGeom>
          <a:solidFill>
            <a:schemeClr val="bg2"/>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descr="Chart, pie chart&#10;&#10;Description automatically generated">
            <a:extLst>
              <a:ext uri="{FF2B5EF4-FFF2-40B4-BE49-F238E27FC236}">
                <a16:creationId xmlns:a16="http://schemas.microsoft.com/office/drawing/2014/main" id="{DAA46837-BCED-1D4F-B06F-B79BED072B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645949">
            <a:off x="7493200" y="2925349"/>
            <a:ext cx="1501929" cy="1443412"/>
          </a:xfrm>
          <a:prstGeom prst="ellipse">
            <a:avLst/>
          </a:prstGeom>
        </p:spPr>
      </p:pic>
      <p:grpSp>
        <p:nvGrpSpPr>
          <p:cNvPr id="39" name="Group 38">
            <a:extLst>
              <a:ext uri="{FF2B5EF4-FFF2-40B4-BE49-F238E27FC236}">
                <a16:creationId xmlns:a16="http://schemas.microsoft.com/office/drawing/2014/main" id="{97D4E343-9950-B145-AE02-28D8E60C49F5}"/>
              </a:ext>
            </a:extLst>
          </p:cNvPr>
          <p:cNvGrpSpPr/>
          <p:nvPr/>
        </p:nvGrpSpPr>
        <p:grpSpPr>
          <a:xfrm>
            <a:off x="7756989" y="3263401"/>
            <a:ext cx="1140439" cy="765264"/>
            <a:chOff x="7756989" y="3376415"/>
            <a:chExt cx="1140439" cy="765264"/>
          </a:xfrm>
        </p:grpSpPr>
        <p:pic>
          <p:nvPicPr>
            <p:cNvPr id="40" name="Picture 1">
              <a:extLst>
                <a:ext uri="{FF2B5EF4-FFF2-40B4-BE49-F238E27FC236}">
                  <a16:creationId xmlns:a16="http://schemas.microsoft.com/office/drawing/2014/main" id="{04E24048-1561-B84F-BF7F-4C5896E3865F}"/>
                </a:ext>
              </a:extLst>
            </p:cNvPr>
            <p:cNvPicPr>
              <a:picLocks noChangeAspect="1"/>
            </p:cNvPicPr>
            <p:nvPr/>
          </p:nvPicPr>
          <p:blipFill>
            <a:blip r:embed="rId6"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1208" y="3770341"/>
              <a:ext cx="816220" cy="37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Icon&#10;&#10;Description automatically generated">
              <a:extLst>
                <a:ext uri="{FF2B5EF4-FFF2-40B4-BE49-F238E27FC236}">
                  <a16:creationId xmlns:a16="http://schemas.microsoft.com/office/drawing/2014/main" id="{F0D6A5BF-132A-354A-AF81-A2B51A0450F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56989" y="3376415"/>
              <a:ext cx="536636" cy="276039"/>
            </a:xfrm>
            <a:prstGeom prst="rect">
              <a:avLst/>
            </a:prstGeom>
          </p:spPr>
        </p:pic>
      </p:grpSp>
    </p:spTree>
    <p:extLst>
      <p:ext uri="{BB962C8B-B14F-4D97-AF65-F5344CB8AC3E}">
        <p14:creationId xmlns:p14="http://schemas.microsoft.com/office/powerpoint/2010/main" val="2355307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1AD9-791D-2D4F-8152-A61DECB93D16}"/>
              </a:ext>
            </a:extLst>
          </p:cNvPr>
          <p:cNvSpPr>
            <a:spLocks noGrp="1"/>
          </p:cNvSpPr>
          <p:nvPr>
            <p:ph type="title"/>
          </p:nvPr>
        </p:nvSpPr>
        <p:spPr/>
        <p:txBody>
          <a:bodyPr/>
          <a:lstStyle/>
          <a:p>
            <a:r>
              <a:rPr lang="en-US" dirty="0"/>
              <a:t>Secure Airspace Introduction</a:t>
            </a:r>
          </a:p>
        </p:txBody>
      </p:sp>
      <p:sp>
        <p:nvSpPr>
          <p:cNvPr id="4" name="Slide Number Placeholder 3">
            <a:extLst>
              <a:ext uri="{FF2B5EF4-FFF2-40B4-BE49-F238E27FC236}">
                <a16:creationId xmlns:a16="http://schemas.microsoft.com/office/drawing/2014/main" id="{0F0AB57F-AF9D-D04F-A7EA-DBF7BE54358D}"/>
              </a:ext>
            </a:extLst>
          </p:cNvPr>
          <p:cNvSpPr>
            <a:spLocks noGrp="1"/>
          </p:cNvSpPr>
          <p:nvPr>
            <p:ph type="sldNum" sz="quarter" idx="12"/>
          </p:nvPr>
        </p:nvSpPr>
        <p:spPr/>
        <p:txBody>
          <a:bodyPr/>
          <a:lstStyle/>
          <a:p>
            <a:fld id="{565826FF-F8DD-824F-8D6D-A508D2520BBD}" type="slidenum">
              <a:rPr lang="en-US" smtClean="0"/>
              <a:pPr/>
              <a:t>2</a:t>
            </a:fld>
            <a:endParaRPr lang="en-US" dirty="0"/>
          </a:p>
        </p:txBody>
      </p:sp>
      <p:sp>
        <p:nvSpPr>
          <p:cNvPr id="8" name="Rectangle 7">
            <a:extLst>
              <a:ext uri="{FF2B5EF4-FFF2-40B4-BE49-F238E27FC236}">
                <a16:creationId xmlns:a16="http://schemas.microsoft.com/office/drawing/2014/main" id="{2BC327E0-EEE2-7C45-84BA-6146888ED33A}"/>
              </a:ext>
            </a:extLst>
          </p:cNvPr>
          <p:cNvSpPr/>
          <p:nvPr/>
        </p:nvSpPr>
        <p:spPr>
          <a:xfrm>
            <a:off x="308222" y="3573698"/>
            <a:ext cx="11609800" cy="2595562"/>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E2B732F-A4AB-2449-8D13-A02AEF606BC3}"/>
              </a:ext>
            </a:extLst>
          </p:cNvPr>
          <p:cNvSpPr/>
          <p:nvPr/>
        </p:nvSpPr>
        <p:spPr>
          <a:xfrm>
            <a:off x="308223" y="877106"/>
            <a:ext cx="11609800" cy="2595562"/>
          </a:xfrm>
          <a:prstGeom prst="rect">
            <a:avLst/>
          </a:prstGeom>
          <a:solidFill>
            <a:srgbClr val="0432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9F8D528C-F568-AD47-B4F0-2B55244F66C2}"/>
              </a:ext>
            </a:extLst>
          </p:cNvPr>
          <p:cNvSpPr>
            <a:spLocks noGrp="1" noChangeArrowheads="1"/>
          </p:cNvSpPr>
          <p:nvPr>
            <p:ph idx="1"/>
          </p:nvPr>
        </p:nvSpPr>
        <p:spPr>
          <a:xfrm>
            <a:off x="322776" y="1110468"/>
            <a:ext cx="8813510" cy="2286000"/>
          </a:xfrm>
          <a:noFill/>
        </p:spPr>
        <p:txBody>
          <a:bodyPr/>
          <a:lstStyle/>
          <a:p>
            <a:pPr marL="0" indent="0">
              <a:lnSpc>
                <a:spcPct val="150000"/>
              </a:lnSpc>
              <a:spcBef>
                <a:spcPts val="0"/>
              </a:spcBef>
              <a:spcAft>
                <a:spcPts val="0"/>
              </a:spcAft>
              <a:buNone/>
            </a:pPr>
            <a:r>
              <a:rPr lang="en-US" sz="2400" u="sng" dirty="0">
                <a:solidFill>
                  <a:schemeClr val="bg1"/>
                </a:solidFill>
              </a:rPr>
              <a:t>Challenge</a:t>
            </a:r>
            <a:r>
              <a:rPr lang="en-US" sz="2400" dirty="0">
                <a:solidFill>
                  <a:schemeClr val="bg1"/>
                </a:solidFill>
              </a:rPr>
              <a:t>:  The future urban air mobility (UAM) airspace will see numerous types of cyber security and physical attacks, requiring UAM systems to adapt using evolving cyber detection and prevention technologies.</a:t>
            </a:r>
            <a:endParaRPr lang="en-US" altLang="en-US" sz="1800" dirty="0">
              <a:solidFill>
                <a:schemeClr val="bg1"/>
              </a:solidFill>
              <a:ea typeface="MS Pゴシック"/>
            </a:endParaRPr>
          </a:p>
        </p:txBody>
      </p:sp>
      <p:sp>
        <p:nvSpPr>
          <p:cNvPr id="11" name="Oval 10">
            <a:extLst>
              <a:ext uri="{FF2B5EF4-FFF2-40B4-BE49-F238E27FC236}">
                <a16:creationId xmlns:a16="http://schemas.microsoft.com/office/drawing/2014/main" id="{5F0E391A-3F3A-1A46-873A-D3738A80D2AE}"/>
              </a:ext>
            </a:extLst>
          </p:cNvPr>
          <p:cNvSpPr/>
          <p:nvPr/>
        </p:nvSpPr>
        <p:spPr>
          <a:xfrm>
            <a:off x="9288686" y="1147282"/>
            <a:ext cx="2209801" cy="1981200"/>
          </a:xfrm>
          <a:prstGeom prst="ellipse">
            <a:avLst/>
          </a:prstGeom>
          <a:solidFill>
            <a:schemeClr val="tx1">
              <a:lumMod val="75000"/>
              <a:lumOff val="25000"/>
              <a:alpha val="4588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Donut 11">
            <a:extLst>
              <a:ext uri="{FF2B5EF4-FFF2-40B4-BE49-F238E27FC236}">
                <a16:creationId xmlns:a16="http://schemas.microsoft.com/office/drawing/2014/main" id="{AEE05340-D38E-DB46-9944-2533C04E6D06}"/>
              </a:ext>
            </a:extLst>
          </p:cNvPr>
          <p:cNvSpPr/>
          <p:nvPr/>
        </p:nvSpPr>
        <p:spPr bwMode="auto">
          <a:xfrm>
            <a:off x="9212487" y="1071082"/>
            <a:ext cx="2362201" cy="2133600"/>
          </a:xfrm>
          <a:prstGeom prst="donut">
            <a:avLst>
              <a:gd name="adj" fmla="val 5032"/>
            </a:avLst>
          </a:prstGeom>
          <a:solidFill>
            <a:srgbClr val="D3D3D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050" dirty="0">
              <a:latin typeface="Arial"/>
            </a:endParaRPr>
          </a:p>
        </p:txBody>
      </p:sp>
      <p:pic>
        <p:nvPicPr>
          <p:cNvPr id="13" name="Shape 107">
            <a:extLst>
              <a:ext uri="{FF2B5EF4-FFF2-40B4-BE49-F238E27FC236}">
                <a16:creationId xmlns:a16="http://schemas.microsoft.com/office/drawing/2014/main" id="{981F674D-16F2-AA48-9C2A-5B2F92900068}"/>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1559240">
            <a:off x="9652877" y="1650234"/>
            <a:ext cx="1473526" cy="958907"/>
          </a:xfrm>
          <a:prstGeom prst="rect">
            <a:avLst/>
          </a:prstGeom>
          <a:noFill/>
          <a:ln>
            <a:noFill/>
          </a:ln>
        </p:spPr>
      </p:pic>
      <p:sp>
        <p:nvSpPr>
          <p:cNvPr id="14" name="Oval 13">
            <a:extLst>
              <a:ext uri="{FF2B5EF4-FFF2-40B4-BE49-F238E27FC236}">
                <a16:creationId xmlns:a16="http://schemas.microsoft.com/office/drawing/2014/main" id="{22357B5E-A86C-964D-BF7F-7CD1E780D3E6}"/>
              </a:ext>
            </a:extLst>
          </p:cNvPr>
          <p:cNvSpPr/>
          <p:nvPr/>
        </p:nvSpPr>
        <p:spPr>
          <a:xfrm>
            <a:off x="727749" y="3905038"/>
            <a:ext cx="2209801" cy="1981200"/>
          </a:xfrm>
          <a:prstGeom prst="ellipse">
            <a:avLst/>
          </a:prstGeom>
          <a:solidFill>
            <a:schemeClr val="tx1">
              <a:lumMod val="75000"/>
              <a:lumOff val="25000"/>
              <a:alpha val="4588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Donut 14">
            <a:extLst>
              <a:ext uri="{FF2B5EF4-FFF2-40B4-BE49-F238E27FC236}">
                <a16:creationId xmlns:a16="http://schemas.microsoft.com/office/drawing/2014/main" id="{D88177DA-5CC0-2742-9E91-3FBA2DA6E73E}"/>
              </a:ext>
            </a:extLst>
          </p:cNvPr>
          <p:cNvSpPr/>
          <p:nvPr/>
        </p:nvSpPr>
        <p:spPr bwMode="auto">
          <a:xfrm>
            <a:off x="651550" y="3828838"/>
            <a:ext cx="2362201" cy="2133600"/>
          </a:xfrm>
          <a:prstGeom prst="donut">
            <a:avLst>
              <a:gd name="adj" fmla="val 5032"/>
            </a:avLst>
          </a:prstGeom>
          <a:solidFill>
            <a:srgbClr val="D3D3D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050" dirty="0">
              <a:latin typeface="Arial"/>
            </a:endParaRPr>
          </a:p>
        </p:txBody>
      </p:sp>
      <p:pic>
        <p:nvPicPr>
          <p:cNvPr id="16" name="Shape 107">
            <a:extLst>
              <a:ext uri="{FF2B5EF4-FFF2-40B4-BE49-F238E27FC236}">
                <a16:creationId xmlns:a16="http://schemas.microsoft.com/office/drawing/2014/main" id="{8A40EBE4-5004-1E49-8063-DEF948C3EA86}"/>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1559240">
            <a:off x="1091940" y="4407990"/>
            <a:ext cx="1473526" cy="958907"/>
          </a:xfrm>
          <a:prstGeom prst="rect">
            <a:avLst/>
          </a:prstGeom>
          <a:noFill/>
          <a:ln>
            <a:noFill/>
          </a:ln>
        </p:spPr>
      </p:pic>
      <p:sp>
        <p:nvSpPr>
          <p:cNvPr id="17" name="Content Placeholder 2">
            <a:extLst>
              <a:ext uri="{FF2B5EF4-FFF2-40B4-BE49-F238E27FC236}">
                <a16:creationId xmlns:a16="http://schemas.microsoft.com/office/drawing/2014/main" id="{4BAEEC9F-70F8-3140-A71D-3BE6F872D2DD}"/>
              </a:ext>
            </a:extLst>
          </p:cNvPr>
          <p:cNvSpPr txBox="1">
            <a:spLocks noChangeArrowheads="1"/>
          </p:cNvSpPr>
          <p:nvPr/>
        </p:nvSpPr>
        <p:spPr bwMode="auto">
          <a:xfrm>
            <a:off x="3244064" y="3686712"/>
            <a:ext cx="8639714" cy="2362200"/>
          </a:xfrm>
          <a:prstGeom prst="rect">
            <a:avLst/>
          </a:prstGeom>
          <a:noFill/>
          <a:ln>
            <a:noFill/>
          </a:ln>
        </p:spPr>
        <p:txBody>
          <a:bodyPr vert="horz" wrap="square" lIns="91440" tIns="45720" rIns="91440" bIns="45720" numCol="1" anchor="ctr"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ＭＳ Ｐゴシック"/>
                <a:cs typeface="Times New Roman" panose="02020603050405020304" pitchFamily="18"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ＭＳ Ｐゴシック"/>
                <a:cs typeface="Times New Roman" panose="02020603050405020304" pitchFamily="18" charset="0"/>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Times New Roman" panose="02020603050405020304" pitchFamily="18" charset="0"/>
                <a:ea typeface="ＭＳ Ｐゴシック"/>
                <a:cs typeface="Times New Roman" panose="02020603050405020304" pitchFamily="18" charset="0"/>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Times New Roman" panose="02020603050405020304" pitchFamily="18" charset="0"/>
                <a:ea typeface="ＭＳ Ｐゴシック"/>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spcAft>
                <a:spcPts val="600"/>
              </a:spcAft>
              <a:buNone/>
            </a:pPr>
            <a:r>
              <a:rPr lang="en-US" altLang="en-US" sz="2400" u="sng" dirty="0">
                <a:solidFill>
                  <a:schemeClr val="bg1"/>
                </a:solidFill>
              </a:rPr>
              <a:t>Goal</a:t>
            </a:r>
            <a:r>
              <a:rPr lang="en-US" altLang="en-US" sz="2400" dirty="0">
                <a:solidFill>
                  <a:schemeClr val="bg1"/>
                </a:solidFill>
              </a:rPr>
              <a:t>: To develop and demonstrate capabilities, in order to provide requirements for secure data integrity, resiliency and information privacy to Urban Air Mobility (UAM) environments. </a:t>
            </a:r>
          </a:p>
        </p:txBody>
      </p:sp>
    </p:spTree>
    <p:extLst>
      <p:ext uri="{BB962C8B-B14F-4D97-AF65-F5344CB8AC3E}">
        <p14:creationId xmlns:p14="http://schemas.microsoft.com/office/powerpoint/2010/main" val="3089879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CF3BE-0B3D-E045-B0FC-EA0D4C3ABD34}"/>
              </a:ext>
            </a:extLst>
          </p:cNvPr>
          <p:cNvSpPr>
            <a:spLocks noGrp="1"/>
          </p:cNvSpPr>
          <p:nvPr>
            <p:ph type="title"/>
          </p:nvPr>
        </p:nvSpPr>
        <p:spPr/>
        <p:txBody>
          <a:bodyPr/>
          <a:lstStyle/>
          <a:p>
            <a:r>
              <a:rPr lang="en-US" dirty="0"/>
              <a:t>UAM Architecture Security Assessment</a:t>
            </a:r>
          </a:p>
        </p:txBody>
      </p:sp>
      <p:sp>
        <p:nvSpPr>
          <p:cNvPr id="4" name="Slide Number Placeholder 3">
            <a:extLst>
              <a:ext uri="{FF2B5EF4-FFF2-40B4-BE49-F238E27FC236}">
                <a16:creationId xmlns:a16="http://schemas.microsoft.com/office/drawing/2014/main" id="{C2AF8A4A-D250-C743-BDFD-446ADE2F1BFE}"/>
              </a:ext>
            </a:extLst>
          </p:cNvPr>
          <p:cNvSpPr>
            <a:spLocks noGrp="1"/>
          </p:cNvSpPr>
          <p:nvPr>
            <p:ph type="sldNum" sz="quarter" idx="12"/>
          </p:nvPr>
        </p:nvSpPr>
        <p:spPr/>
        <p:txBody>
          <a:bodyPr/>
          <a:lstStyle/>
          <a:p>
            <a:fld id="{565826FF-F8DD-824F-8D6D-A508D2520BBD}" type="slidenum">
              <a:rPr lang="en-US" smtClean="0"/>
              <a:pPr/>
              <a:t>3</a:t>
            </a:fld>
            <a:endParaRPr lang="en-US" dirty="0"/>
          </a:p>
        </p:txBody>
      </p:sp>
      <p:pic>
        <p:nvPicPr>
          <p:cNvPr id="79" name="Picture 78">
            <a:extLst>
              <a:ext uri="{FF2B5EF4-FFF2-40B4-BE49-F238E27FC236}">
                <a16:creationId xmlns:a16="http://schemas.microsoft.com/office/drawing/2014/main" id="{19287DC0-110A-564F-9D2F-683229FEF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3436" y="1869903"/>
            <a:ext cx="6108182" cy="3615407"/>
          </a:xfrm>
          <a:prstGeom prst="rect">
            <a:avLst/>
          </a:prstGeom>
        </p:spPr>
      </p:pic>
      <p:sp>
        <p:nvSpPr>
          <p:cNvPr id="7" name="Content Placeholder 2">
            <a:extLst>
              <a:ext uri="{FF2B5EF4-FFF2-40B4-BE49-F238E27FC236}">
                <a16:creationId xmlns:a16="http://schemas.microsoft.com/office/drawing/2014/main" id="{7C729DF2-AFF3-EC4C-A517-74ECFE7C4ABC}"/>
              </a:ext>
            </a:extLst>
          </p:cNvPr>
          <p:cNvSpPr>
            <a:spLocks noGrp="1"/>
          </p:cNvSpPr>
          <p:nvPr>
            <p:ph idx="1"/>
          </p:nvPr>
        </p:nvSpPr>
        <p:spPr>
          <a:xfrm>
            <a:off x="513708" y="1054474"/>
            <a:ext cx="10840092" cy="1010635"/>
          </a:xfrm>
        </p:spPr>
        <p:txBody>
          <a:bodyPr/>
          <a:lstStyle/>
          <a:p>
            <a:pPr marL="0" indent="0">
              <a:buNone/>
            </a:pPr>
            <a:r>
              <a:rPr lang="en-US" dirty="0"/>
              <a:t>Urban Air Mobility (UAM), leveraging a service-based architecture for Secure Airspace solutions</a:t>
            </a:r>
          </a:p>
          <a:p>
            <a:endParaRPr lang="en-US" dirty="0"/>
          </a:p>
        </p:txBody>
      </p:sp>
      <p:sp>
        <p:nvSpPr>
          <p:cNvPr id="8" name="Content Placeholder 2">
            <a:extLst>
              <a:ext uri="{FF2B5EF4-FFF2-40B4-BE49-F238E27FC236}">
                <a16:creationId xmlns:a16="http://schemas.microsoft.com/office/drawing/2014/main" id="{FB8196E8-C151-8640-B7C9-50A0142D734F}"/>
              </a:ext>
            </a:extLst>
          </p:cNvPr>
          <p:cNvSpPr txBox="1">
            <a:spLocks/>
          </p:cNvSpPr>
          <p:nvPr/>
        </p:nvSpPr>
        <p:spPr>
          <a:xfrm>
            <a:off x="6380251" y="1599504"/>
            <a:ext cx="5618313" cy="369413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pple Symbols" panose="02000000000000000000" pitchFamily="2" charset="-79"/>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t>UAM Environment :</a:t>
            </a:r>
          </a:p>
          <a:p>
            <a:r>
              <a:rPr lang="en-US" sz="2600" dirty="0"/>
              <a:t>Independent UAM operators leveraging diverse communications</a:t>
            </a:r>
          </a:p>
          <a:p>
            <a:r>
              <a:rPr lang="en-US" sz="2600" dirty="0"/>
              <a:t>Interactions (data exchange) between multiple PSUs and operators</a:t>
            </a:r>
          </a:p>
          <a:p>
            <a:r>
              <a:rPr lang="en-US" sz="2600" dirty="0"/>
              <a:t>Decentralized local computing and cloud environments requiring security</a:t>
            </a:r>
          </a:p>
        </p:txBody>
      </p:sp>
      <p:sp>
        <p:nvSpPr>
          <p:cNvPr id="9" name="Content Placeholder 2">
            <a:extLst>
              <a:ext uri="{FF2B5EF4-FFF2-40B4-BE49-F238E27FC236}">
                <a16:creationId xmlns:a16="http://schemas.microsoft.com/office/drawing/2014/main" id="{62BF8037-3D00-2142-BB69-209E9A2DE7DD}"/>
              </a:ext>
            </a:extLst>
          </p:cNvPr>
          <p:cNvSpPr txBox="1">
            <a:spLocks/>
          </p:cNvSpPr>
          <p:nvPr/>
        </p:nvSpPr>
        <p:spPr>
          <a:xfrm>
            <a:off x="422211" y="5525454"/>
            <a:ext cx="11347578" cy="77528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pple Symbols" panose="02000000000000000000" pitchFamily="2" charset="-79"/>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432FF"/>
                </a:solidFill>
              </a:rPr>
              <a:t>In support of the UAM Sub Project, Secure Airspace develops cybersecurity architectures and conceptual research solutions for technologies that provide resiliency, data integrity and information privacy to the systems operating in Urban Air Mobility (UAM) environments.</a:t>
            </a:r>
          </a:p>
        </p:txBody>
      </p:sp>
    </p:spTree>
    <p:extLst>
      <p:ext uri="{BB962C8B-B14F-4D97-AF65-F5344CB8AC3E}">
        <p14:creationId xmlns:p14="http://schemas.microsoft.com/office/powerpoint/2010/main" val="1484068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BF04-CC9C-FE41-8CDD-42A09DFCD58C}"/>
              </a:ext>
            </a:extLst>
          </p:cNvPr>
          <p:cNvSpPr>
            <a:spLocks noGrp="1"/>
          </p:cNvSpPr>
          <p:nvPr>
            <p:ph type="title"/>
          </p:nvPr>
        </p:nvSpPr>
        <p:spPr>
          <a:xfrm>
            <a:off x="838200" y="83058"/>
            <a:ext cx="10515600" cy="713441"/>
          </a:xfrm>
        </p:spPr>
        <p:txBody>
          <a:bodyPr/>
          <a:lstStyle/>
          <a:p>
            <a:r>
              <a:rPr lang="en-US" dirty="0"/>
              <a:t>UAM Architecture Threat Landscape</a:t>
            </a:r>
          </a:p>
        </p:txBody>
      </p:sp>
      <p:sp>
        <p:nvSpPr>
          <p:cNvPr id="4" name="Slide Number Placeholder 3">
            <a:extLst>
              <a:ext uri="{FF2B5EF4-FFF2-40B4-BE49-F238E27FC236}">
                <a16:creationId xmlns:a16="http://schemas.microsoft.com/office/drawing/2014/main" id="{798A1DDE-F81F-BD49-A57D-EC2FF264875C}"/>
              </a:ext>
            </a:extLst>
          </p:cNvPr>
          <p:cNvSpPr>
            <a:spLocks noGrp="1"/>
          </p:cNvSpPr>
          <p:nvPr>
            <p:ph type="sldNum" sz="quarter" idx="12"/>
          </p:nvPr>
        </p:nvSpPr>
        <p:spPr/>
        <p:txBody>
          <a:bodyPr/>
          <a:lstStyle/>
          <a:p>
            <a:fld id="{565826FF-F8DD-824F-8D6D-A508D2520BBD}" type="slidenum">
              <a:rPr lang="en-US" smtClean="0"/>
              <a:pPr/>
              <a:t>4</a:t>
            </a:fld>
            <a:endParaRPr lang="en-US" dirty="0"/>
          </a:p>
        </p:txBody>
      </p:sp>
      <p:grpSp>
        <p:nvGrpSpPr>
          <p:cNvPr id="9" name="Group 8">
            <a:extLst>
              <a:ext uri="{FF2B5EF4-FFF2-40B4-BE49-F238E27FC236}">
                <a16:creationId xmlns:a16="http://schemas.microsoft.com/office/drawing/2014/main" id="{6AFD8A85-D84C-D249-8925-3DC1C0A71DA8}"/>
              </a:ext>
            </a:extLst>
          </p:cNvPr>
          <p:cNvGrpSpPr/>
          <p:nvPr/>
        </p:nvGrpSpPr>
        <p:grpSpPr>
          <a:xfrm>
            <a:off x="-48768" y="794086"/>
            <a:ext cx="12192000" cy="5407261"/>
            <a:chOff x="-36576" y="794086"/>
            <a:chExt cx="12192000" cy="5407261"/>
          </a:xfrm>
        </p:grpSpPr>
        <p:pic>
          <p:nvPicPr>
            <p:cNvPr id="5" name="Picture 4">
              <a:extLst>
                <a:ext uri="{FF2B5EF4-FFF2-40B4-BE49-F238E27FC236}">
                  <a16:creationId xmlns:a16="http://schemas.microsoft.com/office/drawing/2014/main" id="{7A5ACF85-D260-2443-8A96-8A3CDA31D2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 y="794086"/>
              <a:ext cx="12192000" cy="5407261"/>
            </a:xfrm>
            <a:prstGeom prst="rect">
              <a:avLst/>
            </a:prstGeom>
          </p:spPr>
        </p:pic>
        <p:sp>
          <p:nvSpPr>
            <p:cNvPr id="6" name="Rectangle 5">
              <a:extLst>
                <a:ext uri="{FF2B5EF4-FFF2-40B4-BE49-F238E27FC236}">
                  <a16:creationId xmlns:a16="http://schemas.microsoft.com/office/drawing/2014/main" id="{E606FB05-DCA6-3E47-AFA0-35EF435A328E}"/>
                </a:ext>
              </a:extLst>
            </p:cNvPr>
            <p:cNvSpPr/>
            <p:nvPr/>
          </p:nvSpPr>
          <p:spPr>
            <a:xfrm>
              <a:off x="9034272" y="842854"/>
              <a:ext cx="3072384" cy="1643527"/>
            </a:xfrm>
            <a:prstGeom prst="rect">
              <a:avLst/>
            </a:prstGeom>
          </p:spPr>
          <p:txBody>
            <a:bodyPr wrap="square">
              <a:spAutoFit/>
            </a:bodyPr>
            <a:lstStyle/>
            <a:p>
              <a:pPr marL="228600" indent="-228600">
                <a:lnSpc>
                  <a:spcPct val="90000"/>
                </a:lnSpc>
                <a:spcBef>
                  <a:spcPts val="0"/>
                </a:spcBef>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Man-in-the-middle attack, leading to unauthorized access or data manipulation</a:t>
              </a:r>
            </a:p>
            <a:p>
              <a:pPr marL="228600" indent="-228600">
                <a:lnSpc>
                  <a:spcPct val="90000"/>
                </a:lnSpc>
                <a:spcBef>
                  <a:spcPts val="0"/>
                </a:spcBef>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Jamming, leading to the limitation of available data</a:t>
              </a:r>
            </a:p>
            <a:p>
              <a:pPr marL="228600" indent="-228600">
                <a:lnSpc>
                  <a:spcPct val="90000"/>
                </a:lnSpc>
                <a:spcBef>
                  <a:spcPts val="0"/>
                </a:spcBef>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Rogue UAS attempting to access UAM network</a:t>
              </a:r>
            </a:p>
          </p:txBody>
        </p:sp>
        <p:sp>
          <p:nvSpPr>
            <p:cNvPr id="7" name="Rectangle 6">
              <a:extLst>
                <a:ext uri="{FF2B5EF4-FFF2-40B4-BE49-F238E27FC236}">
                  <a16:creationId xmlns:a16="http://schemas.microsoft.com/office/drawing/2014/main" id="{9D72E9E1-1AB3-6341-A8B6-3D0B2BE671BF}"/>
                </a:ext>
              </a:extLst>
            </p:cNvPr>
            <p:cNvSpPr/>
            <p:nvPr/>
          </p:nvSpPr>
          <p:spPr>
            <a:xfrm>
              <a:off x="9034272" y="2623211"/>
              <a:ext cx="3066288" cy="1421928"/>
            </a:xfrm>
            <a:prstGeom prst="rect">
              <a:avLst/>
            </a:prstGeom>
          </p:spPr>
          <p:txBody>
            <a:bodyPr wrap="square">
              <a:spAutoFit/>
            </a:bodyPr>
            <a:lstStyle/>
            <a:p>
              <a:pPr marL="228600" indent="-228600">
                <a:lnSpc>
                  <a:spcPct val="9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Victim of spear phishing, leading to the interaction with malicious content</a:t>
              </a:r>
            </a:p>
            <a:p>
              <a:pPr marL="228600" indent="-228600">
                <a:lnSpc>
                  <a:spcPct val="9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Exploitation of valid accounts, leading to the loss of credentials and system access</a:t>
              </a:r>
            </a:p>
          </p:txBody>
        </p:sp>
        <p:sp>
          <p:nvSpPr>
            <p:cNvPr id="8" name="Rectangle 7">
              <a:extLst>
                <a:ext uri="{FF2B5EF4-FFF2-40B4-BE49-F238E27FC236}">
                  <a16:creationId xmlns:a16="http://schemas.microsoft.com/office/drawing/2014/main" id="{09C23662-BDFD-A047-A824-75DB375EB105}"/>
                </a:ext>
              </a:extLst>
            </p:cNvPr>
            <p:cNvSpPr/>
            <p:nvPr/>
          </p:nvSpPr>
          <p:spPr>
            <a:xfrm>
              <a:off x="9034272" y="4344499"/>
              <a:ext cx="2964293" cy="1643527"/>
            </a:xfrm>
            <a:prstGeom prst="rect">
              <a:avLst/>
            </a:prstGeom>
          </p:spPr>
          <p:txBody>
            <a:bodyPr wrap="square">
              <a:spAutoFit/>
            </a:bodyPr>
            <a:lstStyle/>
            <a:p>
              <a:pPr marL="285750" indent="-285750">
                <a:lnSpc>
                  <a:spcPct val="9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Exploitation of valid accounts, leading to the loss of credentials and system access</a:t>
              </a:r>
            </a:p>
            <a:p>
              <a:pPr marL="285750" indent="-285750">
                <a:lnSpc>
                  <a:spcPct val="9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Exploitation of public facing application, leading to corruption of data</a:t>
              </a:r>
            </a:p>
          </p:txBody>
        </p:sp>
      </p:grpSp>
    </p:spTree>
    <p:extLst>
      <p:ext uri="{BB962C8B-B14F-4D97-AF65-F5344CB8AC3E}">
        <p14:creationId xmlns:p14="http://schemas.microsoft.com/office/powerpoint/2010/main" val="351644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179D-FD4C-DA47-B671-507414E4482F}"/>
              </a:ext>
            </a:extLst>
          </p:cNvPr>
          <p:cNvSpPr>
            <a:spLocks noGrp="1"/>
          </p:cNvSpPr>
          <p:nvPr>
            <p:ph type="title"/>
          </p:nvPr>
        </p:nvSpPr>
        <p:spPr/>
        <p:txBody>
          <a:bodyPr/>
          <a:lstStyle/>
          <a:p>
            <a:r>
              <a:rPr lang="en-US" dirty="0"/>
              <a:t>Threat Landscape</a:t>
            </a:r>
          </a:p>
        </p:txBody>
      </p:sp>
      <p:sp>
        <p:nvSpPr>
          <p:cNvPr id="4" name="Slide Number Placeholder 3">
            <a:extLst>
              <a:ext uri="{FF2B5EF4-FFF2-40B4-BE49-F238E27FC236}">
                <a16:creationId xmlns:a16="http://schemas.microsoft.com/office/drawing/2014/main" id="{ED1FF2FE-A0BD-2C4E-ACDF-04FC33A0D736}"/>
              </a:ext>
            </a:extLst>
          </p:cNvPr>
          <p:cNvSpPr>
            <a:spLocks noGrp="1"/>
          </p:cNvSpPr>
          <p:nvPr>
            <p:ph type="sldNum" sz="quarter" idx="12"/>
          </p:nvPr>
        </p:nvSpPr>
        <p:spPr/>
        <p:txBody>
          <a:bodyPr/>
          <a:lstStyle/>
          <a:p>
            <a:fld id="{565826FF-F8DD-824F-8D6D-A508D2520BBD}" type="slidenum">
              <a:rPr lang="en-US" smtClean="0"/>
              <a:pPr/>
              <a:t>5</a:t>
            </a:fld>
            <a:endParaRPr lang="en-US" dirty="0"/>
          </a:p>
        </p:txBody>
      </p:sp>
      <p:sp>
        <p:nvSpPr>
          <p:cNvPr id="6" name="Content Placeholder 5">
            <a:extLst>
              <a:ext uri="{FF2B5EF4-FFF2-40B4-BE49-F238E27FC236}">
                <a16:creationId xmlns:a16="http://schemas.microsoft.com/office/drawing/2014/main" id="{2D85E261-D7A0-7747-92FE-4009CB752344}"/>
              </a:ext>
            </a:extLst>
          </p:cNvPr>
          <p:cNvSpPr>
            <a:spLocks noGrp="1"/>
          </p:cNvSpPr>
          <p:nvPr>
            <p:ph idx="1"/>
          </p:nvPr>
        </p:nvSpPr>
        <p:spPr>
          <a:xfrm>
            <a:off x="472439" y="1047550"/>
            <a:ext cx="11039375" cy="4927283"/>
          </a:xfrm>
        </p:spPr>
        <p:txBody>
          <a:bodyPr>
            <a:normAutofit/>
          </a:bodyPr>
          <a:lstStyle/>
          <a:p>
            <a:r>
              <a:rPr lang="en-US" dirty="0"/>
              <a:t>Cyber and physical threats to the service-based UAM architecture</a:t>
            </a:r>
          </a:p>
          <a:p>
            <a:pPr lvl="1"/>
            <a:r>
              <a:rPr lang="en-US" dirty="0"/>
              <a:t>Cyber Physical Systems</a:t>
            </a:r>
          </a:p>
          <a:p>
            <a:pPr lvl="2"/>
            <a:r>
              <a:rPr lang="en-US" dirty="0"/>
              <a:t>UAS vehicles, eVTOL landing pads and the</a:t>
            </a:r>
            <a:br>
              <a:rPr lang="en-US" dirty="0"/>
            </a:br>
            <a:r>
              <a:rPr lang="en-US" dirty="0"/>
              <a:t>associated data processing components</a:t>
            </a:r>
          </a:p>
          <a:p>
            <a:pPr lvl="1"/>
            <a:r>
              <a:rPr lang="en-US" dirty="0"/>
              <a:t>End Users</a:t>
            </a:r>
          </a:p>
          <a:p>
            <a:pPr lvl="2"/>
            <a:r>
              <a:rPr lang="en-US" dirty="0"/>
              <a:t>Operators of UAS and eVTOL landing pad </a:t>
            </a:r>
            <a:br>
              <a:rPr lang="en-US" dirty="0"/>
            </a:br>
            <a:r>
              <a:rPr lang="en-US" dirty="0"/>
              <a:t>operators, their associated systems and data </a:t>
            </a:r>
          </a:p>
          <a:p>
            <a:pPr marL="0" lvl="2" indent="0">
              <a:spcBef>
                <a:spcPts val="0"/>
              </a:spcBef>
              <a:buNone/>
            </a:pPr>
            <a:r>
              <a:rPr lang="en-US" dirty="0"/>
              <a:t>                  communications</a:t>
            </a:r>
          </a:p>
          <a:p>
            <a:pPr lvl="1"/>
            <a:r>
              <a:rPr lang="en-US" dirty="0"/>
              <a:t>Cloud Services</a:t>
            </a:r>
          </a:p>
          <a:p>
            <a:pPr lvl="2"/>
            <a:r>
              <a:rPr lang="en-US" dirty="0"/>
              <a:t>Providers of UAM services leveraging</a:t>
            </a:r>
            <a:br>
              <a:rPr lang="en-US" dirty="0"/>
            </a:br>
            <a:r>
              <a:rPr lang="en-US" dirty="0"/>
              <a:t>cloud services for compute and storage</a:t>
            </a:r>
          </a:p>
          <a:p>
            <a:pPr lvl="1"/>
            <a:r>
              <a:rPr lang="en-US" dirty="0"/>
              <a:t>On Premises Computing</a:t>
            </a:r>
          </a:p>
          <a:p>
            <a:pPr lvl="2"/>
            <a:r>
              <a:rPr lang="en-US" dirty="0"/>
              <a:t>Legacy on-premises computing integration</a:t>
            </a:r>
            <a:br>
              <a:rPr lang="en-US" dirty="0"/>
            </a:br>
            <a:r>
              <a:rPr lang="en-US" dirty="0"/>
              <a:t>into the future service-based UAM architecture</a:t>
            </a:r>
          </a:p>
        </p:txBody>
      </p:sp>
      <p:pic>
        <p:nvPicPr>
          <p:cNvPr id="5" name="Picture 4">
            <a:extLst>
              <a:ext uri="{FF2B5EF4-FFF2-40B4-BE49-F238E27FC236}">
                <a16:creationId xmlns:a16="http://schemas.microsoft.com/office/drawing/2014/main" id="{BF3C73E3-9734-6947-8E56-443C77FC01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7524" y="1554136"/>
            <a:ext cx="5061020" cy="4611456"/>
          </a:xfrm>
          <a:prstGeom prst="rect">
            <a:avLst/>
          </a:prstGeom>
        </p:spPr>
      </p:pic>
    </p:spTree>
    <p:extLst>
      <p:ext uri="{BB962C8B-B14F-4D97-AF65-F5344CB8AC3E}">
        <p14:creationId xmlns:p14="http://schemas.microsoft.com/office/powerpoint/2010/main" val="290839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1AD9-791D-2D4F-8152-A61DECB93D16}"/>
              </a:ext>
            </a:extLst>
          </p:cNvPr>
          <p:cNvSpPr>
            <a:spLocks noGrp="1"/>
          </p:cNvSpPr>
          <p:nvPr>
            <p:ph type="title"/>
          </p:nvPr>
        </p:nvSpPr>
        <p:spPr/>
        <p:txBody>
          <a:bodyPr/>
          <a:lstStyle/>
          <a:p>
            <a:r>
              <a:rPr lang="en-US" dirty="0"/>
              <a:t>Secure Airspace Activities Initiated Under ATM-X UAM</a:t>
            </a:r>
          </a:p>
        </p:txBody>
      </p:sp>
      <p:graphicFrame>
        <p:nvGraphicFramePr>
          <p:cNvPr id="27" name="Content Placeholder 26">
            <a:extLst>
              <a:ext uri="{FF2B5EF4-FFF2-40B4-BE49-F238E27FC236}">
                <a16:creationId xmlns:a16="http://schemas.microsoft.com/office/drawing/2014/main" id="{D8DB723A-2BF9-154A-A528-0D4B1CD069FC}"/>
              </a:ext>
            </a:extLst>
          </p:cNvPr>
          <p:cNvGraphicFramePr>
            <a:graphicFrameLocks noGrp="1"/>
          </p:cNvGraphicFramePr>
          <p:nvPr>
            <p:ph idx="1"/>
          </p:nvPr>
        </p:nvGraphicFramePr>
        <p:xfrm>
          <a:off x="-322781" y="1121852"/>
          <a:ext cx="12179159" cy="4927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F0AB57F-AF9D-D04F-A7EA-DBF7BE54358D}"/>
              </a:ext>
            </a:extLst>
          </p:cNvPr>
          <p:cNvSpPr>
            <a:spLocks noGrp="1"/>
          </p:cNvSpPr>
          <p:nvPr>
            <p:ph type="sldNum" sz="quarter" idx="12"/>
          </p:nvPr>
        </p:nvSpPr>
        <p:spPr/>
        <p:txBody>
          <a:bodyPr/>
          <a:lstStyle/>
          <a:p>
            <a:fld id="{565826FF-F8DD-824F-8D6D-A508D2520BBD}" type="slidenum">
              <a:rPr lang="en-US" smtClean="0"/>
              <a:pPr/>
              <a:t>6</a:t>
            </a:fld>
            <a:endParaRPr lang="en-US" dirty="0"/>
          </a:p>
        </p:txBody>
      </p:sp>
    </p:spTree>
    <p:extLst>
      <p:ext uri="{BB962C8B-B14F-4D97-AF65-F5344CB8AC3E}">
        <p14:creationId xmlns:p14="http://schemas.microsoft.com/office/powerpoint/2010/main" val="3418643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D56350-7D55-FB44-857F-DFBF48BD75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1869" y="1114551"/>
            <a:ext cx="6193768" cy="3666064"/>
          </a:xfrm>
          <a:prstGeom prst="rect">
            <a:avLst/>
          </a:prstGeom>
        </p:spPr>
      </p:pic>
      <p:sp>
        <p:nvSpPr>
          <p:cNvPr id="2" name="Title 1">
            <a:extLst>
              <a:ext uri="{FF2B5EF4-FFF2-40B4-BE49-F238E27FC236}">
                <a16:creationId xmlns:a16="http://schemas.microsoft.com/office/drawing/2014/main" id="{4271C24D-DE29-3D4F-B61D-FB7117E5C260}"/>
              </a:ext>
            </a:extLst>
          </p:cNvPr>
          <p:cNvSpPr>
            <a:spLocks noGrp="1"/>
          </p:cNvSpPr>
          <p:nvPr>
            <p:ph type="title"/>
          </p:nvPr>
        </p:nvSpPr>
        <p:spPr/>
        <p:txBody>
          <a:bodyPr>
            <a:normAutofit/>
          </a:bodyPr>
          <a:lstStyle/>
          <a:p>
            <a:r>
              <a:rPr lang="en-US" dirty="0"/>
              <a:t>UAM Architecture Security Assessment </a:t>
            </a:r>
          </a:p>
        </p:txBody>
      </p:sp>
      <p:sp>
        <p:nvSpPr>
          <p:cNvPr id="3" name="Content Placeholder 2">
            <a:extLst>
              <a:ext uri="{FF2B5EF4-FFF2-40B4-BE49-F238E27FC236}">
                <a16:creationId xmlns:a16="http://schemas.microsoft.com/office/drawing/2014/main" id="{9FD7712D-DEC7-3B43-85C7-A7BA80602A9C}"/>
              </a:ext>
            </a:extLst>
          </p:cNvPr>
          <p:cNvSpPr>
            <a:spLocks noGrp="1"/>
          </p:cNvSpPr>
          <p:nvPr>
            <p:ph idx="1"/>
          </p:nvPr>
        </p:nvSpPr>
        <p:spPr>
          <a:xfrm>
            <a:off x="374047" y="1271809"/>
            <a:ext cx="10635641" cy="4927283"/>
          </a:xfrm>
        </p:spPr>
        <p:txBody>
          <a:bodyPr/>
          <a:lstStyle/>
          <a:p>
            <a:pPr>
              <a:spcAft>
                <a:spcPts val="1200"/>
              </a:spcAft>
            </a:pPr>
            <a:r>
              <a:rPr lang="en-US" dirty="0"/>
              <a:t>Delivered report, “Survey Threats </a:t>
            </a:r>
            <a:br>
              <a:rPr lang="en-US" dirty="0"/>
            </a:br>
            <a:r>
              <a:rPr lang="en-US" dirty="0"/>
              <a:t>for Selected UAM Airspace </a:t>
            </a:r>
            <a:br>
              <a:rPr lang="en-US" dirty="0"/>
            </a:br>
            <a:r>
              <a:rPr lang="en-US" dirty="0"/>
              <a:t>Services” to UAM Sub project </a:t>
            </a:r>
            <a:br>
              <a:rPr lang="en-US" dirty="0"/>
            </a:br>
            <a:r>
              <a:rPr lang="en-US" dirty="0"/>
              <a:t>management</a:t>
            </a:r>
          </a:p>
          <a:p>
            <a:pPr>
              <a:spcAft>
                <a:spcPts val="1200"/>
              </a:spcAft>
            </a:pPr>
            <a:r>
              <a:rPr lang="en-US" dirty="0"/>
              <a:t>Initiate research of security </a:t>
            </a:r>
            <a:br>
              <a:rPr lang="en-US" dirty="0"/>
            </a:br>
            <a:r>
              <a:rPr lang="en-US" dirty="0"/>
              <a:t>vulnerabilities of the UAM </a:t>
            </a:r>
            <a:br>
              <a:rPr lang="en-US" dirty="0"/>
            </a:br>
            <a:r>
              <a:rPr lang="en-US" dirty="0"/>
              <a:t>Architecture using UTM </a:t>
            </a:r>
            <a:br>
              <a:rPr lang="en-US" dirty="0"/>
            </a:br>
            <a:r>
              <a:rPr lang="en-US" dirty="0"/>
              <a:t>findings as a starting point</a:t>
            </a:r>
          </a:p>
          <a:p>
            <a:pPr>
              <a:spcAft>
                <a:spcPts val="1200"/>
              </a:spcAft>
            </a:pPr>
            <a:r>
              <a:rPr lang="en-US" dirty="0"/>
              <a:t>Periodic security assessments of the UAM architecture as it changes</a:t>
            </a:r>
          </a:p>
        </p:txBody>
      </p:sp>
      <p:sp>
        <p:nvSpPr>
          <p:cNvPr id="4" name="Slide Number Placeholder 3">
            <a:extLst>
              <a:ext uri="{FF2B5EF4-FFF2-40B4-BE49-F238E27FC236}">
                <a16:creationId xmlns:a16="http://schemas.microsoft.com/office/drawing/2014/main" id="{BED6C78F-007F-2343-B1C8-D46C3C02AF40}"/>
              </a:ext>
            </a:extLst>
          </p:cNvPr>
          <p:cNvSpPr>
            <a:spLocks noGrp="1"/>
          </p:cNvSpPr>
          <p:nvPr>
            <p:ph type="sldNum" sz="quarter" idx="12"/>
          </p:nvPr>
        </p:nvSpPr>
        <p:spPr/>
        <p:txBody>
          <a:bodyPr/>
          <a:lstStyle/>
          <a:p>
            <a:fld id="{565826FF-F8DD-824F-8D6D-A508D2520BBD}" type="slidenum">
              <a:rPr lang="en-US" smtClean="0"/>
              <a:pPr/>
              <a:t>7</a:t>
            </a:fld>
            <a:endParaRPr lang="en-US" dirty="0"/>
          </a:p>
        </p:txBody>
      </p:sp>
    </p:spTree>
    <p:extLst>
      <p:ext uri="{BB962C8B-B14F-4D97-AF65-F5344CB8AC3E}">
        <p14:creationId xmlns:p14="http://schemas.microsoft.com/office/powerpoint/2010/main" val="1109681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3D709-EA83-8E4B-8880-99A7E2C1FF8B}"/>
              </a:ext>
            </a:extLst>
          </p:cNvPr>
          <p:cNvSpPr>
            <a:spLocks noGrp="1"/>
          </p:cNvSpPr>
          <p:nvPr>
            <p:ph type="title"/>
          </p:nvPr>
        </p:nvSpPr>
        <p:spPr/>
        <p:txBody>
          <a:bodyPr/>
          <a:lstStyle/>
          <a:p>
            <a:r>
              <a:rPr lang="en-US" dirty="0"/>
              <a:t>X4 Simulation Architecture</a:t>
            </a:r>
          </a:p>
        </p:txBody>
      </p:sp>
      <p:sp>
        <p:nvSpPr>
          <p:cNvPr id="4" name="Slide Number Placeholder 3">
            <a:extLst>
              <a:ext uri="{FF2B5EF4-FFF2-40B4-BE49-F238E27FC236}">
                <a16:creationId xmlns:a16="http://schemas.microsoft.com/office/drawing/2014/main" id="{FDB39A0C-EB4E-2445-B4EA-6D4F821C5A01}"/>
              </a:ext>
            </a:extLst>
          </p:cNvPr>
          <p:cNvSpPr>
            <a:spLocks noGrp="1"/>
          </p:cNvSpPr>
          <p:nvPr>
            <p:ph type="sldNum" sz="quarter" idx="12"/>
          </p:nvPr>
        </p:nvSpPr>
        <p:spPr/>
        <p:txBody>
          <a:bodyPr/>
          <a:lstStyle/>
          <a:p>
            <a:fld id="{565826FF-F8DD-824F-8D6D-A508D2520BBD}" type="slidenum">
              <a:rPr lang="en-US" smtClean="0"/>
              <a:pPr/>
              <a:t>8</a:t>
            </a:fld>
            <a:endParaRPr lang="en-US" dirty="0"/>
          </a:p>
        </p:txBody>
      </p:sp>
      <p:sp>
        <p:nvSpPr>
          <p:cNvPr id="8" name="Content Placeholder 2">
            <a:extLst>
              <a:ext uri="{FF2B5EF4-FFF2-40B4-BE49-F238E27FC236}">
                <a16:creationId xmlns:a16="http://schemas.microsoft.com/office/drawing/2014/main" id="{712623D5-3201-AE4D-8938-779D414EB121}"/>
              </a:ext>
            </a:extLst>
          </p:cNvPr>
          <p:cNvSpPr>
            <a:spLocks noGrp="1"/>
          </p:cNvSpPr>
          <p:nvPr>
            <p:ph idx="1"/>
          </p:nvPr>
        </p:nvSpPr>
        <p:spPr>
          <a:xfrm>
            <a:off x="303951" y="1075022"/>
            <a:ext cx="11244327" cy="4927283"/>
          </a:xfrm>
        </p:spPr>
        <p:txBody>
          <a:bodyPr/>
          <a:lstStyle/>
          <a:p>
            <a:r>
              <a:rPr lang="en-US" dirty="0"/>
              <a:t>Review documentation on the X4 simulation environment</a:t>
            </a:r>
          </a:p>
          <a:p>
            <a:r>
              <a:rPr lang="en-US" dirty="0"/>
              <a:t>Develop the test procedures for the </a:t>
            </a:r>
            <a:br>
              <a:rPr lang="en-US" dirty="0"/>
            </a:br>
            <a:r>
              <a:rPr lang="en-US" dirty="0"/>
              <a:t>X4 environment</a:t>
            </a:r>
          </a:p>
          <a:p>
            <a:r>
              <a:rPr lang="en-US" dirty="0"/>
              <a:t>Perform security vulnerability tests </a:t>
            </a:r>
            <a:br>
              <a:rPr lang="en-US" dirty="0"/>
            </a:br>
            <a:r>
              <a:rPr lang="en-US" dirty="0"/>
              <a:t>throughout the X4 test cycle and provide </a:t>
            </a:r>
            <a:br>
              <a:rPr lang="en-US" dirty="0"/>
            </a:br>
            <a:r>
              <a:rPr lang="en-US" dirty="0"/>
              <a:t>a report of findings and recommendations </a:t>
            </a:r>
          </a:p>
          <a:p>
            <a:r>
              <a:rPr lang="en-US" dirty="0"/>
              <a:t>On going security assessment of future </a:t>
            </a:r>
            <a:br>
              <a:rPr lang="en-US" dirty="0"/>
            </a:br>
            <a:r>
              <a:rPr lang="en-US" dirty="0"/>
              <a:t>X test environments building toward the </a:t>
            </a:r>
            <a:br>
              <a:rPr lang="en-US" dirty="0"/>
            </a:br>
            <a:r>
              <a:rPr lang="en-US" dirty="0"/>
              <a:t>UAM technical challenge in 2025</a:t>
            </a:r>
          </a:p>
        </p:txBody>
      </p:sp>
      <p:pic>
        <p:nvPicPr>
          <p:cNvPr id="5" name="Picture 4">
            <a:extLst>
              <a:ext uri="{FF2B5EF4-FFF2-40B4-BE49-F238E27FC236}">
                <a16:creationId xmlns:a16="http://schemas.microsoft.com/office/drawing/2014/main" id="{859F4A3B-808A-E04B-933D-5623E0DF26A0}"/>
              </a:ext>
            </a:extLst>
          </p:cNvPr>
          <p:cNvPicPr>
            <a:picLocks noChangeAspect="1"/>
          </p:cNvPicPr>
          <p:nvPr/>
        </p:nvPicPr>
        <p:blipFill rotWithShape="1">
          <a:blip r:embed="rId2" cstate="email">
            <a:duotone>
              <a:prstClr val="black"/>
              <a:schemeClr val="accent5">
                <a:lumMod val="20000"/>
                <a:lumOff val="80000"/>
                <a:tint val="45000"/>
                <a:satMod val="400000"/>
              </a:schemeClr>
            </a:duotone>
            <a:extLst>
              <a:ext uri="{28A0092B-C50C-407E-A947-70E740481C1C}">
                <a14:useLocalDpi xmlns:a14="http://schemas.microsoft.com/office/drawing/2010/main"/>
              </a:ext>
            </a:extLst>
          </a:blip>
          <a:srcRect/>
          <a:stretch/>
        </p:blipFill>
        <p:spPr>
          <a:xfrm>
            <a:off x="6883685" y="1849348"/>
            <a:ext cx="5003636" cy="4037744"/>
          </a:xfrm>
          <a:prstGeom prst="rect">
            <a:avLst/>
          </a:prstGeom>
        </p:spPr>
      </p:pic>
    </p:spTree>
    <p:extLst>
      <p:ext uri="{BB962C8B-B14F-4D97-AF65-F5344CB8AC3E}">
        <p14:creationId xmlns:p14="http://schemas.microsoft.com/office/powerpoint/2010/main" val="3632214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A705-DB7F-8D40-B43C-56BB183B35E4}"/>
              </a:ext>
            </a:extLst>
          </p:cNvPr>
          <p:cNvSpPr>
            <a:spLocks noGrp="1"/>
          </p:cNvSpPr>
          <p:nvPr>
            <p:ph type="title"/>
          </p:nvPr>
        </p:nvSpPr>
        <p:spPr/>
        <p:txBody>
          <a:bodyPr/>
          <a:lstStyle/>
          <a:p>
            <a:r>
              <a:rPr lang="en-US" dirty="0"/>
              <a:t>What is Blockchain?</a:t>
            </a:r>
          </a:p>
        </p:txBody>
      </p:sp>
      <p:sp>
        <p:nvSpPr>
          <p:cNvPr id="4" name="Slide Number Placeholder 3">
            <a:extLst>
              <a:ext uri="{FF2B5EF4-FFF2-40B4-BE49-F238E27FC236}">
                <a16:creationId xmlns:a16="http://schemas.microsoft.com/office/drawing/2014/main" id="{DC22FC52-6C24-C045-9433-43FDF053940B}"/>
              </a:ext>
            </a:extLst>
          </p:cNvPr>
          <p:cNvSpPr>
            <a:spLocks noGrp="1"/>
          </p:cNvSpPr>
          <p:nvPr>
            <p:ph type="sldNum" sz="quarter" idx="12"/>
          </p:nvPr>
        </p:nvSpPr>
        <p:spPr/>
        <p:txBody>
          <a:bodyPr/>
          <a:lstStyle/>
          <a:p>
            <a:fld id="{565826FF-F8DD-824F-8D6D-A508D2520BBD}" type="slidenum">
              <a:rPr lang="en-US" smtClean="0"/>
              <a:pPr/>
              <a:t>9</a:t>
            </a:fld>
            <a:endParaRPr lang="en-US" dirty="0"/>
          </a:p>
        </p:txBody>
      </p:sp>
      <p:sp>
        <p:nvSpPr>
          <p:cNvPr id="7" name="Content Placeholder 2">
            <a:extLst>
              <a:ext uri="{FF2B5EF4-FFF2-40B4-BE49-F238E27FC236}">
                <a16:creationId xmlns:a16="http://schemas.microsoft.com/office/drawing/2014/main" id="{A45F0492-8C8F-384A-BB47-987178ED242B}"/>
              </a:ext>
            </a:extLst>
          </p:cNvPr>
          <p:cNvSpPr txBox="1">
            <a:spLocks/>
          </p:cNvSpPr>
          <p:nvPr/>
        </p:nvSpPr>
        <p:spPr>
          <a:xfrm>
            <a:off x="277203" y="981406"/>
            <a:ext cx="11721362" cy="48596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pple Symbols" panose="02000000000000000000" pitchFamily="2" charset="-79"/>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Blockchain is the technology behind cryptocurrencies like Bitcoin</a:t>
            </a:r>
          </a:p>
          <a:p>
            <a:r>
              <a:rPr lang="en-US" sz="2400" dirty="0"/>
              <a:t>Blockchain provides an immutable distributed ledger made up of blocks</a:t>
            </a:r>
          </a:p>
          <a:p>
            <a:pPr lvl="1"/>
            <a:r>
              <a:rPr lang="en-US" dirty="0"/>
              <a:t>Immutability ensures that no one can alter the state of the blockchain data, preventing data manipulation</a:t>
            </a:r>
          </a:p>
          <a:p>
            <a:pPr lvl="1"/>
            <a:endParaRPr lang="en-US" dirty="0"/>
          </a:p>
          <a:p>
            <a:pPr lvl="1"/>
            <a:endParaRPr lang="en-US" dirty="0"/>
          </a:p>
          <a:p>
            <a:pPr lvl="1"/>
            <a:endParaRPr lang="en-US" dirty="0"/>
          </a:p>
          <a:p>
            <a:pPr lvl="2"/>
            <a:endParaRPr lang="en-US" sz="2400" dirty="0"/>
          </a:p>
          <a:p>
            <a:pPr lvl="2"/>
            <a:endParaRPr lang="en-US" sz="2400" dirty="0"/>
          </a:p>
          <a:p>
            <a:pPr lvl="2"/>
            <a:endParaRPr lang="en-US" sz="2400" dirty="0"/>
          </a:p>
          <a:p>
            <a:pPr lvl="2"/>
            <a:endParaRPr lang="en-US" sz="2400" dirty="0"/>
          </a:p>
          <a:p>
            <a:r>
              <a:rPr lang="en-US" sz="2400" dirty="0"/>
              <a:t>Blockchain technology provides is a method of maintaining security of transactions without the presence of a central authority </a:t>
            </a:r>
          </a:p>
        </p:txBody>
      </p:sp>
      <p:pic>
        <p:nvPicPr>
          <p:cNvPr id="25" name="Picture 24" descr="A picture containing electronics, jack&#10;&#10;Description automatically generated">
            <a:extLst>
              <a:ext uri="{FF2B5EF4-FFF2-40B4-BE49-F238E27FC236}">
                <a16:creationId xmlns:a16="http://schemas.microsoft.com/office/drawing/2014/main" id="{F7C1FE9A-0E16-544F-A6EB-50E0914924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8704" y="2607911"/>
            <a:ext cx="7259069" cy="2629857"/>
          </a:xfrm>
          <a:prstGeom prst="rect">
            <a:avLst/>
          </a:prstGeom>
        </p:spPr>
      </p:pic>
    </p:spTree>
    <p:extLst>
      <p:ext uri="{BB962C8B-B14F-4D97-AF65-F5344CB8AC3E}">
        <p14:creationId xmlns:p14="http://schemas.microsoft.com/office/powerpoint/2010/main" val="3432061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16156</TotalTime>
  <Words>790</Words>
  <Application>Microsoft Office PowerPoint</Application>
  <PresentationFormat>Widescreen</PresentationFormat>
  <Paragraphs>113</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 Symbols</vt:lpstr>
      <vt:lpstr>Arial</vt:lpstr>
      <vt:lpstr>Calibri</vt:lpstr>
      <vt:lpstr>Courier New</vt:lpstr>
      <vt:lpstr>Times New Roman</vt:lpstr>
      <vt:lpstr>Wingdings</vt:lpstr>
      <vt:lpstr>Office Theme</vt:lpstr>
      <vt:lpstr>Secure Airspace Overview   </vt:lpstr>
      <vt:lpstr>Secure Airspace Introduction</vt:lpstr>
      <vt:lpstr>UAM Architecture Security Assessment</vt:lpstr>
      <vt:lpstr>UAM Architecture Threat Landscape</vt:lpstr>
      <vt:lpstr>Threat Landscape</vt:lpstr>
      <vt:lpstr>Secure Airspace Activities Initiated Under ATM-X UAM</vt:lpstr>
      <vt:lpstr>UAM Architecture Security Assessment </vt:lpstr>
      <vt:lpstr>X4 Simulation Architecture</vt:lpstr>
      <vt:lpstr>What is Blockchain?</vt:lpstr>
      <vt:lpstr> Immutable Secure Data Exchange and Storage for UAM Environments </vt:lpstr>
      <vt:lpstr>Immutable Secure Data Exchange and Storage for UAM Environments</vt:lpstr>
      <vt:lpstr>Immutable Secure Data Exchange and Storage for UAM Environments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Hunt, Nicola (ARC-AT)[WYLE LABS]</cp:lastModifiedBy>
  <cp:revision>288</cp:revision>
  <dcterms:created xsi:type="dcterms:W3CDTF">2018-09-24T23:29:39Z</dcterms:created>
  <dcterms:modified xsi:type="dcterms:W3CDTF">2021-09-01T21:10:57Z</dcterms:modified>
</cp:coreProperties>
</file>