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2"/>
  </p:notesMasterIdLst>
  <p:sldIdLst>
    <p:sldId id="256" r:id="rId5"/>
    <p:sldId id="257" r:id="rId6"/>
    <p:sldId id="262" r:id="rId7"/>
    <p:sldId id="261" r:id="rId8"/>
    <p:sldId id="265" r:id="rId9"/>
    <p:sldId id="264" r:id="rId10"/>
    <p:sldId id="266" r:id="rId11"/>
    <p:sldId id="259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60" r:id="rId20"/>
    <p:sldId id="275" r:id="rId21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2BA52A-4A28-4B4B-8725-A049F6998398}" v="1027" dt="2021-09-02T18:26:44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78" d="100"/>
          <a:sy n="78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3FDAD-BE57-47D9-9AA8-CF920C7FCAC5}" type="datetimeFigureOut">
              <a:rPr lang="en-US" smtClean="0"/>
              <a:t>9/2/21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452CF-1D8B-4EBB-AA37-6DDE10C1E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04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05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37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82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751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15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90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11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00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40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27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23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17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17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74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99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18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D452CF-1D8B-4EBB-AA37-6DDE10C1E8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9FF39-2D00-4C8E-BA01-A4A78E2B0025}" type="datetime1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59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48809-515A-4261-9950-CFBC27A26BF9}" type="datetime1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86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E4B9-E4FA-4B21-97B8-48C36FD8FBBC}" type="datetime1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4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D381-3B0F-4660-9185-0BC5D6F48E0F}" type="datetime1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0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1FAEC-CC7C-428E-AED1-19D80B2DA8EA}" type="datetime1">
              <a:rPr lang="en-US" smtClean="0"/>
              <a:t>9/2/21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1B396-B366-4613-BC2E-7475C779C4F0}" type="datetime1">
              <a:rPr lang="en-US" smtClean="0"/>
              <a:t>9/2/21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84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98CE-CE28-45E3-A209-52374D018325}" type="datetime1">
              <a:rPr lang="en-US" smtClean="0"/>
              <a:t>9/2/21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76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9A47-77A6-4CAC-B9BB-E5FBC31B661C}" type="datetime1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08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5024-C099-4CBF-8269-0ABE160A12DB}" type="datetime1">
              <a:rPr lang="en-US" smtClean="0"/>
              <a:t>9/2/21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1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00273-F00F-44E4-A6C2-80D35C8604ED}" type="datetime1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2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12610-2178-483C-B34B-08ED66D0B7F9}" type="datetime1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71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6F9DF-012C-4ED2-9930-5FBC5D76384C}" type="datetime1">
              <a:rPr lang="en-US" smtClean="0"/>
              <a:t>9/2/21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D3F63-BC1E-4663-B594-86CF0DE54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2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png"/><Relationship Id="rId12" Type="http://schemas.openxmlformats.org/officeDocument/2006/relationships/image" Target="../media/image20.png"/><Relationship Id="rId1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png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5" Type="http://schemas.openxmlformats.org/officeDocument/2006/relationships/image" Target="../media/image23.pn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13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6.jpeg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2.jpeg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B39F08-A905-43AC-BFFA-C9BAAB4078F5}"/>
              </a:ext>
            </a:extLst>
          </p:cNvPr>
          <p:cNvSpPr/>
          <p:nvPr/>
        </p:nvSpPr>
        <p:spPr>
          <a:xfrm>
            <a:off x="765167" y="3049825"/>
            <a:ext cx="16757661" cy="2329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6603" b="1">
                <a:solidFill>
                  <a:srgbClr val="0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Modeling Space-Radiation Induced Chromosome Aberrations</a:t>
            </a:r>
            <a:endParaRPr lang="en-US" sz="6603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BF420AD-9417-4654-AADD-8CEFAD86B6D1}"/>
              </a:ext>
            </a:extLst>
          </p:cNvPr>
          <p:cNvCxnSpPr>
            <a:cxnSpLocks/>
          </p:cNvCxnSpPr>
          <p:nvPr/>
        </p:nvCxnSpPr>
        <p:spPr>
          <a:xfrm>
            <a:off x="859241" y="5486502"/>
            <a:ext cx="164592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6" name="Picture 5" descr="A close up of a clock&#10;&#10;Description automatically generated">
            <a:extLst>
              <a:ext uri="{FF2B5EF4-FFF2-40B4-BE49-F238E27FC236}">
                <a16:creationId xmlns:a16="http://schemas.microsoft.com/office/drawing/2014/main" id="{6540A920-9645-4806-A0AB-1EFFF88DC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60" y="187280"/>
            <a:ext cx="4032799" cy="22449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E2B3A5-B6D9-4499-916C-9A5D49AFAB3C}"/>
              </a:ext>
            </a:extLst>
          </p:cNvPr>
          <p:cNvSpPr txBox="1"/>
          <p:nvPr/>
        </p:nvSpPr>
        <p:spPr>
          <a:xfrm>
            <a:off x="859241" y="6757004"/>
            <a:ext cx="16459201" cy="315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999">
                <a:latin typeface="Garamond" panose="02020404030301010803" pitchFamily="18" charset="0"/>
              </a:rPr>
              <a:t>Floriane Poignant</a:t>
            </a:r>
            <a:r>
              <a:rPr lang="en-US" sz="5999" baseline="30000">
                <a:latin typeface="Garamond" panose="02020404030301010803" pitchFamily="18" charset="0"/>
              </a:rPr>
              <a:t>1</a:t>
            </a:r>
            <a:r>
              <a:rPr lang="en-US" sz="5999">
                <a:latin typeface="Garamond" panose="02020404030301010803" pitchFamily="18" charset="0"/>
              </a:rPr>
              <a:t>, Ianik Plante</a:t>
            </a:r>
            <a:r>
              <a:rPr lang="en-US" sz="5999" baseline="30000">
                <a:latin typeface="Garamond" panose="02020404030301010803" pitchFamily="18" charset="0"/>
              </a:rPr>
              <a:t>2</a:t>
            </a:r>
            <a:r>
              <a:rPr lang="en-US" sz="5999">
                <a:latin typeface="Garamond" panose="02020404030301010803" pitchFamily="18" charset="0"/>
              </a:rPr>
              <a:t>, Tony C. Slaba</a:t>
            </a:r>
            <a:r>
              <a:rPr lang="en-US" sz="5999" baseline="30000">
                <a:latin typeface="Garamond" panose="02020404030301010803" pitchFamily="18" charset="0"/>
              </a:rPr>
              <a:t>3</a:t>
            </a:r>
          </a:p>
          <a:p>
            <a:pPr algn="ctr"/>
            <a:endParaRPr lang="en-US" sz="1097" i="1" baseline="30000"/>
          </a:p>
          <a:p>
            <a:pPr algn="ctr"/>
            <a:endParaRPr lang="en-US" sz="3598" i="1" baseline="30000"/>
          </a:p>
          <a:p>
            <a:pPr algn="ctr"/>
            <a:r>
              <a:rPr lang="en-US" sz="3598" i="1" baseline="30000"/>
              <a:t>1</a:t>
            </a:r>
            <a:r>
              <a:rPr lang="en-US" sz="3598" i="1"/>
              <a:t>National Institute of Aerospace, Hampton, VA 23666</a:t>
            </a:r>
          </a:p>
          <a:p>
            <a:pPr algn="ctr"/>
            <a:r>
              <a:rPr lang="en-US" sz="3598" i="1"/>
              <a:t> </a:t>
            </a:r>
            <a:r>
              <a:rPr lang="en-US" sz="3598" i="1" baseline="30000"/>
              <a:t>2</a:t>
            </a:r>
            <a:r>
              <a:rPr lang="en-US" sz="3598" i="1"/>
              <a:t>KBR, 2400 NASA Parkway, Houston, TX 77058</a:t>
            </a:r>
          </a:p>
          <a:p>
            <a:pPr algn="ctr"/>
            <a:r>
              <a:rPr lang="en-US" sz="3598" i="1"/>
              <a:t> </a:t>
            </a:r>
            <a:r>
              <a:rPr lang="en-US" sz="3598" i="1" baseline="30000"/>
              <a:t>3</a:t>
            </a:r>
            <a:r>
              <a:rPr lang="en-US" sz="3598" i="1"/>
              <a:t>NASA Langley Research Center, Hampton, VA 23681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94C260B-DAB2-4069-9F73-DA2DB532E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z="2800" smtClean="0"/>
              <a:t>1</a:t>
            </a:fld>
            <a:endParaRPr lang="en-US" sz="2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A1610D-5C97-41EB-B623-2B822659327A}"/>
              </a:ext>
            </a:extLst>
          </p:cNvPr>
          <p:cNvSpPr/>
          <p:nvPr/>
        </p:nvSpPr>
        <p:spPr>
          <a:xfrm>
            <a:off x="859241" y="5502480"/>
            <a:ext cx="163651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/>
              <a:t>NIA Sandwich Seminar - September 13</a:t>
            </a:r>
            <a:r>
              <a:rPr lang="en-US" sz="3600" baseline="30000"/>
              <a:t>th</a:t>
            </a:r>
            <a:r>
              <a:rPr lang="en-US" sz="360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40002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0"/>
    </mc:Choice>
    <mc:Fallback xmlns="">
      <p:transition spd="slow" advTm="812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CE11057F-9B93-42E4-A341-9FF0AEFB2E8B}"/>
              </a:ext>
            </a:extLst>
          </p:cNvPr>
          <p:cNvSpPr/>
          <p:nvPr/>
        </p:nvSpPr>
        <p:spPr>
          <a:xfrm>
            <a:off x="434340" y="9808370"/>
            <a:ext cx="80238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/>
              <a:t>[1] </a:t>
            </a:r>
            <a:r>
              <a:rPr lang="en-US" sz="2000" err="1"/>
              <a:t>Cucinotta</a:t>
            </a:r>
            <a:r>
              <a:rPr lang="en-US" sz="2000"/>
              <a:t> et al. (2013) </a:t>
            </a:r>
            <a:r>
              <a:rPr lang="en-US" sz="2000" i="1"/>
              <a:t>NASA TP 2013–217375</a:t>
            </a:r>
            <a:r>
              <a:rPr lang="en-US" sz="2000"/>
              <a:t>. </a:t>
            </a: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1CE52C51-690D-4508-800D-256B717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z="2800" smtClean="0"/>
              <a:t>2</a:t>
            </a:fld>
            <a:endParaRPr lang="en-US" sz="2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B17616-9397-4803-BE2E-6DE40C4BD55B}"/>
              </a:ext>
            </a:extLst>
          </p:cNvPr>
          <p:cNvSpPr/>
          <p:nvPr/>
        </p:nvSpPr>
        <p:spPr>
          <a:xfrm>
            <a:off x="406840" y="9468586"/>
            <a:ext cx="80238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/>
              <a:t>* https://www.nasa.gov/hrp/hazards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C2DB062-7127-4CE7-9F4F-25F288EA5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8539" y="2507829"/>
            <a:ext cx="2974599" cy="2974599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76CB6490-3E30-48BF-B1AD-F3D67C3E3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938" y="5920351"/>
            <a:ext cx="2971800" cy="30843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CBAA9C9-66B8-4BA0-BF69-70683F147437}"/>
              </a:ext>
            </a:extLst>
          </p:cNvPr>
          <p:cNvGrpSpPr/>
          <p:nvPr/>
        </p:nvGrpSpPr>
        <p:grpSpPr>
          <a:xfrm>
            <a:off x="434340" y="2714369"/>
            <a:ext cx="13133902" cy="2384895"/>
            <a:chOff x="434340" y="2714369"/>
            <a:chExt cx="13133902" cy="2384895"/>
          </a:xfrm>
        </p:grpSpPr>
        <p:sp>
          <p:nvSpPr>
            <p:cNvPr id="17" name="Content Placeholder 35">
              <a:extLst>
                <a:ext uri="{FF2B5EF4-FFF2-40B4-BE49-F238E27FC236}">
                  <a16:creationId xmlns:a16="http://schemas.microsoft.com/office/drawing/2014/main" id="{82C83DB6-9EAA-4058-BC91-B31539E6D059}"/>
                </a:ext>
              </a:extLst>
            </p:cNvPr>
            <p:cNvSpPr txBox="1">
              <a:spLocks/>
            </p:cNvSpPr>
            <p:nvPr/>
          </p:nvSpPr>
          <p:spPr>
            <a:xfrm>
              <a:off x="434340" y="3455737"/>
              <a:ext cx="13133902" cy="164352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1371600" rtl="0" eaLnBrk="1" latinLnBrk="0" hangingPunct="1">
                <a:lnSpc>
                  <a:spcPct val="90000"/>
                </a:lnSpc>
                <a:spcBef>
                  <a:spcPts val="1500"/>
                </a:spcBef>
                <a:buFont typeface="Arial" panose="020B0604020202020204" pitchFamily="34" charset="0"/>
                <a:buChar char="•"/>
                <a:defRPr sz="4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28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400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0861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en-US" sz="2800"/>
                <a:t>The human research program has identified 5 main hazards for spaceflight*: space radiation, isolation, distance from Earth, gravity field and hostile/closed environment.  Long-term consequences from exposure to ionizing radiation include carcinogenesis, cardiovascular disease and cognitive impairment.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C01611-3B3E-43CC-9DC7-47D01A1C484F}"/>
                </a:ext>
              </a:extLst>
            </p:cNvPr>
            <p:cNvSpPr/>
            <p:nvPr/>
          </p:nvSpPr>
          <p:spPr>
            <a:xfrm>
              <a:off x="434340" y="2714369"/>
              <a:ext cx="399410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sz="4000" b="1"/>
                <a:t>Space Travel Risks</a:t>
              </a:r>
              <a:endParaRPr lang="en-US" sz="40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35">
                <a:extLst>
                  <a:ext uri="{FF2B5EF4-FFF2-40B4-BE49-F238E27FC236}">
                    <a16:creationId xmlns:a16="http://schemas.microsoft.com/office/drawing/2014/main" id="{F7891DC6-DDF2-40A2-BA17-0F0A9DCACC4C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434340" y="6786323"/>
                <a:ext cx="13133902" cy="1255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algn="just">
                  <a:buNone/>
                </a:pPr>
                <a:r>
                  <a:rPr lang="en-US" sz="2800"/>
                  <a:t>Beyond low Earth orbit, astronauts are exposed to a constant flux of galactic cosmic rays (GCRs) and intermittent solar particle events. GCRs are made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800"/>
                  <a:t> 87% of protons,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800"/>
                  <a:t> 12% of helium ions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800"/>
                  <a:t> 1% of high-energy and charge (HZE) ions [1]. </a:t>
                </a:r>
              </a:p>
            </p:txBody>
          </p:sp>
        </mc:Choice>
        <mc:Fallback xmlns="">
          <p:sp>
            <p:nvSpPr>
              <p:cNvPr id="36" name="Content Placeholder 35">
                <a:extLst>
                  <a:ext uri="{FF2B5EF4-FFF2-40B4-BE49-F238E27FC236}">
                    <a16:creationId xmlns:a16="http://schemas.microsoft.com/office/drawing/2014/main" id="{F7891DC6-DDF2-40A2-BA17-0F0A9DCACC4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4340" y="6786323"/>
                <a:ext cx="13133902" cy="1255728"/>
              </a:xfrm>
              <a:prstGeom prst="rect">
                <a:avLst/>
              </a:prstGeom>
              <a:blipFill>
                <a:blip r:embed="rId6"/>
                <a:stretch>
                  <a:fillRect l="-928" t="-7767" r="-928" b="-13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E1CBFEB1-1C84-4EEB-90F8-C613A9D9A335}"/>
              </a:ext>
            </a:extLst>
          </p:cNvPr>
          <p:cNvSpPr/>
          <p:nvPr/>
        </p:nvSpPr>
        <p:spPr>
          <a:xfrm>
            <a:off x="434340" y="6076272"/>
            <a:ext cx="64470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4000" b="1"/>
              <a:t>Space Radiation Environment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63803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67"/>
    </mc:Choice>
    <mc:Fallback xmlns="">
      <p:transition spd="slow" advTm="16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6" grpId="0" build="p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1CE52C51-690D-4508-800D-256B717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z="2800" smtClean="0"/>
              <a:t>3</a:t>
            </a:fld>
            <a:endParaRPr lang="en-US" sz="2800"/>
          </a:p>
        </p:txBody>
      </p:sp>
      <p:sp>
        <p:nvSpPr>
          <p:cNvPr id="17" name="Content Placeholder 35">
            <a:extLst>
              <a:ext uri="{FF2B5EF4-FFF2-40B4-BE49-F238E27FC236}">
                <a16:creationId xmlns:a16="http://schemas.microsoft.com/office/drawing/2014/main" id="{82C83DB6-9EAA-4058-BC91-B31539E6D059}"/>
              </a:ext>
            </a:extLst>
          </p:cNvPr>
          <p:cNvSpPr txBox="1">
            <a:spLocks/>
          </p:cNvSpPr>
          <p:nvPr/>
        </p:nvSpPr>
        <p:spPr>
          <a:xfrm>
            <a:off x="557010" y="3117197"/>
            <a:ext cx="10071544" cy="203132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/>
              <a:t>GCRs typically have enough energy to penetrate human tissues. At a cellular scale, ions that make up GCRs </a:t>
            </a:r>
            <a:r>
              <a:rPr lang="en-US" sz="2800" b="1"/>
              <a:t>deposit energy </a:t>
            </a:r>
            <a:r>
              <a:rPr lang="en-US" sz="2800"/>
              <a:t>by interacting with atoms and molecules that make up the cell. The dose is defined as the amount of energy deposited in the cell from all those interaction events (ionization/excitation), divided by its mass (</a:t>
            </a:r>
            <a:r>
              <a:rPr lang="en-US" sz="2800" err="1"/>
              <a:t>Gy</a:t>
            </a:r>
            <a:r>
              <a:rPr lang="en-US" sz="2800"/>
              <a:t>).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F67D67C-BF82-44C6-933E-416942A3B206}"/>
              </a:ext>
            </a:extLst>
          </p:cNvPr>
          <p:cNvSpPr/>
          <p:nvPr/>
        </p:nvSpPr>
        <p:spPr>
          <a:xfrm>
            <a:off x="418460" y="9348076"/>
            <a:ext cx="80238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/>
              <a:t>[2] </a:t>
            </a:r>
            <a:r>
              <a:rPr lang="en-US" sz="2000" err="1"/>
              <a:t>Kronenberg</a:t>
            </a:r>
            <a:r>
              <a:rPr lang="en-US" sz="2000"/>
              <a:t> et al. </a:t>
            </a:r>
            <a:r>
              <a:rPr lang="en-US" sz="2000" i="1"/>
              <a:t>Radiation Research 172, no. 5 (2009): 550-557</a:t>
            </a:r>
            <a:r>
              <a:rPr lang="en-US" sz="2000"/>
              <a:t>. </a:t>
            </a:r>
          </a:p>
          <a:p>
            <a:pPr algn="just"/>
            <a:r>
              <a:rPr lang="en-US" sz="2000"/>
              <a:t>[3] </a:t>
            </a:r>
            <a:r>
              <a:rPr lang="en-US" sz="2000" err="1"/>
              <a:t>Kronenberg</a:t>
            </a:r>
            <a:r>
              <a:rPr lang="en-US" sz="2000"/>
              <a:t> et al. </a:t>
            </a:r>
            <a:r>
              <a:rPr lang="en-US" sz="2000" i="1"/>
              <a:t>Radiation Research 179, no. 5 (2013): 511-520</a:t>
            </a:r>
            <a:endParaRPr lang="en-US" sz="20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280D7E6-A704-4AD2-B352-EE2D1EC4E6FF}"/>
              </a:ext>
            </a:extLst>
          </p:cNvPr>
          <p:cNvSpPr/>
          <p:nvPr/>
        </p:nvSpPr>
        <p:spPr>
          <a:xfrm>
            <a:off x="557010" y="2262685"/>
            <a:ext cx="90133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4000" b="1"/>
              <a:t>Radiation-induced damages: mechanisms</a:t>
            </a:r>
            <a:endParaRPr lang="en-US" sz="40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4ACB1DA-DBD8-4FEA-98EE-2C2E5CDB43CF}"/>
              </a:ext>
            </a:extLst>
          </p:cNvPr>
          <p:cNvGrpSpPr/>
          <p:nvPr/>
        </p:nvGrpSpPr>
        <p:grpSpPr>
          <a:xfrm>
            <a:off x="13398214" y="2010404"/>
            <a:ext cx="3440714" cy="3956442"/>
            <a:chOff x="13398214" y="2010404"/>
            <a:chExt cx="3440714" cy="395644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410D7AC-1EFD-400E-8F26-1DE3B8E0D510}"/>
                </a:ext>
              </a:extLst>
            </p:cNvPr>
            <p:cNvGrpSpPr/>
            <p:nvPr/>
          </p:nvGrpSpPr>
          <p:grpSpPr>
            <a:xfrm>
              <a:off x="13398214" y="2010404"/>
              <a:ext cx="3440714" cy="3956442"/>
              <a:chOff x="13398214" y="2010404"/>
              <a:chExt cx="3440714" cy="3956442"/>
            </a:xfrm>
          </p:grpSpPr>
          <p:pic>
            <p:nvPicPr>
              <p:cNvPr id="24" name="Picture 2" descr="Image result for image cell">
                <a:extLst>
                  <a:ext uri="{FF2B5EF4-FFF2-40B4-BE49-F238E27FC236}">
                    <a16:creationId xmlns:a16="http://schemas.microsoft.com/office/drawing/2014/main" id="{3A3E180F-4233-433F-BBDC-D6522BF6DE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424" t="535" r="17884" b="-535"/>
              <a:stretch/>
            </p:blipFill>
            <p:spPr bwMode="auto">
              <a:xfrm>
                <a:off x="13398214" y="2227146"/>
                <a:ext cx="3440714" cy="37373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6686619D-3A6B-4290-9B50-EE1541AD6745}"/>
                  </a:ext>
                </a:extLst>
              </p:cNvPr>
              <p:cNvCxnSpPr/>
              <p:nvPr/>
            </p:nvCxnSpPr>
            <p:spPr>
              <a:xfrm>
                <a:off x="14374153" y="2010404"/>
                <a:ext cx="0" cy="3956442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8CB42068-8D48-4A0F-A57F-850A78878D54}"/>
                  </a:ext>
                </a:extLst>
              </p:cNvPr>
              <p:cNvCxnSpPr/>
              <p:nvPr/>
            </p:nvCxnSpPr>
            <p:spPr>
              <a:xfrm>
                <a:off x="15371377" y="2010404"/>
                <a:ext cx="0" cy="3956442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D1CFE588-392F-4B1F-AF29-6C7C8AA5BEF8}"/>
                  </a:ext>
                </a:extLst>
              </p:cNvPr>
              <p:cNvCxnSpPr/>
              <p:nvPr/>
            </p:nvCxnSpPr>
            <p:spPr>
              <a:xfrm>
                <a:off x="16194149" y="2010404"/>
                <a:ext cx="0" cy="3956442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3F352689-5678-4DF9-885C-A8E88FFA5B58}"/>
                  </a:ext>
                </a:extLst>
              </p:cNvPr>
              <p:cNvCxnSpPr/>
              <p:nvPr/>
            </p:nvCxnSpPr>
            <p:spPr>
              <a:xfrm>
                <a:off x="14859218" y="2010404"/>
                <a:ext cx="0" cy="3956442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A0A93DE-1F71-4BD6-A439-A51D1DAA7DAD}"/>
                </a:ext>
              </a:extLst>
            </p:cNvPr>
            <p:cNvGrpSpPr/>
            <p:nvPr/>
          </p:nvGrpSpPr>
          <p:grpSpPr>
            <a:xfrm>
              <a:off x="14206937" y="3127056"/>
              <a:ext cx="2078200" cy="2372321"/>
              <a:chOff x="14206937" y="3127056"/>
              <a:chExt cx="2078200" cy="2372321"/>
            </a:xfrm>
          </p:grpSpPr>
          <p:sp>
            <p:nvSpPr>
              <p:cNvPr id="25" name="Lightning Bolt 24">
                <a:extLst>
                  <a:ext uri="{FF2B5EF4-FFF2-40B4-BE49-F238E27FC236}">
                    <a16:creationId xmlns:a16="http://schemas.microsoft.com/office/drawing/2014/main" id="{51E6EE00-EAAC-40AD-B460-3C3A89F4A2DC}"/>
                  </a:ext>
                </a:extLst>
              </p:cNvPr>
              <p:cNvSpPr/>
              <p:nvPr/>
            </p:nvSpPr>
            <p:spPr>
              <a:xfrm flipH="1">
                <a:off x="15239198" y="5225057"/>
                <a:ext cx="274320" cy="274320"/>
              </a:xfrm>
              <a:prstGeom prst="lightningBol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Lightning Bolt 28">
                <a:extLst>
                  <a:ext uri="{FF2B5EF4-FFF2-40B4-BE49-F238E27FC236}">
                    <a16:creationId xmlns:a16="http://schemas.microsoft.com/office/drawing/2014/main" id="{7E18BECA-9302-48A5-AD35-F81884D94AAD}"/>
                  </a:ext>
                </a:extLst>
              </p:cNvPr>
              <p:cNvSpPr/>
              <p:nvPr/>
            </p:nvSpPr>
            <p:spPr>
              <a:xfrm flipH="1">
                <a:off x="14701593" y="5028788"/>
                <a:ext cx="274320" cy="274320"/>
              </a:xfrm>
              <a:prstGeom prst="lightningBol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Lightning Bolt 29">
                <a:extLst>
                  <a:ext uri="{FF2B5EF4-FFF2-40B4-BE49-F238E27FC236}">
                    <a16:creationId xmlns:a16="http://schemas.microsoft.com/office/drawing/2014/main" id="{F95207BC-54CB-4045-993C-F5BB7D91746C}"/>
                  </a:ext>
                </a:extLst>
              </p:cNvPr>
              <p:cNvSpPr/>
              <p:nvPr/>
            </p:nvSpPr>
            <p:spPr>
              <a:xfrm flipH="1">
                <a:off x="14679477" y="4150060"/>
                <a:ext cx="274320" cy="274320"/>
              </a:xfrm>
              <a:prstGeom prst="lightningBol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Lightning Bolt 30">
                <a:extLst>
                  <a:ext uri="{FF2B5EF4-FFF2-40B4-BE49-F238E27FC236}">
                    <a16:creationId xmlns:a16="http://schemas.microsoft.com/office/drawing/2014/main" id="{5347A217-347E-4854-93AD-B72BA5863B4D}"/>
                  </a:ext>
                </a:extLst>
              </p:cNvPr>
              <p:cNvSpPr/>
              <p:nvPr/>
            </p:nvSpPr>
            <p:spPr>
              <a:xfrm flipH="1">
                <a:off x="14223383" y="3224172"/>
                <a:ext cx="274320" cy="274320"/>
              </a:xfrm>
              <a:prstGeom prst="lightningBol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Lightning Bolt 31">
                <a:extLst>
                  <a:ext uri="{FF2B5EF4-FFF2-40B4-BE49-F238E27FC236}">
                    <a16:creationId xmlns:a16="http://schemas.microsoft.com/office/drawing/2014/main" id="{B1C09D30-9380-4859-B9CD-5F232F5105F5}"/>
                  </a:ext>
                </a:extLst>
              </p:cNvPr>
              <p:cNvSpPr/>
              <p:nvPr/>
            </p:nvSpPr>
            <p:spPr>
              <a:xfrm flipH="1">
                <a:off x="15318413" y="3127056"/>
                <a:ext cx="274320" cy="274320"/>
              </a:xfrm>
              <a:prstGeom prst="lightningBol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Lightning Bolt 32">
                <a:extLst>
                  <a:ext uri="{FF2B5EF4-FFF2-40B4-BE49-F238E27FC236}">
                    <a16:creationId xmlns:a16="http://schemas.microsoft.com/office/drawing/2014/main" id="{906AA5C9-E80F-479D-8472-66536FBB3EA5}"/>
                  </a:ext>
                </a:extLst>
              </p:cNvPr>
              <p:cNvSpPr/>
              <p:nvPr/>
            </p:nvSpPr>
            <p:spPr>
              <a:xfrm flipH="1">
                <a:off x="16010817" y="3740998"/>
                <a:ext cx="274320" cy="274320"/>
              </a:xfrm>
              <a:prstGeom prst="lightningBol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Lightning Bolt 33">
                <a:extLst>
                  <a:ext uri="{FF2B5EF4-FFF2-40B4-BE49-F238E27FC236}">
                    <a16:creationId xmlns:a16="http://schemas.microsoft.com/office/drawing/2014/main" id="{675615DE-4B67-417F-A047-B362F8EA3AF1}"/>
                  </a:ext>
                </a:extLst>
              </p:cNvPr>
              <p:cNvSpPr/>
              <p:nvPr/>
            </p:nvSpPr>
            <p:spPr>
              <a:xfrm flipH="1">
                <a:off x="14206937" y="4298968"/>
                <a:ext cx="274320" cy="274320"/>
              </a:xfrm>
              <a:prstGeom prst="lightningBol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A22EDC6-B72D-486F-85AE-70D9C27B19BC}"/>
              </a:ext>
            </a:extLst>
          </p:cNvPr>
          <p:cNvSpPr/>
          <p:nvPr/>
        </p:nvSpPr>
        <p:spPr>
          <a:xfrm>
            <a:off x="557010" y="5063981"/>
            <a:ext cx="1007154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/>
              <a:t>They create,</a:t>
            </a:r>
          </a:p>
          <a:p>
            <a:pPr marL="1200150" lvl="1" indent="-514350" algn="just">
              <a:buFont typeface="+mj-lt"/>
              <a:buAutoNum type="arabicPeriod"/>
            </a:pPr>
            <a:r>
              <a:rPr lang="en-US" sz="2800"/>
              <a:t>direct </a:t>
            </a:r>
            <a:r>
              <a:rPr lang="en-US" sz="2800" b="1"/>
              <a:t>breaks in the DNA</a:t>
            </a:r>
          </a:p>
          <a:p>
            <a:pPr marL="1200150" lvl="1" indent="-514350" algn="just">
              <a:buFont typeface="+mj-lt"/>
              <a:buAutoNum type="arabicPeriod"/>
            </a:pPr>
            <a:r>
              <a:rPr lang="en-US" sz="2800"/>
              <a:t>highly-reactive, toxic chemical species that can further react with the DNA and create additional </a:t>
            </a:r>
            <a:r>
              <a:rPr lang="en-US" sz="2800" b="1"/>
              <a:t>breaks</a:t>
            </a:r>
            <a:r>
              <a:rPr lang="en-US" sz="280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22AC37-60AF-4C0B-BF97-44E8A6A91339}"/>
              </a:ext>
            </a:extLst>
          </p:cNvPr>
          <p:cNvSpPr/>
          <p:nvPr/>
        </p:nvSpPr>
        <p:spPr>
          <a:xfrm>
            <a:off x="557008" y="6827841"/>
            <a:ext cx="100196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/>
              <a:t>Cells have DNA repair mechanisms. However, some breaks may be </a:t>
            </a:r>
            <a:r>
              <a:rPr lang="en-US" sz="2800" b="1"/>
              <a:t>improperly repaired</a:t>
            </a:r>
            <a:r>
              <a:rPr lang="en-US" sz="2800"/>
              <a:t>, leading to the formation of  </a:t>
            </a:r>
            <a:r>
              <a:rPr lang="en-US" sz="2800" b="1"/>
              <a:t>chromosome aberrations</a:t>
            </a:r>
            <a:r>
              <a:rPr lang="en-US" sz="2800"/>
              <a:t> (CAs). If the cells survive the injury, divide and pass CAs onto daughter cells, it leads to the formation of mutations, some of which can evolve into cancer [2,3].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1E04FF9-12CE-4316-9B6A-DAEE2E4A541F}"/>
              </a:ext>
            </a:extLst>
          </p:cNvPr>
          <p:cNvGrpSpPr/>
          <p:nvPr/>
        </p:nvGrpSpPr>
        <p:grpSpPr>
          <a:xfrm>
            <a:off x="12169326" y="4095841"/>
            <a:ext cx="5552537" cy="5568524"/>
            <a:chOff x="12488166" y="4150060"/>
            <a:chExt cx="4828006" cy="45964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E2C507-FE10-4B85-A665-922ABC6C0314}"/>
                </a:ext>
              </a:extLst>
            </p:cNvPr>
            <p:cNvSpPr/>
            <p:nvPr/>
          </p:nvSpPr>
          <p:spPr>
            <a:xfrm>
              <a:off x="12488166" y="5913125"/>
              <a:ext cx="4828006" cy="28334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73751-3C67-4E15-ACDB-286F49A41B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589112" y="4865441"/>
              <a:ext cx="1692586" cy="988621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77F4AD-9110-4D7C-A914-9E63C1399A69}"/>
                </a:ext>
              </a:extLst>
            </p:cNvPr>
            <p:cNvSpPr/>
            <p:nvPr/>
          </p:nvSpPr>
          <p:spPr>
            <a:xfrm>
              <a:off x="14245246" y="4150060"/>
              <a:ext cx="1106330" cy="82337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6263B90-9A57-42FE-85AF-4EEDA825148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351579" y="4899026"/>
              <a:ext cx="1885414" cy="1014099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D2CDEFB-C2F3-4B3D-8405-594A0187D84A}"/>
                </a:ext>
              </a:extLst>
            </p:cNvPr>
            <p:cNvGrpSpPr/>
            <p:nvPr/>
          </p:nvGrpSpPr>
          <p:grpSpPr>
            <a:xfrm>
              <a:off x="12589111" y="6049496"/>
              <a:ext cx="4647881" cy="2589855"/>
              <a:chOff x="5361187" y="3046368"/>
              <a:chExt cx="3632138" cy="1967598"/>
            </a:xfrm>
          </p:grpSpPr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69BCD2CE-D995-4270-888E-9511970FAA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1997" r="4005"/>
              <a:stretch/>
            </p:blipFill>
            <p:spPr>
              <a:xfrm>
                <a:off x="5361187" y="3046368"/>
                <a:ext cx="3632138" cy="1967598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D0A4613-7981-44A5-B104-54EDB379BA27}"/>
                  </a:ext>
                </a:extLst>
              </p:cNvPr>
              <p:cNvSpPr txBox="1"/>
              <p:nvPr/>
            </p:nvSpPr>
            <p:spPr>
              <a:xfrm rot="18845667">
                <a:off x="8290307" y="4021757"/>
                <a:ext cx="10352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err="1">
                    <a:solidFill>
                      <a:srgbClr val="FF0000"/>
                    </a:solidFill>
                  </a:rPr>
                  <a:t>Ionization</a:t>
                </a:r>
                <a:endParaRPr lang="fr-FR" sz="120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08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67"/>
    </mc:Choice>
    <mc:Fallback xmlns="">
      <p:transition spd="slow" advTm="16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ontent Placeholder 35">
            <a:extLst>
              <a:ext uri="{FF2B5EF4-FFF2-40B4-BE49-F238E27FC236}">
                <a16:creationId xmlns:a16="http://schemas.microsoft.com/office/drawing/2014/main" id="{82C83DB6-9EAA-4058-BC91-B31539E6D059}"/>
              </a:ext>
            </a:extLst>
          </p:cNvPr>
          <p:cNvSpPr txBox="1">
            <a:spLocks/>
          </p:cNvSpPr>
          <p:nvPr/>
        </p:nvSpPr>
        <p:spPr>
          <a:xfrm>
            <a:off x="434342" y="2188322"/>
            <a:ext cx="1688547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/>
              <a:t>Radiation-induced damages: parameters</a:t>
            </a:r>
            <a:endParaRPr lang="en-US" sz="4000"/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1CE52C51-690D-4508-800D-256B717C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z="2800" smtClean="0"/>
              <a:t>4</a:t>
            </a:fld>
            <a:endParaRPr lang="en-US" sz="2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5AFC23-1E23-4230-8A3D-89A4C1F949E7}"/>
              </a:ext>
            </a:extLst>
          </p:cNvPr>
          <p:cNvSpPr/>
          <p:nvPr/>
        </p:nvSpPr>
        <p:spPr>
          <a:xfrm>
            <a:off x="0" y="3023092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/>
            <a:r>
              <a:rPr lang="en-US" sz="2800" b="1"/>
              <a:t>Physical parameters</a:t>
            </a:r>
            <a:r>
              <a:rPr lang="en-US" sz="2800"/>
              <a:t>: ion energy and type, and notably ion linear energy transfer (LET). Typically, CA yields peak for LET values around 100 keV/µm.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A81367-8C98-4820-ACAD-CF27704A62F6}"/>
              </a:ext>
            </a:extLst>
          </p:cNvPr>
          <p:cNvSpPr/>
          <p:nvPr/>
        </p:nvSpPr>
        <p:spPr>
          <a:xfrm>
            <a:off x="9287434" y="3022408"/>
            <a:ext cx="84626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n-US" sz="2800" b="1"/>
              <a:t>Biological parameters</a:t>
            </a:r>
            <a:r>
              <a:rPr lang="en-US" sz="2800"/>
              <a:t>: biological endpoint, cell type, etc. Different cells have different dimensions.</a:t>
            </a:r>
          </a:p>
          <a:p>
            <a:pPr lvl="1" algn="just"/>
            <a:r>
              <a:rPr lang="en-US" sz="2800" b="1"/>
              <a:t>Impact of nuclear geometry on CAs?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D7CD77-B783-4862-B4D2-4FEEA53D7ED1}"/>
              </a:ext>
            </a:extLst>
          </p:cNvPr>
          <p:cNvGrpSpPr/>
          <p:nvPr/>
        </p:nvGrpSpPr>
        <p:grpSpPr>
          <a:xfrm>
            <a:off x="-44805" y="4527856"/>
            <a:ext cx="9503127" cy="5169400"/>
            <a:chOff x="40923" y="4527856"/>
            <a:chExt cx="9503127" cy="51694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C80ABCD-5808-48F9-926E-31A2DEEA73C8}"/>
                </a:ext>
              </a:extLst>
            </p:cNvPr>
            <p:cNvGrpSpPr/>
            <p:nvPr/>
          </p:nvGrpSpPr>
          <p:grpSpPr>
            <a:xfrm>
              <a:off x="40923" y="4569386"/>
              <a:ext cx="9503127" cy="5127870"/>
              <a:chOff x="205584" y="4761191"/>
              <a:chExt cx="9503127" cy="5127870"/>
            </a:xfrm>
          </p:grpSpPr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F1AAB72A-11D2-4743-A144-DE6DFD724C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584" y="4761191"/>
                <a:ext cx="9503127" cy="4800634"/>
                <a:chOff x="-16868317" y="7137808"/>
                <a:chExt cx="16259668" cy="7396455"/>
              </a:xfrm>
            </p:grpSpPr>
            <p:pic>
              <p:nvPicPr>
                <p:cNvPr id="25" name="Picture 8" descr="Chart, diagram&#10;&#10;Description automatically generated">
                  <a:extLst>
                    <a:ext uri="{FF2B5EF4-FFF2-40B4-BE49-F238E27FC236}">
                      <a16:creationId xmlns:a16="http://schemas.microsoft.com/office/drawing/2014/main" id="{D7515715-445A-4191-BEEA-78DC0FDF3F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954" t="9677" r="3523"/>
                <a:stretch>
                  <a:fillRect/>
                </a:stretch>
              </p:blipFill>
              <p:spPr bwMode="auto">
                <a:xfrm>
                  <a:off x="-16868317" y="7137808"/>
                  <a:ext cx="8218250" cy="73964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" name="Picture 11" descr="Chart&#10;&#10;Description automatically generated">
                  <a:extLst>
                    <a:ext uri="{FF2B5EF4-FFF2-40B4-BE49-F238E27FC236}">
                      <a16:creationId xmlns:a16="http://schemas.microsoft.com/office/drawing/2014/main" id="{176DEB47-E450-448E-9063-7EC5B0AF1A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369" t="9399"/>
                <a:stretch>
                  <a:fillRect/>
                </a:stretch>
              </p:blipFill>
              <p:spPr bwMode="auto">
                <a:xfrm>
                  <a:off x="-9038956" y="7170935"/>
                  <a:ext cx="8430307" cy="7363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F901C61-B3F9-458C-BC0B-B91025A3A673}"/>
                  </a:ext>
                </a:extLst>
              </p:cNvPr>
              <p:cNvSpPr/>
              <p:nvPr/>
            </p:nvSpPr>
            <p:spPr>
              <a:xfrm>
                <a:off x="814168" y="9488951"/>
                <a:ext cx="3814827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en-US" sz="2000" i="1"/>
                  <a:t>290 MeV/n C (LET = 12.9 keV/</a:t>
                </a:r>
                <a:r>
                  <a:rPr lang="el-GR" altLang="en-US" sz="2000" i="1">
                    <a:latin typeface="Calibri" panose="020F0502020204030204" pitchFamily="34" charset="0"/>
                    <a:cs typeface="Calibri" panose="020F0502020204030204" pitchFamily="34" charset="0"/>
                  </a:rPr>
                  <a:t>μ</a:t>
                </a:r>
                <a:r>
                  <a:rPr lang="en-US" altLang="en-US" sz="2000" i="1">
                    <a:latin typeface="Calibri" panose="020F0502020204030204" pitchFamily="34" charset="0"/>
                    <a:cs typeface="Calibri" panose="020F0502020204030204" pitchFamily="34" charset="0"/>
                  </a:rPr>
                  <a:t>m) </a:t>
                </a:r>
                <a:endParaRPr lang="en-US" sz="2000" i="1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F3DA8D9-CF9F-41E3-92E3-7A4295D88DBD}"/>
                  </a:ext>
                </a:extLst>
              </p:cNvPr>
              <p:cNvSpPr/>
              <p:nvPr/>
            </p:nvSpPr>
            <p:spPr>
              <a:xfrm>
                <a:off x="5345783" y="9504340"/>
                <a:ext cx="372800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en-US" i="1"/>
                  <a:t>1000 MeV/n Fe (LET = 149.2 keV/</a:t>
                </a:r>
                <a:r>
                  <a:rPr lang="el-GR" altLang="en-US" i="1">
                    <a:cs typeface="Calibri" panose="020F0502020204030204" pitchFamily="34" charset="0"/>
                  </a:rPr>
                  <a:t>μ</a:t>
                </a:r>
                <a:r>
                  <a:rPr lang="en-US" altLang="en-US" i="1">
                    <a:cs typeface="Calibri" panose="020F0502020204030204" pitchFamily="34" charset="0"/>
                  </a:rPr>
                  <a:t>m)</a:t>
                </a:r>
                <a:endParaRPr lang="en-US" i="1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B7B019-4446-487F-B201-B47F42753ABC}"/>
                </a:ext>
              </a:extLst>
            </p:cNvPr>
            <p:cNvSpPr txBox="1"/>
            <p:nvPr/>
          </p:nvSpPr>
          <p:spPr>
            <a:xfrm>
              <a:off x="434342" y="4527856"/>
              <a:ext cx="80843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/>
                <a:t>Same dose of 1 </a:t>
              </a:r>
              <a:r>
                <a:rPr lang="en-US" sz="2000" i="1" err="1"/>
                <a:t>Gy</a:t>
              </a:r>
              <a:endParaRPr lang="en-US" sz="2000" i="1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D5BEA2-4F09-4B51-9935-BFCF0576594F}"/>
              </a:ext>
            </a:extLst>
          </p:cNvPr>
          <p:cNvGrpSpPr/>
          <p:nvPr/>
        </p:nvGrpSpPr>
        <p:grpSpPr>
          <a:xfrm>
            <a:off x="9345992" y="4588045"/>
            <a:ext cx="8942008" cy="5039092"/>
            <a:chOff x="9345992" y="4588045"/>
            <a:chExt cx="8942008" cy="5039092"/>
          </a:xfrm>
        </p:grpSpPr>
        <p:pic>
          <p:nvPicPr>
            <p:cNvPr id="14" name="Picture 13" descr="Chart&#10;&#10;Description automatically generated">
              <a:extLst>
                <a:ext uri="{FF2B5EF4-FFF2-40B4-BE49-F238E27FC236}">
                  <a16:creationId xmlns:a16="http://schemas.microsoft.com/office/drawing/2014/main" id="{1C9560AC-F1A0-43CC-83E4-D11FF08ED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7" t="9553"/>
            <a:stretch/>
          </p:blipFill>
          <p:spPr>
            <a:xfrm>
              <a:off x="9345992" y="4712407"/>
              <a:ext cx="4443661" cy="4234984"/>
            </a:xfrm>
            <a:prstGeom prst="rect">
              <a:avLst/>
            </a:prstGeom>
          </p:spPr>
        </p:pic>
        <p:pic>
          <p:nvPicPr>
            <p:cNvPr id="16" name="Picture 15" descr="Chart, surface chart&#10;&#10;Description automatically generated">
              <a:extLst>
                <a:ext uri="{FF2B5EF4-FFF2-40B4-BE49-F238E27FC236}">
                  <a16:creationId xmlns:a16="http://schemas.microsoft.com/office/drawing/2014/main" id="{7A8CDF9C-8614-4B34-8719-D918C33DFC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49" t="9505" r="-1750" b="336"/>
            <a:stretch/>
          </p:blipFill>
          <p:spPr>
            <a:xfrm>
              <a:off x="13733704" y="4588045"/>
              <a:ext cx="4554296" cy="4233052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CDF511F-809D-4A40-A42C-68A03B1BC0E3}"/>
                </a:ext>
              </a:extLst>
            </p:cNvPr>
            <p:cNvSpPr/>
            <p:nvPr/>
          </p:nvSpPr>
          <p:spPr>
            <a:xfrm>
              <a:off x="9795360" y="8919251"/>
              <a:ext cx="393573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i="1"/>
                <a:t>Lymphocyte spherical</a:t>
              </a:r>
            </a:p>
            <a:p>
              <a:pPr algn="ctr"/>
              <a:r>
                <a:rPr lang="en-US" sz="2000" i="1"/>
                <a:t> R = 3 µm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AC570BF-56C1-411B-9150-28494805BFEC}"/>
                </a:ext>
              </a:extLst>
            </p:cNvPr>
            <p:cNvSpPr/>
            <p:nvPr/>
          </p:nvSpPr>
          <p:spPr>
            <a:xfrm>
              <a:off x="14223906" y="8919251"/>
              <a:ext cx="36296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i="1"/>
                <a:t>Fibroblast ellipsoidal </a:t>
              </a:r>
            </a:p>
            <a:p>
              <a:pPr algn="ctr"/>
              <a:r>
                <a:rPr lang="en-US" sz="2000" i="1"/>
                <a:t>(semi axis 5.1, 10.2 and 3 µm)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71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67"/>
    </mc:Choice>
    <mc:Fallback xmlns="">
      <p:transition spd="slow" advTm="16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F01CA-27CC-4C83-9EE9-D07CDFE4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480" y="9457487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5</a:t>
            </a:fld>
            <a:endParaRPr lang="en-US" sz="2800"/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B6248068-0197-425A-8055-7634880D8875}"/>
              </a:ext>
            </a:extLst>
          </p:cNvPr>
          <p:cNvSpPr/>
          <p:nvPr/>
        </p:nvSpPr>
        <p:spPr>
          <a:xfrm>
            <a:off x="34497" y="9826179"/>
            <a:ext cx="6681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/>
              <a:t>[4] Plante and </a:t>
            </a:r>
            <a:r>
              <a:rPr lang="en-US" sz="2000" err="1"/>
              <a:t>Cucinotta</a:t>
            </a:r>
            <a:r>
              <a:rPr lang="en-US" sz="2000"/>
              <a:t> </a:t>
            </a:r>
            <a:r>
              <a:rPr lang="en-US" sz="2000" i="1"/>
              <a:t>In Mode CB (Ed)</a:t>
            </a:r>
            <a:r>
              <a:rPr lang="en-US" sz="2000"/>
              <a:t>, </a:t>
            </a:r>
            <a:r>
              <a:rPr lang="en-US" sz="2000" err="1"/>
              <a:t>InTech</a:t>
            </a:r>
            <a:r>
              <a:rPr lang="en-US" sz="2000"/>
              <a:t> (2011). </a:t>
            </a: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59F21C63-A684-4EA2-916B-6B0164FD9C92}"/>
              </a:ext>
            </a:extLst>
          </p:cNvPr>
          <p:cNvSpPr/>
          <p:nvPr/>
        </p:nvSpPr>
        <p:spPr>
          <a:xfrm>
            <a:off x="252457" y="2720879"/>
            <a:ext cx="4171346" cy="65405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DB06784B-BDD4-49C0-9F59-D92EDC331F2D}"/>
              </a:ext>
            </a:extLst>
          </p:cNvPr>
          <p:cNvSpPr txBox="1"/>
          <p:nvPr/>
        </p:nvSpPr>
        <p:spPr>
          <a:xfrm>
            <a:off x="271772" y="2096252"/>
            <a:ext cx="278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kern="0">
                <a:solidFill>
                  <a:schemeClr val="accent1"/>
                </a:solidFill>
              </a:rPr>
              <a:t>RITRACKS [4]</a:t>
            </a:r>
            <a:endParaRPr lang="en-US" kern="0">
              <a:solidFill>
                <a:schemeClr val="accent1"/>
              </a:solidFill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C0466901-CA45-4A3E-8C59-C3AFF0905EB2}"/>
              </a:ext>
            </a:extLst>
          </p:cNvPr>
          <p:cNvSpPr txBox="1"/>
          <p:nvPr/>
        </p:nvSpPr>
        <p:spPr>
          <a:xfrm>
            <a:off x="222837" y="2713267"/>
            <a:ext cx="4171346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1. Irradiation</a:t>
            </a:r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96345663-FD38-40E2-BD0D-3F80C1B88A4B}"/>
                  </a:ext>
                </a:extLst>
              </p:cNvPr>
              <p:cNvSpPr txBox="1"/>
              <p:nvPr/>
            </p:nvSpPr>
            <p:spPr>
              <a:xfrm>
                <a:off x="324783" y="3226818"/>
                <a:ext cx="4026695" cy="100688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/>
                  <a:t>Geometry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Irradiated volume V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Spherical nucleus (R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/>
                  <a:t> 2 to 8 </a:t>
                </a:r>
                <a:r>
                  <a:rPr lang="el-GR" sz="2000">
                    <a:latin typeface="Calibri" panose="020F0502020204030204" pitchFamily="34" charset="0"/>
                    <a:cs typeface="Calibri" panose="020F0502020204030204" pitchFamily="34" charset="0"/>
                  </a:rPr>
                  <a:t>μ</a:t>
                </a:r>
                <a:r>
                  <a:rPr lang="en-US" sz="2000">
                    <a:latin typeface="Calibri" panose="020F0502020204030204" pitchFamily="34" charset="0"/>
                    <a:cs typeface="Calibri" panose="020F0502020204030204" pitchFamily="34" charset="0"/>
                  </a:rPr>
                  <a:t>m).</a:t>
                </a:r>
              </a:p>
            </p:txBody>
          </p:sp>
        </mc:Choice>
        <mc:Fallback xmlns="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96345663-FD38-40E2-BD0D-3F80C1B88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83" y="3226818"/>
                <a:ext cx="4026695" cy="1006880"/>
              </a:xfrm>
              <a:prstGeom prst="rect">
                <a:avLst/>
              </a:prstGeom>
              <a:blipFill>
                <a:blip r:embed="rId5"/>
                <a:stretch>
                  <a:fillRect l="-1664" t="-3012" b="-10843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2E4E6C9-F456-42CE-8C37-52713F532F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372" y="5573912"/>
            <a:ext cx="3194004" cy="36522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8B54EFD-7AC8-4CC4-BF34-9C4C9850532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2088" y="2276961"/>
            <a:ext cx="7427596" cy="7876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6F7F6EF-5F1C-40BA-9132-620E466E46E1}"/>
                  </a:ext>
                </a:extLst>
              </p:cNvPr>
              <p:cNvSpPr/>
              <p:nvPr/>
            </p:nvSpPr>
            <p:spPr>
              <a:xfrm>
                <a:off x="8177184" y="1729177"/>
                <a:ext cx="767740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Gy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=1.6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𝐿𝐸𝑇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keV</m:t>
                      </m:r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l-GR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  <m: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6F7F6EF-5F1C-40BA-9132-620E466E46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184" y="1729177"/>
                <a:ext cx="767740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648E942-7C0E-4E73-B94B-8B3A7CFD94D7}"/>
                  </a:ext>
                </a:extLst>
              </p:cNvPr>
              <p:cNvSpPr/>
              <p:nvPr/>
            </p:nvSpPr>
            <p:spPr>
              <a:xfrm>
                <a:off x="324783" y="4153073"/>
                <a:ext cx="3922615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/>
                  <a:t>Beam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Mono-energetic ion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LET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[0.22−195]</m:t>
                    </m:r>
                  </m:oMath>
                </a14:m>
                <a:r>
                  <a:rPr lang="en-US" sz="2000">
                    <a:cs typeface="Calibri" panose="020F0502020204030204" pitchFamily="34" charset="0"/>
                  </a:rPr>
                  <a:t> keV/</a:t>
                </a:r>
                <a:r>
                  <a:rPr lang="el-GR" sz="2000">
                    <a:latin typeface="Calibri" panose="020F0502020204030204" pitchFamily="34" charset="0"/>
                    <a:cs typeface="Calibri" panose="020F0502020204030204" pitchFamily="34" charset="0"/>
                  </a:rPr>
                  <a:t>μ</a:t>
                </a:r>
                <a:r>
                  <a:rPr lang="en-US" sz="200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endParaRPr lang="en-US" sz="2000">
                  <a:cs typeface="Calibri" panose="020F0502020204030204" pitchFamily="34" charset="0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en-US" sz="2000">
                    <a:cs typeface="Calibri" panose="020F0502020204030204" pitchFamily="34" charset="0"/>
                  </a:rPr>
                  <a:t>Dose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>
                    <a:cs typeface="Calibri" panose="020F0502020204030204" pitchFamily="34" charset="0"/>
                  </a:rPr>
                  <a:t> varying from 0.05 </a:t>
                </a:r>
                <a:r>
                  <a:rPr lang="en-US" sz="2000" err="1">
                    <a:cs typeface="Calibri" panose="020F0502020204030204" pitchFamily="34" charset="0"/>
                  </a:rPr>
                  <a:t>Gy</a:t>
                </a:r>
                <a:r>
                  <a:rPr lang="en-US" sz="2000">
                    <a:cs typeface="Calibri" panose="020F0502020204030204" pitchFamily="34" charset="0"/>
                  </a:rPr>
                  <a:t> up to 1 </a:t>
                </a:r>
                <a:r>
                  <a:rPr lang="en-US" sz="2000" err="1">
                    <a:cs typeface="Calibri" panose="020F0502020204030204" pitchFamily="34" charset="0"/>
                  </a:rPr>
                  <a:t>Gy</a:t>
                </a:r>
                <a:endParaRPr lang="en-US" sz="2000"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648E942-7C0E-4E73-B94B-8B3A7CFD94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83" y="4153073"/>
                <a:ext cx="3922615" cy="1631216"/>
              </a:xfrm>
              <a:prstGeom prst="rect">
                <a:avLst/>
              </a:prstGeom>
              <a:blipFill>
                <a:blip r:embed="rId9"/>
                <a:stretch>
                  <a:fillRect l="-1708" t="-1866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3914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18"/>
    </mc:Choice>
    <mc:Fallback xmlns="">
      <p:transition spd="slow" advTm="50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" grpId="0"/>
      <p:bldP spid="317" grpId="0"/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F01CA-27CC-4C83-9EE9-D07CDFE4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480" y="9457487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6</a:t>
            </a:fld>
            <a:endParaRPr lang="en-US" sz="2800"/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B6248068-0197-425A-8055-7634880D8875}"/>
              </a:ext>
            </a:extLst>
          </p:cNvPr>
          <p:cNvSpPr/>
          <p:nvPr/>
        </p:nvSpPr>
        <p:spPr>
          <a:xfrm>
            <a:off x="34497" y="9826179"/>
            <a:ext cx="66812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/>
              <a:t>[4] Plante and </a:t>
            </a:r>
            <a:r>
              <a:rPr lang="en-US" sz="2000" err="1"/>
              <a:t>Cucinotta</a:t>
            </a:r>
            <a:r>
              <a:rPr lang="en-US" sz="2000"/>
              <a:t> </a:t>
            </a:r>
            <a:r>
              <a:rPr lang="en-US" sz="2000" i="1"/>
              <a:t>In Mode CB (Ed)</a:t>
            </a:r>
            <a:r>
              <a:rPr lang="en-US" sz="2000"/>
              <a:t>, </a:t>
            </a:r>
            <a:r>
              <a:rPr lang="en-US" sz="2000" err="1"/>
              <a:t>InTech</a:t>
            </a:r>
            <a:r>
              <a:rPr lang="en-US" sz="2000"/>
              <a:t> (2011). </a:t>
            </a: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59F21C63-A684-4EA2-916B-6B0164FD9C92}"/>
              </a:ext>
            </a:extLst>
          </p:cNvPr>
          <p:cNvSpPr/>
          <p:nvPr/>
        </p:nvSpPr>
        <p:spPr>
          <a:xfrm>
            <a:off x="252457" y="2720879"/>
            <a:ext cx="4171346" cy="65405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DB06784B-BDD4-49C0-9F59-D92EDC331F2D}"/>
              </a:ext>
            </a:extLst>
          </p:cNvPr>
          <p:cNvSpPr txBox="1"/>
          <p:nvPr/>
        </p:nvSpPr>
        <p:spPr>
          <a:xfrm>
            <a:off x="271772" y="2096252"/>
            <a:ext cx="278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kern="0">
                <a:solidFill>
                  <a:schemeClr val="accent1"/>
                </a:solidFill>
              </a:rPr>
              <a:t>RITRACKS [4]</a:t>
            </a:r>
            <a:endParaRPr lang="en-US" kern="0">
              <a:solidFill>
                <a:schemeClr val="accent1"/>
              </a:solidFill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C0466901-CA45-4A3E-8C59-C3AFF0905EB2}"/>
              </a:ext>
            </a:extLst>
          </p:cNvPr>
          <p:cNvSpPr txBox="1"/>
          <p:nvPr/>
        </p:nvSpPr>
        <p:spPr>
          <a:xfrm>
            <a:off x="222837" y="2713267"/>
            <a:ext cx="4171346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1. Irradiation</a:t>
            </a:r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96345663-FD38-40E2-BD0D-3F80C1B88A4B}"/>
                  </a:ext>
                </a:extLst>
              </p:cNvPr>
              <p:cNvSpPr txBox="1"/>
              <p:nvPr/>
            </p:nvSpPr>
            <p:spPr>
              <a:xfrm>
                <a:off x="324783" y="3226818"/>
                <a:ext cx="4026695" cy="100688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/>
                  <a:t>Geometry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Irradiated volume V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Spherical nucleus (R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/>
                  <a:t> 2 to 8 </a:t>
                </a:r>
                <a:r>
                  <a:rPr lang="el-GR" sz="2000">
                    <a:latin typeface="Calibri" panose="020F0502020204030204" pitchFamily="34" charset="0"/>
                    <a:cs typeface="Calibri" panose="020F0502020204030204" pitchFamily="34" charset="0"/>
                  </a:rPr>
                  <a:t>μ</a:t>
                </a:r>
                <a:r>
                  <a:rPr lang="en-US" sz="2000">
                    <a:latin typeface="Calibri" panose="020F0502020204030204" pitchFamily="34" charset="0"/>
                    <a:cs typeface="Calibri" panose="020F0502020204030204" pitchFamily="34" charset="0"/>
                  </a:rPr>
                  <a:t>m).</a:t>
                </a:r>
              </a:p>
            </p:txBody>
          </p:sp>
        </mc:Choice>
        <mc:Fallback xmlns=""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96345663-FD38-40E2-BD0D-3F80C1B88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83" y="3226818"/>
                <a:ext cx="4026695" cy="1006880"/>
              </a:xfrm>
              <a:prstGeom prst="rect">
                <a:avLst/>
              </a:prstGeom>
              <a:blipFill>
                <a:blip r:embed="rId5"/>
                <a:stretch>
                  <a:fillRect l="-1664" t="-3012" b="-10843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9223427-EE48-44F9-B414-3CC579158443}"/>
                  </a:ext>
                </a:extLst>
              </p:cNvPr>
              <p:cNvSpPr/>
              <p:nvPr/>
            </p:nvSpPr>
            <p:spPr>
              <a:xfrm>
                <a:off x="324783" y="4153073"/>
                <a:ext cx="3922615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/>
                  <a:t>Beam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Mono-energetic ion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/>
                  <a:t>LET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[0.22−195]</m:t>
                    </m:r>
                  </m:oMath>
                </a14:m>
                <a:r>
                  <a:rPr lang="en-US" sz="2000">
                    <a:cs typeface="Calibri" panose="020F0502020204030204" pitchFamily="34" charset="0"/>
                  </a:rPr>
                  <a:t> keV/</a:t>
                </a:r>
                <a:r>
                  <a:rPr lang="el-GR" sz="2000">
                    <a:latin typeface="Calibri" panose="020F0502020204030204" pitchFamily="34" charset="0"/>
                    <a:cs typeface="Calibri" panose="020F0502020204030204" pitchFamily="34" charset="0"/>
                  </a:rPr>
                  <a:t>μ</a:t>
                </a:r>
                <a:r>
                  <a:rPr lang="en-US" sz="2000">
                    <a:latin typeface="Calibri" panose="020F0502020204030204" pitchFamily="34" charset="0"/>
                    <a:cs typeface="Calibri" panose="020F0502020204030204" pitchFamily="34" charset="0"/>
                  </a:rPr>
                  <a:t>m</a:t>
                </a:r>
                <a:endParaRPr lang="en-US" sz="2000">
                  <a:cs typeface="Calibri" panose="020F0502020204030204" pitchFamily="34" charset="0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en-US" sz="2000">
                    <a:cs typeface="Calibri" panose="020F0502020204030204" pitchFamily="34" charset="0"/>
                  </a:rPr>
                  <a:t>Dose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>
                    <a:cs typeface="Calibri" panose="020F0502020204030204" pitchFamily="34" charset="0"/>
                  </a:rPr>
                  <a:t> varying from 0.05 </a:t>
                </a:r>
                <a:r>
                  <a:rPr lang="en-US" sz="2000" err="1">
                    <a:cs typeface="Calibri" panose="020F0502020204030204" pitchFamily="34" charset="0"/>
                  </a:rPr>
                  <a:t>Gy</a:t>
                </a:r>
                <a:r>
                  <a:rPr lang="en-US" sz="2000">
                    <a:cs typeface="Calibri" panose="020F0502020204030204" pitchFamily="34" charset="0"/>
                  </a:rPr>
                  <a:t> up to 1 </a:t>
                </a:r>
                <a:r>
                  <a:rPr lang="en-US" sz="2000" err="1">
                    <a:cs typeface="Calibri" panose="020F0502020204030204" pitchFamily="34" charset="0"/>
                  </a:rPr>
                  <a:t>Gy</a:t>
                </a:r>
                <a:endParaRPr lang="en-US" sz="2000"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9223427-EE48-44F9-B414-3CC5791584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83" y="4153073"/>
                <a:ext cx="3922615" cy="1631216"/>
              </a:xfrm>
              <a:prstGeom prst="rect">
                <a:avLst/>
              </a:prstGeom>
              <a:blipFill>
                <a:blip r:embed="rId6"/>
                <a:stretch>
                  <a:fillRect l="-1708" t="-1866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2E4E6C9-F456-42CE-8C37-52713F532F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72" y="5573912"/>
            <a:ext cx="3194004" cy="365220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789ADC4-54D8-454C-902C-02131093E050}"/>
              </a:ext>
            </a:extLst>
          </p:cNvPr>
          <p:cNvSpPr/>
          <p:nvPr/>
        </p:nvSpPr>
        <p:spPr>
          <a:xfrm>
            <a:off x="4873863" y="2677078"/>
            <a:ext cx="13142365" cy="654055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B63AFC-180E-4938-A7C3-9AFDB1D3DF0B}"/>
              </a:ext>
            </a:extLst>
          </p:cNvPr>
          <p:cNvSpPr txBox="1"/>
          <p:nvPr/>
        </p:nvSpPr>
        <p:spPr>
          <a:xfrm>
            <a:off x="4902720" y="2088073"/>
            <a:ext cx="2523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kern="0">
                <a:solidFill>
                  <a:schemeClr val="accent6"/>
                </a:solidFill>
              </a:rPr>
              <a:t>RITCARD [5]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89FEDB5-69E3-4120-A728-49BA81C2A357}"/>
                  </a:ext>
                </a:extLst>
              </p:cNvPr>
              <p:cNvSpPr txBox="1"/>
              <p:nvPr/>
            </p:nvSpPr>
            <p:spPr>
              <a:xfrm>
                <a:off x="4922353" y="3262675"/>
                <a:ext cx="334302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sz="2000" kern="0"/>
                  <a:t>Scoring of dose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𝐷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2000"/>
                  <a:t> </a:t>
                </a:r>
              </a:p>
              <a:p>
                <a:pPr algn="ctr">
                  <a:defRPr/>
                </a:pPr>
                <a:r>
                  <a:rPr lang="en-US" sz="2000" kern="0"/>
                  <a:t>in 20</a:t>
                </a:r>
                <a:r>
                  <a:rPr lang="en-US" sz="2000" kern="0" baseline="30000"/>
                  <a:t>3</a:t>
                </a:r>
                <a:r>
                  <a:rPr lang="en-US" sz="2000" kern="0"/>
                  <a:t> nm</a:t>
                </a:r>
                <a:r>
                  <a:rPr lang="en-US" sz="2000" kern="0" baseline="30000"/>
                  <a:t>3</a:t>
                </a:r>
                <a:r>
                  <a:rPr lang="en-US" sz="2000" kern="0"/>
                  <a:t> voxels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89FEDB5-69E3-4120-A728-49BA81C2A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353" y="3262675"/>
                <a:ext cx="3343025" cy="707886"/>
              </a:xfrm>
              <a:prstGeom prst="rect">
                <a:avLst/>
              </a:prstGeom>
              <a:blipFill>
                <a:blip r:embed="rId8"/>
                <a:stretch>
                  <a:fillRect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603C833-789B-45FB-87D9-32B9DEBD9E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8682" y="3963563"/>
            <a:ext cx="1535843" cy="1579725"/>
          </a:xfrm>
          <a:prstGeom prst="rect">
            <a:avLst/>
          </a:prstGeom>
        </p:spPr>
      </p:pic>
      <p:sp>
        <p:nvSpPr>
          <p:cNvPr id="352" name="TextBox 351">
            <a:extLst>
              <a:ext uri="{FF2B5EF4-FFF2-40B4-BE49-F238E27FC236}">
                <a16:creationId xmlns:a16="http://schemas.microsoft.com/office/drawing/2014/main" id="{1E559BC2-30C7-4886-A8C8-41BAE02256ED}"/>
              </a:ext>
            </a:extLst>
          </p:cNvPr>
          <p:cNvSpPr txBox="1"/>
          <p:nvPr/>
        </p:nvSpPr>
        <p:spPr>
          <a:xfrm>
            <a:off x="4922353" y="2718105"/>
            <a:ext cx="3586754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2. </a:t>
            </a:r>
            <a:r>
              <a:rPr lang="en-US" sz="3200" b="1" err="1"/>
              <a:t>Nanodosimetry</a:t>
            </a:r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87364362-D739-4A78-976A-9F3C802A7DE9}"/>
              </a:ext>
            </a:extLst>
          </p:cNvPr>
          <p:cNvSpPr txBox="1"/>
          <p:nvPr/>
        </p:nvSpPr>
        <p:spPr>
          <a:xfrm>
            <a:off x="4922353" y="5610922"/>
            <a:ext cx="3390812" cy="107721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+</a:t>
            </a:r>
          </a:p>
          <a:p>
            <a:pPr algn="ctr"/>
            <a:r>
              <a:rPr lang="en-US" sz="3200" b="1"/>
              <a:t>3. Random walk</a:t>
            </a:r>
            <a:endParaRPr lang="en-US" sz="24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C4EEA7-96BC-40EA-B6CA-A23AE229C5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2877" y="7061149"/>
            <a:ext cx="3292501" cy="2008020"/>
          </a:xfrm>
          <a:prstGeom prst="rect">
            <a:avLst/>
          </a:prstGeom>
        </p:spPr>
      </p:pic>
      <p:sp>
        <p:nvSpPr>
          <p:cNvPr id="366" name="TextBox 365">
            <a:extLst>
              <a:ext uri="{FF2B5EF4-FFF2-40B4-BE49-F238E27FC236}">
                <a16:creationId xmlns:a16="http://schemas.microsoft.com/office/drawing/2014/main" id="{E5F73285-C68B-4628-8CED-D5D385C84B04}"/>
              </a:ext>
            </a:extLst>
          </p:cNvPr>
          <p:cNvSpPr txBox="1"/>
          <p:nvPr/>
        </p:nvSpPr>
        <p:spPr>
          <a:xfrm>
            <a:off x="4677922" y="6648652"/>
            <a:ext cx="3741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kern="0"/>
              <a:t>Model of 46 chromosomes</a:t>
            </a:r>
          </a:p>
        </p:txBody>
      </p: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967961E2-B876-472F-935E-0F1EC49C922C}"/>
              </a:ext>
            </a:extLst>
          </p:cNvPr>
          <p:cNvCxnSpPr>
            <a:cxnSpLocks/>
          </p:cNvCxnSpPr>
          <p:nvPr/>
        </p:nvCxnSpPr>
        <p:spPr>
          <a:xfrm>
            <a:off x="4415448" y="5886861"/>
            <a:ext cx="440248" cy="0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Rectangle 367">
            <a:extLst>
              <a:ext uri="{FF2B5EF4-FFF2-40B4-BE49-F238E27FC236}">
                <a16:creationId xmlns:a16="http://schemas.microsoft.com/office/drawing/2014/main" id="{FDE6989A-E2DD-49DA-A9A9-FCECB552946A}"/>
              </a:ext>
            </a:extLst>
          </p:cNvPr>
          <p:cNvSpPr/>
          <p:nvPr/>
        </p:nvSpPr>
        <p:spPr>
          <a:xfrm>
            <a:off x="6611905" y="9830496"/>
            <a:ext cx="87696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/>
              <a:t>[5] Plante et al. </a:t>
            </a:r>
            <a:r>
              <a:rPr lang="en-US" sz="2000" i="1"/>
              <a:t>Genes, </a:t>
            </a:r>
            <a:r>
              <a:rPr lang="en-US" sz="2000"/>
              <a:t>no. 11 (2019):936.</a:t>
            </a:r>
          </a:p>
        </p:txBody>
      </p:sp>
      <p:grpSp>
        <p:nvGrpSpPr>
          <p:cNvPr id="1093" name="Group 1092">
            <a:extLst>
              <a:ext uri="{FF2B5EF4-FFF2-40B4-BE49-F238E27FC236}">
                <a16:creationId xmlns:a16="http://schemas.microsoft.com/office/drawing/2014/main" id="{36B8A943-6D8D-4C6F-B8C3-C442D87D0FC1}"/>
              </a:ext>
            </a:extLst>
          </p:cNvPr>
          <p:cNvGrpSpPr/>
          <p:nvPr/>
        </p:nvGrpSpPr>
        <p:grpSpPr>
          <a:xfrm>
            <a:off x="11279889" y="2705012"/>
            <a:ext cx="3666718" cy="6162221"/>
            <a:chOff x="11279889" y="2705012"/>
            <a:chExt cx="3666718" cy="616222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2F5AFF9-3775-4E9A-93ED-5B2D17CB9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432326" y="7183219"/>
              <a:ext cx="1684014" cy="1684014"/>
            </a:xfrm>
            <a:prstGeom prst="rect">
              <a:avLst/>
            </a:prstGeom>
          </p:spPr>
        </p:pic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F9A77BC1-0EAB-4BC7-963B-48DC88229826}"/>
                </a:ext>
              </a:extLst>
            </p:cNvPr>
            <p:cNvSpPr txBox="1"/>
            <p:nvPr/>
          </p:nvSpPr>
          <p:spPr>
            <a:xfrm>
              <a:off x="11723088" y="2705012"/>
              <a:ext cx="2782956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/>
                <a:t>5. DNA repair</a:t>
              </a:r>
              <a:endParaRPr lang="en-US" sz="2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86" name="Straight Arrow Connector 385">
              <a:extLst>
                <a:ext uri="{FF2B5EF4-FFF2-40B4-BE49-F238E27FC236}">
                  <a16:creationId xmlns:a16="http://schemas.microsoft.com/office/drawing/2014/main" id="{FF915DB6-AA2F-4F1E-AA23-3D4D25D2FC49}"/>
                </a:ext>
              </a:extLst>
            </p:cNvPr>
            <p:cNvCxnSpPr/>
            <p:nvPr/>
          </p:nvCxnSpPr>
          <p:spPr>
            <a:xfrm>
              <a:off x="11279889" y="5886861"/>
              <a:ext cx="44319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7930251-772D-4B0D-B5FA-B608BCA0CFA1}"/>
                    </a:ext>
                  </a:extLst>
                </p:cNvPr>
                <p:cNvSpPr/>
                <p:nvPr/>
              </p:nvSpPr>
              <p:spPr>
                <a:xfrm>
                  <a:off x="11838483" y="3262675"/>
                  <a:ext cx="3108124" cy="31393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24 h time period with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a14:m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lang="en-US">
                      <a:latin typeface="Calibri" panose="020F0502020204030204" pitchFamily="34" charset="0"/>
                    </a:rPr>
                    <a:t>(~ 1 s)</a:t>
                  </a:r>
                </a:p>
                <a:p>
                  <a:pPr algn="just"/>
                  <a:endParaRPr lang="en-US">
                    <a:latin typeface="Calibri" panose="020F0502020204030204" pitchFamily="34" charset="0"/>
                  </a:endParaRPr>
                </a:p>
                <a:p>
                  <a:pPr algn="just"/>
                  <a:r>
                    <a:rPr lang="en-US">
                      <a:latin typeface="Calibri" panose="020F0502020204030204" pitchFamily="34" charset="0"/>
                    </a:rPr>
                    <a:t>Simplex break</a:t>
                  </a:r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marL="285750" indent="-285750" algn="just">
                    <a:buFontTx/>
                    <a:buChar char="-"/>
                  </a:pPr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not repaired</a:t>
                  </a:r>
                </a:p>
                <a:p>
                  <a:pPr marL="285750" indent="-285750" algn="just">
                    <a:buFontTx/>
                    <a:buChar char="-"/>
                  </a:pPr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repaired properly (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)</a:t>
                  </a:r>
                </a:p>
                <a:p>
                  <a:pPr algn="just"/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just"/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Complex break</a:t>
                  </a:r>
                </a:p>
                <a:p>
                  <a:pPr marL="285750" indent="-285750" algn="just">
                    <a:buFontTx/>
                    <a:buChar char="-"/>
                  </a:pPr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not repaired</a:t>
                  </a:r>
                </a:p>
                <a:p>
                  <a:pPr marL="285750" indent="-285750" algn="just">
                    <a:buFontTx/>
                    <a:buChar char="-"/>
                  </a:pPr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repaired (</a:t>
                  </a:r>
                  <a14:m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) </a:t>
                  </a:r>
                </a:p>
                <a:p>
                  <a:pPr marL="742950" lvl="1" indent="-285750" algn="just">
                    <a:buFontTx/>
                    <a:buChar char="-"/>
                  </a:pPr>
                  <a:r>
                    <a:rPr lang="en-US">
                      <a:latin typeface="Calibri" panose="020F0502020204030204" pitchFamily="34" charset="0"/>
                      <a:cs typeface="Calibri" panose="020F0502020204030204" pitchFamily="34" charset="0"/>
                    </a:rPr>
                    <a:t>properly</a:t>
                  </a:r>
                </a:p>
                <a:p>
                  <a:pPr marL="742950" lvl="1" indent="-285750" algn="just">
                    <a:buFontTx/>
                    <a:buChar char="-"/>
                  </a:pPr>
                  <a:r>
                    <a:rPr lang="en-US" b="1">
                      <a:latin typeface="Calibri" panose="020F0502020204030204" pitchFamily="34" charset="0"/>
                      <a:cs typeface="Calibri" panose="020F0502020204030204" pitchFamily="34" charset="0"/>
                    </a:rPr>
                    <a:t>repaired improperly</a:t>
                  </a: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7930251-772D-4B0D-B5FA-B608BCA0CFA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38483" y="3262675"/>
                  <a:ext cx="3108124" cy="3139321"/>
                </a:xfrm>
                <a:prstGeom prst="rect">
                  <a:avLst/>
                </a:prstGeom>
                <a:blipFill>
                  <a:blip r:embed="rId12"/>
                  <a:stretch>
                    <a:fillRect l="-1569" t="-971" r="-980" b="-21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7B29607-D19F-442E-B084-3A61816B822F}"/>
                    </a:ext>
                  </a:extLst>
                </p:cNvPr>
                <p:cNvSpPr/>
                <p:nvPr/>
              </p:nvSpPr>
              <p:spPr>
                <a:xfrm>
                  <a:off x="12091748" y="6401996"/>
                  <a:ext cx="2024592" cy="72032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den>
                        </m:f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7B29607-D19F-442E-B084-3A61816B82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91748" y="6401996"/>
                  <a:ext cx="2024592" cy="72032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019F49E-0359-4FED-A4F7-98A926A0875D}"/>
                </a:ext>
              </a:extLst>
            </p:cNvPr>
            <p:cNvCxnSpPr/>
            <p:nvPr/>
          </p:nvCxnSpPr>
          <p:spPr>
            <a:xfrm flipV="1">
              <a:off x="12949080" y="7487076"/>
              <a:ext cx="684905" cy="481347"/>
            </a:xfrm>
            <a:prstGeom prst="straightConnector1">
              <a:avLst/>
            </a:prstGeom>
            <a:ln w="38100"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15B2881-0743-44B3-8755-774C10DB8636}"/>
                    </a:ext>
                  </a:extLst>
                </p:cNvPr>
                <p:cNvSpPr/>
                <p:nvPr/>
              </p:nvSpPr>
              <p:spPr>
                <a:xfrm>
                  <a:off x="13173524" y="7667860"/>
                  <a:ext cx="41870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𝒓</m:t>
                        </m:r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15B2881-0743-44B3-8755-774C10DB86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73524" y="7667860"/>
                  <a:ext cx="418704" cy="46166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92" name="Group 1091">
            <a:extLst>
              <a:ext uri="{FF2B5EF4-FFF2-40B4-BE49-F238E27FC236}">
                <a16:creationId xmlns:a16="http://schemas.microsoft.com/office/drawing/2014/main" id="{CE20E348-47E6-489F-A06C-0A89C095A150}"/>
              </a:ext>
            </a:extLst>
          </p:cNvPr>
          <p:cNvGrpSpPr/>
          <p:nvPr/>
        </p:nvGrpSpPr>
        <p:grpSpPr>
          <a:xfrm>
            <a:off x="8225372" y="2703042"/>
            <a:ext cx="3497716" cy="6164191"/>
            <a:chOff x="8225372" y="2703042"/>
            <a:chExt cx="3497716" cy="6164191"/>
          </a:xfrm>
        </p:grpSpPr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243CB60A-00D3-42B8-B263-9AB553D7F5EB}"/>
                </a:ext>
              </a:extLst>
            </p:cNvPr>
            <p:cNvSpPr txBox="1"/>
            <p:nvPr/>
          </p:nvSpPr>
          <p:spPr>
            <a:xfrm>
              <a:off x="8745058" y="2703042"/>
              <a:ext cx="2782956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/>
                <a:t>4. DNA breaks</a:t>
              </a:r>
              <a:endParaRPr lang="en-US" sz="2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1" name="TextBox 370">
                  <a:extLst>
                    <a:ext uri="{FF2B5EF4-FFF2-40B4-BE49-F238E27FC236}">
                      <a16:creationId xmlns:a16="http://schemas.microsoft.com/office/drawing/2014/main" id="{01AECC09-B841-40AB-B52E-3161E4B1531D}"/>
                    </a:ext>
                  </a:extLst>
                </p:cNvPr>
                <p:cNvSpPr txBox="1"/>
                <p:nvPr/>
              </p:nvSpPr>
              <p:spPr>
                <a:xfrm>
                  <a:off x="8668571" y="3285846"/>
                  <a:ext cx="3054517" cy="22467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kern="0"/>
                    <a:t>Calculated at intersection of tracks + chromosomes</a:t>
                  </a:r>
                </a:p>
                <a:p>
                  <a:pPr algn="ctr">
                    <a:defRPr/>
                  </a:pPr>
                  <a:endParaRPr lang="en-US" sz="2000" kern="0"/>
                </a:p>
                <a:p>
                  <a:pPr>
                    <a:defRPr/>
                  </a:pPr>
                  <a:r>
                    <a:rPr lang="en-US" sz="2000" kern="0"/>
                    <a:t>Simple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𝑖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𝑗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𝑘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a14:m>
                  <a:r>
                    <a:rPr lang="en-US" sz="2000"/>
                    <a:t> &lt; 500 eV Complex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𝐷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𝑖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𝑗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𝑘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a14:m>
                  <a:r>
                    <a:rPr lang="en-US" sz="2000"/>
                    <a:t> &gt; 500 eV</a:t>
                  </a:r>
                  <a:endParaRPr lang="en-US" sz="2000" kern="0"/>
                </a:p>
                <a:p>
                  <a:pPr algn="ctr">
                    <a:defRPr/>
                  </a:pPr>
                  <a:endParaRPr lang="en-US" sz="2000" kern="0"/>
                </a:p>
                <a:p>
                  <a:pPr algn="ctr">
                    <a:defRPr/>
                  </a:pPr>
                  <a:r>
                    <a:rPr lang="en-US" sz="2000" kern="0"/>
                    <a:t>~ 35 DSB/cell/</a:t>
                  </a:r>
                  <a:r>
                    <a:rPr lang="en-US" sz="2000" kern="0" err="1"/>
                    <a:t>Gy</a:t>
                  </a:r>
                  <a:endParaRPr lang="en-US" sz="2000" kern="0"/>
                </a:p>
              </p:txBody>
            </p:sp>
          </mc:Choice>
          <mc:Fallback xmlns="">
            <p:sp>
              <p:nvSpPr>
                <p:cNvPr id="371" name="TextBox 370">
                  <a:extLst>
                    <a:ext uri="{FF2B5EF4-FFF2-40B4-BE49-F238E27FC236}">
                      <a16:creationId xmlns:a16="http://schemas.microsoft.com/office/drawing/2014/main" id="{01AECC09-B841-40AB-B52E-3161E4B153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68571" y="3285846"/>
                  <a:ext cx="3054517" cy="2246769"/>
                </a:xfrm>
                <a:prstGeom prst="rect">
                  <a:avLst/>
                </a:prstGeom>
                <a:blipFill>
                  <a:blip r:embed="rId15"/>
                  <a:stretch>
                    <a:fillRect l="-1996" t="-1355" r="-798" b="-37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5" name="Straight Arrow Connector 384">
              <a:extLst>
                <a:ext uri="{FF2B5EF4-FFF2-40B4-BE49-F238E27FC236}">
                  <a16:creationId xmlns:a16="http://schemas.microsoft.com/office/drawing/2014/main" id="{DD7AB6BD-D450-413E-81F1-FAA219E1422C}"/>
                </a:ext>
              </a:extLst>
            </p:cNvPr>
            <p:cNvCxnSpPr/>
            <p:nvPr/>
          </p:nvCxnSpPr>
          <p:spPr>
            <a:xfrm>
              <a:off x="8225372" y="5886861"/>
              <a:ext cx="44319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89" name="Picture 1088">
              <a:extLst>
                <a:ext uri="{FF2B5EF4-FFF2-40B4-BE49-F238E27FC236}">
                  <a16:creationId xmlns:a16="http://schemas.microsoft.com/office/drawing/2014/main" id="{60E8456C-A42C-4FC6-BFFF-5E9FBFD17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225854" y="6837820"/>
              <a:ext cx="1676886" cy="2029413"/>
            </a:xfrm>
            <a:prstGeom prst="rect">
              <a:avLst/>
            </a:prstGeom>
          </p:spPr>
        </p:pic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2E33F00-96AE-4BC2-816F-412C2905BDEC}"/>
                </a:ext>
              </a:extLst>
            </p:cNvPr>
            <p:cNvSpPr txBox="1"/>
            <p:nvPr/>
          </p:nvSpPr>
          <p:spPr>
            <a:xfrm>
              <a:off x="8908269" y="6048053"/>
              <a:ext cx="24163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000" kern="0"/>
                <a:t>DNA DSBs = </a:t>
              </a:r>
            </a:p>
            <a:p>
              <a:pPr algn="ctr">
                <a:defRPr/>
              </a:pPr>
              <a:r>
                <a:rPr lang="en-US" sz="2000" kern="0"/>
                <a:t>2 free ends</a:t>
              </a:r>
            </a:p>
          </p:txBody>
        </p:sp>
      </p:grpSp>
      <p:grpSp>
        <p:nvGrpSpPr>
          <p:cNvPr id="1094" name="Group 1093">
            <a:extLst>
              <a:ext uri="{FF2B5EF4-FFF2-40B4-BE49-F238E27FC236}">
                <a16:creationId xmlns:a16="http://schemas.microsoft.com/office/drawing/2014/main" id="{CE530A21-FF04-4A7F-8C8A-95EB52CBDE9F}"/>
              </a:ext>
            </a:extLst>
          </p:cNvPr>
          <p:cNvGrpSpPr/>
          <p:nvPr/>
        </p:nvGrpSpPr>
        <p:grpSpPr>
          <a:xfrm>
            <a:off x="14584090" y="2694789"/>
            <a:ext cx="3562765" cy="6184090"/>
            <a:chOff x="14584090" y="2694789"/>
            <a:chExt cx="3562765" cy="6184090"/>
          </a:xfrm>
        </p:grpSpPr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AC4A09EC-7811-4AA8-94EA-559553AB9D0C}"/>
                </a:ext>
              </a:extLst>
            </p:cNvPr>
            <p:cNvSpPr txBox="1"/>
            <p:nvPr/>
          </p:nvSpPr>
          <p:spPr>
            <a:xfrm>
              <a:off x="15012186" y="2694789"/>
              <a:ext cx="3134669" cy="5847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/>
                <a:t>6. Classification</a:t>
              </a:r>
              <a:endParaRPr lang="en-US" sz="24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90" name="Picture 1089">
              <a:extLst>
                <a:ext uri="{FF2B5EF4-FFF2-40B4-BE49-F238E27FC236}">
                  <a16:creationId xmlns:a16="http://schemas.microsoft.com/office/drawing/2014/main" id="{6E46A6FB-7D4A-4541-815F-1F81009CE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5381514" y="7057966"/>
              <a:ext cx="1719751" cy="1820913"/>
            </a:xfrm>
            <a:prstGeom prst="rect">
              <a:avLst/>
            </a:prstGeom>
          </p:spPr>
        </p:pic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39D8B63-01EA-42B4-971E-6914B1FDE959}"/>
                </a:ext>
              </a:extLst>
            </p:cNvPr>
            <p:cNvSpPr txBox="1"/>
            <p:nvPr/>
          </p:nvSpPr>
          <p:spPr>
            <a:xfrm>
              <a:off x="15596433" y="6657856"/>
              <a:ext cx="24163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000" kern="0"/>
                <a:t>Simple exchange</a:t>
              </a:r>
            </a:p>
          </p:txBody>
        </p:sp>
        <p:sp>
          <p:nvSpPr>
            <p:cNvPr id="1091" name="Rectangle 1090">
              <a:extLst>
                <a:ext uri="{FF2B5EF4-FFF2-40B4-BE49-F238E27FC236}">
                  <a16:creationId xmlns:a16="http://schemas.microsoft.com/office/drawing/2014/main" id="{95C423B3-3045-40E7-8268-63C820080B86}"/>
                </a:ext>
              </a:extLst>
            </p:cNvPr>
            <p:cNvSpPr/>
            <p:nvPr/>
          </p:nvSpPr>
          <p:spPr>
            <a:xfrm>
              <a:off x="15224637" y="3226818"/>
              <a:ext cx="2657870" cy="3139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>
                  <a:latin typeface="Calibri" panose="020F0502020204030204" pitchFamily="34" charset="0"/>
                  <a:cs typeface="Calibri" panose="020F0502020204030204" pitchFamily="34" charset="0"/>
                </a:rPr>
                <a:t>Classify all fragments: intact, properly repaired,  chromosome aberrations </a:t>
              </a:r>
            </a:p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b="1">
                  <a:latin typeface="Calibri" panose="020F0502020204030204" pitchFamily="34" charset="0"/>
                  <a:cs typeface="Calibri" panose="020F0502020204030204" pitchFamily="34" charset="0"/>
                </a:rPr>
                <a:t>Simple exchange (SE).</a:t>
              </a:r>
              <a:r>
                <a:rPr lang="en-US">
                  <a:latin typeface="Calibri" panose="020F0502020204030204" pitchFamily="34" charset="0"/>
                  <a:cs typeface="Calibri" panose="020F0502020204030204" pitchFamily="34" charset="0"/>
                </a:rPr>
                <a:t> involve 2 breaks in 2 chromosomes</a:t>
              </a:r>
            </a:p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b="1">
                  <a:latin typeface="Calibri" panose="020F0502020204030204" pitchFamily="34" charset="0"/>
                  <a:cs typeface="Calibri" panose="020F0502020204030204" pitchFamily="34" charset="0"/>
                </a:rPr>
                <a:t>Complex exchange (CE).</a:t>
              </a:r>
              <a:r>
                <a:rPr lang="en-US">
                  <a:latin typeface="Calibri" panose="020F0502020204030204" pitchFamily="34" charset="0"/>
                  <a:cs typeface="Calibri" panose="020F0502020204030204" pitchFamily="34" charset="0"/>
                </a:rPr>
                <a:t> involve &gt; 2 breaks  in 2 or more chromosomes</a:t>
              </a:r>
            </a:p>
          </p:txBody>
        </p:sp>
        <p:cxnSp>
          <p:nvCxnSpPr>
            <p:cNvPr id="409" name="Straight Arrow Connector 408">
              <a:extLst>
                <a:ext uri="{FF2B5EF4-FFF2-40B4-BE49-F238E27FC236}">
                  <a16:creationId xmlns:a16="http://schemas.microsoft.com/office/drawing/2014/main" id="{93B0EC14-EE64-4A78-8C12-0047110BE4FB}"/>
                </a:ext>
              </a:extLst>
            </p:cNvPr>
            <p:cNvCxnSpPr/>
            <p:nvPr/>
          </p:nvCxnSpPr>
          <p:spPr>
            <a:xfrm>
              <a:off x="14584090" y="5886861"/>
              <a:ext cx="44319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3740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18"/>
    </mc:Choice>
    <mc:Fallback xmlns="">
      <p:transition spd="slow" advTm="50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" grpId="0"/>
      <p:bldP spid="30" grpId="0"/>
      <p:bldP spid="352" grpId="0"/>
      <p:bldP spid="353" grpId="0"/>
      <p:bldP spid="366" grpId="0"/>
      <p:bldP spid="3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F01CA-27CC-4C83-9EE9-D07CDFE4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480" y="9457487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7</a:t>
            </a:fld>
            <a:endParaRPr lang="en-US" sz="280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DA71893E-EAE5-4DA6-9599-1D3A4D8F054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638" y="0"/>
            <a:ext cx="14735300" cy="10287000"/>
          </a:xfrm>
          <a:prstGeom prst="rect">
            <a:avLst/>
          </a:prstGeom>
          <a:noFill/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63C1F2C-BA4C-4B31-ACB7-90F67DA0A40B}"/>
              </a:ext>
            </a:extLst>
          </p:cNvPr>
          <p:cNvSpPr txBox="1"/>
          <p:nvPr/>
        </p:nvSpPr>
        <p:spPr>
          <a:xfrm>
            <a:off x="4064094" y="672679"/>
            <a:ext cx="251343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/>
              <a:t>R = 2 µm</a:t>
            </a:r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E4293FB-0466-43CB-AC55-5F8D9E73DFDE}"/>
              </a:ext>
            </a:extLst>
          </p:cNvPr>
          <p:cNvSpPr txBox="1"/>
          <p:nvPr/>
        </p:nvSpPr>
        <p:spPr>
          <a:xfrm>
            <a:off x="9001863" y="672679"/>
            <a:ext cx="251343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/>
              <a:t>R = 4 µm</a:t>
            </a:r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F29B0CA-B5C9-42DF-963A-4588987CC733}"/>
              </a:ext>
            </a:extLst>
          </p:cNvPr>
          <p:cNvSpPr txBox="1"/>
          <p:nvPr/>
        </p:nvSpPr>
        <p:spPr>
          <a:xfrm>
            <a:off x="13753078" y="679582"/>
            <a:ext cx="2513434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/>
              <a:t>R = 6 µm</a:t>
            </a:r>
            <a:endParaRPr 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C3D6B0-0169-4A77-BD09-53BD1BE86509}"/>
              </a:ext>
            </a:extLst>
          </p:cNvPr>
          <p:cNvSpPr/>
          <p:nvPr/>
        </p:nvSpPr>
        <p:spPr>
          <a:xfrm>
            <a:off x="4064094" y="6155531"/>
            <a:ext cx="3226267" cy="28575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B82273-002D-4790-9DAA-6BD56C0C713E}"/>
              </a:ext>
            </a:extLst>
          </p:cNvPr>
          <p:cNvSpPr/>
          <p:nvPr/>
        </p:nvSpPr>
        <p:spPr>
          <a:xfrm>
            <a:off x="8906365" y="6155531"/>
            <a:ext cx="3226267" cy="28575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B2ACF4-C7CA-4636-AD88-6B49A83C4C85}"/>
              </a:ext>
            </a:extLst>
          </p:cNvPr>
          <p:cNvSpPr/>
          <p:nvPr/>
        </p:nvSpPr>
        <p:spPr>
          <a:xfrm>
            <a:off x="13679380" y="6155531"/>
            <a:ext cx="3226267" cy="28575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AADC58-73B3-4E3A-A14B-30BF30D9100E}"/>
              </a:ext>
            </a:extLst>
          </p:cNvPr>
          <p:cNvSpPr/>
          <p:nvPr/>
        </p:nvSpPr>
        <p:spPr>
          <a:xfrm>
            <a:off x="5159470" y="2165744"/>
            <a:ext cx="1055594" cy="96574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0EC249-5881-422F-992C-CFC127580B3B}"/>
              </a:ext>
            </a:extLst>
          </p:cNvPr>
          <p:cNvSpPr/>
          <p:nvPr/>
        </p:nvSpPr>
        <p:spPr>
          <a:xfrm>
            <a:off x="9563921" y="1847087"/>
            <a:ext cx="1951376" cy="160305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CCE4A0-FFCE-424D-A39B-0016DFA667A2}"/>
              </a:ext>
            </a:extLst>
          </p:cNvPr>
          <p:cNvSpPr/>
          <p:nvPr/>
        </p:nvSpPr>
        <p:spPr>
          <a:xfrm>
            <a:off x="14034106" y="1611059"/>
            <a:ext cx="2592733" cy="207511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1D6F57-B28C-4F0B-B66E-1E546DEF7E6F}"/>
              </a:ext>
            </a:extLst>
          </p:cNvPr>
          <p:cNvCxnSpPr/>
          <p:nvPr/>
        </p:nvCxnSpPr>
        <p:spPr>
          <a:xfrm flipV="1">
            <a:off x="4064094" y="3195637"/>
            <a:ext cx="1107981" cy="295989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D34C00A-E469-4546-8C38-822E2A962D82}"/>
              </a:ext>
            </a:extLst>
          </p:cNvPr>
          <p:cNvCxnSpPr>
            <a:cxnSpLocks/>
          </p:cNvCxnSpPr>
          <p:nvPr/>
        </p:nvCxnSpPr>
        <p:spPr>
          <a:xfrm flipH="1" flipV="1">
            <a:off x="6182380" y="3131488"/>
            <a:ext cx="1107982" cy="302404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3ACE33D-C544-4B1D-87A0-A71EDA1E4DB4}"/>
              </a:ext>
            </a:extLst>
          </p:cNvPr>
          <p:cNvCxnSpPr>
            <a:cxnSpLocks/>
          </p:cNvCxnSpPr>
          <p:nvPr/>
        </p:nvCxnSpPr>
        <p:spPr>
          <a:xfrm flipH="1" flipV="1">
            <a:off x="11541855" y="3443946"/>
            <a:ext cx="563767" cy="268307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3E70DA-059B-4936-B377-8268579BEE83}"/>
              </a:ext>
            </a:extLst>
          </p:cNvPr>
          <p:cNvCxnSpPr>
            <a:cxnSpLocks/>
          </p:cNvCxnSpPr>
          <p:nvPr/>
        </p:nvCxnSpPr>
        <p:spPr>
          <a:xfrm flipV="1">
            <a:off x="8893087" y="3443946"/>
            <a:ext cx="720284" cy="274200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4874AFD-2534-4A0A-B26B-D9EB4993B2D3}"/>
              </a:ext>
            </a:extLst>
          </p:cNvPr>
          <p:cNvCxnSpPr>
            <a:cxnSpLocks/>
          </p:cNvCxnSpPr>
          <p:nvPr/>
        </p:nvCxnSpPr>
        <p:spPr>
          <a:xfrm flipV="1">
            <a:off x="13679380" y="3658752"/>
            <a:ext cx="354725" cy="248275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EE2395-1CAA-466A-938D-E015957768D8}"/>
              </a:ext>
            </a:extLst>
          </p:cNvPr>
          <p:cNvCxnSpPr>
            <a:cxnSpLocks/>
          </p:cNvCxnSpPr>
          <p:nvPr/>
        </p:nvCxnSpPr>
        <p:spPr>
          <a:xfrm flipH="1" flipV="1">
            <a:off x="16626839" y="3686173"/>
            <a:ext cx="278808" cy="249345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9110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18"/>
    </mc:Choice>
    <mc:Fallback xmlns="">
      <p:transition spd="slow" advTm="5061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35">
                <a:extLst>
                  <a:ext uri="{FF2B5EF4-FFF2-40B4-BE49-F238E27FC236}">
                    <a16:creationId xmlns:a16="http://schemas.microsoft.com/office/drawing/2014/main" id="{DD570578-C0DB-4D8C-A189-1E2D85A9CB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4" name="Content Placeholder 35">
                <a:extLst>
                  <a:ext uri="{FF2B5EF4-FFF2-40B4-BE49-F238E27FC236}">
                    <a16:creationId xmlns:a16="http://schemas.microsoft.com/office/drawing/2014/main" id="{DD570578-C0DB-4D8C-A189-1E2D85A9C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5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433" y="3531201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H 1000 MeV/n – LET = 0.22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826" y="3531201"/>
            <a:ext cx="6965218" cy="4572000"/>
          </a:xfrm>
          <a:prstGeom prst="rect">
            <a:avLst/>
          </a:prstGeom>
        </p:spPr>
      </p:pic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584C2762-2299-44EF-BFE7-BF25D31C6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8</a:t>
            </a:fld>
            <a:endParaRPr lang="en-US" sz="2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F1BD8B-3BF9-4ED6-B894-AFBEF71B6F76}"/>
              </a:ext>
            </a:extLst>
          </p:cNvPr>
          <p:cNvSpPr txBox="1"/>
          <p:nvPr/>
        </p:nvSpPr>
        <p:spPr>
          <a:xfrm>
            <a:off x="434343" y="8145835"/>
            <a:ext cx="16885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347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433" y="3531201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He 250 MeV/n – LET = 1.56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7826" y="3531201"/>
            <a:ext cx="6965218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D0BF70F3-546B-4B63-B232-B67E6B4708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D0BF70F3-546B-4B63-B232-B67E6B470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7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926A9B2F-B030-429C-9639-1F264A25B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9</a:t>
            </a:fld>
            <a:endParaRPr lang="en-US" sz="2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01AA80-B9F5-48D9-9E92-37ECBBD53023}"/>
              </a:ext>
            </a:extLst>
          </p:cNvPr>
          <p:cNvSpPr txBox="1"/>
          <p:nvPr/>
        </p:nvSpPr>
        <p:spPr>
          <a:xfrm>
            <a:off x="434343" y="8145835"/>
            <a:ext cx="16885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No strong dependence on the LET.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985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433" y="3544647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C 290 12.9 MeV/n – LET =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7826" y="3544647"/>
            <a:ext cx="6965218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7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75761B80-E306-4D78-AD50-0640F71B5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10</a:t>
            </a:fld>
            <a:endParaRPr lang="en-US" sz="2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2014B7-B8B1-4679-98BA-010A1C1E79C5}"/>
              </a:ext>
            </a:extLst>
          </p:cNvPr>
          <p:cNvSpPr txBox="1"/>
          <p:nvPr/>
        </p:nvSpPr>
        <p:spPr>
          <a:xfrm>
            <a:off x="434343" y="8145835"/>
            <a:ext cx="16885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No strong dependence on the LET.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Middle-LET</a:t>
            </a:r>
            <a:r>
              <a:rPr lang="en-US" sz="2400"/>
              <a:t>: CE/SE starts increasing. Dependence on the nucleus size becomes stronger.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9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433" y="3544647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O 250 MeV/n – LET = 25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6395" y="3544647"/>
            <a:ext cx="6965218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7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92AB4CE7-FC81-4589-8CBD-6FA40E2EC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11</a:t>
            </a:fld>
            <a:endParaRPr lang="en-US" sz="2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AAAA4F-7B50-483B-8D1B-6B5C6F8F4EBB}"/>
              </a:ext>
            </a:extLst>
          </p:cNvPr>
          <p:cNvSpPr txBox="1"/>
          <p:nvPr/>
        </p:nvSpPr>
        <p:spPr>
          <a:xfrm>
            <a:off x="434343" y="8145835"/>
            <a:ext cx="16885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No strong dependence on the LET.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Middle-LET</a:t>
            </a:r>
            <a:r>
              <a:rPr lang="en-US" sz="2400"/>
              <a:t>: CE/SE starts increasing. Dependence on the nucleus size becomes stronger.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243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433" y="3544647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 Si 600 MeV/n – LET = 50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7826" y="3544647"/>
            <a:ext cx="6965218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7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313CBC73-B64A-4E2F-90E3-19944A30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12</a:t>
            </a:fld>
            <a:endParaRPr lang="en-US" sz="2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244E0-B59F-4583-B295-5FA566D0CBA9}"/>
              </a:ext>
            </a:extLst>
          </p:cNvPr>
          <p:cNvSpPr txBox="1"/>
          <p:nvPr/>
        </p:nvSpPr>
        <p:spPr>
          <a:xfrm>
            <a:off x="434343" y="8145835"/>
            <a:ext cx="16885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No strong dependence on the LET.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Middle-LET</a:t>
            </a:r>
            <a:r>
              <a:rPr lang="en-US" sz="2400"/>
              <a:t>: CE/SE starts increasing. Dependence on the nucleus size becomes stronger. Around LET = 50 keV/µm, SE becomes larger for larger nuclei. CE remain larger for small nuclei.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6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433" y="3544647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 Si 170 MeV/n – LET = 99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7826" y="3544647"/>
            <a:ext cx="6965218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7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A178C7EE-FB1E-444F-BD8D-B2A8D6E0D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13</a:t>
            </a:fld>
            <a:endParaRPr lang="en-US" sz="2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9923E0-6F96-4D48-8647-7DC9EE9D7C2D}"/>
              </a:ext>
            </a:extLst>
          </p:cNvPr>
          <p:cNvSpPr txBox="1"/>
          <p:nvPr/>
        </p:nvSpPr>
        <p:spPr>
          <a:xfrm>
            <a:off x="434343" y="8145835"/>
            <a:ext cx="16885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No strong dependence on the LET.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Middle-LET</a:t>
            </a:r>
            <a:r>
              <a:rPr lang="en-US" sz="2400"/>
              <a:t>: CE/SE starts increasing. Dependence on the nucleus size becomes stronger. Around LET = 50 keV/µm, SE becomes larger for larger nuclei. CE remain larger for small nuclei.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Large-LET</a:t>
            </a:r>
            <a:r>
              <a:rPr lang="en-US" sz="2400"/>
              <a:t>: CE/SE show very strong dependence on the nucleus size.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10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433" y="3544647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 Fe 1000 MeV/n – LET = 149.2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7826" y="3544647"/>
            <a:ext cx="6965218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7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0CB4749A-39AA-4A96-B379-1E2581289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14</a:t>
            </a:fld>
            <a:endParaRPr lang="en-US" sz="28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E815FF-FE6C-4A6B-83D2-188E07BA0BD6}"/>
              </a:ext>
            </a:extLst>
          </p:cNvPr>
          <p:cNvSpPr txBox="1"/>
          <p:nvPr/>
        </p:nvSpPr>
        <p:spPr>
          <a:xfrm>
            <a:off x="434343" y="8145835"/>
            <a:ext cx="16885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No strong dependence on the LET.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Middle-LET</a:t>
            </a:r>
            <a:r>
              <a:rPr lang="en-US" sz="2400"/>
              <a:t>: CE/SE starts increasing. Dependence on the nucleus size becomes stronger. Around LET = 50 keV/µm, SE becomes larger for larger nuclei. CE remain larger for small nuclei.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Large-LET</a:t>
            </a:r>
            <a:r>
              <a:rPr lang="en-US" sz="2400"/>
              <a:t>: CE/SE show very strong dependence on the nucleus size. SE starts decreasing with increasing LET.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6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3FA84D0-2B47-480D-8161-F88F8BF41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7433" y="3544647"/>
            <a:ext cx="7089644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6AF9BC-5290-48EA-A08D-3971BDEBDD52}"/>
              </a:ext>
            </a:extLst>
          </p:cNvPr>
          <p:cNvSpPr txBox="1"/>
          <p:nvPr/>
        </p:nvSpPr>
        <p:spPr>
          <a:xfrm>
            <a:off x="0" y="2842236"/>
            <a:ext cx="182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 Fe 600 MeV/n – LET = 174 keV/</a:t>
            </a:r>
            <a:r>
              <a:rPr lang="el-GR" sz="3600">
                <a:cs typeface="Calibri" panose="020F0502020204030204" pitchFamily="34" charset="0"/>
              </a:rPr>
              <a:t>μ</a:t>
            </a:r>
            <a:r>
              <a:rPr lang="en-US" sz="3600">
                <a:cs typeface="Calibri" panose="020F0502020204030204" pitchFamily="34" charset="0"/>
              </a:rPr>
              <a:t>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244C3-72AA-4CE5-9FDB-75E5A886D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7826" y="3544647"/>
            <a:ext cx="6965218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dose-response relationship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4000" b="1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r>
                      <a:rPr lang="en-US" sz="4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  <m:sSup>
                      <m:sSupPr>
                        <m:ctrlP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sz="4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/>
              </a:p>
            </p:txBody>
          </p:sp>
        </mc:Choice>
        <mc:Fallback xmlns="">
          <p:sp>
            <p:nvSpPr>
              <p:cNvPr id="16" name="Content Placeholder 35">
                <a:extLst>
                  <a:ext uri="{FF2B5EF4-FFF2-40B4-BE49-F238E27FC236}">
                    <a16:creationId xmlns:a16="http://schemas.microsoft.com/office/drawing/2014/main" id="{1460A656-9A4F-490F-A748-D33C08139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2" y="2188322"/>
                <a:ext cx="16885470" cy="658835"/>
              </a:xfrm>
              <a:prstGeom prst="rect">
                <a:avLst/>
              </a:prstGeom>
              <a:blipFill>
                <a:blip r:embed="rId7"/>
                <a:stretch>
                  <a:fillRect t="-23148" b="-39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EBB451E7-FB8E-4CD5-8280-E0F4AABAD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6"/>
            <a:ext cx="4114800" cy="547688"/>
          </a:xfrm>
        </p:spPr>
        <p:txBody>
          <a:bodyPr/>
          <a:lstStyle/>
          <a:p>
            <a:fld id="{666D3F63-BC1E-4663-B594-86CF0DE54BFE}" type="slidenum">
              <a:rPr lang="en-US" sz="2800" smtClean="0"/>
              <a:t>15</a:t>
            </a:fld>
            <a:endParaRPr lang="en-US" sz="2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3BB68B-9D87-4D6F-B8AD-992C90B2A1B5}"/>
              </a:ext>
            </a:extLst>
          </p:cNvPr>
          <p:cNvSpPr txBox="1"/>
          <p:nvPr/>
        </p:nvSpPr>
        <p:spPr>
          <a:xfrm>
            <a:off x="434343" y="8145835"/>
            <a:ext cx="16885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Low-LET</a:t>
            </a:r>
            <a:r>
              <a:rPr lang="en-US" sz="2400"/>
              <a:t>: small SE and CE. Small dependence on nucleus size. SE and CE larger for smaller nuclei. No strong dependence on the LET.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Middle-LET</a:t>
            </a:r>
            <a:r>
              <a:rPr lang="en-US" sz="2400"/>
              <a:t>: CE/SE starts increasing. Dependence on the nucleus size becomes stronger. Around LET = 50 keV/µm, SE becomes larger for larger nuclei. CE remain larger for small nuclei.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b="1"/>
              <a:t>Large-LET</a:t>
            </a:r>
            <a:r>
              <a:rPr lang="en-US" sz="2400"/>
              <a:t>: CE/SE show very strong dependence on the nucleus size. SE starts decreasing with increasing LET. CE shows a saturation.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094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01"/>
    </mc:Choice>
    <mc:Fallback xmlns="">
      <p:transition spd="slow" advTm="6720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B81D2-5C73-4EF1-8AD5-25F0D75C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z="2800" smtClean="0"/>
              <a:t>16</a:t>
            </a:fld>
            <a:endParaRPr lang="en-US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35">
                <a:extLst>
                  <a:ext uri="{FF2B5EF4-FFF2-40B4-BE49-F238E27FC236}">
                    <a16:creationId xmlns:a16="http://schemas.microsoft.com/office/drawing/2014/main" id="{CDA6FB4D-2788-4B12-9064-99A5537A427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2929" y="1659501"/>
                <a:ext cx="16885470" cy="65883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Char char="•"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028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714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400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0861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4000" b="1"/>
                  <a:t>Results: </a:t>
                </a:r>
                <a14:m>
                  <m:oMath xmlns:m="http://schemas.openxmlformats.org/officeDocument/2006/math">
                    <m:r>
                      <a:rPr lang="en-US" sz="4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4000" b="1"/>
                  <a:t> and </a:t>
                </a:r>
                <a14:m>
                  <m:oMath xmlns:m="http://schemas.openxmlformats.org/officeDocument/2006/math">
                    <m:r>
                      <a:rPr lang="en-US" sz="4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sz="4000" b="1"/>
                  <a:t> as a function of the ion LET</a:t>
                </a:r>
                <a:endParaRPr lang="en-US" sz="4000"/>
              </a:p>
            </p:txBody>
          </p:sp>
        </mc:Choice>
        <mc:Fallback xmlns="">
          <p:sp>
            <p:nvSpPr>
              <p:cNvPr id="13" name="Content Placeholder 35">
                <a:extLst>
                  <a:ext uri="{FF2B5EF4-FFF2-40B4-BE49-F238E27FC236}">
                    <a16:creationId xmlns:a16="http://schemas.microsoft.com/office/drawing/2014/main" id="{CDA6FB4D-2788-4B12-9064-99A5537A4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29" y="1659501"/>
                <a:ext cx="16885470" cy="658835"/>
              </a:xfrm>
              <a:prstGeom prst="rect">
                <a:avLst/>
              </a:prstGeom>
              <a:blipFill>
                <a:blip r:embed="rId5"/>
                <a:stretch>
                  <a:fillRect t="-25926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09CBC471-EC78-4A99-BF4B-939D826685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777" y="2259663"/>
            <a:ext cx="7003569" cy="7902694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6685809-5ABA-444D-BCAC-D6D60A55D8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259663"/>
            <a:ext cx="7124801" cy="790269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86747B9-BE98-4110-8274-FDEABFF52D85}"/>
              </a:ext>
            </a:extLst>
          </p:cNvPr>
          <p:cNvCxnSpPr/>
          <p:nvPr/>
        </p:nvCxnSpPr>
        <p:spPr>
          <a:xfrm>
            <a:off x="3623371" y="4199681"/>
            <a:ext cx="457200" cy="104887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44657E0-6531-4BE3-B4BF-7BA47DE9AC8A}"/>
              </a:ext>
            </a:extLst>
          </p:cNvPr>
          <p:cNvSpPr txBox="1"/>
          <p:nvPr/>
        </p:nvSpPr>
        <p:spPr>
          <a:xfrm>
            <a:off x="2662494" y="3553350"/>
            <a:ext cx="1748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Larger yields for small radii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A27DCD0-4906-44EA-8B73-785C2D5086BE}"/>
              </a:ext>
            </a:extLst>
          </p:cNvPr>
          <p:cNvSpPr/>
          <p:nvPr/>
        </p:nvSpPr>
        <p:spPr>
          <a:xfrm rot="961476">
            <a:off x="5768698" y="2444545"/>
            <a:ext cx="1403657" cy="277789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6FBAA6-F378-4470-A081-AD27BE708FD4}"/>
              </a:ext>
            </a:extLst>
          </p:cNvPr>
          <p:cNvSpPr txBox="1"/>
          <p:nvPr/>
        </p:nvSpPr>
        <p:spPr>
          <a:xfrm>
            <a:off x="7738170" y="3316783"/>
            <a:ext cx="1748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Larger yields for large radii and a shifted peak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4F0E484-B6F0-4D04-AB57-38E7AFDD4DB0}"/>
              </a:ext>
            </a:extLst>
          </p:cNvPr>
          <p:cNvCxnSpPr>
            <a:cxnSpLocks/>
          </p:cNvCxnSpPr>
          <p:nvPr/>
        </p:nvCxnSpPr>
        <p:spPr>
          <a:xfrm>
            <a:off x="11202183" y="5119201"/>
            <a:ext cx="529512" cy="37571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7889DD7-9D51-404E-BE56-A6C807AEC3BC}"/>
              </a:ext>
            </a:extLst>
          </p:cNvPr>
          <p:cNvSpPr txBox="1"/>
          <p:nvPr/>
        </p:nvSpPr>
        <p:spPr>
          <a:xfrm>
            <a:off x="10405326" y="4539453"/>
            <a:ext cx="1748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Negligible yield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47EA605-C5C7-4A19-BA80-9A83E0A3F003}"/>
              </a:ext>
            </a:extLst>
          </p:cNvPr>
          <p:cNvCxnSpPr>
            <a:cxnSpLocks/>
            <a:stCxn id="31" idx="1"/>
            <a:endCxn id="32" idx="6"/>
          </p:cNvCxnSpPr>
          <p:nvPr/>
        </p:nvCxnSpPr>
        <p:spPr>
          <a:xfrm flipH="1">
            <a:off x="15182340" y="3962606"/>
            <a:ext cx="545262" cy="23660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5FCF929-2F01-4CFD-B6CB-D1E84A0D446C}"/>
              </a:ext>
            </a:extLst>
          </p:cNvPr>
          <p:cNvSpPr txBox="1"/>
          <p:nvPr/>
        </p:nvSpPr>
        <p:spPr>
          <a:xfrm>
            <a:off x="15727602" y="3223942"/>
            <a:ext cx="24557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>
                <a:solidFill>
                  <a:srgbClr val="C00000"/>
                </a:solidFill>
              </a:rPr>
              <a:t>Sharp increase, peak around 100 keV/µm,</a:t>
            </a:r>
          </a:p>
          <a:p>
            <a:pPr algn="just"/>
            <a:r>
              <a:rPr lang="en-US">
                <a:solidFill>
                  <a:srgbClr val="C00000"/>
                </a:solidFill>
              </a:rPr>
              <a:t>then decrease or reach a plateau. Larger yields for smaller radii.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2E0429A-28D1-4507-9C4A-54D47464CB06}"/>
              </a:ext>
            </a:extLst>
          </p:cNvPr>
          <p:cNvSpPr/>
          <p:nvPr/>
        </p:nvSpPr>
        <p:spPr>
          <a:xfrm>
            <a:off x="14146917" y="2517733"/>
            <a:ext cx="1035423" cy="336294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A7B05B4-FABA-4E29-BA52-389664A074DF}"/>
              </a:ext>
            </a:extLst>
          </p:cNvPr>
          <p:cNvCxnSpPr>
            <a:cxnSpLocks/>
          </p:cNvCxnSpPr>
          <p:nvPr/>
        </p:nvCxnSpPr>
        <p:spPr>
          <a:xfrm flipH="1">
            <a:off x="7130897" y="3778448"/>
            <a:ext cx="565837" cy="4616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6292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41"/>
    </mc:Choice>
    <mc:Fallback xmlns="">
      <p:transition spd="slow" advTm="29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24" grpId="0"/>
      <p:bldP spid="29" grpId="0"/>
      <p:bldP spid="31" grpId="0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clock&#10;&#10;Description automatically generated">
            <a:extLst>
              <a:ext uri="{FF2B5EF4-FFF2-40B4-BE49-F238E27FC236}">
                <a16:creationId xmlns:a16="http://schemas.microsoft.com/office/drawing/2014/main" id="{F58C6151-0016-417C-AC41-82EBF87A1B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81" y="129135"/>
            <a:ext cx="2782957" cy="1463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85679A-EB0E-4A03-9AC0-89255CA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205" y="738869"/>
            <a:ext cx="13348635" cy="965744"/>
          </a:xfrm>
        </p:spPr>
        <p:txBody>
          <a:bodyPr>
            <a:noAutofit/>
          </a:bodyPr>
          <a:lstStyle/>
          <a:p>
            <a:r>
              <a:rPr lang="en-US" sz="5600"/>
              <a:t> Context     Method     Results    Conclusions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6D2049-08FC-4337-9AAE-89F868A19CE1}"/>
              </a:ext>
            </a:extLst>
          </p:cNvPr>
          <p:cNvGrpSpPr/>
          <p:nvPr/>
        </p:nvGrpSpPr>
        <p:grpSpPr>
          <a:xfrm>
            <a:off x="4064094" y="189921"/>
            <a:ext cx="10434132" cy="548640"/>
            <a:chOff x="4064094" y="189921"/>
            <a:chExt cx="10434132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930D9-9AB2-47CE-BDEE-115C3AFE1D22}"/>
                </a:ext>
              </a:extLst>
            </p:cNvPr>
            <p:cNvSpPr/>
            <p:nvPr/>
          </p:nvSpPr>
          <p:spPr>
            <a:xfrm>
              <a:off x="4064094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681CDF-9A94-4A19-B4C3-7DC3825AAB0F}"/>
                </a:ext>
              </a:extLst>
            </p:cNvPr>
            <p:cNvSpPr/>
            <p:nvPr/>
          </p:nvSpPr>
          <p:spPr>
            <a:xfrm>
              <a:off x="729036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48699A8-2E16-43C0-918C-3EF2DE2334EE}"/>
                </a:ext>
              </a:extLst>
            </p:cNvPr>
            <p:cNvSpPr/>
            <p:nvPr/>
          </p:nvSpPr>
          <p:spPr>
            <a:xfrm>
              <a:off x="10576651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732192-D3AE-4AC7-B646-890910035C21}"/>
                </a:ext>
              </a:extLst>
            </p:cNvPr>
            <p:cNvSpPr/>
            <p:nvPr/>
          </p:nvSpPr>
          <p:spPr>
            <a:xfrm>
              <a:off x="13949586" y="189921"/>
              <a:ext cx="548640" cy="548640"/>
            </a:xfrm>
            <a:prstGeom prst="ellipse">
              <a:avLst/>
            </a:prstGeom>
            <a:solidFill>
              <a:schemeClr val="accent5"/>
            </a:solidFill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DD63338-FF97-487A-98E5-2477156F7ED4}"/>
                </a:ext>
              </a:extLst>
            </p:cNvPr>
            <p:cNvCxnSpPr>
              <a:stCxn id="18" idx="6"/>
              <a:endCxn id="19" idx="2"/>
            </p:cNvCxnSpPr>
            <p:nvPr/>
          </p:nvCxnSpPr>
          <p:spPr>
            <a:xfrm>
              <a:off x="4612734" y="464241"/>
              <a:ext cx="267762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D8F91-D5AE-4604-ADEC-06F3634DAF77}"/>
                </a:ext>
              </a:extLst>
            </p:cNvPr>
            <p:cNvCxnSpPr>
              <a:cxnSpLocks/>
              <a:stCxn id="19" idx="6"/>
              <a:endCxn id="21" idx="2"/>
            </p:cNvCxnSpPr>
            <p:nvPr/>
          </p:nvCxnSpPr>
          <p:spPr>
            <a:xfrm>
              <a:off x="7839001" y="464241"/>
              <a:ext cx="27376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707DD5-7FFF-454A-B632-7D7F437FC122}"/>
                </a:ext>
              </a:extLst>
            </p:cNvPr>
            <p:cNvCxnSpPr>
              <a:cxnSpLocks/>
              <a:stCxn id="21" idx="6"/>
              <a:endCxn id="23" idx="2"/>
            </p:cNvCxnSpPr>
            <p:nvPr/>
          </p:nvCxnSpPr>
          <p:spPr>
            <a:xfrm>
              <a:off x="11125291" y="464241"/>
              <a:ext cx="28242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B81D2-5C73-4EF1-8AD5-25F0D75C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3F63-BC1E-4663-B594-86CF0DE54BFE}" type="slidenum">
              <a:rPr lang="en-US" sz="2800" smtClean="0"/>
              <a:t>17</a:t>
            </a:fld>
            <a:endParaRPr lang="en-US" sz="2800"/>
          </a:p>
        </p:txBody>
      </p:sp>
      <p:sp>
        <p:nvSpPr>
          <p:cNvPr id="17" name="Content Placeholder 35">
            <a:extLst>
              <a:ext uri="{FF2B5EF4-FFF2-40B4-BE49-F238E27FC236}">
                <a16:creationId xmlns:a16="http://schemas.microsoft.com/office/drawing/2014/main" id="{5362AB78-992A-4245-B461-7DA687CB05B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34340" y="8741530"/>
            <a:ext cx="1152213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n-US" sz="2800"/>
              <a:t>Improve 3D nuclear geometries, and more experimental data!</a:t>
            </a:r>
          </a:p>
        </p:txBody>
      </p:sp>
      <p:sp>
        <p:nvSpPr>
          <p:cNvPr id="20" name="Content Placeholder 35">
            <a:extLst>
              <a:ext uri="{FF2B5EF4-FFF2-40B4-BE49-F238E27FC236}">
                <a16:creationId xmlns:a16="http://schemas.microsoft.com/office/drawing/2014/main" id="{63B2C007-718A-4C98-A973-A65181E229DF}"/>
              </a:ext>
            </a:extLst>
          </p:cNvPr>
          <p:cNvSpPr txBox="1">
            <a:spLocks/>
          </p:cNvSpPr>
          <p:nvPr/>
        </p:nvSpPr>
        <p:spPr>
          <a:xfrm>
            <a:off x="434341" y="3509525"/>
            <a:ext cx="11342024" cy="125572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 dirty="0"/>
              <a:t>Our model predicts that the size of the </a:t>
            </a:r>
            <a:r>
              <a:rPr lang="en-US" sz="2800" b="1" dirty="0"/>
              <a:t>nucleus</a:t>
            </a:r>
            <a:r>
              <a:rPr lang="en-US" sz="2800" dirty="0"/>
              <a:t> is a </a:t>
            </a:r>
            <a:r>
              <a:rPr lang="en-US" sz="2800" b="1" dirty="0"/>
              <a:t>major parameter </a:t>
            </a:r>
            <a:r>
              <a:rPr lang="en-US" sz="2800" dirty="0"/>
              <a:t>in the yield of </a:t>
            </a:r>
            <a:r>
              <a:rPr lang="en-US" sz="2800" b="1" dirty="0"/>
              <a:t>chromosome aberrations</a:t>
            </a:r>
            <a:r>
              <a:rPr lang="en-US" sz="2800" dirty="0"/>
              <a:t>. The shape of the nucleus (spherical vs flat) also impacts the yield (not shown).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51F8A4-F7C6-48F8-85BF-81DA5BFF668B}"/>
              </a:ext>
            </a:extLst>
          </p:cNvPr>
          <p:cNvSpPr/>
          <p:nvPr/>
        </p:nvSpPr>
        <p:spPr>
          <a:xfrm>
            <a:off x="434340" y="2753380"/>
            <a:ext cx="66929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4000" b="1"/>
              <a:t>On the effect of nucleus size …</a:t>
            </a:r>
            <a:endParaRPr lang="en-US" sz="40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1B6BE1-2484-4344-9EB5-5B438E736683}"/>
              </a:ext>
            </a:extLst>
          </p:cNvPr>
          <p:cNvSpPr/>
          <p:nvPr/>
        </p:nvSpPr>
        <p:spPr>
          <a:xfrm>
            <a:off x="392158" y="7418091"/>
            <a:ext cx="115221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b="1"/>
              <a:t>If I had the funding, the big problem I would like to pursue is …</a:t>
            </a:r>
            <a:endParaRPr lang="en-US" sz="4000"/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6141179F-1AD6-4E99-A74E-14591F707A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179" y="5706755"/>
            <a:ext cx="6031281" cy="3958959"/>
          </a:xfrm>
          <a:prstGeom prst="rect">
            <a:avLst/>
          </a:prstGeom>
        </p:spPr>
      </p:pic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26082AF6-9E46-4F91-B78F-B01F9E19BC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436" y="1704614"/>
            <a:ext cx="6139024" cy="39589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A61799-5F73-4863-A4EC-BDF1DDEF4D55}"/>
              </a:ext>
            </a:extLst>
          </p:cNvPr>
          <p:cNvSpPr/>
          <p:nvPr/>
        </p:nvSpPr>
        <p:spPr>
          <a:xfrm>
            <a:off x="434340" y="4777422"/>
            <a:ext cx="113420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It is important, as </a:t>
            </a:r>
            <a:r>
              <a:rPr lang="en-US" sz="2800" i="1" dirty="0"/>
              <a:t>in vitro</a:t>
            </a:r>
            <a:r>
              <a:rPr lang="en-US" sz="2800" dirty="0"/>
              <a:t> cells can be adherent and thus have an elongated shape that is different than </a:t>
            </a:r>
            <a:r>
              <a:rPr lang="en-US" sz="2800" i="1" dirty="0"/>
              <a:t>in vivo</a:t>
            </a:r>
            <a:r>
              <a:rPr lang="en-US" sz="2800" dirty="0"/>
              <a:t>, but also because cells have distinct sizes.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736889-2FE7-4637-9ACE-D230DB81963F}"/>
              </a:ext>
            </a:extLst>
          </p:cNvPr>
          <p:cNvSpPr/>
          <p:nvPr/>
        </p:nvSpPr>
        <p:spPr>
          <a:xfrm>
            <a:off x="434339" y="5752623"/>
            <a:ext cx="113420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On the experimental side, lymphocytes (spherical, R = 3 </a:t>
            </a:r>
            <a:r>
              <a:rPr lang="el-GR" sz="2800" dirty="0">
                <a:cs typeface="Calibri" panose="020F0502020204030204" pitchFamily="34" charset="0"/>
              </a:rPr>
              <a:t>μ</a:t>
            </a:r>
            <a:r>
              <a:rPr lang="en-US" sz="2800" dirty="0">
                <a:cs typeface="Calibri" panose="020F0502020204030204" pitchFamily="34" charset="0"/>
              </a:rPr>
              <a:t>m, </a:t>
            </a:r>
            <a:r>
              <a:rPr lang="en-US" sz="2800" dirty="0"/>
              <a:t>V ~ 113 </a:t>
            </a:r>
            <a:r>
              <a:rPr lang="el-GR" sz="2800" dirty="0">
                <a:cs typeface="Calibri" panose="020F0502020204030204" pitchFamily="34" charset="0"/>
              </a:rPr>
              <a:t>μ</a:t>
            </a:r>
            <a:r>
              <a:rPr lang="en-US" sz="2800" dirty="0">
                <a:cs typeface="Calibri" panose="020F0502020204030204" pitchFamily="34" charset="0"/>
              </a:rPr>
              <a:t>m</a:t>
            </a:r>
            <a:r>
              <a:rPr lang="en-US" sz="2800" baseline="30000" dirty="0">
                <a:cs typeface="Calibri" panose="020F0502020204030204" pitchFamily="34" charset="0"/>
              </a:rPr>
              <a:t>3</a:t>
            </a:r>
            <a:r>
              <a:rPr lang="en-US" sz="2800" dirty="0">
                <a:cs typeface="Calibri" panose="020F0502020204030204" pitchFamily="34" charset="0"/>
              </a:rPr>
              <a:t>) show a higher number of </a:t>
            </a:r>
            <a:r>
              <a:rPr lang="en-US" sz="2800" dirty="0"/>
              <a:t> complex damages than fibroblast (ellipsoidal,       V ~ 654</a:t>
            </a:r>
            <a:r>
              <a:rPr lang="el-GR" sz="2800" dirty="0">
                <a:cs typeface="Calibri" panose="020F0502020204030204" pitchFamily="34" charset="0"/>
              </a:rPr>
              <a:t> μ</a:t>
            </a:r>
            <a:r>
              <a:rPr lang="en-US" sz="2800" dirty="0">
                <a:cs typeface="Calibri" panose="020F0502020204030204" pitchFamily="34" charset="0"/>
              </a:rPr>
              <a:t>m</a:t>
            </a:r>
            <a:r>
              <a:rPr lang="en-US" sz="2800" baseline="30000" dirty="0">
                <a:cs typeface="Calibri" panose="020F0502020204030204" pitchFamily="34" charset="0"/>
              </a:rPr>
              <a:t>3</a:t>
            </a:r>
            <a:r>
              <a:rPr lang="en-US" sz="2800" dirty="0">
                <a:cs typeface="Calibri" panose="020F0502020204030204" pitchFamily="34" charset="0"/>
              </a:rPr>
              <a:t>), though trends are different for simple damages.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75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41"/>
    </mc:Choice>
    <mc:Fallback xmlns="">
      <p:transition spd="slow" advTm="29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24" grpId="0"/>
      <p:bldP spid="12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7|1|1.4|1.1|1.5|5.1|8.4|2.5|3.4|9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7|1|1.4|1.1|1.5|5.1|8.4|2.5|3.4|9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7|1|1.4|1.1|1.5|5.1|8.4|2.5|3.4|9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3.7|7.6|8.1|0.7|0.7|1.8|6.3|0.6|9.3|7.8|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2.2|5.3|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2.2|5.3|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0701572EE41145849FB124E4EFD35C" ma:contentTypeVersion="10" ma:contentTypeDescription="Create a new document." ma:contentTypeScope="" ma:versionID="de8d28d7269df4540fc00df8f8ec8cad">
  <xsd:schema xmlns:xsd="http://www.w3.org/2001/XMLSchema" xmlns:xs="http://www.w3.org/2001/XMLSchema" xmlns:p="http://schemas.microsoft.com/office/2006/metadata/properties" xmlns:ns3="5e424be7-e310-4b3d-91a7-fc41286e52ba" xmlns:ns4="78f29b0e-9fde-4dfd-96db-ebe642e766d1" targetNamespace="http://schemas.microsoft.com/office/2006/metadata/properties" ma:root="true" ma:fieldsID="d623a11b9755411d363c815f56f06ab7" ns3:_="" ns4:_="">
    <xsd:import namespace="5e424be7-e310-4b3d-91a7-fc41286e52ba"/>
    <xsd:import namespace="78f29b0e-9fde-4dfd-96db-ebe642e766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424be7-e310-4b3d-91a7-fc41286e52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29b0e-9fde-4dfd-96db-ebe642e766d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FF6AE3-FE7C-4CC2-954B-2E5AFC18ED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B813DF-8148-42B5-BB48-08227481B19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323F22D-30CD-47B0-87D4-3D06901879B7}">
  <ds:schemaRefs>
    <ds:schemaRef ds:uri="5e424be7-e310-4b3d-91a7-fc41286e52ba"/>
    <ds:schemaRef ds:uri="78f29b0e-9fde-4dfd-96db-ebe642e766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1782</Words>
  <Application>Microsoft Macintosh PowerPoint</Application>
  <PresentationFormat>Custom</PresentationFormat>
  <Paragraphs>190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Garamond</vt:lpstr>
      <vt:lpstr>Helvetica</vt:lpstr>
      <vt:lpstr>Wingdings</vt:lpstr>
      <vt:lpstr>Office Theme</vt:lpstr>
      <vt:lpstr>PowerPoint Presentation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  <vt:lpstr> Context     Method     Results   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Poignant, Floriane A. (LARC-D309)[NATIONAL INSTITUTE OF AEROSPACE]</dc:creator>
  <cp:lastModifiedBy>Murri, Gretchen Bostaph (LARC-D309)</cp:lastModifiedBy>
  <cp:revision>2</cp:revision>
  <dcterms:created xsi:type="dcterms:W3CDTF">2021-01-04T16:11:12Z</dcterms:created>
  <dcterms:modified xsi:type="dcterms:W3CDTF">2021-09-02T18:49:53Z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0x010100DB0701572EE41145849FB124E4EFD35C</vt:lpwstr>
  </property>
</Properties>
</file>