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7" r:id="rId2"/>
    <p:sldId id="258" r:id="rId3"/>
    <p:sldId id="439" r:id="rId4"/>
    <p:sldId id="276" r:id="rId5"/>
    <p:sldId id="440" r:id="rId6"/>
    <p:sldId id="441" r:id="rId7"/>
    <p:sldId id="275" r:id="rId8"/>
    <p:sldId id="262" r:id="rId9"/>
    <p:sldId id="272" r:id="rId10"/>
    <p:sldId id="271" r:id="rId11"/>
    <p:sldId id="278" r:id="rId12"/>
    <p:sldId id="27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63" d="100"/>
          <a:sy n="63" d="100"/>
        </p:scale>
        <p:origin x="732" y="64"/>
      </p:cViewPr>
      <p:guideLst>
        <p:guide orient="horz" pos="2184"/>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00DAD8-3396-4196-A05C-413E8A884693}" type="datetimeFigureOut">
              <a:rPr lang="en-US" smtClean="0"/>
              <a:t>9/2/2021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283376-8E4D-408F-A9BF-EC352C38E582}" type="slidenum">
              <a:rPr lang="en-US" smtClean="0"/>
              <a:t>‹#›</a:t>
            </a:fld>
            <a:endParaRPr lang="en-US"/>
          </a:p>
        </p:txBody>
      </p:sp>
    </p:spTree>
    <p:extLst>
      <p:ext uri="{BB962C8B-B14F-4D97-AF65-F5344CB8AC3E}">
        <p14:creationId xmlns:p14="http://schemas.microsoft.com/office/powerpoint/2010/main" val="111388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734092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1668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3</a:t>
            </a:fld>
            <a:endParaRPr lang="en-US" altLang="x-none"/>
          </a:p>
        </p:txBody>
      </p:sp>
    </p:spTree>
    <p:extLst>
      <p:ext uri="{BB962C8B-B14F-4D97-AF65-F5344CB8AC3E}">
        <p14:creationId xmlns:p14="http://schemas.microsoft.com/office/powerpoint/2010/main" val="3330741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8</a:t>
            </a:fld>
            <a:endParaRPr lang="en-US" altLang="x-none"/>
          </a:p>
        </p:txBody>
      </p:sp>
    </p:spTree>
    <p:extLst>
      <p:ext uri="{BB962C8B-B14F-4D97-AF65-F5344CB8AC3E}">
        <p14:creationId xmlns:p14="http://schemas.microsoft.com/office/powerpoint/2010/main" val="3505149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9</a:t>
            </a:fld>
            <a:endParaRPr lang="en-US" altLang="x-none"/>
          </a:p>
        </p:txBody>
      </p:sp>
    </p:spTree>
    <p:extLst>
      <p:ext uri="{BB962C8B-B14F-4D97-AF65-F5344CB8AC3E}">
        <p14:creationId xmlns:p14="http://schemas.microsoft.com/office/powerpoint/2010/main" val="3098406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939892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159297238"/>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2756446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1371683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tx1"/>
                </a:solidFill>
              </a:rPr>
              <a:t>GCD FY21</a:t>
            </a:r>
            <a:r>
              <a:rPr lang="en-US" sz="800" baseline="0">
                <a:solidFill>
                  <a:schemeClr val="tx1"/>
                </a:solidFill>
              </a:rPr>
              <a:t> Mid Year Review</a:t>
            </a:r>
            <a:endParaRPr lang="en-US" sz="800">
              <a:solidFill>
                <a:schemeClr val="tx1"/>
              </a:solidFill>
            </a:endParaRPr>
          </a:p>
        </p:txBody>
      </p:sp>
    </p:spTree>
    <p:extLst>
      <p:ext uri="{BB962C8B-B14F-4D97-AF65-F5344CB8AC3E}">
        <p14:creationId xmlns:p14="http://schemas.microsoft.com/office/powerpoint/2010/main" val="380289550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142356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2556570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2235119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906634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69935242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3.jp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8.jp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2001" cy="6858000"/>
          </a:xfrm>
          <a:prstGeom prst="rect">
            <a:avLst/>
          </a:prstGeom>
        </p:spPr>
      </p:pic>
      <p:sp>
        <p:nvSpPr>
          <p:cNvPr id="11" name="TextBox 10"/>
          <p:cNvSpPr txBox="1"/>
          <p:nvPr/>
        </p:nvSpPr>
        <p:spPr>
          <a:xfrm>
            <a:off x="232012" y="5515550"/>
            <a:ext cx="8627508" cy="707886"/>
          </a:xfrm>
          <a:prstGeom prst="rect">
            <a:avLst/>
          </a:prstGeom>
          <a:noFill/>
        </p:spPr>
        <p:txBody>
          <a:bodyPr wrap="square" rtlCol="0" anchor="ctr" anchorCtr="0">
            <a:spAutoFit/>
          </a:bodyPr>
          <a:lstStyle/>
          <a:p>
            <a:pPr marL="0" marR="0" lvl="0" indent="0" algn="l" defTabSz="914400" rtl="0" eaLnBrk="0" fontAlgn="base" latinLnBrk="0" hangingPunct="0">
              <a:lnSpc>
                <a:spcPts val="24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Neue" charset="0"/>
                <a:ea typeface="Helvetica Neue" charset="0"/>
                <a:cs typeface="Helvetica Neue" charset="0"/>
              </a:rPr>
              <a:t>Space Technology Mission Directorate</a:t>
            </a:r>
          </a:p>
          <a:p>
            <a:pPr marL="0" marR="0" lvl="0" indent="0" algn="l" defTabSz="914400" rtl="0" eaLnBrk="0" fontAlgn="base" latinLnBrk="0" hangingPunct="0">
              <a:lnSpc>
                <a:spcPts val="24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Neue" charset="0"/>
                <a:ea typeface="Helvetica Neue" charset="0"/>
                <a:cs typeface="Helvetica Neue" charset="0"/>
              </a:rPr>
              <a:t>Game Changing Development Program</a:t>
            </a:r>
          </a:p>
        </p:txBody>
      </p:sp>
      <p:sp>
        <p:nvSpPr>
          <p:cNvPr id="12" name="TextBox 11"/>
          <p:cNvSpPr txBox="1"/>
          <p:nvPr/>
        </p:nvSpPr>
        <p:spPr>
          <a:xfrm>
            <a:off x="232012" y="6239547"/>
            <a:ext cx="10604401" cy="338554"/>
          </a:xfrm>
          <a:prstGeom prst="rect">
            <a:avLst/>
          </a:prstGeom>
          <a:noFill/>
        </p:spPr>
        <p:txBody>
          <a:bodyPr wrap="square" rtlCol="0" anchor="ctr"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Helvetica Neue" charset="0"/>
                <a:ea typeface="Helvetica Neue" charset="0"/>
                <a:cs typeface="Helvetica Neue" charset="0"/>
              </a:rPr>
              <a:t>Allison Clark</a:t>
            </a:r>
            <a:r>
              <a:rPr lang="en-US" sz="1600" dirty="0">
                <a:solidFill>
                  <a:prstClr val="white"/>
                </a:solidFill>
                <a:latin typeface="Helvetica Neue" charset="0"/>
                <a:ea typeface="Helvetica Neue" charset="0"/>
                <a:cs typeface="Helvetica Neue" charset="0"/>
              </a:rPr>
              <a:t> | </a:t>
            </a:r>
            <a:r>
              <a:rPr kumimoji="0" lang="en-US" sz="1600" b="0" i="0" u="none" strike="noStrike" kern="1200" cap="none" spc="0" normalizeH="0" baseline="0" noProof="0" dirty="0">
                <a:ln>
                  <a:noFill/>
                </a:ln>
                <a:solidFill>
                  <a:prstClr val="white"/>
                </a:solidFill>
                <a:effectLst/>
                <a:uLnTx/>
                <a:uFillTx/>
                <a:latin typeface="Helvetica Neue" charset="0"/>
                <a:ea typeface="Helvetica Neue" charset="0"/>
                <a:cs typeface="Helvetica Neue" charset="0"/>
              </a:rPr>
              <a:t>Rapid Analysis and Manufacturing Propulsion Technology |  </a:t>
            </a:r>
            <a:r>
              <a:rPr lang="en-US" sz="1600" dirty="0">
                <a:solidFill>
                  <a:prstClr val="white"/>
                </a:solidFill>
                <a:latin typeface="Helvetica Neue" charset="0"/>
                <a:ea typeface="Helvetica Neue" charset="0"/>
                <a:cs typeface="Helvetica Neue" charset="0"/>
              </a:rPr>
              <a:t>CAMX 2021</a:t>
            </a:r>
            <a:r>
              <a:rPr kumimoji="0" lang="en-US" sz="1600" b="0" i="0" u="none" strike="noStrike" kern="1200" cap="none" spc="0" normalizeH="0" baseline="0" noProof="0" dirty="0">
                <a:ln>
                  <a:noFill/>
                </a:ln>
                <a:solidFill>
                  <a:prstClr val="white"/>
                </a:solidFill>
                <a:effectLst/>
                <a:uLnTx/>
                <a:uFillTx/>
                <a:latin typeface="Helvetica Neue" charset="0"/>
                <a:ea typeface="Helvetica Neue" charset="0"/>
                <a:cs typeface="Helvetica Neue" charset="0"/>
              </a:rPr>
              <a:t>  |   </a:t>
            </a:r>
            <a:r>
              <a:rPr lang="en-US" sz="1600" dirty="0">
                <a:solidFill>
                  <a:prstClr val="white"/>
                </a:solidFill>
                <a:latin typeface="Helvetica Neue" charset="0"/>
                <a:ea typeface="Helvetica Neue" charset="0"/>
                <a:cs typeface="Helvetica Neue" charset="0"/>
              </a:rPr>
              <a:t>10</a:t>
            </a:r>
            <a:r>
              <a:rPr kumimoji="0" lang="en-US" sz="1600" b="0" i="0" u="none" strike="noStrike" kern="1200" cap="none" spc="0" normalizeH="0" baseline="0" noProof="0" dirty="0">
                <a:ln>
                  <a:noFill/>
                </a:ln>
                <a:solidFill>
                  <a:prstClr val="white"/>
                </a:solidFill>
                <a:effectLst/>
                <a:uLnTx/>
                <a:uFillTx/>
                <a:latin typeface="Helvetica Neue" charset="0"/>
                <a:ea typeface="Helvetica Neue" charset="0"/>
                <a:cs typeface="Helvetica Neue" charset="0"/>
              </a:rPr>
              <a:t>.19.21</a:t>
            </a:r>
          </a:p>
        </p:txBody>
      </p:sp>
      <p:pic>
        <p:nvPicPr>
          <p:cNvPr id="14" name="Picture 13">
            <a:extLst>
              <a:ext uri="{FF2B5EF4-FFF2-40B4-BE49-F238E27FC236}">
                <a16:creationId xmlns:a16="http://schemas.microsoft.com/office/drawing/2014/main" id="{0A26782C-DD6F-4F5B-A3E3-9A8BB32ECD1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12227" y="4015365"/>
            <a:ext cx="1005840" cy="1005840"/>
          </a:xfrm>
          <a:prstGeom prst="rect">
            <a:avLst/>
          </a:prstGeom>
        </p:spPr>
      </p:pic>
      <p:pic>
        <p:nvPicPr>
          <p:cNvPr id="15" name="Picture 14">
            <a:extLst>
              <a:ext uri="{FF2B5EF4-FFF2-40B4-BE49-F238E27FC236}">
                <a16:creationId xmlns:a16="http://schemas.microsoft.com/office/drawing/2014/main" id="{4DE5F8A5-C03B-418C-B406-2C5C615CA9F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688337" y="1429061"/>
            <a:ext cx="1581912" cy="1581912"/>
          </a:xfrm>
          <a:prstGeom prst="rect">
            <a:avLst/>
          </a:prstGeom>
        </p:spPr>
      </p:pic>
      <p:grpSp>
        <p:nvGrpSpPr>
          <p:cNvPr id="16" name="Group 15">
            <a:extLst>
              <a:ext uri="{FF2B5EF4-FFF2-40B4-BE49-F238E27FC236}">
                <a16:creationId xmlns:a16="http://schemas.microsoft.com/office/drawing/2014/main" id="{1CBE2D35-A74C-4768-9959-D7FDD76957F6}"/>
              </a:ext>
            </a:extLst>
          </p:cNvPr>
          <p:cNvGrpSpPr/>
          <p:nvPr/>
        </p:nvGrpSpPr>
        <p:grpSpPr>
          <a:xfrm>
            <a:off x="2612571" y="777967"/>
            <a:ext cx="1387772" cy="1391567"/>
            <a:chOff x="5302410" y="907443"/>
            <a:chExt cx="2117834" cy="2123626"/>
          </a:xfrm>
        </p:grpSpPr>
        <p:pic>
          <p:nvPicPr>
            <p:cNvPr id="17" name="Picture 16">
              <a:extLst>
                <a:ext uri="{FF2B5EF4-FFF2-40B4-BE49-F238E27FC236}">
                  <a16:creationId xmlns:a16="http://schemas.microsoft.com/office/drawing/2014/main" id="{D82553FE-A43F-4D0A-A456-DBC6DBE40BF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302410" y="907443"/>
              <a:ext cx="2117834" cy="2123626"/>
            </a:xfrm>
            <a:prstGeom prst="rect">
              <a:avLst/>
            </a:prstGeom>
          </p:spPr>
        </p:pic>
        <p:pic>
          <p:nvPicPr>
            <p:cNvPr id="18" name="Picture 17">
              <a:extLst>
                <a:ext uri="{FF2B5EF4-FFF2-40B4-BE49-F238E27FC236}">
                  <a16:creationId xmlns:a16="http://schemas.microsoft.com/office/drawing/2014/main" id="{384D7264-9B3A-461D-A0F4-42EBAD2DFCC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0800000">
              <a:off x="5895525" y="1040769"/>
              <a:ext cx="950255" cy="1817222"/>
            </a:xfrm>
            <a:prstGeom prst="rect">
              <a:avLst/>
            </a:prstGeom>
          </p:spPr>
        </p:pic>
      </p:grpSp>
      <p:pic>
        <p:nvPicPr>
          <p:cNvPr id="19" name="Picture 18">
            <a:extLst>
              <a:ext uri="{FF2B5EF4-FFF2-40B4-BE49-F238E27FC236}">
                <a16:creationId xmlns:a16="http://schemas.microsoft.com/office/drawing/2014/main" id="{0DF0EDF7-28C3-401D-9190-FB4CFDEAE1C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773244" y="3472530"/>
            <a:ext cx="1007591" cy="1310801"/>
          </a:xfrm>
          <a:prstGeom prst="rect">
            <a:avLst/>
          </a:prstGeom>
        </p:spPr>
      </p:pic>
      <p:pic>
        <p:nvPicPr>
          <p:cNvPr id="20" name="Picture 19">
            <a:extLst>
              <a:ext uri="{FF2B5EF4-FFF2-40B4-BE49-F238E27FC236}">
                <a16:creationId xmlns:a16="http://schemas.microsoft.com/office/drawing/2014/main" id="{F78F8769-D1B7-43BC-A32F-ADF9917C85F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394979" y="2804098"/>
            <a:ext cx="1546464" cy="1507312"/>
          </a:xfrm>
          <a:prstGeom prst="rect">
            <a:avLst/>
          </a:prstGeom>
        </p:spPr>
      </p:pic>
      <p:pic>
        <p:nvPicPr>
          <p:cNvPr id="21" name="Picture 20" descr="A picture containing person, person, indoor, photo&#10;&#10;Description automatically generated">
            <a:extLst>
              <a:ext uri="{FF2B5EF4-FFF2-40B4-BE49-F238E27FC236}">
                <a16:creationId xmlns:a16="http://schemas.microsoft.com/office/drawing/2014/main" id="{0369F8F3-2835-46E6-86B5-07532DDA1B4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57841" y="777967"/>
            <a:ext cx="2255336" cy="2331573"/>
          </a:xfrm>
          <a:prstGeom prst="rect">
            <a:avLst/>
          </a:prstGeom>
        </p:spPr>
      </p:pic>
    </p:spTree>
    <p:extLst>
      <p:ext uri="{BB962C8B-B14F-4D97-AF65-F5344CB8AC3E}">
        <p14:creationId xmlns:p14="http://schemas.microsoft.com/office/powerpoint/2010/main" val="691839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056" y="37282"/>
            <a:ext cx="10543842" cy="1066800"/>
          </a:xfrm>
        </p:spPr>
        <p:txBody>
          <a:bodyPr/>
          <a:lstStyle/>
          <a:p>
            <a:r>
              <a:rPr lang="en-US" sz="4000" dirty="0">
                <a:solidFill>
                  <a:schemeClr val="bg1">
                    <a:lumMod val="85000"/>
                  </a:schemeClr>
                </a:solidFill>
              </a:rPr>
              <a:t>RAMPT Technology Overview</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49898" y="158594"/>
            <a:ext cx="990306" cy="824176"/>
          </a:xfrm>
          <a:prstGeom prst="rect">
            <a:avLst/>
          </a:prstGeom>
        </p:spPr>
      </p:pic>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sp>
        <p:nvSpPr>
          <p:cNvPr id="7" name="Content Placeholder 2">
            <a:extLst>
              <a:ext uri="{FF2B5EF4-FFF2-40B4-BE49-F238E27FC236}">
                <a16:creationId xmlns:a16="http://schemas.microsoft.com/office/drawing/2014/main" id="{A7DAFA6C-A3EE-4AD5-B74C-DD65D30DDD74}"/>
              </a:ext>
            </a:extLst>
          </p:cNvPr>
          <p:cNvSpPr txBox="1">
            <a:spLocks/>
          </p:cNvSpPr>
          <p:nvPr/>
        </p:nvSpPr>
        <p:spPr>
          <a:xfrm>
            <a:off x="145619" y="1143280"/>
            <a:ext cx="8388781" cy="5486119"/>
          </a:xfrm>
          <a:prstGeom prst="rect">
            <a:avLst/>
          </a:prstGeom>
        </p:spPr>
        <p:txBody>
          <a:bodyPr lIns="91440" tIns="45720" rIns="91440" bIns="45720"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R="0" lvl="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128"/>
                <a:cs typeface="Arial" panose="020B0604020202020204" pitchFamily="34" charset="0"/>
              </a:rPr>
              <a:t>Project Description</a:t>
            </a:r>
          </a:p>
          <a:p>
            <a:pPr marL="519113" marR="0" lvl="1" indent="-28575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128"/>
                <a:cs typeface="Arial" panose="020B0604020202020204" pitchFamily="34" charset="0"/>
              </a:rPr>
              <a:t>The RAMPT project will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mature novel design and manufacturing technologies to increase scale, significantly reduce cost, and improve performance for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ＭＳ Ｐゴシック" charset="-128"/>
                <a:cs typeface="Arial" panose="020B0604020202020204" pitchFamily="34" charset="0"/>
              </a:rPr>
              <a:t>regeneratively</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-cooled thrust chamber assemblies, specifically the combustion chamber and nozzle for government and industry programs. </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R="0" lvl="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Technology Product Capability </a:t>
            </a: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 </a:t>
            </a:r>
          </a:p>
          <a:p>
            <a:pPr marL="519112" marR="0" lvl="1" indent="-28575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The RAMPT project is developing and advancing multi-metallic freeform manufacturing, composite overwrap techniques, and analysis capabilities required to implement them to reduce design and fabrication cycles for large scale lightweight regeneratively-cooled liquid rocket engine components. </a:t>
            </a:r>
          </a:p>
          <a:p>
            <a:pPr marL="519112" marR="0" lvl="1" indent="-28575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RAMPT is reducing design, fabrication, assembly schedules while allowing for reduced parts, increased reliability, significant weight reduction and creating a healthy American supply chain. </a:t>
            </a:r>
          </a:p>
          <a:p>
            <a:pPr marL="519112" marR="0" lvl="1" indent="-28575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Four technology areas being developed: 1) Freeform Blown Powder Nozzle; 2) Composite overwrap structural jacket; 3) Bimetallic radial deposition for manifolds; and 4) Modeling and analysis tools for additive and regeneratively-cooled design.</a:t>
            </a:r>
          </a:p>
          <a:p>
            <a:pPr marR="0" lvl="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Project Objective</a:t>
            </a:r>
          </a:p>
          <a:p>
            <a:pPr marL="574675" marR="0" lvl="1" indent="-285750"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Develop composite overwrap techniques to significantly reduce weight and provide structural capability for a large Thrust Chamber Assembly (TCA).</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R="0" lvl="0" algn="l" defTabSz="9398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128"/>
                <a:cs typeface="Arial" panose="020B0604020202020204" pitchFamily="34" charset="0"/>
              </a:rPr>
              <a:t>RAMPT Team:</a:t>
            </a:r>
          </a:p>
          <a:p>
            <a:pPr marL="574675" marR="0" lvl="1" indent="-285750" algn="l" defTabSz="9398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128"/>
                <a:cs typeface="Arial" panose="020B0604020202020204" pitchFamily="34" charset="0"/>
              </a:rPr>
              <a:t>NASA MSFC, ARC, GRC,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charset="-128"/>
                <a:cs typeface="Arial" panose="020B0604020202020204" pitchFamily="34" charset="0"/>
              </a:rPr>
              <a:t>LaRC</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128"/>
                <a:cs typeface="Arial" panose="020B0604020202020204" pitchFamily="34" charset="0"/>
              </a:rPr>
              <a:t>, &amp; Auburn University</a:t>
            </a:r>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128"/>
              <a:cs typeface="Arial" panose="020B0604020202020204" pitchFamily="34" charset="0"/>
            </a:endParaRPr>
          </a:p>
          <a:p>
            <a:pPr marR="0" lvl="0" algn="l" defTabSz="9398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128"/>
                <a:cs typeface="Arial" panose="020B0604020202020204" pitchFamily="34" charset="0"/>
              </a:rPr>
              <a:t>Customer(s):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128"/>
                <a:cs typeface="Arial" panose="020B0604020202020204" pitchFamily="34" charset="0"/>
              </a:rPr>
              <a:t>Game Changing Development (GCD), Space Launch System (SLS), DoD, space industry and commercial companies.</a:t>
            </a:r>
          </a:p>
          <a:p>
            <a:pPr marL="463550" marR="0" lvl="1" indent="-230188" algn="l" defTabSz="457200" rtl="0" eaLnBrk="0" fontAlgn="base" latinLnBrk="0" hangingPunct="0">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463550" marR="0" lvl="1" indent="-230188"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endPar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Ø"/>
              <a:tabLst/>
              <a:defRPr/>
            </a:pPr>
            <a:endParaRPr kumimoji="0" lang="en-US" sz="5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0" marR="0" lvl="0" indent="0" algn="l" defTabSz="457200" rtl="0" eaLnBrk="0" fontAlgn="base" latinLnBrk="0" hangingPunct="0">
              <a:lnSpc>
                <a:spcPct val="100000"/>
              </a:lnSpc>
              <a:spcBef>
                <a:spcPts val="0"/>
              </a:spcBef>
              <a:spcAft>
                <a:spcPts val="0"/>
              </a:spcAft>
              <a:buClrTx/>
              <a:buSzTx/>
              <a:buFont typeface="Arial"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0" marR="0" lvl="0" indent="0" algn="l" defTabSz="457200" rtl="0" eaLnBrk="0" fontAlgn="base" latinLnBrk="0" hangingPunct="0">
              <a:lnSpc>
                <a:spcPct val="100000"/>
              </a:lnSpc>
              <a:spcBef>
                <a:spcPct val="20000"/>
              </a:spcBef>
              <a:spcAft>
                <a:spcPct val="0"/>
              </a:spcAft>
              <a:buClrTx/>
              <a:buSzTx/>
              <a:buFont typeface="Arial" charset="0"/>
              <a:buNone/>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rPr>
              <a:t>			</a:t>
            </a:r>
          </a:p>
        </p:txBody>
      </p:sp>
      <p:sp>
        <p:nvSpPr>
          <p:cNvPr id="11" name="Rectangle 10">
            <a:extLst>
              <a:ext uri="{FF2B5EF4-FFF2-40B4-BE49-F238E27FC236}">
                <a16:creationId xmlns:a16="http://schemas.microsoft.com/office/drawing/2014/main" id="{BCB50795-BDF5-4CA7-BCD3-859E1B89ECA6}"/>
              </a:ext>
            </a:extLst>
          </p:cNvPr>
          <p:cNvSpPr/>
          <p:nvPr/>
        </p:nvSpPr>
        <p:spPr>
          <a:xfrm>
            <a:off x="8744368" y="1296290"/>
            <a:ext cx="3345524" cy="2438400"/>
          </a:xfrm>
          <a:prstGeom prst="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2" name="Picture 11">
            <a:extLst>
              <a:ext uri="{FF2B5EF4-FFF2-40B4-BE49-F238E27FC236}">
                <a16:creationId xmlns:a16="http://schemas.microsoft.com/office/drawing/2014/main" id="{6F2B1DD4-25EF-4365-A59B-0576B5457F1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09699" y="1435261"/>
            <a:ext cx="1675499" cy="2233998"/>
          </a:xfrm>
          <a:prstGeom prst="rect">
            <a:avLst/>
          </a:prstGeom>
        </p:spPr>
      </p:pic>
      <p:sp>
        <p:nvSpPr>
          <p:cNvPr id="13" name="TextBox 12">
            <a:extLst>
              <a:ext uri="{FF2B5EF4-FFF2-40B4-BE49-F238E27FC236}">
                <a16:creationId xmlns:a16="http://schemas.microsoft.com/office/drawing/2014/main" id="{613BB764-A778-4BE7-9326-E774E26EED20}"/>
              </a:ext>
            </a:extLst>
          </p:cNvPr>
          <p:cNvSpPr txBox="1"/>
          <p:nvPr/>
        </p:nvSpPr>
        <p:spPr>
          <a:xfrm>
            <a:off x="8868923" y="1400296"/>
            <a:ext cx="89443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Bimetallic Deposited Manifolds</a:t>
            </a:r>
          </a:p>
        </p:txBody>
      </p:sp>
      <p:sp>
        <p:nvSpPr>
          <p:cNvPr id="14" name="TextBox 13">
            <a:extLst>
              <a:ext uri="{FF2B5EF4-FFF2-40B4-BE49-F238E27FC236}">
                <a16:creationId xmlns:a16="http://schemas.microsoft.com/office/drawing/2014/main" id="{37971C2D-3F28-4C7D-9861-C50F4C1263D9}"/>
              </a:ext>
            </a:extLst>
          </p:cNvPr>
          <p:cNvSpPr txBox="1"/>
          <p:nvPr/>
        </p:nvSpPr>
        <p:spPr>
          <a:xfrm>
            <a:off x="8787483" y="2261538"/>
            <a:ext cx="117380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Composite Overwrap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Thrust Chamber Assembly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3DE2192A-8E28-465C-BFE9-9ECE616C006E}"/>
              </a:ext>
            </a:extLst>
          </p:cNvPr>
          <p:cNvSpPr txBox="1"/>
          <p:nvPr/>
        </p:nvSpPr>
        <p:spPr>
          <a:xfrm>
            <a:off x="10417130" y="1419130"/>
            <a:ext cx="128081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3D printed Copper Chamber</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63B8754A-B7BE-459A-8181-D1FD27521189}"/>
              </a:ext>
            </a:extLst>
          </p:cNvPr>
          <p:cNvSpPr txBox="1"/>
          <p:nvPr/>
        </p:nvSpPr>
        <p:spPr>
          <a:xfrm>
            <a:off x="10644336" y="2151488"/>
            <a:ext cx="1563276" cy="10113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Integrated Large Scale Freeform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Manufacturing Freeform Deposition Regen-Cooled Nozzle</a:t>
            </a: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17" name="Picture 16" descr="A picture containing building, bicycle, sitting, table&#10;&#10;Description automatically generated">
            <a:extLst>
              <a:ext uri="{FF2B5EF4-FFF2-40B4-BE49-F238E27FC236}">
                <a16:creationId xmlns:a16="http://schemas.microsoft.com/office/drawing/2014/main" id="{CA6DD363-BA76-4548-9D3B-730FE33982A9}"/>
              </a:ext>
            </a:extLst>
          </p:cNvPr>
          <p:cNvPicPr>
            <a:picLocks noChangeAspect="1"/>
          </p:cNvPicPr>
          <p:nvPr/>
        </p:nvPicPr>
        <p:blipFill>
          <a:blip r:embed="rId5"/>
          <a:stretch>
            <a:fillRect/>
          </a:stretch>
        </p:blipFill>
        <p:spPr>
          <a:xfrm>
            <a:off x="8757003" y="4134651"/>
            <a:ext cx="3332889" cy="2221926"/>
          </a:xfrm>
          <a:prstGeom prst="rect">
            <a:avLst/>
          </a:prstGeom>
          <a:ln w="28575">
            <a:solidFill>
              <a:schemeClr val="tx1"/>
            </a:solidFill>
          </a:ln>
        </p:spPr>
      </p:pic>
    </p:spTree>
    <p:extLst>
      <p:ext uri="{BB962C8B-B14F-4D97-AF65-F5344CB8AC3E}">
        <p14:creationId xmlns:p14="http://schemas.microsoft.com/office/powerpoint/2010/main" val="3117946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880" y="-14"/>
            <a:ext cx="10515600" cy="1066800"/>
          </a:xfrm>
        </p:spPr>
        <p:txBody>
          <a:bodyPr/>
          <a:lstStyle/>
          <a:p>
            <a:r>
              <a:rPr lang="en-US" dirty="0">
                <a:solidFill>
                  <a:prstClr val="white"/>
                </a:solidFill>
                <a:latin typeface="Arial" panose="020B0604020202020204" pitchFamily="34" charset="0"/>
                <a:ea typeface="Helvetica Neue" charset="0"/>
                <a:cs typeface="Arial" panose="020B0604020202020204" pitchFamily="34" charset="0"/>
              </a:rPr>
              <a:t>Rapid Analysis and Manufacturing Propulsion Technology (RAMPT) </a:t>
            </a:r>
            <a:br>
              <a:rPr lang="en-US" sz="3600" dirty="0">
                <a:solidFill>
                  <a:prstClr val="white"/>
                </a:solidFill>
                <a:latin typeface="Helvetica Neue" charset="0"/>
                <a:ea typeface="Helvetica Neue" charset="0"/>
                <a:cs typeface="Helvetica Neue" charset="0"/>
              </a:rPr>
            </a:br>
            <a:r>
              <a:rPr lang="en-US" sz="3600" b="1" dirty="0">
                <a:solidFill>
                  <a:schemeClr val="bg1">
                    <a:lumMod val="85000"/>
                  </a:schemeClr>
                </a:solidFill>
                <a:latin typeface="Helvetica Neue" charset="0"/>
                <a:ea typeface="Helvetica Neue" charset="0"/>
                <a:cs typeface="Helvetica Neue" charset="0"/>
              </a:rPr>
              <a:t>Hardware Overview</a:t>
            </a:r>
            <a:endParaRPr lang="en-US" sz="3600" b="1" dirty="0">
              <a:solidFill>
                <a:schemeClr val="bg1">
                  <a:lumMod val="85000"/>
                </a:schemeClr>
              </a:solidFill>
            </a:endParaRPr>
          </a:p>
        </p:txBody>
      </p:sp>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9" name="TextBox 8">
            <a:extLst>
              <a:ext uri="{FF2B5EF4-FFF2-40B4-BE49-F238E27FC236}">
                <a16:creationId xmlns:a16="http://schemas.microsoft.com/office/drawing/2014/main" id="{B915A846-A98F-4318-86F6-14868F7F0F18}"/>
              </a:ext>
            </a:extLst>
          </p:cNvPr>
          <p:cNvSpPr txBox="1"/>
          <p:nvPr/>
        </p:nvSpPr>
        <p:spPr>
          <a:xfrm>
            <a:off x="2195921" y="5464986"/>
            <a:ext cx="1438796" cy="276999"/>
          </a:xfrm>
          <a:prstGeom prst="rect">
            <a:avLst/>
          </a:prstGeom>
          <a:solidFill>
            <a:schemeClr val="bg1"/>
          </a:solidFill>
        </p:spPr>
        <p:txBody>
          <a:bodyPr wrap="square" rtlCol="0">
            <a:spAutoFit/>
          </a:bodyPr>
          <a:lstStyle/>
          <a:p>
            <a:r>
              <a:rPr lang="en-US" sz="1200" dirty="0"/>
              <a:t>Coupled chamber </a:t>
            </a:r>
          </a:p>
        </p:txBody>
      </p:sp>
      <p:pic>
        <p:nvPicPr>
          <p:cNvPr id="6" name="Picture 5" descr="A picture containing dark, cup&#10;&#10;Description automatically generated">
            <a:extLst>
              <a:ext uri="{FF2B5EF4-FFF2-40B4-BE49-F238E27FC236}">
                <a16:creationId xmlns:a16="http://schemas.microsoft.com/office/drawing/2014/main" id="{7A3F9CC0-FAA7-49CB-A271-7EB27AA3A86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60815" y="2256705"/>
            <a:ext cx="1839561" cy="2825377"/>
          </a:xfrm>
          <a:prstGeom prst="rect">
            <a:avLst/>
          </a:prstGeom>
        </p:spPr>
      </p:pic>
      <p:sp>
        <p:nvSpPr>
          <p:cNvPr id="18" name="Rectangle 17">
            <a:extLst>
              <a:ext uri="{FF2B5EF4-FFF2-40B4-BE49-F238E27FC236}">
                <a16:creationId xmlns:a16="http://schemas.microsoft.com/office/drawing/2014/main" id="{2FB2C48C-0A08-4F57-B0D8-0C3C8E37578C}"/>
              </a:ext>
            </a:extLst>
          </p:cNvPr>
          <p:cNvSpPr/>
          <p:nvPr/>
        </p:nvSpPr>
        <p:spPr>
          <a:xfrm>
            <a:off x="201780" y="1613491"/>
            <a:ext cx="3353604" cy="4291842"/>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FBC1127-4252-460D-AC8A-F9B23F427A8E}"/>
              </a:ext>
            </a:extLst>
          </p:cNvPr>
          <p:cNvSpPr/>
          <p:nvPr/>
        </p:nvSpPr>
        <p:spPr>
          <a:xfrm>
            <a:off x="3742451" y="1621238"/>
            <a:ext cx="4758293" cy="4291842"/>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A0204FF-E522-450D-BDBC-DA89876D88E2}"/>
              </a:ext>
            </a:extLst>
          </p:cNvPr>
          <p:cNvSpPr/>
          <p:nvPr/>
        </p:nvSpPr>
        <p:spPr>
          <a:xfrm>
            <a:off x="965030" y="1393014"/>
            <a:ext cx="1671748" cy="331177"/>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2k-lb</a:t>
            </a:r>
            <a:r>
              <a:rPr lang="en-US" baseline="-25000"/>
              <a:t>f</a:t>
            </a:r>
            <a:endParaRPr lang="en-US"/>
          </a:p>
        </p:txBody>
      </p:sp>
      <p:sp>
        <p:nvSpPr>
          <p:cNvPr id="21" name="Rectangle 20">
            <a:extLst>
              <a:ext uri="{FF2B5EF4-FFF2-40B4-BE49-F238E27FC236}">
                <a16:creationId xmlns:a16="http://schemas.microsoft.com/office/drawing/2014/main" id="{497B9807-B44C-4524-8ACC-51AA2308B8FA}"/>
              </a:ext>
            </a:extLst>
          </p:cNvPr>
          <p:cNvSpPr/>
          <p:nvPr/>
        </p:nvSpPr>
        <p:spPr>
          <a:xfrm>
            <a:off x="5003965" y="1393014"/>
            <a:ext cx="1671748" cy="331177"/>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7k-lb</a:t>
            </a:r>
            <a:r>
              <a:rPr lang="en-US" baseline="-25000" dirty="0"/>
              <a:t>f</a:t>
            </a:r>
            <a:endParaRPr lang="en-US" dirty="0"/>
          </a:p>
        </p:txBody>
      </p:sp>
      <p:sp>
        <p:nvSpPr>
          <p:cNvPr id="23" name="Rectangle 22">
            <a:extLst>
              <a:ext uri="{FF2B5EF4-FFF2-40B4-BE49-F238E27FC236}">
                <a16:creationId xmlns:a16="http://schemas.microsoft.com/office/drawing/2014/main" id="{1F70C8D0-4761-4434-BE19-00D510802821}"/>
              </a:ext>
            </a:extLst>
          </p:cNvPr>
          <p:cNvSpPr/>
          <p:nvPr/>
        </p:nvSpPr>
        <p:spPr>
          <a:xfrm>
            <a:off x="8687811" y="1611406"/>
            <a:ext cx="3357207" cy="4301674"/>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E406344-1F41-4C89-B162-3E20E4789946}"/>
              </a:ext>
            </a:extLst>
          </p:cNvPr>
          <p:cNvSpPr/>
          <p:nvPr/>
        </p:nvSpPr>
        <p:spPr>
          <a:xfrm>
            <a:off x="9596611" y="1417150"/>
            <a:ext cx="1671748" cy="331177"/>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40k-lb</a:t>
            </a:r>
            <a:r>
              <a:rPr lang="en-US" baseline="-25000" dirty="0"/>
              <a:t>f</a:t>
            </a:r>
            <a:endParaRPr lang="en-US" dirty="0"/>
          </a:p>
        </p:txBody>
      </p:sp>
      <p:sp>
        <p:nvSpPr>
          <p:cNvPr id="25" name="TextBox 24">
            <a:extLst>
              <a:ext uri="{FF2B5EF4-FFF2-40B4-BE49-F238E27FC236}">
                <a16:creationId xmlns:a16="http://schemas.microsoft.com/office/drawing/2014/main" id="{553A5B61-2541-4C86-A7B6-35101B27BA54}"/>
              </a:ext>
            </a:extLst>
          </p:cNvPr>
          <p:cNvSpPr txBox="1"/>
          <p:nvPr/>
        </p:nvSpPr>
        <p:spPr>
          <a:xfrm>
            <a:off x="8868814" y="3658623"/>
            <a:ext cx="1494386" cy="276999"/>
          </a:xfrm>
          <a:prstGeom prst="rect">
            <a:avLst/>
          </a:prstGeom>
          <a:solidFill>
            <a:schemeClr val="bg1"/>
          </a:solidFill>
        </p:spPr>
        <p:txBody>
          <a:bodyPr wrap="square" rtlCol="0">
            <a:spAutoFit/>
          </a:bodyPr>
          <a:lstStyle/>
          <a:p>
            <a:r>
              <a:rPr lang="en-US" sz="1200" dirty="0"/>
              <a:t>Decoupled chamber </a:t>
            </a:r>
          </a:p>
        </p:txBody>
      </p:sp>
      <p:pic>
        <p:nvPicPr>
          <p:cNvPr id="27" name="Picture 26">
            <a:extLst>
              <a:ext uri="{FF2B5EF4-FFF2-40B4-BE49-F238E27FC236}">
                <a16:creationId xmlns:a16="http://schemas.microsoft.com/office/drawing/2014/main" id="{CF6D901D-0789-40C2-A70E-C263DBAC173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84918" y="3971487"/>
            <a:ext cx="2247747" cy="1714801"/>
          </a:xfrm>
          <a:prstGeom prst="rect">
            <a:avLst/>
          </a:prstGeom>
        </p:spPr>
      </p:pic>
      <p:pic>
        <p:nvPicPr>
          <p:cNvPr id="28" name="Picture 27" descr="C:\Users\amclark6\AppData\Local\Microsoft\Windows\INetCache\Content.MSO\3459BF47.tmp">
            <a:extLst>
              <a:ext uri="{FF2B5EF4-FFF2-40B4-BE49-F238E27FC236}">
                <a16:creationId xmlns:a16="http://schemas.microsoft.com/office/drawing/2014/main" id="{0C9EB0A5-570C-49BB-B674-59FDD605436D}"/>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312258" y="1724191"/>
            <a:ext cx="797537" cy="2278589"/>
          </a:xfrm>
          <a:prstGeom prst="rect">
            <a:avLst/>
          </a:prstGeom>
          <a:noFill/>
          <a:ln>
            <a:noFill/>
          </a:ln>
        </p:spPr>
      </p:pic>
      <p:pic>
        <p:nvPicPr>
          <p:cNvPr id="3" name="Picture 2">
            <a:extLst>
              <a:ext uri="{FF2B5EF4-FFF2-40B4-BE49-F238E27FC236}">
                <a16:creationId xmlns:a16="http://schemas.microsoft.com/office/drawing/2014/main" id="{599397C1-6A92-4333-9A33-720ED6B2AE4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108094" y="2544789"/>
            <a:ext cx="1557768" cy="2986357"/>
          </a:xfrm>
          <a:prstGeom prst="rect">
            <a:avLst/>
          </a:prstGeom>
        </p:spPr>
      </p:pic>
      <p:pic>
        <p:nvPicPr>
          <p:cNvPr id="29" name="Picture 28">
            <a:extLst>
              <a:ext uri="{FF2B5EF4-FFF2-40B4-BE49-F238E27FC236}">
                <a16:creationId xmlns:a16="http://schemas.microsoft.com/office/drawing/2014/main" id="{F48E0ED2-03B6-49B7-80D1-DE803C21D15B}"/>
              </a:ext>
            </a:extLst>
          </p:cNvPr>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6707029" y="2185410"/>
            <a:ext cx="1399745" cy="3149012"/>
          </a:xfrm>
          <a:prstGeom prst="rect">
            <a:avLst/>
          </a:prstGeom>
          <a:noFill/>
        </p:spPr>
      </p:pic>
      <p:pic>
        <p:nvPicPr>
          <p:cNvPr id="30" name="Picture 29">
            <a:extLst>
              <a:ext uri="{FF2B5EF4-FFF2-40B4-BE49-F238E27FC236}">
                <a16:creationId xmlns:a16="http://schemas.microsoft.com/office/drawing/2014/main" id="{7539CCD2-C9E2-4750-BF27-495DDFB2917D}"/>
              </a:ext>
            </a:extLst>
          </p:cNvPr>
          <p:cNvPicPr/>
          <p:nvPr/>
        </p:nvPicPr>
        <p:blipFill rotWithShape="1">
          <a:blip r:embed="rId9" cstate="screen">
            <a:extLst>
              <a:ext uri="{28A0092B-C50C-407E-A947-70E740481C1C}">
                <a14:useLocalDpi xmlns:a14="http://schemas.microsoft.com/office/drawing/2010/main"/>
              </a:ext>
            </a:extLst>
          </a:blip>
          <a:srcRect/>
          <a:stretch/>
        </p:blipFill>
        <p:spPr bwMode="auto">
          <a:xfrm>
            <a:off x="9790971" y="1841049"/>
            <a:ext cx="1256792" cy="1843711"/>
          </a:xfrm>
          <a:prstGeom prst="rect">
            <a:avLst/>
          </a:prstGeom>
          <a:noFill/>
        </p:spPr>
      </p:pic>
      <p:pic>
        <p:nvPicPr>
          <p:cNvPr id="32" name="Picture 31">
            <a:extLst>
              <a:ext uri="{FF2B5EF4-FFF2-40B4-BE49-F238E27FC236}">
                <a16:creationId xmlns:a16="http://schemas.microsoft.com/office/drawing/2014/main" id="{CDD2FC3E-A509-400E-9AB8-DA05FF959315}"/>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bwMode="auto">
          <a:xfrm>
            <a:off x="1290798" y="2050405"/>
            <a:ext cx="748331" cy="1741596"/>
          </a:xfrm>
          <a:prstGeom prst="rect">
            <a:avLst/>
          </a:prstGeom>
          <a:noFill/>
        </p:spPr>
      </p:pic>
      <p:sp>
        <p:nvSpPr>
          <p:cNvPr id="33" name="TextBox 32">
            <a:extLst>
              <a:ext uri="{FF2B5EF4-FFF2-40B4-BE49-F238E27FC236}">
                <a16:creationId xmlns:a16="http://schemas.microsoft.com/office/drawing/2014/main" id="{2D0C9BC8-4026-48E4-8F17-A50CD62B9987}"/>
              </a:ext>
            </a:extLst>
          </p:cNvPr>
          <p:cNvSpPr txBox="1"/>
          <p:nvPr/>
        </p:nvSpPr>
        <p:spPr>
          <a:xfrm>
            <a:off x="575414" y="3986445"/>
            <a:ext cx="1494386" cy="276999"/>
          </a:xfrm>
          <a:prstGeom prst="rect">
            <a:avLst/>
          </a:prstGeom>
          <a:solidFill>
            <a:schemeClr val="bg1"/>
          </a:solidFill>
        </p:spPr>
        <p:txBody>
          <a:bodyPr wrap="square" rtlCol="0">
            <a:spAutoFit/>
          </a:bodyPr>
          <a:lstStyle/>
          <a:p>
            <a:r>
              <a:rPr lang="en-US" sz="1200" dirty="0"/>
              <a:t>Decoupled chamber </a:t>
            </a:r>
          </a:p>
        </p:txBody>
      </p:sp>
      <p:sp>
        <p:nvSpPr>
          <p:cNvPr id="34" name="TextBox 33">
            <a:extLst>
              <a:ext uri="{FF2B5EF4-FFF2-40B4-BE49-F238E27FC236}">
                <a16:creationId xmlns:a16="http://schemas.microsoft.com/office/drawing/2014/main" id="{DCA41398-7FF0-4126-8F1D-4BF0C0C2372E}"/>
              </a:ext>
            </a:extLst>
          </p:cNvPr>
          <p:cNvSpPr txBox="1"/>
          <p:nvPr/>
        </p:nvSpPr>
        <p:spPr>
          <a:xfrm>
            <a:off x="4073096" y="5033307"/>
            <a:ext cx="1494386" cy="276999"/>
          </a:xfrm>
          <a:prstGeom prst="rect">
            <a:avLst/>
          </a:prstGeom>
          <a:solidFill>
            <a:schemeClr val="bg1"/>
          </a:solidFill>
        </p:spPr>
        <p:txBody>
          <a:bodyPr wrap="square" rtlCol="0">
            <a:spAutoFit/>
          </a:bodyPr>
          <a:lstStyle/>
          <a:p>
            <a:r>
              <a:rPr lang="en-US" sz="1200" dirty="0"/>
              <a:t>Decoupled chamber </a:t>
            </a:r>
          </a:p>
        </p:txBody>
      </p:sp>
      <p:sp>
        <p:nvSpPr>
          <p:cNvPr id="35" name="TextBox 34">
            <a:extLst>
              <a:ext uri="{FF2B5EF4-FFF2-40B4-BE49-F238E27FC236}">
                <a16:creationId xmlns:a16="http://schemas.microsoft.com/office/drawing/2014/main" id="{D2973249-C47E-4BB0-AFE7-06A80A736958}"/>
              </a:ext>
            </a:extLst>
          </p:cNvPr>
          <p:cNvSpPr txBox="1"/>
          <p:nvPr/>
        </p:nvSpPr>
        <p:spPr>
          <a:xfrm>
            <a:off x="6675713" y="5462346"/>
            <a:ext cx="1438796" cy="276999"/>
          </a:xfrm>
          <a:prstGeom prst="rect">
            <a:avLst/>
          </a:prstGeom>
          <a:solidFill>
            <a:schemeClr val="bg1"/>
          </a:solidFill>
        </p:spPr>
        <p:txBody>
          <a:bodyPr wrap="square" rtlCol="0">
            <a:spAutoFit/>
          </a:bodyPr>
          <a:lstStyle/>
          <a:p>
            <a:r>
              <a:rPr lang="en-US" sz="1200" dirty="0"/>
              <a:t>Coupled chamber </a:t>
            </a:r>
          </a:p>
        </p:txBody>
      </p:sp>
      <p:sp>
        <p:nvSpPr>
          <p:cNvPr id="36" name="TextBox 35">
            <a:extLst>
              <a:ext uri="{FF2B5EF4-FFF2-40B4-BE49-F238E27FC236}">
                <a16:creationId xmlns:a16="http://schemas.microsoft.com/office/drawing/2014/main" id="{3FC608A7-9C9D-4427-B415-2E2918696B78}"/>
              </a:ext>
            </a:extLst>
          </p:cNvPr>
          <p:cNvSpPr txBox="1"/>
          <p:nvPr/>
        </p:nvSpPr>
        <p:spPr>
          <a:xfrm>
            <a:off x="9194462" y="5566279"/>
            <a:ext cx="1438796" cy="276999"/>
          </a:xfrm>
          <a:prstGeom prst="rect">
            <a:avLst/>
          </a:prstGeom>
          <a:solidFill>
            <a:schemeClr val="bg1"/>
          </a:solidFill>
        </p:spPr>
        <p:txBody>
          <a:bodyPr wrap="square" rtlCol="0">
            <a:spAutoFit/>
          </a:bodyPr>
          <a:lstStyle/>
          <a:p>
            <a:r>
              <a:rPr lang="en-US" sz="1200" dirty="0"/>
              <a:t>Coupled chamber </a:t>
            </a:r>
          </a:p>
        </p:txBody>
      </p:sp>
    </p:spTree>
    <p:extLst>
      <p:ext uri="{BB962C8B-B14F-4D97-AF65-F5344CB8AC3E}">
        <p14:creationId xmlns:p14="http://schemas.microsoft.com/office/powerpoint/2010/main" val="2362545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60CBAA25-85B4-46BC-ADFE-CA13FFB51779}"/>
              </a:ext>
            </a:extLst>
          </p:cNvPr>
          <p:cNvSpPr>
            <a:spLocks noGrp="1"/>
          </p:cNvSpPr>
          <p:nvPr>
            <p:ph idx="1"/>
          </p:nvPr>
        </p:nvSpPr>
        <p:spPr>
          <a:xfrm>
            <a:off x="121919" y="1295400"/>
            <a:ext cx="11817531" cy="5227320"/>
          </a:xfrm>
        </p:spPr>
        <p:txBody>
          <a:bodyPr/>
          <a:lstStyle/>
          <a:p>
            <a:pPr marL="346075" indent="-346075">
              <a:buFont typeface="Wingdings" panose="05000000000000000000" pitchFamily="2" charset="2"/>
              <a:buChar char="§"/>
            </a:pPr>
            <a:r>
              <a:rPr lang="en-US" sz="1600" b="0" dirty="0"/>
              <a:t>The material thermal requirements varied among the 2k, 7k, and 40k chambers, but it was the high-end of the temperature range experienced by 7k chambers during hot-fire test that drove resin selection. </a:t>
            </a:r>
          </a:p>
          <a:p>
            <a:pPr marL="690563" lvl="1" indent="-293688" defTabSz="914400" eaLnBrk="1" fontAlgn="auto" hangingPunct="1">
              <a:lnSpc>
                <a:spcPct val="100000"/>
              </a:lnSpc>
              <a:spcBef>
                <a:spcPts val="0"/>
              </a:spcBef>
              <a:spcAft>
                <a:spcPts val="0"/>
              </a:spcAft>
              <a:buFont typeface="Wingdings" panose="05000000000000000000" pitchFamily="2" charset="2"/>
              <a:buChar char="§"/>
              <a:defRPr/>
            </a:pPr>
            <a:r>
              <a:rPr lang="en-US" sz="1600" b="1" kern="0" dirty="0">
                <a:solidFill>
                  <a:prstClr val="black"/>
                </a:solidFill>
                <a:latin typeface="Arial" panose="020B0604020202020204" pitchFamily="34" charset="0"/>
                <a:cs typeface="Arial" panose="020B0604020202020204" pitchFamily="34" charset="0"/>
              </a:rPr>
              <a:t>2k lb</a:t>
            </a:r>
            <a:r>
              <a:rPr lang="en-US" sz="1600" b="1" kern="0" baseline="-25000" dirty="0">
                <a:solidFill>
                  <a:prstClr val="black"/>
                </a:solidFill>
                <a:latin typeface="Arial" panose="020B0604020202020204" pitchFamily="34" charset="0"/>
                <a:cs typeface="Arial" panose="020B0604020202020204" pitchFamily="34" charset="0"/>
              </a:rPr>
              <a:t>f</a:t>
            </a:r>
            <a:r>
              <a:rPr lang="en-US" sz="1600" b="1" kern="0" dirty="0">
                <a:solidFill>
                  <a:prstClr val="black"/>
                </a:solidFill>
                <a:latin typeface="Arial" panose="020B0604020202020204" pitchFamily="34" charset="0"/>
                <a:cs typeface="Arial" panose="020B0604020202020204" pitchFamily="34" charset="0"/>
              </a:rPr>
              <a:t>  and 40k lb</a:t>
            </a:r>
            <a:r>
              <a:rPr lang="en-US" sz="1600" b="1" kern="0" baseline="-25000" dirty="0">
                <a:solidFill>
                  <a:prstClr val="black"/>
                </a:solidFill>
                <a:latin typeface="Arial" panose="020B0604020202020204" pitchFamily="34" charset="0"/>
                <a:cs typeface="Arial" panose="020B0604020202020204" pitchFamily="34" charset="0"/>
              </a:rPr>
              <a:t>f</a:t>
            </a:r>
            <a:r>
              <a:rPr lang="en-US" sz="1600" b="1" kern="0" dirty="0">
                <a:solidFill>
                  <a:prstClr val="black"/>
                </a:solidFill>
                <a:latin typeface="Arial" panose="020B0604020202020204" pitchFamily="34" charset="0"/>
                <a:cs typeface="Arial" panose="020B0604020202020204" pitchFamily="34" charset="0"/>
              </a:rPr>
              <a:t>  are LOX/LH2 </a:t>
            </a:r>
            <a:r>
              <a:rPr lang="en-US" sz="1600" b="0" kern="0" dirty="0">
                <a:solidFill>
                  <a:prstClr val="black"/>
                </a:solidFill>
                <a:latin typeface="Arial" panose="020B0604020202020204" pitchFamily="34" charset="0"/>
                <a:cs typeface="Arial" panose="020B0604020202020204" pitchFamily="34" charset="0"/>
              </a:rPr>
              <a:t>and have composite overwrap interface temperatures of </a:t>
            </a:r>
            <a:r>
              <a:rPr lang="en-US" sz="1600" b="1" kern="0" dirty="0">
                <a:solidFill>
                  <a:prstClr val="black"/>
                </a:solidFill>
                <a:latin typeface="Arial" panose="020B0604020202020204" pitchFamily="34" charset="0"/>
                <a:cs typeface="Arial" panose="020B0604020202020204" pitchFamily="34" charset="0"/>
              </a:rPr>
              <a:t>-400 to +150 F</a:t>
            </a:r>
          </a:p>
          <a:p>
            <a:pPr marL="690563" lvl="1" indent="-293688" defTabSz="914400" eaLnBrk="1" fontAlgn="auto" hangingPunct="1">
              <a:lnSpc>
                <a:spcPct val="100000"/>
              </a:lnSpc>
              <a:spcBef>
                <a:spcPts val="0"/>
              </a:spcBef>
              <a:spcAft>
                <a:spcPts val="0"/>
              </a:spcAft>
              <a:buFont typeface="Wingdings" panose="05000000000000000000" pitchFamily="2" charset="2"/>
              <a:buChar char="§"/>
              <a:defRPr/>
            </a:pPr>
            <a:r>
              <a:rPr lang="en-US" sz="1600" b="1" kern="0" dirty="0">
                <a:solidFill>
                  <a:prstClr val="black"/>
                </a:solidFill>
                <a:latin typeface="Arial" panose="020B0604020202020204" pitchFamily="34" charset="0"/>
                <a:cs typeface="Arial" panose="020B0604020202020204" pitchFamily="34" charset="0"/>
              </a:rPr>
              <a:t>7k lb</a:t>
            </a:r>
            <a:r>
              <a:rPr lang="en-US" sz="1600" b="1" kern="0" baseline="-25000" dirty="0">
                <a:solidFill>
                  <a:prstClr val="black"/>
                </a:solidFill>
                <a:latin typeface="Arial" panose="020B0604020202020204" pitchFamily="34" charset="0"/>
                <a:cs typeface="Arial" panose="020B0604020202020204" pitchFamily="34" charset="0"/>
              </a:rPr>
              <a:t>f</a:t>
            </a:r>
            <a:r>
              <a:rPr lang="en-US" sz="1600" b="1" kern="0" dirty="0">
                <a:solidFill>
                  <a:prstClr val="black"/>
                </a:solidFill>
                <a:latin typeface="Arial" panose="020B0604020202020204" pitchFamily="34" charset="0"/>
                <a:cs typeface="Arial" panose="020B0604020202020204" pitchFamily="34" charset="0"/>
              </a:rPr>
              <a:t>  COMET hardware is LOX/LCH4 </a:t>
            </a:r>
            <a:r>
              <a:rPr lang="en-US" sz="1600" b="0" kern="0" dirty="0">
                <a:solidFill>
                  <a:prstClr val="black"/>
                </a:solidFill>
                <a:latin typeface="Arial" panose="020B0604020202020204" pitchFamily="34" charset="0"/>
                <a:cs typeface="Arial" panose="020B0604020202020204" pitchFamily="34" charset="0"/>
              </a:rPr>
              <a:t>and has interface temperatures  </a:t>
            </a:r>
            <a:r>
              <a:rPr lang="en-US" sz="1600" b="1" kern="0" dirty="0">
                <a:solidFill>
                  <a:prstClr val="black"/>
                </a:solidFill>
                <a:latin typeface="Arial" panose="020B0604020202020204" pitchFamily="34" charset="0"/>
                <a:cs typeface="Arial" panose="020B0604020202020204" pitchFamily="34" charset="0"/>
              </a:rPr>
              <a:t>-230 to + 450 F</a:t>
            </a:r>
          </a:p>
          <a:p>
            <a:pPr marL="396875" lvl="1" indent="0" defTabSz="914400" eaLnBrk="1" fontAlgn="auto" hangingPunct="1">
              <a:lnSpc>
                <a:spcPct val="100000"/>
              </a:lnSpc>
              <a:spcBef>
                <a:spcPts val="0"/>
              </a:spcBef>
              <a:spcAft>
                <a:spcPts val="0"/>
              </a:spcAft>
              <a:buNone/>
              <a:defRPr/>
            </a:pPr>
            <a:endParaRPr lang="en-US" sz="1600" kern="0" dirty="0">
              <a:solidFill>
                <a:prstClr val="black"/>
              </a:solidFill>
              <a:latin typeface="Arial" panose="020B0604020202020204" pitchFamily="34" charset="0"/>
              <a:cs typeface="Arial" panose="020B0604020202020204" pitchFamily="34" charset="0"/>
            </a:endParaRPr>
          </a:p>
          <a:p>
            <a:pPr marL="411163" indent="-293688" defTabSz="914400" eaLnBrk="1" fontAlgn="auto" hangingPunct="1">
              <a:lnSpc>
                <a:spcPct val="100000"/>
              </a:lnSpc>
              <a:spcBef>
                <a:spcPts val="0"/>
              </a:spcBef>
              <a:spcAft>
                <a:spcPts val="0"/>
              </a:spcAft>
              <a:buFont typeface="Wingdings" panose="05000000000000000000" pitchFamily="2" charset="2"/>
              <a:buChar char="§"/>
              <a:defRPr/>
            </a:pPr>
            <a:r>
              <a:rPr lang="en-US" sz="1600" b="0" kern="0" dirty="0">
                <a:solidFill>
                  <a:prstClr val="black"/>
                </a:solidFill>
                <a:latin typeface="Arial" panose="020B0604020202020204" pitchFamily="34" charset="0"/>
                <a:cs typeface="Arial" panose="020B0604020202020204" pitchFamily="34" charset="0"/>
              </a:rPr>
              <a:t>The large temperature gradient and rapid heating/cooling cycles of startup and shut down could lead to high stresses on the composite and ultimately micro-cracking of the resin and/or delamination of the overwrap. To accommodate both the upper and lower temperature extremes</a:t>
            </a:r>
            <a:r>
              <a:rPr lang="en-US" sz="1600" kern="0" dirty="0">
                <a:solidFill>
                  <a:prstClr val="black"/>
                </a:solidFill>
                <a:latin typeface="Arial" panose="020B0604020202020204" pitchFamily="34" charset="0"/>
                <a:cs typeface="Arial" panose="020B0604020202020204" pitchFamily="34" charset="0"/>
              </a:rPr>
              <a:t>, </a:t>
            </a:r>
            <a:r>
              <a:rPr lang="en-US" sz="1600" kern="0" dirty="0" err="1">
                <a:solidFill>
                  <a:prstClr val="black"/>
                </a:solidFill>
                <a:latin typeface="Arial" panose="020B0604020202020204" pitchFamily="34" charset="0"/>
                <a:cs typeface="Arial" panose="020B0604020202020204" pitchFamily="34" charset="0"/>
              </a:rPr>
              <a:t>Solvay®’s</a:t>
            </a:r>
            <a:r>
              <a:rPr lang="en-US" sz="1600" kern="0" dirty="0">
                <a:solidFill>
                  <a:prstClr val="black"/>
                </a:solidFill>
                <a:latin typeface="Arial" panose="020B0604020202020204" pitchFamily="34" charset="0"/>
                <a:cs typeface="Arial" panose="020B0604020202020204" pitchFamily="34" charset="0"/>
              </a:rPr>
              <a:t> 5250-4 toughened bismaleimide (BMI) resin was selected for manufacturing development. </a:t>
            </a:r>
          </a:p>
          <a:p>
            <a:pPr marL="690563" lvl="1" indent="-293688" defTabSz="914400" eaLnBrk="1" fontAlgn="auto" hangingPunct="1">
              <a:lnSpc>
                <a:spcPct val="100000"/>
              </a:lnSpc>
              <a:spcBef>
                <a:spcPts val="0"/>
              </a:spcBef>
              <a:spcAft>
                <a:spcPts val="0"/>
              </a:spcAft>
              <a:buFont typeface="Wingdings" panose="05000000000000000000" pitchFamily="2" charset="2"/>
              <a:buChar char="§"/>
              <a:defRPr/>
            </a:pPr>
            <a:r>
              <a:rPr lang="en-US" sz="1600" b="0" kern="0" dirty="0">
                <a:solidFill>
                  <a:prstClr val="black"/>
                </a:solidFill>
                <a:latin typeface="Arial" panose="020B0604020202020204" pitchFamily="34" charset="0"/>
                <a:cs typeface="Arial" panose="020B0604020202020204" pitchFamily="34" charset="0"/>
              </a:rPr>
              <a:t>Characterization of Solvay® 5250-4 BMI neat resin blocks as well as composite laminates using Dynamic Mechanical Analysis (DMA) across the temperature experienced by the composite overwrap is underway. Results to be published in future works.</a:t>
            </a:r>
          </a:p>
          <a:p>
            <a:pPr marL="285750" indent="-285750">
              <a:buFont typeface="Wingdings" panose="05000000000000000000" pitchFamily="2" charset="2"/>
              <a:buChar char="§"/>
            </a:pPr>
            <a:r>
              <a:rPr lang="en-US" sz="1600" b="0" dirty="0"/>
              <a:t>The chambers show significant surface roughness from the additively manufactured process and curing the overwrap directly on the chamber leads to a bonded overwrap. This was not ideal due to CTE mismatch between the metallic chamber and the composite overwrap. The metallic chamber shrinks and pulls away from the composite during the initial cool-down of the hot-fire tests which could lead to delamination or tearing damage of a bonded composite. </a:t>
            </a:r>
            <a:r>
              <a:rPr lang="en-US" sz="1600" dirty="0"/>
              <a:t>Ultimately the goal is an unbonded overwrap.</a:t>
            </a:r>
          </a:p>
          <a:p>
            <a:pPr marL="565150" lvl="1" indent="-285750">
              <a:buFont typeface="Wingdings" panose="05000000000000000000" pitchFamily="2" charset="2"/>
              <a:buChar char="§"/>
            </a:pPr>
            <a:r>
              <a:rPr lang="en-US" sz="1600" dirty="0"/>
              <a:t>A</a:t>
            </a:r>
            <a:r>
              <a:rPr lang="en-US" sz="1600" b="0" dirty="0"/>
              <a:t>ll chamber </a:t>
            </a:r>
            <a:r>
              <a:rPr lang="en-US" sz="1600" b="1" dirty="0"/>
              <a:t>surfaces are polished with aluminum free </a:t>
            </a:r>
            <a:r>
              <a:rPr lang="en-US" sz="1600" b="0" dirty="0"/>
              <a:t>80 grit then 120 grit sandpaper to remove surface roughness and oxidation. The surfaces are washed clean with ethanol then treated with </a:t>
            </a:r>
            <a:r>
              <a:rPr lang="en-US" sz="1600" b="1" dirty="0"/>
              <a:t>multiple coats of </a:t>
            </a:r>
            <a:r>
              <a:rPr lang="en-US" sz="1600" b="1" dirty="0" err="1"/>
              <a:t>Frekote</a:t>
            </a:r>
            <a:r>
              <a:rPr lang="en-US" sz="1600" b="1" dirty="0"/>
              <a:t> NC700 mold release </a:t>
            </a:r>
            <a:r>
              <a:rPr lang="en-US" sz="1600" b="0" dirty="0"/>
              <a:t>agent.</a:t>
            </a:r>
          </a:p>
        </p:txBody>
      </p:sp>
      <p:sp>
        <p:nvSpPr>
          <p:cNvPr id="2" name="Slide Number Placeholder 1">
            <a:extLst>
              <a:ext uri="{FF2B5EF4-FFF2-40B4-BE49-F238E27FC236}">
                <a16:creationId xmlns:a16="http://schemas.microsoft.com/office/drawing/2014/main" id="{3BADEFF2-5EF4-487A-8AC1-4F46B71D4839}"/>
              </a:ext>
            </a:extLst>
          </p:cNvPr>
          <p:cNvSpPr>
            <a:spLocks noGrp="1"/>
          </p:cNvSpPr>
          <p:nvPr>
            <p:ph type="sldNum" sz="quarter" idx="10"/>
          </p:nvPr>
        </p:nvSpPr>
        <p:spPr/>
        <p:txBody>
          <a:bodyPr/>
          <a:lstStyle/>
          <a:p>
            <a:pPr>
              <a:defRPr/>
            </a:pPr>
            <a:fld id="{75D13D49-2B6F-174C-9E1E-1013A06E5C50}" type="slidenum">
              <a:rPr lang="uk-UA" smtClean="0"/>
              <a:pPr>
                <a:defRPr/>
              </a:pPr>
              <a:t>4</a:t>
            </a:fld>
            <a:endParaRPr lang="uk-UA"/>
          </a:p>
        </p:txBody>
      </p:sp>
      <p:sp>
        <p:nvSpPr>
          <p:cNvPr id="18" name="Title 17">
            <a:extLst>
              <a:ext uri="{FF2B5EF4-FFF2-40B4-BE49-F238E27FC236}">
                <a16:creationId xmlns:a16="http://schemas.microsoft.com/office/drawing/2014/main" id="{DBF9FAAB-2F40-4AB8-9C4F-7CACD3E7C291}"/>
              </a:ext>
            </a:extLst>
          </p:cNvPr>
          <p:cNvSpPr>
            <a:spLocks noGrp="1"/>
          </p:cNvSpPr>
          <p:nvPr>
            <p:ph type="title"/>
          </p:nvPr>
        </p:nvSpPr>
        <p:spPr/>
        <p:txBody>
          <a:bodyPr/>
          <a:lstStyle/>
          <a:p>
            <a:endParaRPr lang="en-US" dirty="0"/>
          </a:p>
        </p:txBody>
      </p:sp>
      <p:sp>
        <p:nvSpPr>
          <p:cNvPr id="20" name="Title 1">
            <a:extLst>
              <a:ext uri="{FF2B5EF4-FFF2-40B4-BE49-F238E27FC236}">
                <a16:creationId xmlns:a16="http://schemas.microsoft.com/office/drawing/2014/main" id="{7F6AACDD-A5CB-48E1-B84C-0C067EE287E0}"/>
              </a:ext>
            </a:extLst>
          </p:cNvPr>
          <p:cNvSpPr txBox="1">
            <a:spLocks/>
          </p:cNvSpPr>
          <p:nvPr/>
        </p:nvSpPr>
        <p:spPr>
          <a:xfrm>
            <a:off x="817880" y="-14"/>
            <a:ext cx="10515600"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Helvetica Neue" charset="0"/>
                <a:cs typeface="Arial" panose="020B0604020202020204" pitchFamily="34" charset="0"/>
              </a:rPr>
              <a:t>Rapid Analysis and Manufacturing Propulsion Technology (RAMPT) </a:t>
            </a:r>
            <a:br>
              <a:rPr kumimoji="0" lang="en-US" sz="3600" b="0" i="0" u="none" strike="noStrike" kern="1200" cap="none" spc="0" normalizeH="0" baseline="0" noProof="0" dirty="0">
                <a:ln>
                  <a:noFill/>
                </a:ln>
                <a:solidFill>
                  <a:prstClr val="white"/>
                </a:solidFill>
                <a:effectLst/>
                <a:uLnTx/>
                <a:uFillTx/>
                <a:latin typeface="Helvetica Neue" charset="0"/>
                <a:ea typeface="Helvetica Neue" charset="0"/>
                <a:cs typeface="Helvetica Neue" charset="0"/>
              </a:rPr>
            </a:br>
            <a:r>
              <a:rPr lang="en-US" sz="3600" b="1" dirty="0">
                <a:solidFill>
                  <a:sysClr val="window" lastClr="FFFFFF">
                    <a:lumMod val="85000"/>
                  </a:sysClr>
                </a:solidFill>
                <a:latin typeface="Helvetica Neue" charset="0"/>
                <a:ea typeface="Helvetica Neue" charset="0"/>
                <a:cs typeface="Helvetica Neue" charset="0"/>
              </a:rPr>
              <a:t>Material Characterization</a:t>
            </a:r>
            <a:endParaRPr kumimoji="0" lang="en-US" sz="3600" b="1"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endParaRPr>
          </a:p>
        </p:txBody>
      </p:sp>
    </p:spTree>
    <p:extLst>
      <p:ext uri="{BB962C8B-B14F-4D97-AF65-F5344CB8AC3E}">
        <p14:creationId xmlns:p14="http://schemas.microsoft.com/office/powerpoint/2010/main" val="3490892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ADEFF2-5EF4-487A-8AC1-4F46B71D4839}"/>
              </a:ext>
            </a:extLst>
          </p:cNvPr>
          <p:cNvSpPr>
            <a:spLocks noGrp="1"/>
          </p:cNvSpPr>
          <p:nvPr>
            <p:ph type="sldNum" sz="quarter" idx="10"/>
          </p:nvPr>
        </p:nvSpPr>
        <p:spPr/>
        <p:txBody>
          <a:bodyPr/>
          <a:lstStyle/>
          <a:p>
            <a:pPr>
              <a:defRPr/>
            </a:pPr>
            <a:fld id="{75D13D49-2B6F-174C-9E1E-1013A06E5C50}" type="slidenum">
              <a:rPr lang="uk-UA" smtClean="0"/>
              <a:pPr>
                <a:defRPr/>
              </a:pPr>
              <a:t>5</a:t>
            </a:fld>
            <a:endParaRPr lang="uk-UA"/>
          </a:p>
        </p:txBody>
      </p:sp>
      <p:sp>
        <p:nvSpPr>
          <p:cNvPr id="3" name="Title 2">
            <a:extLst>
              <a:ext uri="{FF2B5EF4-FFF2-40B4-BE49-F238E27FC236}">
                <a16:creationId xmlns:a16="http://schemas.microsoft.com/office/drawing/2014/main" id="{949285BE-180A-42D9-BD91-8BCD6F3DC6B2}"/>
              </a:ext>
            </a:extLst>
          </p:cNvPr>
          <p:cNvSpPr>
            <a:spLocks noGrp="1"/>
          </p:cNvSpPr>
          <p:nvPr>
            <p:ph type="title"/>
          </p:nvPr>
        </p:nvSpPr>
        <p:spPr>
          <a:xfrm>
            <a:off x="1422400" y="40640"/>
            <a:ext cx="9377680" cy="1066800"/>
          </a:xfrm>
        </p:spPr>
        <p:txBody>
          <a:bodyPr/>
          <a:lstStyle/>
          <a:p>
            <a:r>
              <a:rPr lang="en-US" dirty="0">
                <a:solidFill>
                  <a:prstClr val="white"/>
                </a:solidFill>
                <a:latin typeface="Arial" panose="020B0604020202020204" pitchFamily="34" charset="0"/>
                <a:ea typeface="Helvetica Neue" charset="0"/>
                <a:cs typeface="Arial" panose="020B0604020202020204" pitchFamily="34" charset="0"/>
              </a:rPr>
              <a:t>Rapid Analysis and Manufacturing Propulsion Technology (RAMPT) </a:t>
            </a:r>
            <a:br>
              <a:rPr lang="en-US" sz="3600" dirty="0">
                <a:solidFill>
                  <a:prstClr val="white"/>
                </a:solidFill>
                <a:latin typeface="Helvetica Neue" charset="0"/>
                <a:ea typeface="Helvetica Neue" charset="0"/>
                <a:cs typeface="Helvetica Neue" charset="0"/>
              </a:rPr>
            </a:br>
            <a:r>
              <a:rPr lang="en-US" sz="3600" dirty="0">
                <a:solidFill>
                  <a:schemeClr val="bg1">
                    <a:lumMod val="85000"/>
                  </a:schemeClr>
                </a:solidFill>
                <a:latin typeface="Helvetica Neue" charset="0"/>
                <a:ea typeface="Helvetica Neue" charset="0"/>
                <a:cs typeface="Helvetica Neue" charset="0"/>
              </a:rPr>
              <a:t>2k </a:t>
            </a:r>
            <a:r>
              <a:rPr lang="en-US" sz="3600" dirty="0" err="1">
                <a:solidFill>
                  <a:schemeClr val="bg1">
                    <a:lumMod val="85000"/>
                  </a:schemeClr>
                </a:solidFill>
                <a:latin typeface="Helvetica Neue" charset="0"/>
                <a:ea typeface="Helvetica Neue" charset="0"/>
                <a:cs typeface="Helvetica Neue" charset="0"/>
              </a:rPr>
              <a:t>lb</a:t>
            </a:r>
            <a:r>
              <a:rPr lang="en-US" sz="3600" dirty="0">
                <a:solidFill>
                  <a:schemeClr val="bg1">
                    <a:lumMod val="85000"/>
                  </a:schemeClr>
                </a:solidFill>
                <a:latin typeface="Helvetica Neue" charset="0"/>
                <a:ea typeface="Helvetica Neue" charset="0"/>
                <a:cs typeface="Helvetica Neue" charset="0"/>
              </a:rPr>
              <a:t> Thrust Manufacturing</a:t>
            </a:r>
            <a:endParaRPr lang="en-US" dirty="0"/>
          </a:p>
        </p:txBody>
      </p:sp>
      <p:pic>
        <p:nvPicPr>
          <p:cNvPr id="5" name="Picture 4">
            <a:extLst>
              <a:ext uri="{FF2B5EF4-FFF2-40B4-BE49-F238E27FC236}">
                <a16:creationId xmlns:a16="http://schemas.microsoft.com/office/drawing/2014/main" id="{E077E556-1DB6-4490-A0C0-0749289C9C3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00" y="1359535"/>
            <a:ext cx="1767768" cy="1322706"/>
          </a:xfrm>
          <a:prstGeom prst="rect">
            <a:avLst/>
          </a:prstGeom>
          <a:noFill/>
        </p:spPr>
      </p:pic>
      <p:pic>
        <p:nvPicPr>
          <p:cNvPr id="6" name="Picture 5">
            <a:extLst>
              <a:ext uri="{FF2B5EF4-FFF2-40B4-BE49-F238E27FC236}">
                <a16:creationId xmlns:a16="http://schemas.microsoft.com/office/drawing/2014/main" id="{CBB6E737-F4A2-43CA-BE94-865FC86E55F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49076" y="1359535"/>
            <a:ext cx="1938295" cy="1346310"/>
          </a:xfrm>
          <a:prstGeom prst="rect">
            <a:avLst/>
          </a:prstGeom>
        </p:spPr>
      </p:pic>
      <p:pic>
        <p:nvPicPr>
          <p:cNvPr id="7" name="Picture 6">
            <a:extLst>
              <a:ext uri="{FF2B5EF4-FFF2-40B4-BE49-F238E27FC236}">
                <a16:creationId xmlns:a16="http://schemas.microsoft.com/office/drawing/2014/main" id="{1F9DAA98-65AC-4F48-AB94-3024A08D2CB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10172517" y="1370168"/>
            <a:ext cx="2019483" cy="1335677"/>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1074462B-8401-497E-9799-E55B462E7E1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247401" y="3070601"/>
            <a:ext cx="2125959" cy="3385722"/>
          </a:xfrm>
          <a:prstGeom prst="rect">
            <a:avLst/>
          </a:prstGeom>
          <a:noFill/>
        </p:spPr>
      </p:pic>
      <p:sp>
        <p:nvSpPr>
          <p:cNvPr id="9" name="Content Placeholder 2">
            <a:extLst>
              <a:ext uri="{FF2B5EF4-FFF2-40B4-BE49-F238E27FC236}">
                <a16:creationId xmlns:a16="http://schemas.microsoft.com/office/drawing/2014/main" id="{4931A1B1-C22D-4482-8C85-AF85BD478808}"/>
              </a:ext>
            </a:extLst>
          </p:cNvPr>
          <p:cNvSpPr txBox="1">
            <a:spLocks/>
          </p:cNvSpPr>
          <p:nvPr/>
        </p:nvSpPr>
        <p:spPr>
          <a:xfrm>
            <a:off x="145619" y="1143280"/>
            <a:ext cx="5950381" cy="5486119"/>
          </a:xfrm>
          <a:prstGeom prst="rect">
            <a:avLst/>
          </a:prstGeom>
        </p:spPr>
        <p:txBody>
          <a:bodyPr lIns="91440" tIns="45720" rIns="91440" bIns="45720"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0"/>
              </a:spcAft>
              <a:buFont typeface="Wingdings" panose="05000000000000000000" pitchFamily="2" charset="2"/>
              <a:buChar char="§"/>
            </a:pPr>
            <a:r>
              <a:rPr lang="en-US" sz="1600" dirty="0">
                <a:latin typeface="Arial" panose="020B0604020202020204" pitchFamily="34" charset="0"/>
                <a:cs typeface="Arial" panose="020B0604020202020204" pitchFamily="34" charset="0"/>
              </a:rPr>
              <a:t>The composite overwrap was manufactured on with 4-axis filament winder with IM7, 12K tow carbon fiber and EPON 828/W epoxy (2k chamber) resin. </a:t>
            </a:r>
          </a:p>
          <a:p>
            <a:pPr marL="0" indent="0">
              <a:spcBef>
                <a:spcPts val="0"/>
              </a:spcBef>
              <a:spcAft>
                <a:spcPts val="0"/>
              </a:spcAft>
              <a:buNone/>
            </a:pPr>
            <a:endParaRPr lang="en-US" sz="1600" dirty="0">
              <a:latin typeface="Arial" panose="020B0604020202020204" pitchFamily="34" charset="0"/>
              <a:cs typeface="Arial" panose="020B0604020202020204" pitchFamily="34" charset="0"/>
            </a:endParaRPr>
          </a:p>
          <a:p>
            <a:pPr marL="0" marR="0" lvl="0" indent="0" algn="l" defTabSz="457200" rtl="0" eaLnBrk="0" fontAlgn="base" latinLnBrk="0" hangingPunct="0">
              <a:lnSpc>
                <a:spcPct val="100000"/>
              </a:lnSpc>
              <a:spcBef>
                <a:spcPts val="0"/>
              </a:spcBef>
              <a:spcAft>
                <a:spcPts val="0"/>
              </a:spcAft>
              <a:buClrTx/>
              <a:buSzTx/>
              <a:buNone/>
              <a:tabLst/>
              <a:defRPr/>
            </a:pPr>
            <a:endPar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Ø"/>
              <a:tabLst/>
              <a:defRPr/>
            </a:pPr>
            <a:endParaRPr kumimoji="0" lang="en-US" sz="5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0" marR="0" lvl="0" indent="0" algn="l" defTabSz="457200" rtl="0" eaLnBrk="0" fontAlgn="base" latinLnBrk="0" hangingPunct="0">
              <a:lnSpc>
                <a:spcPct val="100000"/>
              </a:lnSpc>
              <a:spcBef>
                <a:spcPts val="0"/>
              </a:spcBef>
              <a:spcAft>
                <a:spcPts val="0"/>
              </a:spcAft>
              <a:buClrTx/>
              <a:buSzTx/>
              <a:buFont typeface="Arial"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0" marR="0" lvl="0" indent="0" algn="l" defTabSz="457200" rtl="0" eaLnBrk="0" fontAlgn="base" latinLnBrk="0" hangingPunct="0">
              <a:lnSpc>
                <a:spcPct val="100000"/>
              </a:lnSpc>
              <a:spcBef>
                <a:spcPct val="20000"/>
              </a:spcBef>
              <a:spcAft>
                <a:spcPct val="0"/>
              </a:spcAft>
              <a:buClrTx/>
              <a:buSzTx/>
              <a:buFont typeface="Arial" charset="0"/>
              <a:buNone/>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rPr>
              <a:t>			</a:t>
            </a:r>
          </a:p>
        </p:txBody>
      </p:sp>
      <p:sp>
        <p:nvSpPr>
          <p:cNvPr id="11" name="Rectangle 10">
            <a:extLst>
              <a:ext uri="{FF2B5EF4-FFF2-40B4-BE49-F238E27FC236}">
                <a16:creationId xmlns:a16="http://schemas.microsoft.com/office/drawing/2014/main" id="{AD3745B7-ACA4-44A2-A7DD-61D58A03FA9C}"/>
              </a:ext>
            </a:extLst>
          </p:cNvPr>
          <p:cNvSpPr/>
          <p:nvPr/>
        </p:nvSpPr>
        <p:spPr>
          <a:xfrm>
            <a:off x="540355" y="2472339"/>
            <a:ext cx="4554728" cy="3096232"/>
          </a:xfrm>
          <a:prstGeom prst="rect">
            <a:avLst/>
          </a:prstGeom>
        </p:spPr>
        <p:txBody>
          <a:bodyPr wrap="square">
            <a:spAutoFit/>
          </a:bodyPr>
          <a:lstStyle/>
          <a:p>
            <a:pPr>
              <a:lnSpc>
                <a:spcPct val="120000"/>
              </a:lnSpc>
            </a:pPr>
            <a:r>
              <a:rPr lang="en-US" sz="2400" b="1" u="sng" dirty="0"/>
              <a:t>2k Decoupled Process </a:t>
            </a:r>
          </a:p>
          <a:p>
            <a:pPr marL="168275" indent="-168275">
              <a:lnSpc>
                <a:spcPct val="120000"/>
              </a:lnSpc>
              <a:buFont typeface="+mj-lt"/>
              <a:buAutoNum type="arabicPeriod"/>
            </a:pPr>
            <a:r>
              <a:rPr lang="en-US" sz="2000" dirty="0"/>
              <a:t>Polish &amp; apply release agent to liner</a:t>
            </a:r>
          </a:p>
          <a:p>
            <a:pPr marL="168275" indent="-168275">
              <a:lnSpc>
                <a:spcPct val="120000"/>
              </a:lnSpc>
              <a:buFont typeface="+mj-lt"/>
              <a:buAutoNum type="arabicPeriod"/>
            </a:pPr>
            <a:r>
              <a:rPr lang="en-US" sz="2000" dirty="0"/>
              <a:t>Apply 1</a:t>
            </a:r>
            <a:r>
              <a:rPr lang="en-US" sz="2000" baseline="30000" dirty="0"/>
              <a:t>st</a:t>
            </a:r>
            <a:r>
              <a:rPr lang="en-US" sz="2000" dirty="0"/>
              <a:t> helical layer</a:t>
            </a:r>
          </a:p>
          <a:p>
            <a:pPr marL="168275" indent="-168275">
              <a:lnSpc>
                <a:spcPct val="120000"/>
              </a:lnSpc>
              <a:buFont typeface="+mj-lt"/>
              <a:buAutoNum type="arabicPeriod"/>
            </a:pPr>
            <a:r>
              <a:rPr lang="en-US" sz="2000" dirty="0"/>
              <a:t>Apply 1</a:t>
            </a:r>
            <a:r>
              <a:rPr lang="en-US" sz="2000" baseline="30000" dirty="0"/>
              <a:t>st</a:t>
            </a:r>
            <a:r>
              <a:rPr lang="en-US" sz="2000" dirty="0"/>
              <a:t> hoop layer (2-plys)</a:t>
            </a:r>
          </a:p>
          <a:p>
            <a:pPr marL="168275" indent="-168275">
              <a:lnSpc>
                <a:spcPct val="120000"/>
              </a:lnSpc>
              <a:buFont typeface="+mj-lt"/>
              <a:buAutoNum type="arabicPeriod"/>
            </a:pPr>
            <a:r>
              <a:rPr lang="en-US" sz="2000" dirty="0"/>
              <a:t>Apply 2</a:t>
            </a:r>
            <a:r>
              <a:rPr lang="en-US" sz="2000" baseline="30000" dirty="0"/>
              <a:t>nd</a:t>
            </a:r>
            <a:r>
              <a:rPr lang="en-US" sz="2000" dirty="0"/>
              <a:t> helical layer</a:t>
            </a:r>
          </a:p>
          <a:p>
            <a:pPr marL="168275" indent="-168275">
              <a:lnSpc>
                <a:spcPct val="120000"/>
              </a:lnSpc>
              <a:buFont typeface="+mj-lt"/>
              <a:buAutoNum type="arabicPeriod"/>
            </a:pPr>
            <a:r>
              <a:rPr lang="en-US" sz="2000" dirty="0"/>
              <a:t>Apply 2</a:t>
            </a:r>
            <a:r>
              <a:rPr lang="en-US" sz="2000" baseline="30000" dirty="0"/>
              <a:t>nd</a:t>
            </a:r>
            <a:r>
              <a:rPr lang="en-US" sz="2000" dirty="0"/>
              <a:t> hoop layer (2-plys)</a:t>
            </a:r>
          </a:p>
          <a:p>
            <a:pPr marL="168275" indent="-168275">
              <a:lnSpc>
                <a:spcPct val="120000"/>
              </a:lnSpc>
              <a:buFont typeface="+mj-lt"/>
              <a:buAutoNum type="arabicPeriod"/>
            </a:pPr>
            <a:r>
              <a:rPr lang="en-US" sz="2000" dirty="0"/>
              <a:t>Trim overwrap from injector side of liner</a:t>
            </a:r>
          </a:p>
          <a:p>
            <a:pPr marL="168275" indent="-168275">
              <a:lnSpc>
                <a:spcPct val="120000"/>
              </a:lnSpc>
              <a:buFont typeface="+mj-lt"/>
              <a:buAutoNum type="arabicPeriod"/>
            </a:pPr>
            <a:r>
              <a:rPr lang="en-US" sz="2000" dirty="0"/>
              <a:t>Rotisserie Oven Cure</a:t>
            </a:r>
            <a:endParaRPr lang="en-US" sz="2400" dirty="0"/>
          </a:p>
        </p:txBody>
      </p:sp>
      <p:sp>
        <p:nvSpPr>
          <p:cNvPr id="4" name="TextBox 3">
            <a:extLst>
              <a:ext uri="{FF2B5EF4-FFF2-40B4-BE49-F238E27FC236}">
                <a16:creationId xmlns:a16="http://schemas.microsoft.com/office/drawing/2014/main" id="{580E0284-6C52-4CD7-8ADD-A440E08662EA}"/>
              </a:ext>
            </a:extLst>
          </p:cNvPr>
          <p:cNvSpPr txBox="1"/>
          <p:nvPr/>
        </p:nvSpPr>
        <p:spPr>
          <a:xfrm>
            <a:off x="10800080" y="2634389"/>
            <a:ext cx="1188363" cy="369332"/>
          </a:xfrm>
          <a:prstGeom prst="rect">
            <a:avLst/>
          </a:prstGeom>
          <a:noFill/>
        </p:spPr>
        <p:txBody>
          <a:bodyPr wrap="square" rtlCol="0">
            <a:spAutoFit/>
          </a:bodyPr>
          <a:lstStyle/>
          <a:p>
            <a:r>
              <a:rPr lang="en-US" dirty="0"/>
              <a:t>Trimmed</a:t>
            </a:r>
          </a:p>
        </p:txBody>
      </p:sp>
      <p:sp>
        <p:nvSpPr>
          <p:cNvPr id="12" name="TextBox 11">
            <a:extLst>
              <a:ext uri="{FF2B5EF4-FFF2-40B4-BE49-F238E27FC236}">
                <a16:creationId xmlns:a16="http://schemas.microsoft.com/office/drawing/2014/main" id="{58787EBE-23AF-46F0-8AFE-4AD009B0D9BE}"/>
              </a:ext>
            </a:extLst>
          </p:cNvPr>
          <p:cNvSpPr txBox="1"/>
          <p:nvPr/>
        </p:nvSpPr>
        <p:spPr>
          <a:xfrm>
            <a:off x="6540766" y="2637303"/>
            <a:ext cx="996043" cy="369332"/>
          </a:xfrm>
          <a:prstGeom prst="rect">
            <a:avLst/>
          </a:prstGeom>
          <a:noFill/>
        </p:spPr>
        <p:txBody>
          <a:bodyPr wrap="square" rtlCol="0">
            <a:spAutoFit/>
          </a:bodyPr>
          <a:lstStyle/>
          <a:p>
            <a:r>
              <a:rPr lang="en-US" dirty="0"/>
              <a:t>Helical</a:t>
            </a:r>
          </a:p>
        </p:txBody>
      </p:sp>
      <p:sp>
        <p:nvSpPr>
          <p:cNvPr id="14" name="TextBox 13">
            <a:extLst>
              <a:ext uri="{FF2B5EF4-FFF2-40B4-BE49-F238E27FC236}">
                <a16:creationId xmlns:a16="http://schemas.microsoft.com/office/drawing/2014/main" id="{CC358CD9-13B2-4168-AA5A-7A8232E53802}"/>
              </a:ext>
            </a:extLst>
          </p:cNvPr>
          <p:cNvSpPr txBox="1"/>
          <p:nvPr/>
        </p:nvSpPr>
        <p:spPr>
          <a:xfrm>
            <a:off x="8648894" y="6374368"/>
            <a:ext cx="1384279" cy="369332"/>
          </a:xfrm>
          <a:prstGeom prst="rect">
            <a:avLst/>
          </a:prstGeom>
          <a:noFill/>
        </p:spPr>
        <p:txBody>
          <a:bodyPr wrap="square" rtlCol="0">
            <a:spAutoFit/>
          </a:bodyPr>
          <a:lstStyle/>
          <a:p>
            <a:r>
              <a:rPr lang="en-US" dirty="0"/>
              <a:t>Final 2k Part</a:t>
            </a:r>
          </a:p>
        </p:txBody>
      </p:sp>
      <p:sp>
        <p:nvSpPr>
          <p:cNvPr id="15" name="TextBox 14">
            <a:extLst>
              <a:ext uri="{FF2B5EF4-FFF2-40B4-BE49-F238E27FC236}">
                <a16:creationId xmlns:a16="http://schemas.microsoft.com/office/drawing/2014/main" id="{D68B1A0C-8AE6-464B-9205-0322EA7057FE}"/>
              </a:ext>
            </a:extLst>
          </p:cNvPr>
          <p:cNvSpPr txBox="1"/>
          <p:nvPr/>
        </p:nvSpPr>
        <p:spPr>
          <a:xfrm>
            <a:off x="8675267" y="2658337"/>
            <a:ext cx="755384" cy="369332"/>
          </a:xfrm>
          <a:prstGeom prst="rect">
            <a:avLst/>
          </a:prstGeom>
          <a:noFill/>
        </p:spPr>
        <p:txBody>
          <a:bodyPr wrap="square" rtlCol="0">
            <a:spAutoFit/>
          </a:bodyPr>
          <a:lstStyle/>
          <a:p>
            <a:r>
              <a:rPr lang="en-US" dirty="0"/>
              <a:t>Hoop</a:t>
            </a:r>
          </a:p>
        </p:txBody>
      </p:sp>
    </p:spTree>
    <p:extLst>
      <p:ext uri="{BB962C8B-B14F-4D97-AF65-F5344CB8AC3E}">
        <p14:creationId xmlns:p14="http://schemas.microsoft.com/office/powerpoint/2010/main" val="1443672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ADEFF2-5EF4-487A-8AC1-4F46B71D4839}"/>
              </a:ext>
            </a:extLst>
          </p:cNvPr>
          <p:cNvSpPr>
            <a:spLocks noGrp="1"/>
          </p:cNvSpPr>
          <p:nvPr>
            <p:ph type="sldNum" sz="quarter" idx="10"/>
          </p:nvPr>
        </p:nvSpPr>
        <p:spPr/>
        <p:txBody>
          <a:bodyPr/>
          <a:lstStyle/>
          <a:p>
            <a:pPr>
              <a:defRPr/>
            </a:pPr>
            <a:fld id="{75D13D49-2B6F-174C-9E1E-1013A06E5C50}" type="slidenum">
              <a:rPr lang="uk-UA" smtClean="0"/>
              <a:pPr>
                <a:defRPr/>
              </a:pPr>
              <a:t>6</a:t>
            </a:fld>
            <a:endParaRPr lang="uk-UA"/>
          </a:p>
        </p:txBody>
      </p:sp>
      <p:sp>
        <p:nvSpPr>
          <p:cNvPr id="3" name="Title 2">
            <a:extLst>
              <a:ext uri="{FF2B5EF4-FFF2-40B4-BE49-F238E27FC236}">
                <a16:creationId xmlns:a16="http://schemas.microsoft.com/office/drawing/2014/main" id="{949285BE-180A-42D9-BD91-8BCD6F3DC6B2}"/>
              </a:ext>
            </a:extLst>
          </p:cNvPr>
          <p:cNvSpPr>
            <a:spLocks noGrp="1"/>
          </p:cNvSpPr>
          <p:nvPr>
            <p:ph type="title"/>
          </p:nvPr>
        </p:nvSpPr>
        <p:spPr>
          <a:xfrm>
            <a:off x="1422400" y="40640"/>
            <a:ext cx="9377680" cy="1066800"/>
          </a:xfrm>
        </p:spPr>
        <p:txBody>
          <a:bodyPr/>
          <a:lstStyle/>
          <a:p>
            <a:r>
              <a:rPr lang="en-US" dirty="0">
                <a:solidFill>
                  <a:prstClr val="white"/>
                </a:solidFill>
                <a:latin typeface="Arial" panose="020B0604020202020204" pitchFamily="34" charset="0"/>
                <a:ea typeface="Helvetica Neue" charset="0"/>
                <a:cs typeface="Arial" panose="020B0604020202020204" pitchFamily="34" charset="0"/>
              </a:rPr>
              <a:t>Rapid Analysis and Manufacturing Propulsion Technology (RAMPT) </a:t>
            </a:r>
            <a:br>
              <a:rPr lang="en-US" sz="3600" dirty="0">
                <a:solidFill>
                  <a:prstClr val="white"/>
                </a:solidFill>
                <a:latin typeface="Helvetica Neue" charset="0"/>
                <a:ea typeface="Helvetica Neue" charset="0"/>
                <a:cs typeface="Helvetica Neue" charset="0"/>
              </a:rPr>
            </a:br>
            <a:r>
              <a:rPr lang="en-US" sz="3600" dirty="0">
                <a:solidFill>
                  <a:schemeClr val="bg1">
                    <a:lumMod val="85000"/>
                  </a:schemeClr>
                </a:solidFill>
                <a:latin typeface="Helvetica Neue" charset="0"/>
                <a:ea typeface="Helvetica Neue" charset="0"/>
                <a:cs typeface="Helvetica Neue" charset="0"/>
              </a:rPr>
              <a:t>7k </a:t>
            </a:r>
            <a:r>
              <a:rPr lang="en-US" sz="3600" dirty="0" err="1">
                <a:solidFill>
                  <a:schemeClr val="bg1">
                    <a:lumMod val="85000"/>
                  </a:schemeClr>
                </a:solidFill>
                <a:latin typeface="Helvetica Neue" charset="0"/>
                <a:ea typeface="Helvetica Neue" charset="0"/>
                <a:cs typeface="Helvetica Neue" charset="0"/>
              </a:rPr>
              <a:t>lb</a:t>
            </a:r>
            <a:r>
              <a:rPr lang="en-US" sz="3600" dirty="0">
                <a:solidFill>
                  <a:schemeClr val="bg1">
                    <a:lumMod val="85000"/>
                  </a:schemeClr>
                </a:solidFill>
                <a:latin typeface="Helvetica Neue" charset="0"/>
                <a:ea typeface="Helvetica Neue" charset="0"/>
                <a:cs typeface="Helvetica Neue" charset="0"/>
              </a:rPr>
              <a:t> Thrust Manufacturing</a:t>
            </a:r>
            <a:endParaRPr lang="en-US" dirty="0"/>
          </a:p>
        </p:txBody>
      </p:sp>
      <p:sp>
        <p:nvSpPr>
          <p:cNvPr id="9" name="Content Placeholder 2">
            <a:extLst>
              <a:ext uri="{FF2B5EF4-FFF2-40B4-BE49-F238E27FC236}">
                <a16:creationId xmlns:a16="http://schemas.microsoft.com/office/drawing/2014/main" id="{4931A1B1-C22D-4482-8C85-AF85BD478808}"/>
              </a:ext>
            </a:extLst>
          </p:cNvPr>
          <p:cNvSpPr txBox="1">
            <a:spLocks/>
          </p:cNvSpPr>
          <p:nvPr/>
        </p:nvSpPr>
        <p:spPr>
          <a:xfrm>
            <a:off x="145619" y="1143280"/>
            <a:ext cx="5950381" cy="5486119"/>
          </a:xfrm>
          <a:prstGeom prst="rect">
            <a:avLst/>
          </a:prstGeom>
        </p:spPr>
        <p:txBody>
          <a:bodyPr lIns="91440" tIns="45720" rIns="91440" bIns="45720" anchor="t"/>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0"/>
              </a:spcAft>
              <a:buFont typeface="Wingdings" panose="05000000000000000000" pitchFamily="2" charset="2"/>
              <a:buChar char="§"/>
            </a:pPr>
            <a:r>
              <a:rPr lang="en-US" sz="1600" dirty="0">
                <a:latin typeface="Arial" panose="020B0604020202020204" pitchFamily="34" charset="0"/>
                <a:cs typeface="Arial" panose="020B0604020202020204" pitchFamily="34" charset="0"/>
              </a:rPr>
              <a:t>The composite overwrap was manufactured on with 4-axis filament winder with IM7, 12K tow carbon fiber and Solvay</a:t>
            </a:r>
            <a:r>
              <a:rPr lang="en-US" sz="1600" baseline="30000"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 5250-4 BMI (7k chamber) resin.</a:t>
            </a:r>
          </a:p>
          <a:p>
            <a:pPr marL="0" indent="0">
              <a:spcBef>
                <a:spcPts val="0"/>
              </a:spcBef>
              <a:spcAft>
                <a:spcPts val="0"/>
              </a:spcAft>
              <a:buNone/>
            </a:pPr>
            <a:endParaRPr lang="en-US" sz="1600" dirty="0">
              <a:latin typeface="Arial" panose="020B0604020202020204" pitchFamily="34" charset="0"/>
              <a:cs typeface="Arial" panose="020B0604020202020204" pitchFamily="34" charset="0"/>
            </a:endParaRPr>
          </a:p>
          <a:p>
            <a:pPr>
              <a:spcBef>
                <a:spcPts val="0"/>
              </a:spcBef>
              <a:spcAft>
                <a:spcPts val="0"/>
              </a:spcAft>
              <a:buFont typeface="Wingdings" panose="05000000000000000000" pitchFamily="2" charset="2"/>
              <a:buChar char="§"/>
            </a:pPr>
            <a:r>
              <a:rPr lang="en-US" sz="1600" dirty="0">
                <a:latin typeface="Arial" panose="020B0604020202020204" pitchFamily="34" charset="0"/>
                <a:cs typeface="Arial" panose="020B0604020202020204" pitchFamily="34" charset="0"/>
              </a:rPr>
              <a:t>Once the fiber layup was successfully defined using a plastic 3D model, a high temperature foam (FR-4718) closed cell polyurethane model that had been machined with a representative geometry was used for wet-winding and cure trials </a:t>
            </a:r>
          </a:p>
          <a:p>
            <a:pPr marL="0" indent="0">
              <a:spcBef>
                <a:spcPts val="0"/>
              </a:spcBef>
              <a:spcAft>
                <a:spcPts val="0"/>
              </a:spcAft>
              <a:buNone/>
            </a:pPr>
            <a:endParaRPr lang="en-US" sz="1600" dirty="0">
              <a:latin typeface="Arial" panose="020B0604020202020204" pitchFamily="34" charset="0"/>
              <a:cs typeface="Arial" panose="020B0604020202020204" pitchFamily="34" charset="0"/>
            </a:endParaRPr>
          </a:p>
          <a:p>
            <a:pPr marL="0" marR="0" lvl="0" indent="0" algn="l" defTabSz="457200" rtl="0" eaLnBrk="0" fontAlgn="base" latinLnBrk="0" hangingPunct="0">
              <a:lnSpc>
                <a:spcPct val="100000"/>
              </a:lnSpc>
              <a:spcBef>
                <a:spcPts val="0"/>
              </a:spcBef>
              <a:spcAft>
                <a:spcPts val="0"/>
              </a:spcAft>
              <a:buClrTx/>
              <a:buSzTx/>
              <a:buNone/>
              <a:tabLst/>
              <a:defRPr/>
            </a:pPr>
            <a:endPar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Ø"/>
              <a:tabLst/>
              <a:defRPr/>
            </a:pPr>
            <a:endParaRPr kumimoji="0" lang="en-US" sz="5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0" marR="0" lvl="0" indent="0" algn="l" defTabSz="457200" rtl="0" eaLnBrk="0" fontAlgn="base" latinLnBrk="0" hangingPunct="0">
              <a:lnSpc>
                <a:spcPct val="100000"/>
              </a:lnSpc>
              <a:spcBef>
                <a:spcPts val="0"/>
              </a:spcBef>
              <a:spcAft>
                <a:spcPts val="0"/>
              </a:spcAft>
              <a:buClrTx/>
              <a:buSzTx/>
              <a:buFont typeface="Arial" charset="0"/>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0" marR="0" lvl="0" indent="0" algn="l" defTabSz="457200" rtl="0" eaLnBrk="0" fontAlgn="base" latinLnBrk="0" hangingPunct="0">
              <a:lnSpc>
                <a:spcPct val="100000"/>
              </a:lnSpc>
              <a:spcBef>
                <a:spcPct val="20000"/>
              </a:spcBef>
              <a:spcAft>
                <a:spcPct val="0"/>
              </a:spcAft>
              <a:buClrTx/>
              <a:buSzTx/>
              <a:buFont typeface="Arial" charset="0"/>
              <a:buNone/>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128"/>
              </a:rPr>
              <a:t>			</a:t>
            </a:r>
          </a:p>
        </p:txBody>
      </p:sp>
      <p:pic>
        <p:nvPicPr>
          <p:cNvPr id="13" name="Picture 12">
            <a:extLst>
              <a:ext uri="{FF2B5EF4-FFF2-40B4-BE49-F238E27FC236}">
                <a16:creationId xmlns:a16="http://schemas.microsoft.com/office/drawing/2014/main" id="{60470F8E-5C73-45B5-AC8E-E2B25C492574}"/>
              </a:ext>
            </a:extLst>
          </p:cNvPr>
          <p:cNvPicPr>
            <a:picLocks noChangeAspect="1"/>
          </p:cNvPicPr>
          <p:nvPr/>
        </p:nvPicPr>
        <p:blipFill>
          <a:blip r:embed="rId2"/>
          <a:stretch>
            <a:fillRect/>
          </a:stretch>
        </p:blipFill>
        <p:spPr>
          <a:xfrm>
            <a:off x="209129" y="3734224"/>
            <a:ext cx="2635557" cy="1976669"/>
          </a:xfrm>
          <a:prstGeom prst="rect">
            <a:avLst/>
          </a:prstGeom>
        </p:spPr>
      </p:pic>
      <p:pic>
        <p:nvPicPr>
          <p:cNvPr id="17" name="Picture 16">
            <a:extLst>
              <a:ext uri="{FF2B5EF4-FFF2-40B4-BE49-F238E27FC236}">
                <a16:creationId xmlns:a16="http://schemas.microsoft.com/office/drawing/2014/main" id="{190D7586-2716-4A81-97E6-88C3064B1382}"/>
              </a:ext>
            </a:extLst>
          </p:cNvPr>
          <p:cNvPicPr>
            <a:picLocks noChangeAspect="1"/>
          </p:cNvPicPr>
          <p:nvPr/>
        </p:nvPicPr>
        <p:blipFill>
          <a:blip r:embed="rId3"/>
          <a:stretch>
            <a:fillRect/>
          </a:stretch>
        </p:blipFill>
        <p:spPr>
          <a:xfrm>
            <a:off x="3041857" y="3742933"/>
            <a:ext cx="3016043" cy="1976669"/>
          </a:xfrm>
          <a:prstGeom prst="rect">
            <a:avLst/>
          </a:prstGeom>
        </p:spPr>
      </p:pic>
      <p:pic>
        <p:nvPicPr>
          <p:cNvPr id="19" name="Picture 18">
            <a:extLst>
              <a:ext uri="{FF2B5EF4-FFF2-40B4-BE49-F238E27FC236}">
                <a16:creationId xmlns:a16="http://schemas.microsoft.com/office/drawing/2014/main" id="{AA2E575D-6722-4524-810A-42F43FC97E41}"/>
              </a:ext>
            </a:extLst>
          </p:cNvPr>
          <p:cNvPicPr>
            <a:picLocks noChangeAspect="1"/>
          </p:cNvPicPr>
          <p:nvPr/>
        </p:nvPicPr>
        <p:blipFill>
          <a:blip r:embed="rId4"/>
          <a:stretch>
            <a:fillRect/>
          </a:stretch>
        </p:blipFill>
        <p:spPr>
          <a:xfrm>
            <a:off x="9141180" y="1744298"/>
            <a:ext cx="2841691" cy="4361073"/>
          </a:xfrm>
          <a:prstGeom prst="rect">
            <a:avLst/>
          </a:prstGeom>
        </p:spPr>
      </p:pic>
      <p:sp>
        <p:nvSpPr>
          <p:cNvPr id="21" name="TextBox 20">
            <a:extLst>
              <a:ext uri="{FF2B5EF4-FFF2-40B4-BE49-F238E27FC236}">
                <a16:creationId xmlns:a16="http://schemas.microsoft.com/office/drawing/2014/main" id="{FFD3558B-1219-4C60-A4A3-1C5A3A759834}"/>
              </a:ext>
            </a:extLst>
          </p:cNvPr>
          <p:cNvSpPr txBox="1"/>
          <p:nvPr/>
        </p:nvSpPr>
        <p:spPr>
          <a:xfrm>
            <a:off x="260081" y="5696850"/>
            <a:ext cx="2635558" cy="369332"/>
          </a:xfrm>
          <a:prstGeom prst="rect">
            <a:avLst/>
          </a:prstGeom>
          <a:noFill/>
        </p:spPr>
        <p:txBody>
          <a:bodyPr wrap="square" rtlCol="0">
            <a:spAutoFit/>
          </a:bodyPr>
          <a:lstStyle/>
          <a:p>
            <a:r>
              <a:rPr lang="en-US" dirty="0"/>
              <a:t>3D Printed Plastic Model</a:t>
            </a:r>
          </a:p>
        </p:txBody>
      </p:sp>
      <p:sp>
        <p:nvSpPr>
          <p:cNvPr id="22" name="TextBox 21">
            <a:extLst>
              <a:ext uri="{FF2B5EF4-FFF2-40B4-BE49-F238E27FC236}">
                <a16:creationId xmlns:a16="http://schemas.microsoft.com/office/drawing/2014/main" id="{6C48206D-73A6-4A25-A75F-9423D5120017}"/>
              </a:ext>
            </a:extLst>
          </p:cNvPr>
          <p:cNvSpPr txBox="1"/>
          <p:nvPr/>
        </p:nvSpPr>
        <p:spPr>
          <a:xfrm>
            <a:off x="3010101" y="5702911"/>
            <a:ext cx="3079553" cy="369332"/>
          </a:xfrm>
          <a:prstGeom prst="rect">
            <a:avLst/>
          </a:prstGeom>
          <a:noFill/>
        </p:spPr>
        <p:txBody>
          <a:bodyPr wrap="square" rtlCol="0">
            <a:spAutoFit/>
          </a:bodyPr>
          <a:lstStyle/>
          <a:p>
            <a:r>
              <a:rPr lang="en-US" dirty="0"/>
              <a:t>High temperature Foam Model</a:t>
            </a:r>
          </a:p>
        </p:txBody>
      </p:sp>
      <p:pic>
        <p:nvPicPr>
          <p:cNvPr id="23" name="Picture 22">
            <a:extLst>
              <a:ext uri="{FF2B5EF4-FFF2-40B4-BE49-F238E27FC236}">
                <a16:creationId xmlns:a16="http://schemas.microsoft.com/office/drawing/2014/main" id="{873187E8-2CAC-491F-990F-BF6ECEC2B80D}"/>
              </a:ext>
            </a:extLst>
          </p:cNvPr>
          <p:cNvPicPr>
            <a:picLocks noChangeAspect="1"/>
          </p:cNvPicPr>
          <p:nvPr/>
        </p:nvPicPr>
        <p:blipFill>
          <a:blip r:embed="rId5"/>
          <a:stretch>
            <a:fillRect/>
          </a:stretch>
        </p:blipFill>
        <p:spPr>
          <a:xfrm>
            <a:off x="6111240" y="1211121"/>
            <a:ext cx="3128160" cy="2255979"/>
          </a:xfrm>
          <a:prstGeom prst="rect">
            <a:avLst/>
          </a:prstGeom>
        </p:spPr>
      </p:pic>
    </p:spTree>
    <p:extLst>
      <p:ext uri="{BB962C8B-B14F-4D97-AF65-F5344CB8AC3E}">
        <p14:creationId xmlns:p14="http://schemas.microsoft.com/office/powerpoint/2010/main" val="268980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ADEFF2-5EF4-487A-8AC1-4F46B71D4839}"/>
              </a:ext>
            </a:extLst>
          </p:cNvPr>
          <p:cNvSpPr>
            <a:spLocks noGrp="1"/>
          </p:cNvSpPr>
          <p:nvPr>
            <p:ph type="sldNum" sz="quarter" idx="10"/>
          </p:nvPr>
        </p:nvSpPr>
        <p:spPr/>
        <p:txBody>
          <a:bodyPr/>
          <a:lstStyle/>
          <a:p>
            <a:pPr>
              <a:defRPr/>
            </a:pPr>
            <a:fld id="{75D13D49-2B6F-174C-9E1E-1013A06E5C50}" type="slidenum">
              <a:rPr lang="uk-UA" smtClean="0"/>
              <a:pPr>
                <a:defRPr/>
              </a:pPr>
              <a:t>7</a:t>
            </a:fld>
            <a:endParaRPr lang="uk-UA"/>
          </a:p>
        </p:txBody>
      </p:sp>
      <p:sp>
        <p:nvSpPr>
          <p:cNvPr id="3" name="Title 2">
            <a:extLst>
              <a:ext uri="{FF2B5EF4-FFF2-40B4-BE49-F238E27FC236}">
                <a16:creationId xmlns:a16="http://schemas.microsoft.com/office/drawing/2014/main" id="{949285BE-180A-42D9-BD91-8BCD6F3DC6B2}"/>
              </a:ext>
            </a:extLst>
          </p:cNvPr>
          <p:cNvSpPr>
            <a:spLocks noGrp="1"/>
          </p:cNvSpPr>
          <p:nvPr>
            <p:ph type="title"/>
          </p:nvPr>
        </p:nvSpPr>
        <p:spPr>
          <a:xfrm>
            <a:off x="1422400" y="40640"/>
            <a:ext cx="9377680" cy="1066800"/>
          </a:xfrm>
        </p:spPr>
        <p:txBody>
          <a:bodyPr/>
          <a:lstStyle/>
          <a:p>
            <a:r>
              <a:rPr lang="en-US" dirty="0">
                <a:solidFill>
                  <a:prstClr val="white"/>
                </a:solidFill>
                <a:latin typeface="Arial" panose="020B0604020202020204" pitchFamily="34" charset="0"/>
                <a:ea typeface="Helvetica Neue" charset="0"/>
                <a:cs typeface="Arial" panose="020B0604020202020204" pitchFamily="34" charset="0"/>
              </a:rPr>
              <a:t>Rapid Analysis and Manufacturing Propulsion Technology (RAMPT) </a:t>
            </a:r>
            <a:br>
              <a:rPr lang="en-US" sz="3600" dirty="0">
                <a:solidFill>
                  <a:prstClr val="white"/>
                </a:solidFill>
                <a:latin typeface="Helvetica Neue" charset="0"/>
                <a:ea typeface="Helvetica Neue" charset="0"/>
                <a:cs typeface="Helvetica Neue" charset="0"/>
              </a:rPr>
            </a:br>
            <a:r>
              <a:rPr lang="en-US" sz="3600" dirty="0">
                <a:solidFill>
                  <a:schemeClr val="bg1">
                    <a:lumMod val="85000"/>
                  </a:schemeClr>
                </a:solidFill>
                <a:latin typeface="Helvetica Neue" charset="0"/>
                <a:ea typeface="Helvetica Neue" charset="0"/>
                <a:cs typeface="Helvetica Neue" charset="0"/>
              </a:rPr>
              <a:t>7k </a:t>
            </a:r>
            <a:r>
              <a:rPr lang="en-US" sz="3600" dirty="0" err="1">
                <a:solidFill>
                  <a:schemeClr val="bg1">
                    <a:lumMod val="85000"/>
                  </a:schemeClr>
                </a:solidFill>
                <a:latin typeface="Helvetica Neue" charset="0"/>
                <a:ea typeface="Helvetica Neue" charset="0"/>
                <a:cs typeface="Helvetica Neue" charset="0"/>
              </a:rPr>
              <a:t>lb</a:t>
            </a:r>
            <a:r>
              <a:rPr lang="en-US" sz="3600" dirty="0">
                <a:solidFill>
                  <a:schemeClr val="bg1">
                    <a:lumMod val="85000"/>
                  </a:schemeClr>
                </a:solidFill>
                <a:latin typeface="Helvetica Neue" charset="0"/>
                <a:ea typeface="Helvetica Neue" charset="0"/>
                <a:cs typeface="Helvetica Neue" charset="0"/>
              </a:rPr>
              <a:t> Thrust Manufacturing</a:t>
            </a:r>
            <a:endParaRPr lang="en-US" dirty="0"/>
          </a:p>
        </p:txBody>
      </p:sp>
      <p:pic>
        <p:nvPicPr>
          <p:cNvPr id="4" name="Picture 3" descr="A picture containing gear&#10;&#10;Description automatically generated">
            <a:extLst>
              <a:ext uri="{FF2B5EF4-FFF2-40B4-BE49-F238E27FC236}">
                <a16:creationId xmlns:a16="http://schemas.microsoft.com/office/drawing/2014/main" id="{93796D65-BE0E-46C0-BDF9-20958EEEAF2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4793" y="1610522"/>
            <a:ext cx="2443555" cy="1832964"/>
          </a:xfrm>
          <a:prstGeom prst="rect">
            <a:avLst/>
          </a:prstGeom>
        </p:spPr>
      </p:pic>
      <p:pic>
        <p:nvPicPr>
          <p:cNvPr id="5" name="Picture 4" descr="A picture containing indoor&#10;&#10;Description automatically generated">
            <a:extLst>
              <a:ext uri="{FF2B5EF4-FFF2-40B4-BE49-F238E27FC236}">
                <a16:creationId xmlns:a16="http://schemas.microsoft.com/office/drawing/2014/main" id="{48A41054-3957-4C93-8F76-27B51CF8524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32457" y="1608736"/>
            <a:ext cx="2443555" cy="1832964"/>
          </a:xfrm>
          <a:prstGeom prst="rect">
            <a:avLst/>
          </a:prstGeom>
        </p:spPr>
      </p:pic>
      <p:pic>
        <p:nvPicPr>
          <p:cNvPr id="6" name="Picture 5" descr="A picture containing person&#10;&#10;Description automatically generated">
            <a:extLst>
              <a:ext uri="{FF2B5EF4-FFF2-40B4-BE49-F238E27FC236}">
                <a16:creationId xmlns:a16="http://schemas.microsoft.com/office/drawing/2014/main" id="{E24283BE-9541-440A-BCC5-1251F84D262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69049" y="1584932"/>
            <a:ext cx="2451887" cy="1838915"/>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E8DBCBC2-1BFE-44A3-B7FD-17CD5684105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13973" y="1584932"/>
            <a:ext cx="2475691" cy="1856768"/>
          </a:xfrm>
          <a:prstGeom prst="rect">
            <a:avLst/>
          </a:prstGeom>
        </p:spPr>
      </p:pic>
      <p:pic>
        <p:nvPicPr>
          <p:cNvPr id="8" name="Picture 7" descr="A picture containing snow, engine, gear&#10;&#10;Description automatically generated">
            <a:extLst>
              <a:ext uri="{FF2B5EF4-FFF2-40B4-BE49-F238E27FC236}">
                <a16:creationId xmlns:a16="http://schemas.microsoft.com/office/drawing/2014/main" id="{08F4D21E-3961-4DFE-A126-DA6A4BAA0E6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4793" y="4110413"/>
            <a:ext cx="2278396" cy="1708797"/>
          </a:xfrm>
          <a:prstGeom prst="rect">
            <a:avLst/>
          </a:prstGeom>
        </p:spPr>
      </p:pic>
      <p:pic>
        <p:nvPicPr>
          <p:cNvPr id="9" name="Picture 8">
            <a:extLst>
              <a:ext uri="{FF2B5EF4-FFF2-40B4-BE49-F238E27FC236}">
                <a16:creationId xmlns:a16="http://schemas.microsoft.com/office/drawing/2014/main" id="{33EFAB31-2DF6-43BA-9CE1-3ED7E22F7BF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bwMode="auto">
          <a:xfrm>
            <a:off x="3245372" y="4140975"/>
            <a:ext cx="2812528" cy="1678233"/>
          </a:xfrm>
          <a:prstGeom prst="rect">
            <a:avLst/>
          </a:prstGeom>
          <a:ln>
            <a:noFill/>
          </a:ln>
          <a:extLst>
            <a:ext uri="{53640926-AAD7-44D8-BBD7-CCE9431645EC}">
              <a14:shadowObscured xmlns:a14="http://schemas.microsoft.com/office/drawing/2010/main"/>
            </a:ext>
          </a:extLst>
        </p:spPr>
      </p:pic>
      <p:pic>
        <p:nvPicPr>
          <p:cNvPr id="10" name="Picture 9" descr="A picture containing person, miller&#10;&#10;Description automatically generated">
            <a:extLst>
              <a:ext uri="{FF2B5EF4-FFF2-40B4-BE49-F238E27FC236}">
                <a16:creationId xmlns:a16="http://schemas.microsoft.com/office/drawing/2014/main" id="{E47AFC5B-0D03-4F74-8A71-6BB7F4384EF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377381" y="3996702"/>
            <a:ext cx="2443555" cy="1832666"/>
          </a:xfrm>
          <a:prstGeom prst="rect">
            <a:avLst/>
          </a:prstGeom>
        </p:spPr>
      </p:pic>
      <p:pic>
        <p:nvPicPr>
          <p:cNvPr id="12" name="Picture 11">
            <a:extLst>
              <a:ext uri="{FF2B5EF4-FFF2-40B4-BE49-F238E27FC236}">
                <a16:creationId xmlns:a16="http://schemas.microsoft.com/office/drawing/2014/main" id="{E8ECFA20-33D0-43C0-9EC8-415E54B9704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313972" y="3980293"/>
            <a:ext cx="2451887" cy="1838915"/>
          </a:xfrm>
          <a:prstGeom prst="rect">
            <a:avLst/>
          </a:prstGeom>
        </p:spPr>
      </p:pic>
      <p:sp>
        <p:nvSpPr>
          <p:cNvPr id="11" name="TextBox 10">
            <a:extLst>
              <a:ext uri="{FF2B5EF4-FFF2-40B4-BE49-F238E27FC236}">
                <a16:creationId xmlns:a16="http://schemas.microsoft.com/office/drawing/2014/main" id="{F9763301-2692-49F5-AC60-8B7089C30E09}"/>
              </a:ext>
            </a:extLst>
          </p:cNvPr>
          <p:cNvSpPr txBox="1"/>
          <p:nvPr/>
        </p:nvSpPr>
        <p:spPr>
          <a:xfrm>
            <a:off x="903873" y="3429669"/>
            <a:ext cx="1799568" cy="369332"/>
          </a:xfrm>
          <a:prstGeom prst="rect">
            <a:avLst/>
          </a:prstGeom>
          <a:noFill/>
        </p:spPr>
        <p:txBody>
          <a:bodyPr wrap="square" rtlCol="0">
            <a:spAutoFit/>
          </a:bodyPr>
          <a:lstStyle/>
          <a:p>
            <a:r>
              <a:rPr lang="en-US" dirty="0"/>
              <a:t>Surface Prep</a:t>
            </a:r>
          </a:p>
        </p:txBody>
      </p:sp>
      <p:sp>
        <p:nvSpPr>
          <p:cNvPr id="13" name="TextBox 12">
            <a:extLst>
              <a:ext uri="{FF2B5EF4-FFF2-40B4-BE49-F238E27FC236}">
                <a16:creationId xmlns:a16="http://schemas.microsoft.com/office/drawing/2014/main" id="{27D39E1B-6E7A-44FA-AF7D-14D568D5593A}"/>
              </a:ext>
            </a:extLst>
          </p:cNvPr>
          <p:cNvSpPr txBox="1"/>
          <p:nvPr/>
        </p:nvSpPr>
        <p:spPr>
          <a:xfrm>
            <a:off x="3769825" y="3423847"/>
            <a:ext cx="2021368" cy="369332"/>
          </a:xfrm>
          <a:prstGeom prst="rect">
            <a:avLst/>
          </a:prstGeom>
          <a:noFill/>
        </p:spPr>
        <p:txBody>
          <a:bodyPr wrap="square" rtlCol="0">
            <a:spAutoFit/>
          </a:bodyPr>
          <a:lstStyle/>
          <a:p>
            <a:r>
              <a:rPr lang="en-US" dirty="0"/>
              <a:t>Resin Application</a:t>
            </a:r>
          </a:p>
        </p:txBody>
      </p:sp>
      <p:sp>
        <p:nvSpPr>
          <p:cNvPr id="14" name="TextBox 13">
            <a:extLst>
              <a:ext uri="{FF2B5EF4-FFF2-40B4-BE49-F238E27FC236}">
                <a16:creationId xmlns:a16="http://schemas.microsoft.com/office/drawing/2014/main" id="{6F57E884-CBEC-4E21-9CF3-1FF633BAE80A}"/>
              </a:ext>
            </a:extLst>
          </p:cNvPr>
          <p:cNvSpPr txBox="1"/>
          <p:nvPr/>
        </p:nvSpPr>
        <p:spPr>
          <a:xfrm>
            <a:off x="6942396" y="3423847"/>
            <a:ext cx="1450400" cy="369332"/>
          </a:xfrm>
          <a:prstGeom prst="rect">
            <a:avLst/>
          </a:prstGeom>
          <a:noFill/>
        </p:spPr>
        <p:txBody>
          <a:bodyPr wrap="square" rtlCol="0">
            <a:spAutoFit/>
          </a:bodyPr>
          <a:lstStyle/>
          <a:p>
            <a:r>
              <a:rPr lang="en-US" dirty="0"/>
              <a:t>Helical Layer</a:t>
            </a:r>
          </a:p>
        </p:txBody>
      </p:sp>
      <p:sp>
        <p:nvSpPr>
          <p:cNvPr id="16" name="TextBox 15">
            <a:extLst>
              <a:ext uri="{FF2B5EF4-FFF2-40B4-BE49-F238E27FC236}">
                <a16:creationId xmlns:a16="http://schemas.microsoft.com/office/drawing/2014/main" id="{E531FD27-A244-4E99-AA74-866E2C17EB3A}"/>
              </a:ext>
            </a:extLst>
          </p:cNvPr>
          <p:cNvSpPr txBox="1"/>
          <p:nvPr/>
        </p:nvSpPr>
        <p:spPr>
          <a:xfrm>
            <a:off x="7002131" y="5780417"/>
            <a:ext cx="1390665" cy="369332"/>
          </a:xfrm>
          <a:prstGeom prst="rect">
            <a:avLst/>
          </a:prstGeom>
          <a:noFill/>
        </p:spPr>
        <p:txBody>
          <a:bodyPr wrap="square" rtlCol="0">
            <a:spAutoFit/>
          </a:bodyPr>
          <a:lstStyle/>
          <a:p>
            <a:r>
              <a:rPr lang="en-US" dirty="0"/>
              <a:t>Shrink Wrap</a:t>
            </a:r>
          </a:p>
        </p:txBody>
      </p:sp>
      <p:sp>
        <p:nvSpPr>
          <p:cNvPr id="18" name="TextBox 17">
            <a:extLst>
              <a:ext uri="{FF2B5EF4-FFF2-40B4-BE49-F238E27FC236}">
                <a16:creationId xmlns:a16="http://schemas.microsoft.com/office/drawing/2014/main" id="{D020AD97-CEBA-4047-8822-0AD6935AB9BD}"/>
              </a:ext>
            </a:extLst>
          </p:cNvPr>
          <p:cNvSpPr txBox="1"/>
          <p:nvPr/>
        </p:nvSpPr>
        <p:spPr>
          <a:xfrm>
            <a:off x="967269" y="5792731"/>
            <a:ext cx="1256922" cy="369332"/>
          </a:xfrm>
          <a:prstGeom prst="rect">
            <a:avLst/>
          </a:prstGeom>
          <a:noFill/>
        </p:spPr>
        <p:txBody>
          <a:bodyPr wrap="square" rtlCol="0">
            <a:spAutoFit/>
          </a:bodyPr>
          <a:lstStyle/>
          <a:p>
            <a:r>
              <a:rPr lang="en-US" dirty="0"/>
              <a:t>Hoop Layer</a:t>
            </a:r>
          </a:p>
        </p:txBody>
      </p:sp>
      <p:sp>
        <p:nvSpPr>
          <p:cNvPr id="19" name="TextBox 18">
            <a:extLst>
              <a:ext uri="{FF2B5EF4-FFF2-40B4-BE49-F238E27FC236}">
                <a16:creationId xmlns:a16="http://schemas.microsoft.com/office/drawing/2014/main" id="{DBF9A88D-0CC1-477C-B539-784C207D4547}"/>
              </a:ext>
            </a:extLst>
          </p:cNvPr>
          <p:cNvSpPr txBox="1"/>
          <p:nvPr/>
        </p:nvSpPr>
        <p:spPr>
          <a:xfrm>
            <a:off x="9391478" y="5790928"/>
            <a:ext cx="2320679" cy="369332"/>
          </a:xfrm>
          <a:prstGeom prst="rect">
            <a:avLst/>
          </a:prstGeom>
          <a:noFill/>
        </p:spPr>
        <p:txBody>
          <a:bodyPr wrap="square" rtlCol="0">
            <a:spAutoFit/>
          </a:bodyPr>
          <a:lstStyle/>
          <a:p>
            <a:r>
              <a:rPr lang="en-US" dirty="0"/>
              <a:t> Final Part before Oven</a:t>
            </a:r>
          </a:p>
        </p:txBody>
      </p:sp>
      <p:sp>
        <p:nvSpPr>
          <p:cNvPr id="20" name="TextBox 19">
            <a:extLst>
              <a:ext uri="{FF2B5EF4-FFF2-40B4-BE49-F238E27FC236}">
                <a16:creationId xmlns:a16="http://schemas.microsoft.com/office/drawing/2014/main" id="{FA5AE4E7-1A4D-471B-A7AC-EB30FA019182}"/>
              </a:ext>
            </a:extLst>
          </p:cNvPr>
          <p:cNvSpPr txBox="1"/>
          <p:nvPr/>
        </p:nvSpPr>
        <p:spPr>
          <a:xfrm>
            <a:off x="9897267" y="3411380"/>
            <a:ext cx="1450400" cy="369332"/>
          </a:xfrm>
          <a:prstGeom prst="rect">
            <a:avLst/>
          </a:prstGeom>
          <a:noFill/>
        </p:spPr>
        <p:txBody>
          <a:bodyPr wrap="square" rtlCol="0">
            <a:spAutoFit/>
          </a:bodyPr>
          <a:lstStyle/>
          <a:p>
            <a:r>
              <a:rPr lang="en-US" dirty="0"/>
              <a:t>Helical Layer</a:t>
            </a:r>
          </a:p>
        </p:txBody>
      </p:sp>
      <p:sp>
        <p:nvSpPr>
          <p:cNvPr id="21" name="TextBox 20">
            <a:extLst>
              <a:ext uri="{FF2B5EF4-FFF2-40B4-BE49-F238E27FC236}">
                <a16:creationId xmlns:a16="http://schemas.microsoft.com/office/drawing/2014/main" id="{3E08DF67-C153-423E-8D43-06DEBBABBE91}"/>
              </a:ext>
            </a:extLst>
          </p:cNvPr>
          <p:cNvSpPr txBox="1"/>
          <p:nvPr/>
        </p:nvSpPr>
        <p:spPr>
          <a:xfrm>
            <a:off x="4023175" y="5792731"/>
            <a:ext cx="1256922" cy="369332"/>
          </a:xfrm>
          <a:prstGeom prst="rect">
            <a:avLst/>
          </a:prstGeom>
          <a:noFill/>
        </p:spPr>
        <p:txBody>
          <a:bodyPr wrap="square" rtlCol="0">
            <a:spAutoFit/>
          </a:bodyPr>
          <a:lstStyle/>
          <a:p>
            <a:r>
              <a:rPr lang="en-US" dirty="0"/>
              <a:t>Hoop Layer</a:t>
            </a:r>
          </a:p>
        </p:txBody>
      </p:sp>
    </p:spTree>
    <p:extLst>
      <p:ext uri="{BB962C8B-B14F-4D97-AF65-F5344CB8AC3E}">
        <p14:creationId xmlns:p14="http://schemas.microsoft.com/office/powerpoint/2010/main" val="2392654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423" y="0"/>
            <a:ext cx="10515600" cy="1066800"/>
          </a:xfrm>
        </p:spPr>
        <p:txBody>
          <a:bodyPr/>
          <a:lstStyle/>
          <a:p>
            <a:r>
              <a:rPr lang="en-US" dirty="0">
                <a:solidFill>
                  <a:prstClr val="white"/>
                </a:solidFill>
                <a:latin typeface="Arial" panose="020B0604020202020204" pitchFamily="34" charset="0"/>
                <a:ea typeface="Helvetica Neue" charset="0"/>
                <a:cs typeface="Arial" panose="020B0604020202020204" pitchFamily="34" charset="0"/>
              </a:rPr>
              <a:t>Rapid Analysis and Manufacturing Propulsion Technology (RAMPT) </a:t>
            </a:r>
            <a:br>
              <a:rPr lang="en-US" sz="3600" dirty="0">
                <a:solidFill>
                  <a:prstClr val="white"/>
                </a:solidFill>
                <a:latin typeface="Helvetica Neue" charset="0"/>
                <a:ea typeface="Helvetica Neue" charset="0"/>
                <a:cs typeface="Helvetica Neue" charset="0"/>
              </a:rPr>
            </a:br>
            <a:r>
              <a:rPr lang="en-US" sz="3600" dirty="0">
                <a:solidFill>
                  <a:schemeClr val="bg1">
                    <a:lumMod val="85000"/>
                  </a:schemeClr>
                </a:solidFill>
                <a:cs typeface="Helvetica Neue" charset="0"/>
              </a:rPr>
              <a:t>Piggyback Hot Fire Test</a:t>
            </a:r>
            <a:r>
              <a:rPr lang="en-US" sz="3600" dirty="0">
                <a:solidFill>
                  <a:schemeClr val="bg1">
                    <a:lumMod val="85000"/>
                  </a:schemeClr>
                </a:solidFill>
              </a:rPr>
              <a:t>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5" name="Slide Number Placeholder 4"/>
          <p:cNvSpPr>
            <a:spLocks noGrp="1"/>
          </p:cNvSpPr>
          <p:nvPr>
            <p:ph type="sldNum" sz="quarter" idx="10"/>
          </p:nvPr>
        </p:nvSpPr>
        <p:spPr/>
        <p:txBody>
          <a:bodyPr/>
          <a:lstStyle/>
          <a:p>
            <a:pPr>
              <a:defRPr/>
            </a:pPr>
            <a:fld id="{75D13D49-2B6F-174C-9E1E-1013A06E5C50}" type="slidenum">
              <a:rPr lang="uk-UA" smtClean="0"/>
              <a:pPr>
                <a:defRPr/>
              </a:pPr>
              <a:t>8</a:t>
            </a:fld>
            <a:endParaRPr lang="uk-UA"/>
          </a:p>
        </p:txBody>
      </p:sp>
      <p:sp>
        <p:nvSpPr>
          <p:cNvPr id="12" name="TextBox 11">
            <a:extLst>
              <a:ext uri="{FF2B5EF4-FFF2-40B4-BE49-F238E27FC236}">
                <a16:creationId xmlns:a16="http://schemas.microsoft.com/office/drawing/2014/main" id="{C42D44FE-30CE-4E6F-8DAD-A770FED1D050}"/>
              </a:ext>
            </a:extLst>
          </p:cNvPr>
          <p:cNvSpPr txBox="1"/>
          <p:nvPr/>
        </p:nvSpPr>
        <p:spPr>
          <a:xfrm>
            <a:off x="104175" y="1388412"/>
            <a:ext cx="5059091" cy="5293757"/>
          </a:xfrm>
          <a:prstGeom prst="rect">
            <a:avLst/>
          </a:prstGeom>
          <a:noFill/>
        </p:spPr>
        <p:txBody>
          <a:bodyPr wrap="square" rtlCol="0">
            <a:spAutoFit/>
          </a:bodyPr>
          <a:lstStyle/>
          <a:p>
            <a:pPr marL="285750" indent="-285750">
              <a:buFont typeface="Wingdings" panose="05000000000000000000" pitchFamily="2" charset="2"/>
              <a:buChar char="§"/>
            </a:pPr>
            <a:r>
              <a:rPr lang="en-US" sz="1600" dirty="0">
                <a:solidFill>
                  <a:srgbClr val="000000"/>
                </a:solidFill>
                <a:latin typeface="Arial" panose="020B0604020202020204" pitchFamily="34" charset="0"/>
                <a:cs typeface="Arial" panose="020B0604020202020204" pitchFamily="34" charset="0"/>
              </a:rPr>
              <a:t>Kord Technologies in Huntsville, Alabama completed the composite overwrap structural jacket on a 7k lb</a:t>
            </a:r>
            <a:r>
              <a:rPr lang="en-US" sz="1600" baseline="-25000" dirty="0">
                <a:solidFill>
                  <a:srgbClr val="000000"/>
                </a:solidFill>
                <a:latin typeface="Arial" panose="020B0604020202020204" pitchFamily="34" charset="0"/>
                <a:cs typeface="Arial" panose="020B0604020202020204" pitchFamily="34" charset="0"/>
              </a:rPr>
              <a:t>f</a:t>
            </a:r>
            <a:r>
              <a:rPr lang="en-US" sz="1600" dirty="0">
                <a:solidFill>
                  <a:srgbClr val="000000"/>
                </a:solidFill>
                <a:latin typeface="Arial" panose="020B0604020202020204" pitchFamily="34" charset="0"/>
                <a:cs typeface="Arial" panose="020B0604020202020204" pitchFamily="34" charset="0"/>
              </a:rPr>
              <a:t> additive manufactured GRCop-42 chamber</a:t>
            </a:r>
          </a:p>
          <a:p>
            <a:pPr marL="285750" indent="-285750">
              <a:buFont typeface="Wingdings" panose="05000000000000000000" pitchFamily="2" charset="2"/>
              <a:buChar char="§"/>
            </a:pPr>
            <a:endParaRPr lang="en-US" sz="1600" dirty="0">
              <a:solidFill>
                <a:srgbClr val="0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dirty="0">
                <a:solidFill>
                  <a:srgbClr val="000000"/>
                </a:solidFill>
                <a:latin typeface="Arial" panose="020B0604020202020204" pitchFamily="34" charset="0"/>
                <a:cs typeface="Arial" panose="020B0604020202020204" pitchFamily="34" charset="0"/>
              </a:rPr>
              <a:t>This manufacturing technology demonstration (MTD) for the composite overwrap structural jacket was completed in January and was used as a piggyback test article.</a:t>
            </a:r>
          </a:p>
          <a:p>
            <a:pPr marL="285750" indent="-285750">
              <a:buFont typeface="Wingdings" panose="05000000000000000000" pitchFamily="2" charset="2"/>
              <a:buChar char="§"/>
            </a:pPr>
            <a:endParaRPr lang="en-US" sz="1600" dirty="0">
              <a:solidFill>
                <a:srgbClr val="0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Piggyback test: 2/25/2021</a:t>
            </a:r>
          </a:p>
          <a:p>
            <a:pPr marL="285750" indent="-285750">
              <a:buFont typeface="Wingdings" panose="05000000000000000000" pitchFamily="2" charset="2"/>
              <a:buChar char="§"/>
            </a:pPr>
            <a:endParaRPr lang="en-US"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Ran for ~ 10 seconds</a:t>
            </a:r>
          </a:p>
          <a:p>
            <a:pPr marL="285750" indent="-285750">
              <a:buFont typeface="Wingdings" panose="05000000000000000000" pitchFamily="2" charset="2"/>
              <a:buChar char="§"/>
            </a:pPr>
            <a:endParaRPr lang="en-US"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Composite was shown to be completely unbonded before the test</a:t>
            </a:r>
          </a:p>
          <a:p>
            <a:pPr marL="285750" indent="-285750">
              <a:buFont typeface="Wingdings" panose="05000000000000000000" pitchFamily="2" charset="2"/>
              <a:buChar char="§"/>
            </a:pPr>
            <a:endParaRPr lang="en-US"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The composite was also exposed up to greater than 450 </a:t>
            </a:r>
            <a:r>
              <a:rPr lang="en-US" sz="1600" dirty="0">
                <a:latin typeface="Arial" panose="020B0604020202020204" pitchFamily="34" charset="0"/>
                <a:ea typeface="Arial Unicode MS" panose="020B0604020202020204" pitchFamily="34" charset="-128"/>
                <a:cs typeface="Arial" panose="020B0604020202020204" pitchFamily="34" charset="0"/>
              </a:rPr>
              <a:t>°F</a:t>
            </a:r>
            <a:r>
              <a:rPr lang="en-US" sz="1600" dirty="0">
                <a:latin typeface="Arial" panose="020B0604020202020204" pitchFamily="34" charset="0"/>
                <a:cs typeface="Arial" panose="020B0604020202020204" pitchFamily="34" charset="0"/>
              </a:rPr>
              <a:t> during testing</a:t>
            </a:r>
          </a:p>
          <a:p>
            <a:pPr marL="230188" lvl="1" indent="-220663">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FD2DF20D-82F1-4AB3-B757-21C6F3508E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3709" y="1189034"/>
            <a:ext cx="6712839" cy="3764318"/>
          </a:xfrm>
          <a:prstGeom prst="rect">
            <a:avLst/>
          </a:prstGeom>
        </p:spPr>
      </p:pic>
      <p:sp>
        <p:nvSpPr>
          <p:cNvPr id="8" name="TextBox 7">
            <a:extLst>
              <a:ext uri="{FF2B5EF4-FFF2-40B4-BE49-F238E27FC236}">
                <a16:creationId xmlns:a16="http://schemas.microsoft.com/office/drawing/2014/main" id="{DB6D8EF8-9F79-7646-B126-75AF4E3A19F3}"/>
              </a:ext>
            </a:extLst>
          </p:cNvPr>
          <p:cNvSpPr txBox="1"/>
          <p:nvPr/>
        </p:nvSpPr>
        <p:spPr>
          <a:xfrm>
            <a:off x="6134860" y="4978405"/>
            <a:ext cx="5745465"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Piggyback Hot Fire Test of </a:t>
            </a:r>
            <a:r>
              <a:rPr lang="en-US" sz="1200" b="1" dirty="0">
                <a:solidFill>
                  <a:srgbClr val="000000"/>
                </a:solidFill>
                <a:latin typeface="Arial" panose="020B0604020202020204" pitchFamily="34" charset="0"/>
                <a:cs typeface="Arial" panose="020B0604020202020204" pitchFamily="34" charset="0"/>
              </a:rPr>
              <a:t>7k lb</a:t>
            </a:r>
            <a:r>
              <a:rPr lang="en-US" sz="1200" b="1" baseline="-25000" dirty="0">
                <a:solidFill>
                  <a:srgbClr val="000000"/>
                </a:solidFill>
                <a:latin typeface="Arial" panose="020B0604020202020204" pitchFamily="34" charset="0"/>
                <a:cs typeface="Arial" panose="020B0604020202020204" pitchFamily="34" charset="0"/>
              </a:rPr>
              <a:t>f</a:t>
            </a:r>
            <a:r>
              <a:rPr lang="en-US" sz="1200" b="1" dirty="0">
                <a:solidFill>
                  <a:srgbClr val="000000"/>
                </a:solidFill>
                <a:latin typeface="Arial" panose="020B0604020202020204" pitchFamily="34" charset="0"/>
                <a:cs typeface="Arial" panose="020B0604020202020204" pitchFamily="34" charset="0"/>
              </a:rPr>
              <a:t> Composite Overwrap Structural Jacket</a:t>
            </a:r>
            <a:r>
              <a:rPr lang="en-US" sz="1200" b="1" dirty="0">
                <a:latin typeface="Arial" panose="020B0604020202020204" pitchFamily="34" charset="0"/>
                <a:cs typeface="Arial" panose="020B0604020202020204" pitchFamily="34" charset="0"/>
              </a:rPr>
              <a:t> MTD</a:t>
            </a:r>
          </a:p>
        </p:txBody>
      </p:sp>
    </p:spTree>
    <p:extLst>
      <p:ext uri="{BB962C8B-B14F-4D97-AF65-F5344CB8AC3E}">
        <p14:creationId xmlns:p14="http://schemas.microsoft.com/office/powerpoint/2010/main" val="1274876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922" y="0"/>
            <a:ext cx="10515600" cy="1066800"/>
          </a:xfrm>
        </p:spPr>
        <p:txBody>
          <a:bodyPr/>
          <a:lstStyle/>
          <a:p>
            <a:r>
              <a:rPr lang="en-US" dirty="0">
                <a:solidFill>
                  <a:prstClr val="white"/>
                </a:solidFill>
                <a:latin typeface="Arial" panose="020B0604020202020204" pitchFamily="34" charset="0"/>
                <a:ea typeface="Helvetica Neue" charset="0"/>
                <a:cs typeface="Arial" panose="020B0604020202020204" pitchFamily="34" charset="0"/>
              </a:rPr>
              <a:t>Rapid Analysis and Manufacturing Propulsion Technology (RAMPT) </a:t>
            </a:r>
            <a:br>
              <a:rPr lang="en-US" sz="3600" dirty="0">
                <a:solidFill>
                  <a:prstClr val="white"/>
                </a:solidFill>
                <a:latin typeface="Helvetica Neue" charset="0"/>
                <a:ea typeface="Helvetica Neue" charset="0"/>
                <a:cs typeface="Helvetica Neue" charset="0"/>
              </a:rPr>
            </a:br>
            <a:r>
              <a:rPr lang="en-US" sz="3600" dirty="0">
                <a:solidFill>
                  <a:schemeClr val="bg1">
                    <a:lumMod val="85000"/>
                  </a:schemeClr>
                </a:solidFill>
                <a:cs typeface="Helvetica Neue" charset="0"/>
              </a:rPr>
              <a:t>Piggyback Hot Fire Test 2</a:t>
            </a:r>
            <a:endParaRPr lang="en-US" sz="3600" dirty="0">
              <a:solidFill>
                <a:schemeClr val="bg1">
                  <a:lumMod val="85000"/>
                </a:schemeClr>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5" name="Slide Number Placeholder 4"/>
          <p:cNvSpPr>
            <a:spLocks noGrp="1"/>
          </p:cNvSpPr>
          <p:nvPr>
            <p:ph type="sldNum" sz="quarter" idx="10"/>
          </p:nvPr>
        </p:nvSpPr>
        <p:spPr/>
        <p:txBody>
          <a:bodyPr/>
          <a:lstStyle/>
          <a:p>
            <a:pPr>
              <a:defRPr/>
            </a:pPr>
            <a:fld id="{75D13D49-2B6F-174C-9E1E-1013A06E5C50}" type="slidenum">
              <a:rPr lang="uk-UA" smtClean="0"/>
              <a:pPr>
                <a:defRPr/>
              </a:pPr>
              <a:t>9</a:t>
            </a:fld>
            <a:endParaRPr lang="uk-UA"/>
          </a:p>
        </p:txBody>
      </p:sp>
      <p:sp>
        <p:nvSpPr>
          <p:cNvPr id="12" name="TextBox 11">
            <a:extLst>
              <a:ext uri="{FF2B5EF4-FFF2-40B4-BE49-F238E27FC236}">
                <a16:creationId xmlns:a16="http://schemas.microsoft.com/office/drawing/2014/main" id="{C42D44FE-30CE-4E6F-8DAD-A770FED1D050}"/>
              </a:ext>
            </a:extLst>
          </p:cNvPr>
          <p:cNvSpPr txBox="1"/>
          <p:nvPr/>
        </p:nvSpPr>
        <p:spPr>
          <a:xfrm>
            <a:off x="104175" y="1388412"/>
            <a:ext cx="5059091" cy="5729774"/>
          </a:xfrm>
          <a:prstGeom prst="rect">
            <a:avLst/>
          </a:prstGeom>
          <a:noFill/>
        </p:spPr>
        <p:txBody>
          <a:bodyPr wrap="square" rtlCol="0">
            <a:spAutoFit/>
          </a:bodyPr>
          <a:lstStyle/>
          <a:p>
            <a:endParaRPr lang="en-US" sz="1100" dirty="0">
              <a:solidFill>
                <a:srgbClr val="000000"/>
              </a:solidFill>
              <a:latin typeface="Arial" panose="020B0604020202020204" pitchFamily="34" charset="0"/>
              <a:cs typeface="Arial" panose="020B0604020202020204" pitchFamily="34" charset="0"/>
            </a:endParaRPr>
          </a:p>
          <a:p>
            <a:pPr marL="288925" indent="-288925">
              <a:buFont typeface="Wingdings" panose="05000000000000000000" pitchFamily="2" charset="2"/>
              <a:buChar char="§"/>
            </a:pPr>
            <a:r>
              <a:rPr lang="en-US" sz="1600" dirty="0">
                <a:latin typeface="Arial" panose="020B0604020202020204" pitchFamily="34" charset="0"/>
                <a:cs typeface="Arial" panose="020B0604020202020204" pitchFamily="34" charset="0"/>
              </a:rPr>
              <a:t>Piggyback test: 4/2/2021</a:t>
            </a:r>
          </a:p>
          <a:p>
            <a:pPr marL="288925" indent="-288925">
              <a:buFont typeface="Wingdings" panose="05000000000000000000" pitchFamily="2" charset="2"/>
              <a:buChar char="§"/>
            </a:pPr>
            <a:endParaRPr lang="en-US" sz="1600" dirty="0">
              <a:latin typeface="Arial" panose="020B0604020202020204" pitchFamily="34" charset="0"/>
              <a:cs typeface="Arial" panose="020B0604020202020204" pitchFamily="34" charset="0"/>
            </a:endParaRPr>
          </a:p>
          <a:p>
            <a:pPr marL="288925" lvl="0" indent="-288925">
              <a:lnSpc>
                <a:spcPct val="105000"/>
              </a:lnSpc>
              <a:spcBef>
                <a:spcPts val="0"/>
              </a:spcBef>
              <a:spcAft>
                <a:spcPts val="800"/>
              </a:spcAft>
              <a:buFont typeface="Wingdings" panose="05000000000000000000" pitchFamily="2" charset="2"/>
              <a:buChar char="§"/>
            </a:pPr>
            <a:r>
              <a:rPr lang="en-US" sz="1600" dirty="0">
                <a:effectLst/>
                <a:latin typeface="Arial" panose="020B0604020202020204" pitchFamily="34" charset="0"/>
                <a:ea typeface="Times New Roman" panose="02020603050405020304" pitchFamily="18" charset="0"/>
                <a:cs typeface="Arial" panose="020B0604020202020204" pitchFamily="34" charset="0"/>
              </a:rPr>
              <a:t>For a total of 3 starts at 125 seconds cumulative mainstage duration. </a:t>
            </a:r>
            <a:endParaRPr lang="en-US" sz="1600" dirty="0">
              <a:effectLst/>
              <a:latin typeface="Arial" panose="020B0604020202020204" pitchFamily="34" charset="0"/>
              <a:cs typeface="Arial" panose="020B0604020202020204" pitchFamily="34" charset="0"/>
            </a:endParaRPr>
          </a:p>
          <a:p>
            <a:pPr marL="288925" lvl="0" indent="-288925">
              <a:lnSpc>
                <a:spcPct val="105000"/>
              </a:lnSpc>
              <a:spcBef>
                <a:spcPts val="0"/>
              </a:spcBef>
              <a:spcAft>
                <a:spcPts val="800"/>
              </a:spcAft>
              <a:buFont typeface="Wingdings" panose="05000000000000000000" pitchFamily="2" charset="2"/>
              <a:buChar char="§"/>
            </a:pPr>
            <a:r>
              <a:rPr lang="en-US" sz="1600" dirty="0">
                <a:effectLst/>
                <a:latin typeface="Arial" panose="020B0604020202020204" pitchFamily="34" charset="0"/>
                <a:ea typeface="Times New Roman" panose="02020603050405020304" pitchFamily="18" charset="0"/>
                <a:cs typeface="Arial" panose="020B0604020202020204" pitchFamily="34" charset="0"/>
              </a:rPr>
              <a:t>Successful throttling was demonstrated at 100% power down to a 6.5:1 throttle point (15% power) for 1 second.</a:t>
            </a:r>
            <a:endParaRPr lang="en-US" sz="1600" dirty="0">
              <a:effectLst/>
              <a:latin typeface="Arial" panose="020B0604020202020204" pitchFamily="34" charset="0"/>
              <a:cs typeface="Arial" panose="020B0604020202020204" pitchFamily="34" charset="0"/>
            </a:endParaRPr>
          </a:p>
          <a:p>
            <a:pPr marL="288925" lvl="0" indent="-288925">
              <a:lnSpc>
                <a:spcPct val="105000"/>
              </a:lnSpc>
              <a:spcBef>
                <a:spcPts val="0"/>
              </a:spcBef>
              <a:spcAft>
                <a:spcPts val="800"/>
              </a:spcAft>
              <a:buFont typeface="Wingdings" panose="05000000000000000000" pitchFamily="2" charset="2"/>
              <a:buChar char="§"/>
            </a:pPr>
            <a:r>
              <a:rPr lang="en-US" sz="1600" dirty="0">
                <a:effectLst/>
                <a:latin typeface="Arial" panose="020B0604020202020204" pitchFamily="34" charset="0"/>
                <a:ea typeface="Times New Roman" panose="02020603050405020304" pitchFamily="18" charset="0"/>
                <a:cs typeface="Arial" panose="020B0604020202020204" pitchFamily="34" charset="0"/>
              </a:rPr>
              <a:t>The final two tests were throttled down to 40% power for 3 seconds and then 5 seconds. </a:t>
            </a:r>
            <a:endParaRPr lang="en-US" sz="1600" dirty="0">
              <a:effectLst/>
              <a:latin typeface="Arial" panose="020B0604020202020204" pitchFamily="34" charset="0"/>
              <a:cs typeface="Arial" panose="020B0604020202020204" pitchFamily="34" charset="0"/>
            </a:endParaRPr>
          </a:p>
          <a:p>
            <a:pPr marL="288925" lvl="0" indent="-288925">
              <a:lnSpc>
                <a:spcPct val="105000"/>
              </a:lnSpc>
              <a:spcBef>
                <a:spcPts val="0"/>
              </a:spcBef>
              <a:spcAft>
                <a:spcPts val="800"/>
              </a:spcAft>
              <a:buFont typeface="Wingdings" panose="05000000000000000000" pitchFamily="2" charset="2"/>
              <a:buChar char="§"/>
            </a:pPr>
            <a:r>
              <a:rPr lang="en-US" sz="1600" dirty="0">
                <a:effectLst/>
                <a:latin typeface="Arial" panose="020B0604020202020204" pitchFamily="34" charset="0"/>
                <a:ea typeface="Times New Roman" panose="02020603050405020304" pitchFamily="18" charset="0"/>
                <a:cs typeface="Arial" panose="020B0604020202020204" pitchFamily="34" charset="0"/>
              </a:rPr>
              <a:t>The last test achieved a chamber pressure of 755 psi and was able to withstand a high mixture ratio of 3.57 for over 60 seconds. </a:t>
            </a:r>
            <a:endParaRPr lang="en-US" sz="1600" dirty="0">
              <a:effectLst/>
              <a:latin typeface="Arial" panose="020B0604020202020204" pitchFamily="34" charset="0"/>
              <a:cs typeface="Arial" panose="020B0604020202020204" pitchFamily="34" charset="0"/>
            </a:endParaRPr>
          </a:p>
          <a:p>
            <a:pPr marL="288925" lvl="0" indent="-288925">
              <a:lnSpc>
                <a:spcPct val="105000"/>
              </a:lnSpc>
              <a:spcBef>
                <a:spcPts val="0"/>
              </a:spcBef>
              <a:spcAft>
                <a:spcPts val="800"/>
              </a:spcAft>
              <a:buFont typeface="Wingdings" panose="05000000000000000000" pitchFamily="2" charset="2"/>
              <a:buChar char="§"/>
            </a:pPr>
            <a:r>
              <a:rPr lang="en-US" sz="1600" dirty="0">
                <a:effectLst/>
                <a:latin typeface="Arial" panose="020B0604020202020204" pitchFamily="34" charset="0"/>
                <a:ea typeface="Times New Roman" panose="02020603050405020304" pitchFamily="18" charset="0"/>
                <a:cs typeface="Arial" panose="020B0604020202020204" pitchFamily="34" charset="0"/>
              </a:rPr>
              <a:t>Maximum skin temperature measurement of 380 F was observed near the coolant outlet but only when chamber hardware was pushed to a long duration, a low throttle point, and high mixture ratio. </a:t>
            </a:r>
            <a:endParaRPr lang="en-US" sz="1600" dirty="0">
              <a:effectLst/>
              <a:latin typeface="Arial" panose="020B0604020202020204" pitchFamily="34" charset="0"/>
              <a:cs typeface="Arial" panose="020B0604020202020204" pitchFamily="34" charset="0"/>
            </a:endParaRPr>
          </a:p>
          <a:p>
            <a:pPr marL="230188" lvl="1" indent="-220663">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B6D8EF8-9F79-7646-B126-75AF4E3A19F3}"/>
              </a:ext>
            </a:extLst>
          </p:cNvPr>
          <p:cNvSpPr txBox="1"/>
          <p:nvPr/>
        </p:nvSpPr>
        <p:spPr>
          <a:xfrm>
            <a:off x="5886995" y="4526256"/>
            <a:ext cx="5902670"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Piggyback Hot Fire Test 2 of </a:t>
            </a:r>
            <a:r>
              <a:rPr lang="en-US" sz="1200" b="1" dirty="0">
                <a:solidFill>
                  <a:srgbClr val="000000"/>
                </a:solidFill>
                <a:latin typeface="Arial" panose="020B0604020202020204" pitchFamily="34" charset="0"/>
                <a:cs typeface="Arial" panose="020B0604020202020204" pitchFamily="34" charset="0"/>
              </a:rPr>
              <a:t>7k lb</a:t>
            </a:r>
            <a:r>
              <a:rPr lang="en-US" sz="1200" b="1" baseline="-25000" dirty="0">
                <a:solidFill>
                  <a:srgbClr val="000000"/>
                </a:solidFill>
                <a:latin typeface="Arial" panose="020B0604020202020204" pitchFamily="34" charset="0"/>
                <a:cs typeface="Arial" panose="020B0604020202020204" pitchFamily="34" charset="0"/>
              </a:rPr>
              <a:t>f</a:t>
            </a:r>
            <a:r>
              <a:rPr lang="en-US" sz="1200" b="1" dirty="0">
                <a:solidFill>
                  <a:srgbClr val="000000"/>
                </a:solidFill>
                <a:latin typeface="Arial" panose="020B0604020202020204" pitchFamily="34" charset="0"/>
                <a:cs typeface="Arial" panose="020B0604020202020204" pitchFamily="34" charset="0"/>
              </a:rPr>
              <a:t> Composite Overwrap Structural Jacket</a:t>
            </a:r>
            <a:r>
              <a:rPr lang="en-US" sz="1200" b="1" dirty="0">
                <a:latin typeface="Arial" panose="020B0604020202020204" pitchFamily="34" charset="0"/>
                <a:cs typeface="Arial" panose="020B0604020202020204" pitchFamily="34" charset="0"/>
              </a:rPr>
              <a:t> MTD </a:t>
            </a:r>
          </a:p>
        </p:txBody>
      </p:sp>
      <p:pic>
        <p:nvPicPr>
          <p:cNvPr id="3" name="Picture 2"/>
          <p:cNvPicPr>
            <a:picLocks noChangeAspect="1"/>
          </p:cNvPicPr>
          <p:nvPr/>
        </p:nvPicPr>
        <p:blipFill>
          <a:blip r:embed="rId4"/>
          <a:stretch>
            <a:fillRect/>
          </a:stretch>
        </p:blipFill>
        <p:spPr>
          <a:xfrm>
            <a:off x="5727031" y="1510066"/>
            <a:ext cx="6277633" cy="3016190"/>
          </a:xfrm>
          <a:prstGeom prst="rect">
            <a:avLst/>
          </a:prstGeom>
        </p:spPr>
      </p:pic>
    </p:spTree>
    <p:extLst>
      <p:ext uri="{BB962C8B-B14F-4D97-AF65-F5344CB8AC3E}">
        <p14:creationId xmlns:p14="http://schemas.microsoft.com/office/powerpoint/2010/main" val="1168213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sp>
        <p:nvSpPr>
          <p:cNvPr id="3" name="Title 2"/>
          <p:cNvSpPr>
            <a:spLocks noGrp="1"/>
          </p:cNvSpPr>
          <p:nvPr>
            <p:ph type="title"/>
          </p:nvPr>
        </p:nvSpPr>
        <p:spPr>
          <a:xfrm>
            <a:off x="1391424" y="0"/>
            <a:ext cx="9409151" cy="1066800"/>
          </a:xfrm>
        </p:spPr>
        <p:txBody>
          <a:bodyPr/>
          <a:lstStyle/>
          <a:p>
            <a:r>
              <a:rPr lang="en-US" dirty="0">
                <a:solidFill>
                  <a:prstClr val="white"/>
                </a:solidFill>
                <a:latin typeface="Arial" panose="020B0604020202020204" pitchFamily="34" charset="0"/>
                <a:ea typeface="Helvetica Neue" charset="0"/>
                <a:cs typeface="Arial" panose="020B0604020202020204" pitchFamily="34" charset="0"/>
              </a:rPr>
              <a:t>Rapid Analysis and Manufacturing Propulsion Technology (RAMPT) </a:t>
            </a:r>
            <a:br>
              <a:rPr lang="en-US" sz="3600" dirty="0">
                <a:solidFill>
                  <a:prstClr val="white"/>
                </a:solidFill>
                <a:latin typeface="Helvetica Neue" charset="0"/>
                <a:ea typeface="Helvetica Neue" charset="0"/>
                <a:cs typeface="Helvetica Neue" charset="0"/>
              </a:rPr>
            </a:br>
            <a:r>
              <a:rPr lang="en-US" sz="2800" dirty="0">
                <a:solidFill>
                  <a:schemeClr val="bg1">
                    <a:lumMod val="85000"/>
                  </a:schemeClr>
                </a:solidFill>
                <a:cs typeface="Helvetica Neue" charset="0"/>
              </a:rPr>
              <a:t>NDE on 7k Manufacturing Demonstration Chamber</a:t>
            </a:r>
            <a:r>
              <a:rPr lang="en-US" sz="2800" dirty="0">
                <a:solidFill>
                  <a:schemeClr val="bg1">
                    <a:lumMod val="85000"/>
                  </a:schemeClr>
                </a:solidFill>
              </a:rPr>
              <a:t> </a:t>
            </a:r>
            <a:endParaRPr lang="en-US" dirty="0"/>
          </a:p>
        </p:txBody>
      </p:sp>
      <p:sp>
        <p:nvSpPr>
          <p:cNvPr id="12" name="TextBox 11">
            <a:extLst>
              <a:ext uri="{FF2B5EF4-FFF2-40B4-BE49-F238E27FC236}">
                <a16:creationId xmlns:a16="http://schemas.microsoft.com/office/drawing/2014/main" id="{C4C72311-1792-42D1-B673-8DC8A62B42A4}"/>
              </a:ext>
            </a:extLst>
          </p:cNvPr>
          <p:cNvSpPr txBox="1"/>
          <p:nvPr/>
        </p:nvSpPr>
        <p:spPr>
          <a:xfrm>
            <a:off x="8960551" y="2114550"/>
            <a:ext cx="2675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3</a:t>
            </a:r>
          </a:p>
        </p:txBody>
      </p:sp>
      <p:sp>
        <p:nvSpPr>
          <p:cNvPr id="13" name="TextBox 12">
            <a:extLst>
              <a:ext uri="{FF2B5EF4-FFF2-40B4-BE49-F238E27FC236}">
                <a16:creationId xmlns:a16="http://schemas.microsoft.com/office/drawing/2014/main" id="{25E9C570-23F1-436B-8C4D-53D82270860D}"/>
              </a:ext>
            </a:extLst>
          </p:cNvPr>
          <p:cNvSpPr txBox="1"/>
          <p:nvPr/>
        </p:nvSpPr>
        <p:spPr>
          <a:xfrm>
            <a:off x="337930" y="1143795"/>
            <a:ext cx="5382226" cy="5370701"/>
          </a:xfrm>
          <a:prstGeom prst="rect">
            <a:avLst/>
          </a:prstGeom>
          <a:noFill/>
        </p:spPr>
        <p:txBody>
          <a:bodyPr wrap="square" rtlCol="0">
            <a:spAutoFit/>
          </a:bodyPr>
          <a:lstStyle/>
          <a:p>
            <a:pPr marL="285750" marR="0" lvl="0" indent="-285750" algn="l" defTabSz="914400" rtl="0" eaLnBrk="1" fontAlgn="auto" latinLnBrk="0" hangingPunct="1">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Before and after the hot-fire tests of the 7k lb</a:t>
            </a:r>
            <a:r>
              <a:rPr kumimoji="0" lang="en-US" sz="14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f</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piggyback article, MSFC was able to accomplish NDE on the composite.</a:t>
            </a:r>
          </a:p>
          <a:p>
            <a:pPr marR="0" lvl="0" algn="l" defTabSz="914400" rtl="0" eaLnBrk="1" fontAlgn="auto" latinLnBrk="0" hangingPunct="1">
              <a:buClrTx/>
              <a:buSzTx/>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lvl="0" indent="-285750">
              <a:buFont typeface="Wingdings" panose="05000000000000000000" pitchFamily="2" charset="2"/>
              <a:buChar cha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Figure : </a:t>
            </a:r>
            <a:r>
              <a:rPr lang="en-US" sz="1400" dirty="0">
                <a:solidFill>
                  <a:prstClr val="black"/>
                </a:solidFill>
                <a:latin typeface="Arial" panose="020B0604020202020204" pitchFamily="34" charset="0"/>
                <a:cs typeface="Arial" panose="020B0604020202020204" pitchFamily="34" charset="0"/>
              </a:rPr>
              <a:t>shows results of flash thermography (cooling rate) from before the hot fire test, after the first hot-fire test, and following second hot-fire tests. The first row is the before and the second row is the after the first test in Feb of 2021, while the third row is after the second test in April 2021. </a:t>
            </a:r>
          </a:p>
          <a:p>
            <a:pPr marL="285750" lvl="0" indent="-285750">
              <a:buFont typeface="Wingdings" panose="05000000000000000000" pitchFamily="2" charset="2"/>
              <a:buChar char="§"/>
            </a:pPr>
            <a:endParaRPr lang="en-US" sz="1400" dirty="0">
              <a:solidFill>
                <a:prstClr val="black"/>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The color map is from -0.4 (black) to -0.9 (bright red), such that a flatter slope (aka cooling rate) (closer to -0.4) is assigned a darker color and a steeper negative slope (closer to -0.9) is assigned brighter red color. With a flatter slope, the darker areas indicate less intimate contact between the overwrap and chamber as a gap between overwrap and chamber slows cooling. With a steeper negative slope, the brighter areas indicate more intimate contact between the overwrap and chamber because of the rapid cooling caused by the underlying copper chamber. </a:t>
            </a:r>
          </a:p>
          <a:p>
            <a:pPr marL="285750" lvl="0" indent="-285750">
              <a:buFont typeface="Wingdings" panose="05000000000000000000" pitchFamily="2" charset="2"/>
              <a:buChar cha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30188" marR="0" lvl="1" indent="-2206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70FEF92D-6419-45EC-B724-E27C5B18418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536699" y="1200401"/>
            <a:ext cx="3671232" cy="5099170"/>
          </a:xfrm>
          <a:prstGeom prst="rect">
            <a:avLst/>
          </a:prstGeom>
          <a:noFill/>
        </p:spPr>
      </p:pic>
    </p:spTree>
    <p:extLst>
      <p:ext uri="{BB962C8B-B14F-4D97-AF65-F5344CB8AC3E}">
        <p14:creationId xmlns:p14="http://schemas.microsoft.com/office/powerpoint/2010/main" val="3308611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sp>
        <p:nvSpPr>
          <p:cNvPr id="3" name="Title 2"/>
          <p:cNvSpPr>
            <a:spLocks noGrp="1"/>
          </p:cNvSpPr>
          <p:nvPr>
            <p:ph type="title"/>
          </p:nvPr>
        </p:nvSpPr>
        <p:spPr>
          <a:xfrm>
            <a:off x="1391424" y="0"/>
            <a:ext cx="9409151" cy="1066800"/>
          </a:xfrm>
        </p:spPr>
        <p:txBody>
          <a:bodyPr/>
          <a:lstStyle/>
          <a:p>
            <a:r>
              <a:rPr lang="en-US" dirty="0">
                <a:solidFill>
                  <a:prstClr val="white"/>
                </a:solidFill>
                <a:latin typeface="Arial" panose="020B0604020202020204" pitchFamily="34" charset="0"/>
                <a:ea typeface="Helvetica Neue" charset="0"/>
                <a:cs typeface="Arial" panose="020B0604020202020204" pitchFamily="34" charset="0"/>
              </a:rPr>
              <a:t>Rapid Analysis and Manufacturing Propulsion Technology (RAMPT) </a:t>
            </a:r>
            <a:br>
              <a:rPr lang="en-US" sz="3600" dirty="0">
                <a:solidFill>
                  <a:prstClr val="white"/>
                </a:solidFill>
                <a:latin typeface="Helvetica Neue" charset="0"/>
                <a:ea typeface="Helvetica Neue" charset="0"/>
                <a:cs typeface="Helvetica Neue" charset="0"/>
              </a:rPr>
            </a:br>
            <a:r>
              <a:rPr lang="en-US" sz="2800" dirty="0">
                <a:solidFill>
                  <a:schemeClr val="bg1">
                    <a:lumMod val="85000"/>
                  </a:schemeClr>
                </a:solidFill>
                <a:cs typeface="Helvetica Neue" charset="0"/>
              </a:rPr>
              <a:t>NDE on 7k Manufacturing Demonstration Chamber</a:t>
            </a:r>
            <a:r>
              <a:rPr lang="en-US" sz="2800" dirty="0">
                <a:solidFill>
                  <a:schemeClr val="bg1">
                    <a:lumMod val="85000"/>
                  </a:schemeClr>
                </a:solidFill>
              </a:rPr>
              <a:t> </a:t>
            </a:r>
            <a:endParaRPr lang="en-US" dirty="0"/>
          </a:p>
        </p:txBody>
      </p:sp>
      <p:sp>
        <p:nvSpPr>
          <p:cNvPr id="12" name="TextBox 11">
            <a:extLst>
              <a:ext uri="{FF2B5EF4-FFF2-40B4-BE49-F238E27FC236}">
                <a16:creationId xmlns:a16="http://schemas.microsoft.com/office/drawing/2014/main" id="{C4C72311-1792-42D1-B673-8DC8A62B42A4}"/>
              </a:ext>
            </a:extLst>
          </p:cNvPr>
          <p:cNvSpPr txBox="1"/>
          <p:nvPr/>
        </p:nvSpPr>
        <p:spPr>
          <a:xfrm>
            <a:off x="8960551" y="2114550"/>
            <a:ext cx="2675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3</a:t>
            </a:r>
          </a:p>
        </p:txBody>
      </p:sp>
      <p:sp>
        <p:nvSpPr>
          <p:cNvPr id="13" name="TextBox 12">
            <a:extLst>
              <a:ext uri="{FF2B5EF4-FFF2-40B4-BE49-F238E27FC236}">
                <a16:creationId xmlns:a16="http://schemas.microsoft.com/office/drawing/2014/main" id="{25E9C570-23F1-436B-8C4D-53D82270860D}"/>
              </a:ext>
            </a:extLst>
          </p:cNvPr>
          <p:cNvSpPr txBox="1"/>
          <p:nvPr/>
        </p:nvSpPr>
        <p:spPr>
          <a:xfrm>
            <a:off x="337930" y="1143795"/>
            <a:ext cx="5382226" cy="4001095"/>
          </a:xfrm>
          <a:prstGeom prst="rect">
            <a:avLst/>
          </a:prstGeom>
          <a:noFill/>
        </p:spPr>
        <p:txBody>
          <a:bodyPr wrap="square" rtlCol="0">
            <a:spAutoFit/>
          </a:bodyPr>
          <a:lstStyle/>
          <a:p>
            <a:pPr marL="285750" lvl="0" indent="-285750">
              <a:buFont typeface="Wingdings" panose="05000000000000000000" pitchFamily="2" charset="2"/>
              <a:buChar cha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Figure 2</a:t>
            </a:r>
            <a:r>
              <a:rPr lang="en-US" sz="1400" dirty="0">
                <a:solidFill>
                  <a:prstClr val="black"/>
                </a:solidFill>
                <a:latin typeface="Arial" panose="020B0604020202020204" pitchFamily="34" charset="0"/>
                <a:cs typeface="Arial" panose="020B0604020202020204" pitchFamily="34" charset="0"/>
              </a:rPr>
              <a:t> shows results from the flash thermography (cooling amplitude aka temperature) test from before the hot fire to after the first and second hot fire tests. The first row is before the test, while the second row is after the first test, and the third row is after the second round of hot fire tests. </a:t>
            </a:r>
          </a:p>
          <a:p>
            <a:pPr lvl="0"/>
            <a:endParaRPr lang="en-US" sz="1400" dirty="0">
              <a:solidFill>
                <a:prstClr val="black"/>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The main piece of information learned on this NDE test is the high porosity and/or delamination areas (seen as white areas in the images) near the aft end of the chamber. The high temperatures (white color) at these areas during the cooling process indicate that heat is being trapped in the overwrap, which is an indication of a defect (e.g., porosity, delamination) in the composite overwrap. </a:t>
            </a:r>
          </a:p>
          <a:p>
            <a:pPr lvl="0"/>
            <a:endParaRPr lang="en-US" sz="1400" dirty="0">
              <a:solidFill>
                <a:prstClr val="black"/>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This is most likely caused by a slip in the shrink tape used when curing the overwrap. The area of high porosity and/or delamination appears to grow after each of the hot fire tests.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6" name="Picture 15">
            <a:extLst>
              <a:ext uri="{FF2B5EF4-FFF2-40B4-BE49-F238E27FC236}">
                <a16:creationId xmlns:a16="http://schemas.microsoft.com/office/drawing/2014/main" id="{D1CA8701-CABF-45A6-9765-65F56D26E400}"/>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290134" y="1570264"/>
            <a:ext cx="3340833" cy="4930684"/>
          </a:xfrm>
          <a:prstGeom prst="rect">
            <a:avLst/>
          </a:prstGeom>
          <a:noFill/>
        </p:spPr>
      </p:pic>
    </p:spTree>
    <p:extLst>
      <p:ext uri="{BB962C8B-B14F-4D97-AF65-F5344CB8AC3E}">
        <p14:creationId xmlns:p14="http://schemas.microsoft.com/office/powerpoint/2010/main" val="3502930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sp>
        <p:nvSpPr>
          <p:cNvPr id="3" name="Title 2"/>
          <p:cNvSpPr>
            <a:spLocks noGrp="1"/>
          </p:cNvSpPr>
          <p:nvPr>
            <p:ph type="title"/>
          </p:nvPr>
        </p:nvSpPr>
        <p:spPr>
          <a:xfrm>
            <a:off x="1391424" y="0"/>
            <a:ext cx="9409151" cy="1066800"/>
          </a:xfrm>
        </p:spPr>
        <p:txBody>
          <a:bodyPr/>
          <a:lstStyle/>
          <a:p>
            <a:r>
              <a:rPr lang="en-US" dirty="0">
                <a:solidFill>
                  <a:prstClr val="white"/>
                </a:solidFill>
                <a:latin typeface="Arial" panose="020B0604020202020204" pitchFamily="34" charset="0"/>
                <a:ea typeface="Helvetica Neue" charset="0"/>
                <a:cs typeface="Arial" panose="020B0604020202020204" pitchFamily="34" charset="0"/>
              </a:rPr>
              <a:t>Rapid Analysis and Manufacturing Propulsion Technology (RAMPT) </a:t>
            </a:r>
            <a:br>
              <a:rPr lang="en-US" sz="3600" dirty="0">
                <a:solidFill>
                  <a:prstClr val="white"/>
                </a:solidFill>
                <a:latin typeface="Helvetica Neue" charset="0"/>
                <a:ea typeface="Helvetica Neue" charset="0"/>
                <a:cs typeface="Helvetica Neue" charset="0"/>
              </a:rPr>
            </a:br>
            <a:r>
              <a:rPr lang="en-US" sz="2800" b="1" dirty="0">
                <a:solidFill>
                  <a:schemeClr val="bg1">
                    <a:lumMod val="85000"/>
                  </a:schemeClr>
                </a:solidFill>
                <a:latin typeface="Helvetica Neue" charset="0"/>
                <a:ea typeface="Helvetica Neue" charset="0"/>
                <a:cs typeface="Helvetica Neue" charset="0"/>
              </a:rPr>
              <a:t>Paper Acknowledgements</a:t>
            </a:r>
            <a:endParaRPr lang="en-US" b="1" dirty="0"/>
          </a:p>
        </p:txBody>
      </p:sp>
      <p:sp>
        <p:nvSpPr>
          <p:cNvPr id="12" name="TextBox 11">
            <a:extLst>
              <a:ext uri="{FF2B5EF4-FFF2-40B4-BE49-F238E27FC236}">
                <a16:creationId xmlns:a16="http://schemas.microsoft.com/office/drawing/2014/main" id="{C4C72311-1792-42D1-B673-8DC8A62B42A4}"/>
              </a:ext>
            </a:extLst>
          </p:cNvPr>
          <p:cNvSpPr txBox="1"/>
          <p:nvPr/>
        </p:nvSpPr>
        <p:spPr>
          <a:xfrm>
            <a:off x="8960551" y="2114550"/>
            <a:ext cx="2675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3</a:t>
            </a:r>
          </a:p>
        </p:txBody>
      </p:sp>
      <p:sp>
        <p:nvSpPr>
          <p:cNvPr id="13" name="TextBox 12">
            <a:extLst>
              <a:ext uri="{FF2B5EF4-FFF2-40B4-BE49-F238E27FC236}">
                <a16:creationId xmlns:a16="http://schemas.microsoft.com/office/drawing/2014/main" id="{25E9C570-23F1-436B-8C4D-53D82270860D}"/>
              </a:ext>
            </a:extLst>
          </p:cNvPr>
          <p:cNvSpPr txBox="1"/>
          <p:nvPr/>
        </p:nvSpPr>
        <p:spPr>
          <a:xfrm>
            <a:off x="337930" y="1143795"/>
            <a:ext cx="8389510" cy="3385542"/>
          </a:xfrm>
          <a:prstGeom prst="rect">
            <a:avLst/>
          </a:prstGeom>
          <a:noFill/>
        </p:spPr>
        <p:txBody>
          <a:bodyPr wrap="square" rtlCol="0">
            <a:spAutoFit/>
          </a:bodyPr>
          <a:lstStyle/>
          <a:p>
            <a:pPr marL="285750" lvl="0" indent="-285750">
              <a:buFont typeface="Wingdings" panose="05000000000000000000" pitchFamily="2" charset="2"/>
              <a:buChar char="§"/>
            </a:pPr>
            <a:endParaRPr lang="en-US" dirty="0">
              <a:solidFill>
                <a:prstClr val="black"/>
              </a:solidFill>
              <a:latin typeface="Arial" panose="020B0604020202020204" pitchFamily="34" charset="0"/>
              <a:cs typeface="Arial" panose="020B0604020202020204" pitchFamily="34" charset="0"/>
            </a:endParaRPr>
          </a:p>
          <a:p>
            <a:pPr lvl="0"/>
            <a:r>
              <a:rPr lang="en-US" dirty="0">
                <a:solidFill>
                  <a:prstClr val="black"/>
                </a:solidFill>
                <a:latin typeface="Arial" panose="020B0604020202020204" pitchFamily="34" charset="0"/>
                <a:cs typeface="Arial" panose="020B0604020202020204" pitchFamily="34" charset="0"/>
              </a:rPr>
              <a:t>NASA</a:t>
            </a:r>
          </a:p>
          <a:p>
            <a:pPr marL="285750" lvl="0" indent="-285750">
              <a:buFont typeface="Wingdings" panose="05000000000000000000" pitchFamily="2" charset="2"/>
              <a:buChar char="§"/>
            </a:pPr>
            <a:r>
              <a:rPr lang="en-US" dirty="0">
                <a:solidFill>
                  <a:prstClr val="black"/>
                </a:solidFill>
                <a:latin typeface="Arial" panose="020B0604020202020204" pitchFamily="34" charset="0"/>
                <a:cs typeface="Arial" panose="020B0604020202020204" pitchFamily="34" charset="0"/>
              </a:rPr>
              <a:t>Allison Clark – Co-Lead of composite technology development for RAMPT</a:t>
            </a:r>
          </a:p>
          <a:p>
            <a:pPr marL="285750" lvl="0" indent="-285750">
              <a:buFont typeface="Wingdings" panose="05000000000000000000" pitchFamily="2" charset="2"/>
              <a:buChar char="§"/>
            </a:pPr>
            <a:r>
              <a:rPr kumimoji="0" lang="en-US"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Tyler Hudson - </a:t>
            </a:r>
            <a:r>
              <a:rPr lang="en-US" dirty="0">
                <a:solidFill>
                  <a:prstClr val="black"/>
                </a:solidFill>
                <a:latin typeface="Arial" panose="020B0604020202020204" pitchFamily="34" charset="0"/>
                <a:cs typeface="Arial" panose="020B0604020202020204" pitchFamily="34" charset="0"/>
              </a:rPr>
              <a:t>Co-Lead of composite technology development for RAMPT</a:t>
            </a:r>
          </a:p>
          <a:p>
            <a:pPr marL="285750" lvl="0" indent="-285750">
              <a:buFont typeface="Wingdings" panose="05000000000000000000" pitchFamily="2" charset="2"/>
              <a:buChar char="§"/>
            </a:pPr>
            <a:r>
              <a:rPr kumimoji="0" lang="en-US"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Sandi Miller – Ceramic and Polymer Composite Engineer</a:t>
            </a:r>
          </a:p>
          <a:p>
            <a:pPr marL="285750" lvl="0" indent="-285750">
              <a:buFont typeface="Wingdings" panose="05000000000000000000" pitchFamily="2" charset="2"/>
              <a:buChar char="§"/>
            </a:pPr>
            <a:r>
              <a:rPr lang="en-US" dirty="0">
                <a:solidFill>
                  <a:prstClr val="black"/>
                </a:solidFill>
                <a:latin typeface="Arial" panose="020B0604020202020204" pitchFamily="34" charset="0"/>
                <a:cs typeface="Arial" panose="020B0604020202020204" pitchFamily="34" charset="0"/>
              </a:rPr>
              <a:t>Cheol Park – Composite Structural Materials Research Engineer</a:t>
            </a:r>
          </a:p>
          <a:p>
            <a:pPr marL="285750" indent="-285750">
              <a:buFont typeface="Wingdings" panose="05000000000000000000" pitchFamily="2" charset="2"/>
              <a:buChar char="§"/>
            </a:pPr>
            <a:r>
              <a:rPr lang="en-US" dirty="0">
                <a:solidFill>
                  <a:prstClr val="black"/>
                </a:solidFill>
                <a:latin typeface="Arial" panose="020B0604020202020204" pitchFamily="34" charset="0"/>
                <a:cs typeface="Arial" panose="020B0604020202020204" pitchFamily="34" charset="0"/>
              </a:rPr>
              <a:t>Chris Protz – RAMPT Principal Investigator</a:t>
            </a:r>
          </a:p>
          <a:p>
            <a:pPr lvl="0"/>
            <a:endParaRPr lang="en-US" dirty="0">
              <a:solidFill>
                <a:prstClr val="black"/>
              </a:solidFill>
              <a:latin typeface="Arial" panose="020B0604020202020204" pitchFamily="34" charset="0"/>
              <a:cs typeface="Arial" panose="020B0604020202020204" pitchFamily="34" charset="0"/>
            </a:endParaRPr>
          </a:p>
          <a:p>
            <a:pPr lvl="0"/>
            <a:endParaRPr lang="en-US" dirty="0">
              <a:solidFill>
                <a:prstClr val="black"/>
              </a:solidFill>
              <a:latin typeface="Arial" panose="020B0604020202020204" pitchFamily="34" charset="0"/>
              <a:cs typeface="Arial" panose="020B0604020202020204" pitchFamily="34" charset="0"/>
            </a:endParaRPr>
          </a:p>
          <a:p>
            <a:pPr lvl="0"/>
            <a:r>
              <a:rPr lang="en-US" dirty="0" err="1">
                <a:solidFill>
                  <a:prstClr val="black"/>
                </a:solidFill>
                <a:latin typeface="Arial" panose="020B0604020202020204" pitchFamily="34" charset="0"/>
                <a:cs typeface="Arial" panose="020B0604020202020204" pitchFamily="34" charset="0"/>
              </a:rPr>
              <a:t>Kord</a:t>
            </a:r>
            <a:r>
              <a:rPr lang="en-US" dirty="0">
                <a:solidFill>
                  <a:prstClr val="black"/>
                </a:solidFill>
                <a:latin typeface="Arial" panose="020B0604020202020204" pitchFamily="34" charset="0"/>
                <a:cs typeface="Arial" panose="020B0604020202020204" pitchFamily="34" charset="0"/>
              </a:rPr>
              <a:t> Technologies</a:t>
            </a:r>
          </a:p>
          <a:p>
            <a:pPr marL="285750" lvl="0" indent="-285750">
              <a:buFont typeface="Wingdings" panose="05000000000000000000" pitchFamily="2" charset="2"/>
              <a:buChar char="§"/>
            </a:pPr>
            <a:r>
              <a:rPr kumimoji="0" lang="en-US"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Sarah Edrington – Composite Engineer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1300000"/>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8458</TotalTime>
  <Words>1566</Words>
  <Application>Microsoft Office PowerPoint</Application>
  <PresentationFormat>Widescreen</PresentationFormat>
  <Paragraphs>153</Paragraphs>
  <Slides>12</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.AppleSystemUIFont</vt:lpstr>
      <vt:lpstr>Arial</vt:lpstr>
      <vt:lpstr>Arial</vt:lpstr>
      <vt:lpstr>Arial Bold</vt:lpstr>
      <vt:lpstr>Calibri</vt:lpstr>
      <vt:lpstr>Helvetica Neue</vt:lpstr>
      <vt:lpstr>Wingdings</vt:lpstr>
      <vt:lpstr>2_Office Theme</vt:lpstr>
      <vt:lpstr>PowerPoint Presentation</vt:lpstr>
      <vt:lpstr>RAMPT Technology Overview</vt:lpstr>
      <vt:lpstr>Rapid Analysis and Manufacturing Propulsion Technology (RAMPT)  Hardware Overview</vt:lpstr>
      <vt:lpstr>PowerPoint Presentation</vt:lpstr>
      <vt:lpstr>Rapid Analysis and Manufacturing Propulsion Technology (RAMPT)  2k lb Thrust Manufacturing</vt:lpstr>
      <vt:lpstr>Rapid Analysis and Manufacturing Propulsion Technology (RAMPT)  7k lb Thrust Manufacturing</vt:lpstr>
      <vt:lpstr>Rapid Analysis and Manufacturing Propulsion Technology (RAMPT)  7k lb Thrust Manufacturing</vt:lpstr>
      <vt:lpstr>Rapid Analysis and Manufacturing Propulsion Technology (RAMPT)  Piggyback Hot Fire Test </vt:lpstr>
      <vt:lpstr>Rapid Analysis and Manufacturing Propulsion Technology (RAMPT)  Piggyback Hot Fire Test 2</vt:lpstr>
      <vt:lpstr>Rapid Analysis and Manufacturing Propulsion Technology (RAMPT)  NDE on 7k Manufacturing Demonstration Chamber </vt:lpstr>
      <vt:lpstr>Rapid Analysis and Manufacturing Propulsion Technology (RAMPT)  NDE on 7k Manufacturing Demonstration Chamber </vt:lpstr>
      <vt:lpstr>Rapid Analysis and Manufacturing Propulsion Technology (RAMPT)  Paper 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Clark, Allison M. (MSFC-EM42)</dc:creator>
  <cp:lastModifiedBy>Clark, Allison M. (MSFC-EM42)</cp:lastModifiedBy>
  <cp:revision>40</cp:revision>
  <dcterms:created xsi:type="dcterms:W3CDTF">2021-08-13T16:34:18Z</dcterms:created>
  <dcterms:modified xsi:type="dcterms:W3CDTF">2021-09-02T13:51:44Z</dcterms:modified>
</cp:coreProperties>
</file>