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975" r:id="rId2"/>
  </p:sldMasterIdLst>
  <p:notesMasterIdLst>
    <p:notesMasterId r:id="rId22"/>
  </p:notesMasterIdLst>
  <p:handoutMasterIdLst>
    <p:handoutMasterId r:id="rId23"/>
  </p:handoutMasterIdLst>
  <p:sldIdLst>
    <p:sldId id="258" r:id="rId3"/>
    <p:sldId id="526" r:id="rId4"/>
    <p:sldId id="475" r:id="rId5"/>
    <p:sldId id="532" r:id="rId6"/>
    <p:sldId id="533" r:id="rId7"/>
    <p:sldId id="534" r:id="rId8"/>
    <p:sldId id="530" r:id="rId9"/>
    <p:sldId id="488" r:id="rId10"/>
    <p:sldId id="489" r:id="rId11"/>
    <p:sldId id="537" r:id="rId12"/>
    <p:sldId id="480" r:id="rId13"/>
    <p:sldId id="481" r:id="rId14"/>
    <p:sldId id="529" r:id="rId15"/>
    <p:sldId id="497" r:id="rId16"/>
    <p:sldId id="527" r:id="rId17"/>
    <p:sldId id="536" r:id="rId18"/>
    <p:sldId id="482" r:id="rId19"/>
    <p:sldId id="467" r:id="rId20"/>
    <p:sldId id="538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C1C"/>
    <a:srgbClr val="696464"/>
    <a:srgbClr val="D34817"/>
    <a:srgbClr val="A6A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>
      <p:cViewPr varScale="1">
        <p:scale>
          <a:sx n="108" d="100"/>
          <a:sy n="108" d="100"/>
        </p:scale>
        <p:origin x="177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196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515752-D2D9-437A-834A-E86992C77193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9EEEC12-B316-4794-8E76-6144B17C855A}">
      <dgm:prSet custT="1"/>
      <dgm:spPr/>
      <dgm:t>
        <a:bodyPr/>
        <a:lstStyle/>
        <a:p>
          <a:r>
            <a:rPr lang="en-US" sz="1100"/>
            <a:t>Preeminent state-of-the-art simulation technology in the nation</a:t>
          </a:r>
        </a:p>
      </dgm:t>
    </dgm:pt>
    <dgm:pt modelId="{FEEEF948-AA49-44C7-B2A9-B0B7E5B06627}" type="parTrans" cxnId="{283BA5A3-889B-4E9C-87FD-A0AB12BCC429}">
      <dgm:prSet/>
      <dgm:spPr/>
      <dgm:t>
        <a:bodyPr/>
        <a:lstStyle/>
        <a:p>
          <a:endParaRPr lang="en-US" sz="2400"/>
        </a:p>
      </dgm:t>
    </dgm:pt>
    <dgm:pt modelId="{551AF926-CE7E-43EE-99A1-067B905EC271}" type="sibTrans" cxnId="{283BA5A3-889B-4E9C-87FD-A0AB12BCC429}">
      <dgm:prSet/>
      <dgm:spPr/>
      <dgm:t>
        <a:bodyPr/>
        <a:lstStyle/>
        <a:p>
          <a:endParaRPr lang="en-US" sz="2400"/>
        </a:p>
      </dgm:t>
    </dgm:pt>
    <dgm:pt modelId="{E1A825CB-8CB9-49DE-B91C-2FE2E999256E}">
      <dgm:prSet custT="1"/>
      <dgm:spPr/>
      <dgm:t>
        <a:bodyPr/>
        <a:lstStyle/>
        <a:p>
          <a:r>
            <a:rPr lang="en-US" sz="1100"/>
            <a:t>High quality, high reliability, and low operating costs</a:t>
          </a:r>
        </a:p>
      </dgm:t>
    </dgm:pt>
    <dgm:pt modelId="{AB7EF83E-E9FC-453B-AB57-FDC6FCFF8D7C}" type="parTrans" cxnId="{573919D6-DDC9-419F-8A87-FE2A5E3339D3}">
      <dgm:prSet/>
      <dgm:spPr/>
      <dgm:t>
        <a:bodyPr/>
        <a:lstStyle/>
        <a:p>
          <a:endParaRPr lang="en-US" sz="2400"/>
        </a:p>
      </dgm:t>
    </dgm:pt>
    <dgm:pt modelId="{CEFC206E-3A43-4463-A12B-92509B799445}" type="sibTrans" cxnId="{573919D6-DDC9-419F-8A87-FE2A5E3339D3}">
      <dgm:prSet/>
      <dgm:spPr/>
      <dgm:t>
        <a:bodyPr/>
        <a:lstStyle/>
        <a:p>
          <a:endParaRPr lang="en-US" sz="2400"/>
        </a:p>
      </dgm:t>
    </dgm:pt>
    <dgm:pt modelId="{88928738-6973-409E-816E-40CE49C10E3A}">
      <dgm:prSet custT="1"/>
      <dgm:spPr/>
      <dgm:t>
        <a:bodyPr/>
        <a:lstStyle/>
        <a:p>
          <a:r>
            <a:rPr lang="en-US" sz="1100"/>
            <a:t>Hardware and software integration for flight tests</a:t>
          </a:r>
        </a:p>
      </dgm:t>
    </dgm:pt>
    <dgm:pt modelId="{F2F9FD5C-FED6-4F47-97EC-B076346A03A6}" type="parTrans" cxnId="{F6836022-D7E0-4112-B554-31FC05436703}">
      <dgm:prSet/>
      <dgm:spPr/>
      <dgm:t>
        <a:bodyPr/>
        <a:lstStyle/>
        <a:p>
          <a:endParaRPr lang="en-US" sz="2400"/>
        </a:p>
      </dgm:t>
    </dgm:pt>
    <dgm:pt modelId="{B87DF8DA-DC7B-4A35-9523-440AA976DA62}" type="sibTrans" cxnId="{F6836022-D7E0-4112-B554-31FC05436703}">
      <dgm:prSet/>
      <dgm:spPr/>
      <dgm:t>
        <a:bodyPr/>
        <a:lstStyle/>
        <a:p>
          <a:endParaRPr lang="en-US" sz="2400"/>
        </a:p>
      </dgm:t>
    </dgm:pt>
    <dgm:pt modelId="{4CEF9AD6-A533-4F60-9660-E1933F2A6919}">
      <dgm:prSet custT="1"/>
      <dgm:spPr/>
      <dgm:t>
        <a:bodyPr/>
        <a:lstStyle/>
        <a:p>
          <a:r>
            <a:rPr lang="en-US" sz="1100"/>
            <a:t>Average software reuse rate is &gt;86% equivalent to ~$20 million savings over every 10 years (exceeds industry practice) </a:t>
          </a:r>
        </a:p>
      </dgm:t>
    </dgm:pt>
    <dgm:pt modelId="{3047A60B-0482-479C-9F28-18A2BA057264}" type="parTrans" cxnId="{BEF85038-52DB-442B-871F-EF68BC36FD15}">
      <dgm:prSet/>
      <dgm:spPr/>
      <dgm:t>
        <a:bodyPr/>
        <a:lstStyle/>
        <a:p>
          <a:endParaRPr lang="en-US" sz="2400"/>
        </a:p>
      </dgm:t>
    </dgm:pt>
    <dgm:pt modelId="{833DE477-92F2-465E-8539-232F4AB0BD7F}" type="sibTrans" cxnId="{BEF85038-52DB-442B-871F-EF68BC36FD15}">
      <dgm:prSet/>
      <dgm:spPr/>
      <dgm:t>
        <a:bodyPr/>
        <a:lstStyle/>
        <a:p>
          <a:endParaRPr lang="en-US" sz="2400"/>
        </a:p>
      </dgm:t>
    </dgm:pt>
    <dgm:pt modelId="{6396C4B0-FE06-4D96-9D6E-0B3488D58E47}">
      <dgm:prSet custT="1"/>
      <dgm:spPr/>
      <dgm:t>
        <a:bodyPr/>
        <a:lstStyle/>
        <a:p>
          <a:r>
            <a:rPr lang="en-US" sz="1000"/>
            <a:t>Software technologies releases to government and industry due to widespread interest </a:t>
          </a:r>
        </a:p>
      </dgm:t>
    </dgm:pt>
    <dgm:pt modelId="{CD3CEEBD-8352-4484-898A-2CB7B9722261}" type="parTrans" cxnId="{39E78B65-5668-4B98-BAF1-193C36AED4F4}">
      <dgm:prSet/>
      <dgm:spPr/>
      <dgm:t>
        <a:bodyPr/>
        <a:lstStyle/>
        <a:p>
          <a:endParaRPr lang="en-US" sz="2400"/>
        </a:p>
      </dgm:t>
    </dgm:pt>
    <dgm:pt modelId="{1CEAD351-ACCC-43CC-A47F-40D8BD2A2430}" type="sibTrans" cxnId="{39E78B65-5668-4B98-BAF1-193C36AED4F4}">
      <dgm:prSet/>
      <dgm:spPr/>
      <dgm:t>
        <a:bodyPr/>
        <a:lstStyle/>
        <a:p>
          <a:endParaRPr lang="en-US" sz="2400"/>
        </a:p>
      </dgm:t>
    </dgm:pt>
    <dgm:pt modelId="{1A036139-B819-4395-BFF3-304E4F915A8D}">
      <dgm:prSet custT="1"/>
      <dgm:spPr/>
      <dgm:t>
        <a:bodyPr/>
        <a:lstStyle/>
        <a:p>
          <a:r>
            <a:rPr lang="en-US" sz="1000"/>
            <a:t>Contributed to major aerospace research technology transfer</a:t>
          </a:r>
        </a:p>
      </dgm:t>
    </dgm:pt>
    <dgm:pt modelId="{7689B4F3-A5F3-4D85-8430-E6455A01BFBD}" type="parTrans" cxnId="{DF645CFB-28C5-4850-9C0D-684CE7A2CC2F}">
      <dgm:prSet/>
      <dgm:spPr/>
      <dgm:t>
        <a:bodyPr/>
        <a:lstStyle/>
        <a:p>
          <a:endParaRPr lang="en-US" sz="2400"/>
        </a:p>
      </dgm:t>
    </dgm:pt>
    <dgm:pt modelId="{DEB3B1E4-FF23-499B-96D5-3671205D909F}" type="sibTrans" cxnId="{DF645CFB-28C5-4850-9C0D-684CE7A2CC2F}">
      <dgm:prSet/>
      <dgm:spPr/>
      <dgm:t>
        <a:bodyPr/>
        <a:lstStyle/>
        <a:p>
          <a:endParaRPr lang="en-US" sz="2400"/>
        </a:p>
      </dgm:t>
    </dgm:pt>
    <dgm:pt modelId="{A14D1076-ED08-4B64-A158-D13073EC6EF2}">
      <dgm:prSet custT="1"/>
      <dgm:spPr/>
      <dgm:t>
        <a:bodyPr/>
        <a:lstStyle/>
        <a:p>
          <a:r>
            <a:rPr lang="en-US" sz="1100"/>
            <a:t>Aeronautical Research Simulation</a:t>
          </a:r>
        </a:p>
      </dgm:t>
    </dgm:pt>
    <dgm:pt modelId="{B1A76EE2-2278-4AE9-AEA9-14E8F3744D75}" type="parTrans" cxnId="{B6D4E4B6-4719-4744-B33F-D16F8C4E3B09}">
      <dgm:prSet/>
      <dgm:spPr/>
      <dgm:t>
        <a:bodyPr/>
        <a:lstStyle/>
        <a:p>
          <a:endParaRPr lang="en-US" sz="2400"/>
        </a:p>
      </dgm:t>
    </dgm:pt>
    <dgm:pt modelId="{DF6A8124-8C8B-4480-954D-8AA9BC035768}" type="sibTrans" cxnId="{B6D4E4B6-4719-4744-B33F-D16F8C4E3B09}">
      <dgm:prSet/>
      <dgm:spPr/>
      <dgm:t>
        <a:bodyPr/>
        <a:lstStyle/>
        <a:p>
          <a:endParaRPr lang="en-US" sz="2400"/>
        </a:p>
      </dgm:t>
    </dgm:pt>
    <dgm:pt modelId="{D63C17CE-34D2-4A2C-8CB2-5491B646F2D7}">
      <dgm:prSet custT="1"/>
      <dgm:spPr/>
      <dgm:t>
        <a:bodyPr/>
        <a:lstStyle/>
        <a:p>
          <a:r>
            <a:rPr lang="en-US" sz="1000" dirty="0"/>
            <a:t>Urban Air Mobility</a:t>
          </a:r>
        </a:p>
      </dgm:t>
    </dgm:pt>
    <dgm:pt modelId="{0FDBB493-162B-41E8-9693-5E06ADD8D223}" type="parTrans" cxnId="{0233D395-1B66-4A51-BAB5-D856AF0A3E32}">
      <dgm:prSet/>
      <dgm:spPr/>
      <dgm:t>
        <a:bodyPr/>
        <a:lstStyle/>
        <a:p>
          <a:endParaRPr lang="en-US" sz="2400"/>
        </a:p>
      </dgm:t>
    </dgm:pt>
    <dgm:pt modelId="{81B764D2-0960-4420-99AE-4475EFCA813F}" type="sibTrans" cxnId="{0233D395-1B66-4A51-BAB5-D856AF0A3E32}">
      <dgm:prSet/>
      <dgm:spPr/>
      <dgm:t>
        <a:bodyPr/>
        <a:lstStyle/>
        <a:p>
          <a:endParaRPr lang="en-US" sz="2400"/>
        </a:p>
      </dgm:t>
    </dgm:pt>
    <dgm:pt modelId="{40AC9209-D9D6-4073-AF00-55F82634DFF9}">
      <dgm:prSet custT="1"/>
      <dgm:spPr/>
      <dgm:t>
        <a:bodyPr/>
        <a:lstStyle/>
        <a:p>
          <a:r>
            <a:rPr lang="en-US" sz="1000"/>
            <a:t>Unmanned Aircraft Systems/Vehicles</a:t>
          </a:r>
        </a:p>
      </dgm:t>
    </dgm:pt>
    <dgm:pt modelId="{FBD4956C-840C-4CE7-B358-CC04FD3C3C92}" type="parTrans" cxnId="{4DB622A5-884C-4A70-989F-7AAC294C20B8}">
      <dgm:prSet/>
      <dgm:spPr/>
      <dgm:t>
        <a:bodyPr/>
        <a:lstStyle/>
        <a:p>
          <a:endParaRPr lang="en-US" sz="2400"/>
        </a:p>
      </dgm:t>
    </dgm:pt>
    <dgm:pt modelId="{66902BC0-4F79-48FB-AA79-07B984CE9EA9}" type="sibTrans" cxnId="{4DB622A5-884C-4A70-989F-7AAC294C20B8}">
      <dgm:prSet/>
      <dgm:spPr/>
      <dgm:t>
        <a:bodyPr/>
        <a:lstStyle/>
        <a:p>
          <a:endParaRPr lang="en-US" sz="2400"/>
        </a:p>
      </dgm:t>
    </dgm:pt>
    <dgm:pt modelId="{33976BBB-737A-4B0C-B3D9-CC4C8EB39025}">
      <dgm:prSet custT="1"/>
      <dgm:spPr/>
      <dgm:t>
        <a:bodyPr/>
        <a:lstStyle/>
        <a:p>
          <a:r>
            <a:rPr lang="en-US" sz="1000"/>
            <a:t>Commercial transport</a:t>
          </a:r>
        </a:p>
      </dgm:t>
    </dgm:pt>
    <dgm:pt modelId="{878B8D62-7B1C-425D-8647-F06DDAEB64F7}" type="parTrans" cxnId="{696580F9-3F29-4781-86B5-4CA20F90CD85}">
      <dgm:prSet/>
      <dgm:spPr/>
      <dgm:t>
        <a:bodyPr/>
        <a:lstStyle/>
        <a:p>
          <a:endParaRPr lang="en-US" sz="2400"/>
        </a:p>
      </dgm:t>
    </dgm:pt>
    <dgm:pt modelId="{9856BDDF-FFDD-4851-AA5F-95B9BD7CC7B6}" type="sibTrans" cxnId="{696580F9-3F29-4781-86B5-4CA20F90CD85}">
      <dgm:prSet/>
      <dgm:spPr/>
      <dgm:t>
        <a:bodyPr/>
        <a:lstStyle/>
        <a:p>
          <a:endParaRPr lang="en-US" sz="2400"/>
        </a:p>
      </dgm:t>
    </dgm:pt>
    <dgm:pt modelId="{3C904BDF-9460-405F-8F8B-6A6482821FC7}">
      <dgm:prSet custT="1"/>
      <dgm:spPr/>
      <dgm:t>
        <a:bodyPr/>
        <a:lstStyle/>
        <a:p>
          <a:r>
            <a:rPr lang="en-US" sz="1000" dirty="0"/>
            <a:t>General aviation</a:t>
          </a:r>
        </a:p>
      </dgm:t>
    </dgm:pt>
    <dgm:pt modelId="{BF474F19-D6EB-4C91-A198-5E951230F24F}" type="parTrans" cxnId="{42C98ECE-218B-4767-B8B3-1EEFA6D831FE}">
      <dgm:prSet/>
      <dgm:spPr/>
      <dgm:t>
        <a:bodyPr/>
        <a:lstStyle/>
        <a:p>
          <a:endParaRPr lang="en-US" sz="2400"/>
        </a:p>
      </dgm:t>
    </dgm:pt>
    <dgm:pt modelId="{583BD8A1-9DFA-4D8F-AB63-5AF61F451A5E}" type="sibTrans" cxnId="{42C98ECE-218B-4767-B8B3-1EEFA6D831FE}">
      <dgm:prSet/>
      <dgm:spPr/>
      <dgm:t>
        <a:bodyPr/>
        <a:lstStyle/>
        <a:p>
          <a:endParaRPr lang="en-US" sz="2400"/>
        </a:p>
      </dgm:t>
    </dgm:pt>
    <dgm:pt modelId="{2949BCEB-2DB3-4EEA-AB6C-823EDC34B177}">
      <dgm:prSet custT="1"/>
      <dgm:spPr/>
      <dgm:t>
        <a:bodyPr/>
        <a:lstStyle/>
        <a:p>
          <a:r>
            <a:rPr lang="en-US" sz="1000"/>
            <a:t>Fighters and helicopters</a:t>
          </a:r>
        </a:p>
      </dgm:t>
    </dgm:pt>
    <dgm:pt modelId="{F161FDA1-1B6A-418C-AEB3-BEB7CE026064}" type="parTrans" cxnId="{53BFFBDC-CD38-4D7A-A21B-EDF83E89978E}">
      <dgm:prSet/>
      <dgm:spPr/>
      <dgm:t>
        <a:bodyPr/>
        <a:lstStyle/>
        <a:p>
          <a:endParaRPr lang="en-US" sz="2400"/>
        </a:p>
      </dgm:t>
    </dgm:pt>
    <dgm:pt modelId="{763CA6EC-AF8F-428A-93A6-490C2611D89E}" type="sibTrans" cxnId="{53BFFBDC-CD38-4D7A-A21B-EDF83E89978E}">
      <dgm:prSet/>
      <dgm:spPr/>
      <dgm:t>
        <a:bodyPr/>
        <a:lstStyle/>
        <a:p>
          <a:endParaRPr lang="en-US" sz="2400"/>
        </a:p>
      </dgm:t>
    </dgm:pt>
    <dgm:pt modelId="{1F4BA37D-BA24-4E60-B61E-AC97B96687E9}">
      <dgm:prSet custT="1"/>
      <dgm:spPr/>
      <dgm:t>
        <a:bodyPr/>
        <a:lstStyle/>
        <a:p>
          <a:r>
            <a:rPr lang="en-US" sz="1000"/>
            <a:t>Futuristic designs including hypersonic and supersonic research</a:t>
          </a:r>
        </a:p>
      </dgm:t>
    </dgm:pt>
    <dgm:pt modelId="{2203E6A3-C1ED-42D5-8584-DE320344F124}" type="parTrans" cxnId="{02BFE0B6-E102-446D-8C78-FFF444AB885D}">
      <dgm:prSet/>
      <dgm:spPr/>
      <dgm:t>
        <a:bodyPr/>
        <a:lstStyle/>
        <a:p>
          <a:endParaRPr lang="en-US" sz="2400"/>
        </a:p>
      </dgm:t>
    </dgm:pt>
    <dgm:pt modelId="{4735E0DC-F9D1-461F-B253-E63A132272A2}" type="sibTrans" cxnId="{02BFE0B6-E102-446D-8C78-FFF444AB885D}">
      <dgm:prSet/>
      <dgm:spPr/>
      <dgm:t>
        <a:bodyPr/>
        <a:lstStyle/>
        <a:p>
          <a:endParaRPr lang="en-US" sz="2400"/>
        </a:p>
      </dgm:t>
    </dgm:pt>
    <dgm:pt modelId="{E689F5B4-21D0-4DB6-9696-47506BB159E9}">
      <dgm:prSet custT="1"/>
      <dgm:spPr/>
      <dgm:t>
        <a:bodyPr/>
        <a:lstStyle/>
        <a:p>
          <a:r>
            <a:rPr lang="en-US" sz="1100"/>
            <a:t>Space Flight Research Simulation</a:t>
          </a:r>
        </a:p>
      </dgm:t>
    </dgm:pt>
    <dgm:pt modelId="{B81D224B-DCF1-4891-8D7B-0ED62D3413E1}" type="parTrans" cxnId="{9863D6E9-D472-44AE-9F62-49D19C71B5E7}">
      <dgm:prSet/>
      <dgm:spPr/>
      <dgm:t>
        <a:bodyPr/>
        <a:lstStyle/>
        <a:p>
          <a:endParaRPr lang="en-US" sz="2400"/>
        </a:p>
      </dgm:t>
    </dgm:pt>
    <dgm:pt modelId="{C68EA8DA-3169-4ACE-9B5E-A6930AF8EE40}" type="sibTrans" cxnId="{9863D6E9-D472-44AE-9F62-49D19C71B5E7}">
      <dgm:prSet/>
      <dgm:spPr/>
      <dgm:t>
        <a:bodyPr/>
        <a:lstStyle/>
        <a:p>
          <a:endParaRPr lang="en-US" sz="2400"/>
        </a:p>
      </dgm:t>
    </dgm:pt>
    <dgm:pt modelId="{1D238FC0-7051-4037-9CBF-A3C86976C7FD}">
      <dgm:prSet custT="1"/>
      <dgm:spPr/>
      <dgm:t>
        <a:bodyPr/>
        <a:lstStyle/>
        <a:p>
          <a:r>
            <a:rPr lang="en-US" sz="1000"/>
            <a:t>Lunar and Other Planetary Lander</a:t>
          </a:r>
        </a:p>
      </dgm:t>
    </dgm:pt>
    <dgm:pt modelId="{7C01DA95-E19D-478C-84C3-859FE7944D72}" type="parTrans" cxnId="{40B80DDF-FB6A-4380-85AE-AE327D656D43}">
      <dgm:prSet/>
      <dgm:spPr/>
      <dgm:t>
        <a:bodyPr/>
        <a:lstStyle/>
        <a:p>
          <a:endParaRPr lang="en-US" sz="2400"/>
        </a:p>
      </dgm:t>
    </dgm:pt>
    <dgm:pt modelId="{BEFB9C57-85CA-4450-BB24-14ED3162CD71}" type="sibTrans" cxnId="{40B80DDF-FB6A-4380-85AE-AE327D656D43}">
      <dgm:prSet/>
      <dgm:spPr/>
      <dgm:t>
        <a:bodyPr/>
        <a:lstStyle/>
        <a:p>
          <a:endParaRPr lang="en-US" sz="2400"/>
        </a:p>
      </dgm:t>
    </dgm:pt>
    <dgm:pt modelId="{F08C4208-258D-4253-91F1-41469D001E90}">
      <dgm:prSet custT="1"/>
      <dgm:spPr/>
      <dgm:t>
        <a:bodyPr/>
        <a:lstStyle/>
        <a:p>
          <a:r>
            <a:rPr lang="en-US" sz="1000"/>
            <a:t>Crew exploration and launch vehicle; rendezvous and docking </a:t>
          </a:r>
        </a:p>
      </dgm:t>
    </dgm:pt>
    <dgm:pt modelId="{40DBDE89-83A5-4E8F-BA6B-63C4D7116892}" type="parTrans" cxnId="{37F56FC0-A6C0-47F6-BC69-7949E7F90221}">
      <dgm:prSet/>
      <dgm:spPr/>
      <dgm:t>
        <a:bodyPr/>
        <a:lstStyle/>
        <a:p>
          <a:endParaRPr lang="en-US" sz="2400"/>
        </a:p>
      </dgm:t>
    </dgm:pt>
    <dgm:pt modelId="{9C20BFE1-ADEB-4A25-8159-9E9AF99E5B24}" type="sibTrans" cxnId="{37F56FC0-A6C0-47F6-BC69-7949E7F90221}">
      <dgm:prSet/>
      <dgm:spPr/>
      <dgm:t>
        <a:bodyPr/>
        <a:lstStyle/>
        <a:p>
          <a:endParaRPr lang="en-US" sz="2400"/>
        </a:p>
      </dgm:t>
    </dgm:pt>
    <dgm:pt modelId="{5DBBDE10-7409-48F0-B2B8-63FA5857DF28}">
      <dgm:prSet custT="1"/>
      <dgm:spPr/>
      <dgm:t>
        <a:bodyPr/>
        <a:lstStyle/>
        <a:p>
          <a:r>
            <a:rPr lang="en-US" sz="1000"/>
            <a:t>Lifting bodies</a:t>
          </a:r>
        </a:p>
      </dgm:t>
    </dgm:pt>
    <dgm:pt modelId="{F0F3ACA5-7D8C-47E9-B003-A4792BEEAF86}" type="parTrans" cxnId="{928368C3-33A7-449F-9646-1C4717EA841A}">
      <dgm:prSet/>
      <dgm:spPr/>
      <dgm:t>
        <a:bodyPr/>
        <a:lstStyle/>
        <a:p>
          <a:endParaRPr lang="en-US" sz="2400"/>
        </a:p>
      </dgm:t>
    </dgm:pt>
    <dgm:pt modelId="{E5756454-DE43-43A2-AA4E-77BE8E06B24E}" type="sibTrans" cxnId="{928368C3-33A7-449F-9646-1C4717EA841A}">
      <dgm:prSet/>
      <dgm:spPr/>
      <dgm:t>
        <a:bodyPr/>
        <a:lstStyle/>
        <a:p>
          <a:endParaRPr lang="en-US" sz="2400"/>
        </a:p>
      </dgm:t>
    </dgm:pt>
    <dgm:pt modelId="{781E1E5F-785E-4E30-91AB-6A93A52396A2}">
      <dgm:prSet custT="1"/>
      <dgm:spPr/>
      <dgm:t>
        <a:bodyPr/>
        <a:lstStyle/>
        <a:p>
          <a:r>
            <a:rPr lang="en-US" sz="1000"/>
            <a:t>Lunar and Mars environments</a:t>
          </a:r>
        </a:p>
      </dgm:t>
    </dgm:pt>
    <dgm:pt modelId="{482083E0-E2D7-4D0A-AFDD-DA0BBFD5D202}" type="parTrans" cxnId="{74E3011B-85A4-4127-A463-2876B3C0988D}">
      <dgm:prSet/>
      <dgm:spPr/>
      <dgm:t>
        <a:bodyPr/>
        <a:lstStyle/>
        <a:p>
          <a:endParaRPr lang="en-US" sz="2400"/>
        </a:p>
      </dgm:t>
    </dgm:pt>
    <dgm:pt modelId="{6D443D79-02E2-46E8-8338-14B90EB769BD}" type="sibTrans" cxnId="{74E3011B-85A4-4127-A463-2876B3C0988D}">
      <dgm:prSet/>
      <dgm:spPr/>
      <dgm:t>
        <a:bodyPr/>
        <a:lstStyle/>
        <a:p>
          <a:endParaRPr lang="en-US" sz="2400"/>
        </a:p>
      </dgm:t>
    </dgm:pt>
    <dgm:pt modelId="{A4C15E97-6B0E-4E55-B1AD-B0C4A5492A9E}" type="pres">
      <dgm:prSet presAssocID="{CE515752-D2D9-437A-834A-E86992C77193}" presName="linear" presStyleCnt="0">
        <dgm:presLayoutVars>
          <dgm:animLvl val="lvl"/>
          <dgm:resizeHandles val="exact"/>
        </dgm:presLayoutVars>
      </dgm:prSet>
      <dgm:spPr/>
    </dgm:pt>
    <dgm:pt modelId="{57FF24E9-3923-4490-8FD2-24CD7BF8728B}" type="pres">
      <dgm:prSet presAssocID="{E9EEEC12-B316-4794-8E76-6144B17C855A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5F5417B-6AEC-4B15-BB7F-82BA7A87EC80}" type="pres">
      <dgm:prSet presAssocID="{551AF926-CE7E-43EE-99A1-067B905EC271}" presName="spacer" presStyleCnt="0"/>
      <dgm:spPr/>
    </dgm:pt>
    <dgm:pt modelId="{CB8350D3-FE7B-4710-A195-E0DCF56C47D6}" type="pres">
      <dgm:prSet presAssocID="{E1A825CB-8CB9-49DE-B91C-2FE2E999256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CC4FCC0-B2F9-417C-8B8F-C5BBDA71C26E}" type="pres">
      <dgm:prSet presAssocID="{CEFC206E-3A43-4463-A12B-92509B799445}" presName="spacer" presStyleCnt="0"/>
      <dgm:spPr/>
    </dgm:pt>
    <dgm:pt modelId="{00ED2DEE-391B-4F8B-BCB0-9D1FE42A6260}" type="pres">
      <dgm:prSet presAssocID="{88928738-6973-409E-816E-40CE49C10E3A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533064C8-5566-4F70-ACFE-2F2BFDC04753}" type="pres">
      <dgm:prSet presAssocID="{B87DF8DA-DC7B-4A35-9523-440AA976DA62}" presName="spacer" presStyleCnt="0"/>
      <dgm:spPr/>
    </dgm:pt>
    <dgm:pt modelId="{FDB2ADE9-B9CF-4A5A-9033-FF6CEFB104C5}" type="pres">
      <dgm:prSet presAssocID="{4CEF9AD6-A533-4F60-9660-E1933F2A6919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53A61B25-C3CC-4F9D-9954-0515996C20BC}" type="pres">
      <dgm:prSet presAssocID="{4CEF9AD6-A533-4F60-9660-E1933F2A6919}" presName="childText" presStyleLbl="revTx" presStyleIdx="0" presStyleCnt="3">
        <dgm:presLayoutVars>
          <dgm:bulletEnabled val="1"/>
        </dgm:presLayoutVars>
      </dgm:prSet>
      <dgm:spPr/>
    </dgm:pt>
    <dgm:pt modelId="{F0ACE5AB-55CA-497F-BFEB-C8102B03125C}" type="pres">
      <dgm:prSet presAssocID="{A14D1076-ED08-4B64-A158-D13073EC6EF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6E232AA-FBF1-405F-935F-E60664733901}" type="pres">
      <dgm:prSet presAssocID="{A14D1076-ED08-4B64-A158-D13073EC6EF2}" presName="childText" presStyleLbl="revTx" presStyleIdx="1" presStyleCnt="3">
        <dgm:presLayoutVars>
          <dgm:bulletEnabled val="1"/>
        </dgm:presLayoutVars>
      </dgm:prSet>
      <dgm:spPr/>
    </dgm:pt>
    <dgm:pt modelId="{5D419492-4A1E-41C9-9189-2708E7CCD1D4}" type="pres">
      <dgm:prSet presAssocID="{E689F5B4-21D0-4DB6-9696-47506BB159E9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93DA9269-71A6-4356-8D8F-F2812FB9C704}" type="pres">
      <dgm:prSet presAssocID="{E689F5B4-21D0-4DB6-9696-47506BB159E9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7E5D1304-FC9B-479A-82D2-D7516FC16E17}" type="presOf" srcId="{33976BBB-737A-4B0C-B3D9-CC4C8EB39025}" destId="{66E232AA-FBF1-405F-935F-E60664733901}" srcOrd="0" destOrd="2" presId="urn:microsoft.com/office/officeart/2005/8/layout/vList2"/>
    <dgm:cxn modelId="{74E3011B-85A4-4127-A463-2876B3C0988D}" srcId="{E689F5B4-21D0-4DB6-9696-47506BB159E9}" destId="{781E1E5F-785E-4E30-91AB-6A93A52396A2}" srcOrd="3" destOrd="0" parTransId="{482083E0-E2D7-4D0A-AFDD-DA0BBFD5D202}" sibTransId="{6D443D79-02E2-46E8-8338-14B90EB769BD}"/>
    <dgm:cxn modelId="{16816F1F-CC8C-4A4D-8844-6A18266E8B67}" type="presOf" srcId="{CE515752-D2D9-437A-834A-E86992C77193}" destId="{A4C15E97-6B0E-4E55-B1AD-B0C4A5492A9E}" srcOrd="0" destOrd="0" presId="urn:microsoft.com/office/officeart/2005/8/layout/vList2"/>
    <dgm:cxn modelId="{F6836022-D7E0-4112-B554-31FC05436703}" srcId="{CE515752-D2D9-437A-834A-E86992C77193}" destId="{88928738-6973-409E-816E-40CE49C10E3A}" srcOrd="2" destOrd="0" parTransId="{F2F9FD5C-FED6-4F47-97EC-B076346A03A6}" sibTransId="{B87DF8DA-DC7B-4A35-9523-440AA976DA62}"/>
    <dgm:cxn modelId="{D0842623-D319-4623-8D54-05B2D94A245B}" type="presOf" srcId="{6396C4B0-FE06-4D96-9D6E-0B3488D58E47}" destId="{53A61B25-C3CC-4F9D-9954-0515996C20BC}" srcOrd="0" destOrd="0" presId="urn:microsoft.com/office/officeart/2005/8/layout/vList2"/>
    <dgm:cxn modelId="{CD7BF428-41BF-4E4E-83E4-67CFEF27D3AE}" type="presOf" srcId="{5DBBDE10-7409-48F0-B2B8-63FA5857DF28}" destId="{93DA9269-71A6-4356-8D8F-F2812FB9C704}" srcOrd="0" destOrd="2" presId="urn:microsoft.com/office/officeart/2005/8/layout/vList2"/>
    <dgm:cxn modelId="{CA934629-A086-478F-8219-3E54B6DAD343}" type="presOf" srcId="{D63C17CE-34D2-4A2C-8CB2-5491B646F2D7}" destId="{66E232AA-FBF1-405F-935F-E60664733901}" srcOrd="0" destOrd="0" presId="urn:microsoft.com/office/officeart/2005/8/layout/vList2"/>
    <dgm:cxn modelId="{63A97D2B-3F89-4515-ACE1-7F451520BAC9}" type="presOf" srcId="{1F4BA37D-BA24-4E60-B61E-AC97B96687E9}" destId="{66E232AA-FBF1-405F-935F-E60664733901}" srcOrd="0" destOrd="5" presId="urn:microsoft.com/office/officeart/2005/8/layout/vList2"/>
    <dgm:cxn modelId="{9F872E36-6CA4-4A16-8C93-29356FC3B3A2}" type="presOf" srcId="{F08C4208-258D-4253-91F1-41469D001E90}" destId="{93DA9269-71A6-4356-8D8F-F2812FB9C704}" srcOrd="0" destOrd="1" presId="urn:microsoft.com/office/officeart/2005/8/layout/vList2"/>
    <dgm:cxn modelId="{BEF85038-52DB-442B-871F-EF68BC36FD15}" srcId="{CE515752-D2D9-437A-834A-E86992C77193}" destId="{4CEF9AD6-A533-4F60-9660-E1933F2A6919}" srcOrd="3" destOrd="0" parTransId="{3047A60B-0482-479C-9F28-18A2BA057264}" sibTransId="{833DE477-92F2-465E-8539-232F4AB0BD7F}"/>
    <dgm:cxn modelId="{4EAB8E39-B82B-4F33-BA26-C6EDD4706473}" type="presOf" srcId="{40AC9209-D9D6-4073-AF00-55F82634DFF9}" destId="{66E232AA-FBF1-405F-935F-E60664733901}" srcOrd="0" destOrd="1" presId="urn:microsoft.com/office/officeart/2005/8/layout/vList2"/>
    <dgm:cxn modelId="{64978460-3B20-4DE0-8624-9AEC27E2BD16}" type="presOf" srcId="{88928738-6973-409E-816E-40CE49C10E3A}" destId="{00ED2DEE-391B-4F8B-BCB0-9D1FE42A6260}" srcOrd="0" destOrd="0" presId="urn:microsoft.com/office/officeart/2005/8/layout/vList2"/>
    <dgm:cxn modelId="{39E78B65-5668-4B98-BAF1-193C36AED4F4}" srcId="{4CEF9AD6-A533-4F60-9660-E1933F2A6919}" destId="{6396C4B0-FE06-4D96-9D6E-0B3488D58E47}" srcOrd="0" destOrd="0" parTransId="{CD3CEEBD-8352-4484-898A-2CB7B9722261}" sibTransId="{1CEAD351-ACCC-43CC-A47F-40D8BD2A2430}"/>
    <dgm:cxn modelId="{5E289C6D-C13C-4195-84F5-2492B0072949}" type="presOf" srcId="{4CEF9AD6-A533-4F60-9660-E1933F2A6919}" destId="{FDB2ADE9-B9CF-4A5A-9033-FF6CEFB104C5}" srcOrd="0" destOrd="0" presId="urn:microsoft.com/office/officeart/2005/8/layout/vList2"/>
    <dgm:cxn modelId="{15E4D683-A47C-4C94-B663-90652383AF8D}" type="presOf" srcId="{E689F5B4-21D0-4DB6-9696-47506BB159E9}" destId="{5D419492-4A1E-41C9-9189-2708E7CCD1D4}" srcOrd="0" destOrd="0" presId="urn:microsoft.com/office/officeart/2005/8/layout/vList2"/>
    <dgm:cxn modelId="{0233D395-1B66-4A51-BAB5-D856AF0A3E32}" srcId="{A14D1076-ED08-4B64-A158-D13073EC6EF2}" destId="{D63C17CE-34D2-4A2C-8CB2-5491B646F2D7}" srcOrd="0" destOrd="0" parTransId="{0FDBB493-162B-41E8-9693-5E06ADD8D223}" sibTransId="{81B764D2-0960-4420-99AE-4475EFCA813F}"/>
    <dgm:cxn modelId="{4987149A-A1E2-4448-A94C-9D6D0C6312C5}" type="presOf" srcId="{A14D1076-ED08-4B64-A158-D13073EC6EF2}" destId="{F0ACE5AB-55CA-497F-BFEB-C8102B03125C}" srcOrd="0" destOrd="0" presId="urn:microsoft.com/office/officeart/2005/8/layout/vList2"/>
    <dgm:cxn modelId="{283BA5A3-889B-4E9C-87FD-A0AB12BCC429}" srcId="{CE515752-D2D9-437A-834A-E86992C77193}" destId="{E9EEEC12-B316-4794-8E76-6144B17C855A}" srcOrd="0" destOrd="0" parTransId="{FEEEF948-AA49-44C7-B2A9-B0B7E5B06627}" sibTransId="{551AF926-CE7E-43EE-99A1-067B905EC271}"/>
    <dgm:cxn modelId="{4DB622A5-884C-4A70-989F-7AAC294C20B8}" srcId="{A14D1076-ED08-4B64-A158-D13073EC6EF2}" destId="{40AC9209-D9D6-4073-AF00-55F82634DFF9}" srcOrd="1" destOrd="0" parTransId="{FBD4956C-840C-4CE7-B358-CC04FD3C3C92}" sibTransId="{66902BC0-4F79-48FB-AA79-07B984CE9EA9}"/>
    <dgm:cxn modelId="{02BFE0B6-E102-446D-8C78-FFF444AB885D}" srcId="{A14D1076-ED08-4B64-A158-D13073EC6EF2}" destId="{1F4BA37D-BA24-4E60-B61E-AC97B96687E9}" srcOrd="5" destOrd="0" parTransId="{2203E6A3-C1ED-42D5-8584-DE320344F124}" sibTransId="{4735E0DC-F9D1-461F-B253-E63A132272A2}"/>
    <dgm:cxn modelId="{B6D4E4B6-4719-4744-B33F-D16F8C4E3B09}" srcId="{CE515752-D2D9-437A-834A-E86992C77193}" destId="{A14D1076-ED08-4B64-A158-D13073EC6EF2}" srcOrd="4" destOrd="0" parTransId="{B1A76EE2-2278-4AE9-AEA9-14E8F3744D75}" sibTransId="{DF6A8124-8C8B-4480-954D-8AA9BC035768}"/>
    <dgm:cxn modelId="{37F56FC0-A6C0-47F6-BC69-7949E7F90221}" srcId="{E689F5B4-21D0-4DB6-9696-47506BB159E9}" destId="{F08C4208-258D-4253-91F1-41469D001E90}" srcOrd="1" destOrd="0" parTransId="{40DBDE89-83A5-4E8F-BA6B-63C4D7116892}" sibTransId="{9C20BFE1-ADEB-4A25-8159-9E9AF99E5B24}"/>
    <dgm:cxn modelId="{928368C3-33A7-449F-9646-1C4717EA841A}" srcId="{E689F5B4-21D0-4DB6-9696-47506BB159E9}" destId="{5DBBDE10-7409-48F0-B2B8-63FA5857DF28}" srcOrd="2" destOrd="0" parTransId="{F0F3ACA5-7D8C-47E9-B003-A4792BEEAF86}" sibTransId="{E5756454-DE43-43A2-AA4E-77BE8E06B24E}"/>
    <dgm:cxn modelId="{42C98ECE-218B-4767-B8B3-1EEFA6D831FE}" srcId="{A14D1076-ED08-4B64-A158-D13073EC6EF2}" destId="{3C904BDF-9460-405F-8F8B-6A6482821FC7}" srcOrd="3" destOrd="0" parTransId="{BF474F19-D6EB-4C91-A198-5E951230F24F}" sibTransId="{583BD8A1-9DFA-4D8F-AB63-5AF61F451A5E}"/>
    <dgm:cxn modelId="{5E359DD1-3372-494C-94AE-2FD917A616B1}" type="presOf" srcId="{E1A825CB-8CB9-49DE-B91C-2FE2E999256E}" destId="{CB8350D3-FE7B-4710-A195-E0DCF56C47D6}" srcOrd="0" destOrd="0" presId="urn:microsoft.com/office/officeart/2005/8/layout/vList2"/>
    <dgm:cxn modelId="{573919D6-DDC9-419F-8A87-FE2A5E3339D3}" srcId="{CE515752-D2D9-437A-834A-E86992C77193}" destId="{E1A825CB-8CB9-49DE-B91C-2FE2E999256E}" srcOrd="1" destOrd="0" parTransId="{AB7EF83E-E9FC-453B-AB57-FDC6FCFF8D7C}" sibTransId="{CEFC206E-3A43-4463-A12B-92509B799445}"/>
    <dgm:cxn modelId="{8531C1D9-D657-4B93-8645-8EA5173CFA01}" type="presOf" srcId="{1A036139-B819-4395-BFF3-304E4F915A8D}" destId="{53A61B25-C3CC-4F9D-9954-0515996C20BC}" srcOrd="0" destOrd="1" presId="urn:microsoft.com/office/officeart/2005/8/layout/vList2"/>
    <dgm:cxn modelId="{C5C17EDA-B655-4E08-A130-A49B6FBACF19}" type="presOf" srcId="{781E1E5F-785E-4E30-91AB-6A93A52396A2}" destId="{93DA9269-71A6-4356-8D8F-F2812FB9C704}" srcOrd="0" destOrd="3" presId="urn:microsoft.com/office/officeart/2005/8/layout/vList2"/>
    <dgm:cxn modelId="{53BFFBDC-CD38-4D7A-A21B-EDF83E89978E}" srcId="{A14D1076-ED08-4B64-A158-D13073EC6EF2}" destId="{2949BCEB-2DB3-4EEA-AB6C-823EDC34B177}" srcOrd="4" destOrd="0" parTransId="{F161FDA1-1B6A-418C-AEB3-BEB7CE026064}" sibTransId="{763CA6EC-AF8F-428A-93A6-490C2611D89E}"/>
    <dgm:cxn modelId="{40B80DDF-FB6A-4380-85AE-AE327D656D43}" srcId="{E689F5B4-21D0-4DB6-9696-47506BB159E9}" destId="{1D238FC0-7051-4037-9CBF-A3C86976C7FD}" srcOrd="0" destOrd="0" parTransId="{7C01DA95-E19D-478C-84C3-859FE7944D72}" sibTransId="{BEFB9C57-85CA-4450-BB24-14ED3162CD71}"/>
    <dgm:cxn modelId="{B18943E0-B532-40E7-85D7-E7472BEC2817}" type="presOf" srcId="{3C904BDF-9460-405F-8F8B-6A6482821FC7}" destId="{66E232AA-FBF1-405F-935F-E60664733901}" srcOrd="0" destOrd="3" presId="urn:microsoft.com/office/officeart/2005/8/layout/vList2"/>
    <dgm:cxn modelId="{9863D6E9-D472-44AE-9F62-49D19C71B5E7}" srcId="{CE515752-D2D9-437A-834A-E86992C77193}" destId="{E689F5B4-21D0-4DB6-9696-47506BB159E9}" srcOrd="5" destOrd="0" parTransId="{B81D224B-DCF1-4891-8D7B-0ED62D3413E1}" sibTransId="{C68EA8DA-3169-4ACE-9B5E-A6930AF8EE40}"/>
    <dgm:cxn modelId="{57C46BEB-FCC0-48ED-A184-6180EFCE61AE}" type="presOf" srcId="{1D238FC0-7051-4037-9CBF-A3C86976C7FD}" destId="{93DA9269-71A6-4356-8D8F-F2812FB9C704}" srcOrd="0" destOrd="0" presId="urn:microsoft.com/office/officeart/2005/8/layout/vList2"/>
    <dgm:cxn modelId="{D55DE7EB-6990-479E-9030-CA0DC103FEA0}" type="presOf" srcId="{E9EEEC12-B316-4794-8E76-6144B17C855A}" destId="{57FF24E9-3923-4490-8FD2-24CD7BF8728B}" srcOrd="0" destOrd="0" presId="urn:microsoft.com/office/officeart/2005/8/layout/vList2"/>
    <dgm:cxn modelId="{696580F9-3F29-4781-86B5-4CA20F90CD85}" srcId="{A14D1076-ED08-4B64-A158-D13073EC6EF2}" destId="{33976BBB-737A-4B0C-B3D9-CC4C8EB39025}" srcOrd="2" destOrd="0" parTransId="{878B8D62-7B1C-425D-8647-F06DDAEB64F7}" sibTransId="{9856BDDF-FFDD-4851-AA5F-95B9BD7CC7B6}"/>
    <dgm:cxn modelId="{DF645CFB-28C5-4850-9C0D-684CE7A2CC2F}" srcId="{4CEF9AD6-A533-4F60-9660-E1933F2A6919}" destId="{1A036139-B819-4395-BFF3-304E4F915A8D}" srcOrd="1" destOrd="0" parTransId="{7689B4F3-A5F3-4D85-8430-E6455A01BFBD}" sibTransId="{DEB3B1E4-FF23-499B-96D5-3671205D909F}"/>
    <dgm:cxn modelId="{0548CBFC-5911-48CA-8804-71374B3B4F1D}" type="presOf" srcId="{2949BCEB-2DB3-4EEA-AB6C-823EDC34B177}" destId="{66E232AA-FBF1-405F-935F-E60664733901}" srcOrd="0" destOrd="4" presId="urn:microsoft.com/office/officeart/2005/8/layout/vList2"/>
    <dgm:cxn modelId="{EB9C9A72-A74E-414B-A96A-01EE9D50B3BC}" type="presParOf" srcId="{A4C15E97-6B0E-4E55-B1AD-B0C4A5492A9E}" destId="{57FF24E9-3923-4490-8FD2-24CD7BF8728B}" srcOrd="0" destOrd="0" presId="urn:microsoft.com/office/officeart/2005/8/layout/vList2"/>
    <dgm:cxn modelId="{2025BD2E-B2C6-4BE0-A788-35419CF68D55}" type="presParOf" srcId="{A4C15E97-6B0E-4E55-B1AD-B0C4A5492A9E}" destId="{25F5417B-6AEC-4B15-BB7F-82BA7A87EC80}" srcOrd="1" destOrd="0" presId="urn:microsoft.com/office/officeart/2005/8/layout/vList2"/>
    <dgm:cxn modelId="{0C627F0A-5ACB-44FE-AE29-4D0F13F21D3C}" type="presParOf" srcId="{A4C15E97-6B0E-4E55-B1AD-B0C4A5492A9E}" destId="{CB8350D3-FE7B-4710-A195-E0DCF56C47D6}" srcOrd="2" destOrd="0" presId="urn:microsoft.com/office/officeart/2005/8/layout/vList2"/>
    <dgm:cxn modelId="{BBF1CB93-5BAB-4419-964A-948AECD7BDB3}" type="presParOf" srcId="{A4C15E97-6B0E-4E55-B1AD-B0C4A5492A9E}" destId="{FCC4FCC0-B2F9-417C-8B8F-C5BBDA71C26E}" srcOrd="3" destOrd="0" presId="urn:microsoft.com/office/officeart/2005/8/layout/vList2"/>
    <dgm:cxn modelId="{DB270084-B70C-412C-9727-E6ADA1911CA4}" type="presParOf" srcId="{A4C15E97-6B0E-4E55-B1AD-B0C4A5492A9E}" destId="{00ED2DEE-391B-4F8B-BCB0-9D1FE42A6260}" srcOrd="4" destOrd="0" presId="urn:microsoft.com/office/officeart/2005/8/layout/vList2"/>
    <dgm:cxn modelId="{3A5783AE-222A-4174-97D7-C98561BEA98C}" type="presParOf" srcId="{A4C15E97-6B0E-4E55-B1AD-B0C4A5492A9E}" destId="{533064C8-5566-4F70-ACFE-2F2BFDC04753}" srcOrd="5" destOrd="0" presId="urn:microsoft.com/office/officeart/2005/8/layout/vList2"/>
    <dgm:cxn modelId="{F2529334-0143-454E-83DE-FAFAF2A73C7E}" type="presParOf" srcId="{A4C15E97-6B0E-4E55-B1AD-B0C4A5492A9E}" destId="{FDB2ADE9-B9CF-4A5A-9033-FF6CEFB104C5}" srcOrd="6" destOrd="0" presId="urn:microsoft.com/office/officeart/2005/8/layout/vList2"/>
    <dgm:cxn modelId="{B1B6F1EF-45F0-499B-B072-5D6B46F62D3C}" type="presParOf" srcId="{A4C15E97-6B0E-4E55-B1AD-B0C4A5492A9E}" destId="{53A61B25-C3CC-4F9D-9954-0515996C20BC}" srcOrd="7" destOrd="0" presId="urn:microsoft.com/office/officeart/2005/8/layout/vList2"/>
    <dgm:cxn modelId="{52FDB69C-63E7-4896-ADB2-8CBA22204248}" type="presParOf" srcId="{A4C15E97-6B0E-4E55-B1AD-B0C4A5492A9E}" destId="{F0ACE5AB-55CA-497F-BFEB-C8102B03125C}" srcOrd="8" destOrd="0" presId="urn:microsoft.com/office/officeart/2005/8/layout/vList2"/>
    <dgm:cxn modelId="{E27152F2-D706-4F38-9F3A-216529FD933A}" type="presParOf" srcId="{A4C15E97-6B0E-4E55-B1AD-B0C4A5492A9E}" destId="{66E232AA-FBF1-405F-935F-E60664733901}" srcOrd="9" destOrd="0" presId="urn:microsoft.com/office/officeart/2005/8/layout/vList2"/>
    <dgm:cxn modelId="{7F24B357-62E7-4790-A97E-F03B9BE0747D}" type="presParOf" srcId="{A4C15E97-6B0E-4E55-B1AD-B0C4A5492A9E}" destId="{5D419492-4A1E-41C9-9189-2708E7CCD1D4}" srcOrd="10" destOrd="0" presId="urn:microsoft.com/office/officeart/2005/8/layout/vList2"/>
    <dgm:cxn modelId="{965AB00C-135C-4789-BBDD-74455D007600}" type="presParOf" srcId="{A4C15E97-6B0E-4E55-B1AD-B0C4A5492A9E}" destId="{93DA9269-71A6-4356-8D8F-F2812FB9C704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CD2690-734D-40F8-B71A-AF97B24D81B5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34D4467-97A7-433B-8224-05D7DF3867E0}">
      <dgm:prSet custT="1"/>
      <dgm:spPr/>
      <dgm:t>
        <a:bodyPr/>
        <a:lstStyle/>
        <a:p>
          <a:r>
            <a:rPr lang="en-US" sz="1200"/>
            <a:t>Flight simulation for pilot-in-the-loop, urban air mobility, and unmanned aircraft systems</a:t>
          </a:r>
        </a:p>
      </dgm:t>
    </dgm:pt>
    <dgm:pt modelId="{28E322F5-408D-4B0F-92C1-2E4A34DA27CD}" type="parTrans" cxnId="{553FE783-0FBD-4B32-BCC9-4B94A043D0B9}">
      <dgm:prSet/>
      <dgm:spPr/>
      <dgm:t>
        <a:bodyPr/>
        <a:lstStyle/>
        <a:p>
          <a:endParaRPr lang="en-US" sz="2800"/>
        </a:p>
      </dgm:t>
    </dgm:pt>
    <dgm:pt modelId="{B52E0B4F-FC79-4FEB-9416-89F11A1E03BF}" type="sibTrans" cxnId="{553FE783-0FBD-4B32-BCC9-4B94A043D0B9}">
      <dgm:prSet/>
      <dgm:spPr/>
      <dgm:t>
        <a:bodyPr/>
        <a:lstStyle/>
        <a:p>
          <a:endParaRPr lang="en-US" sz="2800"/>
        </a:p>
      </dgm:t>
    </dgm:pt>
    <dgm:pt modelId="{A5C32288-06E9-472E-9E6F-69F0659897D8}">
      <dgm:prSet custT="1"/>
      <dgm:spPr/>
      <dgm:t>
        <a:bodyPr/>
        <a:lstStyle/>
        <a:p>
          <a:r>
            <a:rPr lang="en-US" sz="1200"/>
            <a:t>Wide choices of simulation fidelity (conceptual, prototype, validation)</a:t>
          </a:r>
        </a:p>
      </dgm:t>
    </dgm:pt>
    <dgm:pt modelId="{22A01415-9339-4057-BE6A-5B7CF0F5FD81}" type="parTrans" cxnId="{6E472E17-C7BB-4ADC-8383-182D17B66892}">
      <dgm:prSet/>
      <dgm:spPr/>
      <dgm:t>
        <a:bodyPr/>
        <a:lstStyle/>
        <a:p>
          <a:endParaRPr lang="en-US" sz="2800"/>
        </a:p>
      </dgm:t>
    </dgm:pt>
    <dgm:pt modelId="{B3170744-F851-4D1A-940A-C1C65C6B7C3F}" type="sibTrans" cxnId="{6E472E17-C7BB-4ADC-8383-182D17B66892}">
      <dgm:prSet/>
      <dgm:spPr/>
      <dgm:t>
        <a:bodyPr/>
        <a:lstStyle/>
        <a:p>
          <a:endParaRPr lang="en-US" sz="2800"/>
        </a:p>
      </dgm:t>
    </dgm:pt>
    <dgm:pt modelId="{EF1DEBCA-612E-445B-AED4-494728254F78}">
      <dgm:prSet custT="1"/>
      <dgm:spPr/>
      <dgm:t>
        <a:bodyPr/>
        <a:lstStyle/>
        <a:p>
          <a:r>
            <a:rPr lang="en-US" sz="1050"/>
            <a:t>Real Time or Fast Time (Time delay characterization)</a:t>
          </a:r>
        </a:p>
      </dgm:t>
    </dgm:pt>
    <dgm:pt modelId="{F3786804-D34E-4989-A607-8D2A04386746}" type="parTrans" cxnId="{641C2123-FAA2-4783-97C6-5A8F8822B2CC}">
      <dgm:prSet/>
      <dgm:spPr/>
      <dgm:t>
        <a:bodyPr/>
        <a:lstStyle/>
        <a:p>
          <a:endParaRPr lang="en-US" sz="2800"/>
        </a:p>
      </dgm:t>
    </dgm:pt>
    <dgm:pt modelId="{AB2C3BAF-A1F9-4161-A452-5DFA6CD4BB7E}" type="sibTrans" cxnId="{641C2123-FAA2-4783-97C6-5A8F8822B2CC}">
      <dgm:prSet/>
      <dgm:spPr/>
      <dgm:t>
        <a:bodyPr/>
        <a:lstStyle/>
        <a:p>
          <a:endParaRPr lang="en-US" sz="2800"/>
        </a:p>
      </dgm:t>
    </dgm:pt>
    <dgm:pt modelId="{5AEFB32D-E8B5-4FF2-99BE-3FDCD9452D54}">
      <dgm:prSet custT="1"/>
      <dgm:spPr/>
      <dgm:t>
        <a:bodyPr/>
        <a:lstStyle/>
        <a:p>
          <a:r>
            <a:rPr lang="en-US" sz="1050" dirty="0"/>
            <a:t>Analyses or Batch; Monte Carlo Analyses</a:t>
          </a:r>
        </a:p>
      </dgm:t>
    </dgm:pt>
    <dgm:pt modelId="{11BC3EB4-FFC9-43F7-BB8C-F106F30BE8EE}" type="parTrans" cxnId="{2730A772-1EB0-4DD2-9020-C72BAE56A8C7}">
      <dgm:prSet/>
      <dgm:spPr/>
      <dgm:t>
        <a:bodyPr/>
        <a:lstStyle/>
        <a:p>
          <a:endParaRPr lang="en-US" sz="2800"/>
        </a:p>
      </dgm:t>
    </dgm:pt>
    <dgm:pt modelId="{5C77249D-1916-4BC8-85F9-7FD5F742C25B}" type="sibTrans" cxnId="{2730A772-1EB0-4DD2-9020-C72BAE56A8C7}">
      <dgm:prSet/>
      <dgm:spPr/>
      <dgm:t>
        <a:bodyPr/>
        <a:lstStyle/>
        <a:p>
          <a:endParaRPr lang="en-US" sz="2800"/>
        </a:p>
      </dgm:t>
    </dgm:pt>
    <dgm:pt modelId="{8E4AD055-02BF-4CDD-9F55-9175384F74EC}">
      <dgm:prSet custT="1"/>
      <dgm:spPr/>
      <dgm:t>
        <a:bodyPr/>
        <a:lstStyle/>
        <a:p>
          <a:r>
            <a:rPr lang="en-US" sz="1050"/>
            <a:t>Part Task, Specific Conditions/Operations </a:t>
          </a:r>
        </a:p>
      </dgm:t>
    </dgm:pt>
    <dgm:pt modelId="{53FC59B0-14C8-4DCD-88A5-20B5A80099BA}" type="parTrans" cxnId="{13949B24-247C-4950-B588-451EBB275544}">
      <dgm:prSet/>
      <dgm:spPr/>
      <dgm:t>
        <a:bodyPr/>
        <a:lstStyle/>
        <a:p>
          <a:endParaRPr lang="en-US" sz="2800"/>
        </a:p>
      </dgm:t>
    </dgm:pt>
    <dgm:pt modelId="{E03EE798-05F6-45A8-8054-A105C228585C}" type="sibTrans" cxnId="{13949B24-247C-4950-B588-451EBB275544}">
      <dgm:prSet/>
      <dgm:spPr/>
      <dgm:t>
        <a:bodyPr/>
        <a:lstStyle/>
        <a:p>
          <a:endParaRPr lang="en-US" sz="2800"/>
        </a:p>
      </dgm:t>
    </dgm:pt>
    <dgm:pt modelId="{F6000CA2-794C-42E2-83CE-F528DCEADD53}">
      <dgm:prSet custT="1"/>
      <dgm:spPr/>
      <dgm:t>
        <a:bodyPr/>
        <a:lstStyle/>
        <a:p>
          <a:r>
            <a:rPr lang="en-US" sz="1050"/>
            <a:t>Full Mission, End-to-End </a:t>
          </a:r>
        </a:p>
      </dgm:t>
    </dgm:pt>
    <dgm:pt modelId="{C6F0A0C0-6877-4F0F-A91F-9974E3CB21CC}" type="parTrans" cxnId="{F7181E76-A593-4F75-AE0E-A6A85E4FD6F8}">
      <dgm:prSet/>
      <dgm:spPr/>
      <dgm:t>
        <a:bodyPr/>
        <a:lstStyle/>
        <a:p>
          <a:endParaRPr lang="en-US" sz="2800"/>
        </a:p>
      </dgm:t>
    </dgm:pt>
    <dgm:pt modelId="{4D49241B-1969-47B5-8D9E-65CE71942086}" type="sibTrans" cxnId="{F7181E76-A593-4F75-AE0E-A6A85E4FD6F8}">
      <dgm:prSet/>
      <dgm:spPr/>
      <dgm:t>
        <a:bodyPr/>
        <a:lstStyle/>
        <a:p>
          <a:endParaRPr lang="en-US" sz="2800"/>
        </a:p>
      </dgm:t>
    </dgm:pt>
    <dgm:pt modelId="{7E259DA5-F756-4714-8E04-BBE96E6ED2EB}">
      <dgm:prSet custT="1"/>
      <dgm:spPr/>
      <dgm:t>
        <a:bodyPr/>
        <a:lstStyle/>
        <a:p>
          <a:r>
            <a:rPr lang="en-US" sz="1200"/>
            <a:t>Ride quality</a:t>
          </a:r>
        </a:p>
      </dgm:t>
    </dgm:pt>
    <dgm:pt modelId="{9F208B4C-00F5-4463-B454-D84802A913C8}" type="parTrans" cxnId="{DE259F88-3C2B-4C45-90A0-24434623424F}">
      <dgm:prSet/>
      <dgm:spPr/>
      <dgm:t>
        <a:bodyPr/>
        <a:lstStyle/>
        <a:p>
          <a:endParaRPr lang="en-US" sz="2800"/>
        </a:p>
      </dgm:t>
    </dgm:pt>
    <dgm:pt modelId="{FBE038D1-8751-43F5-8481-3D882C0D97DD}" type="sibTrans" cxnId="{DE259F88-3C2B-4C45-90A0-24434623424F}">
      <dgm:prSet/>
      <dgm:spPr/>
      <dgm:t>
        <a:bodyPr/>
        <a:lstStyle/>
        <a:p>
          <a:endParaRPr lang="en-US" sz="2800"/>
        </a:p>
      </dgm:t>
    </dgm:pt>
    <dgm:pt modelId="{7E9A535A-C46F-4F6C-9B33-E7D5367EC618}">
      <dgm:prSet custT="1"/>
      <dgm:spPr/>
      <dgm:t>
        <a:bodyPr/>
        <a:lstStyle/>
        <a:p>
          <a:r>
            <a:rPr lang="en-US" sz="1200"/>
            <a:t>Handling quality</a:t>
          </a:r>
        </a:p>
      </dgm:t>
    </dgm:pt>
    <dgm:pt modelId="{9D94481D-F98F-419E-B02E-33EE33F08648}" type="parTrans" cxnId="{57CFEE3B-5CE1-4E08-A6AD-BC6A86A66630}">
      <dgm:prSet/>
      <dgm:spPr/>
      <dgm:t>
        <a:bodyPr/>
        <a:lstStyle/>
        <a:p>
          <a:endParaRPr lang="en-US" sz="2800"/>
        </a:p>
      </dgm:t>
    </dgm:pt>
    <dgm:pt modelId="{ED3268C0-61B9-4A01-B926-F088A6C535DB}" type="sibTrans" cxnId="{57CFEE3B-5CE1-4E08-A6AD-BC6A86A66630}">
      <dgm:prSet/>
      <dgm:spPr/>
      <dgm:t>
        <a:bodyPr/>
        <a:lstStyle/>
        <a:p>
          <a:endParaRPr lang="en-US" sz="2800"/>
        </a:p>
      </dgm:t>
    </dgm:pt>
    <dgm:pt modelId="{9CA59481-4B0E-492B-848F-804B02954231}">
      <dgm:prSet custT="1"/>
      <dgm:spPr/>
      <dgm:t>
        <a:bodyPr/>
        <a:lstStyle/>
        <a:p>
          <a:r>
            <a:rPr lang="en-US" sz="1200"/>
            <a:t>Simulator Flight Deck Development (Part task or Full mission)</a:t>
          </a:r>
        </a:p>
      </dgm:t>
    </dgm:pt>
    <dgm:pt modelId="{EFE23FF5-4DC8-4F85-A521-5247B32EB240}" type="parTrans" cxnId="{A90689DD-11FC-4158-9C18-91D973257688}">
      <dgm:prSet/>
      <dgm:spPr/>
      <dgm:t>
        <a:bodyPr/>
        <a:lstStyle/>
        <a:p>
          <a:endParaRPr lang="en-US" sz="2800"/>
        </a:p>
      </dgm:t>
    </dgm:pt>
    <dgm:pt modelId="{86A76C2B-E119-4FFD-BF7B-54761C285672}" type="sibTrans" cxnId="{A90689DD-11FC-4158-9C18-91D973257688}">
      <dgm:prSet/>
      <dgm:spPr/>
      <dgm:t>
        <a:bodyPr/>
        <a:lstStyle/>
        <a:p>
          <a:endParaRPr lang="en-US" sz="2800"/>
        </a:p>
      </dgm:t>
    </dgm:pt>
    <dgm:pt modelId="{A7816523-98A8-4926-B4F9-B037C8FFF130}">
      <dgm:prSet custT="1"/>
      <dgm:spPr/>
      <dgm:t>
        <a:bodyPr/>
        <a:lstStyle/>
        <a:p>
          <a:r>
            <a:rPr lang="en-US" sz="1200"/>
            <a:t>Human Factors Engineering simulation environment</a:t>
          </a:r>
        </a:p>
      </dgm:t>
    </dgm:pt>
    <dgm:pt modelId="{D4558104-03BA-4019-8FDD-41A58EFC4CD3}" type="parTrans" cxnId="{1DC5A536-3D09-42BA-B894-C1CA734EDCA1}">
      <dgm:prSet/>
      <dgm:spPr/>
      <dgm:t>
        <a:bodyPr/>
        <a:lstStyle/>
        <a:p>
          <a:endParaRPr lang="en-US" sz="2800"/>
        </a:p>
      </dgm:t>
    </dgm:pt>
    <dgm:pt modelId="{F7EC28B9-0B34-4FFA-986B-B2A80E7FCF2C}" type="sibTrans" cxnId="{1DC5A536-3D09-42BA-B894-C1CA734EDCA1}">
      <dgm:prSet/>
      <dgm:spPr/>
      <dgm:t>
        <a:bodyPr/>
        <a:lstStyle/>
        <a:p>
          <a:endParaRPr lang="en-US" sz="2800"/>
        </a:p>
      </dgm:t>
    </dgm:pt>
    <dgm:pt modelId="{60104BDB-896A-496C-B1D2-F1881ABD8422}">
      <dgm:prSet custT="1"/>
      <dgm:spPr/>
      <dgm:t>
        <a:bodyPr/>
        <a:lstStyle/>
        <a:p>
          <a:r>
            <a:rPr lang="en-US" sz="1200"/>
            <a:t>Flight Avionics including Display, Control, Communications, Command, and Data Handling</a:t>
          </a:r>
        </a:p>
      </dgm:t>
    </dgm:pt>
    <dgm:pt modelId="{07A5185E-A055-4966-89C4-CF8905632841}" type="parTrans" cxnId="{5CDE9C24-BBA7-4C62-BC89-64DE47BC1FF4}">
      <dgm:prSet/>
      <dgm:spPr/>
      <dgm:t>
        <a:bodyPr/>
        <a:lstStyle/>
        <a:p>
          <a:endParaRPr lang="en-US" sz="2800"/>
        </a:p>
      </dgm:t>
    </dgm:pt>
    <dgm:pt modelId="{B600023C-9E1A-45EA-9F03-8B8DD1DD917F}" type="sibTrans" cxnId="{5CDE9C24-BBA7-4C62-BC89-64DE47BC1FF4}">
      <dgm:prSet/>
      <dgm:spPr/>
      <dgm:t>
        <a:bodyPr/>
        <a:lstStyle/>
        <a:p>
          <a:endParaRPr lang="en-US" sz="2800"/>
        </a:p>
      </dgm:t>
    </dgm:pt>
    <dgm:pt modelId="{113F24FC-0DC3-471B-A242-71255967A379}">
      <dgm:prSet custT="1"/>
      <dgm:spPr/>
      <dgm:t>
        <a:bodyPr/>
        <a:lstStyle/>
        <a:p>
          <a:r>
            <a:rPr lang="en-US" sz="1200" dirty="0"/>
            <a:t>Guidance, Navigation, Controls, and High-Fidelity Vehicle Modeling </a:t>
          </a:r>
        </a:p>
      </dgm:t>
    </dgm:pt>
    <dgm:pt modelId="{D8C4462E-A70A-4EF5-88B0-21E2686EB752}" type="parTrans" cxnId="{38D2EC50-0C03-4504-830B-D6107817142B}">
      <dgm:prSet/>
      <dgm:spPr/>
      <dgm:t>
        <a:bodyPr/>
        <a:lstStyle/>
        <a:p>
          <a:endParaRPr lang="en-US" sz="2800"/>
        </a:p>
      </dgm:t>
    </dgm:pt>
    <dgm:pt modelId="{69DFC614-F3FC-438A-B711-A9D975A01A91}" type="sibTrans" cxnId="{38D2EC50-0C03-4504-830B-D6107817142B}">
      <dgm:prSet/>
      <dgm:spPr/>
      <dgm:t>
        <a:bodyPr/>
        <a:lstStyle/>
        <a:p>
          <a:endParaRPr lang="en-US" sz="2800"/>
        </a:p>
      </dgm:t>
    </dgm:pt>
    <dgm:pt modelId="{E8BF326C-659E-4F9F-8CAA-C29110807140}">
      <dgm:prSet custT="1"/>
      <dgm:spPr/>
      <dgm:t>
        <a:bodyPr/>
        <a:lstStyle/>
        <a:p>
          <a:r>
            <a:rPr lang="en-US" sz="1200"/>
            <a:t>Vehicle Dynamics </a:t>
          </a:r>
        </a:p>
      </dgm:t>
    </dgm:pt>
    <dgm:pt modelId="{82C00EEF-09AC-448E-A1CC-8F6F73B97523}" type="parTrans" cxnId="{BF2E9C17-C83D-49BD-B648-A9206B527CCB}">
      <dgm:prSet/>
      <dgm:spPr/>
      <dgm:t>
        <a:bodyPr/>
        <a:lstStyle/>
        <a:p>
          <a:endParaRPr lang="en-US" sz="2800"/>
        </a:p>
      </dgm:t>
    </dgm:pt>
    <dgm:pt modelId="{DB4B3F59-BEE9-4F37-9BA6-8839212BCB81}" type="sibTrans" cxnId="{BF2E9C17-C83D-49BD-B648-A9206B527CCB}">
      <dgm:prSet/>
      <dgm:spPr/>
      <dgm:t>
        <a:bodyPr/>
        <a:lstStyle/>
        <a:p>
          <a:endParaRPr lang="en-US" sz="2800"/>
        </a:p>
      </dgm:t>
    </dgm:pt>
    <dgm:pt modelId="{A5B7AAAA-E252-4BE5-BD5B-81D67782C9C8}">
      <dgm:prSet custT="1"/>
      <dgm:spPr/>
      <dgm:t>
        <a:bodyPr/>
        <a:lstStyle/>
        <a:p>
          <a:r>
            <a:rPr lang="en-US" sz="1050"/>
            <a:t>Multiple Vehicle Operations with Human-in-the-loop</a:t>
          </a:r>
        </a:p>
      </dgm:t>
    </dgm:pt>
    <dgm:pt modelId="{6A5C06FA-BE4E-4019-B7BA-977BDC443B19}" type="parTrans" cxnId="{7B4C153D-C998-4CD0-ABD4-2F07CA151D3C}">
      <dgm:prSet/>
      <dgm:spPr/>
      <dgm:t>
        <a:bodyPr/>
        <a:lstStyle/>
        <a:p>
          <a:endParaRPr lang="en-US" sz="2800"/>
        </a:p>
      </dgm:t>
    </dgm:pt>
    <dgm:pt modelId="{4250F484-62B9-492D-A3DB-B763B2626FB7}" type="sibTrans" cxnId="{7B4C153D-C998-4CD0-ABD4-2F07CA151D3C}">
      <dgm:prSet/>
      <dgm:spPr/>
      <dgm:t>
        <a:bodyPr/>
        <a:lstStyle/>
        <a:p>
          <a:endParaRPr lang="en-US" sz="2800"/>
        </a:p>
      </dgm:t>
    </dgm:pt>
    <dgm:pt modelId="{C5205B41-C186-449D-A8C3-7E6E72EB184D}">
      <dgm:prSet custT="1"/>
      <dgm:spPr/>
      <dgm:t>
        <a:bodyPr/>
        <a:lstStyle/>
        <a:p>
          <a:r>
            <a:rPr lang="en-US" sz="1050"/>
            <a:t>Flight Dynamics due to Control Surface Effects</a:t>
          </a:r>
        </a:p>
      </dgm:t>
    </dgm:pt>
    <dgm:pt modelId="{B236E08F-0807-4492-B7EB-2AC0DDAC2E5C}" type="parTrans" cxnId="{8E668971-291F-4C8F-9346-A96DCCE541D0}">
      <dgm:prSet/>
      <dgm:spPr/>
      <dgm:t>
        <a:bodyPr/>
        <a:lstStyle/>
        <a:p>
          <a:endParaRPr lang="en-US" sz="2800"/>
        </a:p>
      </dgm:t>
    </dgm:pt>
    <dgm:pt modelId="{BB3AE83B-9E99-414D-90B1-FE6F0FB6E2F0}" type="sibTrans" cxnId="{8E668971-291F-4C8F-9346-A96DCCE541D0}">
      <dgm:prSet/>
      <dgm:spPr/>
      <dgm:t>
        <a:bodyPr/>
        <a:lstStyle/>
        <a:p>
          <a:endParaRPr lang="en-US" sz="2800"/>
        </a:p>
      </dgm:t>
    </dgm:pt>
    <dgm:pt modelId="{9216D8B0-5B2A-4E44-8F00-4A4F04CE6EE6}">
      <dgm:prSet custT="1"/>
      <dgm:spPr/>
      <dgm:t>
        <a:bodyPr/>
        <a:lstStyle/>
        <a:p>
          <a:r>
            <a:rPr lang="en-US" sz="1050"/>
            <a:t>Vehicle/Crew Recovery at Adverse Conditions</a:t>
          </a:r>
        </a:p>
      </dgm:t>
    </dgm:pt>
    <dgm:pt modelId="{61414F8D-EA4F-4C11-BD7D-43C9CC5A974A}" type="parTrans" cxnId="{F75B5884-0179-41A9-A69D-694CD921559D}">
      <dgm:prSet/>
      <dgm:spPr/>
      <dgm:t>
        <a:bodyPr/>
        <a:lstStyle/>
        <a:p>
          <a:endParaRPr lang="en-US" sz="2800"/>
        </a:p>
      </dgm:t>
    </dgm:pt>
    <dgm:pt modelId="{99179709-80B5-4C0E-A79D-D118F323B1FE}" type="sibTrans" cxnId="{F75B5884-0179-41A9-A69D-694CD921559D}">
      <dgm:prSet/>
      <dgm:spPr/>
      <dgm:t>
        <a:bodyPr/>
        <a:lstStyle/>
        <a:p>
          <a:endParaRPr lang="en-US" sz="2800"/>
        </a:p>
      </dgm:t>
    </dgm:pt>
    <dgm:pt modelId="{9DA58BF0-3BD4-48DF-AD7C-2CE95C504E57}">
      <dgm:prSet custT="1"/>
      <dgm:spPr/>
      <dgm:t>
        <a:bodyPr/>
        <a:lstStyle/>
        <a:p>
          <a:r>
            <a:rPr lang="en-US" sz="1200"/>
            <a:t>Human-Machine Interface (HMI) and Crew Operations</a:t>
          </a:r>
        </a:p>
      </dgm:t>
    </dgm:pt>
    <dgm:pt modelId="{A21E16D1-10F3-4F3E-9B57-40EC011FEDB6}" type="parTrans" cxnId="{9FC4D80D-4E74-40C7-8744-944E5003B2AE}">
      <dgm:prSet/>
      <dgm:spPr/>
      <dgm:t>
        <a:bodyPr/>
        <a:lstStyle/>
        <a:p>
          <a:endParaRPr lang="en-US" sz="2800"/>
        </a:p>
      </dgm:t>
    </dgm:pt>
    <dgm:pt modelId="{56A365C5-2B05-451B-B4F5-73E1122C70F4}" type="sibTrans" cxnId="{9FC4D80D-4E74-40C7-8744-944E5003B2AE}">
      <dgm:prSet/>
      <dgm:spPr/>
      <dgm:t>
        <a:bodyPr/>
        <a:lstStyle/>
        <a:p>
          <a:endParaRPr lang="en-US" sz="2800"/>
        </a:p>
      </dgm:t>
    </dgm:pt>
    <dgm:pt modelId="{B541D34C-B8F4-4CF1-9EE2-36EA952ACDB9}">
      <dgm:prSet custT="1"/>
      <dgm:spPr/>
      <dgm:t>
        <a:bodyPr/>
        <a:lstStyle/>
        <a:p>
          <a:r>
            <a:rPr lang="en-US" sz="1050"/>
            <a:t>Integration with Eye Tracker, Head Tracker, Head-Worn Display</a:t>
          </a:r>
        </a:p>
      </dgm:t>
    </dgm:pt>
    <dgm:pt modelId="{07431D1B-1546-4E8A-A580-73CF0FE6C430}" type="parTrans" cxnId="{EA2487D5-E2D8-4BAC-B404-C36B38FFF2C7}">
      <dgm:prSet/>
      <dgm:spPr/>
      <dgm:t>
        <a:bodyPr/>
        <a:lstStyle/>
        <a:p>
          <a:endParaRPr lang="en-US" sz="2800"/>
        </a:p>
      </dgm:t>
    </dgm:pt>
    <dgm:pt modelId="{D4697023-44FB-4FB3-A5C4-EFC675BF87C1}" type="sibTrans" cxnId="{EA2487D5-E2D8-4BAC-B404-C36B38FFF2C7}">
      <dgm:prSet/>
      <dgm:spPr/>
      <dgm:t>
        <a:bodyPr/>
        <a:lstStyle/>
        <a:p>
          <a:endParaRPr lang="en-US" sz="2800"/>
        </a:p>
      </dgm:t>
    </dgm:pt>
    <dgm:pt modelId="{0F616C84-BEE2-4DFD-9752-99CD7159CFFA}">
      <dgm:prSet custT="1"/>
      <dgm:spPr/>
      <dgm:t>
        <a:bodyPr/>
        <a:lstStyle/>
        <a:p>
          <a:r>
            <a:rPr lang="en-US" sz="1200"/>
            <a:t>Efficient Data, Video, and Audio Acquisition and Recording for Analyses</a:t>
          </a:r>
        </a:p>
      </dgm:t>
    </dgm:pt>
    <dgm:pt modelId="{7841F171-30CE-4A97-8778-573624F0CC7E}" type="parTrans" cxnId="{BBA58CCD-A25F-4C8D-AF01-0CCC8ADD5AE0}">
      <dgm:prSet/>
      <dgm:spPr/>
      <dgm:t>
        <a:bodyPr/>
        <a:lstStyle/>
        <a:p>
          <a:endParaRPr lang="en-US" sz="2800"/>
        </a:p>
      </dgm:t>
    </dgm:pt>
    <dgm:pt modelId="{0AE72607-099F-47D5-A6CE-76157128A26F}" type="sibTrans" cxnId="{BBA58CCD-A25F-4C8D-AF01-0CCC8ADD5AE0}">
      <dgm:prSet/>
      <dgm:spPr/>
      <dgm:t>
        <a:bodyPr/>
        <a:lstStyle/>
        <a:p>
          <a:endParaRPr lang="en-US" sz="2800"/>
        </a:p>
      </dgm:t>
    </dgm:pt>
    <dgm:pt modelId="{210C9D23-C909-4BE5-B273-E1D370752CDE}" type="pres">
      <dgm:prSet presAssocID="{41CD2690-734D-40F8-B71A-AF97B24D81B5}" presName="linear" presStyleCnt="0">
        <dgm:presLayoutVars>
          <dgm:animLvl val="lvl"/>
          <dgm:resizeHandles val="exact"/>
        </dgm:presLayoutVars>
      </dgm:prSet>
      <dgm:spPr/>
    </dgm:pt>
    <dgm:pt modelId="{76E61DB9-0BE3-4DF0-A2A7-53066A3B3947}" type="pres">
      <dgm:prSet presAssocID="{A34D4467-97A7-433B-8224-05D7DF3867E0}" presName="parentText" presStyleLbl="node1" presStyleIdx="0" presStyleCnt="11">
        <dgm:presLayoutVars>
          <dgm:chMax val="0"/>
          <dgm:bulletEnabled val="1"/>
        </dgm:presLayoutVars>
      </dgm:prSet>
      <dgm:spPr/>
    </dgm:pt>
    <dgm:pt modelId="{0C4178EE-E1B0-4571-8711-F3D67E1A41A8}" type="pres">
      <dgm:prSet presAssocID="{B52E0B4F-FC79-4FEB-9416-89F11A1E03BF}" presName="spacer" presStyleCnt="0"/>
      <dgm:spPr/>
    </dgm:pt>
    <dgm:pt modelId="{2AFFF655-268D-47D6-99D4-6EEF2B678ACC}" type="pres">
      <dgm:prSet presAssocID="{A5C32288-06E9-472E-9E6F-69F0659897D8}" presName="parentText" presStyleLbl="node1" presStyleIdx="1" presStyleCnt="11">
        <dgm:presLayoutVars>
          <dgm:chMax val="0"/>
          <dgm:bulletEnabled val="1"/>
        </dgm:presLayoutVars>
      </dgm:prSet>
      <dgm:spPr/>
    </dgm:pt>
    <dgm:pt modelId="{EB9DDD52-C67A-472C-82BF-9D9B08318301}" type="pres">
      <dgm:prSet presAssocID="{A5C32288-06E9-472E-9E6F-69F0659897D8}" presName="childText" presStyleLbl="revTx" presStyleIdx="0" presStyleCnt="3">
        <dgm:presLayoutVars>
          <dgm:bulletEnabled val="1"/>
        </dgm:presLayoutVars>
      </dgm:prSet>
      <dgm:spPr/>
    </dgm:pt>
    <dgm:pt modelId="{E5D1BCE7-371C-4BAB-902F-E7A6F97066C2}" type="pres">
      <dgm:prSet presAssocID="{7E259DA5-F756-4714-8E04-BBE96E6ED2EB}" presName="parentText" presStyleLbl="node1" presStyleIdx="2" presStyleCnt="11">
        <dgm:presLayoutVars>
          <dgm:chMax val="0"/>
          <dgm:bulletEnabled val="1"/>
        </dgm:presLayoutVars>
      </dgm:prSet>
      <dgm:spPr/>
    </dgm:pt>
    <dgm:pt modelId="{8212EAE1-DED0-4557-AB99-F49A30F5F7A7}" type="pres">
      <dgm:prSet presAssocID="{FBE038D1-8751-43F5-8481-3D882C0D97DD}" presName="spacer" presStyleCnt="0"/>
      <dgm:spPr/>
    </dgm:pt>
    <dgm:pt modelId="{34812B68-4FD8-4366-A370-FE133BBDF54D}" type="pres">
      <dgm:prSet presAssocID="{7E9A535A-C46F-4F6C-9B33-E7D5367EC618}" presName="parentText" presStyleLbl="node1" presStyleIdx="3" presStyleCnt="11">
        <dgm:presLayoutVars>
          <dgm:chMax val="0"/>
          <dgm:bulletEnabled val="1"/>
        </dgm:presLayoutVars>
      </dgm:prSet>
      <dgm:spPr/>
    </dgm:pt>
    <dgm:pt modelId="{20476975-7F80-4A6B-99C8-67BE24EC35EB}" type="pres">
      <dgm:prSet presAssocID="{ED3268C0-61B9-4A01-B926-F088A6C535DB}" presName="spacer" presStyleCnt="0"/>
      <dgm:spPr/>
    </dgm:pt>
    <dgm:pt modelId="{0F5777D3-6383-473D-AA69-B38F71BD84AF}" type="pres">
      <dgm:prSet presAssocID="{9CA59481-4B0E-492B-848F-804B02954231}" presName="parentText" presStyleLbl="node1" presStyleIdx="4" presStyleCnt="11">
        <dgm:presLayoutVars>
          <dgm:chMax val="0"/>
          <dgm:bulletEnabled val="1"/>
        </dgm:presLayoutVars>
      </dgm:prSet>
      <dgm:spPr/>
    </dgm:pt>
    <dgm:pt modelId="{3CF103B4-35D9-49A1-8E40-8D379C6C6EE7}" type="pres">
      <dgm:prSet presAssocID="{86A76C2B-E119-4FFD-BF7B-54761C285672}" presName="spacer" presStyleCnt="0"/>
      <dgm:spPr/>
    </dgm:pt>
    <dgm:pt modelId="{17FFAE8E-B8F3-48DD-AAD8-A4D3D6F691E3}" type="pres">
      <dgm:prSet presAssocID="{A7816523-98A8-4926-B4F9-B037C8FFF130}" presName="parentText" presStyleLbl="node1" presStyleIdx="5" presStyleCnt="11">
        <dgm:presLayoutVars>
          <dgm:chMax val="0"/>
          <dgm:bulletEnabled val="1"/>
        </dgm:presLayoutVars>
      </dgm:prSet>
      <dgm:spPr/>
    </dgm:pt>
    <dgm:pt modelId="{1B850C5A-DCA0-4C5F-B927-FCB860618922}" type="pres">
      <dgm:prSet presAssocID="{F7EC28B9-0B34-4FFA-986B-B2A80E7FCF2C}" presName="spacer" presStyleCnt="0"/>
      <dgm:spPr/>
    </dgm:pt>
    <dgm:pt modelId="{9FCE1A97-1622-4C65-BD7C-BB898E44FA84}" type="pres">
      <dgm:prSet presAssocID="{60104BDB-896A-496C-B1D2-F1881ABD8422}" presName="parentText" presStyleLbl="node1" presStyleIdx="6" presStyleCnt="11">
        <dgm:presLayoutVars>
          <dgm:chMax val="0"/>
          <dgm:bulletEnabled val="1"/>
        </dgm:presLayoutVars>
      </dgm:prSet>
      <dgm:spPr/>
    </dgm:pt>
    <dgm:pt modelId="{49CE2166-1DCA-4BC4-A90C-6A20FD35C317}" type="pres">
      <dgm:prSet presAssocID="{B600023C-9E1A-45EA-9F03-8B8DD1DD917F}" presName="spacer" presStyleCnt="0"/>
      <dgm:spPr/>
    </dgm:pt>
    <dgm:pt modelId="{33EF8996-9BA6-44EF-A7B7-AF840ECC1522}" type="pres">
      <dgm:prSet presAssocID="{113F24FC-0DC3-471B-A242-71255967A379}" presName="parentText" presStyleLbl="node1" presStyleIdx="7" presStyleCnt="11">
        <dgm:presLayoutVars>
          <dgm:chMax val="0"/>
          <dgm:bulletEnabled val="1"/>
        </dgm:presLayoutVars>
      </dgm:prSet>
      <dgm:spPr/>
    </dgm:pt>
    <dgm:pt modelId="{8E9C70A1-743A-4261-AED0-14ABCBD3D4E4}" type="pres">
      <dgm:prSet presAssocID="{69DFC614-F3FC-438A-B711-A9D975A01A91}" presName="spacer" presStyleCnt="0"/>
      <dgm:spPr/>
    </dgm:pt>
    <dgm:pt modelId="{FD3145C2-3DC1-419D-83BE-F05F9649D73E}" type="pres">
      <dgm:prSet presAssocID="{E8BF326C-659E-4F9F-8CAA-C29110807140}" presName="parentText" presStyleLbl="node1" presStyleIdx="8" presStyleCnt="11">
        <dgm:presLayoutVars>
          <dgm:chMax val="0"/>
          <dgm:bulletEnabled val="1"/>
        </dgm:presLayoutVars>
      </dgm:prSet>
      <dgm:spPr/>
    </dgm:pt>
    <dgm:pt modelId="{2EE33A2E-10B8-4868-A0C7-AC552B16DE39}" type="pres">
      <dgm:prSet presAssocID="{E8BF326C-659E-4F9F-8CAA-C29110807140}" presName="childText" presStyleLbl="revTx" presStyleIdx="1" presStyleCnt="3">
        <dgm:presLayoutVars>
          <dgm:bulletEnabled val="1"/>
        </dgm:presLayoutVars>
      </dgm:prSet>
      <dgm:spPr/>
    </dgm:pt>
    <dgm:pt modelId="{736717D9-B2B8-459A-BC8B-69319F171FC6}" type="pres">
      <dgm:prSet presAssocID="{9DA58BF0-3BD4-48DF-AD7C-2CE95C504E57}" presName="parentText" presStyleLbl="node1" presStyleIdx="9" presStyleCnt="11">
        <dgm:presLayoutVars>
          <dgm:chMax val="0"/>
          <dgm:bulletEnabled val="1"/>
        </dgm:presLayoutVars>
      </dgm:prSet>
      <dgm:spPr/>
    </dgm:pt>
    <dgm:pt modelId="{4EA31DD2-76F7-4F68-9085-4D546BCDD26F}" type="pres">
      <dgm:prSet presAssocID="{9DA58BF0-3BD4-48DF-AD7C-2CE95C504E57}" presName="childText" presStyleLbl="revTx" presStyleIdx="2" presStyleCnt="3">
        <dgm:presLayoutVars>
          <dgm:bulletEnabled val="1"/>
        </dgm:presLayoutVars>
      </dgm:prSet>
      <dgm:spPr/>
    </dgm:pt>
    <dgm:pt modelId="{CCA95C94-0583-491D-9933-7088B040EF79}" type="pres">
      <dgm:prSet presAssocID="{0F616C84-BEE2-4DFD-9752-99CD7159CFFA}" presName="parentText" presStyleLbl="node1" presStyleIdx="10" presStyleCnt="11">
        <dgm:presLayoutVars>
          <dgm:chMax val="0"/>
          <dgm:bulletEnabled val="1"/>
        </dgm:presLayoutVars>
      </dgm:prSet>
      <dgm:spPr/>
    </dgm:pt>
  </dgm:ptLst>
  <dgm:cxnLst>
    <dgm:cxn modelId="{9FC4D80D-4E74-40C7-8744-944E5003B2AE}" srcId="{41CD2690-734D-40F8-B71A-AF97B24D81B5}" destId="{9DA58BF0-3BD4-48DF-AD7C-2CE95C504E57}" srcOrd="9" destOrd="0" parTransId="{A21E16D1-10F3-4F3E-9B57-40EC011FEDB6}" sibTransId="{56A365C5-2B05-451B-B4F5-73E1122C70F4}"/>
    <dgm:cxn modelId="{6E472E17-C7BB-4ADC-8383-182D17B66892}" srcId="{41CD2690-734D-40F8-B71A-AF97B24D81B5}" destId="{A5C32288-06E9-472E-9E6F-69F0659897D8}" srcOrd="1" destOrd="0" parTransId="{22A01415-9339-4057-BE6A-5B7CF0F5FD81}" sibTransId="{B3170744-F851-4D1A-940A-C1C65C6B7C3F}"/>
    <dgm:cxn modelId="{BF2E9C17-C83D-49BD-B648-A9206B527CCB}" srcId="{41CD2690-734D-40F8-B71A-AF97B24D81B5}" destId="{E8BF326C-659E-4F9F-8CAA-C29110807140}" srcOrd="8" destOrd="0" parTransId="{82C00EEF-09AC-448E-A1CC-8F6F73B97523}" sibTransId="{DB4B3F59-BEE9-4F37-9BA6-8839212BCB81}"/>
    <dgm:cxn modelId="{AA777B19-AC59-4430-B268-72C1B49E9989}" type="presOf" srcId="{5AEFB32D-E8B5-4FF2-99BE-3FDCD9452D54}" destId="{EB9DDD52-C67A-472C-82BF-9D9B08318301}" srcOrd="0" destOrd="1" presId="urn:microsoft.com/office/officeart/2005/8/layout/vList2"/>
    <dgm:cxn modelId="{641C2123-FAA2-4783-97C6-5A8F8822B2CC}" srcId="{A5C32288-06E9-472E-9E6F-69F0659897D8}" destId="{EF1DEBCA-612E-445B-AED4-494728254F78}" srcOrd="0" destOrd="0" parTransId="{F3786804-D34E-4989-A607-8D2A04386746}" sibTransId="{AB2C3BAF-A1F9-4161-A452-5DFA6CD4BB7E}"/>
    <dgm:cxn modelId="{13949B24-247C-4950-B588-451EBB275544}" srcId="{A5C32288-06E9-472E-9E6F-69F0659897D8}" destId="{8E4AD055-02BF-4CDD-9F55-9175384F74EC}" srcOrd="2" destOrd="0" parTransId="{53FC59B0-14C8-4DCD-88A5-20B5A80099BA}" sibTransId="{E03EE798-05F6-45A8-8054-A105C228585C}"/>
    <dgm:cxn modelId="{5CDE9C24-BBA7-4C62-BC89-64DE47BC1FF4}" srcId="{41CD2690-734D-40F8-B71A-AF97B24D81B5}" destId="{60104BDB-896A-496C-B1D2-F1881ABD8422}" srcOrd="6" destOrd="0" parTransId="{07A5185E-A055-4966-89C4-CF8905632841}" sibTransId="{B600023C-9E1A-45EA-9F03-8B8DD1DD917F}"/>
    <dgm:cxn modelId="{BBAE2835-F882-459A-BB7B-0EA8A3646FCE}" type="presOf" srcId="{A5B7AAAA-E252-4BE5-BD5B-81D67782C9C8}" destId="{2EE33A2E-10B8-4868-A0C7-AC552B16DE39}" srcOrd="0" destOrd="0" presId="urn:microsoft.com/office/officeart/2005/8/layout/vList2"/>
    <dgm:cxn modelId="{1DC5A536-3D09-42BA-B894-C1CA734EDCA1}" srcId="{41CD2690-734D-40F8-B71A-AF97B24D81B5}" destId="{A7816523-98A8-4926-B4F9-B037C8FFF130}" srcOrd="5" destOrd="0" parTransId="{D4558104-03BA-4019-8FDD-41A58EFC4CD3}" sibTransId="{F7EC28B9-0B34-4FFA-986B-B2A80E7FCF2C}"/>
    <dgm:cxn modelId="{5329ED3A-B34F-4453-A3B2-46EA49E6FCA7}" type="presOf" srcId="{E8BF326C-659E-4F9F-8CAA-C29110807140}" destId="{FD3145C2-3DC1-419D-83BE-F05F9649D73E}" srcOrd="0" destOrd="0" presId="urn:microsoft.com/office/officeart/2005/8/layout/vList2"/>
    <dgm:cxn modelId="{57CFEE3B-5CE1-4E08-A6AD-BC6A86A66630}" srcId="{41CD2690-734D-40F8-B71A-AF97B24D81B5}" destId="{7E9A535A-C46F-4F6C-9B33-E7D5367EC618}" srcOrd="3" destOrd="0" parTransId="{9D94481D-F98F-419E-B02E-33EE33F08648}" sibTransId="{ED3268C0-61B9-4A01-B926-F088A6C535DB}"/>
    <dgm:cxn modelId="{7B4C153D-C998-4CD0-ABD4-2F07CA151D3C}" srcId="{E8BF326C-659E-4F9F-8CAA-C29110807140}" destId="{A5B7AAAA-E252-4BE5-BD5B-81D67782C9C8}" srcOrd="0" destOrd="0" parTransId="{6A5C06FA-BE4E-4019-B7BA-977BDC443B19}" sibTransId="{4250F484-62B9-492D-A3DB-B763B2626FB7}"/>
    <dgm:cxn modelId="{75D5146D-05E7-4474-8EA9-BE488EDE8F95}" type="presOf" srcId="{B541D34C-B8F4-4CF1-9EE2-36EA952ACDB9}" destId="{4EA31DD2-76F7-4F68-9085-4D546BCDD26F}" srcOrd="0" destOrd="0" presId="urn:microsoft.com/office/officeart/2005/8/layout/vList2"/>
    <dgm:cxn modelId="{CAF9F16F-DCA7-4AFB-A8AB-036FC4D83B4D}" type="presOf" srcId="{8E4AD055-02BF-4CDD-9F55-9175384F74EC}" destId="{EB9DDD52-C67A-472C-82BF-9D9B08318301}" srcOrd="0" destOrd="2" presId="urn:microsoft.com/office/officeart/2005/8/layout/vList2"/>
    <dgm:cxn modelId="{38D2EC50-0C03-4504-830B-D6107817142B}" srcId="{41CD2690-734D-40F8-B71A-AF97B24D81B5}" destId="{113F24FC-0DC3-471B-A242-71255967A379}" srcOrd="7" destOrd="0" parTransId="{D8C4462E-A70A-4EF5-88B0-21E2686EB752}" sibTransId="{69DFC614-F3FC-438A-B711-A9D975A01A91}"/>
    <dgm:cxn modelId="{86A80251-8072-4B33-88B2-D2BF3B486C08}" type="presOf" srcId="{F6000CA2-794C-42E2-83CE-F528DCEADD53}" destId="{EB9DDD52-C67A-472C-82BF-9D9B08318301}" srcOrd="0" destOrd="3" presId="urn:microsoft.com/office/officeart/2005/8/layout/vList2"/>
    <dgm:cxn modelId="{8E668971-291F-4C8F-9346-A96DCCE541D0}" srcId="{E8BF326C-659E-4F9F-8CAA-C29110807140}" destId="{C5205B41-C186-449D-A8C3-7E6E72EB184D}" srcOrd="1" destOrd="0" parTransId="{B236E08F-0807-4492-B7EB-2AC0DDAC2E5C}" sibTransId="{BB3AE83B-9E99-414D-90B1-FE6F0FB6E2F0}"/>
    <dgm:cxn modelId="{2730A772-1EB0-4DD2-9020-C72BAE56A8C7}" srcId="{A5C32288-06E9-472E-9E6F-69F0659897D8}" destId="{5AEFB32D-E8B5-4FF2-99BE-3FDCD9452D54}" srcOrd="1" destOrd="0" parTransId="{11BC3EB4-FFC9-43F7-BB8C-F106F30BE8EE}" sibTransId="{5C77249D-1916-4BC8-85F9-7FD5F742C25B}"/>
    <dgm:cxn modelId="{91BCC855-FE41-45B0-867D-57AC51CE6762}" type="presOf" srcId="{C5205B41-C186-449D-A8C3-7E6E72EB184D}" destId="{2EE33A2E-10B8-4868-A0C7-AC552B16DE39}" srcOrd="0" destOrd="1" presId="urn:microsoft.com/office/officeart/2005/8/layout/vList2"/>
    <dgm:cxn modelId="{F7181E76-A593-4F75-AE0E-A6A85E4FD6F8}" srcId="{A5C32288-06E9-472E-9E6F-69F0659897D8}" destId="{F6000CA2-794C-42E2-83CE-F528DCEADD53}" srcOrd="3" destOrd="0" parTransId="{C6F0A0C0-6877-4F0F-A91F-9974E3CB21CC}" sibTransId="{4D49241B-1969-47B5-8D9E-65CE71942086}"/>
    <dgm:cxn modelId="{CD87FD5A-70BE-4757-9504-63DA659C0E7A}" type="presOf" srcId="{9216D8B0-5B2A-4E44-8F00-4A4F04CE6EE6}" destId="{2EE33A2E-10B8-4868-A0C7-AC552B16DE39}" srcOrd="0" destOrd="2" presId="urn:microsoft.com/office/officeart/2005/8/layout/vList2"/>
    <dgm:cxn modelId="{553FE783-0FBD-4B32-BCC9-4B94A043D0B9}" srcId="{41CD2690-734D-40F8-B71A-AF97B24D81B5}" destId="{A34D4467-97A7-433B-8224-05D7DF3867E0}" srcOrd="0" destOrd="0" parTransId="{28E322F5-408D-4B0F-92C1-2E4A34DA27CD}" sibTransId="{B52E0B4F-FC79-4FEB-9416-89F11A1E03BF}"/>
    <dgm:cxn modelId="{F75B5884-0179-41A9-A69D-694CD921559D}" srcId="{E8BF326C-659E-4F9F-8CAA-C29110807140}" destId="{9216D8B0-5B2A-4E44-8F00-4A4F04CE6EE6}" srcOrd="2" destOrd="0" parTransId="{61414F8D-EA4F-4C11-BD7D-43C9CC5A974A}" sibTransId="{99179709-80B5-4C0E-A79D-D118F323B1FE}"/>
    <dgm:cxn modelId="{DE259F88-3C2B-4C45-90A0-24434623424F}" srcId="{41CD2690-734D-40F8-B71A-AF97B24D81B5}" destId="{7E259DA5-F756-4714-8E04-BBE96E6ED2EB}" srcOrd="2" destOrd="0" parTransId="{9F208B4C-00F5-4463-B454-D84802A913C8}" sibTransId="{FBE038D1-8751-43F5-8481-3D882C0D97DD}"/>
    <dgm:cxn modelId="{970514A3-00E8-469C-A8F6-0DBA81107B0C}" type="presOf" srcId="{7E259DA5-F756-4714-8E04-BBE96E6ED2EB}" destId="{E5D1BCE7-371C-4BAB-902F-E7A6F97066C2}" srcOrd="0" destOrd="0" presId="urn:microsoft.com/office/officeart/2005/8/layout/vList2"/>
    <dgm:cxn modelId="{CA695FA3-5856-4EE8-9C5E-084594FA10EF}" type="presOf" srcId="{A7816523-98A8-4926-B4F9-B037C8FFF130}" destId="{17FFAE8E-B8F3-48DD-AAD8-A4D3D6F691E3}" srcOrd="0" destOrd="0" presId="urn:microsoft.com/office/officeart/2005/8/layout/vList2"/>
    <dgm:cxn modelId="{FDEFB5B3-25A2-417D-BA2A-D4FF6E89AE30}" type="presOf" srcId="{9DA58BF0-3BD4-48DF-AD7C-2CE95C504E57}" destId="{736717D9-B2B8-459A-BC8B-69319F171FC6}" srcOrd="0" destOrd="0" presId="urn:microsoft.com/office/officeart/2005/8/layout/vList2"/>
    <dgm:cxn modelId="{71FF14B6-74F4-437B-A0A4-04FF041C4C4D}" type="presOf" srcId="{7E9A535A-C46F-4F6C-9B33-E7D5367EC618}" destId="{34812B68-4FD8-4366-A370-FE133BBDF54D}" srcOrd="0" destOrd="0" presId="urn:microsoft.com/office/officeart/2005/8/layout/vList2"/>
    <dgm:cxn modelId="{576BD7B8-D607-4E28-AA42-97AB8D17EA59}" type="presOf" srcId="{A5C32288-06E9-472E-9E6F-69F0659897D8}" destId="{2AFFF655-268D-47D6-99D4-6EEF2B678ACC}" srcOrd="0" destOrd="0" presId="urn:microsoft.com/office/officeart/2005/8/layout/vList2"/>
    <dgm:cxn modelId="{48CC44BE-827E-4668-B54A-7EFD34BA44F6}" type="presOf" srcId="{41CD2690-734D-40F8-B71A-AF97B24D81B5}" destId="{210C9D23-C909-4BE5-B273-E1D370752CDE}" srcOrd="0" destOrd="0" presId="urn:microsoft.com/office/officeart/2005/8/layout/vList2"/>
    <dgm:cxn modelId="{E075BBC3-E5E5-4F23-B2AB-F8CE345E7BA2}" type="presOf" srcId="{0F616C84-BEE2-4DFD-9752-99CD7159CFFA}" destId="{CCA95C94-0583-491D-9933-7088B040EF79}" srcOrd="0" destOrd="0" presId="urn:microsoft.com/office/officeart/2005/8/layout/vList2"/>
    <dgm:cxn modelId="{BBA58CCD-A25F-4C8D-AF01-0CCC8ADD5AE0}" srcId="{41CD2690-734D-40F8-B71A-AF97B24D81B5}" destId="{0F616C84-BEE2-4DFD-9752-99CD7159CFFA}" srcOrd="10" destOrd="0" parTransId="{7841F171-30CE-4A97-8778-573624F0CC7E}" sibTransId="{0AE72607-099F-47D5-A6CE-76157128A26F}"/>
    <dgm:cxn modelId="{636A4ACE-27A4-462F-A210-73608A7A9B8B}" type="presOf" srcId="{9CA59481-4B0E-492B-848F-804B02954231}" destId="{0F5777D3-6383-473D-AA69-B38F71BD84AF}" srcOrd="0" destOrd="0" presId="urn:microsoft.com/office/officeart/2005/8/layout/vList2"/>
    <dgm:cxn modelId="{EA2487D5-E2D8-4BAC-B404-C36B38FFF2C7}" srcId="{9DA58BF0-3BD4-48DF-AD7C-2CE95C504E57}" destId="{B541D34C-B8F4-4CF1-9EE2-36EA952ACDB9}" srcOrd="0" destOrd="0" parTransId="{07431D1B-1546-4E8A-A580-73CF0FE6C430}" sibTransId="{D4697023-44FB-4FB3-A5C4-EFC675BF87C1}"/>
    <dgm:cxn modelId="{8D9A3BD6-C564-45BA-B4B9-D8DC08EFD656}" type="presOf" srcId="{113F24FC-0DC3-471B-A242-71255967A379}" destId="{33EF8996-9BA6-44EF-A7B7-AF840ECC1522}" srcOrd="0" destOrd="0" presId="urn:microsoft.com/office/officeart/2005/8/layout/vList2"/>
    <dgm:cxn modelId="{A90689DD-11FC-4158-9C18-91D973257688}" srcId="{41CD2690-734D-40F8-B71A-AF97B24D81B5}" destId="{9CA59481-4B0E-492B-848F-804B02954231}" srcOrd="4" destOrd="0" parTransId="{EFE23FF5-4DC8-4F85-A521-5247B32EB240}" sibTransId="{86A76C2B-E119-4FFD-BF7B-54761C285672}"/>
    <dgm:cxn modelId="{3D81BFEA-C369-4A9E-A892-DE4028A930BE}" type="presOf" srcId="{60104BDB-896A-496C-B1D2-F1881ABD8422}" destId="{9FCE1A97-1622-4C65-BD7C-BB898E44FA84}" srcOrd="0" destOrd="0" presId="urn:microsoft.com/office/officeart/2005/8/layout/vList2"/>
    <dgm:cxn modelId="{3EC186EF-6269-46ED-87FA-C6C1905C1DFB}" type="presOf" srcId="{EF1DEBCA-612E-445B-AED4-494728254F78}" destId="{EB9DDD52-C67A-472C-82BF-9D9B08318301}" srcOrd="0" destOrd="0" presId="urn:microsoft.com/office/officeart/2005/8/layout/vList2"/>
    <dgm:cxn modelId="{6F490BFD-934F-4250-B794-B848C6760FB5}" type="presOf" srcId="{A34D4467-97A7-433B-8224-05D7DF3867E0}" destId="{76E61DB9-0BE3-4DF0-A2A7-53066A3B3947}" srcOrd="0" destOrd="0" presId="urn:microsoft.com/office/officeart/2005/8/layout/vList2"/>
    <dgm:cxn modelId="{14A86BCA-7199-4E5E-916B-DE6D53BC7C85}" type="presParOf" srcId="{210C9D23-C909-4BE5-B273-E1D370752CDE}" destId="{76E61DB9-0BE3-4DF0-A2A7-53066A3B3947}" srcOrd="0" destOrd="0" presId="urn:microsoft.com/office/officeart/2005/8/layout/vList2"/>
    <dgm:cxn modelId="{EDB3219E-FC6F-410C-B469-EC17AD38D379}" type="presParOf" srcId="{210C9D23-C909-4BE5-B273-E1D370752CDE}" destId="{0C4178EE-E1B0-4571-8711-F3D67E1A41A8}" srcOrd="1" destOrd="0" presId="urn:microsoft.com/office/officeart/2005/8/layout/vList2"/>
    <dgm:cxn modelId="{80AC8056-F464-45F5-8C23-5AC5C4A1EC69}" type="presParOf" srcId="{210C9D23-C909-4BE5-B273-E1D370752CDE}" destId="{2AFFF655-268D-47D6-99D4-6EEF2B678ACC}" srcOrd="2" destOrd="0" presId="urn:microsoft.com/office/officeart/2005/8/layout/vList2"/>
    <dgm:cxn modelId="{EAC060AC-7239-40A2-9A98-1C9CEFA4FB8C}" type="presParOf" srcId="{210C9D23-C909-4BE5-B273-E1D370752CDE}" destId="{EB9DDD52-C67A-472C-82BF-9D9B08318301}" srcOrd="3" destOrd="0" presId="urn:microsoft.com/office/officeart/2005/8/layout/vList2"/>
    <dgm:cxn modelId="{0EDCE0F3-F1B6-4A50-B084-4E098582BF55}" type="presParOf" srcId="{210C9D23-C909-4BE5-B273-E1D370752CDE}" destId="{E5D1BCE7-371C-4BAB-902F-E7A6F97066C2}" srcOrd="4" destOrd="0" presId="urn:microsoft.com/office/officeart/2005/8/layout/vList2"/>
    <dgm:cxn modelId="{B22821EA-E226-4C0D-B8EC-52F0EDBE26C7}" type="presParOf" srcId="{210C9D23-C909-4BE5-B273-E1D370752CDE}" destId="{8212EAE1-DED0-4557-AB99-F49A30F5F7A7}" srcOrd="5" destOrd="0" presId="urn:microsoft.com/office/officeart/2005/8/layout/vList2"/>
    <dgm:cxn modelId="{C7DC6AB5-4785-495E-8ED9-B97E62449E58}" type="presParOf" srcId="{210C9D23-C909-4BE5-B273-E1D370752CDE}" destId="{34812B68-4FD8-4366-A370-FE133BBDF54D}" srcOrd="6" destOrd="0" presId="urn:microsoft.com/office/officeart/2005/8/layout/vList2"/>
    <dgm:cxn modelId="{59764206-D754-4FD9-8F6A-082DAADB62D4}" type="presParOf" srcId="{210C9D23-C909-4BE5-B273-E1D370752CDE}" destId="{20476975-7F80-4A6B-99C8-67BE24EC35EB}" srcOrd="7" destOrd="0" presId="urn:microsoft.com/office/officeart/2005/8/layout/vList2"/>
    <dgm:cxn modelId="{1B2F7F2F-AF1E-4A2A-B896-34F0A454F6A7}" type="presParOf" srcId="{210C9D23-C909-4BE5-B273-E1D370752CDE}" destId="{0F5777D3-6383-473D-AA69-B38F71BD84AF}" srcOrd="8" destOrd="0" presId="urn:microsoft.com/office/officeart/2005/8/layout/vList2"/>
    <dgm:cxn modelId="{51BA6ABC-D2D5-47EC-93DF-77D96D5BA336}" type="presParOf" srcId="{210C9D23-C909-4BE5-B273-E1D370752CDE}" destId="{3CF103B4-35D9-49A1-8E40-8D379C6C6EE7}" srcOrd="9" destOrd="0" presId="urn:microsoft.com/office/officeart/2005/8/layout/vList2"/>
    <dgm:cxn modelId="{832BD45D-DDAA-4692-A925-4C24136E6FDC}" type="presParOf" srcId="{210C9D23-C909-4BE5-B273-E1D370752CDE}" destId="{17FFAE8E-B8F3-48DD-AAD8-A4D3D6F691E3}" srcOrd="10" destOrd="0" presId="urn:microsoft.com/office/officeart/2005/8/layout/vList2"/>
    <dgm:cxn modelId="{3A3C1166-F8B7-4960-A8FF-D9B63818C2FC}" type="presParOf" srcId="{210C9D23-C909-4BE5-B273-E1D370752CDE}" destId="{1B850C5A-DCA0-4C5F-B927-FCB860618922}" srcOrd="11" destOrd="0" presId="urn:microsoft.com/office/officeart/2005/8/layout/vList2"/>
    <dgm:cxn modelId="{813D9E0D-4CF4-49E3-9177-301E79CB6B70}" type="presParOf" srcId="{210C9D23-C909-4BE5-B273-E1D370752CDE}" destId="{9FCE1A97-1622-4C65-BD7C-BB898E44FA84}" srcOrd="12" destOrd="0" presId="urn:microsoft.com/office/officeart/2005/8/layout/vList2"/>
    <dgm:cxn modelId="{5A7D8E9F-1D9F-42B0-9938-656F97D0B00D}" type="presParOf" srcId="{210C9D23-C909-4BE5-B273-E1D370752CDE}" destId="{49CE2166-1DCA-4BC4-A90C-6A20FD35C317}" srcOrd="13" destOrd="0" presId="urn:microsoft.com/office/officeart/2005/8/layout/vList2"/>
    <dgm:cxn modelId="{E4EBB17C-0894-4CB9-ABBA-C17A7E4C3C20}" type="presParOf" srcId="{210C9D23-C909-4BE5-B273-E1D370752CDE}" destId="{33EF8996-9BA6-44EF-A7B7-AF840ECC1522}" srcOrd="14" destOrd="0" presId="urn:microsoft.com/office/officeart/2005/8/layout/vList2"/>
    <dgm:cxn modelId="{B5803650-80CB-4856-B9A8-D6C31999709F}" type="presParOf" srcId="{210C9D23-C909-4BE5-B273-E1D370752CDE}" destId="{8E9C70A1-743A-4261-AED0-14ABCBD3D4E4}" srcOrd="15" destOrd="0" presId="urn:microsoft.com/office/officeart/2005/8/layout/vList2"/>
    <dgm:cxn modelId="{EADDCDCC-2837-48A5-AAD9-72F62A960173}" type="presParOf" srcId="{210C9D23-C909-4BE5-B273-E1D370752CDE}" destId="{FD3145C2-3DC1-419D-83BE-F05F9649D73E}" srcOrd="16" destOrd="0" presId="urn:microsoft.com/office/officeart/2005/8/layout/vList2"/>
    <dgm:cxn modelId="{F17DCE11-7BD0-4749-A30A-FF7F3BEFF5AB}" type="presParOf" srcId="{210C9D23-C909-4BE5-B273-E1D370752CDE}" destId="{2EE33A2E-10B8-4868-A0C7-AC552B16DE39}" srcOrd="17" destOrd="0" presId="urn:microsoft.com/office/officeart/2005/8/layout/vList2"/>
    <dgm:cxn modelId="{38A403DB-82B0-4FE2-A8AF-1A481A8FA0F1}" type="presParOf" srcId="{210C9D23-C909-4BE5-B273-E1D370752CDE}" destId="{736717D9-B2B8-459A-BC8B-69319F171FC6}" srcOrd="18" destOrd="0" presId="urn:microsoft.com/office/officeart/2005/8/layout/vList2"/>
    <dgm:cxn modelId="{3DF4B37B-E4F1-40F8-9483-439401EDFE8B}" type="presParOf" srcId="{210C9D23-C909-4BE5-B273-E1D370752CDE}" destId="{4EA31DD2-76F7-4F68-9085-4D546BCDD26F}" srcOrd="19" destOrd="0" presId="urn:microsoft.com/office/officeart/2005/8/layout/vList2"/>
    <dgm:cxn modelId="{A6C9BEC2-AF7C-41B3-8450-AA2700975757}" type="presParOf" srcId="{210C9D23-C909-4BE5-B273-E1D370752CDE}" destId="{CCA95C94-0583-491D-9933-7088B040EF79}" srcOrd="2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7D007B-4F9D-4F8C-B484-C29C5BD5E46B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63D1864-826D-4DDA-A963-CA170B222A71}">
      <dgm:prSet/>
      <dgm:spPr/>
      <dgm:t>
        <a:bodyPr/>
        <a:lstStyle/>
        <a:p>
          <a:r>
            <a:rPr lang="en-US"/>
            <a:t>Implementing comprehensive systems engineering, design, and development</a:t>
          </a:r>
        </a:p>
      </dgm:t>
    </dgm:pt>
    <dgm:pt modelId="{F97F5DF8-463C-4A81-9AA0-DA406E7B18BB}" type="parTrans" cxnId="{33165BFD-9540-48E8-9BF3-506715704167}">
      <dgm:prSet/>
      <dgm:spPr/>
      <dgm:t>
        <a:bodyPr/>
        <a:lstStyle/>
        <a:p>
          <a:endParaRPr lang="en-US"/>
        </a:p>
      </dgm:t>
    </dgm:pt>
    <dgm:pt modelId="{97464632-8A9C-4D65-9D9D-2D0ED086E3E3}" type="sibTrans" cxnId="{33165BFD-9540-48E8-9BF3-506715704167}">
      <dgm:prSet/>
      <dgm:spPr/>
      <dgm:t>
        <a:bodyPr/>
        <a:lstStyle/>
        <a:p>
          <a:endParaRPr lang="en-US"/>
        </a:p>
      </dgm:t>
    </dgm:pt>
    <dgm:pt modelId="{C0D41AF6-1055-43D4-B3D5-99F8BF276777}">
      <dgm:prSet/>
      <dgm:spPr/>
      <dgm:t>
        <a:bodyPr/>
        <a:lstStyle/>
        <a:p>
          <a:r>
            <a:rPr lang="en-US"/>
            <a:t>A highly successful simulation software framework with object-oriented technology applicable to large-scale, complex systems or missions</a:t>
          </a:r>
        </a:p>
      </dgm:t>
    </dgm:pt>
    <dgm:pt modelId="{D1B7E7E4-6389-4EF4-A1A6-96650CCA2BB9}" type="parTrans" cxnId="{3E775234-1A5F-46EB-B621-C486E4314597}">
      <dgm:prSet/>
      <dgm:spPr/>
      <dgm:t>
        <a:bodyPr/>
        <a:lstStyle/>
        <a:p>
          <a:endParaRPr lang="en-US"/>
        </a:p>
      </dgm:t>
    </dgm:pt>
    <dgm:pt modelId="{D5559E7A-4D24-46EE-B449-BA0E1F1E35F3}" type="sibTrans" cxnId="{3E775234-1A5F-46EB-B621-C486E4314597}">
      <dgm:prSet/>
      <dgm:spPr/>
      <dgm:t>
        <a:bodyPr/>
        <a:lstStyle/>
        <a:p>
          <a:endParaRPr lang="en-US"/>
        </a:p>
      </dgm:t>
    </dgm:pt>
    <dgm:pt modelId="{D3A1C08C-EA9E-4A7A-8132-64AD72202BCB}">
      <dgm:prSet/>
      <dgm:spPr/>
      <dgm:t>
        <a:bodyPr/>
        <a:lstStyle/>
        <a:p>
          <a:r>
            <a:rPr lang="en-US"/>
            <a:t>Proven quality, reliability, usability, flexibility, and performance for multiple, varying missions, objectives, and applications</a:t>
          </a:r>
        </a:p>
      </dgm:t>
    </dgm:pt>
    <dgm:pt modelId="{BA84A36D-BDB9-4727-8E9B-6AE3C97A2F8D}" type="parTrans" cxnId="{6953D766-9670-436D-A65F-DBABB5A5647A}">
      <dgm:prSet/>
      <dgm:spPr/>
      <dgm:t>
        <a:bodyPr/>
        <a:lstStyle/>
        <a:p>
          <a:endParaRPr lang="en-US"/>
        </a:p>
      </dgm:t>
    </dgm:pt>
    <dgm:pt modelId="{9BE43642-62A5-4A30-9B0C-BE2555A05187}" type="sibTrans" cxnId="{6953D766-9670-436D-A65F-DBABB5A5647A}">
      <dgm:prSet/>
      <dgm:spPr/>
      <dgm:t>
        <a:bodyPr/>
        <a:lstStyle/>
        <a:p>
          <a:endParaRPr lang="en-US"/>
        </a:p>
      </dgm:t>
    </dgm:pt>
    <dgm:pt modelId="{F79DD33E-10EA-4E4D-824A-2F960C26F488}">
      <dgm:prSet/>
      <dgm:spPr/>
      <dgm:t>
        <a:bodyPr/>
        <a:lstStyle/>
        <a:p>
          <a:r>
            <a:rPr lang="en-US"/>
            <a:t>Achieving exceptional levels of software reuse (&gt;86% reuse)</a:t>
          </a:r>
        </a:p>
      </dgm:t>
    </dgm:pt>
    <dgm:pt modelId="{27F1B6E5-DE85-4C7B-B324-F0F35B8E4346}" type="parTrans" cxnId="{3EF253EF-0EA5-4B8A-ACF0-C5A43154C0D8}">
      <dgm:prSet/>
      <dgm:spPr/>
      <dgm:t>
        <a:bodyPr/>
        <a:lstStyle/>
        <a:p>
          <a:endParaRPr lang="en-US"/>
        </a:p>
      </dgm:t>
    </dgm:pt>
    <dgm:pt modelId="{07A536F4-DD39-4A42-ACC7-1394E84F9ECD}" type="sibTrans" cxnId="{3EF253EF-0EA5-4B8A-ACF0-C5A43154C0D8}">
      <dgm:prSet/>
      <dgm:spPr/>
      <dgm:t>
        <a:bodyPr/>
        <a:lstStyle/>
        <a:p>
          <a:endParaRPr lang="en-US"/>
        </a:p>
      </dgm:t>
    </dgm:pt>
    <dgm:pt modelId="{4E418052-4652-454C-8DAA-3248A845057B}">
      <dgm:prSet/>
      <dgm:spPr/>
      <dgm:t>
        <a:bodyPr/>
        <a:lstStyle/>
        <a:p>
          <a:r>
            <a:rPr lang="en-US"/>
            <a:t>Delivers cost effective and innovative technologies</a:t>
          </a:r>
        </a:p>
      </dgm:t>
    </dgm:pt>
    <dgm:pt modelId="{F92E920B-5A0B-4BCA-9DAF-37D7F99B3BBB}" type="parTrans" cxnId="{6FCA4910-E922-4D1D-A639-429A41C1939C}">
      <dgm:prSet/>
      <dgm:spPr/>
      <dgm:t>
        <a:bodyPr/>
        <a:lstStyle/>
        <a:p>
          <a:endParaRPr lang="en-US"/>
        </a:p>
      </dgm:t>
    </dgm:pt>
    <dgm:pt modelId="{F8FD044B-55ED-447B-99FC-894C8ABEBB35}" type="sibTrans" cxnId="{6FCA4910-E922-4D1D-A639-429A41C1939C}">
      <dgm:prSet/>
      <dgm:spPr/>
      <dgm:t>
        <a:bodyPr/>
        <a:lstStyle/>
        <a:p>
          <a:endParaRPr lang="en-US"/>
        </a:p>
      </dgm:t>
    </dgm:pt>
    <dgm:pt modelId="{A9649A49-1642-49AE-937B-5647FACA2BD4}">
      <dgm:prSet/>
      <dgm:spPr/>
      <dgm:t>
        <a:bodyPr/>
        <a:lstStyle/>
        <a:p>
          <a:r>
            <a:rPr lang="en-US"/>
            <a:t>Provides V&amp;V in reducing risk as products move from concept to flight</a:t>
          </a:r>
        </a:p>
      </dgm:t>
    </dgm:pt>
    <dgm:pt modelId="{D0967D7A-C1A5-4266-B979-1A145F4826B3}" type="parTrans" cxnId="{32B597B3-B33C-4FE9-B076-5660936DFAAC}">
      <dgm:prSet/>
      <dgm:spPr/>
      <dgm:t>
        <a:bodyPr/>
        <a:lstStyle/>
        <a:p>
          <a:endParaRPr lang="en-US"/>
        </a:p>
      </dgm:t>
    </dgm:pt>
    <dgm:pt modelId="{CD884959-3B67-4AFB-BE14-A599756CC338}" type="sibTrans" cxnId="{32B597B3-B33C-4FE9-B076-5660936DFAAC}">
      <dgm:prSet/>
      <dgm:spPr/>
      <dgm:t>
        <a:bodyPr/>
        <a:lstStyle/>
        <a:p>
          <a:endParaRPr lang="en-US"/>
        </a:p>
      </dgm:t>
    </dgm:pt>
    <dgm:pt modelId="{6988C426-46C7-482F-8F9C-A4AE6765C52F}">
      <dgm:prSet/>
      <dgm:spPr/>
      <dgm:t>
        <a:bodyPr/>
        <a:lstStyle/>
        <a:p>
          <a:r>
            <a:rPr lang="en-US" dirty="0"/>
            <a:t>Designed for long term maintainability </a:t>
          </a:r>
        </a:p>
      </dgm:t>
    </dgm:pt>
    <dgm:pt modelId="{FF28417B-52BC-40D5-9153-3BBD28495619}" type="parTrans" cxnId="{0B0223E1-68E2-454F-A392-3698957B4A15}">
      <dgm:prSet/>
      <dgm:spPr/>
      <dgm:t>
        <a:bodyPr/>
        <a:lstStyle/>
        <a:p>
          <a:endParaRPr lang="en-US"/>
        </a:p>
      </dgm:t>
    </dgm:pt>
    <dgm:pt modelId="{A4AFBBB1-6562-41CD-BAE4-CF51789EB80C}" type="sibTrans" cxnId="{0B0223E1-68E2-454F-A392-3698957B4A15}">
      <dgm:prSet/>
      <dgm:spPr/>
      <dgm:t>
        <a:bodyPr/>
        <a:lstStyle/>
        <a:p>
          <a:endParaRPr lang="en-US"/>
        </a:p>
      </dgm:t>
    </dgm:pt>
    <dgm:pt modelId="{329B5601-367F-44A6-89E1-68EEBBDAF761}" type="pres">
      <dgm:prSet presAssocID="{937D007B-4F9D-4F8C-B484-C29C5BD5E46B}" presName="linear" presStyleCnt="0">
        <dgm:presLayoutVars>
          <dgm:animLvl val="lvl"/>
          <dgm:resizeHandles val="exact"/>
        </dgm:presLayoutVars>
      </dgm:prSet>
      <dgm:spPr/>
    </dgm:pt>
    <dgm:pt modelId="{B34B664A-686F-4623-A8AD-9FD1B83F319F}" type="pres">
      <dgm:prSet presAssocID="{663D1864-826D-4DDA-A963-CA170B222A71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25EB5264-94C6-4B40-9351-025942BA02EB}" type="pres">
      <dgm:prSet presAssocID="{97464632-8A9C-4D65-9D9D-2D0ED086E3E3}" presName="spacer" presStyleCnt="0"/>
      <dgm:spPr/>
    </dgm:pt>
    <dgm:pt modelId="{C2DA4A41-ADC4-411A-8775-1319BAEC2C5E}" type="pres">
      <dgm:prSet presAssocID="{C0D41AF6-1055-43D4-B3D5-99F8BF276777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9530BA94-355B-4FC9-89C7-37CFBA2A18EB}" type="pres">
      <dgm:prSet presAssocID="{D5559E7A-4D24-46EE-B449-BA0E1F1E35F3}" presName="spacer" presStyleCnt="0"/>
      <dgm:spPr/>
    </dgm:pt>
    <dgm:pt modelId="{A60269B7-EA24-4598-BB3B-2E47DE9C2693}" type="pres">
      <dgm:prSet presAssocID="{D3A1C08C-EA9E-4A7A-8132-64AD72202BCB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D4626FAE-4B50-488E-AF1F-FBEA2A2A2C05}" type="pres">
      <dgm:prSet presAssocID="{9BE43642-62A5-4A30-9B0C-BE2555A05187}" presName="spacer" presStyleCnt="0"/>
      <dgm:spPr/>
    </dgm:pt>
    <dgm:pt modelId="{8F5CB514-FA0D-4FDD-9D53-3677366DCEA2}" type="pres">
      <dgm:prSet presAssocID="{F79DD33E-10EA-4E4D-824A-2F960C26F488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C732E7C8-4BB4-485A-858D-DA6AC3B3E158}" type="pres">
      <dgm:prSet presAssocID="{07A536F4-DD39-4A42-ACC7-1394E84F9ECD}" presName="spacer" presStyleCnt="0"/>
      <dgm:spPr/>
    </dgm:pt>
    <dgm:pt modelId="{0A257CC3-B1C4-4B0B-8F43-6204333EA9F9}" type="pres">
      <dgm:prSet presAssocID="{4E418052-4652-454C-8DAA-3248A845057B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470477FB-B1D2-479F-8263-DF30A234294C}" type="pres">
      <dgm:prSet presAssocID="{F8FD044B-55ED-447B-99FC-894C8ABEBB35}" presName="spacer" presStyleCnt="0"/>
      <dgm:spPr/>
    </dgm:pt>
    <dgm:pt modelId="{E541E4E6-9104-4691-A6C7-9B8DBAFF6588}" type="pres">
      <dgm:prSet presAssocID="{A9649A49-1642-49AE-937B-5647FACA2BD4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420ADF0A-566A-469C-80FF-5A8BD210B8D9}" type="pres">
      <dgm:prSet presAssocID="{CD884959-3B67-4AFB-BE14-A599756CC338}" presName="spacer" presStyleCnt="0"/>
      <dgm:spPr/>
    </dgm:pt>
    <dgm:pt modelId="{A3B37B7E-9DDB-4845-8444-C7AE837BF9B7}" type="pres">
      <dgm:prSet presAssocID="{6988C426-46C7-482F-8F9C-A4AE6765C52F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6FCA4910-E922-4D1D-A639-429A41C1939C}" srcId="{937D007B-4F9D-4F8C-B484-C29C5BD5E46B}" destId="{4E418052-4652-454C-8DAA-3248A845057B}" srcOrd="4" destOrd="0" parTransId="{F92E920B-5A0B-4BCA-9DAF-37D7F99B3BBB}" sibTransId="{F8FD044B-55ED-447B-99FC-894C8ABEBB35}"/>
    <dgm:cxn modelId="{B8C55F20-4AE2-4112-8276-924B9E2DCB41}" type="presOf" srcId="{A9649A49-1642-49AE-937B-5647FACA2BD4}" destId="{E541E4E6-9104-4691-A6C7-9B8DBAFF6588}" srcOrd="0" destOrd="0" presId="urn:microsoft.com/office/officeart/2005/8/layout/vList2"/>
    <dgm:cxn modelId="{3E775234-1A5F-46EB-B621-C486E4314597}" srcId="{937D007B-4F9D-4F8C-B484-C29C5BD5E46B}" destId="{C0D41AF6-1055-43D4-B3D5-99F8BF276777}" srcOrd="1" destOrd="0" parTransId="{D1B7E7E4-6389-4EF4-A1A6-96650CCA2BB9}" sibTransId="{D5559E7A-4D24-46EE-B449-BA0E1F1E35F3}"/>
    <dgm:cxn modelId="{6953D766-9670-436D-A65F-DBABB5A5647A}" srcId="{937D007B-4F9D-4F8C-B484-C29C5BD5E46B}" destId="{D3A1C08C-EA9E-4A7A-8132-64AD72202BCB}" srcOrd="2" destOrd="0" parTransId="{BA84A36D-BDB9-4727-8E9B-6AE3C97A2F8D}" sibTransId="{9BE43642-62A5-4A30-9B0C-BE2555A05187}"/>
    <dgm:cxn modelId="{D3844F68-707C-4659-A094-9DFA952448C3}" type="presOf" srcId="{663D1864-826D-4DDA-A963-CA170B222A71}" destId="{B34B664A-686F-4623-A8AD-9FD1B83F319F}" srcOrd="0" destOrd="0" presId="urn:microsoft.com/office/officeart/2005/8/layout/vList2"/>
    <dgm:cxn modelId="{99EE406D-D4C1-4975-8B44-FB6FD4C52792}" type="presOf" srcId="{4E418052-4652-454C-8DAA-3248A845057B}" destId="{0A257CC3-B1C4-4B0B-8F43-6204333EA9F9}" srcOrd="0" destOrd="0" presId="urn:microsoft.com/office/officeart/2005/8/layout/vList2"/>
    <dgm:cxn modelId="{B9CBE696-0455-4A26-8DCC-E29EB68E88E5}" type="presOf" srcId="{937D007B-4F9D-4F8C-B484-C29C5BD5E46B}" destId="{329B5601-367F-44A6-89E1-68EEBBDAF761}" srcOrd="0" destOrd="0" presId="urn:microsoft.com/office/officeart/2005/8/layout/vList2"/>
    <dgm:cxn modelId="{B9E191A9-E249-4E9D-80DF-1912AB34AFBA}" type="presOf" srcId="{C0D41AF6-1055-43D4-B3D5-99F8BF276777}" destId="{C2DA4A41-ADC4-411A-8775-1319BAEC2C5E}" srcOrd="0" destOrd="0" presId="urn:microsoft.com/office/officeart/2005/8/layout/vList2"/>
    <dgm:cxn modelId="{6F4B25B3-1A51-4482-9B51-41B1485B6919}" type="presOf" srcId="{6988C426-46C7-482F-8F9C-A4AE6765C52F}" destId="{A3B37B7E-9DDB-4845-8444-C7AE837BF9B7}" srcOrd="0" destOrd="0" presId="urn:microsoft.com/office/officeart/2005/8/layout/vList2"/>
    <dgm:cxn modelId="{32B597B3-B33C-4FE9-B076-5660936DFAAC}" srcId="{937D007B-4F9D-4F8C-B484-C29C5BD5E46B}" destId="{A9649A49-1642-49AE-937B-5647FACA2BD4}" srcOrd="5" destOrd="0" parTransId="{D0967D7A-C1A5-4266-B979-1A145F4826B3}" sibTransId="{CD884959-3B67-4AFB-BE14-A599756CC338}"/>
    <dgm:cxn modelId="{23D1D4BA-6632-40BF-8954-C6126F00AC45}" type="presOf" srcId="{F79DD33E-10EA-4E4D-824A-2F960C26F488}" destId="{8F5CB514-FA0D-4FDD-9D53-3677366DCEA2}" srcOrd="0" destOrd="0" presId="urn:microsoft.com/office/officeart/2005/8/layout/vList2"/>
    <dgm:cxn modelId="{0B0223E1-68E2-454F-A392-3698957B4A15}" srcId="{937D007B-4F9D-4F8C-B484-C29C5BD5E46B}" destId="{6988C426-46C7-482F-8F9C-A4AE6765C52F}" srcOrd="6" destOrd="0" parTransId="{FF28417B-52BC-40D5-9153-3BBD28495619}" sibTransId="{A4AFBBB1-6562-41CD-BAE4-CF51789EB80C}"/>
    <dgm:cxn modelId="{381B99E2-AB78-4882-A8E5-D0651E689657}" type="presOf" srcId="{D3A1C08C-EA9E-4A7A-8132-64AD72202BCB}" destId="{A60269B7-EA24-4598-BB3B-2E47DE9C2693}" srcOrd="0" destOrd="0" presId="urn:microsoft.com/office/officeart/2005/8/layout/vList2"/>
    <dgm:cxn modelId="{3EF253EF-0EA5-4B8A-ACF0-C5A43154C0D8}" srcId="{937D007B-4F9D-4F8C-B484-C29C5BD5E46B}" destId="{F79DD33E-10EA-4E4D-824A-2F960C26F488}" srcOrd="3" destOrd="0" parTransId="{27F1B6E5-DE85-4C7B-B324-F0F35B8E4346}" sibTransId="{07A536F4-DD39-4A42-ACC7-1394E84F9ECD}"/>
    <dgm:cxn modelId="{33165BFD-9540-48E8-9BF3-506715704167}" srcId="{937D007B-4F9D-4F8C-B484-C29C5BD5E46B}" destId="{663D1864-826D-4DDA-A963-CA170B222A71}" srcOrd="0" destOrd="0" parTransId="{F97F5DF8-463C-4A81-9AA0-DA406E7B18BB}" sibTransId="{97464632-8A9C-4D65-9D9D-2D0ED086E3E3}"/>
    <dgm:cxn modelId="{688BE85E-E95E-4E71-89D7-EF3897C8FA73}" type="presParOf" srcId="{329B5601-367F-44A6-89E1-68EEBBDAF761}" destId="{B34B664A-686F-4623-A8AD-9FD1B83F319F}" srcOrd="0" destOrd="0" presId="urn:microsoft.com/office/officeart/2005/8/layout/vList2"/>
    <dgm:cxn modelId="{0121A0DE-877C-471A-BA86-871B2E4F0AB8}" type="presParOf" srcId="{329B5601-367F-44A6-89E1-68EEBBDAF761}" destId="{25EB5264-94C6-4B40-9351-025942BA02EB}" srcOrd="1" destOrd="0" presId="urn:microsoft.com/office/officeart/2005/8/layout/vList2"/>
    <dgm:cxn modelId="{BFC20730-96D0-45E6-A52C-875B84219E08}" type="presParOf" srcId="{329B5601-367F-44A6-89E1-68EEBBDAF761}" destId="{C2DA4A41-ADC4-411A-8775-1319BAEC2C5E}" srcOrd="2" destOrd="0" presId="urn:microsoft.com/office/officeart/2005/8/layout/vList2"/>
    <dgm:cxn modelId="{A7DEDCB3-39AD-4817-A8A9-7F6EB4C5D894}" type="presParOf" srcId="{329B5601-367F-44A6-89E1-68EEBBDAF761}" destId="{9530BA94-355B-4FC9-89C7-37CFBA2A18EB}" srcOrd="3" destOrd="0" presId="urn:microsoft.com/office/officeart/2005/8/layout/vList2"/>
    <dgm:cxn modelId="{53BB1838-B66A-4C6C-A571-17D3BD5DD5F1}" type="presParOf" srcId="{329B5601-367F-44A6-89E1-68EEBBDAF761}" destId="{A60269B7-EA24-4598-BB3B-2E47DE9C2693}" srcOrd="4" destOrd="0" presId="urn:microsoft.com/office/officeart/2005/8/layout/vList2"/>
    <dgm:cxn modelId="{59915F72-B01D-4D55-9114-53C3B5A39A63}" type="presParOf" srcId="{329B5601-367F-44A6-89E1-68EEBBDAF761}" destId="{D4626FAE-4B50-488E-AF1F-FBEA2A2A2C05}" srcOrd="5" destOrd="0" presId="urn:microsoft.com/office/officeart/2005/8/layout/vList2"/>
    <dgm:cxn modelId="{4252C382-4E49-4A09-B942-4C9CE15C9BA9}" type="presParOf" srcId="{329B5601-367F-44A6-89E1-68EEBBDAF761}" destId="{8F5CB514-FA0D-4FDD-9D53-3677366DCEA2}" srcOrd="6" destOrd="0" presId="urn:microsoft.com/office/officeart/2005/8/layout/vList2"/>
    <dgm:cxn modelId="{1832639B-7F99-4A9E-A5EB-C16AD64511DA}" type="presParOf" srcId="{329B5601-367F-44A6-89E1-68EEBBDAF761}" destId="{C732E7C8-4BB4-485A-858D-DA6AC3B3E158}" srcOrd="7" destOrd="0" presId="urn:microsoft.com/office/officeart/2005/8/layout/vList2"/>
    <dgm:cxn modelId="{0B1E985D-9AE5-40FF-997B-53771BBFE040}" type="presParOf" srcId="{329B5601-367F-44A6-89E1-68EEBBDAF761}" destId="{0A257CC3-B1C4-4B0B-8F43-6204333EA9F9}" srcOrd="8" destOrd="0" presId="urn:microsoft.com/office/officeart/2005/8/layout/vList2"/>
    <dgm:cxn modelId="{CFE38D86-5655-41B0-9A31-B3EC3A893BB4}" type="presParOf" srcId="{329B5601-367F-44A6-89E1-68EEBBDAF761}" destId="{470477FB-B1D2-479F-8263-DF30A234294C}" srcOrd="9" destOrd="0" presId="urn:microsoft.com/office/officeart/2005/8/layout/vList2"/>
    <dgm:cxn modelId="{B4A555BA-2A76-4E94-B33D-624E0B852F75}" type="presParOf" srcId="{329B5601-367F-44A6-89E1-68EEBBDAF761}" destId="{E541E4E6-9104-4691-A6C7-9B8DBAFF6588}" srcOrd="10" destOrd="0" presId="urn:microsoft.com/office/officeart/2005/8/layout/vList2"/>
    <dgm:cxn modelId="{EBA01097-8079-432A-86D2-1D1CC5D470C7}" type="presParOf" srcId="{329B5601-367F-44A6-89E1-68EEBBDAF761}" destId="{420ADF0A-566A-469C-80FF-5A8BD210B8D9}" srcOrd="11" destOrd="0" presId="urn:microsoft.com/office/officeart/2005/8/layout/vList2"/>
    <dgm:cxn modelId="{BAE59974-AF98-436A-A1FE-DECD05250BDD}" type="presParOf" srcId="{329B5601-367F-44A6-89E1-68EEBBDAF761}" destId="{A3B37B7E-9DDB-4845-8444-C7AE837BF9B7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F24E9-3923-4490-8FD2-24CD7BF8728B}">
      <dsp:nvSpPr>
        <dsp:cNvPr id="0" name=""/>
        <dsp:cNvSpPr/>
      </dsp:nvSpPr>
      <dsp:spPr>
        <a:xfrm>
          <a:off x="0" y="3520"/>
          <a:ext cx="6919325" cy="43473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Preeminent state-of-the-art simulation technology in the nation</a:t>
          </a:r>
        </a:p>
      </dsp:txBody>
      <dsp:txXfrm>
        <a:off x="21222" y="24742"/>
        <a:ext cx="6876881" cy="392287"/>
      </dsp:txXfrm>
    </dsp:sp>
    <dsp:sp modelId="{CB8350D3-FE7B-4710-A195-E0DCF56C47D6}">
      <dsp:nvSpPr>
        <dsp:cNvPr id="0" name=""/>
        <dsp:cNvSpPr/>
      </dsp:nvSpPr>
      <dsp:spPr>
        <a:xfrm>
          <a:off x="0" y="452609"/>
          <a:ext cx="6919325" cy="434731"/>
        </a:xfrm>
        <a:prstGeom prst="roundRect">
          <a:avLst/>
        </a:prstGeom>
        <a:solidFill>
          <a:schemeClr val="accent2">
            <a:hueOff val="381558"/>
            <a:satOff val="-8706"/>
            <a:lumOff val="3216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High quality, high reliability, and low operating costs</a:t>
          </a:r>
        </a:p>
      </dsp:txBody>
      <dsp:txXfrm>
        <a:off x="21222" y="473831"/>
        <a:ext cx="6876881" cy="392287"/>
      </dsp:txXfrm>
    </dsp:sp>
    <dsp:sp modelId="{00ED2DEE-391B-4F8B-BCB0-9D1FE42A6260}">
      <dsp:nvSpPr>
        <dsp:cNvPr id="0" name=""/>
        <dsp:cNvSpPr/>
      </dsp:nvSpPr>
      <dsp:spPr>
        <a:xfrm>
          <a:off x="0" y="901698"/>
          <a:ext cx="6919325" cy="434731"/>
        </a:xfrm>
        <a:prstGeom prst="roundRect">
          <a:avLst/>
        </a:prstGeom>
        <a:solidFill>
          <a:schemeClr val="accent2">
            <a:hueOff val="763116"/>
            <a:satOff val="-17411"/>
            <a:lumOff val="6432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Hardware and software integration for flight tests</a:t>
          </a:r>
        </a:p>
      </dsp:txBody>
      <dsp:txXfrm>
        <a:off x="21222" y="922920"/>
        <a:ext cx="6876881" cy="392287"/>
      </dsp:txXfrm>
    </dsp:sp>
    <dsp:sp modelId="{FDB2ADE9-B9CF-4A5A-9033-FF6CEFB104C5}">
      <dsp:nvSpPr>
        <dsp:cNvPr id="0" name=""/>
        <dsp:cNvSpPr/>
      </dsp:nvSpPr>
      <dsp:spPr>
        <a:xfrm>
          <a:off x="0" y="1350787"/>
          <a:ext cx="6919325" cy="434731"/>
        </a:xfrm>
        <a:prstGeom prst="roundRect">
          <a:avLst/>
        </a:prstGeom>
        <a:solidFill>
          <a:schemeClr val="accent2">
            <a:hueOff val="1144674"/>
            <a:satOff val="-26117"/>
            <a:lumOff val="9647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Average software reuse rate is &gt;86% equivalent to ~$20 million savings over every 10 years (exceeds industry practice) </a:t>
          </a:r>
        </a:p>
      </dsp:txBody>
      <dsp:txXfrm>
        <a:off x="21222" y="1372009"/>
        <a:ext cx="6876881" cy="392287"/>
      </dsp:txXfrm>
    </dsp:sp>
    <dsp:sp modelId="{53A61B25-C3CC-4F9D-9954-0515996C20BC}">
      <dsp:nvSpPr>
        <dsp:cNvPr id="0" name=""/>
        <dsp:cNvSpPr/>
      </dsp:nvSpPr>
      <dsp:spPr>
        <a:xfrm>
          <a:off x="0" y="1785519"/>
          <a:ext cx="6919325" cy="330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9689" tIns="12700" rIns="71120" bIns="127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Software technologies releases to government and industry due to widespread interest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Contributed to major aerospace research technology transfer</a:t>
          </a:r>
        </a:p>
      </dsp:txBody>
      <dsp:txXfrm>
        <a:off x="0" y="1785519"/>
        <a:ext cx="6919325" cy="330230"/>
      </dsp:txXfrm>
    </dsp:sp>
    <dsp:sp modelId="{F0ACE5AB-55CA-497F-BFEB-C8102B03125C}">
      <dsp:nvSpPr>
        <dsp:cNvPr id="0" name=""/>
        <dsp:cNvSpPr/>
      </dsp:nvSpPr>
      <dsp:spPr>
        <a:xfrm>
          <a:off x="0" y="2115749"/>
          <a:ext cx="6919325" cy="434731"/>
        </a:xfrm>
        <a:prstGeom prst="roundRect">
          <a:avLst/>
        </a:prstGeom>
        <a:solidFill>
          <a:schemeClr val="accent2">
            <a:hueOff val="1526231"/>
            <a:satOff val="-34822"/>
            <a:lumOff val="12863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Aeronautical Research Simulation</a:t>
          </a:r>
        </a:p>
      </dsp:txBody>
      <dsp:txXfrm>
        <a:off x="21222" y="2136971"/>
        <a:ext cx="6876881" cy="392287"/>
      </dsp:txXfrm>
    </dsp:sp>
    <dsp:sp modelId="{66E232AA-FBF1-405F-935F-E60664733901}">
      <dsp:nvSpPr>
        <dsp:cNvPr id="0" name=""/>
        <dsp:cNvSpPr/>
      </dsp:nvSpPr>
      <dsp:spPr>
        <a:xfrm>
          <a:off x="0" y="2550480"/>
          <a:ext cx="6919325" cy="1011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9689" tIns="12700" rIns="71120" bIns="127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 dirty="0"/>
            <a:t>Urban Air Mobility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Unmanned Aircraft Systems/Vehicles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Commercial transport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 dirty="0"/>
            <a:t>General aviation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Fighters and helicopters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Futuristic designs including hypersonic and supersonic research</a:t>
          </a:r>
        </a:p>
      </dsp:txBody>
      <dsp:txXfrm>
        <a:off x="0" y="2550480"/>
        <a:ext cx="6919325" cy="1011330"/>
      </dsp:txXfrm>
    </dsp:sp>
    <dsp:sp modelId="{5D419492-4A1E-41C9-9189-2708E7CCD1D4}">
      <dsp:nvSpPr>
        <dsp:cNvPr id="0" name=""/>
        <dsp:cNvSpPr/>
      </dsp:nvSpPr>
      <dsp:spPr>
        <a:xfrm>
          <a:off x="0" y="3561811"/>
          <a:ext cx="6919325" cy="434731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Space Flight Research Simulation</a:t>
          </a:r>
        </a:p>
      </dsp:txBody>
      <dsp:txXfrm>
        <a:off x="21222" y="3583033"/>
        <a:ext cx="6876881" cy="392287"/>
      </dsp:txXfrm>
    </dsp:sp>
    <dsp:sp modelId="{93DA9269-71A6-4356-8D8F-F2812FB9C704}">
      <dsp:nvSpPr>
        <dsp:cNvPr id="0" name=""/>
        <dsp:cNvSpPr/>
      </dsp:nvSpPr>
      <dsp:spPr>
        <a:xfrm>
          <a:off x="0" y="3996542"/>
          <a:ext cx="6919325" cy="681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9689" tIns="12700" rIns="71120" bIns="127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Lunar and Other Planetary Lander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Crew exploration and launch vehicle; rendezvous and docking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Lifting bodies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00" kern="1200"/>
            <a:t>Lunar and Mars environments</a:t>
          </a:r>
        </a:p>
      </dsp:txBody>
      <dsp:txXfrm>
        <a:off x="0" y="3996542"/>
        <a:ext cx="6919325" cy="6811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E61DB9-0BE3-4DF0-A2A7-53066A3B3947}">
      <dsp:nvSpPr>
        <dsp:cNvPr id="0" name=""/>
        <dsp:cNvSpPr/>
      </dsp:nvSpPr>
      <dsp:spPr>
        <a:xfrm>
          <a:off x="0" y="9806"/>
          <a:ext cx="6919325" cy="2866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Flight simulation for pilot-in-the-loop, urban air mobility, and unmanned aircraft systems</a:t>
          </a:r>
        </a:p>
      </dsp:txBody>
      <dsp:txXfrm>
        <a:off x="13993" y="23799"/>
        <a:ext cx="6891339" cy="258664"/>
      </dsp:txXfrm>
    </dsp:sp>
    <dsp:sp modelId="{2AFFF655-268D-47D6-99D4-6EEF2B678ACC}">
      <dsp:nvSpPr>
        <dsp:cNvPr id="0" name=""/>
        <dsp:cNvSpPr/>
      </dsp:nvSpPr>
      <dsp:spPr>
        <a:xfrm>
          <a:off x="0" y="310856"/>
          <a:ext cx="6919325" cy="286650"/>
        </a:xfrm>
        <a:prstGeom prst="roundRect">
          <a:avLst/>
        </a:prstGeom>
        <a:solidFill>
          <a:schemeClr val="accent2">
            <a:hueOff val="190779"/>
            <a:satOff val="-4353"/>
            <a:lumOff val="1608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Wide choices of simulation fidelity (conceptual, prototype, validation)</a:t>
          </a:r>
        </a:p>
      </dsp:txBody>
      <dsp:txXfrm>
        <a:off x="13993" y="324849"/>
        <a:ext cx="6891339" cy="258664"/>
      </dsp:txXfrm>
    </dsp:sp>
    <dsp:sp modelId="{EB9DDD52-C67A-472C-82BF-9D9B08318301}">
      <dsp:nvSpPr>
        <dsp:cNvPr id="0" name=""/>
        <dsp:cNvSpPr/>
      </dsp:nvSpPr>
      <dsp:spPr>
        <a:xfrm>
          <a:off x="0" y="597506"/>
          <a:ext cx="6919325" cy="70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9689" tIns="13970" rIns="78232" bIns="13970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50" kern="1200"/>
            <a:t>Real Time or Fast Time (Time delay characterization)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50" kern="1200" dirty="0"/>
            <a:t>Analyses or Batch; Monte Carlo Analyses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50" kern="1200"/>
            <a:t>Part Task, Specific Conditions/Operations 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50" kern="1200"/>
            <a:t>Full Mission, End-to-End </a:t>
          </a:r>
        </a:p>
      </dsp:txBody>
      <dsp:txXfrm>
        <a:off x="0" y="597506"/>
        <a:ext cx="6919325" cy="703800"/>
      </dsp:txXfrm>
    </dsp:sp>
    <dsp:sp modelId="{E5D1BCE7-371C-4BAB-902F-E7A6F97066C2}">
      <dsp:nvSpPr>
        <dsp:cNvPr id="0" name=""/>
        <dsp:cNvSpPr/>
      </dsp:nvSpPr>
      <dsp:spPr>
        <a:xfrm>
          <a:off x="0" y="1301306"/>
          <a:ext cx="6919325" cy="286650"/>
        </a:xfrm>
        <a:prstGeom prst="roundRect">
          <a:avLst/>
        </a:prstGeom>
        <a:solidFill>
          <a:schemeClr val="accent2">
            <a:hueOff val="381558"/>
            <a:satOff val="-8706"/>
            <a:lumOff val="3216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Ride quality</a:t>
          </a:r>
        </a:p>
      </dsp:txBody>
      <dsp:txXfrm>
        <a:off x="13993" y="1315299"/>
        <a:ext cx="6891339" cy="258664"/>
      </dsp:txXfrm>
    </dsp:sp>
    <dsp:sp modelId="{34812B68-4FD8-4366-A370-FE133BBDF54D}">
      <dsp:nvSpPr>
        <dsp:cNvPr id="0" name=""/>
        <dsp:cNvSpPr/>
      </dsp:nvSpPr>
      <dsp:spPr>
        <a:xfrm>
          <a:off x="0" y="1602356"/>
          <a:ext cx="6919325" cy="286650"/>
        </a:xfrm>
        <a:prstGeom prst="roundRect">
          <a:avLst/>
        </a:prstGeom>
        <a:solidFill>
          <a:schemeClr val="accent2">
            <a:hueOff val="572337"/>
            <a:satOff val="-13058"/>
            <a:lumOff val="4824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Handling quality</a:t>
          </a:r>
        </a:p>
      </dsp:txBody>
      <dsp:txXfrm>
        <a:off x="13993" y="1616349"/>
        <a:ext cx="6891339" cy="258664"/>
      </dsp:txXfrm>
    </dsp:sp>
    <dsp:sp modelId="{0F5777D3-6383-473D-AA69-B38F71BD84AF}">
      <dsp:nvSpPr>
        <dsp:cNvPr id="0" name=""/>
        <dsp:cNvSpPr/>
      </dsp:nvSpPr>
      <dsp:spPr>
        <a:xfrm>
          <a:off x="0" y="1903406"/>
          <a:ext cx="6919325" cy="286650"/>
        </a:xfrm>
        <a:prstGeom prst="roundRect">
          <a:avLst/>
        </a:prstGeom>
        <a:solidFill>
          <a:schemeClr val="accent2">
            <a:hueOff val="763116"/>
            <a:satOff val="-17411"/>
            <a:lumOff val="6432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Simulator Flight Deck Development (Part task or Full mission)</a:t>
          </a:r>
        </a:p>
      </dsp:txBody>
      <dsp:txXfrm>
        <a:off x="13993" y="1917399"/>
        <a:ext cx="6891339" cy="258664"/>
      </dsp:txXfrm>
    </dsp:sp>
    <dsp:sp modelId="{17FFAE8E-B8F3-48DD-AAD8-A4D3D6F691E3}">
      <dsp:nvSpPr>
        <dsp:cNvPr id="0" name=""/>
        <dsp:cNvSpPr/>
      </dsp:nvSpPr>
      <dsp:spPr>
        <a:xfrm>
          <a:off x="0" y="2204456"/>
          <a:ext cx="6919325" cy="286650"/>
        </a:xfrm>
        <a:prstGeom prst="roundRect">
          <a:avLst/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Human Factors Engineering simulation environment</a:t>
          </a:r>
        </a:p>
      </dsp:txBody>
      <dsp:txXfrm>
        <a:off x="13993" y="2218449"/>
        <a:ext cx="6891339" cy="258664"/>
      </dsp:txXfrm>
    </dsp:sp>
    <dsp:sp modelId="{9FCE1A97-1622-4C65-BD7C-BB898E44FA84}">
      <dsp:nvSpPr>
        <dsp:cNvPr id="0" name=""/>
        <dsp:cNvSpPr/>
      </dsp:nvSpPr>
      <dsp:spPr>
        <a:xfrm>
          <a:off x="0" y="2505506"/>
          <a:ext cx="6919325" cy="286650"/>
        </a:xfrm>
        <a:prstGeom prst="roundRect">
          <a:avLst/>
        </a:prstGeom>
        <a:solidFill>
          <a:schemeClr val="accent2">
            <a:hueOff val="1144674"/>
            <a:satOff val="-26117"/>
            <a:lumOff val="9647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Flight Avionics including Display, Control, Communications, Command, and Data Handling</a:t>
          </a:r>
        </a:p>
      </dsp:txBody>
      <dsp:txXfrm>
        <a:off x="13993" y="2519499"/>
        <a:ext cx="6891339" cy="258664"/>
      </dsp:txXfrm>
    </dsp:sp>
    <dsp:sp modelId="{33EF8996-9BA6-44EF-A7B7-AF840ECC1522}">
      <dsp:nvSpPr>
        <dsp:cNvPr id="0" name=""/>
        <dsp:cNvSpPr/>
      </dsp:nvSpPr>
      <dsp:spPr>
        <a:xfrm>
          <a:off x="0" y="2806556"/>
          <a:ext cx="6919325" cy="286650"/>
        </a:xfrm>
        <a:prstGeom prst="roundRect">
          <a:avLst/>
        </a:prstGeom>
        <a:solidFill>
          <a:schemeClr val="accent2">
            <a:hueOff val="1335452"/>
            <a:satOff val="-30470"/>
            <a:lumOff val="11255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Guidance, Navigation, Controls, and High-Fidelity Vehicle Modeling </a:t>
          </a:r>
        </a:p>
      </dsp:txBody>
      <dsp:txXfrm>
        <a:off x="13993" y="2820549"/>
        <a:ext cx="6891339" cy="258664"/>
      </dsp:txXfrm>
    </dsp:sp>
    <dsp:sp modelId="{FD3145C2-3DC1-419D-83BE-F05F9649D73E}">
      <dsp:nvSpPr>
        <dsp:cNvPr id="0" name=""/>
        <dsp:cNvSpPr/>
      </dsp:nvSpPr>
      <dsp:spPr>
        <a:xfrm>
          <a:off x="0" y="3107606"/>
          <a:ext cx="6919325" cy="286650"/>
        </a:xfrm>
        <a:prstGeom prst="roundRect">
          <a:avLst/>
        </a:prstGeom>
        <a:solidFill>
          <a:schemeClr val="accent2">
            <a:hueOff val="1526231"/>
            <a:satOff val="-34822"/>
            <a:lumOff val="12863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Vehicle Dynamics </a:t>
          </a:r>
        </a:p>
      </dsp:txBody>
      <dsp:txXfrm>
        <a:off x="13993" y="3121599"/>
        <a:ext cx="6891339" cy="258664"/>
      </dsp:txXfrm>
    </dsp:sp>
    <dsp:sp modelId="{2EE33A2E-10B8-4868-A0C7-AC552B16DE39}">
      <dsp:nvSpPr>
        <dsp:cNvPr id="0" name=""/>
        <dsp:cNvSpPr/>
      </dsp:nvSpPr>
      <dsp:spPr>
        <a:xfrm>
          <a:off x="0" y="3394256"/>
          <a:ext cx="6919325" cy="527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9689" tIns="13970" rIns="78232" bIns="13970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50" kern="1200"/>
            <a:t>Multiple Vehicle Operations with Human-in-the-loop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50" kern="1200"/>
            <a:t>Flight Dynamics due to Control Surface Effects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50" kern="1200"/>
            <a:t>Vehicle/Crew Recovery at Adverse Conditions</a:t>
          </a:r>
        </a:p>
      </dsp:txBody>
      <dsp:txXfrm>
        <a:off x="0" y="3394256"/>
        <a:ext cx="6919325" cy="527850"/>
      </dsp:txXfrm>
    </dsp:sp>
    <dsp:sp modelId="{736717D9-B2B8-459A-BC8B-69319F171FC6}">
      <dsp:nvSpPr>
        <dsp:cNvPr id="0" name=""/>
        <dsp:cNvSpPr/>
      </dsp:nvSpPr>
      <dsp:spPr>
        <a:xfrm>
          <a:off x="0" y="3922106"/>
          <a:ext cx="6919325" cy="286650"/>
        </a:xfrm>
        <a:prstGeom prst="roundRect">
          <a:avLst/>
        </a:prstGeom>
        <a:solidFill>
          <a:schemeClr val="accent2">
            <a:hueOff val="1717010"/>
            <a:satOff val="-39175"/>
            <a:lumOff val="14471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Human-Machine Interface (HMI) and Crew Operations</a:t>
          </a:r>
        </a:p>
      </dsp:txBody>
      <dsp:txXfrm>
        <a:off x="13993" y="3936099"/>
        <a:ext cx="6891339" cy="258664"/>
      </dsp:txXfrm>
    </dsp:sp>
    <dsp:sp modelId="{4EA31DD2-76F7-4F68-9085-4D546BCDD26F}">
      <dsp:nvSpPr>
        <dsp:cNvPr id="0" name=""/>
        <dsp:cNvSpPr/>
      </dsp:nvSpPr>
      <dsp:spPr>
        <a:xfrm>
          <a:off x="0" y="4208756"/>
          <a:ext cx="6919325" cy="175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9689" tIns="13970" rIns="78232" bIns="13970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050" kern="1200"/>
            <a:t>Integration with Eye Tracker, Head Tracker, Head-Worn Display</a:t>
          </a:r>
        </a:p>
      </dsp:txBody>
      <dsp:txXfrm>
        <a:off x="0" y="4208756"/>
        <a:ext cx="6919325" cy="175950"/>
      </dsp:txXfrm>
    </dsp:sp>
    <dsp:sp modelId="{CCA95C94-0583-491D-9933-7088B040EF79}">
      <dsp:nvSpPr>
        <dsp:cNvPr id="0" name=""/>
        <dsp:cNvSpPr/>
      </dsp:nvSpPr>
      <dsp:spPr>
        <a:xfrm>
          <a:off x="0" y="4384706"/>
          <a:ext cx="6919325" cy="286650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Efficient Data, Video, and Audio Acquisition and Recording for Analyses</a:t>
          </a:r>
        </a:p>
      </dsp:txBody>
      <dsp:txXfrm>
        <a:off x="13993" y="4398699"/>
        <a:ext cx="6891339" cy="2586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B664A-686F-4623-A8AD-9FD1B83F319F}">
      <dsp:nvSpPr>
        <dsp:cNvPr id="0" name=""/>
        <dsp:cNvSpPr/>
      </dsp:nvSpPr>
      <dsp:spPr>
        <a:xfrm>
          <a:off x="0" y="144903"/>
          <a:ext cx="6919325" cy="54565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Implementing comprehensive systems engineering, design, and development</a:t>
          </a:r>
        </a:p>
      </dsp:txBody>
      <dsp:txXfrm>
        <a:off x="26637" y="171540"/>
        <a:ext cx="6866051" cy="492384"/>
      </dsp:txXfrm>
    </dsp:sp>
    <dsp:sp modelId="{C2DA4A41-ADC4-411A-8775-1319BAEC2C5E}">
      <dsp:nvSpPr>
        <dsp:cNvPr id="0" name=""/>
        <dsp:cNvSpPr/>
      </dsp:nvSpPr>
      <dsp:spPr>
        <a:xfrm>
          <a:off x="0" y="730882"/>
          <a:ext cx="6919325" cy="545658"/>
        </a:xfrm>
        <a:prstGeom prst="roundRect">
          <a:avLst/>
        </a:prstGeom>
        <a:solidFill>
          <a:schemeClr val="accent5">
            <a:hueOff val="-3553854"/>
            <a:satOff val="2020"/>
            <a:lumOff val="-1667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 highly successful simulation software framework with object-oriented technology applicable to large-scale, complex systems or missions</a:t>
          </a:r>
        </a:p>
      </dsp:txBody>
      <dsp:txXfrm>
        <a:off x="26637" y="757519"/>
        <a:ext cx="6866051" cy="492384"/>
      </dsp:txXfrm>
    </dsp:sp>
    <dsp:sp modelId="{A60269B7-EA24-4598-BB3B-2E47DE9C2693}">
      <dsp:nvSpPr>
        <dsp:cNvPr id="0" name=""/>
        <dsp:cNvSpPr/>
      </dsp:nvSpPr>
      <dsp:spPr>
        <a:xfrm>
          <a:off x="0" y="1316860"/>
          <a:ext cx="6919325" cy="545658"/>
        </a:xfrm>
        <a:prstGeom prst="roundRect">
          <a:avLst/>
        </a:prstGeom>
        <a:solidFill>
          <a:schemeClr val="accent5">
            <a:hueOff val="-7107707"/>
            <a:satOff val="4040"/>
            <a:lumOff val="-3333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Proven quality, reliability, usability, flexibility, and performance for multiple, varying missions, objectives, and applications</a:t>
          </a:r>
        </a:p>
      </dsp:txBody>
      <dsp:txXfrm>
        <a:off x="26637" y="1343497"/>
        <a:ext cx="6866051" cy="492384"/>
      </dsp:txXfrm>
    </dsp:sp>
    <dsp:sp modelId="{8F5CB514-FA0D-4FDD-9D53-3677366DCEA2}">
      <dsp:nvSpPr>
        <dsp:cNvPr id="0" name=""/>
        <dsp:cNvSpPr/>
      </dsp:nvSpPr>
      <dsp:spPr>
        <a:xfrm>
          <a:off x="0" y="1902839"/>
          <a:ext cx="6919325" cy="545658"/>
        </a:xfrm>
        <a:prstGeom prst="roundRect">
          <a:avLst/>
        </a:prstGeom>
        <a:solidFill>
          <a:schemeClr val="accent5">
            <a:hueOff val="-10661560"/>
            <a:satOff val="6060"/>
            <a:lumOff val="-500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Achieving exceptional levels of software reuse (&gt;86% reuse)</a:t>
          </a:r>
        </a:p>
      </dsp:txBody>
      <dsp:txXfrm>
        <a:off x="26637" y="1929476"/>
        <a:ext cx="6866051" cy="492384"/>
      </dsp:txXfrm>
    </dsp:sp>
    <dsp:sp modelId="{0A257CC3-B1C4-4B0B-8F43-6204333EA9F9}">
      <dsp:nvSpPr>
        <dsp:cNvPr id="0" name=""/>
        <dsp:cNvSpPr/>
      </dsp:nvSpPr>
      <dsp:spPr>
        <a:xfrm>
          <a:off x="0" y="2488818"/>
          <a:ext cx="6919325" cy="545658"/>
        </a:xfrm>
        <a:prstGeom prst="roundRect">
          <a:avLst/>
        </a:prstGeom>
        <a:solidFill>
          <a:schemeClr val="accent5">
            <a:hueOff val="-14215414"/>
            <a:satOff val="8079"/>
            <a:lumOff val="-6667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Delivers cost effective and innovative technologies</a:t>
          </a:r>
        </a:p>
      </dsp:txBody>
      <dsp:txXfrm>
        <a:off x="26637" y="2515455"/>
        <a:ext cx="6866051" cy="492384"/>
      </dsp:txXfrm>
    </dsp:sp>
    <dsp:sp modelId="{E541E4E6-9104-4691-A6C7-9B8DBAFF6588}">
      <dsp:nvSpPr>
        <dsp:cNvPr id="0" name=""/>
        <dsp:cNvSpPr/>
      </dsp:nvSpPr>
      <dsp:spPr>
        <a:xfrm>
          <a:off x="0" y="3074797"/>
          <a:ext cx="6919325" cy="545658"/>
        </a:xfrm>
        <a:prstGeom prst="roundRect">
          <a:avLst/>
        </a:prstGeom>
        <a:solidFill>
          <a:schemeClr val="accent5">
            <a:hueOff val="-17769267"/>
            <a:satOff val="10099"/>
            <a:lumOff val="-8333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Provides V&amp;V in reducing risk as products move from concept to flight</a:t>
          </a:r>
        </a:p>
      </dsp:txBody>
      <dsp:txXfrm>
        <a:off x="26637" y="3101434"/>
        <a:ext cx="6866051" cy="492384"/>
      </dsp:txXfrm>
    </dsp:sp>
    <dsp:sp modelId="{A3B37B7E-9DDB-4845-8444-C7AE837BF9B7}">
      <dsp:nvSpPr>
        <dsp:cNvPr id="0" name=""/>
        <dsp:cNvSpPr/>
      </dsp:nvSpPr>
      <dsp:spPr>
        <a:xfrm>
          <a:off x="0" y="3660775"/>
          <a:ext cx="6919325" cy="545658"/>
        </a:xfrm>
        <a:prstGeom prst="roundRect">
          <a:avLst/>
        </a:prstGeom>
        <a:solidFill>
          <a:schemeClr val="accent5">
            <a:hueOff val="-21323121"/>
            <a:satOff val="12119"/>
            <a:lumOff val="-1000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Designed for long term maintainability </a:t>
          </a:r>
        </a:p>
      </dsp:txBody>
      <dsp:txXfrm>
        <a:off x="26637" y="3687412"/>
        <a:ext cx="6866051" cy="492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582AC-F3D8-41BF-82BB-0593A7224291}" type="datetimeFigureOut">
              <a:rPr lang="en-US" smtClean="0"/>
              <a:pPr/>
              <a:t>9/1/2021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1AA98-A4C3-44AC-9DFC-350E6E673F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050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497BB-4697-470A-A0FD-0A0D8D9E9B0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6E4BD-768F-4A2E-8F2B-47F1FE7B1C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60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6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6E4BD-768F-4A2E-8F2B-47F1FE7B1C9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799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1956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35BF71-276F-429A-8371-95453E92BB8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483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6E4BD-768F-4A2E-8F2B-47F1FE7B1C9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438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6E4BD-768F-4A2E-8F2B-47F1FE7B1C9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493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4522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7842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4025"/>
            <a:ext cx="5486400" cy="4114488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3BC3C0-1EFE-46B5-B3B0-50A93E836EA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00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ED9D07-0F55-4D69-B016-69D3008152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226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3660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1267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DCBCA-00D8-44F0-B923-FF4882439DF7}" type="datetimeFigureOut">
              <a:rPr lang="en-US"/>
              <a:pPr>
                <a:defRPr/>
              </a:pPr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36F7E-FEC5-48A6-82C7-1724643CD5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verview presenta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E5B79E4-E696-4F61-A2BA-B1423BC0A540}" type="datetimeFigureOut">
              <a:rPr lang="en-US" smtClean="0"/>
              <a:pPr>
                <a:defRPr/>
              </a:pPr>
              <a:t>9/1/2021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454A77F-2B2F-479A-96D6-D64AEC0DE5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6751F-0F08-4440-838B-64D9FB676873}" type="datetimeFigureOut">
              <a:rPr lang="en-US"/>
              <a:pPr>
                <a:defRPr/>
              </a:pPr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4F603-6926-45AE-A8B9-156501792B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5B449-1E8C-4141-9489-7EDA36C39250}" type="datetimeFigureOut">
              <a:rPr lang="en-US"/>
              <a:pPr>
                <a:defRPr/>
              </a:pPr>
              <a:t>9/1/2021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8317C-4AF2-4E73-BE5C-5362696FD2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B2196-C851-4321-8E1F-41473D692C9D}" type="datetimeFigureOut">
              <a:rPr lang="en-US"/>
              <a:pPr>
                <a:defRPr/>
              </a:pPr>
              <a:t>9/1/2021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6B3EB-5F0D-4576-8497-55E2101C99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B2E5B-3B0C-49C0-8A5B-CABD94D78412}" type="datetimeFigureOut">
              <a:rPr lang="en-US"/>
              <a:pPr>
                <a:defRPr/>
              </a:pPr>
              <a:t>9/1/2021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098D1-E1B6-4A46-8300-FE1E290C6E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975D8-DE47-4418-B57E-69EFB1436CE1}" type="datetimeFigureOut">
              <a:rPr lang="en-US"/>
              <a:pPr>
                <a:defRPr/>
              </a:pPr>
              <a:t>9/1/2021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589AA-5FD8-48A4-8701-D208843A39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B0596A-15A6-4535-A910-6F9DECCC5908}" type="datetimeFigureOut">
              <a:rPr lang="en-US"/>
              <a:pPr>
                <a:defRPr/>
              </a:pPr>
              <a:t>9/1/2021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C2799-A6B6-4A4E-9587-5EDEEBF112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C68E6-73FE-4BA2-80FB-513D47050BDA}" type="datetimeFigureOut">
              <a:rPr lang="en-US"/>
              <a:pPr>
                <a:defRPr/>
              </a:pPr>
              <a:t>9/1/2021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34A4D-79AD-4D0F-B105-46443F870C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F599C-5682-45C9-B7D3-0DDF6FE87B53}" type="datetimeFigureOut">
              <a:rPr lang="en-US"/>
              <a:pPr>
                <a:defRPr/>
              </a:pPr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465D7-7AF1-4E66-8D07-CAE932E6EE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8F6CE-0B2E-46B2-AD0F-1A84B2AB018B}" type="datetimeFigureOut">
              <a:rPr lang="en-US"/>
              <a:pPr>
                <a:defRPr/>
              </a:pPr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E0865-8942-4A00-8ECC-2238F648AB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5303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4086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0762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1168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4DCBCA-00D8-44F0-B923-FF4882439DF7}" type="datetimeFigureOut">
              <a:rPr lang="en-US" smtClean="0"/>
              <a:pPr>
                <a:defRPr/>
              </a:pPr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D036F7E-FEC5-48A6-82C7-1724643CD5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42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27453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200" b="1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16751F-0F08-4440-838B-64D9FB676873}" type="datetimeFigureOut">
              <a:rPr lang="en-US" smtClean="0"/>
              <a:pPr>
                <a:defRPr/>
              </a:pPr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74F603-6926-45AE-A8B9-156501792B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49414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704119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365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713655"/>
            <a:ext cx="336042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077EF-3DB9-4852-A8C8-9AA18A70A9F8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421871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CB2E5B-3B0C-49C0-8A5B-CABD94D78412}" type="datetimeFigureOut">
              <a:rPr lang="en-US" smtClean="0"/>
              <a:pPr>
                <a:defRPr/>
              </a:pPr>
              <a:t>9/1/2021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99098D1-E1B6-4A46-8300-FE1E290C6E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026004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6975D8-DE47-4418-B57E-69EFB1436CE1}" type="datetimeFigureOut">
              <a:rPr lang="en-US" smtClean="0"/>
              <a:pPr>
                <a:defRPr/>
              </a:pPr>
              <a:t>9/1/2021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E589AA-5FD8-48A4-8701-D208843A39F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325124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B0596A-15A6-4535-A910-6F9DECCC5908}" type="datetimeFigureOut">
              <a:rPr lang="en-US" smtClean="0"/>
              <a:pPr>
                <a:defRPr/>
              </a:pPr>
              <a:t>9/1/2021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BCC2799-A6B6-4A4E-9587-5EDEEBF112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936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5420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3F599C-5682-45C9-B7D3-0DDF6FE87B53}" type="datetimeFigureOut">
              <a:rPr lang="en-US" smtClean="0"/>
              <a:pPr>
                <a:defRPr/>
              </a:pPr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FB465D7-7AF1-4E66-8D07-CAE932E6EE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2032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F8F6CE-0B2E-46B2-AD0F-1A84B2AB018B}" type="datetimeFigureOut">
              <a:rPr lang="en-US" smtClean="0"/>
              <a:pPr>
                <a:defRPr/>
              </a:pPr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AE0865-8942-4A00-8ECC-2238F648AB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955002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5925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722" r:id="rId13"/>
    <p:sldLayoutId id="2147483798" r:id="rId14"/>
    <p:sldLayoutId id="2147483751" r:id="rId15"/>
    <p:sldLayoutId id="2147483752" r:id="rId16"/>
    <p:sldLayoutId id="2147483868" r:id="rId1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44B9730F-EE42-4D47-B9A1-5D82A9755E78}" type="datetimeFigureOut">
              <a:rPr lang="en-US" dirty="0"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18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7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emf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miguel.a.alvarez@nasa.gov" TargetMode="External"/><Relationship Id="rId2" Type="http://schemas.openxmlformats.org/officeDocument/2006/relationships/hyperlink" Target="mailto:victoria.i.chung@nasa.gov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hade val="98000"/>
                <a:satMod val="130000"/>
                <a:lumMod val="102000"/>
              </a:schemeClr>
            </a:gs>
            <a:gs pos="100000">
              <a:schemeClr val="bg1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6314" name="Rectangle 72">
            <a:extLst>
              <a:ext uri="{FF2B5EF4-FFF2-40B4-BE49-F238E27FC236}">
                <a16:creationId xmlns:a16="http://schemas.microsoft.com/office/drawing/2014/main" id="{7EFFE664-A3F2-4977-A6E3-C38CF57A1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4213" y="0"/>
            <a:ext cx="546541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3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490722" y="931862"/>
            <a:ext cx="4719828" cy="5087938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D34817"/>
                </a:solidFill>
              </a:rPr>
              <a:t>NASA Langley Research Center </a:t>
            </a:r>
            <a:br>
              <a:rPr lang="en-US" sz="3600" dirty="0">
                <a:solidFill>
                  <a:srgbClr val="D34817"/>
                </a:solidFill>
              </a:rPr>
            </a:br>
            <a:r>
              <a:rPr lang="en-US" sz="3600" dirty="0">
                <a:solidFill>
                  <a:srgbClr val="D34817"/>
                </a:solidFill>
              </a:rPr>
              <a:t>Flight Simulation Facilities Overview</a:t>
            </a:r>
            <a:br>
              <a:rPr lang="en-US" sz="3600" dirty="0"/>
            </a:br>
            <a:br>
              <a:rPr lang="en-US" altLang="en-US" sz="3600" dirty="0"/>
            </a:br>
            <a:br>
              <a:rPr lang="en-US" altLang="en-US" sz="3600" dirty="0">
                <a:solidFill>
                  <a:srgbClr val="696464"/>
                </a:solidFill>
              </a:rPr>
            </a:br>
            <a:r>
              <a:rPr lang="en-US" altLang="en-US" sz="2400" dirty="0">
                <a:solidFill>
                  <a:srgbClr val="696464"/>
                </a:solidFill>
              </a:rPr>
              <a:t>Jessica Friz</a:t>
            </a:r>
            <a:br>
              <a:rPr lang="en-US" altLang="en-US" sz="4000" dirty="0">
                <a:solidFill>
                  <a:srgbClr val="696464"/>
                </a:solidFill>
              </a:rPr>
            </a:br>
            <a:r>
              <a:rPr lang="en-US" altLang="en-US" sz="1600" dirty="0">
                <a:solidFill>
                  <a:srgbClr val="696464"/>
                </a:solidFill>
              </a:rPr>
              <a:t>Simulation Development and Analysis Branch</a:t>
            </a:r>
            <a:br>
              <a:rPr lang="en-US" altLang="en-US" sz="1600" dirty="0">
                <a:solidFill>
                  <a:srgbClr val="696464"/>
                </a:solidFill>
              </a:rPr>
            </a:br>
            <a:r>
              <a:rPr lang="en-US" altLang="en-US" sz="1600" dirty="0">
                <a:solidFill>
                  <a:srgbClr val="696464"/>
                </a:solidFill>
              </a:rPr>
              <a:t>9/1/2021</a:t>
            </a:r>
            <a:br>
              <a:rPr lang="en-US" altLang="en-US" sz="3600" dirty="0">
                <a:solidFill>
                  <a:srgbClr val="696464"/>
                </a:solidFill>
              </a:rPr>
            </a:br>
            <a:br>
              <a:rPr lang="en-US" altLang="en-US" sz="3600" dirty="0"/>
            </a:br>
            <a:endParaRPr lang="en-US" sz="3600" dirty="0"/>
          </a:p>
        </p:txBody>
      </p:sp>
      <p:sp>
        <p:nvSpPr>
          <p:cNvPr id="226315" name="Rectangle 74">
            <a:extLst>
              <a:ext uri="{FF2B5EF4-FFF2-40B4-BE49-F238E27FC236}">
                <a16:creationId xmlns:a16="http://schemas.microsoft.com/office/drawing/2014/main" id="{C85C471A-7EB8-45A1-901F-B4BBC499F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812"/>
            <a:ext cx="3044309" cy="6860812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068AA11-85B1-438C-94D8-7340ABD2D2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26" b="97274" l="3289" r="96590">
                        <a14:foregroundMark x1="32765" y1="7931" x2="21072" y2="14498"/>
                        <a14:foregroundMark x1="21072" y1="14498" x2="13155" y2="24535"/>
                        <a14:foregroundMark x1="13155" y1="24535" x2="7065" y2="42875"/>
                        <a14:foregroundMark x1="7065" y1="42875" x2="8283" y2="54895"/>
                        <a14:foregroundMark x1="8283" y1="54895" x2="14616" y2="66543"/>
                        <a14:foregroundMark x1="14616" y1="66543" x2="31912" y2="81660"/>
                        <a14:foregroundMark x1="31912" y1="81660" x2="53228" y2="88476"/>
                        <a14:foregroundMark x1="53228" y1="88476" x2="74300" y2="82156"/>
                        <a14:foregroundMark x1="74300" y1="82156" x2="88307" y2="58736"/>
                        <a14:foregroundMark x1="88307" y1="58736" x2="88916" y2="37175"/>
                        <a14:foregroundMark x1="88916" y1="37175" x2="79415" y2="20570"/>
                        <a14:foregroundMark x1="79415" y1="20570" x2="64921" y2="14250"/>
                        <a14:foregroundMark x1="64921" y1="14250" x2="28867" y2="9913"/>
                        <a14:foregroundMark x1="28867" y1="9913" x2="28258" y2="9665"/>
                        <a14:foregroundMark x1="55055" y1="6320" x2="28136" y2="16481"/>
                        <a14:foregroundMark x1="30207" y1="7435" x2="24443" y2="9622"/>
                        <a14:foregroundMark x1="20811" y1="12559" x2="19367" y2="14126"/>
                        <a14:foregroundMark x1="16200" y1="16976" x2="4263" y2="41512"/>
                        <a14:foregroundMark x1="4263" y1="41512" x2="3289" y2="52788"/>
                        <a14:foregroundMark x1="3289" y1="52788" x2="4872" y2="58860"/>
                        <a14:foregroundMark x1="13155" y1="63817" x2="17174" y2="80050"/>
                        <a14:foregroundMark x1="17174" y1="80050" x2="31181" y2="89467"/>
                        <a14:foregroundMark x1="31181" y1="89467" x2="40317" y2="92565"/>
                        <a14:foregroundMark x1="40317" y1="92565" x2="54080" y2="92813"/>
                        <a14:foregroundMark x1="54080" y1="92813" x2="63581" y2="91574"/>
                        <a14:foregroundMark x1="92448" y1="61090" x2="94641" y2="37175"/>
                        <a14:foregroundMark x1="94641" y1="37175" x2="94153" y2="35936"/>
                        <a14:foregroundMark x1="84044" y1="25279" x2="78806" y2="29120"/>
                        <a14:foregroundMark x1="68331" y1="33829" x2="66261" y2="37423"/>
                        <a14:foregroundMark x1="29354" y1="36555" x2="25944" y2="40025"/>
                        <a14:foregroundMark x1="38002" y1="34820" x2="25213" y2="41264"/>
                        <a14:foregroundMark x1="64312" y1="46840" x2="67479" y2="66667"/>
                        <a14:foregroundMark x1="63337" y1="65428" x2="60414" y2="67534"/>
                        <a14:foregroundMark x1="57125" y1="68030" x2="56638" y2="66543"/>
                        <a14:foregroundMark x1="59318" y1="74597" x2="63825" y2="73482"/>
                        <a14:foregroundMark x1="53106" y1="76084" x2="51401" y2="76580"/>
                        <a14:foregroundMark x1="46407" y1="76208" x2="44580" y2="76704"/>
                        <a14:foregroundMark x1="39586" y1="75713" x2="37759" y2="73358"/>
                        <a14:foregroundMark x1="41169" y1="75093" x2="37881" y2="77695"/>
                        <a14:foregroundMark x1="46894" y1="72986" x2="46285" y2="77076"/>
                        <a14:foregroundMark x1="70524" y1="86493" x2="70280" y2="87237"/>
                        <a14:foregroundMark x1="29720" y1="17472" x2="26309" y2="19703"/>
                        <a14:foregroundMark x1="22533" y1="22553" x2="21315" y2="23916"/>
                        <a14:foregroundMark x1="15956" y1="25651" x2="19854" y2="26394"/>
                        <a14:foregroundMark x1="10597" y1="74721" x2="10597" y2="74721"/>
                        <a14:foregroundMark x1="10231" y1="72986" x2="10231" y2="72986"/>
                        <a14:foregroundMark x1="13764" y1="79182" x2="13764" y2="79182"/>
                        <a14:foregroundMark x1="17540" y1="83147" x2="17540" y2="83147"/>
                        <a14:foregroundMark x1="23630" y1="88600" x2="23630" y2="88600"/>
                        <a14:foregroundMark x1="27040" y1="91202" x2="27040" y2="91202"/>
                        <a14:foregroundMark x1="36663" y1="95291" x2="36663" y2="95291"/>
                        <a14:foregroundMark x1="44458" y1="96902" x2="44458" y2="96902"/>
                        <a14:foregroundMark x1="48721" y1="97274" x2="48721" y2="97274"/>
                        <a14:foregroundMark x1="52375" y1="96654" x2="52375" y2="96654"/>
                        <a14:foregroundMark x1="57613" y1="96159" x2="57613" y2="96159"/>
                        <a14:foregroundMark x1="67722" y1="93309" x2="67722" y2="93309"/>
                        <a14:foregroundMark x1="73203" y1="90706" x2="73203" y2="90706"/>
                        <a14:foregroundMark x1="77832" y1="87113" x2="77832" y2="87113"/>
                        <a14:foregroundMark x1="82339" y1="83767" x2="82339" y2="83767"/>
                        <a14:foregroundMark x1="86236" y1="78563" x2="86236" y2="78563"/>
                        <a14:foregroundMark x1="85140" y1="80917" x2="85140" y2="80917"/>
                        <a14:foregroundMark x1="88429" y1="77323" x2="88429" y2="77323"/>
                        <a14:foregroundMark x1="91596" y1="71375" x2="91596" y2="71375"/>
                        <a14:foregroundMark x1="93423" y1="67162" x2="93423" y2="67162"/>
                        <a14:foregroundMark x1="95493" y1="60471" x2="95493" y2="60471"/>
                        <a14:foregroundMark x1="96590" y1="54151" x2="96590" y2="54151"/>
                        <a14:foregroundMark x1="49452" y1="2726" x2="49452" y2="2726"/>
                        <a14:foregroundMark x1="34470" y1="15861" x2="34470" y2="15861"/>
                        <a14:foregroundMark x1="56151" y1="9294" x2="56151" y2="9294"/>
                        <a14:foregroundMark x1="62972" y1="36059" x2="62972" y2="36059"/>
                        <a14:foregroundMark x1="59196" y1="34820" x2="59196" y2="34820"/>
                        <a14:foregroundMark x1="30329" y1="39653" x2="30329" y2="39653"/>
                        <a14:foregroundMark x1="31060" y1="32714" x2="31060" y2="32714"/>
                        <a14:foregroundMark x1="27893" y1="33829" x2="27893" y2="33829"/>
                        <a14:foregroundMark x1="43971" y1="74969" x2="43971" y2="74969"/>
                        <a14:foregroundMark x1="54811" y1="76456" x2="54811" y2="76456"/>
                        <a14:foregroundMark x1="58831" y1="74721" x2="58831" y2="74721"/>
                        <a14:foregroundMark x1="57734" y1="76084" x2="57734" y2="76084"/>
                        <a14:foregroundMark x1="48965" y1="76332" x2="48965" y2="76332"/>
                        <a14:foregroundMark x1="23264" y1="10657" x2="23264" y2="10657"/>
                        <a14:foregroundMark x1="23873" y1="9913" x2="23873" y2="9913"/>
                        <a14:foregroundMark x1="23630" y1="10037" x2="23264" y2="10409"/>
                        <a14:foregroundMark x1="23386" y1="10533" x2="21803" y2="11772"/>
                        <a14:foregroundMark x1="24848" y1="10285" x2="23873" y2="10285"/>
                        <a14:backgroundMark x1="23386" y1="9913" x2="23386" y2="9913"/>
                        <a14:backgroundMark x1="23630" y1="9665" x2="23630" y2="9665"/>
                        <a14:backgroundMark x1="23386" y1="10285" x2="23386" y2="10285"/>
                        <a14:backgroundMark x1="23995" y1="9789" x2="23995" y2="9789"/>
                        <a14:backgroundMark x1="23630" y1="9913" x2="23630" y2="9913"/>
                        <a14:backgroundMark x1="24482" y1="9542" x2="24482" y2="9542"/>
                        <a14:backgroundMark x1="23143" y1="10409" x2="23143" y2="10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54" y="2461260"/>
            <a:ext cx="1953551" cy="1920240"/>
          </a:xfrm>
          <a:prstGeom prst="rect">
            <a:avLst/>
          </a:prstGeom>
        </p:spPr>
      </p:pic>
      <p:pic>
        <p:nvPicPr>
          <p:cNvPr id="7" name="Picture 6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4667C993-2580-4653-96AA-4424A176BC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04" b="93461" l="9419" r="92936">
                        <a14:foregroundMark x1="30612" y1="19617" x2="17739" y2="33812"/>
                        <a14:foregroundMark x1="17739" y1="33812" x2="11774" y2="51037"/>
                        <a14:foregroundMark x1="11774" y1="51037" x2="11774" y2="51356"/>
                        <a14:foregroundMark x1="13658" y1="59809" x2="27473" y2="79745"/>
                        <a14:foregroundMark x1="27473" y1="79745" x2="30298" y2="82137"/>
                        <a14:foregroundMark x1="40188" y1="87400" x2="70016" y2="83094"/>
                        <a14:foregroundMark x1="70016" y1="83094" x2="75824" y2="80223"/>
                        <a14:foregroundMark x1="78493" y1="78788" x2="92151" y2="49601"/>
                        <a14:foregroundMark x1="92151" y1="49601" x2="92936" y2="45295"/>
                        <a14:foregroundMark x1="90738" y1="41946" x2="89325" y2="39713"/>
                        <a14:foregroundMark x1="88854" y1="46252" x2="88854" y2="47687"/>
                        <a14:foregroundMark x1="65306" y1="11005" x2="50235" y2="8134"/>
                        <a14:foregroundMark x1="54003" y1="6061" x2="50549" y2="5104"/>
                        <a14:foregroundMark x1="46782" y1="9410" x2="48195" y2="10686"/>
                        <a14:foregroundMark x1="38776" y1="13397" x2="41444" y2="12440"/>
                        <a14:foregroundMark x1="27316" y1="35407" x2="32182" y2="39553"/>
                        <a14:foregroundMark x1="32967" y1="43222" x2="35165" y2="48963"/>
                        <a14:foregroundMark x1="28414" y1="34769" x2="36578" y2="40670"/>
                        <a14:foregroundMark x1="31240" y1="28070" x2="24647" y2="43541"/>
                        <a14:foregroundMark x1="24647" y1="43541" x2="24647" y2="43541"/>
                        <a14:foregroundMark x1="38462" y1="47847" x2="62323" y2="43860"/>
                        <a14:foregroundMark x1="62323" y1="43860" x2="64050" y2="44179"/>
                        <a14:foregroundMark x1="12716" y1="54545" x2="12245" y2="56459"/>
                        <a14:foregroundMark x1="10989" y1="60766" x2="12716" y2="60925"/>
                        <a14:foregroundMark x1="16954" y1="69378" x2="17425" y2="70494"/>
                        <a14:foregroundMark x1="33124" y1="84848" x2="33752" y2="85965"/>
                        <a14:foregroundMark x1="36735" y1="86922" x2="38148" y2="87081"/>
                        <a14:foregroundMark x1="55887" y1="88198" x2="58085" y2="88198"/>
                        <a14:foregroundMark x1="63108" y1="85965" x2="61695" y2="86922"/>
                        <a14:foregroundMark x1="36107" y1="85965" x2="38776" y2="85486"/>
                        <a14:foregroundMark x1="50235" y1="93142" x2="50235" y2="93461"/>
                        <a14:foregroundMark x1="21193" y1="77193" x2="23234" y2="75598"/>
                        <a14:foregroundMark x1="68289" y1="60447" x2="68289" y2="636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97" y="4632960"/>
            <a:ext cx="1950865" cy="19202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8F5CEB-FF97-4164-A2A0-E466FCB618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70" b="97683" l="1786" r="96726">
                        <a14:foregroundMark x1="64087" y1="12862" x2="42956" y2="4403"/>
                        <a14:foregroundMark x1="50794" y1="6373" x2="32440" y2="30591"/>
                        <a14:foregroundMark x1="63095" y1="22827" x2="28869" y2="43105"/>
                        <a14:foregroundMark x1="28869" y1="43105" x2="20536" y2="36153"/>
                        <a14:foregroundMark x1="20536" y1="36153" x2="28274" y2="28389"/>
                        <a14:foregroundMark x1="28274" y1="28389" x2="29365" y2="27926"/>
                        <a14:foregroundMark x1="32639" y1="15759" x2="26786" y2="27578"/>
                        <a14:foregroundMark x1="26786" y1="27578" x2="21429" y2="53302"/>
                        <a14:foregroundMark x1="21429" y1="53302" x2="26091" y2="64774"/>
                        <a14:foregroundMark x1="26091" y1="64774" x2="30258" y2="68482"/>
                        <a14:foregroundMark x1="59821" y1="39397" x2="43254" y2="53766"/>
                        <a14:foregroundMark x1="43254" y1="53766" x2="28869" y2="60023"/>
                        <a14:foregroundMark x1="28869" y1="60023" x2="40873" y2="47277"/>
                        <a14:foregroundMark x1="40873" y1="47277" x2="44147" y2="48320"/>
                        <a14:foregroundMark x1="64782" y1="52491" x2="55853" y2="68598"/>
                        <a14:foregroundMark x1="55853" y1="68598" x2="23214" y2="54461"/>
                        <a14:foregroundMark x1="23214" y1="54461" x2="21230" y2="40556"/>
                        <a14:foregroundMark x1="21230" y1="40556" x2="21230" y2="40556"/>
                        <a14:foregroundMark x1="60317" y1="25377" x2="65675" y2="33951"/>
                        <a14:foregroundMark x1="65675" y1="33951" x2="74702" y2="65933"/>
                        <a14:foregroundMark x1="74702" y1="65933" x2="66865" y2="76246"/>
                        <a14:foregroundMark x1="66865" y1="76246" x2="63393" y2="77984"/>
                        <a14:foregroundMark x1="69246" y1="62457" x2="47520" y2="84589"/>
                        <a14:foregroundMark x1="47520" y1="84589" x2="47321" y2="84936"/>
                        <a14:foregroundMark x1="59226" y1="61298" x2="28472" y2="83893"/>
                        <a14:foregroundMark x1="28472" y1="83893" x2="25298" y2="84589"/>
                        <a14:foregroundMark x1="19246" y1="85052" x2="17163" y2="88413"/>
                        <a14:foregroundMark x1="10813" y1="59212" x2="5853" y2="61761"/>
                        <a14:foregroundMark x1="19742" y1="46002" x2="19544" y2="48320"/>
                        <a14:foregroundMark x1="18452" y1="45307" x2="14881" y2="50869"/>
                        <a14:foregroundMark x1="16865" y1="43221" x2="14583" y2="47509"/>
                        <a14:foregroundMark x1="25496" y1="47045" x2="25694" y2="53187"/>
                        <a14:foregroundMark x1="38492" y1="44380" x2="36210" y2="44844"/>
                        <a14:foregroundMark x1="36210" y1="47856" x2="35516" y2="49710"/>
                        <a14:foregroundMark x1="43849" y1="55272" x2="44444" y2="56663"/>
                        <a14:foregroundMark x1="43552" y1="66744" x2="45139" y2="68250"/>
                        <a14:foregroundMark x1="60714" y1="52607" x2="58333" y2="58053"/>
                        <a14:foregroundMark x1="51091" y1="91425" x2="45933" y2="93048"/>
                        <a14:foregroundMark x1="55357" y1="49942" x2="52381" y2="47161"/>
                        <a14:foregroundMark x1="46329" y1="1970" x2="44444" y2="2317"/>
                        <a14:foregroundMark x1="44841" y1="97914" x2="46627" y2="97219"/>
                        <a14:foregroundMark x1="76091" y1="48320" x2="77976" y2="53998"/>
                        <a14:foregroundMark x1="72917" y1="44148" x2="77282" y2="52607"/>
                        <a14:foregroundMark x1="69345" y1="52491" x2="69246" y2="56315"/>
                        <a14:foregroundMark x1="77183" y1="55736" x2="78770" y2="58633"/>
                        <a14:foregroundMark x1="92460" y1="17961" x2="90675" y2="20742"/>
                        <a14:foregroundMark x1="95536" y1="12514" x2="96825" y2="10429"/>
                        <a14:foregroundMark x1="54365" y1="36501" x2="55754" y2="36964"/>
                        <a14:foregroundMark x1="60119" y1="42294" x2="61706" y2="42758"/>
                        <a14:foregroundMark x1="56349" y1="58749" x2="54067" y2="58401"/>
                        <a14:foregroundMark x1="1786" y1="64542" x2="1786" y2="64542"/>
                        <a14:foregroundMark x1="15278" y1="53418" x2="15278" y2="55041"/>
                        <a14:backgroundMark x1="17560" y1="88413" x2="17560" y2="88413"/>
                        <a14:backgroundMark x1="17460" y1="88644" x2="17460" y2="88644"/>
                        <a14:backgroundMark x1="17163" y1="88644" x2="17163" y2="88644"/>
                        <a14:backgroundMark x1="17460" y1="88413" x2="17460" y2="884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560"/>
            <a:ext cx="2242874" cy="19202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57F05CC4-1B64-4E28-85A8-C3571146C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858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ADDBD4C-1F18-4F9A-AA38-80D960F84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3503" y="365760"/>
            <a:ext cx="3626726" cy="1805940"/>
          </a:xfr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en-US" sz="3200" spc="-50" dirty="0">
                <a:solidFill>
                  <a:srgbClr val="D34817"/>
                </a:solidFill>
              </a:rPr>
              <a:t>Flight</a:t>
            </a:r>
            <a:r>
              <a:rPr lang="en-US" sz="3200" spc="-50" dirty="0"/>
              <a:t> Simulation Facilities (FSF)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572F230-BBAA-487E-8B50-F06E372C0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208" y="0"/>
            <a:ext cx="3991422" cy="6858000"/>
          </a:xfrm>
          <a:prstGeom prst="rect">
            <a:avLst/>
          </a:prstGeom>
          <a:solidFill>
            <a:srgbClr val="1C1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4957CCA-0B6B-4F52-88B9-74B9F204071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609" t="131" r="2882" b="-131"/>
          <a:stretch/>
        </p:blipFill>
        <p:spPr>
          <a:xfrm>
            <a:off x="4572009" y="10"/>
            <a:ext cx="1463315" cy="33559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06A3374-966E-418A-9393-B2A2F7163F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274" b="-7"/>
          <a:stretch/>
        </p:blipFill>
        <p:spPr>
          <a:xfrm>
            <a:off x="6129117" y="10"/>
            <a:ext cx="2249306" cy="1615429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62148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603503" y="2314574"/>
            <a:ext cx="3618452" cy="4314825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1400" dirty="0"/>
              <a:t>Design and test concepts for aeronautics, space exploration, and scientific development since 1950s</a:t>
            </a:r>
          </a:p>
          <a:p>
            <a:r>
              <a:rPr lang="en-US" sz="1400" dirty="0"/>
              <a:t>Designated as </a:t>
            </a:r>
            <a:r>
              <a:rPr lang="en-US" sz="1400" u="sng" dirty="0"/>
              <a:t>national strategic assets</a:t>
            </a:r>
            <a:r>
              <a:rPr lang="en-US" sz="1400" dirty="0"/>
              <a:t> for aerospace research</a:t>
            </a:r>
          </a:p>
          <a:p>
            <a:r>
              <a:rPr lang="en-US" sz="1400" dirty="0"/>
              <a:t>Users/Customers</a:t>
            </a:r>
          </a:p>
          <a:p>
            <a:pPr marL="287338" lvl="1"/>
            <a:r>
              <a:rPr lang="en-US" sz="1400" dirty="0"/>
              <a:t>ARMD – Airspace, Aviation Safety, Subsonics, Supersonics, Hypersonics, and UAS</a:t>
            </a:r>
          </a:p>
          <a:p>
            <a:pPr marL="287338" lvl="1"/>
            <a:r>
              <a:rPr lang="en-US" sz="1400" dirty="0"/>
              <a:t>HEOMD – Artemis, Orion (MPCV), Commercial Crew (Sierra Nevada), Ares IX, Ares I, Altair, Mars Scout.</a:t>
            </a:r>
          </a:p>
          <a:p>
            <a:pPr marL="287338" lvl="1"/>
            <a:r>
              <a:rPr lang="en-US" sz="1400" dirty="0"/>
              <a:t>NESC – for simulation verification research</a:t>
            </a:r>
          </a:p>
          <a:p>
            <a:pPr marL="287338" lvl="1"/>
            <a:r>
              <a:rPr lang="en-US" sz="1400" dirty="0"/>
              <a:t>Reimbursable – FAA, DoD, Embry-Riddle, Boeing, international partners (ICATEE, Delft)</a:t>
            </a:r>
          </a:p>
          <a:p>
            <a:pPr marL="287338" lvl="1"/>
            <a:r>
              <a:rPr lang="en-US" sz="1400" dirty="0"/>
              <a:t>Collaborate with industry for new flight simulation technologies</a:t>
            </a:r>
          </a:p>
          <a:p>
            <a:pPr marL="287338" lvl="1"/>
            <a:r>
              <a:rPr lang="en-US" sz="1400" dirty="0"/>
              <a:t>Integration with labs at LaRC and other NASA Centers, DOD, FAA, MITRE, industry, and universities to conduct large-scale multi-vehicle simulations</a:t>
            </a:r>
          </a:p>
          <a:p>
            <a:pPr marL="58738" lvl="1">
              <a:buNone/>
            </a:pPr>
            <a:endParaRPr lang="en-US" sz="1400" dirty="0"/>
          </a:p>
          <a:p>
            <a:pPr marL="287338" lvl="1"/>
            <a:endParaRPr lang="en-US" sz="1400" dirty="0"/>
          </a:p>
          <a:p>
            <a:pPr lvl="1"/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1" r="13653" b="4"/>
          <a:stretch/>
        </p:blipFill>
        <p:spPr>
          <a:xfrm>
            <a:off x="6129117" y="1736122"/>
            <a:ext cx="2249306" cy="1615439"/>
          </a:xfrm>
          <a:prstGeom prst="rect">
            <a:avLst/>
          </a:prstGeom>
        </p:spPr>
      </p:pic>
      <p:pic>
        <p:nvPicPr>
          <p:cNvPr id="8" name="Picture 7" descr="Plsim-demo_wo-mo"/>
          <p:cNvPicPr>
            <a:picLocks noChangeAspect="1" noChangeArrowheads="1"/>
          </p:cNvPicPr>
          <p:nvPr/>
        </p:nvPicPr>
        <p:blipFill rotWithShape="1">
          <a:blip r:embed="rId6" cstate="print"/>
          <a:srcRect t="14554" r="2" b="16602"/>
          <a:stretch/>
        </p:blipFill>
        <p:spPr bwMode="auto">
          <a:xfrm>
            <a:off x="4571994" y="3476625"/>
            <a:ext cx="3806429" cy="3381375"/>
          </a:xfrm>
          <a:prstGeom prst="rect">
            <a:avLst/>
          </a:prstGeom>
          <a:noFill/>
        </p:spPr>
      </p:pic>
      <p:sp>
        <p:nvSpPr>
          <p:cNvPr id="272" name="Rectangle 667"/>
          <p:cNvSpPr>
            <a:spLocks noChangeArrowheads="1"/>
          </p:cNvSpPr>
          <p:nvPr/>
        </p:nvSpPr>
        <p:spPr bwMode="auto">
          <a:xfrm>
            <a:off x="6934200" y="4132889"/>
            <a:ext cx="2057400" cy="18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390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996" y="302315"/>
            <a:ext cx="8676004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800" b="1" dirty="0">
                <a:solidFill>
                  <a:srgbClr val="D34817"/>
                </a:solidFill>
                <a:latin typeface="+mj-lt"/>
                <a:cs typeface="Arial"/>
              </a:rPr>
              <a:t>N</a:t>
            </a:r>
            <a:r>
              <a:rPr lang="en-US" sz="2800" b="1" spc="-60" dirty="0">
                <a:solidFill>
                  <a:srgbClr val="D34817"/>
                </a:solidFill>
                <a:latin typeface="+mj-lt"/>
                <a:cs typeface="Arial"/>
              </a:rPr>
              <a:t>A</a:t>
            </a:r>
            <a:r>
              <a:rPr lang="en-US" sz="2800" b="1" spc="5" dirty="0">
                <a:solidFill>
                  <a:srgbClr val="D34817"/>
                </a:solidFill>
                <a:latin typeface="+mj-lt"/>
                <a:cs typeface="Arial"/>
              </a:rPr>
              <a:t>S</a:t>
            </a:r>
            <a:r>
              <a:rPr lang="en-US" sz="2800" b="1" dirty="0">
                <a:solidFill>
                  <a:srgbClr val="D34817"/>
                </a:solidFill>
                <a:latin typeface="+mj-lt"/>
                <a:cs typeface="Arial"/>
              </a:rPr>
              <a:t>A</a:t>
            </a:r>
            <a:r>
              <a:rPr lang="en-US" sz="2800" b="1" spc="-30" dirty="0">
                <a:solidFill>
                  <a:srgbClr val="D34817"/>
                </a:solidFill>
                <a:latin typeface="+mj-lt"/>
                <a:cs typeface="Arial"/>
              </a:rPr>
              <a:t> </a:t>
            </a:r>
            <a:r>
              <a:rPr lang="en-US" sz="2800" b="1" dirty="0">
                <a:solidFill>
                  <a:srgbClr val="D34817"/>
                </a:solidFill>
                <a:latin typeface="+mj-lt"/>
                <a:cs typeface="Arial"/>
              </a:rPr>
              <a:t>Langley Flight Simulation Facilities</a:t>
            </a:r>
            <a:endParaRPr lang="en-US" sz="2800" dirty="0">
              <a:solidFill>
                <a:srgbClr val="D34817"/>
              </a:solidFill>
              <a:latin typeface="+mj-lt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8600" y="723698"/>
            <a:ext cx="8763000" cy="6023891"/>
          </a:xfrm>
          <a:custGeom>
            <a:avLst/>
            <a:gdLst/>
            <a:ahLst/>
            <a:cxnLst/>
            <a:rect l="l" t="t" r="r" b="b"/>
            <a:pathLst>
              <a:path w="8915400" h="6400800">
                <a:moveTo>
                  <a:pt x="0" y="6400800"/>
                </a:moveTo>
                <a:lnTo>
                  <a:pt x="8915400" y="6400800"/>
                </a:lnTo>
                <a:lnTo>
                  <a:pt x="8915400" y="0"/>
                </a:lnTo>
                <a:lnTo>
                  <a:pt x="0" y="0"/>
                </a:lnTo>
                <a:lnTo>
                  <a:pt x="0" y="6400800"/>
                </a:lnTo>
                <a:close/>
              </a:path>
            </a:pathLst>
          </a:custGeom>
          <a:ln w="38100"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21D6B61-F9A7-4C17-8211-B5B6653713EF}"/>
              </a:ext>
            </a:extLst>
          </p:cNvPr>
          <p:cNvGrpSpPr/>
          <p:nvPr/>
        </p:nvGrpSpPr>
        <p:grpSpPr>
          <a:xfrm>
            <a:off x="224027" y="1066800"/>
            <a:ext cx="8538973" cy="2346128"/>
            <a:chOff x="376427" y="1056304"/>
            <a:chExt cx="8538973" cy="2346128"/>
          </a:xfrm>
        </p:grpSpPr>
        <p:sp>
          <p:nvSpPr>
            <p:cNvPr id="4" name="object 4"/>
            <p:cNvSpPr txBox="1"/>
            <p:nvPr/>
          </p:nvSpPr>
          <p:spPr>
            <a:xfrm>
              <a:off x="484377" y="3009967"/>
              <a:ext cx="2527300" cy="34035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41069" marR="5080" indent="-929005" algn="ctr">
                <a:lnSpc>
                  <a:spcPct val="79400"/>
                </a:lnSpc>
              </a:pP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Coc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k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p</a:t>
              </a:r>
              <a:r>
                <a:rPr sz="1400" b="1" spc="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i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t M</a:t>
              </a:r>
              <a:r>
                <a:rPr sz="1400" b="1" spc="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o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ti</a:t>
              </a:r>
              <a:r>
                <a:rPr sz="1400" b="1" spc="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o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n</a:t>
              </a:r>
              <a:r>
                <a:rPr sz="1400" b="1" spc="-2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 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Fa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c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i</a:t>
              </a:r>
              <a:r>
                <a:rPr sz="1400" b="1" spc="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l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ity 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endParaRPr>
            </a:p>
            <a:p>
              <a:pPr marL="941069" marR="5080" indent="-929005" algn="ctr">
                <a:lnSpc>
                  <a:spcPct val="79400"/>
                </a:lnSpc>
              </a:pP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(CMF)</a:t>
              </a:r>
              <a:endPara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3458089" y="2971545"/>
              <a:ext cx="2527299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672465" marR="5080" indent="-660400" algn="ctr">
                <a:lnSpc>
                  <a:spcPct val="100000"/>
                </a:lnSpc>
              </a:pP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R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esearch</a:t>
              </a:r>
              <a:r>
                <a:rPr sz="1400" b="1" spc="-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 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F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li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gh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t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 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D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eck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endParaRPr>
            </a:p>
            <a:p>
              <a:pPr marL="672465" marR="5080" indent="-660400" algn="ctr">
                <a:lnSpc>
                  <a:spcPct val="100000"/>
                </a:lnSpc>
              </a:pP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(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RFD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)</a:t>
              </a:r>
              <a:endPara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376427" y="1085736"/>
              <a:ext cx="2743200" cy="1828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6634642" y="3007787"/>
              <a:ext cx="1970718" cy="34471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243840" marR="5080" indent="-231775" algn="ctr">
                <a:lnSpc>
                  <a:spcPct val="80000"/>
                </a:lnSpc>
              </a:pP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De</a:t>
              </a:r>
              <a:r>
                <a:rPr sz="1400" b="1" spc="-2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v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elopment</a:t>
              </a:r>
              <a:r>
                <a:rPr sz="1400" b="1" spc="-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 </a:t>
              </a:r>
              <a:r>
                <a:rPr sz="1400" b="1" spc="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a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nd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endParaRPr>
            </a:p>
            <a:p>
              <a:pPr marL="243840" marR="5080" indent="-231775" algn="ctr">
                <a:lnSpc>
                  <a:spcPct val="80000"/>
                </a:lnSpc>
              </a:pPr>
              <a:r>
                <a:rPr sz="1400" b="1" spc="-9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T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est Simulat</a:t>
              </a:r>
              <a:r>
                <a:rPr sz="1400" b="1" spc="-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o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r</a:t>
              </a:r>
              <a:r>
                <a:rPr sz="1400" b="1" spc="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 </a:t>
              </a:r>
              <a:r>
                <a:rPr sz="1400" b="1" spc="-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(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D</a:t>
              </a:r>
              <a:r>
                <a:rPr sz="1400" b="1" spc="-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T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S)</a:t>
              </a:r>
              <a:endPara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4313" y="1087108"/>
              <a:ext cx="2743200" cy="182605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2200" y="1056304"/>
              <a:ext cx="2743200" cy="1887664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B88A26-7D9A-4F35-8678-000A341669FD}"/>
              </a:ext>
            </a:extLst>
          </p:cNvPr>
          <p:cNvGrpSpPr/>
          <p:nvPr/>
        </p:nvGrpSpPr>
        <p:grpSpPr>
          <a:xfrm>
            <a:off x="193382" y="3552137"/>
            <a:ext cx="8538973" cy="3147558"/>
            <a:chOff x="224027" y="3606547"/>
            <a:chExt cx="8538973" cy="3147558"/>
          </a:xfrm>
        </p:grpSpPr>
        <p:sp>
          <p:nvSpPr>
            <p:cNvPr id="6" name="object 6"/>
            <p:cNvSpPr txBox="1"/>
            <p:nvPr/>
          </p:nvSpPr>
          <p:spPr>
            <a:xfrm>
              <a:off x="3152559" y="5738442"/>
              <a:ext cx="2669286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597535" marR="5080" indent="-585470" algn="ctr">
                <a:lnSpc>
                  <a:spcPct val="100000"/>
                </a:lnSpc>
              </a:pP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Ge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n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eric</a:t>
              </a:r>
              <a:r>
                <a:rPr sz="1400" b="1" spc="-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 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F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li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gh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t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 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D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eck 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endParaRPr>
            </a:p>
            <a:p>
              <a:pPr marL="597535" marR="5080" indent="-585470" algn="ctr">
                <a:lnSpc>
                  <a:spcPct val="100000"/>
                </a:lnSpc>
              </a:pP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(G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FD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)</a:t>
              </a:r>
              <a:endPara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362621" y="5738442"/>
              <a:ext cx="2411223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768350" marR="5080" indent="-756285" algn="ctr">
                <a:lnSpc>
                  <a:spcPct val="100000"/>
                </a:lnSpc>
              </a:pP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I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n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te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g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rat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io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n</a:t>
              </a:r>
              <a:r>
                <a:rPr sz="1400" b="1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 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F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li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gh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t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 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D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eck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endParaRPr>
            </a:p>
            <a:p>
              <a:pPr marL="768350" marR="5080" indent="-756285" algn="ctr">
                <a:lnSpc>
                  <a:spcPct val="100000"/>
                </a:lnSpc>
              </a:pP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(I</a:t>
              </a:r>
              <a:r>
                <a:rPr sz="1400" b="1" spc="-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FD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)</a:t>
              </a:r>
              <a:endPara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endParaRPr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6436790" y="5738442"/>
              <a:ext cx="2122912" cy="101566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758825" marR="5080" indent="-746760" algn="ctr">
                <a:lnSpc>
                  <a:spcPct val="80000"/>
                </a:lnSpc>
                <a:spcAft>
                  <a:spcPts val="300"/>
                </a:spcAft>
              </a:pPr>
              <a:r>
                <a:rPr lang="en-US" sz="1400" b="1" spc="-1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Lunar Flight Deck</a:t>
              </a:r>
            </a:p>
            <a:p>
              <a:pPr marL="758825" marR="5080" indent="-746760" algn="ctr">
                <a:lnSpc>
                  <a:spcPct val="80000"/>
                </a:lnSpc>
                <a:spcAft>
                  <a:spcPts val="300"/>
                </a:spcAft>
              </a:pP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(</a:t>
              </a:r>
              <a:r>
                <a:rPr lang="en-US" sz="1400" b="1" spc="-1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LFD</a:t>
              </a:r>
              <a:r>
                <a:rPr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)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 or</a:t>
              </a:r>
            </a:p>
            <a:p>
              <a:pPr marL="758825" marR="5080" indent="-746760" algn="ctr">
                <a:lnSpc>
                  <a:spcPct val="80000"/>
                </a:lnSpc>
                <a:spcAft>
                  <a:spcPts val="300"/>
                </a:spcAft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Test and Evaluation</a:t>
              </a:r>
            </a:p>
            <a:p>
              <a:pPr marL="758825" marR="5080" indent="-746760" algn="ctr">
                <a:lnSpc>
                  <a:spcPct val="80000"/>
                </a:lnSpc>
                <a:spcAft>
                  <a:spcPts val="300"/>
                </a:spcAft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Simulator</a:t>
              </a:r>
            </a:p>
            <a:p>
              <a:pPr marL="758825" marR="5080" indent="-746760" algn="ctr">
                <a:lnSpc>
                  <a:spcPct val="80000"/>
                </a:lnSpc>
                <a:spcAft>
                  <a:spcPts val="300"/>
                </a:spcAft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cs typeface="Arial"/>
                </a:rPr>
                <a:t>(TES)</a:t>
              </a:r>
              <a:endPara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24027" y="3621343"/>
              <a:ext cx="2743200" cy="20574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0434" y="3621343"/>
              <a:ext cx="2743200" cy="20574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3606547"/>
              <a:ext cx="2743200" cy="2057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5856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546CD716-7744-4F1A-801D-D44894504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858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70B0C0FC-9A91-4E96-8E86-3D20CDE26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2390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946404" y="5143500"/>
            <a:ext cx="7269480" cy="1325562"/>
          </a:xfrm>
        </p:spPr>
        <p:txBody>
          <a:bodyPr vert="horz" lIns="91440" tIns="27432" rIns="91440" bIns="45720" rtlCol="0" anchor="b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spc="-50"/>
              <a:t>LaRC Simulation Contributions 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8631A13-5CE6-4934-956A-8EBF19C14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272409" name="Rectangle 7">
            <a:extLst>
              <a:ext uri="{FF2B5EF4-FFF2-40B4-BE49-F238E27FC236}">
                <a16:creationId xmlns:a16="http://schemas.microsoft.com/office/drawing/2014/main" id="{C7977D6E-7F81-4E56-A71A-8C9334A467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1480840"/>
              </p:ext>
            </p:extLst>
          </p:nvPr>
        </p:nvGraphicFramePr>
        <p:xfrm>
          <a:off x="946547" y="462336"/>
          <a:ext cx="6919325" cy="4681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8924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546CD716-7744-4F1A-801D-D44894504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858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0B0C0FC-9A91-4E96-8E86-3D20CDE26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46404" y="5143500"/>
            <a:ext cx="7269480" cy="1325562"/>
          </a:xfr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en-US" sz="4100" spc="-50"/>
              <a:t>Strengths in Engineering and Integration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8631A13-5CE6-4934-956A-8EBF19C14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265221" name="Rectangle 3">
            <a:extLst>
              <a:ext uri="{FF2B5EF4-FFF2-40B4-BE49-F238E27FC236}">
                <a16:creationId xmlns:a16="http://schemas.microsoft.com/office/drawing/2014/main" id="{1B9262F3-3D71-4F31-9039-DD94A37410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4565374"/>
              </p:ext>
            </p:extLst>
          </p:nvPr>
        </p:nvGraphicFramePr>
        <p:xfrm>
          <a:off x="946547" y="462336"/>
          <a:ext cx="6919325" cy="4681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8564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33801627-6861-4EA9-BE98-E0CE33A89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2600" cy="6858000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3C1483F-490E-4C8A-8765-1F8AF0C67D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0"/>
            <a:ext cx="2802142" cy="6858000"/>
          </a:xfrm>
          <a:prstGeom prst="rect">
            <a:avLst/>
          </a:prstGeom>
          <a:solidFill>
            <a:srgbClr val="29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723898" y="643466"/>
            <a:ext cx="2319539" cy="5528734"/>
          </a:xfrm>
          <a:noFill/>
        </p:spPr>
        <p:txBody>
          <a:bodyPr anchor="t">
            <a:normAutofit/>
          </a:bodyPr>
          <a:lstStyle/>
          <a:p>
            <a:r>
              <a:rPr lang="en-US" sz="2400">
                <a:solidFill>
                  <a:srgbClr val="FFFFFF"/>
                </a:solidFill>
              </a:rPr>
              <a:t>Experiment Modes</a:t>
            </a:r>
          </a:p>
        </p:txBody>
      </p:sp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0249BF42-D05C-4553-9417-7B8695759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4740" y="0"/>
            <a:ext cx="518488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9675" name="Rectangle 3"/>
          <p:cNvSpPr>
            <a:spLocks noGrp="1" noChangeArrowheads="1"/>
          </p:cNvSpPr>
          <p:nvPr>
            <p:ph idx="1"/>
          </p:nvPr>
        </p:nvSpPr>
        <p:spPr>
          <a:xfrm>
            <a:off x="3616423" y="643466"/>
            <a:ext cx="4370604" cy="6062134"/>
          </a:xfrm>
        </p:spPr>
        <p:txBody>
          <a:bodyPr>
            <a:normAutofit fontScale="92500" lnSpcReduction="10000"/>
          </a:bodyPr>
          <a:lstStyle/>
          <a:p>
            <a:r>
              <a:rPr lang="en-US" sz="1600" dirty="0"/>
              <a:t>LaRC Simulation Facilities are available for use by other NASA centers, government agencies (DOD, FAA, DHS, </a:t>
            </a:r>
            <a:r>
              <a:rPr lang="en-US" sz="1600" dirty="0" err="1"/>
              <a:t>etc</a:t>
            </a:r>
            <a:r>
              <a:rPr lang="en-US" sz="1600" dirty="0"/>
              <a:t>), industry, and academia on a reimbursable basis</a:t>
            </a:r>
          </a:p>
          <a:p>
            <a:pPr>
              <a:buFontTx/>
              <a:buNone/>
            </a:pPr>
            <a:endParaRPr lang="en-US" sz="1600" dirty="0"/>
          </a:p>
          <a:p>
            <a:pPr>
              <a:buFontTx/>
              <a:buNone/>
            </a:pPr>
            <a:r>
              <a:rPr lang="en-US" sz="1600" b="1" u="sng" dirty="0"/>
              <a:t>Examples</a:t>
            </a:r>
          </a:p>
          <a:p>
            <a:r>
              <a:rPr lang="en-US" sz="1600" dirty="0"/>
              <a:t>Experiments involving industry-supplied equipment integrated with vehicle systems--retrofit experiments</a:t>
            </a:r>
          </a:p>
          <a:p>
            <a:r>
              <a:rPr lang="en-US" sz="1600" dirty="0"/>
              <a:t>Experiments involving industry-supplied equipment integrated with advanced technology </a:t>
            </a:r>
          </a:p>
          <a:p>
            <a:pPr lvl="1"/>
            <a:r>
              <a:rPr lang="en-US" sz="1600" dirty="0"/>
              <a:t>Integration of various electronics flight bags, flight management computers, flight control computers, etc.</a:t>
            </a:r>
          </a:p>
          <a:p>
            <a:r>
              <a:rPr lang="en-US" sz="1600" dirty="0"/>
              <a:t>Concept validation using only software </a:t>
            </a:r>
          </a:p>
          <a:p>
            <a:pPr lvl="1"/>
            <a:r>
              <a:rPr lang="en-US" sz="1600" dirty="0"/>
              <a:t>System algorithm and modeling</a:t>
            </a:r>
          </a:p>
          <a:p>
            <a:r>
              <a:rPr lang="en-US" sz="1600" dirty="0"/>
              <a:t>Experiments that use the airframe as a platform</a:t>
            </a:r>
          </a:p>
          <a:p>
            <a:pPr lvl="1"/>
            <a:r>
              <a:rPr lang="en-US" sz="1600" dirty="0"/>
              <a:t>Atmospheric and other remote sensors</a:t>
            </a:r>
          </a:p>
          <a:p>
            <a:pPr lvl="1"/>
            <a:r>
              <a:rPr lang="en-US" sz="1600" dirty="0"/>
              <a:t>Aerodynamic structures evaluations of existing airframe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42922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3716190" cy="977265"/>
          </a:xfrm>
        </p:spPr>
        <p:txBody>
          <a:bodyPr>
            <a:normAutofit/>
          </a:bodyPr>
          <a:lstStyle/>
          <a:p>
            <a:r>
              <a:rPr lang="en-US" sz="2400" dirty="0"/>
              <a:t>Cockpit Motion Facility (CMF)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05865"/>
            <a:ext cx="4037493" cy="5334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20"/>
              </a:spcAft>
            </a:pPr>
            <a:r>
              <a:rPr lang="en-US" altLang="en-US" sz="1050" dirty="0"/>
              <a:t>Motion System</a:t>
            </a:r>
          </a:p>
          <a:p>
            <a:pPr lvl="1">
              <a:lnSpc>
                <a:spcPct val="100000"/>
              </a:lnSpc>
              <a:spcAft>
                <a:spcPts val="20"/>
              </a:spcAft>
              <a:buFont typeface="Arial" panose="020B0604020202020204" pitchFamily="34" charset="0"/>
              <a:buChar char="•"/>
            </a:pPr>
            <a:r>
              <a:rPr lang="en-US" altLang="en-US" sz="1050" dirty="0"/>
              <a:t>6 degree-of-freedom synergistic motion system</a:t>
            </a:r>
          </a:p>
          <a:p>
            <a:pPr lvl="1">
              <a:lnSpc>
                <a:spcPct val="100000"/>
              </a:lnSpc>
              <a:spcAft>
                <a:spcPts val="20"/>
              </a:spcAft>
              <a:buFont typeface="Arial" panose="020B0604020202020204" pitchFamily="34" charset="0"/>
              <a:buChar char="•"/>
            </a:pPr>
            <a:r>
              <a:rPr lang="en-US" altLang="en-US" sz="1050" dirty="0"/>
              <a:t>76-inch leg stroke</a:t>
            </a:r>
          </a:p>
          <a:p>
            <a:pPr lvl="1">
              <a:lnSpc>
                <a:spcPct val="100000"/>
              </a:lnSpc>
              <a:spcAft>
                <a:spcPts val="20"/>
              </a:spcAft>
              <a:buFont typeface="Arial" panose="020B0604020202020204" pitchFamily="34" charset="0"/>
              <a:buChar char="•"/>
            </a:pPr>
            <a:r>
              <a:rPr lang="en-US" altLang="en-US" sz="1050" dirty="0"/>
              <a:t>22,000 pounds maximum payload </a:t>
            </a:r>
          </a:p>
          <a:p>
            <a:pPr>
              <a:lnSpc>
                <a:spcPct val="100000"/>
              </a:lnSpc>
              <a:spcAft>
                <a:spcPts val="20"/>
              </a:spcAft>
            </a:pPr>
            <a:r>
              <a:rPr lang="en-US" altLang="en-US" sz="1050" dirty="0"/>
              <a:t>State-of-the-art motion cueing algorithms and advanced algorithms</a:t>
            </a:r>
          </a:p>
          <a:p>
            <a:pPr>
              <a:lnSpc>
                <a:spcPct val="100000"/>
              </a:lnSpc>
              <a:spcAft>
                <a:spcPts val="20"/>
              </a:spcAft>
            </a:pPr>
            <a:r>
              <a:rPr lang="en-US" altLang="en-US" sz="1050" dirty="0"/>
              <a:t>Facility can support simultaneous operation of two fixed based simulators and one motion-based simulator</a:t>
            </a:r>
          </a:p>
          <a:p>
            <a:pPr lvl="1">
              <a:lnSpc>
                <a:spcPct val="100000"/>
              </a:lnSpc>
              <a:spcAft>
                <a:spcPts val="20"/>
              </a:spcAft>
              <a:buFont typeface="Arial" panose="020B0604020202020204" pitchFamily="34" charset="0"/>
              <a:buChar char="•"/>
            </a:pPr>
            <a:r>
              <a:rPr lang="en-US" altLang="en-US" sz="1050" dirty="0"/>
              <a:t>Research Flight Deck (RFD) Simulator</a:t>
            </a:r>
          </a:p>
          <a:p>
            <a:pPr lvl="1">
              <a:lnSpc>
                <a:spcPct val="100000"/>
              </a:lnSpc>
              <a:spcAft>
                <a:spcPts val="20"/>
              </a:spcAft>
              <a:buFont typeface="Arial" panose="020B0604020202020204" pitchFamily="34" charset="0"/>
              <a:buChar char="•"/>
            </a:pPr>
            <a:r>
              <a:rPr lang="en-US" altLang="en-US" sz="1050" dirty="0"/>
              <a:t>Integration Flight Deck (IFD) Simulator</a:t>
            </a:r>
          </a:p>
          <a:p>
            <a:pPr lvl="1">
              <a:lnSpc>
                <a:spcPct val="100000"/>
              </a:lnSpc>
              <a:spcAft>
                <a:spcPts val="20"/>
              </a:spcAft>
              <a:buFont typeface="Arial" panose="020B0604020202020204" pitchFamily="34" charset="0"/>
              <a:buChar char="•"/>
            </a:pPr>
            <a:r>
              <a:rPr lang="en-US" altLang="en-US" sz="1050" dirty="0"/>
              <a:t>Generic Flight Deck (GFD) Simulator</a:t>
            </a:r>
          </a:p>
          <a:p>
            <a:pPr lvl="1">
              <a:lnSpc>
                <a:spcPct val="100000"/>
              </a:lnSpc>
              <a:spcAft>
                <a:spcPts val="20"/>
              </a:spcAft>
              <a:buFont typeface="Arial" panose="020B0604020202020204" pitchFamily="34" charset="0"/>
              <a:buChar char="•"/>
            </a:pPr>
            <a:r>
              <a:rPr lang="en-US" altLang="en-US" sz="1050" dirty="0"/>
              <a:t>Available space for a 4</a:t>
            </a:r>
            <a:r>
              <a:rPr lang="en-US" altLang="en-US" sz="1050" baseline="30000" dirty="0"/>
              <a:t>th</a:t>
            </a:r>
            <a:r>
              <a:rPr lang="en-US" altLang="en-US" sz="1050" dirty="0"/>
              <a:t> simulator</a:t>
            </a:r>
          </a:p>
          <a:p>
            <a:pPr>
              <a:lnSpc>
                <a:spcPct val="100000"/>
              </a:lnSpc>
              <a:spcAft>
                <a:spcPts val="20"/>
              </a:spcAft>
            </a:pPr>
            <a:r>
              <a:rPr lang="en-US" altLang="en-US" sz="1050" dirty="0"/>
              <a:t>Any of the simulators can be moved to the motion platform for motion simulation</a:t>
            </a:r>
          </a:p>
          <a:p>
            <a:pPr>
              <a:lnSpc>
                <a:spcPct val="100000"/>
              </a:lnSpc>
              <a:spcAft>
                <a:spcPts val="20"/>
              </a:spcAft>
            </a:pPr>
            <a:r>
              <a:rPr lang="en-US" altLang="en-US" sz="1050" dirty="0"/>
              <a:t>State-of-the-art Infrastructure</a:t>
            </a:r>
          </a:p>
          <a:p>
            <a:pPr lvl="1">
              <a:lnSpc>
                <a:spcPct val="100000"/>
              </a:lnSpc>
              <a:spcAft>
                <a:spcPts val="20"/>
              </a:spcAft>
              <a:buFont typeface="Arial" panose="020B0604020202020204" pitchFamily="34" charset="0"/>
              <a:buChar char="•"/>
            </a:pPr>
            <a:r>
              <a:rPr lang="en-US" altLang="en-US" sz="1050" dirty="0"/>
              <a:t>Real-time computers for aerospace vehicle and environment modeling</a:t>
            </a:r>
          </a:p>
          <a:p>
            <a:pPr lvl="1">
              <a:lnSpc>
                <a:spcPct val="100000"/>
              </a:lnSpc>
              <a:spcAft>
                <a:spcPts val="20"/>
              </a:spcAft>
              <a:buFont typeface="Arial" panose="020B0604020202020204" pitchFamily="34" charset="0"/>
              <a:buChar char="•"/>
            </a:pPr>
            <a:r>
              <a:rPr lang="en-US" altLang="en-US" sz="1050" dirty="0"/>
              <a:t>Display and graphics computers for flight deck instrumentation</a:t>
            </a:r>
          </a:p>
          <a:p>
            <a:pPr lvl="1">
              <a:lnSpc>
                <a:spcPct val="100000"/>
              </a:lnSpc>
              <a:spcAft>
                <a:spcPts val="20"/>
              </a:spcAft>
              <a:buFont typeface="Arial" panose="020B0604020202020204" pitchFamily="34" charset="0"/>
              <a:buChar char="•"/>
            </a:pPr>
            <a:r>
              <a:rPr lang="en-US" altLang="en-US" sz="1050" dirty="0"/>
              <a:t>High performance visual scene image generation computer systems for out-the-window scenery</a:t>
            </a:r>
          </a:p>
          <a:p>
            <a:pPr lvl="1">
              <a:lnSpc>
                <a:spcPct val="100000"/>
              </a:lnSpc>
              <a:spcAft>
                <a:spcPts val="20"/>
              </a:spcAft>
              <a:buFont typeface="Arial" panose="020B0604020202020204" pitchFamily="34" charset="0"/>
              <a:buChar char="•"/>
            </a:pPr>
            <a:r>
              <a:rPr lang="en-US" altLang="en-US" sz="1050" dirty="0"/>
              <a:t>Fiber optic video distribution</a:t>
            </a:r>
          </a:p>
          <a:p>
            <a:pPr lvl="1">
              <a:lnSpc>
                <a:spcPct val="100000"/>
              </a:lnSpc>
              <a:spcAft>
                <a:spcPts val="20"/>
              </a:spcAft>
              <a:buFont typeface="Arial" panose="020B0604020202020204" pitchFamily="34" charset="0"/>
              <a:buChar char="•"/>
            </a:pPr>
            <a:r>
              <a:rPr lang="en-US" altLang="en-US" sz="1050" dirty="0"/>
              <a:t>High speed fiber optic data communications</a:t>
            </a:r>
          </a:p>
          <a:p>
            <a:pPr lvl="1">
              <a:lnSpc>
                <a:spcPct val="100000"/>
              </a:lnSpc>
              <a:spcAft>
                <a:spcPts val="20"/>
              </a:spcAft>
              <a:buFont typeface="Arial" panose="020B0604020202020204" pitchFamily="34" charset="0"/>
              <a:buChar char="•"/>
            </a:pPr>
            <a:r>
              <a:rPr lang="en-US" altLang="en-US" sz="1050" dirty="0"/>
              <a:t>Hydraulics and power systems</a:t>
            </a:r>
          </a:p>
          <a:p>
            <a:pPr>
              <a:lnSpc>
                <a:spcPct val="100000"/>
              </a:lnSpc>
              <a:spcAft>
                <a:spcPts val="20"/>
              </a:spcAft>
            </a:pPr>
            <a:r>
              <a:rPr lang="en-US" altLang="en-US" sz="1050" dirty="0"/>
              <a:t>System Integration Laboratory (SIL) for hardware-in-the-loop testing and evaluation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 cstate="email"/>
          <a:srcRect l="1775" r="22832" b="-1"/>
          <a:stretch/>
        </p:blipFill>
        <p:spPr bwMode="auto">
          <a:xfrm>
            <a:off x="4570894" y="0"/>
            <a:ext cx="3887306" cy="3352800"/>
          </a:xfrm>
          <a:prstGeom prst="rect">
            <a:avLst/>
          </a:prstGeom>
          <a:noFill/>
        </p:spPr>
      </p:pic>
      <p:pic>
        <p:nvPicPr>
          <p:cNvPr id="5" name="Picture 4" descr="CMF Illustration 01=07=24"/>
          <p:cNvPicPr>
            <a:picLocks noChangeAspect="1" noChangeArrowheads="1"/>
          </p:cNvPicPr>
          <p:nvPr/>
        </p:nvPicPr>
        <p:blipFill rotWithShape="1">
          <a:blip r:embed="rId4" cstate="print"/>
          <a:srcRect l="9268" r="5421" b="1"/>
          <a:stretch/>
        </p:blipFill>
        <p:spPr bwMode="auto">
          <a:xfrm>
            <a:off x="4570895" y="3352800"/>
            <a:ext cx="3887306" cy="350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9217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3FA7040-7C5F-4F67-9BDD-79A5ED87A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7" r="24832"/>
          <a:stretch/>
        </p:blipFill>
        <p:spPr>
          <a:xfrm>
            <a:off x="342900" y="10"/>
            <a:ext cx="5566106" cy="685799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9006" y="1936954"/>
            <a:ext cx="2306877" cy="4921046"/>
          </a:xfrm>
        </p:spPr>
        <p:txBody>
          <a:bodyPr>
            <a:normAutofit fontScale="92500" lnSpcReduction="10000"/>
          </a:bodyPr>
          <a:lstStyle/>
          <a:p>
            <a:endParaRPr lang="en-US" sz="800" b="0" dirty="0"/>
          </a:p>
          <a:p>
            <a:pPr marL="182880" lvl="1">
              <a:spcBef>
                <a:spcPts val="0"/>
              </a:spcBef>
              <a:spcAft>
                <a:spcPts val="200"/>
              </a:spcAft>
            </a:pPr>
            <a:r>
              <a:rPr lang="en-US" sz="1000" b="0" dirty="0"/>
              <a:t>Re-configurable to UAM handling and ride quality cab</a:t>
            </a:r>
          </a:p>
          <a:p>
            <a:pPr marL="182880" lvl="1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000" b="0" dirty="0"/>
              <a:t>Full mission functionality; fixed or motion base</a:t>
            </a:r>
          </a:p>
          <a:p>
            <a:pPr marL="182880" lvl="1">
              <a:spcBef>
                <a:spcPts val="0"/>
              </a:spcBef>
              <a:spcAft>
                <a:spcPts val="200"/>
              </a:spcAft>
            </a:pPr>
            <a:r>
              <a:rPr lang="en-US" sz="1000" b="0" dirty="0"/>
              <a:t>Currently configured as commercial transport with Overhead Panel, Main Instrument Panel, Mode Control Panel, Electronic Flight Bags</a:t>
            </a:r>
          </a:p>
          <a:p>
            <a:pPr marL="182880" lvl="1">
              <a:spcBef>
                <a:spcPts val="0"/>
              </a:spcBef>
              <a:spcAft>
                <a:spcPts val="200"/>
              </a:spcAft>
            </a:pPr>
            <a:r>
              <a:rPr lang="en-US" sz="1000" b="0" dirty="0"/>
              <a:t>Unobtrusive low-profile remote oculometers</a:t>
            </a:r>
          </a:p>
          <a:p>
            <a:pPr marL="182880" lvl="1">
              <a:spcBef>
                <a:spcPts val="0"/>
              </a:spcBef>
              <a:spcAft>
                <a:spcPts val="200"/>
              </a:spcAft>
            </a:pPr>
            <a:r>
              <a:rPr lang="en-US" sz="1000" b="0" dirty="0"/>
              <a:t>Control Aisle Stand with 757-type throttle quadrant</a:t>
            </a:r>
          </a:p>
          <a:p>
            <a:pPr marL="182880" lvl="1">
              <a:spcBef>
                <a:spcPts val="0"/>
              </a:spcBef>
              <a:spcAft>
                <a:spcPts val="200"/>
              </a:spcAft>
            </a:pPr>
            <a:r>
              <a:rPr lang="en-US" sz="1000" b="0" dirty="0"/>
              <a:t>Five (5) Heads-down displays (HDD) - all instrumentation/symbology generated by computer graphic</a:t>
            </a:r>
          </a:p>
          <a:p>
            <a:pPr marL="182880" lvl="1">
              <a:spcBef>
                <a:spcPts val="0"/>
              </a:spcBef>
              <a:spcAft>
                <a:spcPts val="200"/>
              </a:spcAft>
            </a:pPr>
            <a:r>
              <a:rPr lang="en-US" sz="1000" b="0" dirty="0"/>
              <a:t>Dual Head Up Display (HUD)</a:t>
            </a:r>
          </a:p>
          <a:p>
            <a:pPr marL="182880" lvl="1">
              <a:spcBef>
                <a:spcPts val="0"/>
              </a:spcBef>
              <a:spcAft>
                <a:spcPts val="200"/>
              </a:spcAft>
            </a:pPr>
            <a:r>
              <a:rPr lang="en-US" sz="1000" b="0" dirty="0"/>
              <a:t>Programmable, digital 3-axis side arm and rudder control loader systems (pilot and co-pilot)</a:t>
            </a:r>
          </a:p>
          <a:p>
            <a:pPr marL="182880" lvl="1">
              <a:spcBef>
                <a:spcPts val="0"/>
              </a:spcBef>
              <a:spcAft>
                <a:spcPts val="200"/>
              </a:spcAft>
            </a:pPr>
            <a:r>
              <a:rPr lang="en-US" sz="1000" b="0" dirty="0"/>
              <a:t>Audio cue provided by digital sound system. Voice Over IP for intercom/radio simulation.</a:t>
            </a:r>
          </a:p>
          <a:p>
            <a:pPr marL="182880" lvl="1">
              <a:spcBef>
                <a:spcPts val="0"/>
              </a:spcBef>
              <a:spcAft>
                <a:spcPts val="200"/>
              </a:spcAft>
            </a:pPr>
            <a:r>
              <a:rPr lang="en-US" sz="1000" b="0" dirty="0"/>
              <a:t>Capable of interfacing selected flight systems for testing (hardware-in-the-loop)</a:t>
            </a:r>
          </a:p>
          <a:p>
            <a:pPr marL="182880" lvl="1">
              <a:spcBef>
                <a:spcPts val="0"/>
              </a:spcBef>
              <a:spcAft>
                <a:spcPts val="200"/>
              </a:spcAft>
            </a:pPr>
            <a:r>
              <a:rPr lang="en-US" sz="1000" b="0" dirty="0"/>
              <a:t>Panorama Display System (200H x 40V deg FOV); 3-channel visual scene allows cross-cockpit viewing</a:t>
            </a:r>
          </a:p>
          <a:p>
            <a:pPr marL="182880" lvl="1">
              <a:spcBef>
                <a:spcPts val="0"/>
              </a:spcBef>
              <a:spcAft>
                <a:spcPts val="200"/>
              </a:spcAft>
            </a:pPr>
            <a:r>
              <a:rPr lang="en-US" sz="1000" b="0" dirty="0"/>
              <a:t>Control Display Units for Guidance and Navigation Flight Management</a:t>
            </a:r>
          </a:p>
          <a:p>
            <a:pPr marL="182880" lvl="1">
              <a:spcBef>
                <a:spcPts val="0"/>
              </a:spcBef>
              <a:spcAft>
                <a:spcPts val="200"/>
              </a:spcAft>
            </a:pPr>
            <a:r>
              <a:rPr lang="en-US" sz="1000" b="0" dirty="0"/>
              <a:t>Studies include AAM </a:t>
            </a:r>
            <a:r>
              <a:rPr lang="en-US" sz="1000" b="0" dirty="0" err="1"/>
              <a:t>eVTOL</a:t>
            </a:r>
            <a:r>
              <a:rPr lang="en-US" sz="1000" b="0" dirty="0"/>
              <a:t>, NextGen Aviation Safety, Airspace Systems, Orion avionics display and control design, Lunar Lander, and spacecraft rendezvous and docking</a:t>
            </a:r>
          </a:p>
          <a:p>
            <a:endParaRPr lang="en-US" sz="800" dirty="0"/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EE4A62EE-13FB-4674-A08B-200F8603EE16}"/>
              </a:ext>
            </a:extLst>
          </p:cNvPr>
          <p:cNvSpPr txBox="1">
            <a:spLocks/>
          </p:cNvSpPr>
          <p:nvPr/>
        </p:nvSpPr>
        <p:spPr>
          <a:xfrm>
            <a:off x="5909006" y="640080"/>
            <a:ext cx="2306877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 spc="-7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400" dirty="0"/>
              <a:t>Research Flight Deck Simulator (RFD) </a:t>
            </a:r>
          </a:p>
        </p:txBody>
      </p:sp>
    </p:spTree>
    <p:extLst>
      <p:ext uri="{BB962C8B-B14F-4D97-AF65-F5344CB8AC3E}">
        <p14:creationId xmlns:p14="http://schemas.microsoft.com/office/powerpoint/2010/main" val="2684330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indoor, device, cockpit, control panel&#10;&#10;Description automatically generated">
            <a:extLst>
              <a:ext uri="{FF2B5EF4-FFF2-40B4-BE49-F238E27FC236}">
                <a16:creationId xmlns:a16="http://schemas.microsoft.com/office/drawing/2014/main" id="{2B195055-AD42-4072-845D-F9EFD8570F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4" r="23079"/>
          <a:stretch/>
        </p:blipFill>
        <p:spPr>
          <a:xfrm>
            <a:off x="0" y="-1"/>
            <a:ext cx="5909006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909006" y="533400"/>
            <a:ext cx="2472994" cy="1432242"/>
          </a:xfrm>
        </p:spPr>
        <p:txBody>
          <a:bodyPr>
            <a:normAutofit/>
          </a:bodyPr>
          <a:lstStyle/>
          <a:p>
            <a:r>
              <a:rPr lang="en-US" sz="2400" dirty="0"/>
              <a:t>Integration Flight Deck Simulator (IFD) </a:t>
            </a: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B3FA7040-7C5F-4F67-9BDD-79A5ED87A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9006" y="1936954"/>
            <a:ext cx="2306877" cy="4844845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Re-configurable to UAM handling and ride quality cab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Full mission functionality; fixed or motion base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Currently configured as commercial transport with Overhead Panel, Main Instrument Panel, Mode Control Panel, Electronic Flight Bags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Unobtrusive low-profile remote oculometers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Control Aisle Stand with 737-type throttle quadrant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Six Heads-down displays (HDD) ARINC-D sized displays 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Programmable, digital 3-axis wheel/column and rudder control loader systems (pilot and co-pilot)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Audio cue capability provided by digital sound system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Voice Over IP for intercom/radio simulation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Capable of interfacing selected flight systems for testing (hardware-in-the-loop); Supports aircraft Line Replacement Unit’s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Panorama Display System (200H x 40V deg FOV); 3-channel visual scene allows cross-cockpit viewing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Studies include development and support of urban air mobility, NextGen Aviation Safety, Airspace Systems, flight tests in commercial, business, and general aviation aircraft</a:t>
            </a:r>
          </a:p>
        </p:txBody>
      </p:sp>
    </p:spTree>
    <p:extLst>
      <p:ext uri="{BB962C8B-B14F-4D97-AF65-F5344CB8AC3E}">
        <p14:creationId xmlns:p14="http://schemas.microsoft.com/office/powerpoint/2010/main" val="2940646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909006" y="533400"/>
            <a:ext cx="2396794" cy="1432242"/>
          </a:xfrm>
        </p:spPr>
        <p:txBody>
          <a:bodyPr>
            <a:normAutofit/>
          </a:bodyPr>
          <a:lstStyle/>
          <a:p>
            <a:r>
              <a:rPr lang="en-US" sz="2400" dirty="0"/>
              <a:t>Generic Flight Deck Simulator (GFD) </a:t>
            </a: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B3FA7040-7C5F-4F67-9BDD-79A5ED87A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9006" y="1936954"/>
            <a:ext cx="2306877" cy="4844845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Operating in fixed-base mode or in motion-base mode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Re-configurable to UAM handling and ride quality cab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Advanced all “glass” generic cockpit which can be used to represent a large range of vehicle types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Three (3) large Head Down Displays (HDD) in main instrument panel and two (2) HDD in center aisle stand 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Three (3) HDD in overhead panel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All HDD equipped with touch sensitive functionality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Visual system (four (4) wide angle collimated – two (2) forward &amp; two (2) side window units)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Audio cueing capability provided by digital sound system. Voice Over IP for intercom/radio simulation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Supports Hardware-In-The-Loop testing of flight hardware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000" b="0" dirty="0"/>
              <a:t>Studies include Dream Chaser (Sierra Nevada), Blended Wing Body, High Speed Civil Transport, supersonic studies, Lunar Lander and Orion rendezvous and docking</a:t>
            </a: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3EEE003D-AD71-40E9-8AE2-F1F9A2569EF0}"/>
              </a:ext>
            </a:extLst>
          </p:cNvPr>
          <p:cNvSpPr/>
          <p:nvPr/>
        </p:nvSpPr>
        <p:spPr>
          <a:xfrm>
            <a:off x="342898" y="-8879"/>
            <a:ext cx="5566107" cy="32066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BD8D44-7C9B-4372-ACA9-EAA66C2BD1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" y="3200399"/>
            <a:ext cx="5566107" cy="365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79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4">
            <a:extLst>
              <a:ext uri="{FF2B5EF4-FFF2-40B4-BE49-F238E27FC236}">
                <a16:creationId xmlns:a16="http://schemas.microsoft.com/office/drawing/2014/main" id="{2537C0EF-764C-46CB-8780-0103C6392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4696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334000" y="365760"/>
            <a:ext cx="3005568" cy="1805940"/>
          </a:xfrm>
        </p:spPr>
        <p:txBody>
          <a:bodyPr vert="horz" lIns="91440" tIns="27432" rIns="91440" bIns="45720" rtlCol="0" anchor="b">
            <a:normAutofit fontScale="90000"/>
          </a:bodyPr>
          <a:lstStyle/>
          <a:p>
            <a:r>
              <a:rPr lang="en-US" sz="3000" spc="-50" dirty="0">
                <a:solidFill>
                  <a:schemeClr val="tx1"/>
                </a:solidFill>
              </a:rPr>
              <a:t>Lunar Flight Deck (LFD) or Test and Evaluation Simulator (TES)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7" r="36243" b="-2"/>
          <a:stretch/>
        </p:blipFill>
        <p:spPr>
          <a:xfrm>
            <a:off x="2804" y="10"/>
            <a:ext cx="1899387" cy="33559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4" cstate="print"/>
          <a:srcRect l="13785" t="-4" r="8172"/>
          <a:stretch/>
        </p:blipFill>
        <p:spPr bwMode="auto">
          <a:xfrm>
            <a:off x="1905000" y="-1480"/>
            <a:ext cx="3273792" cy="3355932"/>
          </a:xfrm>
          <a:prstGeom prst="rect">
            <a:avLst/>
          </a:prstGeom>
          <a:noFill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 rotWithShape="1">
          <a:blip r:embed="rId5" cstate="print"/>
          <a:srcRect l="631" r="622" b="2"/>
          <a:stretch/>
        </p:blipFill>
        <p:spPr bwMode="auto">
          <a:xfrm>
            <a:off x="0" y="3354453"/>
            <a:ext cx="5181600" cy="3505028"/>
          </a:xfrm>
          <a:prstGeom prst="rect">
            <a:avLst/>
          </a:prstGeom>
          <a:noFill/>
        </p:spPr>
      </p:pic>
      <p:sp>
        <p:nvSpPr>
          <p:cNvPr id="3" name="object 3"/>
          <p:cNvSpPr txBox="1"/>
          <p:nvPr/>
        </p:nvSpPr>
        <p:spPr>
          <a:xfrm>
            <a:off x="5181600" y="2314574"/>
            <a:ext cx="3149694" cy="43910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171450" indent="-182880">
              <a:lnSpc>
                <a:spcPct val="110000"/>
              </a:lnSpc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Generic medium fidelity simulator for rapid prototyping research </a:t>
            </a:r>
          </a:p>
          <a:p>
            <a:pPr marL="171450" indent="-182880">
              <a:lnSpc>
                <a:spcPct val="110000"/>
              </a:lnSpc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Modular and Reconfigurable for either planetary or aeronautics research</a:t>
            </a:r>
          </a:p>
          <a:p>
            <a:pPr marL="171450" indent="-182880">
              <a:lnSpc>
                <a:spcPct val="110000"/>
              </a:lnSpc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Currently configured as Lunar Flight Deck (LFD)</a:t>
            </a:r>
          </a:p>
          <a:p>
            <a:pPr marL="171450" indent="-182880">
              <a:lnSpc>
                <a:spcPct val="110000"/>
              </a:lnSpc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Audio cueing capability provided </a:t>
            </a:r>
          </a:p>
          <a:p>
            <a:pPr marL="171450" indent="-182880">
              <a:lnSpc>
                <a:spcPct val="110000"/>
              </a:lnSpc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Voice Over IP for intercom/radio simulation</a:t>
            </a:r>
          </a:p>
          <a:p>
            <a:pPr marL="171450" indent="-182880">
              <a:lnSpc>
                <a:spcPct val="110000"/>
              </a:lnSpc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Mounted displays (with adjustable viewing angles)</a:t>
            </a:r>
          </a:p>
          <a:p>
            <a:pPr marL="171450" indent="-182880">
              <a:lnSpc>
                <a:spcPct val="110000"/>
              </a:lnSpc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Equipped with translation hand controller (THC) and rotation hand controller (RHC)</a:t>
            </a:r>
          </a:p>
          <a:p>
            <a:pPr marL="171450" indent="-182880">
              <a:lnSpc>
                <a:spcPct val="110000"/>
              </a:lnSpc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Wide panoramic 3.25m spherical screen visual system - 135°H x 67.5°V FOV</a:t>
            </a:r>
          </a:p>
          <a:p>
            <a:pPr marL="171450" indent="-182880">
              <a:lnSpc>
                <a:spcPct val="110000"/>
              </a:lnSpc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Large “look down” angle for lunar landing</a:t>
            </a:r>
          </a:p>
          <a:p>
            <a:pPr marL="169863" indent="-18288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Architecture that allows integration of Human Machine Interface (HMI), Cognitive Decision Aiding (CDA), and Man-Unmanned Teaming (MUM-T) technologies</a:t>
            </a:r>
          </a:p>
          <a:p>
            <a:pPr marL="169863" indent="-182880">
              <a:lnSpc>
                <a:spcPct val="11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Research included Spacecraft Handling Qualities simulation, Unmanned Aircraft Systems, Rotorcraft flight decks, and In-space Assembly</a:t>
            </a:r>
          </a:p>
          <a:p>
            <a:pPr marL="171450" indent="-182880">
              <a:lnSpc>
                <a:spcPct val="90000"/>
              </a:lnSpc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644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4128" y="904801"/>
            <a:ext cx="3200400" cy="861774"/>
          </a:xfrm>
          <a:prstGeom prst="rect">
            <a:avLst/>
          </a:prstGeom>
          <a:ln w="317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57150">
              <a:lnSpc>
                <a:spcPct val="100000"/>
              </a:lnSpc>
            </a:pPr>
            <a:r>
              <a:rPr lang="en-US" sz="2800" b="1" spc="-20" dirty="0">
                <a:solidFill>
                  <a:srgbClr val="D34817"/>
                </a:solidFill>
                <a:latin typeface="+mj-lt"/>
                <a:cs typeface="Arial"/>
              </a:rPr>
              <a:t>Systems Integration Lab</a:t>
            </a:r>
            <a:endParaRPr lang="en-US" sz="2800" dirty="0">
              <a:solidFill>
                <a:srgbClr val="D34817"/>
              </a:solidFill>
              <a:latin typeface="+mj-lt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58227" y="3429000"/>
            <a:ext cx="4672032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227" y="-2"/>
            <a:ext cx="4672032" cy="3276601"/>
          </a:xfrm>
          <a:prstGeom prst="rect">
            <a:avLst/>
          </a:prstGeom>
        </p:spPr>
      </p:pic>
      <p:sp>
        <p:nvSpPr>
          <p:cNvPr id="6" name="Arrow: Up-Down 5">
            <a:extLst>
              <a:ext uri="{FF2B5EF4-FFF2-40B4-BE49-F238E27FC236}">
                <a16:creationId xmlns:a16="http://schemas.microsoft.com/office/drawing/2014/main" id="{4D6A1FBA-2C72-4D8E-AD66-B3F557ED1857}"/>
              </a:ext>
            </a:extLst>
          </p:cNvPr>
          <p:cNvSpPr/>
          <p:nvPr/>
        </p:nvSpPr>
        <p:spPr>
          <a:xfrm>
            <a:off x="5875485" y="2826256"/>
            <a:ext cx="437516" cy="1040894"/>
          </a:xfrm>
          <a:prstGeom prst="upDownArrow">
            <a:avLst/>
          </a:prstGeom>
          <a:solidFill>
            <a:srgbClr val="D34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1171511-4767-42BD-9F4A-EF113CDD8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58908"/>
            <a:ext cx="3048000" cy="4844845"/>
          </a:xfrm>
        </p:spPr>
        <p:txBody>
          <a:bodyPr>
            <a:normAutofit fontScale="92500" lnSpcReduction="10000"/>
          </a:bodyPr>
          <a:lstStyle/>
          <a:p>
            <a:pPr marL="298450" marR="114935" indent="-285750">
              <a:buClr>
                <a:schemeClr val="accent1">
                  <a:lumMod val="50000"/>
                </a:schemeClr>
              </a:buClr>
              <a:buSzPct val="80000"/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Hu</a:t>
            </a:r>
            <a:r>
              <a:rPr lang="en-US" sz="1200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n-</a:t>
            </a:r>
            <a:r>
              <a:rPr lang="en-US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n-th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-</a:t>
            </a:r>
            <a:r>
              <a:rPr lang="en-US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L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p</a:t>
            </a:r>
            <a:r>
              <a:rPr lang="en-US" sz="1200" spc="6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Simulat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r in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egrates</a:t>
            </a:r>
            <a:r>
              <a:rPr lang="en-US" sz="1200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2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w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ith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</a:t>
            </a:r>
            <a:r>
              <a:rPr lang="en-US" sz="1200" spc="-4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y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stem</a:t>
            </a:r>
            <a:r>
              <a:rPr lang="en-US" sz="12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In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egrati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 Lab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f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r</a:t>
            </a:r>
            <a:r>
              <a:rPr lang="en-US" sz="1200" spc="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Hard</a:t>
            </a:r>
            <a:r>
              <a:rPr lang="en-US" sz="1200" spc="2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w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-</a:t>
            </a:r>
            <a:r>
              <a:rPr lang="en-US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n-th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-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lo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p,</a:t>
            </a:r>
            <a:r>
              <a:rPr lang="en-US" sz="1200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End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-</a:t>
            </a:r>
            <a:r>
              <a:rPr lang="en-US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to-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End</a:t>
            </a:r>
            <a:r>
              <a:rPr lang="en-US" sz="1200" spc="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Mission</a:t>
            </a:r>
            <a:r>
              <a:rPr lang="en-US" sz="1200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Simulati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 New Roman"/>
            </a:endParaRPr>
          </a:p>
          <a:p>
            <a:pPr marL="298450" marR="12700" indent="-285750">
              <a:buClr>
                <a:schemeClr val="accent1">
                  <a:lumMod val="50000"/>
                </a:schemeClr>
              </a:buClr>
              <a:buSzPct val="80000"/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Har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</a:t>
            </a:r>
            <a:r>
              <a:rPr lang="en-US" sz="1200" spc="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w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are</a:t>
            </a:r>
            <a:r>
              <a:rPr lang="en-US" sz="1200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</a:t>
            </a:r>
            <a:r>
              <a:rPr lang="en-US" sz="1200" spc="-5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y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</a:t>
            </a:r>
            <a:r>
              <a:rPr lang="en-US" sz="1200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</a:t>
            </a:r>
            <a:r>
              <a:rPr lang="en-US" sz="1200" spc="4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f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r</a:t>
            </a:r>
            <a:r>
              <a:rPr lang="en-US" sz="1200" spc="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g incl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u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de</a:t>
            </a:r>
            <a:r>
              <a:rPr lang="en-US" sz="1200" spc="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5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200" spc="-3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v</a:t>
            </a:r>
            <a:r>
              <a:rPr lang="en-US" sz="12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ic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;</a:t>
            </a:r>
            <a:r>
              <a:rPr lang="en-US" sz="1200" spc="6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Co</a:t>
            </a:r>
            <a:r>
              <a:rPr lang="en-US" sz="1200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man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d, Co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trol,</a:t>
            </a:r>
            <a:r>
              <a:rPr lang="en-US" sz="1200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Co</a:t>
            </a:r>
            <a:r>
              <a:rPr lang="en-US" sz="1200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u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nica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io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s,</a:t>
            </a:r>
            <a:r>
              <a:rPr lang="en-US" sz="1200" spc="5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and In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f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orma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ion</a:t>
            </a:r>
            <a:r>
              <a:rPr lang="en-US" sz="12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(C3I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)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;</a:t>
            </a:r>
            <a:r>
              <a:rPr lang="en-US" sz="1200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6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u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</a:t>
            </a:r>
            <a:r>
              <a:rPr lang="en-US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io,</a:t>
            </a:r>
            <a:r>
              <a:rPr lang="en-US" sz="1200" spc="5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Voice,</a:t>
            </a:r>
            <a:r>
              <a:rPr lang="en-US" sz="12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and Video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/>
            </a:endParaRPr>
          </a:p>
          <a:p>
            <a:pPr marL="298450" indent="-285750">
              <a:buClr>
                <a:schemeClr val="accent1">
                  <a:lumMod val="50000"/>
                </a:schemeClr>
              </a:buClr>
              <a:buSzPct val="80000"/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Equi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p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men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in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erfaced</a:t>
            </a:r>
            <a:r>
              <a:rPr lang="en-US" sz="1200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directly</a:t>
            </a:r>
            <a:r>
              <a:rPr lang="en-US" sz="1200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2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w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ith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si</a:t>
            </a:r>
            <a:r>
              <a:rPr lang="en-US" sz="1200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ula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or</a:t>
            </a:r>
            <a:r>
              <a:rPr lang="en-US" sz="1200" spc="4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f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cili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ies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/>
            </a:endParaRPr>
          </a:p>
          <a:p>
            <a:pPr marL="641350" marR="182880" lvl="1" indent="-285750">
              <a:buClr>
                <a:schemeClr val="accent1">
                  <a:lumMod val="50000"/>
                </a:schemeClr>
              </a:buClr>
              <a:buSzPct val="80000"/>
              <a:buFont typeface="Arial" panose="020B0604020202020204" pitchFamily="34" charset="0"/>
              <a:buChar char="•"/>
              <a:tabLst>
                <a:tab pos="584835" algn="l"/>
              </a:tabLst>
            </a:pP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H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g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h</a:t>
            </a:r>
            <a:r>
              <a:rPr lang="en-US" sz="11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p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eed</a:t>
            </a:r>
            <a:r>
              <a:rPr lang="en-US" sz="1100" spc="-4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c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mm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un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icati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 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et</a:t>
            </a:r>
            <a:r>
              <a:rPr lang="en-US" sz="1100" spc="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w</a:t>
            </a:r>
            <a:r>
              <a:rPr lang="en-US" sz="11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rk</a:t>
            </a:r>
            <a:r>
              <a:rPr lang="en-US" sz="1100" spc="-4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–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Et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h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er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et</a:t>
            </a:r>
            <a:r>
              <a:rPr lang="en-US" sz="1100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CR</a:t>
            </a:r>
            <a:r>
              <a:rPr lang="en-US" sz="1100" spc="-4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100" spc="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et</a:t>
            </a:r>
          </a:p>
          <a:p>
            <a:pPr marL="641350" lvl="1" indent="-285750">
              <a:buClr>
                <a:schemeClr val="accent1">
                  <a:lumMod val="50000"/>
                </a:schemeClr>
              </a:buClr>
              <a:buSzPct val="80000"/>
              <a:buFont typeface="Arial" panose="020B0604020202020204" pitchFamily="34" charset="0"/>
              <a:buChar char="•"/>
              <a:tabLst>
                <a:tab pos="584835" algn="l"/>
              </a:tabLst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Vi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eo</a:t>
            </a:r>
            <a:r>
              <a:rPr lang="en-US" sz="1100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</a:t>
            </a:r>
            <a:r>
              <a:rPr lang="en-US" sz="1100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ud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io</a:t>
            </a:r>
            <a:r>
              <a:rPr lang="en-US" sz="1100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istri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bu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io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</a:p>
          <a:p>
            <a:pPr marL="641350" marR="355600" lvl="1" indent="-285750">
              <a:buClr>
                <a:schemeClr val="accent1">
                  <a:lumMod val="50000"/>
                </a:schemeClr>
              </a:buClr>
              <a:buSzPct val="80000"/>
              <a:buFont typeface="Arial" panose="020B0604020202020204" pitchFamily="34" charset="0"/>
              <a:buChar char="•"/>
              <a:tabLst>
                <a:tab pos="584835" algn="l"/>
              </a:tabLst>
            </a:pP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Fu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ll</a:t>
            </a:r>
            <a:r>
              <a:rPr lang="en-US" sz="11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sim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u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lat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io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100" spc="-5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f</a:t>
            </a:r>
            <a:r>
              <a:rPr lang="en-US" sz="11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act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u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al</a:t>
            </a:r>
            <a:r>
              <a:rPr lang="en-US" sz="1100" spc="-4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v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h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icle si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gn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al</a:t>
            </a:r>
            <a:r>
              <a:rPr lang="en-US" sz="1100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bu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sses</a:t>
            </a:r>
            <a:r>
              <a:rPr lang="en-US" sz="1100" spc="-3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(</a:t>
            </a:r>
            <a:r>
              <a:rPr lang="en-US" sz="1100" spc="-4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R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NC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,</a:t>
            </a:r>
            <a:r>
              <a:rPr lang="en-US" sz="1100" spc="4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iscrete</a:t>
            </a:r>
            <a:r>
              <a:rPr lang="en-US" sz="11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, a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al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og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s,</a:t>
            </a:r>
            <a:r>
              <a:rPr lang="en-US" sz="1100" spc="-4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serial,</a:t>
            </a:r>
            <a:r>
              <a:rPr lang="en-US" sz="1100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telemetr</a:t>
            </a:r>
            <a:r>
              <a:rPr lang="en-US" sz="1100" spc="-5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y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)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 New Roman"/>
            </a:endParaRPr>
          </a:p>
          <a:p>
            <a:pPr marL="298450" marR="498475" indent="-285750">
              <a:buClr>
                <a:schemeClr val="accent1">
                  <a:lumMod val="50000"/>
                </a:schemeClr>
              </a:buClr>
              <a:buSzPct val="80000"/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Lab</a:t>
            </a:r>
            <a:r>
              <a:rPr lang="en-US" sz="12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has</a:t>
            </a:r>
            <a:r>
              <a:rPr lang="en-US" sz="12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co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u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nica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ion</a:t>
            </a:r>
            <a:r>
              <a:rPr lang="en-US" sz="12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and na</a:t>
            </a:r>
            <a:r>
              <a:rPr lang="en-US" sz="1200" spc="-5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v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iga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io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200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capabili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ies</a:t>
            </a:r>
            <a:r>
              <a:rPr lang="en-US" sz="1200" spc="4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5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v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ia</a:t>
            </a:r>
            <a:r>
              <a:rPr lang="en-US" sz="1200" spc="4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roof m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u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ted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/>
            </a:endParaRPr>
          </a:p>
          <a:p>
            <a:pPr marL="641350" lvl="1" indent="-285750">
              <a:buClr>
                <a:schemeClr val="accent1">
                  <a:lumMod val="50000"/>
                </a:schemeClr>
              </a:buClr>
              <a:buSzPct val="80000"/>
              <a:buFont typeface="Arial" panose="020B0604020202020204" pitchFamily="34" charset="0"/>
              <a:buChar char="•"/>
              <a:tabLst>
                <a:tab pos="584835" algn="l"/>
              </a:tabLst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V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H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F</a:t>
            </a:r>
            <a:r>
              <a:rPr lang="en-US" sz="11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b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la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e,</a:t>
            </a:r>
            <a:r>
              <a:rPr lang="en-US" sz="1100" spc="-4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L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-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b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nd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,</a:t>
            </a:r>
            <a:r>
              <a:rPr lang="en-US" sz="1100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</a:t>
            </a:r>
            <a:r>
              <a:rPr lang="en-US" sz="11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GPS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te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</a:p>
          <a:p>
            <a:pPr marL="298450" indent="-285750">
              <a:buClr>
                <a:schemeClr val="accent1">
                  <a:lumMod val="50000"/>
                </a:schemeClr>
              </a:buClr>
              <a:buSzPct val="80000"/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Virt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u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ally</a:t>
            </a:r>
            <a:r>
              <a:rPr lang="en-US" sz="1200" spc="3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y</a:t>
            </a:r>
            <a:r>
              <a:rPr lang="en-US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200" spc="-5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v</a:t>
            </a:r>
            <a:r>
              <a:rPr lang="en-US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nics</a:t>
            </a:r>
            <a:r>
              <a:rPr lang="en-US" sz="1200" spc="5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h</a:t>
            </a:r>
            <a:r>
              <a:rPr lang="en-US" sz="1200" spc="-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rd</a:t>
            </a:r>
            <a:r>
              <a:rPr lang="en-US" sz="1200" spc="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w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are</a:t>
            </a:r>
            <a:r>
              <a:rPr lang="en-US" sz="1200" spc="-2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or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pro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oc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l</a:t>
            </a:r>
            <a:r>
              <a:rPr lang="en-US" sz="1200" spc="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can</a:t>
            </a:r>
            <a:r>
              <a:rPr lang="en-US" sz="1200" spc="-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be</a:t>
            </a:r>
            <a:r>
              <a:rPr lang="en-US" sz="12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in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egrated</a:t>
            </a:r>
            <a:r>
              <a:rPr lang="en-US" sz="1200" spc="4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in</a:t>
            </a:r>
            <a:r>
              <a:rPr 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200" spc="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2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lab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/>
            </a:endParaRPr>
          </a:p>
          <a:p>
            <a:pPr marL="641350" lvl="1" indent="-285750">
              <a:buClr>
                <a:schemeClr val="accent1">
                  <a:lumMod val="50000"/>
                </a:schemeClr>
              </a:buClr>
              <a:buSzPct val="80000"/>
              <a:buFont typeface="Arial" panose="020B0604020202020204" pitchFamily="34" charset="0"/>
              <a:buChar char="•"/>
              <a:tabLst>
                <a:tab pos="584835" algn="l"/>
              </a:tabLst>
            </a:pP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F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li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gh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100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ma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g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eme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100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c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pu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ters</a:t>
            </a:r>
          </a:p>
          <a:p>
            <a:pPr marL="641350" lvl="1" indent="-285750">
              <a:buClr>
                <a:schemeClr val="accent1">
                  <a:lumMod val="50000"/>
                </a:schemeClr>
              </a:buClr>
              <a:buSzPct val="80000"/>
              <a:buFont typeface="Arial" panose="020B0604020202020204" pitchFamily="34" charset="0"/>
              <a:buChar char="•"/>
              <a:tabLst>
                <a:tab pos="584835" algn="l"/>
              </a:tabLst>
            </a:pP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F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li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gh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lang="en-US" sz="1100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c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tr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l</a:t>
            </a:r>
            <a:r>
              <a:rPr lang="en-US" sz="1100" spc="-3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c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</a:t>
            </a:r>
            <a:r>
              <a:rPr lang="en-US" sz="11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pu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ters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1012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0FD77F3-1D89-44A7-B6E4-0AE50164ADEC}"/>
              </a:ext>
            </a:extLst>
          </p:cNvPr>
          <p:cNvSpPr/>
          <p:nvPr/>
        </p:nvSpPr>
        <p:spPr>
          <a:xfrm>
            <a:off x="4739167" y="0"/>
            <a:ext cx="4100033" cy="6866045"/>
          </a:xfrm>
          <a:prstGeom prst="rect">
            <a:avLst/>
          </a:prstGeom>
          <a:solidFill>
            <a:srgbClr val="1C1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020" y="304800"/>
            <a:ext cx="4060158" cy="925646"/>
          </a:xfrm>
        </p:spPr>
        <p:txBody>
          <a:bodyPr>
            <a:noAutofit/>
          </a:bodyPr>
          <a:lstStyle/>
          <a:p>
            <a:r>
              <a:rPr lang="en-US" sz="2000" dirty="0"/>
              <a:t>UAS-Systems Integration and Validation Lab (SIVL)</a:t>
            </a:r>
            <a:br>
              <a:rPr lang="en-US" sz="2000" dirty="0"/>
            </a:br>
            <a:r>
              <a:rPr lang="en-US" sz="2000" dirty="0"/>
              <a:t>HWITL Simulation Capability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230" y="1230446"/>
            <a:ext cx="4287150" cy="595021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20"/>
              </a:spcAft>
            </a:pPr>
            <a:r>
              <a:rPr lang="en-US" sz="1100" b="0" dirty="0"/>
              <a:t>Avionics systems and software integration &amp; deployment </a:t>
            </a:r>
          </a:p>
          <a:p>
            <a:pPr marL="460375" lvl="1">
              <a:lnSpc>
                <a:spcPct val="100000"/>
              </a:lnSpc>
              <a:spcAft>
                <a:spcPts val="20"/>
              </a:spcAft>
            </a:pPr>
            <a:r>
              <a:rPr lang="en-US" sz="1100" b="0" dirty="0"/>
              <a:t>Rapid integration of user-provided Simulink models or algorithms for test and evaluation</a:t>
            </a:r>
          </a:p>
          <a:p>
            <a:pPr marL="460375" lvl="1">
              <a:lnSpc>
                <a:spcPct val="100000"/>
              </a:lnSpc>
              <a:spcAft>
                <a:spcPts val="20"/>
              </a:spcAft>
            </a:pPr>
            <a:r>
              <a:rPr lang="en-US" sz="1100" b="0" dirty="0"/>
              <a:t>Generic/common interfaces with servos, sensors, communication links for seamless integration with users-provided avionics</a:t>
            </a:r>
          </a:p>
          <a:p>
            <a:pPr marL="460375" lvl="1">
              <a:lnSpc>
                <a:spcPct val="100000"/>
              </a:lnSpc>
              <a:spcAft>
                <a:spcPts val="20"/>
              </a:spcAft>
            </a:pPr>
            <a:r>
              <a:rPr lang="en-US" sz="1100" b="0" dirty="0"/>
              <a:t>Failure modes and effects, latency, and propagation</a:t>
            </a:r>
          </a:p>
          <a:p>
            <a:pPr marL="460375" lvl="1">
              <a:lnSpc>
                <a:spcPct val="100000"/>
              </a:lnSpc>
              <a:spcAft>
                <a:spcPts val="20"/>
              </a:spcAft>
            </a:pPr>
            <a:r>
              <a:rPr lang="en-US" sz="1100" b="0" dirty="0"/>
              <a:t>Reliability and safety studies</a:t>
            </a:r>
          </a:p>
          <a:p>
            <a:pPr marL="186055">
              <a:lnSpc>
                <a:spcPct val="100000"/>
              </a:lnSpc>
              <a:spcAft>
                <a:spcPts val="20"/>
              </a:spcAft>
            </a:pPr>
            <a:r>
              <a:rPr lang="en-US" sz="1100" b="0" dirty="0"/>
              <a:t>Real-time visualization of data, traffic, and test environments</a:t>
            </a:r>
          </a:p>
          <a:p>
            <a:pPr>
              <a:lnSpc>
                <a:spcPct val="100000"/>
              </a:lnSpc>
              <a:spcAft>
                <a:spcPts val="20"/>
              </a:spcAft>
            </a:pPr>
            <a:r>
              <a:rPr lang="en-US" sz="1100" b="0" dirty="0"/>
              <a:t>Extensive and reliable data/video collection and playback capabilities for event reconstruction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20"/>
              </a:spcAft>
            </a:pPr>
            <a:r>
              <a:rPr lang="en-US" sz="1100" b="0" dirty="0"/>
              <a:t>Monte Carlo and batch testing utilizing models of UAV vehicle dynamics, flight controls, engine, avionics, winds, &amp; turbulence 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20"/>
              </a:spcAft>
            </a:pPr>
            <a:r>
              <a:rPr lang="en-US" sz="1100" b="0" dirty="0"/>
              <a:t>Multiple research were supported:</a:t>
            </a:r>
          </a:p>
          <a:p>
            <a:pPr marL="460375" lvl="1">
              <a:lnSpc>
                <a:spcPct val="100000"/>
              </a:lnSpc>
              <a:spcAft>
                <a:spcPts val="20"/>
              </a:spcAft>
            </a:pPr>
            <a:r>
              <a:rPr lang="en-US" sz="1100" b="0" dirty="0"/>
              <a:t>Collision detection, avoidance, and control of UAS during Visual Line of Sight operation. </a:t>
            </a:r>
          </a:p>
          <a:p>
            <a:pPr marL="460375" lvl="1">
              <a:lnSpc>
                <a:spcPct val="100000"/>
              </a:lnSpc>
              <a:spcAft>
                <a:spcPts val="20"/>
              </a:spcAft>
            </a:pPr>
            <a:r>
              <a:rPr lang="en-US" sz="1100" b="0" dirty="0">
                <a:cs typeface="Arial" panose="020B0604020202020204" pitchFamily="34" charset="0"/>
              </a:rPr>
              <a:t>Avionics and software interface for autopilot, communications, and data collection for UAV such as GL-10 and </a:t>
            </a:r>
            <a:r>
              <a:rPr lang="en-US" sz="1100" b="0" dirty="0"/>
              <a:t>Learn-to-Fly airplane models</a:t>
            </a:r>
          </a:p>
          <a:p>
            <a:pPr marL="460375" lvl="1">
              <a:lnSpc>
                <a:spcPct val="100000"/>
              </a:lnSpc>
              <a:spcAft>
                <a:spcPts val="20"/>
              </a:spcAft>
            </a:pPr>
            <a:r>
              <a:rPr lang="en-US" sz="1100" b="0" dirty="0"/>
              <a:t>Hardware-in-the-loop testing, ground station visualization software, and Monte Carlo simulations for determining performance and safety requirements for UAV operating in restricted “geo-fencing” containment environment</a:t>
            </a:r>
          </a:p>
          <a:p>
            <a:pPr marL="460375" lvl="1">
              <a:lnSpc>
                <a:spcPct val="100000"/>
              </a:lnSpc>
              <a:spcAft>
                <a:spcPts val="20"/>
              </a:spcAft>
            </a:pPr>
            <a:r>
              <a:rPr lang="en-US" sz="1100" b="0" dirty="0"/>
              <a:t>Autonomy Operating Systems for UAS for prognostics decision making in contingency management</a:t>
            </a:r>
          </a:p>
          <a:p>
            <a:endParaRPr lang="en-US" sz="1100" b="0" dirty="0"/>
          </a:p>
          <a:p>
            <a:pPr marL="114300">
              <a:spcAft>
                <a:spcPts val="0"/>
              </a:spcAft>
            </a:pPr>
            <a:endParaRPr lang="en-US" sz="1200" dirty="0">
              <a:cs typeface="Arial" panose="020B0604020202020204" pitchFamily="34" charset="0"/>
            </a:endParaRPr>
          </a:p>
          <a:p>
            <a:pPr marL="114300" indent="-114300">
              <a:spcBef>
                <a:spcPts val="0"/>
              </a:spcBef>
              <a:spcAft>
                <a:spcPts val="0"/>
              </a:spcAft>
              <a:defRPr/>
            </a:pPr>
            <a:endParaRPr lang="en-US" sz="1050" b="0" dirty="0"/>
          </a:p>
          <a:p>
            <a:endParaRPr lang="en-US" sz="1200" b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227F37A-B43D-48B7-A18A-167462AC188E}"/>
              </a:ext>
            </a:extLst>
          </p:cNvPr>
          <p:cNvGrpSpPr/>
          <p:nvPr/>
        </p:nvGrpSpPr>
        <p:grpSpPr>
          <a:xfrm>
            <a:off x="4829126" y="134531"/>
            <a:ext cx="3920115" cy="6687418"/>
            <a:chOff x="4866963" y="134531"/>
            <a:chExt cx="3920115" cy="668741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DC8DC0E-BB4E-40C4-AD45-4E4F5734E925}"/>
                </a:ext>
              </a:extLst>
            </p:cNvPr>
            <p:cNvGrpSpPr/>
            <p:nvPr/>
          </p:nvGrpSpPr>
          <p:grpSpPr>
            <a:xfrm>
              <a:off x="4866963" y="2762455"/>
              <a:ext cx="3920115" cy="4059494"/>
              <a:chOff x="4866963" y="2762455"/>
              <a:chExt cx="3920115" cy="4059494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338C7321-5EDC-43F7-A4EA-0D94320905F7}"/>
                  </a:ext>
                </a:extLst>
              </p:cNvPr>
              <p:cNvGrpSpPr/>
              <p:nvPr/>
            </p:nvGrpSpPr>
            <p:grpSpPr>
              <a:xfrm>
                <a:off x="4866963" y="2762455"/>
                <a:ext cx="2174773" cy="4052165"/>
                <a:chOff x="4866963" y="2762455"/>
                <a:chExt cx="2174773" cy="4052165"/>
              </a:xfrm>
            </p:grpSpPr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66963" y="2762455"/>
                  <a:ext cx="2174773" cy="1580945"/>
                </a:xfrm>
                <a:prstGeom prst="rect">
                  <a:avLst/>
                </a:prstGeom>
              </p:spPr>
            </p:pic>
            <p:sp>
              <p:nvSpPr>
                <p:cNvPr id="19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875803" y="4337482"/>
                  <a:ext cx="2157092" cy="60016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bg1"/>
                      </a:solidFill>
                      <a:latin typeface="+mn-lt"/>
                    </a:rPr>
                    <a:t>SAFEGUARD Ground Control Testing</a:t>
                  </a:r>
                </a:p>
                <a:p>
                  <a:pPr algn="ctr"/>
                  <a:r>
                    <a:rPr lang="en-US" sz="1100" dirty="0">
                      <a:solidFill>
                        <a:schemeClr val="bg1"/>
                      </a:solidFill>
                      <a:latin typeface="+mn-lt"/>
                    </a:rPr>
                    <a:t>Before Deployment at Gantry</a:t>
                  </a:r>
                </a:p>
              </p:txBody>
            </p:sp>
            <p:pic>
              <p:nvPicPr>
                <p:cNvPr id="22" name="Picture 2" descr="G:\Deployment 5 - AP Hill\APHill_091510\SEP 15  1051AM\IMG_7881.jpg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 l="29729" t="27193" r="10942" b="11328"/>
                <a:stretch>
                  <a:fillRect/>
                </a:stretch>
              </p:blipFill>
              <p:spPr bwMode="auto">
                <a:xfrm>
                  <a:off x="4875803" y="5029199"/>
                  <a:ext cx="2157092" cy="1528291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  <p:sp>
              <p:nvSpPr>
                <p:cNvPr id="23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950709" y="6553010"/>
                  <a:ext cx="2007281" cy="2616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bg1"/>
                      </a:solidFill>
                      <a:latin typeface="+mn-lt"/>
                    </a:rPr>
                    <a:t>UAS Simulation - EdgeAOS</a:t>
                  </a:r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0A7BAAEE-DFAE-42F9-A959-B8AE04F5985C}"/>
                  </a:ext>
                </a:extLst>
              </p:cNvPr>
              <p:cNvGrpSpPr/>
              <p:nvPr/>
            </p:nvGrpSpPr>
            <p:grpSpPr>
              <a:xfrm>
                <a:off x="7119634" y="2762456"/>
                <a:ext cx="1667444" cy="4059493"/>
                <a:chOff x="7345745" y="2731246"/>
                <a:chExt cx="1667444" cy="4059493"/>
              </a:xfrm>
            </p:grpSpPr>
            <p:sp>
              <p:nvSpPr>
                <p:cNvPr id="16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7345745" y="3806168"/>
                  <a:ext cx="1667444" cy="2616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chemeClr val="bg1"/>
                      </a:solidFill>
                      <a:latin typeface="+mn-lt"/>
                    </a:rPr>
                    <a:t>UTM Bat-4 flight tests</a:t>
                  </a:r>
                </a:p>
              </p:txBody>
            </p:sp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D8B4FA57-782B-4FD1-89B3-6B60F976923B}"/>
                    </a:ext>
                  </a:extLst>
                </p:cNvPr>
                <p:cNvGrpSpPr/>
                <p:nvPr/>
              </p:nvGrpSpPr>
              <p:grpSpPr>
                <a:xfrm>
                  <a:off x="7403486" y="2731246"/>
                  <a:ext cx="1547739" cy="4059493"/>
                  <a:chOff x="7403486" y="2731246"/>
                  <a:chExt cx="1547739" cy="4059493"/>
                </a:xfrm>
              </p:grpSpPr>
              <p:pic>
                <p:nvPicPr>
                  <p:cNvPr id="8" name="Picture 5" descr="RC BAT-4 Landing 1.jpg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/>
                  <a:stretch>
                    <a:fillRect/>
                  </a:stretch>
                </p:blipFill>
                <p:spPr bwMode="auto">
                  <a:xfrm>
                    <a:off x="7403486" y="2731246"/>
                    <a:ext cx="1547739" cy="107875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2" name="Picture 1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/>
                  <a:srcRect/>
                  <a:stretch>
                    <a:fillRect/>
                  </a:stretch>
                </p:blipFill>
                <p:spPr bwMode="auto">
                  <a:xfrm>
                    <a:off x="7403486" y="4038600"/>
                    <a:ext cx="1547739" cy="11461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7" name="Text 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517559" y="5184740"/>
                    <a:ext cx="1319592" cy="26161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US" sz="1100" dirty="0">
                        <a:solidFill>
                          <a:schemeClr val="bg1"/>
                        </a:solidFill>
                        <a:latin typeface="+mn-lt"/>
                      </a:rPr>
                      <a:t>FDC Flight Tests</a:t>
                    </a:r>
                  </a:p>
                </p:txBody>
              </p:sp>
              <p:sp>
                <p:nvSpPr>
                  <p:cNvPr id="21" name="Text Box 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72249" y="6529129"/>
                    <a:ext cx="1010213" cy="26161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US" sz="1100" dirty="0">
                        <a:solidFill>
                          <a:schemeClr val="bg1"/>
                        </a:solidFill>
                        <a:latin typeface="+mn-lt"/>
                      </a:rPr>
                      <a:t>Learn-to-Fly</a:t>
                    </a:r>
                  </a:p>
                </p:txBody>
              </p:sp>
              <p:pic>
                <p:nvPicPr>
                  <p:cNvPr id="26" name="Picture 25"/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403486" y="5464921"/>
                    <a:ext cx="1547739" cy="1061359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2660190-221C-4658-B78A-2477CBB100BA}"/>
                </a:ext>
              </a:extLst>
            </p:cNvPr>
            <p:cNvGrpSpPr/>
            <p:nvPr/>
          </p:nvGrpSpPr>
          <p:grpSpPr>
            <a:xfrm>
              <a:off x="4875802" y="134531"/>
              <a:ext cx="3849311" cy="2540877"/>
              <a:chOff x="4875802" y="134531"/>
              <a:chExt cx="3849311" cy="2540877"/>
            </a:xfrm>
          </p:grpSpPr>
          <p:sp>
            <p:nvSpPr>
              <p:cNvPr id="14" name="Text Box 8"/>
              <p:cNvSpPr txBox="1">
                <a:spLocks noChangeArrowheads="1"/>
              </p:cNvSpPr>
              <p:nvPr/>
            </p:nvSpPr>
            <p:spPr bwMode="auto">
              <a:xfrm>
                <a:off x="5230156" y="2413798"/>
                <a:ext cx="3140602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n-lt"/>
                  </a:rPr>
                  <a:t>SAFEGUARD Hardware-in-the-Loop Testing</a:t>
                </a:r>
              </a:p>
            </p:txBody>
          </p:sp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5802" y="134531"/>
                <a:ext cx="3849311" cy="2258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183496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A06BC21-DF52-4069-8866-1ECFB01DD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858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9F0D60-6BA3-4FFF-96B6-614E2A569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537C0EF-764C-46CB-8780-0103C6392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4696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7" y="365760"/>
            <a:ext cx="3767571" cy="1805940"/>
          </a:xfrm>
        </p:spPr>
        <p:txBody>
          <a:bodyPr vert="horz" lIns="91440" tIns="27432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r>
              <a:rPr lang="en-US" sz="3500" spc="-50" dirty="0">
                <a:solidFill>
                  <a:schemeClr val="tx1"/>
                </a:solidFill>
              </a:rPr>
              <a:t>Multi-UAV Control Capability</a:t>
            </a:r>
          </a:p>
        </p:txBody>
      </p:sp>
      <p:pic>
        <p:nvPicPr>
          <p:cNvPr id="6" name="Picture 5" descr="A picture containing indoor, wall&#10;&#10;Description automatically generated">
            <a:extLst>
              <a:ext uri="{FF2B5EF4-FFF2-40B4-BE49-F238E27FC236}">
                <a16:creationId xmlns:a16="http://schemas.microsoft.com/office/drawing/2014/main" id="{2014589E-8E8D-4D4C-812F-7AB49BC726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1" t="2" r="17392"/>
          <a:stretch/>
        </p:blipFill>
        <p:spPr>
          <a:xfrm>
            <a:off x="2805" y="10"/>
            <a:ext cx="1771658" cy="33559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65F747-8AB0-47BE-A90F-790BB0B245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35" b="2"/>
          <a:stretch/>
        </p:blipFill>
        <p:spPr>
          <a:xfrm>
            <a:off x="1837287" y="10"/>
            <a:ext cx="2249305" cy="3355932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79" b="4"/>
          <a:stretch/>
        </p:blipFill>
        <p:spPr>
          <a:xfrm>
            <a:off x="-2799" y="3447381"/>
            <a:ext cx="4089398" cy="341061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7" y="2314574"/>
            <a:ext cx="3759297" cy="4391025"/>
          </a:xfrm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r>
              <a:rPr lang="en-US" sz="1200" b="0" dirty="0"/>
              <a:t>Real-time and Monte Carlo simulations with hardware-in-the-loop</a:t>
            </a:r>
          </a:p>
          <a:p>
            <a:r>
              <a:rPr lang="en-US" sz="1200" b="0" dirty="0"/>
              <a:t>UAV math models (AirSTAR T2, Bat-4, Octocopter)</a:t>
            </a:r>
          </a:p>
          <a:p>
            <a:pPr>
              <a:spcAft>
                <a:spcPts val="450"/>
              </a:spcAft>
            </a:pPr>
            <a:r>
              <a:rPr lang="en-US" sz="1200" b="0" dirty="0"/>
              <a:t>Control and monitor multiple simulated UAVs simultaneously</a:t>
            </a:r>
          </a:p>
          <a:p>
            <a:pPr marL="342900" lvl="1"/>
            <a:r>
              <a:rPr lang="en-US" sz="1200" b="0" dirty="0"/>
              <a:t>Open-source modifiable ground control station software</a:t>
            </a:r>
          </a:p>
          <a:p>
            <a:pPr marL="342900" lvl="1"/>
            <a:r>
              <a:rPr lang="en-US" sz="1200" b="0" dirty="0"/>
              <a:t>Allows hand-offs to/from Generic GCS and visual inner loop control of UAS</a:t>
            </a:r>
          </a:p>
          <a:p>
            <a:pPr marL="342900" lvl="1"/>
            <a:r>
              <a:rPr lang="en-US" sz="1200" b="0" dirty="0"/>
              <a:t>Beyond visual line-of-sight operations</a:t>
            </a:r>
          </a:p>
          <a:p>
            <a:pPr marL="342900" lvl="1"/>
            <a:r>
              <a:rPr lang="en-US" sz="1200" b="0" dirty="0"/>
              <a:t>Synchronous flight plan upload and download</a:t>
            </a:r>
          </a:p>
          <a:p>
            <a:pPr marL="342900" lvl="1"/>
            <a:r>
              <a:rPr lang="en-US" sz="1200" b="0" dirty="0"/>
              <a:t>Multiple ground stations interface with multiple UAVs simultaneously</a:t>
            </a:r>
          </a:p>
          <a:p>
            <a:pPr marL="342900" lvl="1"/>
            <a:r>
              <a:rPr lang="en-US" sz="1200" b="0" dirty="0"/>
              <a:t>PFD, satellite map, raw data displays available for each UAV</a:t>
            </a:r>
          </a:p>
          <a:p>
            <a:pPr marL="342900" lvl="1"/>
            <a:r>
              <a:rPr lang="en-US" sz="1200" b="0" dirty="0"/>
              <a:t>Integration with Live Virtual Constructive distributed traffic data</a:t>
            </a:r>
          </a:p>
        </p:txBody>
      </p:sp>
    </p:spTree>
    <p:extLst>
      <p:ext uri="{BB962C8B-B14F-4D97-AF65-F5344CB8AC3E}">
        <p14:creationId xmlns:p14="http://schemas.microsoft.com/office/powerpoint/2010/main" val="4289234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4" name="Rectangle 10"/>
          <p:cNvSpPr>
            <a:spLocks noChangeArrowheads="1"/>
          </p:cNvSpPr>
          <p:nvPr/>
        </p:nvSpPr>
        <p:spPr bwMode="auto">
          <a:xfrm>
            <a:off x="556668" y="1675070"/>
            <a:ext cx="3862932" cy="4179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28600" lvl="0" indent="-228600" eaLnBrk="0" hangingPunct="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Collaboration with FAA in supporting fly-by-wire pilot-in-the-loop simulation – evaluating handling qualities, pilot-vehicle interaction considerations, task performance for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eVTOL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UAM operations.</a:t>
            </a:r>
          </a:p>
          <a:p>
            <a:pPr marL="228600" lvl="0" indent="-228600" eaLnBrk="0" hangingPunct="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Safety monitoring and alerting tools, integrated predictive technologies, and safety assurance decision-support for UAM operations </a:t>
            </a:r>
          </a:p>
          <a:p>
            <a:pPr marL="228600" indent="-228600" eaLnBrk="0" hangingPunct="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Human-autonomy teaming research in high fidelity fully immersive simulators for certification of non-determinant autonomy and pilot training</a:t>
            </a:r>
          </a:p>
          <a:p>
            <a:pPr marL="228600" lvl="0" indent="-228600" eaLnBrk="0" hangingPunct="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Motion cockpit simulation scenario for intra-city flight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</a:endParaRPr>
          </a:p>
          <a:p>
            <a:pPr marL="228600" lvl="0" indent="-228600" eaLnBrk="0" hangingPunct="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Takeoff and landings from and onto building tops and terrain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</a:rPr>
              <a:t>. </a:t>
            </a:r>
          </a:p>
          <a:p>
            <a:pPr marL="228600" lvl="0" indent="-228600" eaLnBrk="0" hangingPunct="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Simulated flight into and out of runways including takeoffs and landings.  Start times and durations are programmable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</a:rPr>
              <a:t>.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</a:rPr>
              <a:t>Involving large massive traffic</a:t>
            </a:r>
            <a:r>
              <a:rPr kumimoji="0" lang="en-US" sz="11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</a:rPr>
              <a:t> including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UAM, UAS, GA, and transport aircraft.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</a:rPr>
              <a:t>Visual scene include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 high detailed graphics:</a:t>
            </a:r>
          </a:p>
          <a:p>
            <a:pPr marL="685800" lvl="1" indent="-228600" eaLnBrk="0" hangingPunct="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Building, mountain terrains, trees, helipad overlay on building tops, and airport environment</a:t>
            </a:r>
          </a:p>
          <a:p>
            <a:pPr marL="685800" lvl="1" indent="-228600" eaLnBrk="0" hangingPunct="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Weather effects: clear, fog, rain, snow, lightning</a:t>
            </a:r>
          </a:p>
          <a:p>
            <a:pPr marL="685800" lvl="1" indent="-228600" eaLnBrk="0" hangingPunct="0">
              <a:buFont typeface="Arial" panose="020B0604020202020204" pitchFamily="34" charset="0"/>
              <a:buChar char="•"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</a:rPr>
              <a:t>Time of day</a:t>
            </a:r>
          </a:p>
          <a:p>
            <a:pPr marL="228600" indent="-228600" eaLnBrk="0" hangingPunct="0">
              <a:buFont typeface="Arial" panose="020B0604020202020204" pitchFamily="34" charset="0"/>
              <a:buChar char="•"/>
              <a:defRPr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Heads-down graphics screen provides Primary Flight Display, Navigation Display, mission planner, and traffic map</a:t>
            </a:r>
          </a:p>
          <a:p>
            <a:pPr marL="228600" indent="-228600" eaLnBrk="0" hangingPunct="0">
              <a:buFont typeface="Arial" panose="020B0604020202020204" pitchFamily="34" charset="0"/>
              <a:buChar char="•"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280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Rectangle 6"/>
          <p:cNvSpPr txBox="1">
            <a:spLocks noChangeArrowheads="1"/>
          </p:cNvSpPr>
          <p:nvPr/>
        </p:nvSpPr>
        <p:spPr bwMode="auto">
          <a:xfrm>
            <a:off x="556668" y="762000"/>
            <a:ext cx="4572000" cy="91307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63500" tIns="25400" rIns="63500" bIns="2540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lang="en-US" sz="2800" b="1" dirty="0">
                <a:solidFill>
                  <a:srgbClr val="D34817"/>
                </a:solidFill>
                <a:latin typeface="+mj-lt"/>
              </a:rPr>
              <a:t>Urban Air Mobility (UAM) Simulation</a:t>
            </a:r>
            <a:endParaRPr lang="en-US" sz="2800" dirty="0">
              <a:solidFill>
                <a:srgbClr val="D34817"/>
              </a:solidFill>
              <a:latin typeface="+mj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D0A6847-D215-40F8-9C23-45E3EA68D0F2}"/>
              </a:ext>
            </a:extLst>
          </p:cNvPr>
          <p:cNvGrpSpPr/>
          <p:nvPr/>
        </p:nvGrpSpPr>
        <p:grpSpPr>
          <a:xfrm>
            <a:off x="4695475" y="0"/>
            <a:ext cx="3739896" cy="6851977"/>
            <a:chOff x="4695475" y="0"/>
            <a:chExt cx="3739896" cy="685197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5475" y="0"/>
              <a:ext cx="3739896" cy="213626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5475" y="2133599"/>
              <a:ext cx="3739896" cy="241068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5475" y="4495801"/>
              <a:ext cx="3739896" cy="23561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5027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54241" y="4038600"/>
            <a:ext cx="7851559" cy="22467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LVC capabilities for collaborative, distributed, and integrated simulation as well as flight tests for common connectivity among assets at different geographical location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s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Efficiency in testing concepts, technologies, and their integration and interoperability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Real/live, virtual, constructive and hybrid-mode operations to simultaneously operate with real and virtual vehicles (aircraft, UAS, UAM,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etc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) and massive traffic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Leveraging performance and operational feasibility and benefits to support a variety of advanced research for aeronautics and space exploration.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 pitchFamily="80" charset="-128"/>
              </a:rPr>
              <a:t>Available to extend the LVC capabilities for collaborative research with FAA, DoD, industry, and academia.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4241" y="2956719"/>
            <a:ext cx="7269480" cy="944562"/>
          </a:xfrm>
        </p:spPr>
        <p:txBody>
          <a:bodyPr>
            <a:normAutofit/>
          </a:bodyPr>
          <a:lstStyle/>
          <a:p>
            <a:r>
              <a:rPr lang="en-US" sz="2800" dirty="0"/>
              <a:t>Live, Virtual, Constructive (LVC) Capabilities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094195" cy="2819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195" y="0"/>
            <a:ext cx="504980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96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776C707-671B-49AA-9824-41203F5854D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D7FC035-9848-4D03-9D1E-CAAAF5775164}"/>
              </a:ext>
            </a:extLst>
          </p:cNvPr>
          <p:cNvSpPr/>
          <p:nvPr/>
        </p:nvSpPr>
        <p:spPr>
          <a:xfrm>
            <a:off x="5669280" y="988380"/>
            <a:ext cx="3474720" cy="58696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5721EC-0418-4EFA-A276-33FE4B2B8B88}"/>
              </a:ext>
            </a:extLst>
          </p:cNvPr>
          <p:cNvSpPr/>
          <p:nvPr/>
        </p:nvSpPr>
        <p:spPr>
          <a:xfrm>
            <a:off x="0" y="988380"/>
            <a:ext cx="3497802" cy="5869620"/>
          </a:xfrm>
          <a:prstGeom prst="rect">
            <a:avLst/>
          </a:prstGeom>
          <a:solidFill>
            <a:srgbClr val="A6A1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609600" y="159574"/>
            <a:ext cx="7924800" cy="430887"/>
          </a:xfrm>
          <a:prstGeom prst="rect">
            <a:avLst/>
          </a:prstGeom>
          <a:ln w="317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57150">
              <a:lnSpc>
                <a:spcPct val="100000"/>
              </a:lnSpc>
            </a:pPr>
            <a:r>
              <a:rPr lang="en-US" sz="2800" b="1" spc="-20" dirty="0">
                <a:solidFill>
                  <a:srgbClr val="D34817"/>
                </a:solidFill>
                <a:latin typeface="+mj-lt"/>
                <a:cs typeface="Arial"/>
              </a:rPr>
              <a:t>Simulation-to-Flight Validation</a:t>
            </a:r>
            <a:endParaRPr lang="en-US" sz="2800" dirty="0">
              <a:solidFill>
                <a:srgbClr val="D34817"/>
              </a:solidFill>
              <a:latin typeface="+mj-lt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 rot="16200000">
            <a:off x="-821671" y="4627461"/>
            <a:ext cx="2007312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+mn-lt"/>
                <a:cs typeface="Arial"/>
              </a:rPr>
              <a:t>S</a:t>
            </a:r>
            <a:r>
              <a:rPr sz="1400" spc="-15" dirty="0">
                <a:solidFill>
                  <a:schemeClr val="bg1"/>
                </a:solidFill>
                <a:latin typeface="+mn-lt"/>
                <a:cs typeface="Arial"/>
              </a:rPr>
              <a:t>y</a:t>
            </a:r>
            <a:r>
              <a:rPr sz="1400" dirty="0">
                <a:solidFill>
                  <a:schemeClr val="bg1"/>
                </a:solidFill>
                <a:latin typeface="+mn-lt"/>
                <a:cs typeface="Arial"/>
              </a:rPr>
              <a:t>st</a:t>
            </a:r>
            <a:r>
              <a:rPr sz="1400" spc="5" dirty="0">
                <a:solidFill>
                  <a:schemeClr val="bg1"/>
                </a:solidFill>
                <a:latin typeface="+mn-lt"/>
                <a:cs typeface="Arial"/>
              </a:rPr>
              <a:t>e</a:t>
            </a:r>
            <a:r>
              <a:rPr sz="1400" dirty="0">
                <a:solidFill>
                  <a:schemeClr val="bg1"/>
                </a:solidFill>
                <a:latin typeface="+mn-lt"/>
                <a:cs typeface="Arial"/>
              </a:rPr>
              <a:t>m</a:t>
            </a:r>
            <a:r>
              <a:rPr sz="1400" spc="-5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sz="1400" dirty="0">
                <a:solidFill>
                  <a:schemeClr val="bg1"/>
                </a:solidFill>
                <a:latin typeface="+mn-lt"/>
                <a:cs typeface="Arial"/>
              </a:rPr>
              <a:t>I</a:t>
            </a:r>
            <a:r>
              <a:rPr sz="1400" spc="5" dirty="0">
                <a:solidFill>
                  <a:schemeClr val="bg1"/>
                </a:solidFill>
                <a:latin typeface="+mn-lt"/>
                <a:cs typeface="Arial"/>
              </a:rPr>
              <a:t>n</a:t>
            </a:r>
            <a:r>
              <a:rPr sz="1400" dirty="0">
                <a:solidFill>
                  <a:schemeClr val="bg1"/>
                </a:solidFill>
                <a:latin typeface="+mn-lt"/>
                <a:cs typeface="Arial"/>
              </a:rPr>
              <a:t>t</a:t>
            </a:r>
            <a:r>
              <a:rPr sz="1400" spc="5" dirty="0">
                <a:solidFill>
                  <a:schemeClr val="bg1"/>
                </a:solidFill>
                <a:latin typeface="+mn-lt"/>
                <a:cs typeface="Arial"/>
              </a:rPr>
              <a:t>e</a:t>
            </a:r>
            <a:r>
              <a:rPr sz="1400" spc="-10" dirty="0">
                <a:solidFill>
                  <a:schemeClr val="bg1"/>
                </a:solidFill>
                <a:latin typeface="+mn-lt"/>
                <a:cs typeface="Arial"/>
              </a:rPr>
              <a:t>g</a:t>
            </a:r>
            <a:r>
              <a:rPr sz="1400" dirty="0">
                <a:solidFill>
                  <a:schemeClr val="bg1"/>
                </a:solidFill>
                <a:latin typeface="+mn-lt"/>
                <a:cs typeface="Arial"/>
              </a:rPr>
              <a:t>ration</a:t>
            </a:r>
            <a:r>
              <a:rPr sz="1400" spc="-30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sz="1400" dirty="0">
                <a:solidFill>
                  <a:schemeClr val="bg1"/>
                </a:solidFill>
                <a:latin typeface="+mn-lt"/>
                <a:cs typeface="Arial"/>
              </a:rPr>
              <a:t>Lab</a:t>
            </a:r>
          </a:p>
        </p:txBody>
      </p:sp>
      <p:sp>
        <p:nvSpPr>
          <p:cNvPr id="10" name="object 10"/>
          <p:cNvSpPr/>
          <p:nvPr/>
        </p:nvSpPr>
        <p:spPr>
          <a:xfrm>
            <a:off x="338376" y="3731529"/>
            <a:ext cx="3011269" cy="20073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29474" y="6172200"/>
            <a:ext cx="3637347" cy="6309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93980" algn="r">
              <a:lnSpc>
                <a:spcPct val="100000"/>
              </a:lnSpc>
              <a:spcBef>
                <a:spcPts val="345"/>
              </a:spcBef>
              <a:buSzPct val="107142"/>
              <a:tabLst>
                <a:tab pos="191135" algn="l"/>
              </a:tabLst>
            </a:pP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Instru</a:t>
            </a:r>
            <a:r>
              <a:rPr sz="1200" spc="-20" dirty="0">
                <a:solidFill>
                  <a:schemeClr val="bg1"/>
                </a:solidFill>
                <a:latin typeface="+mn-lt"/>
                <a:cs typeface="Arial"/>
              </a:rPr>
              <a:t>m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en</a:t>
            </a:r>
            <a:r>
              <a:rPr sz="1200" spc="-10" dirty="0">
                <a:solidFill>
                  <a:schemeClr val="bg1"/>
                </a:solidFill>
                <a:latin typeface="+mn-lt"/>
                <a:cs typeface="Arial"/>
              </a:rPr>
              <a:t>t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a</a:t>
            </a:r>
            <a:r>
              <a:rPr sz="1200" spc="-10" dirty="0">
                <a:solidFill>
                  <a:schemeClr val="bg1"/>
                </a:solidFill>
                <a:latin typeface="+mn-lt"/>
                <a:cs typeface="Arial"/>
              </a:rPr>
              <a:t>t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i</a:t>
            </a:r>
            <a:r>
              <a:rPr sz="1200" spc="-15" dirty="0">
                <a:solidFill>
                  <a:schemeClr val="bg1"/>
                </a:solidFill>
                <a:latin typeface="+mn-lt"/>
                <a:cs typeface="Arial"/>
              </a:rPr>
              <a:t>o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n </a:t>
            </a:r>
            <a:r>
              <a:rPr sz="1200" spc="-10" dirty="0">
                <a:solidFill>
                  <a:schemeClr val="bg1"/>
                </a:solidFill>
                <a:latin typeface="+mn-lt"/>
                <a:cs typeface="Arial"/>
              </a:rPr>
              <a:t>D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e</a:t>
            </a:r>
            <a:r>
              <a:rPr sz="1200" spc="-20" dirty="0">
                <a:solidFill>
                  <a:schemeClr val="bg1"/>
                </a:solidFill>
                <a:latin typeface="+mn-lt"/>
                <a:cs typeface="Arial"/>
              </a:rPr>
              <a:t>v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elop</a:t>
            </a:r>
            <a:r>
              <a:rPr sz="1200" spc="-10" dirty="0">
                <a:solidFill>
                  <a:schemeClr val="bg1"/>
                </a:solidFill>
                <a:latin typeface="+mn-lt"/>
                <a:cs typeface="Arial"/>
              </a:rPr>
              <a:t>m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ent</a:t>
            </a:r>
            <a:r>
              <a:rPr sz="1200" spc="-15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and Integr</a:t>
            </a:r>
            <a:r>
              <a:rPr sz="1200" spc="-15" dirty="0">
                <a:solidFill>
                  <a:schemeClr val="bg1"/>
                </a:solidFill>
                <a:latin typeface="+mn-lt"/>
                <a:cs typeface="Arial"/>
              </a:rPr>
              <a:t>a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ti</a:t>
            </a:r>
            <a:r>
              <a:rPr sz="1200" spc="-15" dirty="0">
                <a:solidFill>
                  <a:schemeClr val="bg1"/>
                </a:solidFill>
                <a:latin typeface="+mn-lt"/>
                <a:cs typeface="Arial"/>
              </a:rPr>
              <a:t>o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n</a:t>
            </a:r>
            <a:endParaRPr lang="en-US" sz="1200" dirty="0">
              <a:solidFill>
                <a:schemeClr val="bg1"/>
              </a:solidFill>
              <a:latin typeface="+mn-lt"/>
              <a:cs typeface="Arial"/>
            </a:endParaRPr>
          </a:p>
          <a:p>
            <a:pPr marL="12700" marR="93980" algn="r">
              <a:lnSpc>
                <a:spcPct val="100000"/>
              </a:lnSpc>
              <a:spcBef>
                <a:spcPts val="345"/>
              </a:spcBef>
              <a:buSzPct val="107142"/>
              <a:tabLst>
                <a:tab pos="191135" algn="l"/>
              </a:tabLst>
            </a:pP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S</a:t>
            </a:r>
            <a:r>
              <a:rPr sz="1200" spc="-20" dirty="0">
                <a:solidFill>
                  <a:schemeClr val="bg1"/>
                </a:solidFill>
                <a:latin typeface="+mn-lt"/>
                <a:cs typeface="Arial"/>
              </a:rPr>
              <a:t>y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stem</a:t>
            </a:r>
            <a:r>
              <a:rPr sz="1200" spc="-40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sz="1200" spc="-165" dirty="0">
                <a:solidFill>
                  <a:schemeClr val="bg1"/>
                </a:solidFill>
                <a:latin typeface="+mn-lt"/>
                <a:cs typeface="Arial"/>
              </a:rPr>
              <a:t>T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est</a:t>
            </a:r>
            <a:r>
              <a:rPr sz="1200" spc="-30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and E</a:t>
            </a:r>
            <a:r>
              <a:rPr sz="1200" spc="-20" dirty="0">
                <a:solidFill>
                  <a:schemeClr val="bg1"/>
                </a:solidFill>
                <a:latin typeface="+mn-lt"/>
                <a:cs typeface="Arial"/>
              </a:rPr>
              <a:t>v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aluation</a:t>
            </a:r>
            <a:endParaRPr lang="en-US" sz="1200" dirty="0">
              <a:solidFill>
                <a:schemeClr val="bg1"/>
              </a:solidFill>
              <a:latin typeface="+mn-lt"/>
              <a:cs typeface="Arial"/>
            </a:endParaRPr>
          </a:p>
          <a:p>
            <a:pPr marL="12700" marR="93980" algn="r">
              <a:lnSpc>
                <a:spcPct val="100000"/>
              </a:lnSpc>
              <a:spcBef>
                <a:spcPts val="345"/>
              </a:spcBef>
              <a:buSzPct val="107142"/>
              <a:tabLst>
                <a:tab pos="191135" algn="l"/>
              </a:tabLst>
            </a:pPr>
            <a:r>
              <a:rPr sz="1200" spc="-10" dirty="0">
                <a:solidFill>
                  <a:schemeClr val="bg1"/>
                </a:solidFill>
                <a:latin typeface="+mn-lt"/>
                <a:cs typeface="Arial"/>
              </a:rPr>
              <a:t>F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light</a:t>
            </a:r>
            <a:r>
              <a:rPr sz="1200" spc="-15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Ops</a:t>
            </a:r>
            <a:r>
              <a:rPr sz="1200" spc="-30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Support </a:t>
            </a:r>
            <a:r>
              <a:rPr sz="1200" spc="-10" dirty="0">
                <a:solidFill>
                  <a:schemeClr val="bg1"/>
                </a:solidFill>
                <a:latin typeface="+mn-lt"/>
                <a:cs typeface="Arial"/>
              </a:rPr>
              <a:t>C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enter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8AC2EC6-B076-4B0C-8042-90AFB0DBB5E7}"/>
              </a:ext>
            </a:extLst>
          </p:cNvPr>
          <p:cNvGrpSpPr/>
          <p:nvPr/>
        </p:nvGrpSpPr>
        <p:grpSpPr>
          <a:xfrm>
            <a:off x="5824118" y="1473741"/>
            <a:ext cx="3266687" cy="2147268"/>
            <a:chOff x="5824118" y="1473741"/>
            <a:chExt cx="3266687" cy="2147268"/>
          </a:xfrm>
        </p:grpSpPr>
        <p:sp>
          <p:nvSpPr>
            <p:cNvPr id="13" name="object 13"/>
            <p:cNvSpPr/>
            <p:nvPr/>
          </p:nvSpPr>
          <p:spPr>
            <a:xfrm>
              <a:off x="5824118" y="1473741"/>
              <a:ext cx="3008376" cy="21472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 rot="5400000">
              <a:off x="8611434" y="2439653"/>
              <a:ext cx="743297" cy="2154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</a:pPr>
              <a:r>
                <a:rPr sz="1400" dirty="0">
                  <a:solidFill>
                    <a:schemeClr val="bg1"/>
                  </a:solidFill>
                  <a:latin typeface="+mn-lt"/>
                  <a:cs typeface="Arial"/>
                </a:rPr>
                <a:t>B200</a:t>
              </a: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09600" y="631641"/>
            <a:ext cx="792480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80440" indent="-967740">
              <a:lnSpc>
                <a:spcPct val="100000"/>
              </a:lnSpc>
            </a:pP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R</a:t>
            </a:r>
            <a:r>
              <a:rPr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se</a:t>
            </a:r>
            <a:r>
              <a:rPr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a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rch</a:t>
            </a:r>
            <a:r>
              <a:rPr sz="16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pr</a:t>
            </a:r>
            <a:r>
              <a:rPr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</a:t>
            </a:r>
            <a:r>
              <a:rPr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u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cts</a:t>
            </a:r>
            <a:r>
              <a:rPr sz="1600" spc="1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mi</a:t>
            </a:r>
            <a:r>
              <a:rPr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g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rate</a:t>
            </a:r>
            <a:r>
              <a:rPr sz="16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from</a:t>
            </a:r>
            <a:r>
              <a:rPr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</a:t>
            </a:r>
            <a:r>
              <a:rPr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sktop</a:t>
            </a:r>
            <a:r>
              <a:rPr sz="16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to fl</a:t>
            </a:r>
            <a:r>
              <a:rPr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g</a:t>
            </a:r>
            <a:r>
              <a:rPr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h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</a:t>
            </a:r>
            <a:r>
              <a:rPr sz="1600" spc="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test</a:t>
            </a:r>
            <a:r>
              <a:rPr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sz="1600" spc="-4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w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ith</a:t>
            </a:r>
            <a:r>
              <a:rPr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o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ut</a:t>
            </a:r>
            <a:r>
              <a:rPr sz="1600" spc="45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 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r</a:t>
            </a:r>
            <a:r>
              <a:rPr sz="1600" spc="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-</a:t>
            </a:r>
            <a:r>
              <a:rPr sz="1600" spc="-4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w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riti</a:t>
            </a:r>
            <a:r>
              <a:rPr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n</a:t>
            </a:r>
            <a:r>
              <a:rPr lang="en-US"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g 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co</a:t>
            </a:r>
            <a:r>
              <a:rPr sz="1600" spc="-1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d</a:t>
            </a:r>
            <a:r>
              <a: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/>
              </a:rPr>
              <a:t>e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994846" y="1064675"/>
            <a:ext cx="282358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1800" b="1" dirty="0">
                <a:solidFill>
                  <a:schemeClr val="bg1"/>
                </a:solidFill>
                <a:latin typeface="+mn-lt"/>
                <a:cs typeface="Arial"/>
              </a:rPr>
              <a:t>FLI</a:t>
            </a:r>
            <a:r>
              <a:rPr lang="en-US" sz="1800" b="1" spc="-10" dirty="0">
                <a:solidFill>
                  <a:schemeClr val="bg1"/>
                </a:solidFill>
                <a:latin typeface="+mn-lt"/>
                <a:cs typeface="Arial"/>
              </a:rPr>
              <a:t>G</a:t>
            </a:r>
            <a:r>
              <a:rPr lang="en-US" sz="1800" b="1" dirty="0">
                <a:solidFill>
                  <a:schemeClr val="bg1"/>
                </a:solidFill>
                <a:latin typeface="+mn-lt"/>
                <a:cs typeface="Arial"/>
              </a:rPr>
              <a:t>HT </a:t>
            </a:r>
            <a:r>
              <a:rPr lang="en-US" sz="1800" b="1" spc="-130" dirty="0">
                <a:solidFill>
                  <a:schemeClr val="bg1"/>
                </a:solidFill>
                <a:latin typeface="+mn-lt"/>
                <a:cs typeface="Arial"/>
              </a:rPr>
              <a:t>V</a:t>
            </a:r>
            <a:r>
              <a:rPr lang="en-US" sz="1800" b="1" dirty="0">
                <a:solidFill>
                  <a:schemeClr val="bg1"/>
                </a:solidFill>
                <a:latin typeface="+mn-lt"/>
                <a:cs typeface="Arial"/>
              </a:rPr>
              <a:t>A</a:t>
            </a:r>
            <a:r>
              <a:rPr lang="en-US" sz="1800" b="1" spc="-10" dirty="0">
                <a:solidFill>
                  <a:schemeClr val="bg1"/>
                </a:solidFill>
                <a:latin typeface="+mn-lt"/>
                <a:cs typeface="Arial"/>
              </a:rPr>
              <a:t>L</a:t>
            </a:r>
            <a:r>
              <a:rPr lang="en-US" sz="1800" b="1" dirty="0">
                <a:solidFill>
                  <a:schemeClr val="bg1"/>
                </a:solidFill>
                <a:latin typeface="+mn-lt"/>
                <a:cs typeface="Arial"/>
              </a:rPr>
              <a:t>I</a:t>
            </a:r>
            <a:r>
              <a:rPr lang="en-US" sz="1800" b="1" spc="-10" dirty="0">
                <a:solidFill>
                  <a:schemeClr val="bg1"/>
                </a:solidFill>
                <a:latin typeface="+mn-lt"/>
                <a:cs typeface="Arial"/>
              </a:rPr>
              <a:t>D</a:t>
            </a:r>
            <a:r>
              <a:rPr lang="en-US" sz="1800" b="1" dirty="0">
                <a:solidFill>
                  <a:schemeClr val="bg1"/>
                </a:solidFill>
                <a:latin typeface="+mn-lt"/>
                <a:cs typeface="Arial"/>
              </a:rPr>
              <a:t>ATI</a:t>
            </a:r>
            <a:r>
              <a:rPr lang="en-US" sz="1800" b="1" spc="-10" dirty="0">
                <a:solidFill>
                  <a:schemeClr val="bg1"/>
                </a:solidFill>
                <a:latin typeface="+mn-lt"/>
                <a:cs typeface="Arial"/>
              </a:rPr>
              <a:t>O</a:t>
            </a:r>
            <a:r>
              <a:rPr lang="en-US" sz="1800" b="1" dirty="0">
                <a:solidFill>
                  <a:schemeClr val="bg1"/>
                </a:solidFill>
                <a:latin typeface="+mn-lt"/>
                <a:cs typeface="Arial"/>
              </a:rPr>
              <a:t>N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6508" y="6197527"/>
            <a:ext cx="3323521" cy="605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buSzPct val="107142"/>
              <a:tabLst>
                <a:tab pos="130175" algn="l"/>
              </a:tabLst>
            </a:pPr>
            <a:r>
              <a:rPr sz="1200" spc="-10" dirty="0">
                <a:solidFill>
                  <a:schemeClr val="bg1"/>
                </a:solidFill>
                <a:latin typeface="+mn-lt"/>
                <a:cs typeface="Arial"/>
              </a:rPr>
              <a:t>C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onceptual</a:t>
            </a:r>
            <a:r>
              <a:rPr sz="1200" spc="-45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sz="1200" spc="-10" dirty="0">
                <a:solidFill>
                  <a:schemeClr val="bg1"/>
                </a:solidFill>
                <a:latin typeface="+mn-lt"/>
                <a:cs typeface="Arial"/>
              </a:rPr>
              <a:t>M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odel</a:t>
            </a:r>
            <a:r>
              <a:rPr sz="1200" spc="-20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and</a:t>
            </a:r>
            <a:r>
              <a:rPr lang="en-US" sz="1200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Al</a:t>
            </a:r>
            <a:r>
              <a:rPr sz="1200" spc="-5" dirty="0">
                <a:solidFill>
                  <a:schemeClr val="bg1"/>
                </a:solidFill>
                <a:latin typeface="+mn-lt"/>
                <a:cs typeface="Arial"/>
              </a:rPr>
              <a:t>g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orithm</a:t>
            </a:r>
            <a:r>
              <a:rPr sz="1200" spc="-50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sz="1200" spc="-10" dirty="0">
                <a:solidFill>
                  <a:schemeClr val="bg1"/>
                </a:solidFill>
                <a:latin typeface="+mn-lt"/>
                <a:cs typeface="Arial"/>
              </a:rPr>
              <a:t>D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e</a:t>
            </a:r>
            <a:r>
              <a:rPr sz="1200" spc="-25" dirty="0">
                <a:solidFill>
                  <a:schemeClr val="bg1"/>
                </a:solidFill>
                <a:latin typeface="+mn-lt"/>
                <a:cs typeface="Arial"/>
              </a:rPr>
              <a:t>v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elo</a:t>
            </a:r>
            <a:r>
              <a:rPr sz="1200" spc="-10" dirty="0">
                <a:solidFill>
                  <a:schemeClr val="bg1"/>
                </a:solidFill>
                <a:latin typeface="+mn-lt"/>
                <a:cs typeface="Arial"/>
              </a:rPr>
              <a:t>pm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ent</a:t>
            </a:r>
          </a:p>
          <a:p>
            <a:pPr marL="12700" marR="161290">
              <a:lnSpc>
                <a:spcPct val="120000"/>
              </a:lnSpc>
              <a:buSzPct val="107142"/>
              <a:tabLst>
                <a:tab pos="130175" algn="l"/>
              </a:tabLst>
            </a:pPr>
            <a:r>
              <a:rPr sz="1200" spc="-10" dirty="0">
                <a:solidFill>
                  <a:schemeClr val="bg1"/>
                </a:solidFill>
                <a:latin typeface="+mn-lt"/>
                <a:cs typeface="Arial"/>
              </a:rPr>
              <a:t>H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u</a:t>
            </a:r>
            <a:r>
              <a:rPr sz="1200" spc="-10" dirty="0">
                <a:solidFill>
                  <a:schemeClr val="bg1"/>
                </a:solidFill>
                <a:latin typeface="+mn-lt"/>
                <a:cs typeface="Arial"/>
              </a:rPr>
              <a:t>m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a</a:t>
            </a:r>
            <a:r>
              <a:rPr sz="1200" spc="-5" dirty="0">
                <a:solidFill>
                  <a:schemeClr val="bg1"/>
                </a:solidFill>
                <a:latin typeface="+mn-lt"/>
                <a:cs typeface="Arial"/>
              </a:rPr>
              <a:t>n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-i</a:t>
            </a:r>
            <a:r>
              <a:rPr sz="1200" spc="-5" dirty="0">
                <a:solidFill>
                  <a:schemeClr val="bg1"/>
                </a:solidFill>
                <a:latin typeface="+mn-lt"/>
                <a:cs typeface="Arial"/>
              </a:rPr>
              <a:t>n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-th</a:t>
            </a:r>
            <a:r>
              <a:rPr sz="1200" spc="-15" dirty="0">
                <a:solidFill>
                  <a:schemeClr val="bg1"/>
                </a:solidFill>
                <a:latin typeface="+mn-lt"/>
                <a:cs typeface="Arial"/>
              </a:rPr>
              <a:t>e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-L</a:t>
            </a:r>
            <a:r>
              <a:rPr sz="1200" spc="-15" dirty="0">
                <a:solidFill>
                  <a:schemeClr val="bg1"/>
                </a:solidFill>
                <a:latin typeface="+mn-lt"/>
                <a:cs typeface="Arial"/>
              </a:rPr>
              <a:t>o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op and</a:t>
            </a:r>
            <a:r>
              <a:rPr sz="1200" spc="-20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sz="1200" spc="-10" dirty="0">
                <a:solidFill>
                  <a:schemeClr val="bg1"/>
                </a:solidFill>
                <a:latin typeface="+mn-lt"/>
                <a:cs typeface="Arial"/>
              </a:rPr>
              <a:t>H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ard</a:t>
            </a:r>
            <a:r>
              <a:rPr sz="1200" spc="-20" dirty="0">
                <a:solidFill>
                  <a:schemeClr val="bg1"/>
                </a:solidFill>
                <a:latin typeface="+mn-lt"/>
                <a:cs typeface="Arial"/>
              </a:rPr>
              <a:t>w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ar</a:t>
            </a:r>
            <a:r>
              <a:rPr sz="1200" spc="-5" dirty="0">
                <a:solidFill>
                  <a:schemeClr val="bg1"/>
                </a:solidFill>
                <a:latin typeface="+mn-lt"/>
                <a:cs typeface="Arial"/>
              </a:rPr>
              <a:t>e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-i</a:t>
            </a:r>
            <a:r>
              <a:rPr sz="1200" spc="-5" dirty="0">
                <a:solidFill>
                  <a:schemeClr val="bg1"/>
                </a:solidFill>
                <a:latin typeface="+mn-lt"/>
                <a:cs typeface="Arial"/>
              </a:rPr>
              <a:t>n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-t</a:t>
            </a:r>
            <a:r>
              <a:rPr sz="1200" spc="-15" dirty="0">
                <a:solidFill>
                  <a:schemeClr val="bg1"/>
                </a:solidFill>
                <a:latin typeface="+mn-lt"/>
                <a:cs typeface="Arial"/>
              </a:rPr>
              <a:t>h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e- Loop</a:t>
            </a:r>
            <a:r>
              <a:rPr sz="1200" spc="-35" dirty="0">
                <a:solidFill>
                  <a:schemeClr val="bg1"/>
                </a:solidFill>
                <a:latin typeface="+mn-lt"/>
                <a:cs typeface="Arial"/>
              </a:rPr>
              <a:t> 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E</a:t>
            </a:r>
            <a:r>
              <a:rPr sz="1200" spc="-20" dirty="0">
                <a:solidFill>
                  <a:schemeClr val="bg1"/>
                </a:solidFill>
                <a:latin typeface="+mn-lt"/>
                <a:cs typeface="Arial"/>
              </a:rPr>
              <a:t>v</a:t>
            </a:r>
            <a:r>
              <a:rPr sz="1200" dirty="0">
                <a:solidFill>
                  <a:schemeClr val="bg1"/>
                </a:solidFill>
                <a:latin typeface="+mn-lt"/>
                <a:cs typeface="Arial"/>
              </a:rPr>
              <a:t>aluation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1CA38FE-5636-415F-B9AD-6AC4D48330FC}"/>
              </a:ext>
            </a:extLst>
          </p:cNvPr>
          <p:cNvGrpSpPr/>
          <p:nvPr/>
        </p:nvGrpSpPr>
        <p:grpSpPr>
          <a:xfrm>
            <a:off x="74263" y="1473741"/>
            <a:ext cx="3280673" cy="2147270"/>
            <a:chOff x="74263" y="1473741"/>
            <a:chExt cx="3280673" cy="2147270"/>
          </a:xfrm>
        </p:grpSpPr>
        <p:sp>
          <p:nvSpPr>
            <p:cNvPr id="11" name="object 11"/>
            <p:cNvSpPr txBox="1"/>
            <p:nvPr/>
          </p:nvSpPr>
          <p:spPr>
            <a:xfrm rot="16200000">
              <a:off x="-305504" y="2439654"/>
              <a:ext cx="974978" cy="2154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</a:pPr>
              <a:r>
                <a:rPr sz="1400" dirty="0">
                  <a:solidFill>
                    <a:schemeClr val="bg1"/>
                  </a:solidFill>
                  <a:latin typeface="+mn-lt"/>
                  <a:cs typeface="Arial"/>
                </a:rPr>
                <a:t>Simulat</a:t>
              </a:r>
              <a:r>
                <a:rPr sz="1400" spc="-10" dirty="0">
                  <a:solidFill>
                    <a:schemeClr val="bg1"/>
                  </a:solidFill>
                  <a:latin typeface="+mn-lt"/>
                  <a:cs typeface="Arial"/>
                </a:rPr>
                <a:t>o</a:t>
              </a:r>
              <a:r>
                <a:rPr sz="1400" dirty="0">
                  <a:solidFill>
                    <a:schemeClr val="bg1"/>
                  </a:solidFill>
                  <a:latin typeface="+mn-lt"/>
                  <a:cs typeface="Arial"/>
                </a:rPr>
                <a:t>r</a:t>
              </a:r>
            </a:p>
          </p:txBody>
        </p:sp>
        <p:sp>
          <p:nvSpPr>
            <p:cNvPr id="25" name="object 25"/>
            <p:cNvSpPr/>
            <p:nvPr/>
          </p:nvSpPr>
          <p:spPr>
            <a:xfrm>
              <a:off x="343667" y="1473741"/>
              <a:ext cx="3011269" cy="214727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ctr"/>
              <a:endParaRPr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16C9B7E-0709-4B69-B8CC-C0C87C2EE304}"/>
              </a:ext>
            </a:extLst>
          </p:cNvPr>
          <p:cNvGrpSpPr/>
          <p:nvPr/>
        </p:nvGrpSpPr>
        <p:grpSpPr>
          <a:xfrm>
            <a:off x="5825418" y="3350519"/>
            <a:ext cx="3247973" cy="2583178"/>
            <a:chOff x="5825418" y="3350519"/>
            <a:chExt cx="3247973" cy="2583178"/>
          </a:xfrm>
        </p:grpSpPr>
        <p:sp>
          <p:nvSpPr>
            <p:cNvPr id="17" name="object 17"/>
            <p:cNvSpPr txBox="1"/>
            <p:nvPr/>
          </p:nvSpPr>
          <p:spPr>
            <a:xfrm rot="5400000">
              <a:off x="7674080" y="4534386"/>
              <a:ext cx="2583178" cy="2154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ctr"/>
              <a:r>
                <a:rPr lang="en-US" sz="1400" dirty="0">
                  <a:solidFill>
                    <a:schemeClr val="bg1"/>
                  </a:solidFill>
                  <a:latin typeface="+mn-lt"/>
                </a:rPr>
                <a:t>Cirrus SR22 Surrogate UAV</a:t>
              </a:r>
            </a:p>
          </p:txBody>
        </p:sp>
        <p:pic>
          <p:nvPicPr>
            <p:cNvPr id="26" name="Picture 2" descr="Image result for nasa sr-22">
              <a:extLst>
                <a:ext uri="{FF2B5EF4-FFF2-40B4-BE49-F238E27FC236}">
                  <a16:creationId xmlns:a16="http://schemas.microsoft.com/office/drawing/2014/main" id="{6D8463A9-1049-1147-80AF-553B9A3E6D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1" t="7916" r="7866" b="17979"/>
            <a:stretch/>
          </p:blipFill>
          <p:spPr bwMode="auto">
            <a:xfrm>
              <a:off x="5825418" y="3731527"/>
              <a:ext cx="3005777" cy="2007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object 22">
            <a:extLst>
              <a:ext uri="{FF2B5EF4-FFF2-40B4-BE49-F238E27FC236}">
                <a16:creationId xmlns:a16="http://schemas.microsoft.com/office/drawing/2014/main" id="{F1A22B5B-8B6A-4C14-ACCA-E41C5732BD14}"/>
              </a:ext>
            </a:extLst>
          </p:cNvPr>
          <p:cNvSpPr txBox="1"/>
          <p:nvPr/>
        </p:nvSpPr>
        <p:spPr>
          <a:xfrm>
            <a:off x="337107" y="1064675"/>
            <a:ext cx="282358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US" sz="1800" b="1" dirty="0">
                <a:solidFill>
                  <a:schemeClr val="bg1"/>
                </a:solidFill>
                <a:latin typeface="+mn-lt"/>
                <a:cs typeface="Arial"/>
              </a:rPr>
              <a:t>SIMULATION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279D106-9043-441C-B73F-EADFAD14B68D}"/>
              </a:ext>
            </a:extLst>
          </p:cNvPr>
          <p:cNvGrpSpPr/>
          <p:nvPr/>
        </p:nvGrpSpPr>
        <p:grpSpPr>
          <a:xfrm>
            <a:off x="3375098" y="988380"/>
            <a:ext cx="2413053" cy="5869620"/>
            <a:chOff x="3524450" y="988380"/>
            <a:chExt cx="2413053" cy="586962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D2144EA-3312-46C7-900E-680D6863E399}"/>
                </a:ext>
              </a:extLst>
            </p:cNvPr>
            <p:cNvSpPr/>
            <p:nvPr/>
          </p:nvSpPr>
          <p:spPr>
            <a:xfrm>
              <a:off x="3635940" y="988380"/>
              <a:ext cx="2195004" cy="5869620"/>
            </a:xfrm>
            <a:prstGeom prst="rect">
              <a:avLst/>
            </a:prstGeom>
            <a:solidFill>
              <a:srgbClr val="6964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3784097" y="1374591"/>
              <a:ext cx="1829557" cy="177741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ctr">
                <a:buSzPct val="107142"/>
                <a:tabLst>
                  <a:tab pos="305435" algn="l"/>
                </a:tabLst>
              </a:pPr>
              <a:r>
                <a:rPr lang="en-US" sz="1200" b="1" spc="-10" dirty="0">
                  <a:solidFill>
                    <a:schemeClr val="bg1"/>
                  </a:solidFill>
                  <a:latin typeface="+mn-lt"/>
                  <a:cs typeface="Arial"/>
                </a:rPr>
                <a:t>Utilizing</a:t>
              </a:r>
              <a:r>
                <a:rPr lang="en-US" sz="1200" b="1" spc="-40" dirty="0">
                  <a:solidFill>
                    <a:schemeClr val="bg1"/>
                  </a:solidFill>
                  <a:latin typeface="+mn-lt"/>
                  <a:cs typeface="Arial"/>
                </a:rPr>
                <a:t> </a:t>
              </a:r>
              <a:r>
                <a:rPr lang="en-US" sz="1200" b="1" spc="-15" dirty="0">
                  <a:solidFill>
                    <a:schemeClr val="bg1"/>
                  </a:solidFill>
                  <a:latin typeface="+mn-lt"/>
                  <a:cs typeface="Arial"/>
                </a:rPr>
                <a:t>Common</a:t>
              </a:r>
              <a:r>
                <a:rPr lang="en-US" sz="1200" b="1" spc="-10" dirty="0">
                  <a:solidFill>
                    <a:schemeClr val="bg1"/>
                  </a:solidFill>
                  <a:latin typeface="+mn-lt"/>
                  <a:cs typeface="Arial"/>
                </a:rPr>
                <a:t> Development</a:t>
              </a:r>
              <a:r>
                <a:rPr lang="en-US" sz="1200" b="1" spc="-5" dirty="0">
                  <a:solidFill>
                    <a:schemeClr val="bg1"/>
                  </a:solidFill>
                  <a:latin typeface="+mn-lt"/>
                  <a:cs typeface="Arial"/>
                </a:rPr>
                <a:t> </a:t>
              </a:r>
              <a:r>
                <a:rPr lang="en-US" sz="1200" b="1" spc="-15" dirty="0">
                  <a:solidFill>
                    <a:schemeClr val="bg1"/>
                  </a:solidFill>
                  <a:latin typeface="+mn-lt"/>
                  <a:cs typeface="Arial"/>
                </a:rPr>
                <a:t>S</a:t>
              </a:r>
              <a:r>
                <a:rPr lang="en-US" sz="1200" b="1" spc="-25" dirty="0">
                  <a:solidFill>
                    <a:schemeClr val="bg1"/>
                  </a:solidFill>
                  <a:latin typeface="+mn-lt"/>
                  <a:cs typeface="Arial"/>
                </a:rPr>
                <a:t>y</a:t>
              </a:r>
              <a:r>
                <a:rPr lang="en-US" sz="1200" b="1" spc="-10" dirty="0">
                  <a:solidFill>
                    <a:schemeClr val="bg1"/>
                  </a:solidFill>
                  <a:latin typeface="+mn-lt"/>
                  <a:cs typeface="Arial"/>
                </a:rPr>
                <a:t>stems</a:t>
              </a:r>
              <a:r>
                <a:rPr lang="en-US" sz="1200" b="1" spc="25" dirty="0">
                  <a:solidFill>
                    <a:schemeClr val="bg1"/>
                  </a:solidFill>
                  <a:latin typeface="+mn-lt"/>
                  <a:cs typeface="Arial"/>
                </a:rPr>
                <a:t> </a:t>
              </a:r>
              <a:r>
                <a:rPr lang="en-US" sz="1200" b="1" spc="-10" dirty="0">
                  <a:solidFill>
                    <a:schemeClr val="bg1"/>
                  </a:solidFill>
                  <a:latin typeface="+mn-lt"/>
                  <a:cs typeface="Arial"/>
                </a:rPr>
                <a:t>for S</a:t>
              </a:r>
              <a:r>
                <a:rPr lang="en-US" sz="1200" b="1" dirty="0">
                  <a:solidFill>
                    <a:schemeClr val="bg1"/>
                  </a:solidFill>
                  <a:latin typeface="+mn-lt"/>
                  <a:cs typeface="Arial"/>
                </a:rPr>
                <a:t>i</a:t>
              </a:r>
              <a:r>
                <a:rPr lang="en-US" sz="1200" b="1" spc="-15" dirty="0">
                  <a:solidFill>
                    <a:schemeClr val="bg1"/>
                  </a:solidFill>
                  <a:latin typeface="+mn-lt"/>
                  <a:cs typeface="Arial"/>
                </a:rPr>
                <a:t>mu</a:t>
              </a:r>
              <a:r>
                <a:rPr lang="en-US" sz="1200" b="1" dirty="0">
                  <a:solidFill>
                    <a:schemeClr val="bg1"/>
                  </a:solidFill>
                  <a:latin typeface="+mn-lt"/>
                  <a:cs typeface="Arial"/>
                </a:rPr>
                <a:t>l</a:t>
              </a:r>
              <a:r>
                <a:rPr lang="en-US" sz="1200" b="1" spc="-10" dirty="0">
                  <a:solidFill>
                    <a:schemeClr val="bg1"/>
                  </a:solidFill>
                  <a:latin typeface="+mn-lt"/>
                  <a:cs typeface="Arial"/>
                </a:rPr>
                <a:t>atio</a:t>
              </a:r>
              <a:r>
                <a:rPr lang="en-US" sz="1200" b="1" spc="-5" dirty="0">
                  <a:solidFill>
                    <a:schemeClr val="bg1"/>
                  </a:solidFill>
                  <a:latin typeface="+mn-lt"/>
                  <a:cs typeface="Arial"/>
                </a:rPr>
                <a:t>n</a:t>
              </a:r>
              <a:r>
                <a:rPr lang="en-US" sz="1200" b="1" spc="-15" dirty="0">
                  <a:solidFill>
                    <a:schemeClr val="bg1"/>
                  </a:solidFill>
                  <a:latin typeface="+mn-lt"/>
                  <a:cs typeface="Arial"/>
                </a:rPr>
                <a:t>-</a:t>
              </a:r>
              <a:r>
                <a:rPr lang="en-US" sz="1200" b="1" spc="-10" dirty="0">
                  <a:solidFill>
                    <a:schemeClr val="bg1"/>
                  </a:solidFill>
                  <a:latin typeface="+mn-lt"/>
                  <a:cs typeface="Arial"/>
                </a:rPr>
                <a:t>to</a:t>
              </a:r>
              <a:r>
                <a:rPr lang="en-US" sz="1200" b="1" spc="-15" dirty="0">
                  <a:solidFill>
                    <a:schemeClr val="bg1"/>
                  </a:solidFill>
                  <a:latin typeface="+mn-lt"/>
                  <a:cs typeface="Arial"/>
                </a:rPr>
                <a:t>-</a:t>
              </a:r>
              <a:r>
                <a:rPr lang="en-US" sz="1200" b="1" spc="-10" dirty="0">
                  <a:solidFill>
                    <a:schemeClr val="bg1"/>
                  </a:solidFill>
                  <a:latin typeface="+mn-lt"/>
                  <a:cs typeface="Arial"/>
                </a:rPr>
                <a:t>Fl</a:t>
              </a:r>
              <a:r>
                <a:rPr lang="en-US" sz="1200" b="1" dirty="0">
                  <a:solidFill>
                    <a:schemeClr val="bg1"/>
                  </a:solidFill>
                  <a:latin typeface="+mn-lt"/>
                  <a:cs typeface="Arial"/>
                </a:rPr>
                <a:t>i</a:t>
              </a:r>
              <a:r>
                <a:rPr lang="en-US" sz="1200" b="1" spc="-10" dirty="0">
                  <a:solidFill>
                    <a:schemeClr val="bg1"/>
                  </a:solidFill>
                  <a:latin typeface="+mn-lt"/>
                  <a:cs typeface="Arial"/>
                </a:rPr>
                <a:t>ght</a:t>
              </a:r>
              <a:r>
                <a:rPr lang="en-US" sz="1200" b="1" spc="-35" dirty="0">
                  <a:solidFill>
                    <a:schemeClr val="bg1"/>
                  </a:solidFill>
                  <a:latin typeface="+mn-lt"/>
                  <a:cs typeface="Arial"/>
                </a:rPr>
                <a:t> </a:t>
              </a:r>
              <a:r>
                <a:rPr lang="en-US" sz="1200" b="1" spc="-195" dirty="0">
                  <a:solidFill>
                    <a:schemeClr val="bg1"/>
                  </a:solidFill>
                  <a:latin typeface="+mn-lt"/>
                  <a:cs typeface="Arial"/>
                </a:rPr>
                <a:t>T</a:t>
              </a:r>
              <a:r>
                <a:rPr lang="en-US" sz="1200" b="1" spc="-10" dirty="0">
                  <a:solidFill>
                    <a:schemeClr val="bg1"/>
                  </a:solidFill>
                  <a:latin typeface="+mn-lt"/>
                  <a:cs typeface="Arial"/>
                </a:rPr>
                <a:t>esting</a:t>
              </a:r>
            </a:p>
            <a:p>
              <a:pPr marL="12700">
                <a:buSzPct val="107142"/>
                <a:tabLst>
                  <a:tab pos="305435" algn="l"/>
                </a:tabLst>
              </a:pPr>
              <a:endParaRPr lang="en-US" sz="1200" dirty="0">
                <a:solidFill>
                  <a:schemeClr val="bg1"/>
                </a:solidFill>
                <a:latin typeface="+mn-lt"/>
                <a:cs typeface="Arial"/>
              </a:endParaRPr>
            </a:p>
            <a:p>
              <a:pPr marL="304800" indent="-292100">
                <a:lnSpc>
                  <a:spcPct val="100000"/>
                </a:lnSpc>
                <a:buSzPct val="107142"/>
                <a:buFont typeface="Times New Roman"/>
                <a:buChar char="•"/>
                <a:tabLst>
                  <a:tab pos="305435" algn="l"/>
                </a:tabLst>
              </a:pPr>
              <a:r>
                <a:rPr sz="1200" spc="-10" dirty="0">
                  <a:solidFill>
                    <a:schemeClr val="bg1"/>
                  </a:solidFill>
                  <a:latin typeface="+mn-lt"/>
                  <a:cs typeface="Arial"/>
                </a:rPr>
                <a:t>H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ard</a:t>
              </a:r>
              <a:r>
                <a:rPr sz="1200" spc="-20" dirty="0">
                  <a:solidFill>
                    <a:schemeClr val="bg1"/>
                  </a:solidFill>
                  <a:latin typeface="+mn-lt"/>
                  <a:cs typeface="Arial"/>
                </a:rPr>
                <a:t>w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are/Soft</a:t>
              </a:r>
              <a:r>
                <a:rPr sz="1200" spc="-20" dirty="0">
                  <a:solidFill>
                    <a:schemeClr val="bg1"/>
                  </a:solidFill>
                  <a:latin typeface="+mn-lt"/>
                  <a:cs typeface="Arial"/>
                </a:rPr>
                <a:t>w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are</a:t>
              </a:r>
            </a:p>
            <a:p>
              <a:pPr marL="304800" indent="-292100">
                <a:lnSpc>
                  <a:spcPct val="100000"/>
                </a:lnSpc>
                <a:spcBef>
                  <a:spcPts val="335"/>
                </a:spcBef>
                <a:buSzPct val="107142"/>
                <a:buFont typeface="Times New Roman"/>
                <a:buChar char="•"/>
                <a:tabLst>
                  <a:tab pos="305435" algn="l"/>
                </a:tabLst>
              </a:pPr>
              <a:r>
                <a:rPr sz="1200" spc="-10" dirty="0">
                  <a:solidFill>
                    <a:schemeClr val="bg1"/>
                  </a:solidFill>
                  <a:latin typeface="+mn-lt"/>
                  <a:cs typeface="Arial"/>
                </a:rPr>
                <a:t>D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ata</a:t>
              </a:r>
              <a:r>
                <a:rPr sz="1200" spc="-20" dirty="0">
                  <a:solidFill>
                    <a:schemeClr val="bg1"/>
                  </a:solidFill>
                  <a:latin typeface="+mn-lt"/>
                  <a:cs typeface="Arial"/>
                </a:rPr>
                <a:t> 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S</a:t>
              </a:r>
              <a:r>
                <a:rPr sz="1200" spc="-20" dirty="0">
                  <a:solidFill>
                    <a:schemeClr val="bg1"/>
                  </a:solidFill>
                  <a:latin typeface="+mn-lt"/>
                  <a:cs typeface="Arial"/>
                </a:rPr>
                <a:t>y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ste</a:t>
              </a:r>
              <a:r>
                <a:rPr sz="1200" spc="-10" dirty="0">
                  <a:solidFill>
                    <a:schemeClr val="bg1"/>
                  </a:solidFill>
                  <a:latin typeface="+mn-lt"/>
                  <a:cs typeface="Arial"/>
                </a:rPr>
                <a:t>m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s</a:t>
              </a:r>
            </a:p>
            <a:p>
              <a:pPr marL="304800" indent="-292100">
                <a:lnSpc>
                  <a:spcPct val="100000"/>
                </a:lnSpc>
                <a:spcBef>
                  <a:spcPts val="335"/>
                </a:spcBef>
                <a:buSzPct val="107142"/>
                <a:buFont typeface="Times New Roman"/>
                <a:buChar char="•"/>
                <a:tabLst>
                  <a:tab pos="305435" algn="l"/>
                </a:tabLst>
              </a:pPr>
              <a:r>
                <a:rPr sz="1200" spc="-10" dirty="0">
                  <a:solidFill>
                    <a:schemeClr val="bg1"/>
                  </a:solidFill>
                  <a:latin typeface="+mn-lt"/>
                  <a:cs typeface="Arial"/>
                </a:rPr>
                <a:t>C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o</a:t>
              </a:r>
              <a:r>
                <a:rPr sz="1200" spc="-10" dirty="0">
                  <a:solidFill>
                    <a:schemeClr val="bg1"/>
                  </a:solidFill>
                  <a:latin typeface="+mn-lt"/>
                  <a:cs typeface="Arial"/>
                </a:rPr>
                <a:t>mm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unication</a:t>
              </a:r>
              <a:r>
                <a:rPr sz="1200" spc="-45" dirty="0">
                  <a:solidFill>
                    <a:schemeClr val="bg1"/>
                  </a:solidFill>
                  <a:latin typeface="+mn-lt"/>
                  <a:cs typeface="Arial"/>
                </a:rPr>
                <a:t> 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and</a:t>
              </a:r>
            </a:p>
            <a:p>
              <a:pPr marL="304800">
                <a:lnSpc>
                  <a:spcPct val="100000"/>
                </a:lnSpc>
                <a:spcBef>
                  <a:spcPts val="335"/>
                </a:spcBef>
              </a:pP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Interf</a:t>
              </a:r>
              <a:r>
                <a:rPr sz="1200" spc="-15" dirty="0">
                  <a:solidFill>
                    <a:schemeClr val="bg1"/>
                  </a:solidFill>
                  <a:latin typeface="+mn-lt"/>
                  <a:cs typeface="Arial"/>
                </a:rPr>
                <a:t>a</a:t>
              </a:r>
              <a:r>
                <a:rPr sz="1200" spc="-10" dirty="0">
                  <a:solidFill>
                    <a:schemeClr val="bg1"/>
                  </a:solidFill>
                  <a:latin typeface="+mn-lt"/>
                  <a:cs typeface="Arial"/>
                </a:rPr>
                <a:t>c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e</a:t>
              </a:r>
              <a:r>
                <a:rPr sz="1200" spc="-45" dirty="0">
                  <a:solidFill>
                    <a:schemeClr val="bg1"/>
                  </a:solidFill>
                  <a:latin typeface="+mn-lt"/>
                  <a:cs typeface="Arial"/>
                </a:rPr>
                <a:t> 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S</a:t>
              </a:r>
              <a:r>
                <a:rPr sz="1200" spc="-25" dirty="0">
                  <a:solidFill>
                    <a:schemeClr val="bg1"/>
                  </a:solidFill>
                  <a:latin typeface="+mn-lt"/>
                  <a:cs typeface="Arial"/>
                </a:rPr>
                <a:t>y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ste</a:t>
              </a:r>
              <a:r>
                <a:rPr sz="1200" spc="-10" dirty="0">
                  <a:solidFill>
                    <a:schemeClr val="bg1"/>
                  </a:solidFill>
                  <a:latin typeface="+mn-lt"/>
                  <a:cs typeface="Arial"/>
                </a:rPr>
                <a:t>m</a:t>
              </a:r>
              <a:r>
                <a:rPr sz="1200" dirty="0">
                  <a:solidFill>
                    <a:schemeClr val="bg1"/>
                  </a:solidFill>
                  <a:latin typeface="+mn-lt"/>
                  <a:cs typeface="Arial"/>
                </a:rPr>
                <a:t>s</a:t>
              </a:r>
              <a:endParaRPr lang="en-US" sz="1200" dirty="0">
                <a:solidFill>
                  <a:schemeClr val="bg1"/>
                </a:solidFill>
                <a:latin typeface="+mn-lt"/>
                <a:cs typeface="Arial"/>
              </a:endParaRPr>
            </a:p>
          </p:txBody>
        </p:sp>
        <p:sp>
          <p:nvSpPr>
            <p:cNvPr id="12" name="Arrow: Left-Right 11">
              <a:extLst>
                <a:ext uri="{FF2B5EF4-FFF2-40B4-BE49-F238E27FC236}">
                  <a16:creationId xmlns:a16="http://schemas.microsoft.com/office/drawing/2014/main" id="{AE5342C3-5331-46B5-910A-AF6C40C9DB06}"/>
                </a:ext>
              </a:extLst>
            </p:cNvPr>
            <p:cNvSpPr/>
            <p:nvPr/>
          </p:nvSpPr>
          <p:spPr>
            <a:xfrm>
              <a:off x="3524450" y="3381132"/>
              <a:ext cx="2413053" cy="581268"/>
            </a:xfrm>
            <a:prstGeom prst="left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8" name="object 4">
              <a:extLst>
                <a:ext uri="{FF2B5EF4-FFF2-40B4-BE49-F238E27FC236}">
                  <a16:creationId xmlns:a16="http://schemas.microsoft.com/office/drawing/2014/main" id="{8AB86B8E-BE75-4470-9AF9-4A6D0FDBA93C}"/>
                </a:ext>
              </a:extLst>
            </p:cNvPr>
            <p:cNvSpPr txBox="1"/>
            <p:nvPr/>
          </p:nvSpPr>
          <p:spPr>
            <a:xfrm>
              <a:off x="3784097" y="4520249"/>
              <a:ext cx="1874509" cy="203132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ctr">
                <a:buSzPct val="107142"/>
                <a:tabLst>
                  <a:tab pos="305435" algn="l"/>
                </a:tabLst>
              </a:pPr>
              <a:r>
                <a:rPr lang="en-US" sz="1200" b="1" spc="-10" dirty="0">
                  <a:solidFill>
                    <a:schemeClr val="bg1"/>
                  </a:solidFill>
                  <a:latin typeface="+mn-lt"/>
                  <a:cs typeface="Arial"/>
                </a:rPr>
                <a:t>Efficient, Synergistic, &amp; Realistic Testing Capability</a:t>
              </a:r>
            </a:p>
            <a:p>
              <a:pPr marL="12700">
                <a:buSzPct val="107142"/>
                <a:tabLst>
                  <a:tab pos="305435" algn="l"/>
                </a:tabLst>
              </a:pPr>
              <a:endParaRPr lang="en-US" sz="1200" spc="-10" dirty="0">
                <a:solidFill>
                  <a:schemeClr val="bg1"/>
                </a:solidFill>
                <a:latin typeface="+mn-lt"/>
                <a:cs typeface="Arial"/>
              </a:endParaRPr>
            </a:p>
            <a:p>
              <a:pPr marL="12700">
                <a:lnSpc>
                  <a:spcPct val="100000"/>
                </a:lnSpc>
                <a:buSzPct val="107142"/>
                <a:tabLst>
                  <a:tab pos="305435" algn="l"/>
                </a:tabLst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/>
                </a:rPr>
                <a:t>Evaluating research concepts and systems in simulation and flight for</a:t>
              </a:r>
            </a:p>
            <a:p>
              <a:pPr marL="304800" indent="-292100">
                <a:buSzPct val="107142"/>
                <a:buFont typeface="Times New Roman"/>
                <a:buChar char="•"/>
                <a:tabLst>
                  <a:tab pos="305435" algn="l"/>
                </a:tabLst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/>
                </a:rPr>
                <a:t>Flight deck designs</a:t>
              </a:r>
            </a:p>
            <a:p>
              <a:pPr marL="304800" indent="-292100">
                <a:buSzPct val="107142"/>
                <a:buFont typeface="Times New Roman"/>
                <a:buChar char="•"/>
                <a:tabLst>
                  <a:tab pos="305435" algn="l"/>
                </a:tabLst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/>
                </a:rPr>
                <a:t>Crew procedures</a:t>
              </a:r>
            </a:p>
            <a:p>
              <a:pPr marL="304800" indent="-292100">
                <a:buSzPct val="107142"/>
                <a:buFont typeface="Times New Roman"/>
                <a:buChar char="•"/>
                <a:tabLst>
                  <a:tab pos="305435" algn="l"/>
                </a:tabLst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/>
                </a:rPr>
                <a:t>Sensor performance</a:t>
              </a:r>
            </a:p>
            <a:p>
              <a:pPr marL="304800" indent="-292100">
                <a:lnSpc>
                  <a:spcPct val="100000"/>
                </a:lnSpc>
                <a:buSzPct val="107142"/>
                <a:buFont typeface="Times New Roman"/>
                <a:buChar char="•"/>
                <a:tabLst>
                  <a:tab pos="305435" algn="l"/>
                </a:tabLst>
              </a:pPr>
              <a:endParaRPr lang="en-US" sz="1200" dirty="0">
                <a:solidFill>
                  <a:schemeClr val="bg1"/>
                </a:solidFill>
                <a:latin typeface="+mn-lt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0991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546CD716-7744-4F1A-801D-D44894504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858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0B0C0FC-9A91-4E96-8E86-3D20CDE26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66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46404" y="5143500"/>
            <a:ext cx="7269480" cy="1325562"/>
          </a:xfr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en-US" sz="4400" spc="-50"/>
              <a:t>NASA LaRC Modeling and Simulation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8631A13-5CE6-4934-956A-8EBF19C14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326661" name="Rectangle 3">
            <a:extLst>
              <a:ext uri="{FF2B5EF4-FFF2-40B4-BE49-F238E27FC236}">
                <a16:creationId xmlns:a16="http://schemas.microsoft.com/office/drawing/2014/main" id="{A049E878-B5FB-4410-A89F-056FC6D18C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8149778"/>
              </p:ext>
            </p:extLst>
          </p:nvPr>
        </p:nvGraphicFramePr>
        <p:xfrm>
          <a:off x="946547" y="462337"/>
          <a:ext cx="69193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491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234E7-FD19-49D4-BBD9-18F9B1C195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FC320C-DDAA-4DBA-BD02-07E5190DC4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SDAB Branch Head</a:t>
            </a:r>
          </a:p>
          <a:p>
            <a:r>
              <a:rPr lang="en-US" dirty="0"/>
              <a:t>Victoria Chung · </a:t>
            </a:r>
            <a:r>
              <a:rPr lang="en-US" dirty="0">
                <a:hlinkClick r:id="rId2"/>
              </a:rPr>
              <a:t>victoria.i.chung@nasa.gov</a:t>
            </a:r>
            <a:r>
              <a:rPr lang="en-US" dirty="0"/>
              <a:t> · 757-864-6406</a:t>
            </a:r>
          </a:p>
          <a:p>
            <a:r>
              <a:rPr lang="en-US" dirty="0"/>
              <a:t>SDAB Assistant Branch Head</a:t>
            </a:r>
          </a:p>
          <a:p>
            <a:r>
              <a:rPr lang="en-US" dirty="0"/>
              <a:t>Miguel Alvarez · </a:t>
            </a:r>
            <a:r>
              <a:rPr lang="en-US" dirty="0">
                <a:hlinkClick r:id="rId3"/>
              </a:rPr>
              <a:t>miguel.a.alvarez@nasa.gov</a:t>
            </a:r>
            <a:r>
              <a:rPr lang="en-US" dirty="0"/>
              <a:t> · 757-864-6405 </a:t>
            </a:r>
          </a:p>
        </p:txBody>
      </p:sp>
    </p:spTree>
    <p:extLst>
      <p:ext uri="{BB962C8B-B14F-4D97-AF65-F5344CB8AC3E}">
        <p14:creationId xmlns:p14="http://schemas.microsoft.com/office/powerpoint/2010/main" val="3819709374"/>
      </p:ext>
    </p:extLst>
  </p:cSld>
  <p:clrMapOvr>
    <a:masterClrMapping/>
  </p:clrMapOvr>
</p:sld>
</file>

<file path=ppt/theme/theme1.xml><?xml version="1.0" encoding="utf-8"?>
<a:theme xmlns:a="http://schemas.openxmlformats.org/drawingml/2006/main" name="Overview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7B713C7F-58B7-4AE9-B361-B13EB9EC4C0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11934</TotalTime>
  <Words>2251</Words>
  <Application>Microsoft Office PowerPoint</Application>
  <PresentationFormat>On-screen Show (4:3)</PresentationFormat>
  <Paragraphs>261</Paragraphs>
  <Slides>19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Schoolbook</vt:lpstr>
      <vt:lpstr>Times New Roman</vt:lpstr>
      <vt:lpstr>Wingdings 2</vt:lpstr>
      <vt:lpstr>Overview presentation</vt:lpstr>
      <vt:lpstr>View</vt:lpstr>
      <vt:lpstr>NASA Langley Research Center  Flight Simulation Facilities Overview   Jessica Friz Simulation Development and Analysis Branch 9/1/2021  </vt:lpstr>
      <vt:lpstr>Flight Simulation Facilities (FSF)</vt:lpstr>
      <vt:lpstr>PowerPoint Presentation</vt:lpstr>
      <vt:lpstr>LaRC Simulation Contributions </vt:lpstr>
      <vt:lpstr>Strengths in Engineering and Integration</vt:lpstr>
      <vt:lpstr>Experiment Modes</vt:lpstr>
      <vt:lpstr>Cockpit Motion Facility (CMF)</vt:lpstr>
      <vt:lpstr>PowerPoint Presentation</vt:lpstr>
      <vt:lpstr>Integration Flight Deck Simulator (IFD) </vt:lpstr>
      <vt:lpstr>Generic Flight Deck Simulator (GFD) </vt:lpstr>
      <vt:lpstr>Lunar Flight Deck (LFD) or Test and Evaluation Simulator (TES)</vt:lpstr>
      <vt:lpstr>PowerPoint Presentation</vt:lpstr>
      <vt:lpstr>UAS-Systems Integration and Validation Lab (SIVL) HWITL Simulation Capability</vt:lpstr>
      <vt:lpstr>Multi-UAV Control Capability</vt:lpstr>
      <vt:lpstr>PowerPoint Presentation</vt:lpstr>
      <vt:lpstr>Live, Virtual, Constructive (LVC) Capabilities</vt:lpstr>
      <vt:lpstr>PowerPoint Presentation</vt:lpstr>
      <vt:lpstr>NASA LaRC Modeling and Simulation</vt:lpstr>
      <vt:lpstr>Questions?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Victoria Chung</dc:creator>
  <cp:lastModifiedBy>Friz, Jessica S. (LARC-D107)</cp:lastModifiedBy>
  <cp:revision>619</cp:revision>
  <dcterms:created xsi:type="dcterms:W3CDTF">2011-05-08T20:26:13Z</dcterms:created>
  <dcterms:modified xsi:type="dcterms:W3CDTF">2021-09-01T17:06:40Z</dcterms:modified>
</cp:coreProperties>
</file>