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7" r:id="rId5"/>
  </p:sldIdLst>
  <p:sldSz cx="30267275" cy="427942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F16"/>
    <a:srgbClr val="EAE51F"/>
    <a:srgbClr val="FFFF00"/>
    <a:srgbClr val="339966"/>
    <a:srgbClr val="FF99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86D0AD-866B-441C-A418-41574B4DCCB7}" v="217" dt="2021-09-01T13:34:23.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282" autoAdjust="0"/>
    <p:restoredTop sz="93946" autoAdjust="0"/>
  </p:normalViewPr>
  <p:slideViewPr>
    <p:cSldViewPr snapToGrid="0">
      <p:cViewPr>
        <p:scale>
          <a:sx n="70" d="100"/>
          <a:sy n="70" d="100"/>
        </p:scale>
        <p:origin x="-256" y="-1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72323-2BF1-41BB-A64B-9AC8941E3A63}" type="datetimeFigureOut">
              <a:rPr lang="en-US" smtClean="0"/>
              <a:t>9/3/21</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CD4F87-664A-4096-8BCA-3B0CAB1BDED5}" type="slidenum">
              <a:rPr lang="en-US" smtClean="0"/>
              <a:t>‹#›</a:t>
            </a:fld>
            <a:endParaRPr lang="en-US"/>
          </a:p>
        </p:txBody>
      </p:sp>
    </p:spTree>
    <p:extLst>
      <p:ext uri="{BB962C8B-B14F-4D97-AF65-F5344CB8AC3E}">
        <p14:creationId xmlns:p14="http://schemas.microsoft.com/office/powerpoint/2010/main" val="29649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CD4F87-664A-4096-8BCA-3B0CAB1BDED5}" type="slidenum">
              <a:rPr lang="en-US" smtClean="0"/>
              <a:t>1</a:t>
            </a:fld>
            <a:endParaRPr lang="en-US"/>
          </a:p>
        </p:txBody>
      </p:sp>
    </p:spTree>
    <p:extLst>
      <p:ext uri="{BB962C8B-B14F-4D97-AF65-F5344CB8AC3E}">
        <p14:creationId xmlns:p14="http://schemas.microsoft.com/office/powerpoint/2010/main" val="156817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7003597"/>
            <a:ext cx="25727184" cy="14898735"/>
          </a:xfrm>
        </p:spPr>
        <p:txBody>
          <a:bodyPr anchor="b"/>
          <a:lstStyle>
            <a:lvl1pPr algn="ctr">
              <a:defRPr sz="19861"/>
            </a:lvl1pPr>
          </a:lstStyle>
          <a:p>
            <a:r>
              <a:rPr lang="en-US"/>
              <a:t>Click to edit Master title style</a:t>
            </a:r>
            <a:endParaRPr lang="en-US" dirty="0"/>
          </a:p>
        </p:txBody>
      </p:sp>
      <p:sp>
        <p:nvSpPr>
          <p:cNvPr id="3" name="Subtitle 2"/>
          <p:cNvSpPr>
            <a:spLocks noGrp="1"/>
          </p:cNvSpPr>
          <p:nvPr>
            <p:ph type="subTitle" idx="1"/>
          </p:nvPr>
        </p:nvSpPr>
        <p:spPr>
          <a:xfrm>
            <a:off x="3783410" y="22476884"/>
            <a:ext cx="22700456" cy="10332032"/>
          </a:xfrm>
        </p:spPr>
        <p:txBody>
          <a:bodyPr/>
          <a:lstStyle>
            <a:lvl1pPr marL="0" indent="0" algn="ctr">
              <a:buNone/>
              <a:defRPr sz="7944"/>
            </a:lvl1pPr>
            <a:lvl2pPr marL="1513378" indent="0" algn="ctr">
              <a:buNone/>
              <a:defRPr sz="6620"/>
            </a:lvl2pPr>
            <a:lvl3pPr marL="3026755" indent="0" algn="ctr">
              <a:buNone/>
              <a:defRPr sz="5958"/>
            </a:lvl3pPr>
            <a:lvl4pPr marL="4540133" indent="0" algn="ctr">
              <a:buNone/>
              <a:defRPr sz="5296"/>
            </a:lvl4pPr>
            <a:lvl5pPr marL="6053511" indent="0" algn="ctr">
              <a:buNone/>
              <a:defRPr sz="5296"/>
            </a:lvl5pPr>
            <a:lvl6pPr marL="7566889" indent="0" algn="ctr">
              <a:buNone/>
              <a:defRPr sz="5296"/>
            </a:lvl6pPr>
            <a:lvl7pPr marL="9080266" indent="0" algn="ctr">
              <a:buNone/>
              <a:defRPr sz="5296"/>
            </a:lvl7pPr>
            <a:lvl8pPr marL="10593644" indent="0" algn="ctr">
              <a:buNone/>
              <a:defRPr sz="5296"/>
            </a:lvl8pPr>
            <a:lvl9pPr marL="12107022" indent="0" algn="ctr">
              <a:buNone/>
              <a:defRPr sz="52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F26692-E60D-4097-B2ED-1E2B7DFC1966}"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EA30-C130-4385-AA58-6CC018079588}" type="slidenum">
              <a:rPr lang="en-US" smtClean="0"/>
              <a:t>‹#›</a:t>
            </a:fld>
            <a:endParaRPr lang="en-US"/>
          </a:p>
        </p:txBody>
      </p:sp>
    </p:spTree>
    <p:extLst>
      <p:ext uri="{BB962C8B-B14F-4D97-AF65-F5344CB8AC3E}">
        <p14:creationId xmlns:p14="http://schemas.microsoft.com/office/powerpoint/2010/main" val="298460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F26692-E60D-4097-B2ED-1E2B7DFC1966}"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EA30-C130-4385-AA58-6CC018079588}" type="slidenum">
              <a:rPr lang="en-US" smtClean="0"/>
              <a:t>‹#›</a:t>
            </a:fld>
            <a:endParaRPr lang="en-US"/>
          </a:p>
        </p:txBody>
      </p:sp>
    </p:spTree>
    <p:extLst>
      <p:ext uri="{BB962C8B-B14F-4D97-AF65-F5344CB8AC3E}">
        <p14:creationId xmlns:p14="http://schemas.microsoft.com/office/powerpoint/2010/main" val="109972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0020" y="2278397"/>
            <a:ext cx="6526381" cy="362661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0877" y="2278397"/>
            <a:ext cx="19200803" cy="362661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F26692-E60D-4097-B2ED-1E2B7DFC1966}"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EA30-C130-4385-AA58-6CC018079588}" type="slidenum">
              <a:rPr lang="en-US" smtClean="0"/>
              <a:t>‹#›</a:t>
            </a:fld>
            <a:endParaRPr lang="en-US"/>
          </a:p>
        </p:txBody>
      </p:sp>
    </p:spTree>
    <p:extLst>
      <p:ext uri="{BB962C8B-B14F-4D97-AF65-F5344CB8AC3E}">
        <p14:creationId xmlns:p14="http://schemas.microsoft.com/office/powerpoint/2010/main" val="377812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F26692-E60D-4097-B2ED-1E2B7DFC1966}"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EA30-C130-4385-AA58-6CC018079588}" type="slidenum">
              <a:rPr lang="en-US" smtClean="0"/>
              <a:t>‹#›</a:t>
            </a:fld>
            <a:endParaRPr lang="en-US"/>
          </a:p>
        </p:txBody>
      </p:sp>
    </p:spTree>
    <p:extLst>
      <p:ext uri="{BB962C8B-B14F-4D97-AF65-F5344CB8AC3E}">
        <p14:creationId xmlns:p14="http://schemas.microsoft.com/office/powerpoint/2010/main" val="171168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112" y="10668854"/>
            <a:ext cx="26105525" cy="17801211"/>
          </a:xfrm>
        </p:spPr>
        <p:txBody>
          <a:bodyPr anchor="b"/>
          <a:lstStyle>
            <a:lvl1pPr>
              <a:defRPr sz="19861"/>
            </a:lvl1pPr>
          </a:lstStyle>
          <a:p>
            <a:r>
              <a:rPr lang="en-US"/>
              <a:t>Click to edit Master title style</a:t>
            </a:r>
            <a:endParaRPr lang="en-US" dirty="0"/>
          </a:p>
        </p:txBody>
      </p:sp>
      <p:sp>
        <p:nvSpPr>
          <p:cNvPr id="3" name="Text Placeholder 2"/>
          <p:cNvSpPr>
            <a:spLocks noGrp="1"/>
          </p:cNvSpPr>
          <p:nvPr>
            <p:ph type="body" idx="1"/>
          </p:nvPr>
        </p:nvSpPr>
        <p:spPr>
          <a:xfrm>
            <a:off x="2065112" y="28638472"/>
            <a:ext cx="26105525" cy="9361236"/>
          </a:xfrm>
        </p:spPr>
        <p:txBody>
          <a:bodyPr/>
          <a:lstStyle>
            <a:lvl1pPr marL="0" indent="0">
              <a:buNone/>
              <a:defRPr sz="7944">
                <a:solidFill>
                  <a:schemeClr val="tx1"/>
                </a:solidFill>
              </a:defRPr>
            </a:lvl1pPr>
            <a:lvl2pPr marL="1513378" indent="0">
              <a:buNone/>
              <a:defRPr sz="6620">
                <a:solidFill>
                  <a:schemeClr val="tx1">
                    <a:tint val="75000"/>
                  </a:schemeClr>
                </a:solidFill>
              </a:defRPr>
            </a:lvl2pPr>
            <a:lvl3pPr marL="3026755" indent="0">
              <a:buNone/>
              <a:defRPr sz="5958">
                <a:solidFill>
                  <a:schemeClr val="tx1">
                    <a:tint val="75000"/>
                  </a:schemeClr>
                </a:solidFill>
              </a:defRPr>
            </a:lvl3pPr>
            <a:lvl4pPr marL="4540133" indent="0">
              <a:buNone/>
              <a:defRPr sz="5296">
                <a:solidFill>
                  <a:schemeClr val="tx1">
                    <a:tint val="75000"/>
                  </a:schemeClr>
                </a:solidFill>
              </a:defRPr>
            </a:lvl4pPr>
            <a:lvl5pPr marL="6053511" indent="0">
              <a:buNone/>
              <a:defRPr sz="5296">
                <a:solidFill>
                  <a:schemeClr val="tx1">
                    <a:tint val="75000"/>
                  </a:schemeClr>
                </a:solidFill>
              </a:defRPr>
            </a:lvl5pPr>
            <a:lvl6pPr marL="7566889" indent="0">
              <a:buNone/>
              <a:defRPr sz="5296">
                <a:solidFill>
                  <a:schemeClr val="tx1">
                    <a:tint val="75000"/>
                  </a:schemeClr>
                </a:solidFill>
              </a:defRPr>
            </a:lvl6pPr>
            <a:lvl7pPr marL="9080266" indent="0">
              <a:buNone/>
              <a:defRPr sz="5296">
                <a:solidFill>
                  <a:schemeClr val="tx1">
                    <a:tint val="75000"/>
                  </a:schemeClr>
                </a:solidFill>
              </a:defRPr>
            </a:lvl7pPr>
            <a:lvl8pPr marL="10593644" indent="0">
              <a:buNone/>
              <a:defRPr sz="5296">
                <a:solidFill>
                  <a:schemeClr val="tx1">
                    <a:tint val="75000"/>
                  </a:schemeClr>
                </a:solidFill>
              </a:defRPr>
            </a:lvl8pPr>
            <a:lvl9pPr marL="12107022" indent="0">
              <a:buNone/>
              <a:defRPr sz="52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26692-E60D-4097-B2ED-1E2B7DFC1966}"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EA30-C130-4385-AA58-6CC018079588}" type="slidenum">
              <a:rPr lang="en-US" smtClean="0"/>
              <a:t>‹#›</a:t>
            </a:fld>
            <a:endParaRPr lang="en-US"/>
          </a:p>
        </p:txBody>
      </p:sp>
    </p:spTree>
    <p:extLst>
      <p:ext uri="{BB962C8B-B14F-4D97-AF65-F5344CB8AC3E}">
        <p14:creationId xmlns:p14="http://schemas.microsoft.com/office/powerpoint/2010/main" val="166298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0875"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2808"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F26692-E60D-4097-B2ED-1E2B7DFC1966}"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EA30-C130-4385-AA58-6CC018079588}" type="slidenum">
              <a:rPr lang="en-US" smtClean="0"/>
              <a:t>‹#›</a:t>
            </a:fld>
            <a:endParaRPr lang="en-US"/>
          </a:p>
        </p:txBody>
      </p:sp>
    </p:spTree>
    <p:extLst>
      <p:ext uri="{BB962C8B-B14F-4D97-AF65-F5344CB8AC3E}">
        <p14:creationId xmlns:p14="http://schemas.microsoft.com/office/powerpoint/2010/main" val="333276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278406"/>
            <a:ext cx="26105525" cy="82715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4821" y="10490535"/>
            <a:ext cx="1280447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4" name="Content Placeholder 3"/>
          <p:cNvSpPr>
            <a:spLocks noGrp="1"/>
          </p:cNvSpPr>
          <p:nvPr>
            <p:ph sz="half" idx="2"/>
          </p:nvPr>
        </p:nvSpPr>
        <p:spPr>
          <a:xfrm>
            <a:off x="2084821" y="15631784"/>
            <a:ext cx="1280447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2810" y="10490535"/>
            <a:ext cx="1286753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6" name="Content Placeholder 5"/>
          <p:cNvSpPr>
            <a:spLocks noGrp="1"/>
          </p:cNvSpPr>
          <p:nvPr>
            <p:ph sz="quarter" idx="4"/>
          </p:nvPr>
        </p:nvSpPr>
        <p:spPr>
          <a:xfrm>
            <a:off x="15322810" y="15631784"/>
            <a:ext cx="1286753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F26692-E60D-4097-B2ED-1E2B7DFC1966}"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7EA30-C130-4385-AA58-6CC018079588}" type="slidenum">
              <a:rPr lang="en-US" smtClean="0"/>
              <a:t>‹#›</a:t>
            </a:fld>
            <a:endParaRPr lang="en-US"/>
          </a:p>
        </p:txBody>
      </p:sp>
    </p:spTree>
    <p:extLst>
      <p:ext uri="{BB962C8B-B14F-4D97-AF65-F5344CB8AC3E}">
        <p14:creationId xmlns:p14="http://schemas.microsoft.com/office/powerpoint/2010/main" val="3683735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F26692-E60D-4097-B2ED-1E2B7DFC1966}"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7EA30-C130-4385-AA58-6CC018079588}" type="slidenum">
              <a:rPr lang="en-US" smtClean="0"/>
              <a:t>‹#›</a:t>
            </a:fld>
            <a:endParaRPr lang="en-US"/>
          </a:p>
        </p:txBody>
      </p:sp>
    </p:spTree>
    <p:extLst>
      <p:ext uri="{BB962C8B-B14F-4D97-AF65-F5344CB8AC3E}">
        <p14:creationId xmlns:p14="http://schemas.microsoft.com/office/powerpoint/2010/main" val="282990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26692-E60D-4097-B2ED-1E2B7DFC1966}"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7EA30-C130-4385-AA58-6CC018079588}" type="slidenum">
              <a:rPr lang="en-US" smtClean="0"/>
              <a:t>‹#›</a:t>
            </a:fld>
            <a:endParaRPr lang="en-US"/>
          </a:p>
        </p:txBody>
      </p:sp>
    </p:spTree>
    <p:extLst>
      <p:ext uri="{BB962C8B-B14F-4D97-AF65-F5344CB8AC3E}">
        <p14:creationId xmlns:p14="http://schemas.microsoft.com/office/powerpoint/2010/main" val="1596451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Content Placeholder 2"/>
          <p:cNvSpPr>
            <a:spLocks noGrp="1"/>
          </p:cNvSpPr>
          <p:nvPr>
            <p:ph idx="1"/>
          </p:nvPr>
        </p:nvSpPr>
        <p:spPr>
          <a:xfrm>
            <a:off x="12867534" y="6161587"/>
            <a:ext cx="15322808" cy="30411646"/>
          </a:xfrm>
        </p:spPr>
        <p:txBody>
          <a:bodyPr/>
          <a:lstStyle>
            <a:lvl1pPr>
              <a:defRPr sz="10592"/>
            </a:lvl1pPr>
            <a:lvl2pPr>
              <a:defRPr sz="9268"/>
            </a:lvl2pPr>
            <a:lvl3pPr>
              <a:defRPr sz="7944"/>
            </a:lvl3pPr>
            <a:lvl4pPr>
              <a:defRPr sz="6620"/>
            </a:lvl4pPr>
            <a:lvl5pPr>
              <a:defRPr sz="6620"/>
            </a:lvl5pPr>
            <a:lvl6pPr>
              <a:defRPr sz="6620"/>
            </a:lvl6pPr>
            <a:lvl7pPr>
              <a:defRPr sz="6620"/>
            </a:lvl7pPr>
            <a:lvl8pPr>
              <a:defRPr sz="6620"/>
            </a:lvl8pPr>
            <a:lvl9pPr>
              <a:defRPr sz="6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4AF26692-E60D-4097-B2ED-1E2B7DFC1966}"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EA30-C130-4385-AA58-6CC018079588}" type="slidenum">
              <a:rPr lang="en-US" smtClean="0"/>
              <a:t>‹#›</a:t>
            </a:fld>
            <a:endParaRPr lang="en-US"/>
          </a:p>
        </p:txBody>
      </p:sp>
    </p:spTree>
    <p:extLst>
      <p:ext uri="{BB962C8B-B14F-4D97-AF65-F5344CB8AC3E}">
        <p14:creationId xmlns:p14="http://schemas.microsoft.com/office/powerpoint/2010/main" val="193591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67534" y="6161587"/>
            <a:ext cx="15322808" cy="30411646"/>
          </a:xfrm>
        </p:spPr>
        <p:txBody>
          <a:bodyPr anchor="t"/>
          <a:lstStyle>
            <a:lvl1pPr marL="0" indent="0">
              <a:buNone/>
              <a:defRPr sz="10592"/>
            </a:lvl1pPr>
            <a:lvl2pPr marL="1513378" indent="0">
              <a:buNone/>
              <a:defRPr sz="9268"/>
            </a:lvl2pPr>
            <a:lvl3pPr marL="3026755" indent="0">
              <a:buNone/>
              <a:defRPr sz="7944"/>
            </a:lvl3pPr>
            <a:lvl4pPr marL="4540133" indent="0">
              <a:buNone/>
              <a:defRPr sz="6620"/>
            </a:lvl4pPr>
            <a:lvl5pPr marL="6053511" indent="0">
              <a:buNone/>
              <a:defRPr sz="6620"/>
            </a:lvl5pPr>
            <a:lvl6pPr marL="7566889" indent="0">
              <a:buNone/>
              <a:defRPr sz="6620"/>
            </a:lvl6pPr>
            <a:lvl7pPr marL="9080266" indent="0">
              <a:buNone/>
              <a:defRPr sz="6620"/>
            </a:lvl7pPr>
            <a:lvl8pPr marL="10593644" indent="0">
              <a:buNone/>
              <a:defRPr sz="6620"/>
            </a:lvl8pPr>
            <a:lvl9pPr marL="12107022" indent="0">
              <a:buNone/>
              <a:defRPr sz="6620"/>
            </a:lvl9pPr>
          </a:lstStyle>
          <a:p>
            <a:r>
              <a:rPr lang="en-US"/>
              <a:t>Click icon to add picture</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4AF26692-E60D-4097-B2ED-1E2B7DFC1966}"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EA30-C130-4385-AA58-6CC018079588}" type="slidenum">
              <a:rPr lang="en-US" smtClean="0"/>
              <a:t>‹#›</a:t>
            </a:fld>
            <a:endParaRPr lang="en-US"/>
          </a:p>
        </p:txBody>
      </p:sp>
    </p:spTree>
    <p:extLst>
      <p:ext uri="{BB962C8B-B14F-4D97-AF65-F5344CB8AC3E}">
        <p14:creationId xmlns:p14="http://schemas.microsoft.com/office/powerpoint/2010/main" val="263862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875" y="2278406"/>
            <a:ext cx="26105525" cy="8271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0875" y="11391985"/>
            <a:ext cx="26105525" cy="271525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0875" y="39663928"/>
            <a:ext cx="6810137" cy="2278397"/>
          </a:xfrm>
          <a:prstGeom prst="rect">
            <a:avLst/>
          </a:prstGeom>
        </p:spPr>
        <p:txBody>
          <a:bodyPr vert="horz" lIns="91440" tIns="45720" rIns="91440" bIns="45720" rtlCol="0" anchor="ctr"/>
          <a:lstStyle>
            <a:lvl1pPr algn="l">
              <a:defRPr sz="3972">
                <a:solidFill>
                  <a:schemeClr val="tx1">
                    <a:tint val="75000"/>
                  </a:schemeClr>
                </a:solidFill>
              </a:defRPr>
            </a:lvl1pPr>
          </a:lstStyle>
          <a:p>
            <a:fld id="{4AF26692-E60D-4097-B2ED-1E2B7DFC1966}" type="datetimeFigureOut">
              <a:rPr lang="en-US" smtClean="0"/>
              <a:t>9/3/21</a:t>
            </a:fld>
            <a:endParaRPr lang="en-US"/>
          </a:p>
        </p:txBody>
      </p:sp>
      <p:sp>
        <p:nvSpPr>
          <p:cNvPr id="5" name="Footer Placeholder 4"/>
          <p:cNvSpPr>
            <a:spLocks noGrp="1"/>
          </p:cNvSpPr>
          <p:nvPr>
            <p:ph type="ftr" sz="quarter" idx="3"/>
          </p:nvPr>
        </p:nvSpPr>
        <p:spPr>
          <a:xfrm>
            <a:off x="10026035" y="39663928"/>
            <a:ext cx="10215205" cy="2278397"/>
          </a:xfrm>
          <a:prstGeom prst="rect">
            <a:avLst/>
          </a:prstGeom>
        </p:spPr>
        <p:txBody>
          <a:bodyPr vert="horz" lIns="91440" tIns="45720" rIns="91440" bIns="45720" rtlCol="0" anchor="ctr"/>
          <a:lstStyle>
            <a:lvl1pPr algn="ctr">
              <a:defRPr sz="39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76263" y="39663928"/>
            <a:ext cx="6810137" cy="2278397"/>
          </a:xfrm>
          <a:prstGeom prst="rect">
            <a:avLst/>
          </a:prstGeom>
        </p:spPr>
        <p:txBody>
          <a:bodyPr vert="horz" lIns="91440" tIns="45720" rIns="91440" bIns="45720" rtlCol="0" anchor="ctr"/>
          <a:lstStyle>
            <a:lvl1pPr algn="r">
              <a:defRPr sz="3972">
                <a:solidFill>
                  <a:schemeClr val="tx1">
                    <a:tint val="75000"/>
                  </a:schemeClr>
                </a:solidFill>
              </a:defRPr>
            </a:lvl1pPr>
          </a:lstStyle>
          <a:p>
            <a:fld id="{20A7EA30-C130-4385-AA58-6CC018079588}" type="slidenum">
              <a:rPr lang="en-US" smtClean="0"/>
              <a:t>‹#›</a:t>
            </a:fld>
            <a:endParaRPr lang="en-US"/>
          </a:p>
        </p:txBody>
      </p:sp>
    </p:spTree>
    <p:extLst>
      <p:ext uri="{BB962C8B-B14F-4D97-AF65-F5344CB8AC3E}">
        <p14:creationId xmlns:p14="http://schemas.microsoft.com/office/powerpoint/2010/main" val="3153101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6755" rtl="0" eaLnBrk="1" latinLnBrk="0" hangingPunct="1">
        <a:lnSpc>
          <a:spcPct val="90000"/>
        </a:lnSpc>
        <a:spcBef>
          <a:spcPct val="0"/>
        </a:spcBef>
        <a:buNone/>
        <a:defRPr sz="14564" kern="1200">
          <a:solidFill>
            <a:schemeClr val="tx1"/>
          </a:solidFill>
          <a:latin typeface="+mj-lt"/>
          <a:ea typeface="+mj-ea"/>
          <a:cs typeface="+mj-cs"/>
        </a:defRPr>
      </a:lvl1pPr>
    </p:titleStyle>
    <p:bodyStyle>
      <a:lvl1pPr marL="756689" indent="-756689" algn="l" defTabSz="3026755" rtl="0" eaLnBrk="1" latinLnBrk="0" hangingPunct="1">
        <a:lnSpc>
          <a:spcPct val="90000"/>
        </a:lnSpc>
        <a:spcBef>
          <a:spcPts val="3310"/>
        </a:spcBef>
        <a:buFont typeface="Arial" panose="020B0604020202020204" pitchFamily="34" charset="0"/>
        <a:buChar char="•"/>
        <a:defRPr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p:bodyStyle>
    <p:otherStyle>
      <a:defPPr>
        <a:defRPr lang="en-US"/>
      </a:defPPr>
      <a:lvl1pPr marL="0" algn="l" defTabSz="3026755" rtl="0" eaLnBrk="1" latinLnBrk="0" hangingPunct="1">
        <a:defRPr sz="5958" kern="1200">
          <a:solidFill>
            <a:schemeClr val="tx1"/>
          </a:solidFill>
          <a:latin typeface="+mn-lt"/>
          <a:ea typeface="+mn-ea"/>
          <a:cs typeface="+mn-cs"/>
        </a:defRPr>
      </a:lvl1pPr>
      <a:lvl2pPr marL="1513378" algn="l" defTabSz="3026755" rtl="0" eaLnBrk="1" latinLnBrk="0" hangingPunct="1">
        <a:defRPr sz="5958" kern="1200">
          <a:solidFill>
            <a:schemeClr val="tx1"/>
          </a:solidFill>
          <a:latin typeface="+mn-lt"/>
          <a:ea typeface="+mn-ea"/>
          <a:cs typeface="+mn-cs"/>
        </a:defRPr>
      </a:lvl2pPr>
      <a:lvl3pPr marL="3026755" algn="l" defTabSz="3026755" rtl="0" eaLnBrk="1" latinLnBrk="0" hangingPunct="1">
        <a:defRPr sz="5958" kern="1200">
          <a:solidFill>
            <a:schemeClr val="tx1"/>
          </a:solidFill>
          <a:latin typeface="+mn-lt"/>
          <a:ea typeface="+mn-ea"/>
          <a:cs typeface="+mn-cs"/>
        </a:defRPr>
      </a:lvl3pPr>
      <a:lvl4pPr marL="4540133" algn="l" defTabSz="3026755" rtl="0" eaLnBrk="1" latinLnBrk="0" hangingPunct="1">
        <a:defRPr sz="5958" kern="1200">
          <a:solidFill>
            <a:schemeClr val="tx1"/>
          </a:solidFill>
          <a:latin typeface="+mn-lt"/>
          <a:ea typeface="+mn-ea"/>
          <a:cs typeface="+mn-cs"/>
        </a:defRPr>
      </a:lvl4pPr>
      <a:lvl5pPr marL="6053511" algn="l" defTabSz="3026755" rtl="0" eaLnBrk="1" latinLnBrk="0" hangingPunct="1">
        <a:defRPr sz="5958" kern="1200">
          <a:solidFill>
            <a:schemeClr val="tx1"/>
          </a:solidFill>
          <a:latin typeface="+mn-lt"/>
          <a:ea typeface="+mn-ea"/>
          <a:cs typeface="+mn-cs"/>
        </a:defRPr>
      </a:lvl5pPr>
      <a:lvl6pPr marL="7566889" algn="l" defTabSz="3026755" rtl="0" eaLnBrk="1" latinLnBrk="0" hangingPunct="1">
        <a:defRPr sz="5958" kern="1200">
          <a:solidFill>
            <a:schemeClr val="tx1"/>
          </a:solidFill>
          <a:latin typeface="+mn-lt"/>
          <a:ea typeface="+mn-ea"/>
          <a:cs typeface="+mn-cs"/>
        </a:defRPr>
      </a:lvl6pPr>
      <a:lvl7pPr marL="9080266" algn="l" defTabSz="3026755" rtl="0" eaLnBrk="1" latinLnBrk="0" hangingPunct="1">
        <a:defRPr sz="5958" kern="1200">
          <a:solidFill>
            <a:schemeClr val="tx1"/>
          </a:solidFill>
          <a:latin typeface="+mn-lt"/>
          <a:ea typeface="+mn-ea"/>
          <a:cs typeface="+mn-cs"/>
        </a:defRPr>
      </a:lvl7pPr>
      <a:lvl8pPr marL="10593644" algn="l" defTabSz="3026755" rtl="0" eaLnBrk="1" latinLnBrk="0" hangingPunct="1">
        <a:defRPr sz="5958" kern="1200">
          <a:solidFill>
            <a:schemeClr val="tx1"/>
          </a:solidFill>
          <a:latin typeface="+mn-lt"/>
          <a:ea typeface="+mn-ea"/>
          <a:cs typeface="+mn-cs"/>
        </a:defRPr>
      </a:lvl8pPr>
      <a:lvl9pPr marL="12107022" algn="l" defTabSz="3026755" rtl="0" eaLnBrk="1" latinLnBrk="0" hangingPunct="1">
        <a:defRPr sz="59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24BB11-1E8E-4F99-8409-B2B2C02A47F6}"/>
              </a:ext>
            </a:extLst>
          </p:cNvPr>
          <p:cNvSpPr/>
          <p:nvPr/>
        </p:nvSpPr>
        <p:spPr>
          <a:xfrm>
            <a:off x="7402504" y="226982"/>
            <a:ext cx="20919816" cy="2353208"/>
          </a:xfrm>
          <a:prstGeom prst="rect">
            <a:avLst/>
          </a:prstGeom>
        </p:spPr>
        <p:txBody>
          <a:bodyPr wrap="square">
            <a:spAutoFit/>
          </a:bodyPr>
          <a:lstStyle/>
          <a:p>
            <a:pPr algn="ctr">
              <a:lnSpc>
                <a:spcPct val="115000"/>
              </a:lnSpc>
            </a:pPr>
            <a:r>
              <a:rPr lang="en-US" sz="6600" b="1" dirty="0"/>
              <a:t>Monte Carlo study of the formation of chromosome aberrations by direct ion traversal </a:t>
            </a:r>
            <a:r>
              <a:rPr lang="en-US" sz="6600" b="1" i="1" dirty="0"/>
              <a:t>vs. </a:t>
            </a:r>
            <a:r>
              <a:rPr lang="en-US" sz="6600" b="1" dirty="0"/>
              <a:t>delta-electrons</a:t>
            </a:r>
            <a:endParaRPr lang="en-US" sz="6600"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1610D30F-8321-4758-95C5-45B585225B86}"/>
              </a:ext>
            </a:extLst>
          </p:cNvPr>
          <p:cNvSpPr txBox="1"/>
          <p:nvPr/>
        </p:nvSpPr>
        <p:spPr>
          <a:xfrm>
            <a:off x="462541" y="2693707"/>
            <a:ext cx="29407858" cy="1692771"/>
          </a:xfrm>
          <a:prstGeom prst="rect">
            <a:avLst/>
          </a:prstGeom>
          <a:noFill/>
        </p:spPr>
        <p:txBody>
          <a:bodyPr wrap="square" rtlCol="0">
            <a:spAutoFit/>
          </a:bodyPr>
          <a:lstStyle/>
          <a:p>
            <a:pPr algn="ctr"/>
            <a:r>
              <a:rPr lang="en-US" sz="6000" dirty="0">
                <a:latin typeface="Garamond" panose="02020404030301010803" pitchFamily="18" charset="0"/>
              </a:rPr>
              <a:t>                               Floriane Poignant</a:t>
            </a:r>
            <a:r>
              <a:rPr lang="en-US" sz="6000" baseline="30000" dirty="0">
                <a:latin typeface="Garamond" panose="02020404030301010803" pitchFamily="18" charset="0"/>
              </a:rPr>
              <a:t>1</a:t>
            </a:r>
            <a:r>
              <a:rPr lang="en-US" sz="6000" dirty="0">
                <a:latin typeface="Garamond" panose="02020404030301010803" pitchFamily="18" charset="0"/>
              </a:rPr>
              <a:t>, Ianik Plante</a:t>
            </a:r>
            <a:r>
              <a:rPr lang="en-US" sz="6000" baseline="30000" dirty="0">
                <a:latin typeface="Garamond" panose="02020404030301010803" pitchFamily="18" charset="0"/>
              </a:rPr>
              <a:t>2</a:t>
            </a:r>
            <a:r>
              <a:rPr lang="en-US" sz="6000" dirty="0">
                <a:latin typeface="Garamond" panose="02020404030301010803" pitchFamily="18" charset="0"/>
              </a:rPr>
              <a:t>, Tony C. Slaba</a:t>
            </a:r>
            <a:r>
              <a:rPr lang="en-US" sz="6000" baseline="30000" dirty="0">
                <a:latin typeface="Garamond" panose="02020404030301010803" pitchFamily="18" charset="0"/>
              </a:rPr>
              <a:t>3</a:t>
            </a:r>
          </a:p>
          <a:p>
            <a:pPr algn="ctr"/>
            <a:endParaRPr lang="en-US" sz="1100" i="1" baseline="30000" dirty="0"/>
          </a:p>
          <a:p>
            <a:pPr algn="ctr"/>
            <a:r>
              <a:rPr lang="en-US" sz="3600" i="1" baseline="30000" dirty="0"/>
              <a:t>1</a:t>
            </a:r>
            <a:r>
              <a:rPr lang="en-US" sz="3600" i="1" dirty="0"/>
              <a:t>National Institute of Aerospace, Hampton, VA 23666, </a:t>
            </a:r>
            <a:r>
              <a:rPr lang="en-US" sz="3600" i="1" baseline="30000" dirty="0"/>
              <a:t>2</a:t>
            </a:r>
            <a:r>
              <a:rPr lang="en-US" sz="3600" i="1" dirty="0"/>
              <a:t>KBR, 2400 NASA Parkway, Houston, TX 77058, </a:t>
            </a:r>
            <a:r>
              <a:rPr lang="en-US" sz="3600" i="1" baseline="30000" dirty="0"/>
              <a:t>3</a:t>
            </a:r>
            <a:r>
              <a:rPr lang="en-US" sz="3600" i="1" dirty="0"/>
              <a:t>NASA Langley Research Center, Hampton, VA 23681</a:t>
            </a:r>
          </a:p>
        </p:txBody>
      </p:sp>
      <p:cxnSp>
        <p:nvCxnSpPr>
          <p:cNvPr id="7" name="Straight Connector 6">
            <a:extLst>
              <a:ext uri="{FF2B5EF4-FFF2-40B4-BE49-F238E27FC236}">
                <a16:creationId xmlns:a16="http://schemas.microsoft.com/office/drawing/2014/main" id="{7E79ED56-C96E-44B5-A219-DD1256929248}"/>
              </a:ext>
            </a:extLst>
          </p:cNvPr>
          <p:cNvCxnSpPr>
            <a:cxnSpLocks/>
          </p:cNvCxnSpPr>
          <p:nvPr/>
        </p:nvCxnSpPr>
        <p:spPr>
          <a:xfrm>
            <a:off x="10008918" y="2631577"/>
            <a:ext cx="16459200" cy="0"/>
          </a:xfrm>
          <a:prstGeom prst="line">
            <a:avLst/>
          </a:prstGeom>
          <a:ln w="76200"/>
        </p:spPr>
        <p:style>
          <a:lnRef idx="3">
            <a:schemeClr val="accent4"/>
          </a:lnRef>
          <a:fillRef idx="0">
            <a:schemeClr val="accent4"/>
          </a:fillRef>
          <a:effectRef idx="2">
            <a:schemeClr val="accent4"/>
          </a:effectRef>
          <a:fontRef idx="minor">
            <a:schemeClr val="tx1"/>
          </a:fontRef>
        </p:style>
      </p:cxnSp>
      <p:pic>
        <p:nvPicPr>
          <p:cNvPr id="8" name="Picture 7" descr="A close up of a clock&#10;&#10;Description automatically generated">
            <a:extLst>
              <a:ext uri="{FF2B5EF4-FFF2-40B4-BE49-F238E27FC236}">
                <a16:creationId xmlns:a16="http://schemas.microsoft.com/office/drawing/2014/main" id="{4C7710F2-9DB4-42D8-9515-1B8D5E414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437" y="335232"/>
            <a:ext cx="5815884" cy="3237509"/>
          </a:xfrm>
          <a:prstGeom prst="rect">
            <a:avLst/>
          </a:prstGeom>
        </p:spPr>
      </p:pic>
      <p:grpSp>
        <p:nvGrpSpPr>
          <p:cNvPr id="38" name="Group 37">
            <a:extLst>
              <a:ext uri="{FF2B5EF4-FFF2-40B4-BE49-F238E27FC236}">
                <a16:creationId xmlns:a16="http://schemas.microsoft.com/office/drawing/2014/main" id="{A0E5BCBB-9A3E-4E64-B720-C30C57A9FBC0}"/>
              </a:ext>
            </a:extLst>
          </p:cNvPr>
          <p:cNvGrpSpPr/>
          <p:nvPr/>
        </p:nvGrpSpPr>
        <p:grpSpPr>
          <a:xfrm>
            <a:off x="15604146" y="32287543"/>
            <a:ext cx="14173200" cy="7301073"/>
            <a:chOff x="613567" y="6210843"/>
            <a:chExt cx="12340432" cy="12716401"/>
          </a:xfrm>
        </p:grpSpPr>
        <p:grpSp>
          <p:nvGrpSpPr>
            <p:cNvPr id="17" name="Group 16">
              <a:extLst>
                <a:ext uri="{FF2B5EF4-FFF2-40B4-BE49-F238E27FC236}">
                  <a16:creationId xmlns:a16="http://schemas.microsoft.com/office/drawing/2014/main" id="{95E1DC07-5997-4177-8CC6-3B928693275D}"/>
                </a:ext>
              </a:extLst>
            </p:cNvPr>
            <p:cNvGrpSpPr/>
            <p:nvPr/>
          </p:nvGrpSpPr>
          <p:grpSpPr>
            <a:xfrm>
              <a:off x="613567" y="6210843"/>
              <a:ext cx="12340431" cy="1765603"/>
              <a:chOff x="1257299" y="6210843"/>
              <a:chExt cx="13876337" cy="1765603"/>
            </a:xfrm>
          </p:grpSpPr>
          <p:sp>
            <p:nvSpPr>
              <p:cNvPr id="15" name="Rectangle: Top Corners Rounded 14">
                <a:extLst>
                  <a:ext uri="{FF2B5EF4-FFF2-40B4-BE49-F238E27FC236}">
                    <a16:creationId xmlns:a16="http://schemas.microsoft.com/office/drawing/2014/main" id="{7ABF48D3-68B0-4F18-921C-7E5816CFE364}"/>
                  </a:ext>
                </a:extLst>
              </p:cNvPr>
              <p:cNvSpPr/>
              <p:nvPr/>
            </p:nvSpPr>
            <p:spPr>
              <a:xfrm rot="10800000">
                <a:off x="1257299" y="6210843"/>
                <a:ext cx="13876337" cy="1751889"/>
              </a:xfrm>
              <a:prstGeom prst="round2SameRect">
                <a:avLst>
                  <a:gd name="adj1" fmla="val 0"/>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1EF903F-6EEE-4009-8607-071362E3F159}"/>
                  </a:ext>
                </a:extLst>
              </p:cNvPr>
              <p:cNvSpPr txBox="1"/>
              <p:nvPr/>
            </p:nvSpPr>
            <p:spPr>
              <a:xfrm>
                <a:off x="1537509" y="6368266"/>
                <a:ext cx="13301162" cy="1608180"/>
              </a:xfrm>
              <a:prstGeom prst="rect">
                <a:avLst/>
              </a:prstGeom>
              <a:noFill/>
            </p:spPr>
            <p:txBody>
              <a:bodyPr wrap="square" rtlCol="0">
                <a:spAutoFit/>
              </a:bodyPr>
              <a:lstStyle/>
              <a:p>
                <a:pPr algn="ctr"/>
                <a:r>
                  <a:rPr lang="en-US" sz="5400" b="1" dirty="0">
                    <a:solidFill>
                      <a:schemeClr val="bg1"/>
                    </a:solidFill>
                    <a:latin typeface="Helvetica" panose="020B0604020202020204" pitchFamily="34" charset="0"/>
                    <a:cs typeface="Helvetica" panose="020B0604020202020204" pitchFamily="34" charset="0"/>
                  </a:rPr>
                  <a:t>4. Conclusion &amp; Perspectives</a:t>
                </a:r>
              </a:p>
            </p:txBody>
          </p:sp>
        </p:grpSp>
        <p:sp>
          <p:nvSpPr>
            <p:cNvPr id="36" name="Rectangle: Top Corners Rounded 35">
              <a:extLst>
                <a:ext uri="{FF2B5EF4-FFF2-40B4-BE49-F238E27FC236}">
                  <a16:creationId xmlns:a16="http://schemas.microsoft.com/office/drawing/2014/main" id="{3DAB6E9D-1429-48AF-A2A9-2EB58AE7A799}"/>
                </a:ext>
              </a:extLst>
            </p:cNvPr>
            <p:cNvSpPr/>
            <p:nvPr/>
          </p:nvSpPr>
          <p:spPr>
            <a:xfrm>
              <a:off x="613567" y="7962733"/>
              <a:ext cx="12340432" cy="10964511"/>
            </a:xfrm>
            <a:prstGeom prst="round2SameRect">
              <a:avLst>
                <a:gd name="adj1" fmla="val 0"/>
                <a:gd name="adj2" fmla="val 7484"/>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071997E9-0678-4D8A-B1FC-CAE680C10650}"/>
              </a:ext>
            </a:extLst>
          </p:cNvPr>
          <p:cNvGrpSpPr/>
          <p:nvPr/>
        </p:nvGrpSpPr>
        <p:grpSpPr>
          <a:xfrm>
            <a:off x="506283" y="4779472"/>
            <a:ext cx="14173200" cy="8577185"/>
            <a:chOff x="323403" y="6251087"/>
            <a:chExt cx="14463359" cy="8399329"/>
          </a:xfrm>
        </p:grpSpPr>
        <p:sp>
          <p:nvSpPr>
            <p:cNvPr id="44" name="TextBox 43">
              <a:extLst>
                <a:ext uri="{FF2B5EF4-FFF2-40B4-BE49-F238E27FC236}">
                  <a16:creationId xmlns:a16="http://schemas.microsoft.com/office/drawing/2014/main" id="{8BB263F0-72B9-465E-B7CA-4BE0BE446A84}"/>
                </a:ext>
              </a:extLst>
            </p:cNvPr>
            <p:cNvSpPr txBox="1"/>
            <p:nvPr/>
          </p:nvSpPr>
          <p:spPr>
            <a:xfrm>
              <a:off x="570268" y="7299747"/>
              <a:ext cx="13996799" cy="7323887"/>
            </a:xfrm>
            <a:prstGeom prst="rect">
              <a:avLst/>
            </a:prstGeom>
            <a:noFill/>
          </p:spPr>
          <p:txBody>
            <a:bodyPr wrap="square" rtlCol="0">
              <a:spAutoFit/>
            </a:bodyPr>
            <a:lstStyle/>
            <a:p>
              <a:pPr algn="just"/>
              <a:r>
                <a:rPr lang="en-US" sz="3200" dirty="0"/>
                <a:t>Space radiation constitutes a major risk for the safety of space travel. </a:t>
              </a:r>
              <a:r>
                <a:rPr lang="en-US" sz="3200" b="1" dirty="0"/>
                <a:t>Galactic Cosmic Rays </a:t>
              </a:r>
              <a:r>
                <a:rPr lang="en-US" sz="3200" dirty="0"/>
                <a:t>(GCRs) are made of high energy protons (87%), high energy helium ions (12%) and high-charge and energy (HZE) ions [1]. At a cellular scale, </a:t>
              </a:r>
              <a:r>
                <a:rPr lang="en-US" sz="3200" b="1" dirty="0"/>
                <a:t>HZE ions </a:t>
              </a:r>
              <a:r>
                <a:rPr lang="en-US" sz="3200" dirty="0"/>
                <a:t>display a characteristic pattern of energy deposition, known as the ion track, that correlates with the ion linear energy transfer (LET). These energy deposition events (ionizations/excitations) create </a:t>
              </a:r>
              <a:r>
                <a:rPr lang="en-US" sz="3200" b="1" dirty="0"/>
                <a:t>DNA breaks </a:t>
              </a:r>
              <a:r>
                <a:rPr lang="en-US" sz="3200" dirty="0"/>
                <a:t>that, if </a:t>
              </a:r>
              <a:r>
                <a:rPr lang="en-US" sz="3200" b="1" dirty="0" err="1"/>
                <a:t>misrepaired</a:t>
              </a:r>
              <a:r>
                <a:rPr lang="en-US" sz="3200" dirty="0"/>
                <a:t>, lead to the formation of </a:t>
              </a:r>
              <a:r>
                <a:rPr lang="en-US" sz="3200" b="1" dirty="0"/>
                <a:t>chromosome aberrations </a:t>
              </a:r>
              <a:r>
                <a:rPr lang="en-US" sz="3200" dirty="0"/>
                <a:t>(CAs). Compared to low-LET terrestrial radiations (X-rays and γ-rays), high LET ions are known to create complex, clustered DNA breaks that are particularly efficient at forming CAs. Indeed, ion tracks are usually described as a dense ionization core, where clustered breaks are formed, and a penumbra, made of low-LET δ-electrons that have sufficient energy to travel across many cells and induce breaks that are more homogeneously distributed. In this work, we investigated the formation of CAs, and separated them into two contributions (direct ion traversal of the nucleus </a:t>
              </a:r>
              <a:r>
                <a:rPr lang="en-US" sz="3200" i="1" dirty="0"/>
                <a:t>vs.</a:t>
              </a:r>
              <a:r>
                <a:rPr lang="en-US" sz="3200" dirty="0"/>
                <a:t> δ-electrons), to elucidate to which extent δ-electrons contribute to CA formation.</a:t>
              </a:r>
            </a:p>
          </p:txBody>
        </p:sp>
        <p:grpSp>
          <p:nvGrpSpPr>
            <p:cNvPr id="53" name="Group 52">
              <a:extLst>
                <a:ext uri="{FF2B5EF4-FFF2-40B4-BE49-F238E27FC236}">
                  <a16:creationId xmlns:a16="http://schemas.microsoft.com/office/drawing/2014/main" id="{14BDB82E-24C9-4360-B93B-A04341E43575}"/>
                </a:ext>
              </a:extLst>
            </p:cNvPr>
            <p:cNvGrpSpPr/>
            <p:nvPr/>
          </p:nvGrpSpPr>
          <p:grpSpPr>
            <a:xfrm>
              <a:off x="323403" y="6251087"/>
              <a:ext cx="14463359" cy="8399329"/>
              <a:chOff x="606263" y="6670400"/>
              <a:chExt cx="12347736" cy="7680557"/>
            </a:xfrm>
          </p:grpSpPr>
          <p:sp>
            <p:nvSpPr>
              <p:cNvPr id="55" name="Rectangle: Top Corners Rounded 54">
                <a:extLst>
                  <a:ext uri="{FF2B5EF4-FFF2-40B4-BE49-F238E27FC236}">
                    <a16:creationId xmlns:a16="http://schemas.microsoft.com/office/drawing/2014/main" id="{D7305D33-0FAF-4711-93A6-BDD2EB60442B}"/>
                  </a:ext>
                </a:extLst>
              </p:cNvPr>
              <p:cNvSpPr/>
              <p:nvPr/>
            </p:nvSpPr>
            <p:spPr>
              <a:xfrm>
                <a:off x="613567" y="7420447"/>
                <a:ext cx="12340432" cy="6930510"/>
              </a:xfrm>
              <a:prstGeom prst="round2SameRect">
                <a:avLst>
                  <a:gd name="adj1" fmla="val 0"/>
                  <a:gd name="adj2" fmla="val 6800"/>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769F0D83-1C45-49D6-8C9A-8070981993C4}"/>
                  </a:ext>
                </a:extLst>
              </p:cNvPr>
              <p:cNvGrpSpPr/>
              <p:nvPr/>
            </p:nvGrpSpPr>
            <p:grpSpPr>
              <a:xfrm>
                <a:off x="606263" y="6670400"/>
                <a:ext cx="12347735" cy="919766"/>
                <a:chOff x="1249087" y="6670400"/>
                <a:chExt cx="13884549" cy="919766"/>
              </a:xfrm>
            </p:grpSpPr>
            <p:sp>
              <p:nvSpPr>
                <p:cNvPr id="56" name="Rectangle: Top Corners Rounded 55">
                  <a:extLst>
                    <a:ext uri="{FF2B5EF4-FFF2-40B4-BE49-F238E27FC236}">
                      <a16:creationId xmlns:a16="http://schemas.microsoft.com/office/drawing/2014/main" id="{4537C21F-BB25-4DA4-8C3B-AD1701DEDEAB}"/>
                    </a:ext>
                  </a:extLst>
                </p:cNvPr>
                <p:cNvSpPr/>
                <p:nvPr/>
              </p:nvSpPr>
              <p:spPr>
                <a:xfrm rot="10800000">
                  <a:off x="1257299" y="6670400"/>
                  <a:ext cx="13876337" cy="919766"/>
                </a:xfrm>
                <a:prstGeom prst="round2SameRect">
                  <a:avLst>
                    <a:gd name="adj1" fmla="val 0"/>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E6AAD2E-4C88-442D-9E70-1EC75C7DF9CF}"/>
                    </a:ext>
                  </a:extLst>
                </p:cNvPr>
                <p:cNvSpPr txBox="1"/>
                <p:nvPr/>
              </p:nvSpPr>
              <p:spPr>
                <a:xfrm>
                  <a:off x="1249087" y="6699246"/>
                  <a:ext cx="13876333" cy="844316"/>
                </a:xfrm>
                <a:prstGeom prst="rect">
                  <a:avLst/>
                </a:prstGeom>
                <a:noFill/>
              </p:spPr>
              <p:txBody>
                <a:bodyPr wrap="square" rtlCol="0">
                  <a:spAutoFit/>
                </a:bodyPr>
                <a:lstStyle/>
                <a:p>
                  <a:pPr algn="ctr"/>
                  <a:r>
                    <a:rPr lang="en-US" sz="5400" b="1" dirty="0">
                      <a:solidFill>
                        <a:schemeClr val="bg1"/>
                      </a:solidFill>
                      <a:latin typeface="Helvetica" panose="020B0604020202020204" pitchFamily="34" charset="0"/>
                      <a:cs typeface="Helvetica" panose="020B0604020202020204" pitchFamily="34" charset="0"/>
                    </a:rPr>
                    <a:t>1. Context</a:t>
                  </a:r>
                </a:p>
              </p:txBody>
            </p:sp>
          </p:grpSp>
        </p:grpSp>
      </p:grpSp>
      <p:sp>
        <p:nvSpPr>
          <p:cNvPr id="3" name="Rectangle 2">
            <a:extLst>
              <a:ext uri="{FF2B5EF4-FFF2-40B4-BE49-F238E27FC236}">
                <a16:creationId xmlns:a16="http://schemas.microsoft.com/office/drawing/2014/main" id="{7EF20C0A-9316-4EC7-9E02-D2E29B92406E}"/>
              </a:ext>
            </a:extLst>
          </p:cNvPr>
          <p:cNvSpPr/>
          <p:nvPr/>
        </p:nvSpPr>
        <p:spPr>
          <a:xfrm>
            <a:off x="14969544" y="39992897"/>
            <a:ext cx="7179726" cy="2431435"/>
          </a:xfrm>
          <a:prstGeom prst="rect">
            <a:avLst/>
          </a:prstGeom>
        </p:spPr>
        <p:txBody>
          <a:bodyPr wrap="square">
            <a:spAutoFit/>
          </a:bodyPr>
          <a:lstStyle/>
          <a:p>
            <a:pPr algn="just"/>
            <a:r>
              <a:rPr lang="en-US" sz="3200" b="1" dirty="0"/>
              <a:t>References</a:t>
            </a:r>
            <a:endParaRPr lang="en-US" sz="2400" dirty="0"/>
          </a:p>
          <a:p>
            <a:pPr algn="just"/>
            <a:r>
              <a:rPr lang="en-US" sz="2400" b="1" dirty="0"/>
              <a:t>[1] </a:t>
            </a:r>
            <a:r>
              <a:rPr lang="en-US" sz="2400" dirty="0" err="1"/>
              <a:t>Cucinotta</a:t>
            </a:r>
            <a:r>
              <a:rPr lang="en-US" sz="2400" dirty="0"/>
              <a:t> et al. (2013) </a:t>
            </a:r>
            <a:r>
              <a:rPr lang="en-US" sz="2400" i="1" dirty="0"/>
              <a:t>NASA TP 2013–217375</a:t>
            </a:r>
            <a:r>
              <a:rPr lang="en-US" sz="2400" dirty="0"/>
              <a:t>. </a:t>
            </a:r>
          </a:p>
          <a:p>
            <a:pPr algn="just"/>
            <a:r>
              <a:rPr lang="en-US" sz="2400" b="1" dirty="0"/>
              <a:t>[2] </a:t>
            </a:r>
            <a:r>
              <a:rPr lang="en-US" sz="2400" dirty="0"/>
              <a:t>Plante and </a:t>
            </a:r>
            <a:r>
              <a:rPr lang="en-US" sz="2400" dirty="0" err="1"/>
              <a:t>Cucinotta</a:t>
            </a:r>
            <a:r>
              <a:rPr lang="en-US" sz="2400" dirty="0"/>
              <a:t> (2011) In Mode CB (Ed) </a:t>
            </a:r>
            <a:r>
              <a:rPr lang="en-US" sz="2400" i="1" dirty="0"/>
              <a:t>Applications of Monte Carlo Methods in Biology, Medicine and Other Fields of Science</a:t>
            </a:r>
            <a:r>
              <a:rPr lang="en-US" sz="2400" dirty="0"/>
              <a:t>, </a:t>
            </a:r>
            <a:r>
              <a:rPr lang="en-US" sz="2400" dirty="0" err="1"/>
              <a:t>InTech</a:t>
            </a:r>
            <a:r>
              <a:rPr lang="en-US" sz="2400" dirty="0"/>
              <a:t>. </a:t>
            </a:r>
          </a:p>
          <a:p>
            <a:pPr algn="just"/>
            <a:r>
              <a:rPr lang="en-US" sz="2400" b="1" dirty="0"/>
              <a:t>[3] </a:t>
            </a:r>
            <a:r>
              <a:rPr lang="en-US" sz="2400" dirty="0"/>
              <a:t>Plante et al. (2019) </a:t>
            </a:r>
            <a:r>
              <a:rPr lang="en-US" sz="2400" i="1" dirty="0"/>
              <a:t>Genes, no. 11:936.</a:t>
            </a:r>
            <a:endParaRPr lang="en-US" sz="2400" b="1" i="1" dirty="0"/>
          </a:p>
        </p:txBody>
      </p:sp>
      <p:sp>
        <p:nvSpPr>
          <p:cNvPr id="6" name="Rectangle 5">
            <a:extLst>
              <a:ext uri="{FF2B5EF4-FFF2-40B4-BE49-F238E27FC236}">
                <a16:creationId xmlns:a16="http://schemas.microsoft.com/office/drawing/2014/main" id="{5D8F5F3A-360B-4E25-A892-335F8244A27F}"/>
              </a:ext>
            </a:extLst>
          </p:cNvPr>
          <p:cNvSpPr/>
          <p:nvPr/>
        </p:nvSpPr>
        <p:spPr>
          <a:xfrm>
            <a:off x="22332150" y="39749057"/>
            <a:ext cx="7536636" cy="2800767"/>
          </a:xfrm>
          <a:prstGeom prst="rect">
            <a:avLst/>
          </a:prstGeom>
        </p:spPr>
        <p:txBody>
          <a:bodyPr wrap="square">
            <a:spAutoFit/>
          </a:bodyPr>
          <a:lstStyle/>
          <a:p>
            <a:pPr algn="just"/>
            <a:r>
              <a:rPr lang="en-US" sz="3200" b="1" dirty="0"/>
              <a:t>Acknowledgement</a:t>
            </a:r>
          </a:p>
          <a:p>
            <a:pPr algn="just"/>
            <a:r>
              <a:rPr lang="en-US" sz="2400" dirty="0"/>
              <a:t>This work was supported by NASA Human Health and Performance (HHPC) contract number NNJ15HK11B (IP) and by the NASA Langley Cooperative Agreement 80LARC17C0004 (FP). This work is supported by the Human Research Program under the Human Exploration and Operations Mission Directorate at NASA (TS).</a:t>
            </a:r>
          </a:p>
        </p:txBody>
      </p:sp>
      <p:grpSp>
        <p:nvGrpSpPr>
          <p:cNvPr id="14" name="Group 13">
            <a:extLst>
              <a:ext uri="{FF2B5EF4-FFF2-40B4-BE49-F238E27FC236}">
                <a16:creationId xmlns:a16="http://schemas.microsoft.com/office/drawing/2014/main" id="{A95992BE-646B-4542-BD74-A424A349A536}"/>
              </a:ext>
            </a:extLst>
          </p:cNvPr>
          <p:cNvGrpSpPr/>
          <p:nvPr/>
        </p:nvGrpSpPr>
        <p:grpSpPr>
          <a:xfrm>
            <a:off x="15604146" y="4779472"/>
            <a:ext cx="14173200" cy="27150550"/>
            <a:chOff x="15291655" y="4352752"/>
            <a:chExt cx="14685577" cy="27150550"/>
          </a:xfrm>
        </p:grpSpPr>
        <p:grpSp>
          <p:nvGrpSpPr>
            <p:cNvPr id="39" name="Group 38">
              <a:extLst>
                <a:ext uri="{FF2B5EF4-FFF2-40B4-BE49-F238E27FC236}">
                  <a16:creationId xmlns:a16="http://schemas.microsoft.com/office/drawing/2014/main" id="{C68D9058-E05B-4DEA-B9A7-44B74A3120CC}"/>
                </a:ext>
              </a:extLst>
            </p:cNvPr>
            <p:cNvGrpSpPr/>
            <p:nvPr/>
          </p:nvGrpSpPr>
          <p:grpSpPr>
            <a:xfrm>
              <a:off x="15291655" y="4352752"/>
              <a:ext cx="14685577" cy="27150550"/>
              <a:chOff x="613567" y="7372230"/>
              <a:chExt cx="12392587" cy="15126859"/>
            </a:xfrm>
          </p:grpSpPr>
          <p:grpSp>
            <p:nvGrpSpPr>
              <p:cNvPr id="40" name="Group 39">
                <a:extLst>
                  <a:ext uri="{FF2B5EF4-FFF2-40B4-BE49-F238E27FC236}">
                    <a16:creationId xmlns:a16="http://schemas.microsoft.com/office/drawing/2014/main" id="{447421BF-A4C7-406F-BBAB-96B0E6692A25}"/>
                  </a:ext>
                </a:extLst>
              </p:cNvPr>
              <p:cNvGrpSpPr/>
              <p:nvPr/>
            </p:nvGrpSpPr>
            <p:grpSpPr>
              <a:xfrm>
                <a:off x="613567" y="7372230"/>
                <a:ext cx="12392587" cy="590499"/>
                <a:chOff x="1257300" y="7372230"/>
                <a:chExt cx="13934981" cy="590499"/>
              </a:xfrm>
            </p:grpSpPr>
            <p:sp>
              <p:nvSpPr>
                <p:cNvPr id="42" name="Rectangle: Top Corners Rounded 41">
                  <a:extLst>
                    <a:ext uri="{FF2B5EF4-FFF2-40B4-BE49-F238E27FC236}">
                      <a16:creationId xmlns:a16="http://schemas.microsoft.com/office/drawing/2014/main" id="{C62F2090-E4BC-429E-ADEB-FAACAF445FBD}"/>
                    </a:ext>
                  </a:extLst>
                </p:cNvPr>
                <p:cNvSpPr/>
                <p:nvPr/>
              </p:nvSpPr>
              <p:spPr>
                <a:xfrm rot="10800000">
                  <a:off x="1257300" y="7372230"/>
                  <a:ext cx="13876337" cy="590499"/>
                </a:xfrm>
                <a:prstGeom prst="round2SameRect">
                  <a:avLst>
                    <a:gd name="adj1" fmla="val 0"/>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C69841CB-89D1-4255-B158-7C3F5E959D1F}"/>
                    </a:ext>
                  </a:extLst>
                </p:cNvPr>
                <p:cNvSpPr txBox="1"/>
                <p:nvPr/>
              </p:nvSpPr>
              <p:spPr>
                <a:xfrm>
                  <a:off x="1315944" y="7384242"/>
                  <a:ext cx="13876337" cy="514431"/>
                </a:xfrm>
                <a:prstGeom prst="rect">
                  <a:avLst/>
                </a:prstGeom>
                <a:noFill/>
              </p:spPr>
              <p:txBody>
                <a:bodyPr wrap="square" rtlCol="0">
                  <a:spAutoFit/>
                </a:bodyPr>
                <a:lstStyle/>
                <a:p>
                  <a:pPr algn="ctr"/>
                  <a:r>
                    <a:rPr lang="en-US" sz="5400" b="1" dirty="0">
                      <a:solidFill>
                        <a:schemeClr val="bg1"/>
                      </a:solidFill>
                      <a:latin typeface="Helvetica" panose="020B0604020202020204" pitchFamily="34" charset="0"/>
                      <a:cs typeface="Helvetica" panose="020B0604020202020204" pitchFamily="34" charset="0"/>
                    </a:rPr>
                    <a:t>2. Modeling Chromosome Aberrations</a:t>
                  </a:r>
                </a:p>
              </p:txBody>
            </p:sp>
          </p:grpSp>
          <p:sp>
            <p:nvSpPr>
              <p:cNvPr id="41" name="Rectangle: Top Corners Rounded 40">
                <a:extLst>
                  <a:ext uri="{FF2B5EF4-FFF2-40B4-BE49-F238E27FC236}">
                    <a16:creationId xmlns:a16="http://schemas.microsoft.com/office/drawing/2014/main" id="{686495DC-1D7D-4BF8-BC61-CA8CD26AC63E}"/>
                  </a:ext>
                </a:extLst>
              </p:cNvPr>
              <p:cNvSpPr/>
              <p:nvPr/>
            </p:nvSpPr>
            <p:spPr>
              <a:xfrm>
                <a:off x="616950" y="7962729"/>
                <a:ext cx="12340432" cy="14536360"/>
              </a:xfrm>
              <a:prstGeom prst="round2SameRect">
                <a:avLst>
                  <a:gd name="adj1" fmla="val 0"/>
                  <a:gd name="adj2" fmla="val 4324"/>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4DCEF645-81F9-4DD3-B45C-61B71DE4175A}"/>
                </a:ext>
              </a:extLst>
            </p:cNvPr>
            <p:cNvSpPr/>
            <p:nvPr/>
          </p:nvSpPr>
          <p:spPr>
            <a:xfrm>
              <a:off x="15542647" y="30316710"/>
              <a:ext cx="14182466" cy="1122871"/>
            </a:xfrm>
            <a:prstGeom prst="rect">
              <a:avLst/>
            </a:prstGeom>
          </p:spPr>
          <p:txBody>
            <a:bodyPr wrap="square">
              <a:spAutoFit/>
            </a:bodyPr>
            <a:lstStyle/>
            <a:p>
              <a:pPr algn="just">
                <a:lnSpc>
                  <a:spcPct val="107000"/>
                </a:lnSpc>
                <a:spcAft>
                  <a:spcPts val="800"/>
                </a:spcAft>
              </a:pPr>
              <a:r>
                <a:rPr lang="en-US" sz="3200" b="1" dirty="0">
                  <a:latin typeface="Calibri" panose="020F0502020204030204" pitchFamily="34" charset="0"/>
                  <a:ea typeface="Calibri" panose="020F0502020204030204" pitchFamily="34" charset="0"/>
                  <a:cs typeface="Calibri" panose="020F0502020204030204" pitchFamily="34" charset="0"/>
                </a:rPr>
                <a:t>Figure 1.</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i="1" dirty="0">
                  <a:latin typeface="Calibri" panose="020F0502020204030204" pitchFamily="34" charset="0"/>
                  <a:ea typeface="Calibri" panose="020F0502020204030204" pitchFamily="34" charset="0"/>
                  <a:cs typeface="Calibri" panose="020F0502020204030204" pitchFamily="34" charset="0"/>
                </a:rPr>
                <a:t>Scheme of the different steps in RITRACKS/RITCARD for chromosome aberration calculations.</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16" name="TextBox 1915">
                  <a:extLst>
                    <a:ext uri="{FF2B5EF4-FFF2-40B4-BE49-F238E27FC236}">
                      <a16:creationId xmlns:a16="http://schemas.microsoft.com/office/drawing/2014/main" id="{0AE49855-EC5F-4303-A8A9-C21364EBE4AA}"/>
                    </a:ext>
                  </a:extLst>
                </p:cNvPr>
                <p:cNvSpPr txBox="1"/>
                <p:nvPr/>
              </p:nvSpPr>
              <p:spPr>
                <a:xfrm>
                  <a:off x="15507487" y="5523292"/>
                  <a:ext cx="14211849" cy="20447777"/>
                </a:xfrm>
                <a:prstGeom prst="rect">
                  <a:avLst/>
                </a:prstGeom>
                <a:noFill/>
              </p:spPr>
              <p:txBody>
                <a:bodyPr wrap="square" rtlCol="0">
                  <a:spAutoFit/>
                </a:bodyPr>
                <a:lstStyle/>
                <a:p>
                  <a:pPr algn="just"/>
                  <a:r>
                    <a:rPr lang="en-US" sz="3200" dirty="0"/>
                    <a:t>We used the Monte Carlo tool </a:t>
                  </a:r>
                  <a:r>
                    <a:rPr lang="en-US" sz="3200" b="1" dirty="0"/>
                    <a:t>RITRACKS/RITCARD </a:t>
                  </a:r>
                  <a:r>
                    <a:rPr lang="en-US" sz="3200" dirty="0"/>
                    <a:t>[2,3], the main steps of which are explained in figure 1. RITRACKS allows the </a:t>
                  </a:r>
                  <a:r>
                    <a:rPr lang="en-US" sz="3200" b="1" dirty="0"/>
                    <a:t>transport of ions </a:t>
                  </a:r>
                  <a:r>
                    <a:rPr lang="en-US" sz="3200" dirty="0"/>
                    <a:t>of various energy and atomic numbers, and the cascade of secondary electrons produced </a:t>
                  </a:r>
                  <a:r>
                    <a:rPr lang="en-US" sz="3200" b="1" dirty="0"/>
                    <a:t>in liquid water</a:t>
                  </a:r>
                  <a:r>
                    <a:rPr lang="en-US" sz="3200" dirty="0"/>
                    <a:t>. An irradiation volume </a:t>
                  </a:r>
                  <a14:m>
                    <m:oMath xmlns:m="http://schemas.openxmlformats.org/officeDocument/2006/math">
                      <m:r>
                        <a:rPr lang="en-US" sz="3200" b="0" i="1" dirty="0" smtClean="0">
                          <a:latin typeface="Cambria Math" panose="02040503050406030204" pitchFamily="18" charset="0"/>
                        </a:rPr>
                        <m:t>𝑉</m:t>
                      </m:r>
                    </m:oMath>
                  </a14:m>
                  <a:r>
                    <a:rPr lang="en-US" sz="3200" dirty="0"/>
                    <a:t> is defined, that encompasses a spherical nucleus of radius fixed to 4 µm in this study. The number of ions </a:t>
                  </a:r>
                  <a14:m>
                    <m:oMath xmlns:m="http://schemas.openxmlformats.org/officeDocument/2006/math">
                      <m:r>
                        <a:rPr lang="en-US" sz="3200" b="0" i="1">
                          <a:latin typeface="Cambria Math" panose="02040503050406030204" pitchFamily="18" charset="0"/>
                        </a:rPr>
                        <m:t>𝑛</m:t>
                      </m:r>
                      <m:r>
                        <a:rPr lang="en-US" sz="3200" b="0" i="1">
                          <a:latin typeface="Cambria Math" panose="02040503050406030204" pitchFamily="18" charset="0"/>
                        </a:rPr>
                        <m:t> </m:t>
                      </m:r>
                    </m:oMath>
                  </a14:m>
                  <a:r>
                    <a:rPr lang="en-US" sz="3200" dirty="0"/>
                    <a:t>crossing </a:t>
                  </a:r>
                  <a14:m>
                    <m:oMath xmlns:m="http://schemas.openxmlformats.org/officeDocument/2006/math">
                      <m:r>
                        <a:rPr lang="en-US" sz="3200" b="0" i="1" smtClean="0">
                          <a:latin typeface="Cambria Math" panose="02040503050406030204" pitchFamily="18" charset="0"/>
                        </a:rPr>
                        <m:t>𝑉</m:t>
                      </m:r>
                    </m:oMath>
                  </a14:m>
                  <a:r>
                    <a:rPr lang="en-US" sz="3200" dirty="0"/>
                    <a:t>was sampled using a Poisson distribution of average </a:t>
                  </a:r>
                  <a14:m>
                    <m:oMath xmlns:m="http://schemas.openxmlformats.org/officeDocument/2006/math">
                      <m:r>
                        <a:rPr lang="el-GR" sz="3200" b="0" i="1">
                          <a:latin typeface="Cambria Math" panose="02040503050406030204" pitchFamily="18" charset="0"/>
                        </a:rPr>
                        <m:t>𝜆</m:t>
                      </m:r>
                      <m:r>
                        <a:rPr lang="en-US" sz="3200" b="0" i="1">
                          <a:latin typeface="Cambria Math" panose="02040503050406030204" pitchFamily="18" charset="0"/>
                        </a:rPr>
                        <m:t>= </m:t>
                      </m:r>
                      <m:r>
                        <a:rPr lang="en-US" sz="3200" b="0" i="1">
                          <a:latin typeface="Cambria Math" panose="02040503050406030204" pitchFamily="18" charset="0"/>
                          <a:ea typeface="Cambria Math" panose="02040503050406030204" pitchFamily="18" charset="0"/>
                        </a:rPr>
                        <m:t>𝜙</m:t>
                      </m:r>
                      <m:r>
                        <a:rPr lang="en-US" sz="3200" b="0" i="1">
                          <a:latin typeface="Cambria Math" panose="02040503050406030204" pitchFamily="18" charset="0"/>
                          <a:ea typeface="Cambria Math" panose="02040503050406030204" pitchFamily="18" charset="0"/>
                        </a:rPr>
                        <m:t>𝐴</m:t>
                      </m:r>
                    </m:oMath>
                  </a14:m>
                  <a:r>
                    <a:rPr lang="en-US" sz="3200" dirty="0"/>
                    <a:t>, where </a:t>
                  </a:r>
                  <a14:m>
                    <m:oMath xmlns:m="http://schemas.openxmlformats.org/officeDocument/2006/math">
                      <m:r>
                        <a:rPr lang="en-US" sz="3200" b="0" i="1">
                          <a:latin typeface="Cambria Math" panose="02040503050406030204" pitchFamily="18" charset="0"/>
                          <a:ea typeface="Cambria Math" panose="02040503050406030204" pitchFamily="18" charset="0"/>
                        </a:rPr>
                        <m:t>𝐴</m:t>
                      </m:r>
                    </m:oMath>
                  </a14:m>
                  <a:r>
                    <a:rPr lang="en-US" sz="3200" dirty="0"/>
                    <a:t> is the area of irradiated surface and </a:t>
                  </a:r>
                  <a14:m>
                    <m:oMath xmlns:m="http://schemas.openxmlformats.org/officeDocument/2006/math">
                      <m:r>
                        <a:rPr lang="en-US" sz="3200" b="0" i="1">
                          <a:latin typeface="Cambria Math" panose="02040503050406030204" pitchFamily="18" charset="0"/>
                          <a:ea typeface="Cambria Math" panose="02040503050406030204" pitchFamily="18" charset="0"/>
                        </a:rPr>
                        <m:t>𝜙</m:t>
                      </m:r>
                      <m:r>
                        <a:rPr lang="en-US" sz="3200" b="0" i="1">
                          <a:latin typeface="Cambria Math" panose="02040503050406030204" pitchFamily="18" charset="0"/>
                          <a:ea typeface="Cambria Math" panose="02040503050406030204" pitchFamily="18" charset="0"/>
                        </a:rPr>
                        <m:t> </m:t>
                      </m:r>
                    </m:oMath>
                  </a14:m>
                  <a:r>
                    <a:rPr lang="en-US" sz="3200" dirty="0"/>
                    <a:t>is the fluence obtained for a given dose, </a:t>
                  </a:r>
                  <a14:m>
                    <m:oMath xmlns:m="http://schemas.openxmlformats.org/officeDocument/2006/math">
                      <m:r>
                        <a:rPr lang="en-US" sz="3200" b="0" i="1" smtClean="0">
                          <a:latin typeface="Cambria Math" panose="02040503050406030204" pitchFamily="18" charset="0"/>
                        </a:rPr>
                        <m:t>𝐷</m:t>
                      </m:r>
                    </m:oMath>
                  </a14:m>
                  <a:r>
                    <a:rPr lang="en-US" sz="3200" dirty="0"/>
                    <a:t>, by </a:t>
                  </a:r>
                  <a14:m>
                    <m:oMath xmlns:m="http://schemas.openxmlformats.org/officeDocument/2006/math">
                      <m:r>
                        <a:rPr lang="en-US" sz="3200" b="0" i="1">
                          <a:latin typeface="Cambria Math" panose="02040503050406030204" pitchFamily="18" charset="0"/>
                        </a:rPr>
                        <m:t>𝐷</m:t>
                      </m:r>
                      <m:r>
                        <a:rPr lang="en-US" sz="3200" b="0" i="1">
                          <a:latin typeface="Cambria Math" panose="02040503050406030204" pitchFamily="18" charset="0"/>
                        </a:rPr>
                        <m:t> </m:t>
                      </m:r>
                      <m:d>
                        <m:dPr>
                          <m:ctrlPr>
                            <a:rPr lang="en-US" sz="3200" i="1">
                              <a:latin typeface="Cambria Math" panose="02040503050406030204" pitchFamily="18" charset="0"/>
                            </a:rPr>
                          </m:ctrlPr>
                        </m:dPr>
                        <m:e>
                          <m:r>
                            <a:rPr lang="en-US" sz="3200" b="0" i="1">
                              <a:latin typeface="Cambria Math" panose="02040503050406030204" pitchFamily="18" charset="0"/>
                            </a:rPr>
                            <m:t>𝐺𝑦</m:t>
                          </m:r>
                        </m:e>
                      </m:d>
                      <m:r>
                        <a:rPr lang="en-US" sz="3200" b="0" i="1">
                          <a:latin typeface="Cambria Math" panose="02040503050406030204" pitchFamily="18" charset="0"/>
                        </a:rPr>
                        <m:t>=1.6 </m:t>
                      </m:r>
                      <m:r>
                        <a:rPr lang="en-US" sz="3200" b="0" i="1">
                          <a:latin typeface="Cambria Math" panose="02040503050406030204" pitchFamily="18" charset="0"/>
                          <a:ea typeface="Cambria Math" panose="02040503050406030204" pitchFamily="18" charset="0"/>
                        </a:rPr>
                        <m:t>×</m:t>
                      </m:r>
                      <m:sSup>
                        <m:sSupPr>
                          <m:ctrlPr>
                            <a:rPr lang="en-US" sz="3200" i="1">
                              <a:latin typeface="Cambria Math" panose="02040503050406030204" pitchFamily="18" charset="0"/>
                              <a:ea typeface="Cambria Math" panose="02040503050406030204" pitchFamily="18" charset="0"/>
                            </a:rPr>
                          </m:ctrlPr>
                        </m:sSupPr>
                        <m:e>
                          <m:r>
                            <a:rPr lang="en-US" sz="3200" b="0" i="1">
                              <a:latin typeface="Cambria Math" panose="02040503050406030204" pitchFamily="18" charset="0"/>
                              <a:ea typeface="Cambria Math" panose="02040503050406030204" pitchFamily="18" charset="0"/>
                            </a:rPr>
                            <m:t>10</m:t>
                          </m:r>
                        </m:e>
                        <m:sup>
                          <m:r>
                            <a:rPr lang="en-US" sz="3200" b="0" i="1">
                              <a:latin typeface="Cambria Math" panose="02040503050406030204" pitchFamily="18" charset="0"/>
                              <a:ea typeface="Cambria Math" panose="02040503050406030204" pitchFamily="18" charset="0"/>
                            </a:rPr>
                            <m:t>9</m:t>
                          </m:r>
                        </m:sup>
                      </m:sSup>
                      <m:r>
                        <a:rPr lang="en-US" sz="3200" b="0" i="1">
                          <a:latin typeface="Cambria Math" panose="02040503050406030204" pitchFamily="18" charset="0"/>
                          <a:ea typeface="Cambria Math" panose="02040503050406030204" pitchFamily="18" charset="0"/>
                        </a:rPr>
                        <m:t>𝜙</m:t>
                      </m:r>
                      <m:r>
                        <a:rPr lang="en-US" sz="3200" b="0" i="1">
                          <a:latin typeface="Cambria Math" panose="02040503050406030204" pitchFamily="18" charset="0"/>
                          <a:ea typeface="Cambria Math" panose="02040503050406030204" pitchFamily="18" charset="0"/>
                        </a:rPr>
                        <m:t> </m:t>
                      </m:r>
                      <m:d>
                        <m:dPr>
                          <m:ctrlPr>
                            <a:rPr lang="en-US" sz="3200" i="1">
                              <a:latin typeface="Cambria Math" panose="02040503050406030204" pitchFamily="18" charset="0"/>
                              <a:ea typeface="Cambria Math" panose="02040503050406030204" pitchFamily="18" charset="0"/>
                            </a:rPr>
                          </m:ctrlPr>
                        </m:dPr>
                        <m:e>
                          <m:r>
                            <a:rPr lang="en-US" sz="3200" b="0" i="1">
                              <a:latin typeface="Cambria Math" panose="02040503050406030204" pitchFamily="18" charset="0"/>
                              <a:ea typeface="Cambria Math" panose="02040503050406030204" pitchFamily="18" charset="0"/>
                            </a:rPr>
                            <m:t>𝑐</m:t>
                          </m:r>
                          <m:sSup>
                            <m:sSupPr>
                              <m:ctrlPr>
                                <a:rPr lang="en-US" sz="3200" i="1">
                                  <a:latin typeface="Cambria Math" panose="02040503050406030204" pitchFamily="18" charset="0"/>
                                  <a:ea typeface="Cambria Math" panose="02040503050406030204" pitchFamily="18" charset="0"/>
                                </a:rPr>
                              </m:ctrlPr>
                            </m:sSupPr>
                            <m:e>
                              <m:r>
                                <a:rPr lang="en-US" sz="3200" b="0" i="1">
                                  <a:latin typeface="Cambria Math" panose="02040503050406030204" pitchFamily="18" charset="0"/>
                                  <a:ea typeface="Cambria Math" panose="02040503050406030204" pitchFamily="18" charset="0"/>
                                </a:rPr>
                                <m:t>𝑚</m:t>
                              </m:r>
                            </m:e>
                            <m:sup>
                              <m:r>
                                <a:rPr lang="en-US" sz="3200" b="0">
                                  <a:latin typeface="Cambria Math" panose="02040503050406030204" pitchFamily="18" charset="0"/>
                                  <a:ea typeface="Cambria Math" panose="02040503050406030204" pitchFamily="18" charset="0"/>
                                </a:rPr>
                                <m:t>−</m:t>
                              </m:r>
                              <m:r>
                                <a:rPr lang="en-US" sz="3200" b="0" i="1">
                                  <a:latin typeface="Cambria Math" panose="02040503050406030204" pitchFamily="18" charset="0"/>
                                  <a:ea typeface="Cambria Math" panose="02040503050406030204" pitchFamily="18" charset="0"/>
                                </a:rPr>
                                <m:t>2</m:t>
                              </m:r>
                            </m:sup>
                          </m:sSup>
                        </m:e>
                      </m:d>
                      <m:r>
                        <a:rPr lang="en-US" sz="3200" b="0" i="1">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𝐿𝐸𝑇</m:t>
                      </m:r>
                      <m:r>
                        <a:rPr lang="en-US" sz="3200" b="0" i="1">
                          <a:latin typeface="Cambria Math" panose="02040503050406030204" pitchFamily="18" charset="0"/>
                          <a:ea typeface="Cambria Math" panose="02040503050406030204" pitchFamily="18" charset="0"/>
                        </a:rPr>
                        <m:t> </m:t>
                      </m:r>
                      <m:r>
                        <a:rPr lang="en-US" sz="3200" b="0">
                          <a:latin typeface="Cambria Math" panose="02040503050406030204" pitchFamily="18" charset="0"/>
                          <a:ea typeface="Cambria Math" panose="02040503050406030204" pitchFamily="18" charset="0"/>
                        </a:rPr>
                        <m:t>(</m:t>
                      </m:r>
                      <m:r>
                        <a:rPr lang="en-US" sz="3200" b="0" i="1">
                          <a:latin typeface="Cambria Math" panose="02040503050406030204" pitchFamily="18" charset="0"/>
                          <a:ea typeface="Cambria Math" panose="02040503050406030204" pitchFamily="18" charset="0"/>
                        </a:rPr>
                        <m:t>𝑘𝑒𝑉</m:t>
                      </m:r>
                      <m:r>
                        <a:rPr lang="en-US" sz="3200" b="0">
                          <a:latin typeface="Cambria Math" panose="02040503050406030204" pitchFamily="18" charset="0"/>
                          <a:ea typeface="Cambria Math" panose="02040503050406030204" pitchFamily="18" charset="0"/>
                        </a:rPr>
                        <m:t>/</m:t>
                      </m:r>
                      <m:r>
                        <a:rPr lang="el-GR" sz="3200" b="0" i="1">
                          <a:latin typeface="Cambria Math" panose="02040503050406030204" pitchFamily="18" charset="0"/>
                          <a:ea typeface="Cambria Math" panose="02040503050406030204" pitchFamily="18" charset="0"/>
                        </a:rPr>
                        <m:t>𝜇</m:t>
                      </m:r>
                      <m:r>
                        <a:rPr lang="en-US" sz="3200" b="0" i="1">
                          <a:latin typeface="Cambria Math" panose="02040503050406030204" pitchFamily="18" charset="0"/>
                          <a:ea typeface="Cambria Math" panose="02040503050406030204" pitchFamily="18" charset="0"/>
                        </a:rPr>
                        <m:t>𝑚</m:t>
                      </m:r>
                      <m:r>
                        <a:rPr lang="en-US" sz="3200" b="0">
                          <a:latin typeface="Cambria Math" panose="02040503050406030204" pitchFamily="18" charset="0"/>
                          <a:ea typeface="Cambria Math" panose="02040503050406030204" pitchFamily="18" charset="0"/>
                        </a:rPr>
                        <m:t>)</m:t>
                      </m:r>
                    </m:oMath>
                  </a14:m>
                  <a:r>
                    <a:rPr lang="en-US" sz="3200" dirty="0"/>
                    <a:t>. A track was defined as direct if it crossed the nucleus, and indirect otherwise. As </a:t>
                  </a:r>
                  <a:r>
                    <a:rPr lang="el-GR" sz="3200" dirty="0"/>
                    <a:t>δ</a:t>
                  </a:r>
                  <a:r>
                    <a:rPr lang="en-US" sz="3200" dirty="0"/>
                    <a:t>-electrons can have paths beyond mm, we applied periodic boundary conditions (PBC) to mimic the contribution of </a:t>
                  </a:r>
                  <a:r>
                    <a:rPr lang="el-GR" sz="3200" dirty="0"/>
                    <a:t>δ</a:t>
                  </a:r>
                  <a:r>
                    <a:rPr lang="en-US" sz="3200" dirty="0"/>
                    <a:t>-electrons coming from tracks generated outside of </a:t>
                  </a:r>
                  <a14:m>
                    <m:oMath xmlns:m="http://schemas.openxmlformats.org/officeDocument/2006/math">
                      <m:r>
                        <a:rPr lang="en-US" sz="3200" b="0" i="1" dirty="0">
                          <a:latin typeface="Cambria Math" panose="02040503050406030204" pitchFamily="18" charset="0"/>
                        </a:rPr>
                        <m:t>𝑉</m:t>
                      </m:r>
                    </m:oMath>
                  </a14:m>
                  <a:r>
                    <a:rPr lang="en-US" sz="3200" dirty="0"/>
                    <a:t>.  RITCARD consisted of 5 steps. First, the </a:t>
                  </a:r>
                  <a:r>
                    <a:rPr lang="en-US" sz="3200" b="1" dirty="0"/>
                    <a:t>dose was scored in cubic voxels</a:t>
                  </a:r>
                  <a:r>
                    <a:rPr lang="en-US" sz="3200" dirty="0"/>
                    <a:t> of side length equal to 20 nm, that mapped the nucleus. Direct and indirect contributions were calculated by switching on/off the energy deposition events coming from direct/indirect tracks. In parallel, a random walk algorithm allowed us to obtain the </a:t>
                  </a:r>
                  <a:r>
                    <a:rPr lang="en-US" sz="3200" b="1" dirty="0"/>
                    <a:t>3D distribution of the 46 chromosomes</a:t>
                  </a:r>
                  <a:r>
                    <a:rPr lang="en-US" sz="3200" dirty="0"/>
                    <a:t>. Each chromosome was modeled as a sequence of monomers of lattice period equal to 20 nm and containing 2 </a:t>
                  </a:r>
                  <a:r>
                    <a:rPr lang="en-US" sz="3200" dirty="0" err="1"/>
                    <a:t>kbp</a:t>
                  </a:r>
                  <a:r>
                    <a:rPr lang="en-US" sz="3200" dirty="0"/>
                    <a:t> of DNA. The number of </a:t>
                  </a:r>
                  <a:r>
                    <a:rPr lang="en-US" sz="3200" b="1" dirty="0"/>
                    <a:t>DNA double-strand breaks </a:t>
                  </a:r>
                  <a:r>
                    <a:rPr lang="en-US" sz="3200" dirty="0"/>
                    <a:t>(DSBs) in a monomer of spatial coordinates </a:t>
                  </a:r>
                  <a14:m>
                    <m:oMath xmlns:m="http://schemas.openxmlformats.org/officeDocument/2006/math">
                      <m:r>
                        <a:rPr lang="en-US" sz="3200" i="1">
                          <a:latin typeface="Cambria Math" panose="02040503050406030204" pitchFamily="18" charset="0"/>
                        </a:rPr>
                        <m:t>𝑖</m:t>
                      </m:r>
                      <m:r>
                        <a:rPr lang="en-US" sz="3200" i="1">
                          <a:latin typeface="Cambria Math" panose="02040503050406030204" pitchFamily="18" charset="0"/>
                        </a:rPr>
                        <m:t>,</m:t>
                      </m:r>
                      <m:r>
                        <a:rPr lang="en-US" sz="3200" i="1">
                          <a:latin typeface="Cambria Math" panose="02040503050406030204" pitchFamily="18" charset="0"/>
                        </a:rPr>
                        <m:t>𝑗</m:t>
                      </m:r>
                      <m:r>
                        <a:rPr lang="en-US" sz="3200" i="1">
                          <a:latin typeface="Cambria Math" panose="02040503050406030204" pitchFamily="18" charset="0"/>
                        </a:rPr>
                        <m:t>,</m:t>
                      </m:r>
                      <m:r>
                        <a:rPr lang="en-US" sz="3200" i="1">
                          <a:latin typeface="Cambria Math" panose="02040503050406030204" pitchFamily="18" charset="0"/>
                        </a:rPr>
                        <m:t>𝑘</m:t>
                      </m:r>
                      <m:r>
                        <a:rPr lang="en-US" sz="3200" b="0" i="0" smtClean="0">
                          <a:latin typeface="Cambria Math" panose="02040503050406030204" pitchFamily="18" charset="0"/>
                        </a:rPr>
                        <m:t> </m:t>
                      </m:r>
                    </m:oMath>
                  </a14:m>
                  <a:r>
                    <a:rPr lang="en-US" sz="3200" dirty="0"/>
                    <a:t> was determined by sampling a Poisson distribution, </a:t>
                  </a:r>
                  <a14:m>
                    <m:oMath xmlns:m="http://schemas.openxmlformats.org/officeDocument/2006/math">
                      <m:r>
                        <a:rPr lang="en-US" sz="3200" i="1">
                          <a:latin typeface="Cambria Math" panose="02040503050406030204" pitchFamily="18" charset="0"/>
                        </a:rPr>
                        <m:t>𝑝</m:t>
                      </m:r>
                      <m:d>
                        <m:dPr>
                          <m:ctrlPr>
                            <a:rPr lang="en-US" sz="3200" i="1">
                              <a:latin typeface="Cambria Math" panose="02040503050406030204" pitchFamily="18" charset="0"/>
                            </a:rPr>
                          </m:ctrlPr>
                        </m:dPr>
                        <m:e>
                          <m:r>
                            <a:rPr lang="en-US" sz="3200" i="1">
                              <a:latin typeface="Cambria Math" panose="02040503050406030204" pitchFamily="18" charset="0"/>
                            </a:rPr>
                            <m:t>𝑁</m:t>
                          </m:r>
                        </m:e>
                      </m:d>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l-GR" sz="3200" i="1">
                              <a:latin typeface="Cambria Math" panose="02040503050406030204" pitchFamily="18" charset="0"/>
                            </a:rPr>
                            <m:t>𝜆</m:t>
                          </m:r>
                        </m:e>
                        <m:sup>
                          <m:r>
                            <a:rPr lang="en-US" sz="3200" i="1">
                              <a:latin typeface="Cambria Math" panose="02040503050406030204" pitchFamily="18" charset="0"/>
                            </a:rPr>
                            <m:t>𝑁</m:t>
                          </m:r>
                        </m:sup>
                      </m:sSup>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exp</m:t>
                          </m:r>
                        </m:fName>
                        <m:e>
                          <m:r>
                            <a:rPr lang="en-US" sz="3200" i="1">
                              <a:latin typeface="Cambria Math" panose="02040503050406030204" pitchFamily="18" charset="0"/>
                            </a:rPr>
                            <m:t>−</m:t>
                          </m:r>
                          <m:r>
                            <a:rPr lang="el-GR" sz="3200" i="1">
                              <a:latin typeface="Cambria Math" panose="02040503050406030204" pitchFamily="18" charset="0"/>
                            </a:rPr>
                            <m:t>𝜆</m:t>
                          </m:r>
                        </m:e>
                      </m:func>
                      <m:r>
                        <a:rPr lang="en-US" sz="3200" b="0" i="1" smtClean="0">
                          <a:latin typeface="Cambria Math" panose="02040503050406030204" pitchFamily="18" charset="0"/>
                        </a:rPr>
                        <m:t>/</m:t>
                      </m:r>
                      <m:r>
                        <a:rPr lang="en-US" sz="3200" i="1">
                          <a:latin typeface="Cambria Math" panose="02040503050406030204" pitchFamily="18" charset="0"/>
                        </a:rPr>
                        <m:t>𝑁</m:t>
                      </m:r>
                      <m:r>
                        <a:rPr lang="en-US" sz="3200" b="0" i="1" smtClean="0">
                          <a:latin typeface="Cambria Math" panose="02040503050406030204" pitchFamily="18" charset="0"/>
                        </a:rPr>
                        <m:t>!</m:t>
                      </m:r>
                      <m:r>
                        <a:rPr lang="en-US" sz="3200" i="1">
                          <a:latin typeface="Cambria Math" panose="02040503050406030204" pitchFamily="18" charset="0"/>
                        </a:rPr>
                        <m:t> </m:t>
                      </m:r>
                      <m:r>
                        <m:rPr>
                          <m:sty m:val="p"/>
                        </m:rPr>
                        <a:rPr lang="en-US" sz="3200">
                          <a:latin typeface="Cambria Math" panose="02040503050406030204" pitchFamily="18" charset="0"/>
                        </a:rPr>
                        <m:t>and</m:t>
                      </m:r>
                      <m:r>
                        <a:rPr lang="en-US" sz="3200" i="1">
                          <a:latin typeface="Cambria Math" panose="02040503050406030204" pitchFamily="18" charset="0"/>
                        </a:rPr>
                        <m:t> </m:t>
                      </m:r>
                      <m:r>
                        <a:rPr lang="el-GR" sz="3200" i="1">
                          <a:latin typeface="Cambria Math" panose="02040503050406030204" pitchFamily="18" charset="0"/>
                        </a:rPr>
                        <m:t>𝜆</m:t>
                      </m:r>
                      <m:r>
                        <a:rPr lang="en-US" sz="3200" i="1">
                          <a:latin typeface="Cambria Math" panose="02040503050406030204" pitchFamily="18" charset="0"/>
                        </a:rPr>
                        <m:t>= </m:t>
                      </m:r>
                      <m:r>
                        <a:rPr lang="en-US" sz="3200" i="1">
                          <a:latin typeface="Cambria Math" panose="02040503050406030204" pitchFamily="18" charset="0"/>
                        </a:rPr>
                        <m:t>𝑄</m:t>
                      </m:r>
                      <m:r>
                        <a:rPr lang="en-US" sz="3200" i="1">
                          <a:latin typeface="Cambria Math" panose="02040503050406030204" pitchFamily="18" charset="0"/>
                        </a:rPr>
                        <m:t>∙</m:t>
                      </m:r>
                      <m:r>
                        <a:rPr lang="en-US" sz="3200" i="1">
                          <a:latin typeface="Cambria Math" panose="02040503050406030204" pitchFamily="18" charset="0"/>
                        </a:rPr>
                        <m:t>𝐷</m:t>
                      </m:r>
                      <m:r>
                        <a:rPr lang="en-US" sz="3200" i="1">
                          <a:latin typeface="Cambria Math" panose="02040503050406030204" pitchFamily="18" charset="0"/>
                        </a:rPr>
                        <m:t>(</m:t>
                      </m:r>
                      <m:r>
                        <a:rPr lang="en-US" sz="3200" i="1">
                          <a:latin typeface="Cambria Math" panose="02040503050406030204" pitchFamily="18" charset="0"/>
                        </a:rPr>
                        <m:t>𝑖</m:t>
                      </m:r>
                      <m:r>
                        <a:rPr lang="en-US" sz="3200" i="1">
                          <a:latin typeface="Cambria Math" panose="02040503050406030204" pitchFamily="18" charset="0"/>
                        </a:rPr>
                        <m:t>,</m:t>
                      </m:r>
                      <m:r>
                        <a:rPr lang="en-US" sz="3200" i="1">
                          <a:latin typeface="Cambria Math" panose="02040503050406030204" pitchFamily="18" charset="0"/>
                        </a:rPr>
                        <m:t>𝑗</m:t>
                      </m:r>
                      <m:r>
                        <a:rPr lang="en-US" sz="3200" i="1">
                          <a:latin typeface="Cambria Math" panose="02040503050406030204" pitchFamily="18" charset="0"/>
                        </a:rPr>
                        <m:t>,</m:t>
                      </m:r>
                      <m:r>
                        <a:rPr lang="en-US" sz="3200" i="1">
                          <a:latin typeface="Cambria Math" panose="02040503050406030204" pitchFamily="18" charset="0"/>
                        </a:rPr>
                        <m:t>𝑘</m:t>
                      </m:r>
                      <m:r>
                        <a:rPr lang="en-US" sz="3200" i="1">
                          <a:latin typeface="Cambria Math" panose="02040503050406030204" pitchFamily="18" charset="0"/>
                        </a:rPr>
                        <m:t>)</m:t>
                      </m:r>
                    </m:oMath>
                  </a14:m>
                  <a:r>
                    <a:rPr lang="en-US" sz="3200" dirty="0"/>
                    <a:t>.  </a:t>
                  </a:r>
                  <a14:m>
                    <m:oMath xmlns:m="http://schemas.openxmlformats.org/officeDocument/2006/math">
                      <m:r>
                        <a:rPr lang="en-US" sz="3200" i="1">
                          <a:latin typeface="Cambria Math" panose="02040503050406030204" pitchFamily="18" charset="0"/>
                        </a:rPr>
                        <m:t>𝐷</m:t>
                      </m:r>
                      <m:d>
                        <m:dPr>
                          <m:ctrlPr>
                            <a:rPr lang="en-US" sz="3200" i="1">
                              <a:latin typeface="Cambria Math" panose="02040503050406030204" pitchFamily="18" charset="0"/>
                            </a:rPr>
                          </m:ctrlPr>
                        </m:dPr>
                        <m:e>
                          <m:r>
                            <a:rPr lang="en-US" sz="3200" i="1">
                              <a:latin typeface="Cambria Math" panose="02040503050406030204" pitchFamily="18" charset="0"/>
                            </a:rPr>
                            <m:t>𝑖</m:t>
                          </m:r>
                          <m:r>
                            <a:rPr lang="en-US" sz="3200" i="1">
                              <a:latin typeface="Cambria Math" panose="02040503050406030204" pitchFamily="18" charset="0"/>
                            </a:rPr>
                            <m:t>,</m:t>
                          </m:r>
                          <m:r>
                            <a:rPr lang="en-US" sz="3200" i="1">
                              <a:latin typeface="Cambria Math" panose="02040503050406030204" pitchFamily="18" charset="0"/>
                            </a:rPr>
                            <m:t>𝑗</m:t>
                          </m:r>
                          <m:r>
                            <a:rPr lang="en-US" sz="3200" i="1">
                              <a:latin typeface="Cambria Math" panose="02040503050406030204" pitchFamily="18" charset="0"/>
                            </a:rPr>
                            <m:t>,</m:t>
                          </m:r>
                          <m:r>
                            <a:rPr lang="en-US" sz="3200" i="1">
                              <a:latin typeface="Cambria Math" panose="02040503050406030204" pitchFamily="18" charset="0"/>
                            </a:rPr>
                            <m:t>𝑘</m:t>
                          </m:r>
                        </m:e>
                      </m:d>
                    </m:oMath>
                  </a14:m>
                  <a:r>
                    <a:rPr lang="en-US" sz="3200" dirty="0"/>
                    <a:t> is the dose in the voxel of spatial coordinates </a:t>
                  </a:r>
                  <a14:m>
                    <m:oMath xmlns:m="http://schemas.openxmlformats.org/officeDocument/2006/math">
                      <m:r>
                        <a:rPr lang="en-US" sz="3200" i="1">
                          <a:latin typeface="Cambria Math" panose="02040503050406030204" pitchFamily="18" charset="0"/>
                        </a:rPr>
                        <m:t>(</m:t>
                      </m:r>
                      <m:r>
                        <a:rPr lang="en-US" sz="3200" i="1">
                          <a:latin typeface="Cambria Math" panose="02040503050406030204" pitchFamily="18" charset="0"/>
                        </a:rPr>
                        <m:t>𝑖</m:t>
                      </m:r>
                      <m:r>
                        <a:rPr lang="en-US" sz="3200" i="1">
                          <a:latin typeface="Cambria Math" panose="02040503050406030204" pitchFamily="18" charset="0"/>
                        </a:rPr>
                        <m:t>,</m:t>
                      </m:r>
                      <m:r>
                        <a:rPr lang="en-US" sz="3200" i="1">
                          <a:latin typeface="Cambria Math" panose="02040503050406030204" pitchFamily="18" charset="0"/>
                        </a:rPr>
                        <m:t>𝑗</m:t>
                      </m:r>
                      <m:r>
                        <a:rPr lang="en-US" sz="3200" i="1">
                          <a:latin typeface="Cambria Math" panose="02040503050406030204" pitchFamily="18" charset="0"/>
                        </a:rPr>
                        <m:t>,</m:t>
                      </m:r>
                      <m:r>
                        <a:rPr lang="en-US" sz="3200" i="1">
                          <a:latin typeface="Cambria Math" panose="02040503050406030204" pitchFamily="18" charset="0"/>
                        </a:rPr>
                        <m:t>𝑘</m:t>
                      </m:r>
                      <m:r>
                        <a:rPr lang="en-US" sz="3200" i="1">
                          <a:latin typeface="Cambria Math" panose="02040503050406030204" pitchFamily="18" charset="0"/>
                        </a:rPr>
                        <m:t>)</m:t>
                      </m:r>
                    </m:oMath>
                  </a14:m>
                  <a:r>
                    <a:rPr lang="en-US" sz="3200" dirty="0"/>
                    <a:t> in lattice units, and </a:t>
                  </a:r>
                  <a14:m>
                    <m:oMath xmlns:m="http://schemas.openxmlformats.org/officeDocument/2006/math">
                      <m:r>
                        <a:rPr lang="en-US" sz="3200" i="1">
                          <a:latin typeface="Cambria Math" panose="02040503050406030204" pitchFamily="18" charset="0"/>
                        </a:rPr>
                        <m:t>𝑄</m:t>
                      </m:r>
                      <m:r>
                        <a:rPr lang="en-US" sz="3200" i="1">
                          <a:latin typeface="Cambria Math" panose="02040503050406030204" pitchFamily="18" charset="0"/>
                        </a:rPr>
                        <m:t>=1.14 ×</m:t>
                      </m:r>
                      <m:sSup>
                        <m:sSupPr>
                          <m:ctrlPr>
                            <a:rPr lang="en-US" sz="3200" i="1">
                              <a:latin typeface="Cambria Math" panose="02040503050406030204" pitchFamily="18" charset="0"/>
                            </a:rPr>
                          </m:ctrlPr>
                        </m:sSupPr>
                        <m:e>
                          <m:r>
                            <a:rPr lang="en-US" sz="3200" i="1">
                              <a:latin typeface="Cambria Math" panose="02040503050406030204" pitchFamily="18" charset="0"/>
                            </a:rPr>
                            <m:t>10</m:t>
                          </m:r>
                        </m:e>
                        <m:sup>
                          <m:r>
                            <a:rPr lang="en-US" sz="3200" i="1">
                              <a:latin typeface="Cambria Math" panose="02040503050406030204" pitchFamily="18" charset="0"/>
                            </a:rPr>
                            <m:t>−5</m:t>
                          </m:r>
                        </m:sup>
                      </m:sSup>
                    </m:oMath>
                  </a14:m>
                  <a:r>
                    <a:rPr lang="en-US" sz="3200" dirty="0"/>
                    <a:t> Gy</a:t>
                  </a:r>
                  <a:r>
                    <a:rPr lang="en-US" sz="3200" baseline="30000" dirty="0"/>
                    <a:t>-1</a:t>
                  </a:r>
                  <a:r>
                    <a:rPr lang="en-US" sz="3200" dirty="0"/>
                    <a:t>. We obtained on average 35 DSBs/cell/</a:t>
                  </a:r>
                  <a:r>
                    <a:rPr lang="en-US" sz="3200" dirty="0" err="1"/>
                    <a:t>Gy</a:t>
                  </a:r>
                  <a:r>
                    <a:rPr lang="en-US" sz="3200" dirty="0"/>
                    <a:t>. DSBs were classified as simple or complex based on a voxel energy threshold of 500 eV. The next step consisted of a </a:t>
                  </a:r>
                  <a:r>
                    <a:rPr lang="en-US" sz="3200" b="1" dirty="0"/>
                    <a:t>repair algorithm over a 24h time period </a:t>
                  </a:r>
                  <a:r>
                    <a:rPr lang="en-US" sz="3200" dirty="0"/>
                    <a:t>with a time step </a:t>
                  </a:r>
                  <a14:m>
                    <m:oMath xmlns:m="http://schemas.openxmlformats.org/officeDocument/2006/math">
                      <m:r>
                        <a:rPr lang="en-US" sz="3200" i="1">
                          <a:latin typeface="Cambria Math" panose="02040503050406030204" pitchFamily="18" charset="0"/>
                        </a:rPr>
                        <m:t>𝛿</m:t>
                      </m:r>
                      <m:r>
                        <a:rPr lang="en-US" sz="3200" i="1">
                          <a:latin typeface="Cambria Math" panose="02040503050406030204" pitchFamily="18" charset="0"/>
                        </a:rPr>
                        <m:t>𝑡</m:t>
                      </m:r>
                    </m:oMath>
                  </a14:m>
                  <a:r>
                    <a:rPr lang="en-US" sz="3200" dirty="0">
                      <a:cs typeface="Calibri" panose="020F0502020204030204" pitchFamily="34" charset="0"/>
                    </a:rPr>
                    <a:t> </a:t>
                  </a:r>
                  <a:r>
                    <a:rPr lang="en-US" sz="3200" dirty="0"/>
                    <a:t>(</a:t>
                  </a:r>
                  <a14:m>
                    <m:oMath xmlns:m="http://schemas.openxmlformats.org/officeDocument/2006/math">
                      <m:r>
                        <a:rPr lang="en-US" sz="3200" i="1" dirty="0" smtClean="0">
                          <a:latin typeface="Cambria Math" panose="02040503050406030204" pitchFamily="18" charset="0"/>
                        </a:rPr>
                        <m:t>~ </m:t>
                      </m:r>
                    </m:oMath>
                  </a14:m>
                  <a:r>
                    <a:rPr lang="en-US" sz="3200" dirty="0"/>
                    <a:t>1 s). During each </a:t>
                  </a:r>
                  <a14:m>
                    <m:oMath xmlns:m="http://schemas.openxmlformats.org/officeDocument/2006/math">
                      <m:r>
                        <a:rPr lang="en-US" sz="3200" i="1">
                          <a:latin typeface="Cambria Math" panose="02040503050406030204" pitchFamily="18" charset="0"/>
                        </a:rPr>
                        <m:t>𝛿</m:t>
                      </m:r>
                      <m:r>
                        <a:rPr lang="en-US" sz="3200" i="1">
                          <a:latin typeface="Cambria Math" panose="02040503050406030204" pitchFamily="18" charset="0"/>
                        </a:rPr>
                        <m:t>𝑡</m:t>
                      </m:r>
                    </m:oMath>
                  </a14:m>
                  <a:r>
                    <a:rPr lang="en-US" sz="3200" dirty="0"/>
                    <a:t>, simple breaks were either not repaired, or repaired properly with a probability </a:t>
                  </a:r>
                  <a14:m>
                    <m:oMath xmlns:m="http://schemas.openxmlformats.org/officeDocument/2006/math">
                      <m:r>
                        <a:rPr lang="en-US" sz="3200" i="1">
                          <a:latin typeface="Cambria Math" panose="02040503050406030204" pitchFamily="18" charset="0"/>
                        </a:rPr>
                        <m:t>𝛿</m:t>
                      </m:r>
                      <m:r>
                        <a:rPr lang="en-US" sz="3200" i="1">
                          <a:latin typeface="Cambria Math" panose="02040503050406030204" pitchFamily="18" charset="0"/>
                        </a:rPr>
                        <m:t>𝑡</m:t>
                      </m:r>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𝜏</m:t>
                          </m:r>
                        </m:e>
                        <m:sub>
                          <m:r>
                            <a:rPr lang="en-US" sz="3200" i="1">
                              <a:latin typeface="Cambria Math" panose="02040503050406030204" pitchFamily="18" charset="0"/>
                            </a:rPr>
                            <m:t>1</m:t>
                          </m:r>
                        </m:sub>
                      </m:sSub>
                    </m:oMath>
                  </a14:m>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𝜏</m:t>
                          </m:r>
                        </m:e>
                        <m:sub>
                          <m:r>
                            <a:rPr lang="en-US" sz="3200" i="1">
                              <a:latin typeface="Cambria Math" panose="02040503050406030204" pitchFamily="18" charset="0"/>
                            </a:rPr>
                            <m:t>1</m:t>
                          </m:r>
                        </m:sub>
                      </m:sSub>
                      <m:r>
                        <a:rPr lang="en-US" sz="3200" b="0" i="0" smtClean="0">
                          <a:latin typeface="Cambria Math" panose="02040503050406030204" pitchFamily="18" charset="0"/>
                        </a:rPr>
                        <m:t>=1.7</m:t>
                      </m:r>
                    </m:oMath>
                  </a14:m>
                  <a:r>
                    <a:rPr lang="en-US" sz="3200" dirty="0"/>
                    <a:t> h). Complex breaks were either not repaired, or repaired with a probability </a:t>
                  </a:r>
                  <a14:m>
                    <m:oMath xmlns:m="http://schemas.openxmlformats.org/officeDocument/2006/math">
                      <m:r>
                        <a:rPr lang="en-US" sz="3200" i="1">
                          <a:latin typeface="Cambria Math" panose="02040503050406030204" pitchFamily="18" charset="0"/>
                        </a:rPr>
                        <m:t>𝛿</m:t>
                      </m:r>
                      <m:r>
                        <a:rPr lang="en-US" sz="3200" i="1">
                          <a:latin typeface="Cambria Math" panose="02040503050406030204" pitchFamily="18" charset="0"/>
                        </a:rPr>
                        <m:t>𝑡</m:t>
                      </m:r>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b="0" i="1" smtClean="0">
                              <a:latin typeface="Cambria Math" panose="02040503050406030204" pitchFamily="18" charset="0"/>
                            </a:rPr>
                            <m:t>2</m:t>
                          </m:r>
                          <m:r>
                            <a:rPr lang="en-US" sz="3200" i="1">
                              <a:latin typeface="Cambria Math" panose="02040503050406030204" pitchFamily="18" charset="0"/>
                            </a:rPr>
                            <m:t>𝜏</m:t>
                          </m:r>
                        </m:e>
                        <m:sub>
                          <m:r>
                            <a:rPr lang="en-US" sz="3200" b="0" i="1" smtClean="0">
                              <a:latin typeface="Cambria Math" panose="02040503050406030204" pitchFamily="18" charset="0"/>
                            </a:rPr>
                            <m:t>2</m:t>
                          </m:r>
                        </m:sub>
                      </m:sSub>
                    </m:oMath>
                  </a14:m>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𝜏</m:t>
                          </m:r>
                        </m:e>
                        <m:sub>
                          <m:r>
                            <a:rPr lang="en-US" sz="3200" b="0" i="1" smtClean="0">
                              <a:latin typeface="Cambria Math" panose="02040503050406030204" pitchFamily="18" charset="0"/>
                            </a:rPr>
                            <m:t>2</m:t>
                          </m:r>
                        </m:sub>
                      </m:sSub>
                      <m:r>
                        <a:rPr lang="en-US" sz="3200">
                          <a:latin typeface="Cambria Math" panose="02040503050406030204" pitchFamily="18" charset="0"/>
                        </a:rPr>
                        <m:t>=</m:t>
                      </m:r>
                      <m:r>
                        <a:rPr lang="en-US" sz="3200" b="0" i="0" smtClean="0">
                          <a:latin typeface="Cambria Math" panose="02040503050406030204" pitchFamily="18" charset="0"/>
                        </a:rPr>
                        <m:t>23</m:t>
                      </m:r>
                      <m:r>
                        <a:rPr lang="en-US" sz="3200">
                          <a:latin typeface="Cambria Math" panose="02040503050406030204" pitchFamily="18" charset="0"/>
                        </a:rPr>
                        <m:t>.7</m:t>
                      </m:r>
                    </m:oMath>
                  </a14:m>
                  <a:r>
                    <a:rPr lang="en-US" sz="3200" dirty="0"/>
                    <a:t> h). When repaired, free ends coming from complex breaks could either be properly or improperly repaired, with a probability of any 2 ends to repair equal to </a:t>
                  </a:r>
                  <a14:m>
                    <m:oMath xmlns:m="http://schemas.openxmlformats.org/officeDocument/2006/math">
                      <m:r>
                        <a:rPr lang="en-US" sz="3200" i="1" smtClean="0">
                          <a:latin typeface="Cambria Math" panose="02040503050406030204" pitchFamily="18" charset="0"/>
                        </a:rPr>
                        <m:t>𝐼</m:t>
                      </m:r>
                      <m:r>
                        <a:rPr lang="en-US" sz="3200" i="1" smtClean="0">
                          <a:latin typeface="Cambria Math" panose="02040503050406030204" pitchFamily="18" charset="0"/>
                        </a:rPr>
                        <m:t>=1/</m:t>
                      </m:r>
                      <m:r>
                        <a:rPr lang="en-US" sz="3200" i="1">
                          <a:latin typeface="Cambria Math" panose="02040503050406030204" pitchFamily="18" charset="0"/>
                        </a:rPr>
                        <m:t>𝑊</m:t>
                      </m:r>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exp</m:t>
                          </m:r>
                        </m:fName>
                        <m:e>
                          <m:d>
                            <m:dPr>
                              <m:ctrlPr>
                                <a:rPr lang="en-US" sz="3200" i="1">
                                  <a:latin typeface="Cambria Math" panose="02040503050406030204" pitchFamily="18" charset="0"/>
                                </a:rPr>
                              </m:ctrlPr>
                            </m:dPr>
                            <m:e>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𝑟</m:t>
                                  </m:r>
                                </m:e>
                                <m:sup>
                                  <m:r>
                                    <a:rPr lang="en-US" sz="3200" i="1">
                                      <a:latin typeface="Cambria Math" panose="02040503050406030204" pitchFamily="18" charset="0"/>
                                    </a:rPr>
                                    <m:t>2</m:t>
                                  </m:r>
                                </m:sup>
                              </m:sSup>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𝜎</m:t>
                                  </m:r>
                                </m:e>
                                <m:sup>
                                  <m:r>
                                    <a:rPr lang="en-US" sz="3200" i="1">
                                      <a:latin typeface="Cambria Math" panose="02040503050406030204" pitchFamily="18" charset="0"/>
                                    </a:rPr>
                                    <m:t>2</m:t>
                                  </m:r>
                                </m:sup>
                              </m:sSup>
                            </m:e>
                          </m:d>
                        </m:e>
                      </m:func>
                    </m:oMath>
                  </a14:m>
                  <a:r>
                    <a:rPr lang="en-US" sz="3200" dirty="0"/>
                    <a:t>, where </a:t>
                  </a:r>
                  <a14:m>
                    <m:oMath xmlns:m="http://schemas.openxmlformats.org/officeDocument/2006/math">
                      <m:r>
                        <a:rPr lang="en-US" sz="3200" i="1">
                          <a:latin typeface="Cambria Math" panose="02040503050406030204" pitchFamily="18" charset="0"/>
                        </a:rPr>
                        <m:t>𝑟</m:t>
                      </m:r>
                    </m:oMath>
                  </a14:m>
                  <a:r>
                    <a:rPr lang="en-US" sz="3200" dirty="0"/>
                    <a:t> is the Euclidian distance between the selected free ends, and </a:t>
                  </a:r>
                  <a14:m>
                    <m:oMath xmlns:m="http://schemas.openxmlformats.org/officeDocument/2006/math">
                      <m:r>
                        <a:rPr lang="en-US" sz="3200" i="1">
                          <a:latin typeface="Cambria Math" panose="02040503050406030204" pitchFamily="18" charset="0"/>
                        </a:rPr>
                        <m:t>𝑊</m:t>
                      </m:r>
                    </m:oMath>
                  </a14:m>
                  <a:r>
                    <a:rPr lang="en-US" sz="3200" dirty="0"/>
                    <a:t> and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𝜎</m:t>
                          </m:r>
                        </m:e>
                        <m:sup>
                          <m:r>
                            <a:rPr lang="en-US" sz="3200" i="1">
                              <a:latin typeface="Cambria Math" panose="02040503050406030204" pitchFamily="18" charset="0"/>
                            </a:rPr>
                            <m:t>2</m:t>
                          </m:r>
                        </m:sup>
                      </m:sSup>
                      <m:r>
                        <a:rPr lang="en-US" sz="3200" i="1">
                          <a:latin typeface="Cambria Math" panose="02040503050406030204" pitchFamily="18" charset="0"/>
                        </a:rPr>
                        <m:t>=0.89</m:t>
                      </m:r>
                    </m:oMath>
                  </a14:m>
                  <a:r>
                    <a:rPr lang="en-US" sz="3200" dirty="0"/>
                    <a:t> μm</a:t>
                  </a:r>
                  <a:r>
                    <a:rPr lang="en-US" sz="3200" baseline="30000" dirty="0"/>
                    <a:t>2</a:t>
                  </a:r>
                  <a:r>
                    <a:rPr lang="en-US" sz="3200" dirty="0"/>
                    <a:t> are parameters. At the end of the 24 h time period, all the </a:t>
                  </a:r>
                  <a:r>
                    <a:rPr lang="en-US" sz="3200" b="1" dirty="0"/>
                    <a:t>fragment sequences were classified</a:t>
                  </a:r>
                  <a:r>
                    <a:rPr lang="en-US" sz="3200" dirty="0"/>
                    <a:t>. Classifications include intact chromosomes, properly repaired chromosomes, deletions and CAs. In this work, we focused on </a:t>
                  </a:r>
                  <a:r>
                    <a:rPr lang="en-US" sz="3200" b="1" dirty="0"/>
                    <a:t>simple exchanges </a:t>
                  </a:r>
                  <a:r>
                    <a:rPr lang="en-US" sz="3200" dirty="0"/>
                    <a:t>(exchanges involving 2 breaks in 2 chromosomes) and </a:t>
                  </a:r>
                  <a:r>
                    <a:rPr lang="en-US" sz="3200" b="1" dirty="0"/>
                    <a:t>complex exchanges </a:t>
                  </a:r>
                  <a:r>
                    <a:rPr lang="en-US" sz="3200" dirty="0"/>
                    <a:t>(exchanges involving more than 2 breaks, in more than 2 chromosomes). Simulations were done for 6 ion beams (H 1000 MeV/n, He 250 MeV/n, C 290 MeV/n, O 325 MeV/n, Si 300 MeV/n and Fe 100 MeV/n) of LET ranging from 0.22 to 149.2 keV/µm. For each ion, CAs were calculated for 7 dose points ranging from 0.05 to 1 </a:t>
                  </a:r>
                  <a:r>
                    <a:rPr lang="en-US" sz="3200" dirty="0" err="1"/>
                    <a:t>Gy</a:t>
                  </a:r>
                  <a:r>
                    <a:rPr lang="en-US" sz="3200" dirty="0"/>
                    <a:t>, with each dose point consisting </a:t>
                  </a:r>
                  <a:r>
                    <a:rPr lang="en-US" sz="3200"/>
                    <a:t>of 10,000 </a:t>
                  </a:r>
                  <a:r>
                    <a:rPr lang="en-US" sz="3200" dirty="0"/>
                    <a:t>histories. The final dose-response of simple or complex exchange frequency was fitted by a linear quadratic model,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𝑦</m:t>
                          </m:r>
                        </m:e>
                        <m:sub>
                          <m:r>
                            <a:rPr lang="en-US" sz="3200" b="0" i="1" smtClean="0">
                              <a:latin typeface="Cambria Math" panose="02040503050406030204" pitchFamily="18" charset="0"/>
                            </a:rPr>
                            <m:t>𝑆𝐸</m:t>
                          </m:r>
                          <m:r>
                            <a:rPr lang="en-US" sz="3200" b="0" i="1" smtClean="0">
                              <a:latin typeface="Cambria Math" panose="02040503050406030204" pitchFamily="18" charset="0"/>
                            </a:rPr>
                            <m:t>/</m:t>
                          </m:r>
                          <m:r>
                            <a:rPr lang="en-US" sz="3200" b="0" i="1" smtClean="0">
                              <a:latin typeface="Cambria Math" panose="02040503050406030204" pitchFamily="18" charset="0"/>
                            </a:rPr>
                            <m:t>𝐶𝐸</m:t>
                          </m:r>
                        </m:sub>
                      </m:sSub>
                      <m:r>
                        <a:rPr lang="en-US" sz="3200" b="0" i="1"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𝛼</m:t>
                      </m:r>
                      <m:r>
                        <a:rPr lang="en-US" sz="3200" b="0" i="1" smtClean="0">
                          <a:latin typeface="Cambria Math" panose="02040503050406030204" pitchFamily="18" charset="0"/>
                          <a:ea typeface="Cambria Math" panose="02040503050406030204" pitchFamily="18" charset="0"/>
                        </a:rPr>
                        <m:t>𝐷</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𝛽</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𝐷</m:t>
                          </m:r>
                        </m:e>
                        <m:sup>
                          <m:r>
                            <a:rPr lang="en-US" sz="3200" b="0" i="1" smtClean="0">
                              <a:latin typeface="Cambria Math" panose="02040503050406030204" pitchFamily="18" charset="0"/>
                              <a:ea typeface="Cambria Math" panose="02040503050406030204" pitchFamily="18" charset="0"/>
                            </a:rPr>
                            <m:t>2</m:t>
                          </m:r>
                        </m:sup>
                      </m:sSup>
                    </m:oMath>
                  </a14:m>
                  <a:r>
                    <a:rPr lang="en-US" sz="3200" dirty="0"/>
                    <a:t>.</a:t>
                  </a:r>
                </a:p>
              </p:txBody>
            </p:sp>
          </mc:Choice>
          <mc:Fallback xmlns="">
            <p:sp>
              <p:nvSpPr>
                <p:cNvPr id="1916" name="TextBox 1915">
                  <a:extLst>
                    <a:ext uri="{FF2B5EF4-FFF2-40B4-BE49-F238E27FC236}">
                      <a16:creationId xmlns:a16="http://schemas.microsoft.com/office/drawing/2014/main" id="{0AE49855-EC5F-4303-A8A9-C21364EBE4AA}"/>
                    </a:ext>
                  </a:extLst>
                </p:cNvPr>
                <p:cNvSpPr txBox="1">
                  <a:spLocks noRot="1" noChangeAspect="1" noMove="1" noResize="1" noEditPoints="1" noAdjustHandles="1" noChangeArrowheads="1" noChangeShapeType="1" noTextEdit="1"/>
                </p:cNvSpPr>
                <p:nvPr/>
              </p:nvSpPr>
              <p:spPr>
                <a:xfrm>
                  <a:off x="15507487" y="5523292"/>
                  <a:ext cx="14211849" cy="20447777"/>
                </a:xfrm>
                <a:prstGeom prst="rect">
                  <a:avLst/>
                </a:prstGeom>
                <a:blipFill>
                  <a:blip r:embed="rId4"/>
                  <a:stretch>
                    <a:fillRect l="-1156" t="-388" r="-111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3C520314-9DC1-4524-A5FD-FDD212415AEA}"/>
                </a:ext>
              </a:extLst>
            </p:cNvPr>
            <p:cNvPicPr>
              <a:picLocks noChangeAspect="1"/>
            </p:cNvPicPr>
            <p:nvPr/>
          </p:nvPicPr>
          <p:blipFill>
            <a:blip r:embed="rId5"/>
            <a:stretch>
              <a:fillRect/>
            </a:stretch>
          </p:blipFill>
          <p:spPr>
            <a:xfrm>
              <a:off x="15595904" y="25638715"/>
              <a:ext cx="14146415" cy="4699118"/>
            </a:xfrm>
            <a:prstGeom prst="rect">
              <a:avLst/>
            </a:prstGeom>
          </p:spPr>
        </p:pic>
      </p:grpSp>
      <p:sp>
        <p:nvSpPr>
          <p:cNvPr id="13" name="Rectangle 12">
            <a:extLst>
              <a:ext uri="{FF2B5EF4-FFF2-40B4-BE49-F238E27FC236}">
                <a16:creationId xmlns:a16="http://schemas.microsoft.com/office/drawing/2014/main" id="{25545E37-D6C6-4EAB-A5D7-835755B3BBE2}"/>
              </a:ext>
            </a:extLst>
          </p:cNvPr>
          <p:cNvSpPr/>
          <p:nvPr/>
        </p:nvSpPr>
        <p:spPr>
          <a:xfrm>
            <a:off x="21510276" y="8074577"/>
            <a:ext cx="184730" cy="615553"/>
          </a:xfrm>
          <a:prstGeom prst="rect">
            <a:avLst/>
          </a:prstGeom>
        </p:spPr>
        <p:txBody>
          <a:bodyPr wrap="none">
            <a:spAutoFit/>
          </a:bodyPr>
          <a:lstStyle/>
          <a:p>
            <a:pPr algn="ctr"/>
            <a:endParaRPr lang="en-US" sz="3400" dirty="0"/>
          </a:p>
        </p:txBody>
      </p:sp>
      <p:grpSp>
        <p:nvGrpSpPr>
          <p:cNvPr id="4428" name="Group 4427">
            <a:extLst>
              <a:ext uri="{FF2B5EF4-FFF2-40B4-BE49-F238E27FC236}">
                <a16:creationId xmlns:a16="http://schemas.microsoft.com/office/drawing/2014/main" id="{27D36976-286E-4978-B0C8-FE0BE07EF3A3}"/>
              </a:ext>
            </a:extLst>
          </p:cNvPr>
          <p:cNvGrpSpPr/>
          <p:nvPr/>
        </p:nvGrpSpPr>
        <p:grpSpPr>
          <a:xfrm>
            <a:off x="514945" y="13743672"/>
            <a:ext cx="14173200" cy="28823583"/>
            <a:chOff x="613563" y="27594554"/>
            <a:chExt cx="14158115" cy="14331089"/>
          </a:xfrm>
        </p:grpSpPr>
        <p:grpSp>
          <p:nvGrpSpPr>
            <p:cNvPr id="4429" name="Group 4428">
              <a:extLst>
                <a:ext uri="{FF2B5EF4-FFF2-40B4-BE49-F238E27FC236}">
                  <a16:creationId xmlns:a16="http://schemas.microsoft.com/office/drawing/2014/main" id="{D70BE049-06BD-4591-AF5A-37DEF4F0B6B8}"/>
                </a:ext>
              </a:extLst>
            </p:cNvPr>
            <p:cNvGrpSpPr/>
            <p:nvPr/>
          </p:nvGrpSpPr>
          <p:grpSpPr>
            <a:xfrm>
              <a:off x="613565" y="27594554"/>
              <a:ext cx="14158113" cy="500104"/>
              <a:chOff x="1257298" y="7038294"/>
              <a:chExt cx="13876339" cy="500104"/>
            </a:xfrm>
          </p:grpSpPr>
          <p:sp>
            <p:nvSpPr>
              <p:cNvPr id="4431" name="Rectangle: Top Corners Rounded 4430">
                <a:extLst>
                  <a:ext uri="{FF2B5EF4-FFF2-40B4-BE49-F238E27FC236}">
                    <a16:creationId xmlns:a16="http://schemas.microsoft.com/office/drawing/2014/main" id="{033F9363-30DC-4D1D-8EA3-C85BD1BD49AE}"/>
                  </a:ext>
                </a:extLst>
              </p:cNvPr>
              <p:cNvSpPr/>
              <p:nvPr/>
            </p:nvSpPr>
            <p:spPr>
              <a:xfrm rot="10800000">
                <a:off x="1257299" y="7038294"/>
                <a:ext cx="13876337" cy="500104"/>
              </a:xfrm>
              <a:prstGeom prst="round2SameRect">
                <a:avLst>
                  <a:gd name="adj1" fmla="val 0"/>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32" name="TextBox 4431">
                <a:extLst>
                  <a:ext uri="{FF2B5EF4-FFF2-40B4-BE49-F238E27FC236}">
                    <a16:creationId xmlns:a16="http://schemas.microsoft.com/office/drawing/2014/main" id="{25268AD5-A818-4BD8-BCD7-73DBA1DF2AA5}"/>
                  </a:ext>
                </a:extLst>
              </p:cNvPr>
              <p:cNvSpPr txBox="1"/>
              <p:nvPr/>
            </p:nvSpPr>
            <p:spPr>
              <a:xfrm>
                <a:off x="1257298" y="7043623"/>
                <a:ext cx="13876339" cy="468279"/>
              </a:xfrm>
              <a:prstGeom prst="rect">
                <a:avLst/>
              </a:prstGeom>
              <a:noFill/>
            </p:spPr>
            <p:txBody>
              <a:bodyPr wrap="square" rtlCol="0">
                <a:spAutoFit/>
              </a:bodyPr>
              <a:lstStyle/>
              <a:p>
                <a:pPr algn="ctr"/>
                <a:r>
                  <a:rPr lang="en-US" sz="5400" b="1" dirty="0">
                    <a:solidFill>
                      <a:schemeClr val="bg1"/>
                    </a:solidFill>
                    <a:latin typeface="Helvetica" panose="020B0604020202020204" pitchFamily="34" charset="0"/>
                    <a:cs typeface="Helvetica" panose="020B0604020202020204" pitchFamily="34" charset="0"/>
                  </a:rPr>
                  <a:t>3. Results</a:t>
                </a:r>
              </a:p>
            </p:txBody>
          </p:sp>
        </p:grpSp>
        <p:sp>
          <p:nvSpPr>
            <p:cNvPr id="4430" name="Rectangle: Top Corners Rounded 4429">
              <a:extLst>
                <a:ext uri="{FF2B5EF4-FFF2-40B4-BE49-F238E27FC236}">
                  <a16:creationId xmlns:a16="http://schemas.microsoft.com/office/drawing/2014/main" id="{FDA4743F-FCE1-4263-BCA6-2DD7BF21DF0D}"/>
                </a:ext>
              </a:extLst>
            </p:cNvPr>
            <p:cNvSpPr/>
            <p:nvPr/>
          </p:nvSpPr>
          <p:spPr>
            <a:xfrm>
              <a:off x="613563" y="28093141"/>
              <a:ext cx="14158101" cy="13832502"/>
            </a:xfrm>
            <a:prstGeom prst="round2SameRect">
              <a:avLst>
                <a:gd name="adj1" fmla="val 0"/>
                <a:gd name="adj2" fmla="val 4434"/>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pic>
        <p:nvPicPr>
          <p:cNvPr id="4433" name="Picture 4432">
            <a:extLst>
              <a:ext uri="{FF2B5EF4-FFF2-40B4-BE49-F238E27FC236}">
                <a16:creationId xmlns:a16="http://schemas.microsoft.com/office/drawing/2014/main" id="{FE3540B4-FFF3-4B53-8C80-1242EDC382AB}"/>
              </a:ext>
            </a:extLst>
          </p:cNvPr>
          <p:cNvPicPr>
            <a:picLocks noChangeAspect="1"/>
          </p:cNvPicPr>
          <p:nvPr/>
        </p:nvPicPr>
        <p:blipFill rotWithShape="1">
          <a:blip r:embed="rId6">
            <a:extLst>
              <a:ext uri="{28A0092B-C50C-407E-A947-70E740481C1C}">
                <a14:useLocalDpi xmlns:a14="http://schemas.microsoft.com/office/drawing/2010/main" val="0"/>
              </a:ext>
            </a:extLst>
          </a:blip>
          <a:srcRect l="4096" t="7989" r="-111" b="-3"/>
          <a:stretch/>
        </p:blipFill>
        <p:spPr>
          <a:xfrm>
            <a:off x="1092475" y="14916516"/>
            <a:ext cx="6209956" cy="5486587"/>
          </a:xfrm>
          <a:prstGeom prst="rect">
            <a:avLst/>
          </a:prstGeom>
        </p:spPr>
      </p:pic>
      <p:pic>
        <p:nvPicPr>
          <p:cNvPr id="4434" name="Picture 4433">
            <a:extLst>
              <a:ext uri="{FF2B5EF4-FFF2-40B4-BE49-F238E27FC236}">
                <a16:creationId xmlns:a16="http://schemas.microsoft.com/office/drawing/2014/main" id="{D2EA794A-13BC-4B15-9307-AAB3A47F78CB}"/>
              </a:ext>
            </a:extLst>
          </p:cNvPr>
          <p:cNvPicPr>
            <a:picLocks noChangeAspect="1"/>
          </p:cNvPicPr>
          <p:nvPr/>
        </p:nvPicPr>
        <p:blipFill rotWithShape="1">
          <a:blip r:embed="rId7">
            <a:extLst>
              <a:ext uri="{28A0092B-C50C-407E-A947-70E740481C1C}">
                <a14:useLocalDpi xmlns:a14="http://schemas.microsoft.com/office/drawing/2010/main" val="0"/>
              </a:ext>
            </a:extLst>
          </a:blip>
          <a:srcRect l="3021" t="8230"/>
          <a:stretch/>
        </p:blipFill>
        <p:spPr>
          <a:xfrm>
            <a:off x="7945740" y="14869811"/>
            <a:ext cx="6288735" cy="5486400"/>
          </a:xfrm>
          <a:prstGeom prst="rect">
            <a:avLst/>
          </a:prstGeom>
        </p:spPr>
      </p:pic>
      <p:sp>
        <p:nvSpPr>
          <p:cNvPr id="18" name="Rectangle 17">
            <a:extLst>
              <a:ext uri="{FF2B5EF4-FFF2-40B4-BE49-F238E27FC236}">
                <a16:creationId xmlns:a16="http://schemas.microsoft.com/office/drawing/2014/main" id="{EFB6A772-21E6-4AD5-AA1F-5260DAF885AC}"/>
              </a:ext>
            </a:extLst>
          </p:cNvPr>
          <p:cNvSpPr/>
          <p:nvPr/>
        </p:nvSpPr>
        <p:spPr>
          <a:xfrm>
            <a:off x="784647" y="20142851"/>
            <a:ext cx="13610361" cy="1649811"/>
          </a:xfrm>
          <a:prstGeom prst="rect">
            <a:avLst/>
          </a:prstGeom>
        </p:spPr>
        <p:txBody>
          <a:bodyPr wrap="square">
            <a:spAutoFit/>
          </a:bodyPr>
          <a:lstStyle/>
          <a:p>
            <a:pPr algn="just">
              <a:lnSpc>
                <a:spcPct val="107000"/>
              </a:lnSpc>
              <a:spcAft>
                <a:spcPts val="800"/>
              </a:spcAft>
            </a:pPr>
            <a:r>
              <a:rPr lang="en-US" sz="3200" b="1" dirty="0">
                <a:latin typeface="Calibri" panose="020F0502020204030204" pitchFamily="34" charset="0"/>
                <a:ea typeface="Yu Mincho" panose="02020400000000000000" pitchFamily="18" charset="-128"/>
                <a:cs typeface="Calibri" panose="020F0502020204030204" pitchFamily="34" charset="0"/>
              </a:rPr>
              <a:t>Figure 2.</a:t>
            </a:r>
            <a:r>
              <a:rPr lang="en-US" sz="3200" dirty="0">
                <a:latin typeface="Calibri" panose="020F0502020204030204" pitchFamily="34" charset="0"/>
                <a:ea typeface="Yu Mincho" panose="02020400000000000000" pitchFamily="18" charset="-128"/>
                <a:cs typeface="Calibri" panose="020F0502020204030204" pitchFamily="34" charset="0"/>
              </a:rPr>
              <a:t> </a:t>
            </a:r>
            <a:r>
              <a:rPr lang="en-US" sz="3200" i="1" dirty="0">
                <a:latin typeface="Calibri" panose="020F0502020204030204" pitchFamily="34" charset="0"/>
                <a:ea typeface="Yu Mincho" panose="02020400000000000000" pitchFamily="18" charset="-128"/>
                <a:cs typeface="Calibri" panose="020F0502020204030204" pitchFamily="34" charset="0"/>
              </a:rPr>
              <a:t>3D projected tracks and damages in a cell nucleus (grey circles) for a dose of 1 </a:t>
            </a:r>
            <a:r>
              <a:rPr lang="en-US" sz="3200" i="1" dirty="0" err="1">
                <a:latin typeface="Calibri" panose="020F0502020204030204" pitchFamily="34" charset="0"/>
                <a:ea typeface="Yu Mincho" panose="02020400000000000000" pitchFamily="18" charset="-128"/>
                <a:cs typeface="Calibri" panose="020F0502020204030204" pitchFamily="34" charset="0"/>
              </a:rPr>
              <a:t>Gy</a:t>
            </a:r>
            <a:r>
              <a:rPr lang="en-US" sz="3200" i="1" dirty="0">
                <a:latin typeface="Calibri" panose="020F0502020204030204" pitchFamily="34" charset="0"/>
                <a:ea typeface="Yu Mincho" panose="02020400000000000000" pitchFamily="18" charset="-128"/>
                <a:cs typeface="Calibri" panose="020F0502020204030204" pitchFamily="34" charset="0"/>
              </a:rPr>
              <a:t>. Red: direct tracks, blue: indirect tracks, green: simple breaks, black: complex breaks.</a:t>
            </a:r>
            <a:r>
              <a:rPr lang="en-US" sz="3200" dirty="0">
                <a:latin typeface="Calibri" panose="020F0502020204030204" pitchFamily="34" charset="0"/>
                <a:ea typeface="Yu Mincho" panose="02020400000000000000" pitchFamily="18" charset="-128"/>
                <a:cs typeface="Calibri" panose="020F0502020204030204" pitchFamily="34" charset="0"/>
              </a:rPr>
              <a:t> </a:t>
            </a:r>
            <a:endParaRPr lang="en-US" sz="3200" dirty="0">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24CD8776-D8D1-4828-8626-BDD267BA15EA}"/>
              </a:ext>
            </a:extLst>
          </p:cNvPr>
          <p:cNvSpPr/>
          <p:nvPr/>
        </p:nvSpPr>
        <p:spPr>
          <a:xfrm>
            <a:off x="784647" y="14968614"/>
            <a:ext cx="6347416" cy="584775"/>
          </a:xfrm>
          <a:prstGeom prst="rect">
            <a:avLst/>
          </a:prstGeom>
          <a:solidFill>
            <a:schemeClr val="bg1">
              <a:alpha val="50000"/>
            </a:schemeClr>
          </a:solidFill>
        </p:spPr>
        <p:txBody>
          <a:bodyPr wrap="square">
            <a:spAutoFit/>
          </a:bodyPr>
          <a:lstStyle/>
          <a:p>
            <a:r>
              <a:rPr lang="en-US" sz="3200" dirty="0"/>
              <a:t>H 1000 MeV/n - LET = 0.22 keV/µm</a:t>
            </a:r>
          </a:p>
        </p:txBody>
      </p:sp>
      <p:sp>
        <p:nvSpPr>
          <p:cNvPr id="20" name="Rectangle 19">
            <a:extLst>
              <a:ext uri="{FF2B5EF4-FFF2-40B4-BE49-F238E27FC236}">
                <a16:creationId xmlns:a16="http://schemas.microsoft.com/office/drawing/2014/main" id="{810BE5C4-5DBE-45EB-A15F-535FCE7EB220}"/>
              </a:ext>
            </a:extLst>
          </p:cNvPr>
          <p:cNvSpPr/>
          <p:nvPr/>
        </p:nvSpPr>
        <p:spPr>
          <a:xfrm>
            <a:off x="8042033" y="14955026"/>
            <a:ext cx="6015145" cy="584775"/>
          </a:xfrm>
          <a:prstGeom prst="rect">
            <a:avLst/>
          </a:prstGeom>
          <a:solidFill>
            <a:schemeClr val="bg1">
              <a:alpha val="50000"/>
            </a:schemeClr>
          </a:solidFill>
        </p:spPr>
        <p:txBody>
          <a:bodyPr wrap="square">
            <a:spAutoFit/>
          </a:bodyPr>
          <a:lstStyle/>
          <a:p>
            <a:pPr algn="ctr"/>
            <a:r>
              <a:rPr lang="en-US" sz="3200" dirty="0"/>
              <a:t>Si 300 MeV/n - LET = 68.9 keV/µm </a:t>
            </a:r>
          </a:p>
        </p:txBody>
      </p:sp>
      <p:sp>
        <p:nvSpPr>
          <p:cNvPr id="4437" name="TextBox 4436">
            <a:extLst>
              <a:ext uri="{FF2B5EF4-FFF2-40B4-BE49-F238E27FC236}">
                <a16:creationId xmlns:a16="http://schemas.microsoft.com/office/drawing/2014/main" id="{A6550EDB-E7E9-48E7-82A8-2C2D4EFEB195}"/>
              </a:ext>
            </a:extLst>
          </p:cNvPr>
          <p:cNvSpPr txBox="1"/>
          <p:nvPr/>
        </p:nvSpPr>
        <p:spPr>
          <a:xfrm>
            <a:off x="784647" y="21666950"/>
            <a:ext cx="13716000" cy="3539430"/>
          </a:xfrm>
          <a:prstGeom prst="rect">
            <a:avLst/>
          </a:prstGeom>
          <a:noFill/>
        </p:spPr>
        <p:txBody>
          <a:bodyPr wrap="square" rtlCol="0">
            <a:spAutoFit/>
          </a:bodyPr>
          <a:lstStyle/>
          <a:p>
            <a:pPr algn="just"/>
            <a:r>
              <a:rPr lang="en-US" sz="3200" dirty="0"/>
              <a:t>Figure 2 shows examples of simple (green) and complex (black) break distributions within the nucleus for two beams. We can see that damages get clustered together along the core of the tracks as the LET of the beam increases. The direct and indirect tracks are displayed in red and blue. The indirect tracks are exclusively from </a:t>
            </a:r>
            <a:r>
              <a:rPr lang="el-GR" sz="3200" dirty="0"/>
              <a:t>δ</a:t>
            </a:r>
            <a:r>
              <a:rPr lang="en-US" sz="3200" dirty="0"/>
              <a:t>-electrons and show relatively similar energy deposition patterns across the whole nucleus, regardless of the beam LET. Direct tracks display dense ionization cores as the LET of the beam increases.</a:t>
            </a:r>
          </a:p>
        </p:txBody>
      </p:sp>
      <p:grpSp>
        <p:nvGrpSpPr>
          <p:cNvPr id="4442" name="Group 4441">
            <a:extLst>
              <a:ext uri="{FF2B5EF4-FFF2-40B4-BE49-F238E27FC236}">
                <a16:creationId xmlns:a16="http://schemas.microsoft.com/office/drawing/2014/main" id="{47D80CF0-583E-4E0F-BDA8-9E3B6821A19E}"/>
              </a:ext>
            </a:extLst>
          </p:cNvPr>
          <p:cNvGrpSpPr/>
          <p:nvPr/>
        </p:nvGrpSpPr>
        <p:grpSpPr>
          <a:xfrm>
            <a:off x="679007" y="25199778"/>
            <a:ext cx="13610368" cy="7328155"/>
            <a:chOff x="696665" y="26938379"/>
            <a:chExt cx="13641865" cy="7406640"/>
          </a:xfrm>
        </p:grpSpPr>
        <p:pic>
          <p:nvPicPr>
            <p:cNvPr id="22" name="Picture 21">
              <a:extLst>
                <a:ext uri="{FF2B5EF4-FFF2-40B4-BE49-F238E27FC236}">
                  <a16:creationId xmlns:a16="http://schemas.microsoft.com/office/drawing/2014/main" id="{1A58E1BC-7693-4F75-8BC2-3B792EF7B76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841686" y="26938379"/>
              <a:ext cx="6496844" cy="7406640"/>
            </a:xfrm>
            <a:prstGeom prst="rect">
              <a:avLst/>
            </a:prstGeom>
          </p:spPr>
        </p:pic>
        <p:pic>
          <p:nvPicPr>
            <p:cNvPr id="24" name="Picture 23">
              <a:extLst>
                <a:ext uri="{FF2B5EF4-FFF2-40B4-BE49-F238E27FC236}">
                  <a16:creationId xmlns:a16="http://schemas.microsoft.com/office/drawing/2014/main" id="{C15F0020-3B5B-4E16-A880-4C74148F737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96665" y="26938379"/>
              <a:ext cx="6872164" cy="7406639"/>
            </a:xfrm>
            <a:prstGeom prst="rect">
              <a:avLst/>
            </a:prstGeom>
          </p:spPr>
        </p:pic>
      </p:grpSp>
      <mc:AlternateContent xmlns:mc="http://schemas.openxmlformats.org/markup-compatibility/2006" xmlns:a14="http://schemas.microsoft.com/office/drawing/2010/main">
        <mc:Choice Requires="a14">
          <p:graphicFrame>
            <p:nvGraphicFramePr>
              <p:cNvPr id="4438" name="Table 4437">
                <a:extLst>
                  <a:ext uri="{FF2B5EF4-FFF2-40B4-BE49-F238E27FC236}">
                    <a16:creationId xmlns:a16="http://schemas.microsoft.com/office/drawing/2014/main" id="{00EC74CB-5CE2-4E2B-B4AB-09B91E3DF278}"/>
                  </a:ext>
                </a:extLst>
              </p:cNvPr>
              <p:cNvGraphicFramePr>
                <a:graphicFrameLocks noGrp="1"/>
              </p:cNvGraphicFramePr>
              <p:nvPr>
                <p:extLst>
                  <p:ext uri="{D42A27DB-BD31-4B8C-83A1-F6EECF244321}">
                    <p14:modId xmlns:p14="http://schemas.microsoft.com/office/powerpoint/2010/main" val="3963421468"/>
                  </p:ext>
                </p:extLst>
              </p:nvPr>
            </p:nvGraphicFramePr>
            <p:xfrm>
              <a:off x="759983" y="39620294"/>
              <a:ext cx="13617689" cy="2836494"/>
            </p:xfrm>
            <a:graphic>
              <a:graphicData uri="http://schemas.openxmlformats.org/drawingml/2006/table">
                <a:tbl>
                  <a:tblPr firstRow="1" firstCol="1" bandRow="1"/>
                  <a:tblGrid>
                    <a:gridCol w="1157923">
                      <a:extLst>
                        <a:ext uri="{9D8B030D-6E8A-4147-A177-3AD203B41FA5}">
                          <a16:colId xmlns:a16="http://schemas.microsoft.com/office/drawing/2014/main" val="1806859054"/>
                        </a:ext>
                      </a:extLst>
                    </a:gridCol>
                    <a:gridCol w="991119">
                      <a:extLst>
                        <a:ext uri="{9D8B030D-6E8A-4147-A177-3AD203B41FA5}">
                          <a16:colId xmlns:a16="http://schemas.microsoft.com/office/drawing/2014/main" val="160165286"/>
                        </a:ext>
                      </a:extLst>
                    </a:gridCol>
                    <a:gridCol w="1589222">
                      <a:extLst>
                        <a:ext uri="{9D8B030D-6E8A-4147-A177-3AD203B41FA5}">
                          <a16:colId xmlns:a16="http://schemas.microsoft.com/office/drawing/2014/main" val="1885181997"/>
                        </a:ext>
                      </a:extLst>
                    </a:gridCol>
                    <a:gridCol w="1604280">
                      <a:extLst>
                        <a:ext uri="{9D8B030D-6E8A-4147-A177-3AD203B41FA5}">
                          <a16:colId xmlns:a16="http://schemas.microsoft.com/office/drawing/2014/main" val="4142436990"/>
                        </a:ext>
                      </a:extLst>
                    </a:gridCol>
                    <a:gridCol w="2002314">
                      <a:extLst>
                        <a:ext uri="{9D8B030D-6E8A-4147-A177-3AD203B41FA5}">
                          <a16:colId xmlns:a16="http://schemas.microsoft.com/office/drawing/2014/main" val="2734759393"/>
                        </a:ext>
                      </a:extLst>
                    </a:gridCol>
                    <a:gridCol w="1942012">
                      <a:extLst>
                        <a:ext uri="{9D8B030D-6E8A-4147-A177-3AD203B41FA5}">
                          <a16:colId xmlns:a16="http://schemas.microsoft.com/office/drawing/2014/main" val="1700043075"/>
                        </a:ext>
                      </a:extLst>
                    </a:gridCol>
                    <a:gridCol w="2435222">
                      <a:extLst>
                        <a:ext uri="{9D8B030D-6E8A-4147-A177-3AD203B41FA5}">
                          <a16:colId xmlns:a16="http://schemas.microsoft.com/office/drawing/2014/main" val="2213763224"/>
                        </a:ext>
                      </a:extLst>
                    </a:gridCol>
                    <a:gridCol w="1895597">
                      <a:extLst>
                        <a:ext uri="{9D8B030D-6E8A-4147-A177-3AD203B41FA5}">
                          <a16:colId xmlns:a16="http://schemas.microsoft.com/office/drawing/2014/main" val="775637805"/>
                        </a:ext>
                      </a:extLst>
                    </a:gridCol>
                  </a:tblGrid>
                  <a:tr h="480102">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𝐿𝐸𝑇</m:t>
                                </m:r>
                              </m:oMath>
                            </m:oMathPara>
                          </a14:m>
                          <a:endParaRPr lang="en-US" sz="28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𝐻</m:t>
                                </m:r>
                              </m:oMath>
                            </m:oMathPara>
                          </a14:m>
                          <a:endParaRPr lang="en-US" sz="2800" dirty="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a:effectLst/>
                                        <a:latin typeface="Cambria Math" panose="02040503050406030204" pitchFamily="18" charset="0"/>
                                        <a:ea typeface="Calibri" panose="020F0502020204030204" pitchFamily="34" charset="0"/>
                                        <a:cs typeface="Arial" panose="020B0604020202020204" pitchFamily="34" charset="0"/>
                                      </a:rPr>
                                    </m:ctrlPr>
                                  </m:sSubPr>
                                  <m:e>
                                    <m:r>
                                      <a:rPr lang="en-US" sz="2800" i="1">
                                        <a:effectLst/>
                                        <a:latin typeface="Cambria Math" panose="02040503050406030204" pitchFamily="18" charset="0"/>
                                        <a:ea typeface="Calibri" panose="020F0502020204030204" pitchFamily="34" charset="0"/>
                                        <a:cs typeface="Arial" panose="020B0604020202020204" pitchFamily="34" charset="0"/>
                                      </a:rPr>
                                      <m:t>𝐷</m:t>
                                    </m:r>
                                  </m:e>
                                  <m:sub>
                                    <m:r>
                                      <m:rPr>
                                        <m:sty m:val="p"/>
                                      </m:rPr>
                                      <a:rPr lang="en-US" sz="2800">
                                        <a:effectLst/>
                                        <a:latin typeface="Cambria Math" panose="02040503050406030204" pitchFamily="18" charset="0"/>
                                        <a:ea typeface="Calibri" panose="020F0502020204030204" pitchFamily="34" charset="0"/>
                                        <a:cs typeface="Arial" panose="020B0604020202020204" pitchFamily="34" charset="0"/>
                                      </a:rPr>
                                      <m:t>dir</m:t>
                                    </m:r>
                                  </m:sub>
                                </m:sSub>
                                <m:r>
                                  <a:rPr lang="en-US" sz="2800" i="1">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2800" dirty="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a:effectLst/>
                                        <a:latin typeface="Cambria Math" panose="02040503050406030204" pitchFamily="18" charset="0"/>
                                        <a:ea typeface="Calibri" panose="020F0502020204030204" pitchFamily="34" charset="0"/>
                                        <a:cs typeface="Arial" panose="020B0604020202020204" pitchFamily="34" charset="0"/>
                                      </a:rPr>
                                    </m:ctrlPr>
                                  </m:sSubPr>
                                  <m:e>
                                    <m:r>
                                      <a:rPr lang="en-US" sz="2800" i="1">
                                        <a:effectLst/>
                                        <a:latin typeface="Cambria Math" panose="02040503050406030204" pitchFamily="18" charset="0"/>
                                        <a:ea typeface="Calibri" panose="020F0502020204030204" pitchFamily="34" charset="0"/>
                                        <a:cs typeface="Arial" panose="020B0604020202020204" pitchFamily="34" charset="0"/>
                                      </a:rPr>
                                      <m:t>𝐷</m:t>
                                    </m:r>
                                  </m:e>
                                  <m:sub>
                                    <m:r>
                                      <m:rPr>
                                        <m:sty m:val="p"/>
                                      </m:rPr>
                                      <a:rPr lang="en-US" sz="2800">
                                        <a:effectLst/>
                                        <a:latin typeface="Cambria Math" panose="02040503050406030204" pitchFamily="18" charset="0"/>
                                        <a:ea typeface="Calibri" panose="020F0502020204030204" pitchFamily="34" charset="0"/>
                                        <a:cs typeface="Arial" panose="020B0604020202020204" pitchFamily="34" charset="0"/>
                                      </a:rPr>
                                      <m:t>ind</m:t>
                                    </m:r>
                                  </m:sub>
                                </m:sSub>
                                <m:r>
                                  <a:rPr lang="en-US" sz="2800" i="1">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2800" dirty="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2800" i="1">
                                        <a:effectLst/>
                                        <a:latin typeface="Cambria Math" panose="02040503050406030204" pitchFamily="18" charset="0"/>
                                        <a:ea typeface="Calibri" panose="020F0502020204030204" pitchFamily="34" charset="0"/>
                                        <a:cs typeface="Arial" panose="020B0604020202020204" pitchFamily="34" charset="0"/>
                                      </a:rPr>
                                      <m:t>𝑦</m:t>
                                    </m:r>
                                  </m:e>
                                  <m:sub>
                                    <m:r>
                                      <m:rPr>
                                        <m:sty m:val="p"/>
                                      </m:rPr>
                                      <a:rPr lang="en-US" sz="2800" b="0" i="0" smtClean="0">
                                        <a:effectLst/>
                                        <a:latin typeface="Cambria Math" panose="02040503050406030204" pitchFamily="18" charset="0"/>
                                        <a:ea typeface="Calibri" panose="020F0502020204030204" pitchFamily="34" charset="0"/>
                                        <a:cs typeface="Arial" panose="020B0604020202020204" pitchFamily="34" charset="0"/>
                                      </a:rPr>
                                      <m:t>SE</m:t>
                                    </m:r>
                                    <m:r>
                                      <a:rPr lang="en-US" sz="2800" b="0" i="0" smtClean="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2800">
                                        <a:effectLst/>
                                        <a:latin typeface="Cambria Math" panose="02040503050406030204" pitchFamily="18" charset="0"/>
                                        <a:ea typeface="Calibri" panose="020F0502020204030204" pitchFamily="34" charset="0"/>
                                        <a:cs typeface="Arial" panose="020B0604020202020204" pitchFamily="34" charset="0"/>
                                      </a:rPr>
                                      <m:t>dir</m:t>
                                    </m:r>
                                  </m:sub>
                                </m:sSub>
                                <m:r>
                                  <a:rPr lang="en-US" sz="2800" i="1">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2800" dirty="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2800" i="1">
                                        <a:effectLst/>
                                        <a:latin typeface="Cambria Math" panose="02040503050406030204" pitchFamily="18" charset="0"/>
                                        <a:ea typeface="Calibri" panose="020F0502020204030204" pitchFamily="34" charset="0"/>
                                        <a:cs typeface="Arial" panose="020B0604020202020204" pitchFamily="34" charset="0"/>
                                      </a:rPr>
                                      <m:t>𝑦</m:t>
                                    </m:r>
                                  </m:e>
                                  <m:sub>
                                    <m:r>
                                      <m:rPr>
                                        <m:sty m:val="p"/>
                                      </m:rPr>
                                      <a:rPr lang="en-US" sz="2800" b="0" i="0" smtClean="0">
                                        <a:effectLst/>
                                        <a:latin typeface="Cambria Math" panose="02040503050406030204" pitchFamily="18" charset="0"/>
                                        <a:ea typeface="Calibri" panose="020F0502020204030204" pitchFamily="34" charset="0"/>
                                        <a:cs typeface="Arial" panose="020B0604020202020204" pitchFamily="34" charset="0"/>
                                      </a:rPr>
                                      <m:t>SE</m:t>
                                    </m:r>
                                    <m:r>
                                      <a:rPr lang="en-US" sz="2800" b="0" i="0" smtClean="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2800">
                                        <a:effectLst/>
                                        <a:latin typeface="Cambria Math" panose="02040503050406030204" pitchFamily="18" charset="0"/>
                                        <a:ea typeface="Calibri" panose="020F0502020204030204" pitchFamily="34" charset="0"/>
                                        <a:cs typeface="Arial" panose="020B0604020202020204" pitchFamily="34" charset="0"/>
                                      </a:rPr>
                                      <m:t>ind</m:t>
                                    </m:r>
                                  </m:sub>
                                </m:sSub>
                                <m:r>
                                  <a:rPr lang="en-US" sz="2800" i="1">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2800" dirty="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2800" i="1">
                                        <a:effectLst/>
                                        <a:latin typeface="Cambria Math" panose="02040503050406030204" pitchFamily="18" charset="0"/>
                                        <a:ea typeface="Calibri" panose="020F0502020204030204" pitchFamily="34" charset="0"/>
                                        <a:cs typeface="Arial" panose="020B0604020202020204" pitchFamily="34" charset="0"/>
                                      </a:rPr>
                                      <m:t>𝑦</m:t>
                                    </m:r>
                                  </m:e>
                                  <m:sub>
                                    <m:r>
                                      <m:rPr>
                                        <m:sty m:val="p"/>
                                      </m:rPr>
                                      <a:rPr lang="en-US" sz="2800" b="0" i="0" smtClean="0">
                                        <a:effectLst/>
                                        <a:latin typeface="Cambria Math" panose="02040503050406030204" pitchFamily="18" charset="0"/>
                                        <a:ea typeface="Calibri" panose="020F0502020204030204" pitchFamily="34" charset="0"/>
                                        <a:cs typeface="Arial" panose="020B0604020202020204" pitchFamily="34" charset="0"/>
                                      </a:rPr>
                                      <m:t>CE</m:t>
                                    </m:r>
                                    <m:r>
                                      <a:rPr lang="en-US" sz="2800" b="0" i="0" smtClean="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2800">
                                        <a:effectLst/>
                                        <a:latin typeface="Cambria Math" panose="02040503050406030204" pitchFamily="18" charset="0"/>
                                        <a:ea typeface="Calibri" panose="020F0502020204030204" pitchFamily="34" charset="0"/>
                                        <a:cs typeface="Arial" panose="020B0604020202020204" pitchFamily="34" charset="0"/>
                                      </a:rPr>
                                      <m:t>dir</m:t>
                                    </m:r>
                                  </m:sub>
                                </m:sSub>
                                <m:r>
                                  <a:rPr lang="en-US" sz="2800" i="1">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2800" dirty="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2800" i="1">
                                        <a:effectLst/>
                                        <a:latin typeface="Cambria Math" panose="02040503050406030204" pitchFamily="18" charset="0"/>
                                        <a:ea typeface="Calibri" panose="020F0502020204030204" pitchFamily="34" charset="0"/>
                                        <a:cs typeface="Arial" panose="020B0604020202020204" pitchFamily="34" charset="0"/>
                                      </a:rPr>
                                      <m:t>𝑦</m:t>
                                    </m:r>
                                  </m:e>
                                  <m:sub>
                                    <m:r>
                                      <m:rPr>
                                        <m:sty m:val="p"/>
                                      </m:rPr>
                                      <a:rPr lang="en-US" sz="2800" b="0" i="0" smtClean="0">
                                        <a:effectLst/>
                                        <a:latin typeface="Cambria Math" panose="02040503050406030204" pitchFamily="18" charset="0"/>
                                        <a:ea typeface="Calibri" panose="020F0502020204030204" pitchFamily="34" charset="0"/>
                                        <a:cs typeface="Arial" panose="020B0604020202020204" pitchFamily="34" charset="0"/>
                                      </a:rPr>
                                      <m:t>CE</m:t>
                                    </m:r>
                                    <m:r>
                                      <a:rPr lang="en-US" sz="2800" b="0" i="0" smtClean="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2800">
                                        <a:effectLst/>
                                        <a:latin typeface="Cambria Math" panose="02040503050406030204" pitchFamily="18" charset="0"/>
                                        <a:ea typeface="Calibri" panose="020F0502020204030204" pitchFamily="34" charset="0"/>
                                        <a:cs typeface="Arial" panose="020B0604020202020204" pitchFamily="34" charset="0"/>
                                      </a:rPr>
                                      <m:t>ind</m:t>
                                    </m:r>
                                  </m:sub>
                                </m:sSub>
                                <m:r>
                                  <a:rPr lang="en-US" sz="2800" i="1">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2800" dirty="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876578"/>
                      </a:ext>
                    </a:extLst>
                  </a:tr>
                  <a:tr h="392732">
                    <a:tc>
                      <a:txBody>
                        <a:bodyPr/>
                        <a:lstStyle/>
                        <a:p>
                          <a:pPr marL="0" marR="0" algn="ctr">
                            <a:lnSpc>
                              <a:spcPct val="107000"/>
                            </a:lnSpc>
                            <a:spcBef>
                              <a:spcPts val="0"/>
                            </a:spcBef>
                            <a:spcAft>
                              <a:spcPts val="0"/>
                            </a:spcAft>
                          </a:pPr>
                          <a:r>
                            <a:rPr lang="en-US" sz="2400">
                              <a:solidFill>
                                <a:srgbClr val="000000"/>
                              </a:solidFill>
                              <a:effectLst/>
                              <a:latin typeface="+mn-lt"/>
                              <a:ea typeface="Times New Roman" panose="02020603050405020304" pitchFamily="18" charset="0"/>
                              <a:cs typeface="Calibri" panose="020F0502020204030204" pitchFamily="34" charset="0"/>
                            </a:rPr>
                            <a:t>0.22</a:t>
                          </a:r>
                          <a:endParaRPr lang="en-US" sz="2400">
                            <a:effectLst/>
                            <a:latin typeface="+mn-lt"/>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Calibri" panose="020F0502020204030204" pitchFamily="34" charset="0"/>
                            </a:rPr>
                            <a:t>1426</a:t>
                          </a:r>
                          <a:endParaRPr lang="en-US" sz="24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2400" dirty="0">
                              <a:solidFill>
                                <a:srgbClr val="000000"/>
                              </a:solidFill>
                              <a:effectLst/>
                              <a:latin typeface="+mn-lt"/>
                              <a:ea typeface="Calibri" panose="020F0502020204030204" pitchFamily="34" charset="0"/>
                              <a:cs typeface="Arial" panose="020B0604020202020204" pitchFamily="34" charset="0"/>
                            </a:rPr>
                            <a:t>78.6</a:t>
                          </a:r>
                          <a:endParaRPr lang="en-US" sz="2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21.4</a:t>
                          </a:r>
                          <a:endParaRPr lang="en-US" sz="2400">
                            <a:effectLst/>
                            <a:latin typeface="+mn-lt"/>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2400" dirty="0">
                              <a:solidFill>
                                <a:srgbClr val="000000"/>
                              </a:solidFill>
                              <a:effectLst/>
                              <a:latin typeface="+mn-lt"/>
                              <a:ea typeface="Calibri" panose="020F0502020204030204" pitchFamily="34" charset="0"/>
                              <a:cs typeface="Arial" panose="020B0604020202020204" pitchFamily="34" charset="0"/>
                            </a:rPr>
                            <a:t>84.4 (12.4)</a:t>
                          </a:r>
                          <a:endParaRPr lang="en-US" sz="2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15.6 (4.0)</a:t>
                          </a:r>
                          <a:endParaRPr lang="en-US" sz="2400">
                            <a:effectLst/>
                            <a:latin typeface="+mn-lt"/>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2400" dirty="0">
                              <a:solidFill>
                                <a:srgbClr val="000000"/>
                              </a:solidFill>
                              <a:effectLst/>
                              <a:latin typeface="+mn-lt"/>
                              <a:ea typeface="Calibri" panose="020F0502020204030204" pitchFamily="34" charset="0"/>
                              <a:cs typeface="Arial" panose="020B0604020202020204" pitchFamily="34" charset="0"/>
                            </a:rPr>
                            <a:t>95.5 (47.0)</a:t>
                          </a:r>
                          <a:endParaRPr lang="en-US" sz="2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4.5 (6.5)</a:t>
                          </a:r>
                          <a:endParaRPr lang="en-US" sz="2400">
                            <a:effectLst/>
                            <a:latin typeface="+mn-lt"/>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729330988"/>
                      </a:ext>
                    </a:extLst>
                  </a:tr>
                  <a:tr h="392732">
                    <a:tc>
                      <a:txBody>
                        <a:bodyPr/>
                        <a:lstStyle/>
                        <a:p>
                          <a:pPr marL="0" marR="0" algn="ctr">
                            <a:lnSpc>
                              <a:spcPct val="107000"/>
                            </a:lnSpc>
                            <a:spcBef>
                              <a:spcPts val="0"/>
                            </a:spcBef>
                            <a:spcAft>
                              <a:spcPts val="0"/>
                            </a:spcAft>
                          </a:pPr>
                          <a:r>
                            <a:rPr lang="en-US" sz="2400">
                              <a:solidFill>
                                <a:srgbClr val="000000"/>
                              </a:solidFill>
                              <a:effectLst/>
                              <a:latin typeface="+mn-lt"/>
                              <a:ea typeface="Times New Roman" panose="02020603050405020304" pitchFamily="18" charset="0"/>
                              <a:cs typeface="Calibri" panose="020F0502020204030204" pitchFamily="34" charset="0"/>
                            </a:rPr>
                            <a:t>1.56</a:t>
                          </a:r>
                          <a:endParaRPr lang="en-US" sz="2400">
                            <a:effectLst/>
                            <a:latin typeface="+mn-lt"/>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Calibri" panose="020F0502020204030204" pitchFamily="34" charset="0"/>
                            </a:rPr>
                            <a:t>201</a:t>
                          </a:r>
                          <a:endParaRPr lang="en-US" sz="24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81.5</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18.5</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effectLst/>
                              <a:latin typeface="+mn-lt"/>
                              <a:ea typeface="Calibri" panose="020F0502020204030204" pitchFamily="34" charset="0"/>
                              <a:cs typeface="Arial" panose="020B0604020202020204" pitchFamily="34" charset="0"/>
                            </a:rPr>
                            <a:t>86.4 (12.3)</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13.6 (3.6)</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100.0 (63.1)</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0.0 </a:t>
                          </a:r>
                        </a:p>
                      </a:txBody>
                      <a:tcPr marL="68580" marR="68580" marT="0" marB="0">
                        <a:lnL>
                          <a:noFill/>
                        </a:lnL>
                        <a:lnR>
                          <a:noFill/>
                        </a:lnR>
                        <a:lnT>
                          <a:noFill/>
                        </a:lnT>
                        <a:lnB>
                          <a:noFill/>
                        </a:lnB>
                      </a:tcPr>
                    </a:tc>
                    <a:extLst>
                      <a:ext uri="{0D108BD9-81ED-4DB2-BD59-A6C34878D82A}">
                        <a16:rowId xmlns:a16="http://schemas.microsoft.com/office/drawing/2014/main" val="3155040953"/>
                      </a:ext>
                    </a:extLst>
                  </a:tr>
                  <a:tr h="392732">
                    <a:tc>
                      <a:txBody>
                        <a:bodyPr/>
                        <a:lstStyle/>
                        <a:p>
                          <a:pPr marL="0" marR="0" algn="ctr">
                            <a:lnSpc>
                              <a:spcPct val="107000"/>
                            </a:lnSpc>
                            <a:spcBef>
                              <a:spcPts val="0"/>
                            </a:spcBef>
                            <a:spcAft>
                              <a:spcPts val="0"/>
                            </a:spcAft>
                          </a:pPr>
                          <a:r>
                            <a:rPr lang="en-US" sz="2400">
                              <a:solidFill>
                                <a:srgbClr val="000000"/>
                              </a:solidFill>
                              <a:effectLst/>
                              <a:latin typeface="+mn-lt"/>
                              <a:ea typeface="Times New Roman" panose="02020603050405020304" pitchFamily="18" charset="0"/>
                              <a:cs typeface="Calibri" panose="020F0502020204030204" pitchFamily="34" charset="0"/>
                            </a:rPr>
                            <a:t>12.9</a:t>
                          </a:r>
                          <a:endParaRPr lang="en-US" sz="2400">
                            <a:effectLst/>
                            <a:latin typeface="+mn-lt"/>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Calibri" panose="020F0502020204030204" pitchFamily="34" charset="0"/>
                            </a:rPr>
                            <a:t>24</a:t>
                          </a:r>
                          <a:endParaRPr lang="en-US" sz="24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81.5</a:t>
                          </a:r>
                          <a:endParaRPr lang="en-US" sz="24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18.5</a:t>
                          </a:r>
                          <a:endParaRPr lang="en-US" sz="2400">
                            <a:effectLst/>
                            <a:latin typeface="+mn-lt"/>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2400" dirty="0">
                              <a:solidFill>
                                <a:srgbClr val="000000"/>
                              </a:solidFill>
                              <a:effectLst/>
                              <a:latin typeface="+mn-lt"/>
                              <a:ea typeface="Calibri" panose="020F0502020204030204" pitchFamily="34" charset="0"/>
                              <a:cs typeface="Arial" panose="020B0604020202020204" pitchFamily="34" charset="0"/>
                            </a:rPr>
                            <a:t>91.8 (9.5)</a:t>
                          </a:r>
                          <a:endParaRPr lang="en-US" sz="2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8.2 (2.0)</a:t>
                          </a:r>
                          <a:endParaRPr lang="en-US" sz="2400">
                            <a:effectLst/>
                            <a:latin typeface="+mn-lt"/>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97.5 (29.6)</a:t>
                          </a:r>
                          <a:endParaRPr lang="en-US" sz="24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2.5 (2.9)</a:t>
                          </a:r>
                          <a:endParaRPr lang="en-US" sz="2400">
                            <a:effectLst/>
                            <a:latin typeface="+mn-lt"/>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2982991678"/>
                      </a:ext>
                    </a:extLst>
                  </a:tr>
                  <a:tr h="392732">
                    <a:tc>
                      <a:txBody>
                        <a:bodyPr/>
                        <a:lstStyle/>
                        <a:p>
                          <a:pPr marL="0" marR="0" algn="ctr">
                            <a:lnSpc>
                              <a:spcPct val="107000"/>
                            </a:lnSpc>
                            <a:spcBef>
                              <a:spcPts val="0"/>
                            </a:spcBef>
                            <a:spcAft>
                              <a:spcPts val="0"/>
                            </a:spcAft>
                          </a:pPr>
                          <a:r>
                            <a:rPr lang="en-US" sz="2400">
                              <a:solidFill>
                                <a:srgbClr val="000000"/>
                              </a:solidFill>
                              <a:effectLst/>
                              <a:latin typeface="+mn-lt"/>
                              <a:ea typeface="Times New Roman" panose="02020603050405020304" pitchFamily="18" charset="0"/>
                              <a:cs typeface="Calibri" panose="020F0502020204030204" pitchFamily="34" charset="0"/>
                            </a:rPr>
                            <a:t>21.5</a:t>
                          </a:r>
                          <a:endParaRPr lang="en-US" sz="2400">
                            <a:effectLst/>
                            <a:latin typeface="+mn-lt"/>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Calibri" panose="020F0502020204030204" pitchFamily="34" charset="0"/>
                            </a:rPr>
                            <a:t>15</a:t>
                          </a:r>
                          <a:endParaRPr lang="en-US" sz="24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81.2</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18.8</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94.4 (8.0)</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5.6 (1.3)</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98.9 (18.9)</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1.1 (1.3)</a:t>
                          </a:r>
                        </a:p>
                      </a:txBody>
                      <a:tcPr marL="68580" marR="68580" marT="0" marB="0">
                        <a:lnL>
                          <a:noFill/>
                        </a:lnL>
                        <a:lnR>
                          <a:noFill/>
                        </a:lnR>
                        <a:lnT>
                          <a:noFill/>
                        </a:lnT>
                        <a:lnB>
                          <a:noFill/>
                        </a:lnB>
                      </a:tcPr>
                    </a:tc>
                    <a:extLst>
                      <a:ext uri="{0D108BD9-81ED-4DB2-BD59-A6C34878D82A}">
                        <a16:rowId xmlns:a16="http://schemas.microsoft.com/office/drawing/2014/main" val="2989460095"/>
                      </a:ext>
                    </a:extLst>
                  </a:tr>
                  <a:tr h="392732">
                    <a:tc>
                      <a:txBody>
                        <a:bodyPr/>
                        <a:lstStyle/>
                        <a:p>
                          <a:pPr marL="0" marR="0" algn="ctr">
                            <a:lnSpc>
                              <a:spcPct val="107000"/>
                            </a:lnSpc>
                            <a:spcBef>
                              <a:spcPts val="0"/>
                            </a:spcBef>
                            <a:spcAft>
                              <a:spcPts val="0"/>
                            </a:spcAft>
                          </a:pPr>
                          <a:r>
                            <a:rPr lang="en-US" sz="2400" dirty="0">
                              <a:solidFill>
                                <a:srgbClr val="000000"/>
                              </a:solidFill>
                              <a:effectLst/>
                              <a:latin typeface="+mn-lt"/>
                              <a:ea typeface="Times New Roman" panose="02020603050405020304" pitchFamily="18" charset="0"/>
                              <a:cs typeface="Calibri" panose="020F0502020204030204" pitchFamily="34" charset="0"/>
                            </a:rPr>
                            <a:t>68.9</a:t>
                          </a:r>
                          <a:endParaRPr lang="en-US" sz="2400" dirty="0">
                            <a:effectLst/>
                            <a:latin typeface="+mn-lt"/>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Calibri" panose="020F0502020204030204" pitchFamily="34" charset="0"/>
                            </a:rPr>
                            <a:t>5</a:t>
                          </a:r>
                          <a:endParaRPr lang="en-US" sz="24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81.7</a:t>
                          </a:r>
                          <a:endParaRPr lang="en-US" sz="24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18.3</a:t>
                          </a:r>
                          <a:endParaRPr lang="en-US" sz="2400">
                            <a:effectLst/>
                            <a:latin typeface="+mn-lt"/>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97.8 (5.2)</a:t>
                          </a:r>
                          <a:endParaRPr lang="en-US" sz="24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2.2 (0.5)</a:t>
                          </a:r>
                          <a:endParaRPr lang="en-US" sz="2400">
                            <a:effectLst/>
                            <a:latin typeface="+mn-lt"/>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99.9 (4.8)</a:t>
                          </a:r>
                          <a:endParaRPr lang="en-US" sz="24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2400" dirty="0">
                              <a:solidFill>
                                <a:srgbClr val="000000"/>
                              </a:solidFill>
                              <a:effectLst/>
                              <a:latin typeface="+mn-lt"/>
                              <a:ea typeface="Calibri" panose="020F0502020204030204" pitchFamily="34" charset="0"/>
                              <a:cs typeface="Arial" panose="020B0604020202020204" pitchFamily="34" charset="0"/>
                            </a:rPr>
                            <a:t>0.1 (0.1)</a:t>
                          </a:r>
                          <a:endParaRPr lang="en-US" sz="2400" dirty="0">
                            <a:effectLst/>
                            <a:latin typeface="+mn-lt"/>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1820382616"/>
                      </a:ext>
                    </a:extLst>
                  </a:tr>
                  <a:tr h="392732">
                    <a:tc>
                      <a:txBody>
                        <a:bodyPr/>
                        <a:lstStyle/>
                        <a:p>
                          <a:pPr marL="0" marR="0" algn="ctr">
                            <a:lnSpc>
                              <a:spcPct val="107000"/>
                            </a:lnSpc>
                            <a:spcBef>
                              <a:spcPts val="0"/>
                            </a:spcBef>
                            <a:spcAft>
                              <a:spcPts val="0"/>
                            </a:spcAft>
                          </a:pPr>
                          <a:r>
                            <a:rPr lang="en-US" sz="2400" dirty="0">
                              <a:effectLst/>
                              <a:latin typeface="+mn-lt"/>
                              <a:ea typeface="Times New Roman" panose="02020603050405020304" pitchFamily="18" charset="0"/>
                              <a:cs typeface="Calibri" panose="020F0502020204030204" pitchFamily="34" charset="0"/>
                            </a:rPr>
                            <a:t>149.2</a:t>
                          </a:r>
                          <a:endParaRPr lang="en-US" sz="2400" dirty="0">
                            <a:effectLst/>
                            <a:latin typeface="+mn-lt"/>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mn-lt"/>
                              <a:ea typeface="Calibri" panose="020F0502020204030204" pitchFamily="34" charset="0"/>
                              <a:cs typeface="Calibri" panose="020F0502020204030204" pitchFamily="34" charset="0"/>
                            </a:rPr>
                            <a:t>2</a:t>
                          </a:r>
                          <a:endParaRPr lang="en-US" sz="24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effectLst/>
                              <a:latin typeface="+mn-lt"/>
                              <a:ea typeface="Calibri" panose="020F0502020204030204" pitchFamily="34" charset="0"/>
                              <a:cs typeface="Arial" panose="020B0604020202020204" pitchFamily="34" charset="0"/>
                            </a:rPr>
                            <a:t>79.1</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dirty="0">
                              <a:effectLst/>
                              <a:latin typeface="+mn-lt"/>
                              <a:ea typeface="Calibri" panose="020F0502020204030204" pitchFamily="34" charset="0"/>
                              <a:cs typeface="Arial" panose="020B0604020202020204" pitchFamily="34" charset="0"/>
                            </a:rPr>
                            <a:t>20.9</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effectLst/>
                              <a:latin typeface="+mn-lt"/>
                              <a:ea typeface="Calibri" panose="020F0502020204030204" pitchFamily="34" charset="0"/>
                              <a:cs typeface="Arial" panose="020B0604020202020204" pitchFamily="34" charset="0"/>
                            </a:rPr>
                            <a:t>94.8 (6.9)</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dirty="0">
                              <a:effectLst/>
                              <a:latin typeface="+mn-lt"/>
                              <a:ea typeface="Calibri" panose="020F0502020204030204" pitchFamily="34" charset="0"/>
                              <a:cs typeface="Arial" panose="020B0604020202020204" pitchFamily="34" charset="0"/>
                            </a:rPr>
                            <a:t>5.2 (1.2)</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effectLst/>
                              <a:latin typeface="+mn-lt"/>
                              <a:ea typeface="Calibri" panose="020F0502020204030204" pitchFamily="34" charset="0"/>
                              <a:cs typeface="Arial" panose="020B0604020202020204" pitchFamily="34" charset="0"/>
                            </a:rPr>
                            <a:t>100.0 (4.8)</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dirty="0">
                              <a:effectLst/>
                              <a:latin typeface="+mn-lt"/>
                              <a:ea typeface="Calibri" panose="020F0502020204030204" pitchFamily="34" charset="0"/>
                              <a:cs typeface="Arial" panose="020B0604020202020204" pitchFamily="34" charset="0"/>
                            </a:rPr>
                            <a:t>0.0 (0.1)</a:t>
                          </a:r>
                        </a:p>
                      </a:txBody>
                      <a:tcPr marL="68580" marR="68580" marT="0" marB="0">
                        <a:lnL>
                          <a:noFill/>
                        </a:lnL>
                        <a:lnR>
                          <a:noFill/>
                        </a:lnR>
                        <a:lnT>
                          <a:noFill/>
                        </a:lnT>
                        <a:lnB>
                          <a:noFill/>
                        </a:lnB>
                      </a:tcPr>
                    </a:tc>
                    <a:extLst>
                      <a:ext uri="{0D108BD9-81ED-4DB2-BD59-A6C34878D82A}">
                        <a16:rowId xmlns:a16="http://schemas.microsoft.com/office/drawing/2014/main" val="3633703430"/>
                      </a:ext>
                    </a:extLst>
                  </a:tr>
                </a:tbl>
              </a:graphicData>
            </a:graphic>
          </p:graphicFrame>
        </mc:Choice>
        <mc:Fallback xmlns="">
          <p:graphicFrame>
            <p:nvGraphicFramePr>
              <p:cNvPr id="4438" name="Table 4437">
                <a:extLst>
                  <a:ext uri="{FF2B5EF4-FFF2-40B4-BE49-F238E27FC236}">
                    <a16:creationId xmlns:a16="http://schemas.microsoft.com/office/drawing/2014/main" id="{00EC74CB-5CE2-4E2B-B4AB-09B91E3DF278}"/>
                  </a:ext>
                </a:extLst>
              </p:cNvPr>
              <p:cNvGraphicFramePr>
                <a:graphicFrameLocks noGrp="1"/>
              </p:cNvGraphicFramePr>
              <p:nvPr>
                <p:extLst>
                  <p:ext uri="{D42A27DB-BD31-4B8C-83A1-F6EECF244321}">
                    <p14:modId xmlns:p14="http://schemas.microsoft.com/office/powerpoint/2010/main" val="3963421468"/>
                  </p:ext>
                </p:extLst>
              </p:nvPr>
            </p:nvGraphicFramePr>
            <p:xfrm>
              <a:off x="759983" y="39620294"/>
              <a:ext cx="13617689" cy="2836494"/>
            </p:xfrm>
            <a:graphic>
              <a:graphicData uri="http://schemas.openxmlformats.org/drawingml/2006/table">
                <a:tbl>
                  <a:tblPr firstRow="1" firstCol="1" bandRow="1"/>
                  <a:tblGrid>
                    <a:gridCol w="1157923">
                      <a:extLst>
                        <a:ext uri="{9D8B030D-6E8A-4147-A177-3AD203B41FA5}">
                          <a16:colId xmlns:a16="http://schemas.microsoft.com/office/drawing/2014/main" val="1806859054"/>
                        </a:ext>
                      </a:extLst>
                    </a:gridCol>
                    <a:gridCol w="991119">
                      <a:extLst>
                        <a:ext uri="{9D8B030D-6E8A-4147-A177-3AD203B41FA5}">
                          <a16:colId xmlns:a16="http://schemas.microsoft.com/office/drawing/2014/main" val="160165286"/>
                        </a:ext>
                      </a:extLst>
                    </a:gridCol>
                    <a:gridCol w="1589222">
                      <a:extLst>
                        <a:ext uri="{9D8B030D-6E8A-4147-A177-3AD203B41FA5}">
                          <a16:colId xmlns:a16="http://schemas.microsoft.com/office/drawing/2014/main" val="1885181997"/>
                        </a:ext>
                      </a:extLst>
                    </a:gridCol>
                    <a:gridCol w="1604280">
                      <a:extLst>
                        <a:ext uri="{9D8B030D-6E8A-4147-A177-3AD203B41FA5}">
                          <a16:colId xmlns:a16="http://schemas.microsoft.com/office/drawing/2014/main" val="4142436990"/>
                        </a:ext>
                      </a:extLst>
                    </a:gridCol>
                    <a:gridCol w="2002314">
                      <a:extLst>
                        <a:ext uri="{9D8B030D-6E8A-4147-A177-3AD203B41FA5}">
                          <a16:colId xmlns:a16="http://schemas.microsoft.com/office/drawing/2014/main" val="2734759393"/>
                        </a:ext>
                      </a:extLst>
                    </a:gridCol>
                    <a:gridCol w="1942012">
                      <a:extLst>
                        <a:ext uri="{9D8B030D-6E8A-4147-A177-3AD203B41FA5}">
                          <a16:colId xmlns:a16="http://schemas.microsoft.com/office/drawing/2014/main" val="1700043075"/>
                        </a:ext>
                      </a:extLst>
                    </a:gridCol>
                    <a:gridCol w="2435222">
                      <a:extLst>
                        <a:ext uri="{9D8B030D-6E8A-4147-A177-3AD203B41FA5}">
                          <a16:colId xmlns:a16="http://schemas.microsoft.com/office/drawing/2014/main" val="2213763224"/>
                        </a:ext>
                      </a:extLst>
                    </a:gridCol>
                    <a:gridCol w="1895597">
                      <a:extLst>
                        <a:ext uri="{9D8B030D-6E8A-4147-A177-3AD203B41FA5}">
                          <a16:colId xmlns:a16="http://schemas.microsoft.com/office/drawing/2014/main" val="775637805"/>
                        </a:ext>
                      </a:extLst>
                    </a:gridCol>
                  </a:tblGrid>
                  <a:tr h="480102">
                    <a:tc>
                      <a:txBody>
                        <a:bodyPr/>
                        <a:lstStyle/>
                        <a:p>
                          <a:endParaRPr lang="en-US"/>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t="-1266" r="-1076842" b="-527848"/>
                          </a:stretch>
                        </a:blipFill>
                      </a:tcPr>
                    </a:tc>
                    <a:tc>
                      <a:txBody>
                        <a:bodyPr/>
                        <a:lstStyle/>
                        <a:p>
                          <a:endParaRPr lang="en-US"/>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116564" t="-1266" r="-1155215" b="-527848"/>
                          </a:stretch>
                        </a:blipFill>
                      </a:tcPr>
                    </a:tc>
                    <a:tc>
                      <a:txBody>
                        <a:bodyPr/>
                        <a:lstStyle/>
                        <a:p>
                          <a:endParaRPr lang="en-US"/>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135249" t="-1266" r="-621456" b="-527848"/>
                          </a:stretch>
                        </a:blipFill>
                      </a:tcPr>
                    </a:tc>
                    <a:tc>
                      <a:txBody>
                        <a:bodyPr/>
                        <a:lstStyle/>
                        <a:p>
                          <a:endParaRPr lang="en-US"/>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233460" t="-1266" r="-516730" b="-527848"/>
                          </a:stretch>
                        </a:blipFill>
                      </a:tcPr>
                    </a:tc>
                    <a:tc>
                      <a:txBody>
                        <a:bodyPr/>
                        <a:lstStyle/>
                        <a:p>
                          <a:endParaRPr lang="en-US"/>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267378" t="-1266" r="-314329" b="-527848"/>
                          </a:stretch>
                        </a:blipFill>
                      </a:tcPr>
                    </a:tc>
                    <a:tc>
                      <a:txBody>
                        <a:bodyPr/>
                        <a:lstStyle/>
                        <a:p>
                          <a:endParaRPr lang="en-US"/>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377743" t="-1266" r="-223197" b="-527848"/>
                          </a:stretch>
                        </a:blipFill>
                      </a:tcPr>
                    </a:tc>
                    <a:tc>
                      <a:txBody>
                        <a:bodyPr/>
                        <a:lstStyle/>
                        <a:p>
                          <a:endParaRPr lang="en-US"/>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381000" t="-1266" r="-78000" b="-527848"/>
                          </a:stretch>
                        </a:blipFill>
                      </a:tcPr>
                    </a:tc>
                    <a:tc>
                      <a:txBody>
                        <a:bodyPr/>
                        <a:lstStyle/>
                        <a:p>
                          <a:endParaRPr lang="en-US"/>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618650" t="-1266" r="-322" b="-527848"/>
                          </a:stretch>
                        </a:blipFill>
                      </a:tcPr>
                    </a:tc>
                    <a:extLst>
                      <a:ext uri="{0D108BD9-81ED-4DB2-BD59-A6C34878D82A}">
                        <a16:rowId xmlns:a16="http://schemas.microsoft.com/office/drawing/2014/main" val="2163876578"/>
                      </a:ext>
                    </a:extLst>
                  </a:tr>
                  <a:tr h="392732">
                    <a:tc>
                      <a:txBody>
                        <a:bodyPr/>
                        <a:lstStyle/>
                        <a:p>
                          <a:pPr marL="0" marR="0" algn="ctr">
                            <a:lnSpc>
                              <a:spcPct val="107000"/>
                            </a:lnSpc>
                            <a:spcBef>
                              <a:spcPts val="0"/>
                            </a:spcBef>
                            <a:spcAft>
                              <a:spcPts val="0"/>
                            </a:spcAft>
                          </a:pPr>
                          <a:r>
                            <a:rPr lang="en-US" sz="2400">
                              <a:solidFill>
                                <a:srgbClr val="000000"/>
                              </a:solidFill>
                              <a:effectLst/>
                              <a:latin typeface="+mn-lt"/>
                              <a:ea typeface="Times New Roman" panose="02020603050405020304" pitchFamily="18" charset="0"/>
                              <a:cs typeface="Calibri" panose="020F0502020204030204" pitchFamily="34" charset="0"/>
                            </a:rPr>
                            <a:t>0.22</a:t>
                          </a:r>
                          <a:endParaRPr lang="en-US" sz="2400">
                            <a:effectLst/>
                            <a:latin typeface="+mn-lt"/>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Calibri" panose="020F0502020204030204" pitchFamily="34" charset="0"/>
                            </a:rPr>
                            <a:t>1426</a:t>
                          </a:r>
                          <a:endParaRPr lang="en-US" sz="24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2400" dirty="0">
                              <a:solidFill>
                                <a:srgbClr val="000000"/>
                              </a:solidFill>
                              <a:effectLst/>
                              <a:latin typeface="+mn-lt"/>
                              <a:ea typeface="Calibri" panose="020F0502020204030204" pitchFamily="34" charset="0"/>
                              <a:cs typeface="Arial" panose="020B0604020202020204" pitchFamily="34" charset="0"/>
                            </a:rPr>
                            <a:t>78.6</a:t>
                          </a:r>
                          <a:endParaRPr lang="en-US" sz="2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21.4</a:t>
                          </a:r>
                          <a:endParaRPr lang="en-US" sz="2400">
                            <a:effectLst/>
                            <a:latin typeface="+mn-lt"/>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2400" dirty="0">
                              <a:solidFill>
                                <a:srgbClr val="000000"/>
                              </a:solidFill>
                              <a:effectLst/>
                              <a:latin typeface="+mn-lt"/>
                              <a:ea typeface="Calibri" panose="020F0502020204030204" pitchFamily="34" charset="0"/>
                              <a:cs typeface="Arial" panose="020B0604020202020204" pitchFamily="34" charset="0"/>
                            </a:rPr>
                            <a:t>84.4 (12.4)</a:t>
                          </a:r>
                          <a:endParaRPr lang="en-US" sz="2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15.6 (4.0)</a:t>
                          </a:r>
                          <a:endParaRPr lang="en-US" sz="2400">
                            <a:effectLst/>
                            <a:latin typeface="+mn-lt"/>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2400" dirty="0">
                              <a:solidFill>
                                <a:srgbClr val="000000"/>
                              </a:solidFill>
                              <a:effectLst/>
                              <a:latin typeface="+mn-lt"/>
                              <a:ea typeface="Calibri" panose="020F0502020204030204" pitchFamily="34" charset="0"/>
                              <a:cs typeface="Arial" panose="020B0604020202020204" pitchFamily="34" charset="0"/>
                            </a:rPr>
                            <a:t>95.5 (47.0)</a:t>
                          </a:r>
                          <a:endParaRPr lang="en-US" sz="2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4.5 (6.5)</a:t>
                          </a:r>
                          <a:endParaRPr lang="en-US" sz="2400">
                            <a:effectLst/>
                            <a:latin typeface="+mn-lt"/>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729330988"/>
                      </a:ext>
                    </a:extLst>
                  </a:tr>
                  <a:tr h="392732">
                    <a:tc>
                      <a:txBody>
                        <a:bodyPr/>
                        <a:lstStyle/>
                        <a:p>
                          <a:pPr marL="0" marR="0" algn="ctr">
                            <a:lnSpc>
                              <a:spcPct val="107000"/>
                            </a:lnSpc>
                            <a:spcBef>
                              <a:spcPts val="0"/>
                            </a:spcBef>
                            <a:spcAft>
                              <a:spcPts val="0"/>
                            </a:spcAft>
                          </a:pPr>
                          <a:r>
                            <a:rPr lang="en-US" sz="2400">
                              <a:solidFill>
                                <a:srgbClr val="000000"/>
                              </a:solidFill>
                              <a:effectLst/>
                              <a:latin typeface="+mn-lt"/>
                              <a:ea typeface="Times New Roman" panose="02020603050405020304" pitchFamily="18" charset="0"/>
                              <a:cs typeface="Calibri" panose="020F0502020204030204" pitchFamily="34" charset="0"/>
                            </a:rPr>
                            <a:t>1.56</a:t>
                          </a:r>
                          <a:endParaRPr lang="en-US" sz="2400">
                            <a:effectLst/>
                            <a:latin typeface="+mn-lt"/>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Calibri" panose="020F0502020204030204" pitchFamily="34" charset="0"/>
                            </a:rPr>
                            <a:t>201</a:t>
                          </a:r>
                          <a:endParaRPr lang="en-US" sz="24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81.5</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18.5</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effectLst/>
                              <a:latin typeface="+mn-lt"/>
                              <a:ea typeface="Calibri" panose="020F0502020204030204" pitchFamily="34" charset="0"/>
                              <a:cs typeface="Arial" panose="020B0604020202020204" pitchFamily="34" charset="0"/>
                            </a:rPr>
                            <a:t>86.4 (12.3)</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13.6 (3.6)</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100.0 (63.1)</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0.0 </a:t>
                          </a:r>
                        </a:p>
                      </a:txBody>
                      <a:tcPr marL="68580" marR="68580" marT="0" marB="0">
                        <a:lnL>
                          <a:noFill/>
                        </a:lnL>
                        <a:lnR>
                          <a:noFill/>
                        </a:lnR>
                        <a:lnT>
                          <a:noFill/>
                        </a:lnT>
                        <a:lnB>
                          <a:noFill/>
                        </a:lnB>
                      </a:tcPr>
                    </a:tc>
                    <a:extLst>
                      <a:ext uri="{0D108BD9-81ED-4DB2-BD59-A6C34878D82A}">
                        <a16:rowId xmlns:a16="http://schemas.microsoft.com/office/drawing/2014/main" val="3155040953"/>
                      </a:ext>
                    </a:extLst>
                  </a:tr>
                  <a:tr h="392732">
                    <a:tc>
                      <a:txBody>
                        <a:bodyPr/>
                        <a:lstStyle/>
                        <a:p>
                          <a:pPr marL="0" marR="0" algn="ctr">
                            <a:lnSpc>
                              <a:spcPct val="107000"/>
                            </a:lnSpc>
                            <a:spcBef>
                              <a:spcPts val="0"/>
                            </a:spcBef>
                            <a:spcAft>
                              <a:spcPts val="0"/>
                            </a:spcAft>
                          </a:pPr>
                          <a:r>
                            <a:rPr lang="en-US" sz="2400">
                              <a:solidFill>
                                <a:srgbClr val="000000"/>
                              </a:solidFill>
                              <a:effectLst/>
                              <a:latin typeface="+mn-lt"/>
                              <a:ea typeface="Times New Roman" panose="02020603050405020304" pitchFamily="18" charset="0"/>
                              <a:cs typeface="Calibri" panose="020F0502020204030204" pitchFamily="34" charset="0"/>
                            </a:rPr>
                            <a:t>12.9</a:t>
                          </a:r>
                          <a:endParaRPr lang="en-US" sz="2400">
                            <a:effectLst/>
                            <a:latin typeface="+mn-lt"/>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Calibri" panose="020F0502020204030204" pitchFamily="34" charset="0"/>
                            </a:rPr>
                            <a:t>24</a:t>
                          </a:r>
                          <a:endParaRPr lang="en-US" sz="24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81.5</a:t>
                          </a:r>
                          <a:endParaRPr lang="en-US" sz="24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18.5</a:t>
                          </a:r>
                          <a:endParaRPr lang="en-US" sz="2400">
                            <a:effectLst/>
                            <a:latin typeface="+mn-lt"/>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2400" dirty="0">
                              <a:solidFill>
                                <a:srgbClr val="000000"/>
                              </a:solidFill>
                              <a:effectLst/>
                              <a:latin typeface="+mn-lt"/>
                              <a:ea typeface="Calibri" panose="020F0502020204030204" pitchFamily="34" charset="0"/>
                              <a:cs typeface="Arial" panose="020B0604020202020204" pitchFamily="34" charset="0"/>
                            </a:rPr>
                            <a:t>91.8 (9.5)</a:t>
                          </a:r>
                          <a:endParaRPr lang="en-US" sz="2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8.2 (2.0)</a:t>
                          </a:r>
                          <a:endParaRPr lang="en-US" sz="2400">
                            <a:effectLst/>
                            <a:latin typeface="+mn-lt"/>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97.5 (29.6)</a:t>
                          </a:r>
                          <a:endParaRPr lang="en-US" sz="24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2.5 (2.9)</a:t>
                          </a:r>
                          <a:endParaRPr lang="en-US" sz="2400">
                            <a:effectLst/>
                            <a:latin typeface="+mn-lt"/>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2982991678"/>
                      </a:ext>
                    </a:extLst>
                  </a:tr>
                  <a:tr h="392732">
                    <a:tc>
                      <a:txBody>
                        <a:bodyPr/>
                        <a:lstStyle/>
                        <a:p>
                          <a:pPr marL="0" marR="0" algn="ctr">
                            <a:lnSpc>
                              <a:spcPct val="107000"/>
                            </a:lnSpc>
                            <a:spcBef>
                              <a:spcPts val="0"/>
                            </a:spcBef>
                            <a:spcAft>
                              <a:spcPts val="0"/>
                            </a:spcAft>
                          </a:pPr>
                          <a:r>
                            <a:rPr lang="en-US" sz="2400">
                              <a:solidFill>
                                <a:srgbClr val="000000"/>
                              </a:solidFill>
                              <a:effectLst/>
                              <a:latin typeface="+mn-lt"/>
                              <a:ea typeface="Times New Roman" panose="02020603050405020304" pitchFamily="18" charset="0"/>
                              <a:cs typeface="Calibri" panose="020F0502020204030204" pitchFamily="34" charset="0"/>
                            </a:rPr>
                            <a:t>21.5</a:t>
                          </a:r>
                          <a:endParaRPr lang="en-US" sz="2400">
                            <a:effectLst/>
                            <a:latin typeface="+mn-lt"/>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Calibri" panose="020F0502020204030204" pitchFamily="34" charset="0"/>
                            </a:rPr>
                            <a:t>15</a:t>
                          </a:r>
                          <a:endParaRPr lang="en-US" sz="24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81.2</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18.8</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94.4 (8.0)</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5.6 (1.3)</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98.9 (18.9)</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effectLst/>
                              <a:latin typeface="+mn-lt"/>
                              <a:ea typeface="Calibri" panose="020F0502020204030204" pitchFamily="34" charset="0"/>
                              <a:cs typeface="Arial" panose="020B0604020202020204" pitchFamily="34" charset="0"/>
                            </a:rPr>
                            <a:t>1.1 (1.3)</a:t>
                          </a:r>
                        </a:p>
                      </a:txBody>
                      <a:tcPr marL="68580" marR="68580" marT="0" marB="0">
                        <a:lnL>
                          <a:noFill/>
                        </a:lnL>
                        <a:lnR>
                          <a:noFill/>
                        </a:lnR>
                        <a:lnT>
                          <a:noFill/>
                        </a:lnT>
                        <a:lnB>
                          <a:noFill/>
                        </a:lnB>
                      </a:tcPr>
                    </a:tc>
                    <a:extLst>
                      <a:ext uri="{0D108BD9-81ED-4DB2-BD59-A6C34878D82A}">
                        <a16:rowId xmlns:a16="http://schemas.microsoft.com/office/drawing/2014/main" val="2989460095"/>
                      </a:ext>
                    </a:extLst>
                  </a:tr>
                  <a:tr h="392732">
                    <a:tc>
                      <a:txBody>
                        <a:bodyPr/>
                        <a:lstStyle/>
                        <a:p>
                          <a:pPr marL="0" marR="0" algn="ctr">
                            <a:lnSpc>
                              <a:spcPct val="107000"/>
                            </a:lnSpc>
                            <a:spcBef>
                              <a:spcPts val="0"/>
                            </a:spcBef>
                            <a:spcAft>
                              <a:spcPts val="0"/>
                            </a:spcAft>
                          </a:pPr>
                          <a:r>
                            <a:rPr lang="en-US" sz="2400" dirty="0">
                              <a:solidFill>
                                <a:srgbClr val="000000"/>
                              </a:solidFill>
                              <a:effectLst/>
                              <a:latin typeface="+mn-lt"/>
                              <a:ea typeface="Times New Roman" panose="02020603050405020304" pitchFamily="18" charset="0"/>
                              <a:cs typeface="Calibri" panose="020F0502020204030204" pitchFamily="34" charset="0"/>
                            </a:rPr>
                            <a:t>68.9</a:t>
                          </a:r>
                          <a:endParaRPr lang="en-US" sz="2400" dirty="0">
                            <a:effectLst/>
                            <a:latin typeface="+mn-lt"/>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Calibri" panose="020F0502020204030204" pitchFamily="34" charset="0"/>
                            </a:rPr>
                            <a:t>5</a:t>
                          </a:r>
                          <a:endParaRPr lang="en-US" sz="24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81.7</a:t>
                          </a:r>
                          <a:endParaRPr lang="en-US" sz="24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18.3</a:t>
                          </a:r>
                          <a:endParaRPr lang="en-US" sz="2400">
                            <a:effectLst/>
                            <a:latin typeface="+mn-lt"/>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97.8 (5.2)</a:t>
                          </a:r>
                          <a:endParaRPr lang="en-US" sz="24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2.2 (0.5)</a:t>
                          </a:r>
                          <a:endParaRPr lang="en-US" sz="2400">
                            <a:effectLst/>
                            <a:latin typeface="+mn-lt"/>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2400">
                              <a:solidFill>
                                <a:srgbClr val="000000"/>
                              </a:solidFill>
                              <a:effectLst/>
                              <a:latin typeface="+mn-lt"/>
                              <a:ea typeface="Calibri" panose="020F0502020204030204" pitchFamily="34" charset="0"/>
                              <a:cs typeface="Arial" panose="020B0604020202020204" pitchFamily="34" charset="0"/>
                            </a:rPr>
                            <a:t>99.9 (4.8)</a:t>
                          </a:r>
                          <a:endParaRPr lang="en-US" sz="24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2400" dirty="0">
                              <a:solidFill>
                                <a:srgbClr val="000000"/>
                              </a:solidFill>
                              <a:effectLst/>
                              <a:latin typeface="+mn-lt"/>
                              <a:ea typeface="Calibri" panose="020F0502020204030204" pitchFamily="34" charset="0"/>
                              <a:cs typeface="Arial" panose="020B0604020202020204" pitchFamily="34" charset="0"/>
                            </a:rPr>
                            <a:t>0.1 (0.1)</a:t>
                          </a:r>
                          <a:endParaRPr lang="en-US" sz="2400" dirty="0">
                            <a:effectLst/>
                            <a:latin typeface="+mn-lt"/>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1820382616"/>
                      </a:ext>
                    </a:extLst>
                  </a:tr>
                  <a:tr h="392732">
                    <a:tc>
                      <a:txBody>
                        <a:bodyPr/>
                        <a:lstStyle/>
                        <a:p>
                          <a:pPr marL="0" marR="0" algn="ctr">
                            <a:lnSpc>
                              <a:spcPct val="107000"/>
                            </a:lnSpc>
                            <a:spcBef>
                              <a:spcPts val="0"/>
                            </a:spcBef>
                            <a:spcAft>
                              <a:spcPts val="0"/>
                            </a:spcAft>
                          </a:pPr>
                          <a:r>
                            <a:rPr lang="en-US" sz="2400" dirty="0">
                              <a:effectLst/>
                              <a:latin typeface="+mn-lt"/>
                              <a:ea typeface="Times New Roman" panose="02020603050405020304" pitchFamily="18" charset="0"/>
                              <a:cs typeface="Calibri" panose="020F0502020204030204" pitchFamily="34" charset="0"/>
                            </a:rPr>
                            <a:t>149.2</a:t>
                          </a:r>
                          <a:endParaRPr lang="en-US" sz="2400" dirty="0">
                            <a:effectLst/>
                            <a:latin typeface="+mn-lt"/>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mn-lt"/>
                              <a:ea typeface="Calibri" panose="020F0502020204030204" pitchFamily="34" charset="0"/>
                              <a:cs typeface="Calibri" panose="020F0502020204030204" pitchFamily="34" charset="0"/>
                            </a:rPr>
                            <a:t>2</a:t>
                          </a:r>
                          <a:endParaRPr lang="en-US" sz="24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effectLst/>
                              <a:latin typeface="+mn-lt"/>
                              <a:ea typeface="Calibri" panose="020F0502020204030204" pitchFamily="34" charset="0"/>
                              <a:cs typeface="Arial" panose="020B0604020202020204" pitchFamily="34" charset="0"/>
                            </a:rPr>
                            <a:t>79.1</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dirty="0">
                              <a:effectLst/>
                              <a:latin typeface="+mn-lt"/>
                              <a:ea typeface="Calibri" panose="020F0502020204030204" pitchFamily="34" charset="0"/>
                              <a:cs typeface="Arial" panose="020B0604020202020204" pitchFamily="34" charset="0"/>
                            </a:rPr>
                            <a:t>20.9</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effectLst/>
                              <a:latin typeface="+mn-lt"/>
                              <a:ea typeface="Calibri" panose="020F0502020204030204" pitchFamily="34" charset="0"/>
                              <a:cs typeface="Arial" panose="020B0604020202020204" pitchFamily="34" charset="0"/>
                            </a:rPr>
                            <a:t>94.8 (6.9)</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dirty="0">
                              <a:effectLst/>
                              <a:latin typeface="+mn-lt"/>
                              <a:ea typeface="Calibri" panose="020F0502020204030204" pitchFamily="34" charset="0"/>
                              <a:cs typeface="Arial" panose="020B0604020202020204" pitchFamily="34" charset="0"/>
                            </a:rPr>
                            <a:t>5.2 (1.2)</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effectLst/>
                              <a:latin typeface="+mn-lt"/>
                              <a:ea typeface="Calibri" panose="020F0502020204030204" pitchFamily="34" charset="0"/>
                              <a:cs typeface="Arial" panose="020B0604020202020204" pitchFamily="34" charset="0"/>
                            </a:rPr>
                            <a:t>100.0 (4.8)</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dirty="0">
                              <a:effectLst/>
                              <a:latin typeface="+mn-lt"/>
                              <a:ea typeface="Calibri" panose="020F0502020204030204" pitchFamily="34" charset="0"/>
                              <a:cs typeface="Arial" panose="020B0604020202020204" pitchFamily="34" charset="0"/>
                            </a:rPr>
                            <a:t>0.0 (0.1)</a:t>
                          </a:r>
                        </a:p>
                      </a:txBody>
                      <a:tcPr marL="68580" marR="68580" marT="0" marB="0">
                        <a:lnL>
                          <a:noFill/>
                        </a:lnL>
                        <a:lnR>
                          <a:noFill/>
                        </a:lnR>
                        <a:lnT>
                          <a:noFill/>
                        </a:lnT>
                        <a:lnB>
                          <a:noFill/>
                        </a:lnB>
                      </a:tcPr>
                    </a:tc>
                    <a:extLst>
                      <a:ext uri="{0D108BD9-81ED-4DB2-BD59-A6C34878D82A}">
                        <a16:rowId xmlns:a16="http://schemas.microsoft.com/office/drawing/2014/main" val="3633703430"/>
                      </a:ext>
                    </a:extLst>
                  </a:tr>
                </a:tbl>
              </a:graphicData>
            </a:graphic>
          </p:graphicFrame>
        </mc:Fallback>
      </mc:AlternateContent>
      <mc:AlternateContent xmlns:mc="http://schemas.openxmlformats.org/markup-compatibility/2006" xmlns:a14="http://schemas.microsoft.com/office/drawing/2010/main">
        <mc:Choice Requires="a14">
          <p:sp>
            <p:nvSpPr>
              <p:cNvPr id="4441" name="Rectangle 4440">
                <a:extLst>
                  <a:ext uri="{FF2B5EF4-FFF2-40B4-BE49-F238E27FC236}">
                    <a16:creationId xmlns:a16="http://schemas.microsoft.com/office/drawing/2014/main" id="{857E5954-2EC0-4710-AB40-F9D4D533C7BC}"/>
                  </a:ext>
                </a:extLst>
              </p:cNvPr>
              <p:cNvSpPr/>
              <p:nvPr/>
            </p:nvSpPr>
            <p:spPr>
              <a:xfrm>
                <a:off x="679007" y="32376774"/>
                <a:ext cx="13716001" cy="1122871"/>
              </a:xfrm>
              <a:prstGeom prst="rect">
                <a:avLst/>
              </a:prstGeom>
            </p:spPr>
            <p:txBody>
              <a:bodyPr wrap="square">
                <a:spAutoFit/>
              </a:bodyPr>
              <a:lstStyle/>
              <a:p>
                <a:pPr algn="just">
                  <a:lnSpc>
                    <a:spcPct val="107000"/>
                  </a:lnSpc>
                  <a:spcAft>
                    <a:spcPts val="800"/>
                  </a:spcAft>
                </a:pPr>
                <a:r>
                  <a:rPr lang="en-US" sz="3200" b="1" dirty="0">
                    <a:latin typeface="Calibri" panose="020F0502020204030204" pitchFamily="34" charset="0"/>
                    <a:ea typeface="Yu Mincho" panose="02020400000000000000" pitchFamily="18" charset="-128"/>
                    <a:cs typeface="Calibri" panose="020F0502020204030204" pitchFamily="34" charset="0"/>
                  </a:rPr>
                  <a:t>Figure 3.</a:t>
                </a:r>
                <a:r>
                  <a:rPr lang="en-US" sz="3200" dirty="0">
                    <a:latin typeface="Calibri" panose="020F0502020204030204" pitchFamily="34" charset="0"/>
                    <a:ea typeface="Yu Mincho" panose="02020400000000000000" pitchFamily="18" charset="-128"/>
                    <a:cs typeface="Calibri" panose="020F0502020204030204" pitchFamily="34" charset="0"/>
                  </a:rPr>
                  <a:t> </a:t>
                </a:r>
                <a:r>
                  <a:rPr lang="en-US" sz="3200" dirty="0"/>
                  <a:t>Linear quadratic </a:t>
                </a:r>
                <a14:m>
                  <m:oMath xmlns:m="http://schemas.openxmlformats.org/officeDocument/2006/math">
                    <m:r>
                      <a:rPr lang="en-US" sz="3200" i="1" dirty="0" smtClean="0">
                        <a:latin typeface="Cambria Math" panose="02040503050406030204" pitchFamily="18" charset="0"/>
                      </a:rPr>
                      <m:t>𝛼</m:t>
                    </m:r>
                  </m:oMath>
                </a14:m>
                <a:r>
                  <a:rPr lang="en-US" sz="3200" dirty="0"/>
                  <a:t> and </a:t>
                </a:r>
                <a14:m>
                  <m:oMath xmlns:m="http://schemas.openxmlformats.org/officeDocument/2006/math">
                    <m:r>
                      <a:rPr lang="en-US" sz="3200" i="1" dirty="0" smtClean="0">
                        <a:latin typeface="Cambria Math" panose="02040503050406030204" pitchFamily="18" charset="0"/>
                      </a:rPr>
                      <m:t>𝛽</m:t>
                    </m:r>
                  </m:oMath>
                </a14:m>
                <a:r>
                  <a:rPr lang="en-US" sz="3200" dirty="0"/>
                  <a:t> coefficients for simple (left) and complex (right) exchanges as a function of the beam LET</a:t>
                </a:r>
                <a:endParaRPr lang="en-US" sz="32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441" name="Rectangle 4440">
                <a:extLst>
                  <a:ext uri="{FF2B5EF4-FFF2-40B4-BE49-F238E27FC236}">
                    <a16:creationId xmlns:a16="http://schemas.microsoft.com/office/drawing/2014/main" id="{857E5954-2EC0-4710-AB40-F9D4D533C7BC}"/>
                  </a:ext>
                </a:extLst>
              </p:cNvPr>
              <p:cNvSpPr>
                <a:spLocks noRot="1" noChangeAspect="1" noMove="1" noResize="1" noEditPoints="1" noAdjustHandles="1" noChangeArrowheads="1" noChangeShapeType="1" noTextEdit="1"/>
              </p:cNvSpPr>
              <p:nvPr/>
            </p:nvSpPr>
            <p:spPr>
              <a:xfrm>
                <a:off x="679007" y="32376774"/>
                <a:ext cx="13716001" cy="1122871"/>
              </a:xfrm>
              <a:prstGeom prst="rect">
                <a:avLst/>
              </a:prstGeom>
              <a:blipFill>
                <a:blip r:embed="rId11"/>
                <a:stretch>
                  <a:fillRect l="-1111" t="-5978" r="-1156"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43" name="TextBox 4442">
                <a:extLst>
                  <a:ext uri="{FF2B5EF4-FFF2-40B4-BE49-F238E27FC236}">
                    <a16:creationId xmlns:a16="http://schemas.microsoft.com/office/drawing/2014/main" id="{B3DB1993-9CD1-4E64-B28D-A2F24D346FE5}"/>
                  </a:ext>
                </a:extLst>
              </p:cNvPr>
              <p:cNvSpPr txBox="1"/>
              <p:nvPr/>
            </p:nvSpPr>
            <p:spPr>
              <a:xfrm>
                <a:off x="728162" y="33477803"/>
                <a:ext cx="13716000" cy="4524315"/>
              </a:xfrm>
              <a:prstGeom prst="rect">
                <a:avLst/>
              </a:prstGeom>
              <a:noFill/>
            </p:spPr>
            <p:txBody>
              <a:bodyPr wrap="square" rtlCol="0">
                <a:spAutoFit/>
              </a:bodyPr>
              <a:lstStyle/>
              <a:p>
                <a:pPr algn="just"/>
                <a:r>
                  <a:rPr lang="en-US" sz="3200" dirty="0"/>
                  <a:t>The </a:t>
                </a:r>
                <a14:m>
                  <m:oMath xmlns:m="http://schemas.openxmlformats.org/officeDocument/2006/math">
                    <m:r>
                      <a:rPr lang="en-US" sz="3200" i="1">
                        <a:latin typeface="Cambria Math" panose="02040503050406030204" pitchFamily="18" charset="0"/>
                        <a:ea typeface="Cambria Math" panose="02040503050406030204" pitchFamily="18" charset="0"/>
                      </a:rPr>
                      <m:t>𝛼</m:t>
                    </m:r>
                  </m:oMath>
                </a14:m>
                <a:r>
                  <a:rPr lang="en-US" sz="3200" dirty="0"/>
                  <a:t> and </a:t>
                </a:r>
                <a14:m>
                  <m:oMath xmlns:m="http://schemas.openxmlformats.org/officeDocument/2006/math">
                    <m:r>
                      <a:rPr lang="en-US" sz="3200" i="1" dirty="0">
                        <a:latin typeface="Cambria Math" panose="02040503050406030204" pitchFamily="18" charset="0"/>
                      </a:rPr>
                      <m:t>𝛽</m:t>
                    </m:r>
                    <m:r>
                      <a:rPr lang="en-US" sz="3200" i="1" dirty="0">
                        <a:latin typeface="Cambria Math" panose="02040503050406030204" pitchFamily="18" charset="0"/>
                      </a:rPr>
                      <m:t> </m:t>
                    </m:r>
                  </m:oMath>
                </a14:m>
                <a:r>
                  <a:rPr lang="en-US" sz="3200" dirty="0"/>
                  <a:t>coefficients of simple and complex exchanges are plotted in figure 3 as a function of the ion LET. The indirect contribution induces a negligible number of complex exchanges, and a low, but significant number of simple exchanges in a way that is independent of the beam LET. The direct contribution, on the other hand, strongly depends on the LET and is responsible for the majority of both simple and complex exchanges. As shown in table 1, the indirect contribution represents </a:t>
                </a:r>
                <a14:m>
                  <m:oMath xmlns:m="http://schemas.openxmlformats.org/officeDocument/2006/math">
                    <m:r>
                      <a:rPr lang="en-US" sz="3200" i="1" dirty="0" smtClean="0">
                        <a:latin typeface="Cambria Math" panose="02040503050406030204" pitchFamily="18" charset="0"/>
                      </a:rPr>
                      <m:t>~</m:t>
                    </m:r>
                    <m:r>
                      <a:rPr lang="en-US" sz="3200" b="0" i="1" dirty="0" smtClean="0">
                        <a:latin typeface="Cambria Math" panose="02040503050406030204" pitchFamily="18" charset="0"/>
                      </a:rPr>
                      <m:t>2</m:t>
                    </m:r>
                    <m:r>
                      <a:rPr lang="en-US" sz="3200" i="1" dirty="0" smtClean="0">
                        <a:latin typeface="Cambria Math" panose="02040503050406030204" pitchFamily="18" charset="0"/>
                      </a:rPr>
                      <m:t>0</m:t>
                    </m:r>
                    <m:r>
                      <a:rPr lang="en-US" sz="3200" b="0" i="1" dirty="0" smtClean="0">
                        <a:latin typeface="Cambria Math" panose="02040503050406030204" pitchFamily="18" charset="0"/>
                      </a:rPr>
                      <m:t> </m:t>
                    </m:r>
                    <m:r>
                      <a:rPr lang="en-US" sz="3200" i="1" dirty="0" smtClean="0">
                        <a:latin typeface="Cambria Math" panose="02040503050406030204" pitchFamily="18" charset="0"/>
                      </a:rPr>
                      <m:t>%</m:t>
                    </m:r>
                  </m:oMath>
                </a14:m>
                <a:r>
                  <a:rPr lang="en-US" sz="3200" dirty="0"/>
                  <a:t> of the dose, and therefore induce </a:t>
                </a:r>
                <a14:m>
                  <m:oMath xmlns:m="http://schemas.openxmlformats.org/officeDocument/2006/math">
                    <m:r>
                      <a:rPr lang="en-US" sz="3200" i="1" dirty="0">
                        <a:latin typeface="Cambria Math" panose="02040503050406030204" pitchFamily="18" charset="0"/>
                      </a:rPr>
                      <m:t>~</m:t>
                    </m:r>
                    <m:r>
                      <a:rPr lang="en-US" sz="3200" b="0" i="1" dirty="0" smtClean="0">
                        <a:latin typeface="Cambria Math" panose="02040503050406030204" pitchFamily="18" charset="0"/>
                      </a:rPr>
                      <m:t> 2</m:t>
                    </m:r>
                    <m:r>
                      <a:rPr lang="en-US" sz="3200" i="1" dirty="0">
                        <a:latin typeface="Cambria Math" panose="02040503050406030204" pitchFamily="18" charset="0"/>
                      </a:rPr>
                      <m:t>0%</m:t>
                    </m:r>
                  </m:oMath>
                </a14:m>
                <a:r>
                  <a:rPr lang="en-US" sz="3200" dirty="0"/>
                  <a:t> of the breaks. The relative indirect contribution to simple exchanges is thus close to </a:t>
                </a:r>
                <a14:m>
                  <m:oMath xmlns:m="http://schemas.openxmlformats.org/officeDocument/2006/math">
                    <m:r>
                      <a:rPr lang="en-US" sz="3200" i="1" dirty="0">
                        <a:latin typeface="Cambria Math" panose="02040503050406030204" pitchFamily="18" charset="0"/>
                      </a:rPr>
                      <m:t>~20 %</m:t>
                    </m:r>
                  </m:oMath>
                </a14:m>
                <a:r>
                  <a:rPr lang="en-US" sz="3200" dirty="0"/>
                  <a:t> for low-LET and decreases as the LET increases. </a:t>
                </a:r>
              </a:p>
            </p:txBody>
          </p:sp>
        </mc:Choice>
        <mc:Fallback xmlns="">
          <p:sp>
            <p:nvSpPr>
              <p:cNvPr id="4443" name="TextBox 4442">
                <a:extLst>
                  <a:ext uri="{FF2B5EF4-FFF2-40B4-BE49-F238E27FC236}">
                    <a16:creationId xmlns:a16="http://schemas.microsoft.com/office/drawing/2014/main" id="{B3DB1993-9CD1-4E64-B28D-A2F24D346FE5}"/>
                  </a:ext>
                </a:extLst>
              </p:cNvPr>
              <p:cNvSpPr txBox="1">
                <a:spLocks noRot="1" noChangeAspect="1" noMove="1" noResize="1" noEditPoints="1" noAdjustHandles="1" noChangeArrowheads="1" noChangeShapeType="1" noTextEdit="1"/>
              </p:cNvSpPr>
              <p:nvPr/>
            </p:nvSpPr>
            <p:spPr>
              <a:xfrm>
                <a:off x="728162" y="33477803"/>
                <a:ext cx="13716000" cy="4524315"/>
              </a:xfrm>
              <a:prstGeom prst="rect">
                <a:avLst/>
              </a:prstGeom>
              <a:blipFill>
                <a:blip r:embed="rId12"/>
                <a:stretch>
                  <a:fillRect l="-1111" t="-1617" r="-1156" b="-35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44" name="Rectangle 4443">
                <a:extLst>
                  <a:ext uri="{FF2B5EF4-FFF2-40B4-BE49-F238E27FC236}">
                    <a16:creationId xmlns:a16="http://schemas.microsoft.com/office/drawing/2014/main" id="{2B1B6307-5887-4C32-8E60-B1DFD9EC2F6A}"/>
                  </a:ext>
                </a:extLst>
              </p:cNvPr>
              <p:cNvSpPr/>
              <p:nvPr/>
            </p:nvSpPr>
            <p:spPr>
              <a:xfrm>
                <a:off x="710826" y="37930017"/>
                <a:ext cx="13716001" cy="1672894"/>
              </a:xfrm>
              <a:prstGeom prst="rect">
                <a:avLst/>
              </a:prstGeom>
            </p:spPr>
            <p:txBody>
              <a:bodyPr wrap="square">
                <a:spAutoFit/>
              </a:bodyPr>
              <a:lstStyle/>
              <a:p>
                <a:pPr algn="just">
                  <a:lnSpc>
                    <a:spcPct val="107000"/>
                  </a:lnSpc>
                  <a:spcAft>
                    <a:spcPts val="800"/>
                  </a:spcAft>
                </a:pPr>
                <a:r>
                  <a:rPr lang="en-US" sz="3200" b="1" dirty="0">
                    <a:latin typeface="Calibri" panose="020F0502020204030204" pitchFamily="34" charset="0"/>
                    <a:ea typeface="Yu Mincho" panose="02020400000000000000" pitchFamily="18" charset="-128"/>
                    <a:cs typeface="Calibri" panose="020F0502020204030204" pitchFamily="34" charset="0"/>
                  </a:rPr>
                  <a:t>Table 1. </a:t>
                </a:r>
                <a:r>
                  <a:rPr lang="en-US" sz="3200" dirty="0"/>
                  <a:t>Relative contribution of the direct and indirect contributions to the dose (</a:t>
                </a:r>
                <a14:m>
                  <m:oMath xmlns:m="http://schemas.openxmlformats.org/officeDocument/2006/math">
                    <m:sSub>
                      <m:sSubPr>
                        <m:ctrlPr>
                          <a:rPr lang="en-US" sz="3200" i="1">
                            <a:latin typeface="Cambria Math" panose="02040503050406030204" pitchFamily="18" charset="0"/>
                            <a:ea typeface="Calibri" panose="020F0502020204030204" pitchFamily="34" charset="0"/>
                            <a:cs typeface="Arial" panose="020B0604020202020204" pitchFamily="34" charset="0"/>
                          </a:rPr>
                        </m:ctrlPr>
                      </m:sSubPr>
                      <m:e>
                        <m:r>
                          <a:rPr lang="en-US" sz="3200" i="1">
                            <a:latin typeface="Cambria Math" panose="02040503050406030204" pitchFamily="18" charset="0"/>
                            <a:ea typeface="Calibri" panose="020F0502020204030204" pitchFamily="34" charset="0"/>
                            <a:cs typeface="Arial" panose="020B0604020202020204" pitchFamily="34" charset="0"/>
                          </a:rPr>
                          <m:t>𝐷</m:t>
                        </m:r>
                      </m:e>
                      <m:sub>
                        <m:r>
                          <m:rPr>
                            <m:sty m:val="p"/>
                          </m:rPr>
                          <a:rPr lang="en-US" sz="3200">
                            <a:latin typeface="Cambria Math" panose="02040503050406030204" pitchFamily="18" charset="0"/>
                            <a:ea typeface="Calibri" panose="020F0502020204030204" pitchFamily="34" charset="0"/>
                            <a:cs typeface="Arial" panose="020B0604020202020204" pitchFamily="34" charset="0"/>
                          </a:rPr>
                          <m:t>dir</m:t>
                        </m:r>
                      </m:sub>
                    </m:sSub>
                    <m:r>
                      <a:rPr lang="en-US" sz="3200" b="0" i="1" smtClean="0">
                        <a:latin typeface="Cambria Math" panose="02040503050406030204" pitchFamily="18" charset="0"/>
                        <a:ea typeface="Calibri" panose="020F0502020204030204" pitchFamily="34" charset="0"/>
                        <a:cs typeface="Arial" panose="020B0604020202020204" pitchFamily="34" charset="0"/>
                      </a:rPr>
                      <m:t>/</m:t>
                    </m:r>
                    <m:sSub>
                      <m:sSubPr>
                        <m:ctrlPr>
                          <a:rPr lang="en-US" sz="3200" i="1">
                            <a:latin typeface="Cambria Math" panose="02040503050406030204" pitchFamily="18" charset="0"/>
                            <a:ea typeface="Calibri" panose="020F0502020204030204" pitchFamily="34" charset="0"/>
                            <a:cs typeface="Arial" panose="020B0604020202020204" pitchFamily="34" charset="0"/>
                          </a:rPr>
                        </m:ctrlPr>
                      </m:sSubPr>
                      <m:e>
                        <m:r>
                          <a:rPr lang="en-US" sz="3200" i="1">
                            <a:latin typeface="Cambria Math" panose="02040503050406030204" pitchFamily="18" charset="0"/>
                            <a:ea typeface="Calibri" panose="020F0502020204030204" pitchFamily="34" charset="0"/>
                            <a:cs typeface="Arial" panose="020B0604020202020204" pitchFamily="34" charset="0"/>
                          </a:rPr>
                          <m:t>𝐷</m:t>
                        </m:r>
                      </m:e>
                      <m:sub>
                        <m:r>
                          <m:rPr>
                            <m:sty m:val="p"/>
                          </m:rPr>
                          <a:rPr lang="en-US" sz="3200" b="0" i="0" smtClean="0">
                            <a:latin typeface="Cambria Math" panose="02040503050406030204" pitchFamily="18" charset="0"/>
                            <a:ea typeface="Calibri" panose="020F0502020204030204" pitchFamily="34" charset="0"/>
                            <a:cs typeface="Arial" panose="020B0604020202020204" pitchFamily="34" charset="0"/>
                          </a:rPr>
                          <m:t>ind</m:t>
                        </m:r>
                      </m:sub>
                    </m:sSub>
                  </m:oMath>
                </a14:m>
                <a:r>
                  <a:rPr lang="en-US" sz="3200" dirty="0"/>
                  <a:t>), simple (</a:t>
                </a:r>
                <a14:m>
                  <m:oMath xmlns:m="http://schemas.openxmlformats.org/officeDocument/2006/math">
                    <m:sSub>
                      <m:sSubPr>
                        <m:ctrlPr>
                          <a:rPr lang="en-US" sz="3200" i="1">
                            <a:latin typeface="Cambria Math" panose="02040503050406030204" pitchFamily="18" charset="0"/>
                            <a:ea typeface="Calibri" panose="020F0502020204030204" pitchFamily="34" charset="0"/>
                            <a:cs typeface="Arial" panose="020B0604020202020204" pitchFamily="34" charset="0"/>
                          </a:rPr>
                        </m:ctrlPr>
                      </m:sSubPr>
                      <m:e>
                        <m:r>
                          <a:rPr lang="en-US" sz="3200" b="0" i="1" smtClean="0">
                            <a:latin typeface="Cambria Math" panose="02040503050406030204" pitchFamily="18" charset="0"/>
                            <a:ea typeface="Calibri" panose="020F0502020204030204" pitchFamily="34" charset="0"/>
                            <a:cs typeface="Arial" panose="020B0604020202020204" pitchFamily="34" charset="0"/>
                          </a:rPr>
                          <m:t>𝑦</m:t>
                        </m:r>
                      </m:e>
                      <m:sub>
                        <m:r>
                          <m:rPr>
                            <m:sty m:val="p"/>
                          </m:rPr>
                          <a:rPr lang="en-US" sz="3200" b="0" i="0" smtClean="0">
                            <a:latin typeface="Cambria Math" panose="02040503050406030204" pitchFamily="18" charset="0"/>
                            <a:ea typeface="Calibri" panose="020F0502020204030204" pitchFamily="34" charset="0"/>
                            <a:cs typeface="Arial" panose="020B0604020202020204" pitchFamily="34" charset="0"/>
                          </a:rPr>
                          <m:t>SE</m:t>
                        </m:r>
                        <m:r>
                          <a:rPr lang="en-US" sz="3200" b="0" i="0" smtClean="0">
                            <a:latin typeface="Cambria Math" panose="02040503050406030204" pitchFamily="18" charset="0"/>
                            <a:ea typeface="Calibri" panose="020F0502020204030204" pitchFamily="34" charset="0"/>
                            <a:cs typeface="Arial" panose="020B0604020202020204" pitchFamily="34" charset="0"/>
                          </a:rPr>
                          <m:t>,</m:t>
                        </m:r>
                        <m:r>
                          <m:rPr>
                            <m:sty m:val="p"/>
                          </m:rPr>
                          <a:rPr lang="en-US" sz="3200">
                            <a:latin typeface="Cambria Math" panose="02040503050406030204" pitchFamily="18" charset="0"/>
                            <a:ea typeface="Calibri" panose="020F0502020204030204" pitchFamily="34" charset="0"/>
                            <a:cs typeface="Arial" panose="020B0604020202020204" pitchFamily="34" charset="0"/>
                          </a:rPr>
                          <m:t>dir</m:t>
                        </m:r>
                      </m:sub>
                    </m:sSub>
                    <m:r>
                      <a:rPr lang="en-US" sz="3200" b="0" i="1" smtClean="0">
                        <a:latin typeface="Cambria Math" panose="02040503050406030204" pitchFamily="18" charset="0"/>
                        <a:ea typeface="Calibri" panose="020F0502020204030204" pitchFamily="34" charset="0"/>
                        <a:cs typeface="Arial" panose="020B0604020202020204" pitchFamily="34" charset="0"/>
                      </a:rPr>
                      <m:t>/</m:t>
                    </m:r>
                    <m:sSub>
                      <m:sSubPr>
                        <m:ctrlPr>
                          <a:rPr lang="en-US" sz="3200" i="1">
                            <a:latin typeface="Cambria Math" panose="02040503050406030204" pitchFamily="18" charset="0"/>
                            <a:ea typeface="Calibri" panose="020F0502020204030204" pitchFamily="34" charset="0"/>
                            <a:cs typeface="Arial" panose="020B0604020202020204" pitchFamily="34" charset="0"/>
                          </a:rPr>
                        </m:ctrlPr>
                      </m:sSubPr>
                      <m:e>
                        <m:r>
                          <a:rPr lang="en-US" sz="3200" b="0" i="1" smtClean="0">
                            <a:latin typeface="Cambria Math" panose="02040503050406030204" pitchFamily="18" charset="0"/>
                            <a:ea typeface="Calibri" panose="020F0502020204030204" pitchFamily="34" charset="0"/>
                            <a:cs typeface="Arial" panose="020B0604020202020204" pitchFamily="34" charset="0"/>
                          </a:rPr>
                          <m:t>𝑦</m:t>
                        </m:r>
                      </m:e>
                      <m:sub>
                        <m:r>
                          <m:rPr>
                            <m:sty m:val="p"/>
                          </m:rPr>
                          <a:rPr lang="en-US" sz="3200" b="0" i="0" smtClean="0">
                            <a:latin typeface="Cambria Math" panose="02040503050406030204" pitchFamily="18" charset="0"/>
                            <a:ea typeface="Calibri" panose="020F0502020204030204" pitchFamily="34" charset="0"/>
                            <a:cs typeface="Arial" panose="020B0604020202020204" pitchFamily="34" charset="0"/>
                          </a:rPr>
                          <m:t>SE</m:t>
                        </m:r>
                        <m:r>
                          <a:rPr lang="en-US" sz="3200" b="0" i="0" smtClean="0">
                            <a:latin typeface="Cambria Math" panose="02040503050406030204" pitchFamily="18" charset="0"/>
                            <a:ea typeface="Calibri" panose="020F0502020204030204" pitchFamily="34" charset="0"/>
                            <a:cs typeface="Arial" panose="020B0604020202020204" pitchFamily="34" charset="0"/>
                          </a:rPr>
                          <m:t>,</m:t>
                        </m:r>
                        <m:r>
                          <m:rPr>
                            <m:sty m:val="p"/>
                          </m:rPr>
                          <a:rPr lang="en-US" sz="3200" b="0" i="0" smtClean="0">
                            <a:latin typeface="Cambria Math" panose="02040503050406030204" pitchFamily="18" charset="0"/>
                            <a:ea typeface="Calibri" panose="020F0502020204030204" pitchFamily="34" charset="0"/>
                            <a:cs typeface="Arial" panose="020B0604020202020204" pitchFamily="34" charset="0"/>
                          </a:rPr>
                          <m:t>ind</m:t>
                        </m:r>
                      </m:sub>
                    </m:sSub>
                    <m:r>
                      <a:rPr lang="en-US" sz="3200" b="0" i="1" smtClean="0">
                        <a:latin typeface="Cambria Math" panose="02040503050406030204" pitchFamily="18" charset="0"/>
                        <a:ea typeface="Calibri" panose="020F0502020204030204" pitchFamily="34" charset="0"/>
                        <a:cs typeface="Arial" panose="020B0604020202020204" pitchFamily="34" charset="0"/>
                      </a:rPr>
                      <m:t>)</m:t>
                    </m:r>
                  </m:oMath>
                </a14:m>
                <a:r>
                  <a:rPr lang="en-US" sz="3200" dirty="0"/>
                  <a:t> and complex exchanges (</a:t>
                </a:r>
                <a14:m>
                  <m:oMath xmlns:m="http://schemas.openxmlformats.org/officeDocument/2006/math">
                    <m:sSub>
                      <m:sSubPr>
                        <m:ctrlPr>
                          <a:rPr lang="en-US" sz="3200" i="1">
                            <a:latin typeface="Cambria Math" panose="02040503050406030204" pitchFamily="18" charset="0"/>
                            <a:ea typeface="Calibri" panose="020F0502020204030204" pitchFamily="34" charset="0"/>
                            <a:cs typeface="Arial" panose="020B0604020202020204" pitchFamily="34" charset="0"/>
                          </a:rPr>
                        </m:ctrlPr>
                      </m:sSubPr>
                      <m:e>
                        <m:r>
                          <a:rPr lang="en-US" sz="3200" i="1">
                            <a:latin typeface="Cambria Math" panose="02040503050406030204" pitchFamily="18" charset="0"/>
                            <a:ea typeface="Calibri" panose="020F0502020204030204" pitchFamily="34" charset="0"/>
                            <a:cs typeface="Arial" panose="020B0604020202020204" pitchFamily="34" charset="0"/>
                          </a:rPr>
                          <m:t>𝑦</m:t>
                        </m:r>
                      </m:e>
                      <m:sub>
                        <m:r>
                          <m:rPr>
                            <m:sty m:val="p"/>
                          </m:rPr>
                          <a:rPr lang="en-US" sz="3200" b="0" i="0" smtClean="0">
                            <a:latin typeface="Cambria Math" panose="02040503050406030204" pitchFamily="18" charset="0"/>
                            <a:ea typeface="Calibri" panose="020F0502020204030204" pitchFamily="34" charset="0"/>
                            <a:cs typeface="Arial" panose="020B0604020202020204" pitchFamily="34" charset="0"/>
                          </a:rPr>
                          <m:t>C</m:t>
                        </m:r>
                        <m:r>
                          <m:rPr>
                            <m:sty m:val="p"/>
                          </m:rPr>
                          <a:rPr lang="en-US" sz="3200">
                            <a:latin typeface="Cambria Math" panose="02040503050406030204" pitchFamily="18" charset="0"/>
                            <a:ea typeface="Calibri" panose="020F0502020204030204" pitchFamily="34" charset="0"/>
                            <a:cs typeface="Arial" panose="020B0604020202020204" pitchFamily="34" charset="0"/>
                          </a:rPr>
                          <m:t>E</m:t>
                        </m:r>
                        <m:r>
                          <a:rPr lang="en-US" sz="3200">
                            <a:latin typeface="Cambria Math" panose="02040503050406030204" pitchFamily="18" charset="0"/>
                            <a:ea typeface="Calibri" panose="020F0502020204030204" pitchFamily="34" charset="0"/>
                            <a:cs typeface="Arial" panose="020B0604020202020204" pitchFamily="34" charset="0"/>
                          </a:rPr>
                          <m:t>,</m:t>
                        </m:r>
                        <m:r>
                          <m:rPr>
                            <m:sty m:val="p"/>
                          </m:rPr>
                          <a:rPr lang="en-US" sz="3200">
                            <a:latin typeface="Cambria Math" panose="02040503050406030204" pitchFamily="18" charset="0"/>
                            <a:ea typeface="Calibri" panose="020F0502020204030204" pitchFamily="34" charset="0"/>
                            <a:cs typeface="Arial" panose="020B0604020202020204" pitchFamily="34" charset="0"/>
                          </a:rPr>
                          <m:t>dir</m:t>
                        </m:r>
                      </m:sub>
                    </m:sSub>
                    <m:r>
                      <a:rPr lang="en-US" sz="3200" i="1">
                        <a:latin typeface="Cambria Math" panose="02040503050406030204" pitchFamily="18" charset="0"/>
                        <a:ea typeface="Calibri" panose="020F0502020204030204" pitchFamily="34" charset="0"/>
                        <a:cs typeface="Arial" panose="020B0604020202020204" pitchFamily="34" charset="0"/>
                      </a:rPr>
                      <m:t>/</m:t>
                    </m:r>
                    <m:sSub>
                      <m:sSubPr>
                        <m:ctrlPr>
                          <a:rPr lang="en-US" sz="3200" i="1">
                            <a:latin typeface="Cambria Math" panose="02040503050406030204" pitchFamily="18" charset="0"/>
                            <a:ea typeface="Calibri" panose="020F0502020204030204" pitchFamily="34" charset="0"/>
                            <a:cs typeface="Arial" panose="020B0604020202020204" pitchFamily="34" charset="0"/>
                          </a:rPr>
                        </m:ctrlPr>
                      </m:sSubPr>
                      <m:e>
                        <m:r>
                          <a:rPr lang="en-US" sz="3200" i="1">
                            <a:latin typeface="Cambria Math" panose="02040503050406030204" pitchFamily="18" charset="0"/>
                            <a:ea typeface="Calibri" panose="020F0502020204030204" pitchFamily="34" charset="0"/>
                            <a:cs typeface="Arial" panose="020B0604020202020204" pitchFamily="34" charset="0"/>
                          </a:rPr>
                          <m:t>𝑦</m:t>
                        </m:r>
                      </m:e>
                      <m:sub>
                        <m:r>
                          <m:rPr>
                            <m:sty m:val="p"/>
                          </m:rPr>
                          <a:rPr lang="en-US" sz="3200" b="0" i="0" smtClean="0">
                            <a:latin typeface="Cambria Math" panose="02040503050406030204" pitchFamily="18" charset="0"/>
                            <a:ea typeface="Calibri" panose="020F0502020204030204" pitchFamily="34" charset="0"/>
                            <a:cs typeface="Arial" panose="020B0604020202020204" pitchFamily="34" charset="0"/>
                          </a:rPr>
                          <m:t>C</m:t>
                        </m:r>
                        <m:r>
                          <m:rPr>
                            <m:sty m:val="p"/>
                          </m:rPr>
                          <a:rPr lang="en-US" sz="3200">
                            <a:latin typeface="Cambria Math" panose="02040503050406030204" pitchFamily="18" charset="0"/>
                            <a:ea typeface="Calibri" panose="020F0502020204030204" pitchFamily="34" charset="0"/>
                            <a:cs typeface="Arial" panose="020B0604020202020204" pitchFamily="34" charset="0"/>
                          </a:rPr>
                          <m:t>E</m:t>
                        </m:r>
                        <m:r>
                          <a:rPr lang="en-US" sz="3200">
                            <a:latin typeface="Cambria Math" panose="02040503050406030204" pitchFamily="18" charset="0"/>
                            <a:ea typeface="Calibri" panose="020F0502020204030204" pitchFamily="34" charset="0"/>
                            <a:cs typeface="Arial" panose="020B0604020202020204" pitchFamily="34" charset="0"/>
                          </a:rPr>
                          <m:t>,</m:t>
                        </m:r>
                        <m:r>
                          <m:rPr>
                            <m:sty m:val="p"/>
                          </m:rPr>
                          <a:rPr lang="en-US" sz="3200">
                            <a:latin typeface="Cambria Math" panose="02040503050406030204" pitchFamily="18" charset="0"/>
                            <a:ea typeface="Calibri" panose="020F0502020204030204" pitchFamily="34" charset="0"/>
                            <a:cs typeface="Arial" panose="020B0604020202020204" pitchFamily="34" charset="0"/>
                          </a:rPr>
                          <m:t>ind</m:t>
                        </m:r>
                      </m:sub>
                    </m:sSub>
                    <m:r>
                      <a:rPr lang="en-US" sz="3200" i="1">
                        <a:latin typeface="Cambria Math" panose="02040503050406030204" pitchFamily="18" charset="0"/>
                        <a:ea typeface="Calibri" panose="020F0502020204030204" pitchFamily="34" charset="0"/>
                        <a:cs typeface="Arial" panose="020B0604020202020204" pitchFamily="34" charset="0"/>
                      </a:rPr>
                      <m:t>)</m:t>
                    </m:r>
                  </m:oMath>
                </a14:m>
                <a:r>
                  <a:rPr lang="en-US" sz="3200" dirty="0"/>
                  <a:t> at  1 </a:t>
                </a:r>
                <a:r>
                  <a:rPr lang="en-US" sz="3200" dirty="0" err="1"/>
                  <a:t>Gy</a:t>
                </a:r>
                <a:r>
                  <a:rPr lang="en-US" sz="3200" dirty="0"/>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𝐻</m:t>
                    </m:r>
                  </m:oMath>
                </a14:m>
                <a:r>
                  <a:rPr lang="en-US" sz="3200" dirty="0"/>
                  <a:t> represents the number of nucleus traversal by ion tracks.</a:t>
                </a:r>
                <a:r>
                  <a:rPr lang="en-US" sz="3200" dirty="0">
                    <a:latin typeface="Calibri" panose="020F0502020204030204" pitchFamily="34" charset="0"/>
                    <a:ea typeface="Yu Mincho" panose="02020400000000000000" pitchFamily="18" charset="-128"/>
                    <a:cs typeface="Calibri" panose="020F0502020204030204" pitchFamily="34" charset="0"/>
                  </a:rPr>
                  <a:t> </a:t>
                </a:r>
                <a:endParaRPr lang="en-US" sz="32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444" name="Rectangle 4443">
                <a:extLst>
                  <a:ext uri="{FF2B5EF4-FFF2-40B4-BE49-F238E27FC236}">
                    <a16:creationId xmlns:a16="http://schemas.microsoft.com/office/drawing/2014/main" id="{2B1B6307-5887-4C32-8E60-B1DFD9EC2F6A}"/>
                  </a:ext>
                </a:extLst>
              </p:cNvPr>
              <p:cNvSpPr>
                <a:spLocks noRot="1" noChangeAspect="1" noMove="1" noResize="1" noEditPoints="1" noAdjustHandles="1" noChangeArrowheads="1" noChangeShapeType="1" noTextEdit="1"/>
              </p:cNvSpPr>
              <p:nvPr/>
            </p:nvSpPr>
            <p:spPr>
              <a:xfrm>
                <a:off x="710826" y="37930017"/>
                <a:ext cx="13716001" cy="1672894"/>
              </a:xfrm>
              <a:prstGeom prst="rect">
                <a:avLst/>
              </a:prstGeom>
              <a:blipFill>
                <a:blip r:embed="rId13"/>
                <a:stretch>
                  <a:fillRect l="-1156" t="-4000" r="-1111" b="-10909"/>
                </a:stretch>
              </a:blipFill>
            </p:spPr>
            <p:txBody>
              <a:bodyPr/>
              <a:lstStyle/>
              <a:p>
                <a:r>
                  <a:rPr lang="en-US">
                    <a:noFill/>
                  </a:rPr>
                  <a:t> </a:t>
                </a:r>
              </a:p>
            </p:txBody>
          </p:sp>
        </mc:Fallback>
      </mc:AlternateContent>
      <p:sp>
        <p:nvSpPr>
          <p:cNvPr id="4445" name="TextBox 4444">
            <a:extLst>
              <a:ext uri="{FF2B5EF4-FFF2-40B4-BE49-F238E27FC236}">
                <a16:creationId xmlns:a16="http://schemas.microsoft.com/office/drawing/2014/main" id="{54EFE511-6CFC-43EF-A440-75FA0BCD1EBF}"/>
              </a:ext>
            </a:extLst>
          </p:cNvPr>
          <p:cNvSpPr txBox="1"/>
          <p:nvPr/>
        </p:nvSpPr>
        <p:spPr>
          <a:xfrm>
            <a:off x="15812448" y="33391641"/>
            <a:ext cx="13716000" cy="6001643"/>
          </a:xfrm>
          <a:prstGeom prst="rect">
            <a:avLst/>
          </a:prstGeom>
          <a:noFill/>
        </p:spPr>
        <p:txBody>
          <a:bodyPr wrap="square" rtlCol="0">
            <a:spAutoFit/>
          </a:bodyPr>
          <a:lstStyle/>
          <a:p>
            <a:pPr algn="just"/>
            <a:r>
              <a:rPr lang="en-US" sz="3200" dirty="0"/>
              <a:t>We investigated the formation of simple and complex exchanges by ions of LET varying from 0.22 to 149.2 keV/µm. The yields were separated into 2 contributions: that due to ion tracks directly crossing the nucleus, and that due to </a:t>
            </a:r>
            <a:r>
              <a:rPr lang="el-GR" sz="3200" dirty="0"/>
              <a:t>δ</a:t>
            </a:r>
            <a:r>
              <a:rPr lang="en-US" sz="3200" dirty="0"/>
              <a:t>-electrons coming from distant tracks. The direct contribution shows dense energy deposition patterns accountable for ~ 80% of the energy deposition within the nucleus. It creates clustered, complex DNA breaks that are responsible for the majority of both simple and complex exchanges. The indirect contribution, accountable for ~ 20% of the energy deposition, therefore induced ~ 20% of the breaks. They were however not sufficient, and too sparsely distributed to induce complex exchanges. However, they induce a low, but significant number of simple exchanges, accounting from ~ 20% (low-LET) to ~ 5% of the total number. This shows that clustered DSBs are necessary for CA formation.</a:t>
            </a:r>
          </a:p>
        </p:txBody>
      </p:sp>
    </p:spTree>
    <p:extLst>
      <p:ext uri="{BB962C8B-B14F-4D97-AF65-F5344CB8AC3E}">
        <p14:creationId xmlns:p14="http://schemas.microsoft.com/office/powerpoint/2010/main" val="2451831255"/>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0701572EE41145849FB124E4EFD35C" ma:contentTypeVersion="10" ma:contentTypeDescription="Create a new document." ma:contentTypeScope="" ma:versionID="de8d28d7269df4540fc00df8f8ec8cad">
  <xsd:schema xmlns:xsd="http://www.w3.org/2001/XMLSchema" xmlns:xs="http://www.w3.org/2001/XMLSchema" xmlns:p="http://schemas.microsoft.com/office/2006/metadata/properties" xmlns:ns3="5e424be7-e310-4b3d-91a7-fc41286e52ba" xmlns:ns4="78f29b0e-9fde-4dfd-96db-ebe642e766d1" targetNamespace="http://schemas.microsoft.com/office/2006/metadata/properties" ma:root="true" ma:fieldsID="d623a11b9755411d363c815f56f06ab7" ns3:_="" ns4:_="">
    <xsd:import namespace="5e424be7-e310-4b3d-91a7-fc41286e52ba"/>
    <xsd:import namespace="78f29b0e-9fde-4dfd-96db-ebe642e766d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424be7-e310-4b3d-91a7-fc41286e52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f29b0e-9fde-4dfd-96db-ebe642e766d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42E9DE-7142-413E-9427-4CCC8C1D8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424be7-e310-4b3d-91a7-fc41286e52ba"/>
    <ds:schemaRef ds:uri="78f29b0e-9fde-4dfd-96db-ebe642e766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051E2A-B2F7-4186-B5C8-39B0BDFE3E5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BE6A505-1F50-4450-B18A-9BB078A740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8136</TotalTime>
  <Words>1769</Words>
  <Application>Microsoft Macintosh PowerPoint</Application>
  <PresentationFormat>Custom</PresentationFormat>
  <Paragraphs>82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 Math</vt:lpstr>
      <vt:lpstr>Garamond</vt:lpstr>
      <vt:lpstr>Helvetica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Poignant, Floriane A. (LARC-D309)[NATIONAL INSTITUTE OF AEROSPACE]</dc:creator>
  <cp:lastModifiedBy>Murri, Gretchen Bostaph (LARC-D309)</cp:lastModifiedBy>
  <cp:revision>9</cp:revision>
  <dcterms:created xsi:type="dcterms:W3CDTF">2020-11-03T18:52:14Z</dcterms:created>
  <dcterms:modified xsi:type="dcterms:W3CDTF">2021-09-03T10:34:41Z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0x010100DB0701572EE41145849FB124E4EFD35C</vt:lpwstr>
  </property>
</Properties>
</file>