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24" r:id="rId4"/>
    <p:sldMasterId id="2147484435" r:id="rId5"/>
  </p:sldMasterIdLst>
  <p:notesMasterIdLst>
    <p:notesMasterId r:id="rId47"/>
  </p:notesMasterIdLst>
  <p:handoutMasterIdLst>
    <p:handoutMasterId r:id="rId48"/>
  </p:handoutMasterIdLst>
  <p:sldIdLst>
    <p:sldId id="396" r:id="rId6"/>
    <p:sldId id="322" r:id="rId7"/>
    <p:sldId id="409" r:id="rId8"/>
    <p:sldId id="418" r:id="rId9"/>
    <p:sldId id="378" r:id="rId10"/>
    <p:sldId id="527" r:id="rId11"/>
    <p:sldId id="421" r:id="rId12"/>
    <p:sldId id="521" r:id="rId13"/>
    <p:sldId id="419" r:id="rId14"/>
    <p:sldId id="522" r:id="rId15"/>
    <p:sldId id="422" r:id="rId16"/>
    <p:sldId id="520" r:id="rId17"/>
    <p:sldId id="411" r:id="rId18"/>
    <p:sldId id="501" r:id="rId19"/>
    <p:sldId id="502" r:id="rId20"/>
    <p:sldId id="503" r:id="rId21"/>
    <p:sldId id="504" r:id="rId22"/>
    <p:sldId id="506" r:id="rId23"/>
    <p:sldId id="509" r:id="rId24"/>
    <p:sldId id="508" r:id="rId25"/>
    <p:sldId id="523" r:id="rId26"/>
    <p:sldId id="524" r:id="rId27"/>
    <p:sldId id="526" r:id="rId28"/>
    <p:sldId id="510" r:id="rId29"/>
    <p:sldId id="380" r:id="rId30"/>
    <p:sldId id="382" r:id="rId31"/>
    <p:sldId id="407" r:id="rId32"/>
    <p:sldId id="410" r:id="rId33"/>
    <p:sldId id="401" r:id="rId34"/>
    <p:sldId id="525" r:id="rId35"/>
    <p:sldId id="493" r:id="rId36"/>
    <p:sldId id="512" r:id="rId37"/>
    <p:sldId id="490" r:id="rId38"/>
    <p:sldId id="489" r:id="rId39"/>
    <p:sldId id="513" r:id="rId40"/>
    <p:sldId id="386" r:id="rId41"/>
    <p:sldId id="514" r:id="rId42"/>
    <p:sldId id="515" r:id="rId43"/>
    <p:sldId id="496" r:id="rId44"/>
    <p:sldId id="519" r:id="rId45"/>
    <p:sldId id="518" r:id="rId4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2952" userDrawn="1">
          <p15:clr>
            <a:srgbClr val="A4A3A4"/>
          </p15:clr>
        </p15:guide>
        <p15:guide id="2" pos="3840" userDrawn="1">
          <p15:clr>
            <a:srgbClr val="A4A3A4"/>
          </p15:clr>
        </p15:guide>
        <p15:guide id="4" pos="7552" userDrawn="1">
          <p15:clr>
            <a:srgbClr val="A4A3A4"/>
          </p15:clr>
        </p15:guide>
        <p15:guide id="5" orient="horz" pos="4104" userDrawn="1">
          <p15:clr>
            <a:srgbClr val="A4A3A4"/>
          </p15:clr>
        </p15:guide>
        <p15:guide id="6" orient="horz" pos="4176" userDrawn="1">
          <p15:clr>
            <a:srgbClr val="A4A3A4"/>
          </p15:clr>
        </p15:guide>
        <p15:guide id="7" pos="128" userDrawn="1">
          <p15:clr>
            <a:srgbClr val="A4A3A4"/>
          </p15:clr>
        </p15:guide>
        <p15:guide id="9" orient="horz" pos="1128" userDrawn="1">
          <p15:clr>
            <a:srgbClr val="A4A3A4"/>
          </p15:clr>
        </p15:guide>
        <p15:guide id="10" orient="horz" pos="2832" userDrawn="1">
          <p15:clr>
            <a:srgbClr val="A4A3A4"/>
          </p15:clr>
        </p15:guide>
        <p15:guide id="11" pos="6624" userDrawn="1">
          <p15:clr>
            <a:srgbClr val="A4A3A4"/>
          </p15:clr>
        </p15:guide>
        <p15:guide id="12" pos="4064" userDrawn="1">
          <p15:clr>
            <a:srgbClr val="A4A3A4"/>
          </p15:clr>
        </p15:guide>
        <p15:guide id="13" pos="4128" userDrawn="1">
          <p15:clr>
            <a:srgbClr val="A4A3A4"/>
          </p15:clr>
        </p15:guide>
        <p15:guide id="14" pos="4224" userDrawn="1">
          <p15:clr>
            <a:srgbClr val="A4A3A4"/>
          </p15:clr>
        </p15:guide>
        <p15:guide id="15" orient="horz" pos="3024" userDrawn="1">
          <p15:clr>
            <a:srgbClr val="A4A3A4"/>
          </p15:clr>
        </p15:guide>
        <p15:guide id="16" pos="6688" userDrawn="1">
          <p15:clr>
            <a:srgbClr val="A4A3A4"/>
          </p15:clr>
        </p15:guide>
        <p15:guide id="17" pos="68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3333CC"/>
    <a:srgbClr val="FFCC66"/>
    <a:srgbClr val="008400"/>
    <a:srgbClr val="002A00"/>
    <a:srgbClr val="2D8B75"/>
    <a:srgbClr val="92BBFA"/>
    <a:srgbClr val="FF33CC"/>
    <a:srgbClr val="4BACC6"/>
    <a:srgbClr val="00BE0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5"/>
    <p:restoredTop sz="94681"/>
  </p:normalViewPr>
  <p:slideViewPr>
    <p:cSldViewPr snapToGrid="0">
      <p:cViewPr varScale="1">
        <p:scale>
          <a:sx n="136" d="100"/>
          <a:sy n="136" d="100"/>
        </p:scale>
        <p:origin x="448" y="192"/>
      </p:cViewPr>
      <p:guideLst>
        <p:guide orient="horz" pos="2952"/>
        <p:guide pos="3840"/>
        <p:guide pos="7552"/>
        <p:guide orient="horz" pos="4104"/>
        <p:guide orient="horz" pos="4176"/>
        <p:guide pos="128"/>
        <p:guide orient="horz" pos="1128"/>
        <p:guide orient="horz" pos="2832"/>
        <p:guide pos="6624"/>
        <p:guide pos="4064"/>
        <p:guide pos="4128"/>
        <p:guide pos="4224"/>
        <p:guide orient="horz" pos="3024"/>
        <p:guide pos="6688"/>
        <p:guide pos="6848"/>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277E75D-796E-544A-918E-932386311232}" type="datetimeFigureOut">
              <a:rPr lang="en-US"/>
              <a:pPr>
                <a:defRPr/>
              </a:pPr>
              <a:t>9/2/21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EB6B351-6F3D-EC46-A184-8530CFA3CBE7}" type="slidenum">
              <a:rPr lang="en-US"/>
              <a:pPr>
                <a:defRPr/>
              </a:pPr>
              <a:t>‹#›</a:t>
            </a:fld>
            <a:endParaRPr lang="en-US"/>
          </a:p>
        </p:txBody>
      </p:sp>
    </p:spTree>
    <p:extLst>
      <p:ext uri="{BB962C8B-B14F-4D97-AF65-F5344CB8AC3E}">
        <p14:creationId xmlns:p14="http://schemas.microsoft.com/office/powerpoint/2010/main" val="2906643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4DFE72E3-EEB0-5E49-804D-DD1262D95E69}" type="datetimeFigureOut">
              <a:rPr lang="en-US" altLang="x-none"/>
              <a:pPr>
                <a:defRPr/>
              </a:pPr>
              <a:t>9/2/21</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83AEBCAE-0345-1F4B-AF5B-AFC84B023E8C}" type="slidenum">
              <a:rPr lang="en-US" altLang="x-none"/>
              <a:pPr>
                <a:defRPr/>
              </a:pPr>
              <a:t>‹#›</a:t>
            </a:fld>
            <a:endParaRPr lang="en-US" altLang="x-none"/>
          </a:p>
        </p:txBody>
      </p:sp>
    </p:spTree>
    <p:extLst>
      <p:ext uri="{BB962C8B-B14F-4D97-AF65-F5344CB8AC3E}">
        <p14:creationId xmlns:p14="http://schemas.microsoft.com/office/powerpoint/2010/main" val="37946341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1DDCF2-9B85-7E48-A229-6803093FC2E2}" type="slidenum">
              <a:rPr lang="en-US" smtClean="0"/>
              <a:t>1</a:t>
            </a:fld>
            <a:endParaRPr lang="en-US"/>
          </a:p>
        </p:txBody>
      </p:sp>
    </p:spTree>
    <p:extLst>
      <p:ext uri="{BB962C8B-B14F-4D97-AF65-F5344CB8AC3E}">
        <p14:creationId xmlns:p14="http://schemas.microsoft.com/office/powerpoint/2010/main" val="3890763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10</a:t>
            </a:fld>
            <a:endParaRPr lang="en-US" altLang="x-none"/>
          </a:p>
        </p:txBody>
      </p:sp>
    </p:spTree>
    <p:extLst>
      <p:ext uri="{BB962C8B-B14F-4D97-AF65-F5344CB8AC3E}">
        <p14:creationId xmlns:p14="http://schemas.microsoft.com/office/powerpoint/2010/main" val="931077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11</a:t>
            </a:fld>
            <a:endParaRPr lang="en-US" altLang="x-none"/>
          </a:p>
        </p:txBody>
      </p:sp>
    </p:spTree>
    <p:extLst>
      <p:ext uri="{BB962C8B-B14F-4D97-AF65-F5344CB8AC3E}">
        <p14:creationId xmlns:p14="http://schemas.microsoft.com/office/powerpoint/2010/main" val="249753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12</a:t>
            </a:fld>
            <a:endParaRPr lang="en-US" altLang="x-none"/>
          </a:p>
        </p:txBody>
      </p:sp>
    </p:spTree>
    <p:extLst>
      <p:ext uri="{BB962C8B-B14F-4D97-AF65-F5344CB8AC3E}">
        <p14:creationId xmlns:p14="http://schemas.microsoft.com/office/powerpoint/2010/main" val="164659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Chart purpose: show TRL/SRL/MRL advancement over the project lifecycle</a:t>
            </a:r>
            <a:r>
              <a:rPr lang="en-US" baseline="0"/>
              <a:t> </a:t>
            </a:r>
            <a:r>
              <a:rPr lang="en-US"/>
              <a:t>schedule. Show TRL advancements as whole integer increases. Show how Key and Controlled milestones align with TRL advancement. </a:t>
            </a:r>
          </a:p>
          <a:p>
            <a:pPr marL="628650" lvl="1" indent="-171450">
              <a:buFont typeface="Arial" panose="020B0604020202020204" pitchFamily="34" charset="0"/>
              <a:buChar char="•"/>
            </a:pPr>
            <a:r>
              <a:rPr lang="en-US"/>
              <a:t>TRL/SRL/MRL may not advance at each milestone. Often several milestones are required to produce a step increase in TRL/SRL/MRL. </a:t>
            </a:r>
          </a:p>
          <a:p>
            <a:pPr marL="171450" indent="-171450">
              <a:buFont typeface="Arial" panose="020B0604020202020204" pitchFamily="34" charset="0"/>
              <a:buChar char="•"/>
            </a:pPr>
            <a:r>
              <a:rPr lang="en-US"/>
              <a:t>There can be one, or more, of these charts per project as needed.  </a:t>
            </a:r>
          </a:p>
          <a:p>
            <a:pPr marL="628650" lvl="1" indent="-171450">
              <a:buFont typeface="Arial" panose="020B0604020202020204" pitchFamily="34" charset="0"/>
              <a:buChar char="•"/>
            </a:pPr>
            <a:r>
              <a:rPr lang="en-US"/>
              <a:t>For projects with fewer technical elements, the TRL/SRL/MRL data can be combined on one chart.</a:t>
            </a:r>
          </a:p>
          <a:p>
            <a:pPr marL="628650" lvl="1" indent="-171450">
              <a:buFont typeface="Arial" panose="020B0604020202020204" pitchFamily="34" charset="0"/>
              <a:buChar char="•"/>
            </a:pPr>
            <a:r>
              <a:rPr lang="en-US"/>
              <a:t>For more complex projects, the TRL/SRL/MRL progression can separated into multiple charts by project technical area. </a:t>
            </a:r>
          </a:p>
          <a:p>
            <a:pPr marL="171450" indent="-171450">
              <a:buFont typeface="Arial" panose="020B0604020202020204" pitchFamily="34" charset="0"/>
              <a:buChar char="•"/>
            </a:pPr>
            <a:r>
              <a:rPr lang="en-US"/>
              <a:t>Show TRL, SRL, and MRL data for each technical element on the same chart. </a:t>
            </a:r>
          </a:p>
          <a:p>
            <a:pPr marL="628650" lvl="1" indent="-171450">
              <a:buFont typeface="Arial" panose="020B0604020202020204" pitchFamily="34" charset="0"/>
              <a:buChar char="•"/>
            </a:pPr>
            <a:r>
              <a:rPr lang="en-US"/>
              <a:t>Delete TRL/SRL/MRL axis-labels that do not apply – e.g., remove SRL/MRL for projects/technical areas where SRL and MRL do not apply.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EBCAE-0345-1F4B-AF5B-AFC84B023E8C}" type="slidenum">
              <a:rPr kumimoji="0" lang="en-US" altLang="x-none" sz="1200" b="0" i="0" u="none" strike="noStrike" kern="1200" cap="none" spc="0" normalizeH="0" baseline="0" noProof="0" smtClean="0">
                <a:ln>
                  <a:noFill/>
                </a:ln>
                <a:solidFill>
                  <a:prstClr val="black"/>
                </a:solidFill>
                <a:effectLst/>
                <a:uLnTx/>
                <a:uFillTx/>
                <a:latin typeface="Calibri" charset="0"/>
                <a:ea typeface="MS PGothic"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x-none" sz="1200" b="0" i="0" u="none" strike="noStrike" kern="1200" cap="none" spc="0" normalizeH="0" baseline="0" noProof="0">
              <a:ln>
                <a:noFill/>
              </a:ln>
              <a:solidFill>
                <a:prstClr val="black"/>
              </a:solidFill>
              <a:effectLst/>
              <a:uLnTx/>
              <a:uFillTx/>
              <a:latin typeface="Calibri" charset="0"/>
              <a:ea typeface="MS PGothic" charset="-128"/>
              <a:cs typeface="+mn-cs"/>
            </a:endParaRPr>
          </a:p>
        </p:txBody>
      </p:sp>
    </p:spTree>
    <p:extLst>
      <p:ext uri="{BB962C8B-B14F-4D97-AF65-F5344CB8AC3E}">
        <p14:creationId xmlns:p14="http://schemas.microsoft.com/office/powerpoint/2010/main" val="1044525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21</a:t>
            </a:fld>
            <a:endParaRPr lang="en-US" altLang="x-none"/>
          </a:p>
        </p:txBody>
      </p:sp>
    </p:spTree>
    <p:extLst>
      <p:ext uri="{BB962C8B-B14F-4D97-AF65-F5344CB8AC3E}">
        <p14:creationId xmlns:p14="http://schemas.microsoft.com/office/powerpoint/2010/main" val="3493682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22</a:t>
            </a:fld>
            <a:endParaRPr lang="en-US" altLang="x-none"/>
          </a:p>
        </p:txBody>
      </p:sp>
    </p:spTree>
    <p:extLst>
      <p:ext uri="{BB962C8B-B14F-4D97-AF65-F5344CB8AC3E}">
        <p14:creationId xmlns:p14="http://schemas.microsoft.com/office/powerpoint/2010/main" val="3237477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EBCAE-0345-1F4B-AF5B-AFC84B023E8C}" type="slidenum">
              <a:rPr kumimoji="0" lang="en-US" altLang="x-none" sz="1200" b="0" i="0" u="none" strike="noStrike" kern="1200" cap="none" spc="0" normalizeH="0" baseline="0" noProof="0" smtClean="0">
                <a:ln>
                  <a:noFill/>
                </a:ln>
                <a:solidFill>
                  <a:prstClr val="black"/>
                </a:solidFill>
                <a:effectLst/>
                <a:uLnTx/>
                <a:uFillTx/>
                <a:latin typeface="Calibri" charset="0"/>
                <a:ea typeface="MS PGothic"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x-none" sz="1200" b="0" i="0" u="none" strike="noStrike" kern="1200" cap="none" spc="0" normalizeH="0" baseline="0" noProof="0">
              <a:ln>
                <a:noFill/>
              </a:ln>
              <a:solidFill>
                <a:prstClr val="black"/>
              </a:solidFill>
              <a:effectLst/>
              <a:uLnTx/>
              <a:uFillTx/>
              <a:latin typeface="Calibri" charset="0"/>
              <a:ea typeface="MS PGothic" charset="-128"/>
              <a:cs typeface="+mn-cs"/>
            </a:endParaRPr>
          </a:p>
        </p:txBody>
      </p:sp>
    </p:spTree>
    <p:extLst>
      <p:ext uri="{BB962C8B-B14F-4D97-AF65-F5344CB8AC3E}">
        <p14:creationId xmlns:p14="http://schemas.microsoft.com/office/powerpoint/2010/main" val="379424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25</a:t>
            </a:fld>
            <a:endParaRPr lang="en-US" altLang="x-none"/>
          </a:p>
        </p:txBody>
      </p:sp>
    </p:spTree>
    <p:extLst>
      <p:ext uri="{BB962C8B-B14F-4D97-AF65-F5344CB8AC3E}">
        <p14:creationId xmlns:p14="http://schemas.microsoft.com/office/powerpoint/2010/main" val="1838748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26</a:t>
            </a:fld>
            <a:endParaRPr lang="en-US" altLang="x-none"/>
          </a:p>
        </p:txBody>
      </p:sp>
    </p:spTree>
    <p:extLst>
      <p:ext uri="{BB962C8B-B14F-4D97-AF65-F5344CB8AC3E}">
        <p14:creationId xmlns:p14="http://schemas.microsoft.com/office/powerpoint/2010/main" val="919324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27</a:t>
            </a:fld>
            <a:endParaRPr lang="en-US" altLang="x-none"/>
          </a:p>
        </p:txBody>
      </p:sp>
    </p:spTree>
    <p:extLst>
      <p:ext uri="{BB962C8B-B14F-4D97-AF65-F5344CB8AC3E}">
        <p14:creationId xmlns:p14="http://schemas.microsoft.com/office/powerpoint/2010/main" val="241437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sz="1600"/>
              <a:t>Provide an overview of the Project/Task</a:t>
            </a:r>
          </a:p>
          <a:p>
            <a:pPr marL="971550" lvl="1" indent="-285750">
              <a:buFont typeface="Wingdings" panose="05000000000000000000" pitchFamily="2" charset="2"/>
              <a:buChar char="§"/>
            </a:pPr>
            <a:r>
              <a:rPr lang="en-US" sz="1400">
                <a:solidFill>
                  <a:srgbClr val="FF0000"/>
                </a:solidFill>
              </a:rPr>
              <a:t>The slide content is intended to remain static unless significant changes are made to the Project</a:t>
            </a:r>
          </a:p>
          <a:p>
            <a:pPr marL="971550" lvl="1" indent="-285750">
              <a:buFont typeface="Wingdings" panose="05000000000000000000" pitchFamily="2" charset="2"/>
              <a:buChar char="§"/>
            </a:pPr>
            <a:r>
              <a:rPr lang="en-US" sz="1400">
                <a:solidFill>
                  <a:srgbClr val="FF0000"/>
                </a:solidFill>
              </a:rPr>
              <a:t>Pictures are encouraged, please provide new pictures as frequently as possible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DDCF2-9B85-7E48-A229-6803093FC2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830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28</a:t>
            </a:fld>
            <a:endParaRPr lang="en-US" altLang="x-none"/>
          </a:p>
        </p:txBody>
      </p:sp>
    </p:spTree>
    <p:extLst>
      <p:ext uri="{BB962C8B-B14F-4D97-AF65-F5344CB8AC3E}">
        <p14:creationId xmlns:p14="http://schemas.microsoft.com/office/powerpoint/2010/main" val="2241636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29</a:t>
            </a:fld>
            <a:endParaRPr lang="en-US" altLang="x-none"/>
          </a:p>
        </p:txBody>
      </p:sp>
    </p:spTree>
    <p:extLst>
      <p:ext uri="{BB962C8B-B14F-4D97-AF65-F5344CB8AC3E}">
        <p14:creationId xmlns:p14="http://schemas.microsoft.com/office/powerpoint/2010/main" val="1478323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31</a:t>
            </a:fld>
            <a:endParaRPr lang="en-US" altLang="x-none"/>
          </a:p>
        </p:txBody>
      </p:sp>
    </p:spTree>
    <p:extLst>
      <p:ext uri="{BB962C8B-B14F-4D97-AF65-F5344CB8AC3E}">
        <p14:creationId xmlns:p14="http://schemas.microsoft.com/office/powerpoint/2010/main" val="2158823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32</a:t>
            </a:fld>
            <a:endParaRPr lang="en-US" altLang="x-none"/>
          </a:p>
        </p:txBody>
      </p:sp>
    </p:spTree>
    <p:extLst>
      <p:ext uri="{BB962C8B-B14F-4D97-AF65-F5344CB8AC3E}">
        <p14:creationId xmlns:p14="http://schemas.microsoft.com/office/powerpoint/2010/main" val="3815029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EBCAE-0345-1F4B-AF5B-AFC84B023E8C}" type="slidenum">
              <a:rPr kumimoji="0" lang="en-US" altLang="x-none" sz="1200" b="0" i="0" u="none" strike="noStrike" kern="1200" cap="none" spc="0" normalizeH="0" baseline="0" noProof="0" smtClean="0">
                <a:ln>
                  <a:noFill/>
                </a:ln>
                <a:solidFill>
                  <a:prstClr val="black"/>
                </a:solidFill>
                <a:effectLst/>
                <a:uLnTx/>
                <a:uFillTx/>
                <a:latin typeface="Calibri" charset="0"/>
                <a:ea typeface="MS PGothic"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x-none" sz="1200" b="0" i="0" u="none" strike="noStrike" kern="1200" cap="none" spc="0" normalizeH="0" baseline="0" noProof="0">
              <a:ln>
                <a:noFill/>
              </a:ln>
              <a:solidFill>
                <a:prstClr val="black"/>
              </a:solidFill>
              <a:effectLst/>
              <a:uLnTx/>
              <a:uFillTx/>
              <a:latin typeface="Calibri" charset="0"/>
              <a:ea typeface="MS PGothic" charset="-128"/>
              <a:cs typeface="+mn-cs"/>
            </a:endParaRPr>
          </a:p>
        </p:txBody>
      </p:sp>
    </p:spTree>
    <p:extLst>
      <p:ext uri="{BB962C8B-B14F-4D97-AF65-F5344CB8AC3E}">
        <p14:creationId xmlns:p14="http://schemas.microsoft.com/office/powerpoint/2010/main" val="575322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EBCAE-0345-1F4B-AF5B-AFC84B023E8C}" type="slidenum">
              <a:rPr kumimoji="0" lang="en-US" altLang="x-none" sz="1200" b="0" i="0" u="none" strike="noStrike" kern="1200" cap="none" spc="0" normalizeH="0" baseline="0" noProof="0" smtClean="0">
                <a:ln>
                  <a:noFill/>
                </a:ln>
                <a:solidFill>
                  <a:prstClr val="black"/>
                </a:solidFill>
                <a:effectLst/>
                <a:uLnTx/>
                <a:uFillTx/>
                <a:latin typeface="Calibri" charset="0"/>
                <a:ea typeface="MS PGothic"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x-none" sz="1200" b="0" i="0" u="none" strike="noStrike" kern="1200" cap="none" spc="0" normalizeH="0" baseline="0" noProof="0">
              <a:ln>
                <a:noFill/>
              </a:ln>
              <a:solidFill>
                <a:prstClr val="black"/>
              </a:solidFill>
              <a:effectLst/>
              <a:uLnTx/>
              <a:uFillTx/>
              <a:latin typeface="Calibri" charset="0"/>
              <a:ea typeface="MS PGothic" charset="-128"/>
              <a:cs typeface="+mn-cs"/>
            </a:endParaRPr>
          </a:p>
        </p:txBody>
      </p:sp>
    </p:spTree>
    <p:extLst>
      <p:ext uri="{BB962C8B-B14F-4D97-AF65-F5344CB8AC3E}">
        <p14:creationId xmlns:p14="http://schemas.microsoft.com/office/powerpoint/2010/main" val="1935649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THE PICTURES HAVE BEEN APPROVED BY YOUR CENTER FOR PUBLIC RELEASE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0000"/>
                </a:solidFill>
              </a:rPr>
              <a:t>Provide an annotated description of the project images on the front cover slide</a:t>
            </a:r>
          </a:p>
          <a:p>
            <a:endParaRPr lang="en-US"/>
          </a:p>
        </p:txBody>
      </p:sp>
      <p:sp>
        <p:nvSpPr>
          <p:cNvPr id="4" name="Slide Number Placeholder 3"/>
          <p:cNvSpPr>
            <a:spLocks noGrp="1"/>
          </p:cNvSpPr>
          <p:nvPr>
            <p:ph type="sldNum" sz="quarter" idx="5"/>
          </p:nvPr>
        </p:nvSpPr>
        <p:spPr/>
        <p:txBody>
          <a:bodyPr/>
          <a:lstStyle/>
          <a:p>
            <a:fld id="{041DDCF2-9B85-7E48-A229-6803093FC2E2}" type="slidenum">
              <a:rPr lang="en-US" smtClean="0"/>
              <a:t>35</a:t>
            </a:fld>
            <a:endParaRPr lang="en-US"/>
          </a:p>
        </p:txBody>
      </p:sp>
    </p:spTree>
    <p:extLst>
      <p:ext uri="{BB962C8B-B14F-4D97-AF65-F5344CB8AC3E}">
        <p14:creationId xmlns:p14="http://schemas.microsoft.com/office/powerpoint/2010/main" val="4078503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36</a:t>
            </a:fld>
            <a:endParaRPr lang="en-US" altLang="x-none"/>
          </a:p>
        </p:txBody>
      </p:sp>
    </p:spTree>
    <p:extLst>
      <p:ext uri="{BB962C8B-B14F-4D97-AF65-F5344CB8AC3E}">
        <p14:creationId xmlns:p14="http://schemas.microsoft.com/office/powerpoint/2010/main" val="525980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EBCAE-0345-1F4B-AF5B-AFC84B023E8C}" type="slidenum">
              <a:rPr kumimoji="0" lang="en-US" altLang="x-none" sz="1200" b="0" i="0" u="none" strike="noStrike" kern="1200" cap="none" spc="0" normalizeH="0" baseline="0" noProof="0" smtClean="0">
                <a:ln>
                  <a:noFill/>
                </a:ln>
                <a:solidFill>
                  <a:prstClr val="black"/>
                </a:solidFill>
                <a:effectLst/>
                <a:uLnTx/>
                <a:uFillTx/>
                <a:latin typeface="Calibri" charset="0"/>
                <a:ea typeface="MS PGothic"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x-none" sz="1200" b="0" i="0" u="none" strike="noStrike" kern="1200" cap="none" spc="0" normalizeH="0" baseline="0" noProof="0">
              <a:ln>
                <a:noFill/>
              </a:ln>
              <a:solidFill>
                <a:prstClr val="black"/>
              </a:solidFill>
              <a:effectLst/>
              <a:uLnTx/>
              <a:uFillTx/>
              <a:latin typeface="Calibri" charset="0"/>
              <a:ea typeface="MS PGothic" charset="-128"/>
              <a:cs typeface="+mn-cs"/>
            </a:endParaRPr>
          </a:p>
        </p:txBody>
      </p:sp>
    </p:spTree>
    <p:extLst>
      <p:ext uri="{BB962C8B-B14F-4D97-AF65-F5344CB8AC3E}">
        <p14:creationId xmlns:p14="http://schemas.microsoft.com/office/powerpoint/2010/main" val="1979975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39</a:t>
            </a:fld>
            <a:endParaRPr lang="en-US" altLang="x-none"/>
          </a:p>
        </p:txBody>
      </p:sp>
    </p:spTree>
    <p:extLst>
      <p:ext uri="{BB962C8B-B14F-4D97-AF65-F5344CB8AC3E}">
        <p14:creationId xmlns:p14="http://schemas.microsoft.com/office/powerpoint/2010/main" val="1476494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3</a:t>
            </a:fld>
            <a:endParaRPr lang="en-US" altLang="x-none"/>
          </a:p>
        </p:txBody>
      </p:sp>
    </p:spTree>
    <p:extLst>
      <p:ext uri="{BB962C8B-B14F-4D97-AF65-F5344CB8AC3E}">
        <p14:creationId xmlns:p14="http://schemas.microsoft.com/office/powerpoint/2010/main" val="1743627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40</a:t>
            </a:fld>
            <a:endParaRPr lang="en-US" altLang="x-none"/>
          </a:p>
        </p:txBody>
      </p:sp>
    </p:spTree>
    <p:extLst>
      <p:ext uri="{BB962C8B-B14F-4D97-AF65-F5344CB8AC3E}">
        <p14:creationId xmlns:p14="http://schemas.microsoft.com/office/powerpoint/2010/main" val="1391146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EBCAE-0345-1F4B-AF5B-AFC84B023E8C}" type="slidenum">
              <a:rPr kumimoji="0" lang="en-US" altLang="x-none" sz="1200" b="0" i="0" u="none" strike="noStrike" kern="1200" cap="none" spc="0" normalizeH="0" baseline="0" noProof="0" smtClean="0">
                <a:ln>
                  <a:noFill/>
                </a:ln>
                <a:solidFill>
                  <a:prstClr val="black"/>
                </a:solidFill>
                <a:effectLst/>
                <a:uLnTx/>
                <a:uFillTx/>
                <a:latin typeface="Calibri" charset="0"/>
                <a:ea typeface="MS PGothic"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x-none" sz="1200" b="0" i="0" u="none" strike="noStrike" kern="1200" cap="none" spc="0" normalizeH="0" baseline="0" noProof="0">
              <a:ln>
                <a:noFill/>
              </a:ln>
              <a:solidFill>
                <a:prstClr val="black"/>
              </a:solidFill>
              <a:effectLst/>
              <a:uLnTx/>
              <a:uFillTx/>
              <a:latin typeface="Calibri" charset="0"/>
              <a:ea typeface="MS PGothic" charset="-128"/>
              <a:cs typeface="+mn-cs"/>
            </a:endParaRPr>
          </a:p>
        </p:txBody>
      </p:sp>
    </p:spTree>
    <p:extLst>
      <p:ext uri="{BB962C8B-B14F-4D97-AF65-F5344CB8AC3E}">
        <p14:creationId xmlns:p14="http://schemas.microsoft.com/office/powerpoint/2010/main" val="142311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4</a:t>
            </a:fld>
            <a:endParaRPr lang="en-US" altLang="x-none"/>
          </a:p>
        </p:txBody>
      </p:sp>
    </p:spTree>
    <p:extLst>
      <p:ext uri="{BB962C8B-B14F-4D97-AF65-F5344CB8AC3E}">
        <p14:creationId xmlns:p14="http://schemas.microsoft.com/office/powerpoint/2010/main" val="385543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5</a:t>
            </a:fld>
            <a:endParaRPr lang="en-US" altLang="x-none"/>
          </a:p>
        </p:txBody>
      </p:sp>
    </p:spTree>
    <p:extLst>
      <p:ext uri="{BB962C8B-B14F-4D97-AF65-F5344CB8AC3E}">
        <p14:creationId xmlns:p14="http://schemas.microsoft.com/office/powerpoint/2010/main" val="3759443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6</a:t>
            </a:fld>
            <a:endParaRPr lang="en-US" altLang="x-none"/>
          </a:p>
        </p:txBody>
      </p:sp>
    </p:spTree>
    <p:extLst>
      <p:ext uri="{BB962C8B-B14F-4D97-AF65-F5344CB8AC3E}">
        <p14:creationId xmlns:p14="http://schemas.microsoft.com/office/powerpoint/2010/main" val="300070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Three-day AHF arc jet test of PICA and PICA-</a:t>
            </a:r>
            <a:r>
              <a:rPr lang="en-US" sz="1200" dirty="0" err="1">
                <a:latin typeface="Arial" panose="020B0604020202020204" pitchFamily="34" charset="0"/>
                <a:cs typeface="Arial" panose="020B0604020202020204" pitchFamily="34" charset="0"/>
              </a:rPr>
              <a:t>NuSil</a:t>
            </a:r>
            <a:r>
              <a:rPr lang="en-US" sz="1200" dirty="0">
                <a:latin typeface="Arial" panose="020B0604020202020204" pitchFamily="34" charset="0"/>
                <a:cs typeface="Arial" panose="020B0604020202020204" pitchFamily="34" charset="0"/>
              </a:rPr>
              <a:t> specimens for a range of heat loads measuring in-depth temperature, surface IR and pyrometer temperatures. Data used to update PICA-</a:t>
            </a:r>
            <a:r>
              <a:rPr lang="en-US" sz="1200" dirty="0" err="1">
                <a:latin typeface="Arial" panose="020B0604020202020204" pitchFamily="34" charset="0"/>
                <a:cs typeface="Arial" panose="020B0604020202020204" pitchFamily="34" charset="0"/>
              </a:rPr>
              <a:t>NuSil</a:t>
            </a:r>
            <a:r>
              <a:rPr lang="en-US" sz="1200" dirty="0">
                <a:latin typeface="Arial" panose="020B0604020202020204" pitchFamily="34" charset="0"/>
                <a:cs typeface="Arial" panose="020B0604020202020204" pitchFamily="34" charset="0"/>
              </a:rPr>
              <a:t> material model.</a:t>
            </a:r>
          </a:p>
          <a:p>
            <a:endParaRPr lang="en-US" dirty="0">
              <a:cs typeface="Calibri"/>
            </a:endParaRPr>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7</a:t>
            </a:fld>
            <a:endParaRPr lang="en-US" altLang="x-none"/>
          </a:p>
        </p:txBody>
      </p:sp>
    </p:spTree>
    <p:extLst>
      <p:ext uri="{BB962C8B-B14F-4D97-AF65-F5344CB8AC3E}">
        <p14:creationId xmlns:p14="http://schemas.microsoft.com/office/powerpoint/2010/main" val="228920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8</a:t>
            </a:fld>
            <a:endParaRPr lang="en-US" altLang="x-none"/>
          </a:p>
        </p:txBody>
      </p:sp>
    </p:spTree>
    <p:extLst>
      <p:ext uri="{BB962C8B-B14F-4D97-AF65-F5344CB8AC3E}">
        <p14:creationId xmlns:p14="http://schemas.microsoft.com/office/powerpoint/2010/main" val="182264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9</a:t>
            </a:fld>
            <a:endParaRPr lang="en-US" altLang="x-none"/>
          </a:p>
        </p:txBody>
      </p:sp>
    </p:spTree>
    <p:extLst>
      <p:ext uri="{BB962C8B-B14F-4D97-AF65-F5344CB8AC3E}">
        <p14:creationId xmlns:p14="http://schemas.microsoft.com/office/powerpoint/2010/main" val="99872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a:solidFill>
                <a:schemeClr val="bg1">
                  <a:lumMod val="95000"/>
                  <a:lumOff val="5000"/>
                </a:schemeClr>
              </a:solidFill>
            </a:endParaRP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a:solidFill>
                <a:schemeClr val="bg1">
                  <a:lumMod val="95000"/>
                  <a:lumOff val="5000"/>
                </a:schemeClr>
              </a:solidFill>
            </a:endParaRP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a:t>
            </a:r>
            <a:r>
              <a:rPr lang="en-US" sz="800" baseline="0">
                <a:solidFill>
                  <a:schemeClr val="bg1"/>
                </a:solidFill>
              </a:rPr>
              <a:t> Annual Review</a:t>
            </a:r>
            <a:endParaRPr lang="en-US" sz="800">
              <a:solidFill>
                <a:schemeClr val="bg1"/>
              </a:solidFill>
            </a:endParaRPr>
          </a:p>
        </p:txBody>
      </p:sp>
    </p:spTree>
    <p:extLst>
      <p:ext uri="{BB962C8B-B14F-4D97-AF65-F5344CB8AC3E}">
        <p14:creationId xmlns:p14="http://schemas.microsoft.com/office/powerpoint/2010/main" val="70493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4067" y="0"/>
            <a:ext cx="9144000" cy="1066800"/>
          </a:xfrm>
          <a:prstGeom prst="rect">
            <a:avLst/>
          </a:prstGeom>
        </p:spPr>
        <p:txBody>
          <a:bodyPr anchor="ctr"/>
          <a:lstStyle>
            <a:lvl1pPr>
              <a:defRPr sz="2400" baseline="0">
                <a:solidFill>
                  <a:schemeClr val="bg1"/>
                </a:solidFill>
                <a:latin typeface="Arial Bold" charset="0"/>
              </a:defRPr>
            </a:lvl1pPr>
          </a:lstStyle>
          <a:p>
            <a:r>
              <a:rPr lang="en-US"/>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0" indent="0">
              <a:lnSpc>
                <a:spcPct val="95000"/>
              </a:lnSpc>
              <a:spcBef>
                <a:spcPts val="1000"/>
              </a:spcBef>
              <a:buFontTx/>
              <a:buNone/>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
        <p:nvSpPr>
          <p:cNvPr id="5" name="TextBox 4"/>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 Annual</a:t>
            </a:r>
            <a:r>
              <a:rPr lang="en-US" sz="800" baseline="0">
                <a:solidFill>
                  <a:schemeClr val="bg1"/>
                </a:solidFill>
              </a:rPr>
              <a:t> Review</a:t>
            </a:r>
            <a:endParaRPr lang="en-US" sz="800">
              <a:solidFill>
                <a:schemeClr val="bg1"/>
              </a:solidFill>
            </a:endParaRPr>
          </a:p>
        </p:txBody>
      </p:sp>
    </p:spTree>
    <p:extLst>
      <p:ext uri="{BB962C8B-B14F-4D97-AF65-F5344CB8AC3E}">
        <p14:creationId xmlns:p14="http://schemas.microsoft.com/office/powerpoint/2010/main" val="1467239926"/>
      </p:ext>
    </p:extLst>
  </p:cSld>
  <p:clrMapOvr>
    <a:masterClrMapping/>
  </p:clrMapOvr>
  <p:extLst>
    <p:ext uri="{DCECCB84-F9BA-43D5-87BE-67443E8EF086}">
      <p15:sldGuideLst xmlns:p15="http://schemas.microsoft.com/office/powerpoint/2012/main">
        <p15:guide id="1" orient="horz" pos="816">
          <p15:clr>
            <a:srgbClr val="FBAE40"/>
          </p15:clr>
        </p15:guide>
        <p15:guide id="2" pos="3840">
          <p15:clr>
            <a:srgbClr val="FBAE40"/>
          </p15:clr>
        </p15:guide>
        <p15:guide id="3" pos="67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173788"/>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6" name="Footer Placeholder 4"/>
          <p:cNvSpPr>
            <a:spLocks noGrp="1"/>
          </p:cNvSpPr>
          <p:nvPr>
            <p:ph type="ftr" sz="quarter" idx="11"/>
          </p:nvPr>
        </p:nvSpPr>
        <p:spPr>
          <a:xfrm>
            <a:off x="4064000" y="616192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 Annual</a:t>
            </a:r>
            <a:r>
              <a:rPr lang="en-US" sz="800" baseline="0">
                <a:solidFill>
                  <a:schemeClr val="bg1"/>
                </a:solidFill>
              </a:rPr>
              <a:t> Review</a:t>
            </a:r>
            <a:endParaRPr lang="en-US" sz="800">
              <a:solidFill>
                <a:schemeClr val="bg1"/>
              </a:solidFill>
            </a:endParaRPr>
          </a:p>
        </p:txBody>
      </p:sp>
    </p:spTree>
    <p:extLst>
      <p:ext uri="{BB962C8B-B14F-4D97-AF65-F5344CB8AC3E}">
        <p14:creationId xmlns:p14="http://schemas.microsoft.com/office/powerpoint/2010/main" val="3947328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126164"/>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8" name="Footer Placeholder 4"/>
          <p:cNvSpPr>
            <a:spLocks noGrp="1"/>
          </p:cNvSpPr>
          <p:nvPr>
            <p:ph type="ftr" sz="quarter" idx="11"/>
          </p:nvPr>
        </p:nvSpPr>
        <p:spPr>
          <a:xfrm>
            <a:off x="4165600" y="612616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10"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11" name="TextBox 10"/>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 Annual</a:t>
            </a:r>
            <a:r>
              <a:rPr lang="en-US" sz="800" baseline="0">
                <a:solidFill>
                  <a:schemeClr val="bg1"/>
                </a:solidFill>
              </a:rPr>
              <a:t> Review</a:t>
            </a:r>
            <a:endParaRPr lang="en-US" sz="800">
              <a:solidFill>
                <a:schemeClr val="bg1"/>
              </a:solidFill>
            </a:endParaRPr>
          </a:p>
        </p:txBody>
      </p:sp>
    </p:spTree>
    <p:extLst>
      <p:ext uri="{BB962C8B-B14F-4D97-AF65-F5344CB8AC3E}">
        <p14:creationId xmlns:p14="http://schemas.microsoft.com/office/powerpoint/2010/main" val="2384214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2" name="Title 1"/>
          <p:cNvSpPr>
            <a:spLocks noGrp="1"/>
          </p:cNvSpPr>
          <p:nvPr>
            <p:ph type="title"/>
          </p:nvPr>
        </p:nvSpPr>
        <p:spPr>
          <a:xfrm>
            <a:off x="1625600" y="0"/>
            <a:ext cx="9144000" cy="1066800"/>
          </a:xfrm>
          <a:prstGeom prst="rect">
            <a:avLst/>
          </a:prstGeom>
        </p:spPr>
        <p:txBody>
          <a:bodyPr anchor="ctr"/>
          <a:lstStyle>
            <a:lvl1pPr>
              <a:defRPr lang="en-US" sz="2400" baseline="0">
                <a:solidFill>
                  <a:schemeClr val="bg1"/>
                </a:solidFill>
                <a:latin typeface="Arial Bold" charset="0"/>
              </a:defRPr>
            </a:lvl1pPr>
          </a:lstStyle>
          <a:p>
            <a:pPr lvl="0"/>
            <a:r>
              <a:rPr lang="en-US"/>
              <a:t>Click to edit Master title style</a:t>
            </a: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
        <p:nvSpPr>
          <p:cNvPr id="5" name="TextBox 4"/>
          <p:cNvSpPr txBox="1"/>
          <p:nvPr userDrawn="1"/>
        </p:nvSpPr>
        <p:spPr>
          <a:xfrm>
            <a:off x="1" y="6629400"/>
            <a:ext cx="2834105" cy="215444"/>
          </a:xfrm>
          <a:prstGeom prst="rect">
            <a:avLst/>
          </a:prstGeom>
          <a:noFill/>
        </p:spPr>
        <p:txBody>
          <a:bodyPr wrap="square" rtlCol="0">
            <a:spAutoFit/>
          </a:bodyPr>
          <a:lstStyle/>
          <a:p>
            <a:r>
              <a:rPr lang="en-US" sz="800">
                <a:solidFill>
                  <a:schemeClr val="tx1"/>
                </a:solidFill>
              </a:rPr>
              <a:t>GCD FY21</a:t>
            </a:r>
            <a:r>
              <a:rPr lang="en-US" sz="800" baseline="0">
                <a:solidFill>
                  <a:schemeClr val="tx1"/>
                </a:solidFill>
              </a:rPr>
              <a:t> Annual Review</a:t>
            </a:r>
            <a:endParaRPr lang="en-US" sz="800">
              <a:solidFill>
                <a:schemeClr val="tx1"/>
              </a:solidFill>
            </a:endParaRPr>
          </a:p>
        </p:txBody>
      </p:sp>
    </p:spTree>
    <p:extLst>
      <p:ext uri="{BB962C8B-B14F-4D97-AF65-F5344CB8AC3E}">
        <p14:creationId xmlns:p14="http://schemas.microsoft.com/office/powerpoint/2010/main" val="32664736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6" name="TextBox 5"/>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 Annual </a:t>
            </a:r>
            <a:r>
              <a:rPr lang="en-US" sz="800" baseline="0">
                <a:solidFill>
                  <a:schemeClr val="bg1"/>
                </a:solidFill>
              </a:rPr>
              <a:t>Review</a:t>
            </a:r>
            <a:endParaRPr lang="en-US" sz="800">
              <a:solidFill>
                <a:schemeClr val="bg1"/>
              </a:solidFill>
            </a:endParaRPr>
          </a:p>
        </p:txBody>
      </p:sp>
    </p:spTree>
    <p:extLst>
      <p:ext uri="{BB962C8B-B14F-4D97-AF65-F5344CB8AC3E}">
        <p14:creationId xmlns:p14="http://schemas.microsoft.com/office/powerpoint/2010/main" val="66193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445127"/>
            <a:ext cx="4011084" cy="872288"/>
          </a:xfrm>
          <a:prstGeom prst="rect">
            <a:avLst/>
          </a:prstGeo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1445127"/>
            <a:ext cx="6815667" cy="4393616"/>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500560"/>
            <a:ext cx="4011084" cy="3521328"/>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 Annual</a:t>
            </a:r>
            <a:r>
              <a:rPr lang="en-US" sz="800" baseline="0">
                <a:solidFill>
                  <a:schemeClr val="bg1"/>
                </a:solidFill>
              </a:rPr>
              <a:t> Review</a:t>
            </a:r>
            <a:endParaRPr lang="en-US" sz="800">
              <a:solidFill>
                <a:schemeClr val="bg1"/>
              </a:solidFill>
            </a:endParaRPr>
          </a:p>
        </p:txBody>
      </p:sp>
    </p:spTree>
    <p:extLst>
      <p:ext uri="{BB962C8B-B14F-4D97-AF65-F5344CB8AC3E}">
        <p14:creationId xmlns:p14="http://schemas.microsoft.com/office/powerpoint/2010/main" val="3770972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a:solidFill>
            <a:schemeClr val="tx1"/>
          </a:solidFill>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1548063"/>
            <a:ext cx="7315200" cy="3179512"/>
          </a:xfrm>
          <a:prstGeom prst="rect">
            <a:avLst/>
          </a:prstGeom>
          <a:solidFill>
            <a:schemeClr val="tx1"/>
          </a:solidFill>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a:solidFill>
            <a:schemeClr val="tx1"/>
          </a:solidFill>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 Annual</a:t>
            </a:r>
            <a:r>
              <a:rPr lang="en-US" sz="800" baseline="0">
                <a:solidFill>
                  <a:schemeClr val="bg1"/>
                </a:solidFill>
              </a:rPr>
              <a:t> Review</a:t>
            </a:r>
            <a:endParaRPr lang="en-US" sz="800">
              <a:solidFill>
                <a:schemeClr val="bg1"/>
              </a:solidFill>
            </a:endParaRPr>
          </a:p>
        </p:txBody>
      </p:sp>
    </p:spTree>
    <p:extLst>
      <p:ext uri="{BB962C8B-B14F-4D97-AF65-F5344CB8AC3E}">
        <p14:creationId xmlns:p14="http://schemas.microsoft.com/office/powerpoint/2010/main" val="2946429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8" name="TextBox 7"/>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 Annual</a:t>
            </a:r>
            <a:r>
              <a:rPr lang="en-US" sz="800" baseline="0">
                <a:solidFill>
                  <a:schemeClr val="bg1"/>
                </a:solidFill>
              </a:rPr>
              <a:t> Review</a:t>
            </a:r>
            <a:endParaRPr lang="en-US" sz="800">
              <a:solidFill>
                <a:schemeClr val="bg1"/>
              </a:solidFill>
            </a:endParaRPr>
          </a:p>
        </p:txBody>
      </p:sp>
    </p:spTree>
    <p:extLst>
      <p:ext uri="{BB962C8B-B14F-4D97-AF65-F5344CB8AC3E}">
        <p14:creationId xmlns:p14="http://schemas.microsoft.com/office/powerpoint/2010/main" val="394864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4"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p>
            <a:pPr lvl="0"/>
            <a:r>
              <a:rPr lang="en-US"/>
              <a:t>Edit Master text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20849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4067" y="0"/>
            <a:ext cx="9144000" cy="1066800"/>
          </a:xfrm>
          <a:prstGeom prst="rect">
            <a:avLst/>
          </a:prstGeom>
        </p:spPr>
        <p:txBody>
          <a:bodyPr anchor="ctr"/>
          <a:lstStyle>
            <a:lvl1pPr>
              <a:defRPr sz="2400" baseline="0">
                <a:solidFill>
                  <a:schemeClr val="bg1"/>
                </a:solidFill>
                <a:latin typeface="Arial Bold" charset="0"/>
              </a:defRPr>
            </a:lvl1pPr>
          </a:lstStyle>
          <a:p>
            <a:r>
              <a:rPr lang="en-US"/>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0" indent="0">
              <a:lnSpc>
                <a:spcPct val="95000"/>
              </a:lnSpc>
              <a:spcBef>
                <a:spcPts val="1000"/>
              </a:spcBef>
              <a:buFontTx/>
              <a:buNone/>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
        <p:nvSpPr>
          <p:cNvPr id="5" name="TextBox 4"/>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a:t>
            </a:r>
            <a:r>
              <a:rPr lang="en-US" sz="800" baseline="0">
                <a:solidFill>
                  <a:schemeClr val="bg1"/>
                </a:solidFill>
              </a:rPr>
              <a:t> Mid Year Review</a:t>
            </a:r>
            <a:endParaRPr lang="en-US" sz="800">
              <a:solidFill>
                <a:schemeClr val="bg1"/>
              </a:solidFill>
            </a:endParaRPr>
          </a:p>
        </p:txBody>
      </p:sp>
    </p:spTree>
  </p:cSld>
  <p:clrMapOvr>
    <a:masterClrMapping/>
  </p:clrMapOvr>
  <p:extLst>
    <p:ext uri="{DCECCB84-F9BA-43D5-87BE-67443E8EF086}">
      <p15:sldGuideLst xmlns:p15="http://schemas.microsoft.com/office/powerpoint/2012/main">
        <p15:guide id="1" orient="horz" pos="816" userDrawn="1">
          <p15:clr>
            <a:srgbClr val="FBAE40"/>
          </p15:clr>
        </p15:guide>
        <p15:guide id="2" pos="3840" userDrawn="1">
          <p15:clr>
            <a:srgbClr val="FBAE40"/>
          </p15:clr>
        </p15:guide>
        <p15:guide id="3" pos="67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173788"/>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6" name="Footer Placeholder 4"/>
          <p:cNvSpPr>
            <a:spLocks noGrp="1"/>
          </p:cNvSpPr>
          <p:nvPr>
            <p:ph type="ftr" sz="quarter" idx="11"/>
          </p:nvPr>
        </p:nvSpPr>
        <p:spPr>
          <a:xfrm>
            <a:off x="4064000" y="616192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126164"/>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8" name="Footer Placeholder 4"/>
          <p:cNvSpPr>
            <a:spLocks noGrp="1"/>
          </p:cNvSpPr>
          <p:nvPr>
            <p:ph type="ftr" sz="quarter" idx="11"/>
          </p:nvPr>
        </p:nvSpPr>
        <p:spPr>
          <a:xfrm>
            <a:off x="4165600" y="612616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10"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11" name="TextBox 10"/>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2" name="Title 1"/>
          <p:cNvSpPr>
            <a:spLocks noGrp="1"/>
          </p:cNvSpPr>
          <p:nvPr>
            <p:ph type="title"/>
          </p:nvPr>
        </p:nvSpPr>
        <p:spPr>
          <a:xfrm>
            <a:off x="1625600" y="0"/>
            <a:ext cx="9144000" cy="1066800"/>
          </a:xfrm>
          <a:prstGeom prst="rect">
            <a:avLst/>
          </a:prstGeom>
        </p:spPr>
        <p:txBody>
          <a:bodyPr anchor="ctr"/>
          <a:lstStyle>
            <a:lvl1pPr>
              <a:defRPr lang="en-US" sz="2400" baseline="0">
                <a:solidFill>
                  <a:schemeClr val="bg1"/>
                </a:solidFill>
                <a:latin typeface="Arial Bold" charset="0"/>
              </a:defRPr>
            </a:lvl1pPr>
          </a:lstStyle>
          <a:p>
            <a:pPr lvl="0"/>
            <a:r>
              <a:rPr lang="en-US"/>
              <a:t>Click to edit Master title style</a:t>
            </a: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
        <p:nvSpPr>
          <p:cNvPr id="5" name="TextBox 4"/>
          <p:cNvSpPr txBox="1"/>
          <p:nvPr userDrawn="1"/>
        </p:nvSpPr>
        <p:spPr>
          <a:xfrm>
            <a:off x="1" y="6629400"/>
            <a:ext cx="2834105" cy="215444"/>
          </a:xfrm>
          <a:prstGeom prst="rect">
            <a:avLst/>
          </a:prstGeom>
          <a:noFill/>
        </p:spPr>
        <p:txBody>
          <a:bodyPr wrap="square" rtlCol="0">
            <a:spAutoFit/>
          </a:bodyPr>
          <a:lstStyle/>
          <a:p>
            <a:r>
              <a:rPr lang="en-US" sz="800">
                <a:solidFill>
                  <a:schemeClr val="tx1"/>
                </a:solidFill>
              </a:rPr>
              <a:t>GCD FY21</a:t>
            </a:r>
            <a:r>
              <a:rPr lang="en-US" sz="800" baseline="0">
                <a:solidFill>
                  <a:schemeClr val="tx1"/>
                </a:solidFill>
              </a:rPr>
              <a:t> Annual Review</a:t>
            </a:r>
            <a:endParaRPr lang="en-US" sz="800">
              <a:solidFill>
                <a:schemeClr val="tx1"/>
              </a:solidFill>
            </a:endParaRP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6" name="TextBox 5"/>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445127"/>
            <a:ext cx="4011084" cy="872288"/>
          </a:xfrm>
          <a:prstGeom prst="rect">
            <a:avLst/>
          </a:prstGeo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1445127"/>
            <a:ext cx="6815667" cy="4393616"/>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500560"/>
            <a:ext cx="4011084" cy="3521328"/>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a:solidFill>
            <a:schemeClr val="tx1"/>
          </a:solidFill>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1548063"/>
            <a:ext cx="7315200" cy="3179512"/>
          </a:xfrm>
          <a:prstGeom prst="rect">
            <a:avLst/>
          </a:prstGeom>
          <a:solidFill>
            <a:schemeClr val="tx1"/>
          </a:solidFill>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a:solidFill>
            <a:schemeClr val="tx1"/>
          </a:solidFill>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8" name="TextBox 7"/>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FY21</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Banner OCT template.jpg"/>
          <p:cNvPicPr>
            <a:picLocks noChangeAspect="1"/>
          </p:cNvPicPr>
          <p:nvPr userDrawn="1"/>
        </p:nvPicPr>
        <p:blipFill>
          <a:blip r:embed="rId11">
            <a:extLst>
              <a:ext uri="{28A0092B-C50C-407E-A947-70E740481C1C}">
                <a14:useLocalDpi xmlns:a14="http://schemas.microsoft.com/office/drawing/2010/main"/>
              </a:ext>
            </a:extLst>
          </a:blip>
          <a:srcRect/>
          <a:stretch>
            <a:fillRect/>
          </a:stretch>
        </p:blipFill>
        <p:spPr bwMode="auto">
          <a:xfrm>
            <a:off x="0" y="1"/>
            <a:ext cx="12192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811" y="-1"/>
            <a:ext cx="12192000" cy="1127125"/>
          </a:xfrm>
          <a:prstGeom prst="rect">
            <a:avLst/>
          </a:prstGeom>
        </p:spPr>
      </p:pic>
    </p:spTree>
    <p:extLst>
      <p:ext uri="{BB962C8B-B14F-4D97-AF65-F5344CB8AC3E}">
        <p14:creationId xmlns:p14="http://schemas.microsoft.com/office/powerpoint/2010/main" val="840372861"/>
      </p:ext>
    </p:extLst>
  </p:cSld>
  <p:clrMap bg1="dk1" tx1="lt1" bg2="dk2" tx2="lt2" accent1="accent1" accent2="accent2" accent3="accent3" accent4="accent4" accent5="accent5" accent6="accent6" hlink="hlink" folHlink="folHlink"/>
  <p:sldLayoutIdLst>
    <p:sldLayoutId id="2147484425" r:id="rId1"/>
    <p:sldLayoutId id="2147484426" r:id="rId2"/>
    <p:sldLayoutId id="2147484428" r:id="rId3"/>
    <p:sldLayoutId id="2147484429" r:id="rId4"/>
    <p:sldLayoutId id="2147484430" r:id="rId5"/>
    <p:sldLayoutId id="2147484431" r:id="rId6"/>
    <p:sldLayoutId id="2147484432" r:id="rId7"/>
    <p:sldLayoutId id="2147484433" r:id="rId8"/>
    <p:sldLayoutId id="2147484434" r:id="rId9"/>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Banner OCT template.jpg"/>
          <p:cNvPicPr>
            <a:picLocks noChangeAspect="1"/>
          </p:cNvPicPr>
          <p:nvPr userDrawn="1"/>
        </p:nvPicPr>
        <p:blipFill>
          <a:blip r:embed="rId12">
            <a:extLst>
              <a:ext uri="{28A0092B-C50C-407E-A947-70E740481C1C}">
                <a14:useLocalDpi xmlns:a14="http://schemas.microsoft.com/office/drawing/2010/main"/>
              </a:ext>
            </a:extLst>
          </a:blip>
          <a:srcRect/>
          <a:stretch>
            <a:fillRect/>
          </a:stretch>
        </p:blipFill>
        <p:spPr bwMode="auto">
          <a:xfrm>
            <a:off x="0" y="1"/>
            <a:ext cx="12192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811" y="-1"/>
            <a:ext cx="12192000" cy="1127125"/>
          </a:xfrm>
          <a:prstGeom prst="rect">
            <a:avLst/>
          </a:prstGeom>
        </p:spPr>
      </p:pic>
    </p:spTree>
    <p:extLst>
      <p:ext uri="{BB962C8B-B14F-4D97-AF65-F5344CB8AC3E}">
        <p14:creationId xmlns:p14="http://schemas.microsoft.com/office/powerpoint/2010/main" val="612090934"/>
      </p:ext>
    </p:extLst>
  </p:cSld>
  <p:clrMap bg1="dk1" tx1="lt1" bg2="dk2" tx2="lt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5.xml"/><Relationship Id="rId7" Type="http://schemas.openxmlformats.org/officeDocument/2006/relationships/image" Target="../media/image5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jpeg"/><Relationship Id="rId5" Type="http://schemas.openxmlformats.org/officeDocument/2006/relationships/image" Target="../media/image16.png"/><Relationship Id="rId10" Type="http://schemas.openxmlformats.org/officeDocument/2006/relationships/image" Target="../media/image59.tiff"/><Relationship Id="rId4" Type="http://schemas.openxmlformats.org/officeDocument/2006/relationships/notesSlide" Target="../notesSlides/notesSlide11.xml"/><Relationship Id="rId9" Type="http://schemas.openxmlformats.org/officeDocument/2006/relationships/image" Target="../media/image58.tiff"/></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5.xml"/><Relationship Id="rId7" Type="http://schemas.openxmlformats.org/officeDocument/2006/relationships/image" Target="../media/image6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60.png"/><Relationship Id="rId4" Type="http://schemas.openxmlformats.org/officeDocument/2006/relationships/notesSlide" Target="../notesSlides/notesSlide12.xml"/><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6.emf"/></Relationships>
</file>

<file path=ppt/slides/_rels/slide2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6.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emf"/></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2.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74.emf"/><Relationship Id="rId5" Type="http://schemas.openxmlformats.org/officeDocument/2006/relationships/package" Target="../embeddings/Microsoft_Excel_Worksheet.xlsx"/><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29.png"/><Relationship Id="rId20"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78.emf"/><Relationship Id="rId5" Type="http://schemas.openxmlformats.org/officeDocument/2006/relationships/package" Target="../embeddings/Microsoft_Excel_Worksheet1.xlsx"/><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tiff"/></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png"/><Relationship Id="rId7" Type="http://schemas.openxmlformats.org/officeDocument/2006/relationships/image" Target="../media/image41.tif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6.jpe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emf"/><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16.pn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FF917-5495-2B40-9F4F-35B3547594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11" name="TextBox 10"/>
          <p:cNvSpPr txBox="1"/>
          <p:nvPr/>
        </p:nvSpPr>
        <p:spPr>
          <a:xfrm>
            <a:off x="232012" y="5515550"/>
            <a:ext cx="8468436" cy="707886"/>
          </a:xfrm>
          <a:prstGeom prst="rect">
            <a:avLst/>
          </a:prstGeom>
          <a:noFill/>
        </p:spPr>
        <p:txBody>
          <a:bodyPr wrap="square" rtlCol="0" anchor="ctr" anchorCtr="0">
            <a:spAutoFit/>
          </a:bodyPr>
          <a:lstStyle/>
          <a:p>
            <a:pPr>
              <a:lnSpc>
                <a:spcPts val="2400"/>
              </a:lnSpc>
            </a:pPr>
            <a:r>
              <a:rPr lang="en-US" sz="2400" b="1">
                <a:solidFill>
                  <a:prstClr val="white"/>
                </a:solidFill>
                <a:latin typeface="Helvetica Neue" charset="0"/>
                <a:ea typeface="Helvetica Neue" charset="0"/>
                <a:cs typeface="Helvetica Neue" charset="0"/>
              </a:rPr>
              <a:t>Space Technology Mission Directorate</a:t>
            </a:r>
          </a:p>
          <a:p>
            <a:pPr>
              <a:lnSpc>
                <a:spcPts val="2400"/>
              </a:lnSpc>
            </a:pPr>
            <a:r>
              <a:rPr lang="en-US" sz="2100" b="1">
                <a:solidFill>
                  <a:prstClr val="white"/>
                </a:solidFill>
                <a:latin typeface="Helvetica Neue" charset="0"/>
                <a:ea typeface="Helvetica Neue" charset="0"/>
                <a:cs typeface="Helvetica Neue" charset="0"/>
              </a:rPr>
              <a:t>Game Changing Development Program</a:t>
            </a:r>
          </a:p>
        </p:txBody>
      </p:sp>
      <p:sp>
        <p:nvSpPr>
          <p:cNvPr id="12" name="TextBox 11"/>
          <p:cNvSpPr txBox="1"/>
          <p:nvPr/>
        </p:nvSpPr>
        <p:spPr>
          <a:xfrm>
            <a:off x="234286" y="6182796"/>
            <a:ext cx="9981429" cy="307777"/>
          </a:xfrm>
          <a:prstGeom prst="rect">
            <a:avLst/>
          </a:prstGeom>
          <a:noFill/>
        </p:spPr>
        <p:txBody>
          <a:bodyPr wrap="square" rtlCol="0" anchor="ctr" anchorCtr="0">
            <a:spAutoFit/>
          </a:bodyPr>
          <a:lstStyle/>
          <a:p>
            <a:r>
              <a:rPr lang="en-US" sz="1400" dirty="0">
                <a:solidFill>
                  <a:prstClr val="white"/>
                </a:solidFill>
                <a:latin typeface="Helvetica Neue" charset="0"/>
                <a:ea typeface="Helvetica Neue" charset="0"/>
                <a:cs typeface="Helvetica Neue" charset="0"/>
              </a:rPr>
              <a:t>Michael Barnhardt  </a:t>
            </a:r>
            <a:r>
              <a:rPr lang="en-US" sz="1400">
                <a:solidFill>
                  <a:prstClr val="white"/>
                </a:solidFill>
                <a:latin typeface="Helvetica Neue" charset="0"/>
                <a:ea typeface="Helvetica Neue" charset="0"/>
                <a:cs typeface="Helvetica Neue" charset="0"/>
              </a:rPr>
              <a:t>|  </a:t>
            </a:r>
            <a:r>
              <a:rPr lang="en-US" sz="1400" dirty="0">
                <a:solidFill>
                  <a:prstClr val="white"/>
                </a:solidFill>
                <a:latin typeface="Helvetica Neue" charset="0"/>
                <a:ea typeface="Helvetica Neue" charset="0"/>
                <a:cs typeface="Helvetica Neue" charset="0"/>
              </a:rPr>
              <a:t>Aaron Brandis  </a:t>
            </a:r>
            <a:r>
              <a:rPr lang="en-US" sz="1400">
                <a:solidFill>
                  <a:prstClr val="white"/>
                </a:solidFill>
                <a:latin typeface="Helvetica Neue" charset="0"/>
                <a:ea typeface="Helvetica Neue" charset="0"/>
                <a:cs typeface="Helvetica Neue" charset="0"/>
              </a:rPr>
              <a:t>| </a:t>
            </a:r>
            <a:r>
              <a:rPr lang="en-US" sz="1400" dirty="0">
                <a:solidFill>
                  <a:prstClr val="white"/>
                </a:solidFill>
                <a:latin typeface="Helvetica Neue" charset="0"/>
                <a:ea typeface="Helvetica Neue" charset="0"/>
                <a:cs typeface="Helvetica Neue" charset="0"/>
              </a:rPr>
              <a:t> </a:t>
            </a:r>
            <a:r>
              <a:rPr lang="en-US" sz="1400">
                <a:solidFill>
                  <a:prstClr val="white"/>
                </a:solidFill>
                <a:latin typeface="Helvetica Neue" charset="0"/>
                <a:ea typeface="Helvetica Neue" charset="0"/>
                <a:cs typeface="Helvetica Neue" charset="0"/>
              </a:rPr>
              <a:t>FY21 </a:t>
            </a:r>
            <a:r>
              <a:rPr lang="en-US" sz="1400" dirty="0">
                <a:solidFill>
                  <a:prstClr val="white"/>
                </a:solidFill>
                <a:latin typeface="Helvetica Neue" charset="0"/>
                <a:ea typeface="Helvetica Neue" charset="0"/>
                <a:cs typeface="Helvetica Neue" charset="0"/>
              </a:rPr>
              <a:t>Entry Systems Modeling </a:t>
            </a:r>
            <a:r>
              <a:rPr lang="en-US" sz="1400">
                <a:solidFill>
                  <a:prstClr val="white"/>
                </a:solidFill>
                <a:latin typeface="Helvetica Neue" charset="0"/>
                <a:ea typeface="Helvetica Neue" charset="0"/>
                <a:cs typeface="Helvetica Neue" charset="0"/>
              </a:rPr>
              <a:t>Annual Review Presentation   |   </a:t>
            </a:r>
            <a:r>
              <a:rPr lang="en-US" sz="1400" dirty="0">
                <a:solidFill>
                  <a:prstClr val="white"/>
                </a:solidFill>
                <a:latin typeface="Helvetica Neue" charset="0"/>
                <a:ea typeface="Helvetica Neue" charset="0"/>
                <a:cs typeface="Helvetica Neue" charset="0"/>
              </a:rPr>
              <a:t>09.14.2021</a:t>
            </a:r>
            <a:endParaRPr lang="en-US" sz="1400">
              <a:solidFill>
                <a:prstClr val="white"/>
              </a:solidFill>
              <a:latin typeface="Helvetica Neue" charset="0"/>
              <a:ea typeface="Helvetica Neue" charset="0"/>
              <a:cs typeface="Helvetica Neue" charset="0"/>
            </a:endParaRPr>
          </a:p>
        </p:txBody>
      </p:sp>
      <p:pic>
        <p:nvPicPr>
          <p:cNvPr id="7" name="Picture 6">
            <a:extLst>
              <a:ext uri="{FF2B5EF4-FFF2-40B4-BE49-F238E27FC236}">
                <a16:creationId xmlns:a16="http://schemas.microsoft.com/office/drawing/2014/main" id="{EDCBA321-E44D-44F9-92FC-544B739688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9909" y="3299384"/>
            <a:ext cx="1649819" cy="1569245"/>
          </a:xfrm>
          <a:prstGeom prst="ellipse">
            <a:avLst/>
          </a:prstGeom>
        </p:spPr>
      </p:pic>
      <p:pic>
        <p:nvPicPr>
          <p:cNvPr id="8" name="Picture 7">
            <a:extLst>
              <a:ext uri="{FF2B5EF4-FFF2-40B4-BE49-F238E27FC236}">
                <a16:creationId xmlns:a16="http://schemas.microsoft.com/office/drawing/2014/main" id="{B266167A-D117-4047-944B-73777D8E21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45891" y="4000347"/>
            <a:ext cx="1109663" cy="1072692"/>
          </a:xfrm>
          <a:prstGeom prst="ellipse">
            <a:avLst/>
          </a:prstGeom>
        </p:spPr>
      </p:pic>
      <p:pic>
        <p:nvPicPr>
          <p:cNvPr id="9" name="Picture 4">
            <a:extLst>
              <a:ext uri="{FF2B5EF4-FFF2-40B4-BE49-F238E27FC236}">
                <a16:creationId xmlns:a16="http://schemas.microsoft.com/office/drawing/2014/main" id="{54C06786-3069-49D2-961F-8132798E230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398251" y="2769974"/>
            <a:ext cx="1561113" cy="1569245"/>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8C790B8-568F-4918-BD5F-57AA3899218D}"/>
              </a:ext>
            </a:extLst>
          </p:cNvPr>
          <p:cNvPicPr>
            <a:picLocks noChangeAspect="1"/>
          </p:cNvPicPr>
          <p:nvPr/>
        </p:nvPicPr>
        <p:blipFill>
          <a:blip r:embed="rId7"/>
          <a:stretch>
            <a:fillRect/>
          </a:stretch>
        </p:blipFill>
        <p:spPr>
          <a:xfrm>
            <a:off x="5374447" y="934146"/>
            <a:ext cx="2075462" cy="2014643"/>
          </a:xfrm>
          <a:prstGeom prst="ellipse">
            <a:avLst/>
          </a:prstGeom>
        </p:spPr>
      </p:pic>
      <p:pic>
        <p:nvPicPr>
          <p:cNvPr id="13" name="Picture 12">
            <a:extLst>
              <a:ext uri="{FF2B5EF4-FFF2-40B4-BE49-F238E27FC236}">
                <a16:creationId xmlns:a16="http://schemas.microsoft.com/office/drawing/2014/main" id="{DAC9C259-58FF-44C8-9CE8-72B2ED5E821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41665" y="840260"/>
            <a:ext cx="1328231" cy="1307507"/>
          </a:xfrm>
          <a:prstGeom prst="ellipse">
            <a:avLst/>
          </a:prstGeom>
        </p:spPr>
      </p:pic>
      <p:pic>
        <p:nvPicPr>
          <p:cNvPr id="14" name="Picture 13">
            <a:extLst>
              <a:ext uri="{FF2B5EF4-FFF2-40B4-BE49-F238E27FC236}">
                <a16:creationId xmlns:a16="http://schemas.microsoft.com/office/drawing/2014/main" id="{0FB30685-F26E-45FA-856D-A31D880F7E5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77952" y="1427644"/>
            <a:ext cx="1592826" cy="1592826"/>
          </a:xfrm>
          <a:prstGeom prst="rect">
            <a:avLst/>
          </a:prstGeom>
        </p:spPr>
      </p:pic>
    </p:spTree>
    <p:extLst>
      <p:ext uri="{BB962C8B-B14F-4D97-AF65-F5344CB8AC3E}">
        <p14:creationId xmlns:p14="http://schemas.microsoft.com/office/powerpoint/2010/main" val="3886642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037" y="121312"/>
            <a:ext cx="8250115" cy="1066800"/>
          </a:xfrm>
        </p:spPr>
        <p:txBody>
          <a:bodyPr/>
          <a:lstStyle/>
          <a:p>
            <a:r>
              <a:rPr lang="en-US" sz="4000" b="1" dirty="0"/>
              <a:t>Accomplishments (GN&amp;C)</a:t>
            </a:r>
          </a:p>
        </p:txBody>
      </p:sp>
      <p:sp>
        <p:nvSpPr>
          <p:cNvPr id="4" name="Content Placeholder 2"/>
          <p:cNvSpPr txBox="1">
            <a:spLocks/>
          </p:cNvSpPr>
          <p:nvPr/>
        </p:nvSpPr>
        <p:spPr>
          <a:xfrm>
            <a:off x="140677" y="1606726"/>
            <a:ext cx="7734095" cy="537792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Program to Optimize Simulated Trajectories II (POST2)</a:t>
            </a:r>
          </a:p>
          <a:p>
            <a:pPr marL="288925" lvl="1" indent="-280988">
              <a:buFont typeface="Wingdings" panose="05000000000000000000" pitchFamily="2" charset="2"/>
              <a:buChar char="Ø"/>
            </a:pPr>
            <a:r>
              <a:rPr lang="en-US" sz="1800" dirty="0">
                <a:latin typeface="Arial" panose="020B0604020202020204" pitchFamily="34" charset="0"/>
                <a:cs typeface="Arial" panose="020B0604020202020204" pitchFamily="34" charset="0"/>
              </a:rPr>
              <a:t>NASA’s workhorse flight mechanics simulation tool</a:t>
            </a:r>
          </a:p>
          <a:p>
            <a:pPr marL="288925" lvl="1" indent="-280988">
              <a:buFont typeface="Wingdings" panose="05000000000000000000" pitchFamily="2" charset="2"/>
              <a:buChar char="Ø"/>
            </a:pPr>
            <a:r>
              <a:rPr lang="en-US" sz="1800" dirty="0">
                <a:latin typeface="Arial" panose="020B0604020202020204" pitchFamily="34" charset="0"/>
                <a:cs typeface="Arial" panose="020B0604020202020204" pitchFamily="34" charset="0"/>
              </a:rPr>
              <a:t>Primary tool used to assess spacecraft flight performance across the solar system</a:t>
            </a:r>
          </a:p>
          <a:p>
            <a:pPr marL="288925" lvl="1" indent="-280988">
              <a:buFont typeface="Wingdings" panose="05000000000000000000" pitchFamily="2" charset="2"/>
              <a:buChar char="Ø"/>
            </a:pPr>
            <a:r>
              <a:rPr lang="en-US" sz="1800" b="1" i="1" dirty="0">
                <a:latin typeface="Arial" panose="020B0604020202020204" pitchFamily="34" charset="0"/>
                <a:cs typeface="Arial" panose="020B0604020202020204" pitchFamily="34" charset="0"/>
              </a:rPr>
              <a:t>Motivation for ESM: </a:t>
            </a:r>
            <a:r>
              <a:rPr lang="en-US" sz="1800" dirty="0">
                <a:latin typeface="Arial" panose="020B0604020202020204" pitchFamily="34" charset="0"/>
                <a:cs typeface="Arial" panose="020B0604020202020204" pitchFamily="34" charset="0"/>
              </a:rPr>
              <a:t>Improvements, particularly HPC, are necessary to accelerate implementation of SoA GN&amp;C algorithms and higher-fidelity vehicle models</a:t>
            </a:r>
          </a:p>
          <a:p>
            <a:pPr marL="288925" lvl="1" indent="-280988">
              <a:buFont typeface="Wingdings" panose="05000000000000000000" pitchFamily="2" charset="2"/>
              <a:buChar char="Ø"/>
            </a:pPr>
            <a:r>
              <a:rPr lang="en-US" sz="1800" b="1" i="1" dirty="0">
                <a:latin typeface="Arial" panose="020B0604020202020204" pitchFamily="34" charset="0"/>
                <a:cs typeface="Arial" panose="020B0604020202020204" pitchFamily="34" charset="0"/>
              </a:rPr>
              <a:t>FY21-22 plan: </a:t>
            </a:r>
            <a:r>
              <a:rPr lang="en-US" sz="1800" dirty="0">
                <a:latin typeface="Arial" panose="020B0604020202020204" pitchFamily="34" charset="0"/>
                <a:cs typeface="Arial" panose="020B0604020202020204" pitchFamily="34" charset="0"/>
              </a:rPr>
              <a:t>Modify POST2 data structures and algorithm to be thread-safe and enable interoperability with other programs</a:t>
            </a:r>
          </a:p>
          <a:p>
            <a:pPr marL="288925" lvl="1" indent="-280988">
              <a:buFont typeface="Wingdings" panose="05000000000000000000" pitchFamily="2" charset="2"/>
              <a:buChar char="Ø"/>
            </a:pPr>
            <a:r>
              <a:rPr lang="en-US" sz="1800" b="1" i="1" dirty="0">
                <a:latin typeface="Arial" panose="020B0604020202020204" pitchFamily="34" charset="0"/>
                <a:cs typeface="Arial" panose="020B0604020202020204" pitchFamily="34" charset="0"/>
              </a:rPr>
              <a:t>Current status: </a:t>
            </a:r>
            <a:r>
              <a:rPr lang="en-US" sz="1800" dirty="0">
                <a:latin typeface="Arial" panose="020B0604020202020204" pitchFamily="34" charset="0"/>
                <a:cs typeface="Arial" panose="020B0604020202020204" pitchFamily="34" charset="0"/>
              </a:rPr>
              <a:t>Architectural changes were made to POST2 memory handling to ensure that memory is only accessible by a single thread and trajectory simulations maintain integrity when run in parallel</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pic>
        <p:nvPicPr>
          <p:cNvPr id="3" name="Picture 2">
            <a:extLst>
              <a:ext uri="{FF2B5EF4-FFF2-40B4-BE49-F238E27FC236}">
                <a16:creationId xmlns:a16="http://schemas.microsoft.com/office/drawing/2014/main" id="{17437C1D-F420-E142-B79B-FF2F1B2573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4838" y="2939482"/>
            <a:ext cx="3817620" cy="3177540"/>
          </a:xfrm>
          <a:prstGeom prst="rect">
            <a:avLst/>
          </a:prstGeom>
        </p:spPr>
      </p:pic>
      <p:sp>
        <p:nvSpPr>
          <p:cNvPr id="20" name="TextBox 19">
            <a:extLst>
              <a:ext uri="{FF2B5EF4-FFF2-40B4-BE49-F238E27FC236}">
                <a16:creationId xmlns:a16="http://schemas.microsoft.com/office/drawing/2014/main" id="{92BF64ED-CBA3-EC40-A7E0-EC466675DED6}"/>
              </a:ext>
            </a:extLst>
          </p:cNvPr>
          <p:cNvSpPr txBox="1"/>
          <p:nvPr/>
        </p:nvSpPr>
        <p:spPr>
          <a:xfrm>
            <a:off x="8783427" y="2562440"/>
            <a:ext cx="1140031" cy="400110"/>
          </a:xfrm>
          <a:prstGeom prst="rect">
            <a:avLst/>
          </a:prstGeom>
          <a:noFill/>
        </p:spPr>
        <p:txBody>
          <a:bodyPr wrap="square" rtlCol="0">
            <a:spAutoFit/>
          </a:bodyPr>
          <a:lstStyle/>
          <a:p>
            <a:r>
              <a:rPr lang="en-US" sz="2000" dirty="0">
                <a:latin typeface="Arial" panose="020B0604020202020204" pitchFamily="34" charset="0"/>
                <a:ea typeface="ＭＳ Ｐゴシック" charset="-128"/>
                <a:cs typeface="Arial" panose="020B0604020202020204" pitchFamily="34" charset="0"/>
              </a:rPr>
              <a:t>POST2</a:t>
            </a:r>
          </a:p>
        </p:txBody>
      </p:sp>
      <p:sp>
        <p:nvSpPr>
          <p:cNvPr id="36" name="TextBox 35">
            <a:extLst>
              <a:ext uri="{FF2B5EF4-FFF2-40B4-BE49-F238E27FC236}">
                <a16:creationId xmlns:a16="http://schemas.microsoft.com/office/drawing/2014/main" id="{0428F30D-55E2-554D-85D1-72359B6A6709}"/>
              </a:ext>
            </a:extLst>
          </p:cNvPr>
          <p:cNvSpPr txBox="1"/>
          <p:nvPr/>
        </p:nvSpPr>
        <p:spPr>
          <a:xfrm>
            <a:off x="10457849" y="2562440"/>
            <a:ext cx="1485404" cy="400110"/>
          </a:xfrm>
          <a:prstGeom prst="rect">
            <a:avLst/>
          </a:prstGeom>
          <a:noFill/>
        </p:spPr>
        <p:txBody>
          <a:bodyPr wrap="square" rtlCol="0">
            <a:spAutoFit/>
          </a:bodyPr>
          <a:lstStyle/>
          <a:p>
            <a:r>
              <a:rPr lang="en-US" sz="2000" dirty="0">
                <a:latin typeface="Arial" panose="020B0604020202020204" pitchFamily="34" charset="0"/>
                <a:ea typeface="ＭＳ Ｐゴシック" charset="-128"/>
                <a:cs typeface="Arial" panose="020B0604020202020204" pitchFamily="34" charset="0"/>
              </a:rPr>
              <a:t>Copernicus</a:t>
            </a:r>
          </a:p>
        </p:txBody>
      </p:sp>
      <p:sp>
        <p:nvSpPr>
          <p:cNvPr id="37" name="TextBox 36">
            <a:extLst>
              <a:ext uri="{FF2B5EF4-FFF2-40B4-BE49-F238E27FC236}">
                <a16:creationId xmlns:a16="http://schemas.microsoft.com/office/drawing/2014/main" id="{31924EF9-334A-B548-8961-C56E21E0A7C2}"/>
              </a:ext>
            </a:extLst>
          </p:cNvPr>
          <p:cNvSpPr txBox="1"/>
          <p:nvPr/>
        </p:nvSpPr>
        <p:spPr>
          <a:xfrm>
            <a:off x="8024838" y="1709854"/>
            <a:ext cx="3817620" cy="707886"/>
          </a:xfrm>
          <a:prstGeom prst="rect">
            <a:avLst/>
          </a:prstGeom>
          <a:solidFill>
            <a:schemeClr val="accent1">
              <a:lumMod val="20000"/>
              <a:lumOff val="80000"/>
            </a:schemeClr>
          </a:solidFill>
          <a:ln w="25400">
            <a:solidFill>
              <a:schemeClr val="tx1"/>
            </a:solidFill>
          </a:ln>
        </p:spPr>
        <p:txBody>
          <a:bodyPr wrap="square" rtlCol="0">
            <a:spAutoFit/>
          </a:bodyPr>
          <a:lstStyle/>
          <a:p>
            <a:r>
              <a:rPr lang="en-US" sz="2000" b="1" dirty="0">
                <a:latin typeface="Arial" panose="020B0604020202020204" pitchFamily="34" charset="0"/>
                <a:ea typeface="ＭＳ Ｐゴシック" charset="-128"/>
                <a:cs typeface="Arial" panose="020B0604020202020204" pitchFamily="34" charset="0"/>
              </a:rPr>
              <a:t>ESM Goal:</a:t>
            </a:r>
            <a:r>
              <a:rPr lang="en-US" sz="2000" dirty="0">
                <a:latin typeface="Arial" panose="020B0604020202020204" pitchFamily="34" charset="0"/>
                <a:ea typeface="ＭＳ Ｐゴシック" charset="-128"/>
                <a:cs typeface="Arial" panose="020B0604020202020204" pitchFamily="34" charset="0"/>
              </a:rPr>
              <a:t> Create Launch-to-Landing GNC capability</a:t>
            </a:r>
          </a:p>
        </p:txBody>
      </p:sp>
    </p:spTree>
    <p:extLst>
      <p:ext uri="{BB962C8B-B14F-4D97-AF65-F5344CB8AC3E}">
        <p14:creationId xmlns:p14="http://schemas.microsoft.com/office/powerpoint/2010/main" val="1992666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037" y="121312"/>
            <a:ext cx="8250115" cy="1066800"/>
          </a:xfrm>
        </p:spPr>
        <p:txBody>
          <a:bodyPr/>
          <a:lstStyle/>
          <a:p>
            <a:r>
              <a:rPr lang="en-US" sz="4000" b="1" dirty="0"/>
              <a:t>Accomplishments (CEA)</a:t>
            </a:r>
          </a:p>
        </p:txBody>
      </p:sp>
      <p:sp>
        <p:nvSpPr>
          <p:cNvPr id="4" name="Content Placeholder 2"/>
          <p:cNvSpPr txBox="1">
            <a:spLocks/>
          </p:cNvSpPr>
          <p:nvPr/>
        </p:nvSpPr>
        <p:spPr>
          <a:xfrm>
            <a:off x="140677" y="1248508"/>
            <a:ext cx="7721278" cy="3560875"/>
          </a:xfrm>
          <a:prstGeom prst="rect">
            <a:avLst/>
          </a:prstGeom>
          <a:solidFill>
            <a:schemeClr val="bg1"/>
          </a:solidFill>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Key FY21 Technical Accomplishments:</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Measurements of turbulent rough-wall heat flux </a:t>
            </a:r>
            <a:r>
              <a:rPr lang="en-US" sz="1800" dirty="0">
                <a:latin typeface="Arial" panose="020B0604020202020204" pitchFamily="34" charset="0"/>
                <a:cs typeface="Arial" panose="020B0604020202020204" pitchFamily="34" charset="0"/>
              </a:rPr>
              <a:t>to characterize heat flux augmentation for woven &amp; block TPS with MMOD-like features</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Utility for deriving dynamic stability coefficients from CFD </a:t>
            </a:r>
            <a:r>
              <a:rPr lang="en-US" sz="1800" dirty="0">
                <a:latin typeface="Arial" panose="020B0604020202020204" pitchFamily="34" charset="0"/>
                <a:cs typeface="Arial" panose="020B0604020202020204" pitchFamily="34" charset="0"/>
              </a:rPr>
              <a:t>with validation against Genesis aeroshell ballistic range data. Direct tie to Dragonfly.</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Independent design review for the supersonic magnetic suspension wind tunnel.</a:t>
            </a:r>
            <a:r>
              <a:rPr lang="en-US" sz="1800" dirty="0">
                <a:latin typeface="Arial" panose="020B0604020202020204" pitchFamily="34" charset="0"/>
                <a:cs typeface="Arial" panose="020B0604020202020204" pitchFamily="34" charset="0"/>
              </a:rPr>
              <a:t> Recommendation to focus efforts on developing a more capable and robust subsonic system as a technical pathfinder to guide supersonic design.</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Orion AA-2 flight test simulated with free-flight dynamic CFD. </a:t>
            </a:r>
            <a:r>
              <a:rPr lang="en-US" sz="1800" dirty="0">
                <a:latin typeface="Arial" panose="020B0604020202020204" pitchFamily="34" charset="0"/>
                <a:cs typeface="Arial" panose="020B0604020202020204" pitchFamily="34" charset="0"/>
              </a:rPr>
              <a:t>Good agreement with total </a:t>
            </a:r>
            <a:r>
              <a:rPr lang="en-US" sz="1800" dirty="0" err="1">
                <a:latin typeface="Arial" panose="020B0604020202020204" pitchFamily="34" charset="0"/>
                <a:cs typeface="Arial" panose="020B0604020202020204" pitchFamily="34" charset="0"/>
              </a:rPr>
              <a:t>AoA</a:t>
            </a:r>
            <a:r>
              <a:rPr lang="en-US" sz="1800" dirty="0">
                <a:latin typeface="Arial" panose="020B0604020202020204" pitchFamily="34" charset="0"/>
                <a:cs typeface="Arial" panose="020B0604020202020204" pitchFamily="34" charset="0"/>
              </a:rPr>
              <a:t> and velocity profile.</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11</a:t>
            </a:fld>
            <a:endParaRPr lang="uk-UA"/>
          </a:p>
        </p:txBody>
      </p:sp>
      <p:grpSp>
        <p:nvGrpSpPr>
          <p:cNvPr id="7" name="Group 6">
            <a:extLst>
              <a:ext uri="{FF2B5EF4-FFF2-40B4-BE49-F238E27FC236}">
                <a16:creationId xmlns:a16="http://schemas.microsoft.com/office/drawing/2014/main" id="{453A7F79-110F-4924-8655-26DC5080F009}"/>
              </a:ext>
            </a:extLst>
          </p:cNvPr>
          <p:cNvGrpSpPr/>
          <p:nvPr/>
        </p:nvGrpSpPr>
        <p:grpSpPr>
          <a:xfrm>
            <a:off x="8538310" y="1134529"/>
            <a:ext cx="2931444" cy="1941815"/>
            <a:chOff x="696685" y="3266610"/>
            <a:chExt cx="5193795" cy="2703657"/>
          </a:xfrm>
        </p:grpSpPr>
        <p:pic>
          <p:nvPicPr>
            <p:cNvPr id="8" name="Picture 7">
              <a:extLst>
                <a:ext uri="{FF2B5EF4-FFF2-40B4-BE49-F238E27FC236}">
                  <a16:creationId xmlns:a16="http://schemas.microsoft.com/office/drawing/2014/main" id="{F319DEE2-1B4E-40AD-B5A8-44512A9FCE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685" y="3684323"/>
              <a:ext cx="5154804" cy="2285944"/>
            </a:xfrm>
            <a:prstGeom prst="rect">
              <a:avLst/>
            </a:prstGeom>
          </p:spPr>
        </p:pic>
        <p:sp>
          <p:nvSpPr>
            <p:cNvPr id="9" name="TextBox 8">
              <a:extLst>
                <a:ext uri="{FF2B5EF4-FFF2-40B4-BE49-F238E27FC236}">
                  <a16:creationId xmlns:a16="http://schemas.microsoft.com/office/drawing/2014/main" id="{BBB379E1-6290-4D15-B228-354648A2DE7A}"/>
                </a:ext>
              </a:extLst>
            </p:cNvPr>
            <p:cNvSpPr txBox="1"/>
            <p:nvPr/>
          </p:nvSpPr>
          <p:spPr>
            <a:xfrm>
              <a:off x="696685" y="3266610"/>
              <a:ext cx="5193795" cy="385675"/>
            </a:xfrm>
            <a:prstGeom prst="rect">
              <a:avLst/>
            </a:prstGeom>
            <a:noFill/>
          </p:spPr>
          <p:txBody>
            <a:bodyPr wrap="none" rtlCol="0">
              <a:spAutoFit/>
            </a:bodyPr>
            <a:lstStyle/>
            <a:p>
              <a:r>
                <a:rPr lang="en-US" sz="1200" b="1" dirty="0">
                  <a:solidFill>
                    <a:srgbClr val="0000FF"/>
                  </a:solidFill>
                  <a:latin typeface="+mn-lt"/>
                </a:rPr>
                <a:t>Ballistic-Range Model with MMOD Cavities</a:t>
              </a:r>
            </a:p>
          </p:txBody>
        </p:sp>
        <p:sp>
          <p:nvSpPr>
            <p:cNvPr id="10" name="Oval 9">
              <a:extLst>
                <a:ext uri="{FF2B5EF4-FFF2-40B4-BE49-F238E27FC236}">
                  <a16:creationId xmlns:a16="http://schemas.microsoft.com/office/drawing/2014/main" id="{3092C9BC-6BA8-42E8-9528-8F5536352738}"/>
                </a:ext>
              </a:extLst>
            </p:cNvPr>
            <p:cNvSpPr/>
            <p:nvPr/>
          </p:nvSpPr>
          <p:spPr>
            <a:xfrm>
              <a:off x="3207545" y="4162425"/>
              <a:ext cx="373856" cy="2214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A4CD77-B7F3-4DAD-9E5A-7066705B4AF6}"/>
                </a:ext>
              </a:extLst>
            </p:cNvPr>
            <p:cNvSpPr/>
            <p:nvPr/>
          </p:nvSpPr>
          <p:spPr>
            <a:xfrm>
              <a:off x="2131220" y="4162425"/>
              <a:ext cx="373856" cy="2214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3CA7654-0B30-41AB-BB68-71323D76A50E}"/>
                </a:ext>
              </a:extLst>
            </p:cNvPr>
            <p:cNvSpPr txBox="1"/>
            <p:nvPr/>
          </p:nvSpPr>
          <p:spPr>
            <a:xfrm>
              <a:off x="3406914" y="3752680"/>
              <a:ext cx="2127822" cy="514234"/>
            </a:xfrm>
            <a:prstGeom prst="rect">
              <a:avLst/>
            </a:prstGeom>
            <a:noFill/>
          </p:spPr>
          <p:txBody>
            <a:bodyPr wrap="none" rtlCol="0">
              <a:spAutoFit/>
            </a:bodyPr>
            <a:lstStyle/>
            <a:p>
              <a:r>
                <a:rPr lang="en-US" sz="900" dirty="0"/>
                <a:t>Depth, d = 0.04 mm</a:t>
              </a:r>
            </a:p>
            <a:p>
              <a:r>
                <a:rPr lang="en-US" sz="900" dirty="0"/>
                <a:t>L/d = 18.8 </a:t>
              </a:r>
            </a:p>
          </p:txBody>
        </p:sp>
        <p:sp>
          <p:nvSpPr>
            <p:cNvPr id="13" name="TextBox 12">
              <a:extLst>
                <a:ext uri="{FF2B5EF4-FFF2-40B4-BE49-F238E27FC236}">
                  <a16:creationId xmlns:a16="http://schemas.microsoft.com/office/drawing/2014/main" id="{75853C7A-F757-4FCD-9B87-EC8894EFF360}"/>
                </a:ext>
              </a:extLst>
            </p:cNvPr>
            <p:cNvSpPr txBox="1"/>
            <p:nvPr/>
          </p:nvSpPr>
          <p:spPr>
            <a:xfrm>
              <a:off x="1249608" y="3752680"/>
              <a:ext cx="2014218" cy="514234"/>
            </a:xfrm>
            <a:prstGeom prst="rect">
              <a:avLst/>
            </a:prstGeom>
            <a:noFill/>
          </p:spPr>
          <p:txBody>
            <a:bodyPr wrap="none" rtlCol="0">
              <a:spAutoFit/>
            </a:bodyPr>
            <a:lstStyle/>
            <a:p>
              <a:r>
                <a:rPr lang="en-US" sz="900" dirty="0"/>
                <a:t>Depth, d = 0.1 mm</a:t>
              </a:r>
            </a:p>
            <a:p>
              <a:r>
                <a:rPr lang="en-US" sz="900" dirty="0"/>
                <a:t>L/d = 7.2 </a:t>
              </a:r>
            </a:p>
          </p:txBody>
        </p:sp>
      </p:grpSp>
      <p:pic>
        <p:nvPicPr>
          <p:cNvPr id="3" name="Picture 2">
            <a:extLst>
              <a:ext uri="{FF2B5EF4-FFF2-40B4-BE49-F238E27FC236}">
                <a16:creationId xmlns:a16="http://schemas.microsoft.com/office/drawing/2014/main" id="{638AB30D-527B-F644-8F69-22A3D787CC6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63745" y="5008920"/>
            <a:ext cx="3806009" cy="1377511"/>
          </a:xfrm>
          <a:prstGeom prst="rect">
            <a:avLst/>
          </a:prstGeom>
        </p:spPr>
      </p:pic>
      <p:sp>
        <p:nvSpPr>
          <p:cNvPr id="16" name="Shape 318">
            <a:extLst>
              <a:ext uri="{FF2B5EF4-FFF2-40B4-BE49-F238E27FC236}">
                <a16:creationId xmlns:a16="http://schemas.microsoft.com/office/drawing/2014/main" id="{C599D775-051F-1D43-9C27-967CEF582D81}"/>
              </a:ext>
            </a:extLst>
          </p:cNvPr>
          <p:cNvSpPr/>
          <p:nvPr/>
        </p:nvSpPr>
        <p:spPr>
          <a:xfrm>
            <a:off x="8787510" y="6352401"/>
            <a:ext cx="1746646"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Free-flight CFD of Genesis</a:t>
            </a:r>
          </a:p>
        </p:txBody>
      </p:sp>
      <p:pic>
        <p:nvPicPr>
          <p:cNvPr id="15" name="Online Media 1" descr="testq202r01.mov.mp4">
            <a:hlinkClick r:id="" action="ppaction://media"/>
            <a:extLst>
              <a:ext uri="{FF2B5EF4-FFF2-40B4-BE49-F238E27FC236}">
                <a16:creationId xmlns:a16="http://schemas.microsoft.com/office/drawing/2014/main" id="{00561C44-9B6F-E04A-BC63-B1EF760494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lum bright="41000" contrast="31000"/>
          </a:blip>
          <a:srcRect l="20075" t="5832" r="21371" b="21666"/>
          <a:stretch/>
        </p:blipFill>
        <p:spPr>
          <a:xfrm>
            <a:off x="9904072" y="3134349"/>
            <a:ext cx="1590496" cy="1708364"/>
          </a:xfrm>
          <a:prstGeom prst="rect">
            <a:avLst/>
          </a:prstGeom>
        </p:spPr>
      </p:pic>
      <p:sp>
        <p:nvSpPr>
          <p:cNvPr id="17" name="Shape 318">
            <a:extLst>
              <a:ext uri="{FF2B5EF4-FFF2-40B4-BE49-F238E27FC236}">
                <a16:creationId xmlns:a16="http://schemas.microsoft.com/office/drawing/2014/main" id="{A68D0C46-4575-8B49-9033-AB68EC179A22}"/>
              </a:ext>
            </a:extLst>
          </p:cNvPr>
          <p:cNvSpPr/>
          <p:nvPr/>
        </p:nvSpPr>
        <p:spPr>
          <a:xfrm>
            <a:off x="8129182" y="3810993"/>
            <a:ext cx="1774890" cy="461665"/>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pPr algn="r"/>
            <a:r>
              <a:rPr lang="en-US" sz="1200" dirty="0">
                <a:latin typeface="+mn-lt"/>
              </a:rPr>
              <a:t>Tracking a Genesis aero-shell model in MSWT</a:t>
            </a:r>
          </a:p>
        </p:txBody>
      </p:sp>
      <p:sp>
        <p:nvSpPr>
          <p:cNvPr id="20" name="Shape 318">
            <a:extLst>
              <a:ext uri="{FF2B5EF4-FFF2-40B4-BE49-F238E27FC236}">
                <a16:creationId xmlns:a16="http://schemas.microsoft.com/office/drawing/2014/main" id="{4649F06C-506F-1147-9E43-A73B1A28F829}"/>
              </a:ext>
            </a:extLst>
          </p:cNvPr>
          <p:cNvSpPr/>
          <p:nvPr/>
        </p:nvSpPr>
        <p:spPr>
          <a:xfrm>
            <a:off x="8592091" y="2785519"/>
            <a:ext cx="826721"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M. Wilder</a:t>
            </a:r>
          </a:p>
        </p:txBody>
      </p:sp>
      <p:sp>
        <p:nvSpPr>
          <p:cNvPr id="21" name="Shape 318">
            <a:extLst>
              <a:ext uri="{FF2B5EF4-FFF2-40B4-BE49-F238E27FC236}">
                <a16:creationId xmlns:a16="http://schemas.microsoft.com/office/drawing/2014/main" id="{26826423-B3B9-E646-BF19-6EAEE883B724}"/>
              </a:ext>
            </a:extLst>
          </p:cNvPr>
          <p:cNvSpPr/>
          <p:nvPr/>
        </p:nvSpPr>
        <p:spPr>
          <a:xfrm>
            <a:off x="10036982" y="3196446"/>
            <a:ext cx="1495492"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M. </a:t>
            </a:r>
            <a:r>
              <a:rPr lang="en-US" sz="1200" dirty="0" err="1">
                <a:solidFill>
                  <a:srgbClr val="FF0000"/>
                </a:solidFill>
                <a:latin typeface="+mn-lt"/>
              </a:rPr>
              <a:t>Schoenenberger</a:t>
            </a:r>
            <a:endParaRPr lang="en-US" sz="1200" dirty="0">
              <a:solidFill>
                <a:srgbClr val="FF0000"/>
              </a:solidFill>
              <a:latin typeface="+mn-lt"/>
            </a:endParaRPr>
          </a:p>
        </p:txBody>
      </p:sp>
      <p:sp>
        <p:nvSpPr>
          <p:cNvPr id="22" name="Shape 318">
            <a:extLst>
              <a:ext uri="{FF2B5EF4-FFF2-40B4-BE49-F238E27FC236}">
                <a16:creationId xmlns:a16="http://schemas.microsoft.com/office/drawing/2014/main" id="{3AE99799-4124-5540-837D-B66383D1E799}"/>
              </a:ext>
            </a:extLst>
          </p:cNvPr>
          <p:cNvSpPr/>
          <p:nvPr/>
        </p:nvSpPr>
        <p:spPr>
          <a:xfrm>
            <a:off x="10798533" y="6125359"/>
            <a:ext cx="797412"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solidFill>
                  <a:schemeClr val="bg1"/>
                </a:solidFill>
                <a:latin typeface="+mn-lt"/>
              </a:rPr>
              <a:t>J. Brock</a:t>
            </a:r>
          </a:p>
        </p:txBody>
      </p:sp>
      <p:pic>
        <p:nvPicPr>
          <p:cNvPr id="25" name="Picture 24">
            <a:extLst>
              <a:ext uri="{FF2B5EF4-FFF2-40B4-BE49-F238E27FC236}">
                <a16:creationId xmlns:a16="http://schemas.microsoft.com/office/drawing/2014/main" id="{41DD4F13-A0B1-2545-B121-2824BCB6247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1014" y="4979736"/>
            <a:ext cx="2810690" cy="1390769"/>
          </a:xfrm>
          <a:prstGeom prst="rect">
            <a:avLst/>
          </a:prstGeom>
        </p:spPr>
      </p:pic>
      <p:pic>
        <p:nvPicPr>
          <p:cNvPr id="26" name="Picture 25">
            <a:extLst>
              <a:ext uri="{FF2B5EF4-FFF2-40B4-BE49-F238E27FC236}">
                <a16:creationId xmlns:a16="http://schemas.microsoft.com/office/drawing/2014/main" id="{4EDA725D-EE2A-2344-BD87-F43F460068E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16417" y="4809383"/>
            <a:ext cx="3438144" cy="1673352"/>
          </a:xfrm>
          <a:prstGeom prst="rect">
            <a:avLst/>
          </a:prstGeom>
        </p:spPr>
      </p:pic>
      <p:sp>
        <p:nvSpPr>
          <p:cNvPr id="27" name="Shape 318">
            <a:extLst>
              <a:ext uri="{FF2B5EF4-FFF2-40B4-BE49-F238E27FC236}">
                <a16:creationId xmlns:a16="http://schemas.microsoft.com/office/drawing/2014/main" id="{E51E4FDF-FEB9-5548-9D87-53C3F1809B89}"/>
              </a:ext>
            </a:extLst>
          </p:cNvPr>
          <p:cNvSpPr/>
          <p:nvPr/>
        </p:nvSpPr>
        <p:spPr>
          <a:xfrm>
            <a:off x="1887323" y="6402358"/>
            <a:ext cx="2800663"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Free-flight CFD of Orion AA-2 flight test</a:t>
            </a:r>
          </a:p>
        </p:txBody>
      </p:sp>
      <p:sp>
        <p:nvSpPr>
          <p:cNvPr id="28" name="Shape 318">
            <a:extLst>
              <a:ext uri="{FF2B5EF4-FFF2-40B4-BE49-F238E27FC236}">
                <a16:creationId xmlns:a16="http://schemas.microsoft.com/office/drawing/2014/main" id="{1D20F28C-0339-8940-A56A-AA49093B984F}"/>
              </a:ext>
            </a:extLst>
          </p:cNvPr>
          <p:cNvSpPr/>
          <p:nvPr/>
        </p:nvSpPr>
        <p:spPr>
          <a:xfrm>
            <a:off x="2434463" y="6109432"/>
            <a:ext cx="719598" cy="276999"/>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J. Brock</a:t>
            </a:r>
          </a:p>
        </p:txBody>
      </p:sp>
    </p:spTree>
    <p:extLst>
      <p:ext uri="{BB962C8B-B14F-4D97-AF65-F5344CB8AC3E}">
        <p14:creationId xmlns:p14="http://schemas.microsoft.com/office/powerpoint/2010/main" val="4558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ovie" descr="movie">
            <a:hlinkClick r:id="" action="ppaction://media"/>
            <a:extLst>
              <a:ext uri="{FF2B5EF4-FFF2-40B4-BE49-F238E27FC236}">
                <a16:creationId xmlns:a16="http://schemas.microsoft.com/office/drawing/2014/main" id="{29BCE62F-F154-2846-88A9-4C92434FCEA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2135" b="1724"/>
          <a:stretch/>
        </p:blipFill>
        <p:spPr>
          <a:xfrm>
            <a:off x="5339376" y="2397236"/>
            <a:ext cx="6711947" cy="4232164"/>
          </a:xfrm>
          <a:prstGeom prst="rect">
            <a:avLst/>
          </a:prstGeom>
        </p:spPr>
      </p:pic>
      <p:sp>
        <p:nvSpPr>
          <p:cNvPr id="2" name="Title 1"/>
          <p:cNvSpPr>
            <a:spLocks noGrp="1"/>
          </p:cNvSpPr>
          <p:nvPr>
            <p:ph type="title"/>
          </p:nvPr>
        </p:nvSpPr>
        <p:spPr>
          <a:xfrm>
            <a:off x="1861037" y="121312"/>
            <a:ext cx="8250115" cy="1066800"/>
          </a:xfrm>
        </p:spPr>
        <p:txBody>
          <a:bodyPr/>
          <a:lstStyle/>
          <a:p>
            <a:r>
              <a:rPr lang="en-US" sz="4000" b="1" dirty="0"/>
              <a:t>Accomplishments (CEA)</a:t>
            </a:r>
          </a:p>
        </p:txBody>
      </p:sp>
      <p:sp>
        <p:nvSpPr>
          <p:cNvPr id="4" name="Content Placeholder 2"/>
          <p:cNvSpPr txBox="1">
            <a:spLocks/>
          </p:cNvSpPr>
          <p:nvPr/>
        </p:nvSpPr>
        <p:spPr>
          <a:xfrm>
            <a:off x="140677" y="1248508"/>
            <a:ext cx="8373128" cy="3576095"/>
          </a:xfrm>
          <a:prstGeom prst="rect">
            <a:avLst/>
          </a:prstGeom>
        </p:spPr>
        <p:txBody>
          <a:bodyPr anchor="t"/>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Key FY21 Technical Accomplishments:</a:t>
            </a:r>
          </a:p>
          <a:p>
            <a:pPr marL="288925" lvl="1" indent="-280988">
              <a:buFont typeface="Wingdings" panose="05000000000000000000" pitchFamily="2" charset="2"/>
              <a:buChar char="Ø"/>
            </a:pPr>
            <a:r>
              <a:rPr lang="en-US" sz="1800" dirty="0">
                <a:latin typeface="Arial" panose="020B0604020202020204" pitchFamily="34" charset="0"/>
                <a:cs typeface="Arial" panose="020B0604020202020204" pitchFamily="34" charset="0"/>
              </a:rPr>
              <a:t>Demonstration of (self-)contact identification and enforcement on the folded ASPIRE parachute canopy </a:t>
            </a:r>
          </a:p>
          <a:p>
            <a:pPr marL="288925" lvl="1" indent="-280988">
              <a:buFont typeface="Wingdings" panose="05000000000000000000" pitchFamily="2" charset="2"/>
              <a:buChar char="Ø"/>
            </a:pPr>
            <a:r>
              <a:rPr lang="en-US" sz="1800" dirty="0">
                <a:latin typeface="Arial" panose="020B0604020202020204" pitchFamily="34" charset="0"/>
                <a:cs typeface="Arial" panose="020B0604020202020204" pitchFamily="34" charset="0"/>
              </a:rPr>
              <a:t>Parachute “shakedown” testing in NASA ARC fluid mechanics lab</a:t>
            </a:r>
          </a:p>
          <a:p>
            <a:pPr marL="288925" lvl="1" indent="-280988">
              <a:buFont typeface="Wingdings" panose="05000000000000000000" pitchFamily="2" charset="2"/>
              <a:buChar char="Ø"/>
            </a:pPr>
            <a:r>
              <a:rPr lang="en-US" sz="1800" dirty="0">
                <a:latin typeface="Arial" panose="020B0604020202020204" pitchFamily="34" charset="0"/>
                <a:cs typeface="Arial" panose="020B0604020202020204" pitchFamily="34" charset="0"/>
              </a:rPr>
              <a:t>FSI Capability for a Single Canopy Parachute work continues:</a:t>
            </a:r>
          </a:p>
          <a:p>
            <a:pPr marL="522288" lvl="2" indent="-280988">
              <a:buFont typeface="Wingdings" panose="05000000000000000000" pitchFamily="2" charset="2"/>
              <a:buChar char="Ø"/>
            </a:pPr>
            <a:r>
              <a:rPr lang="en-US" sz="1600" dirty="0">
                <a:latin typeface="Arial" panose="020B0604020202020204" pitchFamily="34" charset="0"/>
                <a:cs typeface="Arial" panose="020B0604020202020204" pitchFamily="34" charset="0"/>
              </a:rPr>
              <a:t>High-order monolithic FSI solver running subsonic parachute configuration with updated preconditioning and embedded boundaries</a:t>
            </a:r>
          </a:p>
          <a:p>
            <a:pPr marL="522288" lvl="2" indent="-280988">
              <a:buFont typeface="Wingdings" panose="05000000000000000000" pitchFamily="2" charset="2"/>
              <a:buChar char="Ø"/>
            </a:pPr>
            <a:r>
              <a:rPr lang="en-US" sz="1600" dirty="0">
                <a:latin typeface="Arial" panose="020B0604020202020204" pitchFamily="34" charset="0"/>
                <a:cs typeface="Arial" panose="020B0604020202020204" pitchFamily="34" charset="0"/>
              </a:rPr>
              <a:t>NASMAT multiscale fabric solver extended for failure and biaxial loading</a:t>
            </a:r>
            <a:endParaRPr lang="en-US" sz="2400" b="1" dirty="0">
              <a:latin typeface="Arial" panose="020B0604020202020204" pitchFamily="34" charset="0"/>
              <a:cs typeface="Arial" panose="020B0604020202020204" pitchFamily="34" charset="0"/>
            </a:endParaRPr>
          </a:p>
          <a:p>
            <a:pPr marL="288925" lvl="1" indent="-288925">
              <a:buFont typeface="Wingdings" panose="05000000000000000000" pitchFamily="2" charset="2"/>
              <a:buChar char="Ø"/>
            </a:pPr>
            <a:r>
              <a:rPr lang="en-US" sz="1800" dirty="0">
                <a:latin typeface="Arial" panose="020B0604020202020204" pitchFamily="34" charset="0"/>
                <a:cs typeface="Arial" panose="020B0604020202020204" pitchFamily="34" charset="0"/>
              </a:rPr>
              <a:t>Biaxial testing:</a:t>
            </a:r>
          </a:p>
          <a:p>
            <a:pPr marL="522288" lvl="2" indent="-280988">
              <a:buFont typeface="Wingdings" panose="05000000000000000000" pitchFamily="2" charset="2"/>
              <a:buChar char="Ø"/>
            </a:pPr>
            <a:r>
              <a:rPr lang="en-US" sz="1600" dirty="0">
                <a:latin typeface="Arial" panose="020B0604020202020204" pitchFamily="34" charset="0"/>
                <a:cs typeface="Arial" panose="020B0604020202020204" pitchFamily="34" charset="0"/>
              </a:rPr>
              <a:t>Funded at NASA GRC, pending personnel availability and access</a:t>
            </a:r>
          </a:p>
          <a:p>
            <a:pPr marL="522288" lvl="2" indent="-280988">
              <a:buFont typeface="Wingdings" panose="05000000000000000000" pitchFamily="2" charset="2"/>
              <a:buChar char="Ø"/>
            </a:pPr>
            <a:r>
              <a:rPr lang="en-US" sz="1600" dirty="0">
                <a:latin typeface="Arial" panose="020B0604020202020204" pitchFamily="34" charset="0"/>
                <a:cs typeface="Arial" panose="020B0604020202020204" pitchFamily="34" charset="0"/>
              </a:rPr>
              <a:t>Initial testing performed at UMass-Lowell (ESI) with dynamic biaxial rig</a:t>
            </a:r>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12</a:t>
            </a:fld>
            <a:endParaRPr lang="uk-UA"/>
          </a:p>
        </p:txBody>
      </p:sp>
      <p:sp>
        <p:nvSpPr>
          <p:cNvPr id="14" name="Shape 318">
            <a:extLst>
              <a:ext uri="{FF2B5EF4-FFF2-40B4-BE49-F238E27FC236}">
                <a16:creationId xmlns:a16="http://schemas.microsoft.com/office/drawing/2014/main" id="{FD8668B9-D5AB-AB4B-BA08-095834AA59FE}"/>
              </a:ext>
            </a:extLst>
          </p:cNvPr>
          <p:cNvSpPr/>
          <p:nvPr/>
        </p:nvSpPr>
        <p:spPr>
          <a:xfrm>
            <a:off x="22543" y="4901618"/>
            <a:ext cx="2740026" cy="646331"/>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400" b="1">
                <a:solidFill>
                  <a:srgbClr val="0000FF"/>
                </a:solidFill>
              </a:defRPr>
            </a:lvl1pPr>
          </a:lstStyle>
          <a:p>
            <a:pPr algn="r"/>
            <a:r>
              <a:rPr lang="en-US" sz="1200" dirty="0">
                <a:latin typeface="+mn-lt"/>
              </a:rPr>
              <a:t>Ring-traverse mechanism demonstrated for repeated deployments of stable and unstable canopies</a:t>
            </a:r>
          </a:p>
        </p:txBody>
      </p:sp>
      <p:sp>
        <p:nvSpPr>
          <p:cNvPr id="15" name="Shape 318">
            <a:extLst>
              <a:ext uri="{FF2B5EF4-FFF2-40B4-BE49-F238E27FC236}">
                <a16:creationId xmlns:a16="http://schemas.microsoft.com/office/drawing/2014/main" id="{03366947-519F-3841-9746-F9E08F2AF2DB}"/>
              </a:ext>
            </a:extLst>
          </p:cNvPr>
          <p:cNvSpPr/>
          <p:nvPr/>
        </p:nvSpPr>
        <p:spPr>
          <a:xfrm>
            <a:off x="1944194" y="5470992"/>
            <a:ext cx="869961" cy="276999"/>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S. </a:t>
            </a:r>
            <a:r>
              <a:rPr lang="en-US" sz="1200" dirty="0" err="1">
                <a:solidFill>
                  <a:srgbClr val="FF0000"/>
                </a:solidFill>
                <a:latin typeface="+mn-lt"/>
              </a:rPr>
              <a:t>Murman</a:t>
            </a:r>
            <a:endParaRPr lang="en-US" sz="1200" dirty="0">
              <a:solidFill>
                <a:srgbClr val="FF0000"/>
              </a:solidFill>
              <a:latin typeface="+mn-lt"/>
            </a:endParaRPr>
          </a:p>
        </p:txBody>
      </p:sp>
      <p:pic>
        <p:nvPicPr>
          <p:cNvPr id="19" name="Picture 18">
            <a:extLst>
              <a:ext uri="{FF2B5EF4-FFF2-40B4-BE49-F238E27FC236}">
                <a16:creationId xmlns:a16="http://schemas.microsoft.com/office/drawing/2014/main" id="{42C0447D-A43A-E040-A3BD-CFE6537CF684}"/>
              </a:ext>
            </a:extLst>
          </p:cNvPr>
          <p:cNvPicPr>
            <a:picLocks noChangeAspect="1"/>
          </p:cNvPicPr>
          <p:nvPr/>
        </p:nvPicPr>
        <p:blipFill>
          <a:blip r:embed="rId7" cstate="screen">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10031186" y="3310282"/>
            <a:ext cx="1688139" cy="3319118"/>
          </a:xfrm>
          <a:prstGeom prst="rect">
            <a:avLst/>
          </a:prstGeom>
        </p:spPr>
      </p:pic>
      <p:sp>
        <p:nvSpPr>
          <p:cNvPr id="17" name="Content Placeholder 2">
            <a:extLst>
              <a:ext uri="{FF2B5EF4-FFF2-40B4-BE49-F238E27FC236}">
                <a16:creationId xmlns:a16="http://schemas.microsoft.com/office/drawing/2014/main" id="{CFC55524-F583-424B-9FBC-E8F189C19A9C}"/>
              </a:ext>
            </a:extLst>
          </p:cNvPr>
          <p:cNvSpPr txBox="1">
            <a:spLocks/>
          </p:cNvSpPr>
          <p:nvPr/>
        </p:nvSpPr>
        <p:spPr>
          <a:xfrm>
            <a:off x="117198" y="4861554"/>
            <a:ext cx="8034493" cy="1583281"/>
          </a:xfrm>
          <a:prstGeom prst="rect">
            <a:avLst/>
          </a:prstGeom>
        </p:spPr>
        <p:txBody>
          <a:bodyPr anchor="t"/>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dirty="0">
              <a:latin typeface="Arial" panose="020B0604020202020204" pitchFamily="34" charset="0"/>
              <a:cs typeface="Arial" panose="020B0604020202020204" pitchFamily="34" charset="0"/>
            </a:endParaRPr>
          </a:p>
        </p:txBody>
      </p:sp>
      <p:pic>
        <p:nvPicPr>
          <p:cNvPr id="24" name="Image" descr="Image">
            <a:extLst>
              <a:ext uri="{FF2B5EF4-FFF2-40B4-BE49-F238E27FC236}">
                <a16:creationId xmlns:a16="http://schemas.microsoft.com/office/drawing/2014/main" id="{AA6DB5B2-6BD2-B64F-9663-A0E706424D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56941" y="1173705"/>
            <a:ext cx="1794510" cy="1714500"/>
          </a:xfrm>
          <a:prstGeom prst="rect">
            <a:avLst/>
          </a:prstGeom>
          <a:ln w="12700">
            <a:miter lim="400000"/>
          </a:ln>
        </p:spPr>
      </p:pic>
      <p:sp>
        <p:nvSpPr>
          <p:cNvPr id="25" name="Shape 318">
            <a:extLst>
              <a:ext uri="{FF2B5EF4-FFF2-40B4-BE49-F238E27FC236}">
                <a16:creationId xmlns:a16="http://schemas.microsoft.com/office/drawing/2014/main" id="{E2F6CFA9-D519-2C4D-9A48-C4A625F6D218}"/>
              </a:ext>
            </a:extLst>
          </p:cNvPr>
          <p:cNvSpPr/>
          <p:nvPr/>
        </p:nvSpPr>
        <p:spPr>
          <a:xfrm>
            <a:off x="8316642" y="1170675"/>
            <a:ext cx="1435609" cy="461665"/>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400" b="1">
                <a:solidFill>
                  <a:srgbClr val="0000FF"/>
                </a:solidFill>
              </a:defRPr>
            </a:lvl1pPr>
          </a:lstStyle>
          <a:p>
            <a:pPr algn="r"/>
            <a:r>
              <a:rPr lang="en-US" sz="1200" dirty="0">
                <a:latin typeface="+mn-lt"/>
              </a:rPr>
              <a:t>Setup for dynamic biaxial fabric testing</a:t>
            </a:r>
          </a:p>
        </p:txBody>
      </p:sp>
      <p:sp>
        <p:nvSpPr>
          <p:cNvPr id="26" name="Shape 318">
            <a:extLst>
              <a:ext uri="{FF2B5EF4-FFF2-40B4-BE49-F238E27FC236}">
                <a16:creationId xmlns:a16="http://schemas.microsoft.com/office/drawing/2014/main" id="{1294ACB2-ADC8-0642-8672-A23FE7DDBB8A}"/>
              </a:ext>
            </a:extLst>
          </p:cNvPr>
          <p:cNvSpPr/>
          <p:nvPr/>
        </p:nvSpPr>
        <p:spPr>
          <a:xfrm>
            <a:off x="8955275" y="1560558"/>
            <a:ext cx="869961" cy="276999"/>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S. </a:t>
            </a:r>
            <a:r>
              <a:rPr lang="en-US" sz="1200" dirty="0" err="1">
                <a:solidFill>
                  <a:srgbClr val="FF0000"/>
                </a:solidFill>
                <a:latin typeface="+mn-lt"/>
              </a:rPr>
              <a:t>Murman</a:t>
            </a:r>
            <a:endParaRPr lang="en-US" sz="1200" dirty="0">
              <a:solidFill>
                <a:srgbClr val="FF0000"/>
              </a:solidFill>
              <a:latin typeface="+mn-lt"/>
            </a:endParaRPr>
          </a:p>
        </p:txBody>
      </p:sp>
      <p:sp>
        <p:nvSpPr>
          <p:cNvPr id="21" name="Shape 318">
            <a:extLst>
              <a:ext uri="{FF2B5EF4-FFF2-40B4-BE49-F238E27FC236}">
                <a16:creationId xmlns:a16="http://schemas.microsoft.com/office/drawing/2014/main" id="{6F300D85-FFD9-5441-BBD7-E314CF20DADA}"/>
              </a:ext>
            </a:extLst>
          </p:cNvPr>
          <p:cNvSpPr/>
          <p:nvPr/>
        </p:nvSpPr>
        <p:spPr>
          <a:xfrm>
            <a:off x="8986676" y="5330028"/>
            <a:ext cx="2017164" cy="646331"/>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400" b="1">
                <a:solidFill>
                  <a:srgbClr val="0000FF"/>
                </a:solidFill>
              </a:defRPr>
            </a:lvl1pPr>
          </a:lstStyle>
          <a:p>
            <a:r>
              <a:rPr lang="en-US" sz="1200" dirty="0">
                <a:latin typeface="+mn-lt"/>
              </a:rPr>
              <a:t>Building up parachute FSI modeling capability to simulate supersonic inflation</a:t>
            </a:r>
          </a:p>
        </p:txBody>
      </p:sp>
      <p:sp>
        <p:nvSpPr>
          <p:cNvPr id="23" name="Shape 318">
            <a:extLst>
              <a:ext uri="{FF2B5EF4-FFF2-40B4-BE49-F238E27FC236}">
                <a16:creationId xmlns:a16="http://schemas.microsoft.com/office/drawing/2014/main" id="{007F5BF8-319A-214A-A9C2-C4C6189F5B95}"/>
              </a:ext>
            </a:extLst>
          </p:cNvPr>
          <p:cNvSpPr/>
          <p:nvPr/>
        </p:nvSpPr>
        <p:spPr>
          <a:xfrm>
            <a:off x="8977768" y="5887381"/>
            <a:ext cx="1986411" cy="276999"/>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J. </a:t>
            </a:r>
            <a:r>
              <a:rPr lang="en-US" sz="1200" dirty="0" err="1">
                <a:solidFill>
                  <a:srgbClr val="FF0000"/>
                </a:solidFill>
                <a:latin typeface="+mn-lt"/>
              </a:rPr>
              <a:t>Boustani</a:t>
            </a:r>
            <a:r>
              <a:rPr lang="en-US" sz="1200" dirty="0">
                <a:solidFill>
                  <a:srgbClr val="FF0000"/>
                </a:solidFill>
                <a:latin typeface="+mn-lt"/>
              </a:rPr>
              <a:t>, C. </a:t>
            </a:r>
            <a:r>
              <a:rPr lang="en-US" sz="1200" dirty="0" err="1">
                <a:solidFill>
                  <a:srgbClr val="FF0000"/>
                </a:solidFill>
                <a:latin typeface="+mn-lt"/>
              </a:rPr>
              <a:t>Kiris</a:t>
            </a:r>
            <a:endParaRPr lang="en-US" sz="1200" dirty="0">
              <a:solidFill>
                <a:srgbClr val="FF0000"/>
              </a:solidFill>
              <a:latin typeface="+mn-lt"/>
            </a:endParaRPr>
          </a:p>
        </p:txBody>
      </p:sp>
      <p:sp>
        <p:nvSpPr>
          <p:cNvPr id="8" name="Rectangle 7">
            <a:extLst>
              <a:ext uri="{FF2B5EF4-FFF2-40B4-BE49-F238E27FC236}">
                <a16:creationId xmlns:a16="http://schemas.microsoft.com/office/drawing/2014/main" id="{A29A096C-CB45-9648-B00B-A584BBB6AC2A}"/>
              </a:ext>
            </a:extLst>
          </p:cNvPr>
          <p:cNvSpPr/>
          <p:nvPr/>
        </p:nvSpPr>
        <p:spPr>
          <a:xfrm>
            <a:off x="5198699" y="5733524"/>
            <a:ext cx="1165031" cy="80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FML_canopy.png" descr="FML_canopy.png">
            <a:extLst>
              <a:ext uri="{FF2B5EF4-FFF2-40B4-BE49-F238E27FC236}">
                <a16:creationId xmlns:a16="http://schemas.microsoft.com/office/drawing/2014/main" id="{EF332CF8-EE5C-994E-BF76-C6C55C68B9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70271" y="4901618"/>
            <a:ext cx="3573780" cy="1778000"/>
          </a:xfrm>
          <a:prstGeom prst="rect">
            <a:avLst/>
          </a:prstGeom>
          <a:ln w="12700">
            <a:miter lim="400000"/>
          </a:ln>
        </p:spPr>
      </p:pic>
    </p:spTree>
    <p:extLst>
      <p:ext uri="{BB962C8B-B14F-4D97-AF65-F5344CB8AC3E}">
        <p14:creationId xmlns:p14="http://schemas.microsoft.com/office/powerpoint/2010/main" val="41792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1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repeatCount="indefinite" fill="hold" display="0">
                  <p:stCondLst>
                    <p:cond delay="indefinite"/>
                  </p:stCondLst>
                </p:cTn>
                <p:tgtEl>
                  <p:spTgt spid="1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49113" y="1774802"/>
          <a:ext cx="10708747" cy="4854602"/>
        </p:xfrm>
        <a:graphic>
          <a:graphicData uri="http://schemas.openxmlformats.org/drawingml/2006/table">
            <a:tbl>
              <a:tblPr firstRow="1" bandRow="1">
                <a:tableStyleId>{5940675A-B579-460E-94D1-54222C63F5DA}</a:tableStyleId>
              </a:tblPr>
              <a:tblGrid>
                <a:gridCol w="1529821">
                  <a:extLst>
                    <a:ext uri="{9D8B030D-6E8A-4147-A177-3AD203B41FA5}">
                      <a16:colId xmlns:a16="http://schemas.microsoft.com/office/drawing/2014/main" val="2816554964"/>
                    </a:ext>
                  </a:extLst>
                </a:gridCol>
                <a:gridCol w="1529821">
                  <a:extLst>
                    <a:ext uri="{9D8B030D-6E8A-4147-A177-3AD203B41FA5}">
                      <a16:colId xmlns:a16="http://schemas.microsoft.com/office/drawing/2014/main" val="462419445"/>
                    </a:ext>
                  </a:extLst>
                </a:gridCol>
                <a:gridCol w="1529821">
                  <a:extLst>
                    <a:ext uri="{9D8B030D-6E8A-4147-A177-3AD203B41FA5}">
                      <a16:colId xmlns:a16="http://schemas.microsoft.com/office/drawing/2014/main" val="4268476742"/>
                    </a:ext>
                  </a:extLst>
                </a:gridCol>
                <a:gridCol w="1529821">
                  <a:extLst>
                    <a:ext uri="{9D8B030D-6E8A-4147-A177-3AD203B41FA5}">
                      <a16:colId xmlns:a16="http://schemas.microsoft.com/office/drawing/2014/main" val="4086670375"/>
                    </a:ext>
                  </a:extLst>
                </a:gridCol>
                <a:gridCol w="1529821">
                  <a:extLst>
                    <a:ext uri="{9D8B030D-6E8A-4147-A177-3AD203B41FA5}">
                      <a16:colId xmlns:a16="http://schemas.microsoft.com/office/drawing/2014/main" val="1177463642"/>
                    </a:ext>
                  </a:extLst>
                </a:gridCol>
                <a:gridCol w="1529821">
                  <a:extLst>
                    <a:ext uri="{9D8B030D-6E8A-4147-A177-3AD203B41FA5}">
                      <a16:colId xmlns:a16="http://schemas.microsoft.com/office/drawing/2014/main" val="1717196710"/>
                    </a:ext>
                  </a:extLst>
                </a:gridCol>
                <a:gridCol w="1529821">
                  <a:extLst>
                    <a:ext uri="{9D8B030D-6E8A-4147-A177-3AD203B41FA5}">
                      <a16:colId xmlns:a16="http://schemas.microsoft.com/office/drawing/2014/main" val="1893285987"/>
                    </a:ext>
                  </a:extLst>
                </a:gridCol>
              </a:tblGrid>
              <a:tr h="612409">
                <a:tc>
                  <a:txBody>
                    <a:bodyPr/>
                    <a:lstStyle/>
                    <a:p>
                      <a:endParaRPr lang="en-US"/>
                    </a:p>
                  </a:txBody>
                  <a:tcPr>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444138103"/>
                  </a:ext>
                </a:extLst>
              </a:tr>
              <a:tr h="612409">
                <a:tc>
                  <a:txBody>
                    <a:bodyPr/>
                    <a:lstStyle/>
                    <a:p>
                      <a:endParaRPr lang="en-US"/>
                    </a:p>
                  </a:txBody>
                  <a:tcPr>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842976969"/>
                  </a:ext>
                </a:extLst>
              </a:tr>
              <a:tr h="612409">
                <a:tc>
                  <a:txBody>
                    <a:bodyPr/>
                    <a:lstStyle/>
                    <a:p>
                      <a:endParaRPr lang="en-US"/>
                    </a:p>
                  </a:txBody>
                  <a:tcPr>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635815080"/>
                  </a:ext>
                </a:extLst>
              </a:tr>
              <a:tr h="612409">
                <a:tc>
                  <a:txBody>
                    <a:bodyPr/>
                    <a:lstStyle/>
                    <a:p>
                      <a:endParaRPr lang="en-US"/>
                    </a:p>
                  </a:txBody>
                  <a:tcPr>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2983140397"/>
                  </a:ext>
                </a:extLst>
              </a:tr>
              <a:tr h="612409">
                <a:tc>
                  <a:txBody>
                    <a:bodyPr/>
                    <a:lstStyle/>
                    <a:p>
                      <a:endParaRPr lang="en-US"/>
                    </a:p>
                  </a:txBody>
                  <a:tcPr>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4220379990"/>
                  </a:ext>
                </a:extLst>
              </a:tr>
              <a:tr h="612409">
                <a:tc>
                  <a:txBody>
                    <a:bodyPr/>
                    <a:lstStyle/>
                    <a:p>
                      <a:endParaRPr lang="en-US"/>
                    </a:p>
                  </a:txBody>
                  <a:tcPr>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4285339048"/>
                  </a:ext>
                </a:extLst>
              </a:tr>
              <a:tr h="612409">
                <a:tc>
                  <a:txBody>
                    <a:bodyPr/>
                    <a:lstStyle/>
                    <a:p>
                      <a:endParaRPr lang="en-US"/>
                    </a:p>
                  </a:txBody>
                  <a:tcPr>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a:p>
                  </a:txBody>
                  <a:tcP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436383656"/>
                  </a:ext>
                </a:extLst>
              </a:tr>
              <a:tr h="567739">
                <a:tc>
                  <a:txBody>
                    <a:bodyPr/>
                    <a:lstStyle/>
                    <a:p>
                      <a:pPr algn="ctr"/>
                      <a:r>
                        <a:rPr lang="en-US"/>
                        <a:t>FY20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tc>
                  <a:txBody>
                    <a:bodyPr/>
                    <a:lstStyle/>
                    <a:p>
                      <a:pPr algn="ctr"/>
                      <a:r>
                        <a:rPr lang="en-US"/>
                        <a:t>FY21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US"/>
                        <a:t>FY22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tc>
                  <a:txBody>
                    <a:bodyPr/>
                    <a:lstStyle/>
                    <a:p>
                      <a:pPr algn="ctr"/>
                      <a:r>
                        <a:rPr lang="en-US"/>
                        <a:t>FY23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US"/>
                        <a:t>FY24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tc>
                  <a:txBody>
                    <a:bodyPr/>
                    <a:lstStyle/>
                    <a:p>
                      <a:pPr algn="ctr"/>
                      <a:r>
                        <a:rPr lang="en-US"/>
                        <a:t>FY25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US"/>
                        <a:t>FY26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30026533"/>
                  </a:ext>
                </a:extLst>
              </a:tr>
            </a:tbl>
          </a:graphicData>
        </a:graphic>
      </p:graphicFrame>
      <p:sp>
        <p:nvSpPr>
          <p:cNvPr id="2" name="Title 1"/>
          <p:cNvSpPr>
            <a:spLocks noGrp="1"/>
          </p:cNvSpPr>
          <p:nvPr>
            <p:ph type="title"/>
          </p:nvPr>
        </p:nvSpPr>
        <p:spPr>
          <a:xfrm>
            <a:off x="721129" y="2193"/>
            <a:ext cx="10749742" cy="1066800"/>
          </a:xfrm>
        </p:spPr>
        <p:txBody>
          <a:bodyPr/>
          <a:lstStyle/>
          <a:p>
            <a:r>
              <a:rPr lang="en-US" sz="2800" b="1" dirty="0"/>
              <a:t>Entry Systems Modeling Project</a:t>
            </a:r>
            <a:br>
              <a:rPr lang="en-US" sz="2800" dirty="0"/>
            </a:br>
            <a:r>
              <a:rPr lang="en-US" dirty="0"/>
              <a:t>Lifecycle TRL Advancement</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a:xfrm>
            <a:off x="11799444" y="6622388"/>
            <a:ext cx="402336"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3D49-2B6F-174C-9E1E-1013A06E5C50}" type="slidenum">
              <a:rPr kumimoji="0" lang="uk-UA" sz="8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uk-UA" sz="800" b="0" i="0" u="none" strike="noStrike" kern="1200" cap="none" spc="0" normalizeH="0" baseline="0" noProof="0">
              <a:ln>
                <a:noFill/>
              </a:ln>
              <a:solidFill>
                <a:prstClr val="black"/>
              </a:solidFill>
              <a:effectLst/>
              <a:uLnTx/>
              <a:uFillTx/>
              <a:latin typeface="Arial" charset="0"/>
              <a:cs typeface="+mn-cs"/>
            </a:endParaRPr>
          </a:p>
        </p:txBody>
      </p:sp>
      <p:grpSp>
        <p:nvGrpSpPr>
          <p:cNvPr id="266" name="Group 265"/>
          <p:cNvGrpSpPr/>
          <p:nvPr/>
        </p:nvGrpSpPr>
        <p:grpSpPr>
          <a:xfrm>
            <a:off x="1848741" y="1268548"/>
            <a:ext cx="9008854" cy="306697"/>
            <a:chOff x="1595159" y="1277965"/>
            <a:chExt cx="9008854" cy="306697"/>
          </a:xfrm>
        </p:grpSpPr>
        <p:sp>
          <p:nvSpPr>
            <p:cNvPr id="238" name="Rectangle 237"/>
            <p:cNvSpPr/>
            <p:nvPr/>
          </p:nvSpPr>
          <p:spPr>
            <a:xfrm>
              <a:off x="1595159" y="1277965"/>
              <a:ext cx="9001683" cy="306697"/>
            </a:xfrm>
            <a:prstGeom prst="rect">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3" name="Group 262"/>
            <p:cNvGrpSpPr/>
            <p:nvPr/>
          </p:nvGrpSpPr>
          <p:grpSpPr>
            <a:xfrm>
              <a:off x="1939988" y="1315897"/>
              <a:ext cx="1559896" cy="230832"/>
              <a:chOff x="1939988" y="1331194"/>
              <a:chExt cx="1559896" cy="230832"/>
            </a:xfrm>
          </p:grpSpPr>
          <p:sp>
            <p:nvSpPr>
              <p:cNvPr id="239" name="TextBox 238"/>
              <p:cNvSpPr txBox="1"/>
              <p:nvPr/>
            </p:nvSpPr>
            <p:spPr>
              <a:xfrm>
                <a:off x="2072568" y="1331194"/>
                <a:ext cx="1427316"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Project Milestone</a:t>
                </a:r>
              </a:p>
            </p:txBody>
          </p:sp>
          <p:sp>
            <p:nvSpPr>
              <p:cNvPr id="242" name="Regular Pentagon 241"/>
              <p:cNvSpPr/>
              <p:nvPr/>
            </p:nvSpPr>
            <p:spPr>
              <a:xfrm flipV="1">
                <a:off x="1939988" y="1379672"/>
                <a:ext cx="142482" cy="133877"/>
              </a:xfrm>
              <a:prstGeom prst="pent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 name="Group 263"/>
            <p:cNvGrpSpPr/>
            <p:nvPr/>
          </p:nvGrpSpPr>
          <p:grpSpPr>
            <a:xfrm>
              <a:off x="4161016" y="1315897"/>
              <a:ext cx="1583648" cy="230832"/>
              <a:chOff x="4161016" y="1324190"/>
              <a:chExt cx="1583648" cy="230832"/>
            </a:xfrm>
          </p:grpSpPr>
          <p:sp>
            <p:nvSpPr>
              <p:cNvPr id="240" name="TextBox 239"/>
              <p:cNvSpPr txBox="1"/>
              <p:nvPr/>
            </p:nvSpPr>
            <p:spPr>
              <a:xfrm>
                <a:off x="4317348" y="1324190"/>
                <a:ext cx="1427316" cy="230832"/>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GCD (Key) Milestone</a:t>
                </a:r>
              </a:p>
            </p:txBody>
          </p:sp>
          <p:sp>
            <p:nvSpPr>
              <p:cNvPr id="243" name="Diamond 242"/>
              <p:cNvSpPr/>
              <p:nvPr/>
            </p:nvSpPr>
            <p:spPr>
              <a:xfrm>
                <a:off x="4161016" y="1371026"/>
                <a:ext cx="160573" cy="13716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65" name="Group 264"/>
            <p:cNvGrpSpPr/>
            <p:nvPr/>
          </p:nvGrpSpPr>
          <p:grpSpPr>
            <a:xfrm>
              <a:off x="6222073" y="1315897"/>
              <a:ext cx="1556408" cy="230832"/>
              <a:chOff x="6270927" y="1379672"/>
              <a:chExt cx="1556408" cy="230832"/>
            </a:xfrm>
          </p:grpSpPr>
          <p:sp>
            <p:nvSpPr>
              <p:cNvPr id="241" name="TextBox 240"/>
              <p:cNvSpPr txBox="1"/>
              <p:nvPr/>
            </p:nvSpPr>
            <p:spPr>
              <a:xfrm>
                <a:off x="6400019" y="1379672"/>
                <a:ext cx="1427316" cy="230832"/>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Controlled Milestone</a:t>
                </a:r>
              </a:p>
            </p:txBody>
          </p:sp>
          <p:sp>
            <p:nvSpPr>
              <p:cNvPr id="244" name="Isosceles Triangle 243"/>
              <p:cNvSpPr/>
              <p:nvPr/>
            </p:nvSpPr>
            <p:spPr>
              <a:xfrm flipV="1">
                <a:off x="6270927" y="1427566"/>
                <a:ext cx="160573" cy="137160"/>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245" name="Straight Connector 244"/>
            <p:cNvCxnSpPr/>
            <p:nvPr/>
          </p:nvCxnSpPr>
          <p:spPr>
            <a:xfrm>
              <a:off x="8158134" y="1431313"/>
              <a:ext cx="71365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6" name="TextBox 245"/>
            <p:cNvSpPr txBox="1"/>
            <p:nvPr/>
          </p:nvSpPr>
          <p:spPr>
            <a:xfrm>
              <a:off x="8877836" y="1315897"/>
              <a:ext cx="1726177"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TRL/SRL/MRL Progression</a:t>
              </a:r>
            </a:p>
          </p:txBody>
        </p:sp>
      </p:grpSp>
      <p:sp>
        <p:nvSpPr>
          <p:cNvPr id="9" name="TextBox 8"/>
          <p:cNvSpPr txBox="1"/>
          <p:nvPr/>
        </p:nvSpPr>
        <p:spPr>
          <a:xfrm rot="16200000">
            <a:off x="-447640" y="3717825"/>
            <a:ext cx="2182225"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MS PGothic" charset="-128"/>
                <a:cs typeface="+mn-cs"/>
              </a:rPr>
              <a:t>TRL / SRL / MRL</a:t>
            </a:r>
          </a:p>
        </p:txBody>
      </p:sp>
      <p:sp>
        <p:nvSpPr>
          <p:cNvPr id="11" name="TextBox 10"/>
          <p:cNvSpPr txBox="1"/>
          <p:nvPr/>
        </p:nvSpPr>
        <p:spPr>
          <a:xfrm>
            <a:off x="801935" y="2203671"/>
            <a:ext cx="347178" cy="369332"/>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MS PGothic" charset="-128"/>
                <a:cs typeface="+mn-cs"/>
              </a:rPr>
              <a:t>6</a:t>
            </a:r>
          </a:p>
        </p:txBody>
      </p:sp>
      <p:sp>
        <p:nvSpPr>
          <p:cNvPr id="47" name="TextBox 46"/>
          <p:cNvSpPr txBox="1"/>
          <p:nvPr/>
        </p:nvSpPr>
        <p:spPr>
          <a:xfrm>
            <a:off x="801935" y="2811379"/>
            <a:ext cx="347178" cy="369332"/>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MS PGothic" charset="-128"/>
                <a:cs typeface="+mn-cs"/>
              </a:rPr>
              <a:t>5</a:t>
            </a:r>
          </a:p>
        </p:txBody>
      </p:sp>
      <p:sp>
        <p:nvSpPr>
          <p:cNvPr id="48" name="TextBox 47"/>
          <p:cNvSpPr txBox="1"/>
          <p:nvPr/>
        </p:nvSpPr>
        <p:spPr>
          <a:xfrm>
            <a:off x="801935" y="3427256"/>
            <a:ext cx="347178" cy="369332"/>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MS PGothic" charset="-128"/>
                <a:cs typeface="+mn-cs"/>
              </a:rPr>
              <a:t>4</a:t>
            </a:r>
          </a:p>
        </p:txBody>
      </p:sp>
      <p:sp>
        <p:nvSpPr>
          <p:cNvPr id="49" name="TextBox 48"/>
          <p:cNvSpPr txBox="1"/>
          <p:nvPr/>
        </p:nvSpPr>
        <p:spPr>
          <a:xfrm>
            <a:off x="801935" y="4035427"/>
            <a:ext cx="347178" cy="369332"/>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MS PGothic" charset="-128"/>
                <a:cs typeface="+mn-cs"/>
              </a:rPr>
              <a:t>3</a:t>
            </a:r>
          </a:p>
        </p:txBody>
      </p:sp>
      <p:sp>
        <p:nvSpPr>
          <p:cNvPr id="50" name="TextBox 49"/>
          <p:cNvSpPr txBox="1"/>
          <p:nvPr/>
        </p:nvSpPr>
        <p:spPr>
          <a:xfrm>
            <a:off x="801935" y="4646176"/>
            <a:ext cx="347178" cy="369332"/>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MS PGothic" charset="-128"/>
                <a:cs typeface="+mn-cs"/>
              </a:rPr>
              <a:t>2</a:t>
            </a:r>
          </a:p>
        </p:txBody>
      </p:sp>
      <p:sp>
        <p:nvSpPr>
          <p:cNvPr id="57" name="TextBox 56"/>
          <p:cNvSpPr txBox="1"/>
          <p:nvPr/>
        </p:nvSpPr>
        <p:spPr>
          <a:xfrm>
            <a:off x="805193" y="5264938"/>
            <a:ext cx="347178" cy="369332"/>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MS PGothic" charset="-128"/>
                <a:cs typeface="+mn-cs"/>
              </a:rPr>
              <a:t>1</a:t>
            </a:r>
          </a:p>
        </p:txBody>
      </p:sp>
      <p:sp>
        <p:nvSpPr>
          <p:cNvPr id="113" name="Rectangle 112">
            <a:extLst>
              <a:ext uri="{FF2B5EF4-FFF2-40B4-BE49-F238E27FC236}">
                <a16:creationId xmlns:a16="http://schemas.microsoft.com/office/drawing/2014/main" id="{8516960D-1334-9D4C-98FA-F36BF5A84BC0}"/>
              </a:ext>
            </a:extLst>
          </p:cNvPr>
          <p:cNvSpPr/>
          <p:nvPr/>
        </p:nvSpPr>
        <p:spPr>
          <a:xfrm>
            <a:off x="2769504" y="2974259"/>
            <a:ext cx="6652991" cy="1921892"/>
          </a:xfrm>
          <a:prstGeom prst="rect">
            <a:avLst/>
          </a:prstGeom>
          <a:gradFill>
            <a:gsLst>
              <a:gs pos="0">
                <a:schemeClr val="accent2">
                  <a:lumMod val="75000"/>
                </a:schemeClr>
              </a:gs>
              <a:gs pos="100000">
                <a:schemeClr val="accent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t>N/A:</a:t>
            </a:r>
          </a:p>
          <a:p>
            <a:pPr algn="ctr"/>
            <a:r>
              <a:rPr lang="en-US" sz="2400" b="1" dirty="0"/>
              <a:t>ESM is a portfolio project with continually evolving content and associated TRL advancement. TRL of current content summarized on subsequent charts. </a:t>
            </a:r>
          </a:p>
        </p:txBody>
      </p:sp>
    </p:spTree>
    <p:extLst>
      <p:ext uri="{BB962C8B-B14F-4D97-AF65-F5344CB8AC3E}">
        <p14:creationId xmlns:p14="http://schemas.microsoft.com/office/powerpoint/2010/main" val="1879588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267F-672C-604D-91D9-F729E236A118}"/>
              </a:ext>
            </a:extLst>
          </p:cNvPr>
          <p:cNvSpPr>
            <a:spLocks noGrp="1"/>
          </p:cNvSpPr>
          <p:nvPr>
            <p:ph type="title"/>
          </p:nvPr>
        </p:nvSpPr>
        <p:spPr/>
        <p:txBody>
          <a:bodyPr/>
          <a:lstStyle/>
          <a:p>
            <a:r>
              <a:rPr lang="en-US" sz="4400" b="1" dirty="0">
                <a:solidFill>
                  <a:schemeClr val="tx1"/>
                </a:solidFill>
              </a:rPr>
              <a:t>SRL Progression</a:t>
            </a:r>
            <a:br>
              <a:rPr lang="en-US" b="1" dirty="0">
                <a:solidFill>
                  <a:schemeClr val="tx1"/>
                </a:solidFill>
              </a:rPr>
            </a:br>
            <a:r>
              <a:rPr lang="en-US" sz="2400" b="1" dirty="0">
                <a:solidFill>
                  <a:schemeClr val="tx1"/>
                </a:solidFill>
              </a:rPr>
              <a:t>PMM</a:t>
            </a:r>
          </a:p>
        </p:txBody>
      </p:sp>
      <p:sp>
        <p:nvSpPr>
          <p:cNvPr id="4" name="Slide Number Placeholder 3">
            <a:extLst>
              <a:ext uri="{FF2B5EF4-FFF2-40B4-BE49-F238E27FC236}">
                <a16:creationId xmlns:a16="http://schemas.microsoft.com/office/drawing/2014/main" id="{1D81A21B-74CD-C047-BEBD-2EAB13CD4E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C769F-ADCB-2641-BD2F-4076D1C41918}" type="slidenum">
              <a:rPr kumimoji="0" lang="uk-UA" sz="8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uk-UA" sz="1200" b="0" i="0" u="none" strike="noStrike" kern="1200" cap="none" spc="0" normalizeH="0" baseline="0" noProof="0">
              <a:ln>
                <a:noFill/>
              </a:ln>
              <a:solidFill>
                <a:prstClr val="black"/>
              </a:solidFill>
              <a:effectLst/>
              <a:uLnTx/>
              <a:uFillTx/>
              <a:latin typeface="Calibri"/>
              <a:cs typeface="+mn-cs"/>
            </a:endParaRPr>
          </a:p>
        </p:txBody>
      </p:sp>
      <p:sp>
        <p:nvSpPr>
          <p:cNvPr id="6" name="Rectangle 5">
            <a:extLst>
              <a:ext uri="{FF2B5EF4-FFF2-40B4-BE49-F238E27FC236}">
                <a16:creationId xmlns:a16="http://schemas.microsoft.com/office/drawing/2014/main" id="{E594DA04-E69D-3641-B1E4-D7DBB805BAB5}"/>
              </a:ext>
            </a:extLst>
          </p:cNvPr>
          <p:cNvSpPr/>
          <p:nvPr/>
        </p:nvSpPr>
        <p:spPr>
          <a:xfrm>
            <a:off x="7432026" y="1818781"/>
            <a:ext cx="2983504" cy="4237712"/>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2C7B8AC-9335-8A46-A49C-2069B55FE8BD}"/>
              </a:ext>
            </a:extLst>
          </p:cNvPr>
          <p:cNvSpPr/>
          <p:nvPr/>
        </p:nvSpPr>
        <p:spPr>
          <a:xfrm>
            <a:off x="1437258" y="1819268"/>
            <a:ext cx="2931642" cy="4237712"/>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CD5FC207-8561-D04D-9A85-5A9E120C84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901" y="1879107"/>
            <a:ext cx="10510763" cy="4745736"/>
          </a:xfrm>
          <a:prstGeom prst="rect">
            <a:avLst/>
          </a:prstGeom>
        </p:spPr>
      </p:pic>
      <p:grpSp>
        <p:nvGrpSpPr>
          <p:cNvPr id="10" name="Group 9">
            <a:extLst>
              <a:ext uri="{FF2B5EF4-FFF2-40B4-BE49-F238E27FC236}">
                <a16:creationId xmlns:a16="http://schemas.microsoft.com/office/drawing/2014/main" id="{91194553-3E28-E349-B163-F721193A08B8}"/>
              </a:ext>
            </a:extLst>
          </p:cNvPr>
          <p:cNvGrpSpPr/>
          <p:nvPr/>
        </p:nvGrpSpPr>
        <p:grpSpPr>
          <a:xfrm>
            <a:off x="535296" y="1225272"/>
            <a:ext cx="11142539" cy="376646"/>
            <a:chOff x="1595159" y="1277965"/>
            <a:chExt cx="9001683" cy="306697"/>
          </a:xfrm>
          <a:solidFill>
            <a:schemeClr val="tx1"/>
          </a:solidFill>
        </p:grpSpPr>
        <p:sp>
          <p:nvSpPr>
            <p:cNvPr id="59" name="Rectangle 58">
              <a:extLst>
                <a:ext uri="{FF2B5EF4-FFF2-40B4-BE49-F238E27FC236}">
                  <a16:creationId xmlns:a16="http://schemas.microsoft.com/office/drawing/2014/main" id="{65EDE7BF-26F7-5747-85BF-D71A827A0B77}"/>
                </a:ext>
              </a:extLst>
            </p:cNvPr>
            <p:cNvSpPr/>
            <p:nvPr/>
          </p:nvSpPr>
          <p:spPr>
            <a:xfrm>
              <a:off x="1595159" y="1277965"/>
              <a:ext cx="9001683" cy="306697"/>
            </a:xfrm>
            <a:prstGeom prst="rect">
              <a:avLst/>
            </a:prstGeom>
            <a:grpFill/>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0" name="Group 59">
              <a:extLst>
                <a:ext uri="{FF2B5EF4-FFF2-40B4-BE49-F238E27FC236}">
                  <a16:creationId xmlns:a16="http://schemas.microsoft.com/office/drawing/2014/main" id="{96220E5D-241F-BF4E-B4F7-8FB80454595D}"/>
                </a:ext>
              </a:extLst>
            </p:cNvPr>
            <p:cNvGrpSpPr/>
            <p:nvPr/>
          </p:nvGrpSpPr>
          <p:grpSpPr>
            <a:xfrm>
              <a:off x="1939988" y="1315897"/>
              <a:ext cx="1559896" cy="230832"/>
              <a:chOff x="1939988" y="1331194"/>
              <a:chExt cx="1559896" cy="230832"/>
            </a:xfrm>
            <a:grpFill/>
          </p:grpSpPr>
          <p:sp>
            <p:nvSpPr>
              <p:cNvPr id="69" name="TextBox 68">
                <a:extLst>
                  <a:ext uri="{FF2B5EF4-FFF2-40B4-BE49-F238E27FC236}">
                    <a16:creationId xmlns:a16="http://schemas.microsoft.com/office/drawing/2014/main" id="{CFBAA816-26AF-FA41-A4EE-B6B436A674C2}"/>
                  </a:ext>
                </a:extLst>
              </p:cNvPr>
              <p:cNvSpPr txBox="1"/>
              <p:nvPr/>
            </p:nvSpPr>
            <p:spPr>
              <a:xfrm>
                <a:off x="2072568" y="1331194"/>
                <a:ext cx="1427316" cy="230832"/>
              </a:xfrm>
              <a:prstGeom prst="rect">
                <a:avLst/>
              </a:prstGeom>
              <a:grp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Project Milestone</a:t>
                </a:r>
              </a:p>
            </p:txBody>
          </p:sp>
          <p:sp>
            <p:nvSpPr>
              <p:cNvPr id="70" name="Regular Pentagon 69">
                <a:extLst>
                  <a:ext uri="{FF2B5EF4-FFF2-40B4-BE49-F238E27FC236}">
                    <a16:creationId xmlns:a16="http://schemas.microsoft.com/office/drawing/2014/main" id="{39CA0409-7133-9540-A27C-BED2A5FBA473}"/>
                  </a:ext>
                </a:extLst>
              </p:cNvPr>
              <p:cNvSpPr/>
              <p:nvPr/>
            </p:nvSpPr>
            <p:spPr>
              <a:xfrm flipV="1">
                <a:off x="1939988" y="1379672"/>
                <a:ext cx="142482" cy="133877"/>
              </a:xfrm>
              <a:prstGeom prst="pentagon">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0">
              <a:extLst>
                <a:ext uri="{FF2B5EF4-FFF2-40B4-BE49-F238E27FC236}">
                  <a16:creationId xmlns:a16="http://schemas.microsoft.com/office/drawing/2014/main" id="{83F060B4-1DC4-F942-8D34-438A45F5CABF}"/>
                </a:ext>
              </a:extLst>
            </p:cNvPr>
            <p:cNvGrpSpPr/>
            <p:nvPr/>
          </p:nvGrpSpPr>
          <p:grpSpPr>
            <a:xfrm>
              <a:off x="4161016" y="1315897"/>
              <a:ext cx="1583648" cy="230832"/>
              <a:chOff x="4161016" y="1324190"/>
              <a:chExt cx="1583648" cy="230832"/>
            </a:xfrm>
            <a:grpFill/>
          </p:grpSpPr>
          <p:sp>
            <p:nvSpPr>
              <p:cNvPr id="67" name="TextBox 66">
                <a:extLst>
                  <a:ext uri="{FF2B5EF4-FFF2-40B4-BE49-F238E27FC236}">
                    <a16:creationId xmlns:a16="http://schemas.microsoft.com/office/drawing/2014/main" id="{BE2612A7-52F3-8747-8B62-F2681F5290D0}"/>
                  </a:ext>
                </a:extLst>
              </p:cNvPr>
              <p:cNvSpPr txBox="1"/>
              <p:nvPr/>
            </p:nvSpPr>
            <p:spPr>
              <a:xfrm>
                <a:off x="4317348" y="1324190"/>
                <a:ext cx="1427316" cy="230832"/>
              </a:xfrm>
              <a:prstGeom prst="rect">
                <a:avLst/>
              </a:prstGeom>
              <a:grp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GCD (Key) Milestone</a:t>
                </a:r>
              </a:p>
            </p:txBody>
          </p:sp>
          <p:sp>
            <p:nvSpPr>
              <p:cNvPr id="68" name="Diamond 67">
                <a:extLst>
                  <a:ext uri="{FF2B5EF4-FFF2-40B4-BE49-F238E27FC236}">
                    <a16:creationId xmlns:a16="http://schemas.microsoft.com/office/drawing/2014/main" id="{844EE3C3-5C03-664E-80D8-82641E32B1D3}"/>
                  </a:ext>
                </a:extLst>
              </p:cNvPr>
              <p:cNvSpPr/>
              <p:nvPr/>
            </p:nvSpPr>
            <p:spPr>
              <a:xfrm>
                <a:off x="4161016" y="1371026"/>
                <a:ext cx="160573" cy="137160"/>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 name="Group 61">
              <a:extLst>
                <a:ext uri="{FF2B5EF4-FFF2-40B4-BE49-F238E27FC236}">
                  <a16:creationId xmlns:a16="http://schemas.microsoft.com/office/drawing/2014/main" id="{B65B67C8-19E5-804C-A06F-5432F1FFEF99}"/>
                </a:ext>
              </a:extLst>
            </p:cNvPr>
            <p:cNvGrpSpPr/>
            <p:nvPr/>
          </p:nvGrpSpPr>
          <p:grpSpPr>
            <a:xfrm>
              <a:off x="6222073" y="1315897"/>
              <a:ext cx="1556408" cy="230832"/>
              <a:chOff x="6270927" y="1379672"/>
              <a:chExt cx="1556408" cy="230832"/>
            </a:xfrm>
            <a:grpFill/>
          </p:grpSpPr>
          <p:sp>
            <p:nvSpPr>
              <p:cNvPr id="65" name="TextBox 64">
                <a:extLst>
                  <a:ext uri="{FF2B5EF4-FFF2-40B4-BE49-F238E27FC236}">
                    <a16:creationId xmlns:a16="http://schemas.microsoft.com/office/drawing/2014/main" id="{7B209514-2057-2045-81FA-A143841C66FD}"/>
                  </a:ext>
                </a:extLst>
              </p:cNvPr>
              <p:cNvSpPr txBox="1"/>
              <p:nvPr/>
            </p:nvSpPr>
            <p:spPr>
              <a:xfrm>
                <a:off x="6400019" y="1379672"/>
                <a:ext cx="1427316" cy="230832"/>
              </a:xfrm>
              <a:prstGeom prst="rect">
                <a:avLst/>
              </a:prstGeom>
              <a:grp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Controlled Milestone</a:t>
                </a:r>
              </a:p>
            </p:txBody>
          </p:sp>
          <p:sp>
            <p:nvSpPr>
              <p:cNvPr id="66" name="Isosceles Triangle 243">
                <a:extLst>
                  <a:ext uri="{FF2B5EF4-FFF2-40B4-BE49-F238E27FC236}">
                    <a16:creationId xmlns:a16="http://schemas.microsoft.com/office/drawing/2014/main" id="{CD0FA97B-F893-4845-88BC-608FB99A69A1}"/>
                  </a:ext>
                </a:extLst>
              </p:cNvPr>
              <p:cNvSpPr/>
              <p:nvPr/>
            </p:nvSpPr>
            <p:spPr>
              <a:xfrm flipV="1">
                <a:off x="6270927" y="1427566"/>
                <a:ext cx="160573" cy="13716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63" name="Straight Connector 62">
              <a:extLst>
                <a:ext uri="{FF2B5EF4-FFF2-40B4-BE49-F238E27FC236}">
                  <a16:creationId xmlns:a16="http://schemas.microsoft.com/office/drawing/2014/main" id="{A40A33CB-CA5E-6D49-AB03-F331437827F3}"/>
                </a:ext>
              </a:extLst>
            </p:cNvPr>
            <p:cNvCxnSpPr/>
            <p:nvPr/>
          </p:nvCxnSpPr>
          <p:spPr>
            <a:xfrm>
              <a:off x="8280054" y="1431313"/>
              <a:ext cx="713658" cy="0"/>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83C39E76-D358-5C46-999C-B4D4656E6EE6}"/>
                </a:ext>
              </a:extLst>
            </p:cNvPr>
            <p:cNvSpPr txBox="1"/>
            <p:nvPr/>
          </p:nvSpPr>
          <p:spPr>
            <a:xfrm>
              <a:off x="8999757" y="1315897"/>
              <a:ext cx="1427316" cy="230832"/>
            </a:xfrm>
            <a:prstGeom prst="rect">
              <a:avLst/>
            </a:prstGeom>
            <a:grp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TRL Progression</a:t>
              </a:r>
            </a:p>
          </p:txBody>
        </p:sp>
      </p:grpSp>
      <p:cxnSp>
        <p:nvCxnSpPr>
          <p:cNvPr id="13" name="Straight Connector 12">
            <a:extLst>
              <a:ext uri="{FF2B5EF4-FFF2-40B4-BE49-F238E27FC236}">
                <a16:creationId xmlns:a16="http://schemas.microsoft.com/office/drawing/2014/main" id="{77A511E5-5F3C-374B-926A-FE2D984B2B07}"/>
              </a:ext>
            </a:extLst>
          </p:cNvPr>
          <p:cNvCxnSpPr>
            <a:cxnSpLocks/>
          </p:cNvCxnSpPr>
          <p:nvPr/>
        </p:nvCxnSpPr>
        <p:spPr>
          <a:xfrm flipH="1">
            <a:off x="1437258" y="4500176"/>
            <a:ext cx="281604" cy="3738"/>
          </a:xfrm>
          <a:prstGeom prst="line">
            <a:avLst/>
          </a:prstGeom>
          <a:ln>
            <a:solidFill>
              <a:srgbClr val="3333CC"/>
            </a:solidFill>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90C340D3-0198-5E4F-BAD2-995E7ABD38E7}"/>
              </a:ext>
            </a:extLst>
          </p:cNvPr>
          <p:cNvSpPr txBox="1"/>
          <p:nvPr/>
        </p:nvSpPr>
        <p:spPr>
          <a:xfrm>
            <a:off x="2555132" y="6131679"/>
            <a:ext cx="911164" cy="369332"/>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S PGothic" charset="-128"/>
                <a:cs typeface="+mn-cs"/>
              </a:rPr>
              <a:t>FY20</a:t>
            </a:r>
          </a:p>
        </p:txBody>
      </p:sp>
      <p:sp>
        <p:nvSpPr>
          <p:cNvPr id="15" name="TextBox 14">
            <a:extLst>
              <a:ext uri="{FF2B5EF4-FFF2-40B4-BE49-F238E27FC236}">
                <a16:creationId xmlns:a16="http://schemas.microsoft.com/office/drawing/2014/main" id="{A2AC3BC2-2F62-EE45-B2CA-15F8DD2F785D}"/>
              </a:ext>
            </a:extLst>
          </p:cNvPr>
          <p:cNvSpPr txBox="1"/>
          <p:nvPr/>
        </p:nvSpPr>
        <p:spPr>
          <a:xfrm>
            <a:off x="5491114" y="6118119"/>
            <a:ext cx="911164" cy="369332"/>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S PGothic" charset="-128"/>
                <a:cs typeface="+mn-cs"/>
              </a:rPr>
              <a:t>FY21</a:t>
            </a:r>
          </a:p>
        </p:txBody>
      </p:sp>
      <p:sp>
        <p:nvSpPr>
          <p:cNvPr id="16" name="TextBox 15">
            <a:extLst>
              <a:ext uri="{FF2B5EF4-FFF2-40B4-BE49-F238E27FC236}">
                <a16:creationId xmlns:a16="http://schemas.microsoft.com/office/drawing/2014/main" id="{FC737BB5-E5C5-9344-AB7E-0C6774AB1CBF}"/>
              </a:ext>
            </a:extLst>
          </p:cNvPr>
          <p:cNvSpPr txBox="1"/>
          <p:nvPr/>
        </p:nvSpPr>
        <p:spPr>
          <a:xfrm>
            <a:off x="8612208" y="6116163"/>
            <a:ext cx="911164" cy="369332"/>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S PGothic" charset="-128"/>
                <a:cs typeface="+mn-cs"/>
              </a:rPr>
              <a:t>FY22</a:t>
            </a:r>
          </a:p>
        </p:txBody>
      </p:sp>
      <p:cxnSp>
        <p:nvCxnSpPr>
          <p:cNvPr id="18" name="Straight Connector 17">
            <a:extLst>
              <a:ext uri="{FF2B5EF4-FFF2-40B4-BE49-F238E27FC236}">
                <a16:creationId xmlns:a16="http://schemas.microsoft.com/office/drawing/2014/main" id="{E101C601-CE9E-EB4E-A013-452DABAD314A}"/>
              </a:ext>
            </a:extLst>
          </p:cNvPr>
          <p:cNvCxnSpPr>
            <a:cxnSpLocks/>
          </p:cNvCxnSpPr>
          <p:nvPr/>
        </p:nvCxnSpPr>
        <p:spPr>
          <a:xfrm>
            <a:off x="1709235" y="3301605"/>
            <a:ext cx="0" cy="1201232"/>
          </a:xfrm>
          <a:prstGeom prst="line">
            <a:avLst/>
          </a:prstGeom>
          <a:ln>
            <a:solidFill>
              <a:srgbClr val="3333CC"/>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E8AEA635-C206-2448-BD19-4CDCDC87D0A9}"/>
              </a:ext>
            </a:extLst>
          </p:cNvPr>
          <p:cNvCxnSpPr>
            <a:cxnSpLocks/>
          </p:cNvCxnSpPr>
          <p:nvPr/>
        </p:nvCxnSpPr>
        <p:spPr>
          <a:xfrm>
            <a:off x="2874987" y="3347085"/>
            <a:ext cx="0" cy="1152096"/>
          </a:xfrm>
          <a:prstGeom prst="line">
            <a:avLst/>
          </a:prstGeom>
          <a:ln>
            <a:solidFill>
              <a:schemeClr val="accent2">
                <a:lumMod val="75000"/>
              </a:schemeClr>
            </a:solidFill>
          </a:ln>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FA2F3F28-C92F-DC4F-B1F2-0A5DFC47E5DC}"/>
              </a:ext>
            </a:extLst>
          </p:cNvPr>
          <p:cNvCxnSpPr>
            <a:cxnSpLocks/>
          </p:cNvCxnSpPr>
          <p:nvPr/>
        </p:nvCxnSpPr>
        <p:spPr>
          <a:xfrm flipH="1">
            <a:off x="1634067" y="3330998"/>
            <a:ext cx="1769562" cy="0"/>
          </a:xfrm>
          <a:prstGeom prst="line">
            <a:avLst/>
          </a:prstGeom>
          <a:ln>
            <a:solidFill>
              <a:srgbClr val="3333CC"/>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E9E54188-C9C2-8F4B-BD87-4D34E42C429D}"/>
              </a:ext>
            </a:extLst>
          </p:cNvPr>
          <p:cNvCxnSpPr>
            <a:cxnSpLocks/>
          </p:cNvCxnSpPr>
          <p:nvPr/>
        </p:nvCxnSpPr>
        <p:spPr>
          <a:xfrm>
            <a:off x="3458974" y="2127331"/>
            <a:ext cx="0" cy="1196367"/>
          </a:xfrm>
          <a:prstGeom prst="line">
            <a:avLst/>
          </a:prstGeom>
          <a:ln>
            <a:solidFill>
              <a:srgbClr val="3333CC"/>
            </a:solidFill>
          </a:ln>
        </p:spPr>
        <p:style>
          <a:lnRef idx="2">
            <a:schemeClr val="dk1"/>
          </a:lnRef>
          <a:fillRef idx="0">
            <a:schemeClr val="dk1"/>
          </a:fillRef>
          <a:effectRef idx="1">
            <a:schemeClr val="dk1"/>
          </a:effectRef>
          <a:fontRef idx="minor">
            <a:schemeClr val="tx1"/>
          </a:fontRef>
        </p:style>
      </p:cxnSp>
      <p:sp>
        <p:nvSpPr>
          <p:cNvPr id="26" name="Isosceles Triangle 94">
            <a:extLst>
              <a:ext uri="{FF2B5EF4-FFF2-40B4-BE49-F238E27FC236}">
                <a16:creationId xmlns:a16="http://schemas.microsoft.com/office/drawing/2014/main" id="{C2579A8A-C807-8D4F-B515-BF75876E611A}"/>
              </a:ext>
            </a:extLst>
          </p:cNvPr>
          <p:cNvSpPr/>
          <p:nvPr/>
        </p:nvSpPr>
        <p:spPr bwMode="auto">
          <a:xfrm rot="10800000">
            <a:off x="3370580" y="1888383"/>
            <a:ext cx="192418" cy="190901"/>
          </a:xfrm>
          <a:prstGeom prst="pentagon">
            <a:avLst/>
          </a:prstGeom>
          <a:solidFill>
            <a:srgbClr val="3333CC"/>
          </a:solidFill>
          <a:ln w="28575" cap="flat" cmpd="sng" algn="ctr">
            <a:solidFill>
              <a:srgbClr val="3333CC"/>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ＭＳ Ｐゴシック" pitchFamily="-108" charset="-128"/>
            </a:endParaRPr>
          </a:p>
        </p:txBody>
      </p:sp>
      <p:cxnSp>
        <p:nvCxnSpPr>
          <p:cNvPr id="28" name="Straight Connector 27">
            <a:extLst>
              <a:ext uri="{FF2B5EF4-FFF2-40B4-BE49-F238E27FC236}">
                <a16:creationId xmlns:a16="http://schemas.microsoft.com/office/drawing/2014/main" id="{D2005F74-CC64-144D-A7A7-BBBBFBE0D1DD}"/>
              </a:ext>
            </a:extLst>
          </p:cNvPr>
          <p:cNvCxnSpPr>
            <a:cxnSpLocks/>
          </p:cNvCxnSpPr>
          <p:nvPr/>
        </p:nvCxnSpPr>
        <p:spPr>
          <a:xfrm flipH="1">
            <a:off x="1413933" y="4506996"/>
            <a:ext cx="1461055" cy="1829"/>
          </a:xfrm>
          <a:prstGeom prst="line">
            <a:avLst/>
          </a:prstGeom>
          <a:ln>
            <a:solidFill>
              <a:schemeClr val="accent2">
                <a:lumMod val="75000"/>
              </a:schemeClr>
            </a:solidFill>
          </a:ln>
        </p:spPr>
        <p:style>
          <a:lnRef idx="2">
            <a:schemeClr val="dk1"/>
          </a:lnRef>
          <a:fillRef idx="0">
            <a:schemeClr val="dk1"/>
          </a:fillRef>
          <a:effectRef idx="1">
            <a:schemeClr val="dk1"/>
          </a:effectRef>
          <a:fontRef idx="minor">
            <a:schemeClr val="tx1"/>
          </a:fontRef>
        </p:style>
      </p:cxnSp>
      <p:sp>
        <p:nvSpPr>
          <p:cNvPr id="29" name="Text Box 197">
            <a:extLst>
              <a:ext uri="{FF2B5EF4-FFF2-40B4-BE49-F238E27FC236}">
                <a16:creationId xmlns:a16="http://schemas.microsoft.com/office/drawing/2014/main" id="{D623D639-C1C5-9448-8DDC-90243C0A3EB0}"/>
              </a:ext>
            </a:extLst>
          </p:cNvPr>
          <p:cNvSpPr txBox="1">
            <a:spLocks noChangeArrowheads="1"/>
          </p:cNvSpPr>
          <p:nvPr/>
        </p:nvSpPr>
        <p:spPr bwMode="auto">
          <a:xfrm>
            <a:off x="2289875" y="2708306"/>
            <a:ext cx="1126864" cy="338546"/>
          </a:xfrm>
          <a:prstGeom prst="rect">
            <a:avLst/>
          </a:prstGeom>
          <a:noFill/>
          <a:ln w="9525">
            <a:noFill/>
            <a:miter lim="800000"/>
            <a:headEnd/>
            <a:tailEnd/>
          </a:ln>
        </p:spPr>
        <p:txBody>
          <a:bodyPr wrap="square" lIns="91432" tIns="45716" rIns="91432" bIns="45716"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C0504D">
                    <a:lumMod val="75000"/>
                  </a:srgbClr>
                </a:solidFill>
                <a:effectLst/>
                <a:uLnTx/>
                <a:uFillTx/>
                <a:latin typeface="Arial" charset="0"/>
                <a:ea typeface="MS PGothic" charset="-128"/>
                <a:cs typeface="Helvetica"/>
              </a:rPr>
              <a:t>PATOx v1.0 release</a:t>
            </a:r>
          </a:p>
        </p:txBody>
      </p:sp>
      <p:sp>
        <p:nvSpPr>
          <p:cNvPr id="30" name="Isosceles Triangle 94">
            <a:extLst>
              <a:ext uri="{FF2B5EF4-FFF2-40B4-BE49-F238E27FC236}">
                <a16:creationId xmlns:a16="http://schemas.microsoft.com/office/drawing/2014/main" id="{092D7E92-2B33-9742-9BD4-3C2F871D69E4}"/>
              </a:ext>
            </a:extLst>
          </p:cNvPr>
          <p:cNvSpPr/>
          <p:nvPr/>
        </p:nvSpPr>
        <p:spPr bwMode="auto">
          <a:xfrm flipV="1">
            <a:off x="2784010" y="3096357"/>
            <a:ext cx="192418" cy="190901"/>
          </a:xfrm>
          <a:prstGeom prst="pentagon">
            <a:avLst/>
          </a:prstGeom>
          <a:solidFill>
            <a:schemeClr val="accent2">
              <a:lumMod val="75000"/>
            </a:schemeClr>
          </a:solidFill>
          <a:ln w="28575" cap="flat" cmpd="sng" algn="ctr">
            <a:solidFill>
              <a:schemeClr val="accent2">
                <a:lumMod val="75000"/>
              </a:schemeClr>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mn-cs"/>
            </a:endParaRPr>
          </a:p>
        </p:txBody>
      </p:sp>
      <p:sp>
        <p:nvSpPr>
          <p:cNvPr id="31" name="Isosceles Triangle 94">
            <a:extLst>
              <a:ext uri="{FF2B5EF4-FFF2-40B4-BE49-F238E27FC236}">
                <a16:creationId xmlns:a16="http://schemas.microsoft.com/office/drawing/2014/main" id="{B1CF89A4-08E4-EA41-8E11-0CBF38FA2661}"/>
              </a:ext>
            </a:extLst>
          </p:cNvPr>
          <p:cNvSpPr/>
          <p:nvPr/>
        </p:nvSpPr>
        <p:spPr bwMode="auto">
          <a:xfrm rot="10800000">
            <a:off x="1596779" y="3065286"/>
            <a:ext cx="192418" cy="190901"/>
          </a:xfrm>
          <a:prstGeom prst="pentagon">
            <a:avLst/>
          </a:prstGeom>
          <a:solidFill>
            <a:srgbClr val="3333CC"/>
          </a:solidFill>
          <a:ln w="28575" cap="flat" cmpd="sng" algn="ctr">
            <a:solidFill>
              <a:srgbClr val="3333CC"/>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ＭＳ Ｐゴシック" pitchFamily="-108" charset="-128"/>
            </a:endParaRPr>
          </a:p>
        </p:txBody>
      </p:sp>
      <p:sp>
        <p:nvSpPr>
          <p:cNvPr id="32" name="Text Box 197">
            <a:extLst>
              <a:ext uri="{FF2B5EF4-FFF2-40B4-BE49-F238E27FC236}">
                <a16:creationId xmlns:a16="http://schemas.microsoft.com/office/drawing/2014/main" id="{FE726564-D1B5-8240-9E27-6BA5C929301F}"/>
              </a:ext>
            </a:extLst>
          </p:cNvPr>
          <p:cNvSpPr txBox="1">
            <a:spLocks noChangeArrowheads="1"/>
          </p:cNvSpPr>
          <p:nvPr/>
        </p:nvSpPr>
        <p:spPr bwMode="auto">
          <a:xfrm>
            <a:off x="2109151" y="1796326"/>
            <a:ext cx="1344715" cy="338546"/>
          </a:xfrm>
          <a:prstGeom prst="rect">
            <a:avLst/>
          </a:prstGeom>
          <a:noFill/>
          <a:ln w="9525">
            <a:noFill/>
            <a:miter lim="800000"/>
            <a:headEnd/>
            <a:tailEnd/>
          </a:ln>
        </p:spPr>
        <p:txBody>
          <a:bodyPr wrap="square" lIns="91432" tIns="45716" rIns="91432" bIns="45716"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3333CC"/>
                </a:solidFill>
                <a:effectLst/>
                <a:uLnTx/>
                <a:uFillTx/>
                <a:latin typeface="Arial" charset="0"/>
                <a:ea typeface="MS PGothic" charset="-128"/>
                <a:cs typeface="Helvetica"/>
              </a:rPr>
              <a:t>Solver for modulus of elasticity</a:t>
            </a:r>
          </a:p>
        </p:txBody>
      </p:sp>
      <p:cxnSp>
        <p:nvCxnSpPr>
          <p:cNvPr id="35" name="Straight Connector 34">
            <a:extLst>
              <a:ext uri="{FF2B5EF4-FFF2-40B4-BE49-F238E27FC236}">
                <a16:creationId xmlns:a16="http://schemas.microsoft.com/office/drawing/2014/main" id="{E017E70E-672F-AE4B-B8AE-7AD56044007E}"/>
              </a:ext>
            </a:extLst>
          </p:cNvPr>
          <p:cNvCxnSpPr>
            <a:cxnSpLocks/>
          </p:cNvCxnSpPr>
          <p:nvPr/>
        </p:nvCxnSpPr>
        <p:spPr>
          <a:xfrm>
            <a:off x="6029526" y="2093903"/>
            <a:ext cx="5904" cy="1225902"/>
          </a:xfrm>
          <a:prstGeom prst="line">
            <a:avLst/>
          </a:prstGeom>
          <a:ln>
            <a:solidFill>
              <a:schemeClr val="accent2">
                <a:lumMod val="75000"/>
              </a:schemeClr>
            </a:solidFill>
          </a:ln>
        </p:spPr>
        <p:style>
          <a:lnRef idx="2">
            <a:schemeClr val="dk1"/>
          </a:lnRef>
          <a:fillRef idx="0">
            <a:schemeClr val="dk1"/>
          </a:fillRef>
          <a:effectRef idx="1">
            <a:schemeClr val="dk1"/>
          </a:effectRef>
          <a:fontRef idx="minor">
            <a:schemeClr val="tx1"/>
          </a:fontRef>
        </p:style>
      </p:cxnSp>
      <p:sp>
        <p:nvSpPr>
          <p:cNvPr id="36" name="Isosceles Triangle 94">
            <a:extLst>
              <a:ext uri="{FF2B5EF4-FFF2-40B4-BE49-F238E27FC236}">
                <a16:creationId xmlns:a16="http://schemas.microsoft.com/office/drawing/2014/main" id="{928D932A-4890-B94A-850D-E986503C3116}"/>
              </a:ext>
            </a:extLst>
          </p:cNvPr>
          <p:cNvSpPr/>
          <p:nvPr/>
        </p:nvSpPr>
        <p:spPr bwMode="auto">
          <a:xfrm flipV="1">
            <a:off x="10148566" y="1898046"/>
            <a:ext cx="192418" cy="190901"/>
          </a:xfrm>
          <a:prstGeom prst="pentagon">
            <a:avLst/>
          </a:prstGeom>
          <a:solidFill>
            <a:schemeClr val="accent2">
              <a:lumMod val="75000"/>
            </a:schemeClr>
          </a:solidFill>
          <a:ln w="28575" cap="flat" cmpd="sng" algn="ctr">
            <a:solidFill>
              <a:schemeClr val="accent2">
                <a:lumMod val="75000"/>
              </a:schemeClr>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mn-cs"/>
            </a:endParaRPr>
          </a:p>
        </p:txBody>
      </p:sp>
      <p:sp>
        <p:nvSpPr>
          <p:cNvPr id="37" name="Text Box 197">
            <a:extLst>
              <a:ext uri="{FF2B5EF4-FFF2-40B4-BE49-F238E27FC236}">
                <a16:creationId xmlns:a16="http://schemas.microsoft.com/office/drawing/2014/main" id="{E808FBE6-8828-C140-B0B9-1BD3B2137A80}"/>
              </a:ext>
            </a:extLst>
          </p:cNvPr>
          <p:cNvSpPr txBox="1">
            <a:spLocks noChangeArrowheads="1"/>
          </p:cNvSpPr>
          <p:nvPr/>
        </p:nvSpPr>
        <p:spPr bwMode="auto">
          <a:xfrm>
            <a:off x="10372924" y="1742057"/>
            <a:ext cx="1488612" cy="461657"/>
          </a:xfrm>
          <a:prstGeom prst="rect">
            <a:avLst/>
          </a:prstGeom>
          <a:noFill/>
          <a:ln w="9525">
            <a:noFill/>
            <a:miter lim="800000"/>
            <a:headEnd/>
            <a:tailEnd/>
          </a:ln>
        </p:spPr>
        <p:txBody>
          <a:bodyPr wrap="square" lIns="91432" tIns="45716" rIns="91432" bIns="45716" anchor="b">
            <a:spAutoFit/>
          </a:bodyPr>
          <a:lstStyle/>
          <a:p>
            <a:pPr lvl="0" algn="ctr">
              <a:lnSpc>
                <a:spcPct val="80000"/>
              </a:lnSpc>
              <a:defRPr/>
            </a:pPr>
            <a:r>
              <a:rPr lang="en-US" sz="1000" b="1" dirty="0">
                <a:solidFill>
                  <a:srgbClr val="C0504D">
                    <a:lumMod val="75000"/>
                  </a:srgbClr>
                </a:solidFill>
                <a:cs typeface="Helvetica"/>
              </a:rPr>
              <a:t>Update PATO mechanical erosion model</a:t>
            </a:r>
            <a:endParaRPr kumimoji="0" lang="en-US" sz="1000" b="1" i="0" u="none" strike="noStrike" kern="1200" cap="none" spc="0" normalizeH="0" baseline="0" noProof="0" dirty="0">
              <a:ln>
                <a:noFill/>
              </a:ln>
              <a:solidFill>
                <a:srgbClr val="C0504D">
                  <a:lumMod val="75000"/>
                </a:srgbClr>
              </a:solidFill>
              <a:effectLst/>
              <a:uLnTx/>
              <a:uFillTx/>
              <a:latin typeface="Arial" charset="0"/>
              <a:ea typeface="MS PGothic" charset="-128"/>
              <a:cs typeface="Helvetica"/>
            </a:endParaRPr>
          </a:p>
        </p:txBody>
      </p:sp>
      <p:sp>
        <p:nvSpPr>
          <p:cNvPr id="38" name="Text Box 197">
            <a:extLst>
              <a:ext uri="{FF2B5EF4-FFF2-40B4-BE49-F238E27FC236}">
                <a16:creationId xmlns:a16="http://schemas.microsoft.com/office/drawing/2014/main" id="{F6C60B9A-DB55-8E4D-BE5E-7A9D81D48229}"/>
              </a:ext>
            </a:extLst>
          </p:cNvPr>
          <p:cNvSpPr txBox="1">
            <a:spLocks noChangeArrowheads="1"/>
          </p:cNvSpPr>
          <p:nvPr/>
        </p:nvSpPr>
        <p:spPr bwMode="auto">
          <a:xfrm>
            <a:off x="1228350" y="2708306"/>
            <a:ext cx="1126864" cy="338546"/>
          </a:xfrm>
          <a:prstGeom prst="rect">
            <a:avLst/>
          </a:prstGeom>
          <a:noFill/>
          <a:ln w="9525">
            <a:noFill/>
            <a:miter lim="800000"/>
            <a:headEnd/>
            <a:tailEnd/>
          </a:ln>
        </p:spPr>
        <p:txBody>
          <a:bodyPr wrap="square" lIns="91432" tIns="45716" rIns="91432" bIns="45716"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3333CC"/>
                </a:solidFill>
                <a:effectLst/>
                <a:uLnTx/>
                <a:uFillTx/>
                <a:latin typeface="Arial" charset="0"/>
                <a:ea typeface="MS PGothic" charset="-128"/>
                <a:cs typeface="Helvetica"/>
              </a:rPr>
              <a:t>PuMA v3.0 release</a:t>
            </a:r>
          </a:p>
        </p:txBody>
      </p:sp>
      <p:grpSp>
        <p:nvGrpSpPr>
          <p:cNvPr id="40" name="Group 39">
            <a:extLst>
              <a:ext uri="{FF2B5EF4-FFF2-40B4-BE49-F238E27FC236}">
                <a16:creationId xmlns:a16="http://schemas.microsoft.com/office/drawing/2014/main" id="{069D313D-A2B6-CA49-ADD8-7BD190C735C4}"/>
              </a:ext>
            </a:extLst>
          </p:cNvPr>
          <p:cNvGrpSpPr/>
          <p:nvPr/>
        </p:nvGrpSpPr>
        <p:grpSpPr>
          <a:xfrm>
            <a:off x="8417491" y="4619664"/>
            <a:ext cx="1721153" cy="946529"/>
            <a:chOff x="7191235" y="4923153"/>
            <a:chExt cx="3658922" cy="946529"/>
          </a:xfrm>
        </p:grpSpPr>
        <p:grpSp>
          <p:nvGrpSpPr>
            <p:cNvPr id="51" name="Group 50">
              <a:extLst>
                <a:ext uri="{FF2B5EF4-FFF2-40B4-BE49-F238E27FC236}">
                  <a16:creationId xmlns:a16="http://schemas.microsoft.com/office/drawing/2014/main" id="{B0FFADB3-BAB7-C64D-8086-10C1A2F35F63}"/>
                </a:ext>
              </a:extLst>
            </p:cNvPr>
            <p:cNvGrpSpPr/>
            <p:nvPr/>
          </p:nvGrpSpPr>
          <p:grpSpPr>
            <a:xfrm>
              <a:off x="7191235" y="4923153"/>
              <a:ext cx="3658922" cy="946529"/>
              <a:chOff x="7860507" y="4701183"/>
              <a:chExt cx="2955920" cy="770744"/>
            </a:xfrm>
            <a:solidFill>
              <a:schemeClr val="tx1"/>
            </a:solidFill>
          </p:grpSpPr>
          <p:sp>
            <p:nvSpPr>
              <p:cNvPr id="54" name="Rectangle 53">
                <a:extLst>
                  <a:ext uri="{FF2B5EF4-FFF2-40B4-BE49-F238E27FC236}">
                    <a16:creationId xmlns:a16="http://schemas.microsoft.com/office/drawing/2014/main" id="{30DBD0CE-FFE6-3840-9285-4C924C4B9713}"/>
                  </a:ext>
                </a:extLst>
              </p:cNvPr>
              <p:cNvSpPr/>
              <p:nvPr/>
            </p:nvSpPr>
            <p:spPr>
              <a:xfrm>
                <a:off x="7860507" y="4701183"/>
                <a:ext cx="2955920" cy="770744"/>
              </a:xfrm>
              <a:prstGeom prst="rect">
                <a:avLst/>
              </a:prstGeom>
              <a:gr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Straight Connector 54">
                <a:extLst>
                  <a:ext uri="{FF2B5EF4-FFF2-40B4-BE49-F238E27FC236}">
                    <a16:creationId xmlns:a16="http://schemas.microsoft.com/office/drawing/2014/main" id="{92B05CEF-A9DD-2D47-A6E3-6DB1A554704E}"/>
                  </a:ext>
                </a:extLst>
              </p:cNvPr>
              <p:cNvCxnSpPr>
                <a:cxnSpLocks/>
              </p:cNvCxnSpPr>
              <p:nvPr/>
            </p:nvCxnSpPr>
            <p:spPr>
              <a:xfrm flipH="1">
                <a:off x="8016628" y="4869344"/>
                <a:ext cx="551931" cy="0"/>
              </a:xfrm>
              <a:prstGeom prst="line">
                <a:avLst/>
              </a:prstGeom>
              <a:grpFill/>
              <a:ln>
                <a:solidFill>
                  <a:schemeClr val="accent2">
                    <a:lumMod val="75000"/>
                  </a:schemeClr>
                </a:solidFill>
              </a:ln>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BFF33742-0315-704D-AF6B-15091D14CAD1}"/>
                  </a:ext>
                </a:extLst>
              </p:cNvPr>
              <p:cNvCxnSpPr>
                <a:cxnSpLocks/>
              </p:cNvCxnSpPr>
              <p:nvPr/>
            </p:nvCxnSpPr>
            <p:spPr>
              <a:xfrm flipH="1">
                <a:off x="8016628" y="5076924"/>
                <a:ext cx="551931" cy="0"/>
              </a:xfrm>
              <a:prstGeom prst="line">
                <a:avLst/>
              </a:prstGeom>
              <a:grpFill/>
              <a:ln>
                <a:solidFill>
                  <a:srgbClr val="3333CC"/>
                </a:solidFill>
              </a:ln>
            </p:spPr>
            <p:style>
              <a:lnRef idx="2">
                <a:schemeClr val="dk1"/>
              </a:lnRef>
              <a:fillRef idx="0">
                <a:schemeClr val="dk1"/>
              </a:fillRef>
              <a:effectRef idx="1">
                <a:schemeClr val="dk1"/>
              </a:effectRef>
              <a:fontRef idx="minor">
                <a:schemeClr val="tx1"/>
              </a:fontRef>
            </p:style>
          </p:cxnSp>
          <p:sp>
            <p:nvSpPr>
              <p:cNvPr id="57" name="Text Box 197">
                <a:extLst>
                  <a:ext uri="{FF2B5EF4-FFF2-40B4-BE49-F238E27FC236}">
                    <a16:creationId xmlns:a16="http://schemas.microsoft.com/office/drawing/2014/main" id="{21A6837C-3FAE-9148-9D7A-B93048CC047C}"/>
                  </a:ext>
                </a:extLst>
              </p:cNvPr>
              <p:cNvSpPr txBox="1">
                <a:spLocks noChangeArrowheads="1"/>
              </p:cNvSpPr>
              <p:nvPr/>
            </p:nvSpPr>
            <p:spPr bwMode="auto">
              <a:xfrm>
                <a:off x="8600399" y="5019932"/>
                <a:ext cx="1832964" cy="175426"/>
              </a:xfrm>
              <a:prstGeom prst="rect">
                <a:avLst/>
              </a:prstGeom>
              <a:grpFill/>
              <a:ln w="9525">
                <a:noFill/>
                <a:miter lim="800000"/>
                <a:headEnd/>
                <a:tailEnd/>
              </a:ln>
            </p:spPr>
            <p:txBody>
              <a:bodyPr wrap="square" lIns="91432" tIns="45716" rIns="91432" bIns="45716" anchor="b">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srgbClr val="3333CC"/>
                    </a:solidFill>
                    <a:effectLst/>
                    <a:uLnTx/>
                    <a:uFillTx/>
                    <a:latin typeface="Arial" charset="0"/>
                    <a:ea typeface="MS PGothic" charset="-128"/>
                    <a:cs typeface="Helvetica"/>
                  </a:rPr>
                  <a:t>PuMA</a:t>
                </a:r>
                <a:r>
                  <a:rPr kumimoji="0" lang="en-US" sz="1000" b="1" i="0" u="none" strike="noStrike" kern="1200" cap="none" spc="0" normalizeH="0" baseline="0" noProof="0" dirty="0">
                    <a:ln>
                      <a:noFill/>
                    </a:ln>
                    <a:solidFill>
                      <a:srgbClr val="3333CC"/>
                    </a:solidFill>
                    <a:effectLst/>
                    <a:uLnTx/>
                    <a:uFillTx/>
                    <a:latin typeface="Arial" charset="0"/>
                    <a:ea typeface="MS PGothic" charset="-128"/>
                    <a:cs typeface="Helvetica"/>
                  </a:rPr>
                  <a:t> SRL</a:t>
                </a:r>
              </a:p>
            </p:txBody>
          </p:sp>
          <p:sp>
            <p:nvSpPr>
              <p:cNvPr id="58" name="Text Box 197">
                <a:extLst>
                  <a:ext uri="{FF2B5EF4-FFF2-40B4-BE49-F238E27FC236}">
                    <a16:creationId xmlns:a16="http://schemas.microsoft.com/office/drawing/2014/main" id="{6BB61CAD-9858-8245-9460-7E6C2D83AB0A}"/>
                  </a:ext>
                </a:extLst>
              </p:cNvPr>
              <p:cNvSpPr txBox="1">
                <a:spLocks noChangeArrowheads="1"/>
              </p:cNvSpPr>
              <p:nvPr/>
            </p:nvSpPr>
            <p:spPr bwMode="auto">
              <a:xfrm>
                <a:off x="8600913" y="4799998"/>
                <a:ext cx="2055988" cy="175426"/>
              </a:xfrm>
              <a:prstGeom prst="rect">
                <a:avLst/>
              </a:prstGeom>
              <a:grpFill/>
              <a:ln w="9525">
                <a:noFill/>
                <a:miter lim="800000"/>
                <a:headEnd/>
                <a:tailEnd/>
              </a:ln>
            </p:spPr>
            <p:txBody>
              <a:bodyPr wrap="square" lIns="91432" tIns="45716" rIns="91432" bIns="45716" anchor="b">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C0504D">
                        <a:lumMod val="75000"/>
                      </a:srgbClr>
                    </a:solidFill>
                    <a:effectLst/>
                    <a:uLnTx/>
                    <a:uFillTx/>
                    <a:latin typeface="Arial" charset="0"/>
                    <a:ea typeface="MS PGothic" charset="-128"/>
                    <a:cs typeface="Helvetica"/>
                  </a:rPr>
                  <a:t>PATO SRL</a:t>
                </a:r>
              </a:p>
            </p:txBody>
          </p:sp>
        </p:grpSp>
        <p:cxnSp>
          <p:nvCxnSpPr>
            <p:cNvPr id="52" name="Straight Connector 51">
              <a:extLst>
                <a:ext uri="{FF2B5EF4-FFF2-40B4-BE49-F238E27FC236}">
                  <a16:creationId xmlns:a16="http://schemas.microsoft.com/office/drawing/2014/main" id="{492E0DFD-0935-D74A-8C38-AD93508AC053}"/>
                </a:ext>
              </a:extLst>
            </p:cNvPr>
            <p:cNvCxnSpPr>
              <a:cxnSpLocks/>
            </p:cNvCxnSpPr>
            <p:nvPr/>
          </p:nvCxnSpPr>
          <p:spPr>
            <a:xfrm flipH="1">
              <a:off x="7396571" y="5658803"/>
              <a:ext cx="683196" cy="0"/>
            </a:xfrm>
            <a:prstGeom prst="line">
              <a:avLst/>
            </a:prstGeom>
            <a:solidFill>
              <a:schemeClr val="tx1"/>
            </a:solidFill>
            <a:ln>
              <a:solidFill>
                <a:schemeClr val="accent6"/>
              </a:solidFill>
            </a:ln>
          </p:spPr>
          <p:style>
            <a:lnRef idx="2">
              <a:schemeClr val="dk1"/>
            </a:lnRef>
            <a:fillRef idx="0">
              <a:schemeClr val="dk1"/>
            </a:fillRef>
            <a:effectRef idx="1">
              <a:schemeClr val="dk1"/>
            </a:effectRef>
            <a:fontRef idx="minor">
              <a:schemeClr val="tx1"/>
            </a:fontRef>
          </p:style>
        </p:cxnSp>
        <p:sp>
          <p:nvSpPr>
            <p:cNvPr id="53" name="Text Box 197">
              <a:extLst>
                <a:ext uri="{FF2B5EF4-FFF2-40B4-BE49-F238E27FC236}">
                  <a16:creationId xmlns:a16="http://schemas.microsoft.com/office/drawing/2014/main" id="{3F284C8C-163D-CF4C-90B4-ABD95B61C2F8}"/>
                </a:ext>
              </a:extLst>
            </p:cNvPr>
            <p:cNvSpPr txBox="1">
              <a:spLocks noChangeArrowheads="1"/>
            </p:cNvSpPr>
            <p:nvPr/>
          </p:nvSpPr>
          <p:spPr bwMode="auto">
            <a:xfrm>
              <a:off x="8101560" y="5564869"/>
              <a:ext cx="2268895" cy="215436"/>
            </a:xfrm>
            <a:prstGeom prst="rect">
              <a:avLst/>
            </a:prstGeom>
            <a:solidFill>
              <a:schemeClr val="tx1"/>
            </a:solidFill>
            <a:ln w="9525">
              <a:noFill/>
              <a:miter lim="800000"/>
              <a:headEnd/>
              <a:tailEnd/>
            </a:ln>
          </p:spPr>
          <p:txBody>
            <a:bodyPr wrap="square" lIns="91432" tIns="45716" rIns="91432" bIns="45716" anchor="b">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79646"/>
                  </a:solidFill>
                  <a:effectLst/>
                  <a:uLnTx/>
                  <a:uFillTx/>
                  <a:latin typeface="Arial" charset="0"/>
                  <a:ea typeface="MS PGothic" charset="-128"/>
                  <a:cs typeface="Helvetica"/>
                </a:rPr>
                <a:t>Icarus SRL</a:t>
              </a:r>
            </a:p>
          </p:txBody>
        </p:sp>
      </p:grpSp>
      <p:cxnSp>
        <p:nvCxnSpPr>
          <p:cNvPr id="41" name="Straight Connector 40">
            <a:extLst>
              <a:ext uri="{FF2B5EF4-FFF2-40B4-BE49-F238E27FC236}">
                <a16:creationId xmlns:a16="http://schemas.microsoft.com/office/drawing/2014/main" id="{5CC0EF41-4AFE-5E4A-81C1-74F89F470C02}"/>
              </a:ext>
            </a:extLst>
          </p:cNvPr>
          <p:cNvCxnSpPr>
            <a:cxnSpLocks/>
          </p:cNvCxnSpPr>
          <p:nvPr/>
        </p:nvCxnSpPr>
        <p:spPr>
          <a:xfrm flipH="1" flipV="1">
            <a:off x="2893441" y="3320390"/>
            <a:ext cx="3202559" cy="26695"/>
          </a:xfrm>
          <a:prstGeom prst="line">
            <a:avLst/>
          </a:prstGeom>
          <a:ln>
            <a:solidFill>
              <a:schemeClr val="accent2">
                <a:lumMod val="75000"/>
              </a:schemeClr>
            </a:solidFill>
          </a:ln>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B7CEE904-E4F3-1344-8D74-C4E31B5DB153}"/>
              </a:ext>
            </a:extLst>
          </p:cNvPr>
          <p:cNvCxnSpPr>
            <a:cxnSpLocks/>
          </p:cNvCxnSpPr>
          <p:nvPr/>
        </p:nvCxnSpPr>
        <p:spPr>
          <a:xfrm flipH="1">
            <a:off x="1709235" y="3330705"/>
            <a:ext cx="1757061" cy="0"/>
          </a:xfrm>
          <a:prstGeom prst="line">
            <a:avLst/>
          </a:prstGeom>
          <a:ln>
            <a:solidFill>
              <a:srgbClr val="3333CC"/>
            </a:solidFill>
          </a:ln>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A8C779B9-4309-8842-A3B2-A529DF7A83F5}"/>
              </a:ext>
            </a:extLst>
          </p:cNvPr>
          <p:cNvCxnSpPr>
            <a:cxnSpLocks/>
          </p:cNvCxnSpPr>
          <p:nvPr/>
        </p:nvCxnSpPr>
        <p:spPr>
          <a:xfrm flipH="1">
            <a:off x="6029528" y="2107885"/>
            <a:ext cx="4399536" cy="0"/>
          </a:xfrm>
          <a:prstGeom prst="line">
            <a:avLst/>
          </a:prstGeom>
          <a:ln>
            <a:solidFill>
              <a:schemeClr val="accent2">
                <a:lumMod val="75000"/>
              </a:schemeClr>
            </a:solidFill>
          </a:ln>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FE03533B-3613-144E-B456-C647D0B741DA}"/>
              </a:ext>
            </a:extLst>
          </p:cNvPr>
          <p:cNvCxnSpPr>
            <a:cxnSpLocks/>
          </p:cNvCxnSpPr>
          <p:nvPr/>
        </p:nvCxnSpPr>
        <p:spPr>
          <a:xfrm flipH="1">
            <a:off x="1437258" y="3330705"/>
            <a:ext cx="2370968" cy="0"/>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sp>
        <p:nvSpPr>
          <p:cNvPr id="75" name="Text Box 197">
            <a:extLst>
              <a:ext uri="{FF2B5EF4-FFF2-40B4-BE49-F238E27FC236}">
                <a16:creationId xmlns:a16="http://schemas.microsoft.com/office/drawing/2014/main" id="{8244DF50-6A68-E940-BC43-D6E2C13B7942}"/>
              </a:ext>
            </a:extLst>
          </p:cNvPr>
          <p:cNvSpPr txBox="1"/>
          <p:nvPr/>
        </p:nvSpPr>
        <p:spPr>
          <a:xfrm>
            <a:off x="3808225" y="1803102"/>
            <a:ext cx="1057588" cy="3395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5" tIns="45715" rIns="45715" bIns="45715" anchor="b">
            <a:spAutoFit/>
          </a:bodyPr>
          <a:lstStyle>
            <a:lvl1pPr algn="ctr">
              <a:lnSpc>
                <a:spcPct val="80000"/>
              </a:lnSpc>
              <a:defRPr sz="1000" b="1">
                <a:solidFill>
                  <a:srgbClr val="2D8B75"/>
                </a:solidFill>
                <a:latin typeface="Arial"/>
                <a:ea typeface="Arial"/>
                <a:cs typeface="Arial"/>
                <a:sym typeface="Arial"/>
              </a:defRPr>
            </a:lvl1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sz="1000" b="1" i="0" u="none" strike="noStrike" kern="1200" cap="none" spc="0" normalizeH="0" baseline="0" noProof="0">
                <a:ln>
                  <a:noFill/>
                </a:ln>
                <a:solidFill>
                  <a:srgbClr val="F79646"/>
                </a:solidFill>
                <a:effectLst/>
                <a:uLnTx/>
                <a:uFillTx/>
                <a:latin typeface="Arial"/>
                <a:cs typeface="Arial"/>
                <a:sym typeface="Arial"/>
              </a:rPr>
              <a:t>Release of Icarus v1.</a:t>
            </a:r>
            <a:r>
              <a:rPr kumimoji="0" lang="en-US" sz="1000" b="1" i="0" u="none" strike="noStrike" kern="1200" cap="none" spc="0" normalizeH="0" baseline="0" noProof="0">
                <a:ln>
                  <a:noFill/>
                </a:ln>
                <a:solidFill>
                  <a:srgbClr val="F79646"/>
                </a:solidFill>
                <a:effectLst/>
                <a:uLnTx/>
                <a:uFillTx/>
                <a:latin typeface="Arial"/>
                <a:cs typeface="Arial"/>
                <a:sym typeface="Arial"/>
              </a:rPr>
              <a:t>3</a:t>
            </a:r>
            <a:endParaRPr kumimoji="0" sz="1000" b="1" i="0" u="none" strike="noStrike" kern="1200" cap="none" spc="0" normalizeH="0" baseline="0" noProof="0">
              <a:ln>
                <a:noFill/>
              </a:ln>
              <a:solidFill>
                <a:srgbClr val="F79646"/>
              </a:solidFill>
              <a:effectLst/>
              <a:uLnTx/>
              <a:uFillTx/>
              <a:latin typeface="Arial"/>
              <a:cs typeface="Arial"/>
              <a:sym typeface="Arial"/>
            </a:endParaRPr>
          </a:p>
        </p:txBody>
      </p:sp>
      <p:cxnSp>
        <p:nvCxnSpPr>
          <p:cNvPr id="76" name="Straight Connector 75">
            <a:extLst>
              <a:ext uri="{FF2B5EF4-FFF2-40B4-BE49-F238E27FC236}">
                <a16:creationId xmlns:a16="http://schemas.microsoft.com/office/drawing/2014/main" id="{DE579E1F-D03C-0844-80E5-48E9C3B53317}"/>
              </a:ext>
            </a:extLst>
          </p:cNvPr>
          <p:cNvCxnSpPr>
            <a:cxnSpLocks/>
          </p:cNvCxnSpPr>
          <p:nvPr/>
        </p:nvCxnSpPr>
        <p:spPr>
          <a:xfrm flipV="1">
            <a:off x="3808225" y="2144924"/>
            <a:ext cx="0" cy="1185781"/>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C6487750-6911-F943-896F-FC9F9B4DB5F2}"/>
              </a:ext>
            </a:extLst>
          </p:cNvPr>
          <p:cNvCxnSpPr>
            <a:cxnSpLocks/>
          </p:cNvCxnSpPr>
          <p:nvPr/>
        </p:nvCxnSpPr>
        <p:spPr>
          <a:xfrm flipH="1">
            <a:off x="3824259" y="2144924"/>
            <a:ext cx="3383723" cy="0"/>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sp>
        <p:nvSpPr>
          <p:cNvPr id="73" name="Isosceles Triangle 243">
            <a:extLst>
              <a:ext uri="{FF2B5EF4-FFF2-40B4-BE49-F238E27FC236}">
                <a16:creationId xmlns:a16="http://schemas.microsoft.com/office/drawing/2014/main" id="{CE1D4018-2414-0C48-BE66-9FDB0E858011}"/>
              </a:ext>
            </a:extLst>
          </p:cNvPr>
          <p:cNvSpPr/>
          <p:nvPr/>
        </p:nvSpPr>
        <p:spPr>
          <a:xfrm rot="10800000" flipH="1">
            <a:off x="6938579" y="1888383"/>
            <a:ext cx="160574" cy="137161"/>
          </a:xfrm>
          <a:prstGeom prst="triangle">
            <a:avLst/>
          </a:prstGeom>
          <a:solidFill>
            <a:schemeClr val="accent6"/>
          </a:solidFill>
          <a:ln>
            <a:solidFill>
              <a:schemeClr val="accent6"/>
            </a:solidFill>
          </a:ln>
        </p:spPr>
        <p:style>
          <a:lnRef idx="2">
            <a:schemeClr val="dk1"/>
          </a:lnRef>
          <a:fillRef idx="0">
            <a:schemeClr val="dk1"/>
          </a:fillRef>
          <a:effectRef idx="1">
            <a:schemeClr val="dk1"/>
          </a:effectRef>
          <a:fontRef idx="minor">
            <a:schemeClr val="tx1"/>
          </a:fontRef>
        </p:style>
        <p:txBody>
          <a:bodyPr lIns="45719" rIns="45719"/>
          <a:lstStyle/>
          <a:p>
            <a:pPr marL="0" marR="0" lvl="0" indent="0" algn="l" defTabSz="914400" rtl="0" eaLnBrk="0" fontAlgn="base" latinLnBrk="0" hangingPunct="0">
              <a:lnSpc>
                <a:spcPct val="100000"/>
              </a:lnSpc>
              <a:spcBef>
                <a:spcPct val="0"/>
              </a:spcBef>
              <a:spcAft>
                <a:spcPct val="0"/>
              </a:spcAft>
              <a:buClrTx/>
              <a:buSzTx/>
              <a:buFontTx/>
              <a:buNone/>
              <a:tabLst/>
              <a:defRPr sz="900">
                <a:latin typeface="Arial"/>
                <a:ea typeface="Arial"/>
                <a:cs typeface="Arial"/>
                <a:sym typeface="Arial"/>
              </a:defRPr>
            </a:pPr>
            <a:endParaRPr kumimoji="0" sz="900" b="0" i="0" u="none" strike="noStrike" kern="1200" cap="none" spc="0" normalizeH="0" baseline="0" noProof="0">
              <a:ln>
                <a:noFill/>
              </a:ln>
              <a:solidFill>
                <a:prstClr val="white"/>
              </a:solidFill>
              <a:effectLst/>
              <a:uLnTx/>
              <a:uFillTx/>
              <a:latin typeface="Arial"/>
              <a:cs typeface="Arial"/>
              <a:sym typeface="Arial"/>
            </a:endParaRPr>
          </a:p>
        </p:txBody>
      </p:sp>
      <p:sp>
        <p:nvSpPr>
          <p:cNvPr id="77" name="Text Box 197">
            <a:extLst>
              <a:ext uri="{FF2B5EF4-FFF2-40B4-BE49-F238E27FC236}">
                <a16:creationId xmlns:a16="http://schemas.microsoft.com/office/drawing/2014/main" id="{791EF101-B1BD-F549-9F78-6E88F755F9AB}"/>
              </a:ext>
            </a:extLst>
          </p:cNvPr>
          <p:cNvSpPr txBox="1"/>
          <p:nvPr/>
        </p:nvSpPr>
        <p:spPr>
          <a:xfrm>
            <a:off x="6064292" y="1857882"/>
            <a:ext cx="1057588" cy="2154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5" tIns="45715" rIns="45715" bIns="45715" anchor="b">
            <a:spAutoFit/>
          </a:bodyPr>
          <a:lstStyle>
            <a:lvl1pPr algn="ctr">
              <a:lnSpc>
                <a:spcPct val="80000"/>
              </a:lnSpc>
              <a:defRPr sz="1000" b="1">
                <a:solidFill>
                  <a:srgbClr val="2D8B75"/>
                </a:solidFill>
                <a:latin typeface="Arial"/>
                <a:ea typeface="Arial"/>
                <a:cs typeface="Arial"/>
                <a:sym typeface="Arial"/>
              </a:defRPr>
            </a:lvl1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79646"/>
                </a:solidFill>
                <a:effectLst/>
                <a:uLnTx/>
                <a:uFillTx/>
                <a:latin typeface="Arial"/>
                <a:cs typeface="Arial"/>
                <a:sym typeface="Arial"/>
              </a:rPr>
              <a:t>3D Sizing</a:t>
            </a:r>
            <a:endParaRPr kumimoji="0" sz="1000" b="1" i="0" u="none" strike="noStrike" kern="1200" cap="none" spc="0" normalizeH="0" baseline="0" noProof="0">
              <a:ln>
                <a:noFill/>
              </a:ln>
              <a:solidFill>
                <a:srgbClr val="F79646"/>
              </a:solidFill>
              <a:effectLst/>
              <a:uLnTx/>
              <a:uFillTx/>
              <a:latin typeface="Arial"/>
              <a:cs typeface="Arial"/>
              <a:sym typeface="Arial"/>
            </a:endParaRPr>
          </a:p>
        </p:txBody>
      </p:sp>
      <p:cxnSp>
        <p:nvCxnSpPr>
          <p:cNvPr id="78" name="Straight Connector 77">
            <a:extLst>
              <a:ext uri="{FF2B5EF4-FFF2-40B4-BE49-F238E27FC236}">
                <a16:creationId xmlns:a16="http://schemas.microsoft.com/office/drawing/2014/main" id="{C1F6E0ED-C752-FF4C-BFA3-999BB1CD218A}"/>
              </a:ext>
            </a:extLst>
          </p:cNvPr>
          <p:cNvCxnSpPr>
            <a:cxnSpLocks/>
          </p:cNvCxnSpPr>
          <p:nvPr/>
        </p:nvCxnSpPr>
        <p:spPr>
          <a:xfrm flipV="1">
            <a:off x="7207982" y="1656049"/>
            <a:ext cx="0" cy="488875"/>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E0E27660-EF88-8047-AF3D-7C904EDD2C52}"/>
              </a:ext>
            </a:extLst>
          </p:cNvPr>
          <p:cNvCxnSpPr>
            <a:cxnSpLocks/>
          </p:cNvCxnSpPr>
          <p:nvPr/>
        </p:nvCxnSpPr>
        <p:spPr>
          <a:xfrm>
            <a:off x="10415530" y="1791076"/>
            <a:ext cx="13534" cy="331770"/>
          </a:xfrm>
          <a:prstGeom prst="line">
            <a:avLst/>
          </a:prstGeom>
          <a:ln>
            <a:solidFill>
              <a:schemeClr val="accent2">
                <a:lumMod val="75000"/>
              </a:schemeClr>
            </a:solidFill>
          </a:ln>
        </p:spPr>
        <p:style>
          <a:lnRef idx="2">
            <a:schemeClr val="dk1"/>
          </a:lnRef>
          <a:fillRef idx="0">
            <a:schemeClr val="dk1"/>
          </a:fillRef>
          <a:effectRef idx="1">
            <a:schemeClr val="dk1"/>
          </a:effectRef>
          <a:fontRef idx="minor">
            <a:schemeClr val="tx1"/>
          </a:fontRef>
        </p:style>
      </p:cxnSp>
      <p:sp>
        <p:nvSpPr>
          <p:cNvPr id="81" name="Isosceles Triangle 94">
            <a:extLst>
              <a:ext uri="{FF2B5EF4-FFF2-40B4-BE49-F238E27FC236}">
                <a16:creationId xmlns:a16="http://schemas.microsoft.com/office/drawing/2014/main" id="{B84BEEA7-DBE1-E843-A4E1-59D6A9EBBD81}"/>
              </a:ext>
            </a:extLst>
          </p:cNvPr>
          <p:cNvSpPr/>
          <p:nvPr/>
        </p:nvSpPr>
        <p:spPr bwMode="auto">
          <a:xfrm flipV="1">
            <a:off x="5909941" y="1875429"/>
            <a:ext cx="192418" cy="190901"/>
          </a:xfrm>
          <a:prstGeom prst="pentagon">
            <a:avLst/>
          </a:prstGeom>
          <a:solidFill>
            <a:schemeClr val="accent2">
              <a:lumMod val="75000"/>
            </a:schemeClr>
          </a:solidFill>
          <a:ln w="28575" cap="flat" cmpd="sng" algn="ctr">
            <a:solidFill>
              <a:schemeClr val="accent2">
                <a:lumMod val="75000"/>
              </a:schemeClr>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mn-cs"/>
            </a:endParaRPr>
          </a:p>
        </p:txBody>
      </p:sp>
      <p:sp>
        <p:nvSpPr>
          <p:cNvPr id="82" name="Text Box 197">
            <a:extLst>
              <a:ext uri="{FF2B5EF4-FFF2-40B4-BE49-F238E27FC236}">
                <a16:creationId xmlns:a16="http://schemas.microsoft.com/office/drawing/2014/main" id="{30137417-ADCC-4A4F-B38B-F7DA3748F4E9}"/>
              </a:ext>
            </a:extLst>
          </p:cNvPr>
          <p:cNvSpPr txBox="1">
            <a:spLocks noChangeArrowheads="1"/>
          </p:cNvSpPr>
          <p:nvPr/>
        </p:nvSpPr>
        <p:spPr bwMode="auto">
          <a:xfrm>
            <a:off x="4891651" y="1654717"/>
            <a:ext cx="1302028" cy="338546"/>
          </a:xfrm>
          <a:prstGeom prst="rect">
            <a:avLst/>
          </a:prstGeom>
          <a:noFill/>
          <a:ln w="9525">
            <a:noFill/>
            <a:miter lim="800000"/>
            <a:headEnd/>
            <a:tailEnd/>
          </a:ln>
        </p:spPr>
        <p:txBody>
          <a:bodyPr wrap="square" lIns="91432" tIns="45716" rIns="91432" bIns="45716"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C0504D">
                    <a:lumMod val="75000"/>
                  </a:srgbClr>
                </a:solidFill>
                <a:effectLst/>
                <a:uLnTx/>
                <a:uFillTx/>
                <a:latin typeface="Arial" charset="0"/>
                <a:ea typeface="MS PGothic" charset="-128"/>
                <a:cs typeface="Helvetica"/>
              </a:rPr>
              <a:t>High shear TPS mass loss</a:t>
            </a:r>
          </a:p>
        </p:txBody>
      </p:sp>
      <p:sp>
        <p:nvSpPr>
          <p:cNvPr id="79" name="Isosceles Triangle 94">
            <a:extLst>
              <a:ext uri="{FF2B5EF4-FFF2-40B4-BE49-F238E27FC236}">
                <a16:creationId xmlns:a16="http://schemas.microsoft.com/office/drawing/2014/main" id="{08212F19-31AE-434C-8594-528CA69EDD82}"/>
              </a:ext>
            </a:extLst>
          </p:cNvPr>
          <p:cNvSpPr/>
          <p:nvPr/>
        </p:nvSpPr>
        <p:spPr bwMode="auto">
          <a:xfrm rot="10800000">
            <a:off x="3740407" y="1879178"/>
            <a:ext cx="192418" cy="190901"/>
          </a:xfrm>
          <a:prstGeom prst="pentagon">
            <a:avLst/>
          </a:prstGeom>
          <a:solidFill>
            <a:srgbClr val="F79745"/>
          </a:solidFill>
          <a:ln w="28575" cap="flat" cmpd="sng" algn="ctr">
            <a:solidFill>
              <a:srgbClr val="F79745"/>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ＭＳ Ｐゴシック" pitchFamily="-108" charset="-128"/>
            </a:endParaRPr>
          </a:p>
        </p:txBody>
      </p:sp>
      <p:sp>
        <p:nvSpPr>
          <p:cNvPr id="74" name="TextBox 73">
            <a:extLst>
              <a:ext uri="{FF2B5EF4-FFF2-40B4-BE49-F238E27FC236}">
                <a16:creationId xmlns:a16="http://schemas.microsoft.com/office/drawing/2014/main" id="{5E916FA8-A070-41CB-AD0F-BFC7C756A882}"/>
              </a:ext>
            </a:extLst>
          </p:cNvPr>
          <p:cNvSpPr txBox="1"/>
          <p:nvPr/>
        </p:nvSpPr>
        <p:spPr>
          <a:xfrm rot="16200000">
            <a:off x="-14489" y="3550845"/>
            <a:ext cx="1627597" cy="461665"/>
          </a:xfrm>
          <a:prstGeom prst="rect">
            <a:avLst/>
          </a:prstGeom>
          <a:solidFill>
            <a:schemeClr val="tx1"/>
          </a:solidFill>
        </p:spPr>
        <p:txBody>
          <a:bodyPr wrap="square" rtlCol="0">
            <a:spAutoFit/>
          </a:bodyPr>
          <a:lstStyle/>
          <a:p>
            <a:pPr algn="ctr"/>
            <a:r>
              <a:rPr lang="en-US" sz="2400" b="1" dirty="0">
                <a:solidFill>
                  <a:schemeClr val="bg1"/>
                </a:solidFill>
              </a:rPr>
              <a:t>SRL</a:t>
            </a:r>
          </a:p>
        </p:txBody>
      </p:sp>
    </p:spTree>
    <p:extLst>
      <p:ext uri="{BB962C8B-B14F-4D97-AF65-F5344CB8AC3E}">
        <p14:creationId xmlns:p14="http://schemas.microsoft.com/office/powerpoint/2010/main" val="3070054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146">
            <a:extLst>
              <a:ext uri="{FF2B5EF4-FFF2-40B4-BE49-F238E27FC236}">
                <a16:creationId xmlns:a16="http://schemas.microsoft.com/office/drawing/2014/main" id="{FB1999D3-2853-3E43-A1FB-43B49464F9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018" y="1783329"/>
            <a:ext cx="10667386" cy="4854716"/>
          </a:xfrm>
          <a:prstGeom prst="rect">
            <a:avLst/>
          </a:prstGeom>
        </p:spPr>
      </p:pic>
      <p:sp>
        <p:nvSpPr>
          <p:cNvPr id="78" name="Rectangle 77">
            <a:extLst>
              <a:ext uri="{FF2B5EF4-FFF2-40B4-BE49-F238E27FC236}">
                <a16:creationId xmlns:a16="http://schemas.microsoft.com/office/drawing/2014/main" id="{960CCD82-8B35-5E4C-A5A6-0637F1AEB435}"/>
              </a:ext>
            </a:extLst>
          </p:cNvPr>
          <p:cNvSpPr/>
          <p:nvPr/>
        </p:nvSpPr>
        <p:spPr>
          <a:xfrm>
            <a:off x="7432026" y="1818781"/>
            <a:ext cx="2983504" cy="4237712"/>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9C9E4351-F175-8646-B07E-9B69F6AC8DA9}"/>
              </a:ext>
            </a:extLst>
          </p:cNvPr>
          <p:cNvSpPr/>
          <p:nvPr/>
        </p:nvSpPr>
        <p:spPr>
          <a:xfrm>
            <a:off x="1437258" y="1819268"/>
            <a:ext cx="2931642" cy="4237712"/>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C7D267F-672C-604D-91D9-F729E236A118}"/>
              </a:ext>
            </a:extLst>
          </p:cNvPr>
          <p:cNvSpPr>
            <a:spLocks noGrp="1"/>
          </p:cNvSpPr>
          <p:nvPr>
            <p:ph type="title"/>
          </p:nvPr>
        </p:nvSpPr>
        <p:spPr/>
        <p:txBody>
          <a:bodyPr/>
          <a:lstStyle/>
          <a:p>
            <a:r>
              <a:rPr lang="en-US" sz="4400" b="1" dirty="0">
                <a:solidFill>
                  <a:schemeClr val="tx1"/>
                </a:solidFill>
              </a:rPr>
              <a:t>MRL Progression</a:t>
            </a:r>
            <a:br>
              <a:rPr lang="en-US" b="1" dirty="0">
                <a:solidFill>
                  <a:schemeClr val="tx1"/>
                </a:solidFill>
              </a:rPr>
            </a:br>
            <a:r>
              <a:rPr lang="en-US" sz="2400" b="1" dirty="0">
                <a:solidFill>
                  <a:schemeClr val="tx1"/>
                </a:solidFill>
              </a:rPr>
              <a:t>PICA-NuSil / MEDLI2 Deep Dive</a:t>
            </a:r>
          </a:p>
        </p:txBody>
      </p:sp>
      <p:sp>
        <p:nvSpPr>
          <p:cNvPr id="4" name="Slide Number Placeholder 3">
            <a:extLst>
              <a:ext uri="{FF2B5EF4-FFF2-40B4-BE49-F238E27FC236}">
                <a16:creationId xmlns:a16="http://schemas.microsoft.com/office/drawing/2014/main" id="{1D81A21B-74CD-C047-BEBD-2EAB13CD4E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C769F-ADCB-2641-BD2F-4076D1C41918}" type="slidenum">
              <a:rPr kumimoji="0" lang="uk-UA" sz="8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uk-UA" sz="1200" b="0" i="0" u="none" strike="noStrike" kern="1200" cap="none" spc="0" normalizeH="0" baseline="0" noProof="0">
              <a:ln>
                <a:noFill/>
              </a:ln>
              <a:solidFill>
                <a:prstClr val="black"/>
              </a:solidFill>
              <a:effectLst/>
              <a:uLnTx/>
              <a:uFillTx/>
              <a:latin typeface="Calibri"/>
              <a:cs typeface="+mn-cs"/>
            </a:endParaRPr>
          </a:p>
        </p:txBody>
      </p:sp>
      <p:grpSp>
        <p:nvGrpSpPr>
          <p:cNvPr id="149" name="Group 148">
            <a:extLst>
              <a:ext uri="{FF2B5EF4-FFF2-40B4-BE49-F238E27FC236}">
                <a16:creationId xmlns:a16="http://schemas.microsoft.com/office/drawing/2014/main" id="{0D9E1137-62B2-4F45-BF0B-38749F985F49}"/>
              </a:ext>
            </a:extLst>
          </p:cNvPr>
          <p:cNvGrpSpPr/>
          <p:nvPr/>
        </p:nvGrpSpPr>
        <p:grpSpPr>
          <a:xfrm>
            <a:off x="1469601" y="1268548"/>
            <a:ext cx="9001683" cy="306697"/>
            <a:chOff x="1595159" y="1277965"/>
            <a:chExt cx="9001683" cy="306697"/>
          </a:xfrm>
        </p:grpSpPr>
        <p:sp>
          <p:nvSpPr>
            <p:cNvPr id="150" name="Rectangle 149">
              <a:extLst>
                <a:ext uri="{FF2B5EF4-FFF2-40B4-BE49-F238E27FC236}">
                  <a16:creationId xmlns:a16="http://schemas.microsoft.com/office/drawing/2014/main" id="{0D6B7154-C97C-0D46-B465-4C3BCA4E853D}"/>
                </a:ext>
              </a:extLst>
            </p:cNvPr>
            <p:cNvSpPr/>
            <p:nvPr/>
          </p:nvSpPr>
          <p:spPr>
            <a:xfrm>
              <a:off x="1595159" y="1277965"/>
              <a:ext cx="9001683" cy="306697"/>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1" name="Group 150">
              <a:extLst>
                <a:ext uri="{FF2B5EF4-FFF2-40B4-BE49-F238E27FC236}">
                  <a16:creationId xmlns:a16="http://schemas.microsoft.com/office/drawing/2014/main" id="{D3EFACC3-55F7-9444-AE14-F3931C3E82F1}"/>
                </a:ext>
              </a:extLst>
            </p:cNvPr>
            <p:cNvGrpSpPr/>
            <p:nvPr/>
          </p:nvGrpSpPr>
          <p:grpSpPr>
            <a:xfrm>
              <a:off x="1939988" y="1315897"/>
              <a:ext cx="1559896" cy="230832"/>
              <a:chOff x="1939988" y="1331194"/>
              <a:chExt cx="1559896" cy="230832"/>
            </a:xfrm>
          </p:grpSpPr>
          <p:sp>
            <p:nvSpPr>
              <p:cNvPr id="160" name="TextBox 159">
                <a:extLst>
                  <a:ext uri="{FF2B5EF4-FFF2-40B4-BE49-F238E27FC236}">
                    <a16:creationId xmlns:a16="http://schemas.microsoft.com/office/drawing/2014/main" id="{3E265D92-FCAD-E240-A4AA-5E1471C22236}"/>
                  </a:ext>
                </a:extLst>
              </p:cNvPr>
              <p:cNvSpPr txBox="1"/>
              <p:nvPr/>
            </p:nvSpPr>
            <p:spPr>
              <a:xfrm>
                <a:off x="2072568" y="1331194"/>
                <a:ext cx="142731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Arial" charset="0"/>
                    <a:ea typeface="MS PGothic" charset="-128"/>
                    <a:cs typeface="+mn-cs"/>
                  </a:rPr>
                  <a:t>Project Milestone</a:t>
                </a:r>
              </a:p>
            </p:txBody>
          </p:sp>
          <p:sp>
            <p:nvSpPr>
              <p:cNvPr id="161" name="Regular Pentagon 160">
                <a:extLst>
                  <a:ext uri="{FF2B5EF4-FFF2-40B4-BE49-F238E27FC236}">
                    <a16:creationId xmlns:a16="http://schemas.microsoft.com/office/drawing/2014/main" id="{CDD1F6D2-9B1E-D14E-9D64-2336506A76B5}"/>
                  </a:ext>
                </a:extLst>
              </p:cNvPr>
              <p:cNvSpPr/>
              <p:nvPr/>
            </p:nvSpPr>
            <p:spPr>
              <a:xfrm flipV="1">
                <a:off x="1939988" y="1379672"/>
                <a:ext cx="142482" cy="133877"/>
              </a:xfrm>
              <a:prstGeom prst="pentagon">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S PGothic" charset="-128"/>
                  <a:cs typeface="+mn-cs"/>
                </a:endParaRPr>
              </a:p>
            </p:txBody>
          </p:sp>
        </p:grpSp>
        <p:grpSp>
          <p:nvGrpSpPr>
            <p:cNvPr id="152" name="Group 151">
              <a:extLst>
                <a:ext uri="{FF2B5EF4-FFF2-40B4-BE49-F238E27FC236}">
                  <a16:creationId xmlns:a16="http://schemas.microsoft.com/office/drawing/2014/main" id="{260C1349-E3E1-CF44-9247-21D80D3407EC}"/>
                </a:ext>
              </a:extLst>
            </p:cNvPr>
            <p:cNvGrpSpPr/>
            <p:nvPr/>
          </p:nvGrpSpPr>
          <p:grpSpPr>
            <a:xfrm>
              <a:off x="4161016" y="1315897"/>
              <a:ext cx="1583648" cy="230832"/>
              <a:chOff x="4161016" y="1324190"/>
              <a:chExt cx="1583648" cy="230832"/>
            </a:xfrm>
          </p:grpSpPr>
          <p:sp>
            <p:nvSpPr>
              <p:cNvPr id="158" name="TextBox 157">
                <a:extLst>
                  <a:ext uri="{FF2B5EF4-FFF2-40B4-BE49-F238E27FC236}">
                    <a16:creationId xmlns:a16="http://schemas.microsoft.com/office/drawing/2014/main" id="{80B148BD-7B16-3E40-8A37-147C9E6CC5D2}"/>
                  </a:ext>
                </a:extLst>
              </p:cNvPr>
              <p:cNvSpPr txBox="1"/>
              <p:nvPr/>
            </p:nvSpPr>
            <p:spPr>
              <a:xfrm>
                <a:off x="4317348" y="1324190"/>
                <a:ext cx="1427316" cy="2308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Arial" charset="0"/>
                    <a:ea typeface="MS PGothic" charset="-128"/>
                    <a:cs typeface="+mn-cs"/>
                  </a:rPr>
                  <a:t>GCD (Key) Milestone</a:t>
                </a:r>
              </a:p>
            </p:txBody>
          </p:sp>
          <p:sp>
            <p:nvSpPr>
              <p:cNvPr id="159" name="Diamond 158">
                <a:extLst>
                  <a:ext uri="{FF2B5EF4-FFF2-40B4-BE49-F238E27FC236}">
                    <a16:creationId xmlns:a16="http://schemas.microsoft.com/office/drawing/2014/main" id="{BBFA596A-0E45-C341-B9B2-4582A55D1376}"/>
                  </a:ext>
                </a:extLst>
              </p:cNvPr>
              <p:cNvSpPr/>
              <p:nvPr/>
            </p:nvSpPr>
            <p:spPr>
              <a:xfrm>
                <a:off x="4161016" y="1371026"/>
                <a:ext cx="160573" cy="137160"/>
              </a:xfrm>
              <a:prstGeom prst="diamond">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S PGothic" charset="-128"/>
                  <a:cs typeface="+mn-cs"/>
                </a:endParaRPr>
              </a:p>
            </p:txBody>
          </p:sp>
        </p:grpSp>
        <p:grpSp>
          <p:nvGrpSpPr>
            <p:cNvPr id="153" name="Group 152">
              <a:extLst>
                <a:ext uri="{FF2B5EF4-FFF2-40B4-BE49-F238E27FC236}">
                  <a16:creationId xmlns:a16="http://schemas.microsoft.com/office/drawing/2014/main" id="{9F53841A-FEB0-624E-9C74-8119F57720CA}"/>
                </a:ext>
              </a:extLst>
            </p:cNvPr>
            <p:cNvGrpSpPr/>
            <p:nvPr/>
          </p:nvGrpSpPr>
          <p:grpSpPr>
            <a:xfrm>
              <a:off x="6222073" y="1315897"/>
              <a:ext cx="1556408" cy="230832"/>
              <a:chOff x="6270927" y="1379672"/>
              <a:chExt cx="1556408" cy="230832"/>
            </a:xfrm>
          </p:grpSpPr>
          <p:sp>
            <p:nvSpPr>
              <p:cNvPr id="156" name="TextBox 155">
                <a:extLst>
                  <a:ext uri="{FF2B5EF4-FFF2-40B4-BE49-F238E27FC236}">
                    <a16:creationId xmlns:a16="http://schemas.microsoft.com/office/drawing/2014/main" id="{24439B2A-5335-D44F-86E9-0F86C671146A}"/>
                  </a:ext>
                </a:extLst>
              </p:cNvPr>
              <p:cNvSpPr txBox="1"/>
              <p:nvPr/>
            </p:nvSpPr>
            <p:spPr>
              <a:xfrm>
                <a:off x="6400019" y="1379672"/>
                <a:ext cx="1427316" cy="2308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Arial" charset="0"/>
                    <a:ea typeface="MS PGothic" charset="-128"/>
                    <a:cs typeface="+mn-cs"/>
                  </a:rPr>
                  <a:t>Controlled Milestone</a:t>
                </a:r>
              </a:p>
            </p:txBody>
          </p:sp>
          <p:sp>
            <p:nvSpPr>
              <p:cNvPr id="157" name="Isosceles Triangle 243">
                <a:extLst>
                  <a:ext uri="{FF2B5EF4-FFF2-40B4-BE49-F238E27FC236}">
                    <a16:creationId xmlns:a16="http://schemas.microsoft.com/office/drawing/2014/main" id="{DD012266-BC65-B847-975A-4B3ECCA71621}"/>
                  </a:ext>
                </a:extLst>
              </p:cNvPr>
              <p:cNvSpPr/>
              <p:nvPr/>
            </p:nvSpPr>
            <p:spPr>
              <a:xfrm flipV="1">
                <a:off x="6270927" y="1427566"/>
                <a:ext cx="160573" cy="137160"/>
              </a:xfrm>
              <a:prstGeom prst="triangl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S PGothic" charset="-128"/>
                  <a:cs typeface="+mn-cs"/>
                </a:endParaRPr>
              </a:p>
            </p:txBody>
          </p:sp>
        </p:grpSp>
        <p:cxnSp>
          <p:nvCxnSpPr>
            <p:cNvPr id="154" name="Straight Connector 153">
              <a:extLst>
                <a:ext uri="{FF2B5EF4-FFF2-40B4-BE49-F238E27FC236}">
                  <a16:creationId xmlns:a16="http://schemas.microsoft.com/office/drawing/2014/main" id="{E7014352-7D90-454E-8E87-B648A2C141BD}"/>
                </a:ext>
              </a:extLst>
            </p:cNvPr>
            <p:cNvCxnSpPr/>
            <p:nvPr/>
          </p:nvCxnSpPr>
          <p:spPr>
            <a:xfrm>
              <a:off x="8280054" y="1431313"/>
              <a:ext cx="713658" cy="0"/>
            </a:xfrm>
            <a:prstGeom prst="line">
              <a:avLst/>
            </a:prstGeom>
            <a:noFill/>
            <a:ln w="25400" cap="flat" cmpd="sng" algn="ctr">
              <a:solidFill>
                <a:sysClr val="windowText" lastClr="000000"/>
              </a:solidFill>
              <a:prstDash val="solid"/>
            </a:ln>
            <a:effectLst/>
          </p:spPr>
        </p:cxnSp>
        <p:sp>
          <p:nvSpPr>
            <p:cNvPr id="155" name="TextBox 154">
              <a:extLst>
                <a:ext uri="{FF2B5EF4-FFF2-40B4-BE49-F238E27FC236}">
                  <a16:creationId xmlns:a16="http://schemas.microsoft.com/office/drawing/2014/main" id="{773A4D95-6714-584E-8271-BEE3F88C7701}"/>
                </a:ext>
              </a:extLst>
            </p:cNvPr>
            <p:cNvSpPr txBox="1"/>
            <p:nvPr/>
          </p:nvSpPr>
          <p:spPr>
            <a:xfrm>
              <a:off x="8999757" y="1315897"/>
              <a:ext cx="142731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Arial" charset="0"/>
                  <a:ea typeface="MS PGothic" charset="-128"/>
                  <a:cs typeface="+mn-cs"/>
                </a:rPr>
                <a:t>TRL Progression</a:t>
              </a:r>
            </a:p>
          </p:txBody>
        </p:sp>
      </p:grpSp>
      <p:sp>
        <p:nvSpPr>
          <p:cNvPr id="163" name="Isosceles Triangle 94">
            <a:extLst>
              <a:ext uri="{FF2B5EF4-FFF2-40B4-BE49-F238E27FC236}">
                <a16:creationId xmlns:a16="http://schemas.microsoft.com/office/drawing/2014/main" id="{B78F6300-454D-7E4C-A458-8C937983BF62}"/>
              </a:ext>
            </a:extLst>
          </p:cNvPr>
          <p:cNvSpPr/>
          <p:nvPr/>
        </p:nvSpPr>
        <p:spPr bwMode="auto">
          <a:xfrm flipV="1">
            <a:off x="1369944" y="4245122"/>
            <a:ext cx="155448" cy="155448"/>
          </a:xfrm>
          <a:prstGeom prst="pentagon">
            <a:avLst/>
          </a:prstGeom>
          <a:solidFill>
            <a:srgbClr val="2D8B75"/>
          </a:solidFill>
          <a:ln w="28575" cap="flat" cmpd="sng" algn="ctr">
            <a:solidFill>
              <a:srgbClr val="2D8B75"/>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ＭＳ Ｐゴシック" pitchFamily="-108" charset="-128"/>
            </a:endParaRPr>
          </a:p>
        </p:txBody>
      </p:sp>
      <p:sp>
        <p:nvSpPr>
          <p:cNvPr id="164" name="Text Box 197">
            <a:extLst>
              <a:ext uri="{FF2B5EF4-FFF2-40B4-BE49-F238E27FC236}">
                <a16:creationId xmlns:a16="http://schemas.microsoft.com/office/drawing/2014/main" id="{ED8EB17A-1797-2E48-BCFE-2AA0F322730B}"/>
              </a:ext>
            </a:extLst>
          </p:cNvPr>
          <p:cNvSpPr txBox="1">
            <a:spLocks noChangeArrowheads="1"/>
          </p:cNvSpPr>
          <p:nvPr/>
        </p:nvSpPr>
        <p:spPr bwMode="auto">
          <a:xfrm>
            <a:off x="2224077" y="4530087"/>
            <a:ext cx="1266363" cy="338546"/>
          </a:xfrm>
          <a:prstGeom prst="rect">
            <a:avLst/>
          </a:prstGeom>
          <a:noFill/>
          <a:ln w="9525">
            <a:noFill/>
            <a:miter lim="800000"/>
            <a:headEnd/>
            <a:tailEnd/>
          </a:ln>
        </p:spPr>
        <p:txBody>
          <a:bodyPr wrap="square" lIns="91432" tIns="45716" rIns="91432" bIns="45716"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D8B75"/>
                </a:solidFill>
                <a:effectLst/>
                <a:uLnTx/>
                <a:uFillTx/>
                <a:latin typeface="Arial" charset="0"/>
                <a:ea typeface="MS PGothic" charset="-128"/>
                <a:cs typeface="Helvetica"/>
              </a:rPr>
              <a:t>Demo initial Type 3 PICA-N model</a:t>
            </a:r>
          </a:p>
        </p:txBody>
      </p:sp>
      <p:sp>
        <p:nvSpPr>
          <p:cNvPr id="165" name="Isosceles Triangle 94">
            <a:extLst>
              <a:ext uri="{FF2B5EF4-FFF2-40B4-BE49-F238E27FC236}">
                <a16:creationId xmlns:a16="http://schemas.microsoft.com/office/drawing/2014/main" id="{6D2856BE-7E47-4E43-96F0-B2E3B3EC7FFB}"/>
              </a:ext>
            </a:extLst>
          </p:cNvPr>
          <p:cNvSpPr/>
          <p:nvPr/>
        </p:nvSpPr>
        <p:spPr bwMode="auto">
          <a:xfrm flipV="1">
            <a:off x="2638227" y="4225481"/>
            <a:ext cx="155448" cy="155448"/>
          </a:xfrm>
          <a:prstGeom prst="pentagon">
            <a:avLst/>
          </a:prstGeom>
          <a:solidFill>
            <a:srgbClr val="2D8B75"/>
          </a:solidFill>
          <a:ln w="28575" cap="flat" cmpd="sng" algn="ctr">
            <a:solidFill>
              <a:srgbClr val="2D8B75"/>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ＭＳ Ｐゴシック" pitchFamily="-108" charset="-128"/>
            </a:endParaRPr>
          </a:p>
        </p:txBody>
      </p:sp>
      <p:sp>
        <p:nvSpPr>
          <p:cNvPr id="167" name="TextBox 166">
            <a:extLst>
              <a:ext uri="{FF2B5EF4-FFF2-40B4-BE49-F238E27FC236}">
                <a16:creationId xmlns:a16="http://schemas.microsoft.com/office/drawing/2014/main" id="{839F0C8D-F337-7F4F-9DE7-0EFB9206265A}"/>
              </a:ext>
            </a:extLst>
          </p:cNvPr>
          <p:cNvSpPr txBox="1"/>
          <p:nvPr/>
        </p:nvSpPr>
        <p:spPr>
          <a:xfrm>
            <a:off x="2638227" y="6179308"/>
            <a:ext cx="736099" cy="369332"/>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charset="0"/>
                <a:ea typeface="MS PGothic" charset="-128"/>
                <a:cs typeface="+mn-cs"/>
              </a:rPr>
              <a:t>FY20</a:t>
            </a:r>
          </a:p>
        </p:txBody>
      </p:sp>
      <p:sp>
        <p:nvSpPr>
          <p:cNvPr id="168" name="TextBox 167">
            <a:extLst>
              <a:ext uri="{FF2B5EF4-FFF2-40B4-BE49-F238E27FC236}">
                <a16:creationId xmlns:a16="http://schemas.microsoft.com/office/drawing/2014/main" id="{42BC4BDF-95A8-9A43-846F-FF21C5965CC4}"/>
              </a:ext>
            </a:extLst>
          </p:cNvPr>
          <p:cNvSpPr txBox="1"/>
          <p:nvPr/>
        </p:nvSpPr>
        <p:spPr>
          <a:xfrm>
            <a:off x="8731008" y="6176836"/>
            <a:ext cx="736099" cy="369332"/>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charset="0"/>
                <a:ea typeface="MS PGothic" charset="-128"/>
                <a:cs typeface="+mn-cs"/>
              </a:rPr>
              <a:t>FY22</a:t>
            </a:r>
          </a:p>
        </p:txBody>
      </p:sp>
      <p:sp>
        <p:nvSpPr>
          <p:cNvPr id="172" name="Text Box 197">
            <a:extLst>
              <a:ext uri="{FF2B5EF4-FFF2-40B4-BE49-F238E27FC236}">
                <a16:creationId xmlns:a16="http://schemas.microsoft.com/office/drawing/2014/main" id="{D798C705-55DE-8742-82FF-16921BE86003}"/>
              </a:ext>
            </a:extLst>
          </p:cNvPr>
          <p:cNvSpPr txBox="1">
            <a:spLocks noChangeArrowheads="1"/>
          </p:cNvSpPr>
          <p:nvPr/>
        </p:nvSpPr>
        <p:spPr bwMode="auto">
          <a:xfrm>
            <a:off x="1366300" y="3935618"/>
            <a:ext cx="1063734" cy="461657"/>
          </a:xfrm>
          <a:prstGeom prst="rect">
            <a:avLst/>
          </a:prstGeom>
          <a:noFill/>
          <a:ln w="9525">
            <a:noFill/>
            <a:miter lim="800000"/>
            <a:headEnd/>
            <a:tailEnd/>
          </a:ln>
        </p:spPr>
        <p:txBody>
          <a:bodyPr wrap="square" lIns="91432" tIns="45716" rIns="91432" bIns="45716"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D8B75"/>
                </a:solidFill>
                <a:effectLst/>
                <a:uLnTx/>
                <a:uFillTx/>
                <a:latin typeface="Arial" charset="0"/>
                <a:ea typeface="MS PGothic" charset="-128"/>
                <a:cs typeface="Helvetica"/>
              </a:rPr>
              <a:t>Specify Finite-rate model for PICA-N</a:t>
            </a:r>
          </a:p>
        </p:txBody>
      </p:sp>
      <p:cxnSp>
        <p:nvCxnSpPr>
          <p:cNvPr id="173" name="Straight Connector 172">
            <a:extLst>
              <a:ext uri="{FF2B5EF4-FFF2-40B4-BE49-F238E27FC236}">
                <a16:creationId xmlns:a16="http://schemas.microsoft.com/office/drawing/2014/main" id="{F27CFD5A-3817-DC4B-AD54-105DC2730A3A}"/>
              </a:ext>
            </a:extLst>
          </p:cNvPr>
          <p:cNvCxnSpPr>
            <a:cxnSpLocks/>
          </p:cNvCxnSpPr>
          <p:nvPr/>
        </p:nvCxnSpPr>
        <p:spPr>
          <a:xfrm>
            <a:off x="3333407" y="3311502"/>
            <a:ext cx="0" cy="1178111"/>
          </a:xfrm>
          <a:prstGeom prst="line">
            <a:avLst/>
          </a:prstGeom>
          <a:noFill/>
          <a:ln w="25400" cap="flat" cmpd="sng" algn="ctr">
            <a:solidFill>
              <a:srgbClr val="3333CC"/>
            </a:solidFill>
            <a:prstDash val="solid"/>
          </a:ln>
          <a:effectLst>
            <a:outerShdw blurRad="40000" dist="20000" dir="5400000" rotWithShape="0">
              <a:srgbClr val="000000">
                <a:alpha val="38000"/>
              </a:srgbClr>
            </a:outerShdw>
          </a:effectLst>
        </p:spPr>
      </p:cxnSp>
      <p:sp>
        <p:nvSpPr>
          <p:cNvPr id="176" name="Text Box 197">
            <a:extLst>
              <a:ext uri="{FF2B5EF4-FFF2-40B4-BE49-F238E27FC236}">
                <a16:creationId xmlns:a16="http://schemas.microsoft.com/office/drawing/2014/main" id="{A9D95D49-AAF4-E94D-A150-F36D1C2A7D82}"/>
              </a:ext>
            </a:extLst>
          </p:cNvPr>
          <p:cNvSpPr txBox="1">
            <a:spLocks noChangeArrowheads="1"/>
          </p:cNvSpPr>
          <p:nvPr/>
        </p:nvSpPr>
        <p:spPr bwMode="auto">
          <a:xfrm>
            <a:off x="5766172" y="1631004"/>
            <a:ext cx="1266363" cy="338546"/>
          </a:xfrm>
          <a:prstGeom prst="rect">
            <a:avLst/>
          </a:prstGeom>
          <a:noFill/>
          <a:ln w="9525">
            <a:noFill/>
            <a:miter lim="800000"/>
            <a:headEnd/>
            <a:tailEnd/>
          </a:ln>
        </p:spPr>
        <p:txBody>
          <a:bodyPr wrap="square" lIns="91432" tIns="45716" rIns="91432" bIns="45716"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charset="0"/>
                <a:ea typeface="MS PGothic" charset="-128"/>
                <a:cs typeface="Helvetica"/>
              </a:rPr>
              <a:t>AHF/SPRITE  validation</a:t>
            </a:r>
          </a:p>
        </p:txBody>
      </p:sp>
      <p:grpSp>
        <p:nvGrpSpPr>
          <p:cNvPr id="184" name="Group 183">
            <a:extLst>
              <a:ext uri="{FF2B5EF4-FFF2-40B4-BE49-F238E27FC236}">
                <a16:creationId xmlns:a16="http://schemas.microsoft.com/office/drawing/2014/main" id="{D139C565-C98B-E640-992E-F520927C237B}"/>
              </a:ext>
            </a:extLst>
          </p:cNvPr>
          <p:cNvGrpSpPr/>
          <p:nvPr/>
        </p:nvGrpSpPr>
        <p:grpSpPr>
          <a:xfrm>
            <a:off x="9154617" y="4200970"/>
            <a:ext cx="2834640" cy="1266206"/>
            <a:chOff x="8027145" y="4470637"/>
            <a:chExt cx="2796394" cy="1001031"/>
          </a:xfrm>
        </p:grpSpPr>
        <p:sp>
          <p:nvSpPr>
            <p:cNvPr id="185" name="Rectangle 184">
              <a:extLst>
                <a:ext uri="{FF2B5EF4-FFF2-40B4-BE49-F238E27FC236}">
                  <a16:creationId xmlns:a16="http://schemas.microsoft.com/office/drawing/2014/main" id="{A4E89990-B904-D94D-9612-5BDAAF20B15B}"/>
                </a:ext>
              </a:extLst>
            </p:cNvPr>
            <p:cNvSpPr/>
            <p:nvPr/>
          </p:nvSpPr>
          <p:spPr>
            <a:xfrm>
              <a:off x="8027145" y="4470637"/>
              <a:ext cx="2706188" cy="1001031"/>
            </a:xfrm>
            <a:prstGeom prst="rect">
              <a:avLst/>
            </a:prstGeom>
            <a:solidFill>
              <a:sysClr val="window" lastClr="FFFFFF"/>
            </a:solidFill>
            <a:ln w="127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S PGothic" charset="-128"/>
                <a:cs typeface="+mn-cs"/>
              </a:endParaRPr>
            </a:p>
          </p:txBody>
        </p:sp>
        <p:cxnSp>
          <p:nvCxnSpPr>
            <p:cNvPr id="186" name="Straight Connector 185">
              <a:extLst>
                <a:ext uri="{FF2B5EF4-FFF2-40B4-BE49-F238E27FC236}">
                  <a16:creationId xmlns:a16="http://schemas.microsoft.com/office/drawing/2014/main" id="{ACDD5AA2-99DF-7643-9B6F-B17C7CE29163}"/>
                </a:ext>
              </a:extLst>
            </p:cNvPr>
            <p:cNvCxnSpPr>
              <a:cxnSpLocks/>
            </p:cNvCxnSpPr>
            <p:nvPr/>
          </p:nvCxnSpPr>
          <p:spPr>
            <a:xfrm flipH="1">
              <a:off x="8183266" y="4638798"/>
              <a:ext cx="551931" cy="0"/>
            </a:xfrm>
            <a:prstGeom prst="line">
              <a:avLst/>
            </a:prstGeom>
            <a:noFill/>
            <a:ln w="25400" cap="flat" cmpd="sng" algn="ctr">
              <a:solidFill>
                <a:srgbClr val="E46C0A"/>
              </a:solidFill>
              <a:prstDash val="solid"/>
            </a:ln>
            <a:effectLst>
              <a:outerShdw blurRad="40000" dist="20000" dir="5400000" rotWithShape="0">
                <a:srgbClr val="000000">
                  <a:alpha val="38000"/>
                </a:srgbClr>
              </a:outerShdw>
            </a:effectLst>
          </p:spPr>
        </p:cxnSp>
        <p:cxnSp>
          <p:nvCxnSpPr>
            <p:cNvPr id="187" name="Straight Connector 186">
              <a:extLst>
                <a:ext uri="{FF2B5EF4-FFF2-40B4-BE49-F238E27FC236}">
                  <a16:creationId xmlns:a16="http://schemas.microsoft.com/office/drawing/2014/main" id="{79717E28-CC20-D140-B471-2E3A5DB8881D}"/>
                </a:ext>
              </a:extLst>
            </p:cNvPr>
            <p:cNvCxnSpPr>
              <a:cxnSpLocks/>
            </p:cNvCxnSpPr>
            <p:nvPr/>
          </p:nvCxnSpPr>
          <p:spPr>
            <a:xfrm flipH="1">
              <a:off x="8183266" y="4846379"/>
              <a:ext cx="551931" cy="0"/>
            </a:xfrm>
            <a:prstGeom prst="line">
              <a:avLst/>
            </a:prstGeom>
            <a:noFill/>
            <a:ln w="25400" cap="flat" cmpd="sng" algn="ctr">
              <a:solidFill>
                <a:srgbClr val="3333CC"/>
              </a:solidFill>
              <a:prstDash val="solid"/>
            </a:ln>
            <a:effectLst>
              <a:outerShdw blurRad="40000" dist="20000" dir="5400000" rotWithShape="0">
                <a:srgbClr val="000000">
                  <a:alpha val="38000"/>
                </a:srgbClr>
              </a:outerShdw>
            </a:effectLst>
          </p:spPr>
        </p:cxnSp>
        <p:cxnSp>
          <p:nvCxnSpPr>
            <p:cNvPr id="188" name="Straight Connector 187">
              <a:extLst>
                <a:ext uri="{FF2B5EF4-FFF2-40B4-BE49-F238E27FC236}">
                  <a16:creationId xmlns:a16="http://schemas.microsoft.com/office/drawing/2014/main" id="{41B6CFCC-17E0-234C-BCB8-B1E99A1452D0}"/>
                </a:ext>
              </a:extLst>
            </p:cNvPr>
            <p:cNvCxnSpPr>
              <a:cxnSpLocks/>
            </p:cNvCxnSpPr>
            <p:nvPr/>
          </p:nvCxnSpPr>
          <p:spPr>
            <a:xfrm flipH="1">
              <a:off x="8183266" y="5064843"/>
              <a:ext cx="551931" cy="0"/>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sp>
          <p:nvSpPr>
            <p:cNvPr id="189" name="Text Box 197">
              <a:extLst>
                <a:ext uri="{FF2B5EF4-FFF2-40B4-BE49-F238E27FC236}">
                  <a16:creationId xmlns:a16="http://schemas.microsoft.com/office/drawing/2014/main" id="{686175F0-54C2-2F49-9F9C-79F7F38DC2C5}"/>
                </a:ext>
              </a:extLst>
            </p:cNvPr>
            <p:cNvSpPr txBox="1">
              <a:spLocks noChangeArrowheads="1"/>
            </p:cNvSpPr>
            <p:nvPr/>
          </p:nvSpPr>
          <p:spPr bwMode="auto">
            <a:xfrm>
              <a:off x="8767037" y="4794495"/>
              <a:ext cx="1859602" cy="170318"/>
            </a:xfrm>
            <a:prstGeom prst="rect">
              <a:avLst/>
            </a:prstGeom>
            <a:noFill/>
            <a:ln w="9525">
              <a:noFill/>
              <a:miter lim="800000"/>
              <a:headEnd/>
              <a:tailEnd/>
            </a:ln>
          </p:spPr>
          <p:txBody>
            <a:bodyPr wrap="square" lIns="91432" tIns="45716" rIns="91432" bIns="45716"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CC"/>
                  </a:solidFill>
                  <a:effectLst/>
                  <a:uLnTx/>
                  <a:uFillTx/>
                  <a:latin typeface="Arial" charset="0"/>
                  <a:ea typeface="MS PGothic" charset="-128"/>
                  <a:cs typeface="Helvetica"/>
                </a:rPr>
                <a:t>Erosion model for SiO</a:t>
              </a:r>
              <a:r>
                <a:rPr kumimoji="0" lang="en-US" sz="1000" b="1" i="0" u="none" strike="noStrike" kern="0" cap="none" spc="0" normalizeH="0" baseline="-25000" noProof="0" dirty="0">
                  <a:ln>
                    <a:noFill/>
                  </a:ln>
                  <a:solidFill>
                    <a:srgbClr val="3333CC"/>
                  </a:solidFill>
                  <a:effectLst/>
                  <a:uLnTx/>
                  <a:uFillTx/>
                  <a:latin typeface="Arial" charset="0"/>
                  <a:ea typeface="MS PGothic" charset="-128"/>
                  <a:cs typeface="Helvetica"/>
                </a:rPr>
                <a:t>2 </a:t>
              </a:r>
              <a:r>
                <a:rPr kumimoji="0" lang="en-US" sz="1000" b="1" i="0" u="none" strike="noStrike" kern="0" cap="none" spc="0" normalizeH="0" noProof="0" dirty="0">
                  <a:ln>
                    <a:noFill/>
                  </a:ln>
                  <a:solidFill>
                    <a:srgbClr val="3333CC"/>
                  </a:solidFill>
                  <a:effectLst/>
                  <a:uLnTx/>
                  <a:uFillTx/>
                  <a:latin typeface="Arial" charset="0"/>
                  <a:ea typeface="MS PGothic" charset="-128"/>
                  <a:cs typeface="Helvetica"/>
                </a:rPr>
                <a:t>TRL</a:t>
              </a:r>
              <a:endParaRPr kumimoji="0" lang="en-US" sz="1000" b="1" i="0" u="none" strike="noStrike" kern="0" cap="none" spc="0" normalizeH="0" baseline="-25000" noProof="0" dirty="0">
                <a:ln>
                  <a:noFill/>
                </a:ln>
                <a:solidFill>
                  <a:srgbClr val="3333CC"/>
                </a:solidFill>
                <a:effectLst/>
                <a:uLnTx/>
                <a:uFillTx/>
                <a:latin typeface="Arial" charset="0"/>
                <a:ea typeface="MS PGothic" charset="-128"/>
                <a:cs typeface="Helvetica"/>
              </a:endParaRPr>
            </a:p>
          </p:txBody>
        </p:sp>
        <p:sp>
          <p:nvSpPr>
            <p:cNvPr id="190" name="Text Box 197">
              <a:extLst>
                <a:ext uri="{FF2B5EF4-FFF2-40B4-BE49-F238E27FC236}">
                  <a16:creationId xmlns:a16="http://schemas.microsoft.com/office/drawing/2014/main" id="{5DBCD58A-D094-054F-9081-087AD1D0F428}"/>
                </a:ext>
              </a:extLst>
            </p:cNvPr>
            <p:cNvSpPr txBox="1">
              <a:spLocks noChangeArrowheads="1"/>
            </p:cNvSpPr>
            <p:nvPr/>
          </p:nvSpPr>
          <p:spPr bwMode="auto">
            <a:xfrm>
              <a:off x="8767551" y="4574562"/>
              <a:ext cx="2055988" cy="170318"/>
            </a:xfrm>
            <a:prstGeom prst="rect">
              <a:avLst/>
            </a:prstGeom>
            <a:noFill/>
            <a:ln w="9525">
              <a:noFill/>
              <a:miter lim="800000"/>
              <a:headEnd/>
              <a:tailEnd/>
            </a:ln>
          </p:spPr>
          <p:txBody>
            <a:bodyPr wrap="square" lIns="91432" tIns="45716" rIns="91432" bIns="45716"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E46C0A"/>
                  </a:solidFill>
                  <a:effectLst/>
                  <a:uLnTx/>
                  <a:uFillTx/>
                  <a:latin typeface="Arial" charset="0"/>
                  <a:ea typeface="MS PGothic" charset="-128"/>
                  <a:cs typeface="Helvetica"/>
                </a:rPr>
                <a:t>Graded material model TRL</a:t>
              </a:r>
            </a:p>
          </p:txBody>
        </p:sp>
        <p:sp>
          <p:nvSpPr>
            <p:cNvPr id="191" name="Text Box 197">
              <a:extLst>
                <a:ext uri="{FF2B5EF4-FFF2-40B4-BE49-F238E27FC236}">
                  <a16:creationId xmlns:a16="http://schemas.microsoft.com/office/drawing/2014/main" id="{7A137DEC-CD8F-0D41-B183-18A92A1F9A48}"/>
                </a:ext>
              </a:extLst>
            </p:cNvPr>
            <p:cNvSpPr txBox="1">
              <a:spLocks noChangeArrowheads="1"/>
            </p:cNvSpPr>
            <p:nvPr/>
          </p:nvSpPr>
          <p:spPr bwMode="auto">
            <a:xfrm>
              <a:off x="8767036" y="4992539"/>
              <a:ext cx="2056503" cy="170318"/>
            </a:xfrm>
            <a:prstGeom prst="rect">
              <a:avLst/>
            </a:prstGeom>
            <a:noFill/>
            <a:ln w="9525">
              <a:noFill/>
              <a:miter lim="800000"/>
              <a:headEnd/>
              <a:tailEnd/>
            </a:ln>
          </p:spPr>
          <p:txBody>
            <a:bodyPr wrap="square" lIns="91432" tIns="45716" rIns="91432" bIns="45716"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D8B75"/>
                  </a:solidFill>
                  <a:effectLst/>
                  <a:uLnTx/>
                  <a:uFillTx/>
                  <a:latin typeface="Arial" charset="0"/>
                  <a:ea typeface="MS PGothic" charset="-128"/>
                  <a:cs typeface="Helvetica"/>
                </a:rPr>
                <a:t>Finite-rate chemistry TRL</a:t>
              </a:r>
            </a:p>
          </p:txBody>
        </p:sp>
        <p:cxnSp>
          <p:nvCxnSpPr>
            <p:cNvPr id="192" name="Straight Connector 191">
              <a:extLst>
                <a:ext uri="{FF2B5EF4-FFF2-40B4-BE49-F238E27FC236}">
                  <a16:creationId xmlns:a16="http://schemas.microsoft.com/office/drawing/2014/main" id="{81859279-E142-7E40-9F3B-8562292B0F11}"/>
                </a:ext>
              </a:extLst>
            </p:cNvPr>
            <p:cNvCxnSpPr>
              <a:cxnSpLocks/>
            </p:cNvCxnSpPr>
            <p:nvPr/>
          </p:nvCxnSpPr>
          <p:spPr>
            <a:xfrm flipH="1">
              <a:off x="8183266" y="5260785"/>
              <a:ext cx="551931"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sp>
          <p:nvSpPr>
            <p:cNvPr id="193" name="Text Box 197">
              <a:extLst>
                <a:ext uri="{FF2B5EF4-FFF2-40B4-BE49-F238E27FC236}">
                  <a16:creationId xmlns:a16="http://schemas.microsoft.com/office/drawing/2014/main" id="{7138B48F-D327-AF4E-87A2-7A6294CC8857}"/>
                </a:ext>
              </a:extLst>
            </p:cNvPr>
            <p:cNvSpPr txBox="1">
              <a:spLocks noChangeArrowheads="1"/>
            </p:cNvSpPr>
            <p:nvPr/>
          </p:nvSpPr>
          <p:spPr bwMode="auto">
            <a:xfrm>
              <a:off x="8767035" y="5215894"/>
              <a:ext cx="1859603" cy="170318"/>
            </a:xfrm>
            <a:prstGeom prst="rect">
              <a:avLst/>
            </a:prstGeom>
            <a:noFill/>
            <a:ln w="9525">
              <a:noFill/>
              <a:miter lim="800000"/>
              <a:headEnd/>
              <a:tailEnd/>
            </a:ln>
          </p:spPr>
          <p:txBody>
            <a:bodyPr wrap="square" lIns="91432" tIns="45716" rIns="91432" bIns="45716"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0000"/>
                  </a:solidFill>
                  <a:effectLst/>
                  <a:uLnTx/>
                  <a:uFillTx/>
                  <a:latin typeface="Arial" charset="0"/>
                  <a:ea typeface="MS PGothic" charset="-128"/>
                  <a:cs typeface="Helvetica"/>
                </a:rPr>
                <a:t>NuSil coating process MRL</a:t>
              </a:r>
            </a:p>
          </p:txBody>
        </p:sp>
      </p:grpSp>
      <p:cxnSp>
        <p:nvCxnSpPr>
          <p:cNvPr id="196" name="Straight Connector 195">
            <a:extLst>
              <a:ext uri="{FF2B5EF4-FFF2-40B4-BE49-F238E27FC236}">
                <a16:creationId xmlns:a16="http://schemas.microsoft.com/office/drawing/2014/main" id="{58850263-4F27-2342-9EA1-65F177C8CBA2}"/>
              </a:ext>
            </a:extLst>
          </p:cNvPr>
          <p:cNvCxnSpPr>
            <a:cxnSpLocks/>
          </p:cNvCxnSpPr>
          <p:nvPr/>
        </p:nvCxnSpPr>
        <p:spPr>
          <a:xfrm flipH="1">
            <a:off x="1435311" y="3288351"/>
            <a:ext cx="2940644" cy="0"/>
          </a:xfrm>
          <a:prstGeom prst="line">
            <a:avLst/>
          </a:prstGeom>
          <a:noFill/>
          <a:ln w="25400" cap="flat" cmpd="sng" algn="ctr">
            <a:solidFill>
              <a:srgbClr val="E46C0A"/>
            </a:solidFill>
            <a:prstDash val="solid"/>
          </a:ln>
          <a:effectLst>
            <a:outerShdw blurRad="40000" dist="20000" dir="5400000" rotWithShape="0">
              <a:srgbClr val="000000">
                <a:alpha val="38000"/>
              </a:srgbClr>
            </a:outerShdw>
          </a:effectLst>
        </p:spPr>
      </p:cxnSp>
      <p:cxnSp>
        <p:nvCxnSpPr>
          <p:cNvPr id="197" name="Straight Connector 196">
            <a:extLst>
              <a:ext uri="{FF2B5EF4-FFF2-40B4-BE49-F238E27FC236}">
                <a16:creationId xmlns:a16="http://schemas.microsoft.com/office/drawing/2014/main" id="{6E78B974-3285-584C-8A75-CDB5D894D18E}"/>
              </a:ext>
            </a:extLst>
          </p:cNvPr>
          <p:cNvCxnSpPr>
            <a:cxnSpLocks/>
          </p:cNvCxnSpPr>
          <p:nvPr/>
        </p:nvCxnSpPr>
        <p:spPr>
          <a:xfrm flipH="1">
            <a:off x="5923189" y="2034653"/>
            <a:ext cx="8449" cy="1204488"/>
          </a:xfrm>
          <a:prstGeom prst="line">
            <a:avLst/>
          </a:prstGeom>
          <a:noFill/>
          <a:ln w="25400" cap="flat" cmpd="sng" algn="ctr">
            <a:solidFill>
              <a:srgbClr val="E46C0A"/>
            </a:solidFill>
            <a:prstDash val="solid"/>
          </a:ln>
          <a:effectLst>
            <a:outerShdw blurRad="40000" dist="20000" dir="5400000" rotWithShape="0">
              <a:srgbClr val="000000">
                <a:alpha val="38000"/>
              </a:srgbClr>
            </a:outerShdw>
          </a:effectLst>
        </p:spPr>
      </p:cxnSp>
      <p:cxnSp>
        <p:nvCxnSpPr>
          <p:cNvPr id="199" name="Straight Connector 198">
            <a:extLst>
              <a:ext uri="{FF2B5EF4-FFF2-40B4-BE49-F238E27FC236}">
                <a16:creationId xmlns:a16="http://schemas.microsoft.com/office/drawing/2014/main" id="{FF4C71F3-FF6D-254C-B773-5F9A25F10AAB}"/>
              </a:ext>
            </a:extLst>
          </p:cNvPr>
          <p:cNvCxnSpPr>
            <a:cxnSpLocks/>
          </p:cNvCxnSpPr>
          <p:nvPr/>
        </p:nvCxnSpPr>
        <p:spPr>
          <a:xfrm flipH="1">
            <a:off x="3344832" y="3295839"/>
            <a:ext cx="2586806" cy="14981"/>
          </a:xfrm>
          <a:prstGeom prst="line">
            <a:avLst/>
          </a:prstGeom>
          <a:noFill/>
          <a:ln w="25400" cap="flat" cmpd="sng" algn="ctr">
            <a:solidFill>
              <a:srgbClr val="3333CC"/>
            </a:solidFill>
            <a:prstDash val="solid"/>
          </a:ln>
          <a:effectLst>
            <a:outerShdw blurRad="40000" dist="20000" dir="5400000" rotWithShape="0">
              <a:srgbClr val="000000">
                <a:alpha val="38000"/>
              </a:srgbClr>
            </a:outerShdw>
          </a:effectLst>
        </p:spPr>
      </p:cxnSp>
      <p:cxnSp>
        <p:nvCxnSpPr>
          <p:cNvPr id="200" name="Straight Connector 199">
            <a:extLst>
              <a:ext uri="{FF2B5EF4-FFF2-40B4-BE49-F238E27FC236}">
                <a16:creationId xmlns:a16="http://schemas.microsoft.com/office/drawing/2014/main" id="{A91E7915-4924-F94D-9986-25338CFF82E8}"/>
              </a:ext>
            </a:extLst>
          </p:cNvPr>
          <p:cNvCxnSpPr>
            <a:cxnSpLocks/>
          </p:cNvCxnSpPr>
          <p:nvPr/>
        </p:nvCxnSpPr>
        <p:spPr>
          <a:xfrm flipH="1">
            <a:off x="5938693" y="2024413"/>
            <a:ext cx="10292" cy="1258788"/>
          </a:xfrm>
          <a:prstGeom prst="line">
            <a:avLst/>
          </a:prstGeom>
          <a:noFill/>
          <a:ln w="25400" cap="flat" cmpd="sng" algn="ctr">
            <a:solidFill>
              <a:srgbClr val="3333CC"/>
            </a:solidFill>
            <a:prstDash val="solid"/>
          </a:ln>
          <a:effectLst>
            <a:outerShdw blurRad="40000" dist="20000" dir="5400000" rotWithShape="0">
              <a:srgbClr val="000000">
                <a:alpha val="38000"/>
              </a:srgbClr>
            </a:outerShdw>
          </a:effectLst>
        </p:spPr>
      </p:cxnSp>
      <p:cxnSp>
        <p:nvCxnSpPr>
          <p:cNvPr id="202" name="Straight Connector 201">
            <a:extLst>
              <a:ext uri="{FF2B5EF4-FFF2-40B4-BE49-F238E27FC236}">
                <a16:creationId xmlns:a16="http://schemas.microsoft.com/office/drawing/2014/main" id="{0254783C-A7ED-164C-BAD7-485746F077E4}"/>
              </a:ext>
            </a:extLst>
          </p:cNvPr>
          <p:cNvCxnSpPr>
            <a:cxnSpLocks/>
          </p:cNvCxnSpPr>
          <p:nvPr/>
        </p:nvCxnSpPr>
        <p:spPr>
          <a:xfrm flipH="1">
            <a:off x="1410307" y="4476622"/>
            <a:ext cx="1938996" cy="0"/>
          </a:xfrm>
          <a:prstGeom prst="line">
            <a:avLst/>
          </a:prstGeom>
          <a:noFill/>
          <a:ln w="25400" cap="flat" cmpd="sng" algn="ctr">
            <a:solidFill>
              <a:srgbClr val="3333CC"/>
            </a:solidFill>
            <a:prstDash val="solid"/>
          </a:ln>
          <a:effectLst>
            <a:outerShdw blurRad="40000" dist="20000" dir="5400000" rotWithShape="0">
              <a:srgbClr val="000000">
                <a:alpha val="38000"/>
              </a:srgbClr>
            </a:outerShdw>
          </a:effectLst>
        </p:spPr>
      </p:cxnSp>
      <p:sp>
        <p:nvSpPr>
          <p:cNvPr id="203" name="Isosceles Triangle 94">
            <a:extLst>
              <a:ext uri="{FF2B5EF4-FFF2-40B4-BE49-F238E27FC236}">
                <a16:creationId xmlns:a16="http://schemas.microsoft.com/office/drawing/2014/main" id="{2DF7A18F-2C43-4243-8C04-15FA0DA47720}"/>
              </a:ext>
            </a:extLst>
          </p:cNvPr>
          <p:cNvSpPr/>
          <p:nvPr/>
        </p:nvSpPr>
        <p:spPr bwMode="auto">
          <a:xfrm rot="10800000">
            <a:off x="5858085" y="1827393"/>
            <a:ext cx="155448" cy="155448"/>
          </a:xfrm>
          <a:prstGeom prst="pentagon">
            <a:avLst/>
          </a:prstGeom>
          <a:solidFill>
            <a:schemeClr val="bg1"/>
          </a:solidFill>
          <a:ln w="28575" cap="flat" cmpd="sng" algn="ctr">
            <a:solidFill>
              <a:schemeClr val="bg1"/>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ＭＳ Ｐゴシック" pitchFamily="-108" charset="-128"/>
            </a:endParaRPr>
          </a:p>
        </p:txBody>
      </p:sp>
      <p:cxnSp>
        <p:nvCxnSpPr>
          <p:cNvPr id="204" name="Straight Connector 203">
            <a:extLst>
              <a:ext uri="{FF2B5EF4-FFF2-40B4-BE49-F238E27FC236}">
                <a16:creationId xmlns:a16="http://schemas.microsoft.com/office/drawing/2014/main" id="{94253212-8C62-174F-AF99-AF7FFAEE4DBE}"/>
              </a:ext>
            </a:extLst>
          </p:cNvPr>
          <p:cNvCxnSpPr>
            <a:cxnSpLocks/>
          </p:cNvCxnSpPr>
          <p:nvPr/>
        </p:nvCxnSpPr>
        <p:spPr>
          <a:xfrm>
            <a:off x="7413034" y="3263914"/>
            <a:ext cx="3017889" cy="4681"/>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cxnSp>
        <p:nvCxnSpPr>
          <p:cNvPr id="205" name="Straight Connector 204">
            <a:extLst>
              <a:ext uri="{FF2B5EF4-FFF2-40B4-BE49-F238E27FC236}">
                <a16:creationId xmlns:a16="http://schemas.microsoft.com/office/drawing/2014/main" id="{A42E358F-2775-5D48-91EB-0F84E3205221}"/>
              </a:ext>
            </a:extLst>
          </p:cNvPr>
          <p:cNvCxnSpPr>
            <a:cxnSpLocks/>
          </p:cNvCxnSpPr>
          <p:nvPr/>
        </p:nvCxnSpPr>
        <p:spPr>
          <a:xfrm flipV="1">
            <a:off x="10406939" y="2054184"/>
            <a:ext cx="0" cy="1215021"/>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sp>
        <p:nvSpPr>
          <p:cNvPr id="213" name="TextBox 212">
            <a:extLst>
              <a:ext uri="{FF2B5EF4-FFF2-40B4-BE49-F238E27FC236}">
                <a16:creationId xmlns:a16="http://schemas.microsoft.com/office/drawing/2014/main" id="{41129EC6-3FDA-B741-9D9F-E5516F77E59C}"/>
              </a:ext>
            </a:extLst>
          </p:cNvPr>
          <p:cNvSpPr txBox="1"/>
          <p:nvPr/>
        </p:nvSpPr>
        <p:spPr>
          <a:xfrm>
            <a:off x="5695967" y="6179308"/>
            <a:ext cx="736099" cy="369332"/>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charset="0"/>
                <a:ea typeface="MS PGothic" charset="-128"/>
                <a:cs typeface="+mn-cs"/>
              </a:rPr>
              <a:t>FY21</a:t>
            </a:r>
          </a:p>
        </p:txBody>
      </p:sp>
      <p:sp>
        <p:nvSpPr>
          <p:cNvPr id="225" name="Text Box 197">
            <a:extLst>
              <a:ext uri="{FF2B5EF4-FFF2-40B4-BE49-F238E27FC236}">
                <a16:creationId xmlns:a16="http://schemas.microsoft.com/office/drawing/2014/main" id="{23A0105C-43FD-7547-85E2-26397A499CB5}"/>
              </a:ext>
            </a:extLst>
          </p:cNvPr>
          <p:cNvSpPr txBox="1">
            <a:spLocks noChangeArrowheads="1"/>
          </p:cNvSpPr>
          <p:nvPr/>
        </p:nvSpPr>
        <p:spPr bwMode="auto">
          <a:xfrm>
            <a:off x="3248908" y="2740365"/>
            <a:ext cx="1400236" cy="461657"/>
          </a:xfrm>
          <a:prstGeom prst="rect">
            <a:avLst/>
          </a:prstGeom>
          <a:noFill/>
          <a:ln w="9525">
            <a:noFill/>
            <a:miter lim="800000"/>
            <a:headEnd/>
            <a:tailEnd/>
          </a:ln>
        </p:spPr>
        <p:txBody>
          <a:bodyPr wrap="square" lIns="91432" tIns="45716" rIns="91432" bIns="45716"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3333CC"/>
                </a:solidFill>
                <a:effectLst/>
                <a:uLnTx/>
                <a:uFillTx/>
                <a:latin typeface="Arial" charset="0"/>
                <a:ea typeface="MS PGothic" charset="-128"/>
                <a:cs typeface="Helvetica"/>
              </a:rPr>
              <a:t>Characterization of PICA-N gas-surface interactions</a:t>
            </a:r>
          </a:p>
        </p:txBody>
      </p:sp>
      <p:sp>
        <p:nvSpPr>
          <p:cNvPr id="226" name="Isosceles Triangle 94">
            <a:extLst>
              <a:ext uri="{FF2B5EF4-FFF2-40B4-BE49-F238E27FC236}">
                <a16:creationId xmlns:a16="http://schemas.microsoft.com/office/drawing/2014/main" id="{B8FF2945-832F-0842-AF5B-4C9BF09F439A}"/>
              </a:ext>
            </a:extLst>
          </p:cNvPr>
          <p:cNvSpPr/>
          <p:nvPr/>
        </p:nvSpPr>
        <p:spPr bwMode="auto">
          <a:xfrm rot="10800000">
            <a:off x="3259429" y="3067001"/>
            <a:ext cx="155448" cy="155448"/>
          </a:xfrm>
          <a:prstGeom prst="pentagon">
            <a:avLst/>
          </a:prstGeom>
          <a:solidFill>
            <a:srgbClr val="3333CC"/>
          </a:solidFill>
          <a:ln w="28575" cap="flat" cmpd="sng" algn="ctr">
            <a:solidFill>
              <a:srgbClr val="3333CC"/>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ＭＳ Ｐゴシック" pitchFamily="-108" charset="-128"/>
            </a:endParaRPr>
          </a:p>
        </p:txBody>
      </p:sp>
      <p:cxnSp>
        <p:nvCxnSpPr>
          <p:cNvPr id="232" name="Straight Connector 231">
            <a:extLst>
              <a:ext uri="{FF2B5EF4-FFF2-40B4-BE49-F238E27FC236}">
                <a16:creationId xmlns:a16="http://schemas.microsoft.com/office/drawing/2014/main" id="{7E8DF6E9-F19D-4E4B-8C11-A7C30D3D87A2}"/>
              </a:ext>
            </a:extLst>
          </p:cNvPr>
          <p:cNvCxnSpPr>
            <a:cxnSpLocks/>
          </p:cNvCxnSpPr>
          <p:nvPr/>
        </p:nvCxnSpPr>
        <p:spPr>
          <a:xfrm flipH="1">
            <a:off x="1366300" y="2077098"/>
            <a:ext cx="2981918" cy="1"/>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71" name="Straight Connector 170">
            <a:extLst>
              <a:ext uri="{FF2B5EF4-FFF2-40B4-BE49-F238E27FC236}">
                <a16:creationId xmlns:a16="http://schemas.microsoft.com/office/drawing/2014/main" id="{39185599-7C07-BE4E-975E-7406751CB071}"/>
              </a:ext>
            </a:extLst>
          </p:cNvPr>
          <p:cNvCxnSpPr>
            <a:cxnSpLocks/>
          </p:cNvCxnSpPr>
          <p:nvPr/>
        </p:nvCxnSpPr>
        <p:spPr>
          <a:xfrm flipV="1">
            <a:off x="7413034" y="3283201"/>
            <a:ext cx="0" cy="1204393"/>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cxnSp>
        <p:nvCxnSpPr>
          <p:cNvPr id="162" name="Straight Connector 161">
            <a:extLst>
              <a:ext uri="{FF2B5EF4-FFF2-40B4-BE49-F238E27FC236}">
                <a16:creationId xmlns:a16="http://schemas.microsoft.com/office/drawing/2014/main" id="{BB1063FC-813C-534F-8F46-E245A0FBD687}"/>
              </a:ext>
            </a:extLst>
          </p:cNvPr>
          <p:cNvCxnSpPr>
            <a:cxnSpLocks/>
          </p:cNvCxnSpPr>
          <p:nvPr/>
        </p:nvCxnSpPr>
        <p:spPr>
          <a:xfrm>
            <a:off x="1435311" y="4480688"/>
            <a:ext cx="5969764" cy="0"/>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sp>
        <p:nvSpPr>
          <p:cNvPr id="89" name="Text Box 197">
            <a:extLst>
              <a:ext uri="{FF2B5EF4-FFF2-40B4-BE49-F238E27FC236}">
                <a16:creationId xmlns:a16="http://schemas.microsoft.com/office/drawing/2014/main" id="{9BF0DD5C-16BE-B749-A4E8-546A26EEBBB5}"/>
              </a:ext>
            </a:extLst>
          </p:cNvPr>
          <p:cNvSpPr txBox="1">
            <a:spLocks noChangeArrowheads="1"/>
          </p:cNvSpPr>
          <p:nvPr/>
        </p:nvSpPr>
        <p:spPr bwMode="auto">
          <a:xfrm>
            <a:off x="6867085" y="2681064"/>
            <a:ext cx="1266363" cy="338546"/>
          </a:xfrm>
          <a:prstGeom prst="rect">
            <a:avLst/>
          </a:prstGeom>
          <a:noFill/>
          <a:ln w="9525">
            <a:noFill/>
            <a:miter lim="800000"/>
            <a:headEnd/>
            <a:tailEnd/>
          </a:ln>
        </p:spPr>
        <p:txBody>
          <a:bodyPr wrap="square" lIns="91432" tIns="45716" rIns="91432" bIns="45716"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D8B75"/>
                </a:solidFill>
                <a:effectLst/>
                <a:uLnTx/>
                <a:uFillTx/>
                <a:latin typeface="Arial" charset="0"/>
                <a:ea typeface="MS PGothic" charset="-128"/>
                <a:cs typeface="Helvetica"/>
              </a:rPr>
              <a:t>Type 3 PICA-N model update</a:t>
            </a:r>
          </a:p>
        </p:txBody>
      </p:sp>
      <p:cxnSp>
        <p:nvCxnSpPr>
          <p:cNvPr id="90" name="Straight Connector 89">
            <a:extLst>
              <a:ext uri="{FF2B5EF4-FFF2-40B4-BE49-F238E27FC236}">
                <a16:creationId xmlns:a16="http://schemas.microsoft.com/office/drawing/2014/main" id="{C27C7C95-7471-D54E-B542-1BA371EBE523}"/>
              </a:ext>
            </a:extLst>
          </p:cNvPr>
          <p:cNvCxnSpPr>
            <a:cxnSpLocks/>
          </p:cNvCxnSpPr>
          <p:nvPr/>
        </p:nvCxnSpPr>
        <p:spPr>
          <a:xfrm>
            <a:off x="10415530" y="2048517"/>
            <a:ext cx="259064" cy="0"/>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sp>
        <p:nvSpPr>
          <p:cNvPr id="92" name="Title 1">
            <a:extLst>
              <a:ext uri="{FF2B5EF4-FFF2-40B4-BE49-F238E27FC236}">
                <a16:creationId xmlns:a16="http://schemas.microsoft.com/office/drawing/2014/main" id="{86822DAF-B61E-5D4F-8EC2-EC8E4ACCC94D}"/>
              </a:ext>
            </a:extLst>
          </p:cNvPr>
          <p:cNvSpPr txBox="1">
            <a:spLocks/>
          </p:cNvSpPr>
          <p:nvPr/>
        </p:nvSpPr>
        <p:spPr>
          <a:xfrm>
            <a:off x="4337807" y="4929379"/>
            <a:ext cx="7617924" cy="1066800"/>
          </a:xfrm>
          <a:prstGeom prst="rect">
            <a:avLst/>
          </a:prstGeom>
        </p:spPr>
        <p:txBody>
          <a:bodyPr anchor="ctr"/>
          <a:lstStyle>
            <a:lvl1pPr algn="ctr" defTabSz="457200" rtl="0" eaLnBrk="0" fontAlgn="base" hangingPunct="0">
              <a:spcBef>
                <a:spcPct val="0"/>
              </a:spcBef>
              <a:spcAft>
                <a:spcPct val="0"/>
              </a:spcAft>
              <a:defRPr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Bold" charset="0"/>
                <a:ea typeface="ＭＳ Ｐゴシック" charset="-128"/>
              </a:rPr>
              <a:t>MEDLI2 Deep Dive Begins</a:t>
            </a:r>
          </a:p>
          <a:p>
            <a:pPr marL="0" marR="0" lvl="0" indent="0" algn="l" defTabSz="457200" rtl="0" eaLnBrk="0" fontAlgn="base" latinLnBrk="0" hangingPunct="0">
              <a:lnSpc>
                <a:spcPct val="100000"/>
              </a:lnSpc>
              <a:spcBef>
                <a:spcPct val="0"/>
              </a:spcBef>
              <a:spcAft>
                <a:spcPct val="0"/>
              </a:spcAft>
              <a:buClrTx/>
              <a:buSzTx/>
              <a:buFontTx/>
              <a:buNone/>
              <a:tabLst/>
              <a:defRPr/>
            </a:pPr>
            <a:r>
              <a:rPr lang="en-US" sz="1800" b="1">
                <a:solidFill>
                  <a:prstClr val="black"/>
                </a:solidFill>
              </a:rPr>
              <a:t>--&gt;</a:t>
            </a:r>
            <a:endParaRPr kumimoji="0" lang="en-US" sz="1800" b="1" i="0" u="none" strike="noStrike" kern="1200" cap="none" spc="0" normalizeH="0" baseline="0" noProof="0">
              <a:ln>
                <a:noFill/>
              </a:ln>
              <a:solidFill>
                <a:prstClr val="black"/>
              </a:solidFill>
              <a:effectLst/>
              <a:uLnTx/>
              <a:uFillTx/>
              <a:latin typeface="Arial Bold" charset="0"/>
              <a:ea typeface="ＭＳ Ｐゴシック" charset="-128"/>
            </a:endParaRPr>
          </a:p>
        </p:txBody>
      </p:sp>
      <p:sp>
        <p:nvSpPr>
          <p:cNvPr id="81" name="Title 1">
            <a:extLst>
              <a:ext uri="{FF2B5EF4-FFF2-40B4-BE49-F238E27FC236}">
                <a16:creationId xmlns:a16="http://schemas.microsoft.com/office/drawing/2014/main" id="{2403AA9F-7288-4843-ABF5-62AE35B75AFC}"/>
              </a:ext>
            </a:extLst>
          </p:cNvPr>
          <p:cNvSpPr txBox="1">
            <a:spLocks/>
          </p:cNvSpPr>
          <p:nvPr/>
        </p:nvSpPr>
        <p:spPr>
          <a:xfrm>
            <a:off x="664267" y="4793685"/>
            <a:ext cx="3731584" cy="1066800"/>
          </a:xfrm>
          <a:prstGeom prst="rect">
            <a:avLst/>
          </a:prstGeom>
        </p:spPr>
        <p:txBody>
          <a:bodyPr anchor="ctr"/>
          <a:lstStyle>
            <a:lvl1pPr algn="ctr" defTabSz="457200" rtl="0" eaLnBrk="0" fontAlgn="base" hangingPunct="0">
              <a:spcBef>
                <a:spcPct val="0"/>
              </a:spcBef>
              <a:spcAft>
                <a:spcPct val="0"/>
              </a:spcAft>
              <a:defRPr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Bold" charset="0"/>
                <a:ea typeface="ＭＳ Ｐゴシック" charset="-128"/>
              </a:rPr>
              <a:t>PICA-</a:t>
            </a:r>
            <a:r>
              <a:rPr kumimoji="0" lang="en-US" sz="1800" b="1" i="0" u="none" strike="noStrike" kern="1200" cap="none" spc="0" normalizeH="0" baseline="0" noProof="0" err="1">
                <a:ln>
                  <a:noFill/>
                </a:ln>
                <a:solidFill>
                  <a:prstClr val="black"/>
                </a:solidFill>
                <a:effectLst/>
                <a:uLnTx/>
                <a:uFillTx/>
                <a:latin typeface="Arial Bold" charset="0"/>
                <a:ea typeface="ＭＳ Ｐゴシック" charset="-128"/>
              </a:rPr>
              <a:t>NuSil</a:t>
            </a:r>
            <a:r>
              <a:rPr kumimoji="0" lang="en-US" sz="1800" b="1" i="0" u="none" strike="noStrike" kern="1200" cap="none" spc="0" normalizeH="0" baseline="0" noProof="0">
                <a:ln>
                  <a:noFill/>
                </a:ln>
                <a:solidFill>
                  <a:prstClr val="black"/>
                </a:solidFill>
                <a:effectLst/>
                <a:uLnTx/>
                <a:uFillTx/>
                <a:latin typeface="Arial Bold" charset="0"/>
                <a:ea typeface="ＭＳ Ｐゴシック" charset="-128"/>
              </a:rPr>
              <a:t> Ends.</a:t>
            </a:r>
          </a:p>
        </p:txBody>
      </p:sp>
      <p:sp>
        <p:nvSpPr>
          <p:cNvPr id="84" name="Isosceles Triangle 94">
            <a:extLst>
              <a:ext uri="{FF2B5EF4-FFF2-40B4-BE49-F238E27FC236}">
                <a16:creationId xmlns:a16="http://schemas.microsoft.com/office/drawing/2014/main" id="{6E5ADAD7-E4AD-6B43-864D-04911BBA59CD}"/>
              </a:ext>
            </a:extLst>
          </p:cNvPr>
          <p:cNvSpPr/>
          <p:nvPr/>
        </p:nvSpPr>
        <p:spPr bwMode="auto">
          <a:xfrm flipV="1">
            <a:off x="7336955" y="3026667"/>
            <a:ext cx="155448" cy="155448"/>
          </a:xfrm>
          <a:prstGeom prst="pentagon">
            <a:avLst/>
          </a:prstGeom>
          <a:solidFill>
            <a:srgbClr val="2D8B75"/>
          </a:solidFill>
          <a:ln w="28575" cap="flat" cmpd="sng" algn="ctr">
            <a:solidFill>
              <a:srgbClr val="2D8B75"/>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ＭＳ Ｐゴシック" pitchFamily="-108" charset="-128"/>
            </a:endParaRPr>
          </a:p>
        </p:txBody>
      </p:sp>
      <p:sp>
        <p:nvSpPr>
          <p:cNvPr id="57" name="TextBox 56">
            <a:extLst>
              <a:ext uri="{FF2B5EF4-FFF2-40B4-BE49-F238E27FC236}">
                <a16:creationId xmlns:a16="http://schemas.microsoft.com/office/drawing/2014/main" id="{CDB2B6F4-14B4-4059-B03E-4C24BFB31454}"/>
              </a:ext>
            </a:extLst>
          </p:cNvPr>
          <p:cNvSpPr txBox="1"/>
          <p:nvPr/>
        </p:nvSpPr>
        <p:spPr>
          <a:xfrm rot="16200000">
            <a:off x="-94350" y="3565988"/>
            <a:ext cx="1627597" cy="461665"/>
          </a:xfrm>
          <a:prstGeom prst="rect">
            <a:avLst/>
          </a:prstGeom>
          <a:solidFill>
            <a:schemeClr val="tx1"/>
          </a:solidFill>
        </p:spPr>
        <p:txBody>
          <a:bodyPr wrap="square" rtlCol="0">
            <a:spAutoFit/>
          </a:bodyPr>
          <a:lstStyle/>
          <a:p>
            <a:pPr algn="ctr"/>
            <a:r>
              <a:rPr lang="en-US" sz="2400" b="1" dirty="0">
                <a:solidFill>
                  <a:schemeClr val="bg1"/>
                </a:solidFill>
              </a:rPr>
              <a:t>TRL/MRL</a:t>
            </a:r>
          </a:p>
        </p:txBody>
      </p:sp>
      <p:sp>
        <p:nvSpPr>
          <p:cNvPr id="60" name="Text Box 197">
            <a:extLst>
              <a:ext uri="{FF2B5EF4-FFF2-40B4-BE49-F238E27FC236}">
                <a16:creationId xmlns:a16="http://schemas.microsoft.com/office/drawing/2014/main" id="{BFC8ADD8-0731-DE43-9C35-091E55ACB797}"/>
              </a:ext>
            </a:extLst>
          </p:cNvPr>
          <p:cNvSpPr txBox="1">
            <a:spLocks noChangeArrowheads="1"/>
          </p:cNvSpPr>
          <p:nvPr/>
        </p:nvSpPr>
        <p:spPr bwMode="auto">
          <a:xfrm>
            <a:off x="10484883" y="1986655"/>
            <a:ext cx="1266363" cy="461657"/>
          </a:xfrm>
          <a:prstGeom prst="rect">
            <a:avLst/>
          </a:prstGeom>
          <a:solidFill>
            <a:schemeClr val="tx1"/>
          </a:solidFill>
          <a:ln w="9525">
            <a:noFill/>
            <a:miter lim="800000"/>
            <a:headEnd/>
            <a:tailEnd/>
          </a:ln>
        </p:spPr>
        <p:txBody>
          <a:bodyPr wrap="square" lIns="91432" tIns="45716" rIns="91432" bIns="45716"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D8B75"/>
                </a:solidFill>
                <a:effectLst/>
                <a:uLnTx/>
                <a:uFillTx/>
                <a:latin typeface="Arial" charset="0"/>
                <a:ea typeface="MS PGothic" charset="-128"/>
                <a:cs typeface="Helvetica"/>
              </a:rPr>
              <a:t>MEDLI2 Post Flight with updated PICA-N</a:t>
            </a:r>
          </a:p>
        </p:txBody>
      </p:sp>
      <p:sp>
        <p:nvSpPr>
          <p:cNvPr id="61" name="Isosceles Triangle 94">
            <a:extLst>
              <a:ext uri="{FF2B5EF4-FFF2-40B4-BE49-F238E27FC236}">
                <a16:creationId xmlns:a16="http://schemas.microsoft.com/office/drawing/2014/main" id="{DA9B1345-0DE5-D146-BD08-909C9F7712BD}"/>
              </a:ext>
            </a:extLst>
          </p:cNvPr>
          <p:cNvSpPr/>
          <p:nvPr/>
        </p:nvSpPr>
        <p:spPr bwMode="auto">
          <a:xfrm flipV="1">
            <a:off x="10329435" y="1824177"/>
            <a:ext cx="155448" cy="155448"/>
          </a:xfrm>
          <a:prstGeom prst="pentagon">
            <a:avLst/>
          </a:prstGeom>
          <a:solidFill>
            <a:srgbClr val="2D8B75"/>
          </a:solidFill>
          <a:ln w="28575" cap="flat" cmpd="sng" algn="ctr">
            <a:solidFill>
              <a:srgbClr val="2D8B75"/>
            </a:solidFill>
            <a:prstDash val="solid"/>
            <a:round/>
            <a:headEnd type="none" w="med" len="med"/>
            <a:tailEnd type="none" w="med" len="med"/>
          </a:ln>
          <a:effectLst/>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523066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267F-672C-604D-91D9-F729E236A118}"/>
              </a:ext>
            </a:extLst>
          </p:cNvPr>
          <p:cNvSpPr>
            <a:spLocks noGrp="1"/>
          </p:cNvSpPr>
          <p:nvPr>
            <p:ph type="title"/>
          </p:nvPr>
        </p:nvSpPr>
        <p:spPr/>
        <p:txBody>
          <a:bodyPr/>
          <a:lstStyle/>
          <a:p>
            <a:r>
              <a:rPr lang="en-US" sz="4400" b="1" dirty="0">
                <a:solidFill>
                  <a:schemeClr val="tx1"/>
                </a:solidFill>
              </a:rPr>
              <a:t>TRL/SRL Progression</a:t>
            </a:r>
            <a:br>
              <a:rPr lang="en-US" b="1" dirty="0">
                <a:solidFill>
                  <a:schemeClr val="tx1"/>
                </a:solidFill>
              </a:rPr>
            </a:br>
            <a:r>
              <a:rPr lang="en-US" sz="2400" b="1" dirty="0">
                <a:solidFill>
                  <a:schemeClr val="tx1"/>
                </a:solidFill>
              </a:rPr>
              <a:t>SLKR</a:t>
            </a:r>
          </a:p>
        </p:txBody>
      </p:sp>
      <p:sp>
        <p:nvSpPr>
          <p:cNvPr id="4" name="Slide Number Placeholder 3">
            <a:extLst>
              <a:ext uri="{FF2B5EF4-FFF2-40B4-BE49-F238E27FC236}">
                <a16:creationId xmlns:a16="http://schemas.microsoft.com/office/drawing/2014/main" id="{1D81A21B-74CD-C047-BEBD-2EAB13CD4E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C769F-ADCB-2641-BD2F-4076D1C41918}" type="slidenum">
              <a:rPr kumimoji="0" lang="uk-UA" sz="8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uk-UA" sz="1200" b="0" i="0" u="none" strike="noStrike" kern="1200" cap="none" spc="0" normalizeH="0" baseline="0" noProof="0">
              <a:ln>
                <a:noFill/>
              </a:ln>
              <a:solidFill>
                <a:prstClr val="black"/>
              </a:solidFill>
              <a:effectLst/>
              <a:uLnTx/>
              <a:uFillTx/>
              <a:latin typeface="Calibri"/>
              <a:cs typeface="+mn-cs"/>
            </a:endParaRPr>
          </a:p>
        </p:txBody>
      </p:sp>
      <p:sp>
        <p:nvSpPr>
          <p:cNvPr id="6" name="Rectangle 5">
            <a:extLst>
              <a:ext uri="{FF2B5EF4-FFF2-40B4-BE49-F238E27FC236}">
                <a16:creationId xmlns:a16="http://schemas.microsoft.com/office/drawing/2014/main" id="{E594DA04-E69D-3641-B1E4-D7DBB805BAB5}"/>
              </a:ext>
            </a:extLst>
          </p:cNvPr>
          <p:cNvSpPr/>
          <p:nvPr/>
        </p:nvSpPr>
        <p:spPr>
          <a:xfrm>
            <a:off x="7432026" y="1818781"/>
            <a:ext cx="2983504" cy="4237712"/>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2C7B8AC-9335-8A46-A49C-2069B55FE8BD}"/>
              </a:ext>
            </a:extLst>
          </p:cNvPr>
          <p:cNvSpPr/>
          <p:nvPr/>
        </p:nvSpPr>
        <p:spPr>
          <a:xfrm>
            <a:off x="1437258" y="1819268"/>
            <a:ext cx="2931642" cy="4237712"/>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CD5FC207-8561-D04D-9A85-5A9E120C84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901" y="1879107"/>
            <a:ext cx="10510763" cy="4745736"/>
          </a:xfrm>
          <a:prstGeom prst="rect">
            <a:avLst/>
          </a:prstGeom>
        </p:spPr>
      </p:pic>
      <p:grpSp>
        <p:nvGrpSpPr>
          <p:cNvPr id="10" name="Group 9">
            <a:extLst>
              <a:ext uri="{FF2B5EF4-FFF2-40B4-BE49-F238E27FC236}">
                <a16:creationId xmlns:a16="http://schemas.microsoft.com/office/drawing/2014/main" id="{91194553-3E28-E349-B163-F721193A08B8}"/>
              </a:ext>
            </a:extLst>
          </p:cNvPr>
          <p:cNvGrpSpPr/>
          <p:nvPr/>
        </p:nvGrpSpPr>
        <p:grpSpPr>
          <a:xfrm>
            <a:off x="535296" y="1225272"/>
            <a:ext cx="11142539" cy="376646"/>
            <a:chOff x="1595159" y="1277965"/>
            <a:chExt cx="9001683" cy="306697"/>
          </a:xfrm>
          <a:solidFill>
            <a:schemeClr val="tx1"/>
          </a:solidFill>
        </p:grpSpPr>
        <p:sp>
          <p:nvSpPr>
            <p:cNvPr id="59" name="Rectangle 58">
              <a:extLst>
                <a:ext uri="{FF2B5EF4-FFF2-40B4-BE49-F238E27FC236}">
                  <a16:creationId xmlns:a16="http://schemas.microsoft.com/office/drawing/2014/main" id="{65EDE7BF-26F7-5747-85BF-D71A827A0B77}"/>
                </a:ext>
              </a:extLst>
            </p:cNvPr>
            <p:cNvSpPr/>
            <p:nvPr/>
          </p:nvSpPr>
          <p:spPr>
            <a:xfrm>
              <a:off x="1595159" y="1277965"/>
              <a:ext cx="9001683" cy="306697"/>
            </a:xfrm>
            <a:prstGeom prst="rect">
              <a:avLst/>
            </a:prstGeom>
            <a:grpFill/>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0" name="Group 59">
              <a:extLst>
                <a:ext uri="{FF2B5EF4-FFF2-40B4-BE49-F238E27FC236}">
                  <a16:creationId xmlns:a16="http://schemas.microsoft.com/office/drawing/2014/main" id="{96220E5D-241F-BF4E-B4F7-8FB80454595D}"/>
                </a:ext>
              </a:extLst>
            </p:cNvPr>
            <p:cNvGrpSpPr/>
            <p:nvPr/>
          </p:nvGrpSpPr>
          <p:grpSpPr>
            <a:xfrm>
              <a:off x="1939988" y="1315897"/>
              <a:ext cx="1559896" cy="230832"/>
              <a:chOff x="1939988" y="1331194"/>
              <a:chExt cx="1559896" cy="230832"/>
            </a:xfrm>
            <a:grpFill/>
          </p:grpSpPr>
          <p:sp>
            <p:nvSpPr>
              <p:cNvPr id="69" name="TextBox 68">
                <a:extLst>
                  <a:ext uri="{FF2B5EF4-FFF2-40B4-BE49-F238E27FC236}">
                    <a16:creationId xmlns:a16="http://schemas.microsoft.com/office/drawing/2014/main" id="{CFBAA816-26AF-FA41-A4EE-B6B436A674C2}"/>
                  </a:ext>
                </a:extLst>
              </p:cNvPr>
              <p:cNvSpPr txBox="1"/>
              <p:nvPr/>
            </p:nvSpPr>
            <p:spPr>
              <a:xfrm>
                <a:off x="2072568" y="1331194"/>
                <a:ext cx="1427316" cy="230832"/>
              </a:xfrm>
              <a:prstGeom prst="rect">
                <a:avLst/>
              </a:prstGeom>
              <a:grp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Project Milestone</a:t>
                </a:r>
              </a:p>
            </p:txBody>
          </p:sp>
          <p:sp>
            <p:nvSpPr>
              <p:cNvPr id="70" name="Regular Pentagon 69">
                <a:extLst>
                  <a:ext uri="{FF2B5EF4-FFF2-40B4-BE49-F238E27FC236}">
                    <a16:creationId xmlns:a16="http://schemas.microsoft.com/office/drawing/2014/main" id="{39CA0409-7133-9540-A27C-BED2A5FBA473}"/>
                  </a:ext>
                </a:extLst>
              </p:cNvPr>
              <p:cNvSpPr/>
              <p:nvPr/>
            </p:nvSpPr>
            <p:spPr>
              <a:xfrm flipV="1">
                <a:off x="1939988" y="1379672"/>
                <a:ext cx="142482" cy="133877"/>
              </a:xfrm>
              <a:prstGeom prst="pentagon">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0">
              <a:extLst>
                <a:ext uri="{FF2B5EF4-FFF2-40B4-BE49-F238E27FC236}">
                  <a16:creationId xmlns:a16="http://schemas.microsoft.com/office/drawing/2014/main" id="{83F060B4-1DC4-F942-8D34-438A45F5CABF}"/>
                </a:ext>
              </a:extLst>
            </p:cNvPr>
            <p:cNvGrpSpPr/>
            <p:nvPr/>
          </p:nvGrpSpPr>
          <p:grpSpPr>
            <a:xfrm>
              <a:off x="4161016" y="1315897"/>
              <a:ext cx="1583648" cy="230832"/>
              <a:chOff x="4161016" y="1324190"/>
              <a:chExt cx="1583648" cy="230832"/>
            </a:xfrm>
            <a:grpFill/>
          </p:grpSpPr>
          <p:sp>
            <p:nvSpPr>
              <p:cNvPr id="67" name="TextBox 66">
                <a:extLst>
                  <a:ext uri="{FF2B5EF4-FFF2-40B4-BE49-F238E27FC236}">
                    <a16:creationId xmlns:a16="http://schemas.microsoft.com/office/drawing/2014/main" id="{BE2612A7-52F3-8747-8B62-F2681F5290D0}"/>
                  </a:ext>
                </a:extLst>
              </p:cNvPr>
              <p:cNvSpPr txBox="1"/>
              <p:nvPr/>
            </p:nvSpPr>
            <p:spPr>
              <a:xfrm>
                <a:off x="4317348" y="1324190"/>
                <a:ext cx="1427316" cy="230832"/>
              </a:xfrm>
              <a:prstGeom prst="rect">
                <a:avLst/>
              </a:prstGeom>
              <a:grp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GCD (Key) Milestone</a:t>
                </a:r>
              </a:p>
            </p:txBody>
          </p:sp>
          <p:sp>
            <p:nvSpPr>
              <p:cNvPr id="68" name="Diamond 67">
                <a:extLst>
                  <a:ext uri="{FF2B5EF4-FFF2-40B4-BE49-F238E27FC236}">
                    <a16:creationId xmlns:a16="http://schemas.microsoft.com/office/drawing/2014/main" id="{844EE3C3-5C03-664E-80D8-82641E32B1D3}"/>
                  </a:ext>
                </a:extLst>
              </p:cNvPr>
              <p:cNvSpPr/>
              <p:nvPr/>
            </p:nvSpPr>
            <p:spPr>
              <a:xfrm>
                <a:off x="4161016" y="1371026"/>
                <a:ext cx="160573" cy="137160"/>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 name="Group 61">
              <a:extLst>
                <a:ext uri="{FF2B5EF4-FFF2-40B4-BE49-F238E27FC236}">
                  <a16:creationId xmlns:a16="http://schemas.microsoft.com/office/drawing/2014/main" id="{B65B67C8-19E5-804C-A06F-5432F1FFEF99}"/>
                </a:ext>
              </a:extLst>
            </p:cNvPr>
            <p:cNvGrpSpPr/>
            <p:nvPr/>
          </p:nvGrpSpPr>
          <p:grpSpPr>
            <a:xfrm>
              <a:off x="6222073" y="1315897"/>
              <a:ext cx="1556408" cy="230832"/>
              <a:chOff x="6270927" y="1379672"/>
              <a:chExt cx="1556408" cy="230832"/>
            </a:xfrm>
            <a:grpFill/>
          </p:grpSpPr>
          <p:sp>
            <p:nvSpPr>
              <p:cNvPr id="65" name="TextBox 64">
                <a:extLst>
                  <a:ext uri="{FF2B5EF4-FFF2-40B4-BE49-F238E27FC236}">
                    <a16:creationId xmlns:a16="http://schemas.microsoft.com/office/drawing/2014/main" id="{7B209514-2057-2045-81FA-A143841C66FD}"/>
                  </a:ext>
                </a:extLst>
              </p:cNvPr>
              <p:cNvSpPr txBox="1"/>
              <p:nvPr/>
            </p:nvSpPr>
            <p:spPr>
              <a:xfrm>
                <a:off x="6400019" y="1379672"/>
                <a:ext cx="1427316" cy="230832"/>
              </a:xfrm>
              <a:prstGeom prst="rect">
                <a:avLst/>
              </a:prstGeom>
              <a:grp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Controlled Milestone</a:t>
                </a:r>
              </a:p>
            </p:txBody>
          </p:sp>
          <p:sp>
            <p:nvSpPr>
              <p:cNvPr id="66" name="Isosceles Triangle 243">
                <a:extLst>
                  <a:ext uri="{FF2B5EF4-FFF2-40B4-BE49-F238E27FC236}">
                    <a16:creationId xmlns:a16="http://schemas.microsoft.com/office/drawing/2014/main" id="{CD0FA97B-F893-4845-88BC-608FB99A69A1}"/>
                  </a:ext>
                </a:extLst>
              </p:cNvPr>
              <p:cNvSpPr/>
              <p:nvPr/>
            </p:nvSpPr>
            <p:spPr>
              <a:xfrm flipV="1">
                <a:off x="6270927" y="1427566"/>
                <a:ext cx="160573" cy="13716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63" name="Straight Connector 62">
              <a:extLst>
                <a:ext uri="{FF2B5EF4-FFF2-40B4-BE49-F238E27FC236}">
                  <a16:creationId xmlns:a16="http://schemas.microsoft.com/office/drawing/2014/main" id="{A40A33CB-CA5E-6D49-AB03-F331437827F3}"/>
                </a:ext>
              </a:extLst>
            </p:cNvPr>
            <p:cNvCxnSpPr/>
            <p:nvPr/>
          </p:nvCxnSpPr>
          <p:spPr>
            <a:xfrm>
              <a:off x="8280054" y="1431313"/>
              <a:ext cx="713658" cy="0"/>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83C39E76-D358-5C46-999C-B4D4656E6EE6}"/>
                </a:ext>
              </a:extLst>
            </p:cNvPr>
            <p:cNvSpPr txBox="1"/>
            <p:nvPr/>
          </p:nvSpPr>
          <p:spPr>
            <a:xfrm>
              <a:off x="8999757" y="1315897"/>
              <a:ext cx="1427316" cy="230832"/>
            </a:xfrm>
            <a:prstGeom prst="rect">
              <a:avLst/>
            </a:prstGeom>
            <a:grp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charset="0"/>
                  <a:ea typeface="MS PGothic" charset="-128"/>
                  <a:cs typeface="+mn-cs"/>
                </a:rPr>
                <a:t>TRL Progression</a:t>
              </a:r>
            </a:p>
          </p:txBody>
        </p:sp>
      </p:grpSp>
      <p:sp>
        <p:nvSpPr>
          <p:cNvPr id="14" name="TextBox 13">
            <a:extLst>
              <a:ext uri="{FF2B5EF4-FFF2-40B4-BE49-F238E27FC236}">
                <a16:creationId xmlns:a16="http://schemas.microsoft.com/office/drawing/2014/main" id="{90C340D3-0198-5E4F-BAD2-995E7ABD38E7}"/>
              </a:ext>
            </a:extLst>
          </p:cNvPr>
          <p:cNvSpPr txBox="1"/>
          <p:nvPr/>
        </p:nvSpPr>
        <p:spPr>
          <a:xfrm>
            <a:off x="2555132" y="6131679"/>
            <a:ext cx="911164" cy="369332"/>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S PGothic" charset="-128"/>
                <a:cs typeface="+mn-cs"/>
              </a:rPr>
              <a:t>FY20</a:t>
            </a:r>
          </a:p>
        </p:txBody>
      </p:sp>
      <p:sp>
        <p:nvSpPr>
          <p:cNvPr id="15" name="TextBox 14">
            <a:extLst>
              <a:ext uri="{FF2B5EF4-FFF2-40B4-BE49-F238E27FC236}">
                <a16:creationId xmlns:a16="http://schemas.microsoft.com/office/drawing/2014/main" id="{A2AC3BC2-2F62-EE45-B2CA-15F8DD2F785D}"/>
              </a:ext>
            </a:extLst>
          </p:cNvPr>
          <p:cNvSpPr txBox="1"/>
          <p:nvPr/>
        </p:nvSpPr>
        <p:spPr>
          <a:xfrm>
            <a:off x="5491114" y="6118119"/>
            <a:ext cx="911164" cy="369332"/>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S PGothic" charset="-128"/>
                <a:cs typeface="+mn-cs"/>
              </a:rPr>
              <a:t>FY21</a:t>
            </a:r>
          </a:p>
        </p:txBody>
      </p:sp>
      <p:sp>
        <p:nvSpPr>
          <p:cNvPr id="16" name="TextBox 15">
            <a:extLst>
              <a:ext uri="{FF2B5EF4-FFF2-40B4-BE49-F238E27FC236}">
                <a16:creationId xmlns:a16="http://schemas.microsoft.com/office/drawing/2014/main" id="{FC737BB5-E5C5-9344-AB7E-0C6774AB1CBF}"/>
              </a:ext>
            </a:extLst>
          </p:cNvPr>
          <p:cNvSpPr txBox="1"/>
          <p:nvPr/>
        </p:nvSpPr>
        <p:spPr>
          <a:xfrm>
            <a:off x="8612208" y="6116163"/>
            <a:ext cx="911164" cy="369332"/>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S PGothic" charset="-128"/>
                <a:cs typeface="+mn-cs"/>
              </a:rPr>
              <a:t>FY22</a:t>
            </a:r>
          </a:p>
        </p:txBody>
      </p:sp>
      <p:grpSp>
        <p:nvGrpSpPr>
          <p:cNvPr id="79" name="Group 78">
            <a:extLst>
              <a:ext uri="{FF2B5EF4-FFF2-40B4-BE49-F238E27FC236}">
                <a16:creationId xmlns:a16="http://schemas.microsoft.com/office/drawing/2014/main" id="{73847E7C-9604-8045-8820-C27DB748C95A}"/>
              </a:ext>
            </a:extLst>
          </p:cNvPr>
          <p:cNvGrpSpPr>
            <a:grpSpLocks/>
          </p:cNvGrpSpPr>
          <p:nvPr/>
        </p:nvGrpSpPr>
        <p:grpSpPr>
          <a:xfrm>
            <a:off x="7528517" y="4644560"/>
            <a:ext cx="2802545" cy="847598"/>
            <a:chOff x="8736472" y="4811717"/>
            <a:chExt cx="2955920" cy="702210"/>
          </a:xfrm>
          <a:solidFill>
            <a:schemeClr val="tx1"/>
          </a:solidFill>
        </p:grpSpPr>
        <p:sp>
          <p:nvSpPr>
            <p:cNvPr id="80" name="Rectangle 79">
              <a:extLst>
                <a:ext uri="{FF2B5EF4-FFF2-40B4-BE49-F238E27FC236}">
                  <a16:creationId xmlns:a16="http://schemas.microsoft.com/office/drawing/2014/main" id="{8A8A5109-7897-AE40-90BD-FD64CDEB028E}"/>
                </a:ext>
              </a:extLst>
            </p:cNvPr>
            <p:cNvSpPr/>
            <p:nvPr/>
          </p:nvSpPr>
          <p:spPr>
            <a:xfrm>
              <a:off x="8736472" y="4826134"/>
              <a:ext cx="2955920" cy="687793"/>
            </a:xfrm>
            <a:prstGeom prst="rect">
              <a:avLst/>
            </a:prstGeom>
            <a:gr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81" name="Straight Connector 80">
              <a:extLst>
                <a:ext uri="{FF2B5EF4-FFF2-40B4-BE49-F238E27FC236}">
                  <a16:creationId xmlns:a16="http://schemas.microsoft.com/office/drawing/2014/main" id="{C7B721B7-8FF7-8241-96CD-4BC0EECE9C48}"/>
                </a:ext>
              </a:extLst>
            </p:cNvPr>
            <p:cNvCxnSpPr>
              <a:cxnSpLocks/>
            </p:cNvCxnSpPr>
            <p:nvPr/>
          </p:nvCxnSpPr>
          <p:spPr>
            <a:xfrm flipH="1">
              <a:off x="8892593" y="5116075"/>
              <a:ext cx="551931" cy="0"/>
            </a:xfrm>
            <a:prstGeom prst="line">
              <a:avLst/>
            </a:prstGeom>
            <a:grpFill/>
            <a:ln>
              <a:solidFill>
                <a:srgbClr val="3333CC"/>
              </a:solidFill>
            </a:ln>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2A2A7609-F2AC-8943-B9AA-5C1ECD828440}"/>
                </a:ext>
              </a:extLst>
            </p:cNvPr>
            <p:cNvCxnSpPr>
              <a:cxnSpLocks/>
            </p:cNvCxnSpPr>
            <p:nvPr/>
          </p:nvCxnSpPr>
          <p:spPr>
            <a:xfrm flipH="1">
              <a:off x="8892593" y="5345427"/>
              <a:ext cx="551931" cy="0"/>
            </a:xfrm>
            <a:prstGeom prst="line">
              <a:avLst/>
            </a:prstGeom>
            <a:grpFill/>
            <a:ln>
              <a:solidFill>
                <a:srgbClr val="2D8B75"/>
              </a:solidFill>
            </a:ln>
          </p:spPr>
          <p:style>
            <a:lnRef idx="2">
              <a:schemeClr val="dk1"/>
            </a:lnRef>
            <a:fillRef idx="0">
              <a:schemeClr val="dk1"/>
            </a:fillRef>
            <a:effectRef idx="1">
              <a:schemeClr val="dk1"/>
            </a:effectRef>
            <a:fontRef idx="minor">
              <a:schemeClr val="tx1"/>
            </a:fontRef>
          </p:style>
        </p:cxnSp>
        <p:sp>
          <p:nvSpPr>
            <p:cNvPr id="83" name="Text Box 197">
              <a:extLst>
                <a:ext uri="{FF2B5EF4-FFF2-40B4-BE49-F238E27FC236}">
                  <a16:creationId xmlns:a16="http://schemas.microsoft.com/office/drawing/2014/main" id="{9A441FB5-1FFB-0546-891C-76507BC58F94}"/>
                </a:ext>
              </a:extLst>
            </p:cNvPr>
            <p:cNvSpPr txBox="1">
              <a:spLocks noChangeArrowheads="1"/>
            </p:cNvSpPr>
            <p:nvPr/>
          </p:nvSpPr>
          <p:spPr bwMode="auto">
            <a:xfrm>
              <a:off x="9476362" y="5064262"/>
              <a:ext cx="1957671" cy="159360"/>
            </a:xfrm>
            <a:prstGeom prst="rect">
              <a:avLst/>
            </a:prstGeom>
            <a:grpFill/>
            <a:ln w="9525">
              <a:noFill/>
              <a:miter lim="800000"/>
              <a:headEnd/>
              <a:tailEnd/>
            </a:ln>
          </p:spPr>
          <p:txBody>
            <a:bodyPr wrap="square" lIns="68574" tIns="34287" rIns="68574" bIns="34287" anchor="b">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333CC"/>
                  </a:solidFill>
                  <a:effectLst/>
                  <a:uLnTx/>
                  <a:uFillTx/>
                  <a:latin typeface="Arial" charset="0"/>
                  <a:ea typeface="MS PGothic" charset="-128"/>
                  <a:cs typeface="Helvetica"/>
                </a:rPr>
                <a:t>Simulation capability SRL</a:t>
              </a:r>
            </a:p>
          </p:txBody>
        </p:sp>
        <p:sp>
          <p:nvSpPr>
            <p:cNvPr id="84" name="Text Box 197">
              <a:extLst>
                <a:ext uri="{FF2B5EF4-FFF2-40B4-BE49-F238E27FC236}">
                  <a16:creationId xmlns:a16="http://schemas.microsoft.com/office/drawing/2014/main" id="{F6B00542-A239-C044-96AA-9FB6D2F9B00E}"/>
                </a:ext>
              </a:extLst>
            </p:cNvPr>
            <p:cNvSpPr txBox="1">
              <a:spLocks noChangeArrowheads="1"/>
            </p:cNvSpPr>
            <p:nvPr/>
          </p:nvSpPr>
          <p:spPr bwMode="auto">
            <a:xfrm>
              <a:off x="9476363" y="5284079"/>
              <a:ext cx="2056503" cy="159360"/>
            </a:xfrm>
            <a:prstGeom prst="rect">
              <a:avLst/>
            </a:prstGeom>
            <a:grpFill/>
            <a:ln w="9525">
              <a:noFill/>
              <a:miter lim="800000"/>
              <a:headEnd/>
              <a:tailEnd/>
            </a:ln>
          </p:spPr>
          <p:txBody>
            <a:bodyPr wrap="square" lIns="68574" tIns="34287" rIns="68574" bIns="34287" anchor="b">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D8B75"/>
                  </a:solidFill>
                  <a:effectLst/>
                  <a:uLnTx/>
                  <a:uFillTx/>
                  <a:latin typeface="Arial" charset="0"/>
                  <a:ea typeface="MS PGothic" charset="-128"/>
                  <a:cs typeface="Helvetica"/>
                </a:rPr>
                <a:t>Experimental capability TRL</a:t>
              </a:r>
            </a:p>
          </p:txBody>
        </p:sp>
        <p:sp>
          <p:nvSpPr>
            <p:cNvPr id="85" name="TextBox 84">
              <a:extLst>
                <a:ext uri="{FF2B5EF4-FFF2-40B4-BE49-F238E27FC236}">
                  <a16:creationId xmlns:a16="http://schemas.microsoft.com/office/drawing/2014/main" id="{9D9E13B1-B142-6D41-9A38-979ED03D65EC}"/>
                </a:ext>
              </a:extLst>
            </p:cNvPr>
            <p:cNvSpPr txBox="1"/>
            <p:nvPr/>
          </p:nvSpPr>
          <p:spPr>
            <a:xfrm>
              <a:off x="8784603" y="4811717"/>
              <a:ext cx="1303892" cy="2039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charset="0"/>
                  <a:ea typeface="MS PGothic" charset="-128"/>
                  <a:cs typeface="+mn-cs"/>
                </a:rPr>
                <a:t>Expanding Flows</a:t>
              </a:r>
            </a:p>
          </p:txBody>
        </p:sp>
      </p:grpSp>
      <p:cxnSp>
        <p:nvCxnSpPr>
          <p:cNvPr id="86" name="Straight Connector 85">
            <a:extLst>
              <a:ext uri="{FF2B5EF4-FFF2-40B4-BE49-F238E27FC236}">
                <a16:creationId xmlns:a16="http://schemas.microsoft.com/office/drawing/2014/main" id="{91F9BC5E-D134-1A40-B1C3-BA98CFBEDA46}"/>
              </a:ext>
            </a:extLst>
          </p:cNvPr>
          <p:cNvCxnSpPr>
            <a:cxnSpLocks/>
          </p:cNvCxnSpPr>
          <p:nvPr/>
        </p:nvCxnSpPr>
        <p:spPr>
          <a:xfrm flipH="1">
            <a:off x="3487432" y="3318682"/>
            <a:ext cx="4189105" cy="0"/>
          </a:xfrm>
          <a:prstGeom prst="line">
            <a:avLst/>
          </a:prstGeom>
          <a:ln>
            <a:solidFill>
              <a:srgbClr val="3333CC"/>
            </a:solidFill>
          </a:ln>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88D83E31-CA8B-F148-9672-9A8DE5933CF2}"/>
              </a:ext>
            </a:extLst>
          </p:cNvPr>
          <p:cNvCxnSpPr>
            <a:cxnSpLocks/>
          </p:cNvCxnSpPr>
          <p:nvPr/>
        </p:nvCxnSpPr>
        <p:spPr>
          <a:xfrm>
            <a:off x="3487430" y="3318682"/>
            <a:ext cx="0" cy="1171598"/>
          </a:xfrm>
          <a:prstGeom prst="line">
            <a:avLst/>
          </a:prstGeom>
          <a:ln>
            <a:solidFill>
              <a:srgbClr val="3333CC"/>
            </a:solidFill>
          </a:ln>
        </p:spPr>
        <p:style>
          <a:lnRef idx="2">
            <a:schemeClr val="dk1"/>
          </a:lnRef>
          <a:fillRef idx="0">
            <a:schemeClr val="dk1"/>
          </a:fillRef>
          <a:effectRef idx="1">
            <a:schemeClr val="dk1"/>
          </a:effectRef>
          <a:fontRef idx="minor">
            <a:schemeClr val="tx1"/>
          </a:fontRef>
        </p:style>
      </p:cxnSp>
      <p:sp>
        <p:nvSpPr>
          <p:cNvPr id="88" name="Isosceles Triangle 94">
            <a:extLst>
              <a:ext uri="{FF2B5EF4-FFF2-40B4-BE49-F238E27FC236}">
                <a16:creationId xmlns:a16="http://schemas.microsoft.com/office/drawing/2014/main" id="{B4E56136-1BDC-C342-ADEF-7CFCDE69CD1E}"/>
              </a:ext>
            </a:extLst>
          </p:cNvPr>
          <p:cNvSpPr/>
          <p:nvPr/>
        </p:nvSpPr>
        <p:spPr bwMode="auto">
          <a:xfrm rot="10800000">
            <a:off x="3274397" y="3100899"/>
            <a:ext cx="192024" cy="192024"/>
          </a:xfrm>
          <a:prstGeom prst="pentagon">
            <a:avLst/>
          </a:prstGeom>
          <a:solidFill>
            <a:srgbClr val="3333CC"/>
          </a:solidFill>
          <a:ln w="28575" cap="flat" cmpd="sng" algn="ctr">
            <a:solidFill>
              <a:srgbClr val="3333CC"/>
            </a:solidFill>
            <a:prstDash val="solid"/>
            <a:round/>
            <a:headEnd type="none" w="med" len="med"/>
            <a:tailEnd type="none" w="med" len="med"/>
          </a:ln>
          <a:effectLst/>
        </p:spPr>
        <p:txBody>
          <a:bodyPr lIns="68574" tIns="34287" rIns="68574" bIns="3428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Arial" charset="0"/>
              <a:ea typeface="ＭＳ Ｐゴシック" pitchFamily="-108" charset="-128"/>
              <a:cs typeface="ＭＳ Ｐゴシック" pitchFamily="-108" charset="-128"/>
            </a:endParaRPr>
          </a:p>
        </p:txBody>
      </p:sp>
      <p:sp>
        <p:nvSpPr>
          <p:cNvPr id="89" name="Text Box 197">
            <a:extLst>
              <a:ext uri="{FF2B5EF4-FFF2-40B4-BE49-F238E27FC236}">
                <a16:creationId xmlns:a16="http://schemas.microsoft.com/office/drawing/2014/main" id="{3C96D1B9-4027-F645-84C9-3F6A124EE59A}"/>
              </a:ext>
            </a:extLst>
          </p:cNvPr>
          <p:cNvSpPr txBox="1">
            <a:spLocks noChangeArrowheads="1"/>
          </p:cNvSpPr>
          <p:nvPr/>
        </p:nvSpPr>
        <p:spPr bwMode="auto">
          <a:xfrm>
            <a:off x="2845927" y="2770543"/>
            <a:ext cx="1249543" cy="315465"/>
          </a:xfrm>
          <a:prstGeom prst="rect">
            <a:avLst/>
          </a:prstGeom>
          <a:noFill/>
          <a:ln w="9525">
            <a:noFill/>
            <a:miter lim="800000"/>
            <a:headEnd/>
            <a:tailEnd/>
          </a:ln>
        </p:spPr>
        <p:txBody>
          <a:bodyPr wrap="square" lIns="68574" tIns="34287" rIns="68574" bIns="34287"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3333CC"/>
                </a:solidFill>
                <a:effectLst/>
                <a:uLnTx/>
                <a:uFillTx/>
                <a:latin typeface="Arial" charset="0"/>
                <a:ea typeface="MS PGothic" charset="-128"/>
                <a:cs typeface="Helvetica"/>
              </a:rPr>
              <a:t>Simulation of expansion section</a:t>
            </a:r>
          </a:p>
        </p:txBody>
      </p:sp>
      <p:cxnSp>
        <p:nvCxnSpPr>
          <p:cNvPr id="90" name="Straight Connector 89">
            <a:extLst>
              <a:ext uri="{FF2B5EF4-FFF2-40B4-BE49-F238E27FC236}">
                <a16:creationId xmlns:a16="http://schemas.microsoft.com/office/drawing/2014/main" id="{02C4F3E3-6254-3946-B0E9-1647C2D9DD2D}"/>
              </a:ext>
            </a:extLst>
          </p:cNvPr>
          <p:cNvCxnSpPr>
            <a:cxnSpLocks/>
          </p:cNvCxnSpPr>
          <p:nvPr/>
        </p:nvCxnSpPr>
        <p:spPr>
          <a:xfrm flipH="1">
            <a:off x="7676537" y="2150772"/>
            <a:ext cx="2738994" cy="0"/>
          </a:xfrm>
          <a:prstGeom prst="line">
            <a:avLst/>
          </a:prstGeom>
          <a:ln>
            <a:solidFill>
              <a:srgbClr val="3333CC"/>
            </a:solidFill>
          </a:ln>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id="{11B2D183-3F83-4249-9E94-6FA8D903C33E}"/>
              </a:ext>
            </a:extLst>
          </p:cNvPr>
          <p:cNvCxnSpPr>
            <a:cxnSpLocks/>
          </p:cNvCxnSpPr>
          <p:nvPr/>
        </p:nvCxnSpPr>
        <p:spPr>
          <a:xfrm>
            <a:off x="7676537" y="2146519"/>
            <a:ext cx="0" cy="1185001"/>
          </a:xfrm>
          <a:prstGeom prst="line">
            <a:avLst/>
          </a:prstGeom>
          <a:ln>
            <a:solidFill>
              <a:srgbClr val="3333CC"/>
            </a:solidFill>
          </a:ln>
        </p:spPr>
        <p:style>
          <a:lnRef idx="2">
            <a:schemeClr val="dk1"/>
          </a:lnRef>
          <a:fillRef idx="0">
            <a:schemeClr val="dk1"/>
          </a:fillRef>
          <a:effectRef idx="1">
            <a:schemeClr val="dk1"/>
          </a:effectRef>
          <a:fontRef idx="minor">
            <a:schemeClr val="tx1"/>
          </a:fontRef>
        </p:style>
      </p:cxnSp>
      <p:sp>
        <p:nvSpPr>
          <p:cNvPr id="92" name="Isosceles Triangle 94">
            <a:extLst>
              <a:ext uri="{FF2B5EF4-FFF2-40B4-BE49-F238E27FC236}">
                <a16:creationId xmlns:a16="http://schemas.microsoft.com/office/drawing/2014/main" id="{7C0BEF2E-E775-774D-BAC0-164A1FFB5C31}"/>
              </a:ext>
            </a:extLst>
          </p:cNvPr>
          <p:cNvSpPr/>
          <p:nvPr/>
        </p:nvSpPr>
        <p:spPr bwMode="auto">
          <a:xfrm rot="10800000">
            <a:off x="7580524" y="1903704"/>
            <a:ext cx="192024" cy="192024"/>
          </a:xfrm>
          <a:prstGeom prst="pentagon">
            <a:avLst/>
          </a:prstGeom>
          <a:solidFill>
            <a:srgbClr val="3333CC"/>
          </a:solidFill>
          <a:ln w="28575" cap="flat" cmpd="sng" algn="ctr">
            <a:solidFill>
              <a:srgbClr val="3333CC"/>
            </a:solidFill>
            <a:prstDash val="solid"/>
            <a:round/>
            <a:headEnd type="none" w="med" len="med"/>
            <a:tailEnd type="none" w="med" len="med"/>
          </a:ln>
          <a:effectLst/>
        </p:spPr>
        <p:txBody>
          <a:bodyPr lIns="68574" tIns="34287" rIns="68574" bIns="3428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Arial" charset="0"/>
              <a:ea typeface="ＭＳ Ｐゴシック" pitchFamily="-108" charset="-128"/>
              <a:cs typeface="ＭＳ Ｐゴシック" pitchFamily="-108" charset="-128"/>
            </a:endParaRPr>
          </a:p>
        </p:txBody>
      </p:sp>
      <p:sp>
        <p:nvSpPr>
          <p:cNvPr id="93" name="Text Box 197">
            <a:extLst>
              <a:ext uri="{FF2B5EF4-FFF2-40B4-BE49-F238E27FC236}">
                <a16:creationId xmlns:a16="http://schemas.microsoft.com/office/drawing/2014/main" id="{F6360D97-C37D-E244-BE63-6EC4501166D5}"/>
              </a:ext>
            </a:extLst>
          </p:cNvPr>
          <p:cNvSpPr txBox="1">
            <a:spLocks noChangeArrowheads="1"/>
          </p:cNvSpPr>
          <p:nvPr/>
        </p:nvSpPr>
        <p:spPr bwMode="auto">
          <a:xfrm>
            <a:off x="7730982" y="1858427"/>
            <a:ext cx="1184924" cy="310896"/>
          </a:xfrm>
          <a:prstGeom prst="rect">
            <a:avLst/>
          </a:prstGeom>
          <a:noFill/>
          <a:ln w="9525">
            <a:noFill/>
            <a:miter lim="800000"/>
            <a:headEnd/>
            <a:tailEnd/>
          </a:ln>
        </p:spPr>
        <p:txBody>
          <a:bodyPr wrap="square" lIns="68574" tIns="34287" rIns="68574" bIns="34287"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3333CC"/>
                </a:solidFill>
                <a:effectLst/>
                <a:uLnTx/>
                <a:uFillTx/>
                <a:latin typeface="Arial" charset="0"/>
                <a:ea typeface="MS PGothic" charset="-128"/>
                <a:cs typeface="Helvetica"/>
              </a:rPr>
              <a:t>Comparison to EAST air data</a:t>
            </a:r>
          </a:p>
        </p:txBody>
      </p:sp>
      <p:cxnSp>
        <p:nvCxnSpPr>
          <p:cNvPr id="94" name="Straight Connector 93">
            <a:extLst>
              <a:ext uri="{FF2B5EF4-FFF2-40B4-BE49-F238E27FC236}">
                <a16:creationId xmlns:a16="http://schemas.microsoft.com/office/drawing/2014/main" id="{36D9BA1C-2DF2-B741-9728-B00B8A8FA621}"/>
              </a:ext>
            </a:extLst>
          </p:cNvPr>
          <p:cNvCxnSpPr>
            <a:cxnSpLocks/>
          </p:cNvCxnSpPr>
          <p:nvPr/>
        </p:nvCxnSpPr>
        <p:spPr>
          <a:xfrm flipH="1">
            <a:off x="1423588" y="4490280"/>
            <a:ext cx="2042708" cy="0"/>
          </a:xfrm>
          <a:prstGeom prst="line">
            <a:avLst/>
          </a:prstGeom>
          <a:ln>
            <a:solidFill>
              <a:srgbClr val="3333CC"/>
            </a:solidFill>
          </a:ln>
        </p:spPr>
        <p:style>
          <a:lnRef idx="2">
            <a:schemeClr val="dk1"/>
          </a:lnRef>
          <a:fillRef idx="0">
            <a:schemeClr val="dk1"/>
          </a:fillRef>
          <a:effectRef idx="1">
            <a:schemeClr val="dk1"/>
          </a:effectRef>
          <a:fontRef idx="minor">
            <a:schemeClr val="tx1"/>
          </a:fontRef>
        </p:style>
      </p:cxnSp>
      <p:cxnSp>
        <p:nvCxnSpPr>
          <p:cNvPr id="95" name="Straight Connector 94">
            <a:extLst>
              <a:ext uri="{FF2B5EF4-FFF2-40B4-BE49-F238E27FC236}">
                <a16:creationId xmlns:a16="http://schemas.microsoft.com/office/drawing/2014/main" id="{23704E20-C3D9-0F4F-A596-4C6738AED3E5}"/>
              </a:ext>
            </a:extLst>
          </p:cNvPr>
          <p:cNvCxnSpPr>
            <a:cxnSpLocks/>
          </p:cNvCxnSpPr>
          <p:nvPr/>
        </p:nvCxnSpPr>
        <p:spPr>
          <a:xfrm flipV="1">
            <a:off x="1437258" y="4492981"/>
            <a:ext cx="3662776" cy="1"/>
          </a:xfrm>
          <a:prstGeom prst="line">
            <a:avLst/>
          </a:prstGeom>
          <a:ln>
            <a:solidFill>
              <a:srgbClr val="2D8B75"/>
            </a:solidFill>
          </a:ln>
        </p:spPr>
        <p:style>
          <a:lnRef idx="2">
            <a:schemeClr val="dk1"/>
          </a:lnRef>
          <a:fillRef idx="0">
            <a:schemeClr val="dk1"/>
          </a:fillRef>
          <a:effectRef idx="1">
            <a:schemeClr val="dk1"/>
          </a:effectRef>
          <a:fontRef idx="minor">
            <a:schemeClr val="tx1"/>
          </a:fontRef>
        </p:style>
      </p:cxnSp>
      <p:cxnSp>
        <p:nvCxnSpPr>
          <p:cNvPr id="96" name="Straight Connector 95">
            <a:extLst>
              <a:ext uri="{FF2B5EF4-FFF2-40B4-BE49-F238E27FC236}">
                <a16:creationId xmlns:a16="http://schemas.microsoft.com/office/drawing/2014/main" id="{11264D4E-72F7-FB4E-83FD-B8FFA1B95503}"/>
              </a:ext>
            </a:extLst>
          </p:cNvPr>
          <p:cNvCxnSpPr>
            <a:cxnSpLocks/>
          </p:cNvCxnSpPr>
          <p:nvPr/>
        </p:nvCxnSpPr>
        <p:spPr>
          <a:xfrm flipV="1">
            <a:off x="7421021" y="2169323"/>
            <a:ext cx="0" cy="1189256"/>
          </a:xfrm>
          <a:prstGeom prst="line">
            <a:avLst/>
          </a:prstGeom>
          <a:ln>
            <a:solidFill>
              <a:srgbClr val="2D8B75"/>
            </a:solidFill>
          </a:ln>
        </p:spPr>
        <p:style>
          <a:lnRef idx="2">
            <a:schemeClr val="dk1"/>
          </a:lnRef>
          <a:fillRef idx="0">
            <a:schemeClr val="dk1"/>
          </a:fillRef>
          <a:effectRef idx="1">
            <a:schemeClr val="dk1"/>
          </a:effectRef>
          <a:fontRef idx="minor">
            <a:schemeClr val="tx1"/>
          </a:fontRef>
        </p:style>
      </p:cxnSp>
      <p:sp>
        <p:nvSpPr>
          <p:cNvPr id="97" name="Text Box 197">
            <a:extLst>
              <a:ext uri="{FF2B5EF4-FFF2-40B4-BE49-F238E27FC236}">
                <a16:creationId xmlns:a16="http://schemas.microsoft.com/office/drawing/2014/main" id="{F5F93053-5A13-9347-9DCA-B3241180E1AF}"/>
              </a:ext>
            </a:extLst>
          </p:cNvPr>
          <p:cNvSpPr txBox="1">
            <a:spLocks noChangeArrowheads="1"/>
          </p:cNvSpPr>
          <p:nvPr/>
        </p:nvSpPr>
        <p:spPr bwMode="auto">
          <a:xfrm>
            <a:off x="4574418" y="2803423"/>
            <a:ext cx="1221323" cy="192354"/>
          </a:xfrm>
          <a:prstGeom prst="rect">
            <a:avLst/>
          </a:prstGeom>
          <a:noFill/>
          <a:ln w="9525">
            <a:noFill/>
            <a:miter lim="800000"/>
            <a:headEnd/>
            <a:tailEnd/>
          </a:ln>
        </p:spPr>
        <p:txBody>
          <a:bodyPr wrap="square" lIns="68574" tIns="34287" rIns="68574" bIns="34287"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D8B75"/>
                </a:solidFill>
                <a:effectLst/>
                <a:uLnTx/>
                <a:uFillTx/>
                <a:latin typeface="Arial" charset="0"/>
                <a:ea typeface="MS PGothic" charset="-128"/>
                <a:cs typeface="Helvetica"/>
              </a:rPr>
              <a:t>Initial air testing</a:t>
            </a:r>
          </a:p>
        </p:txBody>
      </p:sp>
      <p:cxnSp>
        <p:nvCxnSpPr>
          <p:cNvPr id="98" name="Straight Connector 97">
            <a:extLst>
              <a:ext uri="{FF2B5EF4-FFF2-40B4-BE49-F238E27FC236}">
                <a16:creationId xmlns:a16="http://schemas.microsoft.com/office/drawing/2014/main" id="{427A2D73-C345-F344-8DAE-D161D5168DE7}"/>
              </a:ext>
            </a:extLst>
          </p:cNvPr>
          <p:cNvCxnSpPr>
            <a:cxnSpLocks/>
          </p:cNvCxnSpPr>
          <p:nvPr/>
        </p:nvCxnSpPr>
        <p:spPr>
          <a:xfrm>
            <a:off x="5080141" y="3335773"/>
            <a:ext cx="2340880" cy="0"/>
          </a:xfrm>
          <a:prstGeom prst="line">
            <a:avLst/>
          </a:prstGeom>
          <a:ln>
            <a:solidFill>
              <a:srgbClr val="2D8B75"/>
            </a:solidFill>
          </a:ln>
        </p:spPr>
        <p:style>
          <a:lnRef idx="2">
            <a:schemeClr val="dk1"/>
          </a:lnRef>
          <a:fillRef idx="0">
            <a:schemeClr val="dk1"/>
          </a:fillRef>
          <a:effectRef idx="1">
            <a:schemeClr val="dk1"/>
          </a:effectRef>
          <a:fontRef idx="minor">
            <a:schemeClr val="tx1"/>
          </a:fontRef>
        </p:style>
      </p:cxnSp>
      <p:sp>
        <p:nvSpPr>
          <p:cNvPr id="99" name="Isosceles Triangle 243">
            <a:extLst>
              <a:ext uri="{FF2B5EF4-FFF2-40B4-BE49-F238E27FC236}">
                <a16:creationId xmlns:a16="http://schemas.microsoft.com/office/drawing/2014/main" id="{FD36CC01-7C65-524F-9998-402F6E831826}"/>
              </a:ext>
            </a:extLst>
          </p:cNvPr>
          <p:cNvSpPr/>
          <p:nvPr/>
        </p:nvSpPr>
        <p:spPr>
          <a:xfrm flipV="1">
            <a:off x="5013948" y="3025995"/>
            <a:ext cx="192024" cy="192024"/>
          </a:xfrm>
          <a:prstGeom prst="triangle">
            <a:avLst/>
          </a:prstGeom>
          <a:solidFill>
            <a:srgbClr val="2D8B75"/>
          </a:solidFill>
          <a:ln w="28575" cap="flat" cmpd="sng" algn="ctr">
            <a:solidFill>
              <a:srgbClr val="2D8B75"/>
            </a:solidFill>
            <a:prstDash val="solid"/>
            <a:round/>
            <a:headEnd type="none" w="med" len="med"/>
            <a:tailEnd type="none" w="med" len="med"/>
          </a:ln>
          <a:effectLst/>
        </p:spPr>
        <p:txBody>
          <a:bodyPr lIns="68574" tIns="34287" rIns="68574" bIns="3428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Arial" charset="0"/>
              <a:ea typeface="ＭＳ Ｐゴシック" pitchFamily="-108" charset="-128"/>
              <a:cs typeface="+mn-cs"/>
            </a:endParaRPr>
          </a:p>
        </p:txBody>
      </p:sp>
      <p:cxnSp>
        <p:nvCxnSpPr>
          <p:cNvPr id="100" name="Straight Connector 99">
            <a:extLst>
              <a:ext uri="{FF2B5EF4-FFF2-40B4-BE49-F238E27FC236}">
                <a16:creationId xmlns:a16="http://schemas.microsoft.com/office/drawing/2014/main" id="{697C3027-4C2A-4544-9872-A231EAD77EEC}"/>
              </a:ext>
            </a:extLst>
          </p:cNvPr>
          <p:cNvCxnSpPr>
            <a:cxnSpLocks/>
          </p:cNvCxnSpPr>
          <p:nvPr/>
        </p:nvCxnSpPr>
        <p:spPr>
          <a:xfrm flipV="1">
            <a:off x="5100034" y="3335773"/>
            <a:ext cx="0" cy="1154508"/>
          </a:xfrm>
          <a:prstGeom prst="line">
            <a:avLst/>
          </a:prstGeom>
          <a:ln>
            <a:solidFill>
              <a:srgbClr val="2D8B75"/>
            </a:solidFill>
          </a:ln>
        </p:spPr>
        <p:style>
          <a:lnRef idx="2">
            <a:schemeClr val="dk1"/>
          </a:lnRef>
          <a:fillRef idx="0">
            <a:schemeClr val="dk1"/>
          </a:fillRef>
          <a:effectRef idx="1">
            <a:schemeClr val="dk1"/>
          </a:effectRef>
          <a:fontRef idx="minor">
            <a:schemeClr val="tx1"/>
          </a:fontRef>
        </p:style>
      </p:cxnSp>
      <p:sp>
        <p:nvSpPr>
          <p:cNvPr id="101" name="Text Box 197">
            <a:extLst>
              <a:ext uri="{FF2B5EF4-FFF2-40B4-BE49-F238E27FC236}">
                <a16:creationId xmlns:a16="http://schemas.microsoft.com/office/drawing/2014/main" id="{B82CEB98-0D96-A645-A8A0-99ED25FC44FE}"/>
              </a:ext>
            </a:extLst>
          </p:cNvPr>
          <p:cNvSpPr txBox="1">
            <a:spLocks noChangeArrowheads="1"/>
          </p:cNvSpPr>
          <p:nvPr/>
        </p:nvSpPr>
        <p:spPr bwMode="auto">
          <a:xfrm>
            <a:off x="6519501" y="1620848"/>
            <a:ext cx="1587540" cy="192354"/>
          </a:xfrm>
          <a:prstGeom prst="rect">
            <a:avLst/>
          </a:prstGeom>
          <a:noFill/>
          <a:ln w="9525">
            <a:noFill/>
            <a:miter lim="800000"/>
            <a:headEnd/>
            <a:tailEnd/>
          </a:ln>
        </p:spPr>
        <p:txBody>
          <a:bodyPr wrap="square" lIns="68574" tIns="34287" rIns="68574" bIns="34287"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D8B75"/>
                </a:solidFill>
                <a:effectLst/>
                <a:uLnTx/>
                <a:uFillTx/>
                <a:latin typeface="Arial" charset="0"/>
                <a:ea typeface="MS PGothic" charset="-128"/>
                <a:cs typeface="Helvetica"/>
              </a:rPr>
              <a:t>Air expansion test</a:t>
            </a:r>
          </a:p>
        </p:txBody>
      </p:sp>
      <p:sp>
        <p:nvSpPr>
          <p:cNvPr id="102" name="Isosceles Triangle 243">
            <a:extLst>
              <a:ext uri="{FF2B5EF4-FFF2-40B4-BE49-F238E27FC236}">
                <a16:creationId xmlns:a16="http://schemas.microsoft.com/office/drawing/2014/main" id="{53BF4716-AF71-B941-8E82-A10663DDA10E}"/>
              </a:ext>
            </a:extLst>
          </p:cNvPr>
          <p:cNvSpPr/>
          <p:nvPr/>
        </p:nvSpPr>
        <p:spPr>
          <a:xfrm flipV="1">
            <a:off x="7217259" y="1903704"/>
            <a:ext cx="192024" cy="192024"/>
          </a:xfrm>
          <a:prstGeom prst="triangle">
            <a:avLst/>
          </a:prstGeom>
          <a:solidFill>
            <a:srgbClr val="2D8B75"/>
          </a:solidFill>
          <a:ln w="28575" cap="flat" cmpd="sng" algn="ctr">
            <a:solidFill>
              <a:srgbClr val="2D8B75"/>
            </a:solidFill>
            <a:prstDash val="solid"/>
            <a:round/>
            <a:headEnd type="none" w="med" len="med"/>
            <a:tailEnd type="none" w="med" len="med"/>
          </a:ln>
          <a:effectLst/>
        </p:spPr>
        <p:txBody>
          <a:bodyPr lIns="68574" tIns="34287" rIns="68574" bIns="3428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Arial" charset="0"/>
              <a:ea typeface="ＭＳ Ｐゴシック" pitchFamily="-108" charset="-128"/>
              <a:cs typeface="+mn-cs"/>
            </a:endParaRPr>
          </a:p>
        </p:txBody>
      </p:sp>
      <p:cxnSp>
        <p:nvCxnSpPr>
          <p:cNvPr id="103" name="Straight Connector 102">
            <a:extLst>
              <a:ext uri="{FF2B5EF4-FFF2-40B4-BE49-F238E27FC236}">
                <a16:creationId xmlns:a16="http://schemas.microsoft.com/office/drawing/2014/main" id="{FD7158CA-7DCA-6247-B7B5-DDB3144CC265}"/>
              </a:ext>
            </a:extLst>
          </p:cNvPr>
          <p:cNvCxnSpPr>
            <a:cxnSpLocks/>
          </p:cNvCxnSpPr>
          <p:nvPr/>
        </p:nvCxnSpPr>
        <p:spPr>
          <a:xfrm>
            <a:off x="7421021" y="2148928"/>
            <a:ext cx="2989894" cy="0"/>
          </a:xfrm>
          <a:prstGeom prst="line">
            <a:avLst/>
          </a:prstGeom>
          <a:ln>
            <a:solidFill>
              <a:srgbClr val="2D8B75"/>
            </a:solidFill>
          </a:ln>
        </p:spPr>
        <p:style>
          <a:lnRef idx="2">
            <a:schemeClr val="dk1"/>
          </a:lnRef>
          <a:fillRef idx="0">
            <a:schemeClr val="dk1"/>
          </a:fillRef>
          <a:effectRef idx="1">
            <a:schemeClr val="dk1"/>
          </a:effectRef>
          <a:fontRef idx="minor">
            <a:schemeClr val="tx1"/>
          </a:fontRef>
        </p:style>
      </p:cxnSp>
      <p:sp>
        <p:nvSpPr>
          <p:cNvPr id="48" name="TextBox 47">
            <a:extLst>
              <a:ext uri="{FF2B5EF4-FFF2-40B4-BE49-F238E27FC236}">
                <a16:creationId xmlns:a16="http://schemas.microsoft.com/office/drawing/2014/main" id="{4DDF88A7-5CA2-4D38-A3A6-CDA10873D747}"/>
              </a:ext>
            </a:extLst>
          </p:cNvPr>
          <p:cNvSpPr txBox="1"/>
          <p:nvPr/>
        </p:nvSpPr>
        <p:spPr>
          <a:xfrm rot="16200000">
            <a:off x="-42168" y="3461948"/>
            <a:ext cx="1627597" cy="461665"/>
          </a:xfrm>
          <a:prstGeom prst="rect">
            <a:avLst/>
          </a:prstGeom>
          <a:solidFill>
            <a:schemeClr val="tx1"/>
          </a:solidFill>
        </p:spPr>
        <p:txBody>
          <a:bodyPr wrap="square" rtlCol="0">
            <a:spAutoFit/>
          </a:bodyPr>
          <a:lstStyle/>
          <a:p>
            <a:pPr algn="ctr"/>
            <a:r>
              <a:rPr lang="en-US" sz="2400" b="1" dirty="0">
                <a:solidFill>
                  <a:schemeClr val="bg1"/>
                </a:solidFill>
              </a:rPr>
              <a:t>TRL/SRL</a:t>
            </a:r>
          </a:p>
        </p:txBody>
      </p:sp>
    </p:spTree>
    <p:extLst>
      <p:ext uri="{BB962C8B-B14F-4D97-AF65-F5344CB8AC3E}">
        <p14:creationId xmlns:p14="http://schemas.microsoft.com/office/powerpoint/2010/main" val="329574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F3B0BA0-8705-A546-89B4-954A97BF504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6252" y="1810956"/>
            <a:ext cx="10667386" cy="4854716"/>
          </a:xfrm>
          <a:prstGeom prst="rect">
            <a:avLst/>
          </a:prstGeom>
        </p:spPr>
      </p:pic>
      <p:sp>
        <p:nvSpPr>
          <p:cNvPr id="54" name="Rectangle 53">
            <a:extLst>
              <a:ext uri="{FF2B5EF4-FFF2-40B4-BE49-F238E27FC236}">
                <a16:creationId xmlns:a16="http://schemas.microsoft.com/office/drawing/2014/main" id="{E93A8F0D-9863-D64F-94B1-E9B1CDE0D8EE}"/>
              </a:ext>
            </a:extLst>
          </p:cNvPr>
          <p:cNvSpPr/>
          <p:nvPr/>
        </p:nvSpPr>
        <p:spPr>
          <a:xfrm>
            <a:off x="7432026" y="1818781"/>
            <a:ext cx="2983504" cy="4237712"/>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09DBB497-C5F8-404F-B53A-C6B2CE940EB1}"/>
              </a:ext>
            </a:extLst>
          </p:cNvPr>
          <p:cNvSpPr/>
          <p:nvPr/>
        </p:nvSpPr>
        <p:spPr>
          <a:xfrm>
            <a:off x="1374005" y="1802929"/>
            <a:ext cx="2931642" cy="4237712"/>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C7D267F-672C-604D-91D9-F729E236A118}"/>
              </a:ext>
            </a:extLst>
          </p:cNvPr>
          <p:cNvSpPr>
            <a:spLocks noGrp="1"/>
          </p:cNvSpPr>
          <p:nvPr>
            <p:ph type="title"/>
          </p:nvPr>
        </p:nvSpPr>
        <p:spPr/>
        <p:txBody>
          <a:bodyPr/>
          <a:lstStyle/>
          <a:p>
            <a:r>
              <a:rPr lang="en-US" sz="4400" b="1" dirty="0">
                <a:solidFill>
                  <a:schemeClr val="tx1"/>
                </a:solidFill>
              </a:rPr>
              <a:t>TRL/SRL Progression</a:t>
            </a:r>
            <a:br>
              <a:rPr lang="en-US" b="1" dirty="0">
                <a:solidFill>
                  <a:schemeClr val="tx1"/>
                </a:solidFill>
              </a:rPr>
            </a:br>
            <a:r>
              <a:rPr lang="en-US" sz="2400" b="1" dirty="0">
                <a:solidFill>
                  <a:schemeClr val="tx1"/>
                </a:solidFill>
              </a:rPr>
              <a:t>CEA</a:t>
            </a:r>
          </a:p>
        </p:txBody>
      </p:sp>
      <p:sp>
        <p:nvSpPr>
          <p:cNvPr id="4" name="Slide Number Placeholder 3">
            <a:extLst>
              <a:ext uri="{FF2B5EF4-FFF2-40B4-BE49-F238E27FC236}">
                <a16:creationId xmlns:a16="http://schemas.microsoft.com/office/drawing/2014/main" id="{1D81A21B-74CD-C047-BEBD-2EAB13CD4E4C}"/>
              </a:ext>
            </a:extLst>
          </p:cNvPr>
          <p:cNvSpPr>
            <a:spLocks noGrp="1"/>
          </p:cNvSpPr>
          <p:nvPr>
            <p:ph type="sldNum" sz="quarter" idx="10"/>
          </p:nvPr>
        </p:nvSpPr>
        <p:spPr/>
        <p:txBody>
          <a:bodyPr/>
          <a:lstStyle/>
          <a:p>
            <a:pPr>
              <a:defRPr/>
            </a:pPr>
            <a:fld id="{E8CC769F-ADCB-2641-BD2F-4076D1C41918}" type="slidenum">
              <a:rPr lang="uk-UA" sz="800" smtClean="0">
                <a:latin typeface="Arial" charset="0"/>
              </a:rPr>
              <a:pPr>
                <a:defRPr/>
              </a:pPr>
              <a:t>17</a:t>
            </a:fld>
            <a:endParaRPr lang="uk-UA"/>
          </a:p>
        </p:txBody>
      </p:sp>
      <p:grpSp>
        <p:nvGrpSpPr>
          <p:cNvPr id="60" name="Group 59">
            <a:extLst>
              <a:ext uri="{FF2B5EF4-FFF2-40B4-BE49-F238E27FC236}">
                <a16:creationId xmlns:a16="http://schemas.microsoft.com/office/drawing/2014/main" id="{D87C0228-2E6C-3F47-B28B-DB3B227EAA26}"/>
              </a:ext>
            </a:extLst>
          </p:cNvPr>
          <p:cNvGrpSpPr/>
          <p:nvPr/>
        </p:nvGrpSpPr>
        <p:grpSpPr>
          <a:xfrm>
            <a:off x="1469601" y="1268548"/>
            <a:ext cx="9001683" cy="306697"/>
            <a:chOff x="1595159" y="1277965"/>
            <a:chExt cx="9001683" cy="306697"/>
          </a:xfrm>
        </p:grpSpPr>
        <p:sp>
          <p:nvSpPr>
            <p:cNvPr id="61" name="Rectangle 60">
              <a:extLst>
                <a:ext uri="{FF2B5EF4-FFF2-40B4-BE49-F238E27FC236}">
                  <a16:creationId xmlns:a16="http://schemas.microsoft.com/office/drawing/2014/main" id="{61B8E8DC-014B-7A4D-B0C5-C07178EB27EE}"/>
                </a:ext>
              </a:extLst>
            </p:cNvPr>
            <p:cNvSpPr/>
            <p:nvPr/>
          </p:nvSpPr>
          <p:spPr>
            <a:xfrm>
              <a:off x="1595159" y="1277965"/>
              <a:ext cx="9001683" cy="306697"/>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2" name="Group 61">
              <a:extLst>
                <a:ext uri="{FF2B5EF4-FFF2-40B4-BE49-F238E27FC236}">
                  <a16:creationId xmlns:a16="http://schemas.microsoft.com/office/drawing/2014/main" id="{2354B9F0-E12D-C04E-A3DA-18E55B10544C}"/>
                </a:ext>
              </a:extLst>
            </p:cNvPr>
            <p:cNvGrpSpPr/>
            <p:nvPr/>
          </p:nvGrpSpPr>
          <p:grpSpPr>
            <a:xfrm>
              <a:off x="1939988" y="1315897"/>
              <a:ext cx="1559896" cy="230832"/>
              <a:chOff x="1939988" y="1331194"/>
              <a:chExt cx="1559896" cy="230832"/>
            </a:xfrm>
          </p:grpSpPr>
          <p:sp>
            <p:nvSpPr>
              <p:cNvPr id="71" name="TextBox 70">
                <a:extLst>
                  <a:ext uri="{FF2B5EF4-FFF2-40B4-BE49-F238E27FC236}">
                    <a16:creationId xmlns:a16="http://schemas.microsoft.com/office/drawing/2014/main" id="{FB4043B8-CF2A-9349-A31F-9541F05F7F66}"/>
                  </a:ext>
                </a:extLst>
              </p:cNvPr>
              <p:cNvSpPr txBox="1"/>
              <p:nvPr/>
            </p:nvSpPr>
            <p:spPr>
              <a:xfrm>
                <a:off x="2072568" y="1331194"/>
                <a:ext cx="1427316"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rPr>
                  <a:t>Project Milestone</a:t>
                </a:r>
              </a:p>
            </p:txBody>
          </p:sp>
          <p:sp>
            <p:nvSpPr>
              <p:cNvPr id="72" name="Regular Pentagon 71">
                <a:extLst>
                  <a:ext uri="{FF2B5EF4-FFF2-40B4-BE49-F238E27FC236}">
                    <a16:creationId xmlns:a16="http://schemas.microsoft.com/office/drawing/2014/main" id="{5F22A143-C74E-A54C-87BB-81E6488C4806}"/>
                  </a:ext>
                </a:extLst>
              </p:cNvPr>
              <p:cNvSpPr/>
              <p:nvPr/>
            </p:nvSpPr>
            <p:spPr>
              <a:xfrm flipV="1">
                <a:off x="1939988" y="1379672"/>
                <a:ext cx="142482" cy="133877"/>
              </a:xfrm>
              <a:prstGeom prst="pentagon">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EEEFA823-22A5-1545-9DF8-05EE7CC14722}"/>
                </a:ext>
              </a:extLst>
            </p:cNvPr>
            <p:cNvGrpSpPr/>
            <p:nvPr/>
          </p:nvGrpSpPr>
          <p:grpSpPr>
            <a:xfrm>
              <a:off x="4161016" y="1315897"/>
              <a:ext cx="1583648" cy="230832"/>
              <a:chOff x="4161016" y="1324190"/>
              <a:chExt cx="1583648" cy="230832"/>
            </a:xfrm>
          </p:grpSpPr>
          <p:sp>
            <p:nvSpPr>
              <p:cNvPr id="69" name="TextBox 68">
                <a:extLst>
                  <a:ext uri="{FF2B5EF4-FFF2-40B4-BE49-F238E27FC236}">
                    <a16:creationId xmlns:a16="http://schemas.microsoft.com/office/drawing/2014/main" id="{1B5A1F67-6D5F-9042-8B4D-E2813C19B32B}"/>
                  </a:ext>
                </a:extLst>
              </p:cNvPr>
              <p:cNvSpPr txBox="1"/>
              <p:nvPr/>
            </p:nvSpPr>
            <p:spPr>
              <a:xfrm>
                <a:off x="4317348" y="1324190"/>
                <a:ext cx="1427316" cy="230832"/>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rPr>
                  <a:t>GCD (Key) Milestone</a:t>
                </a:r>
              </a:p>
            </p:txBody>
          </p:sp>
          <p:sp>
            <p:nvSpPr>
              <p:cNvPr id="70" name="Diamond 69">
                <a:extLst>
                  <a:ext uri="{FF2B5EF4-FFF2-40B4-BE49-F238E27FC236}">
                    <a16:creationId xmlns:a16="http://schemas.microsoft.com/office/drawing/2014/main" id="{C49AC7E7-7B03-F141-B5A3-B42D4A4645C6}"/>
                  </a:ext>
                </a:extLst>
              </p:cNvPr>
              <p:cNvSpPr/>
              <p:nvPr/>
            </p:nvSpPr>
            <p:spPr>
              <a:xfrm>
                <a:off x="4161016" y="1371026"/>
                <a:ext cx="160573" cy="137160"/>
              </a:xfrm>
              <a:prstGeom prst="diamond">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4" name="Group 63">
              <a:extLst>
                <a:ext uri="{FF2B5EF4-FFF2-40B4-BE49-F238E27FC236}">
                  <a16:creationId xmlns:a16="http://schemas.microsoft.com/office/drawing/2014/main" id="{AE38C780-F589-5F42-9A72-39D85795A6AC}"/>
                </a:ext>
              </a:extLst>
            </p:cNvPr>
            <p:cNvGrpSpPr/>
            <p:nvPr/>
          </p:nvGrpSpPr>
          <p:grpSpPr>
            <a:xfrm>
              <a:off x="6222073" y="1315897"/>
              <a:ext cx="1556408" cy="230832"/>
              <a:chOff x="6270927" y="1379672"/>
              <a:chExt cx="1556408" cy="230832"/>
            </a:xfrm>
          </p:grpSpPr>
          <p:sp>
            <p:nvSpPr>
              <p:cNvPr id="67" name="TextBox 66">
                <a:extLst>
                  <a:ext uri="{FF2B5EF4-FFF2-40B4-BE49-F238E27FC236}">
                    <a16:creationId xmlns:a16="http://schemas.microsoft.com/office/drawing/2014/main" id="{5341CF86-6598-BB48-84D0-8D915271FC29}"/>
                  </a:ext>
                </a:extLst>
              </p:cNvPr>
              <p:cNvSpPr txBox="1"/>
              <p:nvPr/>
            </p:nvSpPr>
            <p:spPr>
              <a:xfrm>
                <a:off x="6400019" y="1379672"/>
                <a:ext cx="1427316" cy="230832"/>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rPr>
                  <a:t>Controlled Milestone</a:t>
                </a:r>
              </a:p>
            </p:txBody>
          </p:sp>
          <p:sp>
            <p:nvSpPr>
              <p:cNvPr id="68" name="Isosceles Triangle 243">
                <a:extLst>
                  <a:ext uri="{FF2B5EF4-FFF2-40B4-BE49-F238E27FC236}">
                    <a16:creationId xmlns:a16="http://schemas.microsoft.com/office/drawing/2014/main" id="{0C9567A6-E678-3E4C-B59E-B239CBB8F969}"/>
                  </a:ext>
                </a:extLst>
              </p:cNvPr>
              <p:cNvSpPr/>
              <p:nvPr/>
            </p:nvSpPr>
            <p:spPr>
              <a:xfrm flipV="1">
                <a:off x="6270927" y="1427566"/>
                <a:ext cx="160573" cy="137160"/>
              </a:xfrm>
              <a:prstGeom prst="triangl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5" name="Straight Connector 64">
              <a:extLst>
                <a:ext uri="{FF2B5EF4-FFF2-40B4-BE49-F238E27FC236}">
                  <a16:creationId xmlns:a16="http://schemas.microsoft.com/office/drawing/2014/main" id="{8D6E4BD4-2109-F548-BE79-E700793C5797}"/>
                </a:ext>
              </a:extLst>
            </p:cNvPr>
            <p:cNvCxnSpPr/>
            <p:nvPr/>
          </p:nvCxnSpPr>
          <p:spPr>
            <a:xfrm>
              <a:off x="8280054" y="1431313"/>
              <a:ext cx="713658" cy="0"/>
            </a:xfrm>
            <a:prstGeom prst="line">
              <a:avLst/>
            </a:prstGeom>
            <a:noFill/>
            <a:ln w="25400" cap="flat" cmpd="sng" algn="ctr">
              <a:solidFill>
                <a:sysClr val="windowText" lastClr="000000"/>
              </a:solidFill>
              <a:prstDash val="solid"/>
            </a:ln>
            <a:effectLst/>
          </p:spPr>
        </p:cxnSp>
        <p:sp>
          <p:nvSpPr>
            <p:cNvPr id="66" name="TextBox 65">
              <a:extLst>
                <a:ext uri="{FF2B5EF4-FFF2-40B4-BE49-F238E27FC236}">
                  <a16:creationId xmlns:a16="http://schemas.microsoft.com/office/drawing/2014/main" id="{65B626BA-22AB-224C-B76E-29B3011628A3}"/>
                </a:ext>
              </a:extLst>
            </p:cNvPr>
            <p:cNvSpPr txBox="1"/>
            <p:nvPr/>
          </p:nvSpPr>
          <p:spPr>
            <a:xfrm>
              <a:off x="8999757" y="1315897"/>
              <a:ext cx="1427316"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rPr>
                <a:t>TRL Progression</a:t>
              </a:r>
            </a:p>
          </p:txBody>
        </p:sp>
      </p:grpSp>
      <p:sp>
        <p:nvSpPr>
          <p:cNvPr id="77" name="Text Box 197">
            <a:extLst>
              <a:ext uri="{FF2B5EF4-FFF2-40B4-BE49-F238E27FC236}">
                <a16:creationId xmlns:a16="http://schemas.microsoft.com/office/drawing/2014/main" id="{D0C8771C-0E33-9242-A8B5-3554B26C9082}"/>
              </a:ext>
            </a:extLst>
          </p:cNvPr>
          <p:cNvSpPr txBox="1">
            <a:spLocks noChangeArrowheads="1"/>
          </p:cNvSpPr>
          <p:nvPr/>
        </p:nvSpPr>
        <p:spPr bwMode="auto">
          <a:xfrm>
            <a:off x="1678246" y="4047217"/>
            <a:ext cx="1266363" cy="338546"/>
          </a:xfrm>
          <a:prstGeom prst="rect">
            <a:avLst/>
          </a:prstGeom>
          <a:noFill/>
          <a:ln w="9525">
            <a:noFill/>
            <a:miter lim="800000"/>
            <a:headEnd/>
            <a:tailEnd/>
          </a:ln>
        </p:spPr>
        <p:txBody>
          <a:bodyPr wrap="square" lIns="91432" tIns="45716" rIns="91432" bIns="45716" anchor="b">
            <a:spAutoFit/>
          </a:bodyPr>
          <a:lstStyle/>
          <a:p>
            <a:pPr algn="ctr">
              <a:lnSpc>
                <a:spcPct val="80000"/>
              </a:lnSpc>
              <a:defRPr/>
            </a:pPr>
            <a:r>
              <a:rPr lang="en-US" sz="1000" b="1">
                <a:solidFill>
                  <a:srgbClr val="2D8B75"/>
                </a:solidFill>
                <a:cs typeface="Helvetica"/>
              </a:rPr>
              <a:t>Mesh motion and 6-DOF capability</a:t>
            </a:r>
          </a:p>
        </p:txBody>
      </p:sp>
      <p:sp>
        <p:nvSpPr>
          <p:cNvPr id="81" name="TextBox 80">
            <a:extLst>
              <a:ext uri="{FF2B5EF4-FFF2-40B4-BE49-F238E27FC236}">
                <a16:creationId xmlns:a16="http://schemas.microsoft.com/office/drawing/2014/main" id="{2413FCAD-E0A8-8147-A651-5A99EF4822AA}"/>
              </a:ext>
            </a:extLst>
          </p:cNvPr>
          <p:cNvSpPr txBox="1"/>
          <p:nvPr/>
        </p:nvSpPr>
        <p:spPr>
          <a:xfrm>
            <a:off x="2553447" y="6227513"/>
            <a:ext cx="736099"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FY20</a:t>
            </a:r>
          </a:p>
        </p:txBody>
      </p:sp>
      <p:sp>
        <p:nvSpPr>
          <p:cNvPr id="82" name="TextBox 81">
            <a:extLst>
              <a:ext uri="{FF2B5EF4-FFF2-40B4-BE49-F238E27FC236}">
                <a16:creationId xmlns:a16="http://schemas.microsoft.com/office/drawing/2014/main" id="{C05B1ADE-BF53-BA40-AA1C-4E81616343DD}"/>
              </a:ext>
            </a:extLst>
          </p:cNvPr>
          <p:cNvSpPr txBox="1"/>
          <p:nvPr/>
        </p:nvSpPr>
        <p:spPr>
          <a:xfrm>
            <a:off x="5625864" y="6227513"/>
            <a:ext cx="736099"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FY21</a:t>
            </a:r>
          </a:p>
        </p:txBody>
      </p:sp>
      <p:sp>
        <p:nvSpPr>
          <p:cNvPr id="83" name="TextBox 82">
            <a:extLst>
              <a:ext uri="{FF2B5EF4-FFF2-40B4-BE49-F238E27FC236}">
                <a16:creationId xmlns:a16="http://schemas.microsoft.com/office/drawing/2014/main" id="{C9288705-C779-AC4B-883C-79797EFCB3A8}"/>
              </a:ext>
            </a:extLst>
          </p:cNvPr>
          <p:cNvSpPr txBox="1"/>
          <p:nvPr/>
        </p:nvSpPr>
        <p:spPr>
          <a:xfrm>
            <a:off x="8645008" y="6227513"/>
            <a:ext cx="736099"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FY22</a:t>
            </a:r>
          </a:p>
        </p:txBody>
      </p:sp>
      <p:cxnSp>
        <p:nvCxnSpPr>
          <p:cNvPr id="84" name="Straight Connector 83">
            <a:extLst>
              <a:ext uri="{FF2B5EF4-FFF2-40B4-BE49-F238E27FC236}">
                <a16:creationId xmlns:a16="http://schemas.microsoft.com/office/drawing/2014/main" id="{123E0163-9810-1748-B225-5249318C8844}"/>
              </a:ext>
            </a:extLst>
          </p:cNvPr>
          <p:cNvCxnSpPr>
            <a:cxnSpLocks/>
          </p:cNvCxnSpPr>
          <p:nvPr/>
        </p:nvCxnSpPr>
        <p:spPr>
          <a:xfrm flipV="1">
            <a:off x="1668629" y="4477940"/>
            <a:ext cx="9617" cy="1220681"/>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cxnSp>
        <p:nvCxnSpPr>
          <p:cNvPr id="86" name="Straight Connector 85">
            <a:extLst>
              <a:ext uri="{FF2B5EF4-FFF2-40B4-BE49-F238E27FC236}">
                <a16:creationId xmlns:a16="http://schemas.microsoft.com/office/drawing/2014/main" id="{20385057-A8A2-3F44-AE25-5278D7D3283B}"/>
              </a:ext>
            </a:extLst>
          </p:cNvPr>
          <p:cNvCxnSpPr>
            <a:cxnSpLocks/>
          </p:cNvCxnSpPr>
          <p:nvPr/>
        </p:nvCxnSpPr>
        <p:spPr>
          <a:xfrm>
            <a:off x="10016112" y="2078453"/>
            <a:ext cx="0" cy="1206846"/>
          </a:xfrm>
          <a:prstGeom prst="line">
            <a:avLst/>
          </a:prstGeom>
          <a:noFill/>
          <a:ln w="25400" cap="flat" cmpd="sng" algn="ctr">
            <a:solidFill>
              <a:srgbClr val="3333CC"/>
            </a:solidFill>
            <a:prstDash val="solid"/>
          </a:ln>
          <a:effectLst>
            <a:outerShdw blurRad="40000" dist="20000" dir="5400000" rotWithShape="0">
              <a:srgbClr val="000000">
                <a:alpha val="38000"/>
              </a:srgbClr>
            </a:outerShdw>
          </a:effectLst>
        </p:spPr>
      </p:cxnSp>
      <p:cxnSp>
        <p:nvCxnSpPr>
          <p:cNvPr id="92" name="Straight Connector 91">
            <a:extLst>
              <a:ext uri="{FF2B5EF4-FFF2-40B4-BE49-F238E27FC236}">
                <a16:creationId xmlns:a16="http://schemas.microsoft.com/office/drawing/2014/main" id="{7AFE2E9E-95AE-424F-893C-D5B71D11C92F}"/>
              </a:ext>
            </a:extLst>
          </p:cNvPr>
          <p:cNvCxnSpPr>
            <a:cxnSpLocks/>
          </p:cNvCxnSpPr>
          <p:nvPr/>
        </p:nvCxnSpPr>
        <p:spPr>
          <a:xfrm>
            <a:off x="1382007" y="3285299"/>
            <a:ext cx="7780257" cy="0"/>
          </a:xfrm>
          <a:prstGeom prst="line">
            <a:avLst/>
          </a:prstGeom>
          <a:noFill/>
          <a:ln w="25400" cap="flat" cmpd="sng" algn="ctr">
            <a:solidFill>
              <a:srgbClr val="C0504D">
                <a:lumMod val="75000"/>
              </a:srgbClr>
            </a:solidFill>
            <a:prstDash val="solid"/>
          </a:ln>
          <a:effectLst>
            <a:outerShdw blurRad="40000" dist="20000" dir="5400000" rotWithShape="0">
              <a:srgbClr val="000000">
                <a:alpha val="38000"/>
              </a:srgbClr>
            </a:outerShdw>
          </a:effectLst>
        </p:spPr>
      </p:cxnSp>
      <p:cxnSp>
        <p:nvCxnSpPr>
          <p:cNvPr id="93" name="Straight Connector 92">
            <a:extLst>
              <a:ext uri="{FF2B5EF4-FFF2-40B4-BE49-F238E27FC236}">
                <a16:creationId xmlns:a16="http://schemas.microsoft.com/office/drawing/2014/main" id="{48512FA3-F71C-7E4D-A833-6FAC834F6956}"/>
              </a:ext>
            </a:extLst>
          </p:cNvPr>
          <p:cNvCxnSpPr>
            <a:cxnSpLocks/>
          </p:cNvCxnSpPr>
          <p:nvPr/>
        </p:nvCxnSpPr>
        <p:spPr>
          <a:xfrm>
            <a:off x="9160136" y="2029132"/>
            <a:ext cx="4257" cy="1247856"/>
          </a:xfrm>
          <a:prstGeom prst="line">
            <a:avLst/>
          </a:prstGeom>
          <a:noFill/>
          <a:ln w="25400" cap="flat" cmpd="sng" algn="ctr">
            <a:solidFill>
              <a:srgbClr val="C0504D">
                <a:lumMod val="75000"/>
              </a:srgbClr>
            </a:solidFill>
            <a:prstDash val="solid"/>
          </a:ln>
          <a:effectLst>
            <a:outerShdw blurRad="40000" dist="20000" dir="5400000" rotWithShape="0">
              <a:srgbClr val="000000">
                <a:alpha val="38000"/>
              </a:srgbClr>
            </a:outerShdw>
          </a:effectLst>
        </p:spPr>
      </p:cxnSp>
      <p:sp>
        <p:nvSpPr>
          <p:cNvPr id="95" name="Isosceles Triangle 94">
            <a:extLst>
              <a:ext uri="{FF2B5EF4-FFF2-40B4-BE49-F238E27FC236}">
                <a16:creationId xmlns:a16="http://schemas.microsoft.com/office/drawing/2014/main" id="{B965E7BD-526D-9444-BE48-3269328240C2}"/>
              </a:ext>
            </a:extLst>
          </p:cNvPr>
          <p:cNvSpPr/>
          <p:nvPr/>
        </p:nvSpPr>
        <p:spPr bwMode="auto">
          <a:xfrm rot="10800000">
            <a:off x="7282412" y="3074232"/>
            <a:ext cx="155448" cy="155448"/>
          </a:xfrm>
          <a:prstGeom prst="triangle">
            <a:avLst/>
          </a:prstGeom>
          <a:solidFill>
            <a:srgbClr val="2D8A75"/>
          </a:solidFill>
          <a:ln w="28575" cap="flat" cmpd="sng" algn="ctr">
            <a:solidFill>
              <a:srgbClr val="2D8A75"/>
            </a:solidFill>
            <a:prstDash val="solid"/>
            <a:round/>
            <a:headEnd type="none" w="med" len="med"/>
            <a:tailEnd type="none" w="med" len="med"/>
          </a:ln>
          <a:effectLst/>
        </p:spPr>
        <p:txBody>
          <a:bodyPr lIns="91432" tIns="45716" rIns="91432" bIns="45716"/>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ea typeface="ＭＳ Ｐゴシック" pitchFamily="-108" charset="-128"/>
            </a:endParaRPr>
          </a:p>
        </p:txBody>
      </p:sp>
      <p:sp>
        <p:nvSpPr>
          <p:cNvPr id="96" name="Text Box 197">
            <a:extLst>
              <a:ext uri="{FF2B5EF4-FFF2-40B4-BE49-F238E27FC236}">
                <a16:creationId xmlns:a16="http://schemas.microsoft.com/office/drawing/2014/main" id="{4ACA2CAD-C5E9-F14D-881B-1080B4FE06C9}"/>
              </a:ext>
            </a:extLst>
          </p:cNvPr>
          <p:cNvSpPr txBox="1">
            <a:spLocks noChangeArrowheads="1"/>
          </p:cNvSpPr>
          <p:nvPr/>
        </p:nvSpPr>
        <p:spPr bwMode="auto">
          <a:xfrm>
            <a:off x="9145894" y="1655858"/>
            <a:ext cx="1266363" cy="338546"/>
          </a:xfrm>
          <a:prstGeom prst="rect">
            <a:avLst/>
          </a:prstGeom>
          <a:noFill/>
          <a:ln w="9525">
            <a:noFill/>
            <a:miter lim="800000"/>
            <a:headEnd/>
            <a:tailEnd/>
          </a:ln>
        </p:spPr>
        <p:txBody>
          <a:bodyPr wrap="square" lIns="91432" tIns="45716" rIns="91432" bIns="45716" anchor="b">
            <a:spAutoFit/>
          </a:bodyPr>
          <a:lstStyle/>
          <a:p>
            <a:pPr algn="ctr">
              <a:lnSpc>
                <a:spcPct val="80000"/>
              </a:lnSpc>
              <a:defRPr/>
            </a:pPr>
            <a:r>
              <a:rPr lang="en-US" sz="1000" b="1" dirty="0">
                <a:solidFill>
                  <a:srgbClr val="C0504D">
                    <a:lumMod val="75000"/>
                  </a:srgbClr>
                </a:solidFill>
                <a:cs typeface="Helvetica"/>
              </a:rPr>
              <a:t>MSWT Subsonic Data</a:t>
            </a:r>
          </a:p>
        </p:txBody>
      </p:sp>
      <p:grpSp>
        <p:nvGrpSpPr>
          <p:cNvPr id="101" name="Group 100">
            <a:extLst>
              <a:ext uri="{FF2B5EF4-FFF2-40B4-BE49-F238E27FC236}">
                <a16:creationId xmlns:a16="http://schemas.microsoft.com/office/drawing/2014/main" id="{36EF0077-7852-234F-B106-0150B78244EF}"/>
              </a:ext>
            </a:extLst>
          </p:cNvPr>
          <p:cNvGrpSpPr/>
          <p:nvPr/>
        </p:nvGrpSpPr>
        <p:grpSpPr>
          <a:xfrm>
            <a:off x="6982365" y="4666211"/>
            <a:ext cx="3882825" cy="774200"/>
            <a:chOff x="7860506" y="4701183"/>
            <a:chExt cx="3882825" cy="774200"/>
          </a:xfrm>
        </p:grpSpPr>
        <p:sp>
          <p:nvSpPr>
            <p:cNvPr id="102" name="Rectangle 101">
              <a:extLst>
                <a:ext uri="{FF2B5EF4-FFF2-40B4-BE49-F238E27FC236}">
                  <a16:creationId xmlns:a16="http://schemas.microsoft.com/office/drawing/2014/main" id="{B8A638AE-0E74-514C-99AE-052F13E2B16B}"/>
                </a:ext>
              </a:extLst>
            </p:cNvPr>
            <p:cNvSpPr/>
            <p:nvPr/>
          </p:nvSpPr>
          <p:spPr>
            <a:xfrm>
              <a:off x="7860506" y="4701183"/>
              <a:ext cx="3882825" cy="774200"/>
            </a:xfrm>
            <a:prstGeom prst="rect">
              <a:avLst/>
            </a:prstGeom>
            <a:solidFill>
              <a:sysClr val="window" lastClr="FFFFFF"/>
            </a:solidFill>
            <a:ln w="127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03" name="Straight Connector 102">
              <a:extLst>
                <a:ext uri="{FF2B5EF4-FFF2-40B4-BE49-F238E27FC236}">
                  <a16:creationId xmlns:a16="http://schemas.microsoft.com/office/drawing/2014/main" id="{3D1F6155-148E-8946-98FB-A1163CF86A54}"/>
                </a:ext>
              </a:extLst>
            </p:cNvPr>
            <p:cNvCxnSpPr>
              <a:cxnSpLocks/>
            </p:cNvCxnSpPr>
            <p:nvPr/>
          </p:nvCxnSpPr>
          <p:spPr>
            <a:xfrm flipH="1">
              <a:off x="8016628" y="4869344"/>
              <a:ext cx="551931" cy="0"/>
            </a:xfrm>
            <a:prstGeom prst="line">
              <a:avLst/>
            </a:prstGeom>
            <a:noFill/>
            <a:ln w="25400" cap="flat" cmpd="sng" algn="ctr">
              <a:solidFill>
                <a:srgbClr val="C0504D">
                  <a:lumMod val="75000"/>
                </a:srgbClr>
              </a:solidFill>
              <a:prstDash val="solid"/>
            </a:ln>
            <a:effectLst>
              <a:outerShdw blurRad="40000" dist="20000" dir="5400000" rotWithShape="0">
                <a:srgbClr val="000000">
                  <a:alpha val="38000"/>
                </a:srgbClr>
              </a:outerShdw>
            </a:effectLst>
          </p:spPr>
        </p:cxnSp>
        <p:cxnSp>
          <p:nvCxnSpPr>
            <p:cNvPr id="104" name="Straight Connector 103">
              <a:extLst>
                <a:ext uri="{FF2B5EF4-FFF2-40B4-BE49-F238E27FC236}">
                  <a16:creationId xmlns:a16="http://schemas.microsoft.com/office/drawing/2014/main" id="{0DFBB860-5C60-1A46-ABC0-7414CCC13878}"/>
                </a:ext>
              </a:extLst>
            </p:cNvPr>
            <p:cNvCxnSpPr>
              <a:cxnSpLocks/>
            </p:cNvCxnSpPr>
            <p:nvPr/>
          </p:nvCxnSpPr>
          <p:spPr>
            <a:xfrm flipH="1">
              <a:off x="8016628" y="5076924"/>
              <a:ext cx="551931" cy="0"/>
            </a:xfrm>
            <a:prstGeom prst="line">
              <a:avLst/>
            </a:prstGeom>
            <a:noFill/>
            <a:ln w="25400" cap="flat" cmpd="sng" algn="ctr">
              <a:solidFill>
                <a:srgbClr val="3333CC"/>
              </a:solidFill>
              <a:prstDash val="solid"/>
            </a:ln>
            <a:effectLst>
              <a:outerShdw blurRad="40000" dist="20000" dir="5400000" rotWithShape="0">
                <a:srgbClr val="000000">
                  <a:alpha val="38000"/>
                </a:srgbClr>
              </a:outerShdw>
            </a:effectLst>
          </p:spPr>
        </p:cxnSp>
        <p:cxnSp>
          <p:nvCxnSpPr>
            <p:cNvPr id="105" name="Straight Connector 104">
              <a:extLst>
                <a:ext uri="{FF2B5EF4-FFF2-40B4-BE49-F238E27FC236}">
                  <a16:creationId xmlns:a16="http://schemas.microsoft.com/office/drawing/2014/main" id="{D3F51DAA-1A7E-4547-921B-C600A4E2348D}"/>
                </a:ext>
              </a:extLst>
            </p:cNvPr>
            <p:cNvCxnSpPr>
              <a:cxnSpLocks/>
            </p:cNvCxnSpPr>
            <p:nvPr/>
          </p:nvCxnSpPr>
          <p:spPr>
            <a:xfrm flipH="1">
              <a:off x="8032152" y="5284503"/>
              <a:ext cx="551931" cy="0"/>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sp>
          <p:nvSpPr>
            <p:cNvPr id="106" name="Text Box 197">
              <a:extLst>
                <a:ext uri="{FF2B5EF4-FFF2-40B4-BE49-F238E27FC236}">
                  <a16:creationId xmlns:a16="http://schemas.microsoft.com/office/drawing/2014/main" id="{570CB4DD-541D-A146-8DCA-12D496171274}"/>
                </a:ext>
              </a:extLst>
            </p:cNvPr>
            <p:cNvSpPr txBox="1">
              <a:spLocks noChangeArrowheads="1"/>
            </p:cNvSpPr>
            <p:nvPr/>
          </p:nvSpPr>
          <p:spPr bwMode="auto">
            <a:xfrm>
              <a:off x="8533125" y="4969204"/>
              <a:ext cx="1405889" cy="215436"/>
            </a:xfrm>
            <a:prstGeom prst="rect">
              <a:avLst/>
            </a:prstGeom>
            <a:noFill/>
            <a:ln w="9525">
              <a:noFill/>
              <a:miter lim="800000"/>
              <a:headEnd/>
              <a:tailEnd/>
            </a:ln>
          </p:spPr>
          <p:txBody>
            <a:bodyPr wrap="square" lIns="91432" tIns="45716" rIns="91432" bIns="45716"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CC"/>
                  </a:solidFill>
                  <a:effectLst/>
                  <a:uLnTx/>
                  <a:uFillTx/>
                  <a:cs typeface="Helvetica"/>
                </a:rPr>
                <a:t>Free-flight CFD SRL</a:t>
              </a:r>
            </a:p>
          </p:txBody>
        </p:sp>
        <p:sp>
          <p:nvSpPr>
            <p:cNvPr id="107" name="Text Box 197">
              <a:extLst>
                <a:ext uri="{FF2B5EF4-FFF2-40B4-BE49-F238E27FC236}">
                  <a16:creationId xmlns:a16="http://schemas.microsoft.com/office/drawing/2014/main" id="{5AE37E9E-F410-A849-9B14-A641D5A9FCB0}"/>
                </a:ext>
              </a:extLst>
            </p:cNvPr>
            <p:cNvSpPr txBox="1">
              <a:spLocks noChangeArrowheads="1"/>
            </p:cNvSpPr>
            <p:nvPr/>
          </p:nvSpPr>
          <p:spPr bwMode="auto">
            <a:xfrm>
              <a:off x="8568558" y="4761626"/>
              <a:ext cx="3174773" cy="215436"/>
            </a:xfrm>
            <a:prstGeom prst="rect">
              <a:avLst/>
            </a:prstGeom>
            <a:noFill/>
            <a:ln w="9525">
              <a:noFill/>
              <a:miter lim="800000"/>
              <a:headEnd/>
              <a:tailEnd/>
            </a:ln>
          </p:spPr>
          <p:txBody>
            <a:bodyPr wrap="square" lIns="91432" tIns="45716" rIns="91432" bIns="45716"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C0504D">
                      <a:lumMod val="75000"/>
                    </a:srgbClr>
                  </a:solidFill>
                  <a:effectLst/>
                  <a:uLnTx/>
                  <a:uFillTx/>
                  <a:cs typeface="Helvetica"/>
                </a:rPr>
                <a:t>Magnetic Suspension Wind Tunnel (MSWT) TRL</a:t>
              </a:r>
            </a:p>
          </p:txBody>
        </p:sp>
        <p:sp>
          <p:nvSpPr>
            <p:cNvPr id="108" name="Text Box 197">
              <a:extLst>
                <a:ext uri="{FF2B5EF4-FFF2-40B4-BE49-F238E27FC236}">
                  <a16:creationId xmlns:a16="http://schemas.microsoft.com/office/drawing/2014/main" id="{9B1E950B-FF48-7C43-8BB6-650EE7C0D491}"/>
                </a:ext>
              </a:extLst>
            </p:cNvPr>
            <p:cNvSpPr txBox="1">
              <a:spLocks noChangeArrowheads="1"/>
            </p:cNvSpPr>
            <p:nvPr/>
          </p:nvSpPr>
          <p:spPr bwMode="auto">
            <a:xfrm>
              <a:off x="8480116" y="5176787"/>
              <a:ext cx="1553182" cy="215436"/>
            </a:xfrm>
            <a:prstGeom prst="rect">
              <a:avLst/>
            </a:prstGeom>
            <a:noFill/>
            <a:ln w="9525">
              <a:noFill/>
              <a:miter lim="800000"/>
              <a:headEnd/>
              <a:tailEnd/>
            </a:ln>
          </p:spPr>
          <p:txBody>
            <a:bodyPr wrap="square" lIns="91432" tIns="45716" rIns="91432" bIns="45716"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D8B75"/>
                  </a:solidFill>
                  <a:effectLst/>
                  <a:uLnTx/>
                  <a:uFillTx/>
                  <a:cs typeface="Helvetica"/>
                </a:rPr>
                <a:t>Parachute FSI SRL</a:t>
              </a:r>
            </a:p>
          </p:txBody>
        </p:sp>
      </p:grpSp>
      <p:cxnSp>
        <p:nvCxnSpPr>
          <p:cNvPr id="109" name="Straight Connector 108">
            <a:extLst>
              <a:ext uri="{FF2B5EF4-FFF2-40B4-BE49-F238E27FC236}">
                <a16:creationId xmlns:a16="http://schemas.microsoft.com/office/drawing/2014/main" id="{AFF4954C-02CB-5C45-8402-29D6A20F6523}"/>
              </a:ext>
            </a:extLst>
          </p:cNvPr>
          <p:cNvCxnSpPr>
            <a:cxnSpLocks/>
          </p:cNvCxnSpPr>
          <p:nvPr/>
        </p:nvCxnSpPr>
        <p:spPr>
          <a:xfrm>
            <a:off x="1705658" y="4486387"/>
            <a:ext cx="5679938" cy="8804"/>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cxnSp>
        <p:nvCxnSpPr>
          <p:cNvPr id="110" name="Straight Connector 109">
            <a:extLst>
              <a:ext uri="{FF2B5EF4-FFF2-40B4-BE49-F238E27FC236}">
                <a16:creationId xmlns:a16="http://schemas.microsoft.com/office/drawing/2014/main" id="{4087EFA4-C520-1146-A2D8-3C3168513E64}"/>
              </a:ext>
            </a:extLst>
          </p:cNvPr>
          <p:cNvCxnSpPr>
            <a:cxnSpLocks/>
          </p:cNvCxnSpPr>
          <p:nvPr/>
        </p:nvCxnSpPr>
        <p:spPr>
          <a:xfrm flipV="1">
            <a:off x="7385596" y="3276988"/>
            <a:ext cx="9617" cy="1220681"/>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sp>
        <p:nvSpPr>
          <p:cNvPr id="111" name="Text Box 197">
            <a:extLst>
              <a:ext uri="{FF2B5EF4-FFF2-40B4-BE49-F238E27FC236}">
                <a16:creationId xmlns:a16="http://schemas.microsoft.com/office/drawing/2014/main" id="{A578F164-5DC2-AF43-8187-D65B534A8650}"/>
              </a:ext>
            </a:extLst>
          </p:cNvPr>
          <p:cNvSpPr txBox="1">
            <a:spLocks noChangeArrowheads="1"/>
          </p:cNvSpPr>
          <p:nvPr/>
        </p:nvSpPr>
        <p:spPr bwMode="auto">
          <a:xfrm>
            <a:off x="6555967" y="2709709"/>
            <a:ext cx="1266363" cy="338546"/>
          </a:xfrm>
          <a:prstGeom prst="rect">
            <a:avLst/>
          </a:prstGeom>
          <a:noFill/>
          <a:ln w="9525">
            <a:noFill/>
            <a:miter lim="800000"/>
            <a:headEnd/>
            <a:tailEnd/>
          </a:ln>
        </p:spPr>
        <p:txBody>
          <a:bodyPr wrap="square" lIns="91432" tIns="45716" rIns="91432" bIns="45716" anchor="b">
            <a:spAutoFit/>
          </a:bodyPr>
          <a:lstStyle/>
          <a:p>
            <a:pPr algn="ctr">
              <a:lnSpc>
                <a:spcPct val="80000"/>
              </a:lnSpc>
              <a:defRPr/>
            </a:pPr>
            <a:r>
              <a:rPr lang="en-US" sz="1000" b="1">
                <a:solidFill>
                  <a:srgbClr val="2D8B75"/>
                </a:solidFill>
                <a:cs typeface="Helvetica"/>
              </a:rPr>
              <a:t>Single canopy simulation </a:t>
            </a:r>
          </a:p>
        </p:txBody>
      </p:sp>
      <p:sp>
        <p:nvSpPr>
          <p:cNvPr id="112" name="Isosceles Triangle 94">
            <a:extLst>
              <a:ext uri="{FF2B5EF4-FFF2-40B4-BE49-F238E27FC236}">
                <a16:creationId xmlns:a16="http://schemas.microsoft.com/office/drawing/2014/main" id="{5825F6B5-C7E9-CB4B-B027-E8E05BBD2D9C}"/>
              </a:ext>
            </a:extLst>
          </p:cNvPr>
          <p:cNvSpPr/>
          <p:nvPr/>
        </p:nvSpPr>
        <p:spPr bwMode="auto">
          <a:xfrm rot="10800000">
            <a:off x="10038581" y="2176706"/>
            <a:ext cx="170993" cy="170993"/>
          </a:xfrm>
          <a:prstGeom prst="diamond">
            <a:avLst/>
          </a:prstGeom>
          <a:solidFill>
            <a:srgbClr val="3332CC"/>
          </a:solidFill>
          <a:ln w="28575" cap="flat" cmpd="sng" algn="ctr">
            <a:solidFill>
              <a:srgbClr val="3332CC"/>
            </a:solidFill>
            <a:prstDash val="solid"/>
            <a:round/>
            <a:headEnd type="none" w="med" len="med"/>
            <a:tailEnd type="none" w="med" len="med"/>
          </a:ln>
          <a:effectLst/>
        </p:spPr>
        <p:txBody>
          <a:bodyPr lIns="91432" tIns="45716" rIns="91432" bIns="45716"/>
          <a:lstStyle/>
          <a:p>
            <a:endParaRPr lang="en-US" sz="900">
              <a:solidFill>
                <a:prstClr val="black"/>
              </a:solidFill>
              <a:ea typeface="ＭＳ Ｐゴシック" pitchFamily="-108" charset="-128"/>
            </a:endParaRPr>
          </a:p>
        </p:txBody>
      </p:sp>
      <p:sp>
        <p:nvSpPr>
          <p:cNvPr id="114" name="Isosceles Triangle 94">
            <a:extLst>
              <a:ext uri="{FF2B5EF4-FFF2-40B4-BE49-F238E27FC236}">
                <a16:creationId xmlns:a16="http://schemas.microsoft.com/office/drawing/2014/main" id="{0745D9CA-38CE-FF42-A552-80B6AA613820}"/>
              </a:ext>
            </a:extLst>
          </p:cNvPr>
          <p:cNvSpPr/>
          <p:nvPr/>
        </p:nvSpPr>
        <p:spPr bwMode="auto">
          <a:xfrm rot="10800000">
            <a:off x="1569443" y="4267755"/>
            <a:ext cx="170993" cy="170993"/>
          </a:xfrm>
          <a:prstGeom prst="diamond">
            <a:avLst/>
          </a:prstGeom>
          <a:solidFill>
            <a:srgbClr val="2D8B75"/>
          </a:solidFill>
          <a:ln w="28575" cap="flat" cmpd="sng" algn="ctr">
            <a:solidFill>
              <a:srgbClr val="2D8B75"/>
            </a:solidFill>
            <a:prstDash val="solid"/>
            <a:round/>
            <a:headEnd type="none" w="med" len="med"/>
            <a:tailEnd type="none" w="med" len="med"/>
          </a:ln>
          <a:effectLst/>
        </p:spPr>
        <p:txBody>
          <a:bodyPr lIns="91432" tIns="45716" rIns="91432" bIns="45716"/>
          <a:lstStyle/>
          <a:p>
            <a:endParaRPr lang="en-US" sz="900">
              <a:solidFill>
                <a:prstClr val="black"/>
              </a:solidFill>
              <a:ea typeface="ＭＳ Ｐゴシック" pitchFamily="-108" charset="-128"/>
            </a:endParaRPr>
          </a:p>
        </p:txBody>
      </p:sp>
      <p:cxnSp>
        <p:nvCxnSpPr>
          <p:cNvPr id="115" name="Straight Connector 114">
            <a:extLst>
              <a:ext uri="{FF2B5EF4-FFF2-40B4-BE49-F238E27FC236}">
                <a16:creationId xmlns:a16="http://schemas.microsoft.com/office/drawing/2014/main" id="{F8F7A16B-5BCF-8B41-B7BB-FF9505B92024}"/>
              </a:ext>
            </a:extLst>
          </p:cNvPr>
          <p:cNvCxnSpPr>
            <a:cxnSpLocks/>
          </p:cNvCxnSpPr>
          <p:nvPr/>
        </p:nvCxnSpPr>
        <p:spPr>
          <a:xfrm flipV="1">
            <a:off x="9162264" y="2049882"/>
            <a:ext cx="1391544" cy="4787"/>
          </a:xfrm>
          <a:prstGeom prst="line">
            <a:avLst/>
          </a:prstGeom>
          <a:noFill/>
          <a:ln w="25400" cap="flat" cmpd="sng" algn="ctr">
            <a:solidFill>
              <a:srgbClr val="C0504D">
                <a:lumMod val="75000"/>
              </a:srgbClr>
            </a:solidFill>
            <a:prstDash val="solid"/>
          </a:ln>
          <a:effectLst>
            <a:outerShdw blurRad="40000" dist="20000" dir="5400000" rotWithShape="0">
              <a:srgbClr val="000000">
                <a:alpha val="38000"/>
              </a:srgbClr>
            </a:outerShdw>
          </a:effectLst>
        </p:spPr>
      </p:cxnSp>
      <p:cxnSp>
        <p:nvCxnSpPr>
          <p:cNvPr id="116" name="Straight Connector 115">
            <a:extLst>
              <a:ext uri="{FF2B5EF4-FFF2-40B4-BE49-F238E27FC236}">
                <a16:creationId xmlns:a16="http://schemas.microsoft.com/office/drawing/2014/main" id="{148FEF56-F671-D742-927A-26F274CBD7B9}"/>
              </a:ext>
            </a:extLst>
          </p:cNvPr>
          <p:cNvCxnSpPr>
            <a:cxnSpLocks/>
          </p:cNvCxnSpPr>
          <p:nvPr/>
        </p:nvCxnSpPr>
        <p:spPr>
          <a:xfrm flipV="1">
            <a:off x="7395213" y="3274094"/>
            <a:ext cx="3017044" cy="16807"/>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cxnSp>
        <p:nvCxnSpPr>
          <p:cNvPr id="117" name="Straight Connector 116">
            <a:extLst>
              <a:ext uri="{FF2B5EF4-FFF2-40B4-BE49-F238E27FC236}">
                <a16:creationId xmlns:a16="http://schemas.microsoft.com/office/drawing/2014/main" id="{7D9F6711-09C3-D64E-AB48-9AFBC0C92956}"/>
              </a:ext>
            </a:extLst>
          </p:cNvPr>
          <p:cNvCxnSpPr>
            <a:cxnSpLocks/>
          </p:cNvCxnSpPr>
          <p:nvPr/>
        </p:nvCxnSpPr>
        <p:spPr>
          <a:xfrm>
            <a:off x="1382007" y="5721391"/>
            <a:ext cx="323651" cy="0"/>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cxnSp>
        <p:nvCxnSpPr>
          <p:cNvPr id="118" name="Straight Connector 117">
            <a:extLst>
              <a:ext uri="{FF2B5EF4-FFF2-40B4-BE49-F238E27FC236}">
                <a16:creationId xmlns:a16="http://schemas.microsoft.com/office/drawing/2014/main" id="{21A5BD45-7D79-5844-A735-53C540D7C6A1}"/>
              </a:ext>
            </a:extLst>
          </p:cNvPr>
          <p:cNvCxnSpPr>
            <a:cxnSpLocks/>
          </p:cNvCxnSpPr>
          <p:nvPr/>
        </p:nvCxnSpPr>
        <p:spPr>
          <a:xfrm flipV="1">
            <a:off x="10415323" y="2053332"/>
            <a:ext cx="9617" cy="1220681"/>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sp>
        <p:nvSpPr>
          <p:cNvPr id="119" name="Text Box 197">
            <a:extLst>
              <a:ext uri="{FF2B5EF4-FFF2-40B4-BE49-F238E27FC236}">
                <a16:creationId xmlns:a16="http://schemas.microsoft.com/office/drawing/2014/main" id="{A6943DF6-BF62-AA46-92A3-AEC3975CD5F2}"/>
              </a:ext>
            </a:extLst>
          </p:cNvPr>
          <p:cNvSpPr txBox="1">
            <a:spLocks noChangeArrowheads="1"/>
          </p:cNvSpPr>
          <p:nvPr/>
        </p:nvSpPr>
        <p:spPr bwMode="auto">
          <a:xfrm>
            <a:off x="10232008" y="1623743"/>
            <a:ext cx="1266363" cy="338546"/>
          </a:xfrm>
          <a:prstGeom prst="rect">
            <a:avLst/>
          </a:prstGeom>
          <a:noFill/>
          <a:ln w="9525">
            <a:noFill/>
            <a:miter lim="800000"/>
            <a:headEnd/>
            <a:tailEnd/>
          </a:ln>
        </p:spPr>
        <p:txBody>
          <a:bodyPr wrap="square" lIns="91432" tIns="45716" rIns="91432" bIns="45716" anchor="b">
            <a:spAutoFit/>
          </a:bodyPr>
          <a:lstStyle/>
          <a:p>
            <a:pPr algn="ctr">
              <a:lnSpc>
                <a:spcPct val="80000"/>
              </a:lnSpc>
              <a:defRPr/>
            </a:pPr>
            <a:r>
              <a:rPr lang="en-US" sz="1000" b="1">
                <a:solidFill>
                  <a:srgbClr val="2D8B75"/>
                </a:solidFill>
                <a:cs typeface="Helvetica"/>
              </a:rPr>
              <a:t>Cluster canopy simulation </a:t>
            </a:r>
          </a:p>
        </p:txBody>
      </p:sp>
      <p:cxnSp>
        <p:nvCxnSpPr>
          <p:cNvPr id="121" name="Straight Connector 120">
            <a:extLst>
              <a:ext uri="{FF2B5EF4-FFF2-40B4-BE49-F238E27FC236}">
                <a16:creationId xmlns:a16="http://schemas.microsoft.com/office/drawing/2014/main" id="{A7D2BDFF-233D-8346-BF5A-BC883D2A1CC2}"/>
              </a:ext>
            </a:extLst>
          </p:cNvPr>
          <p:cNvCxnSpPr>
            <a:cxnSpLocks/>
          </p:cNvCxnSpPr>
          <p:nvPr/>
        </p:nvCxnSpPr>
        <p:spPr>
          <a:xfrm flipH="1">
            <a:off x="1374005" y="3277163"/>
            <a:ext cx="8625018" cy="0"/>
          </a:xfrm>
          <a:prstGeom prst="line">
            <a:avLst/>
          </a:prstGeom>
          <a:noFill/>
          <a:ln w="25400" cap="flat" cmpd="sng" algn="ctr">
            <a:solidFill>
              <a:srgbClr val="3333CC"/>
            </a:solidFill>
            <a:prstDash val="solid"/>
          </a:ln>
          <a:effectLst>
            <a:outerShdw blurRad="40000" dist="20000" dir="5400000" rotWithShape="0">
              <a:srgbClr val="000000">
                <a:alpha val="38000"/>
              </a:srgbClr>
            </a:outerShdw>
          </a:effectLst>
        </p:spPr>
      </p:cxnSp>
      <p:sp>
        <p:nvSpPr>
          <p:cNvPr id="52" name="Isosceles Triangle 94">
            <a:extLst>
              <a:ext uri="{FF2B5EF4-FFF2-40B4-BE49-F238E27FC236}">
                <a16:creationId xmlns:a16="http://schemas.microsoft.com/office/drawing/2014/main" id="{FA39D130-6BDC-B84A-82E4-0227213FE2AD}"/>
              </a:ext>
            </a:extLst>
          </p:cNvPr>
          <p:cNvSpPr/>
          <p:nvPr/>
        </p:nvSpPr>
        <p:spPr bwMode="auto">
          <a:xfrm rot="10800000">
            <a:off x="9084062" y="1776082"/>
            <a:ext cx="170993" cy="170993"/>
          </a:xfrm>
          <a:prstGeom prst="diamond">
            <a:avLst/>
          </a:prstGeom>
          <a:solidFill>
            <a:srgbClr val="963735"/>
          </a:solidFill>
          <a:ln w="28575" cap="flat" cmpd="sng" algn="ctr">
            <a:solidFill>
              <a:srgbClr val="963735"/>
            </a:solidFill>
            <a:prstDash val="solid"/>
            <a:round/>
            <a:headEnd type="none" w="med" len="med"/>
            <a:tailEnd type="none" w="med" len="med"/>
          </a:ln>
          <a:effectLst/>
        </p:spPr>
        <p:txBody>
          <a:bodyPr lIns="91432" tIns="45716" rIns="91432" bIns="45716"/>
          <a:lstStyle/>
          <a:p>
            <a:endParaRPr lang="en-US" sz="900">
              <a:solidFill>
                <a:prstClr val="black"/>
              </a:solidFill>
              <a:ea typeface="ＭＳ Ｐゴシック" pitchFamily="-108" charset="-128"/>
            </a:endParaRPr>
          </a:p>
        </p:txBody>
      </p:sp>
      <p:sp>
        <p:nvSpPr>
          <p:cNvPr id="53" name="Isosceles Triangle 94">
            <a:extLst>
              <a:ext uri="{FF2B5EF4-FFF2-40B4-BE49-F238E27FC236}">
                <a16:creationId xmlns:a16="http://schemas.microsoft.com/office/drawing/2014/main" id="{32EB8BF0-2FE2-2C44-BCD0-3B7269499212}"/>
              </a:ext>
            </a:extLst>
          </p:cNvPr>
          <p:cNvSpPr/>
          <p:nvPr/>
        </p:nvSpPr>
        <p:spPr bwMode="auto">
          <a:xfrm rot="10800000">
            <a:off x="10335852" y="1843071"/>
            <a:ext cx="155448" cy="155448"/>
          </a:xfrm>
          <a:prstGeom prst="triangle">
            <a:avLst/>
          </a:prstGeom>
          <a:solidFill>
            <a:srgbClr val="2D8A75"/>
          </a:solidFill>
          <a:ln w="28575" cap="flat" cmpd="sng" algn="ctr">
            <a:solidFill>
              <a:srgbClr val="2D8A75"/>
            </a:solidFill>
            <a:prstDash val="solid"/>
            <a:round/>
            <a:headEnd type="none" w="med" len="med"/>
            <a:tailEnd type="none" w="med" len="med"/>
          </a:ln>
          <a:effectLst/>
        </p:spPr>
        <p:txBody>
          <a:bodyPr lIns="91432" tIns="45716" rIns="91432" bIns="45716"/>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ea typeface="ＭＳ Ｐゴシック" pitchFamily="-108" charset="-128"/>
            </a:endParaRPr>
          </a:p>
        </p:txBody>
      </p:sp>
      <p:sp>
        <p:nvSpPr>
          <p:cNvPr id="56" name="TextBox 55">
            <a:extLst>
              <a:ext uri="{FF2B5EF4-FFF2-40B4-BE49-F238E27FC236}">
                <a16:creationId xmlns:a16="http://schemas.microsoft.com/office/drawing/2014/main" id="{D2E5F2B0-A0C6-4EE2-94DB-C0770247FFF4}"/>
              </a:ext>
            </a:extLst>
          </p:cNvPr>
          <p:cNvSpPr txBox="1"/>
          <p:nvPr/>
        </p:nvSpPr>
        <p:spPr>
          <a:xfrm rot="16200000">
            <a:off x="-69876" y="3461948"/>
            <a:ext cx="1627597" cy="461665"/>
          </a:xfrm>
          <a:prstGeom prst="rect">
            <a:avLst/>
          </a:prstGeom>
          <a:solidFill>
            <a:schemeClr val="tx1"/>
          </a:solidFill>
        </p:spPr>
        <p:txBody>
          <a:bodyPr wrap="square" rtlCol="0">
            <a:spAutoFit/>
          </a:bodyPr>
          <a:lstStyle/>
          <a:p>
            <a:pPr algn="ctr"/>
            <a:r>
              <a:rPr lang="en-US" sz="2400" b="1" dirty="0">
                <a:solidFill>
                  <a:schemeClr val="bg1"/>
                </a:solidFill>
              </a:rPr>
              <a:t>TRL/SRL</a:t>
            </a:r>
          </a:p>
        </p:txBody>
      </p:sp>
      <p:sp>
        <p:nvSpPr>
          <p:cNvPr id="89" name="Text Box 197">
            <a:extLst>
              <a:ext uri="{FF2B5EF4-FFF2-40B4-BE49-F238E27FC236}">
                <a16:creationId xmlns:a16="http://schemas.microsoft.com/office/drawing/2014/main" id="{7AC2B727-EC5C-BD40-868B-9E1B6269451F}"/>
              </a:ext>
            </a:extLst>
          </p:cNvPr>
          <p:cNvSpPr txBox="1">
            <a:spLocks noChangeArrowheads="1"/>
          </p:cNvSpPr>
          <p:nvPr/>
        </p:nvSpPr>
        <p:spPr bwMode="auto">
          <a:xfrm>
            <a:off x="10238425" y="2048630"/>
            <a:ext cx="971643" cy="338546"/>
          </a:xfrm>
          <a:prstGeom prst="rect">
            <a:avLst/>
          </a:prstGeom>
          <a:solidFill>
            <a:schemeClr val="tx1">
              <a:alpha val="50000"/>
            </a:schemeClr>
          </a:solidFill>
          <a:ln w="9525">
            <a:noFill/>
            <a:miter lim="800000"/>
            <a:headEnd/>
            <a:tailEnd/>
          </a:ln>
        </p:spPr>
        <p:txBody>
          <a:bodyPr wrap="square" lIns="91432" tIns="45716" rIns="91432" bIns="45716" anchor="b">
            <a:spAutoFit/>
          </a:bodyPr>
          <a:lstStyle/>
          <a:p>
            <a:pPr>
              <a:lnSpc>
                <a:spcPct val="80000"/>
              </a:lnSpc>
              <a:defRPr/>
            </a:pPr>
            <a:r>
              <a:rPr lang="en-US" sz="1000" b="1" dirty="0">
                <a:solidFill>
                  <a:srgbClr val="3333CC"/>
                </a:solidFill>
                <a:cs typeface="Helvetica"/>
              </a:rPr>
              <a:t>Subsonic Validation</a:t>
            </a:r>
          </a:p>
        </p:txBody>
      </p:sp>
    </p:spTree>
    <p:extLst>
      <p:ext uri="{BB962C8B-B14F-4D97-AF65-F5344CB8AC3E}">
        <p14:creationId xmlns:p14="http://schemas.microsoft.com/office/powerpoint/2010/main" val="4129747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BBDA053-C018-894F-B61E-BF2C06BD2F42}"/>
              </a:ext>
            </a:extLst>
          </p:cNvPr>
          <p:cNvSpPr/>
          <p:nvPr/>
        </p:nvSpPr>
        <p:spPr>
          <a:xfrm>
            <a:off x="7432025" y="1818780"/>
            <a:ext cx="3680681" cy="4446547"/>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CBEEB663-FD83-A640-99A4-F61829712944}"/>
              </a:ext>
            </a:extLst>
          </p:cNvPr>
          <p:cNvSpPr/>
          <p:nvPr/>
        </p:nvSpPr>
        <p:spPr>
          <a:xfrm>
            <a:off x="1060185" y="1799329"/>
            <a:ext cx="3219392" cy="4484598"/>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C7D267F-672C-604D-91D9-F729E236A118}"/>
              </a:ext>
            </a:extLst>
          </p:cNvPr>
          <p:cNvSpPr>
            <a:spLocks noGrp="1"/>
          </p:cNvSpPr>
          <p:nvPr>
            <p:ph type="title"/>
          </p:nvPr>
        </p:nvSpPr>
        <p:spPr/>
        <p:txBody>
          <a:bodyPr/>
          <a:lstStyle/>
          <a:p>
            <a:r>
              <a:rPr lang="en-US" sz="4000" dirty="0">
                <a:solidFill>
                  <a:schemeClr val="tx1"/>
                </a:solidFill>
              </a:rPr>
              <a:t>SRL Progression</a:t>
            </a:r>
            <a:br>
              <a:rPr lang="en-US" dirty="0">
                <a:solidFill>
                  <a:schemeClr val="tx1"/>
                </a:solidFill>
              </a:rPr>
            </a:br>
            <a:r>
              <a:rPr lang="en-US" sz="2400" dirty="0">
                <a:solidFill>
                  <a:schemeClr val="tx1"/>
                </a:solidFill>
              </a:rPr>
              <a:t>GNC</a:t>
            </a:r>
          </a:p>
        </p:txBody>
      </p:sp>
      <p:sp>
        <p:nvSpPr>
          <p:cNvPr id="4" name="Slide Number Placeholder 3">
            <a:extLst>
              <a:ext uri="{FF2B5EF4-FFF2-40B4-BE49-F238E27FC236}">
                <a16:creationId xmlns:a16="http://schemas.microsoft.com/office/drawing/2014/main" id="{1D81A21B-74CD-C047-BEBD-2EAB13CD4E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C769F-ADCB-2641-BD2F-4076D1C41918}" type="slidenum">
              <a:rPr kumimoji="0" lang="uk-UA" sz="8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uk-UA" sz="1200" b="0" i="0" u="none" strike="noStrike" kern="1200" cap="none" spc="0" normalizeH="0" baseline="0" noProof="0">
              <a:ln>
                <a:noFill/>
              </a:ln>
              <a:solidFill>
                <a:prstClr val="black"/>
              </a:solidFill>
              <a:effectLst/>
              <a:uLnTx/>
              <a:uFillTx/>
              <a:latin typeface="Calibri"/>
              <a:cs typeface="+mn-cs"/>
            </a:endParaRPr>
          </a:p>
        </p:txBody>
      </p:sp>
      <p:grpSp>
        <p:nvGrpSpPr>
          <p:cNvPr id="5" name="Group 4">
            <a:extLst>
              <a:ext uri="{FF2B5EF4-FFF2-40B4-BE49-F238E27FC236}">
                <a16:creationId xmlns:a16="http://schemas.microsoft.com/office/drawing/2014/main" id="{5240C164-7CB7-014B-A675-865A26F122E5}"/>
              </a:ext>
            </a:extLst>
          </p:cNvPr>
          <p:cNvGrpSpPr/>
          <p:nvPr/>
        </p:nvGrpSpPr>
        <p:grpSpPr>
          <a:xfrm>
            <a:off x="107738" y="1167916"/>
            <a:ext cx="12002244" cy="5749174"/>
            <a:chOff x="185795" y="1167916"/>
            <a:chExt cx="12002244" cy="5749174"/>
          </a:xfrm>
        </p:grpSpPr>
        <p:pic>
          <p:nvPicPr>
            <p:cNvPr id="8" name="Picture 7">
              <a:extLst>
                <a:ext uri="{FF2B5EF4-FFF2-40B4-BE49-F238E27FC236}">
                  <a16:creationId xmlns:a16="http://schemas.microsoft.com/office/drawing/2014/main" id="{31C033A8-C2FE-5E49-9FE3-B2A2D66FDA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795" y="1768455"/>
              <a:ext cx="11313221" cy="5148635"/>
            </a:xfrm>
            <a:prstGeom prst="rect">
              <a:avLst/>
            </a:prstGeom>
          </p:spPr>
        </p:pic>
        <p:grpSp>
          <p:nvGrpSpPr>
            <p:cNvPr id="9" name="Group 8">
              <a:extLst>
                <a:ext uri="{FF2B5EF4-FFF2-40B4-BE49-F238E27FC236}">
                  <a16:creationId xmlns:a16="http://schemas.microsoft.com/office/drawing/2014/main" id="{DA50EAAC-A68E-EB49-82B9-2CC5E6A94292}"/>
                </a:ext>
              </a:extLst>
            </p:cNvPr>
            <p:cNvGrpSpPr/>
            <p:nvPr/>
          </p:nvGrpSpPr>
          <p:grpSpPr>
            <a:xfrm>
              <a:off x="185795" y="1167916"/>
              <a:ext cx="12002244" cy="408929"/>
              <a:chOff x="1595159" y="1374944"/>
              <a:chExt cx="9001683" cy="306697"/>
            </a:xfrm>
          </p:grpSpPr>
          <p:sp>
            <p:nvSpPr>
              <p:cNvPr id="40" name="Rectangle 39">
                <a:extLst>
                  <a:ext uri="{FF2B5EF4-FFF2-40B4-BE49-F238E27FC236}">
                    <a16:creationId xmlns:a16="http://schemas.microsoft.com/office/drawing/2014/main" id="{4C926E65-E719-EF43-9591-ACE835BE14F3}"/>
                  </a:ext>
                </a:extLst>
              </p:cNvPr>
              <p:cNvSpPr/>
              <p:nvPr/>
            </p:nvSpPr>
            <p:spPr>
              <a:xfrm>
                <a:off x="1595159" y="1374944"/>
                <a:ext cx="9001683" cy="306697"/>
              </a:xfrm>
              <a:prstGeom prst="rect">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41" name="Group 40">
                <a:extLst>
                  <a:ext uri="{FF2B5EF4-FFF2-40B4-BE49-F238E27FC236}">
                    <a16:creationId xmlns:a16="http://schemas.microsoft.com/office/drawing/2014/main" id="{9748F6C3-364E-EC47-A263-6B48BCF5DFFA}"/>
                  </a:ext>
                </a:extLst>
              </p:cNvPr>
              <p:cNvGrpSpPr/>
              <p:nvPr/>
            </p:nvGrpSpPr>
            <p:grpSpPr>
              <a:xfrm>
                <a:off x="1939988" y="1412877"/>
                <a:ext cx="1559896" cy="207749"/>
                <a:chOff x="1939988" y="1428174"/>
                <a:chExt cx="1559896" cy="207749"/>
              </a:xfrm>
            </p:grpSpPr>
            <p:sp>
              <p:nvSpPr>
                <p:cNvPr id="50" name="TextBox 49">
                  <a:extLst>
                    <a:ext uri="{FF2B5EF4-FFF2-40B4-BE49-F238E27FC236}">
                      <a16:creationId xmlns:a16="http://schemas.microsoft.com/office/drawing/2014/main" id="{345982BF-AC61-184B-8B70-A3CF681CE4B6}"/>
                    </a:ext>
                  </a:extLst>
                </p:cNvPr>
                <p:cNvSpPr txBox="1"/>
                <p:nvPr/>
              </p:nvSpPr>
              <p:spPr>
                <a:xfrm>
                  <a:off x="2072568" y="1428174"/>
                  <a:ext cx="1427316"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MS PGothic" charset="-128"/>
                      <a:cs typeface="+mn-cs"/>
                    </a:rPr>
                    <a:t>Project Milestone</a:t>
                  </a:r>
                </a:p>
              </p:txBody>
            </p:sp>
            <p:sp>
              <p:nvSpPr>
                <p:cNvPr id="51" name="Regular Pentagon 50">
                  <a:extLst>
                    <a:ext uri="{FF2B5EF4-FFF2-40B4-BE49-F238E27FC236}">
                      <a16:creationId xmlns:a16="http://schemas.microsoft.com/office/drawing/2014/main" id="{C37741A3-59A9-3445-93BE-86883DA28BBB}"/>
                    </a:ext>
                  </a:extLst>
                </p:cNvPr>
                <p:cNvSpPr/>
                <p:nvPr/>
              </p:nvSpPr>
              <p:spPr>
                <a:xfrm flipV="1">
                  <a:off x="1939988" y="1476652"/>
                  <a:ext cx="142482" cy="133877"/>
                </a:xfrm>
                <a:prstGeom prst="pent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C4E987A6-E28E-8347-91EA-599737284BBC}"/>
                  </a:ext>
                </a:extLst>
              </p:cNvPr>
              <p:cNvGrpSpPr/>
              <p:nvPr/>
            </p:nvGrpSpPr>
            <p:grpSpPr>
              <a:xfrm>
                <a:off x="4161016" y="1424419"/>
                <a:ext cx="1583648" cy="207749"/>
                <a:chOff x="4161016" y="1432712"/>
                <a:chExt cx="1583648" cy="207749"/>
              </a:xfrm>
            </p:grpSpPr>
            <p:sp>
              <p:nvSpPr>
                <p:cNvPr id="48" name="TextBox 47">
                  <a:extLst>
                    <a:ext uri="{FF2B5EF4-FFF2-40B4-BE49-F238E27FC236}">
                      <a16:creationId xmlns:a16="http://schemas.microsoft.com/office/drawing/2014/main" id="{CE3B0C5E-2707-7547-9782-A671B0BDAE00}"/>
                    </a:ext>
                  </a:extLst>
                </p:cNvPr>
                <p:cNvSpPr txBox="1"/>
                <p:nvPr/>
              </p:nvSpPr>
              <p:spPr>
                <a:xfrm>
                  <a:off x="4317348" y="1432712"/>
                  <a:ext cx="1427316" cy="207749"/>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MS PGothic" charset="-128"/>
                      <a:cs typeface="+mn-cs"/>
                    </a:rPr>
                    <a:t>GCD (Key) Milestone</a:t>
                  </a:r>
                </a:p>
              </p:txBody>
            </p:sp>
            <p:sp>
              <p:nvSpPr>
                <p:cNvPr id="49" name="Diamond 48">
                  <a:extLst>
                    <a:ext uri="{FF2B5EF4-FFF2-40B4-BE49-F238E27FC236}">
                      <a16:creationId xmlns:a16="http://schemas.microsoft.com/office/drawing/2014/main" id="{66CD94F3-FBCE-B14B-9F41-3CD6E9472336}"/>
                    </a:ext>
                  </a:extLst>
                </p:cNvPr>
                <p:cNvSpPr/>
                <p:nvPr/>
              </p:nvSpPr>
              <p:spPr>
                <a:xfrm>
                  <a:off x="4161016" y="1468006"/>
                  <a:ext cx="160573" cy="13716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FC5C27F8-8A4E-7947-9DA4-2E7F96DCFC49}"/>
                  </a:ext>
                </a:extLst>
              </p:cNvPr>
              <p:cNvGrpSpPr/>
              <p:nvPr/>
            </p:nvGrpSpPr>
            <p:grpSpPr>
              <a:xfrm>
                <a:off x="6222073" y="1424419"/>
                <a:ext cx="1556408" cy="207749"/>
                <a:chOff x="6270927" y="1488194"/>
                <a:chExt cx="1556408" cy="207749"/>
              </a:xfrm>
            </p:grpSpPr>
            <p:sp>
              <p:nvSpPr>
                <p:cNvPr id="46" name="TextBox 45">
                  <a:extLst>
                    <a:ext uri="{FF2B5EF4-FFF2-40B4-BE49-F238E27FC236}">
                      <a16:creationId xmlns:a16="http://schemas.microsoft.com/office/drawing/2014/main" id="{8849C9B0-8606-0946-8208-250BF64362C5}"/>
                    </a:ext>
                  </a:extLst>
                </p:cNvPr>
                <p:cNvSpPr txBox="1"/>
                <p:nvPr/>
              </p:nvSpPr>
              <p:spPr>
                <a:xfrm>
                  <a:off x="6400019" y="1488194"/>
                  <a:ext cx="1427316" cy="207749"/>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S PGothic" charset="-128"/>
                      <a:cs typeface="+mn-cs"/>
                    </a:rPr>
                    <a:t>Controlled Milestone</a:t>
                  </a:r>
                </a:p>
              </p:txBody>
            </p:sp>
            <p:sp>
              <p:nvSpPr>
                <p:cNvPr id="47" name="Isosceles Triangle 243">
                  <a:extLst>
                    <a:ext uri="{FF2B5EF4-FFF2-40B4-BE49-F238E27FC236}">
                      <a16:creationId xmlns:a16="http://schemas.microsoft.com/office/drawing/2014/main" id="{0DF5E673-221A-8840-90C9-27E113AFEF73}"/>
                    </a:ext>
                  </a:extLst>
                </p:cNvPr>
                <p:cNvSpPr/>
                <p:nvPr/>
              </p:nvSpPr>
              <p:spPr>
                <a:xfrm flipV="1">
                  <a:off x="6270927" y="1524546"/>
                  <a:ext cx="160573" cy="137160"/>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44" name="Straight Connector 43">
                <a:extLst>
                  <a:ext uri="{FF2B5EF4-FFF2-40B4-BE49-F238E27FC236}">
                    <a16:creationId xmlns:a16="http://schemas.microsoft.com/office/drawing/2014/main" id="{0756671F-15F3-9F4F-9D74-9267C271D8CF}"/>
                  </a:ext>
                </a:extLst>
              </p:cNvPr>
              <p:cNvCxnSpPr/>
              <p:nvPr/>
            </p:nvCxnSpPr>
            <p:spPr>
              <a:xfrm>
                <a:off x="8280054" y="1528293"/>
                <a:ext cx="71365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209A123B-98E2-7B49-9C69-F556170EF267}"/>
                  </a:ext>
                </a:extLst>
              </p:cNvPr>
              <p:cNvSpPr txBox="1"/>
              <p:nvPr/>
            </p:nvSpPr>
            <p:spPr>
              <a:xfrm>
                <a:off x="8999757" y="1412877"/>
                <a:ext cx="1427316"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MS PGothic" charset="-128"/>
                    <a:cs typeface="+mn-cs"/>
                  </a:rPr>
                  <a:t>TRL Progression</a:t>
                </a:r>
              </a:p>
            </p:txBody>
          </p:sp>
        </p:grpSp>
        <p:sp>
          <p:nvSpPr>
            <p:cNvPr id="10" name="TextBox 9">
              <a:extLst>
                <a:ext uri="{FF2B5EF4-FFF2-40B4-BE49-F238E27FC236}">
                  <a16:creationId xmlns:a16="http://schemas.microsoft.com/office/drawing/2014/main" id="{DD7D09CB-D503-424C-A08E-AE41AD39BAC5}"/>
                </a:ext>
              </a:extLst>
            </p:cNvPr>
            <p:cNvSpPr txBox="1"/>
            <p:nvPr/>
          </p:nvSpPr>
          <p:spPr>
            <a:xfrm>
              <a:off x="2361473" y="6365557"/>
              <a:ext cx="736099" cy="369332"/>
            </a:xfrm>
            <a:prstGeom prst="rect">
              <a:avLst/>
            </a:prstGeom>
            <a:solidFill>
              <a:schemeClr val="tx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S PGothic" charset="-128"/>
                  <a:cs typeface="+mn-cs"/>
                </a:rPr>
                <a:t>FY20</a:t>
              </a:r>
            </a:p>
          </p:txBody>
        </p:sp>
        <p:sp>
          <p:nvSpPr>
            <p:cNvPr id="11" name="TextBox 10">
              <a:extLst>
                <a:ext uri="{FF2B5EF4-FFF2-40B4-BE49-F238E27FC236}">
                  <a16:creationId xmlns:a16="http://schemas.microsoft.com/office/drawing/2014/main" id="{2DF697D5-5A92-2444-AF60-654BF33991D2}"/>
                </a:ext>
              </a:extLst>
            </p:cNvPr>
            <p:cNvSpPr txBox="1"/>
            <p:nvPr/>
          </p:nvSpPr>
          <p:spPr>
            <a:xfrm>
              <a:off x="5523981" y="6373137"/>
              <a:ext cx="736099" cy="369332"/>
            </a:xfrm>
            <a:prstGeom prst="rect">
              <a:avLst/>
            </a:prstGeom>
            <a:solidFill>
              <a:schemeClr val="tx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S PGothic" charset="-128"/>
                  <a:cs typeface="+mn-cs"/>
                </a:rPr>
                <a:t>FY21</a:t>
              </a:r>
            </a:p>
          </p:txBody>
        </p:sp>
        <p:sp>
          <p:nvSpPr>
            <p:cNvPr id="12" name="TextBox 11">
              <a:extLst>
                <a:ext uri="{FF2B5EF4-FFF2-40B4-BE49-F238E27FC236}">
                  <a16:creationId xmlns:a16="http://schemas.microsoft.com/office/drawing/2014/main" id="{CB7765CF-1BE3-4D4E-AB2C-9B2406FE422D}"/>
                </a:ext>
              </a:extLst>
            </p:cNvPr>
            <p:cNvSpPr txBox="1"/>
            <p:nvPr/>
          </p:nvSpPr>
          <p:spPr>
            <a:xfrm>
              <a:off x="8885884" y="6371013"/>
              <a:ext cx="736099" cy="369332"/>
            </a:xfrm>
            <a:prstGeom prst="rect">
              <a:avLst/>
            </a:prstGeom>
            <a:solidFill>
              <a:schemeClr val="tx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S PGothic" charset="-128"/>
                  <a:cs typeface="+mn-cs"/>
                </a:rPr>
                <a:t>FY22</a:t>
              </a:r>
            </a:p>
          </p:txBody>
        </p:sp>
        <p:sp>
          <p:nvSpPr>
            <p:cNvPr id="15" name="Text Box 197">
              <a:extLst>
                <a:ext uri="{FF2B5EF4-FFF2-40B4-BE49-F238E27FC236}">
                  <a16:creationId xmlns:a16="http://schemas.microsoft.com/office/drawing/2014/main" id="{4E1D4761-24D2-EA4E-89DF-3402DFC483D2}"/>
                </a:ext>
              </a:extLst>
            </p:cNvPr>
            <p:cNvSpPr txBox="1">
              <a:spLocks noChangeArrowheads="1"/>
            </p:cNvSpPr>
            <p:nvPr/>
          </p:nvSpPr>
          <p:spPr bwMode="auto">
            <a:xfrm>
              <a:off x="974310" y="2124685"/>
              <a:ext cx="1475627" cy="861764"/>
            </a:xfrm>
            <a:prstGeom prst="rect">
              <a:avLst/>
            </a:prstGeom>
            <a:noFill/>
            <a:ln w="9525">
              <a:noFill/>
              <a:miter lim="800000"/>
              <a:headEnd/>
              <a:tailEnd/>
            </a:ln>
          </p:spPr>
          <p:txBody>
            <a:bodyPr wrap="square" lIns="121909" tIns="60955" rIns="121909" bIns="60955"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D8B75"/>
                  </a:solidFill>
                  <a:effectLst/>
                  <a:uLnTx/>
                  <a:uFillTx/>
                  <a:latin typeface="Arial"/>
                  <a:ea typeface="MS PGothic" charset="-128"/>
                  <a:cs typeface="Arial"/>
                </a:rPr>
                <a:t>Paper on updated 6-DOF model for mid L/D configuration</a:t>
              </a:r>
              <a:endParaRPr kumimoji="0" lang="en-US" sz="1200" b="1" i="0" u="none" strike="noStrike" kern="1200" cap="none" spc="0" normalizeH="0" baseline="0" noProof="0">
                <a:ln>
                  <a:noFill/>
                </a:ln>
                <a:solidFill>
                  <a:srgbClr val="2D8B75"/>
                </a:solidFill>
                <a:effectLst/>
                <a:uLnTx/>
                <a:uFillTx/>
                <a:latin typeface="Arial" charset="0"/>
                <a:ea typeface="MS PGothic" charset="-128"/>
                <a:cs typeface="Helvetica"/>
              </a:endParaRPr>
            </a:p>
          </p:txBody>
        </p:sp>
        <p:grpSp>
          <p:nvGrpSpPr>
            <p:cNvPr id="18" name="Group 17">
              <a:extLst>
                <a:ext uri="{FF2B5EF4-FFF2-40B4-BE49-F238E27FC236}">
                  <a16:creationId xmlns:a16="http://schemas.microsoft.com/office/drawing/2014/main" id="{97A2BDEE-98D2-E749-A4FB-65CDB75734C8}"/>
                </a:ext>
              </a:extLst>
            </p:cNvPr>
            <p:cNvGrpSpPr/>
            <p:nvPr/>
          </p:nvGrpSpPr>
          <p:grpSpPr>
            <a:xfrm>
              <a:off x="9061185" y="5029198"/>
              <a:ext cx="3034173" cy="761972"/>
              <a:chOff x="7860508" y="4900448"/>
              <a:chExt cx="2275630" cy="571479"/>
            </a:xfrm>
            <a:solidFill>
              <a:schemeClr val="tx1"/>
            </a:solidFill>
          </p:grpSpPr>
          <p:sp>
            <p:nvSpPr>
              <p:cNvPr id="35" name="Rectangle 34">
                <a:extLst>
                  <a:ext uri="{FF2B5EF4-FFF2-40B4-BE49-F238E27FC236}">
                    <a16:creationId xmlns:a16="http://schemas.microsoft.com/office/drawing/2014/main" id="{9327A4A3-2949-6C47-B37F-749CF3E508B9}"/>
                  </a:ext>
                </a:extLst>
              </p:cNvPr>
              <p:cNvSpPr/>
              <p:nvPr/>
            </p:nvSpPr>
            <p:spPr>
              <a:xfrm>
                <a:off x="7860508" y="4900448"/>
                <a:ext cx="2275630" cy="571479"/>
              </a:xfrm>
              <a:prstGeom prst="rect">
                <a:avLst/>
              </a:prstGeom>
              <a:gr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6" name="Straight Connector 35">
                <a:extLst>
                  <a:ext uri="{FF2B5EF4-FFF2-40B4-BE49-F238E27FC236}">
                    <a16:creationId xmlns:a16="http://schemas.microsoft.com/office/drawing/2014/main" id="{AFDD20D6-4B67-4E4C-BFF5-2EDC61BC71CD}"/>
                  </a:ext>
                </a:extLst>
              </p:cNvPr>
              <p:cNvCxnSpPr>
                <a:cxnSpLocks/>
              </p:cNvCxnSpPr>
              <p:nvPr/>
            </p:nvCxnSpPr>
            <p:spPr>
              <a:xfrm flipH="1">
                <a:off x="8016628" y="5076924"/>
                <a:ext cx="551931" cy="0"/>
              </a:xfrm>
              <a:prstGeom prst="line">
                <a:avLst/>
              </a:prstGeom>
              <a:grpFill/>
              <a:ln>
                <a:solidFill>
                  <a:srgbClr val="3333CC"/>
                </a:solidFill>
              </a:ln>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44B20BA7-EA5F-9F48-95A4-5A0473AB2B47}"/>
                  </a:ext>
                </a:extLst>
              </p:cNvPr>
              <p:cNvCxnSpPr>
                <a:cxnSpLocks/>
              </p:cNvCxnSpPr>
              <p:nvPr/>
            </p:nvCxnSpPr>
            <p:spPr>
              <a:xfrm flipH="1">
                <a:off x="8016628" y="5295388"/>
                <a:ext cx="551931" cy="0"/>
              </a:xfrm>
              <a:prstGeom prst="line">
                <a:avLst/>
              </a:prstGeom>
              <a:grpFill/>
              <a:ln>
                <a:solidFill>
                  <a:srgbClr val="2D8B75"/>
                </a:solidFill>
              </a:ln>
            </p:spPr>
            <p:style>
              <a:lnRef idx="2">
                <a:schemeClr val="dk1"/>
              </a:lnRef>
              <a:fillRef idx="0">
                <a:schemeClr val="dk1"/>
              </a:fillRef>
              <a:effectRef idx="1">
                <a:schemeClr val="dk1"/>
              </a:effectRef>
              <a:fontRef idx="minor">
                <a:schemeClr val="tx1"/>
              </a:fontRef>
            </p:style>
          </p:cxnSp>
          <p:sp>
            <p:nvSpPr>
              <p:cNvPr id="38" name="Text Box 197">
                <a:extLst>
                  <a:ext uri="{FF2B5EF4-FFF2-40B4-BE49-F238E27FC236}">
                    <a16:creationId xmlns:a16="http://schemas.microsoft.com/office/drawing/2014/main" id="{0515BDD3-AD02-B647-B4C1-0DF949CEE45A}"/>
                  </a:ext>
                </a:extLst>
              </p:cNvPr>
              <p:cNvSpPr txBox="1">
                <a:spLocks noChangeArrowheads="1"/>
              </p:cNvSpPr>
              <p:nvPr/>
            </p:nvSpPr>
            <p:spPr bwMode="auto">
              <a:xfrm>
                <a:off x="8600397" y="4979970"/>
                <a:ext cx="1535741" cy="215388"/>
              </a:xfrm>
              <a:prstGeom prst="rect">
                <a:avLst/>
              </a:prstGeom>
              <a:grpFill/>
              <a:ln w="9525">
                <a:noFill/>
                <a:miter lim="800000"/>
                <a:headEnd/>
                <a:tailEnd/>
              </a:ln>
            </p:spPr>
            <p:txBody>
              <a:bodyPr wrap="square" lIns="121909" tIns="60955" rIns="121909" bIns="60955" anchor="b">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3333CC"/>
                    </a:solidFill>
                    <a:effectLst/>
                    <a:uLnTx/>
                    <a:uFillTx/>
                    <a:latin typeface="Arial" charset="0"/>
                    <a:ea typeface="MS PGothic" charset="-128"/>
                    <a:cs typeface="Helvetica"/>
                  </a:rPr>
                  <a:t>Morphing Shape SRL</a:t>
                </a:r>
              </a:p>
            </p:txBody>
          </p:sp>
          <p:sp>
            <p:nvSpPr>
              <p:cNvPr id="39" name="Text Box 197">
                <a:extLst>
                  <a:ext uri="{FF2B5EF4-FFF2-40B4-BE49-F238E27FC236}">
                    <a16:creationId xmlns:a16="http://schemas.microsoft.com/office/drawing/2014/main" id="{6DA40243-B9BC-354E-A22C-A216A9B14E96}"/>
                  </a:ext>
                </a:extLst>
              </p:cNvPr>
              <p:cNvSpPr txBox="1">
                <a:spLocks noChangeArrowheads="1"/>
              </p:cNvSpPr>
              <p:nvPr/>
            </p:nvSpPr>
            <p:spPr bwMode="auto">
              <a:xfrm>
                <a:off x="8600398" y="5178016"/>
                <a:ext cx="1321077" cy="215388"/>
              </a:xfrm>
              <a:prstGeom prst="rect">
                <a:avLst/>
              </a:prstGeom>
              <a:grpFill/>
              <a:ln w="9525">
                <a:noFill/>
                <a:miter lim="800000"/>
                <a:headEnd/>
                <a:tailEnd/>
              </a:ln>
            </p:spPr>
            <p:txBody>
              <a:bodyPr wrap="square" lIns="121909" tIns="60955" rIns="121909" bIns="60955" anchor="b">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2D8B75"/>
                    </a:solidFill>
                    <a:effectLst/>
                    <a:uLnTx/>
                    <a:uFillTx/>
                    <a:latin typeface="Arial" charset="0"/>
                    <a:ea typeface="MS PGothic" charset="-128"/>
                    <a:cs typeface="Helvetica"/>
                  </a:rPr>
                  <a:t>Flaps SRL</a:t>
                </a:r>
              </a:p>
            </p:txBody>
          </p:sp>
        </p:grpSp>
        <p:cxnSp>
          <p:nvCxnSpPr>
            <p:cNvPr id="19" name="Straight Connector 18">
              <a:extLst>
                <a:ext uri="{FF2B5EF4-FFF2-40B4-BE49-F238E27FC236}">
                  <a16:creationId xmlns:a16="http://schemas.microsoft.com/office/drawing/2014/main" id="{52ED7384-A8AB-6042-8961-47A9E028B1AD}"/>
                </a:ext>
              </a:extLst>
            </p:cNvPr>
            <p:cNvCxnSpPr>
              <a:cxnSpLocks/>
            </p:cNvCxnSpPr>
            <p:nvPr/>
          </p:nvCxnSpPr>
          <p:spPr>
            <a:xfrm flipH="1">
              <a:off x="1157350" y="3352044"/>
              <a:ext cx="3157832" cy="0"/>
            </a:xfrm>
            <a:prstGeom prst="line">
              <a:avLst/>
            </a:prstGeom>
            <a:ln>
              <a:solidFill>
                <a:srgbClr val="3333CC"/>
              </a:solidFill>
            </a:ln>
          </p:spPr>
          <p:style>
            <a:lnRef idx="2">
              <a:schemeClr val="dk1"/>
            </a:lnRef>
            <a:fillRef idx="0">
              <a:schemeClr val="dk1"/>
            </a:fillRef>
            <a:effectRef idx="1">
              <a:schemeClr val="dk1"/>
            </a:effectRef>
            <a:fontRef idx="minor">
              <a:schemeClr val="tx1"/>
            </a:fontRef>
          </p:style>
        </p:cxnSp>
        <p:sp>
          <p:nvSpPr>
            <p:cNvPr id="26" name="Diamond 25">
              <a:extLst>
                <a:ext uri="{FF2B5EF4-FFF2-40B4-BE49-F238E27FC236}">
                  <a16:creationId xmlns:a16="http://schemas.microsoft.com/office/drawing/2014/main" id="{F65A57D9-E30D-054D-A90D-49BB9F80887C}"/>
                </a:ext>
              </a:extLst>
            </p:cNvPr>
            <p:cNvSpPr/>
            <p:nvPr/>
          </p:nvSpPr>
          <p:spPr>
            <a:xfrm>
              <a:off x="1578895" y="3028989"/>
              <a:ext cx="214097" cy="182880"/>
            </a:xfrm>
            <a:prstGeom prst="diamond">
              <a:avLst/>
            </a:prstGeom>
            <a:solidFill>
              <a:srgbClr val="2D8B75"/>
            </a:solidFill>
            <a:ln w="28575" cap="flat" cmpd="sng" algn="ctr">
              <a:solidFill>
                <a:srgbClr val="2D8B75"/>
              </a:solidFill>
              <a:prstDash val="solid"/>
              <a:round/>
              <a:headEnd type="none" w="med" len="med"/>
              <a:tailEnd type="none" w="med" len="med"/>
            </a:ln>
            <a:effectLst/>
          </p:spPr>
          <p:txBody>
            <a:bodyPr lIns="121909" tIns="60955" rIns="121909" bIns="6095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ＭＳ Ｐゴシック" pitchFamily="-108" charset="-128"/>
                <a:cs typeface="+mn-cs"/>
              </a:endParaRPr>
            </a:p>
          </p:txBody>
        </p:sp>
        <p:sp>
          <p:nvSpPr>
            <p:cNvPr id="29" name="Rectangle 28">
              <a:extLst>
                <a:ext uri="{FF2B5EF4-FFF2-40B4-BE49-F238E27FC236}">
                  <a16:creationId xmlns:a16="http://schemas.microsoft.com/office/drawing/2014/main" id="{73A5EB30-ECBD-3D4A-A775-BA4DAF11AB21}"/>
                </a:ext>
              </a:extLst>
            </p:cNvPr>
            <p:cNvSpPr/>
            <p:nvPr/>
          </p:nvSpPr>
          <p:spPr>
            <a:xfrm>
              <a:off x="2520562" y="2053714"/>
              <a:ext cx="1423640"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D8B75"/>
                  </a:solidFill>
                  <a:effectLst/>
                  <a:uLnTx/>
                  <a:uFillTx/>
                  <a:latin typeface="Arial"/>
                  <a:ea typeface="MS PGothic" charset="-128"/>
                  <a:cs typeface="Arial"/>
                </a:rPr>
                <a:t>6-DOF EDL performance comparison of HIAD and Mid-L/D concepts </a:t>
              </a:r>
              <a:endParaRPr kumimoji="0" lang="en-US" sz="1200" b="0" i="0" u="none" strike="noStrike" kern="1200" cap="none" spc="0" normalizeH="0" baseline="0" noProof="0">
                <a:ln>
                  <a:noFill/>
                </a:ln>
                <a:solidFill>
                  <a:srgbClr val="2D8B75"/>
                </a:solidFill>
                <a:effectLst/>
                <a:uLnTx/>
                <a:uFillTx/>
                <a:latin typeface="Arial" charset="0"/>
                <a:ea typeface="MS PGothic" charset="-128"/>
                <a:cs typeface="+mn-cs"/>
              </a:endParaRPr>
            </a:p>
          </p:txBody>
        </p:sp>
        <p:sp>
          <p:nvSpPr>
            <p:cNvPr id="30" name="Diamond 29">
              <a:extLst>
                <a:ext uri="{FF2B5EF4-FFF2-40B4-BE49-F238E27FC236}">
                  <a16:creationId xmlns:a16="http://schemas.microsoft.com/office/drawing/2014/main" id="{0716B429-05A6-2742-B920-178FB87665CB}"/>
                </a:ext>
              </a:extLst>
            </p:cNvPr>
            <p:cNvSpPr/>
            <p:nvPr/>
          </p:nvSpPr>
          <p:spPr>
            <a:xfrm>
              <a:off x="3426280" y="3036424"/>
              <a:ext cx="214097" cy="182880"/>
            </a:xfrm>
            <a:prstGeom prst="diamond">
              <a:avLst/>
            </a:prstGeom>
            <a:solidFill>
              <a:srgbClr val="2D8B75"/>
            </a:solidFill>
            <a:ln w="28575" cap="flat" cmpd="sng" algn="ctr">
              <a:solidFill>
                <a:srgbClr val="2D8B75"/>
              </a:solidFill>
              <a:prstDash val="solid"/>
              <a:round/>
              <a:headEnd type="none" w="med" len="med"/>
              <a:tailEnd type="none" w="med" len="med"/>
            </a:ln>
            <a:effectLst/>
          </p:spPr>
          <p:txBody>
            <a:bodyPr lIns="121909" tIns="60955" rIns="121909" bIns="6095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ＭＳ Ｐゴシック" pitchFamily="-108" charset="-128"/>
                <a:cs typeface="+mn-cs"/>
              </a:endParaRPr>
            </a:p>
          </p:txBody>
        </p:sp>
        <p:sp>
          <p:nvSpPr>
            <p:cNvPr id="31" name="Rectangle 30">
              <a:extLst>
                <a:ext uri="{FF2B5EF4-FFF2-40B4-BE49-F238E27FC236}">
                  <a16:creationId xmlns:a16="http://schemas.microsoft.com/office/drawing/2014/main" id="{58A91D0B-0C71-754B-9034-091665CD0F37}"/>
                </a:ext>
              </a:extLst>
            </p:cNvPr>
            <p:cNvSpPr/>
            <p:nvPr/>
          </p:nvSpPr>
          <p:spPr>
            <a:xfrm>
              <a:off x="3854991" y="2752524"/>
              <a:ext cx="1423640"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D8B75"/>
                  </a:solidFill>
                  <a:effectLst/>
                  <a:uLnTx/>
                  <a:uFillTx/>
                  <a:latin typeface="Arial"/>
                  <a:ea typeface="MS PGothic" charset="-128"/>
                  <a:cs typeface="Arial"/>
                </a:rPr>
                <a:t>Incorporate ECF algorithms</a:t>
              </a:r>
              <a:endParaRPr kumimoji="0" lang="en-US" sz="1200" b="0" i="0" u="none" strike="noStrike" kern="1200" cap="none" spc="0" normalizeH="0" baseline="0" noProof="0">
                <a:ln>
                  <a:noFill/>
                </a:ln>
                <a:solidFill>
                  <a:srgbClr val="2D8B75"/>
                </a:solidFill>
                <a:effectLst/>
                <a:uLnTx/>
                <a:uFillTx/>
                <a:latin typeface="Arial" charset="0"/>
                <a:ea typeface="MS PGothic" charset="-128"/>
                <a:cs typeface="+mn-cs"/>
              </a:endParaRPr>
            </a:p>
          </p:txBody>
        </p:sp>
        <p:sp>
          <p:nvSpPr>
            <p:cNvPr id="32" name="Diamond 31">
              <a:extLst>
                <a:ext uri="{FF2B5EF4-FFF2-40B4-BE49-F238E27FC236}">
                  <a16:creationId xmlns:a16="http://schemas.microsoft.com/office/drawing/2014/main" id="{36E5A4D6-9881-A142-ACE3-7986B9260527}"/>
                </a:ext>
              </a:extLst>
            </p:cNvPr>
            <p:cNvSpPr/>
            <p:nvPr/>
          </p:nvSpPr>
          <p:spPr>
            <a:xfrm>
              <a:off x="3824007" y="3032707"/>
              <a:ext cx="214097" cy="182880"/>
            </a:xfrm>
            <a:prstGeom prst="diamond">
              <a:avLst/>
            </a:prstGeom>
            <a:solidFill>
              <a:srgbClr val="2D8B75"/>
            </a:solidFill>
            <a:ln w="28575" cap="flat" cmpd="sng" algn="ctr">
              <a:solidFill>
                <a:srgbClr val="2D8B75"/>
              </a:solidFill>
              <a:prstDash val="solid"/>
              <a:round/>
              <a:headEnd type="none" w="med" len="med"/>
              <a:tailEnd type="none" w="med" len="med"/>
            </a:ln>
            <a:effectLst/>
          </p:spPr>
          <p:txBody>
            <a:bodyPr lIns="121909" tIns="60955" rIns="121909" bIns="6095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ＭＳ Ｐゴシック" pitchFamily="-108" charset="-128"/>
                <a:cs typeface="+mn-cs"/>
              </a:endParaRPr>
            </a:p>
          </p:txBody>
        </p:sp>
        <p:cxnSp>
          <p:nvCxnSpPr>
            <p:cNvPr id="34" name="Straight Connector 33">
              <a:extLst>
                <a:ext uri="{FF2B5EF4-FFF2-40B4-BE49-F238E27FC236}">
                  <a16:creationId xmlns:a16="http://schemas.microsoft.com/office/drawing/2014/main" id="{EC94EAAD-2792-C34A-8DA3-FD1A703747D5}"/>
                </a:ext>
              </a:extLst>
            </p:cNvPr>
            <p:cNvCxnSpPr>
              <a:cxnSpLocks/>
            </p:cNvCxnSpPr>
            <p:nvPr/>
          </p:nvCxnSpPr>
          <p:spPr>
            <a:xfrm flipH="1">
              <a:off x="4315182" y="3352044"/>
              <a:ext cx="6912773" cy="0"/>
            </a:xfrm>
            <a:prstGeom prst="line">
              <a:avLst/>
            </a:prstGeom>
            <a:ln>
              <a:solidFill>
                <a:srgbClr val="3333CC"/>
              </a:solidFill>
              <a:prstDash val="dash"/>
            </a:ln>
          </p:spPr>
          <p:style>
            <a:lnRef idx="2">
              <a:schemeClr val="dk1"/>
            </a:lnRef>
            <a:fillRef idx="0">
              <a:schemeClr val="dk1"/>
            </a:fillRef>
            <a:effectRef idx="1">
              <a:schemeClr val="dk1"/>
            </a:effectRef>
            <a:fontRef idx="minor">
              <a:schemeClr val="tx1"/>
            </a:fontRef>
          </p:style>
        </p:cxnSp>
      </p:grpSp>
      <p:pic>
        <p:nvPicPr>
          <p:cNvPr id="52" name="Picture 51">
            <a:extLst>
              <a:ext uri="{FF2B5EF4-FFF2-40B4-BE49-F238E27FC236}">
                <a16:creationId xmlns:a16="http://schemas.microsoft.com/office/drawing/2014/main" id="{981EBAA4-DB2E-B943-AB21-AAC314C2F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898" y="158594"/>
            <a:ext cx="990306" cy="824176"/>
          </a:xfrm>
          <a:prstGeom prst="rect">
            <a:avLst/>
          </a:prstGeom>
        </p:spPr>
      </p:pic>
      <p:cxnSp>
        <p:nvCxnSpPr>
          <p:cNvPr id="55" name="Straight Connector 54">
            <a:extLst>
              <a:ext uri="{FF2B5EF4-FFF2-40B4-BE49-F238E27FC236}">
                <a16:creationId xmlns:a16="http://schemas.microsoft.com/office/drawing/2014/main" id="{107C3E04-9F87-894E-9374-B0F735FE3253}"/>
              </a:ext>
            </a:extLst>
          </p:cNvPr>
          <p:cNvCxnSpPr>
            <a:cxnSpLocks/>
          </p:cNvCxnSpPr>
          <p:nvPr/>
        </p:nvCxnSpPr>
        <p:spPr>
          <a:xfrm flipV="1">
            <a:off x="1008974" y="3342679"/>
            <a:ext cx="3228151" cy="29865"/>
          </a:xfrm>
          <a:prstGeom prst="line">
            <a:avLst/>
          </a:prstGeom>
          <a:noFill/>
          <a:ln w="25400" cap="flat" cmpd="sng" algn="ctr">
            <a:solidFill>
              <a:srgbClr val="2D8B75"/>
            </a:solidFill>
            <a:prstDash val="solid"/>
          </a:ln>
          <a:effectLst>
            <a:outerShdw blurRad="40000" dist="20000" dir="5400000" rotWithShape="0">
              <a:srgbClr val="000000">
                <a:alpha val="38000"/>
              </a:srgbClr>
            </a:outerShdw>
          </a:effectLst>
        </p:spPr>
      </p:cxnSp>
      <p:cxnSp>
        <p:nvCxnSpPr>
          <p:cNvPr id="58" name="Straight Connector 57">
            <a:extLst>
              <a:ext uri="{FF2B5EF4-FFF2-40B4-BE49-F238E27FC236}">
                <a16:creationId xmlns:a16="http://schemas.microsoft.com/office/drawing/2014/main" id="{9E9817E5-1D21-F744-A3A1-37EF11B859DA}"/>
              </a:ext>
            </a:extLst>
          </p:cNvPr>
          <p:cNvCxnSpPr>
            <a:cxnSpLocks/>
          </p:cNvCxnSpPr>
          <p:nvPr/>
        </p:nvCxnSpPr>
        <p:spPr>
          <a:xfrm flipV="1">
            <a:off x="4237125" y="3341281"/>
            <a:ext cx="6875583" cy="3719"/>
          </a:xfrm>
          <a:prstGeom prst="line">
            <a:avLst/>
          </a:prstGeom>
          <a:noFill/>
          <a:ln w="25400" cap="flat" cmpd="sng" algn="ctr">
            <a:solidFill>
              <a:srgbClr val="2D8B75"/>
            </a:solidFill>
            <a:prstDash val="dash"/>
          </a:ln>
          <a:effectLst>
            <a:outerShdw blurRad="40000" dist="20000" dir="5400000" rotWithShape="0">
              <a:srgbClr val="000000">
                <a:alpha val="38000"/>
              </a:srgbClr>
            </a:outerShdw>
          </a:effectLst>
        </p:spPr>
      </p:cxnSp>
      <p:sp>
        <p:nvSpPr>
          <p:cNvPr id="56" name="Title 1">
            <a:extLst>
              <a:ext uri="{FF2B5EF4-FFF2-40B4-BE49-F238E27FC236}">
                <a16:creationId xmlns:a16="http://schemas.microsoft.com/office/drawing/2014/main" id="{86773153-B427-DB47-9BDC-03DA858A8DE2}"/>
              </a:ext>
            </a:extLst>
          </p:cNvPr>
          <p:cNvSpPr txBox="1">
            <a:spLocks/>
          </p:cNvSpPr>
          <p:nvPr/>
        </p:nvSpPr>
        <p:spPr>
          <a:xfrm>
            <a:off x="3987666" y="3570419"/>
            <a:ext cx="3731584" cy="1066800"/>
          </a:xfrm>
          <a:prstGeom prst="rect">
            <a:avLst/>
          </a:prstGeom>
        </p:spPr>
        <p:txBody>
          <a:bodyPr anchor="ctr"/>
          <a:lstStyle>
            <a:lvl1pPr algn="ctr" defTabSz="457200" rtl="0" eaLnBrk="0" fontAlgn="base" hangingPunct="0">
              <a:spcBef>
                <a:spcPct val="0"/>
              </a:spcBef>
              <a:spcAft>
                <a:spcPct val="0"/>
              </a:spcAft>
              <a:defRPr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Bold" charset="0"/>
                <a:ea typeface="ＭＳ Ｐゴシック" charset="-128"/>
              </a:rPr>
              <a:t>GN&amp;C Task Re-planned for FY21+. New technology elements will be tracked with release of TRAIT</a:t>
            </a:r>
          </a:p>
        </p:txBody>
      </p:sp>
      <p:sp>
        <p:nvSpPr>
          <p:cNvPr id="3" name="TextBox 2">
            <a:extLst>
              <a:ext uri="{FF2B5EF4-FFF2-40B4-BE49-F238E27FC236}">
                <a16:creationId xmlns:a16="http://schemas.microsoft.com/office/drawing/2014/main" id="{659F8EDF-E5DE-4A38-87A7-EFCED5EB8A55}"/>
              </a:ext>
            </a:extLst>
          </p:cNvPr>
          <p:cNvSpPr txBox="1"/>
          <p:nvPr/>
        </p:nvSpPr>
        <p:spPr>
          <a:xfrm rot="16200000">
            <a:off x="-430321" y="3592588"/>
            <a:ext cx="1627597" cy="461665"/>
          </a:xfrm>
          <a:prstGeom prst="rect">
            <a:avLst/>
          </a:prstGeom>
          <a:solidFill>
            <a:schemeClr val="tx1"/>
          </a:solidFill>
        </p:spPr>
        <p:txBody>
          <a:bodyPr wrap="square" rtlCol="0">
            <a:spAutoFit/>
          </a:bodyPr>
          <a:lstStyle/>
          <a:p>
            <a:pPr algn="ctr"/>
            <a:r>
              <a:rPr lang="en-US" sz="2400" b="1" dirty="0">
                <a:solidFill>
                  <a:schemeClr val="bg1"/>
                </a:solidFill>
              </a:rPr>
              <a:t>SRL</a:t>
            </a:r>
          </a:p>
        </p:txBody>
      </p:sp>
    </p:spTree>
    <p:extLst>
      <p:ext uri="{BB962C8B-B14F-4D97-AF65-F5344CB8AC3E}">
        <p14:creationId xmlns:p14="http://schemas.microsoft.com/office/powerpoint/2010/main" val="3554707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798308-2ADD-43C3-ACA4-D78D03B45384}"/>
              </a:ext>
            </a:extLst>
          </p:cNvPr>
          <p:cNvSpPr>
            <a:spLocks noGrp="1"/>
          </p:cNvSpPr>
          <p:nvPr>
            <p:ph type="sldNum" sz="quarter" idx="10"/>
          </p:nvPr>
        </p:nvSpPr>
        <p:spPr/>
        <p:txBody>
          <a:bodyPr/>
          <a:lstStyle/>
          <a:p>
            <a:pPr>
              <a:defRPr/>
            </a:pPr>
            <a:fld id="{75D13D49-2B6F-174C-9E1E-1013A06E5C50}" type="slidenum">
              <a:rPr lang="uk-UA" smtClean="0"/>
              <a:pPr>
                <a:defRPr/>
              </a:pPr>
              <a:t>19</a:t>
            </a:fld>
            <a:endParaRPr lang="uk-UA"/>
          </a:p>
        </p:txBody>
      </p:sp>
      <p:sp>
        <p:nvSpPr>
          <p:cNvPr id="3" name="Title 2">
            <a:extLst>
              <a:ext uri="{FF2B5EF4-FFF2-40B4-BE49-F238E27FC236}">
                <a16:creationId xmlns:a16="http://schemas.microsoft.com/office/drawing/2014/main" id="{64376D5E-DD4B-4E43-9251-F67987C77169}"/>
              </a:ext>
            </a:extLst>
          </p:cNvPr>
          <p:cNvSpPr>
            <a:spLocks noGrp="1"/>
          </p:cNvSpPr>
          <p:nvPr>
            <p:ph type="title"/>
          </p:nvPr>
        </p:nvSpPr>
        <p:spPr/>
        <p:txBody>
          <a:bodyPr/>
          <a:lstStyle/>
          <a:p>
            <a:r>
              <a:rPr lang="en-US" sz="3200" b="1" dirty="0"/>
              <a:t>Technical Assessment</a:t>
            </a:r>
          </a:p>
        </p:txBody>
      </p:sp>
      <p:graphicFrame>
        <p:nvGraphicFramePr>
          <p:cNvPr id="4" name="Table 3">
            <a:extLst>
              <a:ext uri="{FF2B5EF4-FFF2-40B4-BE49-F238E27FC236}">
                <a16:creationId xmlns:a16="http://schemas.microsoft.com/office/drawing/2014/main" id="{573C9DD9-97F9-4779-8A90-34F46ACF9EBD}"/>
              </a:ext>
            </a:extLst>
          </p:cNvPr>
          <p:cNvGraphicFramePr>
            <a:graphicFrameLocks noGrp="1"/>
          </p:cNvGraphicFramePr>
          <p:nvPr>
            <p:extLst>
              <p:ext uri="{D42A27DB-BD31-4B8C-83A1-F6EECF244321}">
                <p14:modId xmlns:p14="http://schemas.microsoft.com/office/powerpoint/2010/main" val="526574386"/>
              </p:ext>
            </p:extLst>
          </p:nvPr>
        </p:nvGraphicFramePr>
        <p:xfrm>
          <a:off x="391592" y="1157788"/>
          <a:ext cx="11408816" cy="1828800"/>
        </p:xfrm>
        <a:graphic>
          <a:graphicData uri="http://schemas.openxmlformats.org/drawingml/2006/table">
            <a:tbl>
              <a:tblPr firstRow="1" firstCol="1" bandRow="1">
                <a:tableStyleId>{3C2FFA5D-87B4-456A-9821-1D502468CF0F}</a:tableStyleId>
              </a:tblPr>
              <a:tblGrid>
                <a:gridCol w="3518636">
                  <a:extLst>
                    <a:ext uri="{9D8B030D-6E8A-4147-A177-3AD203B41FA5}">
                      <a16:colId xmlns:a16="http://schemas.microsoft.com/office/drawing/2014/main" val="2378872457"/>
                    </a:ext>
                  </a:extLst>
                </a:gridCol>
                <a:gridCol w="1031049">
                  <a:extLst>
                    <a:ext uri="{9D8B030D-6E8A-4147-A177-3AD203B41FA5}">
                      <a16:colId xmlns:a16="http://schemas.microsoft.com/office/drawing/2014/main" val="1843815966"/>
                    </a:ext>
                  </a:extLst>
                </a:gridCol>
                <a:gridCol w="1121434">
                  <a:extLst>
                    <a:ext uri="{9D8B030D-6E8A-4147-A177-3AD203B41FA5}">
                      <a16:colId xmlns:a16="http://schemas.microsoft.com/office/drawing/2014/main" val="719889787"/>
                    </a:ext>
                  </a:extLst>
                </a:gridCol>
                <a:gridCol w="977660">
                  <a:extLst>
                    <a:ext uri="{9D8B030D-6E8A-4147-A177-3AD203B41FA5}">
                      <a16:colId xmlns:a16="http://schemas.microsoft.com/office/drawing/2014/main" val="1438908295"/>
                    </a:ext>
                  </a:extLst>
                </a:gridCol>
                <a:gridCol w="2737449">
                  <a:extLst>
                    <a:ext uri="{9D8B030D-6E8A-4147-A177-3AD203B41FA5}">
                      <a16:colId xmlns:a16="http://schemas.microsoft.com/office/drawing/2014/main" val="2863494539"/>
                    </a:ext>
                  </a:extLst>
                </a:gridCol>
                <a:gridCol w="1012166">
                  <a:extLst>
                    <a:ext uri="{9D8B030D-6E8A-4147-A177-3AD203B41FA5}">
                      <a16:colId xmlns:a16="http://schemas.microsoft.com/office/drawing/2014/main" val="447722525"/>
                    </a:ext>
                  </a:extLst>
                </a:gridCol>
                <a:gridCol w="1010422">
                  <a:extLst>
                    <a:ext uri="{9D8B030D-6E8A-4147-A177-3AD203B41FA5}">
                      <a16:colId xmlns:a16="http://schemas.microsoft.com/office/drawing/2014/main" val="3999504466"/>
                    </a:ext>
                  </a:extLst>
                </a:gridCol>
              </a:tblGrid>
              <a:tr h="365760">
                <a:tc rowSpan="2">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Technical Elements</a:t>
                      </a:r>
                      <a:endPar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tx2">
                        <a:lumMod val="75000"/>
                      </a:schemeClr>
                    </a:solidFill>
                  </a:tcPr>
                </a:tc>
                <a:tc gridSpan="4">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TRL</a:t>
                      </a:r>
                      <a:endPar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tx2">
                        <a:lumMod val="75000"/>
                      </a:schemeClr>
                    </a:solidFill>
                  </a:tcPr>
                </a:tc>
                <a:tc hMerge="1">
                  <a:txBody>
                    <a:bodyPr/>
                    <a:lstStyle/>
                    <a:p>
                      <a:endParaRPr lang="en-US"/>
                    </a:p>
                  </a:txBody>
                  <a:tcPr/>
                </a:tc>
                <a:tc hMerge="1">
                  <a:txBody>
                    <a:bodyPr/>
                    <a:lstStyle/>
                    <a:p>
                      <a:endParaRPr lang="en-US"/>
                    </a:p>
                  </a:txBody>
                  <a:tcPr/>
                </a:tc>
                <a:tc hMerge="1">
                  <a:txBody>
                    <a:bodyPr/>
                    <a:lstStyle/>
                    <a:p>
                      <a:pPr marL="0" marR="0" algn="ctr">
                        <a:spcBef>
                          <a:spcPts val="600"/>
                        </a:spcBef>
                        <a:spcAft>
                          <a:spcPts val="600"/>
                        </a:spcAft>
                        <a:tabLst>
                          <a:tab pos="914400" algn="l"/>
                          <a:tab pos="2628900" algn="l"/>
                          <a:tab pos="5029200" algn="l"/>
                        </a:tabLst>
                      </a:pPr>
                      <a:endParaRPr lang="en-US" sz="1600">
                        <a:solidFill>
                          <a:schemeClr val="bg1"/>
                        </a:solidFill>
                        <a:effectLst/>
                        <a:latin typeface="Book Antiqua" panose="02040602050305030304" pitchFamily="18" charset="0"/>
                        <a:ea typeface="Times New Roman" panose="02020603050405020304" pitchFamily="18" charset="0"/>
                        <a:cs typeface="Times New Roman" panose="02020603050405020304" pitchFamily="18"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gridSpan="2">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AD</a:t>
                      </a:r>
                      <a:r>
                        <a:rPr lang="en-US" sz="1200" b="1" baseline="30000" dirty="0">
                          <a:effectLst/>
                          <a:latin typeface="Arial" panose="020B0604020202020204" pitchFamily="34" charset="0"/>
                          <a:cs typeface="Arial" panose="020B0604020202020204" pitchFamily="34" charset="0"/>
                        </a:rPr>
                        <a:t>2</a:t>
                      </a:r>
                      <a:endParaRPr lang="en-US" sz="12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2">
                        <a:lumMod val="75000"/>
                      </a:schemeClr>
                    </a:solidFill>
                  </a:tcPr>
                </a:tc>
                <a:tc hMerge="1">
                  <a:txBody>
                    <a:bodyPr/>
                    <a:lstStyle/>
                    <a:p>
                      <a:pPr marL="0" marR="0" algn="ctr">
                        <a:spcBef>
                          <a:spcPts val="600"/>
                        </a:spcBef>
                        <a:spcAft>
                          <a:spcPts val="600"/>
                        </a:spcAft>
                        <a:tabLst>
                          <a:tab pos="914400" algn="l"/>
                          <a:tab pos="2628900" algn="l"/>
                          <a:tab pos="5029200" algn="l"/>
                        </a:tabLst>
                      </a:pPr>
                      <a:endParaRPr lang="en-US" sz="1600">
                        <a:solidFill>
                          <a:schemeClr val="bg1"/>
                        </a:solidFill>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68640184"/>
                  </a:ext>
                </a:extLst>
              </a:tr>
              <a:tr h="365760">
                <a:tc vMerge="1">
                  <a:txBody>
                    <a:bodyPr/>
                    <a:lstStyle/>
                    <a:p>
                      <a:endParaRPr lang="en-US"/>
                    </a:p>
                  </a:txBody>
                  <a:tcP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Entry</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Current</a:t>
                      </a:r>
                      <a:r>
                        <a:rPr lang="en-US" sz="1200" b="1" baseline="30000">
                          <a:effectLst/>
                          <a:latin typeface="Arial" panose="020B0604020202020204" pitchFamily="34" charset="0"/>
                          <a:cs typeface="Arial" panose="020B0604020202020204" pitchFamily="34" charset="0"/>
                        </a:rPr>
                        <a:t>1</a:t>
                      </a:r>
                      <a:endParaRPr lang="en-US" sz="1200" b="1" baseline="30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Exit </a:t>
                      </a:r>
                      <a:endParaRPr lang="en-US" sz="12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kern="1200" baseline="0">
                          <a:effectLst/>
                          <a:latin typeface="Arial" panose="020B0604020202020204" pitchFamily="34" charset="0"/>
                          <a:cs typeface="Arial" panose="020B0604020202020204" pitchFamily="34" charset="0"/>
                        </a:rPr>
                        <a:t>Verification*</a:t>
                      </a:r>
                      <a:endParaRPr lang="en-US" sz="12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Entry</a:t>
                      </a:r>
                      <a:endParaRPr lang="en-US" sz="12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kern="1200">
                          <a:effectLst/>
                          <a:latin typeface="Arial" panose="020B0604020202020204" pitchFamily="34" charset="0"/>
                          <a:cs typeface="Arial" panose="020B0604020202020204" pitchFamily="34" charset="0"/>
                        </a:rPr>
                        <a:t>Current </a:t>
                      </a:r>
                      <a:endParaRPr lang="en-US" sz="1200" b="1" kern="1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51647521"/>
                  </a:ext>
                </a:extLst>
              </a:tr>
              <a:tr h="365760">
                <a:tc>
                  <a:txBody>
                    <a:bodyPr/>
                    <a:lstStyle/>
                    <a:p>
                      <a:pPr marL="0" marR="0" algn="just">
                        <a:spcBef>
                          <a:spcPts val="60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SLKR: Obtain and Optimize Experimental Data </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kern="1200">
                          <a:effectLst/>
                          <a:latin typeface="Arial" panose="020B0604020202020204" pitchFamily="34" charset="0"/>
                          <a:cs typeface="Arial" panose="020B0604020202020204" pitchFamily="34" charset="0"/>
                        </a:rPr>
                        <a:t>3</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kern="1200">
                          <a:effectLst/>
                          <a:latin typeface="Arial" panose="020B0604020202020204" pitchFamily="34" charset="0"/>
                          <a:cs typeface="Arial" panose="020B0604020202020204" pitchFamily="34" charset="0"/>
                        </a:rPr>
                        <a:t>4</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kern="1200">
                          <a:effectLst/>
                          <a:latin typeface="Arial" panose="020B0604020202020204" pitchFamily="34" charset="0"/>
                          <a:cs typeface="Arial" panose="020B0604020202020204" pitchFamily="34" charset="0"/>
                        </a:rPr>
                        <a:t>5</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kern="1200">
                          <a:effectLst/>
                          <a:latin typeface="Arial" panose="020B0604020202020204" pitchFamily="34" charset="0"/>
                          <a:cs typeface="Arial" panose="020B0604020202020204" pitchFamily="34" charset="0"/>
                        </a:rPr>
                        <a:t>698/6038</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kern="1200">
                          <a:effectLst/>
                          <a:latin typeface="Arial" panose="020B0604020202020204" pitchFamily="34" charset="0"/>
                          <a:cs typeface="Arial" panose="020B0604020202020204" pitchFamily="34" charset="0"/>
                        </a:rPr>
                        <a:t>8</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kern="1200">
                          <a:effectLst/>
                          <a:latin typeface="Arial" panose="020B0604020202020204" pitchFamily="34" charset="0"/>
                          <a:cs typeface="Arial" panose="020B0604020202020204" pitchFamily="34" charset="0"/>
                        </a:rPr>
                        <a:t>6</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23470491"/>
                  </a:ext>
                </a:extLst>
              </a:tr>
              <a:tr h="365760">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MSWT Transverse Magnetized MSBS</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en-US" sz="1200" b="1" kern="1200">
                          <a:solidFill>
                            <a:schemeClr val="dk1"/>
                          </a:solidFill>
                          <a:effectLst/>
                          <a:latin typeface="Arial" panose="020B0604020202020204" pitchFamily="34" charset="0"/>
                          <a:ea typeface="+mn-ea"/>
                          <a:cs typeface="Arial" panose="020B0604020202020204" pitchFamily="34" charset="0"/>
                        </a:rPr>
                        <a:t>FY21-MSWT-K1 (Not in Master Schedule)</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8</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671223683"/>
                  </a:ext>
                </a:extLst>
              </a:tr>
              <a:tr h="365760">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MSWT Dynamic Stability Data Reduction</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3</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en-US" sz="1200" b="1" kern="1200" dirty="0">
                          <a:solidFill>
                            <a:schemeClr val="dk1"/>
                          </a:solidFill>
                          <a:effectLst/>
                          <a:latin typeface="Arial" panose="020B0604020202020204" pitchFamily="34" charset="0"/>
                          <a:ea typeface="+mn-ea"/>
                          <a:cs typeface="Arial" panose="020B0604020202020204" pitchFamily="34" charset="0"/>
                        </a:rPr>
                        <a:t>FY21-MSWT-K1 (Not in Master Schedule)</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8</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7</a:t>
                      </a:r>
                    </a:p>
                  </a:txBody>
                  <a:tcPr marL="68580" marR="68580" marT="0" marB="0" anchor="ctr"/>
                </a:tc>
                <a:extLst>
                  <a:ext uri="{0D108BD9-81ED-4DB2-BD59-A6C34878D82A}">
                    <a16:rowId xmlns:a16="http://schemas.microsoft.com/office/drawing/2014/main" val="1646830162"/>
                  </a:ext>
                </a:extLst>
              </a:tr>
            </a:tbl>
          </a:graphicData>
        </a:graphic>
      </p:graphicFrame>
      <p:sp>
        <p:nvSpPr>
          <p:cNvPr id="5" name="TextBox 4">
            <a:extLst>
              <a:ext uri="{FF2B5EF4-FFF2-40B4-BE49-F238E27FC236}">
                <a16:creationId xmlns:a16="http://schemas.microsoft.com/office/drawing/2014/main" id="{143E4836-DA3C-444A-AD5D-A64F1FE31456}"/>
              </a:ext>
            </a:extLst>
          </p:cNvPr>
          <p:cNvSpPr txBox="1"/>
          <p:nvPr/>
        </p:nvSpPr>
        <p:spPr>
          <a:xfrm>
            <a:off x="8682182" y="6647137"/>
            <a:ext cx="31074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latin typeface="Arial"/>
                <a:ea typeface="MS PGothic"/>
                <a:cs typeface="Times New Roman"/>
              </a:rPr>
              <a:t>Date of last Technical Assessment was </a:t>
            </a:r>
            <a:r>
              <a:rPr lang="en-US" sz="1000" dirty="0">
                <a:solidFill>
                  <a:srgbClr val="FF0000"/>
                </a:solidFill>
                <a:latin typeface="Arial"/>
                <a:ea typeface="MS PGothic"/>
                <a:cs typeface="Times New Roman"/>
              </a:rPr>
              <a:t>2/23/2021</a:t>
            </a:r>
          </a:p>
        </p:txBody>
      </p:sp>
      <p:graphicFrame>
        <p:nvGraphicFramePr>
          <p:cNvPr id="6" name="Table 5">
            <a:extLst>
              <a:ext uri="{FF2B5EF4-FFF2-40B4-BE49-F238E27FC236}">
                <a16:creationId xmlns:a16="http://schemas.microsoft.com/office/drawing/2014/main" id="{97C9F798-F5CB-4D7C-99F2-1EE28DCAF8D2}"/>
              </a:ext>
            </a:extLst>
          </p:cNvPr>
          <p:cNvGraphicFramePr>
            <a:graphicFrameLocks noGrp="1"/>
          </p:cNvGraphicFramePr>
          <p:nvPr>
            <p:extLst>
              <p:ext uri="{D42A27DB-BD31-4B8C-83A1-F6EECF244321}">
                <p14:modId xmlns:p14="http://schemas.microsoft.com/office/powerpoint/2010/main" val="1051485309"/>
              </p:ext>
            </p:extLst>
          </p:nvPr>
        </p:nvGraphicFramePr>
        <p:xfrm>
          <a:off x="391592" y="2995827"/>
          <a:ext cx="11408816" cy="2937876"/>
        </p:xfrm>
        <a:graphic>
          <a:graphicData uri="http://schemas.openxmlformats.org/drawingml/2006/table">
            <a:tbl>
              <a:tblPr firstRow="1" firstCol="1" bandRow="1">
                <a:tableStyleId>{08FB837D-C827-4EFA-A057-4D05807E0F7C}</a:tableStyleId>
              </a:tblPr>
              <a:tblGrid>
                <a:gridCol w="3518636">
                  <a:extLst>
                    <a:ext uri="{9D8B030D-6E8A-4147-A177-3AD203B41FA5}">
                      <a16:colId xmlns:a16="http://schemas.microsoft.com/office/drawing/2014/main" val="2378872457"/>
                    </a:ext>
                  </a:extLst>
                </a:gridCol>
                <a:gridCol w="1031049">
                  <a:extLst>
                    <a:ext uri="{9D8B030D-6E8A-4147-A177-3AD203B41FA5}">
                      <a16:colId xmlns:a16="http://schemas.microsoft.com/office/drawing/2014/main" val="1843815966"/>
                    </a:ext>
                  </a:extLst>
                </a:gridCol>
                <a:gridCol w="1121434">
                  <a:extLst>
                    <a:ext uri="{9D8B030D-6E8A-4147-A177-3AD203B41FA5}">
                      <a16:colId xmlns:a16="http://schemas.microsoft.com/office/drawing/2014/main" val="719889787"/>
                    </a:ext>
                  </a:extLst>
                </a:gridCol>
                <a:gridCol w="977660">
                  <a:extLst>
                    <a:ext uri="{9D8B030D-6E8A-4147-A177-3AD203B41FA5}">
                      <a16:colId xmlns:a16="http://schemas.microsoft.com/office/drawing/2014/main" val="1438908295"/>
                    </a:ext>
                  </a:extLst>
                </a:gridCol>
                <a:gridCol w="2737449">
                  <a:extLst>
                    <a:ext uri="{9D8B030D-6E8A-4147-A177-3AD203B41FA5}">
                      <a16:colId xmlns:a16="http://schemas.microsoft.com/office/drawing/2014/main" val="2863494539"/>
                    </a:ext>
                  </a:extLst>
                </a:gridCol>
                <a:gridCol w="1012166">
                  <a:extLst>
                    <a:ext uri="{9D8B030D-6E8A-4147-A177-3AD203B41FA5}">
                      <a16:colId xmlns:a16="http://schemas.microsoft.com/office/drawing/2014/main" val="447722525"/>
                    </a:ext>
                  </a:extLst>
                </a:gridCol>
                <a:gridCol w="1010422">
                  <a:extLst>
                    <a:ext uri="{9D8B030D-6E8A-4147-A177-3AD203B41FA5}">
                      <a16:colId xmlns:a16="http://schemas.microsoft.com/office/drawing/2014/main" val="3999504466"/>
                    </a:ext>
                  </a:extLst>
                </a:gridCol>
              </a:tblGrid>
              <a:tr h="365760">
                <a:tc rowSpan="2">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Technical Elements</a:t>
                      </a:r>
                      <a:endPar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6">
                        <a:lumMod val="75000"/>
                      </a:schemeClr>
                    </a:solidFill>
                  </a:tcPr>
                </a:tc>
                <a:tc gridSpan="4">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SRL</a:t>
                      </a:r>
                      <a:endPar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6">
                        <a:lumMod val="75000"/>
                      </a:schemeClr>
                    </a:solidFill>
                  </a:tcPr>
                </a:tc>
                <a:tc hMerge="1">
                  <a:txBody>
                    <a:bodyPr/>
                    <a:lstStyle/>
                    <a:p>
                      <a:endParaRPr lang="en-US"/>
                    </a:p>
                  </a:txBody>
                  <a:tcPr/>
                </a:tc>
                <a:tc hMerge="1">
                  <a:txBody>
                    <a:bodyPr/>
                    <a:lstStyle/>
                    <a:p>
                      <a:endParaRPr lang="en-US"/>
                    </a:p>
                  </a:txBody>
                  <a:tcPr/>
                </a:tc>
                <a:tc hMerge="1">
                  <a:txBody>
                    <a:bodyPr/>
                    <a:lstStyle/>
                    <a:p>
                      <a:pPr marL="0" marR="0" algn="ctr">
                        <a:spcBef>
                          <a:spcPts val="600"/>
                        </a:spcBef>
                        <a:spcAft>
                          <a:spcPts val="600"/>
                        </a:spcAft>
                        <a:tabLst>
                          <a:tab pos="914400" algn="l"/>
                          <a:tab pos="2628900" algn="l"/>
                          <a:tab pos="5029200" algn="l"/>
                        </a:tabLst>
                      </a:pPr>
                      <a:endParaRPr lang="en-US" sz="1600">
                        <a:solidFill>
                          <a:schemeClr val="bg1"/>
                        </a:solidFill>
                        <a:effectLst/>
                        <a:latin typeface="Book Antiqua" panose="020406020503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AD</a:t>
                      </a:r>
                      <a:r>
                        <a:rPr lang="en-US" sz="1200" b="1" baseline="30000" dirty="0">
                          <a:effectLst/>
                          <a:latin typeface="Arial" panose="020B0604020202020204" pitchFamily="34" charset="0"/>
                          <a:cs typeface="Arial" panose="020B0604020202020204" pitchFamily="34" charset="0"/>
                        </a:rPr>
                        <a:t>2</a:t>
                      </a:r>
                      <a:endParaRPr lang="en-US" sz="12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75000"/>
                      </a:schemeClr>
                    </a:solidFill>
                  </a:tcPr>
                </a:tc>
                <a:tc hMerge="1">
                  <a:txBody>
                    <a:bodyPr/>
                    <a:lstStyle/>
                    <a:p>
                      <a:pPr marL="0" marR="0" algn="ctr">
                        <a:spcBef>
                          <a:spcPts val="600"/>
                        </a:spcBef>
                        <a:spcAft>
                          <a:spcPts val="600"/>
                        </a:spcAft>
                        <a:tabLst>
                          <a:tab pos="914400" algn="l"/>
                          <a:tab pos="2628900" algn="l"/>
                          <a:tab pos="5029200" algn="l"/>
                        </a:tabLst>
                      </a:pPr>
                      <a:endParaRPr lang="en-US" sz="1600">
                        <a:solidFill>
                          <a:schemeClr val="bg1"/>
                        </a:solidFill>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5436380"/>
                  </a:ext>
                </a:extLst>
              </a:tr>
              <a:tr h="365760">
                <a:tc vMerge="1">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Entry</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Current</a:t>
                      </a:r>
                      <a:r>
                        <a:rPr lang="en-US" sz="1200" b="1" baseline="30000" dirty="0">
                          <a:effectLst/>
                          <a:latin typeface="Arial" panose="020B0604020202020204" pitchFamily="34" charset="0"/>
                          <a:cs typeface="Arial" panose="020B0604020202020204" pitchFamily="34" charset="0"/>
                        </a:rPr>
                        <a:t>1</a:t>
                      </a:r>
                      <a:endParaRPr lang="en-US" sz="12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Exit </a:t>
                      </a:r>
                      <a:endParaRPr lang="en-US" sz="12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kern="1200" baseline="0">
                          <a:effectLst/>
                          <a:latin typeface="Arial" panose="020B0604020202020204" pitchFamily="34" charset="0"/>
                          <a:cs typeface="Arial" panose="020B0604020202020204" pitchFamily="34" charset="0"/>
                        </a:rPr>
                        <a:t>Verification*</a:t>
                      </a:r>
                      <a:endParaRPr lang="en-US" sz="12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Entry</a:t>
                      </a:r>
                      <a:endParaRPr lang="en-US" sz="12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Current </a:t>
                      </a:r>
                      <a:endParaRPr lang="en-US" sz="12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57459172"/>
                  </a:ext>
                </a:extLst>
              </a:tr>
              <a:tr h="365760">
                <a:tc>
                  <a:txBody>
                    <a:bodyPr/>
                    <a:lstStyle/>
                    <a:p>
                      <a:pPr marL="0" marR="0" algn="just">
                        <a:spcBef>
                          <a:spcPts val="60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GNC: Flaps</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N/A</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N/A</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71225404"/>
                  </a:ext>
                </a:extLst>
              </a:tr>
              <a:tr h="365760">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GNC: Moveable Mass</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N/A</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N/A</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31631201"/>
                  </a:ext>
                </a:extLst>
              </a:tr>
              <a:tr h="368709">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GNC: Shape Morphing</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N/A</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N/A</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96870476"/>
                  </a:ext>
                </a:extLst>
              </a:tr>
              <a:tr h="368709">
                <a:tc>
                  <a:txBody>
                    <a:bodyPr/>
                    <a:lstStyle/>
                    <a:p>
                      <a:pPr marL="0" marR="0" algn="just">
                        <a:spcBef>
                          <a:spcPts val="60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SLKR: Simulation Capability </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 3</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Bef>
                          <a:spcPts val="0"/>
                        </a:spcBef>
                      </a:pPr>
                      <a:r>
                        <a:rPr lang="en-US" sz="1200" b="1" dirty="0">
                          <a:latin typeface="Arial" panose="020B0604020202020204" pitchFamily="34" charset="0"/>
                          <a:cs typeface="Arial" panose="020B0604020202020204" pitchFamily="34" charset="0"/>
                        </a:rPr>
                        <a:t>FY21-SLKR-K1: (Not in Master Schedule)</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62916972"/>
                  </a:ext>
                </a:extLst>
              </a:tr>
              <a:tr h="368709">
                <a:tc>
                  <a:txBody>
                    <a:bodyPr/>
                    <a:lstStyle/>
                    <a:p>
                      <a:pPr marL="0" marR="0" algn="just">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PMM: Icarus Baseline Capability</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en-US" sz="1200" b="1" kern="1200" dirty="0">
                          <a:solidFill>
                            <a:schemeClr val="dk1"/>
                          </a:solidFill>
                          <a:effectLst/>
                          <a:latin typeface="Arial" panose="020B0604020202020204" pitchFamily="34" charset="0"/>
                          <a:ea typeface="+mn-ea"/>
                          <a:cs typeface="Arial" panose="020B0604020202020204" pitchFamily="34" charset="0"/>
                        </a:rPr>
                        <a:t>FY21-Icarus-1 (Not in Master Schedule)</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66505160"/>
                  </a:ext>
                </a:extLst>
              </a:tr>
              <a:tr h="368709">
                <a:tc>
                  <a:txBody>
                    <a:bodyPr/>
                    <a:lstStyle/>
                    <a:p>
                      <a:pPr marL="0" marR="0" algn="just">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PMM: Icarus Multi-Physics Coupling</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2</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3</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686/7281</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10911038"/>
                  </a:ext>
                </a:extLst>
              </a:tr>
            </a:tbl>
          </a:graphicData>
        </a:graphic>
      </p:graphicFrame>
      <p:sp>
        <p:nvSpPr>
          <p:cNvPr id="7" name="TextBox 6">
            <a:extLst>
              <a:ext uri="{FF2B5EF4-FFF2-40B4-BE49-F238E27FC236}">
                <a16:creationId xmlns:a16="http://schemas.microsoft.com/office/drawing/2014/main" id="{1AA1AB74-E0EF-42D9-81FA-35B033A83474}"/>
              </a:ext>
            </a:extLst>
          </p:cNvPr>
          <p:cNvSpPr txBox="1"/>
          <p:nvPr/>
        </p:nvSpPr>
        <p:spPr>
          <a:xfrm>
            <a:off x="7128441" y="5982642"/>
            <a:ext cx="3107482" cy="307777"/>
          </a:xfrm>
          <a:prstGeom prst="rect">
            <a:avLst/>
          </a:prstGeom>
          <a:noFill/>
        </p:spPr>
        <p:txBody>
          <a:bodyPr wrap="square" rtlCol="0">
            <a:spAutoFit/>
          </a:bodyPr>
          <a:lstStyle/>
          <a:p>
            <a:r>
              <a:rPr lang="en-US" sz="1400" dirty="0"/>
              <a:t>*Milestone ID Key in Backup</a:t>
            </a:r>
          </a:p>
        </p:txBody>
      </p:sp>
      <p:sp>
        <p:nvSpPr>
          <p:cNvPr id="8" name="TextBox 7">
            <a:extLst>
              <a:ext uri="{FF2B5EF4-FFF2-40B4-BE49-F238E27FC236}">
                <a16:creationId xmlns:a16="http://schemas.microsoft.com/office/drawing/2014/main" id="{DE256D84-178F-46DC-AA80-A14521C281BE}"/>
              </a:ext>
            </a:extLst>
          </p:cNvPr>
          <p:cNvSpPr txBox="1"/>
          <p:nvPr/>
        </p:nvSpPr>
        <p:spPr>
          <a:xfrm>
            <a:off x="4590472" y="3815995"/>
            <a:ext cx="6483927" cy="923330"/>
          </a:xfrm>
          <a:prstGeom prst="rect">
            <a:avLst/>
          </a:prstGeom>
          <a:noFill/>
        </p:spPr>
        <p:txBody>
          <a:bodyPr wrap="square" rtlCol="0">
            <a:spAutoFit/>
          </a:bodyPr>
          <a:lstStyle/>
          <a:p>
            <a:pPr algn="ctr"/>
            <a:r>
              <a:rPr lang="en-US" sz="5400" dirty="0">
                <a:solidFill>
                  <a:srgbClr val="FF0000"/>
                </a:solidFill>
              </a:rPr>
              <a:t>TASK REPLANNED</a:t>
            </a:r>
          </a:p>
        </p:txBody>
      </p:sp>
    </p:spTree>
    <p:extLst>
      <p:ext uri="{BB962C8B-B14F-4D97-AF65-F5344CB8AC3E}">
        <p14:creationId xmlns:p14="http://schemas.microsoft.com/office/powerpoint/2010/main" val="1317182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80493" y="108709"/>
            <a:ext cx="694826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ysClr val="window" lastClr="FFFFFF">
                    <a:lumMod val="85000"/>
                  </a:sysClr>
                </a:solidFill>
                <a:effectLst/>
                <a:uLnTx/>
                <a:uFillTx/>
                <a:latin typeface="Arial Bold" charset="0"/>
                <a:ea typeface="ＭＳ Ｐゴシック" charset="-128"/>
                <a:cs typeface="ＭＳ Ｐゴシック" charset="-128"/>
              </a:rPr>
              <a:t>Entry Systems Modeling (ESM)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 lastClr="FFFFFF">
                    <a:lumMod val="85000"/>
                  </a:sysClr>
                </a:solidFill>
                <a:effectLst/>
                <a:uLnTx/>
                <a:uFillTx/>
                <a:latin typeface="Arial Bold" charset="0"/>
                <a:ea typeface="ＭＳ Ｐゴシック" charset="-128"/>
                <a:cs typeface="ＭＳ Ｐゴシック" charset="-128"/>
              </a:rPr>
              <a:t>Project Overview</a:t>
            </a:r>
          </a:p>
        </p:txBody>
      </p:sp>
      <p:sp>
        <p:nvSpPr>
          <p:cNvPr id="25" name="Content Placeholder 2"/>
          <p:cNvSpPr txBox="1">
            <a:spLocks/>
          </p:cNvSpPr>
          <p:nvPr/>
        </p:nvSpPr>
        <p:spPr>
          <a:xfrm>
            <a:off x="131808" y="1079114"/>
            <a:ext cx="8592456" cy="469977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Technology Product Capability</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a:p>
            <a:pPr marL="738188" marR="0" lvl="1" indent="-280988" algn="l" defTabSz="914400" rtl="0" eaLnBrk="0" fontAlgn="base" latinLnBrk="0" hangingPunct="0">
              <a:lnSpc>
                <a:spcPct val="100000"/>
              </a:lnSpc>
              <a:spcBef>
                <a:spcPts val="0"/>
              </a:spcBef>
              <a:spcAft>
                <a:spcPts val="1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Cross-cutting tools and technologies for modeling entry systems that improve performance, reduce mission risk, and enable new system capabilities across the Solar System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a:p>
            <a:pPr marL="342900" marR="0" lvl="0" indent="-342900" algn="l" defTabSz="457200" rtl="0" eaLnBrk="0" fontAlgn="base" latinLnBrk="0" hangingPunct="0">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Technical Capabilities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a:p>
            <a:pPr marL="742950" marR="0" lvl="1" indent="-285750" algn="l" defTabSz="457200" rtl="0" eaLnBrk="0" fontAlgn="base" latinLnBrk="0" hangingPunct="0">
              <a:lnSpc>
                <a:spcPct val="100000"/>
              </a:lnSpc>
              <a:spcBef>
                <a:spcPts val="0"/>
              </a:spcBef>
              <a:spcAft>
                <a:spcPts val="60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128"/>
                <a:cs typeface="Arial" panose="020B0604020202020204" pitchFamily="34" charset="0"/>
              </a:rPr>
              <a:t>Predictive Material Modeling: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Multiscale models of thermal protection material performance and reliability </a:t>
            </a:r>
          </a:p>
          <a:p>
            <a:pPr marL="742950" marR="0" lvl="1" indent="-285750" algn="l" defTabSz="457200" rtl="0" eaLnBrk="0" fontAlgn="base" latinLnBrk="0" hangingPunct="0">
              <a:lnSpc>
                <a:spcPct val="100000"/>
              </a:lnSpc>
              <a:spcBef>
                <a:spcPts val="0"/>
              </a:spcBef>
              <a:spcAft>
                <a:spcPts val="60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128"/>
                <a:cs typeface="Arial" panose="020B0604020202020204" pitchFamily="34" charset="0"/>
              </a:rPr>
              <a:t>Shock Layer Kinetics &amp; Radiation: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High-temperature gas physics of entry systems, from quantum to engineering scales </a:t>
            </a:r>
          </a:p>
          <a:p>
            <a:pPr marL="742950" marR="0" lvl="1" indent="-285750" algn="l" defTabSz="457200" rtl="0" eaLnBrk="0" fontAlgn="base" latinLnBrk="0" hangingPunct="0">
              <a:lnSpc>
                <a:spcPct val="100000"/>
              </a:lnSpc>
              <a:spcBef>
                <a:spcPts val="0"/>
              </a:spcBef>
              <a:spcAft>
                <a:spcPts val="60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128"/>
                <a:cs typeface="Arial" panose="020B0604020202020204" pitchFamily="34" charset="0"/>
              </a:rPr>
              <a:t>Computational &amp; Experimental Aerosciences: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Parachute dynamics, entry vehicle dynamics and stability, turbulent heating, advanced computational methods </a:t>
            </a:r>
          </a:p>
          <a:p>
            <a:pPr marL="742950" marR="0" lvl="1" indent="-285750" algn="l" defTabSz="457200" rtl="0" eaLnBrk="0" fontAlgn="base" latinLnBrk="0" hangingPunct="0">
              <a:lnSpc>
                <a:spcPct val="100000"/>
              </a:lnSpc>
              <a:spcBef>
                <a:spcPts val="0"/>
              </a:spcBef>
              <a:spcAft>
                <a:spcPts val="60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128"/>
                <a:cs typeface="Arial" panose="020B0604020202020204" pitchFamily="34" charset="0"/>
              </a:rPr>
              <a:t>Guidance, Navigation &amp; Control: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End-to-end simulation capability for multiple mission entry, descent, and landing concepts of operations </a:t>
            </a:r>
          </a:p>
          <a:p>
            <a:pPr marL="742950" marR="0" lvl="1" indent="-285750" algn="l" defTabSz="457200" rtl="0" eaLnBrk="0" fontAlgn="base" latinLnBrk="0" hangingPunct="0">
              <a:lnSpc>
                <a:spcPct val="100000"/>
              </a:lnSpc>
              <a:spcBef>
                <a:spcPts val="0"/>
              </a:spcBef>
              <a:spcAft>
                <a:spcPts val="60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128"/>
                <a:cs typeface="Arial" panose="020B0604020202020204" pitchFamily="34" charset="0"/>
              </a:rPr>
              <a:t>Ground Test Validation: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Focused ground testing at all scales to support uncertainty quantification across technical areas; requires unique facilities and specialized diagnostics</a:t>
            </a: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rPr>
              <a:t>		</a:t>
            </a:r>
          </a:p>
        </p:txBody>
      </p:sp>
      <p:sp>
        <p:nvSpPr>
          <p:cNvPr id="2" name="Slide Number Placeholder 1"/>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lang="en-US" sz="800" kern="1200" baseline="0" smtClean="0">
                <a:solidFill>
                  <a:schemeClr val="tx1"/>
                </a:solidFill>
                <a:latin typeface="Arial" charset="0"/>
                <a:ea typeface=""/>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prstClr val="black"/>
              </a:solidFill>
              <a:effectLst/>
              <a:uLnTx/>
              <a:uFillTx/>
              <a:latin typeface="Arial" charset="0"/>
              <a:cs typeface="+mn-cs"/>
            </a:endParaRPr>
          </a:p>
        </p:txBody>
      </p:sp>
      <p:pic>
        <p:nvPicPr>
          <p:cNvPr id="8" name="Picture 7">
            <a:extLst>
              <a:ext uri="{FF2B5EF4-FFF2-40B4-BE49-F238E27FC236}">
                <a16:creationId xmlns:a16="http://schemas.microsoft.com/office/drawing/2014/main" id="{D68ACCD4-8DD5-444B-A441-25A8DF9FEF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36193" y="3976488"/>
            <a:ext cx="2741510" cy="1070803"/>
          </a:xfrm>
          <a:prstGeom prst="rect">
            <a:avLst/>
          </a:prstGeom>
        </p:spPr>
      </p:pic>
      <p:pic>
        <p:nvPicPr>
          <p:cNvPr id="9" name="Picture 8">
            <a:extLst>
              <a:ext uri="{FF2B5EF4-FFF2-40B4-BE49-F238E27FC236}">
                <a16:creationId xmlns:a16="http://schemas.microsoft.com/office/drawing/2014/main" id="{A760C3B3-C821-804B-AD85-A752579A1B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5896" y="1163375"/>
            <a:ext cx="1323768" cy="1366747"/>
          </a:xfrm>
          <a:prstGeom prst="rect">
            <a:avLst/>
          </a:prstGeom>
        </p:spPr>
      </p:pic>
      <p:pic>
        <p:nvPicPr>
          <p:cNvPr id="10" name="streamtraces2.png" descr="streamtraces2.png">
            <a:extLst>
              <a:ext uri="{FF2B5EF4-FFF2-40B4-BE49-F238E27FC236}">
                <a16:creationId xmlns:a16="http://schemas.microsoft.com/office/drawing/2014/main" id="{5A74FC55-9EDC-4C49-814B-258CEA220BE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826367" y="2374089"/>
            <a:ext cx="1319924" cy="1256406"/>
          </a:xfrm>
          <a:custGeom>
            <a:avLst/>
            <a:gdLst/>
            <a:ahLst/>
            <a:cxnLst>
              <a:cxn ang="0">
                <a:pos x="wd2" y="hd2"/>
              </a:cxn>
              <a:cxn ang="5400000">
                <a:pos x="wd2" y="hd2"/>
              </a:cxn>
              <a:cxn ang="10800000">
                <a:pos x="wd2" y="hd2"/>
              </a:cxn>
              <a:cxn ang="16200000">
                <a:pos x="wd2" y="hd2"/>
              </a:cxn>
            </a:cxnLst>
            <a:rect l="0" t="0" r="r" b="b"/>
            <a:pathLst>
              <a:path w="21581" h="21600" extrusionOk="0">
                <a:moveTo>
                  <a:pt x="16409" y="0"/>
                </a:moveTo>
                <a:cubicBezTo>
                  <a:pt x="14842" y="6"/>
                  <a:pt x="13702" y="15"/>
                  <a:pt x="13711" y="30"/>
                </a:cubicBezTo>
                <a:cubicBezTo>
                  <a:pt x="13723" y="51"/>
                  <a:pt x="13717" y="78"/>
                  <a:pt x="13697" y="91"/>
                </a:cubicBezTo>
                <a:cubicBezTo>
                  <a:pt x="13558" y="182"/>
                  <a:pt x="12705" y="1361"/>
                  <a:pt x="12705" y="1463"/>
                </a:cubicBezTo>
                <a:cubicBezTo>
                  <a:pt x="12705" y="1482"/>
                  <a:pt x="12652" y="1584"/>
                  <a:pt x="12589" y="1689"/>
                </a:cubicBezTo>
                <a:cubicBezTo>
                  <a:pt x="12526" y="1794"/>
                  <a:pt x="12485" y="1895"/>
                  <a:pt x="12496" y="1914"/>
                </a:cubicBezTo>
                <a:cubicBezTo>
                  <a:pt x="12507" y="1933"/>
                  <a:pt x="12496" y="1998"/>
                  <a:pt x="12472" y="2060"/>
                </a:cubicBezTo>
                <a:cubicBezTo>
                  <a:pt x="12448" y="2123"/>
                  <a:pt x="12416" y="2209"/>
                  <a:pt x="12400" y="2253"/>
                </a:cubicBezTo>
                <a:cubicBezTo>
                  <a:pt x="12357" y="2370"/>
                  <a:pt x="12270" y="2585"/>
                  <a:pt x="12162" y="2835"/>
                </a:cubicBezTo>
                <a:cubicBezTo>
                  <a:pt x="12110" y="2956"/>
                  <a:pt x="12029" y="3181"/>
                  <a:pt x="11983" y="3334"/>
                </a:cubicBezTo>
                <a:cubicBezTo>
                  <a:pt x="11936" y="3488"/>
                  <a:pt x="11868" y="3687"/>
                  <a:pt x="11830" y="3777"/>
                </a:cubicBezTo>
                <a:cubicBezTo>
                  <a:pt x="11793" y="3866"/>
                  <a:pt x="11770" y="3985"/>
                  <a:pt x="11780" y="4040"/>
                </a:cubicBezTo>
                <a:cubicBezTo>
                  <a:pt x="11790" y="4095"/>
                  <a:pt x="11753" y="4300"/>
                  <a:pt x="11697" y="4497"/>
                </a:cubicBezTo>
                <a:cubicBezTo>
                  <a:pt x="11641" y="4694"/>
                  <a:pt x="11586" y="4890"/>
                  <a:pt x="11573" y="4934"/>
                </a:cubicBezTo>
                <a:cubicBezTo>
                  <a:pt x="11515" y="5139"/>
                  <a:pt x="11142" y="5874"/>
                  <a:pt x="11068" y="5928"/>
                </a:cubicBezTo>
                <a:cubicBezTo>
                  <a:pt x="11022" y="5962"/>
                  <a:pt x="10996" y="6008"/>
                  <a:pt x="11010" y="6031"/>
                </a:cubicBezTo>
                <a:cubicBezTo>
                  <a:pt x="11031" y="6066"/>
                  <a:pt x="10766" y="6507"/>
                  <a:pt x="10129" y="7498"/>
                </a:cubicBezTo>
                <a:cubicBezTo>
                  <a:pt x="10083" y="7569"/>
                  <a:pt x="9985" y="7690"/>
                  <a:pt x="9911" y="7766"/>
                </a:cubicBezTo>
                <a:cubicBezTo>
                  <a:pt x="9837" y="7842"/>
                  <a:pt x="9775" y="7929"/>
                  <a:pt x="9774" y="7960"/>
                </a:cubicBezTo>
                <a:cubicBezTo>
                  <a:pt x="9774" y="7991"/>
                  <a:pt x="9673" y="8160"/>
                  <a:pt x="9550" y="8336"/>
                </a:cubicBezTo>
                <a:cubicBezTo>
                  <a:pt x="9026" y="9081"/>
                  <a:pt x="8952" y="9185"/>
                  <a:pt x="8831" y="9376"/>
                </a:cubicBezTo>
                <a:cubicBezTo>
                  <a:pt x="8760" y="9486"/>
                  <a:pt x="8658" y="9616"/>
                  <a:pt x="8604" y="9664"/>
                </a:cubicBezTo>
                <a:cubicBezTo>
                  <a:pt x="8550" y="9712"/>
                  <a:pt x="8503" y="9781"/>
                  <a:pt x="8498" y="9816"/>
                </a:cubicBezTo>
                <a:cubicBezTo>
                  <a:pt x="8493" y="9852"/>
                  <a:pt x="8422" y="9974"/>
                  <a:pt x="8340" y="10088"/>
                </a:cubicBezTo>
                <a:cubicBezTo>
                  <a:pt x="8257" y="10202"/>
                  <a:pt x="8069" y="10468"/>
                  <a:pt x="7921" y="10677"/>
                </a:cubicBezTo>
                <a:cubicBezTo>
                  <a:pt x="7422" y="11379"/>
                  <a:pt x="7321" y="11510"/>
                  <a:pt x="7216" y="11596"/>
                </a:cubicBezTo>
                <a:cubicBezTo>
                  <a:pt x="7159" y="11644"/>
                  <a:pt x="7121" y="11697"/>
                  <a:pt x="7131" y="11715"/>
                </a:cubicBezTo>
                <a:cubicBezTo>
                  <a:pt x="7148" y="11744"/>
                  <a:pt x="7086" y="11841"/>
                  <a:pt x="6808" y="12219"/>
                </a:cubicBezTo>
                <a:cubicBezTo>
                  <a:pt x="6756" y="12290"/>
                  <a:pt x="6589" y="12521"/>
                  <a:pt x="6436" y="12732"/>
                </a:cubicBezTo>
                <a:cubicBezTo>
                  <a:pt x="6283" y="12943"/>
                  <a:pt x="6072" y="13214"/>
                  <a:pt x="5968" y="13335"/>
                </a:cubicBezTo>
                <a:cubicBezTo>
                  <a:pt x="5863" y="13455"/>
                  <a:pt x="5775" y="13568"/>
                  <a:pt x="5773" y="13586"/>
                </a:cubicBezTo>
                <a:cubicBezTo>
                  <a:pt x="5770" y="13613"/>
                  <a:pt x="5520" y="13970"/>
                  <a:pt x="5135" y="14497"/>
                </a:cubicBezTo>
                <a:cubicBezTo>
                  <a:pt x="5082" y="14569"/>
                  <a:pt x="4939" y="14765"/>
                  <a:pt x="4817" y="14933"/>
                </a:cubicBezTo>
                <a:cubicBezTo>
                  <a:pt x="4694" y="15101"/>
                  <a:pt x="4559" y="15265"/>
                  <a:pt x="4515" y="15297"/>
                </a:cubicBezTo>
                <a:cubicBezTo>
                  <a:pt x="4471" y="15329"/>
                  <a:pt x="4446" y="15368"/>
                  <a:pt x="4461" y="15383"/>
                </a:cubicBezTo>
                <a:cubicBezTo>
                  <a:pt x="4475" y="15398"/>
                  <a:pt x="4432" y="15484"/>
                  <a:pt x="4363" y="15574"/>
                </a:cubicBezTo>
                <a:cubicBezTo>
                  <a:pt x="4222" y="15757"/>
                  <a:pt x="3889" y="16247"/>
                  <a:pt x="3557" y="16759"/>
                </a:cubicBezTo>
                <a:cubicBezTo>
                  <a:pt x="3435" y="16946"/>
                  <a:pt x="3300" y="17139"/>
                  <a:pt x="3257" y="17189"/>
                </a:cubicBezTo>
                <a:cubicBezTo>
                  <a:pt x="3214" y="17239"/>
                  <a:pt x="3175" y="17310"/>
                  <a:pt x="3170" y="17346"/>
                </a:cubicBezTo>
                <a:cubicBezTo>
                  <a:pt x="3165" y="17382"/>
                  <a:pt x="3103" y="17502"/>
                  <a:pt x="3032" y="17614"/>
                </a:cubicBezTo>
                <a:cubicBezTo>
                  <a:pt x="2961" y="17726"/>
                  <a:pt x="2721" y="18110"/>
                  <a:pt x="2499" y="18466"/>
                </a:cubicBezTo>
                <a:cubicBezTo>
                  <a:pt x="2277" y="18823"/>
                  <a:pt x="2061" y="19134"/>
                  <a:pt x="2018" y="19158"/>
                </a:cubicBezTo>
                <a:cubicBezTo>
                  <a:pt x="1975" y="19182"/>
                  <a:pt x="1939" y="19234"/>
                  <a:pt x="1939" y="19275"/>
                </a:cubicBezTo>
                <a:cubicBezTo>
                  <a:pt x="1939" y="19336"/>
                  <a:pt x="1562" y="19928"/>
                  <a:pt x="1400" y="20120"/>
                </a:cubicBezTo>
                <a:cubicBezTo>
                  <a:pt x="1372" y="20153"/>
                  <a:pt x="1248" y="20331"/>
                  <a:pt x="1126" y="20513"/>
                </a:cubicBezTo>
                <a:cubicBezTo>
                  <a:pt x="1003" y="20696"/>
                  <a:pt x="842" y="20907"/>
                  <a:pt x="768" y="20982"/>
                </a:cubicBezTo>
                <a:cubicBezTo>
                  <a:pt x="694" y="21058"/>
                  <a:pt x="647" y="21119"/>
                  <a:pt x="662" y="21119"/>
                </a:cubicBezTo>
                <a:cubicBezTo>
                  <a:pt x="696" y="21119"/>
                  <a:pt x="552" y="21342"/>
                  <a:pt x="423" y="21490"/>
                </a:cubicBezTo>
                <a:lnTo>
                  <a:pt x="326" y="21600"/>
                </a:lnTo>
                <a:lnTo>
                  <a:pt x="1419" y="21600"/>
                </a:lnTo>
                <a:cubicBezTo>
                  <a:pt x="4037" y="21600"/>
                  <a:pt x="4552" y="21592"/>
                  <a:pt x="4552" y="21546"/>
                </a:cubicBezTo>
                <a:cubicBezTo>
                  <a:pt x="4552" y="21472"/>
                  <a:pt x="5062" y="20800"/>
                  <a:pt x="5119" y="20800"/>
                </a:cubicBezTo>
                <a:cubicBezTo>
                  <a:pt x="5143" y="20800"/>
                  <a:pt x="5175" y="20757"/>
                  <a:pt x="5188" y="20706"/>
                </a:cubicBezTo>
                <a:cubicBezTo>
                  <a:pt x="5216" y="20585"/>
                  <a:pt x="5946" y="19741"/>
                  <a:pt x="6354" y="19356"/>
                </a:cubicBezTo>
                <a:cubicBezTo>
                  <a:pt x="6527" y="19192"/>
                  <a:pt x="6705" y="19018"/>
                  <a:pt x="6749" y="18966"/>
                </a:cubicBezTo>
                <a:cubicBezTo>
                  <a:pt x="7294" y="18320"/>
                  <a:pt x="7736" y="17753"/>
                  <a:pt x="8017" y="17344"/>
                </a:cubicBezTo>
                <a:cubicBezTo>
                  <a:pt x="8064" y="17275"/>
                  <a:pt x="8125" y="17218"/>
                  <a:pt x="8150" y="17218"/>
                </a:cubicBezTo>
                <a:cubicBezTo>
                  <a:pt x="8176" y="17218"/>
                  <a:pt x="8202" y="17184"/>
                  <a:pt x="8210" y="17142"/>
                </a:cubicBezTo>
                <a:cubicBezTo>
                  <a:pt x="8223" y="17069"/>
                  <a:pt x="8543" y="16579"/>
                  <a:pt x="9036" y="15878"/>
                </a:cubicBezTo>
                <a:cubicBezTo>
                  <a:pt x="9152" y="15713"/>
                  <a:pt x="9282" y="15521"/>
                  <a:pt x="9325" y="15449"/>
                </a:cubicBezTo>
                <a:cubicBezTo>
                  <a:pt x="9368" y="15378"/>
                  <a:pt x="9416" y="15327"/>
                  <a:pt x="9432" y="15338"/>
                </a:cubicBezTo>
                <a:cubicBezTo>
                  <a:pt x="9449" y="15349"/>
                  <a:pt x="9483" y="15304"/>
                  <a:pt x="9505" y="15238"/>
                </a:cubicBezTo>
                <a:cubicBezTo>
                  <a:pt x="9526" y="15172"/>
                  <a:pt x="9593" y="15051"/>
                  <a:pt x="9654" y="14968"/>
                </a:cubicBezTo>
                <a:cubicBezTo>
                  <a:pt x="9715" y="14885"/>
                  <a:pt x="9890" y="14638"/>
                  <a:pt x="10042" y="14418"/>
                </a:cubicBezTo>
                <a:cubicBezTo>
                  <a:pt x="10515" y="13735"/>
                  <a:pt x="10628" y="13581"/>
                  <a:pt x="10736" y="13471"/>
                </a:cubicBezTo>
                <a:cubicBezTo>
                  <a:pt x="10793" y="13413"/>
                  <a:pt x="10840" y="13343"/>
                  <a:pt x="10840" y="13314"/>
                </a:cubicBezTo>
                <a:cubicBezTo>
                  <a:pt x="10840" y="13286"/>
                  <a:pt x="11068" y="12947"/>
                  <a:pt x="11344" y="12560"/>
                </a:cubicBezTo>
                <a:cubicBezTo>
                  <a:pt x="11917" y="11758"/>
                  <a:pt x="12062" y="11572"/>
                  <a:pt x="12105" y="11586"/>
                </a:cubicBezTo>
                <a:cubicBezTo>
                  <a:pt x="12121" y="11592"/>
                  <a:pt x="12135" y="11573"/>
                  <a:pt x="12135" y="11544"/>
                </a:cubicBezTo>
                <a:cubicBezTo>
                  <a:pt x="12135" y="11492"/>
                  <a:pt x="12516" y="10926"/>
                  <a:pt x="12729" y="10663"/>
                </a:cubicBezTo>
                <a:cubicBezTo>
                  <a:pt x="12789" y="10589"/>
                  <a:pt x="12907" y="10433"/>
                  <a:pt x="12991" y="10317"/>
                </a:cubicBezTo>
                <a:cubicBezTo>
                  <a:pt x="13236" y="9977"/>
                  <a:pt x="13439" y="9735"/>
                  <a:pt x="13472" y="9745"/>
                </a:cubicBezTo>
                <a:cubicBezTo>
                  <a:pt x="13489" y="9751"/>
                  <a:pt x="13514" y="9708"/>
                  <a:pt x="13528" y="9649"/>
                </a:cubicBezTo>
                <a:cubicBezTo>
                  <a:pt x="13542" y="9590"/>
                  <a:pt x="13684" y="9377"/>
                  <a:pt x="13843" y="9175"/>
                </a:cubicBezTo>
                <a:cubicBezTo>
                  <a:pt x="14002" y="8973"/>
                  <a:pt x="14256" y="8647"/>
                  <a:pt x="14408" y="8449"/>
                </a:cubicBezTo>
                <a:cubicBezTo>
                  <a:pt x="14694" y="8077"/>
                  <a:pt x="14873" y="7878"/>
                  <a:pt x="14873" y="7935"/>
                </a:cubicBezTo>
                <a:cubicBezTo>
                  <a:pt x="14873" y="7953"/>
                  <a:pt x="14922" y="7897"/>
                  <a:pt x="14982" y="7811"/>
                </a:cubicBezTo>
                <a:cubicBezTo>
                  <a:pt x="15095" y="7649"/>
                  <a:pt x="15511" y="7227"/>
                  <a:pt x="15772" y="7010"/>
                </a:cubicBezTo>
                <a:cubicBezTo>
                  <a:pt x="15915" y="6890"/>
                  <a:pt x="15935" y="6886"/>
                  <a:pt x="16187" y="6905"/>
                </a:cubicBezTo>
                <a:cubicBezTo>
                  <a:pt x="16568" y="6934"/>
                  <a:pt x="16733" y="6874"/>
                  <a:pt x="16963" y="6627"/>
                </a:cubicBezTo>
                <a:cubicBezTo>
                  <a:pt x="17069" y="6513"/>
                  <a:pt x="17179" y="6368"/>
                  <a:pt x="17205" y="6306"/>
                </a:cubicBezTo>
                <a:cubicBezTo>
                  <a:pt x="17234" y="6236"/>
                  <a:pt x="17347" y="6131"/>
                  <a:pt x="17505" y="6031"/>
                </a:cubicBezTo>
                <a:cubicBezTo>
                  <a:pt x="17645" y="5942"/>
                  <a:pt x="17846" y="5768"/>
                  <a:pt x="17954" y="5643"/>
                </a:cubicBezTo>
                <a:cubicBezTo>
                  <a:pt x="18062" y="5518"/>
                  <a:pt x="18194" y="5365"/>
                  <a:pt x="18247" y="5304"/>
                </a:cubicBezTo>
                <a:cubicBezTo>
                  <a:pt x="18328" y="5209"/>
                  <a:pt x="18652" y="5005"/>
                  <a:pt x="18744" y="4990"/>
                </a:cubicBezTo>
                <a:cubicBezTo>
                  <a:pt x="18889" y="4966"/>
                  <a:pt x="19469" y="4359"/>
                  <a:pt x="19696" y="3994"/>
                </a:cubicBezTo>
                <a:cubicBezTo>
                  <a:pt x="19812" y="3807"/>
                  <a:pt x="19969" y="3559"/>
                  <a:pt x="20042" y="3441"/>
                </a:cubicBezTo>
                <a:cubicBezTo>
                  <a:pt x="20116" y="3323"/>
                  <a:pt x="20198" y="3217"/>
                  <a:pt x="20225" y="3206"/>
                </a:cubicBezTo>
                <a:cubicBezTo>
                  <a:pt x="20253" y="3195"/>
                  <a:pt x="20275" y="3147"/>
                  <a:pt x="20275" y="3100"/>
                </a:cubicBezTo>
                <a:cubicBezTo>
                  <a:pt x="20275" y="3053"/>
                  <a:pt x="20344" y="2901"/>
                  <a:pt x="20428" y="2762"/>
                </a:cubicBezTo>
                <a:cubicBezTo>
                  <a:pt x="20511" y="2624"/>
                  <a:pt x="20580" y="2499"/>
                  <a:pt x="20580" y="2486"/>
                </a:cubicBezTo>
                <a:cubicBezTo>
                  <a:pt x="20580" y="2472"/>
                  <a:pt x="20655" y="2298"/>
                  <a:pt x="20747" y="2098"/>
                </a:cubicBezTo>
                <a:cubicBezTo>
                  <a:pt x="20839" y="1898"/>
                  <a:pt x="20967" y="1614"/>
                  <a:pt x="21033" y="1466"/>
                </a:cubicBezTo>
                <a:cubicBezTo>
                  <a:pt x="21098" y="1319"/>
                  <a:pt x="21167" y="1186"/>
                  <a:pt x="21188" y="1173"/>
                </a:cubicBezTo>
                <a:cubicBezTo>
                  <a:pt x="21209" y="1159"/>
                  <a:pt x="21227" y="1105"/>
                  <a:pt x="21227" y="1051"/>
                </a:cubicBezTo>
                <a:cubicBezTo>
                  <a:pt x="21227" y="997"/>
                  <a:pt x="21243" y="921"/>
                  <a:pt x="21262" y="883"/>
                </a:cubicBezTo>
                <a:cubicBezTo>
                  <a:pt x="21339" y="730"/>
                  <a:pt x="21519" y="253"/>
                  <a:pt x="21545" y="133"/>
                </a:cubicBezTo>
                <a:cubicBezTo>
                  <a:pt x="21549" y="111"/>
                  <a:pt x="21565" y="71"/>
                  <a:pt x="21581" y="44"/>
                </a:cubicBezTo>
                <a:cubicBezTo>
                  <a:pt x="21597" y="18"/>
                  <a:pt x="19700" y="6"/>
                  <a:pt x="16409" y="0"/>
                </a:cubicBezTo>
                <a:close/>
                <a:moveTo>
                  <a:pt x="18975" y="5235"/>
                </a:moveTo>
                <a:cubicBezTo>
                  <a:pt x="18965" y="5235"/>
                  <a:pt x="18925" y="5272"/>
                  <a:pt x="18887" y="5316"/>
                </a:cubicBezTo>
                <a:cubicBezTo>
                  <a:pt x="18849" y="5360"/>
                  <a:pt x="18827" y="5395"/>
                  <a:pt x="18837" y="5395"/>
                </a:cubicBezTo>
                <a:cubicBezTo>
                  <a:pt x="18848" y="5395"/>
                  <a:pt x="18888" y="5360"/>
                  <a:pt x="18925" y="5316"/>
                </a:cubicBezTo>
                <a:cubicBezTo>
                  <a:pt x="18963" y="5272"/>
                  <a:pt x="18986" y="5235"/>
                  <a:pt x="18975" y="5235"/>
                </a:cubicBezTo>
                <a:close/>
                <a:moveTo>
                  <a:pt x="18786" y="5395"/>
                </a:moveTo>
                <a:cubicBezTo>
                  <a:pt x="18775" y="5395"/>
                  <a:pt x="18734" y="5430"/>
                  <a:pt x="18696" y="5474"/>
                </a:cubicBezTo>
                <a:cubicBezTo>
                  <a:pt x="18658" y="5518"/>
                  <a:pt x="18637" y="5555"/>
                  <a:pt x="18648" y="5555"/>
                </a:cubicBezTo>
                <a:cubicBezTo>
                  <a:pt x="18658" y="5555"/>
                  <a:pt x="18697" y="5518"/>
                  <a:pt x="18734" y="5474"/>
                </a:cubicBezTo>
                <a:cubicBezTo>
                  <a:pt x="18772" y="5430"/>
                  <a:pt x="18796" y="5395"/>
                  <a:pt x="18786" y="5395"/>
                </a:cubicBezTo>
                <a:close/>
                <a:moveTo>
                  <a:pt x="18367" y="5795"/>
                </a:moveTo>
                <a:cubicBezTo>
                  <a:pt x="18356" y="5795"/>
                  <a:pt x="18316" y="5832"/>
                  <a:pt x="18279" y="5876"/>
                </a:cubicBezTo>
                <a:cubicBezTo>
                  <a:pt x="18241" y="5920"/>
                  <a:pt x="18218" y="5955"/>
                  <a:pt x="18229" y="5955"/>
                </a:cubicBezTo>
                <a:cubicBezTo>
                  <a:pt x="18239" y="5955"/>
                  <a:pt x="18278" y="5920"/>
                  <a:pt x="18316" y="5876"/>
                </a:cubicBezTo>
                <a:cubicBezTo>
                  <a:pt x="18353" y="5832"/>
                  <a:pt x="18377" y="5795"/>
                  <a:pt x="18367" y="5795"/>
                </a:cubicBezTo>
                <a:close/>
                <a:moveTo>
                  <a:pt x="18145" y="5994"/>
                </a:moveTo>
                <a:cubicBezTo>
                  <a:pt x="18143" y="5992"/>
                  <a:pt x="18127" y="6006"/>
                  <a:pt x="18097" y="6031"/>
                </a:cubicBezTo>
                <a:cubicBezTo>
                  <a:pt x="18061" y="6061"/>
                  <a:pt x="18031" y="6092"/>
                  <a:pt x="18031" y="6100"/>
                </a:cubicBezTo>
                <a:cubicBezTo>
                  <a:pt x="18031" y="6133"/>
                  <a:pt x="18062" y="6111"/>
                  <a:pt x="18112" y="6045"/>
                </a:cubicBezTo>
                <a:cubicBezTo>
                  <a:pt x="18135" y="6013"/>
                  <a:pt x="18147" y="5996"/>
                  <a:pt x="18145" y="5994"/>
                </a:cubicBezTo>
                <a:close/>
                <a:moveTo>
                  <a:pt x="17762" y="6326"/>
                </a:moveTo>
                <a:lnTo>
                  <a:pt x="17637" y="6385"/>
                </a:lnTo>
                <a:cubicBezTo>
                  <a:pt x="17567" y="6419"/>
                  <a:pt x="17489" y="6482"/>
                  <a:pt x="17463" y="6526"/>
                </a:cubicBezTo>
                <a:cubicBezTo>
                  <a:pt x="17425" y="6590"/>
                  <a:pt x="17426" y="6598"/>
                  <a:pt x="17467" y="6571"/>
                </a:cubicBezTo>
                <a:cubicBezTo>
                  <a:pt x="17494" y="6553"/>
                  <a:pt x="17537" y="6536"/>
                  <a:pt x="17561" y="6536"/>
                </a:cubicBezTo>
                <a:cubicBezTo>
                  <a:pt x="17585" y="6535"/>
                  <a:pt x="17640" y="6489"/>
                  <a:pt x="17683" y="6431"/>
                </a:cubicBezTo>
                <a:lnTo>
                  <a:pt x="17762" y="6326"/>
                </a:lnTo>
                <a:close/>
                <a:moveTo>
                  <a:pt x="16738" y="7076"/>
                </a:moveTo>
                <a:cubicBezTo>
                  <a:pt x="16736" y="7074"/>
                  <a:pt x="16720" y="7086"/>
                  <a:pt x="16690" y="7111"/>
                </a:cubicBezTo>
                <a:cubicBezTo>
                  <a:pt x="16653" y="7141"/>
                  <a:pt x="16624" y="7172"/>
                  <a:pt x="16624" y="7180"/>
                </a:cubicBezTo>
                <a:cubicBezTo>
                  <a:pt x="16624" y="7213"/>
                  <a:pt x="16655" y="7193"/>
                  <a:pt x="16704" y="7126"/>
                </a:cubicBezTo>
                <a:cubicBezTo>
                  <a:pt x="16728" y="7095"/>
                  <a:pt x="16740" y="7078"/>
                  <a:pt x="16738" y="7076"/>
                </a:cubicBezTo>
                <a:close/>
                <a:moveTo>
                  <a:pt x="16510" y="7276"/>
                </a:moveTo>
                <a:cubicBezTo>
                  <a:pt x="16508" y="7274"/>
                  <a:pt x="16492" y="7285"/>
                  <a:pt x="16462" y="7310"/>
                </a:cubicBezTo>
                <a:cubicBezTo>
                  <a:pt x="16425" y="7340"/>
                  <a:pt x="16396" y="7373"/>
                  <a:pt x="16396" y="7381"/>
                </a:cubicBezTo>
                <a:cubicBezTo>
                  <a:pt x="16396" y="7414"/>
                  <a:pt x="16427" y="7392"/>
                  <a:pt x="16476" y="7325"/>
                </a:cubicBezTo>
                <a:cubicBezTo>
                  <a:pt x="16500" y="7294"/>
                  <a:pt x="16512" y="7279"/>
                  <a:pt x="16510" y="7276"/>
                </a:cubicBezTo>
                <a:close/>
                <a:moveTo>
                  <a:pt x="9355" y="7352"/>
                </a:moveTo>
                <a:lnTo>
                  <a:pt x="9243" y="7444"/>
                </a:lnTo>
                <a:cubicBezTo>
                  <a:pt x="9182" y="7494"/>
                  <a:pt x="9132" y="7548"/>
                  <a:pt x="9131" y="7563"/>
                </a:cubicBezTo>
                <a:cubicBezTo>
                  <a:pt x="9130" y="7579"/>
                  <a:pt x="9163" y="7589"/>
                  <a:pt x="9205" y="7585"/>
                </a:cubicBezTo>
                <a:cubicBezTo>
                  <a:pt x="9250" y="7582"/>
                  <a:pt x="9294" y="7534"/>
                  <a:pt x="9317" y="7465"/>
                </a:cubicBezTo>
                <a:lnTo>
                  <a:pt x="9355" y="7352"/>
                </a:lnTo>
                <a:close/>
                <a:moveTo>
                  <a:pt x="16375" y="7376"/>
                </a:moveTo>
                <a:lnTo>
                  <a:pt x="16253" y="7494"/>
                </a:lnTo>
                <a:cubicBezTo>
                  <a:pt x="16185" y="7559"/>
                  <a:pt x="16128" y="7616"/>
                  <a:pt x="16128" y="7622"/>
                </a:cubicBezTo>
                <a:cubicBezTo>
                  <a:pt x="16128" y="7653"/>
                  <a:pt x="16160" y="7627"/>
                  <a:pt x="16264" y="7506"/>
                </a:cubicBezTo>
                <a:lnTo>
                  <a:pt x="16375" y="7376"/>
                </a:lnTo>
                <a:close/>
                <a:moveTo>
                  <a:pt x="15841" y="7923"/>
                </a:moveTo>
                <a:cubicBezTo>
                  <a:pt x="15831" y="7914"/>
                  <a:pt x="15801" y="7926"/>
                  <a:pt x="15748" y="7957"/>
                </a:cubicBezTo>
                <a:cubicBezTo>
                  <a:pt x="15706" y="7980"/>
                  <a:pt x="15684" y="8022"/>
                  <a:pt x="15696" y="8056"/>
                </a:cubicBezTo>
                <a:cubicBezTo>
                  <a:pt x="15728" y="8143"/>
                  <a:pt x="15769" y="8129"/>
                  <a:pt x="15818" y="8016"/>
                </a:cubicBezTo>
                <a:cubicBezTo>
                  <a:pt x="15842" y="7960"/>
                  <a:pt x="15851" y="7931"/>
                  <a:pt x="15841" y="7923"/>
                </a:cubicBezTo>
                <a:close/>
                <a:moveTo>
                  <a:pt x="15631" y="8156"/>
                </a:moveTo>
                <a:cubicBezTo>
                  <a:pt x="15620" y="8156"/>
                  <a:pt x="15545" y="8228"/>
                  <a:pt x="15464" y="8316"/>
                </a:cubicBezTo>
                <a:cubicBezTo>
                  <a:pt x="15382" y="8404"/>
                  <a:pt x="15323" y="8476"/>
                  <a:pt x="15334" y="8476"/>
                </a:cubicBezTo>
                <a:cubicBezTo>
                  <a:pt x="15344" y="8476"/>
                  <a:pt x="15419" y="8404"/>
                  <a:pt x="15501" y="8316"/>
                </a:cubicBezTo>
                <a:cubicBezTo>
                  <a:pt x="15582" y="8228"/>
                  <a:pt x="15641" y="8156"/>
                  <a:pt x="15631" y="8156"/>
                </a:cubicBezTo>
                <a:close/>
                <a:moveTo>
                  <a:pt x="14987" y="8915"/>
                </a:moveTo>
                <a:cubicBezTo>
                  <a:pt x="14985" y="8913"/>
                  <a:pt x="14971" y="8926"/>
                  <a:pt x="14940" y="8950"/>
                </a:cubicBezTo>
                <a:cubicBezTo>
                  <a:pt x="14904" y="8981"/>
                  <a:pt x="14873" y="9013"/>
                  <a:pt x="14873" y="9021"/>
                </a:cubicBezTo>
                <a:cubicBezTo>
                  <a:pt x="14873" y="9054"/>
                  <a:pt x="14905" y="9032"/>
                  <a:pt x="14955" y="8966"/>
                </a:cubicBezTo>
                <a:cubicBezTo>
                  <a:pt x="14979" y="8934"/>
                  <a:pt x="14989" y="8917"/>
                  <a:pt x="14987" y="8915"/>
                </a:cubicBezTo>
                <a:close/>
                <a:moveTo>
                  <a:pt x="8254" y="8996"/>
                </a:moveTo>
                <a:cubicBezTo>
                  <a:pt x="8253" y="8994"/>
                  <a:pt x="8236" y="9007"/>
                  <a:pt x="8206" y="9031"/>
                </a:cubicBezTo>
                <a:cubicBezTo>
                  <a:pt x="8170" y="9062"/>
                  <a:pt x="8141" y="9092"/>
                  <a:pt x="8141" y="9101"/>
                </a:cubicBezTo>
                <a:cubicBezTo>
                  <a:pt x="8141" y="9134"/>
                  <a:pt x="8171" y="9113"/>
                  <a:pt x="8221" y="9047"/>
                </a:cubicBezTo>
                <a:cubicBezTo>
                  <a:pt x="8244" y="9015"/>
                  <a:pt x="8256" y="8998"/>
                  <a:pt x="8254" y="8996"/>
                </a:cubicBezTo>
                <a:close/>
                <a:moveTo>
                  <a:pt x="14873" y="9075"/>
                </a:moveTo>
                <a:cubicBezTo>
                  <a:pt x="14871" y="9073"/>
                  <a:pt x="14857" y="9086"/>
                  <a:pt x="14827" y="9111"/>
                </a:cubicBezTo>
                <a:cubicBezTo>
                  <a:pt x="14790" y="9141"/>
                  <a:pt x="14759" y="9173"/>
                  <a:pt x="14759" y="9182"/>
                </a:cubicBezTo>
                <a:cubicBezTo>
                  <a:pt x="14759" y="9215"/>
                  <a:pt x="14791" y="9193"/>
                  <a:pt x="14841" y="9126"/>
                </a:cubicBezTo>
                <a:cubicBezTo>
                  <a:pt x="14865" y="9094"/>
                  <a:pt x="14875" y="9077"/>
                  <a:pt x="14873" y="9075"/>
                </a:cubicBezTo>
                <a:close/>
                <a:moveTo>
                  <a:pt x="8041" y="9298"/>
                </a:moveTo>
                <a:cubicBezTo>
                  <a:pt x="8034" y="9292"/>
                  <a:pt x="8011" y="9304"/>
                  <a:pt x="7966" y="9325"/>
                </a:cubicBezTo>
                <a:cubicBezTo>
                  <a:pt x="7913" y="9350"/>
                  <a:pt x="7879" y="9392"/>
                  <a:pt x="7889" y="9418"/>
                </a:cubicBezTo>
                <a:cubicBezTo>
                  <a:pt x="7898" y="9444"/>
                  <a:pt x="7886" y="9489"/>
                  <a:pt x="7861" y="9516"/>
                </a:cubicBezTo>
                <a:cubicBezTo>
                  <a:pt x="7830" y="9551"/>
                  <a:pt x="7841" y="9550"/>
                  <a:pt x="7900" y="9512"/>
                </a:cubicBezTo>
                <a:cubicBezTo>
                  <a:pt x="7945" y="9484"/>
                  <a:pt x="8000" y="9421"/>
                  <a:pt x="8022" y="9371"/>
                </a:cubicBezTo>
                <a:cubicBezTo>
                  <a:pt x="8040" y="9328"/>
                  <a:pt x="8048" y="9304"/>
                  <a:pt x="8041" y="9298"/>
                </a:cubicBezTo>
                <a:close/>
                <a:moveTo>
                  <a:pt x="15550" y="9357"/>
                </a:moveTo>
                <a:cubicBezTo>
                  <a:pt x="15540" y="9357"/>
                  <a:pt x="15502" y="9392"/>
                  <a:pt x="15464" y="9436"/>
                </a:cubicBezTo>
                <a:cubicBezTo>
                  <a:pt x="15426" y="9481"/>
                  <a:pt x="15403" y="9516"/>
                  <a:pt x="15414" y="9516"/>
                </a:cubicBezTo>
                <a:cubicBezTo>
                  <a:pt x="15424" y="9516"/>
                  <a:pt x="15463" y="9481"/>
                  <a:pt x="15501" y="9436"/>
                </a:cubicBezTo>
                <a:cubicBezTo>
                  <a:pt x="15538" y="9392"/>
                  <a:pt x="15561" y="9357"/>
                  <a:pt x="15550" y="9357"/>
                </a:cubicBezTo>
                <a:close/>
                <a:moveTo>
                  <a:pt x="14509" y="9538"/>
                </a:moveTo>
                <a:cubicBezTo>
                  <a:pt x="14502" y="9540"/>
                  <a:pt x="14466" y="9573"/>
                  <a:pt x="14398" y="9636"/>
                </a:cubicBezTo>
                <a:cubicBezTo>
                  <a:pt x="14314" y="9713"/>
                  <a:pt x="14229" y="9790"/>
                  <a:pt x="14209" y="9808"/>
                </a:cubicBezTo>
                <a:cubicBezTo>
                  <a:pt x="14185" y="9828"/>
                  <a:pt x="14192" y="9853"/>
                  <a:pt x="14226" y="9875"/>
                </a:cubicBezTo>
                <a:cubicBezTo>
                  <a:pt x="14295" y="9920"/>
                  <a:pt x="14340" y="9892"/>
                  <a:pt x="14340" y="9806"/>
                </a:cubicBezTo>
                <a:cubicBezTo>
                  <a:pt x="14340" y="9770"/>
                  <a:pt x="14389" y="9686"/>
                  <a:pt x="14446" y="9619"/>
                </a:cubicBezTo>
                <a:cubicBezTo>
                  <a:pt x="14493" y="9564"/>
                  <a:pt x="14515" y="9535"/>
                  <a:pt x="14509" y="9538"/>
                </a:cubicBezTo>
                <a:close/>
                <a:moveTo>
                  <a:pt x="15159" y="9857"/>
                </a:moveTo>
                <a:lnTo>
                  <a:pt x="15009" y="9985"/>
                </a:lnTo>
                <a:cubicBezTo>
                  <a:pt x="14927" y="10056"/>
                  <a:pt x="14857" y="10139"/>
                  <a:pt x="14852" y="10171"/>
                </a:cubicBezTo>
                <a:cubicBezTo>
                  <a:pt x="14847" y="10208"/>
                  <a:pt x="14867" y="10221"/>
                  <a:pt x="14915" y="10208"/>
                </a:cubicBezTo>
                <a:cubicBezTo>
                  <a:pt x="14954" y="10197"/>
                  <a:pt x="14987" y="10164"/>
                  <a:pt x="14987" y="10137"/>
                </a:cubicBezTo>
                <a:cubicBezTo>
                  <a:pt x="14987" y="10109"/>
                  <a:pt x="15027" y="10035"/>
                  <a:pt x="15074" y="9971"/>
                </a:cubicBezTo>
                <a:lnTo>
                  <a:pt x="15159" y="9857"/>
                </a:lnTo>
                <a:close/>
                <a:moveTo>
                  <a:pt x="7638" y="9877"/>
                </a:moveTo>
                <a:cubicBezTo>
                  <a:pt x="7628" y="9877"/>
                  <a:pt x="7588" y="9912"/>
                  <a:pt x="7550" y="9956"/>
                </a:cubicBezTo>
                <a:cubicBezTo>
                  <a:pt x="7512" y="10000"/>
                  <a:pt x="7490" y="10037"/>
                  <a:pt x="7500" y="10037"/>
                </a:cubicBezTo>
                <a:cubicBezTo>
                  <a:pt x="7511" y="10037"/>
                  <a:pt x="7551" y="10000"/>
                  <a:pt x="7588" y="9956"/>
                </a:cubicBezTo>
                <a:cubicBezTo>
                  <a:pt x="7626" y="9912"/>
                  <a:pt x="7649" y="9877"/>
                  <a:pt x="7638" y="9877"/>
                </a:cubicBezTo>
                <a:close/>
                <a:moveTo>
                  <a:pt x="13998" y="10198"/>
                </a:moveTo>
                <a:cubicBezTo>
                  <a:pt x="13996" y="10195"/>
                  <a:pt x="13980" y="10206"/>
                  <a:pt x="13950" y="10231"/>
                </a:cubicBezTo>
                <a:cubicBezTo>
                  <a:pt x="13914" y="10262"/>
                  <a:pt x="13884" y="10292"/>
                  <a:pt x="13884" y="10300"/>
                </a:cubicBezTo>
                <a:cubicBezTo>
                  <a:pt x="13884" y="10333"/>
                  <a:pt x="13915" y="10313"/>
                  <a:pt x="13965" y="10246"/>
                </a:cubicBezTo>
                <a:cubicBezTo>
                  <a:pt x="13988" y="10215"/>
                  <a:pt x="14000" y="10200"/>
                  <a:pt x="13998" y="10198"/>
                </a:cubicBezTo>
                <a:close/>
                <a:moveTo>
                  <a:pt x="14836" y="10277"/>
                </a:moveTo>
                <a:cubicBezTo>
                  <a:pt x="14834" y="10275"/>
                  <a:pt x="14818" y="10286"/>
                  <a:pt x="14788" y="10311"/>
                </a:cubicBezTo>
                <a:cubicBezTo>
                  <a:pt x="14751" y="10341"/>
                  <a:pt x="14721" y="10373"/>
                  <a:pt x="14721" y="10381"/>
                </a:cubicBezTo>
                <a:cubicBezTo>
                  <a:pt x="14721" y="10414"/>
                  <a:pt x="14753" y="10392"/>
                  <a:pt x="14802" y="10326"/>
                </a:cubicBezTo>
                <a:cubicBezTo>
                  <a:pt x="14826" y="10294"/>
                  <a:pt x="14838" y="10279"/>
                  <a:pt x="14836" y="10277"/>
                </a:cubicBezTo>
                <a:close/>
                <a:moveTo>
                  <a:pt x="13732" y="10557"/>
                </a:moveTo>
                <a:cubicBezTo>
                  <a:pt x="13730" y="10555"/>
                  <a:pt x="13716" y="10566"/>
                  <a:pt x="13685" y="10591"/>
                </a:cubicBezTo>
                <a:cubicBezTo>
                  <a:pt x="13649" y="10621"/>
                  <a:pt x="13618" y="10653"/>
                  <a:pt x="13618" y="10662"/>
                </a:cubicBezTo>
                <a:cubicBezTo>
                  <a:pt x="13618" y="10695"/>
                  <a:pt x="13650" y="10674"/>
                  <a:pt x="13700" y="10608"/>
                </a:cubicBezTo>
                <a:cubicBezTo>
                  <a:pt x="13724" y="10576"/>
                  <a:pt x="13734" y="10559"/>
                  <a:pt x="13732" y="10557"/>
                </a:cubicBezTo>
                <a:close/>
                <a:moveTo>
                  <a:pt x="14531" y="10677"/>
                </a:moveTo>
                <a:cubicBezTo>
                  <a:pt x="14529" y="10675"/>
                  <a:pt x="14513" y="10687"/>
                  <a:pt x="14483" y="10712"/>
                </a:cubicBezTo>
                <a:cubicBezTo>
                  <a:pt x="14446" y="10742"/>
                  <a:pt x="14417" y="10773"/>
                  <a:pt x="14417" y="10781"/>
                </a:cubicBezTo>
                <a:cubicBezTo>
                  <a:pt x="14417" y="10814"/>
                  <a:pt x="14448" y="10792"/>
                  <a:pt x="14497" y="10726"/>
                </a:cubicBezTo>
                <a:cubicBezTo>
                  <a:pt x="14521" y="10694"/>
                  <a:pt x="14533" y="10679"/>
                  <a:pt x="14531" y="10677"/>
                </a:cubicBezTo>
                <a:close/>
                <a:moveTo>
                  <a:pt x="13352" y="11077"/>
                </a:moveTo>
                <a:cubicBezTo>
                  <a:pt x="13350" y="11075"/>
                  <a:pt x="13335" y="11087"/>
                  <a:pt x="13305" y="11112"/>
                </a:cubicBezTo>
                <a:cubicBezTo>
                  <a:pt x="13268" y="11142"/>
                  <a:pt x="13238" y="11173"/>
                  <a:pt x="13238" y="11181"/>
                </a:cubicBezTo>
                <a:cubicBezTo>
                  <a:pt x="13238" y="11214"/>
                  <a:pt x="13268" y="11194"/>
                  <a:pt x="13318" y="11127"/>
                </a:cubicBezTo>
                <a:cubicBezTo>
                  <a:pt x="13342" y="11096"/>
                  <a:pt x="13354" y="11079"/>
                  <a:pt x="13352" y="11077"/>
                </a:cubicBezTo>
                <a:close/>
                <a:moveTo>
                  <a:pt x="6767" y="11121"/>
                </a:moveTo>
                <a:cubicBezTo>
                  <a:pt x="6753" y="11127"/>
                  <a:pt x="6724" y="11147"/>
                  <a:pt x="6685" y="11180"/>
                </a:cubicBezTo>
                <a:cubicBezTo>
                  <a:pt x="6606" y="11244"/>
                  <a:pt x="6542" y="11310"/>
                  <a:pt x="6542" y="11325"/>
                </a:cubicBezTo>
                <a:cubicBezTo>
                  <a:pt x="6542" y="11340"/>
                  <a:pt x="6576" y="11348"/>
                  <a:pt x="6617" y="11345"/>
                </a:cubicBezTo>
                <a:cubicBezTo>
                  <a:pt x="6659" y="11342"/>
                  <a:pt x="6695" y="11313"/>
                  <a:pt x="6695" y="11281"/>
                </a:cubicBezTo>
                <a:cubicBezTo>
                  <a:pt x="6695" y="11249"/>
                  <a:pt x="6724" y="11187"/>
                  <a:pt x="6760" y="11143"/>
                </a:cubicBezTo>
                <a:cubicBezTo>
                  <a:pt x="6779" y="11120"/>
                  <a:pt x="6781" y="11114"/>
                  <a:pt x="6767" y="11121"/>
                </a:cubicBezTo>
                <a:close/>
                <a:moveTo>
                  <a:pt x="13063" y="11458"/>
                </a:moveTo>
                <a:cubicBezTo>
                  <a:pt x="13055" y="11461"/>
                  <a:pt x="13022" y="11491"/>
                  <a:pt x="12960" y="11553"/>
                </a:cubicBezTo>
                <a:cubicBezTo>
                  <a:pt x="12884" y="11628"/>
                  <a:pt x="12832" y="11705"/>
                  <a:pt x="12843" y="11723"/>
                </a:cubicBezTo>
                <a:cubicBezTo>
                  <a:pt x="12874" y="11776"/>
                  <a:pt x="12933" y="11763"/>
                  <a:pt x="12933" y="11703"/>
                </a:cubicBezTo>
                <a:cubicBezTo>
                  <a:pt x="12933" y="11673"/>
                  <a:pt x="12971" y="11596"/>
                  <a:pt x="13016" y="11532"/>
                </a:cubicBezTo>
                <a:cubicBezTo>
                  <a:pt x="13054" y="11480"/>
                  <a:pt x="13070" y="11455"/>
                  <a:pt x="13063" y="11458"/>
                </a:cubicBezTo>
                <a:close/>
                <a:moveTo>
                  <a:pt x="13923" y="11477"/>
                </a:moveTo>
                <a:cubicBezTo>
                  <a:pt x="13921" y="11475"/>
                  <a:pt x="13905" y="11487"/>
                  <a:pt x="13875" y="11512"/>
                </a:cubicBezTo>
                <a:cubicBezTo>
                  <a:pt x="13838" y="11542"/>
                  <a:pt x="13807" y="11573"/>
                  <a:pt x="13807" y="11581"/>
                </a:cubicBezTo>
                <a:cubicBezTo>
                  <a:pt x="13807" y="11614"/>
                  <a:pt x="13840" y="11594"/>
                  <a:pt x="13889" y="11527"/>
                </a:cubicBezTo>
                <a:cubicBezTo>
                  <a:pt x="13913" y="11496"/>
                  <a:pt x="13925" y="11479"/>
                  <a:pt x="13923" y="11477"/>
                </a:cubicBezTo>
                <a:close/>
                <a:moveTo>
                  <a:pt x="13770" y="11677"/>
                </a:moveTo>
                <a:cubicBezTo>
                  <a:pt x="13769" y="11675"/>
                  <a:pt x="13753" y="11686"/>
                  <a:pt x="13722" y="11711"/>
                </a:cubicBezTo>
                <a:cubicBezTo>
                  <a:pt x="13686" y="11741"/>
                  <a:pt x="13657" y="11774"/>
                  <a:pt x="13657" y="11782"/>
                </a:cubicBezTo>
                <a:cubicBezTo>
                  <a:pt x="13657" y="11815"/>
                  <a:pt x="13687" y="11793"/>
                  <a:pt x="13737" y="11726"/>
                </a:cubicBezTo>
                <a:cubicBezTo>
                  <a:pt x="13760" y="11695"/>
                  <a:pt x="13772" y="11680"/>
                  <a:pt x="13770" y="11677"/>
                </a:cubicBezTo>
                <a:close/>
                <a:moveTo>
                  <a:pt x="13570" y="11883"/>
                </a:moveTo>
                <a:cubicBezTo>
                  <a:pt x="13552" y="11889"/>
                  <a:pt x="13530" y="11899"/>
                  <a:pt x="13504" y="11917"/>
                </a:cubicBezTo>
                <a:cubicBezTo>
                  <a:pt x="13454" y="11952"/>
                  <a:pt x="13453" y="11961"/>
                  <a:pt x="13502" y="11995"/>
                </a:cubicBezTo>
                <a:cubicBezTo>
                  <a:pt x="13540" y="12020"/>
                  <a:pt x="13568" y="12017"/>
                  <a:pt x="13588" y="11985"/>
                </a:cubicBezTo>
                <a:cubicBezTo>
                  <a:pt x="13635" y="11906"/>
                  <a:pt x="13623" y="11868"/>
                  <a:pt x="13570" y="11883"/>
                </a:cubicBezTo>
                <a:close/>
                <a:moveTo>
                  <a:pt x="13238" y="12396"/>
                </a:moveTo>
                <a:cubicBezTo>
                  <a:pt x="13236" y="12394"/>
                  <a:pt x="13220" y="12407"/>
                  <a:pt x="13190" y="12432"/>
                </a:cubicBezTo>
                <a:cubicBezTo>
                  <a:pt x="13153" y="12462"/>
                  <a:pt x="13124" y="12494"/>
                  <a:pt x="13124" y="12503"/>
                </a:cubicBezTo>
                <a:cubicBezTo>
                  <a:pt x="13124" y="12536"/>
                  <a:pt x="13154" y="12514"/>
                  <a:pt x="13204" y="12447"/>
                </a:cubicBezTo>
                <a:cubicBezTo>
                  <a:pt x="13228" y="12415"/>
                  <a:pt x="13240" y="12398"/>
                  <a:pt x="13238" y="12396"/>
                </a:cubicBezTo>
                <a:close/>
                <a:moveTo>
                  <a:pt x="5813" y="12477"/>
                </a:moveTo>
                <a:cubicBezTo>
                  <a:pt x="5803" y="12477"/>
                  <a:pt x="5753" y="12522"/>
                  <a:pt x="5704" y="12577"/>
                </a:cubicBezTo>
                <a:cubicBezTo>
                  <a:pt x="5655" y="12632"/>
                  <a:pt x="5625" y="12678"/>
                  <a:pt x="5635" y="12678"/>
                </a:cubicBezTo>
                <a:cubicBezTo>
                  <a:pt x="5646" y="12678"/>
                  <a:pt x="5694" y="12632"/>
                  <a:pt x="5743" y="12577"/>
                </a:cubicBezTo>
                <a:cubicBezTo>
                  <a:pt x="5792" y="12522"/>
                  <a:pt x="5824" y="12477"/>
                  <a:pt x="5813" y="12477"/>
                </a:cubicBezTo>
                <a:close/>
                <a:moveTo>
                  <a:pt x="13085" y="12597"/>
                </a:moveTo>
                <a:cubicBezTo>
                  <a:pt x="13083" y="12595"/>
                  <a:pt x="13069" y="12608"/>
                  <a:pt x="13039" y="12633"/>
                </a:cubicBezTo>
                <a:cubicBezTo>
                  <a:pt x="13002" y="12663"/>
                  <a:pt x="12971" y="12694"/>
                  <a:pt x="12971" y="12702"/>
                </a:cubicBezTo>
                <a:cubicBezTo>
                  <a:pt x="12971" y="12735"/>
                  <a:pt x="13003" y="12713"/>
                  <a:pt x="13053" y="12646"/>
                </a:cubicBezTo>
                <a:cubicBezTo>
                  <a:pt x="13077" y="12614"/>
                  <a:pt x="13087" y="12599"/>
                  <a:pt x="13085" y="12597"/>
                </a:cubicBezTo>
                <a:close/>
                <a:moveTo>
                  <a:pt x="5383" y="13056"/>
                </a:moveTo>
                <a:cubicBezTo>
                  <a:pt x="5377" y="13050"/>
                  <a:pt x="5352" y="13061"/>
                  <a:pt x="5306" y="13083"/>
                </a:cubicBezTo>
                <a:cubicBezTo>
                  <a:pt x="5201" y="13134"/>
                  <a:pt x="5184" y="13180"/>
                  <a:pt x="5258" y="13208"/>
                </a:cubicBezTo>
                <a:cubicBezTo>
                  <a:pt x="5315" y="13229"/>
                  <a:pt x="5305" y="13237"/>
                  <a:pt x="5359" y="13127"/>
                </a:cubicBezTo>
                <a:cubicBezTo>
                  <a:pt x="5380" y="13084"/>
                  <a:pt x="5390" y="13062"/>
                  <a:pt x="5383" y="13056"/>
                </a:cubicBezTo>
                <a:close/>
                <a:moveTo>
                  <a:pt x="5210" y="13277"/>
                </a:moveTo>
                <a:cubicBezTo>
                  <a:pt x="5208" y="13275"/>
                  <a:pt x="5194" y="13288"/>
                  <a:pt x="5163" y="13313"/>
                </a:cubicBezTo>
                <a:cubicBezTo>
                  <a:pt x="5127" y="13343"/>
                  <a:pt x="5096" y="13374"/>
                  <a:pt x="5096" y="13382"/>
                </a:cubicBezTo>
                <a:cubicBezTo>
                  <a:pt x="5096" y="13415"/>
                  <a:pt x="5128" y="13395"/>
                  <a:pt x="5178" y="13328"/>
                </a:cubicBezTo>
                <a:cubicBezTo>
                  <a:pt x="5202" y="13296"/>
                  <a:pt x="5212" y="13279"/>
                  <a:pt x="5210" y="13277"/>
                </a:cubicBezTo>
                <a:close/>
                <a:moveTo>
                  <a:pt x="11620" y="13424"/>
                </a:moveTo>
                <a:cubicBezTo>
                  <a:pt x="11619" y="13417"/>
                  <a:pt x="11590" y="13433"/>
                  <a:pt x="11541" y="13468"/>
                </a:cubicBezTo>
                <a:cubicBezTo>
                  <a:pt x="11477" y="13514"/>
                  <a:pt x="11424" y="13579"/>
                  <a:pt x="11424" y="13610"/>
                </a:cubicBezTo>
                <a:cubicBezTo>
                  <a:pt x="11424" y="13645"/>
                  <a:pt x="11451" y="13659"/>
                  <a:pt x="11495" y="13647"/>
                </a:cubicBezTo>
                <a:cubicBezTo>
                  <a:pt x="11533" y="13636"/>
                  <a:pt x="11564" y="13598"/>
                  <a:pt x="11564" y="13561"/>
                </a:cubicBezTo>
                <a:cubicBezTo>
                  <a:pt x="11564" y="13524"/>
                  <a:pt x="11584" y="13469"/>
                  <a:pt x="11610" y="13439"/>
                </a:cubicBezTo>
                <a:cubicBezTo>
                  <a:pt x="11617" y="13432"/>
                  <a:pt x="11620" y="13426"/>
                  <a:pt x="11620" y="13424"/>
                </a:cubicBezTo>
                <a:close/>
                <a:moveTo>
                  <a:pt x="12438" y="13476"/>
                </a:moveTo>
                <a:cubicBezTo>
                  <a:pt x="12436" y="13474"/>
                  <a:pt x="12420" y="13489"/>
                  <a:pt x="12390" y="13513"/>
                </a:cubicBezTo>
                <a:cubicBezTo>
                  <a:pt x="12354" y="13544"/>
                  <a:pt x="12324" y="13574"/>
                  <a:pt x="12324" y="13583"/>
                </a:cubicBezTo>
                <a:cubicBezTo>
                  <a:pt x="12324" y="13616"/>
                  <a:pt x="12355" y="13594"/>
                  <a:pt x="12405" y="13527"/>
                </a:cubicBezTo>
                <a:cubicBezTo>
                  <a:pt x="12428" y="13495"/>
                  <a:pt x="12440" y="13478"/>
                  <a:pt x="12438" y="13476"/>
                </a:cubicBezTo>
                <a:close/>
                <a:moveTo>
                  <a:pt x="12211" y="13743"/>
                </a:moveTo>
                <a:cubicBezTo>
                  <a:pt x="12196" y="13746"/>
                  <a:pt x="12176" y="13754"/>
                  <a:pt x="12153" y="13765"/>
                </a:cubicBezTo>
                <a:cubicBezTo>
                  <a:pt x="12100" y="13790"/>
                  <a:pt x="12058" y="13826"/>
                  <a:pt x="12058" y="13846"/>
                </a:cubicBezTo>
                <a:cubicBezTo>
                  <a:pt x="12058" y="13892"/>
                  <a:pt x="12182" y="13869"/>
                  <a:pt x="12219" y="13817"/>
                </a:cubicBezTo>
                <a:cubicBezTo>
                  <a:pt x="12259" y="13759"/>
                  <a:pt x="12255" y="13733"/>
                  <a:pt x="12211" y="13743"/>
                </a:cubicBezTo>
                <a:close/>
                <a:moveTo>
                  <a:pt x="4006" y="14926"/>
                </a:moveTo>
                <a:cubicBezTo>
                  <a:pt x="3987" y="14923"/>
                  <a:pt x="3953" y="14943"/>
                  <a:pt x="3910" y="14988"/>
                </a:cubicBezTo>
                <a:lnTo>
                  <a:pt x="3828" y="15074"/>
                </a:lnTo>
                <a:lnTo>
                  <a:pt x="3910" y="15068"/>
                </a:lnTo>
                <a:cubicBezTo>
                  <a:pt x="3955" y="15064"/>
                  <a:pt x="4001" y="15035"/>
                  <a:pt x="4013" y="15004"/>
                </a:cubicBezTo>
                <a:cubicBezTo>
                  <a:pt x="4031" y="14955"/>
                  <a:pt x="4026" y="14929"/>
                  <a:pt x="4006" y="14926"/>
                </a:cubicBezTo>
                <a:close/>
                <a:moveTo>
                  <a:pt x="10289" y="15297"/>
                </a:moveTo>
                <a:cubicBezTo>
                  <a:pt x="10283" y="15293"/>
                  <a:pt x="10259" y="15309"/>
                  <a:pt x="10212" y="15341"/>
                </a:cubicBezTo>
                <a:cubicBezTo>
                  <a:pt x="10160" y="15377"/>
                  <a:pt x="10118" y="15423"/>
                  <a:pt x="10118" y="15442"/>
                </a:cubicBezTo>
                <a:cubicBezTo>
                  <a:pt x="10118" y="15519"/>
                  <a:pt x="10223" y="15473"/>
                  <a:pt x="10264" y="15378"/>
                </a:cubicBezTo>
                <a:cubicBezTo>
                  <a:pt x="10285" y="15328"/>
                  <a:pt x="10296" y="15302"/>
                  <a:pt x="10289" y="15297"/>
                </a:cubicBezTo>
                <a:close/>
                <a:moveTo>
                  <a:pt x="10911" y="15581"/>
                </a:moveTo>
                <a:cubicBezTo>
                  <a:pt x="10902" y="15572"/>
                  <a:pt x="10874" y="15587"/>
                  <a:pt x="10822" y="15623"/>
                </a:cubicBezTo>
                <a:cubicBezTo>
                  <a:pt x="10770" y="15659"/>
                  <a:pt x="10728" y="15711"/>
                  <a:pt x="10728" y="15741"/>
                </a:cubicBezTo>
                <a:cubicBezTo>
                  <a:pt x="10728" y="15814"/>
                  <a:pt x="10833" y="15770"/>
                  <a:pt x="10880" y="15677"/>
                </a:cubicBezTo>
                <a:cubicBezTo>
                  <a:pt x="10909" y="15620"/>
                  <a:pt x="10919" y="15589"/>
                  <a:pt x="10911" y="15581"/>
                </a:cubicBezTo>
                <a:close/>
                <a:moveTo>
                  <a:pt x="9806" y="15999"/>
                </a:moveTo>
                <a:cubicBezTo>
                  <a:pt x="9796" y="15999"/>
                  <a:pt x="9756" y="16034"/>
                  <a:pt x="9718" y="16078"/>
                </a:cubicBezTo>
                <a:cubicBezTo>
                  <a:pt x="9680" y="16123"/>
                  <a:pt x="9660" y="16158"/>
                  <a:pt x="9670" y="16158"/>
                </a:cubicBezTo>
                <a:cubicBezTo>
                  <a:pt x="9680" y="16158"/>
                  <a:pt x="9719" y="16123"/>
                  <a:pt x="9757" y="16078"/>
                </a:cubicBezTo>
                <a:cubicBezTo>
                  <a:pt x="9795" y="16034"/>
                  <a:pt x="9817" y="15999"/>
                  <a:pt x="9806" y="15999"/>
                </a:cubicBezTo>
                <a:close/>
                <a:moveTo>
                  <a:pt x="2745" y="16784"/>
                </a:moveTo>
                <a:cubicBezTo>
                  <a:pt x="2731" y="16788"/>
                  <a:pt x="2705" y="16801"/>
                  <a:pt x="2671" y="16821"/>
                </a:cubicBezTo>
                <a:cubicBezTo>
                  <a:pt x="2550" y="16894"/>
                  <a:pt x="2528" y="16924"/>
                  <a:pt x="2567" y="16964"/>
                </a:cubicBezTo>
                <a:cubicBezTo>
                  <a:pt x="2610" y="17010"/>
                  <a:pt x="2700" y="16981"/>
                  <a:pt x="2700" y="16921"/>
                </a:cubicBezTo>
                <a:cubicBezTo>
                  <a:pt x="2700" y="16885"/>
                  <a:pt x="2720" y="16830"/>
                  <a:pt x="2746" y="16801"/>
                </a:cubicBezTo>
                <a:cubicBezTo>
                  <a:pt x="2760" y="16786"/>
                  <a:pt x="2759" y="16780"/>
                  <a:pt x="2745" y="16784"/>
                </a:cubicBezTo>
                <a:close/>
                <a:moveTo>
                  <a:pt x="8972" y="17160"/>
                </a:moveTo>
                <a:lnTo>
                  <a:pt x="8861" y="17246"/>
                </a:lnTo>
                <a:cubicBezTo>
                  <a:pt x="8800" y="17294"/>
                  <a:pt x="8760" y="17346"/>
                  <a:pt x="8771" y="17364"/>
                </a:cubicBezTo>
                <a:cubicBezTo>
                  <a:pt x="8813" y="17436"/>
                  <a:pt x="8895" y="17394"/>
                  <a:pt x="8933" y="17280"/>
                </a:cubicBezTo>
                <a:lnTo>
                  <a:pt x="8972" y="17160"/>
                </a:lnTo>
                <a:close/>
                <a:moveTo>
                  <a:pt x="9562" y="17462"/>
                </a:moveTo>
                <a:cubicBezTo>
                  <a:pt x="9552" y="17461"/>
                  <a:pt x="9529" y="17475"/>
                  <a:pt x="9487" y="17504"/>
                </a:cubicBezTo>
                <a:cubicBezTo>
                  <a:pt x="9437" y="17539"/>
                  <a:pt x="9405" y="17583"/>
                  <a:pt x="9416" y="17602"/>
                </a:cubicBezTo>
                <a:cubicBezTo>
                  <a:pt x="9442" y="17646"/>
                  <a:pt x="9547" y="17651"/>
                  <a:pt x="9551" y="17609"/>
                </a:cubicBezTo>
                <a:cubicBezTo>
                  <a:pt x="9553" y="17593"/>
                  <a:pt x="9559" y="17549"/>
                  <a:pt x="9566" y="17511"/>
                </a:cubicBezTo>
                <a:cubicBezTo>
                  <a:pt x="9571" y="17480"/>
                  <a:pt x="9573" y="17463"/>
                  <a:pt x="9562" y="17462"/>
                </a:cubicBezTo>
                <a:close/>
                <a:moveTo>
                  <a:pt x="8102" y="18358"/>
                </a:moveTo>
                <a:cubicBezTo>
                  <a:pt x="8100" y="18356"/>
                  <a:pt x="8084" y="18369"/>
                  <a:pt x="8054" y="18394"/>
                </a:cubicBezTo>
                <a:cubicBezTo>
                  <a:pt x="8017" y="18424"/>
                  <a:pt x="7988" y="18455"/>
                  <a:pt x="7988" y="18463"/>
                </a:cubicBezTo>
                <a:cubicBezTo>
                  <a:pt x="7988" y="18496"/>
                  <a:pt x="8019" y="18476"/>
                  <a:pt x="8068" y="18409"/>
                </a:cubicBezTo>
                <a:cubicBezTo>
                  <a:pt x="8092" y="18377"/>
                  <a:pt x="8104" y="18360"/>
                  <a:pt x="8102" y="18358"/>
                </a:cubicBezTo>
                <a:close/>
                <a:moveTo>
                  <a:pt x="7873" y="18638"/>
                </a:moveTo>
                <a:cubicBezTo>
                  <a:pt x="7871" y="18636"/>
                  <a:pt x="7856" y="18649"/>
                  <a:pt x="7826" y="18674"/>
                </a:cubicBezTo>
                <a:cubicBezTo>
                  <a:pt x="7789" y="18704"/>
                  <a:pt x="7760" y="18736"/>
                  <a:pt x="7760" y="18745"/>
                </a:cubicBezTo>
                <a:cubicBezTo>
                  <a:pt x="7760" y="18778"/>
                  <a:pt x="7791" y="18756"/>
                  <a:pt x="7840" y="18689"/>
                </a:cubicBezTo>
                <a:cubicBezTo>
                  <a:pt x="7864" y="18657"/>
                  <a:pt x="7874" y="18640"/>
                  <a:pt x="7873" y="18638"/>
                </a:cubicBezTo>
                <a:close/>
                <a:moveTo>
                  <a:pt x="1508" y="18654"/>
                </a:moveTo>
                <a:cubicBezTo>
                  <a:pt x="1499" y="18653"/>
                  <a:pt x="1476" y="18669"/>
                  <a:pt x="1429" y="18701"/>
                </a:cubicBezTo>
                <a:cubicBezTo>
                  <a:pt x="1322" y="18775"/>
                  <a:pt x="1304" y="18823"/>
                  <a:pt x="1378" y="18849"/>
                </a:cubicBezTo>
                <a:cubicBezTo>
                  <a:pt x="1404" y="18859"/>
                  <a:pt x="1432" y="18847"/>
                  <a:pt x="1440" y="18822"/>
                </a:cubicBezTo>
                <a:cubicBezTo>
                  <a:pt x="1448" y="18798"/>
                  <a:pt x="1470" y="18746"/>
                  <a:pt x="1490" y="18706"/>
                </a:cubicBezTo>
                <a:cubicBezTo>
                  <a:pt x="1507" y="18671"/>
                  <a:pt x="1516" y="18654"/>
                  <a:pt x="1508" y="18654"/>
                </a:cubicBezTo>
                <a:close/>
                <a:moveTo>
                  <a:pt x="7760" y="18799"/>
                </a:moveTo>
                <a:cubicBezTo>
                  <a:pt x="7758" y="18797"/>
                  <a:pt x="7742" y="18809"/>
                  <a:pt x="7712" y="18834"/>
                </a:cubicBezTo>
                <a:cubicBezTo>
                  <a:pt x="7675" y="18864"/>
                  <a:pt x="7645" y="18897"/>
                  <a:pt x="7645" y="18905"/>
                </a:cubicBezTo>
                <a:cubicBezTo>
                  <a:pt x="7645" y="18938"/>
                  <a:pt x="7677" y="18916"/>
                  <a:pt x="7726" y="18849"/>
                </a:cubicBezTo>
                <a:cubicBezTo>
                  <a:pt x="7750" y="18818"/>
                  <a:pt x="7762" y="18801"/>
                  <a:pt x="7760" y="18799"/>
                </a:cubicBezTo>
                <a:close/>
                <a:moveTo>
                  <a:pt x="8558" y="18839"/>
                </a:moveTo>
                <a:cubicBezTo>
                  <a:pt x="8556" y="18837"/>
                  <a:pt x="8541" y="18848"/>
                  <a:pt x="8511" y="18873"/>
                </a:cubicBezTo>
                <a:cubicBezTo>
                  <a:pt x="8475" y="18903"/>
                  <a:pt x="8444" y="18936"/>
                  <a:pt x="8444" y="18944"/>
                </a:cubicBezTo>
                <a:cubicBezTo>
                  <a:pt x="8444" y="18977"/>
                  <a:pt x="8476" y="18955"/>
                  <a:pt x="8526" y="18888"/>
                </a:cubicBezTo>
                <a:cubicBezTo>
                  <a:pt x="8549" y="18856"/>
                  <a:pt x="8560" y="18841"/>
                  <a:pt x="8558" y="18839"/>
                </a:cubicBezTo>
                <a:close/>
                <a:moveTo>
                  <a:pt x="7552" y="19059"/>
                </a:moveTo>
                <a:cubicBezTo>
                  <a:pt x="7545" y="19053"/>
                  <a:pt x="7521" y="19064"/>
                  <a:pt x="7474" y="19086"/>
                </a:cubicBezTo>
                <a:cubicBezTo>
                  <a:pt x="7369" y="19136"/>
                  <a:pt x="7352" y="19183"/>
                  <a:pt x="7426" y="19210"/>
                </a:cubicBezTo>
                <a:cubicBezTo>
                  <a:pt x="7483" y="19232"/>
                  <a:pt x="7473" y="19240"/>
                  <a:pt x="7527" y="19129"/>
                </a:cubicBezTo>
                <a:cubicBezTo>
                  <a:pt x="7549" y="19087"/>
                  <a:pt x="7558" y="19064"/>
                  <a:pt x="7552" y="19059"/>
                </a:cubicBezTo>
                <a:close/>
                <a:moveTo>
                  <a:pt x="8258" y="19221"/>
                </a:moveTo>
                <a:lnTo>
                  <a:pt x="8152" y="19320"/>
                </a:lnTo>
                <a:cubicBezTo>
                  <a:pt x="8093" y="19375"/>
                  <a:pt x="8040" y="19421"/>
                  <a:pt x="8035" y="19423"/>
                </a:cubicBezTo>
                <a:cubicBezTo>
                  <a:pt x="8029" y="19425"/>
                  <a:pt x="8034" y="19458"/>
                  <a:pt x="8047" y="19494"/>
                </a:cubicBezTo>
                <a:cubicBezTo>
                  <a:pt x="8076" y="19571"/>
                  <a:pt x="8140" y="19582"/>
                  <a:pt x="8141" y="19509"/>
                </a:cubicBezTo>
                <a:cubicBezTo>
                  <a:pt x="8141" y="19482"/>
                  <a:pt x="8167" y="19406"/>
                  <a:pt x="8200" y="19340"/>
                </a:cubicBezTo>
                <a:lnTo>
                  <a:pt x="8258" y="19221"/>
                </a:lnTo>
                <a:close/>
                <a:moveTo>
                  <a:pt x="7380" y="19280"/>
                </a:moveTo>
                <a:cubicBezTo>
                  <a:pt x="7378" y="19278"/>
                  <a:pt x="7362" y="19289"/>
                  <a:pt x="7332" y="19313"/>
                </a:cubicBezTo>
                <a:cubicBezTo>
                  <a:pt x="7295" y="19344"/>
                  <a:pt x="7264" y="19376"/>
                  <a:pt x="7264" y="19384"/>
                </a:cubicBezTo>
                <a:cubicBezTo>
                  <a:pt x="7264" y="19417"/>
                  <a:pt x="7296" y="19397"/>
                  <a:pt x="7346" y="19330"/>
                </a:cubicBezTo>
                <a:cubicBezTo>
                  <a:pt x="7370" y="19299"/>
                  <a:pt x="7382" y="19282"/>
                  <a:pt x="7380" y="19280"/>
                </a:cubicBezTo>
                <a:close/>
                <a:moveTo>
                  <a:pt x="7075" y="19639"/>
                </a:moveTo>
                <a:cubicBezTo>
                  <a:pt x="7073" y="19637"/>
                  <a:pt x="7057" y="19650"/>
                  <a:pt x="7027" y="19675"/>
                </a:cubicBezTo>
                <a:cubicBezTo>
                  <a:pt x="6990" y="19705"/>
                  <a:pt x="6961" y="19737"/>
                  <a:pt x="6961" y="19745"/>
                </a:cubicBezTo>
                <a:cubicBezTo>
                  <a:pt x="6961" y="19778"/>
                  <a:pt x="6991" y="19756"/>
                  <a:pt x="7041" y="19690"/>
                </a:cubicBezTo>
                <a:cubicBezTo>
                  <a:pt x="7065" y="19658"/>
                  <a:pt x="7077" y="19641"/>
                  <a:pt x="7075" y="19639"/>
                </a:cubicBezTo>
                <a:close/>
                <a:moveTo>
                  <a:pt x="6953" y="19799"/>
                </a:moveTo>
                <a:cubicBezTo>
                  <a:pt x="6942" y="19799"/>
                  <a:pt x="6903" y="19835"/>
                  <a:pt x="6865" y="19879"/>
                </a:cubicBezTo>
                <a:cubicBezTo>
                  <a:pt x="6827" y="19923"/>
                  <a:pt x="6804" y="19960"/>
                  <a:pt x="6815" y="19960"/>
                </a:cubicBezTo>
                <a:cubicBezTo>
                  <a:pt x="6825" y="19960"/>
                  <a:pt x="6865" y="19923"/>
                  <a:pt x="6903" y="19879"/>
                </a:cubicBezTo>
                <a:cubicBezTo>
                  <a:pt x="6941" y="19835"/>
                  <a:pt x="6963" y="19799"/>
                  <a:pt x="6953" y="19799"/>
                </a:cubicBezTo>
                <a:close/>
                <a:moveTo>
                  <a:pt x="7638" y="20039"/>
                </a:moveTo>
                <a:cubicBezTo>
                  <a:pt x="7628" y="20039"/>
                  <a:pt x="7588" y="20076"/>
                  <a:pt x="7550" y="20120"/>
                </a:cubicBezTo>
                <a:cubicBezTo>
                  <a:pt x="7512" y="20164"/>
                  <a:pt x="7490" y="20199"/>
                  <a:pt x="7500" y="20199"/>
                </a:cubicBezTo>
                <a:cubicBezTo>
                  <a:pt x="7511" y="20199"/>
                  <a:pt x="7551" y="20164"/>
                  <a:pt x="7588" y="20120"/>
                </a:cubicBezTo>
                <a:cubicBezTo>
                  <a:pt x="7626" y="20076"/>
                  <a:pt x="7649" y="20039"/>
                  <a:pt x="7638" y="20039"/>
                </a:cubicBezTo>
                <a:close/>
                <a:moveTo>
                  <a:pt x="6686" y="20120"/>
                </a:moveTo>
                <a:cubicBezTo>
                  <a:pt x="6676" y="20120"/>
                  <a:pt x="6638" y="20155"/>
                  <a:pt x="6600" y="20199"/>
                </a:cubicBezTo>
                <a:cubicBezTo>
                  <a:pt x="6562" y="20243"/>
                  <a:pt x="6540" y="20279"/>
                  <a:pt x="6550" y="20279"/>
                </a:cubicBezTo>
                <a:cubicBezTo>
                  <a:pt x="6561" y="20279"/>
                  <a:pt x="6599" y="20243"/>
                  <a:pt x="6637" y="20199"/>
                </a:cubicBezTo>
                <a:cubicBezTo>
                  <a:pt x="6675" y="20155"/>
                  <a:pt x="6697" y="20120"/>
                  <a:pt x="6686" y="20120"/>
                </a:cubicBezTo>
                <a:close/>
                <a:moveTo>
                  <a:pt x="448" y="20199"/>
                </a:moveTo>
                <a:cubicBezTo>
                  <a:pt x="438" y="20199"/>
                  <a:pt x="398" y="20235"/>
                  <a:pt x="360" y="20279"/>
                </a:cubicBezTo>
                <a:cubicBezTo>
                  <a:pt x="322" y="20323"/>
                  <a:pt x="300" y="20360"/>
                  <a:pt x="310" y="20360"/>
                </a:cubicBezTo>
                <a:cubicBezTo>
                  <a:pt x="321" y="20360"/>
                  <a:pt x="361" y="20323"/>
                  <a:pt x="399" y="20279"/>
                </a:cubicBezTo>
                <a:cubicBezTo>
                  <a:pt x="436" y="20235"/>
                  <a:pt x="459" y="20199"/>
                  <a:pt x="448" y="20199"/>
                </a:cubicBezTo>
                <a:close/>
                <a:moveTo>
                  <a:pt x="7494" y="20240"/>
                </a:moveTo>
                <a:cubicBezTo>
                  <a:pt x="7492" y="20238"/>
                  <a:pt x="7476" y="20249"/>
                  <a:pt x="7446" y="20274"/>
                </a:cubicBezTo>
                <a:cubicBezTo>
                  <a:pt x="7409" y="20304"/>
                  <a:pt x="7380" y="20336"/>
                  <a:pt x="7380" y="20344"/>
                </a:cubicBezTo>
                <a:cubicBezTo>
                  <a:pt x="7380" y="20377"/>
                  <a:pt x="7410" y="20355"/>
                  <a:pt x="7460" y="20289"/>
                </a:cubicBezTo>
                <a:cubicBezTo>
                  <a:pt x="7484" y="20257"/>
                  <a:pt x="7496" y="20242"/>
                  <a:pt x="7494" y="20240"/>
                </a:cubicBezTo>
                <a:close/>
                <a:moveTo>
                  <a:pt x="6536" y="20319"/>
                </a:moveTo>
                <a:cubicBezTo>
                  <a:pt x="6525" y="20319"/>
                  <a:pt x="6485" y="20356"/>
                  <a:pt x="6447" y="20400"/>
                </a:cubicBezTo>
                <a:cubicBezTo>
                  <a:pt x="6409" y="20444"/>
                  <a:pt x="6387" y="20480"/>
                  <a:pt x="6398" y="20479"/>
                </a:cubicBezTo>
                <a:cubicBezTo>
                  <a:pt x="6408" y="20479"/>
                  <a:pt x="6446" y="20444"/>
                  <a:pt x="6484" y="20400"/>
                </a:cubicBezTo>
                <a:cubicBezTo>
                  <a:pt x="6522" y="20356"/>
                  <a:pt x="6546" y="20319"/>
                  <a:pt x="6536" y="20319"/>
                </a:cubicBezTo>
                <a:close/>
                <a:moveTo>
                  <a:pt x="211" y="20545"/>
                </a:moveTo>
                <a:cubicBezTo>
                  <a:pt x="208" y="20539"/>
                  <a:pt x="174" y="20560"/>
                  <a:pt x="124" y="20601"/>
                </a:cubicBezTo>
                <a:cubicBezTo>
                  <a:pt x="57" y="20656"/>
                  <a:pt x="2" y="20721"/>
                  <a:pt x="1" y="20746"/>
                </a:cubicBezTo>
                <a:cubicBezTo>
                  <a:pt x="-3" y="20824"/>
                  <a:pt x="130" y="20777"/>
                  <a:pt x="145" y="20695"/>
                </a:cubicBezTo>
                <a:cubicBezTo>
                  <a:pt x="152" y="20654"/>
                  <a:pt x="179" y="20593"/>
                  <a:pt x="203" y="20560"/>
                </a:cubicBezTo>
                <a:cubicBezTo>
                  <a:pt x="209" y="20552"/>
                  <a:pt x="212" y="20547"/>
                  <a:pt x="211" y="20545"/>
                </a:cubicBezTo>
                <a:close/>
                <a:moveTo>
                  <a:pt x="7150" y="20680"/>
                </a:moveTo>
                <a:cubicBezTo>
                  <a:pt x="7148" y="20678"/>
                  <a:pt x="7134" y="20689"/>
                  <a:pt x="7104" y="20714"/>
                </a:cubicBezTo>
                <a:cubicBezTo>
                  <a:pt x="7067" y="20744"/>
                  <a:pt x="7036" y="20777"/>
                  <a:pt x="7036" y="20785"/>
                </a:cubicBezTo>
                <a:cubicBezTo>
                  <a:pt x="7036" y="20818"/>
                  <a:pt x="7069" y="20796"/>
                  <a:pt x="7118" y="20729"/>
                </a:cubicBezTo>
                <a:cubicBezTo>
                  <a:pt x="7142" y="20698"/>
                  <a:pt x="7152" y="20682"/>
                  <a:pt x="7150" y="20680"/>
                </a:cubicBezTo>
                <a:close/>
                <a:moveTo>
                  <a:pt x="6154" y="20810"/>
                </a:moveTo>
                <a:lnTo>
                  <a:pt x="6025" y="20895"/>
                </a:lnTo>
                <a:cubicBezTo>
                  <a:pt x="5955" y="20941"/>
                  <a:pt x="5898" y="20993"/>
                  <a:pt x="5897" y="21008"/>
                </a:cubicBezTo>
                <a:cubicBezTo>
                  <a:pt x="5893" y="21080"/>
                  <a:pt x="6043" y="21011"/>
                  <a:pt x="6094" y="20917"/>
                </a:cubicBezTo>
                <a:lnTo>
                  <a:pt x="6154" y="20810"/>
                </a:lnTo>
                <a:close/>
                <a:moveTo>
                  <a:pt x="6834" y="21087"/>
                </a:moveTo>
                <a:lnTo>
                  <a:pt x="6711" y="21192"/>
                </a:lnTo>
                <a:cubicBezTo>
                  <a:pt x="6642" y="21249"/>
                  <a:pt x="6594" y="21311"/>
                  <a:pt x="6605" y="21328"/>
                </a:cubicBezTo>
                <a:cubicBezTo>
                  <a:pt x="6646" y="21399"/>
                  <a:pt x="6719" y="21353"/>
                  <a:pt x="6775" y="21224"/>
                </a:cubicBezTo>
                <a:lnTo>
                  <a:pt x="6834" y="21087"/>
                </a:lnTo>
                <a:close/>
                <a:moveTo>
                  <a:pt x="6520" y="21504"/>
                </a:moveTo>
                <a:cubicBezTo>
                  <a:pt x="6512" y="21501"/>
                  <a:pt x="6497" y="21509"/>
                  <a:pt x="6478" y="21526"/>
                </a:cubicBezTo>
                <a:cubicBezTo>
                  <a:pt x="6450" y="21550"/>
                  <a:pt x="6428" y="21576"/>
                  <a:pt x="6428" y="21585"/>
                </a:cubicBezTo>
                <a:cubicBezTo>
                  <a:pt x="6428" y="21593"/>
                  <a:pt x="6450" y="21600"/>
                  <a:pt x="6478" y="21600"/>
                </a:cubicBezTo>
                <a:cubicBezTo>
                  <a:pt x="6506" y="21600"/>
                  <a:pt x="6529" y="21574"/>
                  <a:pt x="6529" y="21541"/>
                </a:cubicBezTo>
                <a:cubicBezTo>
                  <a:pt x="6529" y="21518"/>
                  <a:pt x="6527" y="21506"/>
                  <a:pt x="6520" y="21504"/>
                </a:cubicBezTo>
                <a:close/>
              </a:path>
            </a:pathLst>
          </a:custGeom>
          <a:ln w="12700">
            <a:miter lim="400000"/>
          </a:ln>
        </p:spPr>
      </p:pic>
      <p:pic>
        <p:nvPicPr>
          <p:cNvPr id="11" name="MSL_Subsonic.png" descr="MSL_Subsonic.png">
            <a:extLst>
              <a:ext uri="{FF2B5EF4-FFF2-40B4-BE49-F238E27FC236}">
                <a16:creationId xmlns:a16="http://schemas.microsoft.com/office/drawing/2014/main" id="{B815DA52-2E38-684F-A273-4D6B9031C3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542235" y="2609295"/>
            <a:ext cx="1323768" cy="883446"/>
          </a:xfrm>
          <a:prstGeom prst="rect">
            <a:avLst/>
          </a:prstGeom>
          <a:ln w="12700" cap="flat">
            <a:noFill/>
            <a:miter lim="400000"/>
          </a:ln>
          <a:effectLst>
            <a:outerShdw blurRad="25400" dist="12700" dir="5400000" rotWithShape="0">
              <a:srgbClr val="000000">
                <a:alpha val="38000"/>
              </a:srgbClr>
            </a:outerShdw>
          </a:effectLst>
        </p:spPr>
      </p:pic>
      <p:pic>
        <p:nvPicPr>
          <p:cNvPr id="12" name="Picture 2" descr="ttps://people.nas.nasa.gov/~sandstro/Columbia/aborner/dsmc/img/SC16-viz.120000.bigtraces.v2.png">
            <a:extLst>
              <a:ext uri="{FF2B5EF4-FFF2-40B4-BE49-F238E27FC236}">
                <a16:creationId xmlns:a16="http://schemas.microsoft.com/office/drawing/2014/main" id="{7763F52A-8295-1E49-BFA9-D590ED07A67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826367" y="1283237"/>
            <a:ext cx="1397200" cy="11128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07D8397-65EC-C24D-A503-BAC0BE69F5F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43217"/>
          <a:stretch/>
        </p:blipFill>
        <p:spPr>
          <a:xfrm>
            <a:off x="9014388" y="5380689"/>
            <a:ext cx="2660687" cy="1094963"/>
          </a:xfrm>
          <a:prstGeom prst="rect">
            <a:avLst/>
          </a:prstGeom>
        </p:spPr>
      </p:pic>
      <p:sp>
        <p:nvSpPr>
          <p:cNvPr id="14" name="TextBox 13">
            <a:extLst>
              <a:ext uri="{FF2B5EF4-FFF2-40B4-BE49-F238E27FC236}">
                <a16:creationId xmlns:a16="http://schemas.microsoft.com/office/drawing/2014/main" id="{19D7B046-8730-3F4B-B789-C55D995CD626}"/>
              </a:ext>
            </a:extLst>
          </p:cNvPr>
          <p:cNvSpPr txBox="1"/>
          <p:nvPr/>
        </p:nvSpPr>
        <p:spPr>
          <a:xfrm>
            <a:off x="9725011" y="1208534"/>
            <a:ext cx="1239442" cy="246221"/>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Multiscale Materials</a:t>
            </a:r>
          </a:p>
        </p:txBody>
      </p:sp>
      <p:sp>
        <p:nvSpPr>
          <p:cNvPr id="15" name="TextBox 14">
            <a:extLst>
              <a:ext uri="{FF2B5EF4-FFF2-40B4-BE49-F238E27FC236}">
                <a16:creationId xmlns:a16="http://schemas.microsoft.com/office/drawing/2014/main" id="{815E9408-834D-9949-A152-B7BAECA2EFE0}"/>
              </a:ext>
            </a:extLst>
          </p:cNvPr>
          <p:cNvSpPr txBox="1"/>
          <p:nvPr/>
        </p:nvSpPr>
        <p:spPr>
          <a:xfrm>
            <a:off x="8903643" y="3471111"/>
            <a:ext cx="1242648" cy="246221"/>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Parachute Dynamics</a:t>
            </a:r>
          </a:p>
        </p:txBody>
      </p:sp>
      <p:sp>
        <p:nvSpPr>
          <p:cNvPr id="16" name="TextBox 15">
            <a:extLst>
              <a:ext uri="{FF2B5EF4-FFF2-40B4-BE49-F238E27FC236}">
                <a16:creationId xmlns:a16="http://schemas.microsoft.com/office/drawing/2014/main" id="{1C063947-12F1-624E-BA60-5D478DB5E23A}"/>
              </a:ext>
            </a:extLst>
          </p:cNvPr>
          <p:cNvSpPr txBox="1"/>
          <p:nvPr/>
        </p:nvSpPr>
        <p:spPr>
          <a:xfrm>
            <a:off x="10505049" y="3389281"/>
            <a:ext cx="1360954" cy="400110"/>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Entry Vehicle Heating &amp; Dynamics</a:t>
            </a:r>
          </a:p>
        </p:txBody>
      </p:sp>
      <p:sp>
        <p:nvSpPr>
          <p:cNvPr id="17" name="TextBox 16">
            <a:extLst>
              <a:ext uri="{FF2B5EF4-FFF2-40B4-BE49-F238E27FC236}">
                <a16:creationId xmlns:a16="http://schemas.microsoft.com/office/drawing/2014/main" id="{A3522D66-A785-B445-A43C-A8DBB161A7EF}"/>
              </a:ext>
            </a:extLst>
          </p:cNvPr>
          <p:cNvSpPr txBox="1"/>
          <p:nvPr/>
        </p:nvSpPr>
        <p:spPr>
          <a:xfrm>
            <a:off x="9371247" y="4786460"/>
            <a:ext cx="2071401" cy="246221"/>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Mars 2020/MEDLI2 Instrumentation</a:t>
            </a:r>
          </a:p>
        </p:txBody>
      </p:sp>
      <p:sp>
        <p:nvSpPr>
          <p:cNvPr id="18" name="TextBox 17">
            <a:extLst>
              <a:ext uri="{FF2B5EF4-FFF2-40B4-BE49-F238E27FC236}">
                <a16:creationId xmlns:a16="http://schemas.microsoft.com/office/drawing/2014/main" id="{AB81D6FB-5A45-4E48-9DA0-2FE52F1BF5EC}"/>
              </a:ext>
            </a:extLst>
          </p:cNvPr>
          <p:cNvSpPr txBox="1"/>
          <p:nvPr/>
        </p:nvSpPr>
        <p:spPr>
          <a:xfrm>
            <a:off x="9976819" y="5170741"/>
            <a:ext cx="978153" cy="246221"/>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Post-flight V&amp;V</a:t>
            </a:r>
          </a:p>
        </p:txBody>
      </p:sp>
      <p:sp>
        <p:nvSpPr>
          <p:cNvPr id="3" name="TextBox 2">
            <a:extLst>
              <a:ext uri="{FF2B5EF4-FFF2-40B4-BE49-F238E27FC236}">
                <a16:creationId xmlns:a16="http://schemas.microsoft.com/office/drawing/2014/main" id="{71D92AFF-04AC-3948-BDC1-EEE5AA1B6E76}"/>
              </a:ext>
            </a:extLst>
          </p:cNvPr>
          <p:cNvSpPr txBox="1"/>
          <p:nvPr/>
        </p:nvSpPr>
        <p:spPr>
          <a:xfrm>
            <a:off x="2180493" y="5543371"/>
            <a:ext cx="5006499" cy="1200329"/>
          </a:xfrm>
          <a:prstGeom prst="rect">
            <a:avLst/>
          </a:prstGeom>
          <a:solidFill>
            <a:schemeClr val="accent1">
              <a:lumMod val="20000"/>
              <a:lumOff val="80000"/>
            </a:schemeClr>
          </a:solidFill>
          <a:ln w="12700">
            <a:solidFill>
              <a:schemeClr val="tx1"/>
            </a:solidFill>
          </a:ln>
        </p:spPr>
        <p:txBody>
          <a:bodyPr wrap="none" rtlCol="0">
            <a:spAutoFit/>
          </a:bodyPr>
          <a:lstStyle/>
          <a:p>
            <a:r>
              <a:rPr lang="en-US" b="1" dirty="0">
                <a:solidFill>
                  <a:schemeClr val="bg1"/>
                </a:solidFill>
              </a:rPr>
              <a:t>Three new starts added to portfolio in FY21:</a:t>
            </a:r>
          </a:p>
          <a:p>
            <a:pPr marL="285750" indent="-285750">
              <a:buFont typeface="Arial" panose="020B0604020202020204" pitchFamily="34" charset="0"/>
              <a:buChar char="•"/>
            </a:pPr>
            <a:r>
              <a:rPr lang="en-US" dirty="0">
                <a:solidFill>
                  <a:schemeClr val="bg1"/>
                </a:solidFill>
              </a:rPr>
              <a:t>MEDLI2 Deep Dive</a:t>
            </a:r>
          </a:p>
          <a:p>
            <a:pPr marL="285750" indent="-285750">
              <a:buFont typeface="Arial" panose="020B0604020202020204" pitchFamily="34" charset="0"/>
              <a:buChar char="•"/>
            </a:pPr>
            <a:r>
              <a:rPr lang="en-US" dirty="0">
                <a:solidFill>
                  <a:schemeClr val="bg1"/>
                </a:solidFill>
              </a:rPr>
              <a:t>TPS Certification by Analysis</a:t>
            </a:r>
          </a:p>
          <a:p>
            <a:pPr marL="285750" indent="-285750">
              <a:buFont typeface="Arial" panose="020B0604020202020204" pitchFamily="34" charset="0"/>
              <a:buChar char="•"/>
            </a:pPr>
            <a:r>
              <a:rPr lang="en-US" dirty="0">
                <a:solidFill>
                  <a:schemeClr val="bg1"/>
                </a:solidFill>
              </a:rPr>
              <a:t>Hypersonic Wake Flows (partial funding)</a:t>
            </a:r>
          </a:p>
        </p:txBody>
      </p:sp>
    </p:spTree>
    <p:extLst>
      <p:ext uri="{BB962C8B-B14F-4D97-AF65-F5344CB8AC3E}">
        <p14:creationId xmlns:p14="http://schemas.microsoft.com/office/powerpoint/2010/main" val="272779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3E0C8F-E49E-403C-B96A-283AE11A6F1D}"/>
              </a:ext>
            </a:extLst>
          </p:cNvPr>
          <p:cNvSpPr>
            <a:spLocks noGrp="1"/>
          </p:cNvSpPr>
          <p:nvPr>
            <p:ph type="sldNum" sz="quarter" idx="10"/>
          </p:nvPr>
        </p:nvSpPr>
        <p:spPr/>
        <p:txBody>
          <a:bodyPr/>
          <a:lstStyle/>
          <a:p>
            <a:pPr>
              <a:defRPr/>
            </a:pPr>
            <a:fld id="{75D13D49-2B6F-174C-9E1E-1013A06E5C50}" type="slidenum">
              <a:rPr lang="uk-UA" smtClean="0"/>
              <a:pPr>
                <a:defRPr/>
              </a:pPr>
              <a:t>20</a:t>
            </a:fld>
            <a:endParaRPr lang="uk-UA"/>
          </a:p>
        </p:txBody>
      </p:sp>
      <p:sp>
        <p:nvSpPr>
          <p:cNvPr id="3" name="Title 2">
            <a:extLst>
              <a:ext uri="{FF2B5EF4-FFF2-40B4-BE49-F238E27FC236}">
                <a16:creationId xmlns:a16="http://schemas.microsoft.com/office/drawing/2014/main" id="{58055169-6E5D-4577-B560-BA3BDACF09B6}"/>
              </a:ext>
            </a:extLst>
          </p:cNvPr>
          <p:cNvSpPr>
            <a:spLocks noGrp="1"/>
          </p:cNvSpPr>
          <p:nvPr>
            <p:ph type="title"/>
          </p:nvPr>
        </p:nvSpPr>
        <p:spPr/>
        <p:txBody>
          <a:bodyPr/>
          <a:lstStyle/>
          <a:p>
            <a:r>
              <a:rPr lang="en-US" sz="3200" b="1" dirty="0"/>
              <a:t>Technical Assessment</a:t>
            </a:r>
          </a:p>
        </p:txBody>
      </p:sp>
      <p:graphicFrame>
        <p:nvGraphicFramePr>
          <p:cNvPr id="4" name="Table 3">
            <a:extLst>
              <a:ext uri="{FF2B5EF4-FFF2-40B4-BE49-F238E27FC236}">
                <a16:creationId xmlns:a16="http://schemas.microsoft.com/office/drawing/2014/main" id="{D6D9963C-4DC5-4DE0-80DB-806AF4D87071}"/>
              </a:ext>
            </a:extLst>
          </p:cNvPr>
          <p:cNvGraphicFramePr>
            <a:graphicFrameLocks noGrp="1"/>
          </p:cNvGraphicFramePr>
          <p:nvPr>
            <p:extLst>
              <p:ext uri="{D42A27DB-BD31-4B8C-83A1-F6EECF244321}">
                <p14:modId xmlns:p14="http://schemas.microsoft.com/office/powerpoint/2010/main" val="2624415250"/>
              </p:ext>
            </p:extLst>
          </p:nvPr>
        </p:nvGraphicFramePr>
        <p:xfrm>
          <a:off x="391592" y="1157788"/>
          <a:ext cx="11408816" cy="4418610"/>
        </p:xfrm>
        <a:graphic>
          <a:graphicData uri="http://schemas.openxmlformats.org/drawingml/2006/table">
            <a:tbl>
              <a:tblPr firstRow="1" firstCol="1" bandRow="1">
                <a:tableStyleId>{08FB837D-C827-4EFA-A057-4D05807E0F7C}</a:tableStyleId>
              </a:tblPr>
              <a:tblGrid>
                <a:gridCol w="3518636">
                  <a:extLst>
                    <a:ext uri="{9D8B030D-6E8A-4147-A177-3AD203B41FA5}">
                      <a16:colId xmlns:a16="http://schemas.microsoft.com/office/drawing/2014/main" val="2378872457"/>
                    </a:ext>
                  </a:extLst>
                </a:gridCol>
                <a:gridCol w="1031049">
                  <a:extLst>
                    <a:ext uri="{9D8B030D-6E8A-4147-A177-3AD203B41FA5}">
                      <a16:colId xmlns:a16="http://schemas.microsoft.com/office/drawing/2014/main" val="1843815966"/>
                    </a:ext>
                  </a:extLst>
                </a:gridCol>
                <a:gridCol w="1121434">
                  <a:extLst>
                    <a:ext uri="{9D8B030D-6E8A-4147-A177-3AD203B41FA5}">
                      <a16:colId xmlns:a16="http://schemas.microsoft.com/office/drawing/2014/main" val="719889787"/>
                    </a:ext>
                  </a:extLst>
                </a:gridCol>
                <a:gridCol w="977660">
                  <a:extLst>
                    <a:ext uri="{9D8B030D-6E8A-4147-A177-3AD203B41FA5}">
                      <a16:colId xmlns:a16="http://schemas.microsoft.com/office/drawing/2014/main" val="1438908295"/>
                    </a:ext>
                  </a:extLst>
                </a:gridCol>
                <a:gridCol w="2737449">
                  <a:extLst>
                    <a:ext uri="{9D8B030D-6E8A-4147-A177-3AD203B41FA5}">
                      <a16:colId xmlns:a16="http://schemas.microsoft.com/office/drawing/2014/main" val="2863494539"/>
                    </a:ext>
                  </a:extLst>
                </a:gridCol>
                <a:gridCol w="1012166">
                  <a:extLst>
                    <a:ext uri="{9D8B030D-6E8A-4147-A177-3AD203B41FA5}">
                      <a16:colId xmlns:a16="http://schemas.microsoft.com/office/drawing/2014/main" val="447722525"/>
                    </a:ext>
                  </a:extLst>
                </a:gridCol>
                <a:gridCol w="1010422">
                  <a:extLst>
                    <a:ext uri="{9D8B030D-6E8A-4147-A177-3AD203B41FA5}">
                      <a16:colId xmlns:a16="http://schemas.microsoft.com/office/drawing/2014/main" val="3999504466"/>
                    </a:ext>
                  </a:extLst>
                </a:gridCol>
              </a:tblGrid>
              <a:tr h="365760">
                <a:tc rowSpan="2">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Technical Elements</a:t>
                      </a:r>
                      <a:endPar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6">
                        <a:lumMod val="75000"/>
                      </a:schemeClr>
                    </a:solidFill>
                  </a:tcPr>
                </a:tc>
                <a:tc gridSpan="4">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SRL</a:t>
                      </a:r>
                      <a:endPar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6">
                        <a:lumMod val="75000"/>
                      </a:schemeClr>
                    </a:solidFill>
                  </a:tcPr>
                </a:tc>
                <a:tc hMerge="1">
                  <a:txBody>
                    <a:bodyPr/>
                    <a:lstStyle/>
                    <a:p>
                      <a:endParaRPr lang="en-US"/>
                    </a:p>
                  </a:txBody>
                  <a:tcPr/>
                </a:tc>
                <a:tc hMerge="1">
                  <a:txBody>
                    <a:bodyPr/>
                    <a:lstStyle/>
                    <a:p>
                      <a:endParaRPr lang="en-US"/>
                    </a:p>
                  </a:txBody>
                  <a:tcPr/>
                </a:tc>
                <a:tc hMerge="1">
                  <a:txBody>
                    <a:bodyPr/>
                    <a:lstStyle/>
                    <a:p>
                      <a:pPr marL="0" marR="0" algn="ctr">
                        <a:spcBef>
                          <a:spcPts val="600"/>
                        </a:spcBef>
                        <a:spcAft>
                          <a:spcPts val="600"/>
                        </a:spcAft>
                        <a:tabLst>
                          <a:tab pos="914400" algn="l"/>
                          <a:tab pos="2628900" algn="l"/>
                          <a:tab pos="5029200" algn="l"/>
                        </a:tabLst>
                      </a:pPr>
                      <a:endParaRPr lang="en-US" sz="1600">
                        <a:solidFill>
                          <a:schemeClr val="bg1"/>
                        </a:solidFill>
                        <a:effectLst/>
                        <a:latin typeface="Book Antiqua" panose="020406020503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AD</a:t>
                      </a:r>
                      <a:r>
                        <a:rPr lang="en-US" sz="1200" b="1" baseline="30000" dirty="0">
                          <a:effectLst/>
                          <a:latin typeface="Arial" panose="020B0604020202020204" pitchFamily="34" charset="0"/>
                          <a:cs typeface="Arial" panose="020B0604020202020204" pitchFamily="34" charset="0"/>
                        </a:rPr>
                        <a:t>2</a:t>
                      </a:r>
                      <a:endParaRPr lang="en-US" sz="12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75000"/>
                      </a:schemeClr>
                    </a:solidFill>
                  </a:tcPr>
                </a:tc>
                <a:tc hMerge="1">
                  <a:txBody>
                    <a:bodyPr/>
                    <a:lstStyle/>
                    <a:p>
                      <a:pPr marL="0" marR="0" algn="ctr">
                        <a:spcBef>
                          <a:spcPts val="600"/>
                        </a:spcBef>
                        <a:spcAft>
                          <a:spcPts val="600"/>
                        </a:spcAft>
                        <a:tabLst>
                          <a:tab pos="914400" algn="l"/>
                          <a:tab pos="2628900" algn="l"/>
                          <a:tab pos="5029200" algn="l"/>
                        </a:tabLst>
                      </a:pPr>
                      <a:endParaRPr lang="en-US" sz="1600">
                        <a:solidFill>
                          <a:schemeClr val="bg1"/>
                        </a:solidFill>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5436380"/>
                  </a:ext>
                </a:extLst>
              </a:tr>
              <a:tr h="365760">
                <a:tc vMerge="1">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Entry</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dirty="0">
                          <a:effectLst/>
                          <a:latin typeface="Arial" panose="020B0604020202020204" pitchFamily="34" charset="0"/>
                          <a:cs typeface="Arial" panose="020B0604020202020204" pitchFamily="34" charset="0"/>
                        </a:rPr>
                        <a:t>Current</a:t>
                      </a:r>
                      <a:r>
                        <a:rPr lang="en-US" sz="1200" b="1" baseline="30000" dirty="0">
                          <a:effectLst/>
                          <a:latin typeface="Arial" panose="020B0604020202020204" pitchFamily="34" charset="0"/>
                          <a:cs typeface="Arial" panose="020B0604020202020204" pitchFamily="34" charset="0"/>
                        </a:rPr>
                        <a:t>1</a:t>
                      </a:r>
                      <a:endParaRPr lang="en-US" sz="12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Exit </a:t>
                      </a:r>
                      <a:endParaRPr lang="en-US" sz="12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kern="1200" baseline="0">
                          <a:effectLst/>
                          <a:latin typeface="Arial" panose="020B0604020202020204" pitchFamily="34" charset="0"/>
                          <a:cs typeface="Arial" panose="020B0604020202020204" pitchFamily="34" charset="0"/>
                        </a:rPr>
                        <a:t>Verification*</a:t>
                      </a:r>
                      <a:endParaRPr lang="en-US" sz="12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ctr">
                        <a:spcBef>
                          <a:spcPts val="60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Entry</a:t>
                      </a:r>
                      <a:endParaRPr lang="en-US" sz="12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Current </a:t>
                      </a:r>
                      <a:endParaRPr lang="en-US" sz="12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57459172"/>
                  </a:ext>
                </a:extLst>
              </a:tr>
              <a:tr h="368709">
                <a:tc>
                  <a:txBody>
                    <a:bodyPr/>
                    <a:lstStyle/>
                    <a:p>
                      <a:pPr marL="0" marR="0" algn="l">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PMM: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PuMA</a:t>
                      </a:r>
                      <a:r>
                        <a:rPr lang="en-US" sz="1200" b="1" dirty="0">
                          <a:effectLst/>
                          <a:latin typeface="Arial" panose="020B0604020202020204" pitchFamily="34" charset="0"/>
                          <a:ea typeface="Times New Roman" panose="02020603050405020304" pitchFamily="18" charset="0"/>
                          <a:cs typeface="Arial" panose="020B0604020202020204" pitchFamily="34" charset="0"/>
                        </a:rPr>
                        <a:t> Predicting Porous Material Microstructure Based  Material Properties </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2</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lang="en-US" sz="1200" b="1">
                          <a:effectLst/>
                          <a:latin typeface="Arial" panose="020B0604020202020204" pitchFamily="34" charset="0"/>
                          <a:cs typeface="Arial" panose="020B0604020202020204" pitchFamily="34" charset="0"/>
                        </a:rPr>
                        <a:t>FY22-TPSCert-5</a:t>
                      </a:r>
                      <a:r>
                        <a:rPr lang="en-US" sz="1200" b="1" kern="1200">
                          <a:solidFill>
                            <a:schemeClr val="dk1"/>
                          </a:solidFill>
                          <a:effectLst/>
                          <a:latin typeface="Arial" panose="020B0604020202020204" pitchFamily="34" charset="0"/>
                          <a:ea typeface="+mn-ea"/>
                          <a:cs typeface="Arial" panose="020B0604020202020204" pitchFamily="34" charset="0"/>
                        </a:rPr>
                        <a:t> (Not in Master Schedule)</a:t>
                      </a:r>
                      <a:r>
                        <a:rPr lang="en-US" sz="1200" b="1">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957133947"/>
                  </a:ext>
                </a:extLst>
              </a:tr>
              <a:tr h="368709">
                <a:tc>
                  <a:txBody>
                    <a:bodyPr/>
                    <a:lstStyle/>
                    <a:p>
                      <a:pPr marL="0" marR="0" algn="l">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PMM: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PuMA</a:t>
                      </a:r>
                      <a:r>
                        <a:rPr lang="en-US" sz="1200" b="1" dirty="0">
                          <a:effectLst/>
                          <a:latin typeface="Arial" panose="020B0604020202020204" pitchFamily="34" charset="0"/>
                          <a:ea typeface="Times New Roman" panose="02020603050405020304" pitchFamily="18" charset="0"/>
                          <a:cs typeface="Arial" panose="020B0604020202020204" pitchFamily="34" charset="0"/>
                        </a:rPr>
                        <a:t> Predicting Microscale Material Response</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2</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lang="en-US" sz="1200" b="1">
                          <a:effectLst/>
                          <a:latin typeface="Arial" panose="020B0604020202020204" pitchFamily="34" charset="0"/>
                          <a:cs typeface="Arial" panose="020B0604020202020204" pitchFamily="34" charset="0"/>
                        </a:rPr>
                        <a:t>FY22-TPSCert-5</a:t>
                      </a:r>
                      <a:r>
                        <a:rPr lang="en-US" sz="1200" b="1" kern="1200">
                          <a:solidFill>
                            <a:schemeClr val="dk1"/>
                          </a:solidFill>
                          <a:effectLst/>
                          <a:latin typeface="Arial" panose="020B0604020202020204" pitchFamily="34" charset="0"/>
                          <a:ea typeface="+mn-ea"/>
                          <a:cs typeface="Arial" panose="020B0604020202020204" pitchFamily="34" charset="0"/>
                        </a:rPr>
                        <a:t> (Not in Master Schedule)</a:t>
                      </a:r>
                      <a:r>
                        <a:rPr lang="en-US" sz="1200" b="1">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91540054"/>
                  </a:ext>
                </a:extLst>
              </a:tr>
              <a:tr h="368709">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PMM: PATO Environment Coupling</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2</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en-US" sz="1200" b="1" kern="1200">
                          <a:solidFill>
                            <a:schemeClr val="dk1"/>
                          </a:solidFill>
                          <a:effectLst/>
                          <a:latin typeface="Arial" panose="020B0604020202020204" pitchFamily="34" charset="0"/>
                          <a:ea typeface="+mn-ea"/>
                          <a:cs typeface="Arial" panose="020B0604020202020204" pitchFamily="34" charset="0"/>
                        </a:rPr>
                        <a:t>FY-21-PMM-EEV-K1 (Not in Master Schedule)</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77882303"/>
                  </a:ext>
                </a:extLst>
              </a:tr>
              <a:tr h="368709">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PMM: PATO Moving Mesh</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2</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2</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en-US" sz="1200" b="1" kern="1200">
                          <a:solidFill>
                            <a:schemeClr val="dk1"/>
                          </a:solidFill>
                          <a:effectLst/>
                          <a:latin typeface="Arial" panose="020B0604020202020204" pitchFamily="34" charset="0"/>
                          <a:ea typeface="+mn-ea"/>
                          <a:cs typeface="Arial" panose="020B0604020202020204" pitchFamily="34" charset="0"/>
                        </a:rPr>
                        <a:t>FY-21-PMM-EEV-K1 (Not in Master Schedule)</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62720109"/>
                  </a:ext>
                </a:extLst>
              </a:tr>
              <a:tr h="368709">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MSWT Control Algorithm</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en-US" sz="1200" b="1" kern="1200">
                          <a:solidFill>
                            <a:schemeClr val="dk1"/>
                          </a:solidFill>
                          <a:effectLst/>
                          <a:latin typeface="Arial" panose="020B0604020202020204" pitchFamily="34" charset="0"/>
                          <a:ea typeface="+mn-ea"/>
                          <a:cs typeface="Arial" panose="020B0604020202020204" pitchFamily="34" charset="0"/>
                        </a:rPr>
                        <a:t>FY21-MSWT-K1 (Not in Master Schedule)</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8</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46618834"/>
                  </a:ext>
                </a:extLst>
              </a:tr>
              <a:tr h="368709">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FF Mesh Deformation Rigid Multi-body Dynamics</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kern="1200">
                          <a:solidFill>
                            <a:schemeClr val="dk1"/>
                          </a:solidFill>
                          <a:effectLst/>
                          <a:latin typeface="Arial" panose="020B0604020202020204" pitchFamily="34" charset="0"/>
                          <a:ea typeface="+mn-ea"/>
                          <a:cs typeface="Arial" panose="020B0604020202020204" pitchFamily="34" charset="0"/>
                        </a:rPr>
                        <a:t>722/7288</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55515253"/>
                  </a:ext>
                </a:extLst>
              </a:tr>
              <a:tr h="368709">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FF Mesh Deformation</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tab pos="914400" algn="l"/>
                          <a:tab pos="2628900" algn="l"/>
                          <a:tab pos="5029200" algn="l"/>
                        </a:tabLst>
                        <a:defRPr/>
                      </a:pPr>
                      <a:r>
                        <a:rPr lang="en-US" sz="1200" b="1" kern="1200">
                          <a:solidFill>
                            <a:schemeClr val="dk1"/>
                          </a:solidFill>
                          <a:effectLst/>
                          <a:latin typeface="Arial" panose="020B0604020202020204" pitchFamily="34" charset="0"/>
                          <a:ea typeface="+mn-ea"/>
                          <a:cs typeface="Arial" panose="020B0604020202020204" pitchFamily="34" charset="0"/>
                        </a:rPr>
                        <a:t>722/7288</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6</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36533891"/>
                  </a:ext>
                </a:extLst>
              </a:tr>
              <a:tr h="368709">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Parachute FSI Structural Capability</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3</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3</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a:solidFill>
                            <a:schemeClr val="dk1"/>
                          </a:solidFill>
                          <a:effectLst/>
                          <a:latin typeface="Arial" panose="020B0604020202020204" pitchFamily="34" charset="0"/>
                          <a:ea typeface="+mn-ea"/>
                          <a:cs typeface="Arial" panose="020B0604020202020204" pitchFamily="34" charset="0"/>
                        </a:rPr>
                        <a:t>738/7301</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8</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65913405"/>
                  </a:ext>
                </a:extLst>
              </a:tr>
              <a:tr h="368709">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Parachute FSI Meshing</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2</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3</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en-US" sz="1200" b="1" kern="1200">
                          <a:solidFill>
                            <a:schemeClr val="dk1"/>
                          </a:solidFill>
                          <a:effectLst/>
                          <a:latin typeface="Arial" panose="020B0604020202020204" pitchFamily="34" charset="0"/>
                          <a:ea typeface="+mn-ea"/>
                          <a:cs typeface="Arial" panose="020B0604020202020204" pitchFamily="34" charset="0"/>
                        </a:rPr>
                        <a:t>738/7301</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8</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37748584"/>
                  </a:ext>
                </a:extLst>
              </a:tr>
              <a:tr h="368709">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Parachute FSI Integration</a:t>
                      </a: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3</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4</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a:solidFill>
                            <a:schemeClr val="dk1"/>
                          </a:solidFill>
                          <a:effectLst/>
                          <a:latin typeface="Arial" panose="020B0604020202020204" pitchFamily="34" charset="0"/>
                          <a:ea typeface="+mn-ea"/>
                          <a:cs typeface="Arial" panose="020B0604020202020204" pitchFamily="34" charset="0"/>
                        </a:rPr>
                        <a:t>738/7301</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8</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600"/>
                        </a:spcBef>
                        <a:spcAft>
                          <a:spcPts val="600"/>
                        </a:spcAft>
                        <a:tabLst>
                          <a:tab pos="914400" algn="l"/>
                          <a:tab pos="2628900" algn="l"/>
                          <a:tab pos="5029200" algn="l"/>
                        </a:tabLst>
                      </a:pPr>
                      <a:r>
                        <a:rPr lang="en-US" sz="1200" b="1">
                          <a:effectLst/>
                          <a:latin typeface="Arial" panose="020B0604020202020204" pitchFamily="34" charset="0"/>
                          <a:ea typeface="Times New Roman" panose="02020603050405020304" pitchFamily="18" charset="0"/>
                          <a:cs typeface="Arial" panose="020B0604020202020204" pitchFamily="34" charset="0"/>
                        </a:rPr>
                        <a:t>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13367113"/>
                  </a:ext>
                </a:extLst>
              </a:tr>
            </a:tbl>
          </a:graphicData>
        </a:graphic>
      </p:graphicFrame>
      <p:sp>
        <p:nvSpPr>
          <p:cNvPr id="5" name="TextBox 4">
            <a:extLst>
              <a:ext uri="{FF2B5EF4-FFF2-40B4-BE49-F238E27FC236}">
                <a16:creationId xmlns:a16="http://schemas.microsoft.com/office/drawing/2014/main" id="{41154D06-0422-427A-8A95-20FC615FBE55}"/>
              </a:ext>
            </a:extLst>
          </p:cNvPr>
          <p:cNvSpPr txBox="1"/>
          <p:nvPr/>
        </p:nvSpPr>
        <p:spPr>
          <a:xfrm>
            <a:off x="8682182" y="6647137"/>
            <a:ext cx="31074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latin typeface="Arial"/>
                <a:ea typeface="MS PGothic"/>
                <a:cs typeface="Times New Roman"/>
              </a:rPr>
              <a:t>Date of last Technical Assessment was </a:t>
            </a:r>
            <a:r>
              <a:rPr lang="en-US" sz="1000" dirty="0">
                <a:solidFill>
                  <a:srgbClr val="FF0000"/>
                </a:solidFill>
                <a:latin typeface="Arial"/>
                <a:ea typeface="MS PGothic"/>
                <a:cs typeface="Times New Roman"/>
              </a:rPr>
              <a:t>2/23/2021</a:t>
            </a:r>
          </a:p>
        </p:txBody>
      </p:sp>
      <p:sp>
        <p:nvSpPr>
          <p:cNvPr id="6" name="TextBox 5">
            <a:extLst>
              <a:ext uri="{FF2B5EF4-FFF2-40B4-BE49-F238E27FC236}">
                <a16:creationId xmlns:a16="http://schemas.microsoft.com/office/drawing/2014/main" id="{620DB7B4-362F-4FA0-9F69-C246D579259B}"/>
              </a:ext>
            </a:extLst>
          </p:cNvPr>
          <p:cNvSpPr txBox="1"/>
          <p:nvPr/>
        </p:nvSpPr>
        <p:spPr>
          <a:xfrm>
            <a:off x="7128441" y="5641233"/>
            <a:ext cx="3107482" cy="307777"/>
          </a:xfrm>
          <a:prstGeom prst="rect">
            <a:avLst/>
          </a:prstGeom>
          <a:noFill/>
        </p:spPr>
        <p:txBody>
          <a:bodyPr wrap="square" rtlCol="0">
            <a:spAutoFit/>
          </a:bodyPr>
          <a:lstStyle/>
          <a:p>
            <a:r>
              <a:rPr lang="en-US" sz="1400" dirty="0"/>
              <a:t>*Milestone ID Key in Backup</a:t>
            </a:r>
          </a:p>
        </p:txBody>
      </p:sp>
    </p:spTree>
    <p:extLst>
      <p:ext uri="{BB962C8B-B14F-4D97-AF65-F5344CB8AC3E}">
        <p14:creationId xmlns:p14="http://schemas.microsoft.com/office/powerpoint/2010/main" val="1526740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87" y="70487"/>
            <a:ext cx="11147351" cy="1066800"/>
          </a:xfrm>
        </p:spPr>
        <p:txBody>
          <a:bodyPr/>
          <a:lstStyle/>
          <a:p>
            <a:r>
              <a:rPr lang="en-US" sz="3000" b="1" dirty="0"/>
              <a:t>ESM Key Performance Parameter (KPP) Status: Active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p:txBody>
          <a:bodyPr/>
          <a:lstStyle/>
          <a:p>
            <a:pPr>
              <a:defRPr/>
            </a:pPr>
            <a:fld id="{75D13D49-2B6F-174C-9E1E-1013A06E5C50}" type="slidenum">
              <a:rPr lang="uk-UA" smtClean="0"/>
              <a:pPr>
                <a:defRPr/>
              </a:pPr>
              <a:t>21</a:t>
            </a:fld>
            <a:endParaRPr lang="uk-UA"/>
          </a:p>
        </p:txBody>
      </p:sp>
      <p:pic>
        <p:nvPicPr>
          <p:cNvPr id="4" name="Picture 3">
            <a:extLst>
              <a:ext uri="{FF2B5EF4-FFF2-40B4-BE49-F238E27FC236}">
                <a16:creationId xmlns:a16="http://schemas.microsoft.com/office/drawing/2014/main" id="{33AF529E-5385-EB4B-A7CC-064912848A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6449" y="1172718"/>
            <a:ext cx="6416802" cy="5456682"/>
          </a:xfrm>
          <a:prstGeom prst="rect">
            <a:avLst/>
          </a:prstGeom>
          <a:solidFill>
            <a:schemeClr val="accent1">
              <a:lumMod val="20000"/>
              <a:lumOff val="80000"/>
            </a:schemeClr>
          </a:solidFill>
        </p:spPr>
      </p:pic>
    </p:spTree>
    <p:extLst>
      <p:ext uri="{BB962C8B-B14F-4D97-AF65-F5344CB8AC3E}">
        <p14:creationId xmlns:p14="http://schemas.microsoft.com/office/powerpoint/2010/main" val="2892769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87" y="70487"/>
            <a:ext cx="11147351" cy="1066800"/>
          </a:xfrm>
        </p:spPr>
        <p:txBody>
          <a:bodyPr/>
          <a:lstStyle/>
          <a:p>
            <a:r>
              <a:rPr lang="en-US" sz="3000" b="1" dirty="0"/>
              <a:t>ESM Key Performance Parameter (KPP) Status: Closed - Met</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p:txBody>
          <a:bodyPr/>
          <a:lstStyle/>
          <a:p>
            <a:pPr>
              <a:defRPr/>
            </a:pPr>
            <a:fld id="{75D13D49-2B6F-174C-9E1E-1013A06E5C50}" type="slidenum">
              <a:rPr lang="uk-UA" smtClean="0"/>
              <a:pPr>
                <a:defRPr/>
              </a:pPr>
              <a:t>22</a:t>
            </a:fld>
            <a:endParaRPr lang="uk-UA"/>
          </a:p>
        </p:txBody>
      </p:sp>
      <p:pic>
        <p:nvPicPr>
          <p:cNvPr id="3" name="Picture 2">
            <a:extLst>
              <a:ext uri="{FF2B5EF4-FFF2-40B4-BE49-F238E27FC236}">
                <a16:creationId xmlns:a16="http://schemas.microsoft.com/office/drawing/2014/main" id="{AB608402-62F6-D549-8326-4E31C0B65F89}"/>
              </a:ext>
            </a:extLst>
          </p:cNvPr>
          <p:cNvPicPr>
            <a:picLocks noChangeAspect="1"/>
          </p:cNvPicPr>
          <p:nvPr/>
        </p:nvPicPr>
        <p:blipFill>
          <a:blip r:embed="rId4"/>
          <a:stretch>
            <a:fillRect/>
          </a:stretch>
        </p:blipFill>
        <p:spPr>
          <a:xfrm>
            <a:off x="49886" y="1137287"/>
            <a:ext cx="7639050" cy="5175250"/>
          </a:xfrm>
          <a:prstGeom prst="rect">
            <a:avLst/>
          </a:prstGeom>
        </p:spPr>
      </p:pic>
      <p:pic>
        <p:nvPicPr>
          <p:cNvPr id="8" name="Picture 7">
            <a:extLst>
              <a:ext uri="{FF2B5EF4-FFF2-40B4-BE49-F238E27FC236}">
                <a16:creationId xmlns:a16="http://schemas.microsoft.com/office/drawing/2014/main" id="{A396D507-D2E8-2344-9743-8A44043F61DF}"/>
              </a:ext>
            </a:extLst>
          </p:cNvPr>
          <p:cNvPicPr>
            <a:picLocks noChangeAspect="1"/>
          </p:cNvPicPr>
          <p:nvPr/>
        </p:nvPicPr>
        <p:blipFill>
          <a:blip r:embed="rId5"/>
          <a:stretch>
            <a:fillRect/>
          </a:stretch>
        </p:blipFill>
        <p:spPr>
          <a:xfrm>
            <a:off x="7842887" y="1243967"/>
            <a:ext cx="3200400" cy="1920240"/>
          </a:xfrm>
          <a:prstGeom prst="rect">
            <a:avLst/>
          </a:prstGeom>
        </p:spPr>
      </p:pic>
      <p:pic>
        <p:nvPicPr>
          <p:cNvPr id="9" name="Picture 8" descr="Graphical user interface, chart, application&#10;&#10;Description automatically generated">
            <a:extLst>
              <a:ext uri="{FF2B5EF4-FFF2-40B4-BE49-F238E27FC236}">
                <a16:creationId xmlns:a16="http://schemas.microsoft.com/office/drawing/2014/main" id="{2D33B6C4-B292-EA49-A8CB-FDC888B79C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4585" y="3409815"/>
            <a:ext cx="2164080" cy="3169920"/>
          </a:xfrm>
          <a:prstGeom prst="rect">
            <a:avLst/>
          </a:prstGeom>
        </p:spPr>
      </p:pic>
      <p:pic>
        <p:nvPicPr>
          <p:cNvPr id="10" name="Picture 9" descr="Chart, histogram&#10;&#10;Description automatically generated">
            <a:extLst>
              <a:ext uri="{FF2B5EF4-FFF2-40B4-BE49-F238E27FC236}">
                <a16:creationId xmlns:a16="http://schemas.microsoft.com/office/drawing/2014/main" id="{F29C4395-DAA2-284C-9A86-2D1097EC1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45404" y="5272143"/>
            <a:ext cx="1784985" cy="1508760"/>
          </a:xfrm>
          <a:prstGeom prst="rect">
            <a:avLst/>
          </a:prstGeom>
        </p:spPr>
      </p:pic>
      <p:pic>
        <p:nvPicPr>
          <p:cNvPr id="4" name="Picture 3">
            <a:extLst>
              <a:ext uri="{FF2B5EF4-FFF2-40B4-BE49-F238E27FC236}">
                <a16:creationId xmlns:a16="http://schemas.microsoft.com/office/drawing/2014/main" id="{1E0EA517-4F88-CE47-BC6F-62947EC3DABE}"/>
              </a:ext>
            </a:extLst>
          </p:cNvPr>
          <p:cNvPicPr>
            <a:picLocks noChangeAspect="1"/>
          </p:cNvPicPr>
          <p:nvPr/>
        </p:nvPicPr>
        <p:blipFill>
          <a:blip r:embed="rId8"/>
          <a:stretch>
            <a:fillRect/>
          </a:stretch>
        </p:blipFill>
        <p:spPr>
          <a:xfrm>
            <a:off x="9997091" y="3270887"/>
            <a:ext cx="2200275" cy="1369060"/>
          </a:xfrm>
          <a:prstGeom prst="rect">
            <a:avLst/>
          </a:prstGeom>
        </p:spPr>
      </p:pic>
      <p:sp>
        <p:nvSpPr>
          <p:cNvPr id="11" name="Shape 318">
            <a:extLst>
              <a:ext uri="{FF2B5EF4-FFF2-40B4-BE49-F238E27FC236}">
                <a16:creationId xmlns:a16="http://schemas.microsoft.com/office/drawing/2014/main" id="{B1691250-74C2-0641-9752-7424AADBA5B9}"/>
              </a:ext>
            </a:extLst>
          </p:cNvPr>
          <p:cNvSpPr/>
          <p:nvPr/>
        </p:nvSpPr>
        <p:spPr>
          <a:xfrm>
            <a:off x="10750787" y="1460849"/>
            <a:ext cx="1534062" cy="646331"/>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Comparison of NEQAIR and HARA versus EAST </a:t>
            </a:r>
          </a:p>
        </p:txBody>
      </p:sp>
      <p:sp>
        <p:nvSpPr>
          <p:cNvPr id="12" name="Shape 318">
            <a:extLst>
              <a:ext uri="{FF2B5EF4-FFF2-40B4-BE49-F238E27FC236}">
                <a16:creationId xmlns:a16="http://schemas.microsoft.com/office/drawing/2014/main" id="{FDBB21F5-943A-D74D-A1BE-43093FC476F7}"/>
              </a:ext>
            </a:extLst>
          </p:cNvPr>
          <p:cNvSpPr/>
          <p:nvPr/>
        </p:nvSpPr>
        <p:spPr>
          <a:xfrm>
            <a:off x="10897037" y="2717569"/>
            <a:ext cx="1033352" cy="646331"/>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Comparison of in-depth TC measurements</a:t>
            </a:r>
          </a:p>
        </p:txBody>
      </p:sp>
      <p:sp>
        <p:nvSpPr>
          <p:cNvPr id="13" name="Shape 318">
            <a:extLst>
              <a:ext uri="{FF2B5EF4-FFF2-40B4-BE49-F238E27FC236}">
                <a16:creationId xmlns:a16="http://schemas.microsoft.com/office/drawing/2014/main" id="{3B0582B0-ED33-8F49-9570-B56DBDFAE78C}"/>
              </a:ext>
            </a:extLst>
          </p:cNvPr>
          <p:cNvSpPr/>
          <p:nvPr/>
        </p:nvSpPr>
        <p:spPr>
          <a:xfrm>
            <a:off x="10291091" y="4861722"/>
            <a:ext cx="1784985" cy="461665"/>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Miss distance for Mid-L/D vehicle landing on Mars.</a:t>
            </a:r>
          </a:p>
        </p:txBody>
      </p:sp>
      <p:sp>
        <p:nvSpPr>
          <p:cNvPr id="14" name="Shape 318">
            <a:extLst>
              <a:ext uri="{FF2B5EF4-FFF2-40B4-BE49-F238E27FC236}">
                <a16:creationId xmlns:a16="http://schemas.microsoft.com/office/drawing/2014/main" id="{21E4C20D-7FD5-DC42-A37E-4BF72AE5901C}"/>
              </a:ext>
            </a:extLst>
          </p:cNvPr>
          <p:cNvSpPr/>
          <p:nvPr/>
        </p:nvSpPr>
        <p:spPr>
          <a:xfrm>
            <a:off x="6668460" y="6566641"/>
            <a:ext cx="3769564"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Comparisons of free-flight CFD with range experiments </a:t>
            </a:r>
          </a:p>
        </p:txBody>
      </p:sp>
    </p:spTree>
    <p:extLst>
      <p:ext uri="{BB962C8B-B14F-4D97-AF65-F5344CB8AC3E}">
        <p14:creationId xmlns:p14="http://schemas.microsoft.com/office/powerpoint/2010/main" val="1588991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E67D8-A87B-DC4B-9028-CEAD75495F67}"/>
              </a:ext>
            </a:extLst>
          </p:cNvPr>
          <p:cNvSpPr>
            <a:spLocks noGrp="1"/>
          </p:cNvSpPr>
          <p:nvPr>
            <p:ph type="sldNum" sz="quarter" idx="10"/>
          </p:nvPr>
        </p:nvSpPr>
        <p:spPr/>
        <p:txBody>
          <a:bodyPr/>
          <a:lstStyle/>
          <a:p>
            <a:pPr>
              <a:defRPr/>
            </a:pPr>
            <a:fld id="{75D13D49-2B6F-174C-9E1E-1013A06E5C50}" type="slidenum">
              <a:rPr lang="uk-UA" smtClean="0"/>
              <a:pPr>
                <a:defRPr/>
              </a:pPr>
              <a:t>23</a:t>
            </a:fld>
            <a:endParaRPr lang="uk-UA"/>
          </a:p>
        </p:txBody>
      </p:sp>
      <p:pic>
        <p:nvPicPr>
          <p:cNvPr id="4" name="Picture 3">
            <a:extLst>
              <a:ext uri="{FF2B5EF4-FFF2-40B4-BE49-F238E27FC236}">
                <a16:creationId xmlns:a16="http://schemas.microsoft.com/office/drawing/2014/main" id="{24A27152-5E6B-6144-B05F-C5FB4FA06724}"/>
              </a:ext>
            </a:extLst>
          </p:cNvPr>
          <p:cNvPicPr>
            <a:picLocks noChangeAspect="1"/>
          </p:cNvPicPr>
          <p:nvPr/>
        </p:nvPicPr>
        <p:blipFill>
          <a:blip r:embed="rId2"/>
          <a:stretch>
            <a:fillRect/>
          </a:stretch>
        </p:blipFill>
        <p:spPr>
          <a:xfrm>
            <a:off x="1422406" y="1205954"/>
            <a:ext cx="7639050" cy="5467350"/>
          </a:xfrm>
          <a:prstGeom prst="rect">
            <a:avLst/>
          </a:prstGeom>
        </p:spPr>
      </p:pic>
      <p:sp>
        <p:nvSpPr>
          <p:cNvPr id="7" name="Title 1">
            <a:extLst>
              <a:ext uri="{FF2B5EF4-FFF2-40B4-BE49-F238E27FC236}">
                <a16:creationId xmlns:a16="http://schemas.microsoft.com/office/drawing/2014/main" id="{D1F25BCA-FA33-BB4F-BE4D-A1F17BA7D75E}"/>
              </a:ext>
            </a:extLst>
          </p:cNvPr>
          <p:cNvSpPr txBox="1">
            <a:spLocks/>
          </p:cNvSpPr>
          <p:nvPr/>
        </p:nvSpPr>
        <p:spPr>
          <a:xfrm>
            <a:off x="49887" y="70487"/>
            <a:ext cx="12142113" cy="1066800"/>
          </a:xfrm>
          <a:prstGeom prst="rect">
            <a:avLst/>
          </a:prstGeom>
        </p:spPr>
        <p:txBody>
          <a:bodyPr anchor="ctr"/>
          <a:lstStyle>
            <a:lvl1pPr algn="ctr" defTabSz="457200" rtl="0" eaLnBrk="0" fontAlgn="base" hangingPunct="0">
              <a:spcBef>
                <a:spcPct val="0"/>
              </a:spcBef>
              <a:spcAft>
                <a:spcPct val="0"/>
              </a:spcAft>
              <a:defRPr lang="en-US"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r>
              <a:rPr lang="en-US" sz="2900" b="1" dirty="0"/>
              <a:t>ESM Key Performance Parameter (KPP) Status: Closed - Programmatic</a:t>
            </a:r>
          </a:p>
        </p:txBody>
      </p:sp>
      <p:pic>
        <p:nvPicPr>
          <p:cNvPr id="5" name="Picture 4">
            <a:extLst>
              <a:ext uri="{FF2B5EF4-FFF2-40B4-BE49-F238E27FC236}">
                <a16:creationId xmlns:a16="http://schemas.microsoft.com/office/drawing/2014/main" id="{47CDEC28-0BC7-8343-844C-0FD0788E82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Tree>
    <p:extLst>
      <p:ext uri="{BB962C8B-B14F-4D97-AF65-F5344CB8AC3E}">
        <p14:creationId xmlns:p14="http://schemas.microsoft.com/office/powerpoint/2010/main" val="835104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371"/>
          <p:cNvGraphicFramePr>
            <a:graphicFrameLocks noGrp="1"/>
          </p:cNvGraphicFramePr>
          <p:nvPr>
            <p:extLst>
              <p:ext uri="{D42A27DB-BD31-4B8C-83A1-F6EECF244321}">
                <p14:modId xmlns:p14="http://schemas.microsoft.com/office/powerpoint/2010/main" val="2414907350"/>
              </p:ext>
            </p:extLst>
          </p:nvPr>
        </p:nvGraphicFramePr>
        <p:xfrm>
          <a:off x="4400578" y="1603288"/>
          <a:ext cx="7435945" cy="2463152"/>
        </p:xfrm>
        <a:graphic>
          <a:graphicData uri="http://schemas.openxmlformats.org/drawingml/2006/table">
            <a:tbl>
              <a:tblPr/>
              <a:tblGrid>
                <a:gridCol w="493539">
                  <a:extLst>
                    <a:ext uri="{9D8B030D-6E8A-4147-A177-3AD203B41FA5}">
                      <a16:colId xmlns:a16="http://schemas.microsoft.com/office/drawing/2014/main" val="20000"/>
                    </a:ext>
                  </a:extLst>
                </a:gridCol>
                <a:gridCol w="660400">
                  <a:extLst>
                    <a:ext uri="{9D8B030D-6E8A-4147-A177-3AD203B41FA5}">
                      <a16:colId xmlns:a16="http://schemas.microsoft.com/office/drawing/2014/main" val="20001"/>
                    </a:ext>
                  </a:extLst>
                </a:gridCol>
                <a:gridCol w="2471987">
                  <a:extLst>
                    <a:ext uri="{9D8B030D-6E8A-4147-A177-3AD203B41FA5}">
                      <a16:colId xmlns:a16="http://schemas.microsoft.com/office/drawing/2014/main" val="20002"/>
                    </a:ext>
                  </a:extLst>
                </a:gridCol>
                <a:gridCol w="2711421">
                  <a:extLst>
                    <a:ext uri="{9D8B030D-6E8A-4147-A177-3AD203B41FA5}">
                      <a16:colId xmlns:a16="http://schemas.microsoft.com/office/drawing/2014/main" val="681082533"/>
                    </a:ext>
                  </a:extLst>
                </a:gridCol>
                <a:gridCol w="1098598">
                  <a:extLst>
                    <a:ext uri="{9D8B030D-6E8A-4147-A177-3AD203B41FA5}">
                      <a16:colId xmlns:a16="http://schemas.microsoft.com/office/drawing/2014/main" val="1300324858"/>
                    </a:ext>
                  </a:extLst>
                </a:gridCol>
              </a:tblGrid>
              <a:tr h="689124">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mn-lt"/>
                        </a:rPr>
                        <a:t>Risk ID </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mn-lt"/>
                        </a:rPr>
                        <a:t>Affinity</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rPr>
                        <a:t>Description</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rPr>
                        <a:t>Status</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mn-lt"/>
                        </a:rPr>
                        <a:t>Trend </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467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200" b="0" i="0" u="none" strike="sngStrike" cap="none" normalizeH="0" baseline="0" dirty="0">
                          <a:ln>
                            <a:noFill/>
                          </a:ln>
                          <a:solidFill>
                            <a:schemeClr val="tx1"/>
                          </a:solidFill>
                          <a:effectLst/>
                          <a:latin typeface="+mn-lt"/>
                        </a:rPr>
                        <a:t>56</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sngStrike" cap="none" normalizeH="0" baseline="0" dirty="0" err="1">
                          <a:ln>
                            <a:noFill/>
                          </a:ln>
                          <a:solidFill>
                            <a:schemeClr val="tx1"/>
                          </a:solidFill>
                          <a:effectLst/>
                          <a:latin typeface="+mn-lt"/>
                        </a:rPr>
                        <a:t>Sc</a:t>
                      </a:r>
                      <a:endParaRPr kumimoji="0" lang="en-US" sz="1400" b="0" i="0" u="none" strike="sngStrike" cap="none" normalizeH="0" baseline="0" dirty="0">
                        <a:ln>
                          <a:noFill/>
                        </a:ln>
                        <a:solidFill>
                          <a:schemeClr val="tx1"/>
                        </a:solidFill>
                        <a:effectLst/>
                        <a:latin typeface="+mn-lt"/>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400" b="0" i="0" u="none" strike="sngStrike" kern="1200" cap="none" normalizeH="0" baseline="0" dirty="0">
                          <a:ln>
                            <a:noFill/>
                          </a:ln>
                          <a:solidFill>
                            <a:schemeClr val="tx1"/>
                          </a:solidFill>
                          <a:effectLst/>
                          <a:latin typeface="+mn-lt"/>
                          <a:ea typeface="+mn-ea"/>
                          <a:cs typeface="+mn-cs"/>
                        </a:rPr>
                        <a:t>MRR: Facility Availability</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Realized</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97637883"/>
                  </a:ext>
                </a:extLst>
              </a:tr>
              <a:tr h="383101">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200" b="0" i="0" u="none" strike="sngStrike" cap="none" normalizeH="0" baseline="0" dirty="0">
                          <a:ln>
                            <a:noFill/>
                          </a:ln>
                          <a:solidFill>
                            <a:schemeClr val="tx1"/>
                          </a:solidFill>
                          <a:effectLst/>
                          <a:latin typeface="+mn-lt"/>
                        </a:rPr>
                        <a:t>53</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sngStrike" cap="none" normalizeH="0" baseline="0" dirty="0">
                          <a:ln>
                            <a:noFill/>
                          </a:ln>
                          <a:solidFill>
                            <a:schemeClr val="tx1"/>
                          </a:solidFill>
                          <a:effectLst/>
                          <a:latin typeface="+mn-lt"/>
                        </a:rPr>
                        <a:t>R,M/T</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400" b="0" i="0" u="none" strike="sngStrike" kern="1200" cap="none" normalizeH="0" baseline="0" dirty="0">
                          <a:ln>
                            <a:noFill/>
                          </a:ln>
                          <a:solidFill>
                            <a:schemeClr val="tx1"/>
                          </a:solidFill>
                          <a:effectLst/>
                          <a:latin typeface="+mn-lt"/>
                          <a:ea typeface="+mn-ea"/>
                          <a:cs typeface="+mn-cs"/>
                        </a:rPr>
                        <a:t>PICA-N: Model Accuracy</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Accepted</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39922056"/>
                  </a:ext>
                </a:extLst>
              </a:tr>
              <a:tr h="492809">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40</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M/T</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mn-lt"/>
                          <a:ea typeface="+mn-ea"/>
                          <a:cs typeface="+mn-cs"/>
                        </a:rPr>
                        <a:t>HVST: Data Interpretation of Expanding Flow Expt.</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defRPr/>
                      </a:pPr>
                      <a:r>
                        <a:rPr lang="en-US" sz="1400" b="0" i="0" u="none" strike="noStrike" cap="none" normalizeH="0" baseline="0" dirty="0">
                          <a:ln>
                            <a:noFill/>
                          </a:ln>
                          <a:solidFill>
                            <a:schemeClr val="tx1"/>
                          </a:solidFill>
                          <a:effectLst/>
                          <a:latin typeface="+mn-lt"/>
                          <a:cs typeface="Arial"/>
                        </a:rPr>
                        <a:t>Shock tube is down again</a:t>
                      </a:r>
                      <a:endParaRPr kumimoji="0" lang="en-US" sz="1400" b="0" i="0" u="none" strike="noStrike" cap="none" normalizeH="0" baseline="0" dirty="0">
                        <a:ln>
                          <a:noFill/>
                        </a:ln>
                        <a:solidFill>
                          <a:schemeClr val="tx1"/>
                        </a:solidFill>
                        <a:effectLst/>
                        <a:latin typeface="+mn-lt"/>
                        <a:cs typeface="Arial" panose="020B0604020202020204" pitchFamily="34"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Unchanged</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2221">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36</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M/T</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mn-lt"/>
                          <a:ea typeface="+mn-ea"/>
                          <a:cs typeface="+mn-cs"/>
                        </a:rPr>
                        <a:t>HVST: Expansion Cone Flow Quality</a:t>
                      </a: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defRPr/>
                      </a:pPr>
                      <a:r>
                        <a:rPr lang="en-US" sz="1400" b="0" i="0" u="none" strike="noStrike" cap="none" normalizeH="0" baseline="0" dirty="0">
                          <a:ln>
                            <a:noFill/>
                          </a:ln>
                          <a:solidFill>
                            <a:schemeClr val="tx1"/>
                          </a:solidFill>
                          <a:effectLst/>
                          <a:latin typeface="+mn-lt"/>
                          <a:cs typeface="Arial"/>
                        </a:rPr>
                        <a:t>Shock tube is down again</a:t>
                      </a:r>
                      <a:endParaRPr kumimoji="0" lang="en-US" sz="14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Unchanged</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25931010"/>
                  </a:ext>
                </a:extLst>
              </a:tr>
            </a:tbl>
          </a:graphicData>
        </a:graphic>
      </p:graphicFrame>
      <p:grpSp>
        <p:nvGrpSpPr>
          <p:cNvPr id="82" name="Group 81"/>
          <p:cNvGrpSpPr/>
          <p:nvPr/>
        </p:nvGrpSpPr>
        <p:grpSpPr>
          <a:xfrm>
            <a:off x="0" y="1574982"/>
            <a:ext cx="4232107" cy="3175503"/>
            <a:chOff x="128509" y="1185061"/>
            <a:chExt cx="4232107" cy="3175503"/>
          </a:xfrm>
        </p:grpSpPr>
        <p:sp>
          <p:nvSpPr>
            <p:cNvPr id="6" name="Rectangle 13"/>
            <p:cNvSpPr>
              <a:spLocks noChangeArrowheads="1"/>
            </p:cNvSpPr>
            <p:nvPr/>
          </p:nvSpPr>
          <p:spPr bwMode="auto">
            <a:xfrm>
              <a:off x="1010792" y="3885352"/>
              <a:ext cx="21688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827" tIns="23572" rIns="48827" bIns="23572">
              <a:spAutoFit/>
            </a:bodyPr>
            <a:lstStyle/>
            <a:p>
              <a:pPr marL="0" marR="0" lvl="0" indent="0" algn="l" defTabSz="72072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rPr>
                <a:t>1</a:t>
              </a:r>
            </a:p>
          </p:txBody>
        </p:sp>
        <p:sp>
          <p:nvSpPr>
            <p:cNvPr id="7" name="Rectangle 14"/>
            <p:cNvSpPr>
              <a:spLocks noChangeArrowheads="1"/>
            </p:cNvSpPr>
            <p:nvPr/>
          </p:nvSpPr>
          <p:spPr bwMode="auto">
            <a:xfrm>
              <a:off x="1750066" y="3885351"/>
              <a:ext cx="21688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827" tIns="23572" rIns="48827" bIns="23572">
              <a:spAutoFit/>
            </a:bodyPr>
            <a:lstStyle/>
            <a:p>
              <a:pPr marL="0" marR="0" lvl="0" indent="0" algn="l" defTabSz="72072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rPr>
                <a:t>2</a:t>
              </a:r>
            </a:p>
          </p:txBody>
        </p:sp>
        <p:sp>
          <p:nvSpPr>
            <p:cNvPr id="8" name="Rectangle 15"/>
            <p:cNvSpPr>
              <a:spLocks noChangeArrowheads="1"/>
            </p:cNvSpPr>
            <p:nvPr/>
          </p:nvSpPr>
          <p:spPr bwMode="auto">
            <a:xfrm>
              <a:off x="2489342" y="3885351"/>
              <a:ext cx="21688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827" tIns="23572" rIns="48827" bIns="23572">
              <a:spAutoFit/>
            </a:bodyPr>
            <a:lstStyle/>
            <a:p>
              <a:pPr marL="0" marR="0" lvl="0" indent="0" algn="l" defTabSz="72072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rPr>
                <a:t>3</a:t>
              </a:r>
            </a:p>
          </p:txBody>
        </p:sp>
        <p:sp>
          <p:nvSpPr>
            <p:cNvPr id="9" name="Rectangle 16"/>
            <p:cNvSpPr>
              <a:spLocks noChangeArrowheads="1"/>
            </p:cNvSpPr>
            <p:nvPr/>
          </p:nvSpPr>
          <p:spPr bwMode="auto">
            <a:xfrm>
              <a:off x="3228616" y="3885351"/>
              <a:ext cx="21688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827" tIns="23572" rIns="48827" bIns="23572">
              <a:spAutoFit/>
            </a:bodyPr>
            <a:lstStyle/>
            <a:p>
              <a:pPr marL="0" marR="0" lvl="0" indent="0" algn="l" defTabSz="72072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rPr>
                <a:t>4</a:t>
              </a:r>
            </a:p>
          </p:txBody>
        </p:sp>
        <p:sp>
          <p:nvSpPr>
            <p:cNvPr id="10" name="Rectangle 17"/>
            <p:cNvSpPr>
              <a:spLocks noChangeArrowheads="1"/>
            </p:cNvSpPr>
            <p:nvPr/>
          </p:nvSpPr>
          <p:spPr bwMode="auto">
            <a:xfrm>
              <a:off x="3967889" y="3885351"/>
              <a:ext cx="21688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827" tIns="23572" rIns="48827" bIns="23572">
              <a:spAutoFit/>
            </a:bodyPr>
            <a:lstStyle/>
            <a:p>
              <a:pPr marL="0" marR="0" lvl="0" indent="0" algn="l" defTabSz="72072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rPr>
                <a:t>5</a:t>
              </a:r>
            </a:p>
          </p:txBody>
        </p:sp>
        <p:sp>
          <p:nvSpPr>
            <p:cNvPr id="35" name="Rectangle 42"/>
            <p:cNvSpPr>
              <a:spLocks noChangeArrowheads="1"/>
            </p:cNvSpPr>
            <p:nvPr/>
          </p:nvSpPr>
          <p:spPr bwMode="auto">
            <a:xfrm>
              <a:off x="519862" y="1345014"/>
              <a:ext cx="21688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827" tIns="23572" rIns="48827" bIns="23572">
              <a:spAutoFit/>
            </a:bodyPr>
            <a:lstStyle/>
            <a:p>
              <a:pPr marL="0" marR="0" lvl="0" indent="0" algn="l" defTabSz="72072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rPr>
                <a:t>5</a:t>
              </a:r>
            </a:p>
          </p:txBody>
        </p:sp>
        <p:sp>
          <p:nvSpPr>
            <p:cNvPr id="36" name="Rectangle 43"/>
            <p:cNvSpPr>
              <a:spLocks noChangeArrowheads="1"/>
            </p:cNvSpPr>
            <p:nvPr/>
          </p:nvSpPr>
          <p:spPr bwMode="auto">
            <a:xfrm>
              <a:off x="519862" y="1866171"/>
              <a:ext cx="21688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827" tIns="23572" rIns="48827" bIns="23572">
              <a:spAutoFit/>
            </a:bodyPr>
            <a:lstStyle/>
            <a:p>
              <a:pPr marL="0" marR="0" lvl="0" indent="0" algn="l" defTabSz="72072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rPr>
                <a:t>4</a:t>
              </a:r>
            </a:p>
          </p:txBody>
        </p:sp>
        <p:sp>
          <p:nvSpPr>
            <p:cNvPr id="37" name="Rectangle 44"/>
            <p:cNvSpPr>
              <a:spLocks noChangeArrowheads="1"/>
            </p:cNvSpPr>
            <p:nvPr/>
          </p:nvSpPr>
          <p:spPr bwMode="auto">
            <a:xfrm>
              <a:off x="546238" y="2387329"/>
              <a:ext cx="21688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827" tIns="23572" rIns="48827" bIns="23572">
              <a:spAutoFit/>
            </a:bodyPr>
            <a:lstStyle/>
            <a:p>
              <a:pPr marL="0" marR="0" lvl="0" indent="0" algn="l" defTabSz="72072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rPr>
                <a:t>3</a:t>
              </a:r>
            </a:p>
          </p:txBody>
        </p:sp>
        <p:sp>
          <p:nvSpPr>
            <p:cNvPr id="38" name="Rectangle 45"/>
            <p:cNvSpPr>
              <a:spLocks noChangeArrowheads="1"/>
            </p:cNvSpPr>
            <p:nvPr/>
          </p:nvSpPr>
          <p:spPr bwMode="auto">
            <a:xfrm>
              <a:off x="519862" y="2908486"/>
              <a:ext cx="21688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827" tIns="23572" rIns="48827" bIns="23572">
              <a:spAutoFit/>
            </a:bodyPr>
            <a:lstStyle/>
            <a:p>
              <a:pPr marL="0" marR="0" lvl="0" indent="0" algn="l" defTabSz="72072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rPr>
                <a:t>2</a:t>
              </a:r>
            </a:p>
          </p:txBody>
        </p:sp>
        <p:sp>
          <p:nvSpPr>
            <p:cNvPr id="39" name="Rectangle 46"/>
            <p:cNvSpPr>
              <a:spLocks noChangeArrowheads="1"/>
            </p:cNvSpPr>
            <p:nvPr/>
          </p:nvSpPr>
          <p:spPr bwMode="auto">
            <a:xfrm>
              <a:off x="519862" y="3429646"/>
              <a:ext cx="21688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827" tIns="23572" rIns="48827" bIns="23572">
              <a:spAutoFit/>
            </a:bodyPr>
            <a:lstStyle/>
            <a:p>
              <a:pPr marL="0" marR="0" lvl="0" indent="0" algn="l" defTabSz="72072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rPr>
                <a:t>1</a:t>
              </a:r>
            </a:p>
          </p:txBody>
        </p:sp>
        <p:sp>
          <p:nvSpPr>
            <p:cNvPr id="40" name="Rectangle 47"/>
            <p:cNvSpPr>
              <a:spLocks noChangeArrowheads="1"/>
            </p:cNvSpPr>
            <p:nvPr/>
          </p:nvSpPr>
          <p:spPr bwMode="auto">
            <a:xfrm>
              <a:off x="128509" y="1185061"/>
              <a:ext cx="313067" cy="2769989"/>
            </a:xfrm>
            <a:prstGeom prst="rect">
              <a:avLst/>
            </a:prstGeom>
            <a:solidFill>
              <a:srgbClr val="A8C1FE"/>
            </a:solidFill>
            <a:ln w="9525">
              <a:solidFill>
                <a:schemeClr val="tx1"/>
              </a:solidFill>
              <a:miter lim="800000"/>
              <a:headEnd/>
              <a:tailEnd/>
            </a:ln>
          </p:spPr>
          <p:txBody>
            <a:bodyPr lIns="0" tIns="457200" rIns="0" bIns="457200" anchor="ctr">
              <a:spAutoFit/>
            </a:bodyPr>
            <a:lstStyle/>
            <a:p>
              <a:pPr marL="0" marR="0" lvl="0" indent="0" algn="ctr" defTabSz="96996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L</a:t>
              </a:r>
            </a:p>
            <a:p>
              <a:pPr marL="0" marR="0" lvl="0" indent="0" algn="ctr" defTabSz="96996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I</a:t>
              </a:r>
            </a:p>
            <a:p>
              <a:pPr marL="0" marR="0" lvl="0" indent="0" algn="ctr" defTabSz="96996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K</a:t>
              </a:r>
            </a:p>
            <a:p>
              <a:pPr marL="0" marR="0" lvl="0" indent="0" algn="ctr" defTabSz="96996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E</a:t>
              </a:r>
            </a:p>
            <a:p>
              <a:pPr marL="0" marR="0" lvl="0" indent="0" algn="ctr" defTabSz="96996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L</a:t>
              </a:r>
            </a:p>
            <a:p>
              <a:pPr marL="0" marR="0" lvl="0" indent="0" algn="ctr" defTabSz="96996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I</a:t>
              </a:r>
            </a:p>
            <a:p>
              <a:pPr marL="0" marR="0" lvl="0" indent="0" algn="ctr" defTabSz="96996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H</a:t>
              </a:r>
            </a:p>
            <a:p>
              <a:pPr marL="0" marR="0" lvl="0" indent="0" algn="ctr" defTabSz="96996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O</a:t>
              </a:r>
            </a:p>
            <a:p>
              <a:pPr marL="0" marR="0" lvl="0" indent="0" algn="ctr" defTabSz="96996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O</a:t>
              </a:r>
            </a:p>
            <a:p>
              <a:pPr marL="0" marR="0" lvl="0" indent="0" algn="ctr" defTabSz="96996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D</a:t>
              </a:r>
              <a:endParaRPr kumimoji="0" lang="en-US" sz="1200" b="0"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endParaRPr>
            </a:p>
          </p:txBody>
        </p:sp>
        <p:sp>
          <p:nvSpPr>
            <p:cNvPr id="42" name="Rectangle 48"/>
            <p:cNvSpPr>
              <a:spLocks noChangeArrowheads="1"/>
            </p:cNvSpPr>
            <p:nvPr/>
          </p:nvSpPr>
          <p:spPr bwMode="auto">
            <a:xfrm>
              <a:off x="736747" y="4138314"/>
              <a:ext cx="3623869" cy="222250"/>
            </a:xfrm>
            <a:prstGeom prst="rect">
              <a:avLst/>
            </a:prstGeom>
            <a:solidFill>
              <a:srgbClr val="A8C1FE"/>
            </a:solidFill>
            <a:ln w="9525">
              <a:solidFill>
                <a:schemeClr val="tx1"/>
              </a:solidFill>
              <a:miter lim="800000"/>
              <a:headEnd/>
              <a:tailEnd/>
            </a:ln>
          </p:spPr>
          <p:txBody>
            <a:bodyPr wrap="square" lIns="0" tIns="0" rIns="0" bIns="0">
              <a:spAutoFit/>
            </a:bodyPr>
            <a:lstStyle/>
            <a:p>
              <a:pPr marL="0" marR="0" lvl="0" indent="0" algn="ctr" defTabSz="96996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CONSEQUENCES</a:t>
              </a:r>
              <a:endParaRPr kumimoji="0" lang="en-US" sz="800" b="0" i="0" u="none" strike="noStrike" kern="1200" cap="none" spc="0" normalizeH="0" baseline="0" noProof="0">
                <a:ln>
                  <a:noFill/>
                </a:ln>
                <a:solidFill>
                  <a:prstClr val="black"/>
                </a:solidFill>
                <a:effectLst/>
                <a:uLnTx/>
                <a:uFillTx/>
                <a:latin typeface="Arial" charset="0"/>
                <a:ea typeface="ヒラギノ角ゴ Pro W3" charset="0"/>
                <a:cs typeface="ヒラギノ角ゴ Pro W3" charset="0"/>
              </a:endParaRPr>
            </a:p>
          </p:txBody>
        </p:sp>
      </p:grpSp>
      <p:graphicFrame>
        <p:nvGraphicFramePr>
          <p:cNvPr id="57" name="Table 56"/>
          <p:cNvGraphicFramePr>
            <a:graphicFrameLocks noGrp="1"/>
          </p:cNvGraphicFramePr>
          <p:nvPr>
            <p:extLst>
              <p:ext uri="{D42A27DB-BD31-4B8C-83A1-F6EECF244321}">
                <p14:modId xmlns:p14="http://schemas.microsoft.com/office/powerpoint/2010/main" val="3461600345"/>
              </p:ext>
            </p:extLst>
          </p:nvPr>
        </p:nvGraphicFramePr>
        <p:xfrm>
          <a:off x="618782" y="1548670"/>
          <a:ext cx="3613325" cy="2654015"/>
        </p:xfrm>
        <a:graphic>
          <a:graphicData uri="http://schemas.openxmlformats.org/drawingml/2006/table">
            <a:tbl>
              <a:tblPr firstRow="1" bandRow="1">
                <a:tableStyleId>{5C22544A-7EE6-4342-B048-85BDC9FD1C3A}</a:tableStyleId>
              </a:tblPr>
              <a:tblGrid>
                <a:gridCol w="722665">
                  <a:extLst>
                    <a:ext uri="{9D8B030D-6E8A-4147-A177-3AD203B41FA5}">
                      <a16:colId xmlns:a16="http://schemas.microsoft.com/office/drawing/2014/main" val="497075010"/>
                    </a:ext>
                  </a:extLst>
                </a:gridCol>
                <a:gridCol w="722665">
                  <a:extLst>
                    <a:ext uri="{9D8B030D-6E8A-4147-A177-3AD203B41FA5}">
                      <a16:colId xmlns:a16="http://schemas.microsoft.com/office/drawing/2014/main" val="916435836"/>
                    </a:ext>
                  </a:extLst>
                </a:gridCol>
                <a:gridCol w="722665">
                  <a:extLst>
                    <a:ext uri="{9D8B030D-6E8A-4147-A177-3AD203B41FA5}">
                      <a16:colId xmlns:a16="http://schemas.microsoft.com/office/drawing/2014/main" val="939616828"/>
                    </a:ext>
                  </a:extLst>
                </a:gridCol>
                <a:gridCol w="722665">
                  <a:extLst>
                    <a:ext uri="{9D8B030D-6E8A-4147-A177-3AD203B41FA5}">
                      <a16:colId xmlns:a16="http://schemas.microsoft.com/office/drawing/2014/main" val="1721341597"/>
                    </a:ext>
                  </a:extLst>
                </a:gridCol>
                <a:gridCol w="722665">
                  <a:extLst>
                    <a:ext uri="{9D8B030D-6E8A-4147-A177-3AD203B41FA5}">
                      <a16:colId xmlns:a16="http://schemas.microsoft.com/office/drawing/2014/main" val="4091835808"/>
                    </a:ext>
                  </a:extLst>
                </a:gridCol>
              </a:tblGrid>
              <a:tr h="530803">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148351713"/>
                  </a:ext>
                </a:extLst>
              </a:tr>
              <a:tr h="530803">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endParaRPr lang="en-US" strike="sngStrike"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896838398"/>
                  </a:ext>
                </a:extLst>
              </a:tr>
              <a:tr h="530803">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r>
                        <a:rPr lang="en-US" dirty="0"/>
                        <a:t>36 40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889991741"/>
                  </a:ext>
                </a:extLst>
              </a:tr>
              <a:tr h="530803">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r>
                        <a:rPr lang="en-US"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47335671"/>
                  </a:ext>
                </a:extLst>
              </a:tr>
              <a:tr h="530803">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658269138"/>
                  </a:ext>
                </a:extLst>
              </a:tr>
            </a:tbl>
          </a:graphicData>
        </a:graphic>
      </p:graphicFrame>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pic>
        <p:nvPicPr>
          <p:cNvPr id="5" name="Picture 4"/>
          <p:cNvPicPr>
            <a:picLocks noChangeAspect="1"/>
          </p:cNvPicPr>
          <p:nvPr/>
        </p:nvPicPr>
        <p:blipFill>
          <a:blip r:embed="rId4"/>
          <a:stretch>
            <a:fillRect/>
          </a:stretch>
        </p:blipFill>
        <p:spPr>
          <a:xfrm>
            <a:off x="156533" y="4797926"/>
            <a:ext cx="4139383" cy="1593118"/>
          </a:xfrm>
          <a:prstGeom prst="rect">
            <a:avLst/>
          </a:prstGeom>
        </p:spPr>
      </p:pic>
      <p:sp>
        <p:nvSpPr>
          <p:cNvPr id="11" name="Slide Number Placeholder 10"/>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3D49-2B6F-174C-9E1E-1013A06E5C50}" type="slidenum">
              <a:rPr kumimoji="0" lang="uk-UA" sz="8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uk-UA" sz="800" b="0" i="0" u="none" strike="noStrike" kern="1200" cap="none" spc="0" normalizeH="0" baseline="0" noProof="0">
              <a:ln>
                <a:noFill/>
              </a:ln>
              <a:solidFill>
                <a:prstClr val="black"/>
              </a:solidFill>
              <a:effectLst/>
              <a:uLnTx/>
              <a:uFillTx/>
              <a:latin typeface="Arial" charset="0"/>
              <a:cs typeface="+mn-cs"/>
            </a:endParaRPr>
          </a:p>
        </p:txBody>
      </p:sp>
      <p:sp>
        <p:nvSpPr>
          <p:cNvPr id="26" name="Title 1">
            <a:extLst>
              <a:ext uri="{FF2B5EF4-FFF2-40B4-BE49-F238E27FC236}">
                <a16:creationId xmlns:a16="http://schemas.microsoft.com/office/drawing/2014/main" id="{20ED9E3C-34B6-8447-A5BA-396BDB457871}"/>
              </a:ext>
            </a:extLst>
          </p:cNvPr>
          <p:cNvSpPr>
            <a:spLocks noGrp="1"/>
          </p:cNvSpPr>
          <p:nvPr>
            <p:ph type="title"/>
          </p:nvPr>
        </p:nvSpPr>
        <p:spPr>
          <a:xfrm>
            <a:off x="543264" y="61101"/>
            <a:ext cx="10853854" cy="1066800"/>
          </a:xfrm>
        </p:spPr>
        <p:txBody>
          <a:bodyPr/>
          <a:lstStyle/>
          <a:p>
            <a:r>
              <a:rPr lang="en-US" sz="3600" dirty="0"/>
              <a:t>Risk Summary</a:t>
            </a:r>
          </a:p>
        </p:txBody>
      </p:sp>
      <p:sp>
        <p:nvSpPr>
          <p:cNvPr id="24" name="AutoShape 143">
            <a:extLst>
              <a:ext uri="{FF2B5EF4-FFF2-40B4-BE49-F238E27FC236}">
                <a16:creationId xmlns:a16="http://schemas.microsoft.com/office/drawing/2014/main" id="{F2F9606C-05E9-4AAE-AF25-1974EAFEB837}"/>
              </a:ext>
            </a:extLst>
          </p:cNvPr>
          <p:cNvSpPr>
            <a:spLocks noChangeArrowheads="1"/>
          </p:cNvSpPr>
          <p:nvPr/>
        </p:nvSpPr>
        <p:spPr bwMode="auto">
          <a:xfrm rot="5400000">
            <a:off x="11205497" y="3871161"/>
            <a:ext cx="174625" cy="150813"/>
          </a:xfrm>
          <a:prstGeom prst="upArrow">
            <a:avLst>
              <a:gd name="adj1" fmla="val 50000"/>
              <a:gd name="adj2" fmla="val 25000"/>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200">
              <a:cs typeface="Times New Roman" charset="0"/>
            </a:endParaRPr>
          </a:p>
        </p:txBody>
      </p:sp>
      <p:sp>
        <p:nvSpPr>
          <p:cNvPr id="27" name="AutoShape 143">
            <a:extLst>
              <a:ext uri="{FF2B5EF4-FFF2-40B4-BE49-F238E27FC236}">
                <a16:creationId xmlns:a16="http://schemas.microsoft.com/office/drawing/2014/main" id="{B69F6999-E72D-4270-A09A-7BA3401C654F}"/>
              </a:ext>
            </a:extLst>
          </p:cNvPr>
          <p:cNvSpPr>
            <a:spLocks noChangeArrowheads="1"/>
          </p:cNvSpPr>
          <p:nvPr/>
        </p:nvSpPr>
        <p:spPr bwMode="auto">
          <a:xfrm rot="5400000">
            <a:off x="11207304" y="3347479"/>
            <a:ext cx="174625" cy="150813"/>
          </a:xfrm>
          <a:prstGeom prst="upArrow">
            <a:avLst>
              <a:gd name="adj1" fmla="val 50000"/>
              <a:gd name="adj2" fmla="val 25000"/>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200">
              <a:cs typeface="Times New Roman" charset="0"/>
            </a:endParaRPr>
          </a:p>
        </p:txBody>
      </p:sp>
      <p:graphicFrame>
        <p:nvGraphicFramePr>
          <p:cNvPr id="28" name="Content Placeholder 4">
            <a:extLst>
              <a:ext uri="{FF2B5EF4-FFF2-40B4-BE49-F238E27FC236}">
                <a16:creationId xmlns:a16="http://schemas.microsoft.com/office/drawing/2014/main" id="{BA2AC7BE-D11A-4DFF-BDD3-C7C1614F40BE}"/>
              </a:ext>
            </a:extLst>
          </p:cNvPr>
          <p:cNvGraphicFramePr>
            <a:graphicFrameLocks/>
          </p:cNvGraphicFramePr>
          <p:nvPr>
            <p:extLst>
              <p:ext uri="{D42A27DB-BD31-4B8C-83A1-F6EECF244321}">
                <p14:modId xmlns:p14="http://schemas.microsoft.com/office/powerpoint/2010/main" val="961221135"/>
              </p:ext>
            </p:extLst>
          </p:nvPr>
        </p:nvGraphicFramePr>
        <p:xfrm>
          <a:off x="4359724" y="4625488"/>
          <a:ext cx="7684827" cy="1407160"/>
        </p:xfrm>
        <a:graphic>
          <a:graphicData uri="http://schemas.openxmlformats.org/drawingml/2006/table">
            <a:tbl>
              <a:tblPr firstRow="1" bandRow="1">
                <a:tableStyleId>{5C22544A-7EE6-4342-B048-85BDC9FD1C3A}</a:tableStyleId>
              </a:tblPr>
              <a:tblGrid>
                <a:gridCol w="428723">
                  <a:extLst>
                    <a:ext uri="{9D8B030D-6E8A-4147-A177-3AD203B41FA5}">
                      <a16:colId xmlns:a16="http://schemas.microsoft.com/office/drawing/2014/main" val="2702944524"/>
                    </a:ext>
                  </a:extLst>
                </a:gridCol>
                <a:gridCol w="1083491">
                  <a:extLst>
                    <a:ext uri="{9D8B030D-6E8A-4147-A177-3AD203B41FA5}">
                      <a16:colId xmlns:a16="http://schemas.microsoft.com/office/drawing/2014/main" val="4143071231"/>
                    </a:ext>
                  </a:extLst>
                </a:gridCol>
                <a:gridCol w="2166980">
                  <a:extLst>
                    <a:ext uri="{9D8B030D-6E8A-4147-A177-3AD203B41FA5}">
                      <a16:colId xmlns:a16="http://schemas.microsoft.com/office/drawing/2014/main" val="2792998224"/>
                    </a:ext>
                  </a:extLst>
                </a:gridCol>
                <a:gridCol w="4005633">
                  <a:extLst>
                    <a:ext uri="{9D8B030D-6E8A-4147-A177-3AD203B41FA5}">
                      <a16:colId xmlns:a16="http://schemas.microsoft.com/office/drawing/2014/main" val="2458476962"/>
                    </a:ext>
                  </a:extLst>
                </a:gridCol>
              </a:tblGrid>
              <a:tr h="370840">
                <a:tc>
                  <a:txBody>
                    <a:bodyPr/>
                    <a:lstStyle/>
                    <a:p>
                      <a:r>
                        <a:rPr lang="en-US" sz="1400"/>
                        <a:t>ID</a:t>
                      </a:r>
                    </a:p>
                  </a:txBody>
                  <a:tcPr/>
                </a:tc>
                <a:tc>
                  <a:txBody>
                    <a:bodyPr/>
                    <a:lstStyle/>
                    <a:p>
                      <a:r>
                        <a:rPr lang="en-US" sz="1400"/>
                        <a:t>Date</a:t>
                      </a:r>
                    </a:p>
                  </a:txBody>
                  <a:tcPr/>
                </a:tc>
                <a:tc>
                  <a:txBody>
                    <a:bodyPr/>
                    <a:lstStyle/>
                    <a:p>
                      <a:r>
                        <a:rPr lang="en-US" sz="1400" dirty="0"/>
                        <a:t>Title</a:t>
                      </a:r>
                    </a:p>
                  </a:txBody>
                  <a:tcPr/>
                </a:tc>
                <a:tc>
                  <a:txBody>
                    <a:bodyPr/>
                    <a:lstStyle/>
                    <a:p>
                      <a:r>
                        <a:rPr lang="en-US" sz="1400" dirty="0"/>
                        <a:t>Outcome</a:t>
                      </a:r>
                    </a:p>
                  </a:txBody>
                  <a:tcPr/>
                </a:tc>
                <a:extLst>
                  <a:ext uri="{0D108BD9-81ED-4DB2-BD59-A6C34878D82A}">
                    <a16:rowId xmlns:a16="http://schemas.microsoft.com/office/drawing/2014/main" val="220226751"/>
                  </a:ext>
                </a:extLst>
              </a:tr>
              <a:tr h="370840">
                <a:tc>
                  <a:txBody>
                    <a:bodyPr/>
                    <a:lstStyle/>
                    <a:p>
                      <a:r>
                        <a:rPr lang="en-US" sz="1400" dirty="0">
                          <a:solidFill>
                            <a:schemeClr val="tx1"/>
                          </a:solidFill>
                        </a:rPr>
                        <a:t>56</a:t>
                      </a:r>
                    </a:p>
                  </a:txBody>
                  <a:tcPr/>
                </a:tc>
                <a:tc>
                  <a:txBody>
                    <a:bodyPr/>
                    <a:lstStyle/>
                    <a:p>
                      <a:r>
                        <a:rPr lang="en-US" sz="1400">
                          <a:solidFill>
                            <a:schemeClr val="tx1"/>
                          </a:solidFill>
                        </a:rPr>
                        <a:t>03/01/2021</a:t>
                      </a:r>
                    </a:p>
                  </a:txBody>
                  <a:tcPr/>
                </a:tc>
                <a:tc>
                  <a:txBody>
                    <a:bodyPr/>
                    <a:lstStyle/>
                    <a:p>
                      <a:r>
                        <a:rPr lang="en-US" sz="1400" dirty="0">
                          <a:solidFill>
                            <a:schemeClr val="tx1"/>
                          </a:solidFill>
                        </a:rPr>
                        <a:t>MRR: Facility Availability</a:t>
                      </a:r>
                    </a:p>
                    <a:p>
                      <a:r>
                        <a:rPr lang="en-US" sz="1400" dirty="0">
                          <a:solidFill>
                            <a:schemeClr val="tx1"/>
                          </a:solidFill>
                        </a:rPr>
                        <a:t>(Realized)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Risk effectively realized: Facility became operational and testing completed in Q3.</a:t>
                      </a:r>
                    </a:p>
                  </a:txBody>
                  <a:tcPr/>
                </a:tc>
                <a:extLst>
                  <a:ext uri="{0D108BD9-81ED-4DB2-BD59-A6C34878D82A}">
                    <a16:rowId xmlns:a16="http://schemas.microsoft.com/office/drawing/2014/main" val="1524787900"/>
                  </a:ext>
                </a:extLst>
              </a:tr>
              <a:tr h="370840">
                <a:tc>
                  <a:txBody>
                    <a:bodyPr/>
                    <a:lstStyle/>
                    <a:p>
                      <a:r>
                        <a:rPr lang="en-US" sz="1400" dirty="0">
                          <a:solidFill>
                            <a:schemeClr val="tx1"/>
                          </a:solidFill>
                        </a:rPr>
                        <a:t>53</a:t>
                      </a:r>
                    </a:p>
                  </a:txBody>
                  <a:tcPr/>
                </a:tc>
                <a:tc>
                  <a:txBody>
                    <a:bodyPr/>
                    <a:lstStyle/>
                    <a:p>
                      <a:r>
                        <a:rPr lang="en-US" sz="1400" dirty="0">
                          <a:solidFill>
                            <a:schemeClr val="tx1"/>
                          </a:solidFill>
                        </a:rPr>
                        <a:t>03/01/2021</a:t>
                      </a:r>
                    </a:p>
                  </a:txBody>
                  <a:tcPr/>
                </a:tc>
                <a:tc>
                  <a:txBody>
                    <a:bodyPr/>
                    <a:lstStyle/>
                    <a:p>
                      <a:r>
                        <a:rPr lang="en-US" sz="1400" dirty="0">
                          <a:solidFill>
                            <a:schemeClr val="tx1"/>
                          </a:solidFill>
                        </a:rPr>
                        <a:t>PICA-N: Model Accuracy</a:t>
                      </a:r>
                    </a:p>
                    <a:p>
                      <a:r>
                        <a:rPr lang="en-US" sz="1400" dirty="0">
                          <a:solidFill>
                            <a:schemeClr val="tx1"/>
                          </a:solidFill>
                        </a:rPr>
                        <a:t>(Accepted)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Risk accepted at the March 2021 TAPR. Mitigated with MEDLI 2 Deep Dive task.</a:t>
                      </a:r>
                    </a:p>
                  </a:txBody>
                  <a:tcPr/>
                </a:tc>
                <a:extLst>
                  <a:ext uri="{0D108BD9-81ED-4DB2-BD59-A6C34878D82A}">
                    <a16:rowId xmlns:a16="http://schemas.microsoft.com/office/drawing/2014/main" val="523172114"/>
                  </a:ext>
                </a:extLst>
              </a:tr>
            </a:tbl>
          </a:graphicData>
        </a:graphic>
      </p:graphicFrame>
      <p:sp>
        <p:nvSpPr>
          <p:cNvPr id="29" name="TextBox 28">
            <a:extLst>
              <a:ext uri="{FF2B5EF4-FFF2-40B4-BE49-F238E27FC236}">
                <a16:creationId xmlns:a16="http://schemas.microsoft.com/office/drawing/2014/main" id="{CAB5F404-00C7-4A62-80F3-66FC493FC346}"/>
              </a:ext>
            </a:extLst>
          </p:cNvPr>
          <p:cNvSpPr txBox="1"/>
          <p:nvPr/>
        </p:nvSpPr>
        <p:spPr>
          <a:xfrm>
            <a:off x="4286831" y="4283265"/>
            <a:ext cx="7748636" cy="2031325"/>
          </a:xfrm>
          <a:prstGeom prst="rect">
            <a:avLst/>
          </a:prstGeom>
          <a:noFill/>
        </p:spPr>
        <p:txBody>
          <a:bodyPr wrap="square" rtlCol="0">
            <a:spAutoFit/>
          </a:bodyPr>
          <a:lstStyle/>
          <a:p>
            <a:r>
              <a:rPr lang="en-US" b="1" dirty="0"/>
              <a:t>CLOSED (since FY20 APR):</a:t>
            </a:r>
          </a:p>
          <a:p>
            <a:endParaRPr lang="en-US" sz="1600" b="1" dirty="0"/>
          </a:p>
          <a:p>
            <a:endParaRPr lang="en-US" sz="1600" b="1" dirty="0"/>
          </a:p>
          <a:p>
            <a:endParaRPr lang="en-US" sz="1600" b="1" dirty="0"/>
          </a:p>
          <a:p>
            <a:endParaRPr lang="en-US" sz="1600" b="1" dirty="0"/>
          </a:p>
          <a:p>
            <a:endParaRPr lang="en-US" sz="1600" b="1" dirty="0"/>
          </a:p>
          <a:p>
            <a:endParaRPr lang="en-US" sz="1600" b="1" dirty="0"/>
          </a:p>
          <a:p>
            <a:r>
              <a:rPr lang="en-US" sz="1200" dirty="0">
                <a:cs typeface="Arial"/>
              </a:rPr>
              <a:t>ESM will reassess risk methodology once guidance is received by GCD in response to TAPR board finding. </a:t>
            </a:r>
            <a:endParaRPr lang="en-US" sz="1400" b="1" dirty="0"/>
          </a:p>
        </p:txBody>
      </p:sp>
    </p:spTree>
    <p:extLst>
      <p:ext uri="{BB962C8B-B14F-4D97-AF65-F5344CB8AC3E}">
        <p14:creationId xmlns:p14="http://schemas.microsoft.com/office/powerpoint/2010/main" val="3446851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007" y="94935"/>
            <a:ext cx="7737985" cy="1066800"/>
          </a:xfrm>
        </p:spPr>
        <p:txBody>
          <a:bodyPr/>
          <a:lstStyle/>
          <a:p>
            <a:r>
              <a:rPr lang="en-US" sz="4000" b="1" dirty="0"/>
              <a:t>Project Assessment Summary</a:t>
            </a:r>
          </a:p>
        </p:txBody>
      </p:sp>
      <p:graphicFrame>
        <p:nvGraphicFramePr>
          <p:cNvPr id="5" name="Table 4"/>
          <p:cNvGraphicFramePr>
            <a:graphicFrameLocks noGrp="1"/>
          </p:cNvGraphicFramePr>
          <p:nvPr>
            <p:extLst>
              <p:ext uri="{D42A27DB-BD31-4B8C-83A1-F6EECF244321}">
                <p14:modId xmlns:p14="http://schemas.microsoft.com/office/powerpoint/2010/main" val="1260298528"/>
              </p:ext>
            </p:extLst>
          </p:nvPr>
        </p:nvGraphicFramePr>
        <p:xfrm>
          <a:off x="502846" y="1528080"/>
          <a:ext cx="11140514" cy="3239074"/>
        </p:xfrm>
        <a:graphic>
          <a:graphicData uri="http://schemas.openxmlformats.org/drawingml/2006/table">
            <a:tbl>
              <a:tblPr/>
              <a:tblGrid>
                <a:gridCol w="1504661">
                  <a:extLst>
                    <a:ext uri="{9D8B030D-6E8A-4147-A177-3AD203B41FA5}">
                      <a16:colId xmlns:a16="http://schemas.microsoft.com/office/drawing/2014/main" val="20000"/>
                    </a:ext>
                  </a:extLst>
                </a:gridCol>
                <a:gridCol w="458243">
                  <a:extLst>
                    <a:ext uri="{9D8B030D-6E8A-4147-A177-3AD203B41FA5}">
                      <a16:colId xmlns:a16="http://schemas.microsoft.com/office/drawing/2014/main" val="3885110848"/>
                    </a:ext>
                  </a:extLst>
                </a:gridCol>
                <a:gridCol w="458243">
                  <a:extLst>
                    <a:ext uri="{9D8B030D-6E8A-4147-A177-3AD203B41FA5}">
                      <a16:colId xmlns:a16="http://schemas.microsoft.com/office/drawing/2014/main" val="3130830848"/>
                    </a:ext>
                  </a:extLst>
                </a:gridCol>
                <a:gridCol w="458243">
                  <a:extLst>
                    <a:ext uri="{9D8B030D-6E8A-4147-A177-3AD203B41FA5}">
                      <a16:colId xmlns:a16="http://schemas.microsoft.com/office/drawing/2014/main" val="260731836"/>
                    </a:ext>
                  </a:extLst>
                </a:gridCol>
                <a:gridCol w="458243">
                  <a:extLst>
                    <a:ext uri="{9D8B030D-6E8A-4147-A177-3AD203B41FA5}">
                      <a16:colId xmlns:a16="http://schemas.microsoft.com/office/drawing/2014/main" val="1853114543"/>
                    </a:ext>
                  </a:extLst>
                </a:gridCol>
                <a:gridCol w="7802881">
                  <a:extLst>
                    <a:ext uri="{9D8B030D-6E8A-4147-A177-3AD203B41FA5}">
                      <a16:colId xmlns:a16="http://schemas.microsoft.com/office/drawing/2014/main" val="20005"/>
                    </a:ext>
                  </a:extLst>
                </a:gridCol>
              </a:tblGrid>
              <a:tr h="565963">
                <a:tc rowSpan="2">
                  <a:txBody>
                    <a:bodyPr/>
                    <a:lstStyle/>
                    <a:p>
                      <a:pPr algn="ctr" rtl="0" fontAlgn="ctr"/>
                      <a:r>
                        <a:rPr lang="en-US" sz="1600" b="1" i="0" u="none" strike="noStrike">
                          <a:solidFill>
                            <a:srgbClr val="FFFFFF"/>
                          </a:solidFill>
                          <a:effectLst/>
                          <a:latin typeface="Arial" panose="020B0604020202020204" pitchFamily="34" charset="0"/>
                          <a:cs typeface="Arial" panose="020B0604020202020204" pitchFamily="34" charset="0"/>
                        </a:rPr>
                        <a:t>Project Name </a:t>
                      </a:r>
                    </a:p>
                  </a:txBody>
                  <a:tcPr marL="8193" marR="8193" marT="8193" marB="0" anchor="ctr">
                    <a:lnL w="381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4">
                  <a:txBody>
                    <a:bodyPr/>
                    <a:lstStyle/>
                    <a:p>
                      <a:pPr marL="0" algn="ctr" defTabSz="457200" rtl="0" eaLnBrk="1" fontAlgn="ctr" latinLnBrk="0" hangingPunct="1"/>
                      <a:r>
                        <a:rPr lang="en-US" sz="1400" b="1" i="0" u="none" strike="noStrike" kern="1200" baseline="0">
                          <a:solidFill>
                            <a:schemeClr val="bg1"/>
                          </a:solidFill>
                          <a:effectLst/>
                          <a:latin typeface="Arial" panose="020B0604020202020204" pitchFamily="34" charset="0"/>
                          <a:ea typeface="+mn-ea"/>
                          <a:cs typeface="Arial" panose="020B0604020202020204" pitchFamily="34" charset="0"/>
                        </a:rPr>
                        <a:t>Performance </a:t>
                      </a:r>
                      <a:endParaRPr lang="en-US" sz="1400" b="1" i="0" u="none" strike="noStrike" kern="1200">
                        <a:solidFill>
                          <a:schemeClr val="bg1"/>
                        </a:solidFill>
                        <a:effectLst/>
                        <a:latin typeface="Arial" panose="020B0604020202020204" pitchFamily="34" charset="0"/>
                        <a:ea typeface="+mn-ea"/>
                        <a:cs typeface="Arial" panose="020B0604020202020204" pitchFamily="34" charset="0"/>
                      </a:endParaRPr>
                    </a:p>
                  </a:txBody>
                  <a:tcPr marL="8193" marR="8193" marT="8193" marB="0" anchor="ctr">
                    <a:lnL w="63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00"/>
                    </a:solidFill>
                  </a:tcPr>
                </a:tc>
                <a:tc hMerge="1">
                  <a:txBody>
                    <a:bodyPr/>
                    <a:lstStyle/>
                    <a:p>
                      <a:pPr marL="0" algn="ctr" defTabSz="457200" rtl="0" eaLnBrk="1" fontAlgn="ctr" latinLnBrk="0" hangingPunct="1"/>
                      <a:endParaRPr lang="en-US" sz="1200" b="0" i="0" u="none" strike="noStrike" kern="1200">
                        <a:solidFill>
                          <a:schemeClr val="bg1"/>
                        </a:solidFill>
                        <a:effectLst/>
                        <a:latin typeface="Arial" panose="020B0604020202020204" pitchFamily="34" charset="0"/>
                        <a:ea typeface="+mn-ea"/>
                        <a:cs typeface="Arial" panose="020B0604020202020204" pitchFamily="34" charset="0"/>
                      </a:endParaRPr>
                    </a:p>
                  </a:txBody>
                  <a:tcPr marL="8193" marR="8193" marT="819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rowSpan="2">
                  <a:txBody>
                    <a:bodyPr/>
                    <a:lstStyle/>
                    <a:p>
                      <a:pPr algn="ctr" rtl="0" fontAlgn="ctr"/>
                      <a:r>
                        <a:rPr lang="en-US" sz="1800" b="1" i="0" u="none" strike="noStrike">
                          <a:solidFill>
                            <a:srgbClr val="FFFFFF"/>
                          </a:solidFill>
                          <a:effectLst/>
                          <a:latin typeface="Arial" panose="020B0604020202020204" pitchFamily="34" charset="0"/>
                          <a:cs typeface="Arial" panose="020B0604020202020204" pitchFamily="34" charset="0"/>
                        </a:rPr>
                        <a:t>Comments</a:t>
                      </a:r>
                    </a:p>
                  </a:txBody>
                  <a:tcPr marL="8193" marR="8193" marT="8193" marB="0" anchor="ctr">
                    <a:lnL w="12700" cap="flat" cmpd="sng" algn="ctr">
                      <a:solidFill>
                        <a:schemeClr val="bg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95671">
                <a:tc vMerge="1">
                  <a:txBody>
                    <a:bodyPr/>
                    <a:lstStyle/>
                    <a:p>
                      <a:endParaRPr lang="en-US"/>
                    </a:p>
                  </a:txBody>
                  <a:tcPr/>
                </a:tc>
                <a:tc>
                  <a:txBody>
                    <a:bodyPr/>
                    <a:lstStyle/>
                    <a:p>
                      <a:pPr marL="0" algn="ctr" defTabSz="457200" rtl="0" eaLnBrk="1" fontAlgn="ctr" latinLnBrk="0" hangingPunct="1"/>
                      <a:r>
                        <a:rPr lang="en-US" sz="1600" b="1" i="0" u="none" strike="noStrike" kern="1200">
                          <a:solidFill>
                            <a:schemeClr val="bg1"/>
                          </a:solidFill>
                          <a:effectLst/>
                          <a:latin typeface="Arial" panose="020B0604020202020204" pitchFamily="34" charset="0"/>
                          <a:ea typeface="+mn-ea"/>
                          <a:cs typeface="Arial" panose="020B0604020202020204" pitchFamily="34" charset="0"/>
                        </a:rPr>
                        <a:t>C</a:t>
                      </a:r>
                    </a:p>
                  </a:txBody>
                  <a:tcPr marL="8193" marR="8193" marT="819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00"/>
                    </a:solidFill>
                  </a:tcPr>
                </a:tc>
                <a:tc>
                  <a:txBody>
                    <a:bodyPr/>
                    <a:lstStyle/>
                    <a:p>
                      <a:pPr marL="0" algn="ctr" defTabSz="457200" rtl="0" eaLnBrk="1" fontAlgn="ctr" latinLnBrk="0" hangingPunct="1"/>
                      <a:r>
                        <a:rPr lang="en-US" sz="1600" b="1" i="0" u="none" strike="noStrike" kern="1200">
                          <a:solidFill>
                            <a:schemeClr val="bg1"/>
                          </a:solidFill>
                          <a:effectLst/>
                          <a:latin typeface="Arial" panose="020B0604020202020204" pitchFamily="34" charset="0"/>
                          <a:ea typeface="+mn-ea"/>
                          <a:cs typeface="Arial" panose="020B0604020202020204" pitchFamily="34" charset="0"/>
                        </a:rPr>
                        <a:t>S</a:t>
                      </a:r>
                    </a:p>
                  </a:txBody>
                  <a:tcPr marL="8193" marR="8193" marT="819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00"/>
                    </a:solidFill>
                  </a:tcPr>
                </a:tc>
                <a:tc>
                  <a:txBody>
                    <a:bodyPr/>
                    <a:lstStyle/>
                    <a:p>
                      <a:pPr marL="0" algn="ctr" defTabSz="457200" rtl="0" eaLnBrk="1" fontAlgn="ctr" latinLnBrk="0" hangingPunct="1"/>
                      <a:r>
                        <a:rPr lang="en-US" sz="1600" b="1" i="0" u="none" strike="noStrike" kern="1200">
                          <a:solidFill>
                            <a:schemeClr val="bg1"/>
                          </a:solidFill>
                          <a:effectLst/>
                          <a:latin typeface="Arial" panose="020B0604020202020204" pitchFamily="34" charset="0"/>
                          <a:ea typeface="+mn-ea"/>
                          <a:cs typeface="Arial" panose="020B0604020202020204" pitchFamily="34" charset="0"/>
                        </a:rPr>
                        <a:t>T</a:t>
                      </a:r>
                    </a:p>
                  </a:txBody>
                  <a:tcPr marL="8193" marR="8193" marT="819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00"/>
                    </a:solidFill>
                  </a:tcPr>
                </a:tc>
                <a:tc>
                  <a:txBody>
                    <a:bodyPr/>
                    <a:lstStyle/>
                    <a:p>
                      <a:pPr marL="0" algn="ctr" defTabSz="457200" rtl="0" eaLnBrk="1" fontAlgn="ctr" latinLnBrk="0" hangingPunct="1"/>
                      <a:r>
                        <a:rPr lang="en-US" sz="1600" b="1" i="0" u="none" strike="noStrike" kern="1200">
                          <a:solidFill>
                            <a:schemeClr val="bg1"/>
                          </a:solidFill>
                          <a:effectLst/>
                          <a:latin typeface="Arial" panose="020B0604020202020204" pitchFamily="34" charset="0"/>
                          <a:ea typeface="+mn-ea"/>
                          <a:cs typeface="Arial" panose="020B0604020202020204" pitchFamily="34" charset="0"/>
                        </a:rPr>
                        <a:t>P</a:t>
                      </a:r>
                    </a:p>
                  </a:txBody>
                  <a:tcPr marL="8193" marR="8193" marT="819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00"/>
                    </a:solidFill>
                  </a:tcPr>
                </a:tc>
                <a:tc vMerge="1">
                  <a:txBody>
                    <a:bodyPr/>
                    <a:lstStyle/>
                    <a:p>
                      <a:endParaRPr lang="en-US"/>
                    </a:p>
                  </a:txBody>
                  <a:tcPr/>
                </a:tc>
                <a:extLst>
                  <a:ext uri="{0D108BD9-81ED-4DB2-BD59-A6C34878D82A}">
                    <a16:rowId xmlns:a16="http://schemas.microsoft.com/office/drawing/2014/main" val="167343537"/>
                  </a:ext>
                </a:extLst>
              </a:tr>
              <a:tr h="833544">
                <a:tc>
                  <a:txBody>
                    <a:bodyPr/>
                    <a:lstStyle/>
                    <a:p>
                      <a:pPr algn="ctr" rtl="0" fontAlgn="ctr"/>
                      <a:r>
                        <a:rPr lang="en-US" sz="1800" b="1" i="0" u="none" strike="noStrike">
                          <a:solidFill>
                            <a:srgbClr val="FFFFFF"/>
                          </a:solidFill>
                          <a:effectLst/>
                          <a:latin typeface="Arial" panose="020B0604020202020204" pitchFamily="34" charset="0"/>
                          <a:cs typeface="Arial" panose="020B0604020202020204" pitchFamily="34" charset="0"/>
                        </a:rPr>
                        <a:t>Mid Year</a:t>
                      </a:r>
                    </a:p>
                  </a:txBody>
                  <a:tcPr marL="8193" marR="8193" marT="8193"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457200" rtl="0" eaLnBrk="1" fontAlgn="ctr" latinLnBrk="0" hangingPunct="1"/>
                      <a:endParaRPr lang="en-US" sz="16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93" marR="8193" marT="81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457200" rtl="0" eaLnBrk="1" fontAlgn="ctr" latinLnBrk="0" hangingPunct="1"/>
                      <a:endParaRPr lang="en-US" sz="16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93" marR="8193" marT="81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2400" dirty="0">
                        <a:latin typeface="Arial" panose="020B0604020202020204" pitchFamily="34" charset="0"/>
                        <a:cs typeface="Arial" panose="020B0604020202020204" pitchFamily="34" charset="0"/>
                      </a:endParaRPr>
                    </a:p>
                  </a:txBody>
                  <a:tcPr marL="8193" marR="8193" marT="81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2400" dirty="0">
                        <a:latin typeface="Arial" panose="020B0604020202020204" pitchFamily="34" charset="0"/>
                        <a:cs typeface="Arial" panose="020B0604020202020204" pitchFamily="34" charset="0"/>
                      </a:endParaRPr>
                    </a:p>
                  </a:txBody>
                  <a:tcPr marL="8193" marR="8193" marT="81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rtl="0" fontAlgn="b"/>
                      <a:r>
                        <a:rPr lang="en-US" sz="1600" b="1" i="0" u="none" strike="noStrike" baseline="0" dirty="0">
                          <a:solidFill>
                            <a:srgbClr val="000000"/>
                          </a:solidFill>
                          <a:effectLst/>
                          <a:latin typeface="Arial" panose="020B0604020202020204" pitchFamily="34" charset="0"/>
                          <a:cs typeface="Arial" panose="020B0604020202020204" pitchFamily="34" charset="0"/>
                        </a:rPr>
                        <a:t>C:</a:t>
                      </a:r>
                      <a:r>
                        <a:rPr lang="en-US" sz="1600" b="0" i="0" u="none" strike="noStrike" baseline="0" dirty="0">
                          <a:solidFill>
                            <a:srgbClr val="000000"/>
                          </a:solidFill>
                          <a:effectLst/>
                          <a:latin typeface="Arial" panose="020B0604020202020204" pitchFamily="34" charset="0"/>
                          <a:cs typeface="Arial" panose="020B0604020202020204" pitchFamily="34" charset="0"/>
                        </a:rPr>
                        <a:t> Project experienced across-the-board underruns due to continuing resolution and COVID-related delays</a:t>
                      </a:r>
                      <a:endParaRPr lang="en-US" sz="1600" b="1" i="0" u="none" strike="noStrike" baseline="0" dirty="0">
                        <a:solidFill>
                          <a:srgbClr val="000000"/>
                        </a:solidFill>
                        <a:effectLst/>
                        <a:latin typeface="Arial" panose="020B0604020202020204" pitchFamily="34" charset="0"/>
                        <a:cs typeface="Arial" panose="020B0604020202020204" pitchFamily="34" charset="0"/>
                      </a:endParaRPr>
                    </a:p>
                    <a:p>
                      <a:pPr algn="l" rtl="0" fontAlgn="b"/>
                      <a:r>
                        <a:rPr lang="en-US" sz="1600" b="1" i="0" u="none" strike="noStrike" baseline="0" dirty="0">
                          <a:solidFill>
                            <a:srgbClr val="000000"/>
                          </a:solidFill>
                          <a:effectLst/>
                          <a:latin typeface="Arial" panose="020B0604020202020204" pitchFamily="34" charset="0"/>
                          <a:cs typeface="Arial" panose="020B0604020202020204" pitchFamily="34" charset="0"/>
                        </a:rPr>
                        <a:t>S:</a:t>
                      </a:r>
                      <a:r>
                        <a:rPr lang="en-US" sz="1600" b="0" i="0" u="none" strike="noStrike" baseline="0" dirty="0">
                          <a:solidFill>
                            <a:srgbClr val="000000"/>
                          </a:solidFill>
                          <a:effectLst/>
                          <a:latin typeface="Arial" panose="020B0604020202020204" pitchFamily="34" charset="0"/>
                          <a:cs typeface="Arial" panose="020B0604020202020204" pitchFamily="34" charset="0"/>
                        </a:rPr>
                        <a:t> Schedule heavily impacted by COVID. Most delays were mitigated through RTOW plans at affected Centers.</a:t>
                      </a:r>
                      <a:endParaRPr lang="en-US" sz="1600" b="1" i="0" u="none" strike="noStrike" baseline="0" dirty="0">
                        <a:solidFill>
                          <a:srgbClr val="000000"/>
                        </a:solidFill>
                        <a:effectLst/>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33544">
                <a:tc>
                  <a:txBody>
                    <a:bodyPr/>
                    <a:lstStyle/>
                    <a:p>
                      <a:pPr algn="ctr" rtl="0" fontAlgn="ctr"/>
                      <a:r>
                        <a:rPr lang="en-US" sz="1800" b="1" i="0" u="none" strike="noStrike">
                          <a:solidFill>
                            <a:srgbClr val="FFFFFF"/>
                          </a:solidFill>
                          <a:effectLst/>
                          <a:latin typeface="Arial" panose="020B0604020202020204" pitchFamily="34" charset="0"/>
                          <a:cs typeface="Arial" panose="020B0604020202020204" pitchFamily="34" charset="0"/>
                        </a:rPr>
                        <a:t>Annual</a:t>
                      </a:r>
                    </a:p>
                  </a:txBody>
                  <a:tcPr marL="8193" marR="8193" marT="8193"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70C0"/>
                    </a:solidFill>
                  </a:tcPr>
                </a:tc>
                <a:tc>
                  <a:txBody>
                    <a:bodyPr/>
                    <a:lstStyle/>
                    <a:p>
                      <a:pPr marL="0" algn="ctr" defTabSz="457200" rtl="0" eaLnBrk="1" fontAlgn="ctr" latinLnBrk="0" hangingPunct="1"/>
                      <a:endParaRPr lang="en-US" sz="16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93" marR="8193" marT="81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marL="0" algn="ctr" defTabSz="457200" rtl="0" eaLnBrk="1" fontAlgn="ctr" latinLnBrk="0" hangingPunct="1"/>
                      <a:endParaRPr lang="en-US" sz="16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93" marR="8193" marT="81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endParaRPr lang="en-US" sz="2400" dirty="0">
                        <a:latin typeface="Arial" panose="020B0604020202020204" pitchFamily="34" charset="0"/>
                        <a:cs typeface="Arial" panose="020B0604020202020204" pitchFamily="34" charset="0"/>
                      </a:endParaRPr>
                    </a:p>
                  </a:txBody>
                  <a:tcPr marL="8193" marR="8193" marT="81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endParaRPr lang="en-US" sz="2400" dirty="0">
                        <a:latin typeface="Arial" panose="020B0604020202020204" pitchFamily="34" charset="0"/>
                        <a:cs typeface="Arial" panose="020B0604020202020204" pitchFamily="34" charset="0"/>
                      </a:endParaRPr>
                    </a:p>
                  </a:txBody>
                  <a:tcPr marL="8193" marR="8193" marT="81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l" rtl="0" fontAlgn="b"/>
                      <a:r>
                        <a:rPr lang="en-US" sz="1600" b="1" i="0" u="none" strike="noStrike" baseline="0" dirty="0">
                          <a:solidFill>
                            <a:srgbClr val="000000"/>
                          </a:solidFill>
                          <a:effectLst/>
                          <a:latin typeface="Arial" panose="020B0604020202020204" pitchFamily="34" charset="0"/>
                          <a:cs typeface="Arial" panose="020B0604020202020204" pitchFamily="34" charset="0"/>
                        </a:rPr>
                        <a:t>C:</a:t>
                      </a:r>
                      <a:r>
                        <a:rPr lang="en-US" sz="1600" b="0" i="0" u="none" strike="noStrike" baseline="0" dirty="0">
                          <a:solidFill>
                            <a:srgbClr val="000000"/>
                          </a:solidFill>
                          <a:effectLst/>
                          <a:latin typeface="Arial" panose="020B0604020202020204" pitchFamily="34" charset="0"/>
                          <a:cs typeface="Arial" panose="020B0604020202020204" pitchFamily="34" charset="0"/>
                        </a:rPr>
                        <a:t> Project was able to recover and obligate nearly all funds by EOY. Some funds swapped to FY22 in re-phasing for COVID-related delays.</a:t>
                      </a:r>
                      <a:endParaRPr lang="en-US" sz="1600" b="1" i="0" u="none" strike="noStrike" baseline="0" dirty="0">
                        <a:solidFill>
                          <a:srgbClr val="000000"/>
                        </a:solidFill>
                        <a:effectLst/>
                        <a:latin typeface="Arial" panose="020B0604020202020204" pitchFamily="34" charset="0"/>
                        <a:cs typeface="Arial" panose="020B0604020202020204" pitchFamily="34" charset="0"/>
                      </a:endParaRPr>
                    </a:p>
                    <a:p>
                      <a:pPr algn="l" rtl="0" fontAlgn="b"/>
                      <a:r>
                        <a:rPr lang="en-US" sz="1600" b="1" i="0" u="none" strike="noStrike" baseline="0" dirty="0">
                          <a:solidFill>
                            <a:srgbClr val="000000"/>
                          </a:solidFill>
                          <a:effectLst/>
                          <a:latin typeface="Arial" panose="020B0604020202020204" pitchFamily="34" charset="0"/>
                          <a:cs typeface="Arial" panose="020B0604020202020204" pitchFamily="34" charset="0"/>
                        </a:rPr>
                        <a:t>S:</a:t>
                      </a:r>
                      <a:r>
                        <a:rPr lang="en-US" sz="1600" b="0" i="0" u="none" strike="noStrike" baseline="0" dirty="0">
                          <a:solidFill>
                            <a:srgbClr val="000000"/>
                          </a:solidFill>
                          <a:effectLst/>
                          <a:latin typeface="Arial" panose="020B0604020202020204" pitchFamily="34" charset="0"/>
                          <a:cs typeface="Arial" panose="020B0604020202020204" pitchFamily="34" charset="0"/>
                        </a:rPr>
                        <a:t> Project has largely returned to normal operations, with two exceptions: (1) Electric Arc Shock Tube (ARC) and (2) HYMETS (LaRC) remain down for repairs, impacting key milestones.</a:t>
                      </a:r>
                      <a:endParaRPr lang="en-US" sz="1600" b="1" i="0" u="none" strike="noStrike" baseline="0" dirty="0">
                        <a:solidFill>
                          <a:srgbClr val="000000"/>
                        </a:solidFill>
                        <a:effectLst/>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0043784"/>
                  </a:ext>
                </a:extLst>
              </a:tr>
            </a:tbl>
          </a:graphicData>
        </a:graphic>
      </p:graphicFrame>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10" name="Slide Number Placeholder 9"/>
          <p:cNvSpPr>
            <a:spLocks noGrp="1"/>
          </p:cNvSpPr>
          <p:nvPr>
            <p:ph type="sldNum" sz="quarter" idx="10"/>
          </p:nvPr>
        </p:nvSpPr>
        <p:spPr/>
        <p:txBody>
          <a:bodyPr/>
          <a:lstStyle/>
          <a:p>
            <a:pPr>
              <a:defRPr/>
            </a:pPr>
            <a:fld id="{75D13D49-2B6F-174C-9E1E-1013A06E5C50}" type="slidenum">
              <a:rPr lang="uk-UA" smtClean="0"/>
              <a:pPr>
                <a:defRPr/>
              </a:pPr>
              <a:t>25</a:t>
            </a:fld>
            <a:endParaRPr lang="uk-UA"/>
          </a:p>
        </p:txBody>
      </p:sp>
    </p:spTree>
    <p:extLst>
      <p:ext uri="{BB962C8B-B14F-4D97-AF65-F5344CB8AC3E}">
        <p14:creationId xmlns:p14="http://schemas.microsoft.com/office/powerpoint/2010/main" val="3376853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50" y="66528"/>
            <a:ext cx="7734300" cy="1066800"/>
          </a:xfrm>
        </p:spPr>
        <p:txBody>
          <a:bodyPr/>
          <a:lstStyle/>
          <a:p>
            <a:r>
              <a:rPr lang="en-US" sz="3600" b="1" dirty="0"/>
              <a:t>EPO Update: Forward Looking</a:t>
            </a:r>
          </a:p>
        </p:txBody>
      </p:sp>
      <p:sp>
        <p:nvSpPr>
          <p:cNvPr id="4" name="Content Placeholder 2"/>
          <p:cNvSpPr txBox="1">
            <a:spLocks/>
          </p:cNvSpPr>
          <p:nvPr/>
        </p:nvSpPr>
        <p:spPr>
          <a:xfrm>
            <a:off x="72429" y="1220112"/>
            <a:ext cx="11986788" cy="5637888"/>
          </a:xfrm>
          <a:prstGeom prst="rect">
            <a:avLst/>
          </a:prstGeom>
        </p:spPr>
        <p:txBody>
          <a:bodyPr>
            <a:normAutofit fontScale="925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Wingdings" panose="05000000000000000000" pitchFamily="2" charset="2"/>
              <a:buChar char="Ø"/>
            </a:pPr>
            <a:r>
              <a:rPr lang="en-US" sz="2000" b="1" dirty="0">
                <a:latin typeface="Arial" panose="020B0604020202020204" pitchFamily="34" charset="0"/>
                <a:cs typeface="Arial" panose="020B0604020202020204" pitchFamily="34" charset="0"/>
              </a:rPr>
              <a:t>Upcoming significant events:</a:t>
            </a:r>
          </a:p>
          <a:p>
            <a:pPr marL="862013" lvl="1" indent="-465138">
              <a:buFont typeface="Arial" panose="020B0604020202020204" pitchFamily="34" charset="0"/>
              <a:buChar char="•"/>
            </a:pPr>
            <a:r>
              <a:rPr lang="en-US" sz="1600" dirty="0">
                <a:latin typeface="Arial" panose="020B0604020202020204" pitchFamily="34" charset="0"/>
                <a:cs typeface="Arial" panose="020B0604020202020204" pitchFamily="34" charset="0"/>
              </a:rPr>
              <a:t>Post-flight radiometer analysis of Artemis/Orion flight test (end of year launch)</a:t>
            </a:r>
          </a:p>
          <a:p>
            <a:pPr marL="862013" lvl="1" indent="-465138">
              <a:buFont typeface="Arial" panose="020B0604020202020204" pitchFamily="34" charset="0"/>
              <a:buChar char="•"/>
            </a:pPr>
            <a:r>
              <a:rPr lang="en-US" sz="1600" dirty="0">
                <a:latin typeface="Arial" panose="020B0604020202020204" pitchFamily="34" charset="0"/>
                <a:cs typeface="Arial" panose="020B0604020202020204" pitchFamily="34" charset="0"/>
              </a:rPr>
              <a:t>Entry Systems Modeling Project 2021 Workshop – Oct 18, 20, 21</a:t>
            </a:r>
          </a:p>
          <a:p>
            <a:pPr marL="862013" lvl="1" indent="-465138">
              <a:buFont typeface="Arial" panose="020B0604020202020204" pitchFamily="34" charset="0"/>
              <a:buChar char="•"/>
            </a:pPr>
            <a:r>
              <a:rPr lang="en-US" sz="1600" dirty="0">
                <a:latin typeface="Arial" panose="020B0604020202020204" pitchFamily="34" charset="0"/>
                <a:cs typeface="Arial" panose="020B0604020202020204" pitchFamily="34" charset="0"/>
              </a:rPr>
              <a:t>Space Technology Research Institute (STRI) Advanced Computational Center for Entry System Simulation (ACCESS) kick-off – Oct 26-27</a:t>
            </a:r>
          </a:p>
          <a:p>
            <a:pPr marL="862013" lvl="1" indent="-465138">
              <a:buFont typeface="Arial" panose="020B0604020202020204" pitchFamily="34" charset="0"/>
              <a:buChar char="•"/>
            </a:pPr>
            <a:r>
              <a:rPr lang="en-US" sz="1600" dirty="0">
                <a:latin typeface="Arial" panose="020B0604020202020204" pitchFamily="34" charset="0"/>
                <a:cs typeface="Arial" panose="020B0604020202020204" pitchFamily="34" charset="0"/>
              </a:rPr>
              <a:t>Joint ESM/Air Force Office of Scientific Research (AFOSR) test in EAST in Q2</a:t>
            </a:r>
          </a:p>
          <a:p>
            <a:pPr marL="862013" lvl="1" indent="-465138">
              <a:buFont typeface="Arial" panose="020B0604020202020204" pitchFamily="34" charset="0"/>
              <a:buChar char="•"/>
            </a:pPr>
            <a:r>
              <a:rPr lang="en-US" sz="1600" dirty="0">
                <a:latin typeface="Arial" panose="020B0604020202020204" pitchFamily="34" charset="0"/>
                <a:cs typeface="Arial" panose="020B0604020202020204" pitchFamily="34" charset="0"/>
              </a:rPr>
              <a:t>Parachute modeling of ASPIRE flight test using LAVA </a:t>
            </a:r>
          </a:p>
          <a:p>
            <a:pPr marL="862013" lvl="1" indent="-465138">
              <a:buFont typeface="Arial" panose="020B0604020202020204" pitchFamily="34" charset="0"/>
              <a:buChar char="•"/>
            </a:pPr>
            <a:r>
              <a:rPr lang="en-US" sz="1600" dirty="0">
                <a:latin typeface="Arial" panose="020B0604020202020204" pitchFamily="34" charset="0"/>
                <a:cs typeface="Arial" panose="020B0604020202020204" pitchFamily="34" charset="0"/>
              </a:rPr>
              <a:t>Parachute fabric biaxial stress/strain testing - will be first of its kind data to support computational models </a:t>
            </a:r>
          </a:p>
          <a:p>
            <a:pPr marL="862013" lvl="1" indent="-465138">
              <a:buFont typeface="Arial" panose="020B0604020202020204" pitchFamily="34" charset="0"/>
              <a:buChar char="•"/>
            </a:pPr>
            <a:r>
              <a:rPr lang="en-US" sz="1600" dirty="0">
                <a:latin typeface="Arial" panose="020B0604020202020204" pitchFamily="34" charset="0"/>
                <a:cs typeface="Arial" panose="020B0604020202020204" pitchFamily="34" charset="0"/>
              </a:rPr>
              <a:t>HYMETS testing: Test one – NuSil testing; Test two – Feeds into the MEDLI2 deep dive plan to examine attenuation of the radiometer signal from ablation products </a:t>
            </a:r>
          </a:p>
          <a:p>
            <a:pPr marL="1257300" lvl="2"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2000" b="1" dirty="0">
                <a:latin typeface="Arial" panose="020B0604020202020204" pitchFamily="34" charset="0"/>
                <a:cs typeface="Arial" panose="020B0604020202020204" pitchFamily="34" charset="0"/>
              </a:rPr>
              <a:t>Planned FY 22 Conferences:</a:t>
            </a:r>
          </a:p>
          <a:p>
            <a:pPr marL="85725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ESM Project TIM: Oct 2021 </a:t>
            </a:r>
          </a:p>
          <a:p>
            <a:pPr marL="85725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Venus Exploration Analysis Group (VEXAG): Nov 16, 2021</a:t>
            </a:r>
          </a:p>
          <a:p>
            <a:pPr marL="85725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AIAA SciTech: Jan 3 – 7, 2022</a:t>
            </a:r>
          </a:p>
          <a:p>
            <a:pPr marL="85725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Outer Planets Assessment Group (OPAG): Feb 7, 2022</a:t>
            </a:r>
          </a:p>
          <a:p>
            <a:pPr marL="85725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IEEE: Mar 7, 2022</a:t>
            </a:r>
          </a:p>
          <a:p>
            <a:pPr marL="85725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Mars Exploration Program Analysis Group (MEPAG): Mar 31, 2022</a:t>
            </a:r>
          </a:p>
          <a:p>
            <a:pPr marL="85725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AIAA Aviation: Jun 6 – Jul 1, 2022</a:t>
            </a:r>
          </a:p>
          <a:p>
            <a:pPr marL="85725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International Planetary Probe Workshop (IPPW): Jun 2022</a:t>
            </a:r>
          </a:p>
          <a:p>
            <a:pPr marL="85725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Ablation Workshop: Aug 30, 2022</a:t>
            </a:r>
          </a:p>
          <a:p>
            <a:pPr marL="85725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OPAG: Sep 16, 2022</a:t>
            </a:r>
          </a:p>
          <a:p>
            <a:pPr marL="857250" lvl="1"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2000" b="1" dirty="0">
                <a:latin typeface="Arial" panose="020B0604020202020204" pitchFamily="34" charset="0"/>
                <a:cs typeface="Arial" panose="020B0604020202020204" pitchFamily="34" charset="0"/>
              </a:rPr>
              <a:t>Planning for 40+ students/professor collaborations in FY22</a:t>
            </a:r>
            <a:endParaRPr lang="en-US" sz="1100" b="1" dirty="0">
              <a:latin typeface="Arial" panose="020B0604020202020204" pitchFamily="34" charset="0"/>
              <a:cs typeface="Arial" panose="020B0604020202020204" pitchFamily="34" charset="0"/>
            </a:endParaRPr>
          </a:p>
          <a:p>
            <a:pPr marL="0" indent="0">
              <a:buNone/>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26</a:t>
            </a:fld>
            <a:endParaRPr lang="uk-UA"/>
          </a:p>
        </p:txBody>
      </p:sp>
    </p:spTree>
    <p:extLst>
      <p:ext uri="{BB962C8B-B14F-4D97-AF65-F5344CB8AC3E}">
        <p14:creationId xmlns:p14="http://schemas.microsoft.com/office/powerpoint/2010/main" val="1476174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037" y="121312"/>
            <a:ext cx="8250115" cy="1066800"/>
          </a:xfrm>
        </p:spPr>
        <p:txBody>
          <a:bodyPr/>
          <a:lstStyle/>
          <a:p>
            <a:r>
              <a:rPr lang="en-US" sz="4000" b="1" dirty="0"/>
              <a:t>Plans Forward and Infusion Plan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27</a:t>
            </a:fld>
            <a:endParaRPr lang="uk-UA"/>
          </a:p>
        </p:txBody>
      </p:sp>
      <p:sp>
        <p:nvSpPr>
          <p:cNvPr id="3" name="Rectangle 2">
            <a:extLst>
              <a:ext uri="{FF2B5EF4-FFF2-40B4-BE49-F238E27FC236}">
                <a16:creationId xmlns:a16="http://schemas.microsoft.com/office/drawing/2014/main" id="{E15D6955-0AF3-C044-939F-4EE26C09DB46}"/>
              </a:ext>
            </a:extLst>
          </p:cNvPr>
          <p:cNvSpPr/>
          <p:nvPr/>
        </p:nvSpPr>
        <p:spPr>
          <a:xfrm>
            <a:off x="578177" y="1474619"/>
            <a:ext cx="11035645" cy="4770537"/>
          </a:xfrm>
          <a:prstGeom prst="rect">
            <a:avLst/>
          </a:prstGeom>
        </p:spPr>
        <p:txBody>
          <a:bodyPr wrap="square">
            <a:spAutoFit/>
          </a:bodyPr>
          <a:lstStyle/>
          <a:p>
            <a:r>
              <a:rPr lang="en-US" sz="2400" b="1" dirty="0">
                <a:solidFill>
                  <a:prstClr val="black"/>
                </a:solidFill>
                <a:latin typeface="Arial" panose="020B0604020202020204" pitchFamily="34" charset="0"/>
                <a:cs typeface="Arial" panose="020B0604020202020204" pitchFamily="34" charset="0"/>
              </a:rPr>
              <a:t>Infusion/transition Strategy</a:t>
            </a:r>
          </a:p>
          <a:p>
            <a:pPr marL="285750" lvl="1" indent="-285750">
              <a:buFont typeface="Arial" panose="020B0604020202020204" pitchFamily="34" charset="0"/>
              <a:buChar char="•"/>
            </a:pPr>
            <a:r>
              <a:rPr lang="en-US" sz="1600" u="sng" dirty="0">
                <a:solidFill>
                  <a:srgbClr val="0070C0"/>
                </a:solidFill>
                <a:latin typeface="Arial"/>
                <a:ea typeface="MS PGothic"/>
                <a:cs typeface="Arial"/>
              </a:rPr>
              <a:t>Application to all NASA Entry, Descent, and Landing (EDL) missions</a:t>
            </a:r>
            <a:r>
              <a:rPr lang="en-US" sz="1600" dirty="0">
                <a:latin typeface="Arial"/>
                <a:ea typeface="MS PGothic"/>
                <a:cs typeface="Arial"/>
              </a:rPr>
              <a:t>, with demonstrated impacts to improve performance and reduce risk for missions across the Solar System</a:t>
            </a:r>
          </a:p>
          <a:p>
            <a:pPr marL="285750" lvl="1" indent="-285750">
              <a:buFont typeface="Arial" panose="020B0604020202020204" pitchFamily="34" charset="0"/>
              <a:buChar char="•"/>
            </a:pPr>
            <a:r>
              <a:rPr lang="en-US" sz="1600" dirty="0">
                <a:latin typeface="Arial"/>
                <a:ea typeface="MS PGothic"/>
                <a:cs typeface="Arial"/>
              </a:rPr>
              <a:t>Partner with impacted missions where possible</a:t>
            </a:r>
          </a:p>
          <a:p>
            <a:pPr marL="285750" lvl="1" indent="-285750">
              <a:buFont typeface="Arial" panose="020B0604020202020204" pitchFamily="34" charset="0"/>
              <a:buChar char="•"/>
            </a:pPr>
            <a:r>
              <a:rPr lang="en-US" sz="1600" dirty="0">
                <a:latin typeface="Arial"/>
                <a:ea typeface="MS PGothic"/>
                <a:cs typeface="Arial"/>
              </a:rPr>
              <a:t>Coordinate technology development and transition planning with line organizations who steward modeling technology after project completion</a:t>
            </a:r>
          </a:p>
          <a:p>
            <a:pPr marL="285750" lvl="1" indent="-285750">
              <a:buFont typeface="Arial" panose="020B0604020202020204" pitchFamily="34" charset="0"/>
              <a:buChar char="•"/>
            </a:pPr>
            <a:r>
              <a:rPr lang="en-US" sz="1600" dirty="0">
                <a:latin typeface="Arial"/>
                <a:ea typeface="MS PGothic"/>
                <a:cs typeface="Arial"/>
              </a:rPr>
              <a:t>Sponsor technical interchanges across Centers and Programs to foster community consensus and knowledge transfer to stakeholders</a:t>
            </a:r>
          </a:p>
          <a:p>
            <a:pPr marL="285750" lvl="1" indent="-285750">
              <a:buFont typeface="Arial" panose="020B0604020202020204" pitchFamily="34" charset="0"/>
              <a:buChar char="•"/>
            </a:pPr>
            <a:r>
              <a:rPr lang="en-US" sz="1600" dirty="0">
                <a:latin typeface="Arial"/>
                <a:ea typeface="MS PGothic"/>
                <a:cs typeface="Arial"/>
              </a:rPr>
              <a:t>Coordinate and partner with Departments of Defense and Energy to leverage hypersonics investments across the government</a:t>
            </a:r>
          </a:p>
          <a:p>
            <a:pPr marL="690563" lvl="1" indent="-233363">
              <a:buFont typeface="Wingdings" panose="05000000000000000000" pitchFamily="2" charset="2"/>
              <a:buChar char="§"/>
            </a:pPr>
            <a:endParaRPr lang="en-US" sz="1600" b="1" dirty="0">
              <a:solidFill>
                <a:prstClr val="black"/>
              </a:solidFill>
              <a:latin typeface="Arial" panose="020B0604020202020204" pitchFamily="34"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Looking Ahead</a:t>
            </a:r>
          </a:p>
          <a:p>
            <a:pPr marL="285750" indent="-285750">
              <a:buFont typeface="Arial" panose="020B0604020202020204" pitchFamily="34" charset="0"/>
              <a:buChar char="•"/>
            </a:pPr>
            <a:r>
              <a:rPr lang="en-US" sz="1600" dirty="0">
                <a:latin typeface="Arial"/>
                <a:ea typeface="MS PGothic"/>
                <a:cs typeface="Arial"/>
              </a:rPr>
              <a:t>Bridge from MEDLI2 post-flight to the MEDLI2 Deep Dive. Multiple ground test entries.</a:t>
            </a:r>
          </a:p>
          <a:p>
            <a:pPr marL="285750" indent="-285750">
              <a:buFont typeface="Arial" panose="020B0604020202020204" pitchFamily="34" charset="0"/>
              <a:buChar char="•"/>
            </a:pPr>
            <a:r>
              <a:rPr lang="en-US" sz="1600" dirty="0">
                <a:latin typeface="Arial"/>
                <a:ea typeface="MS PGothic"/>
                <a:cs typeface="Arial"/>
              </a:rPr>
              <a:t>Backshell radiation validation testing in expanding air using the Electric Arc Shock Tube (EAST)</a:t>
            </a:r>
          </a:p>
          <a:p>
            <a:pPr marL="285750" indent="-285750">
              <a:buFont typeface="Arial" panose="020B0604020202020204" pitchFamily="34" charset="0"/>
              <a:buChar char="•"/>
            </a:pPr>
            <a:r>
              <a:rPr lang="en-US" sz="1600" dirty="0">
                <a:latin typeface="Arial"/>
                <a:ea typeface="MS PGothic"/>
                <a:cs typeface="Arial"/>
              </a:rPr>
              <a:t>Design and documentation of validation experiments for parachute modeling</a:t>
            </a:r>
          </a:p>
          <a:p>
            <a:pPr marL="285750" indent="-285750">
              <a:buFont typeface="Arial" panose="020B0604020202020204" pitchFamily="34" charset="0"/>
              <a:buChar char="•"/>
            </a:pPr>
            <a:r>
              <a:rPr lang="en-US" sz="1600" dirty="0">
                <a:latin typeface="Arial"/>
                <a:ea typeface="MS PGothic"/>
                <a:cs typeface="Arial"/>
              </a:rPr>
              <a:t>New-look GNC: 3-year plan formulated in response to TAPR action</a:t>
            </a:r>
          </a:p>
          <a:p>
            <a:pPr marL="285750" indent="-285750">
              <a:buFont typeface="Arial" panose="020B0604020202020204" pitchFamily="34" charset="0"/>
              <a:buChar char="•"/>
            </a:pPr>
            <a:r>
              <a:rPr lang="en-US" sz="1600" dirty="0">
                <a:latin typeface="Arial"/>
                <a:ea typeface="MS PGothic"/>
                <a:cs typeface="Arial"/>
              </a:rPr>
              <a:t>Demonstration of multiscale thermostructural models for MSR heatshield material</a:t>
            </a:r>
          </a:p>
          <a:p>
            <a:pPr marL="690563" lvl="1" indent="-233363">
              <a:buFont typeface="Wingdings" panose="05000000000000000000" pitchFamily="2" charset="2"/>
              <a:buChar char="§"/>
            </a:pPr>
            <a:endParaRPr lang="en-US" sz="16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399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037" y="121312"/>
            <a:ext cx="8250115" cy="1066800"/>
          </a:xfrm>
        </p:spPr>
        <p:txBody>
          <a:bodyPr/>
          <a:lstStyle/>
          <a:p>
            <a:r>
              <a:rPr lang="en-US" sz="4000" b="1" dirty="0"/>
              <a:t>Summary </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28</a:t>
            </a:fld>
            <a:endParaRPr lang="uk-UA"/>
          </a:p>
        </p:txBody>
      </p:sp>
      <p:sp>
        <p:nvSpPr>
          <p:cNvPr id="8" name="TextBox 7">
            <a:extLst>
              <a:ext uri="{FF2B5EF4-FFF2-40B4-BE49-F238E27FC236}">
                <a16:creationId xmlns:a16="http://schemas.microsoft.com/office/drawing/2014/main" id="{00EBBA22-DADF-E84B-9B49-3F67EA3657DA}"/>
              </a:ext>
            </a:extLst>
          </p:cNvPr>
          <p:cNvSpPr txBox="1"/>
          <p:nvPr/>
        </p:nvSpPr>
        <p:spPr>
          <a:xfrm>
            <a:off x="0" y="1897524"/>
            <a:ext cx="6966407" cy="369331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b="1" dirty="0">
                <a:latin typeface="Arial"/>
                <a:ea typeface="MS PGothic"/>
                <a:cs typeface="Arial"/>
              </a:rPr>
              <a:t>ESM continues to deliver impactful capabilities for NASA missions on budget and (mostly) on time</a:t>
            </a:r>
          </a:p>
          <a:p>
            <a:pPr marL="285750" indent="-285750">
              <a:buFont typeface="Arial" panose="020B0604020202020204" pitchFamily="34" charset="0"/>
              <a:buChar char="•"/>
            </a:pPr>
            <a:r>
              <a:rPr lang="en-US" b="1" dirty="0">
                <a:latin typeface="Arial"/>
                <a:ea typeface="MS PGothic"/>
                <a:cs typeface="Arial"/>
              </a:rPr>
              <a:t>Outreach</a:t>
            </a:r>
          </a:p>
          <a:p>
            <a:pPr marL="742950" lvl="1" indent="-285750">
              <a:buFont typeface="Arial" panose="020B0604020202020204" pitchFamily="34" charset="0"/>
              <a:buChar char="•"/>
            </a:pPr>
            <a:r>
              <a:rPr lang="en-US" sz="1400" dirty="0">
                <a:latin typeface="Arial"/>
                <a:ea typeface="MS PGothic"/>
                <a:cs typeface="Arial"/>
              </a:rPr>
              <a:t>35 papers and presentations in FY21 despite cancellation of many conferences &amp; workshops</a:t>
            </a:r>
          </a:p>
          <a:p>
            <a:pPr marL="742950" lvl="1" indent="-285750">
              <a:buFont typeface="Arial" panose="020B0604020202020204" pitchFamily="34" charset="0"/>
              <a:buChar char="•"/>
            </a:pPr>
            <a:r>
              <a:rPr lang="en-US" sz="1400" dirty="0">
                <a:latin typeface="Arial"/>
                <a:ea typeface="MS PGothic"/>
                <a:cs typeface="Arial"/>
              </a:rPr>
              <a:t>50+ academic collaborators</a:t>
            </a:r>
          </a:p>
          <a:p>
            <a:pPr marL="285750" indent="-285750">
              <a:buFont typeface="Arial" panose="020B0604020202020204" pitchFamily="34" charset="0"/>
              <a:buChar char="•"/>
            </a:pPr>
            <a:r>
              <a:rPr lang="en-US" b="1" dirty="0">
                <a:latin typeface="Arial"/>
                <a:ea typeface="MS PGothic"/>
                <a:cs typeface="Arial"/>
              </a:rPr>
              <a:t>Kicked off three new starts: MEDLI2 Deep Dive; TPS Certification by Analysis; and Hypersonic Wake Flows</a:t>
            </a:r>
          </a:p>
          <a:p>
            <a:pPr marL="285750" indent="-285750">
              <a:buFont typeface="Arial" panose="020B0604020202020204" pitchFamily="34" charset="0"/>
              <a:buChar char="•"/>
            </a:pPr>
            <a:r>
              <a:rPr lang="en-US" b="1" dirty="0">
                <a:latin typeface="Arial"/>
                <a:ea typeface="MS PGothic"/>
                <a:cs typeface="Arial"/>
              </a:rPr>
              <a:t>Building partnerships</a:t>
            </a:r>
          </a:p>
          <a:p>
            <a:pPr marL="742950" lvl="1" indent="-285750">
              <a:buFont typeface="Arial" panose="020B0604020202020204" pitchFamily="34" charset="0"/>
              <a:buChar char="•"/>
            </a:pPr>
            <a:r>
              <a:rPr lang="en-US" sz="1400" dirty="0">
                <a:latin typeface="Arial"/>
                <a:ea typeface="MS PGothic"/>
                <a:cs typeface="Arial"/>
              </a:rPr>
              <a:t>Mars Sample Return: EES and SRL</a:t>
            </a:r>
          </a:p>
          <a:p>
            <a:pPr marL="742950" lvl="1" indent="-285750">
              <a:buFont typeface="Arial" panose="020B0604020202020204" pitchFamily="34" charset="0"/>
              <a:buChar char="•"/>
            </a:pPr>
            <a:r>
              <a:rPr lang="en-US" sz="1400" dirty="0">
                <a:latin typeface="Arial"/>
                <a:ea typeface="MS PGothic"/>
                <a:cs typeface="Arial"/>
              </a:rPr>
              <a:t>Dragonfly</a:t>
            </a:r>
          </a:p>
          <a:p>
            <a:pPr marL="742950" lvl="1" indent="-285750">
              <a:buFont typeface="Arial" panose="020B0604020202020204" pitchFamily="34" charset="0"/>
              <a:buChar char="•"/>
            </a:pPr>
            <a:r>
              <a:rPr lang="en-US" sz="1400" dirty="0">
                <a:latin typeface="Arial"/>
                <a:ea typeface="MS PGothic"/>
                <a:cs typeface="Arial"/>
              </a:rPr>
              <a:t>Tighter collaboration with Orion/JSC on Avcoat modeling, Artemis spectrometers, parachutes</a:t>
            </a:r>
          </a:p>
          <a:p>
            <a:pPr marL="742950" lvl="1" indent="-285750">
              <a:buFont typeface="Arial" panose="020B0604020202020204" pitchFamily="34" charset="0"/>
              <a:buChar char="•"/>
            </a:pPr>
            <a:r>
              <a:rPr lang="en-US" sz="1400" dirty="0">
                <a:latin typeface="Arial"/>
                <a:ea typeface="MS PGothic"/>
                <a:cs typeface="Arial"/>
              </a:rPr>
              <a:t>New Space Act Agreement signed with CentraleSupelec (France); SAA with Instituto Superior </a:t>
            </a:r>
            <a:r>
              <a:rPr lang="en-US" sz="1400" dirty="0" err="1">
                <a:latin typeface="Arial"/>
                <a:ea typeface="MS PGothic"/>
                <a:cs typeface="Arial"/>
              </a:rPr>
              <a:t>Tecnico</a:t>
            </a:r>
            <a:r>
              <a:rPr lang="en-US" sz="1400" dirty="0">
                <a:latin typeface="Arial"/>
                <a:ea typeface="MS PGothic"/>
                <a:cs typeface="Arial"/>
              </a:rPr>
              <a:t> (Portugal) awaiting signatures</a:t>
            </a:r>
          </a:p>
        </p:txBody>
      </p:sp>
      <p:graphicFrame>
        <p:nvGraphicFramePr>
          <p:cNvPr id="7" name="Object 6">
            <a:extLst>
              <a:ext uri="{FF2B5EF4-FFF2-40B4-BE49-F238E27FC236}">
                <a16:creationId xmlns:a16="http://schemas.microsoft.com/office/drawing/2014/main" id="{6326054B-2EA0-0943-B348-17CA07098F30}"/>
              </a:ext>
            </a:extLst>
          </p:cNvPr>
          <p:cNvGraphicFramePr>
            <a:graphicFrameLocks noChangeAspect="1"/>
          </p:cNvGraphicFramePr>
          <p:nvPr>
            <p:extLst>
              <p:ext uri="{D42A27DB-BD31-4B8C-83A1-F6EECF244321}">
                <p14:modId xmlns:p14="http://schemas.microsoft.com/office/powerpoint/2010/main" val="3117486828"/>
              </p:ext>
            </p:extLst>
          </p:nvPr>
        </p:nvGraphicFramePr>
        <p:xfrm>
          <a:off x="7166040" y="1904552"/>
          <a:ext cx="4876800" cy="1866900"/>
        </p:xfrm>
        <a:graphic>
          <a:graphicData uri="http://schemas.openxmlformats.org/presentationml/2006/ole">
            <mc:AlternateContent xmlns:mc="http://schemas.openxmlformats.org/markup-compatibility/2006">
              <mc:Choice xmlns:v="urn:schemas-microsoft-com:vml" Requires="v">
                <p:oleObj spid="_x0000_s2049" name="Worksheet" r:id="rId5" imgW="4876800" imgH="1866900" progId="Excel.Sheet.12">
                  <p:embed/>
                </p:oleObj>
              </mc:Choice>
              <mc:Fallback>
                <p:oleObj name="Worksheet" r:id="rId5" imgW="4876800" imgH="1866900" progId="Excel.Sheet.12">
                  <p:embed/>
                  <p:pic>
                    <p:nvPicPr>
                      <p:cNvPr id="0" name=""/>
                      <p:cNvPicPr/>
                      <p:nvPr/>
                    </p:nvPicPr>
                    <p:blipFill>
                      <a:blip r:embed="rId6"/>
                      <a:stretch>
                        <a:fillRect/>
                      </a:stretch>
                    </p:blipFill>
                    <p:spPr>
                      <a:xfrm>
                        <a:off x="7166040" y="1904552"/>
                        <a:ext cx="4876800" cy="18669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C80DAF9E-3D97-384E-878D-475660C5A0CE}"/>
              </a:ext>
            </a:extLst>
          </p:cNvPr>
          <p:cNvSpPr txBox="1"/>
          <p:nvPr/>
        </p:nvSpPr>
        <p:spPr>
          <a:xfrm>
            <a:off x="7106857" y="3901536"/>
            <a:ext cx="4992545" cy="2092881"/>
          </a:xfrm>
          <a:prstGeom prst="rect">
            <a:avLst/>
          </a:prstGeom>
          <a:solidFill>
            <a:schemeClr val="accent1">
              <a:lumMod val="20000"/>
              <a:lumOff val="80000"/>
            </a:schemeClr>
          </a:solidFill>
          <a:ln w="12700">
            <a:solidFill>
              <a:schemeClr val="tx1"/>
            </a:solidFill>
          </a:ln>
        </p:spPr>
        <p:txBody>
          <a:bodyPr wrap="square" rtlCol="0">
            <a:spAutoFit/>
          </a:bodyPr>
          <a:lstStyle/>
          <a:p>
            <a:r>
              <a:rPr lang="en-US" b="1" dirty="0">
                <a:latin typeface="Arial"/>
                <a:ea typeface="MS PGothic"/>
                <a:cs typeface="Arial"/>
              </a:rPr>
              <a:t>Lessons Learned</a:t>
            </a:r>
          </a:p>
          <a:p>
            <a:pPr marL="285750" indent="-285750">
              <a:buFont typeface="Arial" panose="020B0604020202020204" pitchFamily="34" charset="0"/>
              <a:buChar char="•"/>
            </a:pPr>
            <a:r>
              <a:rPr lang="en-US" sz="1600" dirty="0">
                <a:latin typeface="Arial"/>
                <a:ea typeface="MS PGothic"/>
                <a:cs typeface="Arial"/>
              </a:rPr>
              <a:t>Improved tracking and planning of supporting experiments across portfolio to avoid surprises &amp; delays</a:t>
            </a:r>
          </a:p>
          <a:p>
            <a:pPr marL="285750" indent="-285750">
              <a:buFont typeface="Arial" panose="020B0604020202020204" pitchFamily="34" charset="0"/>
              <a:buChar char="•"/>
            </a:pPr>
            <a:r>
              <a:rPr lang="en-US" sz="1600" dirty="0">
                <a:latin typeface="Arial"/>
                <a:ea typeface="MS PGothic"/>
                <a:cs typeface="Arial"/>
              </a:rPr>
              <a:t>Need to establish project policy for consistent uncertainty quantification across tasks</a:t>
            </a:r>
          </a:p>
          <a:p>
            <a:pPr marL="285750" indent="-285750">
              <a:buFont typeface="Arial" panose="020B0604020202020204" pitchFamily="34" charset="0"/>
              <a:buChar char="•"/>
            </a:pPr>
            <a:r>
              <a:rPr lang="en-US" sz="1600" dirty="0">
                <a:latin typeface="Arial"/>
                <a:ea typeface="MS PGothic"/>
                <a:cs typeface="Arial"/>
              </a:rPr>
              <a:t>Workshops are a great venue to identify blind spots and build consensus</a:t>
            </a:r>
          </a:p>
        </p:txBody>
      </p:sp>
    </p:spTree>
    <p:extLst>
      <p:ext uri="{BB962C8B-B14F-4D97-AF65-F5344CB8AC3E}">
        <p14:creationId xmlns:p14="http://schemas.microsoft.com/office/powerpoint/2010/main" val="3488932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Rectangle 5"/>
          <p:cNvSpPr/>
          <p:nvPr/>
        </p:nvSpPr>
        <p:spPr>
          <a:xfrm>
            <a:off x="3774685" y="3267076"/>
            <a:ext cx="4431323" cy="6506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BACKUP</a:t>
            </a:r>
            <a:r>
              <a:rPr lang="en-US" sz="44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p:txBody>
      </p:sp>
      <p:sp>
        <p:nvSpPr>
          <p:cNvPr id="7" name="Slide Number Placeholder 6"/>
          <p:cNvSpPr>
            <a:spLocks noGrp="1"/>
          </p:cNvSpPr>
          <p:nvPr>
            <p:ph type="sldNum" sz="quarter" idx="10"/>
          </p:nvPr>
        </p:nvSpPr>
        <p:spPr/>
        <p:txBody>
          <a:bodyPr/>
          <a:lstStyle/>
          <a:p>
            <a:pPr>
              <a:defRPr/>
            </a:pPr>
            <a:fld id="{75D13D49-2B6F-174C-9E1E-1013A06E5C50}" type="slidenum">
              <a:rPr lang="uk-UA" smtClean="0"/>
              <a:pPr>
                <a:defRPr/>
              </a:pPr>
              <a:t>29</a:t>
            </a:fld>
            <a:endParaRPr lang="uk-UA"/>
          </a:p>
        </p:txBody>
      </p:sp>
    </p:spTree>
    <p:extLst>
      <p:ext uri="{BB962C8B-B14F-4D97-AF65-F5344CB8AC3E}">
        <p14:creationId xmlns:p14="http://schemas.microsoft.com/office/powerpoint/2010/main" val="97219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67" y="121312"/>
            <a:ext cx="8885667" cy="1066800"/>
          </a:xfrm>
        </p:spPr>
        <p:txBody>
          <a:bodyPr/>
          <a:lstStyle/>
          <a:p>
            <a:r>
              <a:rPr lang="en-US" sz="4000" b="1" dirty="0"/>
              <a:t>Mission Infusion &amp; Partnerships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3</a:t>
            </a:fld>
            <a:endParaRPr lang="uk-UA"/>
          </a:p>
        </p:txBody>
      </p:sp>
      <p:grpSp>
        <p:nvGrpSpPr>
          <p:cNvPr id="142" name="Group 141">
            <a:extLst>
              <a:ext uri="{FF2B5EF4-FFF2-40B4-BE49-F238E27FC236}">
                <a16:creationId xmlns:a16="http://schemas.microsoft.com/office/drawing/2014/main" id="{57C8F0CB-BFA9-47E0-9B62-F7BB2E477043}"/>
              </a:ext>
            </a:extLst>
          </p:cNvPr>
          <p:cNvGrpSpPr/>
          <p:nvPr/>
        </p:nvGrpSpPr>
        <p:grpSpPr>
          <a:xfrm>
            <a:off x="7140058" y="3859966"/>
            <a:ext cx="4640949" cy="2707895"/>
            <a:chOff x="4390773" y="3189185"/>
            <a:chExt cx="4661422" cy="2644580"/>
          </a:xfrm>
          <a:solidFill>
            <a:schemeClr val="bg1">
              <a:lumMod val="65000"/>
            </a:schemeClr>
          </a:solidFill>
        </p:grpSpPr>
        <p:sp>
          <p:nvSpPr>
            <p:cNvPr id="143" name="Freeform 9">
              <a:extLst>
                <a:ext uri="{FF2B5EF4-FFF2-40B4-BE49-F238E27FC236}">
                  <a16:creationId xmlns:a16="http://schemas.microsoft.com/office/drawing/2014/main" id="{F946B59C-0FCE-4985-8ED9-E1C2650F14FF}"/>
                </a:ext>
              </a:extLst>
            </p:cNvPr>
            <p:cNvSpPr>
              <a:spLocks/>
            </p:cNvSpPr>
            <p:nvPr/>
          </p:nvSpPr>
          <p:spPr bwMode="auto">
            <a:xfrm>
              <a:off x="8832743" y="3576120"/>
              <a:ext cx="217897" cy="357419"/>
            </a:xfrm>
            <a:custGeom>
              <a:avLst/>
              <a:gdLst>
                <a:gd name="T0" fmla="*/ 9933 w 179"/>
                <a:gd name="T1" fmla="*/ 0 h 294"/>
                <a:gd name="T2" fmla="*/ 0 w 179"/>
                <a:gd name="T3" fmla="*/ 2354 h 294"/>
                <a:gd name="T4" fmla="*/ 0 w 179"/>
                <a:gd name="T5" fmla="*/ 5886 h 294"/>
                <a:gd name="T6" fmla="*/ 9933 w 179"/>
                <a:gd name="T7" fmla="*/ 2354 h 294"/>
                <a:gd name="T8" fmla="*/ 9933 w 179"/>
                <a:gd name="T9" fmla="*/ 0 h 294"/>
                <a:gd name="T10" fmla="*/ 0 60000 65536"/>
                <a:gd name="T11" fmla="*/ 0 60000 65536"/>
                <a:gd name="T12" fmla="*/ 0 60000 65536"/>
                <a:gd name="T13" fmla="*/ 0 60000 65536"/>
                <a:gd name="T14" fmla="*/ 0 60000 65536"/>
                <a:gd name="T15" fmla="*/ 0 w 179"/>
                <a:gd name="T16" fmla="*/ 0 h 294"/>
                <a:gd name="T17" fmla="*/ 179 w 179"/>
                <a:gd name="T18" fmla="*/ 294 h 294"/>
              </a:gdLst>
              <a:ahLst/>
              <a:cxnLst>
                <a:cxn ang="T10">
                  <a:pos x="T0" y="T1"/>
                </a:cxn>
                <a:cxn ang="T11">
                  <a:pos x="T2" y="T3"/>
                </a:cxn>
                <a:cxn ang="T12">
                  <a:pos x="T4" y="T5"/>
                </a:cxn>
                <a:cxn ang="T13">
                  <a:pos x="T6" y="T7"/>
                </a:cxn>
                <a:cxn ang="T14">
                  <a:pos x="T8" y="T9"/>
                </a:cxn>
              </a:cxnLst>
              <a:rect l="T15" t="T16" r="T17" b="T18"/>
              <a:pathLst>
                <a:path w="179" h="294">
                  <a:moveTo>
                    <a:pt x="179" y="0"/>
                  </a:moveTo>
                  <a:lnTo>
                    <a:pt x="0" y="139"/>
                  </a:lnTo>
                  <a:lnTo>
                    <a:pt x="0" y="294"/>
                  </a:lnTo>
                  <a:lnTo>
                    <a:pt x="179" y="157"/>
                  </a:lnTo>
                  <a:lnTo>
                    <a:pt x="179" y="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44" name="Freeform 10">
              <a:extLst>
                <a:ext uri="{FF2B5EF4-FFF2-40B4-BE49-F238E27FC236}">
                  <a16:creationId xmlns:a16="http://schemas.microsoft.com/office/drawing/2014/main" id="{89CF6A92-A19C-4475-8992-D5256C06BF10}"/>
                </a:ext>
              </a:extLst>
            </p:cNvPr>
            <p:cNvSpPr>
              <a:spLocks/>
            </p:cNvSpPr>
            <p:nvPr/>
          </p:nvSpPr>
          <p:spPr bwMode="auto">
            <a:xfrm>
              <a:off x="6873234" y="5177947"/>
              <a:ext cx="216339" cy="262326"/>
            </a:xfrm>
            <a:custGeom>
              <a:avLst/>
              <a:gdLst>
                <a:gd name="T0" fmla="*/ 0 w 175"/>
                <a:gd name="T1" fmla="*/ 0 h 215"/>
                <a:gd name="T2" fmla="*/ 10087 w 175"/>
                <a:gd name="T3" fmla="*/ 2363 h 215"/>
                <a:gd name="T4" fmla="*/ 10087 w 175"/>
                <a:gd name="T5" fmla="*/ 4726 h 215"/>
                <a:gd name="T6" fmla="*/ 0 w 175"/>
                <a:gd name="T7" fmla="*/ 3544 h 215"/>
                <a:gd name="T8" fmla="*/ 0 w 175"/>
                <a:gd name="T9" fmla="*/ 0 h 215"/>
                <a:gd name="T10" fmla="*/ 0 60000 65536"/>
                <a:gd name="T11" fmla="*/ 0 60000 65536"/>
                <a:gd name="T12" fmla="*/ 0 60000 65536"/>
                <a:gd name="T13" fmla="*/ 0 60000 65536"/>
                <a:gd name="T14" fmla="*/ 0 60000 65536"/>
                <a:gd name="T15" fmla="*/ 0 w 175"/>
                <a:gd name="T16" fmla="*/ 0 h 215"/>
                <a:gd name="T17" fmla="*/ 175 w 175"/>
                <a:gd name="T18" fmla="*/ 215 h 215"/>
              </a:gdLst>
              <a:ahLst/>
              <a:cxnLst>
                <a:cxn ang="T10">
                  <a:pos x="T0" y="T1"/>
                </a:cxn>
                <a:cxn ang="T11">
                  <a:pos x="T2" y="T3"/>
                </a:cxn>
                <a:cxn ang="T12">
                  <a:pos x="T4" y="T5"/>
                </a:cxn>
                <a:cxn ang="T13">
                  <a:pos x="T6" y="T7"/>
                </a:cxn>
                <a:cxn ang="T14">
                  <a:pos x="T8" y="T9"/>
                </a:cxn>
              </a:cxnLst>
              <a:rect l="T15" t="T16" r="T17" b="T18"/>
              <a:pathLst>
                <a:path w="175" h="215">
                  <a:moveTo>
                    <a:pt x="0" y="0"/>
                  </a:moveTo>
                  <a:lnTo>
                    <a:pt x="175" y="62"/>
                  </a:lnTo>
                  <a:lnTo>
                    <a:pt x="175" y="215"/>
                  </a:lnTo>
                  <a:lnTo>
                    <a:pt x="0" y="153"/>
                  </a:lnTo>
                  <a:lnTo>
                    <a:pt x="0" y="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45" name="Freeform 11">
              <a:extLst>
                <a:ext uri="{FF2B5EF4-FFF2-40B4-BE49-F238E27FC236}">
                  <a16:creationId xmlns:a16="http://schemas.microsoft.com/office/drawing/2014/main" id="{569EA528-3684-48E5-A4AD-062170A3281E}"/>
                </a:ext>
              </a:extLst>
            </p:cNvPr>
            <p:cNvSpPr>
              <a:spLocks/>
            </p:cNvSpPr>
            <p:nvPr/>
          </p:nvSpPr>
          <p:spPr bwMode="auto">
            <a:xfrm>
              <a:off x="7802406" y="5469787"/>
              <a:ext cx="29572" cy="190188"/>
            </a:xfrm>
            <a:custGeom>
              <a:avLst/>
              <a:gdLst>
                <a:gd name="T0" fmla="*/ 0 w 24"/>
                <a:gd name="T1" fmla="*/ 0 h 156"/>
                <a:gd name="T2" fmla="*/ 0 w 24"/>
                <a:gd name="T3" fmla="*/ 2361 h 156"/>
                <a:gd name="T4" fmla="*/ 3770 w 24"/>
                <a:gd name="T5" fmla="*/ 2361 h 156"/>
                <a:gd name="T6" fmla="*/ 3770 w 24"/>
                <a:gd name="T7" fmla="*/ 2361 h 156"/>
                <a:gd name="T8" fmla="*/ 0 w 24"/>
                <a:gd name="T9" fmla="*/ 0 h 156"/>
                <a:gd name="T10" fmla="*/ 0 60000 65536"/>
                <a:gd name="T11" fmla="*/ 0 60000 65536"/>
                <a:gd name="T12" fmla="*/ 0 60000 65536"/>
                <a:gd name="T13" fmla="*/ 0 60000 65536"/>
                <a:gd name="T14" fmla="*/ 0 60000 65536"/>
                <a:gd name="T15" fmla="*/ 0 w 24"/>
                <a:gd name="T16" fmla="*/ 0 h 156"/>
                <a:gd name="T17" fmla="*/ 24 w 24"/>
                <a:gd name="T18" fmla="*/ 156 h 156"/>
              </a:gdLst>
              <a:ahLst/>
              <a:cxnLst>
                <a:cxn ang="T10">
                  <a:pos x="T0" y="T1"/>
                </a:cxn>
                <a:cxn ang="T11">
                  <a:pos x="T2" y="T3"/>
                </a:cxn>
                <a:cxn ang="T12">
                  <a:pos x="T4" y="T5"/>
                </a:cxn>
                <a:cxn ang="T13">
                  <a:pos x="T6" y="T7"/>
                </a:cxn>
                <a:cxn ang="T14">
                  <a:pos x="T8" y="T9"/>
                </a:cxn>
              </a:cxnLst>
              <a:rect l="T15" t="T16" r="T17" b="T18"/>
              <a:pathLst>
                <a:path w="24" h="156">
                  <a:moveTo>
                    <a:pt x="0" y="0"/>
                  </a:moveTo>
                  <a:lnTo>
                    <a:pt x="0" y="156"/>
                  </a:lnTo>
                  <a:lnTo>
                    <a:pt x="24" y="156"/>
                  </a:lnTo>
                  <a:lnTo>
                    <a:pt x="24" y="2"/>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46" name="Freeform 12">
              <a:extLst>
                <a:ext uri="{FF2B5EF4-FFF2-40B4-BE49-F238E27FC236}">
                  <a16:creationId xmlns:a16="http://schemas.microsoft.com/office/drawing/2014/main" id="{5A4ECD27-EB49-4D8E-9B04-D5585705C607}"/>
                </a:ext>
              </a:extLst>
            </p:cNvPr>
            <p:cNvSpPr>
              <a:spLocks/>
            </p:cNvSpPr>
            <p:nvPr/>
          </p:nvSpPr>
          <p:spPr bwMode="auto">
            <a:xfrm>
              <a:off x="7830419" y="5471427"/>
              <a:ext cx="24902" cy="362338"/>
            </a:xfrm>
            <a:custGeom>
              <a:avLst/>
              <a:gdLst>
                <a:gd name="T0" fmla="*/ 0 w 21"/>
                <a:gd name="T1" fmla="*/ 0 h 299"/>
                <a:gd name="T2" fmla="*/ 3629 w 21"/>
                <a:gd name="T3" fmla="*/ 2347 h 299"/>
                <a:gd name="T4" fmla="*/ 3629 w 21"/>
                <a:gd name="T5" fmla="*/ 5867 h 299"/>
                <a:gd name="T6" fmla="*/ 0 w 21"/>
                <a:gd name="T7" fmla="*/ 2347 h 299"/>
                <a:gd name="T8" fmla="*/ 0 w 21"/>
                <a:gd name="T9" fmla="*/ 0 h 299"/>
                <a:gd name="T10" fmla="*/ 0 60000 65536"/>
                <a:gd name="T11" fmla="*/ 0 60000 65536"/>
                <a:gd name="T12" fmla="*/ 0 60000 65536"/>
                <a:gd name="T13" fmla="*/ 0 60000 65536"/>
                <a:gd name="T14" fmla="*/ 0 60000 65536"/>
                <a:gd name="T15" fmla="*/ 0 w 21"/>
                <a:gd name="T16" fmla="*/ 0 h 299"/>
                <a:gd name="T17" fmla="*/ 21 w 21"/>
                <a:gd name="T18" fmla="*/ 299 h 299"/>
              </a:gdLst>
              <a:ahLst/>
              <a:cxnLst>
                <a:cxn ang="T10">
                  <a:pos x="T0" y="T1"/>
                </a:cxn>
                <a:cxn ang="T11">
                  <a:pos x="T2" y="T3"/>
                </a:cxn>
                <a:cxn ang="T12">
                  <a:pos x="T4" y="T5"/>
                </a:cxn>
                <a:cxn ang="T13">
                  <a:pos x="T6" y="T7"/>
                </a:cxn>
                <a:cxn ang="T14">
                  <a:pos x="T8" y="T9"/>
                </a:cxn>
              </a:cxnLst>
              <a:rect l="T15" t="T16" r="T17" b="T18"/>
              <a:pathLst>
                <a:path w="21" h="299">
                  <a:moveTo>
                    <a:pt x="0" y="0"/>
                  </a:moveTo>
                  <a:lnTo>
                    <a:pt x="21" y="149"/>
                  </a:lnTo>
                  <a:lnTo>
                    <a:pt x="21" y="299"/>
                  </a:lnTo>
                  <a:lnTo>
                    <a:pt x="0" y="154"/>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47" name="Freeform 13">
              <a:extLst>
                <a:ext uri="{FF2B5EF4-FFF2-40B4-BE49-F238E27FC236}">
                  <a16:creationId xmlns:a16="http://schemas.microsoft.com/office/drawing/2014/main" id="{7DBA9E33-35A3-4B6B-9DDE-4EBBFD36478B}"/>
                </a:ext>
              </a:extLst>
            </p:cNvPr>
            <p:cNvSpPr>
              <a:spLocks/>
            </p:cNvSpPr>
            <p:nvPr/>
          </p:nvSpPr>
          <p:spPr bwMode="auto">
            <a:xfrm>
              <a:off x="8007852" y="4797576"/>
              <a:ext cx="102722" cy="298397"/>
            </a:xfrm>
            <a:custGeom>
              <a:avLst/>
              <a:gdLst>
                <a:gd name="T0" fmla="*/ 0 w 85"/>
                <a:gd name="T1" fmla="*/ 2349 h 246"/>
                <a:gd name="T2" fmla="*/ 3698 w 85"/>
                <a:gd name="T3" fmla="*/ 0 h 246"/>
                <a:gd name="T4" fmla="*/ 3698 w 85"/>
                <a:gd name="T5" fmla="*/ 2349 h 246"/>
                <a:gd name="T6" fmla="*/ 0 w 85"/>
                <a:gd name="T7" fmla="*/ 4698 h 246"/>
                <a:gd name="T8" fmla="*/ 0 w 85"/>
                <a:gd name="T9" fmla="*/ 2349 h 246"/>
                <a:gd name="T10" fmla="*/ 0 60000 65536"/>
                <a:gd name="T11" fmla="*/ 0 60000 65536"/>
                <a:gd name="T12" fmla="*/ 0 60000 65536"/>
                <a:gd name="T13" fmla="*/ 0 60000 65536"/>
                <a:gd name="T14" fmla="*/ 0 60000 65536"/>
                <a:gd name="T15" fmla="*/ 0 w 85"/>
                <a:gd name="T16" fmla="*/ 0 h 246"/>
                <a:gd name="T17" fmla="*/ 85 w 85"/>
                <a:gd name="T18" fmla="*/ 246 h 246"/>
              </a:gdLst>
              <a:ahLst/>
              <a:cxnLst>
                <a:cxn ang="T10">
                  <a:pos x="T0" y="T1"/>
                </a:cxn>
                <a:cxn ang="T11">
                  <a:pos x="T2" y="T3"/>
                </a:cxn>
                <a:cxn ang="T12">
                  <a:pos x="T4" y="T5"/>
                </a:cxn>
                <a:cxn ang="T13">
                  <a:pos x="T6" y="T7"/>
                </a:cxn>
                <a:cxn ang="T14">
                  <a:pos x="T8" y="T9"/>
                </a:cxn>
              </a:cxnLst>
              <a:rect l="T15" t="T16" r="T17" b="T18"/>
              <a:pathLst>
                <a:path w="85" h="246">
                  <a:moveTo>
                    <a:pt x="0" y="89"/>
                  </a:moveTo>
                  <a:lnTo>
                    <a:pt x="85" y="0"/>
                  </a:lnTo>
                  <a:lnTo>
                    <a:pt x="85" y="156"/>
                  </a:lnTo>
                  <a:lnTo>
                    <a:pt x="0" y="246"/>
                  </a:lnTo>
                  <a:lnTo>
                    <a:pt x="0" y="89"/>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48" name="Freeform 14">
              <a:extLst>
                <a:ext uri="{FF2B5EF4-FFF2-40B4-BE49-F238E27FC236}">
                  <a16:creationId xmlns:a16="http://schemas.microsoft.com/office/drawing/2014/main" id="{5F8F5F54-9C8F-4636-80AB-2F5B7B68C8D7}"/>
                </a:ext>
              </a:extLst>
            </p:cNvPr>
            <p:cNvSpPr>
              <a:spLocks/>
            </p:cNvSpPr>
            <p:nvPr/>
          </p:nvSpPr>
          <p:spPr bwMode="auto">
            <a:xfrm>
              <a:off x="8158823" y="4691004"/>
              <a:ext cx="115173" cy="221338"/>
            </a:xfrm>
            <a:custGeom>
              <a:avLst/>
              <a:gdLst>
                <a:gd name="T0" fmla="*/ 0 w 95"/>
                <a:gd name="T1" fmla="*/ 2329 h 184"/>
                <a:gd name="T2" fmla="*/ 4946 w 95"/>
                <a:gd name="T3" fmla="*/ 0 h 184"/>
                <a:gd name="T4" fmla="*/ 4946 w 95"/>
                <a:gd name="T5" fmla="*/ 2329 h 184"/>
                <a:gd name="T6" fmla="*/ 0 w 95"/>
                <a:gd name="T7" fmla="*/ 3494 h 184"/>
                <a:gd name="T8" fmla="*/ 0 w 95"/>
                <a:gd name="T9" fmla="*/ 2329 h 184"/>
                <a:gd name="T10" fmla="*/ 0 60000 65536"/>
                <a:gd name="T11" fmla="*/ 0 60000 65536"/>
                <a:gd name="T12" fmla="*/ 0 60000 65536"/>
                <a:gd name="T13" fmla="*/ 0 60000 65536"/>
                <a:gd name="T14" fmla="*/ 0 60000 65536"/>
                <a:gd name="T15" fmla="*/ 0 w 95"/>
                <a:gd name="T16" fmla="*/ 0 h 184"/>
                <a:gd name="T17" fmla="*/ 95 w 95"/>
                <a:gd name="T18" fmla="*/ 184 h 184"/>
              </a:gdLst>
              <a:ahLst/>
              <a:cxnLst>
                <a:cxn ang="T10">
                  <a:pos x="T0" y="T1"/>
                </a:cxn>
                <a:cxn ang="T11">
                  <a:pos x="T2" y="T3"/>
                </a:cxn>
                <a:cxn ang="T12">
                  <a:pos x="T4" y="T5"/>
                </a:cxn>
                <a:cxn ang="T13">
                  <a:pos x="T6" y="T7"/>
                </a:cxn>
                <a:cxn ang="T14">
                  <a:pos x="T8" y="T9"/>
                </a:cxn>
              </a:cxnLst>
              <a:rect l="T15" t="T16" r="T17" b="T18"/>
              <a:pathLst>
                <a:path w="95" h="184">
                  <a:moveTo>
                    <a:pt x="0" y="28"/>
                  </a:moveTo>
                  <a:lnTo>
                    <a:pt x="95" y="0"/>
                  </a:lnTo>
                  <a:lnTo>
                    <a:pt x="95" y="154"/>
                  </a:lnTo>
                  <a:lnTo>
                    <a:pt x="0" y="184"/>
                  </a:lnTo>
                  <a:lnTo>
                    <a:pt x="0" y="28"/>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49" name="Freeform 15">
              <a:extLst>
                <a:ext uri="{FF2B5EF4-FFF2-40B4-BE49-F238E27FC236}">
                  <a16:creationId xmlns:a16="http://schemas.microsoft.com/office/drawing/2014/main" id="{6CC66391-D6B6-4CA3-A3E9-6929E815C04B}"/>
                </a:ext>
              </a:extLst>
            </p:cNvPr>
            <p:cNvSpPr>
              <a:spLocks/>
            </p:cNvSpPr>
            <p:nvPr/>
          </p:nvSpPr>
          <p:spPr bwMode="auto">
            <a:xfrm>
              <a:off x="8407845" y="4184387"/>
              <a:ext cx="60700" cy="267246"/>
            </a:xfrm>
            <a:custGeom>
              <a:avLst/>
              <a:gdLst>
                <a:gd name="T0" fmla="*/ 0 w 49"/>
                <a:gd name="T1" fmla="*/ 2352 h 220"/>
                <a:gd name="T2" fmla="*/ 3791 w 49"/>
                <a:gd name="T3" fmla="*/ 0 h 220"/>
                <a:gd name="T4" fmla="*/ 3791 w 49"/>
                <a:gd name="T5" fmla="*/ 2352 h 220"/>
                <a:gd name="T6" fmla="*/ 0 w 49"/>
                <a:gd name="T7" fmla="*/ 4705 h 220"/>
                <a:gd name="T8" fmla="*/ 0 w 49"/>
                <a:gd name="T9" fmla="*/ 2352 h 220"/>
                <a:gd name="T10" fmla="*/ 0 60000 65536"/>
                <a:gd name="T11" fmla="*/ 0 60000 65536"/>
                <a:gd name="T12" fmla="*/ 0 60000 65536"/>
                <a:gd name="T13" fmla="*/ 0 60000 65536"/>
                <a:gd name="T14" fmla="*/ 0 60000 65536"/>
                <a:gd name="T15" fmla="*/ 0 w 49"/>
                <a:gd name="T16" fmla="*/ 0 h 220"/>
                <a:gd name="T17" fmla="*/ 49 w 49"/>
                <a:gd name="T18" fmla="*/ 220 h 220"/>
              </a:gdLst>
              <a:ahLst/>
              <a:cxnLst>
                <a:cxn ang="T10">
                  <a:pos x="T0" y="T1"/>
                </a:cxn>
                <a:cxn ang="T11">
                  <a:pos x="T2" y="T3"/>
                </a:cxn>
                <a:cxn ang="T12">
                  <a:pos x="T4" y="T5"/>
                </a:cxn>
                <a:cxn ang="T13">
                  <a:pos x="T6" y="T7"/>
                </a:cxn>
                <a:cxn ang="T14">
                  <a:pos x="T8" y="T9"/>
                </a:cxn>
              </a:cxnLst>
              <a:rect l="T15" t="T16" r="T17" b="T18"/>
              <a:pathLst>
                <a:path w="49" h="220">
                  <a:moveTo>
                    <a:pt x="0" y="63"/>
                  </a:moveTo>
                  <a:lnTo>
                    <a:pt x="49" y="0"/>
                  </a:lnTo>
                  <a:lnTo>
                    <a:pt x="49" y="155"/>
                  </a:lnTo>
                  <a:lnTo>
                    <a:pt x="0" y="220"/>
                  </a:lnTo>
                  <a:lnTo>
                    <a:pt x="0" y="63"/>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50" name="Freeform 16">
              <a:extLst>
                <a:ext uri="{FF2B5EF4-FFF2-40B4-BE49-F238E27FC236}">
                  <a16:creationId xmlns:a16="http://schemas.microsoft.com/office/drawing/2014/main" id="{A1F46AEB-9DDD-47C9-8A53-9AD85469EC43}"/>
                </a:ext>
              </a:extLst>
            </p:cNvPr>
            <p:cNvSpPr>
              <a:spLocks/>
            </p:cNvSpPr>
            <p:nvPr/>
          </p:nvSpPr>
          <p:spPr bwMode="auto">
            <a:xfrm>
              <a:off x="8756481" y="3969607"/>
              <a:ext cx="63812" cy="209861"/>
            </a:xfrm>
            <a:custGeom>
              <a:avLst/>
              <a:gdLst>
                <a:gd name="T0" fmla="*/ 0 w 54"/>
                <a:gd name="T1" fmla="*/ 2349 h 173"/>
                <a:gd name="T2" fmla="*/ 3616 w 54"/>
                <a:gd name="T3" fmla="*/ 0 h 173"/>
                <a:gd name="T4" fmla="*/ 3616 w 54"/>
                <a:gd name="T5" fmla="*/ 2349 h 173"/>
                <a:gd name="T6" fmla="*/ 0 w 54"/>
                <a:gd name="T7" fmla="*/ 3524 h 173"/>
                <a:gd name="T8" fmla="*/ 0 w 54"/>
                <a:gd name="T9" fmla="*/ 2349 h 173"/>
                <a:gd name="T10" fmla="*/ 0 60000 65536"/>
                <a:gd name="T11" fmla="*/ 0 60000 65536"/>
                <a:gd name="T12" fmla="*/ 0 60000 65536"/>
                <a:gd name="T13" fmla="*/ 0 60000 65536"/>
                <a:gd name="T14" fmla="*/ 0 60000 65536"/>
                <a:gd name="T15" fmla="*/ 0 w 54"/>
                <a:gd name="T16" fmla="*/ 0 h 173"/>
                <a:gd name="T17" fmla="*/ 54 w 54"/>
                <a:gd name="T18" fmla="*/ 173 h 173"/>
              </a:gdLst>
              <a:ahLst/>
              <a:cxnLst>
                <a:cxn ang="T10">
                  <a:pos x="T0" y="T1"/>
                </a:cxn>
                <a:cxn ang="T11">
                  <a:pos x="T2" y="T3"/>
                </a:cxn>
                <a:cxn ang="T12">
                  <a:pos x="T4" y="T5"/>
                </a:cxn>
                <a:cxn ang="T13">
                  <a:pos x="T6" y="T7"/>
                </a:cxn>
                <a:cxn ang="T14">
                  <a:pos x="T8" y="T9"/>
                </a:cxn>
              </a:cxnLst>
              <a:rect l="T15" t="T16" r="T17" b="T18"/>
              <a:pathLst>
                <a:path w="54" h="173">
                  <a:moveTo>
                    <a:pt x="0" y="20"/>
                  </a:moveTo>
                  <a:lnTo>
                    <a:pt x="54" y="0"/>
                  </a:lnTo>
                  <a:lnTo>
                    <a:pt x="54" y="153"/>
                  </a:lnTo>
                  <a:lnTo>
                    <a:pt x="0" y="173"/>
                  </a:lnTo>
                  <a:lnTo>
                    <a:pt x="0" y="2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51" name="Freeform 17">
              <a:extLst>
                <a:ext uri="{FF2B5EF4-FFF2-40B4-BE49-F238E27FC236}">
                  <a16:creationId xmlns:a16="http://schemas.microsoft.com/office/drawing/2014/main" id="{45E4BF36-1BA4-45BD-8617-FA6CEAE1C88B}"/>
                </a:ext>
              </a:extLst>
            </p:cNvPr>
            <p:cNvSpPr>
              <a:spLocks/>
            </p:cNvSpPr>
            <p:nvPr/>
          </p:nvSpPr>
          <p:spPr bwMode="auto">
            <a:xfrm>
              <a:off x="8521462" y="4005676"/>
              <a:ext cx="174317" cy="209861"/>
            </a:xfrm>
            <a:custGeom>
              <a:avLst/>
              <a:gdLst>
                <a:gd name="T0" fmla="*/ 7460 w 143"/>
                <a:gd name="T1" fmla="*/ 0 h 173"/>
                <a:gd name="T2" fmla="*/ 6217 w 143"/>
                <a:gd name="T3" fmla="*/ 2349 h 173"/>
                <a:gd name="T4" fmla="*/ 0 w 143"/>
                <a:gd name="T5" fmla="*/ 2349 h 173"/>
                <a:gd name="T6" fmla="*/ 0 w 143"/>
                <a:gd name="T7" fmla="*/ 3524 h 173"/>
                <a:gd name="T8" fmla="*/ 6217 w 143"/>
                <a:gd name="T9" fmla="*/ 3524 h 173"/>
                <a:gd name="T10" fmla="*/ 7460 w 143"/>
                <a:gd name="T11" fmla="*/ 3524 h 173"/>
                <a:gd name="T12" fmla="*/ 7460 w 143"/>
                <a:gd name="T13" fmla="*/ 0 h 173"/>
                <a:gd name="T14" fmla="*/ 0 60000 65536"/>
                <a:gd name="T15" fmla="*/ 0 60000 65536"/>
                <a:gd name="T16" fmla="*/ 0 60000 65536"/>
                <a:gd name="T17" fmla="*/ 0 60000 65536"/>
                <a:gd name="T18" fmla="*/ 0 60000 65536"/>
                <a:gd name="T19" fmla="*/ 0 60000 65536"/>
                <a:gd name="T20" fmla="*/ 0 60000 65536"/>
                <a:gd name="T21" fmla="*/ 0 w 143"/>
                <a:gd name="T22" fmla="*/ 0 h 173"/>
                <a:gd name="T23" fmla="*/ 143 w 143"/>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73">
                  <a:moveTo>
                    <a:pt x="143" y="0"/>
                  </a:moveTo>
                  <a:lnTo>
                    <a:pt x="113" y="4"/>
                  </a:lnTo>
                  <a:lnTo>
                    <a:pt x="0" y="20"/>
                  </a:lnTo>
                  <a:lnTo>
                    <a:pt x="0" y="173"/>
                  </a:lnTo>
                  <a:lnTo>
                    <a:pt x="115" y="159"/>
                  </a:lnTo>
                  <a:lnTo>
                    <a:pt x="143" y="155"/>
                  </a:lnTo>
                  <a:lnTo>
                    <a:pt x="143" y="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52" name="Freeform 18">
              <a:extLst>
                <a:ext uri="{FF2B5EF4-FFF2-40B4-BE49-F238E27FC236}">
                  <a16:creationId xmlns:a16="http://schemas.microsoft.com/office/drawing/2014/main" id="{F2BF666B-97B9-4835-ABA2-24F40B979930}"/>
                </a:ext>
              </a:extLst>
            </p:cNvPr>
            <p:cNvSpPr>
              <a:spLocks/>
            </p:cNvSpPr>
            <p:nvPr/>
          </p:nvSpPr>
          <p:spPr bwMode="auto">
            <a:xfrm>
              <a:off x="5962739" y="5102530"/>
              <a:ext cx="73152" cy="316432"/>
            </a:xfrm>
            <a:custGeom>
              <a:avLst/>
              <a:gdLst>
                <a:gd name="T0" fmla="*/ 0 w 59"/>
                <a:gd name="T1" fmla="*/ 0 h 262"/>
                <a:gd name="T2" fmla="*/ 3794 w 59"/>
                <a:gd name="T3" fmla="*/ 2339 h 262"/>
                <a:gd name="T4" fmla="*/ 3794 w 59"/>
                <a:gd name="T5" fmla="*/ 5847 h 262"/>
                <a:gd name="T6" fmla="*/ 0 w 59"/>
                <a:gd name="T7" fmla="*/ 2339 h 262"/>
                <a:gd name="T8" fmla="*/ 0 w 59"/>
                <a:gd name="T9" fmla="*/ 0 h 262"/>
                <a:gd name="T10" fmla="*/ 0 60000 65536"/>
                <a:gd name="T11" fmla="*/ 0 60000 65536"/>
                <a:gd name="T12" fmla="*/ 0 60000 65536"/>
                <a:gd name="T13" fmla="*/ 0 60000 65536"/>
                <a:gd name="T14" fmla="*/ 0 60000 65536"/>
                <a:gd name="T15" fmla="*/ 0 w 59"/>
                <a:gd name="T16" fmla="*/ 0 h 262"/>
                <a:gd name="T17" fmla="*/ 59 w 59"/>
                <a:gd name="T18" fmla="*/ 262 h 262"/>
              </a:gdLst>
              <a:ahLst/>
              <a:cxnLst>
                <a:cxn ang="T10">
                  <a:pos x="T0" y="T1"/>
                </a:cxn>
                <a:cxn ang="T11">
                  <a:pos x="T2" y="T3"/>
                </a:cxn>
                <a:cxn ang="T12">
                  <a:pos x="T4" y="T5"/>
                </a:cxn>
                <a:cxn ang="T13">
                  <a:pos x="T6" y="T7"/>
                </a:cxn>
                <a:cxn ang="T14">
                  <a:pos x="T8" y="T9"/>
                </a:cxn>
              </a:cxnLst>
              <a:rect l="T15" t="T16" r="T17" b="T18"/>
              <a:pathLst>
                <a:path w="59" h="262">
                  <a:moveTo>
                    <a:pt x="0" y="0"/>
                  </a:moveTo>
                  <a:lnTo>
                    <a:pt x="59" y="108"/>
                  </a:lnTo>
                  <a:lnTo>
                    <a:pt x="59" y="262"/>
                  </a:lnTo>
                  <a:lnTo>
                    <a:pt x="0" y="153"/>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53" name="Freeform 19">
              <a:extLst>
                <a:ext uri="{FF2B5EF4-FFF2-40B4-BE49-F238E27FC236}">
                  <a16:creationId xmlns:a16="http://schemas.microsoft.com/office/drawing/2014/main" id="{D2F3685B-4633-4E92-A74B-53732275E79C}"/>
                </a:ext>
              </a:extLst>
            </p:cNvPr>
            <p:cNvSpPr>
              <a:spLocks/>
            </p:cNvSpPr>
            <p:nvPr/>
          </p:nvSpPr>
          <p:spPr bwMode="auto">
            <a:xfrm>
              <a:off x="6171297" y="5220576"/>
              <a:ext cx="101167" cy="218061"/>
            </a:xfrm>
            <a:custGeom>
              <a:avLst/>
              <a:gdLst>
                <a:gd name="T0" fmla="*/ 0 w 84"/>
                <a:gd name="T1" fmla="*/ 0 h 180"/>
                <a:gd name="T2" fmla="*/ 3685 w 84"/>
                <a:gd name="T3" fmla="*/ 2346 h 180"/>
                <a:gd name="T4" fmla="*/ 3685 w 84"/>
                <a:gd name="T5" fmla="*/ 3519 h 180"/>
                <a:gd name="T6" fmla="*/ 0 w 84"/>
                <a:gd name="T7" fmla="*/ 2346 h 180"/>
                <a:gd name="T8" fmla="*/ 0 w 84"/>
                <a:gd name="T9" fmla="*/ 0 h 180"/>
                <a:gd name="T10" fmla="*/ 0 60000 65536"/>
                <a:gd name="T11" fmla="*/ 0 60000 65536"/>
                <a:gd name="T12" fmla="*/ 0 60000 65536"/>
                <a:gd name="T13" fmla="*/ 0 60000 65536"/>
                <a:gd name="T14" fmla="*/ 0 60000 65536"/>
                <a:gd name="T15" fmla="*/ 0 w 84"/>
                <a:gd name="T16" fmla="*/ 0 h 180"/>
                <a:gd name="T17" fmla="*/ 84 w 84"/>
                <a:gd name="T18" fmla="*/ 180 h 180"/>
              </a:gdLst>
              <a:ahLst/>
              <a:cxnLst>
                <a:cxn ang="T10">
                  <a:pos x="T0" y="T1"/>
                </a:cxn>
                <a:cxn ang="T11">
                  <a:pos x="T2" y="T3"/>
                </a:cxn>
                <a:cxn ang="T12">
                  <a:pos x="T4" y="T5"/>
                </a:cxn>
                <a:cxn ang="T13">
                  <a:pos x="T6" y="T7"/>
                </a:cxn>
                <a:cxn ang="T14">
                  <a:pos x="T8" y="T9"/>
                </a:cxn>
              </a:cxnLst>
              <a:rect l="T15" t="T16" r="T17" b="T18"/>
              <a:pathLst>
                <a:path w="84" h="180">
                  <a:moveTo>
                    <a:pt x="0" y="0"/>
                  </a:moveTo>
                  <a:lnTo>
                    <a:pt x="84" y="29"/>
                  </a:lnTo>
                  <a:lnTo>
                    <a:pt x="84" y="180"/>
                  </a:lnTo>
                  <a:lnTo>
                    <a:pt x="0" y="153"/>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54" name="Freeform 169">
              <a:extLst>
                <a:ext uri="{FF2B5EF4-FFF2-40B4-BE49-F238E27FC236}">
                  <a16:creationId xmlns:a16="http://schemas.microsoft.com/office/drawing/2014/main" id="{795428FD-5A51-4C4B-AEA5-1D2E4A3420E2}"/>
                </a:ext>
              </a:extLst>
            </p:cNvPr>
            <p:cNvSpPr>
              <a:spLocks/>
            </p:cNvSpPr>
            <p:nvPr/>
          </p:nvSpPr>
          <p:spPr bwMode="auto">
            <a:xfrm>
              <a:off x="7466222" y="5132040"/>
              <a:ext cx="87159" cy="262326"/>
            </a:xfrm>
            <a:custGeom>
              <a:avLst/>
              <a:gdLst>
                <a:gd name="T0" fmla="*/ 0 w 71"/>
                <a:gd name="T1" fmla="*/ 0 h 217"/>
                <a:gd name="T2" fmla="*/ 0 w 71"/>
                <a:gd name="T3" fmla="*/ 2341 h 217"/>
                <a:gd name="T4" fmla="*/ 2504 w 71"/>
                <a:gd name="T5" fmla="*/ 4682 h 217"/>
                <a:gd name="T6" fmla="*/ 2504 w 71"/>
                <a:gd name="T7" fmla="*/ 2341 h 217"/>
                <a:gd name="T8" fmla="*/ 0 w 71"/>
                <a:gd name="T9" fmla="*/ 0 h 217"/>
                <a:gd name="T10" fmla="*/ 0 60000 65536"/>
                <a:gd name="T11" fmla="*/ 0 60000 65536"/>
                <a:gd name="T12" fmla="*/ 0 60000 65536"/>
                <a:gd name="T13" fmla="*/ 0 60000 65536"/>
                <a:gd name="T14" fmla="*/ 0 60000 65536"/>
                <a:gd name="T15" fmla="*/ 0 w 71"/>
                <a:gd name="T16" fmla="*/ 0 h 217"/>
                <a:gd name="T17" fmla="*/ 71 w 71"/>
                <a:gd name="T18" fmla="*/ 217 h 217"/>
              </a:gdLst>
              <a:ahLst/>
              <a:cxnLst>
                <a:cxn ang="T10">
                  <a:pos x="T0" y="T1"/>
                </a:cxn>
                <a:cxn ang="T11">
                  <a:pos x="T2" y="T3"/>
                </a:cxn>
                <a:cxn ang="T12">
                  <a:pos x="T4" y="T5"/>
                </a:cxn>
                <a:cxn ang="T13">
                  <a:pos x="T6" y="T7"/>
                </a:cxn>
                <a:cxn ang="T14">
                  <a:pos x="T8" y="T9"/>
                </a:cxn>
              </a:cxnLst>
              <a:rect l="T15" t="T16" r="T17" b="T18"/>
              <a:pathLst>
                <a:path w="71" h="217">
                  <a:moveTo>
                    <a:pt x="0" y="0"/>
                  </a:moveTo>
                  <a:lnTo>
                    <a:pt x="0" y="153"/>
                  </a:lnTo>
                  <a:lnTo>
                    <a:pt x="71" y="217"/>
                  </a:lnTo>
                  <a:lnTo>
                    <a:pt x="71" y="60"/>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55" name="Freeform 170">
              <a:extLst>
                <a:ext uri="{FF2B5EF4-FFF2-40B4-BE49-F238E27FC236}">
                  <a16:creationId xmlns:a16="http://schemas.microsoft.com/office/drawing/2014/main" id="{BD108581-D11D-45C4-8A90-F7BC4B688D94}"/>
                </a:ext>
              </a:extLst>
            </p:cNvPr>
            <p:cNvSpPr>
              <a:spLocks/>
            </p:cNvSpPr>
            <p:nvPr/>
          </p:nvSpPr>
          <p:spPr bwMode="auto">
            <a:xfrm>
              <a:off x="7735479" y="5363219"/>
              <a:ext cx="68482" cy="291838"/>
            </a:xfrm>
            <a:custGeom>
              <a:avLst/>
              <a:gdLst>
                <a:gd name="T0" fmla="*/ 0 w 57"/>
                <a:gd name="T1" fmla="*/ 0 h 242"/>
                <a:gd name="T2" fmla="*/ 3676 w 57"/>
                <a:gd name="T3" fmla="*/ 2335 h 242"/>
                <a:gd name="T4" fmla="*/ 3676 w 57"/>
                <a:gd name="T5" fmla="*/ 4671 h 242"/>
                <a:gd name="T6" fmla="*/ 0 w 57"/>
                <a:gd name="T7" fmla="*/ 2335 h 242"/>
                <a:gd name="T8" fmla="*/ 0 w 57"/>
                <a:gd name="T9" fmla="*/ 0 h 242"/>
                <a:gd name="T10" fmla="*/ 0 60000 65536"/>
                <a:gd name="T11" fmla="*/ 0 60000 65536"/>
                <a:gd name="T12" fmla="*/ 0 60000 65536"/>
                <a:gd name="T13" fmla="*/ 0 60000 65536"/>
                <a:gd name="T14" fmla="*/ 0 60000 65536"/>
                <a:gd name="T15" fmla="*/ 0 w 57"/>
                <a:gd name="T16" fmla="*/ 0 h 242"/>
                <a:gd name="T17" fmla="*/ 57 w 57"/>
                <a:gd name="T18" fmla="*/ 242 h 242"/>
              </a:gdLst>
              <a:ahLst/>
              <a:cxnLst>
                <a:cxn ang="T10">
                  <a:pos x="T0" y="T1"/>
                </a:cxn>
                <a:cxn ang="T11">
                  <a:pos x="T2" y="T3"/>
                </a:cxn>
                <a:cxn ang="T12">
                  <a:pos x="T4" y="T5"/>
                </a:cxn>
                <a:cxn ang="T13">
                  <a:pos x="T6" y="T7"/>
                </a:cxn>
                <a:cxn ang="T14">
                  <a:pos x="T8" y="T9"/>
                </a:cxn>
              </a:cxnLst>
              <a:rect l="T15" t="T16" r="T17" b="T18"/>
              <a:pathLst>
                <a:path w="57" h="242">
                  <a:moveTo>
                    <a:pt x="0" y="0"/>
                  </a:moveTo>
                  <a:lnTo>
                    <a:pt x="57" y="86"/>
                  </a:lnTo>
                  <a:lnTo>
                    <a:pt x="57" y="242"/>
                  </a:lnTo>
                  <a:lnTo>
                    <a:pt x="0" y="154"/>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56" name="Freeform 171">
              <a:extLst>
                <a:ext uri="{FF2B5EF4-FFF2-40B4-BE49-F238E27FC236}">
                  <a16:creationId xmlns:a16="http://schemas.microsoft.com/office/drawing/2014/main" id="{59CBB138-F1F0-454D-8377-A70C703B349F}"/>
                </a:ext>
              </a:extLst>
            </p:cNvPr>
            <p:cNvSpPr>
              <a:spLocks/>
            </p:cNvSpPr>
            <p:nvPr/>
          </p:nvSpPr>
          <p:spPr bwMode="auto">
            <a:xfrm>
              <a:off x="7660772" y="5179586"/>
              <a:ext cx="91827" cy="267246"/>
            </a:xfrm>
            <a:custGeom>
              <a:avLst/>
              <a:gdLst>
                <a:gd name="T0" fmla="*/ 0 w 74"/>
                <a:gd name="T1" fmla="*/ 0 h 220"/>
                <a:gd name="T2" fmla="*/ 5063 w 74"/>
                <a:gd name="T3" fmla="*/ 2352 h 220"/>
                <a:gd name="T4" fmla="*/ 3797 w 74"/>
                <a:gd name="T5" fmla="*/ 2352 h 220"/>
                <a:gd name="T6" fmla="*/ 3797 w 74"/>
                <a:gd name="T7" fmla="*/ 4705 h 220"/>
                <a:gd name="T8" fmla="*/ 0 w 74"/>
                <a:gd name="T9" fmla="*/ 2352 h 220"/>
                <a:gd name="T10" fmla="*/ 0 w 74"/>
                <a:gd name="T11" fmla="*/ 0 h 220"/>
                <a:gd name="T12" fmla="*/ 0 60000 65536"/>
                <a:gd name="T13" fmla="*/ 0 60000 65536"/>
                <a:gd name="T14" fmla="*/ 0 60000 65536"/>
                <a:gd name="T15" fmla="*/ 0 60000 65536"/>
                <a:gd name="T16" fmla="*/ 0 60000 65536"/>
                <a:gd name="T17" fmla="*/ 0 60000 65536"/>
                <a:gd name="T18" fmla="*/ 0 w 74"/>
                <a:gd name="T19" fmla="*/ 0 h 220"/>
                <a:gd name="T20" fmla="*/ 74 w 74"/>
                <a:gd name="T21" fmla="*/ 220 h 220"/>
              </a:gdLst>
              <a:ahLst/>
              <a:cxnLst>
                <a:cxn ang="T12">
                  <a:pos x="T0" y="T1"/>
                </a:cxn>
                <a:cxn ang="T13">
                  <a:pos x="T2" y="T3"/>
                </a:cxn>
                <a:cxn ang="T14">
                  <a:pos x="T4" y="T5"/>
                </a:cxn>
                <a:cxn ang="T15">
                  <a:pos x="T6" y="T7"/>
                </a:cxn>
                <a:cxn ang="T16">
                  <a:pos x="T8" y="T9"/>
                </a:cxn>
                <a:cxn ang="T17">
                  <a:pos x="T10" y="T11"/>
                </a:cxn>
              </a:cxnLst>
              <a:rect l="T18" t="T19" r="T20" b="T21"/>
              <a:pathLst>
                <a:path w="74" h="220">
                  <a:moveTo>
                    <a:pt x="0" y="0"/>
                  </a:moveTo>
                  <a:lnTo>
                    <a:pt x="74" y="79"/>
                  </a:lnTo>
                  <a:lnTo>
                    <a:pt x="58" y="151"/>
                  </a:lnTo>
                  <a:lnTo>
                    <a:pt x="58" y="220"/>
                  </a:lnTo>
                  <a:lnTo>
                    <a:pt x="0" y="153"/>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57" name="Freeform 172">
              <a:extLst>
                <a:ext uri="{FF2B5EF4-FFF2-40B4-BE49-F238E27FC236}">
                  <a16:creationId xmlns:a16="http://schemas.microsoft.com/office/drawing/2014/main" id="{123DE724-2A43-4AA1-B6CC-B74A40B9EB0A}"/>
                </a:ext>
              </a:extLst>
            </p:cNvPr>
            <p:cNvSpPr>
              <a:spLocks/>
            </p:cNvSpPr>
            <p:nvPr/>
          </p:nvSpPr>
          <p:spPr bwMode="auto">
            <a:xfrm>
              <a:off x="7089574" y="5251728"/>
              <a:ext cx="161866" cy="190188"/>
            </a:xfrm>
            <a:custGeom>
              <a:avLst/>
              <a:gdLst>
                <a:gd name="T0" fmla="*/ 0 w 135"/>
                <a:gd name="T1" fmla="*/ 0 h 159"/>
                <a:gd name="T2" fmla="*/ 0 w 135"/>
                <a:gd name="T3" fmla="*/ 2316 h 159"/>
                <a:gd name="T4" fmla="*/ 7338 w 135"/>
                <a:gd name="T5" fmla="*/ 2316 h 159"/>
                <a:gd name="T6" fmla="*/ 7338 w 135"/>
                <a:gd name="T7" fmla="*/ 2316 h 159"/>
                <a:gd name="T8" fmla="*/ 0 w 135"/>
                <a:gd name="T9" fmla="*/ 0 h 159"/>
                <a:gd name="T10" fmla="*/ 0 60000 65536"/>
                <a:gd name="T11" fmla="*/ 0 60000 65536"/>
                <a:gd name="T12" fmla="*/ 0 60000 65536"/>
                <a:gd name="T13" fmla="*/ 0 60000 65536"/>
                <a:gd name="T14" fmla="*/ 0 60000 65536"/>
                <a:gd name="T15" fmla="*/ 0 w 135"/>
                <a:gd name="T16" fmla="*/ 0 h 159"/>
                <a:gd name="T17" fmla="*/ 135 w 135"/>
                <a:gd name="T18" fmla="*/ 159 h 159"/>
              </a:gdLst>
              <a:ahLst/>
              <a:cxnLst>
                <a:cxn ang="T10">
                  <a:pos x="T0" y="T1"/>
                </a:cxn>
                <a:cxn ang="T11">
                  <a:pos x="T2" y="T3"/>
                </a:cxn>
                <a:cxn ang="T12">
                  <a:pos x="T4" y="T5"/>
                </a:cxn>
                <a:cxn ang="T13">
                  <a:pos x="T6" y="T7"/>
                </a:cxn>
                <a:cxn ang="T14">
                  <a:pos x="T8" y="T9"/>
                </a:cxn>
              </a:cxnLst>
              <a:rect l="T15" t="T16" r="T17" b="T18"/>
              <a:pathLst>
                <a:path w="135" h="159">
                  <a:moveTo>
                    <a:pt x="0" y="0"/>
                  </a:moveTo>
                  <a:lnTo>
                    <a:pt x="0" y="153"/>
                  </a:lnTo>
                  <a:lnTo>
                    <a:pt x="135" y="159"/>
                  </a:lnTo>
                  <a:lnTo>
                    <a:pt x="135" y="4"/>
                  </a:lnTo>
                  <a:lnTo>
                    <a:pt x="0" y="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58" name="Freeform 173">
              <a:extLst>
                <a:ext uri="{FF2B5EF4-FFF2-40B4-BE49-F238E27FC236}">
                  <a16:creationId xmlns:a16="http://schemas.microsoft.com/office/drawing/2014/main" id="{8C6E28FD-7EBD-46C7-BB21-155F4AAB7CF9}"/>
                </a:ext>
              </a:extLst>
            </p:cNvPr>
            <p:cNvSpPr>
              <a:spLocks/>
            </p:cNvSpPr>
            <p:nvPr/>
          </p:nvSpPr>
          <p:spPr bwMode="auto">
            <a:xfrm>
              <a:off x="7855322" y="5638658"/>
              <a:ext cx="76264" cy="190188"/>
            </a:xfrm>
            <a:custGeom>
              <a:avLst/>
              <a:gdLst>
                <a:gd name="T0" fmla="*/ 0 w 61"/>
                <a:gd name="T1" fmla="*/ 2346 h 157"/>
                <a:gd name="T2" fmla="*/ 3826 w 61"/>
                <a:gd name="T3" fmla="*/ 0 h 157"/>
                <a:gd name="T4" fmla="*/ 3826 w 61"/>
                <a:gd name="T5" fmla="*/ 2346 h 157"/>
                <a:gd name="T6" fmla="*/ 0 w 61"/>
                <a:gd name="T7" fmla="*/ 3519 h 157"/>
                <a:gd name="T8" fmla="*/ 0 w 61"/>
                <a:gd name="T9" fmla="*/ 2346 h 157"/>
                <a:gd name="T10" fmla="*/ 0 60000 65536"/>
                <a:gd name="T11" fmla="*/ 0 60000 65536"/>
                <a:gd name="T12" fmla="*/ 0 60000 65536"/>
                <a:gd name="T13" fmla="*/ 0 60000 65536"/>
                <a:gd name="T14" fmla="*/ 0 60000 65536"/>
                <a:gd name="T15" fmla="*/ 0 w 61"/>
                <a:gd name="T16" fmla="*/ 0 h 157"/>
                <a:gd name="T17" fmla="*/ 61 w 61"/>
                <a:gd name="T18" fmla="*/ 157 h 157"/>
              </a:gdLst>
              <a:ahLst/>
              <a:cxnLst>
                <a:cxn ang="T10">
                  <a:pos x="T0" y="T1"/>
                </a:cxn>
                <a:cxn ang="T11">
                  <a:pos x="T2" y="T3"/>
                </a:cxn>
                <a:cxn ang="T12">
                  <a:pos x="T4" y="T5"/>
                </a:cxn>
                <a:cxn ang="T13">
                  <a:pos x="T6" y="T7"/>
                </a:cxn>
                <a:cxn ang="T14">
                  <a:pos x="T8" y="T9"/>
                </a:cxn>
              </a:cxnLst>
              <a:rect l="T15" t="T16" r="T17" b="T18"/>
              <a:pathLst>
                <a:path w="61" h="157">
                  <a:moveTo>
                    <a:pt x="0" y="4"/>
                  </a:moveTo>
                  <a:lnTo>
                    <a:pt x="61" y="0"/>
                  </a:lnTo>
                  <a:lnTo>
                    <a:pt x="61" y="151"/>
                  </a:lnTo>
                  <a:lnTo>
                    <a:pt x="0" y="157"/>
                  </a:lnTo>
                  <a:lnTo>
                    <a:pt x="0" y="4"/>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59" name="Freeform 174">
              <a:extLst>
                <a:ext uri="{FF2B5EF4-FFF2-40B4-BE49-F238E27FC236}">
                  <a16:creationId xmlns:a16="http://schemas.microsoft.com/office/drawing/2014/main" id="{DF1B7658-518F-4DD1-BFEE-ADB85E51E88D}"/>
                </a:ext>
              </a:extLst>
            </p:cNvPr>
            <p:cNvSpPr>
              <a:spLocks/>
            </p:cNvSpPr>
            <p:nvPr/>
          </p:nvSpPr>
          <p:spPr bwMode="auto">
            <a:xfrm>
              <a:off x="4445247" y="4248331"/>
              <a:ext cx="280153" cy="657455"/>
            </a:xfrm>
            <a:custGeom>
              <a:avLst/>
              <a:gdLst>
                <a:gd name="T0" fmla="*/ 0 w 231"/>
                <a:gd name="T1" fmla="*/ 0 h 543"/>
                <a:gd name="T2" fmla="*/ 0 w 231"/>
                <a:gd name="T3" fmla="*/ 2345 h 543"/>
                <a:gd name="T4" fmla="*/ 3711 w 231"/>
                <a:gd name="T5" fmla="*/ 5862 h 543"/>
                <a:gd name="T6" fmla="*/ 12370 w 231"/>
                <a:gd name="T7" fmla="*/ 10551 h 543"/>
                <a:gd name="T8" fmla="*/ 12370 w 231"/>
                <a:gd name="T9" fmla="*/ 7034 h 543"/>
                <a:gd name="T10" fmla="*/ 4948 w 231"/>
                <a:gd name="T11" fmla="*/ 2345 h 543"/>
                <a:gd name="T12" fmla="*/ 0 w 231"/>
                <a:gd name="T13" fmla="*/ 0 h 543"/>
                <a:gd name="T14" fmla="*/ 0 60000 65536"/>
                <a:gd name="T15" fmla="*/ 0 60000 65536"/>
                <a:gd name="T16" fmla="*/ 0 60000 65536"/>
                <a:gd name="T17" fmla="*/ 0 60000 65536"/>
                <a:gd name="T18" fmla="*/ 0 60000 65536"/>
                <a:gd name="T19" fmla="*/ 0 60000 65536"/>
                <a:gd name="T20" fmla="*/ 0 60000 65536"/>
                <a:gd name="T21" fmla="*/ 0 w 231"/>
                <a:gd name="T22" fmla="*/ 0 h 543"/>
                <a:gd name="T23" fmla="*/ 231 w 231"/>
                <a:gd name="T24" fmla="*/ 543 h 5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543">
                  <a:moveTo>
                    <a:pt x="0" y="0"/>
                  </a:moveTo>
                  <a:lnTo>
                    <a:pt x="0" y="154"/>
                  </a:lnTo>
                  <a:lnTo>
                    <a:pt x="82" y="280"/>
                  </a:lnTo>
                  <a:lnTo>
                    <a:pt x="231" y="543"/>
                  </a:lnTo>
                  <a:lnTo>
                    <a:pt x="231" y="391"/>
                  </a:lnTo>
                  <a:lnTo>
                    <a:pt x="92" y="145"/>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60" name="Freeform 175">
              <a:extLst>
                <a:ext uri="{FF2B5EF4-FFF2-40B4-BE49-F238E27FC236}">
                  <a16:creationId xmlns:a16="http://schemas.microsoft.com/office/drawing/2014/main" id="{D7FCF3A4-C407-4977-A74E-8F7B5693C78D}"/>
                </a:ext>
              </a:extLst>
            </p:cNvPr>
            <p:cNvSpPr>
              <a:spLocks/>
            </p:cNvSpPr>
            <p:nvPr/>
          </p:nvSpPr>
          <p:spPr bwMode="auto">
            <a:xfrm>
              <a:off x="4793884" y="4723797"/>
              <a:ext cx="200775" cy="337746"/>
            </a:xfrm>
            <a:custGeom>
              <a:avLst/>
              <a:gdLst>
                <a:gd name="T0" fmla="*/ 0 w 163"/>
                <a:gd name="T1" fmla="*/ 0 h 281"/>
                <a:gd name="T2" fmla="*/ 0 w 163"/>
                <a:gd name="T3" fmla="*/ 2328 h 281"/>
                <a:gd name="T4" fmla="*/ 8795 w 163"/>
                <a:gd name="T5" fmla="*/ 5819 h 281"/>
                <a:gd name="T6" fmla="*/ 8795 w 163"/>
                <a:gd name="T7" fmla="*/ 2328 h 281"/>
                <a:gd name="T8" fmla="*/ 0 w 163"/>
                <a:gd name="T9" fmla="*/ 0 h 281"/>
                <a:gd name="T10" fmla="*/ 0 60000 65536"/>
                <a:gd name="T11" fmla="*/ 0 60000 65536"/>
                <a:gd name="T12" fmla="*/ 0 60000 65536"/>
                <a:gd name="T13" fmla="*/ 0 60000 65536"/>
                <a:gd name="T14" fmla="*/ 0 60000 65536"/>
                <a:gd name="T15" fmla="*/ 0 w 163"/>
                <a:gd name="T16" fmla="*/ 0 h 281"/>
                <a:gd name="T17" fmla="*/ 163 w 163"/>
                <a:gd name="T18" fmla="*/ 281 h 281"/>
              </a:gdLst>
              <a:ahLst/>
              <a:cxnLst>
                <a:cxn ang="T10">
                  <a:pos x="T0" y="T1"/>
                </a:cxn>
                <a:cxn ang="T11">
                  <a:pos x="T2" y="T3"/>
                </a:cxn>
                <a:cxn ang="T12">
                  <a:pos x="T4" y="T5"/>
                </a:cxn>
                <a:cxn ang="T13">
                  <a:pos x="T6" y="T7"/>
                </a:cxn>
                <a:cxn ang="T14">
                  <a:pos x="T8" y="T9"/>
                </a:cxn>
              </a:cxnLst>
              <a:rect l="T15" t="T16" r="T17" b="T18"/>
              <a:pathLst>
                <a:path w="163" h="281">
                  <a:moveTo>
                    <a:pt x="0" y="0"/>
                  </a:moveTo>
                  <a:lnTo>
                    <a:pt x="0" y="150"/>
                  </a:lnTo>
                  <a:lnTo>
                    <a:pt x="163" y="281"/>
                  </a:lnTo>
                  <a:lnTo>
                    <a:pt x="163" y="128"/>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61" name="Freeform 176">
              <a:extLst>
                <a:ext uri="{FF2B5EF4-FFF2-40B4-BE49-F238E27FC236}">
                  <a16:creationId xmlns:a16="http://schemas.microsoft.com/office/drawing/2014/main" id="{9099FBE1-930E-4961-8FBE-93C57D3678CC}"/>
                </a:ext>
              </a:extLst>
            </p:cNvPr>
            <p:cNvSpPr>
              <a:spLocks/>
            </p:cNvSpPr>
            <p:nvPr/>
          </p:nvSpPr>
          <p:spPr bwMode="auto">
            <a:xfrm>
              <a:off x="5217222" y="4917262"/>
              <a:ext cx="273927" cy="313152"/>
            </a:xfrm>
            <a:custGeom>
              <a:avLst/>
              <a:gdLst>
                <a:gd name="T0" fmla="*/ 0 w 224"/>
                <a:gd name="T1" fmla="*/ 0 h 260"/>
                <a:gd name="T2" fmla="*/ 12473 w 224"/>
                <a:gd name="T3" fmla="*/ 2332 h 260"/>
                <a:gd name="T4" fmla="*/ 12473 w 224"/>
                <a:gd name="T5" fmla="*/ 4665 h 260"/>
                <a:gd name="T6" fmla="*/ 0 w 224"/>
                <a:gd name="T7" fmla="*/ 2332 h 260"/>
                <a:gd name="T8" fmla="*/ 0 w 224"/>
                <a:gd name="T9" fmla="*/ 0 h 260"/>
                <a:gd name="T10" fmla="*/ 0 60000 65536"/>
                <a:gd name="T11" fmla="*/ 0 60000 65536"/>
                <a:gd name="T12" fmla="*/ 0 60000 65536"/>
                <a:gd name="T13" fmla="*/ 0 60000 65536"/>
                <a:gd name="T14" fmla="*/ 0 60000 65536"/>
                <a:gd name="T15" fmla="*/ 0 w 224"/>
                <a:gd name="T16" fmla="*/ 0 h 260"/>
                <a:gd name="T17" fmla="*/ 224 w 224"/>
                <a:gd name="T18" fmla="*/ 260 h 260"/>
              </a:gdLst>
              <a:ahLst/>
              <a:cxnLst>
                <a:cxn ang="T10">
                  <a:pos x="T0" y="T1"/>
                </a:cxn>
                <a:cxn ang="T11">
                  <a:pos x="T2" y="T3"/>
                </a:cxn>
                <a:cxn ang="T12">
                  <a:pos x="T4" y="T5"/>
                </a:cxn>
                <a:cxn ang="T13">
                  <a:pos x="T6" y="T7"/>
                </a:cxn>
                <a:cxn ang="T14">
                  <a:pos x="T8" y="T9"/>
                </a:cxn>
              </a:cxnLst>
              <a:rect l="T15" t="T16" r="T17" b="T18"/>
              <a:pathLst>
                <a:path w="224" h="260">
                  <a:moveTo>
                    <a:pt x="0" y="0"/>
                  </a:moveTo>
                  <a:lnTo>
                    <a:pt x="224" y="107"/>
                  </a:lnTo>
                  <a:lnTo>
                    <a:pt x="224" y="260"/>
                  </a:lnTo>
                  <a:lnTo>
                    <a:pt x="0" y="154"/>
                  </a:lnTo>
                  <a:lnTo>
                    <a:pt x="0" y="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62" name="Freeform 177">
              <a:extLst>
                <a:ext uri="{FF2B5EF4-FFF2-40B4-BE49-F238E27FC236}">
                  <a16:creationId xmlns:a16="http://schemas.microsoft.com/office/drawing/2014/main" id="{68C32165-C907-4835-B572-B72B3C0A08BE}"/>
                </a:ext>
              </a:extLst>
            </p:cNvPr>
            <p:cNvSpPr>
              <a:spLocks/>
            </p:cNvSpPr>
            <p:nvPr/>
          </p:nvSpPr>
          <p:spPr bwMode="auto">
            <a:xfrm>
              <a:off x="5803987" y="4969726"/>
              <a:ext cx="158754" cy="314792"/>
            </a:xfrm>
            <a:custGeom>
              <a:avLst/>
              <a:gdLst>
                <a:gd name="T0" fmla="*/ 0 w 132"/>
                <a:gd name="T1" fmla="*/ 0 h 262"/>
                <a:gd name="T2" fmla="*/ 6134 w 132"/>
                <a:gd name="T3" fmla="*/ 2327 h 262"/>
                <a:gd name="T4" fmla="*/ 6134 w 132"/>
                <a:gd name="T5" fmla="*/ 4653 h 262"/>
                <a:gd name="T6" fmla="*/ 0 w 132"/>
                <a:gd name="T7" fmla="*/ 2327 h 262"/>
                <a:gd name="T8" fmla="*/ 0 w 132"/>
                <a:gd name="T9" fmla="*/ 0 h 262"/>
                <a:gd name="T10" fmla="*/ 0 60000 65536"/>
                <a:gd name="T11" fmla="*/ 0 60000 65536"/>
                <a:gd name="T12" fmla="*/ 0 60000 65536"/>
                <a:gd name="T13" fmla="*/ 0 60000 65536"/>
                <a:gd name="T14" fmla="*/ 0 60000 65536"/>
                <a:gd name="T15" fmla="*/ 0 w 132"/>
                <a:gd name="T16" fmla="*/ 0 h 262"/>
                <a:gd name="T17" fmla="*/ 132 w 132"/>
                <a:gd name="T18" fmla="*/ 262 h 262"/>
              </a:gdLst>
              <a:ahLst/>
              <a:cxnLst>
                <a:cxn ang="T10">
                  <a:pos x="T0" y="T1"/>
                </a:cxn>
                <a:cxn ang="T11">
                  <a:pos x="T2" y="T3"/>
                </a:cxn>
                <a:cxn ang="T12">
                  <a:pos x="T4" y="T5"/>
                </a:cxn>
                <a:cxn ang="T13">
                  <a:pos x="T6" y="T7"/>
                </a:cxn>
                <a:cxn ang="T14">
                  <a:pos x="T8" y="T9"/>
                </a:cxn>
              </a:cxnLst>
              <a:rect l="T15" t="T16" r="T17" b="T18"/>
              <a:pathLst>
                <a:path w="132" h="262">
                  <a:moveTo>
                    <a:pt x="0" y="0"/>
                  </a:moveTo>
                  <a:lnTo>
                    <a:pt x="132" y="109"/>
                  </a:lnTo>
                  <a:lnTo>
                    <a:pt x="132" y="262"/>
                  </a:lnTo>
                  <a:lnTo>
                    <a:pt x="0" y="147"/>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63" name="Freeform 178">
              <a:extLst>
                <a:ext uri="{FF2B5EF4-FFF2-40B4-BE49-F238E27FC236}">
                  <a16:creationId xmlns:a16="http://schemas.microsoft.com/office/drawing/2014/main" id="{BC379BB9-BBC5-4523-B4ED-AA8DAAF9E2F3}"/>
                </a:ext>
              </a:extLst>
            </p:cNvPr>
            <p:cNvSpPr>
              <a:spLocks/>
            </p:cNvSpPr>
            <p:nvPr/>
          </p:nvSpPr>
          <p:spPr bwMode="auto">
            <a:xfrm>
              <a:off x="6035890" y="5230416"/>
              <a:ext cx="79377" cy="232815"/>
            </a:xfrm>
            <a:custGeom>
              <a:avLst/>
              <a:gdLst>
                <a:gd name="T0" fmla="*/ 0 w 66"/>
                <a:gd name="T1" fmla="*/ 0 h 192"/>
                <a:gd name="T2" fmla="*/ 2453 w 66"/>
                <a:gd name="T3" fmla="*/ 2348 h 192"/>
                <a:gd name="T4" fmla="*/ 2453 w 66"/>
                <a:gd name="T5" fmla="*/ 3522 h 192"/>
                <a:gd name="T6" fmla="*/ 0 w 66"/>
                <a:gd name="T7" fmla="*/ 2348 h 192"/>
                <a:gd name="T8" fmla="*/ 0 w 66"/>
                <a:gd name="T9" fmla="*/ 0 h 192"/>
                <a:gd name="T10" fmla="*/ 0 60000 65536"/>
                <a:gd name="T11" fmla="*/ 0 60000 65536"/>
                <a:gd name="T12" fmla="*/ 0 60000 65536"/>
                <a:gd name="T13" fmla="*/ 0 60000 65536"/>
                <a:gd name="T14" fmla="*/ 0 60000 65536"/>
                <a:gd name="T15" fmla="*/ 0 w 66"/>
                <a:gd name="T16" fmla="*/ 0 h 192"/>
                <a:gd name="T17" fmla="*/ 66 w 66"/>
                <a:gd name="T18" fmla="*/ 192 h 192"/>
              </a:gdLst>
              <a:ahLst/>
              <a:cxnLst>
                <a:cxn ang="T10">
                  <a:pos x="T0" y="T1"/>
                </a:cxn>
                <a:cxn ang="T11">
                  <a:pos x="T2" y="T3"/>
                </a:cxn>
                <a:cxn ang="T12">
                  <a:pos x="T4" y="T5"/>
                </a:cxn>
                <a:cxn ang="T13">
                  <a:pos x="T6" y="T7"/>
                </a:cxn>
                <a:cxn ang="T14">
                  <a:pos x="T8" y="T9"/>
                </a:cxn>
              </a:cxnLst>
              <a:rect l="T15" t="T16" r="T17" b="T18"/>
              <a:pathLst>
                <a:path w="66" h="192">
                  <a:moveTo>
                    <a:pt x="0" y="0"/>
                  </a:moveTo>
                  <a:lnTo>
                    <a:pt x="66" y="39"/>
                  </a:lnTo>
                  <a:lnTo>
                    <a:pt x="66" y="192"/>
                  </a:lnTo>
                  <a:lnTo>
                    <a:pt x="0" y="152"/>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64" name="Freeform 179">
              <a:extLst>
                <a:ext uri="{FF2B5EF4-FFF2-40B4-BE49-F238E27FC236}">
                  <a16:creationId xmlns:a16="http://schemas.microsoft.com/office/drawing/2014/main" id="{FDCC9E93-1C57-464A-A729-DC585D46A8C3}"/>
                </a:ext>
              </a:extLst>
            </p:cNvPr>
            <p:cNvSpPr>
              <a:spLocks/>
            </p:cNvSpPr>
            <p:nvPr/>
          </p:nvSpPr>
          <p:spPr bwMode="auto">
            <a:xfrm>
              <a:off x="6403204" y="5464868"/>
              <a:ext cx="196107" cy="254129"/>
            </a:xfrm>
            <a:custGeom>
              <a:avLst/>
              <a:gdLst>
                <a:gd name="T0" fmla="*/ 0 w 161"/>
                <a:gd name="T1" fmla="*/ 0 h 210"/>
                <a:gd name="T2" fmla="*/ 8697 w 161"/>
                <a:gd name="T3" fmla="*/ 2343 h 210"/>
                <a:gd name="T4" fmla="*/ 8697 w 161"/>
                <a:gd name="T5" fmla="*/ 4687 h 210"/>
                <a:gd name="T6" fmla="*/ 0 w 161"/>
                <a:gd name="T7" fmla="*/ 2343 h 210"/>
                <a:gd name="T8" fmla="*/ 0 w 161"/>
                <a:gd name="T9" fmla="*/ 0 h 210"/>
                <a:gd name="T10" fmla="*/ 0 60000 65536"/>
                <a:gd name="T11" fmla="*/ 0 60000 65536"/>
                <a:gd name="T12" fmla="*/ 0 60000 65536"/>
                <a:gd name="T13" fmla="*/ 0 60000 65536"/>
                <a:gd name="T14" fmla="*/ 0 60000 65536"/>
                <a:gd name="T15" fmla="*/ 0 w 161"/>
                <a:gd name="T16" fmla="*/ 0 h 210"/>
                <a:gd name="T17" fmla="*/ 161 w 161"/>
                <a:gd name="T18" fmla="*/ 210 h 210"/>
              </a:gdLst>
              <a:ahLst/>
              <a:cxnLst>
                <a:cxn ang="T10">
                  <a:pos x="T0" y="T1"/>
                </a:cxn>
                <a:cxn ang="T11">
                  <a:pos x="T2" y="T3"/>
                </a:cxn>
                <a:cxn ang="T12">
                  <a:pos x="T4" y="T5"/>
                </a:cxn>
                <a:cxn ang="T13">
                  <a:pos x="T6" y="T7"/>
                </a:cxn>
                <a:cxn ang="T14">
                  <a:pos x="T8" y="T9"/>
                </a:cxn>
              </a:cxnLst>
              <a:rect l="T15" t="T16" r="T17" b="T18"/>
              <a:pathLst>
                <a:path w="161" h="210">
                  <a:moveTo>
                    <a:pt x="0" y="0"/>
                  </a:moveTo>
                  <a:lnTo>
                    <a:pt x="161" y="54"/>
                  </a:lnTo>
                  <a:lnTo>
                    <a:pt x="161" y="210"/>
                  </a:lnTo>
                  <a:lnTo>
                    <a:pt x="0" y="154"/>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65" name="Freeform 180">
              <a:extLst>
                <a:ext uri="{FF2B5EF4-FFF2-40B4-BE49-F238E27FC236}">
                  <a16:creationId xmlns:a16="http://schemas.microsoft.com/office/drawing/2014/main" id="{CB08B468-BE58-4B20-9A16-88C6B78B77EC}"/>
                </a:ext>
              </a:extLst>
            </p:cNvPr>
            <p:cNvSpPr>
              <a:spLocks/>
            </p:cNvSpPr>
            <p:nvPr/>
          </p:nvSpPr>
          <p:spPr bwMode="auto">
            <a:xfrm>
              <a:off x="6274020" y="5248449"/>
              <a:ext cx="129182" cy="404967"/>
            </a:xfrm>
            <a:custGeom>
              <a:avLst/>
              <a:gdLst>
                <a:gd name="T0" fmla="*/ 0 w 106"/>
                <a:gd name="T1" fmla="*/ 0 h 334"/>
                <a:gd name="T2" fmla="*/ 6215 w 106"/>
                <a:gd name="T3" fmla="*/ 3522 h 334"/>
                <a:gd name="T4" fmla="*/ 6215 w 106"/>
                <a:gd name="T5" fmla="*/ 7044 h 334"/>
                <a:gd name="T6" fmla="*/ 0 w 106"/>
                <a:gd name="T7" fmla="*/ 2348 h 334"/>
                <a:gd name="T8" fmla="*/ 0 w 106"/>
                <a:gd name="T9" fmla="*/ 0 h 334"/>
                <a:gd name="T10" fmla="*/ 0 60000 65536"/>
                <a:gd name="T11" fmla="*/ 0 60000 65536"/>
                <a:gd name="T12" fmla="*/ 0 60000 65536"/>
                <a:gd name="T13" fmla="*/ 0 60000 65536"/>
                <a:gd name="T14" fmla="*/ 0 60000 65536"/>
                <a:gd name="T15" fmla="*/ 0 w 106"/>
                <a:gd name="T16" fmla="*/ 0 h 334"/>
                <a:gd name="T17" fmla="*/ 106 w 106"/>
                <a:gd name="T18" fmla="*/ 334 h 334"/>
              </a:gdLst>
              <a:ahLst/>
              <a:cxnLst>
                <a:cxn ang="T10">
                  <a:pos x="T0" y="T1"/>
                </a:cxn>
                <a:cxn ang="T11">
                  <a:pos x="T2" y="T3"/>
                </a:cxn>
                <a:cxn ang="T12">
                  <a:pos x="T4" y="T5"/>
                </a:cxn>
                <a:cxn ang="T13">
                  <a:pos x="T6" y="T7"/>
                </a:cxn>
                <a:cxn ang="T14">
                  <a:pos x="T8" y="T9"/>
                </a:cxn>
              </a:cxnLst>
              <a:rect l="T15" t="T16" r="T17" b="T18"/>
              <a:pathLst>
                <a:path w="106" h="334">
                  <a:moveTo>
                    <a:pt x="0" y="0"/>
                  </a:moveTo>
                  <a:lnTo>
                    <a:pt x="106" y="180"/>
                  </a:lnTo>
                  <a:lnTo>
                    <a:pt x="106" y="334"/>
                  </a:lnTo>
                  <a:lnTo>
                    <a:pt x="0" y="155"/>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66" name="Freeform 181">
              <a:extLst>
                <a:ext uri="{FF2B5EF4-FFF2-40B4-BE49-F238E27FC236}">
                  <a16:creationId xmlns:a16="http://schemas.microsoft.com/office/drawing/2014/main" id="{494EDA69-1158-4650-8DBC-B59E3554939E}"/>
                </a:ext>
              </a:extLst>
            </p:cNvPr>
            <p:cNvSpPr>
              <a:spLocks/>
            </p:cNvSpPr>
            <p:nvPr/>
          </p:nvSpPr>
          <p:spPr bwMode="auto">
            <a:xfrm>
              <a:off x="7338599" y="3530211"/>
              <a:ext cx="96497" cy="280361"/>
            </a:xfrm>
            <a:custGeom>
              <a:avLst/>
              <a:gdLst>
                <a:gd name="T0" fmla="*/ 2147483647 w 81"/>
                <a:gd name="T1" fmla="*/ 0 h 232"/>
                <a:gd name="T2" fmla="*/ 2147483647 w 81"/>
                <a:gd name="T3" fmla="*/ 2147483647 h 232"/>
                <a:gd name="T4" fmla="*/ 0 w 81"/>
                <a:gd name="T5" fmla="*/ 2147483647 h 232"/>
                <a:gd name="T6" fmla="*/ 0 w 81"/>
                <a:gd name="T7" fmla="*/ 2147483647 h 232"/>
                <a:gd name="T8" fmla="*/ 2147483647 w 81"/>
                <a:gd name="T9" fmla="*/ 0 h 232"/>
                <a:gd name="T10" fmla="*/ 0 60000 65536"/>
                <a:gd name="T11" fmla="*/ 0 60000 65536"/>
                <a:gd name="T12" fmla="*/ 0 60000 65536"/>
                <a:gd name="T13" fmla="*/ 0 60000 65536"/>
                <a:gd name="T14" fmla="*/ 0 60000 65536"/>
                <a:gd name="T15" fmla="*/ 0 w 81"/>
                <a:gd name="T16" fmla="*/ 0 h 232"/>
                <a:gd name="T17" fmla="*/ 81 w 81"/>
                <a:gd name="T18" fmla="*/ 232 h 232"/>
              </a:gdLst>
              <a:ahLst/>
              <a:cxnLst>
                <a:cxn ang="T10">
                  <a:pos x="T0" y="T1"/>
                </a:cxn>
                <a:cxn ang="T11">
                  <a:pos x="T2" y="T3"/>
                </a:cxn>
                <a:cxn ang="T12">
                  <a:pos x="T4" y="T5"/>
                </a:cxn>
                <a:cxn ang="T13">
                  <a:pos x="T6" y="T7"/>
                </a:cxn>
                <a:cxn ang="T14">
                  <a:pos x="T8" y="T9"/>
                </a:cxn>
              </a:cxnLst>
              <a:rect l="T15" t="T16" r="T17" b="T18"/>
              <a:pathLst>
                <a:path w="81" h="232">
                  <a:moveTo>
                    <a:pt x="81" y="0"/>
                  </a:moveTo>
                  <a:lnTo>
                    <a:pt x="81" y="151"/>
                  </a:lnTo>
                  <a:lnTo>
                    <a:pt x="0" y="232"/>
                  </a:lnTo>
                  <a:lnTo>
                    <a:pt x="0" y="79"/>
                  </a:lnTo>
                  <a:lnTo>
                    <a:pt x="81"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67" name="Freeform 182">
              <a:extLst>
                <a:ext uri="{FF2B5EF4-FFF2-40B4-BE49-F238E27FC236}">
                  <a16:creationId xmlns:a16="http://schemas.microsoft.com/office/drawing/2014/main" id="{555AF804-3927-483D-A93E-ED6002325A0D}"/>
                </a:ext>
              </a:extLst>
            </p:cNvPr>
            <p:cNvSpPr>
              <a:spLocks/>
            </p:cNvSpPr>
            <p:nvPr/>
          </p:nvSpPr>
          <p:spPr bwMode="auto">
            <a:xfrm>
              <a:off x="7346380" y="3723675"/>
              <a:ext cx="23345" cy="216421"/>
            </a:xfrm>
            <a:custGeom>
              <a:avLst/>
              <a:gdLst>
                <a:gd name="T0" fmla="*/ 2147483647 w 18"/>
                <a:gd name="T1" fmla="*/ 0 h 179"/>
                <a:gd name="T2" fmla="*/ 2147483647 w 18"/>
                <a:gd name="T3" fmla="*/ 2147483647 h 179"/>
                <a:gd name="T4" fmla="*/ 2147483647 w 18"/>
                <a:gd name="T5" fmla="*/ 2147483647 h 179"/>
                <a:gd name="T6" fmla="*/ 0 w 18"/>
                <a:gd name="T7" fmla="*/ 2147483647 h 179"/>
                <a:gd name="T8" fmla="*/ 2147483647 w 18"/>
                <a:gd name="T9" fmla="*/ 0 h 179"/>
                <a:gd name="T10" fmla="*/ 0 60000 65536"/>
                <a:gd name="T11" fmla="*/ 0 60000 65536"/>
                <a:gd name="T12" fmla="*/ 0 60000 65536"/>
                <a:gd name="T13" fmla="*/ 0 60000 65536"/>
                <a:gd name="T14" fmla="*/ 0 60000 65536"/>
                <a:gd name="T15" fmla="*/ 0 w 18"/>
                <a:gd name="T16" fmla="*/ 0 h 179"/>
                <a:gd name="T17" fmla="*/ 18 w 18"/>
                <a:gd name="T18" fmla="*/ 179 h 179"/>
              </a:gdLst>
              <a:ahLst/>
              <a:cxnLst>
                <a:cxn ang="T10">
                  <a:pos x="T0" y="T1"/>
                </a:cxn>
                <a:cxn ang="T11">
                  <a:pos x="T2" y="T3"/>
                </a:cxn>
                <a:cxn ang="T12">
                  <a:pos x="T4" y="T5"/>
                </a:cxn>
                <a:cxn ang="T13">
                  <a:pos x="T6" y="T7"/>
                </a:cxn>
                <a:cxn ang="T14">
                  <a:pos x="T8" y="T9"/>
                </a:cxn>
              </a:cxnLst>
              <a:rect l="T15" t="T16" r="T17" b="T18"/>
              <a:pathLst>
                <a:path w="18" h="179">
                  <a:moveTo>
                    <a:pt x="18" y="0"/>
                  </a:moveTo>
                  <a:lnTo>
                    <a:pt x="18" y="145"/>
                  </a:lnTo>
                  <a:lnTo>
                    <a:pt x="14" y="179"/>
                  </a:lnTo>
                  <a:lnTo>
                    <a:pt x="0" y="141"/>
                  </a:lnTo>
                  <a:lnTo>
                    <a:pt x="18"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68" name="Freeform 36">
              <a:extLst>
                <a:ext uri="{FF2B5EF4-FFF2-40B4-BE49-F238E27FC236}">
                  <a16:creationId xmlns:a16="http://schemas.microsoft.com/office/drawing/2014/main" id="{9B01B19C-499E-482E-93D7-1A4D1A522EAF}"/>
                </a:ext>
              </a:extLst>
            </p:cNvPr>
            <p:cNvSpPr>
              <a:spLocks/>
            </p:cNvSpPr>
            <p:nvPr/>
          </p:nvSpPr>
          <p:spPr bwMode="auto">
            <a:xfrm>
              <a:off x="8736246" y="3874514"/>
              <a:ext cx="26459" cy="70500"/>
            </a:xfrm>
            <a:custGeom>
              <a:avLst/>
              <a:gdLst>
                <a:gd name="T0" fmla="*/ 2453 w 22"/>
                <a:gd name="T1" fmla="*/ 0 h 58"/>
                <a:gd name="T2" fmla="*/ 0 w 22"/>
                <a:gd name="T3" fmla="*/ 2354 h 58"/>
                <a:gd name="T4" fmla="*/ 2453 w 22"/>
                <a:gd name="T5" fmla="*/ 2354 h 58"/>
                <a:gd name="T6" fmla="*/ 2453 w 22"/>
                <a:gd name="T7" fmla="*/ 0 h 58"/>
                <a:gd name="T8" fmla="*/ 0 60000 65536"/>
                <a:gd name="T9" fmla="*/ 0 60000 65536"/>
                <a:gd name="T10" fmla="*/ 0 60000 65536"/>
                <a:gd name="T11" fmla="*/ 0 60000 65536"/>
                <a:gd name="T12" fmla="*/ 0 w 22"/>
                <a:gd name="T13" fmla="*/ 0 h 58"/>
                <a:gd name="T14" fmla="*/ 22 w 22"/>
                <a:gd name="T15" fmla="*/ 58 h 58"/>
              </a:gdLst>
              <a:ahLst/>
              <a:cxnLst>
                <a:cxn ang="T8">
                  <a:pos x="T0" y="T1"/>
                </a:cxn>
                <a:cxn ang="T9">
                  <a:pos x="T2" y="T3"/>
                </a:cxn>
                <a:cxn ang="T10">
                  <a:pos x="T4" y="T5"/>
                </a:cxn>
                <a:cxn ang="T11">
                  <a:pos x="T6" y="T7"/>
                </a:cxn>
              </a:cxnLst>
              <a:rect l="T12" t="T13" r="T14" b="T15"/>
              <a:pathLst>
                <a:path w="22" h="58">
                  <a:moveTo>
                    <a:pt x="22" y="0"/>
                  </a:moveTo>
                  <a:lnTo>
                    <a:pt x="0" y="22"/>
                  </a:lnTo>
                  <a:lnTo>
                    <a:pt x="22" y="58"/>
                  </a:lnTo>
                  <a:lnTo>
                    <a:pt x="22"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69" name="Freeform 37">
              <a:extLst>
                <a:ext uri="{FF2B5EF4-FFF2-40B4-BE49-F238E27FC236}">
                  <a16:creationId xmlns:a16="http://schemas.microsoft.com/office/drawing/2014/main" id="{2D375573-015C-4A09-9353-064243B14EFA}"/>
                </a:ext>
              </a:extLst>
            </p:cNvPr>
            <p:cNvSpPr>
              <a:spLocks/>
            </p:cNvSpPr>
            <p:nvPr/>
          </p:nvSpPr>
          <p:spPr bwMode="auto">
            <a:xfrm>
              <a:off x="8824962" y="3744988"/>
              <a:ext cx="7782" cy="229536"/>
            </a:xfrm>
            <a:custGeom>
              <a:avLst/>
              <a:gdLst>
                <a:gd name="T0" fmla="*/ 3402 w 7"/>
                <a:gd name="T1" fmla="*/ 0 h 189"/>
                <a:gd name="T2" fmla="*/ 0 w 7"/>
                <a:gd name="T3" fmla="*/ 2352 h 189"/>
                <a:gd name="T4" fmla="*/ 0 w 7"/>
                <a:gd name="T5" fmla="*/ 3528 h 189"/>
                <a:gd name="T6" fmla="*/ 3402 w 7"/>
                <a:gd name="T7" fmla="*/ 2352 h 189"/>
                <a:gd name="T8" fmla="*/ 3402 w 7"/>
                <a:gd name="T9" fmla="*/ 0 h 189"/>
                <a:gd name="T10" fmla="*/ 0 60000 65536"/>
                <a:gd name="T11" fmla="*/ 0 60000 65536"/>
                <a:gd name="T12" fmla="*/ 0 60000 65536"/>
                <a:gd name="T13" fmla="*/ 0 60000 65536"/>
                <a:gd name="T14" fmla="*/ 0 60000 65536"/>
                <a:gd name="T15" fmla="*/ 0 w 7"/>
                <a:gd name="T16" fmla="*/ 0 h 189"/>
                <a:gd name="T17" fmla="*/ 7 w 7"/>
                <a:gd name="T18" fmla="*/ 189 h 189"/>
              </a:gdLst>
              <a:ahLst/>
              <a:cxnLst>
                <a:cxn ang="T10">
                  <a:pos x="T0" y="T1"/>
                </a:cxn>
                <a:cxn ang="T11">
                  <a:pos x="T2" y="T3"/>
                </a:cxn>
                <a:cxn ang="T12">
                  <a:pos x="T4" y="T5"/>
                </a:cxn>
                <a:cxn ang="T13">
                  <a:pos x="T6" y="T7"/>
                </a:cxn>
                <a:cxn ang="T14">
                  <a:pos x="T8" y="T9"/>
                </a:cxn>
              </a:cxnLst>
              <a:rect l="T15" t="T16" r="T17" b="T18"/>
              <a:pathLst>
                <a:path w="7" h="189">
                  <a:moveTo>
                    <a:pt x="6" y="0"/>
                  </a:moveTo>
                  <a:lnTo>
                    <a:pt x="0" y="30"/>
                  </a:lnTo>
                  <a:lnTo>
                    <a:pt x="0" y="189"/>
                  </a:lnTo>
                  <a:lnTo>
                    <a:pt x="7" y="157"/>
                  </a:lnTo>
                  <a:lnTo>
                    <a:pt x="6"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70" name="Freeform 38">
              <a:extLst>
                <a:ext uri="{FF2B5EF4-FFF2-40B4-BE49-F238E27FC236}">
                  <a16:creationId xmlns:a16="http://schemas.microsoft.com/office/drawing/2014/main" id="{EC8AF7BB-4CE1-45AA-B05D-7B8E3EF7C868}"/>
                </a:ext>
              </a:extLst>
            </p:cNvPr>
            <p:cNvSpPr>
              <a:spLocks/>
            </p:cNvSpPr>
            <p:nvPr/>
          </p:nvSpPr>
          <p:spPr bwMode="auto">
            <a:xfrm>
              <a:off x="8717569" y="3964689"/>
              <a:ext cx="38910" cy="213140"/>
            </a:xfrm>
            <a:custGeom>
              <a:avLst/>
              <a:gdLst>
                <a:gd name="T0" fmla="*/ 0 w 31"/>
                <a:gd name="T1" fmla="*/ 0 h 177"/>
                <a:gd name="T2" fmla="*/ 3841 w 31"/>
                <a:gd name="T3" fmla="*/ 2332 h 177"/>
                <a:gd name="T4" fmla="*/ 3841 w 31"/>
                <a:gd name="T5" fmla="*/ 2332 h 177"/>
                <a:gd name="T6" fmla="*/ 0 w 31"/>
                <a:gd name="T7" fmla="*/ 2332 h 177"/>
                <a:gd name="T8" fmla="*/ 0 w 31"/>
                <a:gd name="T9" fmla="*/ 0 h 177"/>
                <a:gd name="T10" fmla="*/ 0 60000 65536"/>
                <a:gd name="T11" fmla="*/ 0 60000 65536"/>
                <a:gd name="T12" fmla="*/ 0 60000 65536"/>
                <a:gd name="T13" fmla="*/ 0 60000 65536"/>
                <a:gd name="T14" fmla="*/ 0 60000 65536"/>
                <a:gd name="T15" fmla="*/ 0 w 31"/>
                <a:gd name="T16" fmla="*/ 0 h 177"/>
                <a:gd name="T17" fmla="*/ 31 w 31"/>
                <a:gd name="T18" fmla="*/ 177 h 177"/>
              </a:gdLst>
              <a:ahLst/>
              <a:cxnLst>
                <a:cxn ang="T10">
                  <a:pos x="T0" y="T1"/>
                </a:cxn>
                <a:cxn ang="T11">
                  <a:pos x="T2" y="T3"/>
                </a:cxn>
                <a:cxn ang="T12">
                  <a:pos x="T4" y="T5"/>
                </a:cxn>
                <a:cxn ang="T13">
                  <a:pos x="T6" y="T7"/>
                </a:cxn>
                <a:cxn ang="T14">
                  <a:pos x="T8" y="T9"/>
                </a:cxn>
              </a:cxnLst>
              <a:rect l="T15" t="T16" r="T17" b="T18"/>
              <a:pathLst>
                <a:path w="31" h="177">
                  <a:moveTo>
                    <a:pt x="0" y="0"/>
                  </a:moveTo>
                  <a:lnTo>
                    <a:pt x="31" y="28"/>
                  </a:lnTo>
                  <a:lnTo>
                    <a:pt x="31" y="177"/>
                  </a:lnTo>
                  <a:lnTo>
                    <a:pt x="0" y="151"/>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71" name="Freeform 40">
              <a:extLst>
                <a:ext uri="{FF2B5EF4-FFF2-40B4-BE49-F238E27FC236}">
                  <a16:creationId xmlns:a16="http://schemas.microsoft.com/office/drawing/2014/main" id="{FC3D343B-FC09-477E-A6EA-B01548B193C0}"/>
                </a:ext>
              </a:extLst>
            </p:cNvPr>
            <p:cNvSpPr>
              <a:spLocks/>
            </p:cNvSpPr>
            <p:nvPr/>
          </p:nvSpPr>
          <p:spPr bwMode="auto">
            <a:xfrm>
              <a:off x="8753366" y="3744991"/>
              <a:ext cx="79377" cy="265605"/>
            </a:xfrm>
            <a:custGeom>
              <a:avLst/>
              <a:gdLst>
                <a:gd name="T0" fmla="*/ 0 w 66"/>
                <a:gd name="T1" fmla="*/ 2327 h 221"/>
                <a:gd name="T2" fmla="*/ 2453 w 66"/>
                <a:gd name="T3" fmla="*/ 2327 h 221"/>
                <a:gd name="T4" fmla="*/ 2453 w 66"/>
                <a:gd name="T5" fmla="*/ 0 h 221"/>
                <a:gd name="T6" fmla="*/ 2453 w 66"/>
                <a:gd name="T7" fmla="*/ 2327 h 221"/>
                <a:gd name="T8" fmla="*/ 2453 w 66"/>
                <a:gd name="T9" fmla="*/ 3491 h 221"/>
                <a:gd name="T10" fmla="*/ 0 w 66"/>
                <a:gd name="T11" fmla="*/ 3491 h 221"/>
                <a:gd name="T12" fmla="*/ 0 w 66"/>
                <a:gd name="T13" fmla="*/ 2327 h 221"/>
                <a:gd name="T14" fmla="*/ 0 60000 65536"/>
                <a:gd name="T15" fmla="*/ 0 60000 65536"/>
                <a:gd name="T16" fmla="*/ 0 60000 65536"/>
                <a:gd name="T17" fmla="*/ 0 60000 65536"/>
                <a:gd name="T18" fmla="*/ 0 60000 65536"/>
                <a:gd name="T19" fmla="*/ 0 60000 65536"/>
                <a:gd name="T20" fmla="*/ 0 60000 65536"/>
                <a:gd name="T21" fmla="*/ 0 w 66"/>
                <a:gd name="T22" fmla="*/ 0 h 221"/>
                <a:gd name="T23" fmla="*/ 66 w 66"/>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221">
                  <a:moveTo>
                    <a:pt x="0" y="63"/>
                  </a:moveTo>
                  <a:lnTo>
                    <a:pt x="58" y="28"/>
                  </a:lnTo>
                  <a:lnTo>
                    <a:pt x="66" y="0"/>
                  </a:lnTo>
                  <a:lnTo>
                    <a:pt x="66" y="153"/>
                  </a:lnTo>
                  <a:lnTo>
                    <a:pt x="58" y="191"/>
                  </a:lnTo>
                  <a:lnTo>
                    <a:pt x="0" y="221"/>
                  </a:lnTo>
                  <a:lnTo>
                    <a:pt x="0" y="63"/>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72" name="Freeform 41">
              <a:extLst>
                <a:ext uri="{FF2B5EF4-FFF2-40B4-BE49-F238E27FC236}">
                  <a16:creationId xmlns:a16="http://schemas.microsoft.com/office/drawing/2014/main" id="{173EF206-1387-49B3-ADA3-BED850E5FAD0}"/>
                </a:ext>
              </a:extLst>
            </p:cNvPr>
            <p:cNvSpPr>
              <a:spLocks/>
            </p:cNvSpPr>
            <p:nvPr/>
          </p:nvSpPr>
          <p:spPr bwMode="auto">
            <a:xfrm>
              <a:off x="7221866" y="5138601"/>
              <a:ext cx="60700" cy="206582"/>
            </a:xfrm>
            <a:custGeom>
              <a:avLst/>
              <a:gdLst>
                <a:gd name="T0" fmla="*/ 0 w 48"/>
                <a:gd name="T1" fmla="*/ 2339 h 171"/>
                <a:gd name="T2" fmla="*/ 3870 w 48"/>
                <a:gd name="T3" fmla="*/ 2339 h 171"/>
                <a:gd name="T4" fmla="*/ 3870 w 48"/>
                <a:gd name="T5" fmla="*/ 3509 h 171"/>
                <a:gd name="T6" fmla="*/ 3870 w 48"/>
                <a:gd name="T7" fmla="*/ 2339 h 171"/>
                <a:gd name="T8" fmla="*/ 3870 w 48"/>
                <a:gd name="T9" fmla="*/ 0 h 171"/>
                <a:gd name="T10" fmla="*/ 0 w 48"/>
                <a:gd name="T11" fmla="*/ 2339 h 171"/>
                <a:gd name="T12" fmla="*/ 0 60000 65536"/>
                <a:gd name="T13" fmla="*/ 0 60000 65536"/>
                <a:gd name="T14" fmla="*/ 0 60000 65536"/>
                <a:gd name="T15" fmla="*/ 0 60000 65536"/>
                <a:gd name="T16" fmla="*/ 0 60000 65536"/>
                <a:gd name="T17" fmla="*/ 0 60000 65536"/>
                <a:gd name="T18" fmla="*/ 0 w 48"/>
                <a:gd name="T19" fmla="*/ 0 h 171"/>
                <a:gd name="T20" fmla="*/ 48 w 48"/>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8" h="171">
                  <a:moveTo>
                    <a:pt x="0" y="30"/>
                  </a:moveTo>
                  <a:lnTo>
                    <a:pt x="22" y="97"/>
                  </a:lnTo>
                  <a:lnTo>
                    <a:pt x="22" y="171"/>
                  </a:lnTo>
                  <a:lnTo>
                    <a:pt x="48" y="153"/>
                  </a:lnTo>
                  <a:lnTo>
                    <a:pt x="48" y="0"/>
                  </a:lnTo>
                  <a:lnTo>
                    <a:pt x="0" y="3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73" name="Freeform 42">
              <a:extLst>
                <a:ext uri="{FF2B5EF4-FFF2-40B4-BE49-F238E27FC236}">
                  <a16:creationId xmlns:a16="http://schemas.microsoft.com/office/drawing/2014/main" id="{E56B0CCB-B533-4840-AE81-F23CF2E5D247}"/>
                </a:ext>
              </a:extLst>
            </p:cNvPr>
            <p:cNvSpPr>
              <a:spLocks/>
            </p:cNvSpPr>
            <p:nvPr/>
          </p:nvSpPr>
          <p:spPr bwMode="auto">
            <a:xfrm>
              <a:off x="7282566" y="5132041"/>
              <a:ext cx="182101" cy="193467"/>
            </a:xfrm>
            <a:custGeom>
              <a:avLst/>
              <a:gdLst>
                <a:gd name="T0" fmla="*/ 0 w 151"/>
                <a:gd name="T1" fmla="*/ 2356 h 159"/>
                <a:gd name="T2" fmla="*/ 3690 w 151"/>
                <a:gd name="T3" fmla="*/ 0 h 159"/>
                <a:gd name="T4" fmla="*/ 8610 w 151"/>
                <a:gd name="T5" fmla="*/ 0 h 159"/>
                <a:gd name="T6" fmla="*/ 8610 w 151"/>
                <a:gd name="T7" fmla="*/ 3534 h 159"/>
                <a:gd name="T8" fmla="*/ 3690 w 151"/>
                <a:gd name="T9" fmla="*/ 3534 h 159"/>
                <a:gd name="T10" fmla="*/ 0 w 151"/>
                <a:gd name="T11" fmla="*/ 3534 h 159"/>
                <a:gd name="T12" fmla="*/ 0 w 151"/>
                <a:gd name="T13" fmla="*/ 2356 h 159"/>
                <a:gd name="T14" fmla="*/ 0 60000 65536"/>
                <a:gd name="T15" fmla="*/ 0 60000 65536"/>
                <a:gd name="T16" fmla="*/ 0 60000 65536"/>
                <a:gd name="T17" fmla="*/ 0 60000 65536"/>
                <a:gd name="T18" fmla="*/ 0 60000 65536"/>
                <a:gd name="T19" fmla="*/ 0 60000 65536"/>
                <a:gd name="T20" fmla="*/ 0 60000 65536"/>
                <a:gd name="T21" fmla="*/ 0 w 151"/>
                <a:gd name="T22" fmla="*/ 0 h 159"/>
                <a:gd name="T23" fmla="*/ 151 w 151"/>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159">
                  <a:moveTo>
                    <a:pt x="0" y="6"/>
                  </a:moveTo>
                  <a:lnTo>
                    <a:pt x="64" y="0"/>
                  </a:lnTo>
                  <a:lnTo>
                    <a:pt x="151" y="0"/>
                  </a:lnTo>
                  <a:lnTo>
                    <a:pt x="151" y="155"/>
                  </a:lnTo>
                  <a:lnTo>
                    <a:pt x="64" y="155"/>
                  </a:lnTo>
                  <a:lnTo>
                    <a:pt x="0" y="159"/>
                  </a:lnTo>
                  <a:lnTo>
                    <a:pt x="0" y="6"/>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74" name="Freeform 43">
              <a:extLst>
                <a:ext uri="{FF2B5EF4-FFF2-40B4-BE49-F238E27FC236}">
                  <a16:creationId xmlns:a16="http://schemas.microsoft.com/office/drawing/2014/main" id="{451AB821-041E-48EF-817C-04C67301EA21}"/>
                </a:ext>
              </a:extLst>
            </p:cNvPr>
            <p:cNvSpPr>
              <a:spLocks/>
            </p:cNvSpPr>
            <p:nvPr/>
          </p:nvSpPr>
          <p:spPr bwMode="auto">
            <a:xfrm>
              <a:off x="7554939" y="5182868"/>
              <a:ext cx="107392" cy="211500"/>
            </a:xfrm>
            <a:custGeom>
              <a:avLst/>
              <a:gdLst>
                <a:gd name="T0" fmla="*/ 0 w 88"/>
                <a:gd name="T1" fmla="*/ 2340 h 175"/>
                <a:gd name="T2" fmla="*/ 4979 w 88"/>
                <a:gd name="T3" fmla="*/ 0 h 175"/>
                <a:gd name="T4" fmla="*/ 4979 w 88"/>
                <a:gd name="T5" fmla="*/ 2340 h 175"/>
                <a:gd name="T6" fmla="*/ 0 w 88"/>
                <a:gd name="T7" fmla="*/ 3511 h 175"/>
                <a:gd name="T8" fmla="*/ 0 w 88"/>
                <a:gd name="T9" fmla="*/ 2340 h 175"/>
                <a:gd name="T10" fmla="*/ 0 60000 65536"/>
                <a:gd name="T11" fmla="*/ 0 60000 65536"/>
                <a:gd name="T12" fmla="*/ 0 60000 65536"/>
                <a:gd name="T13" fmla="*/ 0 60000 65536"/>
                <a:gd name="T14" fmla="*/ 0 60000 65536"/>
                <a:gd name="T15" fmla="*/ 0 w 88"/>
                <a:gd name="T16" fmla="*/ 0 h 175"/>
                <a:gd name="T17" fmla="*/ 88 w 88"/>
                <a:gd name="T18" fmla="*/ 175 h 175"/>
              </a:gdLst>
              <a:ahLst/>
              <a:cxnLst>
                <a:cxn ang="T10">
                  <a:pos x="T0" y="T1"/>
                </a:cxn>
                <a:cxn ang="T11">
                  <a:pos x="T2" y="T3"/>
                </a:cxn>
                <a:cxn ang="T12">
                  <a:pos x="T4" y="T5"/>
                </a:cxn>
                <a:cxn ang="T13">
                  <a:pos x="T6" y="T7"/>
                </a:cxn>
                <a:cxn ang="T14">
                  <a:pos x="T8" y="T9"/>
                </a:cxn>
              </a:cxnLst>
              <a:rect l="T15" t="T16" r="T17" b="T18"/>
              <a:pathLst>
                <a:path w="88" h="175">
                  <a:moveTo>
                    <a:pt x="0" y="22"/>
                  </a:moveTo>
                  <a:lnTo>
                    <a:pt x="88" y="0"/>
                  </a:lnTo>
                  <a:lnTo>
                    <a:pt x="88" y="155"/>
                  </a:lnTo>
                  <a:lnTo>
                    <a:pt x="0" y="175"/>
                  </a:lnTo>
                  <a:lnTo>
                    <a:pt x="0" y="22"/>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75" name="Freeform 44">
              <a:extLst>
                <a:ext uri="{FF2B5EF4-FFF2-40B4-BE49-F238E27FC236}">
                  <a16:creationId xmlns:a16="http://schemas.microsoft.com/office/drawing/2014/main" id="{4D5EAC08-FBD8-420B-B29D-309325D3BA4C}"/>
                </a:ext>
              </a:extLst>
            </p:cNvPr>
            <p:cNvSpPr>
              <a:spLocks/>
            </p:cNvSpPr>
            <p:nvPr/>
          </p:nvSpPr>
          <p:spPr bwMode="auto">
            <a:xfrm>
              <a:off x="6579075" y="5209101"/>
              <a:ext cx="189880" cy="331186"/>
            </a:xfrm>
            <a:custGeom>
              <a:avLst/>
              <a:gdLst>
                <a:gd name="T0" fmla="*/ 3749 w 155"/>
                <a:gd name="T1" fmla="*/ 5873 h 273"/>
                <a:gd name="T2" fmla="*/ 0 w 155"/>
                <a:gd name="T3" fmla="*/ 3524 h 273"/>
                <a:gd name="T4" fmla="*/ 3749 w 155"/>
                <a:gd name="T5" fmla="*/ 2349 h 273"/>
                <a:gd name="T6" fmla="*/ 8747 w 155"/>
                <a:gd name="T7" fmla="*/ 0 h 273"/>
                <a:gd name="T8" fmla="*/ 8747 w 155"/>
                <a:gd name="T9" fmla="*/ 2349 h 273"/>
                <a:gd name="T10" fmla="*/ 3749 w 155"/>
                <a:gd name="T11" fmla="*/ 4699 h 273"/>
                <a:gd name="T12" fmla="*/ 3749 w 155"/>
                <a:gd name="T13" fmla="*/ 5873 h 273"/>
                <a:gd name="T14" fmla="*/ 0 60000 65536"/>
                <a:gd name="T15" fmla="*/ 0 60000 65536"/>
                <a:gd name="T16" fmla="*/ 0 60000 65536"/>
                <a:gd name="T17" fmla="*/ 0 60000 65536"/>
                <a:gd name="T18" fmla="*/ 0 60000 65536"/>
                <a:gd name="T19" fmla="*/ 0 60000 65536"/>
                <a:gd name="T20" fmla="*/ 0 60000 65536"/>
                <a:gd name="T21" fmla="*/ 0 w 155"/>
                <a:gd name="T22" fmla="*/ 0 h 273"/>
                <a:gd name="T23" fmla="*/ 155 w 155"/>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 h="273">
                  <a:moveTo>
                    <a:pt x="14" y="273"/>
                  </a:moveTo>
                  <a:lnTo>
                    <a:pt x="0" y="187"/>
                  </a:lnTo>
                  <a:lnTo>
                    <a:pt x="32" y="99"/>
                  </a:lnTo>
                  <a:lnTo>
                    <a:pt x="155" y="0"/>
                  </a:lnTo>
                  <a:lnTo>
                    <a:pt x="155" y="153"/>
                  </a:lnTo>
                  <a:lnTo>
                    <a:pt x="34" y="250"/>
                  </a:lnTo>
                  <a:lnTo>
                    <a:pt x="14" y="273"/>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76" name="Freeform 45">
              <a:extLst>
                <a:ext uri="{FF2B5EF4-FFF2-40B4-BE49-F238E27FC236}">
                  <a16:creationId xmlns:a16="http://schemas.microsoft.com/office/drawing/2014/main" id="{1977A8E4-FBCA-418C-99FD-E54E15670046}"/>
                </a:ext>
              </a:extLst>
            </p:cNvPr>
            <p:cNvSpPr>
              <a:spLocks/>
            </p:cNvSpPr>
            <p:nvPr/>
          </p:nvSpPr>
          <p:spPr bwMode="auto">
            <a:xfrm>
              <a:off x="6768955" y="5177950"/>
              <a:ext cx="104279" cy="213140"/>
            </a:xfrm>
            <a:custGeom>
              <a:avLst/>
              <a:gdLst>
                <a:gd name="T0" fmla="*/ 0 w 87"/>
                <a:gd name="T1" fmla="*/ 2359 h 175"/>
                <a:gd name="T2" fmla="*/ 0 w 87"/>
                <a:gd name="T3" fmla="*/ 3538 h 175"/>
                <a:gd name="T4" fmla="*/ 4890 w 87"/>
                <a:gd name="T5" fmla="*/ 3538 h 175"/>
                <a:gd name="T6" fmla="*/ 4890 w 87"/>
                <a:gd name="T7" fmla="*/ 0 h 175"/>
                <a:gd name="T8" fmla="*/ 0 w 87"/>
                <a:gd name="T9" fmla="*/ 2359 h 175"/>
                <a:gd name="T10" fmla="*/ 0 60000 65536"/>
                <a:gd name="T11" fmla="*/ 0 60000 65536"/>
                <a:gd name="T12" fmla="*/ 0 60000 65536"/>
                <a:gd name="T13" fmla="*/ 0 60000 65536"/>
                <a:gd name="T14" fmla="*/ 0 60000 65536"/>
                <a:gd name="T15" fmla="*/ 0 w 87"/>
                <a:gd name="T16" fmla="*/ 0 h 175"/>
                <a:gd name="T17" fmla="*/ 87 w 87"/>
                <a:gd name="T18" fmla="*/ 175 h 175"/>
              </a:gdLst>
              <a:ahLst/>
              <a:cxnLst>
                <a:cxn ang="T10">
                  <a:pos x="T0" y="T1"/>
                </a:cxn>
                <a:cxn ang="T11">
                  <a:pos x="T2" y="T3"/>
                </a:cxn>
                <a:cxn ang="T12">
                  <a:pos x="T4" y="T5"/>
                </a:cxn>
                <a:cxn ang="T13">
                  <a:pos x="T6" y="T7"/>
                </a:cxn>
                <a:cxn ang="T14">
                  <a:pos x="T8" y="T9"/>
                </a:cxn>
              </a:cxnLst>
              <a:rect l="T15" t="T16" r="T17" b="T18"/>
              <a:pathLst>
                <a:path w="87" h="175">
                  <a:moveTo>
                    <a:pt x="0" y="24"/>
                  </a:moveTo>
                  <a:lnTo>
                    <a:pt x="0" y="175"/>
                  </a:lnTo>
                  <a:lnTo>
                    <a:pt x="87" y="153"/>
                  </a:lnTo>
                  <a:lnTo>
                    <a:pt x="87" y="0"/>
                  </a:lnTo>
                  <a:lnTo>
                    <a:pt x="0" y="24"/>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77" name="Freeform 46">
              <a:extLst>
                <a:ext uri="{FF2B5EF4-FFF2-40B4-BE49-F238E27FC236}">
                  <a16:creationId xmlns:a16="http://schemas.microsoft.com/office/drawing/2014/main" id="{80FE141E-B7DB-475D-9F6D-B6B5BE2408DA}"/>
                </a:ext>
              </a:extLst>
            </p:cNvPr>
            <p:cNvSpPr>
              <a:spLocks/>
            </p:cNvSpPr>
            <p:nvPr/>
          </p:nvSpPr>
          <p:spPr bwMode="auto">
            <a:xfrm>
              <a:off x="7931586" y="5553402"/>
              <a:ext cx="91827" cy="273803"/>
            </a:xfrm>
            <a:custGeom>
              <a:avLst/>
              <a:gdLst>
                <a:gd name="T0" fmla="*/ 0 w 76"/>
                <a:gd name="T1" fmla="*/ 2346 h 226"/>
                <a:gd name="T2" fmla="*/ 3697 w 76"/>
                <a:gd name="T3" fmla="*/ 0 h 226"/>
                <a:gd name="T4" fmla="*/ 3697 w 76"/>
                <a:gd name="T5" fmla="*/ 2346 h 226"/>
                <a:gd name="T6" fmla="*/ 0 w 76"/>
                <a:gd name="T7" fmla="*/ 4692 h 226"/>
                <a:gd name="T8" fmla="*/ 0 w 76"/>
                <a:gd name="T9" fmla="*/ 2346 h 226"/>
                <a:gd name="T10" fmla="*/ 0 60000 65536"/>
                <a:gd name="T11" fmla="*/ 0 60000 65536"/>
                <a:gd name="T12" fmla="*/ 0 60000 65536"/>
                <a:gd name="T13" fmla="*/ 0 60000 65536"/>
                <a:gd name="T14" fmla="*/ 0 60000 65536"/>
                <a:gd name="T15" fmla="*/ 0 w 76"/>
                <a:gd name="T16" fmla="*/ 0 h 226"/>
                <a:gd name="T17" fmla="*/ 76 w 76"/>
                <a:gd name="T18" fmla="*/ 226 h 226"/>
              </a:gdLst>
              <a:ahLst/>
              <a:cxnLst>
                <a:cxn ang="T10">
                  <a:pos x="T0" y="T1"/>
                </a:cxn>
                <a:cxn ang="T11">
                  <a:pos x="T2" y="T3"/>
                </a:cxn>
                <a:cxn ang="T12">
                  <a:pos x="T4" y="T5"/>
                </a:cxn>
                <a:cxn ang="T13">
                  <a:pos x="T6" y="T7"/>
                </a:cxn>
                <a:cxn ang="T14">
                  <a:pos x="T8" y="T9"/>
                </a:cxn>
              </a:cxnLst>
              <a:rect l="T15" t="T16" r="T17" b="T18"/>
              <a:pathLst>
                <a:path w="76" h="226">
                  <a:moveTo>
                    <a:pt x="0" y="73"/>
                  </a:moveTo>
                  <a:lnTo>
                    <a:pt x="76" y="0"/>
                  </a:lnTo>
                  <a:lnTo>
                    <a:pt x="76" y="152"/>
                  </a:lnTo>
                  <a:lnTo>
                    <a:pt x="0" y="226"/>
                  </a:lnTo>
                  <a:lnTo>
                    <a:pt x="0" y="73"/>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78" name="Freeform 47">
              <a:extLst>
                <a:ext uri="{FF2B5EF4-FFF2-40B4-BE49-F238E27FC236}">
                  <a16:creationId xmlns:a16="http://schemas.microsoft.com/office/drawing/2014/main" id="{61F10667-A6BD-49AF-B1F5-5EBE116320D5}"/>
                </a:ext>
              </a:extLst>
            </p:cNvPr>
            <p:cNvSpPr>
              <a:spLocks/>
            </p:cNvSpPr>
            <p:nvPr/>
          </p:nvSpPr>
          <p:spPr bwMode="auto">
            <a:xfrm>
              <a:off x="7931589" y="4905786"/>
              <a:ext cx="76263" cy="213140"/>
            </a:xfrm>
            <a:custGeom>
              <a:avLst/>
              <a:gdLst>
                <a:gd name="T0" fmla="*/ 0 w 64"/>
                <a:gd name="T1" fmla="*/ 2332 h 177"/>
                <a:gd name="T2" fmla="*/ 3646 w 64"/>
                <a:gd name="T3" fmla="*/ 0 h 177"/>
                <a:gd name="T4" fmla="*/ 3646 w 64"/>
                <a:gd name="T5" fmla="*/ 2332 h 177"/>
                <a:gd name="T6" fmla="*/ 0 w 64"/>
                <a:gd name="T7" fmla="*/ 2332 h 177"/>
                <a:gd name="T8" fmla="*/ 0 w 64"/>
                <a:gd name="T9" fmla="*/ 2332 h 177"/>
                <a:gd name="T10" fmla="*/ 0 60000 65536"/>
                <a:gd name="T11" fmla="*/ 0 60000 65536"/>
                <a:gd name="T12" fmla="*/ 0 60000 65536"/>
                <a:gd name="T13" fmla="*/ 0 60000 65536"/>
                <a:gd name="T14" fmla="*/ 0 60000 65536"/>
                <a:gd name="T15" fmla="*/ 0 w 64"/>
                <a:gd name="T16" fmla="*/ 0 h 177"/>
                <a:gd name="T17" fmla="*/ 64 w 64"/>
                <a:gd name="T18" fmla="*/ 177 h 177"/>
              </a:gdLst>
              <a:ahLst/>
              <a:cxnLst>
                <a:cxn ang="T10">
                  <a:pos x="T0" y="T1"/>
                </a:cxn>
                <a:cxn ang="T11">
                  <a:pos x="T2" y="T3"/>
                </a:cxn>
                <a:cxn ang="T12">
                  <a:pos x="T4" y="T5"/>
                </a:cxn>
                <a:cxn ang="T13">
                  <a:pos x="T6" y="T7"/>
                </a:cxn>
                <a:cxn ang="T14">
                  <a:pos x="T8" y="T9"/>
                </a:cxn>
              </a:cxnLst>
              <a:rect l="T15" t="T16" r="T17" b="T18"/>
              <a:pathLst>
                <a:path w="64" h="177">
                  <a:moveTo>
                    <a:pt x="0" y="22"/>
                  </a:moveTo>
                  <a:lnTo>
                    <a:pt x="64" y="0"/>
                  </a:lnTo>
                  <a:lnTo>
                    <a:pt x="64" y="155"/>
                  </a:lnTo>
                  <a:lnTo>
                    <a:pt x="0" y="177"/>
                  </a:lnTo>
                  <a:lnTo>
                    <a:pt x="0" y="22"/>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79" name="Freeform 48">
              <a:extLst>
                <a:ext uri="{FF2B5EF4-FFF2-40B4-BE49-F238E27FC236}">
                  <a16:creationId xmlns:a16="http://schemas.microsoft.com/office/drawing/2014/main" id="{5A2DCC01-B927-481F-9179-71EBFED5F00F}"/>
                </a:ext>
              </a:extLst>
            </p:cNvPr>
            <p:cNvSpPr>
              <a:spLocks/>
            </p:cNvSpPr>
            <p:nvPr/>
          </p:nvSpPr>
          <p:spPr bwMode="auto">
            <a:xfrm>
              <a:off x="8113685" y="4727075"/>
              <a:ext cx="45137" cy="260686"/>
            </a:xfrm>
            <a:custGeom>
              <a:avLst/>
              <a:gdLst>
                <a:gd name="T0" fmla="*/ 0 w 38"/>
                <a:gd name="T1" fmla="*/ 2348 h 215"/>
                <a:gd name="T2" fmla="*/ 0 w 38"/>
                <a:gd name="T3" fmla="*/ 4696 h 215"/>
                <a:gd name="T4" fmla="*/ 2423 w 38"/>
                <a:gd name="T5" fmla="*/ 2348 h 215"/>
                <a:gd name="T6" fmla="*/ 2423 w 38"/>
                <a:gd name="T7" fmla="*/ 0 h 215"/>
                <a:gd name="T8" fmla="*/ 0 w 38"/>
                <a:gd name="T9" fmla="*/ 2348 h 215"/>
                <a:gd name="T10" fmla="*/ 0 60000 65536"/>
                <a:gd name="T11" fmla="*/ 0 60000 65536"/>
                <a:gd name="T12" fmla="*/ 0 60000 65536"/>
                <a:gd name="T13" fmla="*/ 0 60000 65536"/>
                <a:gd name="T14" fmla="*/ 0 60000 65536"/>
                <a:gd name="T15" fmla="*/ 0 w 38"/>
                <a:gd name="T16" fmla="*/ 0 h 215"/>
                <a:gd name="T17" fmla="*/ 38 w 38"/>
                <a:gd name="T18" fmla="*/ 215 h 215"/>
              </a:gdLst>
              <a:ahLst/>
              <a:cxnLst>
                <a:cxn ang="T10">
                  <a:pos x="T0" y="T1"/>
                </a:cxn>
                <a:cxn ang="T11">
                  <a:pos x="T2" y="T3"/>
                </a:cxn>
                <a:cxn ang="T12">
                  <a:pos x="T4" y="T5"/>
                </a:cxn>
                <a:cxn ang="T13">
                  <a:pos x="T6" y="T7"/>
                </a:cxn>
                <a:cxn ang="T14">
                  <a:pos x="T8" y="T9"/>
                </a:cxn>
              </a:cxnLst>
              <a:rect l="T15" t="T16" r="T17" b="T18"/>
              <a:pathLst>
                <a:path w="38" h="215">
                  <a:moveTo>
                    <a:pt x="0" y="63"/>
                  </a:moveTo>
                  <a:lnTo>
                    <a:pt x="0" y="215"/>
                  </a:lnTo>
                  <a:lnTo>
                    <a:pt x="38" y="152"/>
                  </a:lnTo>
                  <a:lnTo>
                    <a:pt x="38" y="0"/>
                  </a:lnTo>
                  <a:lnTo>
                    <a:pt x="0" y="63"/>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80" name="Freeform 49">
              <a:extLst>
                <a:ext uri="{FF2B5EF4-FFF2-40B4-BE49-F238E27FC236}">
                  <a16:creationId xmlns:a16="http://schemas.microsoft.com/office/drawing/2014/main" id="{197145E0-9E2F-47DA-971D-2E0337113489}"/>
                </a:ext>
              </a:extLst>
            </p:cNvPr>
            <p:cNvSpPr>
              <a:spLocks/>
            </p:cNvSpPr>
            <p:nvPr/>
          </p:nvSpPr>
          <p:spPr bwMode="auto">
            <a:xfrm>
              <a:off x="7870888" y="4935297"/>
              <a:ext cx="60701" cy="280361"/>
            </a:xfrm>
            <a:custGeom>
              <a:avLst/>
              <a:gdLst>
                <a:gd name="T0" fmla="*/ 3791 w 49"/>
                <a:gd name="T1" fmla="*/ 0 h 232"/>
                <a:gd name="T2" fmla="*/ 3791 w 49"/>
                <a:gd name="T3" fmla="*/ 2340 h 232"/>
                <a:gd name="T4" fmla="*/ 3791 w 49"/>
                <a:gd name="T5" fmla="*/ 3510 h 232"/>
                <a:gd name="T6" fmla="*/ 3791 w 49"/>
                <a:gd name="T7" fmla="*/ 4680 h 232"/>
                <a:gd name="T8" fmla="*/ 3791 w 49"/>
                <a:gd name="T9" fmla="*/ 3510 h 232"/>
                <a:gd name="T10" fmla="*/ 0 w 49"/>
                <a:gd name="T11" fmla="*/ 2340 h 232"/>
                <a:gd name="T12" fmla="*/ 3791 w 49"/>
                <a:gd name="T13" fmla="*/ 2340 h 232"/>
                <a:gd name="T14" fmla="*/ 3791 w 49"/>
                <a:gd name="T15" fmla="*/ 0 h 232"/>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32"/>
                <a:gd name="T26" fmla="*/ 49 w 49"/>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32">
                  <a:moveTo>
                    <a:pt x="49" y="0"/>
                  </a:moveTo>
                  <a:lnTo>
                    <a:pt x="49" y="159"/>
                  </a:lnTo>
                  <a:lnTo>
                    <a:pt x="41" y="202"/>
                  </a:lnTo>
                  <a:lnTo>
                    <a:pt x="29" y="232"/>
                  </a:lnTo>
                  <a:lnTo>
                    <a:pt x="10" y="204"/>
                  </a:lnTo>
                  <a:lnTo>
                    <a:pt x="0" y="149"/>
                  </a:lnTo>
                  <a:lnTo>
                    <a:pt x="39" y="51"/>
                  </a:lnTo>
                  <a:lnTo>
                    <a:pt x="49"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81" name="Freeform 50">
              <a:extLst>
                <a:ext uri="{FF2B5EF4-FFF2-40B4-BE49-F238E27FC236}">
                  <a16:creationId xmlns:a16="http://schemas.microsoft.com/office/drawing/2014/main" id="{17846F6A-EC88-4C36-BB67-FB20F34B6161}"/>
                </a:ext>
              </a:extLst>
            </p:cNvPr>
            <p:cNvSpPr>
              <a:spLocks/>
            </p:cNvSpPr>
            <p:nvPr/>
          </p:nvSpPr>
          <p:spPr bwMode="auto">
            <a:xfrm>
              <a:off x="8273996" y="4605750"/>
              <a:ext cx="82490" cy="270524"/>
            </a:xfrm>
            <a:custGeom>
              <a:avLst/>
              <a:gdLst>
                <a:gd name="T0" fmla="*/ 0 w 66"/>
                <a:gd name="T1" fmla="*/ 2328 h 225"/>
                <a:gd name="T2" fmla="*/ 0 w 66"/>
                <a:gd name="T3" fmla="*/ 4657 h 225"/>
                <a:gd name="T4" fmla="*/ 3824 w 66"/>
                <a:gd name="T5" fmla="*/ 2328 h 225"/>
                <a:gd name="T6" fmla="*/ 3824 w 66"/>
                <a:gd name="T7" fmla="*/ 0 h 225"/>
                <a:gd name="T8" fmla="*/ 0 w 66"/>
                <a:gd name="T9" fmla="*/ 2328 h 225"/>
                <a:gd name="T10" fmla="*/ 0 60000 65536"/>
                <a:gd name="T11" fmla="*/ 0 60000 65536"/>
                <a:gd name="T12" fmla="*/ 0 60000 65536"/>
                <a:gd name="T13" fmla="*/ 0 60000 65536"/>
                <a:gd name="T14" fmla="*/ 0 60000 65536"/>
                <a:gd name="T15" fmla="*/ 0 w 66"/>
                <a:gd name="T16" fmla="*/ 0 h 225"/>
                <a:gd name="T17" fmla="*/ 66 w 66"/>
                <a:gd name="T18" fmla="*/ 225 h 225"/>
              </a:gdLst>
              <a:ahLst/>
              <a:cxnLst>
                <a:cxn ang="T10">
                  <a:pos x="T0" y="T1"/>
                </a:cxn>
                <a:cxn ang="T11">
                  <a:pos x="T2" y="T3"/>
                </a:cxn>
                <a:cxn ang="T12">
                  <a:pos x="T4" y="T5"/>
                </a:cxn>
                <a:cxn ang="T13">
                  <a:pos x="T6" y="T7"/>
                </a:cxn>
                <a:cxn ang="T14">
                  <a:pos x="T8" y="T9"/>
                </a:cxn>
              </a:cxnLst>
              <a:rect l="T15" t="T16" r="T17" b="T18"/>
              <a:pathLst>
                <a:path w="66" h="225">
                  <a:moveTo>
                    <a:pt x="0" y="70"/>
                  </a:moveTo>
                  <a:lnTo>
                    <a:pt x="0" y="225"/>
                  </a:lnTo>
                  <a:lnTo>
                    <a:pt x="66" y="154"/>
                  </a:lnTo>
                  <a:lnTo>
                    <a:pt x="66" y="0"/>
                  </a:lnTo>
                  <a:lnTo>
                    <a:pt x="0" y="7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82" name="Freeform 51">
              <a:extLst>
                <a:ext uri="{FF2B5EF4-FFF2-40B4-BE49-F238E27FC236}">
                  <a16:creationId xmlns:a16="http://schemas.microsoft.com/office/drawing/2014/main" id="{F98E65A4-C47B-4653-8644-BE84419F93CE}"/>
                </a:ext>
              </a:extLst>
            </p:cNvPr>
            <p:cNvSpPr>
              <a:spLocks/>
            </p:cNvSpPr>
            <p:nvPr/>
          </p:nvSpPr>
          <p:spPr bwMode="auto">
            <a:xfrm>
              <a:off x="8361154" y="4195862"/>
              <a:ext cx="48248" cy="255769"/>
            </a:xfrm>
            <a:custGeom>
              <a:avLst/>
              <a:gdLst>
                <a:gd name="T0" fmla="*/ 0 w 40"/>
                <a:gd name="T1" fmla="*/ 0 h 212"/>
                <a:gd name="T2" fmla="*/ 3691 w 40"/>
                <a:gd name="T3" fmla="*/ 2336 h 212"/>
                <a:gd name="T4" fmla="*/ 3691 w 40"/>
                <a:gd name="T5" fmla="*/ 4673 h 212"/>
                <a:gd name="T6" fmla="*/ 0 w 40"/>
                <a:gd name="T7" fmla="*/ 3504 h 212"/>
                <a:gd name="T8" fmla="*/ 0 w 40"/>
                <a:gd name="T9" fmla="*/ 0 h 212"/>
                <a:gd name="T10" fmla="*/ 0 60000 65536"/>
                <a:gd name="T11" fmla="*/ 0 60000 65536"/>
                <a:gd name="T12" fmla="*/ 0 60000 65536"/>
                <a:gd name="T13" fmla="*/ 0 60000 65536"/>
                <a:gd name="T14" fmla="*/ 0 60000 65536"/>
                <a:gd name="T15" fmla="*/ 0 w 40"/>
                <a:gd name="T16" fmla="*/ 0 h 212"/>
                <a:gd name="T17" fmla="*/ 40 w 40"/>
                <a:gd name="T18" fmla="*/ 212 h 212"/>
              </a:gdLst>
              <a:ahLst/>
              <a:cxnLst>
                <a:cxn ang="T10">
                  <a:pos x="T0" y="T1"/>
                </a:cxn>
                <a:cxn ang="T11">
                  <a:pos x="T2" y="T3"/>
                </a:cxn>
                <a:cxn ang="T12">
                  <a:pos x="T4" y="T5"/>
                </a:cxn>
                <a:cxn ang="T13">
                  <a:pos x="T6" y="T7"/>
                </a:cxn>
                <a:cxn ang="T14">
                  <a:pos x="T8" y="T9"/>
                </a:cxn>
              </a:cxnLst>
              <a:rect l="T15" t="T16" r="T17" b="T18"/>
              <a:pathLst>
                <a:path w="40" h="212">
                  <a:moveTo>
                    <a:pt x="0" y="0"/>
                  </a:moveTo>
                  <a:lnTo>
                    <a:pt x="40" y="55"/>
                  </a:lnTo>
                  <a:lnTo>
                    <a:pt x="40" y="212"/>
                  </a:lnTo>
                  <a:lnTo>
                    <a:pt x="0" y="156"/>
                  </a:lnTo>
                  <a:lnTo>
                    <a:pt x="0" y="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83" name="Freeform 52">
              <a:extLst>
                <a:ext uri="{FF2B5EF4-FFF2-40B4-BE49-F238E27FC236}">
                  <a16:creationId xmlns:a16="http://schemas.microsoft.com/office/drawing/2014/main" id="{8E2759A3-99DE-4376-B5E3-0D0B45A9B516}"/>
                </a:ext>
              </a:extLst>
            </p:cNvPr>
            <p:cNvSpPr>
              <a:spLocks/>
            </p:cNvSpPr>
            <p:nvPr/>
          </p:nvSpPr>
          <p:spPr bwMode="auto">
            <a:xfrm>
              <a:off x="8334695" y="4289318"/>
              <a:ext cx="62257" cy="301676"/>
            </a:xfrm>
            <a:custGeom>
              <a:avLst/>
              <a:gdLst>
                <a:gd name="T0" fmla="*/ 2442 w 52"/>
                <a:gd name="T1" fmla="*/ 0 h 250"/>
                <a:gd name="T2" fmla="*/ 0 w 52"/>
                <a:gd name="T3" fmla="*/ 2337 h 250"/>
                <a:gd name="T4" fmla="*/ 0 w 52"/>
                <a:gd name="T5" fmla="*/ 5842 h 250"/>
                <a:gd name="T6" fmla="*/ 2442 w 52"/>
                <a:gd name="T7" fmla="*/ 3505 h 250"/>
                <a:gd name="T8" fmla="*/ 2442 w 52"/>
                <a:gd name="T9" fmla="*/ 0 h 250"/>
                <a:gd name="T10" fmla="*/ 0 60000 65536"/>
                <a:gd name="T11" fmla="*/ 0 60000 65536"/>
                <a:gd name="T12" fmla="*/ 0 60000 65536"/>
                <a:gd name="T13" fmla="*/ 0 60000 65536"/>
                <a:gd name="T14" fmla="*/ 0 60000 65536"/>
                <a:gd name="T15" fmla="*/ 0 w 52"/>
                <a:gd name="T16" fmla="*/ 0 h 250"/>
                <a:gd name="T17" fmla="*/ 52 w 52"/>
                <a:gd name="T18" fmla="*/ 250 h 250"/>
              </a:gdLst>
              <a:ahLst/>
              <a:cxnLst>
                <a:cxn ang="T10">
                  <a:pos x="T0" y="T1"/>
                </a:cxn>
                <a:cxn ang="T11">
                  <a:pos x="T2" y="T3"/>
                </a:cxn>
                <a:cxn ang="T12">
                  <a:pos x="T4" y="T5"/>
                </a:cxn>
                <a:cxn ang="T13">
                  <a:pos x="T6" y="T7"/>
                </a:cxn>
                <a:cxn ang="T14">
                  <a:pos x="T8" y="T9"/>
                </a:cxn>
              </a:cxnLst>
              <a:rect l="T15" t="T16" r="T17" b="T18"/>
              <a:pathLst>
                <a:path w="52" h="250">
                  <a:moveTo>
                    <a:pt x="52" y="0"/>
                  </a:moveTo>
                  <a:lnTo>
                    <a:pt x="0" y="97"/>
                  </a:lnTo>
                  <a:lnTo>
                    <a:pt x="0" y="250"/>
                  </a:lnTo>
                  <a:lnTo>
                    <a:pt x="52" y="157"/>
                  </a:lnTo>
                  <a:lnTo>
                    <a:pt x="52" y="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84" name="Freeform 53">
              <a:extLst>
                <a:ext uri="{FF2B5EF4-FFF2-40B4-BE49-F238E27FC236}">
                  <a16:creationId xmlns:a16="http://schemas.microsoft.com/office/drawing/2014/main" id="{3FEA2542-D620-47D1-A9F6-158F29D87791}"/>
                </a:ext>
              </a:extLst>
            </p:cNvPr>
            <p:cNvSpPr>
              <a:spLocks/>
            </p:cNvSpPr>
            <p:nvPr/>
          </p:nvSpPr>
          <p:spPr bwMode="auto">
            <a:xfrm>
              <a:off x="8294229" y="4409004"/>
              <a:ext cx="40466" cy="136082"/>
            </a:xfrm>
            <a:custGeom>
              <a:avLst/>
              <a:gdLst>
                <a:gd name="T0" fmla="*/ 3870 w 32"/>
                <a:gd name="T1" fmla="*/ 0 h 113"/>
                <a:gd name="T2" fmla="*/ 0 w 32"/>
                <a:gd name="T3" fmla="*/ 2332 h 113"/>
                <a:gd name="T4" fmla="*/ 3870 w 32"/>
                <a:gd name="T5" fmla="*/ 2332 h 113"/>
                <a:gd name="T6" fmla="*/ 3870 w 32"/>
                <a:gd name="T7" fmla="*/ 0 h 113"/>
                <a:gd name="T8" fmla="*/ 0 60000 65536"/>
                <a:gd name="T9" fmla="*/ 0 60000 65536"/>
                <a:gd name="T10" fmla="*/ 0 60000 65536"/>
                <a:gd name="T11" fmla="*/ 0 60000 65536"/>
                <a:gd name="T12" fmla="*/ 0 w 32"/>
                <a:gd name="T13" fmla="*/ 0 h 113"/>
                <a:gd name="T14" fmla="*/ 32 w 32"/>
                <a:gd name="T15" fmla="*/ 113 h 113"/>
              </a:gdLst>
              <a:ahLst/>
              <a:cxnLst>
                <a:cxn ang="T8">
                  <a:pos x="T0" y="T1"/>
                </a:cxn>
                <a:cxn ang="T9">
                  <a:pos x="T2" y="T3"/>
                </a:cxn>
                <a:cxn ang="T10">
                  <a:pos x="T4" y="T5"/>
                </a:cxn>
                <a:cxn ang="T11">
                  <a:pos x="T6" y="T7"/>
                </a:cxn>
              </a:cxnLst>
              <a:rect l="T12" t="T13" r="T14" b="T15"/>
              <a:pathLst>
                <a:path w="32" h="113">
                  <a:moveTo>
                    <a:pt x="32" y="0"/>
                  </a:moveTo>
                  <a:lnTo>
                    <a:pt x="0" y="34"/>
                  </a:lnTo>
                  <a:lnTo>
                    <a:pt x="32" y="113"/>
                  </a:lnTo>
                  <a:lnTo>
                    <a:pt x="32"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85" name="Freeform 54">
              <a:extLst>
                <a:ext uri="{FF2B5EF4-FFF2-40B4-BE49-F238E27FC236}">
                  <a16:creationId xmlns:a16="http://schemas.microsoft.com/office/drawing/2014/main" id="{A678AF94-F7BE-4FDB-A912-E33E900B3656}"/>
                </a:ext>
              </a:extLst>
            </p:cNvPr>
            <p:cNvSpPr>
              <a:spLocks/>
            </p:cNvSpPr>
            <p:nvPr/>
          </p:nvSpPr>
          <p:spPr bwMode="auto">
            <a:xfrm>
              <a:off x="8695782" y="3969610"/>
              <a:ext cx="21790" cy="226256"/>
            </a:xfrm>
            <a:custGeom>
              <a:avLst/>
              <a:gdLst>
                <a:gd name="T0" fmla="*/ 2469 w 18"/>
                <a:gd name="T1" fmla="*/ 0 h 187"/>
                <a:gd name="T2" fmla="*/ 2469 w 18"/>
                <a:gd name="T3" fmla="*/ 2343 h 187"/>
                <a:gd name="T4" fmla="*/ 0 w 18"/>
                <a:gd name="T5" fmla="*/ 3515 h 187"/>
                <a:gd name="T6" fmla="*/ 0 w 18"/>
                <a:gd name="T7" fmla="*/ 2343 h 187"/>
                <a:gd name="T8" fmla="*/ 2469 w 18"/>
                <a:gd name="T9" fmla="*/ 0 h 187"/>
                <a:gd name="T10" fmla="*/ 0 60000 65536"/>
                <a:gd name="T11" fmla="*/ 0 60000 65536"/>
                <a:gd name="T12" fmla="*/ 0 60000 65536"/>
                <a:gd name="T13" fmla="*/ 0 60000 65536"/>
                <a:gd name="T14" fmla="*/ 0 60000 65536"/>
                <a:gd name="T15" fmla="*/ 0 w 18"/>
                <a:gd name="T16" fmla="*/ 0 h 187"/>
                <a:gd name="T17" fmla="*/ 18 w 18"/>
                <a:gd name="T18" fmla="*/ 187 h 187"/>
              </a:gdLst>
              <a:ahLst/>
              <a:cxnLst>
                <a:cxn ang="T10">
                  <a:pos x="T0" y="T1"/>
                </a:cxn>
                <a:cxn ang="T11">
                  <a:pos x="T2" y="T3"/>
                </a:cxn>
                <a:cxn ang="T12">
                  <a:pos x="T4" y="T5"/>
                </a:cxn>
                <a:cxn ang="T13">
                  <a:pos x="T6" y="T7"/>
                </a:cxn>
                <a:cxn ang="T14">
                  <a:pos x="T8" y="T9"/>
                </a:cxn>
              </a:cxnLst>
              <a:rect l="T15" t="T16" r="T17" b="T18"/>
              <a:pathLst>
                <a:path w="18" h="187">
                  <a:moveTo>
                    <a:pt x="18" y="0"/>
                  </a:moveTo>
                  <a:lnTo>
                    <a:pt x="18" y="145"/>
                  </a:lnTo>
                  <a:lnTo>
                    <a:pt x="0" y="187"/>
                  </a:lnTo>
                  <a:lnTo>
                    <a:pt x="0" y="30"/>
                  </a:lnTo>
                  <a:lnTo>
                    <a:pt x="18" y="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86" name="Freeform 55">
              <a:extLst>
                <a:ext uri="{FF2B5EF4-FFF2-40B4-BE49-F238E27FC236}">
                  <a16:creationId xmlns:a16="http://schemas.microsoft.com/office/drawing/2014/main" id="{178FBD8D-FAE9-41C5-B83C-31F323CBD614}"/>
                </a:ext>
              </a:extLst>
            </p:cNvPr>
            <p:cNvSpPr>
              <a:spLocks/>
            </p:cNvSpPr>
            <p:nvPr/>
          </p:nvSpPr>
          <p:spPr bwMode="auto">
            <a:xfrm>
              <a:off x="8459207" y="4035189"/>
              <a:ext cx="62257" cy="244292"/>
            </a:xfrm>
            <a:custGeom>
              <a:avLst/>
              <a:gdLst>
                <a:gd name="T0" fmla="*/ 3810 w 50"/>
                <a:gd name="T1" fmla="*/ 0 h 200"/>
                <a:gd name="T2" fmla="*/ 3810 w 50"/>
                <a:gd name="T3" fmla="*/ 3548 h 200"/>
                <a:gd name="T4" fmla="*/ 3810 w 50"/>
                <a:gd name="T5" fmla="*/ 3548 h 200"/>
                <a:gd name="T6" fmla="*/ 3810 w 50"/>
                <a:gd name="T7" fmla="*/ 4731 h 200"/>
                <a:gd name="T8" fmla="*/ 3810 w 50"/>
                <a:gd name="T9" fmla="*/ 2365 h 200"/>
                <a:gd name="T10" fmla="*/ 3810 w 50"/>
                <a:gd name="T11" fmla="*/ 2365 h 200"/>
                <a:gd name="T12" fmla="*/ 0 w 50"/>
                <a:gd name="T13" fmla="*/ 2365 h 200"/>
                <a:gd name="T14" fmla="*/ 3810 w 50"/>
                <a:gd name="T15" fmla="*/ 2365 h 200"/>
                <a:gd name="T16" fmla="*/ 3810 w 50"/>
                <a:gd name="T17" fmla="*/ 0 h 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00"/>
                <a:gd name="T29" fmla="*/ 50 w 50"/>
                <a:gd name="T30" fmla="*/ 200 h 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00">
                  <a:moveTo>
                    <a:pt x="50" y="0"/>
                  </a:moveTo>
                  <a:lnTo>
                    <a:pt x="50" y="151"/>
                  </a:lnTo>
                  <a:lnTo>
                    <a:pt x="18" y="171"/>
                  </a:lnTo>
                  <a:lnTo>
                    <a:pt x="6" y="200"/>
                  </a:lnTo>
                  <a:lnTo>
                    <a:pt x="6" y="123"/>
                  </a:lnTo>
                  <a:lnTo>
                    <a:pt x="14" y="63"/>
                  </a:lnTo>
                  <a:lnTo>
                    <a:pt x="0" y="58"/>
                  </a:lnTo>
                  <a:lnTo>
                    <a:pt x="16" y="22"/>
                  </a:lnTo>
                  <a:lnTo>
                    <a:pt x="50" y="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87" name="Rectangle 56">
              <a:extLst>
                <a:ext uri="{FF2B5EF4-FFF2-40B4-BE49-F238E27FC236}">
                  <a16:creationId xmlns:a16="http://schemas.microsoft.com/office/drawing/2014/main" id="{8C2BE0BD-D292-4D78-8637-0E0C94BED816}"/>
                </a:ext>
              </a:extLst>
            </p:cNvPr>
            <p:cNvSpPr>
              <a:spLocks noChangeArrowheads="1"/>
            </p:cNvSpPr>
            <p:nvPr/>
          </p:nvSpPr>
          <p:spPr bwMode="auto">
            <a:xfrm>
              <a:off x="4730068" y="4730354"/>
              <a:ext cx="57589" cy="175431"/>
            </a:xfrm>
            <a:prstGeom prst="rect">
              <a:avLst/>
            </a:prstGeom>
            <a:grpFill/>
            <a:ln w="12700">
              <a:solidFill>
                <a:schemeClr val="bg1"/>
              </a:solidFill>
              <a:miter lim="800000"/>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88" name="Freeform 57">
              <a:extLst>
                <a:ext uri="{FF2B5EF4-FFF2-40B4-BE49-F238E27FC236}">
                  <a16:creationId xmlns:a16="http://schemas.microsoft.com/office/drawing/2014/main" id="{864D9F53-B518-4F2D-9F57-358F33EAD681}"/>
                </a:ext>
              </a:extLst>
            </p:cNvPr>
            <p:cNvSpPr>
              <a:spLocks/>
            </p:cNvSpPr>
            <p:nvPr/>
          </p:nvSpPr>
          <p:spPr bwMode="auto">
            <a:xfrm>
              <a:off x="4994658" y="4876271"/>
              <a:ext cx="225679" cy="190188"/>
            </a:xfrm>
            <a:custGeom>
              <a:avLst/>
              <a:gdLst>
                <a:gd name="T0" fmla="*/ 0 w 186"/>
                <a:gd name="T1" fmla="*/ 2346 h 157"/>
                <a:gd name="T2" fmla="*/ 0 w 186"/>
                <a:gd name="T3" fmla="*/ 3519 h 157"/>
                <a:gd name="T4" fmla="*/ 9901 w 186"/>
                <a:gd name="T5" fmla="*/ 3519 h 157"/>
                <a:gd name="T6" fmla="*/ 9901 w 186"/>
                <a:gd name="T7" fmla="*/ 0 h 157"/>
                <a:gd name="T8" fmla="*/ 0 w 186"/>
                <a:gd name="T9" fmla="*/ 2346 h 157"/>
                <a:gd name="T10" fmla="*/ 0 60000 65536"/>
                <a:gd name="T11" fmla="*/ 0 60000 65536"/>
                <a:gd name="T12" fmla="*/ 0 60000 65536"/>
                <a:gd name="T13" fmla="*/ 0 60000 65536"/>
                <a:gd name="T14" fmla="*/ 0 60000 65536"/>
                <a:gd name="T15" fmla="*/ 0 w 186"/>
                <a:gd name="T16" fmla="*/ 0 h 157"/>
                <a:gd name="T17" fmla="*/ 186 w 186"/>
                <a:gd name="T18" fmla="*/ 157 h 157"/>
              </a:gdLst>
              <a:ahLst/>
              <a:cxnLst>
                <a:cxn ang="T10">
                  <a:pos x="T0" y="T1"/>
                </a:cxn>
                <a:cxn ang="T11">
                  <a:pos x="T2" y="T3"/>
                </a:cxn>
                <a:cxn ang="T12">
                  <a:pos x="T4" y="T5"/>
                </a:cxn>
                <a:cxn ang="T13">
                  <a:pos x="T6" y="T7"/>
                </a:cxn>
                <a:cxn ang="T14">
                  <a:pos x="T8" y="T9"/>
                </a:cxn>
              </a:cxnLst>
              <a:rect l="T15" t="T16" r="T17" b="T18"/>
              <a:pathLst>
                <a:path w="186" h="157">
                  <a:moveTo>
                    <a:pt x="0" y="2"/>
                  </a:moveTo>
                  <a:lnTo>
                    <a:pt x="0" y="157"/>
                  </a:lnTo>
                  <a:lnTo>
                    <a:pt x="186" y="157"/>
                  </a:lnTo>
                  <a:lnTo>
                    <a:pt x="186" y="0"/>
                  </a:lnTo>
                  <a:lnTo>
                    <a:pt x="0" y="2"/>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89" name="Rectangle 58">
              <a:extLst>
                <a:ext uri="{FF2B5EF4-FFF2-40B4-BE49-F238E27FC236}">
                  <a16:creationId xmlns:a16="http://schemas.microsoft.com/office/drawing/2014/main" id="{27909312-6317-4932-BE6C-2243F777772A}"/>
                </a:ext>
              </a:extLst>
            </p:cNvPr>
            <p:cNvSpPr>
              <a:spLocks noChangeArrowheads="1"/>
            </p:cNvSpPr>
            <p:nvPr/>
          </p:nvSpPr>
          <p:spPr bwMode="auto">
            <a:xfrm>
              <a:off x="5497374" y="5054982"/>
              <a:ext cx="210114" cy="170513"/>
            </a:xfrm>
            <a:prstGeom prst="rect">
              <a:avLst/>
            </a:prstGeom>
            <a:solidFill>
              <a:schemeClr val="bg1">
                <a:lumMod val="85000"/>
              </a:schemeClr>
            </a:solidFill>
            <a:ln w="12700">
              <a:solidFill>
                <a:schemeClr val="bg1"/>
              </a:solidFill>
              <a:miter lim="800000"/>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90" name="Freeform 59">
              <a:extLst>
                <a:ext uri="{FF2B5EF4-FFF2-40B4-BE49-F238E27FC236}">
                  <a16:creationId xmlns:a16="http://schemas.microsoft.com/office/drawing/2014/main" id="{BE50EC58-E18C-480F-8C9A-F369991E6271}"/>
                </a:ext>
              </a:extLst>
            </p:cNvPr>
            <p:cNvSpPr>
              <a:spLocks/>
            </p:cNvSpPr>
            <p:nvPr/>
          </p:nvSpPr>
          <p:spPr bwMode="auto">
            <a:xfrm>
              <a:off x="5712160" y="4964807"/>
              <a:ext cx="91827" cy="185269"/>
            </a:xfrm>
            <a:custGeom>
              <a:avLst/>
              <a:gdLst>
                <a:gd name="T0" fmla="*/ 0 w 75"/>
                <a:gd name="T1" fmla="*/ 2376 h 151"/>
                <a:gd name="T2" fmla="*/ 0 w 75"/>
                <a:gd name="T3" fmla="*/ 3564 h 151"/>
                <a:gd name="T4" fmla="*/ 3746 w 75"/>
                <a:gd name="T5" fmla="*/ 3564 h 151"/>
                <a:gd name="T6" fmla="*/ 3746 w 75"/>
                <a:gd name="T7" fmla="*/ 0 h 151"/>
                <a:gd name="T8" fmla="*/ 0 w 75"/>
                <a:gd name="T9" fmla="*/ 2376 h 151"/>
                <a:gd name="T10" fmla="*/ 0 60000 65536"/>
                <a:gd name="T11" fmla="*/ 0 60000 65536"/>
                <a:gd name="T12" fmla="*/ 0 60000 65536"/>
                <a:gd name="T13" fmla="*/ 0 60000 65536"/>
                <a:gd name="T14" fmla="*/ 0 60000 65536"/>
                <a:gd name="T15" fmla="*/ 0 w 75"/>
                <a:gd name="T16" fmla="*/ 0 h 151"/>
                <a:gd name="T17" fmla="*/ 75 w 75"/>
                <a:gd name="T18" fmla="*/ 151 h 151"/>
              </a:gdLst>
              <a:ahLst/>
              <a:cxnLst>
                <a:cxn ang="T10">
                  <a:pos x="T0" y="T1"/>
                </a:cxn>
                <a:cxn ang="T11">
                  <a:pos x="T2" y="T3"/>
                </a:cxn>
                <a:cxn ang="T12">
                  <a:pos x="T4" y="T5"/>
                </a:cxn>
                <a:cxn ang="T13">
                  <a:pos x="T6" y="T7"/>
                </a:cxn>
                <a:cxn ang="T14">
                  <a:pos x="T8" y="T9"/>
                </a:cxn>
              </a:cxnLst>
              <a:rect l="T15" t="T16" r="T17" b="T18"/>
              <a:pathLst>
                <a:path w="75" h="151">
                  <a:moveTo>
                    <a:pt x="0" y="2"/>
                  </a:moveTo>
                  <a:lnTo>
                    <a:pt x="0" y="151"/>
                  </a:lnTo>
                  <a:lnTo>
                    <a:pt x="75" y="151"/>
                  </a:lnTo>
                  <a:lnTo>
                    <a:pt x="75" y="0"/>
                  </a:lnTo>
                  <a:lnTo>
                    <a:pt x="0" y="2"/>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91" name="Freeform 60">
              <a:extLst>
                <a:ext uri="{FF2B5EF4-FFF2-40B4-BE49-F238E27FC236}">
                  <a16:creationId xmlns:a16="http://schemas.microsoft.com/office/drawing/2014/main" id="{9A3C3861-F5F7-417C-9CE6-11B3773765B5}"/>
                </a:ext>
              </a:extLst>
            </p:cNvPr>
            <p:cNvSpPr>
              <a:spLocks/>
            </p:cNvSpPr>
            <p:nvPr/>
          </p:nvSpPr>
          <p:spPr bwMode="auto">
            <a:xfrm>
              <a:off x="6118381" y="5220577"/>
              <a:ext cx="52917" cy="239373"/>
            </a:xfrm>
            <a:custGeom>
              <a:avLst/>
              <a:gdLst>
                <a:gd name="T0" fmla="*/ 2399 w 45"/>
                <a:gd name="T1" fmla="*/ 0 h 200"/>
                <a:gd name="T2" fmla="*/ 0 w 45"/>
                <a:gd name="T3" fmla="*/ 2318 h 200"/>
                <a:gd name="T4" fmla="*/ 0 w 45"/>
                <a:gd name="T5" fmla="*/ 4636 h 200"/>
                <a:gd name="T6" fmla="*/ 2399 w 45"/>
                <a:gd name="T7" fmla="*/ 2318 h 200"/>
                <a:gd name="T8" fmla="*/ 2399 w 45"/>
                <a:gd name="T9" fmla="*/ 0 h 200"/>
                <a:gd name="T10" fmla="*/ 0 60000 65536"/>
                <a:gd name="T11" fmla="*/ 0 60000 65536"/>
                <a:gd name="T12" fmla="*/ 0 60000 65536"/>
                <a:gd name="T13" fmla="*/ 0 60000 65536"/>
                <a:gd name="T14" fmla="*/ 0 60000 65536"/>
                <a:gd name="T15" fmla="*/ 0 w 45"/>
                <a:gd name="T16" fmla="*/ 0 h 200"/>
                <a:gd name="T17" fmla="*/ 45 w 45"/>
                <a:gd name="T18" fmla="*/ 200 h 200"/>
              </a:gdLst>
              <a:ahLst/>
              <a:cxnLst>
                <a:cxn ang="T10">
                  <a:pos x="T0" y="T1"/>
                </a:cxn>
                <a:cxn ang="T11">
                  <a:pos x="T2" y="T3"/>
                </a:cxn>
                <a:cxn ang="T12">
                  <a:pos x="T4" y="T5"/>
                </a:cxn>
                <a:cxn ang="T13">
                  <a:pos x="T6" y="T7"/>
                </a:cxn>
                <a:cxn ang="T14">
                  <a:pos x="T8" y="T9"/>
                </a:cxn>
              </a:cxnLst>
              <a:rect l="T15" t="T16" r="T17" b="T18"/>
              <a:pathLst>
                <a:path w="45" h="200">
                  <a:moveTo>
                    <a:pt x="45" y="0"/>
                  </a:moveTo>
                  <a:lnTo>
                    <a:pt x="0" y="51"/>
                  </a:lnTo>
                  <a:lnTo>
                    <a:pt x="0" y="200"/>
                  </a:lnTo>
                  <a:lnTo>
                    <a:pt x="45" y="151"/>
                  </a:lnTo>
                  <a:lnTo>
                    <a:pt x="45"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92" name="Freeform 61">
              <a:extLst>
                <a:ext uri="{FF2B5EF4-FFF2-40B4-BE49-F238E27FC236}">
                  <a16:creationId xmlns:a16="http://schemas.microsoft.com/office/drawing/2014/main" id="{F1C6ED0D-994D-486E-A509-971999C9193A}"/>
                </a:ext>
              </a:extLst>
            </p:cNvPr>
            <p:cNvSpPr>
              <a:spLocks/>
            </p:cNvSpPr>
            <p:nvPr/>
          </p:nvSpPr>
          <p:spPr bwMode="auto">
            <a:xfrm>
              <a:off x="4392331" y="3297396"/>
              <a:ext cx="45135" cy="309873"/>
            </a:xfrm>
            <a:custGeom>
              <a:avLst/>
              <a:gdLst>
                <a:gd name="T0" fmla="*/ 0 w 36"/>
                <a:gd name="T1" fmla="*/ 0 h 256"/>
                <a:gd name="T2" fmla="*/ 2558 w 36"/>
                <a:gd name="T3" fmla="*/ 3516 h 256"/>
                <a:gd name="T4" fmla="*/ 2558 w 36"/>
                <a:gd name="T5" fmla="*/ 5860 h 256"/>
                <a:gd name="T6" fmla="*/ 0 w 36"/>
                <a:gd name="T7" fmla="*/ 3516 h 256"/>
                <a:gd name="T8" fmla="*/ 0 w 36"/>
                <a:gd name="T9" fmla="*/ 0 h 256"/>
                <a:gd name="T10" fmla="*/ 0 60000 65536"/>
                <a:gd name="T11" fmla="*/ 0 60000 65536"/>
                <a:gd name="T12" fmla="*/ 0 60000 65536"/>
                <a:gd name="T13" fmla="*/ 0 60000 65536"/>
                <a:gd name="T14" fmla="*/ 0 60000 65536"/>
                <a:gd name="T15" fmla="*/ 0 w 36"/>
                <a:gd name="T16" fmla="*/ 0 h 256"/>
                <a:gd name="T17" fmla="*/ 36 w 36"/>
                <a:gd name="T18" fmla="*/ 256 h 256"/>
              </a:gdLst>
              <a:ahLst/>
              <a:cxnLst>
                <a:cxn ang="T10">
                  <a:pos x="T0" y="T1"/>
                </a:cxn>
                <a:cxn ang="T11">
                  <a:pos x="T2" y="T3"/>
                </a:cxn>
                <a:cxn ang="T12">
                  <a:pos x="T4" y="T5"/>
                </a:cxn>
                <a:cxn ang="T13">
                  <a:pos x="T6" y="T7"/>
                </a:cxn>
                <a:cxn ang="T14">
                  <a:pos x="T8" y="T9"/>
                </a:cxn>
              </a:cxnLst>
              <a:rect l="T15" t="T16" r="T17" b="T18"/>
              <a:pathLst>
                <a:path w="36" h="256">
                  <a:moveTo>
                    <a:pt x="0" y="0"/>
                  </a:moveTo>
                  <a:lnTo>
                    <a:pt x="36" y="157"/>
                  </a:lnTo>
                  <a:lnTo>
                    <a:pt x="24" y="256"/>
                  </a:lnTo>
                  <a:lnTo>
                    <a:pt x="0" y="155"/>
                  </a:lnTo>
                  <a:lnTo>
                    <a:pt x="0" y="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93" name="Freeform 62">
              <a:extLst>
                <a:ext uri="{FF2B5EF4-FFF2-40B4-BE49-F238E27FC236}">
                  <a16:creationId xmlns:a16="http://schemas.microsoft.com/office/drawing/2014/main" id="{2E2F5BB6-3416-4E0F-BA08-625742D61B2B}"/>
                </a:ext>
              </a:extLst>
            </p:cNvPr>
            <p:cNvSpPr>
              <a:spLocks/>
            </p:cNvSpPr>
            <p:nvPr/>
          </p:nvSpPr>
          <p:spPr bwMode="auto">
            <a:xfrm>
              <a:off x="4390773" y="4089295"/>
              <a:ext cx="68482" cy="260688"/>
            </a:xfrm>
            <a:custGeom>
              <a:avLst/>
              <a:gdLst>
                <a:gd name="T0" fmla="*/ 0 w 56"/>
                <a:gd name="T1" fmla="*/ 0 h 214"/>
                <a:gd name="T2" fmla="*/ 3742 w 56"/>
                <a:gd name="T3" fmla="*/ 2359 h 214"/>
                <a:gd name="T4" fmla="*/ 3742 w 56"/>
                <a:gd name="T5" fmla="*/ 2359 h 214"/>
                <a:gd name="T6" fmla="*/ 3742 w 56"/>
                <a:gd name="T7" fmla="*/ 4718 h 214"/>
                <a:gd name="T8" fmla="*/ 0 w 56"/>
                <a:gd name="T9" fmla="*/ 3539 h 214"/>
                <a:gd name="T10" fmla="*/ 0 w 56"/>
                <a:gd name="T11" fmla="*/ 0 h 214"/>
                <a:gd name="T12" fmla="*/ 0 60000 65536"/>
                <a:gd name="T13" fmla="*/ 0 60000 65536"/>
                <a:gd name="T14" fmla="*/ 0 60000 65536"/>
                <a:gd name="T15" fmla="*/ 0 60000 65536"/>
                <a:gd name="T16" fmla="*/ 0 60000 65536"/>
                <a:gd name="T17" fmla="*/ 0 60000 65536"/>
                <a:gd name="T18" fmla="*/ 0 w 56"/>
                <a:gd name="T19" fmla="*/ 0 h 214"/>
                <a:gd name="T20" fmla="*/ 56 w 56"/>
                <a:gd name="T21" fmla="*/ 214 h 214"/>
              </a:gdLst>
              <a:ahLst/>
              <a:cxnLst>
                <a:cxn ang="T12">
                  <a:pos x="T0" y="T1"/>
                </a:cxn>
                <a:cxn ang="T13">
                  <a:pos x="T2" y="T3"/>
                </a:cxn>
                <a:cxn ang="T14">
                  <a:pos x="T4" y="T5"/>
                </a:cxn>
                <a:cxn ang="T15">
                  <a:pos x="T6" y="T7"/>
                </a:cxn>
                <a:cxn ang="T16">
                  <a:pos x="T8" y="T9"/>
                </a:cxn>
                <a:cxn ang="T17">
                  <a:pos x="T10" y="T11"/>
                </a:cxn>
              </a:cxnLst>
              <a:rect l="T18" t="T19" r="T20" b="T21"/>
              <a:pathLst>
                <a:path w="56" h="214">
                  <a:moveTo>
                    <a:pt x="0" y="0"/>
                  </a:moveTo>
                  <a:lnTo>
                    <a:pt x="56" y="79"/>
                  </a:lnTo>
                  <a:lnTo>
                    <a:pt x="44" y="131"/>
                  </a:lnTo>
                  <a:lnTo>
                    <a:pt x="44" y="214"/>
                  </a:lnTo>
                  <a:lnTo>
                    <a:pt x="0" y="154"/>
                  </a:lnTo>
                  <a:lnTo>
                    <a:pt x="0"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94" name="Freeform 63">
              <a:extLst>
                <a:ext uri="{FF2B5EF4-FFF2-40B4-BE49-F238E27FC236}">
                  <a16:creationId xmlns:a16="http://schemas.microsoft.com/office/drawing/2014/main" id="{AC3FE4B6-6751-4E0C-B0B1-6418FC5F5B8F}"/>
                </a:ext>
              </a:extLst>
            </p:cNvPr>
            <p:cNvSpPr>
              <a:spLocks/>
            </p:cNvSpPr>
            <p:nvPr/>
          </p:nvSpPr>
          <p:spPr bwMode="auto">
            <a:xfrm>
              <a:off x="7424198" y="3499059"/>
              <a:ext cx="253694" cy="214780"/>
            </a:xfrm>
            <a:custGeom>
              <a:avLst/>
              <a:gdLst>
                <a:gd name="T0" fmla="*/ 0 w 209"/>
                <a:gd name="T1" fmla="*/ 2324 h 179"/>
                <a:gd name="T2" fmla="*/ 9905 w 209"/>
                <a:gd name="T3" fmla="*/ 0 h 179"/>
                <a:gd name="T4" fmla="*/ 9905 w 209"/>
                <a:gd name="T5" fmla="*/ 2324 h 179"/>
                <a:gd name="T6" fmla="*/ 0 w 209"/>
                <a:gd name="T7" fmla="*/ 2324 h 179"/>
                <a:gd name="T8" fmla="*/ 0 w 209"/>
                <a:gd name="T9" fmla="*/ 2324 h 179"/>
                <a:gd name="T10" fmla="*/ 0 60000 65536"/>
                <a:gd name="T11" fmla="*/ 0 60000 65536"/>
                <a:gd name="T12" fmla="*/ 0 60000 65536"/>
                <a:gd name="T13" fmla="*/ 0 60000 65536"/>
                <a:gd name="T14" fmla="*/ 0 60000 65536"/>
                <a:gd name="T15" fmla="*/ 0 w 209"/>
                <a:gd name="T16" fmla="*/ 0 h 179"/>
                <a:gd name="T17" fmla="*/ 209 w 209"/>
                <a:gd name="T18" fmla="*/ 179 h 179"/>
              </a:gdLst>
              <a:ahLst/>
              <a:cxnLst>
                <a:cxn ang="T10">
                  <a:pos x="T0" y="T1"/>
                </a:cxn>
                <a:cxn ang="T11">
                  <a:pos x="T2" y="T3"/>
                </a:cxn>
                <a:cxn ang="T12">
                  <a:pos x="T4" y="T5"/>
                </a:cxn>
                <a:cxn ang="T13">
                  <a:pos x="T6" y="T7"/>
                </a:cxn>
                <a:cxn ang="T14">
                  <a:pos x="T8" y="T9"/>
                </a:cxn>
              </a:cxnLst>
              <a:rect l="T15" t="T16" r="T17" b="T18"/>
              <a:pathLst>
                <a:path w="209" h="179">
                  <a:moveTo>
                    <a:pt x="0" y="26"/>
                  </a:moveTo>
                  <a:lnTo>
                    <a:pt x="209" y="0"/>
                  </a:lnTo>
                  <a:lnTo>
                    <a:pt x="209" y="149"/>
                  </a:lnTo>
                  <a:lnTo>
                    <a:pt x="0" y="179"/>
                  </a:lnTo>
                  <a:lnTo>
                    <a:pt x="0" y="26"/>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95" name="Freeform 64">
              <a:extLst>
                <a:ext uri="{FF2B5EF4-FFF2-40B4-BE49-F238E27FC236}">
                  <a16:creationId xmlns:a16="http://schemas.microsoft.com/office/drawing/2014/main" id="{F1A22DBD-CF3E-48BB-8213-17400F340BD5}"/>
                </a:ext>
              </a:extLst>
            </p:cNvPr>
            <p:cNvSpPr>
              <a:spLocks/>
            </p:cNvSpPr>
            <p:nvPr/>
          </p:nvSpPr>
          <p:spPr bwMode="auto">
            <a:xfrm>
              <a:off x="6983737" y="3261324"/>
              <a:ext cx="143189" cy="195105"/>
            </a:xfrm>
            <a:custGeom>
              <a:avLst/>
              <a:gdLst>
                <a:gd name="T0" fmla="*/ 6137 w 119"/>
                <a:gd name="T1" fmla="*/ 0 h 159"/>
                <a:gd name="T2" fmla="*/ 3682 w 119"/>
                <a:gd name="T3" fmla="*/ 2376 h 159"/>
                <a:gd name="T4" fmla="*/ 0 w 119"/>
                <a:gd name="T5" fmla="*/ 3564 h 159"/>
                <a:gd name="T6" fmla="*/ 4909 w 119"/>
                <a:gd name="T7" fmla="*/ 2376 h 159"/>
                <a:gd name="T8" fmla="*/ 6137 w 119"/>
                <a:gd name="T9" fmla="*/ 3564 h 159"/>
                <a:gd name="T10" fmla="*/ 6137 w 119"/>
                <a:gd name="T11" fmla="*/ 0 h 159"/>
                <a:gd name="T12" fmla="*/ 0 60000 65536"/>
                <a:gd name="T13" fmla="*/ 0 60000 65536"/>
                <a:gd name="T14" fmla="*/ 0 60000 65536"/>
                <a:gd name="T15" fmla="*/ 0 60000 65536"/>
                <a:gd name="T16" fmla="*/ 0 60000 65536"/>
                <a:gd name="T17" fmla="*/ 0 60000 65536"/>
                <a:gd name="T18" fmla="*/ 0 w 119"/>
                <a:gd name="T19" fmla="*/ 0 h 159"/>
                <a:gd name="T20" fmla="*/ 119 w 119"/>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119" h="159">
                  <a:moveTo>
                    <a:pt x="119" y="0"/>
                  </a:moveTo>
                  <a:lnTo>
                    <a:pt x="14" y="97"/>
                  </a:lnTo>
                  <a:lnTo>
                    <a:pt x="0" y="153"/>
                  </a:lnTo>
                  <a:lnTo>
                    <a:pt x="95" y="121"/>
                  </a:lnTo>
                  <a:lnTo>
                    <a:pt x="119" y="159"/>
                  </a:lnTo>
                  <a:lnTo>
                    <a:pt x="119"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96" name="Freeform 65">
              <a:extLst>
                <a:ext uri="{FF2B5EF4-FFF2-40B4-BE49-F238E27FC236}">
                  <a16:creationId xmlns:a16="http://schemas.microsoft.com/office/drawing/2014/main" id="{7C33E9C8-C739-4279-86E4-23FA560E61B1}"/>
                </a:ext>
              </a:extLst>
            </p:cNvPr>
            <p:cNvSpPr>
              <a:spLocks/>
            </p:cNvSpPr>
            <p:nvPr/>
          </p:nvSpPr>
          <p:spPr bwMode="auto">
            <a:xfrm>
              <a:off x="7288793" y="3372815"/>
              <a:ext cx="80934" cy="95092"/>
            </a:xfrm>
            <a:custGeom>
              <a:avLst/>
              <a:gdLst>
                <a:gd name="T0" fmla="*/ 3752 w 66"/>
                <a:gd name="T1" fmla="*/ 0 h 79"/>
                <a:gd name="T2" fmla="*/ 0 w 66"/>
                <a:gd name="T3" fmla="*/ 2331 h 79"/>
                <a:gd name="T4" fmla="*/ 3752 w 66"/>
                <a:gd name="T5" fmla="*/ 2331 h 79"/>
                <a:gd name="T6" fmla="*/ 3752 w 66"/>
                <a:gd name="T7" fmla="*/ 0 h 79"/>
                <a:gd name="T8" fmla="*/ 0 60000 65536"/>
                <a:gd name="T9" fmla="*/ 0 60000 65536"/>
                <a:gd name="T10" fmla="*/ 0 60000 65536"/>
                <a:gd name="T11" fmla="*/ 0 60000 65536"/>
                <a:gd name="T12" fmla="*/ 0 w 66"/>
                <a:gd name="T13" fmla="*/ 0 h 79"/>
                <a:gd name="T14" fmla="*/ 66 w 66"/>
                <a:gd name="T15" fmla="*/ 79 h 79"/>
              </a:gdLst>
              <a:ahLst/>
              <a:cxnLst>
                <a:cxn ang="T8">
                  <a:pos x="T0" y="T1"/>
                </a:cxn>
                <a:cxn ang="T9">
                  <a:pos x="T2" y="T3"/>
                </a:cxn>
                <a:cxn ang="T10">
                  <a:pos x="T4" y="T5"/>
                </a:cxn>
                <a:cxn ang="T11">
                  <a:pos x="T6" y="T7"/>
                </a:cxn>
              </a:cxnLst>
              <a:rect l="T12" t="T13" r="T14" b="T15"/>
              <a:pathLst>
                <a:path w="66" h="79">
                  <a:moveTo>
                    <a:pt x="66" y="0"/>
                  </a:moveTo>
                  <a:lnTo>
                    <a:pt x="0" y="54"/>
                  </a:lnTo>
                  <a:lnTo>
                    <a:pt x="66" y="79"/>
                  </a:lnTo>
                  <a:lnTo>
                    <a:pt x="66"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97" name="Freeform 66">
              <a:extLst>
                <a:ext uri="{FF2B5EF4-FFF2-40B4-BE49-F238E27FC236}">
                  <a16:creationId xmlns:a16="http://schemas.microsoft.com/office/drawing/2014/main" id="{45B476CD-A5E5-443C-912F-411613631863}"/>
                </a:ext>
              </a:extLst>
            </p:cNvPr>
            <p:cNvSpPr>
              <a:spLocks/>
            </p:cNvSpPr>
            <p:nvPr/>
          </p:nvSpPr>
          <p:spPr bwMode="auto">
            <a:xfrm>
              <a:off x="7374394" y="3636779"/>
              <a:ext cx="54474" cy="262326"/>
            </a:xfrm>
            <a:custGeom>
              <a:avLst/>
              <a:gdLst>
                <a:gd name="T0" fmla="*/ 2416 w 46"/>
                <a:gd name="T1" fmla="*/ 0 h 219"/>
                <a:gd name="T2" fmla="*/ 0 w 46"/>
                <a:gd name="T3" fmla="*/ 2320 h 219"/>
                <a:gd name="T4" fmla="*/ 0 w 46"/>
                <a:gd name="T5" fmla="*/ 4639 h 219"/>
                <a:gd name="T6" fmla="*/ 2416 w 46"/>
                <a:gd name="T7" fmla="*/ 2320 h 219"/>
                <a:gd name="T8" fmla="*/ 2416 w 46"/>
                <a:gd name="T9" fmla="*/ 0 h 219"/>
                <a:gd name="T10" fmla="*/ 0 60000 65536"/>
                <a:gd name="T11" fmla="*/ 0 60000 65536"/>
                <a:gd name="T12" fmla="*/ 0 60000 65536"/>
                <a:gd name="T13" fmla="*/ 0 60000 65536"/>
                <a:gd name="T14" fmla="*/ 0 60000 65536"/>
                <a:gd name="T15" fmla="*/ 0 w 46"/>
                <a:gd name="T16" fmla="*/ 0 h 219"/>
                <a:gd name="T17" fmla="*/ 46 w 46"/>
                <a:gd name="T18" fmla="*/ 219 h 219"/>
              </a:gdLst>
              <a:ahLst/>
              <a:cxnLst>
                <a:cxn ang="T10">
                  <a:pos x="T0" y="T1"/>
                </a:cxn>
                <a:cxn ang="T11">
                  <a:pos x="T2" y="T3"/>
                </a:cxn>
                <a:cxn ang="T12">
                  <a:pos x="T4" y="T5"/>
                </a:cxn>
                <a:cxn ang="T13">
                  <a:pos x="T6" y="T7"/>
                </a:cxn>
                <a:cxn ang="T14">
                  <a:pos x="T8" y="T9"/>
                </a:cxn>
              </a:cxnLst>
              <a:rect l="T15" t="T16" r="T17" b="T18"/>
              <a:pathLst>
                <a:path w="46" h="219">
                  <a:moveTo>
                    <a:pt x="46" y="0"/>
                  </a:moveTo>
                  <a:lnTo>
                    <a:pt x="0" y="60"/>
                  </a:lnTo>
                  <a:lnTo>
                    <a:pt x="0" y="219"/>
                  </a:lnTo>
                  <a:lnTo>
                    <a:pt x="46" y="154"/>
                  </a:lnTo>
                  <a:lnTo>
                    <a:pt x="46" y="0"/>
                  </a:lnTo>
                  <a:close/>
                </a:path>
              </a:pathLst>
            </a:custGeom>
            <a:solidFill>
              <a:schemeClr val="bg1">
                <a:lumMod val="85000"/>
              </a:schemeClr>
            </a:solid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98" name="Freeform 67">
              <a:extLst>
                <a:ext uri="{FF2B5EF4-FFF2-40B4-BE49-F238E27FC236}">
                  <a16:creationId xmlns:a16="http://schemas.microsoft.com/office/drawing/2014/main" id="{14E7E9D1-2BE3-471C-A951-4AE49169EEF0}"/>
                </a:ext>
              </a:extLst>
            </p:cNvPr>
            <p:cNvSpPr>
              <a:spLocks/>
            </p:cNvSpPr>
            <p:nvPr/>
          </p:nvSpPr>
          <p:spPr bwMode="auto">
            <a:xfrm>
              <a:off x="7679451" y="3677769"/>
              <a:ext cx="71595" cy="96733"/>
            </a:xfrm>
            <a:custGeom>
              <a:avLst/>
              <a:gdLst>
                <a:gd name="T0" fmla="*/ 3843 w 57"/>
                <a:gd name="T1" fmla="*/ 0 h 82"/>
                <a:gd name="T2" fmla="*/ 0 w 57"/>
                <a:gd name="T3" fmla="*/ 2284 h 82"/>
                <a:gd name="T4" fmla="*/ 3843 w 57"/>
                <a:gd name="T5" fmla="*/ 2284 h 82"/>
                <a:gd name="T6" fmla="*/ 3843 w 57"/>
                <a:gd name="T7" fmla="*/ 2284 h 82"/>
                <a:gd name="T8" fmla="*/ 3843 w 57"/>
                <a:gd name="T9" fmla="*/ 0 h 82"/>
                <a:gd name="T10" fmla="*/ 0 60000 65536"/>
                <a:gd name="T11" fmla="*/ 0 60000 65536"/>
                <a:gd name="T12" fmla="*/ 0 60000 65536"/>
                <a:gd name="T13" fmla="*/ 0 60000 65536"/>
                <a:gd name="T14" fmla="*/ 0 60000 65536"/>
                <a:gd name="T15" fmla="*/ 0 w 57"/>
                <a:gd name="T16" fmla="*/ 0 h 82"/>
                <a:gd name="T17" fmla="*/ 57 w 57"/>
                <a:gd name="T18" fmla="*/ 82 h 82"/>
              </a:gdLst>
              <a:ahLst/>
              <a:cxnLst>
                <a:cxn ang="T10">
                  <a:pos x="T0" y="T1"/>
                </a:cxn>
                <a:cxn ang="T11">
                  <a:pos x="T2" y="T3"/>
                </a:cxn>
                <a:cxn ang="T12">
                  <a:pos x="T4" y="T5"/>
                </a:cxn>
                <a:cxn ang="T13">
                  <a:pos x="T6" y="T7"/>
                </a:cxn>
                <a:cxn ang="T14">
                  <a:pos x="T8" y="T9"/>
                </a:cxn>
              </a:cxnLst>
              <a:rect l="T15" t="T16" r="T17" b="T18"/>
              <a:pathLst>
                <a:path w="57" h="82">
                  <a:moveTo>
                    <a:pt x="57" y="0"/>
                  </a:moveTo>
                  <a:lnTo>
                    <a:pt x="0" y="58"/>
                  </a:lnTo>
                  <a:lnTo>
                    <a:pt x="16" y="82"/>
                  </a:lnTo>
                  <a:lnTo>
                    <a:pt x="57" y="58"/>
                  </a:lnTo>
                  <a:lnTo>
                    <a:pt x="57"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99" name="Freeform 68">
              <a:extLst>
                <a:ext uri="{FF2B5EF4-FFF2-40B4-BE49-F238E27FC236}">
                  <a16:creationId xmlns:a16="http://schemas.microsoft.com/office/drawing/2014/main" id="{F598EB27-B845-4AF4-8D61-007B5CCEEEF2}"/>
                </a:ext>
              </a:extLst>
            </p:cNvPr>
            <p:cNvSpPr>
              <a:spLocks/>
            </p:cNvSpPr>
            <p:nvPr/>
          </p:nvSpPr>
          <p:spPr bwMode="auto">
            <a:xfrm>
              <a:off x="7724586" y="3858118"/>
              <a:ext cx="73152" cy="141001"/>
            </a:xfrm>
            <a:custGeom>
              <a:avLst/>
              <a:gdLst>
                <a:gd name="T0" fmla="*/ 3794 w 59"/>
                <a:gd name="T1" fmla="*/ 0 h 116"/>
                <a:gd name="T2" fmla="*/ 0 w 59"/>
                <a:gd name="T3" fmla="*/ 2354 h 116"/>
                <a:gd name="T4" fmla="*/ 0 w 59"/>
                <a:gd name="T5" fmla="*/ 2354 h 116"/>
                <a:gd name="T6" fmla="*/ 3794 w 59"/>
                <a:gd name="T7" fmla="*/ 2354 h 116"/>
                <a:gd name="T8" fmla="*/ 3794 w 59"/>
                <a:gd name="T9" fmla="*/ 2354 h 116"/>
                <a:gd name="T10" fmla="*/ 3794 w 59"/>
                <a:gd name="T11" fmla="*/ 0 h 116"/>
                <a:gd name="T12" fmla="*/ 0 60000 65536"/>
                <a:gd name="T13" fmla="*/ 0 60000 65536"/>
                <a:gd name="T14" fmla="*/ 0 60000 65536"/>
                <a:gd name="T15" fmla="*/ 0 60000 65536"/>
                <a:gd name="T16" fmla="*/ 0 60000 65536"/>
                <a:gd name="T17" fmla="*/ 0 60000 65536"/>
                <a:gd name="T18" fmla="*/ 0 w 59"/>
                <a:gd name="T19" fmla="*/ 0 h 116"/>
                <a:gd name="T20" fmla="*/ 59 w 59"/>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59" h="116">
                  <a:moveTo>
                    <a:pt x="59" y="0"/>
                  </a:moveTo>
                  <a:lnTo>
                    <a:pt x="0" y="77"/>
                  </a:lnTo>
                  <a:lnTo>
                    <a:pt x="0" y="92"/>
                  </a:lnTo>
                  <a:lnTo>
                    <a:pt x="44" y="116"/>
                  </a:lnTo>
                  <a:lnTo>
                    <a:pt x="59" y="116"/>
                  </a:lnTo>
                  <a:lnTo>
                    <a:pt x="59" y="0"/>
                  </a:lnTo>
                  <a:close/>
                </a:path>
              </a:pathLst>
            </a:custGeom>
            <a:grpFill/>
            <a:ln w="12700">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00" name="Freeform 69">
              <a:extLst>
                <a:ext uri="{FF2B5EF4-FFF2-40B4-BE49-F238E27FC236}">
                  <a16:creationId xmlns:a16="http://schemas.microsoft.com/office/drawing/2014/main" id="{0AC4DBE3-194E-423B-AA8D-BE762F9B909D}"/>
                </a:ext>
              </a:extLst>
            </p:cNvPr>
            <p:cNvSpPr>
              <a:spLocks/>
            </p:cNvSpPr>
            <p:nvPr/>
          </p:nvSpPr>
          <p:spPr bwMode="auto">
            <a:xfrm>
              <a:off x="8021858" y="3617107"/>
              <a:ext cx="510500" cy="449234"/>
            </a:xfrm>
            <a:custGeom>
              <a:avLst/>
              <a:gdLst>
                <a:gd name="T0" fmla="*/ 0 w 417"/>
                <a:gd name="T1" fmla="*/ 2147483647 h 370"/>
                <a:gd name="T2" fmla="*/ 0 w 417"/>
                <a:gd name="T3" fmla="*/ 2147483647 h 370"/>
                <a:gd name="T4" fmla="*/ 2147483647 w 417"/>
                <a:gd name="T5" fmla="*/ 2147483647 h 370"/>
                <a:gd name="T6" fmla="*/ 2147483647 w 417"/>
                <a:gd name="T7" fmla="*/ 2147483647 h 370"/>
                <a:gd name="T8" fmla="*/ 2147483647 w 417"/>
                <a:gd name="T9" fmla="*/ 2147483647 h 370"/>
                <a:gd name="T10" fmla="*/ 2147483647 w 417"/>
                <a:gd name="T11" fmla="*/ 2147483647 h 370"/>
                <a:gd name="T12" fmla="*/ 2147483647 w 417"/>
                <a:gd name="T13" fmla="*/ 2147483647 h 370"/>
                <a:gd name="T14" fmla="*/ 2147483647 w 417"/>
                <a:gd name="T15" fmla="*/ 2147483647 h 370"/>
                <a:gd name="T16" fmla="*/ 2147483647 w 417"/>
                <a:gd name="T17" fmla="*/ 2147483647 h 370"/>
                <a:gd name="T18" fmla="*/ 2147483647 w 417"/>
                <a:gd name="T19" fmla="*/ 2147483647 h 370"/>
                <a:gd name="T20" fmla="*/ 2147483647 w 417"/>
                <a:gd name="T21" fmla="*/ 2147483647 h 370"/>
                <a:gd name="T22" fmla="*/ 2147483647 w 417"/>
                <a:gd name="T23" fmla="*/ 0 h 370"/>
                <a:gd name="T24" fmla="*/ 2147483647 w 417"/>
                <a:gd name="T25" fmla="*/ 0 h 370"/>
                <a:gd name="T26" fmla="*/ 2147483647 w 417"/>
                <a:gd name="T27" fmla="*/ 2147483647 h 370"/>
                <a:gd name="T28" fmla="*/ 2147483647 w 417"/>
                <a:gd name="T29" fmla="*/ 2147483647 h 370"/>
                <a:gd name="T30" fmla="*/ 2147483647 w 417"/>
                <a:gd name="T31" fmla="*/ 2147483647 h 370"/>
                <a:gd name="T32" fmla="*/ 2147483647 w 417"/>
                <a:gd name="T33" fmla="*/ 2147483647 h 370"/>
                <a:gd name="T34" fmla="*/ 2147483647 w 417"/>
                <a:gd name="T35" fmla="*/ 2147483647 h 370"/>
                <a:gd name="T36" fmla="*/ 2147483647 w 417"/>
                <a:gd name="T37" fmla="*/ 2147483647 h 370"/>
                <a:gd name="T38" fmla="*/ 0 w 417"/>
                <a:gd name="T39" fmla="*/ 2147483647 h 3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7"/>
                <a:gd name="T61" fmla="*/ 0 h 370"/>
                <a:gd name="T62" fmla="*/ 417 w 417"/>
                <a:gd name="T63" fmla="*/ 370 h 3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7" h="370">
                  <a:moveTo>
                    <a:pt x="0" y="234"/>
                  </a:moveTo>
                  <a:lnTo>
                    <a:pt x="0" y="273"/>
                  </a:lnTo>
                  <a:lnTo>
                    <a:pt x="274" y="273"/>
                  </a:lnTo>
                  <a:lnTo>
                    <a:pt x="321" y="343"/>
                  </a:lnTo>
                  <a:lnTo>
                    <a:pt x="371" y="351"/>
                  </a:lnTo>
                  <a:lnTo>
                    <a:pt x="371" y="370"/>
                  </a:lnTo>
                  <a:lnTo>
                    <a:pt x="407" y="342"/>
                  </a:lnTo>
                  <a:lnTo>
                    <a:pt x="415" y="261"/>
                  </a:lnTo>
                  <a:lnTo>
                    <a:pt x="417" y="218"/>
                  </a:lnTo>
                  <a:lnTo>
                    <a:pt x="417" y="133"/>
                  </a:lnTo>
                  <a:lnTo>
                    <a:pt x="401" y="119"/>
                  </a:lnTo>
                  <a:lnTo>
                    <a:pt x="409" y="0"/>
                  </a:lnTo>
                  <a:lnTo>
                    <a:pt x="320" y="0"/>
                  </a:lnTo>
                  <a:lnTo>
                    <a:pt x="224" y="95"/>
                  </a:lnTo>
                  <a:lnTo>
                    <a:pt x="240" y="127"/>
                  </a:lnTo>
                  <a:lnTo>
                    <a:pt x="181" y="170"/>
                  </a:lnTo>
                  <a:lnTo>
                    <a:pt x="107" y="160"/>
                  </a:lnTo>
                  <a:lnTo>
                    <a:pt x="42" y="160"/>
                  </a:lnTo>
                  <a:lnTo>
                    <a:pt x="28" y="204"/>
                  </a:lnTo>
                  <a:lnTo>
                    <a:pt x="0" y="234"/>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01" name="Freeform 70">
              <a:extLst>
                <a:ext uri="{FF2B5EF4-FFF2-40B4-BE49-F238E27FC236}">
                  <a16:creationId xmlns:a16="http://schemas.microsoft.com/office/drawing/2014/main" id="{5A6CD53B-CA1F-4514-AF31-0A8269E955FB}"/>
                </a:ext>
              </a:extLst>
            </p:cNvPr>
            <p:cNvSpPr>
              <a:spLocks/>
            </p:cNvSpPr>
            <p:nvPr/>
          </p:nvSpPr>
          <p:spPr bwMode="auto">
            <a:xfrm>
              <a:off x="8509013" y="3622024"/>
              <a:ext cx="191437" cy="227896"/>
            </a:xfrm>
            <a:custGeom>
              <a:avLst/>
              <a:gdLst>
                <a:gd name="T0" fmla="*/ 2147483647 w 155"/>
                <a:gd name="T1" fmla="*/ 0 h 189"/>
                <a:gd name="T2" fmla="*/ 2147483647 w 155"/>
                <a:gd name="T3" fmla="*/ 0 h 189"/>
                <a:gd name="T4" fmla="*/ 2147483647 w 155"/>
                <a:gd name="T5" fmla="*/ 2147483647 h 189"/>
                <a:gd name="T6" fmla="*/ 2147483647 w 155"/>
                <a:gd name="T7" fmla="*/ 2147483647 h 189"/>
                <a:gd name="T8" fmla="*/ 2147483647 w 155"/>
                <a:gd name="T9" fmla="*/ 2147483647 h 189"/>
                <a:gd name="T10" fmla="*/ 2147483647 w 155"/>
                <a:gd name="T11" fmla="*/ 2147483647 h 189"/>
                <a:gd name="T12" fmla="*/ 2147483647 w 155"/>
                <a:gd name="T13" fmla="*/ 2147483647 h 189"/>
                <a:gd name="T14" fmla="*/ 0 w 155"/>
                <a:gd name="T15" fmla="*/ 2147483647 h 189"/>
                <a:gd name="T16" fmla="*/ 2147483647 w 155"/>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9"/>
                <a:gd name="T29" fmla="*/ 155 w 155"/>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9">
                  <a:moveTo>
                    <a:pt x="10" y="0"/>
                  </a:moveTo>
                  <a:lnTo>
                    <a:pt x="155" y="0"/>
                  </a:lnTo>
                  <a:lnTo>
                    <a:pt x="149" y="46"/>
                  </a:lnTo>
                  <a:lnTo>
                    <a:pt x="123" y="56"/>
                  </a:lnTo>
                  <a:lnTo>
                    <a:pt x="83" y="189"/>
                  </a:lnTo>
                  <a:lnTo>
                    <a:pt x="18" y="189"/>
                  </a:lnTo>
                  <a:lnTo>
                    <a:pt x="18" y="130"/>
                  </a:lnTo>
                  <a:lnTo>
                    <a:pt x="0" y="116"/>
                  </a:lnTo>
                  <a:lnTo>
                    <a:pt x="10" y="0"/>
                  </a:lnTo>
                  <a:close/>
                </a:path>
              </a:pathLst>
            </a:custGeom>
            <a:grp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02" name="Freeform 71">
              <a:extLst>
                <a:ext uri="{FF2B5EF4-FFF2-40B4-BE49-F238E27FC236}">
                  <a16:creationId xmlns:a16="http://schemas.microsoft.com/office/drawing/2014/main" id="{FEAD9562-01AD-4647-A183-E8DADBE3C6F8}"/>
                </a:ext>
              </a:extLst>
            </p:cNvPr>
            <p:cNvSpPr>
              <a:spLocks/>
            </p:cNvSpPr>
            <p:nvPr/>
          </p:nvSpPr>
          <p:spPr bwMode="auto">
            <a:xfrm>
              <a:off x="8610178" y="3540049"/>
              <a:ext cx="141632" cy="309873"/>
            </a:xfrm>
            <a:custGeom>
              <a:avLst/>
              <a:gdLst>
                <a:gd name="T0" fmla="*/ 2147483647 w 116"/>
                <a:gd name="T1" fmla="*/ 2147483647 h 256"/>
                <a:gd name="T2" fmla="*/ 2147483647 w 116"/>
                <a:gd name="T3" fmla="*/ 0 h 256"/>
                <a:gd name="T4" fmla="*/ 2147483647 w 116"/>
                <a:gd name="T5" fmla="*/ 2147483647 h 256"/>
                <a:gd name="T6" fmla="*/ 2147483647 w 116"/>
                <a:gd name="T7" fmla="*/ 2147483647 h 256"/>
                <a:gd name="T8" fmla="*/ 0 w 116"/>
                <a:gd name="T9" fmla="*/ 2147483647 h 256"/>
                <a:gd name="T10" fmla="*/ 2147483647 w 116"/>
                <a:gd name="T11" fmla="*/ 2147483647 h 256"/>
                <a:gd name="T12" fmla="*/ 2147483647 w 116"/>
                <a:gd name="T13" fmla="*/ 2147483647 h 256"/>
                <a:gd name="T14" fmla="*/ 2147483647 w 116"/>
                <a:gd name="T15" fmla="*/ 2147483647 h 25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56"/>
                <a:gd name="T26" fmla="*/ 116 w 11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56">
                  <a:moveTo>
                    <a:pt x="72" y="67"/>
                  </a:moveTo>
                  <a:lnTo>
                    <a:pt x="116" y="0"/>
                  </a:lnTo>
                  <a:lnTo>
                    <a:pt x="116" y="234"/>
                  </a:lnTo>
                  <a:lnTo>
                    <a:pt x="74" y="256"/>
                  </a:lnTo>
                  <a:lnTo>
                    <a:pt x="0" y="254"/>
                  </a:lnTo>
                  <a:lnTo>
                    <a:pt x="42" y="123"/>
                  </a:lnTo>
                  <a:lnTo>
                    <a:pt x="67" y="112"/>
                  </a:lnTo>
                  <a:lnTo>
                    <a:pt x="72" y="67"/>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03" name="Freeform 72">
              <a:extLst>
                <a:ext uri="{FF2B5EF4-FFF2-40B4-BE49-F238E27FC236}">
                  <a16:creationId xmlns:a16="http://schemas.microsoft.com/office/drawing/2014/main" id="{6B8C87F0-66F1-4C2C-8C57-24A264359412}"/>
                </a:ext>
              </a:extLst>
            </p:cNvPr>
            <p:cNvSpPr>
              <a:spLocks/>
            </p:cNvSpPr>
            <p:nvPr/>
          </p:nvSpPr>
          <p:spPr bwMode="auto">
            <a:xfrm>
              <a:off x="8751809" y="3372815"/>
              <a:ext cx="300386" cy="447594"/>
            </a:xfrm>
            <a:custGeom>
              <a:avLst/>
              <a:gdLst>
                <a:gd name="T0" fmla="*/ 0 w 246"/>
                <a:gd name="T1" fmla="*/ 2147483647 h 373"/>
                <a:gd name="T2" fmla="*/ 0 w 246"/>
                <a:gd name="T3" fmla="*/ 2147483647 h 373"/>
                <a:gd name="T4" fmla="*/ 2147483647 w 246"/>
                <a:gd name="T5" fmla="*/ 2147483647 h 373"/>
                <a:gd name="T6" fmla="*/ 2147483647 w 246"/>
                <a:gd name="T7" fmla="*/ 2147483647 h 373"/>
                <a:gd name="T8" fmla="*/ 2147483647 w 246"/>
                <a:gd name="T9" fmla="*/ 2147483647 h 373"/>
                <a:gd name="T10" fmla="*/ 2147483647 w 246"/>
                <a:gd name="T11" fmla="*/ 2147483647 h 373"/>
                <a:gd name="T12" fmla="*/ 2147483647 w 246"/>
                <a:gd name="T13" fmla="*/ 2147483647 h 373"/>
                <a:gd name="T14" fmla="*/ 2147483647 w 246"/>
                <a:gd name="T15" fmla="*/ 2147483647 h 373"/>
                <a:gd name="T16" fmla="*/ 2147483647 w 246"/>
                <a:gd name="T17" fmla="*/ 2147483647 h 373"/>
                <a:gd name="T18" fmla="*/ 2147483647 w 246"/>
                <a:gd name="T19" fmla="*/ 0 h 373"/>
                <a:gd name="T20" fmla="*/ 2147483647 w 246"/>
                <a:gd name="T21" fmla="*/ 2147483647 h 373"/>
                <a:gd name="T22" fmla="*/ 0 w 246"/>
                <a:gd name="T23" fmla="*/ 2147483647 h 3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6"/>
                <a:gd name="T37" fmla="*/ 0 h 373"/>
                <a:gd name="T38" fmla="*/ 246 w 246"/>
                <a:gd name="T39" fmla="*/ 373 h 3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6" h="373">
                  <a:moveTo>
                    <a:pt x="0" y="145"/>
                  </a:moveTo>
                  <a:lnTo>
                    <a:pt x="0" y="373"/>
                  </a:lnTo>
                  <a:lnTo>
                    <a:pt x="59" y="340"/>
                  </a:lnTo>
                  <a:lnTo>
                    <a:pt x="63" y="310"/>
                  </a:lnTo>
                  <a:lnTo>
                    <a:pt x="246" y="177"/>
                  </a:lnTo>
                  <a:lnTo>
                    <a:pt x="236" y="127"/>
                  </a:lnTo>
                  <a:lnTo>
                    <a:pt x="204" y="113"/>
                  </a:lnTo>
                  <a:lnTo>
                    <a:pt x="182" y="6"/>
                  </a:lnTo>
                  <a:lnTo>
                    <a:pt x="133" y="20"/>
                  </a:lnTo>
                  <a:lnTo>
                    <a:pt x="107" y="0"/>
                  </a:lnTo>
                  <a:lnTo>
                    <a:pt x="59" y="38"/>
                  </a:lnTo>
                  <a:lnTo>
                    <a:pt x="0" y="145"/>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04" name="Freeform 73">
              <a:extLst>
                <a:ext uri="{FF2B5EF4-FFF2-40B4-BE49-F238E27FC236}">
                  <a16:creationId xmlns:a16="http://schemas.microsoft.com/office/drawing/2014/main" id="{17EBA2D8-2937-45C6-9694-865E3B2D9A13}"/>
                </a:ext>
              </a:extLst>
            </p:cNvPr>
            <p:cNvSpPr>
              <a:spLocks/>
            </p:cNvSpPr>
            <p:nvPr/>
          </p:nvSpPr>
          <p:spPr bwMode="auto">
            <a:xfrm>
              <a:off x="8530801" y="3820407"/>
              <a:ext cx="287934" cy="177071"/>
            </a:xfrm>
            <a:custGeom>
              <a:avLst/>
              <a:gdLst>
                <a:gd name="T0" fmla="*/ 2147483647 w 236"/>
                <a:gd name="T1" fmla="*/ 2147483647 h 143"/>
                <a:gd name="T2" fmla="*/ 2147483647 w 236"/>
                <a:gd name="T3" fmla="*/ 2147483647 h 143"/>
                <a:gd name="T4" fmla="*/ 2147483647 w 236"/>
                <a:gd name="T5" fmla="*/ 0 h 143"/>
                <a:gd name="T6" fmla="*/ 2147483647 w 236"/>
                <a:gd name="T7" fmla="*/ 2147483647 h 143"/>
                <a:gd name="T8" fmla="*/ 2147483647 w 236"/>
                <a:gd name="T9" fmla="*/ 2147483647 h 143"/>
                <a:gd name="T10" fmla="*/ 2147483647 w 236"/>
                <a:gd name="T11" fmla="*/ 2147483647 h 143"/>
                <a:gd name="T12" fmla="*/ 2147483647 w 236"/>
                <a:gd name="T13" fmla="*/ 2147483647 h 143"/>
                <a:gd name="T14" fmla="*/ 2147483647 w 236"/>
                <a:gd name="T15" fmla="*/ 2147483647 h 143"/>
                <a:gd name="T16" fmla="*/ 2147483647 w 236"/>
                <a:gd name="T17" fmla="*/ 2147483647 h 143"/>
                <a:gd name="T18" fmla="*/ 0 w 236"/>
                <a:gd name="T19" fmla="*/ 2147483647 h 143"/>
                <a:gd name="T20" fmla="*/ 2147483647 w 236"/>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6"/>
                <a:gd name="T34" fmla="*/ 0 h 143"/>
                <a:gd name="T35" fmla="*/ 236 w 236"/>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6" h="143">
                  <a:moveTo>
                    <a:pt x="2" y="20"/>
                  </a:moveTo>
                  <a:lnTo>
                    <a:pt x="141" y="23"/>
                  </a:lnTo>
                  <a:lnTo>
                    <a:pt x="182" y="0"/>
                  </a:lnTo>
                  <a:lnTo>
                    <a:pt x="191" y="43"/>
                  </a:lnTo>
                  <a:lnTo>
                    <a:pt x="169" y="65"/>
                  </a:lnTo>
                  <a:lnTo>
                    <a:pt x="201" y="123"/>
                  </a:lnTo>
                  <a:lnTo>
                    <a:pt x="236" y="123"/>
                  </a:lnTo>
                  <a:lnTo>
                    <a:pt x="185" y="143"/>
                  </a:lnTo>
                  <a:lnTo>
                    <a:pt x="136" y="94"/>
                  </a:lnTo>
                  <a:lnTo>
                    <a:pt x="0" y="94"/>
                  </a:lnTo>
                  <a:lnTo>
                    <a:pt x="2" y="20"/>
                  </a:lnTo>
                  <a:close/>
                </a:path>
              </a:pathLst>
            </a:custGeom>
            <a:grp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05" name="Freeform 74">
              <a:extLst>
                <a:ext uri="{FF2B5EF4-FFF2-40B4-BE49-F238E27FC236}">
                  <a16:creationId xmlns:a16="http://schemas.microsoft.com/office/drawing/2014/main" id="{D3E6A1F1-7E52-4910-A5D7-FE9A4CA9A526}"/>
                </a:ext>
              </a:extLst>
            </p:cNvPr>
            <p:cNvSpPr>
              <a:spLocks/>
            </p:cNvSpPr>
            <p:nvPr/>
          </p:nvSpPr>
          <p:spPr bwMode="auto">
            <a:xfrm>
              <a:off x="8656869" y="3938455"/>
              <a:ext cx="66925" cy="72140"/>
            </a:xfrm>
            <a:custGeom>
              <a:avLst/>
              <a:gdLst>
                <a:gd name="T0" fmla="*/ 2147483647 w 55"/>
                <a:gd name="T1" fmla="*/ 0 h 63"/>
                <a:gd name="T2" fmla="*/ 2147483647 w 55"/>
                <a:gd name="T3" fmla="*/ 0 h 63"/>
                <a:gd name="T4" fmla="*/ 2147483647 w 55"/>
                <a:gd name="T5" fmla="*/ 2147483647 h 63"/>
                <a:gd name="T6" fmla="*/ 2147483647 w 55"/>
                <a:gd name="T7" fmla="*/ 2147483647 h 63"/>
                <a:gd name="T8" fmla="*/ 0 w 55"/>
                <a:gd name="T9" fmla="*/ 2147483647 h 63"/>
                <a:gd name="T10" fmla="*/ 2147483647 w 55"/>
                <a:gd name="T11" fmla="*/ 0 h 63"/>
                <a:gd name="T12" fmla="*/ 0 60000 65536"/>
                <a:gd name="T13" fmla="*/ 0 60000 65536"/>
                <a:gd name="T14" fmla="*/ 0 60000 65536"/>
                <a:gd name="T15" fmla="*/ 0 60000 65536"/>
                <a:gd name="T16" fmla="*/ 0 60000 65536"/>
                <a:gd name="T17" fmla="*/ 0 60000 65536"/>
                <a:gd name="T18" fmla="*/ 0 w 55"/>
                <a:gd name="T19" fmla="*/ 0 h 63"/>
                <a:gd name="T20" fmla="*/ 55 w 5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5" h="63">
                  <a:moveTo>
                    <a:pt x="1" y="0"/>
                  </a:moveTo>
                  <a:lnTo>
                    <a:pt x="29" y="0"/>
                  </a:lnTo>
                  <a:lnTo>
                    <a:pt x="55" y="22"/>
                  </a:lnTo>
                  <a:lnTo>
                    <a:pt x="30" y="59"/>
                  </a:lnTo>
                  <a:lnTo>
                    <a:pt x="0" y="63"/>
                  </a:lnTo>
                  <a:lnTo>
                    <a:pt x="1"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06" name="Freeform 75">
              <a:extLst>
                <a:ext uri="{FF2B5EF4-FFF2-40B4-BE49-F238E27FC236}">
                  <a16:creationId xmlns:a16="http://schemas.microsoft.com/office/drawing/2014/main" id="{3E1F9B16-C8AD-4887-9CAD-C0CDFFB64BE7}"/>
                </a:ext>
              </a:extLst>
            </p:cNvPr>
            <p:cNvSpPr>
              <a:spLocks/>
            </p:cNvSpPr>
            <p:nvPr/>
          </p:nvSpPr>
          <p:spPr bwMode="auto">
            <a:xfrm>
              <a:off x="8519908" y="3938455"/>
              <a:ext cx="138520" cy="91815"/>
            </a:xfrm>
            <a:custGeom>
              <a:avLst/>
              <a:gdLst>
                <a:gd name="T0" fmla="*/ 2147483647 w 115"/>
                <a:gd name="T1" fmla="*/ 0 h 78"/>
                <a:gd name="T2" fmla="*/ 2147483647 w 115"/>
                <a:gd name="T3" fmla="*/ 0 h 78"/>
                <a:gd name="T4" fmla="*/ 2147483647 w 115"/>
                <a:gd name="T5" fmla="*/ 2147483647 h 78"/>
                <a:gd name="T6" fmla="*/ 0 w 115"/>
                <a:gd name="T7" fmla="*/ 2147483647 h 78"/>
                <a:gd name="T8" fmla="*/ 2147483647 w 115"/>
                <a:gd name="T9" fmla="*/ 0 h 78"/>
                <a:gd name="T10" fmla="*/ 0 60000 65536"/>
                <a:gd name="T11" fmla="*/ 0 60000 65536"/>
                <a:gd name="T12" fmla="*/ 0 60000 65536"/>
                <a:gd name="T13" fmla="*/ 0 60000 65536"/>
                <a:gd name="T14" fmla="*/ 0 60000 65536"/>
                <a:gd name="T15" fmla="*/ 0 w 115"/>
                <a:gd name="T16" fmla="*/ 0 h 78"/>
                <a:gd name="T17" fmla="*/ 115 w 115"/>
                <a:gd name="T18" fmla="*/ 78 h 78"/>
              </a:gdLst>
              <a:ahLst/>
              <a:cxnLst>
                <a:cxn ang="T10">
                  <a:pos x="T0" y="T1"/>
                </a:cxn>
                <a:cxn ang="T11">
                  <a:pos x="T2" y="T3"/>
                </a:cxn>
                <a:cxn ang="T12">
                  <a:pos x="T4" y="T5"/>
                </a:cxn>
                <a:cxn ang="T13">
                  <a:pos x="T6" y="T7"/>
                </a:cxn>
                <a:cxn ang="T14">
                  <a:pos x="T8" y="T9"/>
                </a:cxn>
              </a:cxnLst>
              <a:rect l="T15" t="T16" r="T17" b="T18"/>
              <a:pathLst>
                <a:path w="115" h="78">
                  <a:moveTo>
                    <a:pt x="6" y="0"/>
                  </a:moveTo>
                  <a:lnTo>
                    <a:pt x="115" y="0"/>
                  </a:lnTo>
                  <a:lnTo>
                    <a:pt x="115" y="62"/>
                  </a:lnTo>
                  <a:lnTo>
                    <a:pt x="0" y="78"/>
                  </a:lnTo>
                  <a:lnTo>
                    <a:pt x="6"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07" name="Freeform 76">
              <a:extLst>
                <a:ext uri="{FF2B5EF4-FFF2-40B4-BE49-F238E27FC236}">
                  <a16:creationId xmlns:a16="http://schemas.microsoft.com/office/drawing/2014/main" id="{39482252-5BBF-46EA-9FE8-BAEB24717E0E}"/>
                </a:ext>
              </a:extLst>
            </p:cNvPr>
            <p:cNvSpPr>
              <a:spLocks/>
            </p:cNvSpPr>
            <p:nvPr/>
          </p:nvSpPr>
          <p:spPr bwMode="auto">
            <a:xfrm>
              <a:off x="8356486" y="4026993"/>
              <a:ext cx="121399" cy="227896"/>
            </a:xfrm>
            <a:custGeom>
              <a:avLst/>
              <a:gdLst>
                <a:gd name="T0" fmla="*/ 2147483647 w 100"/>
                <a:gd name="T1" fmla="*/ 0 h 191"/>
                <a:gd name="T2" fmla="*/ 2147483647 w 100"/>
                <a:gd name="T3" fmla="*/ 2147483647 h 191"/>
                <a:gd name="T4" fmla="*/ 2147483647 w 100"/>
                <a:gd name="T5" fmla="*/ 2147483647 h 191"/>
                <a:gd name="T6" fmla="*/ 2147483647 w 100"/>
                <a:gd name="T7" fmla="*/ 2147483647 h 191"/>
                <a:gd name="T8" fmla="*/ 0 w 100"/>
                <a:gd name="T9" fmla="*/ 2147483647 h 191"/>
                <a:gd name="T10" fmla="*/ 2147483647 w 100"/>
                <a:gd name="T11" fmla="*/ 2147483647 h 191"/>
                <a:gd name="T12" fmla="*/ 2147483647 w 100"/>
                <a:gd name="T13" fmla="*/ 2147483647 h 191"/>
                <a:gd name="T14" fmla="*/ 2147483647 w 100"/>
                <a:gd name="T15" fmla="*/ 2147483647 h 191"/>
                <a:gd name="T16" fmla="*/ 2147483647 w 100"/>
                <a:gd name="T17" fmla="*/ 2147483647 h 191"/>
                <a:gd name="T18" fmla="*/ 2147483647 w 100"/>
                <a:gd name="T19" fmla="*/ 2147483647 h 191"/>
                <a:gd name="T20" fmla="*/ 2147483647 w 100"/>
                <a:gd name="T21" fmla="*/ 2147483647 h 191"/>
                <a:gd name="T22" fmla="*/ 2147483647 w 100"/>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1"/>
                <a:gd name="T38" fmla="*/ 100 w 100"/>
                <a:gd name="T39" fmla="*/ 191 h 1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1">
                  <a:moveTo>
                    <a:pt x="47" y="0"/>
                  </a:moveTo>
                  <a:lnTo>
                    <a:pt x="22" y="22"/>
                  </a:lnTo>
                  <a:lnTo>
                    <a:pt x="43" y="77"/>
                  </a:lnTo>
                  <a:lnTo>
                    <a:pt x="22" y="103"/>
                  </a:lnTo>
                  <a:lnTo>
                    <a:pt x="0" y="132"/>
                  </a:lnTo>
                  <a:lnTo>
                    <a:pt x="43" y="191"/>
                  </a:lnTo>
                  <a:lnTo>
                    <a:pt x="87" y="132"/>
                  </a:lnTo>
                  <a:lnTo>
                    <a:pt x="100" y="65"/>
                  </a:lnTo>
                  <a:lnTo>
                    <a:pt x="84" y="62"/>
                  </a:lnTo>
                  <a:lnTo>
                    <a:pt x="99" y="28"/>
                  </a:lnTo>
                  <a:lnTo>
                    <a:pt x="98" y="9"/>
                  </a:lnTo>
                  <a:lnTo>
                    <a:pt x="47"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08" name="Freeform 77">
              <a:extLst>
                <a:ext uri="{FF2B5EF4-FFF2-40B4-BE49-F238E27FC236}">
                  <a16:creationId xmlns:a16="http://schemas.microsoft.com/office/drawing/2014/main" id="{5A0C8102-E951-4AF7-ADCC-C55ED59DF882}"/>
                </a:ext>
              </a:extLst>
            </p:cNvPr>
            <p:cNvSpPr>
              <a:spLocks/>
            </p:cNvSpPr>
            <p:nvPr/>
          </p:nvSpPr>
          <p:spPr bwMode="auto">
            <a:xfrm>
              <a:off x="8305122" y="4153238"/>
              <a:ext cx="91827" cy="160675"/>
            </a:xfrm>
            <a:custGeom>
              <a:avLst/>
              <a:gdLst>
                <a:gd name="T0" fmla="*/ 2147483647 w 77"/>
                <a:gd name="T1" fmla="*/ 0 h 134"/>
                <a:gd name="T2" fmla="*/ 0 w 77"/>
                <a:gd name="T3" fmla="*/ 0 h 134"/>
                <a:gd name="T4" fmla="*/ 0 w 77"/>
                <a:gd name="T5" fmla="*/ 2147483647 h 134"/>
                <a:gd name="T6" fmla="*/ 2147483647 w 77"/>
                <a:gd name="T7" fmla="*/ 2147483647 h 134"/>
                <a:gd name="T8" fmla="*/ 2147483647 w 77"/>
                <a:gd name="T9" fmla="*/ 2147483647 h 134"/>
                <a:gd name="T10" fmla="*/ 2147483647 w 77"/>
                <a:gd name="T11" fmla="*/ 2147483647 h 134"/>
                <a:gd name="T12" fmla="*/ 2147483647 w 77"/>
                <a:gd name="T13" fmla="*/ 2147483647 h 134"/>
                <a:gd name="T14" fmla="*/ 2147483647 w 77"/>
                <a:gd name="T15" fmla="*/ 0 h 134"/>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134"/>
                <a:gd name="T26" fmla="*/ 77 w 77"/>
                <a:gd name="T27" fmla="*/ 134 h 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134">
                  <a:moveTo>
                    <a:pt x="66" y="0"/>
                  </a:moveTo>
                  <a:lnTo>
                    <a:pt x="0" y="0"/>
                  </a:lnTo>
                  <a:lnTo>
                    <a:pt x="0" y="134"/>
                  </a:lnTo>
                  <a:lnTo>
                    <a:pt x="64" y="134"/>
                  </a:lnTo>
                  <a:lnTo>
                    <a:pt x="77" y="113"/>
                  </a:lnTo>
                  <a:lnTo>
                    <a:pt x="44" y="71"/>
                  </a:lnTo>
                  <a:lnTo>
                    <a:pt x="45" y="34"/>
                  </a:lnTo>
                  <a:lnTo>
                    <a:pt x="66"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09" name="Freeform 78">
              <a:extLst>
                <a:ext uri="{FF2B5EF4-FFF2-40B4-BE49-F238E27FC236}">
                  <a16:creationId xmlns:a16="http://schemas.microsoft.com/office/drawing/2014/main" id="{0B9C857F-A2F7-42C3-A40A-C7A4864A93A8}"/>
                </a:ext>
              </a:extLst>
            </p:cNvPr>
            <p:cNvSpPr>
              <a:spLocks/>
            </p:cNvSpPr>
            <p:nvPr/>
          </p:nvSpPr>
          <p:spPr bwMode="auto">
            <a:xfrm>
              <a:off x="8031196" y="4176189"/>
              <a:ext cx="353304" cy="222978"/>
            </a:xfrm>
            <a:custGeom>
              <a:avLst/>
              <a:gdLst>
                <a:gd name="T0" fmla="*/ 0 w 287"/>
                <a:gd name="T1" fmla="*/ 0 h 185"/>
                <a:gd name="T2" fmla="*/ 2147483647 w 287"/>
                <a:gd name="T3" fmla="*/ 0 h 185"/>
                <a:gd name="T4" fmla="*/ 2147483647 w 287"/>
                <a:gd name="T5" fmla="*/ 2147483647 h 185"/>
                <a:gd name="T6" fmla="*/ 2147483647 w 287"/>
                <a:gd name="T7" fmla="*/ 2147483647 h 185"/>
                <a:gd name="T8" fmla="*/ 2147483647 w 287"/>
                <a:gd name="T9" fmla="*/ 2147483647 h 185"/>
                <a:gd name="T10" fmla="*/ 2147483647 w 287"/>
                <a:gd name="T11" fmla="*/ 2147483647 h 185"/>
                <a:gd name="T12" fmla="*/ 2147483647 w 287"/>
                <a:gd name="T13" fmla="*/ 2147483647 h 185"/>
                <a:gd name="T14" fmla="*/ 2147483647 w 287"/>
                <a:gd name="T15" fmla="*/ 2147483647 h 185"/>
                <a:gd name="T16" fmla="*/ 2147483647 w 287"/>
                <a:gd name="T17" fmla="*/ 2147483647 h 185"/>
                <a:gd name="T18" fmla="*/ 0 w 287"/>
                <a:gd name="T19" fmla="*/ 2147483647 h 185"/>
                <a:gd name="T20" fmla="*/ 0 w 287"/>
                <a:gd name="T21" fmla="*/ 0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7"/>
                <a:gd name="T34" fmla="*/ 0 h 185"/>
                <a:gd name="T35" fmla="*/ 287 w 287"/>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7" h="185">
                  <a:moveTo>
                    <a:pt x="0" y="0"/>
                  </a:moveTo>
                  <a:lnTo>
                    <a:pt x="223" y="0"/>
                  </a:lnTo>
                  <a:lnTo>
                    <a:pt x="223" y="115"/>
                  </a:lnTo>
                  <a:lnTo>
                    <a:pt x="287" y="115"/>
                  </a:lnTo>
                  <a:lnTo>
                    <a:pt x="251" y="185"/>
                  </a:lnTo>
                  <a:lnTo>
                    <a:pt x="175" y="165"/>
                  </a:lnTo>
                  <a:lnTo>
                    <a:pt x="150" y="73"/>
                  </a:lnTo>
                  <a:lnTo>
                    <a:pt x="141" y="51"/>
                  </a:lnTo>
                  <a:lnTo>
                    <a:pt x="86" y="34"/>
                  </a:lnTo>
                  <a:lnTo>
                    <a:pt x="0" y="75"/>
                  </a:lnTo>
                  <a:lnTo>
                    <a:pt x="0"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10" name="Freeform 79">
              <a:extLst>
                <a:ext uri="{FF2B5EF4-FFF2-40B4-BE49-F238E27FC236}">
                  <a16:creationId xmlns:a16="http://schemas.microsoft.com/office/drawing/2014/main" id="{A74DE7C7-68F9-4585-9647-F0A2DF53CC7E}"/>
                </a:ext>
              </a:extLst>
            </p:cNvPr>
            <p:cNvSpPr>
              <a:spLocks/>
            </p:cNvSpPr>
            <p:nvPr/>
          </p:nvSpPr>
          <p:spPr bwMode="auto">
            <a:xfrm>
              <a:off x="6034334" y="3508894"/>
              <a:ext cx="617892" cy="386932"/>
            </a:xfrm>
            <a:custGeom>
              <a:avLst/>
              <a:gdLst>
                <a:gd name="T0" fmla="*/ 0 w 507"/>
                <a:gd name="T1" fmla="*/ 0 h 320"/>
                <a:gd name="T2" fmla="*/ 2147483647 w 507"/>
                <a:gd name="T3" fmla="*/ 2147483647 h 320"/>
                <a:gd name="T4" fmla="*/ 2147483647 w 507"/>
                <a:gd name="T5" fmla="*/ 2147483647 h 320"/>
                <a:gd name="T6" fmla="*/ 2147483647 w 507"/>
                <a:gd name="T7" fmla="*/ 2147483647 h 320"/>
                <a:gd name="T8" fmla="*/ 2147483647 w 507"/>
                <a:gd name="T9" fmla="*/ 2147483647 h 320"/>
                <a:gd name="T10" fmla="*/ 2147483647 w 507"/>
                <a:gd name="T11" fmla="*/ 2147483647 h 320"/>
                <a:gd name="T12" fmla="*/ 2147483647 w 507"/>
                <a:gd name="T13" fmla="*/ 2147483647 h 320"/>
                <a:gd name="T14" fmla="*/ 2147483647 w 507"/>
                <a:gd name="T15" fmla="*/ 2147483647 h 320"/>
                <a:gd name="T16" fmla="*/ 2147483647 w 507"/>
                <a:gd name="T17" fmla="*/ 2147483647 h 320"/>
                <a:gd name="T18" fmla="*/ 2147483647 w 507"/>
                <a:gd name="T19" fmla="*/ 2147483647 h 320"/>
                <a:gd name="T20" fmla="*/ 0 w 507"/>
                <a:gd name="T21" fmla="*/ 2147483647 h 320"/>
                <a:gd name="T22" fmla="*/ 0 w 507"/>
                <a:gd name="T23" fmla="*/ 0 h 3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7"/>
                <a:gd name="T37" fmla="*/ 0 h 320"/>
                <a:gd name="T38" fmla="*/ 507 w 507"/>
                <a:gd name="T39" fmla="*/ 320 h 3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7" h="320">
                  <a:moveTo>
                    <a:pt x="0" y="0"/>
                  </a:moveTo>
                  <a:lnTo>
                    <a:pt x="497" y="1"/>
                  </a:lnTo>
                  <a:lnTo>
                    <a:pt x="498" y="30"/>
                  </a:lnTo>
                  <a:lnTo>
                    <a:pt x="479" y="52"/>
                  </a:lnTo>
                  <a:lnTo>
                    <a:pt x="507" y="90"/>
                  </a:lnTo>
                  <a:lnTo>
                    <a:pt x="507" y="229"/>
                  </a:lnTo>
                  <a:lnTo>
                    <a:pt x="485" y="229"/>
                  </a:lnTo>
                  <a:lnTo>
                    <a:pt x="485" y="320"/>
                  </a:lnTo>
                  <a:lnTo>
                    <a:pt x="399" y="292"/>
                  </a:lnTo>
                  <a:lnTo>
                    <a:pt x="364" y="271"/>
                  </a:lnTo>
                  <a:lnTo>
                    <a:pt x="0" y="273"/>
                  </a:lnTo>
                  <a:lnTo>
                    <a:pt x="0"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11" name="Freeform 80">
              <a:extLst>
                <a:ext uri="{FF2B5EF4-FFF2-40B4-BE49-F238E27FC236}">
                  <a16:creationId xmlns:a16="http://schemas.microsoft.com/office/drawing/2014/main" id="{AC67C0FE-AAEA-4EAB-8C3E-03C9464634B1}"/>
                </a:ext>
              </a:extLst>
            </p:cNvPr>
            <p:cNvSpPr>
              <a:spLocks/>
            </p:cNvSpPr>
            <p:nvPr/>
          </p:nvSpPr>
          <p:spPr bwMode="auto">
            <a:xfrm>
              <a:off x="6624210" y="3785978"/>
              <a:ext cx="535403" cy="301676"/>
            </a:xfrm>
            <a:custGeom>
              <a:avLst/>
              <a:gdLst>
                <a:gd name="T0" fmla="*/ 0 w 439"/>
                <a:gd name="T1" fmla="*/ 0 h 249"/>
                <a:gd name="T2" fmla="*/ 2147483647 w 439"/>
                <a:gd name="T3" fmla="*/ 0 h 249"/>
                <a:gd name="T4" fmla="*/ 2147483647 w 439"/>
                <a:gd name="T5" fmla="*/ 2147483647 h 249"/>
                <a:gd name="T6" fmla="*/ 2147483647 w 439"/>
                <a:gd name="T7" fmla="*/ 2147483647 h 249"/>
                <a:gd name="T8" fmla="*/ 2147483647 w 439"/>
                <a:gd name="T9" fmla="*/ 2147483647 h 249"/>
                <a:gd name="T10" fmla="*/ 2147483647 w 439"/>
                <a:gd name="T11" fmla="*/ 2147483647 h 249"/>
                <a:gd name="T12" fmla="*/ 2147483647 w 439"/>
                <a:gd name="T13" fmla="*/ 2147483647 h 249"/>
                <a:gd name="T14" fmla="*/ 2147483647 w 439"/>
                <a:gd name="T15" fmla="*/ 2147483647 h 249"/>
                <a:gd name="T16" fmla="*/ 2147483647 w 439"/>
                <a:gd name="T17" fmla="*/ 2147483647 h 249"/>
                <a:gd name="T18" fmla="*/ 2147483647 w 439"/>
                <a:gd name="T19" fmla="*/ 2147483647 h 249"/>
                <a:gd name="T20" fmla="*/ 0 w 439"/>
                <a:gd name="T21" fmla="*/ 2147483647 h 249"/>
                <a:gd name="T22" fmla="*/ 0 w 439"/>
                <a:gd name="T23" fmla="*/ 0 h 2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249"/>
                <a:gd name="T38" fmla="*/ 439 w 439"/>
                <a:gd name="T39" fmla="*/ 249 h 2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249">
                  <a:moveTo>
                    <a:pt x="0" y="0"/>
                  </a:moveTo>
                  <a:lnTo>
                    <a:pt x="374" y="0"/>
                  </a:lnTo>
                  <a:lnTo>
                    <a:pt x="386" y="28"/>
                  </a:lnTo>
                  <a:lnTo>
                    <a:pt x="384" y="62"/>
                  </a:lnTo>
                  <a:lnTo>
                    <a:pt x="420" y="96"/>
                  </a:lnTo>
                  <a:lnTo>
                    <a:pt x="439" y="137"/>
                  </a:lnTo>
                  <a:lnTo>
                    <a:pt x="386" y="176"/>
                  </a:lnTo>
                  <a:lnTo>
                    <a:pt x="396" y="202"/>
                  </a:lnTo>
                  <a:lnTo>
                    <a:pt x="361" y="249"/>
                  </a:lnTo>
                  <a:lnTo>
                    <a:pt x="52" y="248"/>
                  </a:lnTo>
                  <a:lnTo>
                    <a:pt x="0" y="90"/>
                  </a:lnTo>
                  <a:lnTo>
                    <a:pt x="0"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12" name="Freeform 81">
              <a:extLst>
                <a:ext uri="{FF2B5EF4-FFF2-40B4-BE49-F238E27FC236}">
                  <a16:creationId xmlns:a16="http://schemas.microsoft.com/office/drawing/2014/main" id="{2E2E22E9-1A3A-45D9-A277-91757A633D98}"/>
                </a:ext>
              </a:extLst>
            </p:cNvPr>
            <p:cNvSpPr>
              <a:spLocks/>
            </p:cNvSpPr>
            <p:nvPr/>
          </p:nvSpPr>
          <p:spPr bwMode="auto">
            <a:xfrm>
              <a:off x="6577519" y="3189188"/>
              <a:ext cx="549409" cy="600072"/>
            </a:xfrm>
            <a:custGeom>
              <a:avLst/>
              <a:gdLst>
                <a:gd name="T0" fmla="*/ 0 w 451"/>
                <a:gd name="T1" fmla="*/ 0 h 495"/>
                <a:gd name="T2" fmla="*/ 2147483647 w 451"/>
                <a:gd name="T3" fmla="*/ 0 h 495"/>
                <a:gd name="T4" fmla="*/ 2147483647 w 451"/>
                <a:gd name="T5" fmla="*/ 2147483647 h 495"/>
                <a:gd name="T6" fmla="*/ 2147483647 w 451"/>
                <a:gd name="T7" fmla="*/ 2147483647 h 495"/>
                <a:gd name="T8" fmla="*/ 2147483647 w 451"/>
                <a:gd name="T9" fmla="*/ 2147483647 h 495"/>
                <a:gd name="T10" fmla="*/ 2147483647 w 451"/>
                <a:gd name="T11" fmla="*/ 2147483647 h 495"/>
                <a:gd name="T12" fmla="*/ 2147483647 w 451"/>
                <a:gd name="T13" fmla="*/ 2147483647 h 495"/>
                <a:gd name="T14" fmla="*/ 2147483647 w 451"/>
                <a:gd name="T15" fmla="*/ 2147483647 h 495"/>
                <a:gd name="T16" fmla="*/ 2147483647 w 451"/>
                <a:gd name="T17" fmla="*/ 2147483647 h 495"/>
                <a:gd name="T18" fmla="*/ 2147483647 w 451"/>
                <a:gd name="T19" fmla="*/ 2147483647 h 495"/>
                <a:gd name="T20" fmla="*/ 2147483647 w 451"/>
                <a:gd name="T21" fmla="*/ 2147483647 h 495"/>
                <a:gd name="T22" fmla="*/ 2147483647 w 451"/>
                <a:gd name="T23" fmla="*/ 2147483647 h 495"/>
                <a:gd name="T24" fmla="*/ 2147483647 w 451"/>
                <a:gd name="T25" fmla="*/ 2147483647 h 495"/>
                <a:gd name="T26" fmla="*/ 2147483647 w 451"/>
                <a:gd name="T27" fmla="*/ 2147483647 h 495"/>
                <a:gd name="T28" fmla="*/ 0 w 451"/>
                <a:gd name="T29" fmla="*/ 0 h 4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95"/>
                <a:gd name="T47" fmla="*/ 451 w 451"/>
                <a:gd name="T48" fmla="*/ 495 h 4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95">
                  <a:moveTo>
                    <a:pt x="0" y="0"/>
                  </a:moveTo>
                  <a:lnTo>
                    <a:pt x="151" y="0"/>
                  </a:lnTo>
                  <a:lnTo>
                    <a:pt x="451" y="60"/>
                  </a:lnTo>
                  <a:lnTo>
                    <a:pt x="348" y="157"/>
                  </a:lnTo>
                  <a:lnTo>
                    <a:pt x="304" y="304"/>
                  </a:lnTo>
                  <a:lnTo>
                    <a:pt x="304" y="382"/>
                  </a:lnTo>
                  <a:lnTo>
                    <a:pt x="408" y="456"/>
                  </a:lnTo>
                  <a:lnTo>
                    <a:pt x="413" y="495"/>
                  </a:lnTo>
                  <a:lnTo>
                    <a:pt x="60" y="495"/>
                  </a:lnTo>
                  <a:lnTo>
                    <a:pt x="60" y="352"/>
                  </a:lnTo>
                  <a:lnTo>
                    <a:pt x="30" y="316"/>
                  </a:lnTo>
                  <a:lnTo>
                    <a:pt x="50" y="294"/>
                  </a:lnTo>
                  <a:lnTo>
                    <a:pt x="50" y="263"/>
                  </a:lnTo>
                  <a:lnTo>
                    <a:pt x="38" y="177"/>
                  </a:lnTo>
                  <a:lnTo>
                    <a:pt x="0" y="0"/>
                  </a:lnTo>
                  <a:close/>
                </a:path>
              </a:pathLst>
            </a:custGeom>
            <a:grp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13" name="Freeform 82">
              <a:extLst>
                <a:ext uri="{FF2B5EF4-FFF2-40B4-BE49-F238E27FC236}">
                  <a16:creationId xmlns:a16="http://schemas.microsoft.com/office/drawing/2014/main" id="{DB2E0AC0-381C-4A7B-888F-0D550A37DAF8}"/>
                </a:ext>
              </a:extLst>
            </p:cNvPr>
            <p:cNvSpPr>
              <a:spLocks/>
            </p:cNvSpPr>
            <p:nvPr/>
          </p:nvSpPr>
          <p:spPr bwMode="auto">
            <a:xfrm>
              <a:off x="6949497" y="3410525"/>
              <a:ext cx="479373" cy="488582"/>
            </a:xfrm>
            <a:custGeom>
              <a:avLst/>
              <a:gdLst>
                <a:gd name="T0" fmla="*/ 2147483647 w 393"/>
                <a:gd name="T1" fmla="*/ 2147483647 h 403"/>
                <a:gd name="T2" fmla="*/ 2147483647 w 393"/>
                <a:gd name="T3" fmla="*/ 0 h 403"/>
                <a:gd name="T4" fmla="*/ 2147483647 w 393"/>
                <a:gd name="T5" fmla="*/ 2147483647 h 403"/>
                <a:gd name="T6" fmla="*/ 2147483647 w 393"/>
                <a:gd name="T7" fmla="*/ 2147483647 h 403"/>
                <a:gd name="T8" fmla="*/ 2147483647 w 393"/>
                <a:gd name="T9" fmla="*/ 2147483647 h 403"/>
                <a:gd name="T10" fmla="*/ 2147483647 w 393"/>
                <a:gd name="T11" fmla="*/ 2147483647 h 403"/>
                <a:gd name="T12" fmla="*/ 2147483647 w 393"/>
                <a:gd name="T13" fmla="*/ 2147483647 h 403"/>
                <a:gd name="T14" fmla="*/ 2147483647 w 393"/>
                <a:gd name="T15" fmla="*/ 2147483647 h 403"/>
                <a:gd name="T16" fmla="*/ 2147483647 w 393"/>
                <a:gd name="T17" fmla="*/ 2147483647 h 403"/>
                <a:gd name="T18" fmla="*/ 2147483647 w 393"/>
                <a:gd name="T19" fmla="*/ 2147483647 h 403"/>
                <a:gd name="T20" fmla="*/ 2147483647 w 393"/>
                <a:gd name="T21" fmla="*/ 2147483647 h 403"/>
                <a:gd name="T22" fmla="*/ 2147483647 w 393"/>
                <a:gd name="T23" fmla="*/ 2147483647 h 403"/>
                <a:gd name="T24" fmla="*/ 2147483647 w 393"/>
                <a:gd name="T25" fmla="*/ 2147483647 h 403"/>
                <a:gd name="T26" fmla="*/ 2147483647 w 393"/>
                <a:gd name="T27" fmla="*/ 2147483647 h 403"/>
                <a:gd name="T28" fmla="*/ 2147483647 w 393"/>
                <a:gd name="T29" fmla="*/ 2147483647 h 403"/>
                <a:gd name="T30" fmla="*/ 0 w 393"/>
                <a:gd name="T31" fmla="*/ 2147483647 h 403"/>
                <a:gd name="T32" fmla="*/ 0 w 393"/>
                <a:gd name="T33" fmla="*/ 2147483647 h 403"/>
                <a:gd name="T34" fmla="*/ 2147483647 w 393"/>
                <a:gd name="T35" fmla="*/ 2147483647 h 4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403"/>
                <a:gd name="T56" fmla="*/ 393 w 393"/>
                <a:gd name="T57" fmla="*/ 403 h 4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403">
                  <a:moveTo>
                    <a:pt x="25" y="30"/>
                  </a:moveTo>
                  <a:lnTo>
                    <a:pt x="125" y="0"/>
                  </a:lnTo>
                  <a:lnTo>
                    <a:pt x="145" y="38"/>
                  </a:lnTo>
                  <a:lnTo>
                    <a:pt x="280" y="105"/>
                  </a:lnTo>
                  <a:lnTo>
                    <a:pt x="311" y="143"/>
                  </a:lnTo>
                  <a:lnTo>
                    <a:pt x="321" y="180"/>
                  </a:lnTo>
                  <a:lnTo>
                    <a:pt x="373" y="171"/>
                  </a:lnTo>
                  <a:lnTo>
                    <a:pt x="393" y="188"/>
                  </a:lnTo>
                  <a:lnTo>
                    <a:pt x="349" y="252"/>
                  </a:lnTo>
                  <a:lnTo>
                    <a:pt x="327" y="403"/>
                  </a:lnTo>
                  <a:lnTo>
                    <a:pt x="153" y="403"/>
                  </a:lnTo>
                  <a:lnTo>
                    <a:pt x="119" y="375"/>
                  </a:lnTo>
                  <a:lnTo>
                    <a:pt x="121" y="339"/>
                  </a:lnTo>
                  <a:lnTo>
                    <a:pt x="107" y="306"/>
                  </a:lnTo>
                  <a:lnTo>
                    <a:pt x="103" y="272"/>
                  </a:lnTo>
                  <a:lnTo>
                    <a:pt x="0" y="198"/>
                  </a:lnTo>
                  <a:lnTo>
                    <a:pt x="0" y="123"/>
                  </a:lnTo>
                  <a:lnTo>
                    <a:pt x="25" y="3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14" name="Freeform 83">
              <a:extLst>
                <a:ext uri="{FF2B5EF4-FFF2-40B4-BE49-F238E27FC236}">
                  <a16:creationId xmlns:a16="http://schemas.microsoft.com/office/drawing/2014/main" id="{1B632921-1689-41D5-AD00-35764FA84C2A}"/>
                </a:ext>
              </a:extLst>
            </p:cNvPr>
            <p:cNvSpPr>
              <a:spLocks/>
            </p:cNvSpPr>
            <p:nvPr/>
          </p:nvSpPr>
          <p:spPr bwMode="auto">
            <a:xfrm>
              <a:off x="7126928" y="3361337"/>
              <a:ext cx="550966" cy="263967"/>
            </a:xfrm>
            <a:custGeom>
              <a:avLst/>
              <a:gdLst>
                <a:gd name="T0" fmla="*/ 0 w 450"/>
                <a:gd name="T1" fmla="*/ 2147483647 h 220"/>
                <a:gd name="T2" fmla="*/ 2147483647 w 450"/>
                <a:gd name="T3" fmla="*/ 2147483647 h 220"/>
                <a:gd name="T4" fmla="*/ 2147483647 w 450"/>
                <a:gd name="T5" fmla="*/ 2147483647 h 220"/>
                <a:gd name="T6" fmla="*/ 2147483647 w 450"/>
                <a:gd name="T7" fmla="*/ 2147483647 h 220"/>
                <a:gd name="T8" fmla="*/ 2147483647 w 450"/>
                <a:gd name="T9" fmla="*/ 2147483647 h 220"/>
                <a:gd name="T10" fmla="*/ 2147483647 w 450"/>
                <a:gd name="T11" fmla="*/ 2147483647 h 220"/>
                <a:gd name="T12" fmla="*/ 2147483647 w 450"/>
                <a:gd name="T13" fmla="*/ 2147483647 h 220"/>
                <a:gd name="T14" fmla="*/ 2147483647 w 450"/>
                <a:gd name="T15" fmla="*/ 2147483647 h 220"/>
                <a:gd name="T16" fmla="*/ 2147483647 w 450"/>
                <a:gd name="T17" fmla="*/ 2147483647 h 220"/>
                <a:gd name="T18" fmla="*/ 2147483647 w 450"/>
                <a:gd name="T19" fmla="*/ 2147483647 h 220"/>
                <a:gd name="T20" fmla="*/ 2147483647 w 450"/>
                <a:gd name="T21" fmla="*/ 0 h 220"/>
                <a:gd name="T22" fmla="*/ 0 w 450"/>
                <a:gd name="T23" fmla="*/ 214748364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0"/>
                <a:gd name="T37" fmla="*/ 0 h 220"/>
                <a:gd name="T38" fmla="*/ 450 w 450"/>
                <a:gd name="T39" fmla="*/ 220 h 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0" h="220">
                  <a:moveTo>
                    <a:pt x="0" y="80"/>
                  </a:moveTo>
                  <a:lnTo>
                    <a:pt x="137" y="151"/>
                  </a:lnTo>
                  <a:lnTo>
                    <a:pt x="164" y="187"/>
                  </a:lnTo>
                  <a:lnTo>
                    <a:pt x="174" y="220"/>
                  </a:lnTo>
                  <a:lnTo>
                    <a:pt x="252" y="143"/>
                  </a:lnTo>
                  <a:lnTo>
                    <a:pt x="450" y="113"/>
                  </a:lnTo>
                  <a:lnTo>
                    <a:pt x="363" y="58"/>
                  </a:lnTo>
                  <a:lnTo>
                    <a:pt x="246" y="109"/>
                  </a:lnTo>
                  <a:lnTo>
                    <a:pt x="135" y="64"/>
                  </a:lnTo>
                  <a:lnTo>
                    <a:pt x="200" y="10"/>
                  </a:lnTo>
                  <a:lnTo>
                    <a:pt x="143" y="0"/>
                  </a:lnTo>
                  <a:lnTo>
                    <a:pt x="0" y="80"/>
                  </a:lnTo>
                  <a:close/>
                </a:path>
              </a:pathLst>
            </a:custGeom>
            <a:solidFill>
              <a:schemeClr val="bg1">
                <a:lumMod val="6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15" name="Freeform 84">
              <a:extLst>
                <a:ext uri="{FF2B5EF4-FFF2-40B4-BE49-F238E27FC236}">
                  <a16:creationId xmlns:a16="http://schemas.microsoft.com/office/drawing/2014/main" id="{A0E71999-B891-448C-85F9-25BE712CE557}"/>
                </a:ext>
              </a:extLst>
            </p:cNvPr>
            <p:cNvSpPr>
              <a:spLocks/>
            </p:cNvSpPr>
            <p:nvPr/>
          </p:nvSpPr>
          <p:spPr bwMode="auto">
            <a:xfrm>
              <a:off x="7441319" y="3563000"/>
              <a:ext cx="356418" cy="413165"/>
            </a:xfrm>
            <a:custGeom>
              <a:avLst/>
              <a:gdLst>
                <a:gd name="T0" fmla="*/ 2147483647 w 295"/>
                <a:gd name="T1" fmla="*/ 0 h 342"/>
                <a:gd name="T2" fmla="*/ 2147483647 w 295"/>
                <a:gd name="T3" fmla="*/ 2147483647 h 342"/>
                <a:gd name="T4" fmla="*/ 2147483647 w 295"/>
                <a:gd name="T5" fmla="*/ 2147483647 h 342"/>
                <a:gd name="T6" fmla="*/ 2147483647 w 295"/>
                <a:gd name="T7" fmla="*/ 2147483647 h 342"/>
                <a:gd name="T8" fmla="*/ 2147483647 w 295"/>
                <a:gd name="T9" fmla="*/ 2147483647 h 342"/>
                <a:gd name="T10" fmla="*/ 2147483647 w 295"/>
                <a:gd name="T11" fmla="*/ 2147483647 h 342"/>
                <a:gd name="T12" fmla="*/ 2147483647 w 295"/>
                <a:gd name="T13" fmla="*/ 2147483647 h 342"/>
                <a:gd name="T14" fmla="*/ 2147483647 w 295"/>
                <a:gd name="T15" fmla="*/ 2147483647 h 342"/>
                <a:gd name="T16" fmla="*/ 2147483647 w 295"/>
                <a:gd name="T17" fmla="*/ 2147483647 h 342"/>
                <a:gd name="T18" fmla="*/ 2147483647 w 295"/>
                <a:gd name="T19" fmla="*/ 2147483647 h 342"/>
                <a:gd name="T20" fmla="*/ 0 w 295"/>
                <a:gd name="T21" fmla="*/ 2147483647 h 342"/>
                <a:gd name="T22" fmla="*/ 2147483647 w 295"/>
                <a:gd name="T23" fmla="*/ 2147483647 h 342"/>
                <a:gd name="T24" fmla="*/ 2147483647 w 295"/>
                <a:gd name="T25" fmla="*/ 2147483647 h 342"/>
                <a:gd name="T26" fmla="*/ 2147483647 w 295"/>
                <a:gd name="T27" fmla="*/ 2147483647 h 342"/>
                <a:gd name="T28" fmla="*/ 2147483647 w 295"/>
                <a:gd name="T29" fmla="*/ 0 h 3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5"/>
                <a:gd name="T46" fmla="*/ 0 h 342"/>
                <a:gd name="T47" fmla="*/ 295 w 295"/>
                <a:gd name="T48" fmla="*/ 342 h 3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5" h="342">
                  <a:moveTo>
                    <a:pt x="141" y="0"/>
                  </a:moveTo>
                  <a:lnTo>
                    <a:pt x="235" y="28"/>
                  </a:lnTo>
                  <a:lnTo>
                    <a:pt x="255" y="95"/>
                  </a:lnTo>
                  <a:lnTo>
                    <a:pt x="200" y="151"/>
                  </a:lnTo>
                  <a:lnTo>
                    <a:pt x="214" y="177"/>
                  </a:lnTo>
                  <a:lnTo>
                    <a:pt x="267" y="147"/>
                  </a:lnTo>
                  <a:lnTo>
                    <a:pt x="289" y="153"/>
                  </a:lnTo>
                  <a:lnTo>
                    <a:pt x="295" y="246"/>
                  </a:lnTo>
                  <a:lnTo>
                    <a:pt x="237" y="323"/>
                  </a:lnTo>
                  <a:lnTo>
                    <a:pt x="237" y="342"/>
                  </a:lnTo>
                  <a:lnTo>
                    <a:pt x="0" y="342"/>
                  </a:lnTo>
                  <a:lnTo>
                    <a:pt x="34" y="246"/>
                  </a:lnTo>
                  <a:lnTo>
                    <a:pt x="16" y="171"/>
                  </a:lnTo>
                  <a:lnTo>
                    <a:pt x="47" y="91"/>
                  </a:lnTo>
                  <a:lnTo>
                    <a:pt x="141" y="0"/>
                  </a:lnTo>
                  <a:close/>
                </a:path>
              </a:pathLst>
            </a:custGeom>
            <a:solidFill>
              <a:schemeClr val="bg1">
                <a:lumMod val="6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16" name="Freeform 85">
              <a:extLst>
                <a:ext uri="{FF2B5EF4-FFF2-40B4-BE49-F238E27FC236}">
                  <a16:creationId xmlns:a16="http://schemas.microsoft.com/office/drawing/2014/main" id="{F6BEA173-255B-4A1A-B7F9-53A198F97B14}"/>
                </a:ext>
              </a:extLst>
            </p:cNvPr>
            <p:cNvSpPr>
              <a:spLocks/>
            </p:cNvSpPr>
            <p:nvPr/>
          </p:nvSpPr>
          <p:spPr bwMode="auto">
            <a:xfrm>
              <a:off x="7053778" y="3899107"/>
              <a:ext cx="326844" cy="552526"/>
            </a:xfrm>
            <a:custGeom>
              <a:avLst/>
              <a:gdLst>
                <a:gd name="T0" fmla="*/ 2147483647 w 268"/>
                <a:gd name="T1" fmla="*/ 0 h 457"/>
                <a:gd name="T2" fmla="*/ 2147483647 w 268"/>
                <a:gd name="T3" fmla="*/ 0 h 457"/>
                <a:gd name="T4" fmla="*/ 2147483647 w 268"/>
                <a:gd name="T5" fmla="*/ 2147483647 h 457"/>
                <a:gd name="T6" fmla="*/ 2147483647 w 268"/>
                <a:gd name="T7" fmla="*/ 2147483647 h 457"/>
                <a:gd name="T8" fmla="*/ 2147483647 w 268"/>
                <a:gd name="T9" fmla="*/ 2147483647 h 457"/>
                <a:gd name="T10" fmla="*/ 2147483647 w 268"/>
                <a:gd name="T11" fmla="*/ 2147483647 h 457"/>
                <a:gd name="T12" fmla="*/ 2147483647 w 268"/>
                <a:gd name="T13" fmla="*/ 2147483647 h 457"/>
                <a:gd name="T14" fmla="*/ 2147483647 w 268"/>
                <a:gd name="T15" fmla="*/ 2147483647 h 457"/>
                <a:gd name="T16" fmla="*/ 2147483647 w 268"/>
                <a:gd name="T17" fmla="*/ 2147483647 h 457"/>
                <a:gd name="T18" fmla="*/ 2147483647 w 268"/>
                <a:gd name="T19" fmla="*/ 2147483647 h 457"/>
                <a:gd name="T20" fmla="*/ 2147483647 w 268"/>
                <a:gd name="T21" fmla="*/ 2147483647 h 457"/>
                <a:gd name="T22" fmla="*/ 2147483647 w 268"/>
                <a:gd name="T23" fmla="*/ 2147483647 h 457"/>
                <a:gd name="T24" fmla="*/ 0 w 268"/>
                <a:gd name="T25" fmla="*/ 2147483647 h 457"/>
                <a:gd name="T26" fmla="*/ 2147483647 w 268"/>
                <a:gd name="T27" fmla="*/ 2147483647 h 457"/>
                <a:gd name="T28" fmla="*/ 2147483647 w 268"/>
                <a:gd name="T29" fmla="*/ 2147483647 h 457"/>
                <a:gd name="T30" fmla="*/ 2147483647 w 268"/>
                <a:gd name="T31" fmla="*/ 2147483647 h 457"/>
                <a:gd name="T32" fmla="*/ 2147483647 w 268"/>
                <a:gd name="T33" fmla="*/ 2147483647 h 457"/>
                <a:gd name="T34" fmla="*/ 2147483647 w 268"/>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8"/>
                <a:gd name="T55" fmla="*/ 0 h 457"/>
                <a:gd name="T56" fmla="*/ 268 w 268"/>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8" h="457">
                  <a:moveTo>
                    <a:pt x="68" y="0"/>
                  </a:moveTo>
                  <a:lnTo>
                    <a:pt x="244" y="0"/>
                  </a:lnTo>
                  <a:lnTo>
                    <a:pt x="266" y="68"/>
                  </a:lnTo>
                  <a:lnTo>
                    <a:pt x="266" y="303"/>
                  </a:lnTo>
                  <a:lnTo>
                    <a:pt x="268" y="324"/>
                  </a:lnTo>
                  <a:lnTo>
                    <a:pt x="234" y="364"/>
                  </a:lnTo>
                  <a:lnTo>
                    <a:pt x="227" y="419"/>
                  </a:lnTo>
                  <a:lnTo>
                    <a:pt x="161" y="457"/>
                  </a:lnTo>
                  <a:lnTo>
                    <a:pt x="131" y="447"/>
                  </a:lnTo>
                  <a:lnTo>
                    <a:pt x="64" y="350"/>
                  </a:lnTo>
                  <a:lnTo>
                    <a:pt x="83" y="320"/>
                  </a:lnTo>
                  <a:lnTo>
                    <a:pt x="56" y="301"/>
                  </a:lnTo>
                  <a:lnTo>
                    <a:pt x="0" y="209"/>
                  </a:lnTo>
                  <a:lnTo>
                    <a:pt x="4" y="152"/>
                  </a:lnTo>
                  <a:lnTo>
                    <a:pt x="44" y="106"/>
                  </a:lnTo>
                  <a:lnTo>
                    <a:pt x="34" y="80"/>
                  </a:lnTo>
                  <a:lnTo>
                    <a:pt x="85" y="43"/>
                  </a:lnTo>
                  <a:lnTo>
                    <a:pt x="68" y="0"/>
                  </a:lnTo>
                  <a:close/>
                </a:path>
              </a:pathLst>
            </a:custGeom>
            <a:grp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17" name="Freeform 86">
              <a:extLst>
                <a:ext uri="{FF2B5EF4-FFF2-40B4-BE49-F238E27FC236}">
                  <a16:creationId xmlns:a16="http://schemas.microsoft.com/office/drawing/2014/main" id="{3CCD7785-589C-4542-B3B4-35B50E5E7A00}"/>
                </a:ext>
              </a:extLst>
            </p:cNvPr>
            <p:cNvSpPr>
              <a:spLocks/>
            </p:cNvSpPr>
            <p:nvPr/>
          </p:nvSpPr>
          <p:spPr bwMode="auto">
            <a:xfrm>
              <a:off x="7329260" y="3974524"/>
              <a:ext cx="264587" cy="427922"/>
            </a:xfrm>
            <a:custGeom>
              <a:avLst/>
              <a:gdLst>
                <a:gd name="T0" fmla="*/ 2147483647 w 217"/>
                <a:gd name="T1" fmla="*/ 0 h 354"/>
                <a:gd name="T2" fmla="*/ 2147483647 w 217"/>
                <a:gd name="T3" fmla="*/ 2147483647 h 354"/>
                <a:gd name="T4" fmla="*/ 2147483647 w 217"/>
                <a:gd name="T5" fmla="*/ 2147483647 h 354"/>
                <a:gd name="T6" fmla="*/ 2147483647 w 217"/>
                <a:gd name="T7" fmla="*/ 2147483647 h 354"/>
                <a:gd name="T8" fmla="*/ 2147483647 w 217"/>
                <a:gd name="T9" fmla="*/ 2147483647 h 354"/>
                <a:gd name="T10" fmla="*/ 2147483647 w 217"/>
                <a:gd name="T11" fmla="*/ 2147483647 h 354"/>
                <a:gd name="T12" fmla="*/ 0 w 217"/>
                <a:gd name="T13" fmla="*/ 2147483647 h 354"/>
                <a:gd name="T14" fmla="*/ 2147483647 w 217"/>
                <a:gd name="T15" fmla="*/ 2147483647 h 354"/>
                <a:gd name="T16" fmla="*/ 2147483647 w 217"/>
                <a:gd name="T17" fmla="*/ 2147483647 h 354"/>
                <a:gd name="T18" fmla="*/ 2147483647 w 217"/>
                <a:gd name="T19" fmla="*/ 0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354"/>
                <a:gd name="T32" fmla="*/ 217 w 217"/>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354">
                  <a:moveTo>
                    <a:pt x="40" y="0"/>
                  </a:moveTo>
                  <a:lnTo>
                    <a:pt x="58" y="12"/>
                  </a:lnTo>
                  <a:lnTo>
                    <a:pt x="88" y="2"/>
                  </a:lnTo>
                  <a:lnTo>
                    <a:pt x="217" y="2"/>
                  </a:lnTo>
                  <a:lnTo>
                    <a:pt x="217" y="230"/>
                  </a:lnTo>
                  <a:lnTo>
                    <a:pt x="137" y="327"/>
                  </a:lnTo>
                  <a:lnTo>
                    <a:pt x="0" y="354"/>
                  </a:lnTo>
                  <a:lnTo>
                    <a:pt x="8" y="299"/>
                  </a:lnTo>
                  <a:lnTo>
                    <a:pt x="40" y="264"/>
                  </a:lnTo>
                  <a:lnTo>
                    <a:pt x="40" y="0"/>
                  </a:lnTo>
                  <a:close/>
                </a:path>
              </a:pathLst>
            </a:custGeom>
            <a:grp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18" name="Freeform 87">
              <a:extLst>
                <a:ext uri="{FF2B5EF4-FFF2-40B4-BE49-F238E27FC236}">
                  <a16:creationId xmlns:a16="http://schemas.microsoft.com/office/drawing/2014/main" id="{0F6ACBEB-9584-4B98-B9E1-B3F0C7338C3D}"/>
                </a:ext>
              </a:extLst>
            </p:cNvPr>
            <p:cNvSpPr>
              <a:spLocks/>
            </p:cNvSpPr>
            <p:nvPr/>
          </p:nvSpPr>
          <p:spPr bwMode="auto">
            <a:xfrm>
              <a:off x="7593849" y="3956494"/>
              <a:ext cx="364197" cy="362335"/>
            </a:xfrm>
            <a:custGeom>
              <a:avLst/>
              <a:gdLst>
                <a:gd name="T0" fmla="*/ 0 w 300"/>
                <a:gd name="T1" fmla="*/ 2147483647 h 303"/>
                <a:gd name="T2" fmla="*/ 2147483647 w 300"/>
                <a:gd name="T3" fmla="*/ 2147483647 h 303"/>
                <a:gd name="T4" fmla="*/ 2147483647 w 300"/>
                <a:gd name="T5" fmla="*/ 2147483647 h 303"/>
                <a:gd name="T6" fmla="*/ 2147483647 w 300"/>
                <a:gd name="T7" fmla="*/ 2147483647 h 303"/>
                <a:gd name="T8" fmla="*/ 2147483647 w 300"/>
                <a:gd name="T9" fmla="*/ 0 h 303"/>
                <a:gd name="T10" fmla="*/ 2147483647 w 300"/>
                <a:gd name="T11" fmla="*/ 2147483647 h 303"/>
                <a:gd name="T12" fmla="*/ 2147483647 w 300"/>
                <a:gd name="T13" fmla="*/ 2147483647 h 303"/>
                <a:gd name="T14" fmla="*/ 2147483647 w 300"/>
                <a:gd name="T15" fmla="*/ 2147483647 h 303"/>
                <a:gd name="T16" fmla="*/ 2147483647 w 300"/>
                <a:gd name="T17" fmla="*/ 2147483647 h 303"/>
                <a:gd name="T18" fmla="*/ 2147483647 w 300"/>
                <a:gd name="T19" fmla="*/ 2147483647 h 303"/>
                <a:gd name="T20" fmla="*/ 2147483647 w 300"/>
                <a:gd name="T21" fmla="*/ 2147483647 h 303"/>
                <a:gd name="T22" fmla="*/ 2147483647 w 300"/>
                <a:gd name="T23" fmla="*/ 2147483647 h 303"/>
                <a:gd name="T24" fmla="*/ 0 w 300"/>
                <a:gd name="T25" fmla="*/ 2147483647 h 303"/>
                <a:gd name="T26" fmla="*/ 0 w 300"/>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0"/>
                <a:gd name="T43" fmla="*/ 0 h 303"/>
                <a:gd name="T44" fmla="*/ 300 w 300"/>
                <a:gd name="T45" fmla="*/ 303 h 3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0" h="303">
                  <a:moveTo>
                    <a:pt x="0" y="22"/>
                  </a:moveTo>
                  <a:lnTo>
                    <a:pt x="113" y="21"/>
                  </a:lnTo>
                  <a:lnTo>
                    <a:pt x="155" y="41"/>
                  </a:lnTo>
                  <a:lnTo>
                    <a:pt x="218" y="41"/>
                  </a:lnTo>
                  <a:lnTo>
                    <a:pt x="300" y="0"/>
                  </a:lnTo>
                  <a:lnTo>
                    <a:pt x="300" y="132"/>
                  </a:lnTo>
                  <a:lnTo>
                    <a:pt x="288" y="138"/>
                  </a:lnTo>
                  <a:lnTo>
                    <a:pt x="248" y="218"/>
                  </a:lnTo>
                  <a:lnTo>
                    <a:pt x="226" y="218"/>
                  </a:lnTo>
                  <a:lnTo>
                    <a:pt x="153" y="303"/>
                  </a:lnTo>
                  <a:lnTo>
                    <a:pt x="129" y="281"/>
                  </a:lnTo>
                  <a:lnTo>
                    <a:pt x="92" y="291"/>
                  </a:lnTo>
                  <a:lnTo>
                    <a:pt x="0" y="220"/>
                  </a:lnTo>
                  <a:lnTo>
                    <a:pt x="0" y="22"/>
                  </a:lnTo>
                  <a:close/>
                </a:path>
              </a:pathLst>
            </a:custGeom>
            <a:grp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19" name="Freeform 88">
              <a:extLst>
                <a:ext uri="{FF2B5EF4-FFF2-40B4-BE49-F238E27FC236}">
                  <a16:creationId xmlns:a16="http://schemas.microsoft.com/office/drawing/2014/main" id="{36F2137E-39F1-4303-9789-B31DAF2AA4EB}"/>
                </a:ext>
              </a:extLst>
            </p:cNvPr>
            <p:cNvSpPr>
              <a:spLocks/>
            </p:cNvSpPr>
            <p:nvPr/>
          </p:nvSpPr>
          <p:spPr bwMode="auto">
            <a:xfrm>
              <a:off x="5056913" y="3189187"/>
              <a:ext cx="977421" cy="500059"/>
            </a:xfrm>
            <a:custGeom>
              <a:avLst/>
              <a:gdLst>
                <a:gd name="T0" fmla="*/ 2147483647 w 803"/>
                <a:gd name="T1" fmla="*/ 0 h 413"/>
                <a:gd name="T2" fmla="*/ 2147483647 w 803"/>
                <a:gd name="T3" fmla="*/ 2147483647 h 413"/>
                <a:gd name="T4" fmla="*/ 2147483647 w 803"/>
                <a:gd name="T5" fmla="*/ 2147483647 h 413"/>
                <a:gd name="T6" fmla="*/ 2147483647 w 803"/>
                <a:gd name="T7" fmla="*/ 2147483647 h 413"/>
                <a:gd name="T8" fmla="*/ 2147483647 w 803"/>
                <a:gd name="T9" fmla="*/ 2147483647 h 413"/>
                <a:gd name="T10" fmla="*/ 2147483647 w 803"/>
                <a:gd name="T11" fmla="*/ 2147483647 h 413"/>
                <a:gd name="T12" fmla="*/ 2147483647 w 803"/>
                <a:gd name="T13" fmla="*/ 2147483647 h 413"/>
                <a:gd name="T14" fmla="*/ 2147483647 w 803"/>
                <a:gd name="T15" fmla="*/ 2147483647 h 413"/>
                <a:gd name="T16" fmla="*/ 2147483647 w 803"/>
                <a:gd name="T17" fmla="*/ 2147483647 h 413"/>
                <a:gd name="T18" fmla="*/ 2147483647 w 803"/>
                <a:gd name="T19" fmla="*/ 2147483647 h 413"/>
                <a:gd name="T20" fmla="*/ 0 w 803"/>
                <a:gd name="T21" fmla="*/ 2147483647 h 413"/>
                <a:gd name="T22" fmla="*/ 2147483647 w 803"/>
                <a:gd name="T23" fmla="*/ 0 h 4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3"/>
                <a:gd name="T37" fmla="*/ 0 h 413"/>
                <a:gd name="T38" fmla="*/ 803 w 803"/>
                <a:gd name="T39" fmla="*/ 413 h 4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3" h="413">
                  <a:moveTo>
                    <a:pt x="2" y="0"/>
                  </a:moveTo>
                  <a:lnTo>
                    <a:pt x="803" y="1"/>
                  </a:lnTo>
                  <a:lnTo>
                    <a:pt x="803" y="358"/>
                  </a:lnTo>
                  <a:lnTo>
                    <a:pt x="329" y="358"/>
                  </a:lnTo>
                  <a:lnTo>
                    <a:pt x="329" y="380"/>
                  </a:lnTo>
                  <a:lnTo>
                    <a:pt x="216" y="413"/>
                  </a:lnTo>
                  <a:lnTo>
                    <a:pt x="157" y="298"/>
                  </a:lnTo>
                  <a:lnTo>
                    <a:pt x="115" y="316"/>
                  </a:lnTo>
                  <a:lnTo>
                    <a:pt x="99" y="292"/>
                  </a:lnTo>
                  <a:lnTo>
                    <a:pt x="123" y="231"/>
                  </a:lnTo>
                  <a:lnTo>
                    <a:pt x="0" y="104"/>
                  </a:lnTo>
                  <a:lnTo>
                    <a:pt x="2"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dirty="0">
                <a:ln>
                  <a:noFill/>
                </a:ln>
                <a:solidFill>
                  <a:prstClr val="black"/>
                </a:solidFill>
                <a:effectLst/>
                <a:uLnTx/>
                <a:uFillTx/>
                <a:latin typeface="Calibri"/>
              </a:endParaRPr>
            </a:p>
          </p:txBody>
        </p:sp>
        <p:sp>
          <p:nvSpPr>
            <p:cNvPr id="220" name="Rectangle 89">
              <a:extLst>
                <a:ext uri="{FF2B5EF4-FFF2-40B4-BE49-F238E27FC236}">
                  <a16:creationId xmlns:a16="http://schemas.microsoft.com/office/drawing/2014/main" id="{103CFA21-A1C9-41EC-A95C-CC7BBE17E0D4}"/>
                </a:ext>
              </a:extLst>
            </p:cNvPr>
            <p:cNvSpPr>
              <a:spLocks noChangeArrowheads="1"/>
            </p:cNvSpPr>
            <p:nvPr/>
          </p:nvSpPr>
          <p:spPr bwMode="auto">
            <a:xfrm>
              <a:off x="5449127" y="3622024"/>
              <a:ext cx="585208" cy="426282"/>
            </a:xfrm>
            <a:prstGeom prst="rect">
              <a:avLst/>
            </a:prstGeom>
            <a:solidFill>
              <a:schemeClr val="bg1">
                <a:lumMod val="65000"/>
              </a:schemeClr>
            </a:solidFill>
            <a:ln w="6350">
              <a:solidFill>
                <a:schemeClr val="bg1"/>
              </a:solidFill>
              <a:miter lim="800000"/>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21" name="Freeform 90">
              <a:extLst>
                <a:ext uri="{FF2B5EF4-FFF2-40B4-BE49-F238E27FC236}">
                  <a16:creationId xmlns:a16="http://schemas.microsoft.com/office/drawing/2014/main" id="{E4D2872E-428B-4EE0-91B6-9CEB2B89F805}"/>
                </a:ext>
              </a:extLst>
            </p:cNvPr>
            <p:cNvSpPr>
              <a:spLocks/>
            </p:cNvSpPr>
            <p:nvPr/>
          </p:nvSpPr>
          <p:spPr bwMode="auto">
            <a:xfrm>
              <a:off x="6034334" y="3189187"/>
              <a:ext cx="606997" cy="321351"/>
            </a:xfrm>
            <a:custGeom>
              <a:avLst/>
              <a:gdLst>
                <a:gd name="T0" fmla="*/ 0 w 498"/>
                <a:gd name="T1" fmla="*/ 2147483647 h 266"/>
                <a:gd name="T2" fmla="*/ 2147483647 w 498"/>
                <a:gd name="T3" fmla="*/ 0 h 266"/>
                <a:gd name="T4" fmla="*/ 2147483647 w 498"/>
                <a:gd name="T5" fmla="*/ 2147483647 h 266"/>
                <a:gd name="T6" fmla="*/ 2147483647 w 498"/>
                <a:gd name="T7" fmla="*/ 2147483647 h 266"/>
                <a:gd name="T8" fmla="*/ 0 w 498"/>
                <a:gd name="T9" fmla="*/ 2147483647 h 266"/>
                <a:gd name="T10" fmla="*/ 0 w 498"/>
                <a:gd name="T11" fmla="*/ 2147483647 h 266"/>
                <a:gd name="T12" fmla="*/ 0 60000 65536"/>
                <a:gd name="T13" fmla="*/ 0 60000 65536"/>
                <a:gd name="T14" fmla="*/ 0 60000 65536"/>
                <a:gd name="T15" fmla="*/ 0 60000 65536"/>
                <a:gd name="T16" fmla="*/ 0 60000 65536"/>
                <a:gd name="T17" fmla="*/ 0 60000 65536"/>
                <a:gd name="T18" fmla="*/ 0 w 498"/>
                <a:gd name="T19" fmla="*/ 0 h 266"/>
                <a:gd name="T20" fmla="*/ 498 w 498"/>
                <a:gd name="T21" fmla="*/ 266 h 266"/>
              </a:gdLst>
              <a:ahLst/>
              <a:cxnLst>
                <a:cxn ang="T12">
                  <a:pos x="T0" y="T1"/>
                </a:cxn>
                <a:cxn ang="T13">
                  <a:pos x="T2" y="T3"/>
                </a:cxn>
                <a:cxn ang="T14">
                  <a:pos x="T4" y="T5"/>
                </a:cxn>
                <a:cxn ang="T15">
                  <a:pos x="T6" y="T7"/>
                </a:cxn>
                <a:cxn ang="T16">
                  <a:pos x="T8" y="T9"/>
                </a:cxn>
                <a:cxn ang="T17">
                  <a:pos x="T10" y="T11"/>
                </a:cxn>
              </a:cxnLst>
              <a:rect l="T18" t="T19" r="T20" b="T21"/>
              <a:pathLst>
                <a:path w="498" h="266">
                  <a:moveTo>
                    <a:pt x="0" y="1"/>
                  </a:moveTo>
                  <a:lnTo>
                    <a:pt x="448" y="0"/>
                  </a:lnTo>
                  <a:lnTo>
                    <a:pt x="490" y="200"/>
                  </a:lnTo>
                  <a:lnTo>
                    <a:pt x="498" y="266"/>
                  </a:lnTo>
                  <a:lnTo>
                    <a:pt x="0" y="265"/>
                  </a:lnTo>
                  <a:lnTo>
                    <a:pt x="0" y="1"/>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22" name="Freeform 91">
              <a:extLst>
                <a:ext uri="{FF2B5EF4-FFF2-40B4-BE49-F238E27FC236}">
                  <a16:creationId xmlns:a16="http://schemas.microsoft.com/office/drawing/2014/main" id="{B5703DD5-0F4E-4D8D-86DE-5AF79B2D2AA8}"/>
                </a:ext>
              </a:extLst>
            </p:cNvPr>
            <p:cNvSpPr>
              <a:spLocks/>
            </p:cNvSpPr>
            <p:nvPr/>
          </p:nvSpPr>
          <p:spPr bwMode="auto">
            <a:xfrm>
              <a:off x="6034334" y="3836803"/>
              <a:ext cx="719058" cy="329548"/>
            </a:xfrm>
            <a:custGeom>
              <a:avLst/>
              <a:gdLst>
                <a:gd name="T0" fmla="*/ 0 w 590"/>
                <a:gd name="T1" fmla="*/ 0 h 274"/>
                <a:gd name="T2" fmla="*/ 2147483647 w 590"/>
                <a:gd name="T3" fmla="*/ 0 h 274"/>
                <a:gd name="T4" fmla="*/ 2147483647 w 590"/>
                <a:gd name="T5" fmla="*/ 2147483647 h 274"/>
                <a:gd name="T6" fmla="*/ 2147483647 w 590"/>
                <a:gd name="T7" fmla="*/ 2147483647 h 274"/>
                <a:gd name="T8" fmla="*/ 2147483647 w 590"/>
                <a:gd name="T9" fmla="*/ 2147483647 h 274"/>
                <a:gd name="T10" fmla="*/ 2147483647 w 590"/>
                <a:gd name="T11" fmla="*/ 2147483647 h 274"/>
                <a:gd name="T12" fmla="*/ 2147483647 w 590"/>
                <a:gd name="T13" fmla="*/ 2147483647 h 274"/>
                <a:gd name="T14" fmla="*/ 2147483647 w 590"/>
                <a:gd name="T15" fmla="*/ 2147483647 h 274"/>
                <a:gd name="T16" fmla="*/ 0 w 590"/>
                <a:gd name="T17" fmla="*/ 2147483647 h 274"/>
                <a:gd name="T18" fmla="*/ 0 w 59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274"/>
                <a:gd name="T32" fmla="*/ 590 w 59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274">
                  <a:moveTo>
                    <a:pt x="0" y="0"/>
                  </a:moveTo>
                  <a:lnTo>
                    <a:pt x="364" y="0"/>
                  </a:lnTo>
                  <a:lnTo>
                    <a:pt x="401" y="25"/>
                  </a:lnTo>
                  <a:lnTo>
                    <a:pt x="485" y="47"/>
                  </a:lnTo>
                  <a:lnTo>
                    <a:pt x="540" y="208"/>
                  </a:lnTo>
                  <a:lnTo>
                    <a:pt x="590" y="274"/>
                  </a:lnTo>
                  <a:lnTo>
                    <a:pt x="125" y="273"/>
                  </a:lnTo>
                  <a:lnTo>
                    <a:pt x="125" y="175"/>
                  </a:lnTo>
                  <a:lnTo>
                    <a:pt x="0" y="177"/>
                  </a:lnTo>
                  <a:lnTo>
                    <a:pt x="0"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23" name="Rectangle 92">
              <a:extLst>
                <a:ext uri="{FF2B5EF4-FFF2-40B4-BE49-F238E27FC236}">
                  <a16:creationId xmlns:a16="http://schemas.microsoft.com/office/drawing/2014/main" id="{25A4341D-499E-4A8F-B98B-076D01E95652}"/>
                </a:ext>
              </a:extLst>
            </p:cNvPr>
            <p:cNvSpPr>
              <a:spLocks noChangeArrowheads="1"/>
            </p:cNvSpPr>
            <p:nvPr/>
          </p:nvSpPr>
          <p:spPr bwMode="auto">
            <a:xfrm>
              <a:off x="5628112" y="4045027"/>
              <a:ext cx="558748" cy="423001"/>
            </a:xfrm>
            <a:prstGeom prst="rect">
              <a:avLst/>
            </a:prstGeom>
            <a:grpFill/>
            <a:ln w="6350">
              <a:solidFill>
                <a:schemeClr val="bg1"/>
              </a:solidFill>
              <a:miter lim="800000"/>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24" name="Freeform 93">
              <a:extLst>
                <a:ext uri="{FF2B5EF4-FFF2-40B4-BE49-F238E27FC236}">
                  <a16:creationId xmlns:a16="http://schemas.microsoft.com/office/drawing/2014/main" id="{9A08CF64-1079-4098-8CC5-E8B7FCB5D290}"/>
                </a:ext>
              </a:extLst>
            </p:cNvPr>
            <p:cNvSpPr>
              <a:spLocks/>
            </p:cNvSpPr>
            <p:nvPr/>
          </p:nvSpPr>
          <p:spPr bwMode="auto">
            <a:xfrm>
              <a:off x="7780615" y="4112245"/>
              <a:ext cx="435793" cy="327909"/>
            </a:xfrm>
            <a:custGeom>
              <a:avLst/>
              <a:gdLst>
                <a:gd name="T0" fmla="*/ 2147483647 w 357"/>
                <a:gd name="T1" fmla="*/ 0 h 270"/>
                <a:gd name="T2" fmla="*/ 2147483647 w 357"/>
                <a:gd name="T3" fmla="*/ 0 h 270"/>
                <a:gd name="T4" fmla="*/ 2147483647 w 357"/>
                <a:gd name="T5" fmla="*/ 2147483647 h 270"/>
                <a:gd name="T6" fmla="*/ 2147483647 w 357"/>
                <a:gd name="T7" fmla="*/ 2147483647 h 270"/>
                <a:gd name="T8" fmla="*/ 0 w 357"/>
                <a:gd name="T9" fmla="*/ 2147483647 h 270"/>
                <a:gd name="T10" fmla="*/ 2147483647 w 357"/>
                <a:gd name="T11" fmla="*/ 2147483647 h 270"/>
                <a:gd name="T12" fmla="*/ 2147483647 w 357"/>
                <a:gd name="T13" fmla="*/ 2147483647 h 270"/>
                <a:gd name="T14" fmla="*/ 2147483647 w 357"/>
                <a:gd name="T15" fmla="*/ 2147483647 h 270"/>
                <a:gd name="T16" fmla="*/ 2147483647 w 357"/>
                <a:gd name="T17" fmla="*/ 2147483647 h 270"/>
                <a:gd name="T18" fmla="*/ 2147483647 w 357"/>
                <a:gd name="T19" fmla="*/ 2147483647 h 270"/>
                <a:gd name="T20" fmla="*/ 2147483647 w 357"/>
                <a:gd name="T21" fmla="*/ 2147483647 h 270"/>
                <a:gd name="T22" fmla="*/ 2147483647 w 357"/>
                <a:gd name="T23" fmla="*/ 2147483647 h 270"/>
                <a:gd name="T24" fmla="*/ 2147483647 w 357"/>
                <a:gd name="T25" fmla="*/ 2147483647 h 270"/>
                <a:gd name="T26" fmla="*/ 2147483647 w 357"/>
                <a:gd name="T27" fmla="*/ 2147483647 h 270"/>
                <a:gd name="T28" fmla="*/ 2147483647 w 357"/>
                <a:gd name="T29" fmla="*/ 2147483647 h 270"/>
                <a:gd name="T30" fmla="*/ 2147483647 w 357"/>
                <a:gd name="T31" fmla="*/ 2147483647 h 270"/>
                <a:gd name="T32" fmla="*/ 2147483647 w 357"/>
                <a:gd name="T33" fmla="*/ 0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7"/>
                <a:gd name="T52" fmla="*/ 0 h 270"/>
                <a:gd name="T53" fmla="*/ 357 w 357"/>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7" h="270">
                  <a:moveTo>
                    <a:pt x="147" y="0"/>
                  </a:moveTo>
                  <a:lnTo>
                    <a:pt x="137" y="0"/>
                  </a:lnTo>
                  <a:lnTo>
                    <a:pt x="95" y="82"/>
                  </a:lnTo>
                  <a:lnTo>
                    <a:pt x="71" y="82"/>
                  </a:lnTo>
                  <a:lnTo>
                    <a:pt x="0" y="165"/>
                  </a:lnTo>
                  <a:lnTo>
                    <a:pt x="31" y="252"/>
                  </a:lnTo>
                  <a:lnTo>
                    <a:pt x="141" y="270"/>
                  </a:lnTo>
                  <a:lnTo>
                    <a:pt x="170" y="248"/>
                  </a:lnTo>
                  <a:lnTo>
                    <a:pt x="202" y="185"/>
                  </a:lnTo>
                  <a:lnTo>
                    <a:pt x="210" y="179"/>
                  </a:lnTo>
                  <a:lnTo>
                    <a:pt x="357" y="127"/>
                  </a:lnTo>
                  <a:lnTo>
                    <a:pt x="347" y="103"/>
                  </a:lnTo>
                  <a:lnTo>
                    <a:pt x="290" y="84"/>
                  </a:lnTo>
                  <a:lnTo>
                    <a:pt x="208" y="127"/>
                  </a:lnTo>
                  <a:lnTo>
                    <a:pt x="208" y="52"/>
                  </a:lnTo>
                  <a:lnTo>
                    <a:pt x="147" y="52"/>
                  </a:lnTo>
                  <a:lnTo>
                    <a:pt x="147"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25" name="Freeform 94">
              <a:extLst>
                <a:ext uri="{FF2B5EF4-FFF2-40B4-BE49-F238E27FC236}">
                  <a16:creationId xmlns:a16="http://schemas.microsoft.com/office/drawing/2014/main" id="{23E1E1EC-2C00-4F8E-B8CD-19BD89ED557D}"/>
                </a:ext>
              </a:extLst>
            </p:cNvPr>
            <p:cNvSpPr>
              <a:spLocks/>
            </p:cNvSpPr>
            <p:nvPr/>
          </p:nvSpPr>
          <p:spPr bwMode="auto">
            <a:xfrm>
              <a:off x="7643652" y="4268004"/>
              <a:ext cx="691042" cy="244292"/>
            </a:xfrm>
            <a:custGeom>
              <a:avLst/>
              <a:gdLst>
                <a:gd name="T0" fmla="*/ 0 w 570"/>
                <a:gd name="T1" fmla="*/ 2147483647 h 204"/>
                <a:gd name="T2" fmla="*/ 2147483647 w 570"/>
                <a:gd name="T3" fmla="*/ 2147483647 h 204"/>
                <a:gd name="T4" fmla="*/ 2147483647 w 570"/>
                <a:gd name="T5" fmla="*/ 2147483647 h 204"/>
                <a:gd name="T6" fmla="*/ 2147483647 w 570"/>
                <a:gd name="T7" fmla="*/ 2147483647 h 204"/>
                <a:gd name="T8" fmla="*/ 2147483647 w 570"/>
                <a:gd name="T9" fmla="*/ 2147483647 h 204"/>
                <a:gd name="T10" fmla="*/ 2147483647 w 570"/>
                <a:gd name="T11" fmla="*/ 2147483647 h 204"/>
                <a:gd name="T12" fmla="*/ 2147483647 w 570"/>
                <a:gd name="T13" fmla="*/ 0 h 204"/>
                <a:gd name="T14" fmla="*/ 2147483647 w 570"/>
                <a:gd name="T15" fmla="*/ 2147483647 h 204"/>
                <a:gd name="T16" fmla="*/ 2147483647 w 570"/>
                <a:gd name="T17" fmla="*/ 2147483647 h 204"/>
                <a:gd name="T18" fmla="*/ 2147483647 w 570"/>
                <a:gd name="T19" fmla="*/ 2147483647 h 204"/>
                <a:gd name="T20" fmla="*/ 2147483647 w 570"/>
                <a:gd name="T21" fmla="*/ 2147483647 h 204"/>
                <a:gd name="T22" fmla="*/ 0 w 570"/>
                <a:gd name="T23" fmla="*/ 2147483647 h 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0"/>
                <a:gd name="T37" fmla="*/ 0 h 204"/>
                <a:gd name="T38" fmla="*/ 570 w 570"/>
                <a:gd name="T39" fmla="*/ 204 h 2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0" h="204">
                  <a:moveTo>
                    <a:pt x="0" y="204"/>
                  </a:moveTo>
                  <a:lnTo>
                    <a:pt x="17" y="184"/>
                  </a:lnTo>
                  <a:lnTo>
                    <a:pt x="145" y="125"/>
                  </a:lnTo>
                  <a:lnTo>
                    <a:pt x="256" y="143"/>
                  </a:lnTo>
                  <a:lnTo>
                    <a:pt x="289" y="114"/>
                  </a:lnTo>
                  <a:lnTo>
                    <a:pt x="310" y="57"/>
                  </a:lnTo>
                  <a:lnTo>
                    <a:pt x="472" y="0"/>
                  </a:lnTo>
                  <a:lnTo>
                    <a:pt x="498" y="91"/>
                  </a:lnTo>
                  <a:lnTo>
                    <a:pt x="570" y="109"/>
                  </a:lnTo>
                  <a:lnTo>
                    <a:pt x="534" y="152"/>
                  </a:lnTo>
                  <a:lnTo>
                    <a:pt x="558" y="204"/>
                  </a:lnTo>
                  <a:lnTo>
                    <a:pt x="0" y="204"/>
                  </a:lnTo>
                  <a:close/>
                </a:path>
              </a:pathLst>
            </a:custGeom>
            <a:grp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26" name="Freeform 95">
              <a:extLst>
                <a:ext uri="{FF2B5EF4-FFF2-40B4-BE49-F238E27FC236}">
                  <a16:creationId xmlns:a16="http://schemas.microsoft.com/office/drawing/2014/main" id="{18671F35-63F6-437A-A344-5C9FAE8DD73E}"/>
                </a:ext>
              </a:extLst>
            </p:cNvPr>
            <p:cNvSpPr>
              <a:spLocks/>
            </p:cNvSpPr>
            <p:nvPr/>
          </p:nvSpPr>
          <p:spPr bwMode="auto">
            <a:xfrm>
              <a:off x="7221866" y="4208981"/>
              <a:ext cx="597658" cy="327909"/>
            </a:xfrm>
            <a:custGeom>
              <a:avLst/>
              <a:gdLst>
                <a:gd name="T0" fmla="*/ 0 w 489"/>
                <a:gd name="T1" fmla="*/ 2147483647 h 268"/>
                <a:gd name="T2" fmla="*/ 2147483647 w 489"/>
                <a:gd name="T3" fmla="*/ 2147483647 h 268"/>
                <a:gd name="T4" fmla="*/ 2147483647 w 489"/>
                <a:gd name="T5" fmla="*/ 2147483647 h 268"/>
                <a:gd name="T6" fmla="*/ 2147483647 w 489"/>
                <a:gd name="T7" fmla="*/ 2147483647 h 268"/>
                <a:gd name="T8" fmla="*/ 2147483647 w 489"/>
                <a:gd name="T9" fmla="*/ 2147483647 h 268"/>
                <a:gd name="T10" fmla="*/ 2147483647 w 489"/>
                <a:gd name="T11" fmla="*/ 0 h 268"/>
                <a:gd name="T12" fmla="*/ 2147483647 w 489"/>
                <a:gd name="T13" fmla="*/ 2147483647 h 268"/>
                <a:gd name="T14" fmla="*/ 2147483647 w 489"/>
                <a:gd name="T15" fmla="*/ 2147483647 h 268"/>
                <a:gd name="T16" fmla="*/ 2147483647 w 489"/>
                <a:gd name="T17" fmla="*/ 2147483647 h 268"/>
                <a:gd name="T18" fmla="*/ 2147483647 w 489"/>
                <a:gd name="T19" fmla="*/ 2147483647 h 268"/>
                <a:gd name="T20" fmla="*/ 2147483647 w 489"/>
                <a:gd name="T21" fmla="*/ 2147483647 h 268"/>
                <a:gd name="T22" fmla="*/ 2147483647 w 489"/>
                <a:gd name="T23" fmla="*/ 2147483647 h 268"/>
                <a:gd name="T24" fmla="*/ 2147483647 w 489"/>
                <a:gd name="T25" fmla="*/ 2147483647 h 268"/>
                <a:gd name="T26" fmla="*/ 2147483647 w 489"/>
                <a:gd name="T27" fmla="*/ 2147483647 h 268"/>
                <a:gd name="T28" fmla="*/ 0 w 489"/>
                <a:gd name="T29" fmla="*/ 2147483647 h 2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9"/>
                <a:gd name="T46" fmla="*/ 0 h 268"/>
                <a:gd name="T47" fmla="*/ 489 w 489"/>
                <a:gd name="T48" fmla="*/ 268 h 2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9" h="268">
                  <a:moveTo>
                    <a:pt x="0" y="268"/>
                  </a:moveTo>
                  <a:lnTo>
                    <a:pt x="23" y="198"/>
                  </a:lnTo>
                  <a:lnTo>
                    <a:pt x="86" y="157"/>
                  </a:lnTo>
                  <a:lnTo>
                    <a:pt x="225" y="129"/>
                  </a:lnTo>
                  <a:lnTo>
                    <a:pt x="306" y="31"/>
                  </a:lnTo>
                  <a:lnTo>
                    <a:pt x="306" y="0"/>
                  </a:lnTo>
                  <a:lnTo>
                    <a:pt x="399" y="75"/>
                  </a:lnTo>
                  <a:lnTo>
                    <a:pt x="433" y="63"/>
                  </a:lnTo>
                  <a:lnTo>
                    <a:pt x="459" y="88"/>
                  </a:lnTo>
                  <a:lnTo>
                    <a:pt x="489" y="175"/>
                  </a:lnTo>
                  <a:lnTo>
                    <a:pt x="361" y="230"/>
                  </a:lnTo>
                  <a:lnTo>
                    <a:pt x="343" y="250"/>
                  </a:lnTo>
                  <a:lnTo>
                    <a:pt x="98" y="250"/>
                  </a:lnTo>
                  <a:lnTo>
                    <a:pt x="98" y="268"/>
                  </a:lnTo>
                  <a:lnTo>
                    <a:pt x="0" y="268"/>
                  </a:lnTo>
                  <a:close/>
                </a:path>
              </a:pathLst>
            </a:custGeom>
            <a:solidFill>
              <a:schemeClr val="bg1">
                <a:lumMod val="6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27" name="Freeform 96">
              <a:extLst>
                <a:ext uri="{FF2B5EF4-FFF2-40B4-BE49-F238E27FC236}">
                  <a16:creationId xmlns:a16="http://schemas.microsoft.com/office/drawing/2014/main" id="{712A4114-A6B6-4C70-8182-84FDB51B9CF0}"/>
                </a:ext>
              </a:extLst>
            </p:cNvPr>
            <p:cNvSpPr>
              <a:spLocks/>
            </p:cNvSpPr>
            <p:nvPr/>
          </p:nvSpPr>
          <p:spPr bwMode="auto">
            <a:xfrm>
              <a:off x="6793857" y="4517215"/>
              <a:ext cx="417116" cy="357419"/>
            </a:xfrm>
            <a:custGeom>
              <a:avLst/>
              <a:gdLst>
                <a:gd name="T0" fmla="*/ 0 w 341"/>
                <a:gd name="T1" fmla="*/ 0 h 297"/>
                <a:gd name="T2" fmla="*/ 2147483647 w 341"/>
                <a:gd name="T3" fmla="*/ 0 h 297"/>
                <a:gd name="T4" fmla="*/ 2147483647 w 341"/>
                <a:gd name="T5" fmla="*/ 2147483647 h 297"/>
                <a:gd name="T6" fmla="*/ 2147483647 w 341"/>
                <a:gd name="T7" fmla="*/ 2147483647 h 297"/>
                <a:gd name="T8" fmla="*/ 2147483647 w 341"/>
                <a:gd name="T9" fmla="*/ 2147483647 h 297"/>
                <a:gd name="T10" fmla="*/ 2147483647 w 341"/>
                <a:gd name="T11" fmla="*/ 2147483647 h 297"/>
                <a:gd name="T12" fmla="*/ 2147483647 w 341"/>
                <a:gd name="T13" fmla="*/ 2147483647 h 297"/>
                <a:gd name="T14" fmla="*/ 2147483647 w 341"/>
                <a:gd name="T15" fmla="*/ 2147483647 h 297"/>
                <a:gd name="T16" fmla="*/ 2147483647 w 341"/>
                <a:gd name="T17" fmla="*/ 2147483647 h 297"/>
                <a:gd name="T18" fmla="*/ 2147483647 w 341"/>
                <a:gd name="T19" fmla="*/ 2147483647 h 297"/>
                <a:gd name="T20" fmla="*/ 2147483647 w 341"/>
                <a:gd name="T21" fmla="*/ 2147483647 h 297"/>
                <a:gd name="T22" fmla="*/ 0 w 341"/>
                <a:gd name="T23" fmla="*/ 0 h 2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1"/>
                <a:gd name="T37" fmla="*/ 0 h 297"/>
                <a:gd name="T38" fmla="*/ 341 w 341"/>
                <a:gd name="T39" fmla="*/ 297 h 2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1" h="297">
                  <a:moveTo>
                    <a:pt x="0" y="0"/>
                  </a:moveTo>
                  <a:lnTo>
                    <a:pt x="306" y="0"/>
                  </a:lnTo>
                  <a:lnTo>
                    <a:pt x="294" y="40"/>
                  </a:lnTo>
                  <a:lnTo>
                    <a:pt x="341" y="42"/>
                  </a:lnTo>
                  <a:lnTo>
                    <a:pt x="299" y="145"/>
                  </a:lnTo>
                  <a:lnTo>
                    <a:pt x="254" y="210"/>
                  </a:lnTo>
                  <a:lnTo>
                    <a:pt x="227" y="297"/>
                  </a:lnTo>
                  <a:lnTo>
                    <a:pt x="48" y="297"/>
                  </a:lnTo>
                  <a:lnTo>
                    <a:pt x="45" y="257"/>
                  </a:lnTo>
                  <a:lnTo>
                    <a:pt x="12" y="249"/>
                  </a:lnTo>
                  <a:lnTo>
                    <a:pt x="12" y="62"/>
                  </a:lnTo>
                  <a:lnTo>
                    <a:pt x="0"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28" name="Freeform 97">
              <a:extLst>
                <a:ext uri="{FF2B5EF4-FFF2-40B4-BE49-F238E27FC236}">
                  <a16:creationId xmlns:a16="http://schemas.microsoft.com/office/drawing/2014/main" id="{79DF1751-8924-402B-B77F-6B65978524C3}"/>
                </a:ext>
              </a:extLst>
            </p:cNvPr>
            <p:cNvSpPr>
              <a:spLocks/>
            </p:cNvSpPr>
            <p:nvPr/>
          </p:nvSpPr>
          <p:spPr bwMode="auto">
            <a:xfrm>
              <a:off x="7159614" y="4512296"/>
              <a:ext cx="700380" cy="181990"/>
            </a:xfrm>
            <a:custGeom>
              <a:avLst/>
              <a:gdLst>
                <a:gd name="T0" fmla="*/ 2147483647 w 575"/>
                <a:gd name="T1" fmla="*/ 2147483647 h 148"/>
                <a:gd name="T2" fmla="*/ 2147483647 w 575"/>
                <a:gd name="T3" fmla="*/ 2147483647 h 148"/>
                <a:gd name="T4" fmla="*/ 2147483647 w 575"/>
                <a:gd name="T5" fmla="*/ 0 h 148"/>
                <a:gd name="T6" fmla="*/ 2147483647 w 575"/>
                <a:gd name="T7" fmla="*/ 0 h 148"/>
                <a:gd name="T8" fmla="*/ 2147483647 w 575"/>
                <a:gd name="T9" fmla="*/ 2147483647 h 148"/>
                <a:gd name="T10" fmla="*/ 2147483647 w 575"/>
                <a:gd name="T11" fmla="*/ 2147483647 h 148"/>
                <a:gd name="T12" fmla="*/ 2147483647 w 575"/>
                <a:gd name="T13" fmla="*/ 2147483647 h 148"/>
                <a:gd name="T14" fmla="*/ 0 w 575"/>
                <a:gd name="T15" fmla="*/ 2147483647 h 148"/>
                <a:gd name="T16" fmla="*/ 2147483647 w 575"/>
                <a:gd name="T17" fmla="*/ 2147483647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5"/>
                <a:gd name="T28" fmla="*/ 0 h 148"/>
                <a:gd name="T29" fmla="*/ 575 w 575"/>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5" h="148">
                  <a:moveTo>
                    <a:pt x="51" y="16"/>
                  </a:moveTo>
                  <a:lnTo>
                    <a:pt x="151" y="16"/>
                  </a:lnTo>
                  <a:lnTo>
                    <a:pt x="151" y="0"/>
                  </a:lnTo>
                  <a:lnTo>
                    <a:pt x="575" y="0"/>
                  </a:lnTo>
                  <a:lnTo>
                    <a:pt x="569" y="36"/>
                  </a:lnTo>
                  <a:lnTo>
                    <a:pt x="397" y="105"/>
                  </a:lnTo>
                  <a:lnTo>
                    <a:pt x="381" y="148"/>
                  </a:lnTo>
                  <a:lnTo>
                    <a:pt x="0" y="147"/>
                  </a:lnTo>
                  <a:lnTo>
                    <a:pt x="51" y="16"/>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29" name="Freeform 98">
              <a:extLst>
                <a:ext uri="{FF2B5EF4-FFF2-40B4-BE49-F238E27FC236}">
                  <a16:creationId xmlns:a16="http://schemas.microsoft.com/office/drawing/2014/main" id="{426D590E-3B41-42E2-B67F-917E7D618988}"/>
                </a:ext>
              </a:extLst>
            </p:cNvPr>
            <p:cNvSpPr>
              <a:spLocks/>
            </p:cNvSpPr>
            <p:nvPr/>
          </p:nvSpPr>
          <p:spPr bwMode="auto">
            <a:xfrm>
              <a:off x="7623421" y="4512296"/>
              <a:ext cx="729952" cy="285280"/>
            </a:xfrm>
            <a:custGeom>
              <a:avLst/>
              <a:gdLst>
                <a:gd name="T0" fmla="*/ 2147483647 w 599"/>
                <a:gd name="T1" fmla="*/ 0 h 236"/>
                <a:gd name="T2" fmla="*/ 2147483647 w 599"/>
                <a:gd name="T3" fmla="*/ 0 h 236"/>
                <a:gd name="T4" fmla="*/ 2147483647 w 599"/>
                <a:gd name="T5" fmla="*/ 2147483647 h 236"/>
                <a:gd name="T6" fmla="*/ 2147483647 w 599"/>
                <a:gd name="T7" fmla="*/ 2147483647 h 236"/>
                <a:gd name="T8" fmla="*/ 2147483647 w 599"/>
                <a:gd name="T9" fmla="*/ 2147483647 h 236"/>
                <a:gd name="T10" fmla="*/ 2147483647 w 599"/>
                <a:gd name="T11" fmla="*/ 2147483647 h 236"/>
                <a:gd name="T12" fmla="*/ 2147483647 w 599"/>
                <a:gd name="T13" fmla="*/ 2147483647 h 236"/>
                <a:gd name="T14" fmla="*/ 2147483647 w 599"/>
                <a:gd name="T15" fmla="*/ 2147483647 h 236"/>
                <a:gd name="T16" fmla="*/ 2147483647 w 599"/>
                <a:gd name="T17" fmla="*/ 2147483647 h 236"/>
                <a:gd name="T18" fmla="*/ 2147483647 w 599"/>
                <a:gd name="T19" fmla="*/ 2147483647 h 236"/>
                <a:gd name="T20" fmla="*/ 2147483647 w 599"/>
                <a:gd name="T21" fmla="*/ 2147483647 h 236"/>
                <a:gd name="T22" fmla="*/ 0 w 599"/>
                <a:gd name="T23" fmla="*/ 2147483647 h 236"/>
                <a:gd name="T24" fmla="*/ 2147483647 w 599"/>
                <a:gd name="T25" fmla="*/ 2147483647 h 236"/>
                <a:gd name="T26" fmla="*/ 2147483647 w 599"/>
                <a:gd name="T27" fmla="*/ 2147483647 h 236"/>
                <a:gd name="T28" fmla="*/ 2147483647 w 599"/>
                <a:gd name="T29" fmla="*/ 0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9"/>
                <a:gd name="T46" fmla="*/ 0 h 236"/>
                <a:gd name="T47" fmla="*/ 599 w 599"/>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9" h="236">
                  <a:moveTo>
                    <a:pt x="191" y="0"/>
                  </a:moveTo>
                  <a:lnTo>
                    <a:pt x="569" y="0"/>
                  </a:lnTo>
                  <a:lnTo>
                    <a:pt x="599" y="74"/>
                  </a:lnTo>
                  <a:lnTo>
                    <a:pt x="533" y="145"/>
                  </a:lnTo>
                  <a:lnTo>
                    <a:pt x="438" y="175"/>
                  </a:lnTo>
                  <a:lnTo>
                    <a:pt x="400" y="236"/>
                  </a:lnTo>
                  <a:lnTo>
                    <a:pt x="307" y="135"/>
                  </a:lnTo>
                  <a:lnTo>
                    <a:pt x="233" y="135"/>
                  </a:lnTo>
                  <a:lnTo>
                    <a:pt x="220" y="115"/>
                  </a:lnTo>
                  <a:lnTo>
                    <a:pt x="120" y="115"/>
                  </a:lnTo>
                  <a:lnTo>
                    <a:pt x="87" y="148"/>
                  </a:lnTo>
                  <a:lnTo>
                    <a:pt x="0" y="147"/>
                  </a:lnTo>
                  <a:lnTo>
                    <a:pt x="14" y="106"/>
                  </a:lnTo>
                  <a:lnTo>
                    <a:pt x="184" y="36"/>
                  </a:lnTo>
                  <a:lnTo>
                    <a:pt x="191" y="0"/>
                  </a:lnTo>
                  <a:close/>
                </a:path>
              </a:pathLst>
            </a:custGeom>
            <a:solidFill>
              <a:schemeClr val="bg1">
                <a:lumMod val="6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dirty="0">
                <a:ln>
                  <a:noFill/>
                </a:ln>
                <a:solidFill>
                  <a:prstClr val="black"/>
                </a:solidFill>
                <a:effectLst/>
                <a:uLnTx/>
                <a:uFillTx/>
                <a:latin typeface="Calibri"/>
              </a:endParaRPr>
            </a:p>
          </p:txBody>
        </p:sp>
        <p:sp>
          <p:nvSpPr>
            <p:cNvPr id="230" name="Freeform 99">
              <a:extLst>
                <a:ext uri="{FF2B5EF4-FFF2-40B4-BE49-F238E27FC236}">
                  <a16:creationId xmlns:a16="http://schemas.microsoft.com/office/drawing/2014/main" id="{213F486C-BA93-47BE-968C-675932031B6A}"/>
                </a:ext>
              </a:extLst>
            </p:cNvPr>
            <p:cNvSpPr>
              <a:spLocks/>
            </p:cNvSpPr>
            <p:nvPr/>
          </p:nvSpPr>
          <p:spPr bwMode="auto">
            <a:xfrm>
              <a:off x="7713691" y="4653296"/>
              <a:ext cx="396882" cy="339386"/>
            </a:xfrm>
            <a:custGeom>
              <a:avLst/>
              <a:gdLst>
                <a:gd name="T0" fmla="*/ 2147483647 w 327"/>
                <a:gd name="T1" fmla="*/ 2147483647 h 283"/>
                <a:gd name="T2" fmla="*/ 2147483647 w 327"/>
                <a:gd name="T3" fmla="*/ 0 h 283"/>
                <a:gd name="T4" fmla="*/ 2147483647 w 327"/>
                <a:gd name="T5" fmla="*/ 0 h 283"/>
                <a:gd name="T6" fmla="*/ 2147483647 w 327"/>
                <a:gd name="T7" fmla="*/ 2147483647 h 283"/>
                <a:gd name="T8" fmla="*/ 2147483647 w 327"/>
                <a:gd name="T9" fmla="*/ 2147483647 h 283"/>
                <a:gd name="T10" fmla="*/ 2147483647 w 327"/>
                <a:gd name="T11" fmla="*/ 2147483647 h 283"/>
                <a:gd name="T12" fmla="*/ 2147483647 w 327"/>
                <a:gd name="T13" fmla="*/ 2147483647 h 283"/>
                <a:gd name="T14" fmla="*/ 2147483647 w 327"/>
                <a:gd name="T15" fmla="*/ 2147483647 h 283"/>
                <a:gd name="T16" fmla="*/ 2147483647 w 327"/>
                <a:gd name="T17" fmla="*/ 2147483647 h 283"/>
                <a:gd name="T18" fmla="*/ 2147483647 w 327"/>
                <a:gd name="T19" fmla="*/ 2147483647 h 283"/>
                <a:gd name="T20" fmla="*/ 0 w 327"/>
                <a:gd name="T21" fmla="*/ 2147483647 h 283"/>
                <a:gd name="T22" fmla="*/ 2147483647 w 327"/>
                <a:gd name="T23" fmla="*/ 2147483647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283"/>
                <a:gd name="T38" fmla="*/ 327 w 327"/>
                <a:gd name="T39" fmla="*/ 283 h 2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283">
                  <a:moveTo>
                    <a:pt x="13" y="34"/>
                  </a:moveTo>
                  <a:lnTo>
                    <a:pt x="47" y="0"/>
                  </a:lnTo>
                  <a:lnTo>
                    <a:pt x="147" y="0"/>
                  </a:lnTo>
                  <a:lnTo>
                    <a:pt x="158" y="20"/>
                  </a:lnTo>
                  <a:lnTo>
                    <a:pt x="234" y="20"/>
                  </a:lnTo>
                  <a:lnTo>
                    <a:pt x="327" y="121"/>
                  </a:lnTo>
                  <a:lnTo>
                    <a:pt x="242" y="210"/>
                  </a:lnTo>
                  <a:lnTo>
                    <a:pt x="178" y="232"/>
                  </a:lnTo>
                  <a:lnTo>
                    <a:pt x="170" y="283"/>
                  </a:lnTo>
                  <a:lnTo>
                    <a:pt x="137" y="224"/>
                  </a:lnTo>
                  <a:lnTo>
                    <a:pt x="0" y="62"/>
                  </a:lnTo>
                  <a:lnTo>
                    <a:pt x="13" y="34"/>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31" name="Freeform 100">
              <a:extLst>
                <a:ext uri="{FF2B5EF4-FFF2-40B4-BE49-F238E27FC236}">
                  <a16:creationId xmlns:a16="http://schemas.microsoft.com/office/drawing/2014/main" id="{84D69168-DDDA-475F-B2B7-F9879B7FD9F2}"/>
                </a:ext>
              </a:extLst>
            </p:cNvPr>
            <p:cNvSpPr>
              <a:spLocks/>
            </p:cNvSpPr>
            <p:nvPr/>
          </p:nvSpPr>
          <p:spPr bwMode="auto">
            <a:xfrm>
              <a:off x="7539376" y="4691007"/>
              <a:ext cx="381319" cy="436117"/>
            </a:xfrm>
            <a:custGeom>
              <a:avLst/>
              <a:gdLst>
                <a:gd name="T0" fmla="*/ 0 w 313"/>
                <a:gd name="T1" fmla="*/ 0 h 360"/>
                <a:gd name="T2" fmla="*/ 2147483647 w 313"/>
                <a:gd name="T3" fmla="*/ 0 h 360"/>
                <a:gd name="T4" fmla="*/ 2147483647 w 313"/>
                <a:gd name="T5" fmla="*/ 2147483647 h 360"/>
                <a:gd name="T6" fmla="*/ 2147483647 w 313"/>
                <a:gd name="T7" fmla="*/ 2147483647 h 360"/>
                <a:gd name="T8" fmla="*/ 2147483647 w 313"/>
                <a:gd name="T9" fmla="*/ 2147483647 h 360"/>
                <a:gd name="T10" fmla="*/ 2147483647 w 313"/>
                <a:gd name="T11" fmla="*/ 2147483647 h 360"/>
                <a:gd name="T12" fmla="*/ 2147483647 w 313"/>
                <a:gd name="T13" fmla="*/ 2147483647 h 360"/>
                <a:gd name="T14" fmla="*/ 2147483647 w 313"/>
                <a:gd name="T15" fmla="*/ 2147483647 h 360"/>
                <a:gd name="T16" fmla="*/ 2147483647 w 313"/>
                <a:gd name="T17" fmla="*/ 2147483647 h 360"/>
                <a:gd name="T18" fmla="*/ 2147483647 w 313"/>
                <a:gd name="T19" fmla="*/ 2147483647 h 360"/>
                <a:gd name="T20" fmla="*/ 0 w 313"/>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3"/>
                <a:gd name="T34" fmla="*/ 0 h 360"/>
                <a:gd name="T35" fmla="*/ 313 w 313"/>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3" h="360">
                  <a:moveTo>
                    <a:pt x="0" y="0"/>
                  </a:moveTo>
                  <a:lnTo>
                    <a:pt x="157" y="0"/>
                  </a:lnTo>
                  <a:lnTo>
                    <a:pt x="144" y="27"/>
                  </a:lnTo>
                  <a:lnTo>
                    <a:pt x="280" y="191"/>
                  </a:lnTo>
                  <a:lnTo>
                    <a:pt x="313" y="250"/>
                  </a:lnTo>
                  <a:lnTo>
                    <a:pt x="277" y="359"/>
                  </a:lnTo>
                  <a:lnTo>
                    <a:pt x="55" y="360"/>
                  </a:lnTo>
                  <a:lnTo>
                    <a:pt x="31" y="312"/>
                  </a:lnTo>
                  <a:lnTo>
                    <a:pt x="20" y="256"/>
                  </a:lnTo>
                  <a:lnTo>
                    <a:pt x="42" y="225"/>
                  </a:lnTo>
                  <a:lnTo>
                    <a:pt x="0" y="0"/>
                  </a:lnTo>
                  <a:close/>
                </a:path>
              </a:pathLst>
            </a:custGeom>
            <a:grp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32" name="Freeform 101">
              <a:extLst>
                <a:ext uri="{FF2B5EF4-FFF2-40B4-BE49-F238E27FC236}">
                  <a16:creationId xmlns:a16="http://schemas.microsoft.com/office/drawing/2014/main" id="{E99CEEBE-9796-4F04-B3BF-02ED973471E3}"/>
                </a:ext>
              </a:extLst>
            </p:cNvPr>
            <p:cNvSpPr>
              <a:spLocks/>
            </p:cNvSpPr>
            <p:nvPr/>
          </p:nvSpPr>
          <p:spPr bwMode="auto">
            <a:xfrm>
              <a:off x="7064673" y="4691007"/>
              <a:ext cx="277039" cy="486943"/>
            </a:xfrm>
            <a:custGeom>
              <a:avLst/>
              <a:gdLst>
                <a:gd name="T0" fmla="*/ 2147483647 w 227"/>
                <a:gd name="T1" fmla="*/ 0 h 401"/>
                <a:gd name="T2" fmla="*/ 2147483647 w 227"/>
                <a:gd name="T3" fmla="*/ 0 h 401"/>
                <a:gd name="T4" fmla="*/ 2147483647 w 227"/>
                <a:gd name="T5" fmla="*/ 2147483647 h 401"/>
                <a:gd name="T6" fmla="*/ 2147483647 w 227"/>
                <a:gd name="T7" fmla="*/ 2147483647 h 401"/>
                <a:gd name="T8" fmla="*/ 2147483647 w 227"/>
                <a:gd name="T9" fmla="*/ 2147483647 h 401"/>
                <a:gd name="T10" fmla="*/ 2147483647 w 227"/>
                <a:gd name="T11" fmla="*/ 2147483647 h 401"/>
                <a:gd name="T12" fmla="*/ 0 w 227"/>
                <a:gd name="T13" fmla="*/ 2147483647 h 401"/>
                <a:gd name="T14" fmla="*/ 2147483647 w 227"/>
                <a:gd name="T15" fmla="*/ 2147483647 h 401"/>
                <a:gd name="T16" fmla="*/ 2147483647 w 227"/>
                <a:gd name="T17" fmla="*/ 2147483647 h 401"/>
                <a:gd name="T18" fmla="*/ 2147483647 w 227"/>
                <a:gd name="T19" fmla="*/ 2147483647 h 401"/>
                <a:gd name="T20" fmla="*/ 2147483647 w 227"/>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7"/>
                <a:gd name="T34" fmla="*/ 0 h 401"/>
                <a:gd name="T35" fmla="*/ 227 w 227"/>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7" h="401">
                  <a:moveTo>
                    <a:pt x="76" y="0"/>
                  </a:moveTo>
                  <a:lnTo>
                    <a:pt x="227" y="0"/>
                  </a:lnTo>
                  <a:lnTo>
                    <a:pt x="178" y="267"/>
                  </a:lnTo>
                  <a:lnTo>
                    <a:pt x="176" y="371"/>
                  </a:lnTo>
                  <a:lnTo>
                    <a:pt x="129" y="401"/>
                  </a:lnTo>
                  <a:lnTo>
                    <a:pt x="105" y="332"/>
                  </a:lnTo>
                  <a:lnTo>
                    <a:pt x="0" y="332"/>
                  </a:lnTo>
                  <a:lnTo>
                    <a:pt x="33" y="217"/>
                  </a:lnTo>
                  <a:lnTo>
                    <a:pt x="1" y="157"/>
                  </a:lnTo>
                  <a:lnTo>
                    <a:pt x="31" y="60"/>
                  </a:lnTo>
                  <a:lnTo>
                    <a:pt x="76"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33" name="Freeform 102">
              <a:extLst>
                <a:ext uri="{FF2B5EF4-FFF2-40B4-BE49-F238E27FC236}">
                  <a16:creationId xmlns:a16="http://schemas.microsoft.com/office/drawing/2014/main" id="{702DD631-23E6-426F-A7AD-F868A6CA0E39}"/>
                </a:ext>
              </a:extLst>
            </p:cNvPr>
            <p:cNvSpPr>
              <a:spLocks/>
            </p:cNvSpPr>
            <p:nvPr/>
          </p:nvSpPr>
          <p:spPr bwMode="auto">
            <a:xfrm>
              <a:off x="7357276" y="5069739"/>
              <a:ext cx="664583" cy="575480"/>
            </a:xfrm>
            <a:custGeom>
              <a:avLst/>
              <a:gdLst>
                <a:gd name="T0" fmla="*/ 2147483647 w 547"/>
                <a:gd name="T1" fmla="*/ 0 h 478"/>
                <a:gd name="T2" fmla="*/ 2147483647 w 547"/>
                <a:gd name="T3" fmla="*/ 0 h 478"/>
                <a:gd name="T4" fmla="*/ 2147483647 w 547"/>
                <a:gd name="T5" fmla="*/ 2147483647 h 478"/>
                <a:gd name="T6" fmla="*/ 2147483647 w 547"/>
                <a:gd name="T7" fmla="*/ 2147483647 h 478"/>
                <a:gd name="T8" fmla="*/ 2147483647 w 547"/>
                <a:gd name="T9" fmla="*/ 2147483647 h 478"/>
                <a:gd name="T10" fmla="*/ 2147483647 w 547"/>
                <a:gd name="T11" fmla="*/ 2147483647 h 478"/>
                <a:gd name="T12" fmla="*/ 2147483647 w 547"/>
                <a:gd name="T13" fmla="*/ 2147483647 h 478"/>
                <a:gd name="T14" fmla="*/ 2147483647 w 547"/>
                <a:gd name="T15" fmla="*/ 2147483647 h 478"/>
                <a:gd name="T16" fmla="*/ 2147483647 w 547"/>
                <a:gd name="T17" fmla="*/ 2147483647 h 478"/>
                <a:gd name="T18" fmla="*/ 2147483647 w 547"/>
                <a:gd name="T19" fmla="*/ 2147483647 h 478"/>
                <a:gd name="T20" fmla="*/ 2147483647 w 547"/>
                <a:gd name="T21" fmla="*/ 2147483647 h 478"/>
                <a:gd name="T22" fmla="*/ 2147483647 w 547"/>
                <a:gd name="T23" fmla="*/ 2147483647 h 478"/>
                <a:gd name="T24" fmla="*/ 2147483647 w 547"/>
                <a:gd name="T25" fmla="*/ 2147483647 h 478"/>
                <a:gd name="T26" fmla="*/ 2147483647 w 547"/>
                <a:gd name="T27" fmla="*/ 2147483647 h 478"/>
                <a:gd name="T28" fmla="*/ 2147483647 w 547"/>
                <a:gd name="T29" fmla="*/ 2147483647 h 478"/>
                <a:gd name="T30" fmla="*/ 2147483647 w 547"/>
                <a:gd name="T31" fmla="*/ 2147483647 h 478"/>
                <a:gd name="T32" fmla="*/ 2147483647 w 547"/>
                <a:gd name="T33" fmla="*/ 2147483647 h 478"/>
                <a:gd name="T34" fmla="*/ 0 w 547"/>
                <a:gd name="T35" fmla="*/ 2147483647 h 478"/>
                <a:gd name="T36" fmla="*/ 2147483647 w 547"/>
                <a:gd name="T37" fmla="*/ 0 h 4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7"/>
                <a:gd name="T58" fmla="*/ 0 h 478"/>
                <a:gd name="T59" fmla="*/ 547 w 547"/>
                <a:gd name="T60" fmla="*/ 478 h 4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7" h="478">
                  <a:moveTo>
                    <a:pt x="2" y="0"/>
                  </a:moveTo>
                  <a:lnTo>
                    <a:pt x="182" y="0"/>
                  </a:lnTo>
                  <a:lnTo>
                    <a:pt x="206" y="48"/>
                  </a:lnTo>
                  <a:lnTo>
                    <a:pt x="424" y="48"/>
                  </a:lnTo>
                  <a:lnTo>
                    <a:pt x="430" y="90"/>
                  </a:lnTo>
                  <a:lnTo>
                    <a:pt x="507" y="229"/>
                  </a:lnTo>
                  <a:lnTo>
                    <a:pt x="537" y="330"/>
                  </a:lnTo>
                  <a:lnTo>
                    <a:pt x="547" y="400"/>
                  </a:lnTo>
                  <a:lnTo>
                    <a:pt x="471" y="472"/>
                  </a:lnTo>
                  <a:lnTo>
                    <a:pt x="408" y="478"/>
                  </a:lnTo>
                  <a:lnTo>
                    <a:pt x="390" y="332"/>
                  </a:lnTo>
                  <a:lnTo>
                    <a:pt x="370" y="334"/>
                  </a:lnTo>
                  <a:lnTo>
                    <a:pt x="308" y="246"/>
                  </a:lnTo>
                  <a:lnTo>
                    <a:pt x="322" y="173"/>
                  </a:lnTo>
                  <a:lnTo>
                    <a:pt x="252" y="94"/>
                  </a:lnTo>
                  <a:lnTo>
                    <a:pt x="160" y="117"/>
                  </a:lnTo>
                  <a:lnTo>
                    <a:pt x="89" y="54"/>
                  </a:lnTo>
                  <a:lnTo>
                    <a:pt x="0" y="52"/>
                  </a:lnTo>
                  <a:lnTo>
                    <a:pt x="2" y="0"/>
                  </a:lnTo>
                  <a:close/>
                </a:path>
              </a:pathLst>
            </a:custGeom>
            <a:grp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34" name="Freeform 103">
              <a:extLst>
                <a:ext uri="{FF2B5EF4-FFF2-40B4-BE49-F238E27FC236}">
                  <a16:creationId xmlns:a16="http://schemas.microsoft.com/office/drawing/2014/main" id="{EE8FC563-BC04-448F-AC9C-8B609BEC9DDC}"/>
                </a:ext>
              </a:extLst>
            </p:cNvPr>
            <p:cNvSpPr>
              <a:spLocks/>
            </p:cNvSpPr>
            <p:nvPr/>
          </p:nvSpPr>
          <p:spPr bwMode="auto">
            <a:xfrm>
              <a:off x="7279455" y="4691004"/>
              <a:ext cx="309725" cy="450874"/>
            </a:xfrm>
            <a:custGeom>
              <a:avLst/>
              <a:gdLst>
                <a:gd name="T0" fmla="*/ 2147483647 w 255"/>
                <a:gd name="T1" fmla="*/ 0 h 371"/>
                <a:gd name="T2" fmla="*/ 2147483647 w 255"/>
                <a:gd name="T3" fmla="*/ 0 h 371"/>
                <a:gd name="T4" fmla="*/ 2147483647 w 255"/>
                <a:gd name="T5" fmla="*/ 2147483647 h 371"/>
                <a:gd name="T6" fmla="*/ 2147483647 w 255"/>
                <a:gd name="T7" fmla="*/ 2147483647 h 371"/>
                <a:gd name="T8" fmla="*/ 2147483647 w 255"/>
                <a:gd name="T9" fmla="*/ 2147483647 h 371"/>
                <a:gd name="T10" fmla="*/ 2147483647 w 255"/>
                <a:gd name="T11" fmla="*/ 2147483647 h 371"/>
                <a:gd name="T12" fmla="*/ 2147483647 w 255"/>
                <a:gd name="T13" fmla="*/ 2147483647 h 371"/>
                <a:gd name="T14" fmla="*/ 0 w 255"/>
                <a:gd name="T15" fmla="*/ 2147483647 h 371"/>
                <a:gd name="T16" fmla="*/ 2147483647 w 255"/>
                <a:gd name="T17" fmla="*/ 2147483647 h 371"/>
                <a:gd name="T18" fmla="*/ 2147483647 w 255"/>
                <a:gd name="T19" fmla="*/ 0 h 3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371"/>
                <a:gd name="T32" fmla="*/ 255 w 255"/>
                <a:gd name="T33" fmla="*/ 371 h 3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371">
                  <a:moveTo>
                    <a:pt x="52" y="0"/>
                  </a:moveTo>
                  <a:lnTo>
                    <a:pt x="212" y="0"/>
                  </a:lnTo>
                  <a:lnTo>
                    <a:pt x="255" y="227"/>
                  </a:lnTo>
                  <a:lnTo>
                    <a:pt x="234" y="257"/>
                  </a:lnTo>
                  <a:lnTo>
                    <a:pt x="244" y="310"/>
                  </a:lnTo>
                  <a:lnTo>
                    <a:pt x="66" y="310"/>
                  </a:lnTo>
                  <a:lnTo>
                    <a:pt x="63" y="362"/>
                  </a:lnTo>
                  <a:lnTo>
                    <a:pt x="0" y="371"/>
                  </a:lnTo>
                  <a:lnTo>
                    <a:pt x="2" y="267"/>
                  </a:lnTo>
                  <a:lnTo>
                    <a:pt x="52" y="0"/>
                  </a:lnTo>
                  <a:close/>
                </a:path>
              </a:pathLst>
            </a:custGeom>
            <a:grp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35" name="Freeform 104">
              <a:extLst>
                <a:ext uri="{FF2B5EF4-FFF2-40B4-BE49-F238E27FC236}">
                  <a16:creationId xmlns:a16="http://schemas.microsoft.com/office/drawing/2014/main" id="{FBA98F3A-818F-4875-848B-56CB97A730B0}"/>
                </a:ext>
              </a:extLst>
            </p:cNvPr>
            <p:cNvSpPr>
              <a:spLocks/>
            </p:cNvSpPr>
            <p:nvPr/>
          </p:nvSpPr>
          <p:spPr bwMode="auto">
            <a:xfrm>
              <a:off x="6846775" y="4874632"/>
              <a:ext cx="407778" cy="386932"/>
            </a:xfrm>
            <a:custGeom>
              <a:avLst/>
              <a:gdLst>
                <a:gd name="T0" fmla="*/ 2147483647 w 334"/>
                <a:gd name="T1" fmla="*/ 0 h 322"/>
                <a:gd name="T2" fmla="*/ 2147483647 w 334"/>
                <a:gd name="T3" fmla="*/ 0 h 322"/>
                <a:gd name="T4" fmla="*/ 2147483647 w 334"/>
                <a:gd name="T5" fmla="*/ 2147483647 h 322"/>
                <a:gd name="T6" fmla="*/ 2147483647 w 334"/>
                <a:gd name="T7" fmla="*/ 2147483647 h 322"/>
                <a:gd name="T8" fmla="*/ 2147483647 w 334"/>
                <a:gd name="T9" fmla="*/ 2147483647 h 322"/>
                <a:gd name="T10" fmla="*/ 2147483647 w 334"/>
                <a:gd name="T11" fmla="*/ 2147483647 h 322"/>
                <a:gd name="T12" fmla="*/ 2147483647 w 334"/>
                <a:gd name="T13" fmla="*/ 2147483647 h 322"/>
                <a:gd name="T14" fmla="*/ 2147483647 w 334"/>
                <a:gd name="T15" fmla="*/ 2147483647 h 322"/>
                <a:gd name="T16" fmla="*/ 2147483647 w 334"/>
                <a:gd name="T17" fmla="*/ 2147483647 h 322"/>
                <a:gd name="T18" fmla="*/ 2147483647 w 334"/>
                <a:gd name="T19" fmla="*/ 2147483647 h 322"/>
                <a:gd name="T20" fmla="*/ 0 w 334"/>
                <a:gd name="T21" fmla="*/ 2147483647 h 322"/>
                <a:gd name="T22" fmla="*/ 2147483647 w 334"/>
                <a:gd name="T23" fmla="*/ 0 h 3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22"/>
                <a:gd name="T38" fmla="*/ 334 w 334"/>
                <a:gd name="T39" fmla="*/ 322 h 3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22">
                  <a:moveTo>
                    <a:pt x="3" y="0"/>
                  </a:moveTo>
                  <a:lnTo>
                    <a:pt x="182" y="0"/>
                  </a:lnTo>
                  <a:lnTo>
                    <a:pt x="213" y="69"/>
                  </a:lnTo>
                  <a:lnTo>
                    <a:pt x="180" y="178"/>
                  </a:lnTo>
                  <a:lnTo>
                    <a:pt x="285" y="178"/>
                  </a:lnTo>
                  <a:lnTo>
                    <a:pt x="309" y="249"/>
                  </a:lnTo>
                  <a:lnTo>
                    <a:pt x="334" y="322"/>
                  </a:lnTo>
                  <a:lnTo>
                    <a:pt x="193" y="314"/>
                  </a:lnTo>
                  <a:lnTo>
                    <a:pt x="23" y="250"/>
                  </a:lnTo>
                  <a:lnTo>
                    <a:pt x="43" y="200"/>
                  </a:lnTo>
                  <a:lnTo>
                    <a:pt x="0" y="99"/>
                  </a:lnTo>
                  <a:lnTo>
                    <a:pt x="3"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36" name="Freeform 105">
              <a:extLst>
                <a:ext uri="{FF2B5EF4-FFF2-40B4-BE49-F238E27FC236}">
                  <a16:creationId xmlns:a16="http://schemas.microsoft.com/office/drawing/2014/main" id="{EFD27AA2-6C6B-4B70-B141-83DD6CC05A01}"/>
                </a:ext>
              </a:extLst>
            </p:cNvPr>
            <p:cNvSpPr>
              <a:spLocks/>
            </p:cNvSpPr>
            <p:nvPr/>
          </p:nvSpPr>
          <p:spPr bwMode="auto">
            <a:xfrm>
              <a:off x="6102816" y="4468027"/>
              <a:ext cx="708164" cy="354142"/>
            </a:xfrm>
            <a:custGeom>
              <a:avLst/>
              <a:gdLst>
                <a:gd name="T0" fmla="*/ 0 w 583"/>
                <a:gd name="T1" fmla="*/ 0 h 294"/>
                <a:gd name="T2" fmla="*/ 2147483647 w 583"/>
                <a:gd name="T3" fmla="*/ 0 h 294"/>
                <a:gd name="T4" fmla="*/ 2147483647 w 583"/>
                <a:gd name="T5" fmla="*/ 2147483647 h 294"/>
                <a:gd name="T6" fmla="*/ 2147483647 w 583"/>
                <a:gd name="T7" fmla="*/ 2147483647 h 294"/>
                <a:gd name="T8" fmla="*/ 2147483647 w 583"/>
                <a:gd name="T9" fmla="*/ 2147483647 h 294"/>
                <a:gd name="T10" fmla="*/ 2147483647 w 583"/>
                <a:gd name="T11" fmla="*/ 2147483647 h 294"/>
                <a:gd name="T12" fmla="*/ 2147483647 w 583"/>
                <a:gd name="T13" fmla="*/ 2147483647 h 294"/>
                <a:gd name="T14" fmla="*/ 2147483647 w 583"/>
                <a:gd name="T15" fmla="*/ 2147483647 h 294"/>
                <a:gd name="T16" fmla="*/ 2147483647 w 583"/>
                <a:gd name="T17" fmla="*/ 2147483647 h 294"/>
                <a:gd name="T18" fmla="*/ 0 w 583"/>
                <a:gd name="T19" fmla="*/ 2147483647 h 294"/>
                <a:gd name="T20" fmla="*/ 0 w 583"/>
                <a:gd name="T21" fmla="*/ 0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3"/>
                <a:gd name="T34" fmla="*/ 0 h 294"/>
                <a:gd name="T35" fmla="*/ 583 w 583"/>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3" h="294">
                  <a:moveTo>
                    <a:pt x="0" y="0"/>
                  </a:moveTo>
                  <a:lnTo>
                    <a:pt x="554" y="0"/>
                  </a:lnTo>
                  <a:lnTo>
                    <a:pt x="571" y="43"/>
                  </a:lnTo>
                  <a:lnTo>
                    <a:pt x="581" y="105"/>
                  </a:lnTo>
                  <a:lnTo>
                    <a:pt x="583" y="294"/>
                  </a:lnTo>
                  <a:lnTo>
                    <a:pt x="482" y="273"/>
                  </a:lnTo>
                  <a:lnTo>
                    <a:pt x="440" y="281"/>
                  </a:lnTo>
                  <a:lnTo>
                    <a:pt x="197" y="231"/>
                  </a:lnTo>
                  <a:lnTo>
                    <a:pt x="197" y="88"/>
                  </a:lnTo>
                  <a:lnTo>
                    <a:pt x="0" y="86"/>
                  </a:lnTo>
                  <a:lnTo>
                    <a:pt x="0"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37" name="Freeform 106">
              <a:extLst>
                <a:ext uri="{FF2B5EF4-FFF2-40B4-BE49-F238E27FC236}">
                  <a16:creationId xmlns:a16="http://schemas.microsoft.com/office/drawing/2014/main" id="{C3FD8B47-86AF-4E0E-9664-6B9DBC0B3882}"/>
                </a:ext>
              </a:extLst>
            </p:cNvPr>
            <p:cNvSpPr>
              <a:spLocks/>
            </p:cNvSpPr>
            <p:nvPr/>
          </p:nvSpPr>
          <p:spPr bwMode="auto">
            <a:xfrm>
              <a:off x="5626556" y="4468030"/>
              <a:ext cx="474703" cy="580397"/>
            </a:xfrm>
            <a:custGeom>
              <a:avLst/>
              <a:gdLst>
                <a:gd name="T0" fmla="*/ 0 w 390"/>
                <a:gd name="T1" fmla="*/ 0 h 482"/>
                <a:gd name="T2" fmla="*/ 2147483647 w 390"/>
                <a:gd name="T3" fmla="*/ 0 h 482"/>
                <a:gd name="T4" fmla="*/ 2147483647 w 390"/>
                <a:gd name="T5" fmla="*/ 2147483647 h 482"/>
                <a:gd name="T6" fmla="*/ 2147483647 w 390"/>
                <a:gd name="T7" fmla="*/ 2147483647 h 482"/>
                <a:gd name="T8" fmla="*/ 2147483647 w 390"/>
                <a:gd name="T9" fmla="*/ 2147483647 h 482"/>
                <a:gd name="T10" fmla="*/ 2147483647 w 390"/>
                <a:gd name="T11" fmla="*/ 2147483647 h 482"/>
                <a:gd name="T12" fmla="*/ 2147483647 w 390"/>
                <a:gd name="T13" fmla="*/ 2147483647 h 482"/>
                <a:gd name="T14" fmla="*/ 0 w 390"/>
                <a:gd name="T15" fmla="*/ 0 h 482"/>
                <a:gd name="T16" fmla="*/ 0 60000 65536"/>
                <a:gd name="T17" fmla="*/ 0 60000 65536"/>
                <a:gd name="T18" fmla="*/ 0 60000 65536"/>
                <a:gd name="T19" fmla="*/ 0 60000 65536"/>
                <a:gd name="T20" fmla="*/ 0 60000 65536"/>
                <a:gd name="T21" fmla="*/ 0 60000 65536"/>
                <a:gd name="T22" fmla="*/ 0 60000 65536"/>
                <a:gd name="T23" fmla="*/ 0 60000 65536"/>
                <a:gd name="T24" fmla="*/ 0 w 390"/>
                <a:gd name="T25" fmla="*/ 0 h 482"/>
                <a:gd name="T26" fmla="*/ 390 w 390"/>
                <a:gd name="T27" fmla="*/ 482 h 4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0" h="482">
                  <a:moveTo>
                    <a:pt x="0" y="0"/>
                  </a:moveTo>
                  <a:lnTo>
                    <a:pt x="390" y="0"/>
                  </a:lnTo>
                  <a:lnTo>
                    <a:pt x="390" y="415"/>
                  </a:lnTo>
                  <a:lnTo>
                    <a:pt x="137" y="415"/>
                  </a:lnTo>
                  <a:lnTo>
                    <a:pt x="66" y="415"/>
                  </a:lnTo>
                  <a:lnTo>
                    <a:pt x="66" y="482"/>
                  </a:lnTo>
                  <a:lnTo>
                    <a:pt x="2" y="482"/>
                  </a:lnTo>
                  <a:lnTo>
                    <a:pt x="0" y="0"/>
                  </a:lnTo>
                  <a:close/>
                </a:path>
              </a:pathLst>
            </a:custGeom>
            <a:solidFill>
              <a:schemeClr val="bg1">
                <a:lumMod val="6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38" name="Freeform 107">
              <a:extLst>
                <a:ext uri="{FF2B5EF4-FFF2-40B4-BE49-F238E27FC236}">
                  <a16:creationId xmlns:a16="http://schemas.microsoft.com/office/drawing/2014/main" id="{90BA1FAD-6D80-4E8F-9C40-5B682BDE8946}"/>
                </a:ext>
              </a:extLst>
            </p:cNvPr>
            <p:cNvSpPr>
              <a:spLocks/>
            </p:cNvSpPr>
            <p:nvPr/>
          </p:nvSpPr>
          <p:spPr bwMode="auto">
            <a:xfrm>
              <a:off x="5796205" y="4566400"/>
              <a:ext cx="1108158" cy="968968"/>
            </a:xfrm>
            <a:custGeom>
              <a:avLst/>
              <a:gdLst>
                <a:gd name="T0" fmla="*/ 2147483647 w 910"/>
                <a:gd name="T1" fmla="*/ 0 h 802"/>
                <a:gd name="T2" fmla="*/ 2147483647 w 910"/>
                <a:gd name="T3" fmla="*/ 0 h 802"/>
                <a:gd name="T4" fmla="*/ 2147483647 w 910"/>
                <a:gd name="T5" fmla="*/ 2147483647 h 802"/>
                <a:gd name="T6" fmla="*/ 2147483647 w 910"/>
                <a:gd name="T7" fmla="*/ 2147483647 h 802"/>
                <a:gd name="T8" fmla="*/ 2147483647 w 910"/>
                <a:gd name="T9" fmla="*/ 2147483647 h 802"/>
                <a:gd name="T10" fmla="*/ 2147483647 w 910"/>
                <a:gd name="T11" fmla="*/ 2147483647 h 802"/>
                <a:gd name="T12" fmla="*/ 2147483647 w 910"/>
                <a:gd name="T13" fmla="*/ 2147483647 h 802"/>
                <a:gd name="T14" fmla="*/ 2147483647 w 910"/>
                <a:gd name="T15" fmla="*/ 2147483647 h 802"/>
                <a:gd name="T16" fmla="*/ 2147483647 w 910"/>
                <a:gd name="T17" fmla="*/ 2147483647 h 802"/>
                <a:gd name="T18" fmla="*/ 2147483647 w 910"/>
                <a:gd name="T19" fmla="*/ 2147483647 h 802"/>
                <a:gd name="T20" fmla="*/ 2147483647 w 910"/>
                <a:gd name="T21" fmla="*/ 2147483647 h 802"/>
                <a:gd name="T22" fmla="*/ 2147483647 w 910"/>
                <a:gd name="T23" fmla="*/ 2147483647 h 802"/>
                <a:gd name="T24" fmla="*/ 2147483647 w 910"/>
                <a:gd name="T25" fmla="*/ 2147483647 h 802"/>
                <a:gd name="T26" fmla="*/ 2147483647 w 910"/>
                <a:gd name="T27" fmla="*/ 2147483647 h 802"/>
                <a:gd name="T28" fmla="*/ 2147483647 w 910"/>
                <a:gd name="T29" fmla="*/ 2147483647 h 802"/>
                <a:gd name="T30" fmla="*/ 2147483647 w 910"/>
                <a:gd name="T31" fmla="*/ 2147483647 h 802"/>
                <a:gd name="T32" fmla="*/ 2147483647 w 910"/>
                <a:gd name="T33" fmla="*/ 2147483647 h 802"/>
                <a:gd name="T34" fmla="*/ 2147483647 w 910"/>
                <a:gd name="T35" fmla="*/ 2147483647 h 802"/>
                <a:gd name="T36" fmla="*/ 2147483647 w 910"/>
                <a:gd name="T37" fmla="*/ 2147483647 h 802"/>
                <a:gd name="T38" fmla="*/ 2147483647 w 910"/>
                <a:gd name="T39" fmla="*/ 2147483647 h 802"/>
                <a:gd name="T40" fmla="*/ 0 w 910"/>
                <a:gd name="T41" fmla="*/ 2147483647 h 802"/>
                <a:gd name="T42" fmla="*/ 2147483647 w 910"/>
                <a:gd name="T43" fmla="*/ 2147483647 h 802"/>
                <a:gd name="T44" fmla="*/ 2147483647 w 910"/>
                <a:gd name="T45" fmla="*/ 0 h 8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10"/>
                <a:gd name="T70" fmla="*/ 0 h 802"/>
                <a:gd name="T71" fmla="*/ 910 w 910"/>
                <a:gd name="T72" fmla="*/ 802 h 8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10" h="802">
                  <a:moveTo>
                    <a:pt x="252" y="0"/>
                  </a:moveTo>
                  <a:lnTo>
                    <a:pt x="449" y="0"/>
                  </a:lnTo>
                  <a:lnTo>
                    <a:pt x="449" y="143"/>
                  </a:lnTo>
                  <a:lnTo>
                    <a:pt x="692" y="194"/>
                  </a:lnTo>
                  <a:lnTo>
                    <a:pt x="732" y="188"/>
                  </a:lnTo>
                  <a:lnTo>
                    <a:pt x="836" y="209"/>
                  </a:lnTo>
                  <a:lnTo>
                    <a:pt x="868" y="218"/>
                  </a:lnTo>
                  <a:lnTo>
                    <a:pt x="865" y="356"/>
                  </a:lnTo>
                  <a:lnTo>
                    <a:pt x="910" y="455"/>
                  </a:lnTo>
                  <a:lnTo>
                    <a:pt x="890" y="505"/>
                  </a:lnTo>
                  <a:lnTo>
                    <a:pt x="798" y="529"/>
                  </a:lnTo>
                  <a:lnTo>
                    <a:pt x="672" y="632"/>
                  </a:lnTo>
                  <a:lnTo>
                    <a:pt x="641" y="714"/>
                  </a:lnTo>
                  <a:lnTo>
                    <a:pt x="657" y="802"/>
                  </a:lnTo>
                  <a:lnTo>
                    <a:pt x="495" y="743"/>
                  </a:lnTo>
                  <a:lnTo>
                    <a:pt x="389" y="567"/>
                  </a:lnTo>
                  <a:lnTo>
                    <a:pt x="306" y="541"/>
                  </a:lnTo>
                  <a:lnTo>
                    <a:pt x="260" y="589"/>
                  </a:lnTo>
                  <a:lnTo>
                    <a:pt x="195" y="551"/>
                  </a:lnTo>
                  <a:lnTo>
                    <a:pt x="135" y="442"/>
                  </a:lnTo>
                  <a:lnTo>
                    <a:pt x="0" y="329"/>
                  </a:lnTo>
                  <a:lnTo>
                    <a:pt x="252" y="329"/>
                  </a:lnTo>
                  <a:lnTo>
                    <a:pt x="252" y="0"/>
                  </a:lnTo>
                  <a:close/>
                </a:path>
              </a:pathLst>
            </a:custGeom>
            <a:solidFill>
              <a:schemeClr val="bg1">
                <a:lumMod val="6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39" name="Freeform 108">
              <a:extLst>
                <a:ext uri="{FF2B5EF4-FFF2-40B4-BE49-F238E27FC236}">
                  <a16:creationId xmlns:a16="http://schemas.microsoft.com/office/drawing/2014/main" id="{D0288F3A-FCB7-4DE5-AB2A-04B1B3E77366}"/>
                </a:ext>
              </a:extLst>
            </p:cNvPr>
            <p:cNvSpPr>
              <a:spLocks/>
            </p:cNvSpPr>
            <p:nvPr/>
          </p:nvSpPr>
          <p:spPr bwMode="auto">
            <a:xfrm>
              <a:off x="5217222" y="3946653"/>
              <a:ext cx="410891" cy="516455"/>
            </a:xfrm>
            <a:custGeom>
              <a:avLst/>
              <a:gdLst>
                <a:gd name="T0" fmla="*/ 2147483647 w 335"/>
                <a:gd name="T1" fmla="*/ 2147483647 h 427"/>
                <a:gd name="T2" fmla="*/ 2147483647 w 335"/>
                <a:gd name="T3" fmla="*/ 2147483647 h 427"/>
                <a:gd name="T4" fmla="*/ 2147483647 w 335"/>
                <a:gd name="T5" fmla="*/ 2147483647 h 427"/>
                <a:gd name="T6" fmla="*/ 0 w 335"/>
                <a:gd name="T7" fmla="*/ 2147483647 h 427"/>
                <a:gd name="T8" fmla="*/ 0 w 335"/>
                <a:gd name="T9" fmla="*/ 0 h 427"/>
                <a:gd name="T10" fmla="*/ 2147483647 w 335"/>
                <a:gd name="T11" fmla="*/ 0 h 427"/>
                <a:gd name="T12" fmla="*/ 2147483647 w 335"/>
                <a:gd name="T13" fmla="*/ 2147483647 h 427"/>
                <a:gd name="T14" fmla="*/ 0 60000 65536"/>
                <a:gd name="T15" fmla="*/ 0 60000 65536"/>
                <a:gd name="T16" fmla="*/ 0 60000 65536"/>
                <a:gd name="T17" fmla="*/ 0 60000 65536"/>
                <a:gd name="T18" fmla="*/ 0 60000 65536"/>
                <a:gd name="T19" fmla="*/ 0 60000 65536"/>
                <a:gd name="T20" fmla="*/ 0 60000 65536"/>
                <a:gd name="T21" fmla="*/ 0 w 335"/>
                <a:gd name="T22" fmla="*/ 0 h 427"/>
                <a:gd name="T23" fmla="*/ 335 w 335"/>
                <a:gd name="T24" fmla="*/ 427 h 4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5" h="427">
                  <a:moveTo>
                    <a:pt x="195" y="79"/>
                  </a:moveTo>
                  <a:lnTo>
                    <a:pt x="335" y="80"/>
                  </a:lnTo>
                  <a:lnTo>
                    <a:pt x="335" y="427"/>
                  </a:lnTo>
                  <a:lnTo>
                    <a:pt x="0" y="426"/>
                  </a:lnTo>
                  <a:lnTo>
                    <a:pt x="0" y="0"/>
                  </a:lnTo>
                  <a:lnTo>
                    <a:pt x="195" y="0"/>
                  </a:lnTo>
                  <a:lnTo>
                    <a:pt x="195" y="79"/>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40" name="Freeform 109">
              <a:extLst>
                <a:ext uri="{FF2B5EF4-FFF2-40B4-BE49-F238E27FC236}">
                  <a16:creationId xmlns:a16="http://schemas.microsoft.com/office/drawing/2014/main" id="{35281AE5-DBBC-408C-A572-3206EE727AE7}"/>
                </a:ext>
              </a:extLst>
            </p:cNvPr>
            <p:cNvSpPr>
              <a:spLocks/>
            </p:cNvSpPr>
            <p:nvPr/>
          </p:nvSpPr>
          <p:spPr bwMode="auto">
            <a:xfrm>
              <a:off x="4395443" y="3487584"/>
              <a:ext cx="610110" cy="462349"/>
            </a:xfrm>
            <a:custGeom>
              <a:avLst/>
              <a:gdLst>
                <a:gd name="T0" fmla="*/ 2147483647 w 501"/>
                <a:gd name="T1" fmla="*/ 0 h 381"/>
                <a:gd name="T2" fmla="*/ 2147483647 w 501"/>
                <a:gd name="T3" fmla="*/ 2147483647 h 381"/>
                <a:gd name="T4" fmla="*/ 2147483647 w 501"/>
                <a:gd name="T5" fmla="*/ 2147483647 h 381"/>
                <a:gd name="T6" fmla="*/ 2147483647 w 501"/>
                <a:gd name="T7" fmla="*/ 2147483647 h 381"/>
                <a:gd name="T8" fmla="*/ 2147483647 w 501"/>
                <a:gd name="T9" fmla="*/ 2147483647 h 381"/>
                <a:gd name="T10" fmla="*/ 2147483647 w 501"/>
                <a:gd name="T11" fmla="*/ 2147483647 h 381"/>
                <a:gd name="T12" fmla="*/ 2147483647 w 501"/>
                <a:gd name="T13" fmla="*/ 2147483647 h 381"/>
                <a:gd name="T14" fmla="*/ 2147483647 w 501"/>
                <a:gd name="T15" fmla="*/ 2147483647 h 381"/>
                <a:gd name="T16" fmla="*/ 2147483647 w 501"/>
                <a:gd name="T17" fmla="*/ 2147483647 h 381"/>
                <a:gd name="T18" fmla="*/ 2147483647 w 501"/>
                <a:gd name="T19" fmla="*/ 2147483647 h 381"/>
                <a:gd name="T20" fmla="*/ 0 w 501"/>
                <a:gd name="T21" fmla="*/ 2147483647 h 381"/>
                <a:gd name="T22" fmla="*/ 2147483647 w 501"/>
                <a:gd name="T23" fmla="*/ 0 h 3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1"/>
                <a:gd name="T37" fmla="*/ 0 h 381"/>
                <a:gd name="T38" fmla="*/ 501 w 501"/>
                <a:gd name="T39" fmla="*/ 381 h 3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1" h="381">
                  <a:moveTo>
                    <a:pt x="32" y="0"/>
                  </a:moveTo>
                  <a:lnTo>
                    <a:pt x="88" y="2"/>
                  </a:lnTo>
                  <a:lnTo>
                    <a:pt x="101" y="51"/>
                  </a:lnTo>
                  <a:lnTo>
                    <a:pt x="314" y="8"/>
                  </a:lnTo>
                  <a:lnTo>
                    <a:pt x="477" y="8"/>
                  </a:lnTo>
                  <a:lnTo>
                    <a:pt x="501" y="47"/>
                  </a:lnTo>
                  <a:lnTo>
                    <a:pt x="467" y="190"/>
                  </a:lnTo>
                  <a:lnTo>
                    <a:pt x="489" y="196"/>
                  </a:lnTo>
                  <a:lnTo>
                    <a:pt x="489" y="381"/>
                  </a:lnTo>
                  <a:lnTo>
                    <a:pt x="14" y="381"/>
                  </a:lnTo>
                  <a:lnTo>
                    <a:pt x="0" y="299"/>
                  </a:lnTo>
                  <a:lnTo>
                    <a:pt x="32"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41" name="Freeform 110">
              <a:extLst>
                <a:ext uri="{FF2B5EF4-FFF2-40B4-BE49-F238E27FC236}">
                  <a16:creationId xmlns:a16="http://schemas.microsoft.com/office/drawing/2014/main" id="{CAEBF417-A107-47C7-8247-BE522ADE36D0}"/>
                </a:ext>
              </a:extLst>
            </p:cNvPr>
            <p:cNvSpPr>
              <a:spLocks/>
            </p:cNvSpPr>
            <p:nvPr/>
          </p:nvSpPr>
          <p:spPr bwMode="auto">
            <a:xfrm>
              <a:off x="4960417" y="3189185"/>
              <a:ext cx="496493" cy="760747"/>
            </a:xfrm>
            <a:custGeom>
              <a:avLst/>
              <a:gdLst>
                <a:gd name="T0" fmla="*/ 2147483647 w 406"/>
                <a:gd name="T1" fmla="*/ 0 h 628"/>
                <a:gd name="T2" fmla="*/ 2147483647 w 406"/>
                <a:gd name="T3" fmla="*/ 0 h 628"/>
                <a:gd name="T4" fmla="*/ 2147483647 w 406"/>
                <a:gd name="T5" fmla="*/ 2147483647 h 628"/>
                <a:gd name="T6" fmla="*/ 2147483647 w 406"/>
                <a:gd name="T7" fmla="*/ 2147483647 h 628"/>
                <a:gd name="T8" fmla="*/ 2147483647 w 406"/>
                <a:gd name="T9" fmla="*/ 2147483647 h 628"/>
                <a:gd name="T10" fmla="*/ 2147483647 w 406"/>
                <a:gd name="T11" fmla="*/ 2147483647 h 628"/>
                <a:gd name="T12" fmla="*/ 2147483647 w 406"/>
                <a:gd name="T13" fmla="*/ 2147483647 h 628"/>
                <a:gd name="T14" fmla="*/ 2147483647 w 406"/>
                <a:gd name="T15" fmla="*/ 2147483647 h 628"/>
                <a:gd name="T16" fmla="*/ 2147483647 w 406"/>
                <a:gd name="T17" fmla="*/ 2147483647 h 628"/>
                <a:gd name="T18" fmla="*/ 2147483647 w 406"/>
                <a:gd name="T19" fmla="*/ 2147483647 h 628"/>
                <a:gd name="T20" fmla="*/ 2147483647 w 406"/>
                <a:gd name="T21" fmla="*/ 2147483647 h 628"/>
                <a:gd name="T22" fmla="*/ 2147483647 w 406"/>
                <a:gd name="T23" fmla="*/ 2147483647 h 628"/>
                <a:gd name="T24" fmla="*/ 2147483647 w 406"/>
                <a:gd name="T25" fmla="*/ 2147483647 h 628"/>
                <a:gd name="T26" fmla="*/ 0 w 406"/>
                <a:gd name="T27" fmla="*/ 2147483647 h 628"/>
                <a:gd name="T28" fmla="*/ 2147483647 w 406"/>
                <a:gd name="T29" fmla="*/ 2147483647 h 628"/>
                <a:gd name="T30" fmla="*/ 2147483647 w 406"/>
                <a:gd name="T31" fmla="*/ 2147483647 h 628"/>
                <a:gd name="T32" fmla="*/ 2147483647 w 406"/>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6"/>
                <a:gd name="T52" fmla="*/ 0 h 628"/>
                <a:gd name="T53" fmla="*/ 406 w 406"/>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6" h="628">
                  <a:moveTo>
                    <a:pt x="12" y="0"/>
                  </a:moveTo>
                  <a:lnTo>
                    <a:pt x="84" y="0"/>
                  </a:lnTo>
                  <a:lnTo>
                    <a:pt x="84" y="104"/>
                  </a:lnTo>
                  <a:lnTo>
                    <a:pt x="205" y="233"/>
                  </a:lnTo>
                  <a:lnTo>
                    <a:pt x="180" y="290"/>
                  </a:lnTo>
                  <a:lnTo>
                    <a:pt x="190" y="316"/>
                  </a:lnTo>
                  <a:lnTo>
                    <a:pt x="235" y="300"/>
                  </a:lnTo>
                  <a:lnTo>
                    <a:pt x="299" y="413"/>
                  </a:lnTo>
                  <a:lnTo>
                    <a:pt x="406" y="380"/>
                  </a:lnTo>
                  <a:lnTo>
                    <a:pt x="406" y="628"/>
                  </a:lnTo>
                  <a:lnTo>
                    <a:pt x="211" y="628"/>
                  </a:lnTo>
                  <a:lnTo>
                    <a:pt x="24" y="628"/>
                  </a:lnTo>
                  <a:lnTo>
                    <a:pt x="24" y="443"/>
                  </a:lnTo>
                  <a:lnTo>
                    <a:pt x="0" y="439"/>
                  </a:lnTo>
                  <a:lnTo>
                    <a:pt x="36" y="296"/>
                  </a:lnTo>
                  <a:lnTo>
                    <a:pt x="12" y="253"/>
                  </a:lnTo>
                  <a:lnTo>
                    <a:pt x="12" y="0"/>
                  </a:lnTo>
                  <a:close/>
                </a:path>
              </a:pathLst>
            </a:custGeom>
            <a:solidFill>
              <a:schemeClr val="bg1">
                <a:lumMod val="6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white">
                    <a:lumMod val="65000"/>
                  </a:prstClr>
                </a:solidFill>
                <a:effectLst/>
                <a:uLnTx/>
                <a:uFillTx/>
                <a:latin typeface="Calibri"/>
              </a:endParaRPr>
            </a:p>
          </p:txBody>
        </p:sp>
        <p:sp>
          <p:nvSpPr>
            <p:cNvPr id="242" name="Freeform 111">
              <a:extLst>
                <a:ext uri="{FF2B5EF4-FFF2-40B4-BE49-F238E27FC236}">
                  <a16:creationId xmlns:a16="http://schemas.microsoft.com/office/drawing/2014/main" id="{4704DA24-1F42-4499-BA36-D7C3E6844CE8}"/>
                </a:ext>
              </a:extLst>
            </p:cNvPr>
            <p:cNvSpPr>
              <a:spLocks/>
            </p:cNvSpPr>
            <p:nvPr/>
          </p:nvSpPr>
          <p:spPr bwMode="auto">
            <a:xfrm>
              <a:off x="4753416" y="3946654"/>
              <a:ext cx="471589" cy="749270"/>
            </a:xfrm>
            <a:custGeom>
              <a:avLst/>
              <a:gdLst>
                <a:gd name="T0" fmla="*/ 0 w 386"/>
                <a:gd name="T1" fmla="*/ 0 h 619"/>
                <a:gd name="T2" fmla="*/ 2147483647 w 386"/>
                <a:gd name="T3" fmla="*/ 0 h 619"/>
                <a:gd name="T4" fmla="*/ 2147483647 w 386"/>
                <a:gd name="T5" fmla="*/ 2147483647 h 619"/>
                <a:gd name="T6" fmla="*/ 2147483647 w 386"/>
                <a:gd name="T7" fmla="*/ 2147483647 h 619"/>
                <a:gd name="T8" fmla="*/ 2147483647 w 386"/>
                <a:gd name="T9" fmla="*/ 2147483647 h 619"/>
                <a:gd name="T10" fmla="*/ 2147483647 w 386"/>
                <a:gd name="T11" fmla="*/ 2147483647 h 619"/>
                <a:gd name="T12" fmla="*/ 0 w 386"/>
                <a:gd name="T13" fmla="*/ 2147483647 h 619"/>
                <a:gd name="T14" fmla="*/ 0 w 386"/>
                <a:gd name="T15" fmla="*/ 0 h 619"/>
                <a:gd name="T16" fmla="*/ 0 60000 65536"/>
                <a:gd name="T17" fmla="*/ 0 60000 65536"/>
                <a:gd name="T18" fmla="*/ 0 60000 65536"/>
                <a:gd name="T19" fmla="*/ 0 60000 65536"/>
                <a:gd name="T20" fmla="*/ 0 60000 65536"/>
                <a:gd name="T21" fmla="*/ 0 60000 65536"/>
                <a:gd name="T22" fmla="*/ 0 60000 65536"/>
                <a:gd name="T23" fmla="*/ 0 60000 65536"/>
                <a:gd name="T24" fmla="*/ 0 w 386"/>
                <a:gd name="T25" fmla="*/ 0 h 619"/>
                <a:gd name="T26" fmla="*/ 386 w 386"/>
                <a:gd name="T27" fmla="*/ 619 h 6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 h="619">
                  <a:moveTo>
                    <a:pt x="0" y="0"/>
                  </a:moveTo>
                  <a:lnTo>
                    <a:pt x="386" y="0"/>
                  </a:lnTo>
                  <a:lnTo>
                    <a:pt x="386" y="424"/>
                  </a:lnTo>
                  <a:lnTo>
                    <a:pt x="385" y="519"/>
                  </a:lnTo>
                  <a:lnTo>
                    <a:pt x="341" y="509"/>
                  </a:lnTo>
                  <a:lnTo>
                    <a:pt x="356" y="619"/>
                  </a:lnTo>
                  <a:lnTo>
                    <a:pt x="0" y="263"/>
                  </a:lnTo>
                  <a:lnTo>
                    <a:pt x="0"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43" name="Freeform 112">
              <a:extLst>
                <a:ext uri="{FF2B5EF4-FFF2-40B4-BE49-F238E27FC236}">
                  <a16:creationId xmlns:a16="http://schemas.microsoft.com/office/drawing/2014/main" id="{83B4D50B-889C-49F7-A6AF-81F1A87F37E0}"/>
                </a:ext>
              </a:extLst>
            </p:cNvPr>
            <p:cNvSpPr>
              <a:spLocks/>
            </p:cNvSpPr>
            <p:nvPr/>
          </p:nvSpPr>
          <p:spPr bwMode="auto">
            <a:xfrm>
              <a:off x="4392330" y="3189187"/>
              <a:ext cx="585208" cy="359059"/>
            </a:xfrm>
            <a:custGeom>
              <a:avLst/>
              <a:gdLst>
                <a:gd name="T0" fmla="*/ 2147483647 w 480"/>
                <a:gd name="T1" fmla="*/ 0 h 298"/>
                <a:gd name="T2" fmla="*/ 2147483647 w 480"/>
                <a:gd name="T3" fmla="*/ 2147483647 h 298"/>
                <a:gd name="T4" fmla="*/ 2147483647 w 480"/>
                <a:gd name="T5" fmla="*/ 2147483647 h 298"/>
                <a:gd name="T6" fmla="*/ 0 w 480"/>
                <a:gd name="T7" fmla="*/ 2147483647 h 298"/>
                <a:gd name="T8" fmla="*/ 2147483647 w 480"/>
                <a:gd name="T9" fmla="*/ 2147483647 h 298"/>
                <a:gd name="T10" fmla="*/ 2147483647 w 480"/>
                <a:gd name="T11" fmla="*/ 2147483647 h 298"/>
                <a:gd name="T12" fmla="*/ 2147483647 w 480"/>
                <a:gd name="T13" fmla="*/ 2147483647 h 298"/>
                <a:gd name="T14" fmla="*/ 2147483647 w 480"/>
                <a:gd name="T15" fmla="*/ 2147483647 h 298"/>
                <a:gd name="T16" fmla="*/ 2147483647 w 480"/>
                <a:gd name="T17" fmla="*/ 2147483647 h 298"/>
                <a:gd name="T18" fmla="*/ 2147483647 w 480"/>
                <a:gd name="T19" fmla="*/ 0 h 298"/>
                <a:gd name="T20" fmla="*/ 2147483647 w 480"/>
                <a:gd name="T21" fmla="*/ 0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298"/>
                <a:gd name="T35" fmla="*/ 480 w 480"/>
                <a:gd name="T36" fmla="*/ 298 h 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298">
                  <a:moveTo>
                    <a:pt x="107" y="0"/>
                  </a:moveTo>
                  <a:lnTo>
                    <a:pt x="125" y="88"/>
                  </a:lnTo>
                  <a:lnTo>
                    <a:pt x="115" y="108"/>
                  </a:lnTo>
                  <a:lnTo>
                    <a:pt x="0" y="90"/>
                  </a:lnTo>
                  <a:lnTo>
                    <a:pt x="36" y="247"/>
                  </a:lnTo>
                  <a:lnTo>
                    <a:pt x="90" y="251"/>
                  </a:lnTo>
                  <a:lnTo>
                    <a:pt x="101" y="298"/>
                  </a:lnTo>
                  <a:lnTo>
                    <a:pt x="320" y="255"/>
                  </a:lnTo>
                  <a:lnTo>
                    <a:pt x="479" y="255"/>
                  </a:lnTo>
                  <a:lnTo>
                    <a:pt x="480" y="0"/>
                  </a:lnTo>
                  <a:lnTo>
                    <a:pt x="107"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44" name="Freeform 113">
              <a:extLst>
                <a:ext uri="{FF2B5EF4-FFF2-40B4-BE49-F238E27FC236}">
                  <a16:creationId xmlns:a16="http://schemas.microsoft.com/office/drawing/2014/main" id="{BAFB9584-CF13-4441-B666-E08A9983172C}"/>
                </a:ext>
              </a:extLst>
            </p:cNvPr>
            <p:cNvSpPr>
              <a:spLocks/>
            </p:cNvSpPr>
            <p:nvPr/>
          </p:nvSpPr>
          <p:spPr bwMode="auto">
            <a:xfrm>
              <a:off x="4390774" y="3946654"/>
              <a:ext cx="843570" cy="934537"/>
            </a:xfrm>
            <a:custGeom>
              <a:avLst/>
              <a:gdLst>
                <a:gd name="T0" fmla="*/ 2147483647 w 693"/>
                <a:gd name="T1" fmla="*/ 0 h 772"/>
                <a:gd name="T2" fmla="*/ 2147483647 w 693"/>
                <a:gd name="T3" fmla="*/ 0 h 772"/>
                <a:gd name="T4" fmla="*/ 2147483647 w 693"/>
                <a:gd name="T5" fmla="*/ 2147483647 h 772"/>
                <a:gd name="T6" fmla="*/ 2147483647 w 693"/>
                <a:gd name="T7" fmla="*/ 2147483647 h 772"/>
                <a:gd name="T8" fmla="*/ 2147483647 w 693"/>
                <a:gd name="T9" fmla="*/ 2147483647 h 772"/>
                <a:gd name="T10" fmla="*/ 2147483647 w 693"/>
                <a:gd name="T11" fmla="*/ 2147483647 h 772"/>
                <a:gd name="T12" fmla="*/ 2147483647 w 693"/>
                <a:gd name="T13" fmla="*/ 2147483647 h 772"/>
                <a:gd name="T14" fmla="*/ 2147483647 w 693"/>
                <a:gd name="T15" fmla="*/ 2147483647 h 772"/>
                <a:gd name="T16" fmla="*/ 2147483647 w 693"/>
                <a:gd name="T17" fmla="*/ 2147483647 h 772"/>
                <a:gd name="T18" fmla="*/ 2147483647 w 693"/>
                <a:gd name="T19" fmla="*/ 2147483647 h 772"/>
                <a:gd name="T20" fmla="*/ 2147483647 w 693"/>
                <a:gd name="T21" fmla="*/ 2147483647 h 772"/>
                <a:gd name="T22" fmla="*/ 2147483647 w 693"/>
                <a:gd name="T23" fmla="*/ 2147483647 h 772"/>
                <a:gd name="T24" fmla="*/ 0 w 693"/>
                <a:gd name="T25" fmla="*/ 2147483647 h 772"/>
                <a:gd name="T26" fmla="*/ 2147483647 w 693"/>
                <a:gd name="T27" fmla="*/ 0 h 7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3"/>
                <a:gd name="T43" fmla="*/ 0 h 772"/>
                <a:gd name="T44" fmla="*/ 693 w 693"/>
                <a:gd name="T45" fmla="*/ 772 h 7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3" h="772">
                  <a:moveTo>
                    <a:pt x="16" y="0"/>
                  </a:moveTo>
                  <a:lnTo>
                    <a:pt x="298" y="0"/>
                  </a:lnTo>
                  <a:lnTo>
                    <a:pt x="298" y="263"/>
                  </a:lnTo>
                  <a:lnTo>
                    <a:pt x="661" y="625"/>
                  </a:lnTo>
                  <a:lnTo>
                    <a:pt x="693" y="667"/>
                  </a:lnTo>
                  <a:lnTo>
                    <a:pt x="677" y="772"/>
                  </a:lnTo>
                  <a:lnTo>
                    <a:pt x="495" y="772"/>
                  </a:lnTo>
                  <a:lnTo>
                    <a:pt x="334" y="642"/>
                  </a:lnTo>
                  <a:lnTo>
                    <a:pt x="277" y="642"/>
                  </a:lnTo>
                  <a:lnTo>
                    <a:pt x="140" y="400"/>
                  </a:lnTo>
                  <a:lnTo>
                    <a:pt x="44" y="251"/>
                  </a:lnTo>
                  <a:lnTo>
                    <a:pt x="56" y="194"/>
                  </a:lnTo>
                  <a:lnTo>
                    <a:pt x="0" y="118"/>
                  </a:lnTo>
                  <a:lnTo>
                    <a:pt x="16" y="0"/>
                  </a:lnTo>
                  <a:close/>
                </a:path>
              </a:pathLst>
            </a:custGeom>
            <a:grp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45" name="Freeform 114">
              <a:extLst>
                <a:ext uri="{FF2B5EF4-FFF2-40B4-BE49-F238E27FC236}">
                  <a16:creationId xmlns:a16="http://schemas.microsoft.com/office/drawing/2014/main" id="{161C8CB6-2EA0-48DE-8486-2D0987413568}"/>
                </a:ext>
              </a:extLst>
            </p:cNvPr>
            <p:cNvSpPr>
              <a:spLocks/>
            </p:cNvSpPr>
            <p:nvPr/>
          </p:nvSpPr>
          <p:spPr bwMode="auto">
            <a:xfrm>
              <a:off x="7958044" y="3899105"/>
              <a:ext cx="454470" cy="277082"/>
            </a:xfrm>
            <a:custGeom>
              <a:avLst/>
              <a:gdLst>
                <a:gd name="T0" fmla="*/ 0 w 371"/>
                <a:gd name="T1" fmla="*/ 2147483647 h 228"/>
                <a:gd name="T2" fmla="*/ 2147483647 w 371"/>
                <a:gd name="T3" fmla="*/ 0 h 228"/>
                <a:gd name="T4" fmla="*/ 2147483647 w 371"/>
                <a:gd name="T5" fmla="*/ 2147483647 h 228"/>
                <a:gd name="T6" fmla="*/ 2147483647 w 371"/>
                <a:gd name="T7" fmla="*/ 2147483647 h 228"/>
                <a:gd name="T8" fmla="*/ 2147483647 w 371"/>
                <a:gd name="T9" fmla="*/ 2147483647 h 228"/>
                <a:gd name="T10" fmla="*/ 2147483647 w 371"/>
                <a:gd name="T11" fmla="*/ 2147483647 h 228"/>
                <a:gd name="T12" fmla="*/ 2147483647 w 371"/>
                <a:gd name="T13" fmla="*/ 2147483647 h 228"/>
                <a:gd name="T14" fmla="*/ 2147483647 w 371"/>
                <a:gd name="T15" fmla="*/ 2147483647 h 228"/>
                <a:gd name="T16" fmla="*/ 2147483647 w 371"/>
                <a:gd name="T17" fmla="*/ 2147483647 h 228"/>
                <a:gd name="T18" fmla="*/ 2147483647 w 371"/>
                <a:gd name="T19" fmla="*/ 2147483647 h 228"/>
                <a:gd name="T20" fmla="*/ 0 w 371"/>
                <a:gd name="T21" fmla="*/ 2147483647 h 228"/>
                <a:gd name="T22" fmla="*/ 0 w 371"/>
                <a:gd name="T23" fmla="*/ 2147483647 h 2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228"/>
                <a:gd name="T38" fmla="*/ 371 w 371"/>
                <a:gd name="T39" fmla="*/ 228 h 2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228">
                  <a:moveTo>
                    <a:pt x="0" y="43"/>
                  </a:moveTo>
                  <a:lnTo>
                    <a:pt x="53" y="0"/>
                  </a:lnTo>
                  <a:lnTo>
                    <a:pt x="54" y="39"/>
                  </a:lnTo>
                  <a:lnTo>
                    <a:pt x="331" y="38"/>
                  </a:lnTo>
                  <a:lnTo>
                    <a:pt x="371" y="108"/>
                  </a:lnTo>
                  <a:lnTo>
                    <a:pt x="348" y="131"/>
                  </a:lnTo>
                  <a:lnTo>
                    <a:pt x="369" y="185"/>
                  </a:lnTo>
                  <a:lnTo>
                    <a:pt x="352" y="209"/>
                  </a:lnTo>
                  <a:lnTo>
                    <a:pt x="282" y="209"/>
                  </a:lnTo>
                  <a:lnTo>
                    <a:pt x="282" y="227"/>
                  </a:lnTo>
                  <a:lnTo>
                    <a:pt x="0" y="228"/>
                  </a:lnTo>
                  <a:lnTo>
                    <a:pt x="0" y="43"/>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46" name="Freeform 115">
              <a:extLst>
                <a:ext uri="{FF2B5EF4-FFF2-40B4-BE49-F238E27FC236}">
                  <a16:creationId xmlns:a16="http://schemas.microsoft.com/office/drawing/2014/main" id="{998E8AA4-D364-443D-9D04-7B729A42FA71}"/>
                </a:ext>
              </a:extLst>
            </p:cNvPr>
            <p:cNvSpPr>
              <a:spLocks/>
            </p:cNvSpPr>
            <p:nvPr/>
          </p:nvSpPr>
          <p:spPr bwMode="auto">
            <a:xfrm>
              <a:off x="6689579" y="4084374"/>
              <a:ext cx="560305" cy="485305"/>
            </a:xfrm>
            <a:custGeom>
              <a:avLst/>
              <a:gdLst>
                <a:gd name="T0" fmla="*/ 0 w 461"/>
                <a:gd name="T1" fmla="*/ 0 h 400"/>
                <a:gd name="T2" fmla="*/ 2147483647 w 461"/>
                <a:gd name="T3" fmla="*/ 0 h 400"/>
                <a:gd name="T4" fmla="*/ 2147483647 w 461"/>
                <a:gd name="T5" fmla="*/ 2147483647 h 400"/>
                <a:gd name="T6" fmla="*/ 2147483647 w 461"/>
                <a:gd name="T7" fmla="*/ 2147483647 h 400"/>
                <a:gd name="T8" fmla="*/ 2147483647 w 461"/>
                <a:gd name="T9" fmla="*/ 2147483647 h 400"/>
                <a:gd name="T10" fmla="*/ 2147483647 w 461"/>
                <a:gd name="T11" fmla="*/ 2147483647 h 400"/>
                <a:gd name="T12" fmla="*/ 2147483647 w 461"/>
                <a:gd name="T13" fmla="*/ 2147483647 h 400"/>
                <a:gd name="T14" fmla="*/ 2147483647 w 461"/>
                <a:gd name="T15" fmla="*/ 2147483647 h 400"/>
                <a:gd name="T16" fmla="*/ 2147483647 w 461"/>
                <a:gd name="T17" fmla="*/ 2147483647 h 400"/>
                <a:gd name="T18" fmla="*/ 2147483647 w 461"/>
                <a:gd name="T19" fmla="*/ 2147483647 h 400"/>
                <a:gd name="T20" fmla="*/ 2147483647 w 461"/>
                <a:gd name="T21" fmla="*/ 2147483647 h 400"/>
                <a:gd name="T22" fmla="*/ 2147483647 w 461"/>
                <a:gd name="T23" fmla="*/ 2147483647 h 400"/>
                <a:gd name="T24" fmla="*/ 2147483647 w 461"/>
                <a:gd name="T25" fmla="*/ 2147483647 h 400"/>
                <a:gd name="T26" fmla="*/ 2147483647 w 461"/>
                <a:gd name="T27" fmla="*/ 2147483647 h 400"/>
                <a:gd name="T28" fmla="*/ 2147483647 w 461"/>
                <a:gd name="T29" fmla="*/ 2147483647 h 400"/>
                <a:gd name="T30" fmla="*/ 2147483647 w 461"/>
                <a:gd name="T31" fmla="*/ 2147483647 h 400"/>
                <a:gd name="T32" fmla="*/ 0 w 461"/>
                <a:gd name="T33" fmla="*/ 0 h 4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1"/>
                <a:gd name="T52" fmla="*/ 0 h 400"/>
                <a:gd name="T53" fmla="*/ 461 w 461"/>
                <a:gd name="T54" fmla="*/ 400 h 4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1" h="400">
                  <a:moveTo>
                    <a:pt x="0" y="0"/>
                  </a:moveTo>
                  <a:lnTo>
                    <a:pt x="304" y="0"/>
                  </a:lnTo>
                  <a:lnTo>
                    <a:pt x="300" y="53"/>
                  </a:lnTo>
                  <a:lnTo>
                    <a:pt x="354" y="144"/>
                  </a:lnTo>
                  <a:lnTo>
                    <a:pt x="383" y="166"/>
                  </a:lnTo>
                  <a:lnTo>
                    <a:pt x="366" y="194"/>
                  </a:lnTo>
                  <a:lnTo>
                    <a:pt x="431" y="293"/>
                  </a:lnTo>
                  <a:lnTo>
                    <a:pt x="461" y="303"/>
                  </a:lnTo>
                  <a:lnTo>
                    <a:pt x="429" y="400"/>
                  </a:lnTo>
                  <a:lnTo>
                    <a:pt x="381" y="399"/>
                  </a:lnTo>
                  <a:lnTo>
                    <a:pt x="393" y="357"/>
                  </a:lnTo>
                  <a:lnTo>
                    <a:pt x="87" y="357"/>
                  </a:lnTo>
                  <a:lnTo>
                    <a:pt x="72" y="313"/>
                  </a:lnTo>
                  <a:lnTo>
                    <a:pt x="72" y="127"/>
                  </a:lnTo>
                  <a:lnTo>
                    <a:pt x="40" y="97"/>
                  </a:lnTo>
                  <a:lnTo>
                    <a:pt x="60" y="75"/>
                  </a:lnTo>
                  <a:lnTo>
                    <a:pt x="0"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47" name="Freeform 116">
              <a:extLst>
                <a:ext uri="{FF2B5EF4-FFF2-40B4-BE49-F238E27FC236}">
                  <a16:creationId xmlns:a16="http://schemas.microsoft.com/office/drawing/2014/main" id="{BDEC6BA7-D5D2-4ADF-87D1-C1E429E30215}"/>
                </a:ext>
              </a:extLst>
            </p:cNvPr>
            <p:cNvSpPr>
              <a:spLocks/>
            </p:cNvSpPr>
            <p:nvPr/>
          </p:nvSpPr>
          <p:spPr bwMode="auto">
            <a:xfrm>
              <a:off x="6186860" y="4159793"/>
              <a:ext cx="592990" cy="308234"/>
            </a:xfrm>
            <a:custGeom>
              <a:avLst/>
              <a:gdLst>
                <a:gd name="T0" fmla="*/ 0 w 487"/>
                <a:gd name="T1" fmla="*/ 0 h 252"/>
                <a:gd name="T2" fmla="*/ 2147483647 w 487"/>
                <a:gd name="T3" fmla="*/ 0 h 252"/>
                <a:gd name="T4" fmla="*/ 2147483647 w 487"/>
                <a:gd name="T5" fmla="*/ 2147483647 h 252"/>
                <a:gd name="T6" fmla="*/ 2147483647 w 487"/>
                <a:gd name="T7" fmla="*/ 2147483647 h 252"/>
                <a:gd name="T8" fmla="*/ 2147483647 w 487"/>
                <a:gd name="T9" fmla="*/ 2147483647 h 252"/>
                <a:gd name="T10" fmla="*/ 2147483647 w 487"/>
                <a:gd name="T11" fmla="*/ 2147483647 h 252"/>
                <a:gd name="T12" fmla="*/ 0 w 487"/>
                <a:gd name="T13" fmla="*/ 2147483647 h 252"/>
                <a:gd name="T14" fmla="*/ 0 w 487"/>
                <a:gd name="T15" fmla="*/ 0 h 252"/>
                <a:gd name="T16" fmla="*/ 0 60000 65536"/>
                <a:gd name="T17" fmla="*/ 0 60000 65536"/>
                <a:gd name="T18" fmla="*/ 0 60000 65536"/>
                <a:gd name="T19" fmla="*/ 0 60000 65536"/>
                <a:gd name="T20" fmla="*/ 0 60000 65536"/>
                <a:gd name="T21" fmla="*/ 0 60000 65536"/>
                <a:gd name="T22" fmla="*/ 0 60000 65536"/>
                <a:gd name="T23" fmla="*/ 0 60000 65536"/>
                <a:gd name="T24" fmla="*/ 0 w 487"/>
                <a:gd name="T25" fmla="*/ 0 h 252"/>
                <a:gd name="T26" fmla="*/ 487 w 487"/>
                <a:gd name="T27" fmla="*/ 252 h 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7" h="252">
                  <a:moveTo>
                    <a:pt x="0" y="0"/>
                  </a:moveTo>
                  <a:lnTo>
                    <a:pt x="460" y="0"/>
                  </a:lnTo>
                  <a:lnTo>
                    <a:pt x="474" y="13"/>
                  </a:lnTo>
                  <a:lnTo>
                    <a:pt x="456" y="37"/>
                  </a:lnTo>
                  <a:lnTo>
                    <a:pt x="487" y="66"/>
                  </a:lnTo>
                  <a:lnTo>
                    <a:pt x="486" y="252"/>
                  </a:lnTo>
                  <a:lnTo>
                    <a:pt x="0" y="252"/>
                  </a:lnTo>
                  <a:lnTo>
                    <a:pt x="0"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48" name="Freeform 117">
              <a:extLst>
                <a:ext uri="{FF2B5EF4-FFF2-40B4-BE49-F238E27FC236}">
                  <a16:creationId xmlns:a16="http://schemas.microsoft.com/office/drawing/2014/main" id="{7A6A5FF9-A389-498A-B0B6-A80B1CBA3AFB}"/>
                </a:ext>
              </a:extLst>
            </p:cNvPr>
            <p:cNvSpPr>
              <a:spLocks/>
            </p:cNvSpPr>
            <p:nvPr/>
          </p:nvSpPr>
          <p:spPr bwMode="auto">
            <a:xfrm>
              <a:off x="5168976" y="4463108"/>
              <a:ext cx="459140" cy="585318"/>
            </a:xfrm>
            <a:custGeom>
              <a:avLst/>
              <a:gdLst>
                <a:gd name="T0" fmla="*/ 2147483647 w 377"/>
                <a:gd name="T1" fmla="*/ 0 h 484"/>
                <a:gd name="T2" fmla="*/ 2147483647 w 377"/>
                <a:gd name="T3" fmla="*/ 2147483647 h 484"/>
                <a:gd name="T4" fmla="*/ 2147483647 w 377"/>
                <a:gd name="T5" fmla="*/ 2147483647 h 484"/>
                <a:gd name="T6" fmla="*/ 2147483647 w 377"/>
                <a:gd name="T7" fmla="*/ 2147483647 h 484"/>
                <a:gd name="T8" fmla="*/ 2147483647 w 377"/>
                <a:gd name="T9" fmla="*/ 2147483647 h 484"/>
                <a:gd name="T10" fmla="*/ 2147483647 w 377"/>
                <a:gd name="T11" fmla="*/ 2147483647 h 484"/>
                <a:gd name="T12" fmla="*/ 2147483647 w 377"/>
                <a:gd name="T13" fmla="*/ 2147483647 h 484"/>
                <a:gd name="T14" fmla="*/ 2147483647 w 377"/>
                <a:gd name="T15" fmla="*/ 2147483647 h 484"/>
                <a:gd name="T16" fmla="*/ 0 w 377"/>
                <a:gd name="T17" fmla="*/ 2147483647 h 484"/>
                <a:gd name="T18" fmla="*/ 2147483647 w 377"/>
                <a:gd name="T19" fmla="*/ 2147483647 h 484"/>
                <a:gd name="T20" fmla="*/ 2147483647 w 377"/>
                <a:gd name="T21" fmla="*/ 0 h 4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484"/>
                <a:gd name="T35" fmla="*/ 377 w 377"/>
                <a:gd name="T36" fmla="*/ 484 h 4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484">
                  <a:moveTo>
                    <a:pt x="44" y="0"/>
                  </a:moveTo>
                  <a:lnTo>
                    <a:pt x="377" y="1"/>
                  </a:lnTo>
                  <a:lnTo>
                    <a:pt x="377" y="484"/>
                  </a:lnTo>
                  <a:lnTo>
                    <a:pt x="260" y="484"/>
                  </a:lnTo>
                  <a:lnTo>
                    <a:pt x="37" y="377"/>
                  </a:lnTo>
                  <a:lnTo>
                    <a:pt x="37" y="343"/>
                  </a:lnTo>
                  <a:lnTo>
                    <a:pt x="51" y="240"/>
                  </a:lnTo>
                  <a:lnTo>
                    <a:pt x="16" y="192"/>
                  </a:lnTo>
                  <a:lnTo>
                    <a:pt x="0" y="84"/>
                  </a:lnTo>
                  <a:lnTo>
                    <a:pt x="44" y="92"/>
                  </a:lnTo>
                  <a:lnTo>
                    <a:pt x="44" y="0"/>
                  </a:lnTo>
                  <a:close/>
                </a:path>
              </a:pathLst>
            </a:custGeom>
            <a:solidFill>
              <a:schemeClr val="bg1">
                <a:lumMod val="85000"/>
              </a:schemeClr>
            </a:solidFill>
            <a:ln w="6350" cmpd="sng">
              <a:solidFill>
                <a:schemeClr val="bg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grpSp>
      <p:sp>
        <p:nvSpPr>
          <p:cNvPr id="7" name="TextBox 6">
            <a:extLst>
              <a:ext uri="{FF2B5EF4-FFF2-40B4-BE49-F238E27FC236}">
                <a16:creationId xmlns:a16="http://schemas.microsoft.com/office/drawing/2014/main" id="{866883EA-342D-7741-BA0C-B45A731CE631}"/>
              </a:ext>
            </a:extLst>
          </p:cNvPr>
          <p:cNvSpPr txBox="1"/>
          <p:nvPr/>
        </p:nvSpPr>
        <p:spPr>
          <a:xfrm>
            <a:off x="138216" y="1725590"/>
            <a:ext cx="1082500" cy="1046440"/>
          </a:xfrm>
          <a:prstGeom prst="rect">
            <a:avLst/>
          </a:prstGeom>
          <a:noFill/>
          <a:ln>
            <a:solidFill>
              <a:schemeClr val="tx1"/>
            </a:solidFill>
          </a:ln>
        </p:spPr>
        <p:txBody>
          <a:bodyPr wrap="square" rtlCol="0">
            <a:spAutoFit/>
          </a:bodyPr>
          <a:lstStyle/>
          <a:p>
            <a:pPr algn="ctr"/>
            <a:r>
              <a:rPr lang="en-US" sz="1400" b="1" i="1" u="sng" dirty="0">
                <a:solidFill>
                  <a:srgbClr val="C00000"/>
                </a:solidFill>
              </a:rPr>
              <a:t>Centers</a:t>
            </a:r>
          </a:p>
          <a:p>
            <a:r>
              <a:rPr lang="en-US" sz="1200" b="1" dirty="0"/>
              <a:t>Ames</a:t>
            </a:r>
          </a:p>
          <a:p>
            <a:r>
              <a:rPr lang="en-US" sz="1200" b="1" dirty="0"/>
              <a:t>Langley</a:t>
            </a:r>
          </a:p>
          <a:p>
            <a:r>
              <a:rPr lang="en-US" sz="1200" b="1" dirty="0"/>
              <a:t>Johnson</a:t>
            </a:r>
          </a:p>
          <a:p>
            <a:r>
              <a:rPr lang="en-US" sz="1200" b="1" dirty="0"/>
              <a:t>Glenn</a:t>
            </a:r>
          </a:p>
        </p:txBody>
      </p:sp>
      <p:sp>
        <p:nvSpPr>
          <p:cNvPr id="8" name="TextBox 7">
            <a:extLst>
              <a:ext uri="{FF2B5EF4-FFF2-40B4-BE49-F238E27FC236}">
                <a16:creationId xmlns:a16="http://schemas.microsoft.com/office/drawing/2014/main" id="{764E3743-CE65-AD48-98D5-14172307546F}"/>
              </a:ext>
            </a:extLst>
          </p:cNvPr>
          <p:cNvSpPr txBox="1"/>
          <p:nvPr/>
        </p:nvSpPr>
        <p:spPr>
          <a:xfrm>
            <a:off x="2374469" y="1285480"/>
            <a:ext cx="7443063" cy="369332"/>
          </a:xfrm>
          <a:prstGeom prst="rect">
            <a:avLst/>
          </a:prstGeom>
          <a:solidFill>
            <a:schemeClr val="accent1">
              <a:lumMod val="40000"/>
              <a:lumOff val="60000"/>
            </a:schemeClr>
          </a:solidFill>
          <a:scene3d>
            <a:camera prst="orthographicFront"/>
            <a:lightRig rig="threePt" dir="t"/>
          </a:scene3d>
          <a:sp3d>
            <a:bevelT/>
          </a:sp3d>
        </p:spPr>
        <p:txBody>
          <a:bodyPr wrap="none" rtlCol="0">
            <a:spAutoFit/>
          </a:bodyPr>
          <a:lstStyle/>
          <a:p>
            <a:r>
              <a:rPr lang="en-US" dirty="0"/>
              <a:t>ESM is a successful, multi-year collaboration between </a:t>
            </a:r>
            <a:r>
              <a:rPr lang="en-US" b="1" i="1" dirty="0">
                <a:solidFill>
                  <a:srgbClr val="008400"/>
                </a:solidFill>
              </a:rPr>
              <a:t>STMD</a:t>
            </a:r>
            <a:r>
              <a:rPr lang="en-US" dirty="0"/>
              <a:t> and </a:t>
            </a:r>
            <a:r>
              <a:rPr lang="en-US" b="1" i="1" dirty="0">
                <a:solidFill>
                  <a:srgbClr val="008400"/>
                </a:solidFill>
              </a:rPr>
              <a:t>SMD</a:t>
            </a:r>
            <a:endParaRPr lang="en-US" dirty="0">
              <a:solidFill>
                <a:srgbClr val="008400"/>
              </a:solidFill>
            </a:endParaRPr>
          </a:p>
        </p:txBody>
      </p:sp>
      <p:sp>
        <p:nvSpPr>
          <p:cNvPr id="117" name="TextBox 116">
            <a:extLst>
              <a:ext uri="{FF2B5EF4-FFF2-40B4-BE49-F238E27FC236}">
                <a16:creationId xmlns:a16="http://schemas.microsoft.com/office/drawing/2014/main" id="{24FFA521-C327-1F4A-A797-E5CFAF74F279}"/>
              </a:ext>
            </a:extLst>
          </p:cNvPr>
          <p:cNvSpPr txBox="1"/>
          <p:nvPr/>
        </p:nvSpPr>
        <p:spPr>
          <a:xfrm>
            <a:off x="4555037" y="1725590"/>
            <a:ext cx="2988319" cy="1415772"/>
          </a:xfrm>
          <a:prstGeom prst="rect">
            <a:avLst/>
          </a:prstGeom>
          <a:noFill/>
          <a:ln>
            <a:solidFill>
              <a:schemeClr val="tx1"/>
            </a:solidFill>
          </a:ln>
        </p:spPr>
        <p:txBody>
          <a:bodyPr wrap="none" rtlCol="0">
            <a:spAutoFit/>
          </a:bodyPr>
          <a:lstStyle/>
          <a:p>
            <a:pPr algn="ctr"/>
            <a:r>
              <a:rPr lang="en-US" sz="1400" b="1" i="1" u="sng" dirty="0">
                <a:solidFill>
                  <a:srgbClr val="0070C0"/>
                </a:solidFill>
              </a:rPr>
              <a:t>OGA</a:t>
            </a:r>
          </a:p>
          <a:p>
            <a:r>
              <a:rPr lang="en-US" sz="1200" b="1" dirty="0"/>
              <a:t>Air Force Office of Scientific Research</a:t>
            </a:r>
          </a:p>
          <a:p>
            <a:r>
              <a:rPr lang="en-US" sz="1200" b="1" dirty="0"/>
              <a:t>Office of Naval Research</a:t>
            </a:r>
          </a:p>
          <a:p>
            <a:r>
              <a:rPr lang="en-US" sz="1200" b="1" dirty="0"/>
              <a:t>Missile Defense Agency</a:t>
            </a:r>
          </a:p>
          <a:p>
            <a:r>
              <a:rPr lang="en-US" sz="1200" b="1" dirty="0"/>
              <a:t>Sandia</a:t>
            </a:r>
          </a:p>
          <a:p>
            <a:r>
              <a:rPr lang="en-US" sz="1200" b="1" dirty="0"/>
              <a:t>Lawrence Berkeley</a:t>
            </a:r>
          </a:p>
          <a:p>
            <a:r>
              <a:rPr lang="en-US" sz="1200" b="1" dirty="0"/>
              <a:t>Lawrence Livermore</a:t>
            </a:r>
          </a:p>
        </p:txBody>
      </p:sp>
      <p:sp>
        <p:nvSpPr>
          <p:cNvPr id="118" name="TextBox 117">
            <a:extLst>
              <a:ext uri="{FF2B5EF4-FFF2-40B4-BE49-F238E27FC236}">
                <a16:creationId xmlns:a16="http://schemas.microsoft.com/office/drawing/2014/main" id="{B03BC983-1F37-4D40-9163-99DA1EBE039F}"/>
              </a:ext>
            </a:extLst>
          </p:cNvPr>
          <p:cNvSpPr txBox="1"/>
          <p:nvPr/>
        </p:nvSpPr>
        <p:spPr>
          <a:xfrm>
            <a:off x="7666440" y="1730253"/>
            <a:ext cx="2115387" cy="1600438"/>
          </a:xfrm>
          <a:prstGeom prst="rect">
            <a:avLst/>
          </a:prstGeom>
          <a:noFill/>
          <a:ln>
            <a:solidFill>
              <a:schemeClr val="tx1"/>
            </a:solidFill>
          </a:ln>
        </p:spPr>
        <p:txBody>
          <a:bodyPr wrap="none" rtlCol="0">
            <a:spAutoFit/>
          </a:bodyPr>
          <a:lstStyle/>
          <a:p>
            <a:pPr algn="ctr"/>
            <a:r>
              <a:rPr lang="en-US" sz="1400" b="1" i="1" u="sng" dirty="0">
                <a:solidFill>
                  <a:srgbClr val="7030A0"/>
                </a:solidFill>
              </a:rPr>
              <a:t>International</a:t>
            </a:r>
          </a:p>
          <a:p>
            <a:r>
              <a:rPr lang="en-US" sz="1200" b="1" dirty="0"/>
              <a:t>German Aerospace Center</a:t>
            </a:r>
          </a:p>
          <a:p>
            <a:r>
              <a:rPr lang="en-US" sz="1200" b="1" dirty="0"/>
              <a:t>JAXA</a:t>
            </a:r>
          </a:p>
          <a:p>
            <a:r>
              <a:rPr lang="en-US" sz="1200" b="1" dirty="0"/>
              <a:t>Ecole CentraleSupelec</a:t>
            </a:r>
          </a:p>
          <a:p>
            <a:r>
              <a:rPr lang="en-US" sz="1200" b="1" dirty="0"/>
              <a:t>Von Karman Institute</a:t>
            </a:r>
          </a:p>
          <a:p>
            <a:r>
              <a:rPr lang="en-US" sz="1200" b="1" dirty="0"/>
              <a:t>University of Queensland</a:t>
            </a:r>
          </a:p>
          <a:p>
            <a:r>
              <a:rPr lang="en-US" sz="1200" b="1" dirty="0"/>
              <a:t>Oxford University</a:t>
            </a:r>
          </a:p>
          <a:p>
            <a:r>
              <a:rPr lang="en-US" sz="1200" b="1" dirty="0"/>
              <a:t>Instituto Superior </a:t>
            </a:r>
            <a:r>
              <a:rPr lang="en-US" sz="1200" b="1" dirty="0" err="1"/>
              <a:t>Tecnico</a:t>
            </a:r>
            <a:endParaRPr lang="en-US" sz="1200" b="1" dirty="0"/>
          </a:p>
        </p:txBody>
      </p:sp>
      <p:sp>
        <p:nvSpPr>
          <p:cNvPr id="119" name="TextBox 118">
            <a:extLst>
              <a:ext uri="{FF2B5EF4-FFF2-40B4-BE49-F238E27FC236}">
                <a16:creationId xmlns:a16="http://schemas.microsoft.com/office/drawing/2014/main" id="{9EFEB066-C281-EC41-B34E-3C9080DC7F9D}"/>
              </a:ext>
            </a:extLst>
          </p:cNvPr>
          <p:cNvSpPr txBox="1"/>
          <p:nvPr/>
        </p:nvSpPr>
        <p:spPr>
          <a:xfrm>
            <a:off x="1364552" y="1725590"/>
            <a:ext cx="3037819" cy="1415772"/>
          </a:xfrm>
          <a:prstGeom prst="rect">
            <a:avLst/>
          </a:prstGeom>
          <a:noFill/>
          <a:ln>
            <a:solidFill>
              <a:schemeClr val="tx1"/>
            </a:solidFill>
          </a:ln>
        </p:spPr>
        <p:txBody>
          <a:bodyPr wrap="none" rtlCol="0">
            <a:spAutoFit/>
          </a:bodyPr>
          <a:lstStyle/>
          <a:p>
            <a:pPr algn="ctr"/>
            <a:r>
              <a:rPr lang="en-US" sz="1400" b="1" i="1" u="sng" dirty="0">
                <a:solidFill>
                  <a:srgbClr val="008400"/>
                </a:solidFill>
              </a:rPr>
              <a:t>Universities</a:t>
            </a:r>
          </a:p>
          <a:p>
            <a:r>
              <a:rPr lang="en-US" sz="1200" b="1" dirty="0"/>
              <a:t>6 Early Career Faculty</a:t>
            </a:r>
          </a:p>
          <a:p>
            <a:r>
              <a:rPr lang="en-US" sz="1200" b="1" dirty="0"/>
              <a:t>7 Early Stage Innovations</a:t>
            </a:r>
          </a:p>
          <a:p>
            <a:r>
              <a:rPr lang="en-US" sz="1200" b="1" dirty="0"/>
              <a:t>1 Space Technology Research Institute</a:t>
            </a:r>
          </a:p>
          <a:p>
            <a:r>
              <a:rPr lang="en-US" sz="1200" b="1" dirty="0"/>
              <a:t>10 NSTGRO</a:t>
            </a:r>
          </a:p>
          <a:p>
            <a:r>
              <a:rPr lang="en-US" sz="1200" b="1" dirty="0"/>
              <a:t>6 EPSCoR</a:t>
            </a:r>
          </a:p>
          <a:p>
            <a:r>
              <a:rPr lang="en-US" sz="1200" b="1" dirty="0"/>
              <a:t>6 ESM grants</a:t>
            </a:r>
          </a:p>
        </p:txBody>
      </p:sp>
      <p:sp>
        <p:nvSpPr>
          <p:cNvPr id="121" name="Oval 120">
            <a:extLst>
              <a:ext uri="{FF2B5EF4-FFF2-40B4-BE49-F238E27FC236}">
                <a16:creationId xmlns:a16="http://schemas.microsoft.com/office/drawing/2014/main" id="{33509115-69E6-A040-86BB-B442750BD061}"/>
              </a:ext>
            </a:extLst>
          </p:cNvPr>
          <p:cNvSpPr/>
          <p:nvPr/>
        </p:nvSpPr>
        <p:spPr>
          <a:xfrm>
            <a:off x="10983774" y="5102269"/>
            <a:ext cx="91440" cy="9144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D8604D20-5967-7B41-8473-DC7D96006C8A}"/>
              </a:ext>
            </a:extLst>
          </p:cNvPr>
          <p:cNvSpPr/>
          <p:nvPr/>
        </p:nvSpPr>
        <p:spPr>
          <a:xfrm>
            <a:off x="10477280" y="4684831"/>
            <a:ext cx="91440" cy="9144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CA625187-3753-3E41-A9D4-583FF9F68C7A}"/>
              </a:ext>
            </a:extLst>
          </p:cNvPr>
          <p:cNvSpPr/>
          <p:nvPr/>
        </p:nvSpPr>
        <p:spPr>
          <a:xfrm>
            <a:off x="9417496" y="5877092"/>
            <a:ext cx="91440" cy="9144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82BE6111-A0DC-0C40-930E-511EC9D150D1}"/>
              </a:ext>
            </a:extLst>
          </p:cNvPr>
          <p:cNvSpPr/>
          <p:nvPr/>
        </p:nvSpPr>
        <p:spPr>
          <a:xfrm>
            <a:off x="7679027" y="5499309"/>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0A0FD3F0-8868-B248-AF0B-0A8820046751}"/>
              </a:ext>
            </a:extLst>
          </p:cNvPr>
          <p:cNvSpPr/>
          <p:nvPr/>
        </p:nvSpPr>
        <p:spPr>
          <a:xfrm>
            <a:off x="8693178" y="4799731"/>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4193A17C-3471-5C43-97C9-AF711F24284E}"/>
              </a:ext>
            </a:extLst>
          </p:cNvPr>
          <p:cNvSpPr/>
          <p:nvPr/>
        </p:nvSpPr>
        <p:spPr>
          <a:xfrm>
            <a:off x="9591633" y="4283573"/>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5C82854C-06F8-7143-A0E6-6C8CC3B9D89B}"/>
              </a:ext>
            </a:extLst>
          </p:cNvPr>
          <p:cNvSpPr/>
          <p:nvPr/>
        </p:nvSpPr>
        <p:spPr>
          <a:xfrm>
            <a:off x="10011576" y="4791697"/>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912C2A11-4B30-2045-B9F2-BA5904E3921B}"/>
              </a:ext>
            </a:extLst>
          </p:cNvPr>
          <p:cNvSpPr/>
          <p:nvPr/>
        </p:nvSpPr>
        <p:spPr>
          <a:xfrm>
            <a:off x="10141740" y="4771192"/>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FF719DD1-6BD8-8546-9D9D-D4716896CB17}"/>
              </a:ext>
            </a:extLst>
          </p:cNvPr>
          <p:cNvSpPr/>
          <p:nvPr/>
        </p:nvSpPr>
        <p:spPr>
          <a:xfrm>
            <a:off x="10464334" y="4807786"/>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D9C9C278-1F58-AA43-948F-BFF924B9DBF4}"/>
              </a:ext>
            </a:extLst>
          </p:cNvPr>
          <p:cNvSpPr/>
          <p:nvPr/>
        </p:nvSpPr>
        <p:spPr>
          <a:xfrm>
            <a:off x="10414527" y="4546896"/>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830F3966-5A92-A24A-9488-9B1294D303EB}"/>
              </a:ext>
            </a:extLst>
          </p:cNvPr>
          <p:cNvSpPr/>
          <p:nvPr/>
        </p:nvSpPr>
        <p:spPr>
          <a:xfrm>
            <a:off x="10865257" y="5007576"/>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3BB2D457-4F9F-904B-A8F6-A600E6765392}"/>
              </a:ext>
            </a:extLst>
          </p:cNvPr>
          <p:cNvSpPr/>
          <p:nvPr/>
        </p:nvSpPr>
        <p:spPr>
          <a:xfrm>
            <a:off x="10314579" y="5467738"/>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2FA75B9D-7FAE-6645-995C-BD783E249DB3}"/>
              </a:ext>
            </a:extLst>
          </p:cNvPr>
          <p:cNvSpPr/>
          <p:nvPr/>
        </p:nvSpPr>
        <p:spPr>
          <a:xfrm>
            <a:off x="10223139" y="5559178"/>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5A552C20-0091-E44B-AA4D-D6311E31677E}"/>
              </a:ext>
            </a:extLst>
          </p:cNvPr>
          <p:cNvSpPr/>
          <p:nvPr/>
        </p:nvSpPr>
        <p:spPr>
          <a:xfrm>
            <a:off x="10590104" y="5968532"/>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4689DE85-5FC1-234B-9FA2-7DF7521ACEC7}"/>
              </a:ext>
            </a:extLst>
          </p:cNvPr>
          <p:cNvSpPr/>
          <p:nvPr/>
        </p:nvSpPr>
        <p:spPr>
          <a:xfrm>
            <a:off x="11262269" y="4312112"/>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7658FD5F-5547-984A-B84B-1E1D6133A236}"/>
              </a:ext>
            </a:extLst>
          </p:cNvPr>
          <p:cNvSpPr/>
          <p:nvPr/>
        </p:nvSpPr>
        <p:spPr>
          <a:xfrm>
            <a:off x="11414669" y="4528467"/>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4A1947CD-FB7D-FB4C-AFEC-7AD1EB93C1EB}"/>
              </a:ext>
            </a:extLst>
          </p:cNvPr>
          <p:cNvSpPr/>
          <p:nvPr/>
        </p:nvSpPr>
        <p:spPr>
          <a:xfrm>
            <a:off x="7266027" y="5043876"/>
            <a:ext cx="91440" cy="9144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DA2B12BF-70B6-1349-B726-82F8AFFA56AE}"/>
              </a:ext>
            </a:extLst>
          </p:cNvPr>
          <p:cNvSpPr/>
          <p:nvPr/>
        </p:nvSpPr>
        <p:spPr>
          <a:xfrm>
            <a:off x="7357467" y="5099016"/>
            <a:ext cx="91440" cy="9144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F2901BD2-A361-AB42-96BD-2940F8F756E7}"/>
              </a:ext>
            </a:extLst>
          </p:cNvPr>
          <p:cNvSpPr/>
          <p:nvPr/>
        </p:nvSpPr>
        <p:spPr>
          <a:xfrm>
            <a:off x="8550345" y="5340491"/>
            <a:ext cx="91440" cy="9144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91196D-0A3E-ED4F-B18D-F9403138F7AA}"/>
              </a:ext>
            </a:extLst>
          </p:cNvPr>
          <p:cNvSpPr/>
          <p:nvPr/>
        </p:nvSpPr>
        <p:spPr>
          <a:xfrm>
            <a:off x="7300890" y="5086455"/>
            <a:ext cx="91440" cy="9144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A30FF603-11E1-F147-80D4-043473A1D1DF}"/>
              </a:ext>
            </a:extLst>
          </p:cNvPr>
          <p:cNvSpPr/>
          <p:nvPr/>
        </p:nvSpPr>
        <p:spPr>
          <a:xfrm>
            <a:off x="10359442" y="4837417"/>
            <a:ext cx="91440" cy="9144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C90A71E0-D4E1-6943-A7EC-490074053198}"/>
              </a:ext>
            </a:extLst>
          </p:cNvPr>
          <p:cNvSpPr/>
          <p:nvPr/>
        </p:nvSpPr>
        <p:spPr>
          <a:xfrm>
            <a:off x="10892334" y="4934777"/>
            <a:ext cx="91440" cy="9144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Content Placeholder 2">
            <a:extLst>
              <a:ext uri="{FF2B5EF4-FFF2-40B4-BE49-F238E27FC236}">
                <a16:creationId xmlns:a16="http://schemas.microsoft.com/office/drawing/2014/main" id="{169318DB-BDF5-A446-B682-AEEF6BCBBD3A}"/>
              </a:ext>
            </a:extLst>
          </p:cNvPr>
          <p:cNvSpPr txBox="1">
            <a:spLocks/>
          </p:cNvSpPr>
          <p:nvPr/>
        </p:nvSpPr>
        <p:spPr>
          <a:xfrm>
            <a:off x="468302" y="3806998"/>
            <a:ext cx="5841143" cy="2346998"/>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prstClr val="black"/>
                </a:solidFill>
                <a:latin typeface="Arial" panose="020B0604020202020204" pitchFamily="34" charset="0"/>
                <a:cs typeface="Arial" panose="020B0604020202020204" pitchFamily="34" charset="0"/>
              </a:rPr>
              <a:t>Exploration &amp; Science Applicability</a:t>
            </a:r>
          </a:p>
          <a:p>
            <a:pPr marL="288925" lvl="1" indent="-280988">
              <a:spcBef>
                <a:spcPts val="0"/>
              </a:spcBef>
              <a:spcAft>
                <a:spcPts val="0"/>
              </a:spcAft>
              <a:buFont typeface="Wingdings" panose="05000000000000000000" pitchFamily="2" charset="2"/>
              <a:buChar char="§"/>
              <a:defRPr/>
            </a:pPr>
            <a:r>
              <a:rPr lang="en-US" sz="1600" dirty="0">
                <a:solidFill>
                  <a:prstClr val="black"/>
                </a:solidFill>
                <a:latin typeface="Arial" panose="020B0604020202020204" pitchFamily="34" charset="0"/>
                <a:cs typeface="Arial" panose="020B0604020202020204" pitchFamily="34" charset="0"/>
              </a:rPr>
              <a:t>Orion </a:t>
            </a:r>
            <a:r>
              <a:rPr lang="en-US" sz="1600" i="1" dirty="0">
                <a:solidFill>
                  <a:srgbClr val="0070C0"/>
                </a:solidFill>
                <a:latin typeface="Arial" panose="020B0604020202020204" pitchFamily="34" charset="0"/>
                <a:cs typeface="Arial" panose="020B0604020202020204" pitchFamily="34" charset="0"/>
              </a:rPr>
              <a:t>[Ongoing]</a:t>
            </a:r>
          </a:p>
          <a:p>
            <a:pPr marL="288925" lvl="1" indent="-280988">
              <a:spcBef>
                <a:spcPts val="0"/>
              </a:spcBef>
              <a:spcAft>
                <a:spcPts val="0"/>
              </a:spcAft>
              <a:buFont typeface="Wingdings" panose="05000000000000000000" pitchFamily="2" charset="2"/>
              <a:buChar char="§"/>
              <a:defRPr/>
            </a:pPr>
            <a:r>
              <a:rPr lang="en-US" sz="1600" dirty="0">
                <a:solidFill>
                  <a:prstClr val="black"/>
                </a:solidFill>
                <a:latin typeface="Arial" panose="020B0604020202020204" pitchFamily="34" charset="0"/>
                <a:cs typeface="Arial" panose="020B0604020202020204" pitchFamily="34" charset="0"/>
              </a:rPr>
              <a:t>Mars 2020 </a:t>
            </a:r>
            <a:r>
              <a:rPr lang="en-US" sz="1600" i="1" dirty="0">
                <a:solidFill>
                  <a:srgbClr val="008400"/>
                </a:solidFill>
                <a:latin typeface="Arial" panose="020B0604020202020204" pitchFamily="34" charset="0"/>
                <a:cs typeface="Arial" panose="020B0604020202020204" pitchFamily="34" charset="0"/>
              </a:rPr>
              <a:t>[Completed]</a:t>
            </a:r>
          </a:p>
          <a:p>
            <a:pPr marL="288925" lvl="1" indent="-280988">
              <a:spcBef>
                <a:spcPts val="0"/>
              </a:spcBef>
              <a:spcAft>
                <a:spcPts val="0"/>
              </a:spcAft>
              <a:buFont typeface="Wingdings" panose="05000000000000000000" pitchFamily="2" charset="2"/>
              <a:buChar char="§"/>
              <a:defRPr/>
            </a:pPr>
            <a:r>
              <a:rPr lang="en-US" sz="1600" dirty="0">
                <a:solidFill>
                  <a:prstClr val="black"/>
                </a:solidFill>
                <a:latin typeface="Arial" panose="020B0604020202020204" pitchFamily="34" charset="0"/>
                <a:cs typeface="Arial" panose="020B0604020202020204" pitchFamily="34" charset="0"/>
              </a:rPr>
              <a:t>Mars Sample Return – Earth Entry Vehicle and Sample Retrieval Lander </a:t>
            </a:r>
            <a:r>
              <a:rPr lang="en-US" sz="1600" i="1" dirty="0">
                <a:solidFill>
                  <a:srgbClr val="0070C0"/>
                </a:solidFill>
                <a:latin typeface="Arial" panose="020B0604020202020204" pitchFamily="34" charset="0"/>
                <a:cs typeface="Arial" panose="020B0604020202020204" pitchFamily="34" charset="0"/>
              </a:rPr>
              <a:t>[Ongoing]</a:t>
            </a:r>
          </a:p>
          <a:p>
            <a:pPr marL="288925" lvl="1" indent="-280988">
              <a:spcBef>
                <a:spcPts val="0"/>
              </a:spcBef>
              <a:spcAft>
                <a:spcPts val="0"/>
              </a:spcAft>
              <a:buFont typeface="Wingdings" panose="05000000000000000000" pitchFamily="2" charset="2"/>
              <a:buChar char="§"/>
              <a:defRPr/>
            </a:pPr>
            <a:r>
              <a:rPr lang="en-US" sz="1600" dirty="0">
                <a:solidFill>
                  <a:prstClr val="black"/>
                </a:solidFill>
                <a:latin typeface="Arial" panose="020B0604020202020204" pitchFamily="34" charset="0"/>
                <a:cs typeface="Arial" panose="020B0604020202020204" pitchFamily="34" charset="0"/>
              </a:rPr>
              <a:t>Dragonfly </a:t>
            </a:r>
            <a:r>
              <a:rPr lang="en-US" sz="1600" i="1" dirty="0">
                <a:solidFill>
                  <a:srgbClr val="0070C0"/>
                </a:solidFill>
                <a:latin typeface="Arial" panose="020B0604020202020204" pitchFamily="34" charset="0"/>
                <a:cs typeface="Arial" panose="020B0604020202020204" pitchFamily="34" charset="0"/>
              </a:rPr>
              <a:t>[Ongoing]</a:t>
            </a:r>
          </a:p>
          <a:p>
            <a:pPr marL="288925" lvl="1" indent="-280988">
              <a:spcBef>
                <a:spcPts val="0"/>
              </a:spcBef>
              <a:spcAft>
                <a:spcPts val="0"/>
              </a:spcAft>
              <a:buFont typeface="Wingdings" panose="05000000000000000000" pitchFamily="2" charset="2"/>
              <a:buChar char="§"/>
              <a:defRPr/>
            </a:pPr>
            <a:r>
              <a:rPr lang="en-US" sz="1600" dirty="0">
                <a:solidFill>
                  <a:prstClr val="black"/>
                </a:solidFill>
                <a:latin typeface="Arial" panose="020B0604020202020204" pitchFamily="34" charset="0"/>
                <a:cs typeface="Arial" panose="020B0604020202020204" pitchFamily="34" charset="0"/>
              </a:rPr>
              <a:t>DAVINCI+ </a:t>
            </a:r>
            <a:r>
              <a:rPr lang="en-US" sz="1600" i="1" dirty="0">
                <a:solidFill>
                  <a:srgbClr val="FFCC66"/>
                </a:solidFill>
                <a:latin typeface="Arial" panose="020B0604020202020204" pitchFamily="34" charset="0"/>
                <a:cs typeface="Arial" panose="020B0604020202020204" pitchFamily="34" charset="0"/>
              </a:rPr>
              <a:t>[Potential]</a:t>
            </a:r>
          </a:p>
          <a:p>
            <a:pPr marL="288925" lvl="1" indent="-280988">
              <a:spcBef>
                <a:spcPts val="0"/>
              </a:spcBef>
              <a:spcAft>
                <a:spcPts val="0"/>
              </a:spcAft>
              <a:buFont typeface="Wingdings" panose="05000000000000000000" pitchFamily="2" charset="2"/>
              <a:buChar char="§"/>
              <a:defRPr/>
            </a:pPr>
            <a:r>
              <a:rPr lang="en-US" sz="1600" dirty="0">
                <a:solidFill>
                  <a:prstClr val="black"/>
                </a:solidFill>
                <a:latin typeface="Arial" panose="020B0604020202020204" pitchFamily="34" charset="0"/>
                <a:cs typeface="Arial" panose="020B0604020202020204" pitchFamily="34" charset="0"/>
              </a:rPr>
              <a:t>STMD technology projects: MEDLI2, LOFTID, and others as warranted</a:t>
            </a:r>
          </a:p>
        </p:txBody>
      </p:sp>
      <p:sp>
        <p:nvSpPr>
          <p:cNvPr id="251" name="TextBox 250">
            <a:extLst>
              <a:ext uri="{FF2B5EF4-FFF2-40B4-BE49-F238E27FC236}">
                <a16:creationId xmlns:a16="http://schemas.microsoft.com/office/drawing/2014/main" id="{DF1F0B0B-5D52-9544-B5C6-4CB106FC0DCD}"/>
              </a:ext>
            </a:extLst>
          </p:cNvPr>
          <p:cNvSpPr txBox="1"/>
          <p:nvPr/>
        </p:nvSpPr>
        <p:spPr>
          <a:xfrm>
            <a:off x="9897579" y="1731071"/>
            <a:ext cx="2172390" cy="677108"/>
          </a:xfrm>
          <a:prstGeom prst="rect">
            <a:avLst/>
          </a:prstGeom>
          <a:noFill/>
          <a:ln>
            <a:solidFill>
              <a:schemeClr val="tx1"/>
            </a:solidFill>
          </a:ln>
        </p:spPr>
        <p:txBody>
          <a:bodyPr wrap="none" rtlCol="0">
            <a:spAutoFit/>
          </a:bodyPr>
          <a:lstStyle/>
          <a:p>
            <a:pPr algn="ctr"/>
            <a:r>
              <a:rPr lang="en-US" sz="1400" b="1" i="1" u="sng" dirty="0">
                <a:solidFill>
                  <a:srgbClr val="FFCC66"/>
                </a:solidFill>
              </a:rPr>
              <a:t>SBIR/STTR</a:t>
            </a:r>
          </a:p>
          <a:p>
            <a:r>
              <a:rPr lang="en-US" sz="1200" b="1" dirty="0"/>
              <a:t>Scientific Simulations, LLC</a:t>
            </a:r>
          </a:p>
          <a:p>
            <a:r>
              <a:rPr lang="en-US" sz="1200" b="1" dirty="0"/>
              <a:t>Corvid Technologies</a:t>
            </a:r>
          </a:p>
        </p:txBody>
      </p:sp>
      <p:sp>
        <p:nvSpPr>
          <p:cNvPr id="252" name="Oval 251">
            <a:extLst>
              <a:ext uri="{FF2B5EF4-FFF2-40B4-BE49-F238E27FC236}">
                <a16:creationId xmlns:a16="http://schemas.microsoft.com/office/drawing/2014/main" id="{64B0B5E5-B0A8-D841-9E6F-99427A1A4529}"/>
              </a:ext>
            </a:extLst>
          </p:cNvPr>
          <p:cNvSpPr/>
          <p:nvPr/>
        </p:nvSpPr>
        <p:spPr>
          <a:xfrm>
            <a:off x="10705104" y="5278014"/>
            <a:ext cx="91440" cy="91440"/>
          </a:xfrm>
          <a:prstGeom prst="ellipse">
            <a:avLst/>
          </a:prstGeom>
          <a:solidFill>
            <a:srgbClr val="FFCC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3" name="Oval 252">
            <a:extLst>
              <a:ext uri="{FF2B5EF4-FFF2-40B4-BE49-F238E27FC236}">
                <a16:creationId xmlns:a16="http://schemas.microsoft.com/office/drawing/2014/main" id="{04F5EF5A-1465-3A4F-BD90-6167A7D2F94B}"/>
              </a:ext>
            </a:extLst>
          </p:cNvPr>
          <p:cNvSpPr/>
          <p:nvPr/>
        </p:nvSpPr>
        <p:spPr>
          <a:xfrm>
            <a:off x="8521063" y="4623470"/>
            <a:ext cx="91440" cy="91440"/>
          </a:xfrm>
          <a:prstGeom prst="ellipse">
            <a:avLst/>
          </a:prstGeom>
          <a:solidFill>
            <a:srgbClr val="FFCC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4" name="Oval 253">
            <a:extLst>
              <a:ext uri="{FF2B5EF4-FFF2-40B4-BE49-F238E27FC236}">
                <a16:creationId xmlns:a16="http://schemas.microsoft.com/office/drawing/2014/main" id="{13D28C1D-940C-B044-BF29-C77F48F60DF0}"/>
              </a:ext>
            </a:extLst>
          </p:cNvPr>
          <p:cNvSpPr/>
          <p:nvPr/>
        </p:nvSpPr>
        <p:spPr>
          <a:xfrm>
            <a:off x="184832" y="1836513"/>
            <a:ext cx="91440" cy="9144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1EEA5C95-FB07-7249-9B20-FF525D8143C9}"/>
              </a:ext>
            </a:extLst>
          </p:cNvPr>
          <p:cNvSpPr/>
          <p:nvPr/>
        </p:nvSpPr>
        <p:spPr>
          <a:xfrm>
            <a:off x="2217556" y="1836513"/>
            <a:ext cx="91440" cy="91440"/>
          </a:xfrm>
          <a:prstGeom prst="ellipse">
            <a:avLst/>
          </a:prstGeom>
          <a:solidFill>
            <a:srgbClr val="008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AC38A2E8-798F-C341-A223-8A95DFFD2901}"/>
              </a:ext>
            </a:extLst>
          </p:cNvPr>
          <p:cNvSpPr/>
          <p:nvPr/>
        </p:nvSpPr>
        <p:spPr>
          <a:xfrm>
            <a:off x="5691182" y="1836513"/>
            <a:ext cx="91440" cy="9144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AE36EDFD-5C31-5644-8791-EA56F0AA2BBB}"/>
              </a:ext>
            </a:extLst>
          </p:cNvPr>
          <p:cNvSpPr/>
          <p:nvPr/>
        </p:nvSpPr>
        <p:spPr>
          <a:xfrm>
            <a:off x="8044248" y="1836513"/>
            <a:ext cx="91440" cy="9144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22F94EE9-A1D1-3A4B-B6F3-E31141020054}"/>
              </a:ext>
            </a:extLst>
          </p:cNvPr>
          <p:cNvSpPr/>
          <p:nvPr/>
        </p:nvSpPr>
        <p:spPr>
          <a:xfrm>
            <a:off x="10361001" y="1847363"/>
            <a:ext cx="91440" cy="91440"/>
          </a:xfrm>
          <a:prstGeom prst="ellipse">
            <a:avLst/>
          </a:prstGeom>
          <a:solidFill>
            <a:srgbClr val="FFCC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653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776326-1B58-45C4-B2CD-DB687707C222}"/>
              </a:ext>
            </a:extLst>
          </p:cNvPr>
          <p:cNvSpPr>
            <a:spLocks noGrp="1"/>
          </p:cNvSpPr>
          <p:nvPr>
            <p:ph type="sldNum" sz="quarter" idx="10"/>
          </p:nvPr>
        </p:nvSpPr>
        <p:spPr/>
        <p:txBody>
          <a:bodyPr/>
          <a:lstStyle/>
          <a:p>
            <a:pPr>
              <a:defRPr/>
            </a:pPr>
            <a:fld id="{75D13D49-2B6F-174C-9E1E-1013A06E5C50}" type="slidenum">
              <a:rPr lang="uk-UA" smtClean="0"/>
              <a:pPr>
                <a:defRPr/>
              </a:pPr>
              <a:t>30</a:t>
            </a:fld>
            <a:endParaRPr lang="uk-UA"/>
          </a:p>
        </p:txBody>
      </p:sp>
      <p:sp>
        <p:nvSpPr>
          <p:cNvPr id="3" name="Title 2">
            <a:extLst>
              <a:ext uri="{FF2B5EF4-FFF2-40B4-BE49-F238E27FC236}">
                <a16:creationId xmlns:a16="http://schemas.microsoft.com/office/drawing/2014/main" id="{A0DAA073-49B7-4DB8-B9EC-5F00BBC57E6D}"/>
              </a:ext>
            </a:extLst>
          </p:cNvPr>
          <p:cNvSpPr>
            <a:spLocks noGrp="1"/>
          </p:cNvSpPr>
          <p:nvPr>
            <p:ph type="title"/>
          </p:nvPr>
        </p:nvSpPr>
        <p:spPr/>
        <p:txBody>
          <a:bodyPr/>
          <a:lstStyle/>
          <a:p>
            <a:r>
              <a:rPr lang="en-US" dirty="0"/>
              <a:t>Technical Assessment Milestone ID Key</a:t>
            </a:r>
          </a:p>
        </p:txBody>
      </p:sp>
      <p:graphicFrame>
        <p:nvGraphicFramePr>
          <p:cNvPr id="4" name="Table 4">
            <a:extLst>
              <a:ext uri="{FF2B5EF4-FFF2-40B4-BE49-F238E27FC236}">
                <a16:creationId xmlns:a16="http://schemas.microsoft.com/office/drawing/2014/main" id="{0ED3F32B-BDA2-4C3B-B205-5F926B43D8ED}"/>
              </a:ext>
            </a:extLst>
          </p:cNvPr>
          <p:cNvGraphicFramePr>
            <a:graphicFrameLocks noGrp="1"/>
          </p:cNvGraphicFramePr>
          <p:nvPr>
            <p:extLst>
              <p:ext uri="{D42A27DB-BD31-4B8C-83A1-F6EECF244321}">
                <p14:modId xmlns:p14="http://schemas.microsoft.com/office/powerpoint/2010/main" val="3120267891"/>
              </p:ext>
            </p:extLst>
          </p:nvPr>
        </p:nvGraphicFramePr>
        <p:xfrm>
          <a:off x="944911" y="891121"/>
          <a:ext cx="10302177" cy="5507446"/>
        </p:xfrm>
        <a:graphic>
          <a:graphicData uri="http://schemas.openxmlformats.org/drawingml/2006/table">
            <a:tbl>
              <a:tblPr firstRow="1" bandRow="1">
                <a:tableStyleId>{5C22544A-7EE6-4342-B048-85BDC9FD1C3A}</a:tableStyleId>
              </a:tblPr>
              <a:tblGrid>
                <a:gridCol w="4330875">
                  <a:extLst>
                    <a:ext uri="{9D8B030D-6E8A-4147-A177-3AD203B41FA5}">
                      <a16:colId xmlns:a16="http://schemas.microsoft.com/office/drawing/2014/main" val="1474375186"/>
                    </a:ext>
                  </a:extLst>
                </a:gridCol>
                <a:gridCol w="1509369">
                  <a:extLst>
                    <a:ext uri="{9D8B030D-6E8A-4147-A177-3AD203B41FA5}">
                      <a16:colId xmlns:a16="http://schemas.microsoft.com/office/drawing/2014/main" val="682987957"/>
                    </a:ext>
                  </a:extLst>
                </a:gridCol>
                <a:gridCol w="4461933">
                  <a:extLst>
                    <a:ext uri="{9D8B030D-6E8A-4147-A177-3AD203B41FA5}">
                      <a16:colId xmlns:a16="http://schemas.microsoft.com/office/drawing/2014/main" val="906499726"/>
                    </a:ext>
                  </a:extLst>
                </a:gridCol>
              </a:tblGrid>
              <a:tr h="432526">
                <a:tc>
                  <a:txBody>
                    <a:bodyPr/>
                    <a:lstStyle/>
                    <a:p>
                      <a:pPr algn="ctr"/>
                      <a:r>
                        <a:rPr lang="en-US" sz="1600" dirty="0">
                          <a:latin typeface="Arial" panose="020B0604020202020204" pitchFamily="34" charset="0"/>
                          <a:cs typeface="Arial" panose="020B0604020202020204" pitchFamily="34" charset="0"/>
                        </a:rPr>
                        <a:t>Technical Element</a:t>
                      </a:r>
                    </a:p>
                  </a:txBody>
                  <a:tcPr/>
                </a:tc>
                <a:tc>
                  <a:txBody>
                    <a:bodyPr/>
                    <a:lstStyle/>
                    <a:p>
                      <a:pPr algn="ctr"/>
                      <a:r>
                        <a:rPr lang="en-US" sz="1600" dirty="0">
                          <a:latin typeface="Arial" panose="020B0604020202020204" pitchFamily="34" charset="0"/>
                          <a:cs typeface="Arial" panose="020B0604020202020204" pitchFamily="34" charset="0"/>
                        </a:rPr>
                        <a:t>ID/Unique ID</a:t>
                      </a:r>
                    </a:p>
                  </a:txBody>
                  <a:tcPr/>
                </a:tc>
                <a:tc>
                  <a:txBody>
                    <a:bodyPr/>
                    <a:lstStyle/>
                    <a:p>
                      <a:pPr algn="ctr"/>
                      <a:r>
                        <a:rPr lang="en-US" sz="1600" dirty="0">
                          <a:latin typeface="Arial" panose="020B0604020202020204" pitchFamily="34" charset="0"/>
                          <a:cs typeface="Arial" panose="020B0604020202020204" pitchFamily="34" charset="0"/>
                        </a:rPr>
                        <a:t>Name</a:t>
                      </a:r>
                    </a:p>
                  </a:txBody>
                  <a:tcPr/>
                </a:tc>
                <a:extLst>
                  <a:ext uri="{0D108BD9-81ED-4DB2-BD59-A6C34878D82A}">
                    <a16:rowId xmlns:a16="http://schemas.microsoft.com/office/drawing/2014/main" val="3179783041"/>
                  </a:ext>
                </a:extLst>
              </a:tr>
              <a:tr h="370840">
                <a:tc>
                  <a:txBody>
                    <a:bodyPr/>
                    <a:lstStyle/>
                    <a:p>
                      <a:pPr marL="0" marR="0" algn="l">
                        <a:spcBef>
                          <a:spcPts val="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SLKR: Obtain and Optimize Experimental Data </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effectLst/>
                          <a:latin typeface="Arial" panose="020B0604020202020204" pitchFamily="34" charset="0"/>
                          <a:cs typeface="Arial" panose="020B0604020202020204" pitchFamily="34" charset="0"/>
                        </a:rPr>
                        <a:t>698/6038</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tc>
                <a:tc>
                  <a:txBody>
                    <a:bodyPr/>
                    <a:lstStyle/>
                    <a:p>
                      <a:pPr algn="l">
                        <a:spcBef>
                          <a:spcPts val="0"/>
                        </a:spcBef>
                      </a:pPr>
                      <a:r>
                        <a:rPr lang="en-US" sz="1200" b="1" i="0" u="none" strike="noStrike" kern="1200" baseline="0" dirty="0">
                          <a:solidFill>
                            <a:schemeClr val="dk1"/>
                          </a:solidFill>
                          <a:latin typeface="Arial" panose="020B0604020202020204" pitchFamily="34" charset="0"/>
                          <a:ea typeface="+mn-ea"/>
                          <a:cs typeface="Arial" panose="020B0604020202020204" pitchFamily="34" charset="0"/>
                        </a:rPr>
                        <a:t>Initial Expansion Cone Shock Testing in Air Chemistries</a:t>
                      </a:r>
                      <a:endParaRPr lang="en-US" sz="12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4234420"/>
                  </a:ext>
                </a:extLst>
              </a:tr>
              <a:tr h="370840">
                <a:tc>
                  <a:txBody>
                    <a:bodyPr/>
                    <a:lstStyle/>
                    <a:p>
                      <a:pPr marL="0" marR="0" algn="l">
                        <a:spcBef>
                          <a:spcPts val="0"/>
                        </a:spcBef>
                        <a:spcAft>
                          <a:spcPts val="600"/>
                        </a:spcAft>
                        <a:tabLst>
                          <a:tab pos="914400" algn="l"/>
                          <a:tab pos="2628900" algn="l"/>
                          <a:tab pos="5029200" algn="l"/>
                        </a:tabLst>
                      </a:pPr>
                      <a:r>
                        <a:rPr lang="en-US" sz="1200" b="1" kern="1200" dirty="0">
                          <a:effectLst/>
                          <a:latin typeface="Arial" panose="020B0604020202020204" pitchFamily="34" charset="0"/>
                          <a:cs typeface="Arial" panose="020B0604020202020204" pitchFamily="34" charset="0"/>
                        </a:rPr>
                        <a:t>SLKR: Simulation Capability </a:t>
                      </a:r>
                      <a:endParaRPr lang="en-US" sz="1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tc>
                <a:tc>
                  <a:txBody>
                    <a:bodyPr/>
                    <a:lstStyle/>
                    <a:p>
                      <a:pPr algn="ctr">
                        <a:spcBef>
                          <a:spcPts val="0"/>
                        </a:spcBef>
                      </a:pPr>
                      <a:r>
                        <a:rPr lang="en-US" sz="1200" b="1" kern="1200" dirty="0">
                          <a:effectLst/>
                          <a:latin typeface="Arial" panose="020B0604020202020204" pitchFamily="34" charset="0"/>
                          <a:cs typeface="Arial" panose="020B0604020202020204" pitchFamily="34" charset="0"/>
                        </a:rPr>
                        <a:t>Not in Master</a:t>
                      </a:r>
                      <a:endParaRPr lang="en-US" sz="1200" b="1" dirty="0">
                        <a:latin typeface="Arial" panose="020B0604020202020204" pitchFamily="34" charset="0"/>
                        <a:cs typeface="Arial" panose="020B0604020202020204" pitchFamily="34" charset="0"/>
                      </a:endParaRPr>
                    </a:p>
                  </a:txBody>
                  <a:tcPr anchor="ctr"/>
                </a:tc>
                <a:tc>
                  <a:txBody>
                    <a:bodyPr/>
                    <a:lstStyle/>
                    <a:p>
                      <a:pPr algn="l">
                        <a:spcBef>
                          <a:spcPts val="0"/>
                        </a:spcBef>
                      </a:pPr>
                      <a:r>
                        <a:rPr lang="en-US" sz="1200" b="0" dirty="0">
                          <a:latin typeface="Arial" panose="020B0604020202020204" pitchFamily="34" charset="0"/>
                          <a:cs typeface="Arial" panose="020B0604020202020204" pitchFamily="34" charset="0"/>
                        </a:rPr>
                        <a:t>FY21-SLKR-K1: Simulation of flow through expansion section</a:t>
                      </a:r>
                    </a:p>
                  </a:txBody>
                  <a:tcPr anchor="ctr"/>
                </a:tc>
                <a:extLst>
                  <a:ext uri="{0D108BD9-81ED-4DB2-BD59-A6C34878D82A}">
                    <a16:rowId xmlns:a16="http://schemas.microsoft.com/office/drawing/2014/main" val="383649741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cs typeface="Arial" panose="020B0604020202020204" pitchFamily="34" charset="0"/>
                        </a:rPr>
                        <a:t>PMM: ICARUS Baseline Capability</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effectLst/>
                          <a:latin typeface="Arial" panose="020B0604020202020204" pitchFamily="34" charset="0"/>
                          <a:cs typeface="Arial" panose="020B0604020202020204" pitchFamily="34" charset="0"/>
                        </a:rPr>
                        <a:t>Not in Master</a:t>
                      </a:r>
                      <a:endParaRPr lang="en-US" sz="1200" b="1" dirty="0">
                        <a:latin typeface="Arial" panose="020B0604020202020204" pitchFamily="34" charset="0"/>
                        <a:cs typeface="Arial" panose="020B0604020202020204" pitchFamily="34" charset="0"/>
                      </a:endParaRPr>
                    </a:p>
                  </a:txBody>
                  <a:tcPr anchor="ctr"/>
                </a:tc>
                <a:tc>
                  <a:txBody>
                    <a:bodyPr/>
                    <a:lstStyle/>
                    <a:p>
                      <a:pPr algn="l">
                        <a:spcBef>
                          <a:spcPts val="0"/>
                        </a:spcBef>
                      </a:pPr>
                      <a:r>
                        <a:rPr lang="en-US" sz="1200" b="0" i="0" u="none" strike="noStrike" kern="1200" baseline="0" dirty="0">
                          <a:solidFill>
                            <a:schemeClr val="dk1"/>
                          </a:solidFill>
                          <a:latin typeface="Arial" panose="020B0604020202020204" pitchFamily="34" charset="0"/>
                          <a:ea typeface="+mn-ea"/>
                          <a:cs typeface="Arial" panose="020B0604020202020204" pitchFamily="34" charset="0"/>
                        </a:rPr>
                        <a:t>FY21-Icarus-1: 1-D Sizing in Icarus</a:t>
                      </a:r>
                      <a:endParaRPr lang="en-US" sz="12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8635170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cs typeface="Arial" panose="020B0604020202020204" pitchFamily="34" charset="0"/>
                        </a:rPr>
                        <a:t>PMM: ICARUS Multi-Physics Coupling</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anchor="ctr"/>
                </a:tc>
                <a:tc>
                  <a:txBody>
                    <a:bodyPr/>
                    <a:lstStyle/>
                    <a:p>
                      <a:pPr algn="ctr">
                        <a:spcBef>
                          <a:spcPts val="0"/>
                        </a:spcBef>
                      </a:pPr>
                      <a:r>
                        <a:rPr lang="en-US" sz="1200" b="1" kern="1200" dirty="0">
                          <a:solidFill>
                            <a:schemeClr val="dk1"/>
                          </a:solidFill>
                          <a:effectLst/>
                          <a:latin typeface="Arial" panose="020B0604020202020204" pitchFamily="34" charset="0"/>
                          <a:ea typeface="+mn-ea"/>
                          <a:cs typeface="Arial" panose="020B0604020202020204" pitchFamily="34" charset="0"/>
                        </a:rPr>
                        <a:t>686/7281</a:t>
                      </a:r>
                      <a:endParaRPr lang="en-US" sz="1200" b="1" dirty="0">
                        <a:latin typeface="Arial" panose="020B0604020202020204" pitchFamily="34" charset="0"/>
                        <a:cs typeface="Arial" panose="020B0604020202020204" pitchFamily="34" charset="0"/>
                      </a:endParaRPr>
                    </a:p>
                  </a:txBody>
                  <a:tcPr anchor="ctr"/>
                </a:tc>
                <a:tc>
                  <a:txBody>
                    <a:bodyPr/>
                    <a:lstStyle/>
                    <a:p>
                      <a:pPr algn="l">
                        <a:spcBef>
                          <a:spcPts val="0"/>
                        </a:spcBef>
                      </a:pPr>
                      <a:r>
                        <a:rPr lang="en-US" sz="1200" b="1" i="0" u="none" strike="noStrike" kern="1200" baseline="0" dirty="0">
                          <a:solidFill>
                            <a:schemeClr val="dk1"/>
                          </a:solidFill>
                          <a:latin typeface="Arial" panose="020B0604020202020204" pitchFamily="34" charset="0"/>
                          <a:ea typeface="+mn-ea"/>
                          <a:cs typeface="Arial" panose="020B0604020202020204" pitchFamily="34" charset="0"/>
                        </a:rPr>
                        <a:t>3-D Sizing in Icarus</a:t>
                      </a:r>
                    </a:p>
                    <a:p>
                      <a:pPr algn="l">
                        <a:spcBef>
                          <a:spcPts val="0"/>
                        </a:spcBef>
                      </a:pPr>
                      <a:r>
                        <a:rPr lang="en-US" sz="1200" b="0" dirty="0">
                          <a:latin typeface="Arial" panose="020B0604020202020204" pitchFamily="34" charset="0"/>
                          <a:cs typeface="Arial" panose="020B0604020202020204" pitchFamily="34" charset="0"/>
                        </a:rPr>
                        <a:t>FY21-Icarus-4: Icarus/US3D Coupling</a:t>
                      </a:r>
                    </a:p>
                  </a:txBody>
                  <a:tcPr anchor="ctr"/>
                </a:tc>
                <a:extLst>
                  <a:ext uri="{0D108BD9-81ED-4DB2-BD59-A6C34878D82A}">
                    <a16:rowId xmlns:a16="http://schemas.microsoft.com/office/drawing/2014/main" val="520401850"/>
                  </a:ext>
                </a:extLst>
              </a:tr>
              <a:tr h="370840">
                <a:tc>
                  <a:txBody>
                    <a:bodyPr/>
                    <a:lstStyle/>
                    <a:p>
                      <a:pPr marL="0" marR="0" algn="l">
                        <a:spcBef>
                          <a:spcPts val="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FF Mesh Deformation Rigid Multi-body Dynamics</a:t>
                      </a:r>
                    </a:p>
                  </a:txBody>
                  <a:tcPr marL="68580" marR="68580" marT="0" marB="0" anchor="ctr"/>
                </a:tc>
                <a:tc>
                  <a:txBody>
                    <a:bodyPr/>
                    <a:lstStyle/>
                    <a:p>
                      <a:pPr marL="0" marR="0" algn="ctr">
                        <a:spcBef>
                          <a:spcPts val="0"/>
                        </a:spcBef>
                        <a:spcAft>
                          <a:spcPts val="600"/>
                        </a:spcAft>
                        <a:tabLst>
                          <a:tab pos="914400" algn="l"/>
                          <a:tab pos="2628900" algn="l"/>
                          <a:tab pos="5029200" algn="l"/>
                        </a:tabLst>
                      </a:pPr>
                      <a:r>
                        <a:rPr lang="en-US" sz="1200" b="1" kern="1200" dirty="0">
                          <a:solidFill>
                            <a:schemeClr val="dk1"/>
                          </a:solidFill>
                          <a:effectLst/>
                          <a:latin typeface="Arial" panose="020B0604020202020204" pitchFamily="34" charset="0"/>
                          <a:ea typeface="+mn-ea"/>
                          <a:cs typeface="Arial" panose="020B0604020202020204" pitchFamily="34" charset="0"/>
                        </a:rPr>
                        <a:t>722/7288</a:t>
                      </a:r>
                    </a:p>
                  </a:txBody>
                  <a:tcPr marL="73152" marR="68580" marT="0" marB="0"/>
                </a:tc>
                <a:tc>
                  <a:txBody>
                    <a:bodyPr/>
                    <a:lstStyle/>
                    <a:p>
                      <a:pPr algn="l">
                        <a:spcBef>
                          <a:spcPts val="0"/>
                        </a:spcBef>
                      </a:pPr>
                      <a:r>
                        <a:rPr lang="en-US" sz="1200" b="1" i="0" u="none" strike="noStrike" kern="1200" baseline="0" dirty="0">
                          <a:solidFill>
                            <a:schemeClr val="dk1"/>
                          </a:solidFill>
                          <a:latin typeface="Arial" panose="020B0604020202020204" pitchFamily="34" charset="0"/>
                          <a:ea typeface="+mn-ea"/>
                          <a:cs typeface="Arial" panose="020B0604020202020204" pitchFamily="34" charset="0"/>
                        </a:rPr>
                        <a:t>Free Flight Tool</a:t>
                      </a:r>
                    </a:p>
                    <a:p>
                      <a:pPr algn="l">
                        <a:spcBef>
                          <a:spcPts val="0"/>
                        </a:spcBef>
                      </a:pPr>
                      <a:r>
                        <a:rPr lang="en-US" sz="1200" b="0" dirty="0">
                          <a:latin typeface="Arial" panose="020B0604020202020204" pitchFamily="34" charset="0"/>
                          <a:cs typeface="Arial" panose="020B0604020202020204" pitchFamily="34" charset="0"/>
                        </a:rPr>
                        <a:t>FY20-FF-C1: Prototype simulation of EDL separation event</a:t>
                      </a:r>
                    </a:p>
                    <a:p>
                      <a:pPr algn="l">
                        <a:spcBef>
                          <a:spcPts val="0"/>
                        </a:spcBef>
                      </a:pPr>
                      <a:r>
                        <a:rPr lang="en-US" sz="1200" b="0" dirty="0">
                          <a:latin typeface="Arial" panose="020B0604020202020204" pitchFamily="34" charset="0"/>
                          <a:cs typeface="Arial" panose="020B0604020202020204" pitchFamily="34" charset="0"/>
                        </a:rPr>
                        <a:t>FY22-FF-3: MADAM Integrated grid adaptation</a:t>
                      </a:r>
                    </a:p>
                  </a:txBody>
                  <a:tcPr anchor="ctr"/>
                </a:tc>
                <a:extLst>
                  <a:ext uri="{0D108BD9-81ED-4DB2-BD59-A6C34878D82A}">
                    <a16:rowId xmlns:a16="http://schemas.microsoft.com/office/drawing/2014/main" val="1491625075"/>
                  </a:ext>
                </a:extLst>
              </a:tr>
              <a:tr h="370840">
                <a:tc>
                  <a:txBody>
                    <a:bodyPr/>
                    <a:lstStyle/>
                    <a:p>
                      <a:pPr marL="0" marR="0" algn="l">
                        <a:spcBef>
                          <a:spcPts val="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FF Mesh Deformation</a:t>
                      </a: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600"/>
                        </a:spcAft>
                        <a:buClrTx/>
                        <a:buSzTx/>
                        <a:buFontTx/>
                        <a:buNone/>
                        <a:tabLst>
                          <a:tab pos="914400" algn="l"/>
                          <a:tab pos="2628900" algn="l"/>
                          <a:tab pos="5029200" algn="l"/>
                        </a:tabLst>
                        <a:defRPr/>
                      </a:pPr>
                      <a:r>
                        <a:rPr lang="en-US" sz="1200" b="1" kern="1200" dirty="0">
                          <a:solidFill>
                            <a:schemeClr val="dk1"/>
                          </a:solidFill>
                          <a:effectLst/>
                          <a:latin typeface="Arial" panose="020B0604020202020204" pitchFamily="34" charset="0"/>
                          <a:ea typeface="+mn-ea"/>
                          <a:cs typeface="Arial" panose="020B0604020202020204" pitchFamily="34" charset="0"/>
                        </a:rPr>
                        <a:t>722/7288</a:t>
                      </a:r>
                    </a:p>
                  </a:txBody>
                  <a:tcPr marL="73152" marR="68580" marT="0" marB="0"/>
                </a:tc>
                <a:tc>
                  <a:txBody>
                    <a:bodyPr/>
                    <a:lstStyle/>
                    <a:p>
                      <a:pPr algn="l">
                        <a:spcBef>
                          <a:spcPts val="0"/>
                        </a:spcBef>
                      </a:pPr>
                      <a:r>
                        <a:rPr lang="en-US" sz="1200" b="1" i="0" u="none" strike="noStrike" kern="1200" baseline="0" dirty="0">
                          <a:solidFill>
                            <a:schemeClr val="dk1"/>
                          </a:solidFill>
                          <a:latin typeface="Arial" panose="020B0604020202020204" pitchFamily="34" charset="0"/>
                          <a:ea typeface="+mn-ea"/>
                          <a:cs typeface="Arial" panose="020B0604020202020204" pitchFamily="34" charset="0"/>
                        </a:rPr>
                        <a:t>Free Flight Tool</a:t>
                      </a:r>
                    </a:p>
                    <a:p>
                      <a:pPr algn="l">
                        <a:spcBef>
                          <a:spcPts val="0"/>
                        </a:spcBef>
                      </a:pPr>
                      <a:r>
                        <a:rPr lang="en-US" sz="1200" b="0" dirty="0">
                          <a:latin typeface="Arial" panose="020B0604020202020204" pitchFamily="34" charset="0"/>
                          <a:cs typeface="Arial" panose="020B0604020202020204" pitchFamily="34" charset="0"/>
                        </a:rPr>
                        <a:t>FY21-FF-K1: Report on Genesis analysis. </a:t>
                      </a:r>
                    </a:p>
                    <a:p>
                      <a:pPr algn="l">
                        <a:spcBef>
                          <a:spcPts val="0"/>
                        </a:spcBef>
                      </a:pPr>
                      <a:r>
                        <a:rPr lang="en-US" sz="1200" b="0" dirty="0">
                          <a:latin typeface="Arial" panose="020B0604020202020204" pitchFamily="34" charset="0"/>
                          <a:cs typeface="Arial" panose="020B0604020202020204" pitchFamily="34" charset="0"/>
                        </a:rPr>
                        <a:t>FY22-FF-3: MADAM Integrated grid adaptation</a:t>
                      </a:r>
                    </a:p>
                  </a:txBody>
                  <a:tcPr anchor="ctr"/>
                </a:tc>
                <a:extLst>
                  <a:ext uri="{0D108BD9-81ED-4DB2-BD59-A6C34878D82A}">
                    <a16:rowId xmlns:a16="http://schemas.microsoft.com/office/drawing/2014/main" val="2631626571"/>
                  </a:ext>
                </a:extLst>
              </a:tr>
              <a:tr h="370840">
                <a:tc>
                  <a:txBody>
                    <a:bodyPr/>
                    <a:lstStyle/>
                    <a:p>
                      <a:pPr marL="0" marR="0" algn="l">
                        <a:spcBef>
                          <a:spcPts val="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Parachute FSI Structural Capability</a:t>
                      </a: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738/7301</a:t>
                      </a:r>
                    </a:p>
                  </a:txBody>
                  <a:tcPr marL="68580" marR="68580" marT="0" marB="0" anchor="ctr"/>
                </a:tc>
                <a:tc>
                  <a:txBody>
                    <a:bodyPr/>
                    <a:lstStyle/>
                    <a:p>
                      <a:pPr algn="l">
                        <a:spcBef>
                          <a:spcPts val="0"/>
                        </a:spcBef>
                      </a:pPr>
                      <a:r>
                        <a:rPr lang="en-US" sz="1200" b="1" i="0" u="none" strike="noStrike" kern="1200" baseline="0" dirty="0">
                          <a:solidFill>
                            <a:schemeClr val="dk1"/>
                          </a:solidFill>
                          <a:latin typeface="Arial" panose="020B0604020202020204" pitchFamily="34" charset="0"/>
                          <a:ea typeface="+mn-ea"/>
                          <a:cs typeface="Arial" panose="020B0604020202020204" pitchFamily="34" charset="0"/>
                        </a:rPr>
                        <a:t>FSI Capability for a Single Canopy Parachute</a:t>
                      </a:r>
                      <a:endParaRPr lang="en-US" sz="12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4959750"/>
                  </a:ext>
                </a:extLst>
              </a:tr>
              <a:tr h="370840">
                <a:tc>
                  <a:txBody>
                    <a:bodyPr/>
                    <a:lstStyle/>
                    <a:p>
                      <a:pPr marL="0" marR="0" algn="l">
                        <a:spcBef>
                          <a:spcPts val="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Parachute FSI Meshing</a:t>
                      </a:r>
                    </a:p>
                  </a:txBody>
                  <a:tcPr marL="68580" marR="68580" marT="0" marB="0" anchor="ctr"/>
                </a:tc>
                <a:tc>
                  <a:txBody>
                    <a:bodyPr/>
                    <a:lstStyle/>
                    <a:p>
                      <a:pPr algn="ctr">
                        <a:spcBef>
                          <a:spcPts val="0"/>
                        </a:spcBef>
                      </a:pPr>
                      <a:r>
                        <a:rPr lang="en-US" sz="1200" b="1" kern="1200" dirty="0">
                          <a:solidFill>
                            <a:schemeClr val="dk1"/>
                          </a:solidFill>
                          <a:effectLst/>
                          <a:latin typeface="Arial" panose="020B0604020202020204" pitchFamily="34" charset="0"/>
                          <a:ea typeface="+mn-ea"/>
                          <a:cs typeface="Arial" panose="020B0604020202020204" pitchFamily="34" charset="0"/>
                        </a:rPr>
                        <a:t>738/7301</a:t>
                      </a:r>
                    </a:p>
                  </a:txBody>
                  <a:tcPr marL="68580" marR="68580" marT="0" marB="0" anchor="ctr"/>
                </a:tc>
                <a:tc>
                  <a:txBody>
                    <a:bodyPr/>
                    <a:lstStyle/>
                    <a:p>
                      <a:pPr algn="l">
                        <a:spcBef>
                          <a:spcPts val="0"/>
                        </a:spcBef>
                      </a:pPr>
                      <a:r>
                        <a:rPr lang="en-US" sz="1200" b="1" i="0" u="none" strike="noStrike" kern="1200" baseline="0" dirty="0">
                          <a:solidFill>
                            <a:schemeClr val="dk1"/>
                          </a:solidFill>
                          <a:latin typeface="Arial" panose="020B0604020202020204" pitchFamily="34" charset="0"/>
                          <a:ea typeface="+mn-ea"/>
                          <a:cs typeface="Arial" panose="020B0604020202020204" pitchFamily="34" charset="0"/>
                        </a:rPr>
                        <a:t>FSI Capability for a Single Canopy Parachute</a:t>
                      </a:r>
                      <a:endParaRPr lang="en-US" sz="12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37701166"/>
                  </a:ext>
                </a:extLst>
              </a:tr>
              <a:tr h="370840">
                <a:tc>
                  <a:txBody>
                    <a:bodyPr/>
                    <a:lstStyle/>
                    <a:p>
                      <a:pPr marL="0" marR="0" algn="l">
                        <a:spcBef>
                          <a:spcPts val="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Parachute FSI Integration</a:t>
                      </a: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738/7301</a:t>
                      </a:r>
                    </a:p>
                  </a:txBody>
                  <a:tcPr marL="68580" marR="68580" marT="0" marB="0" anchor="ctr"/>
                </a:tc>
                <a:tc>
                  <a:txBody>
                    <a:bodyPr/>
                    <a:lstStyle/>
                    <a:p>
                      <a:pPr algn="l">
                        <a:spcBef>
                          <a:spcPts val="0"/>
                        </a:spcBef>
                      </a:pPr>
                      <a:r>
                        <a:rPr lang="en-US" sz="1200" b="1" i="0" u="none" strike="noStrike" kern="1200" baseline="0" dirty="0">
                          <a:solidFill>
                            <a:schemeClr val="dk1"/>
                          </a:solidFill>
                          <a:latin typeface="Arial" panose="020B0604020202020204" pitchFamily="34" charset="0"/>
                          <a:ea typeface="+mn-ea"/>
                          <a:cs typeface="Arial" panose="020B0604020202020204" pitchFamily="34" charset="0"/>
                        </a:rPr>
                        <a:t>FSI Capability for a Single Canopy Parachute</a:t>
                      </a:r>
                      <a:endParaRPr lang="en-US" sz="12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08997341"/>
                  </a:ext>
                </a:extLst>
              </a:tr>
              <a:tr h="370840">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PMM: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PuMA</a:t>
                      </a:r>
                      <a:r>
                        <a:rPr lang="en-US" sz="1200" b="1" dirty="0">
                          <a:effectLst/>
                          <a:latin typeface="Arial" panose="020B0604020202020204" pitchFamily="34" charset="0"/>
                          <a:ea typeface="Times New Roman" panose="02020603050405020304" pitchFamily="18" charset="0"/>
                          <a:cs typeface="Arial" panose="020B0604020202020204" pitchFamily="34" charset="0"/>
                        </a:rPr>
                        <a:t> (All)</a:t>
                      </a: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Not in Master</a:t>
                      </a:r>
                    </a:p>
                  </a:txBody>
                  <a:tcPr marL="68580" marR="68580" marT="0" marB="0" anchor="ctr"/>
                </a:tc>
                <a:tc>
                  <a:txBody>
                    <a:bodyPr/>
                    <a:lstStyle/>
                    <a:p>
                      <a:pPr algn="l">
                        <a:spcBef>
                          <a:spcPts val="0"/>
                        </a:spcBef>
                      </a:pPr>
                      <a:r>
                        <a:rPr lang="en-US" sz="1200" b="0" i="0" u="none" strike="noStrike" kern="1200" baseline="0" dirty="0">
                          <a:solidFill>
                            <a:schemeClr val="dk1"/>
                          </a:solidFill>
                          <a:latin typeface="Arial" panose="020B0604020202020204" pitchFamily="34" charset="0"/>
                          <a:ea typeface="+mn-ea"/>
                          <a:cs typeface="Arial" panose="020B0604020202020204" pitchFamily="34" charset="0"/>
                        </a:rPr>
                        <a:t>Validation of Mechanical Models for Nominal 3MDCP</a:t>
                      </a:r>
                    </a:p>
                  </a:txBody>
                  <a:tcPr anchor="ctr"/>
                </a:tc>
                <a:extLst>
                  <a:ext uri="{0D108BD9-81ED-4DB2-BD59-A6C34878D82A}">
                    <a16:rowId xmlns:a16="http://schemas.microsoft.com/office/drawing/2014/main" val="191833356"/>
                  </a:ext>
                </a:extLst>
              </a:tr>
              <a:tr h="370840">
                <a:tc>
                  <a:txBody>
                    <a:bodyPr/>
                    <a:lstStyle/>
                    <a:p>
                      <a:pPr marL="0" marR="0" algn="just">
                        <a:spcBef>
                          <a:spcPts val="60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PMM: PATO (All)</a:t>
                      </a: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Not in Master</a:t>
                      </a:r>
                    </a:p>
                  </a:txBody>
                  <a:tcPr marL="68580" marR="68580" marT="0" marB="0" anchor="ctr"/>
                </a:tc>
                <a:tc>
                  <a:txBody>
                    <a:bodyPr/>
                    <a:lstStyle/>
                    <a:p>
                      <a:pPr algn="l">
                        <a:spcBef>
                          <a:spcPts val="0"/>
                        </a:spcBef>
                      </a:pPr>
                      <a:r>
                        <a:rPr lang="en-US" sz="1200" b="0" i="0" u="none" strike="noStrike" kern="1200" baseline="0" dirty="0">
                          <a:solidFill>
                            <a:schemeClr val="dk1"/>
                          </a:solidFill>
                          <a:latin typeface="Arial" panose="020B0604020202020204" pitchFamily="34" charset="0"/>
                          <a:ea typeface="+mn-ea"/>
                          <a:cs typeface="Arial" panose="020B0604020202020204" pitchFamily="34" charset="0"/>
                        </a:rPr>
                        <a:t>Analysis of High-Sheer TPS Mass Removal</a:t>
                      </a:r>
                    </a:p>
                  </a:txBody>
                  <a:tcPr anchor="ctr"/>
                </a:tc>
                <a:extLst>
                  <a:ext uri="{0D108BD9-81ED-4DB2-BD59-A6C34878D82A}">
                    <a16:rowId xmlns:a16="http://schemas.microsoft.com/office/drawing/2014/main" val="3174778611"/>
                  </a:ext>
                </a:extLst>
              </a:tr>
              <a:tr h="370840">
                <a:tc>
                  <a:txBody>
                    <a:bodyPr/>
                    <a:lstStyle/>
                    <a:p>
                      <a:pPr marL="0" marR="0" algn="l">
                        <a:spcBef>
                          <a:spcPts val="0"/>
                        </a:spcBef>
                        <a:spcAft>
                          <a:spcPts val="600"/>
                        </a:spcAft>
                        <a:tabLst>
                          <a:tab pos="914400" algn="l"/>
                          <a:tab pos="2628900" algn="l"/>
                          <a:tab pos="5029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CEA: MSWT  (All)</a:t>
                      </a: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Not in Master</a:t>
                      </a:r>
                    </a:p>
                  </a:txBody>
                  <a:tcPr marL="68580" marR="68580" marT="0" marB="0" anchor="ctr"/>
                </a:tc>
                <a:tc>
                  <a:txBody>
                    <a:bodyPr/>
                    <a:lstStyle/>
                    <a:p>
                      <a:pPr algn="l">
                        <a:spcBef>
                          <a:spcPts val="0"/>
                        </a:spcBef>
                      </a:pPr>
                      <a:r>
                        <a:rPr lang="en-US" sz="1200" b="0" i="0" u="none" strike="noStrike" kern="1200" baseline="0" dirty="0">
                          <a:solidFill>
                            <a:schemeClr val="dk1"/>
                          </a:solidFill>
                          <a:latin typeface="Arial" panose="020B0604020202020204" pitchFamily="34" charset="0"/>
                          <a:ea typeface="+mn-ea"/>
                          <a:cs typeface="Arial" panose="020B0604020202020204" pitchFamily="34" charset="0"/>
                        </a:rPr>
                        <a:t>Phase 2 Supersonic MSBS PDR</a:t>
                      </a:r>
                    </a:p>
                  </a:txBody>
                  <a:tcPr anchor="ctr"/>
                </a:tc>
                <a:extLst>
                  <a:ext uri="{0D108BD9-81ED-4DB2-BD59-A6C34878D82A}">
                    <a16:rowId xmlns:a16="http://schemas.microsoft.com/office/drawing/2014/main" val="791615184"/>
                  </a:ext>
                </a:extLst>
              </a:tr>
            </a:tbl>
          </a:graphicData>
        </a:graphic>
      </p:graphicFrame>
      <p:sp>
        <p:nvSpPr>
          <p:cNvPr id="5" name="TextBox 4">
            <a:extLst>
              <a:ext uri="{FF2B5EF4-FFF2-40B4-BE49-F238E27FC236}">
                <a16:creationId xmlns:a16="http://schemas.microsoft.com/office/drawing/2014/main" id="{2483A741-583F-A348-8C09-A4559C042972}"/>
              </a:ext>
            </a:extLst>
          </p:cNvPr>
          <p:cNvSpPr txBox="1"/>
          <p:nvPr/>
        </p:nvSpPr>
        <p:spPr>
          <a:xfrm>
            <a:off x="1625600" y="6398567"/>
            <a:ext cx="7694023" cy="461665"/>
          </a:xfrm>
          <a:prstGeom prst="rect">
            <a:avLst/>
          </a:prstGeom>
          <a:noFill/>
        </p:spPr>
        <p:txBody>
          <a:bodyPr wrap="square" rtlCol="0">
            <a:spAutoFit/>
          </a:bodyPr>
          <a:lstStyle/>
          <a:p>
            <a:r>
              <a:rPr lang="en-US" sz="1200" dirty="0"/>
              <a:t>Most relevant key or controlled milestone for each readiness level shown in </a:t>
            </a:r>
            <a:r>
              <a:rPr lang="en-US" sz="1200" b="1" dirty="0"/>
              <a:t>bold when in master schedule</a:t>
            </a:r>
            <a:r>
              <a:rPr lang="en-US" sz="1200" dirty="0"/>
              <a:t>. Other relevant milestones have also been listed in standard font.</a:t>
            </a:r>
          </a:p>
        </p:txBody>
      </p:sp>
    </p:spTree>
    <p:extLst>
      <p:ext uri="{BB962C8B-B14F-4D97-AF65-F5344CB8AC3E}">
        <p14:creationId xmlns:p14="http://schemas.microsoft.com/office/powerpoint/2010/main" val="2149720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995" y="75956"/>
            <a:ext cx="9831572" cy="1066800"/>
          </a:xfrm>
        </p:spPr>
        <p:txBody>
          <a:bodyPr/>
          <a:lstStyle/>
          <a:p>
            <a:r>
              <a:rPr lang="en-US" sz="3600">
                <a:solidFill>
                  <a:schemeClr val="bg1">
                    <a:lumMod val="85000"/>
                  </a:schemeClr>
                </a:solidFill>
              </a:rPr>
              <a:t>PICA-N Model</a:t>
            </a:r>
            <a:br>
              <a:rPr lang="en-US" sz="3600">
                <a:solidFill>
                  <a:schemeClr val="bg1">
                    <a:lumMod val="85000"/>
                  </a:schemeClr>
                </a:solidFill>
              </a:rPr>
            </a:br>
            <a:r>
              <a:rPr lang="en-US">
                <a:solidFill>
                  <a:schemeClr val="bg1">
                    <a:lumMod val="85000"/>
                  </a:schemeClr>
                </a:solidFill>
              </a:rPr>
              <a:t>PICA-N Model Accuracy – B. Bessire</a:t>
            </a:r>
          </a:p>
        </p:txBody>
      </p:sp>
      <p:graphicFrame>
        <p:nvGraphicFramePr>
          <p:cNvPr id="9" name="Table 8"/>
          <p:cNvGraphicFramePr>
            <a:graphicFrameLocks noGrp="1"/>
          </p:cNvGraphicFramePr>
          <p:nvPr/>
        </p:nvGraphicFramePr>
        <p:xfrm>
          <a:off x="2221676" y="5975912"/>
          <a:ext cx="9648211" cy="535667"/>
        </p:xfrm>
        <a:graphic>
          <a:graphicData uri="http://schemas.openxmlformats.org/drawingml/2006/table">
            <a:tbl>
              <a:tblPr/>
              <a:tblGrid>
                <a:gridCol w="5584269">
                  <a:extLst>
                    <a:ext uri="{9D8B030D-6E8A-4147-A177-3AD203B41FA5}">
                      <a16:colId xmlns:a16="http://schemas.microsoft.com/office/drawing/2014/main" val="20000"/>
                    </a:ext>
                  </a:extLst>
                </a:gridCol>
                <a:gridCol w="862492">
                  <a:extLst>
                    <a:ext uri="{9D8B030D-6E8A-4147-A177-3AD203B41FA5}">
                      <a16:colId xmlns:a16="http://schemas.microsoft.com/office/drawing/2014/main" val="20001"/>
                    </a:ext>
                  </a:extLst>
                </a:gridCol>
                <a:gridCol w="891729">
                  <a:extLst>
                    <a:ext uri="{9D8B030D-6E8A-4147-A177-3AD203B41FA5}">
                      <a16:colId xmlns:a16="http://schemas.microsoft.com/office/drawing/2014/main" val="20002"/>
                    </a:ext>
                  </a:extLst>
                </a:gridCol>
                <a:gridCol w="701686">
                  <a:extLst>
                    <a:ext uri="{9D8B030D-6E8A-4147-A177-3AD203B41FA5}">
                      <a16:colId xmlns:a16="http://schemas.microsoft.com/office/drawing/2014/main" val="20003"/>
                    </a:ext>
                  </a:extLst>
                </a:gridCol>
                <a:gridCol w="862492">
                  <a:extLst>
                    <a:ext uri="{9D8B030D-6E8A-4147-A177-3AD203B41FA5}">
                      <a16:colId xmlns:a16="http://schemas.microsoft.com/office/drawing/2014/main" val="20004"/>
                    </a:ext>
                  </a:extLst>
                </a:gridCol>
                <a:gridCol w="745543">
                  <a:extLst>
                    <a:ext uri="{9D8B030D-6E8A-4147-A177-3AD203B41FA5}">
                      <a16:colId xmlns:a16="http://schemas.microsoft.com/office/drawing/2014/main" val="20005"/>
                    </a:ext>
                  </a:extLst>
                </a:gridCol>
              </a:tblGrid>
              <a:tr h="275704">
                <a:tc>
                  <a:txBody>
                    <a:bodyPr/>
                    <a:lstStyle/>
                    <a:p>
                      <a:pPr algn="ctr" fontAlgn="b"/>
                      <a:r>
                        <a:rPr lang="en-US" sz="1200" b="1" i="0" u="none" strike="noStrike">
                          <a:solidFill>
                            <a:srgbClr val="000000"/>
                          </a:solidFill>
                          <a:latin typeface="Arial"/>
                        </a:rPr>
                        <a:t>Mitigation Steps</a:t>
                      </a:r>
                    </a:p>
                  </a:txBody>
                  <a:tcPr marL="5728" marR="5728" marT="572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Dollars to implement</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Trigger/         Start date</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Schedule UID</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Completion Date</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Resulting L/C</a:t>
                      </a:r>
                    </a:p>
                  </a:txBody>
                  <a:tcPr marL="5728" marR="5728" marT="572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127810">
                <a:tc>
                  <a:txBody>
                    <a:bodyPr/>
                    <a:lstStyle/>
                    <a:p>
                      <a:pPr algn="l" fontAlgn="b"/>
                      <a:r>
                        <a:rPr lang="en-US" sz="800" b="0" i="0" u="none" strike="noStrike">
                          <a:solidFill>
                            <a:srgbClr val="000000"/>
                          </a:solidFill>
                          <a:latin typeface="Arial"/>
                        </a:rPr>
                        <a:t>MEDLI2 Deep Dive New Start Begun FY21</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Arial"/>
                        </a:rPr>
                        <a:t>  </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3/2021</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10/1/2021</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Arial"/>
                        </a:rPr>
                        <a:t>1x3</a:t>
                      </a:r>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810">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5" name="Group 4"/>
          <p:cNvGrpSpPr/>
          <p:nvPr/>
        </p:nvGrpSpPr>
        <p:grpSpPr>
          <a:xfrm>
            <a:off x="125827" y="1186997"/>
            <a:ext cx="11842810" cy="5337176"/>
            <a:chOff x="177336" y="1293099"/>
            <a:chExt cx="11842810" cy="5337176"/>
          </a:xfrm>
        </p:grpSpPr>
        <p:sp>
          <p:nvSpPr>
            <p:cNvPr id="6" name="Rectangle 7"/>
            <p:cNvSpPr>
              <a:spLocks noChangeArrowheads="1"/>
            </p:cNvSpPr>
            <p:nvPr/>
          </p:nvSpPr>
          <p:spPr bwMode="auto">
            <a:xfrm>
              <a:off x="2076900" y="1293100"/>
              <a:ext cx="9943246" cy="5337175"/>
            </a:xfrm>
            <a:prstGeom prst="rect">
              <a:avLst/>
            </a:prstGeom>
            <a:noFill/>
            <a:ln w="9525" algn="ctr">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7" name="Rectangle 9"/>
            <p:cNvSpPr>
              <a:spLocks noChangeArrowheads="1"/>
            </p:cNvSpPr>
            <p:nvPr/>
          </p:nvSpPr>
          <p:spPr bwMode="auto">
            <a:xfrm>
              <a:off x="177336" y="1293099"/>
              <a:ext cx="1907931" cy="5337175"/>
            </a:xfrm>
            <a:prstGeom prst="rect">
              <a:avLst/>
            </a:prstGeom>
            <a:noFill/>
            <a:ln w="9525" algn="ctr">
              <a:solidFill>
                <a:schemeClr val="tx1"/>
              </a:solidFill>
              <a:round/>
              <a:headEnd/>
              <a:tailEnd/>
            </a:ln>
          </p:spPr>
          <p:txBody>
            <a:bodyPr/>
            <a:lstStyle/>
            <a:p>
              <a:pPr algn="ctr"/>
              <a:r>
                <a:rPr lang="en-US" sz="1200" b="1" u="sng" dirty="0">
                  <a:latin typeface="Arial" panose="020B0604020202020204" pitchFamily="34" charset="0"/>
                  <a:cs typeface="Arial" panose="020B0604020202020204" pitchFamily="34" charset="0"/>
                </a:rPr>
                <a:t>Risk ID #</a:t>
              </a:r>
            </a:p>
            <a:p>
              <a:pPr algn="ctr"/>
              <a:r>
                <a:rPr lang="en-US" sz="1200" dirty="0">
                  <a:latin typeface="Arial" panose="020B0604020202020204" pitchFamily="34" charset="0"/>
                  <a:cs typeface="Arial" panose="020B0604020202020204" pitchFamily="34" charset="0"/>
                </a:rPr>
                <a:t>53</a:t>
              </a:r>
            </a:p>
            <a:p>
              <a:pPr algn="ctr"/>
              <a:endParaRPr lang="en-US" sz="1200" b="1" u="sng" dirty="0">
                <a:latin typeface="Arial" panose="020B0604020202020204" pitchFamily="34" charset="0"/>
                <a:cs typeface="Arial" panose="020B0604020202020204" pitchFamily="34" charset="0"/>
              </a:endParaRPr>
            </a:p>
            <a:p>
              <a:pPr algn="ctr"/>
              <a:endParaRPr lang="en-US" sz="1200" b="1" u="sng" dirty="0">
                <a:latin typeface="Arial" panose="020B0604020202020204" pitchFamily="34" charset="0"/>
                <a:cs typeface="Arial" panose="020B0604020202020204" pitchFamily="34" charset="0"/>
              </a:endParaRPr>
            </a:p>
            <a:p>
              <a:pPr algn="ctr"/>
              <a:r>
                <a:rPr lang="en-US" sz="1200" b="1" u="sng" dirty="0">
                  <a:latin typeface="Arial" panose="020B0604020202020204" pitchFamily="34" charset="0"/>
                  <a:cs typeface="Arial" panose="020B0604020202020204" pitchFamily="34" charset="0"/>
                </a:rPr>
                <a:t>Trend</a:t>
              </a:r>
            </a:p>
            <a:p>
              <a:pPr algn="ctr"/>
              <a:endParaRPr lang="en-US" sz="1200" b="1" u="sng" dirty="0">
                <a:latin typeface="Arial" panose="020B0604020202020204" pitchFamily="34" charset="0"/>
                <a:cs typeface="Arial" panose="020B0604020202020204" pitchFamily="34" charset="0"/>
              </a:endParaRPr>
            </a:p>
            <a:p>
              <a:pPr algn="ctr"/>
              <a:endParaRPr lang="en-US" sz="1200" b="1" u="sng" dirty="0">
                <a:latin typeface="Arial" panose="020B0604020202020204" pitchFamily="34" charset="0"/>
                <a:cs typeface="Arial" panose="020B0604020202020204" pitchFamily="34" charset="0"/>
              </a:endParaRPr>
            </a:p>
            <a:p>
              <a:pPr algn="ctr"/>
              <a:endParaRPr lang="en-US" sz="1200" b="1" u="sng" dirty="0">
                <a:latin typeface="Arial" panose="020B0604020202020204" pitchFamily="34" charset="0"/>
                <a:cs typeface="Arial" panose="020B0604020202020204" pitchFamily="34" charset="0"/>
              </a:endParaRPr>
            </a:p>
            <a:p>
              <a:pPr algn="ctr"/>
              <a:endParaRPr lang="en-US" sz="1200" b="1" u="sng" dirty="0">
                <a:latin typeface="Arial" panose="020B0604020202020204" pitchFamily="34" charset="0"/>
                <a:cs typeface="Arial" panose="020B0604020202020204" pitchFamily="34" charset="0"/>
              </a:endParaRPr>
            </a:p>
            <a:p>
              <a:pPr algn="ctr"/>
              <a:r>
                <a:rPr lang="en-US" sz="1200" b="1" u="sng" dirty="0">
                  <a:latin typeface="Arial" panose="020B0604020202020204" pitchFamily="34" charset="0"/>
                  <a:cs typeface="Arial" panose="020B0604020202020204" pitchFamily="34" charset="0"/>
                </a:rPr>
                <a:t>Criticality</a:t>
              </a:r>
            </a:p>
            <a:p>
              <a:pPr algn="ctr"/>
              <a:endParaRPr lang="en-US" sz="1200" b="1" u="sng" dirty="0">
                <a:latin typeface="Arial" panose="020B0604020202020204" pitchFamily="34" charset="0"/>
                <a:cs typeface="Arial" panose="020B0604020202020204" pitchFamily="34" charset="0"/>
              </a:endParaRPr>
            </a:p>
            <a:p>
              <a:pPr algn="ctr"/>
              <a:endParaRPr lang="en-US" sz="1200" b="1" u="sng" dirty="0">
                <a:latin typeface="Arial" panose="020B0604020202020204" pitchFamily="34" charset="0"/>
                <a:cs typeface="Arial" panose="020B0604020202020204" pitchFamily="34" charset="0"/>
              </a:endParaRPr>
            </a:p>
            <a:p>
              <a:pPr algn="ctr"/>
              <a:endParaRPr lang="en-US" sz="1200" b="1" u="sng" dirty="0">
                <a:latin typeface="Arial" panose="020B0604020202020204" pitchFamily="34" charset="0"/>
                <a:cs typeface="Arial" panose="020B0604020202020204" pitchFamily="34" charset="0"/>
              </a:endParaRPr>
            </a:p>
            <a:p>
              <a:pPr algn="ctr"/>
              <a:r>
                <a:rPr lang="en-US" sz="1200" b="1" u="sng" dirty="0">
                  <a:latin typeface="Arial" panose="020B0604020202020204" pitchFamily="34" charset="0"/>
                  <a:cs typeface="Arial" panose="020B0604020202020204" pitchFamily="34" charset="0"/>
                </a:rPr>
                <a:t>Current L/C</a:t>
              </a:r>
            </a:p>
            <a:p>
              <a:pPr algn="ctr"/>
              <a:endParaRPr lang="en-US" sz="1200" b="1" u="sng" dirty="0">
                <a:latin typeface="Arial" panose="020B0604020202020204" pitchFamily="34" charset="0"/>
                <a:cs typeface="Arial" panose="020B0604020202020204" pitchFamily="34" charset="0"/>
              </a:endParaRPr>
            </a:p>
            <a:p>
              <a:pPr algn="ctr"/>
              <a:endParaRPr lang="en-US" sz="1200" b="1" u="sng" dirty="0">
                <a:latin typeface="Arial" panose="020B0604020202020204" pitchFamily="34" charset="0"/>
                <a:cs typeface="Arial" panose="020B0604020202020204" pitchFamily="34" charset="0"/>
              </a:endParaRPr>
            </a:p>
            <a:p>
              <a:pPr algn="ctr"/>
              <a:endParaRPr lang="en-US" sz="1200" b="1" u="sng" dirty="0">
                <a:latin typeface="Arial" panose="020B0604020202020204" pitchFamily="34" charset="0"/>
                <a:cs typeface="Arial" panose="020B0604020202020204" pitchFamily="34" charset="0"/>
              </a:endParaRPr>
            </a:p>
            <a:p>
              <a:pPr algn="ctr"/>
              <a:r>
                <a:rPr lang="en-US" sz="1200" b="1" u="sng" dirty="0">
                  <a:latin typeface="Arial" panose="020B0604020202020204" pitchFamily="34" charset="0"/>
                  <a:cs typeface="Arial" panose="020B0604020202020204" pitchFamily="34" charset="0"/>
                </a:rPr>
                <a:t>Affinity Group</a:t>
              </a:r>
            </a:p>
            <a:p>
              <a:pPr algn="ctr"/>
              <a:r>
                <a:rPr lang="en-US" sz="1200" dirty="0">
                  <a:latin typeface="Arial" panose="020B0604020202020204" pitchFamily="34" charset="0"/>
                  <a:cs typeface="Arial" panose="020B0604020202020204" pitchFamily="34" charset="0"/>
                </a:rPr>
                <a:t>Technical, Schedule</a:t>
              </a:r>
            </a:p>
            <a:p>
              <a:pPr algn="ctr"/>
              <a:endParaRPr lang="en-US" sz="1200" b="1" u="sng" dirty="0">
                <a:latin typeface="Arial" panose="020B0604020202020204" pitchFamily="34" charset="0"/>
                <a:cs typeface="Arial" panose="020B0604020202020204" pitchFamily="34" charset="0"/>
              </a:endParaRPr>
            </a:p>
            <a:p>
              <a:pPr algn="ctr"/>
              <a:r>
                <a:rPr lang="en-US" sz="1200" b="1" u="sng" dirty="0">
                  <a:latin typeface="Arial" panose="020B0604020202020204" pitchFamily="34" charset="0"/>
                  <a:cs typeface="Arial" panose="020B0604020202020204" pitchFamily="34" charset="0"/>
                </a:rPr>
                <a:t>Planned Closure</a:t>
              </a:r>
            </a:p>
            <a:p>
              <a:pPr algn="ctr"/>
              <a:r>
                <a:rPr lang="en-US" sz="1200" dirty="0">
                  <a:latin typeface="Arial" panose="020B0604020202020204" pitchFamily="34" charset="0"/>
                  <a:cs typeface="Arial" panose="020B0604020202020204" pitchFamily="34" charset="0"/>
                </a:rPr>
                <a:t>3/21/2021</a:t>
              </a:r>
            </a:p>
            <a:p>
              <a:pPr algn="ctr"/>
              <a:endParaRPr lang="en-US" sz="1200" b="1" u="sng" dirty="0">
                <a:latin typeface="Arial" panose="020B0604020202020204" pitchFamily="34" charset="0"/>
                <a:cs typeface="Arial" panose="020B0604020202020204" pitchFamily="34" charset="0"/>
              </a:endParaRPr>
            </a:p>
            <a:p>
              <a:pPr algn="ctr"/>
              <a:r>
                <a:rPr lang="en-US" sz="1200" b="1" u="sng" dirty="0">
                  <a:latin typeface="Arial" panose="020B0604020202020204" pitchFamily="34" charset="0"/>
                  <a:cs typeface="Arial" panose="020B0604020202020204" pitchFamily="34" charset="0"/>
                </a:rPr>
                <a:t>Open Date</a:t>
              </a:r>
            </a:p>
            <a:p>
              <a:pPr algn="ctr"/>
              <a:r>
                <a:rPr lang="en-US" sz="1200" dirty="0">
                  <a:latin typeface="Arial" panose="020B0604020202020204" pitchFamily="34" charset="0"/>
                  <a:cs typeface="Arial" panose="020B0604020202020204" pitchFamily="34" charset="0"/>
                </a:rPr>
                <a:t>06/30/2018</a:t>
              </a:r>
            </a:p>
          </p:txBody>
        </p:sp>
        <p:sp>
          <p:nvSpPr>
            <p:cNvPr id="8" name="Content Placeholder 12"/>
            <p:cNvSpPr txBox="1">
              <a:spLocks/>
            </p:cNvSpPr>
            <p:nvPr/>
          </p:nvSpPr>
          <p:spPr>
            <a:xfrm>
              <a:off x="2256076" y="1314327"/>
              <a:ext cx="9648210" cy="4675983"/>
            </a:xfrm>
            <a:prstGeom prst="rect">
              <a:avLst/>
            </a:prstGeom>
          </p:spPr>
          <p:txBody>
            <a:bodyPr lIns="91440" tIns="45720" rIns="91440" bIns="45720" anchor="t"/>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None/>
              </a:pPr>
              <a:r>
                <a:rPr lang="en-US" sz="1200" b="1" u="sng">
                  <a:latin typeface="Arial"/>
                  <a:ea typeface="ＭＳ Ｐゴシック"/>
                  <a:cs typeface="Arial"/>
                </a:rPr>
                <a:t>Risk Statement </a:t>
              </a:r>
              <a:r>
                <a:rPr lang="en-US" sz="1200" b="1">
                  <a:latin typeface="Arial"/>
                  <a:ea typeface="ＭＳ Ｐゴシック"/>
                  <a:cs typeface="Arial"/>
                </a:rPr>
                <a:t>:                            								</a:t>
              </a:r>
              <a:r>
                <a:rPr lang="en-US" sz="1200" b="1" u="sng">
                  <a:latin typeface="Arial"/>
                  <a:ea typeface="ＭＳ Ｐゴシック"/>
                  <a:cs typeface="Arial"/>
                </a:rPr>
                <a:t>Approach</a:t>
              </a:r>
              <a:r>
                <a:rPr lang="en-US" sz="1200">
                  <a:latin typeface="Arial"/>
                  <a:ea typeface="ＭＳ Ｐゴシック"/>
                  <a:cs typeface="Arial"/>
                </a:rPr>
                <a:t>:  Research/Mitigate</a:t>
              </a:r>
            </a:p>
            <a:p>
              <a:pPr eaLnBrk="1" hangingPunct="1">
                <a:buNone/>
              </a:pPr>
              <a:r>
                <a:rPr lang="en-US" sz="1200">
                  <a:latin typeface="Arial"/>
                  <a:ea typeface="ＭＳ Ｐゴシック"/>
                  <a:cs typeface="Arial"/>
                </a:rPr>
                <a:t>Given the lack of precedent for modeling silica coatings on TPS materials, it is possible that there are unanticipated challenges or gaps in the development plan, resulting in an inability to deliver a model with sufficient accuracy to satisfy MEDLI2’s requirement.</a:t>
              </a:r>
            </a:p>
            <a:p>
              <a:pPr eaLnBrk="1" hangingPunct="1">
                <a:spcBef>
                  <a:spcPts val="600"/>
                </a:spcBef>
                <a:buNone/>
              </a:pPr>
              <a:r>
                <a:rPr lang="en-US" sz="1200" b="1" u="sng">
                  <a:latin typeface="Arial"/>
                  <a:ea typeface="ＭＳ Ｐゴシック"/>
                  <a:cs typeface="Arial"/>
                </a:rPr>
                <a:t>Context</a:t>
              </a:r>
            </a:p>
            <a:p>
              <a:pPr>
                <a:spcBef>
                  <a:spcPts val="0"/>
                </a:spcBef>
                <a:buNone/>
              </a:pPr>
              <a:r>
                <a:rPr lang="en-US" sz="1200">
                  <a:latin typeface="Arial"/>
                  <a:ea typeface="ＭＳ Ｐゴシック"/>
                  <a:cs typeface="Arial"/>
                </a:rPr>
                <a:t>While the ESM material modeling team, in coordination with MEDLI2, has assembled a detailed plan for high-fidelity model development of the PICA-N system, there are a number of unknowns that raise the possibility that the planned effort cannot achieve its goal of meeting MEDLI2’s accuracy requirement. For example, Lockheed’s </a:t>
              </a:r>
              <a:r>
                <a:rPr lang="en-US" sz="1200" err="1">
                  <a:latin typeface="Arial"/>
                  <a:ea typeface="ＭＳ Ｐゴシック"/>
                  <a:cs typeface="Arial"/>
                </a:rPr>
                <a:t>NuSil</a:t>
              </a:r>
              <a:r>
                <a:rPr lang="en-US" sz="1200">
                  <a:latin typeface="Arial"/>
                  <a:ea typeface="ＭＳ Ｐゴシック"/>
                  <a:cs typeface="Arial"/>
                </a:rPr>
                <a:t> application spec for MSL is incomplete and ESM will therefore have to analyze the system parametrically in order to infer traceability for validation. Also, the MEDLI2 requirement was developed under assumption of a less complicated, </a:t>
              </a:r>
              <a:r>
                <a:rPr lang="en-US" sz="1200" err="1">
                  <a:latin typeface="Arial"/>
                  <a:ea typeface="ＭＳ Ｐゴシック"/>
                  <a:cs typeface="Arial"/>
                </a:rPr>
                <a:t>NuSil</a:t>
              </a:r>
              <a:r>
                <a:rPr lang="en-US" sz="1200">
                  <a:latin typeface="Arial"/>
                  <a:ea typeface="ＭＳ Ｐゴシック"/>
                  <a:cs typeface="Arial"/>
                </a:rPr>
                <a:t>-free system, which may be too constraining given the added complexity of silica coating. </a:t>
              </a:r>
              <a:endParaRPr lang="en-US" sz="1200">
                <a:latin typeface="Arial" panose="020B0604020202020204" pitchFamily="34" charset="0"/>
                <a:cs typeface="Arial" panose="020B0604020202020204" pitchFamily="34" charset="0"/>
              </a:endParaRPr>
            </a:p>
            <a:p>
              <a:pPr eaLnBrk="1" hangingPunct="1">
                <a:spcBef>
                  <a:spcPts val="600"/>
                </a:spcBef>
                <a:buNone/>
              </a:pPr>
              <a:r>
                <a:rPr lang="en-US" sz="1200" b="1" u="sng">
                  <a:latin typeface="Arial"/>
                  <a:ea typeface="ＭＳ Ｐゴシック"/>
                  <a:cs typeface="Arial"/>
                </a:rPr>
                <a:t>Status</a:t>
              </a:r>
            </a:p>
            <a:p>
              <a:pPr>
                <a:spcBef>
                  <a:spcPts val="600"/>
                </a:spcBef>
                <a:buNone/>
              </a:pPr>
              <a:r>
                <a:rPr lang="en-US" sz="1100">
                  <a:latin typeface="Arial"/>
                  <a:ea typeface="ＭＳ Ｐゴシック"/>
                  <a:cs typeface="Arial"/>
                </a:rPr>
                <a:t>2/25/2021 Our MEDLI2 deep dive effort will assess the PICA-N model against the flight data. Will look to accept this risk at the TAPR, and recognize it as a KPP goal. </a:t>
              </a:r>
            </a:p>
            <a:p>
              <a:pPr>
                <a:spcBef>
                  <a:spcPts val="600"/>
                </a:spcBef>
                <a:buNone/>
              </a:pPr>
              <a:r>
                <a:rPr lang="en-US" sz="1100">
                  <a:latin typeface="Arial"/>
                  <a:ea typeface="ＭＳ Ｐゴシック"/>
                  <a:cs typeface="Arial"/>
                </a:rPr>
                <a:t>1/12/2021 Materials property testing has been set back by stage 4 status. However, the team gained access to external facilities and will resume testing soon. </a:t>
              </a:r>
            </a:p>
            <a:p>
              <a:pPr>
                <a:spcBef>
                  <a:spcPts val="600"/>
                </a:spcBef>
                <a:buNone/>
              </a:pPr>
              <a:r>
                <a:rPr lang="en-US" sz="1100">
                  <a:latin typeface="Arial"/>
                  <a:ea typeface="ＭＳ Ｐゴシック"/>
                  <a:cs typeface="Arial"/>
                </a:rPr>
                <a:t>8/11/2020 The AHF test campaign has been delayed to October. Will use MEDLI-2 test results in place of AHF. </a:t>
              </a:r>
              <a:endParaRPr lang="en-US" sz="4000"/>
            </a:p>
          </p:txBody>
        </p:sp>
      </p:gr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4" name="Slide Number Placeholder 3"/>
          <p:cNvSpPr>
            <a:spLocks noGrp="1"/>
          </p:cNvSpPr>
          <p:nvPr>
            <p:ph type="sldNum" sz="quarter" idx="10"/>
          </p:nvPr>
        </p:nvSpPr>
        <p:spPr/>
        <p:txBody>
          <a:bodyPr/>
          <a:lstStyle/>
          <a:p>
            <a:pPr>
              <a:defRPr/>
            </a:pPr>
            <a:fld id="{75D13D49-2B6F-174C-9E1E-1013A06E5C50}" type="slidenum">
              <a:rPr lang="uk-UA" smtClean="0"/>
              <a:pPr>
                <a:defRPr/>
              </a:pPr>
              <a:t>31</a:t>
            </a:fld>
            <a:endParaRPr lang="uk-UA"/>
          </a:p>
        </p:txBody>
      </p:sp>
      <p:sp>
        <p:nvSpPr>
          <p:cNvPr id="15" name="Rectangle 14">
            <a:extLst>
              <a:ext uri="{FF2B5EF4-FFF2-40B4-BE49-F238E27FC236}">
                <a16:creationId xmlns:a16="http://schemas.microsoft.com/office/drawing/2014/main" id="{CE67709A-BBFA-4CAC-9CEF-F99F36871416}"/>
              </a:ext>
            </a:extLst>
          </p:cNvPr>
          <p:cNvSpPr/>
          <p:nvPr/>
        </p:nvSpPr>
        <p:spPr>
          <a:xfrm>
            <a:off x="702819" y="2163679"/>
            <a:ext cx="843116" cy="338554"/>
          </a:xfrm>
          <a:prstGeom prst="rect">
            <a:avLst/>
          </a:prstGeom>
        </p:spPr>
        <p:txBody>
          <a:bodyPr wrap="none">
            <a:spAutoFit/>
          </a:bodyPr>
          <a:lstStyle/>
          <a:p>
            <a:pPr lvl="0" algn="ctr" eaLnBrk="1" fontAlgn="auto" hangingPunct="1">
              <a:spcBef>
                <a:spcPts val="0"/>
              </a:spcBef>
              <a:spcAft>
                <a:spcPts val="0"/>
              </a:spcAft>
              <a:defRPr/>
            </a:pPr>
            <a:r>
              <a:rPr lang="en-US" sz="1600" b="1" dirty="0">
                <a:solidFill>
                  <a:srgbClr val="008000"/>
                </a:solidFill>
                <a:latin typeface="Calibri"/>
              </a:rPr>
              <a:t>CLOSED</a:t>
            </a:r>
          </a:p>
        </p:txBody>
      </p:sp>
      <p:sp>
        <p:nvSpPr>
          <p:cNvPr id="16" name="Rectangle 15">
            <a:extLst>
              <a:ext uri="{FF2B5EF4-FFF2-40B4-BE49-F238E27FC236}">
                <a16:creationId xmlns:a16="http://schemas.microsoft.com/office/drawing/2014/main" id="{E6760924-A435-4E23-98D1-6D369DD40ACE}"/>
              </a:ext>
            </a:extLst>
          </p:cNvPr>
          <p:cNvSpPr/>
          <p:nvPr/>
        </p:nvSpPr>
        <p:spPr>
          <a:xfrm>
            <a:off x="650586" y="3131052"/>
            <a:ext cx="843116" cy="338554"/>
          </a:xfrm>
          <a:prstGeom prst="rect">
            <a:avLst/>
          </a:prstGeom>
        </p:spPr>
        <p:txBody>
          <a:bodyPr wrap="none">
            <a:spAutoFit/>
          </a:bodyPr>
          <a:lstStyle/>
          <a:p>
            <a:pPr lvl="0" algn="ctr" eaLnBrk="1" fontAlgn="auto" hangingPunct="1">
              <a:spcBef>
                <a:spcPts val="0"/>
              </a:spcBef>
              <a:spcAft>
                <a:spcPts val="0"/>
              </a:spcAft>
              <a:defRPr/>
            </a:pPr>
            <a:r>
              <a:rPr lang="en-US" sz="1600" b="1" dirty="0">
                <a:solidFill>
                  <a:srgbClr val="008000"/>
                </a:solidFill>
                <a:latin typeface="Calibri"/>
              </a:rPr>
              <a:t>CLOSED</a:t>
            </a:r>
          </a:p>
        </p:txBody>
      </p:sp>
      <p:sp>
        <p:nvSpPr>
          <p:cNvPr id="17" name="Rectangle 16">
            <a:extLst>
              <a:ext uri="{FF2B5EF4-FFF2-40B4-BE49-F238E27FC236}">
                <a16:creationId xmlns:a16="http://schemas.microsoft.com/office/drawing/2014/main" id="{4B60C125-6C4B-401D-8B84-ED0E62126415}"/>
              </a:ext>
            </a:extLst>
          </p:cNvPr>
          <p:cNvSpPr/>
          <p:nvPr/>
        </p:nvSpPr>
        <p:spPr>
          <a:xfrm>
            <a:off x="650586" y="3889840"/>
            <a:ext cx="843116" cy="338554"/>
          </a:xfrm>
          <a:prstGeom prst="rect">
            <a:avLst/>
          </a:prstGeom>
        </p:spPr>
        <p:txBody>
          <a:bodyPr wrap="none">
            <a:spAutoFit/>
          </a:bodyPr>
          <a:lstStyle/>
          <a:p>
            <a:pPr lvl="0" algn="ctr" eaLnBrk="1" fontAlgn="auto" hangingPunct="1">
              <a:spcBef>
                <a:spcPts val="0"/>
              </a:spcBef>
              <a:spcAft>
                <a:spcPts val="0"/>
              </a:spcAft>
              <a:defRPr/>
            </a:pPr>
            <a:r>
              <a:rPr lang="en-US" sz="1600" b="1" dirty="0">
                <a:solidFill>
                  <a:srgbClr val="008000"/>
                </a:solidFill>
                <a:latin typeface="Calibri"/>
              </a:rPr>
              <a:t>CLOSED</a:t>
            </a:r>
          </a:p>
        </p:txBody>
      </p:sp>
      <p:sp>
        <p:nvSpPr>
          <p:cNvPr id="18" name="Rectangle 17">
            <a:extLst>
              <a:ext uri="{FF2B5EF4-FFF2-40B4-BE49-F238E27FC236}">
                <a16:creationId xmlns:a16="http://schemas.microsoft.com/office/drawing/2014/main" id="{39BE9D9E-1261-4E6B-B150-DB5A036E7783}"/>
              </a:ext>
            </a:extLst>
          </p:cNvPr>
          <p:cNvSpPr/>
          <p:nvPr/>
        </p:nvSpPr>
        <p:spPr>
          <a:xfrm>
            <a:off x="4992534" y="5350576"/>
            <a:ext cx="3560975" cy="646331"/>
          </a:xfrm>
          <a:prstGeom prst="rect">
            <a:avLst/>
          </a:prstGeom>
        </p:spPr>
        <p:txBody>
          <a:bodyPr wrap="none">
            <a:spAutoFit/>
          </a:bodyPr>
          <a:lstStyle/>
          <a:p>
            <a:pPr algn="ctr" eaLnBrk="1" fontAlgn="auto" hangingPunct="1">
              <a:spcBef>
                <a:spcPts val="0"/>
              </a:spcBef>
              <a:spcAft>
                <a:spcPts val="0"/>
              </a:spcAft>
              <a:defRPr/>
            </a:pPr>
            <a:r>
              <a:rPr kumimoji="0" lang="en-US" sz="1800" b="1" i="0" u="none" strike="noStrike" kern="1200" cap="none" spc="0" normalizeH="0" baseline="0" noProof="0" dirty="0">
                <a:ln>
                  <a:noFill/>
                </a:ln>
                <a:solidFill>
                  <a:srgbClr val="008000"/>
                </a:solidFill>
                <a:effectLst/>
                <a:uLnTx/>
                <a:uFillTx/>
                <a:latin typeface="Calibri"/>
                <a:ea typeface="+mn-ea"/>
                <a:cs typeface="+mn-cs"/>
              </a:rPr>
              <a:t>CLOSED</a:t>
            </a:r>
            <a:r>
              <a:rPr lang="en-US" b="1" dirty="0">
                <a:solidFill>
                  <a:srgbClr val="008000"/>
                </a:solidFill>
                <a:latin typeface="Calibri"/>
                <a:ea typeface="+mn-ea"/>
              </a:rPr>
              <a:t>: Risk accepted at the TAPR.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8000"/>
              </a:solidFill>
              <a:effectLst/>
              <a:uLnTx/>
              <a:uFillTx/>
              <a:latin typeface="Calibri"/>
              <a:ea typeface="+mn-ea"/>
              <a:cs typeface="+mn-cs"/>
            </a:endParaRPr>
          </a:p>
        </p:txBody>
      </p:sp>
    </p:spTree>
    <p:extLst>
      <p:ext uri="{BB962C8B-B14F-4D97-AF65-F5344CB8AC3E}">
        <p14:creationId xmlns:p14="http://schemas.microsoft.com/office/powerpoint/2010/main" val="490316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995" y="75956"/>
            <a:ext cx="9831572" cy="1066800"/>
          </a:xfrm>
        </p:spPr>
        <p:txBody>
          <a:bodyPr/>
          <a:lstStyle/>
          <a:p>
            <a:r>
              <a:rPr lang="en-US" sz="3600">
                <a:solidFill>
                  <a:schemeClr val="bg1">
                    <a:lumMod val="85000"/>
                  </a:schemeClr>
                </a:solidFill>
                <a:latin typeface="Arial Bold"/>
                <a:ea typeface="ＭＳ Ｐゴシック"/>
              </a:rPr>
              <a:t>CEA: MRR</a:t>
            </a:r>
            <a:br>
              <a:rPr lang="en-US" sz="3600"/>
            </a:br>
            <a:r>
              <a:rPr lang="en-US">
                <a:solidFill>
                  <a:schemeClr val="bg1">
                    <a:lumMod val="85000"/>
                  </a:schemeClr>
                </a:solidFill>
                <a:latin typeface="Arial Bold"/>
                <a:ea typeface="ＭＳ Ｐゴシック"/>
              </a:rPr>
              <a:t>Wind Tunnel Testing at LaRC – B. Hollis</a:t>
            </a:r>
          </a:p>
        </p:txBody>
      </p:sp>
      <p:graphicFrame>
        <p:nvGraphicFramePr>
          <p:cNvPr id="9" name="Table 8"/>
          <p:cNvGraphicFramePr>
            <a:graphicFrameLocks noGrp="1"/>
          </p:cNvGraphicFramePr>
          <p:nvPr/>
        </p:nvGraphicFramePr>
        <p:xfrm>
          <a:off x="2221676" y="5975912"/>
          <a:ext cx="9648211" cy="535667"/>
        </p:xfrm>
        <a:graphic>
          <a:graphicData uri="http://schemas.openxmlformats.org/drawingml/2006/table">
            <a:tbl>
              <a:tblPr/>
              <a:tblGrid>
                <a:gridCol w="5584269">
                  <a:extLst>
                    <a:ext uri="{9D8B030D-6E8A-4147-A177-3AD203B41FA5}">
                      <a16:colId xmlns:a16="http://schemas.microsoft.com/office/drawing/2014/main" val="20000"/>
                    </a:ext>
                  </a:extLst>
                </a:gridCol>
                <a:gridCol w="862492">
                  <a:extLst>
                    <a:ext uri="{9D8B030D-6E8A-4147-A177-3AD203B41FA5}">
                      <a16:colId xmlns:a16="http://schemas.microsoft.com/office/drawing/2014/main" val="20001"/>
                    </a:ext>
                  </a:extLst>
                </a:gridCol>
                <a:gridCol w="891729">
                  <a:extLst>
                    <a:ext uri="{9D8B030D-6E8A-4147-A177-3AD203B41FA5}">
                      <a16:colId xmlns:a16="http://schemas.microsoft.com/office/drawing/2014/main" val="20002"/>
                    </a:ext>
                  </a:extLst>
                </a:gridCol>
                <a:gridCol w="701686">
                  <a:extLst>
                    <a:ext uri="{9D8B030D-6E8A-4147-A177-3AD203B41FA5}">
                      <a16:colId xmlns:a16="http://schemas.microsoft.com/office/drawing/2014/main" val="20003"/>
                    </a:ext>
                  </a:extLst>
                </a:gridCol>
                <a:gridCol w="862492">
                  <a:extLst>
                    <a:ext uri="{9D8B030D-6E8A-4147-A177-3AD203B41FA5}">
                      <a16:colId xmlns:a16="http://schemas.microsoft.com/office/drawing/2014/main" val="20004"/>
                    </a:ext>
                  </a:extLst>
                </a:gridCol>
                <a:gridCol w="745543">
                  <a:extLst>
                    <a:ext uri="{9D8B030D-6E8A-4147-A177-3AD203B41FA5}">
                      <a16:colId xmlns:a16="http://schemas.microsoft.com/office/drawing/2014/main" val="20005"/>
                    </a:ext>
                  </a:extLst>
                </a:gridCol>
              </a:tblGrid>
              <a:tr h="275704">
                <a:tc>
                  <a:txBody>
                    <a:bodyPr/>
                    <a:lstStyle/>
                    <a:p>
                      <a:pPr algn="ctr" fontAlgn="b"/>
                      <a:r>
                        <a:rPr lang="en-US" sz="1200" b="1" i="0" u="none" strike="noStrike">
                          <a:solidFill>
                            <a:srgbClr val="000000"/>
                          </a:solidFill>
                          <a:latin typeface="Arial"/>
                        </a:rPr>
                        <a:t>Mitigation Steps</a:t>
                      </a:r>
                    </a:p>
                  </a:txBody>
                  <a:tcPr marL="5728" marR="5728" marT="572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Dollars to implement</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Trigger/         Start date</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Schedule UID</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Completion Date</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Resulting L/C</a:t>
                      </a:r>
                    </a:p>
                  </a:txBody>
                  <a:tcPr marL="5728" marR="5728" marT="572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127810">
                <a:tc>
                  <a:txBody>
                    <a:bodyPr/>
                    <a:lstStyle/>
                    <a:p>
                      <a:pPr algn="l" fontAlgn="b"/>
                      <a:r>
                        <a:rPr lang="en-US" sz="800" b="0" i="0" u="none" strike="noStrike">
                          <a:solidFill>
                            <a:srgbClr val="000000"/>
                          </a:solidFill>
                          <a:latin typeface="Arial"/>
                        </a:rPr>
                        <a:t>Track milestones and delays</a:t>
                      </a:r>
                      <a:r>
                        <a:rPr lang="en-US" sz="800" b="0" i="0" u="none" strike="noStrike" baseline="0">
                          <a:solidFill>
                            <a:srgbClr val="000000"/>
                          </a:solidFill>
                          <a:latin typeface="Arial"/>
                        </a:rPr>
                        <a:t> and continuously update LaRC RD and LaRC OD on issues</a:t>
                      </a:r>
                      <a:endParaRPr lang="en-US" sz="800" b="0" i="0" u="none" strike="noStrike">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$0</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a:buNone/>
                      </a:pPr>
                      <a:r>
                        <a:rPr lang="en-US" sz="800" b="0" i="0" u="none" strike="noStrike">
                          <a:solidFill>
                            <a:srgbClr val="000000"/>
                          </a:solidFill>
                          <a:latin typeface="Arial"/>
                        </a:rPr>
                        <a:t>  2/25/2020</a:t>
                      </a:r>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a:buNone/>
                      </a:pPr>
                      <a:r>
                        <a:rPr lang="en-US" sz="800" b="0" i="0" u="none" strike="noStrike">
                          <a:solidFill>
                            <a:srgbClr val="000000"/>
                          </a:solidFill>
                          <a:latin typeface="Arial"/>
                        </a:rPr>
                        <a:t> 3/3/2021</a:t>
                      </a:r>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810">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5" name="Group 4"/>
          <p:cNvGrpSpPr/>
          <p:nvPr/>
        </p:nvGrpSpPr>
        <p:grpSpPr>
          <a:xfrm>
            <a:off x="125827" y="1186997"/>
            <a:ext cx="11842810" cy="5337176"/>
            <a:chOff x="177336" y="1293099"/>
            <a:chExt cx="11842810" cy="5337176"/>
          </a:xfrm>
        </p:grpSpPr>
        <p:sp>
          <p:nvSpPr>
            <p:cNvPr id="6" name="Rectangle 7"/>
            <p:cNvSpPr>
              <a:spLocks noChangeArrowheads="1"/>
            </p:cNvSpPr>
            <p:nvPr/>
          </p:nvSpPr>
          <p:spPr bwMode="auto">
            <a:xfrm>
              <a:off x="2076900" y="1293100"/>
              <a:ext cx="9943246" cy="5337175"/>
            </a:xfrm>
            <a:prstGeom prst="rect">
              <a:avLst/>
            </a:prstGeom>
            <a:noFill/>
            <a:ln w="9525" algn="ctr">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7" name="Rectangle 9"/>
            <p:cNvSpPr>
              <a:spLocks noChangeArrowheads="1"/>
            </p:cNvSpPr>
            <p:nvPr/>
          </p:nvSpPr>
          <p:spPr bwMode="auto">
            <a:xfrm>
              <a:off x="177336" y="1293099"/>
              <a:ext cx="1907931" cy="5337175"/>
            </a:xfrm>
            <a:prstGeom prst="rect">
              <a:avLst/>
            </a:prstGeom>
            <a:noFill/>
            <a:ln w="9525" algn="ctr">
              <a:solidFill>
                <a:schemeClr val="tx1"/>
              </a:solidFill>
              <a:round/>
              <a:headEnd/>
              <a:tailEnd/>
            </a:ln>
          </p:spPr>
          <p:txBody>
            <a:bodyPr/>
            <a:lstStyle/>
            <a:p>
              <a:pPr algn="ctr"/>
              <a:r>
                <a:rPr lang="en-US" sz="1200" b="1" u="sng">
                  <a:latin typeface="Arial" panose="020B0604020202020204" pitchFamily="34" charset="0"/>
                  <a:cs typeface="Arial" panose="020B0604020202020204" pitchFamily="34" charset="0"/>
                </a:rPr>
                <a:t>Risk ID #</a:t>
              </a:r>
            </a:p>
            <a:p>
              <a:pPr algn="ctr"/>
              <a:r>
                <a:rPr lang="en-US" sz="1200">
                  <a:latin typeface="Arial" panose="020B0604020202020204" pitchFamily="34" charset="0"/>
                  <a:cs typeface="Arial" panose="020B0604020202020204" pitchFamily="34" charset="0"/>
                </a:rPr>
                <a:t>56</a:t>
              </a:r>
            </a:p>
            <a:p>
              <a:pPr algn="ctr"/>
              <a:endParaRPr lang="en-US" sz="1200" b="1" u="sng">
                <a:latin typeface="Arial" panose="020B0604020202020204" pitchFamily="34" charset="0"/>
                <a:cs typeface="Arial" panose="020B0604020202020204" pitchFamily="34" charset="0"/>
              </a:endParaRPr>
            </a:p>
            <a:p>
              <a:pPr algn="ctr"/>
              <a:endParaRPr lang="en-US" sz="1200" b="1" u="sng">
                <a:latin typeface="Arial" panose="020B0604020202020204" pitchFamily="34" charset="0"/>
                <a:cs typeface="Arial" panose="020B0604020202020204" pitchFamily="34" charset="0"/>
              </a:endParaRPr>
            </a:p>
            <a:p>
              <a:pPr algn="ctr"/>
              <a:r>
                <a:rPr lang="en-US" sz="1200" b="1" u="sng">
                  <a:latin typeface="Arial" panose="020B0604020202020204" pitchFamily="34" charset="0"/>
                  <a:cs typeface="Arial" panose="020B0604020202020204" pitchFamily="34" charset="0"/>
                </a:rPr>
                <a:t>Trend</a:t>
              </a:r>
            </a:p>
            <a:p>
              <a:pPr algn="ctr"/>
              <a:endParaRPr lang="en-US" sz="1200" b="1" u="sng">
                <a:latin typeface="Arial" panose="020B0604020202020204" pitchFamily="34" charset="0"/>
                <a:cs typeface="Arial" panose="020B0604020202020204" pitchFamily="34" charset="0"/>
              </a:endParaRPr>
            </a:p>
            <a:p>
              <a:pPr algn="ctr"/>
              <a:endParaRPr lang="en-US" sz="1200" b="1" u="sng">
                <a:latin typeface="Arial" panose="020B0604020202020204" pitchFamily="34" charset="0"/>
                <a:cs typeface="Arial" panose="020B0604020202020204" pitchFamily="34" charset="0"/>
              </a:endParaRPr>
            </a:p>
            <a:p>
              <a:pPr algn="ctr"/>
              <a:endParaRPr lang="en-US" sz="1200" b="1" u="sng">
                <a:latin typeface="Arial" panose="020B0604020202020204" pitchFamily="34" charset="0"/>
                <a:cs typeface="Arial" panose="020B0604020202020204" pitchFamily="34" charset="0"/>
              </a:endParaRPr>
            </a:p>
            <a:p>
              <a:pPr algn="ctr"/>
              <a:r>
                <a:rPr lang="en-US" sz="1200" b="1" u="sng">
                  <a:latin typeface="Arial" panose="020B0604020202020204" pitchFamily="34" charset="0"/>
                  <a:cs typeface="Arial" panose="020B0604020202020204" pitchFamily="34" charset="0"/>
                </a:rPr>
                <a:t>Criticality</a:t>
              </a:r>
            </a:p>
            <a:p>
              <a:pPr algn="ctr"/>
              <a:endParaRPr lang="en-US" sz="1200" b="1" u="sng">
                <a:latin typeface="Arial" panose="020B0604020202020204" pitchFamily="34" charset="0"/>
                <a:cs typeface="Arial" panose="020B0604020202020204" pitchFamily="34" charset="0"/>
              </a:endParaRPr>
            </a:p>
            <a:p>
              <a:pPr algn="ctr"/>
              <a:endParaRPr lang="en-US" sz="1200" b="1" u="sng">
                <a:latin typeface="Arial" panose="020B0604020202020204" pitchFamily="34" charset="0"/>
                <a:cs typeface="Arial" panose="020B0604020202020204" pitchFamily="34" charset="0"/>
              </a:endParaRPr>
            </a:p>
            <a:p>
              <a:pPr algn="ctr"/>
              <a:endParaRPr lang="en-US" sz="1200" b="1" u="sng">
                <a:latin typeface="Arial" panose="020B0604020202020204" pitchFamily="34" charset="0"/>
                <a:cs typeface="Arial" panose="020B0604020202020204" pitchFamily="34" charset="0"/>
              </a:endParaRPr>
            </a:p>
            <a:p>
              <a:pPr algn="ctr"/>
              <a:r>
                <a:rPr lang="en-US" sz="1200" b="1" u="sng">
                  <a:latin typeface="Arial" panose="020B0604020202020204" pitchFamily="34" charset="0"/>
                  <a:cs typeface="Arial" panose="020B0604020202020204" pitchFamily="34" charset="0"/>
                </a:rPr>
                <a:t>Current L/C</a:t>
              </a:r>
            </a:p>
            <a:p>
              <a:pPr algn="ctr"/>
              <a:endParaRPr lang="en-US" sz="1200" b="1" u="sng">
                <a:latin typeface="Arial" panose="020B0604020202020204" pitchFamily="34" charset="0"/>
                <a:cs typeface="Arial" panose="020B0604020202020204" pitchFamily="34" charset="0"/>
              </a:endParaRPr>
            </a:p>
            <a:p>
              <a:pPr algn="ctr"/>
              <a:endParaRPr lang="en-US" sz="1200" b="1" u="sng">
                <a:latin typeface="Arial" panose="020B0604020202020204" pitchFamily="34" charset="0"/>
                <a:cs typeface="Arial" panose="020B0604020202020204" pitchFamily="34" charset="0"/>
              </a:endParaRPr>
            </a:p>
            <a:p>
              <a:pPr algn="ctr"/>
              <a:endParaRPr lang="en-US" sz="1200" b="1" u="sng">
                <a:latin typeface="Arial" panose="020B0604020202020204" pitchFamily="34" charset="0"/>
                <a:cs typeface="Arial" panose="020B0604020202020204" pitchFamily="34" charset="0"/>
              </a:endParaRPr>
            </a:p>
            <a:p>
              <a:pPr algn="ctr"/>
              <a:r>
                <a:rPr lang="en-US" sz="1200" b="1" u="sng">
                  <a:latin typeface="Arial" panose="020B0604020202020204" pitchFamily="34" charset="0"/>
                  <a:cs typeface="Arial" panose="020B0604020202020204" pitchFamily="34" charset="0"/>
                </a:rPr>
                <a:t>Affinity Group</a:t>
              </a:r>
            </a:p>
            <a:p>
              <a:pPr algn="ctr"/>
              <a:r>
                <a:rPr lang="en-US" sz="1200">
                  <a:latin typeface="Arial" panose="020B0604020202020204" pitchFamily="34" charset="0"/>
                  <a:cs typeface="Arial" panose="020B0604020202020204" pitchFamily="34" charset="0"/>
                </a:rPr>
                <a:t>Schedule</a:t>
              </a:r>
            </a:p>
            <a:p>
              <a:pPr algn="ctr"/>
              <a:endParaRPr lang="en-US" sz="1200" b="1" u="sng">
                <a:latin typeface="Arial" panose="020B0604020202020204" pitchFamily="34" charset="0"/>
                <a:cs typeface="Arial" panose="020B0604020202020204" pitchFamily="34" charset="0"/>
              </a:endParaRPr>
            </a:p>
            <a:p>
              <a:pPr algn="ctr"/>
              <a:r>
                <a:rPr lang="en-US" sz="1200" b="1" u="sng">
                  <a:latin typeface="Arial" panose="020B0604020202020204" pitchFamily="34" charset="0"/>
                  <a:cs typeface="Arial" panose="020B0604020202020204" pitchFamily="34" charset="0"/>
                </a:rPr>
                <a:t>Planned Closure</a:t>
              </a:r>
            </a:p>
            <a:p>
              <a:pPr algn="ctr"/>
              <a:r>
                <a:rPr lang="en-US" sz="1200">
                  <a:latin typeface="Arial" panose="020B0604020202020204" pitchFamily="34" charset="0"/>
                  <a:cs typeface="Arial" panose="020B0604020202020204" pitchFamily="34" charset="0"/>
                </a:rPr>
                <a:t>3/03/2021</a:t>
              </a:r>
            </a:p>
            <a:p>
              <a:pPr algn="ctr"/>
              <a:endParaRPr lang="en-US" sz="1200" b="1" u="sng">
                <a:latin typeface="Arial" panose="020B0604020202020204" pitchFamily="34" charset="0"/>
                <a:cs typeface="Arial" panose="020B0604020202020204" pitchFamily="34" charset="0"/>
              </a:endParaRPr>
            </a:p>
            <a:p>
              <a:pPr algn="ctr"/>
              <a:r>
                <a:rPr lang="en-US" sz="1200" b="1" u="sng">
                  <a:latin typeface="Arial" panose="020B0604020202020204" pitchFamily="34" charset="0"/>
                  <a:cs typeface="Arial" panose="020B0604020202020204" pitchFamily="34" charset="0"/>
                </a:rPr>
                <a:t>Open Date</a:t>
              </a:r>
            </a:p>
            <a:p>
              <a:pPr algn="ctr"/>
              <a:r>
                <a:rPr lang="en-US" sz="1200">
                  <a:latin typeface="Arial" panose="020B0604020202020204" pitchFamily="34" charset="0"/>
                  <a:cs typeface="Arial" panose="020B0604020202020204" pitchFamily="34" charset="0"/>
                </a:rPr>
                <a:t>02/25/2020</a:t>
              </a:r>
            </a:p>
          </p:txBody>
        </p:sp>
        <p:sp>
          <p:nvSpPr>
            <p:cNvPr id="8" name="Content Placeholder 12"/>
            <p:cNvSpPr txBox="1">
              <a:spLocks/>
            </p:cNvSpPr>
            <p:nvPr/>
          </p:nvSpPr>
          <p:spPr>
            <a:xfrm>
              <a:off x="2256076" y="1314327"/>
              <a:ext cx="9648210" cy="4675983"/>
            </a:xfrm>
            <a:prstGeom prst="rect">
              <a:avLst/>
            </a:prstGeom>
          </p:spPr>
          <p:txBody>
            <a:bodyPr anchor="t"/>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Tx/>
                <a:buNone/>
              </a:pPr>
              <a:r>
                <a:rPr lang="en-US" sz="1200" b="1" u="sng" dirty="0">
                  <a:latin typeface="Arial" panose="020B0604020202020204" pitchFamily="34" charset="0"/>
                  <a:cs typeface="Arial" panose="020B0604020202020204" pitchFamily="34" charset="0"/>
                </a:rPr>
                <a:t>Risk Statement </a:t>
              </a:r>
              <a:r>
                <a:rPr lang="en-US" sz="1200" b="1" dirty="0">
                  <a:latin typeface="Arial" panose="020B0604020202020204" pitchFamily="34" charset="0"/>
                  <a:cs typeface="Arial" panose="020B0604020202020204" pitchFamily="34" charset="0"/>
                </a:rPr>
                <a:t>:                            								</a:t>
              </a:r>
              <a:r>
                <a:rPr lang="en-US" sz="1200" b="1" u="sng" dirty="0">
                  <a:latin typeface="Arial" panose="020B0604020202020204" pitchFamily="34" charset="0"/>
                  <a:cs typeface="Arial" panose="020B0604020202020204" pitchFamily="34" charset="0"/>
                </a:rPr>
                <a:t>Approach</a:t>
              </a:r>
              <a:r>
                <a:rPr lang="en-US" sz="1200" dirty="0">
                  <a:latin typeface="Arial" panose="020B0604020202020204" pitchFamily="34" charset="0"/>
                  <a:cs typeface="Arial" panose="020B0604020202020204" pitchFamily="34" charset="0"/>
                </a:rPr>
                <a:t>:  Realize</a:t>
              </a:r>
            </a:p>
            <a:p>
              <a:pPr eaLnBrk="1" hangingPunct="1">
                <a:buNone/>
              </a:pPr>
              <a:r>
                <a:rPr lang="en-US" sz="1200" dirty="0">
                  <a:latin typeface="Arial" panose="020B0604020202020204" pitchFamily="34" charset="0"/>
                  <a:cs typeface="Arial" panose="020B0604020202020204" pitchFamily="34" charset="0"/>
                </a:rPr>
                <a:t>Given limitations of the facility availability, it is possible that the Blocked-TPS test program (which is only 2/3 complete) will not be completed this Spring, resulting in delays to MRR project goals.</a:t>
              </a:r>
            </a:p>
            <a:p>
              <a:pPr eaLnBrk="1" hangingPunct="1">
                <a:buNone/>
              </a:pPr>
              <a:endParaRPr lang="en-US" sz="1200" dirty="0">
                <a:latin typeface="Arial" panose="020B0604020202020204" pitchFamily="34" charset="0"/>
                <a:cs typeface="Arial" panose="020B0604020202020204" pitchFamily="34" charset="0"/>
              </a:endParaRPr>
            </a:p>
            <a:p>
              <a:pPr eaLnBrk="1" hangingPunct="1">
                <a:buNone/>
              </a:pPr>
              <a:endParaRPr lang="en-US" sz="1200" dirty="0">
                <a:latin typeface="Arial" panose="020B0604020202020204" pitchFamily="34" charset="0"/>
                <a:cs typeface="Arial" panose="020B0604020202020204" pitchFamily="34" charset="0"/>
              </a:endParaRPr>
            </a:p>
            <a:p>
              <a:pPr eaLnBrk="1" hangingPunct="1">
                <a:spcBef>
                  <a:spcPts val="600"/>
                </a:spcBef>
                <a:buNone/>
              </a:pPr>
              <a:r>
                <a:rPr lang="en-US" sz="1200" b="1" u="sng" dirty="0">
                  <a:latin typeface="Arial" panose="020B0604020202020204" pitchFamily="34" charset="0"/>
                  <a:cs typeface="Arial" panose="020B0604020202020204" pitchFamily="34" charset="0"/>
                </a:rPr>
                <a:t>Context</a:t>
              </a:r>
            </a:p>
            <a:p>
              <a:pPr>
                <a:spcBef>
                  <a:spcPts val="0"/>
                </a:spcBef>
                <a:buNone/>
              </a:pPr>
              <a:r>
                <a:rPr lang="en-US" sz="1200" dirty="0">
                  <a:latin typeface="Arial" panose="020B0604020202020204" pitchFamily="34" charset="0"/>
                  <a:cs typeface="Arial" panose="020B0604020202020204" pitchFamily="34" charset="0"/>
                </a:rPr>
                <a:t>Infrastructure at LaRC, particularly high-pressure air supply required to operate facilities is “stressed”. Frequently unable to operate all LaRC tunnels simultaneously, leading to time-sharing and drawn-out schedules. Additionally, AETC implement new costing model for wind tunnel testing leading to drastic reduction for internal NASA programs has led to large increase in test requests. LaRC hypersonic tunnel requests for 2020-2021 expected to be 150% of optimal capacity. </a:t>
              </a:r>
            </a:p>
            <a:p>
              <a:pPr>
                <a:spcBef>
                  <a:spcPts val="0"/>
                </a:spcBef>
                <a:buNone/>
              </a:pPr>
              <a:endParaRPr lang="en-US" sz="1200" dirty="0">
                <a:latin typeface="Arial" panose="020B0604020202020204" pitchFamily="34" charset="0"/>
                <a:cs typeface="Arial" panose="020B0604020202020204" pitchFamily="34" charset="0"/>
              </a:endParaRPr>
            </a:p>
            <a:p>
              <a:pPr eaLnBrk="1" hangingPunct="1">
                <a:spcBef>
                  <a:spcPts val="600"/>
                </a:spcBef>
                <a:buNone/>
              </a:pPr>
              <a:r>
                <a:rPr lang="en-US" sz="1200" b="1" u="sng" dirty="0">
                  <a:latin typeface="Arial" panose="020B0604020202020204" pitchFamily="34" charset="0"/>
                  <a:cs typeface="Arial" panose="020B0604020202020204" pitchFamily="34" charset="0"/>
                </a:rPr>
                <a:t>Status</a:t>
              </a:r>
            </a:p>
            <a:p>
              <a:pPr eaLnBrk="1" hangingPunct="1">
                <a:spcBef>
                  <a:spcPts val="600"/>
                </a:spcBef>
                <a:buNone/>
              </a:pPr>
              <a:r>
                <a:rPr lang="en-US" sz="1000" dirty="0">
                  <a:latin typeface="Arial"/>
                  <a:ea typeface="ＭＳ Ｐゴシック"/>
                  <a:cs typeface="Arial"/>
                </a:rPr>
                <a:t>03/03/2021. Risk was effectively realized due to COVID-induced closure of facility throughout FY20 and early FY21. Project has accepted impact to schedule and the test has now been scheduled for Q3 of FY21 with the reopening of the Langley wind tunnel.</a:t>
              </a:r>
            </a:p>
            <a:p>
              <a:pPr eaLnBrk="1" hangingPunct="1">
                <a:spcBef>
                  <a:spcPts val="600"/>
                </a:spcBef>
                <a:buNone/>
              </a:pPr>
              <a:r>
                <a:rPr lang="en-US" sz="1000" dirty="0">
                  <a:latin typeface="Arial"/>
                  <a:ea typeface="ＭＳ Ｐゴシック"/>
                  <a:cs typeface="Arial"/>
                </a:rPr>
                <a:t>04/23/2020. </a:t>
              </a:r>
              <a:r>
                <a:rPr lang="en-US" sz="1000" dirty="0">
                  <a:latin typeface="Arial"/>
                  <a:ea typeface="+mn-lt"/>
                  <a:cs typeface="+mn-lt"/>
                </a:rPr>
                <a:t>MMR testing is 100% affected by NASA being at Stage 4.  Risk mitigation is on hold until centers re-open.</a:t>
              </a:r>
              <a:endParaRPr lang="en-US" sz="1000" dirty="0">
                <a:latin typeface="Arial"/>
                <a:ea typeface="ＭＳ Ｐゴシック"/>
                <a:cs typeface="Arial"/>
              </a:endParaRPr>
            </a:p>
            <a:p>
              <a:pPr>
                <a:spcBef>
                  <a:spcPts val="600"/>
                </a:spcBef>
                <a:buNone/>
              </a:pPr>
              <a:r>
                <a:rPr lang="en-US" sz="1000" dirty="0">
                  <a:latin typeface="Arial"/>
                  <a:ea typeface="ＭＳ Ｐゴシック"/>
                  <a:cs typeface="Arial"/>
                </a:rPr>
                <a:t>02/25/2020. Flight programs (e.g. LOFTID and BOLT) will retain highest priority in scheduling and infrastructure improvements are a long-term issue.  Therefore, schedule slip is almost a certainty.  </a:t>
              </a:r>
              <a:endParaRPr lang="en-US" dirty="0"/>
            </a:p>
          </p:txBody>
        </p:sp>
      </p:gr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4" name="Slide Number Placeholder 3"/>
          <p:cNvSpPr>
            <a:spLocks noGrp="1"/>
          </p:cNvSpPr>
          <p:nvPr>
            <p:ph type="sldNum" sz="quarter" idx="10"/>
          </p:nvPr>
        </p:nvSpPr>
        <p:spPr/>
        <p:txBody>
          <a:bodyPr/>
          <a:lstStyle/>
          <a:p>
            <a:pPr>
              <a:defRPr/>
            </a:pPr>
            <a:fld id="{75D13D49-2B6F-174C-9E1E-1013A06E5C50}" type="slidenum">
              <a:rPr lang="uk-UA" smtClean="0"/>
              <a:pPr>
                <a:defRPr/>
              </a:pPr>
              <a:t>32</a:t>
            </a:fld>
            <a:endParaRPr lang="uk-UA"/>
          </a:p>
        </p:txBody>
      </p:sp>
      <p:sp>
        <p:nvSpPr>
          <p:cNvPr id="10" name="TextBox 9">
            <a:extLst>
              <a:ext uri="{FF2B5EF4-FFF2-40B4-BE49-F238E27FC236}">
                <a16:creationId xmlns:a16="http://schemas.microsoft.com/office/drawing/2014/main" id="{504F0D0E-8055-43B3-9D74-F65F903712FF}"/>
              </a:ext>
            </a:extLst>
          </p:cNvPr>
          <p:cNvSpPr txBox="1"/>
          <p:nvPr/>
        </p:nvSpPr>
        <p:spPr>
          <a:xfrm>
            <a:off x="3462594" y="4863690"/>
            <a:ext cx="655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8000"/>
                </a:solidFill>
                <a:latin typeface="Calibri"/>
                <a:ea typeface="MS PGothic"/>
              </a:rPr>
              <a:t>CLOSED: Risk realized. Testing completed late March 2021.</a:t>
            </a:r>
            <a:endParaRPr lang="en-US" b="1" dirty="0">
              <a:solidFill>
                <a:srgbClr val="008000"/>
              </a:solidFill>
              <a:latin typeface="Calibri"/>
            </a:endParaRPr>
          </a:p>
        </p:txBody>
      </p:sp>
      <p:sp>
        <p:nvSpPr>
          <p:cNvPr id="11" name="Rectangle 10">
            <a:extLst>
              <a:ext uri="{FF2B5EF4-FFF2-40B4-BE49-F238E27FC236}">
                <a16:creationId xmlns:a16="http://schemas.microsoft.com/office/drawing/2014/main" id="{1645C689-DC70-4DF9-B9B4-E39033FC7CD9}"/>
              </a:ext>
            </a:extLst>
          </p:cNvPr>
          <p:cNvSpPr/>
          <p:nvPr/>
        </p:nvSpPr>
        <p:spPr>
          <a:xfrm>
            <a:off x="724081" y="3758548"/>
            <a:ext cx="843116" cy="338554"/>
          </a:xfrm>
          <a:prstGeom prst="rect">
            <a:avLst/>
          </a:prstGeom>
        </p:spPr>
        <p:txBody>
          <a:bodyPr wrap="none">
            <a:spAutoFit/>
          </a:bodyPr>
          <a:lstStyle/>
          <a:p>
            <a:pPr lvl="0" algn="ctr" eaLnBrk="1" fontAlgn="auto" hangingPunct="1">
              <a:spcBef>
                <a:spcPts val="0"/>
              </a:spcBef>
              <a:spcAft>
                <a:spcPts val="0"/>
              </a:spcAft>
              <a:defRPr/>
            </a:pPr>
            <a:r>
              <a:rPr lang="en-US" sz="1600" b="1">
                <a:solidFill>
                  <a:srgbClr val="008000"/>
                </a:solidFill>
                <a:latin typeface="Calibri"/>
              </a:rPr>
              <a:t>CLOSED</a:t>
            </a:r>
          </a:p>
        </p:txBody>
      </p:sp>
      <p:sp>
        <p:nvSpPr>
          <p:cNvPr id="13" name="Rectangle 12">
            <a:extLst>
              <a:ext uri="{FF2B5EF4-FFF2-40B4-BE49-F238E27FC236}">
                <a16:creationId xmlns:a16="http://schemas.microsoft.com/office/drawing/2014/main" id="{26EC1E73-53A4-4E1E-95F2-D6C3D449D000}"/>
              </a:ext>
            </a:extLst>
          </p:cNvPr>
          <p:cNvSpPr/>
          <p:nvPr/>
        </p:nvSpPr>
        <p:spPr>
          <a:xfrm>
            <a:off x="675313" y="3099452"/>
            <a:ext cx="843116" cy="338554"/>
          </a:xfrm>
          <a:prstGeom prst="rect">
            <a:avLst/>
          </a:prstGeom>
        </p:spPr>
        <p:txBody>
          <a:bodyPr wrap="none">
            <a:spAutoFit/>
          </a:bodyPr>
          <a:lstStyle/>
          <a:p>
            <a:pPr lvl="0" algn="ctr" eaLnBrk="1" fontAlgn="auto" hangingPunct="1">
              <a:spcBef>
                <a:spcPts val="0"/>
              </a:spcBef>
              <a:spcAft>
                <a:spcPts val="0"/>
              </a:spcAft>
              <a:defRPr/>
            </a:pPr>
            <a:r>
              <a:rPr lang="en-US" sz="1600" b="1">
                <a:solidFill>
                  <a:srgbClr val="008000"/>
                </a:solidFill>
                <a:latin typeface="Calibri"/>
              </a:rPr>
              <a:t>CLOSED</a:t>
            </a:r>
          </a:p>
        </p:txBody>
      </p:sp>
      <p:sp>
        <p:nvSpPr>
          <p:cNvPr id="14" name="Rectangle 13">
            <a:extLst>
              <a:ext uri="{FF2B5EF4-FFF2-40B4-BE49-F238E27FC236}">
                <a16:creationId xmlns:a16="http://schemas.microsoft.com/office/drawing/2014/main" id="{7C894015-34FF-4571-B4E3-C752237090A7}"/>
              </a:ext>
            </a:extLst>
          </p:cNvPr>
          <p:cNvSpPr/>
          <p:nvPr/>
        </p:nvSpPr>
        <p:spPr>
          <a:xfrm>
            <a:off x="654051" y="2289445"/>
            <a:ext cx="843116" cy="338554"/>
          </a:xfrm>
          <a:prstGeom prst="rect">
            <a:avLst/>
          </a:prstGeom>
        </p:spPr>
        <p:txBody>
          <a:bodyPr wrap="none">
            <a:spAutoFit/>
          </a:bodyPr>
          <a:lstStyle/>
          <a:p>
            <a:pPr lvl="0" algn="ctr" eaLnBrk="1" fontAlgn="auto" hangingPunct="1">
              <a:spcBef>
                <a:spcPts val="0"/>
              </a:spcBef>
              <a:spcAft>
                <a:spcPts val="0"/>
              </a:spcAft>
              <a:defRPr/>
            </a:pPr>
            <a:r>
              <a:rPr lang="en-US" sz="1600" b="1">
                <a:solidFill>
                  <a:srgbClr val="008000"/>
                </a:solidFill>
                <a:latin typeface="Calibri"/>
              </a:rPr>
              <a:t>CLOSED</a:t>
            </a:r>
          </a:p>
        </p:txBody>
      </p:sp>
    </p:spTree>
    <p:extLst>
      <p:ext uri="{BB962C8B-B14F-4D97-AF65-F5344CB8AC3E}">
        <p14:creationId xmlns:p14="http://schemas.microsoft.com/office/powerpoint/2010/main" val="592097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995" y="75956"/>
            <a:ext cx="9831572" cy="1066800"/>
          </a:xfrm>
        </p:spPr>
        <p:txBody>
          <a:bodyPr/>
          <a:lstStyle/>
          <a:p>
            <a:r>
              <a:rPr lang="en-US" sz="3600">
                <a:solidFill>
                  <a:schemeClr val="bg1">
                    <a:lumMod val="85000"/>
                  </a:schemeClr>
                </a:solidFill>
              </a:rPr>
              <a:t>SLKR</a:t>
            </a:r>
            <a:br>
              <a:rPr lang="en-US" sz="3600">
                <a:solidFill>
                  <a:schemeClr val="bg1">
                    <a:lumMod val="85000"/>
                  </a:schemeClr>
                </a:solidFill>
              </a:rPr>
            </a:br>
            <a:r>
              <a:rPr lang="en-US">
                <a:solidFill>
                  <a:schemeClr val="bg1">
                    <a:lumMod val="85000"/>
                  </a:schemeClr>
                </a:solidFill>
              </a:rPr>
              <a:t>Data Interpretation of HVST Expanding Flow </a:t>
            </a:r>
            <a:r>
              <a:rPr lang="en-US" err="1">
                <a:solidFill>
                  <a:schemeClr val="bg1">
                    <a:lumMod val="85000"/>
                  </a:schemeClr>
                </a:solidFill>
              </a:rPr>
              <a:t>Exp</a:t>
            </a:r>
            <a:r>
              <a:rPr lang="en-US">
                <a:solidFill>
                  <a:schemeClr val="bg1">
                    <a:lumMod val="85000"/>
                  </a:schemeClr>
                </a:solidFill>
              </a:rPr>
              <a:t>: Brandis/Cruden</a:t>
            </a:r>
          </a:p>
        </p:txBody>
      </p:sp>
      <p:graphicFrame>
        <p:nvGraphicFramePr>
          <p:cNvPr id="9" name="Table 8"/>
          <p:cNvGraphicFramePr>
            <a:graphicFrameLocks noGrp="1"/>
          </p:cNvGraphicFramePr>
          <p:nvPr/>
        </p:nvGraphicFramePr>
        <p:xfrm>
          <a:off x="2221676" y="5817325"/>
          <a:ext cx="9648211" cy="663477"/>
        </p:xfrm>
        <a:graphic>
          <a:graphicData uri="http://schemas.openxmlformats.org/drawingml/2006/table">
            <a:tbl>
              <a:tblPr/>
              <a:tblGrid>
                <a:gridCol w="5584269">
                  <a:extLst>
                    <a:ext uri="{9D8B030D-6E8A-4147-A177-3AD203B41FA5}">
                      <a16:colId xmlns:a16="http://schemas.microsoft.com/office/drawing/2014/main" val="20000"/>
                    </a:ext>
                  </a:extLst>
                </a:gridCol>
                <a:gridCol w="862492">
                  <a:extLst>
                    <a:ext uri="{9D8B030D-6E8A-4147-A177-3AD203B41FA5}">
                      <a16:colId xmlns:a16="http://schemas.microsoft.com/office/drawing/2014/main" val="20001"/>
                    </a:ext>
                  </a:extLst>
                </a:gridCol>
                <a:gridCol w="891729">
                  <a:extLst>
                    <a:ext uri="{9D8B030D-6E8A-4147-A177-3AD203B41FA5}">
                      <a16:colId xmlns:a16="http://schemas.microsoft.com/office/drawing/2014/main" val="20002"/>
                    </a:ext>
                  </a:extLst>
                </a:gridCol>
                <a:gridCol w="701686">
                  <a:extLst>
                    <a:ext uri="{9D8B030D-6E8A-4147-A177-3AD203B41FA5}">
                      <a16:colId xmlns:a16="http://schemas.microsoft.com/office/drawing/2014/main" val="20003"/>
                    </a:ext>
                  </a:extLst>
                </a:gridCol>
                <a:gridCol w="862492">
                  <a:extLst>
                    <a:ext uri="{9D8B030D-6E8A-4147-A177-3AD203B41FA5}">
                      <a16:colId xmlns:a16="http://schemas.microsoft.com/office/drawing/2014/main" val="20004"/>
                    </a:ext>
                  </a:extLst>
                </a:gridCol>
                <a:gridCol w="745543">
                  <a:extLst>
                    <a:ext uri="{9D8B030D-6E8A-4147-A177-3AD203B41FA5}">
                      <a16:colId xmlns:a16="http://schemas.microsoft.com/office/drawing/2014/main" val="20005"/>
                    </a:ext>
                  </a:extLst>
                </a:gridCol>
              </a:tblGrid>
              <a:tr h="275704">
                <a:tc>
                  <a:txBody>
                    <a:bodyPr/>
                    <a:lstStyle/>
                    <a:p>
                      <a:pPr algn="ctr" fontAlgn="b"/>
                      <a:r>
                        <a:rPr lang="en-US" sz="1200" b="1" i="0" u="none" strike="noStrike">
                          <a:solidFill>
                            <a:srgbClr val="000000"/>
                          </a:solidFill>
                          <a:latin typeface="Arial"/>
                        </a:rPr>
                        <a:t>Mitigation Steps</a:t>
                      </a:r>
                    </a:p>
                  </a:txBody>
                  <a:tcPr marL="5728" marR="5728" marT="572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Dollars to implement</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Trigger/         Start date</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Schedule UID</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Completion Date</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Resulting L/C</a:t>
                      </a:r>
                    </a:p>
                  </a:txBody>
                  <a:tcPr marL="5728" marR="5728" marT="572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127810">
                <a:tc>
                  <a:txBody>
                    <a:bodyPr/>
                    <a:lstStyle/>
                    <a:p>
                      <a:pPr algn="l" fontAlgn="b"/>
                      <a:r>
                        <a:rPr lang="en-US" sz="800" b="0" i="0" u="none" strike="noStrike">
                          <a:solidFill>
                            <a:srgbClr val="000000"/>
                          </a:solidFill>
                          <a:latin typeface="Arial"/>
                        </a:rPr>
                        <a:t>Variable enthalpy</a:t>
                      </a:r>
                      <a:r>
                        <a:rPr lang="en-US" sz="800" b="0" i="0" u="none" strike="noStrike" baseline="0">
                          <a:solidFill>
                            <a:srgbClr val="000000"/>
                          </a:solidFill>
                          <a:latin typeface="Arial"/>
                        </a:rPr>
                        <a:t> flow</a:t>
                      </a:r>
                      <a:endParaRPr lang="en-US" sz="800" b="0" i="0" u="none" strike="noStrike">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$0</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5/2021</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800" b="0" i="0" u="none" strike="noStrike">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810">
                <a:tc>
                  <a:txBody>
                    <a:bodyPr/>
                    <a:lstStyle/>
                    <a:p>
                      <a:pPr algn="l" fontAlgn="b"/>
                      <a:r>
                        <a:rPr lang="en-US" sz="800" b="0" i="0" u="none" strike="noStrike" dirty="0">
                          <a:solidFill>
                            <a:srgbClr val="000000"/>
                          </a:solidFill>
                          <a:latin typeface="Arial"/>
                        </a:rPr>
                        <a:t>Driver gas to be included in simulations</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$0</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3/2021</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7810">
                <a:tc>
                  <a:txBody>
                    <a:bodyPr/>
                    <a:lstStyle/>
                    <a:p>
                      <a:pPr algn="l" fontAlgn="b"/>
                      <a:r>
                        <a:rPr lang="en-US" sz="800" b="0" i="0" u="none" strike="noStrike" dirty="0">
                          <a:solidFill>
                            <a:srgbClr val="000000"/>
                          </a:solidFill>
                          <a:latin typeface="Arial"/>
                        </a:rPr>
                        <a:t>Analysis of window modeling</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Arial"/>
                        </a:rPr>
                        <a:t>  $0</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Arial"/>
                        </a:rPr>
                        <a:t>    5/2021</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2752652"/>
                  </a:ext>
                </a:extLst>
              </a:tr>
            </a:tbl>
          </a:graphicData>
        </a:graphic>
      </p:graphicFrame>
      <p:grpSp>
        <p:nvGrpSpPr>
          <p:cNvPr id="5" name="Group 4"/>
          <p:cNvGrpSpPr/>
          <p:nvPr/>
        </p:nvGrpSpPr>
        <p:grpSpPr>
          <a:xfrm>
            <a:off x="174595" y="1199189"/>
            <a:ext cx="11842810" cy="5337176"/>
            <a:chOff x="177336" y="1293099"/>
            <a:chExt cx="11842810" cy="5337176"/>
          </a:xfrm>
        </p:grpSpPr>
        <p:sp>
          <p:nvSpPr>
            <p:cNvPr id="6" name="Rectangle 7"/>
            <p:cNvSpPr>
              <a:spLocks noChangeArrowheads="1"/>
            </p:cNvSpPr>
            <p:nvPr/>
          </p:nvSpPr>
          <p:spPr bwMode="auto">
            <a:xfrm>
              <a:off x="2076900" y="1293100"/>
              <a:ext cx="9943246" cy="5337175"/>
            </a:xfrm>
            <a:prstGeom prst="rect">
              <a:avLst/>
            </a:prstGeom>
            <a:no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S PGothic" charset="-128"/>
                <a:cs typeface="Arial" panose="020B0604020202020204" pitchFamily="34" charset="0"/>
              </a:endParaRPr>
            </a:p>
          </p:txBody>
        </p:sp>
        <p:sp>
          <p:nvSpPr>
            <p:cNvPr id="7" name="Rectangle 9"/>
            <p:cNvSpPr>
              <a:spLocks noChangeArrowheads="1"/>
            </p:cNvSpPr>
            <p:nvPr/>
          </p:nvSpPr>
          <p:spPr bwMode="auto">
            <a:xfrm>
              <a:off x="177336" y="1293099"/>
              <a:ext cx="1907931" cy="5337175"/>
            </a:xfrm>
            <a:prstGeom prst="rect">
              <a:avLst/>
            </a:prstGeom>
            <a:noFill/>
            <a:ln w="9525" algn="ctr">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Risk ID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40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Trend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Criticality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Current L/C</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dirty="0">
                  <a:solidFill>
                    <a:prstClr val="black"/>
                  </a:solidFill>
                  <a:latin typeface="Arial" panose="020B0604020202020204" pitchFamily="34" charset="0"/>
                  <a:ea typeface="MS PGothic" charset="-128"/>
                  <a:cs typeface="Arial" panose="020B0604020202020204" pitchFamily="34" charset="0"/>
                </a:rPr>
                <a:t>3</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x3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Affinity Group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Technical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Planned Closure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12/31/2021</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Open Date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11/02/2016</a:t>
              </a:r>
            </a:p>
          </p:txBody>
        </p:sp>
        <p:sp>
          <p:nvSpPr>
            <p:cNvPr id="8" name="Content Placeholder 12"/>
            <p:cNvSpPr txBox="1">
              <a:spLocks/>
            </p:cNvSpPr>
            <p:nvPr/>
          </p:nvSpPr>
          <p:spPr>
            <a:xfrm>
              <a:off x="2256076" y="1299950"/>
              <a:ext cx="9648210" cy="4611285"/>
            </a:xfrm>
            <a:prstGeom prst="rect">
              <a:avLst/>
            </a:prstGeom>
          </p:spPr>
          <p:txBody>
            <a:bodyPr anchor="t"/>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Risk Statement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                            								</a:t>
              </a: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Approach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  Mitigate</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cs typeface="Arial"/>
                </a:rPr>
                <a:t>Given the lack of predictive simulations for HVST, there is a possibility that the expanding flow experiments will not produce useful data, resulting in data that does not support </a:t>
              </a:r>
              <a:r>
                <a:rPr kumimoji="0" lang="en-US" sz="1200" b="0" i="0" u="none" strike="noStrike" kern="1200" cap="none" spc="0" normalizeH="0" baseline="0" noProof="0" dirty="0" err="1">
                  <a:ln>
                    <a:noFill/>
                  </a:ln>
                  <a:solidFill>
                    <a:prstClr val="black"/>
                  </a:solidFill>
                  <a:effectLst/>
                  <a:uLnTx/>
                  <a:uFillTx/>
                  <a:latin typeface="Arial"/>
                  <a:ea typeface="ＭＳ Ｐゴシック"/>
                  <a:cs typeface="Arial"/>
                </a:rPr>
                <a:t>backshell</a:t>
              </a:r>
              <a:r>
                <a:rPr kumimoji="0" lang="en-US" sz="1200" b="0" i="0" u="none" strike="noStrike" kern="1200" cap="none" spc="0" normalizeH="0" baseline="0" noProof="0" dirty="0">
                  <a:ln>
                    <a:noFill/>
                  </a:ln>
                  <a:solidFill>
                    <a:prstClr val="black"/>
                  </a:solidFill>
                  <a:effectLst/>
                  <a:uLnTx/>
                  <a:uFillTx/>
                  <a:latin typeface="Arial"/>
                  <a:ea typeface="ＭＳ Ｐゴシック"/>
                  <a:cs typeface="Arial"/>
                </a:rPr>
                <a:t> radiation model development.</a:t>
              </a:r>
            </a:p>
            <a:p>
              <a:pPr marL="342900" marR="0" lvl="0" indent="-342900" algn="l" defTabSz="457200" rtl="0" eaLnBrk="1" fontAlgn="base" latinLnBrk="0" hangingPunct="1">
                <a:lnSpc>
                  <a:spcPct val="100000"/>
                </a:lnSpc>
                <a:spcBef>
                  <a:spcPts val="600"/>
                </a:spcBef>
                <a:spcAft>
                  <a:spcPct val="0"/>
                </a:spcAft>
                <a:buClrTx/>
                <a:buSzTx/>
                <a:buFont typeface="Arial" charset="0"/>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Context</a:t>
              </a:r>
            </a:p>
            <a:p>
              <a:pPr marL="342900" marR="0" lvl="0" indent="-342900" algn="l" defTabSz="457200" rtl="0" eaLnBrk="0" fontAlgn="base" latinLnBrk="0" hangingPunct="0">
                <a:lnSpc>
                  <a:spcPct val="100000"/>
                </a:lnSpc>
                <a:spcBef>
                  <a:spcPts val="0"/>
                </a:spcBef>
                <a:spcAft>
                  <a:spcPct val="0"/>
                </a:spcAft>
                <a:buClrTx/>
                <a:buSzTx/>
                <a:buFont typeface="Arial"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ESM is adding an expanding section to the HVST for the purpose of measuring emission in an expanding flow representative of the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128"/>
                  <a:cs typeface="Arial" panose="020B0604020202020204" pitchFamily="34" charset="0"/>
                </a:rPr>
                <a:t>backshell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 environment. While some simulations and analysis have indicated feasibility, confidence in available tools is low and significant uncertainty remains. For the measurements to be useful, even if the diagnostic uncertainty is low, they must be tied to a well-characterized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128"/>
                  <a:cs typeface="Arial" panose="020B0604020202020204" pitchFamily="34" charset="0"/>
                </a:rPr>
                <a:t>flowfield</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 state.</a:t>
              </a:r>
            </a:p>
            <a:p>
              <a:pPr marL="342900" marR="0" lvl="0" indent="-342900" algn="l" defTabSz="457200" rtl="0" eaLnBrk="1" fontAlgn="base" latinLnBrk="0" hangingPunct="1">
                <a:lnSpc>
                  <a:spcPct val="100000"/>
                </a:lnSpc>
                <a:spcBef>
                  <a:spcPts val="600"/>
                </a:spcBef>
                <a:spcAft>
                  <a:spcPct val="0"/>
                </a:spcAft>
                <a:buClrTx/>
                <a:buSzTx/>
                <a:buFont typeface="Arial" charset="0"/>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Status</a:t>
              </a:r>
            </a:p>
            <a:p>
              <a:pPr lvl="0">
                <a:spcBef>
                  <a:spcPts val="600"/>
                </a:spcBef>
                <a:buNone/>
                <a:defRPr/>
              </a:pPr>
              <a:r>
                <a:rPr lang="en-US" sz="1200" dirty="0">
                  <a:solidFill>
                    <a:prstClr val="black"/>
                  </a:solidFill>
                  <a:latin typeface="Arial" panose="020B0604020202020204" pitchFamily="34" charset="0"/>
                  <a:cs typeface="Arial" panose="020B0604020202020204" pitchFamily="34" charset="0"/>
                </a:rPr>
                <a:t>8/24/2021. First shots now planned for early September.</a:t>
              </a:r>
            </a:p>
            <a:p>
              <a:pPr lvl="0">
                <a:spcBef>
                  <a:spcPts val="600"/>
                </a:spcBef>
                <a:buNone/>
                <a:defRPr/>
              </a:pPr>
              <a:r>
                <a:rPr lang="en-US" sz="1200" dirty="0">
                  <a:solidFill>
                    <a:prstClr val="black"/>
                  </a:solidFill>
                  <a:latin typeface="Arial" panose="020B0604020202020204" pitchFamily="34" charset="0"/>
                  <a:cs typeface="Arial" panose="020B0604020202020204" pitchFamily="34" charset="0"/>
                </a:rPr>
                <a:t>8/3/2021. First shots tentatively planned for the end of August.</a:t>
              </a:r>
              <a:endParaRPr lang="en-US" sz="1200" dirty="0">
                <a:solidFill>
                  <a:prstClr val="black"/>
                </a:solidFill>
                <a:latin typeface="Arial"/>
                <a:ea typeface="ＭＳ Ｐゴシック"/>
                <a:cs typeface="Arial"/>
              </a:endParaRPr>
            </a:p>
            <a:p>
              <a:pPr marL="342900" marR="0" lvl="0" indent="-342900" algn="l" defTabSz="457200" rtl="0" eaLnBrk="0" fontAlgn="base" latinLnBrk="0" hangingPunct="0">
                <a:lnSpc>
                  <a:spcPct val="100000"/>
                </a:lnSpc>
                <a:spcBef>
                  <a:spcPts val="600"/>
                </a:spcBef>
                <a:spcAft>
                  <a:spcPct val="0"/>
                </a:spcAft>
                <a:buClrTx/>
                <a:buSzTx/>
                <a:buFont typeface="Arial" charset="0"/>
                <a:buNone/>
                <a:tabLst/>
                <a:defRPr/>
              </a:pPr>
              <a:r>
                <a:rPr lang="en-US" sz="1200" dirty="0">
                  <a:solidFill>
                    <a:prstClr val="black"/>
                  </a:solidFill>
                  <a:latin typeface="Arial"/>
                  <a:ea typeface="ＭＳ Ｐゴシック"/>
                  <a:cs typeface="Arial"/>
                </a:rPr>
                <a:t>6/22/201: Simulation of windows is more challenging (needing a 3-D simulation to model the actual window) than anticipated, resulting in an increase in likelihood.</a:t>
              </a:r>
              <a:endParaRPr kumimoji="0" lang="en-US" sz="1200" b="0" i="0" u="none" strike="noStrike" kern="1200" cap="none" spc="0" normalizeH="0" baseline="0" noProof="0" dirty="0">
                <a:ln>
                  <a:noFill/>
                </a:ln>
                <a:solidFill>
                  <a:prstClr val="black"/>
                </a:solidFill>
                <a:effectLst/>
                <a:uLnTx/>
                <a:uFillTx/>
                <a:latin typeface="Arial"/>
                <a:ea typeface="ＭＳ Ｐゴシック"/>
                <a:cs typeface="Arial"/>
              </a:endParaRPr>
            </a:p>
            <a:p>
              <a:pPr marL="342900" marR="0" lvl="0" indent="-342900" algn="l" defTabSz="457200" rtl="0" eaLnBrk="1" fontAlgn="base" latinLnBrk="0" hangingPunct="1">
                <a:lnSpc>
                  <a:spcPct val="100000"/>
                </a:lnSpc>
                <a:spcBef>
                  <a:spcPts val="600"/>
                </a:spcBef>
                <a:spcAft>
                  <a:spcPct val="0"/>
                </a:spcAft>
                <a:buClrTx/>
                <a:buSzTx/>
                <a:buFont typeface="Arial" charset="0"/>
                <a:buNone/>
                <a:tabLst/>
                <a:defRPr/>
              </a:pPr>
              <a:endParaRPr kumimoji="0" lang="en-US" sz="1200" b="0" i="0" u="none" strike="noStrike" kern="1200" cap="none" spc="0" normalizeH="0" baseline="0" noProof="0" dirty="0">
                <a:ln>
                  <a:noFill/>
                </a:ln>
                <a:solidFill>
                  <a:prstClr val="black"/>
                </a:solidFill>
                <a:effectLst/>
                <a:uLnTx/>
                <a:uFillTx/>
                <a:latin typeface="Arial"/>
                <a:ea typeface="ＭＳ Ｐゴシック"/>
                <a:cs typeface="Arial"/>
              </a:endParaRPr>
            </a:p>
          </p:txBody>
        </p:sp>
      </p:gr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3D49-2B6F-174C-9E1E-1013A06E5C50}" type="slidenum">
              <a:rPr kumimoji="0" lang="uk-UA" sz="8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uk-UA" sz="800" b="0" i="0" u="none" strike="noStrike" kern="1200" cap="none" spc="0" normalizeH="0" baseline="0" noProof="0">
              <a:ln>
                <a:noFill/>
              </a:ln>
              <a:solidFill>
                <a:prstClr val="black"/>
              </a:solidFill>
              <a:effectLst/>
              <a:uLnTx/>
              <a:uFillTx/>
              <a:latin typeface="Arial" charset="0"/>
              <a:cs typeface="+mn-cs"/>
            </a:endParaRPr>
          </a:p>
        </p:txBody>
      </p:sp>
      <p:sp>
        <p:nvSpPr>
          <p:cNvPr id="14" name="Rectangle 136" descr="Wide downward diagonal"/>
          <p:cNvSpPr>
            <a:spLocks noChangeArrowheads="1"/>
          </p:cNvSpPr>
          <p:nvPr/>
        </p:nvSpPr>
        <p:spPr bwMode="auto">
          <a:xfrm>
            <a:off x="786555" y="3103660"/>
            <a:ext cx="652462" cy="307975"/>
          </a:xfrm>
          <a:prstGeom prst="rect">
            <a:avLst/>
          </a:prstGeom>
          <a:pattFill prst="wdDnDiag">
            <a:fgClr>
              <a:srgbClr val="FFFF66"/>
            </a:fgClr>
            <a:bgClr>
              <a:schemeClr val="bg1"/>
            </a:bgClr>
          </a:pattFill>
          <a:ln w="2540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S PGothic" charset="-128"/>
                <a:cs typeface="Times New Roman" charset="0"/>
              </a:rPr>
              <a:t>Med</a:t>
            </a:r>
          </a:p>
        </p:txBody>
      </p:sp>
      <p:sp>
        <p:nvSpPr>
          <p:cNvPr id="15" name="Down Arrow 12">
            <a:extLst>
              <a:ext uri="{FF2B5EF4-FFF2-40B4-BE49-F238E27FC236}">
                <a16:creationId xmlns:a16="http://schemas.microsoft.com/office/drawing/2014/main" id="{ED8E173B-BFC0-42AA-810F-60DAE2899F56}"/>
              </a:ext>
            </a:extLst>
          </p:cNvPr>
          <p:cNvSpPr>
            <a:spLocks noChangeArrowheads="1"/>
          </p:cNvSpPr>
          <p:nvPr/>
        </p:nvSpPr>
        <p:spPr bwMode="auto">
          <a:xfrm rot="5400000" flipV="1">
            <a:off x="967560" y="2306322"/>
            <a:ext cx="366712" cy="457200"/>
          </a:xfrm>
          <a:prstGeom prst="downArrow">
            <a:avLst>
              <a:gd name="adj1" fmla="val 50000"/>
              <a:gd name="adj2" fmla="val 49870"/>
            </a:avLst>
          </a:prstGeom>
          <a:solidFill>
            <a:schemeClr val="accent1"/>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charset="-128"/>
              <a:cs typeface="+mn-cs"/>
            </a:endParaRPr>
          </a:p>
        </p:txBody>
      </p:sp>
    </p:spTree>
    <p:extLst>
      <p:ext uri="{BB962C8B-B14F-4D97-AF65-F5344CB8AC3E}">
        <p14:creationId xmlns:p14="http://schemas.microsoft.com/office/powerpoint/2010/main" val="157864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193" y="75956"/>
            <a:ext cx="8969829" cy="1066800"/>
          </a:xfrm>
        </p:spPr>
        <p:txBody>
          <a:bodyPr/>
          <a:lstStyle/>
          <a:p>
            <a:r>
              <a:rPr lang="en-US" sz="3600">
                <a:solidFill>
                  <a:schemeClr val="bg1">
                    <a:lumMod val="85000"/>
                  </a:schemeClr>
                </a:solidFill>
              </a:rPr>
              <a:t>SLKR</a:t>
            </a:r>
            <a:br>
              <a:rPr lang="en-US" sz="3600">
                <a:solidFill>
                  <a:schemeClr val="bg1">
                    <a:lumMod val="85000"/>
                  </a:schemeClr>
                </a:solidFill>
              </a:rPr>
            </a:br>
            <a:r>
              <a:rPr lang="en-US">
                <a:solidFill>
                  <a:schemeClr val="bg1">
                    <a:lumMod val="85000"/>
                  </a:schemeClr>
                </a:solidFill>
              </a:rPr>
              <a:t>Data Quality of HVST Expanding Flow </a:t>
            </a:r>
            <a:r>
              <a:rPr lang="en-US" err="1">
                <a:solidFill>
                  <a:schemeClr val="bg1">
                    <a:lumMod val="85000"/>
                  </a:schemeClr>
                </a:solidFill>
              </a:rPr>
              <a:t>Exp</a:t>
            </a:r>
            <a:r>
              <a:rPr lang="en-US">
                <a:solidFill>
                  <a:schemeClr val="bg1">
                    <a:lumMod val="85000"/>
                  </a:schemeClr>
                </a:solidFill>
              </a:rPr>
              <a:t>: Brandis/Cruden</a:t>
            </a:r>
          </a:p>
        </p:txBody>
      </p:sp>
      <p:graphicFrame>
        <p:nvGraphicFramePr>
          <p:cNvPr id="9" name="Table 8"/>
          <p:cNvGraphicFramePr>
            <a:graphicFrameLocks noGrp="1"/>
          </p:cNvGraphicFramePr>
          <p:nvPr/>
        </p:nvGraphicFramePr>
        <p:xfrm>
          <a:off x="2137475" y="5658907"/>
          <a:ext cx="9648211" cy="791287"/>
        </p:xfrm>
        <a:graphic>
          <a:graphicData uri="http://schemas.openxmlformats.org/drawingml/2006/table">
            <a:tbl>
              <a:tblPr/>
              <a:tblGrid>
                <a:gridCol w="5584269">
                  <a:extLst>
                    <a:ext uri="{9D8B030D-6E8A-4147-A177-3AD203B41FA5}">
                      <a16:colId xmlns:a16="http://schemas.microsoft.com/office/drawing/2014/main" val="20000"/>
                    </a:ext>
                  </a:extLst>
                </a:gridCol>
                <a:gridCol w="862492">
                  <a:extLst>
                    <a:ext uri="{9D8B030D-6E8A-4147-A177-3AD203B41FA5}">
                      <a16:colId xmlns:a16="http://schemas.microsoft.com/office/drawing/2014/main" val="20001"/>
                    </a:ext>
                  </a:extLst>
                </a:gridCol>
                <a:gridCol w="891729">
                  <a:extLst>
                    <a:ext uri="{9D8B030D-6E8A-4147-A177-3AD203B41FA5}">
                      <a16:colId xmlns:a16="http://schemas.microsoft.com/office/drawing/2014/main" val="20002"/>
                    </a:ext>
                  </a:extLst>
                </a:gridCol>
                <a:gridCol w="701686">
                  <a:extLst>
                    <a:ext uri="{9D8B030D-6E8A-4147-A177-3AD203B41FA5}">
                      <a16:colId xmlns:a16="http://schemas.microsoft.com/office/drawing/2014/main" val="20003"/>
                    </a:ext>
                  </a:extLst>
                </a:gridCol>
                <a:gridCol w="862492">
                  <a:extLst>
                    <a:ext uri="{9D8B030D-6E8A-4147-A177-3AD203B41FA5}">
                      <a16:colId xmlns:a16="http://schemas.microsoft.com/office/drawing/2014/main" val="20004"/>
                    </a:ext>
                  </a:extLst>
                </a:gridCol>
                <a:gridCol w="745543">
                  <a:extLst>
                    <a:ext uri="{9D8B030D-6E8A-4147-A177-3AD203B41FA5}">
                      <a16:colId xmlns:a16="http://schemas.microsoft.com/office/drawing/2014/main" val="20005"/>
                    </a:ext>
                  </a:extLst>
                </a:gridCol>
              </a:tblGrid>
              <a:tr h="275704">
                <a:tc>
                  <a:txBody>
                    <a:bodyPr/>
                    <a:lstStyle/>
                    <a:p>
                      <a:pPr algn="ctr" fontAlgn="b"/>
                      <a:r>
                        <a:rPr lang="en-US" sz="1200" b="1" i="0" u="none" strike="noStrike">
                          <a:solidFill>
                            <a:srgbClr val="000000"/>
                          </a:solidFill>
                          <a:latin typeface="Arial"/>
                        </a:rPr>
                        <a:t>Mitigation Steps</a:t>
                      </a:r>
                    </a:p>
                  </a:txBody>
                  <a:tcPr marL="5728" marR="5728" marT="572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Dollars to implement</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Trigger/         Start date</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Schedule UID</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Completion Date</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1" i="0" u="none" strike="noStrike">
                          <a:solidFill>
                            <a:srgbClr val="000000"/>
                          </a:solidFill>
                          <a:latin typeface="Arial"/>
                        </a:rPr>
                        <a:t>Resulting L/C</a:t>
                      </a:r>
                    </a:p>
                  </a:txBody>
                  <a:tcPr marL="5728" marR="5728" marT="572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127810">
                <a:tc>
                  <a:txBody>
                    <a:bodyPr/>
                    <a:lstStyle/>
                    <a:p>
                      <a:pPr algn="l" fontAlgn="b"/>
                      <a:r>
                        <a:rPr lang="en-US" sz="800" b="0" i="0" u="none" strike="noStrike">
                          <a:solidFill>
                            <a:srgbClr val="000000"/>
                          </a:solidFill>
                          <a:latin typeface="Arial"/>
                        </a:rPr>
                        <a:t>Scored diaphragm</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$0</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1/11/2021</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810">
                <a:tc>
                  <a:txBody>
                    <a:bodyPr/>
                    <a:lstStyle/>
                    <a:p>
                      <a:pPr algn="l" fontAlgn="b"/>
                      <a:r>
                        <a:rPr lang="en-US" sz="800" b="0" i="0" u="none" strike="noStrike">
                          <a:solidFill>
                            <a:srgbClr val="000000"/>
                          </a:solidFill>
                          <a:latin typeface="Arial"/>
                        </a:rPr>
                        <a:t>30” driver configuration</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$0</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a:buNone/>
                      </a:pPr>
                      <a:r>
                        <a:rPr lang="en-US" sz="800" b="0" i="0" u="none" strike="noStrike">
                          <a:solidFill>
                            <a:srgbClr val="000000"/>
                          </a:solidFill>
                          <a:latin typeface="Arial"/>
                        </a:rPr>
                        <a:t>  1/11/2021</a:t>
                      </a:r>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7810">
                <a:tc>
                  <a:txBody>
                    <a:bodyPr/>
                    <a:lstStyle/>
                    <a:p>
                      <a:pPr algn="l" fontAlgn="b"/>
                      <a:r>
                        <a:rPr lang="en-US" sz="800" b="0" i="0" u="none" strike="noStrike">
                          <a:solidFill>
                            <a:srgbClr val="000000"/>
                          </a:solidFill>
                          <a:latin typeface="Arial"/>
                        </a:rPr>
                        <a:t>Buffer tube</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$0</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  1/11/2021</a:t>
                      </a: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699878"/>
                  </a:ext>
                </a:extLst>
              </a:tr>
              <a:tr h="127810">
                <a:tc>
                  <a:txBody>
                    <a:bodyPr/>
                    <a:lstStyle/>
                    <a:p>
                      <a:pPr lvl="0" algn="l">
                        <a:buNone/>
                      </a:pPr>
                      <a:r>
                        <a:rPr lang="en-US" sz="800" b="0" i="0" u="none" strike="noStrike">
                          <a:solidFill>
                            <a:srgbClr val="000000"/>
                          </a:solidFill>
                          <a:latin typeface="Arial"/>
                        </a:rPr>
                        <a:t>Add tracer gas to driver gas</a:t>
                      </a:r>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a:buNone/>
                      </a:pPr>
                      <a:r>
                        <a:rPr lang="en-US" sz="800" b="0" i="0" u="none" strike="noStrike">
                          <a:solidFill>
                            <a:srgbClr val="000000"/>
                          </a:solidFill>
                          <a:latin typeface="Arial"/>
                        </a:rPr>
                        <a:t>  $0</a:t>
                      </a:r>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a:buNone/>
                      </a:pPr>
                      <a:r>
                        <a:rPr lang="en-US" sz="800" b="0" i="0" u="none" strike="noStrike">
                          <a:solidFill>
                            <a:srgbClr val="000000"/>
                          </a:solidFill>
                          <a:latin typeface="Arial"/>
                        </a:rPr>
                        <a:t>  3/9/2021</a:t>
                      </a:r>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a:buNone/>
                      </a:pPr>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a:buNone/>
                      </a:pPr>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endParaRPr lang="en-US" sz="800" b="0" i="0" u="none" strike="noStrike" dirty="0">
                        <a:solidFill>
                          <a:srgbClr val="000000"/>
                        </a:solidFill>
                        <a:latin typeface="Arial"/>
                      </a:endParaRPr>
                    </a:p>
                  </a:txBody>
                  <a:tcPr marL="5728" marR="5728"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376100"/>
                  </a:ext>
                </a:extLst>
              </a:tr>
            </a:tbl>
          </a:graphicData>
        </a:graphic>
      </p:graphicFrame>
      <p:grpSp>
        <p:nvGrpSpPr>
          <p:cNvPr id="5" name="Group 4"/>
          <p:cNvGrpSpPr/>
          <p:nvPr/>
        </p:nvGrpSpPr>
        <p:grpSpPr>
          <a:xfrm>
            <a:off x="174595" y="1199189"/>
            <a:ext cx="11842810" cy="5337176"/>
            <a:chOff x="177336" y="1293099"/>
            <a:chExt cx="11842810" cy="5337176"/>
          </a:xfrm>
        </p:grpSpPr>
        <p:sp>
          <p:nvSpPr>
            <p:cNvPr id="6" name="Rectangle 7"/>
            <p:cNvSpPr>
              <a:spLocks noChangeArrowheads="1"/>
            </p:cNvSpPr>
            <p:nvPr/>
          </p:nvSpPr>
          <p:spPr bwMode="auto">
            <a:xfrm>
              <a:off x="2076900" y="1293100"/>
              <a:ext cx="9943246" cy="5337175"/>
            </a:xfrm>
            <a:prstGeom prst="rect">
              <a:avLst/>
            </a:prstGeom>
            <a:no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S PGothic" charset="-128"/>
                <a:cs typeface="Arial" panose="020B0604020202020204" pitchFamily="34" charset="0"/>
              </a:endParaRPr>
            </a:p>
          </p:txBody>
        </p:sp>
        <p:sp>
          <p:nvSpPr>
            <p:cNvPr id="7" name="Rectangle 9"/>
            <p:cNvSpPr>
              <a:spLocks noChangeArrowheads="1"/>
            </p:cNvSpPr>
            <p:nvPr/>
          </p:nvSpPr>
          <p:spPr bwMode="auto">
            <a:xfrm>
              <a:off x="177336" y="1293099"/>
              <a:ext cx="1907931" cy="5337175"/>
            </a:xfrm>
            <a:prstGeom prst="rect">
              <a:avLst/>
            </a:prstGeom>
            <a:noFill/>
            <a:ln w="9525" algn="ctr">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Risk ID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36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Trend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Criticality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Current L/C</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dirty="0">
                  <a:solidFill>
                    <a:prstClr val="black"/>
                  </a:solidFill>
                  <a:latin typeface="Arial" panose="020B0604020202020204" pitchFamily="34" charset="0"/>
                  <a:ea typeface="MS PGothic" charset="-128"/>
                  <a:cs typeface="Arial" panose="020B0604020202020204" pitchFamily="34" charset="0"/>
                </a:rPr>
                <a:t>3</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x3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Affinity Group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Technical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Planned Closure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12/31/2021</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Open Date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09/19/2016</a:t>
              </a:r>
            </a:p>
          </p:txBody>
        </p:sp>
        <p:sp>
          <p:nvSpPr>
            <p:cNvPr id="8" name="Content Placeholder 12"/>
            <p:cNvSpPr txBox="1">
              <a:spLocks/>
            </p:cNvSpPr>
            <p:nvPr/>
          </p:nvSpPr>
          <p:spPr>
            <a:xfrm>
              <a:off x="2256076" y="1314327"/>
              <a:ext cx="9648210" cy="4675983"/>
            </a:xfrm>
            <a:prstGeom prst="rect">
              <a:avLst/>
            </a:prstGeom>
          </p:spPr>
          <p:txBody>
            <a:bodyPr anchor="t"/>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Risk Statement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                            								</a:t>
              </a: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Approach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  Mitigate</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cs typeface="Arial"/>
                </a:rPr>
                <a:t>Given the lack of predictive simulations for the High Velocity Shock Tube (HVST), there is a possibility that the design of the expanding flow experiments will not replicate relevant </a:t>
              </a:r>
              <a:r>
                <a:rPr kumimoji="0" lang="en-US" sz="1200" b="0" i="0" u="none" strike="noStrike" kern="1200" cap="none" spc="0" normalizeH="0" baseline="0" noProof="0" dirty="0" err="1">
                  <a:ln>
                    <a:noFill/>
                  </a:ln>
                  <a:solidFill>
                    <a:prstClr val="black"/>
                  </a:solidFill>
                  <a:effectLst/>
                  <a:uLnTx/>
                  <a:uFillTx/>
                  <a:latin typeface="Arial"/>
                  <a:ea typeface="ＭＳ Ｐゴシック"/>
                  <a:cs typeface="Arial"/>
                </a:rPr>
                <a:t>backshell</a:t>
              </a:r>
              <a:r>
                <a:rPr kumimoji="0" lang="en-US" sz="1200" b="0" i="0" u="none" strike="noStrike" kern="1200" cap="none" spc="0" normalizeH="0" baseline="0" noProof="0" dirty="0">
                  <a:ln>
                    <a:noFill/>
                  </a:ln>
                  <a:solidFill>
                    <a:prstClr val="black"/>
                  </a:solidFill>
                  <a:effectLst/>
                  <a:uLnTx/>
                  <a:uFillTx/>
                  <a:latin typeface="Arial"/>
                  <a:ea typeface="ＭＳ Ｐゴシック"/>
                  <a:cs typeface="Arial"/>
                </a:rPr>
                <a:t> environments, resulting in data that does not support </a:t>
              </a:r>
              <a:r>
                <a:rPr kumimoji="0" lang="en-US" sz="1200" b="0" i="0" u="none" strike="noStrike" kern="1200" cap="none" spc="0" normalizeH="0" baseline="0" noProof="0" dirty="0" err="1">
                  <a:ln>
                    <a:noFill/>
                  </a:ln>
                  <a:solidFill>
                    <a:prstClr val="black"/>
                  </a:solidFill>
                  <a:effectLst/>
                  <a:uLnTx/>
                  <a:uFillTx/>
                  <a:latin typeface="Arial"/>
                  <a:ea typeface="ＭＳ Ｐゴシック"/>
                  <a:cs typeface="Arial"/>
                </a:rPr>
                <a:t>backshell</a:t>
              </a:r>
              <a:r>
                <a:rPr kumimoji="0" lang="en-US" sz="1200" b="0" i="0" u="none" strike="noStrike" kern="1200" cap="none" spc="0" normalizeH="0" baseline="0" noProof="0" dirty="0">
                  <a:ln>
                    <a:noFill/>
                  </a:ln>
                  <a:solidFill>
                    <a:prstClr val="black"/>
                  </a:solidFill>
                  <a:effectLst/>
                  <a:uLnTx/>
                  <a:uFillTx/>
                  <a:latin typeface="Arial"/>
                  <a:ea typeface="ＭＳ Ｐゴシック"/>
                  <a:cs typeface="Arial"/>
                </a:rPr>
                <a:t> radiation model development.</a:t>
              </a:r>
            </a:p>
            <a:p>
              <a:pPr marL="342900" marR="0" lvl="0" indent="-342900" algn="l" defTabSz="457200" rtl="0" eaLnBrk="1" fontAlgn="base" latinLnBrk="0" hangingPunct="1">
                <a:lnSpc>
                  <a:spcPct val="100000"/>
                </a:lnSpc>
                <a:spcBef>
                  <a:spcPts val="600"/>
                </a:spcBef>
                <a:spcAft>
                  <a:spcPct val="0"/>
                </a:spcAft>
                <a:buClrTx/>
                <a:buSzTx/>
                <a:buFont typeface="Arial" charset="0"/>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Context</a:t>
              </a:r>
            </a:p>
            <a:p>
              <a:pPr marL="342900" marR="0" lvl="0" indent="-342900" algn="l" defTabSz="457200" rtl="0" eaLnBrk="1" fontAlgn="base" latinLnBrk="0" hangingPunct="1">
                <a:lnSpc>
                  <a:spcPct val="100000"/>
                </a:lnSpc>
                <a:spcBef>
                  <a:spcPts val="600"/>
                </a:spcBef>
                <a:spcAft>
                  <a:spcPct val="0"/>
                </a:spcAft>
                <a:buClrTx/>
                <a:buSzTx/>
                <a:buFont typeface="Arial" charset="0"/>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cs typeface="Arial"/>
                </a:rPr>
                <a:t>ESM is adding an expanding section to the HVST for the purpose of measuring emission in an expanding flow representative of the </a:t>
              </a:r>
              <a:r>
                <a:rPr kumimoji="0" lang="en-US" sz="1200" b="0" i="0" u="none" strike="noStrike" kern="1200" cap="none" spc="0" normalizeH="0" baseline="0" noProof="0" dirty="0" err="1">
                  <a:ln>
                    <a:noFill/>
                  </a:ln>
                  <a:solidFill>
                    <a:prstClr val="black"/>
                  </a:solidFill>
                  <a:effectLst/>
                  <a:uLnTx/>
                  <a:uFillTx/>
                  <a:latin typeface="Arial"/>
                  <a:ea typeface="ＭＳ Ｐゴシック"/>
                  <a:cs typeface="Arial"/>
                </a:rPr>
                <a:t>backshell</a:t>
              </a:r>
              <a:r>
                <a:rPr kumimoji="0" lang="en-US" sz="1200" b="0" i="0" u="none" strike="noStrike" kern="1200" cap="none" spc="0" normalizeH="0" baseline="0" noProof="0" dirty="0">
                  <a:ln>
                    <a:noFill/>
                  </a:ln>
                  <a:solidFill>
                    <a:prstClr val="black"/>
                  </a:solidFill>
                  <a:effectLst/>
                  <a:uLnTx/>
                  <a:uFillTx/>
                  <a:latin typeface="Arial"/>
                  <a:ea typeface="ＭＳ Ｐゴシック"/>
                  <a:cs typeface="Arial"/>
                </a:rPr>
                <a:t> environment. While some simulations and analysis have indicated feasibility, confidence in available tools is low and significant uncertainty remains. This could result in a design of experiment that does not produce an environment relevant to typical </a:t>
              </a:r>
              <a:r>
                <a:rPr kumimoji="0" lang="en-US" sz="1200" b="0" i="0" u="none" strike="noStrike" kern="1200" cap="none" spc="0" normalizeH="0" baseline="0" noProof="0" dirty="0" err="1">
                  <a:ln>
                    <a:noFill/>
                  </a:ln>
                  <a:solidFill>
                    <a:prstClr val="black"/>
                  </a:solidFill>
                  <a:effectLst/>
                  <a:uLnTx/>
                  <a:uFillTx/>
                  <a:latin typeface="Arial"/>
                  <a:ea typeface="ＭＳ Ｐゴシック"/>
                  <a:cs typeface="Arial"/>
                </a:rPr>
                <a:t>backshell</a:t>
              </a:r>
              <a:r>
                <a:rPr kumimoji="0" lang="en-US" sz="1200" b="0" i="0" u="none" strike="noStrike" kern="1200" cap="none" spc="0" normalizeH="0" baseline="0" noProof="0" dirty="0">
                  <a:ln>
                    <a:noFill/>
                  </a:ln>
                  <a:solidFill>
                    <a:prstClr val="black"/>
                  </a:solidFill>
                  <a:effectLst/>
                  <a:uLnTx/>
                  <a:uFillTx/>
                  <a:latin typeface="Arial"/>
                  <a:ea typeface="ＭＳ Ｐゴシック"/>
                  <a:cs typeface="Arial"/>
                </a:rPr>
                <a:t> radiation environments, and thus data that are not valuable for development of flight-relevant models. Until we conduct the experiments and improve confidence in characterization of the shock tube </a:t>
              </a:r>
              <a:r>
                <a:rPr kumimoji="0" lang="en-US" sz="1200" b="0" i="0" u="none" strike="noStrike" kern="1200" cap="none" spc="0" normalizeH="0" baseline="0" noProof="0" dirty="0" err="1">
                  <a:ln>
                    <a:noFill/>
                  </a:ln>
                  <a:solidFill>
                    <a:prstClr val="black"/>
                  </a:solidFill>
                  <a:effectLst/>
                  <a:uLnTx/>
                  <a:uFillTx/>
                  <a:latin typeface="Arial"/>
                  <a:ea typeface="ＭＳ Ｐゴシック"/>
                  <a:cs typeface="Arial"/>
                </a:rPr>
                <a:t>flowfield</a:t>
              </a:r>
              <a:r>
                <a:rPr kumimoji="0" lang="en-US" sz="1200" b="0" i="0" u="none" strike="noStrike" kern="1200" cap="none" spc="0" normalizeH="0" baseline="0" noProof="0" dirty="0">
                  <a:ln>
                    <a:noFill/>
                  </a:ln>
                  <a:solidFill>
                    <a:prstClr val="black"/>
                  </a:solidFill>
                  <a:effectLst/>
                  <a:uLnTx/>
                  <a:uFillTx/>
                  <a:latin typeface="Arial"/>
                  <a:ea typeface="ＭＳ Ｐゴシック"/>
                  <a:cs typeface="Arial"/>
                </a:rPr>
                <a:t>, we will not know for sure the data quality.</a:t>
              </a:r>
            </a:p>
            <a:p>
              <a:pPr marL="342900" marR="0" lvl="0" indent="-342900" algn="l" defTabSz="457200" rtl="0" eaLnBrk="1" fontAlgn="base" latinLnBrk="0" hangingPunct="1">
                <a:lnSpc>
                  <a:spcPct val="100000"/>
                </a:lnSpc>
                <a:spcBef>
                  <a:spcPts val="600"/>
                </a:spcBef>
                <a:spcAft>
                  <a:spcPct val="0"/>
                </a:spcAft>
                <a:buClrTx/>
                <a:buSzTx/>
                <a:buFont typeface="Arial" charset="0"/>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Status</a:t>
              </a:r>
            </a:p>
            <a:p>
              <a:pPr marL="342900" marR="0" lvl="0" indent="-342900" algn="l" defTabSz="457200" rtl="0" eaLnBrk="1" fontAlgn="base" latinLnBrk="0" hangingPunct="1">
                <a:lnSpc>
                  <a:spcPct val="100000"/>
                </a:lnSpc>
                <a:spcBef>
                  <a:spcPts val="600"/>
                </a:spcBef>
                <a:spcAft>
                  <a:spcPct val="0"/>
                </a:spcAft>
                <a:buClrTx/>
                <a:buSzTx/>
                <a:buFont typeface="Arial"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8/24/2021. First shots now planned for early September.</a:t>
              </a:r>
            </a:p>
            <a:p>
              <a:pPr marL="342900" marR="0" lvl="0" indent="-342900" algn="l" defTabSz="457200" rtl="0" eaLnBrk="1" fontAlgn="base" latinLnBrk="0" hangingPunct="1">
                <a:lnSpc>
                  <a:spcPct val="100000"/>
                </a:lnSpc>
                <a:spcBef>
                  <a:spcPts val="600"/>
                </a:spcBef>
                <a:spcAft>
                  <a:spcPct val="0"/>
                </a:spcAft>
                <a:buClrTx/>
                <a:buSzTx/>
                <a:buFont typeface="Arial"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8/3/2021. First shots tentatively planned for the end of August.</a:t>
              </a:r>
            </a:p>
            <a:p>
              <a:pPr marL="342900" marR="0" lvl="0" indent="-342900" algn="l" defTabSz="457200" rtl="0" eaLnBrk="1" fontAlgn="base" latinLnBrk="0" hangingPunct="1">
                <a:lnSpc>
                  <a:spcPct val="100000"/>
                </a:lnSpc>
                <a:spcBef>
                  <a:spcPts val="600"/>
                </a:spcBef>
                <a:spcAft>
                  <a:spcPct val="0"/>
                </a:spcAft>
                <a:buClrTx/>
                <a:buSzTx/>
                <a:buFont typeface="Arial"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6/22/2021. Tunnel is still down, and won’t get the throughput that we had hoped for, resulting in increased likelihood.</a:t>
              </a:r>
            </a:p>
            <a:p>
              <a:pPr marL="342900" marR="0" lvl="0" indent="-342900" algn="l" defTabSz="457200" rtl="0" eaLnBrk="1" fontAlgn="base" latinLnBrk="0" hangingPunct="1">
                <a:lnSpc>
                  <a:spcPct val="100000"/>
                </a:lnSpc>
                <a:spcBef>
                  <a:spcPts val="600"/>
                </a:spcBef>
                <a:spcAft>
                  <a:spcPct val="0"/>
                </a:spcAft>
                <a:buClrTx/>
                <a:buSzTx/>
                <a:buFont typeface="Arial"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gr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3D49-2B6F-174C-9E1E-1013A06E5C50}" type="slidenum">
              <a:rPr kumimoji="0" lang="uk-UA" sz="8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uk-UA" sz="800" b="0" i="0" u="none" strike="noStrike" kern="1200" cap="none" spc="0" normalizeH="0" baseline="0" noProof="0">
              <a:ln>
                <a:noFill/>
              </a:ln>
              <a:solidFill>
                <a:prstClr val="black"/>
              </a:solidFill>
              <a:effectLst/>
              <a:uLnTx/>
              <a:uFillTx/>
              <a:latin typeface="Arial" charset="0"/>
              <a:cs typeface="+mn-cs"/>
            </a:endParaRPr>
          </a:p>
        </p:txBody>
      </p:sp>
      <p:sp>
        <p:nvSpPr>
          <p:cNvPr id="14" name="Rectangle 136" descr="Wide downward diagonal"/>
          <p:cNvSpPr>
            <a:spLocks noChangeArrowheads="1"/>
          </p:cNvSpPr>
          <p:nvPr/>
        </p:nvSpPr>
        <p:spPr bwMode="auto">
          <a:xfrm>
            <a:off x="798146" y="3121025"/>
            <a:ext cx="652462" cy="307975"/>
          </a:xfrm>
          <a:prstGeom prst="rect">
            <a:avLst/>
          </a:prstGeom>
          <a:pattFill prst="wdDnDiag">
            <a:fgClr>
              <a:srgbClr val="FFFF66"/>
            </a:fgClr>
            <a:bgClr>
              <a:schemeClr val="bg1"/>
            </a:bgClr>
          </a:pattFill>
          <a:ln w="2540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S PGothic" charset="-128"/>
                <a:cs typeface="Times New Roman" charset="0"/>
              </a:rPr>
              <a:t>Med</a:t>
            </a:r>
          </a:p>
        </p:txBody>
      </p:sp>
      <p:sp>
        <p:nvSpPr>
          <p:cNvPr id="15" name="Down Arrow 12">
            <a:extLst>
              <a:ext uri="{FF2B5EF4-FFF2-40B4-BE49-F238E27FC236}">
                <a16:creationId xmlns:a16="http://schemas.microsoft.com/office/drawing/2014/main" id="{3A4A9D84-AEF8-4436-A7E7-260840FC50E1}"/>
              </a:ext>
            </a:extLst>
          </p:cNvPr>
          <p:cNvSpPr>
            <a:spLocks noChangeArrowheads="1"/>
          </p:cNvSpPr>
          <p:nvPr/>
        </p:nvSpPr>
        <p:spPr bwMode="auto">
          <a:xfrm rot="5400000" flipV="1">
            <a:off x="967560" y="2306322"/>
            <a:ext cx="366712" cy="457200"/>
          </a:xfrm>
          <a:prstGeom prst="downArrow">
            <a:avLst>
              <a:gd name="adj1" fmla="val 50000"/>
              <a:gd name="adj2" fmla="val 49870"/>
            </a:avLst>
          </a:prstGeom>
          <a:solidFill>
            <a:schemeClr val="accent1"/>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charset="-128"/>
              <a:cs typeface="+mn-cs"/>
            </a:endParaRPr>
          </a:p>
        </p:txBody>
      </p:sp>
    </p:spTree>
    <p:extLst>
      <p:ext uri="{BB962C8B-B14F-4D97-AF65-F5344CB8AC3E}">
        <p14:creationId xmlns:p14="http://schemas.microsoft.com/office/powerpoint/2010/main" val="182846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2722982" y="173066"/>
            <a:ext cx="6763909" cy="720668"/>
          </a:xfrm>
        </p:spPr>
        <p:txBody>
          <a:bodyPr>
            <a:noAutofit/>
          </a:bodyPr>
          <a:lstStyle/>
          <a:p>
            <a:r>
              <a:rPr lang="en-US"/>
              <a:t>Entry Systems Modeling– Annotated Cover Pictures</a:t>
            </a:r>
            <a:endParaRPr lang="en-US">
              <a:solidFill>
                <a:sysClr val="window" lastClr="FFFFFF">
                  <a:lumMod val="85000"/>
                </a:sysClr>
              </a:solidFill>
              <a:latin typeface="Arial Bold" charset="0"/>
              <a:ea typeface="ＭＳ Ｐゴシック" charset="-128"/>
              <a:cs typeface="ＭＳ Ｐゴシック" charset="-128"/>
            </a:endParaRPr>
          </a:p>
        </p:txBody>
      </p:sp>
      <p:sp>
        <p:nvSpPr>
          <p:cNvPr id="2" name="Slide Number Placeholder 1"/>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lang="en-US" sz="800" kern="1200" baseline="0" smtClean="0">
                <a:solidFill>
                  <a:schemeClr val="tx1"/>
                </a:solidFill>
                <a:latin typeface="Arial" charset="0"/>
                <a:ea typeface=""/>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C508F0-1AA7-8449-B96D-5FDB74B9F69F}" type="slidenum">
              <a:rPr lang="en-US" smtClean="0"/>
              <a:pPr/>
              <a:t>35</a:t>
            </a:fld>
            <a:endParaRPr lang="en-US"/>
          </a:p>
        </p:txBody>
      </p:sp>
      <p:sp>
        <p:nvSpPr>
          <p:cNvPr id="22" name="TextBox 21">
            <a:extLst>
              <a:ext uri="{FF2B5EF4-FFF2-40B4-BE49-F238E27FC236}">
                <a16:creationId xmlns:a16="http://schemas.microsoft.com/office/drawing/2014/main" id="{1310264F-260F-AA48-9D44-1BAE3A3A249C}"/>
              </a:ext>
            </a:extLst>
          </p:cNvPr>
          <p:cNvSpPr txBox="1"/>
          <p:nvPr/>
        </p:nvSpPr>
        <p:spPr>
          <a:xfrm>
            <a:off x="8891799" y="5625436"/>
            <a:ext cx="2457268" cy="830997"/>
          </a:xfrm>
          <a:prstGeom prst="rect">
            <a:avLst/>
          </a:prstGeom>
          <a:noFill/>
        </p:spPr>
        <p:txBody>
          <a:bodyPr wrap="square" rtlCol="0">
            <a:spAutoFit/>
          </a:bodyPr>
          <a:lstStyle/>
          <a:p>
            <a:pPr algn="ctr"/>
            <a:r>
              <a:rPr lang="en-US" sz="1200"/>
              <a:t>Caption: Active control free flying computational fluid dynamics simulation using supersonic retro propulsion</a:t>
            </a:r>
          </a:p>
        </p:txBody>
      </p:sp>
      <p:sp>
        <p:nvSpPr>
          <p:cNvPr id="24" name="Oval 23">
            <a:extLst>
              <a:ext uri="{FF2B5EF4-FFF2-40B4-BE49-F238E27FC236}">
                <a16:creationId xmlns:a16="http://schemas.microsoft.com/office/drawing/2014/main" id="{711B6F29-4ACD-DE4D-A2A4-8979FBE9A0B1}"/>
              </a:ext>
            </a:extLst>
          </p:cNvPr>
          <p:cNvSpPr/>
          <p:nvPr/>
        </p:nvSpPr>
        <p:spPr>
          <a:xfrm>
            <a:off x="833377" y="1354238"/>
            <a:ext cx="1469984" cy="1472878"/>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4EE7BDF-52F2-C443-8607-62FBCEA8A949}"/>
              </a:ext>
            </a:extLst>
          </p:cNvPr>
          <p:cNvSpPr/>
          <p:nvPr/>
        </p:nvSpPr>
        <p:spPr>
          <a:xfrm>
            <a:off x="9207660" y="1354238"/>
            <a:ext cx="1469984" cy="1472878"/>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52A3112-63E8-2B4B-B85B-E3E0445A2134}"/>
              </a:ext>
            </a:extLst>
          </p:cNvPr>
          <p:cNvSpPr txBox="1"/>
          <p:nvPr/>
        </p:nvSpPr>
        <p:spPr>
          <a:xfrm>
            <a:off x="452176" y="6011667"/>
            <a:ext cx="2457268" cy="646331"/>
          </a:xfrm>
          <a:prstGeom prst="rect">
            <a:avLst/>
          </a:prstGeom>
          <a:noFill/>
        </p:spPr>
        <p:txBody>
          <a:bodyPr wrap="square" rtlCol="0">
            <a:spAutoFit/>
          </a:bodyPr>
          <a:lstStyle/>
          <a:p>
            <a:pPr algn="ctr"/>
            <a:r>
              <a:rPr lang="en-US" sz="1200"/>
              <a:t>Caption:  Thermal image of </a:t>
            </a:r>
            <a:r>
              <a:rPr lang="en-US" sz="1200" err="1"/>
              <a:t>NuSil</a:t>
            </a:r>
            <a:r>
              <a:rPr lang="en-US" sz="1200"/>
              <a:t> coated PICA model in the Ames Arc Jet</a:t>
            </a:r>
          </a:p>
        </p:txBody>
      </p:sp>
      <p:sp>
        <p:nvSpPr>
          <p:cNvPr id="32" name="TextBox 31">
            <a:extLst>
              <a:ext uri="{FF2B5EF4-FFF2-40B4-BE49-F238E27FC236}">
                <a16:creationId xmlns:a16="http://schemas.microsoft.com/office/drawing/2014/main" id="{E1B25259-50D2-FE4C-9741-E0B3E9D48F99}"/>
              </a:ext>
            </a:extLst>
          </p:cNvPr>
          <p:cNvSpPr txBox="1"/>
          <p:nvPr/>
        </p:nvSpPr>
        <p:spPr>
          <a:xfrm>
            <a:off x="394059" y="3041923"/>
            <a:ext cx="2457268" cy="830997"/>
          </a:xfrm>
          <a:prstGeom prst="rect">
            <a:avLst/>
          </a:prstGeom>
          <a:noFill/>
        </p:spPr>
        <p:txBody>
          <a:bodyPr wrap="square" rtlCol="0">
            <a:spAutoFit/>
          </a:bodyPr>
          <a:lstStyle/>
          <a:p>
            <a:pPr algn="ctr"/>
            <a:r>
              <a:rPr lang="en-US" sz="1200" dirty="0"/>
              <a:t>Caption:  Free flying computational fluid dynamics simulation of the Genesis aeroshell geometry</a:t>
            </a:r>
          </a:p>
        </p:txBody>
      </p:sp>
      <p:sp>
        <p:nvSpPr>
          <p:cNvPr id="36" name="TextBox 35">
            <a:extLst>
              <a:ext uri="{FF2B5EF4-FFF2-40B4-BE49-F238E27FC236}">
                <a16:creationId xmlns:a16="http://schemas.microsoft.com/office/drawing/2014/main" id="{A5BE20D5-6E47-354A-998B-809CD2731EE2}"/>
              </a:ext>
            </a:extLst>
          </p:cNvPr>
          <p:cNvSpPr txBox="1"/>
          <p:nvPr/>
        </p:nvSpPr>
        <p:spPr>
          <a:xfrm>
            <a:off x="4614903" y="2931961"/>
            <a:ext cx="2457268" cy="830997"/>
          </a:xfrm>
          <a:prstGeom prst="rect">
            <a:avLst/>
          </a:prstGeom>
          <a:noFill/>
        </p:spPr>
        <p:txBody>
          <a:bodyPr wrap="square" rtlCol="0">
            <a:spAutoFit/>
          </a:bodyPr>
          <a:lstStyle/>
          <a:p>
            <a:pPr algn="ctr"/>
            <a:r>
              <a:rPr lang="en-US" sz="1200"/>
              <a:t>Caption:  Temperature field from a LAVA simulation of scaled Viking capsule with trailing parachute</a:t>
            </a:r>
          </a:p>
        </p:txBody>
      </p:sp>
      <p:sp>
        <p:nvSpPr>
          <p:cNvPr id="37" name="TextBox 36">
            <a:extLst>
              <a:ext uri="{FF2B5EF4-FFF2-40B4-BE49-F238E27FC236}">
                <a16:creationId xmlns:a16="http://schemas.microsoft.com/office/drawing/2014/main" id="{DB965621-D454-B64C-AD92-444CD7516C26}"/>
              </a:ext>
            </a:extLst>
          </p:cNvPr>
          <p:cNvSpPr txBox="1"/>
          <p:nvPr/>
        </p:nvSpPr>
        <p:spPr>
          <a:xfrm>
            <a:off x="4508707" y="5720535"/>
            <a:ext cx="2593496" cy="830997"/>
          </a:xfrm>
          <a:prstGeom prst="rect">
            <a:avLst/>
          </a:prstGeom>
          <a:noFill/>
        </p:spPr>
        <p:txBody>
          <a:bodyPr wrap="square" rtlCol="0">
            <a:spAutoFit/>
          </a:bodyPr>
          <a:lstStyle/>
          <a:p>
            <a:pPr algn="ctr"/>
            <a:r>
              <a:rPr lang="en-US" sz="1200"/>
              <a:t>Caption:  Dynamic stability sensitivity to OML changes. Back shell geometry changes can affect dynamic stability at low speeds</a:t>
            </a:r>
          </a:p>
        </p:txBody>
      </p:sp>
      <p:sp>
        <p:nvSpPr>
          <p:cNvPr id="38" name="TextBox 37">
            <a:extLst>
              <a:ext uri="{FF2B5EF4-FFF2-40B4-BE49-F238E27FC236}">
                <a16:creationId xmlns:a16="http://schemas.microsoft.com/office/drawing/2014/main" id="{1A9D901F-F080-8846-BD01-A02C02A8CD7B}"/>
              </a:ext>
            </a:extLst>
          </p:cNvPr>
          <p:cNvSpPr txBox="1"/>
          <p:nvPr/>
        </p:nvSpPr>
        <p:spPr>
          <a:xfrm>
            <a:off x="8729460" y="2919234"/>
            <a:ext cx="2457268" cy="830997"/>
          </a:xfrm>
          <a:prstGeom prst="rect">
            <a:avLst/>
          </a:prstGeom>
          <a:noFill/>
        </p:spPr>
        <p:txBody>
          <a:bodyPr wrap="square" rtlCol="0">
            <a:spAutoFit/>
          </a:bodyPr>
          <a:lstStyle/>
          <a:p>
            <a:pPr algn="ctr"/>
            <a:r>
              <a:rPr lang="en-US" sz="1200" dirty="0"/>
              <a:t>Caption:  Arc jet testing of PICA-NuSil thermal protection material reveals peeling of the </a:t>
            </a:r>
            <a:r>
              <a:rPr lang="en-US" sz="1200" dirty="0" err="1"/>
              <a:t>NuSIl</a:t>
            </a:r>
            <a:r>
              <a:rPr lang="en-US" sz="1200" dirty="0"/>
              <a:t> coating during heating</a:t>
            </a:r>
          </a:p>
        </p:txBody>
      </p:sp>
      <p:pic>
        <p:nvPicPr>
          <p:cNvPr id="19" name="Picture 18">
            <a:extLst>
              <a:ext uri="{FF2B5EF4-FFF2-40B4-BE49-F238E27FC236}">
                <a16:creationId xmlns:a16="http://schemas.microsoft.com/office/drawing/2014/main" id="{E5D65EED-21CC-A547-8765-66ED4CB9A5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8145" y="3813727"/>
            <a:ext cx="1776810" cy="1690035"/>
          </a:xfrm>
          <a:prstGeom prst="ellipse">
            <a:avLst/>
          </a:prstGeom>
        </p:spPr>
      </p:pic>
      <p:pic>
        <p:nvPicPr>
          <p:cNvPr id="21" name="Picture 20">
            <a:extLst>
              <a:ext uri="{FF2B5EF4-FFF2-40B4-BE49-F238E27FC236}">
                <a16:creationId xmlns:a16="http://schemas.microsoft.com/office/drawing/2014/main" id="{F48B0884-D59B-BD4A-AB48-9BBD0C73EB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3921" y="1356283"/>
            <a:ext cx="1650525" cy="1536192"/>
          </a:xfrm>
          <a:prstGeom prst="ellipse">
            <a:avLst/>
          </a:prstGeom>
        </p:spPr>
      </p:pic>
      <p:pic>
        <p:nvPicPr>
          <p:cNvPr id="28" name="Picture 27">
            <a:extLst>
              <a:ext uri="{FF2B5EF4-FFF2-40B4-BE49-F238E27FC236}">
                <a16:creationId xmlns:a16="http://schemas.microsoft.com/office/drawing/2014/main" id="{301F9A1D-4681-D94D-9341-90A9AD8CD451}"/>
              </a:ext>
            </a:extLst>
          </p:cNvPr>
          <p:cNvPicPr>
            <a:picLocks noChangeAspect="1"/>
          </p:cNvPicPr>
          <p:nvPr/>
        </p:nvPicPr>
        <p:blipFill>
          <a:blip r:embed="rId5"/>
          <a:stretch>
            <a:fillRect/>
          </a:stretch>
        </p:blipFill>
        <p:spPr>
          <a:xfrm>
            <a:off x="5005140" y="1297553"/>
            <a:ext cx="1733550" cy="1682750"/>
          </a:xfrm>
          <a:prstGeom prst="ellipse">
            <a:avLst/>
          </a:prstGeom>
        </p:spPr>
      </p:pic>
      <p:pic>
        <p:nvPicPr>
          <p:cNvPr id="29" name="Picture 4">
            <a:extLst>
              <a:ext uri="{FF2B5EF4-FFF2-40B4-BE49-F238E27FC236}">
                <a16:creationId xmlns:a16="http://schemas.microsoft.com/office/drawing/2014/main" id="{95875B54-DA46-D64C-B649-11D32FBD957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42137" y="4069088"/>
            <a:ext cx="1561113" cy="1737301"/>
          </a:xfrm>
          <a:prstGeom prst="ellipse">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527FBA18-66B3-1748-8A88-732F8C10D6C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55538" y="4005990"/>
            <a:ext cx="1576962" cy="1744715"/>
          </a:xfrm>
          <a:prstGeom prst="ellipse">
            <a:avLst/>
          </a:prstGeom>
        </p:spPr>
      </p:pic>
      <p:pic>
        <p:nvPicPr>
          <p:cNvPr id="23" name="Picture 22">
            <a:extLst>
              <a:ext uri="{FF2B5EF4-FFF2-40B4-BE49-F238E27FC236}">
                <a16:creationId xmlns:a16="http://schemas.microsoft.com/office/drawing/2014/main" id="{9AAEE316-324B-1C4A-87DB-3B4091DBDD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07660" y="1299649"/>
            <a:ext cx="1592826" cy="1592826"/>
          </a:xfrm>
          <a:prstGeom prst="rect">
            <a:avLst/>
          </a:prstGeom>
        </p:spPr>
      </p:pic>
    </p:spTree>
    <p:extLst>
      <p:ext uri="{BB962C8B-B14F-4D97-AF65-F5344CB8AC3E}">
        <p14:creationId xmlns:p14="http://schemas.microsoft.com/office/powerpoint/2010/main" val="3228594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767" y="23045"/>
            <a:ext cx="8476488" cy="1066800"/>
          </a:xfrm>
        </p:spPr>
        <p:txBody>
          <a:bodyPr/>
          <a:lstStyle/>
          <a:p>
            <a:r>
              <a:rPr lang="en-US" sz="2800">
                <a:solidFill>
                  <a:schemeClr val="bg1">
                    <a:lumMod val="85000"/>
                  </a:schemeClr>
                </a:solidFill>
              </a:rPr>
              <a:t>GCD Project Performance Evaluation Criteria</a:t>
            </a:r>
          </a:p>
        </p:txBody>
      </p:sp>
      <p:sp>
        <p:nvSpPr>
          <p:cNvPr id="4" name="TextBox 3"/>
          <p:cNvSpPr txBox="1"/>
          <p:nvPr/>
        </p:nvSpPr>
        <p:spPr>
          <a:xfrm>
            <a:off x="3201271" y="6605200"/>
            <a:ext cx="7086600"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Source: BPR Assessment Criteria for NASA R&amp;T Projects, OCE/S. Hirshorn, 09/17/2015</a:t>
            </a:r>
          </a:p>
        </p:txBody>
      </p:sp>
      <p:graphicFrame>
        <p:nvGraphicFramePr>
          <p:cNvPr id="6" name="Table 5"/>
          <p:cNvGraphicFramePr>
            <a:graphicFrameLocks noGrp="1"/>
          </p:cNvGraphicFramePr>
          <p:nvPr>
            <p:extLst>
              <p:ext uri="{D42A27DB-BD31-4B8C-83A1-F6EECF244321}">
                <p14:modId xmlns:p14="http://schemas.microsoft.com/office/powerpoint/2010/main" val="3819939563"/>
              </p:ext>
            </p:extLst>
          </p:nvPr>
        </p:nvGraphicFramePr>
        <p:xfrm>
          <a:off x="69525" y="1236250"/>
          <a:ext cx="12052950" cy="4962005"/>
        </p:xfrm>
        <a:graphic>
          <a:graphicData uri="http://schemas.openxmlformats.org/drawingml/2006/table">
            <a:tbl>
              <a:tblPr firstRow="1" bandRow="1">
                <a:tableStyleId>{5C22544A-7EE6-4342-B048-85BDC9FD1C3A}</a:tableStyleId>
              </a:tblPr>
              <a:tblGrid>
                <a:gridCol w="708562">
                  <a:extLst>
                    <a:ext uri="{9D8B030D-6E8A-4147-A177-3AD203B41FA5}">
                      <a16:colId xmlns:a16="http://schemas.microsoft.com/office/drawing/2014/main" val="3531019113"/>
                    </a:ext>
                  </a:extLst>
                </a:gridCol>
                <a:gridCol w="11344388">
                  <a:extLst>
                    <a:ext uri="{9D8B030D-6E8A-4147-A177-3AD203B41FA5}">
                      <a16:colId xmlns:a16="http://schemas.microsoft.com/office/drawing/2014/main" val="1013515901"/>
                    </a:ext>
                  </a:extLst>
                </a:gridCol>
              </a:tblGrid>
              <a:tr h="117765">
                <a:tc>
                  <a:txBody>
                    <a:bodyPr/>
                    <a:lstStyle/>
                    <a:p>
                      <a:pPr algn="l"/>
                      <a:endParaRPr lang="en-US" sz="1100">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r>
                        <a:rPr lang="en-US" sz="1100">
                          <a:latin typeface="Arial" panose="020B0604020202020204" pitchFamily="34" charset="0"/>
                          <a:cs typeface="Arial" panose="020B0604020202020204" pitchFamily="34" charset="0"/>
                        </a:rPr>
                        <a:t>Technical/Performance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4170498542"/>
                  </a:ext>
                </a:extLst>
              </a:tr>
              <a:tr h="0">
                <a:tc>
                  <a:txBody>
                    <a:bodyPr/>
                    <a:lstStyle/>
                    <a:p>
                      <a:pPr algn="ctr"/>
                      <a:r>
                        <a:rPr lang="en-US" sz="1100" b="1">
                          <a:latin typeface="Arial" panose="020B0604020202020204" pitchFamily="34" charset="0"/>
                          <a:cs typeface="Arial" panose="020B0604020202020204" pitchFamily="34" charset="0"/>
                        </a:rPr>
                        <a:t>Green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r>
                        <a:rPr lang="en-US" sz="1100">
                          <a:latin typeface="Arial" panose="020B0604020202020204" pitchFamily="34" charset="0"/>
                          <a:cs typeface="Arial" panose="020B0604020202020204" pitchFamily="34" charset="0"/>
                        </a:rPr>
                        <a:t>Project is demonstrably making progress</a:t>
                      </a:r>
                      <a:r>
                        <a:rPr lang="en-US" sz="1100" baseline="0">
                          <a:latin typeface="Arial" panose="020B0604020202020204" pitchFamily="34" charset="0"/>
                          <a:cs typeface="Arial" panose="020B0604020202020204" pitchFamily="34" charset="0"/>
                        </a:rPr>
                        <a:t> on the Learning Trajectory (e.g. milestones met, knowledge advanced) or advancing TRL.  Project is on track to meet L1 requirements. </a:t>
                      </a:r>
                      <a:endParaRPr lang="en-US" sz="1100">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9692845"/>
                  </a:ext>
                </a:extLst>
              </a:tr>
              <a:tr h="0">
                <a:tc>
                  <a:txBody>
                    <a:bodyPr/>
                    <a:lstStyle/>
                    <a:p>
                      <a:pPr algn="ctr"/>
                      <a:r>
                        <a:rPr lang="en-US" sz="1100" b="1">
                          <a:latin typeface="Arial" panose="020B0604020202020204" pitchFamily="34" charset="0"/>
                          <a:cs typeface="Arial" panose="020B0604020202020204" pitchFamily="34" charset="0"/>
                        </a:rPr>
                        <a:t>Yellow</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r>
                        <a:rPr lang="en-US" sz="1100">
                          <a:latin typeface="Arial" panose="020B0604020202020204" pitchFamily="34" charset="0"/>
                          <a:cs typeface="Arial" panose="020B0604020202020204" pitchFamily="34" charset="0"/>
                        </a:rPr>
                        <a:t>Project is making</a:t>
                      </a:r>
                      <a:r>
                        <a:rPr lang="en-US" sz="1100" baseline="0">
                          <a:latin typeface="Arial" panose="020B0604020202020204" pitchFamily="34" charset="0"/>
                          <a:cs typeface="Arial" panose="020B0604020202020204" pitchFamily="34" charset="0"/>
                        </a:rPr>
                        <a:t> progress on the Learning Trajectory or advancing TRL with issues.  Project is on track to meet L1 requirements but issues exist that may threaten achievement. </a:t>
                      </a:r>
                      <a:endParaRPr lang="en-US" sz="1100">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4956337"/>
                  </a:ext>
                </a:extLst>
              </a:tr>
              <a:tr h="0">
                <a:tc>
                  <a:txBody>
                    <a:bodyPr/>
                    <a:lstStyle/>
                    <a:p>
                      <a:pPr algn="ctr"/>
                      <a:r>
                        <a:rPr lang="en-US" sz="1100" b="1">
                          <a:solidFill>
                            <a:schemeClr val="bg1"/>
                          </a:solidFill>
                          <a:latin typeface="Arial" panose="020B0604020202020204" pitchFamily="34" charset="0"/>
                          <a:cs typeface="Arial" panose="020B0604020202020204" pitchFamily="34" charset="0"/>
                        </a:rPr>
                        <a:t>Red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l"/>
                      <a:r>
                        <a:rPr lang="en-US" sz="1100">
                          <a:latin typeface="Arial" panose="020B0604020202020204" pitchFamily="34" charset="0"/>
                          <a:cs typeface="Arial" panose="020B0604020202020204" pitchFamily="34" charset="0"/>
                        </a:rPr>
                        <a:t>Project has ceased to make progress</a:t>
                      </a:r>
                      <a:r>
                        <a:rPr lang="en-US" sz="1100" baseline="0">
                          <a:latin typeface="Arial" panose="020B0604020202020204" pitchFamily="34" charset="0"/>
                          <a:cs typeface="Arial" panose="020B0604020202020204" pitchFamily="34" charset="0"/>
                        </a:rPr>
                        <a:t> on the Learning Trajectory or advance TRL. Project is unable to meet one or more L1 requirements. </a:t>
                      </a:r>
                      <a:endParaRPr lang="en-US" sz="1100">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7401420"/>
                  </a:ext>
                </a:extLst>
              </a:tr>
              <a:tr h="176645">
                <a:tc>
                  <a:txBody>
                    <a:bodyPr/>
                    <a:lstStyle/>
                    <a:p>
                      <a:pPr algn="ctr"/>
                      <a:endParaRPr lang="en-US" sz="400">
                        <a:latin typeface="Arial" panose="020B0604020202020204" pitchFamily="34"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400">
                        <a:latin typeface="Arial" panose="020B0604020202020204" pitchFamily="34"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589179"/>
                  </a:ext>
                </a:extLst>
              </a:tr>
              <a:tr h="127517">
                <a:tc>
                  <a:txBody>
                    <a:bodyPr/>
                    <a:lstStyle/>
                    <a:p>
                      <a:pPr marL="0" algn="ctr" defTabSz="457200" rtl="0" eaLnBrk="1" latinLnBrk="0" hangingPunct="1"/>
                      <a:endParaRPr lang="en-US" sz="1100" b="1" kern="1200">
                        <a:solidFill>
                          <a:schemeClr val="lt1"/>
                        </a:solidFill>
                        <a:latin typeface="Arial" panose="020B0604020202020204" pitchFamily="34" charset="0"/>
                        <a:ea typeface="+mn-ea"/>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algn="l" defTabSz="457200" rtl="0" eaLnBrk="1" latinLnBrk="0" hangingPunct="1"/>
                      <a:r>
                        <a:rPr lang="en-US" sz="1100" b="1" kern="1200">
                          <a:solidFill>
                            <a:schemeClr val="lt1"/>
                          </a:solidFill>
                          <a:latin typeface="Arial" panose="020B0604020202020204" pitchFamily="34" charset="0"/>
                          <a:ea typeface="+mn-ea"/>
                          <a:cs typeface="Arial" panose="020B0604020202020204" pitchFamily="34" charset="0"/>
                        </a:rPr>
                        <a:t>Cost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04002033"/>
                  </a:ext>
                </a:extLst>
              </a:tr>
              <a:tr h="222474">
                <a:tc>
                  <a:txBody>
                    <a:bodyPr/>
                    <a:lstStyle/>
                    <a:p>
                      <a:pPr algn="ctr"/>
                      <a:r>
                        <a:rPr lang="en-US" sz="1100" b="1">
                          <a:latin typeface="Arial" panose="020B0604020202020204" pitchFamily="34" charset="0"/>
                          <a:cs typeface="Arial" panose="020B0604020202020204" pitchFamily="34" charset="0"/>
                        </a:rPr>
                        <a:t>Green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r>
                        <a:rPr lang="en-US" sz="1100">
                          <a:latin typeface="Arial" panose="020B0604020202020204" pitchFamily="34" charset="0"/>
                          <a:cs typeface="Arial" panose="020B0604020202020204" pitchFamily="34" charset="0"/>
                        </a:rPr>
                        <a:t>Project can meet its commitments</a:t>
                      </a:r>
                      <a:r>
                        <a:rPr lang="en-US" sz="1100" baseline="0">
                          <a:latin typeface="Arial" panose="020B0604020202020204" pitchFamily="34" charset="0"/>
                          <a:cs typeface="Arial" panose="020B0604020202020204" pitchFamily="34" charset="0"/>
                        </a:rPr>
                        <a:t> with its planned/allocated budget.</a:t>
                      </a:r>
                      <a:endParaRPr lang="en-US" sz="1100">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349128"/>
                  </a:ext>
                </a:extLst>
              </a:tr>
              <a:tr h="150377">
                <a:tc>
                  <a:txBody>
                    <a:bodyPr/>
                    <a:lstStyle/>
                    <a:p>
                      <a:pPr algn="ctr"/>
                      <a:r>
                        <a:rPr lang="en-US" sz="1100" b="1">
                          <a:latin typeface="Arial" panose="020B0604020202020204" pitchFamily="34" charset="0"/>
                          <a:cs typeface="Arial" panose="020B0604020202020204" pitchFamily="34" charset="0"/>
                        </a:rPr>
                        <a:t>Yellow</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r>
                        <a:rPr lang="en-US" sz="1100">
                          <a:latin typeface="Arial" panose="020B0604020202020204" pitchFamily="34" charset="0"/>
                          <a:cs typeface="Arial" panose="020B0604020202020204" pitchFamily="34" charset="0"/>
                        </a:rPr>
                        <a:t>Project cannot</a:t>
                      </a:r>
                      <a:r>
                        <a:rPr lang="en-US" sz="1100" baseline="0">
                          <a:latin typeface="Arial" panose="020B0604020202020204" pitchFamily="34" charset="0"/>
                          <a:cs typeface="Arial" panose="020B0604020202020204" pitchFamily="34" charset="0"/>
                        </a:rPr>
                        <a:t> meet its commitments within its planned/allocated budget but will not be requesting additional budget from Program.  Mitigation plans have been developed.  </a:t>
                      </a:r>
                      <a:endParaRPr lang="en-US" sz="1100">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7675253"/>
                  </a:ext>
                </a:extLst>
              </a:tr>
              <a:tr h="0">
                <a:tc>
                  <a:txBody>
                    <a:bodyPr/>
                    <a:lstStyle/>
                    <a:p>
                      <a:pPr algn="ctr"/>
                      <a:r>
                        <a:rPr lang="en-US" sz="1100" b="1">
                          <a:solidFill>
                            <a:schemeClr val="bg1"/>
                          </a:solidFill>
                          <a:latin typeface="Arial" panose="020B0604020202020204" pitchFamily="34" charset="0"/>
                          <a:cs typeface="Arial" panose="020B0604020202020204" pitchFamily="34" charset="0"/>
                        </a:rPr>
                        <a:t>Red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l"/>
                      <a:r>
                        <a:rPr lang="en-US" sz="1100">
                          <a:latin typeface="Arial" panose="020B0604020202020204" pitchFamily="34" charset="0"/>
                          <a:cs typeface="Arial" panose="020B0604020202020204" pitchFamily="34" charset="0"/>
                        </a:rPr>
                        <a:t>Project cannot meet its commitments</a:t>
                      </a:r>
                      <a:r>
                        <a:rPr lang="en-US" sz="1100" baseline="0">
                          <a:latin typeface="Arial" panose="020B0604020202020204" pitchFamily="34" charset="0"/>
                          <a:cs typeface="Arial" panose="020B0604020202020204" pitchFamily="34" charset="0"/>
                        </a:rPr>
                        <a:t> within its planned/allocated budget and will be requesting additional budget from Program. </a:t>
                      </a:r>
                      <a:endParaRPr lang="en-US" sz="1100">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304174"/>
                  </a:ext>
                </a:extLst>
              </a:tr>
              <a:tr h="0">
                <a:tc>
                  <a:txBody>
                    <a:bodyPr/>
                    <a:lstStyle/>
                    <a:p>
                      <a:pPr algn="ctr"/>
                      <a:endParaRPr lang="en-US" sz="400">
                        <a:latin typeface="Arial" panose="020B0604020202020204" pitchFamily="34"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400">
                        <a:latin typeface="Arial" panose="020B0604020202020204" pitchFamily="34"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3204536"/>
                  </a:ext>
                </a:extLst>
              </a:tr>
              <a:tr h="163859">
                <a:tc>
                  <a:txBody>
                    <a:bodyPr/>
                    <a:lstStyle/>
                    <a:p>
                      <a:pPr marL="0" algn="ctr" defTabSz="457200" rtl="0" eaLnBrk="1" latinLnBrk="0" hangingPunct="1"/>
                      <a:endParaRPr lang="en-US" sz="1100" kern="1200">
                        <a:solidFill>
                          <a:schemeClr val="bg1"/>
                        </a:solidFill>
                        <a:latin typeface="Arial" panose="020B0604020202020204" pitchFamily="34" charset="0"/>
                        <a:ea typeface="+mn-ea"/>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algn="l" defTabSz="457200" rtl="0" eaLnBrk="1" latinLnBrk="0" hangingPunct="1"/>
                      <a:r>
                        <a:rPr lang="en-US" sz="1100" b="1" kern="1200">
                          <a:solidFill>
                            <a:schemeClr val="bg1"/>
                          </a:solidFill>
                          <a:latin typeface="Arial" panose="020B0604020202020204" pitchFamily="34" charset="0"/>
                          <a:ea typeface="+mn-ea"/>
                          <a:cs typeface="Arial" panose="020B0604020202020204" pitchFamily="34" charset="0"/>
                        </a:rPr>
                        <a:t>Schedule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98961438"/>
                  </a:ext>
                </a:extLst>
              </a:tr>
              <a:tr h="0">
                <a:tc>
                  <a:txBody>
                    <a:bodyPr/>
                    <a:lstStyle/>
                    <a:p>
                      <a:pPr marL="0" algn="ctr" defTabSz="457200" rtl="0" eaLnBrk="1" latinLnBrk="0" hangingPunct="1"/>
                      <a:r>
                        <a:rPr lang="en-US" sz="1100" b="1" kern="1200">
                          <a:solidFill>
                            <a:schemeClr val="dk1"/>
                          </a:solidFill>
                          <a:latin typeface="Arial" panose="020B0604020202020204" pitchFamily="34" charset="0"/>
                          <a:ea typeface="+mn-ea"/>
                          <a:cs typeface="Arial" panose="020B0604020202020204" pitchFamily="34" charset="0"/>
                        </a:rPr>
                        <a:t>Green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algn="l" defTabSz="457200" rtl="0" eaLnBrk="1" latinLnBrk="0" hangingPunct="1"/>
                      <a:r>
                        <a:rPr lang="en-US" sz="1100" kern="1200">
                          <a:solidFill>
                            <a:schemeClr val="dk1"/>
                          </a:solidFill>
                          <a:latin typeface="Arial" panose="020B0604020202020204" pitchFamily="34" charset="0"/>
                          <a:ea typeface="+mn-ea"/>
                          <a:cs typeface="Arial" panose="020B0604020202020204" pitchFamily="34" charset="0"/>
                        </a:rPr>
                        <a:t>Project can meet its commitments within its planned/allocated schedule baseline for critical milestones.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0469045"/>
                  </a:ext>
                </a:extLst>
              </a:tr>
              <a:tr h="0">
                <a:tc>
                  <a:txBody>
                    <a:bodyPr/>
                    <a:lstStyle/>
                    <a:p>
                      <a:pPr marL="0" algn="ctr" defTabSz="457200" rtl="0" eaLnBrk="1" latinLnBrk="0" hangingPunct="1"/>
                      <a:r>
                        <a:rPr lang="en-US" sz="1100" b="1" kern="1200">
                          <a:solidFill>
                            <a:schemeClr val="dk1"/>
                          </a:solidFill>
                          <a:latin typeface="Arial" panose="020B0604020202020204" pitchFamily="34" charset="0"/>
                          <a:ea typeface="+mn-ea"/>
                          <a:cs typeface="Arial" panose="020B0604020202020204" pitchFamily="34" charset="0"/>
                        </a:rPr>
                        <a:t>Yellow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l" defTabSz="457200" rtl="0" eaLnBrk="1" latinLnBrk="0" hangingPunct="1"/>
                      <a:r>
                        <a:rPr lang="en-US" sz="1100" kern="1200">
                          <a:solidFill>
                            <a:schemeClr val="dk1"/>
                          </a:solidFill>
                          <a:latin typeface="Arial" panose="020B0604020202020204" pitchFamily="34" charset="0"/>
                          <a:ea typeface="+mn-ea"/>
                          <a:cs typeface="Arial" panose="020B0604020202020204" pitchFamily="34" charset="0"/>
                        </a:rPr>
                        <a:t>Project cannot meet its commitments within its planned/allocated schedule baseline but mitigation plans have been developed to pull it back in.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3942142"/>
                  </a:ext>
                </a:extLst>
              </a:tr>
              <a:tr h="0">
                <a:tc>
                  <a:txBody>
                    <a:bodyPr/>
                    <a:lstStyle/>
                    <a:p>
                      <a:pPr marL="0" algn="ctr" defTabSz="457200" rtl="0" eaLnBrk="1" latinLnBrk="0" hangingPunct="1"/>
                      <a:r>
                        <a:rPr lang="en-US" sz="1100" b="1" kern="1200">
                          <a:solidFill>
                            <a:schemeClr val="bg1"/>
                          </a:solidFill>
                          <a:latin typeface="Arial" panose="020B0604020202020204" pitchFamily="34" charset="0"/>
                          <a:ea typeface="+mn-ea"/>
                          <a:cs typeface="Arial" panose="020B0604020202020204" pitchFamily="34" charset="0"/>
                        </a:rPr>
                        <a:t>Red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algn="l" defTabSz="457200" rtl="0" eaLnBrk="1" latinLnBrk="0" hangingPunct="1"/>
                      <a:r>
                        <a:rPr lang="en-US" sz="1100" kern="1200">
                          <a:solidFill>
                            <a:schemeClr val="dk1"/>
                          </a:solidFill>
                          <a:latin typeface="Arial" panose="020B0604020202020204" pitchFamily="34" charset="0"/>
                          <a:ea typeface="+mn-ea"/>
                          <a:cs typeface="Arial" panose="020B0604020202020204" pitchFamily="34" charset="0"/>
                        </a:rPr>
                        <a:t>Project cannot meet its commitments within its planned/allocated schedule baseline.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7211985"/>
                  </a:ext>
                </a:extLst>
              </a:tr>
              <a:tr h="137533">
                <a:tc>
                  <a:txBody>
                    <a:bodyPr/>
                    <a:lstStyle/>
                    <a:p>
                      <a:pPr algn="ctr"/>
                      <a:endParaRPr lang="en-US" sz="400">
                        <a:latin typeface="Arial" panose="020B0604020202020204" pitchFamily="34"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400">
                        <a:latin typeface="Arial" panose="020B0604020202020204" pitchFamily="34"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99284"/>
                  </a:ext>
                </a:extLst>
              </a:tr>
              <a:tr h="0">
                <a:tc>
                  <a:txBody>
                    <a:bodyPr/>
                    <a:lstStyle/>
                    <a:p>
                      <a:pPr algn="ctr"/>
                      <a:endParaRPr lang="en-US" sz="1100" b="1">
                        <a:solidFill>
                          <a:schemeClr val="bg1"/>
                        </a:solidFill>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r>
                        <a:rPr lang="en-US" sz="1100" b="1">
                          <a:solidFill>
                            <a:schemeClr val="bg1"/>
                          </a:solidFill>
                          <a:latin typeface="Arial" panose="020B0604020202020204" pitchFamily="34" charset="0"/>
                          <a:cs typeface="Arial" panose="020B0604020202020204" pitchFamily="34" charset="0"/>
                        </a:rPr>
                        <a:t>Programmatic (Institutional,</a:t>
                      </a:r>
                      <a:r>
                        <a:rPr lang="en-US" sz="1100" b="1" baseline="0">
                          <a:solidFill>
                            <a:schemeClr val="bg1"/>
                          </a:solidFill>
                          <a:latin typeface="Arial" panose="020B0604020202020204" pitchFamily="34" charset="0"/>
                          <a:cs typeface="Arial" panose="020B0604020202020204" pitchFamily="34" charset="0"/>
                        </a:rPr>
                        <a:t> Internal/External Dependencies **)</a:t>
                      </a:r>
                      <a:endParaRPr lang="en-US" sz="1100" b="1">
                        <a:solidFill>
                          <a:schemeClr val="bg1"/>
                        </a:solidFill>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988725104"/>
                  </a:ext>
                </a:extLst>
              </a:tr>
              <a:tr h="128103">
                <a:tc>
                  <a:txBody>
                    <a:bodyPr/>
                    <a:lstStyle/>
                    <a:p>
                      <a:pPr algn="ctr"/>
                      <a:r>
                        <a:rPr lang="en-US" sz="1100" b="1">
                          <a:latin typeface="Arial" panose="020B0604020202020204" pitchFamily="34" charset="0"/>
                          <a:cs typeface="Arial" panose="020B0604020202020204" pitchFamily="34" charset="0"/>
                        </a:rPr>
                        <a:t>Green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r>
                        <a:rPr lang="en-US" sz="1100">
                          <a:latin typeface="Arial" panose="020B0604020202020204" pitchFamily="34" charset="0"/>
                          <a:cs typeface="Arial" panose="020B0604020202020204" pitchFamily="34" charset="0"/>
                        </a:rPr>
                        <a:t>Relevance of technology to stakeholders and/or technology infusion path is maintained.</a:t>
                      </a:r>
                      <a:r>
                        <a:rPr lang="en-US" sz="1100" baseline="0">
                          <a:latin typeface="Arial" panose="020B0604020202020204" pitchFamily="34" charset="0"/>
                          <a:cs typeface="Arial" panose="020B0604020202020204" pitchFamily="34" charset="0"/>
                        </a:rPr>
                        <a:t>  Mission sponsor still actively interested.  No issues exist with workforce, test facilities, etc. </a:t>
                      </a:r>
                      <a:endParaRPr lang="en-US" sz="1100">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3032794"/>
                  </a:ext>
                </a:extLst>
              </a:tr>
              <a:tr h="293399">
                <a:tc>
                  <a:txBody>
                    <a:bodyPr/>
                    <a:lstStyle/>
                    <a:p>
                      <a:pPr algn="ctr"/>
                      <a:r>
                        <a:rPr lang="en-US" sz="1100" b="1">
                          <a:latin typeface="Arial" panose="020B0604020202020204" pitchFamily="34" charset="0"/>
                          <a:cs typeface="Arial" panose="020B0604020202020204" pitchFamily="34" charset="0"/>
                        </a:rPr>
                        <a:t>Yellow</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r>
                        <a:rPr lang="en-US" sz="1100">
                          <a:latin typeface="Arial" panose="020B0604020202020204" pitchFamily="34" charset="0"/>
                          <a:cs typeface="Arial" panose="020B0604020202020204" pitchFamily="34" charset="0"/>
                        </a:rPr>
                        <a:t>Relevance of technology to stakeholders</a:t>
                      </a:r>
                      <a:r>
                        <a:rPr lang="en-US" sz="1100" baseline="0">
                          <a:latin typeface="Arial" panose="020B0604020202020204" pitchFamily="34" charset="0"/>
                          <a:cs typeface="Arial" panose="020B0604020202020204" pitchFamily="34" charset="0"/>
                        </a:rPr>
                        <a:t> and/or technology infusion path are threatened.  Mission sponsor backing off. Issues exist with workforce, test facilities, etc. but plans to mitigate are available. </a:t>
                      </a:r>
                      <a:endParaRPr lang="en-US" sz="1100">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4687194"/>
                  </a:ext>
                </a:extLst>
              </a:tr>
              <a:tr h="370840">
                <a:tc>
                  <a:txBody>
                    <a:bodyPr/>
                    <a:lstStyle/>
                    <a:p>
                      <a:pPr algn="ctr"/>
                      <a:r>
                        <a:rPr lang="en-US" sz="1100" b="1">
                          <a:solidFill>
                            <a:schemeClr val="bg1"/>
                          </a:solidFill>
                          <a:latin typeface="Arial" panose="020B0604020202020204" pitchFamily="34" charset="0"/>
                          <a:cs typeface="Arial" panose="020B0604020202020204" pitchFamily="34" charset="0"/>
                        </a:rPr>
                        <a:t>Red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l"/>
                      <a:r>
                        <a:rPr lang="en-US" sz="1100">
                          <a:latin typeface="Arial" panose="020B0604020202020204" pitchFamily="34" charset="0"/>
                          <a:cs typeface="Arial" panose="020B0604020202020204" pitchFamily="34" charset="0"/>
                        </a:rPr>
                        <a:t>Relevance of technology to stakeholders</a:t>
                      </a:r>
                      <a:r>
                        <a:rPr lang="en-US" sz="1100" baseline="0">
                          <a:latin typeface="Arial" panose="020B0604020202020204" pitchFamily="34" charset="0"/>
                          <a:cs typeface="Arial" panose="020B0604020202020204" pitchFamily="34" charset="0"/>
                        </a:rPr>
                        <a:t> and/or technology infusion path are not projected to be met, or has lost relevance to stakeholders.  Mission sponsor cancelled interest. Issues pertaining to workforce, test facilities, etc. are preventing progress along the Learning Trajectory. </a:t>
                      </a:r>
                      <a:endParaRPr lang="en-US" sz="1100">
                        <a:latin typeface="Arial" panose="020B0604020202020204" pitchFamily="34" charset="0"/>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4108704"/>
                  </a:ext>
                </a:extLst>
              </a:tr>
            </a:tbl>
          </a:graphicData>
        </a:graphic>
      </p:graphicFrame>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5" name="Slide Number Placeholder 4"/>
          <p:cNvSpPr>
            <a:spLocks noGrp="1"/>
          </p:cNvSpPr>
          <p:nvPr>
            <p:ph type="sldNum" sz="quarter" idx="10"/>
          </p:nvPr>
        </p:nvSpPr>
        <p:spPr/>
        <p:txBody>
          <a:bodyPr/>
          <a:lstStyle/>
          <a:p>
            <a:pPr>
              <a:defRPr/>
            </a:pPr>
            <a:fld id="{75D13D49-2B6F-174C-9E1E-1013A06E5C50}" type="slidenum">
              <a:rPr lang="uk-UA" smtClean="0"/>
              <a:pPr>
                <a:defRPr/>
              </a:pPr>
              <a:t>36</a:t>
            </a:fld>
            <a:endParaRPr lang="uk-UA"/>
          </a:p>
        </p:txBody>
      </p:sp>
    </p:spTree>
    <p:extLst>
      <p:ext uri="{BB962C8B-B14F-4D97-AF65-F5344CB8AC3E}">
        <p14:creationId xmlns:p14="http://schemas.microsoft.com/office/powerpoint/2010/main" val="1808075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D7666D-67F5-4C0E-A357-7C4417B384D7}"/>
              </a:ext>
            </a:extLst>
          </p:cNvPr>
          <p:cNvSpPr>
            <a:spLocks noGrp="1"/>
          </p:cNvSpPr>
          <p:nvPr>
            <p:ph type="sldNum" sz="quarter" idx="10"/>
          </p:nvPr>
        </p:nvSpPr>
        <p:spPr/>
        <p:txBody>
          <a:bodyPr/>
          <a:lstStyle/>
          <a:p>
            <a:pPr>
              <a:defRPr/>
            </a:pPr>
            <a:fld id="{75D13D49-2B6F-174C-9E1E-1013A06E5C50}" type="slidenum">
              <a:rPr lang="uk-UA" smtClean="0"/>
              <a:pPr>
                <a:defRPr/>
              </a:pPr>
              <a:t>37</a:t>
            </a:fld>
            <a:endParaRPr lang="uk-UA"/>
          </a:p>
        </p:txBody>
      </p:sp>
      <p:sp>
        <p:nvSpPr>
          <p:cNvPr id="3" name="Title 2">
            <a:extLst>
              <a:ext uri="{FF2B5EF4-FFF2-40B4-BE49-F238E27FC236}">
                <a16:creationId xmlns:a16="http://schemas.microsoft.com/office/drawing/2014/main" id="{5558056F-738C-4ABC-8F8F-5B99EC9788FA}"/>
              </a:ext>
            </a:extLst>
          </p:cNvPr>
          <p:cNvSpPr>
            <a:spLocks noGrp="1"/>
          </p:cNvSpPr>
          <p:nvPr>
            <p:ph type="title"/>
          </p:nvPr>
        </p:nvSpPr>
        <p:spPr/>
        <p:txBody>
          <a:bodyPr/>
          <a:lstStyle/>
          <a:p>
            <a:r>
              <a:rPr lang="en-US" dirty="0"/>
              <a:t>EPO Backup</a:t>
            </a:r>
          </a:p>
        </p:txBody>
      </p:sp>
    </p:spTree>
    <p:extLst>
      <p:ext uri="{BB962C8B-B14F-4D97-AF65-F5344CB8AC3E}">
        <p14:creationId xmlns:p14="http://schemas.microsoft.com/office/powerpoint/2010/main" val="2770355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8974" y="1265011"/>
            <a:ext cx="12115117" cy="5471677"/>
          </a:xfrm>
          <a:prstGeom prst="rect">
            <a:avLst/>
          </a:prstGeom>
        </p:spPr>
        <p:txBody>
          <a:bodyPr lIns="91440" tIns="45720" rIns="91440" bIns="45720" anchor="t">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1800" b="1" dirty="0">
                <a:latin typeface="Calibri"/>
                <a:ea typeface="ＭＳ Ｐゴシック"/>
              </a:rPr>
              <a:t>35 </a:t>
            </a:r>
            <a:r>
              <a:rPr kumimoji="0" lang="en-US" sz="1800" b="1" i="0" u="none" strike="noStrike" kern="1200" cap="none" spc="0" normalizeH="0" baseline="0" noProof="0" dirty="0">
                <a:ln>
                  <a:noFill/>
                </a:ln>
                <a:effectLst/>
                <a:uLnTx/>
                <a:uFillTx/>
                <a:latin typeface="Calibri"/>
                <a:ea typeface="ＭＳ Ｐゴシック"/>
              </a:rPr>
              <a:t>publications and presentations, despite many conference cancellations due to COVID</a:t>
            </a:r>
            <a:endParaRPr kumimoji="0" lang="en-US" sz="1600" b="0" i="0" u="none" strike="noStrike" kern="1200" cap="none" spc="0" normalizeH="0" baseline="0" noProof="0" dirty="0">
              <a:ln>
                <a:noFill/>
              </a:ln>
              <a:effectLst/>
              <a:uLnTx/>
              <a:uFillTx/>
              <a:latin typeface="Calibri"/>
              <a:ea typeface="ＭＳ Ｐゴシック"/>
              <a:cs typeface="+mn-cs"/>
            </a:endParaRPr>
          </a:p>
          <a:p>
            <a:pPr>
              <a:buFont typeface="Arial" panose="020B0604020202020204" pitchFamily="34" charset="0"/>
              <a:buChar char="•"/>
              <a:defRPr/>
            </a:pPr>
            <a:r>
              <a:rPr lang="en-US" sz="1800" b="1" dirty="0">
                <a:latin typeface="Calibri"/>
                <a:ea typeface="ＭＳ Ｐゴシック"/>
              </a:rPr>
              <a:t>Conferences: </a:t>
            </a:r>
          </a:p>
          <a:p>
            <a:pPr>
              <a:buFont typeface="Arial" panose="020B0604020202020204" pitchFamily="34" charset="0"/>
              <a:buChar char="•"/>
              <a:defRPr/>
            </a:pPr>
            <a:endParaRPr lang="en-US" sz="1800" b="1" dirty="0">
              <a:latin typeface="Calibri"/>
              <a:ea typeface="ＭＳ Ｐゴシック"/>
            </a:endParaRPr>
          </a:p>
          <a:p>
            <a:pPr>
              <a:buFont typeface="Arial" panose="020B0604020202020204" pitchFamily="34" charset="0"/>
              <a:buChar char="•"/>
              <a:defRPr/>
            </a:pPr>
            <a:endParaRPr lang="en-US" sz="1800" b="1" dirty="0">
              <a:latin typeface="Calibri"/>
              <a:ea typeface="ＭＳ Ｐゴシック"/>
            </a:endParaRPr>
          </a:p>
          <a:p>
            <a:pPr>
              <a:buFont typeface="Arial" panose="020B0604020202020204" pitchFamily="34" charset="0"/>
              <a:buChar char="•"/>
              <a:defRPr/>
            </a:pPr>
            <a:endParaRPr lang="en-US" sz="1800" b="1" dirty="0">
              <a:latin typeface="Calibri"/>
              <a:ea typeface="ＭＳ Ｐゴシック"/>
            </a:endParaRPr>
          </a:p>
          <a:p>
            <a:pPr>
              <a:buFont typeface="Arial" panose="020B0604020202020204" pitchFamily="34" charset="0"/>
              <a:buChar char="•"/>
              <a:defRPr/>
            </a:pPr>
            <a:endParaRPr lang="en-US" sz="1800" b="1" dirty="0">
              <a:latin typeface="Calibri"/>
              <a:ea typeface="ＭＳ Ｐゴシック"/>
            </a:endParaRPr>
          </a:p>
          <a:p>
            <a:pPr>
              <a:buFont typeface="Arial" panose="020B0604020202020204" pitchFamily="34" charset="0"/>
              <a:buChar char="•"/>
              <a:defRPr/>
            </a:pPr>
            <a:endParaRPr lang="en-US" sz="1800" b="1" dirty="0">
              <a:latin typeface="Calibri"/>
              <a:ea typeface="ＭＳ Ｐゴシック"/>
            </a:endParaRPr>
          </a:p>
          <a:p>
            <a:pPr>
              <a:buFont typeface="Arial" panose="020B0604020202020204" pitchFamily="34" charset="0"/>
              <a:buChar char="•"/>
              <a:defRPr/>
            </a:pPr>
            <a:endParaRPr lang="en-US" sz="1800" b="1" dirty="0">
              <a:latin typeface="Calibri"/>
              <a:ea typeface="ＭＳ Ｐゴシック"/>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1800" b="1" dirty="0">
                <a:latin typeface="Calibri"/>
                <a:ea typeface="ＭＳ Ｐゴシック"/>
              </a:rPr>
              <a:t>ESM poster at OPAG; Abstract submitted to VEXAG</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1800" b="1" dirty="0">
                <a:latin typeface="Calibri"/>
                <a:ea typeface="ＭＳ Ｐゴシック"/>
              </a:rPr>
              <a:t>Grants</a:t>
            </a:r>
          </a:p>
          <a:p>
            <a:pPr lvl="1" indent="-342900">
              <a:buFont typeface="Arial" panose="020B0604020202020204" pitchFamily="34" charset="0"/>
              <a:buChar char="•"/>
              <a:defRPr/>
            </a:pPr>
            <a:r>
              <a:rPr lang="en-US" sz="1400" b="1" dirty="0">
                <a:latin typeface="Calibri"/>
                <a:ea typeface="ＭＳ Ｐゴシック"/>
              </a:rPr>
              <a:t>6 funded by ESM</a:t>
            </a:r>
            <a:endParaRPr lang="en-US" sz="1400" b="1" dirty="0">
              <a:latin typeface="Calibri"/>
              <a:ea typeface="ＭＳ Ｐゴシック"/>
              <a:cs typeface="Calibri"/>
            </a:endParaRPr>
          </a:p>
          <a:p>
            <a:pPr lvl="1" indent="-342900">
              <a:buFont typeface="Arial" panose="020B0604020202020204" pitchFamily="34" charset="0"/>
              <a:buChar char="•"/>
              <a:defRPr/>
            </a:pPr>
            <a:r>
              <a:rPr lang="en-US" sz="1400" b="1" dirty="0">
                <a:latin typeface="Calibri"/>
                <a:ea typeface="ＭＳ Ｐゴシック"/>
              </a:rPr>
              <a:t>15 funded by Space Technology Research Grants with oversight/collaboration from ESM</a:t>
            </a:r>
            <a:endParaRPr lang="en-US" sz="1400" b="1" dirty="0">
              <a:latin typeface="Calibri"/>
              <a:ea typeface="ＭＳ Ｐゴシック"/>
              <a:cs typeface="Calibri"/>
            </a:endParaRPr>
          </a:p>
          <a:p>
            <a:pPr lvl="1" indent="-342900">
              <a:buFont typeface="Arial" panose="020B0604020202020204" pitchFamily="34" charset="0"/>
              <a:buChar char="•"/>
              <a:defRPr/>
            </a:pPr>
            <a:r>
              <a:rPr lang="en-US" sz="1400" b="1" dirty="0">
                <a:latin typeface="Calibri"/>
                <a:ea typeface="ＭＳ Ｐゴシック"/>
              </a:rPr>
              <a:t>4 funded by </a:t>
            </a:r>
            <a:r>
              <a:rPr lang="en-US" sz="1400" b="1" dirty="0" err="1">
                <a:latin typeface="Calibri"/>
                <a:ea typeface="ＭＳ Ｐゴシック"/>
              </a:rPr>
              <a:t>EPSCoR</a:t>
            </a:r>
            <a:r>
              <a:rPr lang="en-US" sz="1400" b="1" dirty="0">
                <a:latin typeface="Calibri"/>
                <a:ea typeface="ＭＳ Ｐゴシック"/>
              </a:rPr>
              <a:t> program with oversight/collaboration from ESM</a:t>
            </a:r>
            <a:endParaRPr lang="en-US" sz="1400" b="1" dirty="0">
              <a:latin typeface="Calibri"/>
              <a:ea typeface="ＭＳ Ｐゴシック"/>
              <a:cs typeface="Calibri"/>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ＭＳ Ｐゴシック"/>
              </a:rPr>
              <a:t>50+ Students and Professors:</a:t>
            </a:r>
          </a:p>
          <a:p>
            <a:pPr lvl="1" indent="-342900">
              <a:buFont typeface="Arial" panose="020B0604020202020204" pitchFamily="34" charset="0"/>
              <a:buChar char="•"/>
              <a:defRPr/>
            </a:pPr>
            <a:r>
              <a:rPr kumimoji="0" lang="en-US" sz="1400" b="1" i="0" u="none" strike="noStrike" kern="1200" cap="none" spc="0" normalizeH="0" baseline="0" noProof="0" dirty="0">
                <a:ln>
                  <a:noFill/>
                </a:ln>
                <a:effectLst/>
                <a:uLnTx/>
                <a:uFillTx/>
                <a:latin typeface="Calibri"/>
                <a:ea typeface="ＭＳ Ｐゴシック"/>
              </a:rPr>
              <a:t>Support 6 post-docs</a:t>
            </a:r>
            <a:endParaRPr lang="en-US" sz="1400" b="1" i="0" u="none" strike="noStrike" kern="1200" cap="none" spc="0" normalizeH="0" baseline="0" noProof="0" dirty="0">
              <a:ln>
                <a:noFill/>
              </a:ln>
              <a:effectLst/>
              <a:uLnTx/>
              <a:uFillTx/>
              <a:latin typeface="Calibri"/>
              <a:ea typeface="ＭＳ Ｐゴシック"/>
            </a:endParaRPr>
          </a:p>
          <a:p>
            <a:pPr lvl="1" indent="-342900">
              <a:buFont typeface="Arial" panose="020B0604020202020204" pitchFamily="34" charset="0"/>
              <a:buChar char="•"/>
              <a:defRPr/>
            </a:pPr>
            <a:r>
              <a:rPr lang="en-US" sz="1400" b="1" dirty="0">
                <a:latin typeface="Calibri"/>
                <a:ea typeface="ＭＳ Ｐゴシック"/>
              </a:rPr>
              <a:t>Support 5 Pathways students</a:t>
            </a:r>
            <a:endParaRPr lang="en-US" sz="1400" b="1" i="0" u="none" strike="noStrike" kern="1200" cap="none" spc="0" normalizeH="0" baseline="0" noProof="0" dirty="0">
              <a:ln>
                <a:noFill/>
              </a:ln>
              <a:effectLst/>
              <a:uLnTx/>
              <a:uFillTx/>
              <a:latin typeface="Calibri"/>
              <a:ea typeface="ＭＳ Ｐゴシック"/>
            </a:endParaRPr>
          </a:p>
          <a:p>
            <a:pPr lvl="1" indent="-342900">
              <a:buFont typeface="Arial" panose="020B0604020202020204" pitchFamily="34" charset="0"/>
              <a:buChar char="•"/>
              <a:defRPr/>
            </a:pPr>
            <a:r>
              <a:rPr lang="en-US" sz="1400" b="1" dirty="0">
                <a:latin typeface="Calibri"/>
                <a:ea typeface="ＭＳ Ｐゴシック"/>
              </a:rPr>
              <a:t>Research collaborators for 8 NSTRF/NSTGRO</a:t>
            </a:r>
            <a:endParaRPr lang="en-US" sz="1400" b="1" i="0" u="none" strike="noStrike" kern="1200" cap="none" spc="0" normalizeH="0" baseline="0" noProof="0" dirty="0">
              <a:ln>
                <a:noFill/>
              </a:ln>
              <a:effectLst/>
              <a:uLnTx/>
              <a:uFillTx/>
              <a:latin typeface="Calibri"/>
              <a:ea typeface="ＭＳ Ｐゴシック"/>
            </a:endParaRPr>
          </a:p>
          <a:p>
            <a:pPr lvl="1" indent="-342900">
              <a:buFont typeface="Arial" panose="020B0604020202020204" pitchFamily="34" charset="0"/>
              <a:buChar char="•"/>
              <a:defRPr/>
            </a:pPr>
            <a:r>
              <a:rPr kumimoji="0" lang="en-US" sz="1400" b="1" i="0" u="none" strike="noStrike" kern="1200" cap="none" spc="0" normalizeH="0" baseline="0" noProof="0" dirty="0">
                <a:ln>
                  <a:noFill/>
                </a:ln>
                <a:effectLst/>
                <a:uLnTx/>
                <a:uFillTx/>
                <a:latin typeface="Calibri"/>
                <a:ea typeface="ＭＳ Ｐゴシック"/>
              </a:rPr>
              <a:t>30+ summer interns</a:t>
            </a:r>
            <a:endParaRPr lang="en-US" sz="1400" b="1" i="0" u="none" strike="noStrike" kern="1200" cap="none" spc="0" normalizeH="0" baseline="0" noProof="0" dirty="0">
              <a:ln>
                <a:noFill/>
              </a:ln>
              <a:effectLst/>
              <a:uLnTx/>
              <a:uFillTx/>
              <a:latin typeface="Calibri"/>
              <a:ea typeface="ＭＳ Ｐゴシック"/>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3D49-2B6F-174C-9E1E-1013A06E5C50}" type="slidenum">
              <a:rPr kumimoji="0" lang="uk-UA" sz="8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uk-UA" sz="800" b="0" i="0" u="none" strike="noStrike" kern="1200" cap="none" spc="0" normalizeH="0" baseline="0" noProof="0">
              <a:ln>
                <a:noFill/>
              </a:ln>
              <a:solidFill>
                <a:prstClr val="black"/>
              </a:solidFill>
              <a:effectLst/>
              <a:uLnTx/>
              <a:uFillTx/>
              <a:latin typeface="Arial" charset="0"/>
              <a:cs typeface="+mn-cs"/>
            </a:endParaRPr>
          </a:p>
        </p:txBody>
      </p:sp>
      <p:sp>
        <p:nvSpPr>
          <p:cNvPr id="10" name="Title 1">
            <a:extLst>
              <a:ext uri="{FF2B5EF4-FFF2-40B4-BE49-F238E27FC236}">
                <a16:creationId xmlns:a16="http://schemas.microsoft.com/office/drawing/2014/main" id="{0E1CF6D7-081C-4291-8C66-A1A8A5A1C062}"/>
              </a:ext>
            </a:extLst>
          </p:cNvPr>
          <p:cNvSpPr txBox="1">
            <a:spLocks/>
          </p:cNvSpPr>
          <p:nvPr/>
        </p:nvSpPr>
        <p:spPr>
          <a:xfrm>
            <a:off x="697584" y="173066"/>
            <a:ext cx="10171521" cy="720668"/>
          </a:xfrm>
          <a:prstGeom prst="rect">
            <a:avLst/>
          </a:prstGeom>
        </p:spPr>
        <p:txBody>
          <a:bodyPr anchor="ctr">
            <a:noAutofit/>
          </a:bodyPr>
          <a:lstStyle>
            <a:lvl1pPr algn="ctr" defTabSz="457200" rtl="0" eaLnBrk="0" fontAlgn="base" hangingPunct="0">
              <a:spcBef>
                <a:spcPct val="0"/>
              </a:spcBef>
              <a:spcAft>
                <a:spcPct val="0"/>
              </a:spcAft>
              <a:defRPr lang="en-US"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r>
              <a:rPr lang="en-US" sz="3600" b="1" dirty="0"/>
              <a:t>Education/Public Outreach, FY21 Summary</a:t>
            </a:r>
          </a:p>
        </p:txBody>
      </p:sp>
      <p:graphicFrame>
        <p:nvGraphicFramePr>
          <p:cNvPr id="7" name="Table 6">
            <a:extLst>
              <a:ext uri="{FF2B5EF4-FFF2-40B4-BE49-F238E27FC236}">
                <a16:creationId xmlns:a16="http://schemas.microsoft.com/office/drawing/2014/main" id="{42C4929D-BEF9-4949-B468-E54E80BB7CE2}"/>
              </a:ext>
            </a:extLst>
          </p:cNvPr>
          <p:cNvGraphicFramePr>
            <a:graphicFrameLocks noGrp="1"/>
          </p:cNvGraphicFramePr>
          <p:nvPr/>
        </p:nvGraphicFramePr>
        <p:xfrm>
          <a:off x="175519" y="1942960"/>
          <a:ext cx="11887200" cy="2053480"/>
        </p:xfrm>
        <a:graphic>
          <a:graphicData uri="http://schemas.openxmlformats.org/drawingml/2006/table">
            <a:tbl>
              <a:tblPr firstRow="1" bandRow="1">
                <a:tableStyleId>{073A0DAA-6AF3-43AB-8588-CEC1D06C72B9}</a:tableStyleId>
              </a:tblPr>
              <a:tblGrid>
                <a:gridCol w="5943600">
                  <a:extLst>
                    <a:ext uri="{9D8B030D-6E8A-4147-A177-3AD203B41FA5}">
                      <a16:colId xmlns:a16="http://schemas.microsoft.com/office/drawing/2014/main" val="4286298847"/>
                    </a:ext>
                  </a:extLst>
                </a:gridCol>
                <a:gridCol w="5943600">
                  <a:extLst>
                    <a:ext uri="{9D8B030D-6E8A-4147-A177-3AD203B41FA5}">
                      <a16:colId xmlns:a16="http://schemas.microsoft.com/office/drawing/2014/main" val="2053922913"/>
                    </a:ext>
                  </a:extLst>
                </a:gridCol>
              </a:tblGrid>
              <a:tr h="360023">
                <a:tc>
                  <a:txBody>
                    <a:bodyPr/>
                    <a:lstStyle/>
                    <a:p>
                      <a:pPr algn="ctr"/>
                      <a:r>
                        <a:rPr lang="en-US"/>
                        <a:t>Conference Name</a:t>
                      </a:r>
                      <a:r>
                        <a:rPr lang="en-US" baseline="0"/>
                        <a:t> </a:t>
                      </a:r>
                      <a:endParaRPr lang="en-US"/>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a:t>Papers</a:t>
                      </a:r>
                      <a:r>
                        <a:rPr lang="en-US" baseline="0"/>
                        <a:t>/Posters/Panel Discussions </a:t>
                      </a:r>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29967516"/>
                  </a:ext>
                </a:extLst>
              </a:tr>
              <a:tr h="337544">
                <a:tc>
                  <a:txBody>
                    <a:bodyPr/>
                    <a:lstStyle/>
                    <a:p>
                      <a:pPr marL="0" marR="0" algn="ctr" defTabSz="457200" rtl="0" eaLnBrk="1" latinLnBrk="0" hangingPunct="1">
                        <a:spcBef>
                          <a:spcPts val="0"/>
                        </a:spcBef>
                        <a:spcAft>
                          <a:spcPts val="0"/>
                        </a:spcAft>
                      </a:pPr>
                      <a:r>
                        <a:rPr lang="en-US" sz="1800" kern="1200" dirty="0">
                          <a:solidFill>
                            <a:schemeClr val="dk1"/>
                          </a:solidFill>
                          <a:latin typeface="+mn-lt"/>
                          <a:ea typeface="+mn-ea"/>
                          <a:cs typeface="+mn-cs"/>
                        </a:rPr>
                        <a:t>Jan 2021</a:t>
                      </a:r>
                    </a:p>
                  </a:txBody>
                  <a:tcPr marL="60435" marR="60435" marT="30218" marB="30218" anchor="ctr">
                    <a:lnL w="38100" cap="flat" cmpd="sng" algn="ctr">
                      <a:solidFill>
                        <a:schemeClr val="tx1"/>
                      </a:solidFill>
                      <a:prstDash val="solid"/>
                      <a:round/>
                      <a:headEnd type="none" w="med" len="med"/>
                      <a:tailEnd type="none" w="med" len="med"/>
                    </a:lnL>
                  </a:tcPr>
                </a:tc>
                <a:tc>
                  <a:txBody>
                    <a:bodyPr/>
                    <a:lstStyle/>
                    <a:p>
                      <a:pPr marL="0" marR="0" algn="ctr" defTabSz="457200" rtl="0" eaLnBrk="1" latinLnBrk="0" hangingPunct="1">
                        <a:spcBef>
                          <a:spcPts val="0"/>
                        </a:spcBef>
                        <a:spcAft>
                          <a:spcPts val="0"/>
                        </a:spcAft>
                      </a:pPr>
                      <a:r>
                        <a:rPr lang="en-US" sz="1800" kern="1200">
                          <a:solidFill>
                            <a:schemeClr val="dk1"/>
                          </a:solidFill>
                          <a:latin typeface="+mn-lt"/>
                          <a:ea typeface="+mn-ea"/>
                          <a:cs typeface="+mn-cs"/>
                        </a:rPr>
                        <a:t>AIAA SciTech (16 presentations)</a:t>
                      </a:r>
                    </a:p>
                  </a:txBody>
                  <a:tcPr marL="60435" marR="60435" marT="30218" marB="30218"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6381976"/>
                  </a:ext>
                </a:extLst>
              </a:tr>
              <a:tr h="337544">
                <a:tc>
                  <a:txBody>
                    <a:bodyPr/>
                    <a:lstStyle/>
                    <a:p>
                      <a:pPr marL="0" marR="0" algn="ctr" defTabSz="457200" rtl="0" eaLnBrk="1" latinLnBrk="0" hangingPunct="1">
                        <a:spcBef>
                          <a:spcPts val="0"/>
                        </a:spcBef>
                        <a:spcAft>
                          <a:spcPts val="0"/>
                        </a:spcAft>
                      </a:pPr>
                      <a:r>
                        <a:rPr lang="en-US" sz="1800" kern="1200" dirty="0">
                          <a:solidFill>
                            <a:schemeClr val="dk1"/>
                          </a:solidFill>
                          <a:latin typeface="+mn-lt"/>
                          <a:ea typeface="+mn-ea"/>
                          <a:cs typeface="+mn-cs"/>
                        </a:rPr>
                        <a:t>Jan 2021</a:t>
                      </a:r>
                    </a:p>
                  </a:txBody>
                  <a:tcPr marL="60435" marR="60435" marT="30218" marB="30218" anchor="ctr">
                    <a:lnL w="38100" cap="flat" cmpd="sng" algn="ctr">
                      <a:solidFill>
                        <a:schemeClr val="tx1"/>
                      </a:solidFill>
                      <a:prstDash val="solid"/>
                      <a:round/>
                      <a:headEnd type="none" w="med" len="med"/>
                      <a:tailEnd type="none" w="med" len="med"/>
                    </a:lnL>
                  </a:tcPr>
                </a:tc>
                <a:tc>
                  <a:txBody>
                    <a:bodyPr/>
                    <a:lstStyle/>
                    <a:p>
                      <a:pPr marL="0" marR="0" algn="ctr" defTabSz="457200" rtl="0" eaLnBrk="1" latinLnBrk="0" hangingPunct="1">
                        <a:spcBef>
                          <a:spcPts val="0"/>
                        </a:spcBef>
                        <a:spcAft>
                          <a:spcPts val="0"/>
                        </a:spcAft>
                      </a:pPr>
                      <a:r>
                        <a:rPr lang="en-US" sz="1800" kern="1200" dirty="0">
                          <a:solidFill>
                            <a:schemeClr val="dk1"/>
                          </a:solidFill>
                          <a:latin typeface="+mn-lt"/>
                          <a:ea typeface="+mn-ea"/>
                          <a:cs typeface="+mn-cs"/>
                        </a:rPr>
                        <a:t>COSPAR</a:t>
                      </a:r>
                    </a:p>
                  </a:txBody>
                  <a:tcPr marL="60435" marR="60435" marT="30218" marB="30218"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97066516"/>
                  </a:ext>
                </a:extLst>
              </a:tr>
              <a:tr h="337544">
                <a:tc>
                  <a:txBody>
                    <a:bodyPr/>
                    <a:lstStyle/>
                    <a:p>
                      <a:pPr marL="0" marR="0" algn="ctr" defTabSz="457200" rtl="0" eaLnBrk="1" latinLnBrk="0" hangingPunct="1">
                        <a:spcBef>
                          <a:spcPts val="0"/>
                        </a:spcBef>
                        <a:spcAft>
                          <a:spcPts val="0"/>
                        </a:spcAft>
                      </a:pPr>
                      <a:r>
                        <a:rPr lang="en-US" sz="1800" kern="1200" dirty="0">
                          <a:solidFill>
                            <a:schemeClr val="dk1"/>
                          </a:solidFill>
                          <a:latin typeface="+mn-lt"/>
                          <a:ea typeface="+mn-ea"/>
                          <a:cs typeface="+mn-cs"/>
                        </a:rPr>
                        <a:t>Jun/Jul/Aug 2021</a:t>
                      </a:r>
                    </a:p>
                  </a:txBody>
                  <a:tcPr marL="60435" marR="60435" marT="30218" marB="30218" anchor="ctr">
                    <a:lnL w="38100" cap="flat" cmpd="sng" algn="ctr">
                      <a:solidFill>
                        <a:schemeClr val="tx1"/>
                      </a:solidFill>
                      <a:prstDash val="solid"/>
                      <a:round/>
                      <a:headEnd type="none" w="med" len="med"/>
                      <a:tailEnd type="none" w="med" len="med"/>
                    </a:lnL>
                  </a:tcPr>
                </a:tc>
                <a:tc>
                  <a:txBody>
                    <a:bodyPr/>
                    <a:lstStyle/>
                    <a:p>
                      <a:pPr marL="0" marR="0" algn="ctr" defTabSz="457200" rtl="0" eaLnBrk="1" latinLnBrk="0" hangingPunct="1">
                        <a:spcBef>
                          <a:spcPts val="0"/>
                        </a:spcBef>
                        <a:spcAft>
                          <a:spcPts val="0"/>
                        </a:spcAft>
                      </a:pPr>
                      <a:r>
                        <a:rPr lang="en-US" sz="1800" kern="1200" dirty="0">
                          <a:solidFill>
                            <a:schemeClr val="dk1"/>
                          </a:solidFill>
                          <a:latin typeface="+mn-lt"/>
                          <a:ea typeface="+mn-ea"/>
                          <a:cs typeface="+mn-cs"/>
                        </a:rPr>
                        <a:t>IPPW (7 presentations/posters)</a:t>
                      </a:r>
                    </a:p>
                  </a:txBody>
                  <a:tcPr marL="60435" marR="60435" marT="30218" marB="30218"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9216262"/>
                  </a:ext>
                </a:extLst>
              </a:tr>
              <a:tr h="337544">
                <a:tc>
                  <a:txBody>
                    <a:bodyPr/>
                    <a:lstStyle/>
                    <a:p>
                      <a:pPr marL="0" marR="0" algn="ctr" defTabSz="457200" rtl="0" eaLnBrk="1" latinLnBrk="0" hangingPunct="1">
                        <a:spcBef>
                          <a:spcPts val="0"/>
                        </a:spcBef>
                        <a:spcAft>
                          <a:spcPts val="0"/>
                        </a:spcAft>
                      </a:pPr>
                      <a:r>
                        <a:rPr lang="en-US" sz="1800" kern="1200" dirty="0">
                          <a:solidFill>
                            <a:schemeClr val="dk1"/>
                          </a:solidFill>
                          <a:latin typeface="+mn-lt"/>
                          <a:ea typeface="+mn-ea"/>
                          <a:cs typeface="+mn-cs"/>
                        </a:rPr>
                        <a:t>Jul 2021</a:t>
                      </a:r>
                    </a:p>
                  </a:txBody>
                  <a:tcPr marL="60435" marR="60435" marT="30218" marB="30218" anchor="ctr">
                    <a:lnL w="38100" cap="flat" cmpd="sng" algn="ctr">
                      <a:solidFill>
                        <a:schemeClr val="tx1"/>
                      </a:solidFill>
                      <a:prstDash val="solid"/>
                      <a:round/>
                      <a:headEnd type="none" w="med" len="med"/>
                      <a:tailEnd type="none" w="med" len="med"/>
                    </a:lnL>
                  </a:tcPr>
                </a:tc>
                <a:tc>
                  <a:txBody>
                    <a:bodyPr/>
                    <a:lstStyle/>
                    <a:p>
                      <a:pPr marL="0" marR="0" algn="ctr" defTabSz="457200" rtl="0" eaLnBrk="1" latinLnBrk="0" hangingPunct="1">
                        <a:spcBef>
                          <a:spcPts val="0"/>
                        </a:spcBef>
                        <a:spcAft>
                          <a:spcPts val="0"/>
                        </a:spcAft>
                      </a:pPr>
                      <a:r>
                        <a:rPr lang="en-US" sz="1800" kern="1200" dirty="0">
                          <a:solidFill>
                            <a:schemeClr val="dk1"/>
                          </a:solidFill>
                          <a:latin typeface="+mn-lt"/>
                          <a:ea typeface="+mn-ea"/>
                          <a:cs typeface="+mn-cs"/>
                        </a:rPr>
                        <a:t>USNCCM (4 presentations)</a:t>
                      </a:r>
                    </a:p>
                  </a:txBody>
                  <a:tcPr marL="60435" marR="60435" marT="30218" marB="30218"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6526623"/>
                  </a:ext>
                </a:extLst>
              </a:tr>
              <a:tr h="337544">
                <a:tc>
                  <a:txBody>
                    <a:bodyPr/>
                    <a:lstStyle/>
                    <a:p>
                      <a:pPr marL="0" marR="0" algn="ctr" defTabSz="457200" rtl="0" eaLnBrk="1" latinLnBrk="0" hangingPunct="1">
                        <a:spcBef>
                          <a:spcPts val="0"/>
                        </a:spcBef>
                        <a:spcAft>
                          <a:spcPts val="0"/>
                        </a:spcAft>
                      </a:pPr>
                      <a:r>
                        <a:rPr lang="en-US" sz="1800" kern="1200" dirty="0">
                          <a:solidFill>
                            <a:schemeClr val="dk1"/>
                          </a:solidFill>
                          <a:latin typeface="+mn-lt"/>
                          <a:ea typeface="+mn-ea"/>
                          <a:cs typeface="+mn-cs"/>
                        </a:rPr>
                        <a:t>Aug 2021</a:t>
                      </a:r>
                    </a:p>
                  </a:txBody>
                  <a:tcPr marL="60435" marR="60435" marT="30218" marB="30218" anchor="ctr">
                    <a:lnL w="38100" cap="flat" cmpd="sng" algn="ctr">
                      <a:solidFill>
                        <a:schemeClr val="tx1"/>
                      </a:solidFill>
                      <a:prstDash val="solid"/>
                      <a:round/>
                      <a:headEnd type="none" w="med" len="med"/>
                      <a:tailEnd type="none" w="med" len="med"/>
                    </a:lnL>
                  </a:tcPr>
                </a:tc>
                <a:tc>
                  <a:txBody>
                    <a:bodyPr/>
                    <a:lstStyle/>
                    <a:p>
                      <a:pPr marL="0" marR="0" algn="ctr" defTabSz="457200" rtl="0" eaLnBrk="1" latinLnBrk="0" hangingPunct="1">
                        <a:spcBef>
                          <a:spcPts val="0"/>
                        </a:spcBef>
                        <a:spcAft>
                          <a:spcPts val="0"/>
                        </a:spcAft>
                      </a:pPr>
                      <a:r>
                        <a:rPr lang="en-US" sz="1800" kern="1200" dirty="0">
                          <a:solidFill>
                            <a:schemeClr val="dk1"/>
                          </a:solidFill>
                          <a:latin typeface="+mn-lt"/>
                          <a:ea typeface="+mn-ea"/>
                          <a:cs typeface="+mn-cs"/>
                        </a:rPr>
                        <a:t>AIAA Aviation (2 presentations)</a:t>
                      </a:r>
                    </a:p>
                  </a:txBody>
                  <a:tcPr marL="60435" marR="60435" marT="30218" marB="30218"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91464429"/>
                  </a:ext>
                </a:extLst>
              </a:tr>
            </a:tbl>
          </a:graphicData>
        </a:graphic>
      </p:graphicFrame>
    </p:spTree>
    <p:extLst>
      <p:ext uri="{BB962C8B-B14F-4D97-AF65-F5344CB8AC3E}">
        <p14:creationId xmlns:p14="http://schemas.microsoft.com/office/powerpoint/2010/main" val="4164631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1" y="-57005"/>
            <a:ext cx="11008895" cy="734221"/>
          </a:xfrm>
        </p:spPr>
        <p:txBody>
          <a:bodyPr/>
          <a:lstStyle/>
          <a:p>
            <a:r>
              <a:rPr lang="en-US" dirty="0">
                <a:solidFill>
                  <a:schemeClr val="bg1">
                    <a:lumMod val="85000"/>
                  </a:schemeClr>
                </a:solidFill>
              </a:rPr>
              <a:t>Publications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39</a:t>
            </a:fld>
            <a:endParaRPr lang="uk-UA"/>
          </a:p>
        </p:txBody>
      </p:sp>
      <p:graphicFrame>
        <p:nvGraphicFramePr>
          <p:cNvPr id="3" name="Table 2">
            <a:extLst>
              <a:ext uri="{FF2B5EF4-FFF2-40B4-BE49-F238E27FC236}">
                <a16:creationId xmlns:a16="http://schemas.microsoft.com/office/drawing/2014/main" id="{7D5036AB-BEA6-44E3-99E0-A137D0429FB4}"/>
              </a:ext>
            </a:extLst>
          </p:cNvPr>
          <p:cNvGraphicFramePr>
            <a:graphicFrameLocks noGrp="1"/>
          </p:cNvGraphicFramePr>
          <p:nvPr/>
        </p:nvGraphicFramePr>
        <p:xfrm>
          <a:off x="312821" y="518135"/>
          <a:ext cx="11280745" cy="6339865"/>
        </p:xfrm>
        <a:graphic>
          <a:graphicData uri="http://schemas.openxmlformats.org/drawingml/2006/table">
            <a:tbl>
              <a:tblPr/>
              <a:tblGrid>
                <a:gridCol w="5959528">
                  <a:extLst>
                    <a:ext uri="{9D8B030D-6E8A-4147-A177-3AD203B41FA5}">
                      <a16:colId xmlns:a16="http://schemas.microsoft.com/office/drawing/2014/main" val="1122655707"/>
                    </a:ext>
                  </a:extLst>
                </a:gridCol>
                <a:gridCol w="1418132">
                  <a:extLst>
                    <a:ext uri="{9D8B030D-6E8A-4147-A177-3AD203B41FA5}">
                      <a16:colId xmlns:a16="http://schemas.microsoft.com/office/drawing/2014/main" val="3309404445"/>
                    </a:ext>
                  </a:extLst>
                </a:gridCol>
                <a:gridCol w="2802498">
                  <a:extLst>
                    <a:ext uri="{9D8B030D-6E8A-4147-A177-3AD203B41FA5}">
                      <a16:colId xmlns:a16="http://schemas.microsoft.com/office/drawing/2014/main" val="3409806823"/>
                    </a:ext>
                  </a:extLst>
                </a:gridCol>
                <a:gridCol w="1100587">
                  <a:extLst>
                    <a:ext uri="{9D8B030D-6E8A-4147-A177-3AD203B41FA5}">
                      <a16:colId xmlns:a16="http://schemas.microsoft.com/office/drawing/2014/main" val="3053335020"/>
                    </a:ext>
                  </a:extLst>
                </a:gridCol>
              </a:tblGrid>
              <a:tr h="225332">
                <a:tc>
                  <a:txBody>
                    <a:bodyPr/>
                    <a:lstStyle/>
                    <a:p>
                      <a:pPr algn="ctr" fontAlgn="ctr"/>
                      <a:r>
                        <a:rPr lang="en-US" sz="1000" b="1" i="0" u="none" strike="noStrike" dirty="0">
                          <a:solidFill>
                            <a:srgbClr val="000000"/>
                          </a:solidFill>
                          <a:effectLst/>
                          <a:latin typeface="Calibri" panose="020F0502020204030204" pitchFamily="34" charset="0"/>
                        </a:rPr>
                        <a:t>Title</a:t>
                      </a:r>
                    </a:p>
                  </a:txBody>
                  <a:tcPr marL="2406" marR="2406" marT="24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000" b="1" i="0" u="none" strike="noStrike">
                          <a:solidFill>
                            <a:srgbClr val="000000"/>
                          </a:solidFill>
                          <a:effectLst/>
                          <a:latin typeface="Calibri" panose="020F0502020204030204" pitchFamily="34" charset="0"/>
                        </a:rPr>
                        <a:t>Primary Author</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000" b="1" i="0" u="none" strike="noStrike">
                          <a:solidFill>
                            <a:srgbClr val="000000"/>
                          </a:solidFill>
                          <a:effectLst/>
                          <a:latin typeface="Calibri" panose="020F0502020204030204" pitchFamily="34" charset="0"/>
                        </a:rPr>
                        <a:t>Venue</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000" b="1" i="0" u="none" strike="noStrike">
                          <a:solidFill>
                            <a:srgbClr val="000000"/>
                          </a:solidFill>
                          <a:effectLst/>
                          <a:latin typeface="Calibri" panose="020F0502020204030204" pitchFamily="34" charset="0"/>
                        </a:rPr>
                        <a:t>Date</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768133987"/>
                  </a:ext>
                </a:extLst>
              </a:tr>
              <a:tr h="171947">
                <a:tc>
                  <a:txBody>
                    <a:bodyPr/>
                    <a:lstStyle/>
                    <a:p>
                      <a:pPr algn="l" fontAlgn="ctr"/>
                      <a:r>
                        <a:rPr lang="en-US" sz="900" b="1" i="0" u="none" strike="noStrike">
                          <a:solidFill>
                            <a:srgbClr val="000000"/>
                          </a:solidFill>
                          <a:effectLst/>
                          <a:latin typeface="Calibri" panose="020F0502020204030204" pitchFamily="34" charset="0"/>
                        </a:rPr>
                        <a:t>Anisotropic analysis of fibrous and woven materials part 2: Computation of effective conductivity</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Semeraro, Federico</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Computational Materials Science</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01/01/21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04142547"/>
                  </a:ext>
                </a:extLst>
              </a:tr>
              <a:tr h="165032">
                <a:tc>
                  <a:txBody>
                    <a:bodyPr/>
                    <a:lstStyle/>
                    <a:p>
                      <a:pPr algn="l" fontAlgn="ctr"/>
                      <a:r>
                        <a:rPr lang="en-US" sz="900" b="1" i="0" u="none" strike="noStrike">
                          <a:solidFill>
                            <a:srgbClr val="000000"/>
                          </a:solidFill>
                          <a:effectLst/>
                          <a:latin typeface="Calibri" panose="020F0502020204030204" pitchFamily="34" charset="0"/>
                        </a:rPr>
                        <a:t>Micromechanics Modeling of Textiles for</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Re-Entry Parachute Applications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Hearly, Brandon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NASA TM</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01/01/21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55027820"/>
                  </a:ext>
                </a:extLst>
              </a:tr>
              <a:tr h="165032">
                <a:tc>
                  <a:txBody>
                    <a:bodyPr/>
                    <a:lstStyle/>
                    <a:p>
                      <a:pPr algn="l" fontAlgn="ctr"/>
                      <a:r>
                        <a:rPr lang="en-US" sz="900" b="1" i="0" u="none" strike="noStrike">
                          <a:solidFill>
                            <a:srgbClr val="000000"/>
                          </a:solidFill>
                          <a:effectLst/>
                          <a:latin typeface="Calibri" panose="020F0502020204030204" pitchFamily="34" charset="0"/>
                        </a:rPr>
                        <a:t>Time integration considerations for the solution of reacting flows using discontinuous Galerkin methods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Bornhoft, Brett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237904"/>
                  </a:ext>
                </a:extLst>
              </a:tr>
              <a:tr h="168205">
                <a:tc>
                  <a:txBody>
                    <a:bodyPr/>
                    <a:lstStyle/>
                    <a:p>
                      <a:pPr algn="l" fontAlgn="ctr"/>
                      <a:r>
                        <a:rPr lang="en-US" sz="900" b="1" i="0" u="none" strike="noStrike">
                          <a:solidFill>
                            <a:srgbClr val="000000"/>
                          </a:solidFill>
                          <a:effectLst/>
                          <a:latin typeface="Calibri" panose="020F0502020204030204" pitchFamily="34" charset="0"/>
                        </a:rPr>
                        <a:t>Discontinuous Galerkin simulations of dusty flows over a full-scale capsule during Mars atmospheric entry</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Ching, Eric</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7010341"/>
                  </a:ext>
                </a:extLst>
              </a:tr>
              <a:tr h="165032">
                <a:tc>
                  <a:txBody>
                    <a:bodyPr/>
                    <a:lstStyle/>
                    <a:p>
                      <a:pPr algn="l" fontAlgn="ctr"/>
                      <a:r>
                        <a:rPr lang="en-US" sz="900" b="1" i="0" u="none" strike="noStrike">
                          <a:solidFill>
                            <a:srgbClr val="000000"/>
                          </a:solidFill>
                          <a:effectLst/>
                          <a:latin typeface="Calibri" panose="020F0502020204030204" pitchFamily="34" charset="0"/>
                        </a:rPr>
                        <a:t>Characterization of Radiative Heating Anomaly in High Enthalpy Shock Tunnels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Cruden, Brett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47746447"/>
                  </a:ext>
                </a:extLst>
              </a:tr>
              <a:tr h="165032">
                <a:tc>
                  <a:txBody>
                    <a:bodyPr/>
                    <a:lstStyle/>
                    <a:p>
                      <a:pPr algn="l" fontAlgn="ctr"/>
                      <a:r>
                        <a:rPr lang="en-US" sz="900" b="1" i="0" u="none" strike="noStrike">
                          <a:solidFill>
                            <a:srgbClr val="000000"/>
                          </a:solidFill>
                          <a:effectLst/>
                          <a:latin typeface="Calibri" panose="020F0502020204030204" pitchFamily="34" charset="0"/>
                        </a:rPr>
                        <a:t>Three-Body Collision Based Recombination Rate Constants from Quasi Classical Trajectory Calculations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Geistfeld, Eric</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6386700"/>
                  </a:ext>
                </a:extLst>
              </a:tr>
              <a:tr h="190421">
                <a:tc>
                  <a:txBody>
                    <a:bodyPr/>
                    <a:lstStyle/>
                    <a:p>
                      <a:pPr algn="l" fontAlgn="ctr"/>
                      <a:r>
                        <a:rPr lang="en-US" sz="900" b="1" i="0" u="none" strike="noStrike">
                          <a:solidFill>
                            <a:srgbClr val="000000"/>
                          </a:solidFill>
                          <a:effectLst/>
                          <a:latin typeface="Calibri" panose="020F0502020204030204" pitchFamily="34" charset="0"/>
                        </a:rPr>
                        <a:t>Analysis of Chemical Kinetic Parameters for Hydrogen Atmospheres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Hansson, Kaelan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17546760"/>
                  </a:ext>
                </a:extLst>
              </a:tr>
              <a:tr h="190421">
                <a:tc>
                  <a:txBody>
                    <a:bodyPr/>
                    <a:lstStyle/>
                    <a:p>
                      <a:pPr algn="l" fontAlgn="ctr"/>
                      <a:r>
                        <a:rPr lang="en-US" sz="900" b="1" i="0" u="none" strike="noStrike">
                          <a:solidFill>
                            <a:srgbClr val="000000"/>
                          </a:solidFill>
                          <a:effectLst/>
                          <a:latin typeface="Calibri" panose="020F0502020204030204" pitchFamily="34" charset="0"/>
                        </a:rPr>
                        <a:t>Aerodynamic Shape Optimization using an Embedded</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Boundary Method with Smoothness Guarantees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Ho, Jonathan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47199041"/>
                  </a:ext>
                </a:extLst>
              </a:tr>
              <a:tr h="190421">
                <a:tc>
                  <a:txBody>
                    <a:bodyPr/>
                    <a:lstStyle/>
                    <a:p>
                      <a:pPr algn="l" fontAlgn="ctr"/>
                      <a:r>
                        <a:rPr lang="en-US" sz="900" b="1" i="0" u="none" strike="noStrike">
                          <a:solidFill>
                            <a:srgbClr val="000000"/>
                          </a:solidFill>
                          <a:effectLst/>
                          <a:latin typeface="Calibri" panose="020F0502020204030204" pitchFamily="34" charset="0"/>
                        </a:rPr>
                        <a:t>An Immersed Boundary Method for Hypersonic Viscous Flows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McQuaid, Joel</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27483620"/>
                  </a:ext>
                </a:extLst>
              </a:tr>
              <a:tr h="190421">
                <a:tc>
                  <a:txBody>
                    <a:bodyPr/>
                    <a:lstStyle/>
                    <a:p>
                      <a:pPr algn="l" fontAlgn="ctr"/>
                      <a:r>
                        <a:rPr lang="en-US" sz="900" b="1" i="0" u="none" strike="noStrike">
                          <a:solidFill>
                            <a:srgbClr val="000000"/>
                          </a:solidFill>
                          <a:effectLst/>
                          <a:latin typeface="Calibri" panose="020F0502020204030204" pitchFamily="34" charset="0"/>
                        </a:rPr>
                        <a:t>Objective molecular dynamics of dissociating nitrogen under high temperature conditions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err="1">
                          <a:solidFill>
                            <a:srgbClr val="000000"/>
                          </a:solidFill>
                          <a:effectLst/>
                          <a:latin typeface="Calibri" panose="020F0502020204030204" pitchFamily="34" charset="0"/>
                        </a:rPr>
                        <a:t>Pahlani</a:t>
                      </a:r>
                      <a:r>
                        <a:rPr lang="en-US" sz="900" b="0" i="0" u="none" strike="noStrike" dirty="0">
                          <a:solidFill>
                            <a:srgbClr val="000000"/>
                          </a:solidFill>
                          <a:effectLst/>
                          <a:latin typeface="Calibri" panose="020F0502020204030204" pitchFamily="34" charset="0"/>
                        </a:rPr>
                        <a:t>, Gunjan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36860494"/>
                  </a:ext>
                </a:extLst>
              </a:tr>
              <a:tr h="165032">
                <a:tc>
                  <a:txBody>
                    <a:bodyPr/>
                    <a:lstStyle/>
                    <a:p>
                      <a:pPr algn="l" fontAlgn="ctr"/>
                      <a:r>
                        <a:rPr lang="en-US" sz="900" b="1" i="0" u="none" strike="noStrike">
                          <a:solidFill>
                            <a:srgbClr val="000000"/>
                          </a:solidFill>
                          <a:effectLst/>
                          <a:latin typeface="Calibri" panose="020F0502020204030204" pitchFamily="34" charset="0"/>
                        </a:rPr>
                        <a:t>Investigation of In-Depth penetration of Radiative Heating in Thermal Protection System (TPS)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Poovathingal, Savio</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9265813"/>
                  </a:ext>
                </a:extLst>
              </a:tr>
              <a:tr h="83594">
                <a:tc>
                  <a:txBody>
                    <a:bodyPr/>
                    <a:lstStyle/>
                    <a:p>
                      <a:pPr algn="l" fontAlgn="ctr"/>
                      <a:r>
                        <a:rPr lang="en-US" sz="900" b="1" i="0" u="none" strike="noStrike">
                          <a:solidFill>
                            <a:srgbClr val="000000"/>
                          </a:solidFill>
                          <a:effectLst/>
                          <a:latin typeface="Calibri" panose="020F0502020204030204" pitchFamily="34" charset="0"/>
                        </a:rPr>
                        <a:t>On the Energy Transfer Mechanisms for the Supersonic Mode</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l" sz="900" b="0" i="0" u="none" strike="noStrike">
                          <a:solidFill>
                            <a:srgbClr val="000000"/>
                          </a:solidFill>
                          <a:effectLst/>
                          <a:latin typeface="Calibri" panose="020F0502020204030204" pitchFamily="34" charset="0"/>
                        </a:rPr>
                        <a:t>Saikia, Bĳaylakshmi</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7596062"/>
                  </a:ext>
                </a:extLst>
              </a:tr>
              <a:tr h="211844">
                <a:tc>
                  <a:txBody>
                    <a:bodyPr/>
                    <a:lstStyle/>
                    <a:p>
                      <a:pPr algn="l" fontAlgn="ctr"/>
                      <a:r>
                        <a:rPr lang="en-US" sz="900" b="1" i="0" u="none" strike="noStrike">
                          <a:solidFill>
                            <a:srgbClr val="000000"/>
                          </a:solidFill>
                          <a:effectLst/>
                          <a:latin typeface="Calibri" panose="020F0502020204030204" pitchFamily="34" charset="0"/>
                        </a:rPr>
                        <a:t>Preliminary Measurement of Pitch Damping of Blunt Entry Vehicles in a Subsonic Magnetic Suspension Wind Tunnel</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Schoenenberger, Mark</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95013526"/>
                  </a:ext>
                </a:extLst>
              </a:tr>
              <a:tr h="165032">
                <a:tc>
                  <a:txBody>
                    <a:bodyPr/>
                    <a:lstStyle/>
                    <a:p>
                      <a:pPr algn="l" fontAlgn="ctr"/>
                      <a:r>
                        <a:rPr lang="en-US" sz="900" b="1" i="0" u="none" strike="noStrike">
                          <a:solidFill>
                            <a:srgbClr val="000000"/>
                          </a:solidFill>
                          <a:effectLst/>
                          <a:latin typeface="Calibri" panose="020F0502020204030204" pitchFamily="34" charset="0"/>
                        </a:rPr>
                        <a:t>Operational Experience with the Electromagnetic Position Sensor (EPS) for the NASA 6-inch MSBS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Schott, Timothy</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55910788"/>
                  </a:ext>
                </a:extLst>
              </a:tr>
              <a:tr h="83594">
                <a:tc>
                  <a:txBody>
                    <a:bodyPr/>
                    <a:lstStyle/>
                    <a:p>
                      <a:pPr algn="l" fontAlgn="ctr"/>
                      <a:r>
                        <a:rPr lang="en-US" sz="900" b="1" i="0" u="none" strike="noStrike">
                          <a:solidFill>
                            <a:srgbClr val="000000"/>
                          </a:solidFill>
                          <a:effectLst/>
                          <a:latin typeface="Calibri" panose="020F0502020204030204" pitchFamily="34" charset="0"/>
                        </a:rPr>
                        <a:t>A coupled ablation approach using Icarus and US3D</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Schroeder, Olivia</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6314023"/>
                  </a:ext>
                </a:extLst>
              </a:tr>
              <a:tr h="83594">
                <a:tc>
                  <a:txBody>
                    <a:bodyPr/>
                    <a:lstStyle/>
                    <a:p>
                      <a:pPr algn="l" fontAlgn="ctr"/>
                      <a:r>
                        <a:rPr lang="en-US" sz="900" b="1" i="0" u="none" strike="noStrike">
                          <a:solidFill>
                            <a:srgbClr val="000000"/>
                          </a:solidFill>
                          <a:effectLst/>
                          <a:latin typeface="Calibri" panose="020F0502020204030204" pitchFamily="34" charset="0"/>
                        </a:rPr>
                        <a:t>High-Fidelity Simulations of HyMETS Arc-Jet Flows for PICA-N Modeling</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Ventura Diaz, Patricia</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20971004"/>
                  </a:ext>
                </a:extLst>
              </a:tr>
              <a:tr h="165032">
                <a:tc>
                  <a:txBody>
                    <a:bodyPr/>
                    <a:lstStyle/>
                    <a:p>
                      <a:pPr algn="l" fontAlgn="ctr"/>
                      <a:r>
                        <a:rPr lang="en-US" sz="900" b="1" i="0" u="none" strike="noStrike">
                          <a:solidFill>
                            <a:srgbClr val="000000"/>
                          </a:solidFill>
                          <a:effectLst/>
                          <a:latin typeface="Calibri" panose="020F0502020204030204" pitchFamily="34" charset="0"/>
                        </a:rPr>
                        <a:t>A Digital One Degree of Freedom Model of an Electromagnetic Position Sensor</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Weinmann, Michelle</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3851302"/>
                  </a:ext>
                </a:extLst>
              </a:tr>
              <a:tr h="165032">
                <a:tc>
                  <a:txBody>
                    <a:bodyPr/>
                    <a:lstStyle/>
                    <a:p>
                      <a:pPr algn="l" fontAlgn="ctr"/>
                      <a:r>
                        <a:rPr lang="en-US" sz="900" b="1" i="0" u="none" strike="noStrike">
                          <a:solidFill>
                            <a:srgbClr val="000000"/>
                          </a:solidFill>
                          <a:effectLst/>
                          <a:latin typeface="Calibri" panose="020F0502020204030204" pitchFamily="34" charset="0"/>
                        </a:rPr>
                        <a:t>Turbulent Heat Transfer Experiments in Hypersonic Free Flight on Surfaces Representative of Woven TPS Materials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Wilder, Michael</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SciTech (Nashville, TN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01/11/21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5027044"/>
                  </a:ext>
                </a:extLst>
              </a:tr>
              <a:tr h="165032">
                <a:tc>
                  <a:txBody>
                    <a:bodyPr/>
                    <a:lstStyle/>
                    <a:p>
                      <a:pPr algn="l" fontAlgn="ctr"/>
                      <a:r>
                        <a:rPr lang="en-US" sz="900" b="1" i="0" u="none" strike="noStrike">
                          <a:solidFill>
                            <a:srgbClr val="000000"/>
                          </a:solidFill>
                          <a:effectLst/>
                          <a:latin typeface="Calibri" panose="020F0502020204030204" pitchFamily="34" charset="0"/>
                        </a:rPr>
                        <a:t>Overview of the NASA Entry Systems Modeling Project and its Impact on Planetary Mission Design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Brandis, Aaron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COSPAR (Sydney, Aus, </a:t>
                      </a:r>
                      <a:r>
                        <a:rPr lang="en-US" sz="900" b="0" i="1" u="none" strike="noStrike">
                          <a:solidFill>
                            <a:srgbClr val="000000"/>
                          </a:solidFill>
                          <a:effectLst/>
                          <a:latin typeface="Calibri" panose="020F0502020204030204" pitchFamily="34" charset="0"/>
                        </a:rPr>
                        <a:t>virtual</a:t>
                      </a:r>
                      <a:r>
                        <a:rPr lang="en-US" sz="900" b="0" i="0" u="none" strike="noStrike">
                          <a:solidFill>
                            <a:srgbClr val="000000"/>
                          </a:solidFill>
                          <a:effectLst/>
                          <a:latin typeface="Calibri" panose="020F0502020204030204" pitchFamily="34" charset="0"/>
                        </a:rPr>
                        <a:t>)</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01/29/21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0959732"/>
                  </a:ext>
                </a:extLst>
              </a:tr>
              <a:tr h="165032">
                <a:tc>
                  <a:txBody>
                    <a:bodyPr/>
                    <a:lstStyle/>
                    <a:p>
                      <a:pPr algn="l" fontAlgn="ctr"/>
                      <a:r>
                        <a:rPr lang="en-US" sz="900" b="1" i="0" u="none" strike="noStrike">
                          <a:solidFill>
                            <a:srgbClr val="000000"/>
                          </a:solidFill>
                          <a:effectLst/>
                          <a:latin typeface="Calibri" panose="020F0502020204030204" pitchFamily="34" charset="0"/>
                        </a:rPr>
                        <a:t>An immersed boundary fluid–structure interaction method for</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thin, highly compliant shell structures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Boustani, Jonathon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Journal of Computational Physics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4/24/2021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416914"/>
                  </a:ext>
                </a:extLst>
              </a:tr>
              <a:tr h="165032">
                <a:tc>
                  <a:txBody>
                    <a:bodyPr/>
                    <a:lstStyle/>
                    <a:p>
                      <a:pPr algn="l" fontAlgn="ctr"/>
                      <a:r>
                        <a:rPr lang="en-US" sz="900" b="1" i="0" u="none" strike="noStrike">
                          <a:solidFill>
                            <a:srgbClr val="000000"/>
                          </a:solidFill>
                          <a:effectLst/>
                          <a:latin typeface="Calibri" panose="020F0502020204030204" pitchFamily="34" charset="0"/>
                        </a:rPr>
                        <a:t>Impact of NASA's Entry Systems Modeling Project on Planetary Mission Design </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Brandis, Aaron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IPPW 2021 (</a:t>
                      </a:r>
                      <a:r>
                        <a:rPr lang="en-US" sz="900" b="0" i="1" u="none" strike="noStrike">
                          <a:solidFill>
                            <a:srgbClr val="000000"/>
                          </a:solidFill>
                          <a:effectLst/>
                          <a:latin typeface="Calibri" panose="020F0502020204030204" pitchFamily="34" charset="0"/>
                        </a:rPr>
                        <a:t>virtual)</a:t>
                      </a:r>
                      <a:endParaRPr lang="en-US" sz="900" b="0" i="0" u="none" strike="noStrike">
                        <a:solidFill>
                          <a:srgbClr val="000000"/>
                        </a:solidFill>
                        <a:effectLst/>
                        <a:latin typeface="Calibri" panose="020F0502020204030204" pitchFamily="34" charset="0"/>
                      </a:endParaRP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06/17/21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83190973"/>
                  </a:ext>
                </a:extLst>
              </a:tr>
              <a:tr h="165032">
                <a:tc>
                  <a:txBody>
                    <a:bodyPr/>
                    <a:lstStyle/>
                    <a:p>
                      <a:pPr algn="l" fontAlgn="ctr"/>
                      <a:r>
                        <a:rPr lang="en-US" sz="900" b="1" i="0" u="none" strike="noStrike">
                          <a:solidFill>
                            <a:srgbClr val="000000"/>
                          </a:solidFill>
                          <a:effectLst/>
                          <a:latin typeface="Calibri" panose="020F0502020204030204" pitchFamily="34" charset="0"/>
                        </a:rPr>
                        <a:t>Dust Particle Aeroheating Calculations for Mars Entry Hypersonic Flows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Sahai, Amal</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IPPW 2021 (</a:t>
                      </a:r>
                      <a:r>
                        <a:rPr lang="en-US" sz="900" b="0" i="1" u="none" strike="noStrike">
                          <a:solidFill>
                            <a:srgbClr val="000000"/>
                          </a:solidFill>
                          <a:effectLst/>
                          <a:latin typeface="Calibri" panose="020F0502020204030204" pitchFamily="34" charset="0"/>
                        </a:rPr>
                        <a:t>virtual)</a:t>
                      </a:r>
                      <a:endParaRPr lang="en-US" sz="900" b="0" i="0" u="none" strike="noStrike">
                        <a:solidFill>
                          <a:srgbClr val="000000"/>
                        </a:solidFill>
                        <a:effectLst/>
                        <a:latin typeface="Calibri" panose="020F0502020204030204" pitchFamily="34" charset="0"/>
                      </a:endParaRP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06/17/21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2186507"/>
                  </a:ext>
                </a:extLst>
              </a:tr>
              <a:tr h="165032">
                <a:tc>
                  <a:txBody>
                    <a:bodyPr/>
                    <a:lstStyle/>
                    <a:p>
                      <a:pPr algn="l" fontAlgn="ctr"/>
                      <a:r>
                        <a:rPr lang="en-US" sz="900" b="1" i="0" u="none" strike="noStrike">
                          <a:solidFill>
                            <a:srgbClr val="000000"/>
                          </a:solidFill>
                          <a:effectLst/>
                          <a:latin typeface="Calibri" panose="020F0502020204030204" pitchFamily="34" charset="0"/>
                        </a:rPr>
                        <a:t>3D material response of the MSL heatshield using NuSil-coated PICA</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Meurisse, Jeremie</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IPPW 2021 (</a:t>
                      </a:r>
                      <a:r>
                        <a:rPr lang="en-US" sz="900" b="0" i="1" u="none" strike="noStrike">
                          <a:solidFill>
                            <a:srgbClr val="000000"/>
                          </a:solidFill>
                          <a:effectLst/>
                          <a:latin typeface="Calibri" panose="020F0502020204030204" pitchFamily="34" charset="0"/>
                        </a:rPr>
                        <a:t>virtual)</a:t>
                      </a:r>
                      <a:endParaRPr lang="en-US" sz="900" b="0" i="0" u="none" strike="noStrike">
                        <a:solidFill>
                          <a:srgbClr val="000000"/>
                        </a:solidFill>
                        <a:effectLst/>
                        <a:latin typeface="Calibri" panose="020F0502020204030204" pitchFamily="34" charset="0"/>
                      </a:endParaRP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06/17/21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0889643"/>
                  </a:ext>
                </a:extLst>
              </a:tr>
              <a:tr h="165032">
                <a:tc>
                  <a:txBody>
                    <a:bodyPr/>
                    <a:lstStyle/>
                    <a:p>
                      <a:pPr algn="l" fontAlgn="ctr"/>
                      <a:r>
                        <a:rPr lang="en-US" sz="900" b="1" i="0" u="none" strike="noStrike">
                          <a:solidFill>
                            <a:srgbClr val="000000"/>
                          </a:solidFill>
                          <a:effectLst/>
                          <a:latin typeface="Calibri" panose="020F0502020204030204" pitchFamily="34" charset="0"/>
                        </a:rPr>
                        <a:t>Analysis of the MSL/MEDLI Entry Data with Coupled CFD and Material Response</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Thornton, John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IPPW 2021 (</a:t>
                      </a:r>
                      <a:r>
                        <a:rPr lang="en-US" sz="900" b="0" i="1" u="none" strike="noStrike">
                          <a:solidFill>
                            <a:srgbClr val="000000"/>
                          </a:solidFill>
                          <a:effectLst/>
                          <a:latin typeface="Calibri" panose="020F0502020204030204" pitchFamily="34" charset="0"/>
                        </a:rPr>
                        <a:t>virtual)</a:t>
                      </a:r>
                      <a:endParaRPr lang="en-US" sz="900" b="0" i="0" u="none" strike="noStrike">
                        <a:solidFill>
                          <a:srgbClr val="000000"/>
                        </a:solidFill>
                        <a:effectLst/>
                        <a:latin typeface="Calibri" panose="020F0502020204030204" pitchFamily="34" charset="0"/>
                      </a:endParaRP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06/17/21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06608997"/>
                  </a:ext>
                </a:extLst>
              </a:tr>
              <a:tr h="165032">
                <a:tc>
                  <a:txBody>
                    <a:bodyPr/>
                    <a:lstStyle/>
                    <a:p>
                      <a:pPr algn="l" fontAlgn="ctr"/>
                      <a:r>
                        <a:rPr lang="en-US" sz="900" b="1" i="0" u="none" strike="noStrike">
                          <a:solidFill>
                            <a:srgbClr val="000000"/>
                          </a:solidFill>
                          <a:effectLst/>
                          <a:latin typeface="Calibri" panose="020F0502020204030204" pitchFamily="34" charset="0"/>
                        </a:rPr>
                        <a:t>Revisiting MEDLI with Improved Modeling and Simulation Tools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Prabhu, Dinesh</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IPPW 2021 (</a:t>
                      </a:r>
                      <a:r>
                        <a:rPr lang="en-US" sz="900" b="0" i="1" u="none" strike="noStrike">
                          <a:solidFill>
                            <a:srgbClr val="000000"/>
                          </a:solidFill>
                          <a:effectLst/>
                          <a:latin typeface="Calibri" panose="020F0502020204030204" pitchFamily="34" charset="0"/>
                        </a:rPr>
                        <a:t>virtual)</a:t>
                      </a:r>
                      <a:endParaRPr lang="en-US" sz="900" b="0" i="0" u="none" strike="noStrike">
                        <a:solidFill>
                          <a:srgbClr val="000000"/>
                        </a:solidFill>
                        <a:effectLst/>
                        <a:latin typeface="Calibri" panose="020F0502020204030204" pitchFamily="34" charset="0"/>
                      </a:endParaRP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06/17/21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5830327"/>
                  </a:ext>
                </a:extLst>
              </a:tr>
              <a:tr h="165032">
                <a:tc>
                  <a:txBody>
                    <a:bodyPr/>
                    <a:lstStyle/>
                    <a:p>
                      <a:pPr algn="l" fontAlgn="ctr"/>
                      <a:r>
                        <a:rPr lang="en-US" sz="900" b="1" i="0" u="none" strike="noStrike">
                          <a:solidFill>
                            <a:srgbClr val="000000"/>
                          </a:solidFill>
                          <a:effectLst/>
                          <a:latin typeface="Calibri" panose="020F0502020204030204" pitchFamily="34" charset="0"/>
                        </a:rPr>
                        <a:t>Towards Thermal Protection System Certification by Analysis: Identification and Implication of Features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Haskins, Justin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IPPW 2021 (</a:t>
                      </a:r>
                      <a:r>
                        <a:rPr lang="en-US" sz="900" b="0" i="1" u="none" strike="noStrike">
                          <a:solidFill>
                            <a:srgbClr val="000000"/>
                          </a:solidFill>
                          <a:effectLst/>
                          <a:latin typeface="Calibri" panose="020F0502020204030204" pitchFamily="34" charset="0"/>
                        </a:rPr>
                        <a:t>virtual)</a:t>
                      </a:r>
                      <a:endParaRPr lang="en-US" sz="900" b="0" i="0" u="none" strike="noStrike">
                        <a:solidFill>
                          <a:srgbClr val="000000"/>
                        </a:solidFill>
                        <a:effectLst/>
                        <a:latin typeface="Calibri" panose="020F0502020204030204" pitchFamily="34" charset="0"/>
                      </a:endParaRP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06/17/21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26886856"/>
                  </a:ext>
                </a:extLst>
              </a:tr>
              <a:tr h="165032">
                <a:tc>
                  <a:txBody>
                    <a:bodyPr/>
                    <a:lstStyle/>
                    <a:p>
                      <a:pPr algn="l" fontAlgn="ctr"/>
                      <a:r>
                        <a:rPr lang="en-US" sz="900" b="1" i="0" u="none" strike="noStrike">
                          <a:solidFill>
                            <a:srgbClr val="000000"/>
                          </a:solidFill>
                          <a:effectLst/>
                          <a:latin typeface="Calibri" panose="020F0502020204030204" pitchFamily="34" charset="0"/>
                        </a:rPr>
                        <a:t>Towards Supersonic Parachute Inflation Capabilities within the Launch, Ascent, and Vehicle Aerodynamics (LAVA) framework.</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Boustani, Jonathon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IPPW 2021 (</a:t>
                      </a:r>
                      <a:r>
                        <a:rPr lang="en-US" sz="900" b="0" i="1" u="none" strike="noStrike">
                          <a:solidFill>
                            <a:srgbClr val="000000"/>
                          </a:solidFill>
                          <a:effectLst/>
                          <a:latin typeface="Calibri" panose="020F0502020204030204" pitchFamily="34" charset="0"/>
                        </a:rPr>
                        <a:t>virtual)</a:t>
                      </a:r>
                      <a:endParaRPr lang="en-US" sz="900" b="0" i="0" u="none" strike="noStrike">
                        <a:solidFill>
                          <a:srgbClr val="000000"/>
                        </a:solidFill>
                        <a:effectLst/>
                        <a:latin typeface="Calibri" panose="020F0502020204030204" pitchFamily="34" charset="0"/>
                      </a:endParaRP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06/17/21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0411274"/>
                  </a:ext>
                </a:extLst>
              </a:tr>
              <a:tr h="165032">
                <a:tc>
                  <a:txBody>
                    <a:bodyPr/>
                    <a:lstStyle/>
                    <a:p>
                      <a:pPr algn="l" fontAlgn="ctr"/>
                      <a:r>
                        <a:rPr lang="en-US" sz="900" b="1" i="0" u="none" strike="noStrike">
                          <a:solidFill>
                            <a:srgbClr val="000000"/>
                          </a:solidFill>
                          <a:effectLst/>
                          <a:latin typeface="Calibri" panose="020F0502020204030204" pitchFamily="34" charset="0"/>
                        </a:rPr>
                        <a:t>Predictive Modeling of Carbon Ablators Using Micro and Macro-Scale Modeling</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Thornton, John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National Space and Missile Materials Symposium (NSMMS)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06/21/21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0783185"/>
                  </a:ext>
                </a:extLst>
              </a:tr>
              <a:tr h="165032">
                <a:tc>
                  <a:txBody>
                    <a:bodyPr/>
                    <a:lstStyle/>
                    <a:p>
                      <a:pPr algn="l" fontAlgn="ctr"/>
                      <a:r>
                        <a:rPr lang="en-US" sz="900" b="1" i="0" u="none" strike="noStrike">
                          <a:solidFill>
                            <a:srgbClr val="000000"/>
                          </a:solidFill>
                          <a:effectLst/>
                          <a:latin typeface="Calibri" panose="020F0502020204030204" pitchFamily="34" charset="0"/>
                        </a:rPr>
                        <a:t>On the behavior of entropy stable schemes in the low mach regime</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Gouasmi, Ayoub</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USNCCM</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07/25/21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43404036"/>
                  </a:ext>
                </a:extLst>
              </a:tr>
              <a:tr h="165032">
                <a:tc>
                  <a:txBody>
                    <a:bodyPr/>
                    <a:lstStyle/>
                    <a:p>
                      <a:pPr algn="l" fontAlgn="ctr"/>
                      <a:r>
                        <a:rPr lang="en-US" sz="900" b="1" i="0" u="none" strike="noStrike">
                          <a:solidFill>
                            <a:srgbClr val="000000"/>
                          </a:solidFill>
                          <a:effectLst/>
                          <a:latin typeface="Calibri" panose="020F0502020204030204" pitchFamily="34" charset="0"/>
                        </a:rPr>
                        <a:t>An effiicient preconditioner for a monolithic high-order fluid-structure interaction solver</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Franciolini, Matteo</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USNCCM</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07/25/21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4073462"/>
                  </a:ext>
                </a:extLst>
              </a:tr>
              <a:tr h="165032">
                <a:tc>
                  <a:txBody>
                    <a:bodyPr/>
                    <a:lstStyle/>
                    <a:p>
                      <a:pPr algn="l" fontAlgn="ctr"/>
                      <a:r>
                        <a:rPr lang="en-US" sz="900" b="1" i="0" u="none" strike="noStrike">
                          <a:solidFill>
                            <a:srgbClr val="000000"/>
                          </a:solidFill>
                          <a:effectLst/>
                          <a:latin typeface="Calibri" panose="020F0502020204030204" pitchFamily="34" charset="0"/>
                        </a:rPr>
                        <a:t>Ablating Woven Thermal Protection System Materials Under High Shear Flow Conditions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Gopalan, Krishnan</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USNCCM</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07/25/21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18581455"/>
                  </a:ext>
                </a:extLst>
              </a:tr>
              <a:tr h="165032">
                <a:tc>
                  <a:txBody>
                    <a:bodyPr/>
                    <a:lstStyle/>
                    <a:p>
                      <a:pPr algn="l" fontAlgn="ctr"/>
                      <a:r>
                        <a:rPr lang="en-US" sz="900" b="1" i="0" u="none" strike="noStrike">
                          <a:solidFill>
                            <a:srgbClr val="000000"/>
                          </a:solidFill>
                          <a:effectLst/>
                          <a:latin typeface="Calibri" panose="020F0502020204030204" pitchFamily="34" charset="0"/>
                        </a:rPr>
                        <a:t>Computing the effective elasticity of anisotropic porous media from X-ray computed micro-tomography images </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Semeraro, Federico</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USNCCM</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07/25/21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0282435"/>
                  </a:ext>
                </a:extLst>
              </a:tr>
              <a:tr h="165032">
                <a:tc>
                  <a:txBody>
                    <a:bodyPr/>
                    <a:lstStyle/>
                    <a:p>
                      <a:pPr algn="l" fontAlgn="ctr"/>
                      <a:r>
                        <a:rPr lang="en-US" sz="900" b="1" i="0" u="none" strike="noStrike">
                          <a:solidFill>
                            <a:srgbClr val="000000"/>
                          </a:solidFill>
                          <a:effectLst/>
                          <a:latin typeface="Calibri" panose="020F0502020204030204" pitchFamily="34" charset="0"/>
                        </a:rPr>
                        <a:t>Efficient preconditioning of a high-order monolithic solver for multiphysics problems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Franciolini, Matteo</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AIAA Aviation 2021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08/02/21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5965662"/>
                  </a:ext>
                </a:extLst>
              </a:tr>
              <a:tr h="165032">
                <a:tc>
                  <a:txBody>
                    <a:bodyPr/>
                    <a:lstStyle/>
                    <a:p>
                      <a:pPr algn="l" fontAlgn="ctr"/>
                      <a:r>
                        <a:rPr lang="en-US" sz="900" b="1" i="0" u="none" strike="noStrike">
                          <a:solidFill>
                            <a:srgbClr val="000000"/>
                          </a:solidFill>
                          <a:effectLst/>
                          <a:latin typeface="Calibri" panose="020F0502020204030204" pitchFamily="34" charset="0"/>
                        </a:rPr>
                        <a:t>Validation and Sensitivity Analyses of Arc-Jet Performance of Woven Thermal Protection Entry Systems</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Raghunandan, Pratibha</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AIAA Aviation 2021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panose="020F0502020204030204" pitchFamily="34" charset="0"/>
                        </a:rPr>
                        <a:t>08/02/21</a:t>
                      </a:r>
                    </a:p>
                  </a:txBody>
                  <a:tcPr marL="2406" marR="2406" marT="2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7333577"/>
                  </a:ext>
                </a:extLst>
              </a:tr>
            </a:tbl>
          </a:graphicData>
        </a:graphic>
      </p:graphicFrame>
    </p:spTree>
    <p:extLst>
      <p:ext uri="{BB962C8B-B14F-4D97-AF65-F5344CB8AC3E}">
        <p14:creationId xmlns:p14="http://schemas.microsoft.com/office/powerpoint/2010/main" val="1976045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67" y="121312"/>
            <a:ext cx="8885667" cy="1066800"/>
          </a:xfrm>
        </p:spPr>
        <p:txBody>
          <a:bodyPr/>
          <a:lstStyle/>
          <a:p>
            <a:r>
              <a:rPr lang="en-US" sz="4000" b="1" dirty="0"/>
              <a:t>Academic Partnerships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4</a:t>
            </a:fld>
            <a:endParaRPr lang="uk-UA"/>
          </a:p>
        </p:txBody>
      </p:sp>
      <p:sp>
        <p:nvSpPr>
          <p:cNvPr id="124" name="Freeform 9">
            <a:extLst>
              <a:ext uri="{FF2B5EF4-FFF2-40B4-BE49-F238E27FC236}">
                <a16:creationId xmlns:a16="http://schemas.microsoft.com/office/drawing/2014/main" id="{A851F5F9-1EE0-314C-BFF4-CFD1BE335A77}"/>
              </a:ext>
            </a:extLst>
          </p:cNvPr>
          <p:cNvSpPr>
            <a:spLocks/>
          </p:cNvSpPr>
          <p:nvPr/>
        </p:nvSpPr>
        <p:spPr bwMode="auto">
          <a:xfrm>
            <a:off x="8029860" y="3288628"/>
            <a:ext cx="222250" cy="346075"/>
          </a:xfrm>
          <a:custGeom>
            <a:avLst/>
            <a:gdLst>
              <a:gd name="T0" fmla="*/ 9933 w 179"/>
              <a:gd name="T1" fmla="*/ 0 h 294"/>
              <a:gd name="T2" fmla="*/ 0 w 179"/>
              <a:gd name="T3" fmla="*/ 2354 h 294"/>
              <a:gd name="T4" fmla="*/ 0 w 179"/>
              <a:gd name="T5" fmla="*/ 5886 h 294"/>
              <a:gd name="T6" fmla="*/ 9933 w 179"/>
              <a:gd name="T7" fmla="*/ 2354 h 294"/>
              <a:gd name="T8" fmla="*/ 9933 w 179"/>
              <a:gd name="T9" fmla="*/ 0 h 294"/>
              <a:gd name="T10" fmla="*/ 0 60000 65536"/>
              <a:gd name="T11" fmla="*/ 0 60000 65536"/>
              <a:gd name="T12" fmla="*/ 0 60000 65536"/>
              <a:gd name="T13" fmla="*/ 0 60000 65536"/>
              <a:gd name="T14" fmla="*/ 0 60000 65536"/>
              <a:gd name="T15" fmla="*/ 0 w 179"/>
              <a:gd name="T16" fmla="*/ 0 h 294"/>
              <a:gd name="T17" fmla="*/ 179 w 179"/>
              <a:gd name="T18" fmla="*/ 294 h 294"/>
            </a:gdLst>
            <a:ahLst/>
            <a:cxnLst>
              <a:cxn ang="T10">
                <a:pos x="T0" y="T1"/>
              </a:cxn>
              <a:cxn ang="T11">
                <a:pos x="T2" y="T3"/>
              </a:cxn>
              <a:cxn ang="T12">
                <a:pos x="T4" y="T5"/>
              </a:cxn>
              <a:cxn ang="T13">
                <a:pos x="T6" y="T7"/>
              </a:cxn>
              <a:cxn ang="T14">
                <a:pos x="T8" y="T9"/>
              </a:cxn>
            </a:cxnLst>
            <a:rect l="T15" t="T16" r="T17" b="T18"/>
            <a:pathLst>
              <a:path w="179" h="294">
                <a:moveTo>
                  <a:pt x="179" y="0"/>
                </a:moveTo>
                <a:lnTo>
                  <a:pt x="0" y="139"/>
                </a:lnTo>
                <a:lnTo>
                  <a:pt x="0" y="294"/>
                </a:lnTo>
                <a:lnTo>
                  <a:pt x="179" y="157"/>
                </a:lnTo>
                <a:lnTo>
                  <a:pt x="179" y="0"/>
                </a:lnTo>
                <a:close/>
              </a:path>
            </a:pathLst>
          </a:custGeom>
          <a:solidFill>
            <a:srgbClr val="9D9D9D"/>
          </a:solidFill>
          <a:ln w="12700">
            <a:solidFill>
              <a:srgbClr val="000000"/>
            </a:solidFill>
            <a:prstDash val="solid"/>
            <a:round/>
            <a:headEnd/>
            <a:tailEnd/>
          </a:ln>
        </p:spPr>
        <p:txBody>
          <a:bodyPr/>
          <a:lstStyle/>
          <a:p>
            <a:endParaRPr lang="en-US"/>
          </a:p>
        </p:txBody>
      </p:sp>
      <p:sp>
        <p:nvSpPr>
          <p:cNvPr id="125" name="Freeform 10">
            <a:extLst>
              <a:ext uri="{FF2B5EF4-FFF2-40B4-BE49-F238E27FC236}">
                <a16:creationId xmlns:a16="http://schemas.microsoft.com/office/drawing/2014/main" id="{178C248C-D8F4-184F-B4A2-53A3F86C44EE}"/>
              </a:ext>
            </a:extLst>
          </p:cNvPr>
          <p:cNvSpPr>
            <a:spLocks/>
          </p:cNvSpPr>
          <p:nvPr/>
        </p:nvSpPr>
        <p:spPr bwMode="auto">
          <a:xfrm>
            <a:off x="6031198" y="4839615"/>
            <a:ext cx="220662" cy="254000"/>
          </a:xfrm>
          <a:custGeom>
            <a:avLst/>
            <a:gdLst>
              <a:gd name="T0" fmla="*/ 0 w 175"/>
              <a:gd name="T1" fmla="*/ 0 h 215"/>
              <a:gd name="T2" fmla="*/ 10087 w 175"/>
              <a:gd name="T3" fmla="*/ 2363 h 215"/>
              <a:gd name="T4" fmla="*/ 10087 w 175"/>
              <a:gd name="T5" fmla="*/ 4726 h 215"/>
              <a:gd name="T6" fmla="*/ 0 w 175"/>
              <a:gd name="T7" fmla="*/ 3544 h 215"/>
              <a:gd name="T8" fmla="*/ 0 w 175"/>
              <a:gd name="T9" fmla="*/ 0 h 215"/>
              <a:gd name="T10" fmla="*/ 0 60000 65536"/>
              <a:gd name="T11" fmla="*/ 0 60000 65536"/>
              <a:gd name="T12" fmla="*/ 0 60000 65536"/>
              <a:gd name="T13" fmla="*/ 0 60000 65536"/>
              <a:gd name="T14" fmla="*/ 0 60000 65536"/>
              <a:gd name="T15" fmla="*/ 0 w 175"/>
              <a:gd name="T16" fmla="*/ 0 h 215"/>
              <a:gd name="T17" fmla="*/ 175 w 175"/>
              <a:gd name="T18" fmla="*/ 215 h 215"/>
            </a:gdLst>
            <a:ahLst/>
            <a:cxnLst>
              <a:cxn ang="T10">
                <a:pos x="T0" y="T1"/>
              </a:cxn>
              <a:cxn ang="T11">
                <a:pos x="T2" y="T3"/>
              </a:cxn>
              <a:cxn ang="T12">
                <a:pos x="T4" y="T5"/>
              </a:cxn>
              <a:cxn ang="T13">
                <a:pos x="T6" y="T7"/>
              </a:cxn>
              <a:cxn ang="T14">
                <a:pos x="T8" y="T9"/>
              </a:cxn>
            </a:cxnLst>
            <a:rect l="T15" t="T16" r="T17" b="T18"/>
            <a:pathLst>
              <a:path w="175" h="215">
                <a:moveTo>
                  <a:pt x="0" y="0"/>
                </a:moveTo>
                <a:lnTo>
                  <a:pt x="175" y="62"/>
                </a:lnTo>
                <a:lnTo>
                  <a:pt x="175" y="215"/>
                </a:lnTo>
                <a:lnTo>
                  <a:pt x="0" y="153"/>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126" name="Freeform 11">
            <a:extLst>
              <a:ext uri="{FF2B5EF4-FFF2-40B4-BE49-F238E27FC236}">
                <a16:creationId xmlns:a16="http://schemas.microsoft.com/office/drawing/2014/main" id="{699DBF8C-5680-414F-BC51-E854A8CDAA62}"/>
              </a:ext>
            </a:extLst>
          </p:cNvPr>
          <p:cNvSpPr>
            <a:spLocks/>
          </p:cNvSpPr>
          <p:nvPr/>
        </p:nvSpPr>
        <p:spPr bwMode="auto">
          <a:xfrm>
            <a:off x="6978935" y="5122190"/>
            <a:ext cx="30163" cy="184150"/>
          </a:xfrm>
          <a:custGeom>
            <a:avLst/>
            <a:gdLst>
              <a:gd name="T0" fmla="*/ 0 w 24"/>
              <a:gd name="T1" fmla="*/ 0 h 156"/>
              <a:gd name="T2" fmla="*/ 0 w 24"/>
              <a:gd name="T3" fmla="*/ 2361 h 156"/>
              <a:gd name="T4" fmla="*/ 3770 w 24"/>
              <a:gd name="T5" fmla="*/ 2361 h 156"/>
              <a:gd name="T6" fmla="*/ 3770 w 24"/>
              <a:gd name="T7" fmla="*/ 2361 h 156"/>
              <a:gd name="T8" fmla="*/ 0 w 24"/>
              <a:gd name="T9" fmla="*/ 0 h 156"/>
              <a:gd name="T10" fmla="*/ 0 60000 65536"/>
              <a:gd name="T11" fmla="*/ 0 60000 65536"/>
              <a:gd name="T12" fmla="*/ 0 60000 65536"/>
              <a:gd name="T13" fmla="*/ 0 60000 65536"/>
              <a:gd name="T14" fmla="*/ 0 60000 65536"/>
              <a:gd name="T15" fmla="*/ 0 w 24"/>
              <a:gd name="T16" fmla="*/ 0 h 156"/>
              <a:gd name="T17" fmla="*/ 24 w 24"/>
              <a:gd name="T18" fmla="*/ 156 h 156"/>
            </a:gdLst>
            <a:ahLst/>
            <a:cxnLst>
              <a:cxn ang="T10">
                <a:pos x="T0" y="T1"/>
              </a:cxn>
              <a:cxn ang="T11">
                <a:pos x="T2" y="T3"/>
              </a:cxn>
              <a:cxn ang="T12">
                <a:pos x="T4" y="T5"/>
              </a:cxn>
              <a:cxn ang="T13">
                <a:pos x="T6" y="T7"/>
              </a:cxn>
              <a:cxn ang="T14">
                <a:pos x="T8" y="T9"/>
              </a:cxn>
            </a:cxnLst>
            <a:rect l="T15" t="T16" r="T17" b="T18"/>
            <a:pathLst>
              <a:path w="24" h="156">
                <a:moveTo>
                  <a:pt x="0" y="0"/>
                </a:moveTo>
                <a:lnTo>
                  <a:pt x="0" y="156"/>
                </a:lnTo>
                <a:lnTo>
                  <a:pt x="24" y="156"/>
                </a:lnTo>
                <a:lnTo>
                  <a:pt x="24" y="2"/>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127" name="Freeform 12">
            <a:extLst>
              <a:ext uri="{FF2B5EF4-FFF2-40B4-BE49-F238E27FC236}">
                <a16:creationId xmlns:a16="http://schemas.microsoft.com/office/drawing/2014/main" id="{6557D56B-408C-0C40-81CF-3A713735F4C3}"/>
              </a:ext>
            </a:extLst>
          </p:cNvPr>
          <p:cNvSpPr>
            <a:spLocks/>
          </p:cNvSpPr>
          <p:nvPr/>
        </p:nvSpPr>
        <p:spPr bwMode="auto">
          <a:xfrm>
            <a:off x="7007510" y="5123778"/>
            <a:ext cx="25400" cy="350837"/>
          </a:xfrm>
          <a:custGeom>
            <a:avLst/>
            <a:gdLst>
              <a:gd name="T0" fmla="*/ 0 w 21"/>
              <a:gd name="T1" fmla="*/ 0 h 299"/>
              <a:gd name="T2" fmla="*/ 3629 w 21"/>
              <a:gd name="T3" fmla="*/ 2347 h 299"/>
              <a:gd name="T4" fmla="*/ 3629 w 21"/>
              <a:gd name="T5" fmla="*/ 5867 h 299"/>
              <a:gd name="T6" fmla="*/ 0 w 21"/>
              <a:gd name="T7" fmla="*/ 2347 h 299"/>
              <a:gd name="T8" fmla="*/ 0 w 21"/>
              <a:gd name="T9" fmla="*/ 0 h 299"/>
              <a:gd name="T10" fmla="*/ 0 60000 65536"/>
              <a:gd name="T11" fmla="*/ 0 60000 65536"/>
              <a:gd name="T12" fmla="*/ 0 60000 65536"/>
              <a:gd name="T13" fmla="*/ 0 60000 65536"/>
              <a:gd name="T14" fmla="*/ 0 60000 65536"/>
              <a:gd name="T15" fmla="*/ 0 w 21"/>
              <a:gd name="T16" fmla="*/ 0 h 299"/>
              <a:gd name="T17" fmla="*/ 21 w 21"/>
              <a:gd name="T18" fmla="*/ 299 h 299"/>
            </a:gdLst>
            <a:ahLst/>
            <a:cxnLst>
              <a:cxn ang="T10">
                <a:pos x="T0" y="T1"/>
              </a:cxn>
              <a:cxn ang="T11">
                <a:pos x="T2" y="T3"/>
              </a:cxn>
              <a:cxn ang="T12">
                <a:pos x="T4" y="T5"/>
              </a:cxn>
              <a:cxn ang="T13">
                <a:pos x="T6" y="T7"/>
              </a:cxn>
              <a:cxn ang="T14">
                <a:pos x="T8" y="T9"/>
              </a:cxn>
            </a:cxnLst>
            <a:rect l="T15" t="T16" r="T17" b="T18"/>
            <a:pathLst>
              <a:path w="21" h="299">
                <a:moveTo>
                  <a:pt x="0" y="0"/>
                </a:moveTo>
                <a:lnTo>
                  <a:pt x="21" y="149"/>
                </a:lnTo>
                <a:lnTo>
                  <a:pt x="21" y="299"/>
                </a:lnTo>
                <a:lnTo>
                  <a:pt x="0" y="154"/>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128" name="Freeform 13">
            <a:extLst>
              <a:ext uri="{FF2B5EF4-FFF2-40B4-BE49-F238E27FC236}">
                <a16:creationId xmlns:a16="http://schemas.microsoft.com/office/drawing/2014/main" id="{779ABC20-CCEB-C241-AE8C-D374663EECA8}"/>
              </a:ext>
            </a:extLst>
          </p:cNvPr>
          <p:cNvSpPr>
            <a:spLocks/>
          </p:cNvSpPr>
          <p:nvPr/>
        </p:nvSpPr>
        <p:spPr bwMode="auto">
          <a:xfrm>
            <a:off x="7188485" y="4471315"/>
            <a:ext cx="104775" cy="288925"/>
          </a:xfrm>
          <a:custGeom>
            <a:avLst/>
            <a:gdLst>
              <a:gd name="T0" fmla="*/ 0 w 85"/>
              <a:gd name="T1" fmla="*/ 2349 h 246"/>
              <a:gd name="T2" fmla="*/ 3698 w 85"/>
              <a:gd name="T3" fmla="*/ 0 h 246"/>
              <a:gd name="T4" fmla="*/ 3698 w 85"/>
              <a:gd name="T5" fmla="*/ 2349 h 246"/>
              <a:gd name="T6" fmla="*/ 0 w 85"/>
              <a:gd name="T7" fmla="*/ 4698 h 246"/>
              <a:gd name="T8" fmla="*/ 0 w 85"/>
              <a:gd name="T9" fmla="*/ 2349 h 246"/>
              <a:gd name="T10" fmla="*/ 0 60000 65536"/>
              <a:gd name="T11" fmla="*/ 0 60000 65536"/>
              <a:gd name="T12" fmla="*/ 0 60000 65536"/>
              <a:gd name="T13" fmla="*/ 0 60000 65536"/>
              <a:gd name="T14" fmla="*/ 0 60000 65536"/>
              <a:gd name="T15" fmla="*/ 0 w 85"/>
              <a:gd name="T16" fmla="*/ 0 h 246"/>
              <a:gd name="T17" fmla="*/ 85 w 85"/>
              <a:gd name="T18" fmla="*/ 246 h 246"/>
            </a:gdLst>
            <a:ahLst/>
            <a:cxnLst>
              <a:cxn ang="T10">
                <a:pos x="T0" y="T1"/>
              </a:cxn>
              <a:cxn ang="T11">
                <a:pos x="T2" y="T3"/>
              </a:cxn>
              <a:cxn ang="T12">
                <a:pos x="T4" y="T5"/>
              </a:cxn>
              <a:cxn ang="T13">
                <a:pos x="T6" y="T7"/>
              </a:cxn>
              <a:cxn ang="T14">
                <a:pos x="T8" y="T9"/>
              </a:cxn>
            </a:cxnLst>
            <a:rect l="T15" t="T16" r="T17" b="T18"/>
            <a:pathLst>
              <a:path w="85" h="246">
                <a:moveTo>
                  <a:pt x="0" y="89"/>
                </a:moveTo>
                <a:lnTo>
                  <a:pt x="85" y="0"/>
                </a:lnTo>
                <a:lnTo>
                  <a:pt x="85" y="156"/>
                </a:lnTo>
                <a:lnTo>
                  <a:pt x="0" y="246"/>
                </a:lnTo>
                <a:lnTo>
                  <a:pt x="0" y="89"/>
                </a:lnTo>
                <a:close/>
              </a:path>
            </a:pathLst>
          </a:custGeom>
          <a:solidFill>
            <a:srgbClr val="9D9D9D"/>
          </a:solidFill>
          <a:ln w="12700">
            <a:solidFill>
              <a:srgbClr val="000000"/>
            </a:solidFill>
            <a:prstDash val="solid"/>
            <a:round/>
            <a:headEnd/>
            <a:tailEnd/>
          </a:ln>
        </p:spPr>
        <p:txBody>
          <a:bodyPr/>
          <a:lstStyle/>
          <a:p>
            <a:endParaRPr lang="en-US"/>
          </a:p>
        </p:txBody>
      </p:sp>
      <p:sp>
        <p:nvSpPr>
          <p:cNvPr id="129" name="Freeform 14">
            <a:extLst>
              <a:ext uri="{FF2B5EF4-FFF2-40B4-BE49-F238E27FC236}">
                <a16:creationId xmlns:a16="http://schemas.microsoft.com/office/drawing/2014/main" id="{0CBB5EBC-99BB-614D-9D2B-FE814B55FBB9}"/>
              </a:ext>
            </a:extLst>
          </p:cNvPr>
          <p:cNvSpPr>
            <a:spLocks/>
          </p:cNvSpPr>
          <p:nvPr/>
        </p:nvSpPr>
        <p:spPr bwMode="auto">
          <a:xfrm>
            <a:off x="7342473" y="4368128"/>
            <a:ext cx="117475" cy="214312"/>
          </a:xfrm>
          <a:custGeom>
            <a:avLst/>
            <a:gdLst>
              <a:gd name="T0" fmla="*/ 0 w 95"/>
              <a:gd name="T1" fmla="*/ 2329 h 184"/>
              <a:gd name="T2" fmla="*/ 4946 w 95"/>
              <a:gd name="T3" fmla="*/ 0 h 184"/>
              <a:gd name="T4" fmla="*/ 4946 w 95"/>
              <a:gd name="T5" fmla="*/ 2329 h 184"/>
              <a:gd name="T6" fmla="*/ 0 w 95"/>
              <a:gd name="T7" fmla="*/ 3494 h 184"/>
              <a:gd name="T8" fmla="*/ 0 w 95"/>
              <a:gd name="T9" fmla="*/ 2329 h 184"/>
              <a:gd name="T10" fmla="*/ 0 60000 65536"/>
              <a:gd name="T11" fmla="*/ 0 60000 65536"/>
              <a:gd name="T12" fmla="*/ 0 60000 65536"/>
              <a:gd name="T13" fmla="*/ 0 60000 65536"/>
              <a:gd name="T14" fmla="*/ 0 60000 65536"/>
              <a:gd name="T15" fmla="*/ 0 w 95"/>
              <a:gd name="T16" fmla="*/ 0 h 184"/>
              <a:gd name="T17" fmla="*/ 95 w 95"/>
              <a:gd name="T18" fmla="*/ 184 h 184"/>
            </a:gdLst>
            <a:ahLst/>
            <a:cxnLst>
              <a:cxn ang="T10">
                <a:pos x="T0" y="T1"/>
              </a:cxn>
              <a:cxn ang="T11">
                <a:pos x="T2" y="T3"/>
              </a:cxn>
              <a:cxn ang="T12">
                <a:pos x="T4" y="T5"/>
              </a:cxn>
              <a:cxn ang="T13">
                <a:pos x="T6" y="T7"/>
              </a:cxn>
              <a:cxn ang="T14">
                <a:pos x="T8" y="T9"/>
              </a:cxn>
            </a:cxnLst>
            <a:rect l="T15" t="T16" r="T17" b="T18"/>
            <a:pathLst>
              <a:path w="95" h="184">
                <a:moveTo>
                  <a:pt x="0" y="28"/>
                </a:moveTo>
                <a:lnTo>
                  <a:pt x="95" y="0"/>
                </a:lnTo>
                <a:lnTo>
                  <a:pt x="95" y="154"/>
                </a:lnTo>
                <a:lnTo>
                  <a:pt x="0" y="184"/>
                </a:lnTo>
                <a:lnTo>
                  <a:pt x="0" y="28"/>
                </a:lnTo>
                <a:close/>
              </a:path>
            </a:pathLst>
          </a:custGeom>
          <a:solidFill>
            <a:srgbClr val="9D9D9D"/>
          </a:solidFill>
          <a:ln w="12700">
            <a:solidFill>
              <a:srgbClr val="000000"/>
            </a:solidFill>
            <a:prstDash val="solid"/>
            <a:round/>
            <a:headEnd/>
            <a:tailEnd/>
          </a:ln>
        </p:spPr>
        <p:txBody>
          <a:bodyPr/>
          <a:lstStyle/>
          <a:p>
            <a:endParaRPr lang="en-US"/>
          </a:p>
        </p:txBody>
      </p:sp>
      <p:sp>
        <p:nvSpPr>
          <p:cNvPr id="130" name="Freeform 15">
            <a:extLst>
              <a:ext uri="{FF2B5EF4-FFF2-40B4-BE49-F238E27FC236}">
                <a16:creationId xmlns:a16="http://schemas.microsoft.com/office/drawing/2014/main" id="{44130CBE-6867-4843-9035-98097A067828}"/>
              </a:ext>
            </a:extLst>
          </p:cNvPr>
          <p:cNvSpPr>
            <a:spLocks/>
          </p:cNvSpPr>
          <p:nvPr/>
        </p:nvSpPr>
        <p:spPr bwMode="auto">
          <a:xfrm>
            <a:off x="7596473" y="3877590"/>
            <a:ext cx="61912" cy="258763"/>
          </a:xfrm>
          <a:custGeom>
            <a:avLst/>
            <a:gdLst>
              <a:gd name="T0" fmla="*/ 0 w 49"/>
              <a:gd name="T1" fmla="*/ 2352 h 220"/>
              <a:gd name="T2" fmla="*/ 3791 w 49"/>
              <a:gd name="T3" fmla="*/ 0 h 220"/>
              <a:gd name="T4" fmla="*/ 3791 w 49"/>
              <a:gd name="T5" fmla="*/ 2352 h 220"/>
              <a:gd name="T6" fmla="*/ 0 w 49"/>
              <a:gd name="T7" fmla="*/ 4705 h 220"/>
              <a:gd name="T8" fmla="*/ 0 w 49"/>
              <a:gd name="T9" fmla="*/ 2352 h 220"/>
              <a:gd name="T10" fmla="*/ 0 60000 65536"/>
              <a:gd name="T11" fmla="*/ 0 60000 65536"/>
              <a:gd name="T12" fmla="*/ 0 60000 65536"/>
              <a:gd name="T13" fmla="*/ 0 60000 65536"/>
              <a:gd name="T14" fmla="*/ 0 60000 65536"/>
              <a:gd name="T15" fmla="*/ 0 w 49"/>
              <a:gd name="T16" fmla="*/ 0 h 220"/>
              <a:gd name="T17" fmla="*/ 49 w 49"/>
              <a:gd name="T18" fmla="*/ 220 h 220"/>
            </a:gdLst>
            <a:ahLst/>
            <a:cxnLst>
              <a:cxn ang="T10">
                <a:pos x="T0" y="T1"/>
              </a:cxn>
              <a:cxn ang="T11">
                <a:pos x="T2" y="T3"/>
              </a:cxn>
              <a:cxn ang="T12">
                <a:pos x="T4" y="T5"/>
              </a:cxn>
              <a:cxn ang="T13">
                <a:pos x="T6" y="T7"/>
              </a:cxn>
              <a:cxn ang="T14">
                <a:pos x="T8" y="T9"/>
              </a:cxn>
            </a:cxnLst>
            <a:rect l="T15" t="T16" r="T17" b="T18"/>
            <a:pathLst>
              <a:path w="49" h="220">
                <a:moveTo>
                  <a:pt x="0" y="63"/>
                </a:moveTo>
                <a:lnTo>
                  <a:pt x="49" y="0"/>
                </a:lnTo>
                <a:lnTo>
                  <a:pt x="49" y="155"/>
                </a:lnTo>
                <a:lnTo>
                  <a:pt x="0" y="220"/>
                </a:lnTo>
                <a:lnTo>
                  <a:pt x="0" y="63"/>
                </a:lnTo>
                <a:close/>
              </a:path>
            </a:pathLst>
          </a:custGeom>
          <a:solidFill>
            <a:srgbClr val="9D9D9D"/>
          </a:solidFill>
          <a:ln w="12700">
            <a:solidFill>
              <a:srgbClr val="000000"/>
            </a:solidFill>
            <a:prstDash val="solid"/>
            <a:round/>
            <a:headEnd/>
            <a:tailEnd/>
          </a:ln>
        </p:spPr>
        <p:txBody>
          <a:bodyPr/>
          <a:lstStyle/>
          <a:p>
            <a:endParaRPr lang="en-US"/>
          </a:p>
        </p:txBody>
      </p:sp>
      <p:sp>
        <p:nvSpPr>
          <p:cNvPr id="131" name="Freeform 16">
            <a:extLst>
              <a:ext uri="{FF2B5EF4-FFF2-40B4-BE49-F238E27FC236}">
                <a16:creationId xmlns:a16="http://schemas.microsoft.com/office/drawing/2014/main" id="{F57859FD-F7D0-5A47-9988-6DA52ACD6825}"/>
              </a:ext>
            </a:extLst>
          </p:cNvPr>
          <p:cNvSpPr>
            <a:spLocks/>
          </p:cNvSpPr>
          <p:nvPr/>
        </p:nvSpPr>
        <p:spPr bwMode="auto">
          <a:xfrm>
            <a:off x="7952073" y="3669628"/>
            <a:ext cx="65087" cy="203200"/>
          </a:xfrm>
          <a:custGeom>
            <a:avLst/>
            <a:gdLst>
              <a:gd name="T0" fmla="*/ 0 w 54"/>
              <a:gd name="T1" fmla="*/ 2349 h 173"/>
              <a:gd name="T2" fmla="*/ 3616 w 54"/>
              <a:gd name="T3" fmla="*/ 0 h 173"/>
              <a:gd name="T4" fmla="*/ 3616 w 54"/>
              <a:gd name="T5" fmla="*/ 2349 h 173"/>
              <a:gd name="T6" fmla="*/ 0 w 54"/>
              <a:gd name="T7" fmla="*/ 3524 h 173"/>
              <a:gd name="T8" fmla="*/ 0 w 54"/>
              <a:gd name="T9" fmla="*/ 2349 h 173"/>
              <a:gd name="T10" fmla="*/ 0 60000 65536"/>
              <a:gd name="T11" fmla="*/ 0 60000 65536"/>
              <a:gd name="T12" fmla="*/ 0 60000 65536"/>
              <a:gd name="T13" fmla="*/ 0 60000 65536"/>
              <a:gd name="T14" fmla="*/ 0 60000 65536"/>
              <a:gd name="T15" fmla="*/ 0 w 54"/>
              <a:gd name="T16" fmla="*/ 0 h 173"/>
              <a:gd name="T17" fmla="*/ 54 w 54"/>
              <a:gd name="T18" fmla="*/ 173 h 173"/>
            </a:gdLst>
            <a:ahLst/>
            <a:cxnLst>
              <a:cxn ang="T10">
                <a:pos x="T0" y="T1"/>
              </a:cxn>
              <a:cxn ang="T11">
                <a:pos x="T2" y="T3"/>
              </a:cxn>
              <a:cxn ang="T12">
                <a:pos x="T4" y="T5"/>
              </a:cxn>
              <a:cxn ang="T13">
                <a:pos x="T6" y="T7"/>
              </a:cxn>
              <a:cxn ang="T14">
                <a:pos x="T8" y="T9"/>
              </a:cxn>
            </a:cxnLst>
            <a:rect l="T15" t="T16" r="T17" b="T18"/>
            <a:pathLst>
              <a:path w="54" h="173">
                <a:moveTo>
                  <a:pt x="0" y="20"/>
                </a:moveTo>
                <a:lnTo>
                  <a:pt x="54" y="0"/>
                </a:lnTo>
                <a:lnTo>
                  <a:pt x="54" y="153"/>
                </a:lnTo>
                <a:lnTo>
                  <a:pt x="0" y="173"/>
                </a:lnTo>
                <a:lnTo>
                  <a:pt x="0" y="20"/>
                </a:lnTo>
                <a:close/>
              </a:path>
            </a:pathLst>
          </a:custGeom>
          <a:solidFill>
            <a:srgbClr val="9D9D9D"/>
          </a:solidFill>
          <a:ln w="12700">
            <a:solidFill>
              <a:srgbClr val="000000"/>
            </a:solidFill>
            <a:prstDash val="solid"/>
            <a:round/>
            <a:headEnd/>
            <a:tailEnd/>
          </a:ln>
        </p:spPr>
        <p:txBody>
          <a:bodyPr/>
          <a:lstStyle/>
          <a:p>
            <a:endParaRPr lang="en-US"/>
          </a:p>
        </p:txBody>
      </p:sp>
      <p:sp>
        <p:nvSpPr>
          <p:cNvPr id="132" name="Freeform 17">
            <a:extLst>
              <a:ext uri="{FF2B5EF4-FFF2-40B4-BE49-F238E27FC236}">
                <a16:creationId xmlns:a16="http://schemas.microsoft.com/office/drawing/2014/main" id="{4FB005DE-112C-CA4D-AF7D-EC5D604B69CB}"/>
              </a:ext>
            </a:extLst>
          </p:cNvPr>
          <p:cNvSpPr>
            <a:spLocks/>
          </p:cNvSpPr>
          <p:nvPr/>
        </p:nvSpPr>
        <p:spPr bwMode="auto">
          <a:xfrm>
            <a:off x="7712360" y="3704553"/>
            <a:ext cx="177800" cy="203200"/>
          </a:xfrm>
          <a:custGeom>
            <a:avLst/>
            <a:gdLst>
              <a:gd name="T0" fmla="*/ 7460 w 143"/>
              <a:gd name="T1" fmla="*/ 0 h 173"/>
              <a:gd name="T2" fmla="*/ 6217 w 143"/>
              <a:gd name="T3" fmla="*/ 2349 h 173"/>
              <a:gd name="T4" fmla="*/ 0 w 143"/>
              <a:gd name="T5" fmla="*/ 2349 h 173"/>
              <a:gd name="T6" fmla="*/ 0 w 143"/>
              <a:gd name="T7" fmla="*/ 3524 h 173"/>
              <a:gd name="T8" fmla="*/ 6217 w 143"/>
              <a:gd name="T9" fmla="*/ 3524 h 173"/>
              <a:gd name="T10" fmla="*/ 7460 w 143"/>
              <a:gd name="T11" fmla="*/ 3524 h 173"/>
              <a:gd name="T12" fmla="*/ 7460 w 143"/>
              <a:gd name="T13" fmla="*/ 0 h 173"/>
              <a:gd name="T14" fmla="*/ 0 60000 65536"/>
              <a:gd name="T15" fmla="*/ 0 60000 65536"/>
              <a:gd name="T16" fmla="*/ 0 60000 65536"/>
              <a:gd name="T17" fmla="*/ 0 60000 65536"/>
              <a:gd name="T18" fmla="*/ 0 60000 65536"/>
              <a:gd name="T19" fmla="*/ 0 60000 65536"/>
              <a:gd name="T20" fmla="*/ 0 60000 65536"/>
              <a:gd name="T21" fmla="*/ 0 w 143"/>
              <a:gd name="T22" fmla="*/ 0 h 173"/>
              <a:gd name="T23" fmla="*/ 143 w 143"/>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73">
                <a:moveTo>
                  <a:pt x="143" y="0"/>
                </a:moveTo>
                <a:lnTo>
                  <a:pt x="113" y="4"/>
                </a:lnTo>
                <a:lnTo>
                  <a:pt x="0" y="20"/>
                </a:lnTo>
                <a:lnTo>
                  <a:pt x="0" y="173"/>
                </a:lnTo>
                <a:lnTo>
                  <a:pt x="115" y="159"/>
                </a:lnTo>
                <a:lnTo>
                  <a:pt x="143" y="155"/>
                </a:lnTo>
                <a:lnTo>
                  <a:pt x="143" y="0"/>
                </a:lnTo>
                <a:close/>
              </a:path>
            </a:pathLst>
          </a:custGeom>
          <a:solidFill>
            <a:srgbClr val="9D9D9D"/>
          </a:solidFill>
          <a:ln w="12700">
            <a:solidFill>
              <a:srgbClr val="000000"/>
            </a:solidFill>
            <a:prstDash val="solid"/>
            <a:round/>
            <a:headEnd/>
            <a:tailEnd/>
          </a:ln>
        </p:spPr>
        <p:txBody>
          <a:bodyPr/>
          <a:lstStyle/>
          <a:p>
            <a:endParaRPr lang="en-US"/>
          </a:p>
        </p:txBody>
      </p:sp>
      <p:sp>
        <p:nvSpPr>
          <p:cNvPr id="133" name="Freeform 18">
            <a:extLst>
              <a:ext uri="{FF2B5EF4-FFF2-40B4-BE49-F238E27FC236}">
                <a16:creationId xmlns:a16="http://schemas.microsoft.com/office/drawing/2014/main" id="{6720C2C9-0366-B143-ABF1-4D5608B25640}"/>
              </a:ext>
            </a:extLst>
          </p:cNvPr>
          <p:cNvSpPr>
            <a:spLocks/>
          </p:cNvSpPr>
          <p:nvPr/>
        </p:nvSpPr>
        <p:spPr bwMode="auto">
          <a:xfrm>
            <a:off x="5102510" y="4766590"/>
            <a:ext cx="74613" cy="306388"/>
          </a:xfrm>
          <a:custGeom>
            <a:avLst/>
            <a:gdLst>
              <a:gd name="T0" fmla="*/ 0 w 59"/>
              <a:gd name="T1" fmla="*/ 0 h 262"/>
              <a:gd name="T2" fmla="*/ 3794 w 59"/>
              <a:gd name="T3" fmla="*/ 2339 h 262"/>
              <a:gd name="T4" fmla="*/ 3794 w 59"/>
              <a:gd name="T5" fmla="*/ 5847 h 262"/>
              <a:gd name="T6" fmla="*/ 0 w 59"/>
              <a:gd name="T7" fmla="*/ 2339 h 262"/>
              <a:gd name="T8" fmla="*/ 0 w 59"/>
              <a:gd name="T9" fmla="*/ 0 h 262"/>
              <a:gd name="T10" fmla="*/ 0 60000 65536"/>
              <a:gd name="T11" fmla="*/ 0 60000 65536"/>
              <a:gd name="T12" fmla="*/ 0 60000 65536"/>
              <a:gd name="T13" fmla="*/ 0 60000 65536"/>
              <a:gd name="T14" fmla="*/ 0 60000 65536"/>
              <a:gd name="T15" fmla="*/ 0 w 59"/>
              <a:gd name="T16" fmla="*/ 0 h 262"/>
              <a:gd name="T17" fmla="*/ 59 w 59"/>
              <a:gd name="T18" fmla="*/ 262 h 262"/>
            </a:gdLst>
            <a:ahLst/>
            <a:cxnLst>
              <a:cxn ang="T10">
                <a:pos x="T0" y="T1"/>
              </a:cxn>
              <a:cxn ang="T11">
                <a:pos x="T2" y="T3"/>
              </a:cxn>
              <a:cxn ang="T12">
                <a:pos x="T4" y="T5"/>
              </a:cxn>
              <a:cxn ang="T13">
                <a:pos x="T6" y="T7"/>
              </a:cxn>
              <a:cxn ang="T14">
                <a:pos x="T8" y="T9"/>
              </a:cxn>
            </a:cxnLst>
            <a:rect l="T15" t="T16" r="T17" b="T18"/>
            <a:pathLst>
              <a:path w="59" h="262">
                <a:moveTo>
                  <a:pt x="0" y="0"/>
                </a:moveTo>
                <a:lnTo>
                  <a:pt x="59" y="108"/>
                </a:lnTo>
                <a:lnTo>
                  <a:pt x="59" y="262"/>
                </a:lnTo>
                <a:lnTo>
                  <a:pt x="0" y="153"/>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134" name="Freeform 19">
            <a:extLst>
              <a:ext uri="{FF2B5EF4-FFF2-40B4-BE49-F238E27FC236}">
                <a16:creationId xmlns:a16="http://schemas.microsoft.com/office/drawing/2014/main" id="{0085A17E-5393-E84B-9813-45634A3B13BA}"/>
              </a:ext>
            </a:extLst>
          </p:cNvPr>
          <p:cNvSpPr>
            <a:spLocks/>
          </p:cNvSpPr>
          <p:nvPr/>
        </p:nvSpPr>
        <p:spPr bwMode="auto">
          <a:xfrm>
            <a:off x="5315235" y="4880890"/>
            <a:ext cx="103188" cy="211138"/>
          </a:xfrm>
          <a:custGeom>
            <a:avLst/>
            <a:gdLst>
              <a:gd name="T0" fmla="*/ 0 w 84"/>
              <a:gd name="T1" fmla="*/ 0 h 180"/>
              <a:gd name="T2" fmla="*/ 3685 w 84"/>
              <a:gd name="T3" fmla="*/ 2346 h 180"/>
              <a:gd name="T4" fmla="*/ 3685 w 84"/>
              <a:gd name="T5" fmla="*/ 3519 h 180"/>
              <a:gd name="T6" fmla="*/ 0 w 84"/>
              <a:gd name="T7" fmla="*/ 2346 h 180"/>
              <a:gd name="T8" fmla="*/ 0 w 84"/>
              <a:gd name="T9" fmla="*/ 0 h 180"/>
              <a:gd name="T10" fmla="*/ 0 60000 65536"/>
              <a:gd name="T11" fmla="*/ 0 60000 65536"/>
              <a:gd name="T12" fmla="*/ 0 60000 65536"/>
              <a:gd name="T13" fmla="*/ 0 60000 65536"/>
              <a:gd name="T14" fmla="*/ 0 60000 65536"/>
              <a:gd name="T15" fmla="*/ 0 w 84"/>
              <a:gd name="T16" fmla="*/ 0 h 180"/>
              <a:gd name="T17" fmla="*/ 84 w 84"/>
              <a:gd name="T18" fmla="*/ 180 h 180"/>
            </a:gdLst>
            <a:ahLst/>
            <a:cxnLst>
              <a:cxn ang="T10">
                <a:pos x="T0" y="T1"/>
              </a:cxn>
              <a:cxn ang="T11">
                <a:pos x="T2" y="T3"/>
              </a:cxn>
              <a:cxn ang="T12">
                <a:pos x="T4" y="T5"/>
              </a:cxn>
              <a:cxn ang="T13">
                <a:pos x="T6" y="T7"/>
              </a:cxn>
              <a:cxn ang="T14">
                <a:pos x="T8" y="T9"/>
              </a:cxn>
            </a:cxnLst>
            <a:rect l="T15" t="T16" r="T17" b="T18"/>
            <a:pathLst>
              <a:path w="84" h="180">
                <a:moveTo>
                  <a:pt x="0" y="0"/>
                </a:moveTo>
                <a:lnTo>
                  <a:pt x="84" y="29"/>
                </a:lnTo>
                <a:lnTo>
                  <a:pt x="84" y="180"/>
                </a:lnTo>
                <a:lnTo>
                  <a:pt x="0" y="153"/>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135" name="Freeform 21">
            <a:extLst>
              <a:ext uri="{FF2B5EF4-FFF2-40B4-BE49-F238E27FC236}">
                <a16:creationId xmlns:a16="http://schemas.microsoft.com/office/drawing/2014/main" id="{CA9BF828-03D5-1747-A20E-1D672DC19457}"/>
              </a:ext>
            </a:extLst>
          </p:cNvPr>
          <p:cNvSpPr>
            <a:spLocks/>
          </p:cNvSpPr>
          <p:nvPr/>
        </p:nvSpPr>
        <p:spPr bwMode="auto">
          <a:xfrm>
            <a:off x="6636035" y="4795165"/>
            <a:ext cx="88900" cy="254000"/>
          </a:xfrm>
          <a:custGeom>
            <a:avLst/>
            <a:gdLst>
              <a:gd name="T0" fmla="*/ 0 w 71"/>
              <a:gd name="T1" fmla="*/ 0 h 217"/>
              <a:gd name="T2" fmla="*/ 0 w 71"/>
              <a:gd name="T3" fmla="*/ 2341 h 217"/>
              <a:gd name="T4" fmla="*/ 2504 w 71"/>
              <a:gd name="T5" fmla="*/ 4682 h 217"/>
              <a:gd name="T6" fmla="*/ 2504 w 71"/>
              <a:gd name="T7" fmla="*/ 2341 h 217"/>
              <a:gd name="T8" fmla="*/ 0 w 71"/>
              <a:gd name="T9" fmla="*/ 0 h 217"/>
              <a:gd name="T10" fmla="*/ 0 60000 65536"/>
              <a:gd name="T11" fmla="*/ 0 60000 65536"/>
              <a:gd name="T12" fmla="*/ 0 60000 65536"/>
              <a:gd name="T13" fmla="*/ 0 60000 65536"/>
              <a:gd name="T14" fmla="*/ 0 60000 65536"/>
              <a:gd name="T15" fmla="*/ 0 w 71"/>
              <a:gd name="T16" fmla="*/ 0 h 217"/>
              <a:gd name="T17" fmla="*/ 71 w 71"/>
              <a:gd name="T18" fmla="*/ 217 h 217"/>
            </a:gdLst>
            <a:ahLst/>
            <a:cxnLst>
              <a:cxn ang="T10">
                <a:pos x="T0" y="T1"/>
              </a:cxn>
              <a:cxn ang="T11">
                <a:pos x="T2" y="T3"/>
              </a:cxn>
              <a:cxn ang="T12">
                <a:pos x="T4" y="T5"/>
              </a:cxn>
              <a:cxn ang="T13">
                <a:pos x="T6" y="T7"/>
              </a:cxn>
              <a:cxn ang="T14">
                <a:pos x="T8" y="T9"/>
              </a:cxn>
            </a:cxnLst>
            <a:rect l="T15" t="T16" r="T17" b="T18"/>
            <a:pathLst>
              <a:path w="71" h="217">
                <a:moveTo>
                  <a:pt x="0" y="0"/>
                </a:moveTo>
                <a:lnTo>
                  <a:pt x="0" y="153"/>
                </a:lnTo>
                <a:lnTo>
                  <a:pt x="71" y="217"/>
                </a:lnTo>
                <a:lnTo>
                  <a:pt x="71" y="60"/>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136" name="Freeform 22">
            <a:extLst>
              <a:ext uri="{FF2B5EF4-FFF2-40B4-BE49-F238E27FC236}">
                <a16:creationId xmlns:a16="http://schemas.microsoft.com/office/drawing/2014/main" id="{53B5BBA2-33AB-6C40-9203-F5B4BBFE00F7}"/>
              </a:ext>
            </a:extLst>
          </p:cNvPr>
          <p:cNvSpPr>
            <a:spLocks/>
          </p:cNvSpPr>
          <p:nvPr/>
        </p:nvSpPr>
        <p:spPr bwMode="auto">
          <a:xfrm>
            <a:off x="6910673" y="5019003"/>
            <a:ext cx="69850" cy="282575"/>
          </a:xfrm>
          <a:custGeom>
            <a:avLst/>
            <a:gdLst>
              <a:gd name="T0" fmla="*/ 0 w 57"/>
              <a:gd name="T1" fmla="*/ 0 h 242"/>
              <a:gd name="T2" fmla="*/ 3676 w 57"/>
              <a:gd name="T3" fmla="*/ 2335 h 242"/>
              <a:gd name="T4" fmla="*/ 3676 w 57"/>
              <a:gd name="T5" fmla="*/ 4671 h 242"/>
              <a:gd name="T6" fmla="*/ 0 w 57"/>
              <a:gd name="T7" fmla="*/ 2335 h 242"/>
              <a:gd name="T8" fmla="*/ 0 w 57"/>
              <a:gd name="T9" fmla="*/ 0 h 242"/>
              <a:gd name="T10" fmla="*/ 0 60000 65536"/>
              <a:gd name="T11" fmla="*/ 0 60000 65536"/>
              <a:gd name="T12" fmla="*/ 0 60000 65536"/>
              <a:gd name="T13" fmla="*/ 0 60000 65536"/>
              <a:gd name="T14" fmla="*/ 0 60000 65536"/>
              <a:gd name="T15" fmla="*/ 0 w 57"/>
              <a:gd name="T16" fmla="*/ 0 h 242"/>
              <a:gd name="T17" fmla="*/ 57 w 57"/>
              <a:gd name="T18" fmla="*/ 242 h 242"/>
            </a:gdLst>
            <a:ahLst/>
            <a:cxnLst>
              <a:cxn ang="T10">
                <a:pos x="T0" y="T1"/>
              </a:cxn>
              <a:cxn ang="T11">
                <a:pos x="T2" y="T3"/>
              </a:cxn>
              <a:cxn ang="T12">
                <a:pos x="T4" y="T5"/>
              </a:cxn>
              <a:cxn ang="T13">
                <a:pos x="T6" y="T7"/>
              </a:cxn>
              <a:cxn ang="T14">
                <a:pos x="T8" y="T9"/>
              </a:cxn>
            </a:cxnLst>
            <a:rect l="T15" t="T16" r="T17" b="T18"/>
            <a:pathLst>
              <a:path w="57" h="242">
                <a:moveTo>
                  <a:pt x="0" y="0"/>
                </a:moveTo>
                <a:lnTo>
                  <a:pt x="57" y="86"/>
                </a:lnTo>
                <a:lnTo>
                  <a:pt x="57" y="242"/>
                </a:lnTo>
                <a:lnTo>
                  <a:pt x="0" y="154"/>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137" name="Freeform 23">
            <a:extLst>
              <a:ext uri="{FF2B5EF4-FFF2-40B4-BE49-F238E27FC236}">
                <a16:creationId xmlns:a16="http://schemas.microsoft.com/office/drawing/2014/main" id="{AAB5B36A-3729-5046-96F1-A70E928C0899}"/>
              </a:ext>
            </a:extLst>
          </p:cNvPr>
          <p:cNvSpPr>
            <a:spLocks/>
          </p:cNvSpPr>
          <p:nvPr/>
        </p:nvSpPr>
        <p:spPr bwMode="auto">
          <a:xfrm>
            <a:off x="6834473" y="4841203"/>
            <a:ext cx="93662" cy="258762"/>
          </a:xfrm>
          <a:custGeom>
            <a:avLst/>
            <a:gdLst>
              <a:gd name="T0" fmla="*/ 0 w 74"/>
              <a:gd name="T1" fmla="*/ 0 h 220"/>
              <a:gd name="T2" fmla="*/ 5063 w 74"/>
              <a:gd name="T3" fmla="*/ 2352 h 220"/>
              <a:gd name="T4" fmla="*/ 3797 w 74"/>
              <a:gd name="T5" fmla="*/ 2352 h 220"/>
              <a:gd name="T6" fmla="*/ 3797 w 74"/>
              <a:gd name="T7" fmla="*/ 4705 h 220"/>
              <a:gd name="T8" fmla="*/ 0 w 74"/>
              <a:gd name="T9" fmla="*/ 2352 h 220"/>
              <a:gd name="T10" fmla="*/ 0 w 74"/>
              <a:gd name="T11" fmla="*/ 0 h 220"/>
              <a:gd name="T12" fmla="*/ 0 60000 65536"/>
              <a:gd name="T13" fmla="*/ 0 60000 65536"/>
              <a:gd name="T14" fmla="*/ 0 60000 65536"/>
              <a:gd name="T15" fmla="*/ 0 60000 65536"/>
              <a:gd name="T16" fmla="*/ 0 60000 65536"/>
              <a:gd name="T17" fmla="*/ 0 60000 65536"/>
              <a:gd name="T18" fmla="*/ 0 w 74"/>
              <a:gd name="T19" fmla="*/ 0 h 220"/>
              <a:gd name="T20" fmla="*/ 74 w 74"/>
              <a:gd name="T21" fmla="*/ 220 h 220"/>
            </a:gdLst>
            <a:ahLst/>
            <a:cxnLst>
              <a:cxn ang="T12">
                <a:pos x="T0" y="T1"/>
              </a:cxn>
              <a:cxn ang="T13">
                <a:pos x="T2" y="T3"/>
              </a:cxn>
              <a:cxn ang="T14">
                <a:pos x="T4" y="T5"/>
              </a:cxn>
              <a:cxn ang="T15">
                <a:pos x="T6" y="T7"/>
              </a:cxn>
              <a:cxn ang="T16">
                <a:pos x="T8" y="T9"/>
              </a:cxn>
              <a:cxn ang="T17">
                <a:pos x="T10" y="T11"/>
              </a:cxn>
            </a:cxnLst>
            <a:rect l="T18" t="T19" r="T20" b="T21"/>
            <a:pathLst>
              <a:path w="74" h="220">
                <a:moveTo>
                  <a:pt x="0" y="0"/>
                </a:moveTo>
                <a:lnTo>
                  <a:pt x="74" y="79"/>
                </a:lnTo>
                <a:lnTo>
                  <a:pt x="58" y="151"/>
                </a:lnTo>
                <a:lnTo>
                  <a:pt x="58" y="220"/>
                </a:lnTo>
                <a:lnTo>
                  <a:pt x="0" y="153"/>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138" name="Freeform 24">
            <a:extLst>
              <a:ext uri="{FF2B5EF4-FFF2-40B4-BE49-F238E27FC236}">
                <a16:creationId xmlns:a16="http://schemas.microsoft.com/office/drawing/2014/main" id="{2FF0BD65-3ECE-3F40-87BD-98287DB3A074}"/>
              </a:ext>
            </a:extLst>
          </p:cNvPr>
          <p:cNvSpPr>
            <a:spLocks/>
          </p:cNvSpPr>
          <p:nvPr/>
        </p:nvSpPr>
        <p:spPr bwMode="auto">
          <a:xfrm>
            <a:off x="6251860" y="4911053"/>
            <a:ext cx="165100" cy="184150"/>
          </a:xfrm>
          <a:custGeom>
            <a:avLst/>
            <a:gdLst>
              <a:gd name="T0" fmla="*/ 0 w 135"/>
              <a:gd name="T1" fmla="*/ 0 h 159"/>
              <a:gd name="T2" fmla="*/ 0 w 135"/>
              <a:gd name="T3" fmla="*/ 2316 h 159"/>
              <a:gd name="T4" fmla="*/ 7338 w 135"/>
              <a:gd name="T5" fmla="*/ 2316 h 159"/>
              <a:gd name="T6" fmla="*/ 7338 w 135"/>
              <a:gd name="T7" fmla="*/ 2316 h 159"/>
              <a:gd name="T8" fmla="*/ 0 w 135"/>
              <a:gd name="T9" fmla="*/ 0 h 159"/>
              <a:gd name="T10" fmla="*/ 0 60000 65536"/>
              <a:gd name="T11" fmla="*/ 0 60000 65536"/>
              <a:gd name="T12" fmla="*/ 0 60000 65536"/>
              <a:gd name="T13" fmla="*/ 0 60000 65536"/>
              <a:gd name="T14" fmla="*/ 0 60000 65536"/>
              <a:gd name="T15" fmla="*/ 0 w 135"/>
              <a:gd name="T16" fmla="*/ 0 h 159"/>
              <a:gd name="T17" fmla="*/ 135 w 135"/>
              <a:gd name="T18" fmla="*/ 159 h 159"/>
            </a:gdLst>
            <a:ahLst/>
            <a:cxnLst>
              <a:cxn ang="T10">
                <a:pos x="T0" y="T1"/>
              </a:cxn>
              <a:cxn ang="T11">
                <a:pos x="T2" y="T3"/>
              </a:cxn>
              <a:cxn ang="T12">
                <a:pos x="T4" y="T5"/>
              </a:cxn>
              <a:cxn ang="T13">
                <a:pos x="T6" y="T7"/>
              </a:cxn>
              <a:cxn ang="T14">
                <a:pos x="T8" y="T9"/>
              </a:cxn>
            </a:cxnLst>
            <a:rect l="T15" t="T16" r="T17" b="T18"/>
            <a:pathLst>
              <a:path w="135" h="159">
                <a:moveTo>
                  <a:pt x="0" y="0"/>
                </a:moveTo>
                <a:lnTo>
                  <a:pt x="0" y="153"/>
                </a:lnTo>
                <a:lnTo>
                  <a:pt x="135" y="159"/>
                </a:lnTo>
                <a:lnTo>
                  <a:pt x="135" y="4"/>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139" name="Freeform 25">
            <a:extLst>
              <a:ext uri="{FF2B5EF4-FFF2-40B4-BE49-F238E27FC236}">
                <a16:creationId xmlns:a16="http://schemas.microsoft.com/office/drawing/2014/main" id="{C5B8108E-2A80-6F4E-9F57-CE5F02478FD5}"/>
              </a:ext>
            </a:extLst>
          </p:cNvPr>
          <p:cNvSpPr>
            <a:spLocks/>
          </p:cNvSpPr>
          <p:nvPr/>
        </p:nvSpPr>
        <p:spPr bwMode="auto">
          <a:xfrm>
            <a:off x="7032910" y="5285703"/>
            <a:ext cx="77788" cy="184150"/>
          </a:xfrm>
          <a:custGeom>
            <a:avLst/>
            <a:gdLst>
              <a:gd name="T0" fmla="*/ 0 w 61"/>
              <a:gd name="T1" fmla="*/ 2346 h 157"/>
              <a:gd name="T2" fmla="*/ 3826 w 61"/>
              <a:gd name="T3" fmla="*/ 0 h 157"/>
              <a:gd name="T4" fmla="*/ 3826 w 61"/>
              <a:gd name="T5" fmla="*/ 2346 h 157"/>
              <a:gd name="T6" fmla="*/ 0 w 61"/>
              <a:gd name="T7" fmla="*/ 3519 h 157"/>
              <a:gd name="T8" fmla="*/ 0 w 61"/>
              <a:gd name="T9" fmla="*/ 2346 h 157"/>
              <a:gd name="T10" fmla="*/ 0 60000 65536"/>
              <a:gd name="T11" fmla="*/ 0 60000 65536"/>
              <a:gd name="T12" fmla="*/ 0 60000 65536"/>
              <a:gd name="T13" fmla="*/ 0 60000 65536"/>
              <a:gd name="T14" fmla="*/ 0 60000 65536"/>
              <a:gd name="T15" fmla="*/ 0 w 61"/>
              <a:gd name="T16" fmla="*/ 0 h 157"/>
              <a:gd name="T17" fmla="*/ 61 w 61"/>
              <a:gd name="T18" fmla="*/ 157 h 157"/>
            </a:gdLst>
            <a:ahLst/>
            <a:cxnLst>
              <a:cxn ang="T10">
                <a:pos x="T0" y="T1"/>
              </a:cxn>
              <a:cxn ang="T11">
                <a:pos x="T2" y="T3"/>
              </a:cxn>
              <a:cxn ang="T12">
                <a:pos x="T4" y="T5"/>
              </a:cxn>
              <a:cxn ang="T13">
                <a:pos x="T6" y="T7"/>
              </a:cxn>
              <a:cxn ang="T14">
                <a:pos x="T8" y="T9"/>
              </a:cxn>
            </a:cxnLst>
            <a:rect l="T15" t="T16" r="T17" b="T18"/>
            <a:pathLst>
              <a:path w="61" h="157">
                <a:moveTo>
                  <a:pt x="0" y="4"/>
                </a:moveTo>
                <a:lnTo>
                  <a:pt x="61" y="0"/>
                </a:lnTo>
                <a:lnTo>
                  <a:pt x="61" y="151"/>
                </a:lnTo>
                <a:lnTo>
                  <a:pt x="0" y="157"/>
                </a:lnTo>
                <a:lnTo>
                  <a:pt x="0" y="4"/>
                </a:lnTo>
                <a:close/>
              </a:path>
            </a:pathLst>
          </a:custGeom>
          <a:solidFill>
            <a:srgbClr val="9D9D9D"/>
          </a:solidFill>
          <a:ln w="12700">
            <a:solidFill>
              <a:srgbClr val="000000"/>
            </a:solidFill>
            <a:prstDash val="solid"/>
            <a:round/>
            <a:headEnd/>
            <a:tailEnd/>
          </a:ln>
        </p:spPr>
        <p:txBody>
          <a:bodyPr/>
          <a:lstStyle/>
          <a:p>
            <a:endParaRPr lang="en-US"/>
          </a:p>
        </p:txBody>
      </p:sp>
      <p:sp>
        <p:nvSpPr>
          <p:cNvPr id="140" name="Freeform 26">
            <a:extLst>
              <a:ext uri="{FF2B5EF4-FFF2-40B4-BE49-F238E27FC236}">
                <a16:creationId xmlns:a16="http://schemas.microsoft.com/office/drawing/2014/main" id="{BBC38065-81F4-6E42-933B-FB05C27D41D3}"/>
              </a:ext>
            </a:extLst>
          </p:cNvPr>
          <p:cNvSpPr>
            <a:spLocks/>
          </p:cNvSpPr>
          <p:nvPr/>
        </p:nvSpPr>
        <p:spPr bwMode="auto">
          <a:xfrm>
            <a:off x="3554698" y="3939503"/>
            <a:ext cx="285750" cy="636587"/>
          </a:xfrm>
          <a:custGeom>
            <a:avLst/>
            <a:gdLst>
              <a:gd name="T0" fmla="*/ 0 w 231"/>
              <a:gd name="T1" fmla="*/ 0 h 543"/>
              <a:gd name="T2" fmla="*/ 0 w 231"/>
              <a:gd name="T3" fmla="*/ 2345 h 543"/>
              <a:gd name="T4" fmla="*/ 3711 w 231"/>
              <a:gd name="T5" fmla="*/ 5862 h 543"/>
              <a:gd name="T6" fmla="*/ 12370 w 231"/>
              <a:gd name="T7" fmla="*/ 10551 h 543"/>
              <a:gd name="T8" fmla="*/ 12370 w 231"/>
              <a:gd name="T9" fmla="*/ 7034 h 543"/>
              <a:gd name="T10" fmla="*/ 4948 w 231"/>
              <a:gd name="T11" fmla="*/ 2345 h 543"/>
              <a:gd name="T12" fmla="*/ 0 w 231"/>
              <a:gd name="T13" fmla="*/ 0 h 543"/>
              <a:gd name="T14" fmla="*/ 0 60000 65536"/>
              <a:gd name="T15" fmla="*/ 0 60000 65536"/>
              <a:gd name="T16" fmla="*/ 0 60000 65536"/>
              <a:gd name="T17" fmla="*/ 0 60000 65536"/>
              <a:gd name="T18" fmla="*/ 0 60000 65536"/>
              <a:gd name="T19" fmla="*/ 0 60000 65536"/>
              <a:gd name="T20" fmla="*/ 0 60000 65536"/>
              <a:gd name="T21" fmla="*/ 0 w 231"/>
              <a:gd name="T22" fmla="*/ 0 h 543"/>
              <a:gd name="T23" fmla="*/ 231 w 231"/>
              <a:gd name="T24" fmla="*/ 543 h 5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543">
                <a:moveTo>
                  <a:pt x="0" y="0"/>
                </a:moveTo>
                <a:lnTo>
                  <a:pt x="0" y="154"/>
                </a:lnTo>
                <a:lnTo>
                  <a:pt x="82" y="280"/>
                </a:lnTo>
                <a:lnTo>
                  <a:pt x="231" y="543"/>
                </a:lnTo>
                <a:lnTo>
                  <a:pt x="231" y="391"/>
                </a:lnTo>
                <a:lnTo>
                  <a:pt x="92" y="145"/>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141" name="Freeform 27">
            <a:extLst>
              <a:ext uri="{FF2B5EF4-FFF2-40B4-BE49-F238E27FC236}">
                <a16:creationId xmlns:a16="http://schemas.microsoft.com/office/drawing/2014/main" id="{24B2B911-FE3E-FB41-AF2B-B7307EEB76A3}"/>
              </a:ext>
            </a:extLst>
          </p:cNvPr>
          <p:cNvSpPr>
            <a:spLocks/>
          </p:cNvSpPr>
          <p:nvPr/>
        </p:nvSpPr>
        <p:spPr bwMode="auto">
          <a:xfrm>
            <a:off x="3910298" y="4399878"/>
            <a:ext cx="204787" cy="327025"/>
          </a:xfrm>
          <a:custGeom>
            <a:avLst/>
            <a:gdLst>
              <a:gd name="T0" fmla="*/ 0 w 163"/>
              <a:gd name="T1" fmla="*/ 0 h 281"/>
              <a:gd name="T2" fmla="*/ 0 w 163"/>
              <a:gd name="T3" fmla="*/ 2328 h 281"/>
              <a:gd name="T4" fmla="*/ 8795 w 163"/>
              <a:gd name="T5" fmla="*/ 5819 h 281"/>
              <a:gd name="T6" fmla="*/ 8795 w 163"/>
              <a:gd name="T7" fmla="*/ 2328 h 281"/>
              <a:gd name="T8" fmla="*/ 0 w 163"/>
              <a:gd name="T9" fmla="*/ 0 h 281"/>
              <a:gd name="T10" fmla="*/ 0 60000 65536"/>
              <a:gd name="T11" fmla="*/ 0 60000 65536"/>
              <a:gd name="T12" fmla="*/ 0 60000 65536"/>
              <a:gd name="T13" fmla="*/ 0 60000 65536"/>
              <a:gd name="T14" fmla="*/ 0 60000 65536"/>
              <a:gd name="T15" fmla="*/ 0 w 163"/>
              <a:gd name="T16" fmla="*/ 0 h 281"/>
              <a:gd name="T17" fmla="*/ 163 w 163"/>
              <a:gd name="T18" fmla="*/ 281 h 281"/>
            </a:gdLst>
            <a:ahLst/>
            <a:cxnLst>
              <a:cxn ang="T10">
                <a:pos x="T0" y="T1"/>
              </a:cxn>
              <a:cxn ang="T11">
                <a:pos x="T2" y="T3"/>
              </a:cxn>
              <a:cxn ang="T12">
                <a:pos x="T4" y="T5"/>
              </a:cxn>
              <a:cxn ang="T13">
                <a:pos x="T6" y="T7"/>
              </a:cxn>
              <a:cxn ang="T14">
                <a:pos x="T8" y="T9"/>
              </a:cxn>
            </a:cxnLst>
            <a:rect l="T15" t="T16" r="T17" b="T18"/>
            <a:pathLst>
              <a:path w="163" h="281">
                <a:moveTo>
                  <a:pt x="0" y="0"/>
                </a:moveTo>
                <a:lnTo>
                  <a:pt x="0" y="150"/>
                </a:lnTo>
                <a:lnTo>
                  <a:pt x="163" y="281"/>
                </a:lnTo>
                <a:lnTo>
                  <a:pt x="163" y="128"/>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249" name="Freeform 28">
            <a:extLst>
              <a:ext uri="{FF2B5EF4-FFF2-40B4-BE49-F238E27FC236}">
                <a16:creationId xmlns:a16="http://schemas.microsoft.com/office/drawing/2014/main" id="{1DD23515-E274-394D-8149-A515DA52C35B}"/>
              </a:ext>
            </a:extLst>
          </p:cNvPr>
          <p:cNvSpPr>
            <a:spLocks/>
          </p:cNvSpPr>
          <p:nvPr/>
        </p:nvSpPr>
        <p:spPr bwMode="auto">
          <a:xfrm>
            <a:off x="4342098" y="4587203"/>
            <a:ext cx="279400" cy="303212"/>
          </a:xfrm>
          <a:custGeom>
            <a:avLst/>
            <a:gdLst>
              <a:gd name="T0" fmla="*/ 0 w 224"/>
              <a:gd name="T1" fmla="*/ 0 h 260"/>
              <a:gd name="T2" fmla="*/ 12473 w 224"/>
              <a:gd name="T3" fmla="*/ 2332 h 260"/>
              <a:gd name="T4" fmla="*/ 12473 w 224"/>
              <a:gd name="T5" fmla="*/ 4665 h 260"/>
              <a:gd name="T6" fmla="*/ 0 w 224"/>
              <a:gd name="T7" fmla="*/ 2332 h 260"/>
              <a:gd name="T8" fmla="*/ 0 w 224"/>
              <a:gd name="T9" fmla="*/ 0 h 260"/>
              <a:gd name="T10" fmla="*/ 0 60000 65536"/>
              <a:gd name="T11" fmla="*/ 0 60000 65536"/>
              <a:gd name="T12" fmla="*/ 0 60000 65536"/>
              <a:gd name="T13" fmla="*/ 0 60000 65536"/>
              <a:gd name="T14" fmla="*/ 0 60000 65536"/>
              <a:gd name="T15" fmla="*/ 0 w 224"/>
              <a:gd name="T16" fmla="*/ 0 h 260"/>
              <a:gd name="T17" fmla="*/ 224 w 224"/>
              <a:gd name="T18" fmla="*/ 260 h 260"/>
            </a:gdLst>
            <a:ahLst/>
            <a:cxnLst>
              <a:cxn ang="T10">
                <a:pos x="T0" y="T1"/>
              </a:cxn>
              <a:cxn ang="T11">
                <a:pos x="T2" y="T3"/>
              </a:cxn>
              <a:cxn ang="T12">
                <a:pos x="T4" y="T5"/>
              </a:cxn>
              <a:cxn ang="T13">
                <a:pos x="T6" y="T7"/>
              </a:cxn>
              <a:cxn ang="T14">
                <a:pos x="T8" y="T9"/>
              </a:cxn>
            </a:cxnLst>
            <a:rect l="T15" t="T16" r="T17" b="T18"/>
            <a:pathLst>
              <a:path w="224" h="260">
                <a:moveTo>
                  <a:pt x="0" y="0"/>
                </a:moveTo>
                <a:lnTo>
                  <a:pt x="224" y="107"/>
                </a:lnTo>
                <a:lnTo>
                  <a:pt x="224" y="260"/>
                </a:lnTo>
                <a:lnTo>
                  <a:pt x="0" y="154"/>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250" name="Freeform 29">
            <a:extLst>
              <a:ext uri="{FF2B5EF4-FFF2-40B4-BE49-F238E27FC236}">
                <a16:creationId xmlns:a16="http://schemas.microsoft.com/office/drawing/2014/main" id="{3A982A2F-7F2E-A845-86FC-E7188AFEBD62}"/>
              </a:ext>
            </a:extLst>
          </p:cNvPr>
          <p:cNvSpPr>
            <a:spLocks/>
          </p:cNvSpPr>
          <p:nvPr/>
        </p:nvSpPr>
        <p:spPr bwMode="auto">
          <a:xfrm>
            <a:off x="4940585" y="4638003"/>
            <a:ext cx="161925" cy="304800"/>
          </a:xfrm>
          <a:custGeom>
            <a:avLst/>
            <a:gdLst>
              <a:gd name="T0" fmla="*/ 0 w 132"/>
              <a:gd name="T1" fmla="*/ 0 h 262"/>
              <a:gd name="T2" fmla="*/ 6134 w 132"/>
              <a:gd name="T3" fmla="*/ 2327 h 262"/>
              <a:gd name="T4" fmla="*/ 6134 w 132"/>
              <a:gd name="T5" fmla="*/ 4653 h 262"/>
              <a:gd name="T6" fmla="*/ 0 w 132"/>
              <a:gd name="T7" fmla="*/ 2327 h 262"/>
              <a:gd name="T8" fmla="*/ 0 w 132"/>
              <a:gd name="T9" fmla="*/ 0 h 262"/>
              <a:gd name="T10" fmla="*/ 0 60000 65536"/>
              <a:gd name="T11" fmla="*/ 0 60000 65536"/>
              <a:gd name="T12" fmla="*/ 0 60000 65536"/>
              <a:gd name="T13" fmla="*/ 0 60000 65536"/>
              <a:gd name="T14" fmla="*/ 0 60000 65536"/>
              <a:gd name="T15" fmla="*/ 0 w 132"/>
              <a:gd name="T16" fmla="*/ 0 h 262"/>
              <a:gd name="T17" fmla="*/ 132 w 132"/>
              <a:gd name="T18" fmla="*/ 262 h 262"/>
            </a:gdLst>
            <a:ahLst/>
            <a:cxnLst>
              <a:cxn ang="T10">
                <a:pos x="T0" y="T1"/>
              </a:cxn>
              <a:cxn ang="T11">
                <a:pos x="T2" y="T3"/>
              </a:cxn>
              <a:cxn ang="T12">
                <a:pos x="T4" y="T5"/>
              </a:cxn>
              <a:cxn ang="T13">
                <a:pos x="T6" y="T7"/>
              </a:cxn>
              <a:cxn ang="T14">
                <a:pos x="T8" y="T9"/>
              </a:cxn>
            </a:cxnLst>
            <a:rect l="T15" t="T16" r="T17" b="T18"/>
            <a:pathLst>
              <a:path w="132" h="262">
                <a:moveTo>
                  <a:pt x="0" y="0"/>
                </a:moveTo>
                <a:lnTo>
                  <a:pt x="132" y="109"/>
                </a:lnTo>
                <a:lnTo>
                  <a:pt x="132" y="262"/>
                </a:lnTo>
                <a:lnTo>
                  <a:pt x="0" y="147"/>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251" name="Freeform 30">
            <a:extLst>
              <a:ext uri="{FF2B5EF4-FFF2-40B4-BE49-F238E27FC236}">
                <a16:creationId xmlns:a16="http://schemas.microsoft.com/office/drawing/2014/main" id="{696EDF30-D5C0-3D48-AE98-F19AD4E6EA5B}"/>
              </a:ext>
            </a:extLst>
          </p:cNvPr>
          <p:cNvSpPr>
            <a:spLocks/>
          </p:cNvSpPr>
          <p:nvPr/>
        </p:nvSpPr>
        <p:spPr bwMode="auto">
          <a:xfrm>
            <a:off x="5177123" y="4890415"/>
            <a:ext cx="80962" cy="225425"/>
          </a:xfrm>
          <a:custGeom>
            <a:avLst/>
            <a:gdLst>
              <a:gd name="T0" fmla="*/ 0 w 66"/>
              <a:gd name="T1" fmla="*/ 0 h 192"/>
              <a:gd name="T2" fmla="*/ 2453 w 66"/>
              <a:gd name="T3" fmla="*/ 2348 h 192"/>
              <a:gd name="T4" fmla="*/ 2453 w 66"/>
              <a:gd name="T5" fmla="*/ 3522 h 192"/>
              <a:gd name="T6" fmla="*/ 0 w 66"/>
              <a:gd name="T7" fmla="*/ 2348 h 192"/>
              <a:gd name="T8" fmla="*/ 0 w 66"/>
              <a:gd name="T9" fmla="*/ 0 h 192"/>
              <a:gd name="T10" fmla="*/ 0 60000 65536"/>
              <a:gd name="T11" fmla="*/ 0 60000 65536"/>
              <a:gd name="T12" fmla="*/ 0 60000 65536"/>
              <a:gd name="T13" fmla="*/ 0 60000 65536"/>
              <a:gd name="T14" fmla="*/ 0 60000 65536"/>
              <a:gd name="T15" fmla="*/ 0 w 66"/>
              <a:gd name="T16" fmla="*/ 0 h 192"/>
              <a:gd name="T17" fmla="*/ 66 w 66"/>
              <a:gd name="T18" fmla="*/ 192 h 192"/>
            </a:gdLst>
            <a:ahLst/>
            <a:cxnLst>
              <a:cxn ang="T10">
                <a:pos x="T0" y="T1"/>
              </a:cxn>
              <a:cxn ang="T11">
                <a:pos x="T2" y="T3"/>
              </a:cxn>
              <a:cxn ang="T12">
                <a:pos x="T4" y="T5"/>
              </a:cxn>
              <a:cxn ang="T13">
                <a:pos x="T6" y="T7"/>
              </a:cxn>
              <a:cxn ang="T14">
                <a:pos x="T8" y="T9"/>
              </a:cxn>
            </a:cxnLst>
            <a:rect l="T15" t="T16" r="T17" b="T18"/>
            <a:pathLst>
              <a:path w="66" h="192">
                <a:moveTo>
                  <a:pt x="0" y="0"/>
                </a:moveTo>
                <a:lnTo>
                  <a:pt x="66" y="39"/>
                </a:lnTo>
                <a:lnTo>
                  <a:pt x="66" y="192"/>
                </a:lnTo>
                <a:lnTo>
                  <a:pt x="0" y="152"/>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252" name="Freeform 31">
            <a:extLst>
              <a:ext uri="{FF2B5EF4-FFF2-40B4-BE49-F238E27FC236}">
                <a16:creationId xmlns:a16="http://schemas.microsoft.com/office/drawing/2014/main" id="{A016DEEC-253E-0C48-B54D-55D4448DF7B4}"/>
              </a:ext>
            </a:extLst>
          </p:cNvPr>
          <p:cNvSpPr>
            <a:spLocks/>
          </p:cNvSpPr>
          <p:nvPr/>
        </p:nvSpPr>
        <p:spPr bwMode="auto">
          <a:xfrm>
            <a:off x="5551773" y="5117428"/>
            <a:ext cx="200025" cy="246062"/>
          </a:xfrm>
          <a:custGeom>
            <a:avLst/>
            <a:gdLst>
              <a:gd name="T0" fmla="*/ 0 w 161"/>
              <a:gd name="T1" fmla="*/ 0 h 210"/>
              <a:gd name="T2" fmla="*/ 8697 w 161"/>
              <a:gd name="T3" fmla="*/ 2343 h 210"/>
              <a:gd name="T4" fmla="*/ 8697 w 161"/>
              <a:gd name="T5" fmla="*/ 4687 h 210"/>
              <a:gd name="T6" fmla="*/ 0 w 161"/>
              <a:gd name="T7" fmla="*/ 2343 h 210"/>
              <a:gd name="T8" fmla="*/ 0 w 161"/>
              <a:gd name="T9" fmla="*/ 0 h 210"/>
              <a:gd name="T10" fmla="*/ 0 60000 65536"/>
              <a:gd name="T11" fmla="*/ 0 60000 65536"/>
              <a:gd name="T12" fmla="*/ 0 60000 65536"/>
              <a:gd name="T13" fmla="*/ 0 60000 65536"/>
              <a:gd name="T14" fmla="*/ 0 60000 65536"/>
              <a:gd name="T15" fmla="*/ 0 w 161"/>
              <a:gd name="T16" fmla="*/ 0 h 210"/>
              <a:gd name="T17" fmla="*/ 161 w 161"/>
              <a:gd name="T18" fmla="*/ 210 h 210"/>
            </a:gdLst>
            <a:ahLst/>
            <a:cxnLst>
              <a:cxn ang="T10">
                <a:pos x="T0" y="T1"/>
              </a:cxn>
              <a:cxn ang="T11">
                <a:pos x="T2" y="T3"/>
              </a:cxn>
              <a:cxn ang="T12">
                <a:pos x="T4" y="T5"/>
              </a:cxn>
              <a:cxn ang="T13">
                <a:pos x="T6" y="T7"/>
              </a:cxn>
              <a:cxn ang="T14">
                <a:pos x="T8" y="T9"/>
              </a:cxn>
            </a:cxnLst>
            <a:rect l="T15" t="T16" r="T17" b="T18"/>
            <a:pathLst>
              <a:path w="161" h="210">
                <a:moveTo>
                  <a:pt x="0" y="0"/>
                </a:moveTo>
                <a:lnTo>
                  <a:pt x="161" y="54"/>
                </a:lnTo>
                <a:lnTo>
                  <a:pt x="161" y="210"/>
                </a:lnTo>
                <a:lnTo>
                  <a:pt x="0" y="154"/>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253" name="Freeform 32">
            <a:extLst>
              <a:ext uri="{FF2B5EF4-FFF2-40B4-BE49-F238E27FC236}">
                <a16:creationId xmlns:a16="http://schemas.microsoft.com/office/drawing/2014/main" id="{23B19740-EC89-384E-8243-3D04BB9888E7}"/>
              </a:ext>
            </a:extLst>
          </p:cNvPr>
          <p:cNvSpPr>
            <a:spLocks/>
          </p:cNvSpPr>
          <p:nvPr/>
        </p:nvSpPr>
        <p:spPr bwMode="auto">
          <a:xfrm>
            <a:off x="5420010" y="4907878"/>
            <a:ext cx="131763" cy="392112"/>
          </a:xfrm>
          <a:custGeom>
            <a:avLst/>
            <a:gdLst>
              <a:gd name="T0" fmla="*/ 0 w 106"/>
              <a:gd name="T1" fmla="*/ 0 h 334"/>
              <a:gd name="T2" fmla="*/ 6215 w 106"/>
              <a:gd name="T3" fmla="*/ 3522 h 334"/>
              <a:gd name="T4" fmla="*/ 6215 w 106"/>
              <a:gd name="T5" fmla="*/ 7044 h 334"/>
              <a:gd name="T6" fmla="*/ 0 w 106"/>
              <a:gd name="T7" fmla="*/ 2348 h 334"/>
              <a:gd name="T8" fmla="*/ 0 w 106"/>
              <a:gd name="T9" fmla="*/ 0 h 334"/>
              <a:gd name="T10" fmla="*/ 0 60000 65536"/>
              <a:gd name="T11" fmla="*/ 0 60000 65536"/>
              <a:gd name="T12" fmla="*/ 0 60000 65536"/>
              <a:gd name="T13" fmla="*/ 0 60000 65536"/>
              <a:gd name="T14" fmla="*/ 0 60000 65536"/>
              <a:gd name="T15" fmla="*/ 0 w 106"/>
              <a:gd name="T16" fmla="*/ 0 h 334"/>
              <a:gd name="T17" fmla="*/ 106 w 106"/>
              <a:gd name="T18" fmla="*/ 334 h 334"/>
            </a:gdLst>
            <a:ahLst/>
            <a:cxnLst>
              <a:cxn ang="T10">
                <a:pos x="T0" y="T1"/>
              </a:cxn>
              <a:cxn ang="T11">
                <a:pos x="T2" y="T3"/>
              </a:cxn>
              <a:cxn ang="T12">
                <a:pos x="T4" y="T5"/>
              </a:cxn>
              <a:cxn ang="T13">
                <a:pos x="T6" y="T7"/>
              </a:cxn>
              <a:cxn ang="T14">
                <a:pos x="T8" y="T9"/>
              </a:cxn>
            </a:cxnLst>
            <a:rect l="T15" t="T16" r="T17" b="T18"/>
            <a:pathLst>
              <a:path w="106" h="334">
                <a:moveTo>
                  <a:pt x="0" y="0"/>
                </a:moveTo>
                <a:lnTo>
                  <a:pt x="106" y="180"/>
                </a:lnTo>
                <a:lnTo>
                  <a:pt x="106" y="334"/>
                </a:lnTo>
                <a:lnTo>
                  <a:pt x="0" y="155"/>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254" name="Freeform 33">
            <a:extLst>
              <a:ext uri="{FF2B5EF4-FFF2-40B4-BE49-F238E27FC236}">
                <a16:creationId xmlns:a16="http://schemas.microsoft.com/office/drawing/2014/main" id="{8681CB17-5582-BC49-9158-B5372BA4C24D}"/>
              </a:ext>
            </a:extLst>
          </p:cNvPr>
          <p:cNvSpPr>
            <a:spLocks/>
          </p:cNvSpPr>
          <p:nvPr/>
        </p:nvSpPr>
        <p:spPr bwMode="auto">
          <a:xfrm>
            <a:off x="6505860" y="3244178"/>
            <a:ext cx="98425" cy="271462"/>
          </a:xfrm>
          <a:custGeom>
            <a:avLst/>
            <a:gdLst>
              <a:gd name="T0" fmla="*/ 2147483647 w 81"/>
              <a:gd name="T1" fmla="*/ 0 h 232"/>
              <a:gd name="T2" fmla="*/ 2147483647 w 81"/>
              <a:gd name="T3" fmla="*/ 2147483647 h 232"/>
              <a:gd name="T4" fmla="*/ 0 w 81"/>
              <a:gd name="T5" fmla="*/ 2147483647 h 232"/>
              <a:gd name="T6" fmla="*/ 0 w 81"/>
              <a:gd name="T7" fmla="*/ 2147483647 h 232"/>
              <a:gd name="T8" fmla="*/ 2147483647 w 81"/>
              <a:gd name="T9" fmla="*/ 0 h 232"/>
              <a:gd name="T10" fmla="*/ 0 60000 65536"/>
              <a:gd name="T11" fmla="*/ 0 60000 65536"/>
              <a:gd name="T12" fmla="*/ 0 60000 65536"/>
              <a:gd name="T13" fmla="*/ 0 60000 65536"/>
              <a:gd name="T14" fmla="*/ 0 60000 65536"/>
              <a:gd name="T15" fmla="*/ 0 w 81"/>
              <a:gd name="T16" fmla="*/ 0 h 232"/>
              <a:gd name="T17" fmla="*/ 81 w 81"/>
              <a:gd name="T18" fmla="*/ 232 h 232"/>
            </a:gdLst>
            <a:ahLst/>
            <a:cxnLst>
              <a:cxn ang="T10">
                <a:pos x="T0" y="T1"/>
              </a:cxn>
              <a:cxn ang="T11">
                <a:pos x="T2" y="T3"/>
              </a:cxn>
              <a:cxn ang="T12">
                <a:pos x="T4" y="T5"/>
              </a:cxn>
              <a:cxn ang="T13">
                <a:pos x="T6" y="T7"/>
              </a:cxn>
              <a:cxn ang="T14">
                <a:pos x="T8" y="T9"/>
              </a:cxn>
            </a:cxnLst>
            <a:rect l="T15" t="T16" r="T17" b="T18"/>
            <a:pathLst>
              <a:path w="81" h="232">
                <a:moveTo>
                  <a:pt x="81" y="0"/>
                </a:moveTo>
                <a:lnTo>
                  <a:pt x="81" y="151"/>
                </a:lnTo>
                <a:lnTo>
                  <a:pt x="0" y="232"/>
                </a:lnTo>
                <a:lnTo>
                  <a:pt x="0" y="79"/>
                </a:lnTo>
                <a:lnTo>
                  <a:pt x="81" y="0"/>
                </a:lnTo>
                <a:close/>
              </a:path>
            </a:pathLst>
          </a:custGeom>
          <a:solidFill>
            <a:srgbClr val="9D9D9D"/>
          </a:solidFill>
          <a:ln w="12700">
            <a:solidFill>
              <a:srgbClr val="000000"/>
            </a:solidFill>
            <a:prstDash val="solid"/>
            <a:round/>
            <a:headEnd/>
            <a:tailEnd/>
          </a:ln>
        </p:spPr>
        <p:txBody>
          <a:bodyPr/>
          <a:lstStyle/>
          <a:p>
            <a:endParaRPr lang="en-US"/>
          </a:p>
        </p:txBody>
      </p:sp>
      <p:sp>
        <p:nvSpPr>
          <p:cNvPr id="255" name="Freeform 34">
            <a:extLst>
              <a:ext uri="{FF2B5EF4-FFF2-40B4-BE49-F238E27FC236}">
                <a16:creationId xmlns:a16="http://schemas.microsoft.com/office/drawing/2014/main" id="{995CA71C-640C-5749-9821-9687AF672628}"/>
              </a:ext>
            </a:extLst>
          </p:cNvPr>
          <p:cNvSpPr>
            <a:spLocks/>
          </p:cNvSpPr>
          <p:nvPr/>
        </p:nvSpPr>
        <p:spPr bwMode="auto">
          <a:xfrm>
            <a:off x="6513798" y="3431503"/>
            <a:ext cx="23812" cy="209550"/>
          </a:xfrm>
          <a:custGeom>
            <a:avLst/>
            <a:gdLst>
              <a:gd name="T0" fmla="*/ 2147483647 w 18"/>
              <a:gd name="T1" fmla="*/ 0 h 179"/>
              <a:gd name="T2" fmla="*/ 2147483647 w 18"/>
              <a:gd name="T3" fmla="*/ 2147483647 h 179"/>
              <a:gd name="T4" fmla="*/ 2147483647 w 18"/>
              <a:gd name="T5" fmla="*/ 2147483647 h 179"/>
              <a:gd name="T6" fmla="*/ 0 w 18"/>
              <a:gd name="T7" fmla="*/ 2147483647 h 179"/>
              <a:gd name="T8" fmla="*/ 2147483647 w 18"/>
              <a:gd name="T9" fmla="*/ 0 h 179"/>
              <a:gd name="T10" fmla="*/ 0 60000 65536"/>
              <a:gd name="T11" fmla="*/ 0 60000 65536"/>
              <a:gd name="T12" fmla="*/ 0 60000 65536"/>
              <a:gd name="T13" fmla="*/ 0 60000 65536"/>
              <a:gd name="T14" fmla="*/ 0 60000 65536"/>
              <a:gd name="T15" fmla="*/ 0 w 18"/>
              <a:gd name="T16" fmla="*/ 0 h 179"/>
              <a:gd name="T17" fmla="*/ 18 w 18"/>
              <a:gd name="T18" fmla="*/ 179 h 179"/>
            </a:gdLst>
            <a:ahLst/>
            <a:cxnLst>
              <a:cxn ang="T10">
                <a:pos x="T0" y="T1"/>
              </a:cxn>
              <a:cxn ang="T11">
                <a:pos x="T2" y="T3"/>
              </a:cxn>
              <a:cxn ang="T12">
                <a:pos x="T4" y="T5"/>
              </a:cxn>
              <a:cxn ang="T13">
                <a:pos x="T6" y="T7"/>
              </a:cxn>
              <a:cxn ang="T14">
                <a:pos x="T8" y="T9"/>
              </a:cxn>
            </a:cxnLst>
            <a:rect l="T15" t="T16" r="T17" b="T18"/>
            <a:pathLst>
              <a:path w="18" h="179">
                <a:moveTo>
                  <a:pt x="18" y="0"/>
                </a:moveTo>
                <a:lnTo>
                  <a:pt x="18" y="145"/>
                </a:lnTo>
                <a:lnTo>
                  <a:pt x="14" y="179"/>
                </a:lnTo>
                <a:lnTo>
                  <a:pt x="0" y="141"/>
                </a:lnTo>
                <a:lnTo>
                  <a:pt x="18" y="0"/>
                </a:lnTo>
                <a:close/>
              </a:path>
            </a:pathLst>
          </a:custGeom>
          <a:solidFill>
            <a:srgbClr val="9D9D9D"/>
          </a:solidFill>
          <a:ln w="12700">
            <a:solidFill>
              <a:srgbClr val="000000"/>
            </a:solidFill>
            <a:prstDash val="solid"/>
            <a:round/>
            <a:headEnd/>
            <a:tailEnd/>
          </a:ln>
        </p:spPr>
        <p:txBody>
          <a:bodyPr/>
          <a:lstStyle/>
          <a:p>
            <a:endParaRPr lang="en-US"/>
          </a:p>
        </p:txBody>
      </p:sp>
      <p:sp>
        <p:nvSpPr>
          <p:cNvPr id="256" name="Freeform 36">
            <a:extLst>
              <a:ext uri="{FF2B5EF4-FFF2-40B4-BE49-F238E27FC236}">
                <a16:creationId xmlns:a16="http://schemas.microsoft.com/office/drawing/2014/main" id="{C95CC0E2-8681-DC40-9F18-55CCA23D8A79}"/>
              </a:ext>
            </a:extLst>
          </p:cNvPr>
          <p:cNvSpPr>
            <a:spLocks/>
          </p:cNvSpPr>
          <p:nvPr/>
        </p:nvSpPr>
        <p:spPr bwMode="auto">
          <a:xfrm>
            <a:off x="7931435" y="3577553"/>
            <a:ext cx="26988" cy="68262"/>
          </a:xfrm>
          <a:custGeom>
            <a:avLst/>
            <a:gdLst>
              <a:gd name="T0" fmla="*/ 2453 w 22"/>
              <a:gd name="T1" fmla="*/ 0 h 58"/>
              <a:gd name="T2" fmla="*/ 0 w 22"/>
              <a:gd name="T3" fmla="*/ 2354 h 58"/>
              <a:gd name="T4" fmla="*/ 2453 w 22"/>
              <a:gd name="T5" fmla="*/ 2354 h 58"/>
              <a:gd name="T6" fmla="*/ 2453 w 22"/>
              <a:gd name="T7" fmla="*/ 0 h 58"/>
              <a:gd name="T8" fmla="*/ 0 60000 65536"/>
              <a:gd name="T9" fmla="*/ 0 60000 65536"/>
              <a:gd name="T10" fmla="*/ 0 60000 65536"/>
              <a:gd name="T11" fmla="*/ 0 60000 65536"/>
              <a:gd name="T12" fmla="*/ 0 w 22"/>
              <a:gd name="T13" fmla="*/ 0 h 58"/>
              <a:gd name="T14" fmla="*/ 22 w 22"/>
              <a:gd name="T15" fmla="*/ 58 h 58"/>
            </a:gdLst>
            <a:ahLst/>
            <a:cxnLst>
              <a:cxn ang="T8">
                <a:pos x="T0" y="T1"/>
              </a:cxn>
              <a:cxn ang="T9">
                <a:pos x="T2" y="T3"/>
              </a:cxn>
              <a:cxn ang="T10">
                <a:pos x="T4" y="T5"/>
              </a:cxn>
              <a:cxn ang="T11">
                <a:pos x="T6" y="T7"/>
              </a:cxn>
            </a:cxnLst>
            <a:rect l="T12" t="T13" r="T14" b="T15"/>
            <a:pathLst>
              <a:path w="22" h="58">
                <a:moveTo>
                  <a:pt x="22" y="0"/>
                </a:moveTo>
                <a:lnTo>
                  <a:pt x="0" y="22"/>
                </a:lnTo>
                <a:lnTo>
                  <a:pt x="22" y="58"/>
                </a:lnTo>
                <a:lnTo>
                  <a:pt x="22" y="0"/>
                </a:lnTo>
                <a:close/>
              </a:path>
            </a:pathLst>
          </a:custGeom>
          <a:solidFill>
            <a:srgbClr val="9D9D9D"/>
          </a:solidFill>
          <a:ln w="12700">
            <a:solidFill>
              <a:srgbClr val="000000"/>
            </a:solidFill>
            <a:prstDash val="solid"/>
            <a:round/>
            <a:headEnd/>
            <a:tailEnd/>
          </a:ln>
        </p:spPr>
        <p:txBody>
          <a:bodyPr/>
          <a:lstStyle/>
          <a:p>
            <a:endParaRPr lang="en-US"/>
          </a:p>
        </p:txBody>
      </p:sp>
      <p:sp>
        <p:nvSpPr>
          <p:cNvPr id="257" name="Freeform 37">
            <a:extLst>
              <a:ext uri="{FF2B5EF4-FFF2-40B4-BE49-F238E27FC236}">
                <a16:creationId xmlns:a16="http://schemas.microsoft.com/office/drawing/2014/main" id="{FCF1A977-7566-BA45-BB65-A7B045AF17F3}"/>
              </a:ext>
            </a:extLst>
          </p:cNvPr>
          <p:cNvSpPr>
            <a:spLocks/>
          </p:cNvSpPr>
          <p:nvPr/>
        </p:nvSpPr>
        <p:spPr bwMode="auto">
          <a:xfrm>
            <a:off x="8021923" y="3452140"/>
            <a:ext cx="7937" cy="222250"/>
          </a:xfrm>
          <a:custGeom>
            <a:avLst/>
            <a:gdLst>
              <a:gd name="T0" fmla="*/ 3402 w 7"/>
              <a:gd name="T1" fmla="*/ 0 h 189"/>
              <a:gd name="T2" fmla="*/ 0 w 7"/>
              <a:gd name="T3" fmla="*/ 2352 h 189"/>
              <a:gd name="T4" fmla="*/ 0 w 7"/>
              <a:gd name="T5" fmla="*/ 3528 h 189"/>
              <a:gd name="T6" fmla="*/ 3402 w 7"/>
              <a:gd name="T7" fmla="*/ 2352 h 189"/>
              <a:gd name="T8" fmla="*/ 3402 w 7"/>
              <a:gd name="T9" fmla="*/ 0 h 189"/>
              <a:gd name="T10" fmla="*/ 0 60000 65536"/>
              <a:gd name="T11" fmla="*/ 0 60000 65536"/>
              <a:gd name="T12" fmla="*/ 0 60000 65536"/>
              <a:gd name="T13" fmla="*/ 0 60000 65536"/>
              <a:gd name="T14" fmla="*/ 0 60000 65536"/>
              <a:gd name="T15" fmla="*/ 0 w 7"/>
              <a:gd name="T16" fmla="*/ 0 h 189"/>
              <a:gd name="T17" fmla="*/ 7 w 7"/>
              <a:gd name="T18" fmla="*/ 189 h 189"/>
            </a:gdLst>
            <a:ahLst/>
            <a:cxnLst>
              <a:cxn ang="T10">
                <a:pos x="T0" y="T1"/>
              </a:cxn>
              <a:cxn ang="T11">
                <a:pos x="T2" y="T3"/>
              </a:cxn>
              <a:cxn ang="T12">
                <a:pos x="T4" y="T5"/>
              </a:cxn>
              <a:cxn ang="T13">
                <a:pos x="T6" y="T7"/>
              </a:cxn>
              <a:cxn ang="T14">
                <a:pos x="T8" y="T9"/>
              </a:cxn>
            </a:cxnLst>
            <a:rect l="T15" t="T16" r="T17" b="T18"/>
            <a:pathLst>
              <a:path w="7" h="189">
                <a:moveTo>
                  <a:pt x="6" y="0"/>
                </a:moveTo>
                <a:lnTo>
                  <a:pt x="0" y="30"/>
                </a:lnTo>
                <a:lnTo>
                  <a:pt x="0" y="189"/>
                </a:lnTo>
                <a:lnTo>
                  <a:pt x="7" y="157"/>
                </a:lnTo>
                <a:lnTo>
                  <a:pt x="6" y="0"/>
                </a:lnTo>
                <a:close/>
              </a:path>
            </a:pathLst>
          </a:custGeom>
          <a:solidFill>
            <a:srgbClr val="9D9D9D"/>
          </a:solidFill>
          <a:ln w="12700">
            <a:solidFill>
              <a:srgbClr val="000000"/>
            </a:solidFill>
            <a:prstDash val="solid"/>
            <a:round/>
            <a:headEnd/>
            <a:tailEnd/>
          </a:ln>
        </p:spPr>
        <p:txBody>
          <a:bodyPr/>
          <a:lstStyle/>
          <a:p>
            <a:endParaRPr lang="en-US"/>
          </a:p>
        </p:txBody>
      </p:sp>
      <p:sp>
        <p:nvSpPr>
          <p:cNvPr id="258" name="Freeform 38">
            <a:extLst>
              <a:ext uri="{FF2B5EF4-FFF2-40B4-BE49-F238E27FC236}">
                <a16:creationId xmlns:a16="http://schemas.microsoft.com/office/drawing/2014/main" id="{000B5605-5D5A-5741-8072-D19A0011ED0F}"/>
              </a:ext>
            </a:extLst>
          </p:cNvPr>
          <p:cNvSpPr>
            <a:spLocks/>
          </p:cNvSpPr>
          <p:nvPr/>
        </p:nvSpPr>
        <p:spPr bwMode="auto">
          <a:xfrm>
            <a:off x="7912385" y="3664865"/>
            <a:ext cx="39688" cy="206375"/>
          </a:xfrm>
          <a:custGeom>
            <a:avLst/>
            <a:gdLst>
              <a:gd name="T0" fmla="*/ 0 w 31"/>
              <a:gd name="T1" fmla="*/ 0 h 177"/>
              <a:gd name="T2" fmla="*/ 3841 w 31"/>
              <a:gd name="T3" fmla="*/ 2332 h 177"/>
              <a:gd name="T4" fmla="*/ 3841 w 31"/>
              <a:gd name="T5" fmla="*/ 2332 h 177"/>
              <a:gd name="T6" fmla="*/ 0 w 31"/>
              <a:gd name="T7" fmla="*/ 2332 h 177"/>
              <a:gd name="T8" fmla="*/ 0 w 31"/>
              <a:gd name="T9" fmla="*/ 0 h 177"/>
              <a:gd name="T10" fmla="*/ 0 60000 65536"/>
              <a:gd name="T11" fmla="*/ 0 60000 65536"/>
              <a:gd name="T12" fmla="*/ 0 60000 65536"/>
              <a:gd name="T13" fmla="*/ 0 60000 65536"/>
              <a:gd name="T14" fmla="*/ 0 60000 65536"/>
              <a:gd name="T15" fmla="*/ 0 w 31"/>
              <a:gd name="T16" fmla="*/ 0 h 177"/>
              <a:gd name="T17" fmla="*/ 31 w 31"/>
              <a:gd name="T18" fmla="*/ 177 h 177"/>
            </a:gdLst>
            <a:ahLst/>
            <a:cxnLst>
              <a:cxn ang="T10">
                <a:pos x="T0" y="T1"/>
              </a:cxn>
              <a:cxn ang="T11">
                <a:pos x="T2" y="T3"/>
              </a:cxn>
              <a:cxn ang="T12">
                <a:pos x="T4" y="T5"/>
              </a:cxn>
              <a:cxn ang="T13">
                <a:pos x="T6" y="T7"/>
              </a:cxn>
              <a:cxn ang="T14">
                <a:pos x="T8" y="T9"/>
              </a:cxn>
            </a:cxnLst>
            <a:rect l="T15" t="T16" r="T17" b="T18"/>
            <a:pathLst>
              <a:path w="31" h="177">
                <a:moveTo>
                  <a:pt x="0" y="0"/>
                </a:moveTo>
                <a:lnTo>
                  <a:pt x="31" y="28"/>
                </a:lnTo>
                <a:lnTo>
                  <a:pt x="31" y="177"/>
                </a:lnTo>
                <a:lnTo>
                  <a:pt x="0" y="151"/>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259" name="Freeform 40">
            <a:extLst>
              <a:ext uri="{FF2B5EF4-FFF2-40B4-BE49-F238E27FC236}">
                <a16:creationId xmlns:a16="http://schemas.microsoft.com/office/drawing/2014/main" id="{E5E55D4F-9B2B-5045-9D33-B488A880B96E}"/>
              </a:ext>
            </a:extLst>
          </p:cNvPr>
          <p:cNvSpPr>
            <a:spLocks/>
          </p:cNvSpPr>
          <p:nvPr/>
        </p:nvSpPr>
        <p:spPr bwMode="auto">
          <a:xfrm>
            <a:off x="7948898" y="3452140"/>
            <a:ext cx="80962" cy="257175"/>
          </a:xfrm>
          <a:custGeom>
            <a:avLst/>
            <a:gdLst>
              <a:gd name="T0" fmla="*/ 0 w 66"/>
              <a:gd name="T1" fmla="*/ 2327 h 221"/>
              <a:gd name="T2" fmla="*/ 2453 w 66"/>
              <a:gd name="T3" fmla="*/ 2327 h 221"/>
              <a:gd name="T4" fmla="*/ 2453 w 66"/>
              <a:gd name="T5" fmla="*/ 0 h 221"/>
              <a:gd name="T6" fmla="*/ 2453 w 66"/>
              <a:gd name="T7" fmla="*/ 2327 h 221"/>
              <a:gd name="T8" fmla="*/ 2453 w 66"/>
              <a:gd name="T9" fmla="*/ 3491 h 221"/>
              <a:gd name="T10" fmla="*/ 0 w 66"/>
              <a:gd name="T11" fmla="*/ 3491 h 221"/>
              <a:gd name="T12" fmla="*/ 0 w 66"/>
              <a:gd name="T13" fmla="*/ 2327 h 221"/>
              <a:gd name="T14" fmla="*/ 0 60000 65536"/>
              <a:gd name="T15" fmla="*/ 0 60000 65536"/>
              <a:gd name="T16" fmla="*/ 0 60000 65536"/>
              <a:gd name="T17" fmla="*/ 0 60000 65536"/>
              <a:gd name="T18" fmla="*/ 0 60000 65536"/>
              <a:gd name="T19" fmla="*/ 0 60000 65536"/>
              <a:gd name="T20" fmla="*/ 0 60000 65536"/>
              <a:gd name="T21" fmla="*/ 0 w 66"/>
              <a:gd name="T22" fmla="*/ 0 h 221"/>
              <a:gd name="T23" fmla="*/ 66 w 66"/>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221">
                <a:moveTo>
                  <a:pt x="0" y="63"/>
                </a:moveTo>
                <a:lnTo>
                  <a:pt x="58" y="28"/>
                </a:lnTo>
                <a:lnTo>
                  <a:pt x="66" y="0"/>
                </a:lnTo>
                <a:lnTo>
                  <a:pt x="66" y="153"/>
                </a:lnTo>
                <a:lnTo>
                  <a:pt x="58" y="191"/>
                </a:lnTo>
                <a:lnTo>
                  <a:pt x="0" y="221"/>
                </a:lnTo>
                <a:lnTo>
                  <a:pt x="0" y="63"/>
                </a:lnTo>
                <a:close/>
              </a:path>
            </a:pathLst>
          </a:custGeom>
          <a:solidFill>
            <a:srgbClr val="9D9D9D"/>
          </a:solidFill>
          <a:ln w="12700">
            <a:solidFill>
              <a:srgbClr val="000000"/>
            </a:solidFill>
            <a:prstDash val="solid"/>
            <a:round/>
            <a:headEnd/>
            <a:tailEnd/>
          </a:ln>
        </p:spPr>
        <p:txBody>
          <a:bodyPr/>
          <a:lstStyle/>
          <a:p>
            <a:endParaRPr lang="en-US"/>
          </a:p>
        </p:txBody>
      </p:sp>
      <p:sp>
        <p:nvSpPr>
          <p:cNvPr id="260" name="Freeform 41">
            <a:extLst>
              <a:ext uri="{FF2B5EF4-FFF2-40B4-BE49-F238E27FC236}">
                <a16:creationId xmlns:a16="http://schemas.microsoft.com/office/drawing/2014/main" id="{9596E263-EF67-7F48-848A-3EB3E3E7B75D}"/>
              </a:ext>
            </a:extLst>
          </p:cNvPr>
          <p:cNvSpPr>
            <a:spLocks/>
          </p:cNvSpPr>
          <p:nvPr/>
        </p:nvSpPr>
        <p:spPr bwMode="auto">
          <a:xfrm>
            <a:off x="6386798" y="4801515"/>
            <a:ext cx="61912" cy="200025"/>
          </a:xfrm>
          <a:custGeom>
            <a:avLst/>
            <a:gdLst>
              <a:gd name="T0" fmla="*/ 0 w 48"/>
              <a:gd name="T1" fmla="*/ 2339 h 171"/>
              <a:gd name="T2" fmla="*/ 3870 w 48"/>
              <a:gd name="T3" fmla="*/ 2339 h 171"/>
              <a:gd name="T4" fmla="*/ 3870 w 48"/>
              <a:gd name="T5" fmla="*/ 3509 h 171"/>
              <a:gd name="T6" fmla="*/ 3870 w 48"/>
              <a:gd name="T7" fmla="*/ 2339 h 171"/>
              <a:gd name="T8" fmla="*/ 3870 w 48"/>
              <a:gd name="T9" fmla="*/ 0 h 171"/>
              <a:gd name="T10" fmla="*/ 0 w 48"/>
              <a:gd name="T11" fmla="*/ 2339 h 171"/>
              <a:gd name="T12" fmla="*/ 0 60000 65536"/>
              <a:gd name="T13" fmla="*/ 0 60000 65536"/>
              <a:gd name="T14" fmla="*/ 0 60000 65536"/>
              <a:gd name="T15" fmla="*/ 0 60000 65536"/>
              <a:gd name="T16" fmla="*/ 0 60000 65536"/>
              <a:gd name="T17" fmla="*/ 0 60000 65536"/>
              <a:gd name="T18" fmla="*/ 0 w 48"/>
              <a:gd name="T19" fmla="*/ 0 h 171"/>
              <a:gd name="T20" fmla="*/ 48 w 48"/>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8" h="171">
                <a:moveTo>
                  <a:pt x="0" y="30"/>
                </a:moveTo>
                <a:lnTo>
                  <a:pt x="22" y="97"/>
                </a:lnTo>
                <a:lnTo>
                  <a:pt x="22" y="171"/>
                </a:lnTo>
                <a:lnTo>
                  <a:pt x="48" y="153"/>
                </a:lnTo>
                <a:lnTo>
                  <a:pt x="48" y="0"/>
                </a:lnTo>
                <a:lnTo>
                  <a:pt x="0" y="30"/>
                </a:lnTo>
                <a:close/>
              </a:path>
            </a:pathLst>
          </a:custGeom>
          <a:solidFill>
            <a:srgbClr val="9D9D9D"/>
          </a:solidFill>
          <a:ln w="12700">
            <a:solidFill>
              <a:srgbClr val="000000"/>
            </a:solidFill>
            <a:prstDash val="solid"/>
            <a:round/>
            <a:headEnd/>
            <a:tailEnd/>
          </a:ln>
        </p:spPr>
        <p:txBody>
          <a:bodyPr/>
          <a:lstStyle/>
          <a:p>
            <a:endParaRPr lang="en-US"/>
          </a:p>
        </p:txBody>
      </p:sp>
      <p:sp>
        <p:nvSpPr>
          <p:cNvPr id="261" name="Freeform 42">
            <a:extLst>
              <a:ext uri="{FF2B5EF4-FFF2-40B4-BE49-F238E27FC236}">
                <a16:creationId xmlns:a16="http://schemas.microsoft.com/office/drawing/2014/main" id="{F8DD4BEC-4598-7045-84A1-533BF69E185E}"/>
              </a:ext>
            </a:extLst>
          </p:cNvPr>
          <p:cNvSpPr>
            <a:spLocks/>
          </p:cNvSpPr>
          <p:nvPr/>
        </p:nvSpPr>
        <p:spPr bwMode="auto">
          <a:xfrm>
            <a:off x="6448710" y="4795165"/>
            <a:ext cx="185738" cy="187325"/>
          </a:xfrm>
          <a:custGeom>
            <a:avLst/>
            <a:gdLst>
              <a:gd name="T0" fmla="*/ 0 w 151"/>
              <a:gd name="T1" fmla="*/ 2356 h 159"/>
              <a:gd name="T2" fmla="*/ 3690 w 151"/>
              <a:gd name="T3" fmla="*/ 0 h 159"/>
              <a:gd name="T4" fmla="*/ 8610 w 151"/>
              <a:gd name="T5" fmla="*/ 0 h 159"/>
              <a:gd name="T6" fmla="*/ 8610 w 151"/>
              <a:gd name="T7" fmla="*/ 3534 h 159"/>
              <a:gd name="T8" fmla="*/ 3690 w 151"/>
              <a:gd name="T9" fmla="*/ 3534 h 159"/>
              <a:gd name="T10" fmla="*/ 0 w 151"/>
              <a:gd name="T11" fmla="*/ 3534 h 159"/>
              <a:gd name="T12" fmla="*/ 0 w 151"/>
              <a:gd name="T13" fmla="*/ 2356 h 159"/>
              <a:gd name="T14" fmla="*/ 0 60000 65536"/>
              <a:gd name="T15" fmla="*/ 0 60000 65536"/>
              <a:gd name="T16" fmla="*/ 0 60000 65536"/>
              <a:gd name="T17" fmla="*/ 0 60000 65536"/>
              <a:gd name="T18" fmla="*/ 0 60000 65536"/>
              <a:gd name="T19" fmla="*/ 0 60000 65536"/>
              <a:gd name="T20" fmla="*/ 0 60000 65536"/>
              <a:gd name="T21" fmla="*/ 0 w 151"/>
              <a:gd name="T22" fmla="*/ 0 h 159"/>
              <a:gd name="T23" fmla="*/ 151 w 151"/>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159">
                <a:moveTo>
                  <a:pt x="0" y="6"/>
                </a:moveTo>
                <a:lnTo>
                  <a:pt x="64" y="0"/>
                </a:lnTo>
                <a:lnTo>
                  <a:pt x="151" y="0"/>
                </a:lnTo>
                <a:lnTo>
                  <a:pt x="151" y="155"/>
                </a:lnTo>
                <a:lnTo>
                  <a:pt x="64" y="155"/>
                </a:lnTo>
                <a:lnTo>
                  <a:pt x="0" y="159"/>
                </a:lnTo>
                <a:lnTo>
                  <a:pt x="0" y="6"/>
                </a:lnTo>
                <a:close/>
              </a:path>
            </a:pathLst>
          </a:custGeom>
          <a:solidFill>
            <a:srgbClr val="9D9D9D"/>
          </a:solidFill>
          <a:ln w="12700">
            <a:solidFill>
              <a:srgbClr val="000000"/>
            </a:solidFill>
            <a:prstDash val="solid"/>
            <a:round/>
            <a:headEnd/>
            <a:tailEnd/>
          </a:ln>
        </p:spPr>
        <p:txBody>
          <a:bodyPr/>
          <a:lstStyle/>
          <a:p>
            <a:endParaRPr lang="en-US"/>
          </a:p>
        </p:txBody>
      </p:sp>
      <p:sp>
        <p:nvSpPr>
          <p:cNvPr id="262" name="Freeform 43">
            <a:extLst>
              <a:ext uri="{FF2B5EF4-FFF2-40B4-BE49-F238E27FC236}">
                <a16:creationId xmlns:a16="http://schemas.microsoft.com/office/drawing/2014/main" id="{1AED66A5-1407-084A-9408-B014C0458C78}"/>
              </a:ext>
            </a:extLst>
          </p:cNvPr>
          <p:cNvSpPr>
            <a:spLocks/>
          </p:cNvSpPr>
          <p:nvPr/>
        </p:nvSpPr>
        <p:spPr bwMode="auto">
          <a:xfrm>
            <a:off x="6726523" y="4844378"/>
            <a:ext cx="109537" cy="204787"/>
          </a:xfrm>
          <a:custGeom>
            <a:avLst/>
            <a:gdLst>
              <a:gd name="T0" fmla="*/ 0 w 88"/>
              <a:gd name="T1" fmla="*/ 2340 h 175"/>
              <a:gd name="T2" fmla="*/ 4979 w 88"/>
              <a:gd name="T3" fmla="*/ 0 h 175"/>
              <a:gd name="T4" fmla="*/ 4979 w 88"/>
              <a:gd name="T5" fmla="*/ 2340 h 175"/>
              <a:gd name="T6" fmla="*/ 0 w 88"/>
              <a:gd name="T7" fmla="*/ 3511 h 175"/>
              <a:gd name="T8" fmla="*/ 0 w 88"/>
              <a:gd name="T9" fmla="*/ 2340 h 175"/>
              <a:gd name="T10" fmla="*/ 0 60000 65536"/>
              <a:gd name="T11" fmla="*/ 0 60000 65536"/>
              <a:gd name="T12" fmla="*/ 0 60000 65536"/>
              <a:gd name="T13" fmla="*/ 0 60000 65536"/>
              <a:gd name="T14" fmla="*/ 0 60000 65536"/>
              <a:gd name="T15" fmla="*/ 0 w 88"/>
              <a:gd name="T16" fmla="*/ 0 h 175"/>
              <a:gd name="T17" fmla="*/ 88 w 88"/>
              <a:gd name="T18" fmla="*/ 175 h 175"/>
            </a:gdLst>
            <a:ahLst/>
            <a:cxnLst>
              <a:cxn ang="T10">
                <a:pos x="T0" y="T1"/>
              </a:cxn>
              <a:cxn ang="T11">
                <a:pos x="T2" y="T3"/>
              </a:cxn>
              <a:cxn ang="T12">
                <a:pos x="T4" y="T5"/>
              </a:cxn>
              <a:cxn ang="T13">
                <a:pos x="T6" y="T7"/>
              </a:cxn>
              <a:cxn ang="T14">
                <a:pos x="T8" y="T9"/>
              </a:cxn>
            </a:cxnLst>
            <a:rect l="T15" t="T16" r="T17" b="T18"/>
            <a:pathLst>
              <a:path w="88" h="175">
                <a:moveTo>
                  <a:pt x="0" y="22"/>
                </a:moveTo>
                <a:lnTo>
                  <a:pt x="88" y="0"/>
                </a:lnTo>
                <a:lnTo>
                  <a:pt x="88" y="155"/>
                </a:lnTo>
                <a:lnTo>
                  <a:pt x="0" y="175"/>
                </a:lnTo>
                <a:lnTo>
                  <a:pt x="0" y="22"/>
                </a:lnTo>
                <a:close/>
              </a:path>
            </a:pathLst>
          </a:custGeom>
          <a:solidFill>
            <a:srgbClr val="9D9D9D"/>
          </a:solidFill>
          <a:ln w="12700">
            <a:solidFill>
              <a:srgbClr val="000000"/>
            </a:solidFill>
            <a:prstDash val="solid"/>
            <a:round/>
            <a:headEnd/>
            <a:tailEnd/>
          </a:ln>
        </p:spPr>
        <p:txBody>
          <a:bodyPr/>
          <a:lstStyle/>
          <a:p>
            <a:endParaRPr lang="en-US"/>
          </a:p>
        </p:txBody>
      </p:sp>
      <p:sp>
        <p:nvSpPr>
          <p:cNvPr id="263" name="Freeform 44">
            <a:extLst>
              <a:ext uri="{FF2B5EF4-FFF2-40B4-BE49-F238E27FC236}">
                <a16:creationId xmlns:a16="http://schemas.microsoft.com/office/drawing/2014/main" id="{BECA95EE-4E9B-6949-AF5A-5A48D3A6194F}"/>
              </a:ext>
            </a:extLst>
          </p:cNvPr>
          <p:cNvSpPr>
            <a:spLocks/>
          </p:cNvSpPr>
          <p:nvPr/>
        </p:nvSpPr>
        <p:spPr bwMode="auto">
          <a:xfrm>
            <a:off x="5731160" y="4869778"/>
            <a:ext cx="193675" cy="320675"/>
          </a:xfrm>
          <a:custGeom>
            <a:avLst/>
            <a:gdLst>
              <a:gd name="T0" fmla="*/ 3749 w 155"/>
              <a:gd name="T1" fmla="*/ 5873 h 273"/>
              <a:gd name="T2" fmla="*/ 0 w 155"/>
              <a:gd name="T3" fmla="*/ 3524 h 273"/>
              <a:gd name="T4" fmla="*/ 3749 w 155"/>
              <a:gd name="T5" fmla="*/ 2349 h 273"/>
              <a:gd name="T6" fmla="*/ 8747 w 155"/>
              <a:gd name="T7" fmla="*/ 0 h 273"/>
              <a:gd name="T8" fmla="*/ 8747 w 155"/>
              <a:gd name="T9" fmla="*/ 2349 h 273"/>
              <a:gd name="T10" fmla="*/ 3749 w 155"/>
              <a:gd name="T11" fmla="*/ 4699 h 273"/>
              <a:gd name="T12" fmla="*/ 3749 w 155"/>
              <a:gd name="T13" fmla="*/ 5873 h 273"/>
              <a:gd name="T14" fmla="*/ 0 60000 65536"/>
              <a:gd name="T15" fmla="*/ 0 60000 65536"/>
              <a:gd name="T16" fmla="*/ 0 60000 65536"/>
              <a:gd name="T17" fmla="*/ 0 60000 65536"/>
              <a:gd name="T18" fmla="*/ 0 60000 65536"/>
              <a:gd name="T19" fmla="*/ 0 60000 65536"/>
              <a:gd name="T20" fmla="*/ 0 60000 65536"/>
              <a:gd name="T21" fmla="*/ 0 w 155"/>
              <a:gd name="T22" fmla="*/ 0 h 273"/>
              <a:gd name="T23" fmla="*/ 155 w 155"/>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 h="273">
                <a:moveTo>
                  <a:pt x="14" y="273"/>
                </a:moveTo>
                <a:lnTo>
                  <a:pt x="0" y="187"/>
                </a:lnTo>
                <a:lnTo>
                  <a:pt x="32" y="99"/>
                </a:lnTo>
                <a:lnTo>
                  <a:pt x="155" y="0"/>
                </a:lnTo>
                <a:lnTo>
                  <a:pt x="155" y="153"/>
                </a:lnTo>
                <a:lnTo>
                  <a:pt x="34" y="250"/>
                </a:lnTo>
                <a:lnTo>
                  <a:pt x="14" y="273"/>
                </a:lnTo>
                <a:close/>
              </a:path>
            </a:pathLst>
          </a:custGeom>
          <a:solidFill>
            <a:srgbClr val="9D9D9D"/>
          </a:solidFill>
          <a:ln w="12700">
            <a:solidFill>
              <a:srgbClr val="000000"/>
            </a:solidFill>
            <a:prstDash val="solid"/>
            <a:round/>
            <a:headEnd/>
            <a:tailEnd/>
          </a:ln>
        </p:spPr>
        <p:txBody>
          <a:bodyPr/>
          <a:lstStyle/>
          <a:p>
            <a:endParaRPr lang="en-US"/>
          </a:p>
        </p:txBody>
      </p:sp>
      <p:sp>
        <p:nvSpPr>
          <p:cNvPr id="264" name="Freeform 45">
            <a:extLst>
              <a:ext uri="{FF2B5EF4-FFF2-40B4-BE49-F238E27FC236}">
                <a16:creationId xmlns:a16="http://schemas.microsoft.com/office/drawing/2014/main" id="{BC60C761-A2C4-8141-A701-D3264979B8D6}"/>
              </a:ext>
            </a:extLst>
          </p:cNvPr>
          <p:cNvSpPr>
            <a:spLocks/>
          </p:cNvSpPr>
          <p:nvPr/>
        </p:nvSpPr>
        <p:spPr bwMode="auto">
          <a:xfrm>
            <a:off x="5924835" y="4839615"/>
            <a:ext cx="106363" cy="206375"/>
          </a:xfrm>
          <a:custGeom>
            <a:avLst/>
            <a:gdLst>
              <a:gd name="T0" fmla="*/ 0 w 87"/>
              <a:gd name="T1" fmla="*/ 2359 h 175"/>
              <a:gd name="T2" fmla="*/ 0 w 87"/>
              <a:gd name="T3" fmla="*/ 3538 h 175"/>
              <a:gd name="T4" fmla="*/ 4890 w 87"/>
              <a:gd name="T5" fmla="*/ 3538 h 175"/>
              <a:gd name="T6" fmla="*/ 4890 w 87"/>
              <a:gd name="T7" fmla="*/ 0 h 175"/>
              <a:gd name="T8" fmla="*/ 0 w 87"/>
              <a:gd name="T9" fmla="*/ 2359 h 175"/>
              <a:gd name="T10" fmla="*/ 0 60000 65536"/>
              <a:gd name="T11" fmla="*/ 0 60000 65536"/>
              <a:gd name="T12" fmla="*/ 0 60000 65536"/>
              <a:gd name="T13" fmla="*/ 0 60000 65536"/>
              <a:gd name="T14" fmla="*/ 0 60000 65536"/>
              <a:gd name="T15" fmla="*/ 0 w 87"/>
              <a:gd name="T16" fmla="*/ 0 h 175"/>
              <a:gd name="T17" fmla="*/ 87 w 87"/>
              <a:gd name="T18" fmla="*/ 175 h 175"/>
            </a:gdLst>
            <a:ahLst/>
            <a:cxnLst>
              <a:cxn ang="T10">
                <a:pos x="T0" y="T1"/>
              </a:cxn>
              <a:cxn ang="T11">
                <a:pos x="T2" y="T3"/>
              </a:cxn>
              <a:cxn ang="T12">
                <a:pos x="T4" y="T5"/>
              </a:cxn>
              <a:cxn ang="T13">
                <a:pos x="T6" y="T7"/>
              </a:cxn>
              <a:cxn ang="T14">
                <a:pos x="T8" y="T9"/>
              </a:cxn>
            </a:cxnLst>
            <a:rect l="T15" t="T16" r="T17" b="T18"/>
            <a:pathLst>
              <a:path w="87" h="175">
                <a:moveTo>
                  <a:pt x="0" y="24"/>
                </a:moveTo>
                <a:lnTo>
                  <a:pt x="0" y="175"/>
                </a:lnTo>
                <a:lnTo>
                  <a:pt x="87" y="153"/>
                </a:lnTo>
                <a:lnTo>
                  <a:pt x="87" y="0"/>
                </a:lnTo>
                <a:lnTo>
                  <a:pt x="0" y="24"/>
                </a:lnTo>
                <a:close/>
              </a:path>
            </a:pathLst>
          </a:custGeom>
          <a:solidFill>
            <a:srgbClr val="9D9D9D"/>
          </a:solidFill>
          <a:ln w="12700">
            <a:solidFill>
              <a:srgbClr val="000000"/>
            </a:solidFill>
            <a:prstDash val="solid"/>
            <a:round/>
            <a:headEnd/>
            <a:tailEnd/>
          </a:ln>
        </p:spPr>
        <p:txBody>
          <a:bodyPr/>
          <a:lstStyle/>
          <a:p>
            <a:endParaRPr lang="en-US"/>
          </a:p>
        </p:txBody>
      </p:sp>
      <p:sp>
        <p:nvSpPr>
          <p:cNvPr id="265" name="Freeform 46">
            <a:extLst>
              <a:ext uri="{FF2B5EF4-FFF2-40B4-BE49-F238E27FC236}">
                <a16:creationId xmlns:a16="http://schemas.microsoft.com/office/drawing/2014/main" id="{D9B71EF1-1984-B941-896B-D34F65CBE6D5}"/>
              </a:ext>
            </a:extLst>
          </p:cNvPr>
          <p:cNvSpPr>
            <a:spLocks/>
          </p:cNvSpPr>
          <p:nvPr/>
        </p:nvSpPr>
        <p:spPr bwMode="auto">
          <a:xfrm>
            <a:off x="7110698" y="5203153"/>
            <a:ext cx="93662" cy="265112"/>
          </a:xfrm>
          <a:custGeom>
            <a:avLst/>
            <a:gdLst>
              <a:gd name="T0" fmla="*/ 0 w 76"/>
              <a:gd name="T1" fmla="*/ 2346 h 226"/>
              <a:gd name="T2" fmla="*/ 3697 w 76"/>
              <a:gd name="T3" fmla="*/ 0 h 226"/>
              <a:gd name="T4" fmla="*/ 3697 w 76"/>
              <a:gd name="T5" fmla="*/ 2346 h 226"/>
              <a:gd name="T6" fmla="*/ 0 w 76"/>
              <a:gd name="T7" fmla="*/ 4692 h 226"/>
              <a:gd name="T8" fmla="*/ 0 w 76"/>
              <a:gd name="T9" fmla="*/ 2346 h 226"/>
              <a:gd name="T10" fmla="*/ 0 60000 65536"/>
              <a:gd name="T11" fmla="*/ 0 60000 65536"/>
              <a:gd name="T12" fmla="*/ 0 60000 65536"/>
              <a:gd name="T13" fmla="*/ 0 60000 65536"/>
              <a:gd name="T14" fmla="*/ 0 60000 65536"/>
              <a:gd name="T15" fmla="*/ 0 w 76"/>
              <a:gd name="T16" fmla="*/ 0 h 226"/>
              <a:gd name="T17" fmla="*/ 76 w 76"/>
              <a:gd name="T18" fmla="*/ 226 h 226"/>
            </a:gdLst>
            <a:ahLst/>
            <a:cxnLst>
              <a:cxn ang="T10">
                <a:pos x="T0" y="T1"/>
              </a:cxn>
              <a:cxn ang="T11">
                <a:pos x="T2" y="T3"/>
              </a:cxn>
              <a:cxn ang="T12">
                <a:pos x="T4" y="T5"/>
              </a:cxn>
              <a:cxn ang="T13">
                <a:pos x="T6" y="T7"/>
              </a:cxn>
              <a:cxn ang="T14">
                <a:pos x="T8" y="T9"/>
              </a:cxn>
            </a:cxnLst>
            <a:rect l="T15" t="T16" r="T17" b="T18"/>
            <a:pathLst>
              <a:path w="76" h="226">
                <a:moveTo>
                  <a:pt x="0" y="73"/>
                </a:moveTo>
                <a:lnTo>
                  <a:pt x="76" y="0"/>
                </a:lnTo>
                <a:lnTo>
                  <a:pt x="76" y="152"/>
                </a:lnTo>
                <a:lnTo>
                  <a:pt x="0" y="226"/>
                </a:lnTo>
                <a:lnTo>
                  <a:pt x="0" y="73"/>
                </a:lnTo>
                <a:close/>
              </a:path>
            </a:pathLst>
          </a:custGeom>
          <a:solidFill>
            <a:srgbClr val="9D9D9D"/>
          </a:solidFill>
          <a:ln w="12700">
            <a:solidFill>
              <a:srgbClr val="000000"/>
            </a:solidFill>
            <a:prstDash val="solid"/>
            <a:round/>
            <a:headEnd/>
            <a:tailEnd/>
          </a:ln>
        </p:spPr>
        <p:txBody>
          <a:bodyPr/>
          <a:lstStyle/>
          <a:p>
            <a:endParaRPr lang="en-US"/>
          </a:p>
        </p:txBody>
      </p:sp>
      <p:sp>
        <p:nvSpPr>
          <p:cNvPr id="266" name="Freeform 47">
            <a:extLst>
              <a:ext uri="{FF2B5EF4-FFF2-40B4-BE49-F238E27FC236}">
                <a16:creationId xmlns:a16="http://schemas.microsoft.com/office/drawing/2014/main" id="{030650D1-1AE1-EC46-BD64-A386134EABDC}"/>
              </a:ext>
            </a:extLst>
          </p:cNvPr>
          <p:cNvSpPr>
            <a:spLocks/>
          </p:cNvSpPr>
          <p:nvPr/>
        </p:nvSpPr>
        <p:spPr bwMode="auto">
          <a:xfrm>
            <a:off x="7110698" y="4576090"/>
            <a:ext cx="77787" cy="206375"/>
          </a:xfrm>
          <a:custGeom>
            <a:avLst/>
            <a:gdLst>
              <a:gd name="T0" fmla="*/ 0 w 64"/>
              <a:gd name="T1" fmla="*/ 2332 h 177"/>
              <a:gd name="T2" fmla="*/ 3646 w 64"/>
              <a:gd name="T3" fmla="*/ 0 h 177"/>
              <a:gd name="T4" fmla="*/ 3646 w 64"/>
              <a:gd name="T5" fmla="*/ 2332 h 177"/>
              <a:gd name="T6" fmla="*/ 0 w 64"/>
              <a:gd name="T7" fmla="*/ 2332 h 177"/>
              <a:gd name="T8" fmla="*/ 0 w 64"/>
              <a:gd name="T9" fmla="*/ 2332 h 177"/>
              <a:gd name="T10" fmla="*/ 0 60000 65536"/>
              <a:gd name="T11" fmla="*/ 0 60000 65536"/>
              <a:gd name="T12" fmla="*/ 0 60000 65536"/>
              <a:gd name="T13" fmla="*/ 0 60000 65536"/>
              <a:gd name="T14" fmla="*/ 0 60000 65536"/>
              <a:gd name="T15" fmla="*/ 0 w 64"/>
              <a:gd name="T16" fmla="*/ 0 h 177"/>
              <a:gd name="T17" fmla="*/ 64 w 64"/>
              <a:gd name="T18" fmla="*/ 177 h 177"/>
            </a:gdLst>
            <a:ahLst/>
            <a:cxnLst>
              <a:cxn ang="T10">
                <a:pos x="T0" y="T1"/>
              </a:cxn>
              <a:cxn ang="T11">
                <a:pos x="T2" y="T3"/>
              </a:cxn>
              <a:cxn ang="T12">
                <a:pos x="T4" y="T5"/>
              </a:cxn>
              <a:cxn ang="T13">
                <a:pos x="T6" y="T7"/>
              </a:cxn>
              <a:cxn ang="T14">
                <a:pos x="T8" y="T9"/>
              </a:cxn>
            </a:cxnLst>
            <a:rect l="T15" t="T16" r="T17" b="T18"/>
            <a:pathLst>
              <a:path w="64" h="177">
                <a:moveTo>
                  <a:pt x="0" y="22"/>
                </a:moveTo>
                <a:lnTo>
                  <a:pt x="64" y="0"/>
                </a:lnTo>
                <a:lnTo>
                  <a:pt x="64" y="155"/>
                </a:lnTo>
                <a:lnTo>
                  <a:pt x="0" y="177"/>
                </a:lnTo>
                <a:lnTo>
                  <a:pt x="0" y="22"/>
                </a:lnTo>
                <a:close/>
              </a:path>
            </a:pathLst>
          </a:custGeom>
          <a:solidFill>
            <a:srgbClr val="9D9D9D"/>
          </a:solidFill>
          <a:ln w="12700">
            <a:solidFill>
              <a:srgbClr val="000000"/>
            </a:solidFill>
            <a:prstDash val="solid"/>
            <a:round/>
            <a:headEnd/>
            <a:tailEnd/>
          </a:ln>
        </p:spPr>
        <p:txBody>
          <a:bodyPr/>
          <a:lstStyle/>
          <a:p>
            <a:endParaRPr lang="en-US"/>
          </a:p>
        </p:txBody>
      </p:sp>
      <p:sp>
        <p:nvSpPr>
          <p:cNvPr id="267" name="Freeform 48">
            <a:extLst>
              <a:ext uri="{FF2B5EF4-FFF2-40B4-BE49-F238E27FC236}">
                <a16:creationId xmlns:a16="http://schemas.microsoft.com/office/drawing/2014/main" id="{A5DAC4EC-F9EC-B747-9C16-F8081D47C240}"/>
              </a:ext>
            </a:extLst>
          </p:cNvPr>
          <p:cNvSpPr>
            <a:spLocks/>
          </p:cNvSpPr>
          <p:nvPr/>
        </p:nvSpPr>
        <p:spPr bwMode="auto">
          <a:xfrm>
            <a:off x="7296435" y="4403053"/>
            <a:ext cx="46038" cy="252412"/>
          </a:xfrm>
          <a:custGeom>
            <a:avLst/>
            <a:gdLst>
              <a:gd name="T0" fmla="*/ 0 w 38"/>
              <a:gd name="T1" fmla="*/ 2348 h 215"/>
              <a:gd name="T2" fmla="*/ 0 w 38"/>
              <a:gd name="T3" fmla="*/ 4696 h 215"/>
              <a:gd name="T4" fmla="*/ 2423 w 38"/>
              <a:gd name="T5" fmla="*/ 2348 h 215"/>
              <a:gd name="T6" fmla="*/ 2423 w 38"/>
              <a:gd name="T7" fmla="*/ 0 h 215"/>
              <a:gd name="T8" fmla="*/ 0 w 38"/>
              <a:gd name="T9" fmla="*/ 2348 h 215"/>
              <a:gd name="T10" fmla="*/ 0 60000 65536"/>
              <a:gd name="T11" fmla="*/ 0 60000 65536"/>
              <a:gd name="T12" fmla="*/ 0 60000 65536"/>
              <a:gd name="T13" fmla="*/ 0 60000 65536"/>
              <a:gd name="T14" fmla="*/ 0 60000 65536"/>
              <a:gd name="T15" fmla="*/ 0 w 38"/>
              <a:gd name="T16" fmla="*/ 0 h 215"/>
              <a:gd name="T17" fmla="*/ 38 w 38"/>
              <a:gd name="T18" fmla="*/ 215 h 215"/>
            </a:gdLst>
            <a:ahLst/>
            <a:cxnLst>
              <a:cxn ang="T10">
                <a:pos x="T0" y="T1"/>
              </a:cxn>
              <a:cxn ang="T11">
                <a:pos x="T2" y="T3"/>
              </a:cxn>
              <a:cxn ang="T12">
                <a:pos x="T4" y="T5"/>
              </a:cxn>
              <a:cxn ang="T13">
                <a:pos x="T6" y="T7"/>
              </a:cxn>
              <a:cxn ang="T14">
                <a:pos x="T8" y="T9"/>
              </a:cxn>
            </a:cxnLst>
            <a:rect l="T15" t="T16" r="T17" b="T18"/>
            <a:pathLst>
              <a:path w="38" h="215">
                <a:moveTo>
                  <a:pt x="0" y="63"/>
                </a:moveTo>
                <a:lnTo>
                  <a:pt x="0" y="215"/>
                </a:lnTo>
                <a:lnTo>
                  <a:pt x="38" y="152"/>
                </a:lnTo>
                <a:lnTo>
                  <a:pt x="38" y="0"/>
                </a:lnTo>
                <a:lnTo>
                  <a:pt x="0" y="63"/>
                </a:lnTo>
                <a:close/>
              </a:path>
            </a:pathLst>
          </a:custGeom>
          <a:solidFill>
            <a:srgbClr val="9D9D9D"/>
          </a:solidFill>
          <a:ln w="12700">
            <a:solidFill>
              <a:srgbClr val="000000"/>
            </a:solidFill>
            <a:prstDash val="solid"/>
            <a:round/>
            <a:headEnd/>
            <a:tailEnd/>
          </a:ln>
        </p:spPr>
        <p:txBody>
          <a:bodyPr/>
          <a:lstStyle/>
          <a:p>
            <a:endParaRPr lang="en-US"/>
          </a:p>
        </p:txBody>
      </p:sp>
      <p:sp>
        <p:nvSpPr>
          <p:cNvPr id="268" name="Freeform 49">
            <a:extLst>
              <a:ext uri="{FF2B5EF4-FFF2-40B4-BE49-F238E27FC236}">
                <a16:creationId xmlns:a16="http://schemas.microsoft.com/office/drawing/2014/main" id="{7A3D4873-A80F-3044-9894-035776DF10F6}"/>
              </a:ext>
            </a:extLst>
          </p:cNvPr>
          <p:cNvSpPr>
            <a:spLocks/>
          </p:cNvSpPr>
          <p:nvPr/>
        </p:nvSpPr>
        <p:spPr bwMode="auto">
          <a:xfrm>
            <a:off x="7048785" y="4604665"/>
            <a:ext cx="61913" cy="271463"/>
          </a:xfrm>
          <a:custGeom>
            <a:avLst/>
            <a:gdLst>
              <a:gd name="T0" fmla="*/ 3791 w 49"/>
              <a:gd name="T1" fmla="*/ 0 h 232"/>
              <a:gd name="T2" fmla="*/ 3791 w 49"/>
              <a:gd name="T3" fmla="*/ 2340 h 232"/>
              <a:gd name="T4" fmla="*/ 3791 w 49"/>
              <a:gd name="T5" fmla="*/ 3510 h 232"/>
              <a:gd name="T6" fmla="*/ 3791 w 49"/>
              <a:gd name="T7" fmla="*/ 4680 h 232"/>
              <a:gd name="T8" fmla="*/ 3791 w 49"/>
              <a:gd name="T9" fmla="*/ 3510 h 232"/>
              <a:gd name="T10" fmla="*/ 0 w 49"/>
              <a:gd name="T11" fmla="*/ 2340 h 232"/>
              <a:gd name="T12" fmla="*/ 3791 w 49"/>
              <a:gd name="T13" fmla="*/ 2340 h 232"/>
              <a:gd name="T14" fmla="*/ 3791 w 49"/>
              <a:gd name="T15" fmla="*/ 0 h 232"/>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32"/>
              <a:gd name="T26" fmla="*/ 49 w 49"/>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32">
                <a:moveTo>
                  <a:pt x="49" y="0"/>
                </a:moveTo>
                <a:lnTo>
                  <a:pt x="49" y="159"/>
                </a:lnTo>
                <a:lnTo>
                  <a:pt x="41" y="202"/>
                </a:lnTo>
                <a:lnTo>
                  <a:pt x="29" y="232"/>
                </a:lnTo>
                <a:lnTo>
                  <a:pt x="10" y="204"/>
                </a:lnTo>
                <a:lnTo>
                  <a:pt x="0" y="149"/>
                </a:lnTo>
                <a:lnTo>
                  <a:pt x="39" y="51"/>
                </a:lnTo>
                <a:lnTo>
                  <a:pt x="49" y="0"/>
                </a:lnTo>
                <a:close/>
              </a:path>
            </a:pathLst>
          </a:custGeom>
          <a:solidFill>
            <a:srgbClr val="9D9D9D"/>
          </a:solidFill>
          <a:ln w="12700">
            <a:solidFill>
              <a:srgbClr val="000000"/>
            </a:solidFill>
            <a:prstDash val="solid"/>
            <a:round/>
            <a:headEnd/>
            <a:tailEnd/>
          </a:ln>
        </p:spPr>
        <p:txBody>
          <a:bodyPr/>
          <a:lstStyle/>
          <a:p>
            <a:endParaRPr lang="en-US"/>
          </a:p>
        </p:txBody>
      </p:sp>
      <p:sp>
        <p:nvSpPr>
          <p:cNvPr id="269" name="Freeform 50">
            <a:extLst>
              <a:ext uri="{FF2B5EF4-FFF2-40B4-BE49-F238E27FC236}">
                <a16:creationId xmlns:a16="http://schemas.microsoft.com/office/drawing/2014/main" id="{D489BC3D-355F-B94B-B23C-44DA24FBB216}"/>
              </a:ext>
            </a:extLst>
          </p:cNvPr>
          <p:cNvSpPr>
            <a:spLocks/>
          </p:cNvSpPr>
          <p:nvPr/>
        </p:nvSpPr>
        <p:spPr bwMode="auto">
          <a:xfrm>
            <a:off x="7459948" y="4285578"/>
            <a:ext cx="84137" cy="261937"/>
          </a:xfrm>
          <a:custGeom>
            <a:avLst/>
            <a:gdLst>
              <a:gd name="T0" fmla="*/ 0 w 66"/>
              <a:gd name="T1" fmla="*/ 2328 h 225"/>
              <a:gd name="T2" fmla="*/ 0 w 66"/>
              <a:gd name="T3" fmla="*/ 4657 h 225"/>
              <a:gd name="T4" fmla="*/ 3824 w 66"/>
              <a:gd name="T5" fmla="*/ 2328 h 225"/>
              <a:gd name="T6" fmla="*/ 3824 w 66"/>
              <a:gd name="T7" fmla="*/ 0 h 225"/>
              <a:gd name="T8" fmla="*/ 0 w 66"/>
              <a:gd name="T9" fmla="*/ 2328 h 225"/>
              <a:gd name="T10" fmla="*/ 0 60000 65536"/>
              <a:gd name="T11" fmla="*/ 0 60000 65536"/>
              <a:gd name="T12" fmla="*/ 0 60000 65536"/>
              <a:gd name="T13" fmla="*/ 0 60000 65536"/>
              <a:gd name="T14" fmla="*/ 0 60000 65536"/>
              <a:gd name="T15" fmla="*/ 0 w 66"/>
              <a:gd name="T16" fmla="*/ 0 h 225"/>
              <a:gd name="T17" fmla="*/ 66 w 66"/>
              <a:gd name="T18" fmla="*/ 225 h 225"/>
            </a:gdLst>
            <a:ahLst/>
            <a:cxnLst>
              <a:cxn ang="T10">
                <a:pos x="T0" y="T1"/>
              </a:cxn>
              <a:cxn ang="T11">
                <a:pos x="T2" y="T3"/>
              </a:cxn>
              <a:cxn ang="T12">
                <a:pos x="T4" y="T5"/>
              </a:cxn>
              <a:cxn ang="T13">
                <a:pos x="T6" y="T7"/>
              </a:cxn>
              <a:cxn ang="T14">
                <a:pos x="T8" y="T9"/>
              </a:cxn>
            </a:cxnLst>
            <a:rect l="T15" t="T16" r="T17" b="T18"/>
            <a:pathLst>
              <a:path w="66" h="225">
                <a:moveTo>
                  <a:pt x="0" y="70"/>
                </a:moveTo>
                <a:lnTo>
                  <a:pt x="0" y="225"/>
                </a:lnTo>
                <a:lnTo>
                  <a:pt x="66" y="154"/>
                </a:lnTo>
                <a:lnTo>
                  <a:pt x="66" y="0"/>
                </a:lnTo>
                <a:lnTo>
                  <a:pt x="0" y="70"/>
                </a:lnTo>
                <a:close/>
              </a:path>
            </a:pathLst>
          </a:custGeom>
          <a:solidFill>
            <a:srgbClr val="9D9D9D"/>
          </a:solidFill>
          <a:ln w="12700">
            <a:solidFill>
              <a:srgbClr val="000000"/>
            </a:solidFill>
            <a:prstDash val="solid"/>
            <a:round/>
            <a:headEnd/>
            <a:tailEnd/>
          </a:ln>
        </p:spPr>
        <p:txBody>
          <a:bodyPr/>
          <a:lstStyle/>
          <a:p>
            <a:endParaRPr lang="en-US"/>
          </a:p>
        </p:txBody>
      </p:sp>
      <p:sp>
        <p:nvSpPr>
          <p:cNvPr id="270" name="Freeform 51">
            <a:extLst>
              <a:ext uri="{FF2B5EF4-FFF2-40B4-BE49-F238E27FC236}">
                <a16:creationId xmlns:a16="http://schemas.microsoft.com/office/drawing/2014/main" id="{4FFDCC38-D244-0543-A7F3-596A93658375}"/>
              </a:ext>
            </a:extLst>
          </p:cNvPr>
          <p:cNvSpPr>
            <a:spLocks/>
          </p:cNvSpPr>
          <p:nvPr/>
        </p:nvSpPr>
        <p:spPr bwMode="auto">
          <a:xfrm>
            <a:off x="7548848" y="3888703"/>
            <a:ext cx="49212" cy="247650"/>
          </a:xfrm>
          <a:custGeom>
            <a:avLst/>
            <a:gdLst>
              <a:gd name="T0" fmla="*/ 0 w 40"/>
              <a:gd name="T1" fmla="*/ 0 h 212"/>
              <a:gd name="T2" fmla="*/ 3691 w 40"/>
              <a:gd name="T3" fmla="*/ 2336 h 212"/>
              <a:gd name="T4" fmla="*/ 3691 w 40"/>
              <a:gd name="T5" fmla="*/ 4673 h 212"/>
              <a:gd name="T6" fmla="*/ 0 w 40"/>
              <a:gd name="T7" fmla="*/ 3504 h 212"/>
              <a:gd name="T8" fmla="*/ 0 w 40"/>
              <a:gd name="T9" fmla="*/ 0 h 212"/>
              <a:gd name="T10" fmla="*/ 0 60000 65536"/>
              <a:gd name="T11" fmla="*/ 0 60000 65536"/>
              <a:gd name="T12" fmla="*/ 0 60000 65536"/>
              <a:gd name="T13" fmla="*/ 0 60000 65536"/>
              <a:gd name="T14" fmla="*/ 0 60000 65536"/>
              <a:gd name="T15" fmla="*/ 0 w 40"/>
              <a:gd name="T16" fmla="*/ 0 h 212"/>
              <a:gd name="T17" fmla="*/ 40 w 40"/>
              <a:gd name="T18" fmla="*/ 212 h 212"/>
            </a:gdLst>
            <a:ahLst/>
            <a:cxnLst>
              <a:cxn ang="T10">
                <a:pos x="T0" y="T1"/>
              </a:cxn>
              <a:cxn ang="T11">
                <a:pos x="T2" y="T3"/>
              </a:cxn>
              <a:cxn ang="T12">
                <a:pos x="T4" y="T5"/>
              </a:cxn>
              <a:cxn ang="T13">
                <a:pos x="T6" y="T7"/>
              </a:cxn>
              <a:cxn ang="T14">
                <a:pos x="T8" y="T9"/>
              </a:cxn>
            </a:cxnLst>
            <a:rect l="T15" t="T16" r="T17" b="T18"/>
            <a:pathLst>
              <a:path w="40" h="212">
                <a:moveTo>
                  <a:pt x="0" y="0"/>
                </a:moveTo>
                <a:lnTo>
                  <a:pt x="40" y="55"/>
                </a:lnTo>
                <a:lnTo>
                  <a:pt x="40" y="212"/>
                </a:lnTo>
                <a:lnTo>
                  <a:pt x="0" y="156"/>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271" name="Freeform 52">
            <a:extLst>
              <a:ext uri="{FF2B5EF4-FFF2-40B4-BE49-F238E27FC236}">
                <a16:creationId xmlns:a16="http://schemas.microsoft.com/office/drawing/2014/main" id="{2B0413B6-B7F2-7E4E-BDF3-35089677FE9A}"/>
              </a:ext>
            </a:extLst>
          </p:cNvPr>
          <p:cNvSpPr>
            <a:spLocks/>
          </p:cNvSpPr>
          <p:nvPr/>
        </p:nvSpPr>
        <p:spPr bwMode="auto">
          <a:xfrm>
            <a:off x="7521860" y="3979190"/>
            <a:ext cx="63500" cy="292100"/>
          </a:xfrm>
          <a:custGeom>
            <a:avLst/>
            <a:gdLst>
              <a:gd name="T0" fmla="*/ 2442 w 52"/>
              <a:gd name="T1" fmla="*/ 0 h 250"/>
              <a:gd name="T2" fmla="*/ 0 w 52"/>
              <a:gd name="T3" fmla="*/ 2337 h 250"/>
              <a:gd name="T4" fmla="*/ 0 w 52"/>
              <a:gd name="T5" fmla="*/ 5842 h 250"/>
              <a:gd name="T6" fmla="*/ 2442 w 52"/>
              <a:gd name="T7" fmla="*/ 3505 h 250"/>
              <a:gd name="T8" fmla="*/ 2442 w 52"/>
              <a:gd name="T9" fmla="*/ 0 h 250"/>
              <a:gd name="T10" fmla="*/ 0 60000 65536"/>
              <a:gd name="T11" fmla="*/ 0 60000 65536"/>
              <a:gd name="T12" fmla="*/ 0 60000 65536"/>
              <a:gd name="T13" fmla="*/ 0 60000 65536"/>
              <a:gd name="T14" fmla="*/ 0 60000 65536"/>
              <a:gd name="T15" fmla="*/ 0 w 52"/>
              <a:gd name="T16" fmla="*/ 0 h 250"/>
              <a:gd name="T17" fmla="*/ 52 w 52"/>
              <a:gd name="T18" fmla="*/ 250 h 250"/>
            </a:gdLst>
            <a:ahLst/>
            <a:cxnLst>
              <a:cxn ang="T10">
                <a:pos x="T0" y="T1"/>
              </a:cxn>
              <a:cxn ang="T11">
                <a:pos x="T2" y="T3"/>
              </a:cxn>
              <a:cxn ang="T12">
                <a:pos x="T4" y="T5"/>
              </a:cxn>
              <a:cxn ang="T13">
                <a:pos x="T6" y="T7"/>
              </a:cxn>
              <a:cxn ang="T14">
                <a:pos x="T8" y="T9"/>
              </a:cxn>
            </a:cxnLst>
            <a:rect l="T15" t="T16" r="T17" b="T18"/>
            <a:pathLst>
              <a:path w="52" h="250">
                <a:moveTo>
                  <a:pt x="52" y="0"/>
                </a:moveTo>
                <a:lnTo>
                  <a:pt x="0" y="97"/>
                </a:lnTo>
                <a:lnTo>
                  <a:pt x="0" y="250"/>
                </a:lnTo>
                <a:lnTo>
                  <a:pt x="52" y="157"/>
                </a:lnTo>
                <a:lnTo>
                  <a:pt x="52" y="0"/>
                </a:lnTo>
                <a:close/>
              </a:path>
            </a:pathLst>
          </a:custGeom>
          <a:solidFill>
            <a:srgbClr val="9D9D9D"/>
          </a:solidFill>
          <a:ln w="12700">
            <a:solidFill>
              <a:srgbClr val="000000"/>
            </a:solidFill>
            <a:prstDash val="solid"/>
            <a:round/>
            <a:headEnd/>
            <a:tailEnd/>
          </a:ln>
        </p:spPr>
        <p:txBody>
          <a:bodyPr/>
          <a:lstStyle/>
          <a:p>
            <a:endParaRPr lang="en-US"/>
          </a:p>
        </p:txBody>
      </p:sp>
      <p:sp>
        <p:nvSpPr>
          <p:cNvPr id="272" name="Freeform 53">
            <a:extLst>
              <a:ext uri="{FF2B5EF4-FFF2-40B4-BE49-F238E27FC236}">
                <a16:creationId xmlns:a16="http://schemas.microsoft.com/office/drawing/2014/main" id="{1341B400-44D3-9144-AAB3-7650CE3CFAA2}"/>
              </a:ext>
            </a:extLst>
          </p:cNvPr>
          <p:cNvSpPr>
            <a:spLocks/>
          </p:cNvSpPr>
          <p:nvPr/>
        </p:nvSpPr>
        <p:spPr bwMode="auto">
          <a:xfrm>
            <a:off x="7480585" y="4095078"/>
            <a:ext cx="41275" cy="131762"/>
          </a:xfrm>
          <a:custGeom>
            <a:avLst/>
            <a:gdLst>
              <a:gd name="T0" fmla="*/ 3870 w 32"/>
              <a:gd name="T1" fmla="*/ 0 h 113"/>
              <a:gd name="T2" fmla="*/ 0 w 32"/>
              <a:gd name="T3" fmla="*/ 2332 h 113"/>
              <a:gd name="T4" fmla="*/ 3870 w 32"/>
              <a:gd name="T5" fmla="*/ 2332 h 113"/>
              <a:gd name="T6" fmla="*/ 3870 w 32"/>
              <a:gd name="T7" fmla="*/ 0 h 113"/>
              <a:gd name="T8" fmla="*/ 0 60000 65536"/>
              <a:gd name="T9" fmla="*/ 0 60000 65536"/>
              <a:gd name="T10" fmla="*/ 0 60000 65536"/>
              <a:gd name="T11" fmla="*/ 0 60000 65536"/>
              <a:gd name="T12" fmla="*/ 0 w 32"/>
              <a:gd name="T13" fmla="*/ 0 h 113"/>
              <a:gd name="T14" fmla="*/ 32 w 32"/>
              <a:gd name="T15" fmla="*/ 113 h 113"/>
            </a:gdLst>
            <a:ahLst/>
            <a:cxnLst>
              <a:cxn ang="T8">
                <a:pos x="T0" y="T1"/>
              </a:cxn>
              <a:cxn ang="T9">
                <a:pos x="T2" y="T3"/>
              </a:cxn>
              <a:cxn ang="T10">
                <a:pos x="T4" y="T5"/>
              </a:cxn>
              <a:cxn ang="T11">
                <a:pos x="T6" y="T7"/>
              </a:cxn>
            </a:cxnLst>
            <a:rect l="T12" t="T13" r="T14" b="T15"/>
            <a:pathLst>
              <a:path w="32" h="113">
                <a:moveTo>
                  <a:pt x="32" y="0"/>
                </a:moveTo>
                <a:lnTo>
                  <a:pt x="0" y="34"/>
                </a:lnTo>
                <a:lnTo>
                  <a:pt x="32" y="113"/>
                </a:lnTo>
                <a:lnTo>
                  <a:pt x="32" y="0"/>
                </a:lnTo>
                <a:close/>
              </a:path>
            </a:pathLst>
          </a:custGeom>
          <a:solidFill>
            <a:srgbClr val="9D9D9D"/>
          </a:solidFill>
          <a:ln w="12700">
            <a:solidFill>
              <a:srgbClr val="000000"/>
            </a:solidFill>
            <a:prstDash val="solid"/>
            <a:round/>
            <a:headEnd/>
            <a:tailEnd/>
          </a:ln>
        </p:spPr>
        <p:txBody>
          <a:bodyPr/>
          <a:lstStyle/>
          <a:p>
            <a:endParaRPr lang="en-US"/>
          </a:p>
        </p:txBody>
      </p:sp>
      <p:sp>
        <p:nvSpPr>
          <p:cNvPr id="273" name="Freeform 54">
            <a:extLst>
              <a:ext uri="{FF2B5EF4-FFF2-40B4-BE49-F238E27FC236}">
                <a16:creationId xmlns:a16="http://schemas.microsoft.com/office/drawing/2014/main" id="{A398B473-76EC-2E4C-B45E-F51F26A07095}"/>
              </a:ext>
            </a:extLst>
          </p:cNvPr>
          <p:cNvSpPr>
            <a:spLocks/>
          </p:cNvSpPr>
          <p:nvPr/>
        </p:nvSpPr>
        <p:spPr bwMode="auto">
          <a:xfrm>
            <a:off x="7890160" y="3669628"/>
            <a:ext cx="22225" cy="219075"/>
          </a:xfrm>
          <a:custGeom>
            <a:avLst/>
            <a:gdLst>
              <a:gd name="T0" fmla="*/ 2469 w 18"/>
              <a:gd name="T1" fmla="*/ 0 h 187"/>
              <a:gd name="T2" fmla="*/ 2469 w 18"/>
              <a:gd name="T3" fmla="*/ 2343 h 187"/>
              <a:gd name="T4" fmla="*/ 0 w 18"/>
              <a:gd name="T5" fmla="*/ 3515 h 187"/>
              <a:gd name="T6" fmla="*/ 0 w 18"/>
              <a:gd name="T7" fmla="*/ 2343 h 187"/>
              <a:gd name="T8" fmla="*/ 2469 w 18"/>
              <a:gd name="T9" fmla="*/ 0 h 187"/>
              <a:gd name="T10" fmla="*/ 0 60000 65536"/>
              <a:gd name="T11" fmla="*/ 0 60000 65536"/>
              <a:gd name="T12" fmla="*/ 0 60000 65536"/>
              <a:gd name="T13" fmla="*/ 0 60000 65536"/>
              <a:gd name="T14" fmla="*/ 0 60000 65536"/>
              <a:gd name="T15" fmla="*/ 0 w 18"/>
              <a:gd name="T16" fmla="*/ 0 h 187"/>
              <a:gd name="T17" fmla="*/ 18 w 18"/>
              <a:gd name="T18" fmla="*/ 187 h 187"/>
            </a:gdLst>
            <a:ahLst/>
            <a:cxnLst>
              <a:cxn ang="T10">
                <a:pos x="T0" y="T1"/>
              </a:cxn>
              <a:cxn ang="T11">
                <a:pos x="T2" y="T3"/>
              </a:cxn>
              <a:cxn ang="T12">
                <a:pos x="T4" y="T5"/>
              </a:cxn>
              <a:cxn ang="T13">
                <a:pos x="T6" y="T7"/>
              </a:cxn>
              <a:cxn ang="T14">
                <a:pos x="T8" y="T9"/>
              </a:cxn>
            </a:cxnLst>
            <a:rect l="T15" t="T16" r="T17" b="T18"/>
            <a:pathLst>
              <a:path w="18" h="187">
                <a:moveTo>
                  <a:pt x="18" y="0"/>
                </a:moveTo>
                <a:lnTo>
                  <a:pt x="18" y="145"/>
                </a:lnTo>
                <a:lnTo>
                  <a:pt x="0" y="187"/>
                </a:lnTo>
                <a:lnTo>
                  <a:pt x="0" y="30"/>
                </a:lnTo>
                <a:lnTo>
                  <a:pt x="18" y="0"/>
                </a:lnTo>
                <a:close/>
              </a:path>
            </a:pathLst>
          </a:custGeom>
          <a:solidFill>
            <a:srgbClr val="9D9D9D"/>
          </a:solidFill>
          <a:ln w="12700">
            <a:solidFill>
              <a:srgbClr val="000000"/>
            </a:solidFill>
            <a:prstDash val="solid"/>
            <a:round/>
            <a:headEnd/>
            <a:tailEnd/>
          </a:ln>
        </p:spPr>
        <p:txBody>
          <a:bodyPr/>
          <a:lstStyle/>
          <a:p>
            <a:endParaRPr lang="en-US"/>
          </a:p>
        </p:txBody>
      </p:sp>
      <p:sp>
        <p:nvSpPr>
          <p:cNvPr id="274" name="Freeform 55">
            <a:extLst>
              <a:ext uri="{FF2B5EF4-FFF2-40B4-BE49-F238E27FC236}">
                <a16:creationId xmlns:a16="http://schemas.microsoft.com/office/drawing/2014/main" id="{71DB020F-F3C0-1044-BF63-4E0607078B71}"/>
              </a:ext>
            </a:extLst>
          </p:cNvPr>
          <p:cNvSpPr>
            <a:spLocks/>
          </p:cNvSpPr>
          <p:nvPr/>
        </p:nvSpPr>
        <p:spPr bwMode="auto">
          <a:xfrm>
            <a:off x="7648860" y="3733128"/>
            <a:ext cx="63500" cy="236537"/>
          </a:xfrm>
          <a:custGeom>
            <a:avLst/>
            <a:gdLst>
              <a:gd name="T0" fmla="*/ 3810 w 50"/>
              <a:gd name="T1" fmla="*/ 0 h 200"/>
              <a:gd name="T2" fmla="*/ 3810 w 50"/>
              <a:gd name="T3" fmla="*/ 3548 h 200"/>
              <a:gd name="T4" fmla="*/ 3810 w 50"/>
              <a:gd name="T5" fmla="*/ 3548 h 200"/>
              <a:gd name="T6" fmla="*/ 3810 w 50"/>
              <a:gd name="T7" fmla="*/ 4731 h 200"/>
              <a:gd name="T8" fmla="*/ 3810 w 50"/>
              <a:gd name="T9" fmla="*/ 2365 h 200"/>
              <a:gd name="T10" fmla="*/ 3810 w 50"/>
              <a:gd name="T11" fmla="*/ 2365 h 200"/>
              <a:gd name="T12" fmla="*/ 0 w 50"/>
              <a:gd name="T13" fmla="*/ 2365 h 200"/>
              <a:gd name="T14" fmla="*/ 3810 w 50"/>
              <a:gd name="T15" fmla="*/ 2365 h 200"/>
              <a:gd name="T16" fmla="*/ 3810 w 50"/>
              <a:gd name="T17" fmla="*/ 0 h 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00"/>
              <a:gd name="T29" fmla="*/ 50 w 50"/>
              <a:gd name="T30" fmla="*/ 200 h 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00">
                <a:moveTo>
                  <a:pt x="50" y="0"/>
                </a:moveTo>
                <a:lnTo>
                  <a:pt x="50" y="151"/>
                </a:lnTo>
                <a:lnTo>
                  <a:pt x="18" y="171"/>
                </a:lnTo>
                <a:lnTo>
                  <a:pt x="6" y="200"/>
                </a:lnTo>
                <a:lnTo>
                  <a:pt x="6" y="123"/>
                </a:lnTo>
                <a:lnTo>
                  <a:pt x="14" y="63"/>
                </a:lnTo>
                <a:lnTo>
                  <a:pt x="0" y="58"/>
                </a:lnTo>
                <a:lnTo>
                  <a:pt x="16" y="22"/>
                </a:lnTo>
                <a:lnTo>
                  <a:pt x="50" y="0"/>
                </a:lnTo>
                <a:close/>
              </a:path>
            </a:pathLst>
          </a:custGeom>
          <a:solidFill>
            <a:srgbClr val="9D9D9D"/>
          </a:solidFill>
          <a:ln w="12700">
            <a:solidFill>
              <a:srgbClr val="000000"/>
            </a:solidFill>
            <a:prstDash val="solid"/>
            <a:round/>
            <a:headEnd/>
            <a:tailEnd/>
          </a:ln>
        </p:spPr>
        <p:txBody>
          <a:bodyPr/>
          <a:lstStyle/>
          <a:p>
            <a:endParaRPr lang="en-US"/>
          </a:p>
        </p:txBody>
      </p:sp>
      <p:sp>
        <p:nvSpPr>
          <p:cNvPr id="275" name="Rectangle 56">
            <a:extLst>
              <a:ext uri="{FF2B5EF4-FFF2-40B4-BE49-F238E27FC236}">
                <a16:creationId xmlns:a16="http://schemas.microsoft.com/office/drawing/2014/main" id="{013ABB43-2D43-7D4F-A35F-E466122A63A8}"/>
              </a:ext>
            </a:extLst>
          </p:cNvPr>
          <p:cNvSpPr>
            <a:spLocks noChangeArrowheads="1"/>
          </p:cNvSpPr>
          <p:nvPr/>
        </p:nvSpPr>
        <p:spPr bwMode="auto">
          <a:xfrm>
            <a:off x="3845210" y="4406228"/>
            <a:ext cx="58738" cy="169862"/>
          </a:xfrm>
          <a:prstGeom prst="rect">
            <a:avLst/>
          </a:prstGeom>
          <a:solidFill>
            <a:srgbClr val="9D9D9D"/>
          </a:solidFill>
          <a:ln w="12700">
            <a:solidFill>
              <a:srgbClr val="000000"/>
            </a:solidFill>
            <a:miter lim="800000"/>
            <a:headEnd/>
            <a:tailEnd/>
          </a:ln>
        </p:spPr>
        <p:txBody>
          <a:bodyPr/>
          <a:lstStyle/>
          <a:p>
            <a:endParaRPr lang="en-US"/>
          </a:p>
        </p:txBody>
      </p:sp>
      <p:sp>
        <p:nvSpPr>
          <p:cNvPr id="276" name="Freeform 57">
            <a:extLst>
              <a:ext uri="{FF2B5EF4-FFF2-40B4-BE49-F238E27FC236}">
                <a16:creationId xmlns:a16="http://schemas.microsoft.com/office/drawing/2014/main" id="{E198D4EC-F7EE-E24A-B460-4CD72ED14FB3}"/>
              </a:ext>
            </a:extLst>
          </p:cNvPr>
          <p:cNvSpPr>
            <a:spLocks/>
          </p:cNvSpPr>
          <p:nvPr/>
        </p:nvSpPr>
        <p:spPr bwMode="auto">
          <a:xfrm>
            <a:off x="4115085" y="4547515"/>
            <a:ext cx="230188" cy="184150"/>
          </a:xfrm>
          <a:custGeom>
            <a:avLst/>
            <a:gdLst>
              <a:gd name="T0" fmla="*/ 0 w 186"/>
              <a:gd name="T1" fmla="*/ 2346 h 157"/>
              <a:gd name="T2" fmla="*/ 0 w 186"/>
              <a:gd name="T3" fmla="*/ 3519 h 157"/>
              <a:gd name="T4" fmla="*/ 9901 w 186"/>
              <a:gd name="T5" fmla="*/ 3519 h 157"/>
              <a:gd name="T6" fmla="*/ 9901 w 186"/>
              <a:gd name="T7" fmla="*/ 0 h 157"/>
              <a:gd name="T8" fmla="*/ 0 w 186"/>
              <a:gd name="T9" fmla="*/ 2346 h 157"/>
              <a:gd name="T10" fmla="*/ 0 60000 65536"/>
              <a:gd name="T11" fmla="*/ 0 60000 65536"/>
              <a:gd name="T12" fmla="*/ 0 60000 65536"/>
              <a:gd name="T13" fmla="*/ 0 60000 65536"/>
              <a:gd name="T14" fmla="*/ 0 60000 65536"/>
              <a:gd name="T15" fmla="*/ 0 w 186"/>
              <a:gd name="T16" fmla="*/ 0 h 157"/>
              <a:gd name="T17" fmla="*/ 186 w 186"/>
              <a:gd name="T18" fmla="*/ 157 h 157"/>
            </a:gdLst>
            <a:ahLst/>
            <a:cxnLst>
              <a:cxn ang="T10">
                <a:pos x="T0" y="T1"/>
              </a:cxn>
              <a:cxn ang="T11">
                <a:pos x="T2" y="T3"/>
              </a:cxn>
              <a:cxn ang="T12">
                <a:pos x="T4" y="T5"/>
              </a:cxn>
              <a:cxn ang="T13">
                <a:pos x="T6" y="T7"/>
              </a:cxn>
              <a:cxn ang="T14">
                <a:pos x="T8" y="T9"/>
              </a:cxn>
            </a:cxnLst>
            <a:rect l="T15" t="T16" r="T17" b="T18"/>
            <a:pathLst>
              <a:path w="186" h="157">
                <a:moveTo>
                  <a:pt x="0" y="2"/>
                </a:moveTo>
                <a:lnTo>
                  <a:pt x="0" y="157"/>
                </a:lnTo>
                <a:lnTo>
                  <a:pt x="186" y="157"/>
                </a:lnTo>
                <a:lnTo>
                  <a:pt x="186" y="0"/>
                </a:lnTo>
                <a:lnTo>
                  <a:pt x="0" y="2"/>
                </a:lnTo>
                <a:close/>
              </a:path>
            </a:pathLst>
          </a:custGeom>
          <a:solidFill>
            <a:srgbClr val="9D9D9D"/>
          </a:solidFill>
          <a:ln w="12700">
            <a:solidFill>
              <a:srgbClr val="000000"/>
            </a:solidFill>
            <a:prstDash val="solid"/>
            <a:round/>
            <a:headEnd/>
            <a:tailEnd/>
          </a:ln>
        </p:spPr>
        <p:txBody>
          <a:bodyPr/>
          <a:lstStyle/>
          <a:p>
            <a:endParaRPr lang="en-US"/>
          </a:p>
        </p:txBody>
      </p:sp>
      <p:sp>
        <p:nvSpPr>
          <p:cNvPr id="277" name="Rectangle 58">
            <a:extLst>
              <a:ext uri="{FF2B5EF4-FFF2-40B4-BE49-F238E27FC236}">
                <a16:creationId xmlns:a16="http://schemas.microsoft.com/office/drawing/2014/main" id="{709FFFD9-4D38-6D43-ACA2-B8510F2F1BF9}"/>
              </a:ext>
            </a:extLst>
          </p:cNvPr>
          <p:cNvSpPr>
            <a:spLocks noChangeArrowheads="1"/>
          </p:cNvSpPr>
          <p:nvPr/>
        </p:nvSpPr>
        <p:spPr bwMode="auto">
          <a:xfrm>
            <a:off x="4627848" y="4720553"/>
            <a:ext cx="214312" cy="165100"/>
          </a:xfrm>
          <a:prstGeom prst="rect">
            <a:avLst/>
          </a:prstGeom>
          <a:solidFill>
            <a:srgbClr val="9D9D9D"/>
          </a:solidFill>
          <a:ln w="12700">
            <a:solidFill>
              <a:srgbClr val="000000"/>
            </a:solidFill>
            <a:miter lim="800000"/>
            <a:headEnd/>
            <a:tailEnd/>
          </a:ln>
        </p:spPr>
        <p:txBody>
          <a:bodyPr/>
          <a:lstStyle/>
          <a:p>
            <a:endParaRPr lang="en-US"/>
          </a:p>
        </p:txBody>
      </p:sp>
      <p:sp>
        <p:nvSpPr>
          <p:cNvPr id="278" name="Freeform 59">
            <a:extLst>
              <a:ext uri="{FF2B5EF4-FFF2-40B4-BE49-F238E27FC236}">
                <a16:creationId xmlns:a16="http://schemas.microsoft.com/office/drawing/2014/main" id="{29C69968-FDC6-3348-9C94-47B21F5BBD09}"/>
              </a:ext>
            </a:extLst>
          </p:cNvPr>
          <p:cNvSpPr>
            <a:spLocks/>
          </p:cNvSpPr>
          <p:nvPr/>
        </p:nvSpPr>
        <p:spPr bwMode="auto">
          <a:xfrm>
            <a:off x="4846923" y="4633240"/>
            <a:ext cx="93662" cy="179388"/>
          </a:xfrm>
          <a:custGeom>
            <a:avLst/>
            <a:gdLst>
              <a:gd name="T0" fmla="*/ 0 w 75"/>
              <a:gd name="T1" fmla="*/ 2376 h 151"/>
              <a:gd name="T2" fmla="*/ 0 w 75"/>
              <a:gd name="T3" fmla="*/ 3564 h 151"/>
              <a:gd name="T4" fmla="*/ 3746 w 75"/>
              <a:gd name="T5" fmla="*/ 3564 h 151"/>
              <a:gd name="T6" fmla="*/ 3746 w 75"/>
              <a:gd name="T7" fmla="*/ 0 h 151"/>
              <a:gd name="T8" fmla="*/ 0 w 75"/>
              <a:gd name="T9" fmla="*/ 2376 h 151"/>
              <a:gd name="T10" fmla="*/ 0 60000 65536"/>
              <a:gd name="T11" fmla="*/ 0 60000 65536"/>
              <a:gd name="T12" fmla="*/ 0 60000 65536"/>
              <a:gd name="T13" fmla="*/ 0 60000 65536"/>
              <a:gd name="T14" fmla="*/ 0 60000 65536"/>
              <a:gd name="T15" fmla="*/ 0 w 75"/>
              <a:gd name="T16" fmla="*/ 0 h 151"/>
              <a:gd name="T17" fmla="*/ 75 w 75"/>
              <a:gd name="T18" fmla="*/ 151 h 151"/>
            </a:gdLst>
            <a:ahLst/>
            <a:cxnLst>
              <a:cxn ang="T10">
                <a:pos x="T0" y="T1"/>
              </a:cxn>
              <a:cxn ang="T11">
                <a:pos x="T2" y="T3"/>
              </a:cxn>
              <a:cxn ang="T12">
                <a:pos x="T4" y="T5"/>
              </a:cxn>
              <a:cxn ang="T13">
                <a:pos x="T6" y="T7"/>
              </a:cxn>
              <a:cxn ang="T14">
                <a:pos x="T8" y="T9"/>
              </a:cxn>
            </a:cxnLst>
            <a:rect l="T15" t="T16" r="T17" b="T18"/>
            <a:pathLst>
              <a:path w="75" h="151">
                <a:moveTo>
                  <a:pt x="0" y="2"/>
                </a:moveTo>
                <a:lnTo>
                  <a:pt x="0" y="151"/>
                </a:lnTo>
                <a:lnTo>
                  <a:pt x="75" y="151"/>
                </a:lnTo>
                <a:lnTo>
                  <a:pt x="75" y="0"/>
                </a:lnTo>
                <a:lnTo>
                  <a:pt x="0" y="2"/>
                </a:lnTo>
                <a:close/>
              </a:path>
            </a:pathLst>
          </a:custGeom>
          <a:solidFill>
            <a:srgbClr val="9D9D9D"/>
          </a:solidFill>
          <a:ln w="12700">
            <a:solidFill>
              <a:srgbClr val="000000"/>
            </a:solidFill>
            <a:prstDash val="solid"/>
            <a:round/>
            <a:headEnd/>
            <a:tailEnd/>
          </a:ln>
        </p:spPr>
        <p:txBody>
          <a:bodyPr/>
          <a:lstStyle/>
          <a:p>
            <a:endParaRPr lang="en-US"/>
          </a:p>
        </p:txBody>
      </p:sp>
      <p:sp>
        <p:nvSpPr>
          <p:cNvPr id="279" name="Freeform 60">
            <a:extLst>
              <a:ext uri="{FF2B5EF4-FFF2-40B4-BE49-F238E27FC236}">
                <a16:creationId xmlns:a16="http://schemas.microsoft.com/office/drawing/2014/main" id="{A3E9E895-C98F-BB41-8703-B0D4DC04C771}"/>
              </a:ext>
            </a:extLst>
          </p:cNvPr>
          <p:cNvSpPr>
            <a:spLocks/>
          </p:cNvSpPr>
          <p:nvPr/>
        </p:nvSpPr>
        <p:spPr bwMode="auto">
          <a:xfrm>
            <a:off x="5261260" y="4880890"/>
            <a:ext cx="53975" cy="231775"/>
          </a:xfrm>
          <a:custGeom>
            <a:avLst/>
            <a:gdLst>
              <a:gd name="T0" fmla="*/ 2399 w 45"/>
              <a:gd name="T1" fmla="*/ 0 h 200"/>
              <a:gd name="T2" fmla="*/ 0 w 45"/>
              <a:gd name="T3" fmla="*/ 2318 h 200"/>
              <a:gd name="T4" fmla="*/ 0 w 45"/>
              <a:gd name="T5" fmla="*/ 4636 h 200"/>
              <a:gd name="T6" fmla="*/ 2399 w 45"/>
              <a:gd name="T7" fmla="*/ 2318 h 200"/>
              <a:gd name="T8" fmla="*/ 2399 w 45"/>
              <a:gd name="T9" fmla="*/ 0 h 200"/>
              <a:gd name="T10" fmla="*/ 0 60000 65536"/>
              <a:gd name="T11" fmla="*/ 0 60000 65536"/>
              <a:gd name="T12" fmla="*/ 0 60000 65536"/>
              <a:gd name="T13" fmla="*/ 0 60000 65536"/>
              <a:gd name="T14" fmla="*/ 0 60000 65536"/>
              <a:gd name="T15" fmla="*/ 0 w 45"/>
              <a:gd name="T16" fmla="*/ 0 h 200"/>
              <a:gd name="T17" fmla="*/ 45 w 45"/>
              <a:gd name="T18" fmla="*/ 200 h 200"/>
            </a:gdLst>
            <a:ahLst/>
            <a:cxnLst>
              <a:cxn ang="T10">
                <a:pos x="T0" y="T1"/>
              </a:cxn>
              <a:cxn ang="T11">
                <a:pos x="T2" y="T3"/>
              </a:cxn>
              <a:cxn ang="T12">
                <a:pos x="T4" y="T5"/>
              </a:cxn>
              <a:cxn ang="T13">
                <a:pos x="T6" y="T7"/>
              </a:cxn>
              <a:cxn ang="T14">
                <a:pos x="T8" y="T9"/>
              </a:cxn>
            </a:cxnLst>
            <a:rect l="T15" t="T16" r="T17" b="T18"/>
            <a:pathLst>
              <a:path w="45" h="200">
                <a:moveTo>
                  <a:pt x="45" y="0"/>
                </a:moveTo>
                <a:lnTo>
                  <a:pt x="0" y="51"/>
                </a:lnTo>
                <a:lnTo>
                  <a:pt x="0" y="200"/>
                </a:lnTo>
                <a:lnTo>
                  <a:pt x="45" y="151"/>
                </a:lnTo>
                <a:lnTo>
                  <a:pt x="45" y="0"/>
                </a:lnTo>
                <a:close/>
              </a:path>
            </a:pathLst>
          </a:custGeom>
          <a:solidFill>
            <a:srgbClr val="9D9D9D"/>
          </a:solidFill>
          <a:ln w="12700">
            <a:solidFill>
              <a:srgbClr val="000000"/>
            </a:solidFill>
            <a:prstDash val="solid"/>
            <a:round/>
            <a:headEnd/>
            <a:tailEnd/>
          </a:ln>
        </p:spPr>
        <p:txBody>
          <a:bodyPr/>
          <a:lstStyle/>
          <a:p>
            <a:endParaRPr lang="en-US"/>
          </a:p>
        </p:txBody>
      </p:sp>
      <p:sp>
        <p:nvSpPr>
          <p:cNvPr id="280" name="Freeform 61">
            <a:extLst>
              <a:ext uri="{FF2B5EF4-FFF2-40B4-BE49-F238E27FC236}">
                <a16:creationId xmlns:a16="http://schemas.microsoft.com/office/drawing/2014/main" id="{5B19CD29-CF3B-3E42-AB74-681C3766823A}"/>
              </a:ext>
            </a:extLst>
          </p:cNvPr>
          <p:cNvSpPr>
            <a:spLocks/>
          </p:cNvSpPr>
          <p:nvPr/>
        </p:nvSpPr>
        <p:spPr bwMode="auto">
          <a:xfrm>
            <a:off x="3500723" y="3018753"/>
            <a:ext cx="46037" cy="300037"/>
          </a:xfrm>
          <a:custGeom>
            <a:avLst/>
            <a:gdLst>
              <a:gd name="T0" fmla="*/ 0 w 36"/>
              <a:gd name="T1" fmla="*/ 0 h 256"/>
              <a:gd name="T2" fmla="*/ 2558 w 36"/>
              <a:gd name="T3" fmla="*/ 3516 h 256"/>
              <a:gd name="T4" fmla="*/ 2558 w 36"/>
              <a:gd name="T5" fmla="*/ 5860 h 256"/>
              <a:gd name="T6" fmla="*/ 0 w 36"/>
              <a:gd name="T7" fmla="*/ 3516 h 256"/>
              <a:gd name="T8" fmla="*/ 0 w 36"/>
              <a:gd name="T9" fmla="*/ 0 h 256"/>
              <a:gd name="T10" fmla="*/ 0 60000 65536"/>
              <a:gd name="T11" fmla="*/ 0 60000 65536"/>
              <a:gd name="T12" fmla="*/ 0 60000 65536"/>
              <a:gd name="T13" fmla="*/ 0 60000 65536"/>
              <a:gd name="T14" fmla="*/ 0 60000 65536"/>
              <a:gd name="T15" fmla="*/ 0 w 36"/>
              <a:gd name="T16" fmla="*/ 0 h 256"/>
              <a:gd name="T17" fmla="*/ 36 w 36"/>
              <a:gd name="T18" fmla="*/ 256 h 256"/>
            </a:gdLst>
            <a:ahLst/>
            <a:cxnLst>
              <a:cxn ang="T10">
                <a:pos x="T0" y="T1"/>
              </a:cxn>
              <a:cxn ang="T11">
                <a:pos x="T2" y="T3"/>
              </a:cxn>
              <a:cxn ang="T12">
                <a:pos x="T4" y="T5"/>
              </a:cxn>
              <a:cxn ang="T13">
                <a:pos x="T6" y="T7"/>
              </a:cxn>
              <a:cxn ang="T14">
                <a:pos x="T8" y="T9"/>
              </a:cxn>
            </a:cxnLst>
            <a:rect l="T15" t="T16" r="T17" b="T18"/>
            <a:pathLst>
              <a:path w="36" h="256">
                <a:moveTo>
                  <a:pt x="0" y="0"/>
                </a:moveTo>
                <a:lnTo>
                  <a:pt x="36" y="157"/>
                </a:lnTo>
                <a:lnTo>
                  <a:pt x="24" y="256"/>
                </a:lnTo>
                <a:lnTo>
                  <a:pt x="0" y="155"/>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281" name="Freeform 62">
            <a:extLst>
              <a:ext uri="{FF2B5EF4-FFF2-40B4-BE49-F238E27FC236}">
                <a16:creationId xmlns:a16="http://schemas.microsoft.com/office/drawing/2014/main" id="{0E3A2492-D730-414A-BC11-60DCBE2445EE}"/>
              </a:ext>
            </a:extLst>
          </p:cNvPr>
          <p:cNvSpPr>
            <a:spLocks/>
          </p:cNvSpPr>
          <p:nvPr/>
        </p:nvSpPr>
        <p:spPr bwMode="auto">
          <a:xfrm>
            <a:off x="3499135" y="3785515"/>
            <a:ext cx="69850" cy="252413"/>
          </a:xfrm>
          <a:custGeom>
            <a:avLst/>
            <a:gdLst>
              <a:gd name="T0" fmla="*/ 0 w 56"/>
              <a:gd name="T1" fmla="*/ 0 h 214"/>
              <a:gd name="T2" fmla="*/ 3742 w 56"/>
              <a:gd name="T3" fmla="*/ 2359 h 214"/>
              <a:gd name="T4" fmla="*/ 3742 w 56"/>
              <a:gd name="T5" fmla="*/ 2359 h 214"/>
              <a:gd name="T6" fmla="*/ 3742 w 56"/>
              <a:gd name="T7" fmla="*/ 4718 h 214"/>
              <a:gd name="T8" fmla="*/ 0 w 56"/>
              <a:gd name="T9" fmla="*/ 3539 h 214"/>
              <a:gd name="T10" fmla="*/ 0 w 56"/>
              <a:gd name="T11" fmla="*/ 0 h 214"/>
              <a:gd name="T12" fmla="*/ 0 60000 65536"/>
              <a:gd name="T13" fmla="*/ 0 60000 65536"/>
              <a:gd name="T14" fmla="*/ 0 60000 65536"/>
              <a:gd name="T15" fmla="*/ 0 60000 65536"/>
              <a:gd name="T16" fmla="*/ 0 60000 65536"/>
              <a:gd name="T17" fmla="*/ 0 60000 65536"/>
              <a:gd name="T18" fmla="*/ 0 w 56"/>
              <a:gd name="T19" fmla="*/ 0 h 214"/>
              <a:gd name="T20" fmla="*/ 56 w 56"/>
              <a:gd name="T21" fmla="*/ 214 h 214"/>
            </a:gdLst>
            <a:ahLst/>
            <a:cxnLst>
              <a:cxn ang="T12">
                <a:pos x="T0" y="T1"/>
              </a:cxn>
              <a:cxn ang="T13">
                <a:pos x="T2" y="T3"/>
              </a:cxn>
              <a:cxn ang="T14">
                <a:pos x="T4" y="T5"/>
              </a:cxn>
              <a:cxn ang="T15">
                <a:pos x="T6" y="T7"/>
              </a:cxn>
              <a:cxn ang="T16">
                <a:pos x="T8" y="T9"/>
              </a:cxn>
              <a:cxn ang="T17">
                <a:pos x="T10" y="T11"/>
              </a:cxn>
            </a:cxnLst>
            <a:rect l="T18" t="T19" r="T20" b="T21"/>
            <a:pathLst>
              <a:path w="56" h="214">
                <a:moveTo>
                  <a:pt x="0" y="0"/>
                </a:moveTo>
                <a:lnTo>
                  <a:pt x="56" y="79"/>
                </a:lnTo>
                <a:lnTo>
                  <a:pt x="44" y="131"/>
                </a:lnTo>
                <a:lnTo>
                  <a:pt x="44" y="214"/>
                </a:lnTo>
                <a:lnTo>
                  <a:pt x="0" y="154"/>
                </a:lnTo>
                <a:lnTo>
                  <a:pt x="0" y="0"/>
                </a:lnTo>
                <a:close/>
              </a:path>
            </a:pathLst>
          </a:custGeom>
          <a:solidFill>
            <a:srgbClr val="9D9D9D"/>
          </a:solidFill>
          <a:ln w="12700">
            <a:solidFill>
              <a:srgbClr val="000000"/>
            </a:solidFill>
            <a:prstDash val="solid"/>
            <a:round/>
            <a:headEnd/>
            <a:tailEnd/>
          </a:ln>
        </p:spPr>
        <p:txBody>
          <a:bodyPr/>
          <a:lstStyle/>
          <a:p>
            <a:endParaRPr lang="en-US"/>
          </a:p>
        </p:txBody>
      </p:sp>
      <p:sp>
        <p:nvSpPr>
          <p:cNvPr id="282" name="Freeform 63">
            <a:extLst>
              <a:ext uri="{FF2B5EF4-FFF2-40B4-BE49-F238E27FC236}">
                <a16:creationId xmlns:a16="http://schemas.microsoft.com/office/drawing/2014/main" id="{C77F7575-C42E-D84F-AF3B-9FE381F102E7}"/>
              </a:ext>
            </a:extLst>
          </p:cNvPr>
          <p:cNvSpPr>
            <a:spLocks/>
          </p:cNvSpPr>
          <p:nvPr/>
        </p:nvSpPr>
        <p:spPr bwMode="auto">
          <a:xfrm>
            <a:off x="6593173" y="3214015"/>
            <a:ext cx="258762" cy="207963"/>
          </a:xfrm>
          <a:custGeom>
            <a:avLst/>
            <a:gdLst>
              <a:gd name="T0" fmla="*/ 0 w 209"/>
              <a:gd name="T1" fmla="*/ 2324 h 179"/>
              <a:gd name="T2" fmla="*/ 9905 w 209"/>
              <a:gd name="T3" fmla="*/ 0 h 179"/>
              <a:gd name="T4" fmla="*/ 9905 w 209"/>
              <a:gd name="T5" fmla="*/ 2324 h 179"/>
              <a:gd name="T6" fmla="*/ 0 w 209"/>
              <a:gd name="T7" fmla="*/ 2324 h 179"/>
              <a:gd name="T8" fmla="*/ 0 w 209"/>
              <a:gd name="T9" fmla="*/ 2324 h 179"/>
              <a:gd name="T10" fmla="*/ 0 60000 65536"/>
              <a:gd name="T11" fmla="*/ 0 60000 65536"/>
              <a:gd name="T12" fmla="*/ 0 60000 65536"/>
              <a:gd name="T13" fmla="*/ 0 60000 65536"/>
              <a:gd name="T14" fmla="*/ 0 60000 65536"/>
              <a:gd name="T15" fmla="*/ 0 w 209"/>
              <a:gd name="T16" fmla="*/ 0 h 179"/>
              <a:gd name="T17" fmla="*/ 209 w 209"/>
              <a:gd name="T18" fmla="*/ 179 h 179"/>
            </a:gdLst>
            <a:ahLst/>
            <a:cxnLst>
              <a:cxn ang="T10">
                <a:pos x="T0" y="T1"/>
              </a:cxn>
              <a:cxn ang="T11">
                <a:pos x="T2" y="T3"/>
              </a:cxn>
              <a:cxn ang="T12">
                <a:pos x="T4" y="T5"/>
              </a:cxn>
              <a:cxn ang="T13">
                <a:pos x="T6" y="T7"/>
              </a:cxn>
              <a:cxn ang="T14">
                <a:pos x="T8" y="T9"/>
              </a:cxn>
            </a:cxnLst>
            <a:rect l="T15" t="T16" r="T17" b="T18"/>
            <a:pathLst>
              <a:path w="209" h="179">
                <a:moveTo>
                  <a:pt x="0" y="26"/>
                </a:moveTo>
                <a:lnTo>
                  <a:pt x="209" y="0"/>
                </a:lnTo>
                <a:lnTo>
                  <a:pt x="209" y="149"/>
                </a:lnTo>
                <a:lnTo>
                  <a:pt x="0" y="179"/>
                </a:lnTo>
                <a:lnTo>
                  <a:pt x="0" y="26"/>
                </a:lnTo>
                <a:close/>
              </a:path>
            </a:pathLst>
          </a:custGeom>
          <a:solidFill>
            <a:srgbClr val="9D9D9D"/>
          </a:solidFill>
          <a:ln w="12700">
            <a:solidFill>
              <a:srgbClr val="000000"/>
            </a:solidFill>
            <a:prstDash val="solid"/>
            <a:round/>
            <a:headEnd/>
            <a:tailEnd/>
          </a:ln>
        </p:spPr>
        <p:txBody>
          <a:bodyPr/>
          <a:lstStyle/>
          <a:p>
            <a:endParaRPr lang="en-US"/>
          </a:p>
        </p:txBody>
      </p:sp>
      <p:sp>
        <p:nvSpPr>
          <p:cNvPr id="283" name="Freeform 64">
            <a:extLst>
              <a:ext uri="{FF2B5EF4-FFF2-40B4-BE49-F238E27FC236}">
                <a16:creationId xmlns:a16="http://schemas.microsoft.com/office/drawing/2014/main" id="{488A1C24-6BB5-1D42-A9FA-007D8B482D1B}"/>
              </a:ext>
            </a:extLst>
          </p:cNvPr>
          <p:cNvSpPr>
            <a:spLocks/>
          </p:cNvSpPr>
          <p:nvPr/>
        </p:nvSpPr>
        <p:spPr bwMode="auto">
          <a:xfrm>
            <a:off x="6143910" y="2983828"/>
            <a:ext cx="146050" cy="188912"/>
          </a:xfrm>
          <a:custGeom>
            <a:avLst/>
            <a:gdLst>
              <a:gd name="T0" fmla="*/ 6137 w 119"/>
              <a:gd name="T1" fmla="*/ 0 h 159"/>
              <a:gd name="T2" fmla="*/ 3682 w 119"/>
              <a:gd name="T3" fmla="*/ 2376 h 159"/>
              <a:gd name="T4" fmla="*/ 0 w 119"/>
              <a:gd name="T5" fmla="*/ 3564 h 159"/>
              <a:gd name="T6" fmla="*/ 4909 w 119"/>
              <a:gd name="T7" fmla="*/ 2376 h 159"/>
              <a:gd name="T8" fmla="*/ 6137 w 119"/>
              <a:gd name="T9" fmla="*/ 3564 h 159"/>
              <a:gd name="T10" fmla="*/ 6137 w 119"/>
              <a:gd name="T11" fmla="*/ 0 h 159"/>
              <a:gd name="T12" fmla="*/ 0 60000 65536"/>
              <a:gd name="T13" fmla="*/ 0 60000 65536"/>
              <a:gd name="T14" fmla="*/ 0 60000 65536"/>
              <a:gd name="T15" fmla="*/ 0 60000 65536"/>
              <a:gd name="T16" fmla="*/ 0 60000 65536"/>
              <a:gd name="T17" fmla="*/ 0 60000 65536"/>
              <a:gd name="T18" fmla="*/ 0 w 119"/>
              <a:gd name="T19" fmla="*/ 0 h 159"/>
              <a:gd name="T20" fmla="*/ 119 w 119"/>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119" h="159">
                <a:moveTo>
                  <a:pt x="119" y="0"/>
                </a:moveTo>
                <a:lnTo>
                  <a:pt x="14" y="97"/>
                </a:lnTo>
                <a:lnTo>
                  <a:pt x="0" y="153"/>
                </a:lnTo>
                <a:lnTo>
                  <a:pt x="95" y="121"/>
                </a:lnTo>
                <a:lnTo>
                  <a:pt x="119" y="159"/>
                </a:lnTo>
                <a:lnTo>
                  <a:pt x="119" y="0"/>
                </a:lnTo>
                <a:close/>
              </a:path>
            </a:pathLst>
          </a:custGeom>
          <a:solidFill>
            <a:srgbClr val="9D9D9D"/>
          </a:solidFill>
          <a:ln w="12700">
            <a:solidFill>
              <a:srgbClr val="000000"/>
            </a:solidFill>
            <a:prstDash val="solid"/>
            <a:round/>
            <a:headEnd/>
            <a:tailEnd/>
          </a:ln>
        </p:spPr>
        <p:txBody>
          <a:bodyPr/>
          <a:lstStyle/>
          <a:p>
            <a:endParaRPr lang="en-US"/>
          </a:p>
        </p:txBody>
      </p:sp>
      <p:sp>
        <p:nvSpPr>
          <p:cNvPr id="284" name="Freeform 65">
            <a:extLst>
              <a:ext uri="{FF2B5EF4-FFF2-40B4-BE49-F238E27FC236}">
                <a16:creationId xmlns:a16="http://schemas.microsoft.com/office/drawing/2014/main" id="{DAC3ECF8-3BAA-9F4A-A024-6D609DAA8012}"/>
              </a:ext>
            </a:extLst>
          </p:cNvPr>
          <p:cNvSpPr>
            <a:spLocks/>
          </p:cNvSpPr>
          <p:nvPr/>
        </p:nvSpPr>
        <p:spPr bwMode="auto">
          <a:xfrm>
            <a:off x="6455060" y="3091778"/>
            <a:ext cx="82550" cy="92075"/>
          </a:xfrm>
          <a:custGeom>
            <a:avLst/>
            <a:gdLst>
              <a:gd name="T0" fmla="*/ 3752 w 66"/>
              <a:gd name="T1" fmla="*/ 0 h 79"/>
              <a:gd name="T2" fmla="*/ 0 w 66"/>
              <a:gd name="T3" fmla="*/ 2331 h 79"/>
              <a:gd name="T4" fmla="*/ 3752 w 66"/>
              <a:gd name="T5" fmla="*/ 2331 h 79"/>
              <a:gd name="T6" fmla="*/ 3752 w 66"/>
              <a:gd name="T7" fmla="*/ 0 h 79"/>
              <a:gd name="T8" fmla="*/ 0 60000 65536"/>
              <a:gd name="T9" fmla="*/ 0 60000 65536"/>
              <a:gd name="T10" fmla="*/ 0 60000 65536"/>
              <a:gd name="T11" fmla="*/ 0 60000 65536"/>
              <a:gd name="T12" fmla="*/ 0 w 66"/>
              <a:gd name="T13" fmla="*/ 0 h 79"/>
              <a:gd name="T14" fmla="*/ 66 w 66"/>
              <a:gd name="T15" fmla="*/ 79 h 79"/>
            </a:gdLst>
            <a:ahLst/>
            <a:cxnLst>
              <a:cxn ang="T8">
                <a:pos x="T0" y="T1"/>
              </a:cxn>
              <a:cxn ang="T9">
                <a:pos x="T2" y="T3"/>
              </a:cxn>
              <a:cxn ang="T10">
                <a:pos x="T4" y="T5"/>
              </a:cxn>
              <a:cxn ang="T11">
                <a:pos x="T6" y="T7"/>
              </a:cxn>
            </a:cxnLst>
            <a:rect l="T12" t="T13" r="T14" b="T15"/>
            <a:pathLst>
              <a:path w="66" h="79">
                <a:moveTo>
                  <a:pt x="66" y="0"/>
                </a:moveTo>
                <a:lnTo>
                  <a:pt x="0" y="54"/>
                </a:lnTo>
                <a:lnTo>
                  <a:pt x="66" y="79"/>
                </a:lnTo>
                <a:lnTo>
                  <a:pt x="66" y="0"/>
                </a:lnTo>
                <a:close/>
              </a:path>
            </a:pathLst>
          </a:custGeom>
          <a:solidFill>
            <a:srgbClr val="9D9D9D"/>
          </a:solidFill>
          <a:ln w="12700">
            <a:solidFill>
              <a:srgbClr val="000000"/>
            </a:solidFill>
            <a:prstDash val="solid"/>
            <a:round/>
            <a:headEnd/>
            <a:tailEnd/>
          </a:ln>
        </p:spPr>
        <p:txBody>
          <a:bodyPr/>
          <a:lstStyle/>
          <a:p>
            <a:endParaRPr lang="en-US"/>
          </a:p>
        </p:txBody>
      </p:sp>
      <p:sp>
        <p:nvSpPr>
          <p:cNvPr id="285" name="Freeform 66">
            <a:extLst>
              <a:ext uri="{FF2B5EF4-FFF2-40B4-BE49-F238E27FC236}">
                <a16:creationId xmlns:a16="http://schemas.microsoft.com/office/drawing/2014/main" id="{BB185C53-63CD-3346-BFC3-C1A07601AD7C}"/>
              </a:ext>
            </a:extLst>
          </p:cNvPr>
          <p:cNvSpPr>
            <a:spLocks/>
          </p:cNvSpPr>
          <p:nvPr/>
        </p:nvSpPr>
        <p:spPr bwMode="auto">
          <a:xfrm>
            <a:off x="6542373" y="3347365"/>
            <a:ext cx="55562" cy="254000"/>
          </a:xfrm>
          <a:custGeom>
            <a:avLst/>
            <a:gdLst>
              <a:gd name="T0" fmla="*/ 2416 w 46"/>
              <a:gd name="T1" fmla="*/ 0 h 219"/>
              <a:gd name="T2" fmla="*/ 0 w 46"/>
              <a:gd name="T3" fmla="*/ 2320 h 219"/>
              <a:gd name="T4" fmla="*/ 0 w 46"/>
              <a:gd name="T5" fmla="*/ 4639 h 219"/>
              <a:gd name="T6" fmla="*/ 2416 w 46"/>
              <a:gd name="T7" fmla="*/ 2320 h 219"/>
              <a:gd name="T8" fmla="*/ 2416 w 46"/>
              <a:gd name="T9" fmla="*/ 0 h 219"/>
              <a:gd name="T10" fmla="*/ 0 60000 65536"/>
              <a:gd name="T11" fmla="*/ 0 60000 65536"/>
              <a:gd name="T12" fmla="*/ 0 60000 65536"/>
              <a:gd name="T13" fmla="*/ 0 60000 65536"/>
              <a:gd name="T14" fmla="*/ 0 60000 65536"/>
              <a:gd name="T15" fmla="*/ 0 w 46"/>
              <a:gd name="T16" fmla="*/ 0 h 219"/>
              <a:gd name="T17" fmla="*/ 46 w 46"/>
              <a:gd name="T18" fmla="*/ 219 h 219"/>
            </a:gdLst>
            <a:ahLst/>
            <a:cxnLst>
              <a:cxn ang="T10">
                <a:pos x="T0" y="T1"/>
              </a:cxn>
              <a:cxn ang="T11">
                <a:pos x="T2" y="T3"/>
              </a:cxn>
              <a:cxn ang="T12">
                <a:pos x="T4" y="T5"/>
              </a:cxn>
              <a:cxn ang="T13">
                <a:pos x="T6" y="T7"/>
              </a:cxn>
              <a:cxn ang="T14">
                <a:pos x="T8" y="T9"/>
              </a:cxn>
            </a:cxnLst>
            <a:rect l="T15" t="T16" r="T17" b="T18"/>
            <a:pathLst>
              <a:path w="46" h="219">
                <a:moveTo>
                  <a:pt x="46" y="0"/>
                </a:moveTo>
                <a:lnTo>
                  <a:pt x="0" y="60"/>
                </a:lnTo>
                <a:lnTo>
                  <a:pt x="0" y="219"/>
                </a:lnTo>
                <a:lnTo>
                  <a:pt x="46" y="154"/>
                </a:lnTo>
                <a:lnTo>
                  <a:pt x="46" y="0"/>
                </a:lnTo>
                <a:close/>
              </a:path>
            </a:pathLst>
          </a:custGeom>
          <a:solidFill>
            <a:srgbClr val="9D9D9D"/>
          </a:solidFill>
          <a:ln w="12700">
            <a:solidFill>
              <a:srgbClr val="000000"/>
            </a:solidFill>
            <a:prstDash val="solid"/>
            <a:round/>
            <a:headEnd/>
            <a:tailEnd/>
          </a:ln>
        </p:spPr>
        <p:txBody>
          <a:bodyPr/>
          <a:lstStyle/>
          <a:p>
            <a:endParaRPr lang="en-US"/>
          </a:p>
        </p:txBody>
      </p:sp>
      <p:sp>
        <p:nvSpPr>
          <p:cNvPr id="286" name="Freeform 67">
            <a:extLst>
              <a:ext uri="{FF2B5EF4-FFF2-40B4-BE49-F238E27FC236}">
                <a16:creationId xmlns:a16="http://schemas.microsoft.com/office/drawing/2014/main" id="{EEE3B3DB-FD8F-AD45-B88B-48475A71E139}"/>
              </a:ext>
            </a:extLst>
          </p:cNvPr>
          <p:cNvSpPr>
            <a:spLocks/>
          </p:cNvSpPr>
          <p:nvPr/>
        </p:nvSpPr>
        <p:spPr bwMode="auto">
          <a:xfrm>
            <a:off x="6853523" y="3387053"/>
            <a:ext cx="73025" cy="93662"/>
          </a:xfrm>
          <a:custGeom>
            <a:avLst/>
            <a:gdLst>
              <a:gd name="T0" fmla="*/ 3843 w 57"/>
              <a:gd name="T1" fmla="*/ 0 h 82"/>
              <a:gd name="T2" fmla="*/ 0 w 57"/>
              <a:gd name="T3" fmla="*/ 2284 h 82"/>
              <a:gd name="T4" fmla="*/ 3843 w 57"/>
              <a:gd name="T5" fmla="*/ 2284 h 82"/>
              <a:gd name="T6" fmla="*/ 3843 w 57"/>
              <a:gd name="T7" fmla="*/ 2284 h 82"/>
              <a:gd name="T8" fmla="*/ 3843 w 57"/>
              <a:gd name="T9" fmla="*/ 0 h 82"/>
              <a:gd name="T10" fmla="*/ 0 60000 65536"/>
              <a:gd name="T11" fmla="*/ 0 60000 65536"/>
              <a:gd name="T12" fmla="*/ 0 60000 65536"/>
              <a:gd name="T13" fmla="*/ 0 60000 65536"/>
              <a:gd name="T14" fmla="*/ 0 60000 65536"/>
              <a:gd name="T15" fmla="*/ 0 w 57"/>
              <a:gd name="T16" fmla="*/ 0 h 82"/>
              <a:gd name="T17" fmla="*/ 57 w 57"/>
              <a:gd name="T18" fmla="*/ 82 h 82"/>
            </a:gdLst>
            <a:ahLst/>
            <a:cxnLst>
              <a:cxn ang="T10">
                <a:pos x="T0" y="T1"/>
              </a:cxn>
              <a:cxn ang="T11">
                <a:pos x="T2" y="T3"/>
              </a:cxn>
              <a:cxn ang="T12">
                <a:pos x="T4" y="T5"/>
              </a:cxn>
              <a:cxn ang="T13">
                <a:pos x="T6" y="T7"/>
              </a:cxn>
              <a:cxn ang="T14">
                <a:pos x="T8" y="T9"/>
              </a:cxn>
            </a:cxnLst>
            <a:rect l="T15" t="T16" r="T17" b="T18"/>
            <a:pathLst>
              <a:path w="57" h="82">
                <a:moveTo>
                  <a:pt x="57" y="0"/>
                </a:moveTo>
                <a:lnTo>
                  <a:pt x="0" y="58"/>
                </a:lnTo>
                <a:lnTo>
                  <a:pt x="16" y="82"/>
                </a:lnTo>
                <a:lnTo>
                  <a:pt x="57" y="58"/>
                </a:lnTo>
                <a:lnTo>
                  <a:pt x="57" y="0"/>
                </a:lnTo>
                <a:close/>
              </a:path>
            </a:pathLst>
          </a:custGeom>
          <a:solidFill>
            <a:srgbClr val="9D9D9D"/>
          </a:solidFill>
          <a:ln w="12700">
            <a:solidFill>
              <a:srgbClr val="000000"/>
            </a:solidFill>
            <a:prstDash val="solid"/>
            <a:round/>
            <a:headEnd/>
            <a:tailEnd/>
          </a:ln>
        </p:spPr>
        <p:txBody>
          <a:bodyPr/>
          <a:lstStyle/>
          <a:p>
            <a:endParaRPr lang="en-US"/>
          </a:p>
        </p:txBody>
      </p:sp>
      <p:sp>
        <p:nvSpPr>
          <p:cNvPr id="287" name="Freeform 68">
            <a:extLst>
              <a:ext uri="{FF2B5EF4-FFF2-40B4-BE49-F238E27FC236}">
                <a16:creationId xmlns:a16="http://schemas.microsoft.com/office/drawing/2014/main" id="{4AE7DFC2-142B-874C-925F-1E35A5ABC8B9}"/>
              </a:ext>
            </a:extLst>
          </p:cNvPr>
          <p:cNvSpPr>
            <a:spLocks/>
          </p:cNvSpPr>
          <p:nvPr/>
        </p:nvSpPr>
        <p:spPr bwMode="auto">
          <a:xfrm>
            <a:off x="6899560" y="3561678"/>
            <a:ext cx="74613" cy="136525"/>
          </a:xfrm>
          <a:custGeom>
            <a:avLst/>
            <a:gdLst>
              <a:gd name="T0" fmla="*/ 3794 w 59"/>
              <a:gd name="T1" fmla="*/ 0 h 116"/>
              <a:gd name="T2" fmla="*/ 0 w 59"/>
              <a:gd name="T3" fmla="*/ 2354 h 116"/>
              <a:gd name="T4" fmla="*/ 0 w 59"/>
              <a:gd name="T5" fmla="*/ 2354 h 116"/>
              <a:gd name="T6" fmla="*/ 3794 w 59"/>
              <a:gd name="T7" fmla="*/ 2354 h 116"/>
              <a:gd name="T8" fmla="*/ 3794 w 59"/>
              <a:gd name="T9" fmla="*/ 2354 h 116"/>
              <a:gd name="T10" fmla="*/ 3794 w 59"/>
              <a:gd name="T11" fmla="*/ 0 h 116"/>
              <a:gd name="T12" fmla="*/ 0 60000 65536"/>
              <a:gd name="T13" fmla="*/ 0 60000 65536"/>
              <a:gd name="T14" fmla="*/ 0 60000 65536"/>
              <a:gd name="T15" fmla="*/ 0 60000 65536"/>
              <a:gd name="T16" fmla="*/ 0 60000 65536"/>
              <a:gd name="T17" fmla="*/ 0 60000 65536"/>
              <a:gd name="T18" fmla="*/ 0 w 59"/>
              <a:gd name="T19" fmla="*/ 0 h 116"/>
              <a:gd name="T20" fmla="*/ 59 w 59"/>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59" h="116">
                <a:moveTo>
                  <a:pt x="59" y="0"/>
                </a:moveTo>
                <a:lnTo>
                  <a:pt x="0" y="77"/>
                </a:lnTo>
                <a:lnTo>
                  <a:pt x="0" y="92"/>
                </a:lnTo>
                <a:lnTo>
                  <a:pt x="44" y="116"/>
                </a:lnTo>
                <a:lnTo>
                  <a:pt x="59" y="116"/>
                </a:lnTo>
                <a:lnTo>
                  <a:pt x="59" y="0"/>
                </a:lnTo>
                <a:close/>
              </a:path>
            </a:pathLst>
          </a:custGeom>
          <a:solidFill>
            <a:srgbClr val="9D9D9D"/>
          </a:solidFill>
          <a:ln w="12700">
            <a:solidFill>
              <a:srgbClr val="000000"/>
            </a:solidFill>
            <a:prstDash val="solid"/>
            <a:round/>
            <a:headEnd/>
            <a:tailEnd/>
          </a:ln>
        </p:spPr>
        <p:txBody>
          <a:bodyPr/>
          <a:lstStyle/>
          <a:p>
            <a:endParaRPr lang="en-US"/>
          </a:p>
        </p:txBody>
      </p:sp>
      <p:sp>
        <p:nvSpPr>
          <p:cNvPr id="288" name="Freeform 69">
            <a:extLst>
              <a:ext uri="{FF2B5EF4-FFF2-40B4-BE49-F238E27FC236}">
                <a16:creationId xmlns:a16="http://schemas.microsoft.com/office/drawing/2014/main" id="{6A019D2D-DB63-9D4C-AB19-478F9FA5BAD0}"/>
              </a:ext>
            </a:extLst>
          </p:cNvPr>
          <p:cNvSpPr>
            <a:spLocks/>
          </p:cNvSpPr>
          <p:nvPr/>
        </p:nvSpPr>
        <p:spPr bwMode="auto">
          <a:xfrm>
            <a:off x="7202773" y="3328315"/>
            <a:ext cx="520700" cy="434975"/>
          </a:xfrm>
          <a:custGeom>
            <a:avLst/>
            <a:gdLst>
              <a:gd name="T0" fmla="*/ 0 w 417"/>
              <a:gd name="T1" fmla="*/ 2147483647 h 370"/>
              <a:gd name="T2" fmla="*/ 0 w 417"/>
              <a:gd name="T3" fmla="*/ 2147483647 h 370"/>
              <a:gd name="T4" fmla="*/ 2147483647 w 417"/>
              <a:gd name="T5" fmla="*/ 2147483647 h 370"/>
              <a:gd name="T6" fmla="*/ 2147483647 w 417"/>
              <a:gd name="T7" fmla="*/ 2147483647 h 370"/>
              <a:gd name="T8" fmla="*/ 2147483647 w 417"/>
              <a:gd name="T9" fmla="*/ 2147483647 h 370"/>
              <a:gd name="T10" fmla="*/ 2147483647 w 417"/>
              <a:gd name="T11" fmla="*/ 2147483647 h 370"/>
              <a:gd name="T12" fmla="*/ 2147483647 w 417"/>
              <a:gd name="T13" fmla="*/ 2147483647 h 370"/>
              <a:gd name="T14" fmla="*/ 2147483647 w 417"/>
              <a:gd name="T15" fmla="*/ 2147483647 h 370"/>
              <a:gd name="T16" fmla="*/ 2147483647 w 417"/>
              <a:gd name="T17" fmla="*/ 2147483647 h 370"/>
              <a:gd name="T18" fmla="*/ 2147483647 w 417"/>
              <a:gd name="T19" fmla="*/ 2147483647 h 370"/>
              <a:gd name="T20" fmla="*/ 2147483647 w 417"/>
              <a:gd name="T21" fmla="*/ 2147483647 h 370"/>
              <a:gd name="T22" fmla="*/ 2147483647 w 417"/>
              <a:gd name="T23" fmla="*/ 0 h 370"/>
              <a:gd name="T24" fmla="*/ 2147483647 w 417"/>
              <a:gd name="T25" fmla="*/ 0 h 370"/>
              <a:gd name="T26" fmla="*/ 2147483647 w 417"/>
              <a:gd name="T27" fmla="*/ 2147483647 h 370"/>
              <a:gd name="T28" fmla="*/ 2147483647 w 417"/>
              <a:gd name="T29" fmla="*/ 2147483647 h 370"/>
              <a:gd name="T30" fmla="*/ 2147483647 w 417"/>
              <a:gd name="T31" fmla="*/ 2147483647 h 370"/>
              <a:gd name="T32" fmla="*/ 2147483647 w 417"/>
              <a:gd name="T33" fmla="*/ 2147483647 h 370"/>
              <a:gd name="T34" fmla="*/ 2147483647 w 417"/>
              <a:gd name="T35" fmla="*/ 2147483647 h 370"/>
              <a:gd name="T36" fmla="*/ 2147483647 w 417"/>
              <a:gd name="T37" fmla="*/ 2147483647 h 370"/>
              <a:gd name="T38" fmla="*/ 0 w 417"/>
              <a:gd name="T39" fmla="*/ 2147483647 h 3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7"/>
              <a:gd name="T61" fmla="*/ 0 h 370"/>
              <a:gd name="T62" fmla="*/ 417 w 417"/>
              <a:gd name="T63" fmla="*/ 370 h 3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7" h="370">
                <a:moveTo>
                  <a:pt x="0" y="234"/>
                </a:moveTo>
                <a:lnTo>
                  <a:pt x="0" y="273"/>
                </a:lnTo>
                <a:lnTo>
                  <a:pt x="274" y="273"/>
                </a:lnTo>
                <a:lnTo>
                  <a:pt x="321" y="343"/>
                </a:lnTo>
                <a:lnTo>
                  <a:pt x="371" y="351"/>
                </a:lnTo>
                <a:lnTo>
                  <a:pt x="371" y="370"/>
                </a:lnTo>
                <a:lnTo>
                  <a:pt x="407" y="342"/>
                </a:lnTo>
                <a:lnTo>
                  <a:pt x="415" y="261"/>
                </a:lnTo>
                <a:lnTo>
                  <a:pt x="417" y="218"/>
                </a:lnTo>
                <a:lnTo>
                  <a:pt x="417" y="133"/>
                </a:lnTo>
                <a:lnTo>
                  <a:pt x="401" y="119"/>
                </a:lnTo>
                <a:lnTo>
                  <a:pt x="409" y="0"/>
                </a:lnTo>
                <a:lnTo>
                  <a:pt x="320" y="0"/>
                </a:lnTo>
                <a:lnTo>
                  <a:pt x="224" y="95"/>
                </a:lnTo>
                <a:lnTo>
                  <a:pt x="240" y="127"/>
                </a:lnTo>
                <a:lnTo>
                  <a:pt x="181" y="170"/>
                </a:lnTo>
                <a:lnTo>
                  <a:pt x="107" y="160"/>
                </a:lnTo>
                <a:lnTo>
                  <a:pt x="42" y="160"/>
                </a:lnTo>
                <a:lnTo>
                  <a:pt x="28" y="204"/>
                </a:lnTo>
                <a:lnTo>
                  <a:pt x="0" y="234"/>
                </a:lnTo>
                <a:close/>
              </a:path>
            </a:pathLst>
          </a:custGeom>
          <a:solidFill>
            <a:srgbClr val="DDDDDD"/>
          </a:solidFill>
          <a:ln w="6350" cmpd="sng">
            <a:solidFill>
              <a:schemeClr val="tx1"/>
            </a:solidFill>
            <a:prstDash val="solid"/>
            <a:round/>
            <a:headEnd/>
            <a:tailEnd/>
          </a:ln>
        </p:spPr>
        <p:txBody>
          <a:bodyPr/>
          <a:lstStyle/>
          <a:p>
            <a:endParaRPr lang="en-US"/>
          </a:p>
        </p:txBody>
      </p:sp>
      <p:sp>
        <p:nvSpPr>
          <p:cNvPr id="289" name="Freeform 70">
            <a:extLst>
              <a:ext uri="{FF2B5EF4-FFF2-40B4-BE49-F238E27FC236}">
                <a16:creationId xmlns:a16="http://schemas.microsoft.com/office/drawing/2014/main" id="{6FE6FC38-8913-384E-B271-785893DD847B}"/>
              </a:ext>
            </a:extLst>
          </p:cNvPr>
          <p:cNvSpPr>
            <a:spLocks/>
          </p:cNvSpPr>
          <p:nvPr/>
        </p:nvSpPr>
        <p:spPr bwMode="auto">
          <a:xfrm>
            <a:off x="7699660" y="3333078"/>
            <a:ext cx="195263" cy="220662"/>
          </a:xfrm>
          <a:custGeom>
            <a:avLst/>
            <a:gdLst>
              <a:gd name="T0" fmla="*/ 2147483647 w 155"/>
              <a:gd name="T1" fmla="*/ 0 h 189"/>
              <a:gd name="T2" fmla="*/ 2147483647 w 155"/>
              <a:gd name="T3" fmla="*/ 0 h 189"/>
              <a:gd name="T4" fmla="*/ 2147483647 w 155"/>
              <a:gd name="T5" fmla="*/ 2147483647 h 189"/>
              <a:gd name="T6" fmla="*/ 2147483647 w 155"/>
              <a:gd name="T7" fmla="*/ 2147483647 h 189"/>
              <a:gd name="T8" fmla="*/ 2147483647 w 155"/>
              <a:gd name="T9" fmla="*/ 2147483647 h 189"/>
              <a:gd name="T10" fmla="*/ 2147483647 w 155"/>
              <a:gd name="T11" fmla="*/ 2147483647 h 189"/>
              <a:gd name="T12" fmla="*/ 2147483647 w 155"/>
              <a:gd name="T13" fmla="*/ 2147483647 h 189"/>
              <a:gd name="T14" fmla="*/ 0 w 155"/>
              <a:gd name="T15" fmla="*/ 2147483647 h 189"/>
              <a:gd name="T16" fmla="*/ 2147483647 w 155"/>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9"/>
              <a:gd name="T29" fmla="*/ 155 w 155"/>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9">
                <a:moveTo>
                  <a:pt x="10" y="0"/>
                </a:moveTo>
                <a:lnTo>
                  <a:pt x="155" y="0"/>
                </a:lnTo>
                <a:lnTo>
                  <a:pt x="149" y="46"/>
                </a:lnTo>
                <a:lnTo>
                  <a:pt x="123" y="56"/>
                </a:lnTo>
                <a:lnTo>
                  <a:pt x="83" y="189"/>
                </a:lnTo>
                <a:lnTo>
                  <a:pt x="18" y="189"/>
                </a:lnTo>
                <a:lnTo>
                  <a:pt x="18" y="130"/>
                </a:lnTo>
                <a:lnTo>
                  <a:pt x="0" y="116"/>
                </a:lnTo>
                <a:lnTo>
                  <a:pt x="10" y="0"/>
                </a:lnTo>
                <a:close/>
              </a:path>
            </a:pathLst>
          </a:custGeom>
          <a:solidFill>
            <a:srgbClr val="7F7F7F"/>
          </a:solidFill>
          <a:ln w="6350" cmpd="sng">
            <a:solidFill>
              <a:schemeClr val="tx1"/>
            </a:solidFill>
            <a:prstDash val="solid"/>
            <a:round/>
            <a:headEnd/>
            <a:tailEnd/>
          </a:ln>
        </p:spPr>
        <p:txBody>
          <a:bodyPr/>
          <a:lstStyle/>
          <a:p>
            <a:endParaRPr lang="en-US"/>
          </a:p>
        </p:txBody>
      </p:sp>
      <p:sp>
        <p:nvSpPr>
          <p:cNvPr id="290" name="Freeform 71">
            <a:extLst>
              <a:ext uri="{FF2B5EF4-FFF2-40B4-BE49-F238E27FC236}">
                <a16:creationId xmlns:a16="http://schemas.microsoft.com/office/drawing/2014/main" id="{307E7BD4-DC11-2345-968C-7274DFC60467}"/>
              </a:ext>
            </a:extLst>
          </p:cNvPr>
          <p:cNvSpPr>
            <a:spLocks/>
          </p:cNvSpPr>
          <p:nvPr/>
        </p:nvSpPr>
        <p:spPr bwMode="auto">
          <a:xfrm>
            <a:off x="7802848" y="3253703"/>
            <a:ext cx="144462" cy="300037"/>
          </a:xfrm>
          <a:custGeom>
            <a:avLst/>
            <a:gdLst>
              <a:gd name="T0" fmla="*/ 2147483647 w 116"/>
              <a:gd name="T1" fmla="*/ 2147483647 h 256"/>
              <a:gd name="T2" fmla="*/ 2147483647 w 116"/>
              <a:gd name="T3" fmla="*/ 0 h 256"/>
              <a:gd name="T4" fmla="*/ 2147483647 w 116"/>
              <a:gd name="T5" fmla="*/ 2147483647 h 256"/>
              <a:gd name="T6" fmla="*/ 2147483647 w 116"/>
              <a:gd name="T7" fmla="*/ 2147483647 h 256"/>
              <a:gd name="T8" fmla="*/ 0 w 116"/>
              <a:gd name="T9" fmla="*/ 2147483647 h 256"/>
              <a:gd name="T10" fmla="*/ 2147483647 w 116"/>
              <a:gd name="T11" fmla="*/ 2147483647 h 256"/>
              <a:gd name="T12" fmla="*/ 2147483647 w 116"/>
              <a:gd name="T13" fmla="*/ 2147483647 h 256"/>
              <a:gd name="T14" fmla="*/ 2147483647 w 116"/>
              <a:gd name="T15" fmla="*/ 2147483647 h 25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56"/>
              <a:gd name="T26" fmla="*/ 116 w 11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56">
                <a:moveTo>
                  <a:pt x="72" y="67"/>
                </a:moveTo>
                <a:lnTo>
                  <a:pt x="116" y="0"/>
                </a:lnTo>
                <a:lnTo>
                  <a:pt x="116" y="234"/>
                </a:lnTo>
                <a:lnTo>
                  <a:pt x="74" y="256"/>
                </a:lnTo>
                <a:lnTo>
                  <a:pt x="0" y="254"/>
                </a:lnTo>
                <a:lnTo>
                  <a:pt x="42" y="123"/>
                </a:lnTo>
                <a:lnTo>
                  <a:pt x="67" y="112"/>
                </a:lnTo>
                <a:lnTo>
                  <a:pt x="72" y="67"/>
                </a:lnTo>
                <a:close/>
              </a:path>
            </a:pathLst>
          </a:custGeom>
          <a:solidFill>
            <a:srgbClr val="DDDDDD"/>
          </a:solidFill>
          <a:ln w="6350" cmpd="sng">
            <a:solidFill>
              <a:schemeClr val="tx1"/>
            </a:solidFill>
            <a:prstDash val="solid"/>
            <a:round/>
            <a:headEnd/>
            <a:tailEnd/>
          </a:ln>
        </p:spPr>
        <p:txBody>
          <a:bodyPr/>
          <a:lstStyle/>
          <a:p>
            <a:endParaRPr lang="en-US"/>
          </a:p>
        </p:txBody>
      </p:sp>
      <p:sp>
        <p:nvSpPr>
          <p:cNvPr id="291" name="Freeform 72">
            <a:extLst>
              <a:ext uri="{FF2B5EF4-FFF2-40B4-BE49-F238E27FC236}">
                <a16:creationId xmlns:a16="http://schemas.microsoft.com/office/drawing/2014/main" id="{00493CE2-0F63-B74B-811E-1BC2C26B7B78}"/>
              </a:ext>
            </a:extLst>
          </p:cNvPr>
          <p:cNvSpPr>
            <a:spLocks/>
          </p:cNvSpPr>
          <p:nvPr/>
        </p:nvSpPr>
        <p:spPr bwMode="auto">
          <a:xfrm>
            <a:off x="7947310" y="3091778"/>
            <a:ext cx="306388" cy="433387"/>
          </a:xfrm>
          <a:custGeom>
            <a:avLst/>
            <a:gdLst>
              <a:gd name="T0" fmla="*/ 0 w 246"/>
              <a:gd name="T1" fmla="*/ 2147483647 h 373"/>
              <a:gd name="T2" fmla="*/ 0 w 246"/>
              <a:gd name="T3" fmla="*/ 2147483647 h 373"/>
              <a:gd name="T4" fmla="*/ 2147483647 w 246"/>
              <a:gd name="T5" fmla="*/ 2147483647 h 373"/>
              <a:gd name="T6" fmla="*/ 2147483647 w 246"/>
              <a:gd name="T7" fmla="*/ 2147483647 h 373"/>
              <a:gd name="T8" fmla="*/ 2147483647 w 246"/>
              <a:gd name="T9" fmla="*/ 2147483647 h 373"/>
              <a:gd name="T10" fmla="*/ 2147483647 w 246"/>
              <a:gd name="T11" fmla="*/ 2147483647 h 373"/>
              <a:gd name="T12" fmla="*/ 2147483647 w 246"/>
              <a:gd name="T13" fmla="*/ 2147483647 h 373"/>
              <a:gd name="T14" fmla="*/ 2147483647 w 246"/>
              <a:gd name="T15" fmla="*/ 2147483647 h 373"/>
              <a:gd name="T16" fmla="*/ 2147483647 w 246"/>
              <a:gd name="T17" fmla="*/ 2147483647 h 373"/>
              <a:gd name="T18" fmla="*/ 2147483647 w 246"/>
              <a:gd name="T19" fmla="*/ 0 h 373"/>
              <a:gd name="T20" fmla="*/ 2147483647 w 246"/>
              <a:gd name="T21" fmla="*/ 2147483647 h 373"/>
              <a:gd name="T22" fmla="*/ 0 w 246"/>
              <a:gd name="T23" fmla="*/ 2147483647 h 3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6"/>
              <a:gd name="T37" fmla="*/ 0 h 373"/>
              <a:gd name="T38" fmla="*/ 246 w 246"/>
              <a:gd name="T39" fmla="*/ 373 h 3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6" h="373">
                <a:moveTo>
                  <a:pt x="0" y="145"/>
                </a:moveTo>
                <a:lnTo>
                  <a:pt x="0" y="373"/>
                </a:lnTo>
                <a:lnTo>
                  <a:pt x="59" y="340"/>
                </a:lnTo>
                <a:lnTo>
                  <a:pt x="63" y="310"/>
                </a:lnTo>
                <a:lnTo>
                  <a:pt x="246" y="177"/>
                </a:lnTo>
                <a:lnTo>
                  <a:pt x="236" y="127"/>
                </a:lnTo>
                <a:lnTo>
                  <a:pt x="204" y="113"/>
                </a:lnTo>
                <a:lnTo>
                  <a:pt x="182" y="6"/>
                </a:lnTo>
                <a:lnTo>
                  <a:pt x="133" y="20"/>
                </a:lnTo>
                <a:lnTo>
                  <a:pt x="107" y="0"/>
                </a:lnTo>
                <a:lnTo>
                  <a:pt x="59" y="38"/>
                </a:lnTo>
                <a:lnTo>
                  <a:pt x="0" y="145"/>
                </a:lnTo>
                <a:close/>
              </a:path>
            </a:pathLst>
          </a:custGeom>
          <a:solidFill>
            <a:srgbClr val="DDDDDD"/>
          </a:solidFill>
          <a:ln w="6350" cmpd="sng">
            <a:solidFill>
              <a:schemeClr val="tx1"/>
            </a:solidFill>
            <a:prstDash val="solid"/>
            <a:round/>
            <a:headEnd/>
            <a:tailEnd/>
          </a:ln>
        </p:spPr>
        <p:txBody>
          <a:bodyPr/>
          <a:lstStyle/>
          <a:p>
            <a:endParaRPr lang="en-US"/>
          </a:p>
        </p:txBody>
      </p:sp>
      <p:sp>
        <p:nvSpPr>
          <p:cNvPr id="292" name="Freeform 73">
            <a:extLst>
              <a:ext uri="{FF2B5EF4-FFF2-40B4-BE49-F238E27FC236}">
                <a16:creationId xmlns:a16="http://schemas.microsoft.com/office/drawing/2014/main" id="{A7EDB119-973F-3A40-A770-52842640BBC9}"/>
              </a:ext>
            </a:extLst>
          </p:cNvPr>
          <p:cNvSpPr>
            <a:spLocks/>
          </p:cNvSpPr>
          <p:nvPr/>
        </p:nvSpPr>
        <p:spPr bwMode="auto">
          <a:xfrm>
            <a:off x="7721885" y="3525165"/>
            <a:ext cx="293688" cy="171450"/>
          </a:xfrm>
          <a:custGeom>
            <a:avLst/>
            <a:gdLst>
              <a:gd name="T0" fmla="*/ 2147483647 w 236"/>
              <a:gd name="T1" fmla="*/ 2147483647 h 143"/>
              <a:gd name="T2" fmla="*/ 2147483647 w 236"/>
              <a:gd name="T3" fmla="*/ 2147483647 h 143"/>
              <a:gd name="T4" fmla="*/ 2147483647 w 236"/>
              <a:gd name="T5" fmla="*/ 0 h 143"/>
              <a:gd name="T6" fmla="*/ 2147483647 w 236"/>
              <a:gd name="T7" fmla="*/ 2147483647 h 143"/>
              <a:gd name="T8" fmla="*/ 2147483647 w 236"/>
              <a:gd name="T9" fmla="*/ 2147483647 h 143"/>
              <a:gd name="T10" fmla="*/ 2147483647 w 236"/>
              <a:gd name="T11" fmla="*/ 2147483647 h 143"/>
              <a:gd name="T12" fmla="*/ 2147483647 w 236"/>
              <a:gd name="T13" fmla="*/ 2147483647 h 143"/>
              <a:gd name="T14" fmla="*/ 2147483647 w 236"/>
              <a:gd name="T15" fmla="*/ 2147483647 h 143"/>
              <a:gd name="T16" fmla="*/ 2147483647 w 236"/>
              <a:gd name="T17" fmla="*/ 2147483647 h 143"/>
              <a:gd name="T18" fmla="*/ 0 w 236"/>
              <a:gd name="T19" fmla="*/ 2147483647 h 143"/>
              <a:gd name="T20" fmla="*/ 2147483647 w 236"/>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6"/>
              <a:gd name="T34" fmla="*/ 0 h 143"/>
              <a:gd name="T35" fmla="*/ 236 w 236"/>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6" h="143">
                <a:moveTo>
                  <a:pt x="2" y="20"/>
                </a:moveTo>
                <a:lnTo>
                  <a:pt x="141" y="23"/>
                </a:lnTo>
                <a:lnTo>
                  <a:pt x="182" y="0"/>
                </a:lnTo>
                <a:lnTo>
                  <a:pt x="191" y="43"/>
                </a:lnTo>
                <a:lnTo>
                  <a:pt x="169" y="65"/>
                </a:lnTo>
                <a:lnTo>
                  <a:pt x="201" y="123"/>
                </a:lnTo>
                <a:lnTo>
                  <a:pt x="236" y="123"/>
                </a:lnTo>
                <a:lnTo>
                  <a:pt x="185" y="143"/>
                </a:lnTo>
                <a:lnTo>
                  <a:pt x="136" y="94"/>
                </a:lnTo>
                <a:lnTo>
                  <a:pt x="0" y="94"/>
                </a:lnTo>
                <a:lnTo>
                  <a:pt x="2" y="20"/>
                </a:lnTo>
                <a:close/>
              </a:path>
            </a:pathLst>
          </a:custGeom>
          <a:solidFill>
            <a:srgbClr val="7F7F7F"/>
          </a:solidFill>
          <a:ln w="6350" cmpd="sng">
            <a:solidFill>
              <a:schemeClr val="tx1"/>
            </a:solidFill>
            <a:prstDash val="solid"/>
            <a:round/>
            <a:headEnd/>
            <a:tailEnd/>
          </a:ln>
        </p:spPr>
        <p:txBody>
          <a:bodyPr/>
          <a:lstStyle/>
          <a:p>
            <a:endParaRPr lang="en-US"/>
          </a:p>
        </p:txBody>
      </p:sp>
      <p:sp>
        <p:nvSpPr>
          <p:cNvPr id="293" name="Freeform 74">
            <a:extLst>
              <a:ext uri="{FF2B5EF4-FFF2-40B4-BE49-F238E27FC236}">
                <a16:creationId xmlns:a16="http://schemas.microsoft.com/office/drawing/2014/main" id="{D16838B4-7A09-2947-92D4-7056AA74C438}"/>
              </a:ext>
            </a:extLst>
          </p:cNvPr>
          <p:cNvSpPr>
            <a:spLocks/>
          </p:cNvSpPr>
          <p:nvPr/>
        </p:nvSpPr>
        <p:spPr bwMode="auto">
          <a:xfrm>
            <a:off x="7850473" y="3639465"/>
            <a:ext cx="68262" cy="69850"/>
          </a:xfrm>
          <a:custGeom>
            <a:avLst/>
            <a:gdLst>
              <a:gd name="T0" fmla="*/ 2147483647 w 55"/>
              <a:gd name="T1" fmla="*/ 0 h 63"/>
              <a:gd name="T2" fmla="*/ 2147483647 w 55"/>
              <a:gd name="T3" fmla="*/ 0 h 63"/>
              <a:gd name="T4" fmla="*/ 2147483647 w 55"/>
              <a:gd name="T5" fmla="*/ 2147483647 h 63"/>
              <a:gd name="T6" fmla="*/ 2147483647 w 55"/>
              <a:gd name="T7" fmla="*/ 2147483647 h 63"/>
              <a:gd name="T8" fmla="*/ 0 w 55"/>
              <a:gd name="T9" fmla="*/ 2147483647 h 63"/>
              <a:gd name="T10" fmla="*/ 2147483647 w 55"/>
              <a:gd name="T11" fmla="*/ 0 h 63"/>
              <a:gd name="T12" fmla="*/ 0 60000 65536"/>
              <a:gd name="T13" fmla="*/ 0 60000 65536"/>
              <a:gd name="T14" fmla="*/ 0 60000 65536"/>
              <a:gd name="T15" fmla="*/ 0 60000 65536"/>
              <a:gd name="T16" fmla="*/ 0 60000 65536"/>
              <a:gd name="T17" fmla="*/ 0 60000 65536"/>
              <a:gd name="T18" fmla="*/ 0 w 55"/>
              <a:gd name="T19" fmla="*/ 0 h 63"/>
              <a:gd name="T20" fmla="*/ 55 w 5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5" h="63">
                <a:moveTo>
                  <a:pt x="1" y="0"/>
                </a:moveTo>
                <a:lnTo>
                  <a:pt x="29" y="0"/>
                </a:lnTo>
                <a:lnTo>
                  <a:pt x="55" y="22"/>
                </a:lnTo>
                <a:lnTo>
                  <a:pt x="30" y="59"/>
                </a:lnTo>
                <a:lnTo>
                  <a:pt x="0" y="63"/>
                </a:lnTo>
                <a:lnTo>
                  <a:pt x="1"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294" name="Freeform 75">
            <a:extLst>
              <a:ext uri="{FF2B5EF4-FFF2-40B4-BE49-F238E27FC236}">
                <a16:creationId xmlns:a16="http://schemas.microsoft.com/office/drawing/2014/main" id="{5CB1018A-9880-7242-BCCB-DE17148C2A7B}"/>
              </a:ext>
            </a:extLst>
          </p:cNvPr>
          <p:cNvSpPr>
            <a:spLocks/>
          </p:cNvSpPr>
          <p:nvPr/>
        </p:nvSpPr>
        <p:spPr bwMode="auto">
          <a:xfrm>
            <a:off x="7710773" y="3639465"/>
            <a:ext cx="141287" cy="88900"/>
          </a:xfrm>
          <a:custGeom>
            <a:avLst/>
            <a:gdLst>
              <a:gd name="T0" fmla="*/ 2147483647 w 115"/>
              <a:gd name="T1" fmla="*/ 0 h 78"/>
              <a:gd name="T2" fmla="*/ 2147483647 w 115"/>
              <a:gd name="T3" fmla="*/ 0 h 78"/>
              <a:gd name="T4" fmla="*/ 2147483647 w 115"/>
              <a:gd name="T5" fmla="*/ 2147483647 h 78"/>
              <a:gd name="T6" fmla="*/ 0 w 115"/>
              <a:gd name="T7" fmla="*/ 2147483647 h 78"/>
              <a:gd name="T8" fmla="*/ 2147483647 w 115"/>
              <a:gd name="T9" fmla="*/ 0 h 78"/>
              <a:gd name="T10" fmla="*/ 0 60000 65536"/>
              <a:gd name="T11" fmla="*/ 0 60000 65536"/>
              <a:gd name="T12" fmla="*/ 0 60000 65536"/>
              <a:gd name="T13" fmla="*/ 0 60000 65536"/>
              <a:gd name="T14" fmla="*/ 0 60000 65536"/>
              <a:gd name="T15" fmla="*/ 0 w 115"/>
              <a:gd name="T16" fmla="*/ 0 h 78"/>
              <a:gd name="T17" fmla="*/ 115 w 115"/>
              <a:gd name="T18" fmla="*/ 78 h 78"/>
            </a:gdLst>
            <a:ahLst/>
            <a:cxnLst>
              <a:cxn ang="T10">
                <a:pos x="T0" y="T1"/>
              </a:cxn>
              <a:cxn ang="T11">
                <a:pos x="T2" y="T3"/>
              </a:cxn>
              <a:cxn ang="T12">
                <a:pos x="T4" y="T5"/>
              </a:cxn>
              <a:cxn ang="T13">
                <a:pos x="T6" y="T7"/>
              </a:cxn>
              <a:cxn ang="T14">
                <a:pos x="T8" y="T9"/>
              </a:cxn>
            </a:cxnLst>
            <a:rect l="T15" t="T16" r="T17" b="T18"/>
            <a:pathLst>
              <a:path w="115" h="78">
                <a:moveTo>
                  <a:pt x="6" y="0"/>
                </a:moveTo>
                <a:lnTo>
                  <a:pt x="115" y="0"/>
                </a:lnTo>
                <a:lnTo>
                  <a:pt x="115" y="62"/>
                </a:lnTo>
                <a:lnTo>
                  <a:pt x="0" y="78"/>
                </a:lnTo>
                <a:lnTo>
                  <a:pt x="6"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295" name="Freeform 76">
            <a:extLst>
              <a:ext uri="{FF2B5EF4-FFF2-40B4-BE49-F238E27FC236}">
                <a16:creationId xmlns:a16="http://schemas.microsoft.com/office/drawing/2014/main" id="{2B7D8288-ED9F-5B44-9830-B0D06F642498}"/>
              </a:ext>
            </a:extLst>
          </p:cNvPr>
          <p:cNvSpPr>
            <a:spLocks/>
          </p:cNvSpPr>
          <p:nvPr/>
        </p:nvSpPr>
        <p:spPr bwMode="auto">
          <a:xfrm>
            <a:off x="7544085" y="3725190"/>
            <a:ext cx="123825" cy="220663"/>
          </a:xfrm>
          <a:custGeom>
            <a:avLst/>
            <a:gdLst>
              <a:gd name="T0" fmla="*/ 2147483647 w 100"/>
              <a:gd name="T1" fmla="*/ 0 h 191"/>
              <a:gd name="T2" fmla="*/ 2147483647 w 100"/>
              <a:gd name="T3" fmla="*/ 2147483647 h 191"/>
              <a:gd name="T4" fmla="*/ 2147483647 w 100"/>
              <a:gd name="T5" fmla="*/ 2147483647 h 191"/>
              <a:gd name="T6" fmla="*/ 2147483647 w 100"/>
              <a:gd name="T7" fmla="*/ 2147483647 h 191"/>
              <a:gd name="T8" fmla="*/ 0 w 100"/>
              <a:gd name="T9" fmla="*/ 2147483647 h 191"/>
              <a:gd name="T10" fmla="*/ 2147483647 w 100"/>
              <a:gd name="T11" fmla="*/ 2147483647 h 191"/>
              <a:gd name="T12" fmla="*/ 2147483647 w 100"/>
              <a:gd name="T13" fmla="*/ 2147483647 h 191"/>
              <a:gd name="T14" fmla="*/ 2147483647 w 100"/>
              <a:gd name="T15" fmla="*/ 2147483647 h 191"/>
              <a:gd name="T16" fmla="*/ 2147483647 w 100"/>
              <a:gd name="T17" fmla="*/ 2147483647 h 191"/>
              <a:gd name="T18" fmla="*/ 2147483647 w 100"/>
              <a:gd name="T19" fmla="*/ 2147483647 h 191"/>
              <a:gd name="T20" fmla="*/ 2147483647 w 100"/>
              <a:gd name="T21" fmla="*/ 2147483647 h 191"/>
              <a:gd name="T22" fmla="*/ 2147483647 w 100"/>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1"/>
              <a:gd name="T38" fmla="*/ 100 w 100"/>
              <a:gd name="T39" fmla="*/ 191 h 1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1">
                <a:moveTo>
                  <a:pt x="47" y="0"/>
                </a:moveTo>
                <a:lnTo>
                  <a:pt x="22" y="22"/>
                </a:lnTo>
                <a:lnTo>
                  <a:pt x="43" y="77"/>
                </a:lnTo>
                <a:lnTo>
                  <a:pt x="22" y="103"/>
                </a:lnTo>
                <a:lnTo>
                  <a:pt x="0" y="132"/>
                </a:lnTo>
                <a:lnTo>
                  <a:pt x="43" y="191"/>
                </a:lnTo>
                <a:lnTo>
                  <a:pt x="87" y="132"/>
                </a:lnTo>
                <a:lnTo>
                  <a:pt x="100" y="65"/>
                </a:lnTo>
                <a:lnTo>
                  <a:pt x="84" y="62"/>
                </a:lnTo>
                <a:lnTo>
                  <a:pt x="99" y="28"/>
                </a:lnTo>
                <a:lnTo>
                  <a:pt x="98" y="9"/>
                </a:lnTo>
                <a:lnTo>
                  <a:pt x="47"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296" name="Freeform 77">
            <a:extLst>
              <a:ext uri="{FF2B5EF4-FFF2-40B4-BE49-F238E27FC236}">
                <a16:creationId xmlns:a16="http://schemas.microsoft.com/office/drawing/2014/main" id="{C445DB36-7814-1740-9B04-BAE44C5C0498}"/>
              </a:ext>
            </a:extLst>
          </p:cNvPr>
          <p:cNvSpPr>
            <a:spLocks/>
          </p:cNvSpPr>
          <p:nvPr/>
        </p:nvSpPr>
        <p:spPr bwMode="auto">
          <a:xfrm>
            <a:off x="7491698" y="3847428"/>
            <a:ext cx="93662" cy="155575"/>
          </a:xfrm>
          <a:custGeom>
            <a:avLst/>
            <a:gdLst>
              <a:gd name="T0" fmla="*/ 2147483647 w 77"/>
              <a:gd name="T1" fmla="*/ 0 h 134"/>
              <a:gd name="T2" fmla="*/ 0 w 77"/>
              <a:gd name="T3" fmla="*/ 0 h 134"/>
              <a:gd name="T4" fmla="*/ 0 w 77"/>
              <a:gd name="T5" fmla="*/ 2147483647 h 134"/>
              <a:gd name="T6" fmla="*/ 2147483647 w 77"/>
              <a:gd name="T7" fmla="*/ 2147483647 h 134"/>
              <a:gd name="T8" fmla="*/ 2147483647 w 77"/>
              <a:gd name="T9" fmla="*/ 2147483647 h 134"/>
              <a:gd name="T10" fmla="*/ 2147483647 w 77"/>
              <a:gd name="T11" fmla="*/ 2147483647 h 134"/>
              <a:gd name="T12" fmla="*/ 2147483647 w 77"/>
              <a:gd name="T13" fmla="*/ 2147483647 h 134"/>
              <a:gd name="T14" fmla="*/ 2147483647 w 77"/>
              <a:gd name="T15" fmla="*/ 0 h 134"/>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134"/>
              <a:gd name="T26" fmla="*/ 77 w 77"/>
              <a:gd name="T27" fmla="*/ 134 h 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134">
                <a:moveTo>
                  <a:pt x="66" y="0"/>
                </a:moveTo>
                <a:lnTo>
                  <a:pt x="0" y="0"/>
                </a:lnTo>
                <a:lnTo>
                  <a:pt x="0" y="134"/>
                </a:lnTo>
                <a:lnTo>
                  <a:pt x="64" y="134"/>
                </a:lnTo>
                <a:lnTo>
                  <a:pt x="77" y="113"/>
                </a:lnTo>
                <a:lnTo>
                  <a:pt x="44" y="71"/>
                </a:lnTo>
                <a:lnTo>
                  <a:pt x="45" y="34"/>
                </a:lnTo>
                <a:lnTo>
                  <a:pt x="66"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297" name="Freeform 78">
            <a:extLst>
              <a:ext uri="{FF2B5EF4-FFF2-40B4-BE49-F238E27FC236}">
                <a16:creationId xmlns:a16="http://schemas.microsoft.com/office/drawing/2014/main" id="{A0AEF900-CE83-7542-9821-5E1C2039969B}"/>
              </a:ext>
            </a:extLst>
          </p:cNvPr>
          <p:cNvSpPr>
            <a:spLocks/>
          </p:cNvSpPr>
          <p:nvPr/>
        </p:nvSpPr>
        <p:spPr bwMode="auto">
          <a:xfrm>
            <a:off x="7212298" y="3869653"/>
            <a:ext cx="360362" cy="215900"/>
          </a:xfrm>
          <a:custGeom>
            <a:avLst/>
            <a:gdLst>
              <a:gd name="T0" fmla="*/ 0 w 287"/>
              <a:gd name="T1" fmla="*/ 0 h 185"/>
              <a:gd name="T2" fmla="*/ 2147483647 w 287"/>
              <a:gd name="T3" fmla="*/ 0 h 185"/>
              <a:gd name="T4" fmla="*/ 2147483647 w 287"/>
              <a:gd name="T5" fmla="*/ 2147483647 h 185"/>
              <a:gd name="T6" fmla="*/ 2147483647 w 287"/>
              <a:gd name="T7" fmla="*/ 2147483647 h 185"/>
              <a:gd name="T8" fmla="*/ 2147483647 w 287"/>
              <a:gd name="T9" fmla="*/ 2147483647 h 185"/>
              <a:gd name="T10" fmla="*/ 2147483647 w 287"/>
              <a:gd name="T11" fmla="*/ 2147483647 h 185"/>
              <a:gd name="T12" fmla="*/ 2147483647 w 287"/>
              <a:gd name="T13" fmla="*/ 2147483647 h 185"/>
              <a:gd name="T14" fmla="*/ 2147483647 w 287"/>
              <a:gd name="T15" fmla="*/ 2147483647 h 185"/>
              <a:gd name="T16" fmla="*/ 2147483647 w 287"/>
              <a:gd name="T17" fmla="*/ 2147483647 h 185"/>
              <a:gd name="T18" fmla="*/ 0 w 287"/>
              <a:gd name="T19" fmla="*/ 2147483647 h 185"/>
              <a:gd name="T20" fmla="*/ 0 w 287"/>
              <a:gd name="T21" fmla="*/ 0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7"/>
              <a:gd name="T34" fmla="*/ 0 h 185"/>
              <a:gd name="T35" fmla="*/ 287 w 287"/>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7" h="185">
                <a:moveTo>
                  <a:pt x="0" y="0"/>
                </a:moveTo>
                <a:lnTo>
                  <a:pt x="223" y="0"/>
                </a:lnTo>
                <a:lnTo>
                  <a:pt x="223" y="115"/>
                </a:lnTo>
                <a:lnTo>
                  <a:pt x="287" y="115"/>
                </a:lnTo>
                <a:lnTo>
                  <a:pt x="251" y="185"/>
                </a:lnTo>
                <a:lnTo>
                  <a:pt x="175" y="165"/>
                </a:lnTo>
                <a:lnTo>
                  <a:pt x="150" y="73"/>
                </a:lnTo>
                <a:lnTo>
                  <a:pt x="141" y="51"/>
                </a:lnTo>
                <a:lnTo>
                  <a:pt x="86" y="34"/>
                </a:lnTo>
                <a:lnTo>
                  <a:pt x="0" y="75"/>
                </a:lnTo>
                <a:lnTo>
                  <a:pt x="0"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298" name="Freeform 79">
            <a:extLst>
              <a:ext uri="{FF2B5EF4-FFF2-40B4-BE49-F238E27FC236}">
                <a16:creationId xmlns:a16="http://schemas.microsoft.com/office/drawing/2014/main" id="{A23245AA-0370-4D48-8849-1BDD459FE233}"/>
              </a:ext>
            </a:extLst>
          </p:cNvPr>
          <p:cNvSpPr>
            <a:spLocks/>
          </p:cNvSpPr>
          <p:nvPr/>
        </p:nvSpPr>
        <p:spPr bwMode="auto">
          <a:xfrm>
            <a:off x="5175535" y="3223540"/>
            <a:ext cx="630238" cy="374650"/>
          </a:xfrm>
          <a:custGeom>
            <a:avLst/>
            <a:gdLst>
              <a:gd name="T0" fmla="*/ 0 w 507"/>
              <a:gd name="T1" fmla="*/ 0 h 320"/>
              <a:gd name="T2" fmla="*/ 2147483647 w 507"/>
              <a:gd name="T3" fmla="*/ 2147483647 h 320"/>
              <a:gd name="T4" fmla="*/ 2147483647 w 507"/>
              <a:gd name="T5" fmla="*/ 2147483647 h 320"/>
              <a:gd name="T6" fmla="*/ 2147483647 w 507"/>
              <a:gd name="T7" fmla="*/ 2147483647 h 320"/>
              <a:gd name="T8" fmla="*/ 2147483647 w 507"/>
              <a:gd name="T9" fmla="*/ 2147483647 h 320"/>
              <a:gd name="T10" fmla="*/ 2147483647 w 507"/>
              <a:gd name="T11" fmla="*/ 2147483647 h 320"/>
              <a:gd name="T12" fmla="*/ 2147483647 w 507"/>
              <a:gd name="T13" fmla="*/ 2147483647 h 320"/>
              <a:gd name="T14" fmla="*/ 2147483647 w 507"/>
              <a:gd name="T15" fmla="*/ 2147483647 h 320"/>
              <a:gd name="T16" fmla="*/ 2147483647 w 507"/>
              <a:gd name="T17" fmla="*/ 2147483647 h 320"/>
              <a:gd name="T18" fmla="*/ 2147483647 w 507"/>
              <a:gd name="T19" fmla="*/ 2147483647 h 320"/>
              <a:gd name="T20" fmla="*/ 0 w 507"/>
              <a:gd name="T21" fmla="*/ 2147483647 h 320"/>
              <a:gd name="T22" fmla="*/ 0 w 507"/>
              <a:gd name="T23" fmla="*/ 0 h 3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7"/>
              <a:gd name="T37" fmla="*/ 0 h 320"/>
              <a:gd name="T38" fmla="*/ 507 w 507"/>
              <a:gd name="T39" fmla="*/ 320 h 3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7" h="320">
                <a:moveTo>
                  <a:pt x="0" y="0"/>
                </a:moveTo>
                <a:lnTo>
                  <a:pt x="497" y="1"/>
                </a:lnTo>
                <a:lnTo>
                  <a:pt x="498" y="30"/>
                </a:lnTo>
                <a:lnTo>
                  <a:pt x="479" y="52"/>
                </a:lnTo>
                <a:lnTo>
                  <a:pt x="507" y="90"/>
                </a:lnTo>
                <a:lnTo>
                  <a:pt x="507" y="229"/>
                </a:lnTo>
                <a:lnTo>
                  <a:pt x="485" y="229"/>
                </a:lnTo>
                <a:lnTo>
                  <a:pt x="485" y="320"/>
                </a:lnTo>
                <a:lnTo>
                  <a:pt x="399" y="292"/>
                </a:lnTo>
                <a:lnTo>
                  <a:pt x="364" y="271"/>
                </a:lnTo>
                <a:lnTo>
                  <a:pt x="0" y="273"/>
                </a:lnTo>
                <a:lnTo>
                  <a:pt x="0"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299" name="Freeform 80">
            <a:extLst>
              <a:ext uri="{FF2B5EF4-FFF2-40B4-BE49-F238E27FC236}">
                <a16:creationId xmlns:a16="http://schemas.microsoft.com/office/drawing/2014/main" id="{B14B5C8F-CB20-6C4C-9596-17F29238E419}"/>
              </a:ext>
            </a:extLst>
          </p:cNvPr>
          <p:cNvSpPr>
            <a:spLocks/>
          </p:cNvSpPr>
          <p:nvPr/>
        </p:nvSpPr>
        <p:spPr bwMode="auto">
          <a:xfrm>
            <a:off x="5777198" y="3491828"/>
            <a:ext cx="546100" cy="292100"/>
          </a:xfrm>
          <a:custGeom>
            <a:avLst/>
            <a:gdLst>
              <a:gd name="T0" fmla="*/ 0 w 439"/>
              <a:gd name="T1" fmla="*/ 0 h 249"/>
              <a:gd name="T2" fmla="*/ 2147483647 w 439"/>
              <a:gd name="T3" fmla="*/ 0 h 249"/>
              <a:gd name="T4" fmla="*/ 2147483647 w 439"/>
              <a:gd name="T5" fmla="*/ 2147483647 h 249"/>
              <a:gd name="T6" fmla="*/ 2147483647 w 439"/>
              <a:gd name="T7" fmla="*/ 2147483647 h 249"/>
              <a:gd name="T8" fmla="*/ 2147483647 w 439"/>
              <a:gd name="T9" fmla="*/ 2147483647 h 249"/>
              <a:gd name="T10" fmla="*/ 2147483647 w 439"/>
              <a:gd name="T11" fmla="*/ 2147483647 h 249"/>
              <a:gd name="T12" fmla="*/ 2147483647 w 439"/>
              <a:gd name="T13" fmla="*/ 2147483647 h 249"/>
              <a:gd name="T14" fmla="*/ 2147483647 w 439"/>
              <a:gd name="T15" fmla="*/ 2147483647 h 249"/>
              <a:gd name="T16" fmla="*/ 2147483647 w 439"/>
              <a:gd name="T17" fmla="*/ 2147483647 h 249"/>
              <a:gd name="T18" fmla="*/ 2147483647 w 439"/>
              <a:gd name="T19" fmla="*/ 2147483647 h 249"/>
              <a:gd name="T20" fmla="*/ 0 w 439"/>
              <a:gd name="T21" fmla="*/ 2147483647 h 249"/>
              <a:gd name="T22" fmla="*/ 0 w 439"/>
              <a:gd name="T23" fmla="*/ 0 h 2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249"/>
              <a:gd name="T38" fmla="*/ 439 w 439"/>
              <a:gd name="T39" fmla="*/ 249 h 2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249">
                <a:moveTo>
                  <a:pt x="0" y="0"/>
                </a:moveTo>
                <a:lnTo>
                  <a:pt x="374" y="0"/>
                </a:lnTo>
                <a:lnTo>
                  <a:pt x="386" y="28"/>
                </a:lnTo>
                <a:lnTo>
                  <a:pt x="384" y="62"/>
                </a:lnTo>
                <a:lnTo>
                  <a:pt x="420" y="96"/>
                </a:lnTo>
                <a:lnTo>
                  <a:pt x="439" y="137"/>
                </a:lnTo>
                <a:lnTo>
                  <a:pt x="386" y="176"/>
                </a:lnTo>
                <a:lnTo>
                  <a:pt x="396" y="202"/>
                </a:lnTo>
                <a:lnTo>
                  <a:pt x="361" y="249"/>
                </a:lnTo>
                <a:lnTo>
                  <a:pt x="52" y="248"/>
                </a:lnTo>
                <a:lnTo>
                  <a:pt x="0" y="90"/>
                </a:lnTo>
                <a:lnTo>
                  <a:pt x="0"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00" name="Freeform 81">
            <a:extLst>
              <a:ext uri="{FF2B5EF4-FFF2-40B4-BE49-F238E27FC236}">
                <a16:creationId xmlns:a16="http://schemas.microsoft.com/office/drawing/2014/main" id="{073A6D9C-0F9F-0F49-B1C2-4D15DD46AE95}"/>
              </a:ext>
            </a:extLst>
          </p:cNvPr>
          <p:cNvSpPr>
            <a:spLocks/>
          </p:cNvSpPr>
          <p:nvPr/>
        </p:nvSpPr>
        <p:spPr bwMode="auto">
          <a:xfrm>
            <a:off x="5729573" y="2913978"/>
            <a:ext cx="560387" cy="581025"/>
          </a:xfrm>
          <a:custGeom>
            <a:avLst/>
            <a:gdLst>
              <a:gd name="T0" fmla="*/ 0 w 451"/>
              <a:gd name="T1" fmla="*/ 0 h 495"/>
              <a:gd name="T2" fmla="*/ 2147483647 w 451"/>
              <a:gd name="T3" fmla="*/ 0 h 495"/>
              <a:gd name="T4" fmla="*/ 2147483647 w 451"/>
              <a:gd name="T5" fmla="*/ 2147483647 h 495"/>
              <a:gd name="T6" fmla="*/ 2147483647 w 451"/>
              <a:gd name="T7" fmla="*/ 2147483647 h 495"/>
              <a:gd name="T8" fmla="*/ 2147483647 w 451"/>
              <a:gd name="T9" fmla="*/ 2147483647 h 495"/>
              <a:gd name="T10" fmla="*/ 2147483647 w 451"/>
              <a:gd name="T11" fmla="*/ 2147483647 h 495"/>
              <a:gd name="T12" fmla="*/ 2147483647 w 451"/>
              <a:gd name="T13" fmla="*/ 2147483647 h 495"/>
              <a:gd name="T14" fmla="*/ 2147483647 w 451"/>
              <a:gd name="T15" fmla="*/ 2147483647 h 495"/>
              <a:gd name="T16" fmla="*/ 2147483647 w 451"/>
              <a:gd name="T17" fmla="*/ 2147483647 h 495"/>
              <a:gd name="T18" fmla="*/ 2147483647 w 451"/>
              <a:gd name="T19" fmla="*/ 2147483647 h 495"/>
              <a:gd name="T20" fmla="*/ 2147483647 w 451"/>
              <a:gd name="T21" fmla="*/ 2147483647 h 495"/>
              <a:gd name="T22" fmla="*/ 2147483647 w 451"/>
              <a:gd name="T23" fmla="*/ 2147483647 h 495"/>
              <a:gd name="T24" fmla="*/ 2147483647 w 451"/>
              <a:gd name="T25" fmla="*/ 2147483647 h 495"/>
              <a:gd name="T26" fmla="*/ 2147483647 w 451"/>
              <a:gd name="T27" fmla="*/ 2147483647 h 495"/>
              <a:gd name="T28" fmla="*/ 0 w 451"/>
              <a:gd name="T29" fmla="*/ 0 h 4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95"/>
              <a:gd name="T47" fmla="*/ 451 w 451"/>
              <a:gd name="T48" fmla="*/ 495 h 4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95">
                <a:moveTo>
                  <a:pt x="0" y="0"/>
                </a:moveTo>
                <a:lnTo>
                  <a:pt x="151" y="0"/>
                </a:lnTo>
                <a:lnTo>
                  <a:pt x="451" y="60"/>
                </a:lnTo>
                <a:lnTo>
                  <a:pt x="348" y="157"/>
                </a:lnTo>
                <a:lnTo>
                  <a:pt x="304" y="304"/>
                </a:lnTo>
                <a:lnTo>
                  <a:pt x="304" y="382"/>
                </a:lnTo>
                <a:lnTo>
                  <a:pt x="408" y="456"/>
                </a:lnTo>
                <a:lnTo>
                  <a:pt x="413" y="495"/>
                </a:lnTo>
                <a:lnTo>
                  <a:pt x="60" y="495"/>
                </a:lnTo>
                <a:lnTo>
                  <a:pt x="60" y="352"/>
                </a:lnTo>
                <a:lnTo>
                  <a:pt x="30" y="316"/>
                </a:lnTo>
                <a:lnTo>
                  <a:pt x="50" y="294"/>
                </a:lnTo>
                <a:lnTo>
                  <a:pt x="50" y="263"/>
                </a:lnTo>
                <a:lnTo>
                  <a:pt x="38" y="177"/>
                </a:lnTo>
                <a:lnTo>
                  <a:pt x="0" y="0"/>
                </a:lnTo>
                <a:close/>
              </a:path>
            </a:pathLst>
          </a:custGeom>
          <a:solidFill>
            <a:srgbClr val="7F7F7F"/>
          </a:solidFill>
          <a:ln w="6350" cmpd="sng">
            <a:solidFill>
              <a:schemeClr val="tx1"/>
            </a:solidFill>
            <a:prstDash val="solid"/>
            <a:round/>
            <a:headEnd/>
            <a:tailEnd/>
          </a:ln>
        </p:spPr>
        <p:txBody>
          <a:bodyPr/>
          <a:lstStyle/>
          <a:p>
            <a:endParaRPr lang="en-US"/>
          </a:p>
        </p:txBody>
      </p:sp>
      <p:sp>
        <p:nvSpPr>
          <p:cNvPr id="301" name="Freeform 82">
            <a:extLst>
              <a:ext uri="{FF2B5EF4-FFF2-40B4-BE49-F238E27FC236}">
                <a16:creationId xmlns:a16="http://schemas.microsoft.com/office/drawing/2014/main" id="{B36B3A94-E9B1-414F-97FB-F7BFE6AA6929}"/>
              </a:ext>
            </a:extLst>
          </p:cNvPr>
          <p:cNvSpPr>
            <a:spLocks/>
          </p:cNvSpPr>
          <p:nvPr/>
        </p:nvSpPr>
        <p:spPr bwMode="auto">
          <a:xfrm>
            <a:off x="6108985" y="3128290"/>
            <a:ext cx="488950" cy="473075"/>
          </a:xfrm>
          <a:custGeom>
            <a:avLst/>
            <a:gdLst>
              <a:gd name="T0" fmla="*/ 2147483647 w 393"/>
              <a:gd name="T1" fmla="*/ 2147483647 h 403"/>
              <a:gd name="T2" fmla="*/ 2147483647 w 393"/>
              <a:gd name="T3" fmla="*/ 0 h 403"/>
              <a:gd name="T4" fmla="*/ 2147483647 w 393"/>
              <a:gd name="T5" fmla="*/ 2147483647 h 403"/>
              <a:gd name="T6" fmla="*/ 2147483647 w 393"/>
              <a:gd name="T7" fmla="*/ 2147483647 h 403"/>
              <a:gd name="T8" fmla="*/ 2147483647 w 393"/>
              <a:gd name="T9" fmla="*/ 2147483647 h 403"/>
              <a:gd name="T10" fmla="*/ 2147483647 w 393"/>
              <a:gd name="T11" fmla="*/ 2147483647 h 403"/>
              <a:gd name="T12" fmla="*/ 2147483647 w 393"/>
              <a:gd name="T13" fmla="*/ 2147483647 h 403"/>
              <a:gd name="T14" fmla="*/ 2147483647 w 393"/>
              <a:gd name="T15" fmla="*/ 2147483647 h 403"/>
              <a:gd name="T16" fmla="*/ 2147483647 w 393"/>
              <a:gd name="T17" fmla="*/ 2147483647 h 403"/>
              <a:gd name="T18" fmla="*/ 2147483647 w 393"/>
              <a:gd name="T19" fmla="*/ 2147483647 h 403"/>
              <a:gd name="T20" fmla="*/ 2147483647 w 393"/>
              <a:gd name="T21" fmla="*/ 2147483647 h 403"/>
              <a:gd name="T22" fmla="*/ 2147483647 w 393"/>
              <a:gd name="T23" fmla="*/ 2147483647 h 403"/>
              <a:gd name="T24" fmla="*/ 2147483647 w 393"/>
              <a:gd name="T25" fmla="*/ 2147483647 h 403"/>
              <a:gd name="T26" fmla="*/ 2147483647 w 393"/>
              <a:gd name="T27" fmla="*/ 2147483647 h 403"/>
              <a:gd name="T28" fmla="*/ 2147483647 w 393"/>
              <a:gd name="T29" fmla="*/ 2147483647 h 403"/>
              <a:gd name="T30" fmla="*/ 0 w 393"/>
              <a:gd name="T31" fmla="*/ 2147483647 h 403"/>
              <a:gd name="T32" fmla="*/ 0 w 393"/>
              <a:gd name="T33" fmla="*/ 2147483647 h 403"/>
              <a:gd name="T34" fmla="*/ 2147483647 w 393"/>
              <a:gd name="T35" fmla="*/ 2147483647 h 4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403"/>
              <a:gd name="T56" fmla="*/ 393 w 393"/>
              <a:gd name="T57" fmla="*/ 403 h 4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403">
                <a:moveTo>
                  <a:pt x="25" y="30"/>
                </a:moveTo>
                <a:lnTo>
                  <a:pt x="125" y="0"/>
                </a:lnTo>
                <a:lnTo>
                  <a:pt x="145" y="38"/>
                </a:lnTo>
                <a:lnTo>
                  <a:pt x="280" y="105"/>
                </a:lnTo>
                <a:lnTo>
                  <a:pt x="311" y="143"/>
                </a:lnTo>
                <a:lnTo>
                  <a:pt x="321" y="180"/>
                </a:lnTo>
                <a:lnTo>
                  <a:pt x="373" y="171"/>
                </a:lnTo>
                <a:lnTo>
                  <a:pt x="393" y="188"/>
                </a:lnTo>
                <a:lnTo>
                  <a:pt x="349" y="252"/>
                </a:lnTo>
                <a:lnTo>
                  <a:pt x="327" y="403"/>
                </a:lnTo>
                <a:lnTo>
                  <a:pt x="153" y="403"/>
                </a:lnTo>
                <a:lnTo>
                  <a:pt x="119" y="375"/>
                </a:lnTo>
                <a:lnTo>
                  <a:pt x="121" y="339"/>
                </a:lnTo>
                <a:lnTo>
                  <a:pt x="107" y="306"/>
                </a:lnTo>
                <a:lnTo>
                  <a:pt x="103" y="272"/>
                </a:lnTo>
                <a:lnTo>
                  <a:pt x="0" y="198"/>
                </a:lnTo>
                <a:lnTo>
                  <a:pt x="0" y="123"/>
                </a:lnTo>
                <a:lnTo>
                  <a:pt x="25" y="3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02" name="Freeform 83">
            <a:extLst>
              <a:ext uri="{FF2B5EF4-FFF2-40B4-BE49-F238E27FC236}">
                <a16:creationId xmlns:a16="http://schemas.microsoft.com/office/drawing/2014/main" id="{90A4DFAD-69D7-A344-B7E8-FA62210CD4C2}"/>
              </a:ext>
            </a:extLst>
          </p:cNvPr>
          <p:cNvSpPr>
            <a:spLocks/>
          </p:cNvSpPr>
          <p:nvPr/>
        </p:nvSpPr>
        <p:spPr bwMode="auto">
          <a:xfrm>
            <a:off x="6289960" y="3080665"/>
            <a:ext cx="561975" cy="255588"/>
          </a:xfrm>
          <a:custGeom>
            <a:avLst/>
            <a:gdLst>
              <a:gd name="T0" fmla="*/ 0 w 450"/>
              <a:gd name="T1" fmla="*/ 2147483647 h 220"/>
              <a:gd name="T2" fmla="*/ 2147483647 w 450"/>
              <a:gd name="T3" fmla="*/ 2147483647 h 220"/>
              <a:gd name="T4" fmla="*/ 2147483647 w 450"/>
              <a:gd name="T5" fmla="*/ 2147483647 h 220"/>
              <a:gd name="T6" fmla="*/ 2147483647 w 450"/>
              <a:gd name="T7" fmla="*/ 2147483647 h 220"/>
              <a:gd name="T8" fmla="*/ 2147483647 w 450"/>
              <a:gd name="T9" fmla="*/ 2147483647 h 220"/>
              <a:gd name="T10" fmla="*/ 2147483647 w 450"/>
              <a:gd name="T11" fmla="*/ 2147483647 h 220"/>
              <a:gd name="T12" fmla="*/ 2147483647 w 450"/>
              <a:gd name="T13" fmla="*/ 2147483647 h 220"/>
              <a:gd name="T14" fmla="*/ 2147483647 w 450"/>
              <a:gd name="T15" fmla="*/ 2147483647 h 220"/>
              <a:gd name="T16" fmla="*/ 2147483647 w 450"/>
              <a:gd name="T17" fmla="*/ 2147483647 h 220"/>
              <a:gd name="T18" fmla="*/ 2147483647 w 450"/>
              <a:gd name="T19" fmla="*/ 2147483647 h 220"/>
              <a:gd name="T20" fmla="*/ 2147483647 w 450"/>
              <a:gd name="T21" fmla="*/ 0 h 220"/>
              <a:gd name="T22" fmla="*/ 0 w 450"/>
              <a:gd name="T23" fmla="*/ 214748364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0"/>
              <a:gd name="T37" fmla="*/ 0 h 220"/>
              <a:gd name="T38" fmla="*/ 450 w 450"/>
              <a:gd name="T39" fmla="*/ 220 h 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0" h="220">
                <a:moveTo>
                  <a:pt x="0" y="80"/>
                </a:moveTo>
                <a:lnTo>
                  <a:pt x="137" y="151"/>
                </a:lnTo>
                <a:lnTo>
                  <a:pt x="164" y="187"/>
                </a:lnTo>
                <a:lnTo>
                  <a:pt x="174" y="220"/>
                </a:lnTo>
                <a:lnTo>
                  <a:pt x="252" y="143"/>
                </a:lnTo>
                <a:lnTo>
                  <a:pt x="450" y="113"/>
                </a:lnTo>
                <a:lnTo>
                  <a:pt x="363" y="58"/>
                </a:lnTo>
                <a:lnTo>
                  <a:pt x="246" y="109"/>
                </a:lnTo>
                <a:lnTo>
                  <a:pt x="135" y="64"/>
                </a:lnTo>
                <a:lnTo>
                  <a:pt x="200" y="10"/>
                </a:lnTo>
                <a:lnTo>
                  <a:pt x="143" y="0"/>
                </a:lnTo>
                <a:lnTo>
                  <a:pt x="0" y="80"/>
                </a:lnTo>
                <a:close/>
              </a:path>
            </a:pathLst>
          </a:custGeom>
          <a:solidFill>
            <a:srgbClr val="7F7F7F"/>
          </a:solidFill>
          <a:ln w="6350" cmpd="sng">
            <a:solidFill>
              <a:schemeClr val="tx1"/>
            </a:solidFill>
            <a:prstDash val="solid"/>
            <a:round/>
            <a:headEnd/>
            <a:tailEnd/>
          </a:ln>
        </p:spPr>
        <p:txBody>
          <a:bodyPr/>
          <a:lstStyle/>
          <a:p>
            <a:endParaRPr lang="en-US"/>
          </a:p>
        </p:txBody>
      </p:sp>
      <p:sp>
        <p:nvSpPr>
          <p:cNvPr id="303" name="Freeform 84">
            <a:extLst>
              <a:ext uri="{FF2B5EF4-FFF2-40B4-BE49-F238E27FC236}">
                <a16:creationId xmlns:a16="http://schemas.microsoft.com/office/drawing/2014/main" id="{67603E63-FADD-DB44-8E3D-B76D2B1B23B5}"/>
              </a:ext>
            </a:extLst>
          </p:cNvPr>
          <p:cNvSpPr>
            <a:spLocks/>
          </p:cNvSpPr>
          <p:nvPr/>
        </p:nvSpPr>
        <p:spPr bwMode="auto">
          <a:xfrm>
            <a:off x="6610635" y="3275928"/>
            <a:ext cx="363538" cy="400050"/>
          </a:xfrm>
          <a:custGeom>
            <a:avLst/>
            <a:gdLst>
              <a:gd name="T0" fmla="*/ 2147483647 w 295"/>
              <a:gd name="T1" fmla="*/ 0 h 342"/>
              <a:gd name="T2" fmla="*/ 2147483647 w 295"/>
              <a:gd name="T3" fmla="*/ 2147483647 h 342"/>
              <a:gd name="T4" fmla="*/ 2147483647 w 295"/>
              <a:gd name="T5" fmla="*/ 2147483647 h 342"/>
              <a:gd name="T6" fmla="*/ 2147483647 w 295"/>
              <a:gd name="T7" fmla="*/ 2147483647 h 342"/>
              <a:gd name="T8" fmla="*/ 2147483647 w 295"/>
              <a:gd name="T9" fmla="*/ 2147483647 h 342"/>
              <a:gd name="T10" fmla="*/ 2147483647 w 295"/>
              <a:gd name="T11" fmla="*/ 2147483647 h 342"/>
              <a:gd name="T12" fmla="*/ 2147483647 w 295"/>
              <a:gd name="T13" fmla="*/ 2147483647 h 342"/>
              <a:gd name="T14" fmla="*/ 2147483647 w 295"/>
              <a:gd name="T15" fmla="*/ 2147483647 h 342"/>
              <a:gd name="T16" fmla="*/ 2147483647 w 295"/>
              <a:gd name="T17" fmla="*/ 2147483647 h 342"/>
              <a:gd name="T18" fmla="*/ 2147483647 w 295"/>
              <a:gd name="T19" fmla="*/ 2147483647 h 342"/>
              <a:gd name="T20" fmla="*/ 0 w 295"/>
              <a:gd name="T21" fmla="*/ 2147483647 h 342"/>
              <a:gd name="T22" fmla="*/ 2147483647 w 295"/>
              <a:gd name="T23" fmla="*/ 2147483647 h 342"/>
              <a:gd name="T24" fmla="*/ 2147483647 w 295"/>
              <a:gd name="T25" fmla="*/ 2147483647 h 342"/>
              <a:gd name="T26" fmla="*/ 2147483647 w 295"/>
              <a:gd name="T27" fmla="*/ 2147483647 h 342"/>
              <a:gd name="T28" fmla="*/ 2147483647 w 295"/>
              <a:gd name="T29" fmla="*/ 0 h 3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5"/>
              <a:gd name="T46" fmla="*/ 0 h 342"/>
              <a:gd name="T47" fmla="*/ 295 w 295"/>
              <a:gd name="T48" fmla="*/ 342 h 3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5" h="342">
                <a:moveTo>
                  <a:pt x="141" y="0"/>
                </a:moveTo>
                <a:lnTo>
                  <a:pt x="235" y="28"/>
                </a:lnTo>
                <a:lnTo>
                  <a:pt x="255" y="95"/>
                </a:lnTo>
                <a:lnTo>
                  <a:pt x="200" y="151"/>
                </a:lnTo>
                <a:lnTo>
                  <a:pt x="214" y="177"/>
                </a:lnTo>
                <a:lnTo>
                  <a:pt x="267" y="147"/>
                </a:lnTo>
                <a:lnTo>
                  <a:pt x="289" y="153"/>
                </a:lnTo>
                <a:lnTo>
                  <a:pt x="295" y="246"/>
                </a:lnTo>
                <a:lnTo>
                  <a:pt x="237" y="323"/>
                </a:lnTo>
                <a:lnTo>
                  <a:pt x="237" y="342"/>
                </a:lnTo>
                <a:lnTo>
                  <a:pt x="0" y="342"/>
                </a:lnTo>
                <a:lnTo>
                  <a:pt x="34" y="246"/>
                </a:lnTo>
                <a:lnTo>
                  <a:pt x="16" y="171"/>
                </a:lnTo>
                <a:lnTo>
                  <a:pt x="47" y="91"/>
                </a:lnTo>
                <a:lnTo>
                  <a:pt x="141" y="0"/>
                </a:lnTo>
                <a:close/>
              </a:path>
            </a:pathLst>
          </a:custGeom>
          <a:solidFill>
            <a:srgbClr val="7F7F7F"/>
          </a:solidFill>
          <a:ln w="6350" cmpd="sng">
            <a:solidFill>
              <a:schemeClr val="tx1"/>
            </a:solidFill>
            <a:prstDash val="solid"/>
            <a:round/>
            <a:headEnd/>
            <a:tailEnd/>
          </a:ln>
        </p:spPr>
        <p:txBody>
          <a:bodyPr/>
          <a:lstStyle/>
          <a:p>
            <a:endParaRPr lang="en-US"/>
          </a:p>
        </p:txBody>
      </p:sp>
      <p:sp>
        <p:nvSpPr>
          <p:cNvPr id="304" name="Freeform 85">
            <a:extLst>
              <a:ext uri="{FF2B5EF4-FFF2-40B4-BE49-F238E27FC236}">
                <a16:creationId xmlns:a16="http://schemas.microsoft.com/office/drawing/2014/main" id="{C229DBB4-AF00-F646-A68D-B840BC656A8D}"/>
              </a:ext>
            </a:extLst>
          </p:cNvPr>
          <p:cNvSpPr>
            <a:spLocks/>
          </p:cNvSpPr>
          <p:nvPr/>
        </p:nvSpPr>
        <p:spPr bwMode="auto">
          <a:xfrm>
            <a:off x="6215348" y="3601365"/>
            <a:ext cx="333375" cy="534988"/>
          </a:xfrm>
          <a:custGeom>
            <a:avLst/>
            <a:gdLst>
              <a:gd name="T0" fmla="*/ 2147483647 w 268"/>
              <a:gd name="T1" fmla="*/ 0 h 457"/>
              <a:gd name="T2" fmla="*/ 2147483647 w 268"/>
              <a:gd name="T3" fmla="*/ 0 h 457"/>
              <a:gd name="T4" fmla="*/ 2147483647 w 268"/>
              <a:gd name="T5" fmla="*/ 2147483647 h 457"/>
              <a:gd name="T6" fmla="*/ 2147483647 w 268"/>
              <a:gd name="T7" fmla="*/ 2147483647 h 457"/>
              <a:gd name="T8" fmla="*/ 2147483647 w 268"/>
              <a:gd name="T9" fmla="*/ 2147483647 h 457"/>
              <a:gd name="T10" fmla="*/ 2147483647 w 268"/>
              <a:gd name="T11" fmla="*/ 2147483647 h 457"/>
              <a:gd name="T12" fmla="*/ 2147483647 w 268"/>
              <a:gd name="T13" fmla="*/ 2147483647 h 457"/>
              <a:gd name="T14" fmla="*/ 2147483647 w 268"/>
              <a:gd name="T15" fmla="*/ 2147483647 h 457"/>
              <a:gd name="T16" fmla="*/ 2147483647 w 268"/>
              <a:gd name="T17" fmla="*/ 2147483647 h 457"/>
              <a:gd name="T18" fmla="*/ 2147483647 w 268"/>
              <a:gd name="T19" fmla="*/ 2147483647 h 457"/>
              <a:gd name="T20" fmla="*/ 2147483647 w 268"/>
              <a:gd name="T21" fmla="*/ 2147483647 h 457"/>
              <a:gd name="T22" fmla="*/ 2147483647 w 268"/>
              <a:gd name="T23" fmla="*/ 2147483647 h 457"/>
              <a:gd name="T24" fmla="*/ 0 w 268"/>
              <a:gd name="T25" fmla="*/ 2147483647 h 457"/>
              <a:gd name="T26" fmla="*/ 2147483647 w 268"/>
              <a:gd name="T27" fmla="*/ 2147483647 h 457"/>
              <a:gd name="T28" fmla="*/ 2147483647 w 268"/>
              <a:gd name="T29" fmla="*/ 2147483647 h 457"/>
              <a:gd name="T30" fmla="*/ 2147483647 w 268"/>
              <a:gd name="T31" fmla="*/ 2147483647 h 457"/>
              <a:gd name="T32" fmla="*/ 2147483647 w 268"/>
              <a:gd name="T33" fmla="*/ 2147483647 h 457"/>
              <a:gd name="T34" fmla="*/ 2147483647 w 268"/>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8"/>
              <a:gd name="T55" fmla="*/ 0 h 457"/>
              <a:gd name="T56" fmla="*/ 268 w 268"/>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8" h="457">
                <a:moveTo>
                  <a:pt x="68" y="0"/>
                </a:moveTo>
                <a:lnTo>
                  <a:pt x="244" y="0"/>
                </a:lnTo>
                <a:lnTo>
                  <a:pt x="266" y="68"/>
                </a:lnTo>
                <a:lnTo>
                  <a:pt x="266" y="303"/>
                </a:lnTo>
                <a:lnTo>
                  <a:pt x="268" y="324"/>
                </a:lnTo>
                <a:lnTo>
                  <a:pt x="234" y="364"/>
                </a:lnTo>
                <a:lnTo>
                  <a:pt x="227" y="419"/>
                </a:lnTo>
                <a:lnTo>
                  <a:pt x="161" y="457"/>
                </a:lnTo>
                <a:lnTo>
                  <a:pt x="131" y="447"/>
                </a:lnTo>
                <a:lnTo>
                  <a:pt x="64" y="350"/>
                </a:lnTo>
                <a:lnTo>
                  <a:pt x="83" y="320"/>
                </a:lnTo>
                <a:lnTo>
                  <a:pt x="56" y="301"/>
                </a:lnTo>
                <a:lnTo>
                  <a:pt x="0" y="209"/>
                </a:lnTo>
                <a:lnTo>
                  <a:pt x="4" y="152"/>
                </a:lnTo>
                <a:lnTo>
                  <a:pt x="44" y="106"/>
                </a:lnTo>
                <a:lnTo>
                  <a:pt x="34" y="80"/>
                </a:lnTo>
                <a:lnTo>
                  <a:pt x="85" y="43"/>
                </a:lnTo>
                <a:lnTo>
                  <a:pt x="68" y="0"/>
                </a:lnTo>
                <a:close/>
              </a:path>
            </a:pathLst>
          </a:custGeom>
          <a:solidFill>
            <a:srgbClr val="7F7F7F"/>
          </a:solidFill>
          <a:ln w="6350" cmpd="sng">
            <a:solidFill>
              <a:schemeClr val="tx1"/>
            </a:solidFill>
            <a:prstDash val="solid"/>
            <a:round/>
            <a:headEnd/>
            <a:tailEnd/>
          </a:ln>
        </p:spPr>
        <p:txBody>
          <a:bodyPr/>
          <a:lstStyle/>
          <a:p>
            <a:endParaRPr lang="en-US"/>
          </a:p>
        </p:txBody>
      </p:sp>
      <p:sp>
        <p:nvSpPr>
          <p:cNvPr id="305" name="Freeform 86">
            <a:extLst>
              <a:ext uri="{FF2B5EF4-FFF2-40B4-BE49-F238E27FC236}">
                <a16:creationId xmlns:a16="http://schemas.microsoft.com/office/drawing/2014/main" id="{C541FF15-52D8-174E-A1B2-0D12E5A9B74F}"/>
              </a:ext>
            </a:extLst>
          </p:cNvPr>
          <p:cNvSpPr>
            <a:spLocks/>
          </p:cNvSpPr>
          <p:nvPr/>
        </p:nvSpPr>
        <p:spPr bwMode="auto">
          <a:xfrm>
            <a:off x="6496335" y="3674390"/>
            <a:ext cx="269875" cy="414338"/>
          </a:xfrm>
          <a:custGeom>
            <a:avLst/>
            <a:gdLst>
              <a:gd name="T0" fmla="*/ 2147483647 w 217"/>
              <a:gd name="T1" fmla="*/ 0 h 354"/>
              <a:gd name="T2" fmla="*/ 2147483647 w 217"/>
              <a:gd name="T3" fmla="*/ 2147483647 h 354"/>
              <a:gd name="T4" fmla="*/ 2147483647 w 217"/>
              <a:gd name="T5" fmla="*/ 2147483647 h 354"/>
              <a:gd name="T6" fmla="*/ 2147483647 w 217"/>
              <a:gd name="T7" fmla="*/ 2147483647 h 354"/>
              <a:gd name="T8" fmla="*/ 2147483647 w 217"/>
              <a:gd name="T9" fmla="*/ 2147483647 h 354"/>
              <a:gd name="T10" fmla="*/ 2147483647 w 217"/>
              <a:gd name="T11" fmla="*/ 2147483647 h 354"/>
              <a:gd name="T12" fmla="*/ 0 w 217"/>
              <a:gd name="T13" fmla="*/ 2147483647 h 354"/>
              <a:gd name="T14" fmla="*/ 2147483647 w 217"/>
              <a:gd name="T15" fmla="*/ 2147483647 h 354"/>
              <a:gd name="T16" fmla="*/ 2147483647 w 217"/>
              <a:gd name="T17" fmla="*/ 2147483647 h 354"/>
              <a:gd name="T18" fmla="*/ 2147483647 w 217"/>
              <a:gd name="T19" fmla="*/ 0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354"/>
              <a:gd name="T32" fmla="*/ 217 w 217"/>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354">
                <a:moveTo>
                  <a:pt x="40" y="0"/>
                </a:moveTo>
                <a:lnTo>
                  <a:pt x="58" y="12"/>
                </a:lnTo>
                <a:lnTo>
                  <a:pt x="88" y="2"/>
                </a:lnTo>
                <a:lnTo>
                  <a:pt x="217" y="2"/>
                </a:lnTo>
                <a:lnTo>
                  <a:pt x="217" y="230"/>
                </a:lnTo>
                <a:lnTo>
                  <a:pt x="137" y="327"/>
                </a:lnTo>
                <a:lnTo>
                  <a:pt x="0" y="354"/>
                </a:lnTo>
                <a:lnTo>
                  <a:pt x="8" y="299"/>
                </a:lnTo>
                <a:lnTo>
                  <a:pt x="40" y="264"/>
                </a:lnTo>
                <a:lnTo>
                  <a:pt x="40" y="0"/>
                </a:lnTo>
                <a:close/>
              </a:path>
            </a:pathLst>
          </a:custGeom>
          <a:solidFill>
            <a:srgbClr val="7F7F7F"/>
          </a:solidFill>
          <a:ln w="6350" cmpd="sng">
            <a:solidFill>
              <a:schemeClr val="tx1"/>
            </a:solidFill>
            <a:prstDash val="solid"/>
            <a:round/>
            <a:headEnd/>
            <a:tailEnd/>
          </a:ln>
        </p:spPr>
        <p:txBody>
          <a:bodyPr/>
          <a:lstStyle/>
          <a:p>
            <a:endParaRPr lang="en-US"/>
          </a:p>
        </p:txBody>
      </p:sp>
      <p:sp>
        <p:nvSpPr>
          <p:cNvPr id="306" name="Freeform 87">
            <a:extLst>
              <a:ext uri="{FF2B5EF4-FFF2-40B4-BE49-F238E27FC236}">
                <a16:creationId xmlns:a16="http://schemas.microsoft.com/office/drawing/2014/main" id="{521DE73E-83EB-2141-8709-C03790D632A3}"/>
              </a:ext>
            </a:extLst>
          </p:cNvPr>
          <p:cNvSpPr>
            <a:spLocks/>
          </p:cNvSpPr>
          <p:nvPr/>
        </p:nvSpPr>
        <p:spPr bwMode="auto">
          <a:xfrm>
            <a:off x="6766210" y="3650578"/>
            <a:ext cx="371475" cy="357187"/>
          </a:xfrm>
          <a:custGeom>
            <a:avLst/>
            <a:gdLst>
              <a:gd name="T0" fmla="*/ 0 w 300"/>
              <a:gd name="T1" fmla="*/ 2147483647 h 303"/>
              <a:gd name="T2" fmla="*/ 2147483647 w 300"/>
              <a:gd name="T3" fmla="*/ 2147483647 h 303"/>
              <a:gd name="T4" fmla="*/ 2147483647 w 300"/>
              <a:gd name="T5" fmla="*/ 2147483647 h 303"/>
              <a:gd name="T6" fmla="*/ 2147483647 w 300"/>
              <a:gd name="T7" fmla="*/ 2147483647 h 303"/>
              <a:gd name="T8" fmla="*/ 2147483647 w 300"/>
              <a:gd name="T9" fmla="*/ 0 h 303"/>
              <a:gd name="T10" fmla="*/ 2147483647 w 300"/>
              <a:gd name="T11" fmla="*/ 2147483647 h 303"/>
              <a:gd name="T12" fmla="*/ 2147483647 w 300"/>
              <a:gd name="T13" fmla="*/ 2147483647 h 303"/>
              <a:gd name="T14" fmla="*/ 2147483647 w 300"/>
              <a:gd name="T15" fmla="*/ 2147483647 h 303"/>
              <a:gd name="T16" fmla="*/ 2147483647 w 300"/>
              <a:gd name="T17" fmla="*/ 2147483647 h 303"/>
              <a:gd name="T18" fmla="*/ 2147483647 w 300"/>
              <a:gd name="T19" fmla="*/ 2147483647 h 303"/>
              <a:gd name="T20" fmla="*/ 2147483647 w 300"/>
              <a:gd name="T21" fmla="*/ 2147483647 h 303"/>
              <a:gd name="T22" fmla="*/ 2147483647 w 300"/>
              <a:gd name="T23" fmla="*/ 2147483647 h 303"/>
              <a:gd name="T24" fmla="*/ 0 w 300"/>
              <a:gd name="T25" fmla="*/ 2147483647 h 303"/>
              <a:gd name="T26" fmla="*/ 0 w 300"/>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0"/>
              <a:gd name="T43" fmla="*/ 0 h 303"/>
              <a:gd name="T44" fmla="*/ 300 w 300"/>
              <a:gd name="T45" fmla="*/ 303 h 3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0" h="303">
                <a:moveTo>
                  <a:pt x="0" y="22"/>
                </a:moveTo>
                <a:lnTo>
                  <a:pt x="113" y="21"/>
                </a:lnTo>
                <a:lnTo>
                  <a:pt x="155" y="41"/>
                </a:lnTo>
                <a:lnTo>
                  <a:pt x="218" y="41"/>
                </a:lnTo>
                <a:lnTo>
                  <a:pt x="300" y="0"/>
                </a:lnTo>
                <a:lnTo>
                  <a:pt x="300" y="132"/>
                </a:lnTo>
                <a:lnTo>
                  <a:pt x="288" y="138"/>
                </a:lnTo>
                <a:lnTo>
                  <a:pt x="248" y="218"/>
                </a:lnTo>
                <a:lnTo>
                  <a:pt x="226" y="218"/>
                </a:lnTo>
                <a:lnTo>
                  <a:pt x="153" y="303"/>
                </a:lnTo>
                <a:lnTo>
                  <a:pt x="129" y="281"/>
                </a:lnTo>
                <a:lnTo>
                  <a:pt x="92" y="291"/>
                </a:lnTo>
                <a:lnTo>
                  <a:pt x="0" y="220"/>
                </a:lnTo>
                <a:lnTo>
                  <a:pt x="0" y="22"/>
                </a:lnTo>
                <a:close/>
              </a:path>
            </a:pathLst>
          </a:custGeom>
          <a:solidFill>
            <a:srgbClr val="7F7F7F"/>
          </a:solidFill>
          <a:ln w="6350" cmpd="sng">
            <a:solidFill>
              <a:schemeClr val="tx1"/>
            </a:solidFill>
            <a:prstDash val="solid"/>
            <a:round/>
            <a:headEnd/>
            <a:tailEnd/>
          </a:ln>
        </p:spPr>
        <p:txBody>
          <a:bodyPr/>
          <a:lstStyle/>
          <a:p>
            <a:endParaRPr lang="en-US"/>
          </a:p>
        </p:txBody>
      </p:sp>
      <p:sp>
        <p:nvSpPr>
          <p:cNvPr id="307" name="Freeform 88">
            <a:extLst>
              <a:ext uri="{FF2B5EF4-FFF2-40B4-BE49-F238E27FC236}">
                <a16:creationId xmlns:a16="http://schemas.microsoft.com/office/drawing/2014/main" id="{CAA63E90-9AD6-834A-9948-C796FA2765F0}"/>
              </a:ext>
            </a:extLst>
          </p:cNvPr>
          <p:cNvSpPr>
            <a:spLocks/>
          </p:cNvSpPr>
          <p:nvPr/>
        </p:nvSpPr>
        <p:spPr bwMode="auto">
          <a:xfrm>
            <a:off x="4178585" y="2913978"/>
            <a:ext cx="996950" cy="484187"/>
          </a:xfrm>
          <a:custGeom>
            <a:avLst/>
            <a:gdLst>
              <a:gd name="T0" fmla="*/ 2147483647 w 803"/>
              <a:gd name="T1" fmla="*/ 0 h 413"/>
              <a:gd name="T2" fmla="*/ 2147483647 w 803"/>
              <a:gd name="T3" fmla="*/ 2147483647 h 413"/>
              <a:gd name="T4" fmla="*/ 2147483647 w 803"/>
              <a:gd name="T5" fmla="*/ 2147483647 h 413"/>
              <a:gd name="T6" fmla="*/ 2147483647 w 803"/>
              <a:gd name="T7" fmla="*/ 2147483647 h 413"/>
              <a:gd name="T8" fmla="*/ 2147483647 w 803"/>
              <a:gd name="T9" fmla="*/ 2147483647 h 413"/>
              <a:gd name="T10" fmla="*/ 2147483647 w 803"/>
              <a:gd name="T11" fmla="*/ 2147483647 h 413"/>
              <a:gd name="T12" fmla="*/ 2147483647 w 803"/>
              <a:gd name="T13" fmla="*/ 2147483647 h 413"/>
              <a:gd name="T14" fmla="*/ 2147483647 w 803"/>
              <a:gd name="T15" fmla="*/ 2147483647 h 413"/>
              <a:gd name="T16" fmla="*/ 2147483647 w 803"/>
              <a:gd name="T17" fmla="*/ 2147483647 h 413"/>
              <a:gd name="T18" fmla="*/ 2147483647 w 803"/>
              <a:gd name="T19" fmla="*/ 2147483647 h 413"/>
              <a:gd name="T20" fmla="*/ 0 w 803"/>
              <a:gd name="T21" fmla="*/ 2147483647 h 413"/>
              <a:gd name="T22" fmla="*/ 2147483647 w 803"/>
              <a:gd name="T23" fmla="*/ 0 h 4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3"/>
              <a:gd name="T37" fmla="*/ 0 h 413"/>
              <a:gd name="T38" fmla="*/ 803 w 803"/>
              <a:gd name="T39" fmla="*/ 413 h 4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3" h="413">
                <a:moveTo>
                  <a:pt x="2" y="0"/>
                </a:moveTo>
                <a:lnTo>
                  <a:pt x="803" y="1"/>
                </a:lnTo>
                <a:lnTo>
                  <a:pt x="803" y="358"/>
                </a:lnTo>
                <a:lnTo>
                  <a:pt x="329" y="358"/>
                </a:lnTo>
                <a:lnTo>
                  <a:pt x="329" y="380"/>
                </a:lnTo>
                <a:lnTo>
                  <a:pt x="216" y="413"/>
                </a:lnTo>
                <a:lnTo>
                  <a:pt x="157" y="298"/>
                </a:lnTo>
                <a:lnTo>
                  <a:pt x="115" y="316"/>
                </a:lnTo>
                <a:lnTo>
                  <a:pt x="99" y="292"/>
                </a:lnTo>
                <a:lnTo>
                  <a:pt x="123" y="231"/>
                </a:lnTo>
                <a:lnTo>
                  <a:pt x="0" y="104"/>
                </a:lnTo>
                <a:lnTo>
                  <a:pt x="2"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08" name="Rectangle 89">
            <a:extLst>
              <a:ext uri="{FF2B5EF4-FFF2-40B4-BE49-F238E27FC236}">
                <a16:creationId xmlns:a16="http://schemas.microsoft.com/office/drawing/2014/main" id="{FF77884A-544E-1D4F-8D4C-1F408F8BDBE7}"/>
              </a:ext>
            </a:extLst>
          </p:cNvPr>
          <p:cNvSpPr>
            <a:spLocks noChangeArrowheads="1"/>
          </p:cNvSpPr>
          <p:nvPr/>
        </p:nvSpPr>
        <p:spPr bwMode="auto">
          <a:xfrm>
            <a:off x="4578635" y="3333078"/>
            <a:ext cx="596900" cy="412750"/>
          </a:xfrm>
          <a:prstGeom prst="rect">
            <a:avLst/>
          </a:prstGeom>
          <a:solidFill>
            <a:srgbClr val="DDDDDD"/>
          </a:solidFill>
          <a:ln w="6350">
            <a:solidFill>
              <a:schemeClr val="tx1"/>
            </a:solidFill>
            <a:miter lim="800000"/>
            <a:headEnd/>
            <a:tailEnd/>
          </a:ln>
        </p:spPr>
        <p:txBody>
          <a:bodyPr/>
          <a:lstStyle/>
          <a:p>
            <a:endParaRPr lang="en-US"/>
          </a:p>
        </p:txBody>
      </p:sp>
      <p:sp>
        <p:nvSpPr>
          <p:cNvPr id="309" name="Freeform 90">
            <a:extLst>
              <a:ext uri="{FF2B5EF4-FFF2-40B4-BE49-F238E27FC236}">
                <a16:creationId xmlns:a16="http://schemas.microsoft.com/office/drawing/2014/main" id="{A07F7593-A62C-1747-8FDD-269B135CF3C8}"/>
              </a:ext>
            </a:extLst>
          </p:cNvPr>
          <p:cNvSpPr>
            <a:spLocks/>
          </p:cNvSpPr>
          <p:nvPr/>
        </p:nvSpPr>
        <p:spPr bwMode="auto">
          <a:xfrm>
            <a:off x="5175535" y="2913978"/>
            <a:ext cx="619125" cy="311150"/>
          </a:xfrm>
          <a:custGeom>
            <a:avLst/>
            <a:gdLst>
              <a:gd name="T0" fmla="*/ 0 w 498"/>
              <a:gd name="T1" fmla="*/ 2147483647 h 266"/>
              <a:gd name="T2" fmla="*/ 2147483647 w 498"/>
              <a:gd name="T3" fmla="*/ 0 h 266"/>
              <a:gd name="T4" fmla="*/ 2147483647 w 498"/>
              <a:gd name="T5" fmla="*/ 2147483647 h 266"/>
              <a:gd name="T6" fmla="*/ 2147483647 w 498"/>
              <a:gd name="T7" fmla="*/ 2147483647 h 266"/>
              <a:gd name="T8" fmla="*/ 0 w 498"/>
              <a:gd name="T9" fmla="*/ 2147483647 h 266"/>
              <a:gd name="T10" fmla="*/ 0 w 498"/>
              <a:gd name="T11" fmla="*/ 2147483647 h 266"/>
              <a:gd name="T12" fmla="*/ 0 60000 65536"/>
              <a:gd name="T13" fmla="*/ 0 60000 65536"/>
              <a:gd name="T14" fmla="*/ 0 60000 65536"/>
              <a:gd name="T15" fmla="*/ 0 60000 65536"/>
              <a:gd name="T16" fmla="*/ 0 60000 65536"/>
              <a:gd name="T17" fmla="*/ 0 60000 65536"/>
              <a:gd name="T18" fmla="*/ 0 w 498"/>
              <a:gd name="T19" fmla="*/ 0 h 266"/>
              <a:gd name="T20" fmla="*/ 498 w 498"/>
              <a:gd name="T21" fmla="*/ 266 h 266"/>
            </a:gdLst>
            <a:ahLst/>
            <a:cxnLst>
              <a:cxn ang="T12">
                <a:pos x="T0" y="T1"/>
              </a:cxn>
              <a:cxn ang="T13">
                <a:pos x="T2" y="T3"/>
              </a:cxn>
              <a:cxn ang="T14">
                <a:pos x="T4" y="T5"/>
              </a:cxn>
              <a:cxn ang="T15">
                <a:pos x="T6" y="T7"/>
              </a:cxn>
              <a:cxn ang="T16">
                <a:pos x="T8" y="T9"/>
              </a:cxn>
              <a:cxn ang="T17">
                <a:pos x="T10" y="T11"/>
              </a:cxn>
            </a:cxnLst>
            <a:rect l="T18" t="T19" r="T20" b="T21"/>
            <a:pathLst>
              <a:path w="498" h="266">
                <a:moveTo>
                  <a:pt x="0" y="1"/>
                </a:moveTo>
                <a:lnTo>
                  <a:pt x="448" y="0"/>
                </a:lnTo>
                <a:lnTo>
                  <a:pt x="490" y="200"/>
                </a:lnTo>
                <a:lnTo>
                  <a:pt x="498" y="266"/>
                </a:lnTo>
                <a:lnTo>
                  <a:pt x="0" y="265"/>
                </a:lnTo>
                <a:lnTo>
                  <a:pt x="0" y="1"/>
                </a:lnTo>
                <a:close/>
              </a:path>
            </a:pathLst>
          </a:custGeom>
          <a:solidFill>
            <a:srgbClr val="DDDDDD"/>
          </a:solidFill>
          <a:ln w="6350" cmpd="sng">
            <a:solidFill>
              <a:schemeClr val="tx1"/>
            </a:solidFill>
            <a:prstDash val="solid"/>
            <a:round/>
            <a:headEnd/>
            <a:tailEnd/>
          </a:ln>
        </p:spPr>
        <p:txBody>
          <a:bodyPr/>
          <a:lstStyle/>
          <a:p>
            <a:endParaRPr lang="en-US"/>
          </a:p>
        </p:txBody>
      </p:sp>
      <p:sp>
        <p:nvSpPr>
          <p:cNvPr id="310" name="Freeform 91">
            <a:extLst>
              <a:ext uri="{FF2B5EF4-FFF2-40B4-BE49-F238E27FC236}">
                <a16:creationId xmlns:a16="http://schemas.microsoft.com/office/drawing/2014/main" id="{A9FDD7BC-749A-9643-A59E-46EA3F59775A}"/>
              </a:ext>
            </a:extLst>
          </p:cNvPr>
          <p:cNvSpPr>
            <a:spLocks/>
          </p:cNvSpPr>
          <p:nvPr/>
        </p:nvSpPr>
        <p:spPr bwMode="auto">
          <a:xfrm>
            <a:off x="5175535" y="3541040"/>
            <a:ext cx="733425" cy="319088"/>
          </a:xfrm>
          <a:custGeom>
            <a:avLst/>
            <a:gdLst>
              <a:gd name="T0" fmla="*/ 0 w 590"/>
              <a:gd name="T1" fmla="*/ 0 h 274"/>
              <a:gd name="T2" fmla="*/ 2147483647 w 590"/>
              <a:gd name="T3" fmla="*/ 0 h 274"/>
              <a:gd name="T4" fmla="*/ 2147483647 w 590"/>
              <a:gd name="T5" fmla="*/ 2147483647 h 274"/>
              <a:gd name="T6" fmla="*/ 2147483647 w 590"/>
              <a:gd name="T7" fmla="*/ 2147483647 h 274"/>
              <a:gd name="T8" fmla="*/ 2147483647 w 590"/>
              <a:gd name="T9" fmla="*/ 2147483647 h 274"/>
              <a:gd name="T10" fmla="*/ 2147483647 w 590"/>
              <a:gd name="T11" fmla="*/ 2147483647 h 274"/>
              <a:gd name="T12" fmla="*/ 2147483647 w 590"/>
              <a:gd name="T13" fmla="*/ 2147483647 h 274"/>
              <a:gd name="T14" fmla="*/ 2147483647 w 590"/>
              <a:gd name="T15" fmla="*/ 2147483647 h 274"/>
              <a:gd name="T16" fmla="*/ 0 w 590"/>
              <a:gd name="T17" fmla="*/ 2147483647 h 274"/>
              <a:gd name="T18" fmla="*/ 0 w 59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274"/>
              <a:gd name="T32" fmla="*/ 590 w 59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274">
                <a:moveTo>
                  <a:pt x="0" y="0"/>
                </a:moveTo>
                <a:lnTo>
                  <a:pt x="364" y="0"/>
                </a:lnTo>
                <a:lnTo>
                  <a:pt x="401" y="25"/>
                </a:lnTo>
                <a:lnTo>
                  <a:pt x="485" y="47"/>
                </a:lnTo>
                <a:lnTo>
                  <a:pt x="540" y="208"/>
                </a:lnTo>
                <a:lnTo>
                  <a:pt x="590" y="274"/>
                </a:lnTo>
                <a:lnTo>
                  <a:pt x="125" y="273"/>
                </a:lnTo>
                <a:lnTo>
                  <a:pt x="125" y="175"/>
                </a:lnTo>
                <a:lnTo>
                  <a:pt x="0" y="177"/>
                </a:lnTo>
                <a:lnTo>
                  <a:pt x="0"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11" name="Rectangle 92">
            <a:extLst>
              <a:ext uri="{FF2B5EF4-FFF2-40B4-BE49-F238E27FC236}">
                <a16:creationId xmlns:a16="http://schemas.microsoft.com/office/drawing/2014/main" id="{AE8146DA-3F5E-CD47-9299-FC5827F717FE}"/>
              </a:ext>
            </a:extLst>
          </p:cNvPr>
          <p:cNvSpPr>
            <a:spLocks noChangeArrowheads="1"/>
          </p:cNvSpPr>
          <p:nvPr/>
        </p:nvSpPr>
        <p:spPr bwMode="auto">
          <a:xfrm>
            <a:off x="4761198" y="3742653"/>
            <a:ext cx="569912" cy="409575"/>
          </a:xfrm>
          <a:prstGeom prst="rect">
            <a:avLst/>
          </a:prstGeom>
          <a:solidFill>
            <a:srgbClr val="7F7F7F"/>
          </a:solidFill>
          <a:ln w="6350" cmpd="sng">
            <a:solidFill>
              <a:schemeClr val="tx1"/>
            </a:solidFill>
            <a:prstDash val="solid"/>
            <a:round/>
            <a:headEnd/>
            <a:tailEnd/>
          </a:ln>
        </p:spPr>
        <p:txBody>
          <a:bodyPr/>
          <a:lstStyle/>
          <a:p>
            <a:endParaRPr lang="en-US"/>
          </a:p>
        </p:txBody>
      </p:sp>
      <p:sp>
        <p:nvSpPr>
          <p:cNvPr id="312" name="Freeform 93">
            <a:extLst>
              <a:ext uri="{FF2B5EF4-FFF2-40B4-BE49-F238E27FC236}">
                <a16:creationId xmlns:a16="http://schemas.microsoft.com/office/drawing/2014/main" id="{41E24CD6-75EC-8349-A5FC-528F4092043B}"/>
              </a:ext>
            </a:extLst>
          </p:cNvPr>
          <p:cNvSpPr>
            <a:spLocks/>
          </p:cNvSpPr>
          <p:nvPr/>
        </p:nvSpPr>
        <p:spPr bwMode="auto">
          <a:xfrm>
            <a:off x="6956710" y="3807740"/>
            <a:ext cx="444500" cy="317500"/>
          </a:xfrm>
          <a:custGeom>
            <a:avLst/>
            <a:gdLst>
              <a:gd name="T0" fmla="*/ 2147483647 w 357"/>
              <a:gd name="T1" fmla="*/ 0 h 270"/>
              <a:gd name="T2" fmla="*/ 2147483647 w 357"/>
              <a:gd name="T3" fmla="*/ 0 h 270"/>
              <a:gd name="T4" fmla="*/ 2147483647 w 357"/>
              <a:gd name="T5" fmla="*/ 2147483647 h 270"/>
              <a:gd name="T6" fmla="*/ 2147483647 w 357"/>
              <a:gd name="T7" fmla="*/ 2147483647 h 270"/>
              <a:gd name="T8" fmla="*/ 0 w 357"/>
              <a:gd name="T9" fmla="*/ 2147483647 h 270"/>
              <a:gd name="T10" fmla="*/ 2147483647 w 357"/>
              <a:gd name="T11" fmla="*/ 2147483647 h 270"/>
              <a:gd name="T12" fmla="*/ 2147483647 w 357"/>
              <a:gd name="T13" fmla="*/ 2147483647 h 270"/>
              <a:gd name="T14" fmla="*/ 2147483647 w 357"/>
              <a:gd name="T15" fmla="*/ 2147483647 h 270"/>
              <a:gd name="T16" fmla="*/ 2147483647 w 357"/>
              <a:gd name="T17" fmla="*/ 2147483647 h 270"/>
              <a:gd name="T18" fmla="*/ 2147483647 w 357"/>
              <a:gd name="T19" fmla="*/ 2147483647 h 270"/>
              <a:gd name="T20" fmla="*/ 2147483647 w 357"/>
              <a:gd name="T21" fmla="*/ 2147483647 h 270"/>
              <a:gd name="T22" fmla="*/ 2147483647 w 357"/>
              <a:gd name="T23" fmla="*/ 2147483647 h 270"/>
              <a:gd name="T24" fmla="*/ 2147483647 w 357"/>
              <a:gd name="T25" fmla="*/ 2147483647 h 270"/>
              <a:gd name="T26" fmla="*/ 2147483647 w 357"/>
              <a:gd name="T27" fmla="*/ 2147483647 h 270"/>
              <a:gd name="T28" fmla="*/ 2147483647 w 357"/>
              <a:gd name="T29" fmla="*/ 2147483647 h 270"/>
              <a:gd name="T30" fmla="*/ 2147483647 w 357"/>
              <a:gd name="T31" fmla="*/ 2147483647 h 270"/>
              <a:gd name="T32" fmla="*/ 2147483647 w 357"/>
              <a:gd name="T33" fmla="*/ 0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7"/>
              <a:gd name="T52" fmla="*/ 0 h 270"/>
              <a:gd name="T53" fmla="*/ 357 w 357"/>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7" h="270">
                <a:moveTo>
                  <a:pt x="147" y="0"/>
                </a:moveTo>
                <a:lnTo>
                  <a:pt x="137" y="0"/>
                </a:lnTo>
                <a:lnTo>
                  <a:pt x="95" y="82"/>
                </a:lnTo>
                <a:lnTo>
                  <a:pt x="71" y="82"/>
                </a:lnTo>
                <a:lnTo>
                  <a:pt x="0" y="165"/>
                </a:lnTo>
                <a:lnTo>
                  <a:pt x="31" y="252"/>
                </a:lnTo>
                <a:lnTo>
                  <a:pt x="141" y="270"/>
                </a:lnTo>
                <a:lnTo>
                  <a:pt x="170" y="248"/>
                </a:lnTo>
                <a:lnTo>
                  <a:pt x="202" y="185"/>
                </a:lnTo>
                <a:lnTo>
                  <a:pt x="210" y="179"/>
                </a:lnTo>
                <a:lnTo>
                  <a:pt x="357" y="127"/>
                </a:lnTo>
                <a:lnTo>
                  <a:pt x="347" y="103"/>
                </a:lnTo>
                <a:lnTo>
                  <a:pt x="290" y="84"/>
                </a:lnTo>
                <a:lnTo>
                  <a:pt x="208" y="127"/>
                </a:lnTo>
                <a:lnTo>
                  <a:pt x="208" y="52"/>
                </a:lnTo>
                <a:lnTo>
                  <a:pt x="147" y="52"/>
                </a:lnTo>
                <a:lnTo>
                  <a:pt x="147"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13" name="Freeform 94">
            <a:extLst>
              <a:ext uri="{FF2B5EF4-FFF2-40B4-BE49-F238E27FC236}">
                <a16:creationId xmlns:a16="http://schemas.microsoft.com/office/drawing/2014/main" id="{2D3AE251-A181-9947-985B-A299CCD080BD}"/>
              </a:ext>
            </a:extLst>
          </p:cNvPr>
          <p:cNvSpPr>
            <a:spLocks/>
          </p:cNvSpPr>
          <p:nvPr/>
        </p:nvSpPr>
        <p:spPr bwMode="auto">
          <a:xfrm>
            <a:off x="6817010" y="3958553"/>
            <a:ext cx="704850" cy="236537"/>
          </a:xfrm>
          <a:custGeom>
            <a:avLst/>
            <a:gdLst>
              <a:gd name="T0" fmla="*/ 0 w 570"/>
              <a:gd name="T1" fmla="*/ 2147483647 h 204"/>
              <a:gd name="T2" fmla="*/ 2147483647 w 570"/>
              <a:gd name="T3" fmla="*/ 2147483647 h 204"/>
              <a:gd name="T4" fmla="*/ 2147483647 w 570"/>
              <a:gd name="T5" fmla="*/ 2147483647 h 204"/>
              <a:gd name="T6" fmla="*/ 2147483647 w 570"/>
              <a:gd name="T7" fmla="*/ 2147483647 h 204"/>
              <a:gd name="T8" fmla="*/ 2147483647 w 570"/>
              <a:gd name="T9" fmla="*/ 2147483647 h 204"/>
              <a:gd name="T10" fmla="*/ 2147483647 w 570"/>
              <a:gd name="T11" fmla="*/ 2147483647 h 204"/>
              <a:gd name="T12" fmla="*/ 2147483647 w 570"/>
              <a:gd name="T13" fmla="*/ 0 h 204"/>
              <a:gd name="T14" fmla="*/ 2147483647 w 570"/>
              <a:gd name="T15" fmla="*/ 2147483647 h 204"/>
              <a:gd name="T16" fmla="*/ 2147483647 w 570"/>
              <a:gd name="T17" fmla="*/ 2147483647 h 204"/>
              <a:gd name="T18" fmla="*/ 2147483647 w 570"/>
              <a:gd name="T19" fmla="*/ 2147483647 h 204"/>
              <a:gd name="T20" fmla="*/ 2147483647 w 570"/>
              <a:gd name="T21" fmla="*/ 2147483647 h 204"/>
              <a:gd name="T22" fmla="*/ 0 w 570"/>
              <a:gd name="T23" fmla="*/ 2147483647 h 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0"/>
              <a:gd name="T37" fmla="*/ 0 h 204"/>
              <a:gd name="T38" fmla="*/ 570 w 570"/>
              <a:gd name="T39" fmla="*/ 204 h 2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0" h="204">
                <a:moveTo>
                  <a:pt x="0" y="204"/>
                </a:moveTo>
                <a:lnTo>
                  <a:pt x="17" y="184"/>
                </a:lnTo>
                <a:lnTo>
                  <a:pt x="145" y="125"/>
                </a:lnTo>
                <a:lnTo>
                  <a:pt x="256" y="143"/>
                </a:lnTo>
                <a:lnTo>
                  <a:pt x="289" y="114"/>
                </a:lnTo>
                <a:lnTo>
                  <a:pt x="310" y="57"/>
                </a:lnTo>
                <a:lnTo>
                  <a:pt x="472" y="0"/>
                </a:lnTo>
                <a:lnTo>
                  <a:pt x="498" y="91"/>
                </a:lnTo>
                <a:lnTo>
                  <a:pt x="570" y="109"/>
                </a:lnTo>
                <a:lnTo>
                  <a:pt x="534" y="152"/>
                </a:lnTo>
                <a:lnTo>
                  <a:pt x="558" y="204"/>
                </a:lnTo>
                <a:lnTo>
                  <a:pt x="0" y="204"/>
                </a:lnTo>
                <a:close/>
              </a:path>
            </a:pathLst>
          </a:custGeom>
          <a:solidFill>
            <a:srgbClr val="7F7F7F"/>
          </a:solidFill>
          <a:ln w="6350" cmpd="sng">
            <a:solidFill>
              <a:schemeClr val="tx1"/>
            </a:solidFill>
            <a:prstDash val="solid"/>
            <a:round/>
            <a:headEnd/>
            <a:tailEnd/>
          </a:ln>
        </p:spPr>
        <p:txBody>
          <a:bodyPr/>
          <a:lstStyle/>
          <a:p>
            <a:endParaRPr lang="en-US"/>
          </a:p>
        </p:txBody>
      </p:sp>
      <p:sp>
        <p:nvSpPr>
          <p:cNvPr id="314" name="Freeform 95">
            <a:extLst>
              <a:ext uri="{FF2B5EF4-FFF2-40B4-BE49-F238E27FC236}">
                <a16:creationId xmlns:a16="http://schemas.microsoft.com/office/drawing/2014/main" id="{A5E645B8-43AD-1C46-879F-E1906CE8C198}"/>
              </a:ext>
            </a:extLst>
          </p:cNvPr>
          <p:cNvSpPr>
            <a:spLocks/>
          </p:cNvSpPr>
          <p:nvPr/>
        </p:nvSpPr>
        <p:spPr bwMode="auto">
          <a:xfrm>
            <a:off x="6386798" y="3901403"/>
            <a:ext cx="609600" cy="317500"/>
          </a:xfrm>
          <a:custGeom>
            <a:avLst/>
            <a:gdLst>
              <a:gd name="T0" fmla="*/ 0 w 489"/>
              <a:gd name="T1" fmla="*/ 2147483647 h 268"/>
              <a:gd name="T2" fmla="*/ 2147483647 w 489"/>
              <a:gd name="T3" fmla="*/ 2147483647 h 268"/>
              <a:gd name="T4" fmla="*/ 2147483647 w 489"/>
              <a:gd name="T5" fmla="*/ 2147483647 h 268"/>
              <a:gd name="T6" fmla="*/ 2147483647 w 489"/>
              <a:gd name="T7" fmla="*/ 2147483647 h 268"/>
              <a:gd name="T8" fmla="*/ 2147483647 w 489"/>
              <a:gd name="T9" fmla="*/ 2147483647 h 268"/>
              <a:gd name="T10" fmla="*/ 2147483647 w 489"/>
              <a:gd name="T11" fmla="*/ 0 h 268"/>
              <a:gd name="T12" fmla="*/ 2147483647 w 489"/>
              <a:gd name="T13" fmla="*/ 2147483647 h 268"/>
              <a:gd name="T14" fmla="*/ 2147483647 w 489"/>
              <a:gd name="T15" fmla="*/ 2147483647 h 268"/>
              <a:gd name="T16" fmla="*/ 2147483647 w 489"/>
              <a:gd name="T17" fmla="*/ 2147483647 h 268"/>
              <a:gd name="T18" fmla="*/ 2147483647 w 489"/>
              <a:gd name="T19" fmla="*/ 2147483647 h 268"/>
              <a:gd name="T20" fmla="*/ 2147483647 w 489"/>
              <a:gd name="T21" fmla="*/ 2147483647 h 268"/>
              <a:gd name="T22" fmla="*/ 2147483647 w 489"/>
              <a:gd name="T23" fmla="*/ 2147483647 h 268"/>
              <a:gd name="T24" fmla="*/ 2147483647 w 489"/>
              <a:gd name="T25" fmla="*/ 2147483647 h 268"/>
              <a:gd name="T26" fmla="*/ 2147483647 w 489"/>
              <a:gd name="T27" fmla="*/ 2147483647 h 268"/>
              <a:gd name="T28" fmla="*/ 0 w 489"/>
              <a:gd name="T29" fmla="*/ 2147483647 h 2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9"/>
              <a:gd name="T46" fmla="*/ 0 h 268"/>
              <a:gd name="T47" fmla="*/ 489 w 489"/>
              <a:gd name="T48" fmla="*/ 268 h 2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9" h="268">
                <a:moveTo>
                  <a:pt x="0" y="268"/>
                </a:moveTo>
                <a:lnTo>
                  <a:pt x="23" y="198"/>
                </a:lnTo>
                <a:lnTo>
                  <a:pt x="86" y="157"/>
                </a:lnTo>
                <a:lnTo>
                  <a:pt x="225" y="129"/>
                </a:lnTo>
                <a:lnTo>
                  <a:pt x="306" y="31"/>
                </a:lnTo>
                <a:lnTo>
                  <a:pt x="306" y="0"/>
                </a:lnTo>
                <a:lnTo>
                  <a:pt x="399" y="75"/>
                </a:lnTo>
                <a:lnTo>
                  <a:pt x="433" y="63"/>
                </a:lnTo>
                <a:lnTo>
                  <a:pt x="459" y="88"/>
                </a:lnTo>
                <a:lnTo>
                  <a:pt x="489" y="175"/>
                </a:lnTo>
                <a:lnTo>
                  <a:pt x="361" y="230"/>
                </a:lnTo>
                <a:lnTo>
                  <a:pt x="343" y="250"/>
                </a:lnTo>
                <a:lnTo>
                  <a:pt x="98" y="250"/>
                </a:lnTo>
                <a:lnTo>
                  <a:pt x="98" y="268"/>
                </a:lnTo>
                <a:lnTo>
                  <a:pt x="0" y="268"/>
                </a:lnTo>
                <a:close/>
              </a:path>
            </a:pathLst>
          </a:custGeom>
          <a:solidFill>
            <a:srgbClr val="7F7F7F"/>
          </a:solidFill>
          <a:ln w="6350" cmpd="sng">
            <a:solidFill>
              <a:schemeClr val="tx1"/>
            </a:solidFill>
            <a:prstDash val="solid"/>
            <a:round/>
            <a:headEnd/>
            <a:tailEnd/>
          </a:ln>
        </p:spPr>
        <p:txBody>
          <a:bodyPr/>
          <a:lstStyle/>
          <a:p>
            <a:endParaRPr lang="en-US"/>
          </a:p>
        </p:txBody>
      </p:sp>
      <p:sp>
        <p:nvSpPr>
          <p:cNvPr id="315" name="Freeform 96">
            <a:extLst>
              <a:ext uri="{FF2B5EF4-FFF2-40B4-BE49-F238E27FC236}">
                <a16:creationId xmlns:a16="http://schemas.microsoft.com/office/drawing/2014/main" id="{D552CE02-57C8-8149-9C3E-D52F26547FCE}"/>
              </a:ext>
            </a:extLst>
          </p:cNvPr>
          <p:cNvSpPr>
            <a:spLocks/>
          </p:cNvSpPr>
          <p:nvPr/>
        </p:nvSpPr>
        <p:spPr bwMode="auto">
          <a:xfrm>
            <a:off x="5950235" y="4199853"/>
            <a:ext cx="425450" cy="346075"/>
          </a:xfrm>
          <a:custGeom>
            <a:avLst/>
            <a:gdLst>
              <a:gd name="T0" fmla="*/ 0 w 341"/>
              <a:gd name="T1" fmla="*/ 0 h 297"/>
              <a:gd name="T2" fmla="*/ 2147483647 w 341"/>
              <a:gd name="T3" fmla="*/ 0 h 297"/>
              <a:gd name="T4" fmla="*/ 2147483647 w 341"/>
              <a:gd name="T5" fmla="*/ 2147483647 h 297"/>
              <a:gd name="T6" fmla="*/ 2147483647 w 341"/>
              <a:gd name="T7" fmla="*/ 2147483647 h 297"/>
              <a:gd name="T8" fmla="*/ 2147483647 w 341"/>
              <a:gd name="T9" fmla="*/ 2147483647 h 297"/>
              <a:gd name="T10" fmla="*/ 2147483647 w 341"/>
              <a:gd name="T11" fmla="*/ 2147483647 h 297"/>
              <a:gd name="T12" fmla="*/ 2147483647 w 341"/>
              <a:gd name="T13" fmla="*/ 2147483647 h 297"/>
              <a:gd name="T14" fmla="*/ 2147483647 w 341"/>
              <a:gd name="T15" fmla="*/ 2147483647 h 297"/>
              <a:gd name="T16" fmla="*/ 2147483647 w 341"/>
              <a:gd name="T17" fmla="*/ 2147483647 h 297"/>
              <a:gd name="T18" fmla="*/ 2147483647 w 341"/>
              <a:gd name="T19" fmla="*/ 2147483647 h 297"/>
              <a:gd name="T20" fmla="*/ 2147483647 w 341"/>
              <a:gd name="T21" fmla="*/ 2147483647 h 297"/>
              <a:gd name="T22" fmla="*/ 0 w 341"/>
              <a:gd name="T23" fmla="*/ 0 h 2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1"/>
              <a:gd name="T37" fmla="*/ 0 h 297"/>
              <a:gd name="T38" fmla="*/ 341 w 341"/>
              <a:gd name="T39" fmla="*/ 297 h 2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1" h="297">
                <a:moveTo>
                  <a:pt x="0" y="0"/>
                </a:moveTo>
                <a:lnTo>
                  <a:pt x="306" y="0"/>
                </a:lnTo>
                <a:lnTo>
                  <a:pt x="294" y="40"/>
                </a:lnTo>
                <a:lnTo>
                  <a:pt x="341" y="42"/>
                </a:lnTo>
                <a:lnTo>
                  <a:pt x="299" y="145"/>
                </a:lnTo>
                <a:lnTo>
                  <a:pt x="254" y="210"/>
                </a:lnTo>
                <a:lnTo>
                  <a:pt x="227" y="297"/>
                </a:lnTo>
                <a:lnTo>
                  <a:pt x="48" y="297"/>
                </a:lnTo>
                <a:lnTo>
                  <a:pt x="45" y="257"/>
                </a:lnTo>
                <a:lnTo>
                  <a:pt x="12" y="249"/>
                </a:lnTo>
                <a:lnTo>
                  <a:pt x="12" y="62"/>
                </a:lnTo>
                <a:lnTo>
                  <a:pt x="0"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16" name="Freeform 97">
            <a:extLst>
              <a:ext uri="{FF2B5EF4-FFF2-40B4-BE49-F238E27FC236}">
                <a16:creationId xmlns:a16="http://schemas.microsoft.com/office/drawing/2014/main" id="{D2DCBAD5-940B-6749-8F7A-43AF2C8628A5}"/>
              </a:ext>
            </a:extLst>
          </p:cNvPr>
          <p:cNvSpPr>
            <a:spLocks/>
          </p:cNvSpPr>
          <p:nvPr/>
        </p:nvSpPr>
        <p:spPr bwMode="auto">
          <a:xfrm>
            <a:off x="6323298" y="4195090"/>
            <a:ext cx="714375" cy="176213"/>
          </a:xfrm>
          <a:custGeom>
            <a:avLst/>
            <a:gdLst>
              <a:gd name="T0" fmla="*/ 2147483647 w 575"/>
              <a:gd name="T1" fmla="*/ 2147483647 h 148"/>
              <a:gd name="T2" fmla="*/ 2147483647 w 575"/>
              <a:gd name="T3" fmla="*/ 2147483647 h 148"/>
              <a:gd name="T4" fmla="*/ 2147483647 w 575"/>
              <a:gd name="T5" fmla="*/ 0 h 148"/>
              <a:gd name="T6" fmla="*/ 2147483647 w 575"/>
              <a:gd name="T7" fmla="*/ 0 h 148"/>
              <a:gd name="T8" fmla="*/ 2147483647 w 575"/>
              <a:gd name="T9" fmla="*/ 2147483647 h 148"/>
              <a:gd name="T10" fmla="*/ 2147483647 w 575"/>
              <a:gd name="T11" fmla="*/ 2147483647 h 148"/>
              <a:gd name="T12" fmla="*/ 2147483647 w 575"/>
              <a:gd name="T13" fmla="*/ 2147483647 h 148"/>
              <a:gd name="T14" fmla="*/ 0 w 575"/>
              <a:gd name="T15" fmla="*/ 2147483647 h 148"/>
              <a:gd name="T16" fmla="*/ 2147483647 w 575"/>
              <a:gd name="T17" fmla="*/ 2147483647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5"/>
              <a:gd name="T28" fmla="*/ 0 h 148"/>
              <a:gd name="T29" fmla="*/ 575 w 575"/>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5" h="148">
                <a:moveTo>
                  <a:pt x="51" y="16"/>
                </a:moveTo>
                <a:lnTo>
                  <a:pt x="151" y="16"/>
                </a:lnTo>
                <a:lnTo>
                  <a:pt x="151" y="0"/>
                </a:lnTo>
                <a:lnTo>
                  <a:pt x="575" y="0"/>
                </a:lnTo>
                <a:lnTo>
                  <a:pt x="569" y="36"/>
                </a:lnTo>
                <a:lnTo>
                  <a:pt x="397" y="105"/>
                </a:lnTo>
                <a:lnTo>
                  <a:pt x="381" y="148"/>
                </a:lnTo>
                <a:lnTo>
                  <a:pt x="0" y="147"/>
                </a:lnTo>
                <a:lnTo>
                  <a:pt x="51" y="16"/>
                </a:lnTo>
                <a:close/>
              </a:path>
            </a:pathLst>
          </a:custGeom>
          <a:solidFill>
            <a:srgbClr val="DDDDDD"/>
          </a:solidFill>
          <a:ln w="6350" cmpd="sng">
            <a:solidFill>
              <a:schemeClr val="tx1"/>
            </a:solidFill>
            <a:prstDash val="solid"/>
            <a:round/>
            <a:headEnd/>
            <a:tailEnd/>
          </a:ln>
        </p:spPr>
        <p:txBody>
          <a:bodyPr/>
          <a:lstStyle/>
          <a:p>
            <a:endParaRPr lang="en-US"/>
          </a:p>
        </p:txBody>
      </p:sp>
      <p:sp>
        <p:nvSpPr>
          <p:cNvPr id="317" name="Freeform 98">
            <a:extLst>
              <a:ext uri="{FF2B5EF4-FFF2-40B4-BE49-F238E27FC236}">
                <a16:creationId xmlns:a16="http://schemas.microsoft.com/office/drawing/2014/main" id="{6368D213-8257-8C41-974A-5515FD182794}"/>
              </a:ext>
            </a:extLst>
          </p:cNvPr>
          <p:cNvSpPr>
            <a:spLocks/>
          </p:cNvSpPr>
          <p:nvPr/>
        </p:nvSpPr>
        <p:spPr bwMode="auto">
          <a:xfrm>
            <a:off x="6796373" y="4195090"/>
            <a:ext cx="744537" cy="276225"/>
          </a:xfrm>
          <a:custGeom>
            <a:avLst/>
            <a:gdLst>
              <a:gd name="T0" fmla="*/ 2147483647 w 599"/>
              <a:gd name="T1" fmla="*/ 0 h 236"/>
              <a:gd name="T2" fmla="*/ 2147483647 w 599"/>
              <a:gd name="T3" fmla="*/ 0 h 236"/>
              <a:gd name="T4" fmla="*/ 2147483647 w 599"/>
              <a:gd name="T5" fmla="*/ 2147483647 h 236"/>
              <a:gd name="T6" fmla="*/ 2147483647 w 599"/>
              <a:gd name="T7" fmla="*/ 2147483647 h 236"/>
              <a:gd name="T8" fmla="*/ 2147483647 w 599"/>
              <a:gd name="T9" fmla="*/ 2147483647 h 236"/>
              <a:gd name="T10" fmla="*/ 2147483647 w 599"/>
              <a:gd name="T11" fmla="*/ 2147483647 h 236"/>
              <a:gd name="T12" fmla="*/ 2147483647 w 599"/>
              <a:gd name="T13" fmla="*/ 2147483647 h 236"/>
              <a:gd name="T14" fmla="*/ 2147483647 w 599"/>
              <a:gd name="T15" fmla="*/ 2147483647 h 236"/>
              <a:gd name="T16" fmla="*/ 2147483647 w 599"/>
              <a:gd name="T17" fmla="*/ 2147483647 h 236"/>
              <a:gd name="T18" fmla="*/ 2147483647 w 599"/>
              <a:gd name="T19" fmla="*/ 2147483647 h 236"/>
              <a:gd name="T20" fmla="*/ 2147483647 w 599"/>
              <a:gd name="T21" fmla="*/ 2147483647 h 236"/>
              <a:gd name="T22" fmla="*/ 0 w 599"/>
              <a:gd name="T23" fmla="*/ 2147483647 h 236"/>
              <a:gd name="T24" fmla="*/ 2147483647 w 599"/>
              <a:gd name="T25" fmla="*/ 2147483647 h 236"/>
              <a:gd name="T26" fmla="*/ 2147483647 w 599"/>
              <a:gd name="T27" fmla="*/ 2147483647 h 236"/>
              <a:gd name="T28" fmla="*/ 2147483647 w 599"/>
              <a:gd name="T29" fmla="*/ 0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9"/>
              <a:gd name="T46" fmla="*/ 0 h 236"/>
              <a:gd name="T47" fmla="*/ 599 w 599"/>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9" h="236">
                <a:moveTo>
                  <a:pt x="191" y="0"/>
                </a:moveTo>
                <a:lnTo>
                  <a:pt x="569" y="0"/>
                </a:lnTo>
                <a:lnTo>
                  <a:pt x="599" y="74"/>
                </a:lnTo>
                <a:lnTo>
                  <a:pt x="533" y="145"/>
                </a:lnTo>
                <a:lnTo>
                  <a:pt x="438" y="175"/>
                </a:lnTo>
                <a:lnTo>
                  <a:pt x="400" y="236"/>
                </a:lnTo>
                <a:lnTo>
                  <a:pt x="307" y="135"/>
                </a:lnTo>
                <a:lnTo>
                  <a:pt x="233" y="135"/>
                </a:lnTo>
                <a:lnTo>
                  <a:pt x="220" y="115"/>
                </a:lnTo>
                <a:lnTo>
                  <a:pt x="120" y="115"/>
                </a:lnTo>
                <a:lnTo>
                  <a:pt x="87" y="148"/>
                </a:lnTo>
                <a:lnTo>
                  <a:pt x="0" y="147"/>
                </a:lnTo>
                <a:lnTo>
                  <a:pt x="14" y="106"/>
                </a:lnTo>
                <a:lnTo>
                  <a:pt x="184" y="36"/>
                </a:lnTo>
                <a:lnTo>
                  <a:pt x="191"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18" name="Freeform 99">
            <a:extLst>
              <a:ext uri="{FF2B5EF4-FFF2-40B4-BE49-F238E27FC236}">
                <a16:creationId xmlns:a16="http://schemas.microsoft.com/office/drawing/2014/main" id="{CB381AEC-F614-7D4C-AF0D-34EAF8E4F541}"/>
              </a:ext>
            </a:extLst>
          </p:cNvPr>
          <p:cNvSpPr>
            <a:spLocks/>
          </p:cNvSpPr>
          <p:nvPr/>
        </p:nvSpPr>
        <p:spPr bwMode="auto">
          <a:xfrm>
            <a:off x="6888448" y="4331615"/>
            <a:ext cx="404812" cy="328613"/>
          </a:xfrm>
          <a:custGeom>
            <a:avLst/>
            <a:gdLst>
              <a:gd name="T0" fmla="*/ 2147483647 w 327"/>
              <a:gd name="T1" fmla="*/ 2147483647 h 283"/>
              <a:gd name="T2" fmla="*/ 2147483647 w 327"/>
              <a:gd name="T3" fmla="*/ 0 h 283"/>
              <a:gd name="T4" fmla="*/ 2147483647 w 327"/>
              <a:gd name="T5" fmla="*/ 0 h 283"/>
              <a:gd name="T6" fmla="*/ 2147483647 w 327"/>
              <a:gd name="T7" fmla="*/ 2147483647 h 283"/>
              <a:gd name="T8" fmla="*/ 2147483647 w 327"/>
              <a:gd name="T9" fmla="*/ 2147483647 h 283"/>
              <a:gd name="T10" fmla="*/ 2147483647 w 327"/>
              <a:gd name="T11" fmla="*/ 2147483647 h 283"/>
              <a:gd name="T12" fmla="*/ 2147483647 w 327"/>
              <a:gd name="T13" fmla="*/ 2147483647 h 283"/>
              <a:gd name="T14" fmla="*/ 2147483647 w 327"/>
              <a:gd name="T15" fmla="*/ 2147483647 h 283"/>
              <a:gd name="T16" fmla="*/ 2147483647 w 327"/>
              <a:gd name="T17" fmla="*/ 2147483647 h 283"/>
              <a:gd name="T18" fmla="*/ 2147483647 w 327"/>
              <a:gd name="T19" fmla="*/ 2147483647 h 283"/>
              <a:gd name="T20" fmla="*/ 0 w 327"/>
              <a:gd name="T21" fmla="*/ 2147483647 h 283"/>
              <a:gd name="T22" fmla="*/ 2147483647 w 327"/>
              <a:gd name="T23" fmla="*/ 2147483647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283"/>
              <a:gd name="T38" fmla="*/ 327 w 327"/>
              <a:gd name="T39" fmla="*/ 283 h 2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283">
                <a:moveTo>
                  <a:pt x="13" y="34"/>
                </a:moveTo>
                <a:lnTo>
                  <a:pt x="47" y="0"/>
                </a:lnTo>
                <a:lnTo>
                  <a:pt x="147" y="0"/>
                </a:lnTo>
                <a:lnTo>
                  <a:pt x="158" y="20"/>
                </a:lnTo>
                <a:lnTo>
                  <a:pt x="234" y="20"/>
                </a:lnTo>
                <a:lnTo>
                  <a:pt x="327" y="121"/>
                </a:lnTo>
                <a:lnTo>
                  <a:pt x="242" y="210"/>
                </a:lnTo>
                <a:lnTo>
                  <a:pt x="178" y="232"/>
                </a:lnTo>
                <a:lnTo>
                  <a:pt x="170" y="283"/>
                </a:lnTo>
                <a:lnTo>
                  <a:pt x="137" y="224"/>
                </a:lnTo>
                <a:lnTo>
                  <a:pt x="0" y="62"/>
                </a:lnTo>
                <a:lnTo>
                  <a:pt x="13" y="34"/>
                </a:lnTo>
                <a:close/>
              </a:path>
            </a:pathLst>
          </a:custGeom>
          <a:solidFill>
            <a:srgbClr val="DDDDDD"/>
          </a:solidFill>
          <a:ln w="6350" cmpd="sng">
            <a:solidFill>
              <a:schemeClr val="tx1"/>
            </a:solidFill>
            <a:prstDash val="solid"/>
            <a:round/>
            <a:headEnd/>
            <a:tailEnd/>
          </a:ln>
        </p:spPr>
        <p:txBody>
          <a:bodyPr/>
          <a:lstStyle/>
          <a:p>
            <a:endParaRPr lang="en-US"/>
          </a:p>
        </p:txBody>
      </p:sp>
      <p:sp>
        <p:nvSpPr>
          <p:cNvPr id="319" name="Freeform 100">
            <a:extLst>
              <a:ext uri="{FF2B5EF4-FFF2-40B4-BE49-F238E27FC236}">
                <a16:creationId xmlns:a16="http://schemas.microsoft.com/office/drawing/2014/main" id="{5C1ECDE0-ABCB-2A4F-A14F-4890B9B07681}"/>
              </a:ext>
            </a:extLst>
          </p:cNvPr>
          <p:cNvSpPr>
            <a:spLocks/>
          </p:cNvSpPr>
          <p:nvPr/>
        </p:nvSpPr>
        <p:spPr bwMode="auto">
          <a:xfrm>
            <a:off x="6710648" y="4368128"/>
            <a:ext cx="388937" cy="422275"/>
          </a:xfrm>
          <a:custGeom>
            <a:avLst/>
            <a:gdLst>
              <a:gd name="T0" fmla="*/ 0 w 313"/>
              <a:gd name="T1" fmla="*/ 0 h 360"/>
              <a:gd name="T2" fmla="*/ 2147483647 w 313"/>
              <a:gd name="T3" fmla="*/ 0 h 360"/>
              <a:gd name="T4" fmla="*/ 2147483647 w 313"/>
              <a:gd name="T5" fmla="*/ 2147483647 h 360"/>
              <a:gd name="T6" fmla="*/ 2147483647 w 313"/>
              <a:gd name="T7" fmla="*/ 2147483647 h 360"/>
              <a:gd name="T8" fmla="*/ 2147483647 w 313"/>
              <a:gd name="T9" fmla="*/ 2147483647 h 360"/>
              <a:gd name="T10" fmla="*/ 2147483647 w 313"/>
              <a:gd name="T11" fmla="*/ 2147483647 h 360"/>
              <a:gd name="T12" fmla="*/ 2147483647 w 313"/>
              <a:gd name="T13" fmla="*/ 2147483647 h 360"/>
              <a:gd name="T14" fmla="*/ 2147483647 w 313"/>
              <a:gd name="T15" fmla="*/ 2147483647 h 360"/>
              <a:gd name="T16" fmla="*/ 2147483647 w 313"/>
              <a:gd name="T17" fmla="*/ 2147483647 h 360"/>
              <a:gd name="T18" fmla="*/ 2147483647 w 313"/>
              <a:gd name="T19" fmla="*/ 2147483647 h 360"/>
              <a:gd name="T20" fmla="*/ 0 w 313"/>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3"/>
              <a:gd name="T34" fmla="*/ 0 h 360"/>
              <a:gd name="T35" fmla="*/ 313 w 313"/>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3" h="360">
                <a:moveTo>
                  <a:pt x="0" y="0"/>
                </a:moveTo>
                <a:lnTo>
                  <a:pt x="157" y="0"/>
                </a:lnTo>
                <a:lnTo>
                  <a:pt x="144" y="27"/>
                </a:lnTo>
                <a:lnTo>
                  <a:pt x="280" y="191"/>
                </a:lnTo>
                <a:lnTo>
                  <a:pt x="313" y="250"/>
                </a:lnTo>
                <a:lnTo>
                  <a:pt x="277" y="359"/>
                </a:lnTo>
                <a:lnTo>
                  <a:pt x="55" y="360"/>
                </a:lnTo>
                <a:lnTo>
                  <a:pt x="31" y="312"/>
                </a:lnTo>
                <a:lnTo>
                  <a:pt x="20" y="256"/>
                </a:lnTo>
                <a:lnTo>
                  <a:pt x="42" y="225"/>
                </a:lnTo>
                <a:lnTo>
                  <a:pt x="0" y="0"/>
                </a:lnTo>
                <a:close/>
              </a:path>
            </a:pathLst>
          </a:custGeom>
          <a:solidFill>
            <a:srgbClr val="7F7F7F"/>
          </a:solidFill>
          <a:ln w="6350" cmpd="sng">
            <a:solidFill>
              <a:schemeClr val="tx1"/>
            </a:solidFill>
            <a:prstDash val="solid"/>
            <a:round/>
            <a:headEnd/>
            <a:tailEnd/>
          </a:ln>
        </p:spPr>
        <p:txBody>
          <a:bodyPr/>
          <a:lstStyle/>
          <a:p>
            <a:endParaRPr lang="en-US"/>
          </a:p>
        </p:txBody>
      </p:sp>
      <p:sp>
        <p:nvSpPr>
          <p:cNvPr id="320" name="Freeform 101">
            <a:extLst>
              <a:ext uri="{FF2B5EF4-FFF2-40B4-BE49-F238E27FC236}">
                <a16:creationId xmlns:a16="http://schemas.microsoft.com/office/drawing/2014/main" id="{9E021DCB-0D0D-8745-BE02-3FFF6E50D2E3}"/>
              </a:ext>
            </a:extLst>
          </p:cNvPr>
          <p:cNvSpPr>
            <a:spLocks/>
          </p:cNvSpPr>
          <p:nvPr/>
        </p:nvSpPr>
        <p:spPr bwMode="auto">
          <a:xfrm>
            <a:off x="6226460" y="4368128"/>
            <a:ext cx="282575" cy="471487"/>
          </a:xfrm>
          <a:custGeom>
            <a:avLst/>
            <a:gdLst>
              <a:gd name="T0" fmla="*/ 2147483647 w 227"/>
              <a:gd name="T1" fmla="*/ 0 h 401"/>
              <a:gd name="T2" fmla="*/ 2147483647 w 227"/>
              <a:gd name="T3" fmla="*/ 0 h 401"/>
              <a:gd name="T4" fmla="*/ 2147483647 w 227"/>
              <a:gd name="T5" fmla="*/ 2147483647 h 401"/>
              <a:gd name="T6" fmla="*/ 2147483647 w 227"/>
              <a:gd name="T7" fmla="*/ 2147483647 h 401"/>
              <a:gd name="T8" fmla="*/ 2147483647 w 227"/>
              <a:gd name="T9" fmla="*/ 2147483647 h 401"/>
              <a:gd name="T10" fmla="*/ 2147483647 w 227"/>
              <a:gd name="T11" fmla="*/ 2147483647 h 401"/>
              <a:gd name="T12" fmla="*/ 0 w 227"/>
              <a:gd name="T13" fmla="*/ 2147483647 h 401"/>
              <a:gd name="T14" fmla="*/ 2147483647 w 227"/>
              <a:gd name="T15" fmla="*/ 2147483647 h 401"/>
              <a:gd name="T16" fmla="*/ 2147483647 w 227"/>
              <a:gd name="T17" fmla="*/ 2147483647 h 401"/>
              <a:gd name="T18" fmla="*/ 2147483647 w 227"/>
              <a:gd name="T19" fmla="*/ 2147483647 h 401"/>
              <a:gd name="T20" fmla="*/ 2147483647 w 227"/>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7"/>
              <a:gd name="T34" fmla="*/ 0 h 401"/>
              <a:gd name="T35" fmla="*/ 227 w 227"/>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7" h="401">
                <a:moveTo>
                  <a:pt x="76" y="0"/>
                </a:moveTo>
                <a:lnTo>
                  <a:pt x="227" y="0"/>
                </a:lnTo>
                <a:lnTo>
                  <a:pt x="178" y="267"/>
                </a:lnTo>
                <a:lnTo>
                  <a:pt x="176" y="371"/>
                </a:lnTo>
                <a:lnTo>
                  <a:pt x="129" y="401"/>
                </a:lnTo>
                <a:lnTo>
                  <a:pt x="105" y="332"/>
                </a:lnTo>
                <a:lnTo>
                  <a:pt x="0" y="332"/>
                </a:lnTo>
                <a:lnTo>
                  <a:pt x="33" y="217"/>
                </a:lnTo>
                <a:lnTo>
                  <a:pt x="1" y="157"/>
                </a:lnTo>
                <a:lnTo>
                  <a:pt x="31" y="60"/>
                </a:lnTo>
                <a:lnTo>
                  <a:pt x="76"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21" name="Freeform 102">
            <a:extLst>
              <a:ext uri="{FF2B5EF4-FFF2-40B4-BE49-F238E27FC236}">
                <a16:creationId xmlns:a16="http://schemas.microsoft.com/office/drawing/2014/main" id="{97328F9B-AE2B-AB49-8EB1-E32F9649BE64}"/>
              </a:ext>
            </a:extLst>
          </p:cNvPr>
          <p:cNvSpPr>
            <a:spLocks/>
          </p:cNvSpPr>
          <p:nvPr/>
        </p:nvSpPr>
        <p:spPr bwMode="auto">
          <a:xfrm>
            <a:off x="6524910" y="4734840"/>
            <a:ext cx="677863" cy="557213"/>
          </a:xfrm>
          <a:custGeom>
            <a:avLst/>
            <a:gdLst>
              <a:gd name="T0" fmla="*/ 2147483647 w 547"/>
              <a:gd name="T1" fmla="*/ 0 h 478"/>
              <a:gd name="T2" fmla="*/ 2147483647 w 547"/>
              <a:gd name="T3" fmla="*/ 0 h 478"/>
              <a:gd name="T4" fmla="*/ 2147483647 w 547"/>
              <a:gd name="T5" fmla="*/ 2147483647 h 478"/>
              <a:gd name="T6" fmla="*/ 2147483647 w 547"/>
              <a:gd name="T7" fmla="*/ 2147483647 h 478"/>
              <a:gd name="T8" fmla="*/ 2147483647 w 547"/>
              <a:gd name="T9" fmla="*/ 2147483647 h 478"/>
              <a:gd name="T10" fmla="*/ 2147483647 w 547"/>
              <a:gd name="T11" fmla="*/ 2147483647 h 478"/>
              <a:gd name="T12" fmla="*/ 2147483647 w 547"/>
              <a:gd name="T13" fmla="*/ 2147483647 h 478"/>
              <a:gd name="T14" fmla="*/ 2147483647 w 547"/>
              <a:gd name="T15" fmla="*/ 2147483647 h 478"/>
              <a:gd name="T16" fmla="*/ 2147483647 w 547"/>
              <a:gd name="T17" fmla="*/ 2147483647 h 478"/>
              <a:gd name="T18" fmla="*/ 2147483647 w 547"/>
              <a:gd name="T19" fmla="*/ 2147483647 h 478"/>
              <a:gd name="T20" fmla="*/ 2147483647 w 547"/>
              <a:gd name="T21" fmla="*/ 2147483647 h 478"/>
              <a:gd name="T22" fmla="*/ 2147483647 w 547"/>
              <a:gd name="T23" fmla="*/ 2147483647 h 478"/>
              <a:gd name="T24" fmla="*/ 2147483647 w 547"/>
              <a:gd name="T25" fmla="*/ 2147483647 h 478"/>
              <a:gd name="T26" fmla="*/ 2147483647 w 547"/>
              <a:gd name="T27" fmla="*/ 2147483647 h 478"/>
              <a:gd name="T28" fmla="*/ 2147483647 w 547"/>
              <a:gd name="T29" fmla="*/ 2147483647 h 478"/>
              <a:gd name="T30" fmla="*/ 2147483647 w 547"/>
              <a:gd name="T31" fmla="*/ 2147483647 h 478"/>
              <a:gd name="T32" fmla="*/ 2147483647 w 547"/>
              <a:gd name="T33" fmla="*/ 2147483647 h 478"/>
              <a:gd name="T34" fmla="*/ 0 w 547"/>
              <a:gd name="T35" fmla="*/ 2147483647 h 478"/>
              <a:gd name="T36" fmla="*/ 2147483647 w 547"/>
              <a:gd name="T37" fmla="*/ 0 h 4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7"/>
              <a:gd name="T58" fmla="*/ 0 h 478"/>
              <a:gd name="T59" fmla="*/ 547 w 547"/>
              <a:gd name="T60" fmla="*/ 478 h 4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7" h="478">
                <a:moveTo>
                  <a:pt x="2" y="0"/>
                </a:moveTo>
                <a:lnTo>
                  <a:pt x="182" y="0"/>
                </a:lnTo>
                <a:lnTo>
                  <a:pt x="206" y="48"/>
                </a:lnTo>
                <a:lnTo>
                  <a:pt x="424" y="48"/>
                </a:lnTo>
                <a:lnTo>
                  <a:pt x="430" y="90"/>
                </a:lnTo>
                <a:lnTo>
                  <a:pt x="507" y="229"/>
                </a:lnTo>
                <a:lnTo>
                  <a:pt x="537" y="330"/>
                </a:lnTo>
                <a:lnTo>
                  <a:pt x="547" y="400"/>
                </a:lnTo>
                <a:lnTo>
                  <a:pt x="471" y="472"/>
                </a:lnTo>
                <a:lnTo>
                  <a:pt x="408" y="478"/>
                </a:lnTo>
                <a:lnTo>
                  <a:pt x="390" y="332"/>
                </a:lnTo>
                <a:lnTo>
                  <a:pt x="370" y="334"/>
                </a:lnTo>
                <a:lnTo>
                  <a:pt x="308" y="246"/>
                </a:lnTo>
                <a:lnTo>
                  <a:pt x="322" y="173"/>
                </a:lnTo>
                <a:lnTo>
                  <a:pt x="252" y="94"/>
                </a:lnTo>
                <a:lnTo>
                  <a:pt x="160" y="117"/>
                </a:lnTo>
                <a:lnTo>
                  <a:pt x="89" y="54"/>
                </a:lnTo>
                <a:lnTo>
                  <a:pt x="0" y="52"/>
                </a:lnTo>
                <a:lnTo>
                  <a:pt x="2" y="0"/>
                </a:lnTo>
                <a:close/>
              </a:path>
            </a:pathLst>
          </a:custGeom>
          <a:solidFill>
            <a:srgbClr val="7F7F7F"/>
          </a:solidFill>
          <a:ln w="6350" cmpd="sng">
            <a:solidFill>
              <a:schemeClr val="tx1"/>
            </a:solidFill>
            <a:prstDash val="solid"/>
            <a:round/>
            <a:headEnd/>
            <a:tailEnd/>
          </a:ln>
        </p:spPr>
        <p:txBody>
          <a:bodyPr/>
          <a:lstStyle/>
          <a:p>
            <a:endParaRPr lang="en-US"/>
          </a:p>
        </p:txBody>
      </p:sp>
      <p:sp>
        <p:nvSpPr>
          <p:cNvPr id="322" name="Freeform 103">
            <a:extLst>
              <a:ext uri="{FF2B5EF4-FFF2-40B4-BE49-F238E27FC236}">
                <a16:creationId xmlns:a16="http://schemas.microsoft.com/office/drawing/2014/main" id="{038C8778-FBA2-3F47-BB6A-598D3D218EC4}"/>
              </a:ext>
            </a:extLst>
          </p:cNvPr>
          <p:cNvSpPr>
            <a:spLocks/>
          </p:cNvSpPr>
          <p:nvPr/>
        </p:nvSpPr>
        <p:spPr bwMode="auto">
          <a:xfrm>
            <a:off x="6445535" y="4368128"/>
            <a:ext cx="315913" cy="436562"/>
          </a:xfrm>
          <a:custGeom>
            <a:avLst/>
            <a:gdLst>
              <a:gd name="T0" fmla="*/ 2147483647 w 255"/>
              <a:gd name="T1" fmla="*/ 0 h 371"/>
              <a:gd name="T2" fmla="*/ 2147483647 w 255"/>
              <a:gd name="T3" fmla="*/ 0 h 371"/>
              <a:gd name="T4" fmla="*/ 2147483647 w 255"/>
              <a:gd name="T5" fmla="*/ 2147483647 h 371"/>
              <a:gd name="T6" fmla="*/ 2147483647 w 255"/>
              <a:gd name="T7" fmla="*/ 2147483647 h 371"/>
              <a:gd name="T8" fmla="*/ 2147483647 w 255"/>
              <a:gd name="T9" fmla="*/ 2147483647 h 371"/>
              <a:gd name="T10" fmla="*/ 2147483647 w 255"/>
              <a:gd name="T11" fmla="*/ 2147483647 h 371"/>
              <a:gd name="T12" fmla="*/ 2147483647 w 255"/>
              <a:gd name="T13" fmla="*/ 2147483647 h 371"/>
              <a:gd name="T14" fmla="*/ 0 w 255"/>
              <a:gd name="T15" fmla="*/ 2147483647 h 371"/>
              <a:gd name="T16" fmla="*/ 2147483647 w 255"/>
              <a:gd name="T17" fmla="*/ 2147483647 h 371"/>
              <a:gd name="T18" fmla="*/ 2147483647 w 255"/>
              <a:gd name="T19" fmla="*/ 0 h 3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371"/>
              <a:gd name="T32" fmla="*/ 255 w 255"/>
              <a:gd name="T33" fmla="*/ 371 h 3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371">
                <a:moveTo>
                  <a:pt x="52" y="0"/>
                </a:moveTo>
                <a:lnTo>
                  <a:pt x="212" y="0"/>
                </a:lnTo>
                <a:lnTo>
                  <a:pt x="255" y="227"/>
                </a:lnTo>
                <a:lnTo>
                  <a:pt x="234" y="257"/>
                </a:lnTo>
                <a:lnTo>
                  <a:pt x="244" y="310"/>
                </a:lnTo>
                <a:lnTo>
                  <a:pt x="66" y="310"/>
                </a:lnTo>
                <a:lnTo>
                  <a:pt x="63" y="362"/>
                </a:lnTo>
                <a:lnTo>
                  <a:pt x="0" y="371"/>
                </a:lnTo>
                <a:lnTo>
                  <a:pt x="2" y="267"/>
                </a:lnTo>
                <a:lnTo>
                  <a:pt x="52" y="0"/>
                </a:lnTo>
                <a:close/>
              </a:path>
            </a:pathLst>
          </a:custGeom>
          <a:solidFill>
            <a:srgbClr val="7F7F7F"/>
          </a:solidFill>
          <a:ln w="6350" cmpd="sng">
            <a:solidFill>
              <a:schemeClr val="tx1"/>
            </a:solidFill>
            <a:prstDash val="solid"/>
            <a:round/>
            <a:headEnd/>
            <a:tailEnd/>
          </a:ln>
        </p:spPr>
        <p:txBody>
          <a:bodyPr/>
          <a:lstStyle/>
          <a:p>
            <a:endParaRPr lang="en-US"/>
          </a:p>
        </p:txBody>
      </p:sp>
      <p:sp>
        <p:nvSpPr>
          <p:cNvPr id="323" name="Freeform 104">
            <a:extLst>
              <a:ext uri="{FF2B5EF4-FFF2-40B4-BE49-F238E27FC236}">
                <a16:creationId xmlns:a16="http://schemas.microsoft.com/office/drawing/2014/main" id="{8B4981C4-B365-4C44-840C-CD9D17193165}"/>
              </a:ext>
            </a:extLst>
          </p:cNvPr>
          <p:cNvSpPr>
            <a:spLocks/>
          </p:cNvSpPr>
          <p:nvPr/>
        </p:nvSpPr>
        <p:spPr bwMode="auto">
          <a:xfrm>
            <a:off x="6004210" y="4545928"/>
            <a:ext cx="415925" cy="374650"/>
          </a:xfrm>
          <a:custGeom>
            <a:avLst/>
            <a:gdLst>
              <a:gd name="T0" fmla="*/ 2147483647 w 334"/>
              <a:gd name="T1" fmla="*/ 0 h 322"/>
              <a:gd name="T2" fmla="*/ 2147483647 w 334"/>
              <a:gd name="T3" fmla="*/ 0 h 322"/>
              <a:gd name="T4" fmla="*/ 2147483647 w 334"/>
              <a:gd name="T5" fmla="*/ 2147483647 h 322"/>
              <a:gd name="T6" fmla="*/ 2147483647 w 334"/>
              <a:gd name="T7" fmla="*/ 2147483647 h 322"/>
              <a:gd name="T8" fmla="*/ 2147483647 w 334"/>
              <a:gd name="T9" fmla="*/ 2147483647 h 322"/>
              <a:gd name="T10" fmla="*/ 2147483647 w 334"/>
              <a:gd name="T11" fmla="*/ 2147483647 h 322"/>
              <a:gd name="T12" fmla="*/ 2147483647 w 334"/>
              <a:gd name="T13" fmla="*/ 2147483647 h 322"/>
              <a:gd name="T14" fmla="*/ 2147483647 w 334"/>
              <a:gd name="T15" fmla="*/ 2147483647 h 322"/>
              <a:gd name="T16" fmla="*/ 2147483647 w 334"/>
              <a:gd name="T17" fmla="*/ 2147483647 h 322"/>
              <a:gd name="T18" fmla="*/ 2147483647 w 334"/>
              <a:gd name="T19" fmla="*/ 2147483647 h 322"/>
              <a:gd name="T20" fmla="*/ 0 w 334"/>
              <a:gd name="T21" fmla="*/ 2147483647 h 322"/>
              <a:gd name="T22" fmla="*/ 2147483647 w 334"/>
              <a:gd name="T23" fmla="*/ 0 h 3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22"/>
              <a:gd name="T38" fmla="*/ 334 w 334"/>
              <a:gd name="T39" fmla="*/ 322 h 3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22">
                <a:moveTo>
                  <a:pt x="3" y="0"/>
                </a:moveTo>
                <a:lnTo>
                  <a:pt x="182" y="0"/>
                </a:lnTo>
                <a:lnTo>
                  <a:pt x="213" y="69"/>
                </a:lnTo>
                <a:lnTo>
                  <a:pt x="180" y="178"/>
                </a:lnTo>
                <a:lnTo>
                  <a:pt x="285" y="178"/>
                </a:lnTo>
                <a:lnTo>
                  <a:pt x="309" y="249"/>
                </a:lnTo>
                <a:lnTo>
                  <a:pt x="334" y="322"/>
                </a:lnTo>
                <a:lnTo>
                  <a:pt x="193" y="314"/>
                </a:lnTo>
                <a:lnTo>
                  <a:pt x="23" y="250"/>
                </a:lnTo>
                <a:lnTo>
                  <a:pt x="43" y="200"/>
                </a:lnTo>
                <a:lnTo>
                  <a:pt x="0" y="99"/>
                </a:lnTo>
                <a:lnTo>
                  <a:pt x="3"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24" name="Freeform 105">
            <a:extLst>
              <a:ext uri="{FF2B5EF4-FFF2-40B4-BE49-F238E27FC236}">
                <a16:creationId xmlns:a16="http://schemas.microsoft.com/office/drawing/2014/main" id="{9D5410ED-EE98-814F-A829-A7D48AEB049C}"/>
              </a:ext>
            </a:extLst>
          </p:cNvPr>
          <p:cNvSpPr>
            <a:spLocks/>
          </p:cNvSpPr>
          <p:nvPr/>
        </p:nvSpPr>
        <p:spPr bwMode="auto">
          <a:xfrm>
            <a:off x="5245385" y="4152228"/>
            <a:ext cx="722313" cy="342900"/>
          </a:xfrm>
          <a:custGeom>
            <a:avLst/>
            <a:gdLst>
              <a:gd name="T0" fmla="*/ 0 w 583"/>
              <a:gd name="T1" fmla="*/ 0 h 294"/>
              <a:gd name="T2" fmla="*/ 2147483647 w 583"/>
              <a:gd name="T3" fmla="*/ 0 h 294"/>
              <a:gd name="T4" fmla="*/ 2147483647 w 583"/>
              <a:gd name="T5" fmla="*/ 2147483647 h 294"/>
              <a:gd name="T6" fmla="*/ 2147483647 w 583"/>
              <a:gd name="T7" fmla="*/ 2147483647 h 294"/>
              <a:gd name="T8" fmla="*/ 2147483647 w 583"/>
              <a:gd name="T9" fmla="*/ 2147483647 h 294"/>
              <a:gd name="T10" fmla="*/ 2147483647 w 583"/>
              <a:gd name="T11" fmla="*/ 2147483647 h 294"/>
              <a:gd name="T12" fmla="*/ 2147483647 w 583"/>
              <a:gd name="T13" fmla="*/ 2147483647 h 294"/>
              <a:gd name="T14" fmla="*/ 2147483647 w 583"/>
              <a:gd name="T15" fmla="*/ 2147483647 h 294"/>
              <a:gd name="T16" fmla="*/ 2147483647 w 583"/>
              <a:gd name="T17" fmla="*/ 2147483647 h 294"/>
              <a:gd name="T18" fmla="*/ 0 w 583"/>
              <a:gd name="T19" fmla="*/ 2147483647 h 294"/>
              <a:gd name="T20" fmla="*/ 0 w 583"/>
              <a:gd name="T21" fmla="*/ 0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3"/>
              <a:gd name="T34" fmla="*/ 0 h 294"/>
              <a:gd name="T35" fmla="*/ 583 w 583"/>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3" h="294">
                <a:moveTo>
                  <a:pt x="0" y="0"/>
                </a:moveTo>
                <a:lnTo>
                  <a:pt x="554" y="0"/>
                </a:lnTo>
                <a:lnTo>
                  <a:pt x="571" y="43"/>
                </a:lnTo>
                <a:lnTo>
                  <a:pt x="581" y="105"/>
                </a:lnTo>
                <a:lnTo>
                  <a:pt x="583" y="294"/>
                </a:lnTo>
                <a:lnTo>
                  <a:pt x="482" y="273"/>
                </a:lnTo>
                <a:lnTo>
                  <a:pt x="440" y="281"/>
                </a:lnTo>
                <a:lnTo>
                  <a:pt x="197" y="231"/>
                </a:lnTo>
                <a:lnTo>
                  <a:pt x="197" y="88"/>
                </a:lnTo>
                <a:lnTo>
                  <a:pt x="0" y="86"/>
                </a:lnTo>
                <a:lnTo>
                  <a:pt x="0"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25" name="Freeform 106">
            <a:extLst>
              <a:ext uri="{FF2B5EF4-FFF2-40B4-BE49-F238E27FC236}">
                <a16:creationId xmlns:a16="http://schemas.microsoft.com/office/drawing/2014/main" id="{D38C9087-4A46-6E49-924C-5071EC60D514}"/>
              </a:ext>
            </a:extLst>
          </p:cNvPr>
          <p:cNvSpPr>
            <a:spLocks/>
          </p:cNvSpPr>
          <p:nvPr/>
        </p:nvSpPr>
        <p:spPr bwMode="auto">
          <a:xfrm>
            <a:off x="4759610" y="4152228"/>
            <a:ext cx="484188" cy="561975"/>
          </a:xfrm>
          <a:custGeom>
            <a:avLst/>
            <a:gdLst>
              <a:gd name="T0" fmla="*/ 0 w 390"/>
              <a:gd name="T1" fmla="*/ 0 h 482"/>
              <a:gd name="T2" fmla="*/ 2147483647 w 390"/>
              <a:gd name="T3" fmla="*/ 0 h 482"/>
              <a:gd name="T4" fmla="*/ 2147483647 w 390"/>
              <a:gd name="T5" fmla="*/ 2147483647 h 482"/>
              <a:gd name="T6" fmla="*/ 2147483647 w 390"/>
              <a:gd name="T7" fmla="*/ 2147483647 h 482"/>
              <a:gd name="T8" fmla="*/ 2147483647 w 390"/>
              <a:gd name="T9" fmla="*/ 2147483647 h 482"/>
              <a:gd name="T10" fmla="*/ 2147483647 w 390"/>
              <a:gd name="T11" fmla="*/ 2147483647 h 482"/>
              <a:gd name="T12" fmla="*/ 2147483647 w 390"/>
              <a:gd name="T13" fmla="*/ 2147483647 h 482"/>
              <a:gd name="T14" fmla="*/ 0 w 390"/>
              <a:gd name="T15" fmla="*/ 0 h 482"/>
              <a:gd name="T16" fmla="*/ 0 60000 65536"/>
              <a:gd name="T17" fmla="*/ 0 60000 65536"/>
              <a:gd name="T18" fmla="*/ 0 60000 65536"/>
              <a:gd name="T19" fmla="*/ 0 60000 65536"/>
              <a:gd name="T20" fmla="*/ 0 60000 65536"/>
              <a:gd name="T21" fmla="*/ 0 60000 65536"/>
              <a:gd name="T22" fmla="*/ 0 60000 65536"/>
              <a:gd name="T23" fmla="*/ 0 60000 65536"/>
              <a:gd name="T24" fmla="*/ 0 w 390"/>
              <a:gd name="T25" fmla="*/ 0 h 482"/>
              <a:gd name="T26" fmla="*/ 390 w 390"/>
              <a:gd name="T27" fmla="*/ 482 h 4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0" h="482">
                <a:moveTo>
                  <a:pt x="0" y="0"/>
                </a:moveTo>
                <a:lnTo>
                  <a:pt x="390" y="0"/>
                </a:lnTo>
                <a:lnTo>
                  <a:pt x="390" y="415"/>
                </a:lnTo>
                <a:lnTo>
                  <a:pt x="137" y="415"/>
                </a:lnTo>
                <a:lnTo>
                  <a:pt x="66" y="415"/>
                </a:lnTo>
                <a:lnTo>
                  <a:pt x="66" y="482"/>
                </a:lnTo>
                <a:lnTo>
                  <a:pt x="2" y="482"/>
                </a:lnTo>
                <a:lnTo>
                  <a:pt x="0"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26" name="Freeform 107">
            <a:extLst>
              <a:ext uri="{FF2B5EF4-FFF2-40B4-BE49-F238E27FC236}">
                <a16:creationId xmlns:a16="http://schemas.microsoft.com/office/drawing/2014/main" id="{9F3E34F7-6D29-8543-9DE5-63E1D853816C}"/>
              </a:ext>
            </a:extLst>
          </p:cNvPr>
          <p:cNvSpPr>
            <a:spLocks/>
          </p:cNvSpPr>
          <p:nvPr/>
        </p:nvSpPr>
        <p:spPr bwMode="auto">
          <a:xfrm>
            <a:off x="4932648" y="4247478"/>
            <a:ext cx="1130300" cy="938212"/>
          </a:xfrm>
          <a:custGeom>
            <a:avLst/>
            <a:gdLst>
              <a:gd name="T0" fmla="*/ 2147483647 w 910"/>
              <a:gd name="T1" fmla="*/ 0 h 802"/>
              <a:gd name="T2" fmla="*/ 2147483647 w 910"/>
              <a:gd name="T3" fmla="*/ 0 h 802"/>
              <a:gd name="T4" fmla="*/ 2147483647 w 910"/>
              <a:gd name="T5" fmla="*/ 2147483647 h 802"/>
              <a:gd name="T6" fmla="*/ 2147483647 w 910"/>
              <a:gd name="T7" fmla="*/ 2147483647 h 802"/>
              <a:gd name="T8" fmla="*/ 2147483647 w 910"/>
              <a:gd name="T9" fmla="*/ 2147483647 h 802"/>
              <a:gd name="T10" fmla="*/ 2147483647 w 910"/>
              <a:gd name="T11" fmla="*/ 2147483647 h 802"/>
              <a:gd name="T12" fmla="*/ 2147483647 w 910"/>
              <a:gd name="T13" fmla="*/ 2147483647 h 802"/>
              <a:gd name="T14" fmla="*/ 2147483647 w 910"/>
              <a:gd name="T15" fmla="*/ 2147483647 h 802"/>
              <a:gd name="T16" fmla="*/ 2147483647 w 910"/>
              <a:gd name="T17" fmla="*/ 2147483647 h 802"/>
              <a:gd name="T18" fmla="*/ 2147483647 w 910"/>
              <a:gd name="T19" fmla="*/ 2147483647 h 802"/>
              <a:gd name="T20" fmla="*/ 2147483647 w 910"/>
              <a:gd name="T21" fmla="*/ 2147483647 h 802"/>
              <a:gd name="T22" fmla="*/ 2147483647 w 910"/>
              <a:gd name="T23" fmla="*/ 2147483647 h 802"/>
              <a:gd name="T24" fmla="*/ 2147483647 w 910"/>
              <a:gd name="T25" fmla="*/ 2147483647 h 802"/>
              <a:gd name="T26" fmla="*/ 2147483647 w 910"/>
              <a:gd name="T27" fmla="*/ 2147483647 h 802"/>
              <a:gd name="T28" fmla="*/ 2147483647 w 910"/>
              <a:gd name="T29" fmla="*/ 2147483647 h 802"/>
              <a:gd name="T30" fmla="*/ 2147483647 w 910"/>
              <a:gd name="T31" fmla="*/ 2147483647 h 802"/>
              <a:gd name="T32" fmla="*/ 2147483647 w 910"/>
              <a:gd name="T33" fmla="*/ 2147483647 h 802"/>
              <a:gd name="T34" fmla="*/ 2147483647 w 910"/>
              <a:gd name="T35" fmla="*/ 2147483647 h 802"/>
              <a:gd name="T36" fmla="*/ 2147483647 w 910"/>
              <a:gd name="T37" fmla="*/ 2147483647 h 802"/>
              <a:gd name="T38" fmla="*/ 2147483647 w 910"/>
              <a:gd name="T39" fmla="*/ 2147483647 h 802"/>
              <a:gd name="T40" fmla="*/ 0 w 910"/>
              <a:gd name="T41" fmla="*/ 2147483647 h 802"/>
              <a:gd name="T42" fmla="*/ 2147483647 w 910"/>
              <a:gd name="T43" fmla="*/ 2147483647 h 802"/>
              <a:gd name="T44" fmla="*/ 2147483647 w 910"/>
              <a:gd name="T45" fmla="*/ 0 h 8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10"/>
              <a:gd name="T70" fmla="*/ 0 h 802"/>
              <a:gd name="T71" fmla="*/ 910 w 910"/>
              <a:gd name="T72" fmla="*/ 802 h 8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10" h="802">
                <a:moveTo>
                  <a:pt x="252" y="0"/>
                </a:moveTo>
                <a:lnTo>
                  <a:pt x="449" y="0"/>
                </a:lnTo>
                <a:lnTo>
                  <a:pt x="449" y="143"/>
                </a:lnTo>
                <a:lnTo>
                  <a:pt x="692" y="194"/>
                </a:lnTo>
                <a:lnTo>
                  <a:pt x="732" y="188"/>
                </a:lnTo>
                <a:lnTo>
                  <a:pt x="836" y="209"/>
                </a:lnTo>
                <a:lnTo>
                  <a:pt x="868" y="218"/>
                </a:lnTo>
                <a:lnTo>
                  <a:pt x="865" y="356"/>
                </a:lnTo>
                <a:lnTo>
                  <a:pt x="910" y="455"/>
                </a:lnTo>
                <a:lnTo>
                  <a:pt x="890" y="505"/>
                </a:lnTo>
                <a:lnTo>
                  <a:pt x="798" y="529"/>
                </a:lnTo>
                <a:lnTo>
                  <a:pt x="672" y="632"/>
                </a:lnTo>
                <a:lnTo>
                  <a:pt x="641" y="714"/>
                </a:lnTo>
                <a:lnTo>
                  <a:pt x="657" y="802"/>
                </a:lnTo>
                <a:lnTo>
                  <a:pt x="495" y="743"/>
                </a:lnTo>
                <a:lnTo>
                  <a:pt x="389" y="567"/>
                </a:lnTo>
                <a:lnTo>
                  <a:pt x="306" y="541"/>
                </a:lnTo>
                <a:lnTo>
                  <a:pt x="260" y="589"/>
                </a:lnTo>
                <a:lnTo>
                  <a:pt x="195" y="551"/>
                </a:lnTo>
                <a:lnTo>
                  <a:pt x="135" y="442"/>
                </a:lnTo>
                <a:lnTo>
                  <a:pt x="0" y="329"/>
                </a:lnTo>
                <a:lnTo>
                  <a:pt x="252" y="329"/>
                </a:lnTo>
                <a:lnTo>
                  <a:pt x="252"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27" name="Freeform 108">
            <a:extLst>
              <a:ext uri="{FF2B5EF4-FFF2-40B4-BE49-F238E27FC236}">
                <a16:creationId xmlns:a16="http://schemas.microsoft.com/office/drawing/2014/main" id="{A133CC83-A253-CA4E-AF8A-21E628EA767F}"/>
              </a:ext>
            </a:extLst>
          </p:cNvPr>
          <p:cNvSpPr>
            <a:spLocks/>
          </p:cNvSpPr>
          <p:nvPr/>
        </p:nvSpPr>
        <p:spPr bwMode="auto">
          <a:xfrm>
            <a:off x="4342098" y="3647403"/>
            <a:ext cx="419100" cy="500062"/>
          </a:xfrm>
          <a:custGeom>
            <a:avLst/>
            <a:gdLst>
              <a:gd name="T0" fmla="*/ 2147483647 w 335"/>
              <a:gd name="T1" fmla="*/ 2147483647 h 427"/>
              <a:gd name="T2" fmla="*/ 2147483647 w 335"/>
              <a:gd name="T3" fmla="*/ 2147483647 h 427"/>
              <a:gd name="T4" fmla="*/ 2147483647 w 335"/>
              <a:gd name="T5" fmla="*/ 2147483647 h 427"/>
              <a:gd name="T6" fmla="*/ 0 w 335"/>
              <a:gd name="T7" fmla="*/ 2147483647 h 427"/>
              <a:gd name="T8" fmla="*/ 0 w 335"/>
              <a:gd name="T9" fmla="*/ 0 h 427"/>
              <a:gd name="T10" fmla="*/ 2147483647 w 335"/>
              <a:gd name="T11" fmla="*/ 0 h 427"/>
              <a:gd name="T12" fmla="*/ 2147483647 w 335"/>
              <a:gd name="T13" fmla="*/ 2147483647 h 427"/>
              <a:gd name="T14" fmla="*/ 0 60000 65536"/>
              <a:gd name="T15" fmla="*/ 0 60000 65536"/>
              <a:gd name="T16" fmla="*/ 0 60000 65536"/>
              <a:gd name="T17" fmla="*/ 0 60000 65536"/>
              <a:gd name="T18" fmla="*/ 0 60000 65536"/>
              <a:gd name="T19" fmla="*/ 0 60000 65536"/>
              <a:gd name="T20" fmla="*/ 0 60000 65536"/>
              <a:gd name="T21" fmla="*/ 0 w 335"/>
              <a:gd name="T22" fmla="*/ 0 h 427"/>
              <a:gd name="T23" fmla="*/ 335 w 335"/>
              <a:gd name="T24" fmla="*/ 427 h 4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5" h="427">
                <a:moveTo>
                  <a:pt x="195" y="79"/>
                </a:moveTo>
                <a:lnTo>
                  <a:pt x="335" y="80"/>
                </a:lnTo>
                <a:lnTo>
                  <a:pt x="335" y="427"/>
                </a:lnTo>
                <a:lnTo>
                  <a:pt x="0" y="426"/>
                </a:lnTo>
                <a:lnTo>
                  <a:pt x="0" y="0"/>
                </a:lnTo>
                <a:lnTo>
                  <a:pt x="195" y="0"/>
                </a:lnTo>
                <a:lnTo>
                  <a:pt x="195" y="79"/>
                </a:lnTo>
                <a:close/>
              </a:path>
            </a:pathLst>
          </a:custGeom>
          <a:solidFill>
            <a:srgbClr val="DDDDDD"/>
          </a:solidFill>
          <a:ln w="6350" cmpd="sng">
            <a:solidFill>
              <a:schemeClr val="tx1"/>
            </a:solidFill>
            <a:prstDash val="solid"/>
            <a:round/>
            <a:headEnd/>
            <a:tailEnd/>
          </a:ln>
        </p:spPr>
        <p:txBody>
          <a:bodyPr/>
          <a:lstStyle/>
          <a:p>
            <a:endParaRPr lang="en-US"/>
          </a:p>
        </p:txBody>
      </p:sp>
      <p:sp>
        <p:nvSpPr>
          <p:cNvPr id="328" name="Freeform 109">
            <a:extLst>
              <a:ext uri="{FF2B5EF4-FFF2-40B4-BE49-F238E27FC236}">
                <a16:creationId xmlns:a16="http://schemas.microsoft.com/office/drawing/2014/main" id="{A28BA275-2756-6143-B370-DE655D111E5E}"/>
              </a:ext>
            </a:extLst>
          </p:cNvPr>
          <p:cNvSpPr>
            <a:spLocks/>
          </p:cNvSpPr>
          <p:nvPr/>
        </p:nvSpPr>
        <p:spPr bwMode="auto">
          <a:xfrm>
            <a:off x="3503898" y="3202903"/>
            <a:ext cx="622300" cy="447675"/>
          </a:xfrm>
          <a:custGeom>
            <a:avLst/>
            <a:gdLst>
              <a:gd name="T0" fmla="*/ 2147483647 w 501"/>
              <a:gd name="T1" fmla="*/ 0 h 381"/>
              <a:gd name="T2" fmla="*/ 2147483647 w 501"/>
              <a:gd name="T3" fmla="*/ 2147483647 h 381"/>
              <a:gd name="T4" fmla="*/ 2147483647 w 501"/>
              <a:gd name="T5" fmla="*/ 2147483647 h 381"/>
              <a:gd name="T6" fmla="*/ 2147483647 w 501"/>
              <a:gd name="T7" fmla="*/ 2147483647 h 381"/>
              <a:gd name="T8" fmla="*/ 2147483647 w 501"/>
              <a:gd name="T9" fmla="*/ 2147483647 h 381"/>
              <a:gd name="T10" fmla="*/ 2147483647 w 501"/>
              <a:gd name="T11" fmla="*/ 2147483647 h 381"/>
              <a:gd name="T12" fmla="*/ 2147483647 w 501"/>
              <a:gd name="T13" fmla="*/ 2147483647 h 381"/>
              <a:gd name="T14" fmla="*/ 2147483647 w 501"/>
              <a:gd name="T15" fmla="*/ 2147483647 h 381"/>
              <a:gd name="T16" fmla="*/ 2147483647 w 501"/>
              <a:gd name="T17" fmla="*/ 2147483647 h 381"/>
              <a:gd name="T18" fmla="*/ 2147483647 w 501"/>
              <a:gd name="T19" fmla="*/ 2147483647 h 381"/>
              <a:gd name="T20" fmla="*/ 0 w 501"/>
              <a:gd name="T21" fmla="*/ 2147483647 h 381"/>
              <a:gd name="T22" fmla="*/ 2147483647 w 501"/>
              <a:gd name="T23" fmla="*/ 0 h 3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1"/>
              <a:gd name="T37" fmla="*/ 0 h 381"/>
              <a:gd name="T38" fmla="*/ 501 w 501"/>
              <a:gd name="T39" fmla="*/ 381 h 3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1" h="381">
                <a:moveTo>
                  <a:pt x="32" y="0"/>
                </a:moveTo>
                <a:lnTo>
                  <a:pt x="88" y="2"/>
                </a:lnTo>
                <a:lnTo>
                  <a:pt x="101" y="51"/>
                </a:lnTo>
                <a:lnTo>
                  <a:pt x="314" y="8"/>
                </a:lnTo>
                <a:lnTo>
                  <a:pt x="477" y="8"/>
                </a:lnTo>
                <a:lnTo>
                  <a:pt x="501" y="47"/>
                </a:lnTo>
                <a:lnTo>
                  <a:pt x="467" y="190"/>
                </a:lnTo>
                <a:lnTo>
                  <a:pt x="489" y="196"/>
                </a:lnTo>
                <a:lnTo>
                  <a:pt x="489" y="381"/>
                </a:lnTo>
                <a:lnTo>
                  <a:pt x="14" y="381"/>
                </a:lnTo>
                <a:lnTo>
                  <a:pt x="0" y="299"/>
                </a:lnTo>
                <a:lnTo>
                  <a:pt x="32"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29" name="Freeform 110">
            <a:extLst>
              <a:ext uri="{FF2B5EF4-FFF2-40B4-BE49-F238E27FC236}">
                <a16:creationId xmlns:a16="http://schemas.microsoft.com/office/drawing/2014/main" id="{D35D335C-ED11-5344-8975-631956ED7220}"/>
              </a:ext>
            </a:extLst>
          </p:cNvPr>
          <p:cNvSpPr>
            <a:spLocks/>
          </p:cNvSpPr>
          <p:nvPr/>
        </p:nvSpPr>
        <p:spPr bwMode="auto">
          <a:xfrm>
            <a:off x="4080160" y="2913978"/>
            <a:ext cx="506413" cy="736600"/>
          </a:xfrm>
          <a:custGeom>
            <a:avLst/>
            <a:gdLst>
              <a:gd name="T0" fmla="*/ 2147483647 w 406"/>
              <a:gd name="T1" fmla="*/ 0 h 628"/>
              <a:gd name="T2" fmla="*/ 2147483647 w 406"/>
              <a:gd name="T3" fmla="*/ 0 h 628"/>
              <a:gd name="T4" fmla="*/ 2147483647 w 406"/>
              <a:gd name="T5" fmla="*/ 2147483647 h 628"/>
              <a:gd name="T6" fmla="*/ 2147483647 w 406"/>
              <a:gd name="T7" fmla="*/ 2147483647 h 628"/>
              <a:gd name="T8" fmla="*/ 2147483647 w 406"/>
              <a:gd name="T9" fmla="*/ 2147483647 h 628"/>
              <a:gd name="T10" fmla="*/ 2147483647 w 406"/>
              <a:gd name="T11" fmla="*/ 2147483647 h 628"/>
              <a:gd name="T12" fmla="*/ 2147483647 w 406"/>
              <a:gd name="T13" fmla="*/ 2147483647 h 628"/>
              <a:gd name="T14" fmla="*/ 2147483647 w 406"/>
              <a:gd name="T15" fmla="*/ 2147483647 h 628"/>
              <a:gd name="T16" fmla="*/ 2147483647 w 406"/>
              <a:gd name="T17" fmla="*/ 2147483647 h 628"/>
              <a:gd name="T18" fmla="*/ 2147483647 w 406"/>
              <a:gd name="T19" fmla="*/ 2147483647 h 628"/>
              <a:gd name="T20" fmla="*/ 2147483647 w 406"/>
              <a:gd name="T21" fmla="*/ 2147483647 h 628"/>
              <a:gd name="T22" fmla="*/ 2147483647 w 406"/>
              <a:gd name="T23" fmla="*/ 2147483647 h 628"/>
              <a:gd name="T24" fmla="*/ 2147483647 w 406"/>
              <a:gd name="T25" fmla="*/ 2147483647 h 628"/>
              <a:gd name="T26" fmla="*/ 0 w 406"/>
              <a:gd name="T27" fmla="*/ 2147483647 h 628"/>
              <a:gd name="T28" fmla="*/ 2147483647 w 406"/>
              <a:gd name="T29" fmla="*/ 2147483647 h 628"/>
              <a:gd name="T30" fmla="*/ 2147483647 w 406"/>
              <a:gd name="T31" fmla="*/ 2147483647 h 628"/>
              <a:gd name="T32" fmla="*/ 2147483647 w 406"/>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6"/>
              <a:gd name="T52" fmla="*/ 0 h 628"/>
              <a:gd name="T53" fmla="*/ 406 w 406"/>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6" h="628">
                <a:moveTo>
                  <a:pt x="12" y="0"/>
                </a:moveTo>
                <a:lnTo>
                  <a:pt x="84" y="0"/>
                </a:lnTo>
                <a:lnTo>
                  <a:pt x="84" y="104"/>
                </a:lnTo>
                <a:lnTo>
                  <a:pt x="205" y="233"/>
                </a:lnTo>
                <a:lnTo>
                  <a:pt x="180" y="290"/>
                </a:lnTo>
                <a:lnTo>
                  <a:pt x="190" y="316"/>
                </a:lnTo>
                <a:lnTo>
                  <a:pt x="235" y="300"/>
                </a:lnTo>
                <a:lnTo>
                  <a:pt x="299" y="413"/>
                </a:lnTo>
                <a:lnTo>
                  <a:pt x="406" y="380"/>
                </a:lnTo>
                <a:lnTo>
                  <a:pt x="406" y="628"/>
                </a:lnTo>
                <a:lnTo>
                  <a:pt x="211" y="628"/>
                </a:lnTo>
                <a:lnTo>
                  <a:pt x="24" y="628"/>
                </a:lnTo>
                <a:lnTo>
                  <a:pt x="24" y="443"/>
                </a:lnTo>
                <a:lnTo>
                  <a:pt x="0" y="439"/>
                </a:lnTo>
                <a:lnTo>
                  <a:pt x="36" y="296"/>
                </a:lnTo>
                <a:lnTo>
                  <a:pt x="12" y="253"/>
                </a:lnTo>
                <a:lnTo>
                  <a:pt x="12" y="0"/>
                </a:lnTo>
                <a:close/>
              </a:path>
            </a:pathLst>
          </a:custGeom>
          <a:solidFill>
            <a:srgbClr val="DDDDDD"/>
          </a:solidFill>
          <a:ln w="6350">
            <a:solidFill>
              <a:schemeClr val="tx1"/>
            </a:solidFill>
            <a:miter lim="800000"/>
            <a:headEnd/>
            <a:tailEnd/>
          </a:ln>
        </p:spPr>
        <p:txBody>
          <a:bodyPr/>
          <a:lstStyle/>
          <a:p>
            <a:endParaRPr lang="en-US"/>
          </a:p>
        </p:txBody>
      </p:sp>
      <p:sp>
        <p:nvSpPr>
          <p:cNvPr id="330" name="Freeform 111">
            <a:extLst>
              <a:ext uri="{FF2B5EF4-FFF2-40B4-BE49-F238E27FC236}">
                <a16:creationId xmlns:a16="http://schemas.microsoft.com/office/drawing/2014/main" id="{B6BBC53F-6A7F-4B4F-BF5E-B0A42AFCA012}"/>
              </a:ext>
            </a:extLst>
          </p:cNvPr>
          <p:cNvSpPr>
            <a:spLocks/>
          </p:cNvSpPr>
          <p:nvPr/>
        </p:nvSpPr>
        <p:spPr bwMode="auto">
          <a:xfrm>
            <a:off x="3869023" y="3647403"/>
            <a:ext cx="481012" cy="725487"/>
          </a:xfrm>
          <a:custGeom>
            <a:avLst/>
            <a:gdLst>
              <a:gd name="T0" fmla="*/ 0 w 386"/>
              <a:gd name="T1" fmla="*/ 0 h 619"/>
              <a:gd name="T2" fmla="*/ 2147483647 w 386"/>
              <a:gd name="T3" fmla="*/ 0 h 619"/>
              <a:gd name="T4" fmla="*/ 2147483647 w 386"/>
              <a:gd name="T5" fmla="*/ 2147483647 h 619"/>
              <a:gd name="T6" fmla="*/ 2147483647 w 386"/>
              <a:gd name="T7" fmla="*/ 2147483647 h 619"/>
              <a:gd name="T8" fmla="*/ 2147483647 w 386"/>
              <a:gd name="T9" fmla="*/ 2147483647 h 619"/>
              <a:gd name="T10" fmla="*/ 2147483647 w 386"/>
              <a:gd name="T11" fmla="*/ 2147483647 h 619"/>
              <a:gd name="T12" fmla="*/ 0 w 386"/>
              <a:gd name="T13" fmla="*/ 2147483647 h 619"/>
              <a:gd name="T14" fmla="*/ 0 w 386"/>
              <a:gd name="T15" fmla="*/ 0 h 619"/>
              <a:gd name="T16" fmla="*/ 0 60000 65536"/>
              <a:gd name="T17" fmla="*/ 0 60000 65536"/>
              <a:gd name="T18" fmla="*/ 0 60000 65536"/>
              <a:gd name="T19" fmla="*/ 0 60000 65536"/>
              <a:gd name="T20" fmla="*/ 0 60000 65536"/>
              <a:gd name="T21" fmla="*/ 0 60000 65536"/>
              <a:gd name="T22" fmla="*/ 0 60000 65536"/>
              <a:gd name="T23" fmla="*/ 0 60000 65536"/>
              <a:gd name="T24" fmla="*/ 0 w 386"/>
              <a:gd name="T25" fmla="*/ 0 h 619"/>
              <a:gd name="T26" fmla="*/ 386 w 386"/>
              <a:gd name="T27" fmla="*/ 619 h 6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 h="619">
                <a:moveTo>
                  <a:pt x="0" y="0"/>
                </a:moveTo>
                <a:lnTo>
                  <a:pt x="386" y="0"/>
                </a:lnTo>
                <a:lnTo>
                  <a:pt x="386" y="424"/>
                </a:lnTo>
                <a:lnTo>
                  <a:pt x="385" y="519"/>
                </a:lnTo>
                <a:lnTo>
                  <a:pt x="341" y="509"/>
                </a:lnTo>
                <a:lnTo>
                  <a:pt x="356" y="619"/>
                </a:lnTo>
                <a:lnTo>
                  <a:pt x="0" y="263"/>
                </a:lnTo>
                <a:lnTo>
                  <a:pt x="0"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31" name="Freeform 112">
            <a:extLst>
              <a:ext uri="{FF2B5EF4-FFF2-40B4-BE49-F238E27FC236}">
                <a16:creationId xmlns:a16="http://schemas.microsoft.com/office/drawing/2014/main" id="{71465BD5-81A5-2D42-ACC5-E040E2B430BD}"/>
              </a:ext>
            </a:extLst>
          </p:cNvPr>
          <p:cNvSpPr>
            <a:spLocks/>
          </p:cNvSpPr>
          <p:nvPr/>
        </p:nvSpPr>
        <p:spPr bwMode="auto">
          <a:xfrm>
            <a:off x="3500723" y="2913978"/>
            <a:ext cx="596900" cy="347662"/>
          </a:xfrm>
          <a:custGeom>
            <a:avLst/>
            <a:gdLst>
              <a:gd name="T0" fmla="*/ 2147483647 w 480"/>
              <a:gd name="T1" fmla="*/ 0 h 298"/>
              <a:gd name="T2" fmla="*/ 2147483647 w 480"/>
              <a:gd name="T3" fmla="*/ 2147483647 h 298"/>
              <a:gd name="T4" fmla="*/ 2147483647 w 480"/>
              <a:gd name="T5" fmla="*/ 2147483647 h 298"/>
              <a:gd name="T6" fmla="*/ 0 w 480"/>
              <a:gd name="T7" fmla="*/ 2147483647 h 298"/>
              <a:gd name="T8" fmla="*/ 2147483647 w 480"/>
              <a:gd name="T9" fmla="*/ 2147483647 h 298"/>
              <a:gd name="T10" fmla="*/ 2147483647 w 480"/>
              <a:gd name="T11" fmla="*/ 2147483647 h 298"/>
              <a:gd name="T12" fmla="*/ 2147483647 w 480"/>
              <a:gd name="T13" fmla="*/ 2147483647 h 298"/>
              <a:gd name="T14" fmla="*/ 2147483647 w 480"/>
              <a:gd name="T15" fmla="*/ 2147483647 h 298"/>
              <a:gd name="T16" fmla="*/ 2147483647 w 480"/>
              <a:gd name="T17" fmla="*/ 2147483647 h 298"/>
              <a:gd name="T18" fmla="*/ 2147483647 w 480"/>
              <a:gd name="T19" fmla="*/ 0 h 298"/>
              <a:gd name="T20" fmla="*/ 2147483647 w 480"/>
              <a:gd name="T21" fmla="*/ 0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298"/>
              <a:gd name="T35" fmla="*/ 480 w 480"/>
              <a:gd name="T36" fmla="*/ 298 h 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298">
                <a:moveTo>
                  <a:pt x="107" y="0"/>
                </a:moveTo>
                <a:lnTo>
                  <a:pt x="125" y="88"/>
                </a:lnTo>
                <a:lnTo>
                  <a:pt x="115" y="108"/>
                </a:lnTo>
                <a:lnTo>
                  <a:pt x="0" y="90"/>
                </a:lnTo>
                <a:lnTo>
                  <a:pt x="36" y="247"/>
                </a:lnTo>
                <a:lnTo>
                  <a:pt x="90" y="251"/>
                </a:lnTo>
                <a:lnTo>
                  <a:pt x="101" y="298"/>
                </a:lnTo>
                <a:lnTo>
                  <a:pt x="320" y="255"/>
                </a:lnTo>
                <a:lnTo>
                  <a:pt x="479" y="255"/>
                </a:lnTo>
                <a:lnTo>
                  <a:pt x="480" y="0"/>
                </a:lnTo>
                <a:lnTo>
                  <a:pt x="107" y="0"/>
                </a:lnTo>
                <a:close/>
              </a:path>
            </a:pathLst>
          </a:custGeom>
          <a:solidFill>
            <a:srgbClr val="DDDDDD"/>
          </a:solidFill>
          <a:ln w="6350">
            <a:solidFill>
              <a:schemeClr val="tx1"/>
            </a:solidFill>
            <a:miter lim="800000"/>
            <a:headEnd/>
            <a:tailEnd/>
          </a:ln>
        </p:spPr>
        <p:txBody>
          <a:bodyPr/>
          <a:lstStyle/>
          <a:p>
            <a:endParaRPr lang="en-US"/>
          </a:p>
        </p:txBody>
      </p:sp>
      <p:sp>
        <p:nvSpPr>
          <p:cNvPr id="332" name="Freeform 113">
            <a:extLst>
              <a:ext uri="{FF2B5EF4-FFF2-40B4-BE49-F238E27FC236}">
                <a16:creationId xmlns:a16="http://schemas.microsoft.com/office/drawing/2014/main" id="{4800ED57-F7A9-5849-97AC-BEB3A7B35430}"/>
              </a:ext>
            </a:extLst>
          </p:cNvPr>
          <p:cNvSpPr>
            <a:spLocks/>
          </p:cNvSpPr>
          <p:nvPr/>
        </p:nvSpPr>
        <p:spPr bwMode="auto">
          <a:xfrm>
            <a:off x="3499135" y="3647403"/>
            <a:ext cx="860425" cy="904875"/>
          </a:xfrm>
          <a:custGeom>
            <a:avLst/>
            <a:gdLst>
              <a:gd name="T0" fmla="*/ 2147483647 w 693"/>
              <a:gd name="T1" fmla="*/ 0 h 772"/>
              <a:gd name="T2" fmla="*/ 2147483647 w 693"/>
              <a:gd name="T3" fmla="*/ 0 h 772"/>
              <a:gd name="T4" fmla="*/ 2147483647 w 693"/>
              <a:gd name="T5" fmla="*/ 2147483647 h 772"/>
              <a:gd name="T6" fmla="*/ 2147483647 w 693"/>
              <a:gd name="T7" fmla="*/ 2147483647 h 772"/>
              <a:gd name="T8" fmla="*/ 2147483647 w 693"/>
              <a:gd name="T9" fmla="*/ 2147483647 h 772"/>
              <a:gd name="T10" fmla="*/ 2147483647 w 693"/>
              <a:gd name="T11" fmla="*/ 2147483647 h 772"/>
              <a:gd name="T12" fmla="*/ 2147483647 w 693"/>
              <a:gd name="T13" fmla="*/ 2147483647 h 772"/>
              <a:gd name="T14" fmla="*/ 2147483647 w 693"/>
              <a:gd name="T15" fmla="*/ 2147483647 h 772"/>
              <a:gd name="T16" fmla="*/ 2147483647 w 693"/>
              <a:gd name="T17" fmla="*/ 2147483647 h 772"/>
              <a:gd name="T18" fmla="*/ 2147483647 w 693"/>
              <a:gd name="T19" fmla="*/ 2147483647 h 772"/>
              <a:gd name="T20" fmla="*/ 2147483647 w 693"/>
              <a:gd name="T21" fmla="*/ 2147483647 h 772"/>
              <a:gd name="T22" fmla="*/ 2147483647 w 693"/>
              <a:gd name="T23" fmla="*/ 2147483647 h 772"/>
              <a:gd name="T24" fmla="*/ 0 w 693"/>
              <a:gd name="T25" fmla="*/ 2147483647 h 772"/>
              <a:gd name="T26" fmla="*/ 2147483647 w 693"/>
              <a:gd name="T27" fmla="*/ 0 h 7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3"/>
              <a:gd name="T43" fmla="*/ 0 h 772"/>
              <a:gd name="T44" fmla="*/ 693 w 693"/>
              <a:gd name="T45" fmla="*/ 772 h 7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3" h="772">
                <a:moveTo>
                  <a:pt x="16" y="0"/>
                </a:moveTo>
                <a:lnTo>
                  <a:pt x="298" y="0"/>
                </a:lnTo>
                <a:lnTo>
                  <a:pt x="298" y="263"/>
                </a:lnTo>
                <a:lnTo>
                  <a:pt x="661" y="625"/>
                </a:lnTo>
                <a:lnTo>
                  <a:pt x="693" y="667"/>
                </a:lnTo>
                <a:lnTo>
                  <a:pt x="677" y="772"/>
                </a:lnTo>
                <a:lnTo>
                  <a:pt x="495" y="772"/>
                </a:lnTo>
                <a:lnTo>
                  <a:pt x="334" y="642"/>
                </a:lnTo>
                <a:lnTo>
                  <a:pt x="277" y="642"/>
                </a:lnTo>
                <a:lnTo>
                  <a:pt x="140" y="400"/>
                </a:lnTo>
                <a:lnTo>
                  <a:pt x="44" y="251"/>
                </a:lnTo>
                <a:lnTo>
                  <a:pt x="56" y="194"/>
                </a:lnTo>
                <a:lnTo>
                  <a:pt x="0" y="118"/>
                </a:lnTo>
                <a:lnTo>
                  <a:pt x="16" y="0"/>
                </a:lnTo>
                <a:close/>
              </a:path>
            </a:pathLst>
          </a:custGeom>
          <a:solidFill>
            <a:srgbClr val="7F7F7F"/>
          </a:solidFill>
          <a:ln w="6350" cmpd="sng">
            <a:solidFill>
              <a:schemeClr val="tx1"/>
            </a:solidFill>
            <a:prstDash val="solid"/>
            <a:round/>
            <a:headEnd/>
            <a:tailEnd/>
          </a:ln>
        </p:spPr>
        <p:txBody>
          <a:bodyPr/>
          <a:lstStyle/>
          <a:p>
            <a:endParaRPr lang="en-US"/>
          </a:p>
        </p:txBody>
      </p:sp>
      <p:sp>
        <p:nvSpPr>
          <p:cNvPr id="333" name="Freeform 114">
            <a:extLst>
              <a:ext uri="{FF2B5EF4-FFF2-40B4-BE49-F238E27FC236}">
                <a16:creationId xmlns:a16="http://schemas.microsoft.com/office/drawing/2014/main" id="{DE3AEEAA-9314-A545-B5C7-815FBA5F40EA}"/>
              </a:ext>
            </a:extLst>
          </p:cNvPr>
          <p:cNvSpPr>
            <a:spLocks/>
          </p:cNvSpPr>
          <p:nvPr/>
        </p:nvSpPr>
        <p:spPr bwMode="auto">
          <a:xfrm>
            <a:off x="7137685" y="3601365"/>
            <a:ext cx="463550" cy="268288"/>
          </a:xfrm>
          <a:custGeom>
            <a:avLst/>
            <a:gdLst>
              <a:gd name="T0" fmla="*/ 0 w 371"/>
              <a:gd name="T1" fmla="*/ 2147483647 h 228"/>
              <a:gd name="T2" fmla="*/ 2147483647 w 371"/>
              <a:gd name="T3" fmla="*/ 0 h 228"/>
              <a:gd name="T4" fmla="*/ 2147483647 w 371"/>
              <a:gd name="T5" fmla="*/ 2147483647 h 228"/>
              <a:gd name="T6" fmla="*/ 2147483647 w 371"/>
              <a:gd name="T7" fmla="*/ 2147483647 h 228"/>
              <a:gd name="T8" fmla="*/ 2147483647 w 371"/>
              <a:gd name="T9" fmla="*/ 2147483647 h 228"/>
              <a:gd name="T10" fmla="*/ 2147483647 w 371"/>
              <a:gd name="T11" fmla="*/ 2147483647 h 228"/>
              <a:gd name="T12" fmla="*/ 2147483647 w 371"/>
              <a:gd name="T13" fmla="*/ 2147483647 h 228"/>
              <a:gd name="T14" fmla="*/ 2147483647 w 371"/>
              <a:gd name="T15" fmla="*/ 2147483647 h 228"/>
              <a:gd name="T16" fmla="*/ 2147483647 w 371"/>
              <a:gd name="T17" fmla="*/ 2147483647 h 228"/>
              <a:gd name="T18" fmla="*/ 2147483647 w 371"/>
              <a:gd name="T19" fmla="*/ 2147483647 h 228"/>
              <a:gd name="T20" fmla="*/ 0 w 371"/>
              <a:gd name="T21" fmla="*/ 2147483647 h 228"/>
              <a:gd name="T22" fmla="*/ 0 w 371"/>
              <a:gd name="T23" fmla="*/ 2147483647 h 2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228"/>
              <a:gd name="T38" fmla="*/ 371 w 371"/>
              <a:gd name="T39" fmla="*/ 228 h 2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228">
                <a:moveTo>
                  <a:pt x="0" y="43"/>
                </a:moveTo>
                <a:lnTo>
                  <a:pt x="53" y="0"/>
                </a:lnTo>
                <a:lnTo>
                  <a:pt x="54" y="39"/>
                </a:lnTo>
                <a:lnTo>
                  <a:pt x="331" y="38"/>
                </a:lnTo>
                <a:lnTo>
                  <a:pt x="371" y="108"/>
                </a:lnTo>
                <a:lnTo>
                  <a:pt x="348" y="131"/>
                </a:lnTo>
                <a:lnTo>
                  <a:pt x="369" y="185"/>
                </a:lnTo>
                <a:lnTo>
                  <a:pt x="352" y="209"/>
                </a:lnTo>
                <a:lnTo>
                  <a:pt x="282" y="209"/>
                </a:lnTo>
                <a:lnTo>
                  <a:pt x="282" y="227"/>
                </a:lnTo>
                <a:lnTo>
                  <a:pt x="0" y="228"/>
                </a:lnTo>
                <a:lnTo>
                  <a:pt x="0" y="43"/>
                </a:lnTo>
                <a:close/>
              </a:path>
            </a:pathLst>
          </a:custGeom>
          <a:solidFill>
            <a:srgbClr val="DDDDDD"/>
          </a:solidFill>
          <a:ln w="6350" cmpd="sng">
            <a:solidFill>
              <a:schemeClr val="tx1"/>
            </a:solidFill>
            <a:prstDash val="solid"/>
            <a:round/>
            <a:headEnd/>
            <a:tailEnd/>
          </a:ln>
        </p:spPr>
        <p:txBody>
          <a:bodyPr/>
          <a:lstStyle/>
          <a:p>
            <a:endParaRPr lang="en-US"/>
          </a:p>
        </p:txBody>
      </p:sp>
      <p:sp>
        <p:nvSpPr>
          <p:cNvPr id="334" name="Freeform 115">
            <a:extLst>
              <a:ext uri="{FF2B5EF4-FFF2-40B4-BE49-F238E27FC236}">
                <a16:creationId xmlns:a16="http://schemas.microsoft.com/office/drawing/2014/main" id="{1032DBF1-1139-E84F-84AC-333D91FB4D85}"/>
              </a:ext>
            </a:extLst>
          </p:cNvPr>
          <p:cNvSpPr>
            <a:spLocks/>
          </p:cNvSpPr>
          <p:nvPr/>
        </p:nvSpPr>
        <p:spPr bwMode="auto">
          <a:xfrm>
            <a:off x="5843873" y="3780753"/>
            <a:ext cx="571500" cy="469900"/>
          </a:xfrm>
          <a:custGeom>
            <a:avLst/>
            <a:gdLst>
              <a:gd name="T0" fmla="*/ 0 w 461"/>
              <a:gd name="T1" fmla="*/ 0 h 400"/>
              <a:gd name="T2" fmla="*/ 2147483647 w 461"/>
              <a:gd name="T3" fmla="*/ 0 h 400"/>
              <a:gd name="T4" fmla="*/ 2147483647 w 461"/>
              <a:gd name="T5" fmla="*/ 2147483647 h 400"/>
              <a:gd name="T6" fmla="*/ 2147483647 w 461"/>
              <a:gd name="T7" fmla="*/ 2147483647 h 400"/>
              <a:gd name="T8" fmla="*/ 2147483647 w 461"/>
              <a:gd name="T9" fmla="*/ 2147483647 h 400"/>
              <a:gd name="T10" fmla="*/ 2147483647 w 461"/>
              <a:gd name="T11" fmla="*/ 2147483647 h 400"/>
              <a:gd name="T12" fmla="*/ 2147483647 w 461"/>
              <a:gd name="T13" fmla="*/ 2147483647 h 400"/>
              <a:gd name="T14" fmla="*/ 2147483647 w 461"/>
              <a:gd name="T15" fmla="*/ 2147483647 h 400"/>
              <a:gd name="T16" fmla="*/ 2147483647 w 461"/>
              <a:gd name="T17" fmla="*/ 2147483647 h 400"/>
              <a:gd name="T18" fmla="*/ 2147483647 w 461"/>
              <a:gd name="T19" fmla="*/ 2147483647 h 400"/>
              <a:gd name="T20" fmla="*/ 2147483647 w 461"/>
              <a:gd name="T21" fmla="*/ 2147483647 h 400"/>
              <a:gd name="T22" fmla="*/ 2147483647 w 461"/>
              <a:gd name="T23" fmla="*/ 2147483647 h 400"/>
              <a:gd name="T24" fmla="*/ 2147483647 w 461"/>
              <a:gd name="T25" fmla="*/ 2147483647 h 400"/>
              <a:gd name="T26" fmla="*/ 2147483647 w 461"/>
              <a:gd name="T27" fmla="*/ 2147483647 h 400"/>
              <a:gd name="T28" fmla="*/ 2147483647 w 461"/>
              <a:gd name="T29" fmla="*/ 2147483647 h 400"/>
              <a:gd name="T30" fmla="*/ 2147483647 w 461"/>
              <a:gd name="T31" fmla="*/ 2147483647 h 400"/>
              <a:gd name="T32" fmla="*/ 0 w 461"/>
              <a:gd name="T33" fmla="*/ 0 h 4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1"/>
              <a:gd name="T52" fmla="*/ 0 h 400"/>
              <a:gd name="T53" fmla="*/ 461 w 461"/>
              <a:gd name="T54" fmla="*/ 400 h 4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1" h="400">
                <a:moveTo>
                  <a:pt x="0" y="0"/>
                </a:moveTo>
                <a:lnTo>
                  <a:pt x="304" y="0"/>
                </a:lnTo>
                <a:lnTo>
                  <a:pt x="300" y="53"/>
                </a:lnTo>
                <a:lnTo>
                  <a:pt x="354" y="144"/>
                </a:lnTo>
                <a:lnTo>
                  <a:pt x="383" y="166"/>
                </a:lnTo>
                <a:lnTo>
                  <a:pt x="366" y="194"/>
                </a:lnTo>
                <a:lnTo>
                  <a:pt x="431" y="293"/>
                </a:lnTo>
                <a:lnTo>
                  <a:pt x="461" y="303"/>
                </a:lnTo>
                <a:lnTo>
                  <a:pt x="429" y="400"/>
                </a:lnTo>
                <a:lnTo>
                  <a:pt x="381" y="399"/>
                </a:lnTo>
                <a:lnTo>
                  <a:pt x="393" y="357"/>
                </a:lnTo>
                <a:lnTo>
                  <a:pt x="87" y="357"/>
                </a:lnTo>
                <a:lnTo>
                  <a:pt x="72" y="313"/>
                </a:lnTo>
                <a:lnTo>
                  <a:pt x="72" y="127"/>
                </a:lnTo>
                <a:lnTo>
                  <a:pt x="40" y="97"/>
                </a:lnTo>
                <a:lnTo>
                  <a:pt x="60" y="75"/>
                </a:lnTo>
                <a:lnTo>
                  <a:pt x="0"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35" name="Freeform 116">
            <a:extLst>
              <a:ext uri="{FF2B5EF4-FFF2-40B4-BE49-F238E27FC236}">
                <a16:creationId xmlns:a16="http://schemas.microsoft.com/office/drawing/2014/main" id="{5DA15F89-1930-C745-8670-E6F471247B47}"/>
              </a:ext>
            </a:extLst>
          </p:cNvPr>
          <p:cNvSpPr>
            <a:spLocks/>
          </p:cNvSpPr>
          <p:nvPr/>
        </p:nvSpPr>
        <p:spPr bwMode="auto">
          <a:xfrm>
            <a:off x="5331110" y="3853778"/>
            <a:ext cx="604838" cy="298450"/>
          </a:xfrm>
          <a:custGeom>
            <a:avLst/>
            <a:gdLst>
              <a:gd name="T0" fmla="*/ 0 w 487"/>
              <a:gd name="T1" fmla="*/ 0 h 252"/>
              <a:gd name="T2" fmla="*/ 2147483647 w 487"/>
              <a:gd name="T3" fmla="*/ 0 h 252"/>
              <a:gd name="T4" fmla="*/ 2147483647 w 487"/>
              <a:gd name="T5" fmla="*/ 2147483647 h 252"/>
              <a:gd name="T6" fmla="*/ 2147483647 w 487"/>
              <a:gd name="T7" fmla="*/ 2147483647 h 252"/>
              <a:gd name="T8" fmla="*/ 2147483647 w 487"/>
              <a:gd name="T9" fmla="*/ 2147483647 h 252"/>
              <a:gd name="T10" fmla="*/ 2147483647 w 487"/>
              <a:gd name="T11" fmla="*/ 2147483647 h 252"/>
              <a:gd name="T12" fmla="*/ 0 w 487"/>
              <a:gd name="T13" fmla="*/ 2147483647 h 252"/>
              <a:gd name="T14" fmla="*/ 0 w 487"/>
              <a:gd name="T15" fmla="*/ 0 h 252"/>
              <a:gd name="T16" fmla="*/ 0 60000 65536"/>
              <a:gd name="T17" fmla="*/ 0 60000 65536"/>
              <a:gd name="T18" fmla="*/ 0 60000 65536"/>
              <a:gd name="T19" fmla="*/ 0 60000 65536"/>
              <a:gd name="T20" fmla="*/ 0 60000 65536"/>
              <a:gd name="T21" fmla="*/ 0 60000 65536"/>
              <a:gd name="T22" fmla="*/ 0 60000 65536"/>
              <a:gd name="T23" fmla="*/ 0 60000 65536"/>
              <a:gd name="T24" fmla="*/ 0 w 487"/>
              <a:gd name="T25" fmla="*/ 0 h 252"/>
              <a:gd name="T26" fmla="*/ 487 w 487"/>
              <a:gd name="T27" fmla="*/ 252 h 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7" h="252">
                <a:moveTo>
                  <a:pt x="0" y="0"/>
                </a:moveTo>
                <a:lnTo>
                  <a:pt x="460" y="0"/>
                </a:lnTo>
                <a:lnTo>
                  <a:pt x="474" y="13"/>
                </a:lnTo>
                <a:lnTo>
                  <a:pt x="456" y="37"/>
                </a:lnTo>
                <a:lnTo>
                  <a:pt x="487" y="66"/>
                </a:lnTo>
                <a:lnTo>
                  <a:pt x="486" y="252"/>
                </a:lnTo>
                <a:lnTo>
                  <a:pt x="0" y="252"/>
                </a:lnTo>
                <a:lnTo>
                  <a:pt x="0"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36" name="Freeform 117">
            <a:extLst>
              <a:ext uri="{FF2B5EF4-FFF2-40B4-BE49-F238E27FC236}">
                <a16:creationId xmlns:a16="http://schemas.microsoft.com/office/drawing/2014/main" id="{62434774-34ED-B64C-80A2-061B195FE8C5}"/>
              </a:ext>
            </a:extLst>
          </p:cNvPr>
          <p:cNvSpPr>
            <a:spLocks/>
          </p:cNvSpPr>
          <p:nvPr/>
        </p:nvSpPr>
        <p:spPr bwMode="auto">
          <a:xfrm>
            <a:off x="4292885" y="4147465"/>
            <a:ext cx="468313" cy="566738"/>
          </a:xfrm>
          <a:custGeom>
            <a:avLst/>
            <a:gdLst>
              <a:gd name="T0" fmla="*/ 2147483647 w 377"/>
              <a:gd name="T1" fmla="*/ 0 h 484"/>
              <a:gd name="T2" fmla="*/ 2147483647 w 377"/>
              <a:gd name="T3" fmla="*/ 2147483647 h 484"/>
              <a:gd name="T4" fmla="*/ 2147483647 w 377"/>
              <a:gd name="T5" fmla="*/ 2147483647 h 484"/>
              <a:gd name="T6" fmla="*/ 2147483647 w 377"/>
              <a:gd name="T7" fmla="*/ 2147483647 h 484"/>
              <a:gd name="T8" fmla="*/ 2147483647 w 377"/>
              <a:gd name="T9" fmla="*/ 2147483647 h 484"/>
              <a:gd name="T10" fmla="*/ 2147483647 w 377"/>
              <a:gd name="T11" fmla="*/ 2147483647 h 484"/>
              <a:gd name="T12" fmla="*/ 2147483647 w 377"/>
              <a:gd name="T13" fmla="*/ 2147483647 h 484"/>
              <a:gd name="T14" fmla="*/ 2147483647 w 377"/>
              <a:gd name="T15" fmla="*/ 2147483647 h 484"/>
              <a:gd name="T16" fmla="*/ 0 w 377"/>
              <a:gd name="T17" fmla="*/ 2147483647 h 484"/>
              <a:gd name="T18" fmla="*/ 2147483647 w 377"/>
              <a:gd name="T19" fmla="*/ 2147483647 h 484"/>
              <a:gd name="T20" fmla="*/ 2147483647 w 377"/>
              <a:gd name="T21" fmla="*/ 0 h 4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484"/>
              <a:gd name="T35" fmla="*/ 377 w 377"/>
              <a:gd name="T36" fmla="*/ 484 h 4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484">
                <a:moveTo>
                  <a:pt x="44" y="0"/>
                </a:moveTo>
                <a:lnTo>
                  <a:pt x="377" y="1"/>
                </a:lnTo>
                <a:lnTo>
                  <a:pt x="377" y="484"/>
                </a:lnTo>
                <a:lnTo>
                  <a:pt x="260" y="484"/>
                </a:lnTo>
                <a:lnTo>
                  <a:pt x="37" y="377"/>
                </a:lnTo>
                <a:lnTo>
                  <a:pt x="37" y="343"/>
                </a:lnTo>
                <a:lnTo>
                  <a:pt x="51" y="240"/>
                </a:lnTo>
                <a:lnTo>
                  <a:pt x="16" y="192"/>
                </a:lnTo>
                <a:lnTo>
                  <a:pt x="0" y="84"/>
                </a:lnTo>
                <a:lnTo>
                  <a:pt x="44" y="92"/>
                </a:lnTo>
                <a:lnTo>
                  <a:pt x="44" y="0"/>
                </a:lnTo>
                <a:close/>
              </a:path>
            </a:pathLst>
          </a:custGeom>
          <a:solidFill>
            <a:srgbClr val="DDDDDD"/>
          </a:solidFill>
          <a:ln w="6350" cmpd="sng">
            <a:solidFill>
              <a:schemeClr val="tx1"/>
            </a:solidFill>
            <a:prstDash val="solid"/>
            <a:round/>
            <a:headEnd/>
            <a:tailEnd/>
          </a:ln>
        </p:spPr>
        <p:txBody>
          <a:bodyPr/>
          <a:lstStyle/>
          <a:p>
            <a:endParaRPr lang="en-US"/>
          </a:p>
        </p:txBody>
      </p:sp>
      <p:sp>
        <p:nvSpPr>
          <p:cNvPr id="337" name="Oval 119">
            <a:extLst>
              <a:ext uri="{FF2B5EF4-FFF2-40B4-BE49-F238E27FC236}">
                <a16:creationId xmlns:a16="http://schemas.microsoft.com/office/drawing/2014/main" id="{B69CDEA4-3387-9D48-803F-2FEA7F1E87B8}"/>
              </a:ext>
            </a:extLst>
          </p:cNvPr>
          <p:cNvSpPr>
            <a:spLocks noChangeAspect="1" noChangeArrowheads="1"/>
          </p:cNvSpPr>
          <p:nvPr/>
        </p:nvSpPr>
        <p:spPr bwMode="auto">
          <a:xfrm>
            <a:off x="3726148" y="4103015"/>
            <a:ext cx="77787"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8" name="Oval 122">
            <a:extLst>
              <a:ext uri="{FF2B5EF4-FFF2-40B4-BE49-F238E27FC236}">
                <a16:creationId xmlns:a16="http://schemas.microsoft.com/office/drawing/2014/main" id="{F72FD5D9-0D57-B845-8FCF-AF456C2CB9ED}"/>
              </a:ext>
            </a:extLst>
          </p:cNvPr>
          <p:cNvSpPr>
            <a:spLocks noChangeAspect="1" noChangeArrowheads="1"/>
          </p:cNvSpPr>
          <p:nvPr/>
        </p:nvSpPr>
        <p:spPr bwMode="auto">
          <a:xfrm>
            <a:off x="6902735" y="3783593"/>
            <a:ext cx="77788"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9" name="Oval 132">
            <a:extLst>
              <a:ext uri="{FF2B5EF4-FFF2-40B4-BE49-F238E27FC236}">
                <a16:creationId xmlns:a16="http://schemas.microsoft.com/office/drawing/2014/main" id="{AAD9A367-C810-1A40-BD48-08054EA3AB13}"/>
              </a:ext>
            </a:extLst>
          </p:cNvPr>
          <p:cNvSpPr>
            <a:spLocks noChangeAspect="1" noChangeArrowheads="1"/>
          </p:cNvSpPr>
          <p:nvPr/>
        </p:nvSpPr>
        <p:spPr bwMode="auto">
          <a:xfrm>
            <a:off x="7426610" y="4103015"/>
            <a:ext cx="76200"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40" name="AutoShape 131">
            <a:extLst>
              <a:ext uri="{FF2B5EF4-FFF2-40B4-BE49-F238E27FC236}">
                <a16:creationId xmlns:a16="http://schemas.microsoft.com/office/drawing/2014/main" id="{3B998185-A4BD-CC43-9B9F-3F35A50F823C}"/>
              </a:ext>
            </a:extLst>
          </p:cNvPr>
          <p:cNvCxnSpPr>
            <a:cxnSpLocks noChangeShapeType="1"/>
            <a:stCxn id="339" idx="6"/>
            <a:endCxn id="382" idx="1"/>
          </p:cNvCxnSpPr>
          <p:nvPr/>
        </p:nvCxnSpPr>
        <p:spPr bwMode="auto">
          <a:xfrm>
            <a:off x="7502810" y="4141115"/>
            <a:ext cx="592875" cy="380414"/>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cxnSp>
        <p:nvCxnSpPr>
          <p:cNvPr id="341" name="AutoShape 132">
            <a:extLst>
              <a:ext uri="{FF2B5EF4-FFF2-40B4-BE49-F238E27FC236}">
                <a16:creationId xmlns:a16="http://schemas.microsoft.com/office/drawing/2014/main" id="{E944F59E-B1B1-D24F-A994-781E2C9D9292}"/>
              </a:ext>
            </a:extLst>
          </p:cNvPr>
          <p:cNvCxnSpPr>
            <a:cxnSpLocks noChangeShapeType="1"/>
            <a:stCxn id="338" idx="0"/>
            <a:endCxn id="378" idx="1"/>
          </p:cNvCxnSpPr>
          <p:nvPr/>
        </p:nvCxnSpPr>
        <p:spPr bwMode="auto">
          <a:xfrm flipV="1">
            <a:off x="6941629" y="2760994"/>
            <a:ext cx="1042987" cy="1022599"/>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cxnSp>
        <p:nvCxnSpPr>
          <p:cNvPr id="342" name="AutoShape 134">
            <a:extLst>
              <a:ext uri="{FF2B5EF4-FFF2-40B4-BE49-F238E27FC236}">
                <a16:creationId xmlns:a16="http://schemas.microsoft.com/office/drawing/2014/main" id="{7CDF45D9-572C-8B4C-B3E3-2C1E352C5CD9}"/>
              </a:ext>
            </a:extLst>
          </p:cNvPr>
          <p:cNvCxnSpPr>
            <a:cxnSpLocks noChangeShapeType="1"/>
            <a:stCxn id="337" idx="2"/>
            <a:endCxn id="370" idx="3"/>
          </p:cNvCxnSpPr>
          <p:nvPr/>
        </p:nvCxnSpPr>
        <p:spPr bwMode="auto">
          <a:xfrm flipH="1" flipV="1">
            <a:off x="2935749" y="3782085"/>
            <a:ext cx="790399" cy="359030"/>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43" name="Oval 122">
            <a:extLst>
              <a:ext uri="{FF2B5EF4-FFF2-40B4-BE49-F238E27FC236}">
                <a16:creationId xmlns:a16="http://schemas.microsoft.com/office/drawing/2014/main" id="{D5BCF4F1-0C3B-0D46-B7D9-16EB06E19EC2}"/>
              </a:ext>
            </a:extLst>
          </p:cNvPr>
          <p:cNvSpPr>
            <a:spLocks noChangeAspect="1" noChangeArrowheads="1"/>
          </p:cNvSpPr>
          <p:nvPr/>
        </p:nvSpPr>
        <p:spPr bwMode="auto">
          <a:xfrm>
            <a:off x="5999578" y="3298101"/>
            <a:ext cx="77788"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44" name="AutoShape 132">
            <a:extLst>
              <a:ext uri="{FF2B5EF4-FFF2-40B4-BE49-F238E27FC236}">
                <a16:creationId xmlns:a16="http://schemas.microsoft.com/office/drawing/2014/main" id="{E4BA8537-B7D3-E847-A170-0F19A0E94E2F}"/>
              </a:ext>
            </a:extLst>
          </p:cNvPr>
          <p:cNvCxnSpPr>
            <a:cxnSpLocks noChangeShapeType="1"/>
            <a:stCxn id="343" idx="2"/>
            <a:endCxn id="374" idx="2"/>
          </p:cNvCxnSpPr>
          <p:nvPr/>
        </p:nvCxnSpPr>
        <p:spPr bwMode="auto">
          <a:xfrm flipH="1" flipV="1">
            <a:off x="4433269" y="2661565"/>
            <a:ext cx="1566309" cy="674636"/>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45" name="Oval 122">
            <a:extLst>
              <a:ext uri="{FF2B5EF4-FFF2-40B4-BE49-F238E27FC236}">
                <a16:creationId xmlns:a16="http://schemas.microsoft.com/office/drawing/2014/main" id="{0DC3C012-069D-A94E-8ABE-DA1C2804C86D}"/>
              </a:ext>
            </a:extLst>
          </p:cNvPr>
          <p:cNvSpPr>
            <a:spLocks noChangeAspect="1" noChangeArrowheads="1"/>
          </p:cNvSpPr>
          <p:nvPr/>
        </p:nvSpPr>
        <p:spPr bwMode="auto">
          <a:xfrm>
            <a:off x="5080285" y="3782220"/>
            <a:ext cx="77788"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46" name="AutoShape 132">
            <a:extLst>
              <a:ext uri="{FF2B5EF4-FFF2-40B4-BE49-F238E27FC236}">
                <a16:creationId xmlns:a16="http://schemas.microsoft.com/office/drawing/2014/main" id="{52EEA92C-03CC-1A42-AF61-3A2E02F011BC}"/>
              </a:ext>
            </a:extLst>
          </p:cNvPr>
          <p:cNvCxnSpPr>
            <a:cxnSpLocks noChangeShapeType="1"/>
            <a:stCxn id="345" idx="2"/>
            <a:endCxn id="373" idx="3"/>
          </p:cNvCxnSpPr>
          <p:nvPr/>
        </p:nvCxnSpPr>
        <p:spPr bwMode="auto">
          <a:xfrm flipH="1" flipV="1">
            <a:off x="3271714" y="2813206"/>
            <a:ext cx="1808571" cy="1007114"/>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47" name="Oval 119">
            <a:extLst>
              <a:ext uri="{FF2B5EF4-FFF2-40B4-BE49-F238E27FC236}">
                <a16:creationId xmlns:a16="http://schemas.microsoft.com/office/drawing/2014/main" id="{5B482193-7DD9-6748-8D96-E868472393D5}"/>
              </a:ext>
            </a:extLst>
          </p:cNvPr>
          <p:cNvSpPr>
            <a:spLocks noChangeAspect="1" noChangeArrowheads="1"/>
          </p:cNvSpPr>
          <p:nvPr/>
        </p:nvSpPr>
        <p:spPr bwMode="auto">
          <a:xfrm>
            <a:off x="4017978" y="4423110"/>
            <a:ext cx="77787"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48" name="AutoShape 134">
            <a:extLst>
              <a:ext uri="{FF2B5EF4-FFF2-40B4-BE49-F238E27FC236}">
                <a16:creationId xmlns:a16="http://schemas.microsoft.com/office/drawing/2014/main" id="{A5E10107-6F35-C04D-9264-50679947DA02}"/>
              </a:ext>
            </a:extLst>
          </p:cNvPr>
          <p:cNvCxnSpPr>
            <a:cxnSpLocks noChangeShapeType="1"/>
            <a:stCxn id="347" idx="1"/>
            <a:endCxn id="371" idx="3"/>
          </p:cNvCxnSpPr>
          <p:nvPr/>
        </p:nvCxnSpPr>
        <p:spPr bwMode="auto">
          <a:xfrm flipH="1">
            <a:off x="2981790" y="4434269"/>
            <a:ext cx="1047580" cy="13267"/>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cxnSp>
        <p:nvCxnSpPr>
          <p:cNvPr id="349" name="AutoShape 134">
            <a:extLst>
              <a:ext uri="{FF2B5EF4-FFF2-40B4-BE49-F238E27FC236}">
                <a16:creationId xmlns:a16="http://schemas.microsoft.com/office/drawing/2014/main" id="{E86FCB67-DFCF-8244-A8C1-C9E03C72A733}"/>
              </a:ext>
            </a:extLst>
          </p:cNvPr>
          <p:cNvCxnSpPr>
            <a:cxnSpLocks noChangeShapeType="1"/>
            <a:stCxn id="347" idx="4"/>
            <a:endCxn id="372" idx="3"/>
          </p:cNvCxnSpPr>
          <p:nvPr/>
        </p:nvCxnSpPr>
        <p:spPr bwMode="auto">
          <a:xfrm flipH="1">
            <a:off x="3027827" y="4499310"/>
            <a:ext cx="1029045" cy="554733"/>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50" name="Oval 132">
            <a:extLst>
              <a:ext uri="{FF2B5EF4-FFF2-40B4-BE49-F238E27FC236}">
                <a16:creationId xmlns:a16="http://schemas.microsoft.com/office/drawing/2014/main" id="{A1F09DF6-35CF-1B4A-A736-F816558D69E0}"/>
              </a:ext>
            </a:extLst>
          </p:cNvPr>
          <p:cNvSpPr>
            <a:spLocks noChangeAspect="1" noChangeArrowheads="1"/>
          </p:cNvSpPr>
          <p:nvPr/>
        </p:nvSpPr>
        <p:spPr bwMode="auto">
          <a:xfrm>
            <a:off x="6763829" y="4444998"/>
            <a:ext cx="76200"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51" name="AutoShape 131">
            <a:extLst>
              <a:ext uri="{FF2B5EF4-FFF2-40B4-BE49-F238E27FC236}">
                <a16:creationId xmlns:a16="http://schemas.microsoft.com/office/drawing/2014/main" id="{BE184289-9AA5-3E46-BF5B-57D5BCA6AD5F}"/>
              </a:ext>
            </a:extLst>
          </p:cNvPr>
          <p:cNvCxnSpPr>
            <a:cxnSpLocks noChangeShapeType="1"/>
            <a:stCxn id="350" idx="6"/>
            <a:endCxn id="383" idx="1"/>
          </p:cNvCxnSpPr>
          <p:nvPr/>
        </p:nvCxnSpPr>
        <p:spPr bwMode="auto">
          <a:xfrm>
            <a:off x="6840029" y="4483098"/>
            <a:ext cx="2663351" cy="749708"/>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52" name="Oval 132">
            <a:extLst>
              <a:ext uri="{FF2B5EF4-FFF2-40B4-BE49-F238E27FC236}">
                <a16:creationId xmlns:a16="http://schemas.microsoft.com/office/drawing/2014/main" id="{936F8108-24C5-EE47-85D3-7A7B30E909E7}"/>
              </a:ext>
            </a:extLst>
          </p:cNvPr>
          <p:cNvSpPr>
            <a:spLocks noChangeAspect="1" noChangeArrowheads="1"/>
          </p:cNvSpPr>
          <p:nvPr/>
        </p:nvSpPr>
        <p:spPr bwMode="auto">
          <a:xfrm>
            <a:off x="7015628" y="4915815"/>
            <a:ext cx="76200"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53" name="AutoShape 131">
            <a:extLst>
              <a:ext uri="{FF2B5EF4-FFF2-40B4-BE49-F238E27FC236}">
                <a16:creationId xmlns:a16="http://schemas.microsoft.com/office/drawing/2014/main" id="{C3AF4405-5E43-7D46-B36B-C6DA65421526}"/>
              </a:ext>
            </a:extLst>
          </p:cNvPr>
          <p:cNvCxnSpPr>
            <a:cxnSpLocks noChangeShapeType="1"/>
            <a:stCxn id="352" idx="5"/>
            <a:endCxn id="384" idx="0"/>
          </p:cNvCxnSpPr>
          <p:nvPr/>
        </p:nvCxnSpPr>
        <p:spPr bwMode="auto">
          <a:xfrm>
            <a:off x="7080669" y="4980856"/>
            <a:ext cx="1141280" cy="415054"/>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54" name="Oval 122">
            <a:extLst>
              <a:ext uri="{FF2B5EF4-FFF2-40B4-BE49-F238E27FC236}">
                <a16:creationId xmlns:a16="http://schemas.microsoft.com/office/drawing/2014/main" id="{034DF12B-2E0D-0144-AEAA-C64C129FBAF2}"/>
              </a:ext>
            </a:extLst>
          </p:cNvPr>
          <p:cNvSpPr>
            <a:spLocks noChangeAspect="1" noChangeArrowheads="1"/>
          </p:cNvSpPr>
          <p:nvPr/>
        </p:nvSpPr>
        <p:spPr bwMode="auto">
          <a:xfrm>
            <a:off x="7694791" y="3342602"/>
            <a:ext cx="77788"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55" name="AutoShape 132">
            <a:extLst>
              <a:ext uri="{FF2B5EF4-FFF2-40B4-BE49-F238E27FC236}">
                <a16:creationId xmlns:a16="http://schemas.microsoft.com/office/drawing/2014/main" id="{67835BB6-F9D2-4149-8F3E-F7693F52DBFF}"/>
              </a:ext>
            </a:extLst>
          </p:cNvPr>
          <p:cNvCxnSpPr>
            <a:cxnSpLocks noChangeShapeType="1"/>
            <a:stCxn id="354" idx="6"/>
            <a:endCxn id="379" idx="1"/>
          </p:cNvCxnSpPr>
          <p:nvPr/>
        </p:nvCxnSpPr>
        <p:spPr bwMode="auto">
          <a:xfrm flipV="1">
            <a:off x="7772579" y="2988912"/>
            <a:ext cx="1630313" cy="391790"/>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56" name="Oval 132">
            <a:extLst>
              <a:ext uri="{FF2B5EF4-FFF2-40B4-BE49-F238E27FC236}">
                <a16:creationId xmlns:a16="http://schemas.microsoft.com/office/drawing/2014/main" id="{E8090437-890F-A54D-BEDA-7E07D13E15C1}"/>
              </a:ext>
            </a:extLst>
          </p:cNvPr>
          <p:cNvSpPr>
            <a:spLocks noChangeAspect="1" noChangeArrowheads="1"/>
          </p:cNvSpPr>
          <p:nvPr/>
        </p:nvSpPr>
        <p:spPr bwMode="auto">
          <a:xfrm>
            <a:off x="6663022" y="4539577"/>
            <a:ext cx="76200"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57" name="AutoShape 131">
            <a:extLst>
              <a:ext uri="{FF2B5EF4-FFF2-40B4-BE49-F238E27FC236}">
                <a16:creationId xmlns:a16="http://schemas.microsoft.com/office/drawing/2014/main" id="{AF37D584-ED8E-C346-8DCE-3283960EFA93}"/>
              </a:ext>
            </a:extLst>
          </p:cNvPr>
          <p:cNvCxnSpPr>
            <a:cxnSpLocks noChangeShapeType="1"/>
            <a:stCxn id="356" idx="4"/>
            <a:endCxn id="385" idx="0"/>
          </p:cNvCxnSpPr>
          <p:nvPr/>
        </p:nvCxnSpPr>
        <p:spPr bwMode="auto">
          <a:xfrm>
            <a:off x="6701122" y="4615777"/>
            <a:ext cx="39762" cy="1305342"/>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58" name="Oval 122">
            <a:extLst>
              <a:ext uri="{FF2B5EF4-FFF2-40B4-BE49-F238E27FC236}">
                <a16:creationId xmlns:a16="http://schemas.microsoft.com/office/drawing/2014/main" id="{5CCCE8A1-AA6E-F747-880D-5895F6741611}"/>
              </a:ext>
            </a:extLst>
          </p:cNvPr>
          <p:cNvSpPr>
            <a:spLocks noChangeAspect="1" noChangeArrowheads="1"/>
          </p:cNvSpPr>
          <p:nvPr/>
        </p:nvSpPr>
        <p:spPr bwMode="auto">
          <a:xfrm>
            <a:off x="6837778" y="3555275"/>
            <a:ext cx="77788"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59" name="AutoShape 132">
            <a:extLst>
              <a:ext uri="{FF2B5EF4-FFF2-40B4-BE49-F238E27FC236}">
                <a16:creationId xmlns:a16="http://schemas.microsoft.com/office/drawing/2014/main" id="{B471692E-1BD3-8044-9F8C-57B83E8E584B}"/>
              </a:ext>
            </a:extLst>
          </p:cNvPr>
          <p:cNvCxnSpPr>
            <a:cxnSpLocks noChangeShapeType="1"/>
            <a:stCxn id="358" idx="0"/>
            <a:endCxn id="377" idx="2"/>
          </p:cNvCxnSpPr>
          <p:nvPr/>
        </p:nvCxnSpPr>
        <p:spPr bwMode="auto">
          <a:xfrm flipV="1">
            <a:off x="6876672" y="2112061"/>
            <a:ext cx="1212145" cy="1443214"/>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60" name="Oval 122">
            <a:extLst>
              <a:ext uri="{FF2B5EF4-FFF2-40B4-BE49-F238E27FC236}">
                <a16:creationId xmlns:a16="http://schemas.microsoft.com/office/drawing/2014/main" id="{A223F6B8-262D-9E45-816D-3D4C7DCECF39}"/>
              </a:ext>
            </a:extLst>
          </p:cNvPr>
          <p:cNvSpPr>
            <a:spLocks noChangeAspect="1" noChangeArrowheads="1"/>
          </p:cNvSpPr>
          <p:nvPr/>
        </p:nvSpPr>
        <p:spPr bwMode="auto">
          <a:xfrm>
            <a:off x="6558247" y="3775937"/>
            <a:ext cx="77788"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61" name="Oval 122">
            <a:extLst>
              <a:ext uri="{FF2B5EF4-FFF2-40B4-BE49-F238E27FC236}">
                <a16:creationId xmlns:a16="http://schemas.microsoft.com/office/drawing/2014/main" id="{ABD7D848-5031-534A-9CA6-C4D3AE6C66B0}"/>
              </a:ext>
            </a:extLst>
          </p:cNvPr>
          <p:cNvSpPr>
            <a:spLocks noChangeAspect="1" noChangeArrowheads="1"/>
          </p:cNvSpPr>
          <p:nvPr/>
        </p:nvSpPr>
        <p:spPr bwMode="auto">
          <a:xfrm>
            <a:off x="6427279" y="3801391"/>
            <a:ext cx="77788"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62" name="AutoShape 132">
            <a:extLst>
              <a:ext uri="{FF2B5EF4-FFF2-40B4-BE49-F238E27FC236}">
                <a16:creationId xmlns:a16="http://schemas.microsoft.com/office/drawing/2014/main" id="{3F04CDF2-5954-3643-A8B5-B652875FBD49}"/>
              </a:ext>
            </a:extLst>
          </p:cNvPr>
          <p:cNvCxnSpPr>
            <a:cxnSpLocks noChangeShapeType="1"/>
            <a:stCxn id="360" idx="0"/>
            <a:endCxn id="376" idx="2"/>
          </p:cNvCxnSpPr>
          <p:nvPr/>
        </p:nvCxnSpPr>
        <p:spPr bwMode="auto">
          <a:xfrm flipV="1">
            <a:off x="6597141" y="2730793"/>
            <a:ext cx="204788" cy="1045144"/>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cxnSp>
        <p:nvCxnSpPr>
          <p:cNvPr id="363" name="AutoShape 132">
            <a:extLst>
              <a:ext uri="{FF2B5EF4-FFF2-40B4-BE49-F238E27FC236}">
                <a16:creationId xmlns:a16="http://schemas.microsoft.com/office/drawing/2014/main" id="{FC1B0ECF-D641-D746-9495-839B806F8072}"/>
              </a:ext>
            </a:extLst>
          </p:cNvPr>
          <p:cNvCxnSpPr>
            <a:cxnSpLocks noChangeShapeType="1"/>
            <a:stCxn id="361" idx="0"/>
            <a:endCxn id="375" idx="2"/>
          </p:cNvCxnSpPr>
          <p:nvPr/>
        </p:nvCxnSpPr>
        <p:spPr bwMode="auto">
          <a:xfrm flipH="1" flipV="1">
            <a:off x="5777198" y="2120149"/>
            <a:ext cx="688975" cy="1681242"/>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64" name="Oval 122">
            <a:extLst>
              <a:ext uri="{FF2B5EF4-FFF2-40B4-BE49-F238E27FC236}">
                <a16:creationId xmlns:a16="http://schemas.microsoft.com/office/drawing/2014/main" id="{13C58D82-F48C-1D4A-B61C-543938BDBC1D}"/>
              </a:ext>
            </a:extLst>
          </p:cNvPr>
          <p:cNvSpPr>
            <a:spLocks noChangeAspect="1" noChangeArrowheads="1"/>
          </p:cNvSpPr>
          <p:nvPr/>
        </p:nvSpPr>
        <p:spPr bwMode="auto">
          <a:xfrm>
            <a:off x="6751258" y="3972787"/>
            <a:ext cx="77788"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65" name="AutoShape 131">
            <a:extLst>
              <a:ext uri="{FF2B5EF4-FFF2-40B4-BE49-F238E27FC236}">
                <a16:creationId xmlns:a16="http://schemas.microsoft.com/office/drawing/2014/main" id="{FDA27F2B-7B5D-6043-9AF4-FD3C9AF225B2}"/>
              </a:ext>
            </a:extLst>
          </p:cNvPr>
          <p:cNvCxnSpPr>
            <a:cxnSpLocks noChangeShapeType="1"/>
            <a:stCxn id="364" idx="3"/>
            <a:endCxn id="386" idx="0"/>
          </p:cNvCxnSpPr>
          <p:nvPr/>
        </p:nvCxnSpPr>
        <p:spPr bwMode="auto">
          <a:xfrm flipH="1">
            <a:off x="4535130" y="4037828"/>
            <a:ext cx="2227520" cy="1428965"/>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66" name="Oval 132">
            <a:extLst>
              <a:ext uri="{FF2B5EF4-FFF2-40B4-BE49-F238E27FC236}">
                <a16:creationId xmlns:a16="http://schemas.microsoft.com/office/drawing/2014/main" id="{7BED6327-83BD-E249-AA23-EB5E125A48C3}"/>
              </a:ext>
            </a:extLst>
          </p:cNvPr>
          <p:cNvSpPr>
            <a:spLocks noChangeAspect="1" noChangeArrowheads="1"/>
          </p:cNvSpPr>
          <p:nvPr/>
        </p:nvSpPr>
        <p:spPr bwMode="auto">
          <a:xfrm>
            <a:off x="7293391" y="4010888"/>
            <a:ext cx="76200"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67" name="AutoShape 132">
            <a:extLst>
              <a:ext uri="{FF2B5EF4-FFF2-40B4-BE49-F238E27FC236}">
                <a16:creationId xmlns:a16="http://schemas.microsoft.com/office/drawing/2014/main" id="{78C0064F-AA33-984D-B9C3-A584287FB771}"/>
              </a:ext>
            </a:extLst>
          </p:cNvPr>
          <p:cNvCxnSpPr>
            <a:cxnSpLocks noChangeShapeType="1"/>
            <a:stCxn id="366" idx="6"/>
            <a:endCxn id="381" idx="1"/>
          </p:cNvCxnSpPr>
          <p:nvPr/>
        </p:nvCxnSpPr>
        <p:spPr bwMode="auto">
          <a:xfrm>
            <a:off x="7369591" y="4048988"/>
            <a:ext cx="2259337" cy="107931"/>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368" name="Oval 122">
            <a:extLst>
              <a:ext uri="{FF2B5EF4-FFF2-40B4-BE49-F238E27FC236}">
                <a16:creationId xmlns:a16="http://schemas.microsoft.com/office/drawing/2014/main" id="{CD3F37B4-C34E-8347-B1C3-13336283F3DB}"/>
              </a:ext>
            </a:extLst>
          </p:cNvPr>
          <p:cNvSpPr>
            <a:spLocks noChangeAspect="1" noChangeArrowheads="1"/>
          </p:cNvSpPr>
          <p:nvPr/>
        </p:nvSpPr>
        <p:spPr bwMode="auto">
          <a:xfrm>
            <a:off x="7882886" y="3526753"/>
            <a:ext cx="77788" cy="7620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cxnSp>
        <p:nvCxnSpPr>
          <p:cNvPr id="369" name="AutoShape 132">
            <a:extLst>
              <a:ext uri="{FF2B5EF4-FFF2-40B4-BE49-F238E27FC236}">
                <a16:creationId xmlns:a16="http://schemas.microsoft.com/office/drawing/2014/main" id="{1198BDEF-3BDF-6D4F-9D4C-B8DBBF0BA537}"/>
              </a:ext>
            </a:extLst>
          </p:cNvPr>
          <p:cNvCxnSpPr>
            <a:cxnSpLocks noChangeShapeType="1"/>
            <a:stCxn id="368" idx="6"/>
            <a:endCxn id="380" idx="1"/>
          </p:cNvCxnSpPr>
          <p:nvPr/>
        </p:nvCxnSpPr>
        <p:spPr bwMode="auto">
          <a:xfrm>
            <a:off x="7960674" y="3564853"/>
            <a:ext cx="675611" cy="131268"/>
          </a:xfrm>
          <a:prstGeom prst="straightConnector1">
            <a:avLst/>
          </a:prstGeom>
          <a:noFill/>
          <a:ln w="12700">
            <a:solidFill>
              <a:schemeClr val="tx1"/>
            </a:solidFill>
            <a:round/>
            <a:headEnd/>
            <a:tailEnd/>
          </a:ln>
          <a:extLst>
            <a:ext uri="{909E8E84-426E-40dd-AFC4-6F175D3DCCD1}">
              <a14:hiddenFill xmlns:a14="http://schemas.microsoft.com/office/drawing/2010/main" xmlns="">
                <a:noFill/>
              </a14:hiddenFill>
            </a:ext>
          </a:extLst>
        </p:spPr>
      </p:cxnSp>
      <p:pic>
        <p:nvPicPr>
          <p:cNvPr id="370" name="Picture 4">
            <a:extLst>
              <a:ext uri="{FF2B5EF4-FFF2-40B4-BE49-F238E27FC236}">
                <a16:creationId xmlns:a16="http://schemas.microsoft.com/office/drawing/2014/main" id="{7ECC597F-E6E2-8F49-8CB6-7F6C1F08A93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27990" y="3519102"/>
            <a:ext cx="1407759" cy="525965"/>
          </a:xfrm>
          <a:prstGeom prst="rect">
            <a:avLst/>
          </a:prstGeom>
          <a:noFill/>
          <a:extLst>
            <a:ext uri="{909E8E84-426E-40DD-AFC4-6F175D3DCCD1}">
              <a14:hiddenFill xmlns:a14="http://schemas.microsoft.com/office/drawing/2010/main">
                <a:solidFill>
                  <a:srgbClr val="FFFFFF"/>
                </a:solidFill>
              </a14:hiddenFill>
            </a:ext>
          </a:extLst>
        </p:spPr>
      </p:pic>
      <p:pic>
        <p:nvPicPr>
          <p:cNvPr id="371" name="Picture 6">
            <a:extLst>
              <a:ext uri="{FF2B5EF4-FFF2-40B4-BE49-F238E27FC236}">
                <a16:creationId xmlns:a16="http://schemas.microsoft.com/office/drawing/2014/main" id="{28562CFA-C4B8-AE4B-8578-127C45ED52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42054" y="4274729"/>
            <a:ext cx="939736" cy="345614"/>
          </a:xfrm>
          <a:prstGeom prst="rect">
            <a:avLst/>
          </a:prstGeom>
          <a:noFill/>
          <a:extLst>
            <a:ext uri="{909E8E84-426E-40DD-AFC4-6F175D3DCCD1}">
              <a14:hiddenFill xmlns:a14="http://schemas.microsoft.com/office/drawing/2010/main">
                <a:solidFill>
                  <a:srgbClr val="FFFFFF"/>
                </a:solidFill>
              </a14:hiddenFill>
            </a:ext>
          </a:extLst>
        </p:spPr>
      </p:pic>
      <p:pic>
        <p:nvPicPr>
          <p:cNvPr id="372" name="Picture 8" descr="Brand Guidelines | Identity | Logos and Marks | Script Logo">
            <a:extLst>
              <a:ext uri="{FF2B5EF4-FFF2-40B4-BE49-F238E27FC236}">
                <a16:creationId xmlns:a16="http://schemas.microsoft.com/office/drawing/2014/main" id="{B48674B0-A9C3-B34A-927A-7BAD1859AD2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196122" y="4828095"/>
            <a:ext cx="831705" cy="451895"/>
          </a:xfrm>
          <a:prstGeom prst="rect">
            <a:avLst/>
          </a:prstGeom>
          <a:noFill/>
          <a:extLst>
            <a:ext uri="{909E8E84-426E-40DD-AFC4-6F175D3DCCD1}">
              <a14:hiddenFill xmlns:a14="http://schemas.microsoft.com/office/drawing/2010/main">
                <a:solidFill>
                  <a:srgbClr val="FFFFFF"/>
                </a:solidFill>
              </a14:hiddenFill>
            </a:ext>
          </a:extLst>
        </p:spPr>
      </p:pic>
      <p:pic>
        <p:nvPicPr>
          <p:cNvPr id="373" name="Picture 10" descr="CU Boulder Logo | Brand and Messaging | University of Colorado Boulder">
            <a:extLst>
              <a:ext uri="{FF2B5EF4-FFF2-40B4-BE49-F238E27FC236}">
                <a16:creationId xmlns:a16="http://schemas.microsoft.com/office/drawing/2014/main" id="{9FBA559E-E80C-1944-86E8-3FC50755D07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90719" y="2459587"/>
            <a:ext cx="1380995" cy="707237"/>
          </a:xfrm>
          <a:prstGeom prst="rect">
            <a:avLst/>
          </a:prstGeom>
          <a:noFill/>
          <a:extLst>
            <a:ext uri="{909E8E84-426E-40DD-AFC4-6F175D3DCCD1}">
              <a14:hiddenFill xmlns:a14="http://schemas.microsoft.com/office/drawing/2010/main">
                <a:solidFill>
                  <a:srgbClr val="FFFFFF"/>
                </a:solidFill>
              </a14:hiddenFill>
            </a:ext>
          </a:extLst>
        </p:spPr>
      </p:pic>
      <p:pic>
        <p:nvPicPr>
          <p:cNvPr id="374" name="Picture 16" descr="University of Minnesota-Twin Cities Reviews - Bachelor's in Biology">
            <a:extLst>
              <a:ext uri="{FF2B5EF4-FFF2-40B4-BE49-F238E27FC236}">
                <a16:creationId xmlns:a16="http://schemas.microsoft.com/office/drawing/2014/main" id="{757B4297-1DA4-9E45-869C-69F884857CF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31511" y="1974646"/>
            <a:ext cx="2003515" cy="686919"/>
          </a:xfrm>
          <a:prstGeom prst="rect">
            <a:avLst/>
          </a:prstGeom>
          <a:noFill/>
          <a:extLst>
            <a:ext uri="{909E8E84-426E-40DD-AFC4-6F175D3DCCD1}">
              <a14:hiddenFill xmlns:a14="http://schemas.microsoft.com/office/drawing/2010/main">
                <a:solidFill>
                  <a:srgbClr val="FFFFFF"/>
                </a:solidFill>
              </a14:hiddenFill>
            </a:ext>
          </a:extLst>
        </p:spPr>
      </p:pic>
      <p:pic>
        <p:nvPicPr>
          <p:cNvPr id="375" name="Picture 20">
            <a:extLst>
              <a:ext uri="{FF2B5EF4-FFF2-40B4-BE49-F238E27FC236}">
                <a16:creationId xmlns:a16="http://schemas.microsoft.com/office/drawing/2014/main" id="{5BC1C37A-FDBD-DE4C-B450-961DA07A87E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23200" y="1467529"/>
            <a:ext cx="1507995" cy="652620"/>
          </a:xfrm>
          <a:prstGeom prst="rect">
            <a:avLst/>
          </a:prstGeom>
          <a:noFill/>
          <a:extLst>
            <a:ext uri="{909E8E84-426E-40DD-AFC4-6F175D3DCCD1}">
              <a14:hiddenFill xmlns:a14="http://schemas.microsoft.com/office/drawing/2010/main">
                <a:solidFill>
                  <a:srgbClr val="FFFFFF"/>
                </a:solidFill>
              </a14:hiddenFill>
            </a:ext>
          </a:extLst>
        </p:spPr>
      </p:pic>
      <p:pic>
        <p:nvPicPr>
          <p:cNvPr id="376" name="Picture 22" descr="Purdue University - Indiana's Land Grant University">
            <a:extLst>
              <a:ext uri="{FF2B5EF4-FFF2-40B4-BE49-F238E27FC236}">
                <a16:creationId xmlns:a16="http://schemas.microsoft.com/office/drawing/2014/main" id="{DBA4E9C4-F20F-B84E-9158-A4595A489E6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75899" y="2416545"/>
            <a:ext cx="1052060" cy="314248"/>
          </a:xfrm>
          <a:prstGeom prst="rect">
            <a:avLst/>
          </a:prstGeom>
          <a:noFill/>
          <a:extLst>
            <a:ext uri="{909E8E84-426E-40DD-AFC4-6F175D3DCCD1}">
              <a14:hiddenFill xmlns:a14="http://schemas.microsoft.com/office/drawing/2010/main">
                <a:solidFill>
                  <a:srgbClr val="FFFFFF"/>
                </a:solidFill>
              </a14:hiddenFill>
            </a:ext>
          </a:extLst>
        </p:spPr>
      </p:pic>
      <p:pic>
        <p:nvPicPr>
          <p:cNvPr id="377" name="Picture 24" descr="University-of-Michigan-Logo | The Steve Fund">
            <a:extLst>
              <a:ext uri="{FF2B5EF4-FFF2-40B4-BE49-F238E27FC236}">
                <a16:creationId xmlns:a16="http://schemas.microsoft.com/office/drawing/2014/main" id="{A8E1546B-4D23-E548-A53A-7F25943D1079}"/>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250617" y="1722156"/>
            <a:ext cx="1676400" cy="389905"/>
          </a:xfrm>
          <a:prstGeom prst="rect">
            <a:avLst/>
          </a:prstGeom>
          <a:noFill/>
          <a:extLst>
            <a:ext uri="{909E8E84-426E-40DD-AFC4-6F175D3DCCD1}">
              <a14:hiddenFill xmlns:a14="http://schemas.microsoft.com/office/drawing/2010/main">
                <a:solidFill>
                  <a:srgbClr val="FFFFFF"/>
                </a:solidFill>
              </a14:hiddenFill>
            </a:ext>
          </a:extLst>
        </p:spPr>
      </p:pic>
      <p:pic>
        <p:nvPicPr>
          <p:cNvPr id="378" name="Picture 26" descr="Ohio State Buckeyes - Wikipedia">
            <a:extLst>
              <a:ext uri="{FF2B5EF4-FFF2-40B4-BE49-F238E27FC236}">
                <a16:creationId xmlns:a16="http://schemas.microsoft.com/office/drawing/2014/main" id="{B95E48A0-A173-564F-87D6-6187C4617F9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984616" y="2412651"/>
            <a:ext cx="707975" cy="696686"/>
          </a:xfrm>
          <a:prstGeom prst="rect">
            <a:avLst/>
          </a:prstGeom>
          <a:noFill/>
          <a:extLst>
            <a:ext uri="{909E8E84-426E-40DD-AFC4-6F175D3DCCD1}">
              <a14:hiddenFill xmlns:a14="http://schemas.microsoft.com/office/drawing/2010/main">
                <a:solidFill>
                  <a:srgbClr val="FFFFFF"/>
                </a:solidFill>
              </a14:hiddenFill>
            </a:ext>
          </a:extLst>
        </p:spPr>
      </p:pic>
      <p:pic>
        <p:nvPicPr>
          <p:cNvPr id="379" name="Picture 28" descr="UWM University of Vermont Logo – The Episcopal Church in Vermont">
            <a:extLst>
              <a:ext uri="{FF2B5EF4-FFF2-40B4-BE49-F238E27FC236}">
                <a16:creationId xmlns:a16="http://schemas.microsoft.com/office/drawing/2014/main" id="{E1766FE6-A37B-BA48-8F6C-005300DDC46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402892" y="2705530"/>
            <a:ext cx="1442737" cy="566763"/>
          </a:xfrm>
          <a:prstGeom prst="rect">
            <a:avLst/>
          </a:prstGeom>
          <a:noFill/>
          <a:extLst>
            <a:ext uri="{909E8E84-426E-40DD-AFC4-6F175D3DCCD1}">
              <a14:hiddenFill xmlns:a14="http://schemas.microsoft.com/office/drawing/2010/main">
                <a:solidFill>
                  <a:srgbClr val="FFFFFF"/>
                </a:solidFill>
              </a14:hiddenFill>
            </a:ext>
          </a:extLst>
        </p:spPr>
      </p:pic>
      <p:pic>
        <p:nvPicPr>
          <p:cNvPr id="380" name="Picture 2" descr="Logos | University Relations | UMass Lowell">
            <a:extLst>
              <a:ext uri="{FF2B5EF4-FFF2-40B4-BE49-F238E27FC236}">
                <a16:creationId xmlns:a16="http://schemas.microsoft.com/office/drawing/2014/main" id="{4A3CEAF0-B196-AF44-BAFF-C8D865A3770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636285" y="3337156"/>
            <a:ext cx="568195" cy="717930"/>
          </a:xfrm>
          <a:prstGeom prst="rect">
            <a:avLst/>
          </a:prstGeom>
          <a:noFill/>
          <a:extLst>
            <a:ext uri="{909E8E84-426E-40DD-AFC4-6F175D3DCCD1}">
              <a14:hiddenFill xmlns:a14="http://schemas.microsoft.com/office/drawing/2010/main">
                <a:solidFill>
                  <a:srgbClr val="FFFFFF"/>
                </a:solidFill>
              </a14:hiddenFill>
            </a:ext>
          </a:extLst>
        </p:spPr>
      </p:pic>
      <p:pic>
        <p:nvPicPr>
          <p:cNvPr id="381" name="Picture 4" descr="The University of Virginia Logo | University of Virginia">
            <a:extLst>
              <a:ext uri="{FF2B5EF4-FFF2-40B4-BE49-F238E27FC236}">
                <a16:creationId xmlns:a16="http://schemas.microsoft.com/office/drawing/2014/main" id="{9D163455-B3B3-CD4B-9C1D-E6C3E1877277}"/>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9628928" y="3822679"/>
            <a:ext cx="1049337" cy="668480"/>
          </a:xfrm>
          <a:prstGeom prst="rect">
            <a:avLst/>
          </a:prstGeom>
          <a:noFill/>
          <a:extLst>
            <a:ext uri="{909E8E84-426E-40DD-AFC4-6F175D3DCCD1}">
              <a14:hiddenFill xmlns:a14="http://schemas.microsoft.com/office/drawing/2010/main">
                <a:solidFill>
                  <a:srgbClr val="FFFFFF"/>
                </a:solidFill>
              </a14:hiddenFill>
            </a:ext>
          </a:extLst>
        </p:spPr>
      </p:pic>
      <p:pic>
        <p:nvPicPr>
          <p:cNvPr id="382" name="Picture 6" descr="Logo Downloads - Old Dominion University">
            <a:extLst>
              <a:ext uri="{FF2B5EF4-FFF2-40B4-BE49-F238E27FC236}">
                <a16:creationId xmlns:a16="http://schemas.microsoft.com/office/drawing/2014/main" id="{E8279F29-26A7-8E49-9712-58CAAFB4D3D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095685" y="4237514"/>
            <a:ext cx="1317171" cy="568030"/>
          </a:xfrm>
          <a:prstGeom prst="rect">
            <a:avLst/>
          </a:prstGeom>
          <a:noFill/>
          <a:extLst>
            <a:ext uri="{909E8E84-426E-40DD-AFC4-6F175D3DCCD1}">
              <a14:hiddenFill xmlns:a14="http://schemas.microsoft.com/office/drawing/2010/main">
                <a:solidFill>
                  <a:srgbClr val="FFFFFF"/>
                </a:solidFill>
              </a14:hiddenFill>
            </a:ext>
          </a:extLst>
        </p:spPr>
      </p:pic>
      <p:pic>
        <p:nvPicPr>
          <p:cNvPr id="383" name="Picture 8" descr="Our Look | Brand">
            <a:extLst>
              <a:ext uri="{FF2B5EF4-FFF2-40B4-BE49-F238E27FC236}">
                <a16:creationId xmlns:a16="http://schemas.microsoft.com/office/drawing/2014/main" id="{A95B686D-6C7C-F647-A631-FD1377D4F42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503380" y="4937077"/>
            <a:ext cx="1398796" cy="591457"/>
          </a:xfrm>
          <a:prstGeom prst="rect">
            <a:avLst/>
          </a:prstGeom>
          <a:noFill/>
          <a:extLst>
            <a:ext uri="{909E8E84-426E-40DD-AFC4-6F175D3DCCD1}">
              <a14:hiddenFill xmlns:a14="http://schemas.microsoft.com/office/drawing/2010/main">
                <a:solidFill>
                  <a:srgbClr val="FFFFFF"/>
                </a:solidFill>
              </a14:hiddenFill>
            </a:ext>
          </a:extLst>
        </p:spPr>
      </p:pic>
      <p:pic>
        <p:nvPicPr>
          <p:cNvPr id="384" name="Picture 10" descr="Uf Logos">
            <a:extLst>
              <a:ext uri="{FF2B5EF4-FFF2-40B4-BE49-F238E27FC236}">
                <a16:creationId xmlns:a16="http://schemas.microsoft.com/office/drawing/2014/main" id="{FA5BAC0D-01D9-FA4F-8F4D-1F9F323C2D6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401210" y="5395910"/>
            <a:ext cx="1641477" cy="307777"/>
          </a:xfrm>
          <a:prstGeom prst="rect">
            <a:avLst/>
          </a:prstGeom>
          <a:noFill/>
          <a:extLst>
            <a:ext uri="{909E8E84-426E-40DD-AFC4-6F175D3DCCD1}">
              <a14:hiddenFill xmlns:a14="http://schemas.microsoft.com/office/drawing/2010/main">
                <a:solidFill>
                  <a:srgbClr val="FFFFFF"/>
                </a:solidFill>
              </a14:hiddenFill>
            </a:ext>
          </a:extLst>
        </p:spPr>
      </p:pic>
      <p:pic>
        <p:nvPicPr>
          <p:cNvPr id="385" name="Picture 14" descr="Auburn University – Logos Download">
            <a:extLst>
              <a:ext uri="{FF2B5EF4-FFF2-40B4-BE49-F238E27FC236}">
                <a16:creationId xmlns:a16="http://schemas.microsoft.com/office/drawing/2014/main" id="{4ABDF18F-9A6E-1242-A257-182DE2A8EF0D}"/>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870027" y="5921119"/>
            <a:ext cx="1741714" cy="464684"/>
          </a:xfrm>
          <a:prstGeom prst="rect">
            <a:avLst/>
          </a:prstGeom>
          <a:noFill/>
          <a:extLst>
            <a:ext uri="{909E8E84-426E-40DD-AFC4-6F175D3DCCD1}">
              <a14:hiddenFill xmlns:a14="http://schemas.microsoft.com/office/drawing/2010/main">
                <a:solidFill>
                  <a:srgbClr val="FFFFFF"/>
                </a:solidFill>
              </a14:hiddenFill>
            </a:ext>
          </a:extLst>
        </p:spPr>
      </p:pic>
      <p:pic>
        <p:nvPicPr>
          <p:cNvPr id="386" name="Picture 16" descr="New University of Kentucky logo stirs discussion | Lexington Herald Leader">
            <a:extLst>
              <a:ext uri="{FF2B5EF4-FFF2-40B4-BE49-F238E27FC236}">
                <a16:creationId xmlns:a16="http://schemas.microsoft.com/office/drawing/2014/main" id="{F037529C-5257-244C-8BAB-9363710DF691}"/>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3668443" y="5466793"/>
            <a:ext cx="1733374" cy="487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060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1" y="-101920"/>
            <a:ext cx="11008895" cy="1066800"/>
          </a:xfrm>
        </p:spPr>
        <p:txBody>
          <a:bodyPr/>
          <a:lstStyle/>
          <a:p>
            <a:r>
              <a:rPr lang="en-US" sz="2800" dirty="0">
                <a:solidFill>
                  <a:schemeClr val="bg1">
                    <a:lumMod val="85000"/>
                  </a:schemeClr>
                </a:solidFill>
              </a:rPr>
              <a:t>FY21 Students and Professors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40</a:t>
            </a:fld>
            <a:endParaRPr lang="uk-UA"/>
          </a:p>
        </p:txBody>
      </p:sp>
      <p:graphicFrame>
        <p:nvGraphicFramePr>
          <p:cNvPr id="4" name="Table 3">
            <a:extLst>
              <a:ext uri="{FF2B5EF4-FFF2-40B4-BE49-F238E27FC236}">
                <a16:creationId xmlns:a16="http://schemas.microsoft.com/office/drawing/2014/main" id="{FDDA88A4-3CAD-4C2B-846F-5DBF9AD9D540}"/>
              </a:ext>
            </a:extLst>
          </p:cNvPr>
          <p:cNvGraphicFramePr>
            <a:graphicFrameLocks noGrp="1"/>
          </p:cNvGraphicFramePr>
          <p:nvPr/>
        </p:nvGraphicFramePr>
        <p:xfrm>
          <a:off x="94737" y="1227438"/>
          <a:ext cx="5119814" cy="5572749"/>
        </p:xfrm>
        <a:graphic>
          <a:graphicData uri="http://schemas.openxmlformats.org/drawingml/2006/table">
            <a:tbl>
              <a:tblPr/>
              <a:tblGrid>
                <a:gridCol w="1559121">
                  <a:extLst>
                    <a:ext uri="{9D8B030D-6E8A-4147-A177-3AD203B41FA5}">
                      <a16:colId xmlns:a16="http://schemas.microsoft.com/office/drawing/2014/main" val="1158066855"/>
                    </a:ext>
                  </a:extLst>
                </a:gridCol>
                <a:gridCol w="2075315">
                  <a:extLst>
                    <a:ext uri="{9D8B030D-6E8A-4147-A177-3AD203B41FA5}">
                      <a16:colId xmlns:a16="http://schemas.microsoft.com/office/drawing/2014/main" val="1259641222"/>
                    </a:ext>
                  </a:extLst>
                </a:gridCol>
                <a:gridCol w="1485378">
                  <a:extLst>
                    <a:ext uri="{9D8B030D-6E8A-4147-A177-3AD203B41FA5}">
                      <a16:colId xmlns:a16="http://schemas.microsoft.com/office/drawing/2014/main" val="3727919644"/>
                    </a:ext>
                  </a:extLst>
                </a:gridCol>
              </a:tblGrid>
              <a:tr h="176107">
                <a:tc>
                  <a:txBody>
                    <a:bodyPr/>
                    <a:lstStyle/>
                    <a:p>
                      <a:pPr algn="ctr" fontAlgn="b"/>
                      <a:r>
                        <a:rPr lang="en-US" sz="1000" b="0" i="0" u="none" strike="noStrike" dirty="0">
                          <a:solidFill>
                            <a:srgbClr val="000000"/>
                          </a:solidFill>
                          <a:effectLst/>
                          <a:latin typeface="Calibri" panose="020F0502020204030204" pitchFamily="34" charset="0"/>
                        </a:rPr>
                        <a:t>Mentor</a:t>
                      </a:r>
                    </a:p>
                  </a:txBody>
                  <a:tcPr marL="2505" marR="2505" marT="2505" marB="0" anchor="b">
                    <a:lnL>
                      <a:noFill/>
                    </a:lnL>
                    <a:lnR>
                      <a:noFill/>
                    </a:lnR>
                    <a:lnT>
                      <a:noFill/>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r>
                        <a:rPr lang="en-US" sz="1000" b="0" i="0" u="none" strike="noStrike" dirty="0">
                          <a:solidFill>
                            <a:srgbClr val="000000"/>
                          </a:solidFill>
                          <a:effectLst/>
                          <a:latin typeface="Calibri" panose="020F0502020204030204" pitchFamily="34" charset="0"/>
                        </a:rPr>
                        <a:t>Student</a:t>
                      </a:r>
                    </a:p>
                  </a:txBody>
                  <a:tcPr marL="2505" marR="2505" marT="2505" marB="0" anchor="b">
                    <a:lnL>
                      <a:noFill/>
                    </a:lnL>
                    <a:lnR>
                      <a:noFill/>
                    </a:lnR>
                    <a:lnT>
                      <a:noFill/>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r>
                        <a:rPr lang="en-US" sz="1000" b="0" i="0" u="none" strike="noStrike">
                          <a:solidFill>
                            <a:srgbClr val="000000"/>
                          </a:solidFill>
                          <a:effectLst/>
                          <a:latin typeface="Calibri" panose="020F0502020204030204" pitchFamily="34" charset="0"/>
                        </a:rPr>
                        <a:t>School</a:t>
                      </a:r>
                    </a:p>
                  </a:txBody>
                  <a:tcPr marL="2505" marR="2505" marT="2505" marB="0" anchor="b">
                    <a:lnL>
                      <a:noFill/>
                    </a:lnL>
                    <a:lnR>
                      <a:noFill/>
                    </a:lnR>
                    <a:lnT>
                      <a:noFill/>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val="2234089164"/>
                  </a:ext>
                </a:extLst>
              </a:tr>
              <a:tr h="176107">
                <a:tc>
                  <a:txBody>
                    <a:bodyPr/>
                    <a:lstStyle/>
                    <a:p>
                      <a:pPr algn="l" fontAlgn="ctr"/>
                      <a:r>
                        <a:rPr lang="en-US" sz="1000" b="0" i="0" u="none" strike="noStrike" dirty="0">
                          <a:solidFill>
                            <a:srgbClr val="000000"/>
                          </a:solidFill>
                          <a:effectLst/>
                          <a:latin typeface="Calibri" panose="020F0502020204030204" pitchFamily="34" charset="0"/>
                        </a:rPr>
                        <a:t>Scott Murman/Evan Pineda </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Brandon Hearley </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N.C. State</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204195"/>
                  </a:ext>
                </a:extLst>
              </a:tr>
              <a:tr h="176107">
                <a:tc>
                  <a:txBody>
                    <a:bodyPr/>
                    <a:lstStyle/>
                    <a:p>
                      <a:pPr algn="l" fontAlgn="b"/>
                      <a:r>
                        <a:rPr lang="en-US" sz="1000" b="0" i="0" u="none" strike="noStrike" dirty="0">
                          <a:solidFill>
                            <a:srgbClr val="000000"/>
                          </a:solidFill>
                          <a:effectLst/>
                          <a:latin typeface="Calibri" panose="020F0502020204030204" pitchFamily="34" charset="0"/>
                        </a:rPr>
                        <a:t>Scott Murman</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Calibri" panose="020F0502020204030204" pitchFamily="34" charset="0"/>
                        </a:rPr>
                        <a:t>Kihiro Bando</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Calibri" panose="020F0502020204030204" pitchFamily="34" charset="0"/>
                        </a:rPr>
                        <a:t>Stanford</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6250086"/>
                  </a:ext>
                </a:extLst>
              </a:tr>
              <a:tr h="176107">
                <a:tc>
                  <a:txBody>
                    <a:bodyPr/>
                    <a:lstStyle/>
                    <a:p>
                      <a:pPr algn="l" fontAlgn="ctr"/>
                      <a:r>
                        <a:rPr lang="en-US" sz="1000" b="0" i="0" u="none" strike="noStrike" dirty="0">
                          <a:solidFill>
                            <a:srgbClr val="000000"/>
                          </a:solidFill>
                          <a:effectLst/>
                          <a:latin typeface="Calibri" panose="020F0502020204030204" pitchFamily="34" charset="0"/>
                        </a:rPr>
                        <a:t>Alireza Mazaheri</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Dean Yuan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University of Michigan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6599913"/>
                  </a:ext>
                </a:extLst>
              </a:tr>
              <a:tr h="176107">
                <a:tc>
                  <a:txBody>
                    <a:bodyPr/>
                    <a:lstStyle/>
                    <a:p>
                      <a:pPr algn="l" fontAlgn="ctr"/>
                      <a:r>
                        <a:rPr lang="en-US" sz="1000" b="0" i="0" u="none" strike="noStrike" dirty="0">
                          <a:solidFill>
                            <a:srgbClr val="000000"/>
                          </a:solidFill>
                          <a:effectLst/>
                          <a:latin typeface="Calibri" panose="020F0502020204030204" pitchFamily="34" charset="0"/>
                        </a:rPr>
                        <a:t>Alireza Mazaheri</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Abraham Flores</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UC San Diego</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9458312"/>
                  </a:ext>
                </a:extLst>
              </a:tr>
              <a:tr h="221907">
                <a:tc>
                  <a:txBody>
                    <a:bodyPr/>
                    <a:lstStyle/>
                    <a:p>
                      <a:pPr algn="l" fontAlgn="ctr"/>
                      <a:r>
                        <a:rPr lang="en-US" sz="1000" b="0" i="0" u="none" strike="noStrike" dirty="0">
                          <a:solidFill>
                            <a:srgbClr val="000000"/>
                          </a:solidFill>
                          <a:effectLst/>
                          <a:latin typeface="Calibri" panose="020F0502020204030204" pitchFamily="34" charset="0"/>
                        </a:rPr>
                        <a:t>Alireza Mazaheri</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err="1">
                          <a:solidFill>
                            <a:srgbClr val="000000"/>
                          </a:solidFill>
                          <a:effectLst/>
                          <a:latin typeface="Calibri" panose="020F0502020204030204" pitchFamily="34" charset="0"/>
                        </a:rPr>
                        <a:t>Keyrim</a:t>
                      </a:r>
                      <a:r>
                        <a:rPr lang="en-US" sz="1000" b="0" i="0" u="none" strike="noStrike" dirty="0">
                          <a:solidFill>
                            <a:srgbClr val="000000"/>
                          </a:solidFill>
                          <a:effectLst/>
                          <a:latin typeface="Calibri" panose="020F0502020204030204" pitchFamily="34" charset="0"/>
                        </a:rPr>
                        <a:t> Yung</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Germanna Community College</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0852215"/>
                  </a:ext>
                </a:extLst>
              </a:tr>
              <a:tr h="176107">
                <a:tc>
                  <a:txBody>
                    <a:bodyPr/>
                    <a:lstStyle/>
                    <a:p>
                      <a:pPr algn="l" fontAlgn="ctr"/>
                      <a:r>
                        <a:rPr lang="en-US" sz="1000" b="0" i="0" u="none" strike="noStrike" dirty="0">
                          <a:solidFill>
                            <a:srgbClr val="000000"/>
                          </a:solidFill>
                          <a:effectLst/>
                          <a:latin typeface="Calibri" panose="020F0502020204030204" pitchFamily="34" charset="0"/>
                        </a:rPr>
                        <a:t>Cetin Kiris</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Jonathan </a:t>
                      </a:r>
                      <a:r>
                        <a:rPr lang="en-US" sz="1000" b="0" i="0" u="none" strike="noStrike" dirty="0" err="1">
                          <a:solidFill>
                            <a:srgbClr val="000000"/>
                          </a:solidFill>
                          <a:effectLst/>
                          <a:latin typeface="Calibri" panose="020F0502020204030204" pitchFamily="34" charset="0"/>
                        </a:rPr>
                        <a:t>Boustani</a:t>
                      </a:r>
                      <a:r>
                        <a:rPr lang="en-US" sz="1000" b="0" i="0" u="none" strike="noStrike" dirty="0">
                          <a:solidFill>
                            <a:srgbClr val="000000"/>
                          </a:solidFill>
                          <a:effectLst/>
                          <a:latin typeface="Calibri" panose="020F0502020204030204" pitchFamily="34" charset="0"/>
                        </a:rPr>
                        <a:t>/Christoph Brehm</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University of Kentucky</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5782153"/>
                  </a:ext>
                </a:extLst>
              </a:tr>
              <a:tr h="433371">
                <a:tc>
                  <a:txBody>
                    <a:bodyPr/>
                    <a:lstStyle/>
                    <a:p>
                      <a:pPr algn="l" fontAlgn="ctr"/>
                      <a:r>
                        <a:rPr lang="en-US" sz="1000" b="0" i="0" u="none" strike="noStrike" dirty="0">
                          <a:solidFill>
                            <a:srgbClr val="000000"/>
                          </a:solidFill>
                          <a:effectLst/>
                          <a:latin typeface="Calibri" panose="020F0502020204030204" pitchFamily="34" charset="0"/>
                        </a:rPr>
                        <a:t>NASA Research Collaborator:</a:t>
                      </a:r>
                      <a:r>
                        <a:rPr lang="en-US" sz="1000" b="0" i="0" u="none" strike="noStrike" dirty="0">
                          <a:solidFill>
                            <a:srgbClr val="000000"/>
                          </a:solidFill>
                          <a:effectLst/>
                          <a:latin typeface="Verdana" panose="020B0604030504040204" pitchFamily="34" charset="0"/>
                        </a:rPr>
                        <a:t> Jeremie Meurisse</a:t>
                      </a:r>
                      <a:endParaRPr lang="en-US" sz="1000" b="0" i="0" u="none" strike="noStrike" dirty="0">
                        <a:solidFill>
                          <a:srgbClr val="000000"/>
                        </a:solidFill>
                        <a:effectLst/>
                        <a:latin typeface="Calibri" panose="020F0502020204030204" pitchFamily="34" charset="0"/>
                      </a:endParaRP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 </a:t>
                      </a:r>
                      <a:r>
                        <a:rPr lang="en-US" sz="1000" b="0" i="0" u="none" strike="noStrike" dirty="0" err="1">
                          <a:solidFill>
                            <a:srgbClr val="000000"/>
                          </a:solidFill>
                          <a:effectLst/>
                          <a:latin typeface="Calibri" panose="020F0502020204030204" pitchFamily="34" charset="0"/>
                        </a:rPr>
                        <a:t>Przemyslaw</a:t>
                      </a:r>
                      <a:r>
                        <a:rPr lang="en-US" sz="1000" b="0" i="0" u="none" strike="noStrike" dirty="0">
                          <a:solidFill>
                            <a:srgbClr val="000000"/>
                          </a:solidFill>
                          <a:effectLst/>
                          <a:latin typeface="Calibri" panose="020F0502020204030204" pitchFamily="34" charset="0"/>
                        </a:rPr>
                        <a:t> </a:t>
                      </a:r>
                      <a:r>
                        <a:rPr lang="en-US" sz="1000" b="0" i="0" u="none" strike="noStrike" dirty="0" err="1">
                          <a:solidFill>
                            <a:srgbClr val="000000"/>
                          </a:solidFill>
                          <a:effectLst/>
                          <a:latin typeface="Calibri" panose="020F0502020204030204" pitchFamily="34" charset="0"/>
                        </a:rPr>
                        <a:t>Rostkowski</a:t>
                      </a:r>
                      <a:endParaRPr lang="en-US" sz="1000" b="0" i="0" u="none" strike="noStrike" dirty="0">
                        <a:solidFill>
                          <a:srgbClr val="000000"/>
                        </a:solidFill>
                        <a:effectLst/>
                        <a:latin typeface="Calibri" panose="020F0502020204030204" pitchFamily="34" charset="0"/>
                      </a:endParaRP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University of Illinois at Urbana-Champaign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0638556"/>
                  </a:ext>
                </a:extLst>
              </a:tr>
              <a:tr h="221907">
                <a:tc>
                  <a:txBody>
                    <a:bodyPr/>
                    <a:lstStyle/>
                    <a:p>
                      <a:pPr algn="l" fontAlgn="ctr"/>
                      <a:r>
                        <a:rPr lang="en-US" sz="1000" b="0" i="0" u="none" strike="noStrike" dirty="0">
                          <a:solidFill>
                            <a:srgbClr val="000000"/>
                          </a:solidFill>
                          <a:effectLst/>
                          <a:latin typeface="Calibri" panose="020F0502020204030204" pitchFamily="34" charset="0"/>
                        </a:rPr>
                        <a:t> Justin Haskins/Lauren Abbott</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Chloe Zeller / </a:t>
                      </a:r>
                      <a:r>
                        <a:rPr lang="en-US" sz="1000" b="0" i="0" u="none" strike="noStrike" dirty="0" err="1">
                          <a:solidFill>
                            <a:srgbClr val="000000"/>
                          </a:solidFill>
                          <a:effectLst/>
                          <a:latin typeface="Calibri" panose="020F0502020204030204" pitchFamily="34" charset="0"/>
                        </a:rPr>
                        <a:t>Ellad</a:t>
                      </a:r>
                      <a:r>
                        <a:rPr lang="en-US" sz="1000" b="0" i="0" u="none" strike="noStrike" dirty="0">
                          <a:solidFill>
                            <a:srgbClr val="000000"/>
                          </a:solidFill>
                          <a:effectLst/>
                          <a:latin typeface="Calibri" panose="020F0502020204030204" pitchFamily="34" charset="0"/>
                        </a:rPr>
                        <a:t> </a:t>
                      </a:r>
                      <a:r>
                        <a:rPr lang="en-US" sz="1000" b="0" i="0" u="none" strike="noStrike" dirty="0" err="1">
                          <a:solidFill>
                            <a:srgbClr val="000000"/>
                          </a:solidFill>
                          <a:effectLst/>
                          <a:latin typeface="Calibri" panose="020F0502020204030204" pitchFamily="34" charset="0"/>
                        </a:rPr>
                        <a:t>Tadmor</a:t>
                      </a:r>
                      <a:endParaRPr lang="en-US" sz="1000" b="0" i="0" u="none" strike="noStrike" dirty="0">
                        <a:solidFill>
                          <a:srgbClr val="000000"/>
                        </a:solidFill>
                        <a:effectLst/>
                        <a:latin typeface="Calibri" panose="020F0502020204030204" pitchFamily="34" charset="0"/>
                      </a:endParaRP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 University of Minnesota</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8775850"/>
                  </a:ext>
                </a:extLst>
              </a:tr>
              <a:tr h="326144">
                <a:tc>
                  <a:txBody>
                    <a:bodyPr/>
                    <a:lstStyle/>
                    <a:p>
                      <a:pPr algn="l" fontAlgn="ctr"/>
                      <a:r>
                        <a:rPr lang="en-US" sz="1000" b="0" i="0" u="none" strike="noStrike" dirty="0">
                          <a:solidFill>
                            <a:srgbClr val="000000"/>
                          </a:solidFill>
                          <a:effectLst/>
                          <a:latin typeface="Calibri" panose="020F0502020204030204" pitchFamily="34" charset="0"/>
                        </a:rPr>
                        <a:t>Ruth Miller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Kristen Price</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University of Kentucky</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76007"/>
                  </a:ext>
                </a:extLst>
              </a:tr>
              <a:tr h="326144">
                <a:tc>
                  <a:txBody>
                    <a:bodyPr/>
                    <a:lstStyle/>
                    <a:p>
                      <a:pPr algn="l" fontAlgn="ctr"/>
                      <a:r>
                        <a:rPr lang="en-US" sz="1000" b="0" i="0" u="none" strike="noStrike" dirty="0">
                          <a:solidFill>
                            <a:srgbClr val="000000"/>
                          </a:solidFill>
                          <a:effectLst/>
                          <a:latin typeface="Calibri" panose="020F0502020204030204" pitchFamily="34" charset="0"/>
                        </a:rPr>
                        <a:t>Chris Karlgaard</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Tyler Stroffle</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University of Kentucky</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3254806"/>
                  </a:ext>
                </a:extLst>
              </a:tr>
              <a:tr h="218918">
                <a:tc>
                  <a:txBody>
                    <a:bodyPr/>
                    <a:lstStyle/>
                    <a:p>
                      <a:pPr algn="l" fontAlgn="ctr"/>
                      <a:r>
                        <a:rPr lang="en-US" sz="1000" b="0" i="0" u="none" strike="noStrike" dirty="0">
                          <a:solidFill>
                            <a:srgbClr val="000000"/>
                          </a:solidFill>
                          <a:effectLst/>
                          <a:latin typeface="Calibri" panose="020F0502020204030204" pitchFamily="34" charset="0"/>
                        </a:rPr>
                        <a:t>Grant Palmer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Vincent Lee</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University of North Carolina</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5721338"/>
                  </a:ext>
                </a:extLst>
              </a:tr>
              <a:tr h="176107">
                <a:tc>
                  <a:txBody>
                    <a:bodyPr/>
                    <a:lstStyle/>
                    <a:p>
                      <a:pPr algn="l" fontAlgn="ctr"/>
                      <a:r>
                        <a:rPr lang="en-US" sz="1000" b="0" i="0" u="none" strike="noStrike" dirty="0">
                          <a:solidFill>
                            <a:srgbClr val="000000"/>
                          </a:solidFill>
                          <a:effectLst/>
                          <a:latin typeface="Calibri" panose="020F0502020204030204" pitchFamily="34" charset="0"/>
                        </a:rPr>
                        <a:t>Jeremie Meurisse</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Vishnu Oruganti </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UIUC</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8193480"/>
                  </a:ext>
                </a:extLst>
              </a:tr>
              <a:tr h="176107">
                <a:tc>
                  <a:txBody>
                    <a:bodyPr/>
                    <a:lstStyle/>
                    <a:p>
                      <a:pPr algn="l" fontAlgn="ctr"/>
                      <a:r>
                        <a:rPr lang="en-US" sz="1000" b="0" i="0" u="none" strike="noStrike" dirty="0">
                          <a:solidFill>
                            <a:srgbClr val="000000"/>
                          </a:solidFill>
                          <a:effectLst/>
                          <a:latin typeface="Calibri" panose="020F0502020204030204" pitchFamily="34" charset="0"/>
                        </a:rPr>
                        <a:t>Krishnan Gopalan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Mitchell Gosma</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1409001"/>
                  </a:ext>
                </a:extLst>
              </a:tr>
              <a:tr h="221907">
                <a:tc>
                  <a:txBody>
                    <a:bodyPr/>
                    <a:lstStyle/>
                    <a:p>
                      <a:pPr algn="l" fontAlgn="ctr"/>
                      <a:r>
                        <a:rPr lang="en-US" sz="1000" b="0" i="0" u="none" strike="noStrike" dirty="0">
                          <a:solidFill>
                            <a:srgbClr val="000000"/>
                          </a:solidFill>
                          <a:effectLst/>
                          <a:latin typeface="Calibri" panose="020F0502020204030204" pitchFamily="34" charset="0"/>
                        </a:rPr>
                        <a:t>Dr. Brian Hollis</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nl-NL" sz="1000" b="0" i="0" u="none" strike="noStrike">
                          <a:solidFill>
                            <a:srgbClr val="000000"/>
                          </a:solidFill>
                          <a:effectLst/>
                          <a:latin typeface="Calibri" panose="020F0502020204030204" pitchFamily="34" charset="0"/>
                        </a:rPr>
                        <a:t>Jonathan Cheatwood / Dr. Kevin Schroeder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Virgina Tech</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9672532"/>
                  </a:ext>
                </a:extLst>
              </a:tr>
              <a:tr h="218918">
                <a:tc>
                  <a:txBody>
                    <a:bodyPr/>
                    <a:lstStyle/>
                    <a:p>
                      <a:pPr algn="l" fontAlgn="ctr"/>
                      <a:r>
                        <a:rPr lang="en-US" sz="1000" b="0" i="0" u="none" strike="noStrike" dirty="0">
                          <a:solidFill>
                            <a:srgbClr val="000000"/>
                          </a:solidFill>
                          <a:effectLst/>
                          <a:latin typeface="Calibri" panose="020F0502020204030204" pitchFamily="34" charset="0"/>
                        </a:rPr>
                        <a:t>E. Stern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O. Schroeder/ G. Candler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 Minnesota</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6081147"/>
                  </a:ext>
                </a:extLst>
              </a:tr>
              <a:tr h="218918">
                <a:tc>
                  <a:txBody>
                    <a:bodyPr/>
                    <a:lstStyle/>
                    <a:p>
                      <a:pPr algn="l" fontAlgn="ctr"/>
                      <a:r>
                        <a:rPr lang="en-US" sz="1000" b="0" i="0" u="none" strike="noStrike" dirty="0">
                          <a:solidFill>
                            <a:srgbClr val="000000"/>
                          </a:solidFill>
                          <a:effectLst/>
                          <a:latin typeface="Calibri" panose="020F0502020204030204" pitchFamily="34" charset="0"/>
                        </a:rPr>
                        <a:t>E. Stern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M. Seif/ M. Beck</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 Kentucky</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8124216"/>
                  </a:ext>
                </a:extLst>
              </a:tr>
              <a:tr h="176107">
                <a:tc>
                  <a:txBody>
                    <a:bodyPr/>
                    <a:lstStyle/>
                    <a:p>
                      <a:pPr algn="l" fontAlgn="ctr"/>
                      <a:r>
                        <a:rPr lang="en-US" sz="1000" b="0" i="0" u="none" strike="noStrike" dirty="0">
                          <a:solidFill>
                            <a:srgbClr val="000000"/>
                          </a:solidFill>
                          <a:effectLst/>
                          <a:latin typeface="Calibri" panose="020F0502020204030204" pitchFamily="34" charset="0"/>
                        </a:rPr>
                        <a:t>G. Bellas</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A. Pendley / J. Koo</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 Texas, Austin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6628501"/>
                  </a:ext>
                </a:extLst>
              </a:tr>
              <a:tr h="176107">
                <a:tc>
                  <a:txBody>
                    <a:bodyPr/>
                    <a:lstStyle/>
                    <a:p>
                      <a:pPr algn="l" fontAlgn="ctr"/>
                      <a:r>
                        <a:rPr lang="en-US" sz="1000" b="0" i="0" u="none" strike="noStrike" dirty="0">
                          <a:solidFill>
                            <a:srgbClr val="000000"/>
                          </a:solidFill>
                          <a:effectLst/>
                          <a:latin typeface="Calibri" panose="020F0502020204030204" pitchFamily="34" charset="0"/>
                        </a:rPr>
                        <a:t>E. Stern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A. Zibitsker/ A Martin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 Kentucky</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6122502"/>
                  </a:ext>
                </a:extLst>
              </a:tr>
              <a:tr h="176107">
                <a:tc>
                  <a:txBody>
                    <a:bodyPr/>
                    <a:lstStyle/>
                    <a:p>
                      <a:pPr algn="l" fontAlgn="ctr"/>
                      <a:r>
                        <a:rPr lang="en-US" sz="1000" b="0" i="0" u="none" strike="noStrike" dirty="0">
                          <a:solidFill>
                            <a:srgbClr val="000000"/>
                          </a:solidFill>
                          <a:effectLst/>
                          <a:latin typeface="Calibri" panose="020F0502020204030204" pitchFamily="34" charset="0"/>
                        </a:rPr>
                        <a:t>E. Stern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M. Anderson/ I. Boyd</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 Colorado</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5749172"/>
                  </a:ext>
                </a:extLst>
              </a:tr>
              <a:tr h="176107">
                <a:tc>
                  <a:txBody>
                    <a:bodyPr/>
                    <a:lstStyle/>
                    <a:p>
                      <a:pPr algn="l" fontAlgn="ctr"/>
                      <a:r>
                        <a:rPr lang="en-US" sz="1000" b="0" i="0" u="none" strike="noStrike" dirty="0">
                          <a:solidFill>
                            <a:srgbClr val="000000"/>
                          </a:solidFill>
                          <a:effectLst/>
                          <a:latin typeface="Calibri" panose="020F0502020204030204" pitchFamily="34" charset="0"/>
                        </a:rPr>
                        <a:t>Mark Schoenenberger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Tony Ramirez</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ODU</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0820984"/>
                  </a:ext>
                </a:extLst>
              </a:tr>
              <a:tr h="176107">
                <a:tc>
                  <a:txBody>
                    <a:bodyPr/>
                    <a:lstStyle/>
                    <a:p>
                      <a:pPr algn="l" fontAlgn="ctr"/>
                      <a:r>
                        <a:rPr lang="en-US" sz="1000" b="0" i="0" u="none" strike="noStrike" dirty="0">
                          <a:solidFill>
                            <a:srgbClr val="000000"/>
                          </a:solidFill>
                          <a:effectLst/>
                          <a:latin typeface="Calibri" panose="020F0502020204030204" pitchFamily="34" charset="0"/>
                        </a:rPr>
                        <a:t>Mark Schoenenberger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Desiree Johnson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ODU</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8655774"/>
                  </a:ext>
                </a:extLst>
              </a:tr>
              <a:tr h="176107">
                <a:tc>
                  <a:txBody>
                    <a:bodyPr/>
                    <a:lstStyle/>
                    <a:p>
                      <a:pPr algn="l" fontAlgn="ctr"/>
                      <a:r>
                        <a:rPr lang="en-US" sz="1000" b="0" i="0" u="none" strike="noStrike" dirty="0">
                          <a:solidFill>
                            <a:srgbClr val="000000"/>
                          </a:solidFill>
                          <a:effectLst/>
                          <a:latin typeface="Calibri" panose="020F0502020204030204" pitchFamily="34" charset="0"/>
                        </a:rPr>
                        <a:t>Mark Schoenenberger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Forrest Miller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ODU</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820929"/>
                  </a:ext>
                </a:extLst>
              </a:tr>
              <a:tr h="176107">
                <a:tc>
                  <a:txBody>
                    <a:bodyPr/>
                    <a:lstStyle/>
                    <a:p>
                      <a:pPr algn="l" fontAlgn="ctr"/>
                      <a:r>
                        <a:rPr lang="en-US" sz="1000" b="0" i="0" u="none" strike="noStrike" dirty="0">
                          <a:solidFill>
                            <a:srgbClr val="000000"/>
                          </a:solidFill>
                          <a:effectLst/>
                          <a:latin typeface="Calibri" panose="020F0502020204030204" pitchFamily="34" charset="0"/>
                        </a:rPr>
                        <a:t>Mark Schoenenberger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Michell Weinmann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ODU</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9388380"/>
                  </a:ext>
                </a:extLst>
              </a:tr>
              <a:tr h="176107">
                <a:tc>
                  <a:txBody>
                    <a:bodyPr/>
                    <a:lstStyle/>
                    <a:p>
                      <a:pPr algn="l" fontAlgn="ctr"/>
                      <a:r>
                        <a:rPr lang="en-US" sz="1000" b="0" i="0" u="none" strike="noStrike" dirty="0">
                          <a:solidFill>
                            <a:srgbClr val="000000"/>
                          </a:solidFill>
                          <a:effectLst/>
                          <a:latin typeface="Calibri" panose="020F0502020204030204" pitchFamily="34" charset="0"/>
                        </a:rPr>
                        <a:t>Mark Schoenenberger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Kristen Carey</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ODU</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3077617"/>
                  </a:ext>
                </a:extLst>
              </a:tr>
              <a:tr h="176107">
                <a:tc>
                  <a:txBody>
                    <a:bodyPr/>
                    <a:lstStyle/>
                    <a:p>
                      <a:pPr algn="l" fontAlgn="ctr"/>
                      <a:r>
                        <a:rPr lang="en-US" sz="1000" b="0" i="0" u="none" strike="noStrike" dirty="0">
                          <a:solidFill>
                            <a:srgbClr val="000000"/>
                          </a:solidFill>
                          <a:effectLst/>
                          <a:latin typeface="Calibri" panose="020F0502020204030204" pitchFamily="34" charset="0"/>
                        </a:rPr>
                        <a:t> </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Colin Britcher (Professor)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ODU</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8241523"/>
                  </a:ext>
                </a:extLst>
              </a:tr>
            </a:tbl>
          </a:graphicData>
        </a:graphic>
      </p:graphicFrame>
      <p:graphicFrame>
        <p:nvGraphicFramePr>
          <p:cNvPr id="7" name="Table 6">
            <a:extLst>
              <a:ext uri="{FF2B5EF4-FFF2-40B4-BE49-F238E27FC236}">
                <a16:creationId xmlns:a16="http://schemas.microsoft.com/office/drawing/2014/main" id="{1C6BCFB7-6A88-4B2C-B817-39BACC1894F8}"/>
              </a:ext>
            </a:extLst>
          </p:cNvPr>
          <p:cNvGraphicFramePr>
            <a:graphicFrameLocks noGrp="1"/>
          </p:cNvGraphicFramePr>
          <p:nvPr/>
        </p:nvGraphicFramePr>
        <p:xfrm>
          <a:off x="6096001" y="1227438"/>
          <a:ext cx="5596392" cy="5615920"/>
        </p:xfrm>
        <a:graphic>
          <a:graphicData uri="http://schemas.openxmlformats.org/drawingml/2006/table">
            <a:tbl>
              <a:tblPr/>
              <a:tblGrid>
                <a:gridCol w="1704252">
                  <a:extLst>
                    <a:ext uri="{9D8B030D-6E8A-4147-A177-3AD203B41FA5}">
                      <a16:colId xmlns:a16="http://schemas.microsoft.com/office/drawing/2014/main" val="1158066855"/>
                    </a:ext>
                  </a:extLst>
                </a:gridCol>
                <a:gridCol w="2268495">
                  <a:extLst>
                    <a:ext uri="{9D8B030D-6E8A-4147-A177-3AD203B41FA5}">
                      <a16:colId xmlns:a16="http://schemas.microsoft.com/office/drawing/2014/main" val="1259641222"/>
                    </a:ext>
                  </a:extLst>
                </a:gridCol>
                <a:gridCol w="1623645">
                  <a:extLst>
                    <a:ext uri="{9D8B030D-6E8A-4147-A177-3AD203B41FA5}">
                      <a16:colId xmlns:a16="http://schemas.microsoft.com/office/drawing/2014/main" val="3727919644"/>
                    </a:ext>
                  </a:extLst>
                </a:gridCol>
              </a:tblGrid>
              <a:tr h="158975">
                <a:tc>
                  <a:txBody>
                    <a:bodyPr/>
                    <a:lstStyle/>
                    <a:p>
                      <a:pPr algn="ctr" fontAlgn="b"/>
                      <a:r>
                        <a:rPr lang="en-US" sz="1000" b="0" i="0" u="none" strike="noStrike" dirty="0">
                          <a:solidFill>
                            <a:srgbClr val="000000"/>
                          </a:solidFill>
                          <a:effectLst/>
                          <a:latin typeface="Calibri" panose="020F0502020204030204" pitchFamily="34" charset="0"/>
                        </a:rPr>
                        <a:t>Mentor</a:t>
                      </a:r>
                    </a:p>
                  </a:txBody>
                  <a:tcPr marL="2505" marR="2505" marT="2505" marB="0" anchor="b">
                    <a:lnL>
                      <a:noFill/>
                    </a:lnL>
                    <a:lnR>
                      <a:noFill/>
                    </a:lnR>
                    <a:lnT>
                      <a:noFill/>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r>
                        <a:rPr lang="en-US" sz="1000" b="0" i="0" u="none" strike="noStrike">
                          <a:solidFill>
                            <a:srgbClr val="000000"/>
                          </a:solidFill>
                          <a:effectLst/>
                          <a:latin typeface="Calibri" panose="020F0502020204030204" pitchFamily="34" charset="0"/>
                        </a:rPr>
                        <a:t>Student</a:t>
                      </a:r>
                    </a:p>
                  </a:txBody>
                  <a:tcPr marL="2505" marR="2505" marT="2505" marB="0" anchor="b">
                    <a:lnL>
                      <a:noFill/>
                    </a:lnL>
                    <a:lnR>
                      <a:noFill/>
                    </a:lnR>
                    <a:lnT>
                      <a:noFill/>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r>
                        <a:rPr lang="en-US" sz="1000" b="0" i="0" u="none" strike="noStrike">
                          <a:solidFill>
                            <a:srgbClr val="000000"/>
                          </a:solidFill>
                          <a:effectLst/>
                          <a:latin typeface="Calibri" panose="020F0502020204030204" pitchFamily="34" charset="0"/>
                        </a:rPr>
                        <a:t>School</a:t>
                      </a:r>
                    </a:p>
                  </a:txBody>
                  <a:tcPr marL="2505" marR="2505" marT="2505" marB="0" anchor="b">
                    <a:lnL>
                      <a:noFill/>
                    </a:lnL>
                    <a:lnR>
                      <a:noFill/>
                    </a:lnR>
                    <a:lnT>
                      <a:noFill/>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val="2234089164"/>
                  </a:ext>
                </a:extLst>
              </a:tr>
              <a:tr h="158975">
                <a:tc>
                  <a:txBody>
                    <a:bodyPr/>
                    <a:lstStyle/>
                    <a:p>
                      <a:pPr algn="l" fontAlgn="ctr"/>
                      <a:r>
                        <a:rPr lang="en-US" sz="1000" b="0" i="0" u="none" strike="noStrike" dirty="0">
                          <a:solidFill>
                            <a:srgbClr val="000000"/>
                          </a:solidFill>
                          <a:effectLst/>
                          <a:latin typeface="Calibri" panose="020F0502020204030204" pitchFamily="34" charset="0"/>
                        </a:rPr>
                        <a:t>Joseph Brock</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Thomas Whalen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University of Maryland</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3666836"/>
                  </a:ext>
                </a:extLst>
              </a:tr>
              <a:tr h="158975">
                <a:tc>
                  <a:txBody>
                    <a:bodyPr/>
                    <a:lstStyle/>
                    <a:p>
                      <a:pPr algn="l" fontAlgn="ctr"/>
                      <a:r>
                        <a:rPr lang="en-US" sz="1000" b="0" i="0" u="none" strike="noStrike" dirty="0">
                          <a:solidFill>
                            <a:srgbClr val="000000"/>
                          </a:solidFill>
                          <a:effectLst/>
                          <a:latin typeface="Calibri" panose="020F0502020204030204" pitchFamily="34" charset="0"/>
                        </a:rPr>
                        <a:t>Joseph Brock</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Quincy McKown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Stanford</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7191208"/>
                  </a:ext>
                </a:extLst>
              </a:tr>
              <a:tr h="158975">
                <a:tc>
                  <a:txBody>
                    <a:bodyPr/>
                    <a:lstStyle/>
                    <a:p>
                      <a:pPr algn="l" fontAlgn="ctr"/>
                      <a:r>
                        <a:rPr lang="en-US" sz="1000" b="0" i="0" u="none" strike="noStrike" dirty="0">
                          <a:solidFill>
                            <a:srgbClr val="000000"/>
                          </a:solidFill>
                          <a:effectLst/>
                          <a:latin typeface="Calibri" panose="020F0502020204030204" pitchFamily="34" charset="0"/>
                        </a:rPr>
                        <a:t>Brett Cruden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Augustin Tibere-Inglesse</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NASA Postdoc</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5565688"/>
                  </a:ext>
                </a:extLst>
              </a:tr>
              <a:tr h="158975">
                <a:tc>
                  <a:txBody>
                    <a:bodyPr/>
                    <a:lstStyle/>
                    <a:p>
                      <a:pPr algn="l" fontAlgn="ctr"/>
                      <a:r>
                        <a:rPr lang="en-US" sz="1000" b="0" i="0" u="none" strike="noStrike" dirty="0">
                          <a:solidFill>
                            <a:srgbClr val="000000"/>
                          </a:solidFill>
                          <a:effectLst/>
                          <a:latin typeface="Calibri" panose="020F0502020204030204" pitchFamily="34" charset="0"/>
                        </a:rPr>
                        <a:t>Georgios Bellas</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Avery Pendley</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University of Texas, Austin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2585862"/>
                  </a:ext>
                </a:extLst>
              </a:tr>
              <a:tr h="158975">
                <a:tc>
                  <a:txBody>
                    <a:bodyPr/>
                    <a:lstStyle/>
                    <a:p>
                      <a:pPr algn="l" fontAlgn="ctr"/>
                      <a:r>
                        <a:rPr lang="en-US" sz="1000" b="0" i="0" u="none" strike="noStrike" dirty="0">
                          <a:solidFill>
                            <a:srgbClr val="000000"/>
                          </a:solidFill>
                          <a:effectLst/>
                          <a:latin typeface="Calibri" panose="020F0502020204030204" pitchFamily="34" charset="0"/>
                        </a:rPr>
                        <a:t>Eve Papajak</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Alex Plumadore</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Illinois State</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3843699"/>
                  </a:ext>
                </a:extLst>
              </a:tr>
              <a:tr h="158975">
                <a:tc>
                  <a:txBody>
                    <a:bodyPr/>
                    <a:lstStyle/>
                    <a:p>
                      <a:pPr algn="l" fontAlgn="ctr"/>
                      <a:r>
                        <a:rPr lang="en-US" sz="1000" b="0" i="0" u="none" strike="noStrike" dirty="0">
                          <a:solidFill>
                            <a:srgbClr val="000000"/>
                          </a:solidFill>
                          <a:effectLst/>
                          <a:latin typeface="Calibri" panose="020F0502020204030204" pitchFamily="34" charset="0"/>
                        </a:rPr>
                        <a:t>Rich Jaffe</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Eric Geistfeld</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University of Minnesota</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2429867"/>
                  </a:ext>
                </a:extLst>
              </a:tr>
              <a:tr h="158975">
                <a:tc>
                  <a:txBody>
                    <a:bodyPr/>
                    <a:lstStyle/>
                    <a:p>
                      <a:pPr algn="l" fontAlgn="ctr"/>
                      <a:r>
                        <a:rPr lang="en-US" sz="1000" b="0" i="0" u="none" strike="noStrike" dirty="0">
                          <a:solidFill>
                            <a:srgbClr val="000000"/>
                          </a:solidFill>
                          <a:effectLst/>
                          <a:latin typeface="Calibri" panose="020F0502020204030204" pitchFamily="34" charset="0"/>
                        </a:rPr>
                        <a:t>Amal Sahai</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Michael Kroells</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University of Minnesota</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3168674"/>
                  </a:ext>
                </a:extLst>
              </a:tr>
              <a:tr h="158975">
                <a:tc>
                  <a:txBody>
                    <a:bodyPr/>
                    <a:lstStyle/>
                    <a:p>
                      <a:pPr algn="l" fontAlgn="ctr"/>
                      <a:r>
                        <a:rPr lang="en-US" sz="1000" b="0" i="0" u="none" strike="noStrike" dirty="0">
                          <a:solidFill>
                            <a:srgbClr val="000000"/>
                          </a:solidFill>
                          <a:effectLst/>
                          <a:latin typeface="Calibri" panose="020F0502020204030204" pitchFamily="34" charset="0"/>
                        </a:rPr>
                        <a:t>Khalil Bensassi</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Chiara Amato</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University of Minnesota</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4226474"/>
                  </a:ext>
                </a:extLst>
              </a:tr>
              <a:tr h="158975">
                <a:tc>
                  <a:txBody>
                    <a:bodyPr/>
                    <a:lstStyle/>
                    <a:p>
                      <a:pPr algn="l" fontAlgn="ctr"/>
                      <a:r>
                        <a:rPr lang="en-US" sz="1000" b="0" i="0" u="none" strike="noStrike" dirty="0">
                          <a:solidFill>
                            <a:srgbClr val="000000"/>
                          </a:solidFill>
                          <a:effectLst/>
                          <a:latin typeface="Calibri" panose="020F0502020204030204" pitchFamily="34" charset="0"/>
                        </a:rPr>
                        <a:t>Brett Cruden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Caroline Anderson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Central Florida</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0409594"/>
                  </a:ext>
                </a:extLst>
              </a:tr>
              <a:tr h="158975">
                <a:tc>
                  <a:txBody>
                    <a:bodyPr/>
                    <a:lstStyle/>
                    <a:p>
                      <a:pPr algn="l" fontAlgn="ctr"/>
                      <a:r>
                        <a:rPr lang="en-US" sz="1000" b="0" i="0" u="none" strike="noStrike" dirty="0">
                          <a:solidFill>
                            <a:srgbClr val="000000"/>
                          </a:solidFill>
                          <a:effectLst/>
                          <a:latin typeface="Calibri" panose="020F0502020204030204" pitchFamily="34" charset="0"/>
                        </a:rPr>
                        <a:t>John Thornton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Kirsten Ford</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University of Kentucky</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1725737"/>
                  </a:ext>
                </a:extLst>
              </a:tr>
              <a:tr h="314749">
                <a:tc>
                  <a:txBody>
                    <a:bodyPr/>
                    <a:lstStyle/>
                    <a:p>
                      <a:pPr algn="l" fontAlgn="ctr"/>
                      <a:r>
                        <a:rPr lang="en-US" sz="1000" b="0" i="0" u="none" strike="noStrike" dirty="0">
                          <a:solidFill>
                            <a:srgbClr val="000000"/>
                          </a:solidFill>
                          <a:effectLst/>
                          <a:latin typeface="Calibri" panose="020F0502020204030204" pitchFamily="34" charset="0"/>
                        </a:rPr>
                        <a:t>Federico </a:t>
                      </a:r>
                      <a:r>
                        <a:rPr lang="en-US" sz="1000" b="0" i="0" u="none" strike="noStrike" dirty="0" err="1">
                          <a:solidFill>
                            <a:srgbClr val="000000"/>
                          </a:solidFill>
                          <a:effectLst/>
                          <a:latin typeface="Calibri" panose="020F0502020204030204" pitchFamily="34" charset="0"/>
                        </a:rPr>
                        <a:t>Semaro</a:t>
                      </a:r>
                      <a:endParaRPr lang="en-US" sz="1000" b="0" i="0" u="none" strike="noStrike" dirty="0">
                        <a:solidFill>
                          <a:srgbClr val="000000"/>
                        </a:solidFill>
                        <a:effectLst/>
                        <a:latin typeface="Calibri" panose="020F0502020204030204" pitchFamily="34" charset="0"/>
                      </a:endParaRP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Ben Ringel</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University of Illinois Urbana-Champaign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2781820"/>
                  </a:ext>
                </a:extLst>
              </a:tr>
              <a:tr h="158975">
                <a:tc>
                  <a:txBody>
                    <a:bodyPr/>
                    <a:lstStyle/>
                    <a:p>
                      <a:pPr algn="l" fontAlgn="ctr"/>
                      <a:r>
                        <a:rPr lang="en-US" sz="1000" b="0" i="0" u="none" strike="noStrike" dirty="0">
                          <a:solidFill>
                            <a:srgbClr val="000000"/>
                          </a:solidFill>
                          <a:effectLst/>
                          <a:latin typeface="Calibri" panose="020F0502020204030204" pitchFamily="34" charset="0"/>
                        </a:rPr>
                        <a:t>Magnus Haw</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Julian Ornelas</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Stanford</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3611789"/>
                  </a:ext>
                </a:extLst>
              </a:tr>
              <a:tr h="158975">
                <a:tc>
                  <a:txBody>
                    <a:bodyPr/>
                    <a:lstStyle/>
                    <a:p>
                      <a:pPr algn="l" fontAlgn="ctr"/>
                      <a:r>
                        <a:rPr lang="en-US" sz="1000" b="0" i="0" u="none" strike="noStrike" dirty="0">
                          <a:solidFill>
                            <a:srgbClr val="000000"/>
                          </a:solidFill>
                          <a:effectLst/>
                          <a:latin typeface="Calibri" panose="020F0502020204030204" pitchFamily="34" charset="0"/>
                        </a:rPr>
                        <a:t>Magnus Haw</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Koushik Chennakesavan </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University of Texas, Austin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4457790"/>
                  </a:ext>
                </a:extLst>
              </a:tr>
              <a:tr h="158975">
                <a:tc>
                  <a:txBody>
                    <a:bodyPr/>
                    <a:lstStyle/>
                    <a:p>
                      <a:pPr algn="l" fontAlgn="ctr"/>
                      <a:r>
                        <a:rPr lang="en-US" sz="1000" b="0" i="0" u="none" strike="noStrike" dirty="0">
                          <a:solidFill>
                            <a:srgbClr val="000000"/>
                          </a:solidFill>
                          <a:effectLst/>
                          <a:latin typeface="Calibri" panose="020F0502020204030204" pitchFamily="34" charset="0"/>
                        </a:rPr>
                        <a:t>Magnus Haw</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Giselle Onofre</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Rowan University</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1161503"/>
                  </a:ext>
                </a:extLst>
              </a:tr>
              <a:tr h="158975">
                <a:tc>
                  <a:txBody>
                    <a:bodyPr/>
                    <a:lstStyle/>
                    <a:p>
                      <a:pPr algn="l" fontAlgn="ctr"/>
                      <a:r>
                        <a:rPr lang="en-US" sz="1000" b="0" i="0" u="none" strike="noStrike" dirty="0">
                          <a:solidFill>
                            <a:srgbClr val="000000"/>
                          </a:solidFill>
                          <a:effectLst/>
                          <a:latin typeface="Calibri" panose="020F0502020204030204" pitchFamily="34" charset="0"/>
                        </a:rPr>
                        <a:t>Aaron Brandis</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Alex Mori Carrol</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Caltech</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6617344"/>
                  </a:ext>
                </a:extLst>
              </a:tr>
              <a:tr h="158975">
                <a:tc>
                  <a:txBody>
                    <a:bodyPr/>
                    <a:lstStyle/>
                    <a:p>
                      <a:pPr algn="l" fontAlgn="ctr"/>
                      <a:r>
                        <a:rPr lang="en-US" sz="1000" b="0" i="0" u="none" strike="noStrike" dirty="0">
                          <a:solidFill>
                            <a:srgbClr val="000000"/>
                          </a:solidFill>
                          <a:effectLst/>
                          <a:latin typeface="Calibri" panose="020F0502020204030204" pitchFamily="34" charset="0"/>
                        </a:rPr>
                        <a:t>Brett Cruden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Tyler Dean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Texas A&amp;M</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6384776"/>
                  </a:ext>
                </a:extLst>
              </a:tr>
              <a:tr h="158975">
                <a:tc>
                  <a:txBody>
                    <a:bodyPr/>
                    <a:lstStyle/>
                    <a:p>
                      <a:pPr algn="l" fontAlgn="ctr"/>
                      <a:r>
                        <a:rPr lang="en-US" sz="1000" b="0" i="0" u="none" strike="noStrike" dirty="0">
                          <a:solidFill>
                            <a:srgbClr val="000000"/>
                          </a:solidFill>
                          <a:effectLst/>
                          <a:latin typeface="Calibri" panose="020F0502020204030204" pitchFamily="34" charset="0"/>
                        </a:rPr>
                        <a:t>Joey Schulz</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a:solidFill>
                            <a:srgbClr val="000000"/>
                          </a:solidFill>
                          <a:effectLst/>
                          <a:latin typeface="Calibri" panose="020F0502020204030204" pitchFamily="34" charset="0"/>
                        </a:rPr>
                        <a:t>Jens Rataczak</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000" b="0" i="0" u="none" strike="noStrike" dirty="0">
                          <a:solidFill>
                            <a:srgbClr val="000000"/>
                          </a:solidFill>
                          <a:effectLst/>
                          <a:latin typeface="Calibri" panose="020F0502020204030204" pitchFamily="34" charset="0"/>
                        </a:rPr>
                        <a:t>Colorado</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7919306"/>
                  </a:ext>
                </a:extLst>
              </a:tr>
              <a:tr h="158975">
                <a:tc>
                  <a:txBody>
                    <a:bodyPr/>
                    <a:lstStyle/>
                    <a:p>
                      <a:pPr algn="l" fontAlgn="ctr"/>
                      <a:r>
                        <a:rPr lang="en-US" sz="1000" b="0" i="0" u="none" strike="noStrike" dirty="0">
                          <a:solidFill>
                            <a:srgbClr val="000000"/>
                          </a:solidFill>
                          <a:effectLst/>
                          <a:latin typeface="Calibri" panose="020F0502020204030204" pitchFamily="34" charset="0"/>
                        </a:rPr>
                        <a:t>Khalil Bensassi</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a:solidFill>
                            <a:srgbClr val="000000"/>
                          </a:solidFill>
                          <a:effectLst/>
                          <a:latin typeface="Calibri" panose="020F0502020204030204" pitchFamily="34" charset="0"/>
                        </a:rPr>
                        <a:t>Joey Habek</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a:solidFill>
                            <a:srgbClr val="000000"/>
                          </a:solidFill>
                          <a:effectLst/>
                          <a:latin typeface="Calibri" panose="020F0502020204030204" pitchFamily="34" charset="0"/>
                        </a:rPr>
                        <a:t>University of Minnesota</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9754828"/>
                  </a:ext>
                </a:extLst>
              </a:tr>
              <a:tr h="158975">
                <a:tc>
                  <a:txBody>
                    <a:bodyPr/>
                    <a:lstStyle/>
                    <a:p>
                      <a:pPr algn="l" fontAlgn="ctr"/>
                      <a:r>
                        <a:rPr lang="en-US" sz="1000" b="0" i="0" u="none" strike="noStrike" dirty="0">
                          <a:solidFill>
                            <a:srgbClr val="000000"/>
                          </a:solidFill>
                          <a:effectLst/>
                          <a:latin typeface="Calibri" panose="020F0502020204030204" pitchFamily="34" charset="0"/>
                        </a:rPr>
                        <a:t>Justin Haskins</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a:solidFill>
                            <a:srgbClr val="000000"/>
                          </a:solidFill>
                          <a:effectLst/>
                          <a:latin typeface="Calibri" panose="020F0502020204030204" pitchFamily="34" charset="0"/>
                        </a:rPr>
                        <a:t>Joseph Ferguson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a:solidFill>
                            <a:srgbClr val="000000"/>
                          </a:solidFill>
                          <a:effectLst/>
                          <a:latin typeface="Calibri" panose="020F0502020204030204" pitchFamily="34" charset="0"/>
                        </a:rPr>
                        <a:t>Stanford</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1291114"/>
                  </a:ext>
                </a:extLst>
              </a:tr>
              <a:tr h="158975">
                <a:tc>
                  <a:txBody>
                    <a:bodyPr/>
                    <a:lstStyle/>
                    <a:p>
                      <a:pPr algn="l" fontAlgn="ctr"/>
                      <a:r>
                        <a:rPr lang="en-US" sz="1000" b="0" i="0" u="none" strike="noStrike" dirty="0">
                          <a:solidFill>
                            <a:srgbClr val="000000"/>
                          </a:solidFill>
                          <a:effectLst/>
                          <a:latin typeface="Calibri" panose="020F0502020204030204" pitchFamily="34" charset="0"/>
                        </a:rPr>
                        <a:t>Eric Stern</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a:solidFill>
                            <a:srgbClr val="000000"/>
                          </a:solidFill>
                          <a:effectLst/>
                          <a:latin typeface="Calibri" panose="020F0502020204030204" pitchFamily="34" charset="0"/>
                        </a:rPr>
                        <a:t>Mujan Seif</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dirty="0">
                          <a:solidFill>
                            <a:srgbClr val="000000"/>
                          </a:solidFill>
                          <a:effectLst/>
                          <a:latin typeface="Calibri" panose="020F0502020204030204" pitchFamily="34" charset="0"/>
                        </a:rPr>
                        <a:t>University of Kentucky</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8314888"/>
                  </a:ext>
                </a:extLst>
              </a:tr>
              <a:tr h="314749">
                <a:tc>
                  <a:txBody>
                    <a:bodyPr/>
                    <a:lstStyle/>
                    <a:p>
                      <a:pPr algn="l" fontAlgn="ctr"/>
                      <a:r>
                        <a:rPr lang="en-US" sz="1000" b="0" i="0" u="none" strike="noStrike" dirty="0">
                          <a:solidFill>
                            <a:srgbClr val="000000"/>
                          </a:solidFill>
                          <a:effectLst/>
                          <a:latin typeface="Calibri" panose="020F0502020204030204" pitchFamily="34" charset="0"/>
                        </a:rPr>
                        <a:t>Justin Haskins</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a:solidFill>
                            <a:srgbClr val="000000"/>
                          </a:solidFill>
                          <a:effectLst/>
                          <a:latin typeface="Calibri" panose="020F0502020204030204" pitchFamily="34" charset="0"/>
                        </a:rPr>
                        <a:t>Victoria Arias</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dirty="0" err="1">
                          <a:solidFill>
                            <a:srgbClr val="000000"/>
                          </a:solidFill>
                          <a:effectLst/>
                          <a:latin typeface="Calibri" panose="020F0502020204030204" pitchFamily="34" charset="0"/>
                        </a:rPr>
                        <a:t>Univeristy</a:t>
                      </a:r>
                      <a:r>
                        <a:rPr lang="en-US" sz="1000" b="0" i="0" u="none" strike="noStrike" dirty="0">
                          <a:solidFill>
                            <a:srgbClr val="000000"/>
                          </a:solidFill>
                          <a:effectLst/>
                          <a:latin typeface="Calibri" panose="020F0502020204030204" pitchFamily="34" charset="0"/>
                        </a:rPr>
                        <a:t> of Illinois Urbana Champaign</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4866099"/>
                  </a:ext>
                </a:extLst>
              </a:tr>
              <a:tr h="200319">
                <a:tc>
                  <a:txBody>
                    <a:bodyPr/>
                    <a:lstStyle/>
                    <a:p>
                      <a:pPr algn="l" fontAlgn="ctr"/>
                      <a:r>
                        <a:rPr lang="en-US" sz="1000" b="0" i="0" u="none" strike="noStrike" dirty="0">
                          <a:solidFill>
                            <a:srgbClr val="000000"/>
                          </a:solidFill>
                          <a:effectLst/>
                          <a:latin typeface="Calibri" panose="020F0502020204030204" pitchFamily="34" charset="0"/>
                        </a:rPr>
                        <a:t>Lauren Abbott</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a:solidFill>
                            <a:srgbClr val="000000"/>
                          </a:solidFill>
                          <a:effectLst/>
                          <a:latin typeface="Calibri" panose="020F0502020204030204" pitchFamily="34" charset="0"/>
                        </a:rPr>
                        <a:t>Aaron Allred</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dirty="0">
                          <a:solidFill>
                            <a:srgbClr val="000000"/>
                          </a:solidFill>
                          <a:effectLst/>
                          <a:latin typeface="Calibri" panose="020F0502020204030204" pitchFamily="34" charset="0"/>
                        </a:rPr>
                        <a:t>University of Colorado, Boulder</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1464015"/>
                  </a:ext>
                </a:extLst>
              </a:tr>
              <a:tr h="158975">
                <a:tc>
                  <a:txBody>
                    <a:bodyPr/>
                    <a:lstStyle/>
                    <a:p>
                      <a:pPr algn="l" fontAlgn="ctr"/>
                      <a:r>
                        <a:rPr lang="en-US" sz="1000" b="0" i="0" u="none" strike="noStrike" dirty="0">
                          <a:solidFill>
                            <a:srgbClr val="000000"/>
                          </a:solidFill>
                          <a:effectLst/>
                          <a:latin typeface="Calibri" panose="020F0502020204030204" pitchFamily="34" charset="0"/>
                        </a:rPr>
                        <a:t>Nichole Carder</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a:solidFill>
                            <a:srgbClr val="000000"/>
                          </a:solidFill>
                          <a:effectLst/>
                          <a:latin typeface="Calibri" panose="020F0502020204030204" pitchFamily="34" charset="0"/>
                        </a:rPr>
                        <a:t>Tiago Costa</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dirty="0">
                          <a:solidFill>
                            <a:srgbClr val="000000"/>
                          </a:solidFill>
                          <a:effectLst/>
                          <a:latin typeface="Calibri" panose="020F0502020204030204" pitchFamily="34" charset="0"/>
                        </a:rPr>
                        <a:t>San Jose State University</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6882938"/>
                  </a:ext>
                </a:extLst>
              </a:tr>
              <a:tr h="314749">
                <a:tc>
                  <a:txBody>
                    <a:bodyPr/>
                    <a:lstStyle/>
                    <a:p>
                      <a:pPr algn="l" fontAlgn="b"/>
                      <a:r>
                        <a:rPr lang="en-US" sz="1000" b="0" i="0" u="none" strike="noStrike" dirty="0">
                          <a:solidFill>
                            <a:srgbClr val="000000"/>
                          </a:solidFill>
                          <a:effectLst/>
                          <a:latin typeface="Calibri" panose="020F0502020204030204" pitchFamily="34" charset="0"/>
                        </a:rPr>
                        <a:t> </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a:solidFill>
                            <a:srgbClr val="000000"/>
                          </a:solidFill>
                          <a:effectLst/>
                          <a:latin typeface="Calibri" panose="020F0502020204030204" pitchFamily="34" charset="0"/>
                        </a:rPr>
                        <a:t>Destiny Fawley</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a:solidFill>
                            <a:srgbClr val="000000"/>
                          </a:solidFill>
                          <a:effectLst/>
                          <a:latin typeface="Calibri" panose="020F0502020204030204" pitchFamily="34" charset="0"/>
                        </a:rPr>
                        <a:t>Univeristy of Illinois Urbana Champaign</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8339499"/>
                  </a:ext>
                </a:extLst>
              </a:tr>
              <a:tr h="158975">
                <a:tc>
                  <a:txBody>
                    <a:bodyPr/>
                    <a:lstStyle/>
                    <a:p>
                      <a:pPr algn="l" fontAlgn="b"/>
                      <a:r>
                        <a:rPr lang="en-US" sz="1000" b="0" i="0" u="none" strike="noStrike" dirty="0">
                          <a:solidFill>
                            <a:srgbClr val="000000"/>
                          </a:solidFill>
                          <a:effectLst/>
                          <a:latin typeface="Calibri" panose="020F0502020204030204" pitchFamily="34" charset="0"/>
                        </a:rPr>
                        <a:t> </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a:solidFill>
                            <a:srgbClr val="000000"/>
                          </a:solidFill>
                          <a:effectLst/>
                          <a:latin typeface="Calibri" panose="020F0502020204030204" pitchFamily="34" charset="0"/>
                        </a:rPr>
                        <a:t>Colby Azersky</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dirty="0">
                          <a:solidFill>
                            <a:srgbClr val="000000"/>
                          </a:solidFill>
                          <a:effectLst/>
                          <a:latin typeface="Calibri" panose="020F0502020204030204" pitchFamily="34" charset="0"/>
                        </a:rPr>
                        <a:t>Tufts University</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2496737"/>
                  </a:ext>
                </a:extLst>
              </a:tr>
              <a:tr h="200319">
                <a:tc>
                  <a:txBody>
                    <a:bodyPr/>
                    <a:lstStyle/>
                    <a:p>
                      <a:pPr algn="l" fontAlgn="b"/>
                      <a:r>
                        <a:rPr lang="en-US" sz="1000" b="0" i="0" u="none" strike="noStrike" dirty="0">
                          <a:solidFill>
                            <a:srgbClr val="000000"/>
                          </a:solidFill>
                          <a:effectLst/>
                          <a:latin typeface="Calibri" panose="020F0502020204030204" pitchFamily="34" charset="0"/>
                        </a:rPr>
                        <a:t> </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a:solidFill>
                            <a:srgbClr val="000000"/>
                          </a:solidFill>
                          <a:effectLst/>
                          <a:latin typeface="Calibri" panose="020F0502020204030204" pitchFamily="34" charset="0"/>
                        </a:rPr>
                        <a:t>Max Pawlick</a:t>
                      </a:r>
                    </a:p>
                  </a:txBody>
                  <a:tcPr marL="2505" marR="2505" marT="2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a:solidFill>
                            <a:srgbClr val="000000"/>
                          </a:solidFill>
                          <a:effectLst/>
                          <a:latin typeface="Calibri" panose="020F0502020204030204" pitchFamily="34" charset="0"/>
                        </a:rPr>
                        <a:t>Georgia Institute of Technology</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5329287"/>
                  </a:ext>
                </a:extLst>
              </a:tr>
              <a:tr h="200319">
                <a:tc>
                  <a:txBody>
                    <a:bodyPr/>
                    <a:lstStyle/>
                    <a:p>
                      <a:pPr algn="l" fontAlgn="b"/>
                      <a:r>
                        <a:rPr lang="en-US" sz="1000" b="0" i="0" u="none" strike="noStrike" dirty="0">
                          <a:solidFill>
                            <a:srgbClr val="000000"/>
                          </a:solidFill>
                          <a:effectLst/>
                          <a:latin typeface="Calibri" panose="020F0502020204030204" pitchFamily="34" charset="0"/>
                        </a:rPr>
                        <a:t>Justin Haskins / Lauren Abbott</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a:solidFill>
                            <a:srgbClr val="000000"/>
                          </a:solidFill>
                          <a:effectLst/>
                          <a:latin typeface="Calibri" panose="020F0502020204030204" pitchFamily="34" charset="0"/>
                        </a:rPr>
                        <a:t>Chloe Zeller</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a:solidFill>
                            <a:srgbClr val="000000"/>
                          </a:solidFill>
                          <a:effectLst/>
                          <a:latin typeface="Calibri" panose="020F0502020204030204" pitchFamily="34" charset="0"/>
                        </a:rPr>
                        <a:t>Univestiy of Minnesota</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242095"/>
                  </a:ext>
                </a:extLst>
              </a:tr>
              <a:tr h="200319">
                <a:tc>
                  <a:txBody>
                    <a:bodyPr/>
                    <a:lstStyle/>
                    <a:p>
                      <a:pPr algn="l" fontAlgn="b"/>
                      <a:r>
                        <a:rPr lang="en-US" sz="1000" b="0" i="0" u="none" strike="noStrike" dirty="0">
                          <a:solidFill>
                            <a:srgbClr val="000000"/>
                          </a:solidFill>
                          <a:effectLst/>
                          <a:latin typeface="Calibri" panose="020F0502020204030204" pitchFamily="34" charset="0"/>
                        </a:rPr>
                        <a:t>  Federico Semeraro / Brody Bessire</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a:solidFill>
                            <a:srgbClr val="000000"/>
                          </a:solidFill>
                          <a:effectLst/>
                          <a:latin typeface="Calibri" panose="020F0502020204030204" pitchFamily="34" charset="0"/>
                        </a:rPr>
                        <a:t>Kian Kekmatnejad</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a:solidFill>
                            <a:srgbClr val="000000"/>
                          </a:solidFill>
                          <a:effectLst/>
                          <a:latin typeface="Calibri" panose="020F0502020204030204" pitchFamily="34" charset="0"/>
                        </a:rPr>
                        <a:t>Homestead High School</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068089"/>
                  </a:ext>
                </a:extLst>
              </a:tr>
              <a:tr h="158975">
                <a:tc>
                  <a:txBody>
                    <a:bodyPr/>
                    <a:lstStyle/>
                    <a:p>
                      <a:pPr algn="l" fontAlgn="b"/>
                      <a:r>
                        <a:rPr lang="en-US" sz="1000" b="0" i="0" u="none" strike="noStrike" dirty="0">
                          <a:solidFill>
                            <a:srgbClr val="000000"/>
                          </a:solidFill>
                          <a:effectLst/>
                          <a:latin typeface="Calibri" panose="020F0502020204030204" pitchFamily="34" charset="0"/>
                        </a:rPr>
                        <a:t>Trenton Ricks</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dirty="0">
                          <a:solidFill>
                            <a:srgbClr val="000000"/>
                          </a:solidFill>
                          <a:effectLst/>
                          <a:latin typeface="Calibri" panose="020F0502020204030204" pitchFamily="34" charset="0"/>
                        </a:rPr>
                        <a:t>Zhong Hu</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i="0" u="none" strike="noStrike" dirty="0">
                          <a:solidFill>
                            <a:srgbClr val="000000"/>
                          </a:solidFill>
                          <a:effectLst/>
                          <a:latin typeface="Calibri" panose="020F0502020204030204" pitchFamily="34" charset="0"/>
                        </a:rPr>
                        <a:t>South Dakota State Univ.</a:t>
                      </a:r>
                    </a:p>
                  </a:txBody>
                  <a:tcPr marL="2505" marR="2505" marT="25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5985374"/>
                  </a:ext>
                </a:extLst>
              </a:tr>
            </a:tbl>
          </a:graphicData>
        </a:graphic>
      </p:graphicFrame>
    </p:spTree>
    <p:extLst>
      <p:ext uri="{BB962C8B-B14F-4D97-AF65-F5344CB8AC3E}">
        <p14:creationId xmlns:p14="http://schemas.microsoft.com/office/powerpoint/2010/main" val="2622202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3D49-2B6F-174C-9E1E-1013A06E5C50}" type="slidenum">
              <a:rPr kumimoji="0" lang="uk-UA" sz="8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uk-UA" sz="800" b="0" i="0" u="none" strike="noStrike" kern="1200" cap="none" spc="0" normalizeH="0" baseline="0" noProof="0">
              <a:ln>
                <a:noFill/>
              </a:ln>
              <a:solidFill>
                <a:prstClr val="black"/>
              </a:solidFill>
              <a:effectLst/>
              <a:uLnTx/>
              <a:uFillTx/>
              <a:latin typeface="Arial" charset="0"/>
              <a:cs typeface="+mn-cs"/>
            </a:endParaRPr>
          </a:p>
        </p:txBody>
      </p:sp>
      <p:sp>
        <p:nvSpPr>
          <p:cNvPr id="10" name="Title 1">
            <a:extLst>
              <a:ext uri="{FF2B5EF4-FFF2-40B4-BE49-F238E27FC236}">
                <a16:creationId xmlns:a16="http://schemas.microsoft.com/office/drawing/2014/main" id="{0E1CF6D7-081C-4291-8C66-A1A8A5A1C062}"/>
              </a:ext>
            </a:extLst>
          </p:cNvPr>
          <p:cNvSpPr txBox="1">
            <a:spLocks/>
          </p:cNvSpPr>
          <p:nvPr/>
        </p:nvSpPr>
        <p:spPr>
          <a:xfrm>
            <a:off x="3037316" y="173066"/>
            <a:ext cx="6117369" cy="720668"/>
          </a:xfrm>
          <a:prstGeom prst="rect">
            <a:avLst/>
          </a:prstGeom>
        </p:spPr>
        <p:txBody>
          <a:bodyPr anchor="ctr">
            <a:normAutofit fontScale="70000" lnSpcReduction="20000"/>
          </a:bodyPr>
          <a:lstStyle>
            <a:lvl1pPr algn="ctr" defTabSz="457200" rtl="0" eaLnBrk="0" fontAlgn="base" hangingPunct="0">
              <a:spcBef>
                <a:spcPct val="0"/>
              </a:spcBef>
              <a:spcAft>
                <a:spcPct val="0"/>
              </a:spcAft>
              <a:defRPr lang="en-US"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r>
              <a:rPr lang="en-US" sz="3600" dirty="0">
                <a:solidFill>
                  <a:sysClr val="window" lastClr="FFFFFF">
                    <a:lumMod val="85000"/>
                  </a:sysClr>
                </a:solidFill>
              </a:rPr>
              <a:t>FY21 Education/Public Outreach Activities</a:t>
            </a:r>
          </a:p>
        </p:txBody>
      </p:sp>
      <p:graphicFrame>
        <p:nvGraphicFramePr>
          <p:cNvPr id="2" name="Object 1">
            <a:extLst>
              <a:ext uri="{FF2B5EF4-FFF2-40B4-BE49-F238E27FC236}">
                <a16:creationId xmlns:a16="http://schemas.microsoft.com/office/drawing/2014/main" id="{877A53BC-CC33-44C1-B1C9-DC372AF658F7}"/>
              </a:ext>
            </a:extLst>
          </p:cNvPr>
          <p:cNvGraphicFramePr>
            <a:graphicFrameLocks noChangeAspect="1"/>
          </p:cNvGraphicFramePr>
          <p:nvPr/>
        </p:nvGraphicFramePr>
        <p:xfrm>
          <a:off x="716692" y="822042"/>
          <a:ext cx="10573051" cy="5807358"/>
        </p:xfrm>
        <a:graphic>
          <a:graphicData uri="http://schemas.openxmlformats.org/presentationml/2006/ole">
            <mc:AlternateContent xmlns:mc="http://schemas.openxmlformats.org/markup-compatibility/2006">
              <mc:Choice xmlns:v="urn:schemas-microsoft-com:vml" Requires="v">
                <p:oleObj spid="_x0000_s1027" name="Worksheet" r:id="rId5" imgW="11376586" imgH="6248291" progId="Excel.Sheet.12">
                  <p:embed/>
                </p:oleObj>
              </mc:Choice>
              <mc:Fallback>
                <p:oleObj name="Worksheet" r:id="rId5" imgW="11376586" imgH="6248291" progId="Excel.Sheet.12">
                  <p:embed/>
                  <p:pic>
                    <p:nvPicPr>
                      <p:cNvPr id="2" name="Object 1">
                        <a:extLst>
                          <a:ext uri="{FF2B5EF4-FFF2-40B4-BE49-F238E27FC236}">
                            <a16:creationId xmlns:a16="http://schemas.microsoft.com/office/drawing/2014/main" id="{877A53BC-CC33-44C1-B1C9-DC372AF658F7}"/>
                          </a:ext>
                        </a:extLst>
                      </p:cNvPr>
                      <p:cNvPicPr/>
                      <p:nvPr/>
                    </p:nvPicPr>
                    <p:blipFill>
                      <a:blip r:embed="rId6"/>
                      <a:stretch>
                        <a:fillRect/>
                      </a:stretch>
                    </p:blipFill>
                    <p:spPr>
                      <a:xfrm>
                        <a:off x="716692" y="822042"/>
                        <a:ext cx="10573051" cy="5807358"/>
                      </a:xfrm>
                      <a:prstGeom prst="rect">
                        <a:avLst/>
                      </a:prstGeom>
                    </p:spPr>
                  </p:pic>
                </p:oleObj>
              </mc:Fallback>
            </mc:AlternateContent>
          </a:graphicData>
        </a:graphic>
      </p:graphicFrame>
    </p:spTree>
    <p:extLst>
      <p:ext uri="{BB962C8B-B14F-4D97-AF65-F5344CB8AC3E}">
        <p14:creationId xmlns:p14="http://schemas.microsoft.com/office/powerpoint/2010/main" val="1440895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p:txBody>
          <a:bodyPr/>
          <a:lstStyle/>
          <a:p>
            <a:pPr>
              <a:defRPr/>
            </a:pPr>
            <a:fld id="{75D13D49-2B6F-174C-9E1E-1013A06E5C50}" type="slidenum">
              <a:rPr lang="uk-UA" smtClean="0"/>
              <a:pPr>
                <a:defRPr/>
              </a:pPr>
              <a:t>5</a:t>
            </a:fld>
            <a:endParaRPr lang="uk-UA"/>
          </a:p>
        </p:txBody>
      </p:sp>
      <p:graphicFrame>
        <p:nvGraphicFramePr>
          <p:cNvPr id="10" name="Table 9">
            <a:extLst>
              <a:ext uri="{FF2B5EF4-FFF2-40B4-BE49-F238E27FC236}">
                <a16:creationId xmlns:a16="http://schemas.microsoft.com/office/drawing/2014/main" id="{533B162E-F08E-9745-9D5D-1C1AB6E6C8BC}"/>
              </a:ext>
            </a:extLst>
          </p:cNvPr>
          <p:cNvGraphicFramePr>
            <a:graphicFrameLocks noGrp="1"/>
          </p:cNvGraphicFramePr>
          <p:nvPr/>
        </p:nvGraphicFramePr>
        <p:xfrm>
          <a:off x="622789" y="1215484"/>
          <a:ext cx="10946423" cy="2917985"/>
        </p:xfrm>
        <a:graphic>
          <a:graphicData uri="http://schemas.openxmlformats.org/drawingml/2006/table">
            <a:tbl>
              <a:tblPr/>
              <a:tblGrid>
                <a:gridCol w="1366726">
                  <a:extLst>
                    <a:ext uri="{9D8B030D-6E8A-4147-A177-3AD203B41FA5}">
                      <a16:colId xmlns:a16="http://schemas.microsoft.com/office/drawing/2014/main" val="20000"/>
                    </a:ext>
                  </a:extLst>
                </a:gridCol>
                <a:gridCol w="9579697">
                  <a:extLst>
                    <a:ext uri="{9D8B030D-6E8A-4147-A177-3AD203B41FA5}">
                      <a16:colId xmlns:a16="http://schemas.microsoft.com/office/drawing/2014/main" val="20001"/>
                    </a:ext>
                  </a:extLst>
                </a:gridCol>
              </a:tblGrid>
              <a:tr h="349760">
                <a:tc gridSpan="2">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400" b="1" i="0" u="none" strike="noStrike">
                          <a:solidFill>
                            <a:schemeClr val="bg1"/>
                          </a:solidFill>
                          <a:effectLst/>
                          <a:latin typeface="+mn-lt"/>
                        </a:rPr>
                        <a:t>Technology Goals</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hMerge="1">
                  <a:txBody>
                    <a:bodyPr/>
                    <a:lstStyle/>
                    <a:p>
                      <a:endParaRPr lang="en-US"/>
                    </a:p>
                  </a:txBody>
                  <a:tcPr/>
                </a:tc>
                <a:extLst>
                  <a:ext uri="{0D108BD9-81ED-4DB2-BD59-A6C34878D82A}">
                    <a16:rowId xmlns:a16="http://schemas.microsoft.com/office/drawing/2014/main" val="10000"/>
                  </a:ext>
                </a:extLst>
              </a:tr>
              <a:tr h="508540">
                <a:tc>
                  <a:txBody>
                    <a:bodyPr/>
                    <a:lstStyle/>
                    <a:p>
                      <a:pPr marL="0" indent="0" algn="l" defTabSz="731520" rtl="0" eaLnBrk="1" fontAlgn="b" latinLnBrk="0" hangingPunct="1">
                        <a:buFont typeface="Arial" panose="020B0604020202020204" pitchFamily="34" charset="0"/>
                        <a:buNone/>
                      </a:pPr>
                      <a:r>
                        <a:rPr lang="en-US" sz="1600" b="1" i="0" u="none" strike="noStrike" kern="1200">
                          <a:solidFill>
                            <a:srgbClr val="000000"/>
                          </a:solidFill>
                          <a:effectLst/>
                          <a:latin typeface="+mn-lt"/>
                          <a:ea typeface="+mn-ea"/>
                          <a:cs typeface="Arial" panose="020B0604020202020204" pitchFamily="34" charset="0"/>
                        </a:rPr>
                        <a:t>Goal #1</a:t>
                      </a:r>
                    </a:p>
                  </a:txBody>
                  <a:tcPr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600" b="0" i="0" u="none" strike="noStrike" kern="1200">
                          <a:solidFill>
                            <a:srgbClr val="000000"/>
                          </a:solidFill>
                          <a:effectLst/>
                          <a:latin typeface="+mn-lt"/>
                          <a:ea typeface="+mn-ea"/>
                          <a:cs typeface="Arial" panose="020B0604020202020204" pitchFamily="34" charset="0"/>
                        </a:rPr>
                        <a:t>Produce high-fidelity TPS material models to reduce mission risk and improve design reliability</a:t>
                      </a:r>
                    </a:p>
                  </a:txBody>
                  <a:tcPr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8540">
                <a:tc>
                  <a:txBody>
                    <a:bodyPr/>
                    <a:lstStyle/>
                    <a:p>
                      <a:pPr marL="0" indent="0" algn="l" defTabSz="731520" rtl="0" eaLnBrk="1" fontAlgn="b" latinLnBrk="0" hangingPunct="1">
                        <a:buFont typeface="Arial" panose="020B0604020202020204" pitchFamily="34" charset="0"/>
                        <a:buNone/>
                      </a:pPr>
                      <a:r>
                        <a:rPr lang="en-US" sz="1600" b="1" i="0" u="none" strike="noStrike" kern="1200">
                          <a:solidFill>
                            <a:srgbClr val="000000"/>
                          </a:solidFill>
                          <a:effectLst/>
                          <a:latin typeface="+mn-lt"/>
                          <a:ea typeface="+mn-ea"/>
                          <a:cs typeface="Arial" panose="020B0604020202020204" pitchFamily="34" charset="0"/>
                        </a:rPr>
                        <a:t>Goal #2</a:t>
                      </a:r>
                    </a:p>
                  </a:txBody>
                  <a:tcPr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600" b="0" i="0" u="none" strike="noStrike" kern="1200" baseline="0">
                          <a:solidFill>
                            <a:srgbClr val="000000"/>
                          </a:solidFill>
                          <a:effectLst/>
                          <a:latin typeface="+mn-lt"/>
                          <a:ea typeface="+mn-ea"/>
                          <a:cs typeface="Arial" panose="020B0604020202020204" pitchFamily="34" charset="0"/>
                        </a:rPr>
                        <a:t>Develop physics-driven models of high-temperature gas chemistry and radiation relevant to EDL missions</a:t>
                      </a:r>
                    </a:p>
                  </a:txBody>
                  <a:tcPr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8540">
                <a:tc>
                  <a:txBody>
                    <a:bodyPr/>
                    <a:lstStyle/>
                    <a:p>
                      <a:pPr marL="0" indent="0" algn="l" defTabSz="731520" rtl="0" eaLnBrk="1" fontAlgn="b" latinLnBrk="0" hangingPunct="1">
                        <a:buFont typeface="Arial" panose="020B0604020202020204" pitchFamily="34" charset="0"/>
                        <a:buNone/>
                      </a:pPr>
                      <a:r>
                        <a:rPr lang="en-US" sz="1600" b="1" i="0" u="none" strike="noStrike" kern="1200">
                          <a:solidFill>
                            <a:srgbClr val="000000"/>
                          </a:solidFill>
                          <a:effectLst/>
                          <a:latin typeface="+mn-lt"/>
                          <a:ea typeface="+mn-ea"/>
                          <a:cs typeface="Arial" panose="020B0604020202020204" pitchFamily="34" charset="0"/>
                        </a:rPr>
                        <a:t>Goal</a:t>
                      </a:r>
                      <a:r>
                        <a:rPr lang="en-US" sz="1600" b="1" i="0" u="none" strike="noStrike" kern="1200" baseline="0">
                          <a:solidFill>
                            <a:srgbClr val="000000"/>
                          </a:solidFill>
                          <a:effectLst/>
                          <a:latin typeface="+mn-lt"/>
                          <a:ea typeface="+mn-ea"/>
                          <a:cs typeface="Arial" panose="020B0604020202020204" pitchFamily="34" charset="0"/>
                        </a:rPr>
                        <a:t> #3</a:t>
                      </a:r>
                      <a:endParaRPr lang="en-US" sz="1600" b="1" i="0" u="none" strike="noStrike" kern="1200">
                        <a:solidFill>
                          <a:srgbClr val="000000"/>
                        </a:solidFill>
                        <a:effectLst/>
                        <a:latin typeface="+mn-lt"/>
                        <a:ea typeface="+mn-ea"/>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600" b="0" i="0" u="none" strike="noStrike" kern="1200">
                          <a:solidFill>
                            <a:srgbClr val="000000"/>
                          </a:solidFill>
                          <a:effectLst/>
                          <a:latin typeface="+mn-lt"/>
                          <a:ea typeface="+mn-ea"/>
                          <a:cs typeface="Arial" panose="020B0604020202020204" pitchFamily="34" charset="0"/>
                        </a:rPr>
                        <a:t>Develop tools for simulating complex, unsteady aerodynamic phenomena</a:t>
                      </a:r>
                    </a:p>
                  </a:txBody>
                  <a:tcPr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8695337"/>
                  </a:ext>
                </a:extLst>
              </a:tr>
              <a:tr h="508540">
                <a:tc>
                  <a:txBody>
                    <a:bodyPr/>
                    <a:lstStyle/>
                    <a:p>
                      <a:pPr marL="0" indent="0" algn="l" defTabSz="731520" rtl="0" eaLnBrk="1" fontAlgn="b" latinLnBrk="0" hangingPunct="1">
                        <a:buFont typeface="Arial" panose="020B0604020202020204" pitchFamily="34" charset="0"/>
                        <a:buNone/>
                      </a:pPr>
                      <a:r>
                        <a:rPr lang="en-US" sz="1600" b="1" i="0" u="none" strike="noStrike" kern="1200">
                          <a:solidFill>
                            <a:srgbClr val="000000"/>
                          </a:solidFill>
                          <a:effectLst/>
                          <a:latin typeface="+mn-lt"/>
                          <a:ea typeface="+mn-ea"/>
                          <a:cs typeface="Arial" panose="020B0604020202020204" pitchFamily="34" charset="0"/>
                        </a:rPr>
                        <a:t>Goal #4</a:t>
                      </a:r>
                    </a:p>
                  </a:txBody>
                  <a:tcPr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600" b="0" i="0" u="none" strike="noStrike" kern="1200">
                          <a:solidFill>
                            <a:srgbClr val="000000"/>
                          </a:solidFill>
                          <a:effectLst/>
                          <a:latin typeface="+mn-lt"/>
                          <a:ea typeface="+mn-ea"/>
                          <a:cs typeface="Arial" panose="020B0604020202020204" pitchFamily="34" charset="0"/>
                        </a:rPr>
                        <a:t>Create end-to-end simulation capability for multiple mission EDL concepts of operation</a:t>
                      </a:r>
                    </a:p>
                  </a:txBody>
                  <a:tcPr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1569902"/>
                  </a:ext>
                </a:extLst>
              </a:tr>
              <a:tr h="508540">
                <a:tc>
                  <a:txBody>
                    <a:bodyPr/>
                    <a:lstStyle/>
                    <a:p>
                      <a:pPr marL="0" indent="0" algn="l" defTabSz="731520" rtl="0" eaLnBrk="1" fontAlgn="b" latinLnBrk="0" hangingPunct="1">
                        <a:buFont typeface="Arial" panose="020B0604020202020204" pitchFamily="34" charset="0"/>
                        <a:buNone/>
                      </a:pPr>
                      <a:r>
                        <a:rPr lang="en-US" sz="1600" b="1" i="0" u="none" strike="noStrike" kern="1200">
                          <a:solidFill>
                            <a:srgbClr val="000000"/>
                          </a:solidFill>
                          <a:effectLst/>
                          <a:latin typeface="+mn-lt"/>
                          <a:ea typeface="+mn-ea"/>
                          <a:cs typeface="Arial" panose="020B0604020202020204" pitchFamily="34" charset="0"/>
                        </a:rPr>
                        <a:t>Goal #5</a:t>
                      </a:r>
                    </a:p>
                  </a:txBody>
                  <a:tcPr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600" b="0" i="0" u="none" strike="noStrike" kern="1200">
                          <a:solidFill>
                            <a:srgbClr val="000000"/>
                          </a:solidFill>
                          <a:effectLst/>
                          <a:latin typeface="+mn-lt"/>
                          <a:ea typeface="+mn-ea"/>
                          <a:cs typeface="Arial" panose="020B0604020202020204" pitchFamily="34" charset="0"/>
                        </a:rPr>
                        <a:t>Deliver tools &amp; capabilities to stakeholders with quantified uncertainty models</a:t>
                      </a:r>
                    </a:p>
                  </a:txBody>
                  <a:tcPr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6423949"/>
                  </a:ext>
                </a:extLst>
              </a:tr>
            </a:tbl>
          </a:graphicData>
        </a:graphic>
      </p:graphicFrame>
      <p:graphicFrame>
        <p:nvGraphicFramePr>
          <p:cNvPr id="11" name="Table 10">
            <a:extLst>
              <a:ext uri="{FF2B5EF4-FFF2-40B4-BE49-F238E27FC236}">
                <a16:creationId xmlns:a16="http://schemas.microsoft.com/office/drawing/2014/main" id="{902E230B-4653-E248-81E1-35FCFCC1DDB0}"/>
              </a:ext>
            </a:extLst>
          </p:cNvPr>
          <p:cNvGraphicFramePr>
            <a:graphicFrameLocks noGrp="1"/>
          </p:cNvGraphicFramePr>
          <p:nvPr/>
        </p:nvGraphicFramePr>
        <p:xfrm>
          <a:off x="622789" y="4233759"/>
          <a:ext cx="10946422" cy="2582718"/>
        </p:xfrm>
        <a:graphic>
          <a:graphicData uri="http://schemas.openxmlformats.org/drawingml/2006/table">
            <a:tbl>
              <a:tblPr/>
              <a:tblGrid>
                <a:gridCol w="1366726">
                  <a:extLst>
                    <a:ext uri="{9D8B030D-6E8A-4147-A177-3AD203B41FA5}">
                      <a16:colId xmlns:a16="http://schemas.microsoft.com/office/drawing/2014/main" val="20000"/>
                    </a:ext>
                  </a:extLst>
                </a:gridCol>
                <a:gridCol w="9579696">
                  <a:extLst>
                    <a:ext uri="{9D8B030D-6E8A-4147-A177-3AD203B41FA5}">
                      <a16:colId xmlns:a16="http://schemas.microsoft.com/office/drawing/2014/main" val="20001"/>
                    </a:ext>
                  </a:extLst>
                </a:gridCol>
              </a:tblGrid>
              <a:tr h="361112">
                <a:tc gridSpan="2">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400" b="1" i="0" u="none" strike="noStrike">
                          <a:solidFill>
                            <a:schemeClr val="bg1"/>
                          </a:solidFill>
                          <a:effectLst/>
                          <a:latin typeface="+mn-lt"/>
                        </a:rPr>
                        <a:t>Project Objectives </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hMerge="1">
                  <a:txBody>
                    <a:bodyPr/>
                    <a:lstStyle/>
                    <a:p>
                      <a:endParaRPr lang="en-US"/>
                    </a:p>
                  </a:txBody>
                  <a:tcPr/>
                </a:tc>
                <a:extLst>
                  <a:ext uri="{0D108BD9-81ED-4DB2-BD59-A6C34878D82A}">
                    <a16:rowId xmlns:a16="http://schemas.microsoft.com/office/drawing/2014/main" val="10000"/>
                  </a:ext>
                </a:extLst>
              </a:tr>
              <a:tr h="470073">
                <a:tc>
                  <a:txBody>
                    <a:bodyPr/>
                    <a:lstStyle/>
                    <a:p>
                      <a:pPr marL="0" indent="0" algn="l" defTabSz="731520" rtl="0" eaLnBrk="1" fontAlgn="b" latinLnBrk="0" hangingPunct="1">
                        <a:buFont typeface="Arial" panose="020B0604020202020204" pitchFamily="34" charset="0"/>
                        <a:buNone/>
                      </a:pPr>
                      <a:r>
                        <a:rPr lang="en-US" sz="1600" b="1" i="0" u="none" strike="noStrike" kern="1200">
                          <a:solidFill>
                            <a:srgbClr val="000000"/>
                          </a:solidFill>
                          <a:effectLst/>
                          <a:latin typeface="+mn-lt"/>
                          <a:ea typeface="+mn-ea"/>
                          <a:cs typeface="Arial" panose="020B0604020202020204" pitchFamily="34" charset="0"/>
                        </a:rPr>
                        <a:t>Objective</a:t>
                      </a:r>
                      <a:r>
                        <a:rPr lang="en-US" sz="1600" b="1" i="0" u="none" strike="noStrike" kern="1200" baseline="0">
                          <a:solidFill>
                            <a:srgbClr val="000000"/>
                          </a:solidFill>
                          <a:effectLst/>
                          <a:latin typeface="+mn-lt"/>
                          <a:ea typeface="+mn-ea"/>
                          <a:cs typeface="Arial" panose="020B0604020202020204" pitchFamily="34" charset="0"/>
                        </a:rPr>
                        <a:t> </a:t>
                      </a:r>
                      <a:r>
                        <a:rPr lang="en-US" sz="1600" b="1" i="0" u="none" strike="noStrike" kern="1200">
                          <a:solidFill>
                            <a:srgbClr val="000000"/>
                          </a:solidFill>
                          <a:effectLst/>
                          <a:latin typeface="+mn-lt"/>
                          <a:ea typeface="+mn-ea"/>
                          <a:cs typeface="Arial" panose="020B0604020202020204" pitchFamily="34" charset="0"/>
                        </a:rPr>
                        <a:t>#1</a:t>
                      </a:r>
                    </a:p>
                  </a:txBody>
                  <a:tcPr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600" b="0" i="0" u="none" strike="noStrike" kern="1200">
                          <a:solidFill>
                            <a:srgbClr val="000000"/>
                          </a:solidFill>
                          <a:effectLst/>
                          <a:latin typeface="+mn-lt"/>
                          <a:ea typeface="+mn-ea"/>
                          <a:cs typeface="Arial" panose="020B0604020202020204" pitchFamily="34" charset="0"/>
                        </a:rPr>
                        <a:t>Develop and validate next-gen PATO, Icarus, PuMA, and SPARTA codes for multiscale material modeling</a:t>
                      </a:r>
                      <a:endParaRPr lang="en-US" sz="1600" b="0" i="0" u="none" strike="noStrike" kern="1200">
                        <a:solidFill>
                          <a:srgbClr val="FF0000"/>
                        </a:solidFill>
                        <a:effectLst/>
                        <a:latin typeface="+mn-lt"/>
                        <a:ea typeface="+mn-ea"/>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57248">
                <a:tc>
                  <a:txBody>
                    <a:bodyPr/>
                    <a:lstStyle/>
                    <a:p>
                      <a:pPr marL="0" indent="0" algn="l" defTabSz="731520" rtl="0" eaLnBrk="1" fontAlgn="b" latinLnBrk="0" hangingPunct="1">
                        <a:buFont typeface="Arial" panose="020B0604020202020204" pitchFamily="34" charset="0"/>
                        <a:buNone/>
                      </a:pPr>
                      <a:r>
                        <a:rPr lang="en-US" sz="1600" b="1" i="0" u="none" strike="noStrike" kern="1200">
                          <a:solidFill>
                            <a:srgbClr val="000000"/>
                          </a:solidFill>
                          <a:effectLst/>
                          <a:latin typeface="+mn-lt"/>
                          <a:ea typeface="+mn-ea"/>
                          <a:cs typeface="Arial" panose="020B0604020202020204" pitchFamily="34" charset="0"/>
                        </a:rPr>
                        <a:t>Objective #2</a:t>
                      </a:r>
                    </a:p>
                  </a:txBody>
                  <a:tcPr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600" kern="1200">
                          <a:solidFill>
                            <a:schemeClr val="tx1"/>
                          </a:solidFill>
                          <a:effectLst/>
                          <a:latin typeface="+mn-lt"/>
                          <a:ea typeface="+mn-ea"/>
                          <a:cs typeface="+mn-cs"/>
                        </a:rPr>
                        <a:t>Generate comprehensive chemistry and radiation databases for all Solar System EDL targets using computational chemistry and testing in the Electric Arc Shock Tube</a:t>
                      </a:r>
                    </a:p>
                  </a:txBody>
                  <a:tcPr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57248">
                <a:tc>
                  <a:txBody>
                    <a:bodyPr/>
                    <a:lstStyle/>
                    <a:p>
                      <a:pPr marL="0" marR="0" lvl="0" indent="0" algn="l"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600" b="1" i="0" u="none" strike="noStrike" kern="1200">
                          <a:solidFill>
                            <a:srgbClr val="000000"/>
                          </a:solidFill>
                          <a:effectLst/>
                          <a:latin typeface="+mn-lt"/>
                          <a:ea typeface="+mn-ea"/>
                          <a:cs typeface="Arial" panose="020B0604020202020204" pitchFamily="34" charset="0"/>
                        </a:rPr>
                        <a:t>Objective #3</a:t>
                      </a:r>
                    </a:p>
                  </a:txBody>
                  <a:tcPr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600" kern="1200">
                          <a:solidFill>
                            <a:schemeClr val="tx1"/>
                          </a:solidFill>
                          <a:effectLst/>
                          <a:latin typeface="+mn-lt"/>
                          <a:ea typeface="+mn-ea"/>
                          <a:cs typeface="+mn-cs"/>
                        </a:rPr>
                        <a:t>Develop and validate next-gen CFD methods for analysis of unsteady flows: Wake flows, jet interactions, vehicle dynamics, parachute dynamics, high-order numerical schemes</a:t>
                      </a:r>
                    </a:p>
                  </a:txBody>
                  <a:tcPr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543058"/>
                  </a:ext>
                </a:extLst>
              </a:tr>
              <a:tr h="557248">
                <a:tc>
                  <a:txBody>
                    <a:bodyPr/>
                    <a:lstStyle/>
                    <a:p>
                      <a:pPr marL="0" marR="0" lvl="0" indent="0" algn="l"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600" b="1" i="0" u="none" strike="noStrike" kern="1200">
                          <a:solidFill>
                            <a:srgbClr val="000000"/>
                          </a:solidFill>
                          <a:effectLst/>
                          <a:latin typeface="+mn-lt"/>
                          <a:ea typeface="+mn-ea"/>
                          <a:cs typeface="Arial" panose="020B0604020202020204" pitchFamily="34" charset="0"/>
                        </a:rPr>
                        <a:t>Objective #4</a:t>
                      </a:r>
                    </a:p>
                  </a:txBody>
                  <a:tcPr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600" kern="1200">
                          <a:solidFill>
                            <a:schemeClr val="tx1"/>
                          </a:solidFill>
                          <a:effectLst/>
                          <a:latin typeface="+mn-lt"/>
                          <a:ea typeface="+mn-ea"/>
                          <a:cs typeface="+mn-cs"/>
                        </a:rPr>
                        <a:t>Implement multi-threading in POST2 simulation software and develop interoperability framework to couple with external applications</a:t>
                      </a:r>
                    </a:p>
                  </a:txBody>
                  <a:tcPr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2967767"/>
                  </a:ext>
                </a:extLst>
              </a:tr>
            </a:tbl>
          </a:graphicData>
        </a:graphic>
      </p:graphicFrame>
      <p:sp>
        <p:nvSpPr>
          <p:cNvPr id="13" name="Title 1">
            <a:extLst>
              <a:ext uri="{FF2B5EF4-FFF2-40B4-BE49-F238E27FC236}">
                <a16:creationId xmlns:a16="http://schemas.microsoft.com/office/drawing/2014/main" id="{BE316196-7B11-064D-B720-32FD48F9ED5F}"/>
              </a:ext>
            </a:extLst>
          </p:cNvPr>
          <p:cNvSpPr>
            <a:spLocks noGrp="1"/>
          </p:cNvSpPr>
          <p:nvPr>
            <p:ph type="title"/>
          </p:nvPr>
        </p:nvSpPr>
        <p:spPr>
          <a:xfrm>
            <a:off x="1132743" y="40944"/>
            <a:ext cx="9926514" cy="1066800"/>
          </a:xfrm>
        </p:spPr>
        <p:txBody>
          <a:bodyPr/>
          <a:lstStyle/>
          <a:p>
            <a:r>
              <a:rPr lang="en-US" sz="3600" b="1" dirty="0"/>
              <a:t>Entry Systems Modeling</a:t>
            </a:r>
            <a:br>
              <a:rPr lang="en-US" sz="3600" dirty="0">
                <a:solidFill>
                  <a:schemeClr val="bg1">
                    <a:lumMod val="85000"/>
                  </a:schemeClr>
                </a:solidFill>
              </a:rPr>
            </a:br>
            <a:r>
              <a:rPr lang="en-US" sz="2000" b="1" dirty="0">
                <a:latin typeface="Arial" charset="0"/>
                <a:ea typeface="Arial" charset="0"/>
                <a:cs typeface="Arial" charset="0"/>
              </a:rPr>
              <a:t>Technology Goals &amp; Project Objectives</a:t>
            </a:r>
          </a:p>
        </p:txBody>
      </p:sp>
    </p:spTree>
    <p:extLst>
      <p:ext uri="{BB962C8B-B14F-4D97-AF65-F5344CB8AC3E}">
        <p14:creationId xmlns:p14="http://schemas.microsoft.com/office/powerpoint/2010/main" val="247009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DFC80EF-F397-0A47-932F-364D1A89BC1D}"/>
              </a:ext>
            </a:extLst>
          </p:cNvPr>
          <p:cNvSpPr txBox="1">
            <a:spLocks/>
          </p:cNvSpPr>
          <p:nvPr/>
        </p:nvSpPr>
        <p:spPr>
          <a:xfrm>
            <a:off x="6261897" y="1225773"/>
            <a:ext cx="5930103" cy="4999892"/>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Sample Retrieval Lander</a:t>
            </a: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PICA-NuSil response model</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Deep dive into MEDLI2 data -&gt; margins assessment</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Mission-relevant roughness heating correlations</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Impact of dust particles on TPS erosion</a:t>
            </a:r>
          </a:p>
          <a:p>
            <a:pPr>
              <a:buFont typeface="Wingdings" panose="05000000000000000000" pitchFamily="2" charset="2"/>
              <a:buChar char="Ø"/>
            </a:pPr>
            <a:endParaRPr lang="en-US" sz="2400" b="1"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Dragonfly</a:t>
            </a: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Shock tube-informed bias to quantify aerothermal uncertainties</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3-D TPS sizing tool, Icarus</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Dynamic stability analysis with free-flight CFD</a:t>
            </a:r>
          </a:p>
        </p:txBody>
      </p:sp>
      <p:sp>
        <p:nvSpPr>
          <p:cNvPr id="8" name="Content Placeholder 2">
            <a:extLst>
              <a:ext uri="{FF2B5EF4-FFF2-40B4-BE49-F238E27FC236}">
                <a16:creationId xmlns:a16="http://schemas.microsoft.com/office/drawing/2014/main" id="{FFE9935A-38A3-0E48-B3F0-438568FDAA6A}"/>
              </a:ext>
            </a:extLst>
          </p:cNvPr>
          <p:cNvSpPr txBox="1">
            <a:spLocks/>
          </p:cNvSpPr>
          <p:nvPr/>
        </p:nvSpPr>
        <p:spPr>
          <a:xfrm>
            <a:off x="87530" y="1188111"/>
            <a:ext cx="6174367" cy="531638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Orion</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Training Orion staff on PuMA and SPARTA software for Avcoat analysis</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Defining and calibrating flight spectrometer</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Parachute modeling</a:t>
            </a:r>
          </a:p>
          <a:p>
            <a:pPr lvl="1">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Earth Entry System</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Mission-relevant roughness heating correlations</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Supporting FUN3D NESC assessment</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Developing models for fracture &amp; failure of woven TPS</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Dynamic stability analysis and simulation of TDT test</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Multi-dimensional modeling of woven TPS</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Understanding MMOD impact on TPS design</a:t>
            </a:r>
          </a:p>
          <a:p>
            <a:pPr lvl="1">
              <a:buFont typeface="Wingdings" panose="05000000000000000000" pitchFamily="2" charset="2"/>
              <a:buChar char="Ø"/>
            </a:pPr>
            <a:r>
              <a:rPr lang="en-US" sz="1600" dirty="0">
                <a:latin typeface="Arial" panose="020B0604020202020204" pitchFamily="34" charset="0"/>
                <a:cs typeface="Arial" panose="020B0604020202020204" pitchFamily="34" charset="0"/>
              </a:rPr>
              <a:t>Modeling of mechanical erosion due to ablation</a:t>
            </a:r>
          </a:p>
          <a:p>
            <a:pPr marL="457200" lvl="1" indent="0">
              <a:buNone/>
            </a:pPr>
            <a:endParaRPr lang="en-US" sz="2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31D80E4-91E3-F741-B838-07985B00F949}"/>
              </a:ext>
            </a:extLst>
          </p:cNvPr>
          <p:cNvSpPr>
            <a:spLocks noGrp="1"/>
          </p:cNvSpPr>
          <p:nvPr>
            <p:ph type="sldNum" sz="quarter" idx="10"/>
          </p:nvPr>
        </p:nvSpPr>
        <p:spPr/>
        <p:txBody>
          <a:bodyPr/>
          <a:lstStyle/>
          <a:p>
            <a:pPr>
              <a:defRPr/>
            </a:pPr>
            <a:fld id="{75D13D49-2B6F-174C-9E1E-1013A06E5C50}" type="slidenum">
              <a:rPr lang="uk-UA" smtClean="0"/>
              <a:pPr>
                <a:defRPr/>
              </a:pPr>
              <a:t>6</a:t>
            </a:fld>
            <a:endParaRPr lang="uk-UA"/>
          </a:p>
        </p:txBody>
      </p:sp>
      <p:pic>
        <p:nvPicPr>
          <p:cNvPr id="4" name="Picture 3">
            <a:extLst>
              <a:ext uri="{FF2B5EF4-FFF2-40B4-BE49-F238E27FC236}">
                <a16:creationId xmlns:a16="http://schemas.microsoft.com/office/drawing/2014/main" id="{251DC7E1-7A1D-0045-8B83-60FEC98D72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72209" y="3040527"/>
            <a:ext cx="1332261" cy="1328411"/>
          </a:xfrm>
          <a:prstGeom prst="rect">
            <a:avLst/>
          </a:prstGeom>
        </p:spPr>
      </p:pic>
      <p:pic>
        <p:nvPicPr>
          <p:cNvPr id="5" name="Picture 2" descr="C:\dsadams1\Dragonfly\_Gold_Team\Graphics General\Steve Gribben\DragonflyBladesSPINNING.tif">
            <a:extLst>
              <a:ext uri="{FF2B5EF4-FFF2-40B4-BE49-F238E27FC236}">
                <a16:creationId xmlns:a16="http://schemas.microsoft.com/office/drawing/2014/main" id="{12212BC7-54BE-0F44-B490-9C336689A2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36057" y="5546598"/>
            <a:ext cx="1853359" cy="12189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57121E6-1225-7E4D-9752-A5EB7184B521}"/>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14932" y="5578863"/>
            <a:ext cx="1298257" cy="12936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9" name="Title 1">
            <a:extLst>
              <a:ext uri="{FF2B5EF4-FFF2-40B4-BE49-F238E27FC236}">
                <a16:creationId xmlns:a16="http://schemas.microsoft.com/office/drawing/2014/main" id="{E4DB7A48-B044-8F43-A62D-4D1533491308}"/>
              </a:ext>
            </a:extLst>
          </p:cNvPr>
          <p:cNvSpPr txBox="1">
            <a:spLocks/>
          </p:cNvSpPr>
          <p:nvPr/>
        </p:nvSpPr>
        <p:spPr>
          <a:xfrm>
            <a:off x="1861037" y="121312"/>
            <a:ext cx="8250115" cy="1066800"/>
          </a:xfrm>
          <a:prstGeom prst="rect">
            <a:avLst/>
          </a:prstGeom>
        </p:spPr>
        <p:txBody>
          <a:bodyPr anchor="ctr"/>
          <a:lstStyle>
            <a:lvl1pPr algn="ctr" defTabSz="457200" rtl="0" eaLnBrk="0" fontAlgn="base" hangingPunct="0">
              <a:spcBef>
                <a:spcPct val="0"/>
              </a:spcBef>
              <a:spcAft>
                <a:spcPct val="0"/>
              </a:spcAft>
              <a:defRPr lang="en-US"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r>
              <a:rPr lang="en-US" sz="4000" b="1" dirty="0"/>
              <a:t>FY21 Mission Infusion Summary</a:t>
            </a:r>
          </a:p>
        </p:txBody>
      </p:sp>
      <p:pic>
        <p:nvPicPr>
          <p:cNvPr id="11" name="Picture 10">
            <a:extLst>
              <a:ext uri="{FF2B5EF4-FFF2-40B4-BE49-F238E27FC236}">
                <a16:creationId xmlns:a16="http://schemas.microsoft.com/office/drawing/2014/main" id="{4B6C7B66-8CC1-0645-AE72-220A661CA6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3319" y="3040527"/>
            <a:ext cx="1699175" cy="955711"/>
          </a:xfrm>
          <a:prstGeom prst="rect">
            <a:avLst/>
          </a:prstGeom>
        </p:spPr>
      </p:pic>
    </p:spTree>
    <p:extLst>
      <p:ext uri="{BB962C8B-B14F-4D97-AF65-F5344CB8AC3E}">
        <p14:creationId xmlns:p14="http://schemas.microsoft.com/office/powerpoint/2010/main" val="662116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037" y="121312"/>
            <a:ext cx="8250115" cy="1066800"/>
          </a:xfrm>
        </p:spPr>
        <p:txBody>
          <a:bodyPr/>
          <a:lstStyle/>
          <a:p>
            <a:r>
              <a:rPr lang="en-US" sz="4000" b="1" dirty="0"/>
              <a:t>Accomplishments (Materials)</a:t>
            </a:r>
          </a:p>
        </p:txBody>
      </p:sp>
      <p:sp>
        <p:nvSpPr>
          <p:cNvPr id="4" name="Content Placeholder 2"/>
          <p:cNvSpPr txBox="1">
            <a:spLocks/>
          </p:cNvSpPr>
          <p:nvPr/>
        </p:nvSpPr>
        <p:spPr>
          <a:xfrm>
            <a:off x="140677" y="1248508"/>
            <a:ext cx="8412286" cy="262482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Key FY21 Technical Accomplishments:</a:t>
            </a:r>
            <a:endParaRPr lang="en-US" sz="2400" dirty="0">
              <a:latin typeface="Arial" panose="020B0604020202020204" pitchFamily="34" charset="0"/>
              <a:cs typeface="Arial" panose="020B0604020202020204" pitchFamily="34" charset="0"/>
            </a:endParaRP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Three-day AHF arc jet test of PICA and PICA-</a:t>
            </a:r>
            <a:r>
              <a:rPr lang="en-US" sz="1800" dirty="0" err="1">
                <a:solidFill>
                  <a:srgbClr val="0070C0"/>
                </a:solidFill>
                <a:latin typeface="Arial" panose="020B0604020202020204" pitchFamily="34" charset="0"/>
                <a:cs typeface="Arial" panose="020B0604020202020204" pitchFamily="34" charset="0"/>
              </a:rPr>
              <a:t>NuSil</a:t>
            </a:r>
            <a:r>
              <a:rPr lang="en-US" sz="1800" dirty="0">
                <a:solidFill>
                  <a:srgbClr val="0070C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specimens for a range of heat loads. Data used to update PICA-</a:t>
            </a:r>
            <a:r>
              <a:rPr lang="en-US" sz="1800" dirty="0" err="1">
                <a:latin typeface="Arial" panose="020B0604020202020204" pitchFamily="34" charset="0"/>
                <a:cs typeface="Arial" panose="020B0604020202020204" pitchFamily="34" charset="0"/>
              </a:rPr>
              <a:t>NuSil</a:t>
            </a:r>
            <a:r>
              <a:rPr lang="en-US" sz="1800" dirty="0">
                <a:latin typeface="Arial" panose="020B0604020202020204" pitchFamily="34" charset="0"/>
                <a:cs typeface="Arial" panose="020B0604020202020204" pitchFamily="34" charset="0"/>
              </a:rPr>
              <a:t> material response model.</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A model for PICA pyrolysis </a:t>
            </a:r>
            <a:r>
              <a:rPr lang="en-US" sz="1800" dirty="0">
                <a:latin typeface="Arial" panose="020B0604020202020204" pitchFamily="34" charset="0"/>
                <a:cs typeface="Arial" panose="020B0604020202020204" pitchFamily="34" charset="0"/>
              </a:rPr>
              <a:t>was developed at high heating rates using PATO and the optimization software Dakota.</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Methods developed to identify deep cracks and </a:t>
            </a:r>
            <a:r>
              <a:rPr lang="en-US" sz="1800" dirty="0" err="1">
                <a:solidFill>
                  <a:srgbClr val="0070C0"/>
                </a:solidFill>
                <a:latin typeface="Arial" panose="020B0604020202020204" pitchFamily="34" charset="0"/>
                <a:cs typeface="Arial" panose="020B0604020202020204" pitchFamily="34" charset="0"/>
              </a:rPr>
              <a:t>debonds</a:t>
            </a:r>
            <a:r>
              <a:rPr lang="en-US" sz="1800" dirty="0">
                <a:solidFill>
                  <a:srgbClr val="0070C0"/>
                </a:solidFill>
                <a:latin typeface="Arial" panose="020B0604020202020204" pitchFamily="34" charset="0"/>
                <a:cs typeface="Arial" panose="020B0604020202020204" pitchFamily="34" charset="0"/>
              </a:rPr>
              <a:t> at structural interfaces in woven TPS. </a:t>
            </a:r>
            <a:r>
              <a:rPr lang="en-US" sz="1800" dirty="0">
                <a:latin typeface="Arial" panose="020B0604020202020204" pitchFamily="34" charset="0"/>
                <a:cs typeface="Arial" panose="020B0604020202020204" pitchFamily="34" charset="0"/>
              </a:rPr>
              <a:t>Reduce risks to a successful entry and should be identified in the certification process.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7</a:t>
            </a:fld>
            <a:endParaRPr lang="uk-UA"/>
          </a:p>
        </p:txBody>
      </p:sp>
      <p:pic>
        <p:nvPicPr>
          <p:cNvPr id="7" name="Picture 6">
            <a:extLst>
              <a:ext uri="{FF2B5EF4-FFF2-40B4-BE49-F238E27FC236}">
                <a16:creationId xmlns:a16="http://schemas.microsoft.com/office/drawing/2014/main" id="{0C16F7F2-8369-432B-B1AC-1A4D076621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40536" y="4116634"/>
            <a:ext cx="1430580" cy="1951782"/>
          </a:xfrm>
          <a:prstGeom prst="rect">
            <a:avLst/>
          </a:prstGeom>
        </p:spPr>
      </p:pic>
      <p:grpSp>
        <p:nvGrpSpPr>
          <p:cNvPr id="8" name="Group 7">
            <a:extLst>
              <a:ext uri="{FF2B5EF4-FFF2-40B4-BE49-F238E27FC236}">
                <a16:creationId xmlns:a16="http://schemas.microsoft.com/office/drawing/2014/main" id="{3DCA5BB7-2C10-407F-8B8D-FCF3EFBEF911}"/>
              </a:ext>
            </a:extLst>
          </p:cNvPr>
          <p:cNvGrpSpPr/>
          <p:nvPr/>
        </p:nvGrpSpPr>
        <p:grpSpPr>
          <a:xfrm>
            <a:off x="9680642" y="4116634"/>
            <a:ext cx="1499297" cy="1951781"/>
            <a:chOff x="7950749" y="4700589"/>
            <a:chExt cx="1485133" cy="1949969"/>
          </a:xfrm>
        </p:grpSpPr>
        <p:pic>
          <p:nvPicPr>
            <p:cNvPr id="9" name="Picture 8">
              <a:extLst>
                <a:ext uri="{FF2B5EF4-FFF2-40B4-BE49-F238E27FC236}">
                  <a16:creationId xmlns:a16="http://schemas.microsoft.com/office/drawing/2014/main" id="{31FE9BFC-518E-45E7-AE83-531AC4AE9A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50749" y="4700589"/>
              <a:ext cx="1190202" cy="1949969"/>
            </a:xfrm>
            <a:prstGeom prst="rect">
              <a:avLst/>
            </a:prstGeom>
          </p:spPr>
        </p:pic>
        <p:pic>
          <p:nvPicPr>
            <p:cNvPr id="10" name="Picture 9">
              <a:extLst>
                <a:ext uri="{FF2B5EF4-FFF2-40B4-BE49-F238E27FC236}">
                  <a16:creationId xmlns:a16="http://schemas.microsoft.com/office/drawing/2014/main" id="{FAEBC3A6-941A-4884-8FD4-690DB59E65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40951" y="4700589"/>
              <a:ext cx="294931" cy="1949969"/>
            </a:xfrm>
            <a:prstGeom prst="rect">
              <a:avLst/>
            </a:prstGeom>
          </p:spPr>
        </p:pic>
      </p:grpSp>
      <p:sp>
        <p:nvSpPr>
          <p:cNvPr id="12" name="Shape 318">
            <a:extLst>
              <a:ext uri="{FF2B5EF4-FFF2-40B4-BE49-F238E27FC236}">
                <a16:creationId xmlns:a16="http://schemas.microsoft.com/office/drawing/2014/main" id="{8A4C5AC8-E3D4-419C-8C5D-942383DD988E}"/>
              </a:ext>
            </a:extLst>
          </p:cNvPr>
          <p:cNvSpPr/>
          <p:nvPr/>
        </p:nvSpPr>
        <p:spPr>
          <a:xfrm>
            <a:off x="8757830" y="6068415"/>
            <a:ext cx="1577258" cy="276999"/>
          </a:xfrm>
          <a:prstGeom prst="rect">
            <a:avLst/>
          </a:prstGeom>
          <a:solidFill>
            <a:schemeClr val="lt1"/>
          </a:solid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AHF PICA-NuSil testing</a:t>
            </a:r>
          </a:p>
        </p:txBody>
      </p:sp>
      <p:pic>
        <p:nvPicPr>
          <p:cNvPr id="18" name="Picture 17" descr="Chart, histogram&#10;&#10;Description automatically generated">
            <a:extLst>
              <a:ext uri="{FF2B5EF4-FFF2-40B4-BE49-F238E27FC236}">
                <a16:creationId xmlns:a16="http://schemas.microsoft.com/office/drawing/2014/main" id="{8E15A7B8-91E4-304B-A68D-AF73792BC05F}"/>
              </a:ext>
            </a:extLst>
          </p:cNvPr>
          <p:cNvPicPr>
            <a:picLocks noChangeAspect="1"/>
          </p:cNvPicPr>
          <p:nvPr/>
        </p:nvPicPr>
        <p:blipFill>
          <a:blip r:embed="rId7" cstate="screen">
            <a:extLst>
              <a:ext uri="{28A0092B-C50C-407E-A947-70E740481C1C}">
                <a14:useLocalDpi xmlns:a14="http://schemas.microsoft.com/office/drawing/2010/main"/>
              </a:ext>
              <a:ext uri="{FF2B5EF4-FFF2-40B4-BE49-F238E27FC236}">
                <a16:creationI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ask="http://schemas.microsoft.com/office/drawing/2018/sketchyshapes" xmlns:a16="http://schemas.microsoft.com/office/drawing/2014/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D4C33144-D7B7-DC4C-8816-E5319B2CE954}"/>
              </a:ext>
            </a:extLst>
          </a:blip>
          <a:stretch>
            <a:fillRect/>
          </a:stretch>
        </p:blipFill>
        <p:spPr>
          <a:xfrm>
            <a:off x="8909090" y="1222487"/>
            <a:ext cx="3027674" cy="2162624"/>
          </a:xfrm>
          <a:prstGeom prst="rect">
            <a:avLst/>
          </a:prstGeom>
        </p:spPr>
      </p:pic>
      <p:sp>
        <p:nvSpPr>
          <p:cNvPr id="19" name="Shape 318">
            <a:extLst>
              <a:ext uri="{FF2B5EF4-FFF2-40B4-BE49-F238E27FC236}">
                <a16:creationId xmlns:a16="http://schemas.microsoft.com/office/drawing/2014/main" id="{78D1B92D-5161-5F4F-ADDF-3839A3ADDF7A}"/>
              </a:ext>
            </a:extLst>
          </p:cNvPr>
          <p:cNvSpPr/>
          <p:nvPr/>
        </p:nvSpPr>
        <p:spPr>
          <a:xfrm>
            <a:off x="9314835" y="3314570"/>
            <a:ext cx="2621929" cy="461665"/>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KPP for matching PICA pyrolysis products as a function of temperature</a:t>
            </a:r>
          </a:p>
        </p:txBody>
      </p:sp>
      <p:grpSp>
        <p:nvGrpSpPr>
          <p:cNvPr id="3" name="Group 2">
            <a:extLst>
              <a:ext uri="{FF2B5EF4-FFF2-40B4-BE49-F238E27FC236}">
                <a16:creationId xmlns:a16="http://schemas.microsoft.com/office/drawing/2014/main" id="{C0FACD8E-EDF4-3747-949B-ACB1E81083F0}"/>
              </a:ext>
            </a:extLst>
          </p:cNvPr>
          <p:cNvGrpSpPr/>
          <p:nvPr/>
        </p:nvGrpSpPr>
        <p:grpSpPr>
          <a:xfrm>
            <a:off x="936948" y="4089400"/>
            <a:ext cx="2064363" cy="1545673"/>
            <a:chOff x="3496178" y="5963851"/>
            <a:chExt cx="2064363" cy="1545673"/>
          </a:xfrm>
        </p:grpSpPr>
        <p:pic>
          <p:nvPicPr>
            <p:cNvPr id="14" name="Picture 0" descr="fault1.png">
              <a:extLst>
                <a:ext uri="{FF2B5EF4-FFF2-40B4-BE49-F238E27FC236}">
                  <a16:creationId xmlns:a16="http://schemas.microsoft.com/office/drawing/2014/main" id="{23B5AAB4-8EFE-3142-B6B9-898652B0FD5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496178" y="5963851"/>
              <a:ext cx="2064363" cy="15456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201E4DA-2560-2D4C-8DF3-E01620B875EA}"/>
                </a:ext>
              </a:extLst>
            </p:cNvPr>
            <p:cNvSpPr txBox="1"/>
            <p:nvPr/>
          </p:nvSpPr>
          <p:spPr>
            <a:xfrm>
              <a:off x="3496178" y="5985312"/>
              <a:ext cx="2064363" cy="276999"/>
            </a:xfrm>
            <a:prstGeom prst="rect">
              <a:avLst/>
            </a:prstGeom>
            <a:solidFill>
              <a:schemeClr val="tx1">
                <a:lumMod val="50000"/>
                <a:alpha val="69086"/>
              </a:schemeClr>
            </a:solidFill>
          </p:spPr>
          <p:txBody>
            <a:bodyPr wrap="square" rtlCol="0">
              <a:spAutoFit/>
            </a:bodyPr>
            <a:lstStyle/>
            <a:p>
              <a:pPr algn="ctr"/>
              <a:r>
                <a:rPr lang="en-US" sz="1200" dirty="0">
                  <a:solidFill>
                    <a:schemeClr val="bg1"/>
                  </a:solidFill>
                </a:rPr>
                <a:t>HEEET Ultrasound Model</a:t>
              </a:r>
            </a:p>
          </p:txBody>
        </p:sp>
        <p:sp>
          <p:nvSpPr>
            <p:cNvPr id="17" name="TextBox 16">
              <a:extLst>
                <a:ext uri="{FF2B5EF4-FFF2-40B4-BE49-F238E27FC236}">
                  <a16:creationId xmlns:a16="http://schemas.microsoft.com/office/drawing/2014/main" id="{D2F04E8D-D564-6845-B0BC-D91BA56593E8}"/>
                </a:ext>
              </a:extLst>
            </p:cNvPr>
            <p:cNvSpPr txBox="1"/>
            <p:nvPr/>
          </p:nvSpPr>
          <p:spPr>
            <a:xfrm>
              <a:off x="4195736" y="6332666"/>
              <a:ext cx="758772" cy="338554"/>
            </a:xfrm>
            <a:prstGeom prst="rect">
              <a:avLst/>
            </a:prstGeom>
            <a:noFill/>
          </p:spPr>
          <p:txBody>
            <a:bodyPr wrap="square" rtlCol="0">
              <a:spAutoFit/>
            </a:bodyPr>
            <a:lstStyle/>
            <a:p>
              <a:r>
                <a:rPr lang="en-US" sz="1600" dirty="0">
                  <a:solidFill>
                    <a:srgbClr val="FF0000"/>
                  </a:solidFill>
                </a:rPr>
                <a:t>crack</a:t>
              </a:r>
            </a:p>
          </p:txBody>
        </p:sp>
      </p:grpSp>
      <p:sp>
        <p:nvSpPr>
          <p:cNvPr id="20" name="Shape 318">
            <a:extLst>
              <a:ext uri="{FF2B5EF4-FFF2-40B4-BE49-F238E27FC236}">
                <a16:creationId xmlns:a16="http://schemas.microsoft.com/office/drawing/2014/main" id="{5E08A912-E8E3-654A-9563-2056654F0B7D}"/>
              </a:ext>
            </a:extLst>
          </p:cNvPr>
          <p:cNvSpPr/>
          <p:nvPr/>
        </p:nvSpPr>
        <p:spPr>
          <a:xfrm>
            <a:off x="932818" y="5666666"/>
            <a:ext cx="2292598" cy="646331"/>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Computational NDE: Inform ultrasound settings needed to identify faults </a:t>
            </a:r>
          </a:p>
        </p:txBody>
      </p:sp>
      <p:sp>
        <p:nvSpPr>
          <p:cNvPr id="21" name="Shape 318">
            <a:extLst>
              <a:ext uri="{FF2B5EF4-FFF2-40B4-BE49-F238E27FC236}">
                <a16:creationId xmlns:a16="http://schemas.microsoft.com/office/drawing/2014/main" id="{7851CA5C-65A1-144C-B6A8-BB871BE9A1AA}"/>
              </a:ext>
            </a:extLst>
          </p:cNvPr>
          <p:cNvSpPr/>
          <p:nvPr/>
        </p:nvSpPr>
        <p:spPr>
          <a:xfrm>
            <a:off x="10069746" y="1254475"/>
            <a:ext cx="1325722"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J. </a:t>
            </a:r>
            <a:r>
              <a:rPr lang="en-US" sz="1200" dirty="0" err="1">
                <a:solidFill>
                  <a:srgbClr val="FF0000"/>
                </a:solidFill>
                <a:latin typeface="+mn-lt"/>
              </a:rPr>
              <a:t>Meurisse</a:t>
            </a:r>
            <a:r>
              <a:rPr lang="en-US" sz="1200" dirty="0">
                <a:solidFill>
                  <a:srgbClr val="FF0000"/>
                </a:solidFill>
                <a:latin typeface="+mn-lt"/>
              </a:rPr>
              <a:t> et al. </a:t>
            </a:r>
          </a:p>
        </p:txBody>
      </p:sp>
      <p:sp>
        <p:nvSpPr>
          <p:cNvPr id="22" name="Shape 318">
            <a:extLst>
              <a:ext uri="{FF2B5EF4-FFF2-40B4-BE49-F238E27FC236}">
                <a16:creationId xmlns:a16="http://schemas.microsoft.com/office/drawing/2014/main" id="{5D0B6511-E2F5-3C47-A777-358EF7BDF143}"/>
              </a:ext>
            </a:extLst>
          </p:cNvPr>
          <p:cNvSpPr/>
          <p:nvPr/>
        </p:nvSpPr>
        <p:spPr>
          <a:xfrm>
            <a:off x="8220737" y="5828300"/>
            <a:ext cx="1325722"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B. </a:t>
            </a:r>
            <a:r>
              <a:rPr lang="en-US" sz="1200" dirty="0" err="1">
                <a:solidFill>
                  <a:srgbClr val="FF0000"/>
                </a:solidFill>
                <a:latin typeface="+mn-lt"/>
              </a:rPr>
              <a:t>Bessire</a:t>
            </a:r>
            <a:endParaRPr lang="en-US" sz="1200" dirty="0">
              <a:solidFill>
                <a:srgbClr val="FF0000"/>
              </a:solidFill>
              <a:latin typeface="+mn-lt"/>
            </a:endParaRPr>
          </a:p>
        </p:txBody>
      </p:sp>
      <p:sp>
        <p:nvSpPr>
          <p:cNvPr id="23" name="Shape 318">
            <a:extLst>
              <a:ext uri="{FF2B5EF4-FFF2-40B4-BE49-F238E27FC236}">
                <a16:creationId xmlns:a16="http://schemas.microsoft.com/office/drawing/2014/main" id="{6D65976C-FB44-AE42-942A-234CE1BB8266}"/>
              </a:ext>
            </a:extLst>
          </p:cNvPr>
          <p:cNvSpPr/>
          <p:nvPr/>
        </p:nvSpPr>
        <p:spPr>
          <a:xfrm>
            <a:off x="932818" y="5367988"/>
            <a:ext cx="1325722"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J. Haskins et al. </a:t>
            </a:r>
          </a:p>
        </p:txBody>
      </p:sp>
      <p:pic>
        <p:nvPicPr>
          <p:cNvPr id="24" name="Picture 23">
            <a:extLst>
              <a:ext uri="{FF2B5EF4-FFF2-40B4-BE49-F238E27FC236}">
                <a16:creationId xmlns:a16="http://schemas.microsoft.com/office/drawing/2014/main" id="{BDF30B22-7D09-EA48-8CB0-2096B6B31F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5532" y="4167554"/>
            <a:ext cx="3426196" cy="1581905"/>
          </a:xfrm>
          <a:prstGeom prst="rect">
            <a:avLst/>
          </a:prstGeom>
        </p:spPr>
      </p:pic>
      <p:sp>
        <p:nvSpPr>
          <p:cNvPr id="25" name="TextBox 24">
            <a:extLst>
              <a:ext uri="{FF2B5EF4-FFF2-40B4-BE49-F238E27FC236}">
                <a16:creationId xmlns:a16="http://schemas.microsoft.com/office/drawing/2014/main" id="{05DB54EB-A291-D24B-800D-916F449A6BC9}"/>
              </a:ext>
            </a:extLst>
          </p:cNvPr>
          <p:cNvSpPr txBox="1"/>
          <p:nvPr/>
        </p:nvSpPr>
        <p:spPr>
          <a:xfrm>
            <a:off x="3983462" y="4185955"/>
            <a:ext cx="3378266" cy="307777"/>
          </a:xfrm>
          <a:prstGeom prst="rect">
            <a:avLst/>
          </a:prstGeom>
          <a:solidFill>
            <a:schemeClr val="tx1">
              <a:lumMod val="50000"/>
              <a:alpha val="69086"/>
            </a:schemeClr>
          </a:solidFill>
        </p:spPr>
        <p:txBody>
          <a:bodyPr wrap="square" rtlCol="0">
            <a:spAutoFit/>
          </a:bodyPr>
          <a:lstStyle/>
          <a:p>
            <a:pPr algn="ctr"/>
            <a:r>
              <a:rPr lang="en-US" sz="1400" dirty="0">
                <a:solidFill>
                  <a:schemeClr val="bg1"/>
                </a:solidFill>
              </a:rPr>
              <a:t>HEEET CT Scans Showing Faults</a:t>
            </a:r>
          </a:p>
        </p:txBody>
      </p:sp>
      <p:sp>
        <p:nvSpPr>
          <p:cNvPr id="26" name="Shape 318">
            <a:extLst>
              <a:ext uri="{FF2B5EF4-FFF2-40B4-BE49-F238E27FC236}">
                <a16:creationId xmlns:a16="http://schemas.microsoft.com/office/drawing/2014/main" id="{85F543CE-6834-F645-AE49-E1564C20E476}"/>
              </a:ext>
            </a:extLst>
          </p:cNvPr>
          <p:cNvSpPr/>
          <p:nvPr/>
        </p:nvSpPr>
        <p:spPr>
          <a:xfrm>
            <a:off x="4239904" y="5736103"/>
            <a:ext cx="2698135" cy="461665"/>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Machine Learning Fault Detection: identify faults from low-res. tomography</a:t>
            </a:r>
          </a:p>
        </p:txBody>
      </p:sp>
      <p:sp>
        <p:nvSpPr>
          <p:cNvPr id="27" name="Shape 318">
            <a:extLst>
              <a:ext uri="{FF2B5EF4-FFF2-40B4-BE49-F238E27FC236}">
                <a16:creationId xmlns:a16="http://schemas.microsoft.com/office/drawing/2014/main" id="{EEBA4E1F-9390-9F44-AF03-5FD0433CF8DD}"/>
              </a:ext>
            </a:extLst>
          </p:cNvPr>
          <p:cNvSpPr/>
          <p:nvPr/>
        </p:nvSpPr>
        <p:spPr>
          <a:xfrm>
            <a:off x="6292649" y="5525242"/>
            <a:ext cx="1325722"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J. Haskins et al. </a:t>
            </a:r>
          </a:p>
        </p:txBody>
      </p:sp>
    </p:spTree>
    <p:extLst>
      <p:ext uri="{BB962C8B-B14F-4D97-AF65-F5344CB8AC3E}">
        <p14:creationId xmlns:p14="http://schemas.microsoft.com/office/powerpoint/2010/main" val="3260629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9389D-C9BF-E040-BA3E-FE73B135A1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736" y="3839279"/>
            <a:ext cx="3176524" cy="2740660"/>
          </a:xfrm>
          <a:prstGeom prst="rect">
            <a:avLst/>
          </a:prstGeom>
        </p:spPr>
      </p:pic>
      <p:pic>
        <p:nvPicPr>
          <p:cNvPr id="1026" name="Picture 2">
            <a:extLst>
              <a:ext uri="{FF2B5EF4-FFF2-40B4-BE49-F238E27FC236}">
                <a16:creationId xmlns:a16="http://schemas.microsoft.com/office/drawing/2014/main" id="{75796D2F-9165-CE49-918A-1227231CA7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00650" y="4156346"/>
            <a:ext cx="30480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E6DDEA-C1C8-8E4D-A104-975C5E2D5B1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10249" y="4169498"/>
            <a:ext cx="2956560" cy="2621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05014" y="121312"/>
            <a:ext cx="8781973" cy="1066800"/>
          </a:xfrm>
        </p:spPr>
        <p:txBody>
          <a:bodyPr/>
          <a:lstStyle/>
          <a:p>
            <a:r>
              <a:rPr lang="en-US" sz="4000" b="1" dirty="0"/>
              <a:t>Accomplishments (Materials - EES)</a:t>
            </a:r>
          </a:p>
        </p:txBody>
      </p:sp>
      <p:sp>
        <p:nvSpPr>
          <p:cNvPr id="4" name="Content Placeholder 2"/>
          <p:cNvSpPr txBox="1">
            <a:spLocks/>
          </p:cNvSpPr>
          <p:nvPr/>
        </p:nvSpPr>
        <p:spPr>
          <a:xfrm>
            <a:off x="124366" y="1211116"/>
            <a:ext cx="11354637" cy="4999892"/>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Key FY21 Technical Accomplishments:</a:t>
            </a:r>
            <a:endParaRPr lang="en-US" sz="2400" dirty="0">
              <a:latin typeface="Arial" panose="020B0604020202020204" pitchFamily="34" charset="0"/>
              <a:cs typeface="Arial" panose="020B0604020202020204" pitchFamily="34" charset="0"/>
            </a:endParaRP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High enthalpy arc jet flow simulated over an MMOD impacted wedge. </a:t>
            </a:r>
            <a:r>
              <a:rPr lang="en-US" sz="1800" dirty="0">
                <a:latin typeface="Arial" panose="020B0604020202020204" pitchFamily="34" charset="0"/>
                <a:cs typeface="Arial" panose="020B0604020202020204" pitchFamily="34" charset="0"/>
              </a:rPr>
              <a:t>A 3D Icarus simulation highlighted that near the cavity, multi-dimensional heat conduction is required. </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Framework for simulating mechanical erosion </a:t>
            </a:r>
            <a:r>
              <a:rPr lang="en-US" sz="1800" dirty="0">
                <a:latin typeface="Arial" panose="020B0604020202020204" pitchFamily="34" charset="0"/>
                <a:cs typeface="Arial" panose="020B0604020202020204" pitchFamily="34" charset="0"/>
              </a:rPr>
              <a:t>due to high shear EES entry conditions developed in PATO. Models added include a stress solver, failure criteria model, mass removal model and 3MDCP mechanical properties.</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3-D TPS sizing in Icarus </a:t>
            </a:r>
            <a:r>
              <a:rPr lang="en-US" sz="1800" dirty="0">
                <a:latin typeface="Arial" panose="020B0604020202020204" pitchFamily="34" charset="0"/>
                <a:cs typeface="Arial" panose="020B0604020202020204" pitchFamily="34" charset="0"/>
              </a:rPr>
              <a:t>given a maximum </a:t>
            </a:r>
            <a:r>
              <a:rPr lang="en-US" sz="1800" dirty="0" err="1">
                <a:latin typeface="Arial" panose="020B0604020202020204" pitchFamily="34" charset="0"/>
                <a:cs typeface="Arial" panose="020B0604020202020204" pitchFamily="34" charset="0"/>
              </a:rPr>
              <a:t>bondline</a:t>
            </a:r>
            <a:r>
              <a:rPr lang="en-US" sz="1800" dirty="0">
                <a:latin typeface="Arial" panose="020B0604020202020204" pitchFamily="34" charset="0"/>
                <a:cs typeface="Arial" panose="020B0604020202020204" pitchFamily="34" charset="0"/>
              </a:rPr>
              <a:t> temperature constraint.</a:t>
            </a:r>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8</a:t>
            </a:fld>
            <a:endParaRPr lang="uk-UA"/>
          </a:p>
        </p:txBody>
      </p:sp>
      <p:sp>
        <p:nvSpPr>
          <p:cNvPr id="13" name="Shape 318">
            <a:extLst>
              <a:ext uri="{FF2B5EF4-FFF2-40B4-BE49-F238E27FC236}">
                <a16:creationId xmlns:a16="http://schemas.microsoft.com/office/drawing/2014/main" id="{6EA80994-7E42-3944-950E-F1AB15B3E7D2}"/>
              </a:ext>
            </a:extLst>
          </p:cNvPr>
          <p:cNvSpPr/>
          <p:nvPr/>
        </p:nvSpPr>
        <p:spPr>
          <a:xfrm>
            <a:off x="5838586" y="3711062"/>
            <a:ext cx="1534062" cy="646331"/>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Mechanical erosion for EEV: Modeling stress within the TPS</a:t>
            </a:r>
          </a:p>
        </p:txBody>
      </p:sp>
      <p:sp>
        <p:nvSpPr>
          <p:cNvPr id="15" name="Shape 318">
            <a:extLst>
              <a:ext uri="{FF2B5EF4-FFF2-40B4-BE49-F238E27FC236}">
                <a16:creationId xmlns:a16="http://schemas.microsoft.com/office/drawing/2014/main" id="{E1679D1C-24F1-3549-A017-C97D846540A5}"/>
              </a:ext>
            </a:extLst>
          </p:cNvPr>
          <p:cNvSpPr/>
          <p:nvPr/>
        </p:nvSpPr>
        <p:spPr>
          <a:xfrm>
            <a:off x="8843085" y="3684829"/>
            <a:ext cx="1534062" cy="461665"/>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TPS displacement due to shear stress</a:t>
            </a:r>
          </a:p>
        </p:txBody>
      </p:sp>
      <p:sp>
        <p:nvSpPr>
          <p:cNvPr id="17" name="Shape 318">
            <a:extLst>
              <a:ext uri="{FF2B5EF4-FFF2-40B4-BE49-F238E27FC236}">
                <a16:creationId xmlns:a16="http://schemas.microsoft.com/office/drawing/2014/main" id="{12D22424-7F5C-414D-B1D9-E57A36DCA924}"/>
              </a:ext>
            </a:extLst>
          </p:cNvPr>
          <p:cNvSpPr/>
          <p:nvPr/>
        </p:nvSpPr>
        <p:spPr>
          <a:xfrm>
            <a:off x="124366" y="5490220"/>
            <a:ext cx="1573805" cy="646331"/>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3-D material response on MMOD impacted FiberForm sample</a:t>
            </a:r>
          </a:p>
        </p:txBody>
      </p:sp>
      <p:sp>
        <p:nvSpPr>
          <p:cNvPr id="18" name="Shape 318">
            <a:extLst>
              <a:ext uri="{FF2B5EF4-FFF2-40B4-BE49-F238E27FC236}">
                <a16:creationId xmlns:a16="http://schemas.microsoft.com/office/drawing/2014/main" id="{EE423D72-5CF6-454E-A041-A108E6C670A0}"/>
              </a:ext>
            </a:extLst>
          </p:cNvPr>
          <p:cNvSpPr/>
          <p:nvPr/>
        </p:nvSpPr>
        <p:spPr>
          <a:xfrm>
            <a:off x="3414801" y="4632536"/>
            <a:ext cx="1986411"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err="1">
                <a:solidFill>
                  <a:srgbClr val="FF0000"/>
                </a:solidFill>
                <a:latin typeface="+mn-lt"/>
              </a:rPr>
              <a:t>O.Schroeder</a:t>
            </a:r>
            <a:r>
              <a:rPr lang="en-US" sz="1200" dirty="0">
                <a:solidFill>
                  <a:srgbClr val="FF0000"/>
                </a:solidFill>
                <a:latin typeface="+mn-lt"/>
              </a:rPr>
              <a:t>, E. Stern</a:t>
            </a:r>
          </a:p>
        </p:txBody>
      </p:sp>
      <p:sp>
        <p:nvSpPr>
          <p:cNvPr id="19" name="Shape 318">
            <a:extLst>
              <a:ext uri="{FF2B5EF4-FFF2-40B4-BE49-F238E27FC236}">
                <a16:creationId xmlns:a16="http://schemas.microsoft.com/office/drawing/2014/main" id="{8D1241B7-8788-E94D-BD57-06A042DBE6B2}"/>
              </a:ext>
            </a:extLst>
          </p:cNvPr>
          <p:cNvSpPr/>
          <p:nvPr/>
        </p:nvSpPr>
        <p:spPr>
          <a:xfrm>
            <a:off x="7347562" y="4169498"/>
            <a:ext cx="1325722"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J. </a:t>
            </a:r>
            <a:r>
              <a:rPr lang="en-US" sz="1200" dirty="0" err="1">
                <a:solidFill>
                  <a:srgbClr val="FF0000"/>
                </a:solidFill>
                <a:latin typeface="+mn-lt"/>
              </a:rPr>
              <a:t>Meurisse</a:t>
            </a:r>
            <a:r>
              <a:rPr lang="en-US" sz="1200" dirty="0">
                <a:solidFill>
                  <a:srgbClr val="FF0000"/>
                </a:solidFill>
                <a:latin typeface="+mn-lt"/>
              </a:rPr>
              <a:t> et al. </a:t>
            </a:r>
          </a:p>
        </p:txBody>
      </p:sp>
    </p:spTree>
    <p:extLst>
      <p:ext uri="{BB962C8B-B14F-4D97-AF65-F5344CB8AC3E}">
        <p14:creationId xmlns:p14="http://schemas.microsoft.com/office/powerpoint/2010/main" val="315407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CAB181-AE9B-644C-AB35-D46802AFB7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8156" y="4288777"/>
            <a:ext cx="3122676" cy="2263140"/>
          </a:xfrm>
          <a:prstGeom prst="rect">
            <a:avLst/>
          </a:prstGeom>
        </p:spPr>
      </p:pic>
      <p:sp>
        <p:nvSpPr>
          <p:cNvPr id="2" name="Title 1"/>
          <p:cNvSpPr>
            <a:spLocks noGrp="1"/>
          </p:cNvSpPr>
          <p:nvPr>
            <p:ph type="title"/>
          </p:nvPr>
        </p:nvSpPr>
        <p:spPr>
          <a:xfrm>
            <a:off x="1861037" y="121312"/>
            <a:ext cx="8250115" cy="1066800"/>
          </a:xfrm>
        </p:spPr>
        <p:txBody>
          <a:bodyPr/>
          <a:lstStyle/>
          <a:p>
            <a:r>
              <a:rPr lang="en-US" sz="4000" b="1" dirty="0"/>
              <a:t>Accomplishments (SLKR)</a:t>
            </a:r>
          </a:p>
        </p:txBody>
      </p:sp>
      <p:sp>
        <p:nvSpPr>
          <p:cNvPr id="4" name="Content Placeholder 2"/>
          <p:cNvSpPr txBox="1">
            <a:spLocks/>
          </p:cNvSpPr>
          <p:nvPr/>
        </p:nvSpPr>
        <p:spPr>
          <a:xfrm>
            <a:off x="140678" y="1248508"/>
            <a:ext cx="7322270" cy="2445898"/>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Key FY21 Technical Accomplishments:</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Simulations of the Hayabusa 2 entry </a:t>
            </a:r>
            <a:r>
              <a:rPr lang="en-US" sz="1800" dirty="0">
                <a:latin typeface="Arial" panose="020B0604020202020204" pitchFamily="34" charset="0"/>
                <a:cs typeface="Arial" panose="020B0604020202020204" pitchFamily="34" charset="0"/>
              </a:rPr>
              <a:t>observation showing very favorable agreement (collaboration between ESM/SCIFLI) </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Initial expanding flow shock tube testing in air</a:t>
            </a:r>
            <a:r>
              <a:rPr lang="en-US" sz="1800" dirty="0">
                <a:latin typeface="Arial" panose="020B0604020202020204" pitchFamily="34" charset="0"/>
                <a:cs typeface="Arial" panose="020B0604020202020204" pitchFamily="34" charset="0"/>
              </a:rPr>
              <a:t>, with comparisons to simulations</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MPEC</a:t>
            </a:r>
            <a:r>
              <a:rPr lang="en-US" sz="1800" dirty="0">
                <a:latin typeface="Arial" panose="020B0604020202020204" pitchFamily="34" charset="0"/>
                <a:cs typeface="Arial" panose="020B0604020202020204" pitchFamily="34" charset="0"/>
              </a:rPr>
              <a:t>: New quantum chemistry code developed and released</a:t>
            </a:r>
          </a:p>
          <a:p>
            <a:pPr marL="288925" lvl="1" indent="-280988">
              <a:buFont typeface="Wingdings" panose="05000000000000000000" pitchFamily="2" charset="2"/>
              <a:buChar char="Ø"/>
            </a:pPr>
            <a:r>
              <a:rPr lang="en-US" sz="1800" dirty="0">
                <a:solidFill>
                  <a:srgbClr val="0070C0"/>
                </a:solidFill>
                <a:latin typeface="Arial" panose="020B0604020202020204" pitchFamily="34" charset="0"/>
                <a:cs typeface="Arial" panose="020B0604020202020204" pitchFamily="34" charset="0"/>
              </a:rPr>
              <a:t>Partnered with Orion &amp; EES on Artemis 1-4 flight spectrometers</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7239" y="121312"/>
            <a:ext cx="990306" cy="824176"/>
          </a:xfrm>
          <a:prstGeom prst="rect">
            <a:avLst/>
          </a:prstGeom>
        </p:spPr>
      </p:pic>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9</a:t>
            </a:fld>
            <a:endParaRPr lang="uk-UA"/>
          </a:p>
        </p:txBody>
      </p:sp>
      <p:grpSp>
        <p:nvGrpSpPr>
          <p:cNvPr id="10" name="Group 9">
            <a:extLst>
              <a:ext uri="{FF2B5EF4-FFF2-40B4-BE49-F238E27FC236}">
                <a16:creationId xmlns:a16="http://schemas.microsoft.com/office/drawing/2014/main" id="{44C3CAC5-F169-7443-90B5-7B2137897B38}"/>
              </a:ext>
            </a:extLst>
          </p:cNvPr>
          <p:cNvGrpSpPr>
            <a:grpSpLocks noChangeAspect="1"/>
          </p:cNvGrpSpPr>
          <p:nvPr/>
        </p:nvGrpSpPr>
        <p:grpSpPr>
          <a:xfrm>
            <a:off x="168795" y="4169712"/>
            <a:ext cx="2650103" cy="2119125"/>
            <a:chOff x="7583454" y="1248508"/>
            <a:chExt cx="4077082" cy="3260192"/>
          </a:xfrm>
        </p:grpSpPr>
        <p:pic>
          <p:nvPicPr>
            <p:cNvPr id="8" name="Picture 7">
              <a:extLst>
                <a:ext uri="{FF2B5EF4-FFF2-40B4-BE49-F238E27FC236}">
                  <a16:creationId xmlns:a16="http://schemas.microsoft.com/office/drawing/2014/main" id="{F6AFF387-550D-D146-A95A-70AF4B50FFBF}"/>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83454" y="1248508"/>
              <a:ext cx="3613785" cy="3102610"/>
            </a:xfrm>
            <a:prstGeom prst="rect">
              <a:avLst/>
            </a:prstGeom>
          </p:spPr>
        </p:pic>
        <p:sp>
          <p:nvSpPr>
            <p:cNvPr id="9" name="Rectangle 8">
              <a:extLst>
                <a:ext uri="{FF2B5EF4-FFF2-40B4-BE49-F238E27FC236}">
                  <a16:creationId xmlns:a16="http://schemas.microsoft.com/office/drawing/2014/main" id="{CA55AF68-099E-4247-A48A-EC1C0FAD71DA}"/>
                </a:ext>
              </a:extLst>
            </p:cNvPr>
            <p:cNvSpPr/>
            <p:nvPr/>
          </p:nvSpPr>
          <p:spPr>
            <a:xfrm>
              <a:off x="11043019" y="2003007"/>
              <a:ext cx="617517" cy="25056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DE2E66D9-4E44-B346-9AF0-048439B82B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7757" y="4169712"/>
            <a:ext cx="2445639" cy="1914906"/>
          </a:xfrm>
          <a:prstGeom prst="rect">
            <a:avLst/>
          </a:prstGeom>
        </p:spPr>
      </p:pic>
      <p:sp>
        <p:nvSpPr>
          <p:cNvPr id="12" name="Shape 318">
            <a:extLst>
              <a:ext uri="{FF2B5EF4-FFF2-40B4-BE49-F238E27FC236}">
                <a16:creationId xmlns:a16="http://schemas.microsoft.com/office/drawing/2014/main" id="{BED5DAD9-8C48-8D43-ADFE-721E8E6D78E0}"/>
              </a:ext>
            </a:extLst>
          </p:cNvPr>
          <p:cNvSpPr/>
          <p:nvPr/>
        </p:nvSpPr>
        <p:spPr>
          <a:xfrm>
            <a:off x="2517756" y="6090252"/>
            <a:ext cx="2445640" cy="461665"/>
          </a:xfrm>
          <a:prstGeom prst="rect">
            <a:avLst/>
          </a:prstGeom>
          <a:solidFill>
            <a:schemeClr val="lt1"/>
          </a:solid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Excellent agreement for simulations of Hayabusa 2 observation data</a:t>
            </a:r>
          </a:p>
        </p:txBody>
      </p:sp>
      <p:sp>
        <p:nvSpPr>
          <p:cNvPr id="13" name="Shape 318">
            <a:extLst>
              <a:ext uri="{FF2B5EF4-FFF2-40B4-BE49-F238E27FC236}">
                <a16:creationId xmlns:a16="http://schemas.microsoft.com/office/drawing/2014/main" id="{9411C95C-31C1-C343-B221-167FDE57E76A}"/>
              </a:ext>
            </a:extLst>
          </p:cNvPr>
          <p:cNvSpPr/>
          <p:nvPr/>
        </p:nvSpPr>
        <p:spPr>
          <a:xfrm>
            <a:off x="3311979" y="3994801"/>
            <a:ext cx="1574089" cy="338554"/>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600" dirty="0">
                <a:solidFill>
                  <a:schemeClr val="tx1"/>
                </a:solidFill>
                <a:latin typeface="+mn-lt"/>
              </a:rPr>
              <a:t>Atomic Oxygen</a:t>
            </a:r>
          </a:p>
        </p:txBody>
      </p:sp>
      <p:sp>
        <p:nvSpPr>
          <p:cNvPr id="14" name="Shape 318">
            <a:extLst>
              <a:ext uri="{FF2B5EF4-FFF2-40B4-BE49-F238E27FC236}">
                <a16:creationId xmlns:a16="http://schemas.microsoft.com/office/drawing/2014/main" id="{780F99C7-04EC-8140-86C4-3C0797A60BD9}"/>
              </a:ext>
            </a:extLst>
          </p:cNvPr>
          <p:cNvSpPr/>
          <p:nvPr/>
        </p:nvSpPr>
        <p:spPr>
          <a:xfrm>
            <a:off x="222687" y="6150337"/>
            <a:ext cx="1986411" cy="276999"/>
          </a:xfrm>
          <a:prstGeom prst="rect">
            <a:avLst/>
          </a:prstGeom>
          <a:solidFill>
            <a:schemeClr val="lt1"/>
          </a:solid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err="1">
                <a:latin typeface="+mn-lt"/>
              </a:rPr>
              <a:t>Flowfield</a:t>
            </a:r>
            <a:r>
              <a:rPr lang="en-US" sz="1200" dirty="0">
                <a:latin typeface="+mn-lt"/>
              </a:rPr>
              <a:t> around Hayabusa 2</a:t>
            </a:r>
          </a:p>
        </p:txBody>
      </p:sp>
      <p:sp>
        <p:nvSpPr>
          <p:cNvPr id="15" name="Shape 318">
            <a:extLst>
              <a:ext uri="{FF2B5EF4-FFF2-40B4-BE49-F238E27FC236}">
                <a16:creationId xmlns:a16="http://schemas.microsoft.com/office/drawing/2014/main" id="{FBDE056B-C2B7-7847-A096-E19883F2067D}"/>
              </a:ext>
            </a:extLst>
          </p:cNvPr>
          <p:cNvSpPr/>
          <p:nvPr/>
        </p:nvSpPr>
        <p:spPr>
          <a:xfrm>
            <a:off x="222687" y="4067284"/>
            <a:ext cx="1986411"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C. Johnston</a:t>
            </a:r>
          </a:p>
        </p:txBody>
      </p:sp>
      <p:grpSp>
        <p:nvGrpSpPr>
          <p:cNvPr id="32" name="Group 31">
            <a:extLst>
              <a:ext uri="{FF2B5EF4-FFF2-40B4-BE49-F238E27FC236}">
                <a16:creationId xmlns:a16="http://schemas.microsoft.com/office/drawing/2014/main" id="{EAB60C39-CA65-0744-A31E-3B60B3261037}"/>
              </a:ext>
            </a:extLst>
          </p:cNvPr>
          <p:cNvGrpSpPr>
            <a:grpSpLocks noChangeAspect="1"/>
          </p:cNvGrpSpPr>
          <p:nvPr/>
        </p:nvGrpSpPr>
        <p:grpSpPr>
          <a:xfrm>
            <a:off x="7650907" y="1128308"/>
            <a:ext cx="4541093" cy="2654830"/>
            <a:chOff x="5939127" y="3119021"/>
            <a:chExt cx="5676367" cy="3318538"/>
          </a:xfrm>
        </p:grpSpPr>
        <p:grpSp>
          <p:nvGrpSpPr>
            <p:cNvPr id="29" name="Group 28">
              <a:extLst>
                <a:ext uri="{FF2B5EF4-FFF2-40B4-BE49-F238E27FC236}">
                  <a16:creationId xmlns:a16="http://schemas.microsoft.com/office/drawing/2014/main" id="{434ACD55-55C6-EF4E-83D2-973BF5861582}"/>
                </a:ext>
              </a:extLst>
            </p:cNvPr>
            <p:cNvGrpSpPr/>
            <p:nvPr/>
          </p:nvGrpSpPr>
          <p:grpSpPr>
            <a:xfrm>
              <a:off x="5939127" y="3119021"/>
              <a:ext cx="5676367" cy="3318538"/>
              <a:chOff x="5939127" y="3119021"/>
              <a:chExt cx="5676367" cy="3318538"/>
            </a:xfrm>
          </p:grpSpPr>
          <p:grpSp>
            <p:nvGrpSpPr>
              <p:cNvPr id="26" name="Group 25">
                <a:extLst>
                  <a:ext uri="{FF2B5EF4-FFF2-40B4-BE49-F238E27FC236}">
                    <a16:creationId xmlns:a16="http://schemas.microsoft.com/office/drawing/2014/main" id="{BC9C59B7-B7C5-274E-99FC-27E398D916DF}"/>
                  </a:ext>
                </a:extLst>
              </p:cNvPr>
              <p:cNvGrpSpPr/>
              <p:nvPr/>
            </p:nvGrpSpPr>
            <p:grpSpPr>
              <a:xfrm>
                <a:off x="5939127" y="3119021"/>
                <a:ext cx="4457425" cy="3318538"/>
                <a:chOff x="5939127" y="3119021"/>
                <a:chExt cx="4457425" cy="3318538"/>
              </a:xfrm>
            </p:grpSpPr>
            <p:pic>
              <p:nvPicPr>
                <p:cNvPr id="16" name="Picture 15">
                  <a:extLst>
                    <a:ext uri="{FF2B5EF4-FFF2-40B4-BE49-F238E27FC236}">
                      <a16:creationId xmlns:a16="http://schemas.microsoft.com/office/drawing/2014/main" id="{4CA27EBD-E666-8644-AA63-ED83679C1AB9}"/>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49343" y="3299460"/>
                  <a:ext cx="4347209" cy="2948940"/>
                </a:xfrm>
                <a:prstGeom prst="rect">
                  <a:avLst/>
                </a:prstGeom>
              </p:spPr>
            </p:pic>
            <p:sp>
              <p:nvSpPr>
                <p:cNvPr id="18" name="TextBox 17">
                  <a:extLst>
                    <a:ext uri="{FF2B5EF4-FFF2-40B4-BE49-F238E27FC236}">
                      <a16:creationId xmlns:a16="http://schemas.microsoft.com/office/drawing/2014/main" id="{49E5527D-E03D-EC4F-88B0-D5385E3B15D1}"/>
                    </a:ext>
                  </a:extLst>
                </p:cNvPr>
                <p:cNvSpPr txBox="1"/>
                <p:nvPr/>
              </p:nvSpPr>
              <p:spPr>
                <a:xfrm>
                  <a:off x="7801851" y="6099005"/>
                  <a:ext cx="1905985" cy="338554"/>
                </a:xfrm>
                <a:prstGeom prst="rect">
                  <a:avLst/>
                </a:prstGeom>
                <a:solidFill>
                  <a:schemeClr val="bg1"/>
                </a:solidFill>
              </p:spPr>
              <p:txBody>
                <a:bodyPr wrap="square" rtlCol="0">
                  <a:spAutoFit/>
                </a:bodyPr>
                <a:lstStyle/>
                <a:p>
                  <a:r>
                    <a:rPr lang="en-US" sz="1600" dirty="0"/>
                    <a:t>Bond Length</a:t>
                  </a:r>
                </a:p>
              </p:txBody>
            </p:sp>
            <p:sp>
              <p:nvSpPr>
                <p:cNvPr id="19" name="TextBox 18">
                  <a:extLst>
                    <a:ext uri="{FF2B5EF4-FFF2-40B4-BE49-F238E27FC236}">
                      <a16:creationId xmlns:a16="http://schemas.microsoft.com/office/drawing/2014/main" id="{B795EC20-DAF4-ED4E-967E-9A5616105392}"/>
                    </a:ext>
                  </a:extLst>
                </p:cNvPr>
                <p:cNvSpPr txBox="1"/>
                <p:nvPr/>
              </p:nvSpPr>
              <p:spPr>
                <a:xfrm rot="16200000">
                  <a:off x="5253682" y="4364035"/>
                  <a:ext cx="1794084" cy="423193"/>
                </a:xfrm>
                <a:prstGeom prst="rect">
                  <a:avLst/>
                </a:prstGeom>
                <a:solidFill>
                  <a:schemeClr val="bg1"/>
                </a:solidFill>
              </p:spPr>
              <p:txBody>
                <a:bodyPr wrap="square" rtlCol="0">
                  <a:spAutoFit/>
                </a:bodyPr>
                <a:lstStyle/>
                <a:p>
                  <a:r>
                    <a:rPr lang="en-US" sz="1600" dirty="0"/>
                    <a:t>Total Energy</a:t>
                  </a:r>
                </a:p>
              </p:txBody>
            </p:sp>
            <p:sp>
              <p:nvSpPr>
                <p:cNvPr id="21" name="TextBox 20">
                  <a:extLst>
                    <a:ext uri="{FF2B5EF4-FFF2-40B4-BE49-F238E27FC236}">
                      <a16:creationId xmlns:a16="http://schemas.microsoft.com/office/drawing/2014/main" id="{6AC84B9A-4351-7944-B892-5C117FE52C7C}"/>
                    </a:ext>
                  </a:extLst>
                </p:cNvPr>
                <p:cNvSpPr txBox="1"/>
                <p:nvPr/>
              </p:nvSpPr>
              <p:spPr>
                <a:xfrm>
                  <a:off x="7981488" y="3119021"/>
                  <a:ext cx="1905985" cy="338554"/>
                </a:xfrm>
                <a:prstGeom prst="rect">
                  <a:avLst/>
                </a:prstGeom>
                <a:solidFill>
                  <a:schemeClr val="bg1"/>
                </a:solidFill>
              </p:spPr>
              <p:txBody>
                <a:bodyPr wrap="square" rtlCol="0">
                  <a:spAutoFit/>
                </a:bodyPr>
                <a:lstStyle/>
                <a:p>
                  <a:r>
                    <a:rPr lang="en-US" sz="1600" dirty="0"/>
                    <a:t>NO+</a:t>
                  </a:r>
                </a:p>
              </p:txBody>
            </p:sp>
            <p:sp>
              <p:nvSpPr>
                <p:cNvPr id="22" name="TextBox 21">
                  <a:extLst>
                    <a:ext uri="{FF2B5EF4-FFF2-40B4-BE49-F238E27FC236}">
                      <a16:creationId xmlns:a16="http://schemas.microsoft.com/office/drawing/2014/main" id="{26268178-DA7B-A440-A5BA-E1FEF655DFAA}"/>
                    </a:ext>
                  </a:extLst>
                </p:cNvPr>
                <p:cNvSpPr txBox="1"/>
                <p:nvPr/>
              </p:nvSpPr>
              <p:spPr>
                <a:xfrm>
                  <a:off x="7775484" y="4661367"/>
                  <a:ext cx="2175902" cy="1288814"/>
                </a:xfrm>
                <a:prstGeom prst="rect">
                  <a:avLst/>
                </a:prstGeom>
                <a:solidFill>
                  <a:schemeClr val="bg1"/>
                </a:solidFill>
              </p:spPr>
              <p:txBody>
                <a:bodyPr wrap="square" rtlCol="0">
                  <a:spAutoFit/>
                </a:bodyPr>
                <a:lstStyle/>
                <a:p>
                  <a:pPr algn="r"/>
                  <a:endParaRPr lang="en-US" sz="500" dirty="0"/>
                </a:p>
                <a:p>
                  <a:pPr algn="r"/>
                  <a:r>
                    <a:rPr lang="en-US" sz="1200" dirty="0"/>
                    <a:t>Reference </a:t>
                  </a:r>
                  <a:r>
                    <a:rPr lang="en-US" sz="1200" dirty="0" err="1"/>
                    <a:t>soln</a:t>
                  </a:r>
                  <a:endParaRPr lang="en-US" sz="1200" dirty="0"/>
                </a:p>
                <a:p>
                  <a:pPr algn="r"/>
                  <a:endParaRPr lang="en-US" sz="900" dirty="0"/>
                </a:p>
                <a:p>
                  <a:pPr algn="r"/>
                  <a:r>
                    <a:rPr lang="en-US" sz="1200" dirty="0" err="1"/>
                    <a:t>Molpro</a:t>
                  </a:r>
                  <a:r>
                    <a:rPr lang="en-US" sz="1200" dirty="0"/>
                    <a:t> (old code)</a:t>
                  </a:r>
                </a:p>
                <a:p>
                  <a:pPr algn="r"/>
                  <a:endParaRPr lang="en-US" sz="1100" dirty="0"/>
                </a:p>
                <a:p>
                  <a:pPr algn="r"/>
                  <a:r>
                    <a:rPr lang="en-US" sz="1200" dirty="0"/>
                    <a:t>MPEC (new code)</a:t>
                  </a:r>
                </a:p>
              </p:txBody>
            </p:sp>
            <p:pic>
              <p:nvPicPr>
                <p:cNvPr id="23" name="Picture 22">
                  <a:extLst>
                    <a:ext uri="{FF2B5EF4-FFF2-40B4-BE49-F238E27FC236}">
                      <a16:creationId xmlns:a16="http://schemas.microsoft.com/office/drawing/2014/main" id="{28C5D576-739E-EE4A-8FAA-50588785AB2F}"/>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939955" y="4702343"/>
                  <a:ext cx="177800" cy="441960"/>
                </a:xfrm>
                <a:prstGeom prst="rect">
                  <a:avLst/>
                </a:prstGeom>
              </p:spPr>
            </p:pic>
            <p:pic>
              <p:nvPicPr>
                <p:cNvPr id="24" name="Picture 23">
                  <a:extLst>
                    <a:ext uri="{FF2B5EF4-FFF2-40B4-BE49-F238E27FC236}">
                      <a16:creationId xmlns:a16="http://schemas.microsoft.com/office/drawing/2014/main" id="{986DFCB0-CC8C-6745-8B38-944ADFFB041E}"/>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71375" y="5324742"/>
                  <a:ext cx="314960" cy="101600"/>
                </a:xfrm>
                <a:prstGeom prst="rect">
                  <a:avLst/>
                </a:prstGeom>
                <a:solidFill>
                  <a:schemeClr val="bg1"/>
                </a:solidFill>
              </p:spPr>
            </p:pic>
          </p:grpSp>
          <p:sp>
            <p:nvSpPr>
              <p:cNvPr id="27" name="Oval 26">
                <a:extLst>
                  <a:ext uri="{FF2B5EF4-FFF2-40B4-BE49-F238E27FC236}">
                    <a16:creationId xmlns:a16="http://schemas.microsoft.com/office/drawing/2014/main" id="{381FD163-7B54-2140-A39B-23AE548180FE}"/>
                  </a:ext>
                </a:extLst>
              </p:cNvPr>
              <p:cNvSpPr/>
              <p:nvPr/>
            </p:nvSpPr>
            <p:spPr>
              <a:xfrm rot="1171273">
                <a:off x="7056661" y="3384016"/>
                <a:ext cx="1383323" cy="713194"/>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Shape 318">
                <a:extLst>
                  <a:ext uri="{FF2B5EF4-FFF2-40B4-BE49-F238E27FC236}">
                    <a16:creationId xmlns:a16="http://schemas.microsoft.com/office/drawing/2014/main" id="{C44F4D20-6820-754E-AD89-36D7A9B83532}"/>
                  </a:ext>
                </a:extLst>
              </p:cNvPr>
              <p:cNvSpPr/>
              <p:nvPr/>
            </p:nvSpPr>
            <p:spPr>
              <a:xfrm>
                <a:off x="8426805" y="3520576"/>
                <a:ext cx="3188689" cy="654025"/>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dirty="0">
                    <a:solidFill>
                      <a:srgbClr val="3333CC"/>
                    </a:solidFill>
                    <a:latin typeface="+mn-lt"/>
                  </a:rPr>
                  <a:t>Improved agreement with reference solutions using MPEC</a:t>
                </a:r>
              </a:p>
            </p:txBody>
          </p:sp>
        </p:grpSp>
        <p:sp>
          <p:nvSpPr>
            <p:cNvPr id="30" name="Rectangle 29">
              <a:extLst>
                <a:ext uri="{FF2B5EF4-FFF2-40B4-BE49-F238E27FC236}">
                  <a16:creationId xmlns:a16="http://schemas.microsoft.com/office/drawing/2014/main" id="{EFB01699-D431-3943-9F96-2E313E635A61}"/>
                </a:ext>
              </a:extLst>
            </p:cNvPr>
            <p:cNvSpPr/>
            <p:nvPr/>
          </p:nvSpPr>
          <p:spPr>
            <a:xfrm>
              <a:off x="9917800" y="5164874"/>
              <a:ext cx="298862" cy="1804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62D020F-E9B1-EE4A-96EE-D632FCBC27E6}"/>
                </a:ext>
              </a:extLst>
            </p:cNvPr>
            <p:cNvSpPr/>
            <p:nvPr/>
          </p:nvSpPr>
          <p:spPr>
            <a:xfrm>
              <a:off x="9903571" y="5387031"/>
              <a:ext cx="298862" cy="27890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Shape 318">
            <a:extLst>
              <a:ext uri="{FF2B5EF4-FFF2-40B4-BE49-F238E27FC236}">
                <a16:creationId xmlns:a16="http://schemas.microsoft.com/office/drawing/2014/main" id="{380DA6B2-E6AA-6547-B1F7-112DA0018480}"/>
              </a:ext>
            </a:extLst>
          </p:cNvPr>
          <p:cNvSpPr/>
          <p:nvPr/>
        </p:nvSpPr>
        <p:spPr>
          <a:xfrm>
            <a:off x="10298354" y="1138839"/>
            <a:ext cx="1070982" cy="276999"/>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D. </a:t>
            </a:r>
            <a:r>
              <a:rPr lang="en-US" sz="1200" dirty="0" err="1">
                <a:solidFill>
                  <a:srgbClr val="FF0000"/>
                </a:solidFill>
                <a:latin typeface="+mn-lt"/>
              </a:rPr>
              <a:t>Schwenke</a:t>
            </a:r>
            <a:endParaRPr lang="en-US" sz="1200" dirty="0">
              <a:solidFill>
                <a:srgbClr val="FF0000"/>
              </a:solidFill>
              <a:latin typeface="+mn-lt"/>
            </a:endParaRPr>
          </a:p>
        </p:txBody>
      </p:sp>
      <p:pic>
        <p:nvPicPr>
          <p:cNvPr id="35" name="Picture 34" descr="Chart, surface chart&#10;&#10;Description automatically generated">
            <a:extLst>
              <a:ext uri="{FF2B5EF4-FFF2-40B4-BE49-F238E27FC236}">
                <a16:creationId xmlns:a16="http://schemas.microsoft.com/office/drawing/2014/main" id="{686F1A61-B286-D94A-8FD8-3E94AE7ED074}"/>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59998" y="4184139"/>
            <a:ext cx="3209867" cy="1966198"/>
          </a:xfrm>
          <a:prstGeom prst="rect">
            <a:avLst/>
          </a:prstGeom>
        </p:spPr>
      </p:pic>
      <p:sp>
        <p:nvSpPr>
          <p:cNvPr id="38" name="Shape 318">
            <a:extLst>
              <a:ext uri="{FF2B5EF4-FFF2-40B4-BE49-F238E27FC236}">
                <a16:creationId xmlns:a16="http://schemas.microsoft.com/office/drawing/2014/main" id="{FD0E0B20-BD23-AC4B-9114-BFC8D3162774}"/>
              </a:ext>
            </a:extLst>
          </p:cNvPr>
          <p:cNvSpPr/>
          <p:nvPr/>
        </p:nvSpPr>
        <p:spPr>
          <a:xfrm>
            <a:off x="5580869" y="6049721"/>
            <a:ext cx="3209867" cy="461665"/>
          </a:xfrm>
          <a:prstGeom prst="rect">
            <a:avLst/>
          </a:prstGeom>
          <a:solidFill>
            <a:schemeClr val="lt1"/>
          </a:solid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latin typeface="+mn-lt"/>
              </a:rPr>
              <a:t>Informing understanding state of expanding flow in EAST and impact of optical windows with CFD</a:t>
            </a:r>
          </a:p>
        </p:txBody>
      </p:sp>
      <p:sp>
        <p:nvSpPr>
          <p:cNvPr id="34" name="Shape 318">
            <a:extLst>
              <a:ext uri="{FF2B5EF4-FFF2-40B4-BE49-F238E27FC236}">
                <a16:creationId xmlns:a16="http://schemas.microsoft.com/office/drawing/2014/main" id="{E150BD54-8648-3C4C-8867-33C30CB4ED3C}"/>
              </a:ext>
            </a:extLst>
          </p:cNvPr>
          <p:cNvSpPr/>
          <p:nvPr/>
        </p:nvSpPr>
        <p:spPr>
          <a:xfrm>
            <a:off x="5241812" y="4477266"/>
            <a:ext cx="1567320" cy="461665"/>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rgbClr val="0000FF"/>
                </a:solidFill>
              </a:defRPr>
            </a:lvl1pPr>
          </a:lstStyle>
          <a:p>
            <a:r>
              <a:rPr lang="en-US" sz="1200" dirty="0">
                <a:solidFill>
                  <a:srgbClr val="FF0000"/>
                </a:solidFill>
                <a:latin typeface="+mn-lt"/>
              </a:rPr>
              <a:t>A. </a:t>
            </a:r>
            <a:r>
              <a:rPr lang="en-US" sz="1200" dirty="0" err="1">
                <a:solidFill>
                  <a:srgbClr val="FF0000"/>
                </a:solidFill>
                <a:latin typeface="+mn-lt"/>
              </a:rPr>
              <a:t>Tibere</a:t>
            </a:r>
            <a:r>
              <a:rPr lang="en-US" sz="1200" dirty="0">
                <a:solidFill>
                  <a:srgbClr val="FF0000"/>
                </a:solidFill>
                <a:latin typeface="+mn-lt"/>
              </a:rPr>
              <a:t> </a:t>
            </a:r>
            <a:r>
              <a:rPr lang="en-US" sz="1200" dirty="0" err="1">
                <a:solidFill>
                  <a:srgbClr val="FF0000"/>
                </a:solidFill>
                <a:latin typeface="+mn-lt"/>
              </a:rPr>
              <a:t>Inglesse</a:t>
            </a:r>
            <a:r>
              <a:rPr lang="en-US" sz="1200" dirty="0">
                <a:solidFill>
                  <a:srgbClr val="FF0000"/>
                </a:solidFill>
                <a:latin typeface="+mn-lt"/>
              </a:rPr>
              <a:t>,      K. </a:t>
            </a:r>
            <a:r>
              <a:rPr lang="en-US" sz="1200" dirty="0" err="1">
                <a:solidFill>
                  <a:srgbClr val="FF0000"/>
                </a:solidFill>
                <a:latin typeface="+mn-lt"/>
              </a:rPr>
              <a:t>Bensassi</a:t>
            </a:r>
            <a:r>
              <a:rPr lang="en-US" sz="1200" dirty="0">
                <a:solidFill>
                  <a:srgbClr val="FF0000"/>
                </a:solidFill>
                <a:latin typeface="+mn-lt"/>
              </a:rPr>
              <a:t>, B. </a:t>
            </a:r>
            <a:r>
              <a:rPr lang="en-US" sz="1200" dirty="0" err="1">
                <a:solidFill>
                  <a:srgbClr val="FF0000"/>
                </a:solidFill>
                <a:latin typeface="+mn-lt"/>
              </a:rPr>
              <a:t>Cruden</a:t>
            </a:r>
            <a:endParaRPr lang="en-US" sz="1200" dirty="0">
              <a:solidFill>
                <a:srgbClr val="FF0000"/>
              </a:solidFill>
              <a:latin typeface="+mn-lt"/>
            </a:endParaRPr>
          </a:p>
        </p:txBody>
      </p:sp>
      <p:sp>
        <p:nvSpPr>
          <p:cNvPr id="3" name="Rectangle 2">
            <a:extLst>
              <a:ext uri="{FF2B5EF4-FFF2-40B4-BE49-F238E27FC236}">
                <a16:creationId xmlns:a16="http://schemas.microsoft.com/office/drawing/2014/main" id="{65B8C9EC-9023-7544-A753-6236F23656D9}"/>
              </a:ext>
            </a:extLst>
          </p:cNvPr>
          <p:cNvSpPr/>
          <p:nvPr/>
        </p:nvSpPr>
        <p:spPr>
          <a:xfrm>
            <a:off x="78557" y="3994801"/>
            <a:ext cx="5002490" cy="2557116"/>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371F6A6-9E3A-7A42-9BC0-75F4A7F2EDA5}"/>
              </a:ext>
            </a:extLst>
          </p:cNvPr>
          <p:cNvSpPr/>
          <p:nvPr/>
        </p:nvSpPr>
        <p:spPr>
          <a:xfrm>
            <a:off x="5225178" y="3996896"/>
            <a:ext cx="6888266" cy="2557116"/>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817912"/>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0A8EA3F74F0A49B315CEB4AA2CDFC6" ma:contentTypeVersion="1" ma:contentTypeDescription="Create a new document." ma:contentTypeScope="" ma:versionID="5881863356f833817a18431ea4d70363">
  <xsd:schema xmlns:xsd="http://www.w3.org/2001/XMLSchema" xmlns:xs="http://www.w3.org/2001/XMLSchema" xmlns:p="http://schemas.microsoft.com/office/2006/metadata/properties" xmlns:ns2="6b26b256-7df2-4435-b880-6a737744c4bb" targetNamespace="http://schemas.microsoft.com/office/2006/metadata/properties" ma:root="true" ma:fieldsID="0a9ae8eb50e52871e41e1799a9f06851" ns2:_="">
    <xsd:import namespace="6b26b256-7df2-4435-b880-6a737744c4bb"/>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6b256-7df2-4435-b880-6a737744c4b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AE54FD-935F-41B7-A2AD-D82757891F94}">
  <ds:schemaRefs>
    <ds:schemaRef ds:uri="http://schemas.microsoft.com/sharepoint/v3/contenttype/forms"/>
  </ds:schemaRefs>
</ds:datastoreItem>
</file>

<file path=customXml/itemProps2.xml><?xml version="1.0" encoding="utf-8"?>
<ds:datastoreItem xmlns:ds="http://schemas.openxmlformats.org/officeDocument/2006/customXml" ds:itemID="{07F6CF94-3835-4291-A7F5-6B61552363F6}">
  <ds:schemaRef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6b26b256-7df2-4435-b880-6a737744c4bb"/>
    <ds:schemaRef ds:uri="http://www.w3.org/XML/1998/namespace"/>
    <ds:schemaRef ds:uri="http://purl.org/dc/dcmitype/"/>
  </ds:schemaRefs>
</ds:datastoreItem>
</file>

<file path=customXml/itemProps3.xml><?xml version="1.0" encoding="utf-8"?>
<ds:datastoreItem xmlns:ds="http://schemas.openxmlformats.org/officeDocument/2006/customXml" ds:itemID="{3E95E6FC-64C4-4220-A12D-AA627E5577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26b256-7df2-4435-b880-6a737744c4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4584</TotalTime>
  <Words>6607</Words>
  <Application>Microsoft Macintosh PowerPoint</Application>
  <PresentationFormat>Widescreen</PresentationFormat>
  <Paragraphs>1334</Paragraphs>
  <Slides>41</Slides>
  <Notes>31</Notes>
  <HiddenSlides>0</HiddenSlides>
  <MMClips>2</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41</vt:i4>
      </vt:variant>
    </vt:vector>
  </HeadingPairs>
  <TitlesOfParts>
    <vt:vector size="53" baseType="lpstr">
      <vt:lpstr>.AppleSystemUIFont</vt:lpstr>
      <vt:lpstr>Arial</vt:lpstr>
      <vt:lpstr>Arial</vt:lpstr>
      <vt:lpstr>Arial Bold</vt:lpstr>
      <vt:lpstr>Calibri</vt:lpstr>
      <vt:lpstr>Helvetica Neue</vt:lpstr>
      <vt:lpstr>Verdana</vt:lpstr>
      <vt:lpstr>Wingdings</vt:lpstr>
      <vt:lpstr>2_Office Theme</vt:lpstr>
      <vt:lpstr>3_Office Theme</vt:lpstr>
      <vt:lpstr>Worksheet</vt:lpstr>
      <vt:lpstr>Microsoft Excel Worksheet</vt:lpstr>
      <vt:lpstr>PowerPoint Presentation</vt:lpstr>
      <vt:lpstr>PowerPoint Presentation</vt:lpstr>
      <vt:lpstr>Mission Infusion &amp; Partnerships  </vt:lpstr>
      <vt:lpstr>Academic Partnerships</vt:lpstr>
      <vt:lpstr>Entry Systems Modeling Technology Goals &amp; Project Objectives</vt:lpstr>
      <vt:lpstr>PowerPoint Presentation</vt:lpstr>
      <vt:lpstr>Accomplishments (Materials)</vt:lpstr>
      <vt:lpstr>Accomplishments (Materials - EES)</vt:lpstr>
      <vt:lpstr>Accomplishments (SLKR)</vt:lpstr>
      <vt:lpstr>Accomplishments (GN&amp;C)</vt:lpstr>
      <vt:lpstr>Accomplishments (CEA)</vt:lpstr>
      <vt:lpstr>Accomplishments (CEA)</vt:lpstr>
      <vt:lpstr>Entry Systems Modeling Project Lifecycle TRL Advancement</vt:lpstr>
      <vt:lpstr>SRL Progression PMM</vt:lpstr>
      <vt:lpstr>MRL Progression PICA-NuSil / MEDLI2 Deep Dive</vt:lpstr>
      <vt:lpstr>TRL/SRL Progression SLKR</vt:lpstr>
      <vt:lpstr>TRL/SRL Progression CEA</vt:lpstr>
      <vt:lpstr>SRL Progression GNC</vt:lpstr>
      <vt:lpstr>Technical Assessment</vt:lpstr>
      <vt:lpstr>Technical Assessment</vt:lpstr>
      <vt:lpstr>ESM Key Performance Parameter (KPP) Status: Active</vt:lpstr>
      <vt:lpstr>ESM Key Performance Parameter (KPP) Status: Closed - Met</vt:lpstr>
      <vt:lpstr>PowerPoint Presentation</vt:lpstr>
      <vt:lpstr>Risk Summary</vt:lpstr>
      <vt:lpstr>Project Assessment Summary</vt:lpstr>
      <vt:lpstr>EPO Update: Forward Looking</vt:lpstr>
      <vt:lpstr>Plans Forward and Infusion Plan </vt:lpstr>
      <vt:lpstr>Summary </vt:lpstr>
      <vt:lpstr>PowerPoint Presentation</vt:lpstr>
      <vt:lpstr>Technical Assessment Milestone ID Key</vt:lpstr>
      <vt:lpstr>PICA-N Model PICA-N Model Accuracy – B. Bessire</vt:lpstr>
      <vt:lpstr>CEA: MRR Wind Tunnel Testing at LaRC – B. Hollis</vt:lpstr>
      <vt:lpstr>SLKR Data Interpretation of HVST Expanding Flow Exp: Brandis/Cruden</vt:lpstr>
      <vt:lpstr>SLKR Data Quality of HVST Expanding Flow Exp: Brandis/Cruden</vt:lpstr>
      <vt:lpstr>Entry Systems Modeling– Annotated Cover Pictures</vt:lpstr>
      <vt:lpstr>GCD Project Performance Evaluation Criteria</vt:lpstr>
      <vt:lpstr>EPO Backup</vt:lpstr>
      <vt:lpstr>PowerPoint Presentation</vt:lpstr>
      <vt:lpstr>Publications</vt:lpstr>
      <vt:lpstr>FY21 Students and Professors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GCD Annual Program Review - Project Presentation Template</dc:title>
  <dc:creator>Lee</dc:creator>
  <cp:lastModifiedBy>Barnhardt, Michael D. (ARC-TSA)</cp:lastModifiedBy>
  <cp:revision>61</cp:revision>
  <cp:lastPrinted>2017-06-09T12:17:02Z</cp:lastPrinted>
  <dcterms:created xsi:type="dcterms:W3CDTF">2011-06-13T11:07:26Z</dcterms:created>
  <dcterms:modified xsi:type="dcterms:W3CDTF">2021-09-02T22:20:16Z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0x010100B00A8EA3F74F0A49B315CEB4AA2CDFC6</vt:lpwstr>
  </property>
  <property fmtid="{D5CDD505-2E9C-101B-9397-08002B2CF9AE}" pid="3" name="Order">
    <vt:r8>939900</vt:r8>
  </property>
  <property fmtid="{D5CDD505-2E9C-101B-9397-08002B2CF9AE}" pid="4" name="ComplianceAssetId">
    <vt:lpwstr/>
  </property>
  <property fmtid="{D5CDD505-2E9C-101B-9397-08002B2CF9AE}" pid="5" name="PMDispositionComm">
    <vt:lpwstr/>
  </property>
  <property fmtid="{D5CDD505-2E9C-101B-9397-08002B2CF9AE}" pid="6" name="EvaluatorComments">
    <vt:lpwstr/>
  </property>
  <property fmtid="{D5CDD505-2E9C-101B-9397-08002B2CF9AE}" pid="7" name="Description0">
    <vt:lpwstr/>
  </property>
  <property fmtid="{D5CDD505-2E9C-101B-9397-08002B2CF9AE}" pid="8" name="ApprovedBy">
    <vt:lpwstr/>
  </property>
  <property fmtid="{D5CDD505-2E9C-101B-9397-08002B2CF9AE}" pid="9" name="Evaluators">
    <vt:lpwstr/>
  </property>
  <property fmtid="{D5CDD505-2E9C-101B-9397-08002B2CF9AE}" pid="10" name="DocumentLinkGen">
    <vt:lpwstr>, </vt:lpwstr>
  </property>
  <property fmtid="{D5CDD505-2E9C-101B-9397-08002B2CF9AE}" pid="11" name="DocumentLinkGenTest">
    <vt:lpwstr>, </vt:lpwstr>
  </property>
  <property fmtid="{D5CDD505-2E9C-101B-9397-08002B2CF9AE}" pid="12" name="xd_ProgID">
    <vt:lpwstr/>
  </property>
  <property fmtid="{D5CDD505-2E9C-101B-9397-08002B2CF9AE}" pid="13" name="_CopySource">
    <vt:lpwstr>https://esm.sp.jsc.nasa.gov/Shared Documents/Project Management/FY21/Meetings/GCD Annual/GCD APR - Project Presentation Template_08-03-2021.pptx</vt:lpwstr>
  </property>
  <property fmtid="{D5CDD505-2E9C-101B-9397-08002B2CF9AE}" pid="14" name="TemplateUrl">
    <vt:lpwstr/>
  </property>
</Properties>
</file>