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4"/>
    <p:sldMasterId id="2147484435" r:id="rId5"/>
  </p:sldMasterIdLst>
  <p:notesMasterIdLst>
    <p:notesMasterId r:id="rId29"/>
  </p:notesMasterIdLst>
  <p:handoutMasterIdLst>
    <p:handoutMasterId r:id="rId30"/>
  </p:handoutMasterIdLst>
  <p:sldIdLst>
    <p:sldId id="418" r:id="rId6"/>
    <p:sldId id="402" r:id="rId7"/>
    <p:sldId id="409" r:id="rId8"/>
    <p:sldId id="378" r:id="rId9"/>
    <p:sldId id="424" r:id="rId10"/>
    <p:sldId id="406" r:id="rId11"/>
    <p:sldId id="411" r:id="rId12"/>
    <p:sldId id="408" r:id="rId13"/>
    <p:sldId id="417" r:id="rId14"/>
    <p:sldId id="381" r:id="rId15"/>
    <p:sldId id="380" r:id="rId16"/>
    <p:sldId id="382" r:id="rId17"/>
    <p:sldId id="407" r:id="rId18"/>
    <p:sldId id="410" r:id="rId19"/>
    <p:sldId id="401" r:id="rId20"/>
    <p:sldId id="384" r:id="rId21"/>
    <p:sldId id="419" r:id="rId22"/>
    <p:sldId id="420" r:id="rId23"/>
    <p:sldId id="421" r:id="rId24"/>
    <p:sldId id="422" r:id="rId25"/>
    <p:sldId id="423" r:id="rId26"/>
    <p:sldId id="331" r:id="rId27"/>
    <p:sldId id="386" r:id="rId28"/>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8400"/>
    <a:srgbClr val="002A00"/>
    <a:srgbClr val="2D8B75"/>
    <a:srgbClr val="3333CC"/>
    <a:srgbClr val="92BBFA"/>
    <a:srgbClr val="FF33CC"/>
    <a:srgbClr val="4BACC6"/>
    <a:srgbClr val="FFCC66"/>
    <a:srgbClr val="00BE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89"/>
    <p:restoredTop sz="94694"/>
  </p:normalViewPr>
  <p:slideViewPr>
    <p:cSldViewPr snapToGrid="0">
      <p:cViewPr varScale="1">
        <p:scale>
          <a:sx n="117" d="100"/>
          <a:sy n="117" d="100"/>
        </p:scale>
        <p:origin x="1144" y="168"/>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9/1/21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9/1/21</a:t>
            </a:fld>
            <a:endParaRPr lang="en-US" altLang="x-none"/>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fld id="{041DDCF2-9B85-7E48-A229-6803093FC2E2}" type="slidenum">
              <a:rPr lang="en-US" smtClean="0"/>
              <a:t>1</a:t>
            </a:fld>
            <a:endParaRPr lang="en-US" dirty="0"/>
          </a:p>
        </p:txBody>
      </p:sp>
    </p:spTree>
    <p:extLst>
      <p:ext uri="{BB962C8B-B14F-4D97-AF65-F5344CB8AC3E}">
        <p14:creationId xmlns:p14="http://schemas.microsoft.com/office/powerpoint/2010/main" val="1857772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endParaRPr lang="en-US" sz="1400" dirty="0">
              <a:solidFill>
                <a:srgbClr val="FF0000"/>
              </a:solidFill>
            </a:endParaRPr>
          </a:p>
        </p:txBody>
      </p:sp>
      <p:sp>
        <p:nvSpPr>
          <p:cNvPr id="4" name="Slide Number Placeholder 3"/>
          <p:cNvSpPr>
            <a:spLocks noGrp="1"/>
          </p:cNvSpPr>
          <p:nvPr>
            <p:ph type="sldNum" sz="quarter" idx="10"/>
          </p:nvPr>
        </p:nvSpPr>
        <p:spPr/>
        <p:txBody>
          <a:bodyPr/>
          <a:lstStyle/>
          <a:p>
            <a:fld id="{041DDCF2-9B85-7E48-A229-6803093FC2E2}" type="slidenum">
              <a:rPr lang="en-US" smtClean="0"/>
              <a:t>2</a:t>
            </a:fld>
            <a:endParaRPr lang="en-US"/>
          </a:p>
        </p:txBody>
      </p:sp>
    </p:spTree>
    <p:extLst>
      <p:ext uri="{BB962C8B-B14F-4D97-AF65-F5344CB8AC3E}">
        <p14:creationId xmlns:p14="http://schemas.microsoft.com/office/powerpoint/2010/main" val="629449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3</a:t>
            </a:fld>
            <a:endParaRPr lang="en-US" altLang="x-none"/>
          </a:p>
        </p:txBody>
      </p:sp>
    </p:spTree>
    <p:extLst>
      <p:ext uri="{BB962C8B-B14F-4D97-AF65-F5344CB8AC3E}">
        <p14:creationId xmlns:p14="http://schemas.microsoft.com/office/powerpoint/2010/main" val="1743627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4</a:t>
            </a:fld>
            <a:endParaRPr lang="en-US" altLang="x-none"/>
          </a:p>
        </p:txBody>
      </p:sp>
    </p:spTree>
    <p:extLst>
      <p:ext uri="{BB962C8B-B14F-4D97-AF65-F5344CB8AC3E}">
        <p14:creationId xmlns:p14="http://schemas.microsoft.com/office/powerpoint/2010/main" val="3759443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6</a:t>
            </a:fld>
            <a:endParaRPr lang="en-US" altLang="x-none"/>
          </a:p>
        </p:txBody>
      </p:sp>
    </p:spTree>
    <p:extLst>
      <p:ext uri="{BB962C8B-B14F-4D97-AF65-F5344CB8AC3E}">
        <p14:creationId xmlns:p14="http://schemas.microsoft.com/office/powerpoint/2010/main" val="1967039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x-none"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1044525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8</a:t>
            </a:fld>
            <a:endParaRPr lang="en-US" altLang="x-none"/>
          </a:p>
        </p:txBody>
      </p:sp>
    </p:spTree>
    <p:extLst>
      <p:ext uri="{BB962C8B-B14F-4D97-AF65-F5344CB8AC3E}">
        <p14:creationId xmlns:p14="http://schemas.microsoft.com/office/powerpoint/2010/main" val="3335732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9</a:t>
            </a:fld>
            <a:endParaRPr lang="en-US" altLang="x-none"/>
          </a:p>
        </p:txBody>
      </p:sp>
    </p:spTree>
    <p:extLst>
      <p:ext uri="{BB962C8B-B14F-4D97-AF65-F5344CB8AC3E}">
        <p14:creationId xmlns:p14="http://schemas.microsoft.com/office/powerpoint/2010/main" val="3493682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10</a:t>
            </a:fld>
            <a:endParaRPr lang="en-US" altLang="x-none"/>
          </a:p>
        </p:txBody>
      </p:sp>
    </p:spTree>
    <p:extLst>
      <p:ext uri="{BB962C8B-B14F-4D97-AF65-F5344CB8AC3E}">
        <p14:creationId xmlns:p14="http://schemas.microsoft.com/office/powerpoint/2010/main" val="598957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11</a:t>
            </a:fld>
            <a:endParaRPr lang="en-US" altLang="x-none"/>
          </a:p>
        </p:txBody>
      </p:sp>
    </p:spTree>
    <p:extLst>
      <p:ext uri="{BB962C8B-B14F-4D97-AF65-F5344CB8AC3E}">
        <p14:creationId xmlns:p14="http://schemas.microsoft.com/office/powerpoint/2010/main" val="1838748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12</a:t>
            </a:fld>
            <a:endParaRPr lang="en-US" altLang="x-none"/>
          </a:p>
        </p:txBody>
      </p:sp>
    </p:spTree>
    <p:extLst>
      <p:ext uri="{BB962C8B-B14F-4D97-AF65-F5344CB8AC3E}">
        <p14:creationId xmlns:p14="http://schemas.microsoft.com/office/powerpoint/2010/main" val="919324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13</a:t>
            </a:fld>
            <a:endParaRPr lang="en-US" altLang="x-none"/>
          </a:p>
        </p:txBody>
      </p:sp>
    </p:spTree>
    <p:extLst>
      <p:ext uri="{BB962C8B-B14F-4D97-AF65-F5344CB8AC3E}">
        <p14:creationId xmlns:p14="http://schemas.microsoft.com/office/powerpoint/2010/main" val="2414374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14</a:t>
            </a:fld>
            <a:endParaRPr lang="en-US" altLang="x-none"/>
          </a:p>
        </p:txBody>
      </p:sp>
    </p:spTree>
    <p:extLst>
      <p:ext uri="{BB962C8B-B14F-4D97-AF65-F5344CB8AC3E}">
        <p14:creationId xmlns:p14="http://schemas.microsoft.com/office/powerpoint/2010/main" val="2241636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15</a:t>
            </a:fld>
            <a:endParaRPr lang="en-US" altLang="x-none"/>
          </a:p>
        </p:txBody>
      </p:sp>
    </p:spTree>
    <p:extLst>
      <p:ext uri="{BB962C8B-B14F-4D97-AF65-F5344CB8AC3E}">
        <p14:creationId xmlns:p14="http://schemas.microsoft.com/office/powerpoint/2010/main" val="1478323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16</a:t>
            </a:fld>
            <a:endParaRPr lang="en-US" altLang="x-none"/>
          </a:p>
        </p:txBody>
      </p:sp>
    </p:spTree>
    <p:extLst>
      <p:ext uri="{BB962C8B-B14F-4D97-AF65-F5344CB8AC3E}">
        <p14:creationId xmlns:p14="http://schemas.microsoft.com/office/powerpoint/2010/main" val="29413933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17</a:t>
            </a:fld>
            <a:endParaRPr lang="en-US" altLang="x-none"/>
          </a:p>
        </p:txBody>
      </p:sp>
    </p:spTree>
    <p:extLst>
      <p:ext uri="{BB962C8B-B14F-4D97-AF65-F5344CB8AC3E}">
        <p14:creationId xmlns:p14="http://schemas.microsoft.com/office/powerpoint/2010/main" val="981128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18</a:t>
            </a:fld>
            <a:endParaRPr lang="en-US" altLang="x-none"/>
          </a:p>
        </p:txBody>
      </p:sp>
    </p:spTree>
    <p:extLst>
      <p:ext uri="{BB962C8B-B14F-4D97-AF65-F5344CB8AC3E}">
        <p14:creationId xmlns:p14="http://schemas.microsoft.com/office/powerpoint/2010/main" val="171119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19</a:t>
            </a:fld>
            <a:endParaRPr lang="en-US" altLang="x-none"/>
          </a:p>
        </p:txBody>
      </p:sp>
    </p:spTree>
    <p:extLst>
      <p:ext uri="{BB962C8B-B14F-4D97-AF65-F5344CB8AC3E}">
        <p14:creationId xmlns:p14="http://schemas.microsoft.com/office/powerpoint/2010/main" val="3037019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20</a:t>
            </a:fld>
            <a:endParaRPr lang="en-US" altLang="x-none"/>
          </a:p>
        </p:txBody>
      </p:sp>
    </p:spTree>
    <p:extLst>
      <p:ext uri="{BB962C8B-B14F-4D97-AF65-F5344CB8AC3E}">
        <p14:creationId xmlns:p14="http://schemas.microsoft.com/office/powerpoint/2010/main" val="2476223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21</a:t>
            </a:fld>
            <a:endParaRPr lang="en-US" altLang="x-none"/>
          </a:p>
        </p:txBody>
      </p:sp>
    </p:spTree>
    <p:extLst>
      <p:ext uri="{BB962C8B-B14F-4D97-AF65-F5344CB8AC3E}">
        <p14:creationId xmlns:p14="http://schemas.microsoft.com/office/powerpoint/2010/main" val="1563417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1DDCF2-9B85-7E48-A229-6803093FC2E2}" type="slidenum">
              <a:rPr lang="en-US" smtClean="0"/>
              <a:t>22</a:t>
            </a:fld>
            <a:endParaRPr lang="en-US"/>
          </a:p>
        </p:txBody>
      </p:sp>
    </p:spTree>
    <p:extLst>
      <p:ext uri="{BB962C8B-B14F-4D97-AF65-F5344CB8AC3E}">
        <p14:creationId xmlns:p14="http://schemas.microsoft.com/office/powerpoint/2010/main" val="29194364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23</a:t>
            </a:fld>
            <a:endParaRPr lang="en-US" altLang="x-none"/>
          </a:p>
        </p:txBody>
      </p:sp>
    </p:spTree>
    <p:extLst>
      <p:ext uri="{BB962C8B-B14F-4D97-AF65-F5344CB8AC3E}">
        <p14:creationId xmlns:p14="http://schemas.microsoft.com/office/powerpoint/2010/main" val="525980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0.tiff"/><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7" name="TextBox 6">
            <a:extLst>
              <a:ext uri="{FF2B5EF4-FFF2-40B4-BE49-F238E27FC236}">
                <a16:creationId xmlns:a16="http://schemas.microsoft.com/office/drawing/2014/main" id="{37619975-05A3-9D4B-96BF-1ECC82359AE6}"/>
              </a:ext>
            </a:extLst>
          </p:cNvPr>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Annual Review</a:t>
            </a:r>
            <a:endParaRPr lang="en-US" sz="8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tx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6" name="TextBox 5">
            <a:extLst>
              <a:ext uri="{FF2B5EF4-FFF2-40B4-BE49-F238E27FC236}">
                <a16:creationId xmlns:a16="http://schemas.microsoft.com/office/drawing/2014/main" id="{1773E361-DA56-C84B-AB62-6507A9D7CA38}"/>
              </a:ext>
            </a:extLst>
          </p:cNvPr>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Annual Review</a:t>
            </a:r>
            <a:endParaRPr lang="en-US" sz="800" dirty="0">
              <a:solidFill>
                <a:schemeClr val="bg1"/>
              </a:solidFill>
            </a:endParaRPr>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0" name="TextBox 9">
            <a:extLst>
              <a:ext uri="{FF2B5EF4-FFF2-40B4-BE49-F238E27FC236}">
                <a16:creationId xmlns:a16="http://schemas.microsoft.com/office/drawing/2014/main" id="{33D6C943-280F-894D-A6FC-F39A5403EC31}"/>
              </a:ext>
            </a:extLst>
          </p:cNvPr>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Annual Review</a:t>
            </a:r>
            <a:endParaRPr lang="en-US" sz="800"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2" name="TextBox 11">
            <a:extLst>
              <a:ext uri="{FF2B5EF4-FFF2-40B4-BE49-F238E27FC236}">
                <a16:creationId xmlns:a16="http://schemas.microsoft.com/office/drawing/2014/main" id="{3E7CE64C-190D-1B45-969A-AA7904A7D979}"/>
              </a:ext>
            </a:extLst>
          </p:cNvPr>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Annual Review</a:t>
            </a:r>
            <a:endParaRPr lang="en-US" sz="800" dirty="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FY21</a:t>
            </a:r>
            <a:r>
              <a:rPr lang="en-US" sz="800" baseline="0" dirty="0">
                <a:solidFill>
                  <a:schemeClr val="tx1"/>
                </a:solidFill>
              </a:rPr>
              <a:t> Annual Review</a:t>
            </a:r>
            <a:endParaRPr lang="en-US" sz="800" dirty="0">
              <a:solidFill>
                <a:schemeClr val="tx1"/>
              </a:solidFill>
            </a:endParaRPr>
          </a:p>
        </p:txBody>
      </p:sp>
      <p:pic>
        <p:nvPicPr>
          <p:cNvPr id="6" name="Picture 5">
            <a:extLst>
              <a:ext uri="{FF2B5EF4-FFF2-40B4-BE49-F238E27FC236}">
                <a16:creationId xmlns:a16="http://schemas.microsoft.com/office/drawing/2014/main" id="{06F7EBA0-4508-8A46-8A28-1C75D9A8E349}"/>
              </a:ext>
            </a:extLst>
          </p:cNvPr>
          <p:cNvPicPr>
            <a:picLocks noChangeAspect="1"/>
          </p:cNvPicPr>
          <p:nvPr userDrawn="1"/>
        </p:nvPicPr>
        <p:blipFill>
          <a:blip r:embed="rId2" cstate="screen">
            <a:alphaModFix amt="10000"/>
            <a:extLst>
              <a:ext uri="{28A0092B-C50C-407E-A947-70E740481C1C}">
                <a14:useLocalDpi xmlns:a14="http://schemas.microsoft.com/office/drawing/2010/main"/>
              </a:ext>
            </a:extLst>
          </a:blip>
          <a:stretch>
            <a:fillRect/>
          </a:stretch>
        </p:blipFill>
        <p:spPr>
          <a:xfrm>
            <a:off x="3915820" y="1097812"/>
            <a:ext cx="4563560" cy="5531588"/>
          </a:xfrm>
          <a:prstGeom prst="rect">
            <a:avLst/>
          </a:prstGeom>
        </p:spPr>
      </p:pic>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FY21</a:t>
            </a:r>
            <a:r>
              <a:rPr lang="en-US" sz="800" baseline="0" dirty="0">
                <a:solidFill>
                  <a:schemeClr val="tx1"/>
                </a:solidFill>
              </a:rPr>
              <a:t> Annual Review</a:t>
            </a:r>
            <a:endParaRPr lang="en-US" sz="800" dirty="0">
              <a:solidFill>
                <a:schemeClr val="tx1"/>
              </a:solidFill>
            </a:endParaRPr>
          </a:p>
        </p:txBody>
      </p:sp>
    </p:spTree>
    <p:extLst>
      <p:ext uri="{BB962C8B-B14F-4D97-AF65-F5344CB8AC3E}">
        <p14:creationId xmlns:p14="http://schemas.microsoft.com/office/powerpoint/2010/main" val="75317871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4" name="TextBox 3">
            <a:extLst>
              <a:ext uri="{FF2B5EF4-FFF2-40B4-BE49-F238E27FC236}">
                <a16:creationId xmlns:a16="http://schemas.microsoft.com/office/drawing/2014/main" id="{C71F02B6-3E0A-5643-8CA3-AAA0E8830AAD}"/>
              </a:ext>
            </a:extLst>
          </p:cNvPr>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Annual Review</a:t>
            </a:r>
            <a:endParaRPr lang="en-US" sz="800" dirty="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7" name="TextBox 6">
            <a:extLst>
              <a:ext uri="{FF2B5EF4-FFF2-40B4-BE49-F238E27FC236}">
                <a16:creationId xmlns:a16="http://schemas.microsoft.com/office/drawing/2014/main" id="{3AF3F1C8-C6A8-7D45-9FFC-257A8F587494}"/>
              </a:ext>
            </a:extLst>
          </p:cNvPr>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Annual Review</a:t>
            </a:r>
            <a:endParaRPr lang="en-US" sz="800" dirty="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7" name="TextBox 6">
            <a:extLst>
              <a:ext uri="{FF2B5EF4-FFF2-40B4-BE49-F238E27FC236}">
                <a16:creationId xmlns:a16="http://schemas.microsoft.com/office/drawing/2014/main" id="{91D92D2B-B170-3645-9298-62082DDD225B}"/>
              </a:ext>
            </a:extLst>
          </p:cNvPr>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Annual Review</a:t>
            </a:r>
            <a:endParaRPr lang="en-US" sz="800" dirty="0">
              <a:solidFill>
                <a:schemeClr val="bg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a:extLst>
              <a:ext uri="{FF2B5EF4-FFF2-40B4-BE49-F238E27FC236}">
                <a16:creationId xmlns:a16="http://schemas.microsoft.com/office/drawing/2014/main" id="{92CC0A53-3D40-E941-93C2-9E00620C90F4}"/>
              </a:ext>
            </a:extLst>
          </p:cNvPr>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FY21</a:t>
            </a:r>
            <a:r>
              <a:rPr lang="en-US" sz="800" baseline="0" dirty="0">
                <a:solidFill>
                  <a:schemeClr val="bg1"/>
                </a:solidFill>
              </a:rPr>
              <a:t> Annual Review</a:t>
            </a:r>
            <a:endParaRPr lang="en-US" sz="800" dirty="0">
              <a:solidFill>
                <a:schemeClr val="bg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AB950F-9DEF-B340-A386-651998A09F9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574129" y="1155769"/>
            <a:ext cx="1590548" cy="1591733"/>
          </a:xfrm>
          <a:prstGeom prst="rect">
            <a:avLst/>
          </a:prstGeom>
        </p:spPr>
      </p:pic>
      <p:pic>
        <p:nvPicPr>
          <p:cNvPr id="7" name="Picture 6">
            <a:extLst>
              <a:ext uri="{FF2B5EF4-FFF2-40B4-BE49-F238E27FC236}">
                <a16:creationId xmlns:a16="http://schemas.microsoft.com/office/drawing/2014/main" id="{DC87455A-0C9A-0148-A2A9-A89B164394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8" name="Oval 7">
            <a:extLst>
              <a:ext uri="{FF2B5EF4-FFF2-40B4-BE49-F238E27FC236}">
                <a16:creationId xmlns:a16="http://schemas.microsoft.com/office/drawing/2014/main" id="{87D1B26A-D5AB-CC49-A5FF-66F9C7F6969D}"/>
              </a:ext>
            </a:extLst>
          </p:cNvPr>
          <p:cNvSpPr/>
          <p:nvPr userDrawn="1"/>
        </p:nvSpPr>
        <p:spPr>
          <a:xfrm>
            <a:off x="2702070" y="846461"/>
            <a:ext cx="1261872" cy="1257761"/>
          </a:xfrm>
          <a:prstGeom prst="ellipse">
            <a:avLst/>
          </a:prstGeom>
          <a:blipFill>
            <a:blip r:embed="rId4" cstate="screen">
              <a:extLst>
                <a:ext uri="{28A0092B-C50C-407E-A947-70E740481C1C}">
                  <a14:useLocalDpi xmlns:a14="http://schemas.microsoft.com/office/drawing/2010/main"/>
                </a:ext>
              </a:extLst>
            </a:blip>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9977760-E8EC-5447-B6D8-686AF436BAED}"/>
              </a:ext>
            </a:extLst>
          </p:cNvPr>
          <p:cNvSpPr/>
          <p:nvPr userDrawn="1"/>
        </p:nvSpPr>
        <p:spPr>
          <a:xfrm>
            <a:off x="3497214" y="2840256"/>
            <a:ext cx="1371600" cy="1371600"/>
          </a:xfrm>
          <a:prstGeom prst="ellipse">
            <a:avLst/>
          </a:prstGeom>
          <a:blipFill>
            <a:blip r:embed="rId5" cstate="screen">
              <a:extLst>
                <a:ext uri="{28A0092B-C50C-407E-A947-70E740481C1C}">
                  <a14:useLocalDpi xmlns:a14="http://schemas.microsoft.com/office/drawing/2010/main"/>
                </a:ext>
              </a:extLst>
            </a:blip>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A1F0660-DF51-0941-8182-C9BC17EA0D0C}"/>
              </a:ext>
            </a:extLst>
          </p:cNvPr>
          <p:cNvSpPr/>
          <p:nvPr userDrawn="1"/>
        </p:nvSpPr>
        <p:spPr>
          <a:xfrm>
            <a:off x="7549585" y="3360145"/>
            <a:ext cx="1453896" cy="1451472"/>
          </a:xfrm>
          <a:prstGeom prst="ellipse">
            <a:avLst/>
          </a:prstGeom>
          <a:blipFill>
            <a:blip r:embed="rId6"/>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F117D80-C458-3A4D-BCFB-2D3D0BA8E5C3}"/>
              </a:ext>
            </a:extLst>
          </p:cNvPr>
          <p:cNvSpPr/>
          <p:nvPr userDrawn="1"/>
        </p:nvSpPr>
        <p:spPr>
          <a:xfrm>
            <a:off x="8714342" y="1443318"/>
            <a:ext cx="1554480" cy="1553270"/>
          </a:xfrm>
          <a:prstGeom prst="ellipse">
            <a:avLst/>
          </a:prstGeom>
          <a:blipFill>
            <a:blip r:embed="rId7"/>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29DC6B2-45B6-AF40-BA1C-59D84196AF74}"/>
              </a:ext>
            </a:extLst>
          </p:cNvPr>
          <p:cNvSpPr/>
          <p:nvPr userDrawn="1"/>
        </p:nvSpPr>
        <p:spPr>
          <a:xfrm>
            <a:off x="5835138" y="4031514"/>
            <a:ext cx="969264" cy="969264"/>
          </a:xfrm>
          <a:prstGeom prst="ellipse">
            <a:avLst/>
          </a:prstGeom>
          <a:blipFill>
            <a:blip r:embed="rId8" cstate="screen">
              <a:extLst>
                <a:ext uri="{28A0092B-C50C-407E-A947-70E740481C1C}">
                  <a14:useLocalDpi xmlns:a14="http://schemas.microsoft.com/office/drawing/2010/main"/>
                </a:ext>
              </a:extLst>
            </a:blip>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FB22FA5-7D10-CF4F-88F0-615F27CDEF05}"/>
              </a:ext>
            </a:extLst>
          </p:cNvPr>
          <p:cNvPicPr>
            <a:picLocks/>
          </p:cNvPicPr>
          <p:nvPr userDrawn="1"/>
        </p:nvPicPr>
        <p:blipFill>
          <a:blip r:embed="rId9" cstate="screen">
            <a:extLst>
              <a:ext uri="{28A0092B-C50C-407E-A947-70E740481C1C}">
                <a14:useLocalDpi xmlns:a14="http://schemas.microsoft.com/office/drawing/2010/main"/>
              </a:ext>
            </a:extLst>
          </a:blip>
          <a:srcRect/>
          <a:stretch/>
        </p:blipFill>
        <p:spPr>
          <a:xfrm>
            <a:off x="5407538" y="997527"/>
            <a:ext cx="1915650" cy="1916477"/>
          </a:xfrm>
          <a:prstGeom prst="ellipse">
            <a:avLst/>
          </a:prstGeom>
          <a:blipFill>
            <a:blip r:embed="rId9" cstate="screen">
              <a:extLst>
                <a:ext uri="{28A0092B-C50C-407E-A947-70E740481C1C}">
                  <a14:useLocalDpi xmlns:a14="http://schemas.microsoft.com/office/drawing/2010/main"/>
                </a:ext>
              </a:extLst>
            </a:blip>
            <a:stretch>
              <a:fillRect/>
            </a:stretch>
          </a:blipFill>
          <a:ln w="127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016964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a:t>
            </a:r>
            <a:r>
              <a:rPr lang="en-US" sz="800" baseline="0">
                <a:solidFill>
                  <a:schemeClr val="bg1"/>
                </a:solidFill>
              </a:rPr>
              <a:t> Annual Review</a:t>
            </a:r>
            <a:endParaRPr lang="en-US" sz="800">
              <a:solidFill>
                <a:schemeClr val="bg1"/>
              </a:solidFill>
            </a:endParaRPr>
          </a:p>
        </p:txBody>
      </p:sp>
    </p:spTree>
    <p:extLst>
      <p:ext uri="{BB962C8B-B14F-4D97-AF65-F5344CB8AC3E}">
        <p14:creationId xmlns:p14="http://schemas.microsoft.com/office/powerpoint/2010/main" val="7049333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 Annual</a:t>
            </a:r>
            <a:r>
              <a:rPr lang="en-US" sz="800" baseline="0">
                <a:solidFill>
                  <a:schemeClr val="bg1"/>
                </a:solidFill>
              </a:rPr>
              <a:t> Review</a:t>
            </a:r>
            <a:endParaRPr lang="en-US" sz="800">
              <a:solidFill>
                <a:schemeClr val="bg1"/>
              </a:solidFill>
            </a:endParaRPr>
          </a:p>
        </p:txBody>
      </p:sp>
    </p:spTree>
    <p:extLst>
      <p:ext uri="{BB962C8B-B14F-4D97-AF65-F5344CB8AC3E}">
        <p14:creationId xmlns:p14="http://schemas.microsoft.com/office/powerpoint/2010/main" val="1467239926"/>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 Annual</a:t>
            </a:r>
            <a:r>
              <a:rPr lang="en-US" sz="800" baseline="0">
                <a:solidFill>
                  <a:schemeClr val="bg1"/>
                </a:solidFill>
              </a:rPr>
              <a:t> Review</a:t>
            </a:r>
            <a:endParaRPr lang="en-US" sz="800">
              <a:solidFill>
                <a:schemeClr val="bg1"/>
              </a:solidFill>
            </a:endParaRPr>
          </a:p>
        </p:txBody>
      </p:sp>
    </p:spTree>
    <p:extLst>
      <p:ext uri="{BB962C8B-B14F-4D97-AF65-F5344CB8AC3E}">
        <p14:creationId xmlns:p14="http://schemas.microsoft.com/office/powerpoint/2010/main" val="3947328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 Annual</a:t>
            </a:r>
            <a:r>
              <a:rPr lang="en-US" sz="800" baseline="0">
                <a:solidFill>
                  <a:schemeClr val="bg1"/>
                </a:solidFill>
              </a:rPr>
              <a:t> Review</a:t>
            </a:r>
            <a:endParaRPr lang="en-US" sz="800">
              <a:solidFill>
                <a:schemeClr val="bg1"/>
              </a:solidFill>
            </a:endParaRPr>
          </a:p>
        </p:txBody>
      </p:sp>
    </p:spTree>
    <p:extLst>
      <p:ext uri="{BB962C8B-B14F-4D97-AF65-F5344CB8AC3E}">
        <p14:creationId xmlns:p14="http://schemas.microsoft.com/office/powerpoint/2010/main" val="23842144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chemeClr val="tx1"/>
                </a:solidFill>
              </a:rPr>
              <a:t>GCD FY21</a:t>
            </a:r>
            <a:r>
              <a:rPr lang="en-US" sz="800" baseline="0">
                <a:solidFill>
                  <a:schemeClr val="tx1"/>
                </a:solidFill>
              </a:rPr>
              <a:t> Annual Review</a:t>
            </a:r>
            <a:endParaRPr lang="en-US" sz="800">
              <a:solidFill>
                <a:schemeClr val="tx1"/>
              </a:solidFill>
            </a:endParaRPr>
          </a:p>
        </p:txBody>
      </p:sp>
    </p:spTree>
    <p:extLst>
      <p:ext uri="{BB962C8B-B14F-4D97-AF65-F5344CB8AC3E}">
        <p14:creationId xmlns:p14="http://schemas.microsoft.com/office/powerpoint/2010/main" val="32664736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 Annual </a:t>
            </a:r>
            <a:r>
              <a:rPr lang="en-US" sz="800" baseline="0">
                <a:solidFill>
                  <a:schemeClr val="bg1"/>
                </a:solidFill>
              </a:rPr>
              <a:t>Review</a:t>
            </a:r>
            <a:endParaRPr lang="en-US" sz="800">
              <a:solidFill>
                <a:schemeClr val="bg1"/>
              </a:solidFill>
            </a:endParaRPr>
          </a:p>
        </p:txBody>
      </p:sp>
    </p:spTree>
    <p:extLst>
      <p:ext uri="{BB962C8B-B14F-4D97-AF65-F5344CB8AC3E}">
        <p14:creationId xmlns:p14="http://schemas.microsoft.com/office/powerpoint/2010/main" val="6619396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 Annual</a:t>
            </a:r>
            <a:r>
              <a:rPr lang="en-US" sz="800" baseline="0">
                <a:solidFill>
                  <a:schemeClr val="bg1"/>
                </a:solidFill>
              </a:rPr>
              <a:t> Review</a:t>
            </a:r>
            <a:endParaRPr lang="en-US" sz="800">
              <a:solidFill>
                <a:schemeClr val="bg1"/>
              </a:solidFill>
            </a:endParaRPr>
          </a:p>
        </p:txBody>
      </p:sp>
    </p:spTree>
    <p:extLst>
      <p:ext uri="{BB962C8B-B14F-4D97-AF65-F5344CB8AC3E}">
        <p14:creationId xmlns:p14="http://schemas.microsoft.com/office/powerpoint/2010/main" val="37709729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 Annual</a:t>
            </a:r>
            <a:r>
              <a:rPr lang="en-US" sz="800" baseline="0">
                <a:solidFill>
                  <a:schemeClr val="bg1"/>
                </a:solidFill>
              </a:rPr>
              <a:t> Review</a:t>
            </a:r>
            <a:endParaRPr lang="en-US" sz="800">
              <a:solidFill>
                <a:schemeClr val="bg1"/>
              </a:solidFill>
            </a:endParaRPr>
          </a:p>
        </p:txBody>
      </p:sp>
    </p:spTree>
    <p:extLst>
      <p:ext uri="{BB962C8B-B14F-4D97-AF65-F5344CB8AC3E}">
        <p14:creationId xmlns:p14="http://schemas.microsoft.com/office/powerpoint/2010/main" val="29464293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FY21 Annual</a:t>
            </a:r>
            <a:r>
              <a:rPr lang="en-US" sz="800" baseline="0">
                <a:solidFill>
                  <a:schemeClr val="bg1"/>
                </a:solidFill>
              </a:rPr>
              <a:t> Review</a:t>
            </a:r>
            <a:endParaRPr lang="en-US" sz="800">
              <a:solidFill>
                <a:schemeClr val="bg1"/>
              </a:solidFill>
            </a:endParaRPr>
          </a:p>
        </p:txBody>
      </p:sp>
    </p:spTree>
    <p:extLst>
      <p:ext uri="{BB962C8B-B14F-4D97-AF65-F5344CB8AC3E}">
        <p14:creationId xmlns:p14="http://schemas.microsoft.com/office/powerpoint/2010/main" val="39486429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4" name="Text Placeholder 2">
            <a:extLst>
              <a:ext uri="{FF2B5EF4-FFF2-40B4-BE49-F238E27FC236}">
                <a16:creationId xmlns:a16="http://schemas.microsoft.com/office/drawing/2014/main" id="{AF145354-13C8-B341-8631-CC4F1B1E7B51}"/>
              </a:ext>
            </a:extLst>
          </p:cNvPr>
          <p:cNvSpPr>
            <a:spLocks noGrp="1"/>
          </p:cNvSpPr>
          <p:nvPr>
            <p:ph idx="1" hasCustomPrompt="1"/>
          </p:nvPr>
        </p:nvSpPr>
        <p:spPr>
          <a:xfrm>
            <a:off x="347958" y="1003412"/>
            <a:ext cx="11612070" cy="5173551"/>
          </a:xfrm>
          <a:prstGeom prst="rect">
            <a:avLst/>
          </a:prstGeom>
        </p:spPr>
        <p:txBody>
          <a:bodyPr vert="horz" lIns="91440" tIns="45720" rIns="91440" bIns="45720" rtlCol="0">
            <a:normAutofit/>
          </a:bodyPr>
          <a:lstStyle/>
          <a:p>
            <a:pPr lvl="0"/>
            <a:r>
              <a:rPr lang="en-US"/>
              <a:t>Edit Master text style</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20849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3">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47" r:id="rId6"/>
    <p:sldLayoutId id="2147484431" r:id="rId7"/>
    <p:sldLayoutId id="2147484432" r:id="rId8"/>
    <p:sldLayoutId id="2147484433" r:id="rId9"/>
    <p:sldLayoutId id="2147484434" r:id="rId10"/>
    <p:sldLayoutId id="2147484446"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2">
            <a:extLst>
              <a:ext uri="{28A0092B-C50C-407E-A947-70E740481C1C}">
                <a14:useLocalDpi xmlns:a14="http://schemas.microsoft.com/office/drawing/2010/main"/>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612090934"/>
      </p:ext>
    </p:extLst>
  </p:cSld>
  <p:clrMap bg1="dk1" tx1="lt1" bg2="dk2" tx2="lt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0.emf"/></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2.jpeg"/><Relationship Id="rId7"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12.png"/><Relationship Id="rId9"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001D1107-378E-C242-851F-911BFCAAC7C0}"/>
              </a:ext>
            </a:extLst>
          </p:cNvPr>
          <p:cNvSpPr txBox="1"/>
          <p:nvPr/>
        </p:nvSpPr>
        <p:spPr>
          <a:xfrm>
            <a:off x="7180289" y="5047938"/>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C12A6B98-8288-2B44-9BC4-B4B10D6D1738}"/>
              </a:ext>
            </a:extLst>
          </p:cNvPr>
          <p:cNvSpPr txBox="1"/>
          <p:nvPr/>
        </p:nvSpPr>
        <p:spPr>
          <a:xfrm>
            <a:off x="232012" y="5515550"/>
            <a:ext cx="8468436" cy="707886"/>
          </a:xfrm>
          <a:prstGeom prst="rect">
            <a:avLst/>
          </a:prstGeom>
          <a:noFill/>
        </p:spPr>
        <p:txBody>
          <a:bodyPr wrap="square" rtlCol="0" anchor="ctr" anchorCtr="0">
            <a:spAutoFit/>
          </a:bodyPr>
          <a:lstStyle/>
          <a:p>
            <a:pPr>
              <a:lnSpc>
                <a:spcPts val="2400"/>
              </a:lnSpc>
            </a:pPr>
            <a:r>
              <a:rPr lang="en-US" sz="2400" b="1">
                <a:solidFill>
                  <a:prstClr val="white"/>
                </a:solidFill>
                <a:latin typeface="Helvetica Neue" charset="0"/>
                <a:ea typeface="Helvetica Neue" charset="0"/>
                <a:cs typeface="Helvetica Neue" charset="0"/>
              </a:rPr>
              <a:t>Space Technology Mission Directorate</a:t>
            </a:r>
          </a:p>
          <a:p>
            <a:pPr>
              <a:lnSpc>
                <a:spcPts val="2400"/>
              </a:lnSpc>
            </a:pPr>
            <a:r>
              <a:rPr lang="en-US" sz="2100" b="1">
                <a:solidFill>
                  <a:prstClr val="white"/>
                </a:solidFill>
                <a:latin typeface="Helvetica Neue" charset="0"/>
                <a:ea typeface="Helvetica Neue" charset="0"/>
                <a:cs typeface="Helvetica Neue" charset="0"/>
              </a:rPr>
              <a:t>Game Changing Development Program</a:t>
            </a:r>
          </a:p>
        </p:txBody>
      </p:sp>
      <p:sp>
        <p:nvSpPr>
          <p:cNvPr id="6" name="TextBox 5">
            <a:extLst>
              <a:ext uri="{FF2B5EF4-FFF2-40B4-BE49-F238E27FC236}">
                <a16:creationId xmlns:a16="http://schemas.microsoft.com/office/drawing/2014/main" id="{E9FD7CEE-37A8-EA4C-A81B-ADD2F0B396F2}"/>
              </a:ext>
            </a:extLst>
          </p:cNvPr>
          <p:cNvSpPr txBox="1"/>
          <p:nvPr/>
        </p:nvSpPr>
        <p:spPr>
          <a:xfrm>
            <a:off x="234286" y="6182796"/>
            <a:ext cx="9981429" cy="307777"/>
          </a:xfrm>
          <a:prstGeom prst="rect">
            <a:avLst/>
          </a:prstGeom>
          <a:noFill/>
        </p:spPr>
        <p:txBody>
          <a:bodyPr wrap="square" rtlCol="0" anchor="ctr" anchorCtr="0">
            <a:spAutoFit/>
          </a:bodyPr>
          <a:lstStyle/>
          <a:p>
            <a:r>
              <a:rPr lang="en-US" sz="1400" dirty="0">
                <a:solidFill>
                  <a:prstClr val="white"/>
                </a:solidFill>
                <a:latin typeface="Helvetica Neue" charset="0"/>
                <a:ea typeface="Helvetica Neue" charset="0"/>
                <a:cs typeface="Helvetica Neue" charset="0"/>
              </a:rPr>
              <a:t>Robert Maddock  |  Chi Nguyen  |  FY21 SCALPSS 1.1 Annual Review Presentation  |  09.14.2021</a:t>
            </a:r>
          </a:p>
        </p:txBody>
      </p:sp>
    </p:spTree>
    <p:extLst>
      <p:ext uri="{BB962C8B-B14F-4D97-AF65-F5344CB8AC3E}">
        <p14:creationId xmlns:p14="http://schemas.microsoft.com/office/powerpoint/2010/main" val="1483620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76659" y="182783"/>
            <a:ext cx="5438681" cy="707886"/>
          </a:xfrm>
          <a:prstGeom prst="rect">
            <a:avLst/>
          </a:prstGeom>
          <a:noFill/>
        </p:spPr>
        <p:txBody>
          <a:bodyPr wrap="square" rtlCol="0">
            <a:spAutoFit/>
          </a:bodyPr>
          <a:lstStyle/>
          <a:p>
            <a:pPr algn="ctr"/>
            <a:r>
              <a:rPr lang="en-US" sz="4000" dirty="0">
                <a:latin typeface="Arial Bold" charset="0"/>
                <a:ea typeface="ＭＳ Ｐゴシック" charset="-128"/>
                <a:cs typeface="ＭＳ Ｐゴシック" charset="-128"/>
              </a:rPr>
              <a:t>Project Overview</a:t>
            </a:r>
          </a:p>
        </p:txBody>
      </p:sp>
      <p:sp>
        <p:nvSpPr>
          <p:cNvPr id="4" name="Content Placeholder 3">
            <a:extLst>
              <a:ext uri="{FF2B5EF4-FFF2-40B4-BE49-F238E27FC236}">
                <a16:creationId xmlns:a16="http://schemas.microsoft.com/office/drawing/2014/main" id="{D77096DC-FCD7-C649-9BFF-06EB8586802F}"/>
              </a:ext>
            </a:extLst>
          </p:cNvPr>
          <p:cNvSpPr>
            <a:spLocks noGrp="1"/>
          </p:cNvSpPr>
          <p:nvPr>
            <p:ph idx="1"/>
          </p:nvPr>
        </p:nvSpPr>
        <p:spPr>
          <a:xfrm>
            <a:off x="381001" y="1349828"/>
            <a:ext cx="7380864" cy="1664558"/>
          </a:xfrm>
        </p:spPr>
        <p:txBody>
          <a:bodyPr/>
          <a:lstStyle/>
          <a:p>
            <a:pPr marL="0" indent="0">
              <a:buFont typeface="Arial" panose="020B0604020202020204" pitchFamily="34" charset="0"/>
              <a:buNone/>
            </a:pPr>
            <a:r>
              <a:rPr lang="en-US" b="0" i="1" dirty="0">
                <a:solidFill>
                  <a:schemeClr val="accent1">
                    <a:lumMod val="75000"/>
                  </a:schemeClr>
                </a:solidFill>
                <a:latin typeface="Arial" panose="020B0604020202020204" pitchFamily="34" charset="0"/>
                <a:cs typeface="Arial" panose="020B0604020202020204" pitchFamily="34" charset="0"/>
              </a:rPr>
              <a:t>Stereo </a:t>
            </a:r>
            <a:r>
              <a:rPr lang="en-US" b="0" i="1" dirty="0" err="1">
                <a:solidFill>
                  <a:schemeClr val="accent1">
                    <a:lumMod val="75000"/>
                  </a:schemeClr>
                </a:solidFill>
                <a:latin typeface="Arial" panose="020B0604020202020204" pitchFamily="34" charset="0"/>
                <a:cs typeface="Arial" panose="020B0604020202020204" pitchFamily="34" charset="0"/>
              </a:rPr>
              <a:t>CAmera</a:t>
            </a:r>
            <a:r>
              <a:rPr lang="en-US" b="0" i="1" dirty="0">
                <a:solidFill>
                  <a:schemeClr val="accent1">
                    <a:lumMod val="75000"/>
                  </a:schemeClr>
                </a:solidFill>
                <a:latin typeface="Arial" panose="020B0604020202020204" pitchFamily="34" charset="0"/>
                <a:cs typeface="Arial" panose="020B0604020202020204" pitchFamily="34" charset="0"/>
              </a:rPr>
              <a:t> for Lunar-Plume Surface Studies (SCALPSS) 1.1 </a:t>
            </a:r>
            <a:r>
              <a:rPr lang="en-US" sz="1600" b="0" i="1" dirty="0">
                <a:solidFill>
                  <a:schemeClr val="accent1">
                    <a:lumMod val="75000"/>
                  </a:schemeClr>
                </a:solidFill>
                <a:latin typeface="Arial" panose="020B0604020202020204" pitchFamily="34" charset="0"/>
                <a:cs typeface="Arial" panose="020B0604020202020204" pitchFamily="34" charset="0"/>
              </a:rPr>
              <a:t>is a          “re-fly” of SCALPSS (1.0) incorporating lessons learned &amp; minor design modifications (including the addition of 2 long-focal length cameras) to further reduce risk and enhance science return.</a:t>
            </a:r>
          </a:p>
          <a:p>
            <a:pPr marL="231775" indent="-231775"/>
            <a:r>
              <a:rPr lang="en-US" sz="1600" b="1" dirty="0">
                <a:solidFill>
                  <a:schemeClr val="accent1">
                    <a:lumMod val="75000"/>
                  </a:schemeClr>
                </a:solidFill>
                <a:latin typeface="Arial" panose="020B0604020202020204" pitchFamily="34" charset="0"/>
                <a:cs typeface="Arial" panose="020B0604020202020204" pitchFamily="34" charset="0"/>
              </a:rPr>
              <a:t>Motivation: </a:t>
            </a:r>
          </a:p>
          <a:p>
            <a:pPr marL="466725" lvl="1" indent="-239713">
              <a:spcBef>
                <a:spcPts val="200"/>
              </a:spcBef>
            </a:pPr>
            <a:r>
              <a:rPr lang="en-US" sz="1600" dirty="0">
                <a:latin typeface="Arial" panose="020B0604020202020204" pitchFamily="34" charset="0"/>
                <a:cs typeface="Arial" panose="020B0604020202020204" pitchFamily="34" charset="0"/>
              </a:rPr>
              <a:t>The behavior of dust and blast ejecta is Category “D” of the Lunar Strategic Knowledge Gap Theme III, “Understand how to live and work on the lunar surface.”</a:t>
            </a:r>
          </a:p>
          <a:p>
            <a:pPr marL="466725" lvl="1" indent="-228600">
              <a:spcBef>
                <a:spcPts val="200"/>
              </a:spcBef>
            </a:pPr>
            <a:r>
              <a:rPr lang="en-US" sz="1600" dirty="0">
                <a:latin typeface="Arial" panose="020B0604020202020204" pitchFamily="34" charset="0"/>
                <a:cs typeface="Arial" panose="020B0604020202020204" pitchFamily="34" charset="0"/>
              </a:rPr>
              <a:t>The size and shape of the crater or craters formed during landing, and the ejecta from that formation, will affect the risk to the landing vehicle, the science to be achieved there, surface operations, and nearby assets.</a:t>
            </a:r>
          </a:p>
          <a:p>
            <a:pPr marL="231775" indent="-231775">
              <a:spcBef>
                <a:spcPts val="800"/>
              </a:spcBef>
            </a:pPr>
            <a:r>
              <a:rPr lang="en-US" sz="1600" b="1" dirty="0">
                <a:solidFill>
                  <a:schemeClr val="accent1">
                    <a:lumMod val="75000"/>
                  </a:schemeClr>
                </a:solidFill>
                <a:latin typeface="Arial" panose="020B0604020202020204" pitchFamily="34" charset="0"/>
                <a:cs typeface="Arial" panose="020B0604020202020204" pitchFamily="34" charset="0"/>
              </a:rPr>
              <a:t>Technology Product Capability:</a:t>
            </a:r>
            <a:r>
              <a:rPr lang="en-US" sz="1600" b="1" dirty="0">
                <a:latin typeface="Arial" panose="020B0604020202020204" pitchFamily="34" charset="0"/>
                <a:cs typeface="Arial" panose="020B0604020202020204" pitchFamily="34" charset="0"/>
              </a:rPr>
              <a:t> </a:t>
            </a:r>
            <a:r>
              <a:rPr lang="en-US" sz="1600" b="0" dirty="0">
                <a:latin typeface="Arial" panose="020B0604020202020204" pitchFamily="34" charset="0"/>
                <a:cs typeface="Arial" panose="020B0604020202020204" pitchFamily="34" charset="0"/>
              </a:rPr>
              <a:t>Stereo imaging of plume surface interactions during CLPS lunar landing with high altitude stereo imaging prior to interactions onset. “Re-flight” of SCALPSS payload developed for NPLP/CLPS TO2 mission (launch in Q1 CY22). Data to be used to validate computational models needed for lander design and nearby asset safety.</a:t>
            </a:r>
          </a:p>
          <a:p>
            <a:pPr marL="231775" indent="-231775">
              <a:spcBef>
                <a:spcPts val="800"/>
              </a:spcBef>
            </a:pPr>
            <a:r>
              <a:rPr lang="en-US" sz="1600" b="1" dirty="0">
                <a:solidFill>
                  <a:schemeClr val="accent1">
                    <a:lumMod val="75000"/>
                  </a:schemeClr>
                </a:solidFill>
                <a:latin typeface="Arial" panose="020B0604020202020204" pitchFamily="34" charset="0"/>
                <a:cs typeface="Arial" panose="020B0604020202020204" pitchFamily="34" charset="0"/>
              </a:rPr>
              <a:t>Technical Capabilities: </a:t>
            </a:r>
          </a:p>
          <a:p>
            <a:pPr marL="466725" lvl="1" indent="-228600">
              <a:spcBef>
                <a:spcPts val="200"/>
              </a:spcBef>
            </a:pPr>
            <a:r>
              <a:rPr lang="en-US" sz="1600" dirty="0">
                <a:latin typeface="Arial" panose="020B0604020202020204" pitchFamily="34" charset="0"/>
                <a:cs typeface="Arial" panose="020B0604020202020204" pitchFamily="34" charset="0"/>
              </a:rPr>
              <a:t>stereo photogrammetry in lunar environment</a:t>
            </a:r>
          </a:p>
          <a:p>
            <a:pPr marL="231775" indent="-231775">
              <a:spcBef>
                <a:spcPts val="800"/>
              </a:spcBef>
            </a:pPr>
            <a:r>
              <a:rPr lang="en-US" sz="1600" b="1" dirty="0">
                <a:solidFill>
                  <a:schemeClr val="accent1">
                    <a:lumMod val="75000"/>
                  </a:schemeClr>
                </a:solidFill>
                <a:latin typeface="Arial" panose="020B0604020202020204" pitchFamily="34" charset="0"/>
                <a:cs typeface="Arial" panose="020B0604020202020204" pitchFamily="34" charset="0"/>
              </a:rPr>
              <a:t>Launch:</a:t>
            </a:r>
            <a:r>
              <a:rPr lang="en-US" sz="1600" b="1" dirty="0">
                <a:latin typeface="Arial" panose="020B0604020202020204" pitchFamily="34" charset="0"/>
                <a:cs typeface="Arial" panose="020B0604020202020204" pitchFamily="34" charset="0"/>
              </a:rPr>
              <a:t> </a:t>
            </a:r>
            <a:r>
              <a:rPr lang="en-US" sz="1600" b="0" dirty="0">
                <a:latin typeface="Arial" panose="020B0604020202020204" pitchFamily="34" charset="0"/>
                <a:cs typeface="Arial" panose="020B0604020202020204" pitchFamily="34" charset="0"/>
              </a:rPr>
              <a:t>CLPS Flight 19D, July-August 2023</a:t>
            </a:r>
          </a:p>
        </p:txBody>
      </p:sp>
      <p:sp>
        <p:nvSpPr>
          <p:cNvPr id="2" name="Slide Number Placeholder 1"/>
          <p:cNvSpPr>
            <a:spLocks noGrp="1"/>
          </p:cNvSpPr>
          <p:nvPr>
            <p:ph type="sldNum" sz="quarter" idx="10"/>
          </p:nvPr>
        </p:nvSpPr>
        <p:spPr>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C508F0-1AA7-8449-B96D-5FDB74B9F69F}" type="slidenum">
              <a:rPr lang="en-US" smtClean="0">
                <a:solidFill>
                  <a:schemeClr val="bg1"/>
                </a:solidFill>
              </a:rPr>
              <a:pPr/>
              <a:t>2</a:t>
            </a:fld>
            <a:endParaRPr lang="en-US" dirty="0">
              <a:solidFill>
                <a:schemeClr val="bg1"/>
              </a:solidFill>
            </a:endParaRPr>
          </a:p>
        </p:txBody>
      </p:sp>
      <p:pic>
        <p:nvPicPr>
          <p:cNvPr id="6" name="Picture 5">
            <a:extLst>
              <a:ext uri="{FF2B5EF4-FFF2-40B4-BE49-F238E27FC236}">
                <a16:creationId xmlns:a16="http://schemas.microsoft.com/office/drawing/2014/main" id="{69FE6CB2-839F-7248-B0D0-5149FA18BA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61865" y="1461567"/>
            <a:ext cx="4027799" cy="4882181"/>
          </a:xfrm>
          <a:prstGeom prst="rect">
            <a:avLst/>
          </a:prstGeom>
        </p:spPr>
      </p:pic>
      <p:pic>
        <p:nvPicPr>
          <p:cNvPr id="13" name="Picture 12">
            <a:extLst>
              <a:ext uri="{FF2B5EF4-FFF2-40B4-BE49-F238E27FC236}">
                <a16:creationId xmlns:a16="http://schemas.microsoft.com/office/drawing/2014/main" id="{1879E946-BFF5-F542-AEE6-F130185C2D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1091391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03522270-4988-8E44-B2D7-BDF8827E432D}"/>
              </a:ext>
            </a:extLst>
          </p:cNvPr>
          <p:cNvSpPr>
            <a:spLocks noGrp="1"/>
          </p:cNvSpPr>
          <p:nvPr>
            <p:ph idx="1"/>
          </p:nvPr>
        </p:nvSpPr>
        <p:spPr>
          <a:xfrm>
            <a:off x="609600" y="1600200"/>
            <a:ext cx="5949098" cy="1664558"/>
          </a:xfrm>
        </p:spPr>
        <p:txBody>
          <a:bodyPr/>
          <a:lstStyle/>
          <a:p>
            <a:r>
              <a:rPr lang="en-US" dirty="0">
                <a:solidFill>
                  <a:srgbClr val="FF0000"/>
                </a:solidFill>
              </a:rPr>
              <a:t>NASA</a:t>
            </a:r>
          </a:p>
          <a:p>
            <a:pPr marL="285750" indent="-285750">
              <a:buFont typeface="Arial" panose="020B0604020202020204" pitchFamily="34" charset="0"/>
              <a:buChar char="•"/>
            </a:pPr>
            <a:r>
              <a:rPr lang="en-US" b="0" dirty="0"/>
              <a:t>Commercial Lunar Payload Services (HQ/SMD)</a:t>
            </a:r>
          </a:p>
          <a:p>
            <a:pPr marL="285750" indent="-285750">
              <a:buFont typeface="Arial" panose="020B0604020202020204" pitchFamily="34" charset="0"/>
              <a:buChar char="•"/>
            </a:pPr>
            <a:r>
              <a:rPr lang="en-US" b="0" dirty="0"/>
              <a:t>Langley Research Center (Hampton, VA)</a:t>
            </a:r>
          </a:p>
          <a:p>
            <a:pPr marL="285750" indent="-285750">
              <a:buFont typeface="Arial" panose="020B0604020202020204" pitchFamily="34" charset="0"/>
              <a:buChar char="•"/>
            </a:pPr>
            <a:r>
              <a:rPr lang="en-US" b="0" dirty="0"/>
              <a:t>Marshall Space Flight Center (Huntsville, AL)</a:t>
            </a:r>
          </a:p>
          <a:p>
            <a:pPr marL="285750" indent="-285750">
              <a:buFont typeface="Arial" panose="020B0604020202020204" pitchFamily="34" charset="0"/>
              <a:buChar char="•"/>
            </a:pPr>
            <a:r>
              <a:rPr lang="en-US" b="0" dirty="0"/>
              <a:t>Jet Propulsion Laboratory (Pasadena, CA)</a:t>
            </a:r>
          </a:p>
          <a:p>
            <a:r>
              <a:rPr lang="en-US" dirty="0">
                <a:solidFill>
                  <a:srgbClr val="FFC000"/>
                </a:solidFill>
              </a:rPr>
              <a:t>Public/Private Partnerships</a:t>
            </a:r>
          </a:p>
          <a:p>
            <a:pPr marL="285750" indent="-285750">
              <a:buFont typeface="Arial" panose="020B0604020202020204" pitchFamily="34" charset="0"/>
              <a:buChar char="•"/>
            </a:pPr>
            <a:r>
              <a:rPr lang="en-US" b="0" dirty="0"/>
              <a:t>Firefly Aerospace (Cedar Park, TX)</a:t>
            </a:r>
          </a:p>
          <a:p>
            <a:pPr marL="285750" indent="-285750">
              <a:buFont typeface="Arial" panose="020B0604020202020204" pitchFamily="34" charset="0"/>
              <a:buChar char="•"/>
            </a:pPr>
            <a:r>
              <a:rPr lang="en-US" b="0" dirty="0"/>
              <a:t>Cardinal Systems (Huntsville, AL)</a:t>
            </a:r>
          </a:p>
        </p:txBody>
      </p:sp>
      <p:sp>
        <p:nvSpPr>
          <p:cNvPr id="6" name="Slide Number Placeholder 5"/>
          <p:cNvSpPr>
            <a:spLocks noGrp="1"/>
          </p:cNvSpPr>
          <p:nvPr>
            <p:ph type="sldNum" sz="quarter" idx="10"/>
          </p:nvPr>
        </p:nvSpPr>
        <p:spPr/>
        <p:txBody>
          <a:bodyPr/>
          <a:lstStyle/>
          <a:p>
            <a:pPr>
              <a:defRPr/>
            </a:pPr>
            <a:fld id="{75D13D49-2B6F-174C-9E1E-1013A06E5C50}" type="slidenum">
              <a:rPr lang="uk-UA" sz="800" smtClean="0">
                <a:latin typeface="Arial" panose="020B0604020202020204" pitchFamily="34" charset="0"/>
                <a:cs typeface="Arial" panose="020B0604020202020204" pitchFamily="34" charset="0"/>
              </a:rPr>
              <a:pPr>
                <a:defRPr/>
              </a:pPr>
              <a:t>3</a:t>
            </a:fld>
            <a:endParaRPr lang="uk-UA" sz="80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441" name="Title 1">
            <a:extLst>
              <a:ext uri="{FF2B5EF4-FFF2-40B4-BE49-F238E27FC236}">
                <a16:creationId xmlns:a16="http://schemas.microsoft.com/office/drawing/2014/main" id="{AA37241A-8E07-2645-95E3-552BE7D0BD3C}"/>
              </a:ext>
            </a:extLst>
          </p:cNvPr>
          <p:cNvSpPr txBox="1">
            <a:spLocks/>
          </p:cNvSpPr>
          <p:nvPr/>
        </p:nvSpPr>
        <p:spPr>
          <a:xfrm>
            <a:off x="2144301" y="21467"/>
            <a:ext cx="8250115" cy="1066800"/>
          </a:xfrm>
          <a:prstGeom prst="rect">
            <a:avLst/>
          </a:prstGeom>
        </p:spPr>
        <p:txBody>
          <a:bodyPr anchor="ctr"/>
          <a:lstStyle>
            <a:lvl1pPr algn="ctr" defTabSz="457200" rtl="0" eaLnBrk="0" fontAlgn="base" hangingPunct="0">
              <a:spcBef>
                <a:spcPct val="0"/>
              </a:spcBef>
              <a:spcAft>
                <a:spcPct val="0"/>
              </a:spcAft>
              <a:defRPr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4000"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Mission Infusion &amp; Partnerships  </a:t>
            </a:r>
          </a:p>
        </p:txBody>
      </p:sp>
      <p:grpSp>
        <p:nvGrpSpPr>
          <p:cNvPr id="7" name="Group 6">
            <a:extLst>
              <a:ext uri="{FF2B5EF4-FFF2-40B4-BE49-F238E27FC236}">
                <a16:creationId xmlns:a16="http://schemas.microsoft.com/office/drawing/2014/main" id="{AFD64022-62B3-7C44-BFCC-0C0CA3F1E651}"/>
              </a:ext>
            </a:extLst>
          </p:cNvPr>
          <p:cNvGrpSpPr/>
          <p:nvPr/>
        </p:nvGrpSpPr>
        <p:grpSpPr>
          <a:xfrm>
            <a:off x="7092346" y="1718279"/>
            <a:ext cx="4640958" cy="2707895"/>
            <a:chOff x="6998775" y="2814938"/>
            <a:chExt cx="4640958" cy="2707895"/>
          </a:xfrm>
        </p:grpSpPr>
        <p:grpSp>
          <p:nvGrpSpPr>
            <p:cNvPr id="334" name="Group 333">
              <a:extLst>
                <a:ext uri="{FF2B5EF4-FFF2-40B4-BE49-F238E27FC236}">
                  <a16:creationId xmlns:a16="http://schemas.microsoft.com/office/drawing/2014/main" id="{29C81C91-1F8F-D54C-9377-6173133A9D5E}"/>
                </a:ext>
              </a:extLst>
            </p:cNvPr>
            <p:cNvGrpSpPr/>
            <p:nvPr/>
          </p:nvGrpSpPr>
          <p:grpSpPr>
            <a:xfrm>
              <a:off x="6998775" y="2814938"/>
              <a:ext cx="4640958" cy="2707895"/>
              <a:chOff x="4390773" y="3189185"/>
              <a:chExt cx="4661422" cy="2644580"/>
            </a:xfrm>
            <a:solidFill>
              <a:schemeClr val="tx1">
                <a:lumMod val="50000"/>
              </a:schemeClr>
            </a:solidFill>
          </p:grpSpPr>
          <p:sp>
            <p:nvSpPr>
              <p:cNvPr id="335" name="Freeform 9">
                <a:extLst>
                  <a:ext uri="{FF2B5EF4-FFF2-40B4-BE49-F238E27FC236}">
                    <a16:creationId xmlns:a16="http://schemas.microsoft.com/office/drawing/2014/main" id="{E3A063D4-C258-9545-9C8A-EEDAE6156BBF}"/>
                  </a:ext>
                </a:extLst>
              </p:cNvPr>
              <p:cNvSpPr>
                <a:spLocks/>
              </p:cNvSpPr>
              <p:nvPr/>
            </p:nvSpPr>
            <p:spPr bwMode="auto">
              <a:xfrm>
                <a:off x="8832743" y="3576120"/>
                <a:ext cx="217897" cy="357419"/>
              </a:xfrm>
              <a:custGeom>
                <a:avLst/>
                <a:gdLst>
                  <a:gd name="T0" fmla="*/ 9933 w 179"/>
                  <a:gd name="T1" fmla="*/ 0 h 294"/>
                  <a:gd name="T2" fmla="*/ 0 w 179"/>
                  <a:gd name="T3" fmla="*/ 2354 h 294"/>
                  <a:gd name="T4" fmla="*/ 0 w 179"/>
                  <a:gd name="T5" fmla="*/ 5886 h 294"/>
                  <a:gd name="T6" fmla="*/ 9933 w 179"/>
                  <a:gd name="T7" fmla="*/ 2354 h 294"/>
                  <a:gd name="T8" fmla="*/ 9933 w 179"/>
                  <a:gd name="T9" fmla="*/ 0 h 294"/>
                  <a:gd name="T10" fmla="*/ 0 60000 65536"/>
                  <a:gd name="T11" fmla="*/ 0 60000 65536"/>
                  <a:gd name="T12" fmla="*/ 0 60000 65536"/>
                  <a:gd name="T13" fmla="*/ 0 60000 65536"/>
                  <a:gd name="T14" fmla="*/ 0 60000 65536"/>
                  <a:gd name="T15" fmla="*/ 0 w 179"/>
                  <a:gd name="T16" fmla="*/ 0 h 294"/>
                  <a:gd name="T17" fmla="*/ 179 w 179"/>
                  <a:gd name="T18" fmla="*/ 294 h 294"/>
                </a:gdLst>
                <a:ahLst/>
                <a:cxnLst>
                  <a:cxn ang="T10">
                    <a:pos x="T0" y="T1"/>
                  </a:cxn>
                  <a:cxn ang="T11">
                    <a:pos x="T2" y="T3"/>
                  </a:cxn>
                  <a:cxn ang="T12">
                    <a:pos x="T4" y="T5"/>
                  </a:cxn>
                  <a:cxn ang="T13">
                    <a:pos x="T6" y="T7"/>
                  </a:cxn>
                  <a:cxn ang="T14">
                    <a:pos x="T8" y="T9"/>
                  </a:cxn>
                </a:cxnLst>
                <a:rect l="T15" t="T16" r="T17" b="T18"/>
                <a:pathLst>
                  <a:path w="179" h="294">
                    <a:moveTo>
                      <a:pt x="179" y="0"/>
                    </a:moveTo>
                    <a:lnTo>
                      <a:pt x="0" y="139"/>
                    </a:lnTo>
                    <a:lnTo>
                      <a:pt x="0" y="294"/>
                    </a:lnTo>
                    <a:lnTo>
                      <a:pt x="179" y="157"/>
                    </a:lnTo>
                    <a:lnTo>
                      <a:pt x="179"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36" name="Freeform 10">
                <a:extLst>
                  <a:ext uri="{FF2B5EF4-FFF2-40B4-BE49-F238E27FC236}">
                    <a16:creationId xmlns:a16="http://schemas.microsoft.com/office/drawing/2014/main" id="{C86B1019-F84A-E841-A5B9-9979C39EF3B4}"/>
                  </a:ext>
                </a:extLst>
              </p:cNvPr>
              <p:cNvSpPr>
                <a:spLocks/>
              </p:cNvSpPr>
              <p:nvPr/>
            </p:nvSpPr>
            <p:spPr bwMode="auto">
              <a:xfrm>
                <a:off x="6873234" y="5177947"/>
                <a:ext cx="216339" cy="262326"/>
              </a:xfrm>
              <a:custGeom>
                <a:avLst/>
                <a:gdLst>
                  <a:gd name="T0" fmla="*/ 0 w 175"/>
                  <a:gd name="T1" fmla="*/ 0 h 215"/>
                  <a:gd name="T2" fmla="*/ 10087 w 175"/>
                  <a:gd name="T3" fmla="*/ 2363 h 215"/>
                  <a:gd name="T4" fmla="*/ 10087 w 175"/>
                  <a:gd name="T5" fmla="*/ 4726 h 215"/>
                  <a:gd name="T6" fmla="*/ 0 w 175"/>
                  <a:gd name="T7" fmla="*/ 3544 h 215"/>
                  <a:gd name="T8" fmla="*/ 0 w 175"/>
                  <a:gd name="T9" fmla="*/ 0 h 215"/>
                  <a:gd name="T10" fmla="*/ 0 60000 65536"/>
                  <a:gd name="T11" fmla="*/ 0 60000 65536"/>
                  <a:gd name="T12" fmla="*/ 0 60000 65536"/>
                  <a:gd name="T13" fmla="*/ 0 60000 65536"/>
                  <a:gd name="T14" fmla="*/ 0 60000 65536"/>
                  <a:gd name="T15" fmla="*/ 0 w 175"/>
                  <a:gd name="T16" fmla="*/ 0 h 215"/>
                  <a:gd name="T17" fmla="*/ 175 w 175"/>
                  <a:gd name="T18" fmla="*/ 215 h 215"/>
                </a:gdLst>
                <a:ahLst/>
                <a:cxnLst>
                  <a:cxn ang="T10">
                    <a:pos x="T0" y="T1"/>
                  </a:cxn>
                  <a:cxn ang="T11">
                    <a:pos x="T2" y="T3"/>
                  </a:cxn>
                  <a:cxn ang="T12">
                    <a:pos x="T4" y="T5"/>
                  </a:cxn>
                  <a:cxn ang="T13">
                    <a:pos x="T6" y="T7"/>
                  </a:cxn>
                  <a:cxn ang="T14">
                    <a:pos x="T8" y="T9"/>
                  </a:cxn>
                </a:cxnLst>
                <a:rect l="T15" t="T16" r="T17" b="T18"/>
                <a:pathLst>
                  <a:path w="175" h="215">
                    <a:moveTo>
                      <a:pt x="0" y="0"/>
                    </a:moveTo>
                    <a:lnTo>
                      <a:pt x="175" y="62"/>
                    </a:lnTo>
                    <a:lnTo>
                      <a:pt x="175" y="215"/>
                    </a:lnTo>
                    <a:lnTo>
                      <a:pt x="0" y="153"/>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37" name="Freeform 11">
                <a:extLst>
                  <a:ext uri="{FF2B5EF4-FFF2-40B4-BE49-F238E27FC236}">
                    <a16:creationId xmlns:a16="http://schemas.microsoft.com/office/drawing/2014/main" id="{C90EE8BE-3EBA-F242-8AAD-59F834C652A3}"/>
                  </a:ext>
                </a:extLst>
              </p:cNvPr>
              <p:cNvSpPr>
                <a:spLocks/>
              </p:cNvSpPr>
              <p:nvPr/>
            </p:nvSpPr>
            <p:spPr bwMode="auto">
              <a:xfrm>
                <a:off x="7802406" y="5469787"/>
                <a:ext cx="29572" cy="190188"/>
              </a:xfrm>
              <a:custGeom>
                <a:avLst/>
                <a:gdLst>
                  <a:gd name="T0" fmla="*/ 0 w 24"/>
                  <a:gd name="T1" fmla="*/ 0 h 156"/>
                  <a:gd name="T2" fmla="*/ 0 w 24"/>
                  <a:gd name="T3" fmla="*/ 2361 h 156"/>
                  <a:gd name="T4" fmla="*/ 3770 w 24"/>
                  <a:gd name="T5" fmla="*/ 2361 h 156"/>
                  <a:gd name="T6" fmla="*/ 3770 w 24"/>
                  <a:gd name="T7" fmla="*/ 2361 h 156"/>
                  <a:gd name="T8" fmla="*/ 0 w 24"/>
                  <a:gd name="T9" fmla="*/ 0 h 156"/>
                  <a:gd name="T10" fmla="*/ 0 60000 65536"/>
                  <a:gd name="T11" fmla="*/ 0 60000 65536"/>
                  <a:gd name="T12" fmla="*/ 0 60000 65536"/>
                  <a:gd name="T13" fmla="*/ 0 60000 65536"/>
                  <a:gd name="T14" fmla="*/ 0 60000 65536"/>
                  <a:gd name="T15" fmla="*/ 0 w 24"/>
                  <a:gd name="T16" fmla="*/ 0 h 156"/>
                  <a:gd name="T17" fmla="*/ 24 w 24"/>
                  <a:gd name="T18" fmla="*/ 156 h 156"/>
                </a:gdLst>
                <a:ahLst/>
                <a:cxnLst>
                  <a:cxn ang="T10">
                    <a:pos x="T0" y="T1"/>
                  </a:cxn>
                  <a:cxn ang="T11">
                    <a:pos x="T2" y="T3"/>
                  </a:cxn>
                  <a:cxn ang="T12">
                    <a:pos x="T4" y="T5"/>
                  </a:cxn>
                  <a:cxn ang="T13">
                    <a:pos x="T6" y="T7"/>
                  </a:cxn>
                  <a:cxn ang="T14">
                    <a:pos x="T8" y="T9"/>
                  </a:cxn>
                </a:cxnLst>
                <a:rect l="T15" t="T16" r="T17" b="T18"/>
                <a:pathLst>
                  <a:path w="24" h="156">
                    <a:moveTo>
                      <a:pt x="0" y="0"/>
                    </a:moveTo>
                    <a:lnTo>
                      <a:pt x="0" y="156"/>
                    </a:lnTo>
                    <a:lnTo>
                      <a:pt x="24" y="156"/>
                    </a:lnTo>
                    <a:lnTo>
                      <a:pt x="24" y="2"/>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38" name="Freeform 12">
                <a:extLst>
                  <a:ext uri="{FF2B5EF4-FFF2-40B4-BE49-F238E27FC236}">
                    <a16:creationId xmlns:a16="http://schemas.microsoft.com/office/drawing/2014/main" id="{75CF030F-D460-BA44-8D85-FED6F67148B1}"/>
                  </a:ext>
                </a:extLst>
              </p:cNvPr>
              <p:cNvSpPr>
                <a:spLocks/>
              </p:cNvSpPr>
              <p:nvPr/>
            </p:nvSpPr>
            <p:spPr bwMode="auto">
              <a:xfrm>
                <a:off x="7830419" y="5471427"/>
                <a:ext cx="24902" cy="362338"/>
              </a:xfrm>
              <a:custGeom>
                <a:avLst/>
                <a:gdLst>
                  <a:gd name="T0" fmla="*/ 0 w 21"/>
                  <a:gd name="T1" fmla="*/ 0 h 299"/>
                  <a:gd name="T2" fmla="*/ 3629 w 21"/>
                  <a:gd name="T3" fmla="*/ 2347 h 299"/>
                  <a:gd name="T4" fmla="*/ 3629 w 21"/>
                  <a:gd name="T5" fmla="*/ 5867 h 299"/>
                  <a:gd name="T6" fmla="*/ 0 w 21"/>
                  <a:gd name="T7" fmla="*/ 2347 h 299"/>
                  <a:gd name="T8" fmla="*/ 0 w 21"/>
                  <a:gd name="T9" fmla="*/ 0 h 299"/>
                  <a:gd name="T10" fmla="*/ 0 60000 65536"/>
                  <a:gd name="T11" fmla="*/ 0 60000 65536"/>
                  <a:gd name="T12" fmla="*/ 0 60000 65536"/>
                  <a:gd name="T13" fmla="*/ 0 60000 65536"/>
                  <a:gd name="T14" fmla="*/ 0 60000 65536"/>
                  <a:gd name="T15" fmla="*/ 0 w 21"/>
                  <a:gd name="T16" fmla="*/ 0 h 299"/>
                  <a:gd name="T17" fmla="*/ 21 w 21"/>
                  <a:gd name="T18" fmla="*/ 299 h 299"/>
                </a:gdLst>
                <a:ahLst/>
                <a:cxnLst>
                  <a:cxn ang="T10">
                    <a:pos x="T0" y="T1"/>
                  </a:cxn>
                  <a:cxn ang="T11">
                    <a:pos x="T2" y="T3"/>
                  </a:cxn>
                  <a:cxn ang="T12">
                    <a:pos x="T4" y="T5"/>
                  </a:cxn>
                  <a:cxn ang="T13">
                    <a:pos x="T6" y="T7"/>
                  </a:cxn>
                  <a:cxn ang="T14">
                    <a:pos x="T8" y="T9"/>
                  </a:cxn>
                </a:cxnLst>
                <a:rect l="T15" t="T16" r="T17" b="T18"/>
                <a:pathLst>
                  <a:path w="21" h="299">
                    <a:moveTo>
                      <a:pt x="0" y="0"/>
                    </a:moveTo>
                    <a:lnTo>
                      <a:pt x="21" y="149"/>
                    </a:lnTo>
                    <a:lnTo>
                      <a:pt x="21" y="299"/>
                    </a:lnTo>
                    <a:lnTo>
                      <a:pt x="0" y="154"/>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39" name="Freeform 13">
                <a:extLst>
                  <a:ext uri="{FF2B5EF4-FFF2-40B4-BE49-F238E27FC236}">
                    <a16:creationId xmlns:a16="http://schemas.microsoft.com/office/drawing/2014/main" id="{CD016095-F3D2-B24B-8281-C719298CF731}"/>
                  </a:ext>
                </a:extLst>
              </p:cNvPr>
              <p:cNvSpPr>
                <a:spLocks/>
              </p:cNvSpPr>
              <p:nvPr/>
            </p:nvSpPr>
            <p:spPr bwMode="auto">
              <a:xfrm>
                <a:off x="8007852" y="4797576"/>
                <a:ext cx="102722" cy="298397"/>
              </a:xfrm>
              <a:custGeom>
                <a:avLst/>
                <a:gdLst>
                  <a:gd name="T0" fmla="*/ 0 w 85"/>
                  <a:gd name="T1" fmla="*/ 2349 h 246"/>
                  <a:gd name="T2" fmla="*/ 3698 w 85"/>
                  <a:gd name="T3" fmla="*/ 0 h 246"/>
                  <a:gd name="T4" fmla="*/ 3698 w 85"/>
                  <a:gd name="T5" fmla="*/ 2349 h 246"/>
                  <a:gd name="T6" fmla="*/ 0 w 85"/>
                  <a:gd name="T7" fmla="*/ 4698 h 246"/>
                  <a:gd name="T8" fmla="*/ 0 w 85"/>
                  <a:gd name="T9" fmla="*/ 2349 h 246"/>
                  <a:gd name="T10" fmla="*/ 0 60000 65536"/>
                  <a:gd name="T11" fmla="*/ 0 60000 65536"/>
                  <a:gd name="T12" fmla="*/ 0 60000 65536"/>
                  <a:gd name="T13" fmla="*/ 0 60000 65536"/>
                  <a:gd name="T14" fmla="*/ 0 60000 65536"/>
                  <a:gd name="T15" fmla="*/ 0 w 85"/>
                  <a:gd name="T16" fmla="*/ 0 h 246"/>
                  <a:gd name="T17" fmla="*/ 85 w 85"/>
                  <a:gd name="T18" fmla="*/ 246 h 246"/>
                </a:gdLst>
                <a:ahLst/>
                <a:cxnLst>
                  <a:cxn ang="T10">
                    <a:pos x="T0" y="T1"/>
                  </a:cxn>
                  <a:cxn ang="T11">
                    <a:pos x="T2" y="T3"/>
                  </a:cxn>
                  <a:cxn ang="T12">
                    <a:pos x="T4" y="T5"/>
                  </a:cxn>
                  <a:cxn ang="T13">
                    <a:pos x="T6" y="T7"/>
                  </a:cxn>
                  <a:cxn ang="T14">
                    <a:pos x="T8" y="T9"/>
                  </a:cxn>
                </a:cxnLst>
                <a:rect l="T15" t="T16" r="T17" b="T18"/>
                <a:pathLst>
                  <a:path w="85" h="246">
                    <a:moveTo>
                      <a:pt x="0" y="89"/>
                    </a:moveTo>
                    <a:lnTo>
                      <a:pt x="85" y="0"/>
                    </a:lnTo>
                    <a:lnTo>
                      <a:pt x="85" y="156"/>
                    </a:lnTo>
                    <a:lnTo>
                      <a:pt x="0" y="246"/>
                    </a:lnTo>
                    <a:lnTo>
                      <a:pt x="0" y="89"/>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40" name="Freeform 14">
                <a:extLst>
                  <a:ext uri="{FF2B5EF4-FFF2-40B4-BE49-F238E27FC236}">
                    <a16:creationId xmlns:a16="http://schemas.microsoft.com/office/drawing/2014/main" id="{01D0E5BD-F16F-654C-808D-57A8398BCD5D}"/>
                  </a:ext>
                </a:extLst>
              </p:cNvPr>
              <p:cNvSpPr>
                <a:spLocks/>
              </p:cNvSpPr>
              <p:nvPr/>
            </p:nvSpPr>
            <p:spPr bwMode="auto">
              <a:xfrm>
                <a:off x="8158823" y="4691004"/>
                <a:ext cx="115173" cy="221338"/>
              </a:xfrm>
              <a:custGeom>
                <a:avLst/>
                <a:gdLst>
                  <a:gd name="T0" fmla="*/ 0 w 95"/>
                  <a:gd name="T1" fmla="*/ 2329 h 184"/>
                  <a:gd name="T2" fmla="*/ 4946 w 95"/>
                  <a:gd name="T3" fmla="*/ 0 h 184"/>
                  <a:gd name="T4" fmla="*/ 4946 w 95"/>
                  <a:gd name="T5" fmla="*/ 2329 h 184"/>
                  <a:gd name="T6" fmla="*/ 0 w 95"/>
                  <a:gd name="T7" fmla="*/ 3494 h 184"/>
                  <a:gd name="T8" fmla="*/ 0 w 95"/>
                  <a:gd name="T9" fmla="*/ 2329 h 184"/>
                  <a:gd name="T10" fmla="*/ 0 60000 65536"/>
                  <a:gd name="T11" fmla="*/ 0 60000 65536"/>
                  <a:gd name="T12" fmla="*/ 0 60000 65536"/>
                  <a:gd name="T13" fmla="*/ 0 60000 65536"/>
                  <a:gd name="T14" fmla="*/ 0 60000 65536"/>
                  <a:gd name="T15" fmla="*/ 0 w 95"/>
                  <a:gd name="T16" fmla="*/ 0 h 184"/>
                  <a:gd name="T17" fmla="*/ 95 w 95"/>
                  <a:gd name="T18" fmla="*/ 184 h 184"/>
                </a:gdLst>
                <a:ahLst/>
                <a:cxnLst>
                  <a:cxn ang="T10">
                    <a:pos x="T0" y="T1"/>
                  </a:cxn>
                  <a:cxn ang="T11">
                    <a:pos x="T2" y="T3"/>
                  </a:cxn>
                  <a:cxn ang="T12">
                    <a:pos x="T4" y="T5"/>
                  </a:cxn>
                  <a:cxn ang="T13">
                    <a:pos x="T6" y="T7"/>
                  </a:cxn>
                  <a:cxn ang="T14">
                    <a:pos x="T8" y="T9"/>
                  </a:cxn>
                </a:cxnLst>
                <a:rect l="T15" t="T16" r="T17" b="T18"/>
                <a:pathLst>
                  <a:path w="95" h="184">
                    <a:moveTo>
                      <a:pt x="0" y="28"/>
                    </a:moveTo>
                    <a:lnTo>
                      <a:pt x="95" y="0"/>
                    </a:lnTo>
                    <a:lnTo>
                      <a:pt x="95" y="154"/>
                    </a:lnTo>
                    <a:lnTo>
                      <a:pt x="0" y="184"/>
                    </a:lnTo>
                    <a:lnTo>
                      <a:pt x="0" y="28"/>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41" name="Freeform 15">
                <a:extLst>
                  <a:ext uri="{FF2B5EF4-FFF2-40B4-BE49-F238E27FC236}">
                    <a16:creationId xmlns:a16="http://schemas.microsoft.com/office/drawing/2014/main" id="{48BFD218-CDD0-314A-A2D1-79EFBBA5D0A4}"/>
                  </a:ext>
                </a:extLst>
              </p:cNvPr>
              <p:cNvSpPr>
                <a:spLocks/>
              </p:cNvSpPr>
              <p:nvPr/>
            </p:nvSpPr>
            <p:spPr bwMode="auto">
              <a:xfrm>
                <a:off x="8407845" y="4184387"/>
                <a:ext cx="60700" cy="267246"/>
              </a:xfrm>
              <a:custGeom>
                <a:avLst/>
                <a:gdLst>
                  <a:gd name="T0" fmla="*/ 0 w 49"/>
                  <a:gd name="T1" fmla="*/ 2352 h 220"/>
                  <a:gd name="T2" fmla="*/ 3791 w 49"/>
                  <a:gd name="T3" fmla="*/ 0 h 220"/>
                  <a:gd name="T4" fmla="*/ 3791 w 49"/>
                  <a:gd name="T5" fmla="*/ 2352 h 220"/>
                  <a:gd name="T6" fmla="*/ 0 w 49"/>
                  <a:gd name="T7" fmla="*/ 4705 h 220"/>
                  <a:gd name="T8" fmla="*/ 0 w 49"/>
                  <a:gd name="T9" fmla="*/ 2352 h 220"/>
                  <a:gd name="T10" fmla="*/ 0 60000 65536"/>
                  <a:gd name="T11" fmla="*/ 0 60000 65536"/>
                  <a:gd name="T12" fmla="*/ 0 60000 65536"/>
                  <a:gd name="T13" fmla="*/ 0 60000 65536"/>
                  <a:gd name="T14" fmla="*/ 0 60000 65536"/>
                  <a:gd name="T15" fmla="*/ 0 w 49"/>
                  <a:gd name="T16" fmla="*/ 0 h 220"/>
                  <a:gd name="T17" fmla="*/ 49 w 49"/>
                  <a:gd name="T18" fmla="*/ 220 h 220"/>
                </a:gdLst>
                <a:ahLst/>
                <a:cxnLst>
                  <a:cxn ang="T10">
                    <a:pos x="T0" y="T1"/>
                  </a:cxn>
                  <a:cxn ang="T11">
                    <a:pos x="T2" y="T3"/>
                  </a:cxn>
                  <a:cxn ang="T12">
                    <a:pos x="T4" y="T5"/>
                  </a:cxn>
                  <a:cxn ang="T13">
                    <a:pos x="T6" y="T7"/>
                  </a:cxn>
                  <a:cxn ang="T14">
                    <a:pos x="T8" y="T9"/>
                  </a:cxn>
                </a:cxnLst>
                <a:rect l="T15" t="T16" r="T17" b="T18"/>
                <a:pathLst>
                  <a:path w="49" h="220">
                    <a:moveTo>
                      <a:pt x="0" y="63"/>
                    </a:moveTo>
                    <a:lnTo>
                      <a:pt x="49" y="0"/>
                    </a:lnTo>
                    <a:lnTo>
                      <a:pt x="49" y="155"/>
                    </a:lnTo>
                    <a:lnTo>
                      <a:pt x="0" y="220"/>
                    </a:lnTo>
                    <a:lnTo>
                      <a:pt x="0" y="63"/>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42" name="Freeform 16">
                <a:extLst>
                  <a:ext uri="{FF2B5EF4-FFF2-40B4-BE49-F238E27FC236}">
                    <a16:creationId xmlns:a16="http://schemas.microsoft.com/office/drawing/2014/main" id="{5A9AA67A-A8C4-0640-8C90-89EE1E939729}"/>
                  </a:ext>
                </a:extLst>
              </p:cNvPr>
              <p:cNvSpPr>
                <a:spLocks/>
              </p:cNvSpPr>
              <p:nvPr/>
            </p:nvSpPr>
            <p:spPr bwMode="auto">
              <a:xfrm>
                <a:off x="8756481" y="3969607"/>
                <a:ext cx="63812" cy="209861"/>
              </a:xfrm>
              <a:custGeom>
                <a:avLst/>
                <a:gdLst>
                  <a:gd name="T0" fmla="*/ 0 w 54"/>
                  <a:gd name="T1" fmla="*/ 2349 h 173"/>
                  <a:gd name="T2" fmla="*/ 3616 w 54"/>
                  <a:gd name="T3" fmla="*/ 0 h 173"/>
                  <a:gd name="T4" fmla="*/ 3616 w 54"/>
                  <a:gd name="T5" fmla="*/ 2349 h 173"/>
                  <a:gd name="T6" fmla="*/ 0 w 54"/>
                  <a:gd name="T7" fmla="*/ 3524 h 173"/>
                  <a:gd name="T8" fmla="*/ 0 w 54"/>
                  <a:gd name="T9" fmla="*/ 2349 h 173"/>
                  <a:gd name="T10" fmla="*/ 0 60000 65536"/>
                  <a:gd name="T11" fmla="*/ 0 60000 65536"/>
                  <a:gd name="T12" fmla="*/ 0 60000 65536"/>
                  <a:gd name="T13" fmla="*/ 0 60000 65536"/>
                  <a:gd name="T14" fmla="*/ 0 60000 65536"/>
                  <a:gd name="T15" fmla="*/ 0 w 54"/>
                  <a:gd name="T16" fmla="*/ 0 h 173"/>
                  <a:gd name="T17" fmla="*/ 54 w 54"/>
                  <a:gd name="T18" fmla="*/ 173 h 173"/>
                </a:gdLst>
                <a:ahLst/>
                <a:cxnLst>
                  <a:cxn ang="T10">
                    <a:pos x="T0" y="T1"/>
                  </a:cxn>
                  <a:cxn ang="T11">
                    <a:pos x="T2" y="T3"/>
                  </a:cxn>
                  <a:cxn ang="T12">
                    <a:pos x="T4" y="T5"/>
                  </a:cxn>
                  <a:cxn ang="T13">
                    <a:pos x="T6" y="T7"/>
                  </a:cxn>
                  <a:cxn ang="T14">
                    <a:pos x="T8" y="T9"/>
                  </a:cxn>
                </a:cxnLst>
                <a:rect l="T15" t="T16" r="T17" b="T18"/>
                <a:pathLst>
                  <a:path w="54" h="173">
                    <a:moveTo>
                      <a:pt x="0" y="20"/>
                    </a:moveTo>
                    <a:lnTo>
                      <a:pt x="54" y="0"/>
                    </a:lnTo>
                    <a:lnTo>
                      <a:pt x="54" y="153"/>
                    </a:lnTo>
                    <a:lnTo>
                      <a:pt x="0" y="173"/>
                    </a:lnTo>
                    <a:lnTo>
                      <a:pt x="0" y="2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43" name="Freeform 17">
                <a:extLst>
                  <a:ext uri="{FF2B5EF4-FFF2-40B4-BE49-F238E27FC236}">
                    <a16:creationId xmlns:a16="http://schemas.microsoft.com/office/drawing/2014/main" id="{6F7A3373-07BF-764F-B8B3-DA6941C58578}"/>
                  </a:ext>
                </a:extLst>
              </p:cNvPr>
              <p:cNvSpPr>
                <a:spLocks/>
              </p:cNvSpPr>
              <p:nvPr/>
            </p:nvSpPr>
            <p:spPr bwMode="auto">
              <a:xfrm>
                <a:off x="8521462" y="4005676"/>
                <a:ext cx="174317" cy="209861"/>
              </a:xfrm>
              <a:custGeom>
                <a:avLst/>
                <a:gdLst>
                  <a:gd name="T0" fmla="*/ 7460 w 143"/>
                  <a:gd name="T1" fmla="*/ 0 h 173"/>
                  <a:gd name="T2" fmla="*/ 6217 w 143"/>
                  <a:gd name="T3" fmla="*/ 2349 h 173"/>
                  <a:gd name="T4" fmla="*/ 0 w 143"/>
                  <a:gd name="T5" fmla="*/ 2349 h 173"/>
                  <a:gd name="T6" fmla="*/ 0 w 143"/>
                  <a:gd name="T7" fmla="*/ 3524 h 173"/>
                  <a:gd name="T8" fmla="*/ 6217 w 143"/>
                  <a:gd name="T9" fmla="*/ 3524 h 173"/>
                  <a:gd name="T10" fmla="*/ 7460 w 143"/>
                  <a:gd name="T11" fmla="*/ 3524 h 173"/>
                  <a:gd name="T12" fmla="*/ 7460 w 143"/>
                  <a:gd name="T13" fmla="*/ 0 h 173"/>
                  <a:gd name="T14" fmla="*/ 0 60000 65536"/>
                  <a:gd name="T15" fmla="*/ 0 60000 65536"/>
                  <a:gd name="T16" fmla="*/ 0 60000 65536"/>
                  <a:gd name="T17" fmla="*/ 0 60000 65536"/>
                  <a:gd name="T18" fmla="*/ 0 60000 65536"/>
                  <a:gd name="T19" fmla="*/ 0 60000 65536"/>
                  <a:gd name="T20" fmla="*/ 0 60000 65536"/>
                  <a:gd name="T21" fmla="*/ 0 w 143"/>
                  <a:gd name="T22" fmla="*/ 0 h 173"/>
                  <a:gd name="T23" fmla="*/ 143 w 143"/>
                  <a:gd name="T24" fmla="*/ 173 h 1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173">
                    <a:moveTo>
                      <a:pt x="143" y="0"/>
                    </a:moveTo>
                    <a:lnTo>
                      <a:pt x="113" y="4"/>
                    </a:lnTo>
                    <a:lnTo>
                      <a:pt x="0" y="20"/>
                    </a:lnTo>
                    <a:lnTo>
                      <a:pt x="0" y="173"/>
                    </a:lnTo>
                    <a:lnTo>
                      <a:pt x="115" y="159"/>
                    </a:lnTo>
                    <a:lnTo>
                      <a:pt x="143" y="155"/>
                    </a:lnTo>
                    <a:lnTo>
                      <a:pt x="143"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44" name="Freeform 18">
                <a:extLst>
                  <a:ext uri="{FF2B5EF4-FFF2-40B4-BE49-F238E27FC236}">
                    <a16:creationId xmlns:a16="http://schemas.microsoft.com/office/drawing/2014/main" id="{73FA9F0B-FA5F-E141-86BA-3D15AC92FFD4}"/>
                  </a:ext>
                </a:extLst>
              </p:cNvPr>
              <p:cNvSpPr>
                <a:spLocks/>
              </p:cNvSpPr>
              <p:nvPr/>
            </p:nvSpPr>
            <p:spPr bwMode="auto">
              <a:xfrm>
                <a:off x="5962739" y="5102530"/>
                <a:ext cx="73152" cy="316432"/>
              </a:xfrm>
              <a:custGeom>
                <a:avLst/>
                <a:gdLst>
                  <a:gd name="T0" fmla="*/ 0 w 59"/>
                  <a:gd name="T1" fmla="*/ 0 h 262"/>
                  <a:gd name="T2" fmla="*/ 3794 w 59"/>
                  <a:gd name="T3" fmla="*/ 2339 h 262"/>
                  <a:gd name="T4" fmla="*/ 3794 w 59"/>
                  <a:gd name="T5" fmla="*/ 5847 h 262"/>
                  <a:gd name="T6" fmla="*/ 0 w 59"/>
                  <a:gd name="T7" fmla="*/ 2339 h 262"/>
                  <a:gd name="T8" fmla="*/ 0 w 59"/>
                  <a:gd name="T9" fmla="*/ 0 h 262"/>
                  <a:gd name="T10" fmla="*/ 0 60000 65536"/>
                  <a:gd name="T11" fmla="*/ 0 60000 65536"/>
                  <a:gd name="T12" fmla="*/ 0 60000 65536"/>
                  <a:gd name="T13" fmla="*/ 0 60000 65536"/>
                  <a:gd name="T14" fmla="*/ 0 60000 65536"/>
                  <a:gd name="T15" fmla="*/ 0 w 59"/>
                  <a:gd name="T16" fmla="*/ 0 h 262"/>
                  <a:gd name="T17" fmla="*/ 59 w 59"/>
                  <a:gd name="T18" fmla="*/ 262 h 262"/>
                </a:gdLst>
                <a:ahLst/>
                <a:cxnLst>
                  <a:cxn ang="T10">
                    <a:pos x="T0" y="T1"/>
                  </a:cxn>
                  <a:cxn ang="T11">
                    <a:pos x="T2" y="T3"/>
                  </a:cxn>
                  <a:cxn ang="T12">
                    <a:pos x="T4" y="T5"/>
                  </a:cxn>
                  <a:cxn ang="T13">
                    <a:pos x="T6" y="T7"/>
                  </a:cxn>
                  <a:cxn ang="T14">
                    <a:pos x="T8" y="T9"/>
                  </a:cxn>
                </a:cxnLst>
                <a:rect l="T15" t="T16" r="T17" b="T18"/>
                <a:pathLst>
                  <a:path w="59" h="262">
                    <a:moveTo>
                      <a:pt x="0" y="0"/>
                    </a:moveTo>
                    <a:lnTo>
                      <a:pt x="59" y="108"/>
                    </a:lnTo>
                    <a:lnTo>
                      <a:pt x="59" y="262"/>
                    </a:lnTo>
                    <a:lnTo>
                      <a:pt x="0" y="153"/>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45" name="Freeform 19">
                <a:extLst>
                  <a:ext uri="{FF2B5EF4-FFF2-40B4-BE49-F238E27FC236}">
                    <a16:creationId xmlns:a16="http://schemas.microsoft.com/office/drawing/2014/main" id="{356BAE3C-98CC-D640-846E-0D87F2CCA1B9}"/>
                  </a:ext>
                </a:extLst>
              </p:cNvPr>
              <p:cNvSpPr>
                <a:spLocks/>
              </p:cNvSpPr>
              <p:nvPr/>
            </p:nvSpPr>
            <p:spPr bwMode="auto">
              <a:xfrm>
                <a:off x="6171297" y="5220576"/>
                <a:ext cx="101167" cy="218061"/>
              </a:xfrm>
              <a:custGeom>
                <a:avLst/>
                <a:gdLst>
                  <a:gd name="T0" fmla="*/ 0 w 84"/>
                  <a:gd name="T1" fmla="*/ 0 h 180"/>
                  <a:gd name="T2" fmla="*/ 3685 w 84"/>
                  <a:gd name="T3" fmla="*/ 2346 h 180"/>
                  <a:gd name="T4" fmla="*/ 3685 w 84"/>
                  <a:gd name="T5" fmla="*/ 3519 h 180"/>
                  <a:gd name="T6" fmla="*/ 0 w 84"/>
                  <a:gd name="T7" fmla="*/ 2346 h 180"/>
                  <a:gd name="T8" fmla="*/ 0 w 84"/>
                  <a:gd name="T9" fmla="*/ 0 h 180"/>
                  <a:gd name="T10" fmla="*/ 0 60000 65536"/>
                  <a:gd name="T11" fmla="*/ 0 60000 65536"/>
                  <a:gd name="T12" fmla="*/ 0 60000 65536"/>
                  <a:gd name="T13" fmla="*/ 0 60000 65536"/>
                  <a:gd name="T14" fmla="*/ 0 60000 65536"/>
                  <a:gd name="T15" fmla="*/ 0 w 84"/>
                  <a:gd name="T16" fmla="*/ 0 h 180"/>
                  <a:gd name="T17" fmla="*/ 84 w 84"/>
                  <a:gd name="T18" fmla="*/ 180 h 180"/>
                </a:gdLst>
                <a:ahLst/>
                <a:cxnLst>
                  <a:cxn ang="T10">
                    <a:pos x="T0" y="T1"/>
                  </a:cxn>
                  <a:cxn ang="T11">
                    <a:pos x="T2" y="T3"/>
                  </a:cxn>
                  <a:cxn ang="T12">
                    <a:pos x="T4" y="T5"/>
                  </a:cxn>
                  <a:cxn ang="T13">
                    <a:pos x="T6" y="T7"/>
                  </a:cxn>
                  <a:cxn ang="T14">
                    <a:pos x="T8" y="T9"/>
                  </a:cxn>
                </a:cxnLst>
                <a:rect l="T15" t="T16" r="T17" b="T18"/>
                <a:pathLst>
                  <a:path w="84" h="180">
                    <a:moveTo>
                      <a:pt x="0" y="0"/>
                    </a:moveTo>
                    <a:lnTo>
                      <a:pt x="84" y="29"/>
                    </a:lnTo>
                    <a:lnTo>
                      <a:pt x="84" y="180"/>
                    </a:lnTo>
                    <a:lnTo>
                      <a:pt x="0" y="153"/>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46" name="Freeform 169">
                <a:extLst>
                  <a:ext uri="{FF2B5EF4-FFF2-40B4-BE49-F238E27FC236}">
                    <a16:creationId xmlns:a16="http://schemas.microsoft.com/office/drawing/2014/main" id="{C21834D8-6C90-8045-9D98-546029FC1329}"/>
                  </a:ext>
                </a:extLst>
              </p:cNvPr>
              <p:cNvSpPr>
                <a:spLocks/>
              </p:cNvSpPr>
              <p:nvPr/>
            </p:nvSpPr>
            <p:spPr bwMode="auto">
              <a:xfrm>
                <a:off x="7466222" y="5132040"/>
                <a:ext cx="87159" cy="262326"/>
              </a:xfrm>
              <a:custGeom>
                <a:avLst/>
                <a:gdLst>
                  <a:gd name="T0" fmla="*/ 0 w 71"/>
                  <a:gd name="T1" fmla="*/ 0 h 217"/>
                  <a:gd name="T2" fmla="*/ 0 w 71"/>
                  <a:gd name="T3" fmla="*/ 2341 h 217"/>
                  <a:gd name="T4" fmla="*/ 2504 w 71"/>
                  <a:gd name="T5" fmla="*/ 4682 h 217"/>
                  <a:gd name="T6" fmla="*/ 2504 w 71"/>
                  <a:gd name="T7" fmla="*/ 2341 h 217"/>
                  <a:gd name="T8" fmla="*/ 0 w 71"/>
                  <a:gd name="T9" fmla="*/ 0 h 217"/>
                  <a:gd name="T10" fmla="*/ 0 60000 65536"/>
                  <a:gd name="T11" fmla="*/ 0 60000 65536"/>
                  <a:gd name="T12" fmla="*/ 0 60000 65536"/>
                  <a:gd name="T13" fmla="*/ 0 60000 65536"/>
                  <a:gd name="T14" fmla="*/ 0 60000 65536"/>
                  <a:gd name="T15" fmla="*/ 0 w 71"/>
                  <a:gd name="T16" fmla="*/ 0 h 217"/>
                  <a:gd name="T17" fmla="*/ 71 w 71"/>
                  <a:gd name="T18" fmla="*/ 217 h 217"/>
                </a:gdLst>
                <a:ahLst/>
                <a:cxnLst>
                  <a:cxn ang="T10">
                    <a:pos x="T0" y="T1"/>
                  </a:cxn>
                  <a:cxn ang="T11">
                    <a:pos x="T2" y="T3"/>
                  </a:cxn>
                  <a:cxn ang="T12">
                    <a:pos x="T4" y="T5"/>
                  </a:cxn>
                  <a:cxn ang="T13">
                    <a:pos x="T6" y="T7"/>
                  </a:cxn>
                  <a:cxn ang="T14">
                    <a:pos x="T8" y="T9"/>
                  </a:cxn>
                </a:cxnLst>
                <a:rect l="T15" t="T16" r="T17" b="T18"/>
                <a:pathLst>
                  <a:path w="71" h="217">
                    <a:moveTo>
                      <a:pt x="0" y="0"/>
                    </a:moveTo>
                    <a:lnTo>
                      <a:pt x="0" y="153"/>
                    </a:lnTo>
                    <a:lnTo>
                      <a:pt x="71" y="217"/>
                    </a:lnTo>
                    <a:lnTo>
                      <a:pt x="71" y="60"/>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47" name="Freeform 170">
                <a:extLst>
                  <a:ext uri="{FF2B5EF4-FFF2-40B4-BE49-F238E27FC236}">
                    <a16:creationId xmlns:a16="http://schemas.microsoft.com/office/drawing/2014/main" id="{3FDD38BE-2E0A-D143-A490-F97B18CBB825}"/>
                  </a:ext>
                </a:extLst>
              </p:cNvPr>
              <p:cNvSpPr>
                <a:spLocks/>
              </p:cNvSpPr>
              <p:nvPr/>
            </p:nvSpPr>
            <p:spPr bwMode="auto">
              <a:xfrm>
                <a:off x="7735479" y="5363219"/>
                <a:ext cx="68482" cy="291838"/>
              </a:xfrm>
              <a:custGeom>
                <a:avLst/>
                <a:gdLst>
                  <a:gd name="T0" fmla="*/ 0 w 57"/>
                  <a:gd name="T1" fmla="*/ 0 h 242"/>
                  <a:gd name="T2" fmla="*/ 3676 w 57"/>
                  <a:gd name="T3" fmla="*/ 2335 h 242"/>
                  <a:gd name="T4" fmla="*/ 3676 w 57"/>
                  <a:gd name="T5" fmla="*/ 4671 h 242"/>
                  <a:gd name="T6" fmla="*/ 0 w 57"/>
                  <a:gd name="T7" fmla="*/ 2335 h 242"/>
                  <a:gd name="T8" fmla="*/ 0 w 57"/>
                  <a:gd name="T9" fmla="*/ 0 h 242"/>
                  <a:gd name="T10" fmla="*/ 0 60000 65536"/>
                  <a:gd name="T11" fmla="*/ 0 60000 65536"/>
                  <a:gd name="T12" fmla="*/ 0 60000 65536"/>
                  <a:gd name="T13" fmla="*/ 0 60000 65536"/>
                  <a:gd name="T14" fmla="*/ 0 60000 65536"/>
                  <a:gd name="T15" fmla="*/ 0 w 57"/>
                  <a:gd name="T16" fmla="*/ 0 h 242"/>
                  <a:gd name="T17" fmla="*/ 57 w 57"/>
                  <a:gd name="T18" fmla="*/ 242 h 242"/>
                </a:gdLst>
                <a:ahLst/>
                <a:cxnLst>
                  <a:cxn ang="T10">
                    <a:pos x="T0" y="T1"/>
                  </a:cxn>
                  <a:cxn ang="T11">
                    <a:pos x="T2" y="T3"/>
                  </a:cxn>
                  <a:cxn ang="T12">
                    <a:pos x="T4" y="T5"/>
                  </a:cxn>
                  <a:cxn ang="T13">
                    <a:pos x="T6" y="T7"/>
                  </a:cxn>
                  <a:cxn ang="T14">
                    <a:pos x="T8" y="T9"/>
                  </a:cxn>
                </a:cxnLst>
                <a:rect l="T15" t="T16" r="T17" b="T18"/>
                <a:pathLst>
                  <a:path w="57" h="242">
                    <a:moveTo>
                      <a:pt x="0" y="0"/>
                    </a:moveTo>
                    <a:lnTo>
                      <a:pt x="57" y="86"/>
                    </a:lnTo>
                    <a:lnTo>
                      <a:pt x="57" y="242"/>
                    </a:lnTo>
                    <a:lnTo>
                      <a:pt x="0" y="154"/>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48" name="Freeform 171">
                <a:extLst>
                  <a:ext uri="{FF2B5EF4-FFF2-40B4-BE49-F238E27FC236}">
                    <a16:creationId xmlns:a16="http://schemas.microsoft.com/office/drawing/2014/main" id="{CBC07078-6D58-A643-A5F1-8B313CFECF52}"/>
                  </a:ext>
                </a:extLst>
              </p:cNvPr>
              <p:cNvSpPr>
                <a:spLocks/>
              </p:cNvSpPr>
              <p:nvPr/>
            </p:nvSpPr>
            <p:spPr bwMode="auto">
              <a:xfrm>
                <a:off x="7660772" y="5179586"/>
                <a:ext cx="91827" cy="267246"/>
              </a:xfrm>
              <a:custGeom>
                <a:avLst/>
                <a:gdLst>
                  <a:gd name="T0" fmla="*/ 0 w 74"/>
                  <a:gd name="T1" fmla="*/ 0 h 220"/>
                  <a:gd name="T2" fmla="*/ 5063 w 74"/>
                  <a:gd name="T3" fmla="*/ 2352 h 220"/>
                  <a:gd name="T4" fmla="*/ 3797 w 74"/>
                  <a:gd name="T5" fmla="*/ 2352 h 220"/>
                  <a:gd name="T6" fmla="*/ 3797 w 74"/>
                  <a:gd name="T7" fmla="*/ 4705 h 220"/>
                  <a:gd name="T8" fmla="*/ 0 w 74"/>
                  <a:gd name="T9" fmla="*/ 2352 h 220"/>
                  <a:gd name="T10" fmla="*/ 0 w 74"/>
                  <a:gd name="T11" fmla="*/ 0 h 220"/>
                  <a:gd name="T12" fmla="*/ 0 60000 65536"/>
                  <a:gd name="T13" fmla="*/ 0 60000 65536"/>
                  <a:gd name="T14" fmla="*/ 0 60000 65536"/>
                  <a:gd name="T15" fmla="*/ 0 60000 65536"/>
                  <a:gd name="T16" fmla="*/ 0 60000 65536"/>
                  <a:gd name="T17" fmla="*/ 0 60000 65536"/>
                  <a:gd name="T18" fmla="*/ 0 w 74"/>
                  <a:gd name="T19" fmla="*/ 0 h 220"/>
                  <a:gd name="T20" fmla="*/ 74 w 74"/>
                  <a:gd name="T21" fmla="*/ 220 h 220"/>
                </a:gdLst>
                <a:ahLst/>
                <a:cxnLst>
                  <a:cxn ang="T12">
                    <a:pos x="T0" y="T1"/>
                  </a:cxn>
                  <a:cxn ang="T13">
                    <a:pos x="T2" y="T3"/>
                  </a:cxn>
                  <a:cxn ang="T14">
                    <a:pos x="T4" y="T5"/>
                  </a:cxn>
                  <a:cxn ang="T15">
                    <a:pos x="T6" y="T7"/>
                  </a:cxn>
                  <a:cxn ang="T16">
                    <a:pos x="T8" y="T9"/>
                  </a:cxn>
                  <a:cxn ang="T17">
                    <a:pos x="T10" y="T11"/>
                  </a:cxn>
                </a:cxnLst>
                <a:rect l="T18" t="T19" r="T20" b="T21"/>
                <a:pathLst>
                  <a:path w="74" h="220">
                    <a:moveTo>
                      <a:pt x="0" y="0"/>
                    </a:moveTo>
                    <a:lnTo>
                      <a:pt x="74" y="79"/>
                    </a:lnTo>
                    <a:lnTo>
                      <a:pt x="58" y="151"/>
                    </a:lnTo>
                    <a:lnTo>
                      <a:pt x="58" y="220"/>
                    </a:lnTo>
                    <a:lnTo>
                      <a:pt x="0" y="153"/>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49" name="Freeform 172">
                <a:extLst>
                  <a:ext uri="{FF2B5EF4-FFF2-40B4-BE49-F238E27FC236}">
                    <a16:creationId xmlns:a16="http://schemas.microsoft.com/office/drawing/2014/main" id="{4C308B7B-E509-4748-8FE0-B2E99F23B9DD}"/>
                  </a:ext>
                </a:extLst>
              </p:cNvPr>
              <p:cNvSpPr>
                <a:spLocks/>
              </p:cNvSpPr>
              <p:nvPr/>
            </p:nvSpPr>
            <p:spPr bwMode="auto">
              <a:xfrm>
                <a:off x="7089574" y="5251728"/>
                <a:ext cx="161866" cy="190188"/>
              </a:xfrm>
              <a:custGeom>
                <a:avLst/>
                <a:gdLst>
                  <a:gd name="T0" fmla="*/ 0 w 135"/>
                  <a:gd name="T1" fmla="*/ 0 h 159"/>
                  <a:gd name="T2" fmla="*/ 0 w 135"/>
                  <a:gd name="T3" fmla="*/ 2316 h 159"/>
                  <a:gd name="T4" fmla="*/ 7338 w 135"/>
                  <a:gd name="T5" fmla="*/ 2316 h 159"/>
                  <a:gd name="T6" fmla="*/ 7338 w 135"/>
                  <a:gd name="T7" fmla="*/ 2316 h 159"/>
                  <a:gd name="T8" fmla="*/ 0 w 135"/>
                  <a:gd name="T9" fmla="*/ 0 h 159"/>
                  <a:gd name="T10" fmla="*/ 0 60000 65536"/>
                  <a:gd name="T11" fmla="*/ 0 60000 65536"/>
                  <a:gd name="T12" fmla="*/ 0 60000 65536"/>
                  <a:gd name="T13" fmla="*/ 0 60000 65536"/>
                  <a:gd name="T14" fmla="*/ 0 60000 65536"/>
                  <a:gd name="T15" fmla="*/ 0 w 135"/>
                  <a:gd name="T16" fmla="*/ 0 h 159"/>
                  <a:gd name="T17" fmla="*/ 135 w 135"/>
                  <a:gd name="T18" fmla="*/ 159 h 159"/>
                </a:gdLst>
                <a:ahLst/>
                <a:cxnLst>
                  <a:cxn ang="T10">
                    <a:pos x="T0" y="T1"/>
                  </a:cxn>
                  <a:cxn ang="T11">
                    <a:pos x="T2" y="T3"/>
                  </a:cxn>
                  <a:cxn ang="T12">
                    <a:pos x="T4" y="T5"/>
                  </a:cxn>
                  <a:cxn ang="T13">
                    <a:pos x="T6" y="T7"/>
                  </a:cxn>
                  <a:cxn ang="T14">
                    <a:pos x="T8" y="T9"/>
                  </a:cxn>
                </a:cxnLst>
                <a:rect l="T15" t="T16" r="T17" b="T18"/>
                <a:pathLst>
                  <a:path w="135" h="159">
                    <a:moveTo>
                      <a:pt x="0" y="0"/>
                    </a:moveTo>
                    <a:lnTo>
                      <a:pt x="0" y="153"/>
                    </a:lnTo>
                    <a:lnTo>
                      <a:pt x="135" y="159"/>
                    </a:lnTo>
                    <a:lnTo>
                      <a:pt x="135" y="4"/>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50" name="Freeform 173">
                <a:extLst>
                  <a:ext uri="{FF2B5EF4-FFF2-40B4-BE49-F238E27FC236}">
                    <a16:creationId xmlns:a16="http://schemas.microsoft.com/office/drawing/2014/main" id="{B29F48AD-58A8-5A46-9F80-4F5BA2078F45}"/>
                  </a:ext>
                </a:extLst>
              </p:cNvPr>
              <p:cNvSpPr>
                <a:spLocks/>
              </p:cNvSpPr>
              <p:nvPr/>
            </p:nvSpPr>
            <p:spPr bwMode="auto">
              <a:xfrm>
                <a:off x="7855322" y="5638658"/>
                <a:ext cx="76264" cy="190188"/>
              </a:xfrm>
              <a:custGeom>
                <a:avLst/>
                <a:gdLst>
                  <a:gd name="T0" fmla="*/ 0 w 61"/>
                  <a:gd name="T1" fmla="*/ 2346 h 157"/>
                  <a:gd name="T2" fmla="*/ 3826 w 61"/>
                  <a:gd name="T3" fmla="*/ 0 h 157"/>
                  <a:gd name="T4" fmla="*/ 3826 w 61"/>
                  <a:gd name="T5" fmla="*/ 2346 h 157"/>
                  <a:gd name="T6" fmla="*/ 0 w 61"/>
                  <a:gd name="T7" fmla="*/ 3519 h 157"/>
                  <a:gd name="T8" fmla="*/ 0 w 61"/>
                  <a:gd name="T9" fmla="*/ 2346 h 157"/>
                  <a:gd name="T10" fmla="*/ 0 60000 65536"/>
                  <a:gd name="T11" fmla="*/ 0 60000 65536"/>
                  <a:gd name="T12" fmla="*/ 0 60000 65536"/>
                  <a:gd name="T13" fmla="*/ 0 60000 65536"/>
                  <a:gd name="T14" fmla="*/ 0 60000 65536"/>
                  <a:gd name="T15" fmla="*/ 0 w 61"/>
                  <a:gd name="T16" fmla="*/ 0 h 157"/>
                  <a:gd name="T17" fmla="*/ 61 w 61"/>
                  <a:gd name="T18" fmla="*/ 157 h 157"/>
                </a:gdLst>
                <a:ahLst/>
                <a:cxnLst>
                  <a:cxn ang="T10">
                    <a:pos x="T0" y="T1"/>
                  </a:cxn>
                  <a:cxn ang="T11">
                    <a:pos x="T2" y="T3"/>
                  </a:cxn>
                  <a:cxn ang="T12">
                    <a:pos x="T4" y="T5"/>
                  </a:cxn>
                  <a:cxn ang="T13">
                    <a:pos x="T6" y="T7"/>
                  </a:cxn>
                  <a:cxn ang="T14">
                    <a:pos x="T8" y="T9"/>
                  </a:cxn>
                </a:cxnLst>
                <a:rect l="T15" t="T16" r="T17" b="T18"/>
                <a:pathLst>
                  <a:path w="61" h="157">
                    <a:moveTo>
                      <a:pt x="0" y="4"/>
                    </a:moveTo>
                    <a:lnTo>
                      <a:pt x="61" y="0"/>
                    </a:lnTo>
                    <a:lnTo>
                      <a:pt x="61" y="151"/>
                    </a:lnTo>
                    <a:lnTo>
                      <a:pt x="0" y="157"/>
                    </a:lnTo>
                    <a:lnTo>
                      <a:pt x="0" y="4"/>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51" name="Freeform 174">
                <a:extLst>
                  <a:ext uri="{FF2B5EF4-FFF2-40B4-BE49-F238E27FC236}">
                    <a16:creationId xmlns:a16="http://schemas.microsoft.com/office/drawing/2014/main" id="{FC74ED7C-A430-EB4F-8473-160CC82ED977}"/>
                  </a:ext>
                </a:extLst>
              </p:cNvPr>
              <p:cNvSpPr>
                <a:spLocks/>
              </p:cNvSpPr>
              <p:nvPr/>
            </p:nvSpPr>
            <p:spPr bwMode="auto">
              <a:xfrm>
                <a:off x="4445247" y="4248331"/>
                <a:ext cx="280153" cy="657455"/>
              </a:xfrm>
              <a:custGeom>
                <a:avLst/>
                <a:gdLst>
                  <a:gd name="T0" fmla="*/ 0 w 231"/>
                  <a:gd name="T1" fmla="*/ 0 h 543"/>
                  <a:gd name="T2" fmla="*/ 0 w 231"/>
                  <a:gd name="T3" fmla="*/ 2345 h 543"/>
                  <a:gd name="T4" fmla="*/ 3711 w 231"/>
                  <a:gd name="T5" fmla="*/ 5862 h 543"/>
                  <a:gd name="T6" fmla="*/ 12370 w 231"/>
                  <a:gd name="T7" fmla="*/ 10551 h 543"/>
                  <a:gd name="T8" fmla="*/ 12370 w 231"/>
                  <a:gd name="T9" fmla="*/ 7034 h 543"/>
                  <a:gd name="T10" fmla="*/ 4948 w 231"/>
                  <a:gd name="T11" fmla="*/ 2345 h 543"/>
                  <a:gd name="T12" fmla="*/ 0 w 231"/>
                  <a:gd name="T13" fmla="*/ 0 h 543"/>
                  <a:gd name="T14" fmla="*/ 0 60000 65536"/>
                  <a:gd name="T15" fmla="*/ 0 60000 65536"/>
                  <a:gd name="T16" fmla="*/ 0 60000 65536"/>
                  <a:gd name="T17" fmla="*/ 0 60000 65536"/>
                  <a:gd name="T18" fmla="*/ 0 60000 65536"/>
                  <a:gd name="T19" fmla="*/ 0 60000 65536"/>
                  <a:gd name="T20" fmla="*/ 0 60000 65536"/>
                  <a:gd name="T21" fmla="*/ 0 w 231"/>
                  <a:gd name="T22" fmla="*/ 0 h 543"/>
                  <a:gd name="T23" fmla="*/ 231 w 231"/>
                  <a:gd name="T24" fmla="*/ 543 h 5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1" h="543">
                    <a:moveTo>
                      <a:pt x="0" y="0"/>
                    </a:moveTo>
                    <a:lnTo>
                      <a:pt x="0" y="154"/>
                    </a:lnTo>
                    <a:lnTo>
                      <a:pt x="82" y="280"/>
                    </a:lnTo>
                    <a:lnTo>
                      <a:pt x="231" y="543"/>
                    </a:lnTo>
                    <a:lnTo>
                      <a:pt x="231" y="391"/>
                    </a:lnTo>
                    <a:lnTo>
                      <a:pt x="92" y="145"/>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52" name="Freeform 175">
                <a:extLst>
                  <a:ext uri="{FF2B5EF4-FFF2-40B4-BE49-F238E27FC236}">
                    <a16:creationId xmlns:a16="http://schemas.microsoft.com/office/drawing/2014/main" id="{03E2F946-1A99-9E4D-BA37-8F0C22F4EBA0}"/>
                  </a:ext>
                </a:extLst>
              </p:cNvPr>
              <p:cNvSpPr>
                <a:spLocks/>
              </p:cNvSpPr>
              <p:nvPr/>
            </p:nvSpPr>
            <p:spPr bwMode="auto">
              <a:xfrm>
                <a:off x="4793884" y="4723797"/>
                <a:ext cx="200775" cy="337746"/>
              </a:xfrm>
              <a:custGeom>
                <a:avLst/>
                <a:gdLst>
                  <a:gd name="T0" fmla="*/ 0 w 163"/>
                  <a:gd name="T1" fmla="*/ 0 h 281"/>
                  <a:gd name="T2" fmla="*/ 0 w 163"/>
                  <a:gd name="T3" fmla="*/ 2328 h 281"/>
                  <a:gd name="T4" fmla="*/ 8795 w 163"/>
                  <a:gd name="T5" fmla="*/ 5819 h 281"/>
                  <a:gd name="T6" fmla="*/ 8795 w 163"/>
                  <a:gd name="T7" fmla="*/ 2328 h 281"/>
                  <a:gd name="T8" fmla="*/ 0 w 163"/>
                  <a:gd name="T9" fmla="*/ 0 h 281"/>
                  <a:gd name="T10" fmla="*/ 0 60000 65536"/>
                  <a:gd name="T11" fmla="*/ 0 60000 65536"/>
                  <a:gd name="T12" fmla="*/ 0 60000 65536"/>
                  <a:gd name="T13" fmla="*/ 0 60000 65536"/>
                  <a:gd name="T14" fmla="*/ 0 60000 65536"/>
                  <a:gd name="T15" fmla="*/ 0 w 163"/>
                  <a:gd name="T16" fmla="*/ 0 h 281"/>
                  <a:gd name="T17" fmla="*/ 163 w 163"/>
                  <a:gd name="T18" fmla="*/ 281 h 281"/>
                </a:gdLst>
                <a:ahLst/>
                <a:cxnLst>
                  <a:cxn ang="T10">
                    <a:pos x="T0" y="T1"/>
                  </a:cxn>
                  <a:cxn ang="T11">
                    <a:pos x="T2" y="T3"/>
                  </a:cxn>
                  <a:cxn ang="T12">
                    <a:pos x="T4" y="T5"/>
                  </a:cxn>
                  <a:cxn ang="T13">
                    <a:pos x="T6" y="T7"/>
                  </a:cxn>
                  <a:cxn ang="T14">
                    <a:pos x="T8" y="T9"/>
                  </a:cxn>
                </a:cxnLst>
                <a:rect l="T15" t="T16" r="T17" b="T18"/>
                <a:pathLst>
                  <a:path w="163" h="281">
                    <a:moveTo>
                      <a:pt x="0" y="0"/>
                    </a:moveTo>
                    <a:lnTo>
                      <a:pt x="0" y="150"/>
                    </a:lnTo>
                    <a:lnTo>
                      <a:pt x="163" y="281"/>
                    </a:lnTo>
                    <a:lnTo>
                      <a:pt x="163" y="128"/>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53" name="Freeform 176">
                <a:extLst>
                  <a:ext uri="{FF2B5EF4-FFF2-40B4-BE49-F238E27FC236}">
                    <a16:creationId xmlns:a16="http://schemas.microsoft.com/office/drawing/2014/main" id="{F90D58EE-CCB5-AB42-8185-F0C28D4E1895}"/>
                  </a:ext>
                </a:extLst>
              </p:cNvPr>
              <p:cNvSpPr>
                <a:spLocks/>
              </p:cNvSpPr>
              <p:nvPr/>
            </p:nvSpPr>
            <p:spPr bwMode="auto">
              <a:xfrm>
                <a:off x="5217222" y="4917262"/>
                <a:ext cx="273927" cy="313152"/>
              </a:xfrm>
              <a:custGeom>
                <a:avLst/>
                <a:gdLst>
                  <a:gd name="T0" fmla="*/ 0 w 224"/>
                  <a:gd name="T1" fmla="*/ 0 h 260"/>
                  <a:gd name="T2" fmla="*/ 12473 w 224"/>
                  <a:gd name="T3" fmla="*/ 2332 h 260"/>
                  <a:gd name="T4" fmla="*/ 12473 w 224"/>
                  <a:gd name="T5" fmla="*/ 4665 h 260"/>
                  <a:gd name="T6" fmla="*/ 0 w 224"/>
                  <a:gd name="T7" fmla="*/ 2332 h 260"/>
                  <a:gd name="T8" fmla="*/ 0 w 224"/>
                  <a:gd name="T9" fmla="*/ 0 h 260"/>
                  <a:gd name="T10" fmla="*/ 0 60000 65536"/>
                  <a:gd name="T11" fmla="*/ 0 60000 65536"/>
                  <a:gd name="T12" fmla="*/ 0 60000 65536"/>
                  <a:gd name="T13" fmla="*/ 0 60000 65536"/>
                  <a:gd name="T14" fmla="*/ 0 60000 65536"/>
                  <a:gd name="T15" fmla="*/ 0 w 224"/>
                  <a:gd name="T16" fmla="*/ 0 h 260"/>
                  <a:gd name="T17" fmla="*/ 224 w 224"/>
                  <a:gd name="T18" fmla="*/ 260 h 260"/>
                </a:gdLst>
                <a:ahLst/>
                <a:cxnLst>
                  <a:cxn ang="T10">
                    <a:pos x="T0" y="T1"/>
                  </a:cxn>
                  <a:cxn ang="T11">
                    <a:pos x="T2" y="T3"/>
                  </a:cxn>
                  <a:cxn ang="T12">
                    <a:pos x="T4" y="T5"/>
                  </a:cxn>
                  <a:cxn ang="T13">
                    <a:pos x="T6" y="T7"/>
                  </a:cxn>
                  <a:cxn ang="T14">
                    <a:pos x="T8" y="T9"/>
                  </a:cxn>
                </a:cxnLst>
                <a:rect l="T15" t="T16" r="T17" b="T18"/>
                <a:pathLst>
                  <a:path w="224" h="260">
                    <a:moveTo>
                      <a:pt x="0" y="0"/>
                    </a:moveTo>
                    <a:lnTo>
                      <a:pt x="224" y="107"/>
                    </a:lnTo>
                    <a:lnTo>
                      <a:pt x="224" y="260"/>
                    </a:lnTo>
                    <a:lnTo>
                      <a:pt x="0" y="154"/>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54" name="Freeform 177">
                <a:extLst>
                  <a:ext uri="{FF2B5EF4-FFF2-40B4-BE49-F238E27FC236}">
                    <a16:creationId xmlns:a16="http://schemas.microsoft.com/office/drawing/2014/main" id="{2E8B4D7A-C26C-0C46-A70E-447977E9EC6D}"/>
                  </a:ext>
                </a:extLst>
              </p:cNvPr>
              <p:cNvSpPr>
                <a:spLocks/>
              </p:cNvSpPr>
              <p:nvPr/>
            </p:nvSpPr>
            <p:spPr bwMode="auto">
              <a:xfrm>
                <a:off x="5803987" y="4969726"/>
                <a:ext cx="158754" cy="314792"/>
              </a:xfrm>
              <a:custGeom>
                <a:avLst/>
                <a:gdLst>
                  <a:gd name="T0" fmla="*/ 0 w 132"/>
                  <a:gd name="T1" fmla="*/ 0 h 262"/>
                  <a:gd name="T2" fmla="*/ 6134 w 132"/>
                  <a:gd name="T3" fmla="*/ 2327 h 262"/>
                  <a:gd name="T4" fmla="*/ 6134 w 132"/>
                  <a:gd name="T5" fmla="*/ 4653 h 262"/>
                  <a:gd name="T6" fmla="*/ 0 w 132"/>
                  <a:gd name="T7" fmla="*/ 2327 h 262"/>
                  <a:gd name="T8" fmla="*/ 0 w 132"/>
                  <a:gd name="T9" fmla="*/ 0 h 262"/>
                  <a:gd name="T10" fmla="*/ 0 60000 65536"/>
                  <a:gd name="T11" fmla="*/ 0 60000 65536"/>
                  <a:gd name="T12" fmla="*/ 0 60000 65536"/>
                  <a:gd name="T13" fmla="*/ 0 60000 65536"/>
                  <a:gd name="T14" fmla="*/ 0 60000 65536"/>
                  <a:gd name="T15" fmla="*/ 0 w 132"/>
                  <a:gd name="T16" fmla="*/ 0 h 262"/>
                  <a:gd name="T17" fmla="*/ 132 w 132"/>
                  <a:gd name="T18" fmla="*/ 262 h 262"/>
                </a:gdLst>
                <a:ahLst/>
                <a:cxnLst>
                  <a:cxn ang="T10">
                    <a:pos x="T0" y="T1"/>
                  </a:cxn>
                  <a:cxn ang="T11">
                    <a:pos x="T2" y="T3"/>
                  </a:cxn>
                  <a:cxn ang="T12">
                    <a:pos x="T4" y="T5"/>
                  </a:cxn>
                  <a:cxn ang="T13">
                    <a:pos x="T6" y="T7"/>
                  </a:cxn>
                  <a:cxn ang="T14">
                    <a:pos x="T8" y="T9"/>
                  </a:cxn>
                </a:cxnLst>
                <a:rect l="T15" t="T16" r="T17" b="T18"/>
                <a:pathLst>
                  <a:path w="132" h="262">
                    <a:moveTo>
                      <a:pt x="0" y="0"/>
                    </a:moveTo>
                    <a:lnTo>
                      <a:pt x="132" y="109"/>
                    </a:lnTo>
                    <a:lnTo>
                      <a:pt x="132" y="262"/>
                    </a:lnTo>
                    <a:lnTo>
                      <a:pt x="0" y="147"/>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55" name="Freeform 178">
                <a:extLst>
                  <a:ext uri="{FF2B5EF4-FFF2-40B4-BE49-F238E27FC236}">
                    <a16:creationId xmlns:a16="http://schemas.microsoft.com/office/drawing/2014/main" id="{351BCC87-DDE4-2C4A-ACDA-26BA6AC725A4}"/>
                  </a:ext>
                </a:extLst>
              </p:cNvPr>
              <p:cNvSpPr>
                <a:spLocks/>
              </p:cNvSpPr>
              <p:nvPr/>
            </p:nvSpPr>
            <p:spPr bwMode="auto">
              <a:xfrm>
                <a:off x="6035890" y="5230416"/>
                <a:ext cx="79377" cy="232815"/>
              </a:xfrm>
              <a:custGeom>
                <a:avLst/>
                <a:gdLst>
                  <a:gd name="T0" fmla="*/ 0 w 66"/>
                  <a:gd name="T1" fmla="*/ 0 h 192"/>
                  <a:gd name="T2" fmla="*/ 2453 w 66"/>
                  <a:gd name="T3" fmla="*/ 2348 h 192"/>
                  <a:gd name="T4" fmla="*/ 2453 w 66"/>
                  <a:gd name="T5" fmla="*/ 3522 h 192"/>
                  <a:gd name="T6" fmla="*/ 0 w 66"/>
                  <a:gd name="T7" fmla="*/ 2348 h 192"/>
                  <a:gd name="T8" fmla="*/ 0 w 66"/>
                  <a:gd name="T9" fmla="*/ 0 h 192"/>
                  <a:gd name="T10" fmla="*/ 0 60000 65536"/>
                  <a:gd name="T11" fmla="*/ 0 60000 65536"/>
                  <a:gd name="T12" fmla="*/ 0 60000 65536"/>
                  <a:gd name="T13" fmla="*/ 0 60000 65536"/>
                  <a:gd name="T14" fmla="*/ 0 60000 65536"/>
                  <a:gd name="T15" fmla="*/ 0 w 66"/>
                  <a:gd name="T16" fmla="*/ 0 h 192"/>
                  <a:gd name="T17" fmla="*/ 66 w 66"/>
                  <a:gd name="T18" fmla="*/ 192 h 192"/>
                </a:gdLst>
                <a:ahLst/>
                <a:cxnLst>
                  <a:cxn ang="T10">
                    <a:pos x="T0" y="T1"/>
                  </a:cxn>
                  <a:cxn ang="T11">
                    <a:pos x="T2" y="T3"/>
                  </a:cxn>
                  <a:cxn ang="T12">
                    <a:pos x="T4" y="T5"/>
                  </a:cxn>
                  <a:cxn ang="T13">
                    <a:pos x="T6" y="T7"/>
                  </a:cxn>
                  <a:cxn ang="T14">
                    <a:pos x="T8" y="T9"/>
                  </a:cxn>
                </a:cxnLst>
                <a:rect l="T15" t="T16" r="T17" b="T18"/>
                <a:pathLst>
                  <a:path w="66" h="192">
                    <a:moveTo>
                      <a:pt x="0" y="0"/>
                    </a:moveTo>
                    <a:lnTo>
                      <a:pt x="66" y="39"/>
                    </a:lnTo>
                    <a:lnTo>
                      <a:pt x="66" y="192"/>
                    </a:lnTo>
                    <a:lnTo>
                      <a:pt x="0" y="152"/>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56" name="Freeform 179">
                <a:extLst>
                  <a:ext uri="{FF2B5EF4-FFF2-40B4-BE49-F238E27FC236}">
                    <a16:creationId xmlns:a16="http://schemas.microsoft.com/office/drawing/2014/main" id="{0232F197-DF8B-AC4B-B3F0-011D7BA6CC6C}"/>
                  </a:ext>
                </a:extLst>
              </p:cNvPr>
              <p:cNvSpPr>
                <a:spLocks/>
              </p:cNvSpPr>
              <p:nvPr/>
            </p:nvSpPr>
            <p:spPr bwMode="auto">
              <a:xfrm>
                <a:off x="6403204" y="5464868"/>
                <a:ext cx="196107" cy="254129"/>
              </a:xfrm>
              <a:custGeom>
                <a:avLst/>
                <a:gdLst>
                  <a:gd name="T0" fmla="*/ 0 w 161"/>
                  <a:gd name="T1" fmla="*/ 0 h 210"/>
                  <a:gd name="T2" fmla="*/ 8697 w 161"/>
                  <a:gd name="T3" fmla="*/ 2343 h 210"/>
                  <a:gd name="T4" fmla="*/ 8697 w 161"/>
                  <a:gd name="T5" fmla="*/ 4687 h 210"/>
                  <a:gd name="T6" fmla="*/ 0 w 161"/>
                  <a:gd name="T7" fmla="*/ 2343 h 210"/>
                  <a:gd name="T8" fmla="*/ 0 w 161"/>
                  <a:gd name="T9" fmla="*/ 0 h 210"/>
                  <a:gd name="T10" fmla="*/ 0 60000 65536"/>
                  <a:gd name="T11" fmla="*/ 0 60000 65536"/>
                  <a:gd name="T12" fmla="*/ 0 60000 65536"/>
                  <a:gd name="T13" fmla="*/ 0 60000 65536"/>
                  <a:gd name="T14" fmla="*/ 0 60000 65536"/>
                  <a:gd name="T15" fmla="*/ 0 w 161"/>
                  <a:gd name="T16" fmla="*/ 0 h 210"/>
                  <a:gd name="T17" fmla="*/ 161 w 161"/>
                  <a:gd name="T18" fmla="*/ 210 h 210"/>
                </a:gdLst>
                <a:ahLst/>
                <a:cxnLst>
                  <a:cxn ang="T10">
                    <a:pos x="T0" y="T1"/>
                  </a:cxn>
                  <a:cxn ang="T11">
                    <a:pos x="T2" y="T3"/>
                  </a:cxn>
                  <a:cxn ang="T12">
                    <a:pos x="T4" y="T5"/>
                  </a:cxn>
                  <a:cxn ang="T13">
                    <a:pos x="T6" y="T7"/>
                  </a:cxn>
                  <a:cxn ang="T14">
                    <a:pos x="T8" y="T9"/>
                  </a:cxn>
                </a:cxnLst>
                <a:rect l="T15" t="T16" r="T17" b="T18"/>
                <a:pathLst>
                  <a:path w="161" h="210">
                    <a:moveTo>
                      <a:pt x="0" y="0"/>
                    </a:moveTo>
                    <a:lnTo>
                      <a:pt x="161" y="54"/>
                    </a:lnTo>
                    <a:lnTo>
                      <a:pt x="161" y="210"/>
                    </a:lnTo>
                    <a:lnTo>
                      <a:pt x="0" y="154"/>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57" name="Freeform 180">
                <a:extLst>
                  <a:ext uri="{FF2B5EF4-FFF2-40B4-BE49-F238E27FC236}">
                    <a16:creationId xmlns:a16="http://schemas.microsoft.com/office/drawing/2014/main" id="{F37F422B-B957-6A44-BF12-B877DDCCA19C}"/>
                  </a:ext>
                </a:extLst>
              </p:cNvPr>
              <p:cNvSpPr>
                <a:spLocks/>
              </p:cNvSpPr>
              <p:nvPr/>
            </p:nvSpPr>
            <p:spPr bwMode="auto">
              <a:xfrm>
                <a:off x="6274020" y="5248449"/>
                <a:ext cx="129182" cy="404967"/>
              </a:xfrm>
              <a:custGeom>
                <a:avLst/>
                <a:gdLst>
                  <a:gd name="T0" fmla="*/ 0 w 106"/>
                  <a:gd name="T1" fmla="*/ 0 h 334"/>
                  <a:gd name="T2" fmla="*/ 6215 w 106"/>
                  <a:gd name="T3" fmla="*/ 3522 h 334"/>
                  <a:gd name="T4" fmla="*/ 6215 w 106"/>
                  <a:gd name="T5" fmla="*/ 7044 h 334"/>
                  <a:gd name="T6" fmla="*/ 0 w 106"/>
                  <a:gd name="T7" fmla="*/ 2348 h 334"/>
                  <a:gd name="T8" fmla="*/ 0 w 106"/>
                  <a:gd name="T9" fmla="*/ 0 h 334"/>
                  <a:gd name="T10" fmla="*/ 0 60000 65536"/>
                  <a:gd name="T11" fmla="*/ 0 60000 65536"/>
                  <a:gd name="T12" fmla="*/ 0 60000 65536"/>
                  <a:gd name="T13" fmla="*/ 0 60000 65536"/>
                  <a:gd name="T14" fmla="*/ 0 60000 65536"/>
                  <a:gd name="T15" fmla="*/ 0 w 106"/>
                  <a:gd name="T16" fmla="*/ 0 h 334"/>
                  <a:gd name="T17" fmla="*/ 106 w 106"/>
                  <a:gd name="T18" fmla="*/ 334 h 334"/>
                </a:gdLst>
                <a:ahLst/>
                <a:cxnLst>
                  <a:cxn ang="T10">
                    <a:pos x="T0" y="T1"/>
                  </a:cxn>
                  <a:cxn ang="T11">
                    <a:pos x="T2" y="T3"/>
                  </a:cxn>
                  <a:cxn ang="T12">
                    <a:pos x="T4" y="T5"/>
                  </a:cxn>
                  <a:cxn ang="T13">
                    <a:pos x="T6" y="T7"/>
                  </a:cxn>
                  <a:cxn ang="T14">
                    <a:pos x="T8" y="T9"/>
                  </a:cxn>
                </a:cxnLst>
                <a:rect l="T15" t="T16" r="T17" b="T18"/>
                <a:pathLst>
                  <a:path w="106" h="334">
                    <a:moveTo>
                      <a:pt x="0" y="0"/>
                    </a:moveTo>
                    <a:lnTo>
                      <a:pt x="106" y="180"/>
                    </a:lnTo>
                    <a:lnTo>
                      <a:pt x="106" y="334"/>
                    </a:lnTo>
                    <a:lnTo>
                      <a:pt x="0" y="155"/>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58" name="Freeform 181">
                <a:extLst>
                  <a:ext uri="{FF2B5EF4-FFF2-40B4-BE49-F238E27FC236}">
                    <a16:creationId xmlns:a16="http://schemas.microsoft.com/office/drawing/2014/main" id="{D34EF27D-35B6-4244-B716-77EB5B812668}"/>
                  </a:ext>
                </a:extLst>
              </p:cNvPr>
              <p:cNvSpPr>
                <a:spLocks/>
              </p:cNvSpPr>
              <p:nvPr/>
            </p:nvSpPr>
            <p:spPr bwMode="auto">
              <a:xfrm>
                <a:off x="7338599" y="3530211"/>
                <a:ext cx="96497" cy="280361"/>
              </a:xfrm>
              <a:custGeom>
                <a:avLst/>
                <a:gdLst>
                  <a:gd name="T0" fmla="*/ 2147483647 w 81"/>
                  <a:gd name="T1" fmla="*/ 0 h 232"/>
                  <a:gd name="T2" fmla="*/ 2147483647 w 81"/>
                  <a:gd name="T3" fmla="*/ 2147483647 h 232"/>
                  <a:gd name="T4" fmla="*/ 0 w 81"/>
                  <a:gd name="T5" fmla="*/ 2147483647 h 232"/>
                  <a:gd name="T6" fmla="*/ 0 w 81"/>
                  <a:gd name="T7" fmla="*/ 2147483647 h 232"/>
                  <a:gd name="T8" fmla="*/ 2147483647 w 81"/>
                  <a:gd name="T9" fmla="*/ 0 h 232"/>
                  <a:gd name="T10" fmla="*/ 0 60000 65536"/>
                  <a:gd name="T11" fmla="*/ 0 60000 65536"/>
                  <a:gd name="T12" fmla="*/ 0 60000 65536"/>
                  <a:gd name="T13" fmla="*/ 0 60000 65536"/>
                  <a:gd name="T14" fmla="*/ 0 60000 65536"/>
                  <a:gd name="T15" fmla="*/ 0 w 81"/>
                  <a:gd name="T16" fmla="*/ 0 h 232"/>
                  <a:gd name="T17" fmla="*/ 81 w 81"/>
                  <a:gd name="T18" fmla="*/ 232 h 232"/>
                </a:gdLst>
                <a:ahLst/>
                <a:cxnLst>
                  <a:cxn ang="T10">
                    <a:pos x="T0" y="T1"/>
                  </a:cxn>
                  <a:cxn ang="T11">
                    <a:pos x="T2" y="T3"/>
                  </a:cxn>
                  <a:cxn ang="T12">
                    <a:pos x="T4" y="T5"/>
                  </a:cxn>
                  <a:cxn ang="T13">
                    <a:pos x="T6" y="T7"/>
                  </a:cxn>
                  <a:cxn ang="T14">
                    <a:pos x="T8" y="T9"/>
                  </a:cxn>
                </a:cxnLst>
                <a:rect l="T15" t="T16" r="T17" b="T18"/>
                <a:pathLst>
                  <a:path w="81" h="232">
                    <a:moveTo>
                      <a:pt x="81" y="0"/>
                    </a:moveTo>
                    <a:lnTo>
                      <a:pt x="81" y="151"/>
                    </a:lnTo>
                    <a:lnTo>
                      <a:pt x="0" y="232"/>
                    </a:lnTo>
                    <a:lnTo>
                      <a:pt x="0" y="79"/>
                    </a:lnTo>
                    <a:lnTo>
                      <a:pt x="81"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59" name="Freeform 182">
                <a:extLst>
                  <a:ext uri="{FF2B5EF4-FFF2-40B4-BE49-F238E27FC236}">
                    <a16:creationId xmlns:a16="http://schemas.microsoft.com/office/drawing/2014/main" id="{B3548CE0-F18D-A24E-BC4C-DB153BB6132B}"/>
                  </a:ext>
                </a:extLst>
              </p:cNvPr>
              <p:cNvSpPr>
                <a:spLocks/>
              </p:cNvSpPr>
              <p:nvPr/>
            </p:nvSpPr>
            <p:spPr bwMode="auto">
              <a:xfrm>
                <a:off x="7346380" y="3723675"/>
                <a:ext cx="23345" cy="216421"/>
              </a:xfrm>
              <a:custGeom>
                <a:avLst/>
                <a:gdLst>
                  <a:gd name="T0" fmla="*/ 2147483647 w 18"/>
                  <a:gd name="T1" fmla="*/ 0 h 179"/>
                  <a:gd name="T2" fmla="*/ 2147483647 w 18"/>
                  <a:gd name="T3" fmla="*/ 2147483647 h 179"/>
                  <a:gd name="T4" fmla="*/ 2147483647 w 18"/>
                  <a:gd name="T5" fmla="*/ 2147483647 h 179"/>
                  <a:gd name="T6" fmla="*/ 0 w 18"/>
                  <a:gd name="T7" fmla="*/ 2147483647 h 179"/>
                  <a:gd name="T8" fmla="*/ 2147483647 w 18"/>
                  <a:gd name="T9" fmla="*/ 0 h 179"/>
                  <a:gd name="T10" fmla="*/ 0 60000 65536"/>
                  <a:gd name="T11" fmla="*/ 0 60000 65536"/>
                  <a:gd name="T12" fmla="*/ 0 60000 65536"/>
                  <a:gd name="T13" fmla="*/ 0 60000 65536"/>
                  <a:gd name="T14" fmla="*/ 0 60000 65536"/>
                  <a:gd name="T15" fmla="*/ 0 w 18"/>
                  <a:gd name="T16" fmla="*/ 0 h 179"/>
                  <a:gd name="T17" fmla="*/ 18 w 18"/>
                  <a:gd name="T18" fmla="*/ 179 h 179"/>
                </a:gdLst>
                <a:ahLst/>
                <a:cxnLst>
                  <a:cxn ang="T10">
                    <a:pos x="T0" y="T1"/>
                  </a:cxn>
                  <a:cxn ang="T11">
                    <a:pos x="T2" y="T3"/>
                  </a:cxn>
                  <a:cxn ang="T12">
                    <a:pos x="T4" y="T5"/>
                  </a:cxn>
                  <a:cxn ang="T13">
                    <a:pos x="T6" y="T7"/>
                  </a:cxn>
                  <a:cxn ang="T14">
                    <a:pos x="T8" y="T9"/>
                  </a:cxn>
                </a:cxnLst>
                <a:rect l="T15" t="T16" r="T17" b="T18"/>
                <a:pathLst>
                  <a:path w="18" h="179">
                    <a:moveTo>
                      <a:pt x="18" y="0"/>
                    </a:moveTo>
                    <a:lnTo>
                      <a:pt x="18" y="145"/>
                    </a:lnTo>
                    <a:lnTo>
                      <a:pt x="14" y="179"/>
                    </a:lnTo>
                    <a:lnTo>
                      <a:pt x="0" y="141"/>
                    </a:lnTo>
                    <a:lnTo>
                      <a:pt x="18"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60" name="Freeform 36">
                <a:extLst>
                  <a:ext uri="{FF2B5EF4-FFF2-40B4-BE49-F238E27FC236}">
                    <a16:creationId xmlns:a16="http://schemas.microsoft.com/office/drawing/2014/main" id="{C7FD8883-4D79-5346-B13D-08D5F11DCB1F}"/>
                  </a:ext>
                </a:extLst>
              </p:cNvPr>
              <p:cNvSpPr>
                <a:spLocks/>
              </p:cNvSpPr>
              <p:nvPr/>
            </p:nvSpPr>
            <p:spPr bwMode="auto">
              <a:xfrm>
                <a:off x="8736246" y="3874514"/>
                <a:ext cx="26459" cy="70500"/>
              </a:xfrm>
              <a:custGeom>
                <a:avLst/>
                <a:gdLst>
                  <a:gd name="T0" fmla="*/ 2453 w 22"/>
                  <a:gd name="T1" fmla="*/ 0 h 58"/>
                  <a:gd name="T2" fmla="*/ 0 w 22"/>
                  <a:gd name="T3" fmla="*/ 2354 h 58"/>
                  <a:gd name="T4" fmla="*/ 2453 w 22"/>
                  <a:gd name="T5" fmla="*/ 2354 h 58"/>
                  <a:gd name="T6" fmla="*/ 2453 w 22"/>
                  <a:gd name="T7" fmla="*/ 0 h 58"/>
                  <a:gd name="T8" fmla="*/ 0 60000 65536"/>
                  <a:gd name="T9" fmla="*/ 0 60000 65536"/>
                  <a:gd name="T10" fmla="*/ 0 60000 65536"/>
                  <a:gd name="T11" fmla="*/ 0 60000 65536"/>
                  <a:gd name="T12" fmla="*/ 0 w 22"/>
                  <a:gd name="T13" fmla="*/ 0 h 58"/>
                  <a:gd name="T14" fmla="*/ 22 w 22"/>
                  <a:gd name="T15" fmla="*/ 58 h 58"/>
                </a:gdLst>
                <a:ahLst/>
                <a:cxnLst>
                  <a:cxn ang="T8">
                    <a:pos x="T0" y="T1"/>
                  </a:cxn>
                  <a:cxn ang="T9">
                    <a:pos x="T2" y="T3"/>
                  </a:cxn>
                  <a:cxn ang="T10">
                    <a:pos x="T4" y="T5"/>
                  </a:cxn>
                  <a:cxn ang="T11">
                    <a:pos x="T6" y="T7"/>
                  </a:cxn>
                </a:cxnLst>
                <a:rect l="T12" t="T13" r="T14" b="T15"/>
                <a:pathLst>
                  <a:path w="22" h="58">
                    <a:moveTo>
                      <a:pt x="22" y="0"/>
                    </a:moveTo>
                    <a:lnTo>
                      <a:pt x="0" y="22"/>
                    </a:lnTo>
                    <a:lnTo>
                      <a:pt x="22" y="58"/>
                    </a:lnTo>
                    <a:lnTo>
                      <a:pt x="22"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61" name="Freeform 37">
                <a:extLst>
                  <a:ext uri="{FF2B5EF4-FFF2-40B4-BE49-F238E27FC236}">
                    <a16:creationId xmlns:a16="http://schemas.microsoft.com/office/drawing/2014/main" id="{70FE030C-B694-D445-B718-11BDFEC70238}"/>
                  </a:ext>
                </a:extLst>
              </p:cNvPr>
              <p:cNvSpPr>
                <a:spLocks/>
              </p:cNvSpPr>
              <p:nvPr/>
            </p:nvSpPr>
            <p:spPr bwMode="auto">
              <a:xfrm>
                <a:off x="8824962" y="3744988"/>
                <a:ext cx="7782" cy="229536"/>
              </a:xfrm>
              <a:custGeom>
                <a:avLst/>
                <a:gdLst>
                  <a:gd name="T0" fmla="*/ 3402 w 7"/>
                  <a:gd name="T1" fmla="*/ 0 h 189"/>
                  <a:gd name="T2" fmla="*/ 0 w 7"/>
                  <a:gd name="T3" fmla="*/ 2352 h 189"/>
                  <a:gd name="T4" fmla="*/ 0 w 7"/>
                  <a:gd name="T5" fmla="*/ 3528 h 189"/>
                  <a:gd name="T6" fmla="*/ 3402 w 7"/>
                  <a:gd name="T7" fmla="*/ 2352 h 189"/>
                  <a:gd name="T8" fmla="*/ 3402 w 7"/>
                  <a:gd name="T9" fmla="*/ 0 h 189"/>
                  <a:gd name="T10" fmla="*/ 0 60000 65536"/>
                  <a:gd name="T11" fmla="*/ 0 60000 65536"/>
                  <a:gd name="T12" fmla="*/ 0 60000 65536"/>
                  <a:gd name="T13" fmla="*/ 0 60000 65536"/>
                  <a:gd name="T14" fmla="*/ 0 60000 65536"/>
                  <a:gd name="T15" fmla="*/ 0 w 7"/>
                  <a:gd name="T16" fmla="*/ 0 h 189"/>
                  <a:gd name="T17" fmla="*/ 7 w 7"/>
                  <a:gd name="T18" fmla="*/ 189 h 189"/>
                </a:gdLst>
                <a:ahLst/>
                <a:cxnLst>
                  <a:cxn ang="T10">
                    <a:pos x="T0" y="T1"/>
                  </a:cxn>
                  <a:cxn ang="T11">
                    <a:pos x="T2" y="T3"/>
                  </a:cxn>
                  <a:cxn ang="T12">
                    <a:pos x="T4" y="T5"/>
                  </a:cxn>
                  <a:cxn ang="T13">
                    <a:pos x="T6" y="T7"/>
                  </a:cxn>
                  <a:cxn ang="T14">
                    <a:pos x="T8" y="T9"/>
                  </a:cxn>
                </a:cxnLst>
                <a:rect l="T15" t="T16" r="T17" b="T18"/>
                <a:pathLst>
                  <a:path w="7" h="189">
                    <a:moveTo>
                      <a:pt x="6" y="0"/>
                    </a:moveTo>
                    <a:lnTo>
                      <a:pt x="0" y="30"/>
                    </a:lnTo>
                    <a:lnTo>
                      <a:pt x="0" y="189"/>
                    </a:lnTo>
                    <a:lnTo>
                      <a:pt x="7" y="157"/>
                    </a:lnTo>
                    <a:lnTo>
                      <a:pt x="6"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62" name="Freeform 38">
                <a:extLst>
                  <a:ext uri="{FF2B5EF4-FFF2-40B4-BE49-F238E27FC236}">
                    <a16:creationId xmlns:a16="http://schemas.microsoft.com/office/drawing/2014/main" id="{566CE78C-1F49-0544-A876-6A3040251A75}"/>
                  </a:ext>
                </a:extLst>
              </p:cNvPr>
              <p:cNvSpPr>
                <a:spLocks/>
              </p:cNvSpPr>
              <p:nvPr/>
            </p:nvSpPr>
            <p:spPr bwMode="auto">
              <a:xfrm>
                <a:off x="8717569" y="3964689"/>
                <a:ext cx="38910" cy="213140"/>
              </a:xfrm>
              <a:custGeom>
                <a:avLst/>
                <a:gdLst>
                  <a:gd name="T0" fmla="*/ 0 w 31"/>
                  <a:gd name="T1" fmla="*/ 0 h 177"/>
                  <a:gd name="T2" fmla="*/ 3841 w 31"/>
                  <a:gd name="T3" fmla="*/ 2332 h 177"/>
                  <a:gd name="T4" fmla="*/ 3841 w 31"/>
                  <a:gd name="T5" fmla="*/ 2332 h 177"/>
                  <a:gd name="T6" fmla="*/ 0 w 31"/>
                  <a:gd name="T7" fmla="*/ 2332 h 177"/>
                  <a:gd name="T8" fmla="*/ 0 w 31"/>
                  <a:gd name="T9" fmla="*/ 0 h 177"/>
                  <a:gd name="T10" fmla="*/ 0 60000 65536"/>
                  <a:gd name="T11" fmla="*/ 0 60000 65536"/>
                  <a:gd name="T12" fmla="*/ 0 60000 65536"/>
                  <a:gd name="T13" fmla="*/ 0 60000 65536"/>
                  <a:gd name="T14" fmla="*/ 0 60000 65536"/>
                  <a:gd name="T15" fmla="*/ 0 w 31"/>
                  <a:gd name="T16" fmla="*/ 0 h 177"/>
                  <a:gd name="T17" fmla="*/ 31 w 31"/>
                  <a:gd name="T18" fmla="*/ 177 h 177"/>
                </a:gdLst>
                <a:ahLst/>
                <a:cxnLst>
                  <a:cxn ang="T10">
                    <a:pos x="T0" y="T1"/>
                  </a:cxn>
                  <a:cxn ang="T11">
                    <a:pos x="T2" y="T3"/>
                  </a:cxn>
                  <a:cxn ang="T12">
                    <a:pos x="T4" y="T5"/>
                  </a:cxn>
                  <a:cxn ang="T13">
                    <a:pos x="T6" y="T7"/>
                  </a:cxn>
                  <a:cxn ang="T14">
                    <a:pos x="T8" y="T9"/>
                  </a:cxn>
                </a:cxnLst>
                <a:rect l="T15" t="T16" r="T17" b="T18"/>
                <a:pathLst>
                  <a:path w="31" h="177">
                    <a:moveTo>
                      <a:pt x="0" y="0"/>
                    </a:moveTo>
                    <a:lnTo>
                      <a:pt x="31" y="28"/>
                    </a:lnTo>
                    <a:lnTo>
                      <a:pt x="31" y="177"/>
                    </a:lnTo>
                    <a:lnTo>
                      <a:pt x="0" y="151"/>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63" name="Freeform 40">
                <a:extLst>
                  <a:ext uri="{FF2B5EF4-FFF2-40B4-BE49-F238E27FC236}">
                    <a16:creationId xmlns:a16="http://schemas.microsoft.com/office/drawing/2014/main" id="{7A632C73-5985-424E-87C5-1F83563BBD1B}"/>
                  </a:ext>
                </a:extLst>
              </p:cNvPr>
              <p:cNvSpPr>
                <a:spLocks/>
              </p:cNvSpPr>
              <p:nvPr/>
            </p:nvSpPr>
            <p:spPr bwMode="auto">
              <a:xfrm>
                <a:off x="8753366" y="3744991"/>
                <a:ext cx="79377" cy="265605"/>
              </a:xfrm>
              <a:custGeom>
                <a:avLst/>
                <a:gdLst>
                  <a:gd name="T0" fmla="*/ 0 w 66"/>
                  <a:gd name="T1" fmla="*/ 2327 h 221"/>
                  <a:gd name="T2" fmla="*/ 2453 w 66"/>
                  <a:gd name="T3" fmla="*/ 2327 h 221"/>
                  <a:gd name="T4" fmla="*/ 2453 w 66"/>
                  <a:gd name="T5" fmla="*/ 0 h 221"/>
                  <a:gd name="T6" fmla="*/ 2453 w 66"/>
                  <a:gd name="T7" fmla="*/ 2327 h 221"/>
                  <a:gd name="T8" fmla="*/ 2453 w 66"/>
                  <a:gd name="T9" fmla="*/ 3491 h 221"/>
                  <a:gd name="T10" fmla="*/ 0 w 66"/>
                  <a:gd name="T11" fmla="*/ 3491 h 221"/>
                  <a:gd name="T12" fmla="*/ 0 w 66"/>
                  <a:gd name="T13" fmla="*/ 2327 h 221"/>
                  <a:gd name="T14" fmla="*/ 0 60000 65536"/>
                  <a:gd name="T15" fmla="*/ 0 60000 65536"/>
                  <a:gd name="T16" fmla="*/ 0 60000 65536"/>
                  <a:gd name="T17" fmla="*/ 0 60000 65536"/>
                  <a:gd name="T18" fmla="*/ 0 60000 65536"/>
                  <a:gd name="T19" fmla="*/ 0 60000 65536"/>
                  <a:gd name="T20" fmla="*/ 0 60000 65536"/>
                  <a:gd name="T21" fmla="*/ 0 w 66"/>
                  <a:gd name="T22" fmla="*/ 0 h 221"/>
                  <a:gd name="T23" fmla="*/ 66 w 66"/>
                  <a:gd name="T24" fmla="*/ 221 h 2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221">
                    <a:moveTo>
                      <a:pt x="0" y="63"/>
                    </a:moveTo>
                    <a:lnTo>
                      <a:pt x="58" y="28"/>
                    </a:lnTo>
                    <a:lnTo>
                      <a:pt x="66" y="0"/>
                    </a:lnTo>
                    <a:lnTo>
                      <a:pt x="66" y="153"/>
                    </a:lnTo>
                    <a:lnTo>
                      <a:pt x="58" y="191"/>
                    </a:lnTo>
                    <a:lnTo>
                      <a:pt x="0" y="221"/>
                    </a:lnTo>
                    <a:lnTo>
                      <a:pt x="0" y="63"/>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64" name="Freeform 41">
                <a:extLst>
                  <a:ext uri="{FF2B5EF4-FFF2-40B4-BE49-F238E27FC236}">
                    <a16:creationId xmlns:a16="http://schemas.microsoft.com/office/drawing/2014/main" id="{41FBA8A7-2226-B443-9756-06C4661BB765}"/>
                  </a:ext>
                </a:extLst>
              </p:cNvPr>
              <p:cNvSpPr>
                <a:spLocks/>
              </p:cNvSpPr>
              <p:nvPr/>
            </p:nvSpPr>
            <p:spPr bwMode="auto">
              <a:xfrm>
                <a:off x="7221866" y="5138601"/>
                <a:ext cx="60700" cy="206582"/>
              </a:xfrm>
              <a:custGeom>
                <a:avLst/>
                <a:gdLst>
                  <a:gd name="T0" fmla="*/ 0 w 48"/>
                  <a:gd name="T1" fmla="*/ 2339 h 171"/>
                  <a:gd name="T2" fmla="*/ 3870 w 48"/>
                  <a:gd name="T3" fmla="*/ 2339 h 171"/>
                  <a:gd name="T4" fmla="*/ 3870 w 48"/>
                  <a:gd name="T5" fmla="*/ 3509 h 171"/>
                  <a:gd name="T6" fmla="*/ 3870 w 48"/>
                  <a:gd name="T7" fmla="*/ 2339 h 171"/>
                  <a:gd name="T8" fmla="*/ 3870 w 48"/>
                  <a:gd name="T9" fmla="*/ 0 h 171"/>
                  <a:gd name="T10" fmla="*/ 0 w 48"/>
                  <a:gd name="T11" fmla="*/ 2339 h 171"/>
                  <a:gd name="T12" fmla="*/ 0 60000 65536"/>
                  <a:gd name="T13" fmla="*/ 0 60000 65536"/>
                  <a:gd name="T14" fmla="*/ 0 60000 65536"/>
                  <a:gd name="T15" fmla="*/ 0 60000 65536"/>
                  <a:gd name="T16" fmla="*/ 0 60000 65536"/>
                  <a:gd name="T17" fmla="*/ 0 60000 65536"/>
                  <a:gd name="T18" fmla="*/ 0 w 48"/>
                  <a:gd name="T19" fmla="*/ 0 h 171"/>
                  <a:gd name="T20" fmla="*/ 48 w 48"/>
                  <a:gd name="T21" fmla="*/ 171 h 171"/>
                </a:gdLst>
                <a:ahLst/>
                <a:cxnLst>
                  <a:cxn ang="T12">
                    <a:pos x="T0" y="T1"/>
                  </a:cxn>
                  <a:cxn ang="T13">
                    <a:pos x="T2" y="T3"/>
                  </a:cxn>
                  <a:cxn ang="T14">
                    <a:pos x="T4" y="T5"/>
                  </a:cxn>
                  <a:cxn ang="T15">
                    <a:pos x="T6" y="T7"/>
                  </a:cxn>
                  <a:cxn ang="T16">
                    <a:pos x="T8" y="T9"/>
                  </a:cxn>
                  <a:cxn ang="T17">
                    <a:pos x="T10" y="T11"/>
                  </a:cxn>
                </a:cxnLst>
                <a:rect l="T18" t="T19" r="T20" b="T21"/>
                <a:pathLst>
                  <a:path w="48" h="171">
                    <a:moveTo>
                      <a:pt x="0" y="30"/>
                    </a:moveTo>
                    <a:lnTo>
                      <a:pt x="22" y="97"/>
                    </a:lnTo>
                    <a:lnTo>
                      <a:pt x="22" y="171"/>
                    </a:lnTo>
                    <a:lnTo>
                      <a:pt x="48" y="153"/>
                    </a:lnTo>
                    <a:lnTo>
                      <a:pt x="48" y="0"/>
                    </a:lnTo>
                    <a:lnTo>
                      <a:pt x="0" y="3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65" name="Freeform 42">
                <a:extLst>
                  <a:ext uri="{FF2B5EF4-FFF2-40B4-BE49-F238E27FC236}">
                    <a16:creationId xmlns:a16="http://schemas.microsoft.com/office/drawing/2014/main" id="{FA92B07B-0A9F-D741-9889-19D58B956382}"/>
                  </a:ext>
                </a:extLst>
              </p:cNvPr>
              <p:cNvSpPr>
                <a:spLocks/>
              </p:cNvSpPr>
              <p:nvPr/>
            </p:nvSpPr>
            <p:spPr bwMode="auto">
              <a:xfrm>
                <a:off x="7282566" y="5132041"/>
                <a:ext cx="182101" cy="193467"/>
              </a:xfrm>
              <a:custGeom>
                <a:avLst/>
                <a:gdLst>
                  <a:gd name="T0" fmla="*/ 0 w 151"/>
                  <a:gd name="T1" fmla="*/ 2356 h 159"/>
                  <a:gd name="T2" fmla="*/ 3690 w 151"/>
                  <a:gd name="T3" fmla="*/ 0 h 159"/>
                  <a:gd name="T4" fmla="*/ 8610 w 151"/>
                  <a:gd name="T5" fmla="*/ 0 h 159"/>
                  <a:gd name="T6" fmla="*/ 8610 w 151"/>
                  <a:gd name="T7" fmla="*/ 3534 h 159"/>
                  <a:gd name="T8" fmla="*/ 3690 w 151"/>
                  <a:gd name="T9" fmla="*/ 3534 h 159"/>
                  <a:gd name="T10" fmla="*/ 0 w 151"/>
                  <a:gd name="T11" fmla="*/ 3534 h 159"/>
                  <a:gd name="T12" fmla="*/ 0 w 151"/>
                  <a:gd name="T13" fmla="*/ 2356 h 159"/>
                  <a:gd name="T14" fmla="*/ 0 60000 65536"/>
                  <a:gd name="T15" fmla="*/ 0 60000 65536"/>
                  <a:gd name="T16" fmla="*/ 0 60000 65536"/>
                  <a:gd name="T17" fmla="*/ 0 60000 65536"/>
                  <a:gd name="T18" fmla="*/ 0 60000 65536"/>
                  <a:gd name="T19" fmla="*/ 0 60000 65536"/>
                  <a:gd name="T20" fmla="*/ 0 60000 65536"/>
                  <a:gd name="T21" fmla="*/ 0 w 151"/>
                  <a:gd name="T22" fmla="*/ 0 h 159"/>
                  <a:gd name="T23" fmla="*/ 151 w 151"/>
                  <a:gd name="T24" fmla="*/ 159 h 1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1" h="159">
                    <a:moveTo>
                      <a:pt x="0" y="6"/>
                    </a:moveTo>
                    <a:lnTo>
                      <a:pt x="64" y="0"/>
                    </a:lnTo>
                    <a:lnTo>
                      <a:pt x="151" y="0"/>
                    </a:lnTo>
                    <a:lnTo>
                      <a:pt x="151" y="155"/>
                    </a:lnTo>
                    <a:lnTo>
                      <a:pt x="64" y="155"/>
                    </a:lnTo>
                    <a:lnTo>
                      <a:pt x="0" y="159"/>
                    </a:lnTo>
                    <a:lnTo>
                      <a:pt x="0" y="6"/>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66" name="Freeform 43">
                <a:extLst>
                  <a:ext uri="{FF2B5EF4-FFF2-40B4-BE49-F238E27FC236}">
                    <a16:creationId xmlns:a16="http://schemas.microsoft.com/office/drawing/2014/main" id="{52F0AA3B-0E81-0242-9BCE-A4319F9BE54A}"/>
                  </a:ext>
                </a:extLst>
              </p:cNvPr>
              <p:cNvSpPr>
                <a:spLocks/>
              </p:cNvSpPr>
              <p:nvPr/>
            </p:nvSpPr>
            <p:spPr bwMode="auto">
              <a:xfrm>
                <a:off x="7554939" y="5182868"/>
                <a:ext cx="107392" cy="211500"/>
              </a:xfrm>
              <a:custGeom>
                <a:avLst/>
                <a:gdLst>
                  <a:gd name="T0" fmla="*/ 0 w 88"/>
                  <a:gd name="T1" fmla="*/ 2340 h 175"/>
                  <a:gd name="T2" fmla="*/ 4979 w 88"/>
                  <a:gd name="T3" fmla="*/ 0 h 175"/>
                  <a:gd name="T4" fmla="*/ 4979 w 88"/>
                  <a:gd name="T5" fmla="*/ 2340 h 175"/>
                  <a:gd name="T6" fmla="*/ 0 w 88"/>
                  <a:gd name="T7" fmla="*/ 3511 h 175"/>
                  <a:gd name="T8" fmla="*/ 0 w 88"/>
                  <a:gd name="T9" fmla="*/ 2340 h 175"/>
                  <a:gd name="T10" fmla="*/ 0 60000 65536"/>
                  <a:gd name="T11" fmla="*/ 0 60000 65536"/>
                  <a:gd name="T12" fmla="*/ 0 60000 65536"/>
                  <a:gd name="T13" fmla="*/ 0 60000 65536"/>
                  <a:gd name="T14" fmla="*/ 0 60000 65536"/>
                  <a:gd name="T15" fmla="*/ 0 w 88"/>
                  <a:gd name="T16" fmla="*/ 0 h 175"/>
                  <a:gd name="T17" fmla="*/ 88 w 88"/>
                  <a:gd name="T18" fmla="*/ 175 h 175"/>
                </a:gdLst>
                <a:ahLst/>
                <a:cxnLst>
                  <a:cxn ang="T10">
                    <a:pos x="T0" y="T1"/>
                  </a:cxn>
                  <a:cxn ang="T11">
                    <a:pos x="T2" y="T3"/>
                  </a:cxn>
                  <a:cxn ang="T12">
                    <a:pos x="T4" y="T5"/>
                  </a:cxn>
                  <a:cxn ang="T13">
                    <a:pos x="T6" y="T7"/>
                  </a:cxn>
                  <a:cxn ang="T14">
                    <a:pos x="T8" y="T9"/>
                  </a:cxn>
                </a:cxnLst>
                <a:rect l="T15" t="T16" r="T17" b="T18"/>
                <a:pathLst>
                  <a:path w="88" h="175">
                    <a:moveTo>
                      <a:pt x="0" y="22"/>
                    </a:moveTo>
                    <a:lnTo>
                      <a:pt x="88" y="0"/>
                    </a:lnTo>
                    <a:lnTo>
                      <a:pt x="88" y="155"/>
                    </a:lnTo>
                    <a:lnTo>
                      <a:pt x="0" y="175"/>
                    </a:lnTo>
                    <a:lnTo>
                      <a:pt x="0" y="22"/>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67" name="Freeform 44">
                <a:extLst>
                  <a:ext uri="{FF2B5EF4-FFF2-40B4-BE49-F238E27FC236}">
                    <a16:creationId xmlns:a16="http://schemas.microsoft.com/office/drawing/2014/main" id="{0BCBF970-12C8-DE4A-A047-0D886201FE85}"/>
                  </a:ext>
                </a:extLst>
              </p:cNvPr>
              <p:cNvSpPr>
                <a:spLocks/>
              </p:cNvSpPr>
              <p:nvPr/>
            </p:nvSpPr>
            <p:spPr bwMode="auto">
              <a:xfrm>
                <a:off x="6579075" y="5209101"/>
                <a:ext cx="189880" cy="331186"/>
              </a:xfrm>
              <a:custGeom>
                <a:avLst/>
                <a:gdLst>
                  <a:gd name="T0" fmla="*/ 3749 w 155"/>
                  <a:gd name="T1" fmla="*/ 5873 h 273"/>
                  <a:gd name="T2" fmla="*/ 0 w 155"/>
                  <a:gd name="T3" fmla="*/ 3524 h 273"/>
                  <a:gd name="T4" fmla="*/ 3749 w 155"/>
                  <a:gd name="T5" fmla="*/ 2349 h 273"/>
                  <a:gd name="T6" fmla="*/ 8747 w 155"/>
                  <a:gd name="T7" fmla="*/ 0 h 273"/>
                  <a:gd name="T8" fmla="*/ 8747 w 155"/>
                  <a:gd name="T9" fmla="*/ 2349 h 273"/>
                  <a:gd name="T10" fmla="*/ 3749 w 155"/>
                  <a:gd name="T11" fmla="*/ 4699 h 273"/>
                  <a:gd name="T12" fmla="*/ 3749 w 155"/>
                  <a:gd name="T13" fmla="*/ 5873 h 273"/>
                  <a:gd name="T14" fmla="*/ 0 60000 65536"/>
                  <a:gd name="T15" fmla="*/ 0 60000 65536"/>
                  <a:gd name="T16" fmla="*/ 0 60000 65536"/>
                  <a:gd name="T17" fmla="*/ 0 60000 65536"/>
                  <a:gd name="T18" fmla="*/ 0 60000 65536"/>
                  <a:gd name="T19" fmla="*/ 0 60000 65536"/>
                  <a:gd name="T20" fmla="*/ 0 60000 65536"/>
                  <a:gd name="T21" fmla="*/ 0 w 155"/>
                  <a:gd name="T22" fmla="*/ 0 h 273"/>
                  <a:gd name="T23" fmla="*/ 155 w 155"/>
                  <a:gd name="T24" fmla="*/ 273 h 2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5" h="273">
                    <a:moveTo>
                      <a:pt x="14" y="273"/>
                    </a:moveTo>
                    <a:lnTo>
                      <a:pt x="0" y="187"/>
                    </a:lnTo>
                    <a:lnTo>
                      <a:pt x="32" y="99"/>
                    </a:lnTo>
                    <a:lnTo>
                      <a:pt x="155" y="0"/>
                    </a:lnTo>
                    <a:lnTo>
                      <a:pt x="155" y="153"/>
                    </a:lnTo>
                    <a:lnTo>
                      <a:pt x="34" y="250"/>
                    </a:lnTo>
                    <a:lnTo>
                      <a:pt x="14" y="273"/>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68" name="Freeform 45">
                <a:extLst>
                  <a:ext uri="{FF2B5EF4-FFF2-40B4-BE49-F238E27FC236}">
                    <a16:creationId xmlns:a16="http://schemas.microsoft.com/office/drawing/2014/main" id="{B567A5BE-08DB-FA45-A1E0-5E69FC427FEE}"/>
                  </a:ext>
                </a:extLst>
              </p:cNvPr>
              <p:cNvSpPr>
                <a:spLocks/>
              </p:cNvSpPr>
              <p:nvPr/>
            </p:nvSpPr>
            <p:spPr bwMode="auto">
              <a:xfrm>
                <a:off x="6768955" y="5177950"/>
                <a:ext cx="104279" cy="213140"/>
              </a:xfrm>
              <a:custGeom>
                <a:avLst/>
                <a:gdLst>
                  <a:gd name="T0" fmla="*/ 0 w 87"/>
                  <a:gd name="T1" fmla="*/ 2359 h 175"/>
                  <a:gd name="T2" fmla="*/ 0 w 87"/>
                  <a:gd name="T3" fmla="*/ 3538 h 175"/>
                  <a:gd name="T4" fmla="*/ 4890 w 87"/>
                  <a:gd name="T5" fmla="*/ 3538 h 175"/>
                  <a:gd name="T6" fmla="*/ 4890 w 87"/>
                  <a:gd name="T7" fmla="*/ 0 h 175"/>
                  <a:gd name="T8" fmla="*/ 0 w 87"/>
                  <a:gd name="T9" fmla="*/ 2359 h 175"/>
                  <a:gd name="T10" fmla="*/ 0 60000 65536"/>
                  <a:gd name="T11" fmla="*/ 0 60000 65536"/>
                  <a:gd name="T12" fmla="*/ 0 60000 65536"/>
                  <a:gd name="T13" fmla="*/ 0 60000 65536"/>
                  <a:gd name="T14" fmla="*/ 0 60000 65536"/>
                  <a:gd name="T15" fmla="*/ 0 w 87"/>
                  <a:gd name="T16" fmla="*/ 0 h 175"/>
                  <a:gd name="T17" fmla="*/ 87 w 87"/>
                  <a:gd name="T18" fmla="*/ 175 h 175"/>
                </a:gdLst>
                <a:ahLst/>
                <a:cxnLst>
                  <a:cxn ang="T10">
                    <a:pos x="T0" y="T1"/>
                  </a:cxn>
                  <a:cxn ang="T11">
                    <a:pos x="T2" y="T3"/>
                  </a:cxn>
                  <a:cxn ang="T12">
                    <a:pos x="T4" y="T5"/>
                  </a:cxn>
                  <a:cxn ang="T13">
                    <a:pos x="T6" y="T7"/>
                  </a:cxn>
                  <a:cxn ang="T14">
                    <a:pos x="T8" y="T9"/>
                  </a:cxn>
                </a:cxnLst>
                <a:rect l="T15" t="T16" r="T17" b="T18"/>
                <a:pathLst>
                  <a:path w="87" h="175">
                    <a:moveTo>
                      <a:pt x="0" y="24"/>
                    </a:moveTo>
                    <a:lnTo>
                      <a:pt x="0" y="175"/>
                    </a:lnTo>
                    <a:lnTo>
                      <a:pt x="87" y="153"/>
                    </a:lnTo>
                    <a:lnTo>
                      <a:pt x="87" y="0"/>
                    </a:lnTo>
                    <a:lnTo>
                      <a:pt x="0" y="24"/>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69" name="Freeform 46">
                <a:extLst>
                  <a:ext uri="{FF2B5EF4-FFF2-40B4-BE49-F238E27FC236}">
                    <a16:creationId xmlns:a16="http://schemas.microsoft.com/office/drawing/2014/main" id="{1DBFC680-4649-2740-9974-A033BE025715}"/>
                  </a:ext>
                </a:extLst>
              </p:cNvPr>
              <p:cNvSpPr>
                <a:spLocks/>
              </p:cNvSpPr>
              <p:nvPr/>
            </p:nvSpPr>
            <p:spPr bwMode="auto">
              <a:xfrm>
                <a:off x="7931586" y="5553402"/>
                <a:ext cx="91827" cy="273803"/>
              </a:xfrm>
              <a:custGeom>
                <a:avLst/>
                <a:gdLst>
                  <a:gd name="T0" fmla="*/ 0 w 76"/>
                  <a:gd name="T1" fmla="*/ 2346 h 226"/>
                  <a:gd name="T2" fmla="*/ 3697 w 76"/>
                  <a:gd name="T3" fmla="*/ 0 h 226"/>
                  <a:gd name="T4" fmla="*/ 3697 w 76"/>
                  <a:gd name="T5" fmla="*/ 2346 h 226"/>
                  <a:gd name="T6" fmla="*/ 0 w 76"/>
                  <a:gd name="T7" fmla="*/ 4692 h 226"/>
                  <a:gd name="T8" fmla="*/ 0 w 76"/>
                  <a:gd name="T9" fmla="*/ 2346 h 226"/>
                  <a:gd name="T10" fmla="*/ 0 60000 65536"/>
                  <a:gd name="T11" fmla="*/ 0 60000 65536"/>
                  <a:gd name="T12" fmla="*/ 0 60000 65536"/>
                  <a:gd name="T13" fmla="*/ 0 60000 65536"/>
                  <a:gd name="T14" fmla="*/ 0 60000 65536"/>
                  <a:gd name="T15" fmla="*/ 0 w 76"/>
                  <a:gd name="T16" fmla="*/ 0 h 226"/>
                  <a:gd name="T17" fmla="*/ 76 w 76"/>
                  <a:gd name="T18" fmla="*/ 226 h 226"/>
                </a:gdLst>
                <a:ahLst/>
                <a:cxnLst>
                  <a:cxn ang="T10">
                    <a:pos x="T0" y="T1"/>
                  </a:cxn>
                  <a:cxn ang="T11">
                    <a:pos x="T2" y="T3"/>
                  </a:cxn>
                  <a:cxn ang="T12">
                    <a:pos x="T4" y="T5"/>
                  </a:cxn>
                  <a:cxn ang="T13">
                    <a:pos x="T6" y="T7"/>
                  </a:cxn>
                  <a:cxn ang="T14">
                    <a:pos x="T8" y="T9"/>
                  </a:cxn>
                </a:cxnLst>
                <a:rect l="T15" t="T16" r="T17" b="T18"/>
                <a:pathLst>
                  <a:path w="76" h="226">
                    <a:moveTo>
                      <a:pt x="0" y="73"/>
                    </a:moveTo>
                    <a:lnTo>
                      <a:pt x="76" y="0"/>
                    </a:lnTo>
                    <a:lnTo>
                      <a:pt x="76" y="152"/>
                    </a:lnTo>
                    <a:lnTo>
                      <a:pt x="0" y="226"/>
                    </a:lnTo>
                    <a:lnTo>
                      <a:pt x="0" y="73"/>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70" name="Freeform 47">
                <a:extLst>
                  <a:ext uri="{FF2B5EF4-FFF2-40B4-BE49-F238E27FC236}">
                    <a16:creationId xmlns:a16="http://schemas.microsoft.com/office/drawing/2014/main" id="{BEE1EF00-ECCD-7243-A862-01D143B836DB}"/>
                  </a:ext>
                </a:extLst>
              </p:cNvPr>
              <p:cNvSpPr>
                <a:spLocks/>
              </p:cNvSpPr>
              <p:nvPr/>
            </p:nvSpPr>
            <p:spPr bwMode="auto">
              <a:xfrm>
                <a:off x="7931589" y="4905786"/>
                <a:ext cx="76263" cy="213140"/>
              </a:xfrm>
              <a:custGeom>
                <a:avLst/>
                <a:gdLst>
                  <a:gd name="T0" fmla="*/ 0 w 64"/>
                  <a:gd name="T1" fmla="*/ 2332 h 177"/>
                  <a:gd name="T2" fmla="*/ 3646 w 64"/>
                  <a:gd name="T3" fmla="*/ 0 h 177"/>
                  <a:gd name="T4" fmla="*/ 3646 w 64"/>
                  <a:gd name="T5" fmla="*/ 2332 h 177"/>
                  <a:gd name="T6" fmla="*/ 0 w 64"/>
                  <a:gd name="T7" fmla="*/ 2332 h 177"/>
                  <a:gd name="T8" fmla="*/ 0 w 64"/>
                  <a:gd name="T9" fmla="*/ 2332 h 177"/>
                  <a:gd name="T10" fmla="*/ 0 60000 65536"/>
                  <a:gd name="T11" fmla="*/ 0 60000 65536"/>
                  <a:gd name="T12" fmla="*/ 0 60000 65536"/>
                  <a:gd name="T13" fmla="*/ 0 60000 65536"/>
                  <a:gd name="T14" fmla="*/ 0 60000 65536"/>
                  <a:gd name="T15" fmla="*/ 0 w 64"/>
                  <a:gd name="T16" fmla="*/ 0 h 177"/>
                  <a:gd name="T17" fmla="*/ 64 w 64"/>
                  <a:gd name="T18" fmla="*/ 177 h 177"/>
                </a:gdLst>
                <a:ahLst/>
                <a:cxnLst>
                  <a:cxn ang="T10">
                    <a:pos x="T0" y="T1"/>
                  </a:cxn>
                  <a:cxn ang="T11">
                    <a:pos x="T2" y="T3"/>
                  </a:cxn>
                  <a:cxn ang="T12">
                    <a:pos x="T4" y="T5"/>
                  </a:cxn>
                  <a:cxn ang="T13">
                    <a:pos x="T6" y="T7"/>
                  </a:cxn>
                  <a:cxn ang="T14">
                    <a:pos x="T8" y="T9"/>
                  </a:cxn>
                </a:cxnLst>
                <a:rect l="T15" t="T16" r="T17" b="T18"/>
                <a:pathLst>
                  <a:path w="64" h="177">
                    <a:moveTo>
                      <a:pt x="0" y="22"/>
                    </a:moveTo>
                    <a:lnTo>
                      <a:pt x="64" y="0"/>
                    </a:lnTo>
                    <a:lnTo>
                      <a:pt x="64" y="155"/>
                    </a:lnTo>
                    <a:lnTo>
                      <a:pt x="0" y="177"/>
                    </a:lnTo>
                    <a:lnTo>
                      <a:pt x="0" y="22"/>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71" name="Freeform 48">
                <a:extLst>
                  <a:ext uri="{FF2B5EF4-FFF2-40B4-BE49-F238E27FC236}">
                    <a16:creationId xmlns:a16="http://schemas.microsoft.com/office/drawing/2014/main" id="{E2AD7088-4A8C-724B-998B-B09BBCF251E5}"/>
                  </a:ext>
                </a:extLst>
              </p:cNvPr>
              <p:cNvSpPr>
                <a:spLocks/>
              </p:cNvSpPr>
              <p:nvPr/>
            </p:nvSpPr>
            <p:spPr bwMode="auto">
              <a:xfrm>
                <a:off x="8113685" y="4727075"/>
                <a:ext cx="45137" cy="260686"/>
              </a:xfrm>
              <a:custGeom>
                <a:avLst/>
                <a:gdLst>
                  <a:gd name="T0" fmla="*/ 0 w 38"/>
                  <a:gd name="T1" fmla="*/ 2348 h 215"/>
                  <a:gd name="T2" fmla="*/ 0 w 38"/>
                  <a:gd name="T3" fmla="*/ 4696 h 215"/>
                  <a:gd name="T4" fmla="*/ 2423 w 38"/>
                  <a:gd name="T5" fmla="*/ 2348 h 215"/>
                  <a:gd name="T6" fmla="*/ 2423 w 38"/>
                  <a:gd name="T7" fmla="*/ 0 h 215"/>
                  <a:gd name="T8" fmla="*/ 0 w 38"/>
                  <a:gd name="T9" fmla="*/ 2348 h 215"/>
                  <a:gd name="T10" fmla="*/ 0 60000 65536"/>
                  <a:gd name="T11" fmla="*/ 0 60000 65536"/>
                  <a:gd name="T12" fmla="*/ 0 60000 65536"/>
                  <a:gd name="T13" fmla="*/ 0 60000 65536"/>
                  <a:gd name="T14" fmla="*/ 0 60000 65536"/>
                  <a:gd name="T15" fmla="*/ 0 w 38"/>
                  <a:gd name="T16" fmla="*/ 0 h 215"/>
                  <a:gd name="T17" fmla="*/ 38 w 38"/>
                  <a:gd name="T18" fmla="*/ 215 h 215"/>
                </a:gdLst>
                <a:ahLst/>
                <a:cxnLst>
                  <a:cxn ang="T10">
                    <a:pos x="T0" y="T1"/>
                  </a:cxn>
                  <a:cxn ang="T11">
                    <a:pos x="T2" y="T3"/>
                  </a:cxn>
                  <a:cxn ang="T12">
                    <a:pos x="T4" y="T5"/>
                  </a:cxn>
                  <a:cxn ang="T13">
                    <a:pos x="T6" y="T7"/>
                  </a:cxn>
                  <a:cxn ang="T14">
                    <a:pos x="T8" y="T9"/>
                  </a:cxn>
                </a:cxnLst>
                <a:rect l="T15" t="T16" r="T17" b="T18"/>
                <a:pathLst>
                  <a:path w="38" h="215">
                    <a:moveTo>
                      <a:pt x="0" y="63"/>
                    </a:moveTo>
                    <a:lnTo>
                      <a:pt x="0" y="215"/>
                    </a:lnTo>
                    <a:lnTo>
                      <a:pt x="38" y="152"/>
                    </a:lnTo>
                    <a:lnTo>
                      <a:pt x="38" y="0"/>
                    </a:lnTo>
                    <a:lnTo>
                      <a:pt x="0" y="63"/>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72" name="Freeform 49">
                <a:extLst>
                  <a:ext uri="{FF2B5EF4-FFF2-40B4-BE49-F238E27FC236}">
                    <a16:creationId xmlns:a16="http://schemas.microsoft.com/office/drawing/2014/main" id="{2A332F1A-4047-1142-AD27-6BD4A2B51AB2}"/>
                  </a:ext>
                </a:extLst>
              </p:cNvPr>
              <p:cNvSpPr>
                <a:spLocks/>
              </p:cNvSpPr>
              <p:nvPr/>
            </p:nvSpPr>
            <p:spPr bwMode="auto">
              <a:xfrm>
                <a:off x="7870888" y="4935297"/>
                <a:ext cx="60701" cy="280361"/>
              </a:xfrm>
              <a:custGeom>
                <a:avLst/>
                <a:gdLst>
                  <a:gd name="T0" fmla="*/ 3791 w 49"/>
                  <a:gd name="T1" fmla="*/ 0 h 232"/>
                  <a:gd name="T2" fmla="*/ 3791 w 49"/>
                  <a:gd name="T3" fmla="*/ 2340 h 232"/>
                  <a:gd name="T4" fmla="*/ 3791 w 49"/>
                  <a:gd name="T5" fmla="*/ 3510 h 232"/>
                  <a:gd name="T6" fmla="*/ 3791 w 49"/>
                  <a:gd name="T7" fmla="*/ 4680 h 232"/>
                  <a:gd name="T8" fmla="*/ 3791 w 49"/>
                  <a:gd name="T9" fmla="*/ 3510 h 232"/>
                  <a:gd name="T10" fmla="*/ 0 w 49"/>
                  <a:gd name="T11" fmla="*/ 2340 h 232"/>
                  <a:gd name="T12" fmla="*/ 3791 w 49"/>
                  <a:gd name="T13" fmla="*/ 2340 h 232"/>
                  <a:gd name="T14" fmla="*/ 3791 w 49"/>
                  <a:gd name="T15" fmla="*/ 0 h 232"/>
                  <a:gd name="T16" fmla="*/ 0 60000 65536"/>
                  <a:gd name="T17" fmla="*/ 0 60000 65536"/>
                  <a:gd name="T18" fmla="*/ 0 60000 65536"/>
                  <a:gd name="T19" fmla="*/ 0 60000 65536"/>
                  <a:gd name="T20" fmla="*/ 0 60000 65536"/>
                  <a:gd name="T21" fmla="*/ 0 60000 65536"/>
                  <a:gd name="T22" fmla="*/ 0 60000 65536"/>
                  <a:gd name="T23" fmla="*/ 0 60000 65536"/>
                  <a:gd name="T24" fmla="*/ 0 w 49"/>
                  <a:gd name="T25" fmla="*/ 0 h 232"/>
                  <a:gd name="T26" fmla="*/ 49 w 49"/>
                  <a:gd name="T27" fmla="*/ 232 h 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9" h="232">
                    <a:moveTo>
                      <a:pt x="49" y="0"/>
                    </a:moveTo>
                    <a:lnTo>
                      <a:pt x="49" y="159"/>
                    </a:lnTo>
                    <a:lnTo>
                      <a:pt x="41" y="202"/>
                    </a:lnTo>
                    <a:lnTo>
                      <a:pt x="29" y="232"/>
                    </a:lnTo>
                    <a:lnTo>
                      <a:pt x="10" y="204"/>
                    </a:lnTo>
                    <a:lnTo>
                      <a:pt x="0" y="149"/>
                    </a:lnTo>
                    <a:lnTo>
                      <a:pt x="39" y="51"/>
                    </a:lnTo>
                    <a:lnTo>
                      <a:pt x="49"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73" name="Freeform 50">
                <a:extLst>
                  <a:ext uri="{FF2B5EF4-FFF2-40B4-BE49-F238E27FC236}">
                    <a16:creationId xmlns:a16="http://schemas.microsoft.com/office/drawing/2014/main" id="{E21988E0-BCDE-2541-AB60-6515BAF5B5D6}"/>
                  </a:ext>
                </a:extLst>
              </p:cNvPr>
              <p:cNvSpPr>
                <a:spLocks/>
              </p:cNvSpPr>
              <p:nvPr/>
            </p:nvSpPr>
            <p:spPr bwMode="auto">
              <a:xfrm>
                <a:off x="8273996" y="4605750"/>
                <a:ext cx="82490" cy="270524"/>
              </a:xfrm>
              <a:custGeom>
                <a:avLst/>
                <a:gdLst>
                  <a:gd name="T0" fmla="*/ 0 w 66"/>
                  <a:gd name="T1" fmla="*/ 2328 h 225"/>
                  <a:gd name="T2" fmla="*/ 0 w 66"/>
                  <a:gd name="T3" fmla="*/ 4657 h 225"/>
                  <a:gd name="T4" fmla="*/ 3824 w 66"/>
                  <a:gd name="T5" fmla="*/ 2328 h 225"/>
                  <a:gd name="T6" fmla="*/ 3824 w 66"/>
                  <a:gd name="T7" fmla="*/ 0 h 225"/>
                  <a:gd name="T8" fmla="*/ 0 w 66"/>
                  <a:gd name="T9" fmla="*/ 2328 h 225"/>
                  <a:gd name="T10" fmla="*/ 0 60000 65536"/>
                  <a:gd name="T11" fmla="*/ 0 60000 65536"/>
                  <a:gd name="T12" fmla="*/ 0 60000 65536"/>
                  <a:gd name="T13" fmla="*/ 0 60000 65536"/>
                  <a:gd name="T14" fmla="*/ 0 60000 65536"/>
                  <a:gd name="T15" fmla="*/ 0 w 66"/>
                  <a:gd name="T16" fmla="*/ 0 h 225"/>
                  <a:gd name="T17" fmla="*/ 66 w 66"/>
                  <a:gd name="T18" fmla="*/ 225 h 225"/>
                </a:gdLst>
                <a:ahLst/>
                <a:cxnLst>
                  <a:cxn ang="T10">
                    <a:pos x="T0" y="T1"/>
                  </a:cxn>
                  <a:cxn ang="T11">
                    <a:pos x="T2" y="T3"/>
                  </a:cxn>
                  <a:cxn ang="T12">
                    <a:pos x="T4" y="T5"/>
                  </a:cxn>
                  <a:cxn ang="T13">
                    <a:pos x="T6" y="T7"/>
                  </a:cxn>
                  <a:cxn ang="T14">
                    <a:pos x="T8" y="T9"/>
                  </a:cxn>
                </a:cxnLst>
                <a:rect l="T15" t="T16" r="T17" b="T18"/>
                <a:pathLst>
                  <a:path w="66" h="225">
                    <a:moveTo>
                      <a:pt x="0" y="70"/>
                    </a:moveTo>
                    <a:lnTo>
                      <a:pt x="0" y="225"/>
                    </a:lnTo>
                    <a:lnTo>
                      <a:pt x="66" y="154"/>
                    </a:lnTo>
                    <a:lnTo>
                      <a:pt x="66" y="0"/>
                    </a:lnTo>
                    <a:lnTo>
                      <a:pt x="0" y="7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74" name="Freeform 51">
                <a:extLst>
                  <a:ext uri="{FF2B5EF4-FFF2-40B4-BE49-F238E27FC236}">
                    <a16:creationId xmlns:a16="http://schemas.microsoft.com/office/drawing/2014/main" id="{D4A4511F-3D29-0749-B107-A8A9353976C1}"/>
                  </a:ext>
                </a:extLst>
              </p:cNvPr>
              <p:cNvSpPr>
                <a:spLocks/>
              </p:cNvSpPr>
              <p:nvPr/>
            </p:nvSpPr>
            <p:spPr bwMode="auto">
              <a:xfrm>
                <a:off x="8361154" y="4195862"/>
                <a:ext cx="48248" cy="255769"/>
              </a:xfrm>
              <a:custGeom>
                <a:avLst/>
                <a:gdLst>
                  <a:gd name="T0" fmla="*/ 0 w 40"/>
                  <a:gd name="T1" fmla="*/ 0 h 212"/>
                  <a:gd name="T2" fmla="*/ 3691 w 40"/>
                  <a:gd name="T3" fmla="*/ 2336 h 212"/>
                  <a:gd name="T4" fmla="*/ 3691 w 40"/>
                  <a:gd name="T5" fmla="*/ 4673 h 212"/>
                  <a:gd name="T6" fmla="*/ 0 w 40"/>
                  <a:gd name="T7" fmla="*/ 3504 h 212"/>
                  <a:gd name="T8" fmla="*/ 0 w 40"/>
                  <a:gd name="T9" fmla="*/ 0 h 212"/>
                  <a:gd name="T10" fmla="*/ 0 60000 65536"/>
                  <a:gd name="T11" fmla="*/ 0 60000 65536"/>
                  <a:gd name="T12" fmla="*/ 0 60000 65536"/>
                  <a:gd name="T13" fmla="*/ 0 60000 65536"/>
                  <a:gd name="T14" fmla="*/ 0 60000 65536"/>
                  <a:gd name="T15" fmla="*/ 0 w 40"/>
                  <a:gd name="T16" fmla="*/ 0 h 212"/>
                  <a:gd name="T17" fmla="*/ 40 w 40"/>
                  <a:gd name="T18" fmla="*/ 212 h 212"/>
                </a:gdLst>
                <a:ahLst/>
                <a:cxnLst>
                  <a:cxn ang="T10">
                    <a:pos x="T0" y="T1"/>
                  </a:cxn>
                  <a:cxn ang="T11">
                    <a:pos x="T2" y="T3"/>
                  </a:cxn>
                  <a:cxn ang="T12">
                    <a:pos x="T4" y="T5"/>
                  </a:cxn>
                  <a:cxn ang="T13">
                    <a:pos x="T6" y="T7"/>
                  </a:cxn>
                  <a:cxn ang="T14">
                    <a:pos x="T8" y="T9"/>
                  </a:cxn>
                </a:cxnLst>
                <a:rect l="T15" t="T16" r="T17" b="T18"/>
                <a:pathLst>
                  <a:path w="40" h="212">
                    <a:moveTo>
                      <a:pt x="0" y="0"/>
                    </a:moveTo>
                    <a:lnTo>
                      <a:pt x="40" y="55"/>
                    </a:lnTo>
                    <a:lnTo>
                      <a:pt x="40" y="212"/>
                    </a:lnTo>
                    <a:lnTo>
                      <a:pt x="0" y="156"/>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75" name="Freeform 52">
                <a:extLst>
                  <a:ext uri="{FF2B5EF4-FFF2-40B4-BE49-F238E27FC236}">
                    <a16:creationId xmlns:a16="http://schemas.microsoft.com/office/drawing/2014/main" id="{F628CCD3-FCA9-8E4A-84DD-FE8F00A8902D}"/>
                  </a:ext>
                </a:extLst>
              </p:cNvPr>
              <p:cNvSpPr>
                <a:spLocks/>
              </p:cNvSpPr>
              <p:nvPr/>
            </p:nvSpPr>
            <p:spPr bwMode="auto">
              <a:xfrm>
                <a:off x="8334695" y="4289318"/>
                <a:ext cx="62257" cy="301676"/>
              </a:xfrm>
              <a:custGeom>
                <a:avLst/>
                <a:gdLst>
                  <a:gd name="T0" fmla="*/ 2442 w 52"/>
                  <a:gd name="T1" fmla="*/ 0 h 250"/>
                  <a:gd name="T2" fmla="*/ 0 w 52"/>
                  <a:gd name="T3" fmla="*/ 2337 h 250"/>
                  <a:gd name="T4" fmla="*/ 0 w 52"/>
                  <a:gd name="T5" fmla="*/ 5842 h 250"/>
                  <a:gd name="T6" fmla="*/ 2442 w 52"/>
                  <a:gd name="T7" fmla="*/ 3505 h 250"/>
                  <a:gd name="T8" fmla="*/ 2442 w 52"/>
                  <a:gd name="T9" fmla="*/ 0 h 250"/>
                  <a:gd name="T10" fmla="*/ 0 60000 65536"/>
                  <a:gd name="T11" fmla="*/ 0 60000 65536"/>
                  <a:gd name="T12" fmla="*/ 0 60000 65536"/>
                  <a:gd name="T13" fmla="*/ 0 60000 65536"/>
                  <a:gd name="T14" fmla="*/ 0 60000 65536"/>
                  <a:gd name="T15" fmla="*/ 0 w 52"/>
                  <a:gd name="T16" fmla="*/ 0 h 250"/>
                  <a:gd name="T17" fmla="*/ 52 w 52"/>
                  <a:gd name="T18" fmla="*/ 250 h 250"/>
                </a:gdLst>
                <a:ahLst/>
                <a:cxnLst>
                  <a:cxn ang="T10">
                    <a:pos x="T0" y="T1"/>
                  </a:cxn>
                  <a:cxn ang="T11">
                    <a:pos x="T2" y="T3"/>
                  </a:cxn>
                  <a:cxn ang="T12">
                    <a:pos x="T4" y="T5"/>
                  </a:cxn>
                  <a:cxn ang="T13">
                    <a:pos x="T6" y="T7"/>
                  </a:cxn>
                  <a:cxn ang="T14">
                    <a:pos x="T8" y="T9"/>
                  </a:cxn>
                </a:cxnLst>
                <a:rect l="T15" t="T16" r="T17" b="T18"/>
                <a:pathLst>
                  <a:path w="52" h="250">
                    <a:moveTo>
                      <a:pt x="52" y="0"/>
                    </a:moveTo>
                    <a:lnTo>
                      <a:pt x="0" y="97"/>
                    </a:lnTo>
                    <a:lnTo>
                      <a:pt x="0" y="250"/>
                    </a:lnTo>
                    <a:lnTo>
                      <a:pt x="52" y="157"/>
                    </a:lnTo>
                    <a:lnTo>
                      <a:pt x="52"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76" name="Freeform 53">
                <a:extLst>
                  <a:ext uri="{FF2B5EF4-FFF2-40B4-BE49-F238E27FC236}">
                    <a16:creationId xmlns:a16="http://schemas.microsoft.com/office/drawing/2014/main" id="{337F98B0-6CF5-5546-98BD-3A31FA4A5834}"/>
                  </a:ext>
                </a:extLst>
              </p:cNvPr>
              <p:cNvSpPr>
                <a:spLocks/>
              </p:cNvSpPr>
              <p:nvPr/>
            </p:nvSpPr>
            <p:spPr bwMode="auto">
              <a:xfrm>
                <a:off x="8294229" y="4409004"/>
                <a:ext cx="40466" cy="136082"/>
              </a:xfrm>
              <a:custGeom>
                <a:avLst/>
                <a:gdLst>
                  <a:gd name="T0" fmla="*/ 3870 w 32"/>
                  <a:gd name="T1" fmla="*/ 0 h 113"/>
                  <a:gd name="T2" fmla="*/ 0 w 32"/>
                  <a:gd name="T3" fmla="*/ 2332 h 113"/>
                  <a:gd name="T4" fmla="*/ 3870 w 32"/>
                  <a:gd name="T5" fmla="*/ 2332 h 113"/>
                  <a:gd name="T6" fmla="*/ 3870 w 32"/>
                  <a:gd name="T7" fmla="*/ 0 h 113"/>
                  <a:gd name="T8" fmla="*/ 0 60000 65536"/>
                  <a:gd name="T9" fmla="*/ 0 60000 65536"/>
                  <a:gd name="T10" fmla="*/ 0 60000 65536"/>
                  <a:gd name="T11" fmla="*/ 0 60000 65536"/>
                  <a:gd name="T12" fmla="*/ 0 w 32"/>
                  <a:gd name="T13" fmla="*/ 0 h 113"/>
                  <a:gd name="T14" fmla="*/ 32 w 32"/>
                  <a:gd name="T15" fmla="*/ 113 h 113"/>
                </a:gdLst>
                <a:ahLst/>
                <a:cxnLst>
                  <a:cxn ang="T8">
                    <a:pos x="T0" y="T1"/>
                  </a:cxn>
                  <a:cxn ang="T9">
                    <a:pos x="T2" y="T3"/>
                  </a:cxn>
                  <a:cxn ang="T10">
                    <a:pos x="T4" y="T5"/>
                  </a:cxn>
                  <a:cxn ang="T11">
                    <a:pos x="T6" y="T7"/>
                  </a:cxn>
                </a:cxnLst>
                <a:rect l="T12" t="T13" r="T14" b="T15"/>
                <a:pathLst>
                  <a:path w="32" h="113">
                    <a:moveTo>
                      <a:pt x="32" y="0"/>
                    </a:moveTo>
                    <a:lnTo>
                      <a:pt x="0" y="34"/>
                    </a:lnTo>
                    <a:lnTo>
                      <a:pt x="32" y="113"/>
                    </a:lnTo>
                    <a:lnTo>
                      <a:pt x="32"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77" name="Freeform 54">
                <a:extLst>
                  <a:ext uri="{FF2B5EF4-FFF2-40B4-BE49-F238E27FC236}">
                    <a16:creationId xmlns:a16="http://schemas.microsoft.com/office/drawing/2014/main" id="{B51CB2B5-3ABA-6745-8D81-2BD39E96E58A}"/>
                  </a:ext>
                </a:extLst>
              </p:cNvPr>
              <p:cNvSpPr>
                <a:spLocks/>
              </p:cNvSpPr>
              <p:nvPr/>
            </p:nvSpPr>
            <p:spPr bwMode="auto">
              <a:xfrm>
                <a:off x="8695782" y="3969610"/>
                <a:ext cx="21790" cy="226256"/>
              </a:xfrm>
              <a:custGeom>
                <a:avLst/>
                <a:gdLst>
                  <a:gd name="T0" fmla="*/ 2469 w 18"/>
                  <a:gd name="T1" fmla="*/ 0 h 187"/>
                  <a:gd name="T2" fmla="*/ 2469 w 18"/>
                  <a:gd name="T3" fmla="*/ 2343 h 187"/>
                  <a:gd name="T4" fmla="*/ 0 w 18"/>
                  <a:gd name="T5" fmla="*/ 3515 h 187"/>
                  <a:gd name="T6" fmla="*/ 0 w 18"/>
                  <a:gd name="T7" fmla="*/ 2343 h 187"/>
                  <a:gd name="T8" fmla="*/ 2469 w 18"/>
                  <a:gd name="T9" fmla="*/ 0 h 187"/>
                  <a:gd name="T10" fmla="*/ 0 60000 65536"/>
                  <a:gd name="T11" fmla="*/ 0 60000 65536"/>
                  <a:gd name="T12" fmla="*/ 0 60000 65536"/>
                  <a:gd name="T13" fmla="*/ 0 60000 65536"/>
                  <a:gd name="T14" fmla="*/ 0 60000 65536"/>
                  <a:gd name="T15" fmla="*/ 0 w 18"/>
                  <a:gd name="T16" fmla="*/ 0 h 187"/>
                  <a:gd name="T17" fmla="*/ 18 w 18"/>
                  <a:gd name="T18" fmla="*/ 187 h 187"/>
                </a:gdLst>
                <a:ahLst/>
                <a:cxnLst>
                  <a:cxn ang="T10">
                    <a:pos x="T0" y="T1"/>
                  </a:cxn>
                  <a:cxn ang="T11">
                    <a:pos x="T2" y="T3"/>
                  </a:cxn>
                  <a:cxn ang="T12">
                    <a:pos x="T4" y="T5"/>
                  </a:cxn>
                  <a:cxn ang="T13">
                    <a:pos x="T6" y="T7"/>
                  </a:cxn>
                  <a:cxn ang="T14">
                    <a:pos x="T8" y="T9"/>
                  </a:cxn>
                </a:cxnLst>
                <a:rect l="T15" t="T16" r="T17" b="T18"/>
                <a:pathLst>
                  <a:path w="18" h="187">
                    <a:moveTo>
                      <a:pt x="18" y="0"/>
                    </a:moveTo>
                    <a:lnTo>
                      <a:pt x="18" y="145"/>
                    </a:lnTo>
                    <a:lnTo>
                      <a:pt x="0" y="187"/>
                    </a:lnTo>
                    <a:lnTo>
                      <a:pt x="0" y="30"/>
                    </a:lnTo>
                    <a:lnTo>
                      <a:pt x="18"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78" name="Freeform 55">
                <a:extLst>
                  <a:ext uri="{FF2B5EF4-FFF2-40B4-BE49-F238E27FC236}">
                    <a16:creationId xmlns:a16="http://schemas.microsoft.com/office/drawing/2014/main" id="{60B26CBB-C64A-054B-AD8F-E69388129B36}"/>
                  </a:ext>
                </a:extLst>
              </p:cNvPr>
              <p:cNvSpPr>
                <a:spLocks/>
              </p:cNvSpPr>
              <p:nvPr/>
            </p:nvSpPr>
            <p:spPr bwMode="auto">
              <a:xfrm>
                <a:off x="8459207" y="4035189"/>
                <a:ext cx="62257" cy="244292"/>
              </a:xfrm>
              <a:custGeom>
                <a:avLst/>
                <a:gdLst>
                  <a:gd name="T0" fmla="*/ 3810 w 50"/>
                  <a:gd name="T1" fmla="*/ 0 h 200"/>
                  <a:gd name="T2" fmla="*/ 3810 w 50"/>
                  <a:gd name="T3" fmla="*/ 3548 h 200"/>
                  <a:gd name="T4" fmla="*/ 3810 w 50"/>
                  <a:gd name="T5" fmla="*/ 3548 h 200"/>
                  <a:gd name="T6" fmla="*/ 3810 w 50"/>
                  <a:gd name="T7" fmla="*/ 4731 h 200"/>
                  <a:gd name="T8" fmla="*/ 3810 w 50"/>
                  <a:gd name="T9" fmla="*/ 2365 h 200"/>
                  <a:gd name="T10" fmla="*/ 3810 w 50"/>
                  <a:gd name="T11" fmla="*/ 2365 h 200"/>
                  <a:gd name="T12" fmla="*/ 0 w 50"/>
                  <a:gd name="T13" fmla="*/ 2365 h 200"/>
                  <a:gd name="T14" fmla="*/ 3810 w 50"/>
                  <a:gd name="T15" fmla="*/ 2365 h 200"/>
                  <a:gd name="T16" fmla="*/ 3810 w 50"/>
                  <a:gd name="T17" fmla="*/ 0 h 2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
                  <a:gd name="T28" fmla="*/ 0 h 200"/>
                  <a:gd name="T29" fmla="*/ 50 w 50"/>
                  <a:gd name="T30" fmla="*/ 200 h 2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 h="200">
                    <a:moveTo>
                      <a:pt x="50" y="0"/>
                    </a:moveTo>
                    <a:lnTo>
                      <a:pt x="50" y="151"/>
                    </a:lnTo>
                    <a:lnTo>
                      <a:pt x="18" y="171"/>
                    </a:lnTo>
                    <a:lnTo>
                      <a:pt x="6" y="200"/>
                    </a:lnTo>
                    <a:lnTo>
                      <a:pt x="6" y="123"/>
                    </a:lnTo>
                    <a:lnTo>
                      <a:pt x="14" y="63"/>
                    </a:lnTo>
                    <a:lnTo>
                      <a:pt x="0" y="58"/>
                    </a:lnTo>
                    <a:lnTo>
                      <a:pt x="16" y="22"/>
                    </a:lnTo>
                    <a:lnTo>
                      <a:pt x="5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79" name="Rectangle 56">
                <a:extLst>
                  <a:ext uri="{FF2B5EF4-FFF2-40B4-BE49-F238E27FC236}">
                    <a16:creationId xmlns:a16="http://schemas.microsoft.com/office/drawing/2014/main" id="{14A30F3B-EEE0-C740-980A-B52A5874C415}"/>
                  </a:ext>
                </a:extLst>
              </p:cNvPr>
              <p:cNvSpPr>
                <a:spLocks noChangeArrowheads="1"/>
              </p:cNvSpPr>
              <p:nvPr/>
            </p:nvSpPr>
            <p:spPr bwMode="auto">
              <a:xfrm>
                <a:off x="4730068" y="4730354"/>
                <a:ext cx="57589" cy="175431"/>
              </a:xfrm>
              <a:prstGeom prst="rect">
                <a:avLst/>
              </a:prstGeom>
              <a:grpFill/>
              <a:ln w="12700">
                <a:solidFill>
                  <a:schemeClr val="bg1"/>
                </a:solidFill>
                <a:miter lim="800000"/>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80" name="Freeform 57">
                <a:extLst>
                  <a:ext uri="{FF2B5EF4-FFF2-40B4-BE49-F238E27FC236}">
                    <a16:creationId xmlns:a16="http://schemas.microsoft.com/office/drawing/2014/main" id="{25C97313-B6BA-254F-ACD2-06F7C0D34917}"/>
                  </a:ext>
                </a:extLst>
              </p:cNvPr>
              <p:cNvSpPr>
                <a:spLocks/>
              </p:cNvSpPr>
              <p:nvPr/>
            </p:nvSpPr>
            <p:spPr bwMode="auto">
              <a:xfrm>
                <a:off x="4994658" y="4876271"/>
                <a:ext cx="225679" cy="190188"/>
              </a:xfrm>
              <a:custGeom>
                <a:avLst/>
                <a:gdLst>
                  <a:gd name="T0" fmla="*/ 0 w 186"/>
                  <a:gd name="T1" fmla="*/ 2346 h 157"/>
                  <a:gd name="T2" fmla="*/ 0 w 186"/>
                  <a:gd name="T3" fmla="*/ 3519 h 157"/>
                  <a:gd name="T4" fmla="*/ 9901 w 186"/>
                  <a:gd name="T5" fmla="*/ 3519 h 157"/>
                  <a:gd name="T6" fmla="*/ 9901 w 186"/>
                  <a:gd name="T7" fmla="*/ 0 h 157"/>
                  <a:gd name="T8" fmla="*/ 0 w 186"/>
                  <a:gd name="T9" fmla="*/ 2346 h 157"/>
                  <a:gd name="T10" fmla="*/ 0 60000 65536"/>
                  <a:gd name="T11" fmla="*/ 0 60000 65536"/>
                  <a:gd name="T12" fmla="*/ 0 60000 65536"/>
                  <a:gd name="T13" fmla="*/ 0 60000 65536"/>
                  <a:gd name="T14" fmla="*/ 0 60000 65536"/>
                  <a:gd name="T15" fmla="*/ 0 w 186"/>
                  <a:gd name="T16" fmla="*/ 0 h 157"/>
                  <a:gd name="T17" fmla="*/ 186 w 186"/>
                  <a:gd name="T18" fmla="*/ 157 h 157"/>
                </a:gdLst>
                <a:ahLst/>
                <a:cxnLst>
                  <a:cxn ang="T10">
                    <a:pos x="T0" y="T1"/>
                  </a:cxn>
                  <a:cxn ang="T11">
                    <a:pos x="T2" y="T3"/>
                  </a:cxn>
                  <a:cxn ang="T12">
                    <a:pos x="T4" y="T5"/>
                  </a:cxn>
                  <a:cxn ang="T13">
                    <a:pos x="T6" y="T7"/>
                  </a:cxn>
                  <a:cxn ang="T14">
                    <a:pos x="T8" y="T9"/>
                  </a:cxn>
                </a:cxnLst>
                <a:rect l="T15" t="T16" r="T17" b="T18"/>
                <a:pathLst>
                  <a:path w="186" h="157">
                    <a:moveTo>
                      <a:pt x="0" y="2"/>
                    </a:moveTo>
                    <a:lnTo>
                      <a:pt x="0" y="157"/>
                    </a:lnTo>
                    <a:lnTo>
                      <a:pt x="186" y="157"/>
                    </a:lnTo>
                    <a:lnTo>
                      <a:pt x="186" y="0"/>
                    </a:lnTo>
                    <a:lnTo>
                      <a:pt x="0" y="2"/>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81" name="Rectangle 58">
                <a:extLst>
                  <a:ext uri="{FF2B5EF4-FFF2-40B4-BE49-F238E27FC236}">
                    <a16:creationId xmlns:a16="http://schemas.microsoft.com/office/drawing/2014/main" id="{8BE9B94A-2C21-864E-98E8-27063609BF7E}"/>
                  </a:ext>
                </a:extLst>
              </p:cNvPr>
              <p:cNvSpPr>
                <a:spLocks noChangeArrowheads="1"/>
              </p:cNvSpPr>
              <p:nvPr/>
            </p:nvSpPr>
            <p:spPr bwMode="auto">
              <a:xfrm>
                <a:off x="5497374" y="5054982"/>
                <a:ext cx="210114" cy="170513"/>
              </a:xfrm>
              <a:prstGeom prst="rect">
                <a:avLst/>
              </a:prstGeom>
              <a:grpFill/>
              <a:ln w="12700">
                <a:solidFill>
                  <a:schemeClr val="bg1"/>
                </a:solidFill>
                <a:miter lim="800000"/>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82" name="Freeform 59">
                <a:extLst>
                  <a:ext uri="{FF2B5EF4-FFF2-40B4-BE49-F238E27FC236}">
                    <a16:creationId xmlns:a16="http://schemas.microsoft.com/office/drawing/2014/main" id="{F06D9955-EEBB-2C40-85DE-843A1B81AA45}"/>
                  </a:ext>
                </a:extLst>
              </p:cNvPr>
              <p:cNvSpPr>
                <a:spLocks/>
              </p:cNvSpPr>
              <p:nvPr/>
            </p:nvSpPr>
            <p:spPr bwMode="auto">
              <a:xfrm>
                <a:off x="5712160" y="4964807"/>
                <a:ext cx="91827" cy="185269"/>
              </a:xfrm>
              <a:custGeom>
                <a:avLst/>
                <a:gdLst>
                  <a:gd name="T0" fmla="*/ 0 w 75"/>
                  <a:gd name="T1" fmla="*/ 2376 h 151"/>
                  <a:gd name="T2" fmla="*/ 0 w 75"/>
                  <a:gd name="T3" fmla="*/ 3564 h 151"/>
                  <a:gd name="T4" fmla="*/ 3746 w 75"/>
                  <a:gd name="T5" fmla="*/ 3564 h 151"/>
                  <a:gd name="T6" fmla="*/ 3746 w 75"/>
                  <a:gd name="T7" fmla="*/ 0 h 151"/>
                  <a:gd name="T8" fmla="*/ 0 w 75"/>
                  <a:gd name="T9" fmla="*/ 2376 h 151"/>
                  <a:gd name="T10" fmla="*/ 0 60000 65536"/>
                  <a:gd name="T11" fmla="*/ 0 60000 65536"/>
                  <a:gd name="T12" fmla="*/ 0 60000 65536"/>
                  <a:gd name="T13" fmla="*/ 0 60000 65536"/>
                  <a:gd name="T14" fmla="*/ 0 60000 65536"/>
                  <a:gd name="T15" fmla="*/ 0 w 75"/>
                  <a:gd name="T16" fmla="*/ 0 h 151"/>
                  <a:gd name="T17" fmla="*/ 75 w 75"/>
                  <a:gd name="T18" fmla="*/ 151 h 151"/>
                </a:gdLst>
                <a:ahLst/>
                <a:cxnLst>
                  <a:cxn ang="T10">
                    <a:pos x="T0" y="T1"/>
                  </a:cxn>
                  <a:cxn ang="T11">
                    <a:pos x="T2" y="T3"/>
                  </a:cxn>
                  <a:cxn ang="T12">
                    <a:pos x="T4" y="T5"/>
                  </a:cxn>
                  <a:cxn ang="T13">
                    <a:pos x="T6" y="T7"/>
                  </a:cxn>
                  <a:cxn ang="T14">
                    <a:pos x="T8" y="T9"/>
                  </a:cxn>
                </a:cxnLst>
                <a:rect l="T15" t="T16" r="T17" b="T18"/>
                <a:pathLst>
                  <a:path w="75" h="151">
                    <a:moveTo>
                      <a:pt x="0" y="2"/>
                    </a:moveTo>
                    <a:lnTo>
                      <a:pt x="0" y="151"/>
                    </a:lnTo>
                    <a:lnTo>
                      <a:pt x="75" y="151"/>
                    </a:lnTo>
                    <a:lnTo>
                      <a:pt x="75" y="0"/>
                    </a:lnTo>
                    <a:lnTo>
                      <a:pt x="0" y="2"/>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83" name="Freeform 60">
                <a:extLst>
                  <a:ext uri="{FF2B5EF4-FFF2-40B4-BE49-F238E27FC236}">
                    <a16:creationId xmlns:a16="http://schemas.microsoft.com/office/drawing/2014/main" id="{EEC71863-120C-8B41-A531-B9E13C28E56B}"/>
                  </a:ext>
                </a:extLst>
              </p:cNvPr>
              <p:cNvSpPr>
                <a:spLocks/>
              </p:cNvSpPr>
              <p:nvPr/>
            </p:nvSpPr>
            <p:spPr bwMode="auto">
              <a:xfrm>
                <a:off x="6118381" y="5220577"/>
                <a:ext cx="52917" cy="239373"/>
              </a:xfrm>
              <a:custGeom>
                <a:avLst/>
                <a:gdLst>
                  <a:gd name="T0" fmla="*/ 2399 w 45"/>
                  <a:gd name="T1" fmla="*/ 0 h 200"/>
                  <a:gd name="T2" fmla="*/ 0 w 45"/>
                  <a:gd name="T3" fmla="*/ 2318 h 200"/>
                  <a:gd name="T4" fmla="*/ 0 w 45"/>
                  <a:gd name="T5" fmla="*/ 4636 h 200"/>
                  <a:gd name="T6" fmla="*/ 2399 w 45"/>
                  <a:gd name="T7" fmla="*/ 2318 h 200"/>
                  <a:gd name="T8" fmla="*/ 2399 w 45"/>
                  <a:gd name="T9" fmla="*/ 0 h 200"/>
                  <a:gd name="T10" fmla="*/ 0 60000 65536"/>
                  <a:gd name="T11" fmla="*/ 0 60000 65536"/>
                  <a:gd name="T12" fmla="*/ 0 60000 65536"/>
                  <a:gd name="T13" fmla="*/ 0 60000 65536"/>
                  <a:gd name="T14" fmla="*/ 0 60000 65536"/>
                  <a:gd name="T15" fmla="*/ 0 w 45"/>
                  <a:gd name="T16" fmla="*/ 0 h 200"/>
                  <a:gd name="T17" fmla="*/ 45 w 45"/>
                  <a:gd name="T18" fmla="*/ 200 h 200"/>
                </a:gdLst>
                <a:ahLst/>
                <a:cxnLst>
                  <a:cxn ang="T10">
                    <a:pos x="T0" y="T1"/>
                  </a:cxn>
                  <a:cxn ang="T11">
                    <a:pos x="T2" y="T3"/>
                  </a:cxn>
                  <a:cxn ang="T12">
                    <a:pos x="T4" y="T5"/>
                  </a:cxn>
                  <a:cxn ang="T13">
                    <a:pos x="T6" y="T7"/>
                  </a:cxn>
                  <a:cxn ang="T14">
                    <a:pos x="T8" y="T9"/>
                  </a:cxn>
                </a:cxnLst>
                <a:rect l="T15" t="T16" r="T17" b="T18"/>
                <a:pathLst>
                  <a:path w="45" h="200">
                    <a:moveTo>
                      <a:pt x="45" y="0"/>
                    </a:moveTo>
                    <a:lnTo>
                      <a:pt x="0" y="51"/>
                    </a:lnTo>
                    <a:lnTo>
                      <a:pt x="0" y="200"/>
                    </a:lnTo>
                    <a:lnTo>
                      <a:pt x="45" y="151"/>
                    </a:lnTo>
                    <a:lnTo>
                      <a:pt x="45"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84" name="Freeform 61">
                <a:extLst>
                  <a:ext uri="{FF2B5EF4-FFF2-40B4-BE49-F238E27FC236}">
                    <a16:creationId xmlns:a16="http://schemas.microsoft.com/office/drawing/2014/main" id="{9F9A5196-5C2A-E449-BDE4-1A293DD57612}"/>
                  </a:ext>
                </a:extLst>
              </p:cNvPr>
              <p:cNvSpPr>
                <a:spLocks/>
              </p:cNvSpPr>
              <p:nvPr/>
            </p:nvSpPr>
            <p:spPr bwMode="auto">
              <a:xfrm>
                <a:off x="4392331" y="3297396"/>
                <a:ext cx="45135" cy="309873"/>
              </a:xfrm>
              <a:custGeom>
                <a:avLst/>
                <a:gdLst>
                  <a:gd name="T0" fmla="*/ 0 w 36"/>
                  <a:gd name="T1" fmla="*/ 0 h 256"/>
                  <a:gd name="T2" fmla="*/ 2558 w 36"/>
                  <a:gd name="T3" fmla="*/ 3516 h 256"/>
                  <a:gd name="T4" fmla="*/ 2558 w 36"/>
                  <a:gd name="T5" fmla="*/ 5860 h 256"/>
                  <a:gd name="T6" fmla="*/ 0 w 36"/>
                  <a:gd name="T7" fmla="*/ 3516 h 256"/>
                  <a:gd name="T8" fmla="*/ 0 w 36"/>
                  <a:gd name="T9" fmla="*/ 0 h 256"/>
                  <a:gd name="T10" fmla="*/ 0 60000 65536"/>
                  <a:gd name="T11" fmla="*/ 0 60000 65536"/>
                  <a:gd name="T12" fmla="*/ 0 60000 65536"/>
                  <a:gd name="T13" fmla="*/ 0 60000 65536"/>
                  <a:gd name="T14" fmla="*/ 0 60000 65536"/>
                  <a:gd name="T15" fmla="*/ 0 w 36"/>
                  <a:gd name="T16" fmla="*/ 0 h 256"/>
                  <a:gd name="T17" fmla="*/ 36 w 36"/>
                  <a:gd name="T18" fmla="*/ 256 h 256"/>
                </a:gdLst>
                <a:ahLst/>
                <a:cxnLst>
                  <a:cxn ang="T10">
                    <a:pos x="T0" y="T1"/>
                  </a:cxn>
                  <a:cxn ang="T11">
                    <a:pos x="T2" y="T3"/>
                  </a:cxn>
                  <a:cxn ang="T12">
                    <a:pos x="T4" y="T5"/>
                  </a:cxn>
                  <a:cxn ang="T13">
                    <a:pos x="T6" y="T7"/>
                  </a:cxn>
                  <a:cxn ang="T14">
                    <a:pos x="T8" y="T9"/>
                  </a:cxn>
                </a:cxnLst>
                <a:rect l="T15" t="T16" r="T17" b="T18"/>
                <a:pathLst>
                  <a:path w="36" h="256">
                    <a:moveTo>
                      <a:pt x="0" y="0"/>
                    </a:moveTo>
                    <a:lnTo>
                      <a:pt x="36" y="157"/>
                    </a:lnTo>
                    <a:lnTo>
                      <a:pt x="24" y="256"/>
                    </a:lnTo>
                    <a:lnTo>
                      <a:pt x="0" y="155"/>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85" name="Freeform 62">
                <a:extLst>
                  <a:ext uri="{FF2B5EF4-FFF2-40B4-BE49-F238E27FC236}">
                    <a16:creationId xmlns:a16="http://schemas.microsoft.com/office/drawing/2014/main" id="{6CC2D72A-5B3D-894F-AABC-29DEA258F641}"/>
                  </a:ext>
                </a:extLst>
              </p:cNvPr>
              <p:cNvSpPr>
                <a:spLocks/>
              </p:cNvSpPr>
              <p:nvPr/>
            </p:nvSpPr>
            <p:spPr bwMode="auto">
              <a:xfrm>
                <a:off x="4390773" y="4089295"/>
                <a:ext cx="68482" cy="260688"/>
              </a:xfrm>
              <a:custGeom>
                <a:avLst/>
                <a:gdLst>
                  <a:gd name="T0" fmla="*/ 0 w 56"/>
                  <a:gd name="T1" fmla="*/ 0 h 214"/>
                  <a:gd name="T2" fmla="*/ 3742 w 56"/>
                  <a:gd name="T3" fmla="*/ 2359 h 214"/>
                  <a:gd name="T4" fmla="*/ 3742 w 56"/>
                  <a:gd name="T5" fmla="*/ 2359 h 214"/>
                  <a:gd name="T6" fmla="*/ 3742 w 56"/>
                  <a:gd name="T7" fmla="*/ 4718 h 214"/>
                  <a:gd name="T8" fmla="*/ 0 w 56"/>
                  <a:gd name="T9" fmla="*/ 3539 h 214"/>
                  <a:gd name="T10" fmla="*/ 0 w 56"/>
                  <a:gd name="T11" fmla="*/ 0 h 214"/>
                  <a:gd name="T12" fmla="*/ 0 60000 65536"/>
                  <a:gd name="T13" fmla="*/ 0 60000 65536"/>
                  <a:gd name="T14" fmla="*/ 0 60000 65536"/>
                  <a:gd name="T15" fmla="*/ 0 60000 65536"/>
                  <a:gd name="T16" fmla="*/ 0 60000 65536"/>
                  <a:gd name="T17" fmla="*/ 0 60000 65536"/>
                  <a:gd name="T18" fmla="*/ 0 w 56"/>
                  <a:gd name="T19" fmla="*/ 0 h 214"/>
                  <a:gd name="T20" fmla="*/ 56 w 56"/>
                  <a:gd name="T21" fmla="*/ 214 h 214"/>
                </a:gdLst>
                <a:ahLst/>
                <a:cxnLst>
                  <a:cxn ang="T12">
                    <a:pos x="T0" y="T1"/>
                  </a:cxn>
                  <a:cxn ang="T13">
                    <a:pos x="T2" y="T3"/>
                  </a:cxn>
                  <a:cxn ang="T14">
                    <a:pos x="T4" y="T5"/>
                  </a:cxn>
                  <a:cxn ang="T15">
                    <a:pos x="T6" y="T7"/>
                  </a:cxn>
                  <a:cxn ang="T16">
                    <a:pos x="T8" y="T9"/>
                  </a:cxn>
                  <a:cxn ang="T17">
                    <a:pos x="T10" y="T11"/>
                  </a:cxn>
                </a:cxnLst>
                <a:rect l="T18" t="T19" r="T20" b="T21"/>
                <a:pathLst>
                  <a:path w="56" h="214">
                    <a:moveTo>
                      <a:pt x="0" y="0"/>
                    </a:moveTo>
                    <a:lnTo>
                      <a:pt x="56" y="79"/>
                    </a:lnTo>
                    <a:lnTo>
                      <a:pt x="44" y="131"/>
                    </a:lnTo>
                    <a:lnTo>
                      <a:pt x="44" y="214"/>
                    </a:lnTo>
                    <a:lnTo>
                      <a:pt x="0" y="154"/>
                    </a:lnTo>
                    <a:lnTo>
                      <a:pt x="0"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86" name="Freeform 63">
                <a:extLst>
                  <a:ext uri="{FF2B5EF4-FFF2-40B4-BE49-F238E27FC236}">
                    <a16:creationId xmlns:a16="http://schemas.microsoft.com/office/drawing/2014/main" id="{0AEEB897-D951-EC4C-A4C4-4CF65CDE8B71}"/>
                  </a:ext>
                </a:extLst>
              </p:cNvPr>
              <p:cNvSpPr>
                <a:spLocks/>
              </p:cNvSpPr>
              <p:nvPr/>
            </p:nvSpPr>
            <p:spPr bwMode="auto">
              <a:xfrm>
                <a:off x="7424198" y="3499059"/>
                <a:ext cx="253694" cy="214780"/>
              </a:xfrm>
              <a:custGeom>
                <a:avLst/>
                <a:gdLst>
                  <a:gd name="T0" fmla="*/ 0 w 209"/>
                  <a:gd name="T1" fmla="*/ 2324 h 179"/>
                  <a:gd name="T2" fmla="*/ 9905 w 209"/>
                  <a:gd name="T3" fmla="*/ 0 h 179"/>
                  <a:gd name="T4" fmla="*/ 9905 w 209"/>
                  <a:gd name="T5" fmla="*/ 2324 h 179"/>
                  <a:gd name="T6" fmla="*/ 0 w 209"/>
                  <a:gd name="T7" fmla="*/ 2324 h 179"/>
                  <a:gd name="T8" fmla="*/ 0 w 209"/>
                  <a:gd name="T9" fmla="*/ 2324 h 179"/>
                  <a:gd name="T10" fmla="*/ 0 60000 65536"/>
                  <a:gd name="T11" fmla="*/ 0 60000 65536"/>
                  <a:gd name="T12" fmla="*/ 0 60000 65536"/>
                  <a:gd name="T13" fmla="*/ 0 60000 65536"/>
                  <a:gd name="T14" fmla="*/ 0 60000 65536"/>
                  <a:gd name="T15" fmla="*/ 0 w 209"/>
                  <a:gd name="T16" fmla="*/ 0 h 179"/>
                  <a:gd name="T17" fmla="*/ 209 w 209"/>
                  <a:gd name="T18" fmla="*/ 179 h 179"/>
                </a:gdLst>
                <a:ahLst/>
                <a:cxnLst>
                  <a:cxn ang="T10">
                    <a:pos x="T0" y="T1"/>
                  </a:cxn>
                  <a:cxn ang="T11">
                    <a:pos x="T2" y="T3"/>
                  </a:cxn>
                  <a:cxn ang="T12">
                    <a:pos x="T4" y="T5"/>
                  </a:cxn>
                  <a:cxn ang="T13">
                    <a:pos x="T6" y="T7"/>
                  </a:cxn>
                  <a:cxn ang="T14">
                    <a:pos x="T8" y="T9"/>
                  </a:cxn>
                </a:cxnLst>
                <a:rect l="T15" t="T16" r="T17" b="T18"/>
                <a:pathLst>
                  <a:path w="209" h="179">
                    <a:moveTo>
                      <a:pt x="0" y="26"/>
                    </a:moveTo>
                    <a:lnTo>
                      <a:pt x="209" y="0"/>
                    </a:lnTo>
                    <a:lnTo>
                      <a:pt x="209" y="149"/>
                    </a:lnTo>
                    <a:lnTo>
                      <a:pt x="0" y="179"/>
                    </a:lnTo>
                    <a:lnTo>
                      <a:pt x="0" y="26"/>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87" name="Freeform 64">
                <a:extLst>
                  <a:ext uri="{FF2B5EF4-FFF2-40B4-BE49-F238E27FC236}">
                    <a16:creationId xmlns:a16="http://schemas.microsoft.com/office/drawing/2014/main" id="{3477BCC7-FE5B-9849-AC73-F0C54BC7D1C1}"/>
                  </a:ext>
                </a:extLst>
              </p:cNvPr>
              <p:cNvSpPr>
                <a:spLocks/>
              </p:cNvSpPr>
              <p:nvPr/>
            </p:nvSpPr>
            <p:spPr bwMode="auto">
              <a:xfrm>
                <a:off x="6983737" y="3261324"/>
                <a:ext cx="143189" cy="195105"/>
              </a:xfrm>
              <a:custGeom>
                <a:avLst/>
                <a:gdLst>
                  <a:gd name="T0" fmla="*/ 6137 w 119"/>
                  <a:gd name="T1" fmla="*/ 0 h 159"/>
                  <a:gd name="T2" fmla="*/ 3682 w 119"/>
                  <a:gd name="T3" fmla="*/ 2376 h 159"/>
                  <a:gd name="T4" fmla="*/ 0 w 119"/>
                  <a:gd name="T5" fmla="*/ 3564 h 159"/>
                  <a:gd name="T6" fmla="*/ 4909 w 119"/>
                  <a:gd name="T7" fmla="*/ 2376 h 159"/>
                  <a:gd name="T8" fmla="*/ 6137 w 119"/>
                  <a:gd name="T9" fmla="*/ 3564 h 159"/>
                  <a:gd name="T10" fmla="*/ 6137 w 119"/>
                  <a:gd name="T11" fmla="*/ 0 h 159"/>
                  <a:gd name="T12" fmla="*/ 0 60000 65536"/>
                  <a:gd name="T13" fmla="*/ 0 60000 65536"/>
                  <a:gd name="T14" fmla="*/ 0 60000 65536"/>
                  <a:gd name="T15" fmla="*/ 0 60000 65536"/>
                  <a:gd name="T16" fmla="*/ 0 60000 65536"/>
                  <a:gd name="T17" fmla="*/ 0 60000 65536"/>
                  <a:gd name="T18" fmla="*/ 0 w 119"/>
                  <a:gd name="T19" fmla="*/ 0 h 159"/>
                  <a:gd name="T20" fmla="*/ 119 w 119"/>
                  <a:gd name="T21" fmla="*/ 159 h 159"/>
                </a:gdLst>
                <a:ahLst/>
                <a:cxnLst>
                  <a:cxn ang="T12">
                    <a:pos x="T0" y="T1"/>
                  </a:cxn>
                  <a:cxn ang="T13">
                    <a:pos x="T2" y="T3"/>
                  </a:cxn>
                  <a:cxn ang="T14">
                    <a:pos x="T4" y="T5"/>
                  </a:cxn>
                  <a:cxn ang="T15">
                    <a:pos x="T6" y="T7"/>
                  </a:cxn>
                  <a:cxn ang="T16">
                    <a:pos x="T8" y="T9"/>
                  </a:cxn>
                  <a:cxn ang="T17">
                    <a:pos x="T10" y="T11"/>
                  </a:cxn>
                </a:cxnLst>
                <a:rect l="T18" t="T19" r="T20" b="T21"/>
                <a:pathLst>
                  <a:path w="119" h="159">
                    <a:moveTo>
                      <a:pt x="119" y="0"/>
                    </a:moveTo>
                    <a:lnTo>
                      <a:pt x="14" y="97"/>
                    </a:lnTo>
                    <a:lnTo>
                      <a:pt x="0" y="153"/>
                    </a:lnTo>
                    <a:lnTo>
                      <a:pt x="95" y="121"/>
                    </a:lnTo>
                    <a:lnTo>
                      <a:pt x="119" y="159"/>
                    </a:lnTo>
                    <a:lnTo>
                      <a:pt x="119"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88" name="Freeform 65">
                <a:extLst>
                  <a:ext uri="{FF2B5EF4-FFF2-40B4-BE49-F238E27FC236}">
                    <a16:creationId xmlns:a16="http://schemas.microsoft.com/office/drawing/2014/main" id="{538611D5-1D93-C14F-8637-5D3C61EAAF5B}"/>
                  </a:ext>
                </a:extLst>
              </p:cNvPr>
              <p:cNvSpPr>
                <a:spLocks/>
              </p:cNvSpPr>
              <p:nvPr/>
            </p:nvSpPr>
            <p:spPr bwMode="auto">
              <a:xfrm>
                <a:off x="7288793" y="3372815"/>
                <a:ext cx="80934" cy="95092"/>
              </a:xfrm>
              <a:custGeom>
                <a:avLst/>
                <a:gdLst>
                  <a:gd name="T0" fmla="*/ 3752 w 66"/>
                  <a:gd name="T1" fmla="*/ 0 h 79"/>
                  <a:gd name="T2" fmla="*/ 0 w 66"/>
                  <a:gd name="T3" fmla="*/ 2331 h 79"/>
                  <a:gd name="T4" fmla="*/ 3752 w 66"/>
                  <a:gd name="T5" fmla="*/ 2331 h 79"/>
                  <a:gd name="T6" fmla="*/ 3752 w 66"/>
                  <a:gd name="T7" fmla="*/ 0 h 79"/>
                  <a:gd name="T8" fmla="*/ 0 60000 65536"/>
                  <a:gd name="T9" fmla="*/ 0 60000 65536"/>
                  <a:gd name="T10" fmla="*/ 0 60000 65536"/>
                  <a:gd name="T11" fmla="*/ 0 60000 65536"/>
                  <a:gd name="T12" fmla="*/ 0 w 66"/>
                  <a:gd name="T13" fmla="*/ 0 h 79"/>
                  <a:gd name="T14" fmla="*/ 66 w 66"/>
                  <a:gd name="T15" fmla="*/ 79 h 79"/>
                </a:gdLst>
                <a:ahLst/>
                <a:cxnLst>
                  <a:cxn ang="T8">
                    <a:pos x="T0" y="T1"/>
                  </a:cxn>
                  <a:cxn ang="T9">
                    <a:pos x="T2" y="T3"/>
                  </a:cxn>
                  <a:cxn ang="T10">
                    <a:pos x="T4" y="T5"/>
                  </a:cxn>
                  <a:cxn ang="T11">
                    <a:pos x="T6" y="T7"/>
                  </a:cxn>
                </a:cxnLst>
                <a:rect l="T12" t="T13" r="T14" b="T15"/>
                <a:pathLst>
                  <a:path w="66" h="79">
                    <a:moveTo>
                      <a:pt x="66" y="0"/>
                    </a:moveTo>
                    <a:lnTo>
                      <a:pt x="0" y="54"/>
                    </a:lnTo>
                    <a:lnTo>
                      <a:pt x="66" y="79"/>
                    </a:lnTo>
                    <a:lnTo>
                      <a:pt x="66"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89" name="Freeform 66">
                <a:extLst>
                  <a:ext uri="{FF2B5EF4-FFF2-40B4-BE49-F238E27FC236}">
                    <a16:creationId xmlns:a16="http://schemas.microsoft.com/office/drawing/2014/main" id="{CF22F227-7C49-4640-ADCE-E5AC1A5945A5}"/>
                  </a:ext>
                </a:extLst>
              </p:cNvPr>
              <p:cNvSpPr>
                <a:spLocks/>
              </p:cNvSpPr>
              <p:nvPr/>
            </p:nvSpPr>
            <p:spPr bwMode="auto">
              <a:xfrm>
                <a:off x="7374394" y="3636779"/>
                <a:ext cx="54474" cy="262326"/>
              </a:xfrm>
              <a:custGeom>
                <a:avLst/>
                <a:gdLst>
                  <a:gd name="T0" fmla="*/ 2416 w 46"/>
                  <a:gd name="T1" fmla="*/ 0 h 219"/>
                  <a:gd name="T2" fmla="*/ 0 w 46"/>
                  <a:gd name="T3" fmla="*/ 2320 h 219"/>
                  <a:gd name="T4" fmla="*/ 0 w 46"/>
                  <a:gd name="T5" fmla="*/ 4639 h 219"/>
                  <a:gd name="T6" fmla="*/ 2416 w 46"/>
                  <a:gd name="T7" fmla="*/ 2320 h 219"/>
                  <a:gd name="T8" fmla="*/ 2416 w 46"/>
                  <a:gd name="T9" fmla="*/ 0 h 219"/>
                  <a:gd name="T10" fmla="*/ 0 60000 65536"/>
                  <a:gd name="T11" fmla="*/ 0 60000 65536"/>
                  <a:gd name="T12" fmla="*/ 0 60000 65536"/>
                  <a:gd name="T13" fmla="*/ 0 60000 65536"/>
                  <a:gd name="T14" fmla="*/ 0 60000 65536"/>
                  <a:gd name="T15" fmla="*/ 0 w 46"/>
                  <a:gd name="T16" fmla="*/ 0 h 219"/>
                  <a:gd name="T17" fmla="*/ 46 w 46"/>
                  <a:gd name="T18" fmla="*/ 219 h 219"/>
                </a:gdLst>
                <a:ahLst/>
                <a:cxnLst>
                  <a:cxn ang="T10">
                    <a:pos x="T0" y="T1"/>
                  </a:cxn>
                  <a:cxn ang="T11">
                    <a:pos x="T2" y="T3"/>
                  </a:cxn>
                  <a:cxn ang="T12">
                    <a:pos x="T4" y="T5"/>
                  </a:cxn>
                  <a:cxn ang="T13">
                    <a:pos x="T6" y="T7"/>
                  </a:cxn>
                  <a:cxn ang="T14">
                    <a:pos x="T8" y="T9"/>
                  </a:cxn>
                </a:cxnLst>
                <a:rect l="T15" t="T16" r="T17" b="T18"/>
                <a:pathLst>
                  <a:path w="46" h="219">
                    <a:moveTo>
                      <a:pt x="46" y="0"/>
                    </a:moveTo>
                    <a:lnTo>
                      <a:pt x="0" y="60"/>
                    </a:lnTo>
                    <a:lnTo>
                      <a:pt x="0" y="219"/>
                    </a:lnTo>
                    <a:lnTo>
                      <a:pt x="46" y="154"/>
                    </a:lnTo>
                    <a:lnTo>
                      <a:pt x="46"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90" name="Freeform 67">
                <a:extLst>
                  <a:ext uri="{FF2B5EF4-FFF2-40B4-BE49-F238E27FC236}">
                    <a16:creationId xmlns:a16="http://schemas.microsoft.com/office/drawing/2014/main" id="{58FCB6F7-D63B-514F-A41B-861B187C1AE7}"/>
                  </a:ext>
                </a:extLst>
              </p:cNvPr>
              <p:cNvSpPr>
                <a:spLocks/>
              </p:cNvSpPr>
              <p:nvPr/>
            </p:nvSpPr>
            <p:spPr bwMode="auto">
              <a:xfrm>
                <a:off x="7679451" y="3677769"/>
                <a:ext cx="71595" cy="96733"/>
              </a:xfrm>
              <a:custGeom>
                <a:avLst/>
                <a:gdLst>
                  <a:gd name="T0" fmla="*/ 3843 w 57"/>
                  <a:gd name="T1" fmla="*/ 0 h 82"/>
                  <a:gd name="T2" fmla="*/ 0 w 57"/>
                  <a:gd name="T3" fmla="*/ 2284 h 82"/>
                  <a:gd name="T4" fmla="*/ 3843 w 57"/>
                  <a:gd name="T5" fmla="*/ 2284 h 82"/>
                  <a:gd name="T6" fmla="*/ 3843 w 57"/>
                  <a:gd name="T7" fmla="*/ 2284 h 82"/>
                  <a:gd name="T8" fmla="*/ 3843 w 57"/>
                  <a:gd name="T9" fmla="*/ 0 h 82"/>
                  <a:gd name="T10" fmla="*/ 0 60000 65536"/>
                  <a:gd name="T11" fmla="*/ 0 60000 65536"/>
                  <a:gd name="T12" fmla="*/ 0 60000 65536"/>
                  <a:gd name="T13" fmla="*/ 0 60000 65536"/>
                  <a:gd name="T14" fmla="*/ 0 60000 65536"/>
                  <a:gd name="T15" fmla="*/ 0 w 57"/>
                  <a:gd name="T16" fmla="*/ 0 h 82"/>
                  <a:gd name="T17" fmla="*/ 57 w 57"/>
                  <a:gd name="T18" fmla="*/ 82 h 82"/>
                </a:gdLst>
                <a:ahLst/>
                <a:cxnLst>
                  <a:cxn ang="T10">
                    <a:pos x="T0" y="T1"/>
                  </a:cxn>
                  <a:cxn ang="T11">
                    <a:pos x="T2" y="T3"/>
                  </a:cxn>
                  <a:cxn ang="T12">
                    <a:pos x="T4" y="T5"/>
                  </a:cxn>
                  <a:cxn ang="T13">
                    <a:pos x="T6" y="T7"/>
                  </a:cxn>
                  <a:cxn ang="T14">
                    <a:pos x="T8" y="T9"/>
                  </a:cxn>
                </a:cxnLst>
                <a:rect l="T15" t="T16" r="T17" b="T18"/>
                <a:pathLst>
                  <a:path w="57" h="82">
                    <a:moveTo>
                      <a:pt x="57" y="0"/>
                    </a:moveTo>
                    <a:lnTo>
                      <a:pt x="0" y="58"/>
                    </a:lnTo>
                    <a:lnTo>
                      <a:pt x="16" y="82"/>
                    </a:lnTo>
                    <a:lnTo>
                      <a:pt x="57" y="58"/>
                    </a:lnTo>
                    <a:lnTo>
                      <a:pt x="57"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91" name="Freeform 68">
                <a:extLst>
                  <a:ext uri="{FF2B5EF4-FFF2-40B4-BE49-F238E27FC236}">
                    <a16:creationId xmlns:a16="http://schemas.microsoft.com/office/drawing/2014/main" id="{9F68AAC7-3D63-C94E-8A6C-4F3FEE7D9245}"/>
                  </a:ext>
                </a:extLst>
              </p:cNvPr>
              <p:cNvSpPr>
                <a:spLocks/>
              </p:cNvSpPr>
              <p:nvPr/>
            </p:nvSpPr>
            <p:spPr bwMode="auto">
              <a:xfrm>
                <a:off x="7724586" y="3858118"/>
                <a:ext cx="73152" cy="141001"/>
              </a:xfrm>
              <a:custGeom>
                <a:avLst/>
                <a:gdLst>
                  <a:gd name="T0" fmla="*/ 3794 w 59"/>
                  <a:gd name="T1" fmla="*/ 0 h 116"/>
                  <a:gd name="T2" fmla="*/ 0 w 59"/>
                  <a:gd name="T3" fmla="*/ 2354 h 116"/>
                  <a:gd name="T4" fmla="*/ 0 w 59"/>
                  <a:gd name="T5" fmla="*/ 2354 h 116"/>
                  <a:gd name="T6" fmla="*/ 3794 w 59"/>
                  <a:gd name="T7" fmla="*/ 2354 h 116"/>
                  <a:gd name="T8" fmla="*/ 3794 w 59"/>
                  <a:gd name="T9" fmla="*/ 2354 h 116"/>
                  <a:gd name="T10" fmla="*/ 3794 w 59"/>
                  <a:gd name="T11" fmla="*/ 0 h 116"/>
                  <a:gd name="T12" fmla="*/ 0 60000 65536"/>
                  <a:gd name="T13" fmla="*/ 0 60000 65536"/>
                  <a:gd name="T14" fmla="*/ 0 60000 65536"/>
                  <a:gd name="T15" fmla="*/ 0 60000 65536"/>
                  <a:gd name="T16" fmla="*/ 0 60000 65536"/>
                  <a:gd name="T17" fmla="*/ 0 60000 65536"/>
                  <a:gd name="T18" fmla="*/ 0 w 59"/>
                  <a:gd name="T19" fmla="*/ 0 h 116"/>
                  <a:gd name="T20" fmla="*/ 59 w 59"/>
                  <a:gd name="T21" fmla="*/ 116 h 116"/>
                </a:gdLst>
                <a:ahLst/>
                <a:cxnLst>
                  <a:cxn ang="T12">
                    <a:pos x="T0" y="T1"/>
                  </a:cxn>
                  <a:cxn ang="T13">
                    <a:pos x="T2" y="T3"/>
                  </a:cxn>
                  <a:cxn ang="T14">
                    <a:pos x="T4" y="T5"/>
                  </a:cxn>
                  <a:cxn ang="T15">
                    <a:pos x="T6" y="T7"/>
                  </a:cxn>
                  <a:cxn ang="T16">
                    <a:pos x="T8" y="T9"/>
                  </a:cxn>
                  <a:cxn ang="T17">
                    <a:pos x="T10" y="T11"/>
                  </a:cxn>
                </a:cxnLst>
                <a:rect l="T18" t="T19" r="T20" b="T21"/>
                <a:pathLst>
                  <a:path w="59" h="116">
                    <a:moveTo>
                      <a:pt x="59" y="0"/>
                    </a:moveTo>
                    <a:lnTo>
                      <a:pt x="0" y="77"/>
                    </a:lnTo>
                    <a:lnTo>
                      <a:pt x="0" y="92"/>
                    </a:lnTo>
                    <a:lnTo>
                      <a:pt x="44" y="116"/>
                    </a:lnTo>
                    <a:lnTo>
                      <a:pt x="59" y="116"/>
                    </a:lnTo>
                    <a:lnTo>
                      <a:pt x="59" y="0"/>
                    </a:lnTo>
                    <a:close/>
                  </a:path>
                </a:pathLst>
              </a:custGeom>
              <a:grpFill/>
              <a:ln w="12700">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92" name="Freeform 69">
                <a:extLst>
                  <a:ext uri="{FF2B5EF4-FFF2-40B4-BE49-F238E27FC236}">
                    <a16:creationId xmlns:a16="http://schemas.microsoft.com/office/drawing/2014/main" id="{FFD45BFD-0B56-A24E-944E-CBB8D9A28E20}"/>
                  </a:ext>
                </a:extLst>
              </p:cNvPr>
              <p:cNvSpPr>
                <a:spLocks/>
              </p:cNvSpPr>
              <p:nvPr/>
            </p:nvSpPr>
            <p:spPr bwMode="auto">
              <a:xfrm>
                <a:off x="8021858" y="3617107"/>
                <a:ext cx="510500" cy="449234"/>
              </a:xfrm>
              <a:custGeom>
                <a:avLst/>
                <a:gdLst>
                  <a:gd name="T0" fmla="*/ 0 w 417"/>
                  <a:gd name="T1" fmla="*/ 2147483647 h 370"/>
                  <a:gd name="T2" fmla="*/ 0 w 417"/>
                  <a:gd name="T3" fmla="*/ 2147483647 h 370"/>
                  <a:gd name="T4" fmla="*/ 2147483647 w 417"/>
                  <a:gd name="T5" fmla="*/ 2147483647 h 370"/>
                  <a:gd name="T6" fmla="*/ 2147483647 w 417"/>
                  <a:gd name="T7" fmla="*/ 2147483647 h 370"/>
                  <a:gd name="T8" fmla="*/ 2147483647 w 417"/>
                  <a:gd name="T9" fmla="*/ 2147483647 h 370"/>
                  <a:gd name="T10" fmla="*/ 2147483647 w 417"/>
                  <a:gd name="T11" fmla="*/ 2147483647 h 370"/>
                  <a:gd name="T12" fmla="*/ 2147483647 w 417"/>
                  <a:gd name="T13" fmla="*/ 2147483647 h 370"/>
                  <a:gd name="T14" fmla="*/ 2147483647 w 417"/>
                  <a:gd name="T15" fmla="*/ 2147483647 h 370"/>
                  <a:gd name="T16" fmla="*/ 2147483647 w 417"/>
                  <a:gd name="T17" fmla="*/ 2147483647 h 370"/>
                  <a:gd name="T18" fmla="*/ 2147483647 w 417"/>
                  <a:gd name="T19" fmla="*/ 2147483647 h 370"/>
                  <a:gd name="T20" fmla="*/ 2147483647 w 417"/>
                  <a:gd name="T21" fmla="*/ 2147483647 h 370"/>
                  <a:gd name="T22" fmla="*/ 2147483647 w 417"/>
                  <a:gd name="T23" fmla="*/ 0 h 370"/>
                  <a:gd name="T24" fmla="*/ 2147483647 w 417"/>
                  <a:gd name="T25" fmla="*/ 0 h 370"/>
                  <a:gd name="T26" fmla="*/ 2147483647 w 417"/>
                  <a:gd name="T27" fmla="*/ 2147483647 h 370"/>
                  <a:gd name="T28" fmla="*/ 2147483647 w 417"/>
                  <a:gd name="T29" fmla="*/ 2147483647 h 370"/>
                  <a:gd name="T30" fmla="*/ 2147483647 w 417"/>
                  <a:gd name="T31" fmla="*/ 2147483647 h 370"/>
                  <a:gd name="T32" fmla="*/ 2147483647 w 417"/>
                  <a:gd name="T33" fmla="*/ 2147483647 h 370"/>
                  <a:gd name="T34" fmla="*/ 2147483647 w 417"/>
                  <a:gd name="T35" fmla="*/ 2147483647 h 370"/>
                  <a:gd name="T36" fmla="*/ 2147483647 w 417"/>
                  <a:gd name="T37" fmla="*/ 2147483647 h 370"/>
                  <a:gd name="T38" fmla="*/ 0 w 417"/>
                  <a:gd name="T39" fmla="*/ 2147483647 h 3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17"/>
                  <a:gd name="T61" fmla="*/ 0 h 370"/>
                  <a:gd name="T62" fmla="*/ 417 w 417"/>
                  <a:gd name="T63" fmla="*/ 370 h 3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17" h="370">
                    <a:moveTo>
                      <a:pt x="0" y="234"/>
                    </a:moveTo>
                    <a:lnTo>
                      <a:pt x="0" y="273"/>
                    </a:lnTo>
                    <a:lnTo>
                      <a:pt x="274" y="273"/>
                    </a:lnTo>
                    <a:lnTo>
                      <a:pt x="321" y="343"/>
                    </a:lnTo>
                    <a:lnTo>
                      <a:pt x="371" y="351"/>
                    </a:lnTo>
                    <a:lnTo>
                      <a:pt x="371" y="370"/>
                    </a:lnTo>
                    <a:lnTo>
                      <a:pt x="407" y="342"/>
                    </a:lnTo>
                    <a:lnTo>
                      <a:pt x="415" y="261"/>
                    </a:lnTo>
                    <a:lnTo>
                      <a:pt x="417" y="218"/>
                    </a:lnTo>
                    <a:lnTo>
                      <a:pt x="417" y="133"/>
                    </a:lnTo>
                    <a:lnTo>
                      <a:pt x="401" y="119"/>
                    </a:lnTo>
                    <a:lnTo>
                      <a:pt x="409" y="0"/>
                    </a:lnTo>
                    <a:lnTo>
                      <a:pt x="320" y="0"/>
                    </a:lnTo>
                    <a:lnTo>
                      <a:pt x="224" y="95"/>
                    </a:lnTo>
                    <a:lnTo>
                      <a:pt x="240" y="127"/>
                    </a:lnTo>
                    <a:lnTo>
                      <a:pt x="181" y="170"/>
                    </a:lnTo>
                    <a:lnTo>
                      <a:pt x="107" y="160"/>
                    </a:lnTo>
                    <a:lnTo>
                      <a:pt x="42" y="160"/>
                    </a:lnTo>
                    <a:lnTo>
                      <a:pt x="28" y="204"/>
                    </a:lnTo>
                    <a:lnTo>
                      <a:pt x="0" y="234"/>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93" name="Freeform 70">
                <a:extLst>
                  <a:ext uri="{FF2B5EF4-FFF2-40B4-BE49-F238E27FC236}">
                    <a16:creationId xmlns:a16="http://schemas.microsoft.com/office/drawing/2014/main" id="{F9577874-5C08-2A49-BCAE-05B342D25079}"/>
                  </a:ext>
                </a:extLst>
              </p:cNvPr>
              <p:cNvSpPr>
                <a:spLocks/>
              </p:cNvSpPr>
              <p:nvPr/>
            </p:nvSpPr>
            <p:spPr bwMode="auto">
              <a:xfrm>
                <a:off x="8509013" y="3622024"/>
                <a:ext cx="191437" cy="227896"/>
              </a:xfrm>
              <a:custGeom>
                <a:avLst/>
                <a:gdLst>
                  <a:gd name="T0" fmla="*/ 2147483647 w 155"/>
                  <a:gd name="T1" fmla="*/ 0 h 189"/>
                  <a:gd name="T2" fmla="*/ 2147483647 w 155"/>
                  <a:gd name="T3" fmla="*/ 0 h 189"/>
                  <a:gd name="T4" fmla="*/ 2147483647 w 155"/>
                  <a:gd name="T5" fmla="*/ 2147483647 h 189"/>
                  <a:gd name="T6" fmla="*/ 2147483647 w 155"/>
                  <a:gd name="T7" fmla="*/ 2147483647 h 189"/>
                  <a:gd name="T8" fmla="*/ 2147483647 w 155"/>
                  <a:gd name="T9" fmla="*/ 2147483647 h 189"/>
                  <a:gd name="T10" fmla="*/ 2147483647 w 155"/>
                  <a:gd name="T11" fmla="*/ 2147483647 h 189"/>
                  <a:gd name="T12" fmla="*/ 2147483647 w 155"/>
                  <a:gd name="T13" fmla="*/ 2147483647 h 189"/>
                  <a:gd name="T14" fmla="*/ 0 w 155"/>
                  <a:gd name="T15" fmla="*/ 2147483647 h 189"/>
                  <a:gd name="T16" fmla="*/ 2147483647 w 155"/>
                  <a:gd name="T17" fmla="*/ 0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5"/>
                  <a:gd name="T28" fmla="*/ 0 h 189"/>
                  <a:gd name="T29" fmla="*/ 155 w 155"/>
                  <a:gd name="T30" fmla="*/ 189 h 1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5" h="189">
                    <a:moveTo>
                      <a:pt x="10" y="0"/>
                    </a:moveTo>
                    <a:lnTo>
                      <a:pt x="155" y="0"/>
                    </a:lnTo>
                    <a:lnTo>
                      <a:pt x="149" y="46"/>
                    </a:lnTo>
                    <a:lnTo>
                      <a:pt x="123" y="56"/>
                    </a:lnTo>
                    <a:lnTo>
                      <a:pt x="83" y="189"/>
                    </a:lnTo>
                    <a:lnTo>
                      <a:pt x="18" y="189"/>
                    </a:lnTo>
                    <a:lnTo>
                      <a:pt x="18" y="130"/>
                    </a:lnTo>
                    <a:lnTo>
                      <a:pt x="0" y="116"/>
                    </a:lnTo>
                    <a:lnTo>
                      <a:pt x="1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94" name="Freeform 71">
                <a:extLst>
                  <a:ext uri="{FF2B5EF4-FFF2-40B4-BE49-F238E27FC236}">
                    <a16:creationId xmlns:a16="http://schemas.microsoft.com/office/drawing/2014/main" id="{A1AC0B7C-B01F-9941-92F7-B74E3C0020FB}"/>
                  </a:ext>
                </a:extLst>
              </p:cNvPr>
              <p:cNvSpPr>
                <a:spLocks/>
              </p:cNvSpPr>
              <p:nvPr/>
            </p:nvSpPr>
            <p:spPr bwMode="auto">
              <a:xfrm>
                <a:off x="8610178" y="3540049"/>
                <a:ext cx="141632" cy="309873"/>
              </a:xfrm>
              <a:custGeom>
                <a:avLst/>
                <a:gdLst>
                  <a:gd name="T0" fmla="*/ 2147483647 w 116"/>
                  <a:gd name="T1" fmla="*/ 2147483647 h 256"/>
                  <a:gd name="T2" fmla="*/ 2147483647 w 116"/>
                  <a:gd name="T3" fmla="*/ 0 h 256"/>
                  <a:gd name="T4" fmla="*/ 2147483647 w 116"/>
                  <a:gd name="T5" fmla="*/ 2147483647 h 256"/>
                  <a:gd name="T6" fmla="*/ 2147483647 w 116"/>
                  <a:gd name="T7" fmla="*/ 2147483647 h 256"/>
                  <a:gd name="T8" fmla="*/ 0 w 116"/>
                  <a:gd name="T9" fmla="*/ 2147483647 h 256"/>
                  <a:gd name="T10" fmla="*/ 2147483647 w 116"/>
                  <a:gd name="T11" fmla="*/ 2147483647 h 256"/>
                  <a:gd name="T12" fmla="*/ 2147483647 w 116"/>
                  <a:gd name="T13" fmla="*/ 2147483647 h 256"/>
                  <a:gd name="T14" fmla="*/ 2147483647 w 116"/>
                  <a:gd name="T15" fmla="*/ 2147483647 h 256"/>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56"/>
                  <a:gd name="T26" fmla="*/ 116 w 116"/>
                  <a:gd name="T27" fmla="*/ 256 h 2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56">
                    <a:moveTo>
                      <a:pt x="72" y="67"/>
                    </a:moveTo>
                    <a:lnTo>
                      <a:pt x="116" y="0"/>
                    </a:lnTo>
                    <a:lnTo>
                      <a:pt x="116" y="234"/>
                    </a:lnTo>
                    <a:lnTo>
                      <a:pt x="74" y="256"/>
                    </a:lnTo>
                    <a:lnTo>
                      <a:pt x="0" y="254"/>
                    </a:lnTo>
                    <a:lnTo>
                      <a:pt x="42" y="123"/>
                    </a:lnTo>
                    <a:lnTo>
                      <a:pt x="67" y="112"/>
                    </a:lnTo>
                    <a:lnTo>
                      <a:pt x="72" y="67"/>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95" name="Freeform 72">
                <a:extLst>
                  <a:ext uri="{FF2B5EF4-FFF2-40B4-BE49-F238E27FC236}">
                    <a16:creationId xmlns:a16="http://schemas.microsoft.com/office/drawing/2014/main" id="{0C4D9C99-B1DA-A146-BFF7-670443618F13}"/>
                  </a:ext>
                </a:extLst>
              </p:cNvPr>
              <p:cNvSpPr>
                <a:spLocks/>
              </p:cNvSpPr>
              <p:nvPr/>
            </p:nvSpPr>
            <p:spPr bwMode="auto">
              <a:xfrm>
                <a:off x="8751809" y="3372815"/>
                <a:ext cx="300386" cy="447594"/>
              </a:xfrm>
              <a:custGeom>
                <a:avLst/>
                <a:gdLst>
                  <a:gd name="T0" fmla="*/ 0 w 246"/>
                  <a:gd name="T1" fmla="*/ 2147483647 h 373"/>
                  <a:gd name="T2" fmla="*/ 0 w 246"/>
                  <a:gd name="T3" fmla="*/ 2147483647 h 373"/>
                  <a:gd name="T4" fmla="*/ 2147483647 w 246"/>
                  <a:gd name="T5" fmla="*/ 2147483647 h 373"/>
                  <a:gd name="T6" fmla="*/ 2147483647 w 246"/>
                  <a:gd name="T7" fmla="*/ 2147483647 h 373"/>
                  <a:gd name="T8" fmla="*/ 2147483647 w 246"/>
                  <a:gd name="T9" fmla="*/ 2147483647 h 373"/>
                  <a:gd name="T10" fmla="*/ 2147483647 w 246"/>
                  <a:gd name="T11" fmla="*/ 2147483647 h 373"/>
                  <a:gd name="T12" fmla="*/ 2147483647 w 246"/>
                  <a:gd name="T13" fmla="*/ 2147483647 h 373"/>
                  <a:gd name="T14" fmla="*/ 2147483647 w 246"/>
                  <a:gd name="T15" fmla="*/ 2147483647 h 373"/>
                  <a:gd name="T16" fmla="*/ 2147483647 w 246"/>
                  <a:gd name="T17" fmla="*/ 2147483647 h 373"/>
                  <a:gd name="T18" fmla="*/ 2147483647 w 246"/>
                  <a:gd name="T19" fmla="*/ 0 h 373"/>
                  <a:gd name="T20" fmla="*/ 2147483647 w 246"/>
                  <a:gd name="T21" fmla="*/ 2147483647 h 373"/>
                  <a:gd name="T22" fmla="*/ 0 w 246"/>
                  <a:gd name="T23" fmla="*/ 2147483647 h 3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6"/>
                  <a:gd name="T37" fmla="*/ 0 h 373"/>
                  <a:gd name="T38" fmla="*/ 246 w 246"/>
                  <a:gd name="T39" fmla="*/ 373 h 3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6" h="373">
                    <a:moveTo>
                      <a:pt x="0" y="145"/>
                    </a:moveTo>
                    <a:lnTo>
                      <a:pt x="0" y="373"/>
                    </a:lnTo>
                    <a:lnTo>
                      <a:pt x="59" y="340"/>
                    </a:lnTo>
                    <a:lnTo>
                      <a:pt x="63" y="310"/>
                    </a:lnTo>
                    <a:lnTo>
                      <a:pt x="246" y="177"/>
                    </a:lnTo>
                    <a:lnTo>
                      <a:pt x="236" y="127"/>
                    </a:lnTo>
                    <a:lnTo>
                      <a:pt x="204" y="113"/>
                    </a:lnTo>
                    <a:lnTo>
                      <a:pt x="182" y="6"/>
                    </a:lnTo>
                    <a:lnTo>
                      <a:pt x="133" y="20"/>
                    </a:lnTo>
                    <a:lnTo>
                      <a:pt x="107" y="0"/>
                    </a:lnTo>
                    <a:lnTo>
                      <a:pt x="59" y="38"/>
                    </a:lnTo>
                    <a:lnTo>
                      <a:pt x="0" y="145"/>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96" name="Freeform 73">
                <a:extLst>
                  <a:ext uri="{FF2B5EF4-FFF2-40B4-BE49-F238E27FC236}">
                    <a16:creationId xmlns:a16="http://schemas.microsoft.com/office/drawing/2014/main" id="{CD90F73E-CBB6-BF48-AE6B-855DBE08CE15}"/>
                  </a:ext>
                </a:extLst>
              </p:cNvPr>
              <p:cNvSpPr>
                <a:spLocks/>
              </p:cNvSpPr>
              <p:nvPr/>
            </p:nvSpPr>
            <p:spPr bwMode="auto">
              <a:xfrm>
                <a:off x="8530801" y="3820407"/>
                <a:ext cx="287934" cy="177071"/>
              </a:xfrm>
              <a:custGeom>
                <a:avLst/>
                <a:gdLst>
                  <a:gd name="T0" fmla="*/ 2147483647 w 236"/>
                  <a:gd name="T1" fmla="*/ 2147483647 h 143"/>
                  <a:gd name="T2" fmla="*/ 2147483647 w 236"/>
                  <a:gd name="T3" fmla="*/ 2147483647 h 143"/>
                  <a:gd name="T4" fmla="*/ 2147483647 w 236"/>
                  <a:gd name="T5" fmla="*/ 0 h 143"/>
                  <a:gd name="T6" fmla="*/ 2147483647 w 236"/>
                  <a:gd name="T7" fmla="*/ 2147483647 h 143"/>
                  <a:gd name="T8" fmla="*/ 2147483647 w 236"/>
                  <a:gd name="T9" fmla="*/ 2147483647 h 143"/>
                  <a:gd name="T10" fmla="*/ 2147483647 w 236"/>
                  <a:gd name="T11" fmla="*/ 2147483647 h 143"/>
                  <a:gd name="T12" fmla="*/ 2147483647 w 236"/>
                  <a:gd name="T13" fmla="*/ 2147483647 h 143"/>
                  <a:gd name="T14" fmla="*/ 2147483647 w 236"/>
                  <a:gd name="T15" fmla="*/ 2147483647 h 143"/>
                  <a:gd name="T16" fmla="*/ 2147483647 w 236"/>
                  <a:gd name="T17" fmla="*/ 2147483647 h 143"/>
                  <a:gd name="T18" fmla="*/ 0 w 236"/>
                  <a:gd name="T19" fmla="*/ 2147483647 h 143"/>
                  <a:gd name="T20" fmla="*/ 2147483647 w 236"/>
                  <a:gd name="T21" fmla="*/ 2147483647 h 14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6"/>
                  <a:gd name="T34" fmla="*/ 0 h 143"/>
                  <a:gd name="T35" fmla="*/ 236 w 236"/>
                  <a:gd name="T36" fmla="*/ 143 h 14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6" h="143">
                    <a:moveTo>
                      <a:pt x="2" y="20"/>
                    </a:moveTo>
                    <a:lnTo>
                      <a:pt x="141" y="23"/>
                    </a:lnTo>
                    <a:lnTo>
                      <a:pt x="182" y="0"/>
                    </a:lnTo>
                    <a:lnTo>
                      <a:pt x="191" y="43"/>
                    </a:lnTo>
                    <a:lnTo>
                      <a:pt x="169" y="65"/>
                    </a:lnTo>
                    <a:lnTo>
                      <a:pt x="201" y="123"/>
                    </a:lnTo>
                    <a:lnTo>
                      <a:pt x="236" y="123"/>
                    </a:lnTo>
                    <a:lnTo>
                      <a:pt x="185" y="143"/>
                    </a:lnTo>
                    <a:lnTo>
                      <a:pt x="136" y="94"/>
                    </a:lnTo>
                    <a:lnTo>
                      <a:pt x="0" y="94"/>
                    </a:lnTo>
                    <a:lnTo>
                      <a:pt x="2" y="2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97" name="Freeform 74">
                <a:extLst>
                  <a:ext uri="{FF2B5EF4-FFF2-40B4-BE49-F238E27FC236}">
                    <a16:creationId xmlns:a16="http://schemas.microsoft.com/office/drawing/2014/main" id="{298A0DED-B0EA-FB41-AC01-E33878F30E70}"/>
                  </a:ext>
                </a:extLst>
              </p:cNvPr>
              <p:cNvSpPr>
                <a:spLocks/>
              </p:cNvSpPr>
              <p:nvPr/>
            </p:nvSpPr>
            <p:spPr bwMode="auto">
              <a:xfrm>
                <a:off x="8656869" y="3938455"/>
                <a:ext cx="66925" cy="72140"/>
              </a:xfrm>
              <a:custGeom>
                <a:avLst/>
                <a:gdLst>
                  <a:gd name="T0" fmla="*/ 2147483647 w 55"/>
                  <a:gd name="T1" fmla="*/ 0 h 63"/>
                  <a:gd name="T2" fmla="*/ 2147483647 w 55"/>
                  <a:gd name="T3" fmla="*/ 0 h 63"/>
                  <a:gd name="T4" fmla="*/ 2147483647 w 55"/>
                  <a:gd name="T5" fmla="*/ 2147483647 h 63"/>
                  <a:gd name="T6" fmla="*/ 2147483647 w 55"/>
                  <a:gd name="T7" fmla="*/ 2147483647 h 63"/>
                  <a:gd name="T8" fmla="*/ 0 w 55"/>
                  <a:gd name="T9" fmla="*/ 2147483647 h 63"/>
                  <a:gd name="T10" fmla="*/ 2147483647 w 55"/>
                  <a:gd name="T11" fmla="*/ 0 h 63"/>
                  <a:gd name="T12" fmla="*/ 0 60000 65536"/>
                  <a:gd name="T13" fmla="*/ 0 60000 65536"/>
                  <a:gd name="T14" fmla="*/ 0 60000 65536"/>
                  <a:gd name="T15" fmla="*/ 0 60000 65536"/>
                  <a:gd name="T16" fmla="*/ 0 60000 65536"/>
                  <a:gd name="T17" fmla="*/ 0 60000 65536"/>
                  <a:gd name="T18" fmla="*/ 0 w 55"/>
                  <a:gd name="T19" fmla="*/ 0 h 63"/>
                  <a:gd name="T20" fmla="*/ 55 w 5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55" h="63">
                    <a:moveTo>
                      <a:pt x="1" y="0"/>
                    </a:moveTo>
                    <a:lnTo>
                      <a:pt x="29" y="0"/>
                    </a:lnTo>
                    <a:lnTo>
                      <a:pt x="55" y="22"/>
                    </a:lnTo>
                    <a:lnTo>
                      <a:pt x="30" y="59"/>
                    </a:lnTo>
                    <a:lnTo>
                      <a:pt x="0" y="63"/>
                    </a:lnTo>
                    <a:lnTo>
                      <a:pt x="1"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98" name="Freeform 75">
                <a:extLst>
                  <a:ext uri="{FF2B5EF4-FFF2-40B4-BE49-F238E27FC236}">
                    <a16:creationId xmlns:a16="http://schemas.microsoft.com/office/drawing/2014/main" id="{5ACE804A-2564-5B45-8329-0ED4AE87BC26}"/>
                  </a:ext>
                </a:extLst>
              </p:cNvPr>
              <p:cNvSpPr>
                <a:spLocks/>
              </p:cNvSpPr>
              <p:nvPr/>
            </p:nvSpPr>
            <p:spPr bwMode="auto">
              <a:xfrm>
                <a:off x="8519908" y="3938455"/>
                <a:ext cx="138520" cy="91815"/>
              </a:xfrm>
              <a:custGeom>
                <a:avLst/>
                <a:gdLst>
                  <a:gd name="T0" fmla="*/ 2147483647 w 115"/>
                  <a:gd name="T1" fmla="*/ 0 h 78"/>
                  <a:gd name="T2" fmla="*/ 2147483647 w 115"/>
                  <a:gd name="T3" fmla="*/ 0 h 78"/>
                  <a:gd name="T4" fmla="*/ 2147483647 w 115"/>
                  <a:gd name="T5" fmla="*/ 2147483647 h 78"/>
                  <a:gd name="T6" fmla="*/ 0 w 115"/>
                  <a:gd name="T7" fmla="*/ 2147483647 h 78"/>
                  <a:gd name="T8" fmla="*/ 2147483647 w 115"/>
                  <a:gd name="T9" fmla="*/ 0 h 78"/>
                  <a:gd name="T10" fmla="*/ 0 60000 65536"/>
                  <a:gd name="T11" fmla="*/ 0 60000 65536"/>
                  <a:gd name="T12" fmla="*/ 0 60000 65536"/>
                  <a:gd name="T13" fmla="*/ 0 60000 65536"/>
                  <a:gd name="T14" fmla="*/ 0 60000 65536"/>
                  <a:gd name="T15" fmla="*/ 0 w 115"/>
                  <a:gd name="T16" fmla="*/ 0 h 78"/>
                  <a:gd name="T17" fmla="*/ 115 w 115"/>
                  <a:gd name="T18" fmla="*/ 78 h 78"/>
                </a:gdLst>
                <a:ahLst/>
                <a:cxnLst>
                  <a:cxn ang="T10">
                    <a:pos x="T0" y="T1"/>
                  </a:cxn>
                  <a:cxn ang="T11">
                    <a:pos x="T2" y="T3"/>
                  </a:cxn>
                  <a:cxn ang="T12">
                    <a:pos x="T4" y="T5"/>
                  </a:cxn>
                  <a:cxn ang="T13">
                    <a:pos x="T6" y="T7"/>
                  </a:cxn>
                  <a:cxn ang="T14">
                    <a:pos x="T8" y="T9"/>
                  </a:cxn>
                </a:cxnLst>
                <a:rect l="T15" t="T16" r="T17" b="T18"/>
                <a:pathLst>
                  <a:path w="115" h="78">
                    <a:moveTo>
                      <a:pt x="6" y="0"/>
                    </a:moveTo>
                    <a:lnTo>
                      <a:pt x="115" y="0"/>
                    </a:lnTo>
                    <a:lnTo>
                      <a:pt x="115" y="62"/>
                    </a:lnTo>
                    <a:lnTo>
                      <a:pt x="0" y="78"/>
                    </a:lnTo>
                    <a:lnTo>
                      <a:pt x="6"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399" name="Freeform 76">
                <a:extLst>
                  <a:ext uri="{FF2B5EF4-FFF2-40B4-BE49-F238E27FC236}">
                    <a16:creationId xmlns:a16="http://schemas.microsoft.com/office/drawing/2014/main" id="{29DEB6C1-3C27-A249-8592-3AF25FEF99C0}"/>
                  </a:ext>
                </a:extLst>
              </p:cNvPr>
              <p:cNvSpPr>
                <a:spLocks/>
              </p:cNvSpPr>
              <p:nvPr/>
            </p:nvSpPr>
            <p:spPr bwMode="auto">
              <a:xfrm>
                <a:off x="8356486" y="4026993"/>
                <a:ext cx="121399" cy="227896"/>
              </a:xfrm>
              <a:custGeom>
                <a:avLst/>
                <a:gdLst>
                  <a:gd name="T0" fmla="*/ 2147483647 w 100"/>
                  <a:gd name="T1" fmla="*/ 0 h 191"/>
                  <a:gd name="T2" fmla="*/ 2147483647 w 100"/>
                  <a:gd name="T3" fmla="*/ 2147483647 h 191"/>
                  <a:gd name="T4" fmla="*/ 2147483647 w 100"/>
                  <a:gd name="T5" fmla="*/ 2147483647 h 191"/>
                  <a:gd name="T6" fmla="*/ 2147483647 w 100"/>
                  <a:gd name="T7" fmla="*/ 2147483647 h 191"/>
                  <a:gd name="T8" fmla="*/ 0 w 100"/>
                  <a:gd name="T9" fmla="*/ 2147483647 h 191"/>
                  <a:gd name="T10" fmla="*/ 2147483647 w 100"/>
                  <a:gd name="T11" fmla="*/ 2147483647 h 191"/>
                  <a:gd name="T12" fmla="*/ 2147483647 w 100"/>
                  <a:gd name="T13" fmla="*/ 2147483647 h 191"/>
                  <a:gd name="T14" fmla="*/ 2147483647 w 100"/>
                  <a:gd name="T15" fmla="*/ 2147483647 h 191"/>
                  <a:gd name="T16" fmla="*/ 2147483647 w 100"/>
                  <a:gd name="T17" fmla="*/ 2147483647 h 191"/>
                  <a:gd name="T18" fmla="*/ 2147483647 w 100"/>
                  <a:gd name="T19" fmla="*/ 2147483647 h 191"/>
                  <a:gd name="T20" fmla="*/ 2147483647 w 100"/>
                  <a:gd name="T21" fmla="*/ 2147483647 h 191"/>
                  <a:gd name="T22" fmla="*/ 2147483647 w 100"/>
                  <a:gd name="T23" fmla="*/ 0 h 1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91"/>
                  <a:gd name="T38" fmla="*/ 100 w 100"/>
                  <a:gd name="T39" fmla="*/ 191 h 19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91">
                    <a:moveTo>
                      <a:pt x="47" y="0"/>
                    </a:moveTo>
                    <a:lnTo>
                      <a:pt x="22" y="22"/>
                    </a:lnTo>
                    <a:lnTo>
                      <a:pt x="43" y="77"/>
                    </a:lnTo>
                    <a:lnTo>
                      <a:pt x="22" y="103"/>
                    </a:lnTo>
                    <a:lnTo>
                      <a:pt x="0" y="132"/>
                    </a:lnTo>
                    <a:lnTo>
                      <a:pt x="43" y="191"/>
                    </a:lnTo>
                    <a:lnTo>
                      <a:pt x="87" y="132"/>
                    </a:lnTo>
                    <a:lnTo>
                      <a:pt x="100" y="65"/>
                    </a:lnTo>
                    <a:lnTo>
                      <a:pt x="84" y="62"/>
                    </a:lnTo>
                    <a:lnTo>
                      <a:pt x="99" y="28"/>
                    </a:lnTo>
                    <a:lnTo>
                      <a:pt x="98" y="9"/>
                    </a:lnTo>
                    <a:lnTo>
                      <a:pt x="47"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00" name="Freeform 77">
                <a:extLst>
                  <a:ext uri="{FF2B5EF4-FFF2-40B4-BE49-F238E27FC236}">
                    <a16:creationId xmlns:a16="http://schemas.microsoft.com/office/drawing/2014/main" id="{4560DF56-B8F3-C340-BCA2-DCB9341222AA}"/>
                  </a:ext>
                </a:extLst>
              </p:cNvPr>
              <p:cNvSpPr>
                <a:spLocks/>
              </p:cNvSpPr>
              <p:nvPr/>
            </p:nvSpPr>
            <p:spPr bwMode="auto">
              <a:xfrm>
                <a:off x="8305122" y="4153238"/>
                <a:ext cx="91827" cy="160675"/>
              </a:xfrm>
              <a:custGeom>
                <a:avLst/>
                <a:gdLst>
                  <a:gd name="T0" fmla="*/ 2147483647 w 77"/>
                  <a:gd name="T1" fmla="*/ 0 h 134"/>
                  <a:gd name="T2" fmla="*/ 0 w 77"/>
                  <a:gd name="T3" fmla="*/ 0 h 134"/>
                  <a:gd name="T4" fmla="*/ 0 w 77"/>
                  <a:gd name="T5" fmla="*/ 2147483647 h 134"/>
                  <a:gd name="T6" fmla="*/ 2147483647 w 77"/>
                  <a:gd name="T7" fmla="*/ 2147483647 h 134"/>
                  <a:gd name="T8" fmla="*/ 2147483647 w 77"/>
                  <a:gd name="T9" fmla="*/ 2147483647 h 134"/>
                  <a:gd name="T10" fmla="*/ 2147483647 w 77"/>
                  <a:gd name="T11" fmla="*/ 2147483647 h 134"/>
                  <a:gd name="T12" fmla="*/ 2147483647 w 77"/>
                  <a:gd name="T13" fmla="*/ 2147483647 h 134"/>
                  <a:gd name="T14" fmla="*/ 2147483647 w 77"/>
                  <a:gd name="T15" fmla="*/ 0 h 134"/>
                  <a:gd name="T16" fmla="*/ 0 60000 65536"/>
                  <a:gd name="T17" fmla="*/ 0 60000 65536"/>
                  <a:gd name="T18" fmla="*/ 0 60000 65536"/>
                  <a:gd name="T19" fmla="*/ 0 60000 65536"/>
                  <a:gd name="T20" fmla="*/ 0 60000 65536"/>
                  <a:gd name="T21" fmla="*/ 0 60000 65536"/>
                  <a:gd name="T22" fmla="*/ 0 60000 65536"/>
                  <a:gd name="T23" fmla="*/ 0 60000 65536"/>
                  <a:gd name="T24" fmla="*/ 0 w 77"/>
                  <a:gd name="T25" fmla="*/ 0 h 134"/>
                  <a:gd name="T26" fmla="*/ 77 w 77"/>
                  <a:gd name="T27" fmla="*/ 134 h 1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 h="134">
                    <a:moveTo>
                      <a:pt x="66" y="0"/>
                    </a:moveTo>
                    <a:lnTo>
                      <a:pt x="0" y="0"/>
                    </a:lnTo>
                    <a:lnTo>
                      <a:pt x="0" y="134"/>
                    </a:lnTo>
                    <a:lnTo>
                      <a:pt x="64" y="134"/>
                    </a:lnTo>
                    <a:lnTo>
                      <a:pt x="77" y="113"/>
                    </a:lnTo>
                    <a:lnTo>
                      <a:pt x="44" y="71"/>
                    </a:lnTo>
                    <a:lnTo>
                      <a:pt x="45" y="34"/>
                    </a:lnTo>
                    <a:lnTo>
                      <a:pt x="66"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01" name="Freeform 78">
                <a:extLst>
                  <a:ext uri="{FF2B5EF4-FFF2-40B4-BE49-F238E27FC236}">
                    <a16:creationId xmlns:a16="http://schemas.microsoft.com/office/drawing/2014/main" id="{543CBDC8-7F29-144D-9F37-619A0CEE60EB}"/>
                  </a:ext>
                </a:extLst>
              </p:cNvPr>
              <p:cNvSpPr>
                <a:spLocks/>
              </p:cNvSpPr>
              <p:nvPr/>
            </p:nvSpPr>
            <p:spPr bwMode="auto">
              <a:xfrm>
                <a:off x="8031196" y="4176189"/>
                <a:ext cx="353304" cy="222978"/>
              </a:xfrm>
              <a:custGeom>
                <a:avLst/>
                <a:gdLst>
                  <a:gd name="T0" fmla="*/ 0 w 287"/>
                  <a:gd name="T1" fmla="*/ 0 h 185"/>
                  <a:gd name="T2" fmla="*/ 2147483647 w 287"/>
                  <a:gd name="T3" fmla="*/ 0 h 185"/>
                  <a:gd name="T4" fmla="*/ 2147483647 w 287"/>
                  <a:gd name="T5" fmla="*/ 2147483647 h 185"/>
                  <a:gd name="T6" fmla="*/ 2147483647 w 287"/>
                  <a:gd name="T7" fmla="*/ 2147483647 h 185"/>
                  <a:gd name="T8" fmla="*/ 2147483647 w 287"/>
                  <a:gd name="T9" fmla="*/ 2147483647 h 185"/>
                  <a:gd name="T10" fmla="*/ 2147483647 w 287"/>
                  <a:gd name="T11" fmla="*/ 2147483647 h 185"/>
                  <a:gd name="T12" fmla="*/ 2147483647 w 287"/>
                  <a:gd name="T13" fmla="*/ 2147483647 h 185"/>
                  <a:gd name="T14" fmla="*/ 2147483647 w 287"/>
                  <a:gd name="T15" fmla="*/ 2147483647 h 185"/>
                  <a:gd name="T16" fmla="*/ 2147483647 w 287"/>
                  <a:gd name="T17" fmla="*/ 2147483647 h 185"/>
                  <a:gd name="T18" fmla="*/ 0 w 287"/>
                  <a:gd name="T19" fmla="*/ 2147483647 h 185"/>
                  <a:gd name="T20" fmla="*/ 0 w 287"/>
                  <a:gd name="T21" fmla="*/ 0 h 1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7"/>
                  <a:gd name="T34" fmla="*/ 0 h 185"/>
                  <a:gd name="T35" fmla="*/ 287 w 287"/>
                  <a:gd name="T36" fmla="*/ 185 h 1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7" h="185">
                    <a:moveTo>
                      <a:pt x="0" y="0"/>
                    </a:moveTo>
                    <a:lnTo>
                      <a:pt x="223" y="0"/>
                    </a:lnTo>
                    <a:lnTo>
                      <a:pt x="223" y="115"/>
                    </a:lnTo>
                    <a:lnTo>
                      <a:pt x="287" y="115"/>
                    </a:lnTo>
                    <a:lnTo>
                      <a:pt x="251" y="185"/>
                    </a:lnTo>
                    <a:lnTo>
                      <a:pt x="175" y="165"/>
                    </a:lnTo>
                    <a:lnTo>
                      <a:pt x="150" y="73"/>
                    </a:lnTo>
                    <a:lnTo>
                      <a:pt x="141" y="51"/>
                    </a:lnTo>
                    <a:lnTo>
                      <a:pt x="86" y="34"/>
                    </a:lnTo>
                    <a:lnTo>
                      <a:pt x="0" y="75"/>
                    </a:lnTo>
                    <a:lnTo>
                      <a:pt x="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02" name="Freeform 79">
                <a:extLst>
                  <a:ext uri="{FF2B5EF4-FFF2-40B4-BE49-F238E27FC236}">
                    <a16:creationId xmlns:a16="http://schemas.microsoft.com/office/drawing/2014/main" id="{8ECC71A5-C474-EC4B-B66E-E5508F520303}"/>
                  </a:ext>
                </a:extLst>
              </p:cNvPr>
              <p:cNvSpPr>
                <a:spLocks/>
              </p:cNvSpPr>
              <p:nvPr/>
            </p:nvSpPr>
            <p:spPr bwMode="auto">
              <a:xfrm>
                <a:off x="6034334" y="3508894"/>
                <a:ext cx="617892" cy="386932"/>
              </a:xfrm>
              <a:custGeom>
                <a:avLst/>
                <a:gdLst>
                  <a:gd name="T0" fmla="*/ 0 w 507"/>
                  <a:gd name="T1" fmla="*/ 0 h 320"/>
                  <a:gd name="T2" fmla="*/ 2147483647 w 507"/>
                  <a:gd name="T3" fmla="*/ 2147483647 h 320"/>
                  <a:gd name="T4" fmla="*/ 2147483647 w 507"/>
                  <a:gd name="T5" fmla="*/ 2147483647 h 320"/>
                  <a:gd name="T6" fmla="*/ 2147483647 w 507"/>
                  <a:gd name="T7" fmla="*/ 2147483647 h 320"/>
                  <a:gd name="T8" fmla="*/ 2147483647 w 507"/>
                  <a:gd name="T9" fmla="*/ 2147483647 h 320"/>
                  <a:gd name="T10" fmla="*/ 2147483647 w 507"/>
                  <a:gd name="T11" fmla="*/ 2147483647 h 320"/>
                  <a:gd name="T12" fmla="*/ 2147483647 w 507"/>
                  <a:gd name="T13" fmla="*/ 2147483647 h 320"/>
                  <a:gd name="T14" fmla="*/ 2147483647 w 507"/>
                  <a:gd name="T15" fmla="*/ 2147483647 h 320"/>
                  <a:gd name="T16" fmla="*/ 2147483647 w 507"/>
                  <a:gd name="T17" fmla="*/ 2147483647 h 320"/>
                  <a:gd name="T18" fmla="*/ 2147483647 w 507"/>
                  <a:gd name="T19" fmla="*/ 2147483647 h 320"/>
                  <a:gd name="T20" fmla="*/ 0 w 507"/>
                  <a:gd name="T21" fmla="*/ 2147483647 h 320"/>
                  <a:gd name="T22" fmla="*/ 0 w 507"/>
                  <a:gd name="T23" fmla="*/ 0 h 3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7"/>
                  <a:gd name="T37" fmla="*/ 0 h 320"/>
                  <a:gd name="T38" fmla="*/ 507 w 507"/>
                  <a:gd name="T39" fmla="*/ 320 h 3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7" h="320">
                    <a:moveTo>
                      <a:pt x="0" y="0"/>
                    </a:moveTo>
                    <a:lnTo>
                      <a:pt x="497" y="1"/>
                    </a:lnTo>
                    <a:lnTo>
                      <a:pt x="498" y="30"/>
                    </a:lnTo>
                    <a:lnTo>
                      <a:pt x="479" y="52"/>
                    </a:lnTo>
                    <a:lnTo>
                      <a:pt x="507" y="90"/>
                    </a:lnTo>
                    <a:lnTo>
                      <a:pt x="507" y="229"/>
                    </a:lnTo>
                    <a:lnTo>
                      <a:pt x="485" y="229"/>
                    </a:lnTo>
                    <a:lnTo>
                      <a:pt x="485" y="320"/>
                    </a:lnTo>
                    <a:lnTo>
                      <a:pt x="399" y="292"/>
                    </a:lnTo>
                    <a:lnTo>
                      <a:pt x="364" y="271"/>
                    </a:lnTo>
                    <a:lnTo>
                      <a:pt x="0" y="273"/>
                    </a:lnTo>
                    <a:lnTo>
                      <a:pt x="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03" name="Freeform 80">
                <a:extLst>
                  <a:ext uri="{FF2B5EF4-FFF2-40B4-BE49-F238E27FC236}">
                    <a16:creationId xmlns:a16="http://schemas.microsoft.com/office/drawing/2014/main" id="{284DB56C-573E-B949-8070-CE32477E1694}"/>
                  </a:ext>
                </a:extLst>
              </p:cNvPr>
              <p:cNvSpPr>
                <a:spLocks/>
              </p:cNvSpPr>
              <p:nvPr/>
            </p:nvSpPr>
            <p:spPr bwMode="auto">
              <a:xfrm>
                <a:off x="6624210" y="3785978"/>
                <a:ext cx="535403" cy="301676"/>
              </a:xfrm>
              <a:custGeom>
                <a:avLst/>
                <a:gdLst>
                  <a:gd name="T0" fmla="*/ 0 w 439"/>
                  <a:gd name="T1" fmla="*/ 0 h 249"/>
                  <a:gd name="T2" fmla="*/ 2147483647 w 439"/>
                  <a:gd name="T3" fmla="*/ 0 h 249"/>
                  <a:gd name="T4" fmla="*/ 2147483647 w 439"/>
                  <a:gd name="T5" fmla="*/ 2147483647 h 249"/>
                  <a:gd name="T6" fmla="*/ 2147483647 w 439"/>
                  <a:gd name="T7" fmla="*/ 2147483647 h 249"/>
                  <a:gd name="T8" fmla="*/ 2147483647 w 439"/>
                  <a:gd name="T9" fmla="*/ 2147483647 h 249"/>
                  <a:gd name="T10" fmla="*/ 2147483647 w 439"/>
                  <a:gd name="T11" fmla="*/ 2147483647 h 249"/>
                  <a:gd name="T12" fmla="*/ 2147483647 w 439"/>
                  <a:gd name="T13" fmla="*/ 2147483647 h 249"/>
                  <a:gd name="T14" fmla="*/ 2147483647 w 439"/>
                  <a:gd name="T15" fmla="*/ 2147483647 h 249"/>
                  <a:gd name="T16" fmla="*/ 2147483647 w 439"/>
                  <a:gd name="T17" fmla="*/ 2147483647 h 249"/>
                  <a:gd name="T18" fmla="*/ 2147483647 w 439"/>
                  <a:gd name="T19" fmla="*/ 2147483647 h 249"/>
                  <a:gd name="T20" fmla="*/ 0 w 439"/>
                  <a:gd name="T21" fmla="*/ 2147483647 h 249"/>
                  <a:gd name="T22" fmla="*/ 0 w 439"/>
                  <a:gd name="T23" fmla="*/ 0 h 2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9"/>
                  <a:gd name="T37" fmla="*/ 0 h 249"/>
                  <a:gd name="T38" fmla="*/ 439 w 439"/>
                  <a:gd name="T39" fmla="*/ 249 h 2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9" h="249">
                    <a:moveTo>
                      <a:pt x="0" y="0"/>
                    </a:moveTo>
                    <a:lnTo>
                      <a:pt x="374" y="0"/>
                    </a:lnTo>
                    <a:lnTo>
                      <a:pt x="386" y="28"/>
                    </a:lnTo>
                    <a:lnTo>
                      <a:pt x="384" y="62"/>
                    </a:lnTo>
                    <a:lnTo>
                      <a:pt x="420" y="96"/>
                    </a:lnTo>
                    <a:lnTo>
                      <a:pt x="439" y="137"/>
                    </a:lnTo>
                    <a:lnTo>
                      <a:pt x="386" y="176"/>
                    </a:lnTo>
                    <a:lnTo>
                      <a:pt x="396" y="202"/>
                    </a:lnTo>
                    <a:lnTo>
                      <a:pt x="361" y="249"/>
                    </a:lnTo>
                    <a:lnTo>
                      <a:pt x="52" y="248"/>
                    </a:lnTo>
                    <a:lnTo>
                      <a:pt x="0" y="90"/>
                    </a:lnTo>
                    <a:lnTo>
                      <a:pt x="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04" name="Freeform 81">
                <a:extLst>
                  <a:ext uri="{FF2B5EF4-FFF2-40B4-BE49-F238E27FC236}">
                    <a16:creationId xmlns:a16="http://schemas.microsoft.com/office/drawing/2014/main" id="{322FA92E-4BC6-FF43-9866-1B6EF04754B9}"/>
                  </a:ext>
                </a:extLst>
              </p:cNvPr>
              <p:cNvSpPr>
                <a:spLocks/>
              </p:cNvSpPr>
              <p:nvPr/>
            </p:nvSpPr>
            <p:spPr bwMode="auto">
              <a:xfrm>
                <a:off x="6577519" y="3189188"/>
                <a:ext cx="549409" cy="600072"/>
              </a:xfrm>
              <a:custGeom>
                <a:avLst/>
                <a:gdLst>
                  <a:gd name="T0" fmla="*/ 0 w 451"/>
                  <a:gd name="T1" fmla="*/ 0 h 495"/>
                  <a:gd name="T2" fmla="*/ 2147483647 w 451"/>
                  <a:gd name="T3" fmla="*/ 0 h 495"/>
                  <a:gd name="T4" fmla="*/ 2147483647 w 451"/>
                  <a:gd name="T5" fmla="*/ 2147483647 h 495"/>
                  <a:gd name="T6" fmla="*/ 2147483647 w 451"/>
                  <a:gd name="T7" fmla="*/ 2147483647 h 495"/>
                  <a:gd name="T8" fmla="*/ 2147483647 w 451"/>
                  <a:gd name="T9" fmla="*/ 2147483647 h 495"/>
                  <a:gd name="T10" fmla="*/ 2147483647 w 451"/>
                  <a:gd name="T11" fmla="*/ 2147483647 h 495"/>
                  <a:gd name="T12" fmla="*/ 2147483647 w 451"/>
                  <a:gd name="T13" fmla="*/ 2147483647 h 495"/>
                  <a:gd name="T14" fmla="*/ 2147483647 w 451"/>
                  <a:gd name="T15" fmla="*/ 2147483647 h 495"/>
                  <a:gd name="T16" fmla="*/ 2147483647 w 451"/>
                  <a:gd name="T17" fmla="*/ 2147483647 h 495"/>
                  <a:gd name="T18" fmla="*/ 2147483647 w 451"/>
                  <a:gd name="T19" fmla="*/ 2147483647 h 495"/>
                  <a:gd name="T20" fmla="*/ 2147483647 w 451"/>
                  <a:gd name="T21" fmla="*/ 2147483647 h 495"/>
                  <a:gd name="T22" fmla="*/ 2147483647 w 451"/>
                  <a:gd name="T23" fmla="*/ 2147483647 h 495"/>
                  <a:gd name="T24" fmla="*/ 2147483647 w 451"/>
                  <a:gd name="T25" fmla="*/ 2147483647 h 495"/>
                  <a:gd name="T26" fmla="*/ 2147483647 w 451"/>
                  <a:gd name="T27" fmla="*/ 2147483647 h 495"/>
                  <a:gd name="T28" fmla="*/ 0 w 451"/>
                  <a:gd name="T29" fmla="*/ 0 h 49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51"/>
                  <a:gd name="T46" fmla="*/ 0 h 495"/>
                  <a:gd name="T47" fmla="*/ 451 w 451"/>
                  <a:gd name="T48" fmla="*/ 495 h 49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51" h="495">
                    <a:moveTo>
                      <a:pt x="0" y="0"/>
                    </a:moveTo>
                    <a:lnTo>
                      <a:pt x="151" y="0"/>
                    </a:lnTo>
                    <a:lnTo>
                      <a:pt x="451" y="60"/>
                    </a:lnTo>
                    <a:lnTo>
                      <a:pt x="348" y="157"/>
                    </a:lnTo>
                    <a:lnTo>
                      <a:pt x="304" y="304"/>
                    </a:lnTo>
                    <a:lnTo>
                      <a:pt x="304" y="382"/>
                    </a:lnTo>
                    <a:lnTo>
                      <a:pt x="408" y="456"/>
                    </a:lnTo>
                    <a:lnTo>
                      <a:pt x="413" y="495"/>
                    </a:lnTo>
                    <a:lnTo>
                      <a:pt x="60" y="495"/>
                    </a:lnTo>
                    <a:lnTo>
                      <a:pt x="60" y="352"/>
                    </a:lnTo>
                    <a:lnTo>
                      <a:pt x="30" y="316"/>
                    </a:lnTo>
                    <a:lnTo>
                      <a:pt x="50" y="294"/>
                    </a:lnTo>
                    <a:lnTo>
                      <a:pt x="50" y="263"/>
                    </a:lnTo>
                    <a:lnTo>
                      <a:pt x="38" y="177"/>
                    </a:lnTo>
                    <a:lnTo>
                      <a:pt x="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05" name="Freeform 82">
                <a:extLst>
                  <a:ext uri="{FF2B5EF4-FFF2-40B4-BE49-F238E27FC236}">
                    <a16:creationId xmlns:a16="http://schemas.microsoft.com/office/drawing/2014/main" id="{7194A553-468B-FB43-AA99-C9A1CA3E538A}"/>
                  </a:ext>
                </a:extLst>
              </p:cNvPr>
              <p:cNvSpPr>
                <a:spLocks/>
              </p:cNvSpPr>
              <p:nvPr/>
            </p:nvSpPr>
            <p:spPr bwMode="auto">
              <a:xfrm>
                <a:off x="6949497" y="3410525"/>
                <a:ext cx="479373" cy="488582"/>
              </a:xfrm>
              <a:custGeom>
                <a:avLst/>
                <a:gdLst>
                  <a:gd name="T0" fmla="*/ 2147483647 w 393"/>
                  <a:gd name="T1" fmla="*/ 2147483647 h 403"/>
                  <a:gd name="T2" fmla="*/ 2147483647 w 393"/>
                  <a:gd name="T3" fmla="*/ 0 h 403"/>
                  <a:gd name="T4" fmla="*/ 2147483647 w 393"/>
                  <a:gd name="T5" fmla="*/ 2147483647 h 403"/>
                  <a:gd name="T6" fmla="*/ 2147483647 w 393"/>
                  <a:gd name="T7" fmla="*/ 2147483647 h 403"/>
                  <a:gd name="T8" fmla="*/ 2147483647 w 393"/>
                  <a:gd name="T9" fmla="*/ 2147483647 h 403"/>
                  <a:gd name="T10" fmla="*/ 2147483647 w 393"/>
                  <a:gd name="T11" fmla="*/ 2147483647 h 403"/>
                  <a:gd name="T12" fmla="*/ 2147483647 w 393"/>
                  <a:gd name="T13" fmla="*/ 2147483647 h 403"/>
                  <a:gd name="T14" fmla="*/ 2147483647 w 393"/>
                  <a:gd name="T15" fmla="*/ 2147483647 h 403"/>
                  <a:gd name="T16" fmla="*/ 2147483647 w 393"/>
                  <a:gd name="T17" fmla="*/ 2147483647 h 403"/>
                  <a:gd name="T18" fmla="*/ 2147483647 w 393"/>
                  <a:gd name="T19" fmla="*/ 2147483647 h 403"/>
                  <a:gd name="T20" fmla="*/ 2147483647 w 393"/>
                  <a:gd name="T21" fmla="*/ 2147483647 h 403"/>
                  <a:gd name="T22" fmla="*/ 2147483647 w 393"/>
                  <a:gd name="T23" fmla="*/ 2147483647 h 403"/>
                  <a:gd name="T24" fmla="*/ 2147483647 w 393"/>
                  <a:gd name="T25" fmla="*/ 2147483647 h 403"/>
                  <a:gd name="T26" fmla="*/ 2147483647 w 393"/>
                  <a:gd name="T27" fmla="*/ 2147483647 h 403"/>
                  <a:gd name="T28" fmla="*/ 2147483647 w 393"/>
                  <a:gd name="T29" fmla="*/ 2147483647 h 403"/>
                  <a:gd name="T30" fmla="*/ 0 w 393"/>
                  <a:gd name="T31" fmla="*/ 2147483647 h 403"/>
                  <a:gd name="T32" fmla="*/ 0 w 393"/>
                  <a:gd name="T33" fmla="*/ 2147483647 h 403"/>
                  <a:gd name="T34" fmla="*/ 2147483647 w 393"/>
                  <a:gd name="T35" fmla="*/ 2147483647 h 4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
                  <a:gd name="T55" fmla="*/ 0 h 403"/>
                  <a:gd name="T56" fmla="*/ 393 w 393"/>
                  <a:gd name="T57" fmla="*/ 403 h 40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 h="403">
                    <a:moveTo>
                      <a:pt x="25" y="30"/>
                    </a:moveTo>
                    <a:lnTo>
                      <a:pt x="125" y="0"/>
                    </a:lnTo>
                    <a:lnTo>
                      <a:pt x="145" y="38"/>
                    </a:lnTo>
                    <a:lnTo>
                      <a:pt x="280" y="105"/>
                    </a:lnTo>
                    <a:lnTo>
                      <a:pt x="311" y="143"/>
                    </a:lnTo>
                    <a:lnTo>
                      <a:pt x="321" y="180"/>
                    </a:lnTo>
                    <a:lnTo>
                      <a:pt x="373" y="171"/>
                    </a:lnTo>
                    <a:lnTo>
                      <a:pt x="393" y="188"/>
                    </a:lnTo>
                    <a:lnTo>
                      <a:pt x="349" y="252"/>
                    </a:lnTo>
                    <a:lnTo>
                      <a:pt x="327" y="403"/>
                    </a:lnTo>
                    <a:lnTo>
                      <a:pt x="153" y="403"/>
                    </a:lnTo>
                    <a:lnTo>
                      <a:pt x="119" y="375"/>
                    </a:lnTo>
                    <a:lnTo>
                      <a:pt x="121" y="339"/>
                    </a:lnTo>
                    <a:lnTo>
                      <a:pt x="107" y="306"/>
                    </a:lnTo>
                    <a:lnTo>
                      <a:pt x="103" y="272"/>
                    </a:lnTo>
                    <a:lnTo>
                      <a:pt x="0" y="198"/>
                    </a:lnTo>
                    <a:lnTo>
                      <a:pt x="0" y="123"/>
                    </a:lnTo>
                    <a:lnTo>
                      <a:pt x="25" y="3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06" name="Freeform 83">
                <a:extLst>
                  <a:ext uri="{FF2B5EF4-FFF2-40B4-BE49-F238E27FC236}">
                    <a16:creationId xmlns:a16="http://schemas.microsoft.com/office/drawing/2014/main" id="{6974321E-BC0F-0648-AC23-23080526155B}"/>
                  </a:ext>
                </a:extLst>
              </p:cNvPr>
              <p:cNvSpPr>
                <a:spLocks/>
              </p:cNvSpPr>
              <p:nvPr/>
            </p:nvSpPr>
            <p:spPr bwMode="auto">
              <a:xfrm>
                <a:off x="7126928" y="3361337"/>
                <a:ext cx="550966" cy="263967"/>
              </a:xfrm>
              <a:custGeom>
                <a:avLst/>
                <a:gdLst>
                  <a:gd name="T0" fmla="*/ 0 w 450"/>
                  <a:gd name="T1" fmla="*/ 2147483647 h 220"/>
                  <a:gd name="T2" fmla="*/ 2147483647 w 450"/>
                  <a:gd name="T3" fmla="*/ 2147483647 h 220"/>
                  <a:gd name="T4" fmla="*/ 2147483647 w 450"/>
                  <a:gd name="T5" fmla="*/ 2147483647 h 220"/>
                  <a:gd name="T6" fmla="*/ 2147483647 w 450"/>
                  <a:gd name="T7" fmla="*/ 2147483647 h 220"/>
                  <a:gd name="T8" fmla="*/ 2147483647 w 450"/>
                  <a:gd name="T9" fmla="*/ 2147483647 h 220"/>
                  <a:gd name="T10" fmla="*/ 2147483647 w 450"/>
                  <a:gd name="T11" fmla="*/ 2147483647 h 220"/>
                  <a:gd name="T12" fmla="*/ 2147483647 w 450"/>
                  <a:gd name="T13" fmla="*/ 2147483647 h 220"/>
                  <a:gd name="T14" fmla="*/ 2147483647 w 450"/>
                  <a:gd name="T15" fmla="*/ 2147483647 h 220"/>
                  <a:gd name="T16" fmla="*/ 2147483647 w 450"/>
                  <a:gd name="T17" fmla="*/ 2147483647 h 220"/>
                  <a:gd name="T18" fmla="*/ 2147483647 w 450"/>
                  <a:gd name="T19" fmla="*/ 2147483647 h 220"/>
                  <a:gd name="T20" fmla="*/ 2147483647 w 450"/>
                  <a:gd name="T21" fmla="*/ 0 h 220"/>
                  <a:gd name="T22" fmla="*/ 0 w 450"/>
                  <a:gd name="T23" fmla="*/ 2147483647 h 2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0"/>
                  <a:gd name="T37" fmla="*/ 0 h 220"/>
                  <a:gd name="T38" fmla="*/ 450 w 450"/>
                  <a:gd name="T39" fmla="*/ 220 h 2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0" h="220">
                    <a:moveTo>
                      <a:pt x="0" y="80"/>
                    </a:moveTo>
                    <a:lnTo>
                      <a:pt x="137" y="151"/>
                    </a:lnTo>
                    <a:lnTo>
                      <a:pt x="164" y="187"/>
                    </a:lnTo>
                    <a:lnTo>
                      <a:pt x="174" y="220"/>
                    </a:lnTo>
                    <a:lnTo>
                      <a:pt x="252" y="143"/>
                    </a:lnTo>
                    <a:lnTo>
                      <a:pt x="450" y="113"/>
                    </a:lnTo>
                    <a:lnTo>
                      <a:pt x="363" y="58"/>
                    </a:lnTo>
                    <a:lnTo>
                      <a:pt x="246" y="109"/>
                    </a:lnTo>
                    <a:lnTo>
                      <a:pt x="135" y="64"/>
                    </a:lnTo>
                    <a:lnTo>
                      <a:pt x="200" y="10"/>
                    </a:lnTo>
                    <a:lnTo>
                      <a:pt x="143" y="0"/>
                    </a:lnTo>
                    <a:lnTo>
                      <a:pt x="0" y="8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07" name="Freeform 84">
                <a:extLst>
                  <a:ext uri="{FF2B5EF4-FFF2-40B4-BE49-F238E27FC236}">
                    <a16:creationId xmlns:a16="http://schemas.microsoft.com/office/drawing/2014/main" id="{B44DEC08-8F8E-7046-B9FC-9ECE618456E1}"/>
                  </a:ext>
                </a:extLst>
              </p:cNvPr>
              <p:cNvSpPr>
                <a:spLocks/>
              </p:cNvSpPr>
              <p:nvPr/>
            </p:nvSpPr>
            <p:spPr bwMode="auto">
              <a:xfrm>
                <a:off x="7441319" y="3563000"/>
                <a:ext cx="356418" cy="413165"/>
              </a:xfrm>
              <a:custGeom>
                <a:avLst/>
                <a:gdLst>
                  <a:gd name="T0" fmla="*/ 2147483647 w 295"/>
                  <a:gd name="T1" fmla="*/ 0 h 342"/>
                  <a:gd name="T2" fmla="*/ 2147483647 w 295"/>
                  <a:gd name="T3" fmla="*/ 2147483647 h 342"/>
                  <a:gd name="T4" fmla="*/ 2147483647 w 295"/>
                  <a:gd name="T5" fmla="*/ 2147483647 h 342"/>
                  <a:gd name="T6" fmla="*/ 2147483647 w 295"/>
                  <a:gd name="T7" fmla="*/ 2147483647 h 342"/>
                  <a:gd name="T8" fmla="*/ 2147483647 w 295"/>
                  <a:gd name="T9" fmla="*/ 2147483647 h 342"/>
                  <a:gd name="T10" fmla="*/ 2147483647 w 295"/>
                  <a:gd name="T11" fmla="*/ 2147483647 h 342"/>
                  <a:gd name="T12" fmla="*/ 2147483647 w 295"/>
                  <a:gd name="T13" fmla="*/ 2147483647 h 342"/>
                  <a:gd name="T14" fmla="*/ 2147483647 w 295"/>
                  <a:gd name="T15" fmla="*/ 2147483647 h 342"/>
                  <a:gd name="T16" fmla="*/ 2147483647 w 295"/>
                  <a:gd name="T17" fmla="*/ 2147483647 h 342"/>
                  <a:gd name="T18" fmla="*/ 2147483647 w 295"/>
                  <a:gd name="T19" fmla="*/ 2147483647 h 342"/>
                  <a:gd name="T20" fmla="*/ 0 w 295"/>
                  <a:gd name="T21" fmla="*/ 2147483647 h 342"/>
                  <a:gd name="T22" fmla="*/ 2147483647 w 295"/>
                  <a:gd name="T23" fmla="*/ 2147483647 h 342"/>
                  <a:gd name="T24" fmla="*/ 2147483647 w 295"/>
                  <a:gd name="T25" fmla="*/ 2147483647 h 342"/>
                  <a:gd name="T26" fmla="*/ 2147483647 w 295"/>
                  <a:gd name="T27" fmla="*/ 2147483647 h 342"/>
                  <a:gd name="T28" fmla="*/ 2147483647 w 295"/>
                  <a:gd name="T29" fmla="*/ 0 h 3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5"/>
                  <a:gd name="T46" fmla="*/ 0 h 342"/>
                  <a:gd name="T47" fmla="*/ 295 w 295"/>
                  <a:gd name="T48" fmla="*/ 342 h 3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5" h="342">
                    <a:moveTo>
                      <a:pt x="141" y="0"/>
                    </a:moveTo>
                    <a:lnTo>
                      <a:pt x="235" y="28"/>
                    </a:lnTo>
                    <a:lnTo>
                      <a:pt x="255" y="95"/>
                    </a:lnTo>
                    <a:lnTo>
                      <a:pt x="200" y="151"/>
                    </a:lnTo>
                    <a:lnTo>
                      <a:pt x="214" y="177"/>
                    </a:lnTo>
                    <a:lnTo>
                      <a:pt x="267" y="147"/>
                    </a:lnTo>
                    <a:lnTo>
                      <a:pt x="289" y="153"/>
                    </a:lnTo>
                    <a:lnTo>
                      <a:pt x="295" y="246"/>
                    </a:lnTo>
                    <a:lnTo>
                      <a:pt x="237" y="323"/>
                    </a:lnTo>
                    <a:lnTo>
                      <a:pt x="237" y="342"/>
                    </a:lnTo>
                    <a:lnTo>
                      <a:pt x="0" y="342"/>
                    </a:lnTo>
                    <a:lnTo>
                      <a:pt x="34" y="246"/>
                    </a:lnTo>
                    <a:lnTo>
                      <a:pt x="16" y="171"/>
                    </a:lnTo>
                    <a:lnTo>
                      <a:pt x="47" y="91"/>
                    </a:lnTo>
                    <a:lnTo>
                      <a:pt x="141"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08" name="Freeform 85">
                <a:extLst>
                  <a:ext uri="{FF2B5EF4-FFF2-40B4-BE49-F238E27FC236}">
                    <a16:creationId xmlns:a16="http://schemas.microsoft.com/office/drawing/2014/main" id="{621E289A-2865-4747-BEAE-B96EC53C13E8}"/>
                  </a:ext>
                </a:extLst>
              </p:cNvPr>
              <p:cNvSpPr>
                <a:spLocks/>
              </p:cNvSpPr>
              <p:nvPr/>
            </p:nvSpPr>
            <p:spPr bwMode="auto">
              <a:xfrm>
                <a:off x="7053778" y="3899107"/>
                <a:ext cx="326844" cy="552526"/>
              </a:xfrm>
              <a:custGeom>
                <a:avLst/>
                <a:gdLst>
                  <a:gd name="T0" fmla="*/ 2147483647 w 268"/>
                  <a:gd name="T1" fmla="*/ 0 h 457"/>
                  <a:gd name="T2" fmla="*/ 2147483647 w 268"/>
                  <a:gd name="T3" fmla="*/ 0 h 457"/>
                  <a:gd name="T4" fmla="*/ 2147483647 w 268"/>
                  <a:gd name="T5" fmla="*/ 2147483647 h 457"/>
                  <a:gd name="T6" fmla="*/ 2147483647 w 268"/>
                  <a:gd name="T7" fmla="*/ 2147483647 h 457"/>
                  <a:gd name="T8" fmla="*/ 2147483647 w 268"/>
                  <a:gd name="T9" fmla="*/ 2147483647 h 457"/>
                  <a:gd name="T10" fmla="*/ 2147483647 w 268"/>
                  <a:gd name="T11" fmla="*/ 2147483647 h 457"/>
                  <a:gd name="T12" fmla="*/ 2147483647 w 268"/>
                  <a:gd name="T13" fmla="*/ 2147483647 h 457"/>
                  <a:gd name="T14" fmla="*/ 2147483647 w 268"/>
                  <a:gd name="T15" fmla="*/ 2147483647 h 457"/>
                  <a:gd name="T16" fmla="*/ 2147483647 w 268"/>
                  <a:gd name="T17" fmla="*/ 2147483647 h 457"/>
                  <a:gd name="T18" fmla="*/ 2147483647 w 268"/>
                  <a:gd name="T19" fmla="*/ 2147483647 h 457"/>
                  <a:gd name="T20" fmla="*/ 2147483647 w 268"/>
                  <a:gd name="T21" fmla="*/ 2147483647 h 457"/>
                  <a:gd name="T22" fmla="*/ 2147483647 w 268"/>
                  <a:gd name="T23" fmla="*/ 2147483647 h 457"/>
                  <a:gd name="T24" fmla="*/ 0 w 268"/>
                  <a:gd name="T25" fmla="*/ 2147483647 h 457"/>
                  <a:gd name="T26" fmla="*/ 2147483647 w 268"/>
                  <a:gd name="T27" fmla="*/ 2147483647 h 457"/>
                  <a:gd name="T28" fmla="*/ 2147483647 w 268"/>
                  <a:gd name="T29" fmla="*/ 2147483647 h 457"/>
                  <a:gd name="T30" fmla="*/ 2147483647 w 268"/>
                  <a:gd name="T31" fmla="*/ 2147483647 h 457"/>
                  <a:gd name="T32" fmla="*/ 2147483647 w 268"/>
                  <a:gd name="T33" fmla="*/ 2147483647 h 457"/>
                  <a:gd name="T34" fmla="*/ 2147483647 w 268"/>
                  <a:gd name="T35" fmla="*/ 0 h 4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8"/>
                  <a:gd name="T55" fmla="*/ 0 h 457"/>
                  <a:gd name="T56" fmla="*/ 268 w 268"/>
                  <a:gd name="T57" fmla="*/ 457 h 4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8" h="457">
                    <a:moveTo>
                      <a:pt x="68" y="0"/>
                    </a:moveTo>
                    <a:lnTo>
                      <a:pt x="244" y="0"/>
                    </a:lnTo>
                    <a:lnTo>
                      <a:pt x="266" y="68"/>
                    </a:lnTo>
                    <a:lnTo>
                      <a:pt x="266" y="303"/>
                    </a:lnTo>
                    <a:lnTo>
                      <a:pt x="268" y="324"/>
                    </a:lnTo>
                    <a:lnTo>
                      <a:pt x="234" y="364"/>
                    </a:lnTo>
                    <a:lnTo>
                      <a:pt x="227" y="419"/>
                    </a:lnTo>
                    <a:lnTo>
                      <a:pt x="161" y="457"/>
                    </a:lnTo>
                    <a:lnTo>
                      <a:pt x="131" y="447"/>
                    </a:lnTo>
                    <a:lnTo>
                      <a:pt x="64" y="350"/>
                    </a:lnTo>
                    <a:lnTo>
                      <a:pt x="83" y="320"/>
                    </a:lnTo>
                    <a:lnTo>
                      <a:pt x="56" y="301"/>
                    </a:lnTo>
                    <a:lnTo>
                      <a:pt x="0" y="209"/>
                    </a:lnTo>
                    <a:lnTo>
                      <a:pt x="4" y="152"/>
                    </a:lnTo>
                    <a:lnTo>
                      <a:pt x="44" y="106"/>
                    </a:lnTo>
                    <a:lnTo>
                      <a:pt x="34" y="80"/>
                    </a:lnTo>
                    <a:lnTo>
                      <a:pt x="85" y="43"/>
                    </a:lnTo>
                    <a:lnTo>
                      <a:pt x="68"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09" name="Freeform 86">
                <a:extLst>
                  <a:ext uri="{FF2B5EF4-FFF2-40B4-BE49-F238E27FC236}">
                    <a16:creationId xmlns:a16="http://schemas.microsoft.com/office/drawing/2014/main" id="{494076E0-40CE-914A-9D6B-6707304164F0}"/>
                  </a:ext>
                </a:extLst>
              </p:cNvPr>
              <p:cNvSpPr>
                <a:spLocks/>
              </p:cNvSpPr>
              <p:nvPr/>
            </p:nvSpPr>
            <p:spPr bwMode="auto">
              <a:xfrm>
                <a:off x="7329260" y="3974524"/>
                <a:ext cx="264587" cy="427922"/>
              </a:xfrm>
              <a:custGeom>
                <a:avLst/>
                <a:gdLst>
                  <a:gd name="T0" fmla="*/ 2147483647 w 217"/>
                  <a:gd name="T1" fmla="*/ 0 h 354"/>
                  <a:gd name="T2" fmla="*/ 2147483647 w 217"/>
                  <a:gd name="T3" fmla="*/ 2147483647 h 354"/>
                  <a:gd name="T4" fmla="*/ 2147483647 w 217"/>
                  <a:gd name="T5" fmla="*/ 2147483647 h 354"/>
                  <a:gd name="T6" fmla="*/ 2147483647 w 217"/>
                  <a:gd name="T7" fmla="*/ 2147483647 h 354"/>
                  <a:gd name="T8" fmla="*/ 2147483647 w 217"/>
                  <a:gd name="T9" fmla="*/ 2147483647 h 354"/>
                  <a:gd name="T10" fmla="*/ 2147483647 w 217"/>
                  <a:gd name="T11" fmla="*/ 2147483647 h 354"/>
                  <a:gd name="T12" fmla="*/ 0 w 217"/>
                  <a:gd name="T13" fmla="*/ 2147483647 h 354"/>
                  <a:gd name="T14" fmla="*/ 2147483647 w 217"/>
                  <a:gd name="T15" fmla="*/ 2147483647 h 354"/>
                  <a:gd name="T16" fmla="*/ 2147483647 w 217"/>
                  <a:gd name="T17" fmla="*/ 2147483647 h 354"/>
                  <a:gd name="T18" fmla="*/ 2147483647 w 217"/>
                  <a:gd name="T19" fmla="*/ 0 h 3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7"/>
                  <a:gd name="T31" fmla="*/ 0 h 354"/>
                  <a:gd name="T32" fmla="*/ 217 w 217"/>
                  <a:gd name="T33" fmla="*/ 354 h 3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7" h="354">
                    <a:moveTo>
                      <a:pt x="40" y="0"/>
                    </a:moveTo>
                    <a:lnTo>
                      <a:pt x="58" y="12"/>
                    </a:lnTo>
                    <a:lnTo>
                      <a:pt x="88" y="2"/>
                    </a:lnTo>
                    <a:lnTo>
                      <a:pt x="217" y="2"/>
                    </a:lnTo>
                    <a:lnTo>
                      <a:pt x="217" y="230"/>
                    </a:lnTo>
                    <a:lnTo>
                      <a:pt x="137" y="327"/>
                    </a:lnTo>
                    <a:lnTo>
                      <a:pt x="0" y="354"/>
                    </a:lnTo>
                    <a:lnTo>
                      <a:pt x="8" y="299"/>
                    </a:lnTo>
                    <a:lnTo>
                      <a:pt x="40" y="264"/>
                    </a:lnTo>
                    <a:lnTo>
                      <a:pt x="4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10" name="Freeform 87">
                <a:extLst>
                  <a:ext uri="{FF2B5EF4-FFF2-40B4-BE49-F238E27FC236}">
                    <a16:creationId xmlns:a16="http://schemas.microsoft.com/office/drawing/2014/main" id="{46D6DF33-8688-6F43-A66E-50EB4362E70C}"/>
                  </a:ext>
                </a:extLst>
              </p:cNvPr>
              <p:cNvSpPr>
                <a:spLocks/>
              </p:cNvSpPr>
              <p:nvPr/>
            </p:nvSpPr>
            <p:spPr bwMode="auto">
              <a:xfrm>
                <a:off x="7593849" y="3818981"/>
                <a:ext cx="364197" cy="499848"/>
              </a:xfrm>
              <a:custGeom>
                <a:avLst/>
                <a:gdLst>
                  <a:gd name="T0" fmla="*/ 0 w 300"/>
                  <a:gd name="T1" fmla="*/ 2147483647 h 303"/>
                  <a:gd name="T2" fmla="*/ 2147483647 w 300"/>
                  <a:gd name="T3" fmla="*/ 2147483647 h 303"/>
                  <a:gd name="T4" fmla="*/ 2147483647 w 300"/>
                  <a:gd name="T5" fmla="*/ 2147483647 h 303"/>
                  <a:gd name="T6" fmla="*/ 2147483647 w 300"/>
                  <a:gd name="T7" fmla="*/ 2147483647 h 303"/>
                  <a:gd name="T8" fmla="*/ 2147483647 w 300"/>
                  <a:gd name="T9" fmla="*/ 0 h 303"/>
                  <a:gd name="T10" fmla="*/ 2147483647 w 300"/>
                  <a:gd name="T11" fmla="*/ 2147483647 h 303"/>
                  <a:gd name="T12" fmla="*/ 2147483647 w 300"/>
                  <a:gd name="T13" fmla="*/ 2147483647 h 303"/>
                  <a:gd name="T14" fmla="*/ 2147483647 w 300"/>
                  <a:gd name="T15" fmla="*/ 2147483647 h 303"/>
                  <a:gd name="T16" fmla="*/ 2147483647 w 300"/>
                  <a:gd name="T17" fmla="*/ 2147483647 h 303"/>
                  <a:gd name="T18" fmla="*/ 2147483647 w 300"/>
                  <a:gd name="T19" fmla="*/ 2147483647 h 303"/>
                  <a:gd name="T20" fmla="*/ 2147483647 w 300"/>
                  <a:gd name="T21" fmla="*/ 2147483647 h 303"/>
                  <a:gd name="T22" fmla="*/ 2147483647 w 300"/>
                  <a:gd name="T23" fmla="*/ 2147483647 h 303"/>
                  <a:gd name="T24" fmla="*/ 0 w 300"/>
                  <a:gd name="T25" fmla="*/ 2147483647 h 303"/>
                  <a:gd name="T26" fmla="*/ 0 w 300"/>
                  <a:gd name="T27" fmla="*/ 2147483647 h 3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0"/>
                  <a:gd name="T43" fmla="*/ 0 h 303"/>
                  <a:gd name="T44" fmla="*/ 300 w 300"/>
                  <a:gd name="T45" fmla="*/ 303 h 3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0" h="303">
                    <a:moveTo>
                      <a:pt x="0" y="22"/>
                    </a:moveTo>
                    <a:lnTo>
                      <a:pt x="113" y="21"/>
                    </a:lnTo>
                    <a:lnTo>
                      <a:pt x="155" y="41"/>
                    </a:lnTo>
                    <a:lnTo>
                      <a:pt x="218" y="41"/>
                    </a:lnTo>
                    <a:lnTo>
                      <a:pt x="300" y="0"/>
                    </a:lnTo>
                    <a:lnTo>
                      <a:pt x="300" y="132"/>
                    </a:lnTo>
                    <a:lnTo>
                      <a:pt x="288" y="138"/>
                    </a:lnTo>
                    <a:lnTo>
                      <a:pt x="248" y="218"/>
                    </a:lnTo>
                    <a:lnTo>
                      <a:pt x="226" y="218"/>
                    </a:lnTo>
                    <a:lnTo>
                      <a:pt x="153" y="303"/>
                    </a:lnTo>
                    <a:lnTo>
                      <a:pt x="129" y="281"/>
                    </a:lnTo>
                    <a:lnTo>
                      <a:pt x="92" y="291"/>
                    </a:lnTo>
                    <a:lnTo>
                      <a:pt x="0" y="220"/>
                    </a:lnTo>
                    <a:lnTo>
                      <a:pt x="0" y="22"/>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11" name="Freeform 88">
                <a:extLst>
                  <a:ext uri="{FF2B5EF4-FFF2-40B4-BE49-F238E27FC236}">
                    <a16:creationId xmlns:a16="http://schemas.microsoft.com/office/drawing/2014/main" id="{FB65C05F-089E-894B-9FAE-28A6A25766CF}"/>
                  </a:ext>
                </a:extLst>
              </p:cNvPr>
              <p:cNvSpPr>
                <a:spLocks/>
              </p:cNvSpPr>
              <p:nvPr/>
            </p:nvSpPr>
            <p:spPr bwMode="auto">
              <a:xfrm>
                <a:off x="5056913" y="3189187"/>
                <a:ext cx="977421" cy="500059"/>
              </a:xfrm>
              <a:custGeom>
                <a:avLst/>
                <a:gdLst>
                  <a:gd name="T0" fmla="*/ 2147483647 w 803"/>
                  <a:gd name="T1" fmla="*/ 0 h 413"/>
                  <a:gd name="T2" fmla="*/ 2147483647 w 803"/>
                  <a:gd name="T3" fmla="*/ 2147483647 h 413"/>
                  <a:gd name="T4" fmla="*/ 2147483647 w 803"/>
                  <a:gd name="T5" fmla="*/ 2147483647 h 413"/>
                  <a:gd name="T6" fmla="*/ 2147483647 w 803"/>
                  <a:gd name="T7" fmla="*/ 2147483647 h 413"/>
                  <a:gd name="T8" fmla="*/ 2147483647 w 803"/>
                  <a:gd name="T9" fmla="*/ 2147483647 h 413"/>
                  <a:gd name="T10" fmla="*/ 2147483647 w 803"/>
                  <a:gd name="T11" fmla="*/ 2147483647 h 413"/>
                  <a:gd name="T12" fmla="*/ 2147483647 w 803"/>
                  <a:gd name="T13" fmla="*/ 2147483647 h 413"/>
                  <a:gd name="T14" fmla="*/ 2147483647 w 803"/>
                  <a:gd name="T15" fmla="*/ 2147483647 h 413"/>
                  <a:gd name="T16" fmla="*/ 2147483647 w 803"/>
                  <a:gd name="T17" fmla="*/ 2147483647 h 413"/>
                  <a:gd name="T18" fmla="*/ 2147483647 w 803"/>
                  <a:gd name="T19" fmla="*/ 2147483647 h 413"/>
                  <a:gd name="T20" fmla="*/ 0 w 803"/>
                  <a:gd name="T21" fmla="*/ 2147483647 h 413"/>
                  <a:gd name="T22" fmla="*/ 2147483647 w 803"/>
                  <a:gd name="T23" fmla="*/ 0 h 4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3"/>
                  <a:gd name="T37" fmla="*/ 0 h 413"/>
                  <a:gd name="T38" fmla="*/ 803 w 803"/>
                  <a:gd name="T39" fmla="*/ 413 h 4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3" h="413">
                    <a:moveTo>
                      <a:pt x="2" y="0"/>
                    </a:moveTo>
                    <a:lnTo>
                      <a:pt x="803" y="1"/>
                    </a:lnTo>
                    <a:lnTo>
                      <a:pt x="803" y="358"/>
                    </a:lnTo>
                    <a:lnTo>
                      <a:pt x="329" y="358"/>
                    </a:lnTo>
                    <a:lnTo>
                      <a:pt x="329" y="380"/>
                    </a:lnTo>
                    <a:lnTo>
                      <a:pt x="216" y="413"/>
                    </a:lnTo>
                    <a:lnTo>
                      <a:pt x="157" y="298"/>
                    </a:lnTo>
                    <a:lnTo>
                      <a:pt x="115" y="316"/>
                    </a:lnTo>
                    <a:lnTo>
                      <a:pt x="99" y="292"/>
                    </a:lnTo>
                    <a:lnTo>
                      <a:pt x="123" y="231"/>
                    </a:lnTo>
                    <a:lnTo>
                      <a:pt x="0" y="104"/>
                    </a:lnTo>
                    <a:lnTo>
                      <a:pt x="2"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12" name="Rectangle 89">
                <a:extLst>
                  <a:ext uri="{FF2B5EF4-FFF2-40B4-BE49-F238E27FC236}">
                    <a16:creationId xmlns:a16="http://schemas.microsoft.com/office/drawing/2014/main" id="{5BE1C98F-E5AC-6B44-A860-896AD2BCC0EA}"/>
                  </a:ext>
                </a:extLst>
              </p:cNvPr>
              <p:cNvSpPr>
                <a:spLocks noChangeArrowheads="1"/>
              </p:cNvSpPr>
              <p:nvPr/>
            </p:nvSpPr>
            <p:spPr bwMode="auto">
              <a:xfrm>
                <a:off x="5449127" y="3622024"/>
                <a:ext cx="585208" cy="426282"/>
              </a:xfrm>
              <a:prstGeom prst="rect">
                <a:avLst/>
              </a:prstGeom>
              <a:grpFill/>
              <a:ln w="6350">
                <a:solidFill>
                  <a:schemeClr val="bg1"/>
                </a:solidFill>
                <a:miter lim="800000"/>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13" name="Freeform 90">
                <a:extLst>
                  <a:ext uri="{FF2B5EF4-FFF2-40B4-BE49-F238E27FC236}">
                    <a16:creationId xmlns:a16="http://schemas.microsoft.com/office/drawing/2014/main" id="{37A578DF-F95A-7A44-AEBE-03DF322F65C4}"/>
                  </a:ext>
                </a:extLst>
              </p:cNvPr>
              <p:cNvSpPr>
                <a:spLocks/>
              </p:cNvSpPr>
              <p:nvPr/>
            </p:nvSpPr>
            <p:spPr bwMode="auto">
              <a:xfrm>
                <a:off x="6034334" y="3189187"/>
                <a:ext cx="606997" cy="321351"/>
              </a:xfrm>
              <a:custGeom>
                <a:avLst/>
                <a:gdLst>
                  <a:gd name="T0" fmla="*/ 0 w 498"/>
                  <a:gd name="T1" fmla="*/ 2147483647 h 266"/>
                  <a:gd name="T2" fmla="*/ 2147483647 w 498"/>
                  <a:gd name="T3" fmla="*/ 0 h 266"/>
                  <a:gd name="T4" fmla="*/ 2147483647 w 498"/>
                  <a:gd name="T5" fmla="*/ 2147483647 h 266"/>
                  <a:gd name="T6" fmla="*/ 2147483647 w 498"/>
                  <a:gd name="T7" fmla="*/ 2147483647 h 266"/>
                  <a:gd name="T8" fmla="*/ 0 w 498"/>
                  <a:gd name="T9" fmla="*/ 2147483647 h 266"/>
                  <a:gd name="T10" fmla="*/ 0 w 498"/>
                  <a:gd name="T11" fmla="*/ 2147483647 h 266"/>
                  <a:gd name="T12" fmla="*/ 0 60000 65536"/>
                  <a:gd name="T13" fmla="*/ 0 60000 65536"/>
                  <a:gd name="T14" fmla="*/ 0 60000 65536"/>
                  <a:gd name="T15" fmla="*/ 0 60000 65536"/>
                  <a:gd name="T16" fmla="*/ 0 60000 65536"/>
                  <a:gd name="T17" fmla="*/ 0 60000 65536"/>
                  <a:gd name="T18" fmla="*/ 0 w 498"/>
                  <a:gd name="T19" fmla="*/ 0 h 266"/>
                  <a:gd name="T20" fmla="*/ 498 w 498"/>
                  <a:gd name="T21" fmla="*/ 266 h 266"/>
                </a:gdLst>
                <a:ahLst/>
                <a:cxnLst>
                  <a:cxn ang="T12">
                    <a:pos x="T0" y="T1"/>
                  </a:cxn>
                  <a:cxn ang="T13">
                    <a:pos x="T2" y="T3"/>
                  </a:cxn>
                  <a:cxn ang="T14">
                    <a:pos x="T4" y="T5"/>
                  </a:cxn>
                  <a:cxn ang="T15">
                    <a:pos x="T6" y="T7"/>
                  </a:cxn>
                  <a:cxn ang="T16">
                    <a:pos x="T8" y="T9"/>
                  </a:cxn>
                  <a:cxn ang="T17">
                    <a:pos x="T10" y="T11"/>
                  </a:cxn>
                </a:cxnLst>
                <a:rect l="T18" t="T19" r="T20" b="T21"/>
                <a:pathLst>
                  <a:path w="498" h="266">
                    <a:moveTo>
                      <a:pt x="0" y="1"/>
                    </a:moveTo>
                    <a:lnTo>
                      <a:pt x="448" y="0"/>
                    </a:lnTo>
                    <a:lnTo>
                      <a:pt x="490" y="200"/>
                    </a:lnTo>
                    <a:lnTo>
                      <a:pt x="498" y="266"/>
                    </a:lnTo>
                    <a:lnTo>
                      <a:pt x="0" y="265"/>
                    </a:lnTo>
                    <a:lnTo>
                      <a:pt x="0" y="1"/>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14" name="Freeform 91">
                <a:extLst>
                  <a:ext uri="{FF2B5EF4-FFF2-40B4-BE49-F238E27FC236}">
                    <a16:creationId xmlns:a16="http://schemas.microsoft.com/office/drawing/2014/main" id="{2D022264-6EE9-6845-AB87-EDE8134F7CD6}"/>
                  </a:ext>
                </a:extLst>
              </p:cNvPr>
              <p:cNvSpPr>
                <a:spLocks/>
              </p:cNvSpPr>
              <p:nvPr/>
            </p:nvSpPr>
            <p:spPr bwMode="auto">
              <a:xfrm>
                <a:off x="6034334" y="3836803"/>
                <a:ext cx="719058" cy="329548"/>
              </a:xfrm>
              <a:custGeom>
                <a:avLst/>
                <a:gdLst>
                  <a:gd name="T0" fmla="*/ 0 w 590"/>
                  <a:gd name="T1" fmla="*/ 0 h 274"/>
                  <a:gd name="T2" fmla="*/ 2147483647 w 590"/>
                  <a:gd name="T3" fmla="*/ 0 h 274"/>
                  <a:gd name="T4" fmla="*/ 2147483647 w 590"/>
                  <a:gd name="T5" fmla="*/ 2147483647 h 274"/>
                  <a:gd name="T6" fmla="*/ 2147483647 w 590"/>
                  <a:gd name="T7" fmla="*/ 2147483647 h 274"/>
                  <a:gd name="T8" fmla="*/ 2147483647 w 590"/>
                  <a:gd name="T9" fmla="*/ 2147483647 h 274"/>
                  <a:gd name="T10" fmla="*/ 2147483647 w 590"/>
                  <a:gd name="T11" fmla="*/ 2147483647 h 274"/>
                  <a:gd name="T12" fmla="*/ 2147483647 w 590"/>
                  <a:gd name="T13" fmla="*/ 2147483647 h 274"/>
                  <a:gd name="T14" fmla="*/ 2147483647 w 590"/>
                  <a:gd name="T15" fmla="*/ 2147483647 h 274"/>
                  <a:gd name="T16" fmla="*/ 0 w 590"/>
                  <a:gd name="T17" fmla="*/ 2147483647 h 274"/>
                  <a:gd name="T18" fmla="*/ 0 w 590"/>
                  <a:gd name="T19" fmla="*/ 0 h 2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0"/>
                  <a:gd name="T31" fmla="*/ 0 h 274"/>
                  <a:gd name="T32" fmla="*/ 590 w 590"/>
                  <a:gd name="T33" fmla="*/ 274 h 2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0" h="274">
                    <a:moveTo>
                      <a:pt x="0" y="0"/>
                    </a:moveTo>
                    <a:lnTo>
                      <a:pt x="364" y="0"/>
                    </a:lnTo>
                    <a:lnTo>
                      <a:pt x="401" y="25"/>
                    </a:lnTo>
                    <a:lnTo>
                      <a:pt x="485" y="47"/>
                    </a:lnTo>
                    <a:lnTo>
                      <a:pt x="540" y="208"/>
                    </a:lnTo>
                    <a:lnTo>
                      <a:pt x="590" y="274"/>
                    </a:lnTo>
                    <a:lnTo>
                      <a:pt x="125" y="273"/>
                    </a:lnTo>
                    <a:lnTo>
                      <a:pt x="125" y="175"/>
                    </a:lnTo>
                    <a:lnTo>
                      <a:pt x="0" y="177"/>
                    </a:lnTo>
                    <a:lnTo>
                      <a:pt x="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15" name="Rectangle 92">
                <a:extLst>
                  <a:ext uri="{FF2B5EF4-FFF2-40B4-BE49-F238E27FC236}">
                    <a16:creationId xmlns:a16="http://schemas.microsoft.com/office/drawing/2014/main" id="{7ACA6A75-5DF0-CB40-803F-305D3056D652}"/>
                  </a:ext>
                </a:extLst>
              </p:cNvPr>
              <p:cNvSpPr>
                <a:spLocks noChangeArrowheads="1"/>
              </p:cNvSpPr>
              <p:nvPr/>
            </p:nvSpPr>
            <p:spPr bwMode="auto">
              <a:xfrm>
                <a:off x="5628112" y="4045027"/>
                <a:ext cx="558748" cy="423001"/>
              </a:xfrm>
              <a:prstGeom prst="rect">
                <a:avLst/>
              </a:prstGeom>
              <a:grpFill/>
              <a:ln w="6350">
                <a:solidFill>
                  <a:schemeClr val="bg1"/>
                </a:solidFill>
                <a:miter lim="800000"/>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16" name="Freeform 93">
                <a:extLst>
                  <a:ext uri="{FF2B5EF4-FFF2-40B4-BE49-F238E27FC236}">
                    <a16:creationId xmlns:a16="http://schemas.microsoft.com/office/drawing/2014/main" id="{9646FBDD-7FF3-A04C-9B03-34D80A7F4BB4}"/>
                  </a:ext>
                </a:extLst>
              </p:cNvPr>
              <p:cNvSpPr>
                <a:spLocks/>
              </p:cNvSpPr>
              <p:nvPr/>
            </p:nvSpPr>
            <p:spPr bwMode="auto">
              <a:xfrm>
                <a:off x="7780615" y="4112245"/>
                <a:ext cx="435793" cy="327909"/>
              </a:xfrm>
              <a:custGeom>
                <a:avLst/>
                <a:gdLst>
                  <a:gd name="T0" fmla="*/ 2147483647 w 357"/>
                  <a:gd name="T1" fmla="*/ 0 h 270"/>
                  <a:gd name="T2" fmla="*/ 2147483647 w 357"/>
                  <a:gd name="T3" fmla="*/ 0 h 270"/>
                  <a:gd name="T4" fmla="*/ 2147483647 w 357"/>
                  <a:gd name="T5" fmla="*/ 2147483647 h 270"/>
                  <a:gd name="T6" fmla="*/ 2147483647 w 357"/>
                  <a:gd name="T7" fmla="*/ 2147483647 h 270"/>
                  <a:gd name="T8" fmla="*/ 0 w 357"/>
                  <a:gd name="T9" fmla="*/ 2147483647 h 270"/>
                  <a:gd name="T10" fmla="*/ 2147483647 w 357"/>
                  <a:gd name="T11" fmla="*/ 2147483647 h 270"/>
                  <a:gd name="T12" fmla="*/ 2147483647 w 357"/>
                  <a:gd name="T13" fmla="*/ 2147483647 h 270"/>
                  <a:gd name="T14" fmla="*/ 2147483647 w 357"/>
                  <a:gd name="T15" fmla="*/ 2147483647 h 270"/>
                  <a:gd name="T16" fmla="*/ 2147483647 w 357"/>
                  <a:gd name="T17" fmla="*/ 2147483647 h 270"/>
                  <a:gd name="T18" fmla="*/ 2147483647 w 357"/>
                  <a:gd name="T19" fmla="*/ 2147483647 h 270"/>
                  <a:gd name="T20" fmla="*/ 2147483647 w 357"/>
                  <a:gd name="T21" fmla="*/ 2147483647 h 270"/>
                  <a:gd name="T22" fmla="*/ 2147483647 w 357"/>
                  <a:gd name="T23" fmla="*/ 2147483647 h 270"/>
                  <a:gd name="T24" fmla="*/ 2147483647 w 357"/>
                  <a:gd name="T25" fmla="*/ 2147483647 h 270"/>
                  <a:gd name="T26" fmla="*/ 2147483647 w 357"/>
                  <a:gd name="T27" fmla="*/ 2147483647 h 270"/>
                  <a:gd name="T28" fmla="*/ 2147483647 w 357"/>
                  <a:gd name="T29" fmla="*/ 2147483647 h 270"/>
                  <a:gd name="T30" fmla="*/ 2147483647 w 357"/>
                  <a:gd name="T31" fmla="*/ 2147483647 h 270"/>
                  <a:gd name="T32" fmla="*/ 2147483647 w 357"/>
                  <a:gd name="T33" fmla="*/ 0 h 2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7"/>
                  <a:gd name="T52" fmla="*/ 0 h 270"/>
                  <a:gd name="T53" fmla="*/ 357 w 357"/>
                  <a:gd name="T54" fmla="*/ 270 h 2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7" h="270">
                    <a:moveTo>
                      <a:pt x="147" y="0"/>
                    </a:moveTo>
                    <a:lnTo>
                      <a:pt x="137" y="0"/>
                    </a:lnTo>
                    <a:lnTo>
                      <a:pt x="95" y="82"/>
                    </a:lnTo>
                    <a:lnTo>
                      <a:pt x="71" y="82"/>
                    </a:lnTo>
                    <a:lnTo>
                      <a:pt x="0" y="165"/>
                    </a:lnTo>
                    <a:lnTo>
                      <a:pt x="31" y="252"/>
                    </a:lnTo>
                    <a:lnTo>
                      <a:pt x="141" y="270"/>
                    </a:lnTo>
                    <a:lnTo>
                      <a:pt x="170" y="248"/>
                    </a:lnTo>
                    <a:lnTo>
                      <a:pt x="202" y="185"/>
                    </a:lnTo>
                    <a:lnTo>
                      <a:pt x="210" y="179"/>
                    </a:lnTo>
                    <a:lnTo>
                      <a:pt x="357" y="127"/>
                    </a:lnTo>
                    <a:lnTo>
                      <a:pt x="347" y="103"/>
                    </a:lnTo>
                    <a:lnTo>
                      <a:pt x="290" y="84"/>
                    </a:lnTo>
                    <a:lnTo>
                      <a:pt x="208" y="127"/>
                    </a:lnTo>
                    <a:lnTo>
                      <a:pt x="208" y="52"/>
                    </a:lnTo>
                    <a:lnTo>
                      <a:pt x="147" y="52"/>
                    </a:lnTo>
                    <a:lnTo>
                      <a:pt x="147"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17" name="Freeform 94">
                <a:extLst>
                  <a:ext uri="{FF2B5EF4-FFF2-40B4-BE49-F238E27FC236}">
                    <a16:creationId xmlns:a16="http://schemas.microsoft.com/office/drawing/2014/main" id="{C07204DC-7D6A-D148-BF62-2405D1E5B831}"/>
                  </a:ext>
                </a:extLst>
              </p:cNvPr>
              <p:cNvSpPr>
                <a:spLocks/>
              </p:cNvSpPr>
              <p:nvPr/>
            </p:nvSpPr>
            <p:spPr bwMode="auto">
              <a:xfrm>
                <a:off x="7643652" y="4268004"/>
                <a:ext cx="691042" cy="244292"/>
              </a:xfrm>
              <a:custGeom>
                <a:avLst/>
                <a:gdLst>
                  <a:gd name="T0" fmla="*/ 0 w 570"/>
                  <a:gd name="T1" fmla="*/ 2147483647 h 204"/>
                  <a:gd name="T2" fmla="*/ 2147483647 w 570"/>
                  <a:gd name="T3" fmla="*/ 2147483647 h 204"/>
                  <a:gd name="T4" fmla="*/ 2147483647 w 570"/>
                  <a:gd name="T5" fmla="*/ 2147483647 h 204"/>
                  <a:gd name="T6" fmla="*/ 2147483647 w 570"/>
                  <a:gd name="T7" fmla="*/ 2147483647 h 204"/>
                  <a:gd name="T8" fmla="*/ 2147483647 w 570"/>
                  <a:gd name="T9" fmla="*/ 2147483647 h 204"/>
                  <a:gd name="T10" fmla="*/ 2147483647 w 570"/>
                  <a:gd name="T11" fmla="*/ 2147483647 h 204"/>
                  <a:gd name="T12" fmla="*/ 2147483647 w 570"/>
                  <a:gd name="T13" fmla="*/ 0 h 204"/>
                  <a:gd name="T14" fmla="*/ 2147483647 w 570"/>
                  <a:gd name="T15" fmla="*/ 2147483647 h 204"/>
                  <a:gd name="T16" fmla="*/ 2147483647 w 570"/>
                  <a:gd name="T17" fmla="*/ 2147483647 h 204"/>
                  <a:gd name="T18" fmla="*/ 2147483647 w 570"/>
                  <a:gd name="T19" fmla="*/ 2147483647 h 204"/>
                  <a:gd name="T20" fmla="*/ 2147483647 w 570"/>
                  <a:gd name="T21" fmla="*/ 2147483647 h 204"/>
                  <a:gd name="T22" fmla="*/ 0 w 570"/>
                  <a:gd name="T23" fmla="*/ 2147483647 h 2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0"/>
                  <a:gd name="T37" fmla="*/ 0 h 204"/>
                  <a:gd name="T38" fmla="*/ 570 w 570"/>
                  <a:gd name="T39" fmla="*/ 204 h 2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0" h="204">
                    <a:moveTo>
                      <a:pt x="0" y="204"/>
                    </a:moveTo>
                    <a:lnTo>
                      <a:pt x="17" y="184"/>
                    </a:lnTo>
                    <a:lnTo>
                      <a:pt x="145" y="125"/>
                    </a:lnTo>
                    <a:lnTo>
                      <a:pt x="256" y="143"/>
                    </a:lnTo>
                    <a:lnTo>
                      <a:pt x="289" y="114"/>
                    </a:lnTo>
                    <a:lnTo>
                      <a:pt x="310" y="57"/>
                    </a:lnTo>
                    <a:lnTo>
                      <a:pt x="472" y="0"/>
                    </a:lnTo>
                    <a:lnTo>
                      <a:pt x="498" y="91"/>
                    </a:lnTo>
                    <a:lnTo>
                      <a:pt x="570" y="109"/>
                    </a:lnTo>
                    <a:lnTo>
                      <a:pt x="534" y="152"/>
                    </a:lnTo>
                    <a:lnTo>
                      <a:pt x="558" y="204"/>
                    </a:lnTo>
                    <a:lnTo>
                      <a:pt x="0" y="204"/>
                    </a:lnTo>
                    <a:close/>
                  </a:path>
                </a:pathLst>
              </a:custGeom>
              <a:solidFill>
                <a:schemeClr val="tx1">
                  <a:lumMod val="85000"/>
                </a:schemeClr>
              </a:solid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18" name="Freeform 95">
                <a:extLst>
                  <a:ext uri="{FF2B5EF4-FFF2-40B4-BE49-F238E27FC236}">
                    <a16:creationId xmlns:a16="http://schemas.microsoft.com/office/drawing/2014/main" id="{AEADE8B5-C837-1D4E-891C-3704AAE83923}"/>
                  </a:ext>
                </a:extLst>
              </p:cNvPr>
              <p:cNvSpPr>
                <a:spLocks/>
              </p:cNvSpPr>
              <p:nvPr/>
            </p:nvSpPr>
            <p:spPr bwMode="auto">
              <a:xfrm>
                <a:off x="7221866" y="4208981"/>
                <a:ext cx="597658" cy="327909"/>
              </a:xfrm>
              <a:custGeom>
                <a:avLst/>
                <a:gdLst>
                  <a:gd name="T0" fmla="*/ 0 w 489"/>
                  <a:gd name="T1" fmla="*/ 2147483647 h 268"/>
                  <a:gd name="T2" fmla="*/ 2147483647 w 489"/>
                  <a:gd name="T3" fmla="*/ 2147483647 h 268"/>
                  <a:gd name="T4" fmla="*/ 2147483647 w 489"/>
                  <a:gd name="T5" fmla="*/ 2147483647 h 268"/>
                  <a:gd name="T6" fmla="*/ 2147483647 w 489"/>
                  <a:gd name="T7" fmla="*/ 2147483647 h 268"/>
                  <a:gd name="T8" fmla="*/ 2147483647 w 489"/>
                  <a:gd name="T9" fmla="*/ 2147483647 h 268"/>
                  <a:gd name="T10" fmla="*/ 2147483647 w 489"/>
                  <a:gd name="T11" fmla="*/ 0 h 268"/>
                  <a:gd name="T12" fmla="*/ 2147483647 w 489"/>
                  <a:gd name="T13" fmla="*/ 2147483647 h 268"/>
                  <a:gd name="T14" fmla="*/ 2147483647 w 489"/>
                  <a:gd name="T15" fmla="*/ 2147483647 h 268"/>
                  <a:gd name="T16" fmla="*/ 2147483647 w 489"/>
                  <a:gd name="T17" fmla="*/ 2147483647 h 268"/>
                  <a:gd name="T18" fmla="*/ 2147483647 w 489"/>
                  <a:gd name="T19" fmla="*/ 2147483647 h 268"/>
                  <a:gd name="T20" fmla="*/ 2147483647 w 489"/>
                  <a:gd name="T21" fmla="*/ 2147483647 h 268"/>
                  <a:gd name="T22" fmla="*/ 2147483647 w 489"/>
                  <a:gd name="T23" fmla="*/ 2147483647 h 268"/>
                  <a:gd name="T24" fmla="*/ 2147483647 w 489"/>
                  <a:gd name="T25" fmla="*/ 2147483647 h 268"/>
                  <a:gd name="T26" fmla="*/ 2147483647 w 489"/>
                  <a:gd name="T27" fmla="*/ 2147483647 h 268"/>
                  <a:gd name="T28" fmla="*/ 0 w 489"/>
                  <a:gd name="T29" fmla="*/ 2147483647 h 2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9"/>
                  <a:gd name="T46" fmla="*/ 0 h 268"/>
                  <a:gd name="T47" fmla="*/ 489 w 489"/>
                  <a:gd name="T48" fmla="*/ 268 h 26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9" h="268">
                    <a:moveTo>
                      <a:pt x="0" y="268"/>
                    </a:moveTo>
                    <a:lnTo>
                      <a:pt x="23" y="198"/>
                    </a:lnTo>
                    <a:lnTo>
                      <a:pt x="86" y="157"/>
                    </a:lnTo>
                    <a:lnTo>
                      <a:pt x="225" y="129"/>
                    </a:lnTo>
                    <a:lnTo>
                      <a:pt x="306" y="31"/>
                    </a:lnTo>
                    <a:lnTo>
                      <a:pt x="306" y="0"/>
                    </a:lnTo>
                    <a:lnTo>
                      <a:pt x="399" y="75"/>
                    </a:lnTo>
                    <a:lnTo>
                      <a:pt x="433" y="63"/>
                    </a:lnTo>
                    <a:lnTo>
                      <a:pt x="459" y="88"/>
                    </a:lnTo>
                    <a:lnTo>
                      <a:pt x="489" y="175"/>
                    </a:lnTo>
                    <a:lnTo>
                      <a:pt x="361" y="230"/>
                    </a:lnTo>
                    <a:lnTo>
                      <a:pt x="343" y="250"/>
                    </a:lnTo>
                    <a:lnTo>
                      <a:pt x="98" y="250"/>
                    </a:lnTo>
                    <a:lnTo>
                      <a:pt x="98" y="268"/>
                    </a:lnTo>
                    <a:lnTo>
                      <a:pt x="0" y="268"/>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19" name="Freeform 96">
                <a:extLst>
                  <a:ext uri="{FF2B5EF4-FFF2-40B4-BE49-F238E27FC236}">
                    <a16:creationId xmlns:a16="http://schemas.microsoft.com/office/drawing/2014/main" id="{F35E7054-5D2F-3B4B-8D06-0BE3E5DF1978}"/>
                  </a:ext>
                </a:extLst>
              </p:cNvPr>
              <p:cNvSpPr>
                <a:spLocks/>
              </p:cNvSpPr>
              <p:nvPr/>
            </p:nvSpPr>
            <p:spPr bwMode="auto">
              <a:xfrm>
                <a:off x="6793857" y="4517215"/>
                <a:ext cx="417116" cy="357419"/>
              </a:xfrm>
              <a:custGeom>
                <a:avLst/>
                <a:gdLst>
                  <a:gd name="T0" fmla="*/ 0 w 341"/>
                  <a:gd name="T1" fmla="*/ 0 h 297"/>
                  <a:gd name="T2" fmla="*/ 2147483647 w 341"/>
                  <a:gd name="T3" fmla="*/ 0 h 297"/>
                  <a:gd name="T4" fmla="*/ 2147483647 w 341"/>
                  <a:gd name="T5" fmla="*/ 2147483647 h 297"/>
                  <a:gd name="T6" fmla="*/ 2147483647 w 341"/>
                  <a:gd name="T7" fmla="*/ 2147483647 h 297"/>
                  <a:gd name="T8" fmla="*/ 2147483647 w 341"/>
                  <a:gd name="T9" fmla="*/ 2147483647 h 297"/>
                  <a:gd name="T10" fmla="*/ 2147483647 w 341"/>
                  <a:gd name="T11" fmla="*/ 2147483647 h 297"/>
                  <a:gd name="T12" fmla="*/ 2147483647 w 341"/>
                  <a:gd name="T13" fmla="*/ 2147483647 h 297"/>
                  <a:gd name="T14" fmla="*/ 2147483647 w 341"/>
                  <a:gd name="T15" fmla="*/ 2147483647 h 297"/>
                  <a:gd name="T16" fmla="*/ 2147483647 w 341"/>
                  <a:gd name="T17" fmla="*/ 2147483647 h 297"/>
                  <a:gd name="T18" fmla="*/ 2147483647 w 341"/>
                  <a:gd name="T19" fmla="*/ 2147483647 h 297"/>
                  <a:gd name="T20" fmla="*/ 2147483647 w 341"/>
                  <a:gd name="T21" fmla="*/ 2147483647 h 297"/>
                  <a:gd name="T22" fmla="*/ 0 w 341"/>
                  <a:gd name="T23" fmla="*/ 0 h 2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1"/>
                  <a:gd name="T37" fmla="*/ 0 h 297"/>
                  <a:gd name="T38" fmla="*/ 341 w 341"/>
                  <a:gd name="T39" fmla="*/ 297 h 2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1" h="297">
                    <a:moveTo>
                      <a:pt x="0" y="0"/>
                    </a:moveTo>
                    <a:lnTo>
                      <a:pt x="306" y="0"/>
                    </a:lnTo>
                    <a:lnTo>
                      <a:pt x="294" y="40"/>
                    </a:lnTo>
                    <a:lnTo>
                      <a:pt x="341" y="42"/>
                    </a:lnTo>
                    <a:lnTo>
                      <a:pt x="299" y="145"/>
                    </a:lnTo>
                    <a:lnTo>
                      <a:pt x="254" y="210"/>
                    </a:lnTo>
                    <a:lnTo>
                      <a:pt x="227" y="297"/>
                    </a:lnTo>
                    <a:lnTo>
                      <a:pt x="48" y="297"/>
                    </a:lnTo>
                    <a:lnTo>
                      <a:pt x="45" y="257"/>
                    </a:lnTo>
                    <a:lnTo>
                      <a:pt x="12" y="249"/>
                    </a:lnTo>
                    <a:lnTo>
                      <a:pt x="12" y="62"/>
                    </a:lnTo>
                    <a:lnTo>
                      <a:pt x="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20" name="Freeform 97">
                <a:extLst>
                  <a:ext uri="{FF2B5EF4-FFF2-40B4-BE49-F238E27FC236}">
                    <a16:creationId xmlns:a16="http://schemas.microsoft.com/office/drawing/2014/main" id="{09844F6B-7F5D-7D49-884E-1A14A8304401}"/>
                  </a:ext>
                </a:extLst>
              </p:cNvPr>
              <p:cNvSpPr>
                <a:spLocks/>
              </p:cNvSpPr>
              <p:nvPr/>
            </p:nvSpPr>
            <p:spPr bwMode="auto">
              <a:xfrm>
                <a:off x="7159614" y="4512296"/>
                <a:ext cx="700380" cy="181990"/>
              </a:xfrm>
              <a:custGeom>
                <a:avLst/>
                <a:gdLst>
                  <a:gd name="T0" fmla="*/ 2147483647 w 575"/>
                  <a:gd name="T1" fmla="*/ 2147483647 h 148"/>
                  <a:gd name="T2" fmla="*/ 2147483647 w 575"/>
                  <a:gd name="T3" fmla="*/ 2147483647 h 148"/>
                  <a:gd name="T4" fmla="*/ 2147483647 w 575"/>
                  <a:gd name="T5" fmla="*/ 0 h 148"/>
                  <a:gd name="T6" fmla="*/ 2147483647 w 575"/>
                  <a:gd name="T7" fmla="*/ 0 h 148"/>
                  <a:gd name="T8" fmla="*/ 2147483647 w 575"/>
                  <a:gd name="T9" fmla="*/ 2147483647 h 148"/>
                  <a:gd name="T10" fmla="*/ 2147483647 w 575"/>
                  <a:gd name="T11" fmla="*/ 2147483647 h 148"/>
                  <a:gd name="T12" fmla="*/ 2147483647 w 575"/>
                  <a:gd name="T13" fmla="*/ 2147483647 h 148"/>
                  <a:gd name="T14" fmla="*/ 0 w 575"/>
                  <a:gd name="T15" fmla="*/ 2147483647 h 148"/>
                  <a:gd name="T16" fmla="*/ 2147483647 w 575"/>
                  <a:gd name="T17" fmla="*/ 2147483647 h 1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48"/>
                  <a:gd name="T29" fmla="*/ 575 w 575"/>
                  <a:gd name="T30" fmla="*/ 148 h 1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48">
                    <a:moveTo>
                      <a:pt x="51" y="16"/>
                    </a:moveTo>
                    <a:lnTo>
                      <a:pt x="151" y="16"/>
                    </a:lnTo>
                    <a:lnTo>
                      <a:pt x="151" y="0"/>
                    </a:lnTo>
                    <a:lnTo>
                      <a:pt x="575" y="0"/>
                    </a:lnTo>
                    <a:lnTo>
                      <a:pt x="569" y="36"/>
                    </a:lnTo>
                    <a:lnTo>
                      <a:pt x="397" y="105"/>
                    </a:lnTo>
                    <a:lnTo>
                      <a:pt x="381" y="148"/>
                    </a:lnTo>
                    <a:lnTo>
                      <a:pt x="0" y="147"/>
                    </a:lnTo>
                    <a:lnTo>
                      <a:pt x="51" y="16"/>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21" name="Freeform 98">
                <a:extLst>
                  <a:ext uri="{FF2B5EF4-FFF2-40B4-BE49-F238E27FC236}">
                    <a16:creationId xmlns:a16="http://schemas.microsoft.com/office/drawing/2014/main" id="{F157E411-727A-D24E-B0EE-1AB865413CCD}"/>
                  </a:ext>
                </a:extLst>
              </p:cNvPr>
              <p:cNvSpPr>
                <a:spLocks/>
              </p:cNvSpPr>
              <p:nvPr/>
            </p:nvSpPr>
            <p:spPr bwMode="auto">
              <a:xfrm>
                <a:off x="7623421" y="4512296"/>
                <a:ext cx="729952" cy="285280"/>
              </a:xfrm>
              <a:custGeom>
                <a:avLst/>
                <a:gdLst>
                  <a:gd name="T0" fmla="*/ 2147483647 w 599"/>
                  <a:gd name="T1" fmla="*/ 0 h 236"/>
                  <a:gd name="T2" fmla="*/ 2147483647 w 599"/>
                  <a:gd name="T3" fmla="*/ 0 h 236"/>
                  <a:gd name="T4" fmla="*/ 2147483647 w 599"/>
                  <a:gd name="T5" fmla="*/ 2147483647 h 236"/>
                  <a:gd name="T6" fmla="*/ 2147483647 w 599"/>
                  <a:gd name="T7" fmla="*/ 2147483647 h 236"/>
                  <a:gd name="T8" fmla="*/ 2147483647 w 599"/>
                  <a:gd name="T9" fmla="*/ 2147483647 h 236"/>
                  <a:gd name="T10" fmla="*/ 2147483647 w 599"/>
                  <a:gd name="T11" fmla="*/ 2147483647 h 236"/>
                  <a:gd name="T12" fmla="*/ 2147483647 w 599"/>
                  <a:gd name="T13" fmla="*/ 2147483647 h 236"/>
                  <a:gd name="T14" fmla="*/ 2147483647 w 599"/>
                  <a:gd name="T15" fmla="*/ 2147483647 h 236"/>
                  <a:gd name="T16" fmla="*/ 2147483647 w 599"/>
                  <a:gd name="T17" fmla="*/ 2147483647 h 236"/>
                  <a:gd name="T18" fmla="*/ 2147483647 w 599"/>
                  <a:gd name="T19" fmla="*/ 2147483647 h 236"/>
                  <a:gd name="T20" fmla="*/ 2147483647 w 599"/>
                  <a:gd name="T21" fmla="*/ 2147483647 h 236"/>
                  <a:gd name="T22" fmla="*/ 0 w 599"/>
                  <a:gd name="T23" fmla="*/ 2147483647 h 236"/>
                  <a:gd name="T24" fmla="*/ 2147483647 w 599"/>
                  <a:gd name="T25" fmla="*/ 2147483647 h 236"/>
                  <a:gd name="T26" fmla="*/ 2147483647 w 599"/>
                  <a:gd name="T27" fmla="*/ 2147483647 h 236"/>
                  <a:gd name="T28" fmla="*/ 2147483647 w 599"/>
                  <a:gd name="T29" fmla="*/ 0 h 2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99"/>
                  <a:gd name="T46" fmla="*/ 0 h 236"/>
                  <a:gd name="T47" fmla="*/ 599 w 599"/>
                  <a:gd name="T48" fmla="*/ 236 h 2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99" h="236">
                    <a:moveTo>
                      <a:pt x="191" y="0"/>
                    </a:moveTo>
                    <a:lnTo>
                      <a:pt x="569" y="0"/>
                    </a:lnTo>
                    <a:lnTo>
                      <a:pt x="599" y="74"/>
                    </a:lnTo>
                    <a:lnTo>
                      <a:pt x="533" y="145"/>
                    </a:lnTo>
                    <a:lnTo>
                      <a:pt x="438" y="175"/>
                    </a:lnTo>
                    <a:lnTo>
                      <a:pt x="400" y="236"/>
                    </a:lnTo>
                    <a:lnTo>
                      <a:pt x="307" y="135"/>
                    </a:lnTo>
                    <a:lnTo>
                      <a:pt x="233" y="135"/>
                    </a:lnTo>
                    <a:lnTo>
                      <a:pt x="220" y="115"/>
                    </a:lnTo>
                    <a:lnTo>
                      <a:pt x="120" y="115"/>
                    </a:lnTo>
                    <a:lnTo>
                      <a:pt x="87" y="148"/>
                    </a:lnTo>
                    <a:lnTo>
                      <a:pt x="0" y="147"/>
                    </a:lnTo>
                    <a:lnTo>
                      <a:pt x="14" y="106"/>
                    </a:lnTo>
                    <a:lnTo>
                      <a:pt x="184" y="36"/>
                    </a:lnTo>
                    <a:lnTo>
                      <a:pt x="191"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22" name="Freeform 99">
                <a:extLst>
                  <a:ext uri="{FF2B5EF4-FFF2-40B4-BE49-F238E27FC236}">
                    <a16:creationId xmlns:a16="http://schemas.microsoft.com/office/drawing/2014/main" id="{7927FCF7-9AB3-7840-8BE0-6E66E0BA046C}"/>
                  </a:ext>
                </a:extLst>
              </p:cNvPr>
              <p:cNvSpPr>
                <a:spLocks/>
              </p:cNvSpPr>
              <p:nvPr/>
            </p:nvSpPr>
            <p:spPr bwMode="auto">
              <a:xfrm>
                <a:off x="7713691" y="4653296"/>
                <a:ext cx="396882" cy="339386"/>
              </a:xfrm>
              <a:custGeom>
                <a:avLst/>
                <a:gdLst>
                  <a:gd name="T0" fmla="*/ 2147483647 w 327"/>
                  <a:gd name="T1" fmla="*/ 2147483647 h 283"/>
                  <a:gd name="T2" fmla="*/ 2147483647 w 327"/>
                  <a:gd name="T3" fmla="*/ 0 h 283"/>
                  <a:gd name="T4" fmla="*/ 2147483647 w 327"/>
                  <a:gd name="T5" fmla="*/ 0 h 283"/>
                  <a:gd name="T6" fmla="*/ 2147483647 w 327"/>
                  <a:gd name="T7" fmla="*/ 2147483647 h 283"/>
                  <a:gd name="T8" fmla="*/ 2147483647 w 327"/>
                  <a:gd name="T9" fmla="*/ 2147483647 h 283"/>
                  <a:gd name="T10" fmla="*/ 2147483647 w 327"/>
                  <a:gd name="T11" fmla="*/ 2147483647 h 283"/>
                  <a:gd name="T12" fmla="*/ 2147483647 w 327"/>
                  <a:gd name="T13" fmla="*/ 2147483647 h 283"/>
                  <a:gd name="T14" fmla="*/ 2147483647 w 327"/>
                  <a:gd name="T15" fmla="*/ 2147483647 h 283"/>
                  <a:gd name="T16" fmla="*/ 2147483647 w 327"/>
                  <a:gd name="T17" fmla="*/ 2147483647 h 283"/>
                  <a:gd name="T18" fmla="*/ 2147483647 w 327"/>
                  <a:gd name="T19" fmla="*/ 2147483647 h 283"/>
                  <a:gd name="T20" fmla="*/ 0 w 327"/>
                  <a:gd name="T21" fmla="*/ 2147483647 h 283"/>
                  <a:gd name="T22" fmla="*/ 2147483647 w 327"/>
                  <a:gd name="T23" fmla="*/ 2147483647 h 2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7"/>
                  <a:gd name="T37" fmla="*/ 0 h 283"/>
                  <a:gd name="T38" fmla="*/ 327 w 327"/>
                  <a:gd name="T39" fmla="*/ 283 h 28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7" h="283">
                    <a:moveTo>
                      <a:pt x="13" y="34"/>
                    </a:moveTo>
                    <a:lnTo>
                      <a:pt x="47" y="0"/>
                    </a:lnTo>
                    <a:lnTo>
                      <a:pt x="147" y="0"/>
                    </a:lnTo>
                    <a:lnTo>
                      <a:pt x="158" y="20"/>
                    </a:lnTo>
                    <a:lnTo>
                      <a:pt x="234" y="20"/>
                    </a:lnTo>
                    <a:lnTo>
                      <a:pt x="327" y="121"/>
                    </a:lnTo>
                    <a:lnTo>
                      <a:pt x="242" y="210"/>
                    </a:lnTo>
                    <a:lnTo>
                      <a:pt x="178" y="232"/>
                    </a:lnTo>
                    <a:lnTo>
                      <a:pt x="170" y="283"/>
                    </a:lnTo>
                    <a:lnTo>
                      <a:pt x="137" y="224"/>
                    </a:lnTo>
                    <a:lnTo>
                      <a:pt x="0" y="62"/>
                    </a:lnTo>
                    <a:lnTo>
                      <a:pt x="13" y="34"/>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23" name="Freeform 100">
                <a:extLst>
                  <a:ext uri="{FF2B5EF4-FFF2-40B4-BE49-F238E27FC236}">
                    <a16:creationId xmlns:a16="http://schemas.microsoft.com/office/drawing/2014/main" id="{3A77E9D7-3F47-7F4D-B12A-AF0AA50CB028}"/>
                  </a:ext>
                </a:extLst>
              </p:cNvPr>
              <p:cNvSpPr>
                <a:spLocks/>
              </p:cNvSpPr>
              <p:nvPr/>
            </p:nvSpPr>
            <p:spPr bwMode="auto">
              <a:xfrm>
                <a:off x="7539376" y="4691007"/>
                <a:ext cx="381319" cy="436117"/>
              </a:xfrm>
              <a:custGeom>
                <a:avLst/>
                <a:gdLst>
                  <a:gd name="T0" fmla="*/ 0 w 313"/>
                  <a:gd name="T1" fmla="*/ 0 h 360"/>
                  <a:gd name="T2" fmla="*/ 2147483647 w 313"/>
                  <a:gd name="T3" fmla="*/ 0 h 360"/>
                  <a:gd name="T4" fmla="*/ 2147483647 w 313"/>
                  <a:gd name="T5" fmla="*/ 2147483647 h 360"/>
                  <a:gd name="T6" fmla="*/ 2147483647 w 313"/>
                  <a:gd name="T7" fmla="*/ 2147483647 h 360"/>
                  <a:gd name="T8" fmla="*/ 2147483647 w 313"/>
                  <a:gd name="T9" fmla="*/ 2147483647 h 360"/>
                  <a:gd name="T10" fmla="*/ 2147483647 w 313"/>
                  <a:gd name="T11" fmla="*/ 2147483647 h 360"/>
                  <a:gd name="T12" fmla="*/ 2147483647 w 313"/>
                  <a:gd name="T13" fmla="*/ 2147483647 h 360"/>
                  <a:gd name="T14" fmla="*/ 2147483647 w 313"/>
                  <a:gd name="T15" fmla="*/ 2147483647 h 360"/>
                  <a:gd name="T16" fmla="*/ 2147483647 w 313"/>
                  <a:gd name="T17" fmla="*/ 2147483647 h 360"/>
                  <a:gd name="T18" fmla="*/ 2147483647 w 313"/>
                  <a:gd name="T19" fmla="*/ 2147483647 h 360"/>
                  <a:gd name="T20" fmla="*/ 0 w 313"/>
                  <a:gd name="T21" fmla="*/ 0 h 3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3"/>
                  <a:gd name="T34" fmla="*/ 0 h 360"/>
                  <a:gd name="T35" fmla="*/ 313 w 313"/>
                  <a:gd name="T36" fmla="*/ 360 h 3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3" h="360">
                    <a:moveTo>
                      <a:pt x="0" y="0"/>
                    </a:moveTo>
                    <a:lnTo>
                      <a:pt x="157" y="0"/>
                    </a:lnTo>
                    <a:lnTo>
                      <a:pt x="144" y="27"/>
                    </a:lnTo>
                    <a:lnTo>
                      <a:pt x="280" y="191"/>
                    </a:lnTo>
                    <a:lnTo>
                      <a:pt x="313" y="250"/>
                    </a:lnTo>
                    <a:lnTo>
                      <a:pt x="277" y="359"/>
                    </a:lnTo>
                    <a:lnTo>
                      <a:pt x="55" y="360"/>
                    </a:lnTo>
                    <a:lnTo>
                      <a:pt x="31" y="312"/>
                    </a:lnTo>
                    <a:lnTo>
                      <a:pt x="20" y="256"/>
                    </a:lnTo>
                    <a:lnTo>
                      <a:pt x="42" y="225"/>
                    </a:lnTo>
                    <a:lnTo>
                      <a:pt x="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24" name="Freeform 101">
                <a:extLst>
                  <a:ext uri="{FF2B5EF4-FFF2-40B4-BE49-F238E27FC236}">
                    <a16:creationId xmlns:a16="http://schemas.microsoft.com/office/drawing/2014/main" id="{E0F75036-6A32-2D4F-8F01-B979751AF1AD}"/>
                  </a:ext>
                </a:extLst>
              </p:cNvPr>
              <p:cNvSpPr>
                <a:spLocks/>
              </p:cNvSpPr>
              <p:nvPr/>
            </p:nvSpPr>
            <p:spPr bwMode="auto">
              <a:xfrm>
                <a:off x="7064673" y="4691007"/>
                <a:ext cx="277039" cy="486943"/>
              </a:xfrm>
              <a:custGeom>
                <a:avLst/>
                <a:gdLst>
                  <a:gd name="T0" fmla="*/ 2147483647 w 227"/>
                  <a:gd name="T1" fmla="*/ 0 h 401"/>
                  <a:gd name="T2" fmla="*/ 2147483647 w 227"/>
                  <a:gd name="T3" fmla="*/ 0 h 401"/>
                  <a:gd name="T4" fmla="*/ 2147483647 w 227"/>
                  <a:gd name="T5" fmla="*/ 2147483647 h 401"/>
                  <a:gd name="T6" fmla="*/ 2147483647 w 227"/>
                  <a:gd name="T7" fmla="*/ 2147483647 h 401"/>
                  <a:gd name="T8" fmla="*/ 2147483647 w 227"/>
                  <a:gd name="T9" fmla="*/ 2147483647 h 401"/>
                  <a:gd name="T10" fmla="*/ 2147483647 w 227"/>
                  <a:gd name="T11" fmla="*/ 2147483647 h 401"/>
                  <a:gd name="T12" fmla="*/ 0 w 227"/>
                  <a:gd name="T13" fmla="*/ 2147483647 h 401"/>
                  <a:gd name="T14" fmla="*/ 2147483647 w 227"/>
                  <a:gd name="T15" fmla="*/ 2147483647 h 401"/>
                  <a:gd name="T16" fmla="*/ 2147483647 w 227"/>
                  <a:gd name="T17" fmla="*/ 2147483647 h 401"/>
                  <a:gd name="T18" fmla="*/ 2147483647 w 227"/>
                  <a:gd name="T19" fmla="*/ 2147483647 h 401"/>
                  <a:gd name="T20" fmla="*/ 2147483647 w 227"/>
                  <a:gd name="T21" fmla="*/ 0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7"/>
                  <a:gd name="T34" fmla="*/ 0 h 401"/>
                  <a:gd name="T35" fmla="*/ 227 w 227"/>
                  <a:gd name="T36" fmla="*/ 401 h 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7" h="401">
                    <a:moveTo>
                      <a:pt x="76" y="0"/>
                    </a:moveTo>
                    <a:lnTo>
                      <a:pt x="227" y="0"/>
                    </a:lnTo>
                    <a:lnTo>
                      <a:pt x="178" y="267"/>
                    </a:lnTo>
                    <a:lnTo>
                      <a:pt x="176" y="371"/>
                    </a:lnTo>
                    <a:lnTo>
                      <a:pt x="129" y="401"/>
                    </a:lnTo>
                    <a:lnTo>
                      <a:pt x="105" y="332"/>
                    </a:lnTo>
                    <a:lnTo>
                      <a:pt x="0" y="332"/>
                    </a:lnTo>
                    <a:lnTo>
                      <a:pt x="33" y="217"/>
                    </a:lnTo>
                    <a:lnTo>
                      <a:pt x="1" y="157"/>
                    </a:lnTo>
                    <a:lnTo>
                      <a:pt x="31" y="60"/>
                    </a:lnTo>
                    <a:lnTo>
                      <a:pt x="76"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25" name="Freeform 102">
                <a:extLst>
                  <a:ext uri="{FF2B5EF4-FFF2-40B4-BE49-F238E27FC236}">
                    <a16:creationId xmlns:a16="http://schemas.microsoft.com/office/drawing/2014/main" id="{878498CC-693A-AF40-B183-CAC19AB48032}"/>
                  </a:ext>
                </a:extLst>
              </p:cNvPr>
              <p:cNvSpPr>
                <a:spLocks/>
              </p:cNvSpPr>
              <p:nvPr/>
            </p:nvSpPr>
            <p:spPr bwMode="auto">
              <a:xfrm>
                <a:off x="7357276" y="5069739"/>
                <a:ext cx="664583" cy="575480"/>
              </a:xfrm>
              <a:custGeom>
                <a:avLst/>
                <a:gdLst>
                  <a:gd name="T0" fmla="*/ 2147483647 w 547"/>
                  <a:gd name="T1" fmla="*/ 0 h 478"/>
                  <a:gd name="T2" fmla="*/ 2147483647 w 547"/>
                  <a:gd name="T3" fmla="*/ 0 h 478"/>
                  <a:gd name="T4" fmla="*/ 2147483647 w 547"/>
                  <a:gd name="T5" fmla="*/ 2147483647 h 478"/>
                  <a:gd name="T6" fmla="*/ 2147483647 w 547"/>
                  <a:gd name="T7" fmla="*/ 2147483647 h 478"/>
                  <a:gd name="T8" fmla="*/ 2147483647 w 547"/>
                  <a:gd name="T9" fmla="*/ 2147483647 h 478"/>
                  <a:gd name="T10" fmla="*/ 2147483647 w 547"/>
                  <a:gd name="T11" fmla="*/ 2147483647 h 478"/>
                  <a:gd name="T12" fmla="*/ 2147483647 w 547"/>
                  <a:gd name="T13" fmla="*/ 2147483647 h 478"/>
                  <a:gd name="T14" fmla="*/ 2147483647 w 547"/>
                  <a:gd name="T15" fmla="*/ 2147483647 h 478"/>
                  <a:gd name="T16" fmla="*/ 2147483647 w 547"/>
                  <a:gd name="T17" fmla="*/ 2147483647 h 478"/>
                  <a:gd name="T18" fmla="*/ 2147483647 w 547"/>
                  <a:gd name="T19" fmla="*/ 2147483647 h 478"/>
                  <a:gd name="T20" fmla="*/ 2147483647 w 547"/>
                  <a:gd name="T21" fmla="*/ 2147483647 h 478"/>
                  <a:gd name="T22" fmla="*/ 2147483647 w 547"/>
                  <a:gd name="T23" fmla="*/ 2147483647 h 478"/>
                  <a:gd name="T24" fmla="*/ 2147483647 w 547"/>
                  <a:gd name="T25" fmla="*/ 2147483647 h 478"/>
                  <a:gd name="T26" fmla="*/ 2147483647 w 547"/>
                  <a:gd name="T27" fmla="*/ 2147483647 h 478"/>
                  <a:gd name="T28" fmla="*/ 2147483647 w 547"/>
                  <a:gd name="T29" fmla="*/ 2147483647 h 478"/>
                  <a:gd name="T30" fmla="*/ 2147483647 w 547"/>
                  <a:gd name="T31" fmla="*/ 2147483647 h 478"/>
                  <a:gd name="T32" fmla="*/ 2147483647 w 547"/>
                  <a:gd name="T33" fmla="*/ 2147483647 h 478"/>
                  <a:gd name="T34" fmla="*/ 0 w 547"/>
                  <a:gd name="T35" fmla="*/ 2147483647 h 478"/>
                  <a:gd name="T36" fmla="*/ 2147483647 w 547"/>
                  <a:gd name="T37" fmla="*/ 0 h 4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7"/>
                  <a:gd name="T58" fmla="*/ 0 h 478"/>
                  <a:gd name="T59" fmla="*/ 547 w 547"/>
                  <a:gd name="T60" fmla="*/ 478 h 47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7" h="478">
                    <a:moveTo>
                      <a:pt x="2" y="0"/>
                    </a:moveTo>
                    <a:lnTo>
                      <a:pt x="182" y="0"/>
                    </a:lnTo>
                    <a:lnTo>
                      <a:pt x="206" y="48"/>
                    </a:lnTo>
                    <a:lnTo>
                      <a:pt x="424" y="48"/>
                    </a:lnTo>
                    <a:lnTo>
                      <a:pt x="430" y="90"/>
                    </a:lnTo>
                    <a:lnTo>
                      <a:pt x="507" y="229"/>
                    </a:lnTo>
                    <a:lnTo>
                      <a:pt x="537" y="330"/>
                    </a:lnTo>
                    <a:lnTo>
                      <a:pt x="547" y="400"/>
                    </a:lnTo>
                    <a:lnTo>
                      <a:pt x="471" y="472"/>
                    </a:lnTo>
                    <a:lnTo>
                      <a:pt x="408" y="478"/>
                    </a:lnTo>
                    <a:lnTo>
                      <a:pt x="390" y="332"/>
                    </a:lnTo>
                    <a:lnTo>
                      <a:pt x="370" y="334"/>
                    </a:lnTo>
                    <a:lnTo>
                      <a:pt x="308" y="246"/>
                    </a:lnTo>
                    <a:lnTo>
                      <a:pt x="322" y="173"/>
                    </a:lnTo>
                    <a:lnTo>
                      <a:pt x="252" y="94"/>
                    </a:lnTo>
                    <a:lnTo>
                      <a:pt x="160" y="117"/>
                    </a:lnTo>
                    <a:lnTo>
                      <a:pt x="89" y="54"/>
                    </a:lnTo>
                    <a:lnTo>
                      <a:pt x="0" y="52"/>
                    </a:lnTo>
                    <a:lnTo>
                      <a:pt x="2"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26" name="Freeform 103">
                <a:extLst>
                  <a:ext uri="{FF2B5EF4-FFF2-40B4-BE49-F238E27FC236}">
                    <a16:creationId xmlns:a16="http://schemas.microsoft.com/office/drawing/2014/main" id="{9991B8B1-A378-EB4A-94F0-2718295953CA}"/>
                  </a:ext>
                </a:extLst>
              </p:cNvPr>
              <p:cNvSpPr>
                <a:spLocks/>
              </p:cNvSpPr>
              <p:nvPr/>
            </p:nvSpPr>
            <p:spPr bwMode="auto">
              <a:xfrm>
                <a:off x="7279455" y="4691004"/>
                <a:ext cx="309725" cy="450874"/>
              </a:xfrm>
              <a:custGeom>
                <a:avLst/>
                <a:gdLst>
                  <a:gd name="T0" fmla="*/ 2147483647 w 255"/>
                  <a:gd name="T1" fmla="*/ 0 h 371"/>
                  <a:gd name="T2" fmla="*/ 2147483647 w 255"/>
                  <a:gd name="T3" fmla="*/ 0 h 371"/>
                  <a:gd name="T4" fmla="*/ 2147483647 w 255"/>
                  <a:gd name="T5" fmla="*/ 2147483647 h 371"/>
                  <a:gd name="T6" fmla="*/ 2147483647 w 255"/>
                  <a:gd name="T7" fmla="*/ 2147483647 h 371"/>
                  <a:gd name="T8" fmla="*/ 2147483647 w 255"/>
                  <a:gd name="T9" fmla="*/ 2147483647 h 371"/>
                  <a:gd name="T10" fmla="*/ 2147483647 w 255"/>
                  <a:gd name="T11" fmla="*/ 2147483647 h 371"/>
                  <a:gd name="T12" fmla="*/ 2147483647 w 255"/>
                  <a:gd name="T13" fmla="*/ 2147483647 h 371"/>
                  <a:gd name="T14" fmla="*/ 0 w 255"/>
                  <a:gd name="T15" fmla="*/ 2147483647 h 371"/>
                  <a:gd name="T16" fmla="*/ 2147483647 w 255"/>
                  <a:gd name="T17" fmla="*/ 2147483647 h 371"/>
                  <a:gd name="T18" fmla="*/ 2147483647 w 255"/>
                  <a:gd name="T19" fmla="*/ 0 h 3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371"/>
                  <a:gd name="T32" fmla="*/ 255 w 255"/>
                  <a:gd name="T33" fmla="*/ 371 h 3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371">
                    <a:moveTo>
                      <a:pt x="52" y="0"/>
                    </a:moveTo>
                    <a:lnTo>
                      <a:pt x="212" y="0"/>
                    </a:lnTo>
                    <a:lnTo>
                      <a:pt x="255" y="227"/>
                    </a:lnTo>
                    <a:lnTo>
                      <a:pt x="234" y="257"/>
                    </a:lnTo>
                    <a:lnTo>
                      <a:pt x="244" y="310"/>
                    </a:lnTo>
                    <a:lnTo>
                      <a:pt x="66" y="310"/>
                    </a:lnTo>
                    <a:lnTo>
                      <a:pt x="63" y="362"/>
                    </a:lnTo>
                    <a:lnTo>
                      <a:pt x="0" y="371"/>
                    </a:lnTo>
                    <a:lnTo>
                      <a:pt x="2" y="267"/>
                    </a:lnTo>
                    <a:lnTo>
                      <a:pt x="52" y="0"/>
                    </a:lnTo>
                    <a:close/>
                  </a:path>
                </a:pathLst>
              </a:custGeom>
              <a:solidFill>
                <a:schemeClr val="tx1">
                  <a:lumMod val="85000"/>
                </a:schemeClr>
              </a:solid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27" name="Freeform 104">
                <a:extLst>
                  <a:ext uri="{FF2B5EF4-FFF2-40B4-BE49-F238E27FC236}">
                    <a16:creationId xmlns:a16="http://schemas.microsoft.com/office/drawing/2014/main" id="{C593F37F-FAD0-C949-A7E2-AF2D6680024A}"/>
                  </a:ext>
                </a:extLst>
              </p:cNvPr>
              <p:cNvSpPr>
                <a:spLocks/>
              </p:cNvSpPr>
              <p:nvPr/>
            </p:nvSpPr>
            <p:spPr bwMode="auto">
              <a:xfrm>
                <a:off x="6846775" y="4874632"/>
                <a:ext cx="407778" cy="386932"/>
              </a:xfrm>
              <a:custGeom>
                <a:avLst/>
                <a:gdLst>
                  <a:gd name="T0" fmla="*/ 2147483647 w 334"/>
                  <a:gd name="T1" fmla="*/ 0 h 322"/>
                  <a:gd name="T2" fmla="*/ 2147483647 w 334"/>
                  <a:gd name="T3" fmla="*/ 0 h 322"/>
                  <a:gd name="T4" fmla="*/ 2147483647 w 334"/>
                  <a:gd name="T5" fmla="*/ 2147483647 h 322"/>
                  <a:gd name="T6" fmla="*/ 2147483647 w 334"/>
                  <a:gd name="T7" fmla="*/ 2147483647 h 322"/>
                  <a:gd name="T8" fmla="*/ 2147483647 w 334"/>
                  <a:gd name="T9" fmla="*/ 2147483647 h 322"/>
                  <a:gd name="T10" fmla="*/ 2147483647 w 334"/>
                  <a:gd name="T11" fmla="*/ 2147483647 h 322"/>
                  <a:gd name="T12" fmla="*/ 2147483647 w 334"/>
                  <a:gd name="T13" fmla="*/ 2147483647 h 322"/>
                  <a:gd name="T14" fmla="*/ 2147483647 w 334"/>
                  <a:gd name="T15" fmla="*/ 2147483647 h 322"/>
                  <a:gd name="T16" fmla="*/ 2147483647 w 334"/>
                  <a:gd name="T17" fmla="*/ 2147483647 h 322"/>
                  <a:gd name="T18" fmla="*/ 2147483647 w 334"/>
                  <a:gd name="T19" fmla="*/ 2147483647 h 322"/>
                  <a:gd name="T20" fmla="*/ 0 w 334"/>
                  <a:gd name="T21" fmla="*/ 2147483647 h 322"/>
                  <a:gd name="T22" fmla="*/ 2147483647 w 334"/>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4"/>
                  <a:gd name="T37" fmla="*/ 0 h 322"/>
                  <a:gd name="T38" fmla="*/ 334 w 334"/>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4" h="322">
                    <a:moveTo>
                      <a:pt x="3" y="0"/>
                    </a:moveTo>
                    <a:lnTo>
                      <a:pt x="182" y="0"/>
                    </a:lnTo>
                    <a:lnTo>
                      <a:pt x="213" y="69"/>
                    </a:lnTo>
                    <a:lnTo>
                      <a:pt x="180" y="178"/>
                    </a:lnTo>
                    <a:lnTo>
                      <a:pt x="285" y="178"/>
                    </a:lnTo>
                    <a:lnTo>
                      <a:pt x="309" y="249"/>
                    </a:lnTo>
                    <a:lnTo>
                      <a:pt x="334" y="322"/>
                    </a:lnTo>
                    <a:lnTo>
                      <a:pt x="193" y="314"/>
                    </a:lnTo>
                    <a:lnTo>
                      <a:pt x="23" y="250"/>
                    </a:lnTo>
                    <a:lnTo>
                      <a:pt x="43" y="200"/>
                    </a:lnTo>
                    <a:lnTo>
                      <a:pt x="0" y="99"/>
                    </a:lnTo>
                    <a:lnTo>
                      <a:pt x="3"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28" name="Freeform 105">
                <a:extLst>
                  <a:ext uri="{FF2B5EF4-FFF2-40B4-BE49-F238E27FC236}">
                    <a16:creationId xmlns:a16="http://schemas.microsoft.com/office/drawing/2014/main" id="{A0573BFB-5DCA-0140-AE98-E449633BE56F}"/>
                  </a:ext>
                </a:extLst>
              </p:cNvPr>
              <p:cNvSpPr>
                <a:spLocks/>
              </p:cNvSpPr>
              <p:nvPr/>
            </p:nvSpPr>
            <p:spPr bwMode="auto">
              <a:xfrm>
                <a:off x="6102816" y="4468027"/>
                <a:ext cx="708164" cy="354142"/>
              </a:xfrm>
              <a:custGeom>
                <a:avLst/>
                <a:gdLst>
                  <a:gd name="T0" fmla="*/ 0 w 583"/>
                  <a:gd name="T1" fmla="*/ 0 h 294"/>
                  <a:gd name="T2" fmla="*/ 2147483647 w 583"/>
                  <a:gd name="T3" fmla="*/ 0 h 294"/>
                  <a:gd name="T4" fmla="*/ 2147483647 w 583"/>
                  <a:gd name="T5" fmla="*/ 2147483647 h 294"/>
                  <a:gd name="T6" fmla="*/ 2147483647 w 583"/>
                  <a:gd name="T7" fmla="*/ 2147483647 h 294"/>
                  <a:gd name="T8" fmla="*/ 2147483647 w 583"/>
                  <a:gd name="T9" fmla="*/ 2147483647 h 294"/>
                  <a:gd name="T10" fmla="*/ 2147483647 w 583"/>
                  <a:gd name="T11" fmla="*/ 2147483647 h 294"/>
                  <a:gd name="T12" fmla="*/ 2147483647 w 583"/>
                  <a:gd name="T13" fmla="*/ 2147483647 h 294"/>
                  <a:gd name="T14" fmla="*/ 2147483647 w 583"/>
                  <a:gd name="T15" fmla="*/ 2147483647 h 294"/>
                  <a:gd name="T16" fmla="*/ 2147483647 w 583"/>
                  <a:gd name="T17" fmla="*/ 2147483647 h 294"/>
                  <a:gd name="T18" fmla="*/ 0 w 583"/>
                  <a:gd name="T19" fmla="*/ 2147483647 h 294"/>
                  <a:gd name="T20" fmla="*/ 0 w 583"/>
                  <a:gd name="T21" fmla="*/ 0 h 2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3"/>
                  <a:gd name="T34" fmla="*/ 0 h 294"/>
                  <a:gd name="T35" fmla="*/ 583 w 583"/>
                  <a:gd name="T36" fmla="*/ 294 h 2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3" h="294">
                    <a:moveTo>
                      <a:pt x="0" y="0"/>
                    </a:moveTo>
                    <a:lnTo>
                      <a:pt x="554" y="0"/>
                    </a:lnTo>
                    <a:lnTo>
                      <a:pt x="571" y="43"/>
                    </a:lnTo>
                    <a:lnTo>
                      <a:pt x="581" y="105"/>
                    </a:lnTo>
                    <a:lnTo>
                      <a:pt x="583" y="294"/>
                    </a:lnTo>
                    <a:lnTo>
                      <a:pt x="482" y="273"/>
                    </a:lnTo>
                    <a:lnTo>
                      <a:pt x="440" y="281"/>
                    </a:lnTo>
                    <a:lnTo>
                      <a:pt x="197" y="231"/>
                    </a:lnTo>
                    <a:lnTo>
                      <a:pt x="197" y="88"/>
                    </a:lnTo>
                    <a:lnTo>
                      <a:pt x="0" y="86"/>
                    </a:lnTo>
                    <a:lnTo>
                      <a:pt x="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29" name="Freeform 106">
                <a:extLst>
                  <a:ext uri="{FF2B5EF4-FFF2-40B4-BE49-F238E27FC236}">
                    <a16:creationId xmlns:a16="http://schemas.microsoft.com/office/drawing/2014/main" id="{806AA96F-9235-7141-BE6E-FD1574636D46}"/>
                  </a:ext>
                </a:extLst>
              </p:cNvPr>
              <p:cNvSpPr>
                <a:spLocks/>
              </p:cNvSpPr>
              <p:nvPr/>
            </p:nvSpPr>
            <p:spPr bwMode="auto">
              <a:xfrm>
                <a:off x="5626556" y="4468030"/>
                <a:ext cx="474703" cy="580397"/>
              </a:xfrm>
              <a:custGeom>
                <a:avLst/>
                <a:gdLst>
                  <a:gd name="T0" fmla="*/ 0 w 390"/>
                  <a:gd name="T1" fmla="*/ 0 h 482"/>
                  <a:gd name="T2" fmla="*/ 2147483647 w 390"/>
                  <a:gd name="T3" fmla="*/ 0 h 482"/>
                  <a:gd name="T4" fmla="*/ 2147483647 w 390"/>
                  <a:gd name="T5" fmla="*/ 2147483647 h 482"/>
                  <a:gd name="T6" fmla="*/ 2147483647 w 390"/>
                  <a:gd name="T7" fmla="*/ 2147483647 h 482"/>
                  <a:gd name="T8" fmla="*/ 2147483647 w 390"/>
                  <a:gd name="T9" fmla="*/ 2147483647 h 482"/>
                  <a:gd name="T10" fmla="*/ 2147483647 w 390"/>
                  <a:gd name="T11" fmla="*/ 2147483647 h 482"/>
                  <a:gd name="T12" fmla="*/ 2147483647 w 390"/>
                  <a:gd name="T13" fmla="*/ 2147483647 h 482"/>
                  <a:gd name="T14" fmla="*/ 0 w 390"/>
                  <a:gd name="T15" fmla="*/ 0 h 482"/>
                  <a:gd name="T16" fmla="*/ 0 60000 65536"/>
                  <a:gd name="T17" fmla="*/ 0 60000 65536"/>
                  <a:gd name="T18" fmla="*/ 0 60000 65536"/>
                  <a:gd name="T19" fmla="*/ 0 60000 65536"/>
                  <a:gd name="T20" fmla="*/ 0 60000 65536"/>
                  <a:gd name="T21" fmla="*/ 0 60000 65536"/>
                  <a:gd name="T22" fmla="*/ 0 60000 65536"/>
                  <a:gd name="T23" fmla="*/ 0 60000 65536"/>
                  <a:gd name="T24" fmla="*/ 0 w 390"/>
                  <a:gd name="T25" fmla="*/ 0 h 482"/>
                  <a:gd name="T26" fmla="*/ 390 w 390"/>
                  <a:gd name="T27" fmla="*/ 482 h 4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0" h="482">
                    <a:moveTo>
                      <a:pt x="0" y="0"/>
                    </a:moveTo>
                    <a:lnTo>
                      <a:pt x="390" y="0"/>
                    </a:lnTo>
                    <a:lnTo>
                      <a:pt x="390" y="415"/>
                    </a:lnTo>
                    <a:lnTo>
                      <a:pt x="137" y="415"/>
                    </a:lnTo>
                    <a:lnTo>
                      <a:pt x="66" y="415"/>
                    </a:lnTo>
                    <a:lnTo>
                      <a:pt x="66" y="482"/>
                    </a:lnTo>
                    <a:lnTo>
                      <a:pt x="2" y="482"/>
                    </a:lnTo>
                    <a:lnTo>
                      <a:pt x="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30" name="Freeform 107">
                <a:extLst>
                  <a:ext uri="{FF2B5EF4-FFF2-40B4-BE49-F238E27FC236}">
                    <a16:creationId xmlns:a16="http://schemas.microsoft.com/office/drawing/2014/main" id="{5543F4A2-62A4-A141-9571-A5D315AACB94}"/>
                  </a:ext>
                </a:extLst>
              </p:cNvPr>
              <p:cNvSpPr>
                <a:spLocks/>
              </p:cNvSpPr>
              <p:nvPr/>
            </p:nvSpPr>
            <p:spPr bwMode="auto">
              <a:xfrm>
                <a:off x="5796205" y="4566400"/>
                <a:ext cx="1108158" cy="968968"/>
              </a:xfrm>
              <a:custGeom>
                <a:avLst/>
                <a:gdLst>
                  <a:gd name="T0" fmla="*/ 2147483647 w 910"/>
                  <a:gd name="T1" fmla="*/ 0 h 802"/>
                  <a:gd name="T2" fmla="*/ 2147483647 w 910"/>
                  <a:gd name="T3" fmla="*/ 0 h 802"/>
                  <a:gd name="T4" fmla="*/ 2147483647 w 910"/>
                  <a:gd name="T5" fmla="*/ 2147483647 h 802"/>
                  <a:gd name="T6" fmla="*/ 2147483647 w 910"/>
                  <a:gd name="T7" fmla="*/ 2147483647 h 802"/>
                  <a:gd name="T8" fmla="*/ 2147483647 w 910"/>
                  <a:gd name="T9" fmla="*/ 2147483647 h 802"/>
                  <a:gd name="T10" fmla="*/ 2147483647 w 910"/>
                  <a:gd name="T11" fmla="*/ 2147483647 h 802"/>
                  <a:gd name="T12" fmla="*/ 2147483647 w 910"/>
                  <a:gd name="T13" fmla="*/ 2147483647 h 802"/>
                  <a:gd name="T14" fmla="*/ 2147483647 w 910"/>
                  <a:gd name="T15" fmla="*/ 2147483647 h 802"/>
                  <a:gd name="T16" fmla="*/ 2147483647 w 910"/>
                  <a:gd name="T17" fmla="*/ 2147483647 h 802"/>
                  <a:gd name="T18" fmla="*/ 2147483647 w 910"/>
                  <a:gd name="T19" fmla="*/ 2147483647 h 802"/>
                  <a:gd name="T20" fmla="*/ 2147483647 w 910"/>
                  <a:gd name="T21" fmla="*/ 2147483647 h 802"/>
                  <a:gd name="T22" fmla="*/ 2147483647 w 910"/>
                  <a:gd name="T23" fmla="*/ 2147483647 h 802"/>
                  <a:gd name="T24" fmla="*/ 2147483647 w 910"/>
                  <a:gd name="T25" fmla="*/ 2147483647 h 802"/>
                  <a:gd name="T26" fmla="*/ 2147483647 w 910"/>
                  <a:gd name="T27" fmla="*/ 2147483647 h 802"/>
                  <a:gd name="T28" fmla="*/ 2147483647 w 910"/>
                  <a:gd name="T29" fmla="*/ 2147483647 h 802"/>
                  <a:gd name="T30" fmla="*/ 2147483647 w 910"/>
                  <a:gd name="T31" fmla="*/ 2147483647 h 802"/>
                  <a:gd name="T32" fmla="*/ 2147483647 w 910"/>
                  <a:gd name="T33" fmla="*/ 2147483647 h 802"/>
                  <a:gd name="T34" fmla="*/ 2147483647 w 910"/>
                  <a:gd name="T35" fmla="*/ 2147483647 h 802"/>
                  <a:gd name="T36" fmla="*/ 2147483647 w 910"/>
                  <a:gd name="T37" fmla="*/ 2147483647 h 802"/>
                  <a:gd name="T38" fmla="*/ 2147483647 w 910"/>
                  <a:gd name="T39" fmla="*/ 2147483647 h 802"/>
                  <a:gd name="T40" fmla="*/ 0 w 910"/>
                  <a:gd name="T41" fmla="*/ 2147483647 h 802"/>
                  <a:gd name="T42" fmla="*/ 2147483647 w 910"/>
                  <a:gd name="T43" fmla="*/ 2147483647 h 802"/>
                  <a:gd name="T44" fmla="*/ 2147483647 w 910"/>
                  <a:gd name="T45" fmla="*/ 0 h 80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10"/>
                  <a:gd name="T70" fmla="*/ 0 h 802"/>
                  <a:gd name="T71" fmla="*/ 910 w 910"/>
                  <a:gd name="T72" fmla="*/ 802 h 80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10" h="802">
                    <a:moveTo>
                      <a:pt x="252" y="0"/>
                    </a:moveTo>
                    <a:lnTo>
                      <a:pt x="449" y="0"/>
                    </a:lnTo>
                    <a:lnTo>
                      <a:pt x="449" y="143"/>
                    </a:lnTo>
                    <a:lnTo>
                      <a:pt x="692" y="194"/>
                    </a:lnTo>
                    <a:lnTo>
                      <a:pt x="732" y="188"/>
                    </a:lnTo>
                    <a:lnTo>
                      <a:pt x="836" y="209"/>
                    </a:lnTo>
                    <a:lnTo>
                      <a:pt x="868" y="218"/>
                    </a:lnTo>
                    <a:lnTo>
                      <a:pt x="865" y="356"/>
                    </a:lnTo>
                    <a:lnTo>
                      <a:pt x="910" y="455"/>
                    </a:lnTo>
                    <a:lnTo>
                      <a:pt x="890" y="505"/>
                    </a:lnTo>
                    <a:lnTo>
                      <a:pt x="798" y="529"/>
                    </a:lnTo>
                    <a:lnTo>
                      <a:pt x="672" y="632"/>
                    </a:lnTo>
                    <a:lnTo>
                      <a:pt x="641" y="714"/>
                    </a:lnTo>
                    <a:lnTo>
                      <a:pt x="657" y="802"/>
                    </a:lnTo>
                    <a:lnTo>
                      <a:pt x="495" y="743"/>
                    </a:lnTo>
                    <a:lnTo>
                      <a:pt x="389" y="567"/>
                    </a:lnTo>
                    <a:lnTo>
                      <a:pt x="306" y="541"/>
                    </a:lnTo>
                    <a:lnTo>
                      <a:pt x="260" y="589"/>
                    </a:lnTo>
                    <a:lnTo>
                      <a:pt x="195" y="551"/>
                    </a:lnTo>
                    <a:lnTo>
                      <a:pt x="135" y="442"/>
                    </a:lnTo>
                    <a:lnTo>
                      <a:pt x="0" y="329"/>
                    </a:lnTo>
                    <a:lnTo>
                      <a:pt x="252" y="329"/>
                    </a:lnTo>
                    <a:lnTo>
                      <a:pt x="252" y="0"/>
                    </a:lnTo>
                    <a:close/>
                  </a:path>
                </a:pathLst>
              </a:custGeom>
              <a:solidFill>
                <a:schemeClr val="tx1">
                  <a:lumMod val="85000"/>
                </a:schemeClr>
              </a:solid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31" name="Freeform 108">
                <a:extLst>
                  <a:ext uri="{FF2B5EF4-FFF2-40B4-BE49-F238E27FC236}">
                    <a16:creationId xmlns:a16="http://schemas.microsoft.com/office/drawing/2014/main" id="{18BB8D8F-0A1F-8D41-AF3B-ABDFAD153B30}"/>
                  </a:ext>
                </a:extLst>
              </p:cNvPr>
              <p:cNvSpPr>
                <a:spLocks/>
              </p:cNvSpPr>
              <p:nvPr/>
            </p:nvSpPr>
            <p:spPr bwMode="auto">
              <a:xfrm>
                <a:off x="5217222" y="3946653"/>
                <a:ext cx="410891" cy="516455"/>
              </a:xfrm>
              <a:custGeom>
                <a:avLst/>
                <a:gdLst>
                  <a:gd name="T0" fmla="*/ 2147483647 w 335"/>
                  <a:gd name="T1" fmla="*/ 2147483647 h 427"/>
                  <a:gd name="T2" fmla="*/ 2147483647 w 335"/>
                  <a:gd name="T3" fmla="*/ 2147483647 h 427"/>
                  <a:gd name="T4" fmla="*/ 2147483647 w 335"/>
                  <a:gd name="T5" fmla="*/ 2147483647 h 427"/>
                  <a:gd name="T6" fmla="*/ 0 w 335"/>
                  <a:gd name="T7" fmla="*/ 2147483647 h 427"/>
                  <a:gd name="T8" fmla="*/ 0 w 335"/>
                  <a:gd name="T9" fmla="*/ 0 h 427"/>
                  <a:gd name="T10" fmla="*/ 2147483647 w 335"/>
                  <a:gd name="T11" fmla="*/ 0 h 427"/>
                  <a:gd name="T12" fmla="*/ 2147483647 w 335"/>
                  <a:gd name="T13" fmla="*/ 2147483647 h 427"/>
                  <a:gd name="T14" fmla="*/ 0 60000 65536"/>
                  <a:gd name="T15" fmla="*/ 0 60000 65536"/>
                  <a:gd name="T16" fmla="*/ 0 60000 65536"/>
                  <a:gd name="T17" fmla="*/ 0 60000 65536"/>
                  <a:gd name="T18" fmla="*/ 0 60000 65536"/>
                  <a:gd name="T19" fmla="*/ 0 60000 65536"/>
                  <a:gd name="T20" fmla="*/ 0 60000 65536"/>
                  <a:gd name="T21" fmla="*/ 0 w 335"/>
                  <a:gd name="T22" fmla="*/ 0 h 427"/>
                  <a:gd name="T23" fmla="*/ 335 w 335"/>
                  <a:gd name="T24" fmla="*/ 427 h 4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5" h="427">
                    <a:moveTo>
                      <a:pt x="195" y="79"/>
                    </a:moveTo>
                    <a:lnTo>
                      <a:pt x="335" y="80"/>
                    </a:lnTo>
                    <a:lnTo>
                      <a:pt x="335" y="427"/>
                    </a:lnTo>
                    <a:lnTo>
                      <a:pt x="0" y="426"/>
                    </a:lnTo>
                    <a:lnTo>
                      <a:pt x="0" y="0"/>
                    </a:lnTo>
                    <a:lnTo>
                      <a:pt x="195" y="0"/>
                    </a:lnTo>
                    <a:lnTo>
                      <a:pt x="195" y="79"/>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32" name="Freeform 109">
                <a:extLst>
                  <a:ext uri="{FF2B5EF4-FFF2-40B4-BE49-F238E27FC236}">
                    <a16:creationId xmlns:a16="http://schemas.microsoft.com/office/drawing/2014/main" id="{DDD05E81-D627-444A-AF5F-B069E4BF6DC0}"/>
                  </a:ext>
                </a:extLst>
              </p:cNvPr>
              <p:cNvSpPr>
                <a:spLocks/>
              </p:cNvSpPr>
              <p:nvPr/>
            </p:nvSpPr>
            <p:spPr bwMode="auto">
              <a:xfrm>
                <a:off x="4395443" y="3487584"/>
                <a:ext cx="610110" cy="462349"/>
              </a:xfrm>
              <a:custGeom>
                <a:avLst/>
                <a:gdLst>
                  <a:gd name="T0" fmla="*/ 2147483647 w 501"/>
                  <a:gd name="T1" fmla="*/ 0 h 381"/>
                  <a:gd name="T2" fmla="*/ 2147483647 w 501"/>
                  <a:gd name="T3" fmla="*/ 2147483647 h 381"/>
                  <a:gd name="T4" fmla="*/ 2147483647 w 501"/>
                  <a:gd name="T5" fmla="*/ 2147483647 h 381"/>
                  <a:gd name="T6" fmla="*/ 2147483647 w 501"/>
                  <a:gd name="T7" fmla="*/ 2147483647 h 381"/>
                  <a:gd name="T8" fmla="*/ 2147483647 w 501"/>
                  <a:gd name="T9" fmla="*/ 2147483647 h 381"/>
                  <a:gd name="T10" fmla="*/ 2147483647 w 501"/>
                  <a:gd name="T11" fmla="*/ 2147483647 h 381"/>
                  <a:gd name="T12" fmla="*/ 2147483647 w 501"/>
                  <a:gd name="T13" fmla="*/ 2147483647 h 381"/>
                  <a:gd name="T14" fmla="*/ 2147483647 w 501"/>
                  <a:gd name="T15" fmla="*/ 2147483647 h 381"/>
                  <a:gd name="T16" fmla="*/ 2147483647 w 501"/>
                  <a:gd name="T17" fmla="*/ 2147483647 h 381"/>
                  <a:gd name="T18" fmla="*/ 2147483647 w 501"/>
                  <a:gd name="T19" fmla="*/ 2147483647 h 381"/>
                  <a:gd name="T20" fmla="*/ 0 w 501"/>
                  <a:gd name="T21" fmla="*/ 2147483647 h 381"/>
                  <a:gd name="T22" fmla="*/ 2147483647 w 501"/>
                  <a:gd name="T23" fmla="*/ 0 h 3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1"/>
                  <a:gd name="T37" fmla="*/ 0 h 381"/>
                  <a:gd name="T38" fmla="*/ 501 w 501"/>
                  <a:gd name="T39" fmla="*/ 381 h 3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1" h="381">
                    <a:moveTo>
                      <a:pt x="32" y="0"/>
                    </a:moveTo>
                    <a:lnTo>
                      <a:pt x="88" y="2"/>
                    </a:lnTo>
                    <a:lnTo>
                      <a:pt x="101" y="51"/>
                    </a:lnTo>
                    <a:lnTo>
                      <a:pt x="314" y="8"/>
                    </a:lnTo>
                    <a:lnTo>
                      <a:pt x="477" y="8"/>
                    </a:lnTo>
                    <a:lnTo>
                      <a:pt x="501" y="47"/>
                    </a:lnTo>
                    <a:lnTo>
                      <a:pt x="467" y="190"/>
                    </a:lnTo>
                    <a:lnTo>
                      <a:pt x="489" y="196"/>
                    </a:lnTo>
                    <a:lnTo>
                      <a:pt x="489" y="381"/>
                    </a:lnTo>
                    <a:lnTo>
                      <a:pt x="14" y="381"/>
                    </a:lnTo>
                    <a:lnTo>
                      <a:pt x="0" y="299"/>
                    </a:lnTo>
                    <a:lnTo>
                      <a:pt x="32"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33" name="Freeform 110">
                <a:extLst>
                  <a:ext uri="{FF2B5EF4-FFF2-40B4-BE49-F238E27FC236}">
                    <a16:creationId xmlns:a16="http://schemas.microsoft.com/office/drawing/2014/main" id="{8621B44B-23F4-C849-AF5C-F543AB3FC630}"/>
                  </a:ext>
                </a:extLst>
              </p:cNvPr>
              <p:cNvSpPr>
                <a:spLocks/>
              </p:cNvSpPr>
              <p:nvPr/>
            </p:nvSpPr>
            <p:spPr bwMode="auto">
              <a:xfrm>
                <a:off x="4960417" y="3189185"/>
                <a:ext cx="496493" cy="760747"/>
              </a:xfrm>
              <a:custGeom>
                <a:avLst/>
                <a:gdLst>
                  <a:gd name="T0" fmla="*/ 2147483647 w 406"/>
                  <a:gd name="T1" fmla="*/ 0 h 628"/>
                  <a:gd name="T2" fmla="*/ 2147483647 w 406"/>
                  <a:gd name="T3" fmla="*/ 0 h 628"/>
                  <a:gd name="T4" fmla="*/ 2147483647 w 406"/>
                  <a:gd name="T5" fmla="*/ 2147483647 h 628"/>
                  <a:gd name="T6" fmla="*/ 2147483647 w 406"/>
                  <a:gd name="T7" fmla="*/ 2147483647 h 628"/>
                  <a:gd name="T8" fmla="*/ 2147483647 w 406"/>
                  <a:gd name="T9" fmla="*/ 2147483647 h 628"/>
                  <a:gd name="T10" fmla="*/ 2147483647 w 406"/>
                  <a:gd name="T11" fmla="*/ 2147483647 h 628"/>
                  <a:gd name="T12" fmla="*/ 2147483647 w 406"/>
                  <a:gd name="T13" fmla="*/ 2147483647 h 628"/>
                  <a:gd name="T14" fmla="*/ 2147483647 w 406"/>
                  <a:gd name="T15" fmla="*/ 2147483647 h 628"/>
                  <a:gd name="T16" fmla="*/ 2147483647 w 406"/>
                  <a:gd name="T17" fmla="*/ 2147483647 h 628"/>
                  <a:gd name="T18" fmla="*/ 2147483647 w 406"/>
                  <a:gd name="T19" fmla="*/ 2147483647 h 628"/>
                  <a:gd name="T20" fmla="*/ 2147483647 w 406"/>
                  <a:gd name="T21" fmla="*/ 2147483647 h 628"/>
                  <a:gd name="T22" fmla="*/ 2147483647 w 406"/>
                  <a:gd name="T23" fmla="*/ 2147483647 h 628"/>
                  <a:gd name="T24" fmla="*/ 2147483647 w 406"/>
                  <a:gd name="T25" fmla="*/ 2147483647 h 628"/>
                  <a:gd name="T26" fmla="*/ 0 w 406"/>
                  <a:gd name="T27" fmla="*/ 2147483647 h 628"/>
                  <a:gd name="T28" fmla="*/ 2147483647 w 406"/>
                  <a:gd name="T29" fmla="*/ 2147483647 h 628"/>
                  <a:gd name="T30" fmla="*/ 2147483647 w 406"/>
                  <a:gd name="T31" fmla="*/ 2147483647 h 628"/>
                  <a:gd name="T32" fmla="*/ 2147483647 w 406"/>
                  <a:gd name="T33" fmla="*/ 0 h 6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6"/>
                  <a:gd name="T52" fmla="*/ 0 h 628"/>
                  <a:gd name="T53" fmla="*/ 406 w 406"/>
                  <a:gd name="T54" fmla="*/ 628 h 6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6" h="628">
                    <a:moveTo>
                      <a:pt x="12" y="0"/>
                    </a:moveTo>
                    <a:lnTo>
                      <a:pt x="84" y="0"/>
                    </a:lnTo>
                    <a:lnTo>
                      <a:pt x="84" y="104"/>
                    </a:lnTo>
                    <a:lnTo>
                      <a:pt x="205" y="233"/>
                    </a:lnTo>
                    <a:lnTo>
                      <a:pt x="180" y="290"/>
                    </a:lnTo>
                    <a:lnTo>
                      <a:pt x="190" y="316"/>
                    </a:lnTo>
                    <a:lnTo>
                      <a:pt x="235" y="300"/>
                    </a:lnTo>
                    <a:lnTo>
                      <a:pt x="299" y="413"/>
                    </a:lnTo>
                    <a:lnTo>
                      <a:pt x="406" y="380"/>
                    </a:lnTo>
                    <a:lnTo>
                      <a:pt x="406" y="628"/>
                    </a:lnTo>
                    <a:lnTo>
                      <a:pt x="211" y="628"/>
                    </a:lnTo>
                    <a:lnTo>
                      <a:pt x="24" y="628"/>
                    </a:lnTo>
                    <a:lnTo>
                      <a:pt x="24" y="443"/>
                    </a:lnTo>
                    <a:lnTo>
                      <a:pt x="0" y="439"/>
                    </a:lnTo>
                    <a:lnTo>
                      <a:pt x="36" y="296"/>
                    </a:lnTo>
                    <a:lnTo>
                      <a:pt x="12" y="253"/>
                    </a:lnTo>
                    <a:lnTo>
                      <a:pt x="12"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white">
                      <a:lumMod val="65000"/>
                    </a:prstClr>
                  </a:solidFill>
                  <a:effectLst/>
                  <a:uLnTx/>
                  <a:uFillTx/>
                  <a:latin typeface="Calibri"/>
                </a:endParaRPr>
              </a:p>
            </p:txBody>
          </p:sp>
          <p:sp>
            <p:nvSpPr>
              <p:cNvPr id="434" name="Freeform 111">
                <a:extLst>
                  <a:ext uri="{FF2B5EF4-FFF2-40B4-BE49-F238E27FC236}">
                    <a16:creationId xmlns:a16="http://schemas.microsoft.com/office/drawing/2014/main" id="{786A2923-A1F0-AF43-B057-6B947C9C8B00}"/>
                  </a:ext>
                </a:extLst>
              </p:cNvPr>
              <p:cNvSpPr>
                <a:spLocks/>
              </p:cNvSpPr>
              <p:nvPr/>
            </p:nvSpPr>
            <p:spPr bwMode="auto">
              <a:xfrm>
                <a:off x="4753416" y="3946654"/>
                <a:ext cx="471589" cy="749270"/>
              </a:xfrm>
              <a:custGeom>
                <a:avLst/>
                <a:gdLst>
                  <a:gd name="T0" fmla="*/ 0 w 386"/>
                  <a:gd name="T1" fmla="*/ 0 h 619"/>
                  <a:gd name="T2" fmla="*/ 2147483647 w 386"/>
                  <a:gd name="T3" fmla="*/ 0 h 619"/>
                  <a:gd name="T4" fmla="*/ 2147483647 w 386"/>
                  <a:gd name="T5" fmla="*/ 2147483647 h 619"/>
                  <a:gd name="T6" fmla="*/ 2147483647 w 386"/>
                  <a:gd name="T7" fmla="*/ 2147483647 h 619"/>
                  <a:gd name="T8" fmla="*/ 2147483647 w 386"/>
                  <a:gd name="T9" fmla="*/ 2147483647 h 619"/>
                  <a:gd name="T10" fmla="*/ 2147483647 w 386"/>
                  <a:gd name="T11" fmla="*/ 2147483647 h 619"/>
                  <a:gd name="T12" fmla="*/ 0 w 386"/>
                  <a:gd name="T13" fmla="*/ 2147483647 h 619"/>
                  <a:gd name="T14" fmla="*/ 0 w 386"/>
                  <a:gd name="T15" fmla="*/ 0 h 619"/>
                  <a:gd name="T16" fmla="*/ 0 60000 65536"/>
                  <a:gd name="T17" fmla="*/ 0 60000 65536"/>
                  <a:gd name="T18" fmla="*/ 0 60000 65536"/>
                  <a:gd name="T19" fmla="*/ 0 60000 65536"/>
                  <a:gd name="T20" fmla="*/ 0 60000 65536"/>
                  <a:gd name="T21" fmla="*/ 0 60000 65536"/>
                  <a:gd name="T22" fmla="*/ 0 60000 65536"/>
                  <a:gd name="T23" fmla="*/ 0 60000 65536"/>
                  <a:gd name="T24" fmla="*/ 0 w 386"/>
                  <a:gd name="T25" fmla="*/ 0 h 619"/>
                  <a:gd name="T26" fmla="*/ 386 w 386"/>
                  <a:gd name="T27" fmla="*/ 619 h 6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6" h="619">
                    <a:moveTo>
                      <a:pt x="0" y="0"/>
                    </a:moveTo>
                    <a:lnTo>
                      <a:pt x="386" y="0"/>
                    </a:lnTo>
                    <a:lnTo>
                      <a:pt x="386" y="424"/>
                    </a:lnTo>
                    <a:lnTo>
                      <a:pt x="385" y="519"/>
                    </a:lnTo>
                    <a:lnTo>
                      <a:pt x="341" y="509"/>
                    </a:lnTo>
                    <a:lnTo>
                      <a:pt x="356" y="619"/>
                    </a:lnTo>
                    <a:lnTo>
                      <a:pt x="0" y="263"/>
                    </a:lnTo>
                    <a:lnTo>
                      <a:pt x="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35" name="Freeform 112">
                <a:extLst>
                  <a:ext uri="{FF2B5EF4-FFF2-40B4-BE49-F238E27FC236}">
                    <a16:creationId xmlns:a16="http://schemas.microsoft.com/office/drawing/2014/main" id="{C4D4AC5D-4796-EE41-B56E-1298C5B55E3E}"/>
                  </a:ext>
                </a:extLst>
              </p:cNvPr>
              <p:cNvSpPr>
                <a:spLocks/>
              </p:cNvSpPr>
              <p:nvPr/>
            </p:nvSpPr>
            <p:spPr bwMode="auto">
              <a:xfrm>
                <a:off x="4392330" y="3189187"/>
                <a:ext cx="585208" cy="359059"/>
              </a:xfrm>
              <a:custGeom>
                <a:avLst/>
                <a:gdLst>
                  <a:gd name="T0" fmla="*/ 2147483647 w 480"/>
                  <a:gd name="T1" fmla="*/ 0 h 298"/>
                  <a:gd name="T2" fmla="*/ 2147483647 w 480"/>
                  <a:gd name="T3" fmla="*/ 2147483647 h 298"/>
                  <a:gd name="T4" fmla="*/ 2147483647 w 480"/>
                  <a:gd name="T5" fmla="*/ 2147483647 h 298"/>
                  <a:gd name="T6" fmla="*/ 0 w 480"/>
                  <a:gd name="T7" fmla="*/ 2147483647 h 298"/>
                  <a:gd name="T8" fmla="*/ 2147483647 w 480"/>
                  <a:gd name="T9" fmla="*/ 2147483647 h 298"/>
                  <a:gd name="T10" fmla="*/ 2147483647 w 480"/>
                  <a:gd name="T11" fmla="*/ 2147483647 h 298"/>
                  <a:gd name="T12" fmla="*/ 2147483647 w 480"/>
                  <a:gd name="T13" fmla="*/ 2147483647 h 298"/>
                  <a:gd name="T14" fmla="*/ 2147483647 w 480"/>
                  <a:gd name="T15" fmla="*/ 2147483647 h 298"/>
                  <a:gd name="T16" fmla="*/ 2147483647 w 480"/>
                  <a:gd name="T17" fmla="*/ 2147483647 h 298"/>
                  <a:gd name="T18" fmla="*/ 2147483647 w 480"/>
                  <a:gd name="T19" fmla="*/ 0 h 298"/>
                  <a:gd name="T20" fmla="*/ 2147483647 w 480"/>
                  <a:gd name="T21" fmla="*/ 0 h 2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0"/>
                  <a:gd name="T34" fmla="*/ 0 h 298"/>
                  <a:gd name="T35" fmla="*/ 480 w 480"/>
                  <a:gd name="T36" fmla="*/ 298 h 29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0" h="298">
                    <a:moveTo>
                      <a:pt x="107" y="0"/>
                    </a:moveTo>
                    <a:lnTo>
                      <a:pt x="125" y="88"/>
                    </a:lnTo>
                    <a:lnTo>
                      <a:pt x="115" y="108"/>
                    </a:lnTo>
                    <a:lnTo>
                      <a:pt x="0" y="90"/>
                    </a:lnTo>
                    <a:lnTo>
                      <a:pt x="36" y="247"/>
                    </a:lnTo>
                    <a:lnTo>
                      <a:pt x="90" y="251"/>
                    </a:lnTo>
                    <a:lnTo>
                      <a:pt x="101" y="298"/>
                    </a:lnTo>
                    <a:lnTo>
                      <a:pt x="320" y="255"/>
                    </a:lnTo>
                    <a:lnTo>
                      <a:pt x="479" y="255"/>
                    </a:lnTo>
                    <a:lnTo>
                      <a:pt x="480" y="0"/>
                    </a:lnTo>
                    <a:lnTo>
                      <a:pt x="107"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36" name="Freeform 113">
                <a:extLst>
                  <a:ext uri="{FF2B5EF4-FFF2-40B4-BE49-F238E27FC236}">
                    <a16:creationId xmlns:a16="http://schemas.microsoft.com/office/drawing/2014/main" id="{0917E9B4-2E46-8D4A-916A-2B42587C3538}"/>
                  </a:ext>
                </a:extLst>
              </p:cNvPr>
              <p:cNvSpPr>
                <a:spLocks/>
              </p:cNvSpPr>
              <p:nvPr/>
            </p:nvSpPr>
            <p:spPr bwMode="auto">
              <a:xfrm>
                <a:off x="4390774" y="3946654"/>
                <a:ext cx="843570" cy="934537"/>
              </a:xfrm>
              <a:custGeom>
                <a:avLst/>
                <a:gdLst>
                  <a:gd name="T0" fmla="*/ 2147483647 w 693"/>
                  <a:gd name="T1" fmla="*/ 0 h 772"/>
                  <a:gd name="T2" fmla="*/ 2147483647 w 693"/>
                  <a:gd name="T3" fmla="*/ 0 h 772"/>
                  <a:gd name="T4" fmla="*/ 2147483647 w 693"/>
                  <a:gd name="T5" fmla="*/ 2147483647 h 772"/>
                  <a:gd name="T6" fmla="*/ 2147483647 w 693"/>
                  <a:gd name="T7" fmla="*/ 2147483647 h 772"/>
                  <a:gd name="T8" fmla="*/ 2147483647 w 693"/>
                  <a:gd name="T9" fmla="*/ 2147483647 h 772"/>
                  <a:gd name="T10" fmla="*/ 2147483647 w 693"/>
                  <a:gd name="T11" fmla="*/ 2147483647 h 772"/>
                  <a:gd name="T12" fmla="*/ 2147483647 w 693"/>
                  <a:gd name="T13" fmla="*/ 2147483647 h 772"/>
                  <a:gd name="T14" fmla="*/ 2147483647 w 693"/>
                  <a:gd name="T15" fmla="*/ 2147483647 h 772"/>
                  <a:gd name="T16" fmla="*/ 2147483647 w 693"/>
                  <a:gd name="T17" fmla="*/ 2147483647 h 772"/>
                  <a:gd name="T18" fmla="*/ 2147483647 w 693"/>
                  <a:gd name="T19" fmla="*/ 2147483647 h 772"/>
                  <a:gd name="T20" fmla="*/ 2147483647 w 693"/>
                  <a:gd name="T21" fmla="*/ 2147483647 h 772"/>
                  <a:gd name="T22" fmla="*/ 2147483647 w 693"/>
                  <a:gd name="T23" fmla="*/ 2147483647 h 772"/>
                  <a:gd name="T24" fmla="*/ 0 w 693"/>
                  <a:gd name="T25" fmla="*/ 2147483647 h 772"/>
                  <a:gd name="T26" fmla="*/ 2147483647 w 693"/>
                  <a:gd name="T27" fmla="*/ 0 h 7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3"/>
                  <a:gd name="T43" fmla="*/ 0 h 772"/>
                  <a:gd name="T44" fmla="*/ 693 w 693"/>
                  <a:gd name="T45" fmla="*/ 772 h 7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3" h="772">
                    <a:moveTo>
                      <a:pt x="16" y="0"/>
                    </a:moveTo>
                    <a:lnTo>
                      <a:pt x="298" y="0"/>
                    </a:lnTo>
                    <a:lnTo>
                      <a:pt x="298" y="263"/>
                    </a:lnTo>
                    <a:lnTo>
                      <a:pt x="661" y="625"/>
                    </a:lnTo>
                    <a:lnTo>
                      <a:pt x="693" y="667"/>
                    </a:lnTo>
                    <a:lnTo>
                      <a:pt x="677" y="772"/>
                    </a:lnTo>
                    <a:lnTo>
                      <a:pt x="495" y="772"/>
                    </a:lnTo>
                    <a:lnTo>
                      <a:pt x="334" y="642"/>
                    </a:lnTo>
                    <a:lnTo>
                      <a:pt x="277" y="642"/>
                    </a:lnTo>
                    <a:lnTo>
                      <a:pt x="140" y="400"/>
                    </a:lnTo>
                    <a:lnTo>
                      <a:pt x="44" y="251"/>
                    </a:lnTo>
                    <a:lnTo>
                      <a:pt x="56" y="194"/>
                    </a:lnTo>
                    <a:lnTo>
                      <a:pt x="0" y="118"/>
                    </a:lnTo>
                    <a:lnTo>
                      <a:pt x="16" y="0"/>
                    </a:lnTo>
                    <a:close/>
                  </a:path>
                </a:pathLst>
              </a:custGeom>
              <a:solidFill>
                <a:schemeClr val="tx1">
                  <a:lumMod val="85000"/>
                </a:schemeClr>
              </a:solid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37" name="Freeform 114">
                <a:extLst>
                  <a:ext uri="{FF2B5EF4-FFF2-40B4-BE49-F238E27FC236}">
                    <a16:creationId xmlns:a16="http://schemas.microsoft.com/office/drawing/2014/main" id="{D4464258-D593-EB42-BC2D-EDFAE1E60E0F}"/>
                  </a:ext>
                </a:extLst>
              </p:cNvPr>
              <p:cNvSpPr>
                <a:spLocks/>
              </p:cNvSpPr>
              <p:nvPr/>
            </p:nvSpPr>
            <p:spPr bwMode="auto">
              <a:xfrm>
                <a:off x="7958044" y="3899105"/>
                <a:ext cx="454470" cy="277082"/>
              </a:xfrm>
              <a:custGeom>
                <a:avLst/>
                <a:gdLst>
                  <a:gd name="T0" fmla="*/ 0 w 371"/>
                  <a:gd name="T1" fmla="*/ 2147483647 h 228"/>
                  <a:gd name="T2" fmla="*/ 2147483647 w 371"/>
                  <a:gd name="T3" fmla="*/ 0 h 228"/>
                  <a:gd name="T4" fmla="*/ 2147483647 w 371"/>
                  <a:gd name="T5" fmla="*/ 2147483647 h 228"/>
                  <a:gd name="T6" fmla="*/ 2147483647 w 371"/>
                  <a:gd name="T7" fmla="*/ 2147483647 h 228"/>
                  <a:gd name="T8" fmla="*/ 2147483647 w 371"/>
                  <a:gd name="T9" fmla="*/ 2147483647 h 228"/>
                  <a:gd name="T10" fmla="*/ 2147483647 w 371"/>
                  <a:gd name="T11" fmla="*/ 2147483647 h 228"/>
                  <a:gd name="T12" fmla="*/ 2147483647 w 371"/>
                  <a:gd name="T13" fmla="*/ 2147483647 h 228"/>
                  <a:gd name="T14" fmla="*/ 2147483647 w 371"/>
                  <a:gd name="T15" fmla="*/ 2147483647 h 228"/>
                  <a:gd name="T16" fmla="*/ 2147483647 w 371"/>
                  <a:gd name="T17" fmla="*/ 2147483647 h 228"/>
                  <a:gd name="T18" fmla="*/ 2147483647 w 371"/>
                  <a:gd name="T19" fmla="*/ 2147483647 h 228"/>
                  <a:gd name="T20" fmla="*/ 0 w 371"/>
                  <a:gd name="T21" fmla="*/ 2147483647 h 228"/>
                  <a:gd name="T22" fmla="*/ 0 w 371"/>
                  <a:gd name="T23" fmla="*/ 2147483647 h 2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1"/>
                  <a:gd name="T37" fmla="*/ 0 h 228"/>
                  <a:gd name="T38" fmla="*/ 371 w 371"/>
                  <a:gd name="T39" fmla="*/ 228 h 2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1" h="228">
                    <a:moveTo>
                      <a:pt x="0" y="43"/>
                    </a:moveTo>
                    <a:lnTo>
                      <a:pt x="53" y="0"/>
                    </a:lnTo>
                    <a:lnTo>
                      <a:pt x="54" y="39"/>
                    </a:lnTo>
                    <a:lnTo>
                      <a:pt x="331" y="38"/>
                    </a:lnTo>
                    <a:lnTo>
                      <a:pt x="371" y="108"/>
                    </a:lnTo>
                    <a:lnTo>
                      <a:pt x="348" y="131"/>
                    </a:lnTo>
                    <a:lnTo>
                      <a:pt x="369" y="185"/>
                    </a:lnTo>
                    <a:lnTo>
                      <a:pt x="352" y="209"/>
                    </a:lnTo>
                    <a:lnTo>
                      <a:pt x="282" y="209"/>
                    </a:lnTo>
                    <a:lnTo>
                      <a:pt x="282" y="227"/>
                    </a:lnTo>
                    <a:lnTo>
                      <a:pt x="0" y="228"/>
                    </a:lnTo>
                    <a:lnTo>
                      <a:pt x="0" y="43"/>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38" name="Freeform 115">
                <a:extLst>
                  <a:ext uri="{FF2B5EF4-FFF2-40B4-BE49-F238E27FC236}">
                    <a16:creationId xmlns:a16="http://schemas.microsoft.com/office/drawing/2014/main" id="{6DA099D2-CE44-0248-95E5-B27F02084F28}"/>
                  </a:ext>
                </a:extLst>
              </p:cNvPr>
              <p:cNvSpPr>
                <a:spLocks/>
              </p:cNvSpPr>
              <p:nvPr/>
            </p:nvSpPr>
            <p:spPr bwMode="auto">
              <a:xfrm>
                <a:off x="6689579" y="4084374"/>
                <a:ext cx="560305" cy="485305"/>
              </a:xfrm>
              <a:custGeom>
                <a:avLst/>
                <a:gdLst>
                  <a:gd name="T0" fmla="*/ 0 w 461"/>
                  <a:gd name="T1" fmla="*/ 0 h 400"/>
                  <a:gd name="T2" fmla="*/ 2147483647 w 461"/>
                  <a:gd name="T3" fmla="*/ 0 h 400"/>
                  <a:gd name="T4" fmla="*/ 2147483647 w 461"/>
                  <a:gd name="T5" fmla="*/ 2147483647 h 400"/>
                  <a:gd name="T6" fmla="*/ 2147483647 w 461"/>
                  <a:gd name="T7" fmla="*/ 2147483647 h 400"/>
                  <a:gd name="T8" fmla="*/ 2147483647 w 461"/>
                  <a:gd name="T9" fmla="*/ 2147483647 h 400"/>
                  <a:gd name="T10" fmla="*/ 2147483647 w 461"/>
                  <a:gd name="T11" fmla="*/ 2147483647 h 400"/>
                  <a:gd name="T12" fmla="*/ 2147483647 w 461"/>
                  <a:gd name="T13" fmla="*/ 2147483647 h 400"/>
                  <a:gd name="T14" fmla="*/ 2147483647 w 461"/>
                  <a:gd name="T15" fmla="*/ 2147483647 h 400"/>
                  <a:gd name="T16" fmla="*/ 2147483647 w 461"/>
                  <a:gd name="T17" fmla="*/ 2147483647 h 400"/>
                  <a:gd name="T18" fmla="*/ 2147483647 w 461"/>
                  <a:gd name="T19" fmla="*/ 2147483647 h 400"/>
                  <a:gd name="T20" fmla="*/ 2147483647 w 461"/>
                  <a:gd name="T21" fmla="*/ 2147483647 h 400"/>
                  <a:gd name="T22" fmla="*/ 2147483647 w 461"/>
                  <a:gd name="T23" fmla="*/ 2147483647 h 400"/>
                  <a:gd name="T24" fmla="*/ 2147483647 w 461"/>
                  <a:gd name="T25" fmla="*/ 2147483647 h 400"/>
                  <a:gd name="T26" fmla="*/ 2147483647 w 461"/>
                  <a:gd name="T27" fmla="*/ 2147483647 h 400"/>
                  <a:gd name="T28" fmla="*/ 2147483647 w 461"/>
                  <a:gd name="T29" fmla="*/ 2147483647 h 400"/>
                  <a:gd name="T30" fmla="*/ 2147483647 w 461"/>
                  <a:gd name="T31" fmla="*/ 2147483647 h 400"/>
                  <a:gd name="T32" fmla="*/ 0 w 461"/>
                  <a:gd name="T33" fmla="*/ 0 h 4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1"/>
                  <a:gd name="T52" fmla="*/ 0 h 400"/>
                  <a:gd name="T53" fmla="*/ 461 w 461"/>
                  <a:gd name="T54" fmla="*/ 400 h 4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1" h="400">
                    <a:moveTo>
                      <a:pt x="0" y="0"/>
                    </a:moveTo>
                    <a:lnTo>
                      <a:pt x="304" y="0"/>
                    </a:lnTo>
                    <a:lnTo>
                      <a:pt x="300" y="53"/>
                    </a:lnTo>
                    <a:lnTo>
                      <a:pt x="354" y="144"/>
                    </a:lnTo>
                    <a:lnTo>
                      <a:pt x="383" y="166"/>
                    </a:lnTo>
                    <a:lnTo>
                      <a:pt x="366" y="194"/>
                    </a:lnTo>
                    <a:lnTo>
                      <a:pt x="431" y="293"/>
                    </a:lnTo>
                    <a:lnTo>
                      <a:pt x="461" y="303"/>
                    </a:lnTo>
                    <a:lnTo>
                      <a:pt x="429" y="400"/>
                    </a:lnTo>
                    <a:lnTo>
                      <a:pt x="381" y="399"/>
                    </a:lnTo>
                    <a:lnTo>
                      <a:pt x="393" y="357"/>
                    </a:lnTo>
                    <a:lnTo>
                      <a:pt x="87" y="357"/>
                    </a:lnTo>
                    <a:lnTo>
                      <a:pt x="72" y="313"/>
                    </a:lnTo>
                    <a:lnTo>
                      <a:pt x="72" y="127"/>
                    </a:lnTo>
                    <a:lnTo>
                      <a:pt x="40" y="97"/>
                    </a:lnTo>
                    <a:lnTo>
                      <a:pt x="60" y="75"/>
                    </a:lnTo>
                    <a:lnTo>
                      <a:pt x="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39" name="Freeform 116">
                <a:extLst>
                  <a:ext uri="{FF2B5EF4-FFF2-40B4-BE49-F238E27FC236}">
                    <a16:creationId xmlns:a16="http://schemas.microsoft.com/office/drawing/2014/main" id="{E7013CB3-7C15-F845-A30D-3431C9C66FD2}"/>
                  </a:ext>
                </a:extLst>
              </p:cNvPr>
              <p:cNvSpPr>
                <a:spLocks/>
              </p:cNvSpPr>
              <p:nvPr/>
            </p:nvSpPr>
            <p:spPr bwMode="auto">
              <a:xfrm>
                <a:off x="6186860" y="4159793"/>
                <a:ext cx="592990" cy="308234"/>
              </a:xfrm>
              <a:custGeom>
                <a:avLst/>
                <a:gdLst>
                  <a:gd name="T0" fmla="*/ 0 w 487"/>
                  <a:gd name="T1" fmla="*/ 0 h 252"/>
                  <a:gd name="T2" fmla="*/ 2147483647 w 487"/>
                  <a:gd name="T3" fmla="*/ 0 h 252"/>
                  <a:gd name="T4" fmla="*/ 2147483647 w 487"/>
                  <a:gd name="T5" fmla="*/ 2147483647 h 252"/>
                  <a:gd name="T6" fmla="*/ 2147483647 w 487"/>
                  <a:gd name="T7" fmla="*/ 2147483647 h 252"/>
                  <a:gd name="T8" fmla="*/ 2147483647 w 487"/>
                  <a:gd name="T9" fmla="*/ 2147483647 h 252"/>
                  <a:gd name="T10" fmla="*/ 2147483647 w 487"/>
                  <a:gd name="T11" fmla="*/ 2147483647 h 252"/>
                  <a:gd name="T12" fmla="*/ 0 w 487"/>
                  <a:gd name="T13" fmla="*/ 2147483647 h 252"/>
                  <a:gd name="T14" fmla="*/ 0 w 487"/>
                  <a:gd name="T15" fmla="*/ 0 h 252"/>
                  <a:gd name="T16" fmla="*/ 0 60000 65536"/>
                  <a:gd name="T17" fmla="*/ 0 60000 65536"/>
                  <a:gd name="T18" fmla="*/ 0 60000 65536"/>
                  <a:gd name="T19" fmla="*/ 0 60000 65536"/>
                  <a:gd name="T20" fmla="*/ 0 60000 65536"/>
                  <a:gd name="T21" fmla="*/ 0 60000 65536"/>
                  <a:gd name="T22" fmla="*/ 0 60000 65536"/>
                  <a:gd name="T23" fmla="*/ 0 60000 65536"/>
                  <a:gd name="T24" fmla="*/ 0 w 487"/>
                  <a:gd name="T25" fmla="*/ 0 h 252"/>
                  <a:gd name="T26" fmla="*/ 487 w 487"/>
                  <a:gd name="T27" fmla="*/ 252 h 2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7" h="252">
                    <a:moveTo>
                      <a:pt x="0" y="0"/>
                    </a:moveTo>
                    <a:lnTo>
                      <a:pt x="460" y="0"/>
                    </a:lnTo>
                    <a:lnTo>
                      <a:pt x="474" y="13"/>
                    </a:lnTo>
                    <a:lnTo>
                      <a:pt x="456" y="37"/>
                    </a:lnTo>
                    <a:lnTo>
                      <a:pt x="487" y="66"/>
                    </a:lnTo>
                    <a:lnTo>
                      <a:pt x="486" y="252"/>
                    </a:lnTo>
                    <a:lnTo>
                      <a:pt x="0" y="252"/>
                    </a:lnTo>
                    <a:lnTo>
                      <a:pt x="0"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sp>
            <p:nvSpPr>
              <p:cNvPr id="440" name="Freeform 117">
                <a:extLst>
                  <a:ext uri="{FF2B5EF4-FFF2-40B4-BE49-F238E27FC236}">
                    <a16:creationId xmlns:a16="http://schemas.microsoft.com/office/drawing/2014/main" id="{D8B310A3-5736-6241-A37B-BF80B860B9C2}"/>
                  </a:ext>
                </a:extLst>
              </p:cNvPr>
              <p:cNvSpPr>
                <a:spLocks/>
              </p:cNvSpPr>
              <p:nvPr/>
            </p:nvSpPr>
            <p:spPr bwMode="auto">
              <a:xfrm>
                <a:off x="5168976" y="4463108"/>
                <a:ext cx="459140" cy="585318"/>
              </a:xfrm>
              <a:custGeom>
                <a:avLst/>
                <a:gdLst>
                  <a:gd name="T0" fmla="*/ 2147483647 w 377"/>
                  <a:gd name="T1" fmla="*/ 0 h 484"/>
                  <a:gd name="T2" fmla="*/ 2147483647 w 377"/>
                  <a:gd name="T3" fmla="*/ 2147483647 h 484"/>
                  <a:gd name="T4" fmla="*/ 2147483647 w 377"/>
                  <a:gd name="T5" fmla="*/ 2147483647 h 484"/>
                  <a:gd name="T6" fmla="*/ 2147483647 w 377"/>
                  <a:gd name="T7" fmla="*/ 2147483647 h 484"/>
                  <a:gd name="T8" fmla="*/ 2147483647 w 377"/>
                  <a:gd name="T9" fmla="*/ 2147483647 h 484"/>
                  <a:gd name="T10" fmla="*/ 2147483647 w 377"/>
                  <a:gd name="T11" fmla="*/ 2147483647 h 484"/>
                  <a:gd name="T12" fmla="*/ 2147483647 w 377"/>
                  <a:gd name="T13" fmla="*/ 2147483647 h 484"/>
                  <a:gd name="T14" fmla="*/ 2147483647 w 377"/>
                  <a:gd name="T15" fmla="*/ 2147483647 h 484"/>
                  <a:gd name="T16" fmla="*/ 0 w 377"/>
                  <a:gd name="T17" fmla="*/ 2147483647 h 484"/>
                  <a:gd name="T18" fmla="*/ 2147483647 w 377"/>
                  <a:gd name="T19" fmla="*/ 2147483647 h 484"/>
                  <a:gd name="T20" fmla="*/ 2147483647 w 377"/>
                  <a:gd name="T21" fmla="*/ 0 h 4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7"/>
                  <a:gd name="T34" fmla="*/ 0 h 484"/>
                  <a:gd name="T35" fmla="*/ 377 w 377"/>
                  <a:gd name="T36" fmla="*/ 484 h 4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7" h="484">
                    <a:moveTo>
                      <a:pt x="44" y="0"/>
                    </a:moveTo>
                    <a:lnTo>
                      <a:pt x="377" y="1"/>
                    </a:lnTo>
                    <a:lnTo>
                      <a:pt x="377" y="484"/>
                    </a:lnTo>
                    <a:lnTo>
                      <a:pt x="260" y="484"/>
                    </a:lnTo>
                    <a:lnTo>
                      <a:pt x="37" y="377"/>
                    </a:lnTo>
                    <a:lnTo>
                      <a:pt x="37" y="343"/>
                    </a:lnTo>
                    <a:lnTo>
                      <a:pt x="51" y="240"/>
                    </a:lnTo>
                    <a:lnTo>
                      <a:pt x="16" y="192"/>
                    </a:lnTo>
                    <a:lnTo>
                      <a:pt x="0" y="84"/>
                    </a:lnTo>
                    <a:lnTo>
                      <a:pt x="44" y="92"/>
                    </a:lnTo>
                    <a:lnTo>
                      <a:pt x="44" y="0"/>
                    </a:lnTo>
                    <a:close/>
                  </a:path>
                </a:pathLst>
              </a:custGeom>
              <a:grpFill/>
              <a:ln w="6350" cmpd="sng">
                <a:solidFill>
                  <a:schemeClr val="bg1"/>
                </a:solidFill>
                <a:prstDash val="solid"/>
                <a:round/>
                <a:headEnd/>
                <a:tailEnd/>
              </a:ln>
            </p:spPr>
            <p:txBody>
              <a:bodyPr/>
              <a:lstStyle/>
              <a:p>
                <a:pPr marL="0" marR="0" lvl="0" indent="0" defTabSz="462861" eaLnBrk="1" fontAlgn="auto" latinLnBrk="0" hangingPunct="1">
                  <a:lnSpc>
                    <a:spcPct val="100000"/>
                  </a:lnSpc>
                  <a:spcBef>
                    <a:spcPts val="0"/>
                  </a:spcBef>
                  <a:spcAft>
                    <a:spcPts val="0"/>
                  </a:spcAft>
                  <a:buClrTx/>
                  <a:buSzTx/>
                  <a:buFontTx/>
                  <a:buNone/>
                  <a:tabLst/>
                  <a:defRPr/>
                </a:pPr>
                <a:endParaRPr kumimoji="0" lang="en-US" sz="711" b="0" i="0" u="none" strike="noStrike" kern="0" cap="none" spc="0" normalizeH="0" baseline="0" noProof="0">
                  <a:ln>
                    <a:noFill/>
                  </a:ln>
                  <a:solidFill>
                    <a:prstClr val="black"/>
                  </a:solidFill>
                  <a:effectLst/>
                  <a:uLnTx/>
                  <a:uFillTx/>
                  <a:latin typeface="Calibri"/>
                </a:endParaRPr>
              </a:p>
            </p:txBody>
          </p:sp>
        </p:grpSp>
        <p:sp>
          <p:nvSpPr>
            <p:cNvPr id="442" name="Oval 132">
              <a:extLst>
                <a:ext uri="{FF2B5EF4-FFF2-40B4-BE49-F238E27FC236}">
                  <a16:creationId xmlns:a16="http://schemas.microsoft.com/office/drawing/2014/main" id="{B6361D38-34DD-DA48-9433-10BFF6C8D4D7}"/>
                </a:ext>
              </a:extLst>
            </p:cNvPr>
            <p:cNvSpPr>
              <a:spLocks noChangeAspect="1" noChangeArrowheads="1"/>
            </p:cNvSpPr>
            <p:nvPr/>
          </p:nvSpPr>
          <p:spPr bwMode="auto">
            <a:xfrm>
              <a:off x="10798197" y="4065544"/>
              <a:ext cx="74379" cy="80582"/>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43" name="Oval 132">
              <a:extLst>
                <a:ext uri="{FF2B5EF4-FFF2-40B4-BE49-F238E27FC236}">
                  <a16:creationId xmlns:a16="http://schemas.microsoft.com/office/drawing/2014/main" id="{7C2FBA92-D2EA-D34F-A45C-34ECBDC588F5}"/>
                </a:ext>
              </a:extLst>
            </p:cNvPr>
            <p:cNvSpPr>
              <a:spLocks noChangeAspect="1" noChangeArrowheads="1"/>
            </p:cNvSpPr>
            <p:nvPr/>
          </p:nvSpPr>
          <p:spPr bwMode="auto">
            <a:xfrm>
              <a:off x="10005673" y="4385992"/>
              <a:ext cx="74379" cy="80582"/>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44" name="Oval 132">
              <a:extLst>
                <a:ext uri="{FF2B5EF4-FFF2-40B4-BE49-F238E27FC236}">
                  <a16:creationId xmlns:a16="http://schemas.microsoft.com/office/drawing/2014/main" id="{89D471AC-78FD-D94C-A5BF-1F94495A073F}"/>
                </a:ext>
              </a:extLst>
            </p:cNvPr>
            <p:cNvSpPr>
              <a:spLocks noChangeAspect="1" noChangeArrowheads="1"/>
            </p:cNvSpPr>
            <p:nvPr/>
          </p:nvSpPr>
          <p:spPr bwMode="auto">
            <a:xfrm>
              <a:off x="10775233" y="3917320"/>
              <a:ext cx="74379" cy="80582"/>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45" name="Oval 132">
              <a:extLst>
                <a:ext uri="{FF2B5EF4-FFF2-40B4-BE49-F238E27FC236}">
                  <a16:creationId xmlns:a16="http://schemas.microsoft.com/office/drawing/2014/main" id="{BAFA8CBA-20F5-E54D-9736-8716CBDB0E0C}"/>
                </a:ext>
              </a:extLst>
            </p:cNvPr>
            <p:cNvSpPr>
              <a:spLocks noChangeAspect="1" noChangeArrowheads="1"/>
            </p:cNvSpPr>
            <p:nvPr/>
          </p:nvSpPr>
          <p:spPr bwMode="auto">
            <a:xfrm>
              <a:off x="7380687" y="4293100"/>
              <a:ext cx="74379" cy="80582"/>
            </a:xfrm>
            <a:prstGeom prst="ellipse">
              <a:avLst/>
            </a:pr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46" name="Oval 132">
              <a:extLst>
                <a:ext uri="{FF2B5EF4-FFF2-40B4-BE49-F238E27FC236}">
                  <a16:creationId xmlns:a16="http://schemas.microsoft.com/office/drawing/2014/main" id="{E06E8E4D-F4A8-384B-B855-E5870EF98EC1}"/>
                </a:ext>
              </a:extLst>
            </p:cNvPr>
            <p:cNvSpPr>
              <a:spLocks noChangeAspect="1" noChangeArrowheads="1"/>
            </p:cNvSpPr>
            <p:nvPr/>
          </p:nvSpPr>
          <p:spPr bwMode="auto">
            <a:xfrm>
              <a:off x="9068311" y="4713756"/>
              <a:ext cx="74379" cy="80582"/>
            </a:xfrm>
            <a:prstGeom prst="ellipse">
              <a:avLst/>
            </a:pr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sp>
          <p:nvSpPr>
            <p:cNvPr id="447" name="Oval 132">
              <a:extLst>
                <a:ext uri="{FF2B5EF4-FFF2-40B4-BE49-F238E27FC236}">
                  <a16:creationId xmlns:a16="http://schemas.microsoft.com/office/drawing/2014/main" id="{12389F79-0C2A-8F47-9687-A614EA8F905A}"/>
                </a:ext>
              </a:extLst>
            </p:cNvPr>
            <p:cNvSpPr>
              <a:spLocks noChangeAspect="1" noChangeArrowheads="1"/>
            </p:cNvSpPr>
            <p:nvPr/>
          </p:nvSpPr>
          <p:spPr bwMode="auto">
            <a:xfrm>
              <a:off x="10063861" y="4403023"/>
              <a:ext cx="74379" cy="80582"/>
            </a:xfrm>
            <a:prstGeom prst="ellipse">
              <a:avLst/>
            </a:prstGeom>
            <a:solidFill>
              <a:srgbClr val="FFC00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marL="0" marR="0" lvl="0" indent="0" algn="l" defTabSz="462861" rtl="0" eaLnBrk="0" fontAlgn="base" latinLnBrk="0" hangingPunct="0">
                <a:lnSpc>
                  <a:spcPct val="100000"/>
                </a:lnSpc>
                <a:spcBef>
                  <a:spcPct val="0"/>
                </a:spcBef>
                <a:spcAft>
                  <a:spcPct val="0"/>
                </a:spcAft>
                <a:buClrTx/>
                <a:buSzTx/>
                <a:buFontTx/>
                <a:buNone/>
                <a:tabLst/>
                <a:defRPr/>
              </a:pPr>
              <a:endParaRPr kumimoji="0" lang="en-US" sz="711" b="0" i="0" u="none" strike="noStrike" kern="1200" cap="none" spc="0" normalizeH="0" baseline="0" noProof="0">
                <a:ln>
                  <a:noFill/>
                </a:ln>
                <a:solidFill>
                  <a:prstClr val="black"/>
                </a:solidFill>
                <a:effectLst/>
                <a:uLnTx/>
                <a:uFillTx/>
                <a:latin typeface="Calibri"/>
                <a:ea typeface="MS PGothic" charset="-128"/>
                <a:cs typeface="+mn-cs"/>
              </a:endParaRPr>
            </a:p>
          </p:txBody>
        </p:sp>
      </p:grpSp>
      <p:pic>
        <p:nvPicPr>
          <p:cNvPr id="124" name="Picture 123" descr="A picture containing indoor&#10;&#10;Description automatically generated">
            <a:extLst>
              <a:ext uri="{FF2B5EF4-FFF2-40B4-BE49-F238E27FC236}">
                <a16:creationId xmlns:a16="http://schemas.microsoft.com/office/drawing/2014/main" id="{D82AD53E-31D6-6346-923F-0D5F3D5078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72763" y="2318980"/>
            <a:ext cx="2839166" cy="4214388"/>
          </a:xfrm>
          <a:prstGeom prst="rect">
            <a:avLst/>
          </a:prstGeom>
        </p:spPr>
      </p:pic>
      <p:sp>
        <p:nvSpPr>
          <p:cNvPr id="9" name="TextBox 8">
            <a:extLst>
              <a:ext uri="{FF2B5EF4-FFF2-40B4-BE49-F238E27FC236}">
                <a16:creationId xmlns:a16="http://schemas.microsoft.com/office/drawing/2014/main" id="{CA9A230F-6C73-3B4C-A4BE-9176ACAFF1FE}"/>
              </a:ext>
            </a:extLst>
          </p:cNvPr>
          <p:cNvSpPr txBox="1"/>
          <p:nvPr/>
        </p:nvSpPr>
        <p:spPr>
          <a:xfrm>
            <a:off x="8565735" y="5069434"/>
            <a:ext cx="1784463" cy="523220"/>
          </a:xfrm>
          <a:prstGeom prst="rect">
            <a:avLst/>
          </a:prstGeom>
          <a:noFill/>
        </p:spPr>
        <p:txBody>
          <a:bodyPr wrap="none" rtlCol="0">
            <a:spAutoFit/>
          </a:bodyPr>
          <a:lstStyle/>
          <a:p>
            <a:r>
              <a:rPr lang="en-US" sz="1400" b="1" i="1" dirty="0">
                <a:solidFill>
                  <a:schemeClr val="accent1">
                    <a:lumMod val="75000"/>
                  </a:schemeClr>
                </a:solidFill>
              </a:rPr>
              <a:t>Firefly Aerospace </a:t>
            </a:r>
          </a:p>
          <a:p>
            <a:r>
              <a:rPr lang="en-US" sz="1400" b="1" i="1" dirty="0">
                <a:solidFill>
                  <a:schemeClr val="accent1">
                    <a:lumMod val="75000"/>
                  </a:schemeClr>
                </a:solidFill>
              </a:rPr>
              <a:t>Blue Ghost Lander</a:t>
            </a:r>
          </a:p>
        </p:txBody>
      </p:sp>
    </p:spTree>
    <p:extLst>
      <p:ext uri="{BB962C8B-B14F-4D97-AF65-F5344CB8AC3E}">
        <p14:creationId xmlns:p14="http://schemas.microsoft.com/office/powerpoint/2010/main" val="1525653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4</a:t>
            </a:fld>
            <a:endParaRPr lang="uk-UA"/>
          </a:p>
        </p:txBody>
      </p:sp>
      <p:sp>
        <p:nvSpPr>
          <p:cNvPr id="2" name="Title 1"/>
          <p:cNvSpPr>
            <a:spLocks noGrp="1"/>
          </p:cNvSpPr>
          <p:nvPr>
            <p:ph type="title"/>
          </p:nvPr>
        </p:nvSpPr>
        <p:spPr/>
        <p:txBody>
          <a:bodyPr/>
          <a:lstStyle/>
          <a:p>
            <a:r>
              <a:rPr lang="en-US" sz="3600" dirty="0"/>
              <a:t>SCALPSS 1.1</a:t>
            </a:r>
            <a:br>
              <a:rPr lang="en-US" sz="3600" dirty="0"/>
            </a:br>
            <a:r>
              <a:rPr lang="en-US" sz="3600" dirty="0"/>
              <a:t> Technology Goals &amp; Project Objectives</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graphicFrame>
        <p:nvGraphicFramePr>
          <p:cNvPr id="8" name="Table 7">
            <a:extLst>
              <a:ext uri="{FF2B5EF4-FFF2-40B4-BE49-F238E27FC236}">
                <a16:creationId xmlns:a16="http://schemas.microsoft.com/office/drawing/2014/main" id="{2E628313-2908-0D41-BB65-D852648B1AD9}"/>
              </a:ext>
            </a:extLst>
          </p:cNvPr>
          <p:cNvGraphicFramePr>
            <a:graphicFrameLocks noGrp="1"/>
          </p:cNvGraphicFramePr>
          <p:nvPr>
            <p:extLst>
              <p:ext uri="{D42A27DB-BD31-4B8C-83A1-F6EECF244321}">
                <p14:modId xmlns:p14="http://schemas.microsoft.com/office/powerpoint/2010/main" val="1383337454"/>
              </p:ext>
            </p:extLst>
          </p:nvPr>
        </p:nvGraphicFramePr>
        <p:xfrm>
          <a:off x="641839" y="1356599"/>
          <a:ext cx="10946423" cy="920938"/>
        </p:xfrm>
        <a:graphic>
          <a:graphicData uri="http://schemas.openxmlformats.org/drawingml/2006/table">
            <a:tbl>
              <a:tblPr/>
              <a:tblGrid>
                <a:gridCol w="1366726">
                  <a:extLst>
                    <a:ext uri="{9D8B030D-6E8A-4147-A177-3AD203B41FA5}">
                      <a16:colId xmlns:a16="http://schemas.microsoft.com/office/drawing/2014/main" val="20000"/>
                    </a:ext>
                  </a:extLst>
                </a:gridCol>
                <a:gridCol w="9579697">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a:solidFill>
                            <a:schemeClr val="bg1"/>
                          </a:solidFill>
                          <a:effectLst/>
                          <a:latin typeface="Arial" panose="020B0604020202020204" pitchFamily="34" charset="0"/>
                          <a:cs typeface="Arial" panose="020B0604020202020204" pitchFamily="34" charset="0"/>
                        </a:rPr>
                        <a:t>Technology Goals</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Goal</a:t>
                      </a:r>
                      <a:r>
                        <a:rPr lang="en-US" sz="1600" b="1" i="0" u="none" strike="noStrike" kern="1200" baseline="0" dirty="0">
                          <a:solidFill>
                            <a:srgbClr val="000000"/>
                          </a:solidFill>
                          <a:effectLst/>
                          <a:latin typeface="Arial" panose="020B0604020202020204" pitchFamily="34" charset="0"/>
                          <a:ea typeface="+mn-ea"/>
                          <a:cs typeface="Arial" panose="020B0604020202020204" pitchFamily="34" charset="0"/>
                        </a:rPr>
                        <a:t> #1</a:t>
                      </a:r>
                      <a:endParaRPr lang="en-US" sz="1600" b="1"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rgbClr val="000000"/>
                          </a:solidFill>
                          <a:effectLst/>
                          <a:latin typeface="Arial" panose="020B0604020202020204" pitchFamily="34" charset="0"/>
                          <a:ea typeface="+mn-ea"/>
                          <a:cs typeface="Arial" panose="020B0604020202020204" pitchFamily="34" charset="0"/>
                        </a:rPr>
                        <a:t>N/A</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68695337"/>
                  </a:ext>
                </a:extLst>
              </a:tr>
            </a:tbl>
          </a:graphicData>
        </a:graphic>
      </p:graphicFrame>
      <p:graphicFrame>
        <p:nvGraphicFramePr>
          <p:cNvPr id="10" name="Table 9">
            <a:extLst>
              <a:ext uri="{FF2B5EF4-FFF2-40B4-BE49-F238E27FC236}">
                <a16:creationId xmlns:a16="http://schemas.microsoft.com/office/drawing/2014/main" id="{EFA4AAD3-9208-C646-AA36-442CC5608CB6}"/>
              </a:ext>
            </a:extLst>
          </p:cNvPr>
          <p:cNvGraphicFramePr>
            <a:graphicFrameLocks noGrp="1"/>
          </p:cNvGraphicFramePr>
          <p:nvPr>
            <p:extLst>
              <p:ext uri="{D42A27DB-BD31-4B8C-83A1-F6EECF244321}">
                <p14:modId xmlns:p14="http://schemas.microsoft.com/office/powerpoint/2010/main" val="2035551068"/>
              </p:ext>
            </p:extLst>
          </p:nvPr>
        </p:nvGraphicFramePr>
        <p:xfrm>
          <a:off x="641840" y="2472909"/>
          <a:ext cx="10946422" cy="3137017"/>
        </p:xfrm>
        <a:graphic>
          <a:graphicData uri="http://schemas.openxmlformats.org/drawingml/2006/table">
            <a:tbl>
              <a:tblPr/>
              <a:tblGrid>
                <a:gridCol w="1502646">
                  <a:extLst>
                    <a:ext uri="{9D8B030D-6E8A-4147-A177-3AD203B41FA5}">
                      <a16:colId xmlns:a16="http://schemas.microsoft.com/office/drawing/2014/main" val="20000"/>
                    </a:ext>
                  </a:extLst>
                </a:gridCol>
                <a:gridCol w="9443776">
                  <a:extLst>
                    <a:ext uri="{9D8B030D-6E8A-4147-A177-3AD203B41FA5}">
                      <a16:colId xmlns:a16="http://schemas.microsoft.com/office/drawing/2014/main" val="20001"/>
                    </a:ext>
                  </a:extLst>
                </a:gridCol>
              </a:tblGrid>
              <a:tr h="329195">
                <a:tc gridSpan="2">
                  <a:txBody>
                    <a:bodyPr/>
                    <a:lstStyle/>
                    <a:p>
                      <a:pPr marL="0" marR="0" lvl="0" indent="0" algn="ctr" defTabSz="457200" rtl="0" eaLnBrk="1" fontAlgn="b" latinLnBrk="0" hangingPunct="1">
                        <a:lnSpc>
                          <a:spcPct val="100000"/>
                        </a:lnSpc>
                        <a:spcBef>
                          <a:spcPts val="0"/>
                        </a:spcBef>
                        <a:spcAft>
                          <a:spcPts val="0"/>
                        </a:spcAft>
                        <a:buClrTx/>
                        <a:buSzTx/>
                        <a:buFontTx/>
                        <a:buNone/>
                        <a:tabLst/>
                        <a:defRPr/>
                      </a:pPr>
                      <a:r>
                        <a:rPr lang="en-US" sz="2400" b="1" i="0" u="none" strike="noStrike">
                          <a:solidFill>
                            <a:schemeClr val="bg1"/>
                          </a:solidFill>
                          <a:effectLst/>
                          <a:latin typeface="Arial" panose="020B0604020202020204" pitchFamily="34" charset="0"/>
                          <a:cs typeface="Arial" panose="020B0604020202020204" pitchFamily="34" charset="0"/>
                        </a:rPr>
                        <a:t>Project Objectives </a:t>
                      </a:r>
                    </a:p>
                  </a:txBody>
                  <a:tcPr marL="9525" marR="9525" marT="9525" marB="0"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00000"/>
                    </a:solidFill>
                  </a:tcPr>
                </a:tc>
                <a:tc hMerge="1">
                  <a:txBody>
                    <a:bodyPr/>
                    <a:lstStyle/>
                    <a:p>
                      <a:endParaRPr lang="en-US"/>
                    </a:p>
                  </a:txBody>
                  <a:tcPr/>
                </a:tc>
                <a:extLst>
                  <a:ext uri="{0D108BD9-81ED-4DB2-BD59-A6C34878D82A}">
                    <a16:rowId xmlns:a16="http://schemas.microsoft.com/office/drawing/2014/main" val="1000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a:solidFill>
                            <a:schemeClr val="accent1">
                              <a:lumMod val="75000"/>
                            </a:schemeClr>
                          </a:solidFill>
                          <a:effectLst/>
                          <a:latin typeface="Arial" panose="020B0604020202020204" pitchFamily="34" charset="0"/>
                          <a:ea typeface="+mn-ea"/>
                          <a:cs typeface="Arial" panose="020B0604020202020204" pitchFamily="34" charset="0"/>
                        </a:rPr>
                        <a:t>Objective</a:t>
                      </a:r>
                      <a:r>
                        <a:rPr lang="en-US" sz="1600" b="1" i="0" u="none" strike="noStrike" kern="1200" baseline="0">
                          <a:solidFill>
                            <a:schemeClr val="accent1">
                              <a:lumMod val="75000"/>
                            </a:schemeClr>
                          </a:solidFill>
                          <a:effectLst/>
                          <a:latin typeface="Arial" panose="020B0604020202020204" pitchFamily="34" charset="0"/>
                          <a:ea typeface="+mn-ea"/>
                          <a:cs typeface="Arial" panose="020B0604020202020204" pitchFamily="34" charset="0"/>
                        </a:rPr>
                        <a:t> </a:t>
                      </a:r>
                      <a:r>
                        <a:rPr lang="en-US" sz="1600" b="1" i="0" u="none" strike="noStrike" kern="1200">
                          <a:solidFill>
                            <a:schemeClr val="accent1">
                              <a:lumMod val="75000"/>
                            </a:schemeClr>
                          </a:solidFill>
                          <a:effectLst/>
                          <a:latin typeface="Arial" panose="020B0604020202020204" pitchFamily="34" charset="0"/>
                          <a:ea typeface="+mn-ea"/>
                          <a:cs typeface="Arial" panose="020B0604020202020204" pitchFamily="34" charset="0"/>
                        </a:rPr>
                        <a:t>#1</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0" i="0" u="none" strike="noStrike" kern="1200" dirty="0">
                          <a:solidFill>
                            <a:schemeClr val="accent1">
                              <a:lumMod val="75000"/>
                            </a:schemeClr>
                          </a:solidFill>
                          <a:effectLst/>
                          <a:latin typeface="Arial" panose="020B0604020202020204" pitchFamily="34" charset="0"/>
                          <a:ea typeface="+mn-ea"/>
                          <a:cs typeface="Arial" panose="020B0604020202020204" pitchFamily="34" charset="0"/>
                        </a:rPr>
                        <a:t>Design, build, and test, stereo camera system to be delivered and flown on CLPS lander</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a:solidFill>
                            <a:schemeClr val="accent1">
                              <a:lumMod val="75000"/>
                            </a:schemeClr>
                          </a:solidFill>
                          <a:effectLst/>
                          <a:latin typeface="Arial" panose="020B0604020202020204" pitchFamily="34" charset="0"/>
                          <a:ea typeface="+mn-ea"/>
                          <a:cs typeface="Arial" panose="020B0604020202020204" pitchFamily="34" charset="0"/>
                        </a:rPr>
                        <a:t>Objective #2</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accent1">
                              <a:lumMod val="75000"/>
                            </a:schemeClr>
                          </a:solidFill>
                          <a:effectLst/>
                          <a:latin typeface="Arial" panose="020B0604020202020204" pitchFamily="34" charset="0"/>
                          <a:ea typeface="+mn-ea"/>
                          <a:cs typeface="Arial" panose="020B0604020202020204" pitchFamily="34" charset="0"/>
                        </a:rPr>
                        <a:t>Demonstrate the capture of landing site morphology, </a:t>
                      </a:r>
                      <a:r>
                        <a:rPr lang="en-US" sz="1600" kern="1200" dirty="0">
                          <a:solidFill>
                            <a:schemeClr val="tx1"/>
                          </a:solidFill>
                          <a:effectLst/>
                          <a:latin typeface="Arial" panose="020B0604020202020204" pitchFamily="34" charset="0"/>
                          <a:ea typeface="+mn-ea"/>
                          <a:cs typeface="Arial" panose="020B0604020202020204" pitchFamily="34" charset="0"/>
                        </a:rPr>
                        <a:t>prior to</a:t>
                      </a:r>
                      <a:r>
                        <a:rPr lang="en-US" sz="1600" kern="1200" dirty="0">
                          <a:solidFill>
                            <a:schemeClr val="accent1">
                              <a:lumMod val="75000"/>
                            </a:schemeClr>
                          </a:solidFill>
                          <a:effectLst/>
                          <a:latin typeface="Arial" panose="020B0604020202020204" pitchFamily="34" charset="0"/>
                          <a:ea typeface="+mn-ea"/>
                          <a:cs typeface="Arial" panose="020B0604020202020204" pitchFamily="34" charset="0"/>
                        </a:rPr>
                        <a:t>, during, and following plume surface interactions (PSI)</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02519202"/>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 #3</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Demonstrate ability to detect onset of PSI</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307031980"/>
                  </a:ext>
                </a:extLst>
              </a:tr>
              <a:tr h="545653">
                <a:tc>
                  <a:txBody>
                    <a:bodyPr/>
                    <a:lstStyle/>
                    <a:p>
                      <a:pPr marL="0" indent="0" algn="l" defTabSz="731520" rtl="0" eaLnBrk="1" fontAlgn="b" latinLnBrk="0" hangingPunct="1">
                        <a:buFont typeface="Arial" panose="020B0604020202020204" pitchFamily="34" charset="0"/>
                        <a:buNone/>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 #4</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Demonstrate ability to detect altitude at which ground obscuration occurs</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29055149"/>
                  </a:ext>
                </a:extLst>
              </a:tr>
              <a:tr h="545653">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b="1" i="0" u="none" strike="noStrike" kern="1200" dirty="0">
                          <a:solidFill>
                            <a:srgbClr val="000000"/>
                          </a:solidFill>
                          <a:effectLst/>
                          <a:latin typeface="Arial" panose="020B0604020202020204" pitchFamily="34" charset="0"/>
                          <a:ea typeface="+mn-ea"/>
                          <a:cs typeface="Arial" panose="020B0604020202020204" pitchFamily="34" charset="0"/>
                        </a:rPr>
                        <a:t>Objective #5</a:t>
                      </a:r>
                    </a:p>
                  </a:txBody>
                  <a:tcPr anchor="ctr">
                    <a:lnL w="381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731520" rtl="0" eaLnBrk="1" fontAlgn="b" latinLnBrk="0" hangingPunct="1">
                        <a:lnSpc>
                          <a:spcPct val="100000"/>
                        </a:lnSpc>
                        <a:spcBef>
                          <a:spcPts val="0"/>
                        </a:spcBef>
                        <a:spcAft>
                          <a:spcPts val="0"/>
                        </a:spcAft>
                        <a:buClrTx/>
                        <a:buSzTx/>
                        <a:buFont typeface="Arial" panose="020B0604020202020204" pitchFamily="34" charset="0"/>
                        <a:buNone/>
                        <a:tabLst/>
                        <a:defRPr/>
                      </a:pPr>
                      <a:r>
                        <a:rPr lang="en-US" sz="1600" kern="1200" dirty="0">
                          <a:solidFill>
                            <a:schemeClr val="tx1"/>
                          </a:solidFill>
                          <a:effectLst/>
                          <a:latin typeface="Arial" panose="020B0604020202020204" pitchFamily="34" charset="0"/>
                          <a:ea typeface="+mn-ea"/>
                          <a:cs typeface="Arial" panose="020B0604020202020204" pitchFamily="34" charset="0"/>
                        </a:rPr>
                        <a:t>Demonstrate methods for determining ejecta sheet structure</a:t>
                      </a:r>
                    </a:p>
                  </a:txBody>
                  <a:tcPr anchor="ctr">
                    <a:lnL w="12700" cap="flat" cmpd="sng" algn="ctr">
                      <a:solidFill>
                        <a:schemeClr val="bg1">
                          <a:lumMod val="50000"/>
                        </a:schemeClr>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6208727"/>
                  </a:ext>
                </a:extLst>
              </a:tr>
            </a:tbl>
          </a:graphicData>
        </a:graphic>
      </p:graphicFrame>
      <p:sp>
        <p:nvSpPr>
          <p:cNvPr id="9" name="TextBox 8">
            <a:extLst>
              <a:ext uri="{FF2B5EF4-FFF2-40B4-BE49-F238E27FC236}">
                <a16:creationId xmlns:a16="http://schemas.microsoft.com/office/drawing/2014/main" id="{A67616EE-DF3D-284B-9041-9FF0BDF2113B}"/>
              </a:ext>
            </a:extLst>
          </p:cNvPr>
          <p:cNvSpPr txBox="1"/>
          <p:nvPr/>
        </p:nvSpPr>
        <p:spPr>
          <a:xfrm>
            <a:off x="641838" y="5805298"/>
            <a:ext cx="10946423" cy="369332"/>
          </a:xfrm>
          <a:prstGeom prst="rect">
            <a:avLst/>
          </a:prstGeom>
          <a:noFill/>
        </p:spPr>
        <p:txBody>
          <a:bodyPr wrap="square" rtlCol="0">
            <a:spAutoFit/>
          </a:bodyPr>
          <a:lstStyle/>
          <a:p>
            <a:r>
              <a:rPr lang="en-US" dirty="0">
                <a:solidFill>
                  <a:schemeClr val="accent1">
                    <a:lumMod val="75000"/>
                  </a:schemeClr>
                </a:solidFill>
              </a:rPr>
              <a:t>SCALPSS (1.0) is intended to capture only Objective #1 and Objective #2.</a:t>
            </a:r>
          </a:p>
        </p:txBody>
      </p:sp>
    </p:spTree>
    <p:extLst>
      <p:ext uri="{BB962C8B-B14F-4D97-AF65-F5344CB8AC3E}">
        <p14:creationId xmlns:p14="http://schemas.microsoft.com/office/powerpoint/2010/main" val="2470090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CE5CD3-50AC-8A4C-B79B-1217F2C07034}"/>
              </a:ext>
            </a:extLst>
          </p:cNvPr>
          <p:cNvSpPr>
            <a:spLocks noGrp="1"/>
          </p:cNvSpPr>
          <p:nvPr>
            <p:ph type="title"/>
          </p:nvPr>
        </p:nvSpPr>
        <p:spPr/>
        <p:txBody>
          <a:bodyPr/>
          <a:lstStyle/>
          <a:p>
            <a:r>
              <a:rPr lang="en-US" sz="4000" dirty="0"/>
              <a:t>SCALPSS 1.0 Status</a:t>
            </a:r>
          </a:p>
        </p:txBody>
      </p:sp>
      <p:sp>
        <p:nvSpPr>
          <p:cNvPr id="13" name="Content Placeholder 12">
            <a:extLst>
              <a:ext uri="{FF2B5EF4-FFF2-40B4-BE49-F238E27FC236}">
                <a16:creationId xmlns:a16="http://schemas.microsoft.com/office/drawing/2014/main" id="{A3C6CF66-A349-9242-9781-A52D26616B0E}"/>
              </a:ext>
            </a:extLst>
          </p:cNvPr>
          <p:cNvSpPr>
            <a:spLocks noGrp="1"/>
          </p:cNvSpPr>
          <p:nvPr>
            <p:ph idx="1"/>
          </p:nvPr>
        </p:nvSpPr>
        <p:spPr>
          <a:xfrm>
            <a:off x="609600" y="1545770"/>
            <a:ext cx="5486400" cy="1664558"/>
          </a:xfrm>
        </p:spPr>
        <p:txBody>
          <a:bodyPr/>
          <a:lstStyle/>
          <a:p>
            <a:pPr marL="285750" indent="-285750">
              <a:buFont typeface="Arial" panose="020B0604020202020204" pitchFamily="34" charset="0"/>
              <a:buChar char="•"/>
            </a:pPr>
            <a:r>
              <a:rPr lang="en-US" sz="2200" b="0" dirty="0"/>
              <a:t>Flight hardware was delivered to NPLP/CLPS and Intuitive Machines for integration onto their NOVA-C lander in April 2021.</a:t>
            </a:r>
          </a:p>
          <a:p>
            <a:pPr marL="285750" indent="-285750">
              <a:buFont typeface="Arial" panose="020B0604020202020204" pitchFamily="34" charset="0"/>
              <a:buChar char="•"/>
            </a:pPr>
            <a:r>
              <a:rPr lang="en-US" sz="2200" b="0" dirty="0"/>
              <a:t>All flight hardware has been successfully fit-checked with the lander.</a:t>
            </a:r>
          </a:p>
          <a:p>
            <a:pPr marL="285750" indent="-285750">
              <a:buFont typeface="Arial" panose="020B0604020202020204" pitchFamily="34" charset="0"/>
              <a:buChar char="•"/>
            </a:pPr>
            <a:r>
              <a:rPr lang="en-US" sz="2200" b="0" dirty="0"/>
              <a:t>The flight hardware has successfully completed two tests with the lander FSW testbed (FlatSat).</a:t>
            </a:r>
          </a:p>
          <a:p>
            <a:pPr marL="565150" lvl="1" indent="-285750">
              <a:buFont typeface="STIXGeneral-Regular" pitchFamily="2" charset="2"/>
              <a:buChar char="⎯"/>
            </a:pPr>
            <a:r>
              <a:rPr lang="en-US" sz="2200" b="0" dirty="0"/>
              <a:t>A third test is also planned.</a:t>
            </a:r>
          </a:p>
          <a:p>
            <a:pPr marL="285750" indent="-285750">
              <a:buFont typeface="Arial" panose="020B0604020202020204" pitchFamily="34" charset="0"/>
              <a:buChar char="•"/>
            </a:pPr>
            <a:r>
              <a:rPr lang="en-US" sz="2200" b="0" dirty="0"/>
              <a:t>Lander integration is currently planned for the week of 20 September 2021.</a:t>
            </a:r>
          </a:p>
          <a:p>
            <a:pPr marL="285750" indent="-285750">
              <a:buFont typeface="Arial" panose="020B0604020202020204" pitchFamily="34" charset="0"/>
              <a:buChar char="•"/>
            </a:pPr>
            <a:r>
              <a:rPr lang="en-US" sz="2200" b="0" dirty="0"/>
              <a:t>Launch anticipated in Q1 of CY22.</a:t>
            </a:r>
          </a:p>
        </p:txBody>
      </p:sp>
      <p:sp>
        <p:nvSpPr>
          <p:cNvPr id="2" name="Slide Number Placeholder 1">
            <a:extLst>
              <a:ext uri="{FF2B5EF4-FFF2-40B4-BE49-F238E27FC236}">
                <a16:creationId xmlns:a16="http://schemas.microsoft.com/office/drawing/2014/main" id="{000AD05D-69E0-3A42-A8B7-6EFE176B5AF6}"/>
              </a:ext>
            </a:extLst>
          </p:cNvPr>
          <p:cNvSpPr>
            <a:spLocks noGrp="1"/>
          </p:cNvSpPr>
          <p:nvPr>
            <p:ph type="sldNum" sz="quarter" idx="10"/>
          </p:nvPr>
        </p:nvSpPr>
        <p:spPr/>
        <p:txBody>
          <a:bodyPr/>
          <a:lstStyle/>
          <a:p>
            <a:pPr>
              <a:defRPr/>
            </a:pPr>
            <a:fld id="{75D13D49-2B6F-174C-9E1E-1013A06E5C50}" type="slidenum">
              <a:rPr lang="uk-UA" sz="800" smtClean="0">
                <a:latin typeface="Arial" panose="020B0604020202020204" pitchFamily="34" charset="0"/>
                <a:cs typeface="Arial" panose="020B0604020202020204" pitchFamily="34" charset="0"/>
              </a:rPr>
              <a:pPr>
                <a:defRPr/>
              </a:pPr>
              <a:t>5</a:t>
            </a:fld>
            <a:endParaRPr lang="uk-UA" sz="80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23ECA7DF-F52E-7947-A02B-CF5BBA00E0F5}"/>
              </a:ext>
            </a:extLst>
          </p:cNvPr>
          <p:cNvSpPr txBox="1"/>
          <p:nvPr/>
        </p:nvSpPr>
        <p:spPr>
          <a:xfrm>
            <a:off x="7433435" y="1305509"/>
            <a:ext cx="851515" cy="276999"/>
          </a:xfrm>
          <a:prstGeom prst="rect">
            <a:avLst/>
          </a:prstGeom>
          <a:noFill/>
        </p:spPr>
        <p:txBody>
          <a:bodyPr wrap="none" rtlCol="0">
            <a:spAutoFit/>
          </a:bodyPr>
          <a:lstStyle/>
          <a:p>
            <a:pPr algn="ctr"/>
            <a:r>
              <a:rPr lang="en-US" sz="1200" b="1" i="1" dirty="0">
                <a:solidFill>
                  <a:schemeClr val="accent1"/>
                </a:solidFill>
                <a:latin typeface="Arial" panose="020B0604020202020204" pitchFamily="34" charset="0"/>
                <a:cs typeface="Arial" panose="020B0604020202020204" pitchFamily="34" charset="0"/>
              </a:rPr>
              <a:t>USB Hub</a:t>
            </a:r>
          </a:p>
        </p:txBody>
      </p:sp>
      <p:sp>
        <p:nvSpPr>
          <p:cNvPr id="10" name="TextBox 9">
            <a:extLst>
              <a:ext uri="{FF2B5EF4-FFF2-40B4-BE49-F238E27FC236}">
                <a16:creationId xmlns:a16="http://schemas.microsoft.com/office/drawing/2014/main" id="{C0629CF4-FCB6-E34A-9A01-BC55D104CBAA}"/>
              </a:ext>
            </a:extLst>
          </p:cNvPr>
          <p:cNvSpPr txBox="1"/>
          <p:nvPr/>
        </p:nvSpPr>
        <p:spPr>
          <a:xfrm>
            <a:off x="9529594" y="1648670"/>
            <a:ext cx="1944763" cy="276999"/>
          </a:xfrm>
          <a:prstGeom prst="rect">
            <a:avLst/>
          </a:prstGeom>
          <a:noFill/>
        </p:spPr>
        <p:txBody>
          <a:bodyPr wrap="none" rtlCol="0">
            <a:spAutoFit/>
          </a:bodyPr>
          <a:lstStyle/>
          <a:p>
            <a:pPr algn="ctr"/>
            <a:r>
              <a:rPr lang="en-US" sz="1200" b="1" i="1" dirty="0">
                <a:solidFill>
                  <a:schemeClr val="accent1"/>
                </a:solidFill>
                <a:latin typeface="Arial" panose="020B0604020202020204" pitchFamily="34" charset="0"/>
                <a:cs typeface="Arial" panose="020B0604020202020204" pitchFamily="34" charset="0"/>
              </a:rPr>
              <a:t>Data Storage Unit (DSU)</a:t>
            </a:r>
          </a:p>
        </p:txBody>
      </p:sp>
      <p:sp>
        <p:nvSpPr>
          <p:cNvPr id="11" name="TextBox 10">
            <a:extLst>
              <a:ext uri="{FF2B5EF4-FFF2-40B4-BE49-F238E27FC236}">
                <a16:creationId xmlns:a16="http://schemas.microsoft.com/office/drawing/2014/main" id="{B5CF4D23-A953-DC42-9320-DF6EC6822ECE}"/>
              </a:ext>
            </a:extLst>
          </p:cNvPr>
          <p:cNvSpPr txBox="1"/>
          <p:nvPr/>
        </p:nvSpPr>
        <p:spPr>
          <a:xfrm>
            <a:off x="7103313" y="6352401"/>
            <a:ext cx="1800493" cy="276999"/>
          </a:xfrm>
          <a:prstGeom prst="rect">
            <a:avLst/>
          </a:prstGeom>
          <a:noFill/>
        </p:spPr>
        <p:txBody>
          <a:bodyPr wrap="none" rtlCol="0">
            <a:spAutoFit/>
          </a:bodyPr>
          <a:lstStyle/>
          <a:p>
            <a:r>
              <a:rPr lang="en-US" sz="1200" b="1" i="1" dirty="0">
                <a:solidFill>
                  <a:schemeClr val="accent1"/>
                </a:solidFill>
                <a:latin typeface="Arial" panose="020B0604020202020204" pitchFamily="34" charset="0"/>
                <a:cs typeface="Arial" panose="020B0604020202020204" pitchFamily="34" charset="0"/>
              </a:rPr>
              <a:t>Camera (in mount, x4)</a:t>
            </a:r>
          </a:p>
        </p:txBody>
      </p:sp>
      <p:sp>
        <p:nvSpPr>
          <p:cNvPr id="12" name="TextBox 11">
            <a:extLst>
              <a:ext uri="{FF2B5EF4-FFF2-40B4-BE49-F238E27FC236}">
                <a16:creationId xmlns:a16="http://schemas.microsoft.com/office/drawing/2014/main" id="{0EB5CBBA-FA55-9E4C-8B91-793F7C9502AA}"/>
              </a:ext>
            </a:extLst>
          </p:cNvPr>
          <p:cNvSpPr txBox="1"/>
          <p:nvPr/>
        </p:nvSpPr>
        <p:spPr>
          <a:xfrm>
            <a:off x="9411579" y="6121568"/>
            <a:ext cx="1827743" cy="461665"/>
          </a:xfrm>
          <a:prstGeom prst="rect">
            <a:avLst/>
          </a:prstGeom>
          <a:noFill/>
        </p:spPr>
        <p:txBody>
          <a:bodyPr wrap="none" rtlCol="0">
            <a:spAutoFit/>
          </a:bodyPr>
          <a:lstStyle/>
          <a:p>
            <a:pPr algn="ctr"/>
            <a:r>
              <a:rPr lang="en-US" sz="1200" b="1" i="1" dirty="0">
                <a:solidFill>
                  <a:schemeClr val="accent1"/>
                </a:solidFill>
                <a:latin typeface="Arial" panose="020B0604020202020204" pitchFamily="34" charset="0"/>
                <a:cs typeface="Arial" panose="020B0604020202020204" pitchFamily="34" charset="0"/>
              </a:rPr>
              <a:t>Flight hardware ready </a:t>
            </a:r>
          </a:p>
          <a:p>
            <a:pPr algn="ctr"/>
            <a:r>
              <a:rPr lang="en-US" sz="1200" b="1" i="1" dirty="0">
                <a:solidFill>
                  <a:schemeClr val="accent1"/>
                </a:solidFill>
                <a:latin typeface="Arial" panose="020B0604020202020204" pitchFamily="34" charset="0"/>
                <a:cs typeface="Arial" panose="020B0604020202020204" pitchFamily="34" charset="0"/>
              </a:rPr>
              <a:t>for TVAC testing</a:t>
            </a:r>
          </a:p>
        </p:txBody>
      </p:sp>
      <p:pic>
        <p:nvPicPr>
          <p:cNvPr id="14" name="Content Placeholder 3">
            <a:extLst>
              <a:ext uri="{FF2B5EF4-FFF2-40B4-BE49-F238E27FC236}">
                <a16:creationId xmlns:a16="http://schemas.microsoft.com/office/drawing/2014/main" id="{4C791A7C-0D53-D540-9BD9-DFEF0A1C561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797" r="12360" b="13546"/>
          <a:stretch/>
        </p:blipFill>
        <p:spPr>
          <a:xfrm>
            <a:off x="8843890" y="1906413"/>
            <a:ext cx="2945774" cy="1885423"/>
          </a:xfrm>
          <a:prstGeom prst="rect">
            <a:avLst/>
          </a:prstGeom>
        </p:spPr>
      </p:pic>
      <p:pic>
        <p:nvPicPr>
          <p:cNvPr id="15" name="Content Placeholder 3">
            <a:extLst>
              <a:ext uri="{FF2B5EF4-FFF2-40B4-BE49-F238E27FC236}">
                <a16:creationId xmlns:a16="http://schemas.microsoft.com/office/drawing/2014/main" id="{8901FFC4-8553-E84A-9004-8FE9E0E74DA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4625" r="24723" b="18001"/>
          <a:stretch/>
        </p:blipFill>
        <p:spPr>
          <a:xfrm>
            <a:off x="6306808" y="1582508"/>
            <a:ext cx="3104771" cy="2379854"/>
          </a:xfrm>
          <a:prstGeom prst="rect">
            <a:avLst/>
          </a:prstGeom>
        </p:spPr>
      </p:pic>
      <p:pic>
        <p:nvPicPr>
          <p:cNvPr id="16" name="Content Placeholder 3">
            <a:extLst>
              <a:ext uri="{FF2B5EF4-FFF2-40B4-BE49-F238E27FC236}">
                <a16:creationId xmlns:a16="http://schemas.microsoft.com/office/drawing/2014/main" id="{76A6E1B3-7066-9C43-B8CD-EF327F9D92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92469" y="3671047"/>
            <a:ext cx="2422182" cy="2681354"/>
          </a:xfrm>
          <a:prstGeom prst="rect">
            <a:avLst/>
          </a:prstGeom>
        </p:spPr>
      </p:pic>
      <p:pic>
        <p:nvPicPr>
          <p:cNvPr id="6" name="Content Placeholder 11">
            <a:extLst>
              <a:ext uri="{FF2B5EF4-FFF2-40B4-BE49-F238E27FC236}">
                <a16:creationId xmlns:a16="http://schemas.microsoft.com/office/drawing/2014/main" id="{F559B74A-88C0-2045-A172-78ED907CA22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6200000">
            <a:off x="9183723" y="3822766"/>
            <a:ext cx="2310208" cy="2248350"/>
          </a:xfrm>
          <a:prstGeom prst="rect">
            <a:avLst/>
          </a:prstGeom>
        </p:spPr>
      </p:pic>
    </p:spTree>
    <p:extLst>
      <p:ext uri="{BB962C8B-B14F-4D97-AF65-F5344CB8AC3E}">
        <p14:creationId xmlns:p14="http://schemas.microsoft.com/office/powerpoint/2010/main" val="1304800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6</a:t>
            </a:fld>
            <a:endParaRPr lang="uk-UA"/>
          </a:p>
        </p:txBody>
      </p:sp>
      <p:sp>
        <p:nvSpPr>
          <p:cNvPr id="2" name="Title 1"/>
          <p:cNvSpPr>
            <a:spLocks noGrp="1"/>
          </p:cNvSpPr>
          <p:nvPr>
            <p:ph type="title"/>
          </p:nvPr>
        </p:nvSpPr>
        <p:spPr/>
        <p:txBody>
          <a:bodyPr/>
          <a:lstStyle/>
          <a:p>
            <a:r>
              <a:rPr lang="en-US" sz="4000" dirty="0"/>
              <a:t>Accomplishments</a:t>
            </a:r>
          </a:p>
        </p:txBody>
      </p:sp>
      <p:sp>
        <p:nvSpPr>
          <p:cNvPr id="4" name="Content Placeholder 2"/>
          <p:cNvSpPr txBox="1">
            <a:spLocks/>
          </p:cNvSpPr>
          <p:nvPr/>
        </p:nvSpPr>
        <p:spPr>
          <a:xfrm>
            <a:off x="177349" y="1364749"/>
            <a:ext cx="5010556"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Project start was 1 October 2020</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Project Initiation Briefing provided in December 2020.</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System Design (Peer) Review successfully completed in May 2021.</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Approved and released Project Plan and Product Assurance Plan.</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Payload requirements have been baselined in a draft ICD with Firefly Aerospace.</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Baseline lens selection and camera configuration has been completed.</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Much of the flight hardware has been procured (using much of the same hardware and vendors as SCALPSS 1.0).</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Initial pre-flight predictions of plume-surface interactions / erosion has been completed.</a:t>
            </a:r>
          </a:p>
          <a:p>
            <a:pPr>
              <a:spcBef>
                <a:spcPts val="600"/>
              </a:spcBef>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lvl="1">
              <a:spcBef>
                <a:spcPts val="600"/>
              </a:spcBef>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grpSp>
        <p:nvGrpSpPr>
          <p:cNvPr id="48" name="Group 47">
            <a:extLst>
              <a:ext uri="{FF2B5EF4-FFF2-40B4-BE49-F238E27FC236}">
                <a16:creationId xmlns:a16="http://schemas.microsoft.com/office/drawing/2014/main" id="{8DD243F8-8534-3145-9719-69EF9B91F2A9}"/>
              </a:ext>
            </a:extLst>
          </p:cNvPr>
          <p:cNvGrpSpPr/>
          <p:nvPr/>
        </p:nvGrpSpPr>
        <p:grpSpPr>
          <a:xfrm>
            <a:off x="5237018" y="1302352"/>
            <a:ext cx="6753814" cy="5127605"/>
            <a:chOff x="5237018" y="1302352"/>
            <a:chExt cx="6753814" cy="5127605"/>
          </a:xfrm>
        </p:grpSpPr>
        <p:grpSp>
          <p:nvGrpSpPr>
            <p:cNvPr id="44" name="Group 43">
              <a:extLst>
                <a:ext uri="{FF2B5EF4-FFF2-40B4-BE49-F238E27FC236}">
                  <a16:creationId xmlns:a16="http://schemas.microsoft.com/office/drawing/2014/main" id="{F3F7D9ED-27DB-474E-997C-F8D9635427AE}"/>
                </a:ext>
              </a:extLst>
            </p:cNvPr>
            <p:cNvGrpSpPr>
              <a:grpSpLocks noChangeAspect="1"/>
            </p:cNvGrpSpPr>
            <p:nvPr/>
          </p:nvGrpSpPr>
          <p:grpSpPr>
            <a:xfrm>
              <a:off x="5680740" y="1610973"/>
              <a:ext cx="6108924" cy="3308493"/>
              <a:chOff x="1001861" y="1557532"/>
              <a:chExt cx="9541117" cy="5167312"/>
            </a:xfrm>
          </p:grpSpPr>
          <p:pic>
            <p:nvPicPr>
              <p:cNvPr id="21" name="Content Placeholder 8">
                <a:extLst>
                  <a:ext uri="{FF2B5EF4-FFF2-40B4-BE49-F238E27FC236}">
                    <a16:creationId xmlns:a16="http://schemas.microsoft.com/office/drawing/2014/main" id="{1D12A50D-DD8B-E948-8670-C1EFDEEC72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25072" y="1557532"/>
                <a:ext cx="8764296" cy="5167312"/>
              </a:xfrm>
              <a:prstGeom prst="rect">
                <a:avLst/>
              </a:prstGeom>
            </p:spPr>
          </p:pic>
          <p:sp>
            <p:nvSpPr>
              <p:cNvPr id="22" name="TextBox 21">
                <a:extLst>
                  <a:ext uri="{FF2B5EF4-FFF2-40B4-BE49-F238E27FC236}">
                    <a16:creationId xmlns:a16="http://schemas.microsoft.com/office/drawing/2014/main" id="{57C40B06-1B4D-AC4F-9ED8-1B2E2C76D38B}"/>
                  </a:ext>
                </a:extLst>
              </p:cNvPr>
              <p:cNvSpPr txBox="1"/>
              <p:nvPr/>
            </p:nvSpPr>
            <p:spPr>
              <a:xfrm>
                <a:off x="1144967" y="1686549"/>
                <a:ext cx="1160207" cy="865252"/>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North</a:t>
                </a:r>
              </a:p>
              <a:p>
                <a:pPr algn="ctr"/>
                <a:r>
                  <a:rPr lang="en-US" sz="2000" dirty="0">
                    <a:latin typeface="Arial" panose="020B0604020202020204" pitchFamily="34" charset="0"/>
                    <a:cs typeface="Arial" panose="020B0604020202020204" pitchFamily="34" charset="0"/>
                  </a:rPr>
                  <a:t>↑</a:t>
                </a:r>
              </a:p>
            </p:txBody>
          </p:sp>
          <p:sp>
            <p:nvSpPr>
              <p:cNvPr id="23" name="TextBox 22">
                <a:extLst>
                  <a:ext uri="{FF2B5EF4-FFF2-40B4-BE49-F238E27FC236}">
                    <a16:creationId xmlns:a16="http://schemas.microsoft.com/office/drawing/2014/main" id="{C8D1EFE1-34AD-4442-926B-E8C011B7A069}"/>
                  </a:ext>
                </a:extLst>
              </p:cNvPr>
              <p:cNvSpPr txBox="1"/>
              <p:nvPr/>
            </p:nvSpPr>
            <p:spPr>
              <a:xfrm>
                <a:off x="1001861" y="3759778"/>
                <a:ext cx="1510263" cy="865252"/>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LFL and SFL Combo Bracket</a:t>
                </a:r>
              </a:p>
            </p:txBody>
          </p:sp>
          <p:sp>
            <p:nvSpPr>
              <p:cNvPr id="24" name="TextBox 23">
                <a:extLst>
                  <a:ext uri="{FF2B5EF4-FFF2-40B4-BE49-F238E27FC236}">
                    <a16:creationId xmlns:a16="http://schemas.microsoft.com/office/drawing/2014/main" id="{0574AC41-F68B-BB4D-902D-46DF5A0177C5}"/>
                  </a:ext>
                </a:extLst>
              </p:cNvPr>
              <p:cNvSpPr txBox="1"/>
              <p:nvPr/>
            </p:nvSpPr>
            <p:spPr>
              <a:xfrm>
                <a:off x="9280916" y="3284324"/>
                <a:ext cx="1262062" cy="624905"/>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SFL Single</a:t>
                </a:r>
              </a:p>
              <a:p>
                <a:pPr algn="ctr"/>
                <a:r>
                  <a:rPr lang="en-US" sz="1000" dirty="0">
                    <a:latin typeface="Arial" panose="020B0604020202020204" pitchFamily="34" charset="0"/>
                    <a:cs typeface="Arial" panose="020B0604020202020204" pitchFamily="34" charset="0"/>
                  </a:rPr>
                  <a:t>Bracket</a:t>
                </a:r>
              </a:p>
            </p:txBody>
          </p:sp>
          <p:sp>
            <p:nvSpPr>
              <p:cNvPr id="25" name="TextBox 24">
                <a:extLst>
                  <a:ext uri="{FF2B5EF4-FFF2-40B4-BE49-F238E27FC236}">
                    <a16:creationId xmlns:a16="http://schemas.microsoft.com/office/drawing/2014/main" id="{42385434-2EAB-0747-9B3E-53BD9ADB3388}"/>
                  </a:ext>
                </a:extLst>
              </p:cNvPr>
              <p:cNvSpPr txBox="1"/>
              <p:nvPr/>
            </p:nvSpPr>
            <p:spPr>
              <a:xfrm>
                <a:off x="2646105" y="4565928"/>
                <a:ext cx="375190" cy="384556"/>
              </a:xfrm>
              <a:prstGeom prst="rect">
                <a:avLst/>
              </a:prstGeom>
              <a:noFill/>
            </p:spPr>
            <p:txBody>
              <a:bodyPr wrap="square" rtlCol="0">
                <a:spAutoFit/>
              </a:bodyPr>
              <a:lstStyle/>
              <a:p>
                <a:pPr algn="ctr"/>
                <a:r>
                  <a:rPr lang="en-US" sz="1000" dirty="0">
                    <a:solidFill>
                      <a:srgbClr val="FF0000"/>
                    </a:solidFill>
                    <a:latin typeface="Arial" panose="020B0604020202020204" pitchFamily="34" charset="0"/>
                    <a:cs typeface="Arial" panose="020B0604020202020204" pitchFamily="34" charset="0"/>
                  </a:rPr>
                  <a:t>1</a:t>
                </a:r>
              </a:p>
            </p:txBody>
          </p:sp>
          <p:sp>
            <p:nvSpPr>
              <p:cNvPr id="26" name="TextBox 25">
                <a:extLst>
                  <a:ext uri="{FF2B5EF4-FFF2-40B4-BE49-F238E27FC236}">
                    <a16:creationId xmlns:a16="http://schemas.microsoft.com/office/drawing/2014/main" id="{6A0AD9A7-F5ED-6C42-BACE-549B0E1C42E8}"/>
                  </a:ext>
                </a:extLst>
              </p:cNvPr>
              <p:cNvSpPr txBox="1"/>
              <p:nvPr/>
            </p:nvSpPr>
            <p:spPr>
              <a:xfrm>
                <a:off x="3788330" y="3284324"/>
                <a:ext cx="375190" cy="384556"/>
              </a:xfrm>
              <a:prstGeom prst="rect">
                <a:avLst/>
              </a:prstGeom>
              <a:noFill/>
            </p:spPr>
            <p:txBody>
              <a:bodyPr wrap="square" rtlCol="0">
                <a:spAutoFit/>
              </a:bodyPr>
              <a:lstStyle/>
              <a:p>
                <a:pPr algn="ctr"/>
                <a:r>
                  <a:rPr lang="en-US" sz="1000" dirty="0">
                    <a:solidFill>
                      <a:srgbClr val="FF0000"/>
                    </a:solidFill>
                    <a:latin typeface="Arial" panose="020B0604020202020204" pitchFamily="34" charset="0"/>
                    <a:cs typeface="Arial" panose="020B0604020202020204" pitchFamily="34" charset="0"/>
                  </a:rPr>
                  <a:t>3</a:t>
                </a:r>
              </a:p>
            </p:txBody>
          </p:sp>
          <p:sp>
            <p:nvSpPr>
              <p:cNvPr id="27" name="TextBox 26">
                <a:extLst>
                  <a:ext uri="{FF2B5EF4-FFF2-40B4-BE49-F238E27FC236}">
                    <a16:creationId xmlns:a16="http://schemas.microsoft.com/office/drawing/2014/main" id="{775B88A1-A064-7048-8E81-6D8D421FB7B6}"/>
                  </a:ext>
                </a:extLst>
              </p:cNvPr>
              <p:cNvSpPr txBox="1"/>
              <p:nvPr/>
            </p:nvSpPr>
            <p:spPr>
              <a:xfrm>
                <a:off x="7594603" y="3229524"/>
                <a:ext cx="375190" cy="384556"/>
              </a:xfrm>
              <a:prstGeom prst="rect">
                <a:avLst/>
              </a:prstGeom>
              <a:noFill/>
            </p:spPr>
            <p:txBody>
              <a:bodyPr wrap="square" rtlCol="0">
                <a:spAutoFit/>
              </a:bodyPr>
              <a:lstStyle/>
              <a:p>
                <a:pPr algn="ctr"/>
                <a:r>
                  <a:rPr lang="en-US" sz="1000" dirty="0">
                    <a:solidFill>
                      <a:srgbClr val="FF0000"/>
                    </a:solidFill>
                    <a:latin typeface="Arial" panose="020B0604020202020204" pitchFamily="34" charset="0"/>
                    <a:cs typeface="Arial" panose="020B0604020202020204" pitchFamily="34" charset="0"/>
                  </a:rPr>
                  <a:t>4</a:t>
                </a:r>
              </a:p>
            </p:txBody>
          </p:sp>
          <p:sp>
            <p:nvSpPr>
              <p:cNvPr id="28" name="TextBox 27">
                <a:extLst>
                  <a:ext uri="{FF2B5EF4-FFF2-40B4-BE49-F238E27FC236}">
                    <a16:creationId xmlns:a16="http://schemas.microsoft.com/office/drawing/2014/main" id="{8CEF095E-9F1F-5448-995C-B2E6F5B928B9}"/>
                  </a:ext>
                </a:extLst>
              </p:cNvPr>
              <p:cNvSpPr txBox="1"/>
              <p:nvPr/>
            </p:nvSpPr>
            <p:spPr>
              <a:xfrm>
                <a:off x="8745012" y="4282998"/>
                <a:ext cx="375190" cy="384556"/>
              </a:xfrm>
              <a:prstGeom prst="rect">
                <a:avLst/>
              </a:prstGeom>
              <a:noFill/>
            </p:spPr>
            <p:txBody>
              <a:bodyPr wrap="square" rtlCol="0">
                <a:spAutoFit/>
              </a:bodyPr>
              <a:lstStyle/>
              <a:p>
                <a:pPr algn="ctr"/>
                <a:r>
                  <a:rPr lang="en-US" sz="1000" dirty="0">
                    <a:solidFill>
                      <a:srgbClr val="FF0000"/>
                    </a:solidFill>
                    <a:latin typeface="Arial" panose="020B0604020202020204" pitchFamily="34" charset="0"/>
                    <a:cs typeface="Arial" panose="020B0604020202020204" pitchFamily="34" charset="0"/>
                  </a:rPr>
                  <a:t>5</a:t>
                </a:r>
              </a:p>
            </p:txBody>
          </p:sp>
          <p:sp>
            <p:nvSpPr>
              <p:cNvPr id="29" name="TextBox 28">
                <a:extLst>
                  <a:ext uri="{FF2B5EF4-FFF2-40B4-BE49-F238E27FC236}">
                    <a16:creationId xmlns:a16="http://schemas.microsoft.com/office/drawing/2014/main" id="{7BC60282-AA9E-A54E-AB1E-F5A55487E013}"/>
                  </a:ext>
                </a:extLst>
              </p:cNvPr>
              <p:cNvSpPr txBox="1"/>
              <p:nvPr/>
            </p:nvSpPr>
            <p:spPr>
              <a:xfrm>
                <a:off x="8745793" y="4648324"/>
                <a:ext cx="375190" cy="384556"/>
              </a:xfrm>
              <a:prstGeom prst="rect">
                <a:avLst/>
              </a:prstGeom>
              <a:noFill/>
            </p:spPr>
            <p:txBody>
              <a:bodyPr wrap="square" rtlCol="0">
                <a:spAutoFit/>
              </a:bodyPr>
              <a:lstStyle/>
              <a:p>
                <a:pPr algn="ctr"/>
                <a:r>
                  <a:rPr lang="en-US" sz="1000" dirty="0">
                    <a:solidFill>
                      <a:srgbClr val="FF0000"/>
                    </a:solidFill>
                    <a:latin typeface="Arial" panose="020B0604020202020204" pitchFamily="34" charset="0"/>
                    <a:cs typeface="Arial" panose="020B0604020202020204" pitchFamily="34" charset="0"/>
                  </a:rPr>
                  <a:t>6</a:t>
                </a:r>
              </a:p>
            </p:txBody>
          </p:sp>
          <p:cxnSp>
            <p:nvCxnSpPr>
              <p:cNvPr id="30" name="Straight Arrow Connector 29">
                <a:extLst>
                  <a:ext uri="{FF2B5EF4-FFF2-40B4-BE49-F238E27FC236}">
                    <a16:creationId xmlns:a16="http://schemas.microsoft.com/office/drawing/2014/main" id="{E16EB40C-F659-E740-B9F0-24551F3BCF5A}"/>
                  </a:ext>
                </a:extLst>
              </p:cNvPr>
              <p:cNvCxnSpPr/>
              <p:nvPr/>
            </p:nvCxnSpPr>
            <p:spPr>
              <a:xfrm>
                <a:off x="6980903" y="2502077"/>
                <a:ext cx="584986" cy="0"/>
              </a:xfrm>
              <a:prstGeom prst="straightConnector1">
                <a:avLst/>
              </a:prstGeom>
              <a:ln w="254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35A7A4C1-8602-A140-9025-2249087F47AA}"/>
                  </a:ext>
                </a:extLst>
              </p:cNvPr>
              <p:cNvCxnSpPr/>
              <p:nvPr/>
            </p:nvCxnSpPr>
            <p:spPr>
              <a:xfrm flipV="1">
                <a:off x="6980903" y="1885436"/>
                <a:ext cx="11776" cy="621807"/>
              </a:xfrm>
              <a:prstGeom prst="straightConnector1">
                <a:avLst/>
              </a:prstGeom>
              <a:ln w="254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11EE327C-BAFA-BA45-96E7-8A8F4E831F20}"/>
                  </a:ext>
                </a:extLst>
              </p:cNvPr>
              <p:cNvSpPr txBox="1"/>
              <p:nvPr/>
            </p:nvSpPr>
            <p:spPr>
              <a:xfrm>
                <a:off x="6440126" y="1567175"/>
                <a:ext cx="1160207" cy="384556"/>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+Y</a:t>
                </a:r>
              </a:p>
            </p:txBody>
          </p:sp>
          <p:sp>
            <p:nvSpPr>
              <p:cNvPr id="33" name="TextBox 32">
                <a:extLst>
                  <a:ext uri="{FF2B5EF4-FFF2-40B4-BE49-F238E27FC236}">
                    <a16:creationId xmlns:a16="http://schemas.microsoft.com/office/drawing/2014/main" id="{A95B09B8-18AD-E74B-8EE7-19CFC437877D}"/>
                  </a:ext>
                </a:extLst>
              </p:cNvPr>
              <p:cNvSpPr txBox="1"/>
              <p:nvPr/>
            </p:nvSpPr>
            <p:spPr>
              <a:xfrm>
                <a:off x="7173380" y="2293179"/>
                <a:ext cx="1160207" cy="384556"/>
              </a:xfrm>
              <a:prstGeom prst="rect">
                <a:avLst/>
              </a:prstGeom>
              <a:noFill/>
            </p:spPr>
            <p:txBody>
              <a:bodyPr wrap="square" rtlCol="0">
                <a:spAutoFit/>
              </a:bodyPr>
              <a:lstStyle/>
              <a:p>
                <a:pPr algn="ctr"/>
                <a:r>
                  <a:rPr lang="en-US" sz="1000" dirty="0">
                    <a:latin typeface="Arial" panose="020B0604020202020204" pitchFamily="34" charset="0"/>
                    <a:cs typeface="Arial" panose="020B0604020202020204" pitchFamily="34" charset="0"/>
                  </a:rPr>
                  <a:t>+Z</a:t>
                </a:r>
              </a:p>
            </p:txBody>
          </p:sp>
          <p:sp>
            <p:nvSpPr>
              <p:cNvPr id="34" name="TextBox 33">
                <a:extLst>
                  <a:ext uri="{FF2B5EF4-FFF2-40B4-BE49-F238E27FC236}">
                    <a16:creationId xmlns:a16="http://schemas.microsoft.com/office/drawing/2014/main" id="{17373CEA-B3D8-BD49-86E1-45F4FE586330}"/>
                  </a:ext>
                </a:extLst>
              </p:cNvPr>
              <p:cNvSpPr txBox="1"/>
              <p:nvPr/>
            </p:nvSpPr>
            <p:spPr>
              <a:xfrm>
                <a:off x="2956306" y="4648324"/>
                <a:ext cx="638129" cy="384556"/>
              </a:xfrm>
              <a:prstGeom prst="rect">
                <a:avLst/>
              </a:prstGeom>
              <a:noFill/>
            </p:spPr>
            <p:txBody>
              <a:bodyPr wrap="square" rtlCol="0">
                <a:spAutoFit/>
              </a:bodyPr>
              <a:lstStyle/>
              <a:p>
                <a:pPr algn="ctr"/>
                <a:r>
                  <a:rPr lang="en-US" sz="1000" dirty="0">
                    <a:solidFill>
                      <a:srgbClr val="FF0000"/>
                    </a:solidFill>
                    <a:latin typeface="Arial" panose="020B0604020202020204" pitchFamily="34" charset="0"/>
                    <a:cs typeface="Arial" panose="020B0604020202020204" pitchFamily="34" charset="0"/>
                  </a:rPr>
                  <a:t>B1</a:t>
                </a:r>
              </a:p>
            </p:txBody>
          </p:sp>
          <p:sp>
            <p:nvSpPr>
              <p:cNvPr id="35" name="TextBox 34">
                <a:extLst>
                  <a:ext uri="{FF2B5EF4-FFF2-40B4-BE49-F238E27FC236}">
                    <a16:creationId xmlns:a16="http://schemas.microsoft.com/office/drawing/2014/main" id="{1B247E04-9110-B24E-88FD-3696483B6AD0}"/>
                  </a:ext>
                </a:extLst>
              </p:cNvPr>
              <p:cNvSpPr txBox="1"/>
              <p:nvPr/>
            </p:nvSpPr>
            <p:spPr>
              <a:xfrm>
                <a:off x="3779320" y="3805285"/>
                <a:ext cx="638129" cy="384556"/>
              </a:xfrm>
              <a:prstGeom prst="rect">
                <a:avLst/>
              </a:prstGeom>
              <a:noFill/>
            </p:spPr>
            <p:txBody>
              <a:bodyPr wrap="square" rtlCol="0">
                <a:spAutoFit/>
              </a:bodyPr>
              <a:lstStyle/>
              <a:p>
                <a:pPr algn="ctr"/>
                <a:r>
                  <a:rPr lang="en-US" sz="1000" dirty="0">
                    <a:solidFill>
                      <a:srgbClr val="FF0000"/>
                    </a:solidFill>
                    <a:latin typeface="Arial" panose="020B0604020202020204" pitchFamily="34" charset="0"/>
                    <a:cs typeface="Arial" panose="020B0604020202020204" pitchFamily="34" charset="0"/>
                  </a:rPr>
                  <a:t>B2</a:t>
                </a:r>
              </a:p>
            </p:txBody>
          </p:sp>
          <p:sp>
            <p:nvSpPr>
              <p:cNvPr id="36" name="TextBox 35">
                <a:extLst>
                  <a:ext uri="{FF2B5EF4-FFF2-40B4-BE49-F238E27FC236}">
                    <a16:creationId xmlns:a16="http://schemas.microsoft.com/office/drawing/2014/main" id="{E645E66B-47CD-914D-B783-0D9E55376C0F}"/>
                  </a:ext>
                </a:extLst>
              </p:cNvPr>
              <p:cNvSpPr txBox="1"/>
              <p:nvPr/>
            </p:nvSpPr>
            <p:spPr>
              <a:xfrm>
                <a:off x="7485498" y="4003256"/>
                <a:ext cx="638129" cy="384556"/>
              </a:xfrm>
              <a:prstGeom prst="rect">
                <a:avLst/>
              </a:prstGeom>
              <a:noFill/>
            </p:spPr>
            <p:txBody>
              <a:bodyPr wrap="square" rtlCol="0">
                <a:spAutoFit/>
              </a:bodyPr>
              <a:lstStyle/>
              <a:p>
                <a:pPr algn="ctr"/>
                <a:r>
                  <a:rPr lang="en-US" sz="1000" dirty="0">
                    <a:solidFill>
                      <a:srgbClr val="FF0000"/>
                    </a:solidFill>
                    <a:latin typeface="Arial" panose="020B0604020202020204" pitchFamily="34" charset="0"/>
                    <a:cs typeface="Arial" panose="020B0604020202020204" pitchFamily="34" charset="0"/>
                  </a:rPr>
                  <a:t>B3</a:t>
                </a:r>
              </a:p>
            </p:txBody>
          </p:sp>
          <p:sp>
            <p:nvSpPr>
              <p:cNvPr id="37" name="TextBox 36">
                <a:extLst>
                  <a:ext uri="{FF2B5EF4-FFF2-40B4-BE49-F238E27FC236}">
                    <a16:creationId xmlns:a16="http://schemas.microsoft.com/office/drawing/2014/main" id="{E21257A5-70C0-B44A-84AF-184487164D81}"/>
                  </a:ext>
                </a:extLst>
              </p:cNvPr>
              <p:cNvSpPr txBox="1"/>
              <p:nvPr/>
            </p:nvSpPr>
            <p:spPr>
              <a:xfrm>
                <a:off x="8116527" y="4718675"/>
                <a:ext cx="638129" cy="384556"/>
              </a:xfrm>
              <a:prstGeom prst="rect">
                <a:avLst/>
              </a:prstGeom>
              <a:noFill/>
            </p:spPr>
            <p:txBody>
              <a:bodyPr wrap="square" rtlCol="0">
                <a:spAutoFit/>
              </a:bodyPr>
              <a:lstStyle/>
              <a:p>
                <a:pPr algn="ctr"/>
                <a:r>
                  <a:rPr lang="en-US" sz="1000" dirty="0">
                    <a:solidFill>
                      <a:srgbClr val="FF0000"/>
                    </a:solidFill>
                    <a:latin typeface="Arial" panose="020B0604020202020204" pitchFamily="34" charset="0"/>
                    <a:cs typeface="Arial" panose="020B0604020202020204" pitchFamily="34" charset="0"/>
                  </a:rPr>
                  <a:t>B4</a:t>
                </a:r>
              </a:p>
            </p:txBody>
          </p:sp>
          <p:cxnSp>
            <p:nvCxnSpPr>
              <p:cNvPr id="38" name="Straight Arrow Connector 37">
                <a:extLst>
                  <a:ext uri="{FF2B5EF4-FFF2-40B4-BE49-F238E27FC236}">
                    <a16:creationId xmlns:a16="http://schemas.microsoft.com/office/drawing/2014/main" id="{995AE130-268D-E44F-848C-AB629252EB6D}"/>
                  </a:ext>
                </a:extLst>
              </p:cNvPr>
              <p:cNvCxnSpPr>
                <a:cxnSpLocks/>
                <a:stCxn id="23" idx="3"/>
              </p:cNvCxnSpPr>
              <p:nvPr/>
            </p:nvCxnSpPr>
            <p:spPr>
              <a:xfrm>
                <a:off x="2512124" y="4192404"/>
                <a:ext cx="6015053" cy="42500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51940A94-D4FC-B348-A534-C338C2323660}"/>
                  </a:ext>
                </a:extLst>
              </p:cNvPr>
              <p:cNvCxnSpPr>
                <a:cxnSpLocks/>
                <a:stCxn id="23" idx="3"/>
              </p:cNvCxnSpPr>
              <p:nvPr/>
            </p:nvCxnSpPr>
            <p:spPr>
              <a:xfrm>
                <a:off x="2512124" y="4192404"/>
                <a:ext cx="636926" cy="5259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BEB93C54-CC8A-CA45-9079-115A1C12C195}"/>
                  </a:ext>
                </a:extLst>
              </p:cNvPr>
              <p:cNvSpPr txBox="1"/>
              <p:nvPr/>
            </p:nvSpPr>
            <p:spPr>
              <a:xfrm>
                <a:off x="2727599" y="4128096"/>
                <a:ext cx="375190" cy="384556"/>
              </a:xfrm>
              <a:prstGeom prst="rect">
                <a:avLst/>
              </a:prstGeom>
              <a:noFill/>
            </p:spPr>
            <p:txBody>
              <a:bodyPr wrap="square" rtlCol="0">
                <a:spAutoFit/>
              </a:bodyPr>
              <a:lstStyle/>
              <a:p>
                <a:pPr algn="ctr"/>
                <a:r>
                  <a:rPr lang="en-US" sz="1000" dirty="0">
                    <a:solidFill>
                      <a:srgbClr val="FF0000"/>
                    </a:solidFill>
                    <a:latin typeface="Arial" panose="020B0604020202020204" pitchFamily="34" charset="0"/>
                    <a:cs typeface="Arial" panose="020B0604020202020204" pitchFamily="34" charset="0"/>
                  </a:rPr>
                  <a:t>2</a:t>
                </a:r>
              </a:p>
            </p:txBody>
          </p:sp>
          <p:cxnSp>
            <p:nvCxnSpPr>
              <p:cNvPr id="41" name="Straight Arrow Connector 40">
                <a:extLst>
                  <a:ext uri="{FF2B5EF4-FFF2-40B4-BE49-F238E27FC236}">
                    <a16:creationId xmlns:a16="http://schemas.microsoft.com/office/drawing/2014/main" id="{A1FAE038-A6A7-C447-ACA1-7F06B7BBA662}"/>
                  </a:ext>
                </a:extLst>
              </p:cNvPr>
              <p:cNvCxnSpPr>
                <a:cxnSpLocks/>
                <a:stCxn id="24" idx="1"/>
              </p:cNvCxnSpPr>
              <p:nvPr/>
            </p:nvCxnSpPr>
            <p:spPr>
              <a:xfrm flipH="1">
                <a:off x="7860513" y="3596776"/>
                <a:ext cx="1420402" cy="22305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A6DB4D83-EAC1-C744-ACE3-C3D8DA15C6CC}"/>
                  </a:ext>
                </a:extLst>
              </p:cNvPr>
              <p:cNvCxnSpPr>
                <a:cxnSpLocks/>
                <a:stCxn id="24" idx="1"/>
                <a:endCxn id="35" idx="0"/>
              </p:cNvCxnSpPr>
              <p:nvPr/>
            </p:nvCxnSpPr>
            <p:spPr>
              <a:xfrm flipH="1">
                <a:off x="4098385" y="3596776"/>
                <a:ext cx="5182531" cy="20850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45" name="Content Placeholder 3">
              <a:extLst>
                <a:ext uri="{FF2B5EF4-FFF2-40B4-BE49-F238E27FC236}">
                  <a16:creationId xmlns:a16="http://schemas.microsoft.com/office/drawing/2014/main" id="{272E9EAA-D3F5-0044-89BA-99F2369AD460}"/>
                </a:ext>
              </a:extLst>
            </p:cNvPr>
            <p:cNvGraphicFramePr>
              <a:graphicFrameLocks/>
            </p:cNvGraphicFramePr>
            <p:nvPr>
              <p:extLst>
                <p:ext uri="{D42A27DB-BD31-4B8C-83A1-F6EECF244321}">
                  <p14:modId xmlns:p14="http://schemas.microsoft.com/office/powerpoint/2010/main" val="3382106341"/>
                </p:ext>
              </p:extLst>
            </p:nvPr>
          </p:nvGraphicFramePr>
          <p:xfrm>
            <a:off x="8663411" y="4559993"/>
            <a:ext cx="3327421" cy="1869964"/>
          </p:xfrm>
          <a:graphic>
            <a:graphicData uri="http://schemas.openxmlformats.org/drawingml/2006/table">
              <a:tbl>
                <a:tblPr firstRow="1" bandRow="1">
                  <a:tableStyleId>{5C22544A-7EE6-4342-B048-85BDC9FD1C3A}</a:tableStyleId>
                </a:tblPr>
                <a:tblGrid>
                  <a:gridCol w="611218">
                    <a:extLst>
                      <a:ext uri="{9D8B030D-6E8A-4147-A177-3AD203B41FA5}">
                        <a16:colId xmlns:a16="http://schemas.microsoft.com/office/drawing/2014/main" val="1533740243"/>
                      </a:ext>
                    </a:extLst>
                  </a:gridCol>
                  <a:gridCol w="1789929">
                    <a:extLst>
                      <a:ext uri="{9D8B030D-6E8A-4147-A177-3AD203B41FA5}">
                        <a16:colId xmlns:a16="http://schemas.microsoft.com/office/drawing/2014/main" val="4145735698"/>
                      </a:ext>
                    </a:extLst>
                  </a:gridCol>
                  <a:gridCol w="926274">
                    <a:extLst>
                      <a:ext uri="{9D8B030D-6E8A-4147-A177-3AD203B41FA5}">
                        <a16:colId xmlns:a16="http://schemas.microsoft.com/office/drawing/2014/main" val="4227677675"/>
                      </a:ext>
                    </a:extLst>
                  </a:gridCol>
                </a:tblGrid>
                <a:tr h="294902">
                  <a:tc>
                    <a:txBody>
                      <a:bodyPr/>
                      <a:lstStyle/>
                      <a:p>
                        <a:pPr algn="ctr"/>
                        <a:r>
                          <a:rPr lang="en-US" sz="900" dirty="0">
                            <a:latin typeface="Arial" panose="020B0604020202020204" pitchFamily="34" charset="0"/>
                            <a:cs typeface="Arial" panose="020B0604020202020204" pitchFamily="34" charset="0"/>
                          </a:rPr>
                          <a:t>Camera </a:t>
                        </a:r>
                      </a:p>
                      <a:p>
                        <a:pPr algn="ctr"/>
                        <a:r>
                          <a:rPr lang="en-US" sz="900" dirty="0">
                            <a:latin typeface="Arial" panose="020B0604020202020204" pitchFamily="34" charset="0"/>
                            <a:cs typeface="Arial" panose="020B0604020202020204" pitchFamily="34" charset="0"/>
                          </a:rPr>
                          <a:t>#</a:t>
                        </a:r>
                      </a:p>
                    </a:txBody>
                    <a:tcPr anchor="ctr"/>
                  </a:tc>
                  <a:tc>
                    <a:txBody>
                      <a:bodyPr/>
                      <a:lstStyle/>
                      <a:p>
                        <a:r>
                          <a:rPr lang="en-US" sz="900" dirty="0">
                            <a:latin typeface="Arial" panose="020B0604020202020204" pitchFamily="34" charset="0"/>
                            <a:cs typeface="Arial" panose="020B0604020202020204" pitchFamily="34" charset="0"/>
                          </a:rPr>
                          <a:t>Description</a:t>
                        </a:r>
                      </a:p>
                    </a:txBody>
                    <a:tcPr anchor="ctr"/>
                  </a:tc>
                  <a:tc>
                    <a:txBody>
                      <a:bodyPr/>
                      <a:lstStyle/>
                      <a:p>
                        <a:pPr algn="ctr"/>
                        <a:r>
                          <a:rPr lang="en-US" sz="900" dirty="0">
                            <a:latin typeface="Arial" panose="020B0604020202020204" pitchFamily="34" charset="0"/>
                            <a:cs typeface="Arial" panose="020B0604020202020204" pitchFamily="34" charset="0"/>
                          </a:rPr>
                          <a:t>Identification</a:t>
                        </a:r>
                      </a:p>
                    </a:txBody>
                    <a:tcPr anchor="ctr"/>
                  </a:tc>
                  <a:extLst>
                    <a:ext uri="{0D108BD9-81ED-4DB2-BD59-A6C34878D82A}">
                      <a16:rowId xmlns:a16="http://schemas.microsoft.com/office/drawing/2014/main" val="1100048795"/>
                    </a:ext>
                  </a:extLst>
                </a:tr>
                <a:tr h="181478">
                  <a:tc>
                    <a:txBody>
                      <a:bodyPr/>
                      <a:lstStyle/>
                      <a:p>
                        <a:pPr algn="ctr"/>
                        <a:r>
                          <a:rPr lang="en-US" sz="900" dirty="0">
                            <a:latin typeface="Arial" panose="020B0604020202020204" pitchFamily="34" charset="0"/>
                            <a:cs typeface="Arial" panose="020B0604020202020204" pitchFamily="34" charset="0"/>
                          </a:rPr>
                          <a:t>1</a:t>
                        </a:r>
                      </a:p>
                    </a:txBody>
                    <a:tcPr anchor="ctr"/>
                  </a:tc>
                  <a:tc>
                    <a:txBody>
                      <a:bodyPr/>
                      <a:lstStyle/>
                      <a:p>
                        <a:r>
                          <a:rPr lang="en-US" sz="900" dirty="0">
                            <a:latin typeface="Arial" panose="020B0604020202020204" pitchFamily="34" charset="0"/>
                            <a:cs typeface="Arial" panose="020B0604020202020204" pitchFamily="34" charset="0"/>
                          </a:rPr>
                          <a:t>East</a:t>
                        </a:r>
                        <a:r>
                          <a:rPr lang="en-US" sz="900" baseline="0" dirty="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Short Focal Length</a:t>
                        </a:r>
                      </a:p>
                    </a:txBody>
                    <a:tcPr anchor="ctr"/>
                  </a:tc>
                  <a:tc>
                    <a:txBody>
                      <a:bodyPr/>
                      <a:lstStyle/>
                      <a:p>
                        <a:pPr algn="ctr"/>
                        <a:r>
                          <a:rPr lang="en-US" sz="900" dirty="0">
                            <a:latin typeface="Arial" panose="020B0604020202020204" pitchFamily="34" charset="0"/>
                            <a:cs typeface="Arial" panose="020B0604020202020204" pitchFamily="34" charset="0"/>
                          </a:rPr>
                          <a:t>ES</a:t>
                        </a:r>
                      </a:p>
                    </a:txBody>
                    <a:tcPr anchor="ctr"/>
                  </a:tc>
                  <a:extLst>
                    <a:ext uri="{0D108BD9-81ED-4DB2-BD59-A6C34878D82A}">
                      <a16:rowId xmlns:a16="http://schemas.microsoft.com/office/drawing/2014/main" val="3653866205"/>
                    </a:ext>
                  </a:extLst>
                </a:tr>
                <a:tr h="181478">
                  <a:tc>
                    <a:txBody>
                      <a:bodyPr/>
                      <a:lstStyle/>
                      <a:p>
                        <a:pPr algn="ctr"/>
                        <a:r>
                          <a:rPr lang="en-US" sz="900" dirty="0">
                            <a:latin typeface="Arial" panose="020B0604020202020204" pitchFamily="34" charset="0"/>
                            <a:cs typeface="Arial" panose="020B0604020202020204" pitchFamily="34" charset="0"/>
                          </a:rPr>
                          <a:t>2</a:t>
                        </a:r>
                      </a:p>
                    </a:txBody>
                    <a:tcPr anchor="ctr"/>
                  </a:tc>
                  <a:tc>
                    <a:txBody>
                      <a:bodyPr/>
                      <a:lstStyle/>
                      <a:p>
                        <a:r>
                          <a:rPr lang="en-US" sz="900" dirty="0">
                            <a:latin typeface="Arial" panose="020B0604020202020204" pitchFamily="34" charset="0"/>
                            <a:cs typeface="Arial" panose="020B0604020202020204" pitchFamily="34" charset="0"/>
                          </a:rPr>
                          <a:t>East Long Focal Length</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latin typeface="Arial" panose="020B0604020202020204" pitchFamily="34" charset="0"/>
                            <a:cs typeface="Arial" panose="020B0604020202020204" pitchFamily="34" charset="0"/>
                          </a:rPr>
                          <a:t>EL</a:t>
                        </a:r>
                      </a:p>
                    </a:txBody>
                    <a:tcPr anchor="ctr"/>
                  </a:tc>
                  <a:extLst>
                    <a:ext uri="{0D108BD9-81ED-4DB2-BD59-A6C34878D82A}">
                      <a16:rowId xmlns:a16="http://schemas.microsoft.com/office/drawing/2014/main" val="2213068108"/>
                    </a:ext>
                  </a:extLst>
                </a:tr>
                <a:tr h="294902">
                  <a:tc>
                    <a:txBody>
                      <a:bodyPr/>
                      <a:lstStyle/>
                      <a:p>
                        <a:pPr algn="ctr"/>
                        <a:r>
                          <a:rPr lang="en-US" sz="900" dirty="0">
                            <a:latin typeface="Arial" panose="020B0604020202020204" pitchFamily="34" charset="0"/>
                            <a:cs typeface="Arial" panose="020B0604020202020204" pitchFamily="34" charset="0"/>
                          </a:rPr>
                          <a:t>3</a:t>
                        </a:r>
                      </a:p>
                    </a:txBody>
                    <a:tcPr anchor="ctr"/>
                  </a:tc>
                  <a:tc>
                    <a:txBody>
                      <a:bodyPr/>
                      <a:lstStyle/>
                      <a:p>
                        <a:r>
                          <a:rPr lang="en-US" sz="900" dirty="0">
                            <a:latin typeface="Arial" panose="020B0604020202020204" pitchFamily="34" charset="0"/>
                            <a:cs typeface="Arial" panose="020B0604020202020204" pitchFamily="34" charset="0"/>
                          </a:rPr>
                          <a:t>North-East Short Focal Length</a:t>
                        </a:r>
                      </a:p>
                    </a:txBody>
                    <a:tcPr anchor="ctr"/>
                  </a:tc>
                  <a:tc>
                    <a:txBody>
                      <a:bodyPr/>
                      <a:lstStyle/>
                      <a:p>
                        <a:pPr algn="ctr"/>
                        <a:r>
                          <a:rPr lang="en-US" sz="900" dirty="0">
                            <a:latin typeface="Arial" panose="020B0604020202020204" pitchFamily="34" charset="0"/>
                            <a:cs typeface="Arial" panose="020B0604020202020204" pitchFamily="34" charset="0"/>
                          </a:rPr>
                          <a:t>NE</a:t>
                        </a:r>
                      </a:p>
                    </a:txBody>
                    <a:tcPr anchor="ctr"/>
                  </a:tc>
                  <a:extLst>
                    <a:ext uri="{0D108BD9-81ED-4DB2-BD59-A6C34878D82A}">
                      <a16:rowId xmlns:a16="http://schemas.microsoft.com/office/drawing/2014/main" val="4018508686"/>
                    </a:ext>
                  </a:extLst>
                </a:tr>
                <a:tr h="294902">
                  <a:tc>
                    <a:txBody>
                      <a:bodyPr/>
                      <a:lstStyle/>
                      <a:p>
                        <a:pPr algn="ctr"/>
                        <a:r>
                          <a:rPr lang="en-US" sz="900" dirty="0">
                            <a:latin typeface="Arial" panose="020B0604020202020204" pitchFamily="34" charset="0"/>
                            <a:cs typeface="Arial" panose="020B0604020202020204" pitchFamily="34" charset="0"/>
                          </a:rPr>
                          <a:t>4</a:t>
                        </a:r>
                      </a:p>
                    </a:txBody>
                    <a:tcPr anchor="ctr"/>
                  </a:tc>
                  <a:tc>
                    <a:txBody>
                      <a:bodyPr/>
                      <a:lstStyle/>
                      <a:p>
                        <a:r>
                          <a:rPr lang="en-US" sz="900" dirty="0">
                            <a:latin typeface="Arial" panose="020B0604020202020204" pitchFamily="34" charset="0"/>
                            <a:cs typeface="Arial" panose="020B0604020202020204" pitchFamily="34" charset="0"/>
                          </a:rPr>
                          <a:t>North-West Short</a:t>
                        </a:r>
                        <a:r>
                          <a:rPr lang="en-US" sz="900" baseline="0" dirty="0">
                            <a:latin typeface="Arial" panose="020B0604020202020204" pitchFamily="34" charset="0"/>
                            <a:cs typeface="Arial" panose="020B0604020202020204" pitchFamily="34" charset="0"/>
                          </a:rPr>
                          <a:t> Focal Length</a:t>
                        </a:r>
                        <a:endParaRPr lang="en-US" sz="900" dirty="0">
                          <a:latin typeface="Arial" panose="020B0604020202020204" pitchFamily="34" charset="0"/>
                          <a:cs typeface="Arial" panose="020B0604020202020204" pitchFamily="34" charset="0"/>
                        </a:endParaRPr>
                      </a:p>
                    </a:txBody>
                    <a:tcPr anchor="ctr"/>
                  </a:tc>
                  <a:tc>
                    <a:txBody>
                      <a:bodyPr/>
                      <a:lstStyle/>
                      <a:p>
                        <a:pPr algn="ctr"/>
                        <a:r>
                          <a:rPr lang="en-US" sz="900" dirty="0">
                            <a:latin typeface="Arial" panose="020B0604020202020204" pitchFamily="34" charset="0"/>
                            <a:cs typeface="Arial" panose="020B0604020202020204" pitchFamily="34" charset="0"/>
                          </a:rPr>
                          <a:t>NW</a:t>
                        </a:r>
                      </a:p>
                    </a:txBody>
                    <a:tcPr anchor="ctr"/>
                  </a:tc>
                  <a:extLst>
                    <a:ext uri="{0D108BD9-81ED-4DB2-BD59-A6C34878D82A}">
                      <a16:rowId xmlns:a16="http://schemas.microsoft.com/office/drawing/2014/main" val="2329874046"/>
                    </a:ext>
                  </a:extLst>
                </a:tr>
                <a:tr h="181478">
                  <a:tc>
                    <a:txBody>
                      <a:bodyPr/>
                      <a:lstStyle/>
                      <a:p>
                        <a:pPr algn="ctr"/>
                        <a:r>
                          <a:rPr lang="en-US" sz="900" dirty="0">
                            <a:latin typeface="Arial" panose="020B0604020202020204" pitchFamily="34" charset="0"/>
                            <a:cs typeface="Arial" panose="020B0604020202020204" pitchFamily="34" charset="0"/>
                          </a:rPr>
                          <a:t>5</a:t>
                        </a:r>
                      </a:p>
                    </a:txBody>
                    <a:tcPr anchor="ctr"/>
                  </a:tc>
                  <a:tc>
                    <a:txBody>
                      <a:bodyPr/>
                      <a:lstStyle/>
                      <a:p>
                        <a:r>
                          <a:rPr lang="en-US" sz="900" dirty="0">
                            <a:latin typeface="Arial" panose="020B0604020202020204" pitchFamily="34" charset="0"/>
                            <a:cs typeface="Arial" panose="020B0604020202020204" pitchFamily="34" charset="0"/>
                          </a:rPr>
                          <a:t>West</a:t>
                        </a:r>
                        <a:r>
                          <a:rPr lang="en-US" sz="900" baseline="0" dirty="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Long Focal Length</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latin typeface="Arial" panose="020B0604020202020204" pitchFamily="34" charset="0"/>
                            <a:cs typeface="Arial" panose="020B0604020202020204" pitchFamily="34" charset="0"/>
                          </a:rPr>
                          <a:t>WL</a:t>
                        </a:r>
                      </a:p>
                    </a:txBody>
                    <a:tcPr anchor="ctr"/>
                  </a:tc>
                  <a:extLst>
                    <a:ext uri="{0D108BD9-81ED-4DB2-BD59-A6C34878D82A}">
                      <a16:rowId xmlns:a16="http://schemas.microsoft.com/office/drawing/2014/main" val="959314273"/>
                    </a:ext>
                  </a:extLst>
                </a:tr>
                <a:tr h="181478">
                  <a:tc>
                    <a:txBody>
                      <a:bodyPr/>
                      <a:lstStyle/>
                      <a:p>
                        <a:pPr algn="ctr"/>
                        <a:r>
                          <a:rPr lang="en-US" sz="900" dirty="0">
                            <a:latin typeface="Arial" panose="020B0604020202020204" pitchFamily="34" charset="0"/>
                            <a:cs typeface="Arial" panose="020B0604020202020204" pitchFamily="34" charset="0"/>
                          </a:rPr>
                          <a:t>6</a:t>
                        </a:r>
                      </a:p>
                    </a:txBody>
                    <a:tcPr anchor="ctr"/>
                  </a:tc>
                  <a:tc>
                    <a:txBody>
                      <a:bodyPr/>
                      <a:lstStyle/>
                      <a:p>
                        <a:r>
                          <a:rPr lang="en-US" sz="900" dirty="0">
                            <a:latin typeface="Arial" panose="020B0604020202020204" pitchFamily="34" charset="0"/>
                            <a:cs typeface="Arial" panose="020B0604020202020204" pitchFamily="34" charset="0"/>
                          </a:rPr>
                          <a:t>West Short Focal Length</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latin typeface="Arial" panose="020B0604020202020204" pitchFamily="34" charset="0"/>
                            <a:cs typeface="Arial" panose="020B0604020202020204" pitchFamily="34" charset="0"/>
                          </a:rPr>
                          <a:t>WS</a:t>
                        </a:r>
                      </a:p>
                    </a:txBody>
                    <a:tcPr anchor="ctr"/>
                  </a:tc>
                  <a:extLst>
                    <a:ext uri="{0D108BD9-81ED-4DB2-BD59-A6C34878D82A}">
                      <a16:rowId xmlns:a16="http://schemas.microsoft.com/office/drawing/2014/main" val="4230111618"/>
                    </a:ext>
                  </a:extLst>
                </a:tr>
              </a:tbl>
            </a:graphicData>
          </a:graphic>
        </p:graphicFrame>
        <p:graphicFrame>
          <p:nvGraphicFramePr>
            <p:cNvPr id="46" name="Content Placeholder 3">
              <a:extLst>
                <a:ext uri="{FF2B5EF4-FFF2-40B4-BE49-F238E27FC236}">
                  <a16:creationId xmlns:a16="http://schemas.microsoft.com/office/drawing/2014/main" id="{6E8C2D63-9DB3-B54C-9270-E14061DDD8B5}"/>
                </a:ext>
              </a:extLst>
            </p:cNvPr>
            <p:cNvGraphicFramePr>
              <a:graphicFrameLocks/>
            </p:cNvGraphicFramePr>
            <p:nvPr>
              <p:extLst>
                <p:ext uri="{D42A27DB-BD31-4B8C-83A1-F6EECF244321}">
                  <p14:modId xmlns:p14="http://schemas.microsoft.com/office/powerpoint/2010/main" val="1362299334"/>
                </p:ext>
              </p:extLst>
            </p:nvPr>
          </p:nvGraphicFramePr>
          <p:xfrm>
            <a:off x="5237018" y="4066166"/>
            <a:ext cx="3426393" cy="1865030"/>
          </p:xfrm>
          <a:graphic>
            <a:graphicData uri="http://schemas.openxmlformats.org/drawingml/2006/table">
              <a:tbl>
                <a:tblPr firstRow="1" bandRow="1">
                  <a:tableStyleId>{5C22544A-7EE6-4342-B048-85BDC9FD1C3A}</a:tableStyleId>
                </a:tblPr>
                <a:tblGrid>
                  <a:gridCol w="629392">
                    <a:extLst>
                      <a:ext uri="{9D8B030D-6E8A-4147-A177-3AD203B41FA5}">
                        <a16:colId xmlns:a16="http://schemas.microsoft.com/office/drawing/2014/main" val="1533740243"/>
                      </a:ext>
                    </a:extLst>
                  </a:gridCol>
                  <a:gridCol w="1876302">
                    <a:extLst>
                      <a:ext uri="{9D8B030D-6E8A-4147-A177-3AD203B41FA5}">
                        <a16:colId xmlns:a16="http://schemas.microsoft.com/office/drawing/2014/main" val="4145735698"/>
                      </a:ext>
                    </a:extLst>
                  </a:gridCol>
                  <a:gridCol w="920699">
                    <a:extLst>
                      <a:ext uri="{9D8B030D-6E8A-4147-A177-3AD203B41FA5}">
                        <a16:colId xmlns:a16="http://schemas.microsoft.com/office/drawing/2014/main" val="4227677675"/>
                      </a:ext>
                    </a:extLst>
                  </a:gridCol>
                </a:tblGrid>
                <a:tr h="373006">
                  <a:tc>
                    <a:txBody>
                      <a:bodyPr/>
                      <a:lstStyle/>
                      <a:p>
                        <a:pPr algn="ctr"/>
                        <a:r>
                          <a:rPr lang="en-US" sz="900" dirty="0">
                            <a:latin typeface="Arial" panose="020B0604020202020204" pitchFamily="34" charset="0"/>
                            <a:cs typeface="Arial" panose="020B0604020202020204" pitchFamily="34" charset="0"/>
                          </a:rPr>
                          <a:t>Bracket </a:t>
                        </a:r>
                      </a:p>
                      <a:p>
                        <a:pPr algn="ctr"/>
                        <a:r>
                          <a:rPr lang="en-US" sz="900" dirty="0">
                            <a:latin typeface="Arial" panose="020B0604020202020204" pitchFamily="34" charset="0"/>
                            <a:cs typeface="Arial" panose="020B0604020202020204" pitchFamily="34" charset="0"/>
                          </a:rPr>
                          <a:t>#</a:t>
                        </a:r>
                      </a:p>
                    </a:txBody>
                    <a:tcPr anchor="ctr"/>
                  </a:tc>
                  <a:tc>
                    <a:txBody>
                      <a:bodyPr/>
                      <a:lstStyle/>
                      <a:p>
                        <a:r>
                          <a:rPr lang="en-US" sz="900" dirty="0">
                            <a:latin typeface="Arial" panose="020B0604020202020204" pitchFamily="34" charset="0"/>
                            <a:cs typeface="Arial" panose="020B0604020202020204" pitchFamily="34" charset="0"/>
                          </a:rPr>
                          <a:t>Description</a:t>
                        </a:r>
                      </a:p>
                    </a:txBody>
                    <a:tcPr anchor="ctr"/>
                  </a:tc>
                  <a:tc>
                    <a:txBody>
                      <a:bodyPr/>
                      <a:lstStyle/>
                      <a:p>
                        <a:pPr algn="ctr"/>
                        <a:r>
                          <a:rPr lang="en-US" sz="900" dirty="0">
                            <a:latin typeface="Arial" panose="020B0604020202020204" pitchFamily="34" charset="0"/>
                            <a:cs typeface="Arial" panose="020B0604020202020204" pitchFamily="34" charset="0"/>
                          </a:rPr>
                          <a:t>Identification</a:t>
                        </a:r>
                      </a:p>
                    </a:txBody>
                    <a:tcPr anchor="ctr"/>
                  </a:tc>
                  <a:extLst>
                    <a:ext uri="{0D108BD9-81ED-4DB2-BD59-A6C34878D82A}">
                      <a16:rowId xmlns:a16="http://schemas.microsoft.com/office/drawing/2014/main" val="1100048795"/>
                    </a:ext>
                  </a:extLst>
                </a:tr>
                <a:tr h="373006">
                  <a:tc>
                    <a:txBody>
                      <a:bodyPr/>
                      <a:lstStyle/>
                      <a:p>
                        <a:pPr algn="ctr"/>
                        <a:r>
                          <a:rPr lang="en-US" sz="900" dirty="0">
                            <a:latin typeface="Arial" panose="020B0604020202020204" pitchFamily="34" charset="0"/>
                            <a:cs typeface="Arial" panose="020B0604020202020204" pitchFamily="34" charset="0"/>
                          </a:rPr>
                          <a:t>B1</a:t>
                        </a:r>
                      </a:p>
                    </a:txBody>
                    <a:tcPr anchor="ctr"/>
                  </a:tc>
                  <a:tc>
                    <a:txBody>
                      <a:bodyPr/>
                      <a:lstStyle/>
                      <a:p>
                        <a:r>
                          <a:rPr lang="en-US" sz="900" dirty="0">
                            <a:latin typeface="Arial" panose="020B0604020202020204" pitchFamily="34" charset="0"/>
                            <a:cs typeface="Arial" panose="020B0604020202020204" pitchFamily="34" charset="0"/>
                          </a:rPr>
                          <a:t>Bracket holding the East Short and Long Focal Length Cameras</a:t>
                        </a:r>
                      </a:p>
                    </a:txBody>
                    <a:tcPr anchor="ctr"/>
                  </a:tc>
                  <a:tc>
                    <a:txBody>
                      <a:bodyPr/>
                      <a:lstStyle/>
                      <a:p>
                        <a:pPr algn="ctr"/>
                        <a:r>
                          <a:rPr lang="en-US" sz="900" dirty="0">
                            <a:latin typeface="Arial" panose="020B0604020202020204" pitchFamily="34" charset="0"/>
                            <a:cs typeface="Arial" panose="020B0604020202020204" pitchFamily="34" charset="0"/>
                          </a:rPr>
                          <a:t>East Bracket</a:t>
                        </a:r>
                      </a:p>
                    </a:txBody>
                    <a:tcPr anchor="ctr"/>
                  </a:tc>
                  <a:extLst>
                    <a:ext uri="{0D108BD9-81ED-4DB2-BD59-A6C34878D82A}">
                      <a16:rowId xmlns:a16="http://schemas.microsoft.com/office/drawing/2014/main" val="3653866205"/>
                    </a:ext>
                  </a:extLst>
                </a:tr>
                <a:tr h="373006">
                  <a:tc>
                    <a:txBody>
                      <a:bodyPr/>
                      <a:lstStyle/>
                      <a:p>
                        <a:pPr algn="ctr"/>
                        <a:r>
                          <a:rPr lang="en-US" sz="900" dirty="0">
                            <a:latin typeface="Arial" panose="020B0604020202020204" pitchFamily="34" charset="0"/>
                            <a:cs typeface="Arial" panose="020B0604020202020204" pitchFamily="34" charset="0"/>
                          </a:rPr>
                          <a:t>B2</a:t>
                        </a:r>
                      </a:p>
                    </a:txBody>
                    <a:tcPr anchor="ctr"/>
                  </a:tc>
                  <a:tc>
                    <a:txBody>
                      <a:bodyPr/>
                      <a:lstStyle/>
                      <a:p>
                        <a:r>
                          <a:rPr lang="en-US" sz="900" dirty="0">
                            <a:latin typeface="Arial" panose="020B0604020202020204" pitchFamily="34" charset="0"/>
                            <a:cs typeface="Arial" panose="020B0604020202020204" pitchFamily="34" charset="0"/>
                          </a:rPr>
                          <a:t>Bracket holding the North-East Short Focal Length Camera</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latin typeface="Arial" panose="020B0604020202020204" pitchFamily="34" charset="0"/>
                            <a:cs typeface="Arial" panose="020B0604020202020204" pitchFamily="34" charset="0"/>
                          </a:rPr>
                          <a:t>NE Bracket</a:t>
                        </a:r>
                      </a:p>
                    </a:txBody>
                    <a:tcPr anchor="ctr"/>
                  </a:tc>
                  <a:extLst>
                    <a:ext uri="{0D108BD9-81ED-4DB2-BD59-A6C34878D82A}">
                      <a16:rowId xmlns:a16="http://schemas.microsoft.com/office/drawing/2014/main" val="2213068108"/>
                    </a:ext>
                  </a:extLst>
                </a:tr>
                <a:tr h="373006">
                  <a:tc>
                    <a:txBody>
                      <a:bodyPr/>
                      <a:lstStyle/>
                      <a:p>
                        <a:pPr algn="ctr"/>
                        <a:r>
                          <a:rPr lang="en-US" sz="900" dirty="0">
                            <a:latin typeface="Arial" panose="020B0604020202020204" pitchFamily="34" charset="0"/>
                            <a:cs typeface="Arial" panose="020B0604020202020204" pitchFamily="34" charset="0"/>
                          </a:rPr>
                          <a:t>B3</a:t>
                        </a:r>
                      </a:p>
                    </a:txBody>
                    <a:tcPr anchor="ctr"/>
                  </a:tc>
                  <a:tc>
                    <a:txBody>
                      <a:bodyPr/>
                      <a:lstStyle/>
                      <a:p>
                        <a:r>
                          <a:rPr lang="en-US" sz="900" dirty="0">
                            <a:latin typeface="Arial" panose="020B0604020202020204" pitchFamily="34" charset="0"/>
                            <a:cs typeface="Arial" panose="020B0604020202020204" pitchFamily="34" charset="0"/>
                          </a:rPr>
                          <a:t>Bracket holding the North-West Short Focal Length Camera</a:t>
                        </a:r>
                      </a:p>
                    </a:txBody>
                    <a:tcPr anchor="ctr"/>
                  </a:tc>
                  <a:tc>
                    <a:txBody>
                      <a:bodyPr/>
                      <a:lstStyle/>
                      <a:p>
                        <a:pPr algn="ctr"/>
                        <a:r>
                          <a:rPr lang="en-US" sz="900" dirty="0">
                            <a:latin typeface="Arial" panose="020B0604020202020204" pitchFamily="34" charset="0"/>
                            <a:cs typeface="Arial" panose="020B0604020202020204" pitchFamily="34" charset="0"/>
                          </a:rPr>
                          <a:t>NW</a:t>
                        </a:r>
                        <a:r>
                          <a:rPr lang="en-US" sz="900" baseline="0" dirty="0">
                            <a:latin typeface="Arial" panose="020B0604020202020204" pitchFamily="34" charset="0"/>
                            <a:cs typeface="Arial" panose="020B0604020202020204" pitchFamily="34" charset="0"/>
                          </a:rPr>
                          <a:t> Bracket</a:t>
                        </a:r>
                        <a:endParaRPr lang="en-US" sz="9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018508686"/>
                    </a:ext>
                  </a:extLst>
                </a:tr>
                <a:tr h="373006">
                  <a:tc>
                    <a:txBody>
                      <a:bodyPr/>
                      <a:lstStyle/>
                      <a:p>
                        <a:pPr algn="ctr"/>
                        <a:r>
                          <a:rPr lang="en-US" sz="900" dirty="0">
                            <a:latin typeface="Arial" panose="020B0604020202020204" pitchFamily="34" charset="0"/>
                            <a:cs typeface="Arial" panose="020B0604020202020204" pitchFamily="34" charset="0"/>
                          </a:rPr>
                          <a:t>B4</a:t>
                        </a:r>
                      </a:p>
                    </a:txBody>
                    <a:tcPr anchor="ctr"/>
                  </a:tc>
                  <a:tc>
                    <a:txBody>
                      <a:bodyPr/>
                      <a:lstStyle/>
                      <a:p>
                        <a:r>
                          <a:rPr lang="en-US" sz="900" dirty="0">
                            <a:latin typeface="Arial" panose="020B0604020202020204" pitchFamily="34" charset="0"/>
                            <a:cs typeface="Arial" panose="020B0604020202020204" pitchFamily="34" charset="0"/>
                          </a:rPr>
                          <a:t>Bracket holding the West Short and Long Focal Length Cameras</a:t>
                        </a:r>
                      </a:p>
                    </a:txBody>
                    <a:tcPr anchor="ctr"/>
                  </a:tc>
                  <a:tc>
                    <a:txBody>
                      <a:bodyPr/>
                      <a:lstStyle/>
                      <a:p>
                        <a:pPr algn="ctr"/>
                        <a:r>
                          <a:rPr lang="en-US" sz="900" dirty="0">
                            <a:latin typeface="Arial" panose="020B0604020202020204" pitchFamily="34" charset="0"/>
                            <a:cs typeface="Arial" panose="020B0604020202020204" pitchFamily="34" charset="0"/>
                          </a:rPr>
                          <a:t>West</a:t>
                        </a:r>
                        <a:r>
                          <a:rPr lang="en-US" sz="900" baseline="0" dirty="0">
                            <a:latin typeface="Arial" panose="020B0604020202020204" pitchFamily="34" charset="0"/>
                            <a:cs typeface="Arial" panose="020B0604020202020204" pitchFamily="34" charset="0"/>
                          </a:rPr>
                          <a:t> Bracket</a:t>
                        </a:r>
                        <a:endParaRPr lang="en-US" sz="9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329874046"/>
                    </a:ext>
                  </a:extLst>
                </a:tr>
              </a:tbl>
            </a:graphicData>
          </a:graphic>
        </p:graphicFrame>
        <p:sp>
          <p:nvSpPr>
            <p:cNvPr id="47" name="TextBox 46">
              <a:extLst>
                <a:ext uri="{FF2B5EF4-FFF2-40B4-BE49-F238E27FC236}">
                  <a16:creationId xmlns:a16="http://schemas.microsoft.com/office/drawing/2014/main" id="{2811FD88-63FB-EF42-A29E-F5D115D58F7F}"/>
                </a:ext>
              </a:extLst>
            </p:cNvPr>
            <p:cNvSpPr txBox="1"/>
            <p:nvPr/>
          </p:nvSpPr>
          <p:spPr>
            <a:xfrm>
              <a:off x="5680740" y="1302352"/>
              <a:ext cx="6074599" cy="276999"/>
            </a:xfrm>
            <a:prstGeom prst="rect">
              <a:avLst/>
            </a:prstGeom>
            <a:noFill/>
          </p:spPr>
          <p:txBody>
            <a:bodyPr wrap="square" rtlCol="0">
              <a:spAutoFit/>
            </a:bodyPr>
            <a:lstStyle/>
            <a:p>
              <a:pPr algn="ctr"/>
              <a:r>
                <a:rPr lang="en-US" sz="1200" b="1" i="1" dirty="0">
                  <a:solidFill>
                    <a:schemeClr val="accent1"/>
                  </a:solidFill>
                  <a:latin typeface="Arial" panose="020B0604020202020204" pitchFamily="34" charset="0"/>
                  <a:cs typeface="Arial" panose="020B0604020202020204" pitchFamily="34" charset="0"/>
                </a:rPr>
                <a:t>SCALPSS 1.1 camera configuration on Firefly Blue Ghost Lander</a:t>
              </a:r>
            </a:p>
          </p:txBody>
        </p:sp>
      </p:grpSp>
    </p:spTree>
    <p:extLst>
      <p:ext uri="{BB962C8B-B14F-4D97-AF65-F5344CB8AC3E}">
        <p14:creationId xmlns:p14="http://schemas.microsoft.com/office/powerpoint/2010/main" val="2879004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9510" y="0"/>
            <a:ext cx="8892980" cy="1066800"/>
          </a:xfrm>
        </p:spPr>
        <p:txBody>
          <a:bodyPr/>
          <a:lstStyle/>
          <a:p>
            <a:r>
              <a:rPr lang="en-US" sz="3200" dirty="0"/>
              <a:t>SCALPSS 1.1</a:t>
            </a:r>
            <a:br>
              <a:rPr lang="en-US" sz="3200" dirty="0"/>
            </a:br>
            <a:r>
              <a:rPr lang="en-US" sz="3200" dirty="0"/>
              <a:t>Development and Implementation Schedule</a:t>
            </a:r>
            <a:endParaRPr lang="en-US" sz="2800"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a:xfrm>
            <a:off x="11799444" y="6622388"/>
            <a:ext cx="402336" cy="2286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D13D49-2B6F-174C-9E1E-1013A06E5C50}" type="slidenum">
              <a:rPr kumimoji="0" lang="uk-UA" sz="800" b="0" i="0" u="none" strike="noStrike" kern="1200" cap="none" spc="0" normalizeH="0" baseline="0" noProof="0" smtClean="0">
                <a:ln>
                  <a:noFill/>
                </a:ln>
                <a:solidFill>
                  <a:prstClr val="black"/>
                </a:solidFill>
                <a:effectLst/>
                <a:uLnTx/>
                <a:uFillTx/>
                <a:latin typeface="Arial"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uk-UA" sz="800" b="0" i="0" u="none" strike="noStrike" kern="1200" cap="none" spc="0" normalizeH="0" baseline="0" noProof="0">
              <a:ln>
                <a:noFill/>
              </a:ln>
              <a:solidFill>
                <a:prstClr val="black"/>
              </a:solidFill>
              <a:effectLst/>
              <a:uLnTx/>
              <a:uFillTx/>
              <a:latin typeface="Arial" charset="0"/>
              <a:cs typeface="+mn-cs"/>
            </a:endParaRPr>
          </a:p>
        </p:txBody>
      </p:sp>
      <p:pic>
        <p:nvPicPr>
          <p:cNvPr id="6" name="Picture 5">
            <a:extLst>
              <a:ext uri="{FF2B5EF4-FFF2-40B4-BE49-F238E27FC236}">
                <a16:creationId xmlns:a16="http://schemas.microsoft.com/office/drawing/2014/main" id="{DE8A1DD4-F707-B24C-9D4A-EE2CF140B9D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92959" y="1128375"/>
            <a:ext cx="7606082" cy="5729625"/>
          </a:xfrm>
          <a:prstGeom prst="rect">
            <a:avLst/>
          </a:prstGeom>
        </p:spPr>
      </p:pic>
    </p:spTree>
    <p:extLst>
      <p:ext uri="{BB962C8B-B14F-4D97-AF65-F5344CB8AC3E}">
        <p14:creationId xmlns:p14="http://schemas.microsoft.com/office/powerpoint/2010/main" val="1879588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75D13D49-2B6F-174C-9E1E-1013A06E5C50}" type="slidenum">
              <a:rPr lang="uk-UA" smtClean="0"/>
              <a:pPr>
                <a:defRPr/>
              </a:pPr>
              <a:t>8</a:t>
            </a:fld>
            <a:endParaRPr lang="uk-UA"/>
          </a:p>
        </p:txBody>
      </p:sp>
      <p:sp>
        <p:nvSpPr>
          <p:cNvPr id="2" name="Title 1"/>
          <p:cNvSpPr>
            <a:spLocks noGrp="1"/>
          </p:cNvSpPr>
          <p:nvPr>
            <p:ph type="title"/>
          </p:nvPr>
        </p:nvSpPr>
        <p:spPr/>
        <p:txBody>
          <a:bodyPr/>
          <a:lstStyle/>
          <a:p>
            <a:r>
              <a:rPr lang="en-US" sz="3600" dirty="0"/>
              <a:t>Technical Assessment</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1721714056"/>
              </p:ext>
            </p:extLst>
          </p:nvPr>
        </p:nvGraphicFramePr>
        <p:xfrm>
          <a:off x="391592" y="2088824"/>
          <a:ext cx="11408816" cy="1828800"/>
        </p:xfrm>
        <a:graphic>
          <a:graphicData uri="http://schemas.openxmlformats.org/drawingml/2006/table">
            <a:tbl>
              <a:tblPr firstRow="1" firstCol="1" bandRow="1"/>
              <a:tblGrid>
                <a:gridCol w="3518636">
                  <a:extLst>
                    <a:ext uri="{9D8B030D-6E8A-4147-A177-3AD203B41FA5}">
                      <a16:colId xmlns:a16="http://schemas.microsoft.com/office/drawing/2014/main" val="2378872457"/>
                    </a:ext>
                  </a:extLst>
                </a:gridCol>
                <a:gridCol w="1031049">
                  <a:extLst>
                    <a:ext uri="{9D8B030D-6E8A-4147-A177-3AD203B41FA5}">
                      <a16:colId xmlns:a16="http://schemas.microsoft.com/office/drawing/2014/main" val="1843815966"/>
                    </a:ext>
                  </a:extLst>
                </a:gridCol>
                <a:gridCol w="1121434">
                  <a:extLst>
                    <a:ext uri="{9D8B030D-6E8A-4147-A177-3AD203B41FA5}">
                      <a16:colId xmlns:a16="http://schemas.microsoft.com/office/drawing/2014/main" val="719889787"/>
                    </a:ext>
                  </a:extLst>
                </a:gridCol>
                <a:gridCol w="977660">
                  <a:extLst>
                    <a:ext uri="{9D8B030D-6E8A-4147-A177-3AD203B41FA5}">
                      <a16:colId xmlns:a16="http://schemas.microsoft.com/office/drawing/2014/main" val="1438908295"/>
                    </a:ext>
                  </a:extLst>
                </a:gridCol>
                <a:gridCol w="2737449">
                  <a:extLst>
                    <a:ext uri="{9D8B030D-6E8A-4147-A177-3AD203B41FA5}">
                      <a16:colId xmlns:a16="http://schemas.microsoft.com/office/drawing/2014/main" val="2863494539"/>
                    </a:ext>
                  </a:extLst>
                </a:gridCol>
                <a:gridCol w="1012166">
                  <a:extLst>
                    <a:ext uri="{9D8B030D-6E8A-4147-A177-3AD203B41FA5}">
                      <a16:colId xmlns:a16="http://schemas.microsoft.com/office/drawing/2014/main" val="447722525"/>
                    </a:ext>
                  </a:extLst>
                </a:gridCol>
                <a:gridCol w="1010422">
                  <a:extLst>
                    <a:ext uri="{9D8B030D-6E8A-4147-A177-3AD203B41FA5}">
                      <a16:colId xmlns:a16="http://schemas.microsoft.com/office/drawing/2014/main" val="3999504466"/>
                    </a:ext>
                  </a:extLst>
                </a:gridCol>
              </a:tblGrid>
              <a:tr h="365760">
                <a:tc rowSpan="2">
                  <a:txBody>
                    <a:bodyPr/>
                    <a:lstStyle/>
                    <a:p>
                      <a:pPr marL="0" marR="0" algn="ctr">
                        <a:spcBef>
                          <a:spcPts val="600"/>
                        </a:spcBef>
                        <a:spcAft>
                          <a:spcPts val="600"/>
                        </a:spcAft>
                        <a:tabLst>
                          <a:tab pos="914400" algn="l"/>
                          <a:tab pos="2628900" algn="l"/>
                          <a:tab pos="5029200" algn="l"/>
                        </a:tabLst>
                      </a:pPr>
                      <a:r>
                        <a:rPr lang="en-US" sz="12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Technical Elements</a:t>
                      </a:r>
                      <a:endParaRPr lang="en-US" sz="12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gridSpan="4">
                  <a:txBody>
                    <a:bodyPr/>
                    <a:lstStyle/>
                    <a:p>
                      <a:pPr marL="0" marR="0" algn="ctr">
                        <a:spcBef>
                          <a:spcPts val="600"/>
                        </a:spcBef>
                        <a:spcAft>
                          <a:spcPts val="600"/>
                        </a:spcAft>
                        <a:tabLst>
                          <a:tab pos="914400" algn="l"/>
                          <a:tab pos="2628900" algn="l"/>
                          <a:tab pos="5029200" algn="l"/>
                        </a:tabLst>
                      </a:pPr>
                      <a:r>
                        <a:rPr lang="en-US" sz="12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TRL</a:t>
                      </a:r>
                      <a:endParaRPr lang="en-US" sz="12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tc>
                <a:tc hMerge="1">
                  <a:txBody>
                    <a:bodyPr/>
                    <a:lstStyle/>
                    <a:p>
                      <a:pPr marL="0" marR="0" algn="ctr">
                        <a:spcBef>
                          <a:spcPts val="600"/>
                        </a:spcBef>
                        <a:spcAft>
                          <a:spcPts val="600"/>
                        </a:spcAft>
                        <a:tabLst>
                          <a:tab pos="914400" algn="l"/>
                          <a:tab pos="2628900" algn="l"/>
                          <a:tab pos="5029200" algn="l"/>
                        </a:tabLst>
                      </a:pPr>
                      <a:endParaRPr lang="en-US" sz="16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gridSpan="2">
                  <a:txBody>
                    <a:bodyPr/>
                    <a:lstStyle/>
                    <a:p>
                      <a:pPr marL="0" marR="0" algn="ctr">
                        <a:spcBef>
                          <a:spcPts val="600"/>
                        </a:spcBef>
                        <a:spcAft>
                          <a:spcPts val="600"/>
                        </a:spcAft>
                        <a:tabLst>
                          <a:tab pos="914400" algn="l"/>
                          <a:tab pos="2628900" algn="l"/>
                          <a:tab pos="5029200" algn="l"/>
                        </a:tabLst>
                      </a:pPr>
                      <a:r>
                        <a:rPr lang="en-US" sz="12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AD</a:t>
                      </a:r>
                      <a:r>
                        <a:rPr lang="en-US" sz="1200" b="1" baseline="300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en-US" sz="1200" baseline="300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hMerge="1">
                  <a:txBody>
                    <a:bodyPr/>
                    <a:lstStyle/>
                    <a:p>
                      <a:pPr marL="0" marR="0" algn="ctr">
                        <a:spcBef>
                          <a:spcPts val="600"/>
                        </a:spcBef>
                        <a:spcAft>
                          <a:spcPts val="600"/>
                        </a:spcAft>
                        <a:tabLst>
                          <a:tab pos="914400" algn="l"/>
                          <a:tab pos="2628900" algn="l"/>
                          <a:tab pos="5029200" algn="l"/>
                        </a:tabLst>
                      </a:pPr>
                      <a:endParaRPr lang="en-US" sz="16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768640184"/>
                  </a:ext>
                </a:extLst>
              </a:tr>
              <a:tr h="365760">
                <a:tc vMerge="1">
                  <a:txBody>
                    <a:bodyPr/>
                    <a:lstStyle/>
                    <a:p>
                      <a:endParaRPr lang="en-US"/>
                    </a:p>
                  </a:txBody>
                  <a:tcPr/>
                </a:tc>
                <a:tc>
                  <a:txBody>
                    <a:bodyPr/>
                    <a:lstStyle/>
                    <a:p>
                      <a:pPr marL="0" marR="0" algn="ctr">
                        <a:spcBef>
                          <a:spcPts val="600"/>
                        </a:spcBef>
                        <a:spcAft>
                          <a:spcPts val="600"/>
                        </a:spcAft>
                        <a:tabLst>
                          <a:tab pos="914400" algn="l"/>
                          <a:tab pos="2628900" algn="l"/>
                          <a:tab pos="5029200" algn="l"/>
                        </a:tabLst>
                      </a:pPr>
                      <a:r>
                        <a:rPr lang="en-US" sz="12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Entry</a:t>
                      </a:r>
                      <a:endParaRPr lang="en-US" sz="12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200" b="1">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Current</a:t>
                      </a:r>
                      <a:r>
                        <a:rPr lang="en-US" sz="1200" b="1" baseline="300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US" sz="1200" baseline="30000">
                        <a:solidFill>
                          <a:schemeClr val="bg1"/>
                        </a:solidFill>
                        <a:effectLst/>
                        <a:latin typeface="Book Antiqua" panose="02040602050305030304" pitchFamily="18"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200" b="1" kern="12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Exit </a:t>
                      </a: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200" b="1" kern="1200" baseline="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Verification</a:t>
                      </a:r>
                      <a:endParaRPr lang="en-US" sz="1200" b="1" kern="12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200" b="1" kern="12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Entry</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tc>
                  <a:txBody>
                    <a:bodyPr/>
                    <a:lstStyle/>
                    <a:p>
                      <a:pPr marL="0" marR="0" algn="ctr">
                        <a:spcBef>
                          <a:spcPts val="600"/>
                        </a:spcBef>
                        <a:spcAft>
                          <a:spcPts val="600"/>
                        </a:spcAft>
                        <a:tabLst>
                          <a:tab pos="914400" algn="l"/>
                          <a:tab pos="2628900" algn="l"/>
                          <a:tab pos="5029200" algn="l"/>
                        </a:tabLst>
                      </a:pPr>
                      <a:r>
                        <a:rPr lang="en-US" sz="1200" b="1" kern="120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Current </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151647521"/>
                  </a:ext>
                </a:extLst>
              </a:tr>
              <a:tr h="365760">
                <a:tc>
                  <a:txBody>
                    <a:bodyPr/>
                    <a:lstStyle/>
                    <a:p>
                      <a:pPr marL="0" marR="0" algn="just">
                        <a:spcBef>
                          <a:spcPts val="600"/>
                        </a:spcBef>
                        <a:spcAft>
                          <a:spcPts val="600"/>
                        </a:spcAft>
                        <a:tabLst>
                          <a:tab pos="914400" algn="l"/>
                          <a:tab pos="2628900" algn="l"/>
                          <a:tab pos="5029200" algn="l"/>
                        </a:tabLst>
                      </a:pPr>
                      <a:r>
                        <a:rPr lang="en-US" sz="1200" b="1" kern="120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Element 1</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algn="just">
                        <a:spcBef>
                          <a:spcPts val="600"/>
                        </a:spcBef>
                        <a:spcAft>
                          <a:spcPts val="600"/>
                        </a:spcAft>
                        <a:tabLst>
                          <a:tab pos="914400" algn="l"/>
                          <a:tab pos="2628900" algn="l"/>
                          <a:tab pos="5029200" algn="l"/>
                        </a:tabLst>
                      </a:pPr>
                      <a:r>
                        <a:rPr lang="en-US" sz="1200" b="1"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N/A</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algn="just">
                        <a:spcBef>
                          <a:spcPts val="600"/>
                        </a:spcBef>
                        <a:spcAft>
                          <a:spcPts val="600"/>
                        </a:spcAft>
                        <a:tabLst>
                          <a:tab pos="914400" algn="l"/>
                          <a:tab pos="2628900" algn="l"/>
                          <a:tab pos="5029200" algn="l"/>
                        </a:tabLst>
                      </a:pPr>
                      <a:r>
                        <a:rPr lang="en-US" sz="1200" b="1"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N/A</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algn="just">
                        <a:spcBef>
                          <a:spcPts val="600"/>
                        </a:spcBef>
                        <a:spcAft>
                          <a:spcPts val="600"/>
                        </a:spcAft>
                        <a:tabLst>
                          <a:tab pos="914400" algn="l"/>
                          <a:tab pos="2628900" algn="l"/>
                          <a:tab pos="5029200" algn="l"/>
                        </a:tabLst>
                      </a:pPr>
                      <a:r>
                        <a:rPr lang="en-US" sz="1200" b="1"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N/A</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a:spcBef>
                          <a:spcPts val="600"/>
                        </a:spcBef>
                        <a:spcAft>
                          <a:spcPts val="600"/>
                        </a:spcAft>
                        <a:tabLst>
                          <a:tab pos="914400" algn="l"/>
                          <a:tab pos="2628900" algn="l"/>
                          <a:tab pos="5029200" algn="l"/>
                        </a:tabLst>
                      </a:pPr>
                      <a:r>
                        <a:rPr lang="en-US" sz="1200" b="1"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Milestone ID# N/A</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a:spcBef>
                          <a:spcPts val="600"/>
                        </a:spcBef>
                        <a:spcAft>
                          <a:spcPts val="600"/>
                        </a:spcAft>
                        <a:tabLst>
                          <a:tab pos="914400" algn="l"/>
                          <a:tab pos="2628900" algn="l"/>
                          <a:tab pos="5029200" algn="l"/>
                        </a:tabLst>
                      </a:pPr>
                      <a:r>
                        <a:rPr lang="en-US" sz="1200" b="1"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N/A</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a:spcBef>
                          <a:spcPts val="600"/>
                        </a:spcBef>
                        <a:spcAft>
                          <a:spcPts val="600"/>
                        </a:spcAft>
                        <a:tabLst>
                          <a:tab pos="914400" algn="l"/>
                          <a:tab pos="2628900" algn="l"/>
                          <a:tab pos="5029200" algn="l"/>
                        </a:tabLst>
                      </a:pPr>
                      <a:r>
                        <a:rPr lang="en-US" sz="1200" b="1" kern="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N/A</a:t>
                      </a: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623470491"/>
                  </a:ext>
                </a:extLst>
              </a:tr>
              <a:tr h="365760">
                <a:tc>
                  <a:txBody>
                    <a:bodyPr/>
                    <a:lstStyle/>
                    <a:p>
                      <a:pPr marL="0" marR="0" algn="just">
                        <a:spcBef>
                          <a:spcPts val="600"/>
                        </a:spcBef>
                        <a:spcAft>
                          <a:spcPts val="600"/>
                        </a:spcAft>
                        <a:tabLst>
                          <a:tab pos="914400" algn="l"/>
                          <a:tab pos="2628900" algn="l"/>
                          <a:tab pos="5029200" algn="l"/>
                        </a:tabLst>
                      </a:pPr>
                      <a:r>
                        <a:rPr lang="en-US" sz="1200" b="1">
                          <a:effectLst/>
                          <a:latin typeface="Arial" panose="020B0604020202020204" pitchFamily="34" charset="0"/>
                          <a:ea typeface="Times New Roman" panose="02020603050405020304" pitchFamily="18" charset="0"/>
                          <a:cs typeface="Times New Roman" panose="02020603050405020304" pitchFamily="18" charset="0"/>
                        </a:rPr>
                        <a:t>Element 2</a:t>
                      </a:r>
                      <a:endParaRPr lang="en-US" sz="12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just">
                        <a:spcBef>
                          <a:spcPts val="60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just">
                        <a:spcBef>
                          <a:spcPts val="600"/>
                        </a:spcBef>
                        <a:spcAft>
                          <a:spcPts val="600"/>
                        </a:spcAft>
                        <a:tabLst>
                          <a:tab pos="914400" algn="l"/>
                          <a:tab pos="2628900" algn="l"/>
                          <a:tab pos="5029200" algn="l"/>
                        </a:tabLst>
                      </a:pPr>
                      <a:endParaRPr lang="en-US" sz="12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lgn="just">
                        <a:spcBef>
                          <a:spcPts val="60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spcBef>
                          <a:spcPts val="60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Milestone ID#</a:t>
                      </a:r>
                      <a:endParaRPr lang="en-US" sz="12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spcBef>
                          <a:spcPts val="600"/>
                        </a:spcBef>
                        <a:spcAft>
                          <a:spcPts val="600"/>
                        </a:spcAft>
                        <a:tabLst>
                          <a:tab pos="914400" algn="l"/>
                          <a:tab pos="2628900" algn="l"/>
                          <a:tab pos="5029200" algn="l"/>
                        </a:tabLst>
                      </a:pPr>
                      <a:endParaRPr lang="en-US" sz="12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a:spcBef>
                          <a:spcPts val="600"/>
                        </a:spcBef>
                        <a:spcAft>
                          <a:spcPts val="600"/>
                        </a:spcAft>
                        <a:tabLst>
                          <a:tab pos="914400" algn="l"/>
                          <a:tab pos="2628900" algn="l"/>
                          <a:tab pos="5029200" algn="l"/>
                        </a:tabLst>
                      </a:pPr>
                      <a:endParaRPr lang="en-US" sz="12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671223683"/>
                  </a:ext>
                </a:extLst>
              </a:tr>
              <a:tr h="365760">
                <a:tc>
                  <a:txBody>
                    <a:bodyPr/>
                    <a:lstStyle/>
                    <a:p>
                      <a:pPr marL="0" marR="0" algn="just">
                        <a:spcBef>
                          <a:spcPts val="600"/>
                        </a:spcBef>
                        <a:spcAft>
                          <a:spcPts val="600"/>
                        </a:spcAft>
                        <a:tabLst>
                          <a:tab pos="914400" algn="l"/>
                          <a:tab pos="2628900" algn="l"/>
                          <a:tab pos="5029200" algn="l"/>
                        </a:tabLst>
                      </a:pPr>
                      <a:r>
                        <a:rPr lang="en-US" sz="1200" b="1">
                          <a:effectLst/>
                          <a:latin typeface="Arial" panose="020B0604020202020204" pitchFamily="34" charset="0"/>
                          <a:ea typeface="Times New Roman" panose="02020603050405020304" pitchFamily="18" charset="0"/>
                          <a:cs typeface="Times New Roman" panose="02020603050405020304" pitchFamily="18" charset="0"/>
                        </a:rPr>
                        <a:t>Element 3</a:t>
                      </a:r>
                      <a:endParaRPr lang="en-US" sz="12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algn="just">
                        <a:spcBef>
                          <a:spcPts val="60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algn="just">
                        <a:spcBef>
                          <a:spcPts val="600"/>
                        </a:spcBef>
                        <a:spcAft>
                          <a:spcPts val="600"/>
                        </a:spcAft>
                        <a:tabLst>
                          <a:tab pos="914400" algn="l"/>
                          <a:tab pos="2628900" algn="l"/>
                          <a:tab pos="5029200" algn="l"/>
                        </a:tabLst>
                      </a:pPr>
                      <a:endParaRPr lang="en-US" sz="12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algn="just">
                        <a:spcBef>
                          <a:spcPts val="60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 </a:t>
                      </a:r>
                      <a:endParaRPr lang="en-US" sz="12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a:spcBef>
                          <a:spcPts val="600"/>
                        </a:spcBef>
                        <a:spcAft>
                          <a:spcPts val="600"/>
                        </a:spcAft>
                        <a:tabLst>
                          <a:tab pos="914400" algn="l"/>
                          <a:tab pos="2628900" algn="l"/>
                          <a:tab pos="5029200" algn="l"/>
                        </a:tabLst>
                      </a:pPr>
                      <a:r>
                        <a:rPr lang="en-US" sz="1200">
                          <a:effectLst/>
                          <a:latin typeface="Arial" panose="020B0604020202020204" pitchFamily="34" charset="0"/>
                          <a:ea typeface="Times New Roman" panose="02020603050405020304" pitchFamily="18" charset="0"/>
                          <a:cs typeface="Times New Roman" panose="02020603050405020304" pitchFamily="18" charset="0"/>
                        </a:rPr>
                        <a:t>Milestone ID#</a:t>
                      </a:r>
                      <a:endParaRPr lang="en-US" sz="12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a:spcBef>
                          <a:spcPts val="600"/>
                        </a:spcBef>
                        <a:spcAft>
                          <a:spcPts val="600"/>
                        </a:spcAft>
                        <a:tabLst>
                          <a:tab pos="914400" algn="l"/>
                          <a:tab pos="2628900" algn="l"/>
                          <a:tab pos="5029200" algn="l"/>
                        </a:tabLst>
                      </a:pPr>
                      <a:endParaRPr lang="en-US" sz="120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marL="0" marR="0">
                        <a:spcBef>
                          <a:spcPts val="600"/>
                        </a:spcBef>
                        <a:spcAft>
                          <a:spcPts val="600"/>
                        </a:spcAft>
                        <a:tabLst>
                          <a:tab pos="914400" algn="l"/>
                          <a:tab pos="2628900" algn="l"/>
                          <a:tab pos="5029200" algn="l"/>
                        </a:tabLst>
                      </a:pPr>
                      <a:endParaRPr lang="en-US" sz="1200" dirty="0">
                        <a:effectLst/>
                        <a:latin typeface="Book Antiqua" panose="02040602050305030304" pitchFamily="18"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646830162"/>
                  </a:ext>
                </a:extLst>
              </a:tr>
            </a:tbl>
          </a:graphicData>
        </a:graphic>
      </p:graphicFrame>
      <p:sp>
        <p:nvSpPr>
          <p:cNvPr id="6" name="TextBox 5">
            <a:extLst>
              <a:ext uri="{FF2B5EF4-FFF2-40B4-BE49-F238E27FC236}">
                <a16:creationId xmlns:a16="http://schemas.microsoft.com/office/drawing/2014/main" id="{1BABD946-63F1-1E46-9145-436AF5D66167}"/>
              </a:ext>
            </a:extLst>
          </p:cNvPr>
          <p:cNvSpPr txBox="1"/>
          <p:nvPr/>
        </p:nvSpPr>
        <p:spPr>
          <a:xfrm>
            <a:off x="402336" y="4322296"/>
            <a:ext cx="11398072" cy="1477328"/>
          </a:xfrm>
          <a:prstGeom prst="rect">
            <a:avLst/>
          </a:prstGeom>
          <a:noFill/>
        </p:spPr>
        <p:txBody>
          <a:bodyPr wrap="square" rtlCol="0">
            <a:spAutoFit/>
          </a:bodyPr>
          <a:lstStyle/>
          <a:p>
            <a:r>
              <a:rPr lang="en-US" dirty="0">
                <a:solidFill>
                  <a:schemeClr val="accent1">
                    <a:lumMod val="75000"/>
                  </a:schemeClr>
                </a:solidFill>
              </a:rPr>
              <a:t>SCALPSS is not in itself performing TRL Advancement. Payload utilizes same COTS hardware and design as that used on the Mars 2020 EDLCam (TRL 9). The project objective is to make measurements to advance the TRL of plume surface interaction prediction.</a:t>
            </a:r>
          </a:p>
          <a:p>
            <a:endParaRPr lang="en-US" dirty="0">
              <a:solidFill>
                <a:schemeClr val="accent1">
                  <a:lumMod val="75000"/>
                </a:schemeClr>
              </a:solidFill>
            </a:endParaRPr>
          </a:p>
          <a:p>
            <a:r>
              <a:rPr lang="en-US" dirty="0">
                <a:solidFill>
                  <a:schemeClr val="accent1">
                    <a:lumMod val="75000"/>
                  </a:schemeClr>
                </a:solidFill>
              </a:rPr>
              <a:t>Next technical review milestone will be the Assembly Readiness Review targeted for early October 2021.</a:t>
            </a:r>
          </a:p>
        </p:txBody>
      </p:sp>
    </p:spTree>
    <p:extLst>
      <p:ext uri="{BB962C8B-B14F-4D97-AF65-F5344CB8AC3E}">
        <p14:creationId xmlns:p14="http://schemas.microsoft.com/office/powerpoint/2010/main" val="1904020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9</a:t>
            </a:fld>
            <a:endParaRPr lang="uk-UA"/>
          </a:p>
        </p:txBody>
      </p:sp>
      <p:sp>
        <p:nvSpPr>
          <p:cNvPr id="2" name="Title 1"/>
          <p:cNvSpPr>
            <a:spLocks noGrp="1"/>
          </p:cNvSpPr>
          <p:nvPr>
            <p:ph type="title"/>
          </p:nvPr>
        </p:nvSpPr>
        <p:spPr/>
        <p:txBody>
          <a:bodyPr/>
          <a:lstStyle/>
          <a:p>
            <a:r>
              <a:rPr lang="en-US" sz="3000" dirty="0"/>
              <a:t>SCALPSS 1.1 Key Performance Parameter (KPP) Status</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pic>
        <p:nvPicPr>
          <p:cNvPr id="14" name="Picture 13">
            <a:extLst>
              <a:ext uri="{FF2B5EF4-FFF2-40B4-BE49-F238E27FC236}">
                <a16:creationId xmlns:a16="http://schemas.microsoft.com/office/drawing/2014/main" id="{50324925-6CBB-114E-A83D-20360C217693}"/>
              </a:ext>
            </a:extLst>
          </p:cNvPr>
          <p:cNvPicPr>
            <a:picLocks noChangeAspect="1"/>
          </p:cNvPicPr>
          <p:nvPr/>
        </p:nvPicPr>
        <p:blipFill>
          <a:blip r:embed="rId4"/>
          <a:stretch>
            <a:fillRect/>
          </a:stretch>
        </p:blipFill>
        <p:spPr>
          <a:xfrm>
            <a:off x="-4455" y="1137287"/>
            <a:ext cx="12192000" cy="4895531"/>
          </a:xfrm>
          <a:prstGeom prst="rect">
            <a:avLst/>
          </a:prstGeom>
        </p:spPr>
      </p:pic>
      <p:sp>
        <p:nvSpPr>
          <p:cNvPr id="8" name="TextBox 7">
            <a:extLst>
              <a:ext uri="{FF2B5EF4-FFF2-40B4-BE49-F238E27FC236}">
                <a16:creationId xmlns:a16="http://schemas.microsoft.com/office/drawing/2014/main" id="{C0388E5C-8F1E-5741-974C-6C5491253F18}"/>
              </a:ext>
            </a:extLst>
          </p:cNvPr>
          <p:cNvSpPr txBox="1"/>
          <p:nvPr/>
        </p:nvSpPr>
        <p:spPr>
          <a:xfrm>
            <a:off x="392509" y="6032818"/>
            <a:ext cx="11398072" cy="369332"/>
          </a:xfrm>
          <a:prstGeom prst="rect">
            <a:avLst/>
          </a:prstGeom>
          <a:noFill/>
        </p:spPr>
        <p:txBody>
          <a:bodyPr wrap="square" rtlCol="0">
            <a:spAutoFit/>
          </a:bodyPr>
          <a:lstStyle/>
          <a:p>
            <a:r>
              <a:rPr lang="en-US" dirty="0">
                <a:solidFill>
                  <a:schemeClr val="accent1">
                    <a:lumMod val="75000"/>
                  </a:schemeClr>
                </a:solidFill>
              </a:rPr>
              <a:t>* NO dedicated lunar PSI measurements have been made to date. (Awaiting flight of SCALPSS 1.0.)</a:t>
            </a:r>
          </a:p>
        </p:txBody>
      </p:sp>
      <p:sp>
        <p:nvSpPr>
          <p:cNvPr id="4" name="TextBox 3">
            <a:extLst>
              <a:ext uri="{FF2B5EF4-FFF2-40B4-BE49-F238E27FC236}">
                <a16:creationId xmlns:a16="http://schemas.microsoft.com/office/drawing/2014/main" id="{A51D9BD3-9383-2C4D-B00D-48EA8CA6CD96}"/>
              </a:ext>
            </a:extLst>
          </p:cNvPr>
          <p:cNvSpPr txBox="1"/>
          <p:nvPr/>
        </p:nvSpPr>
        <p:spPr>
          <a:xfrm>
            <a:off x="4397828" y="1774371"/>
            <a:ext cx="243978" cy="276999"/>
          </a:xfrm>
          <a:prstGeom prst="rect">
            <a:avLst/>
          </a:prstGeom>
          <a:noFill/>
        </p:spPr>
        <p:txBody>
          <a:bodyPr wrap="none" rtlCol="0">
            <a:spAutoFit/>
          </a:bodyPr>
          <a:lstStyle/>
          <a:p>
            <a:r>
              <a:rPr lang="en-US" sz="1200" dirty="0">
                <a:solidFill>
                  <a:schemeClr val="bg1"/>
                </a:solidFill>
              </a:rPr>
              <a:t>*</a:t>
            </a:r>
          </a:p>
        </p:txBody>
      </p:sp>
    </p:spTree>
    <p:extLst>
      <p:ext uri="{BB962C8B-B14F-4D97-AF65-F5344CB8AC3E}">
        <p14:creationId xmlns:p14="http://schemas.microsoft.com/office/powerpoint/2010/main" val="2409282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p:cNvSpPr>
            <a:spLocks noGrp="1"/>
          </p:cNvSpPr>
          <p:nvPr>
            <p:ph type="sldNum" sz="quarter" idx="10"/>
          </p:nvPr>
        </p:nvSpPr>
        <p:spPr/>
        <p:txBody>
          <a:bodyPr/>
          <a:lstStyle/>
          <a:p>
            <a:pPr>
              <a:defRPr/>
            </a:pPr>
            <a:fld id="{75D13D49-2B6F-174C-9E1E-1013A06E5C50}" type="slidenum">
              <a:rPr lang="uk-UA" smtClean="0"/>
              <a:pPr>
                <a:defRPr/>
              </a:pPr>
              <a:t>10</a:t>
            </a:fld>
            <a:endParaRPr lang="uk-UA"/>
          </a:p>
        </p:txBody>
      </p:sp>
      <p:sp>
        <p:nvSpPr>
          <p:cNvPr id="2" name="Title 1"/>
          <p:cNvSpPr>
            <a:spLocks noGrp="1"/>
          </p:cNvSpPr>
          <p:nvPr>
            <p:ph type="title"/>
          </p:nvPr>
        </p:nvSpPr>
        <p:spPr/>
        <p:txBody>
          <a:bodyPr/>
          <a:lstStyle/>
          <a:p>
            <a:r>
              <a:rPr lang="en-US" sz="4000" dirty="0"/>
              <a:t>Risk Summary</a:t>
            </a:r>
          </a:p>
        </p:txBody>
      </p:sp>
      <p:graphicFrame>
        <p:nvGraphicFramePr>
          <p:cNvPr id="4" name="Group 1371"/>
          <p:cNvGraphicFramePr>
            <a:graphicFrameLocks noGrp="1"/>
          </p:cNvGraphicFramePr>
          <p:nvPr>
            <p:extLst>
              <p:ext uri="{D42A27DB-BD31-4B8C-83A1-F6EECF244321}">
                <p14:modId xmlns:p14="http://schemas.microsoft.com/office/powerpoint/2010/main" val="3793015645"/>
              </p:ext>
            </p:extLst>
          </p:nvPr>
        </p:nvGraphicFramePr>
        <p:xfrm>
          <a:off x="4703885" y="1315203"/>
          <a:ext cx="7350369" cy="2590766"/>
        </p:xfrm>
        <a:graphic>
          <a:graphicData uri="http://schemas.openxmlformats.org/drawingml/2006/table">
            <a:tbl>
              <a:tblPr/>
              <a:tblGrid>
                <a:gridCol w="703384">
                  <a:extLst>
                    <a:ext uri="{9D8B030D-6E8A-4147-A177-3AD203B41FA5}">
                      <a16:colId xmlns:a16="http://schemas.microsoft.com/office/drawing/2014/main" val="20000"/>
                    </a:ext>
                  </a:extLst>
                </a:gridCol>
                <a:gridCol w="775817">
                  <a:extLst>
                    <a:ext uri="{9D8B030D-6E8A-4147-A177-3AD203B41FA5}">
                      <a16:colId xmlns:a16="http://schemas.microsoft.com/office/drawing/2014/main" val="20001"/>
                    </a:ext>
                  </a:extLst>
                </a:gridCol>
                <a:gridCol w="5139338">
                  <a:extLst>
                    <a:ext uri="{9D8B030D-6E8A-4147-A177-3AD203B41FA5}">
                      <a16:colId xmlns:a16="http://schemas.microsoft.com/office/drawing/2014/main" val="20002"/>
                    </a:ext>
                  </a:extLst>
                </a:gridCol>
                <a:gridCol w="731830">
                  <a:extLst>
                    <a:ext uri="{9D8B030D-6E8A-4147-A177-3AD203B41FA5}">
                      <a16:colId xmlns:a16="http://schemas.microsoft.com/office/drawing/2014/main" val="1300324858"/>
                    </a:ext>
                  </a:extLst>
                </a:gridCol>
              </a:tblGrid>
              <a:tr h="380348">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cs typeface="Arial" panose="020B0604020202020204" pitchFamily="34" charset="0"/>
                        </a:rPr>
                        <a:t>Risk ID </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000" b="1" i="0" u="none" strike="noStrike" cap="none" normalizeH="0" baseline="0">
                          <a:ln>
                            <a:noFill/>
                          </a:ln>
                          <a:solidFill>
                            <a:schemeClr val="tx1"/>
                          </a:solidFill>
                          <a:effectLst/>
                          <a:latin typeface="Arial" panose="020B0604020202020204" pitchFamily="34" charset="0"/>
                          <a:cs typeface="Arial" panose="020B0604020202020204" pitchFamily="34" charset="0"/>
                        </a:rPr>
                        <a:t>Affinity/ Approach</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Description/Status</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chemeClr val="tx1"/>
                          </a:solidFill>
                          <a:effectLst/>
                          <a:latin typeface="Arial" panose="020B0604020202020204" pitchFamily="34" charset="0"/>
                          <a:cs typeface="Arial" panose="020B0604020202020204" pitchFamily="34" charset="0"/>
                        </a:rPr>
                        <a:t>Trend </a:t>
                      </a:r>
                    </a:p>
                  </a:txBody>
                  <a:tcPr marT="45703" marB="4570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760">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007</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C,Sc</a:t>
                      </a: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 M</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Electronics Part Shortage</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760">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006</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 / R</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Vibration Environment Interferes with Long Focal Length Camera Imaging</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760">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030</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 / R</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Restrictions in (Thermal) Modeling and Testing of LFL Lenses</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760">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004</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 / R</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Thrust Profile May Not Cause Detectable Plume Surface Interactions</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5634458"/>
                  </a:ext>
                </a:extLst>
              </a:tr>
              <a:tr h="365760">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005</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 / W</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Lens Mounting Fault Tolerance</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02520258"/>
                  </a:ext>
                </a:extLst>
              </a:tr>
              <a:tr h="365760">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001</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 / M</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Uncertainty in Hardware Temperature Limits</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txBody>
                  <a:tcPr marT="45703" marB="4570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62524144"/>
                  </a:ext>
                </a:extLst>
              </a:tr>
            </a:tbl>
          </a:graphicData>
        </a:graphic>
      </p:graphicFrame>
      <p:grpSp>
        <p:nvGrpSpPr>
          <p:cNvPr id="82" name="Group 81"/>
          <p:cNvGrpSpPr/>
          <p:nvPr/>
        </p:nvGrpSpPr>
        <p:grpSpPr>
          <a:xfrm>
            <a:off x="102501" y="1315467"/>
            <a:ext cx="4232107" cy="3175503"/>
            <a:chOff x="128509" y="1185061"/>
            <a:chExt cx="4232107" cy="3175503"/>
          </a:xfrm>
        </p:grpSpPr>
        <p:sp>
          <p:nvSpPr>
            <p:cNvPr id="6" name="Rectangle 13"/>
            <p:cNvSpPr>
              <a:spLocks noChangeArrowheads="1"/>
            </p:cNvSpPr>
            <p:nvPr/>
          </p:nvSpPr>
          <p:spPr bwMode="auto">
            <a:xfrm>
              <a:off x="1010792" y="3885352"/>
              <a:ext cx="216883"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a:ea typeface="ヒラギノ角ゴ Pro W3" charset="0"/>
                  <a:cs typeface="ヒラギノ角ゴ Pro W3" charset="0"/>
                </a:rPr>
                <a:t>1</a:t>
              </a:r>
            </a:p>
          </p:txBody>
        </p:sp>
        <p:sp>
          <p:nvSpPr>
            <p:cNvPr id="7" name="Rectangle 14"/>
            <p:cNvSpPr>
              <a:spLocks noChangeArrowheads="1"/>
            </p:cNvSpPr>
            <p:nvPr/>
          </p:nvSpPr>
          <p:spPr bwMode="auto">
            <a:xfrm>
              <a:off x="1750066" y="3885351"/>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a:ea typeface="ヒラギノ角ゴ Pro W3" charset="0"/>
                  <a:cs typeface="ヒラギノ角ゴ Pro W3" charset="0"/>
                </a:rPr>
                <a:t>2</a:t>
              </a:r>
            </a:p>
          </p:txBody>
        </p:sp>
        <p:sp>
          <p:nvSpPr>
            <p:cNvPr id="8" name="Rectangle 15"/>
            <p:cNvSpPr>
              <a:spLocks noChangeArrowheads="1"/>
            </p:cNvSpPr>
            <p:nvPr/>
          </p:nvSpPr>
          <p:spPr bwMode="auto">
            <a:xfrm>
              <a:off x="2489342" y="3885351"/>
              <a:ext cx="21688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a:ea typeface="ヒラギノ角ゴ Pro W3" charset="0"/>
                  <a:cs typeface="ヒラギノ角ゴ Pro W3" charset="0"/>
                </a:rPr>
                <a:t>3</a:t>
              </a:r>
            </a:p>
          </p:txBody>
        </p:sp>
        <p:sp>
          <p:nvSpPr>
            <p:cNvPr id="9" name="Rectangle 16"/>
            <p:cNvSpPr>
              <a:spLocks noChangeArrowheads="1"/>
            </p:cNvSpPr>
            <p:nvPr/>
          </p:nvSpPr>
          <p:spPr bwMode="auto">
            <a:xfrm>
              <a:off x="3228616" y="3885351"/>
              <a:ext cx="216883"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a:ea typeface="ヒラギノ角ゴ Pro W3" charset="0"/>
                  <a:cs typeface="ヒラギノ角ゴ Pro W3" charset="0"/>
                </a:rPr>
                <a:t>4</a:t>
              </a:r>
            </a:p>
          </p:txBody>
        </p:sp>
        <p:sp>
          <p:nvSpPr>
            <p:cNvPr id="10" name="Rectangle 17"/>
            <p:cNvSpPr>
              <a:spLocks noChangeArrowheads="1"/>
            </p:cNvSpPr>
            <p:nvPr/>
          </p:nvSpPr>
          <p:spPr bwMode="auto">
            <a:xfrm>
              <a:off x="3967889" y="3885351"/>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a:ea typeface="ヒラギノ角ゴ Pro W3" charset="0"/>
                  <a:cs typeface="ヒラギノ角ゴ Pro W3" charset="0"/>
                </a:rPr>
                <a:t>5</a:t>
              </a:r>
            </a:p>
          </p:txBody>
        </p:sp>
        <p:sp>
          <p:nvSpPr>
            <p:cNvPr id="35" name="Rectangle 42"/>
            <p:cNvSpPr>
              <a:spLocks noChangeArrowheads="1"/>
            </p:cNvSpPr>
            <p:nvPr/>
          </p:nvSpPr>
          <p:spPr bwMode="auto">
            <a:xfrm>
              <a:off x="519862" y="1345014"/>
              <a:ext cx="21688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a:ea typeface="ヒラギノ角ゴ Pro W3" charset="0"/>
                  <a:cs typeface="ヒラギノ角ゴ Pro W3" charset="0"/>
                </a:rPr>
                <a:t>5</a:t>
              </a:r>
            </a:p>
          </p:txBody>
        </p:sp>
        <p:sp>
          <p:nvSpPr>
            <p:cNvPr id="36" name="Rectangle 43"/>
            <p:cNvSpPr>
              <a:spLocks noChangeArrowheads="1"/>
            </p:cNvSpPr>
            <p:nvPr/>
          </p:nvSpPr>
          <p:spPr bwMode="auto">
            <a:xfrm>
              <a:off x="519862" y="1866171"/>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a:ea typeface="ヒラギノ角ゴ Pro W3" charset="0"/>
                  <a:cs typeface="ヒラギノ角ゴ Pro W3" charset="0"/>
                </a:rPr>
                <a:t>4</a:t>
              </a:r>
            </a:p>
          </p:txBody>
        </p:sp>
        <p:sp>
          <p:nvSpPr>
            <p:cNvPr id="37" name="Rectangle 44"/>
            <p:cNvSpPr>
              <a:spLocks noChangeArrowheads="1"/>
            </p:cNvSpPr>
            <p:nvPr/>
          </p:nvSpPr>
          <p:spPr bwMode="auto">
            <a:xfrm>
              <a:off x="546238" y="2387329"/>
              <a:ext cx="21688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a:ea typeface="ヒラギノ角ゴ Pro W3" charset="0"/>
                  <a:cs typeface="ヒラギノ角ゴ Pro W3" charset="0"/>
                </a:rPr>
                <a:t>3</a:t>
              </a:r>
            </a:p>
          </p:txBody>
        </p:sp>
        <p:sp>
          <p:nvSpPr>
            <p:cNvPr id="38" name="Rectangle 45"/>
            <p:cNvSpPr>
              <a:spLocks noChangeArrowheads="1"/>
            </p:cNvSpPr>
            <p:nvPr/>
          </p:nvSpPr>
          <p:spPr bwMode="auto">
            <a:xfrm>
              <a:off x="519862" y="2908486"/>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a:ea typeface="ヒラギノ角ゴ Pro W3" charset="0"/>
                  <a:cs typeface="ヒラギノ角ゴ Pro W3" charset="0"/>
                </a:rPr>
                <a:t>2</a:t>
              </a:r>
            </a:p>
          </p:txBody>
        </p:sp>
        <p:sp>
          <p:nvSpPr>
            <p:cNvPr id="39" name="Rectangle 46"/>
            <p:cNvSpPr>
              <a:spLocks noChangeArrowheads="1"/>
            </p:cNvSpPr>
            <p:nvPr/>
          </p:nvSpPr>
          <p:spPr bwMode="auto">
            <a:xfrm>
              <a:off x="519862" y="3429646"/>
              <a:ext cx="21688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8827" tIns="23572" rIns="48827" bIns="23572">
              <a:spAutoFit/>
            </a:bodyPr>
            <a:lstStyle/>
            <a:p>
              <a:pPr defTabSz="720725" eaLnBrk="1" hangingPunct="1"/>
              <a:r>
                <a:rPr lang="en-US" sz="1200" b="1">
                  <a:ea typeface="ヒラギノ角ゴ Pro W3" charset="0"/>
                  <a:cs typeface="ヒラギノ角ゴ Pro W3" charset="0"/>
                </a:rPr>
                <a:t>1</a:t>
              </a:r>
            </a:p>
          </p:txBody>
        </p:sp>
        <p:sp>
          <p:nvSpPr>
            <p:cNvPr id="40" name="Rectangle 47"/>
            <p:cNvSpPr>
              <a:spLocks noChangeArrowheads="1"/>
            </p:cNvSpPr>
            <p:nvPr/>
          </p:nvSpPr>
          <p:spPr bwMode="auto">
            <a:xfrm>
              <a:off x="128509" y="1185061"/>
              <a:ext cx="313067" cy="2769989"/>
            </a:xfrm>
            <a:prstGeom prst="rect">
              <a:avLst/>
            </a:prstGeom>
            <a:solidFill>
              <a:srgbClr val="A8C1FE"/>
            </a:solidFill>
            <a:ln w="9525">
              <a:solidFill>
                <a:schemeClr val="tx1"/>
              </a:solidFill>
              <a:miter lim="800000"/>
              <a:headEnd/>
              <a:tailEnd/>
            </a:ln>
          </p:spPr>
          <p:txBody>
            <a:bodyPr lIns="0" tIns="457200" rIns="0" bIns="457200" anchor="ctr">
              <a:spAutoFit/>
            </a:bodyPr>
            <a:lstStyle/>
            <a:p>
              <a:pPr algn="ctr" defTabSz="969963" eaLnBrk="1" hangingPunct="1"/>
              <a:r>
                <a:rPr lang="en-US" sz="1200" b="1">
                  <a:solidFill>
                    <a:srgbClr val="000000"/>
                  </a:solidFill>
                  <a:ea typeface="ヒラギノ角ゴ Pro W3" charset="0"/>
                  <a:cs typeface="ヒラギノ角ゴ Pro W3" charset="0"/>
                </a:rPr>
                <a:t>L</a:t>
              </a:r>
            </a:p>
            <a:p>
              <a:pPr algn="ctr" defTabSz="969963" eaLnBrk="1" hangingPunct="1"/>
              <a:r>
                <a:rPr lang="en-US" sz="1200" b="1">
                  <a:solidFill>
                    <a:srgbClr val="000000"/>
                  </a:solidFill>
                  <a:ea typeface="ヒラギノ角ゴ Pro W3" charset="0"/>
                  <a:cs typeface="ヒラギノ角ゴ Pro W3" charset="0"/>
                </a:rPr>
                <a:t>I</a:t>
              </a:r>
            </a:p>
            <a:p>
              <a:pPr algn="ctr" defTabSz="969963" eaLnBrk="1" hangingPunct="1"/>
              <a:r>
                <a:rPr lang="en-US" sz="1200" b="1">
                  <a:solidFill>
                    <a:srgbClr val="000000"/>
                  </a:solidFill>
                  <a:ea typeface="ヒラギノ角ゴ Pro W3" charset="0"/>
                  <a:cs typeface="ヒラギノ角ゴ Pro W3" charset="0"/>
                </a:rPr>
                <a:t>K</a:t>
              </a:r>
            </a:p>
            <a:p>
              <a:pPr algn="ctr" defTabSz="969963" eaLnBrk="1" hangingPunct="1"/>
              <a:r>
                <a:rPr lang="en-US" sz="1200" b="1">
                  <a:solidFill>
                    <a:srgbClr val="000000"/>
                  </a:solidFill>
                  <a:ea typeface="ヒラギノ角ゴ Pro W3" charset="0"/>
                  <a:cs typeface="ヒラギノ角ゴ Pro W3" charset="0"/>
                </a:rPr>
                <a:t>E</a:t>
              </a:r>
            </a:p>
            <a:p>
              <a:pPr algn="ctr" defTabSz="969963" eaLnBrk="1" hangingPunct="1"/>
              <a:r>
                <a:rPr lang="en-US" sz="1200" b="1">
                  <a:solidFill>
                    <a:srgbClr val="000000"/>
                  </a:solidFill>
                  <a:ea typeface="ヒラギノ角ゴ Pro W3" charset="0"/>
                  <a:cs typeface="ヒラギノ角ゴ Pro W3" charset="0"/>
                </a:rPr>
                <a:t>L</a:t>
              </a:r>
            </a:p>
            <a:p>
              <a:pPr algn="ctr" defTabSz="969963" eaLnBrk="1" hangingPunct="1"/>
              <a:r>
                <a:rPr lang="en-US" sz="1200" b="1">
                  <a:solidFill>
                    <a:srgbClr val="000000"/>
                  </a:solidFill>
                  <a:ea typeface="ヒラギノ角ゴ Pro W3" charset="0"/>
                  <a:cs typeface="ヒラギノ角ゴ Pro W3" charset="0"/>
                </a:rPr>
                <a:t>I</a:t>
              </a:r>
            </a:p>
            <a:p>
              <a:pPr algn="ctr" defTabSz="969963" eaLnBrk="1" hangingPunct="1"/>
              <a:r>
                <a:rPr lang="en-US" sz="1200" b="1">
                  <a:solidFill>
                    <a:srgbClr val="000000"/>
                  </a:solidFill>
                  <a:ea typeface="ヒラギノ角ゴ Pro W3" charset="0"/>
                  <a:cs typeface="ヒラギノ角ゴ Pro W3" charset="0"/>
                </a:rPr>
                <a:t>H</a:t>
              </a:r>
            </a:p>
            <a:p>
              <a:pPr algn="ctr" defTabSz="969963" eaLnBrk="1" hangingPunct="1"/>
              <a:r>
                <a:rPr lang="en-US" sz="1200" b="1">
                  <a:solidFill>
                    <a:srgbClr val="000000"/>
                  </a:solidFill>
                  <a:ea typeface="ヒラギノ角ゴ Pro W3" charset="0"/>
                  <a:cs typeface="ヒラギノ角ゴ Pro W3" charset="0"/>
                </a:rPr>
                <a:t>O</a:t>
              </a:r>
            </a:p>
            <a:p>
              <a:pPr algn="ctr" defTabSz="969963" eaLnBrk="1" hangingPunct="1"/>
              <a:r>
                <a:rPr lang="en-US" sz="1200" b="1">
                  <a:solidFill>
                    <a:srgbClr val="000000"/>
                  </a:solidFill>
                  <a:ea typeface="ヒラギノ角ゴ Pro W3" charset="0"/>
                  <a:cs typeface="ヒラギノ角ゴ Pro W3" charset="0"/>
                </a:rPr>
                <a:t>O</a:t>
              </a:r>
            </a:p>
            <a:p>
              <a:pPr algn="ctr" defTabSz="969963" eaLnBrk="1" hangingPunct="1"/>
              <a:r>
                <a:rPr lang="en-US" sz="1200" b="1">
                  <a:solidFill>
                    <a:srgbClr val="000000"/>
                  </a:solidFill>
                  <a:ea typeface="ヒラギノ角ゴ Pro W3" charset="0"/>
                  <a:cs typeface="ヒラギノ角ゴ Pro W3" charset="0"/>
                </a:rPr>
                <a:t>D</a:t>
              </a:r>
              <a:endParaRPr lang="en-US" sz="1200">
                <a:ea typeface="ヒラギノ角ゴ Pro W3" charset="0"/>
                <a:cs typeface="ヒラギノ角ゴ Pro W3" charset="0"/>
              </a:endParaRPr>
            </a:p>
          </p:txBody>
        </p:sp>
        <p:sp>
          <p:nvSpPr>
            <p:cNvPr id="42" name="Rectangle 48"/>
            <p:cNvSpPr>
              <a:spLocks noChangeArrowheads="1"/>
            </p:cNvSpPr>
            <p:nvPr/>
          </p:nvSpPr>
          <p:spPr bwMode="auto">
            <a:xfrm>
              <a:off x="736747" y="4138314"/>
              <a:ext cx="3623869" cy="222250"/>
            </a:xfrm>
            <a:prstGeom prst="rect">
              <a:avLst/>
            </a:prstGeom>
            <a:solidFill>
              <a:srgbClr val="A8C1FE"/>
            </a:solidFill>
            <a:ln w="9525">
              <a:solidFill>
                <a:schemeClr val="tx1"/>
              </a:solidFill>
              <a:miter lim="800000"/>
              <a:headEnd/>
              <a:tailEnd/>
            </a:ln>
          </p:spPr>
          <p:txBody>
            <a:bodyPr wrap="square" lIns="0" tIns="0" rIns="0" bIns="0">
              <a:spAutoFit/>
            </a:bodyPr>
            <a:lstStyle/>
            <a:p>
              <a:pPr algn="ctr" defTabSz="969963" eaLnBrk="1" hangingPunct="1"/>
              <a:r>
                <a:rPr lang="en-US" sz="1400" b="1" dirty="0">
                  <a:solidFill>
                    <a:srgbClr val="000000"/>
                  </a:solidFill>
                  <a:ea typeface="ヒラギノ角ゴ Pro W3" charset="0"/>
                  <a:cs typeface="ヒラギノ角ゴ Pro W3" charset="0"/>
                </a:rPr>
                <a:t>CONSEQUENCES</a:t>
              </a:r>
              <a:endParaRPr lang="en-US" sz="800" dirty="0">
                <a:ea typeface="ヒラギノ角ゴ Pro W3" charset="0"/>
                <a:cs typeface="ヒラギノ角ゴ Pro W3" charset="0"/>
              </a:endParaRPr>
            </a:p>
          </p:txBody>
        </p:sp>
      </p:grpSp>
      <p:graphicFrame>
        <p:nvGraphicFramePr>
          <p:cNvPr id="57" name="Table 56"/>
          <p:cNvGraphicFramePr>
            <a:graphicFrameLocks noGrp="1"/>
          </p:cNvGraphicFramePr>
          <p:nvPr>
            <p:extLst>
              <p:ext uri="{D42A27DB-BD31-4B8C-83A1-F6EECF244321}">
                <p14:modId xmlns:p14="http://schemas.microsoft.com/office/powerpoint/2010/main" val="2395430793"/>
              </p:ext>
            </p:extLst>
          </p:nvPr>
        </p:nvGraphicFramePr>
        <p:xfrm>
          <a:off x="721283" y="1186548"/>
          <a:ext cx="3613325" cy="2806433"/>
        </p:xfrm>
        <a:graphic>
          <a:graphicData uri="http://schemas.openxmlformats.org/drawingml/2006/table">
            <a:tbl>
              <a:tblPr firstRow="1" bandRow="1">
                <a:tableStyleId>{5C22544A-7EE6-4342-B048-85BDC9FD1C3A}</a:tableStyleId>
              </a:tblPr>
              <a:tblGrid>
                <a:gridCol w="722665">
                  <a:extLst>
                    <a:ext uri="{9D8B030D-6E8A-4147-A177-3AD203B41FA5}">
                      <a16:colId xmlns:a16="http://schemas.microsoft.com/office/drawing/2014/main" val="497075010"/>
                    </a:ext>
                  </a:extLst>
                </a:gridCol>
                <a:gridCol w="722665">
                  <a:extLst>
                    <a:ext uri="{9D8B030D-6E8A-4147-A177-3AD203B41FA5}">
                      <a16:colId xmlns:a16="http://schemas.microsoft.com/office/drawing/2014/main" val="916435836"/>
                    </a:ext>
                  </a:extLst>
                </a:gridCol>
                <a:gridCol w="722665">
                  <a:extLst>
                    <a:ext uri="{9D8B030D-6E8A-4147-A177-3AD203B41FA5}">
                      <a16:colId xmlns:a16="http://schemas.microsoft.com/office/drawing/2014/main" val="939616828"/>
                    </a:ext>
                  </a:extLst>
                </a:gridCol>
                <a:gridCol w="722665">
                  <a:extLst>
                    <a:ext uri="{9D8B030D-6E8A-4147-A177-3AD203B41FA5}">
                      <a16:colId xmlns:a16="http://schemas.microsoft.com/office/drawing/2014/main" val="1721341597"/>
                    </a:ext>
                  </a:extLst>
                </a:gridCol>
                <a:gridCol w="722665">
                  <a:extLst>
                    <a:ext uri="{9D8B030D-6E8A-4147-A177-3AD203B41FA5}">
                      <a16:colId xmlns:a16="http://schemas.microsoft.com/office/drawing/2014/main" val="4091835808"/>
                    </a:ext>
                  </a:extLst>
                </a:gridCol>
              </a:tblGrid>
              <a:tr h="551251">
                <a:tc>
                  <a:txBody>
                    <a:bodyPr/>
                    <a:lstStyle/>
                    <a:p>
                      <a:pPr algn="ctr"/>
                      <a:endParaRPr lang="en-US" sz="16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600" b="1" dirty="0">
                          <a:solidFill>
                            <a:schemeClr val="bg1"/>
                          </a:solidFill>
                          <a:latin typeface="Arial" panose="020B0604020202020204" pitchFamily="34" charset="0"/>
                          <a:cs typeface="Arial" panose="020B0604020202020204" pitchFamily="34" charset="0"/>
                        </a:rPr>
                        <a:t>007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148351713"/>
                  </a:ext>
                </a:extLst>
              </a:tr>
              <a:tr h="601429">
                <a:tc>
                  <a:txBody>
                    <a:bodyPr/>
                    <a:lstStyle/>
                    <a:p>
                      <a:pPr algn="ctr"/>
                      <a:endParaRPr lang="en-US" sz="16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1600" b="1" dirty="0">
                          <a:solidFill>
                            <a:schemeClr val="tx1"/>
                          </a:solidFill>
                          <a:latin typeface="Arial" panose="020B0604020202020204" pitchFamily="34" charset="0"/>
                          <a:cs typeface="Arial" panose="020B0604020202020204" pitchFamily="34" charset="0"/>
                        </a:rPr>
                        <a:t>005,</a:t>
                      </a:r>
                    </a:p>
                    <a:p>
                      <a:pPr algn="ctr"/>
                      <a:r>
                        <a:rPr lang="en-US" sz="1600" b="1" dirty="0">
                          <a:solidFill>
                            <a:schemeClr val="tx1"/>
                          </a:solidFill>
                          <a:latin typeface="Arial" panose="020B0604020202020204" pitchFamily="34" charset="0"/>
                          <a:cs typeface="Arial" panose="020B0604020202020204" pitchFamily="34" charset="0"/>
                        </a:rPr>
                        <a:t>001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896838398"/>
                  </a:ext>
                </a:extLst>
              </a:tr>
              <a:tr h="551251">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6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1600" b="1" dirty="0">
                          <a:solidFill>
                            <a:schemeClr val="tx1"/>
                          </a:solidFill>
                          <a:latin typeface="Arial" panose="020B0604020202020204" pitchFamily="34" charset="0"/>
                          <a:cs typeface="Arial" panose="020B0604020202020204" pitchFamily="34" charset="0"/>
                        </a:rPr>
                        <a:t>030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600" b="1" dirty="0">
                          <a:solidFill>
                            <a:schemeClr val="tx1"/>
                          </a:solidFill>
                          <a:latin typeface="Arial" panose="020B0604020202020204" pitchFamily="34" charset="0"/>
                          <a:cs typeface="Arial" panose="020B0604020202020204" pitchFamily="34" charset="0"/>
                        </a:rPr>
                        <a:t>006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2889991741"/>
                  </a:ext>
                </a:extLst>
              </a:tr>
              <a:tr h="551251">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6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r>
                        <a:rPr lang="en-US" sz="1600" b="1" dirty="0">
                          <a:solidFill>
                            <a:schemeClr val="tx1"/>
                          </a:solidFill>
                          <a:latin typeface="Arial" panose="020B0604020202020204" pitchFamily="34" charset="0"/>
                          <a:cs typeface="Arial" panose="020B0604020202020204" pitchFamily="34" charset="0"/>
                        </a:rPr>
                        <a:t>004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3247335671"/>
                  </a:ext>
                </a:extLst>
              </a:tr>
              <a:tr h="551251">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600" b="1">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6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endParaRPr lang="en-US" sz="1600" b="1"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658269138"/>
                  </a:ext>
                </a:extLst>
              </a:tr>
            </a:tbl>
          </a:graphicData>
        </a:graphic>
      </p:graphicFrame>
      <p:pic>
        <p:nvPicPr>
          <p:cNvPr id="33" name="Picture 3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pic>
        <p:nvPicPr>
          <p:cNvPr id="5" name="Picture 4"/>
          <p:cNvPicPr>
            <a:picLocks noChangeAspect="1"/>
          </p:cNvPicPr>
          <p:nvPr/>
        </p:nvPicPr>
        <p:blipFill>
          <a:blip r:embed="rId4"/>
          <a:stretch>
            <a:fillRect/>
          </a:stretch>
        </p:blipFill>
        <p:spPr>
          <a:xfrm>
            <a:off x="259034" y="4658150"/>
            <a:ext cx="4134025" cy="1591056"/>
          </a:xfrm>
          <a:prstGeom prst="rect">
            <a:avLst/>
          </a:prstGeom>
        </p:spPr>
      </p:pic>
    </p:spTree>
    <p:extLst>
      <p:ext uri="{BB962C8B-B14F-4D97-AF65-F5344CB8AC3E}">
        <p14:creationId xmlns:p14="http://schemas.microsoft.com/office/powerpoint/2010/main" val="1815074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0"/>
          </p:nvPr>
        </p:nvSpPr>
        <p:spPr/>
        <p:txBody>
          <a:bodyPr/>
          <a:lstStyle/>
          <a:p>
            <a:pPr>
              <a:defRPr/>
            </a:pPr>
            <a:fld id="{75D13D49-2B6F-174C-9E1E-1013A06E5C50}" type="slidenum">
              <a:rPr lang="uk-UA" smtClean="0"/>
              <a:pPr>
                <a:defRPr/>
              </a:pPr>
              <a:t>11</a:t>
            </a:fld>
            <a:endParaRPr lang="uk-UA"/>
          </a:p>
        </p:txBody>
      </p:sp>
      <p:sp>
        <p:nvSpPr>
          <p:cNvPr id="2" name="Title 1"/>
          <p:cNvSpPr>
            <a:spLocks noGrp="1"/>
          </p:cNvSpPr>
          <p:nvPr>
            <p:ph type="title"/>
          </p:nvPr>
        </p:nvSpPr>
        <p:spPr/>
        <p:txBody>
          <a:bodyPr/>
          <a:lstStyle/>
          <a:p>
            <a:r>
              <a:rPr lang="en-US" sz="4000" dirty="0"/>
              <a:t>Project Assessment Summary</a:t>
            </a:r>
          </a:p>
        </p:txBody>
      </p:sp>
      <p:graphicFrame>
        <p:nvGraphicFramePr>
          <p:cNvPr id="5" name="Table 4"/>
          <p:cNvGraphicFramePr>
            <a:graphicFrameLocks noGrp="1"/>
          </p:cNvGraphicFramePr>
          <p:nvPr>
            <p:extLst>
              <p:ext uri="{D42A27DB-BD31-4B8C-83A1-F6EECF244321}">
                <p14:modId xmlns:p14="http://schemas.microsoft.com/office/powerpoint/2010/main" val="1350741743"/>
              </p:ext>
            </p:extLst>
          </p:nvPr>
        </p:nvGraphicFramePr>
        <p:xfrm>
          <a:off x="502846" y="1343022"/>
          <a:ext cx="11140514" cy="5128834"/>
        </p:xfrm>
        <a:graphic>
          <a:graphicData uri="http://schemas.openxmlformats.org/drawingml/2006/table">
            <a:tbl>
              <a:tblPr/>
              <a:tblGrid>
                <a:gridCol w="1504661">
                  <a:extLst>
                    <a:ext uri="{9D8B030D-6E8A-4147-A177-3AD203B41FA5}">
                      <a16:colId xmlns:a16="http://schemas.microsoft.com/office/drawing/2014/main" val="20000"/>
                    </a:ext>
                  </a:extLst>
                </a:gridCol>
                <a:gridCol w="458243">
                  <a:extLst>
                    <a:ext uri="{9D8B030D-6E8A-4147-A177-3AD203B41FA5}">
                      <a16:colId xmlns:a16="http://schemas.microsoft.com/office/drawing/2014/main" val="3885110848"/>
                    </a:ext>
                  </a:extLst>
                </a:gridCol>
                <a:gridCol w="458243">
                  <a:extLst>
                    <a:ext uri="{9D8B030D-6E8A-4147-A177-3AD203B41FA5}">
                      <a16:colId xmlns:a16="http://schemas.microsoft.com/office/drawing/2014/main" val="3130830848"/>
                    </a:ext>
                  </a:extLst>
                </a:gridCol>
                <a:gridCol w="458243">
                  <a:extLst>
                    <a:ext uri="{9D8B030D-6E8A-4147-A177-3AD203B41FA5}">
                      <a16:colId xmlns:a16="http://schemas.microsoft.com/office/drawing/2014/main" val="260731836"/>
                    </a:ext>
                  </a:extLst>
                </a:gridCol>
                <a:gridCol w="458243">
                  <a:extLst>
                    <a:ext uri="{9D8B030D-6E8A-4147-A177-3AD203B41FA5}">
                      <a16:colId xmlns:a16="http://schemas.microsoft.com/office/drawing/2014/main" val="1853114543"/>
                    </a:ext>
                  </a:extLst>
                </a:gridCol>
                <a:gridCol w="7802881">
                  <a:extLst>
                    <a:ext uri="{9D8B030D-6E8A-4147-A177-3AD203B41FA5}">
                      <a16:colId xmlns:a16="http://schemas.microsoft.com/office/drawing/2014/main" val="20005"/>
                    </a:ext>
                  </a:extLst>
                </a:gridCol>
              </a:tblGrid>
              <a:tr h="565963">
                <a:tc rowSpan="2">
                  <a:txBody>
                    <a:bodyPr/>
                    <a:lstStyle/>
                    <a:p>
                      <a:pPr algn="ctr" rtl="0" fontAlgn="ctr"/>
                      <a:r>
                        <a:rPr lang="en-US" sz="1600" b="1" i="0" u="none" strike="noStrike">
                          <a:solidFill>
                            <a:srgbClr val="FFFFFF"/>
                          </a:solidFill>
                          <a:effectLst/>
                          <a:latin typeface="Arial" panose="020B0604020202020204" pitchFamily="34" charset="0"/>
                          <a:cs typeface="Arial" panose="020B0604020202020204" pitchFamily="34" charset="0"/>
                        </a:rPr>
                        <a:t>Project Name </a:t>
                      </a:r>
                    </a:p>
                  </a:txBody>
                  <a:tcPr marL="8193" marR="8193" marT="8193" marB="0" anchor="ctr">
                    <a:lnL w="3810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gridSpan="4">
                  <a:txBody>
                    <a:bodyPr/>
                    <a:lstStyle/>
                    <a:p>
                      <a:pPr marL="0" algn="ctr" defTabSz="457200" rtl="0" eaLnBrk="1" fontAlgn="ctr" latinLnBrk="0" hangingPunct="1"/>
                      <a:r>
                        <a:rPr lang="en-US" sz="1400" b="1" i="0" u="none" strike="noStrike" kern="1200" baseline="0">
                          <a:solidFill>
                            <a:schemeClr val="bg1"/>
                          </a:solidFill>
                          <a:effectLst/>
                          <a:latin typeface="Arial" panose="020B0604020202020204" pitchFamily="34" charset="0"/>
                          <a:ea typeface="+mn-ea"/>
                          <a:cs typeface="Arial" panose="020B0604020202020204" pitchFamily="34" charset="0"/>
                        </a:rPr>
                        <a:t>Performance </a:t>
                      </a:r>
                      <a:endParaRPr lang="en-US" sz="1400" b="1"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pPr marL="0" algn="ctr" defTabSz="457200" rtl="0" eaLnBrk="1" fontAlgn="ctr" latinLnBrk="0" hangingPunct="1"/>
                      <a:endParaRPr lang="en-US" sz="1200" b="0" i="0" u="none" strike="noStrike" kern="1200">
                        <a:solidFill>
                          <a:schemeClr val="bg1"/>
                        </a:solidFill>
                        <a:effectLst/>
                        <a:latin typeface="Arial" panose="020B0604020202020204" pitchFamily="34" charset="0"/>
                        <a:ea typeface="+mn-ea"/>
                        <a:cs typeface="Arial" panose="020B0604020202020204" pitchFamily="34" charset="0"/>
                      </a:endParaRP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tc rowSpan="2">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Comments</a:t>
                      </a:r>
                    </a:p>
                  </a:txBody>
                  <a:tcPr marL="8193" marR="8193" marT="8193" marB="0" anchor="ctr">
                    <a:lnL w="12700" cap="flat" cmpd="sng" algn="ctr">
                      <a:solidFill>
                        <a:schemeClr val="bg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0000"/>
                  </a:ext>
                </a:extLst>
              </a:tr>
              <a:tr h="295671">
                <a:tc vMerge="1">
                  <a:txBody>
                    <a:bodyPr/>
                    <a:lstStyle/>
                    <a:p>
                      <a:endParaRPr lang="en-US"/>
                    </a:p>
                  </a:txBody>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C</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S</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T</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a:txBody>
                    <a:bodyPr/>
                    <a:lstStyle/>
                    <a:p>
                      <a:pPr marL="0" algn="ctr" defTabSz="457200" rtl="0" eaLnBrk="1" fontAlgn="ctr" latinLnBrk="0" hangingPunct="1"/>
                      <a:r>
                        <a:rPr lang="en-US" sz="1600" b="1" i="0" u="none" strike="noStrike" kern="1200">
                          <a:solidFill>
                            <a:schemeClr val="bg1"/>
                          </a:solidFill>
                          <a:effectLst/>
                          <a:latin typeface="Arial" panose="020B0604020202020204" pitchFamily="34" charset="0"/>
                          <a:ea typeface="+mn-ea"/>
                          <a:cs typeface="Arial" panose="020B0604020202020204" pitchFamily="34" charset="0"/>
                        </a:rPr>
                        <a:t>P</a:t>
                      </a:r>
                    </a:p>
                  </a:txBody>
                  <a:tcPr marL="8193" marR="8193" marT="819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0000"/>
                    </a:solidFill>
                  </a:tcPr>
                </a:tc>
                <a:tc vMerge="1">
                  <a:txBody>
                    <a:bodyPr/>
                    <a:lstStyle/>
                    <a:p>
                      <a:endParaRPr lang="en-US"/>
                    </a:p>
                  </a:txBody>
                  <a:tcPr/>
                </a:tc>
                <a:extLst>
                  <a:ext uri="{0D108BD9-81ED-4DB2-BD59-A6C34878D82A}">
                    <a16:rowId xmlns:a16="http://schemas.microsoft.com/office/drawing/2014/main" val="167343537"/>
                  </a:ext>
                </a:extLst>
              </a:tr>
              <a:tr h="833544">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Mid Year</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r>
                        <a:rPr lang="en-US" sz="2000" b="0" i="0" u="none" strike="noStrike" kern="1200" dirty="0">
                          <a:solidFill>
                            <a:schemeClr val="bg1"/>
                          </a:solidFill>
                          <a:effectLst/>
                          <a:latin typeface="Arial" panose="020B0604020202020204" pitchFamily="34" charset="0"/>
                          <a:ea typeface="+mn-ea"/>
                          <a:cs typeface="Arial" panose="020B0604020202020204" pitchFamily="34" charset="0"/>
                        </a:rPr>
                        <a:t>G</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400"/>
                    </a:solidFill>
                  </a:tcPr>
                </a:tc>
                <a:tc>
                  <a:txBody>
                    <a:bodyPr/>
                    <a:lstStyle/>
                    <a:p>
                      <a:pPr marL="0" algn="ctr" defTabSz="457200" rtl="0" eaLnBrk="1" fontAlgn="ctr" latinLnBrk="0" hangingPunct="1"/>
                      <a:r>
                        <a:rPr lang="en-US" sz="2000" b="0" i="0" u="none" strike="noStrike" kern="1200" dirty="0">
                          <a:solidFill>
                            <a:schemeClr val="bg1"/>
                          </a:solidFill>
                          <a:effectLst/>
                          <a:latin typeface="Arial" panose="020B0604020202020204" pitchFamily="34" charset="0"/>
                          <a:ea typeface="+mn-ea"/>
                          <a:cs typeface="Arial" panose="020B0604020202020204" pitchFamily="34" charset="0"/>
                        </a:rPr>
                        <a:t>G</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400"/>
                    </a:solidFill>
                  </a:tcPr>
                </a:tc>
                <a:tc>
                  <a:txBody>
                    <a:bodyPr/>
                    <a:lstStyle/>
                    <a:p>
                      <a:pPr algn="ctr"/>
                      <a:r>
                        <a:rPr lang="en-US" sz="2000" dirty="0">
                          <a:solidFill>
                            <a:schemeClr val="bg1"/>
                          </a:solidFill>
                          <a:latin typeface="Arial" panose="020B0604020202020204" pitchFamily="34" charset="0"/>
                          <a:cs typeface="Arial" panose="020B0604020202020204" pitchFamily="34" charset="0"/>
                        </a:rPr>
                        <a:t>G</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400"/>
                    </a:solidFill>
                  </a:tcPr>
                </a:tc>
                <a:tc>
                  <a:txBody>
                    <a:bodyPr/>
                    <a:lstStyle/>
                    <a:p>
                      <a:pPr algn="ctr"/>
                      <a:r>
                        <a:rPr lang="en-US" sz="2000" dirty="0">
                          <a:solidFill>
                            <a:schemeClr val="bg1"/>
                          </a:solidFill>
                          <a:latin typeface="Arial" panose="020B0604020202020204" pitchFamily="34" charset="0"/>
                          <a:cs typeface="Arial" panose="020B0604020202020204" pitchFamily="34" charset="0"/>
                        </a:rPr>
                        <a:t>G</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8400"/>
                    </a:solidFill>
                  </a:tcPr>
                </a:tc>
                <a:tc>
                  <a:txBody>
                    <a:bodyPr/>
                    <a:lstStyle/>
                    <a:p>
                      <a:pPr algn="l" rtl="0" fontAlgn="b"/>
                      <a:r>
                        <a:rPr lang="en-US" sz="1400" b="0" i="0" u="none" strike="noStrike" dirty="0">
                          <a:solidFill>
                            <a:srgbClr val="000000"/>
                          </a:solidFill>
                          <a:effectLst/>
                          <a:latin typeface="Arial" panose="020B0604020202020204" pitchFamily="34" charset="0"/>
                          <a:cs typeface="Arial" panose="020B0604020202020204" pitchFamily="34" charset="0"/>
                        </a:rPr>
                        <a:t>Technical</a:t>
                      </a:r>
                      <a:r>
                        <a:rPr lang="en-US" sz="1400" b="0" i="0" u="none" strike="noStrike" baseline="0" dirty="0">
                          <a:solidFill>
                            <a:srgbClr val="000000"/>
                          </a:solidFill>
                          <a:effectLst/>
                          <a:latin typeface="Arial" panose="020B0604020202020204" pitchFamily="34" charset="0"/>
                          <a:cs typeface="Arial" panose="020B0604020202020204" pitchFamily="34" charset="0"/>
                        </a:rPr>
                        <a:t> – Working with CLPS lander on camera placement, payload requirements and ICD development. Working with PSI project to quantify level of PSI to expect. Beginning assessment of DSU modifications to improve thermal and vibration performance.</a:t>
                      </a:r>
                    </a:p>
                    <a:p>
                      <a:pPr algn="l" rtl="0" fontAlgn="b">
                        <a:spcBef>
                          <a:spcPts val="600"/>
                        </a:spcBef>
                      </a:pPr>
                      <a:r>
                        <a:rPr lang="en-US" sz="1400" b="0" i="0" u="none" strike="noStrike" baseline="0" dirty="0">
                          <a:solidFill>
                            <a:srgbClr val="000000"/>
                          </a:solidFill>
                          <a:effectLst/>
                          <a:latin typeface="Arial" panose="020B0604020202020204" pitchFamily="34" charset="0"/>
                          <a:cs typeface="Arial" panose="020B0604020202020204" pitchFamily="34" charset="0"/>
                        </a:rPr>
                        <a:t>Cost – CR funds received; awaiting final approval of OP and GCD budget guidelines</a:t>
                      </a:r>
                    </a:p>
                    <a:p>
                      <a:pPr algn="l" rtl="0" fontAlgn="b">
                        <a:spcBef>
                          <a:spcPts val="600"/>
                        </a:spcBef>
                      </a:pPr>
                      <a:r>
                        <a:rPr lang="en-US" sz="1400" b="0" i="0" u="none" strike="noStrike" baseline="0" dirty="0">
                          <a:solidFill>
                            <a:srgbClr val="000000"/>
                          </a:solidFill>
                          <a:effectLst/>
                          <a:latin typeface="Arial" panose="020B0604020202020204" pitchFamily="34" charset="0"/>
                          <a:cs typeface="Arial" panose="020B0604020202020204" pitchFamily="34" charset="0"/>
                        </a:rPr>
                        <a:t>Schedule – Based on SCALPSS 1.0 “as executed” with updates based on schedule provided by selected CLPS provider (Firefly Aerospace)</a:t>
                      </a:r>
                    </a:p>
                    <a:p>
                      <a:pPr algn="l" rtl="0" fontAlgn="b">
                        <a:spcBef>
                          <a:spcPts val="600"/>
                        </a:spcBef>
                      </a:pPr>
                      <a:r>
                        <a:rPr lang="en-US" sz="1400" b="0" i="0" u="none" strike="noStrike" baseline="0" dirty="0">
                          <a:solidFill>
                            <a:srgbClr val="000000"/>
                          </a:solidFill>
                          <a:effectLst/>
                          <a:latin typeface="Arial" panose="020B0604020202020204" pitchFamily="34" charset="0"/>
                          <a:cs typeface="Arial" panose="020B0604020202020204" pitchFamily="34" charset="0"/>
                        </a:rPr>
                        <a:t>Programmatic – Project team continues to work well transitioning between SCALPSS 1.0 and 1.1 projects. RTOW has been approved for SCALPSS 1.1 development.</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833544">
                <a:tc>
                  <a:txBody>
                    <a:bodyPr/>
                    <a:lstStyle/>
                    <a:p>
                      <a:pPr algn="ctr" rtl="0" fontAlgn="ctr"/>
                      <a:r>
                        <a:rPr lang="en-US" sz="1800" b="1" i="0" u="none" strike="noStrike">
                          <a:solidFill>
                            <a:srgbClr val="FFFFFF"/>
                          </a:solidFill>
                          <a:effectLst/>
                          <a:latin typeface="Arial" panose="020B0604020202020204" pitchFamily="34" charset="0"/>
                          <a:cs typeface="Arial" panose="020B0604020202020204" pitchFamily="34" charset="0"/>
                        </a:rPr>
                        <a:t>Annual</a:t>
                      </a:r>
                    </a:p>
                  </a:txBody>
                  <a:tcPr marL="8193" marR="8193" marT="8193"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70C0"/>
                    </a:solidFill>
                  </a:tcPr>
                </a:tc>
                <a:tc>
                  <a:txBody>
                    <a:bodyPr/>
                    <a:lstStyle/>
                    <a:p>
                      <a:pPr marL="0" algn="ctr" defTabSz="457200" rtl="0" eaLnBrk="1" fontAlgn="ctr" latinLnBrk="0" hangingPunct="1"/>
                      <a:r>
                        <a:rPr lang="en-US" sz="2000" b="0" i="0" u="none" strike="noStrike" kern="1200" dirty="0">
                          <a:solidFill>
                            <a:schemeClr val="bg1"/>
                          </a:solidFill>
                          <a:effectLst/>
                          <a:latin typeface="Arial" panose="020B0604020202020204" pitchFamily="34" charset="0"/>
                          <a:ea typeface="+mn-ea"/>
                          <a:cs typeface="Arial" panose="020B0604020202020204" pitchFamily="34" charset="0"/>
                        </a:rPr>
                        <a:t>G</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8400"/>
                    </a:solidFill>
                  </a:tcPr>
                </a:tc>
                <a:tc>
                  <a:txBody>
                    <a:bodyPr/>
                    <a:lstStyle/>
                    <a:p>
                      <a:pPr marL="0" algn="ctr" defTabSz="457200" rtl="0" eaLnBrk="1" fontAlgn="ctr" latinLnBrk="0" hangingPunct="1"/>
                      <a:r>
                        <a:rPr lang="en-US" sz="2000" b="0" i="0" u="none" strike="noStrike" kern="1200" dirty="0">
                          <a:solidFill>
                            <a:schemeClr val="tx1"/>
                          </a:solidFill>
                          <a:effectLst/>
                          <a:latin typeface="Arial" panose="020B0604020202020204" pitchFamily="34" charset="0"/>
                          <a:ea typeface="+mn-ea"/>
                          <a:cs typeface="Arial" panose="020B0604020202020204" pitchFamily="34" charset="0"/>
                        </a:rPr>
                        <a:t>Y</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FFF00"/>
                    </a:solidFill>
                  </a:tcPr>
                </a:tc>
                <a:tc>
                  <a:txBody>
                    <a:bodyPr/>
                    <a:lstStyle/>
                    <a:p>
                      <a:pPr algn="ctr"/>
                      <a:r>
                        <a:rPr lang="en-US" sz="2000" dirty="0">
                          <a:solidFill>
                            <a:schemeClr val="bg1"/>
                          </a:solidFill>
                          <a:latin typeface="Arial" panose="020B0604020202020204" pitchFamily="34" charset="0"/>
                          <a:cs typeface="Arial" panose="020B0604020202020204" pitchFamily="34" charset="0"/>
                        </a:rPr>
                        <a:t>G</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8400"/>
                    </a:solidFill>
                  </a:tcPr>
                </a:tc>
                <a:tc>
                  <a:txBody>
                    <a:bodyPr/>
                    <a:lstStyle/>
                    <a:p>
                      <a:pPr algn="ctr"/>
                      <a:r>
                        <a:rPr lang="en-US" sz="2000" dirty="0">
                          <a:solidFill>
                            <a:schemeClr val="bg1"/>
                          </a:solidFill>
                          <a:latin typeface="Arial" panose="020B0604020202020204" pitchFamily="34" charset="0"/>
                          <a:cs typeface="Arial" panose="020B0604020202020204" pitchFamily="34" charset="0"/>
                        </a:rPr>
                        <a:t>G</a:t>
                      </a:r>
                    </a:p>
                  </a:txBody>
                  <a:tcPr marL="8193" marR="8193" marT="819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008400"/>
                    </a:solidFill>
                  </a:tcPr>
                </a:tc>
                <a:tc>
                  <a:txBody>
                    <a:bodyPr/>
                    <a:lstStyle/>
                    <a:p>
                      <a:pPr algn="l" rtl="0" fontAlgn="b"/>
                      <a:r>
                        <a:rPr lang="en-US" sz="1400" b="0" i="0" u="none" strike="noStrike" dirty="0">
                          <a:solidFill>
                            <a:srgbClr val="000000"/>
                          </a:solidFill>
                          <a:effectLst/>
                          <a:latin typeface="Arial" panose="020B0604020202020204" pitchFamily="34" charset="0"/>
                          <a:cs typeface="Arial" panose="020B0604020202020204" pitchFamily="34" charset="0"/>
                        </a:rPr>
                        <a:t>Technical</a:t>
                      </a:r>
                      <a:r>
                        <a:rPr lang="en-US" sz="1400" b="0" i="0" u="none" strike="noStrike" baseline="0" dirty="0">
                          <a:solidFill>
                            <a:srgbClr val="000000"/>
                          </a:solidFill>
                          <a:effectLst/>
                          <a:latin typeface="Arial" panose="020B0604020202020204" pitchFamily="34" charset="0"/>
                          <a:cs typeface="Arial" panose="020B0604020202020204" pitchFamily="34" charset="0"/>
                        </a:rPr>
                        <a:t> – Baselining lens selection and lander camera configuration. Negotiating final payload requirements. Firefly Payload Integration Planning Review successfully completed. Minor DSU mechanical design changes complete; continuing thermal testing.</a:t>
                      </a:r>
                    </a:p>
                    <a:p>
                      <a:pPr algn="l" rtl="0" fontAlgn="b">
                        <a:spcBef>
                          <a:spcPts val="600"/>
                        </a:spcBef>
                      </a:pPr>
                      <a:r>
                        <a:rPr lang="en-US" sz="1400" b="0" i="0" u="none" strike="noStrike" baseline="0" dirty="0">
                          <a:solidFill>
                            <a:srgbClr val="000000"/>
                          </a:solidFill>
                          <a:effectLst/>
                          <a:latin typeface="Arial" panose="020B0604020202020204" pitchFamily="34" charset="0"/>
                          <a:cs typeface="Arial" panose="020B0604020202020204" pitchFamily="34" charset="0"/>
                        </a:rPr>
                        <a:t>Cost – Full budget authority approved. Worked with GCD on FY21/22 funding “swap”.</a:t>
                      </a:r>
                    </a:p>
                    <a:p>
                      <a:pPr marL="0" marR="0" lvl="0" indent="0" algn="l" defTabSz="457200" rtl="0" eaLnBrk="1" fontAlgn="b" latinLnBrk="0" hangingPunct="1">
                        <a:lnSpc>
                          <a:spcPct val="100000"/>
                        </a:lnSpc>
                        <a:spcBef>
                          <a:spcPts val="600"/>
                        </a:spcBef>
                        <a:spcAft>
                          <a:spcPts val="0"/>
                        </a:spcAft>
                        <a:buClrTx/>
                        <a:buSzTx/>
                        <a:buFontTx/>
                        <a:buNone/>
                        <a:tabLst/>
                        <a:defRPr/>
                      </a:pPr>
                      <a:r>
                        <a:rPr lang="en-US" sz="1400" b="0" i="0" u="none" strike="noStrike" baseline="0" dirty="0">
                          <a:solidFill>
                            <a:srgbClr val="000000"/>
                          </a:solidFill>
                          <a:effectLst/>
                          <a:latin typeface="Arial" panose="020B0604020202020204" pitchFamily="34" charset="0"/>
                          <a:cs typeface="Arial" panose="020B0604020202020204" pitchFamily="34" charset="0"/>
                        </a:rPr>
                        <a:t>Schedule – DSU interface board assembly being delayed (due to parts shortage and personnel availability). Schedule margin impacted but sufficient margin remains. Lander schedule continues to be very solid.</a:t>
                      </a:r>
                    </a:p>
                    <a:p>
                      <a:pPr algn="l" rtl="0" fontAlgn="b">
                        <a:spcBef>
                          <a:spcPts val="600"/>
                        </a:spcBef>
                      </a:pPr>
                      <a:r>
                        <a:rPr lang="en-US" sz="1400" b="0" i="0" u="none" strike="noStrike" baseline="0" dirty="0">
                          <a:solidFill>
                            <a:srgbClr val="000000"/>
                          </a:solidFill>
                          <a:effectLst/>
                          <a:latin typeface="Arial" panose="020B0604020202020204" pitchFamily="34" charset="0"/>
                          <a:cs typeface="Arial" panose="020B0604020202020204" pitchFamily="34" charset="0"/>
                        </a:rPr>
                        <a:t>Programmatic – Beginning preparations for center/IRT-led Assembly Readiness Review targeted for October 2021.</a:t>
                      </a:r>
                    </a:p>
                  </a:txBody>
                  <a:tcPr marL="45720" marR="4572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0043784"/>
                  </a:ext>
                </a:extLst>
              </a:tr>
            </a:tbl>
          </a:graphicData>
        </a:graphic>
      </p:graphicFrame>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3376853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12</a:t>
            </a:fld>
            <a:endParaRPr lang="uk-UA"/>
          </a:p>
        </p:txBody>
      </p:sp>
      <p:sp>
        <p:nvSpPr>
          <p:cNvPr id="2" name="Title 1"/>
          <p:cNvSpPr>
            <a:spLocks noGrp="1"/>
          </p:cNvSpPr>
          <p:nvPr>
            <p:ph type="title"/>
          </p:nvPr>
        </p:nvSpPr>
        <p:spPr/>
        <p:txBody>
          <a:bodyPr/>
          <a:lstStyle/>
          <a:p>
            <a:r>
              <a:rPr lang="en-US" sz="4000" dirty="0"/>
              <a:t>EPO Update</a:t>
            </a:r>
          </a:p>
        </p:txBody>
      </p:sp>
      <p:sp>
        <p:nvSpPr>
          <p:cNvPr id="4" name="Content Placeholder 2"/>
          <p:cNvSpPr txBox="1">
            <a:spLocks/>
          </p:cNvSpPr>
          <p:nvPr/>
        </p:nvSpPr>
        <p:spPr>
          <a:xfrm>
            <a:off x="323935" y="1285754"/>
            <a:ext cx="11368457" cy="5289546"/>
          </a:xfrm>
          <a:prstGeom prst="rect">
            <a:avLst/>
          </a:prstGeom>
        </p:spPr>
        <p:txBody>
          <a:bodyPr>
            <a:normAutofit fontScale="92500" lnSpcReduction="10000"/>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buFont typeface="Wingdings" panose="05000000000000000000" pitchFamily="2" charset="2"/>
              <a:buChar char="Ø"/>
            </a:pPr>
            <a:r>
              <a:rPr lang="en-US" sz="2400" dirty="0">
                <a:latin typeface="Arial" panose="020B0604020202020204" pitchFamily="34" charset="0"/>
                <a:cs typeface="Arial" panose="020B0604020202020204" pitchFamily="34" charset="0"/>
              </a:rPr>
              <a:t>Past conferences and articles:</a:t>
            </a:r>
          </a:p>
          <a:p>
            <a:pPr marL="857250" lvl="1" indent="-457200">
              <a:buFont typeface="Arial" panose="020B0604020202020204" pitchFamily="34" charset="0"/>
              <a:buChar char="•"/>
            </a:pPr>
            <a:r>
              <a:rPr lang="en-US" sz="2000" i="1" dirty="0">
                <a:latin typeface="Arial" panose="020B0604020202020204" pitchFamily="34" charset="0"/>
                <a:cs typeface="Arial" panose="020B0604020202020204" pitchFamily="34" charset="0"/>
              </a:rPr>
              <a:t>“Tiny NASA Cameras to Watch Commercial Lander form Craters on Moon”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NASA.gov</a:t>
            </a:r>
            <a:r>
              <a:rPr lang="en-US" sz="2000" dirty="0">
                <a:latin typeface="Arial" panose="020B0604020202020204" pitchFamily="34" charset="0"/>
                <a:cs typeface="Arial" panose="020B0604020202020204" pitchFamily="34" charset="0"/>
              </a:rPr>
              <a:t> feature article (January 2021)</a:t>
            </a:r>
          </a:p>
          <a:p>
            <a:pPr marL="857250" lvl="1"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AIAA SciTech 2021 Forum, </a:t>
            </a:r>
            <a:r>
              <a:rPr lang="en-US" sz="2000" i="1" dirty="0">
                <a:latin typeface="Arial" panose="020B0604020202020204" pitchFamily="34" charset="0"/>
                <a:cs typeface="Arial" panose="020B0604020202020204" pitchFamily="34" charset="0"/>
              </a:rPr>
              <a:t>“Stereo Camera Simulation for Lunar Surface Photogrammetry”</a:t>
            </a:r>
            <a:r>
              <a:rPr lang="en-US" sz="2000" dirty="0">
                <a:latin typeface="Arial" panose="020B0604020202020204" pitchFamily="34" charset="0"/>
                <a:cs typeface="Arial" panose="020B0604020202020204" pitchFamily="34" charset="0"/>
              </a:rPr>
              <a:t> (January 2021)</a:t>
            </a:r>
            <a:endParaRPr lang="en-US" sz="2000" i="1" dirty="0">
              <a:latin typeface="Arial" panose="020B0604020202020204" pitchFamily="34" charset="0"/>
              <a:cs typeface="Arial" panose="020B0604020202020204" pitchFamily="34" charset="0"/>
            </a:endParaRPr>
          </a:p>
          <a:p>
            <a:pPr marL="857250" lvl="1"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Podcast: NASA EDGE@ Home with Michelle Munk (February 2021)</a:t>
            </a:r>
          </a:p>
          <a:p>
            <a:pPr marL="857250" lvl="1"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International Planetary Probe Workshop 2021, </a:t>
            </a:r>
            <a:r>
              <a:rPr lang="en-US" sz="2000" i="1" dirty="0">
                <a:latin typeface="Arial" panose="020B0604020202020204" pitchFamily="34" charset="0"/>
                <a:cs typeface="Arial" panose="020B0604020202020204" pitchFamily="34" charset="0"/>
              </a:rPr>
              <a:t>“Simulation And Optimization Of A Lunar Plume-surface Interaction Measurement System”</a:t>
            </a:r>
            <a:r>
              <a:rPr lang="en-US" sz="2000" dirty="0">
                <a:latin typeface="Arial" panose="020B0604020202020204" pitchFamily="34" charset="0"/>
                <a:cs typeface="Arial" panose="020B0604020202020204" pitchFamily="34" charset="0"/>
              </a:rPr>
              <a:t> (July 2021)</a:t>
            </a:r>
            <a:endParaRPr lang="en-US" sz="2000" i="1" dirty="0">
              <a:latin typeface="Arial" panose="020B0604020202020204" pitchFamily="34" charset="0"/>
              <a:cs typeface="Arial" panose="020B0604020202020204" pitchFamily="34" charset="0"/>
            </a:endParaRPr>
          </a:p>
          <a:p>
            <a:pPr marL="857250" lvl="1"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LSIC Excavation and Construction Workshop: PSI briefing, including SCALPSS flight instrumentation (August 2021)</a:t>
            </a:r>
          </a:p>
          <a:p>
            <a:pPr marL="457200" indent="-457200">
              <a:buFont typeface="Wingdings" panose="05000000000000000000" pitchFamily="2" charset="2"/>
              <a:buChar char="Ø"/>
            </a:pPr>
            <a:r>
              <a:rPr lang="en-US" sz="2400" dirty="0">
                <a:latin typeface="Arial" panose="020B0604020202020204" pitchFamily="34" charset="0"/>
                <a:cs typeface="Arial" panose="020B0604020202020204" pitchFamily="34" charset="0"/>
              </a:rPr>
              <a:t>Upcoming conferences and events:</a:t>
            </a:r>
          </a:p>
          <a:p>
            <a:pPr marL="857250" lvl="1"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AIAA SciTech 2022 Forum, </a:t>
            </a:r>
            <a:r>
              <a:rPr lang="en-US" sz="2000" i="1" dirty="0">
                <a:latin typeface="Arial" panose="020B0604020202020204" pitchFamily="34" charset="0"/>
                <a:cs typeface="Arial" panose="020B0604020202020204" pitchFamily="34" charset="0"/>
              </a:rPr>
              <a:t>“Design of a lunar plume-surface interaction measurement system”</a:t>
            </a:r>
            <a:r>
              <a:rPr lang="en-US" sz="2000" dirty="0">
                <a:latin typeface="Arial" panose="020B0604020202020204" pitchFamily="34" charset="0"/>
                <a:cs typeface="Arial" panose="020B0604020202020204" pitchFamily="34" charset="0"/>
              </a:rPr>
              <a:t> (January 2022)</a:t>
            </a:r>
          </a:p>
          <a:p>
            <a:pPr marL="857250" lvl="1" indent="-457200">
              <a:buFont typeface="Arial" panose="020B0604020202020204" pitchFamily="34" charset="0"/>
              <a:buChar char="•"/>
            </a:pPr>
            <a:r>
              <a:rPr lang="en-US" sz="2000" dirty="0">
                <a:latin typeface="Arial" panose="020B0604020202020204" pitchFamily="34" charset="0"/>
                <a:cs typeface="Arial" panose="020B0604020202020204" pitchFamily="34" charset="0"/>
              </a:rPr>
              <a:t>Launch of SCALPSS 1.0 on Intuitive Machines NOVA-C mission (1</a:t>
            </a:r>
            <a:r>
              <a:rPr lang="en-US" sz="2000" baseline="30000" dirty="0">
                <a:latin typeface="Arial" panose="020B0604020202020204" pitchFamily="34" charset="0"/>
                <a:cs typeface="Arial" panose="020B0604020202020204" pitchFamily="34" charset="0"/>
              </a:rPr>
              <a:t>st</a:t>
            </a:r>
            <a:r>
              <a:rPr lang="en-US" sz="2000" dirty="0">
                <a:latin typeface="Arial" panose="020B0604020202020204" pitchFamily="34" charset="0"/>
                <a:cs typeface="Arial" panose="020B0604020202020204" pitchFamily="34" charset="0"/>
              </a:rPr>
              <a:t> Quarter CY2022) </a:t>
            </a:r>
          </a:p>
          <a:p>
            <a:pPr marL="1257300" lvl="2" indent="-457200">
              <a:buFont typeface="System Font Regular"/>
              <a:buChar char="-"/>
            </a:pPr>
            <a:r>
              <a:rPr lang="en-US" sz="1800" dirty="0">
                <a:latin typeface="Arial" panose="020B0604020202020204" pitchFamily="34" charset="0"/>
                <a:cs typeface="Arial" panose="020B0604020202020204" pitchFamily="34" charset="0"/>
              </a:rPr>
              <a:t>heritage payload upon which SCALPSS 1.1 is based</a:t>
            </a:r>
          </a:p>
          <a:p>
            <a:pPr marL="1257300" lvl="2" indent="-457200">
              <a:buFont typeface="System Font Regular"/>
              <a:buChar char="-"/>
            </a:pPr>
            <a:r>
              <a:rPr lang="en-US" sz="1800" dirty="0">
                <a:latin typeface="Arial" panose="020B0604020202020204" pitchFamily="34" charset="0"/>
                <a:cs typeface="Arial" panose="020B0604020202020204" pitchFamily="34" charset="0"/>
              </a:rPr>
              <a:t>post-flight analysis and data will be shared with SCALPSS 1.1 and the PSI project, as well as archived on the PDS.</a:t>
            </a:r>
          </a:p>
          <a:p>
            <a:pPr marL="0" indent="0">
              <a:buNone/>
            </a:pP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1476174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65217AA4-4078-1541-8690-119A19240D2B}"/>
              </a:ext>
            </a:extLst>
          </p:cNvPr>
          <p:cNvGrpSpPr/>
          <p:nvPr/>
        </p:nvGrpSpPr>
        <p:grpSpPr>
          <a:xfrm>
            <a:off x="9083398" y="4200194"/>
            <a:ext cx="3108602" cy="2490003"/>
            <a:chOff x="9161094" y="1661229"/>
            <a:chExt cx="3108602" cy="2490003"/>
          </a:xfrm>
        </p:grpSpPr>
        <p:pic>
          <p:nvPicPr>
            <p:cNvPr id="21" name="Picture 20">
              <a:extLst>
                <a:ext uri="{FF2B5EF4-FFF2-40B4-BE49-F238E27FC236}">
                  <a16:creationId xmlns:a16="http://schemas.microsoft.com/office/drawing/2014/main" id="{C14555AB-2A6C-B44F-BC64-2DBAE17ED4F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61094" y="1661229"/>
              <a:ext cx="3108602" cy="2108905"/>
            </a:xfrm>
            <a:prstGeom prst="rect">
              <a:avLst/>
            </a:prstGeom>
          </p:spPr>
        </p:pic>
        <p:sp>
          <p:nvSpPr>
            <p:cNvPr id="22" name="TextBox 21">
              <a:extLst>
                <a:ext uri="{FF2B5EF4-FFF2-40B4-BE49-F238E27FC236}">
                  <a16:creationId xmlns:a16="http://schemas.microsoft.com/office/drawing/2014/main" id="{6FD4DE9A-E308-1745-A0A9-E080910528E9}"/>
                </a:ext>
              </a:extLst>
            </p:cNvPr>
            <p:cNvSpPr txBox="1"/>
            <p:nvPr/>
          </p:nvSpPr>
          <p:spPr>
            <a:xfrm>
              <a:off x="9445512" y="3735734"/>
              <a:ext cx="2673763" cy="415498"/>
            </a:xfrm>
            <a:prstGeom prst="rect">
              <a:avLst/>
            </a:prstGeom>
            <a:noFill/>
          </p:spPr>
          <p:txBody>
            <a:bodyPr wrap="square" rtlCol="0">
              <a:spAutoFit/>
            </a:bodyPr>
            <a:lstStyle/>
            <a:p>
              <a:pPr algn="ctr"/>
              <a:r>
                <a:rPr lang="en-US" sz="1050" b="1" i="1" dirty="0">
                  <a:solidFill>
                    <a:schemeClr val="accent1">
                      <a:lumMod val="75000"/>
                    </a:schemeClr>
                  </a:solidFill>
                  <a:latin typeface="Arial" panose="020B0604020202020204" pitchFamily="34" charset="0"/>
                  <a:cs typeface="Arial" panose="020B0604020202020204" pitchFamily="34" charset="0"/>
                </a:rPr>
                <a:t>Descent Profile Accuracy for </a:t>
              </a:r>
            </a:p>
            <a:p>
              <a:pPr algn="ctr"/>
              <a:r>
                <a:rPr lang="en-US" sz="1050" b="1" i="1" dirty="0">
                  <a:solidFill>
                    <a:schemeClr val="accent1">
                      <a:lumMod val="75000"/>
                    </a:schemeClr>
                  </a:solidFill>
                  <a:latin typeface="Arial" panose="020B0604020202020204" pitchFamily="34" charset="0"/>
                  <a:cs typeface="Arial" panose="020B0604020202020204" pitchFamily="34" charset="0"/>
                </a:rPr>
                <a:t>Selected Configuration</a:t>
              </a:r>
            </a:p>
          </p:txBody>
        </p:sp>
      </p:grpSp>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13</a:t>
            </a:fld>
            <a:endParaRPr lang="uk-UA"/>
          </a:p>
        </p:txBody>
      </p:sp>
      <p:sp>
        <p:nvSpPr>
          <p:cNvPr id="2" name="Title 1"/>
          <p:cNvSpPr>
            <a:spLocks noGrp="1"/>
          </p:cNvSpPr>
          <p:nvPr>
            <p:ph type="title"/>
          </p:nvPr>
        </p:nvSpPr>
        <p:spPr/>
        <p:txBody>
          <a:bodyPr/>
          <a:lstStyle/>
          <a:p>
            <a:r>
              <a:rPr lang="en-US" sz="4000" dirty="0"/>
              <a:t>Plans Forward and Infusion Plan </a:t>
            </a:r>
          </a:p>
        </p:txBody>
      </p:sp>
      <p:sp>
        <p:nvSpPr>
          <p:cNvPr id="4" name="Content Placeholder 2"/>
          <p:cNvSpPr txBox="1">
            <a:spLocks/>
          </p:cNvSpPr>
          <p:nvPr/>
        </p:nvSpPr>
        <p:spPr>
          <a:xfrm>
            <a:off x="149820" y="1448523"/>
            <a:ext cx="5165770" cy="4999892"/>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Project Assembly Readiness Review : October 2021</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Hardware assembly complete : January 2022</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Pre-Environmental Review : January 2022</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Environmental testing begins : February 2022</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Project System Acceptance / Pre-Ship Review : July 2022</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Delivery “in-place” : July 2022</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Payload delivery to Firefly Aerospace : September 2022</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Payload / lander integration : December 2022</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Integrated lander environmental testing : February – April 2023</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Launch (NET) : July 2023</a:t>
            </a:r>
          </a:p>
          <a:p>
            <a:pPr>
              <a:spcBef>
                <a:spcPts val="600"/>
              </a:spcBef>
              <a:buFont typeface="Arial" panose="020B0604020202020204" pitchFamily="34" charset="0"/>
              <a:buChar char="•"/>
            </a:pPr>
            <a:r>
              <a:rPr lang="en-US" sz="1800" dirty="0">
                <a:latin typeface="Arial" panose="020B0604020202020204" pitchFamily="34" charset="0"/>
                <a:cs typeface="Arial" panose="020B0604020202020204" pitchFamily="34" charset="0"/>
              </a:rPr>
              <a:t>Landing : September 2023</a:t>
            </a: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grpSp>
        <p:nvGrpSpPr>
          <p:cNvPr id="7" name="Group 6">
            <a:extLst>
              <a:ext uri="{FF2B5EF4-FFF2-40B4-BE49-F238E27FC236}">
                <a16:creationId xmlns:a16="http://schemas.microsoft.com/office/drawing/2014/main" id="{3EF597D1-9495-8145-997E-CCF2446213A2}"/>
              </a:ext>
            </a:extLst>
          </p:cNvPr>
          <p:cNvGrpSpPr/>
          <p:nvPr/>
        </p:nvGrpSpPr>
        <p:grpSpPr>
          <a:xfrm>
            <a:off x="5241773" y="1235623"/>
            <a:ext cx="3503523" cy="2336867"/>
            <a:chOff x="6479761" y="1547660"/>
            <a:chExt cx="3503523" cy="2336867"/>
          </a:xfrm>
        </p:grpSpPr>
        <p:pic>
          <p:nvPicPr>
            <p:cNvPr id="8" name="Picture 7">
              <a:extLst>
                <a:ext uri="{FF2B5EF4-FFF2-40B4-BE49-F238E27FC236}">
                  <a16:creationId xmlns:a16="http://schemas.microsoft.com/office/drawing/2014/main" id="{4678F3F7-61C3-9D4D-B1A9-9BC31C89E01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45154" y="1806345"/>
              <a:ext cx="2972736" cy="2078182"/>
            </a:xfrm>
            <a:prstGeom prst="rect">
              <a:avLst/>
            </a:prstGeom>
          </p:spPr>
        </p:pic>
        <p:sp>
          <p:nvSpPr>
            <p:cNvPr id="9" name="TextBox 8">
              <a:extLst>
                <a:ext uri="{FF2B5EF4-FFF2-40B4-BE49-F238E27FC236}">
                  <a16:creationId xmlns:a16="http://schemas.microsoft.com/office/drawing/2014/main" id="{ACE62A39-AA64-4B4B-9DAF-147A1452955C}"/>
                </a:ext>
              </a:extLst>
            </p:cNvPr>
            <p:cNvSpPr txBox="1"/>
            <p:nvPr/>
          </p:nvSpPr>
          <p:spPr>
            <a:xfrm>
              <a:off x="6479761" y="1547660"/>
              <a:ext cx="3503523" cy="261610"/>
            </a:xfrm>
            <a:prstGeom prst="rect">
              <a:avLst/>
            </a:prstGeom>
            <a:noFill/>
          </p:spPr>
          <p:txBody>
            <a:bodyPr wrap="square" rtlCol="0">
              <a:spAutoFit/>
            </a:bodyPr>
            <a:lstStyle/>
            <a:p>
              <a:pPr algn="ctr"/>
              <a:r>
                <a:rPr lang="en-US" sz="1100" b="1" i="1" dirty="0">
                  <a:solidFill>
                    <a:schemeClr val="accent1">
                      <a:lumMod val="75000"/>
                    </a:schemeClr>
                  </a:solidFill>
                </a:rPr>
                <a:t>Predicted erosion based on CFD analysis.</a:t>
              </a:r>
            </a:p>
          </p:txBody>
        </p:sp>
      </p:grpSp>
      <p:grpSp>
        <p:nvGrpSpPr>
          <p:cNvPr id="10" name="Group 9">
            <a:extLst>
              <a:ext uri="{FF2B5EF4-FFF2-40B4-BE49-F238E27FC236}">
                <a16:creationId xmlns:a16="http://schemas.microsoft.com/office/drawing/2014/main" id="{6761788D-AF75-D543-9E08-FA792BE7D7AB}"/>
              </a:ext>
            </a:extLst>
          </p:cNvPr>
          <p:cNvGrpSpPr/>
          <p:nvPr/>
        </p:nvGrpSpPr>
        <p:grpSpPr>
          <a:xfrm>
            <a:off x="8180085" y="1355380"/>
            <a:ext cx="3333034" cy="3165074"/>
            <a:chOff x="5086249" y="3230200"/>
            <a:chExt cx="3333034" cy="3165074"/>
          </a:xfrm>
        </p:grpSpPr>
        <p:pic>
          <p:nvPicPr>
            <p:cNvPr id="11" name="Picture 10">
              <a:extLst>
                <a:ext uri="{FF2B5EF4-FFF2-40B4-BE49-F238E27FC236}">
                  <a16:creationId xmlns:a16="http://schemas.microsoft.com/office/drawing/2014/main" id="{6E8D9F5D-8A4B-B240-BF53-2E13C985FE6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86249" y="3621901"/>
              <a:ext cx="3333034" cy="2773373"/>
            </a:xfrm>
            <a:prstGeom prst="rect">
              <a:avLst/>
            </a:prstGeom>
            <a:ln>
              <a:solidFill>
                <a:schemeClr val="tx1"/>
              </a:solidFill>
            </a:ln>
          </p:spPr>
        </p:pic>
        <p:sp>
          <p:nvSpPr>
            <p:cNvPr id="12" name="TextBox 11">
              <a:extLst>
                <a:ext uri="{FF2B5EF4-FFF2-40B4-BE49-F238E27FC236}">
                  <a16:creationId xmlns:a16="http://schemas.microsoft.com/office/drawing/2014/main" id="{E487D1EE-4B5B-6E49-8AB6-68D3AB4C0140}"/>
                </a:ext>
              </a:extLst>
            </p:cNvPr>
            <p:cNvSpPr txBox="1"/>
            <p:nvPr/>
          </p:nvSpPr>
          <p:spPr>
            <a:xfrm>
              <a:off x="5196066" y="3230200"/>
              <a:ext cx="3122895" cy="400110"/>
            </a:xfrm>
            <a:prstGeom prst="rect">
              <a:avLst/>
            </a:prstGeom>
            <a:noFill/>
          </p:spPr>
          <p:txBody>
            <a:bodyPr wrap="square" rtlCol="0">
              <a:spAutoFit/>
            </a:bodyPr>
            <a:lstStyle/>
            <a:p>
              <a:pPr algn="ctr"/>
              <a:r>
                <a:rPr lang="en-US" sz="1000" b="1" i="1" dirty="0">
                  <a:solidFill>
                    <a:schemeClr val="accent1">
                      <a:lumMod val="75000"/>
                    </a:schemeClr>
                  </a:solidFill>
                </a:rPr>
                <a:t>Generated stereo area coverage plot for the selected configuration</a:t>
              </a:r>
            </a:p>
          </p:txBody>
        </p:sp>
      </p:grpSp>
      <p:grpSp>
        <p:nvGrpSpPr>
          <p:cNvPr id="13" name="Group 12">
            <a:extLst>
              <a:ext uri="{FF2B5EF4-FFF2-40B4-BE49-F238E27FC236}">
                <a16:creationId xmlns:a16="http://schemas.microsoft.com/office/drawing/2014/main" id="{E5470D1A-2AC8-0A4C-B0C0-1714CBC2C852}"/>
              </a:ext>
            </a:extLst>
          </p:cNvPr>
          <p:cNvGrpSpPr/>
          <p:nvPr/>
        </p:nvGrpSpPr>
        <p:grpSpPr>
          <a:xfrm>
            <a:off x="5127209" y="3532826"/>
            <a:ext cx="4240607" cy="3315090"/>
            <a:chOff x="5281587" y="3345978"/>
            <a:chExt cx="4240607" cy="3315090"/>
          </a:xfrm>
        </p:grpSpPr>
        <p:grpSp>
          <p:nvGrpSpPr>
            <p:cNvPr id="14" name="Group 13">
              <a:extLst>
                <a:ext uri="{FF2B5EF4-FFF2-40B4-BE49-F238E27FC236}">
                  <a16:creationId xmlns:a16="http://schemas.microsoft.com/office/drawing/2014/main" id="{DA37FAE8-4F1D-F04D-B331-DB6AFD839F03}"/>
                </a:ext>
              </a:extLst>
            </p:cNvPr>
            <p:cNvGrpSpPr/>
            <p:nvPr/>
          </p:nvGrpSpPr>
          <p:grpSpPr>
            <a:xfrm>
              <a:off x="5537241" y="3345978"/>
              <a:ext cx="3774920" cy="2873057"/>
              <a:chOff x="5537241" y="3345978"/>
              <a:chExt cx="4080898" cy="3052010"/>
            </a:xfrm>
          </p:grpSpPr>
          <p:pic>
            <p:nvPicPr>
              <p:cNvPr id="16" name="Picture 15">
                <a:extLst>
                  <a:ext uri="{FF2B5EF4-FFF2-40B4-BE49-F238E27FC236}">
                    <a16:creationId xmlns:a16="http://schemas.microsoft.com/office/drawing/2014/main" id="{03951F59-4D8A-EC4A-9103-C70C8C582DF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37241" y="3345978"/>
                <a:ext cx="2001027" cy="1500770"/>
              </a:xfrm>
              <a:prstGeom prst="rect">
                <a:avLst/>
              </a:prstGeom>
            </p:spPr>
          </p:pic>
          <p:pic>
            <p:nvPicPr>
              <p:cNvPr id="17" name="Picture 16">
                <a:extLst>
                  <a:ext uri="{FF2B5EF4-FFF2-40B4-BE49-F238E27FC236}">
                    <a16:creationId xmlns:a16="http://schemas.microsoft.com/office/drawing/2014/main" id="{EDED7A19-05F9-E943-8C19-ADEAEBEB51D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17112" y="3345978"/>
                <a:ext cx="2001027" cy="1500770"/>
              </a:xfrm>
              <a:prstGeom prst="rect">
                <a:avLst/>
              </a:prstGeom>
            </p:spPr>
          </p:pic>
          <p:pic>
            <p:nvPicPr>
              <p:cNvPr id="18" name="Picture 17" descr="Background pattern&#10;&#10;Description automatically generated">
                <a:extLst>
                  <a:ext uri="{FF2B5EF4-FFF2-40B4-BE49-F238E27FC236}">
                    <a16:creationId xmlns:a16="http://schemas.microsoft.com/office/drawing/2014/main" id="{E9E14D13-F17A-8F46-B7E6-8F9B052BA25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537242" y="4897218"/>
                <a:ext cx="2001027" cy="1500770"/>
              </a:xfrm>
              <a:prstGeom prst="rect">
                <a:avLst/>
              </a:prstGeom>
            </p:spPr>
          </p:pic>
          <p:pic>
            <p:nvPicPr>
              <p:cNvPr id="19" name="Picture 18" descr="A picture containing indoor, computer, game, light&#10;&#10;Description automatically generated">
                <a:extLst>
                  <a:ext uri="{FF2B5EF4-FFF2-40B4-BE49-F238E27FC236}">
                    <a16:creationId xmlns:a16="http://schemas.microsoft.com/office/drawing/2014/main" id="{74AA81A4-DEDA-BB41-904A-C0D4AA31D32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17112" y="4897218"/>
                <a:ext cx="2001027" cy="1500770"/>
              </a:xfrm>
              <a:prstGeom prst="rect">
                <a:avLst/>
              </a:prstGeom>
            </p:spPr>
          </p:pic>
        </p:grpSp>
        <p:sp>
          <p:nvSpPr>
            <p:cNvPr id="15" name="TextBox 14">
              <a:extLst>
                <a:ext uri="{FF2B5EF4-FFF2-40B4-BE49-F238E27FC236}">
                  <a16:creationId xmlns:a16="http://schemas.microsoft.com/office/drawing/2014/main" id="{FFFA243C-4710-4D4B-BA48-B78EA0FAFA77}"/>
                </a:ext>
              </a:extLst>
            </p:cNvPr>
            <p:cNvSpPr txBox="1"/>
            <p:nvPr/>
          </p:nvSpPr>
          <p:spPr>
            <a:xfrm>
              <a:off x="5281587" y="6230181"/>
              <a:ext cx="4240607" cy="430887"/>
            </a:xfrm>
            <a:prstGeom prst="rect">
              <a:avLst/>
            </a:prstGeom>
            <a:noFill/>
          </p:spPr>
          <p:txBody>
            <a:bodyPr wrap="square" rtlCol="0">
              <a:spAutoFit/>
            </a:bodyPr>
            <a:lstStyle/>
            <a:p>
              <a:pPr algn="ctr"/>
              <a:r>
                <a:rPr lang="en-US" sz="1100" b="1" i="1" dirty="0">
                  <a:solidFill>
                    <a:schemeClr val="accent1">
                      <a:lumMod val="75000"/>
                    </a:schemeClr>
                  </a:solidFill>
                </a:rPr>
                <a:t>Simulated camera views at landing with surface shear stress CFD solution (Will Krolick, Andrew Weaver, Jeff West)</a:t>
              </a:r>
            </a:p>
          </p:txBody>
        </p:sp>
      </p:grpSp>
    </p:spTree>
    <p:extLst>
      <p:ext uri="{BB962C8B-B14F-4D97-AF65-F5344CB8AC3E}">
        <p14:creationId xmlns:p14="http://schemas.microsoft.com/office/powerpoint/2010/main" val="1213399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1037" y="121312"/>
            <a:ext cx="8250115" cy="1066800"/>
          </a:xfrm>
        </p:spPr>
        <p:txBody>
          <a:bodyPr/>
          <a:lstStyle/>
          <a:p>
            <a:r>
              <a:rPr lang="en-US" sz="4000" dirty="0"/>
              <a:t>Summary </a:t>
            </a:r>
          </a:p>
        </p:txBody>
      </p:sp>
      <p:sp>
        <p:nvSpPr>
          <p:cNvPr id="4" name="Content Placeholder 2"/>
          <p:cNvSpPr txBox="1">
            <a:spLocks/>
          </p:cNvSpPr>
          <p:nvPr/>
        </p:nvSpPr>
        <p:spPr>
          <a:xfrm>
            <a:off x="140677" y="1469984"/>
            <a:ext cx="11895992" cy="4778415"/>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SCALPSS 1.1 is a “Do No Harm” project with the expectation of carrying high technical risk in exchange for low cost and rapid development and delivery.</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The project relies heavily on not only the same design, but also the lessons learned from its predecessor, SCALPSS 1.0 (due to launch in early 2022).</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Significant progress has been made to-date in the procurement of the flight hardware, system trade studies (including lander configuration), and pre-flight predictions.</a:t>
            </a:r>
          </a:p>
          <a:p>
            <a:pPr>
              <a:buFont typeface="Wingdings" panose="05000000000000000000" pitchFamily="2" charset="2"/>
              <a:buChar char="Ø"/>
            </a:pPr>
            <a:r>
              <a:rPr lang="en-US" sz="2400" dirty="0">
                <a:latin typeface="Arial" panose="020B0604020202020204" pitchFamily="34" charset="0"/>
                <a:cs typeface="Arial" panose="020B0604020202020204" pitchFamily="34" charset="0"/>
              </a:rPr>
              <a:t>FY22 will be focused on assembly and environmental testing of the flight hardware, with delivery for CLPS Flight 19D to Firefly Aerospace. Lander integration and testing, and flight are then to follow in FY23.</a:t>
            </a: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Slide Number Placeholder 5"/>
          <p:cNvSpPr>
            <a:spLocks noGrp="1"/>
          </p:cNvSpPr>
          <p:nvPr>
            <p:ph type="sldNum" sz="quarter" idx="10"/>
          </p:nvPr>
        </p:nvSpPr>
        <p:spPr/>
        <p:txBody>
          <a:bodyPr/>
          <a:lstStyle/>
          <a:p>
            <a:pPr>
              <a:defRPr/>
            </a:pPr>
            <a:fld id="{75D13D49-2B6F-174C-9E1E-1013A06E5C50}" type="slidenum">
              <a:rPr lang="uk-UA" smtClean="0"/>
              <a:pPr>
                <a:defRPr/>
              </a:pPr>
              <a:t>14</a:t>
            </a:fld>
            <a:endParaRPr lang="uk-UA"/>
          </a:p>
        </p:txBody>
      </p:sp>
    </p:spTree>
    <p:extLst>
      <p:ext uri="{BB962C8B-B14F-4D97-AF65-F5344CB8AC3E}">
        <p14:creationId xmlns:p14="http://schemas.microsoft.com/office/powerpoint/2010/main" val="3488932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
        <p:nvSpPr>
          <p:cNvPr id="6" name="Rectangle 5"/>
          <p:cNvSpPr/>
          <p:nvPr/>
        </p:nvSpPr>
        <p:spPr>
          <a:xfrm>
            <a:off x="3774685" y="3267076"/>
            <a:ext cx="4431323" cy="650631"/>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dirty="0">
                <a:ln w="13462">
                  <a:noFill/>
                  <a:prstDash val="solid"/>
                </a:ln>
                <a:solidFill>
                  <a:schemeClr val="tx1">
                    <a:lumMod val="85000"/>
                    <a:lumOff val="15000"/>
                  </a:schemeClr>
                </a:solidFill>
                <a:effectLst>
                  <a:outerShdw dist="38100" dir="2700000" algn="bl" rotWithShape="0">
                    <a:schemeClr val="bg1">
                      <a:lumMod val="85000"/>
                    </a:schemeClr>
                  </a:outerShdw>
                </a:effectLst>
                <a:latin typeface="Arial" panose="020B0604020202020204" pitchFamily="34" charset="0"/>
                <a:cs typeface="Arial" panose="020B0604020202020204" pitchFamily="34" charset="0"/>
              </a:rPr>
              <a:t>BACKUP</a:t>
            </a:r>
            <a:r>
              <a:rPr lang="en-US" sz="4400" b="1" dirty="0">
                <a:ln w="13462">
                  <a:noFill/>
                  <a:prstDash val="solid"/>
                </a:ln>
                <a:solidFill>
                  <a:schemeClr val="tx1">
                    <a:lumMod val="85000"/>
                    <a:lumOff val="15000"/>
                  </a:schemeClr>
                </a:solidFill>
                <a:effectLst>
                  <a:outerShdw dist="38100" dir="2700000" algn="bl" rotWithShape="0">
                    <a:schemeClr val="bg1">
                      <a:lumMod val="85000"/>
                    </a:schemeClr>
                  </a:outerShdw>
                </a:effectLst>
              </a:rPr>
              <a:t> </a:t>
            </a:r>
          </a:p>
        </p:txBody>
      </p:sp>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15</a:t>
            </a:fld>
            <a:endParaRPr lang="uk-UA"/>
          </a:p>
        </p:txBody>
      </p:sp>
    </p:spTree>
    <p:extLst>
      <p:ext uri="{BB962C8B-B14F-4D97-AF65-F5344CB8AC3E}">
        <p14:creationId xmlns:p14="http://schemas.microsoft.com/office/powerpoint/2010/main" val="97219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16</a:t>
            </a:fld>
            <a:endParaRPr lang="uk-UA"/>
          </a:p>
        </p:txBody>
      </p:sp>
      <p:sp>
        <p:nvSpPr>
          <p:cNvPr id="2" name="Title 1"/>
          <p:cNvSpPr>
            <a:spLocks noGrp="1"/>
          </p:cNvSpPr>
          <p:nvPr>
            <p:ph type="title"/>
          </p:nvPr>
        </p:nvSpPr>
        <p:spPr/>
        <p:txBody>
          <a:bodyPr/>
          <a:lstStyle/>
          <a:p>
            <a:r>
              <a:rPr lang="en-US" sz="3600" dirty="0"/>
              <a:t>SCALPSS 1.1</a:t>
            </a:r>
            <a:br>
              <a:rPr lang="en-US" sz="3600" dirty="0"/>
            </a:br>
            <a:r>
              <a:rPr lang="en-US" dirty="0"/>
              <a:t>Uncertainty in Hardware Temperature Limits - Scammell</a:t>
            </a:r>
          </a:p>
        </p:txBody>
      </p:sp>
      <p:graphicFrame>
        <p:nvGraphicFramePr>
          <p:cNvPr id="9" name="Table 8"/>
          <p:cNvGraphicFramePr>
            <a:graphicFrameLocks noGrp="1"/>
          </p:cNvGraphicFramePr>
          <p:nvPr>
            <p:extLst>
              <p:ext uri="{D42A27DB-BD31-4B8C-83A1-F6EECF244321}">
                <p14:modId xmlns:p14="http://schemas.microsoft.com/office/powerpoint/2010/main" val="3737079484"/>
              </p:ext>
            </p:extLst>
          </p:nvPr>
        </p:nvGraphicFramePr>
        <p:xfrm>
          <a:off x="2220235" y="5154948"/>
          <a:ext cx="9648211" cy="971497"/>
        </p:xfrm>
        <a:graphic>
          <a:graphicData uri="http://schemas.openxmlformats.org/drawingml/2006/table">
            <a:tbl>
              <a:tblPr/>
              <a:tblGrid>
                <a:gridCol w="5584269">
                  <a:extLst>
                    <a:ext uri="{9D8B030D-6E8A-4147-A177-3AD203B41FA5}">
                      <a16:colId xmlns:a16="http://schemas.microsoft.com/office/drawing/2014/main" val="20000"/>
                    </a:ext>
                  </a:extLst>
                </a:gridCol>
                <a:gridCol w="862492">
                  <a:extLst>
                    <a:ext uri="{9D8B030D-6E8A-4147-A177-3AD203B41FA5}">
                      <a16:colId xmlns:a16="http://schemas.microsoft.com/office/drawing/2014/main" val="20001"/>
                    </a:ext>
                  </a:extLst>
                </a:gridCol>
                <a:gridCol w="891729">
                  <a:extLst>
                    <a:ext uri="{9D8B030D-6E8A-4147-A177-3AD203B41FA5}">
                      <a16:colId xmlns:a16="http://schemas.microsoft.com/office/drawing/2014/main" val="20002"/>
                    </a:ext>
                  </a:extLst>
                </a:gridCol>
                <a:gridCol w="701686">
                  <a:extLst>
                    <a:ext uri="{9D8B030D-6E8A-4147-A177-3AD203B41FA5}">
                      <a16:colId xmlns:a16="http://schemas.microsoft.com/office/drawing/2014/main" val="20003"/>
                    </a:ext>
                  </a:extLst>
                </a:gridCol>
                <a:gridCol w="862492">
                  <a:extLst>
                    <a:ext uri="{9D8B030D-6E8A-4147-A177-3AD203B41FA5}">
                      <a16:colId xmlns:a16="http://schemas.microsoft.com/office/drawing/2014/main" val="20004"/>
                    </a:ext>
                  </a:extLst>
                </a:gridCol>
                <a:gridCol w="745543">
                  <a:extLst>
                    <a:ext uri="{9D8B030D-6E8A-4147-A177-3AD203B41FA5}">
                      <a16:colId xmlns:a16="http://schemas.microsoft.com/office/drawing/2014/main" val="20005"/>
                    </a:ext>
                  </a:extLst>
                </a:gridCol>
              </a:tblGrid>
              <a:tr h="275704">
                <a:tc>
                  <a:txBody>
                    <a:bodyPr/>
                    <a:lstStyle/>
                    <a:p>
                      <a:pPr algn="ctr" fontAlgn="b"/>
                      <a:r>
                        <a:rPr lang="en-US" sz="1200" b="1" i="0" u="none" strike="noStrike">
                          <a:solidFill>
                            <a:srgbClr val="000000"/>
                          </a:solidFill>
                          <a:latin typeface="Arial"/>
                        </a:rPr>
                        <a:t>Mitigation Steps</a:t>
                      </a:r>
                    </a:p>
                  </a:txBody>
                  <a:tcPr marL="5728" marR="5728" marT="57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Dollars to implement</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Trigger/         Start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Schedule UID</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Completion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Resulting L/C</a:t>
                      </a:r>
                    </a:p>
                  </a:txBody>
                  <a:tcPr marL="5728" marR="5728" marT="57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27810">
                <a:tc>
                  <a:txBody>
                    <a:bodyPr/>
                    <a:lstStyle/>
                    <a:p>
                      <a:pPr algn="l" fontAlgn="b"/>
                      <a:endParaRPr lang="en-US" sz="800" b="0" i="0" u="none" strike="noStrike">
                        <a:solidFill>
                          <a:srgbClr val="000000"/>
                        </a:solidFill>
                        <a:latin typeface="Arial"/>
                      </a:endParaRP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02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pSp>
        <p:nvGrpSpPr>
          <p:cNvPr id="5" name="Group 4"/>
          <p:cNvGrpSpPr/>
          <p:nvPr/>
        </p:nvGrpSpPr>
        <p:grpSpPr>
          <a:xfrm>
            <a:off x="174595" y="1199189"/>
            <a:ext cx="11842810" cy="5337176"/>
            <a:chOff x="177336" y="1293099"/>
            <a:chExt cx="11842810" cy="5337176"/>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177336" y="1293099"/>
              <a:ext cx="1907931" cy="5337175"/>
            </a:xfrm>
            <a:prstGeom prst="rect">
              <a:avLst/>
            </a:prstGeom>
            <a:noFill/>
            <a:ln w="9525" algn="ctr">
              <a:solidFill>
                <a:schemeClr val="tx1"/>
              </a:solidFill>
              <a:round/>
              <a:headEnd/>
              <a:tailEnd/>
            </a:ln>
          </p:spPr>
          <p:txBody>
            <a:bodyPr/>
            <a:lstStyle/>
            <a:p>
              <a:pPr algn="ctr"/>
              <a:r>
                <a:rPr lang="en-US" sz="1200" b="1" u="sng" dirty="0">
                  <a:latin typeface="Arial" panose="020B0604020202020204" pitchFamily="34" charset="0"/>
                  <a:cs typeface="Arial" panose="020B0604020202020204" pitchFamily="34" charset="0"/>
                </a:rPr>
                <a:t>Risk ID #</a:t>
              </a:r>
            </a:p>
            <a:p>
              <a:pPr algn="ctr"/>
              <a:r>
                <a:rPr lang="en-US" sz="1200" dirty="0">
                  <a:latin typeface="Arial" panose="020B0604020202020204" pitchFamily="34" charset="0"/>
                  <a:cs typeface="Arial" panose="020B0604020202020204" pitchFamily="34" charset="0"/>
                </a:rPr>
                <a:t>001</a:t>
              </a: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Trend</a:t>
              </a:r>
            </a:p>
            <a:p>
              <a:pPr algn="ctr"/>
              <a:r>
                <a:rPr lang="en-US" sz="1600" dirty="0">
                  <a:latin typeface="Arial" panose="020B0604020202020204" pitchFamily="34" charset="0"/>
                  <a:cs typeface="Arial" panose="020B0604020202020204" pitchFamily="34" charset="0"/>
                </a:rPr>
                <a:t>→</a:t>
              </a:r>
              <a:endParaRPr lang="en-US" sz="1600"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Criticality</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Current L/C</a:t>
              </a:r>
            </a:p>
            <a:p>
              <a:pPr algn="ctr"/>
              <a:r>
                <a:rPr lang="en-US" sz="1200" dirty="0">
                  <a:latin typeface="Arial" panose="020B0604020202020204" pitchFamily="34" charset="0"/>
                  <a:cs typeface="Arial" panose="020B0604020202020204" pitchFamily="34" charset="0"/>
                </a:rPr>
                <a:t>4x2</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Affinity Group</a:t>
              </a:r>
            </a:p>
            <a:p>
              <a:pPr algn="ctr"/>
              <a:r>
                <a:rPr lang="en-US" sz="1200" dirty="0">
                  <a:latin typeface="Arial" panose="020B0604020202020204" pitchFamily="34" charset="0"/>
                  <a:cs typeface="Arial" panose="020B0604020202020204" pitchFamily="34" charset="0"/>
                </a:rPr>
                <a:t>Technical</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Planned Closure</a:t>
              </a:r>
            </a:p>
            <a:p>
              <a:pPr algn="ctr"/>
              <a:r>
                <a:rPr lang="en-US" sz="1200" dirty="0">
                  <a:latin typeface="Arial" panose="020B0604020202020204" pitchFamily="34" charset="0"/>
                  <a:cs typeface="Arial" panose="020B0604020202020204" pitchFamily="34" charset="0"/>
                </a:rPr>
                <a:t>10/01/2021</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Open Date</a:t>
              </a:r>
            </a:p>
            <a:p>
              <a:pPr algn="ctr"/>
              <a:r>
                <a:rPr lang="en-US" sz="1200" dirty="0">
                  <a:latin typeface="Arial" panose="020B0604020202020204" pitchFamily="34" charset="0"/>
                  <a:cs typeface="Arial" panose="020B0604020202020204" pitchFamily="34" charset="0"/>
                </a:rPr>
                <a:t>02/09/2021</a:t>
              </a:r>
            </a:p>
          </p:txBody>
        </p:sp>
        <p:sp>
          <p:nvSpPr>
            <p:cNvPr id="8" name="Content Placeholder 12"/>
            <p:cNvSpPr txBox="1">
              <a:spLocks/>
            </p:cNvSpPr>
            <p:nvPr/>
          </p:nvSpPr>
          <p:spPr>
            <a:xfrm>
              <a:off x="2256076" y="1314328"/>
              <a:ext cx="9648210" cy="344328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525" indent="-9525" eaLnBrk="1" hangingPunct="1">
                <a:buFontTx/>
                <a:buNone/>
              </a:pPr>
              <a:r>
                <a:rPr lang="en-US" sz="1200" b="1" u="sng" dirty="0">
                  <a:latin typeface="Arial" panose="020B0604020202020204" pitchFamily="34" charset="0"/>
                  <a:cs typeface="Arial" panose="020B0604020202020204" pitchFamily="34" charset="0"/>
                </a:rPr>
                <a:t>Risk Statement</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Given lack of information on the M2020 build/qualification of SCALPSS build-to-print hardware, coupled with the constraints on SCALPSS to conduct its own testing (due limited resources), there is a possibility that the SCALPSS team will enter final thermal design and environmental testing without a clear understanding of temperature limits of the DSU and camera components which could result in technical impacts such as unknowns related to camera pixel loss and DSU overheating.  </a:t>
              </a:r>
              <a:endParaRPr lang="en-US" sz="1200" b="1" u="sng" dirty="0">
                <a:latin typeface="Arial" panose="020B0604020202020204" pitchFamily="34" charset="0"/>
                <a:cs typeface="Arial" panose="020B0604020202020204" pitchFamily="34" charset="0"/>
              </a:endParaRPr>
            </a:p>
            <a:p>
              <a:pPr eaLnBrk="1" hangingPunct="1">
                <a:buFontTx/>
                <a:buNone/>
              </a:pPr>
              <a:r>
                <a:rPr lang="en-US" sz="1200" b="1" u="sng" dirty="0">
                  <a:latin typeface="Arial" panose="020B0604020202020204" pitchFamily="34" charset="0"/>
                  <a:cs typeface="Arial" panose="020B0604020202020204" pitchFamily="34" charset="0"/>
                </a:rPr>
                <a:t>Approach</a:t>
              </a:r>
              <a:r>
                <a:rPr lang="en-US" sz="1200" b="1"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Mitigate</a:t>
              </a:r>
            </a:p>
            <a:p>
              <a:pPr marL="9525" indent="-9525" eaLnBrk="1" hangingPunct="1">
                <a:spcBef>
                  <a:spcPts val="600"/>
                </a:spcBef>
                <a:buNone/>
              </a:pPr>
              <a:r>
                <a:rPr lang="en-US" sz="1200" b="1" u="sng" dirty="0">
                  <a:latin typeface="Arial" panose="020B0604020202020204" pitchFamily="34" charset="0"/>
                  <a:cs typeface="Arial" panose="020B0604020202020204" pitchFamily="34" charset="0"/>
                </a:rPr>
                <a:t>Context</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The M2020 documentation showed that the DSUs were tested between -45C and +70C. The cold temperature should be directly applicable to our unit as the parts are all the same. The hot temperature may also be in the ballpark, but without information on how they ran the DSU, it is hard to say for sure. Given the COTS nature of the parts and uncertainties in power dissipations, our thermal model shows components may overheat; but it could also be conservative, as was M2020’s model. This test would provide valuable thermal data prior to TVAC when there could still be time to address an issue. Furthermore, it shouldn’t require much extra time as the DSU will already be in the cascade oven at vacuum for bakeout. Also, all GSE used will be needed later for TVAC.</a:t>
              </a:r>
            </a:p>
            <a:p>
              <a:pPr eaLnBrk="1" hangingPunct="1">
                <a:spcBef>
                  <a:spcPts val="600"/>
                </a:spcBef>
                <a:buNone/>
              </a:pPr>
              <a:r>
                <a:rPr lang="en-US" sz="1200" b="1" u="sng" dirty="0">
                  <a:latin typeface="Arial" panose="020B0604020202020204" pitchFamily="34" charset="0"/>
                  <a:cs typeface="Arial" panose="020B0604020202020204" pitchFamily="34" charset="0"/>
                </a:rPr>
                <a:t>Status</a:t>
              </a:r>
              <a:r>
                <a:rPr lang="en-US" sz="1200" b="1" dirty="0">
                  <a:latin typeface="Arial" panose="020B0604020202020204" pitchFamily="34" charset="0"/>
                  <a:cs typeface="Arial" panose="020B0604020202020204" pitchFamily="34" charset="0"/>
                </a:rPr>
                <a:t>:</a:t>
              </a:r>
            </a:p>
            <a:p>
              <a:pPr eaLnBrk="1" hangingPunct="1">
                <a:spcBef>
                  <a:spcPts val="0"/>
                </a:spcBef>
                <a:buNone/>
              </a:pPr>
              <a:r>
                <a:rPr lang="en-US" sz="1200" dirty="0">
                  <a:latin typeface="Arial" panose="020B0604020202020204" pitchFamily="34" charset="0"/>
                  <a:cs typeface="Arial" panose="020B0604020202020204" pitchFamily="34" charset="0"/>
                </a:rPr>
                <a:t>8/9/21: Due to lack of personnel availability, </a:t>
              </a:r>
              <a:r>
                <a:rPr lang="en-US" sz="1200" dirty="0" err="1">
                  <a:latin typeface="Arial" panose="020B0604020202020204" pitchFamily="34" charset="0"/>
                  <a:cs typeface="Arial" panose="020B0604020202020204" pitchFamily="34" charset="0"/>
                </a:rPr>
                <a:t>hw</a:t>
              </a:r>
              <a:r>
                <a:rPr lang="en-US" sz="1200" dirty="0">
                  <a:latin typeface="Arial" panose="020B0604020202020204" pitchFamily="34" charset="0"/>
                  <a:cs typeface="Arial" panose="020B0604020202020204" pitchFamily="34" charset="0"/>
                </a:rPr>
                <a:t>/</a:t>
              </a:r>
              <a:r>
                <a:rPr lang="en-US" sz="1200" dirty="0" err="1">
                  <a:latin typeface="Arial" panose="020B0604020202020204" pitchFamily="34" charset="0"/>
                  <a:cs typeface="Arial" panose="020B0604020202020204" pitchFamily="34" charset="0"/>
                </a:rPr>
                <a:t>sw</a:t>
              </a:r>
              <a:r>
                <a:rPr lang="en-US" sz="1200" dirty="0">
                  <a:latin typeface="Arial" panose="020B0604020202020204" pitchFamily="34" charset="0"/>
                  <a:cs typeface="Arial" panose="020B0604020202020204" pitchFamily="34" charset="0"/>
                </a:rPr>
                <a:t> preparations have been delayed. Estimated date to complete DSU testing is 08/24/21.</a:t>
              </a:r>
            </a:p>
            <a:p>
              <a:pPr eaLnBrk="1" hangingPunct="1">
                <a:spcBef>
                  <a:spcPts val="0"/>
                </a:spcBef>
                <a:buNone/>
              </a:pPr>
              <a:r>
                <a:rPr lang="en-US" sz="1200" dirty="0">
                  <a:latin typeface="Arial" panose="020B0604020202020204" pitchFamily="34" charset="0"/>
                  <a:cs typeface="Arial" panose="020B0604020202020204" pitchFamily="34" charset="0"/>
                </a:rPr>
                <a:t>7/7/21: Provided conservative thermal environments to Firefly. This testing will possibly improve margins. Results are needed by PIPR.</a:t>
              </a:r>
            </a:p>
            <a:p>
              <a:pPr eaLnBrk="1" hangingPunct="1">
                <a:spcBef>
                  <a:spcPts val="0"/>
                </a:spcBef>
                <a:buNone/>
              </a:pPr>
              <a:r>
                <a:rPr lang="en-US" sz="1200" dirty="0">
                  <a:latin typeface="Arial" panose="020B0604020202020204" pitchFamily="34" charset="0"/>
                  <a:cs typeface="Arial" panose="020B0604020202020204" pitchFamily="34" charset="0"/>
                </a:rPr>
                <a:t>6/7/21: Waiting on thermal spacers for remaining testing.						</a:t>
              </a:r>
            </a:p>
            <a:p>
              <a:pPr eaLnBrk="1" hangingPunct="1">
                <a:spcBef>
                  <a:spcPts val="0"/>
                </a:spcBef>
                <a:buNone/>
              </a:pPr>
              <a:r>
                <a:rPr lang="en-US" sz="1200" dirty="0">
                  <a:latin typeface="Arial" panose="020B0604020202020204" pitchFamily="34" charset="0"/>
                  <a:cs typeface="Arial" panose="020B0604020202020204" pitchFamily="34" charset="0"/>
                </a:rPr>
                <a:t>5/10/21: 1st thermal imaging of DSU complete. Additional tests planned for June. Continue to watch.			</a:t>
              </a:r>
            </a:p>
            <a:p>
              <a:pPr eaLnBrk="1" hangingPunct="1">
                <a:spcBef>
                  <a:spcPts val="0"/>
                </a:spcBef>
                <a:buNone/>
              </a:pPr>
              <a:r>
                <a:rPr lang="en-US" sz="1200" dirty="0">
                  <a:latin typeface="Arial" panose="020B0604020202020204" pitchFamily="34" charset="0"/>
                  <a:cs typeface="Arial" panose="020B0604020202020204" pitchFamily="34" charset="0"/>
                </a:rPr>
                <a:t>4/12/21: First of 3 tests is next week and 2nd &amp; 3rd will likely occur in the June-July timeframe. Continue to watch.</a:t>
              </a:r>
            </a:p>
            <a:p>
              <a:pPr eaLnBrk="1" hangingPunct="1">
                <a:spcBef>
                  <a:spcPts val="0"/>
                </a:spcBef>
                <a:buNone/>
              </a:pPr>
              <a:r>
                <a:rPr lang="en-US" sz="1200" dirty="0">
                  <a:latin typeface="Arial" panose="020B0604020202020204" pitchFamily="34" charset="0"/>
                  <a:cs typeface="Arial" panose="020B0604020202020204" pitchFamily="34" charset="0"/>
                </a:rPr>
                <a:t>3/8/21: Continue to watch.											</a:t>
              </a:r>
            </a:p>
          </p:txBody>
        </p:sp>
      </p:grpSp>
      <p:sp>
        <p:nvSpPr>
          <p:cNvPr id="11" name="TextBox 10"/>
          <p:cNvSpPr txBox="1"/>
          <p:nvPr/>
        </p:nvSpPr>
        <p:spPr>
          <a:xfrm>
            <a:off x="2228601" y="6139983"/>
            <a:ext cx="9639845" cy="400110"/>
          </a:xfrm>
          <a:prstGeom prst="rect">
            <a:avLst/>
          </a:prstGeom>
          <a:noFill/>
        </p:spPr>
        <p:txBody>
          <a:bodyPr wrap="square" rtlCol="0">
            <a:spAutoFit/>
          </a:bodyPr>
          <a:lstStyle/>
          <a:p>
            <a:pPr algn="ctr" eaLnBrk="1" hangingPunct="1">
              <a:spcBef>
                <a:spcPts val="600"/>
              </a:spcBef>
              <a:buNone/>
            </a:pPr>
            <a:r>
              <a:rPr lang="en-US" sz="1000">
                <a:latin typeface="+mn-lt"/>
              </a:rPr>
              <a:t>(Note:  The Schedule UID is the unique id no of the mitigation step in your schedule if appropriate.</a:t>
            </a:r>
          </a:p>
          <a:p>
            <a:pPr algn="ctr" eaLnBrk="1" hangingPunct="1">
              <a:buFontTx/>
              <a:buNone/>
            </a:pPr>
            <a:r>
              <a:rPr lang="en-US" sz="1000">
                <a:latin typeface="+mn-lt"/>
              </a:rPr>
              <a:t>Dollars to implement are not extra approved $ from the Program Office but $ set aside as part of project budget to mitigate.)</a:t>
            </a:r>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3027109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17</a:t>
            </a:fld>
            <a:endParaRPr lang="uk-UA"/>
          </a:p>
        </p:txBody>
      </p:sp>
      <p:sp>
        <p:nvSpPr>
          <p:cNvPr id="2" name="Title 1"/>
          <p:cNvSpPr>
            <a:spLocks noGrp="1"/>
          </p:cNvSpPr>
          <p:nvPr>
            <p:ph type="title"/>
          </p:nvPr>
        </p:nvSpPr>
        <p:spPr/>
        <p:txBody>
          <a:bodyPr/>
          <a:lstStyle/>
          <a:p>
            <a:r>
              <a:rPr lang="en-US" sz="3600" dirty="0"/>
              <a:t>SCALPSS 1.1</a:t>
            </a:r>
            <a:br>
              <a:rPr lang="en-US" sz="3600" dirty="0"/>
            </a:br>
            <a:r>
              <a:rPr lang="en-US" dirty="0"/>
              <a:t>Thrust Profile May Not Cause Detectable PSI - Munk</a:t>
            </a:r>
          </a:p>
        </p:txBody>
      </p:sp>
      <p:graphicFrame>
        <p:nvGraphicFramePr>
          <p:cNvPr id="9" name="Table 8"/>
          <p:cNvGraphicFramePr>
            <a:graphicFrameLocks noGrp="1"/>
          </p:cNvGraphicFramePr>
          <p:nvPr/>
        </p:nvGraphicFramePr>
        <p:xfrm>
          <a:off x="2220235" y="5154948"/>
          <a:ext cx="9648211" cy="971497"/>
        </p:xfrm>
        <a:graphic>
          <a:graphicData uri="http://schemas.openxmlformats.org/drawingml/2006/table">
            <a:tbl>
              <a:tblPr/>
              <a:tblGrid>
                <a:gridCol w="5584269">
                  <a:extLst>
                    <a:ext uri="{9D8B030D-6E8A-4147-A177-3AD203B41FA5}">
                      <a16:colId xmlns:a16="http://schemas.microsoft.com/office/drawing/2014/main" val="20000"/>
                    </a:ext>
                  </a:extLst>
                </a:gridCol>
                <a:gridCol w="862492">
                  <a:extLst>
                    <a:ext uri="{9D8B030D-6E8A-4147-A177-3AD203B41FA5}">
                      <a16:colId xmlns:a16="http://schemas.microsoft.com/office/drawing/2014/main" val="20001"/>
                    </a:ext>
                  </a:extLst>
                </a:gridCol>
                <a:gridCol w="891729">
                  <a:extLst>
                    <a:ext uri="{9D8B030D-6E8A-4147-A177-3AD203B41FA5}">
                      <a16:colId xmlns:a16="http://schemas.microsoft.com/office/drawing/2014/main" val="20002"/>
                    </a:ext>
                  </a:extLst>
                </a:gridCol>
                <a:gridCol w="701686">
                  <a:extLst>
                    <a:ext uri="{9D8B030D-6E8A-4147-A177-3AD203B41FA5}">
                      <a16:colId xmlns:a16="http://schemas.microsoft.com/office/drawing/2014/main" val="20003"/>
                    </a:ext>
                  </a:extLst>
                </a:gridCol>
                <a:gridCol w="862492">
                  <a:extLst>
                    <a:ext uri="{9D8B030D-6E8A-4147-A177-3AD203B41FA5}">
                      <a16:colId xmlns:a16="http://schemas.microsoft.com/office/drawing/2014/main" val="20004"/>
                    </a:ext>
                  </a:extLst>
                </a:gridCol>
                <a:gridCol w="745543">
                  <a:extLst>
                    <a:ext uri="{9D8B030D-6E8A-4147-A177-3AD203B41FA5}">
                      <a16:colId xmlns:a16="http://schemas.microsoft.com/office/drawing/2014/main" val="20005"/>
                    </a:ext>
                  </a:extLst>
                </a:gridCol>
              </a:tblGrid>
              <a:tr h="275704">
                <a:tc>
                  <a:txBody>
                    <a:bodyPr/>
                    <a:lstStyle/>
                    <a:p>
                      <a:pPr algn="ctr" fontAlgn="b"/>
                      <a:r>
                        <a:rPr lang="en-US" sz="1200" b="1" i="0" u="none" strike="noStrike">
                          <a:solidFill>
                            <a:srgbClr val="000000"/>
                          </a:solidFill>
                          <a:latin typeface="Arial"/>
                        </a:rPr>
                        <a:t>Mitigation Steps</a:t>
                      </a:r>
                    </a:p>
                  </a:txBody>
                  <a:tcPr marL="5728" marR="5728" marT="57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Dollars to implement</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Trigger/         Start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Schedule UID</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Completion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Resulting L/C</a:t>
                      </a:r>
                    </a:p>
                  </a:txBody>
                  <a:tcPr marL="5728" marR="5728" marT="57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27810">
                <a:tc>
                  <a:txBody>
                    <a:bodyPr/>
                    <a:lstStyle/>
                    <a:p>
                      <a:pPr algn="l" fontAlgn="b"/>
                      <a:endParaRPr lang="en-US" sz="800" b="0" i="0" u="none" strike="noStrike">
                        <a:solidFill>
                          <a:srgbClr val="000000"/>
                        </a:solidFill>
                        <a:latin typeface="Arial"/>
                      </a:endParaRP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02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pSp>
        <p:nvGrpSpPr>
          <p:cNvPr id="5" name="Group 4"/>
          <p:cNvGrpSpPr/>
          <p:nvPr/>
        </p:nvGrpSpPr>
        <p:grpSpPr>
          <a:xfrm>
            <a:off x="174595" y="1199189"/>
            <a:ext cx="11842810" cy="5337176"/>
            <a:chOff x="177336" y="1293099"/>
            <a:chExt cx="11842810" cy="5337176"/>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177336" y="1293099"/>
              <a:ext cx="1907931" cy="5337175"/>
            </a:xfrm>
            <a:prstGeom prst="rect">
              <a:avLst/>
            </a:prstGeom>
            <a:noFill/>
            <a:ln w="9525" algn="ctr">
              <a:solidFill>
                <a:schemeClr val="tx1"/>
              </a:solidFill>
              <a:round/>
              <a:headEnd/>
              <a:tailEnd/>
            </a:ln>
          </p:spPr>
          <p:txBody>
            <a:bodyPr/>
            <a:lstStyle/>
            <a:p>
              <a:pPr algn="ctr"/>
              <a:r>
                <a:rPr lang="en-US" sz="1200" b="1" u="sng" dirty="0">
                  <a:latin typeface="Arial" panose="020B0604020202020204" pitchFamily="34" charset="0"/>
                  <a:cs typeface="Arial" panose="020B0604020202020204" pitchFamily="34" charset="0"/>
                </a:rPr>
                <a:t>Risk ID #</a:t>
              </a:r>
            </a:p>
            <a:p>
              <a:pPr algn="ctr"/>
              <a:r>
                <a:rPr lang="en-US" sz="1200" dirty="0">
                  <a:latin typeface="Arial" panose="020B0604020202020204" pitchFamily="34" charset="0"/>
                  <a:cs typeface="Arial" panose="020B0604020202020204" pitchFamily="34" charset="0"/>
                </a:rPr>
                <a:t>004</a:t>
              </a: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Trend</a:t>
              </a:r>
            </a:p>
            <a:p>
              <a:pPr lvl="0" algn="ctr" fontAlgn="t"/>
              <a:r>
                <a:rPr lang="en-US" sz="1600" dirty="0">
                  <a:latin typeface="Arial" panose="020B0604020202020204" pitchFamily="34" charset="0"/>
                  <a:cs typeface="Arial" panose="020B0604020202020204" pitchFamily="34" charset="0"/>
                </a:rPr>
                <a:t>↑</a:t>
              </a: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Criticality</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Current L/C</a:t>
              </a:r>
            </a:p>
            <a:p>
              <a:pPr algn="ctr"/>
              <a:r>
                <a:rPr lang="en-US" sz="1200" dirty="0">
                  <a:latin typeface="Arial" panose="020B0604020202020204" pitchFamily="34" charset="0"/>
                  <a:cs typeface="Arial" panose="020B0604020202020204" pitchFamily="34" charset="0"/>
                </a:rPr>
                <a:t>2x4</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Affinity Group</a:t>
              </a:r>
            </a:p>
            <a:p>
              <a:pPr algn="ctr"/>
              <a:r>
                <a:rPr lang="en-US" sz="1200" dirty="0">
                  <a:latin typeface="Arial" panose="020B0604020202020204" pitchFamily="34" charset="0"/>
                  <a:cs typeface="Arial" panose="020B0604020202020204" pitchFamily="34" charset="0"/>
                </a:rPr>
                <a:t>Technical</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Planned Closure</a:t>
              </a:r>
            </a:p>
            <a:p>
              <a:pPr algn="ctr"/>
              <a:r>
                <a:rPr lang="en-US" sz="1200" dirty="0">
                  <a:latin typeface="Arial" panose="020B0604020202020204" pitchFamily="34" charset="0"/>
                  <a:cs typeface="Arial" panose="020B0604020202020204" pitchFamily="34" charset="0"/>
                </a:rPr>
                <a:t>10/01/2021</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Open Date</a:t>
              </a:r>
            </a:p>
            <a:p>
              <a:pPr algn="ctr"/>
              <a:r>
                <a:rPr lang="en-US" sz="1200" dirty="0">
                  <a:latin typeface="Arial" panose="020B0604020202020204" pitchFamily="34" charset="0"/>
                  <a:cs typeface="Arial" panose="020B0604020202020204" pitchFamily="34" charset="0"/>
                </a:rPr>
                <a:t>02/09/2021</a:t>
              </a:r>
            </a:p>
          </p:txBody>
        </p:sp>
        <p:sp>
          <p:nvSpPr>
            <p:cNvPr id="8" name="Content Placeholder 12"/>
            <p:cNvSpPr txBox="1">
              <a:spLocks/>
            </p:cNvSpPr>
            <p:nvPr/>
          </p:nvSpPr>
          <p:spPr>
            <a:xfrm>
              <a:off x="2256076" y="1314328"/>
              <a:ext cx="9648210" cy="344328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525" indent="-9525" eaLnBrk="1" hangingPunct="1">
                <a:buFontTx/>
                <a:buNone/>
              </a:pPr>
              <a:r>
                <a:rPr lang="en-US" sz="1200" b="1" u="sng" dirty="0">
                  <a:latin typeface="Arial" panose="020B0604020202020204" pitchFamily="34" charset="0"/>
                  <a:cs typeface="Arial" panose="020B0604020202020204" pitchFamily="34" charset="0"/>
                </a:rPr>
                <a:t>Risk Statement</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Given that the Firefly Aerospace Ghost Lunar Lander descent architecture utilizes a thrust profile (8 distributed 110N thrusters) and the resulting plume(s) may not result in detectable plume surface interaction, there is a possibility that the SCALPSS science data will be significantly degraded.</a:t>
              </a:r>
            </a:p>
            <a:p>
              <a:pPr marL="9525" indent="-9525" eaLnBrk="1" hangingPunct="1">
                <a:buFontTx/>
                <a:buNone/>
              </a:pPr>
              <a:endParaRPr lang="en-US" sz="1200" b="1" u="sng" dirty="0">
                <a:latin typeface="Arial" panose="020B0604020202020204" pitchFamily="34" charset="0"/>
                <a:cs typeface="Arial" panose="020B0604020202020204" pitchFamily="34" charset="0"/>
              </a:endParaRPr>
            </a:p>
            <a:p>
              <a:pPr eaLnBrk="1" hangingPunct="1">
                <a:buFontTx/>
                <a:buNone/>
              </a:pPr>
              <a:r>
                <a:rPr lang="en-US" sz="1200" b="1" u="sng" dirty="0">
                  <a:latin typeface="Arial" panose="020B0604020202020204" pitchFamily="34" charset="0"/>
                  <a:cs typeface="Arial" panose="020B0604020202020204" pitchFamily="34" charset="0"/>
                </a:rPr>
                <a:t>Approach</a:t>
              </a:r>
              <a:r>
                <a:rPr lang="en-US" sz="1200" b="1"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Research</a:t>
              </a:r>
            </a:p>
            <a:p>
              <a:pPr eaLnBrk="1" hangingPunct="1">
                <a:buFontTx/>
                <a:buNone/>
              </a:pPr>
              <a:endParaRPr lang="en-US" sz="1200" dirty="0">
                <a:latin typeface="Arial" panose="020B0604020202020204" pitchFamily="34" charset="0"/>
                <a:cs typeface="Arial" panose="020B0604020202020204" pitchFamily="34" charset="0"/>
              </a:endParaRPr>
            </a:p>
            <a:p>
              <a:pPr marL="9525" indent="-9525" eaLnBrk="1" hangingPunct="1">
                <a:spcBef>
                  <a:spcPts val="600"/>
                </a:spcBef>
                <a:buNone/>
              </a:pPr>
              <a:r>
                <a:rPr lang="en-US" sz="1200" b="1" u="sng" dirty="0">
                  <a:latin typeface="Arial" panose="020B0604020202020204" pitchFamily="34" charset="0"/>
                  <a:cs typeface="Arial" panose="020B0604020202020204" pitchFamily="34" charset="0"/>
                </a:rPr>
                <a:t>Context</a:t>
              </a:r>
              <a:r>
                <a:rPr lang="en-US" sz="1200" b="1" dirty="0">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p>
              <a:pPr marL="9525" indent="-9525" eaLnBrk="1" hangingPunct="1">
                <a:spcBef>
                  <a:spcPts val="600"/>
                </a:spcBef>
                <a:buNone/>
              </a:pPr>
              <a:endParaRPr lang="en-US" sz="1200" dirty="0">
                <a:latin typeface="Arial" panose="020B0604020202020204" pitchFamily="34" charset="0"/>
                <a:cs typeface="Arial" panose="020B0604020202020204" pitchFamily="34" charset="0"/>
              </a:endParaRPr>
            </a:p>
            <a:p>
              <a:pPr eaLnBrk="1" hangingPunct="1">
                <a:spcBef>
                  <a:spcPts val="600"/>
                </a:spcBef>
                <a:buNone/>
              </a:pPr>
              <a:r>
                <a:rPr lang="en-US" sz="1200" b="1" u="sng" dirty="0">
                  <a:latin typeface="Arial" panose="020B0604020202020204" pitchFamily="34" charset="0"/>
                  <a:cs typeface="Arial" panose="020B0604020202020204" pitchFamily="34" charset="0"/>
                </a:rPr>
                <a:t>Status</a:t>
              </a:r>
              <a:r>
                <a:rPr lang="en-US" sz="1200" b="1" dirty="0">
                  <a:latin typeface="Arial" panose="020B0604020202020204" pitchFamily="34" charset="0"/>
                  <a:cs typeface="Arial" panose="020B0604020202020204" pitchFamily="34" charset="0"/>
                </a:rPr>
                <a:t>:</a:t>
              </a:r>
            </a:p>
            <a:p>
              <a:pPr marL="9525" indent="-9525" eaLnBrk="1" hangingPunct="1">
                <a:spcBef>
                  <a:spcPts val="0"/>
                </a:spcBef>
                <a:buNone/>
              </a:pPr>
              <a:r>
                <a:rPr lang="en-US" sz="1200" dirty="0">
                  <a:latin typeface="Arial" panose="020B0604020202020204" pitchFamily="34" charset="0"/>
                  <a:cs typeface="Arial" panose="020B0604020202020204" pitchFamily="34" charset="0"/>
                </a:rPr>
                <a:t>8/9/21: Still awaiting final results from the 200N engines. On 7/30/21, the PSI team showed us that their analysis of the 200N engine, based on what Firefly had given them, did not match up (the thrust and mass flow rate and chamber pressure were inconsistent). Analysis is moving forward with reasonable assumptions, and results should be available in next two weeks. Ongoing PSI testing can also confirm cratering will be observed.</a:t>
              </a:r>
            </a:p>
            <a:p>
              <a:pPr eaLnBrk="1" hangingPunct="1">
                <a:spcBef>
                  <a:spcPts val="0"/>
                </a:spcBef>
                <a:buNone/>
              </a:pPr>
              <a:r>
                <a:rPr lang="en-US" sz="1200" dirty="0">
                  <a:latin typeface="Arial" panose="020B0604020202020204" pitchFamily="34" charset="0"/>
                  <a:cs typeface="Arial" panose="020B0604020202020204" pitchFamily="34" charset="0"/>
                </a:rPr>
                <a:t>7/7/21: Reduced likelihood based on continued assessment. Awaiting 200N assessment to determine impact.</a:t>
              </a:r>
            </a:p>
            <a:p>
              <a:pPr eaLnBrk="1" hangingPunct="1">
                <a:spcBef>
                  <a:spcPts val="0"/>
                </a:spcBef>
                <a:buNone/>
              </a:pPr>
              <a:r>
                <a:rPr lang="en-US" sz="1200" dirty="0">
                  <a:latin typeface="Arial" panose="020B0604020202020204" pitchFamily="34" charset="0"/>
                  <a:cs typeface="Arial" panose="020B0604020202020204" pitchFamily="34" charset="0"/>
                </a:rPr>
                <a:t>6/7/21: No update.</a:t>
              </a:r>
            </a:p>
            <a:p>
              <a:pPr marL="9525" indent="-9525" eaLnBrk="1" hangingPunct="1">
                <a:spcBef>
                  <a:spcPts val="0"/>
                </a:spcBef>
                <a:buNone/>
              </a:pPr>
              <a:r>
                <a:rPr lang="en-US" sz="1200" dirty="0">
                  <a:latin typeface="Arial" panose="020B0604020202020204" pitchFamily="34" charset="0"/>
                  <a:cs typeface="Arial" panose="020B0604020202020204" pitchFamily="34" charset="0"/>
                </a:rPr>
                <a:t>5/10/21: Reduced likelihood based on PSI project initial assessment. Study to continue with added fidelity. Lander is likely to increase thruster size to 200N.			</a:t>
              </a:r>
            </a:p>
            <a:p>
              <a:pPr eaLnBrk="1" hangingPunct="1">
                <a:spcBef>
                  <a:spcPts val="0"/>
                </a:spcBef>
                <a:buNone/>
              </a:pPr>
              <a:r>
                <a:rPr lang="en-US" sz="1200" dirty="0">
                  <a:latin typeface="Arial" panose="020B0604020202020204" pitchFamily="34" charset="0"/>
                  <a:cs typeface="Arial" panose="020B0604020202020204" pitchFamily="34" charset="0"/>
                </a:rPr>
                <a:t>4/12/21: Continue to research, configuration trades work ongoing and PSI project ongoing assessment.</a:t>
              </a:r>
            </a:p>
            <a:p>
              <a:pPr eaLnBrk="1" hangingPunct="1">
                <a:spcBef>
                  <a:spcPts val="0"/>
                </a:spcBef>
                <a:buNone/>
              </a:pPr>
              <a:r>
                <a:rPr lang="en-US" sz="1200" dirty="0">
                  <a:latin typeface="Arial" panose="020B0604020202020204" pitchFamily="34" charset="0"/>
                  <a:cs typeface="Arial" panose="020B0604020202020204" pitchFamily="34" charset="0"/>
                </a:rPr>
                <a:t>3/8/21: Task established with the PSI project for pre-flight predictions; early April report out is expected.											</a:t>
              </a:r>
            </a:p>
          </p:txBody>
        </p:sp>
      </p:grpSp>
      <p:sp>
        <p:nvSpPr>
          <p:cNvPr id="11" name="TextBox 10"/>
          <p:cNvSpPr txBox="1"/>
          <p:nvPr/>
        </p:nvSpPr>
        <p:spPr>
          <a:xfrm>
            <a:off x="2228601" y="6139983"/>
            <a:ext cx="9639845" cy="400110"/>
          </a:xfrm>
          <a:prstGeom prst="rect">
            <a:avLst/>
          </a:prstGeom>
          <a:noFill/>
        </p:spPr>
        <p:txBody>
          <a:bodyPr wrap="square" rtlCol="0">
            <a:spAutoFit/>
          </a:bodyPr>
          <a:lstStyle/>
          <a:p>
            <a:pPr algn="ctr" eaLnBrk="1" hangingPunct="1">
              <a:spcBef>
                <a:spcPts val="600"/>
              </a:spcBef>
              <a:buNone/>
            </a:pPr>
            <a:r>
              <a:rPr lang="en-US" sz="1000">
                <a:latin typeface="+mn-lt"/>
              </a:rPr>
              <a:t>(Note:  The Schedule UID is the unique id no of the mitigation step in your schedule if appropriate.</a:t>
            </a:r>
          </a:p>
          <a:p>
            <a:pPr algn="ctr" eaLnBrk="1" hangingPunct="1">
              <a:buFontTx/>
              <a:buNone/>
            </a:pPr>
            <a:r>
              <a:rPr lang="en-US" sz="1000">
                <a:latin typeface="+mn-lt"/>
              </a:rPr>
              <a:t>Dollars to implement are not extra approved $ from the Program Office but $ set aside as part of project budget to mitigate.)</a:t>
            </a:r>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2097099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18</a:t>
            </a:fld>
            <a:endParaRPr lang="uk-UA"/>
          </a:p>
        </p:txBody>
      </p:sp>
      <p:sp>
        <p:nvSpPr>
          <p:cNvPr id="2" name="Title 1"/>
          <p:cNvSpPr>
            <a:spLocks noGrp="1"/>
          </p:cNvSpPr>
          <p:nvPr>
            <p:ph type="title"/>
          </p:nvPr>
        </p:nvSpPr>
        <p:spPr/>
        <p:txBody>
          <a:bodyPr/>
          <a:lstStyle/>
          <a:p>
            <a:r>
              <a:rPr lang="en-US" sz="3600" dirty="0"/>
              <a:t>SCALPSS 1.1</a:t>
            </a:r>
            <a:br>
              <a:rPr lang="en-US" sz="3600" dirty="0"/>
            </a:br>
            <a:r>
              <a:rPr lang="en-US" dirty="0"/>
              <a:t>Lens Mounting Fault Tolerance - </a:t>
            </a:r>
            <a:r>
              <a:rPr lang="en-US" dirty="0" err="1"/>
              <a:t>Lueg</a:t>
            </a:r>
            <a:endParaRPr lang="en-US" dirty="0"/>
          </a:p>
        </p:txBody>
      </p:sp>
      <p:graphicFrame>
        <p:nvGraphicFramePr>
          <p:cNvPr id="9" name="Table 8"/>
          <p:cNvGraphicFramePr>
            <a:graphicFrameLocks noGrp="1"/>
          </p:cNvGraphicFramePr>
          <p:nvPr/>
        </p:nvGraphicFramePr>
        <p:xfrm>
          <a:off x="2220235" y="5154948"/>
          <a:ext cx="9648211" cy="971497"/>
        </p:xfrm>
        <a:graphic>
          <a:graphicData uri="http://schemas.openxmlformats.org/drawingml/2006/table">
            <a:tbl>
              <a:tblPr/>
              <a:tblGrid>
                <a:gridCol w="5584269">
                  <a:extLst>
                    <a:ext uri="{9D8B030D-6E8A-4147-A177-3AD203B41FA5}">
                      <a16:colId xmlns:a16="http://schemas.microsoft.com/office/drawing/2014/main" val="20000"/>
                    </a:ext>
                  </a:extLst>
                </a:gridCol>
                <a:gridCol w="862492">
                  <a:extLst>
                    <a:ext uri="{9D8B030D-6E8A-4147-A177-3AD203B41FA5}">
                      <a16:colId xmlns:a16="http://schemas.microsoft.com/office/drawing/2014/main" val="20001"/>
                    </a:ext>
                  </a:extLst>
                </a:gridCol>
                <a:gridCol w="891729">
                  <a:extLst>
                    <a:ext uri="{9D8B030D-6E8A-4147-A177-3AD203B41FA5}">
                      <a16:colId xmlns:a16="http://schemas.microsoft.com/office/drawing/2014/main" val="20002"/>
                    </a:ext>
                  </a:extLst>
                </a:gridCol>
                <a:gridCol w="701686">
                  <a:extLst>
                    <a:ext uri="{9D8B030D-6E8A-4147-A177-3AD203B41FA5}">
                      <a16:colId xmlns:a16="http://schemas.microsoft.com/office/drawing/2014/main" val="20003"/>
                    </a:ext>
                  </a:extLst>
                </a:gridCol>
                <a:gridCol w="862492">
                  <a:extLst>
                    <a:ext uri="{9D8B030D-6E8A-4147-A177-3AD203B41FA5}">
                      <a16:colId xmlns:a16="http://schemas.microsoft.com/office/drawing/2014/main" val="20004"/>
                    </a:ext>
                  </a:extLst>
                </a:gridCol>
                <a:gridCol w="745543">
                  <a:extLst>
                    <a:ext uri="{9D8B030D-6E8A-4147-A177-3AD203B41FA5}">
                      <a16:colId xmlns:a16="http://schemas.microsoft.com/office/drawing/2014/main" val="20005"/>
                    </a:ext>
                  </a:extLst>
                </a:gridCol>
              </a:tblGrid>
              <a:tr h="275704">
                <a:tc>
                  <a:txBody>
                    <a:bodyPr/>
                    <a:lstStyle/>
                    <a:p>
                      <a:pPr algn="ctr" fontAlgn="b"/>
                      <a:r>
                        <a:rPr lang="en-US" sz="1200" b="1" i="0" u="none" strike="noStrike">
                          <a:solidFill>
                            <a:srgbClr val="000000"/>
                          </a:solidFill>
                          <a:latin typeface="Arial"/>
                        </a:rPr>
                        <a:t>Mitigation Steps</a:t>
                      </a:r>
                    </a:p>
                  </a:txBody>
                  <a:tcPr marL="5728" marR="5728" marT="57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Dollars to implement</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Trigger/         Start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Schedule UID</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Completion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Resulting L/C</a:t>
                      </a:r>
                    </a:p>
                  </a:txBody>
                  <a:tcPr marL="5728" marR="5728" marT="57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27810">
                <a:tc>
                  <a:txBody>
                    <a:bodyPr/>
                    <a:lstStyle/>
                    <a:p>
                      <a:pPr algn="l" fontAlgn="b"/>
                      <a:endParaRPr lang="en-US" sz="800" b="0" i="0" u="none" strike="noStrike">
                        <a:solidFill>
                          <a:srgbClr val="000000"/>
                        </a:solidFill>
                        <a:latin typeface="Arial"/>
                      </a:endParaRP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02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pSp>
        <p:nvGrpSpPr>
          <p:cNvPr id="5" name="Group 4"/>
          <p:cNvGrpSpPr/>
          <p:nvPr/>
        </p:nvGrpSpPr>
        <p:grpSpPr>
          <a:xfrm>
            <a:off x="174595" y="1199189"/>
            <a:ext cx="11842810" cy="5337176"/>
            <a:chOff x="177336" y="1293099"/>
            <a:chExt cx="11842810" cy="5337176"/>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177336" y="1293099"/>
              <a:ext cx="1907931" cy="5337175"/>
            </a:xfrm>
            <a:prstGeom prst="rect">
              <a:avLst/>
            </a:prstGeom>
            <a:noFill/>
            <a:ln w="9525" algn="ctr">
              <a:solidFill>
                <a:schemeClr val="tx1"/>
              </a:solidFill>
              <a:round/>
              <a:headEnd/>
              <a:tailEnd/>
            </a:ln>
          </p:spPr>
          <p:txBody>
            <a:bodyPr/>
            <a:lstStyle/>
            <a:p>
              <a:pPr algn="ctr"/>
              <a:r>
                <a:rPr lang="en-US" sz="1200" b="1" u="sng" dirty="0">
                  <a:latin typeface="Arial" panose="020B0604020202020204" pitchFamily="34" charset="0"/>
                  <a:cs typeface="Arial" panose="020B0604020202020204" pitchFamily="34" charset="0"/>
                </a:rPr>
                <a:t>Risk ID #</a:t>
              </a:r>
            </a:p>
            <a:p>
              <a:pPr algn="ctr"/>
              <a:r>
                <a:rPr lang="en-US" sz="1200" dirty="0">
                  <a:latin typeface="Arial" panose="020B0604020202020204" pitchFamily="34" charset="0"/>
                  <a:cs typeface="Arial" panose="020B0604020202020204" pitchFamily="34" charset="0"/>
                </a:rPr>
                <a:t>005</a:t>
              </a: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Trend</a:t>
              </a:r>
            </a:p>
            <a:p>
              <a:pPr algn="ctr"/>
              <a:r>
                <a:rPr lang="en-US" sz="1600" dirty="0">
                  <a:latin typeface="Arial" panose="020B0604020202020204" pitchFamily="34" charset="0"/>
                  <a:cs typeface="Arial" panose="020B0604020202020204" pitchFamily="34" charset="0"/>
                </a:rPr>
                <a:t>☐</a:t>
              </a:r>
              <a:endParaRPr lang="en-US" sz="1600"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Criticality</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Current L/C</a:t>
              </a:r>
            </a:p>
            <a:p>
              <a:pPr algn="ctr"/>
              <a:r>
                <a:rPr lang="en-US" sz="1200" dirty="0">
                  <a:latin typeface="Arial" panose="020B0604020202020204" pitchFamily="34" charset="0"/>
                  <a:cs typeface="Arial" panose="020B0604020202020204" pitchFamily="34" charset="0"/>
                </a:rPr>
                <a:t>4x2</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Affinity Group</a:t>
              </a:r>
            </a:p>
            <a:p>
              <a:pPr algn="ctr"/>
              <a:r>
                <a:rPr lang="en-US" sz="1200" dirty="0">
                  <a:latin typeface="Arial" panose="020B0604020202020204" pitchFamily="34" charset="0"/>
                  <a:cs typeface="Arial" panose="020B0604020202020204" pitchFamily="34" charset="0"/>
                </a:rPr>
                <a:t>Technical</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Planned Closure</a:t>
              </a:r>
            </a:p>
            <a:p>
              <a:pPr algn="ctr"/>
              <a:r>
                <a:rPr lang="en-US" sz="1200" dirty="0">
                  <a:latin typeface="Arial" panose="020B0604020202020204" pitchFamily="34" charset="0"/>
                  <a:cs typeface="Arial" panose="020B0604020202020204" pitchFamily="34" charset="0"/>
                </a:rPr>
                <a:t>11/01/2021</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Open Date</a:t>
              </a:r>
            </a:p>
            <a:p>
              <a:pPr algn="ctr"/>
              <a:r>
                <a:rPr lang="en-US" sz="1200" dirty="0">
                  <a:latin typeface="Arial" panose="020B0604020202020204" pitchFamily="34" charset="0"/>
                  <a:cs typeface="Arial" panose="020B0604020202020204" pitchFamily="34" charset="0"/>
                </a:rPr>
                <a:t>02/09/2021</a:t>
              </a:r>
            </a:p>
          </p:txBody>
        </p:sp>
        <p:sp>
          <p:nvSpPr>
            <p:cNvPr id="8" name="Content Placeholder 12"/>
            <p:cNvSpPr txBox="1">
              <a:spLocks/>
            </p:cNvSpPr>
            <p:nvPr/>
          </p:nvSpPr>
          <p:spPr>
            <a:xfrm>
              <a:off x="2256076" y="1314328"/>
              <a:ext cx="9648210" cy="344328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525" indent="-9525" eaLnBrk="1" hangingPunct="1">
                <a:buFontTx/>
                <a:buNone/>
              </a:pPr>
              <a:r>
                <a:rPr lang="en-US" sz="1200" b="1" u="sng" dirty="0">
                  <a:latin typeface="Arial" panose="020B0604020202020204" pitchFamily="34" charset="0"/>
                  <a:cs typeface="Arial" panose="020B0604020202020204" pitchFamily="34" charset="0"/>
                </a:rPr>
                <a:t>Risk Statement</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Given that the project does not meet the 2-fault tolerant capture requirement for the lens mounting, there is a possibility that the threaded camera lens adapter and lens may require secondary locking features to satisfy DNH requirements which could impact the lens mounting final design.	</a:t>
              </a:r>
            </a:p>
            <a:p>
              <a:pPr marL="9525" indent="-9525" eaLnBrk="1" hangingPunct="1">
                <a:buFontTx/>
                <a:buNone/>
              </a:pPr>
              <a:endParaRPr lang="en-US" sz="1200" b="1" u="sng" dirty="0">
                <a:latin typeface="Arial" panose="020B0604020202020204" pitchFamily="34" charset="0"/>
                <a:cs typeface="Arial" panose="020B0604020202020204" pitchFamily="34" charset="0"/>
              </a:endParaRPr>
            </a:p>
            <a:p>
              <a:pPr eaLnBrk="1" hangingPunct="1">
                <a:buFontTx/>
                <a:buNone/>
              </a:pPr>
              <a:r>
                <a:rPr lang="en-US" sz="1200" b="1" u="sng" dirty="0">
                  <a:latin typeface="Arial" panose="020B0604020202020204" pitchFamily="34" charset="0"/>
                  <a:cs typeface="Arial" panose="020B0604020202020204" pitchFamily="34" charset="0"/>
                </a:rPr>
                <a:t>Approach</a:t>
              </a:r>
              <a:r>
                <a:rPr lang="en-US" sz="1200" b="1"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Watch</a:t>
              </a:r>
            </a:p>
            <a:p>
              <a:pPr eaLnBrk="1" hangingPunct="1">
                <a:buFontTx/>
                <a:buNone/>
              </a:pPr>
              <a:endParaRPr lang="en-US" sz="1200" dirty="0">
                <a:latin typeface="Arial" panose="020B0604020202020204" pitchFamily="34" charset="0"/>
                <a:cs typeface="Arial" panose="020B0604020202020204" pitchFamily="34" charset="0"/>
              </a:endParaRPr>
            </a:p>
            <a:p>
              <a:pPr marL="9525" indent="-9525" eaLnBrk="1" hangingPunct="1">
                <a:spcBef>
                  <a:spcPts val="600"/>
                </a:spcBef>
                <a:buNone/>
              </a:pPr>
              <a:r>
                <a:rPr lang="en-US" sz="1200" b="1" u="sng" dirty="0">
                  <a:latin typeface="Arial" panose="020B0604020202020204" pitchFamily="34" charset="0"/>
                  <a:cs typeface="Arial" panose="020B0604020202020204" pitchFamily="34" charset="0"/>
                </a:rPr>
                <a:t>Context</a:t>
              </a:r>
              <a:r>
                <a:rPr lang="en-US" sz="1200" b="1" dirty="0">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p>
              <a:pPr marL="9525" indent="-9525" eaLnBrk="1" hangingPunct="1">
                <a:spcBef>
                  <a:spcPts val="600"/>
                </a:spcBef>
                <a:buNone/>
              </a:pPr>
              <a:endParaRPr lang="en-US" sz="1200" dirty="0">
                <a:latin typeface="Arial" panose="020B0604020202020204" pitchFamily="34" charset="0"/>
                <a:cs typeface="Arial" panose="020B0604020202020204" pitchFamily="34" charset="0"/>
              </a:endParaRPr>
            </a:p>
            <a:p>
              <a:pPr eaLnBrk="1" hangingPunct="1">
                <a:spcBef>
                  <a:spcPts val="600"/>
                </a:spcBef>
                <a:buNone/>
              </a:pPr>
              <a:r>
                <a:rPr lang="en-US" sz="1200" b="1" u="sng" dirty="0">
                  <a:latin typeface="Arial" panose="020B0604020202020204" pitchFamily="34" charset="0"/>
                  <a:cs typeface="Arial" panose="020B0604020202020204" pitchFamily="34" charset="0"/>
                </a:rPr>
                <a:t>Status</a:t>
              </a:r>
              <a:r>
                <a:rPr lang="en-US" sz="1200" b="1" dirty="0">
                  <a:latin typeface="Arial" panose="020B0604020202020204" pitchFamily="34" charset="0"/>
                  <a:cs typeface="Arial" panose="020B0604020202020204" pitchFamily="34" charset="0"/>
                </a:rPr>
                <a:t>:</a:t>
              </a:r>
            </a:p>
            <a:p>
              <a:pPr marL="9525" indent="-9525" eaLnBrk="1" hangingPunct="1">
                <a:spcBef>
                  <a:spcPts val="0"/>
                </a:spcBef>
                <a:buNone/>
              </a:pPr>
              <a:r>
                <a:rPr lang="en-US" sz="1200" dirty="0">
                  <a:latin typeface="Arial" panose="020B0604020202020204" pitchFamily="34" charset="0"/>
                  <a:cs typeface="Arial" panose="020B0604020202020204" pitchFamily="34" charset="0"/>
                </a:rPr>
                <a:t>8/9/21: Goal is to identify a new adapter to provide 2-fault tolerant req or confirm 1.0 lens mounting design approach is adequate with the larger lens. Complete evaluation of 50mm lens by early November.</a:t>
              </a:r>
            </a:p>
            <a:p>
              <a:pPr marL="9525" indent="-9525" eaLnBrk="1" hangingPunct="1">
                <a:spcBef>
                  <a:spcPts val="0"/>
                </a:spcBef>
                <a:buNone/>
              </a:pPr>
              <a:r>
                <a:rPr lang="en-US" sz="1200" dirty="0">
                  <a:latin typeface="Arial" panose="020B0604020202020204" pitchFamily="34" charset="0"/>
                  <a:cs typeface="Arial" panose="020B0604020202020204" pitchFamily="34" charset="0"/>
                </a:rPr>
                <a:t>7/7/21: Not in draft ICD, however the 2-fault tolerant is best practice. Still need to determine implementation for 50mm lens.</a:t>
              </a:r>
            </a:p>
            <a:p>
              <a:pPr marL="9525" indent="-9525" eaLnBrk="1" hangingPunct="1">
                <a:spcBef>
                  <a:spcPts val="0"/>
                </a:spcBef>
                <a:buNone/>
              </a:pPr>
              <a:r>
                <a:rPr lang="en-US" sz="1200" dirty="0">
                  <a:latin typeface="Arial" panose="020B0604020202020204" pitchFamily="34" charset="0"/>
                  <a:cs typeface="Arial" panose="020B0604020202020204" pitchFamily="34" charset="0"/>
                </a:rPr>
                <a:t>6/7/21: MSFC looking at adapter options for 50 mm lens (C-mount).</a:t>
              </a:r>
            </a:p>
            <a:p>
              <a:pPr marL="9525" indent="-9525" eaLnBrk="1" hangingPunct="1">
                <a:spcBef>
                  <a:spcPts val="0"/>
                </a:spcBef>
                <a:buNone/>
              </a:pPr>
              <a:r>
                <a:rPr lang="en-US" sz="1200" dirty="0">
                  <a:latin typeface="Arial" panose="020B0604020202020204" pitchFamily="34" charset="0"/>
                  <a:cs typeface="Arial" panose="020B0604020202020204" pitchFamily="34" charset="0"/>
                </a:rPr>
                <a:t>5/10/21: Continue to watch.			</a:t>
              </a:r>
            </a:p>
            <a:p>
              <a:pPr eaLnBrk="1" hangingPunct="1">
                <a:spcBef>
                  <a:spcPts val="0"/>
                </a:spcBef>
                <a:buNone/>
              </a:pPr>
              <a:r>
                <a:rPr lang="en-US" sz="1200" dirty="0">
                  <a:latin typeface="Arial" panose="020B0604020202020204" pitchFamily="34" charset="0"/>
                  <a:cs typeface="Arial" panose="020B0604020202020204" pitchFamily="34" charset="0"/>
                </a:rPr>
                <a:t>4/12/21: Continue to watch.</a:t>
              </a:r>
            </a:p>
            <a:p>
              <a:pPr eaLnBrk="1" hangingPunct="1">
                <a:spcBef>
                  <a:spcPts val="0"/>
                </a:spcBef>
                <a:buNone/>
              </a:pPr>
              <a:r>
                <a:rPr lang="en-US" sz="1200" dirty="0">
                  <a:latin typeface="Arial" panose="020B0604020202020204" pitchFamily="34" charset="0"/>
                  <a:cs typeface="Arial" panose="020B0604020202020204" pitchFamily="34" charset="0"/>
                </a:rPr>
                <a:t>3/8/21: Continue to watch.</a:t>
              </a:r>
            </a:p>
            <a:p>
              <a:pPr eaLnBrk="1" hangingPunct="1">
                <a:spcBef>
                  <a:spcPts val="0"/>
                </a:spcBef>
                <a:buNone/>
              </a:pPr>
              <a:r>
                <a:rPr lang="en-US" sz="1200" dirty="0">
                  <a:latin typeface="Arial" panose="020B0604020202020204" pitchFamily="34" charset="0"/>
                  <a:cs typeface="Arial" panose="020B0604020202020204" pitchFamily="34" charset="0"/>
                </a:rPr>
                <a:t>2/9/21: Opened risk; carried over from SCALPSS 1.0										</a:t>
              </a:r>
            </a:p>
          </p:txBody>
        </p:sp>
      </p:grpSp>
      <p:sp>
        <p:nvSpPr>
          <p:cNvPr id="11" name="TextBox 10"/>
          <p:cNvSpPr txBox="1"/>
          <p:nvPr/>
        </p:nvSpPr>
        <p:spPr>
          <a:xfrm>
            <a:off x="2228601" y="6139983"/>
            <a:ext cx="9639845" cy="400110"/>
          </a:xfrm>
          <a:prstGeom prst="rect">
            <a:avLst/>
          </a:prstGeom>
          <a:noFill/>
        </p:spPr>
        <p:txBody>
          <a:bodyPr wrap="square" rtlCol="0">
            <a:spAutoFit/>
          </a:bodyPr>
          <a:lstStyle/>
          <a:p>
            <a:pPr algn="ctr" eaLnBrk="1" hangingPunct="1">
              <a:spcBef>
                <a:spcPts val="600"/>
              </a:spcBef>
              <a:buNone/>
            </a:pPr>
            <a:r>
              <a:rPr lang="en-US" sz="1000">
                <a:latin typeface="+mn-lt"/>
              </a:rPr>
              <a:t>(Note:  The Schedule UID is the unique id no of the mitigation step in your schedule if appropriate.</a:t>
            </a:r>
          </a:p>
          <a:p>
            <a:pPr algn="ctr" eaLnBrk="1" hangingPunct="1">
              <a:buFontTx/>
              <a:buNone/>
            </a:pPr>
            <a:r>
              <a:rPr lang="en-US" sz="1000">
                <a:latin typeface="+mn-lt"/>
              </a:rPr>
              <a:t>Dollars to implement are not extra approved $ from the Program Office but $ set aside as part of project budget to mitigate.)</a:t>
            </a:r>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65238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19</a:t>
            </a:fld>
            <a:endParaRPr lang="uk-UA"/>
          </a:p>
        </p:txBody>
      </p:sp>
      <p:sp>
        <p:nvSpPr>
          <p:cNvPr id="2" name="Title 1"/>
          <p:cNvSpPr>
            <a:spLocks noGrp="1"/>
          </p:cNvSpPr>
          <p:nvPr>
            <p:ph type="title"/>
          </p:nvPr>
        </p:nvSpPr>
        <p:spPr/>
        <p:txBody>
          <a:bodyPr/>
          <a:lstStyle/>
          <a:p>
            <a:r>
              <a:rPr lang="en-US" sz="3200" dirty="0"/>
              <a:t>SCALPSS 1.1</a:t>
            </a:r>
            <a:br>
              <a:rPr lang="en-US" sz="3600" dirty="0"/>
            </a:br>
            <a:r>
              <a:rPr lang="en-US" sz="2000" dirty="0"/>
              <a:t>Vibration Environment Interferes with Long Focal Length Camera Imaging – </a:t>
            </a:r>
            <a:br>
              <a:rPr lang="en-US" sz="2000" dirty="0"/>
            </a:br>
            <a:r>
              <a:rPr lang="en-US" sz="2000" dirty="0"/>
              <a:t>Sturgis / </a:t>
            </a:r>
            <a:r>
              <a:rPr lang="en-US" sz="2000" dirty="0" err="1"/>
              <a:t>Manginelli</a:t>
            </a:r>
            <a:endParaRPr lang="en-US" dirty="0"/>
          </a:p>
        </p:txBody>
      </p:sp>
      <p:graphicFrame>
        <p:nvGraphicFramePr>
          <p:cNvPr id="9" name="Table 8"/>
          <p:cNvGraphicFramePr>
            <a:graphicFrameLocks noGrp="1"/>
          </p:cNvGraphicFramePr>
          <p:nvPr/>
        </p:nvGraphicFramePr>
        <p:xfrm>
          <a:off x="2220235" y="5154948"/>
          <a:ext cx="9648211" cy="971497"/>
        </p:xfrm>
        <a:graphic>
          <a:graphicData uri="http://schemas.openxmlformats.org/drawingml/2006/table">
            <a:tbl>
              <a:tblPr/>
              <a:tblGrid>
                <a:gridCol w="5584269">
                  <a:extLst>
                    <a:ext uri="{9D8B030D-6E8A-4147-A177-3AD203B41FA5}">
                      <a16:colId xmlns:a16="http://schemas.microsoft.com/office/drawing/2014/main" val="20000"/>
                    </a:ext>
                  </a:extLst>
                </a:gridCol>
                <a:gridCol w="862492">
                  <a:extLst>
                    <a:ext uri="{9D8B030D-6E8A-4147-A177-3AD203B41FA5}">
                      <a16:colId xmlns:a16="http://schemas.microsoft.com/office/drawing/2014/main" val="20001"/>
                    </a:ext>
                  </a:extLst>
                </a:gridCol>
                <a:gridCol w="891729">
                  <a:extLst>
                    <a:ext uri="{9D8B030D-6E8A-4147-A177-3AD203B41FA5}">
                      <a16:colId xmlns:a16="http://schemas.microsoft.com/office/drawing/2014/main" val="20002"/>
                    </a:ext>
                  </a:extLst>
                </a:gridCol>
                <a:gridCol w="701686">
                  <a:extLst>
                    <a:ext uri="{9D8B030D-6E8A-4147-A177-3AD203B41FA5}">
                      <a16:colId xmlns:a16="http://schemas.microsoft.com/office/drawing/2014/main" val="20003"/>
                    </a:ext>
                  </a:extLst>
                </a:gridCol>
                <a:gridCol w="862492">
                  <a:extLst>
                    <a:ext uri="{9D8B030D-6E8A-4147-A177-3AD203B41FA5}">
                      <a16:colId xmlns:a16="http://schemas.microsoft.com/office/drawing/2014/main" val="20004"/>
                    </a:ext>
                  </a:extLst>
                </a:gridCol>
                <a:gridCol w="745543">
                  <a:extLst>
                    <a:ext uri="{9D8B030D-6E8A-4147-A177-3AD203B41FA5}">
                      <a16:colId xmlns:a16="http://schemas.microsoft.com/office/drawing/2014/main" val="20005"/>
                    </a:ext>
                  </a:extLst>
                </a:gridCol>
              </a:tblGrid>
              <a:tr h="275704">
                <a:tc>
                  <a:txBody>
                    <a:bodyPr/>
                    <a:lstStyle/>
                    <a:p>
                      <a:pPr algn="ctr" fontAlgn="b"/>
                      <a:r>
                        <a:rPr lang="en-US" sz="1200" b="1" i="0" u="none" strike="noStrike">
                          <a:solidFill>
                            <a:srgbClr val="000000"/>
                          </a:solidFill>
                          <a:latin typeface="Arial"/>
                        </a:rPr>
                        <a:t>Mitigation Steps</a:t>
                      </a:r>
                    </a:p>
                  </a:txBody>
                  <a:tcPr marL="5728" marR="5728" marT="57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Dollars to implement</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Trigger/         Start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Schedule UID</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Completion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Resulting L/C</a:t>
                      </a:r>
                    </a:p>
                  </a:txBody>
                  <a:tcPr marL="5728" marR="5728" marT="57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27810">
                <a:tc>
                  <a:txBody>
                    <a:bodyPr/>
                    <a:lstStyle/>
                    <a:p>
                      <a:pPr algn="l" fontAlgn="b"/>
                      <a:endParaRPr lang="en-US" sz="800" b="0" i="0" u="none" strike="noStrike">
                        <a:solidFill>
                          <a:srgbClr val="000000"/>
                        </a:solidFill>
                        <a:latin typeface="Arial"/>
                      </a:endParaRP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02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pSp>
        <p:nvGrpSpPr>
          <p:cNvPr id="5" name="Group 4"/>
          <p:cNvGrpSpPr/>
          <p:nvPr/>
        </p:nvGrpSpPr>
        <p:grpSpPr>
          <a:xfrm>
            <a:off x="174595" y="1199189"/>
            <a:ext cx="11842810" cy="5337176"/>
            <a:chOff x="177336" y="1293099"/>
            <a:chExt cx="11842810" cy="5337176"/>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177336" y="1293099"/>
              <a:ext cx="1907931" cy="5337175"/>
            </a:xfrm>
            <a:prstGeom prst="rect">
              <a:avLst/>
            </a:prstGeom>
            <a:noFill/>
            <a:ln w="9525" algn="ctr">
              <a:solidFill>
                <a:schemeClr val="tx1"/>
              </a:solidFill>
              <a:round/>
              <a:headEnd/>
              <a:tailEnd/>
            </a:ln>
          </p:spPr>
          <p:txBody>
            <a:bodyPr/>
            <a:lstStyle/>
            <a:p>
              <a:pPr algn="ctr"/>
              <a:r>
                <a:rPr lang="en-US" sz="1200" b="1" u="sng" dirty="0">
                  <a:latin typeface="Arial" panose="020B0604020202020204" pitchFamily="34" charset="0"/>
                  <a:cs typeface="Arial" panose="020B0604020202020204" pitchFamily="34" charset="0"/>
                </a:rPr>
                <a:t>Risk ID #</a:t>
              </a:r>
            </a:p>
            <a:p>
              <a:pPr algn="ctr"/>
              <a:r>
                <a:rPr lang="en-US" sz="1200" dirty="0">
                  <a:latin typeface="Arial" panose="020B0604020202020204" pitchFamily="34" charset="0"/>
                  <a:cs typeface="Arial" panose="020B0604020202020204" pitchFamily="34" charset="0"/>
                </a:rPr>
                <a:t>006</a:t>
              </a: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Trend</a:t>
              </a:r>
            </a:p>
            <a:p>
              <a:pPr algn="ctr"/>
              <a:r>
                <a:rPr lang="en-US" sz="1600" dirty="0">
                  <a:latin typeface="Arial" panose="020B0604020202020204" pitchFamily="34" charset="0"/>
                  <a:cs typeface="Arial" panose="020B0604020202020204" pitchFamily="34" charset="0"/>
                </a:rPr>
                <a:t>☐</a:t>
              </a:r>
              <a:endParaRPr lang="en-US" sz="1600"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Criticality</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Current L/C</a:t>
              </a:r>
            </a:p>
            <a:p>
              <a:pPr algn="ctr"/>
              <a:r>
                <a:rPr lang="en-US" sz="1200" dirty="0">
                  <a:latin typeface="Arial" panose="020B0604020202020204" pitchFamily="34" charset="0"/>
                  <a:cs typeface="Arial" panose="020B0604020202020204" pitchFamily="34" charset="0"/>
                </a:rPr>
                <a:t>3x4</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Affinity Group</a:t>
              </a:r>
            </a:p>
            <a:p>
              <a:pPr algn="ctr"/>
              <a:r>
                <a:rPr lang="en-US" sz="1200" dirty="0">
                  <a:latin typeface="Arial" panose="020B0604020202020204" pitchFamily="34" charset="0"/>
                  <a:cs typeface="Arial" panose="020B0604020202020204" pitchFamily="34" charset="0"/>
                </a:rPr>
                <a:t>Technical</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Planned Closure</a:t>
              </a:r>
            </a:p>
            <a:p>
              <a:pPr algn="ctr"/>
              <a:r>
                <a:rPr lang="en-US" sz="1200" dirty="0">
                  <a:latin typeface="Arial" panose="020B0604020202020204" pitchFamily="34" charset="0"/>
                  <a:cs typeface="Arial" panose="020B0604020202020204" pitchFamily="34" charset="0"/>
                </a:rPr>
                <a:t>10/01/2021</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Open Date</a:t>
              </a:r>
            </a:p>
            <a:p>
              <a:pPr algn="ctr"/>
              <a:r>
                <a:rPr lang="en-US" sz="1200" dirty="0">
                  <a:latin typeface="Arial" panose="020B0604020202020204" pitchFamily="34" charset="0"/>
                  <a:cs typeface="Arial" panose="020B0604020202020204" pitchFamily="34" charset="0"/>
                </a:rPr>
                <a:t>05/27/2021</a:t>
              </a:r>
            </a:p>
          </p:txBody>
        </p:sp>
        <p:sp>
          <p:nvSpPr>
            <p:cNvPr id="8" name="Content Placeholder 12"/>
            <p:cNvSpPr txBox="1">
              <a:spLocks/>
            </p:cNvSpPr>
            <p:nvPr/>
          </p:nvSpPr>
          <p:spPr>
            <a:xfrm>
              <a:off x="2256076" y="1314328"/>
              <a:ext cx="9648210" cy="344328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525" indent="-9525" eaLnBrk="1" hangingPunct="1">
                <a:buFontTx/>
                <a:buNone/>
              </a:pPr>
              <a:r>
                <a:rPr lang="en-US" sz="1200" b="1" u="sng" dirty="0">
                  <a:latin typeface="Arial" panose="020B0604020202020204" pitchFamily="34" charset="0"/>
                  <a:cs typeface="Arial" panose="020B0604020202020204" pitchFamily="34" charset="0"/>
                </a:rPr>
                <a:t>Risk Statement</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Given that the long focal length cameras must be extended from the lander as far as practical (to maximize resolution), there is a possibility that the camera mounts, if designed to minimize mass, may be not be stiff enough to ensure vibration during descent does not interfere with imaging from those cameras.	</a:t>
              </a:r>
              <a:endParaRPr lang="en-US" sz="1200" b="1" u="sng" dirty="0">
                <a:latin typeface="Arial" panose="020B0604020202020204" pitchFamily="34" charset="0"/>
                <a:cs typeface="Arial" panose="020B0604020202020204" pitchFamily="34" charset="0"/>
              </a:endParaRPr>
            </a:p>
            <a:p>
              <a:pPr eaLnBrk="1" hangingPunct="1">
                <a:buFontTx/>
                <a:buNone/>
              </a:pPr>
              <a:endParaRPr lang="en-US" sz="1200" b="1" u="sng" dirty="0">
                <a:latin typeface="Arial" panose="020B0604020202020204" pitchFamily="34" charset="0"/>
                <a:cs typeface="Arial" panose="020B0604020202020204" pitchFamily="34" charset="0"/>
              </a:endParaRPr>
            </a:p>
            <a:p>
              <a:pPr eaLnBrk="1" hangingPunct="1">
                <a:buFontTx/>
                <a:buNone/>
              </a:pPr>
              <a:r>
                <a:rPr lang="en-US" sz="1200" b="1" u="sng" dirty="0">
                  <a:latin typeface="Arial" panose="020B0604020202020204" pitchFamily="34" charset="0"/>
                  <a:cs typeface="Arial" panose="020B0604020202020204" pitchFamily="34" charset="0"/>
                </a:rPr>
                <a:t>Approach</a:t>
              </a:r>
              <a:r>
                <a:rPr lang="en-US" sz="1200" b="1"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Research</a:t>
              </a:r>
            </a:p>
            <a:p>
              <a:pPr marL="9525" indent="-9525" eaLnBrk="1" hangingPunct="1">
                <a:spcBef>
                  <a:spcPts val="600"/>
                </a:spcBef>
                <a:buNone/>
              </a:pPr>
              <a:endParaRPr lang="en-US" sz="1200" b="1" u="sng" dirty="0">
                <a:latin typeface="Arial" panose="020B0604020202020204" pitchFamily="34" charset="0"/>
                <a:cs typeface="Arial" panose="020B0604020202020204" pitchFamily="34" charset="0"/>
              </a:endParaRPr>
            </a:p>
            <a:p>
              <a:pPr marL="9525" indent="-9525" eaLnBrk="1" hangingPunct="1">
                <a:spcBef>
                  <a:spcPts val="600"/>
                </a:spcBef>
                <a:buNone/>
              </a:pPr>
              <a:r>
                <a:rPr lang="en-US" sz="1200" b="1" u="sng" dirty="0">
                  <a:latin typeface="Arial" panose="020B0604020202020204" pitchFamily="34" charset="0"/>
                  <a:cs typeface="Arial" panose="020B0604020202020204" pitchFamily="34" charset="0"/>
                </a:rPr>
                <a:t>Context</a:t>
              </a:r>
              <a:r>
                <a:rPr lang="en-US" sz="1200" dirty="0">
                  <a:latin typeface="Arial" panose="020B0604020202020204" pitchFamily="34" charset="0"/>
                  <a:cs typeface="Arial" panose="020B0604020202020204" pitchFamily="34" charset="0"/>
                </a:rPr>
                <a:t>: It is being assumed that Firefly will not allow camera mounting directly to the lander legs (would be viewed as a "delta requirement"). Since these cameras need to be separated as far as possible to improve resolution, the resulting brackets needed to eliminate vibration concerns may be prohibitively high in mass.</a:t>
              </a:r>
            </a:p>
            <a:p>
              <a:pPr eaLnBrk="1" hangingPunct="1">
                <a:spcBef>
                  <a:spcPts val="600"/>
                </a:spcBef>
                <a:buNone/>
              </a:pPr>
              <a:endParaRPr lang="en-US" sz="1200" b="1" u="sng" dirty="0">
                <a:latin typeface="Arial" panose="020B0604020202020204" pitchFamily="34" charset="0"/>
                <a:cs typeface="Arial" panose="020B0604020202020204" pitchFamily="34" charset="0"/>
              </a:endParaRPr>
            </a:p>
            <a:p>
              <a:pPr eaLnBrk="1" hangingPunct="1">
                <a:spcBef>
                  <a:spcPts val="600"/>
                </a:spcBef>
                <a:buNone/>
              </a:pPr>
              <a:r>
                <a:rPr lang="en-US" sz="1200" b="1" u="sng" dirty="0">
                  <a:latin typeface="Arial" panose="020B0604020202020204" pitchFamily="34" charset="0"/>
                  <a:cs typeface="Arial" panose="020B0604020202020204" pitchFamily="34" charset="0"/>
                </a:rPr>
                <a:t>Status</a:t>
              </a:r>
              <a:r>
                <a:rPr lang="en-US" sz="1200" b="1" dirty="0">
                  <a:latin typeface="Arial" panose="020B0604020202020204" pitchFamily="34" charset="0"/>
                  <a:cs typeface="Arial" panose="020B0604020202020204" pitchFamily="34" charset="0"/>
                </a:rPr>
                <a:t>:</a:t>
              </a:r>
            </a:p>
            <a:p>
              <a:pPr marL="9525" indent="-9525" eaLnBrk="1" hangingPunct="1">
                <a:spcBef>
                  <a:spcPts val="0"/>
                </a:spcBef>
                <a:buNone/>
              </a:pPr>
              <a:r>
                <a:rPr lang="en-US" sz="1200" dirty="0">
                  <a:latin typeface="Arial" panose="020B0604020202020204" pitchFamily="34" charset="0"/>
                  <a:cs typeface="Arial" panose="020B0604020202020204" pitchFamily="34" charset="0"/>
                </a:rPr>
                <a:t>8/9/21: Given a more mature camera mount design, the deflection of the LFL cameras is 0.016” during launch load environments. The lunar landing environments will be less significant, however need to run the data first to provide a number to share.</a:t>
              </a:r>
            </a:p>
            <a:p>
              <a:pPr marL="9525" indent="-9525" eaLnBrk="1" hangingPunct="1">
                <a:spcBef>
                  <a:spcPts val="0"/>
                </a:spcBef>
                <a:buNone/>
              </a:pPr>
              <a:r>
                <a:rPr lang="en-US" sz="1200" dirty="0">
                  <a:latin typeface="Arial" panose="020B0604020202020204" pitchFamily="34" charset="0"/>
                  <a:cs typeface="Arial" panose="020B0604020202020204" pitchFamily="34" charset="0"/>
                </a:rPr>
                <a:t>7/7/21: Review M2020 descent stage images.  Changed </a:t>
              </a:r>
              <a:r>
                <a:rPr lang="en-US" sz="1200" dirty="0" err="1">
                  <a:latin typeface="Arial" panose="020B0604020202020204" pitchFamily="34" charset="0"/>
                  <a:cs typeface="Arial" panose="020B0604020202020204" pitchFamily="34" charset="0"/>
                </a:rPr>
                <a:t>LxC</a:t>
              </a:r>
              <a:r>
                <a:rPr lang="en-US" sz="1200" dirty="0">
                  <a:latin typeface="Arial" panose="020B0604020202020204" pitchFamily="34" charset="0"/>
                  <a:cs typeface="Arial" panose="020B0604020202020204" pitchFamily="34" charset="0"/>
                </a:rPr>
                <a:t> to 3x4 based on new camera locations proposed by Firefly. Continue to work with Firefly on obtaining descent vibration data.</a:t>
              </a:r>
            </a:p>
            <a:p>
              <a:pPr marL="9525" indent="-9525" eaLnBrk="1" hangingPunct="1">
                <a:spcBef>
                  <a:spcPts val="0"/>
                </a:spcBef>
                <a:buNone/>
              </a:pPr>
              <a:r>
                <a:rPr lang="en-US" sz="1200" dirty="0">
                  <a:latin typeface="Arial" panose="020B0604020202020204" pitchFamily="34" charset="0"/>
                  <a:cs typeface="Arial" panose="020B0604020202020204" pitchFamily="34" charset="0"/>
                </a:rPr>
                <a:t>6/7/21: Suggested risk from ERB during SDR. Will work with predicting likely deflection during launch loads to determine loss of uncertainty. Will also ask Firefly for landing vibration environments (if available). Will also look at M2020 performance to understand effects.</a:t>
              </a:r>
            </a:p>
            <a:p>
              <a:pPr marL="9525" indent="-9525" eaLnBrk="1" hangingPunct="1">
                <a:spcBef>
                  <a:spcPts val="0"/>
                </a:spcBef>
                <a:buNone/>
              </a:pPr>
              <a:r>
                <a:rPr lang="en-US" sz="1200" dirty="0">
                  <a:latin typeface="Arial" panose="020B0604020202020204" pitchFamily="34" charset="0"/>
                  <a:cs typeface="Arial" panose="020B0604020202020204" pitchFamily="34" charset="0"/>
                </a:rPr>
                <a:t>5/27/21: Opened risk.									</a:t>
              </a:r>
            </a:p>
          </p:txBody>
        </p:sp>
      </p:grpSp>
      <p:sp>
        <p:nvSpPr>
          <p:cNvPr id="11" name="TextBox 10"/>
          <p:cNvSpPr txBox="1"/>
          <p:nvPr/>
        </p:nvSpPr>
        <p:spPr>
          <a:xfrm>
            <a:off x="2228601" y="6139983"/>
            <a:ext cx="9639845" cy="400110"/>
          </a:xfrm>
          <a:prstGeom prst="rect">
            <a:avLst/>
          </a:prstGeom>
          <a:noFill/>
        </p:spPr>
        <p:txBody>
          <a:bodyPr wrap="square" rtlCol="0">
            <a:spAutoFit/>
          </a:bodyPr>
          <a:lstStyle/>
          <a:p>
            <a:pPr algn="ctr" eaLnBrk="1" hangingPunct="1">
              <a:spcBef>
                <a:spcPts val="600"/>
              </a:spcBef>
              <a:buNone/>
            </a:pPr>
            <a:r>
              <a:rPr lang="en-US" sz="1000">
                <a:latin typeface="+mn-lt"/>
              </a:rPr>
              <a:t>(Note:  The Schedule UID is the unique id no of the mitigation step in your schedule if appropriate.</a:t>
            </a:r>
          </a:p>
          <a:p>
            <a:pPr algn="ctr" eaLnBrk="1" hangingPunct="1">
              <a:buFontTx/>
              <a:buNone/>
            </a:pPr>
            <a:r>
              <a:rPr lang="en-US" sz="1000">
                <a:latin typeface="+mn-lt"/>
              </a:rPr>
              <a:t>Dollars to implement are not extra approved $ from the Program Office but $ set aside as part of project budget to mitigate.)</a:t>
            </a:r>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4219082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20</a:t>
            </a:fld>
            <a:endParaRPr lang="uk-UA"/>
          </a:p>
        </p:txBody>
      </p:sp>
      <p:sp>
        <p:nvSpPr>
          <p:cNvPr id="2" name="Title 1"/>
          <p:cNvSpPr>
            <a:spLocks noGrp="1"/>
          </p:cNvSpPr>
          <p:nvPr>
            <p:ph type="title"/>
          </p:nvPr>
        </p:nvSpPr>
        <p:spPr/>
        <p:txBody>
          <a:bodyPr/>
          <a:lstStyle/>
          <a:p>
            <a:r>
              <a:rPr lang="en-US" sz="3600" dirty="0"/>
              <a:t>SCALPSS 1.1</a:t>
            </a:r>
            <a:br>
              <a:rPr lang="en-US" sz="4000" dirty="0"/>
            </a:br>
            <a:r>
              <a:rPr lang="en-US" dirty="0"/>
              <a:t>Electronics Parts Shortage - </a:t>
            </a:r>
            <a:r>
              <a:rPr lang="en-US" dirty="0" err="1"/>
              <a:t>Lueg</a:t>
            </a:r>
            <a:endParaRPr lang="en-US" sz="2800" dirty="0"/>
          </a:p>
        </p:txBody>
      </p:sp>
      <p:graphicFrame>
        <p:nvGraphicFramePr>
          <p:cNvPr id="9" name="Table 8"/>
          <p:cNvGraphicFramePr>
            <a:graphicFrameLocks noGrp="1"/>
          </p:cNvGraphicFramePr>
          <p:nvPr/>
        </p:nvGraphicFramePr>
        <p:xfrm>
          <a:off x="2220235" y="5154948"/>
          <a:ext cx="9648211" cy="971497"/>
        </p:xfrm>
        <a:graphic>
          <a:graphicData uri="http://schemas.openxmlformats.org/drawingml/2006/table">
            <a:tbl>
              <a:tblPr/>
              <a:tblGrid>
                <a:gridCol w="5584269">
                  <a:extLst>
                    <a:ext uri="{9D8B030D-6E8A-4147-A177-3AD203B41FA5}">
                      <a16:colId xmlns:a16="http://schemas.microsoft.com/office/drawing/2014/main" val="20000"/>
                    </a:ext>
                  </a:extLst>
                </a:gridCol>
                <a:gridCol w="862492">
                  <a:extLst>
                    <a:ext uri="{9D8B030D-6E8A-4147-A177-3AD203B41FA5}">
                      <a16:colId xmlns:a16="http://schemas.microsoft.com/office/drawing/2014/main" val="20001"/>
                    </a:ext>
                  </a:extLst>
                </a:gridCol>
                <a:gridCol w="891729">
                  <a:extLst>
                    <a:ext uri="{9D8B030D-6E8A-4147-A177-3AD203B41FA5}">
                      <a16:colId xmlns:a16="http://schemas.microsoft.com/office/drawing/2014/main" val="20002"/>
                    </a:ext>
                  </a:extLst>
                </a:gridCol>
                <a:gridCol w="701686">
                  <a:extLst>
                    <a:ext uri="{9D8B030D-6E8A-4147-A177-3AD203B41FA5}">
                      <a16:colId xmlns:a16="http://schemas.microsoft.com/office/drawing/2014/main" val="20003"/>
                    </a:ext>
                  </a:extLst>
                </a:gridCol>
                <a:gridCol w="862492">
                  <a:extLst>
                    <a:ext uri="{9D8B030D-6E8A-4147-A177-3AD203B41FA5}">
                      <a16:colId xmlns:a16="http://schemas.microsoft.com/office/drawing/2014/main" val="20004"/>
                    </a:ext>
                  </a:extLst>
                </a:gridCol>
                <a:gridCol w="745543">
                  <a:extLst>
                    <a:ext uri="{9D8B030D-6E8A-4147-A177-3AD203B41FA5}">
                      <a16:colId xmlns:a16="http://schemas.microsoft.com/office/drawing/2014/main" val="20005"/>
                    </a:ext>
                  </a:extLst>
                </a:gridCol>
              </a:tblGrid>
              <a:tr h="275704">
                <a:tc>
                  <a:txBody>
                    <a:bodyPr/>
                    <a:lstStyle/>
                    <a:p>
                      <a:pPr algn="ctr" fontAlgn="b"/>
                      <a:r>
                        <a:rPr lang="en-US" sz="1200" b="1" i="0" u="none" strike="noStrike">
                          <a:solidFill>
                            <a:srgbClr val="000000"/>
                          </a:solidFill>
                          <a:latin typeface="Arial"/>
                        </a:rPr>
                        <a:t>Mitigation Steps</a:t>
                      </a:r>
                    </a:p>
                  </a:txBody>
                  <a:tcPr marL="5728" marR="5728" marT="57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Dollars to implement</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Trigger/         Start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Schedule UID</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Completion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Resulting L/C</a:t>
                      </a:r>
                    </a:p>
                  </a:txBody>
                  <a:tcPr marL="5728" marR="5728" marT="57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27810">
                <a:tc>
                  <a:txBody>
                    <a:bodyPr/>
                    <a:lstStyle/>
                    <a:p>
                      <a:pPr algn="l" fontAlgn="b"/>
                      <a:endParaRPr lang="en-US" sz="800" b="0" i="0" u="none" strike="noStrike">
                        <a:solidFill>
                          <a:srgbClr val="000000"/>
                        </a:solidFill>
                        <a:latin typeface="Arial"/>
                      </a:endParaRP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02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pSp>
        <p:nvGrpSpPr>
          <p:cNvPr id="5" name="Group 4"/>
          <p:cNvGrpSpPr/>
          <p:nvPr/>
        </p:nvGrpSpPr>
        <p:grpSpPr>
          <a:xfrm>
            <a:off x="174595" y="1199189"/>
            <a:ext cx="11842810" cy="5337176"/>
            <a:chOff x="177336" y="1293099"/>
            <a:chExt cx="11842810" cy="5337176"/>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177336" y="1293099"/>
              <a:ext cx="1907931" cy="5337175"/>
            </a:xfrm>
            <a:prstGeom prst="rect">
              <a:avLst/>
            </a:prstGeom>
            <a:noFill/>
            <a:ln w="9525" algn="ctr">
              <a:solidFill>
                <a:schemeClr val="tx1"/>
              </a:solidFill>
              <a:round/>
              <a:headEnd/>
              <a:tailEnd/>
            </a:ln>
          </p:spPr>
          <p:txBody>
            <a:bodyPr/>
            <a:lstStyle/>
            <a:p>
              <a:pPr algn="ctr"/>
              <a:r>
                <a:rPr lang="en-US" sz="1200" b="1" u="sng" dirty="0">
                  <a:latin typeface="Arial" panose="020B0604020202020204" pitchFamily="34" charset="0"/>
                  <a:cs typeface="Arial" panose="020B0604020202020204" pitchFamily="34" charset="0"/>
                </a:rPr>
                <a:t>Risk ID #</a:t>
              </a:r>
            </a:p>
            <a:p>
              <a:pPr algn="ctr"/>
              <a:r>
                <a:rPr lang="en-US" sz="1200" dirty="0">
                  <a:latin typeface="Arial" panose="020B0604020202020204" pitchFamily="34" charset="0"/>
                  <a:cs typeface="Arial" panose="020B0604020202020204" pitchFamily="34" charset="0"/>
                </a:rPr>
                <a:t>007</a:t>
              </a: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Trend</a:t>
              </a:r>
            </a:p>
            <a:p>
              <a:pPr algn="ctr"/>
              <a:r>
                <a:rPr lang="en-US" sz="1600" dirty="0">
                  <a:latin typeface="Arial" panose="020B0604020202020204" pitchFamily="34" charset="0"/>
                  <a:cs typeface="Arial" panose="020B0604020202020204" pitchFamily="34" charset="0"/>
                </a:rPr>
                <a:t>☐</a:t>
              </a:r>
              <a:endParaRPr lang="en-US" sz="1600"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Criticality</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Current L/C</a:t>
              </a:r>
            </a:p>
            <a:p>
              <a:pPr algn="ctr"/>
              <a:r>
                <a:rPr lang="en-US" sz="1200" dirty="0">
                  <a:latin typeface="Arial" panose="020B0604020202020204" pitchFamily="34" charset="0"/>
                  <a:cs typeface="Arial" panose="020B0604020202020204" pitchFamily="34" charset="0"/>
                </a:rPr>
                <a:t>5x3</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Affinity Group</a:t>
              </a:r>
            </a:p>
            <a:p>
              <a:pPr algn="ctr"/>
              <a:r>
                <a:rPr lang="en-US" sz="1200" dirty="0">
                  <a:latin typeface="Arial" panose="020B0604020202020204" pitchFamily="34" charset="0"/>
                  <a:cs typeface="Arial" panose="020B0604020202020204" pitchFamily="34" charset="0"/>
                </a:rPr>
                <a:t>Technical</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Planned Closure</a:t>
              </a:r>
            </a:p>
            <a:p>
              <a:pPr algn="ctr"/>
              <a:r>
                <a:rPr lang="en-US" sz="1200" dirty="0">
                  <a:latin typeface="Arial" panose="020B0604020202020204" pitchFamily="34" charset="0"/>
                  <a:cs typeface="Arial" panose="020B0604020202020204" pitchFamily="34" charset="0"/>
                </a:rPr>
                <a:t>10/01/2021</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Open Date</a:t>
              </a:r>
            </a:p>
            <a:p>
              <a:pPr algn="ctr"/>
              <a:r>
                <a:rPr lang="en-US" sz="1200" dirty="0">
                  <a:latin typeface="Arial" panose="020B0604020202020204" pitchFamily="34" charset="0"/>
                  <a:cs typeface="Arial" panose="020B0604020202020204" pitchFamily="34" charset="0"/>
                </a:rPr>
                <a:t>07/07/2021</a:t>
              </a:r>
            </a:p>
          </p:txBody>
        </p:sp>
        <p:sp>
          <p:nvSpPr>
            <p:cNvPr id="8" name="Content Placeholder 12"/>
            <p:cNvSpPr txBox="1">
              <a:spLocks/>
            </p:cNvSpPr>
            <p:nvPr/>
          </p:nvSpPr>
          <p:spPr>
            <a:xfrm>
              <a:off x="2256076" y="1314328"/>
              <a:ext cx="9648210" cy="344328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525" indent="-9525" eaLnBrk="1" hangingPunct="1">
                <a:buFontTx/>
                <a:buNone/>
              </a:pPr>
              <a:r>
                <a:rPr lang="en-US" sz="1200" b="1" u="sng" dirty="0">
                  <a:latin typeface="Arial" panose="020B0604020202020204" pitchFamily="34" charset="0"/>
                  <a:cs typeface="Arial" panose="020B0604020202020204" pitchFamily="34" charset="0"/>
                </a:rPr>
                <a:t>Risk Statement</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Given the state of the semiconductor industry, there is a shortage of some semiconductor parts, including 3 integrated circuits (ICs) required for the DSU. Alternatives for these parts do exist but will lead to a possible partial redesign of the interface card. This could impact the SCALPSS schedule.	</a:t>
              </a:r>
              <a:endParaRPr lang="en-US" sz="1200" b="1" u="sng" dirty="0">
                <a:latin typeface="Arial" panose="020B0604020202020204" pitchFamily="34" charset="0"/>
                <a:cs typeface="Arial" panose="020B0604020202020204" pitchFamily="34" charset="0"/>
              </a:endParaRPr>
            </a:p>
            <a:p>
              <a:pPr eaLnBrk="1" hangingPunct="1">
                <a:buFontTx/>
                <a:buNone/>
              </a:pPr>
              <a:endParaRPr lang="en-US" sz="1200" b="1" u="sng" dirty="0">
                <a:latin typeface="Arial" panose="020B0604020202020204" pitchFamily="34" charset="0"/>
                <a:cs typeface="Arial" panose="020B0604020202020204" pitchFamily="34" charset="0"/>
              </a:endParaRPr>
            </a:p>
            <a:p>
              <a:pPr eaLnBrk="1" hangingPunct="1">
                <a:buFontTx/>
                <a:buNone/>
              </a:pPr>
              <a:r>
                <a:rPr lang="en-US" sz="1200" b="1" u="sng" dirty="0">
                  <a:latin typeface="Arial" panose="020B0604020202020204" pitchFamily="34" charset="0"/>
                  <a:cs typeface="Arial" panose="020B0604020202020204" pitchFamily="34" charset="0"/>
                </a:rPr>
                <a:t>Approach</a:t>
              </a:r>
              <a:r>
                <a:rPr lang="en-US" sz="1200" b="1"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Mitigate</a:t>
              </a:r>
            </a:p>
            <a:p>
              <a:pPr marL="9525" indent="-9525" eaLnBrk="1" hangingPunct="1">
                <a:spcBef>
                  <a:spcPts val="600"/>
                </a:spcBef>
                <a:buNone/>
              </a:pPr>
              <a:endParaRPr lang="en-US" sz="1200" b="1" u="sng" dirty="0">
                <a:latin typeface="Arial" panose="020B0604020202020204" pitchFamily="34" charset="0"/>
                <a:cs typeface="Arial" panose="020B0604020202020204" pitchFamily="34" charset="0"/>
              </a:endParaRPr>
            </a:p>
            <a:p>
              <a:pPr marL="9525" indent="-9525" eaLnBrk="1" hangingPunct="1">
                <a:spcBef>
                  <a:spcPts val="600"/>
                </a:spcBef>
                <a:buNone/>
              </a:pPr>
              <a:r>
                <a:rPr lang="en-US" sz="1200" b="1" u="sng" dirty="0">
                  <a:latin typeface="Arial" panose="020B0604020202020204" pitchFamily="34" charset="0"/>
                  <a:cs typeface="Arial" panose="020B0604020202020204" pitchFamily="34" charset="0"/>
                </a:rPr>
                <a:t>Context</a:t>
              </a:r>
              <a:r>
                <a:rPr lang="en-US" sz="1200" dirty="0">
                  <a:latin typeface="Arial" panose="020B0604020202020204" pitchFamily="34" charset="0"/>
                  <a:cs typeface="Arial" panose="020B0604020202020204" pitchFamily="34" charset="0"/>
                </a:rPr>
                <a:t>: There are 3 specific ICs that are affecting the build of the DSU. The earliest re-order of these parts is 48 weeks. Alternative sources for these parts are being investigated but has low likelihood of resolving this issue.</a:t>
              </a:r>
            </a:p>
            <a:p>
              <a:pPr marL="9525" indent="-9525" eaLnBrk="1" hangingPunct="1">
                <a:spcBef>
                  <a:spcPts val="600"/>
                </a:spcBef>
                <a:buNone/>
              </a:pPr>
              <a:endParaRPr lang="en-US" sz="1200" b="1" u="sng" dirty="0">
                <a:latin typeface="Arial" panose="020B0604020202020204" pitchFamily="34" charset="0"/>
                <a:cs typeface="Arial" panose="020B0604020202020204" pitchFamily="34" charset="0"/>
              </a:endParaRPr>
            </a:p>
            <a:p>
              <a:pPr eaLnBrk="1" hangingPunct="1">
                <a:spcBef>
                  <a:spcPts val="600"/>
                </a:spcBef>
                <a:buNone/>
              </a:pPr>
              <a:r>
                <a:rPr lang="en-US" sz="1200" b="1" u="sng" dirty="0">
                  <a:latin typeface="Arial" panose="020B0604020202020204" pitchFamily="34" charset="0"/>
                  <a:cs typeface="Arial" panose="020B0604020202020204" pitchFamily="34" charset="0"/>
                </a:rPr>
                <a:t>Status</a:t>
              </a:r>
              <a:r>
                <a:rPr lang="en-US" sz="1200" b="1" dirty="0">
                  <a:latin typeface="Arial" panose="020B0604020202020204" pitchFamily="34" charset="0"/>
                  <a:cs typeface="Arial" panose="020B0604020202020204" pitchFamily="34" charset="0"/>
                </a:rPr>
                <a:t>:</a:t>
              </a:r>
            </a:p>
            <a:p>
              <a:pPr marL="9525" indent="-9525" eaLnBrk="1" hangingPunct="1">
                <a:spcBef>
                  <a:spcPts val="0"/>
                </a:spcBef>
                <a:buNone/>
              </a:pPr>
              <a:r>
                <a:rPr lang="en-US" sz="1200" dirty="0">
                  <a:latin typeface="Arial" panose="020B0604020202020204" pitchFamily="34" charset="0"/>
                  <a:cs typeface="Arial" panose="020B0604020202020204" pitchFamily="34" charset="0"/>
                </a:rPr>
                <a:t>8/11/21: Decision to pursue “dead-bugging” option for using replacement parts. Will also continue to look at re-design (if it becomes necessary)</a:t>
              </a:r>
            </a:p>
            <a:p>
              <a:pPr marL="9525" indent="-9525" eaLnBrk="1" hangingPunct="1">
                <a:spcBef>
                  <a:spcPts val="0"/>
                </a:spcBef>
                <a:buNone/>
              </a:pPr>
              <a:r>
                <a:rPr lang="en-US" sz="1200" dirty="0">
                  <a:latin typeface="Arial" panose="020B0604020202020204" pitchFamily="34" charset="0"/>
                  <a:cs typeface="Arial" panose="020B0604020202020204" pitchFamily="34" charset="0"/>
                </a:rPr>
                <a:t>8/9/21: Reduced the parts down to 2.  Meeting with another engineer (name TBC) on 8/11/21 to evaluate this issue and come up with alternatives.</a:t>
              </a:r>
            </a:p>
            <a:p>
              <a:pPr marL="9525" indent="-9525" eaLnBrk="1" hangingPunct="1">
                <a:spcBef>
                  <a:spcPts val="0"/>
                </a:spcBef>
                <a:buNone/>
              </a:pPr>
              <a:r>
                <a:rPr lang="en-US" sz="1200" dirty="0">
                  <a:latin typeface="Arial" panose="020B0604020202020204" pitchFamily="34" charset="0"/>
                  <a:cs typeface="Arial" panose="020B0604020202020204" pitchFamily="34" charset="0"/>
                </a:rPr>
                <a:t>7/7/21: Opened risk.									</a:t>
              </a:r>
            </a:p>
          </p:txBody>
        </p:sp>
      </p:grpSp>
      <p:sp>
        <p:nvSpPr>
          <p:cNvPr id="11" name="TextBox 10"/>
          <p:cNvSpPr txBox="1"/>
          <p:nvPr/>
        </p:nvSpPr>
        <p:spPr>
          <a:xfrm>
            <a:off x="2228601" y="6139983"/>
            <a:ext cx="9639845" cy="400110"/>
          </a:xfrm>
          <a:prstGeom prst="rect">
            <a:avLst/>
          </a:prstGeom>
          <a:noFill/>
        </p:spPr>
        <p:txBody>
          <a:bodyPr wrap="square" rtlCol="0">
            <a:spAutoFit/>
          </a:bodyPr>
          <a:lstStyle/>
          <a:p>
            <a:pPr algn="ctr" eaLnBrk="1" hangingPunct="1">
              <a:spcBef>
                <a:spcPts val="600"/>
              </a:spcBef>
              <a:buNone/>
            </a:pPr>
            <a:r>
              <a:rPr lang="en-US" sz="1000">
                <a:latin typeface="+mn-lt"/>
              </a:rPr>
              <a:t>(Note:  The Schedule UID is the unique id no of the mitigation step in your schedule if appropriate.</a:t>
            </a:r>
          </a:p>
          <a:p>
            <a:pPr algn="ctr" eaLnBrk="1" hangingPunct="1">
              <a:buFontTx/>
              <a:buNone/>
            </a:pPr>
            <a:r>
              <a:rPr lang="en-US" sz="1000">
                <a:latin typeface="+mn-lt"/>
              </a:rPr>
              <a:t>Dollars to implement are not extra approved $ from the Program Office but $ set aside as part of project budget to mitigate.)</a:t>
            </a:r>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2864938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5D13D49-2B6F-174C-9E1E-1013A06E5C50}" type="slidenum">
              <a:rPr lang="uk-UA" smtClean="0"/>
              <a:pPr>
                <a:defRPr/>
              </a:pPr>
              <a:t>21</a:t>
            </a:fld>
            <a:endParaRPr lang="uk-UA"/>
          </a:p>
        </p:txBody>
      </p:sp>
      <p:sp>
        <p:nvSpPr>
          <p:cNvPr id="2" name="Title 1"/>
          <p:cNvSpPr>
            <a:spLocks noGrp="1"/>
          </p:cNvSpPr>
          <p:nvPr>
            <p:ph type="title"/>
          </p:nvPr>
        </p:nvSpPr>
        <p:spPr/>
        <p:txBody>
          <a:bodyPr/>
          <a:lstStyle/>
          <a:p>
            <a:r>
              <a:rPr lang="en-US" sz="3600" dirty="0"/>
              <a:t>SCALPSS 1.1</a:t>
            </a:r>
            <a:br>
              <a:rPr lang="en-US" sz="4000" dirty="0"/>
            </a:br>
            <a:r>
              <a:rPr lang="en-US" dirty="0"/>
              <a:t>Electronics Parts Shortage - </a:t>
            </a:r>
            <a:r>
              <a:rPr lang="en-US" dirty="0" err="1"/>
              <a:t>Lueg</a:t>
            </a:r>
            <a:endParaRPr lang="en-US" sz="2800" dirty="0"/>
          </a:p>
        </p:txBody>
      </p:sp>
      <p:graphicFrame>
        <p:nvGraphicFramePr>
          <p:cNvPr id="9" name="Table 8"/>
          <p:cNvGraphicFramePr>
            <a:graphicFrameLocks noGrp="1"/>
          </p:cNvGraphicFramePr>
          <p:nvPr/>
        </p:nvGraphicFramePr>
        <p:xfrm>
          <a:off x="2220235" y="5154948"/>
          <a:ext cx="9648211" cy="971497"/>
        </p:xfrm>
        <a:graphic>
          <a:graphicData uri="http://schemas.openxmlformats.org/drawingml/2006/table">
            <a:tbl>
              <a:tblPr/>
              <a:tblGrid>
                <a:gridCol w="5584269">
                  <a:extLst>
                    <a:ext uri="{9D8B030D-6E8A-4147-A177-3AD203B41FA5}">
                      <a16:colId xmlns:a16="http://schemas.microsoft.com/office/drawing/2014/main" val="20000"/>
                    </a:ext>
                  </a:extLst>
                </a:gridCol>
                <a:gridCol w="862492">
                  <a:extLst>
                    <a:ext uri="{9D8B030D-6E8A-4147-A177-3AD203B41FA5}">
                      <a16:colId xmlns:a16="http://schemas.microsoft.com/office/drawing/2014/main" val="20001"/>
                    </a:ext>
                  </a:extLst>
                </a:gridCol>
                <a:gridCol w="891729">
                  <a:extLst>
                    <a:ext uri="{9D8B030D-6E8A-4147-A177-3AD203B41FA5}">
                      <a16:colId xmlns:a16="http://schemas.microsoft.com/office/drawing/2014/main" val="20002"/>
                    </a:ext>
                  </a:extLst>
                </a:gridCol>
                <a:gridCol w="701686">
                  <a:extLst>
                    <a:ext uri="{9D8B030D-6E8A-4147-A177-3AD203B41FA5}">
                      <a16:colId xmlns:a16="http://schemas.microsoft.com/office/drawing/2014/main" val="20003"/>
                    </a:ext>
                  </a:extLst>
                </a:gridCol>
                <a:gridCol w="862492">
                  <a:extLst>
                    <a:ext uri="{9D8B030D-6E8A-4147-A177-3AD203B41FA5}">
                      <a16:colId xmlns:a16="http://schemas.microsoft.com/office/drawing/2014/main" val="20004"/>
                    </a:ext>
                  </a:extLst>
                </a:gridCol>
                <a:gridCol w="745543">
                  <a:extLst>
                    <a:ext uri="{9D8B030D-6E8A-4147-A177-3AD203B41FA5}">
                      <a16:colId xmlns:a16="http://schemas.microsoft.com/office/drawing/2014/main" val="20005"/>
                    </a:ext>
                  </a:extLst>
                </a:gridCol>
              </a:tblGrid>
              <a:tr h="275704">
                <a:tc>
                  <a:txBody>
                    <a:bodyPr/>
                    <a:lstStyle/>
                    <a:p>
                      <a:pPr algn="ctr" fontAlgn="b"/>
                      <a:r>
                        <a:rPr lang="en-US" sz="1200" b="1" i="0" u="none" strike="noStrike">
                          <a:solidFill>
                            <a:srgbClr val="000000"/>
                          </a:solidFill>
                          <a:latin typeface="Arial"/>
                        </a:rPr>
                        <a:t>Mitigation Steps</a:t>
                      </a:r>
                    </a:p>
                  </a:txBody>
                  <a:tcPr marL="5728" marR="5728" marT="572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Dollars to implement</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Trigger/         Start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Schedule UID</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Completion Date</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algn="ctr" fontAlgn="b"/>
                      <a:r>
                        <a:rPr lang="en-US" sz="900" b="1" i="0" u="none" strike="noStrike">
                          <a:solidFill>
                            <a:srgbClr val="000000"/>
                          </a:solidFill>
                          <a:latin typeface="Arial"/>
                        </a:rPr>
                        <a:t>Resulting L/C</a:t>
                      </a:r>
                    </a:p>
                  </a:txBody>
                  <a:tcPr marL="5728" marR="5728" marT="572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extLst>
                  <a:ext uri="{0D108BD9-81ED-4DB2-BD59-A6C34878D82A}">
                    <a16:rowId xmlns:a16="http://schemas.microsoft.com/office/drawing/2014/main" val="10000"/>
                  </a:ext>
                </a:extLst>
              </a:tr>
              <a:tr h="127810">
                <a:tc>
                  <a:txBody>
                    <a:bodyPr/>
                    <a:lstStyle/>
                    <a:p>
                      <a:pPr algn="l" fontAlgn="b"/>
                      <a:endParaRPr lang="en-US" sz="800" b="0" i="0" u="none" strike="noStrike">
                        <a:solidFill>
                          <a:srgbClr val="000000"/>
                        </a:solidFill>
                        <a:latin typeface="Arial"/>
                      </a:endParaRP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02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27810">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Arial"/>
                        </a:rPr>
                        <a:t> </a:t>
                      </a:r>
                    </a:p>
                  </a:txBody>
                  <a:tcPr marL="5728" marR="5728" marT="57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pSp>
        <p:nvGrpSpPr>
          <p:cNvPr id="5" name="Group 4"/>
          <p:cNvGrpSpPr/>
          <p:nvPr/>
        </p:nvGrpSpPr>
        <p:grpSpPr>
          <a:xfrm>
            <a:off x="174595" y="1199189"/>
            <a:ext cx="11842810" cy="5337176"/>
            <a:chOff x="177336" y="1293099"/>
            <a:chExt cx="11842810" cy="5337176"/>
          </a:xfrm>
        </p:grpSpPr>
        <p:sp>
          <p:nvSpPr>
            <p:cNvPr id="6" name="Rectangle 7"/>
            <p:cNvSpPr>
              <a:spLocks noChangeArrowheads="1"/>
            </p:cNvSpPr>
            <p:nvPr/>
          </p:nvSpPr>
          <p:spPr bwMode="auto">
            <a:xfrm>
              <a:off x="2076900" y="1293100"/>
              <a:ext cx="9943246" cy="5337175"/>
            </a:xfrm>
            <a:prstGeom prst="rect">
              <a:avLst/>
            </a:prstGeom>
            <a:noFill/>
            <a:ln w="9525" algn="ctr">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7" name="Rectangle 9"/>
            <p:cNvSpPr>
              <a:spLocks noChangeArrowheads="1"/>
            </p:cNvSpPr>
            <p:nvPr/>
          </p:nvSpPr>
          <p:spPr bwMode="auto">
            <a:xfrm>
              <a:off x="177336" y="1293099"/>
              <a:ext cx="1907931" cy="5337175"/>
            </a:xfrm>
            <a:prstGeom prst="rect">
              <a:avLst/>
            </a:prstGeom>
            <a:noFill/>
            <a:ln w="9525" algn="ctr">
              <a:solidFill>
                <a:schemeClr val="tx1"/>
              </a:solidFill>
              <a:round/>
              <a:headEnd/>
              <a:tailEnd/>
            </a:ln>
          </p:spPr>
          <p:txBody>
            <a:bodyPr/>
            <a:lstStyle/>
            <a:p>
              <a:pPr algn="ctr"/>
              <a:r>
                <a:rPr lang="en-US" sz="1200" b="1" u="sng" dirty="0">
                  <a:latin typeface="Arial" panose="020B0604020202020204" pitchFamily="34" charset="0"/>
                  <a:cs typeface="Arial" panose="020B0604020202020204" pitchFamily="34" charset="0"/>
                </a:rPr>
                <a:t>Risk ID #</a:t>
              </a:r>
            </a:p>
            <a:p>
              <a:pPr algn="ctr"/>
              <a:r>
                <a:rPr lang="en-US" sz="1200" dirty="0">
                  <a:latin typeface="Arial" panose="020B0604020202020204" pitchFamily="34" charset="0"/>
                  <a:cs typeface="Arial" panose="020B0604020202020204" pitchFamily="34" charset="0"/>
                </a:rPr>
                <a:t>030</a:t>
              </a: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Trend</a:t>
              </a:r>
            </a:p>
            <a:p>
              <a:pPr algn="ctr"/>
              <a:r>
                <a:rPr lang="en-US" sz="1600" dirty="0">
                  <a:latin typeface="Arial" panose="020B0604020202020204" pitchFamily="34" charset="0"/>
                  <a:cs typeface="Arial" panose="020B0604020202020204" pitchFamily="34" charset="0"/>
                </a:rPr>
                <a:t>☐</a:t>
              </a:r>
              <a:endParaRPr lang="en-US" sz="1600"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Criticality</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Current L/C</a:t>
              </a:r>
            </a:p>
            <a:p>
              <a:pPr algn="ctr"/>
              <a:r>
                <a:rPr lang="en-US" sz="1200" dirty="0">
                  <a:latin typeface="Arial" panose="020B0604020202020204" pitchFamily="34" charset="0"/>
                  <a:cs typeface="Arial" panose="020B0604020202020204" pitchFamily="34" charset="0"/>
                </a:rPr>
                <a:t>3x3</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Affinity Group</a:t>
              </a:r>
            </a:p>
            <a:p>
              <a:pPr algn="ctr"/>
              <a:r>
                <a:rPr lang="en-US" sz="1200" dirty="0">
                  <a:latin typeface="Arial" panose="020B0604020202020204" pitchFamily="34" charset="0"/>
                  <a:cs typeface="Arial" panose="020B0604020202020204" pitchFamily="34" charset="0"/>
                </a:rPr>
                <a:t>Technical</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Planned Closure</a:t>
              </a:r>
            </a:p>
            <a:p>
              <a:pPr algn="ctr"/>
              <a:r>
                <a:rPr lang="en-US" sz="1200" dirty="0">
                  <a:latin typeface="Arial" panose="020B0604020202020204" pitchFamily="34" charset="0"/>
                  <a:cs typeface="Arial" panose="020B0604020202020204" pitchFamily="34" charset="0"/>
                </a:rPr>
                <a:t>10/01/2021</a:t>
              </a:r>
            </a:p>
            <a:p>
              <a:pPr algn="ctr"/>
              <a:endParaRPr lang="en-US" sz="1200" b="1" u="sng" dirty="0">
                <a:latin typeface="Arial" panose="020B0604020202020204" pitchFamily="34" charset="0"/>
                <a:cs typeface="Arial" panose="020B0604020202020204" pitchFamily="34" charset="0"/>
              </a:endParaRPr>
            </a:p>
            <a:p>
              <a:pPr algn="ctr"/>
              <a:r>
                <a:rPr lang="en-US" sz="1200" b="1" u="sng" dirty="0">
                  <a:latin typeface="Arial" panose="020B0604020202020204" pitchFamily="34" charset="0"/>
                  <a:cs typeface="Arial" panose="020B0604020202020204" pitchFamily="34" charset="0"/>
                </a:rPr>
                <a:t>Open Date</a:t>
              </a:r>
            </a:p>
            <a:p>
              <a:pPr algn="ctr"/>
              <a:r>
                <a:rPr lang="en-US" sz="1200" dirty="0">
                  <a:latin typeface="Arial" panose="020B0604020202020204" pitchFamily="34" charset="0"/>
                  <a:cs typeface="Arial" panose="020B0604020202020204" pitchFamily="34" charset="0"/>
                </a:rPr>
                <a:t>08/09/2021</a:t>
              </a:r>
            </a:p>
          </p:txBody>
        </p:sp>
        <p:sp>
          <p:nvSpPr>
            <p:cNvPr id="8" name="Content Placeholder 12"/>
            <p:cNvSpPr txBox="1">
              <a:spLocks/>
            </p:cNvSpPr>
            <p:nvPr/>
          </p:nvSpPr>
          <p:spPr>
            <a:xfrm>
              <a:off x="2256076" y="1314328"/>
              <a:ext cx="9648210" cy="3443288"/>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9525" indent="-9525" eaLnBrk="1" hangingPunct="1">
                <a:buFontTx/>
                <a:buNone/>
              </a:pPr>
              <a:r>
                <a:rPr lang="en-US" sz="1200" b="1" u="sng" dirty="0">
                  <a:latin typeface="Arial" panose="020B0604020202020204" pitchFamily="34" charset="0"/>
                  <a:cs typeface="Arial" panose="020B0604020202020204" pitchFamily="34" charset="0"/>
                </a:rPr>
                <a:t>Risk Statement</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Given the proprietary nature and complexity of the planned long focal length lenses (Schneider </a:t>
              </a:r>
              <a:r>
                <a:rPr lang="en-US" sz="1200" dirty="0" err="1">
                  <a:latin typeface="Arial" panose="020B0604020202020204" pitchFamily="34" charset="0"/>
                  <a:cs typeface="Arial" panose="020B0604020202020204" pitchFamily="34" charset="0"/>
                </a:rPr>
                <a:t>Xenoplan</a:t>
              </a:r>
              <a:r>
                <a:rPr lang="en-US" sz="1200" dirty="0">
                  <a:latin typeface="Arial" panose="020B0604020202020204" pitchFamily="34" charset="0"/>
                  <a:cs typeface="Arial" panose="020B0604020202020204" pitchFamily="34" charset="0"/>
                </a:rPr>
                <a:t> 2.8/50), detailed thermal modeling of the lens (typically done for larger optical assemblies) may not be available, therefore the consequence is reduced ability to predict thermal gradients within the lens which could lead to loss of focus in flight.	</a:t>
              </a:r>
              <a:endParaRPr lang="en-US" sz="1200" b="1" u="sng" dirty="0">
                <a:latin typeface="Arial" panose="020B0604020202020204" pitchFamily="34" charset="0"/>
                <a:cs typeface="Arial" panose="020B0604020202020204" pitchFamily="34" charset="0"/>
              </a:endParaRPr>
            </a:p>
            <a:p>
              <a:pPr eaLnBrk="1" hangingPunct="1">
                <a:buFontTx/>
                <a:buNone/>
              </a:pPr>
              <a:endParaRPr lang="en-US" sz="1200" b="1" u="sng" dirty="0">
                <a:latin typeface="Arial" panose="020B0604020202020204" pitchFamily="34" charset="0"/>
                <a:cs typeface="Arial" panose="020B0604020202020204" pitchFamily="34" charset="0"/>
              </a:endParaRPr>
            </a:p>
            <a:p>
              <a:pPr eaLnBrk="1" hangingPunct="1">
                <a:buFontTx/>
                <a:buNone/>
              </a:pPr>
              <a:r>
                <a:rPr lang="en-US" sz="1200" b="1" u="sng" dirty="0">
                  <a:latin typeface="Arial" panose="020B0604020202020204" pitchFamily="34" charset="0"/>
                  <a:cs typeface="Arial" panose="020B0604020202020204" pitchFamily="34" charset="0"/>
                </a:rPr>
                <a:t>Approach</a:t>
              </a:r>
              <a:r>
                <a:rPr lang="en-US" sz="1200" b="1"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 Research</a:t>
              </a:r>
            </a:p>
            <a:p>
              <a:pPr marL="9525" indent="-9525" eaLnBrk="1" hangingPunct="1">
                <a:spcBef>
                  <a:spcPts val="600"/>
                </a:spcBef>
                <a:buNone/>
              </a:pPr>
              <a:endParaRPr lang="en-US" sz="1200" b="1" u="sng" dirty="0">
                <a:latin typeface="Arial" panose="020B0604020202020204" pitchFamily="34" charset="0"/>
                <a:cs typeface="Arial" panose="020B0604020202020204" pitchFamily="34" charset="0"/>
              </a:endParaRPr>
            </a:p>
            <a:p>
              <a:pPr marL="9525" indent="-9525" eaLnBrk="1" hangingPunct="1">
                <a:spcBef>
                  <a:spcPts val="600"/>
                </a:spcBef>
                <a:buNone/>
              </a:pPr>
              <a:r>
                <a:rPr lang="en-US" sz="1200" b="1" u="sng" dirty="0">
                  <a:latin typeface="Arial" panose="020B0604020202020204" pitchFamily="34" charset="0"/>
                  <a:cs typeface="Arial" panose="020B0604020202020204" pitchFamily="34" charset="0"/>
                </a:rPr>
                <a:t>Context</a:t>
              </a:r>
              <a:r>
                <a:rPr lang="en-US" sz="1200" dirty="0">
                  <a:latin typeface="Arial" panose="020B0604020202020204" pitchFamily="34" charset="0"/>
                  <a:cs typeface="Arial" panose="020B0604020202020204" pitchFamily="34" charset="0"/>
                </a:rPr>
                <a:t>: </a:t>
              </a:r>
            </a:p>
            <a:p>
              <a:pPr marL="9525" indent="-9525" eaLnBrk="1" hangingPunct="1">
                <a:spcBef>
                  <a:spcPts val="600"/>
                </a:spcBef>
                <a:buNone/>
              </a:pPr>
              <a:endParaRPr lang="en-US" sz="1200" b="1" u="sng" dirty="0">
                <a:latin typeface="Arial" panose="020B0604020202020204" pitchFamily="34" charset="0"/>
                <a:cs typeface="Arial" panose="020B0604020202020204" pitchFamily="34" charset="0"/>
              </a:endParaRPr>
            </a:p>
            <a:p>
              <a:pPr eaLnBrk="1" hangingPunct="1">
                <a:spcBef>
                  <a:spcPts val="600"/>
                </a:spcBef>
                <a:buNone/>
              </a:pPr>
              <a:r>
                <a:rPr lang="en-US" sz="1200" b="1" u="sng" dirty="0">
                  <a:latin typeface="Arial" panose="020B0604020202020204" pitchFamily="34" charset="0"/>
                  <a:cs typeface="Arial" panose="020B0604020202020204" pitchFamily="34" charset="0"/>
                </a:rPr>
                <a:t>Status</a:t>
              </a:r>
              <a:r>
                <a:rPr lang="en-US" sz="1200" b="1" dirty="0">
                  <a:latin typeface="Arial" panose="020B0604020202020204" pitchFamily="34" charset="0"/>
                  <a:cs typeface="Arial" panose="020B0604020202020204" pitchFamily="34" charset="0"/>
                </a:rPr>
                <a:t>:</a:t>
              </a:r>
            </a:p>
            <a:p>
              <a:pPr marL="9525" indent="-9525" eaLnBrk="1" hangingPunct="1">
                <a:spcBef>
                  <a:spcPts val="0"/>
                </a:spcBef>
                <a:buNone/>
              </a:pPr>
              <a:r>
                <a:rPr lang="en-US" sz="1200" dirty="0">
                  <a:latin typeface="Arial" panose="020B0604020202020204" pitchFamily="34" charset="0"/>
                  <a:cs typeface="Arial" panose="020B0604020202020204" pitchFamily="34" charset="0"/>
                </a:rPr>
                <a:t>8/9/21: Opened risk.									</a:t>
              </a:r>
            </a:p>
          </p:txBody>
        </p:sp>
      </p:grpSp>
      <p:sp>
        <p:nvSpPr>
          <p:cNvPr id="11" name="TextBox 10"/>
          <p:cNvSpPr txBox="1"/>
          <p:nvPr/>
        </p:nvSpPr>
        <p:spPr>
          <a:xfrm>
            <a:off x="2228601" y="6139983"/>
            <a:ext cx="9639845" cy="400110"/>
          </a:xfrm>
          <a:prstGeom prst="rect">
            <a:avLst/>
          </a:prstGeom>
          <a:noFill/>
        </p:spPr>
        <p:txBody>
          <a:bodyPr wrap="square" rtlCol="0">
            <a:spAutoFit/>
          </a:bodyPr>
          <a:lstStyle/>
          <a:p>
            <a:pPr algn="ctr" eaLnBrk="1" hangingPunct="1">
              <a:spcBef>
                <a:spcPts val="600"/>
              </a:spcBef>
              <a:buNone/>
            </a:pPr>
            <a:r>
              <a:rPr lang="en-US" sz="1000">
                <a:latin typeface="+mn-lt"/>
              </a:rPr>
              <a:t>(Note:  The Schedule UID is the unique id no of the mitigation step in your schedule if appropriate.</a:t>
            </a:r>
          </a:p>
          <a:p>
            <a:pPr algn="ctr" eaLnBrk="1" hangingPunct="1">
              <a:buFontTx/>
              <a:buNone/>
            </a:pPr>
            <a:r>
              <a:rPr lang="en-US" sz="1000">
                <a:latin typeface="+mn-lt"/>
              </a:rPr>
              <a:t>Dollars to implement are not extra approved $ from the Program Office but $ set aside as part of project budget to mitigate.)</a:t>
            </a:r>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3945409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a:prstGeom prst="rect">
            <a:avLst/>
          </a:prstGeom>
        </p:spPr>
        <p:txBody>
          <a:bodyPr vert="horz" wrap="square" lIns="0" tIns="45720" rIns="91440" bIns="45720" numCol="1" anchor="t" anchorCtr="0" compatLnSpc="1">
            <a:prstTxWarp prst="textNoShape">
              <a:avLst/>
            </a:prstTxWarp>
          </a:bodyPr>
          <a:lstStyle>
            <a:defPPr>
              <a:defRPr lang="en-US"/>
            </a:defPPr>
            <a:lvl1pPr marL="0" algn="r" defTabSz="914400" rtl="0" eaLnBrk="1" fontAlgn="auto" latinLnBrk="0" hangingPunct="1">
              <a:spcBef>
                <a:spcPts val="0"/>
              </a:spcBef>
              <a:spcAft>
                <a:spcPts val="0"/>
              </a:spcAft>
              <a:defRPr lang="en-US" sz="800" kern="1200" baseline="0" smtClean="0">
                <a:solidFill>
                  <a:schemeClr val="tx1"/>
                </a:solidFill>
                <a:latin typeface="Arial" charset="0"/>
                <a:ea typeface=""/>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C508F0-1AA7-8449-B96D-5FDB74B9F69F}" type="slidenum">
              <a:rPr lang="en-US" smtClean="0"/>
              <a:pPr/>
              <a:t>22</a:t>
            </a:fld>
            <a:endParaRPr lang="en-US"/>
          </a:p>
        </p:txBody>
      </p:sp>
      <p:sp>
        <p:nvSpPr>
          <p:cNvPr id="18" name="Title 1"/>
          <p:cNvSpPr>
            <a:spLocks noGrp="1"/>
          </p:cNvSpPr>
          <p:nvPr>
            <p:ph type="title"/>
          </p:nvPr>
        </p:nvSpPr>
        <p:spPr/>
        <p:txBody>
          <a:bodyPr>
            <a:noAutofit/>
          </a:bodyPr>
          <a:lstStyle/>
          <a:p>
            <a:pPr algn="ctr"/>
            <a:r>
              <a:rPr lang="en-US" sz="2800" dirty="0">
                <a:latin typeface="Arial Bold" charset="0"/>
                <a:ea typeface="ＭＳ Ｐゴシック" charset="-128"/>
                <a:cs typeface="ＭＳ Ｐゴシック" charset="-128"/>
              </a:rPr>
              <a:t>SCALPSS 1.1 - Annotated Cover Pictures</a:t>
            </a:r>
          </a:p>
        </p:txBody>
      </p:sp>
      <p:grpSp>
        <p:nvGrpSpPr>
          <p:cNvPr id="35" name="Group 34">
            <a:extLst>
              <a:ext uri="{FF2B5EF4-FFF2-40B4-BE49-F238E27FC236}">
                <a16:creationId xmlns:a16="http://schemas.microsoft.com/office/drawing/2014/main" id="{09ABABD4-D6CF-DD4F-B10F-32B80EDCF19E}"/>
              </a:ext>
            </a:extLst>
          </p:cNvPr>
          <p:cNvGrpSpPr/>
          <p:nvPr/>
        </p:nvGrpSpPr>
        <p:grpSpPr>
          <a:xfrm>
            <a:off x="2345231" y="1805695"/>
            <a:ext cx="1917280" cy="2288030"/>
            <a:chOff x="2345231" y="1805695"/>
            <a:chExt cx="1917280" cy="2288030"/>
          </a:xfrm>
        </p:grpSpPr>
        <p:sp>
          <p:nvSpPr>
            <p:cNvPr id="7" name="TextBox 6">
              <a:extLst>
                <a:ext uri="{FF2B5EF4-FFF2-40B4-BE49-F238E27FC236}">
                  <a16:creationId xmlns:a16="http://schemas.microsoft.com/office/drawing/2014/main" id="{8476509D-629D-4437-91CD-9B00F95F375D}"/>
                </a:ext>
              </a:extLst>
            </p:cNvPr>
            <p:cNvSpPr txBox="1"/>
            <p:nvPr/>
          </p:nvSpPr>
          <p:spPr>
            <a:xfrm>
              <a:off x="2467745" y="3632060"/>
              <a:ext cx="1672253"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SCALPSS (1.0) FLIR </a:t>
              </a:r>
            </a:p>
            <a:p>
              <a:pPr algn="ctr"/>
              <a:r>
                <a:rPr lang="en-US" sz="1200" dirty="0">
                  <a:latin typeface="Arial" panose="020B0604020202020204" pitchFamily="34" charset="0"/>
                  <a:cs typeface="Arial" panose="020B0604020202020204" pitchFamily="34" charset="0"/>
                </a:rPr>
                <a:t>Flight Camera</a:t>
              </a:r>
            </a:p>
          </p:txBody>
        </p:sp>
        <p:sp>
          <p:nvSpPr>
            <p:cNvPr id="5" name="Rectangle 4">
              <a:extLst>
                <a:ext uri="{FF2B5EF4-FFF2-40B4-BE49-F238E27FC236}">
                  <a16:creationId xmlns:a16="http://schemas.microsoft.com/office/drawing/2014/main" id="{D3BEF525-8FE5-4FC0-8875-65B84975C252}"/>
                </a:ext>
              </a:extLst>
            </p:cNvPr>
            <p:cNvSpPr/>
            <p:nvPr/>
          </p:nvSpPr>
          <p:spPr>
            <a:xfrm>
              <a:off x="2345231" y="1805695"/>
              <a:ext cx="1917280" cy="1826363"/>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19D171D-5CD3-D742-B6B5-40C75721DFA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24421" y="2058095"/>
              <a:ext cx="1358900" cy="1346200"/>
            </a:xfrm>
            <a:prstGeom prst="rect">
              <a:avLst/>
            </a:prstGeom>
          </p:spPr>
        </p:pic>
      </p:grpSp>
      <p:grpSp>
        <p:nvGrpSpPr>
          <p:cNvPr id="36" name="Group 35">
            <a:extLst>
              <a:ext uri="{FF2B5EF4-FFF2-40B4-BE49-F238E27FC236}">
                <a16:creationId xmlns:a16="http://schemas.microsoft.com/office/drawing/2014/main" id="{A9973EEC-9F6A-B44F-A5A1-C421E2B3715C}"/>
              </a:ext>
            </a:extLst>
          </p:cNvPr>
          <p:cNvGrpSpPr/>
          <p:nvPr/>
        </p:nvGrpSpPr>
        <p:grpSpPr>
          <a:xfrm>
            <a:off x="2345231" y="4251130"/>
            <a:ext cx="2037738" cy="2129136"/>
            <a:chOff x="2345231" y="4251130"/>
            <a:chExt cx="2037738" cy="2129136"/>
          </a:xfrm>
        </p:grpSpPr>
        <p:sp>
          <p:nvSpPr>
            <p:cNvPr id="17" name="TextBox 16">
              <a:extLst>
                <a:ext uri="{FF2B5EF4-FFF2-40B4-BE49-F238E27FC236}">
                  <a16:creationId xmlns:a16="http://schemas.microsoft.com/office/drawing/2014/main" id="{C3AA3B70-3802-419F-9424-F011D667D18D}"/>
                </a:ext>
              </a:extLst>
            </p:cNvPr>
            <p:cNvSpPr txBox="1"/>
            <p:nvPr/>
          </p:nvSpPr>
          <p:spPr>
            <a:xfrm>
              <a:off x="2345231" y="6103266"/>
              <a:ext cx="2037738" cy="277000"/>
            </a:xfrm>
            <a:prstGeom prst="rect">
              <a:avLst/>
            </a:prstGeom>
            <a:noFill/>
          </p:spPr>
          <p:txBody>
            <a:bodyPr wrap="none" rtlCol="0" anchor="b">
              <a:spAutoFit/>
            </a:bodyPr>
            <a:lstStyle/>
            <a:p>
              <a:pPr algn="ctr"/>
              <a:r>
                <a:rPr lang="en-US" sz="1200" dirty="0">
                  <a:latin typeface="Arial" panose="020B0604020202020204" pitchFamily="34" charset="0"/>
                  <a:cs typeface="Arial" panose="020B0604020202020204" pitchFamily="34" charset="0"/>
                </a:rPr>
                <a:t>SCALPSS (1.0) Flight DSU</a:t>
              </a:r>
            </a:p>
          </p:txBody>
        </p:sp>
        <p:sp>
          <p:nvSpPr>
            <p:cNvPr id="28" name="Rectangle 27">
              <a:extLst>
                <a:ext uri="{FF2B5EF4-FFF2-40B4-BE49-F238E27FC236}">
                  <a16:creationId xmlns:a16="http://schemas.microsoft.com/office/drawing/2014/main" id="{33AEC446-BA77-4B71-990A-78A6E74B8B40}"/>
                </a:ext>
              </a:extLst>
            </p:cNvPr>
            <p:cNvSpPr/>
            <p:nvPr/>
          </p:nvSpPr>
          <p:spPr>
            <a:xfrm>
              <a:off x="2405460" y="4251130"/>
              <a:ext cx="1917280" cy="1826363"/>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BEB5CEC-BF77-B443-9B8F-C9DC689F78E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633850" y="4409306"/>
              <a:ext cx="1460500" cy="1460500"/>
            </a:xfrm>
            <a:prstGeom prst="rect">
              <a:avLst/>
            </a:prstGeom>
          </p:spPr>
        </p:pic>
      </p:grpSp>
      <p:grpSp>
        <p:nvGrpSpPr>
          <p:cNvPr id="37" name="Group 36">
            <a:extLst>
              <a:ext uri="{FF2B5EF4-FFF2-40B4-BE49-F238E27FC236}">
                <a16:creationId xmlns:a16="http://schemas.microsoft.com/office/drawing/2014/main" id="{82A18F9C-1D49-644B-9E20-2ED71FEE7D2B}"/>
              </a:ext>
            </a:extLst>
          </p:cNvPr>
          <p:cNvGrpSpPr/>
          <p:nvPr/>
        </p:nvGrpSpPr>
        <p:grpSpPr>
          <a:xfrm>
            <a:off x="5118213" y="4251130"/>
            <a:ext cx="1917280" cy="2313801"/>
            <a:chOff x="5118213" y="4251130"/>
            <a:chExt cx="1917280" cy="2313801"/>
          </a:xfrm>
        </p:grpSpPr>
        <p:sp>
          <p:nvSpPr>
            <p:cNvPr id="13" name="TextBox 12">
              <a:extLst>
                <a:ext uri="{FF2B5EF4-FFF2-40B4-BE49-F238E27FC236}">
                  <a16:creationId xmlns:a16="http://schemas.microsoft.com/office/drawing/2014/main" id="{4A1EFA8C-6CF0-44FC-9B2A-E7740F713FFE}"/>
                </a:ext>
              </a:extLst>
            </p:cNvPr>
            <p:cNvSpPr txBox="1"/>
            <p:nvPr/>
          </p:nvSpPr>
          <p:spPr>
            <a:xfrm>
              <a:off x="5219888" y="6103266"/>
              <a:ext cx="1713931" cy="461665"/>
            </a:xfrm>
            <a:prstGeom prst="rect">
              <a:avLst/>
            </a:prstGeom>
            <a:noFill/>
          </p:spPr>
          <p:txBody>
            <a:bodyPr wrap="none" rtlCol="0" anchor="b">
              <a:spAutoFit/>
            </a:bodyPr>
            <a:lstStyle/>
            <a:p>
              <a:pPr algn="ctr"/>
              <a:r>
                <a:rPr lang="en-US" sz="1200" dirty="0">
                  <a:latin typeface="Arial" panose="020B0604020202020204" pitchFamily="34" charset="0"/>
                  <a:cs typeface="Arial" panose="020B0604020202020204" pitchFamily="34" charset="0"/>
                </a:rPr>
                <a:t>SCALPSS (1.0) Flight </a:t>
              </a:r>
            </a:p>
            <a:p>
              <a:pPr algn="ctr"/>
              <a:r>
                <a:rPr lang="en-US" sz="1200" dirty="0">
                  <a:latin typeface="Arial" panose="020B0604020202020204" pitchFamily="34" charset="0"/>
                  <a:cs typeface="Arial" panose="020B0604020202020204" pitchFamily="34" charset="0"/>
                </a:rPr>
                <a:t>USB Hub</a:t>
              </a:r>
            </a:p>
          </p:txBody>
        </p:sp>
        <p:sp>
          <p:nvSpPr>
            <p:cNvPr id="29" name="Rectangle 28">
              <a:extLst>
                <a:ext uri="{FF2B5EF4-FFF2-40B4-BE49-F238E27FC236}">
                  <a16:creationId xmlns:a16="http://schemas.microsoft.com/office/drawing/2014/main" id="{AA6A896F-8A88-4816-A4D2-FD3511698B17}"/>
                </a:ext>
              </a:extLst>
            </p:cNvPr>
            <p:cNvSpPr/>
            <p:nvPr/>
          </p:nvSpPr>
          <p:spPr>
            <a:xfrm>
              <a:off x="5118213" y="4251130"/>
              <a:ext cx="1917280" cy="1826363"/>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8F71BBB-D69C-F142-8226-41C97721F80C}"/>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543453" y="4627675"/>
              <a:ext cx="1066800" cy="1054100"/>
            </a:xfrm>
            <a:prstGeom prst="rect">
              <a:avLst/>
            </a:prstGeom>
          </p:spPr>
        </p:pic>
      </p:grpSp>
      <p:grpSp>
        <p:nvGrpSpPr>
          <p:cNvPr id="33" name="Group 32">
            <a:extLst>
              <a:ext uri="{FF2B5EF4-FFF2-40B4-BE49-F238E27FC236}">
                <a16:creationId xmlns:a16="http://schemas.microsoft.com/office/drawing/2014/main" id="{CAB02C8C-2FE0-D640-B34F-7DB3F72E2E9C}"/>
              </a:ext>
            </a:extLst>
          </p:cNvPr>
          <p:cNvGrpSpPr/>
          <p:nvPr/>
        </p:nvGrpSpPr>
        <p:grpSpPr>
          <a:xfrm>
            <a:off x="7489004" y="1805694"/>
            <a:ext cx="2650085" cy="2315824"/>
            <a:chOff x="7759772" y="1777901"/>
            <a:chExt cx="2650085" cy="2315824"/>
          </a:xfrm>
        </p:grpSpPr>
        <p:sp>
          <p:nvSpPr>
            <p:cNvPr id="11" name="TextBox 10">
              <a:extLst>
                <a:ext uri="{FF2B5EF4-FFF2-40B4-BE49-F238E27FC236}">
                  <a16:creationId xmlns:a16="http://schemas.microsoft.com/office/drawing/2014/main" id="{3CFC528B-E747-4677-BA6E-1E31D8EBDFB3}"/>
                </a:ext>
              </a:extLst>
            </p:cNvPr>
            <p:cNvSpPr txBox="1"/>
            <p:nvPr/>
          </p:nvSpPr>
          <p:spPr>
            <a:xfrm>
              <a:off x="7759772" y="3632060"/>
              <a:ext cx="2650085"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SCALPSS (1.0) Flight Camera</a:t>
              </a:r>
            </a:p>
            <a:p>
              <a:pPr algn="ctr"/>
              <a:r>
                <a:rPr lang="en-US" sz="1200" dirty="0">
                  <a:latin typeface="Arial" panose="020B0604020202020204" pitchFamily="34" charset="0"/>
                  <a:cs typeface="Arial" panose="020B0604020202020204" pitchFamily="34" charset="0"/>
                </a:rPr>
                <a:t>Assemblies mounted for vibe testing</a:t>
              </a:r>
            </a:p>
          </p:txBody>
        </p:sp>
        <p:sp>
          <p:nvSpPr>
            <p:cNvPr id="20" name="Rectangle 19">
              <a:extLst>
                <a:ext uri="{FF2B5EF4-FFF2-40B4-BE49-F238E27FC236}">
                  <a16:creationId xmlns:a16="http://schemas.microsoft.com/office/drawing/2014/main" id="{2CE61053-5EAE-4FA9-9AFB-7513B50A185C}"/>
                </a:ext>
              </a:extLst>
            </p:cNvPr>
            <p:cNvSpPr/>
            <p:nvPr/>
          </p:nvSpPr>
          <p:spPr>
            <a:xfrm>
              <a:off x="8126174" y="1777901"/>
              <a:ext cx="1917280" cy="1826363"/>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5EA94181-4D39-1A4D-91E4-2CA9039D1E5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310114" y="1933883"/>
              <a:ext cx="1549400" cy="1536700"/>
            </a:xfrm>
            <a:prstGeom prst="rect">
              <a:avLst/>
            </a:prstGeom>
          </p:spPr>
        </p:pic>
      </p:grpSp>
      <p:grpSp>
        <p:nvGrpSpPr>
          <p:cNvPr id="32" name="Group 31">
            <a:extLst>
              <a:ext uri="{FF2B5EF4-FFF2-40B4-BE49-F238E27FC236}">
                <a16:creationId xmlns:a16="http://schemas.microsoft.com/office/drawing/2014/main" id="{F34BC54D-30D8-AD47-8BE5-4967001C7C53}"/>
              </a:ext>
            </a:extLst>
          </p:cNvPr>
          <p:cNvGrpSpPr/>
          <p:nvPr/>
        </p:nvGrpSpPr>
        <p:grpSpPr>
          <a:xfrm>
            <a:off x="7625258" y="4251130"/>
            <a:ext cx="2377575" cy="2313801"/>
            <a:chOff x="7761514" y="4251130"/>
            <a:chExt cx="2377575" cy="2313801"/>
          </a:xfrm>
        </p:grpSpPr>
        <p:sp>
          <p:nvSpPr>
            <p:cNvPr id="15" name="TextBox 14">
              <a:extLst>
                <a:ext uri="{FF2B5EF4-FFF2-40B4-BE49-F238E27FC236}">
                  <a16:creationId xmlns:a16="http://schemas.microsoft.com/office/drawing/2014/main" id="{FFA32E35-8DE3-4C89-864B-BDCD4793B946}"/>
                </a:ext>
              </a:extLst>
            </p:cNvPr>
            <p:cNvSpPr txBox="1"/>
            <p:nvPr/>
          </p:nvSpPr>
          <p:spPr>
            <a:xfrm>
              <a:off x="7761514" y="6103266"/>
              <a:ext cx="2377575" cy="461665"/>
            </a:xfrm>
            <a:prstGeom prst="rect">
              <a:avLst/>
            </a:prstGeom>
            <a:noFill/>
          </p:spPr>
          <p:txBody>
            <a:bodyPr wrap="none" rtlCol="0" anchor="b">
              <a:spAutoFit/>
            </a:bodyPr>
            <a:lstStyle/>
            <a:p>
              <a:pPr algn="ctr"/>
              <a:r>
                <a:rPr lang="en-US" sz="1200" dirty="0">
                  <a:latin typeface="Arial" panose="020B0604020202020204" pitchFamily="34" charset="0"/>
                  <a:cs typeface="Arial" panose="020B0604020202020204" pitchFamily="34" charset="0"/>
                </a:rPr>
                <a:t>SCALPSS (1.0) Flight Hardware</a:t>
              </a:r>
            </a:p>
            <a:p>
              <a:pPr algn="ctr"/>
              <a:r>
                <a:rPr lang="en-US" sz="1200" dirty="0">
                  <a:latin typeface="Arial" panose="020B0604020202020204" pitchFamily="34" charset="0"/>
                  <a:cs typeface="Arial" panose="020B0604020202020204" pitchFamily="34" charset="0"/>
                </a:rPr>
                <a:t>ready for TVAC testing</a:t>
              </a:r>
            </a:p>
          </p:txBody>
        </p:sp>
        <p:sp>
          <p:nvSpPr>
            <p:cNvPr id="30" name="Rectangle 29">
              <a:extLst>
                <a:ext uri="{FF2B5EF4-FFF2-40B4-BE49-F238E27FC236}">
                  <a16:creationId xmlns:a16="http://schemas.microsoft.com/office/drawing/2014/main" id="{459F8E3F-9317-4A19-85B7-9EF34203C2A0}"/>
                </a:ext>
              </a:extLst>
            </p:cNvPr>
            <p:cNvSpPr/>
            <p:nvPr/>
          </p:nvSpPr>
          <p:spPr>
            <a:xfrm>
              <a:off x="7991661" y="4251130"/>
              <a:ext cx="1917280" cy="1826363"/>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C87C19E7-C519-5942-B5A6-9049E01D1F88}"/>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124801" y="4335575"/>
              <a:ext cx="1651000" cy="1638300"/>
            </a:xfrm>
            <a:prstGeom prst="rect">
              <a:avLst/>
            </a:prstGeom>
          </p:spPr>
        </p:pic>
      </p:grpSp>
      <p:grpSp>
        <p:nvGrpSpPr>
          <p:cNvPr id="34" name="Group 33">
            <a:extLst>
              <a:ext uri="{FF2B5EF4-FFF2-40B4-BE49-F238E27FC236}">
                <a16:creationId xmlns:a16="http://schemas.microsoft.com/office/drawing/2014/main" id="{75C9E11D-A374-734A-A911-D986C991E85F}"/>
              </a:ext>
            </a:extLst>
          </p:cNvPr>
          <p:cNvGrpSpPr/>
          <p:nvPr/>
        </p:nvGrpSpPr>
        <p:grpSpPr>
          <a:xfrm>
            <a:off x="4695135" y="1805694"/>
            <a:ext cx="2763449" cy="2288031"/>
            <a:chOff x="4695135" y="1805694"/>
            <a:chExt cx="2763449" cy="2288031"/>
          </a:xfrm>
        </p:grpSpPr>
        <p:sp>
          <p:nvSpPr>
            <p:cNvPr id="9" name="TextBox 8">
              <a:extLst>
                <a:ext uri="{FF2B5EF4-FFF2-40B4-BE49-F238E27FC236}">
                  <a16:creationId xmlns:a16="http://schemas.microsoft.com/office/drawing/2014/main" id="{90823FDB-EEDC-4903-A638-81B81F601C34}"/>
                </a:ext>
              </a:extLst>
            </p:cNvPr>
            <p:cNvSpPr txBox="1"/>
            <p:nvPr/>
          </p:nvSpPr>
          <p:spPr>
            <a:xfrm>
              <a:off x="4695135" y="3632060"/>
              <a:ext cx="2763449" cy="461665"/>
            </a:xfrm>
            <a:prstGeom prst="rect">
              <a:avLst/>
            </a:prstGeom>
            <a:noFill/>
          </p:spPr>
          <p:txBody>
            <a:bodyPr wrap="none" rtlCol="0">
              <a:spAutoFit/>
            </a:bodyPr>
            <a:lstStyle/>
            <a:p>
              <a:pPr algn="ctr"/>
              <a:r>
                <a:rPr lang="en-US" sz="1200" dirty="0">
                  <a:latin typeface="Arial" panose="020B0604020202020204" pitchFamily="34" charset="0"/>
                  <a:cs typeface="Arial" panose="020B0604020202020204" pitchFamily="34" charset="0"/>
                </a:rPr>
                <a:t>Artist conception of Firefly Aerospace </a:t>
              </a:r>
            </a:p>
            <a:p>
              <a:pPr algn="ctr"/>
              <a:r>
                <a:rPr lang="en-US" sz="1200" dirty="0">
                  <a:latin typeface="Arial" panose="020B0604020202020204" pitchFamily="34" charset="0"/>
                  <a:cs typeface="Arial" panose="020B0604020202020204" pitchFamily="34" charset="0"/>
                </a:rPr>
                <a:t>Blue Ghost Lander</a:t>
              </a:r>
            </a:p>
          </p:txBody>
        </p:sp>
        <p:sp>
          <p:nvSpPr>
            <p:cNvPr id="19" name="Rectangle 18">
              <a:extLst>
                <a:ext uri="{FF2B5EF4-FFF2-40B4-BE49-F238E27FC236}">
                  <a16:creationId xmlns:a16="http://schemas.microsoft.com/office/drawing/2014/main" id="{18663B1E-F9DB-43AC-B03D-F5C49E645626}"/>
                </a:ext>
              </a:extLst>
            </p:cNvPr>
            <p:cNvSpPr/>
            <p:nvPr/>
          </p:nvSpPr>
          <p:spPr>
            <a:xfrm>
              <a:off x="5118213" y="1805694"/>
              <a:ext cx="1917280" cy="1826363"/>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8" name="Picture 37">
            <a:extLst>
              <a:ext uri="{FF2B5EF4-FFF2-40B4-BE49-F238E27FC236}">
                <a16:creationId xmlns:a16="http://schemas.microsoft.com/office/drawing/2014/main" id="{A9DAD71A-96C2-434B-8523-370952E17F98}"/>
              </a:ext>
            </a:extLst>
          </p:cNvPr>
          <p:cNvPicPr>
            <a:picLocks/>
          </p:cNvPicPr>
          <p:nvPr/>
        </p:nvPicPr>
        <p:blipFill>
          <a:blip r:embed="rId8" cstate="screen">
            <a:extLst>
              <a:ext uri="{28A0092B-C50C-407E-A947-70E740481C1C}">
                <a14:useLocalDpi xmlns:a14="http://schemas.microsoft.com/office/drawing/2010/main"/>
              </a:ext>
            </a:extLst>
          </a:blip>
          <a:srcRect/>
          <a:stretch/>
        </p:blipFill>
        <p:spPr>
          <a:xfrm>
            <a:off x="5324035" y="1950779"/>
            <a:ext cx="1536192" cy="1536192"/>
          </a:xfrm>
          <a:prstGeom prst="ellipse">
            <a:avLst/>
          </a:prstGeom>
          <a:blipFill>
            <a:blip r:embed="rId8" cstate="screen">
              <a:extLst>
                <a:ext uri="{28A0092B-C50C-407E-A947-70E740481C1C}">
                  <a14:useLocalDpi xmlns:a14="http://schemas.microsoft.com/office/drawing/2010/main"/>
                </a:ext>
              </a:extLst>
            </a:blip>
            <a:stretch>
              <a:fillRect/>
            </a:stretch>
          </a:blipFill>
          <a:ln w="127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832869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pPr>
              <a:defRPr/>
            </a:pPr>
            <a:fld id="{75D13D49-2B6F-174C-9E1E-1013A06E5C50}" type="slidenum">
              <a:rPr lang="uk-UA" smtClean="0"/>
              <a:pPr>
                <a:defRPr/>
              </a:pPr>
              <a:t>23</a:t>
            </a:fld>
            <a:endParaRPr lang="uk-UA"/>
          </a:p>
        </p:txBody>
      </p:sp>
      <p:sp>
        <p:nvSpPr>
          <p:cNvPr id="2" name="Title 1"/>
          <p:cNvSpPr>
            <a:spLocks noGrp="1"/>
          </p:cNvSpPr>
          <p:nvPr>
            <p:ph type="title"/>
          </p:nvPr>
        </p:nvSpPr>
        <p:spPr/>
        <p:txBody>
          <a:bodyPr/>
          <a:lstStyle/>
          <a:p>
            <a:r>
              <a:rPr lang="en-US" sz="2800" dirty="0"/>
              <a:t>GCD Project Performance Evaluation Criteria</a:t>
            </a:r>
          </a:p>
        </p:txBody>
      </p:sp>
      <p:sp>
        <p:nvSpPr>
          <p:cNvPr id="4" name="TextBox 3"/>
          <p:cNvSpPr txBox="1"/>
          <p:nvPr/>
        </p:nvSpPr>
        <p:spPr>
          <a:xfrm>
            <a:off x="3201271" y="6605200"/>
            <a:ext cx="7086600" cy="276999"/>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Source: BPR Assessment Criteria for NASA R&amp;T Projects, OCE/S. Hirshorn, 09/17/2015</a:t>
            </a:r>
          </a:p>
        </p:txBody>
      </p:sp>
      <p:graphicFrame>
        <p:nvGraphicFramePr>
          <p:cNvPr id="6" name="Table 5"/>
          <p:cNvGraphicFramePr>
            <a:graphicFrameLocks noGrp="1"/>
          </p:cNvGraphicFramePr>
          <p:nvPr>
            <p:extLst>
              <p:ext uri="{D42A27DB-BD31-4B8C-83A1-F6EECF244321}">
                <p14:modId xmlns:p14="http://schemas.microsoft.com/office/powerpoint/2010/main" val="3819939563"/>
              </p:ext>
            </p:extLst>
          </p:nvPr>
        </p:nvGraphicFramePr>
        <p:xfrm>
          <a:off x="69525" y="1236250"/>
          <a:ext cx="12052950" cy="4962005"/>
        </p:xfrm>
        <a:graphic>
          <a:graphicData uri="http://schemas.openxmlformats.org/drawingml/2006/table">
            <a:tbl>
              <a:tblPr firstRow="1" bandRow="1">
                <a:tableStyleId>{5C22544A-7EE6-4342-B048-85BDC9FD1C3A}</a:tableStyleId>
              </a:tblPr>
              <a:tblGrid>
                <a:gridCol w="708562">
                  <a:extLst>
                    <a:ext uri="{9D8B030D-6E8A-4147-A177-3AD203B41FA5}">
                      <a16:colId xmlns:a16="http://schemas.microsoft.com/office/drawing/2014/main" val="3531019113"/>
                    </a:ext>
                  </a:extLst>
                </a:gridCol>
                <a:gridCol w="11344388">
                  <a:extLst>
                    <a:ext uri="{9D8B030D-6E8A-4147-A177-3AD203B41FA5}">
                      <a16:colId xmlns:a16="http://schemas.microsoft.com/office/drawing/2014/main" val="1013515901"/>
                    </a:ext>
                  </a:extLst>
                </a:gridCol>
              </a:tblGrid>
              <a:tr h="117765">
                <a:tc>
                  <a:txBody>
                    <a:bodyPr/>
                    <a:lstStyle/>
                    <a:p>
                      <a:pPr algn="l"/>
                      <a:endParaRPr lang="en-US" sz="110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l"/>
                      <a:r>
                        <a:rPr lang="en-US" sz="1100">
                          <a:latin typeface="Arial" panose="020B0604020202020204" pitchFamily="34" charset="0"/>
                          <a:cs typeface="Arial" panose="020B0604020202020204" pitchFamily="34" charset="0"/>
                        </a:rPr>
                        <a:t>Technical/Performance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4170498542"/>
                  </a:ext>
                </a:extLst>
              </a:tr>
              <a:tr h="0">
                <a:tc>
                  <a:txBody>
                    <a:bodyPr/>
                    <a:lstStyle/>
                    <a:p>
                      <a:pPr algn="ctr"/>
                      <a:r>
                        <a:rPr lang="en-US" sz="1100" b="1">
                          <a:latin typeface="Arial" panose="020B0604020202020204" pitchFamily="34" charset="0"/>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a:r>
                        <a:rPr lang="en-US" sz="1100">
                          <a:latin typeface="Arial" panose="020B0604020202020204" pitchFamily="34" charset="0"/>
                          <a:cs typeface="Arial" panose="020B0604020202020204" pitchFamily="34" charset="0"/>
                        </a:rPr>
                        <a:t>Project is demonstrably making progress</a:t>
                      </a:r>
                      <a:r>
                        <a:rPr lang="en-US" sz="1100" baseline="0">
                          <a:latin typeface="Arial" panose="020B0604020202020204" pitchFamily="34" charset="0"/>
                          <a:cs typeface="Arial" panose="020B0604020202020204" pitchFamily="34" charset="0"/>
                        </a:rPr>
                        <a:t> on the Learning Trajectory (e.g. milestones met, knowledge advanced) or advancing TRL.  Project is on track to meet L1 requirements. </a:t>
                      </a:r>
                      <a:endParaRPr lang="en-US" sz="110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9692845"/>
                  </a:ext>
                </a:extLst>
              </a:tr>
              <a:tr h="0">
                <a:tc>
                  <a:txBody>
                    <a:bodyPr/>
                    <a:lstStyle/>
                    <a:p>
                      <a:pPr algn="ctr"/>
                      <a:r>
                        <a:rPr lang="en-US" sz="1100" b="1">
                          <a:latin typeface="Arial" panose="020B0604020202020204" pitchFamily="34" charset="0"/>
                          <a:cs typeface="Arial" panose="020B0604020202020204" pitchFamily="34" charset="0"/>
                        </a:rPr>
                        <a:t>Yellow</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100">
                          <a:latin typeface="Arial" panose="020B0604020202020204" pitchFamily="34" charset="0"/>
                          <a:cs typeface="Arial" panose="020B0604020202020204" pitchFamily="34" charset="0"/>
                        </a:rPr>
                        <a:t>Project is making</a:t>
                      </a:r>
                      <a:r>
                        <a:rPr lang="en-US" sz="1100" baseline="0">
                          <a:latin typeface="Arial" panose="020B0604020202020204" pitchFamily="34" charset="0"/>
                          <a:cs typeface="Arial" panose="020B0604020202020204" pitchFamily="34" charset="0"/>
                        </a:rPr>
                        <a:t> progress on the Learning Trajectory or advancing TRL with issues.  Project is on track to meet L1 requirements but issues exist that may threaten achievement. </a:t>
                      </a:r>
                      <a:endParaRPr lang="en-US" sz="110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4956337"/>
                  </a:ext>
                </a:extLst>
              </a:tr>
              <a:tr h="0">
                <a:tc>
                  <a:txBody>
                    <a:bodyPr/>
                    <a:lstStyle/>
                    <a:p>
                      <a:pPr algn="ctr"/>
                      <a:r>
                        <a:rPr lang="en-US" sz="1100" b="1">
                          <a:solidFill>
                            <a:schemeClr val="bg1"/>
                          </a:solidFill>
                          <a:latin typeface="Arial" panose="020B0604020202020204" pitchFamily="34" charset="0"/>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l"/>
                      <a:r>
                        <a:rPr lang="en-US" sz="1100">
                          <a:latin typeface="Arial" panose="020B0604020202020204" pitchFamily="34" charset="0"/>
                          <a:cs typeface="Arial" panose="020B0604020202020204" pitchFamily="34" charset="0"/>
                        </a:rPr>
                        <a:t>Project has ceased to make progress</a:t>
                      </a:r>
                      <a:r>
                        <a:rPr lang="en-US" sz="1100" baseline="0">
                          <a:latin typeface="Arial" panose="020B0604020202020204" pitchFamily="34" charset="0"/>
                          <a:cs typeface="Arial" panose="020B0604020202020204" pitchFamily="34" charset="0"/>
                        </a:rPr>
                        <a:t> on the Learning Trajectory or advance TRL. Project is unable to meet one or more L1 requirements. </a:t>
                      </a:r>
                      <a:endParaRPr lang="en-US" sz="110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7401420"/>
                  </a:ext>
                </a:extLst>
              </a:tr>
              <a:tr h="176645">
                <a:tc>
                  <a:txBody>
                    <a:bodyPr/>
                    <a:lstStyle/>
                    <a:p>
                      <a:pPr algn="ctr"/>
                      <a:endParaRPr lang="en-US" sz="40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40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5589179"/>
                  </a:ext>
                </a:extLst>
              </a:tr>
              <a:tr h="127517">
                <a:tc>
                  <a:txBody>
                    <a:bodyPr/>
                    <a:lstStyle/>
                    <a:p>
                      <a:pPr marL="0" algn="ctr" defTabSz="457200" rtl="0" eaLnBrk="1" latinLnBrk="0" hangingPunct="1"/>
                      <a:endParaRPr lang="en-US" sz="1100" b="1" kern="1200">
                        <a:solidFill>
                          <a:schemeClr val="lt1"/>
                        </a:solidFill>
                        <a:latin typeface="Arial" panose="020B0604020202020204" pitchFamily="34" charset="0"/>
                        <a:ea typeface="+mn-ea"/>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algn="l" defTabSz="457200" rtl="0" eaLnBrk="1" latinLnBrk="0" hangingPunct="1"/>
                      <a:r>
                        <a:rPr lang="en-US" sz="1100" b="1" kern="1200">
                          <a:solidFill>
                            <a:schemeClr val="lt1"/>
                          </a:solidFill>
                          <a:latin typeface="Arial" panose="020B0604020202020204" pitchFamily="34" charset="0"/>
                          <a:ea typeface="+mn-ea"/>
                          <a:cs typeface="Arial" panose="020B0604020202020204" pitchFamily="34" charset="0"/>
                        </a:rPr>
                        <a:t>Cost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104002033"/>
                  </a:ext>
                </a:extLst>
              </a:tr>
              <a:tr h="222474">
                <a:tc>
                  <a:txBody>
                    <a:bodyPr/>
                    <a:lstStyle/>
                    <a:p>
                      <a:pPr algn="ctr"/>
                      <a:r>
                        <a:rPr lang="en-US" sz="1100" b="1">
                          <a:latin typeface="Arial" panose="020B0604020202020204" pitchFamily="34" charset="0"/>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a:r>
                        <a:rPr lang="en-US" sz="1100">
                          <a:latin typeface="Arial" panose="020B0604020202020204" pitchFamily="34" charset="0"/>
                          <a:cs typeface="Arial" panose="020B0604020202020204" pitchFamily="34" charset="0"/>
                        </a:rPr>
                        <a:t>Project can meet its commitments</a:t>
                      </a:r>
                      <a:r>
                        <a:rPr lang="en-US" sz="1100" baseline="0">
                          <a:latin typeface="Arial" panose="020B0604020202020204" pitchFamily="34" charset="0"/>
                          <a:cs typeface="Arial" panose="020B0604020202020204" pitchFamily="34" charset="0"/>
                        </a:rPr>
                        <a:t> with its planned/allocated budget.</a:t>
                      </a:r>
                      <a:endParaRPr lang="en-US" sz="110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7349128"/>
                  </a:ext>
                </a:extLst>
              </a:tr>
              <a:tr h="150377">
                <a:tc>
                  <a:txBody>
                    <a:bodyPr/>
                    <a:lstStyle/>
                    <a:p>
                      <a:pPr algn="ctr"/>
                      <a:r>
                        <a:rPr lang="en-US" sz="1100" b="1">
                          <a:latin typeface="Arial" panose="020B0604020202020204" pitchFamily="34" charset="0"/>
                          <a:cs typeface="Arial" panose="020B0604020202020204" pitchFamily="34" charset="0"/>
                        </a:rPr>
                        <a:t>Yellow</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100">
                          <a:latin typeface="Arial" panose="020B0604020202020204" pitchFamily="34" charset="0"/>
                          <a:cs typeface="Arial" panose="020B0604020202020204" pitchFamily="34" charset="0"/>
                        </a:rPr>
                        <a:t>Project cannot</a:t>
                      </a:r>
                      <a:r>
                        <a:rPr lang="en-US" sz="1100" baseline="0">
                          <a:latin typeface="Arial" panose="020B0604020202020204" pitchFamily="34" charset="0"/>
                          <a:cs typeface="Arial" panose="020B0604020202020204" pitchFamily="34" charset="0"/>
                        </a:rPr>
                        <a:t> meet its commitments within its planned/allocated budget but will not be requesting additional budget from Program.  Mitigation plans have been developed.  </a:t>
                      </a:r>
                      <a:endParaRPr lang="en-US" sz="110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7675253"/>
                  </a:ext>
                </a:extLst>
              </a:tr>
              <a:tr h="0">
                <a:tc>
                  <a:txBody>
                    <a:bodyPr/>
                    <a:lstStyle/>
                    <a:p>
                      <a:pPr algn="ctr"/>
                      <a:r>
                        <a:rPr lang="en-US" sz="1100" b="1">
                          <a:solidFill>
                            <a:schemeClr val="bg1"/>
                          </a:solidFill>
                          <a:latin typeface="Arial" panose="020B0604020202020204" pitchFamily="34" charset="0"/>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l"/>
                      <a:r>
                        <a:rPr lang="en-US" sz="1100">
                          <a:latin typeface="Arial" panose="020B0604020202020204" pitchFamily="34" charset="0"/>
                          <a:cs typeface="Arial" panose="020B0604020202020204" pitchFamily="34" charset="0"/>
                        </a:rPr>
                        <a:t>Project cannot meet its commitments</a:t>
                      </a:r>
                      <a:r>
                        <a:rPr lang="en-US" sz="1100" baseline="0">
                          <a:latin typeface="Arial" panose="020B0604020202020204" pitchFamily="34" charset="0"/>
                          <a:cs typeface="Arial" panose="020B0604020202020204" pitchFamily="34" charset="0"/>
                        </a:rPr>
                        <a:t> within its planned/allocated budget and will be requesting additional budget from Program. </a:t>
                      </a:r>
                      <a:endParaRPr lang="en-US" sz="110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0304174"/>
                  </a:ext>
                </a:extLst>
              </a:tr>
              <a:tr h="0">
                <a:tc>
                  <a:txBody>
                    <a:bodyPr/>
                    <a:lstStyle/>
                    <a:p>
                      <a:pPr algn="ctr"/>
                      <a:endParaRPr lang="en-US" sz="40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40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3204536"/>
                  </a:ext>
                </a:extLst>
              </a:tr>
              <a:tr h="163859">
                <a:tc>
                  <a:txBody>
                    <a:bodyPr/>
                    <a:lstStyle/>
                    <a:p>
                      <a:pPr marL="0" algn="ctr" defTabSz="457200" rtl="0" eaLnBrk="1" latinLnBrk="0" hangingPunct="1"/>
                      <a:endParaRPr lang="en-US" sz="1100" kern="1200">
                        <a:solidFill>
                          <a:schemeClr val="bg1"/>
                        </a:solidFill>
                        <a:latin typeface="Arial" panose="020B0604020202020204" pitchFamily="34" charset="0"/>
                        <a:ea typeface="+mn-ea"/>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marL="0" algn="l" defTabSz="457200" rtl="0" eaLnBrk="1" latinLnBrk="0" hangingPunct="1"/>
                      <a:r>
                        <a:rPr lang="en-US" sz="1100" b="1" kern="1200">
                          <a:solidFill>
                            <a:schemeClr val="bg1"/>
                          </a:solidFill>
                          <a:latin typeface="Arial" panose="020B0604020202020204" pitchFamily="34" charset="0"/>
                          <a:ea typeface="+mn-ea"/>
                          <a:cs typeface="Arial" panose="020B0604020202020204" pitchFamily="34" charset="0"/>
                        </a:rPr>
                        <a:t>Schedule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98961438"/>
                  </a:ext>
                </a:extLst>
              </a:tr>
              <a:tr h="0">
                <a:tc>
                  <a:txBody>
                    <a:bodyPr/>
                    <a:lstStyle/>
                    <a:p>
                      <a:pPr marL="0" algn="ctr" defTabSz="457200" rtl="0" eaLnBrk="1" latinLnBrk="0" hangingPunct="1"/>
                      <a:r>
                        <a:rPr lang="en-US" sz="1100" b="1" kern="1200">
                          <a:solidFill>
                            <a:schemeClr val="dk1"/>
                          </a:solidFill>
                          <a:latin typeface="Arial" panose="020B0604020202020204" pitchFamily="34" charset="0"/>
                          <a:ea typeface="+mn-ea"/>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algn="l" defTabSz="457200" rtl="0" eaLnBrk="1" latinLnBrk="0" hangingPunct="1"/>
                      <a:r>
                        <a:rPr lang="en-US" sz="1100" kern="1200">
                          <a:solidFill>
                            <a:schemeClr val="dk1"/>
                          </a:solidFill>
                          <a:latin typeface="Arial" panose="020B0604020202020204" pitchFamily="34" charset="0"/>
                          <a:ea typeface="+mn-ea"/>
                          <a:cs typeface="Arial" panose="020B0604020202020204" pitchFamily="34" charset="0"/>
                        </a:rPr>
                        <a:t>Project can meet its commitments within its planned/allocated schedule baseline for critical milestones.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0469045"/>
                  </a:ext>
                </a:extLst>
              </a:tr>
              <a:tr h="0">
                <a:tc>
                  <a:txBody>
                    <a:bodyPr/>
                    <a:lstStyle/>
                    <a:p>
                      <a:pPr marL="0" algn="ctr" defTabSz="457200" rtl="0" eaLnBrk="1" latinLnBrk="0" hangingPunct="1"/>
                      <a:r>
                        <a:rPr lang="en-US" sz="1100" b="1" kern="1200">
                          <a:solidFill>
                            <a:schemeClr val="dk1"/>
                          </a:solidFill>
                          <a:latin typeface="Arial" panose="020B0604020202020204" pitchFamily="34" charset="0"/>
                          <a:ea typeface="+mn-ea"/>
                          <a:cs typeface="Arial" panose="020B0604020202020204" pitchFamily="34" charset="0"/>
                        </a:rPr>
                        <a:t>Yellow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l" defTabSz="457200" rtl="0" eaLnBrk="1" latinLnBrk="0" hangingPunct="1"/>
                      <a:r>
                        <a:rPr lang="en-US" sz="1100" kern="1200">
                          <a:solidFill>
                            <a:schemeClr val="dk1"/>
                          </a:solidFill>
                          <a:latin typeface="Arial" panose="020B0604020202020204" pitchFamily="34" charset="0"/>
                          <a:ea typeface="+mn-ea"/>
                          <a:cs typeface="Arial" panose="020B0604020202020204" pitchFamily="34" charset="0"/>
                        </a:rPr>
                        <a:t>Project cannot meet its commitments within its planned/allocated schedule baseline but mitigation plans have been developed to pull it back in.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3942142"/>
                  </a:ext>
                </a:extLst>
              </a:tr>
              <a:tr h="0">
                <a:tc>
                  <a:txBody>
                    <a:bodyPr/>
                    <a:lstStyle/>
                    <a:p>
                      <a:pPr marL="0" algn="ctr" defTabSz="457200" rtl="0" eaLnBrk="1" latinLnBrk="0" hangingPunct="1"/>
                      <a:r>
                        <a:rPr lang="en-US" sz="1100" b="1" kern="1200">
                          <a:solidFill>
                            <a:schemeClr val="bg1"/>
                          </a:solidFill>
                          <a:latin typeface="Arial" panose="020B0604020202020204" pitchFamily="34" charset="0"/>
                          <a:ea typeface="+mn-ea"/>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marL="0" algn="l" defTabSz="457200" rtl="0" eaLnBrk="1" latinLnBrk="0" hangingPunct="1"/>
                      <a:r>
                        <a:rPr lang="en-US" sz="1100" kern="1200">
                          <a:solidFill>
                            <a:schemeClr val="dk1"/>
                          </a:solidFill>
                          <a:latin typeface="Arial" panose="020B0604020202020204" pitchFamily="34" charset="0"/>
                          <a:ea typeface="+mn-ea"/>
                          <a:cs typeface="Arial" panose="020B0604020202020204" pitchFamily="34" charset="0"/>
                        </a:rPr>
                        <a:t>Project cannot meet its commitments within its planned/allocated schedule baseline.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7211985"/>
                  </a:ext>
                </a:extLst>
              </a:tr>
              <a:tr h="137533">
                <a:tc>
                  <a:txBody>
                    <a:bodyPr/>
                    <a:lstStyle/>
                    <a:p>
                      <a:pPr algn="ctr"/>
                      <a:endParaRPr lang="en-US" sz="40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en-US" sz="400">
                        <a:latin typeface="Arial" panose="020B0604020202020204" pitchFamily="34" charset="0"/>
                        <a:cs typeface="Arial" panose="020B0604020202020204" pitchFamily="34"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699284"/>
                  </a:ext>
                </a:extLst>
              </a:tr>
              <a:tr h="0">
                <a:tc>
                  <a:txBody>
                    <a:bodyPr/>
                    <a:lstStyle/>
                    <a:p>
                      <a:pPr algn="ctr"/>
                      <a:endParaRPr lang="en-US" sz="1100" b="1">
                        <a:solidFill>
                          <a:schemeClr val="bg1"/>
                        </a:solidFill>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l"/>
                      <a:r>
                        <a:rPr lang="en-US" sz="1100" b="1">
                          <a:solidFill>
                            <a:schemeClr val="bg1"/>
                          </a:solidFill>
                          <a:latin typeface="Arial" panose="020B0604020202020204" pitchFamily="34" charset="0"/>
                          <a:cs typeface="Arial" panose="020B0604020202020204" pitchFamily="34" charset="0"/>
                        </a:rPr>
                        <a:t>Programmatic (Institutional,</a:t>
                      </a:r>
                      <a:r>
                        <a:rPr lang="en-US" sz="1100" b="1" baseline="0">
                          <a:solidFill>
                            <a:schemeClr val="bg1"/>
                          </a:solidFill>
                          <a:latin typeface="Arial" panose="020B0604020202020204" pitchFamily="34" charset="0"/>
                          <a:cs typeface="Arial" panose="020B0604020202020204" pitchFamily="34" charset="0"/>
                        </a:rPr>
                        <a:t> Internal/External Dependencies **)</a:t>
                      </a:r>
                      <a:endParaRPr lang="en-US" sz="1100" b="1">
                        <a:solidFill>
                          <a:schemeClr val="bg1"/>
                        </a:solidFill>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2988725104"/>
                  </a:ext>
                </a:extLst>
              </a:tr>
              <a:tr h="128103">
                <a:tc>
                  <a:txBody>
                    <a:bodyPr/>
                    <a:lstStyle/>
                    <a:p>
                      <a:pPr algn="ctr"/>
                      <a:r>
                        <a:rPr lang="en-US" sz="1100" b="1">
                          <a:latin typeface="Arial" panose="020B0604020202020204" pitchFamily="34" charset="0"/>
                          <a:cs typeface="Arial" panose="020B0604020202020204" pitchFamily="34" charset="0"/>
                        </a:rPr>
                        <a:t>Green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l"/>
                      <a:r>
                        <a:rPr lang="en-US" sz="1100">
                          <a:latin typeface="Arial" panose="020B0604020202020204" pitchFamily="34" charset="0"/>
                          <a:cs typeface="Arial" panose="020B0604020202020204" pitchFamily="34" charset="0"/>
                        </a:rPr>
                        <a:t>Relevance of technology to stakeholders and/or technology infusion path is maintained.</a:t>
                      </a:r>
                      <a:r>
                        <a:rPr lang="en-US" sz="1100" baseline="0">
                          <a:latin typeface="Arial" panose="020B0604020202020204" pitchFamily="34" charset="0"/>
                          <a:cs typeface="Arial" panose="020B0604020202020204" pitchFamily="34" charset="0"/>
                        </a:rPr>
                        <a:t>  Mission sponsor still actively interested.  No issues exist with workforce, test facilities, etc. </a:t>
                      </a:r>
                      <a:endParaRPr lang="en-US" sz="110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3032794"/>
                  </a:ext>
                </a:extLst>
              </a:tr>
              <a:tr h="293399">
                <a:tc>
                  <a:txBody>
                    <a:bodyPr/>
                    <a:lstStyle/>
                    <a:p>
                      <a:pPr algn="ctr"/>
                      <a:r>
                        <a:rPr lang="en-US" sz="1100" b="1">
                          <a:latin typeface="Arial" panose="020B0604020202020204" pitchFamily="34" charset="0"/>
                          <a:cs typeface="Arial" panose="020B0604020202020204" pitchFamily="34" charset="0"/>
                        </a:rPr>
                        <a:t>Yellow</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100">
                          <a:latin typeface="Arial" panose="020B0604020202020204" pitchFamily="34" charset="0"/>
                          <a:cs typeface="Arial" panose="020B0604020202020204" pitchFamily="34" charset="0"/>
                        </a:rPr>
                        <a:t>Relevance of technology to stakeholders</a:t>
                      </a:r>
                      <a:r>
                        <a:rPr lang="en-US" sz="1100" baseline="0">
                          <a:latin typeface="Arial" panose="020B0604020202020204" pitchFamily="34" charset="0"/>
                          <a:cs typeface="Arial" panose="020B0604020202020204" pitchFamily="34" charset="0"/>
                        </a:rPr>
                        <a:t> and/or technology infusion path are threatened.  Mission sponsor backing off. Issues exist with workforce, test facilities, etc. but plans to mitigate are available. </a:t>
                      </a:r>
                      <a:endParaRPr lang="en-US" sz="110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4687194"/>
                  </a:ext>
                </a:extLst>
              </a:tr>
              <a:tr h="370840">
                <a:tc>
                  <a:txBody>
                    <a:bodyPr/>
                    <a:lstStyle/>
                    <a:p>
                      <a:pPr algn="ctr"/>
                      <a:r>
                        <a:rPr lang="en-US" sz="1100" b="1">
                          <a:solidFill>
                            <a:schemeClr val="bg1"/>
                          </a:solidFill>
                          <a:latin typeface="Arial" panose="020B0604020202020204" pitchFamily="34" charset="0"/>
                          <a:cs typeface="Arial" panose="020B0604020202020204" pitchFamily="34" charset="0"/>
                        </a:rPr>
                        <a:t>Red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l"/>
                      <a:r>
                        <a:rPr lang="en-US" sz="1100" dirty="0">
                          <a:latin typeface="Arial" panose="020B0604020202020204" pitchFamily="34" charset="0"/>
                          <a:cs typeface="Arial" panose="020B0604020202020204" pitchFamily="34" charset="0"/>
                        </a:rPr>
                        <a:t>Relevance of technology to stakeholders</a:t>
                      </a:r>
                      <a:r>
                        <a:rPr lang="en-US" sz="1100" baseline="0" dirty="0">
                          <a:latin typeface="Arial" panose="020B0604020202020204" pitchFamily="34" charset="0"/>
                          <a:cs typeface="Arial" panose="020B0604020202020204" pitchFamily="34" charset="0"/>
                        </a:rPr>
                        <a:t> and/or technology infusion path are not projected to be met, or has lost relevance to stakeholders.  Mission sponsor cancelled interest. Issues pertaining to workforce, test facilities, etc. are preventing progress along the Learning Trajectory. </a:t>
                      </a:r>
                      <a:endParaRPr lang="en-US" sz="1100" dirty="0">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4108704"/>
                  </a:ext>
                </a:extLst>
              </a:tr>
            </a:tbl>
          </a:graphicData>
        </a:graphic>
      </p:graphicFrame>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7239" y="121312"/>
            <a:ext cx="990306" cy="824176"/>
          </a:xfrm>
          <a:prstGeom prst="rect">
            <a:avLst/>
          </a:prstGeom>
        </p:spPr>
      </p:pic>
    </p:spTree>
    <p:extLst>
      <p:ext uri="{BB962C8B-B14F-4D97-AF65-F5344CB8AC3E}">
        <p14:creationId xmlns:p14="http://schemas.microsoft.com/office/powerpoint/2010/main" val="1808075088"/>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78E6CDEB8ED8541B7C710E57D5FF30F" ma:contentTypeVersion="11" ma:contentTypeDescription="Create a new document." ma:contentTypeScope="" ma:versionID="8764ac2fccccc982c9fd76de2f773a9b">
  <xsd:schema xmlns:xsd="http://www.w3.org/2001/XMLSchema" xmlns:xs="http://www.w3.org/2001/XMLSchema" xmlns:p="http://schemas.microsoft.com/office/2006/metadata/properties" xmlns:ns2="03a717bf-a043-4f37-8853-ec6ae64f71a0" xmlns:ns3="20c9bcb8-1af8-4526-a796-b3a4bc6d2e17" targetNamespace="http://schemas.microsoft.com/office/2006/metadata/properties" ma:root="true" ma:fieldsID="46fb0ea5bcfdf94e18f7ea66153e3494" ns2:_="" ns3:_="">
    <xsd:import namespace="03a717bf-a043-4f37-8853-ec6ae64f71a0"/>
    <xsd:import namespace="20c9bcb8-1af8-4526-a796-b3a4bc6d2e1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a717bf-a043-4f37-8853-ec6ae64f71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0c9bcb8-1af8-4526-a796-b3a4bc6d2e1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10BA494-1EEA-4F8E-97C5-9BA78457C8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a717bf-a043-4f37-8853-ec6ae64f71a0"/>
    <ds:schemaRef ds:uri="20c9bcb8-1af8-4526-a796-b3a4bc6d2e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7AE54FD-935F-41B7-A2AD-D82757891F94}">
  <ds:schemaRefs>
    <ds:schemaRef ds:uri="http://schemas.microsoft.com/sharepoint/v3/contenttype/forms"/>
  </ds:schemaRefs>
</ds:datastoreItem>
</file>

<file path=customXml/itemProps3.xml><?xml version="1.0" encoding="utf-8"?>
<ds:datastoreItem xmlns:ds="http://schemas.openxmlformats.org/officeDocument/2006/customXml" ds:itemID="{07F6CF94-3835-4291-A7F5-6B61552363F6}">
  <ds:schemaRefs>
    <ds:schemaRef ds:uri="25b6e98b-6c2a-48dd-80e6-f891601c0ec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1941</TotalTime>
  <Words>4124</Words>
  <Application>Microsoft Macintosh PowerPoint</Application>
  <PresentationFormat>Widescreen</PresentationFormat>
  <Paragraphs>785</Paragraphs>
  <Slides>23</Slides>
  <Notes>22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23</vt:i4>
      </vt:variant>
    </vt:vector>
  </HeadingPairs>
  <TitlesOfParts>
    <vt:vector size="35" baseType="lpstr">
      <vt:lpstr>.AppleSystemUIFont</vt:lpstr>
      <vt:lpstr>Arial</vt:lpstr>
      <vt:lpstr>Arial</vt:lpstr>
      <vt:lpstr>Arial Bold</vt:lpstr>
      <vt:lpstr>Book Antiqua</vt:lpstr>
      <vt:lpstr>Calibri</vt:lpstr>
      <vt:lpstr>Helvetica Neue</vt:lpstr>
      <vt:lpstr>STIXGeneral-Regular</vt:lpstr>
      <vt:lpstr>System Font Regular</vt:lpstr>
      <vt:lpstr>Wingdings</vt:lpstr>
      <vt:lpstr>2_Office Theme</vt:lpstr>
      <vt:lpstr>3_Office Theme</vt:lpstr>
      <vt:lpstr>PowerPoint Presentation</vt:lpstr>
      <vt:lpstr>PowerPoint Presentation</vt:lpstr>
      <vt:lpstr>PowerPoint Presentation</vt:lpstr>
      <vt:lpstr>SCALPSS 1.1  Technology Goals &amp; Project Objectives</vt:lpstr>
      <vt:lpstr>SCALPSS 1.0 Status</vt:lpstr>
      <vt:lpstr>Accomplishments</vt:lpstr>
      <vt:lpstr>SCALPSS 1.1 Development and Implementation Schedule</vt:lpstr>
      <vt:lpstr>Technical Assessment</vt:lpstr>
      <vt:lpstr>SCALPSS 1.1 Key Performance Parameter (KPP) Status</vt:lpstr>
      <vt:lpstr>Risk Summary</vt:lpstr>
      <vt:lpstr>Project Assessment Summary</vt:lpstr>
      <vt:lpstr>EPO Update</vt:lpstr>
      <vt:lpstr>Plans Forward and Infusion Plan </vt:lpstr>
      <vt:lpstr>Summary </vt:lpstr>
      <vt:lpstr>PowerPoint Presentation</vt:lpstr>
      <vt:lpstr>SCALPSS 1.1 Uncertainty in Hardware Temperature Limits - Scammell</vt:lpstr>
      <vt:lpstr>SCALPSS 1.1 Thrust Profile May Not Cause Detectable PSI - Munk</vt:lpstr>
      <vt:lpstr>SCALPSS 1.1 Lens Mounting Fault Tolerance - Lueg</vt:lpstr>
      <vt:lpstr>SCALPSS 1.1 Vibration Environment Interferes with Long Focal Length Camera Imaging –  Sturgis / Manginelli</vt:lpstr>
      <vt:lpstr>SCALPSS 1.1 Electronics Parts Shortage - Lueg</vt:lpstr>
      <vt:lpstr>SCALPSS 1.1 Electronics Parts Shortage - Lueg</vt:lpstr>
      <vt:lpstr>SCALPSS 1.1 - Annotated Cover Pictures</vt:lpstr>
      <vt:lpstr>GCD Project Performance Evaluation Criteria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GCD Annual Program Review - Project Presentation Template</dc:title>
  <dc:creator>Lee</dc:creator>
  <cp:lastModifiedBy>Rob Maddock</cp:lastModifiedBy>
  <cp:revision>93</cp:revision>
  <cp:lastPrinted>2017-06-09T12:17:02Z</cp:lastPrinted>
  <dcterms:created xsi:type="dcterms:W3CDTF">2011-06-13T11:07:26Z</dcterms:created>
  <dcterms:modified xsi:type="dcterms:W3CDTF">2021-09-01T18:24:10Z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0x010100378E6CDEB8ED8541B7C710E57D5FF30F</vt:lpwstr>
  </property>
  <property fmtid="{D5CDD505-2E9C-101B-9397-08002B2CF9AE}" pid="3" name="Order">
    <vt:r8>939900</vt:r8>
  </property>
  <property fmtid="{D5CDD505-2E9C-101B-9397-08002B2CF9AE}" pid="4" name="ComplianceAssetId">
    <vt:lpwstr/>
  </property>
  <property fmtid="{D5CDD505-2E9C-101B-9397-08002B2CF9AE}" pid="5" name="PMDispositionComm">
    <vt:lpwstr/>
  </property>
  <property fmtid="{D5CDD505-2E9C-101B-9397-08002B2CF9AE}" pid="6" name="EvaluatorComments">
    <vt:lpwstr/>
  </property>
  <property fmtid="{D5CDD505-2E9C-101B-9397-08002B2CF9AE}" pid="7" name="Description0">
    <vt:lpwstr/>
  </property>
  <property fmtid="{D5CDD505-2E9C-101B-9397-08002B2CF9AE}" pid="8" name="ApprovedBy">
    <vt:lpwstr/>
  </property>
  <property fmtid="{D5CDD505-2E9C-101B-9397-08002B2CF9AE}" pid="9" name="Evaluators">
    <vt:lpwstr/>
  </property>
  <property fmtid="{D5CDD505-2E9C-101B-9397-08002B2CF9AE}" pid="10" name="DocumentLinkGen">
    <vt:lpwstr>, </vt:lpwstr>
  </property>
  <property fmtid="{D5CDD505-2E9C-101B-9397-08002B2CF9AE}" pid="11" name="DocumentLinkGenTest">
    <vt:lpwstr>, </vt:lpwstr>
  </property>
</Properties>
</file>