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1" r:id="rId1"/>
  </p:sldMasterIdLst>
  <p:notesMasterIdLst>
    <p:notesMasterId r:id="rId20"/>
  </p:notesMasterIdLst>
  <p:sldIdLst>
    <p:sldId id="256" r:id="rId2"/>
    <p:sldId id="293" r:id="rId3"/>
    <p:sldId id="294" r:id="rId4"/>
    <p:sldId id="304" r:id="rId5"/>
    <p:sldId id="305" r:id="rId6"/>
    <p:sldId id="306" r:id="rId7"/>
    <p:sldId id="307" r:id="rId8"/>
    <p:sldId id="308" r:id="rId9"/>
    <p:sldId id="295" r:id="rId10"/>
    <p:sldId id="301" r:id="rId11"/>
    <p:sldId id="297" r:id="rId12"/>
    <p:sldId id="298" r:id="rId13"/>
    <p:sldId id="299" r:id="rId14"/>
    <p:sldId id="311" r:id="rId15"/>
    <p:sldId id="312" r:id="rId16"/>
    <p:sldId id="310" r:id="rId17"/>
    <p:sldId id="313" r:id="rId18"/>
    <p:sldId id="314"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396" autoAdjust="0"/>
    <p:restoredTop sz="96395" autoAdjust="0"/>
  </p:normalViewPr>
  <p:slideViewPr>
    <p:cSldViewPr snapToGrid="0">
      <p:cViewPr varScale="1">
        <p:scale>
          <a:sx n="114" d="100"/>
          <a:sy n="114" d="100"/>
        </p:scale>
        <p:origin x="1218" y="102"/>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7224"/>
    </p:cViewPr>
  </p:sorterViewPr>
  <p:notesViewPr>
    <p:cSldViewPr snapToGrid="0">
      <p:cViewPr varScale="1">
        <p:scale>
          <a:sx n="62" d="100"/>
          <a:sy n="62" d="100"/>
        </p:scale>
        <p:origin x="-161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A37609-F4DE-471C-BE47-7BFE52DBDEAE}" type="doc">
      <dgm:prSet loTypeId="urn:microsoft.com/office/officeart/2005/8/layout/process3" loCatId="process" qsTypeId="urn:microsoft.com/office/officeart/2005/8/quickstyle/simple1" qsCatId="simple" csTypeId="urn:microsoft.com/office/officeart/2005/8/colors/accent6_2" csCatId="accent6" phldr="1"/>
      <dgm:spPr/>
      <dgm:t>
        <a:bodyPr/>
        <a:lstStyle/>
        <a:p>
          <a:endParaRPr lang="en-US"/>
        </a:p>
      </dgm:t>
    </dgm:pt>
    <dgm:pt modelId="{610CDFDB-4200-4FBF-891F-9EBC5DFF1EE9}">
      <dgm:prSet phldrT="[Text]"/>
      <dgm:spPr/>
      <dgm:t>
        <a:bodyPr/>
        <a:lstStyle/>
        <a:p>
          <a:r>
            <a:rPr lang="en-US" dirty="0"/>
            <a:t>Good Practices</a:t>
          </a:r>
        </a:p>
      </dgm:t>
    </dgm:pt>
    <dgm:pt modelId="{39C85BC1-AC01-4EE8-B846-E53C788DCB26}" type="parTrans" cxnId="{01FDE5E1-53A5-431D-9862-85826FEA4F0E}">
      <dgm:prSet/>
      <dgm:spPr/>
      <dgm:t>
        <a:bodyPr/>
        <a:lstStyle/>
        <a:p>
          <a:endParaRPr lang="en-US"/>
        </a:p>
      </dgm:t>
    </dgm:pt>
    <dgm:pt modelId="{778CCC14-84EC-4E9D-BD16-55DD4C231D0E}" type="sibTrans" cxnId="{01FDE5E1-53A5-431D-9862-85826FEA4F0E}">
      <dgm:prSet/>
      <dgm:spPr/>
      <dgm:t>
        <a:bodyPr/>
        <a:lstStyle/>
        <a:p>
          <a:endParaRPr lang="en-US"/>
        </a:p>
      </dgm:t>
    </dgm:pt>
    <dgm:pt modelId="{2EE90714-C32B-48AB-83F4-51A388EC98AE}">
      <dgm:prSet phldrT="[Text]"/>
      <dgm:spPr/>
      <dgm:t>
        <a:bodyPr/>
        <a:lstStyle/>
        <a:p>
          <a:r>
            <a:rPr lang="en-US" dirty="0"/>
            <a:t>Interferences</a:t>
          </a:r>
        </a:p>
      </dgm:t>
    </dgm:pt>
    <dgm:pt modelId="{C8955683-D5EF-42CE-94CC-F20860B0D1CC}" type="parTrans" cxnId="{1DFB0F14-B576-4F5D-8368-29BC3A14924E}">
      <dgm:prSet/>
      <dgm:spPr/>
      <dgm:t>
        <a:bodyPr/>
        <a:lstStyle/>
        <a:p>
          <a:endParaRPr lang="en-US"/>
        </a:p>
      </dgm:t>
    </dgm:pt>
    <dgm:pt modelId="{589C512A-89D2-4C1C-A101-684B56BBAC47}" type="sibTrans" cxnId="{1DFB0F14-B576-4F5D-8368-29BC3A14924E}">
      <dgm:prSet/>
      <dgm:spPr/>
      <dgm:t>
        <a:bodyPr/>
        <a:lstStyle/>
        <a:p>
          <a:endParaRPr lang="en-US"/>
        </a:p>
      </dgm:t>
    </dgm:pt>
    <dgm:pt modelId="{69F7571F-548A-4933-9A68-16664FBBF777}">
      <dgm:prSet phldrT="[Text]"/>
      <dgm:spPr/>
      <dgm:t>
        <a:bodyPr/>
        <a:lstStyle/>
        <a:p>
          <a:r>
            <a:rPr lang="en-US" dirty="0"/>
            <a:t>Pre-Flight Contingency Ops</a:t>
          </a:r>
        </a:p>
      </dgm:t>
    </dgm:pt>
    <dgm:pt modelId="{9F2E1EEB-A08F-4646-8D5D-7C5B7DEB1CC8}" type="parTrans" cxnId="{CCEC241C-85C1-4145-B12C-A2F35A73A2B7}">
      <dgm:prSet/>
      <dgm:spPr/>
      <dgm:t>
        <a:bodyPr/>
        <a:lstStyle/>
        <a:p>
          <a:endParaRPr lang="en-US"/>
        </a:p>
      </dgm:t>
    </dgm:pt>
    <dgm:pt modelId="{7BBF87DF-089A-4212-80F1-F51F296499FE}" type="sibTrans" cxnId="{CCEC241C-85C1-4145-B12C-A2F35A73A2B7}">
      <dgm:prSet/>
      <dgm:spPr/>
      <dgm:t>
        <a:bodyPr/>
        <a:lstStyle/>
        <a:p>
          <a:endParaRPr lang="en-US"/>
        </a:p>
      </dgm:t>
    </dgm:pt>
    <dgm:pt modelId="{43F018C5-AE2B-4474-B99C-A71BFF968609}">
      <dgm:prSet phldrT="[Text]"/>
      <dgm:spPr/>
      <dgm:t>
        <a:bodyPr/>
        <a:lstStyle/>
        <a:p>
          <a:r>
            <a:rPr lang="en-US" dirty="0"/>
            <a:t>Computer simulations of contingency and worst case scenarios</a:t>
          </a:r>
        </a:p>
      </dgm:t>
    </dgm:pt>
    <dgm:pt modelId="{03FA135F-8C53-431C-9F58-585E7BBA2E4E}" type="parTrans" cxnId="{29DC36FA-39AA-4D36-91D6-BB40536BECB5}">
      <dgm:prSet/>
      <dgm:spPr/>
      <dgm:t>
        <a:bodyPr/>
        <a:lstStyle/>
        <a:p>
          <a:endParaRPr lang="en-US"/>
        </a:p>
      </dgm:t>
    </dgm:pt>
    <dgm:pt modelId="{D57462FE-E4AA-46FB-A359-CE2A462971D4}" type="sibTrans" cxnId="{29DC36FA-39AA-4D36-91D6-BB40536BECB5}">
      <dgm:prSet/>
      <dgm:spPr/>
      <dgm:t>
        <a:bodyPr/>
        <a:lstStyle/>
        <a:p>
          <a:endParaRPr lang="en-US"/>
        </a:p>
      </dgm:t>
    </dgm:pt>
    <dgm:pt modelId="{0CD7427A-F8C8-4552-937C-F95E2EF91488}">
      <dgm:prSet phldrT="[Text]"/>
      <dgm:spPr/>
      <dgm:t>
        <a:bodyPr/>
        <a:lstStyle/>
        <a:p>
          <a:r>
            <a:rPr lang="en-US" dirty="0"/>
            <a:t>In-Space Contingency Ops</a:t>
          </a:r>
        </a:p>
      </dgm:t>
    </dgm:pt>
    <dgm:pt modelId="{6B57F2AB-4316-462D-91FD-7FFDF5016309}" type="parTrans" cxnId="{A2BF5791-7710-4C39-B0A2-7AF16C2F68F0}">
      <dgm:prSet/>
      <dgm:spPr/>
      <dgm:t>
        <a:bodyPr/>
        <a:lstStyle/>
        <a:p>
          <a:endParaRPr lang="en-US"/>
        </a:p>
      </dgm:t>
    </dgm:pt>
    <dgm:pt modelId="{3021A192-FD67-491D-B31B-60C5AA538DCA}" type="sibTrans" cxnId="{A2BF5791-7710-4C39-B0A2-7AF16C2F68F0}">
      <dgm:prSet/>
      <dgm:spPr/>
      <dgm:t>
        <a:bodyPr/>
        <a:lstStyle/>
        <a:p>
          <a:endParaRPr lang="en-US"/>
        </a:p>
      </dgm:t>
    </dgm:pt>
    <dgm:pt modelId="{047C008A-1CF9-40F9-85F2-E286EB01D30F}">
      <dgm:prSet phldrT="[Text]"/>
      <dgm:spPr/>
      <dgm:t>
        <a:bodyPr/>
        <a:lstStyle/>
        <a:p>
          <a:r>
            <a:rPr lang="en-US" dirty="0"/>
            <a:t>Firing of thrusters to spin or shake the SC</a:t>
          </a:r>
        </a:p>
      </dgm:t>
    </dgm:pt>
    <dgm:pt modelId="{60B7F3D5-20DC-4353-AD42-7F12E3E75E18}" type="parTrans" cxnId="{EE8A3A3B-A863-4F0A-8914-752EB995B68A}">
      <dgm:prSet/>
      <dgm:spPr/>
      <dgm:t>
        <a:bodyPr/>
        <a:lstStyle/>
        <a:p>
          <a:endParaRPr lang="en-US"/>
        </a:p>
      </dgm:t>
    </dgm:pt>
    <dgm:pt modelId="{AFA03857-9407-4A6C-A6A9-0B9110556298}" type="sibTrans" cxnId="{EE8A3A3B-A863-4F0A-8914-752EB995B68A}">
      <dgm:prSet/>
      <dgm:spPr/>
      <dgm:t>
        <a:bodyPr/>
        <a:lstStyle/>
        <a:p>
          <a:endParaRPr lang="en-US"/>
        </a:p>
      </dgm:t>
    </dgm:pt>
    <dgm:pt modelId="{AF227273-F131-4EF2-BF21-A72EBC190B7C}">
      <dgm:prSet phldrT="[Text]"/>
      <dgm:spPr/>
      <dgm:t>
        <a:bodyPr/>
        <a:lstStyle/>
        <a:p>
          <a:r>
            <a:rPr lang="en-US" dirty="0"/>
            <a:t>Tribology</a:t>
          </a:r>
        </a:p>
      </dgm:t>
    </dgm:pt>
    <dgm:pt modelId="{A3690630-F1D0-4B0D-8995-42E3BB6DE730}" type="parTrans" cxnId="{66499A9C-AD35-4B9C-8EC6-0DEC0F9F61B4}">
      <dgm:prSet/>
      <dgm:spPr/>
      <dgm:t>
        <a:bodyPr/>
        <a:lstStyle/>
        <a:p>
          <a:endParaRPr lang="en-US"/>
        </a:p>
      </dgm:t>
    </dgm:pt>
    <dgm:pt modelId="{2827C0B7-19F7-4153-82C9-7EC92F639633}" type="sibTrans" cxnId="{66499A9C-AD35-4B9C-8EC6-0DEC0F9F61B4}">
      <dgm:prSet/>
      <dgm:spPr/>
      <dgm:t>
        <a:bodyPr/>
        <a:lstStyle/>
        <a:p>
          <a:endParaRPr lang="en-US"/>
        </a:p>
      </dgm:t>
    </dgm:pt>
    <dgm:pt modelId="{FE329679-C2EC-4A82-AA82-B09DF30E7FD3}">
      <dgm:prSet phldrT="[Text]"/>
      <dgm:spPr/>
      <dgm:t>
        <a:bodyPr/>
        <a:lstStyle/>
        <a:p>
          <a:endParaRPr lang="en-US" dirty="0"/>
        </a:p>
      </dgm:t>
    </dgm:pt>
    <dgm:pt modelId="{EF185837-2CE5-4564-AC2A-B711E4B79995}" type="parTrans" cxnId="{92E17893-0883-45F7-8501-C3182048C317}">
      <dgm:prSet/>
      <dgm:spPr/>
      <dgm:t>
        <a:bodyPr/>
        <a:lstStyle/>
        <a:p>
          <a:endParaRPr lang="en-US"/>
        </a:p>
      </dgm:t>
    </dgm:pt>
    <dgm:pt modelId="{00DA7005-2DCA-4A3A-A102-C31DD0F19412}" type="sibTrans" cxnId="{92E17893-0883-45F7-8501-C3182048C317}">
      <dgm:prSet/>
      <dgm:spPr/>
      <dgm:t>
        <a:bodyPr/>
        <a:lstStyle/>
        <a:p>
          <a:endParaRPr lang="en-US"/>
        </a:p>
      </dgm:t>
    </dgm:pt>
    <dgm:pt modelId="{6DE9BDE3-5303-4CFD-AC51-26716548A280}">
      <dgm:prSet phldrT="[Text]"/>
      <dgm:spPr/>
      <dgm:t>
        <a:bodyPr/>
        <a:lstStyle/>
        <a:p>
          <a:r>
            <a:rPr lang="en-US" dirty="0"/>
            <a:t>Torque Margin</a:t>
          </a:r>
        </a:p>
      </dgm:t>
    </dgm:pt>
    <dgm:pt modelId="{C560A556-2B6C-4B05-A891-7170D7709914}" type="parTrans" cxnId="{FBA2AA7F-1A95-45AF-8AF2-FE729C9250FF}">
      <dgm:prSet/>
      <dgm:spPr/>
      <dgm:t>
        <a:bodyPr/>
        <a:lstStyle/>
        <a:p>
          <a:endParaRPr lang="en-US"/>
        </a:p>
      </dgm:t>
    </dgm:pt>
    <dgm:pt modelId="{CD9FF7A6-A423-45FC-8F70-C5A199E98BBF}" type="sibTrans" cxnId="{FBA2AA7F-1A95-45AF-8AF2-FE729C9250FF}">
      <dgm:prSet/>
      <dgm:spPr/>
      <dgm:t>
        <a:bodyPr/>
        <a:lstStyle/>
        <a:p>
          <a:endParaRPr lang="en-US"/>
        </a:p>
      </dgm:t>
    </dgm:pt>
    <dgm:pt modelId="{B40A0490-6A72-492E-B281-ACA2108E9DA2}">
      <dgm:prSet phldrT="[Text]"/>
      <dgm:spPr/>
      <dgm:t>
        <a:bodyPr/>
        <a:lstStyle/>
        <a:p>
          <a:r>
            <a:rPr lang="en-US" dirty="0"/>
            <a:t>Space Environment</a:t>
          </a:r>
        </a:p>
      </dgm:t>
    </dgm:pt>
    <dgm:pt modelId="{DA381C75-46EF-43B0-950F-845EEAFCA65D}" type="parTrans" cxnId="{3E505157-EFCC-43E1-93E9-A209B557FB3A}">
      <dgm:prSet/>
      <dgm:spPr/>
      <dgm:t>
        <a:bodyPr/>
        <a:lstStyle/>
        <a:p>
          <a:endParaRPr lang="en-US"/>
        </a:p>
      </dgm:t>
    </dgm:pt>
    <dgm:pt modelId="{1C4FA0BB-4D12-40A9-A095-684EDFAAC760}" type="sibTrans" cxnId="{3E505157-EFCC-43E1-93E9-A209B557FB3A}">
      <dgm:prSet/>
      <dgm:spPr/>
      <dgm:t>
        <a:bodyPr/>
        <a:lstStyle/>
        <a:p>
          <a:endParaRPr lang="en-US"/>
        </a:p>
      </dgm:t>
    </dgm:pt>
    <dgm:pt modelId="{9D8A3075-4B62-44C6-BE87-23BF31FC9259}">
      <dgm:prSet phldrT="[Text]"/>
      <dgm:spPr/>
      <dgm:t>
        <a:bodyPr/>
        <a:lstStyle/>
        <a:p>
          <a:r>
            <a:rPr lang="en-US" dirty="0"/>
            <a:t>Launch Loads</a:t>
          </a:r>
        </a:p>
      </dgm:t>
    </dgm:pt>
    <dgm:pt modelId="{7B5A92FB-4D27-4FBE-A437-0C36A1E191DC}" type="parTrans" cxnId="{4B4C9EE7-3562-439E-B39B-8ABE183A88B3}">
      <dgm:prSet/>
      <dgm:spPr/>
      <dgm:t>
        <a:bodyPr/>
        <a:lstStyle/>
        <a:p>
          <a:endParaRPr lang="en-US"/>
        </a:p>
      </dgm:t>
    </dgm:pt>
    <dgm:pt modelId="{4CA18733-88C4-47C7-B56F-4DEB7940AD14}" type="sibTrans" cxnId="{4B4C9EE7-3562-439E-B39B-8ABE183A88B3}">
      <dgm:prSet/>
      <dgm:spPr/>
      <dgm:t>
        <a:bodyPr/>
        <a:lstStyle/>
        <a:p>
          <a:endParaRPr lang="en-US"/>
        </a:p>
      </dgm:t>
    </dgm:pt>
    <dgm:pt modelId="{A463F317-834F-48B2-82D3-C0FADF6C76BC}">
      <dgm:prSet phldrT="[Text]"/>
      <dgm:spPr/>
      <dgm:t>
        <a:bodyPr/>
        <a:lstStyle/>
        <a:p>
          <a:r>
            <a:rPr lang="en-US" dirty="0"/>
            <a:t>Assembly &amp; Integration</a:t>
          </a:r>
        </a:p>
      </dgm:t>
    </dgm:pt>
    <dgm:pt modelId="{EF173384-6C04-4B97-A8A7-1BB5E79EFB3B}" type="parTrans" cxnId="{88A69E9B-E872-4085-95BA-EBCAFE822F6A}">
      <dgm:prSet/>
      <dgm:spPr/>
      <dgm:t>
        <a:bodyPr/>
        <a:lstStyle/>
        <a:p>
          <a:endParaRPr lang="en-US"/>
        </a:p>
      </dgm:t>
    </dgm:pt>
    <dgm:pt modelId="{99951299-0386-4362-91B5-61A1F32A5BB1}" type="sibTrans" cxnId="{88A69E9B-E872-4085-95BA-EBCAFE822F6A}">
      <dgm:prSet/>
      <dgm:spPr/>
      <dgm:t>
        <a:bodyPr/>
        <a:lstStyle/>
        <a:p>
          <a:endParaRPr lang="en-US"/>
        </a:p>
      </dgm:t>
    </dgm:pt>
    <dgm:pt modelId="{282F1895-BE7B-4810-A5FB-A549A6EA811C}">
      <dgm:prSet phldrT="[Text]"/>
      <dgm:spPr/>
      <dgm:t>
        <a:bodyPr/>
        <a:lstStyle/>
        <a:p>
          <a:r>
            <a:rPr lang="en-US" dirty="0"/>
            <a:t>Testing </a:t>
          </a:r>
        </a:p>
      </dgm:t>
    </dgm:pt>
    <dgm:pt modelId="{A6FD839B-FFDF-4CD2-AB95-E6E46BC818AC}" type="parTrans" cxnId="{8C73A481-7EAC-4B9C-A232-DE0F870B9F8C}">
      <dgm:prSet/>
      <dgm:spPr/>
      <dgm:t>
        <a:bodyPr/>
        <a:lstStyle/>
        <a:p>
          <a:endParaRPr lang="en-US"/>
        </a:p>
      </dgm:t>
    </dgm:pt>
    <dgm:pt modelId="{23826B91-BB19-44A4-BB18-8026DACAE0DA}" type="sibTrans" cxnId="{8C73A481-7EAC-4B9C-A232-DE0F870B9F8C}">
      <dgm:prSet/>
      <dgm:spPr/>
      <dgm:t>
        <a:bodyPr/>
        <a:lstStyle/>
        <a:p>
          <a:endParaRPr lang="en-US"/>
        </a:p>
      </dgm:t>
    </dgm:pt>
    <dgm:pt modelId="{E6E8F7AD-12BB-4AA7-8F8B-864DFFD834EA}">
      <dgm:prSet phldrT="[Text]"/>
      <dgm:spPr/>
      <dgm:t>
        <a:bodyPr/>
        <a:lstStyle/>
        <a:p>
          <a:r>
            <a:rPr lang="en-US" dirty="0"/>
            <a:t>Modeling / analysis/ simulation</a:t>
          </a:r>
        </a:p>
      </dgm:t>
    </dgm:pt>
    <dgm:pt modelId="{AD86F104-70E1-448E-9C70-7EA67CA2B0CD}" type="parTrans" cxnId="{23C9E787-8486-4BE0-B472-534285E9D888}">
      <dgm:prSet/>
      <dgm:spPr/>
      <dgm:t>
        <a:bodyPr/>
        <a:lstStyle/>
        <a:p>
          <a:endParaRPr lang="en-US"/>
        </a:p>
      </dgm:t>
    </dgm:pt>
    <dgm:pt modelId="{1A586E97-957A-4F40-AB70-0DC9448AA02C}" type="sibTrans" cxnId="{23C9E787-8486-4BE0-B472-534285E9D888}">
      <dgm:prSet/>
      <dgm:spPr/>
      <dgm:t>
        <a:bodyPr/>
        <a:lstStyle/>
        <a:p>
          <a:endParaRPr lang="en-US"/>
        </a:p>
      </dgm:t>
    </dgm:pt>
    <dgm:pt modelId="{71384CD3-5372-4E0D-A77F-847B4862229A}">
      <dgm:prSet phldrT="[Text]"/>
      <dgm:spPr/>
      <dgm:t>
        <a:bodyPr/>
        <a:lstStyle/>
        <a:p>
          <a:r>
            <a:rPr lang="en-US" dirty="0"/>
            <a:t>Orienting SC to sun</a:t>
          </a:r>
        </a:p>
      </dgm:t>
    </dgm:pt>
    <dgm:pt modelId="{32A8C836-222B-4CC0-A545-EF3457AAAE89}" type="parTrans" cxnId="{9625FFF5-C36F-425D-912F-D3B6575BC9AA}">
      <dgm:prSet/>
      <dgm:spPr/>
      <dgm:t>
        <a:bodyPr/>
        <a:lstStyle/>
        <a:p>
          <a:endParaRPr lang="en-US"/>
        </a:p>
      </dgm:t>
    </dgm:pt>
    <dgm:pt modelId="{6C297C43-7D8F-47F8-8675-D1A3CD71ECC1}" type="sibTrans" cxnId="{9625FFF5-C36F-425D-912F-D3B6575BC9AA}">
      <dgm:prSet/>
      <dgm:spPr/>
      <dgm:t>
        <a:bodyPr/>
        <a:lstStyle/>
        <a:p>
          <a:endParaRPr lang="en-US"/>
        </a:p>
      </dgm:t>
    </dgm:pt>
    <dgm:pt modelId="{14E920F6-C5F2-4CAD-9033-41BB26480044}">
      <dgm:prSet phldrT="[Text]"/>
      <dgm:spPr/>
      <dgm:t>
        <a:bodyPr/>
        <a:lstStyle/>
        <a:p>
          <a:r>
            <a:rPr lang="en-US" dirty="0"/>
            <a:t>Commanding motor back and forth (if motor driven)</a:t>
          </a:r>
        </a:p>
      </dgm:t>
    </dgm:pt>
    <dgm:pt modelId="{3CA926CB-86ED-428F-A60B-0E4043386807}" type="parTrans" cxnId="{E43D9201-885C-44E9-9852-A8F3EADD5076}">
      <dgm:prSet/>
      <dgm:spPr/>
      <dgm:t>
        <a:bodyPr/>
        <a:lstStyle/>
        <a:p>
          <a:endParaRPr lang="en-US"/>
        </a:p>
      </dgm:t>
    </dgm:pt>
    <dgm:pt modelId="{45BED3BF-DB84-4E52-A3A3-3C595EE328C2}" type="sibTrans" cxnId="{E43D9201-885C-44E9-9852-A8F3EADD5076}">
      <dgm:prSet/>
      <dgm:spPr/>
      <dgm:t>
        <a:bodyPr/>
        <a:lstStyle/>
        <a:p>
          <a:endParaRPr lang="en-US"/>
        </a:p>
      </dgm:t>
    </dgm:pt>
    <dgm:pt modelId="{DDB45B9C-9F45-401B-A16D-0AB15AFAE616}">
      <dgm:prSet phldrT="[Text]"/>
      <dgm:spPr/>
      <dgm:t>
        <a:bodyPr/>
        <a:lstStyle/>
        <a:p>
          <a:r>
            <a:rPr lang="en-US" dirty="0"/>
            <a:t>Inertial load maneuvers supported by dynamic simulation analysis and ground testing if deployable mockup available</a:t>
          </a:r>
        </a:p>
      </dgm:t>
    </dgm:pt>
    <dgm:pt modelId="{351FC2F1-1DE6-41BE-952E-88B65C4075E8}" type="parTrans" cxnId="{F525037A-FFD0-4F64-B378-F5D3A33879A8}">
      <dgm:prSet/>
      <dgm:spPr/>
      <dgm:t>
        <a:bodyPr/>
        <a:lstStyle/>
        <a:p>
          <a:endParaRPr lang="en-US"/>
        </a:p>
      </dgm:t>
    </dgm:pt>
    <dgm:pt modelId="{FD119FD9-3321-401C-97C6-EC2273E4F57B}" type="sibTrans" cxnId="{F525037A-FFD0-4F64-B378-F5D3A33879A8}">
      <dgm:prSet/>
      <dgm:spPr/>
      <dgm:t>
        <a:bodyPr/>
        <a:lstStyle/>
        <a:p>
          <a:endParaRPr lang="en-US"/>
        </a:p>
      </dgm:t>
    </dgm:pt>
    <dgm:pt modelId="{CA3EC6D0-A237-4E8D-AC02-C073292DB485}">
      <dgm:prSet phldrT="[Text]"/>
      <dgm:spPr/>
      <dgm:t>
        <a:bodyPr/>
        <a:lstStyle/>
        <a:p>
          <a:endParaRPr lang="en-US" dirty="0"/>
        </a:p>
      </dgm:t>
    </dgm:pt>
    <dgm:pt modelId="{FDC46CF6-7310-4862-A5B1-5F57BB35ED15}" type="parTrans" cxnId="{C1003ED5-ED3E-4899-B150-2A27D7367F1B}">
      <dgm:prSet/>
      <dgm:spPr/>
      <dgm:t>
        <a:bodyPr/>
        <a:lstStyle/>
        <a:p>
          <a:endParaRPr lang="en-US"/>
        </a:p>
      </dgm:t>
    </dgm:pt>
    <dgm:pt modelId="{75ECBCE7-E9DE-4440-91A5-312BC06B8363}" type="sibTrans" cxnId="{C1003ED5-ED3E-4899-B150-2A27D7367F1B}">
      <dgm:prSet/>
      <dgm:spPr/>
      <dgm:t>
        <a:bodyPr/>
        <a:lstStyle/>
        <a:p>
          <a:endParaRPr lang="en-US"/>
        </a:p>
      </dgm:t>
    </dgm:pt>
    <dgm:pt modelId="{D21C1221-8C9D-4194-934D-8E882CB0EFF3}">
      <dgm:prSet phldrT="[Text]"/>
      <dgm:spPr/>
      <dgm:t>
        <a:bodyPr/>
        <a:lstStyle/>
        <a:p>
          <a:endParaRPr lang="en-US" dirty="0"/>
        </a:p>
      </dgm:t>
    </dgm:pt>
    <dgm:pt modelId="{0F94C3D3-88C4-4E80-A08E-BD69AFD31935}" type="parTrans" cxnId="{E36FF4DF-A757-45CB-B931-B0672CCB142A}">
      <dgm:prSet/>
      <dgm:spPr/>
      <dgm:t>
        <a:bodyPr/>
        <a:lstStyle/>
        <a:p>
          <a:endParaRPr lang="en-US"/>
        </a:p>
      </dgm:t>
    </dgm:pt>
    <dgm:pt modelId="{C3A240B8-3021-4C3A-B003-C94949ED41F1}" type="sibTrans" cxnId="{E36FF4DF-A757-45CB-B931-B0672CCB142A}">
      <dgm:prSet/>
      <dgm:spPr/>
      <dgm:t>
        <a:bodyPr/>
        <a:lstStyle/>
        <a:p>
          <a:endParaRPr lang="en-US"/>
        </a:p>
      </dgm:t>
    </dgm:pt>
    <dgm:pt modelId="{1FFBBED9-9C5E-479C-8B78-71CAFDF5704E}">
      <dgm:prSet phldrT="[Text]"/>
      <dgm:spPr/>
      <dgm:t>
        <a:bodyPr/>
        <a:lstStyle/>
        <a:p>
          <a:endParaRPr lang="en-US" dirty="0"/>
        </a:p>
      </dgm:t>
    </dgm:pt>
    <dgm:pt modelId="{0D9B3447-A171-4C00-B269-3E531C0107AC}" type="parTrans" cxnId="{6EE18386-AAF4-40EE-BB87-966D501E5D6D}">
      <dgm:prSet/>
      <dgm:spPr/>
      <dgm:t>
        <a:bodyPr/>
        <a:lstStyle/>
        <a:p>
          <a:endParaRPr lang="en-US"/>
        </a:p>
      </dgm:t>
    </dgm:pt>
    <dgm:pt modelId="{D6BA88C8-F230-4FC3-947E-27214FECC3CE}" type="sibTrans" cxnId="{6EE18386-AAF4-40EE-BB87-966D501E5D6D}">
      <dgm:prSet/>
      <dgm:spPr/>
      <dgm:t>
        <a:bodyPr/>
        <a:lstStyle/>
        <a:p>
          <a:endParaRPr lang="en-US"/>
        </a:p>
      </dgm:t>
    </dgm:pt>
    <dgm:pt modelId="{0E6EE809-FC2B-4AC8-8982-6F222806D343}">
      <dgm:prSet phldrT="[Text]"/>
      <dgm:spPr/>
      <dgm:t>
        <a:bodyPr/>
        <a:lstStyle/>
        <a:p>
          <a:endParaRPr lang="en-US" dirty="0"/>
        </a:p>
      </dgm:t>
    </dgm:pt>
    <dgm:pt modelId="{E6E07B09-A5EB-4D7E-A546-10D94256DDC6}" type="parTrans" cxnId="{2E3DCBFC-52EF-461A-B233-9EA6BF58A0E4}">
      <dgm:prSet/>
      <dgm:spPr/>
      <dgm:t>
        <a:bodyPr/>
        <a:lstStyle/>
        <a:p>
          <a:endParaRPr lang="en-US"/>
        </a:p>
      </dgm:t>
    </dgm:pt>
    <dgm:pt modelId="{20D33C7A-52F1-44EB-8415-856FB97075C7}" type="sibTrans" cxnId="{2E3DCBFC-52EF-461A-B233-9EA6BF58A0E4}">
      <dgm:prSet/>
      <dgm:spPr/>
      <dgm:t>
        <a:bodyPr/>
        <a:lstStyle/>
        <a:p>
          <a:endParaRPr lang="en-US"/>
        </a:p>
      </dgm:t>
    </dgm:pt>
    <dgm:pt modelId="{55169132-D641-483E-BBEE-B68D2E762EEE}">
      <dgm:prSet phldrT="[Text]"/>
      <dgm:spPr/>
      <dgm:t>
        <a:bodyPr/>
        <a:lstStyle/>
        <a:p>
          <a:endParaRPr lang="en-US" dirty="0"/>
        </a:p>
      </dgm:t>
    </dgm:pt>
    <dgm:pt modelId="{252A0F40-D031-4E59-92C0-7C0433523875}" type="parTrans" cxnId="{34235D0C-0E47-4846-B4BD-4182AF241E23}">
      <dgm:prSet/>
      <dgm:spPr/>
      <dgm:t>
        <a:bodyPr/>
        <a:lstStyle/>
        <a:p>
          <a:endParaRPr lang="en-US"/>
        </a:p>
      </dgm:t>
    </dgm:pt>
    <dgm:pt modelId="{C6D58178-C4D2-4063-B93F-6258DFE95E4C}" type="sibTrans" cxnId="{34235D0C-0E47-4846-B4BD-4182AF241E23}">
      <dgm:prSet/>
      <dgm:spPr/>
      <dgm:t>
        <a:bodyPr/>
        <a:lstStyle/>
        <a:p>
          <a:endParaRPr lang="en-US"/>
        </a:p>
      </dgm:t>
    </dgm:pt>
    <dgm:pt modelId="{60559076-436E-464A-9E83-3FD1A4321964}">
      <dgm:prSet phldrT="[Text]"/>
      <dgm:spPr/>
      <dgm:t>
        <a:bodyPr/>
        <a:lstStyle/>
        <a:p>
          <a:endParaRPr lang="en-US" dirty="0"/>
        </a:p>
      </dgm:t>
    </dgm:pt>
    <dgm:pt modelId="{E69BAC85-BCE1-47AE-B9A1-A9891B8A23D7}" type="parTrans" cxnId="{71998B24-CE82-4788-BDE0-4F12344F2A9C}">
      <dgm:prSet/>
      <dgm:spPr/>
      <dgm:t>
        <a:bodyPr/>
        <a:lstStyle/>
        <a:p>
          <a:endParaRPr lang="en-US"/>
        </a:p>
      </dgm:t>
    </dgm:pt>
    <dgm:pt modelId="{EA5B5D88-8899-4613-9EDC-A6DACAD2788B}" type="sibTrans" cxnId="{71998B24-CE82-4788-BDE0-4F12344F2A9C}">
      <dgm:prSet/>
      <dgm:spPr/>
      <dgm:t>
        <a:bodyPr/>
        <a:lstStyle/>
        <a:p>
          <a:endParaRPr lang="en-US"/>
        </a:p>
      </dgm:t>
    </dgm:pt>
    <dgm:pt modelId="{5166178B-8A15-4F12-8818-9B4A76C9D4A6}">
      <dgm:prSet phldrT="[Text]"/>
      <dgm:spPr/>
      <dgm:t>
        <a:bodyPr/>
        <a:lstStyle/>
        <a:p>
          <a:endParaRPr lang="en-US" dirty="0"/>
        </a:p>
      </dgm:t>
    </dgm:pt>
    <dgm:pt modelId="{98502168-8ECF-4301-A0F2-7DBC10278631}" type="parTrans" cxnId="{4227FB08-CDD9-4710-B615-DD396F95C129}">
      <dgm:prSet/>
      <dgm:spPr/>
      <dgm:t>
        <a:bodyPr/>
        <a:lstStyle/>
        <a:p>
          <a:endParaRPr lang="en-US"/>
        </a:p>
      </dgm:t>
    </dgm:pt>
    <dgm:pt modelId="{DF2D32C7-AE54-4F2A-A8AA-255B1FBC4460}" type="sibTrans" cxnId="{4227FB08-CDD9-4710-B615-DD396F95C129}">
      <dgm:prSet/>
      <dgm:spPr/>
      <dgm:t>
        <a:bodyPr/>
        <a:lstStyle/>
        <a:p>
          <a:endParaRPr lang="en-US"/>
        </a:p>
      </dgm:t>
    </dgm:pt>
    <dgm:pt modelId="{B232E61C-0F3B-4889-BEC8-99630151C6B8}">
      <dgm:prSet phldrT="[Text]"/>
      <dgm:spPr/>
      <dgm:t>
        <a:bodyPr/>
        <a:lstStyle/>
        <a:p>
          <a:endParaRPr lang="en-US" dirty="0"/>
        </a:p>
      </dgm:t>
    </dgm:pt>
    <dgm:pt modelId="{858C6E9D-9E09-4804-A0DD-F4536DBAE841}" type="parTrans" cxnId="{2849AB3C-C618-4339-ADD6-7879BDA8A9AE}">
      <dgm:prSet/>
      <dgm:spPr/>
      <dgm:t>
        <a:bodyPr/>
        <a:lstStyle/>
        <a:p>
          <a:endParaRPr lang="en-US"/>
        </a:p>
      </dgm:t>
    </dgm:pt>
    <dgm:pt modelId="{1E115C82-F2B0-4367-82A1-D3399DA568CC}" type="sibTrans" cxnId="{2849AB3C-C618-4339-ADD6-7879BDA8A9AE}">
      <dgm:prSet/>
      <dgm:spPr/>
      <dgm:t>
        <a:bodyPr/>
        <a:lstStyle/>
        <a:p>
          <a:endParaRPr lang="en-US"/>
        </a:p>
      </dgm:t>
    </dgm:pt>
    <dgm:pt modelId="{84CA526C-7231-43B8-A3E3-DCDB5FE67BF2}">
      <dgm:prSet phldrT="[Text]"/>
      <dgm:spPr/>
      <dgm:t>
        <a:bodyPr/>
        <a:lstStyle/>
        <a:p>
          <a:endParaRPr lang="en-US" dirty="0"/>
        </a:p>
      </dgm:t>
    </dgm:pt>
    <dgm:pt modelId="{EAB8FE92-4157-43F4-A7B1-F97A1FBF6977}" type="sibTrans" cxnId="{E0536175-F4FA-4049-AAF2-09B4C1F411F1}">
      <dgm:prSet/>
      <dgm:spPr/>
      <dgm:t>
        <a:bodyPr/>
        <a:lstStyle/>
        <a:p>
          <a:endParaRPr lang="en-US"/>
        </a:p>
      </dgm:t>
    </dgm:pt>
    <dgm:pt modelId="{4B26EAC9-B6F6-4DFA-A1C9-D8C81EB78EE5}" type="parTrans" cxnId="{E0536175-F4FA-4049-AAF2-09B4C1F411F1}">
      <dgm:prSet/>
      <dgm:spPr/>
      <dgm:t>
        <a:bodyPr/>
        <a:lstStyle/>
        <a:p>
          <a:endParaRPr lang="en-US"/>
        </a:p>
      </dgm:t>
    </dgm:pt>
    <dgm:pt modelId="{5A5D3FEC-AFD8-46EA-9210-DC070C9FE053}">
      <dgm:prSet phldrT="[Text]"/>
      <dgm:spPr/>
      <dgm:t>
        <a:bodyPr/>
        <a:lstStyle/>
        <a:p>
          <a:endParaRPr lang="en-US" dirty="0"/>
        </a:p>
      </dgm:t>
    </dgm:pt>
    <dgm:pt modelId="{81CE40E2-84A0-4FEF-BFAF-158331BBA915}" type="parTrans" cxnId="{A82091A4-DE7F-4B09-8359-0E61ECAF5DAB}">
      <dgm:prSet/>
      <dgm:spPr/>
      <dgm:t>
        <a:bodyPr/>
        <a:lstStyle/>
        <a:p>
          <a:endParaRPr lang="en-US"/>
        </a:p>
      </dgm:t>
    </dgm:pt>
    <dgm:pt modelId="{1D81E961-E00D-464A-8ABD-D3D0EE3A26DE}" type="sibTrans" cxnId="{A82091A4-DE7F-4B09-8359-0E61ECAF5DAB}">
      <dgm:prSet/>
      <dgm:spPr/>
      <dgm:t>
        <a:bodyPr/>
        <a:lstStyle/>
        <a:p>
          <a:endParaRPr lang="en-US"/>
        </a:p>
      </dgm:t>
    </dgm:pt>
    <dgm:pt modelId="{3E569E23-7515-48D4-88FB-D8485B9E2105}">
      <dgm:prSet phldrT="[Text]"/>
      <dgm:spPr/>
      <dgm:t>
        <a:bodyPr/>
        <a:lstStyle/>
        <a:p>
          <a:endParaRPr lang="en-US" dirty="0"/>
        </a:p>
      </dgm:t>
    </dgm:pt>
    <dgm:pt modelId="{70F61063-7BAF-4F7B-8EFE-4235C50A5E3D}" type="parTrans" cxnId="{A87E7C16-18C4-4202-8E1F-9722C295C3A4}">
      <dgm:prSet/>
      <dgm:spPr/>
      <dgm:t>
        <a:bodyPr/>
        <a:lstStyle/>
        <a:p>
          <a:endParaRPr lang="en-US"/>
        </a:p>
      </dgm:t>
    </dgm:pt>
    <dgm:pt modelId="{4EEC087C-688A-47A8-BD04-DDA0BB4293CC}" type="sibTrans" cxnId="{A87E7C16-18C4-4202-8E1F-9722C295C3A4}">
      <dgm:prSet/>
      <dgm:spPr/>
      <dgm:t>
        <a:bodyPr/>
        <a:lstStyle/>
        <a:p>
          <a:endParaRPr lang="en-US"/>
        </a:p>
      </dgm:t>
    </dgm:pt>
    <dgm:pt modelId="{261B6DC6-6371-424E-8D16-9E53A7CFBF1C}">
      <dgm:prSet phldrT="[Text]"/>
      <dgm:spPr/>
      <dgm:t>
        <a:bodyPr/>
        <a:lstStyle/>
        <a:p>
          <a:r>
            <a:rPr lang="en-US" dirty="0"/>
            <a:t>Final Stow Inspections</a:t>
          </a:r>
        </a:p>
      </dgm:t>
    </dgm:pt>
    <dgm:pt modelId="{85F133BD-93BB-4999-BCA8-CF039C59C23B}" type="parTrans" cxnId="{4DE73C88-5A05-4EF8-9F0B-B24C5EDF9EE1}">
      <dgm:prSet/>
      <dgm:spPr/>
      <dgm:t>
        <a:bodyPr/>
        <a:lstStyle/>
        <a:p>
          <a:endParaRPr lang="en-US"/>
        </a:p>
      </dgm:t>
    </dgm:pt>
    <dgm:pt modelId="{E469223E-EB9E-4BF4-BDC1-BE4ECE99EF35}" type="sibTrans" cxnId="{4DE73C88-5A05-4EF8-9F0B-B24C5EDF9EE1}">
      <dgm:prSet/>
      <dgm:spPr/>
      <dgm:t>
        <a:bodyPr/>
        <a:lstStyle/>
        <a:p>
          <a:endParaRPr lang="en-US"/>
        </a:p>
      </dgm:t>
    </dgm:pt>
    <dgm:pt modelId="{E5B26829-068B-4D17-9E65-D94EBE7204F0}">
      <dgm:prSet phldrT="[Text]"/>
      <dgm:spPr/>
      <dgm:t>
        <a:bodyPr/>
        <a:lstStyle/>
        <a:p>
          <a:endParaRPr lang="en-US" dirty="0"/>
        </a:p>
      </dgm:t>
    </dgm:pt>
    <dgm:pt modelId="{55B7AE40-0276-499E-A51D-D397F53F2521}" type="parTrans" cxnId="{8709609E-B067-4EA3-9D46-A8AF95CCA12E}">
      <dgm:prSet/>
      <dgm:spPr/>
      <dgm:t>
        <a:bodyPr/>
        <a:lstStyle/>
        <a:p>
          <a:endParaRPr lang="en-US"/>
        </a:p>
      </dgm:t>
    </dgm:pt>
    <dgm:pt modelId="{8DBD40ED-5490-4280-93A3-7BAE57775EAB}" type="sibTrans" cxnId="{8709609E-B067-4EA3-9D46-A8AF95CCA12E}">
      <dgm:prSet/>
      <dgm:spPr/>
      <dgm:t>
        <a:bodyPr/>
        <a:lstStyle/>
        <a:p>
          <a:endParaRPr lang="en-US"/>
        </a:p>
      </dgm:t>
    </dgm:pt>
    <dgm:pt modelId="{E9512A1A-663D-4651-8D4F-5FA404AA7D61}" type="pres">
      <dgm:prSet presAssocID="{E9A37609-F4DE-471C-BE47-7BFE52DBDEAE}" presName="linearFlow" presStyleCnt="0">
        <dgm:presLayoutVars>
          <dgm:dir/>
          <dgm:animLvl val="lvl"/>
          <dgm:resizeHandles val="exact"/>
        </dgm:presLayoutVars>
      </dgm:prSet>
      <dgm:spPr/>
    </dgm:pt>
    <dgm:pt modelId="{C557BFDE-670E-4B6A-9D6A-C3B4137738C1}" type="pres">
      <dgm:prSet presAssocID="{610CDFDB-4200-4FBF-891F-9EBC5DFF1EE9}" presName="composite" presStyleCnt="0"/>
      <dgm:spPr/>
    </dgm:pt>
    <dgm:pt modelId="{110EE300-E573-498D-B523-0C2E604A003C}" type="pres">
      <dgm:prSet presAssocID="{610CDFDB-4200-4FBF-891F-9EBC5DFF1EE9}" presName="parTx" presStyleLbl="node1" presStyleIdx="0" presStyleCnt="3">
        <dgm:presLayoutVars>
          <dgm:chMax val="0"/>
          <dgm:chPref val="0"/>
          <dgm:bulletEnabled val="1"/>
        </dgm:presLayoutVars>
      </dgm:prSet>
      <dgm:spPr/>
    </dgm:pt>
    <dgm:pt modelId="{7B55725B-53B1-4D6C-B66B-2A8A793E8383}" type="pres">
      <dgm:prSet presAssocID="{610CDFDB-4200-4FBF-891F-9EBC5DFF1EE9}" presName="parSh" presStyleLbl="node1" presStyleIdx="0" presStyleCnt="3" custScaleX="167514"/>
      <dgm:spPr/>
    </dgm:pt>
    <dgm:pt modelId="{5E65F764-1198-49BC-98D9-AA216DAC4F2B}" type="pres">
      <dgm:prSet presAssocID="{610CDFDB-4200-4FBF-891F-9EBC5DFF1EE9}" presName="desTx" presStyleLbl="fgAcc1" presStyleIdx="0" presStyleCnt="3">
        <dgm:presLayoutVars>
          <dgm:bulletEnabled val="1"/>
        </dgm:presLayoutVars>
      </dgm:prSet>
      <dgm:spPr/>
    </dgm:pt>
    <dgm:pt modelId="{3D0F46E5-1C97-4E8A-AB02-E42AF44268A8}" type="pres">
      <dgm:prSet presAssocID="{778CCC14-84EC-4E9D-BD16-55DD4C231D0E}" presName="sibTrans" presStyleLbl="sibTrans2D1" presStyleIdx="0" presStyleCnt="2"/>
      <dgm:spPr/>
    </dgm:pt>
    <dgm:pt modelId="{B0125BCA-18A1-40F6-91F2-73CDFBD85326}" type="pres">
      <dgm:prSet presAssocID="{778CCC14-84EC-4E9D-BD16-55DD4C231D0E}" presName="connTx" presStyleLbl="sibTrans2D1" presStyleIdx="0" presStyleCnt="2"/>
      <dgm:spPr/>
    </dgm:pt>
    <dgm:pt modelId="{BB7BDFF9-F770-4614-BE00-FFBDB151C890}" type="pres">
      <dgm:prSet presAssocID="{69F7571F-548A-4933-9A68-16664FBBF777}" presName="composite" presStyleCnt="0"/>
      <dgm:spPr/>
    </dgm:pt>
    <dgm:pt modelId="{56F3492F-841B-47F9-8D82-59CEB9742F43}" type="pres">
      <dgm:prSet presAssocID="{69F7571F-548A-4933-9A68-16664FBBF777}" presName="parTx" presStyleLbl="node1" presStyleIdx="0" presStyleCnt="3">
        <dgm:presLayoutVars>
          <dgm:chMax val="0"/>
          <dgm:chPref val="0"/>
          <dgm:bulletEnabled val="1"/>
        </dgm:presLayoutVars>
      </dgm:prSet>
      <dgm:spPr/>
    </dgm:pt>
    <dgm:pt modelId="{796ACD40-7C0D-44A4-84A5-8B464DC73F11}" type="pres">
      <dgm:prSet presAssocID="{69F7571F-548A-4933-9A68-16664FBBF777}" presName="parSh" presStyleLbl="node1" presStyleIdx="1" presStyleCnt="3"/>
      <dgm:spPr/>
    </dgm:pt>
    <dgm:pt modelId="{D696156D-A375-451D-A871-4450C7333E62}" type="pres">
      <dgm:prSet presAssocID="{69F7571F-548A-4933-9A68-16664FBBF777}" presName="desTx" presStyleLbl="fgAcc1" presStyleIdx="1" presStyleCnt="3">
        <dgm:presLayoutVars>
          <dgm:bulletEnabled val="1"/>
        </dgm:presLayoutVars>
      </dgm:prSet>
      <dgm:spPr/>
    </dgm:pt>
    <dgm:pt modelId="{5817E622-AF56-4F5E-9975-2BF209E0D542}" type="pres">
      <dgm:prSet presAssocID="{7BBF87DF-089A-4212-80F1-F51F296499FE}" presName="sibTrans" presStyleLbl="sibTrans2D1" presStyleIdx="1" presStyleCnt="2"/>
      <dgm:spPr/>
    </dgm:pt>
    <dgm:pt modelId="{114E90D1-793E-439B-A51F-ACCDAEC87C13}" type="pres">
      <dgm:prSet presAssocID="{7BBF87DF-089A-4212-80F1-F51F296499FE}" presName="connTx" presStyleLbl="sibTrans2D1" presStyleIdx="1" presStyleCnt="2"/>
      <dgm:spPr/>
    </dgm:pt>
    <dgm:pt modelId="{68F21CAE-1DFE-42C6-B542-02DD78963145}" type="pres">
      <dgm:prSet presAssocID="{0CD7427A-F8C8-4552-937C-F95E2EF91488}" presName="composite" presStyleCnt="0"/>
      <dgm:spPr/>
    </dgm:pt>
    <dgm:pt modelId="{678C0D79-034B-461E-9776-AD2274ABD964}" type="pres">
      <dgm:prSet presAssocID="{0CD7427A-F8C8-4552-937C-F95E2EF91488}" presName="parTx" presStyleLbl="node1" presStyleIdx="1" presStyleCnt="3">
        <dgm:presLayoutVars>
          <dgm:chMax val="0"/>
          <dgm:chPref val="0"/>
          <dgm:bulletEnabled val="1"/>
        </dgm:presLayoutVars>
      </dgm:prSet>
      <dgm:spPr/>
    </dgm:pt>
    <dgm:pt modelId="{BBF23A1E-EF71-4584-9B90-37E1C331D620}" type="pres">
      <dgm:prSet presAssocID="{0CD7427A-F8C8-4552-937C-F95E2EF91488}" presName="parSh" presStyleLbl="node1" presStyleIdx="2" presStyleCnt="3"/>
      <dgm:spPr/>
    </dgm:pt>
    <dgm:pt modelId="{C016172C-ACA5-4040-8A09-D9B290A954EB}" type="pres">
      <dgm:prSet presAssocID="{0CD7427A-F8C8-4552-937C-F95E2EF91488}" presName="desTx" presStyleLbl="fgAcc1" presStyleIdx="2" presStyleCnt="3">
        <dgm:presLayoutVars>
          <dgm:bulletEnabled val="1"/>
        </dgm:presLayoutVars>
      </dgm:prSet>
      <dgm:spPr/>
    </dgm:pt>
  </dgm:ptLst>
  <dgm:cxnLst>
    <dgm:cxn modelId="{E43D9201-885C-44E9-9852-A8F3EADD5076}" srcId="{0CD7427A-F8C8-4552-937C-F95E2EF91488}" destId="{14E920F6-C5F2-4CAD-9033-41BB26480044}" srcOrd="4" destOrd="0" parTransId="{3CA926CB-86ED-428F-A60B-0E4043386807}" sibTransId="{45BED3BF-DB84-4E52-A3A3-3C595EE328C2}"/>
    <dgm:cxn modelId="{189A1F03-F057-49F5-A80D-6DD145704B18}" type="presOf" srcId="{14E920F6-C5F2-4CAD-9033-41BB26480044}" destId="{C016172C-ACA5-4040-8A09-D9B290A954EB}" srcOrd="0" destOrd="4" presId="urn:microsoft.com/office/officeart/2005/8/layout/process3"/>
    <dgm:cxn modelId="{B8BB5603-17E6-4EAE-BE03-1D0B4AE089F8}" type="presOf" srcId="{0CD7427A-F8C8-4552-937C-F95E2EF91488}" destId="{BBF23A1E-EF71-4584-9B90-37E1C331D620}" srcOrd="1" destOrd="0" presId="urn:microsoft.com/office/officeart/2005/8/layout/process3"/>
    <dgm:cxn modelId="{C2059108-3EB7-4B23-9C87-95F5EF604953}" type="presOf" srcId="{60559076-436E-464A-9E83-3FD1A4321964}" destId="{C016172C-ACA5-4040-8A09-D9B290A954EB}" srcOrd="0" destOrd="1" presId="urn:microsoft.com/office/officeart/2005/8/layout/process3"/>
    <dgm:cxn modelId="{4227FB08-CDD9-4710-B615-DD396F95C129}" srcId="{0CD7427A-F8C8-4552-937C-F95E2EF91488}" destId="{5166178B-8A15-4F12-8818-9B4A76C9D4A6}" srcOrd="3" destOrd="0" parTransId="{98502168-8ECF-4301-A0F2-7DBC10278631}" sibTransId="{DF2D32C7-AE54-4F2A-A8AA-255B1FBC4460}"/>
    <dgm:cxn modelId="{2AA9140A-4180-45BB-9425-574E412E9650}" type="presOf" srcId="{2EE90714-C32B-48AB-83F4-51A388EC98AE}" destId="{5E65F764-1198-49BC-98D9-AA216DAC4F2B}" srcOrd="0" destOrd="0" presId="urn:microsoft.com/office/officeart/2005/8/layout/process3"/>
    <dgm:cxn modelId="{34235D0C-0E47-4846-B4BD-4182AF241E23}" srcId="{610CDFDB-4200-4FBF-891F-9EBC5DFF1EE9}" destId="{55169132-D641-483E-BBEE-B68D2E762EEE}" srcOrd="13" destOrd="0" parTransId="{252A0F40-D031-4E59-92C0-7C0433523875}" sibTransId="{C6D58178-C4D2-4063-B93F-6258DFE95E4C}"/>
    <dgm:cxn modelId="{E9E9AB13-EFCE-430C-B349-06CA14EBFE78}" type="presOf" srcId="{AF227273-F131-4EF2-BF21-A72EBC190B7C}" destId="{5E65F764-1198-49BC-98D9-AA216DAC4F2B}" srcOrd="0" destOrd="2" presId="urn:microsoft.com/office/officeart/2005/8/layout/process3"/>
    <dgm:cxn modelId="{1DFB0F14-B576-4F5D-8368-29BC3A14924E}" srcId="{610CDFDB-4200-4FBF-891F-9EBC5DFF1EE9}" destId="{2EE90714-C32B-48AB-83F4-51A388EC98AE}" srcOrd="0" destOrd="0" parTransId="{C8955683-D5EF-42CE-94CC-F20860B0D1CC}" sibTransId="{589C512A-89D2-4C1C-A101-684B56BBAC47}"/>
    <dgm:cxn modelId="{A87E7C16-18C4-4202-8E1F-9722C295C3A4}" srcId="{69F7571F-548A-4933-9A68-16664FBBF777}" destId="{3E569E23-7515-48D4-88FB-D8485B9E2105}" srcOrd="0" destOrd="0" parTransId="{70F61063-7BAF-4F7B-8EFE-4235C50A5E3D}" sibTransId="{4EEC087C-688A-47A8-BD04-DDA0BB4293CC}"/>
    <dgm:cxn modelId="{384D4617-E81B-4A51-A083-1E0706CAEAC0}" type="presOf" srcId="{55169132-D641-483E-BBEE-B68D2E762EEE}" destId="{5E65F764-1198-49BC-98D9-AA216DAC4F2B}" srcOrd="0" destOrd="13" presId="urn:microsoft.com/office/officeart/2005/8/layout/process3"/>
    <dgm:cxn modelId="{CCEC241C-85C1-4145-B12C-A2F35A73A2B7}" srcId="{E9A37609-F4DE-471C-BE47-7BFE52DBDEAE}" destId="{69F7571F-548A-4933-9A68-16664FBBF777}" srcOrd="1" destOrd="0" parTransId="{9F2E1EEB-A08F-4646-8D5D-7C5B7DEB1CC8}" sibTransId="{7BBF87DF-089A-4212-80F1-F51F296499FE}"/>
    <dgm:cxn modelId="{43532120-61A8-4E11-B123-BE3C7E5A7AC5}" type="presOf" srcId="{71384CD3-5372-4E0D-A77F-847B4862229A}" destId="{C016172C-ACA5-4040-8A09-D9B290A954EB}" srcOrd="0" destOrd="2" presId="urn:microsoft.com/office/officeart/2005/8/layout/process3"/>
    <dgm:cxn modelId="{71998B24-CE82-4788-BDE0-4F12344F2A9C}" srcId="{0CD7427A-F8C8-4552-937C-F95E2EF91488}" destId="{60559076-436E-464A-9E83-3FD1A4321964}" srcOrd="1" destOrd="0" parTransId="{E69BAC85-BCE1-47AE-B9A1-A9891B8A23D7}" sibTransId="{EA5B5D88-8899-4613-9EDC-A6DACAD2788B}"/>
    <dgm:cxn modelId="{D8AEAD2A-D2E6-4407-BAB0-06E0061B23E2}" type="presOf" srcId="{A463F317-834F-48B2-82D3-C0FADF6C76BC}" destId="{5E65F764-1198-49BC-98D9-AA216DAC4F2B}" srcOrd="0" destOrd="10" presId="urn:microsoft.com/office/officeart/2005/8/layout/process3"/>
    <dgm:cxn modelId="{B87CAB2F-5A75-47EA-9EDD-A624E2C973B3}" type="presOf" srcId="{610CDFDB-4200-4FBF-891F-9EBC5DFF1EE9}" destId="{110EE300-E573-498D-B523-0C2E604A003C}" srcOrd="0" destOrd="0" presId="urn:microsoft.com/office/officeart/2005/8/layout/process3"/>
    <dgm:cxn modelId="{EE8A3A3B-A863-4F0A-8914-752EB995B68A}" srcId="{0CD7427A-F8C8-4552-937C-F95E2EF91488}" destId="{047C008A-1CF9-40F9-85F2-E286EB01D30F}" srcOrd="0" destOrd="0" parTransId="{60B7F3D5-20DC-4353-AD42-7F12E3E75E18}" sibTransId="{AFA03857-9407-4A6C-A6A9-0B9110556298}"/>
    <dgm:cxn modelId="{2849AB3C-C618-4339-ADD6-7879BDA8A9AE}" srcId="{0CD7427A-F8C8-4552-937C-F95E2EF91488}" destId="{B232E61C-0F3B-4889-BEC8-99630151C6B8}" srcOrd="5" destOrd="0" parTransId="{858C6E9D-9E09-4804-A0DD-F4536DBAE841}" sibTransId="{1E115C82-F2B0-4367-82A1-D3399DA568CC}"/>
    <dgm:cxn modelId="{EB75BC68-A1AD-499D-894C-FFF34351839C}" type="presOf" srcId="{610CDFDB-4200-4FBF-891F-9EBC5DFF1EE9}" destId="{7B55725B-53B1-4D6C-B66B-2A8A793E8383}" srcOrd="1" destOrd="0" presId="urn:microsoft.com/office/officeart/2005/8/layout/process3"/>
    <dgm:cxn modelId="{85C4C949-8A17-4BD9-AB3E-74F4B319670C}" type="presOf" srcId="{84CA526C-7231-43B8-A3E3-DCDB5FE67BF2}" destId="{5E65F764-1198-49BC-98D9-AA216DAC4F2B}" srcOrd="0" destOrd="7" presId="urn:microsoft.com/office/officeart/2005/8/layout/process3"/>
    <dgm:cxn modelId="{36E7E550-1C7E-453B-8078-9714A2662BB2}" type="presOf" srcId="{7BBF87DF-089A-4212-80F1-F51F296499FE}" destId="{5817E622-AF56-4F5E-9975-2BF209E0D542}" srcOrd="0" destOrd="0" presId="urn:microsoft.com/office/officeart/2005/8/layout/process3"/>
    <dgm:cxn modelId="{7B452471-AC19-45D3-BD23-A9A2D477D844}" type="presOf" srcId="{69F7571F-548A-4933-9A68-16664FBBF777}" destId="{56F3492F-841B-47F9-8D82-59CEB9742F43}" srcOrd="0" destOrd="0" presId="urn:microsoft.com/office/officeart/2005/8/layout/process3"/>
    <dgm:cxn modelId="{7E558374-3828-4A04-8611-6AFD94A4FB8F}" type="presOf" srcId="{0CD7427A-F8C8-4552-937C-F95E2EF91488}" destId="{678C0D79-034B-461E-9776-AD2274ABD964}" srcOrd="0" destOrd="0" presId="urn:microsoft.com/office/officeart/2005/8/layout/process3"/>
    <dgm:cxn modelId="{53B79074-44BD-4FE7-9B43-D7DB948DE674}" type="presOf" srcId="{FE329679-C2EC-4A82-AA82-B09DF30E7FD3}" destId="{5E65F764-1198-49BC-98D9-AA216DAC4F2B}" srcOrd="0" destOrd="17" presId="urn:microsoft.com/office/officeart/2005/8/layout/process3"/>
    <dgm:cxn modelId="{E0536175-F4FA-4049-AAF2-09B4C1F411F1}" srcId="{610CDFDB-4200-4FBF-891F-9EBC5DFF1EE9}" destId="{84CA526C-7231-43B8-A3E3-DCDB5FE67BF2}" srcOrd="7" destOrd="0" parTransId="{4B26EAC9-B6F6-4DFA-A1C9-D8C81EB78EE5}" sibTransId="{EAB8FE92-4157-43F4-A7B1-F97A1FBF6977}"/>
    <dgm:cxn modelId="{3E505157-EFCC-43E1-93E9-A209B557FB3A}" srcId="{610CDFDB-4200-4FBF-891F-9EBC5DFF1EE9}" destId="{B40A0490-6A72-492E-B281-ACA2108E9DA2}" srcOrd="6" destOrd="0" parTransId="{DA381C75-46EF-43B0-950F-845EEAFCA65D}" sibTransId="{1C4FA0BB-4D12-40A9-A095-684EDFAAC760}"/>
    <dgm:cxn modelId="{8B306358-0C19-4358-B391-7CAF11E15555}" type="presOf" srcId="{047C008A-1CF9-40F9-85F2-E286EB01D30F}" destId="{C016172C-ACA5-4040-8A09-D9B290A954EB}" srcOrd="0" destOrd="0" presId="urn:microsoft.com/office/officeart/2005/8/layout/process3"/>
    <dgm:cxn modelId="{DC75F878-BFAC-40D8-8A6D-F2666BB91556}" type="presOf" srcId="{E6E8F7AD-12BB-4AA7-8F8B-864DFFD834EA}" destId="{5E65F764-1198-49BC-98D9-AA216DAC4F2B}" srcOrd="0" destOrd="14" presId="urn:microsoft.com/office/officeart/2005/8/layout/process3"/>
    <dgm:cxn modelId="{E2413C79-199D-45FD-9085-A38C3A85F8AF}" type="presOf" srcId="{0E6EE809-FC2B-4AC8-8982-6F222806D343}" destId="{5E65F764-1198-49BC-98D9-AA216DAC4F2B}" srcOrd="0" destOrd="11" presId="urn:microsoft.com/office/officeart/2005/8/layout/process3"/>
    <dgm:cxn modelId="{F525037A-FFD0-4F64-B378-F5D3A33879A8}" srcId="{0CD7427A-F8C8-4552-937C-F95E2EF91488}" destId="{DDB45B9C-9F45-401B-A16D-0AB15AFAE616}" srcOrd="6" destOrd="0" parTransId="{351FC2F1-1DE6-41BE-952E-88B65C4075E8}" sibTransId="{FD119FD9-3321-401C-97C6-EC2273E4F57B}"/>
    <dgm:cxn modelId="{FBA2AA7F-1A95-45AF-8AF2-FE729C9250FF}" srcId="{610CDFDB-4200-4FBF-891F-9EBC5DFF1EE9}" destId="{6DE9BDE3-5303-4CFD-AC51-26716548A280}" srcOrd="4" destOrd="0" parTransId="{C560A556-2B6C-4B05-A891-7170D7709914}" sibTransId="{CD9FF7A6-A423-45FC-8F70-C5A199E98BBF}"/>
    <dgm:cxn modelId="{8C73A481-7EAC-4B9C-A232-DE0F870B9F8C}" srcId="{610CDFDB-4200-4FBF-891F-9EBC5DFF1EE9}" destId="{282F1895-BE7B-4810-A5FB-A549A6EA811C}" srcOrd="12" destOrd="0" parTransId="{A6FD839B-FFDF-4CD2-AB95-E6E46BC818AC}" sibTransId="{23826B91-BB19-44A4-BB18-8026DACAE0DA}"/>
    <dgm:cxn modelId="{6EE18386-AAF4-40EE-BB87-966D501E5D6D}" srcId="{610CDFDB-4200-4FBF-891F-9EBC5DFF1EE9}" destId="{1FFBBED9-9C5E-479C-8B78-71CAFDF5704E}" srcOrd="9" destOrd="0" parTransId="{0D9B3447-A171-4C00-B269-3E531C0107AC}" sibTransId="{D6BA88C8-F230-4FC3-947E-27214FECC3CE}"/>
    <dgm:cxn modelId="{58BC4C87-1AC3-4180-A429-521B11F2DC6A}" type="presOf" srcId="{6DE9BDE3-5303-4CFD-AC51-26716548A280}" destId="{5E65F764-1198-49BC-98D9-AA216DAC4F2B}" srcOrd="0" destOrd="4" presId="urn:microsoft.com/office/officeart/2005/8/layout/process3"/>
    <dgm:cxn modelId="{23C9E787-8486-4BE0-B472-534285E9D888}" srcId="{610CDFDB-4200-4FBF-891F-9EBC5DFF1EE9}" destId="{E6E8F7AD-12BB-4AA7-8F8B-864DFFD834EA}" srcOrd="14" destOrd="0" parTransId="{AD86F104-70E1-448E-9C70-7EA67CA2B0CD}" sibTransId="{1A586E97-957A-4F40-AB70-0DC9448AA02C}"/>
    <dgm:cxn modelId="{4DE73C88-5A05-4EF8-9F0B-B24C5EDF9EE1}" srcId="{610CDFDB-4200-4FBF-891F-9EBC5DFF1EE9}" destId="{261B6DC6-6371-424E-8D16-9E53A7CFBF1C}" srcOrd="16" destOrd="0" parTransId="{85F133BD-93BB-4999-BCA8-CF039C59C23B}" sibTransId="{E469223E-EB9E-4BF4-BDC1-BE4ECE99EF35}"/>
    <dgm:cxn modelId="{A2BF5791-7710-4C39-B0A2-7AF16C2F68F0}" srcId="{E9A37609-F4DE-471C-BE47-7BFE52DBDEAE}" destId="{0CD7427A-F8C8-4552-937C-F95E2EF91488}" srcOrd="2" destOrd="0" parTransId="{6B57F2AB-4316-462D-91FD-7FFDF5016309}" sibTransId="{3021A192-FD67-491D-B31B-60C5AA538DCA}"/>
    <dgm:cxn modelId="{D6489792-BED4-4AAA-8088-BF8CCB339E75}" type="presOf" srcId="{CA3EC6D0-A237-4E8D-AC02-C073292DB485}" destId="{5E65F764-1198-49BC-98D9-AA216DAC4F2B}" srcOrd="0" destOrd="1" presId="urn:microsoft.com/office/officeart/2005/8/layout/process3"/>
    <dgm:cxn modelId="{DCC41D93-C63A-4858-A7A6-B86E6D2E3905}" type="presOf" srcId="{69F7571F-548A-4933-9A68-16664FBBF777}" destId="{796ACD40-7C0D-44A4-84A5-8B464DC73F11}" srcOrd="1" destOrd="0" presId="urn:microsoft.com/office/officeart/2005/8/layout/process3"/>
    <dgm:cxn modelId="{92E17893-0883-45F7-8501-C3182048C317}" srcId="{610CDFDB-4200-4FBF-891F-9EBC5DFF1EE9}" destId="{FE329679-C2EC-4A82-AA82-B09DF30E7FD3}" srcOrd="17" destOrd="0" parTransId="{EF185837-2CE5-4564-AC2A-B711E4B79995}" sibTransId="{00DA7005-2DCA-4A3A-A102-C31DD0F19412}"/>
    <dgm:cxn modelId="{9FA37898-04AE-483B-AE84-77322A205E3F}" type="presOf" srcId="{E5B26829-068B-4D17-9E65-D94EBE7204F0}" destId="{5E65F764-1198-49BC-98D9-AA216DAC4F2B}" srcOrd="0" destOrd="15" presId="urn:microsoft.com/office/officeart/2005/8/layout/process3"/>
    <dgm:cxn modelId="{88A69E9B-E872-4085-95BA-EBCAFE822F6A}" srcId="{610CDFDB-4200-4FBF-891F-9EBC5DFF1EE9}" destId="{A463F317-834F-48B2-82D3-C0FADF6C76BC}" srcOrd="10" destOrd="0" parTransId="{EF173384-6C04-4B97-A8A7-1BB5E79EFB3B}" sibTransId="{99951299-0386-4362-91B5-61A1F32A5BB1}"/>
    <dgm:cxn modelId="{66499A9C-AD35-4B9C-8EC6-0DEC0F9F61B4}" srcId="{610CDFDB-4200-4FBF-891F-9EBC5DFF1EE9}" destId="{AF227273-F131-4EF2-BF21-A72EBC190B7C}" srcOrd="2" destOrd="0" parTransId="{A3690630-F1D0-4B0D-8995-42E3BB6DE730}" sibTransId="{2827C0B7-19F7-4153-82C9-7EC92F639633}"/>
    <dgm:cxn modelId="{8709609E-B067-4EA3-9D46-A8AF95CCA12E}" srcId="{610CDFDB-4200-4FBF-891F-9EBC5DFF1EE9}" destId="{E5B26829-068B-4D17-9E65-D94EBE7204F0}" srcOrd="15" destOrd="0" parTransId="{55B7AE40-0276-499E-A51D-D397F53F2521}" sibTransId="{8DBD40ED-5490-4280-93A3-7BAE57775EAB}"/>
    <dgm:cxn modelId="{A82091A4-DE7F-4B09-8359-0E61ECAF5DAB}" srcId="{610CDFDB-4200-4FBF-891F-9EBC5DFF1EE9}" destId="{5A5D3FEC-AFD8-46EA-9210-DC070C9FE053}" srcOrd="5" destOrd="0" parTransId="{81CE40E2-84A0-4FEF-BFAF-158331BBA915}" sibTransId="{1D81E961-E00D-464A-8ABD-D3D0EE3A26DE}"/>
    <dgm:cxn modelId="{269B84AA-213D-4021-B1F7-0FB1ACAED397}" type="presOf" srcId="{282F1895-BE7B-4810-A5FB-A549A6EA811C}" destId="{5E65F764-1198-49BC-98D9-AA216DAC4F2B}" srcOrd="0" destOrd="12" presId="urn:microsoft.com/office/officeart/2005/8/layout/process3"/>
    <dgm:cxn modelId="{1DBE68AF-293F-4FBE-939A-6A8F114D1538}" type="presOf" srcId="{778CCC14-84EC-4E9D-BD16-55DD4C231D0E}" destId="{3D0F46E5-1C97-4E8A-AB02-E42AF44268A8}" srcOrd="0" destOrd="0" presId="urn:microsoft.com/office/officeart/2005/8/layout/process3"/>
    <dgm:cxn modelId="{4D2DBCB1-E0F6-49F6-8FF5-92727335FD24}" type="presOf" srcId="{E9A37609-F4DE-471C-BE47-7BFE52DBDEAE}" destId="{E9512A1A-663D-4651-8D4F-5FA404AA7D61}" srcOrd="0" destOrd="0" presId="urn:microsoft.com/office/officeart/2005/8/layout/process3"/>
    <dgm:cxn modelId="{69B24DB7-2B4A-4B26-BE5F-456B14F6D8BC}" type="presOf" srcId="{3E569E23-7515-48D4-88FB-D8485B9E2105}" destId="{D696156D-A375-451D-A871-4450C7333E62}" srcOrd="0" destOrd="0" presId="urn:microsoft.com/office/officeart/2005/8/layout/process3"/>
    <dgm:cxn modelId="{0FB354CA-3E14-4EB2-AD92-43CEE1781806}" type="presOf" srcId="{7BBF87DF-089A-4212-80F1-F51F296499FE}" destId="{114E90D1-793E-439B-A51F-ACCDAEC87C13}" srcOrd="1" destOrd="0" presId="urn:microsoft.com/office/officeart/2005/8/layout/process3"/>
    <dgm:cxn modelId="{3985CFCD-A935-4561-BF4A-60DD870F62E5}" type="presOf" srcId="{9D8A3075-4B62-44C6-BE87-23BF31FC9259}" destId="{5E65F764-1198-49BC-98D9-AA216DAC4F2B}" srcOrd="0" destOrd="8" presId="urn:microsoft.com/office/officeart/2005/8/layout/process3"/>
    <dgm:cxn modelId="{4D3E48D2-5EFB-4CD0-B0A0-83AB62BCCA33}" type="presOf" srcId="{1FFBBED9-9C5E-479C-8B78-71CAFDF5704E}" destId="{5E65F764-1198-49BC-98D9-AA216DAC4F2B}" srcOrd="0" destOrd="9" presId="urn:microsoft.com/office/officeart/2005/8/layout/process3"/>
    <dgm:cxn modelId="{C1003ED5-ED3E-4899-B150-2A27D7367F1B}" srcId="{610CDFDB-4200-4FBF-891F-9EBC5DFF1EE9}" destId="{CA3EC6D0-A237-4E8D-AC02-C073292DB485}" srcOrd="1" destOrd="0" parTransId="{FDC46CF6-7310-4862-A5B1-5F57BB35ED15}" sibTransId="{75ECBCE7-E9DE-4440-91A5-312BC06B8363}"/>
    <dgm:cxn modelId="{991369D5-AC77-48C2-9F51-E88CB5280DCA}" type="presOf" srcId="{B40A0490-6A72-492E-B281-ACA2108E9DA2}" destId="{5E65F764-1198-49BC-98D9-AA216DAC4F2B}" srcOrd="0" destOrd="6" presId="urn:microsoft.com/office/officeart/2005/8/layout/process3"/>
    <dgm:cxn modelId="{495CA2D9-CC07-406F-ABDC-2A6E9C2A4F21}" type="presOf" srcId="{261B6DC6-6371-424E-8D16-9E53A7CFBF1C}" destId="{5E65F764-1198-49BC-98D9-AA216DAC4F2B}" srcOrd="0" destOrd="16" presId="urn:microsoft.com/office/officeart/2005/8/layout/process3"/>
    <dgm:cxn modelId="{CC9180DC-EB06-496C-AB07-567105909D2E}" type="presOf" srcId="{43F018C5-AE2B-4474-B99C-A71BFF968609}" destId="{D696156D-A375-451D-A871-4450C7333E62}" srcOrd="0" destOrd="1" presId="urn:microsoft.com/office/officeart/2005/8/layout/process3"/>
    <dgm:cxn modelId="{E36FF4DF-A757-45CB-B931-B0672CCB142A}" srcId="{610CDFDB-4200-4FBF-891F-9EBC5DFF1EE9}" destId="{D21C1221-8C9D-4194-934D-8E882CB0EFF3}" srcOrd="3" destOrd="0" parTransId="{0F94C3D3-88C4-4E80-A08E-BD69AFD31935}" sibTransId="{C3A240B8-3021-4C3A-B003-C94949ED41F1}"/>
    <dgm:cxn modelId="{01FDE5E1-53A5-431D-9862-85826FEA4F0E}" srcId="{E9A37609-F4DE-471C-BE47-7BFE52DBDEAE}" destId="{610CDFDB-4200-4FBF-891F-9EBC5DFF1EE9}" srcOrd="0" destOrd="0" parTransId="{39C85BC1-AC01-4EE8-B846-E53C788DCB26}" sibTransId="{778CCC14-84EC-4E9D-BD16-55DD4C231D0E}"/>
    <dgm:cxn modelId="{4B4C9EE7-3562-439E-B39B-8ABE183A88B3}" srcId="{610CDFDB-4200-4FBF-891F-9EBC5DFF1EE9}" destId="{9D8A3075-4B62-44C6-BE87-23BF31FC9259}" srcOrd="8" destOrd="0" parTransId="{7B5A92FB-4D27-4FBE-A437-0C36A1E191DC}" sibTransId="{4CA18733-88C4-47C7-B56F-4DEB7940AD14}"/>
    <dgm:cxn modelId="{DDA470EB-946B-4513-8581-1CDB442743E1}" type="presOf" srcId="{D21C1221-8C9D-4194-934D-8E882CB0EFF3}" destId="{5E65F764-1198-49BC-98D9-AA216DAC4F2B}" srcOrd="0" destOrd="3" presId="urn:microsoft.com/office/officeart/2005/8/layout/process3"/>
    <dgm:cxn modelId="{F3A659F4-0625-45E7-AFAA-A6595AB4AB47}" type="presOf" srcId="{5A5D3FEC-AFD8-46EA-9210-DC070C9FE053}" destId="{5E65F764-1198-49BC-98D9-AA216DAC4F2B}" srcOrd="0" destOrd="5" presId="urn:microsoft.com/office/officeart/2005/8/layout/process3"/>
    <dgm:cxn modelId="{CD1EA4F5-4FEA-4580-BDD4-30169CC19679}" type="presOf" srcId="{5166178B-8A15-4F12-8818-9B4A76C9D4A6}" destId="{C016172C-ACA5-4040-8A09-D9B290A954EB}" srcOrd="0" destOrd="3" presId="urn:microsoft.com/office/officeart/2005/8/layout/process3"/>
    <dgm:cxn modelId="{9625FFF5-C36F-425D-912F-D3B6575BC9AA}" srcId="{0CD7427A-F8C8-4552-937C-F95E2EF91488}" destId="{71384CD3-5372-4E0D-A77F-847B4862229A}" srcOrd="2" destOrd="0" parTransId="{32A8C836-222B-4CC0-A545-EF3457AAAE89}" sibTransId="{6C297C43-7D8F-47F8-8675-D1A3CD71ECC1}"/>
    <dgm:cxn modelId="{5E5243F8-49E4-4564-A71C-F5680C63E953}" type="presOf" srcId="{778CCC14-84EC-4E9D-BD16-55DD4C231D0E}" destId="{B0125BCA-18A1-40F6-91F2-73CDFBD85326}" srcOrd="1" destOrd="0" presId="urn:microsoft.com/office/officeart/2005/8/layout/process3"/>
    <dgm:cxn modelId="{29DC36FA-39AA-4D36-91D6-BB40536BECB5}" srcId="{69F7571F-548A-4933-9A68-16664FBBF777}" destId="{43F018C5-AE2B-4474-B99C-A71BFF968609}" srcOrd="1" destOrd="0" parTransId="{03FA135F-8C53-431C-9F58-585E7BBA2E4E}" sibTransId="{D57462FE-E4AA-46FB-A359-CE2A462971D4}"/>
    <dgm:cxn modelId="{2E3DCBFC-52EF-461A-B233-9EA6BF58A0E4}" srcId="{610CDFDB-4200-4FBF-891F-9EBC5DFF1EE9}" destId="{0E6EE809-FC2B-4AC8-8982-6F222806D343}" srcOrd="11" destOrd="0" parTransId="{E6E07B09-A5EB-4D7E-A546-10D94256DDC6}" sibTransId="{20D33C7A-52F1-44EB-8415-856FB97075C7}"/>
    <dgm:cxn modelId="{176343FD-704A-498B-B6D1-969A09CE143F}" type="presOf" srcId="{B232E61C-0F3B-4889-BEC8-99630151C6B8}" destId="{C016172C-ACA5-4040-8A09-D9B290A954EB}" srcOrd="0" destOrd="5" presId="urn:microsoft.com/office/officeart/2005/8/layout/process3"/>
    <dgm:cxn modelId="{1A5F13FF-3383-447E-B6E0-4FE3692D6152}" type="presOf" srcId="{DDB45B9C-9F45-401B-A16D-0AB15AFAE616}" destId="{C016172C-ACA5-4040-8A09-D9B290A954EB}" srcOrd="0" destOrd="6" presId="urn:microsoft.com/office/officeart/2005/8/layout/process3"/>
    <dgm:cxn modelId="{9E85A62D-5C04-4AC0-94C9-663E275FB9CF}" type="presParOf" srcId="{E9512A1A-663D-4651-8D4F-5FA404AA7D61}" destId="{C557BFDE-670E-4B6A-9D6A-C3B4137738C1}" srcOrd="0" destOrd="0" presId="urn:microsoft.com/office/officeart/2005/8/layout/process3"/>
    <dgm:cxn modelId="{1A86E991-2F93-4D58-86BC-FF2F7BF0EB85}" type="presParOf" srcId="{C557BFDE-670E-4B6A-9D6A-C3B4137738C1}" destId="{110EE300-E573-498D-B523-0C2E604A003C}" srcOrd="0" destOrd="0" presId="urn:microsoft.com/office/officeart/2005/8/layout/process3"/>
    <dgm:cxn modelId="{F1C4E11F-780E-46C3-90D1-97805F9DBE76}" type="presParOf" srcId="{C557BFDE-670E-4B6A-9D6A-C3B4137738C1}" destId="{7B55725B-53B1-4D6C-B66B-2A8A793E8383}" srcOrd="1" destOrd="0" presId="urn:microsoft.com/office/officeart/2005/8/layout/process3"/>
    <dgm:cxn modelId="{A11CE5BE-2FAB-48E0-BC63-135F01BB446B}" type="presParOf" srcId="{C557BFDE-670E-4B6A-9D6A-C3B4137738C1}" destId="{5E65F764-1198-49BC-98D9-AA216DAC4F2B}" srcOrd="2" destOrd="0" presId="urn:microsoft.com/office/officeart/2005/8/layout/process3"/>
    <dgm:cxn modelId="{7034EFE0-F134-452D-89ED-D6DF421ACDCA}" type="presParOf" srcId="{E9512A1A-663D-4651-8D4F-5FA404AA7D61}" destId="{3D0F46E5-1C97-4E8A-AB02-E42AF44268A8}" srcOrd="1" destOrd="0" presId="urn:microsoft.com/office/officeart/2005/8/layout/process3"/>
    <dgm:cxn modelId="{30DE5820-0604-4572-8542-A6DBBB0FACBA}" type="presParOf" srcId="{3D0F46E5-1C97-4E8A-AB02-E42AF44268A8}" destId="{B0125BCA-18A1-40F6-91F2-73CDFBD85326}" srcOrd="0" destOrd="0" presId="urn:microsoft.com/office/officeart/2005/8/layout/process3"/>
    <dgm:cxn modelId="{5B37C413-CEC9-4B96-A031-334513E47455}" type="presParOf" srcId="{E9512A1A-663D-4651-8D4F-5FA404AA7D61}" destId="{BB7BDFF9-F770-4614-BE00-FFBDB151C890}" srcOrd="2" destOrd="0" presId="urn:microsoft.com/office/officeart/2005/8/layout/process3"/>
    <dgm:cxn modelId="{9F91E096-B858-4B04-BD40-6C1D388CD571}" type="presParOf" srcId="{BB7BDFF9-F770-4614-BE00-FFBDB151C890}" destId="{56F3492F-841B-47F9-8D82-59CEB9742F43}" srcOrd="0" destOrd="0" presId="urn:microsoft.com/office/officeart/2005/8/layout/process3"/>
    <dgm:cxn modelId="{6CC75FA1-B797-4AD7-895A-B9A432F0DC7C}" type="presParOf" srcId="{BB7BDFF9-F770-4614-BE00-FFBDB151C890}" destId="{796ACD40-7C0D-44A4-84A5-8B464DC73F11}" srcOrd="1" destOrd="0" presId="urn:microsoft.com/office/officeart/2005/8/layout/process3"/>
    <dgm:cxn modelId="{7CC223F7-4798-4520-BACE-40BD2533B201}" type="presParOf" srcId="{BB7BDFF9-F770-4614-BE00-FFBDB151C890}" destId="{D696156D-A375-451D-A871-4450C7333E62}" srcOrd="2" destOrd="0" presId="urn:microsoft.com/office/officeart/2005/8/layout/process3"/>
    <dgm:cxn modelId="{29D60849-D604-42D4-8E47-6BBDBC1719BF}" type="presParOf" srcId="{E9512A1A-663D-4651-8D4F-5FA404AA7D61}" destId="{5817E622-AF56-4F5E-9975-2BF209E0D542}" srcOrd="3" destOrd="0" presId="urn:microsoft.com/office/officeart/2005/8/layout/process3"/>
    <dgm:cxn modelId="{37914D3B-C103-4D77-B1B9-6F5B2DB4F042}" type="presParOf" srcId="{5817E622-AF56-4F5E-9975-2BF209E0D542}" destId="{114E90D1-793E-439B-A51F-ACCDAEC87C13}" srcOrd="0" destOrd="0" presId="urn:microsoft.com/office/officeart/2005/8/layout/process3"/>
    <dgm:cxn modelId="{05F103C0-8055-4576-8555-27CC566BA930}" type="presParOf" srcId="{E9512A1A-663D-4651-8D4F-5FA404AA7D61}" destId="{68F21CAE-1DFE-42C6-B542-02DD78963145}" srcOrd="4" destOrd="0" presId="urn:microsoft.com/office/officeart/2005/8/layout/process3"/>
    <dgm:cxn modelId="{FFEA99C2-14EB-41AC-979B-EBC82EE38072}" type="presParOf" srcId="{68F21CAE-1DFE-42C6-B542-02DD78963145}" destId="{678C0D79-034B-461E-9776-AD2274ABD964}" srcOrd="0" destOrd="0" presId="urn:microsoft.com/office/officeart/2005/8/layout/process3"/>
    <dgm:cxn modelId="{9F805331-D951-4AD9-9CBA-272E53203042}" type="presParOf" srcId="{68F21CAE-1DFE-42C6-B542-02DD78963145}" destId="{BBF23A1E-EF71-4584-9B90-37E1C331D620}" srcOrd="1" destOrd="0" presId="urn:microsoft.com/office/officeart/2005/8/layout/process3"/>
    <dgm:cxn modelId="{15356972-D70D-4BC6-82FF-457DE90B5B95}" type="presParOf" srcId="{68F21CAE-1DFE-42C6-B542-02DD78963145}" destId="{C016172C-ACA5-4040-8A09-D9B290A954EB}"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5725B-53B1-4D6C-B66B-2A8A793E8383}">
      <dsp:nvSpPr>
        <dsp:cNvPr id="0" name=""/>
        <dsp:cNvSpPr/>
      </dsp:nvSpPr>
      <dsp:spPr>
        <a:xfrm>
          <a:off x="2501" y="66129"/>
          <a:ext cx="2783838" cy="788696"/>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Good Practices</a:t>
          </a:r>
        </a:p>
      </dsp:txBody>
      <dsp:txXfrm>
        <a:off x="2501" y="66129"/>
        <a:ext cx="2783838" cy="525797"/>
      </dsp:txXfrm>
    </dsp:sp>
    <dsp:sp modelId="{5E65F764-1198-49BC-98D9-AA216DAC4F2B}">
      <dsp:nvSpPr>
        <dsp:cNvPr id="0" name=""/>
        <dsp:cNvSpPr/>
      </dsp:nvSpPr>
      <dsp:spPr>
        <a:xfrm>
          <a:off x="903873" y="591926"/>
          <a:ext cx="1661854" cy="514080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Interferences</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Tribology</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Torque Margin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Space Environment</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Launch Loads</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Assembly &amp; Integration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Testing </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Modeling / analysis/ simulation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Final Stow Inspections</a:t>
          </a:r>
        </a:p>
        <a:p>
          <a:pPr marL="114300" lvl="1" indent="-114300" algn="l" defTabSz="622300">
            <a:lnSpc>
              <a:spcPct val="90000"/>
            </a:lnSpc>
            <a:spcBef>
              <a:spcPct val="0"/>
            </a:spcBef>
            <a:spcAft>
              <a:spcPct val="15000"/>
            </a:spcAft>
            <a:buChar char="•"/>
          </a:pPr>
          <a:endParaRPr lang="en-US" sz="1400" kern="1200" dirty="0"/>
        </a:p>
      </dsp:txBody>
      <dsp:txXfrm>
        <a:off x="952547" y="640600"/>
        <a:ext cx="1564506" cy="5043452"/>
      </dsp:txXfrm>
    </dsp:sp>
    <dsp:sp modelId="{3D0F46E5-1C97-4E8A-AB02-E42AF44268A8}">
      <dsp:nvSpPr>
        <dsp:cNvPr id="0" name=""/>
        <dsp:cNvSpPr/>
      </dsp:nvSpPr>
      <dsp:spPr>
        <a:xfrm>
          <a:off x="2953176" y="122151"/>
          <a:ext cx="353692" cy="41375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953176" y="204902"/>
        <a:ext cx="247584" cy="248251"/>
      </dsp:txXfrm>
    </dsp:sp>
    <dsp:sp modelId="{796ACD40-7C0D-44A4-84A5-8B464DC73F11}">
      <dsp:nvSpPr>
        <dsp:cNvPr id="0" name=""/>
        <dsp:cNvSpPr/>
      </dsp:nvSpPr>
      <dsp:spPr>
        <a:xfrm>
          <a:off x="3453685" y="66129"/>
          <a:ext cx="1661854" cy="788696"/>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Pre-Flight Contingency Ops</a:t>
          </a:r>
        </a:p>
      </dsp:txBody>
      <dsp:txXfrm>
        <a:off x="3453685" y="66129"/>
        <a:ext cx="1661854" cy="525797"/>
      </dsp:txXfrm>
    </dsp:sp>
    <dsp:sp modelId="{D696156D-A375-451D-A871-4450C7333E62}">
      <dsp:nvSpPr>
        <dsp:cNvPr id="0" name=""/>
        <dsp:cNvSpPr/>
      </dsp:nvSpPr>
      <dsp:spPr>
        <a:xfrm>
          <a:off x="3794064" y="591926"/>
          <a:ext cx="1661854" cy="514080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Computer simulations of contingency and worst case scenarios</a:t>
          </a:r>
        </a:p>
      </dsp:txBody>
      <dsp:txXfrm>
        <a:off x="3842738" y="640600"/>
        <a:ext cx="1564506" cy="5043452"/>
      </dsp:txXfrm>
    </dsp:sp>
    <dsp:sp modelId="{5817E622-AF56-4F5E-9975-2BF209E0D542}">
      <dsp:nvSpPr>
        <dsp:cNvPr id="0" name=""/>
        <dsp:cNvSpPr/>
      </dsp:nvSpPr>
      <dsp:spPr>
        <a:xfrm>
          <a:off x="5367470" y="122151"/>
          <a:ext cx="534094" cy="41375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367470" y="204902"/>
        <a:ext cx="409968" cy="248251"/>
      </dsp:txXfrm>
    </dsp:sp>
    <dsp:sp modelId="{BBF23A1E-EF71-4584-9B90-37E1C331D620}">
      <dsp:nvSpPr>
        <dsp:cNvPr id="0" name=""/>
        <dsp:cNvSpPr/>
      </dsp:nvSpPr>
      <dsp:spPr>
        <a:xfrm>
          <a:off x="6123264" y="66129"/>
          <a:ext cx="1661854" cy="788696"/>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In-Space Contingency Ops</a:t>
          </a:r>
        </a:p>
      </dsp:txBody>
      <dsp:txXfrm>
        <a:off x="6123264" y="66129"/>
        <a:ext cx="1661854" cy="525797"/>
      </dsp:txXfrm>
    </dsp:sp>
    <dsp:sp modelId="{C016172C-ACA5-4040-8A09-D9B290A954EB}">
      <dsp:nvSpPr>
        <dsp:cNvPr id="0" name=""/>
        <dsp:cNvSpPr/>
      </dsp:nvSpPr>
      <dsp:spPr>
        <a:xfrm>
          <a:off x="6463644" y="591926"/>
          <a:ext cx="1661854" cy="514080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Firing of thrusters to spin or shake the SC</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Orienting SC to sun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Commanding motor back and forth (if motor driven)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Inertial load maneuvers supported by dynamic simulation analysis and ground testing if deployable mockup available</a:t>
          </a:r>
        </a:p>
      </dsp:txBody>
      <dsp:txXfrm>
        <a:off x="6512318" y="640600"/>
        <a:ext cx="1564506" cy="504345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5138"/>
          </a:xfrm>
          <a:prstGeom prst="rect">
            <a:avLst/>
          </a:prstGeom>
        </p:spPr>
        <p:txBody>
          <a:bodyPr vert="horz" lIns="91440" tIns="45720" rIns="91440" bIns="45720" rtlCol="0"/>
          <a:lstStyle>
            <a:lvl1pPr algn="r">
              <a:defRPr sz="1200"/>
            </a:lvl1pPr>
          </a:lstStyle>
          <a:p>
            <a:fld id="{B5E5FF3A-BA2D-4702-89E4-F8B41AB3C626}" type="datetimeFigureOut">
              <a:rPr lang="en-US" smtClean="0"/>
              <a:pPr/>
              <a:t>11/2/2021</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6426"/>
            <a:ext cx="5608320" cy="41830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7840"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675"/>
            <a:ext cx="3037840" cy="465138"/>
          </a:xfrm>
          <a:prstGeom prst="rect">
            <a:avLst/>
          </a:prstGeom>
        </p:spPr>
        <p:txBody>
          <a:bodyPr vert="horz" lIns="91440" tIns="45720" rIns="91440" bIns="45720" rtlCol="0" anchor="b"/>
          <a:lstStyle>
            <a:lvl1pPr algn="r">
              <a:defRPr sz="1200"/>
            </a:lvl1pPr>
          </a:lstStyle>
          <a:p>
            <a:fld id="{DD23642F-4EFA-4463-8560-612BA551B679}" type="slidenum">
              <a:rPr lang="en-US" smtClean="0"/>
              <a:pPr/>
              <a:t>‹#›</a:t>
            </a:fld>
            <a:endParaRPr lang="en-US" dirty="0"/>
          </a:p>
        </p:txBody>
      </p:sp>
    </p:spTree>
    <p:extLst>
      <p:ext uri="{BB962C8B-B14F-4D97-AF65-F5344CB8AC3E}">
        <p14:creationId xmlns:p14="http://schemas.microsoft.com/office/powerpoint/2010/main" val="79014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a:t>
            </a:fld>
            <a:endParaRPr lang="en-US" dirty="0"/>
          </a:p>
        </p:txBody>
      </p:sp>
    </p:spTree>
    <p:extLst>
      <p:ext uri="{BB962C8B-B14F-4D97-AF65-F5344CB8AC3E}">
        <p14:creationId xmlns:p14="http://schemas.microsoft.com/office/powerpoint/2010/main" val="507575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2</a:t>
            </a:fld>
            <a:endParaRPr lang="en-US"/>
          </a:p>
        </p:txBody>
      </p:sp>
    </p:spTree>
    <p:extLst>
      <p:ext uri="{BB962C8B-B14F-4D97-AF65-F5344CB8AC3E}">
        <p14:creationId xmlns:p14="http://schemas.microsoft.com/office/powerpoint/2010/main" val="2784904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3</a:t>
            </a:fld>
            <a:endParaRPr lang="en-US"/>
          </a:p>
        </p:txBody>
      </p:sp>
    </p:spTree>
    <p:extLst>
      <p:ext uri="{BB962C8B-B14F-4D97-AF65-F5344CB8AC3E}">
        <p14:creationId xmlns:p14="http://schemas.microsoft.com/office/powerpoint/2010/main" val="3057258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4</a:t>
            </a:fld>
            <a:endParaRPr lang="en-US"/>
          </a:p>
        </p:txBody>
      </p:sp>
    </p:spTree>
    <p:extLst>
      <p:ext uri="{BB962C8B-B14F-4D97-AF65-F5344CB8AC3E}">
        <p14:creationId xmlns:p14="http://schemas.microsoft.com/office/powerpoint/2010/main" val="1046242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5</a:t>
            </a:fld>
            <a:endParaRPr lang="en-US"/>
          </a:p>
        </p:txBody>
      </p:sp>
    </p:spTree>
    <p:extLst>
      <p:ext uri="{BB962C8B-B14F-4D97-AF65-F5344CB8AC3E}">
        <p14:creationId xmlns:p14="http://schemas.microsoft.com/office/powerpoint/2010/main" val="3500382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6</a:t>
            </a:fld>
            <a:endParaRPr lang="en-US"/>
          </a:p>
        </p:txBody>
      </p:sp>
    </p:spTree>
    <p:extLst>
      <p:ext uri="{BB962C8B-B14F-4D97-AF65-F5344CB8AC3E}">
        <p14:creationId xmlns:p14="http://schemas.microsoft.com/office/powerpoint/2010/main" val="105604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7</a:t>
            </a:fld>
            <a:endParaRPr lang="en-US" dirty="0"/>
          </a:p>
        </p:txBody>
      </p:sp>
    </p:spTree>
    <p:extLst>
      <p:ext uri="{BB962C8B-B14F-4D97-AF65-F5344CB8AC3E}">
        <p14:creationId xmlns:p14="http://schemas.microsoft.com/office/powerpoint/2010/main" val="806903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9</a:t>
            </a:fld>
            <a:endParaRPr lang="en-US"/>
          </a:p>
        </p:txBody>
      </p:sp>
    </p:spTree>
    <p:extLst>
      <p:ext uri="{BB962C8B-B14F-4D97-AF65-F5344CB8AC3E}">
        <p14:creationId xmlns:p14="http://schemas.microsoft.com/office/powerpoint/2010/main" val="332976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10</a:t>
            </a:fld>
            <a:endParaRPr lang="en-US" dirty="0"/>
          </a:p>
        </p:txBody>
      </p:sp>
    </p:spTree>
    <p:extLst>
      <p:ext uri="{BB962C8B-B14F-4D97-AF65-F5344CB8AC3E}">
        <p14:creationId xmlns:p14="http://schemas.microsoft.com/office/powerpoint/2010/main" val="57198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11</a:t>
            </a:fld>
            <a:endParaRPr lang="en-US" dirty="0"/>
          </a:p>
        </p:txBody>
      </p:sp>
    </p:spTree>
    <p:extLst>
      <p:ext uri="{BB962C8B-B14F-4D97-AF65-F5344CB8AC3E}">
        <p14:creationId xmlns:p14="http://schemas.microsoft.com/office/powerpoint/2010/main" val="1931496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12</a:t>
            </a:fld>
            <a:endParaRPr lang="en-US" dirty="0"/>
          </a:p>
        </p:txBody>
      </p:sp>
    </p:spTree>
    <p:extLst>
      <p:ext uri="{BB962C8B-B14F-4D97-AF65-F5344CB8AC3E}">
        <p14:creationId xmlns:p14="http://schemas.microsoft.com/office/powerpoint/2010/main" val="394952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13</a:t>
            </a:fld>
            <a:endParaRPr lang="en-US" dirty="0"/>
          </a:p>
        </p:txBody>
      </p:sp>
    </p:spTree>
    <p:extLst>
      <p:ext uri="{BB962C8B-B14F-4D97-AF65-F5344CB8AC3E}">
        <p14:creationId xmlns:p14="http://schemas.microsoft.com/office/powerpoint/2010/main" val="1733365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14</a:t>
            </a:fld>
            <a:endParaRPr lang="en-US" dirty="0"/>
          </a:p>
        </p:txBody>
      </p:sp>
    </p:spTree>
    <p:extLst>
      <p:ext uri="{BB962C8B-B14F-4D97-AF65-F5344CB8AC3E}">
        <p14:creationId xmlns:p14="http://schemas.microsoft.com/office/powerpoint/2010/main" val="3659840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15</a:t>
            </a:fld>
            <a:endParaRPr lang="en-US" dirty="0"/>
          </a:p>
        </p:txBody>
      </p:sp>
    </p:spTree>
    <p:extLst>
      <p:ext uri="{BB962C8B-B14F-4D97-AF65-F5344CB8AC3E}">
        <p14:creationId xmlns:p14="http://schemas.microsoft.com/office/powerpoint/2010/main" val="3581291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16</a:t>
            </a:fld>
            <a:endParaRPr lang="en-US" dirty="0"/>
          </a:p>
        </p:txBody>
      </p:sp>
    </p:spTree>
    <p:extLst>
      <p:ext uri="{BB962C8B-B14F-4D97-AF65-F5344CB8AC3E}">
        <p14:creationId xmlns:p14="http://schemas.microsoft.com/office/powerpoint/2010/main" val="4120650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17</a:t>
            </a:fld>
            <a:endParaRPr lang="en-US" dirty="0"/>
          </a:p>
        </p:txBody>
      </p:sp>
    </p:spTree>
    <p:extLst>
      <p:ext uri="{BB962C8B-B14F-4D97-AF65-F5344CB8AC3E}">
        <p14:creationId xmlns:p14="http://schemas.microsoft.com/office/powerpoint/2010/main" val="4067270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18</a:t>
            </a:fld>
            <a:endParaRPr lang="en-US" dirty="0"/>
          </a:p>
        </p:txBody>
      </p:sp>
    </p:spTree>
    <p:extLst>
      <p:ext uri="{BB962C8B-B14F-4D97-AF65-F5344CB8AC3E}">
        <p14:creationId xmlns:p14="http://schemas.microsoft.com/office/powerpoint/2010/main" val="3032052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912" y="152400"/>
            <a:ext cx="10002416" cy="658091"/>
          </a:xfrm>
        </p:spPr>
        <p:txBody>
          <a:bodyPr/>
          <a:lstStyle>
            <a:lvl1pPr algn="ctr">
              <a:defRPr sz="28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8882743" cy="406400"/>
          </a:xfrm>
        </p:spPr>
        <p:txBody>
          <a:bodyPr/>
          <a:lstStyle/>
          <a:p>
            <a:r>
              <a:rPr lang="en-US"/>
              <a:t>Click to edit Master title style</a:t>
            </a:r>
          </a:p>
        </p:txBody>
      </p:sp>
      <p:sp>
        <p:nvSpPr>
          <p:cNvPr id="3" name="Content Placeholder 2"/>
          <p:cNvSpPr>
            <a:spLocks noGrp="1"/>
          </p:cNvSpPr>
          <p:nvPr>
            <p:ph sz="half" idx="1"/>
          </p:nvPr>
        </p:nvSpPr>
        <p:spPr>
          <a:xfrm>
            <a:off x="209551" y="1041400"/>
            <a:ext cx="5761567" cy="54864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4317" y="1041400"/>
            <a:ext cx="5763683" cy="54864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7607" y="867228"/>
            <a:ext cx="5761567" cy="2990669"/>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sz="half" idx="10"/>
          </p:nvPr>
        </p:nvSpPr>
        <p:spPr>
          <a:xfrm>
            <a:off x="261802" y="3867332"/>
            <a:ext cx="5761567" cy="2990669"/>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sz="half" idx="11"/>
          </p:nvPr>
        </p:nvSpPr>
        <p:spPr>
          <a:xfrm>
            <a:off x="6166214" y="3867332"/>
            <a:ext cx="5761567" cy="2990669"/>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half" idx="12"/>
          </p:nvPr>
        </p:nvSpPr>
        <p:spPr>
          <a:xfrm>
            <a:off x="6160407" y="862873"/>
            <a:ext cx="5761567" cy="2990669"/>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06418" y="152400"/>
            <a:ext cx="2931583" cy="637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9551" y="152400"/>
            <a:ext cx="8593667" cy="6375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05CF7D81-1BE2-43D9-AD4A-FF67089AD3E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3" name="Rectangle 9"/>
          <p:cNvSpPr>
            <a:spLocks noGrp="1" noChangeArrowheads="1"/>
          </p:cNvSpPr>
          <p:nvPr>
            <p:ph type="title"/>
          </p:nvPr>
        </p:nvSpPr>
        <p:spPr bwMode="auto">
          <a:xfrm>
            <a:off x="1219201" y="152400"/>
            <a:ext cx="8278284" cy="658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35" name="Rectangle 11"/>
          <p:cNvSpPr>
            <a:spLocks noChangeArrowheads="1"/>
          </p:cNvSpPr>
          <p:nvPr userDrawn="1"/>
        </p:nvSpPr>
        <p:spPr bwMode="auto">
          <a:xfrm>
            <a:off x="11835580" y="6608518"/>
            <a:ext cx="341760" cy="230832"/>
          </a:xfrm>
          <a:prstGeom prst="rect">
            <a:avLst/>
          </a:prstGeom>
          <a:noFill/>
          <a:ln w="12700">
            <a:noFill/>
            <a:miter lim="800000"/>
            <a:headEnd/>
            <a:tailEnd/>
          </a:ln>
          <a:effectLst/>
        </p:spPr>
        <p:txBody>
          <a:bodyPr wrap="none">
            <a:spAutoFit/>
          </a:bodyPr>
          <a:lstStyle/>
          <a:p>
            <a:pPr algn="r">
              <a:lnSpc>
                <a:spcPct val="90000"/>
              </a:lnSpc>
            </a:pPr>
            <a:fld id="{A78509EA-5206-4BEE-9460-3C901424C67E}" type="slidenum">
              <a:rPr lang="en-US" sz="1000">
                <a:latin typeface="Helvetica" pitchFamily="34" charset="0"/>
              </a:rPr>
              <a:pPr algn="r">
                <a:lnSpc>
                  <a:spcPct val="90000"/>
                </a:lnSpc>
              </a:pPr>
              <a:t>‹#›</a:t>
            </a:fld>
            <a:endParaRPr lang="en-US" sz="1000" dirty="0">
              <a:latin typeface="Helvetica" pitchFamily="34" charset="0"/>
            </a:endParaRPr>
          </a:p>
        </p:txBody>
      </p:sp>
      <p:sp>
        <p:nvSpPr>
          <p:cNvPr id="1037" name="Line 13"/>
          <p:cNvSpPr>
            <a:spLocks noChangeShapeType="1"/>
          </p:cNvSpPr>
          <p:nvPr userDrawn="1"/>
        </p:nvSpPr>
        <p:spPr bwMode="auto">
          <a:xfrm>
            <a:off x="1117601" y="935184"/>
            <a:ext cx="9749367" cy="0"/>
          </a:xfrm>
          <a:prstGeom prst="line">
            <a:avLst/>
          </a:prstGeom>
          <a:noFill/>
          <a:ln w="38100">
            <a:solidFill>
              <a:schemeClr val="tx1"/>
            </a:solidFill>
            <a:round/>
            <a:headEnd/>
            <a:tailEnd/>
          </a:ln>
          <a:effectLst/>
        </p:spPr>
        <p:txBody>
          <a:bodyPr wrap="none" anchor="ctr"/>
          <a:lstStyle/>
          <a:p>
            <a:endParaRPr lang="en-US" sz="1800" dirty="0"/>
          </a:p>
        </p:txBody>
      </p:sp>
      <p:sp>
        <p:nvSpPr>
          <p:cNvPr id="1039" name="Rectangle 15"/>
          <p:cNvSpPr>
            <a:spLocks noGrp="1" noChangeArrowheads="1"/>
          </p:cNvSpPr>
          <p:nvPr>
            <p:ph type="body" idx="1"/>
          </p:nvPr>
        </p:nvSpPr>
        <p:spPr bwMode="auto">
          <a:xfrm>
            <a:off x="209552" y="1041400"/>
            <a:ext cx="11728449"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40" name="Picture 16"/>
          <p:cNvPicPr>
            <a:picLocks noChangeArrowheads="1"/>
          </p:cNvPicPr>
          <p:nvPr userDrawn="1"/>
        </p:nvPicPr>
        <p:blipFill>
          <a:blip r:embed="rId15" cstate="print"/>
          <a:srcRect/>
          <a:stretch>
            <a:fillRect/>
          </a:stretch>
        </p:blipFill>
        <p:spPr bwMode="auto">
          <a:xfrm>
            <a:off x="16934" y="93239"/>
            <a:ext cx="1100667" cy="841945"/>
          </a:xfrm>
          <a:prstGeom prst="rect">
            <a:avLst/>
          </a:prstGeom>
          <a:noFill/>
          <a:ln w="12700">
            <a:noFill/>
            <a:miter lim="800000"/>
            <a:headEnd/>
            <a:tailEnd/>
          </a:ln>
          <a:effectLst/>
        </p:spPr>
      </p:pic>
      <p:pic>
        <p:nvPicPr>
          <p:cNvPr id="3" name="Picture 2"/>
          <p:cNvPicPr>
            <a:picLocks noChangeAspect="1"/>
          </p:cNvPicPr>
          <p:nvPr userDrawn="1"/>
        </p:nvPicPr>
        <p:blipFill>
          <a:blip r:embed="rId16"/>
          <a:stretch>
            <a:fillRect/>
          </a:stretch>
        </p:blipFill>
        <p:spPr>
          <a:xfrm>
            <a:off x="10381852" y="52049"/>
            <a:ext cx="1712671" cy="829575"/>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60" r:id="rId13"/>
  </p:sldLayoutIdLst>
  <p:hf sldNum="0" hdr="0" ftr="0" dt="0"/>
  <p:txStyles>
    <p:titleStyle>
      <a:lvl1pPr algn="l" rtl="0" fontAlgn="base">
        <a:spcBef>
          <a:spcPct val="0"/>
        </a:spcBef>
        <a:spcAft>
          <a:spcPct val="0"/>
        </a:spcAft>
        <a:defRPr sz="2400" b="1">
          <a:solidFill>
            <a:schemeClr val="tx1"/>
          </a:solidFill>
          <a:latin typeface="+mj-lt"/>
          <a:ea typeface="+mj-ea"/>
          <a:cs typeface="+mj-cs"/>
        </a:defRPr>
      </a:lvl1pPr>
      <a:lvl2pPr algn="l" rtl="0" fontAlgn="base">
        <a:spcBef>
          <a:spcPct val="0"/>
        </a:spcBef>
        <a:spcAft>
          <a:spcPct val="0"/>
        </a:spcAft>
        <a:defRPr sz="2400" b="1">
          <a:solidFill>
            <a:schemeClr val="tx1"/>
          </a:solidFill>
          <a:latin typeface="Helvetica" pitchFamily="34" charset="0"/>
        </a:defRPr>
      </a:lvl2pPr>
      <a:lvl3pPr algn="l" rtl="0" fontAlgn="base">
        <a:spcBef>
          <a:spcPct val="0"/>
        </a:spcBef>
        <a:spcAft>
          <a:spcPct val="0"/>
        </a:spcAft>
        <a:defRPr sz="2400" b="1">
          <a:solidFill>
            <a:schemeClr val="tx1"/>
          </a:solidFill>
          <a:latin typeface="Helvetica" pitchFamily="34" charset="0"/>
        </a:defRPr>
      </a:lvl3pPr>
      <a:lvl4pPr algn="l" rtl="0" fontAlgn="base">
        <a:spcBef>
          <a:spcPct val="0"/>
        </a:spcBef>
        <a:spcAft>
          <a:spcPct val="0"/>
        </a:spcAft>
        <a:defRPr sz="2400" b="1">
          <a:solidFill>
            <a:schemeClr val="tx1"/>
          </a:solidFill>
          <a:latin typeface="Helvetica" pitchFamily="34" charset="0"/>
        </a:defRPr>
      </a:lvl4pPr>
      <a:lvl5pPr algn="l" rtl="0" fontAlgn="base">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p:titleStyle>
    <p:bodyStyle>
      <a:lvl1pPr marL="342900" indent="-342900" algn="l" rtl="0" eaLnBrk="0" fontAlgn="base" hangingPunct="0">
        <a:spcBef>
          <a:spcPct val="20000"/>
        </a:spcBef>
        <a:spcAft>
          <a:spcPct val="40000"/>
        </a:spcAft>
        <a:buClr>
          <a:srgbClr val="BB0018"/>
        </a:buClr>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
          <a:srgbClr val="BB0018"/>
        </a:buClr>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
          <a:srgbClr val="BB0018"/>
        </a:buClr>
        <a:buChar char="•"/>
        <a:defRPr sz="1600">
          <a:solidFill>
            <a:schemeClr val="tx1"/>
          </a:solidFill>
          <a:latin typeface="+mn-lt"/>
        </a:defRPr>
      </a:lvl3pPr>
      <a:lvl4pPr marL="1600200" indent="-228600" algn="l" rtl="0" eaLnBrk="0" fontAlgn="base" hangingPunct="0">
        <a:spcBef>
          <a:spcPct val="0"/>
        </a:spcBef>
        <a:spcAft>
          <a:spcPct val="35000"/>
        </a:spcAft>
        <a:buClr>
          <a:srgbClr val="BB0018"/>
        </a:buClr>
        <a:buChar char="–"/>
        <a:defRPr sz="1400">
          <a:solidFill>
            <a:schemeClr val="tx1"/>
          </a:solidFill>
          <a:latin typeface="+mn-lt"/>
        </a:defRPr>
      </a:lvl4pPr>
      <a:lvl5pPr marL="2057400" indent="-228600" algn="l" rtl="0" eaLnBrk="0" fontAlgn="base" hangingPunct="0">
        <a:spcBef>
          <a:spcPct val="0"/>
        </a:spcBef>
        <a:spcAft>
          <a:spcPct val="35000"/>
        </a:spcAft>
        <a:buClr>
          <a:srgbClr val="BB0018"/>
        </a:buClr>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64714" y="1255059"/>
            <a:ext cx="8969122" cy="1446550"/>
          </a:xfrm>
          <a:prstGeom prst="rect">
            <a:avLst/>
          </a:prstGeom>
        </p:spPr>
        <p:txBody>
          <a:bodyPr wrap="none">
            <a:spAutoFit/>
          </a:bodyPr>
          <a:lstStyle/>
          <a:p>
            <a:pPr algn="ctr" fontAlgn="base">
              <a:spcBef>
                <a:spcPct val="0"/>
              </a:spcBef>
              <a:spcAft>
                <a:spcPct val="0"/>
              </a:spcAft>
            </a:pPr>
            <a:r>
              <a:rPr lang="en-US" altLang="en-US" sz="4400" b="1" dirty="0">
                <a:solidFill>
                  <a:srgbClr val="0070C0"/>
                </a:solidFill>
                <a:cs typeface="Arial" charset="0"/>
              </a:rPr>
              <a:t>Study of Spacecraft Deployables</a:t>
            </a:r>
          </a:p>
          <a:p>
            <a:pPr algn="ctr" fontAlgn="base">
              <a:spcBef>
                <a:spcPct val="0"/>
              </a:spcBef>
              <a:spcAft>
                <a:spcPct val="0"/>
              </a:spcAft>
            </a:pPr>
            <a:r>
              <a:rPr lang="en-US" altLang="en-US" sz="4400" b="1" dirty="0">
                <a:solidFill>
                  <a:srgbClr val="0070C0"/>
                </a:solidFill>
                <a:cs typeface="Arial" charset="0"/>
              </a:rPr>
              <a:t>Failures</a:t>
            </a:r>
          </a:p>
        </p:txBody>
      </p:sp>
      <p:sp>
        <p:nvSpPr>
          <p:cNvPr id="7" name="Rectangle 6"/>
          <p:cNvSpPr/>
          <p:nvPr/>
        </p:nvSpPr>
        <p:spPr>
          <a:xfrm>
            <a:off x="1053970" y="3009901"/>
            <a:ext cx="10190610" cy="3724096"/>
          </a:xfrm>
          <a:prstGeom prst="rect">
            <a:avLst/>
          </a:prstGeom>
        </p:spPr>
        <p:txBody>
          <a:bodyPr wrap="none">
            <a:spAutoFit/>
          </a:bodyPr>
          <a:lstStyle/>
          <a:p>
            <a:pPr algn="ctr" fontAlgn="base">
              <a:spcBef>
                <a:spcPct val="0"/>
              </a:spcBef>
              <a:spcAft>
                <a:spcPct val="0"/>
              </a:spcAft>
            </a:pPr>
            <a:r>
              <a:rPr lang="en-US" altLang="en-US" sz="2400" b="1" dirty="0">
                <a:solidFill>
                  <a:srgbClr val="000000"/>
                </a:solidFill>
                <a:cs typeface="Arial" charset="0"/>
              </a:rPr>
              <a:t>Alejandro Rivera</a:t>
            </a:r>
          </a:p>
          <a:p>
            <a:pPr algn="ctr" fontAlgn="base">
              <a:spcBef>
                <a:spcPct val="0"/>
              </a:spcBef>
              <a:spcAft>
                <a:spcPct val="0"/>
              </a:spcAft>
            </a:pPr>
            <a:r>
              <a:rPr lang="en-US" altLang="en-US" sz="2000" b="1" dirty="0">
                <a:solidFill>
                  <a:srgbClr val="000000"/>
                </a:solidFill>
                <a:cs typeface="Arial" charset="0"/>
              </a:rPr>
              <a:t>Deployables Analysis Engineer</a:t>
            </a:r>
          </a:p>
          <a:p>
            <a:pPr algn="ctr" fontAlgn="base">
              <a:spcBef>
                <a:spcPct val="0"/>
              </a:spcBef>
              <a:spcAft>
                <a:spcPct val="0"/>
              </a:spcAft>
            </a:pPr>
            <a:endParaRPr lang="en-US" altLang="en-US" b="1" dirty="0">
              <a:solidFill>
                <a:srgbClr val="000000"/>
              </a:solidFill>
              <a:cs typeface="Arial" charset="0"/>
            </a:endParaRPr>
          </a:p>
          <a:p>
            <a:pPr algn="ctr" fontAlgn="base">
              <a:spcBef>
                <a:spcPct val="0"/>
              </a:spcBef>
              <a:spcAft>
                <a:spcPct val="0"/>
              </a:spcAft>
            </a:pPr>
            <a:r>
              <a:rPr lang="en-US" altLang="en-US" b="1" dirty="0">
                <a:solidFill>
                  <a:srgbClr val="000000"/>
                </a:solidFill>
                <a:cs typeface="Arial" charset="0"/>
              </a:rPr>
              <a:t>NASA Goddard Space Flight Center</a:t>
            </a:r>
          </a:p>
          <a:p>
            <a:pPr algn="ctr" fontAlgn="base">
              <a:spcBef>
                <a:spcPct val="0"/>
              </a:spcBef>
              <a:spcAft>
                <a:spcPct val="0"/>
              </a:spcAft>
            </a:pPr>
            <a:endParaRPr lang="en-US" altLang="en-US" sz="2800" b="1" dirty="0">
              <a:solidFill>
                <a:srgbClr val="000000"/>
              </a:solidFill>
              <a:cs typeface="Arial" charset="0"/>
            </a:endParaRPr>
          </a:p>
          <a:p>
            <a:pPr algn="ctr" fontAlgn="base">
              <a:spcBef>
                <a:spcPct val="0"/>
              </a:spcBef>
              <a:spcAft>
                <a:spcPct val="0"/>
              </a:spcAft>
            </a:pPr>
            <a:endParaRPr lang="en-US" altLang="en-US" sz="2800" b="1" dirty="0">
              <a:solidFill>
                <a:srgbClr val="000000"/>
              </a:solidFill>
              <a:cs typeface="Arial" charset="0"/>
            </a:endParaRPr>
          </a:p>
          <a:p>
            <a:pPr algn="just" fontAlgn="base"/>
            <a:r>
              <a:rPr lang="en-US" sz="2800" b="1" dirty="0">
                <a:solidFill>
                  <a:srgbClr val="404040"/>
                </a:solidFill>
                <a:latin typeface="Trebuchet MS" panose="020B0603020202020204" pitchFamily="34" charset="0"/>
              </a:rPr>
              <a:t>19th European Space Mechanisms and Tribology Symposium</a:t>
            </a:r>
          </a:p>
          <a:p>
            <a:pPr algn="ctr" fontAlgn="base">
              <a:spcBef>
                <a:spcPct val="0"/>
              </a:spcBef>
              <a:spcAft>
                <a:spcPct val="0"/>
              </a:spcAft>
            </a:pPr>
            <a:endParaRPr lang="en-US" altLang="en-US" sz="2800" b="1" dirty="0">
              <a:solidFill>
                <a:srgbClr val="000000"/>
              </a:solidFill>
              <a:cs typeface="Arial" charset="0"/>
            </a:endParaRPr>
          </a:p>
          <a:p>
            <a:pPr algn="ctr" fontAlgn="base">
              <a:spcBef>
                <a:spcPct val="0"/>
              </a:spcBef>
              <a:spcAft>
                <a:spcPct val="0"/>
              </a:spcAft>
            </a:pPr>
            <a:endParaRPr lang="en-US" altLang="en-US" sz="2400" b="1" dirty="0">
              <a:solidFill>
                <a:srgbClr val="000000"/>
              </a:solidFill>
              <a:cs typeface="Arial" charset="0"/>
            </a:endParaRPr>
          </a:p>
          <a:p>
            <a:pPr algn="ctr" fontAlgn="base">
              <a:spcBef>
                <a:spcPct val="0"/>
              </a:spcBef>
              <a:spcAft>
                <a:spcPct val="0"/>
              </a:spcAft>
            </a:pPr>
            <a:r>
              <a:rPr lang="en-US" altLang="en-US" sz="2000" b="1" dirty="0">
                <a:solidFill>
                  <a:srgbClr val="0070C0"/>
                </a:solidFill>
                <a:cs typeface="Arial" charset="0"/>
              </a:rPr>
              <a:t>September 24</a:t>
            </a:r>
            <a:r>
              <a:rPr lang="en-US" altLang="en-US" sz="2000" b="1" baseline="30000" dirty="0">
                <a:solidFill>
                  <a:srgbClr val="0070C0"/>
                </a:solidFill>
                <a:cs typeface="Arial" charset="0"/>
              </a:rPr>
              <a:t>th</a:t>
            </a:r>
            <a:r>
              <a:rPr lang="en-US" altLang="en-US" sz="2000" b="1" dirty="0">
                <a:solidFill>
                  <a:srgbClr val="0070C0"/>
                </a:solidFill>
                <a:cs typeface="Arial" charset="0"/>
              </a:rPr>
              <a:t>,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4" name="Rectangle 3"/>
          <p:cNvSpPr/>
          <p:nvPr/>
        </p:nvSpPr>
        <p:spPr>
          <a:xfrm>
            <a:off x="333374" y="1143506"/>
            <a:ext cx="11172826" cy="3477875"/>
          </a:xfrm>
          <a:prstGeom prst="rect">
            <a:avLst/>
          </a:prstGeom>
        </p:spPr>
        <p:txBody>
          <a:bodyPr wrap="square">
            <a:spAutoFit/>
          </a:bodyPr>
          <a:lstStyle/>
          <a:p>
            <a:endParaRPr lang="en-US" sz="3600" dirty="0">
              <a:solidFill>
                <a:srgbClr val="000000"/>
              </a:solidFill>
              <a:latin typeface="Times New Roman" panose="02020603050405020304" pitchFamily="18" charset="0"/>
            </a:endParaRPr>
          </a:p>
          <a:p>
            <a:r>
              <a:rPr lang="en-US" sz="3200" i="1" dirty="0">
                <a:solidFill>
                  <a:srgbClr val="000000"/>
                </a:solidFill>
                <a:latin typeface="Times New Roman" panose="02020603050405020304" pitchFamily="18" charset="0"/>
              </a:rPr>
              <a:t>The views and opinions expressed in this presentation are those of the author and do not necessarily reflect the official policy, procedures or position of NASA Goddard Space Flight Center or the National Aeronautics and Space Administration.</a:t>
            </a:r>
          </a:p>
          <a:p>
            <a:endParaRPr lang="en-US" sz="3200" i="1" dirty="0">
              <a:solidFill>
                <a:srgbClr val="000000"/>
              </a:solidFill>
              <a:latin typeface="Times New Roman" panose="02020603050405020304" pitchFamily="18" charset="0"/>
            </a:endParaRPr>
          </a:p>
          <a:p>
            <a:endParaRPr lang="en-US" sz="2400" i="1" dirty="0">
              <a:solidFill>
                <a:srgbClr val="000000"/>
              </a:solidFill>
              <a:latin typeface="Times New Roman" panose="02020603050405020304" pitchFamily="18" charset="0"/>
            </a:endParaRP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spTree>
    <p:extLst>
      <p:ext uri="{BB962C8B-B14F-4D97-AF65-F5344CB8AC3E}">
        <p14:creationId xmlns:p14="http://schemas.microsoft.com/office/powerpoint/2010/main" val="2423750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sp>
        <p:nvSpPr>
          <p:cNvPr id="4" name="TextBox 3"/>
          <p:cNvSpPr txBox="1"/>
          <p:nvPr/>
        </p:nvSpPr>
        <p:spPr>
          <a:xfrm>
            <a:off x="378069" y="1257300"/>
            <a:ext cx="11095893"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t>Deployables failures still taking place at an average of 1 every two years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Loss of mission goals and spacecraft performance</a:t>
            </a:r>
          </a:p>
          <a:p>
            <a:pPr marL="800100" lvl="1"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Desire to understand what have historically been the most common modes of failure of deployables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How can we prevent these from happening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Share our findings with ESMATS Community</a:t>
            </a:r>
          </a:p>
        </p:txBody>
      </p:sp>
    </p:spTree>
    <p:extLst>
      <p:ext uri="{BB962C8B-B14F-4D97-AF65-F5344CB8AC3E}">
        <p14:creationId xmlns:p14="http://schemas.microsoft.com/office/powerpoint/2010/main" val="4015443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YEARLY ANOMALIES DISTRIBUTION</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pic>
        <p:nvPicPr>
          <p:cNvPr id="7" name="Picture 6"/>
          <p:cNvPicPr>
            <a:picLocks noChangeAspect="1"/>
          </p:cNvPicPr>
          <p:nvPr/>
        </p:nvPicPr>
        <p:blipFill>
          <a:blip r:embed="rId3"/>
          <a:stretch>
            <a:fillRect/>
          </a:stretch>
        </p:blipFill>
        <p:spPr>
          <a:xfrm>
            <a:off x="731265" y="1222871"/>
            <a:ext cx="10926107" cy="4348370"/>
          </a:xfrm>
          <a:prstGeom prst="rect">
            <a:avLst/>
          </a:prstGeom>
        </p:spPr>
      </p:pic>
    </p:spTree>
    <p:extLst>
      <p:ext uri="{BB962C8B-B14F-4D97-AF65-F5344CB8AC3E}">
        <p14:creationId xmlns:p14="http://schemas.microsoft.com/office/powerpoint/2010/main" val="3701851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ANOMALIES BY TYPE</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pic>
        <p:nvPicPr>
          <p:cNvPr id="4" name="Picture 3"/>
          <p:cNvPicPr>
            <a:picLocks noChangeAspect="1"/>
          </p:cNvPicPr>
          <p:nvPr/>
        </p:nvPicPr>
        <p:blipFill>
          <a:blip r:embed="rId3"/>
          <a:stretch>
            <a:fillRect/>
          </a:stretch>
        </p:blipFill>
        <p:spPr>
          <a:xfrm>
            <a:off x="570680" y="1511349"/>
            <a:ext cx="5733917" cy="3493915"/>
          </a:xfrm>
          <a:prstGeom prst="rect">
            <a:avLst/>
          </a:prstGeom>
        </p:spPr>
      </p:pic>
      <p:sp>
        <p:nvSpPr>
          <p:cNvPr id="5" name="TextBox 4"/>
          <p:cNvSpPr txBox="1"/>
          <p:nvPr/>
        </p:nvSpPr>
        <p:spPr>
          <a:xfrm>
            <a:off x="6729047" y="1781908"/>
            <a:ext cx="5040922"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t>Solar Array anomalies most common (54%)</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High Gain Antenna (37%)</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Booms (18%)</a:t>
            </a:r>
          </a:p>
        </p:txBody>
      </p:sp>
      <p:sp>
        <p:nvSpPr>
          <p:cNvPr id="6" name="TextBox 5"/>
          <p:cNvSpPr txBox="1"/>
          <p:nvPr/>
        </p:nvSpPr>
        <p:spPr>
          <a:xfrm>
            <a:off x="202184" y="5521456"/>
            <a:ext cx="5759533" cy="369332"/>
          </a:xfrm>
          <a:prstGeom prst="rect">
            <a:avLst/>
          </a:prstGeom>
          <a:noFill/>
        </p:spPr>
        <p:txBody>
          <a:bodyPr wrap="square" rtlCol="0">
            <a:spAutoFit/>
          </a:bodyPr>
          <a:lstStyle/>
          <a:p>
            <a:r>
              <a:rPr lang="en-US" sz="1400" dirty="0"/>
              <a:t>* Based on published information.  Actuals may differ</a:t>
            </a:r>
            <a:r>
              <a:rPr lang="en-US" dirty="0"/>
              <a:t>.</a:t>
            </a:r>
          </a:p>
        </p:txBody>
      </p:sp>
    </p:spTree>
    <p:extLst>
      <p:ext uri="{BB962C8B-B14F-4D97-AF65-F5344CB8AC3E}">
        <p14:creationId xmlns:p14="http://schemas.microsoft.com/office/powerpoint/2010/main" val="3243320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ANOMALIES AND FAILURES CAUSES</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pic>
        <p:nvPicPr>
          <p:cNvPr id="6" name="Picture 5"/>
          <p:cNvPicPr>
            <a:picLocks noChangeAspect="1"/>
          </p:cNvPicPr>
          <p:nvPr/>
        </p:nvPicPr>
        <p:blipFill>
          <a:blip r:embed="rId3"/>
          <a:stretch>
            <a:fillRect/>
          </a:stretch>
        </p:blipFill>
        <p:spPr>
          <a:xfrm>
            <a:off x="606829" y="1172391"/>
            <a:ext cx="10449098" cy="4561708"/>
          </a:xfrm>
          <a:prstGeom prst="rect">
            <a:avLst/>
          </a:prstGeom>
        </p:spPr>
      </p:pic>
      <p:sp>
        <p:nvSpPr>
          <p:cNvPr id="5" name="TextBox 4"/>
          <p:cNvSpPr txBox="1"/>
          <p:nvPr/>
        </p:nvSpPr>
        <p:spPr>
          <a:xfrm>
            <a:off x="71845" y="6078935"/>
            <a:ext cx="5759533" cy="369332"/>
          </a:xfrm>
          <a:prstGeom prst="rect">
            <a:avLst/>
          </a:prstGeom>
          <a:noFill/>
        </p:spPr>
        <p:txBody>
          <a:bodyPr wrap="square" rtlCol="0">
            <a:spAutoFit/>
          </a:bodyPr>
          <a:lstStyle/>
          <a:p>
            <a:r>
              <a:rPr lang="en-US" sz="1400" dirty="0"/>
              <a:t>* Based on published information.  Actual root causes may differ</a:t>
            </a:r>
            <a:r>
              <a:rPr lang="en-US" dirty="0"/>
              <a:t>.</a:t>
            </a:r>
          </a:p>
        </p:txBody>
      </p:sp>
    </p:spTree>
    <p:extLst>
      <p:ext uri="{BB962C8B-B14F-4D97-AF65-F5344CB8AC3E}">
        <p14:creationId xmlns:p14="http://schemas.microsoft.com/office/powerpoint/2010/main" val="123333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INSURANCE CLAIMS</a:t>
            </a:r>
          </a:p>
        </p:txBody>
      </p:sp>
      <p:pic>
        <p:nvPicPr>
          <p:cNvPr id="7" name="Picture 6"/>
          <p:cNvPicPr>
            <a:picLocks noChangeAspect="1"/>
          </p:cNvPicPr>
          <p:nvPr/>
        </p:nvPicPr>
        <p:blipFill>
          <a:blip r:embed="rId3"/>
          <a:stretch>
            <a:fillRect/>
          </a:stretch>
        </p:blipFill>
        <p:spPr>
          <a:xfrm>
            <a:off x="629333" y="1314714"/>
            <a:ext cx="10933333" cy="4228571"/>
          </a:xfrm>
          <a:prstGeom prst="rect">
            <a:avLst/>
          </a:prstGeom>
        </p:spPr>
      </p:pic>
      <p:sp>
        <p:nvSpPr>
          <p:cNvPr id="4" name="TextBox 3"/>
          <p:cNvSpPr txBox="1"/>
          <p:nvPr/>
        </p:nvSpPr>
        <p:spPr>
          <a:xfrm>
            <a:off x="190004" y="5862842"/>
            <a:ext cx="5759533" cy="369332"/>
          </a:xfrm>
          <a:prstGeom prst="rect">
            <a:avLst/>
          </a:prstGeom>
          <a:noFill/>
        </p:spPr>
        <p:txBody>
          <a:bodyPr wrap="square" rtlCol="0">
            <a:spAutoFit/>
          </a:bodyPr>
          <a:lstStyle/>
          <a:p>
            <a:r>
              <a:rPr lang="en-US" sz="1400" dirty="0"/>
              <a:t>* Based on published information.  Actuals may differ</a:t>
            </a:r>
            <a:r>
              <a:rPr lang="en-US" dirty="0"/>
              <a:t>.</a:t>
            </a:r>
          </a:p>
        </p:txBody>
      </p:sp>
    </p:spTree>
    <p:extLst>
      <p:ext uri="{BB962C8B-B14F-4D97-AF65-F5344CB8AC3E}">
        <p14:creationId xmlns:p14="http://schemas.microsoft.com/office/powerpoint/2010/main" val="4051640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SEVERITY</a:t>
            </a:r>
          </a:p>
        </p:txBody>
      </p:sp>
      <p:pic>
        <p:nvPicPr>
          <p:cNvPr id="3" name="Picture 2"/>
          <p:cNvPicPr>
            <a:picLocks noChangeAspect="1"/>
          </p:cNvPicPr>
          <p:nvPr/>
        </p:nvPicPr>
        <p:blipFill>
          <a:blip r:embed="rId2"/>
          <a:stretch>
            <a:fillRect/>
          </a:stretch>
        </p:blipFill>
        <p:spPr>
          <a:xfrm>
            <a:off x="5806751" y="1412423"/>
            <a:ext cx="5800000" cy="3609524"/>
          </a:xfrm>
          <a:prstGeom prst="rect">
            <a:avLst/>
          </a:prstGeom>
        </p:spPr>
      </p:pic>
      <p:sp>
        <p:nvSpPr>
          <p:cNvPr id="7" name="TextBox 6"/>
          <p:cNvSpPr txBox="1"/>
          <p:nvPr/>
        </p:nvSpPr>
        <p:spPr>
          <a:xfrm>
            <a:off x="369869" y="2156973"/>
            <a:ext cx="4613096"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t>Vast majority of Spacecraft (68%) suffer some degree of mission and / or performance degradation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32% of anomalies results in partial loss of mission or substantial reduction of spacecraft performance</a:t>
            </a:r>
          </a:p>
        </p:txBody>
      </p:sp>
      <p:sp>
        <p:nvSpPr>
          <p:cNvPr id="5" name="TextBox 4"/>
          <p:cNvSpPr txBox="1"/>
          <p:nvPr/>
        </p:nvSpPr>
        <p:spPr>
          <a:xfrm>
            <a:off x="130627" y="5987018"/>
            <a:ext cx="5759533" cy="369332"/>
          </a:xfrm>
          <a:prstGeom prst="rect">
            <a:avLst/>
          </a:prstGeom>
          <a:noFill/>
        </p:spPr>
        <p:txBody>
          <a:bodyPr wrap="square" rtlCol="0">
            <a:spAutoFit/>
          </a:bodyPr>
          <a:lstStyle/>
          <a:p>
            <a:r>
              <a:rPr lang="en-US" sz="1400" dirty="0"/>
              <a:t>* Based on published information.  Actuals may differ</a:t>
            </a:r>
            <a:r>
              <a:rPr lang="en-US" dirty="0"/>
              <a:t>.</a:t>
            </a:r>
          </a:p>
        </p:txBody>
      </p:sp>
    </p:spTree>
    <p:extLst>
      <p:ext uri="{BB962C8B-B14F-4D97-AF65-F5344CB8AC3E}">
        <p14:creationId xmlns:p14="http://schemas.microsoft.com/office/powerpoint/2010/main" val="4194404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9092118" cy="658091"/>
          </a:xfrm>
        </p:spPr>
        <p:txBody>
          <a:bodyPr/>
          <a:lstStyle/>
          <a:p>
            <a:r>
              <a:rPr lang="en-US" dirty="0"/>
              <a:t>Thermal Blankets / Shields Interferences</a:t>
            </a:r>
            <a:br>
              <a:rPr lang="en-US" dirty="0"/>
            </a:br>
            <a:r>
              <a:rPr lang="en-US" dirty="0"/>
              <a:t>New Dawn / Intelsat 28</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2717" y="1030836"/>
            <a:ext cx="5665177" cy="3739017"/>
          </a:xfrm>
          <a:prstGeom prst="rect">
            <a:avLst/>
          </a:prstGeom>
        </p:spPr>
      </p:pic>
      <p:sp>
        <p:nvSpPr>
          <p:cNvPr id="4" name="TextBox 3"/>
          <p:cNvSpPr txBox="1"/>
          <p:nvPr/>
        </p:nvSpPr>
        <p:spPr>
          <a:xfrm>
            <a:off x="369276" y="1204546"/>
            <a:ext cx="7703306" cy="5324535"/>
          </a:xfrm>
          <a:prstGeom prst="rect">
            <a:avLst/>
          </a:prstGeom>
          <a:noFill/>
        </p:spPr>
        <p:txBody>
          <a:bodyPr wrap="square" rtlCol="0">
            <a:spAutoFit/>
          </a:bodyPr>
          <a:lstStyle/>
          <a:p>
            <a:r>
              <a:rPr lang="en-US" sz="2000" dirty="0"/>
              <a:t>Launch Date: April 22, 2011</a:t>
            </a:r>
          </a:p>
          <a:p>
            <a:endParaRPr lang="en-US" sz="2000" dirty="0"/>
          </a:p>
          <a:p>
            <a:endParaRPr lang="en-US" sz="2000" dirty="0"/>
          </a:p>
          <a:p>
            <a:r>
              <a:rPr lang="en-US" sz="2000" dirty="0"/>
              <a:t>Anomaly #1: Ku-band antenna fails to deploy</a:t>
            </a:r>
          </a:p>
          <a:p>
            <a:endParaRPr lang="en-US" sz="2000" dirty="0"/>
          </a:p>
          <a:p>
            <a:r>
              <a:rPr lang="en-US" sz="2000" dirty="0"/>
              <a:t>Cause: deployment mechanisms interference with sunshield</a:t>
            </a:r>
          </a:p>
          <a:p>
            <a:endParaRPr lang="en-US" sz="2000" dirty="0"/>
          </a:p>
          <a:p>
            <a:r>
              <a:rPr lang="en-US" sz="2000" dirty="0"/>
              <a:t>Resolution: motor-driven deployment mechanism moved up and down to free antenna from sunshield</a:t>
            </a:r>
          </a:p>
          <a:p>
            <a:endParaRPr lang="en-US" sz="2000" dirty="0"/>
          </a:p>
          <a:p>
            <a:endParaRPr lang="en-US" sz="2000" dirty="0"/>
          </a:p>
          <a:p>
            <a:r>
              <a:rPr lang="en-US" sz="2000" dirty="0"/>
              <a:t>Anomaly #2:  unable to deploy its C-band reflector antenna</a:t>
            </a:r>
          </a:p>
          <a:p>
            <a:endParaRPr lang="en-US" sz="2000" dirty="0"/>
          </a:p>
          <a:p>
            <a:r>
              <a:rPr lang="en-US" sz="2000" dirty="0"/>
              <a:t>Cause: antenna’s spring-loaded deployment mechanism got caught in the billows of its sunshield</a:t>
            </a:r>
          </a:p>
          <a:p>
            <a:endParaRPr lang="en-US" sz="2000" dirty="0"/>
          </a:p>
          <a:p>
            <a:r>
              <a:rPr lang="en-US" sz="2000" dirty="0"/>
              <a:t>Resolution:  Shaking of the SC unsuccessful</a:t>
            </a:r>
          </a:p>
        </p:txBody>
      </p:sp>
      <p:sp>
        <p:nvSpPr>
          <p:cNvPr id="6" name="TextBox 5"/>
          <p:cNvSpPr txBox="1"/>
          <p:nvPr/>
        </p:nvSpPr>
        <p:spPr>
          <a:xfrm>
            <a:off x="8514059" y="4990198"/>
            <a:ext cx="3380510" cy="1754326"/>
          </a:xfrm>
          <a:prstGeom prst="rect">
            <a:avLst/>
          </a:prstGeom>
          <a:noFill/>
        </p:spPr>
        <p:txBody>
          <a:bodyPr wrap="square" rtlCol="0">
            <a:spAutoFit/>
          </a:bodyPr>
          <a:lstStyle/>
          <a:p>
            <a:endParaRPr lang="en-US" dirty="0"/>
          </a:p>
          <a:p>
            <a:r>
              <a:rPr lang="en-US" dirty="0"/>
              <a:t>Consequences:  Mission Life reduced by 2 years</a:t>
            </a:r>
          </a:p>
          <a:p>
            <a:endParaRPr lang="en-US" dirty="0"/>
          </a:p>
          <a:p>
            <a:r>
              <a:rPr lang="en-US" dirty="0"/>
              <a:t>Insurance Claim:  $146M</a:t>
            </a:r>
          </a:p>
          <a:p>
            <a:endParaRPr lang="en-US" dirty="0"/>
          </a:p>
        </p:txBody>
      </p:sp>
    </p:spTree>
    <p:extLst>
      <p:ext uri="{BB962C8B-B14F-4D97-AF65-F5344CB8AC3E}">
        <p14:creationId xmlns:p14="http://schemas.microsoft.com/office/powerpoint/2010/main" val="2961415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8955931" cy="658091"/>
          </a:xfrm>
        </p:spPr>
        <p:txBody>
          <a:bodyPr/>
          <a:lstStyle/>
          <a:p>
            <a:r>
              <a:rPr lang="en-US" dirty="0"/>
              <a:t>Solid Lubricant		Earth Radiation Budget Satellite</a:t>
            </a:r>
          </a:p>
        </p:txBody>
      </p:sp>
      <p:pic>
        <p:nvPicPr>
          <p:cNvPr id="7" name="Picture 6"/>
          <p:cNvPicPr>
            <a:picLocks noChangeAspect="1"/>
          </p:cNvPicPr>
          <p:nvPr/>
        </p:nvPicPr>
        <p:blipFill>
          <a:blip r:embed="rId3"/>
          <a:stretch>
            <a:fillRect/>
          </a:stretch>
        </p:blipFill>
        <p:spPr>
          <a:xfrm>
            <a:off x="7712223" y="1108954"/>
            <a:ext cx="4299111" cy="3600698"/>
          </a:xfrm>
          <a:prstGeom prst="rect">
            <a:avLst/>
          </a:prstGeom>
        </p:spPr>
      </p:pic>
      <p:sp>
        <p:nvSpPr>
          <p:cNvPr id="10" name="Rectangle 9"/>
          <p:cNvSpPr/>
          <p:nvPr/>
        </p:nvSpPr>
        <p:spPr>
          <a:xfrm>
            <a:off x="196831" y="1108954"/>
            <a:ext cx="7344511" cy="4308872"/>
          </a:xfrm>
          <a:prstGeom prst="rect">
            <a:avLst/>
          </a:prstGeom>
        </p:spPr>
        <p:txBody>
          <a:bodyPr wrap="square">
            <a:spAutoFit/>
          </a:bodyPr>
          <a:lstStyle/>
          <a:p>
            <a:r>
              <a:rPr lang="en-US" sz="2000" dirty="0"/>
              <a:t>Launch Date: October 10, 1984</a:t>
            </a:r>
          </a:p>
          <a:p>
            <a:endParaRPr lang="en-US" sz="2000" dirty="0"/>
          </a:p>
          <a:p>
            <a:endParaRPr lang="en-US" sz="2000" dirty="0"/>
          </a:p>
          <a:p>
            <a:r>
              <a:rPr lang="en-US" sz="2000" dirty="0"/>
              <a:t>Anomaly: One of the Solar Arrays failed to deploy</a:t>
            </a:r>
          </a:p>
          <a:p>
            <a:endParaRPr lang="en-US" sz="2000" dirty="0"/>
          </a:p>
          <a:p>
            <a:endParaRPr lang="en-US" sz="2000" dirty="0"/>
          </a:p>
          <a:p>
            <a:r>
              <a:rPr lang="en-US" sz="2000" dirty="0"/>
              <a:t>Cause: MoS</a:t>
            </a:r>
            <a:r>
              <a:rPr lang="en-US" sz="1400" dirty="0"/>
              <a:t>2</a:t>
            </a:r>
            <a:r>
              <a:rPr lang="en-US" sz="1600" dirty="0"/>
              <a:t> </a:t>
            </a:r>
            <a:r>
              <a:rPr lang="en-US" sz="2000" dirty="0"/>
              <a:t>exposed to excessive humidity before launch resulting in excessive bearing friction in the space environment</a:t>
            </a:r>
          </a:p>
          <a:p>
            <a:endParaRPr lang="en-US" sz="2000" dirty="0"/>
          </a:p>
          <a:p>
            <a:endParaRPr lang="en-US" sz="2000" dirty="0"/>
          </a:p>
          <a:p>
            <a:r>
              <a:rPr lang="en-US" sz="2000" dirty="0"/>
              <a:t>Trouble shooting: exposure to sun until temperature above 0 °C</a:t>
            </a:r>
          </a:p>
          <a:p>
            <a:endParaRPr lang="en-US" sz="2000" dirty="0"/>
          </a:p>
          <a:p>
            <a:endParaRPr lang="en-US" sz="1600" dirty="0"/>
          </a:p>
          <a:p>
            <a:endParaRPr lang="en-US" dirty="0"/>
          </a:p>
        </p:txBody>
      </p:sp>
    </p:spTree>
    <p:extLst>
      <p:ext uri="{BB962C8B-B14F-4D97-AF65-F5344CB8AC3E}">
        <p14:creationId xmlns:p14="http://schemas.microsoft.com/office/powerpoint/2010/main" val="3285070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9025811" cy="658091"/>
          </a:xfrm>
        </p:spPr>
        <p:txBody>
          <a:bodyPr/>
          <a:lstStyle/>
          <a:p>
            <a:r>
              <a:rPr lang="en-US" dirty="0"/>
              <a:t>Ground Handling						TV-Sat 1</a:t>
            </a:r>
          </a:p>
        </p:txBody>
      </p:sp>
      <p:pic>
        <p:nvPicPr>
          <p:cNvPr id="3" name="Picture 2"/>
          <p:cNvPicPr>
            <a:picLocks noChangeAspect="1"/>
          </p:cNvPicPr>
          <p:nvPr/>
        </p:nvPicPr>
        <p:blipFill>
          <a:blip r:embed="rId3"/>
          <a:stretch>
            <a:fillRect/>
          </a:stretch>
        </p:blipFill>
        <p:spPr>
          <a:xfrm>
            <a:off x="6739646" y="1344646"/>
            <a:ext cx="5185498" cy="2437184"/>
          </a:xfrm>
          <a:prstGeom prst="rect">
            <a:avLst/>
          </a:prstGeom>
        </p:spPr>
      </p:pic>
      <p:sp>
        <p:nvSpPr>
          <p:cNvPr id="4" name="Rectangle 3"/>
          <p:cNvSpPr/>
          <p:nvPr/>
        </p:nvSpPr>
        <p:spPr>
          <a:xfrm>
            <a:off x="314527" y="1132077"/>
            <a:ext cx="6096000" cy="4093428"/>
          </a:xfrm>
          <a:prstGeom prst="rect">
            <a:avLst/>
          </a:prstGeom>
        </p:spPr>
        <p:txBody>
          <a:bodyPr>
            <a:spAutoFit/>
          </a:bodyPr>
          <a:lstStyle/>
          <a:p>
            <a:r>
              <a:rPr lang="en-US" sz="2000" dirty="0"/>
              <a:t>Launch Date: Nov 21, 1987</a:t>
            </a:r>
          </a:p>
          <a:p>
            <a:endParaRPr lang="en-US" sz="2000" dirty="0"/>
          </a:p>
          <a:p>
            <a:endParaRPr lang="en-US" sz="2000" dirty="0"/>
          </a:p>
          <a:p>
            <a:r>
              <a:rPr lang="en-US" sz="2000" dirty="0"/>
              <a:t>Anomaly: One of the Solar Arrays failed to deploy</a:t>
            </a:r>
          </a:p>
          <a:p>
            <a:endParaRPr lang="en-US" sz="2000" dirty="0"/>
          </a:p>
          <a:p>
            <a:endParaRPr lang="en-US" sz="2000" dirty="0"/>
          </a:p>
          <a:p>
            <a:r>
              <a:rPr lang="en-US" sz="2000" dirty="0"/>
              <a:t>Trouble shooting: Attempts to free it by spinning or shaking the satellite not successful.  </a:t>
            </a:r>
          </a:p>
          <a:p>
            <a:endParaRPr lang="en-US" sz="2000" dirty="0"/>
          </a:p>
          <a:p>
            <a:r>
              <a:rPr lang="en-US" sz="2000" dirty="0"/>
              <a:t>Cause:  Some of the hold down clips used to secure the SA panel during ground handling were not removed</a:t>
            </a:r>
          </a:p>
          <a:p>
            <a:endParaRPr lang="en-US" sz="2000" dirty="0"/>
          </a:p>
        </p:txBody>
      </p:sp>
      <p:sp>
        <p:nvSpPr>
          <p:cNvPr id="7" name="Rectangle 6"/>
          <p:cNvSpPr/>
          <p:nvPr/>
        </p:nvSpPr>
        <p:spPr>
          <a:xfrm>
            <a:off x="7438930" y="4767499"/>
            <a:ext cx="4638393" cy="1600438"/>
          </a:xfrm>
          <a:prstGeom prst="rect">
            <a:avLst/>
          </a:prstGeom>
        </p:spPr>
        <p:txBody>
          <a:bodyPr wrap="square">
            <a:spAutoFit/>
          </a:bodyPr>
          <a:lstStyle/>
          <a:p>
            <a:r>
              <a:rPr lang="en-US" sz="2000" dirty="0"/>
              <a:t>Consequences:  SC placed on a graveyard orbit.  Total Mission Loss</a:t>
            </a:r>
          </a:p>
          <a:p>
            <a:endParaRPr lang="en-US" sz="2000" dirty="0"/>
          </a:p>
          <a:p>
            <a:r>
              <a:rPr lang="en-US" sz="2000" dirty="0"/>
              <a:t>Insurance Claim:  $51M</a:t>
            </a:r>
          </a:p>
          <a:p>
            <a:endParaRPr lang="en-US" dirty="0"/>
          </a:p>
        </p:txBody>
      </p:sp>
    </p:spTree>
    <p:extLst>
      <p:ext uri="{BB962C8B-B14F-4D97-AF65-F5344CB8AC3E}">
        <p14:creationId xmlns:p14="http://schemas.microsoft.com/office/powerpoint/2010/main" val="2638736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7035367" y="3524043"/>
            <a:ext cx="4851802" cy="3333957"/>
          </a:xfrm>
          <a:prstGeom prst="rect">
            <a:avLst/>
          </a:prstGeom>
        </p:spPr>
      </p:pic>
      <p:sp>
        <p:nvSpPr>
          <p:cNvPr id="2" name="Title 1"/>
          <p:cNvSpPr>
            <a:spLocks noGrp="1"/>
          </p:cNvSpPr>
          <p:nvPr>
            <p:ph type="title"/>
          </p:nvPr>
        </p:nvSpPr>
        <p:spPr>
          <a:xfrm>
            <a:off x="1219201" y="152400"/>
            <a:ext cx="9101846" cy="658091"/>
          </a:xfrm>
        </p:spPr>
        <p:txBody>
          <a:bodyPr/>
          <a:lstStyle/>
          <a:p>
            <a:r>
              <a:rPr lang="en-US" dirty="0"/>
              <a:t>Last Minute Changes	Tethered Satellite System (TSS-1)</a:t>
            </a:r>
          </a:p>
        </p:txBody>
      </p:sp>
      <p:sp>
        <p:nvSpPr>
          <p:cNvPr id="3" name="Rectangle 2"/>
          <p:cNvSpPr/>
          <p:nvPr/>
        </p:nvSpPr>
        <p:spPr>
          <a:xfrm>
            <a:off x="314527" y="1132077"/>
            <a:ext cx="6096000" cy="4985980"/>
          </a:xfrm>
          <a:prstGeom prst="rect">
            <a:avLst/>
          </a:prstGeom>
        </p:spPr>
        <p:txBody>
          <a:bodyPr>
            <a:spAutoFit/>
          </a:bodyPr>
          <a:lstStyle/>
          <a:p>
            <a:r>
              <a:rPr lang="en-US" sz="2000" dirty="0"/>
              <a:t>Launch Date: Feb 25, 1996</a:t>
            </a:r>
          </a:p>
          <a:p>
            <a:endParaRPr lang="en-US" sz="2000" dirty="0"/>
          </a:p>
          <a:p>
            <a:endParaRPr lang="en-US" sz="2000" dirty="0"/>
          </a:p>
          <a:p>
            <a:r>
              <a:rPr lang="en-US" sz="2000" dirty="0"/>
              <a:t>Anomaly: Reel-out mechanism jammed.  Tether only released to about 256 m out of the planned 12.5 miles (20.1 Km)</a:t>
            </a:r>
          </a:p>
          <a:p>
            <a:endParaRPr lang="en-US" sz="2000" dirty="0"/>
          </a:p>
          <a:p>
            <a:endParaRPr lang="en-US" sz="2000" dirty="0"/>
          </a:p>
          <a:p>
            <a:r>
              <a:rPr lang="en-US" sz="2000" dirty="0"/>
              <a:t>Cause:  Bolt added for structural margin to address a last minute concern, interfered with a traveling ball nut and thwarted satellite deployment.  </a:t>
            </a:r>
          </a:p>
          <a:p>
            <a:endParaRPr lang="en-US" sz="2000" dirty="0"/>
          </a:p>
          <a:p>
            <a:endParaRPr lang="en-US" sz="2000" dirty="0"/>
          </a:p>
          <a:p>
            <a:r>
              <a:rPr lang="en-US" sz="2000" dirty="0"/>
              <a:t>Consequences:  </a:t>
            </a:r>
            <a:r>
              <a:rPr lang="en-US" sz="2000" b="1" dirty="0"/>
              <a:t>Total Mission Loss</a:t>
            </a:r>
          </a:p>
          <a:p>
            <a:endParaRPr lang="en-US" sz="2000" dirty="0"/>
          </a:p>
          <a:p>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8511" y="959390"/>
            <a:ext cx="2054034" cy="2633377"/>
          </a:xfrm>
          <a:prstGeom prst="rect">
            <a:avLst/>
          </a:prstGeom>
        </p:spPr>
      </p:pic>
      <p:sp>
        <p:nvSpPr>
          <p:cNvPr id="9" name="TextBox 8"/>
          <p:cNvSpPr txBox="1"/>
          <p:nvPr/>
        </p:nvSpPr>
        <p:spPr>
          <a:xfrm>
            <a:off x="7076199" y="6458206"/>
            <a:ext cx="1452504" cy="369332"/>
          </a:xfrm>
          <a:prstGeom prst="rect">
            <a:avLst/>
          </a:prstGeom>
          <a:noFill/>
        </p:spPr>
        <p:txBody>
          <a:bodyPr wrap="square" rtlCol="0">
            <a:spAutoFit/>
          </a:bodyPr>
          <a:lstStyle/>
          <a:p>
            <a:r>
              <a:rPr lang="en-US" dirty="0"/>
              <a:t>Added Bolt</a:t>
            </a:r>
          </a:p>
        </p:txBody>
      </p:sp>
      <p:sp>
        <p:nvSpPr>
          <p:cNvPr id="11" name="Rectangle 10"/>
          <p:cNvSpPr/>
          <p:nvPr/>
        </p:nvSpPr>
        <p:spPr bwMode="auto">
          <a:xfrm>
            <a:off x="8904717" y="6170030"/>
            <a:ext cx="94004" cy="306475"/>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rgbClr val="FF0000"/>
              </a:solidFill>
              <a:effectLst/>
              <a:latin typeface="Arial Narrow" pitchFamily="34" charset="0"/>
            </a:endParaRPr>
          </a:p>
        </p:txBody>
      </p:sp>
      <p:sp>
        <p:nvSpPr>
          <p:cNvPr id="12" name="TextBox 11"/>
          <p:cNvSpPr txBox="1"/>
          <p:nvPr/>
        </p:nvSpPr>
        <p:spPr>
          <a:xfrm>
            <a:off x="8528703" y="3315768"/>
            <a:ext cx="828942" cy="276999"/>
          </a:xfrm>
          <a:prstGeom prst="rect">
            <a:avLst/>
          </a:prstGeom>
          <a:noFill/>
        </p:spPr>
        <p:txBody>
          <a:bodyPr wrap="square" rtlCol="0">
            <a:spAutoFit/>
          </a:bodyPr>
          <a:lstStyle/>
          <a:p>
            <a:r>
              <a:rPr lang="en-US" sz="1200" dirty="0"/>
              <a:t>Tether</a:t>
            </a:r>
          </a:p>
        </p:txBody>
      </p:sp>
      <p:cxnSp>
        <p:nvCxnSpPr>
          <p:cNvPr id="14" name="Straight Arrow Connector 13"/>
          <p:cNvCxnSpPr/>
          <p:nvPr/>
        </p:nvCxnSpPr>
        <p:spPr bwMode="auto">
          <a:xfrm flipV="1">
            <a:off x="8335157" y="6323267"/>
            <a:ext cx="569560" cy="15323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5" name="Straight Arrow Connector 4"/>
          <p:cNvCxnSpPr/>
          <p:nvPr/>
        </p:nvCxnSpPr>
        <p:spPr bwMode="auto">
          <a:xfrm>
            <a:off x="7662115" y="5684704"/>
            <a:ext cx="661012" cy="385590"/>
          </a:xfrm>
          <a:prstGeom prst="straightConnector1">
            <a:avLst/>
          </a:prstGeom>
          <a:solidFill>
            <a:schemeClr val="accent1"/>
          </a:solidFill>
          <a:ln w="38100" cap="flat" cmpd="sng" algn="ctr">
            <a:solidFill>
              <a:srgbClr val="FF0000"/>
            </a:solidFill>
            <a:prstDash val="solid"/>
            <a:round/>
            <a:headEnd type="triangle"/>
            <a:tailEnd type="triangle"/>
          </a:ln>
          <a:effectLst/>
        </p:spPr>
      </p:cxnSp>
    </p:spTree>
    <p:extLst>
      <p:ext uri="{BB962C8B-B14F-4D97-AF65-F5344CB8AC3E}">
        <p14:creationId xmlns:p14="http://schemas.microsoft.com/office/powerpoint/2010/main" val="3334673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9072663" cy="658091"/>
          </a:xfrm>
        </p:spPr>
        <p:txBody>
          <a:bodyPr/>
          <a:lstStyle/>
          <a:p>
            <a:r>
              <a:rPr lang="en-US" dirty="0"/>
              <a:t>SA Explosive Decompression	 Telstar14, 14R, Intelsat 19</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2880" y="1132077"/>
            <a:ext cx="3810000" cy="2590800"/>
          </a:xfrm>
          <a:prstGeom prst="rect">
            <a:avLst/>
          </a:prstGeom>
        </p:spPr>
      </p:pic>
      <p:sp>
        <p:nvSpPr>
          <p:cNvPr id="4" name="Rectangle 3"/>
          <p:cNvSpPr/>
          <p:nvPr/>
        </p:nvSpPr>
        <p:spPr>
          <a:xfrm>
            <a:off x="314526" y="1132077"/>
            <a:ext cx="6310009" cy="3754874"/>
          </a:xfrm>
          <a:prstGeom prst="rect">
            <a:avLst/>
          </a:prstGeom>
        </p:spPr>
        <p:txBody>
          <a:bodyPr wrap="square">
            <a:spAutoFit/>
          </a:bodyPr>
          <a:lstStyle/>
          <a:p>
            <a:r>
              <a:rPr lang="en-US" sz="2000" dirty="0"/>
              <a:t>Launch Dates: 2004, 2011, 2012</a:t>
            </a:r>
          </a:p>
          <a:p>
            <a:endParaRPr lang="en-US" sz="2000" dirty="0"/>
          </a:p>
          <a:p>
            <a:endParaRPr lang="en-US" sz="2000" dirty="0"/>
          </a:p>
          <a:p>
            <a:r>
              <a:rPr lang="en-US" sz="2000" dirty="0"/>
              <a:t>Anomaly: SA partially deployed (14, 14R) or failed to 	   deploy (IS-19)</a:t>
            </a:r>
          </a:p>
          <a:p>
            <a:endParaRPr lang="en-US" sz="2000" dirty="0"/>
          </a:p>
          <a:p>
            <a:endParaRPr lang="en-US" sz="2000" dirty="0"/>
          </a:p>
          <a:p>
            <a:r>
              <a:rPr lang="en-US" sz="2000" dirty="0"/>
              <a:t>Cause:  Inadvertent solar array pressurization and explosive decompression damaged the arrays’ deployment mechanism</a:t>
            </a:r>
          </a:p>
          <a:p>
            <a:endParaRPr lang="en-US" sz="2000" dirty="0"/>
          </a:p>
          <a:p>
            <a:endParaRPr lang="en-US" dirty="0"/>
          </a:p>
        </p:txBody>
      </p:sp>
      <p:sp>
        <p:nvSpPr>
          <p:cNvPr id="6" name="Rectangle 5"/>
          <p:cNvSpPr/>
          <p:nvPr/>
        </p:nvSpPr>
        <p:spPr>
          <a:xfrm>
            <a:off x="6920089" y="4233881"/>
            <a:ext cx="5057421" cy="2246769"/>
          </a:xfrm>
          <a:prstGeom prst="rect">
            <a:avLst/>
          </a:prstGeom>
        </p:spPr>
        <p:txBody>
          <a:bodyPr wrap="square">
            <a:spAutoFit/>
          </a:bodyPr>
          <a:lstStyle/>
          <a:p>
            <a:r>
              <a:rPr lang="en-US" sz="2000" dirty="0"/>
              <a:t>Consequences: all of them remained in service but with serious reductions in capacity</a:t>
            </a:r>
          </a:p>
          <a:p>
            <a:endParaRPr lang="en-US" sz="2000" dirty="0"/>
          </a:p>
          <a:p>
            <a:endParaRPr lang="en-US" sz="2000" dirty="0"/>
          </a:p>
          <a:p>
            <a:r>
              <a:rPr lang="en-US" sz="2000" dirty="0"/>
              <a:t>Insurance Claims:  $205M, $132.7M, $84M </a:t>
            </a:r>
          </a:p>
          <a:p>
            <a:r>
              <a:rPr lang="en-US" sz="2000" dirty="0"/>
              <a:t>		    </a:t>
            </a:r>
            <a:r>
              <a:rPr lang="en-US" sz="2000" b="1" dirty="0">
                <a:solidFill>
                  <a:srgbClr val="FF0000"/>
                </a:solidFill>
              </a:rPr>
              <a:t>($421.7M total)</a:t>
            </a:r>
          </a:p>
        </p:txBody>
      </p:sp>
    </p:spTree>
    <p:extLst>
      <p:ext uri="{BB962C8B-B14F-4D97-AF65-F5344CB8AC3E}">
        <p14:creationId xmlns:p14="http://schemas.microsoft.com/office/powerpoint/2010/main" val="4263956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9056482" cy="658091"/>
          </a:xfrm>
        </p:spPr>
        <p:txBody>
          <a:bodyPr/>
          <a:lstStyle/>
          <a:p>
            <a:r>
              <a:rPr lang="en-US" dirty="0"/>
              <a:t>Mechanisms Failure			Mars Global Surveyor</a:t>
            </a:r>
          </a:p>
        </p:txBody>
      </p:sp>
      <p:sp>
        <p:nvSpPr>
          <p:cNvPr id="4" name="Rectangle 3"/>
          <p:cNvSpPr/>
          <p:nvPr/>
        </p:nvSpPr>
        <p:spPr>
          <a:xfrm>
            <a:off x="314527" y="1132077"/>
            <a:ext cx="5830634" cy="2862322"/>
          </a:xfrm>
          <a:prstGeom prst="rect">
            <a:avLst/>
          </a:prstGeom>
        </p:spPr>
        <p:txBody>
          <a:bodyPr wrap="square">
            <a:spAutoFit/>
          </a:bodyPr>
          <a:lstStyle/>
          <a:p>
            <a:r>
              <a:rPr lang="en-US" sz="2000" dirty="0"/>
              <a:t>Launch Date: November 7, 1996</a:t>
            </a:r>
          </a:p>
          <a:p>
            <a:endParaRPr lang="en-US" sz="2000" dirty="0"/>
          </a:p>
          <a:p>
            <a:r>
              <a:rPr lang="en-US" sz="2000" dirty="0"/>
              <a:t>Anomaly: Solar Array fails to latch</a:t>
            </a:r>
          </a:p>
          <a:p>
            <a:endParaRPr lang="en-US" sz="2000" dirty="0"/>
          </a:p>
          <a:p>
            <a:endParaRPr lang="en-US" sz="2000" dirty="0"/>
          </a:p>
          <a:p>
            <a:endParaRPr lang="en-US" sz="2000" dirty="0"/>
          </a:p>
          <a:p>
            <a:r>
              <a:rPr lang="en-US" sz="2000" dirty="0"/>
              <a:t>Cause:  input shaft of the damper sheared during SA deployment</a:t>
            </a:r>
          </a:p>
          <a:p>
            <a:endParaRPr lang="en-US" sz="2000" dirty="0"/>
          </a:p>
        </p:txBody>
      </p:sp>
      <p:sp>
        <p:nvSpPr>
          <p:cNvPr id="7" name="Rectangle 6"/>
          <p:cNvSpPr/>
          <p:nvPr/>
        </p:nvSpPr>
        <p:spPr>
          <a:xfrm>
            <a:off x="314526" y="4315985"/>
            <a:ext cx="6194429" cy="1631216"/>
          </a:xfrm>
          <a:prstGeom prst="rect">
            <a:avLst/>
          </a:prstGeom>
        </p:spPr>
        <p:txBody>
          <a:bodyPr wrap="square">
            <a:spAutoFit/>
          </a:bodyPr>
          <a:lstStyle/>
          <a:p>
            <a:r>
              <a:rPr lang="en-US" sz="2000" dirty="0"/>
              <a:t>Consequences:  Aerobraking maneuvers had to be modified to put less pressure on solar panels.  </a:t>
            </a:r>
          </a:p>
          <a:p>
            <a:endParaRPr lang="en-US" sz="2000" dirty="0"/>
          </a:p>
          <a:p>
            <a:r>
              <a:rPr lang="en-US" sz="2000" dirty="0"/>
              <a:t>New aerobraking schedule delayed reaching final polar science mapping orbit by 1 year.</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0902" y="1267441"/>
            <a:ext cx="5489485" cy="2950598"/>
          </a:xfrm>
          <a:prstGeom prst="rect">
            <a:avLst/>
          </a:prstGeom>
        </p:spPr>
      </p:pic>
    </p:spTree>
    <p:extLst>
      <p:ext uri="{BB962C8B-B14F-4D97-AF65-F5344CB8AC3E}">
        <p14:creationId xmlns:p14="http://schemas.microsoft.com/office/powerpoint/2010/main" val="2119751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9114502" cy="658091"/>
          </a:xfrm>
        </p:spPr>
        <p:txBody>
          <a:bodyPr/>
          <a:lstStyle/>
          <a:p>
            <a:r>
              <a:rPr lang="en-US" dirty="0"/>
              <a:t>Dynamic Analysis Simulations 			   Mars Express Issues</a:t>
            </a:r>
          </a:p>
        </p:txBody>
      </p:sp>
      <p:sp>
        <p:nvSpPr>
          <p:cNvPr id="4" name="Rectangle 3"/>
          <p:cNvSpPr/>
          <p:nvPr/>
        </p:nvSpPr>
        <p:spPr>
          <a:xfrm>
            <a:off x="235869" y="1023922"/>
            <a:ext cx="6096000" cy="5632311"/>
          </a:xfrm>
          <a:prstGeom prst="rect">
            <a:avLst/>
          </a:prstGeom>
        </p:spPr>
        <p:txBody>
          <a:bodyPr>
            <a:spAutoFit/>
          </a:bodyPr>
          <a:lstStyle/>
          <a:p>
            <a:r>
              <a:rPr lang="en-US" sz="2000" dirty="0"/>
              <a:t>Launch Date: June 2, 2003</a:t>
            </a:r>
          </a:p>
          <a:p>
            <a:endParaRPr lang="en-US" sz="2000" dirty="0"/>
          </a:p>
          <a:p>
            <a:endParaRPr lang="en-US" sz="2000" dirty="0"/>
          </a:p>
          <a:p>
            <a:r>
              <a:rPr lang="en-US" sz="2000" dirty="0"/>
              <a:t>Anomaly: MARSIS antenna booms’ deployments delayed</a:t>
            </a:r>
          </a:p>
          <a:p>
            <a:endParaRPr lang="en-US" sz="2000" dirty="0"/>
          </a:p>
          <a:p>
            <a:endParaRPr lang="en-US" sz="2000" dirty="0"/>
          </a:p>
          <a:p>
            <a:r>
              <a:rPr lang="en-US" sz="2000" dirty="0"/>
              <a:t>Cause:  Simulation refinements indicated potential risk that booms could back lash and damage SC</a:t>
            </a:r>
          </a:p>
          <a:p>
            <a:endParaRPr lang="en-US" sz="2000" dirty="0"/>
          </a:p>
          <a:p>
            <a:endParaRPr lang="en-US" sz="2000" dirty="0"/>
          </a:p>
          <a:p>
            <a:r>
              <a:rPr lang="en-US" sz="2000" dirty="0"/>
              <a:t>Trouble shooting:  additional contingency simulations performed to assess risks;  Mitigation scenarios defined.</a:t>
            </a:r>
          </a:p>
          <a:p>
            <a:endParaRPr lang="en-US" sz="2000" dirty="0"/>
          </a:p>
          <a:p>
            <a:r>
              <a:rPr lang="en-US" sz="2000" dirty="0"/>
              <a:t>Resolution:  1</a:t>
            </a:r>
            <a:r>
              <a:rPr lang="en-US" sz="2000" baseline="30000" dirty="0"/>
              <a:t>st</a:t>
            </a:r>
            <a:r>
              <a:rPr lang="en-US" sz="2000" dirty="0"/>
              <a:t> boom failed to deploy until after exposure to sun; 2</a:t>
            </a:r>
            <a:r>
              <a:rPr lang="en-US" sz="2000" baseline="30000" dirty="0"/>
              <a:t>nd</a:t>
            </a:r>
            <a:r>
              <a:rPr lang="en-US" sz="2000" dirty="0"/>
              <a:t> and 3</a:t>
            </a:r>
            <a:r>
              <a:rPr lang="en-US" sz="2000" baseline="30000" dirty="0"/>
              <a:t>rd</a:t>
            </a:r>
            <a:r>
              <a:rPr lang="en-US" sz="2000" dirty="0"/>
              <a:t> deployed successfully.</a:t>
            </a:r>
          </a:p>
          <a:p>
            <a:endParaRPr lang="en-US" sz="2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3782" y="1023922"/>
            <a:ext cx="4945218" cy="4364155"/>
          </a:xfrm>
          <a:prstGeom prst="rect">
            <a:avLst/>
          </a:prstGeom>
        </p:spPr>
      </p:pic>
    </p:spTree>
    <p:extLst>
      <p:ext uri="{BB962C8B-B14F-4D97-AF65-F5344CB8AC3E}">
        <p14:creationId xmlns:p14="http://schemas.microsoft.com/office/powerpoint/2010/main" val="1266077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9016180" cy="658091"/>
          </a:xfrm>
        </p:spPr>
        <p:txBody>
          <a:bodyPr/>
          <a:lstStyle/>
          <a:p>
            <a:r>
              <a:rPr lang="en-US" dirty="0"/>
              <a:t>Contingency Maneuvers					Anik E2</a:t>
            </a:r>
          </a:p>
        </p:txBody>
      </p:sp>
      <p:sp>
        <p:nvSpPr>
          <p:cNvPr id="4" name="Rectangle 3"/>
          <p:cNvSpPr/>
          <p:nvPr/>
        </p:nvSpPr>
        <p:spPr>
          <a:xfrm>
            <a:off x="314527" y="1132077"/>
            <a:ext cx="6096000" cy="5632311"/>
          </a:xfrm>
          <a:prstGeom prst="rect">
            <a:avLst/>
          </a:prstGeom>
        </p:spPr>
        <p:txBody>
          <a:bodyPr>
            <a:spAutoFit/>
          </a:bodyPr>
          <a:lstStyle/>
          <a:p>
            <a:r>
              <a:rPr lang="en-US" sz="2000" dirty="0"/>
              <a:t>Launch Date: April 4, 1991</a:t>
            </a:r>
          </a:p>
          <a:p>
            <a:endParaRPr lang="en-US" sz="2000" dirty="0"/>
          </a:p>
          <a:p>
            <a:endParaRPr lang="en-US" sz="2000" dirty="0"/>
          </a:p>
          <a:p>
            <a:r>
              <a:rPr lang="en-US" sz="2000" dirty="0"/>
              <a:t>Anomaly: Ku-Band Antenna deployed after 2 days</a:t>
            </a:r>
          </a:p>
          <a:p>
            <a:r>
              <a:rPr lang="en-US" sz="2000" dirty="0"/>
              <a:t>	    C-Band Antenna did not fully deploy</a:t>
            </a:r>
          </a:p>
          <a:p>
            <a:endParaRPr lang="en-US" sz="2000" dirty="0"/>
          </a:p>
          <a:p>
            <a:endParaRPr lang="en-US" sz="2000" dirty="0"/>
          </a:p>
          <a:p>
            <a:r>
              <a:rPr lang="en-US" sz="2000" dirty="0"/>
              <a:t>Cause:  Thermal blanket interference</a:t>
            </a:r>
          </a:p>
          <a:p>
            <a:endParaRPr lang="en-US" sz="2000" dirty="0"/>
          </a:p>
          <a:p>
            <a:endParaRPr lang="en-US" sz="2000" dirty="0"/>
          </a:p>
          <a:p>
            <a:r>
              <a:rPr lang="en-US" sz="2000" dirty="0"/>
              <a:t>Trouble shooting: long list of SC contingency maneuvers supported by remarkable ground team analysis and technical ingenuity</a:t>
            </a:r>
          </a:p>
          <a:p>
            <a:endParaRPr lang="en-US" sz="2000" dirty="0"/>
          </a:p>
          <a:p>
            <a:endParaRPr lang="en-US" sz="2000" dirty="0"/>
          </a:p>
          <a:p>
            <a:r>
              <a:rPr lang="en-US" sz="2000" dirty="0"/>
              <a:t>Resolution: C-band antenna deployed and mission saved</a:t>
            </a:r>
          </a:p>
          <a:p>
            <a:endParaRPr lang="en-US" sz="2000" dirty="0"/>
          </a:p>
        </p:txBody>
      </p:sp>
      <p:sp>
        <p:nvSpPr>
          <p:cNvPr id="7" name="Rectangle 6"/>
          <p:cNvSpPr/>
          <p:nvPr/>
        </p:nvSpPr>
        <p:spPr>
          <a:xfrm>
            <a:off x="7223248" y="4523575"/>
            <a:ext cx="4638393" cy="1600438"/>
          </a:xfrm>
          <a:prstGeom prst="rect">
            <a:avLst/>
          </a:prstGeom>
        </p:spPr>
        <p:txBody>
          <a:bodyPr wrap="square">
            <a:spAutoFit/>
          </a:bodyPr>
          <a:lstStyle/>
          <a:p>
            <a:r>
              <a:rPr lang="en-US" sz="2000" dirty="0"/>
              <a:t>Consequences:  Rescue maneuvers used a year’s worth of fuel</a:t>
            </a:r>
          </a:p>
          <a:p>
            <a:endParaRPr lang="en-US" sz="2000" dirty="0"/>
          </a:p>
          <a:p>
            <a:r>
              <a:rPr lang="en-US" sz="2000" dirty="0"/>
              <a:t>Insurance Claim:  $208M</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4734" y="1195451"/>
            <a:ext cx="4690449" cy="2614925"/>
          </a:xfrm>
          <a:prstGeom prst="rect">
            <a:avLst/>
          </a:prstGeom>
        </p:spPr>
      </p:pic>
    </p:spTree>
    <p:extLst>
      <p:ext uri="{BB962C8B-B14F-4D97-AF65-F5344CB8AC3E}">
        <p14:creationId xmlns:p14="http://schemas.microsoft.com/office/powerpoint/2010/main" val="2500464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Prevention and Resolution Failures &amp; Anomalies</a:t>
            </a:r>
          </a:p>
        </p:txBody>
      </p:sp>
      <p:graphicFrame>
        <p:nvGraphicFramePr>
          <p:cNvPr id="4" name="Diagram 3"/>
          <p:cNvGraphicFramePr/>
          <p:nvPr>
            <p:extLst>
              <p:ext uri="{D42A27DB-BD31-4B8C-83A1-F6EECF244321}">
                <p14:modId xmlns:p14="http://schemas.microsoft.com/office/powerpoint/2010/main" val="4062573998"/>
              </p:ext>
            </p:extLst>
          </p:nvPr>
        </p:nvGraphicFramePr>
        <p:xfrm>
          <a:off x="563685" y="810491"/>
          <a:ext cx="8128000" cy="57988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9684468" y="1047263"/>
            <a:ext cx="1661854" cy="788696"/>
            <a:chOff x="6123264" y="266154"/>
            <a:chExt cx="1661854" cy="788696"/>
          </a:xfrm>
        </p:grpSpPr>
        <p:sp>
          <p:nvSpPr>
            <p:cNvPr id="9" name="Rounded Rectangle 8"/>
            <p:cNvSpPr/>
            <p:nvPr/>
          </p:nvSpPr>
          <p:spPr>
            <a:xfrm>
              <a:off x="6123264" y="266154"/>
              <a:ext cx="1661854" cy="788696"/>
            </a:xfrm>
            <a:prstGeom prst="roundRect">
              <a:avLst>
                <a:gd name="adj" fmla="val 10000"/>
              </a:avLst>
            </a:prstGeom>
            <a:solidFill>
              <a:srgbClr val="00B0F0"/>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0" name="Rounded Rectangle 4"/>
            <p:cNvSpPr txBox="1"/>
            <p:nvPr/>
          </p:nvSpPr>
          <p:spPr>
            <a:xfrm>
              <a:off x="6123264" y="266154"/>
              <a:ext cx="1661854" cy="5257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en-US" sz="1400" dirty="0"/>
                <a:t>FUTURE: Robotic Servicing ?</a:t>
              </a:r>
              <a:endParaRPr lang="en-US" sz="1400" kern="1200" dirty="0"/>
            </a:p>
          </p:txBody>
        </p:sp>
      </p:grpSp>
      <p:grpSp>
        <p:nvGrpSpPr>
          <p:cNvPr id="6" name="Group 5"/>
          <p:cNvGrpSpPr/>
          <p:nvPr/>
        </p:nvGrpSpPr>
        <p:grpSpPr>
          <a:xfrm>
            <a:off x="10024848" y="1602877"/>
            <a:ext cx="1661854" cy="1984385"/>
            <a:chOff x="6463644" y="791951"/>
            <a:chExt cx="1661854" cy="4740750"/>
          </a:xfrm>
        </p:grpSpPr>
        <p:sp>
          <p:nvSpPr>
            <p:cNvPr id="7" name="Rounded Rectangle 6"/>
            <p:cNvSpPr/>
            <p:nvPr/>
          </p:nvSpPr>
          <p:spPr>
            <a:xfrm>
              <a:off x="6463644" y="791951"/>
              <a:ext cx="1661854" cy="4740750"/>
            </a:xfrm>
            <a:prstGeom prst="roundRect">
              <a:avLst>
                <a:gd name="adj" fmla="val 10000"/>
              </a:avLst>
            </a:prstGeom>
          </p:spPr>
          <p:style>
            <a:lnRef idx="2">
              <a:schemeClr val="accent6">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ounded Rectangle 6"/>
            <p:cNvSpPr txBox="1"/>
            <p:nvPr/>
          </p:nvSpPr>
          <p:spPr>
            <a:xfrm>
              <a:off x="6512318" y="840625"/>
              <a:ext cx="1564506" cy="46434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dirty="0"/>
                <a:t>Preliminary studies conducted at NASA GSFC</a:t>
              </a:r>
            </a:p>
            <a:p>
              <a:pPr marL="114300" lvl="1" indent="-114300" algn="l" defTabSz="622300">
                <a:lnSpc>
                  <a:spcPct val="90000"/>
                </a:lnSpc>
                <a:spcBef>
                  <a:spcPct val="0"/>
                </a:spcBef>
                <a:spcAft>
                  <a:spcPct val="15000"/>
                </a:spcAft>
                <a:buChar char="••"/>
              </a:pPr>
              <a:endParaRPr lang="en-US" sz="1400" kern="1200" dirty="0"/>
            </a:p>
          </p:txBody>
        </p:sp>
      </p:grpSp>
    </p:spTree>
    <p:extLst>
      <p:ext uri="{BB962C8B-B14F-4D97-AF65-F5344CB8AC3E}">
        <p14:creationId xmlns:p14="http://schemas.microsoft.com/office/powerpoint/2010/main" val="827582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THOUGHTS</a:t>
            </a:r>
          </a:p>
        </p:txBody>
      </p:sp>
      <p:sp>
        <p:nvSpPr>
          <p:cNvPr id="4" name="TextBox 3"/>
          <p:cNvSpPr txBox="1"/>
          <p:nvPr/>
        </p:nvSpPr>
        <p:spPr>
          <a:xfrm>
            <a:off x="398584" y="1254369"/>
            <a:ext cx="11500339"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t>Spacecraft Deployables anomalies are a complex problem</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Sharing of information would be very beneficial</a:t>
            </a:r>
          </a:p>
          <a:p>
            <a:endParaRPr lang="en-US" sz="2800" dirty="0"/>
          </a:p>
          <a:p>
            <a:pPr marL="285750" indent="-285750">
              <a:buFont typeface="Arial" panose="020B0604020202020204" pitchFamily="34" charset="0"/>
              <a:buChar char="•"/>
            </a:pPr>
            <a:r>
              <a:rPr lang="en-US" sz="2800" dirty="0"/>
              <a:t>Collaboration between space agencies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Public disclosures by manufacturers that have experienced anomalies</a:t>
            </a:r>
          </a:p>
          <a:p>
            <a:pPr marL="285750" indent="-285750">
              <a:buFont typeface="Arial" panose="020B0604020202020204" pitchFamily="34" charset="0"/>
              <a:buChar char="•"/>
            </a:pPr>
            <a:endParaRPr lang="en-US" sz="2800" dirty="0"/>
          </a:p>
          <a:p>
            <a:r>
              <a:rPr lang="en-US" sz="2800" dirty="0"/>
              <a:t> </a:t>
            </a:r>
          </a:p>
        </p:txBody>
      </p:sp>
    </p:spTree>
    <p:extLst>
      <p:ext uri="{BB962C8B-B14F-4D97-AF65-F5344CB8AC3E}">
        <p14:creationId xmlns:p14="http://schemas.microsoft.com/office/powerpoint/2010/main" val="2414753175"/>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69686</TotalTime>
  <Words>960</Words>
  <Application>Microsoft Office PowerPoint</Application>
  <PresentationFormat>Widescreen</PresentationFormat>
  <Paragraphs>203</Paragraphs>
  <Slides>18</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Arial Narrow</vt:lpstr>
      <vt:lpstr>Calibri</vt:lpstr>
      <vt:lpstr>Helvetica</vt:lpstr>
      <vt:lpstr>Times New Roman</vt:lpstr>
      <vt:lpstr>Trebuchet MS</vt:lpstr>
      <vt:lpstr>Wingdings</vt:lpstr>
      <vt:lpstr>Blank Presentation</vt:lpstr>
      <vt:lpstr>PowerPoint Presentation</vt:lpstr>
      <vt:lpstr>DISCLAIMER</vt:lpstr>
      <vt:lpstr>MOTIVATION</vt:lpstr>
      <vt:lpstr>YEARLY ANOMALIES DISTRIBUTION</vt:lpstr>
      <vt:lpstr>ANOMALIES BY TYPE</vt:lpstr>
      <vt:lpstr>MAIN ANOMALIES AND FAILURES CAUSES</vt:lpstr>
      <vt:lpstr>INSURANCE CLAIMS</vt:lpstr>
      <vt:lpstr>SEVERITY</vt:lpstr>
      <vt:lpstr>Thermal Blankets / Shields Interferences New Dawn / Intelsat 28</vt:lpstr>
      <vt:lpstr>Solid Lubricant  Earth Radiation Budget Satellite</vt:lpstr>
      <vt:lpstr>Ground Handling      TV-Sat 1</vt:lpstr>
      <vt:lpstr>Last Minute Changes Tethered Satellite System (TSS-1)</vt:lpstr>
      <vt:lpstr>SA Explosive Decompression  Telstar14, 14R, Intelsat 19</vt:lpstr>
      <vt:lpstr>Mechanisms Failure   Mars Global Surveyor</vt:lpstr>
      <vt:lpstr>Dynamic Analysis Simulations       Mars Express Issues</vt:lpstr>
      <vt:lpstr>Contingency Maneuvers     Anik E2</vt:lpstr>
      <vt:lpstr>Prevention and Resolution Failures &amp; Anomalies</vt:lpstr>
      <vt:lpstr>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Aft Flap ADAMS Model Status</dc:title>
  <dc:creator>wgarcen</dc:creator>
  <cp:lastModifiedBy>Calhoun, JoAnne R. (GSFC-2710)</cp:lastModifiedBy>
  <cp:revision>2117</cp:revision>
  <cp:lastPrinted>2021-09-01T12:40:03Z</cp:lastPrinted>
  <dcterms:created xsi:type="dcterms:W3CDTF">2013-05-17T02:43:02Z</dcterms:created>
  <dcterms:modified xsi:type="dcterms:W3CDTF">2021-11-02T14:55:04Z</dcterms:modified>
</cp:coreProperties>
</file>