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682" r:id="rId2"/>
    <p:sldMasterId id="2147483648" r:id="rId3"/>
  </p:sldMasterIdLst>
  <p:notesMasterIdLst>
    <p:notesMasterId r:id="rId21"/>
  </p:notesMasterIdLst>
  <p:sldIdLst>
    <p:sldId id="257" r:id="rId4"/>
    <p:sldId id="270" r:id="rId5"/>
    <p:sldId id="271" r:id="rId6"/>
    <p:sldId id="273" r:id="rId7"/>
    <p:sldId id="274" r:id="rId8"/>
    <p:sldId id="258" r:id="rId9"/>
    <p:sldId id="260" r:id="rId10"/>
    <p:sldId id="259" r:id="rId11"/>
    <p:sldId id="261" r:id="rId12"/>
    <p:sldId id="272" r:id="rId13"/>
    <p:sldId id="264" r:id="rId14"/>
    <p:sldId id="263" r:id="rId15"/>
    <p:sldId id="265" r:id="rId16"/>
    <p:sldId id="278" r:id="rId17"/>
    <p:sldId id="280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ultz, Lori A. (MSFC-ST11)" initials="S(" lastIdx="2" clrIdx="0">
    <p:extLst>
      <p:ext uri="{19B8F6BF-5375-455C-9EA6-DF929625EA0E}">
        <p15:presenceInfo xmlns:p15="http://schemas.microsoft.com/office/powerpoint/2012/main" userId="S::laschul1@ndc.nasa.gov::4eedc4ab-5f08-4466-88f7-363c30548db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0FE03A-606B-16DD-AC24-D8EBC4EDF384}" v="27" dt="2021-09-07T22:59:22.914"/>
    <p1510:client id="{81B28AF8-A31E-5764-1E3D-F9B13C96C870}" v="2" dt="2021-09-08T14:23:58.600"/>
    <p1510:client id="{8ED55D34-71FB-B5F2-06E6-4B62CAE7C8A3}" v="2881" dt="2021-09-08T20:57:28.943"/>
    <p1510:client id="{DE21F365-EF9E-47E7-A0AC-37B1599C2E24}" v="2117" dt="2021-09-07T22:56:3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7B0FD-AB3F-43E8-9410-4CA51F1B7796}" type="datetimeFigureOut">
              <a:rPr lang="en-US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3E76F-751B-440D-B341-09B9539B692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39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45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Real-Time</a:t>
            </a:r>
            <a:r>
              <a:rPr lang="en-US" baseline="0"/>
              <a:t> Products update anywhere from every 3 hours to daily or weekly depending on the product.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7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Real-Time</a:t>
            </a:r>
            <a:r>
              <a:rPr lang="en-US" baseline="0"/>
              <a:t> Products update anywhere from every 3 hours to daily or weekly depending on the product.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30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Real-Time</a:t>
            </a:r>
            <a:r>
              <a:rPr lang="en-US" baseline="0"/>
              <a:t> Products update anywhere from every 3 hours to daily or weekly depending on the product.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3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Real-Time</a:t>
            </a:r>
            <a:r>
              <a:rPr lang="en-US" baseline="0"/>
              <a:t> Products update anywhere from every 3 hours to daily or weekly depending on the product.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17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Real-Time</a:t>
            </a:r>
            <a:r>
              <a:rPr lang="en-US" baseline="0"/>
              <a:t> Products update anywhere from every 3 hours to daily or weekly depending on the product.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29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40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Real-Time</a:t>
            </a:r>
            <a:r>
              <a:rPr lang="en-US" baseline="0"/>
              <a:t> Products update anywhere from every 3 hours to daily or weekly depending on the product.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8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487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Real-Time</a:t>
            </a:r>
            <a:r>
              <a:rPr lang="en-US" baseline="0"/>
              <a:t> Products update anywhere from every 3 hours to daily or weekly depending on the product.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17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Near Real-Time</a:t>
            </a:r>
            <a:r>
              <a:rPr lang="en-US" baseline="0"/>
              <a:t> Products update anywhere from every 3 hours to daily or weekly depending on the product.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82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7" r="-2" b="16224"/>
          <a:stretch/>
        </p:blipFill>
        <p:spPr>
          <a:xfrm>
            <a:off x="-77637" y="-8842"/>
            <a:ext cx="12269637" cy="692701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848100" y="4152900"/>
            <a:ext cx="3428126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/>
              <a:t>PRESENTER NAME</a:t>
            </a:r>
          </a:p>
          <a:p>
            <a:pPr>
              <a:spcBef>
                <a:spcPts val="400"/>
              </a:spcBef>
            </a:pPr>
            <a:r>
              <a:rPr lang="en-US"/>
              <a:t>Title</a:t>
            </a:r>
          </a:p>
          <a:p>
            <a:pPr>
              <a:spcBef>
                <a:spcPts val="400"/>
              </a:spcBef>
            </a:pPr>
            <a:r>
              <a:rPr lang="en-US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B3B1C91-BB5E-7549-BF43-9056C639C58D}"/>
              </a:ext>
            </a:extLst>
          </p:cNvPr>
          <p:cNvGrpSpPr/>
          <p:nvPr userDrawn="1"/>
        </p:nvGrpSpPr>
        <p:grpSpPr>
          <a:xfrm>
            <a:off x="516442" y="-8842"/>
            <a:ext cx="4621246" cy="6873373"/>
            <a:chOff x="516442" y="-8842"/>
            <a:chExt cx="4621246" cy="6873373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466EF3C0-A624-FF4C-B066-35DA043246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4060" y="-8842"/>
              <a:ext cx="2653628" cy="6147482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E4464884-B9BC-9244-A3A6-12B093B11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5" y="4814485"/>
              <a:ext cx="909359" cy="2047388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4EF31946-1FF7-F04F-9C80-5220859231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42" y="1794"/>
              <a:ext cx="3799633" cy="68627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118577-8B85-3F4F-9790-2C71FDDC11D4}"/>
              </a:ext>
            </a:extLst>
          </p:cNvPr>
          <p:cNvGrpSpPr/>
          <p:nvPr userDrawn="1"/>
        </p:nvGrpSpPr>
        <p:grpSpPr>
          <a:xfrm>
            <a:off x="537288" y="3187693"/>
            <a:ext cx="5746781" cy="702502"/>
            <a:chOff x="537288" y="3187693"/>
            <a:chExt cx="5746781" cy="70250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244B96F-49FA-CD44-BEE0-1499E040FDB0}"/>
                </a:ext>
              </a:extLst>
            </p:cNvPr>
            <p:cNvGrpSpPr/>
            <p:nvPr userDrawn="1"/>
          </p:nvGrpSpPr>
          <p:grpSpPr>
            <a:xfrm>
              <a:off x="537288" y="3187693"/>
              <a:ext cx="3254927" cy="702502"/>
              <a:chOff x="339725" y="371475"/>
              <a:chExt cx="2647951" cy="571500"/>
            </a:xfrm>
            <a:solidFill>
              <a:srgbClr val="33CDFF"/>
            </a:solidFill>
          </p:grpSpPr>
          <p:sp>
            <p:nvSpPr>
              <p:cNvPr id="23" name="Freeform 55">
                <a:extLst>
                  <a:ext uri="{FF2B5EF4-FFF2-40B4-BE49-F238E27FC236}">
                    <a16:creationId xmlns:a16="http://schemas.microsoft.com/office/drawing/2014/main" id="{16A3A0A8-720F-1B46-B3EA-96E6D9CFB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56">
                <a:extLst>
                  <a:ext uri="{FF2B5EF4-FFF2-40B4-BE49-F238E27FC236}">
                    <a16:creationId xmlns:a16="http://schemas.microsoft.com/office/drawing/2014/main" id="{5C54C28F-34FE-3E41-8A4D-F839F10474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57">
                <a:extLst>
                  <a:ext uri="{FF2B5EF4-FFF2-40B4-BE49-F238E27FC236}">
                    <a16:creationId xmlns:a16="http://schemas.microsoft.com/office/drawing/2014/main" id="{4AF1F7D9-2AC0-BD4E-BFFC-85C9A3AD7B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58">
                <a:extLst>
                  <a:ext uri="{FF2B5EF4-FFF2-40B4-BE49-F238E27FC236}">
                    <a16:creationId xmlns:a16="http://schemas.microsoft.com/office/drawing/2014/main" id="{F09E0884-9AE8-4745-8D65-C93120C72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59">
                <a:extLst>
                  <a:ext uri="{FF2B5EF4-FFF2-40B4-BE49-F238E27FC236}">
                    <a16:creationId xmlns:a16="http://schemas.microsoft.com/office/drawing/2014/main" id="{5433AF6A-2277-1842-9086-DF7BB63AC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60">
                <a:extLst>
                  <a:ext uri="{FF2B5EF4-FFF2-40B4-BE49-F238E27FC236}">
                    <a16:creationId xmlns:a16="http://schemas.microsoft.com/office/drawing/2014/main" id="{66E611AD-144C-FD42-96F9-F3F396C96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61">
                <a:extLst>
                  <a:ext uri="{FF2B5EF4-FFF2-40B4-BE49-F238E27FC236}">
                    <a16:creationId xmlns:a16="http://schemas.microsoft.com/office/drawing/2014/main" id="{5F5D40F7-D7AB-314B-A318-0894DE1FE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E152E86-8DD8-A34F-8D39-CB56DFC8C590}"/>
                </a:ext>
              </a:extLst>
            </p:cNvPr>
            <p:cNvGrpSpPr/>
            <p:nvPr userDrawn="1"/>
          </p:nvGrpSpPr>
          <p:grpSpPr>
            <a:xfrm>
              <a:off x="3974660" y="3232202"/>
              <a:ext cx="2309409" cy="613029"/>
              <a:chOff x="3138488" y="420688"/>
              <a:chExt cx="1824038" cy="484188"/>
            </a:xfrm>
            <a:solidFill>
              <a:schemeClr val="bg1"/>
            </a:solidFill>
          </p:grpSpPr>
          <p:sp>
            <p:nvSpPr>
              <p:cNvPr id="18" name="Freeform 50">
                <a:extLst>
                  <a:ext uri="{FF2B5EF4-FFF2-40B4-BE49-F238E27FC236}">
                    <a16:creationId xmlns:a16="http://schemas.microsoft.com/office/drawing/2014/main" id="{C3B57C69-0B75-3747-A5AA-13C9B56B7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8488" y="420688"/>
                <a:ext cx="265113" cy="484188"/>
              </a:xfrm>
              <a:custGeom>
                <a:avLst/>
                <a:gdLst>
                  <a:gd name="T0" fmla="*/ 0 w 167"/>
                  <a:gd name="T1" fmla="*/ 0 h 305"/>
                  <a:gd name="T2" fmla="*/ 167 w 167"/>
                  <a:gd name="T3" fmla="*/ 0 h 305"/>
                  <a:gd name="T4" fmla="*/ 167 w 167"/>
                  <a:gd name="T5" fmla="*/ 29 h 305"/>
                  <a:gd name="T6" fmla="*/ 33 w 167"/>
                  <a:gd name="T7" fmla="*/ 29 h 305"/>
                  <a:gd name="T8" fmla="*/ 33 w 167"/>
                  <a:gd name="T9" fmla="*/ 137 h 305"/>
                  <a:gd name="T10" fmla="*/ 165 w 167"/>
                  <a:gd name="T11" fmla="*/ 137 h 305"/>
                  <a:gd name="T12" fmla="*/ 165 w 167"/>
                  <a:gd name="T13" fmla="*/ 166 h 305"/>
                  <a:gd name="T14" fmla="*/ 33 w 167"/>
                  <a:gd name="T15" fmla="*/ 166 h 305"/>
                  <a:gd name="T16" fmla="*/ 33 w 167"/>
                  <a:gd name="T17" fmla="*/ 276 h 305"/>
                  <a:gd name="T18" fmla="*/ 167 w 167"/>
                  <a:gd name="T19" fmla="*/ 276 h 305"/>
                  <a:gd name="T20" fmla="*/ 167 w 167"/>
                  <a:gd name="T21" fmla="*/ 305 h 305"/>
                  <a:gd name="T22" fmla="*/ 0 w 167"/>
                  <a:gd name="T23" fmla="*/ 305 h 305"/>
                  <a:gd name="T24" fmla="*/ 0 w 167"/>
                  <a:gd name="T25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5">
                    <a:moveTo>
                      <a:pt x="0" y="0"/>
                    </a:moveTo>
                    <a:lnTo>
                      <a:pt x="167" y="0"/>
                    </a:lnTo>
                    <a:lnTo>
                      <a:pt x="167" y="29"/>
                    </a:lnTo>
                    <a:lnTo>
                      <a:pt x="33" y="29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6"/>
                    </a:lnTo>
                    <a:lnTo>
                      <a:pt x="33" y="166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5"/>
                    </a:lnTo>
                    <a:lnTo>
                      <a:pt x="0" y="3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51">
                <a:extLst>
                  <a:ext uri="{FF2B5EF4-FFF2-40B4-BE49-F238E27FC236}">
                    <a16:creationId xmlns:a16="http://schemas.microsoft.com/office/drawing/2014/main" id="{D8F3F598-DB9E-EA42-90E2-78619B7841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4875" y="420688"/>
                <a:ext cx="449263" cy="484188"/>
              </a:xfrm>
              <a:custGeom>
                <a:avLst/>
                <a:gdLst>
                  <a:gd name="T0" fmla="*/ 35 w 283"/>
                  <a:gd name="T1" fmla="*/ 305 h 305"/>
                  <a:gd name="T2" fmla="*/ 0 w 283"/>
                  <a:gd name="T3" fmla="*/ 305 h 305"/>
                  <a:gd name="T4" fmla="*/ 125 w 283"/>
                  <a:gd name="T5" fmla="*/ 0 h 305"/>
                  <a:gd name="T6" fmla="*/ 158 w 283"/>
                  <a:gd name="T7" fmla="*/ 0 h 305"/>
                  <a:gd name="T8" fmla="*/ 283 w 283"/>
                  <a:gd name="T9" fmla="*/ 305 h 305"/>
                  <a:gd name="T10" fmla="*/ 246 w 283"/>
                  <a:gd name="T11" fmla="*/ 305 h 305"/>
                  <a:gd name="T12" fmla="*/ 210 w 283"/>
                  <a:gd name="T13" fmla="*/ 219 h 305"/>
                  <a:gd name="T14" fmla="*/ 71 w 283"/>
                  <a:gd name="T15" fmla="*/ 219 h 305"/>
                  <a:gd name="T16" fmla="*/ 35 w 283"/>
                  <a:gd name="T17" fmla="*/ 305 h 305"/>
                  <a:gd name="T18" fmla="*/ 142 w 283"/>
                  <a:gd name="T19" fmla="*/ 39 h 305"/>
                  <a:gd name="T20" fmla="*/ 80 w 283"/>
                  <a:gd name="T21" fmla="*/ 192 h 305"/>
                  <a:gd name="T22" fmla="*/ 201 w 283"/>
                  <a:gd name="T23" fmla="*/ 192 h 305"/>
                  <a:gd name="T24" fmla="*/ 142 w 283"/>
                  <a:gd name="T25" fmla="*/ 3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3" h="305">
                    <a:moveTo>
                      <a:pt x="35" y="305"/>
                    </a:moveTo>
                    <a:lnTo>
                      <a:pt x="0" y="305"/>
                    </a:lnTo>
                    <a:lnTo>
                      <a:pt x="125" y="0"/>
                    </a:lnTo>
                    <a:lnTo>
                      <a:pt x="158" y="0"/>
                    </a:lnTo>
                    <a:lnTo>
                      <a:pt x="283" y="305"/>
                    </a:lnTo>
                    <a:lnTo>
                      <a:pt x="246" y="305"/>
                    </a:lnTo>
                    <a:lnTo>
                      <a:pt x="210" y="219"/>
                    </a:lnTo>
                    <a:lnTo>
                      <a:pt x="71" y="219"/>
                    </a:lnTo>
                    <a:lnTo>
                      <a:pt x="35" y="305"/>
                    </a:lnTo>
                    <a:close/>
                    <a:moveTo>
                      <a:pt x="142" y="39"/>
                    </a:moveTo>
                    <a:lnTo>
                      <a:pt x="80" y="192"/>
                    </a:lnTo>
                    <a:lnTo>
                      <a:pt x="201" y="192"/>
                    </a:lnTo>
                    <a:lnTo>
                      <a:pt x="1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52">
                <a:extLst>
                  <a:ext uri="{FF2B5EF4-FFF2-40B4-BE49-F238E27FC236}">
                    <a16:creationId xmlns:a16="http://schemas.microsoft.com/office/drawing/2014/main" id="{1F8BD926-655F-D14B-92F0-F04370A0F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420688"/>
                <a:ext cx="322263" cy="484188"/>
              </a:xfrm>
              <a:custGeom>
                <a:avLst/>
                <a:gdLst>
                  <a:gd name="T0" fmla="*/ 0 w 86"/>
                  <a:gd name="T1" fmla="*/ 0 h 127"/>
                  <a:gd name="T2" fmla="*/ 33 w 86"/>
                  <a:gd name="T3" fmla="*/ 0 h 127"/>
                  <a:gd name="T4" fmla="*/ 69 w 86"/>
                  <a:gd name="T5" fmla="*/ 6 h 127"/>
                  <a:gd name="T6" fmla="*/ 86 w 86"/>
                  <a:gd name="T7" fmla="*/ 40 h 127"/>
                  <a:gd name="T8" fmla="*/ 79 w 86"/>
                  <a:gd name="T9" fmla="*/ 65 h 127"/>
                  <a:gd name="T10" fmla="*/ 50 w 86"/>
                  <a:gd name="T11" fmla="*/ 79 h 127"/>
                  <a:gd name="T12" fmla="*/ 82 w 86"/>
                  <a:gd name="T13" fmla="*/ 127 h 127"/>
                  <a:gd name="T14" fmla="*/ 66 w 86"/>
                  <a:gd name="T15" fmla="*/ 127 h 127"/>
                  <a:gd name="T16" fmla="*/ 30 w 86"/>
                  <a:gd name="T17" fmla="*/ 72 h 127"/>
                  <a:gd name="T18" fmla="*/ 35 w 86"/>
                  <a:gd name="T19" fmla="*/ 72 h 127"/>
                  <a:gd name="T20" fmla="*/ 63 w 86"/>
                  <a:gd name="T21" fmla="*/ 65 h 127"/>
                  <a:gd name="T22" fmla="*/ 72 w 86"/>
                  <a:gd name="T23" fmla="*/ 42 h 127"/>
                  <a:gd name="T24" fmla="*/ 60 w 86"/>
                  <a:gd name="T25" fmla="*/ 17 h 127"/>
                  <a:gd name="T26" fmla="*/ 34 w 86"/>
                  <a:gd name="T27" fmla="*/ 12 h 127"/>
                  <a:gd name="T28" fmla="*/ 14 w 86"/>
                  <a:gd name="T29" fmla="*/ 12 h 127"/>
                  <a:gd name="T30" fmla="*/ 14 w 86"/>
                  <a:gd name="T31" fmla="*/ 127 h 127"/>
                  <a:gd name="T32" fmla="*/ 0 w 86"/>
                  <a:gd name="T33" fmla="*/ 127 h 127"/>
                  <a:gd name="T34" fmla="*/ 0 w 86"/>
                  <a:gd name="T3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6" h="127">
                    <a:moveTo>
                      <a:pt x="0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53" y="0"/>
                      <a:pt x="62" y="2"/>
                      <a:pt x="69" y="6"/>
                    </a:cubicBezTo>
                    <a:cubicBezTo>
                      <a:pt x="79" y="12"/>
                      <a:pt x="86" y="26"/>
                      <a:pt x="86" y="40"/>
                    </a:cubicBezTo>
                    <a:cubicBezTo>
                      <a:pt x="86" y="49"/>
                      <a:pt x="84" y="58"/>
                      <a:pt x="79" y="65"/>
                    </a:cubicBezTo>
                    <a:cubicBezTo>
                      <a:pt x="71" y="76"/>
                      <a:pt x="62" y="78"/>
                      <a:pt x="50" y="79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3" y="72"/>
                      <a:pt x="56" y="71"/>
                      <a:pt x="63" y="65"/>
                    </a:cubicBezTo>
                    <a:cubicBezTo>
                      <a:pt x="70" y="58"/>
                      <a:pt x="72" y="51"/>
                      <a:pt x="72" y="42"/>
                    </a:cubicBezTo>
                    <a:cubicBezTo>
                      <a:pt x="72" y="32"/>
                      <a:pt x="68" y="22"/>
                      <a:pt x="60" y="17"/>
                    </a:cubicBezTo>
                    <a:cubicBezTo>
                      <a:pt x="53" y="13"/>
                      <a:pt x="46" y="12"/>
                      <a:pt x="3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0" y="127"/>
                      <a:pt x="0" y="127"/>
                      <a:pt x="0" y="12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53">
                <a:extLst>
                  <a:ext uri="{FF2B5EF4-FFF2-40B4-BE49-F238E27FC236}">
                    <a16:creationId xmlns:a16="http://schemas.microsoft.com/office/drawing/2014/main" id="{CC86B5C8-0453-9146-AF16-96DCA5937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663" y="420688"/>
                <a:ext cx="287338" cy="484188"/>
              </a:xfrm>
              <a:custGeom>
                <a:avLst/>
                <a:gdLst>
                  <a:gd name="T0" fmla="*/ 73 w 181"/>
                  <a:gd name="T1" fmla="*/ 29 h 305"/>
                  <a:gd name="T2" fmla="*/ 0 w 181"/>
                  <a:gd name="T3" fmla="*/ 29 h 305"/>
                  <a:gd name="T4" fmla="*/ 0 w 181"/>
                  <a:gd name="T5" fmla="*/ 0 h 305"/>
                  <a:gd name="T6" fmla="*/ 181 w 181"/>
                  <a:gd name="T7" fmla="*/ 0 h 305"/>
                  <a:gd name="T8" fmla="*/ 181 w 181"/>
                  <a:gd name="T9" fmla="*/ 29 h 305"/>
                  <a:gd name="T10" fmla="*/ 106 w 181"/>
                  <a:gd name="T11" fmla="*/ 29 h 305"/>
                  <a:gd name="T12" fmla="*/ 106 w 181"/>
                  <a:gd name="T13" fmla="*/ 305 h 305"/>
                  <a:gd name="T14" fmla="*/ 73 w 181"/>
                  <a:gd name="T15" fmla="*/ 305 h 305"/>
                  <a:gd name="T16" fmla="*/ 73 w 181"/>
                  <a:gd name="T17" fmla="*/ 2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305">
                    <a:moveTo>
                      <a:pt x="73" y="29"/>
                    </a:moveTo>
                    <a:lnTo>
                      <a:pt x="0" y="29"/>
                    </a:lnTo>
                    <a:lnTo>
                      <a:pt x="0" y="0"/>
                    </a:lnTo>
                    <a:lnTo>
                      <a:pt x="181" y="0"/>
                    </a:lnTo>
                    <a:lnTo>
                      <a:pt x="181" y="29"/>
                    </a:lnTo>
                    <a:lnTo>
                      <a:pt x="106" y="29"/>
                    </a:lnTo>
                    <a:lnTo>
                      <a:pt x="106" y="305"/>
                    </a:lnTo>
                    <a:lnTo>
                      <a:pt x="73" y="305"/>
                    </a:lnTo>
                    <a:lnTo>
                      <a:pt x="7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54">
                <a:extLst>
                  <a:ext uri="{FF2B5EF4-FFF2-40B4-BE49-F238E27FC236}">
                    <a16:creationId xmlns:a16="http://schemas.microsoft.com/office/drawing/2014/main" id="{8BAD797F-D4CD-434D-8198-9DEC1DA4E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388" y="420688"/>
                <a:ext cx="338138" cy="484188"/>
              </a:xfrm>
              <a:custGeom>
                <a:avLst/>
                <a:gdLst>
                  <a:gd name="T0" fmla="*/ 0 w 213"/>
                  <a:gd name="T1" fmla="*/ 305 h 305"/>
                  <a:gd name="T2" fmla="*/ 0 w 213"/>
                  <a:gd name="T3" fmla="*/ 0 h 305"/>
                  <a:gd name="T4" fmla="*/ 34 w 213"/>
                  <a:gd name="T5" fmla="*/ 0 h 305"/>
                  <a:gd name="T6" fmla="*/ 34 w 213"/>
                  <a:gd name="T7" fmla="*/ 135 h 305"/>
                  <a:gd name="T8" fmla="*/ 178 w 213"/>
                  <a:gd name="T9" fmla="*/ 135 h 305"/>
                  <a:gd name="T10" fmla="*/ 178 w 213"/>
                  <a:gd name="T11" fmla="*/ 0 h 305"/>
                  <a:gd name="T12" fmla="*/ 213 w 213"/>
                  <a:gd name="T13" fmla="*/ 0 h 305"/>
                  <a:gd name="T14" fmla="*/ 213 w 213"/>
                  <a:gd name="T15" fmla="*/ 305 h 305"/>
                  <a:gd name="T16" fmla="*/ 178 w 213"/>
                  <a:gd name="T17" fmla="*/ 305 h 305"/>
                  <a:gd name="T18" fmla="*/ 178 w 213"/>
                  <a:gd name="T19" fmla="*/ 166 h 305"/>
                  <a:gd name="T20" fmla="*/ 34 w 213"/>
                  <a:gd name="T21" fmla="*/ 166 h 305"/>
                  <a:gd name="T22" fmla="*/ 34 w 213"/>
                  <a:gd name="T23" fmla="*/ 305 h 305"/>
                  <a:gd name="T24" fmla="*/ 0 w 213"/>
                  <a:gd name="T25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3" h="305">
                    <a:moveTo>
                      <a:pt x="0" y="305"/>
                    </a:moveTo>
                    <a:lnTo>
                      <a:pt x="0" y="0"/>
                    </a:lnTo>
                    <a:lnTo>
                      <a:pt x="34" y="0"/>
                    </a:lnTo>
                    <a:lnTo>
                      <a:pt x="34" y="135"/>
                    </a:lnTo>
                    <a:lnTo>
                      <a:pt x="178" y="135"/>
                    </a:lnTo>
                    <a:lnTo>
                      <a:pt x="178" y="0"/>
                    </a:lnTo>
                    <a:lnTo>
                      <a:pt x="213" y="0"/>
                    </a:lnTo>
                    <a:lnTo>
                      <a:pt x="213" y="305"/>
                    </a:lnTo>
                    <a:lnTo>
                      <a:pt x="178" y="305"/>
                    </a:lnTo>
                    <a:lnTo>
                      <a:pt x="178" y="166"/>
                    </a:lnTo>
                    <a:lnTo>
                      <a:pt x="34" y="166"/>
                    </a:lnTo>
                    <a:lnTo>
                      <a:pt x="34" y="305"/>
                    </a:lnTo>
                    <a:lnTo>
                      <a:pt x="0" y="3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270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2424">
          <p15:clr>
            <a:srgbClr val="FBAE40"/>
          </p15:clr>
        </p15:guide>
        <p15:guide id="3" pos="336">
          <p15:clr>
            <a:srgbClr val="FBAE40"/>
          </p15:clr>
        </p15:guide>
        <p15:guide id="4" orient="horz" pos="2040">
          <p15:clr>
            <a:srgbClr val="FBAE40"/>
          </p15:clr>
        </p15:guide>
        <p15:guide id="5" orient="horz" pos="261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848100" y="4152900"/>
            <a:ext cx="3428126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/>
              <a:t>PRESENTER NAME</a:t>
            </a:r>
          </a:p>
          <a:p>
            <a:pPr>
              <a:spcBef>
                <a:spcPts val="400"/>
              </a:spcBef>
            </a:pPr>
            <a:r>
              <a:rPr lang="en-US"/>
              <a:t>Title</a:t>
            </a:r>
          </a:p>
          <a:p>
            <a:pPr>
              <a:spcBef>
                <a:spcPts val="400"/>
              </a:spcBef>
            </a:pPr>
            <a:r>
              <a:rPr lang="en-US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B3B1C91-BB5E-7549-BF43-9056C639C58D}"/>
              </a:ext>
            </a:extLst>
          </p:cNvPr>
          <p:cNvGrpSpPr/>
          <p:nvPr userDrawn="1"/>
        </p:nvGrpSpPr>
        <p:grpSpPr>
          <a:xfrm>
            <a:off x="516442" y="-8842"/>
            <a:ext cx="4621246" cy="6873373"/>
            <a:chOff x="516442" y="-8842"/>
            <a:chExt cx="4621246" cy="6873373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466EF3C0-A624-FF4C-B066-35DA043246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4060" y="-8842"/>
              <a:ext cx="2653628" cy="6147482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E4464884-B9BC-9244-A3A6-12B093B11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5" y="4814485"/>
              <a:ext cx="909359" cy="2047388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4EF31946-1FF7-F04F-9C80-5220859231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42" y="1794"/>
              <a:ext cx="3799633" cy="68627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189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 userDrawn="1">
          <p15:clr>
            <a:srgbClr val="FBAE40"/>
          </p15:clr>
        </p15:guide>
        <p15:guide id="2" pos="2424" userDrawn="1">
          <p15:clr>
            <a:srgbClr val="FBAE40"/>
          </p15:clr>
        </p15:guide>
        <p15:guide id="3" pos="336" userDrawn="1">
          <p15:clr>
            <a:srgbClr val="FBAE40"/>
          </p15:clr>
        </p15:guide>
        <p15:guide id="4" orient="horz" pos="2040" userDrawn="1">
          <p15:clr>
            <a:srgbClr val="FBAE40"/>
          </p15:clr>
        </p15:guide>
        <p15:guide id="5" orient="horz" pos="26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104144"/>
            <a:ext cx="6678105" cy="646331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1" y="2214710"/>
            <a:ext cx="6678104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309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AAE731-51C2-1E42-91C4-7FEAB4036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146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84CA049A-1F39-B449-83F7-05D3EE34A0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9B2D7ED7-0329-0D42-A7F4-88B9D8096C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1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60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0D87DC7-1551-F349-8842-BCE3011732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99517CF-5B8D-5646-8AF1-5A33F4346008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5CFD0EC2-327E-6248-8331-EADADAD065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29791F60-12DF-FE49-9C37-5CBE91907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B5B1FB2-0391-464B-B0D6-E733065A4E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2BDF50B-9975-0C4A-8D6D-C57B1B65DC62}"/>
              </a:ext>
            </a:extLst>
          </p:cNvPr>
          <p:cNvSpPr/>
          <p:nvPr userDrawn="1"/>
        </p:nvSpPr>
        <p:spPr>
          <a:xfrm>
            <a:off x="0" y="-397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AD4C97-D30B-CF46-9FB9-5664E65B44C6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838200"/>
            <a:ext cx="6169058" cy="1200329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0" y="2214710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 userDrawn="1">
          <p15:clr>
            <a:srgbClr val="FBAE40"/>
          </p15:clr>
        </p15:guide>
        <p15:guide id="2" pos="340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4484423-2438-B046-81CE-D29BA04C3355}"/>
              </a:ext>
            </a:extLst>
          </p:cNvPr>
          <p:cNvSpPr/>
          <p:nvPr userDrawn="1"/>
        </p:nvSpPr>
        <p:spPr>
          <a:xfrm>
            <a:off x="0" y="-19393"/>
            <a:ext cx="12192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C2AD0-9452-684A-9802-A7E12BA97DE7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6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70AEB-97F5-0F48-9A3F-D180606A03F2}"/>
              </a:ext>
            </a:extLst>
          </p:cNvPr>
          <p:cNvSpPr/>
          <p:nvPr userDrawn="1"/>
        </p:nvSpPr>
        <p:spPr>
          <a:xfrm>
            <a:off x="0" y="2463616"/>
            <a:ext cx="12192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5A74-EB09-424A-AA9B-5418F2407945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90A7-7E54-2D41-9F43-B8FD4977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9B96F-523A-0443-8C6F-8DFAF54D9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8B55B-102D-3B40-B32B-5145CE1DA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9206C-49AC-4040-9C5C-017EE76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BAE4564-26CF-C242-8FF6-CB2D9CD242A2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B520F-4F16-3E49-A800-72C14F01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87BC7-6FAC-2245-9DB7-6747FA2B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4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E2022B-032F-C245-A6C4-D8EDEE3CD65C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6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99D4562-C5B8-CB44-9474-120177024E1C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E58B19-8640-F84B-8052-A3C0720F7FE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E534795-5F96-674F-9913-75A835B2AA8C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F57F9ED-D8AC-4447-8B49-413C94A1F07E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2F6A8A-D357-0B41-845F-58E66B141203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0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D414-97F5-4349-956F-7065147EBD6A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733800" y="4495800"/>
            <a:ext cx="3635644" cy="1431161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/>
              <a:t>PRESENTER NAME</a:t>
            </a:r>
          </a:p>
          <a:p>
            <a:pPr>
              <a:spcBef>
                <a:spcPts val="400"/>
              </a:spcBef>
            </a:pPr>
            <a:r>
              <a:rPr lang="en-US"/>
              <a:t>Title</a:t>
            </a:r>
          </a:p>
          <a:p>
            <a:pPr>
              <a:spcBef>
                <a:spcPts val="400"/>
              </a:spcBef>
            </a:pPr>
            <a:r>
              <a:rPr lang="en-US"/>
              <a:t>Date</a:t>
            </a:r>
          </a:p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64279E0-39E4-E94F-8A28-2E57DD37A0D3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517664" y="-19393"/>
            <a:chExt cx="4628149" cy="6890327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69A4DAC6-980D-5043-83D3-E416CDEB83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05718" y="-19393"/>
              <a:ext cx="2640095" cy="616377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DE43AD68-0CA9-7843-B783-D4A9A4E4F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14" y="4816344"/>
              <a:ext cx="910194" cy="2051928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EA85D50-F313-4949-AF28-F57D315E5F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664" y="-8747"/>
              <a:ext cx="3805782" cy="6879681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622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640">
          <p15:clr>
            <a:srgbClr val="FBAE40"/>
          </p15:clr>
        </p15:guide>
        <p15:guide id="2" pos="2352">
          <p15:clr>
            <a:srgbClr val="FBAE40"/>
          </p15:clr>
        </p15:guide>
        <p15:guide id="3" orient="horz" pos="1944">
          <p15:clr>
            <a:srgbClr val="FBAE40"/>
          </p15:clr>
        </p15:guide>
        <p15:guide id="4" pos="33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569694" y="4555842"/>
            <a:ext cx="5264258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/>
              <a:t>PRESENTER NAME</a:t>
            </a:r>
          </a:p>
          <a:p>
            <a:pPr>
              <a:spcBef>
                <a:spcPts val="400"/>
              </a:spcBef>
            </a:pPr>
            <a:r>
              <a:rPr lang="en-US"/>
              <a:t>Title</a:t>
            </a:r>
          </a:p>
          <a:p>
            <a:pPr>
              <a:spcBef>
                <a:spcPts val="400"/>
              </a:spcBef>
            </a:pPr>
            <a:r>
              <a:rPr lang="en-US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A2B6083-2109-7E40-AD81-BCC8CCBD9B12}"/>
              </a:ext>
            </a:extLst>
          </p:cNvPr>
          <p:cNvGrpSpPr/>
          <p:nvPr userDrawn="1"/>
        </p:nvGrpSpPr>
        <p:grpSpPr>
          <a:xfrm>
            <a:off x="-473777" y="-10705"/>
            <a:ext cx="3197522" cy="6876906"/>
            <a:chOff x="-473777" y="-10705"/>
            <a:chExt cx="3197522" cy="68769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62C1B29-E598-6E4D-8850-540D54D59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68BAE1"/>
                </a:gs>
                <a:gs pos="3000">
                  <a:srgbClr val="88CFEB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4C33094-D84E-564C-83F9-A23BC3DE30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D5ED"/>
                </a:gs>
                <a:gs pos="71000">
                  <a:srgbClr val="52B3D9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5287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872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92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6C1DD-DECC-4CAC-85B6-3CC7A164E3F3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C5AAA-E92E-4154-9738-E6D8C7E6E16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70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9" r:id="rId2"/>
    <p:sldLayoutId id="2147483700" r:id="rId3"/>
    <p:sldLayoutId id="2147483697" r:id="rId4"/>
    <p:sldLayoutId id="2147483701" r:id="rId5"/>
    <p:sldLayoutId id="2147483702" r:id="rId6"/>
    <p:sldLayoutId id="2147483703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970607F-EC1F-2145-9FD3-42E83D41B6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933AE0C-1EDE-D449-A351-7100D4F7E282}"/>
              </a:ext>
            </a:extLst>
          </p:cNvPr>
          <p:cNvSpPr>
            <a:spLocks/>
          </p:cNvSpPr>
          <p:nvPr/>
        </p:nvSpPr>
        <p:spPr bwMode="auto">
          <a:xfrm>
            <a:off x="-400554" y="-1287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91B4C8"/>
              </a:gs>
              <a:gs pos="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211CE53-6617-F84F-8461-D49BCC6327EC}"/>
              </a:ext>
            </a:extLst>
          </p:cNvPr>
          <p:cNvSpPr>
            <a:spLocks/>
          </p:cNvSpPr>
          <p:nvPr/>
        </p:nvSpPr>
        <p:spPr bwMode="auto">
          <a:xfrm>
            <a:off x="1513028" y="541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4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970607F-EC1F-2145-9FD3-42E83D41B61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60000"/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933AE0C-1EDE-D449-A351-7100D4F7E282}"/>
              </a:ext>
            </a:extLst>
          </p:cNvPr>
          <p:cNvSpPr>
            <a:spLocks/>
          </p:cNvSpPr>
          <p:nvPr/>
        </p:nvSpPr>
        <p:spPr bwMode="auto">
          <a:xfrm>
            <a:off x="-400554" y="-1287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91B4C8"/>
              </a:gs>
              <a:gs pos="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211CE53-6617-F84F-8461-D49BCC6327EC}"/>
              </a:ext>
            </a:extLst>
          </p:cNvPr>
          <p:cNvSpPr>
            <a:spLocks/>
          </p:cNvSpPr>
          <p:nvPr/>
        </p:nvSpPr>
        <p:spPr bwMode="auto">
          <a:xfrm>
            <a:off x="1513028" y="541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0" r:id="rId2"/>
    <p:sldLayoutId id="2147483660" r:id="rId3"/>
    <p:sldLayoutId id="2147483662" r:id="rId4"/>
    <p:sldLayoutId id="2147483663" r:id="rId5"/>
    <p:sldLayoutId id="2147483665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6" r:id="rId16"/>
    <p:sldLayoutId id="2147483667" r:id="rId17"/>
    <p:sldLayoutId id="2147483696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aps.disasters.nasa.go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://code.earthengine.google.com" TargetMode="External"/><Relationship Id="rId4" Type="http://schemas.openxmlformats.org/officeDocument/2006/relationships/hyperlink" Target="https://urs.earthdata.nasa.gov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earthdata.nasa.gov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code.earthengine.google.com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liedsciences.nasa.gov/what-we-do/disaster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code.earthengine.google.com" TargetMode="External"/><Relationship Id="rId5" Type="http://schemas.openxmlformats.org/officeDocument/2006/relationships/hyperlink" Target="https://urs.earthdata.nasa.gov/" TargetMode="External"/><Relationship Id="rId4" Type="http://schemas.openxmlformats.org/officeDocument/2006/relationships/hyperlink" Target="http://maps.disasters.nasa.gov&#8203;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Ronan.m.lucey@nasa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</a:t>
            </a:fld>
            <a:endParaRPr lang="en-US"/>
          </a:p>
        </p:txBody>
      </p:sp>
      <p:sp>
        <p:nvSpPr>
          <p:cNvPr id="11" name="Subtitle 31">
            <a:extLst>
              <a:ext uri="{FF2B5EF4-FFF2-40B4-BE49-F238E27FC236}">
                <a16:creationId xmlns:a16="http://schemas.microsoft.com/office/drawing/2014/main" id="{7E7D78B8-3219-4C11-9AF6-CB38EF1D1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1448" y="4474104"/>
            <a:ext cx="5797548" cy="1025922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Bef>
                <a:spcPts val="400"/>
              </a:spcBef>
            </a:pPr>
            <a:r>
              <a:rPr lang="en-US" b="1">
                <a:latin typeface="Arial"/>
                <a:cs typeface="Arial"/>
              </a:rPr>
              <a:t>NASA Flood Presentation </a:t>
            </a:r>
            <a:endParaRPr lang="en-US" b="1"/>
          </a:p>
          <a:p>
            <a:pPr>
              <a:spcBef>
                <a:spcPts val="400"/>
              </a:spcBef>
            </a:pPr>
            <a:r>
              <a:rPr lang="en-US">
                <a:latin typeface="Arial"/>
                <a:cs typeface="Arial"/>
              </a:rPr>
              <a:t>Ronan Lucey, Lori Schultz, Garrett Layne</a:t>
            </a:r>
            <a:endParaRPr lang="en-US"/>
          </a:p>
          <a:p>
            <a:pPr>
              <a:spcBef>
                <a:spcPts val="400"/>
              </a:spcBef>
            </a:pPr>
            <a:r>
              <a:rPr lang="en-US">
                <a:latin typeface="Arial"/>
                <a:cs typeface="Arial"/>
              </a:rPr>
              <a:t>September 14, 2021</a:t>
            </a:r>
          </a:p>
        </p:txBody>
      </p:sp>
    </p:spTree>
    <p:extLst>
      <p:ext uri="{BB962C8B-B14F-4D97-AF65-F5344CB8AC3E}">
        <p14:creationId xmlns:p14="http://schemas.microsoft.com/office/powerpoint/2010/main" val="24291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6" y="1131679"/>
            <a:ext cx="10845164" cy="646331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Quick overview of floods and their impact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78" y="2214710"/>
            <a:ext cx="4119514" cy="1179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04" y="2214710"/>
            <a:ext cx="11186744" cy="376000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Flooding is the most common natural disaster worldwide – 44% of all natural disasters have been associated with floods over the past 50 years (WMO, 2021)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Often floods lead to cascading hazards – loss of power, damage to infrastructure, landslides, food insecurity, and more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Globally, billions of dollars in damages annually due to flood events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/>
          </a:p>
          <a:p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715ABCF5-91C1-425E-B4A3-C348FE791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605" y="3320251"/>
            <a:ext cx="3609109" cy="2702658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268B664B-7801-4C94-918C-280C008DCC56}"/>
              </a:ext>
            </a:extLst>
          </p:cNvPr>
          <p:cNvSpPr txBox="1"/>
          <p:nvPr/>
        </p:nvSpPr>
        <p:spPr>
          <a:xfrm>
            <a:off x="7374082" y="5979968"/>
            <a:ext cx="4622221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Flooding in Guyana, June 2021</a:t>
            </a:r>
          </a:p>
        </p:txBody>
      </p:sp>
    </p:spTree>
    <p:extLst>
      <p:ext uri="{BB962C8B-B14F-4D97-AF65-F5344CB8AC3E}">
        <p14:creationId xmlns:p14="http://schemas.microsoft.com/office/powerpoint/2010/main" val="50150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6" y="1131679"/>
            <a:ext cx="10845164" cy="646331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NASA data throughout flood disaster </a:t>
            </a:r>
            <a:r>
              <a:rPr lang="en-US" dirty="0">
                <a:latin typeface="Arial"/>
                <a:cs typeface="Arial"/>
              </a:rPr>
              <a:t>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78" y="2214710"/>
            <a:ext cx="4119514" cy="1179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04" y="2214710"/>
            <a:ext cx="11186744" cy="361124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Mitigation – minimizing the potential effects of a future flood event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Preparedness – preparing to handle an imminent flood event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Response – responding to an active flood event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Recovery – recovering from a flood event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/>
          </a:p>
          <a:p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9DF42A8D-1270-4587-809C-D0021E122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627" y="3046624"/>
            <a:ext cx="5219700" cy="28429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FB19FD-3545-43F9-A379-692DA415739D}"/>
              </a:ext>
            </a:extLst>
          </p:cNvPr>
          <p:cNvSpPr txBox="1"/>
          <p:nvPr/>
        </p:nvSpPr>
        <p:spPr>
          <a:xfrm>
            <a:off x="6915151" y="5919354"/>
            <a:ext cx="489065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Flooding at airport in Honduras, November 2021</a:t>
            </a:r>
          </a:p>
        </p:txBody>
      </p:sp>
    </p:spTree>
    <p:extLst>
      <p:ext uri="{BB962C8B-B14F-4D97-AF65-F5344CB8AC3E}">
        <p14:creationId xmlns:p14="http://schemas.microsoft.com/office/powerpoint/2010/main" val="42455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6" y="854680"/>
            <a:ext cx="10239026" cy="1200329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Using NASA data to inform decisions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78" y="2214710"/>
            <a:ext cx="4119514" cy="1179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04" y="2214710"/>
            <a:ext cx="10944290" cy="45166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Connecting remote sensing data with socioeconomic data through partnerships to better assess risk and exposure for humans and </a:t>
            </a:r>
            <a:r>
              <a:rPr lang="en-US" dirty="0">
                <a:latin typeface="Arial"/>
                <a:cs typeface="Arial"/>
              </a:rPr>
              <a:t>infrastructure</a:t>
            </a:r>
            <a:endParaRPr lang="en-US" dirty="0"/>
          </a:p>
          <a:p>
            <a:pPr marL="742950" lvl="1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Building footprint data</a:t>
            </a:r>
          </a:p>
          <a:p>
            <a:pPr marL="742950" lvl="1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Land cover data</a:t>
            </a:r>
          </a:p>
          <a:p>
            <a:pPr marL="742950" lvl="1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Proximity to critical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Informing stakeholders about ongoing events through technical interchange meetings and development of partnerships to help develop methods designed to be impactful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Creating content through data visualization techniques and narrative to inform about ongoing events</a:t>
            </a:r>
            <a:endParaRPr lang="en-US"/>
          </a:p>
          <a:p>
            <a:pPr marL="742950" lvl="1">
              <a:buFont typeface="Arial" panose="020B0604020202020204" pitchFamily="34" charset="0"/>
              <a:buChar char="•"/>
            </a:pPr>
            <a:r>
              <a:rPr lang="en-US" err="1">
                <a:latin typeface="Arial"/>
                <a:cs typeface="Arial"/>
              </a:rPr>
              <a:t>StoryMaps</a:t>
            </a:r>
            <a:endParaRPr lang="en-US" err="1"/>
          </a:p>
          <a:p>
            <a:pPr marL="742950" lvl="1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Interactive articles</a:t>
            </a:r>
            <a:endParaRPr lang="en-US"/>
          </a:p>
          <a:p>
            <a:pPr marL="285750" indent="-285750"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7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6" y="1131679"/>
            <a:ext cx="10239026" cy="646331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How to access / download / use NASA data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78" y="2214710"/>
            <a:ext cx="4119514" cy="1179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04" y="2214710"/>
            <a:ext cx="10944290" cy="438684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NASA Disasters Mapping Portal (</a:t>
            </a:r>
            <a:r>
              <a:rPr lang="en-US" dirty="0">
                <a:latin typeface="Arial"/>
                <a:cs typeface="Arial"/>
                <a:hlinkClick r:id="rId3"/>
              </a:rPr>
              <a:t>maps.disasters.nasa.gov</a:t>
            </a:r>
            <a:r>
              <a:rPr lang="en-US">
                <a:latin typeface="Arial"/>
                <a:cs typeface="Arial"/>
              </a:rPr>
              <a:t>)</a:t>
            </a:r>
            <a:endParaRPr lang="en-US"/>
          </a:p>
          <a:p>
            <a:pPr marL="742950" lvl="1">
              <a:buChar char="•"/>
            </a:pPr>
            <a:r>
              <a:rPr lang="en-US">
                <a:latin typeface="Arial"/>
                <a:cs typeface="Arial"/>
              </a:rPr>
              <a:t>Can connect to the data through a WMS or download through link provided in metadata</a:t>
            </a:r>
          </a:p>
          <a:p>
            <a:pPr marL="285750" indent="-285750">
              <a:buChar char="•"/>
            </a:pPr>
            <a:r>
              <a:rPr lang="en-US" err="1">
                <a:latin typeface="Arial"/>
                <a:cs typeface="Arial"/>
              </a:rPr>
              <a:t>Earthdata</a:t>
            </a:r>
            <a:r>
              <a:rPr lang="en-US">
                <a:latin typeface="Arial"/>
                <a:cs typeface="Arial"/>
              </a:rPr>
              <a:t> (</a:t>
            </a:r>
            <a:r>
              <a:rPr lang="en-US" dirty="0">
                <a:latin typeface="Arial"/>
                <a:cs typeface="Arial"/>
                <a:hlinkClick r:id="rId4"/>
              </a:rPr>
              <a:t>https://urs.earthdata.nasa.gov/</a:t>
            </a:r>
            <a:r>
              <a:rPr lang="en-US">
                <a:latin typeface="Arial"/>
                <a:cs typeface="Arial"/>
              </a:rPr>
              <a:t>) - the search and discovery application for NASA's Earth Observing System Data and Information System (EOSDIS)</a:t>
            </a:r>
            <a:endParaRPr lang="en-US"/>
          </a:p>
          <a:p>
            <a:pPr marL="742950" lvl="1">
              <a:buChar char="•"/>
            </a:pPr>
            <a:r>
              <a:rPr lang="en-US">
                <a:latin typeface="Arial"/>
                <a:cs typeface="Arial"/>
              </a:rPr>
              <a:t>Registration required, but it is free</a:t>
            </a:r>
            <a:endParaRPr lang="en-US"/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Google Earth Engine (</a:t>
            </a:r>
            <a:r>
              <a:rPr lang="en-US" dirty="0">
                <a:latin typeface="Arial"/>
                <a:cs typeface="Arial"/>
                <a:hlinkClick r:id="rId5"/>
              </a:rPr>
              <a:t>code.earthengine.google.com</a:t>
            </a:r>
            <a:r>
              <a:rPr lang="en-US">
                <a:latin typeface="Arial"/>
                <a:cs typeface="Arial"/>
              </a:rPr>
              <a:t>) – can work with many NASA datasets in a JavaScript environment, without needing to download the data to your machine</a:t>
            </a:r>
          </a:p>
          <a:p>
            <a:pPr marL="742950" lvl="1">
              <a:buFont typeface="Arial,Sans-Serif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Registration required, but it is free</a:t>
            </a:r>
          </a:p>
          <a:p>
            <a:pPr marL="285750" indent="-285750"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9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6" y="577682"/>
            <a:ext cx="6887958" cy="1754326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Selection of Near Real-Time Products on the NASA Disasters Portal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78" y="2214710"/>
            <a:ext cx="4119514" cy="1179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04" y="2214710"/>
            <a:ext cx="6086540" cy="376000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Global unless noted otherwise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Flood Detection – 1, 2, 3 Observations (MODIS)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Precipitation Accumulation – 30 min, 3 hour, 1 day (Global Precipitation Measurement)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Soil Moisture and Soil Moisture Anomaly– 3 day composite (SMAP)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717" y="268663"/>
            <a:ext cx="4016595" cy="602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1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44" y="799401"/>
            <a:ext cx="3120274" cy="646331"/>
          </a:xfrm>
        </p:spPr>
        <p:txBody>
          <a:bodyPr/>
          <a:lstStyle/>
          <a:p>
            <a:r>
              <a:rPr lang="en-US"/>
              <a:t>MODIS Flood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44" y="2087448"/>
            <a:ext cx="2993796" cy="29495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Updated Daily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1, 2, 3-day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Resolution: 250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1-day – CONUS, Global tiles available upon request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2, 3-day - Global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7213" r="27731" b="4266"/>
          <a:stretch/>
        </p:blipFill>
        <p:spPr>
          <a:xfrm>
            <a:off x="3331589" y="374914"/>
            <a:ext cx="4233421" cy="5593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6105" r="27190" b="4024"/>
          <a:stretch/>
        </p:blipFill>
        <p:spPr>
          <a:xfrm>
            <a:off x="7706022" y="363915"/>
            <a:ext cx="4345756" cy="5607965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887012" y="5971880"/>
            <a:ext cx="1122576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1-Day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559565" y="5968737"/>
            <a:ext cx="1122576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2-Day</a:t>
            </a:r>
          </a:p>
        </p:txBody>
      </p:sp>
    </p:spTree>
    <p:extLst>
      <p:ext uri="{BB962C8B-B14F-4D97-AF65-F5344CB8AC3E}">
        <p14:creationId xmlns:p14="http://schemas.microsoft.com/office/powerpoint/2010/main" val="69460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400" y="995912"/>
            <a:ext cx="7910647" cy="507831"/>
          </a:xfrm>
        </p:spPr>
        <p:txBody>
          <a:bodyPr/>
          <a:lstStyle/>
          <a:p>
            <a:r>
              <a:rPr lang="en-US" sz="3000" dirty="0"/>
              <a:t>Global Precipitation Measurement (GPM)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2517298"/>
            <a:ext cx="5042517" cy="154196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Updated every 3 hours</a:t>
            </a:r>
            <a:endParaRPr lang="en-US" sz="2200" dirty="0">
              <a:ea typeface="+mn-lt"/>
              <a:cs typeface="+mn-lt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ea typeface="+mn-lt"/>
                <a:cs typeface="+mn-lt"/>
              </a:rPr>
              <a:t>30 min, 3 hour, 1 day, 7 day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Resolution: 0.1 degrees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7983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7707" y="307917"/>
            <a:ext cx="5447907" cy="1200329"/>
          </a:xfrm>
        </p:spPr>
        <p:txBody>
          <a:bodyPr/>
          <a:lstStyle/>
          <a:p>
            <a:r>
              <a:rPr lang="en-US" dirty="0"/>
              <a:t>Soil Moisture Products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268838" y="1668617"/>
            <a:ext cx="60304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Soil Moisture 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3-day composite, updated every 3 days</a:t>
            </a:r>
            <a:endParaRPr lang="en-US" sz="22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Resolution: 0.25 degrees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Soil Moisture Anomaly</a:t>
            </a:r>
          </a:p>
        </p:txBody>
      </p:sp>
    </p:spTree>
    <p:extLst>
      <p:ext uri="{BB962C8B-B14F-4D97-AF65-F5344CB8AC3E}">
        <p14:creationId xmlns:p14="http://schemas.microsoft.com/office/powerpoint/2010/main" val="356361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6" y="854680"/>
            <a:ext cx="10914436" cy="1200329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Selection of Event-Specific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78" y="2214710"/>
            <a:ext cx="4119514" cy="1179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04" y="2214710"/>
            <a:ext cx="10831721" cy="234166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Synthetic Aperture Radar (SAR) Flood Products</a:t>
            </a:r>
            <a:endParaRPr lang="en-US"/>
          </a:p>
          <a:p>
            <a:pPr marL="742950" lvl="1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Composite</a:t>
            </a:r>
            <a:endParaRPr lang="en-US"/>
          </a:p>
          <a:p>
            <a:pPr marL="742950" lvl="1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Flood proxy map (FPM)</a:t>
            </a:r>
            <a:endParaRPr lang="en-US"/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/>
              <a:t>Optical Flood Products</a:t>
            </a:r>
          </a:p>
          <a:p>
            <a:pPr marL="742950" lvl="1" indent="-285750">
              <a:buFont typeface="Arial,Sans-Serif" panose="020B0604020202020204" pitchFamily="34" charset="0"/>
              <a:buChar char="•"/>
            </a:pPr>
            <a:r>
              <a:rPr lang="en-US"/>
              <a:t>Natural Color</a:t>
            </a:r>
          </a:p>
          <a:p>
            <a:pPr marL="742950" lvl="1" indent="-285750">
              <a:buFont typeface="Arial,Sans-Serif" panose="020B0604020202020204" pitchFamily="34" charset="0"/>
              <a:buChar char="•"/>
            </a:pPr>
            <a:r>
              <a:rPr lang="en-US"/>
              <a:t>True Color</a:t>
            </a:r>
          </a:p>
          <a:p>
            <a:pPr marL="742950" lvl="1" indent="-285750">
              <a:buFont typeface="Arial,Sans-Serif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Modified Normalized Difference Water Index </a:t>
            </a:r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B42EBFBE-9610-40CC-B54D-A989E9284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968" y="3599854"/>
            <a:ext cx="6449290" cy="23339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9B381E-3624-4FAB-A9C8-7BB39D47A690}"/>
              </a:ext>
            </a:extLst>
          </p:cNvPr>
          <p:cNvSpPr txBox="1"/>
          <p:nvPr/>
        </p:nvSpPr>
        <p:spPr>
          <a:xfrm>
            <a:off x="6040582" y="5928013"/>
            <a:ext cx="545349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Flooding in San Pedro Sula, Honduras, November 2021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49679CF1-0E43-4F4B-99DF-EA7BB75F4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539" y="854574"/>
            <a:ext cx="3288721" cy="19536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C3C531-58C9-4776-A0BC-0EA8D4DDA825}"/>
              </a:ext>
            </a:extLst>
          </p:cNvPr>
          <p:cNvSpPr txBox="1"/>
          <p:nvPr/>
        </p:nvSpPr>
        <p:spPr>
          <a:xfrm>
            <a:off x="7962900" y="2776103"/>
            <a:ext cx="4890652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FPM for Motagua Valley, Guatemala</a:t>
            </a:r>
          </a:p>
          <a:p>
            <a:pPr algn="ctr"/>
            <a:r>
              <a:rPr lang="en-US"/>
              <a:t>November </a:t>
            </a:r>
            <a:r>
              <a:rPr lang="en-US" dirty="0"/>
              <a:t>2021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2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36" y="495430"/>
            <a:ext cx="2988297" cy="1034129"/>
          </a:xfrm>
        </p:spPr>
        <p:txBody>
          <a:bodyPr/>
          <a:lstStyle/>
          <a:p>
            <a:r>
              <a:rPr lang="en-US" sz="3400"/>
              <a:t>Optical Flood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36" y="1618101"/>
            <a:ext cx="3092397" cy="36830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Natural Color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Water is blue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True Color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Actual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/>
              <a:t>Modified Normalized Difference Water Index (MNDWI)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Water is blue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Saturated soil is lighter brown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033" y="1141945"/>
            <a:ext cx="8964486" cy="49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5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6435"/>
            <a:ext cx="3822569" cy="1505027"/>
          </a:xfrm>
        </p:spPr>
        <p:txBody>
          <a:bodyPr/>
          <a:lstStyle/>
          <a:p>
            <a:r>
              <a:rPr lang="en-US" sz="3400"/>
              <a:t>SAR False Color Composite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36" y="2531896"/>
            <a:ext cx="3581379" cy="1862048"/>
          </a:xfrm>
        </p:spPr>
        <p:txBody>
          <a:bodyPr vert="horz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Quick turnaround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Resolution: 30m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Useful for water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Sources: Sentinel-1, ALOS-2, </a:t>
            </a:r>
            <a:r>
              <a:rPr lang="en-US" err="1">
                <a:latin typeface="Arial"/>
                <a:cs typeface="Arial"/>
              </a:rPr>
              <a:t>IceEye</a:t>
            </a:r>
            <a:r>
              <a:rPr lang="en-US">
                <a:latin typeface="Arial"/>
                <a:cs typeface="Arial"/>
              </a:rPr>
              <a:t>, Radarsat-2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DB0A5D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22569" y="356979"/>
            <a:ext cx="7815632" cy="58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8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7D3710DE-A466-4577-AEF4-E93B14442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619" y="1051115"/>
            <a:ext cx="11986490" cy="52270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60F75-082A-41C9-B417-0CB99D498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315664-4586-4C92-9472-5AB9222F6A1E}"/>
              </a:ext>
            </a:extLst>
          </p:cNvPr>
          <p:cNvSpPr txBox="1">
            <a:spLocks/>
          </p:cNvSpPr>
          <p:nvPr/>
        </p:nvSpPr>
        <p:spPr>
          <a:xfrm>
            <a:off x="952500" y="331847"/>
            <a:ext cx="1039368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>
                <a:latin typeface="Arial"/>
                <a:cs typeface="Arial"/>
              </a:rPr>
              <a:t>Flood Proxy Maps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8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03AD5-8245-437D-A94D-5EA06E9D0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95" y="249290"/>
            <a:ext cx="11070103" cy="646331"/>
          </a:xfrm>
        </p:spPr>
        <p:txBody>
          <a:bodyPr/>
          <a:lstStyle/>
          <a:p>
            <a:pPr algn="ctr"/>
            <a:r>
              <a:rPr lang="en-US">
                <a:latin typeface="Arial"/>
                <a:cs typeface="Arial"/>
              </a:rPr>
              <a:t>A quick look at the </a:t>
            </a:r>
            <a:r>
              <a:rPr lang="en-US" err="1">
                <a:latin typeface="Arial"/>
                <a:cs typeface="Arial"/>
              </a:rPr>
              <a:t>Earthdata</a:t>
            </a:r>
            <a:r>
              <a:rPr lang="en-US">
                <a:latin typeface="Arial"/>
                <a:cs typeface="Arial"/>
              </a:rPr>
              <a:t> interface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4707E-B2D0-42C0-B901-29C904A7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B094789D-B1AD-451D-A66A-B0A9B0549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4" y="1269957"/>
            <a:ext cx="5990993" cy="302238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9E35752-73E6-40E9-AECF-401F77516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01" y="3054534"/>
            <a:ext cx="6161427" cy="33701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55169D-10D1-4C16-8A4E-5EB07CA39DE0}"/>
              </a:ext>
            </a:extLst>
          </p:cNvPr>
          <p:cNvSpPr txBox="1"/>
          <p:nvPr/>
        </p:nvSpPr>
        <p:spPr>
          <a:xfrm>
            <a:off x="6468679" y="2394048"/>
            <a:ext cx="528939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Can also download historical flood event data</a:t>
            </a:r>
          </a:p>
          <a:p>
            <a:pPr algn="ctr"/>
            <a:r>
              <a:rPr lang="en-US"/>
              <a:t>Below example: Nicaragua post-Eta, November 2020</a:t>
            </a:r>
            <a:endParaRPr lang="en-US">
              <a:cs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32AB73-8496-4748-9290-647045790455}"/>
              </a:ext>
            </a:extLst>
          </p:cNvPr>
          <p:cNvSpPr txBox="1"/>
          <p:nvPr/>
        </p:nvSpPr>
        <p:spPr>
          <a:xfrm>
            <a:off x="442058" y="4290073"/>
            <a:ext cx="518485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Interface to search for, visualize, and download data</a:t>
            </a:r>
          </a:p>
          <a:p>
            <a:pPr algn="ctr"/>
            <a:r>
              <a:rPr lang="en-US">
                <a:cs typeface="Calibri"/>
              </a:rPr>
              <a:t>Above example: NASA SRTM data, Costa Rica</a:t>
            </a:r>
            <a:endParaRPr lang="en-US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D6325D-353C-4BFB-BE6B-305CC215FAE8}"/>
              </a:ext>
            </a:extLst>
          </p:cNvPr>
          <p:cNvSpPr txBox="1"/>
          <p:nvPr/>
        </p:nvSpPr>
        <p:spPr>
          <a:xfrm>
            <a:off x="6464877" y="1312718"/>
            <a:ext cx="54708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hlinkClick r:id="rId4"/>
              </a:rPr>
              <a:t>earthdata.nasa.gov</a:t>
            </a:r>
            <a:endParaRPr lang="en-US" sz="20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1090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03AD5-8245-437D-A94D-5EA06E9D0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59" y="-27709"/>
            <a:ext cx="11381830" cy="1200329"/>
          </a:xfrm>
        </p:spPr>
        <p:txBody>
          <a:bodyPr/>
          <a:lstStyle/>
          <a:p>
            <a:pPr algn="ctr"/>
            <a:r>
              <a:rPr lang="en-US">
                <a:latin typeface="Arial"/>
                <a:cs typeface="Arial"/>
              </a:rPr>
              <a:t>A quick look at the Google Earth Engine</a:t>
            </a:r>
            <a:r>
              <a:rPr lang="en-US" dirty="0">
                <a:latin typeface="Arial"/>
                <a:cs typeface="Arial"/>
              </a:rPr>
              <a:t> interface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4707E-B2D0-42C0-B901-29C904A7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55169D-10D1-4C16-8A4E-5EB07CA39DE0}"/>
              </a:ext>
            </a:extLst>
          </p:cNvPr>
          <p:cNvSpPr txBox="1"/>
          <p:nvPr/>
        </p:nvSpPr>
        <p:spPr>
          <a:xfrm>
            <a:off x="6096339" y="2394048"/>
            <a:ext cx="599943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Scripts can be written to visualize, process, download data</a:t>
            </a:r>
            <a:endParaRPr lang="en-US">
              <a:cs typeface="Calibri"/>
            </a:endParaRPr>
          </a:p>
          <a:p>
            <a:pPr algn="ctr"/>
            <a:r>
              <a:rPr lang="en-US"/>
              <a:t>Below: Rainfall in Central America </a:t>
            </a:r>
            <a:r>
              <a:rPr lang="en-US" dirty="0"/>
              <a:t>post-Eta, November 2020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D6325D-353C-4BFB-BE6B-305CC215FAE8}"/>
              </a:ext>
            </a:extLst>
          </p:cNvPr>
          <p:cNvSpPr txBox="1"/>
          <p:nvPr/>
        </p:nvSpPr>
        <p:spPr>
          <a:xfrm>
            <a:off x="6464877" y="1312718"/>
            <a:ext cx="54708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cs typeface="Calibri" panose="020F0502020204030204"/>
                <a:hlinkClick r:id="rId2"/>
              </a:rPr>
              <a:t>code.earthengine.google.com</a:t>
            </a:r>
            <a:endParaRPr lang="en-US" sz="2800" dirty="0">
              <a:cs typeface="Calibri" panose="020F0502020204030204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E686BF3E-84E4-4F3A-8A61-EF9E39D77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" y="1021843"/>
            <a:ext cx="5981699" cy="2995904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99663C09-0A2B-4958-B77C-FD617B1A6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264" y="3039401"/>
            <a:ext cx="6172200" cy="30392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EF85CE-29B0-4D3E-B4A5-A4C9AEE0FEBA}"/>
              </a:ext>
            </a:extLst>
          </p:cNvPr>
          <p:cNvSpPr txBox="1"/>
          <p:nvPr/>
        </p:nvSpPr>
        <p:spPr>
          <a:xfrm>
            <a:off x="43634" y="3987320"/>
            <a:ext cx="599943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 Google Earth Engine (GEE) combines a multi-petabyte catalog of satellite imagery and geospatial datasets with planetary-scale analysis capabilities in an open-source environment</a:t>
            </a:r>
            <a:endParaRPr lang="en-US"/>
          </a:p>
          <a:p>
            <a:pPr algn="ctr"/>
            <a:r>
              <a:rPr lang="en-US"/>
              <a:t>Above: GEE Interface</a:t>
            </a: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3376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6" y="1131679"/>
            <a:ext cx="10239026" cy="646331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Resources and Links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78" y="2214710"/>
            <a:ext cx="4119514" cy="1179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04" y="2214710"/>
            <a:ext cx="11948744" cy="280076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NASA Earth Applied Science Disasters Program Website: </a:t>
            </a:r>
            <a:r>
              <a:rPr lang="en-US" dirty="0">
                <a:latin typeface="Arial"/>
                <a:cs typeface="Arial"/>
                <a:hlinkClick r:id="rId3"/>
              </a:rPr>
              <a:t>https://appliedsciences.nasa.gov/what-we-do/disasters</a:t>
            </a:r>
            <a:endParaRPr lang="en-US"/>
          </a:p>
          <a:p>
            <a:pPr marL="285750" indent="-285750">
              <a:buChar char="•"/>
            </a:pPr>
            <a:r>
              <a:rPr lang="en-US">
                <a:latin typeface="Arial"/>
                <a:cs typeface="Arial"/>
              </a:rPr>
              <a:t>NASA Disasters Program Geospatial Portal: </a:t>
            </a:r>
            <a:r>
              <a:rPr lang="en-US" dirty="0">
                <a:latin typeface="Arial"/>
                <a:cs typeface="Arial"/>
                <a:hlinkClick r:id="rId4"/>
              </a:rPr>
              <a:t>maps.disasters.nasa.gov</a:t>
            </a:r>
            <a:endParaRPr lang="en-US"/>
          </a:p>
          <a:p>
            <a:pPr marL="285750" indent="-285750">
              <a:buChar char="•"/>
            </a:pPr>
            <a:r>
              <a:rPr lang="en-US">
                <a:latin typeface="Arial"/>
                <a:cs typeface="Arial"/>
              </a:rPr>
              <a:t>Earthdata Website: </a:t>
            </a:r>
            <a:r>
              <a:rPr lang="en-US" dirty="0">
                <a:latin typeface="Arial"/>
                <a:cs typeface="Arial"/>
                <a:hlinkClick r:id="rId5"/>
              </a:rPr>
              <a:t>https://urs.earthdata.nasa.gov/</a:t>
            </a:r>
            <a:endParaRPr lang="en-US" dirty="0"/>
          </a:p>
          <a:p>
            <a:pPr marL="285750" indent="-285750">
              <a:buChar char="•"/>
            </a:pPr>
            <a:r>
              <a:rPr lang="en-US">
                <a:latin typeface="Arial"/>
                <a:cs typeface="Arial"/>
              </a:rPr>
              <a:t>Google Earth Engine: </a:t>
            </a:r>
            <a:r>
              <a:rPr lang="en-US" dirty="0">
                <a:latin typeface="Arial"/>
                <a:cs typeface="Arial"/>
                <a:hlinkClick r:id="rId6"/>
              </a:rPr>
              <a:t>code.earthengine.google.com</a:t>
            </a:r>
            <a:endParaRPr lang="en-US" dirty="0">
              <a:latin typeface="Arial"/>
              <a:cs typeface="Arial"/>
            </a:endParaRPr>
          </a:p>
          <a:p>
            <a:pPr marL="285750" indent="-285750"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3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376" y="1131679"/>
            <a:ext cx="10239026" cy="646331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Contact information &amp; questions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378" y="2214710"/>
            <a:ext cx="4119514" cy="11798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4004" y="2214710"/>
            <a:ext cx="10944290" cy="23955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latin typeface="Arial"/>
                <a:cs typeface="Arial"/>
              </a:rPr>
              <a:t>Ronan Lucey</a:t>
            </a:r>
          </a:p>
          <a:p>
            <a:pPr algn="ctr"/>
            <a:r>
              <a:rPr lang="en-US">
                <a:latin typeface="Arial"/>
                <a:cs typeface="Arial"/>
                <a:hlinkClick r:id="rId3"/>
              </a:rPr>
              <a:t>ronan.m.lucey@nasa.gov</a:t>
            </a:r>
            <a:endParaRPr lang="en-US">
              <a:latin typeface="Arial"/>
              <a:cs typeface="Arial"/>
            </a:endParaRPr>
          </a:p>
          <a:p>
            <a:pPr algn="ctr"/>
            <a:endParaRPr lang="en-US"/>
          </a:p>
          <a:p>
            <a:pPr marL="285750" indent="-285750">
              <a:buChar char="•"/>
            </a:pPr>
            <a:endParaRPr lang="en-US"/>
          </a:p>
          <a:p>
            <a:pPr marL="285750" indent="-285750"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5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arth 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917</Words>
  <Application>Microsoft Office PowerPoint</Application>
  <PresentationFormat>Widescreen</PresentationFormat>
  <Paragraphs>155</Paragraphs>
  <Slides>17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Arial,Sans-Serif</vt:lpstr>
      <vt:lpstr>Calibri</vt:lpstr>
      <vt:lpstr>Calibri Light</vt:lpstr>
      <vt:lpstr>office theme</vt:lpstr>
      <vt:lpstr>earth title slide</vt:lpstr>
      <vt:lpstr>Office Theme</vt:lpstr>
      <vt:lpstr>PowerPoint Presentation</vt:lpstr>
      <vt:lpstr>Quick overview of floods and their impact</vt:lpstr>
      <vt:lpstr>NASA data throughout flood disaster cycle</vt:lpstr>
      <vt:lpstr>Using NASA data to inform decisions</vt:lpstr>
      <vt:lpstr>How to access / download / use NASA data</vt:lpstr>
      <vt:lpstr>Selection of Near Real-Time Products on the NASA Disasters Portal</vt:lpstr>
      <vt:lpstr>MODIS Flood Products</vt:lpstr>
      <vt:lpstr>Global Precipitation Measurement (GPM)</vt:lpstr>
      <vt:lpstr>Soil Moisture Products</vt:lpstr>
      <vt:lpstr>Selection of Event-Specific Products</vt:lpstr>
      <vt:lpstr>Optical Flood Products</vt:lpstr>
      <vt:lpstr>SAR False Color Composite</vt:lpstr>
      <vt:lpstr>PowerPoint Presentation</vt:lpstr>
      <vt:lpstr>A quick look at the Earthdata interface</vt:lpstr>
      <vt:lpstr>A quick look at the Google Earth Engine interface</vt:lpstr>
      <vt:lpstr>Resources and Links</vt:lpstr>
      <vt:lpstr>Contact information &amp;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Lucey, Ronan M. (MSFC-ST11)[UAH]</dc:creator>
  <cp:lastModifiedBy>Lucey, Ronan M. (MSFC-ST11)[UAH]</cp:lastModifiedBy>
  <cp:revision>445</cp:revision>
  <dcterms:created xsi:type="dcterms:W3CDTF">2021-09-07T22:23:35Z</dcterms:created>
  <dcterms:modified xsi:type="dcterms:W3CDTF">2021-09-08T21:14:22Z</dcterms:modified>
</cp:coreProperties>
</file>