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1.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1"/>
    <p:sldMasterId id="2147483891" r:id="rId2"/>
    <p:sldMasterId id="2147483924" r:id="rId3"/>
    <p:sldMasterId id="2147483930" r:id="rId4"/>
    <p:sldMasterId id="2147483942" r:id="rId5"/>
    <p:sldMasterId id="2147483944" r:id="rId6"/>
    <p:sldMasterId id="2147483948" r:id="rId7"/>
    <p:sldMasterId id="2147483992" r:id="rId8"/>
    <p:sldMasterId id="2147483997" r:id="rId9"/>
    <p:sldMasterId id="2147483999" r:id="rId10"/>
    <p:sldMasterId id="2147484012" r:id="rId11"/>
    <p:sldMasterId id="2147484024" r:id="rId12"/>
  </p:sldMasterIdLst>
  <p:notesMasterIdLst>
    <p:notesMasterId r:id="rId44"/>
  </p:notesMasterIdLst>
  <p:handoutMasterIdLst>
    <p:handoutMasterId r:id="rId45"/>
  </p:handoutMasterIdLst>
  <p:sldIdLst>
    <p:sldId id="438" r:id="rId13"/>
    <p:sldId id="256" r:id="rId14"/>
    <p:sldId id="923" r:id="rId15"/>
    <p:sldId id="2201" r:id="rId16"/>
    <p:sldId id="435" r:id="rId17"/>
    <p:sldId id="15824" r:id="rId18"/>
    <p:sldId id="419" r:id="rId19"/>
    <p:sldId id="470" r:id="rId20"/>
    <p:sldId id="490" r:id="rId21"/>
    <p:sldId id="394" r:id="rId22"/>
    <p:sldId id="1356" r:id="rId23"/>
    <p:sldId id="907" r:id="rId24"/>
    <p:sldId id="2211" r:id="rId25"/>
    <p:sldId id="492" r:id="rId26"/>
    <p:sldId id="911" r:id="rId27"/>
    <p:sldId id="917" r:id="rId28"/>
    <p:sldId id="921" r:id="rId29"/>
    <p:sldId id="908" r:id="rId30"/>
    <p:sldId id="271" r:id="rId31"/>
    <p:sldId id="298" r:id="rId32"/>
    <p:sldId id="497" r:id="rId33"/>
    <p:sldId id="495" r:id="rId34"/>
    <p:sldId id="15825" r:id="rId35"/>
    <p:sldId id="15826" r:id="rId36"/>
    <p:sldId id="496" r:id="rId37"/>
    <p:sldId id="15827" r:id="rId38"/>
    <p:sldId id="500" r:id="rId39"/>
    <p:sldId id="503" r:id="rId40"/>
    <p:sldId id="521" r:id="rId41"/>
    <p:sldId id="493" r:id="rId42"/>
    <p:sldId id="505" r:id="rId43"/>
  </p:sldIdLst>
  <p:sldSz cx="12192000" cy="6858000"/>
  <p:notesSz cx="7010400" cy="9296400"/>
  <p:defaultTextStyle>
    <a:defPPr>
      <a:defRPr lang="en-US"/>
    </a:defPPr>
    <a:lvl1pPr algn="l" rtl="0" fontAlgn="base">
      <a:spcBef>
        <a:spcPct val="0"/>
      </a:spcBef>
      <a:spcAft>
        <a:spcPct val="0"/>
      </a:spcAft>
      <a:defRPr sz="10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10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10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10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1000" kern="1200">
        <a:solidFill>
          <a:schemeClr val="tx1"/>
        </a:solidFill>
        <a:latin typeface="Arial" pitchFamily="34" charset="0"/>
        <a:ea typeface="ＭＳ Ｐゴシック" charset="-128"/>
        <a:cs typeface="+mn-cs"/>
      </a:defRPr>
    </a:lvl5pPr>
    <a:lvl6pPr marL="2286000" algn="l" defTabSz="914400" rtl="0" eaLnBrk="1" latinLnBrk="0" hangingPunct="1">
      <a:defRPr sz="1000" kern="1200">
        <a:solidFill>
          <a:schemeClr val="tx1"/>
        </a:solidFill>
        <a:latin typeface="Arial" pitchFamily="34" charset="0"/>
        <a:ea typeface="ＭＳ Ｐゴシック" charset="-128"/>
        <a:cs typeface="+mn-cs"/>
      </a:defRPr>
    </a:lvl6pPr>
    <a:lvl7pPr marL="2743200" algn="l" defTabSz="914400" rtl="0" eaLnBrk="1" latinLnBrk="0" hangingPunct="1">
      <a:defRPr sz="1000" kern="1200">
        <a:solidFill>
          <a:schemeClr val="tx1"/>
        </a:solidFill>
        <a:latin typeface="Arial" pitchFamily="34" charset="0"/>
        <a:ea typeface="ＭＳ Ｐゴシック" charset="-128"/>
        <a:cs typeface="+mn-cs"/>
      </a:defRPr>
    </a:lvl7pPr>
    <a:lvl8pPr marL="3200400" algn="l" defTabSz="914400" rtl="0" eaLnBrk="1" latinLnBrk="0" hangingPunct="1">
      <a:defRPr sz="1000" kern="1200">
        <a:solidFill>
          <a:schemeClr val="tx1"/>
        </a:solidFill>
        <a:latin typeface="Arial" pitchFamily="34" charset="0"/>
        <a:ea typeface="ＭＳ Ｐゴシック" charset="-128"/>
        <a:cs typeface="+mn-cs"/>
      </a:defRPr>
    </a:lvl8pPr>
    <a:lvl9pPr marL="3657600" algn="l" defTabSz="914400" rtl="0" eaLnBrk="1" latinLnBrk="0" hangingPunct="1">
      <a:defRPr sz="1000" kern="1200">
        <a:solidFill>
          <a:schemeClr val="tx1"/>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249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FF5050"/>
    <a:srgbClr val="EBF1E3"/>
    <a:srgbClr val="FFAC00"/>
    <a:srgbClr val="0000FF"/>
    <a:srgbClr val="0066FF"/>
    <a:srgbClr val="FFE7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36" autoAdjust="0"/>
    <p:restoredTop sz="86839" autoAdjust="0"/>
  </p:normalViewPr>
  <p:slideViewPr>
    <p:cSldViewPr snapToGrid="0">
      <p:cViewPr varScale="1">
        <p:scale>
          <a:sx n="74" d="100"/>
          <a:sy n="74" d="100"/>
        </p:scale>
        <p:origin x="1140" y="54"/>
      </p:cViewPr>
      <p:guideLst>
        <p:guide orient="horz" pos="249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161" cy="464180"/>
          </a:xfrm>
          <a:prstGeom prst="rect">
            <a:avLst/>
          </a:prstGeom>
          <a:noFill/>
          <a:ln w="9525">
            <a:noFill/>
            <a:miter lim="800000"/>
            <a:headEnd/>
            <a:tailEnd/>
          </a:ln>
          <a:effectLst/>
        </p:spPr>
        <p:txBody>
          <a:bodyPr vert="horz" wrap="square" lIns="91774" tIns="45886" rIns="91774" bIns="45886" numCol="1" anchor="t" anchorCtr="0" compatLnSpc="1">
            <a:prstTxWarp prst="textNoShape">
              <a:avLst/>
            </a:prstTxWarp>
          </a:bodyPr>
          <a:lstStyle>
            <a:lvl1pPr defTabSz="918189">
              <a:defRPr sz="1200">
                <a:latin typeface="Times New Roman" pitchFamily="-106" charset="0"/>
                <a:ea typeface="+mn-ea"/>
                <a:cs typeface="+mn-cs"/>
              </a:defRPr>
            </a:lvl1pPr>
          </a:lstStyle>
          <a:p>
            <a:pPr>
              <a:defRPr/>
            </a:pPr>
            <a:endParaRPr lang="en-US" dirty="0"/>
          </a:p>
        </p:txBody>
      </p:sp>
      <p:sp>
        <p:nvSpPr>
          <p:cNvPr id="5123" name="Rectangle 3"/>
          <p:cNvSpPr>
            <a:spLocks noGrp="1" noChangeArrowheads="1"/>
          </p:cNvSpPr>
          <p:nvPr>
            <p:ph type="dt" sz="quarter" idx="1"/>
          </p:nvPr>
        </p:nvSpPr>
        <p:spPr bwMode="auto">
          <a:xfrm>
            <a:off x="3972240" y="0"/>
            <a:ext cx="3038160" cy="464180"/>
          </a:xfrm>
          <a:prstGeom prst="rect">
            <a:avLst/>
          </a:prstGeom>
          <a:noFill/>
          <a:ln w="9525">
            <a:noFill/>
            <a:miter lim="800000"/>
            <a:headEnd/>
            <a:tailEnd/>
          </a:ln>
          <a:effectLst/>
        </p:spPr>
        <p:txBody>
          <a:bodyPr vert="horz" wrap="square" lIns="91774" tIns="45886" rIns="91774" bIns="45886" numCol="1" anchor="t" anchorCtr="0" compatLnSpc="1">
            <a:prstTxWarp prst="textNoShape">
              <a:avLst/>
            </a:prstTxWarp>
          </a:bodyPr>
          <a:lstStyle>
            <a:lvl1pPr algn="r" defTabSz="918189">
              <a:defRPr sz="1200">
                <a:latin typeface="Times New Roman" pitchFamily="-106" charset="0"/>
                <a:ea typeface="+mn-ea"/>
                <a:cs typeface="+mn-cs"/>
              </a:defRPr>
            </a:lvl1pPr>
          </a:lstStyle>
          <a:p>
            <a:pPr>
              <a:defRPr/>
            </a:pPr>
            <a:endParaRPr lang="en-US" dirty="0"/>
          </a:p>
        </p:txBody>
      </p:sp>
      <p:sp>
        <p:nvSpPr>
          <p:cNvPr id="5124" name="Rectangle 4"/>
          <p:cNvSpPr>
            <a:spLocks noGrp="1" noChangeArrowheads="1"/>
          </p:cNvSpPr>
          <p:nvPr>
            <p:ph type="ftr" sz="quarter" idx="2"/>
          </p:nvPr>
        </p:nvSpPr>
        <p:spPr bwMode="auto">
          <a:xfrm>
            <a:off x="0" y="8832221"/>
            <a:ext cx="3038161" cy="464180"/>
          </a:xfrm>
          <a:prstGeom prst="rect">
            <a:avLst/>
          </a:prstGeom>
          <a:noFill/>
          <a:ln w="9525">
            <a:noFill/>
            <a:miter lim="800000"/>
            <a:headEnd/>
            <a:tailEnd/>
          </a:ln>
          <a:effectLst/>
        </p:spPr>
        <p:txBody>
          <a:bodyPr vert="horz" wrap="square" lIns="91774" tIns="45886" rIns="91774" bIns="45886" numCol="1" anchor="b" anchorCtr="0" compatLnSpc="1">
            <a:prstTxWarp prst="textNoShape">
              <a:avLst/>
            </a:prstTxWarp>
          </a:bodyPr>
          <a:lstStyle>
            <a:lvl1pPr defTabSz="918189">
              <a:defRPr sz="1200">
                <a:latin typeface="Times New Roman" pitchFamily="-106" charset="0"/>
                <a:ea typeface="+mn-ea"/>
                <a:cs typeface="+mn-cs"/>
              </a:defRPr>
            </a:lvl1pPr>
          </a:lstStyle>
          <a:p>
            <a:pPr>
              <a:defRPr/>
            </a:pPr>
            <a:endParaRPr lang="en-US" dirty="0"/>
          </a:p>
        </p:txBody>
      </p:sp>
      <p:sp>
        <p:nvSpPr>
          <p:cNvPr id="5125" name="Rectangle 5"/>
          <p:cNvSpPr>
            <a:spLocks noGrp="1" noChangeArrowheads="1"/>
          </p:cNvSpPr>
          <p:nvPr>
            <p:ph type="sldNum" sz="quarter" idx="3"/>
          </p:nvPr>
        </p:nvSpPr>
        <p:spPr bwMode="auto">
          <a:xfrm>
            <a:off x="3972240" y="8832221"/>
            <a:ext cx="3038160" cy="464180"/>
          </a:xfrm>
          <a:prstGeom prst="rect">
            <a:avLst/>
          </a:prstGeom>
          <a:noFill/>
          <a:ln w="9525">
            <a:noFill/>
            <a:miter lim="800000"/>
            <a:headEnd/>
            <a:tailEnd/>
          </a:ln>
          <a:effectLst/>
        </p:spPr>
        <p:txBody>
          <a:bodyPr vert="horz" wrap="square" lIns="91774" tIns="45886" rIns="91774" bIns="45886" numCol="1" anchor="b" anchorCtr="0" compatLnSpc="1">
            <a:prstTxWarp prst="textNoShape">
              <a:avLst/>
            </a:prstTxWarp>
          </a:bodyPr>
          <a:lstStyle>
            <a:lvl1pPr algn="r" defTabSz="918189">
              <a:defRPr sz="1200">
                <a:latin typeface="Times New Roman" pitchFamily="18" charset="0"/>
              </a:defRPr>
            </a:lvl1pPr>
          </a:lstStyle>
          <a:p>
            <a:fld id="{1418B786-0F4F-4159-BE69-BE60C9BA4D04}" type="slidenum">
              <a:rPr lang="en-US"/>
              <a:pPr/>
              <a:t>‹#›</a:t>
            </a:fld>
            <a:endParaRPr lang="en-US" dirty="0"/>
          </a:p>
        </p:txBody>
      </p:sp>
    </p:spTree>
    <p:extLst>
      <p:ext uri="{BB962C8B-B14F-4D97-AF65-F5344CB8AC3E}">
        <p14:creationId xmlns:p14="http://schemas.microsoft.com/office/powerpoint/2010/main" val="38328699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161" cy="464180"/>
          </a:xfrm>
          <a:prstGeom prst="rect">
            <a:avLst/>
          </a:prstGeom>
          <a:noFill/>
          <a:ln w="9525">
            <a:noFill/>
            <a:miter lim="800000"/>
            <a:headEnd/>
            <a:tailEnd/>
          </a:ln>
          <a:effectLst/>
        </p:spPr>
        <p:txBody>
          <a:bodyPr vert="horz" wrap="square" lIns="92300" tIns="46150" rIns="92300" bIns="46150" numCol="1" anchor="t" anchorCtr="0" compatLnSpc="1">
            <a:prstTxWarp prst="textNoShape">
              <a:avLst/>
            </a:prstTxWarp>
          </a:bodyPr>
          <a:lstStyle>
            <a:lvl1pPr>
              <a:defRPr sz="1200">
                <a:latin typeface="Times New Roman" pitchFamily="-106" charset="0"/>
                <a:ea typeface="+mn-ea"/>
                <a:cs typeface="+mn-cs"/>
              </a:defRPr>
            </a:lvl1pPr>
          </a:lstStyle>
          <a:p>
            <a:pPr>
              <a:defRPr/>
            </a:pPr>
            <a:endParaRPr lang="en-US" dirty="0"/>
          </a:p>
        </p:txBody>
      </p:sp>
      <p:sp>
        <p:nvSpPr>
          <p:cNvPr id="11267" name="Rectangle 3"/>
          <p:cNvSpPr>
            <a:spLocks noGrp="1" noChangeArrowheads="1"/>
          </p:cNvSpPr>
          <p:nvPr>
            <p:ph type="dt" idx="1"/>
          </p:nvPr>
        </p:nvSpPr>
        <p:spPr bwMode="auto">
          <a:xfrm>
            <a:off x="3970634" y="0"/>
            <a:ext cx="3038161" cy="464180"/>
          </a:xfrm>
          <a:prstGeom prst="rect">
            <a:avLst/>
          </a:prstGeom>
          <a:noFill/>
          <a:ln w="9525">
            <a:noFill/>
            <a:miter lim="800000"/>
            <a:headEnd/>
            <a:tailEnd/>
          </a:ln>
          <a:effectLst/>
        </p:spPr>
        <p:txBody>
          <a:bodyPr vert="horz" wrap="square" lIns="92300" tIns="46150" rIns="92300" bIns="46150" numCol="1" anchor="t" anchorCtr="0" compatLnSpc="1">
            <a:prstTxWarp prst="textNoShape">
              <a:avLst/>
            </a:prstTxWarp>
          </a:bodyPr>
          <a:lstStyle>
            <a:lvl1pPr algn="r">
              <a:defRPr sz="1200">
                <a:latin typeface="Times New Roman" pitchFamily="-106" charset="0"/>
                <a:ea typeface="+mn-ea"/>
                <a:cs typeface="+mn-cs"/>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406400" y="698500"/>
            <a:ext cx="6197600" cy="348615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701362" y="4416111"/>
            <a:ext cx="5607678" cy="4182419"/>
          </a:xfrm>
          <a:prstGeom prst="rect">
            <a:avLst/>
          </a:prstGeom>
          <a:noFill/>
          <a:ln w="9525">
            <a:noFill/>
            <a:miter lim="800000"/>
            <a:headEnd/>
            <a:tailEnd/>
          </a:ln>
          <a:effectLst/>
        </p:spPr>
        <p:txBody>
          <a:bodyPr vert="horz" wrap="square" lIns="92300" tIns="46150" rIns="92300" bIns="461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830621"/>
            <a:ext cx="3038161" cy="464180"/>
          </a:xfrm>
          <a:prstGeom prst="rect">
            <a:avLst/>
          </a:prstGeom>
          <a:noFill/>
          <a:ln w="9525">
            <a:noFill/>
            <a:miter lim="800000"/>
            <a:headEnd/>
            <a:tailEnd/>
          </a:ln>
          <a:effectLst/>
        </p:spPr>
        <p:txBody>
          <a:bodyPr vert="horz" wrap="square" lIns="92300" tIns="46150" rIns="92300" bIns="46150" numCol="1" anchor="b" anchorCtr="0" compatLnSpc="1">
            <a:prstTxWarp prst="textNoShape">
              <a:avLst/>
            </a:prstTxWarp>
          </a:bodyPr>
          <a:lstStyle>
            <a:lvl1pPr>
              <a:defRPr sz="1200">
                <a:latin typeface="Times New Roman" pitchFamily="-106" charset="0"/>
                <a:ea typeface="+mn-ea"/>
                <a:cs typeface="+mn-cs"/>
              </a:defRPr>
            </a:lvl1pPr>
          </a:lstStyle>
          <a:p>
            <a:pPr>
              <a:defRPr/>
            </a:pPr>
            <a:endParaRPr lang="en-US" dirty="0"/>
          </a:p>
        </p:txBody>
      </p:sp>
      <p:sp>
        <p:nvSpPr>
          <p:cNvPr id="11271" name="Rectangle 7"/>
          <p:cNvSpPr>
            <a:spLocks noGrp="1" noChangeArrowheads="1"/>
          </p:cNvSpPr>
          <p:nvPr>
            <p:ph type="sldNum" sz="quarter" idx="5"/>
          </p:nvPr>
        </p:nvSpPr>
        <p:spPr bwMode="auto">
          <a:xfrm>
            <a:off x="3970634" y="8830621"/>
            <a:ext cx="3038161" cy="464180"/>
          </a:xfrm>
          <a:prstGeom prst="rect">
            <a:avLst/>
          </a:prstGeom>
          <a:noFill/>
          <a:ln w="9525">
            <a:noFill/>
            <a:miter lim="800000"/>
            <a:headEnd/>
            <a:tailEnd/>
          </a:ln>
          <a:effectLst/>
        </p:spPr>
        <p:txBody>
          <a:bodyPr vert="horz" wrap="square" lIns="92300" tIns="46150" rIns="92300" bIns="46150" numCol="1" anchor="b" anchorCtr="0" compatLnSpc="1">
            <a:prstTxWarp prst="textNoShape">
              <a:avLst/>
            </a:prstTxWarp>
          </a:bodyPr>
          <a:lstStyle>
            <a:lvl1pPr algn="r">
              <a:defRPr sz="1200">
                <a:latin typeface="Times New Roman" pitchFamily="18" charset="0"/>
              </a:defRPr>
            </a:lvl1pPr>
          </a:lstStyle>
          <a:p>
            <a:fld id="{95DB0143-848B-43E0-B365-DFA3F0B93F2E}" type="slidenum">
              <a:rPr lang="en-US"/>
              <a:pPr/>
              <a:t>‹#›</a:t>
            </a:fld>
            <a:endParaRPr lang="en-US" dirty="0"/>
          </a:p>
        </p:txBody>
      </p:sp>
    </p:spTree>
    <p:extLst>
      <p:ext uri="{BB962C8B-B14F-4D97-AF65-F5344CB8AC3E}">
        <p14:creationId xmlns:p14="http://schemas.microsoft.com/office/powerpoint/2010/main" val="363841025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arthdata.nasa.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youtube.com/watch?v=ycYp2-Xtox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sa.gov/feature/space-views-aid-florida-red-tide-health-alerts-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STILL-option</a:t>
            </a:r>
            <a:r>
              <a:rPr lang="en-US" baseline="0" dirty="0"/>
              <a:t> 1</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841036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US </a:t>
            </a:r>
            <a:r>
              <a:rPr lang="en-US" altLang="en-US" dirty="0" err="1"/>
              <a:t>NO</a:t>
            </a:r>
            <a:r>
              <a:rPr lang="en-US" altLang="en-US" baseline="-25000" dirty="0" err="1"/>
              <a:t>x</a:t>
            </a:r>
            <a:r>
              <a:rPr lang="en-US" altLang="en-US" dirty="0"/>
              <a:t> emissions have decreased by about 50% since 2000 through a combination of controls on power plants and automobiles.  </a:t>
            </a:r>
            <a:r>
              <a:rPr lang="en-US" altLang="en-US"/>
              <a:t>For instance, see http://earthobservatory.nasa.gov/IOTD/view.php?id=83923 for a description of the impact of emission control devices on power plants.</a:t>
            </a:r>
          </a:p>
          <a:p>
            <a:endParaRPr lang="en-US" altLang="en-US" dirty="0"/>
          </a:p>
          <a:p>
            <a:r>
              <a:rPr lang="en-US" altLang="en-US" dirty="0"/>
              <a:t>The Ozone Monitoring Instrument (OMI) is on the Aura satellite (http://aura.gsfc.nasa.gov), which just celebrated 10 years since launch.</a:t>
            </a:r>
          </a:p>
          <a:p>
            <a:endParaRPr lang="en-US" altLang="en-US" dirty="0"/>
          </a:p>
          <a:p>
            <a:r>
              <a:rPr lang="en-US" altLang="en-US" dirty="0">
                <a:latin typeface="Times New Roman" panose="02020603050405020304" pitchFamily="18" charset="0"/>
                <a:ea typeface="MS PGothic" panose="020B0600070205080204" pitchFamily="34" charset="-128"/>
              </a:rPr>
              <a:t>The OMI NO</a:t>
            </a:r>
            <a:r>
              <a:rPr lang="en-US" altLang="en-US" baseline="-25000" dirty="0">
                <a:latin typeface="Times New Roman" panose="02020603050405020304" pitchFamily="18" charset="0"/>
                <a:ea typeface="MS PGothic" panose="020B0600070205080204" pitchFamily="34" charset="-128"/>
              </a:rPr>
              <a:t>2</a:t>
            </a:r>
            <a:r>
              <a:rPr lang="en-US" altLang="en-US" dirty="0">
                <a:latin typeface="Times New Roman" panose="02020603050405020304" pitchFamily="18" charset="0"/>
                <a:ea typeface="MS PGothic" panose="020B0600070205080204" pitchFamily="34" charset="-128"/>
              </a:rPr>
              <a:t> data shown in the images were produced by the international OMI NO</a:t>
            </a:r>
            <a:r>
              <a:rPr lang="en-US" altLang="en-US" baseline="-25000" dirty="0">
                <a:latin typeface="Times New Roman" panose="02020603050405020304" pitchFamily="18" charset="0"/>
                <a:ea typeface="MS PGothic" panose="020B0600070205080204" pitchFamily="34" charset="-128"/>
              </a:rPr>
              <a:t>2</a:t>
            </a:r>
            <a:r>
              <a:rPr lang="en-US" altLang="en-US" dirty="0">
                <a:latin typeface="Times New Roman" panose="02020603050405020304" pitchFamily="18" charset="0"/>
                <a:ea typeface="MS PGothic" panose="020B0600070205080204" pitchFamily="34" charset="-128"/>
              </a:rPr>
              <a:t> Team (NASA NO</a:t>
            </a:r>
            <a:r>
              <a:rPr lang="en-US" altLang="en-US" baseline="-25000" dirty="0">
                <a:latin typeface="Times New Roman" panose="02020603050405020304" pitchFamily="18" charset="0"/>
                <a:ea typeface="MS PGothic" panose="020B0600070205080204" pitchFamily="34" charset="-128"/>
              </a:rPr>
              <a:t>2</a:t>
            </a:r>
            <a:r>
              <a:rPr lang="en-US" altLang="en-US" dirty="0">
                <a:latin typeface="Times New Roman" panose="02020603050405020304" pitchFamily="18" charset="0"/>
                <a:ea typeface="MS PGothic" panose="020B0600070205080204" pitchFamily="34" charset="-128"/>
              </a:rPr>
              <a:t> PI: </a:t>
            </a:r>
            <a:r>
              <a:rPr lang="en-US" altLang="en-US" dirty="0" err="1">
                <a:latin typeface="Times New Roman" panose="02020603050405020304" pitchFamily="18" charset="0"/>
                <a:ea typeface="MS PGothic" panose="020B0600070205080204" pitchFamily="34" charset="-128"/>
              </a:rPr>
              <a:t>Nickolay</a:t>
            </a:r>
            <a:r>
              <a:rPr lang="en-US" altLang="en-US" dirty="0">
                <a:latin typeface="Times New Roman" panose="02020603050405020304" pitchFamily="18" charset="0"/>
                <a:ea typeface="MS PGothic" panose="020B0600070205080204" pitchFamily="34" charset="-128"/>
              </a:rPr>
              <a:t> </a:t>
            </a:r>
            <a:r>
              <a:rPr lang="en-US" altLang="en-US" dirty="0" err="1">
                <a:latin typeface="Times New Roman" panose="02020603050405020304" pitchFamily="18" charset="0"/>
                <a:ea typeface="MS PGothic" panose="020B0600070205080204" pitchFamily="34" charset="-128"/>
              </a:rPr>
              <a:t>Krotkov</a:t>
            </a:r>
            <a:r>
              <a:rPr lang="en-US" altLang="en-US" dirty="0">
                <a:latin typeface="Times New Roman" panose="02020603050405020304" pitchFamily="18" charset="0"/>
                <a:ea typeface="MS PGothic" panose="020B0600070205080204" pitchFamily="34" charset="-128"/>
              </a:rPr>
              <a:t> (GSFC, 614) and Dutch PI: Pepijn Veefkind (KNMI, Netherlands)). The data were processed and analyzed by </a:t>
            </a:r>
            <a:r>
              <a:rPr lang="en-US" altLang="en-US" dirty="0" err="1">
                <a:latin typeface="Times New Roman" panose="02020603050405020304" pitchFamily="18" charset="0"/>
                <a:ea typeface="MS PGothic" panose="020B0600070205080204" pitchFamily="34" charset="-128"/>
              </a:rPr>
              <a:t>Lok</a:t>
            </a:r>
            <a:r>
              <a:rPr lang="en-US" altLang="en-US" dirty="0">
                <a:latin typeface="Times New Roman" panose="02020603050405020304" pitchFamily="18" charset="0"/>
                <a:ea typeface="MS PGothic" panose="020B0600070205080204" pitchFamily="34" charset="-128"/>
              </a:rPr>
              <a:t> </a:t>
            </a:r>
            <a:r>
              <a:rPr lang="en-US" altLang="en-US" dirty="0" err="1">
                <a:latin typeface="Times New Roman" panose="02020603050405020304" pitchFamily="18" charset="0"/>
                <a:ea typeface="MS PGothic" panose="020B0600070205080204" pitchFamily="34" charset="-128"/>
              </a:rPr>
              <a:t>Lamsal</a:t>
            </a:r>
            <a:r>
              <a:rPr lang="en-US" altLang="en-US" dirty="0">
                <a:latin typeface="Times New Roman" panose="02020603050405020304" pitchFamily="18" charset="0"/>
                <a:ea typeface="MS PGothic" panose="020B0600070205080204" pitchFamily="34" charset="-128"/>
              </a:rPr>
              <a:t> (GSFC; 614) and Yasuko Yoshida (GSFC, 614), both of whom </a:t>
            </a:r>
            <a:r>
              <a:rPr lang="en-US" altLang="en-US" dirty="0"/>
              <a:t>were partially funded by the NASA Air Quality Applied Sciences Team (AQAST) via Bryan Duncan (AQAST member).  The images were created by the NASA Goddard's Scientific Visualization Studio/T. Schindler.</a:t>
            </a:r>
          </a:p>
          <a:p>
            <a:endParaRPr lang="en-US" altLang="en-US" dirty="0"/>
          </a:p>
          <a:p>
            <a:r>
              <a:rPr lang="en-US" altLang="en-US" dirty="0"/>
              <a:t>OMI data also show that sulfur dioxide (SO</a:t>
            </a:r>
            <a:r>
              <a:rPr lang="en-US" altLang="en-US" baseline="-25000" dirty="0"/>
              <a:t>2</a:t>
            </a:r>
            <a:r>
              <a:rPr lang="en-US" altLang="en-US" dirty="0"/>
              <a:t>), a precursor to acid rain and sulfate aerosols, has decreased significantly in the US over the Aura record:  http://earthobservatory.nasa.gov/IOTD/view.php?id=76571</a:t>
            </a:r>
          </a:p>
          <a:p>
            <a:endParaRPr lang="en-US" altLang="en-US" dirty="0"/>
          </a:p>
          <a:p>
            <a:r>
              <a:rPr lang="en-US" altLang="en-US" dirty="0"/>
              <a:t>The NASA Air Quality Applied Sciences Team (AQAST) was created in 2011 by the NASA Applied Sciences Program to serve the needs of US air quality management through the use of Earth Science satellite data, suborbital data, and models.  AQAST members have expertise in the wide array of Earth Science tools and data sets available from NASA and other agencies. </a:t>
            </a:r>
          </a:p>
          <a:p>
            <a:endParaRPr lang="en-US" altLang="en-US" dirty="0"/>
          </a:p>
          <a:p>
            <a:r>
              <a:rPr lang="en-US" altLang="en-US" dirty="0"/>
              <a:t>For more information on AQAST, please visit http://acmg.seas.harvard.edu/aqast/index.html.</a:t>
            </a:r>
          </a:p>
          <a:p>
            <a:endParaRPr lang="en-US" altLang="en-US" dirty="0"/>
          </a:p>
          <a:p>
            <a:endParaRPr lang="en-US" altLang="en-US" dirty="0"/>
          </a:p>
          <a:p>
            <a:endParaRPr lang="en-US" altLang="en-US" dirty="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panose="02020603050405020304" pitchFamily="18" charset="0"/>
              </a:defRPr>
            </a:lvl1pPr>
            <a:lvl2pPr marL="742950" indent="-285750" defTabSz="931863">
              <a:defRPr sz="2400">
                <a:solidFill>
                  <a:schemeClr val="tx1"/>
                </a:solidFill>
                <a:latin typeface="Times" panose="02020603050405020304" pitchFamily="18" charset="0"/>
              </a:defRPr>
            </a:lvl2pPr>
            <a:lvl3pPr marL="1143000" indent="-228600" defTabSz="931863">
              <a:defRPr sz="2400">
                <a:solidFill>
                  <a:schemeClr val="tx1"/>
                </a:solidFill>
                <a:latin typeface="Times" panose="02020603050405020304" pitchFamily="18" charset="0"/>
              </a:defRPr>
            </a:lvl3pPr>
            <a:lvl4pPr marL="1600200" indent="-228600" defTabSz="931863">
              <a:defRPr sz="2400">
                <a:solidFill>
                  <a:schemeClr val="tx1"/>
                </a:solidFill>
                <a:latin typeface="Times" panose="02020603050405020304" pitchFamily="18" charset="0"/>
              </a:defRPr>
            </a:lvl4pPr>
            <a:lvl5pPr marL="2057400" indent="-228600" defTabSz="931863">
              <a:defRPr sz="2400">
                <a:solidFill>
                  <a:schemeClr val="tx1"/>
                </a:solidFill>
                <a:latin typeface="Times"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panose="02020603050405020304" pitchFamily="18" charset="0"/>
              </a:defRPr>
            </a:lvl9pPr>
          </a:lstStyle>
          <a:p>
            <a:fld id="{4128560A-8ADF-4FFC-BE57-BE7BDC68DE14}" type="slidenum">
              <a:rPr lang="en-US" altLang="en-US" sz="1200" smtClean="0">
                <a:solidFill>
                  <a:srgbClr val="000000"/>
                </a:solidFill>
              </a:rPr>
              <a:pPr/>
              <a:t>15</a:t>
            </a:fld>
            <a:endParaRPr lang="en-US" altLang="en-US" sz="1200">
              <a:solidFill>
                <a:srgbClr val="000000"/>
              </a:solidFill>
            </a:endParaRPr>
          </a:p>
        </p:txBody>
      </p:sp>
    </p:spTree>
    <p:extLst>
      <p:ext uri="{BB962C8B-B14F-4D97-AF65-F5344CB8AC3E}">
        <p14:creationId xmlns:p14="http://schemas.microsoft.com/office/powerpoint/2010/main" val="3452462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896938"/>
            <a:r>
              <a:rPr lang="en-US" altLang="en-US"/>
              <a:t> The study was published online Dec. 5 in the journal Environmental Science &amp; Technology.  It was released as a NASA web feature on December 19 (http://www.nasa.gov/content/goddard/nasa-satellite-sees-increase-of-indias-sulfur-dioxide-emissions/#.U2lFgRDN58F).  </a:t>
            </a:r>
          </a:p>
          <a:p>
            <a:pPr defTabSz="896938">
              <a:buFontTx/>
              <a:buChar char="•"/>
            </a:pPr>
            <a:endParaRPr lang="en-US" altLang="en-US">
              <a:solidFill>
                <a:srgbClr val="FF0000"/>
              </a:solidFill>
            </a:endParaRPr>
          </a:p>
          <a:p>
            <a:pPr defTabSz="896938"/>
            <a:r>
              <a:rPr lang="en-US" altLang="en-US">
                <a:solidFill>
                  <a:srgbClr val="000000"/>
                </a:solidFill>
                <a:latin typeface="Arial" panose="020B0604020202020204" pitchFamily="34" charset="0"/>
                <a:cs typeface="Arial" panose="020B0604020202020204" pitchFamily="34" charset="0"/>
              </a:rPr>
              <a:t>Data captured by OMI documented that emissions of sulfur dioxide from Indian power plants have increased by more than 60 percent between 2005 and 2012.</a:t>
            </a:r>
          </a:p>
          <a:p>
            <a:pPr defTabSz="896938"/>
            <a:endParaRPr lang="en-US" altLang="en-US">
              <a:solidFill>
                <a:srgbClr val="000000"/>
              </a:solidFill>
              <a:latin typeface="Arial" panose="020B0604020202020204" pitchFamily="34" charset="0"/>
              <a:cs typeface="Arial" panose="020B0604020202020204" pitchFamily="34" charset="0"/>
            </a:endParaRPr>
          </a:p>
          <a:p>
            <a:pPr defTabSz="896938"/>
            <a:r>
              <a:rPr lang="en-US" altLang="en-US">
                <a:solidFill>
                  <a:srgbClr val="000000"/>
                </a:solidFill>
                <a:latin typeface="Arial" panose="020B0604020202020204" pitchFamily="34" charset="0"/>
                <a:cs typeface="Arial" panose="020B0604020202020204" pitchFamily="34" charset="0"/>
              </a:rPr>
              <a:t>India surpassed the United States in 2010 to become the world's second largest emitter of sulfur dioxide, after China, according to emission estimates previously published by NASA Air Quality Applied Science Team (AQAST) Principal Investigator David Streets of Argonne National Laboratory (ANL) and the EPA. That same research showed that about half of India's emissions come from the coal-fired power sector.</a:t>
            </a:r>
          </a:p>
          <a:p>
            <a:pPr defTabSz="896938"/>
            <a:endParaRPr lang="en-US" altLang="en-US">
              <a:solidFill>
                <a:srgbClr val="000000"/>
              </a:solidFill>
              <a:latin typeface="Arial" panose="020B0604020202020204" pitchFamily="34" charset="0"/>
              <a:cs typeface="Arial" panose="020B0604020202020204" pitchFamily="34" charset="0"/>
            </a:endParaRPr>
          </a:p>
          <a:p>
            <a:pPr defTabSz="896938"/>
            <a:r>
              <a:rPr lang="en-US" altLang="en-US">
                <a:latin typeface="Arial" panose="020B0604020202020204" pitchFamily="34" charset="0"/>
                <a:cs typeface="Arial" panose="020B0604020202020204" pitchFamily="34" charset="0"/>
              </a:rPr>
              <a:t>While India's Central Pollution Control Board noted in a 2012 report that the national mean concentration of sulfur dioxide has declined over the past decade, that estimate was based on data from 361 ground-based  urban monitoring stations. Only about 70 stations in India collect measurements in the industrial areas near the source of power plant emissions.  The rest are located in relatively clean rural areas or in urban areas with no power plants.  </a:t>
            </a:r>
          </a:p>
          <a:p>
            <a:pPr defTabSz="896938"/>
            <a:endParaRPr lang="en-US" altLang="en-US">
              <a:solidFill>
                <a:srgbClr val="000000"/>
              </a:solidFill>
              <a:latin typeface="Arial" panose="020B0604020202020204" pitchFamily="34" charset="0"/>
              <a:cs typeface="Arial" panose="020B0604020202020204" pitchFamily="34" charset="0"/>
            </a:endParaRPr>
          </a:p>
          <a:p>
            <a:pPr defTabSz="896938"/>
            <a:r>
              <a:rPr lang="en-US" altLang="en-US">
                <a:solidFill>
                  <a:srgbClr val="FF0000"/>
                </a:solidFill>
              </a:rPr>
              <a:t>Emissions of SO2 are steadily increasing year over year, so 2011-2012 was not an unusual time frame.  This is borne out in several studies.  Economic growth and no regulations on SO2 emissions have combined to drive steadily increasing demand for power and increasing coal-fired production.  Countering increased coal burning at power plants are a mandated switch from coal to LP gas for home cooking and lowering the sulfur content of diesel fuels.  Diesel fuel in India has lost its sulfur gradually in recent years.  Formerly 1% (1995), it has declined to 0.25% nationwide in 2000 and 350 ppm nationwide in 2010.  Selected cities have more aggressive standards, with Delhi and other select areas now at 50 ppm S. </a:t>
            </a:r>
            <a:endParaRPr lang="en-US" altLang="en-US">
              <a:solidFill>
                <a:srgbClr val="000000"/>
              </a:solidFill>
              <a:latin typeface="Arial" panose="020B0604020202020204" pitchFamily="34" charset="0"/>
              <a:cs typeface="Arial" panose="020B0604020202020204" pitchFamily="34" charset="0"/>
            </a:endParaRPr>
          </a:p>
          <a:p>
            <a:pPr defTabSz="896938"/>
            <a:endParaRPr lang="en-US" altLang="en-US">
              <a:solidFill>
                <a:srgbClr val="000000"/>
              </a:solidFill>
              <a:latin typeface="Arial" panose="020B0604020202020204" pitchFamily="34" charset="0"/>
              <a:cs typeface="Arial" panose="020B0604020202020204" pitchFamily="34" charset="0"/>
            </a:endParaRPr>
          </a:p>
          <a:p>
            <a:pPr defTabSz="896938"/>
            <a:r>
              <a:rPr lang="en-US" altLang="en-US">
                <a:solidFill>
                  <a:srgbClr val="000000"/>
                </a:solidFill>
                <a:latin typeface="Arial" panose="020B0604020202020204" pitchFamily="34" charset="0"/>
                <a:cs typeface="Arial" panose="020B0604020202020204" pitchFamily="34" charset="0"/>
              </a:rPr>
              <a:t>These findings came two years after researchers developed a method to observe power plant emissions from OMI in the US. This research “confirms that a technique shown to work in the United States can be applied for other countries where emissions [from ground-based measurements] are not well known," said Nickolay Krotkov (NASA/GSFC)</a:t>
            </a:r>
          </a:p>
          <a:p>
            <a:pPr defTabSz="896938"/>
            <a:endParaRPr lang="en-US" altLang="en-US">
              <a:solidFill>
                <a:srgbClr val="FF0000"/>
              </a:solidFill>
            </a:endParaRPr>
          </a:p>
          <a:p>
            <a:pPr defTabSz="896938"/>
            <a:r>
              <a:rPr lang="en-US" altLang="en-US">
                <a:solidFill>
                  <a:srgbClr val="FF0000"/>
                </a:solidFill>
              </a:rPr>
              <a:t>Sulfur dioxide reacts in the atmosphere by multiple chemical pathways to form sulfate and sulfuric acid.  These contribute greatly to acid rain and fine particle pollution.  Sulfate particles scatter light very efficiently, degrading visibility and altering atmospheric photochemistry.  Sulfur dioxide also deposits directly onto the Earth’s surface, where it acidifies soils and water bodies.  Fine particles such as sulfates have been linked to increased incidence of asthma, heart attacks and stroke.  </a:t>
            </a:r>
          </a:p>
          <a:p>
            <a:pPr defTabSz="896938"/>
            <a:endParaRPr lang="en-US" altLang="en-US">
              <a:solidFill>
                <a:srgbClr val="FF0000"/>
              </a:solidFill>
            </a:endParaRPr>
          </a:p>
          <a:p>
            <a:pPr defTabSz="896938"/>
            <a:r>
              <a:rPr lang="en-US" altLang="en-US">
                <a:solidFill>
                  <a:srgbClr val="FF0000"/>
                </a:solidFill>
              </a:rPr>
              <a:t>2011 &amp; 2012 were combined to account for the reduced number of pixels due to the row anomaly in the OMI sensor.  Years prior to 2009 had sufficient coverage in each individual year.  2013 data will not be available for some time to come because the government of India will not release its data on plant operations until a few months from now.  2012 is therefore the most current inventory available.  </a:t>
            </a:r>
          </a:p>
          <a:p>
            <a:pPr defTabSz="896938"/>
            <a:endParaRPr lang="en-US" altLang="en-US">
              <a:solidFill>
                <a:srgbClr val="FF0000"/>
              </a:solidFill>
            </a:endParaRPr>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panose="02020603050405020304" pitchFamily="18" charset="0"/>
              </a:defRPr>
            </a:lvl1pPr>
            <a:lvl2pPr marL="742950" indent="-285750" defTabSz="931863">
              <a:defRPr sz="2400">
                <a:solidFill>
                  <a:schemeClr val="tx1"/>
                </a:solidFill>
                <a:latin typeface="Times" panose="02020603050405020304" pitchFamily="18" charset="0"/>
              </a:defRPr>
            </a:lvl2pPr>
            <a:lvl3pPr marL="1143000" indent="-228600" defTabSz="931863">
              <a:defRPr sz="2400">
                <a:solidFill>
                  <a:schemeClr val="tx1"/>
                </a:solidFill>
                <a:latin typeface="Times" panose="02020603050405020304" pitchFamily="18" charset="0"/>
              </a:defRPr>
            </a:lvl3pPr>
            <a:lvl4pPr marL="1600200" indent="-228600" defTabSz="931863">
              <a:defRPr sz="2400">
                <a:solidFill>
                  <a:schemeClr val="tx1"/>
                </a:solidFill>
                <a:latin typeface="Times" panose="02020603050405020304" pitchFamily="18" charset="0"/>
              </a:defRPr>
            </a:lvl4pPr>
            <a:lvl5pPr marL="2057400" indent="-228600" defTabSz="931863">
              <a:defRPr sz="2400">
                <a:solidFill>
                  <a:schemeClr val="tx1"/>
                </a:solidFill>
                <a:latin typeface="Times"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panose="02020603050405020304" pitchFamily="18" charset="0"/>
              </a:defRPr>
            </a:lvl9pPr>
          </a:lstStyle>
          <a:p>
            <a:fld id="{88E30A3F-558C-48C0-868A-DC2F272F1835}" type="slidenum">
              <a:rPr lang="en-US" altLang="en-US" sz="1200" smtClean="0">
                <a:solidFill>
                  <a:srgbClr val="000000"/>
                </a:solidFill>
              </a:rPr>
              <a:pPr/>
              <a:t>17</a:t>
            </a:fld>
            <a:endParaRPr lang="en-US" altLang="en-US" sz="1200">
              <a:solidFill>
                <a:srgbClr val="000000"/>
              </a:solidFill>
            </a:endParaRPr>
          </a:p>
        </p:txBody>
      </p:sp>
    </p:spTree>
    <p:extLst>
      <p:ext uri="{BB962C8B-B14F-4D97-AF65-F5344CB8AC3E}">
        <p14:creationId xmlns:p14="http://schemas.microsoft.com/office/powerpoint/2010/main" val="1380885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summer, the State of Wyoming Department of Environmental Quality/Air Quality Division submitted a document entitled,  “Exceptional Event Demonstration Package for the Environmental Protection Agency -- Thunder Basin, Wyoming Ozone Standard Exceedance -- June 6, 2012,” to the US Environmental Protection Agency (US EPA) to demonstrate that surface ozone exceedances were due to an exceptional event associated with a stratospheric intrusion (SI).  According to the US EPA, exceptional events are unusual or naturally occurring events that can affect air quality but are not reasonably controllable using techniques that tribal, state or local air agencies may implement in order to attain and maintain the National Ambient Air Quality Standards.  AQAST members worked with Wyoming to provide substantiating data.  In the exceptional event demonstration package, results from the Real-time Air Quality Modeling System (RAQMS) ozone analyses (utilizing AIRS O3 column measurements) were used to determine the genesis of a stratospheric intrusion (SI) event observed by the NASA Ames Alpha Jet Atmospheric eXperiment (AJAX) over California on June 5, 2012, that led to surface ozone exceedances on June 6, 2012, at the Thunder Basin ozone monitor in NE Wyoming.  A final determination by the EPA is pending.</a:t>
            </a:r>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panose="02020603050405020304" pitchFamily="18" charset="0"/>
              </a:defRPr>
            </a:lvl1pPr>
            <a:lvl2pPr marL="742950" indent="-285750" defTabSz="931863">
              <a:defRPr sz="2400">
                <a:solidFill>
                  <a:schemeClr val="tx1"/>
                </a:solidFill>
                <a:latin typeface="Times" panose="02020603050405020304" pitchFamily="18" charset="0"/>
              </a:defRPr>
            </a:lvl2pPr>
            <a:lvl3pPr marL="1143000" indent="-228600" defTabSz="931863">
              <a:defRPr sz="2400">
                <a:solidFill>
                  <a:schemeClr val="tx1"/>
                </a:solidFill>
                <a:latin typeface="Times" panose="02020603050405020304" pitchFamily="18" charset="0"/>
              </a:defRPr>
            </a:lvl3pPr>
            <a:lvl4pPr marL="1600200" indent="-228600" defTabSz="931863">
              <a:defRPr sz="2400">
                <a:solidFill>
                  <a:schemeClr val="tx1"/>
                </a:solidFill>
                <a:latin typeface="Times" panose="02020603050405020304" pitchFamily="18" charset="0"/>
              </a:defRPr>
            </a:lvl4pPr>
            <a:lvl5pPr marL="2057400" indent="-228600" defTabSz="931863">
              <a:defRPr sz="2400">
                <a:solidFill>
                  <a:schemeClr val="tx1"/>
                </a:solidFill>
                <a:latin typeface="Times"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panose="02020603050405020304" pitchFamily="18" charset="0"/>
              </a:defRPr>
            </a:lvl9pPr>
          </a:lstStyle>
          <a:p>
            <a:fld id="{01BC0AC7-9951-4FD5-85D6-C4EC8FD4D2E0}" type="slidenum">
              <a:rPr lang="en-US" altLang="en-US" sz="1200" smtClean="0">
                <a:solidFill>
                  <a:srgbClr val="000000"/>
                </a:solidFill>
              </a:rPr>
              <a:pPr/>
              <a:t>18</a:t>
            </a:fld>
            <a:endParaRPr lang="en-US" altLang="en-US" sz="1200">
              <a:solidFill>
                <a:srgbClr val="000000"/>
              </a:solidFill>
            </a:endParaRPr>
          </a:p>
        </p:txBody>
      </p:sp>
    </p:spTree>
    <p:extLst>
      <p:ext uri="{BB962C8B-B14F-4D97-AF65-F5344CB8AC3E}">
        <p14:creationId xmlns:p14="http://schemas.microsoft.com/office/powerpoint/2010/main" val="1130531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CC4DE-4ECD-458D-917C-A953C8B008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588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panose="02020603050405020304" pitchFamily="18" charset="0"/>
              </a:defRPr>
            </a:lvl1pPr>
            <a:lvl2pPr marL="755650" indent="-290513" defTabSz="931863">
              <a:spcBef>
                <a:spcPct val="30000"/>
              </a:spcBef>
              <a:defRPr sz="1200">
                <a:solidFill>
                  <a:schemeClr val="tx1"/>
                </a:solidFill>
                <a:latin typeface="Times" panose="02020603050405020304" pitchFamily="18" charset="0"/>
              </a:defRPr>
            </a:lvl2pPr>
            <a:lvl3pPr marL="1163638" indent="-231775" defTabSz="931863">
              <a:spcBef>
                <a:spcPct val="30000"/>
              </a:spcBef>
              <a:defRPr sz="1200">
                <a:solidFill>
                  <a:schemeClr val="tx1"/>
                </a:solidFill>
                <a:latin typeface="Times" panose="02020603050405020304" pitchFamily="18" charset="0"/>
              </a:defRPr>
            </a:lvl3pPr>
            <a:lvl4pPr marL="1630363" indent="-231775" defTabSz="931863">
              <a:spcBef>
                <a:spcPct val="30000"/>
              </a:spcBef>
              <a:defRPr sz="1200">
                <a:solidFill>
                  <a:schemeClr val="tx1"/>
                </a:solidFill>
                <a:latin typeface="Times" panose="02020603050405020304" pitchFamily="18" charset="0"/>
              </a:defRPr>
            </a:lvl4pPr>
            <a:lvl5pPr marL="2095500" indent="-231775" defTabSz="931863">
              <a:spcBef>
                <a:spcPct val="30000"/>
              </a:spcBef>
              <a:defRPr sz="1200">
                <a:solidFill>
                  <a:schemeClr val="tx1"/>
                </a:solidFill>
                <a:latin typeface="Times" panose="02020603050405020304" pitchFamily="18" charset="0"/>
              </a:defRPr>
            </a:lvl5pPr>
            <a:lvl6pPr marL="2552700" indent="-231775" defTabSz="931863" eaLnBrk="0" fontAlgn="base" hangingPunct="0">
              <a:spcBef>
                <a:spcPct val="30000"/>
              </a:spcBef>
              <a:spcAft>
                <a:spcPct val="0"/>
              </a:spcAft>
              <a:defRPr sz="1200">
                <a:solidFill>
                  <a:schemeClr val="tx1"/>
                </a:solidFill>
                <a:latin typeface="Times" panose="02020603050405020304" pitchFamily="18" charset="0"/>
              </a:defRPr>
            </a:lvl6pPr>
            <a:lvl7pPr marL="3009900" indent="-231775" defTabSz="931863" eaLnBrk="0" fontAlgn="base" hangingPunct="0">
              <a:spcBef>
                <a:spcPct val="30000"/>
              </a:spcBef>
              <a:spcAft>
                <a:spcPct val="0"/>
              </a:spcAft>
              <a:defRPr sz="1200">
                <a:solidFill>
                  <a:schemeClr val="tx1"/>
                </a:solidFill>
                <a:latin typeface="Times" panose="02020603050405020304" pitchFamily="18" charset="0"/>
              </a:defRPr>
            </a:lvl7pPr>
            <a:lvl8pPr marL="3467100" indent="-231775" defTabSz="931863" eaLnBrk="0" fontAlgn="base" hangingPunct="0">
              <a:spcBef>
                <a:spcPct val="30000"/>
              </a:spcBef>
              <a:spcAft>
                <a:spcPct val="0"/>
              </a:spcAft>
              <a:defRPr sz="1200">
                <a:solidFill>
                  <a:schemeClr val="tx1"/>
                </a:solidFill>
                <a:latin typeface="Times" panose="02020603050405020304" pitchFamily="18" charset="0"/>
              </a:defRPr>
            </a:lvl8pPr>
            <a:lvl9pPr marL="3924300" indent="-231775" defTabSz="931863" eaLnBrk="0" fontAlgn="base" hangingPunct="0">
              <a:spcBef>
                <a:spcPct val="30000"/>
              </a:spcBef>
              <a:spcAft>
                <a:spcPct val="0"/>
              </a:spcAft>
              <a:defRPr sz="1200">
                <a:solidFill>
                  <a:schemeClr val="tx1"/>
                </a:solidFill>
                <a:latin typeface="Times" panose="02020603050405020304" pitchFamily="18"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711A40F9-A178-4EAA-ABD0-EAFEE4779C2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1644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panose="02020603050405020304" pitchFamily="18" charset="0"/>
              </a:defRPr>
            </a:lvl1pPr>
            <a:lvl2pPr marL="755650" indent="-290513" defTabSz="931863">
              <a:spcBef>
                <a:spcPct val="30000"/>
              </a:spcBef>
              <a:defRPr sz="1200">
                <a:solidFill>
                  <a:schemeClr val="tx1"/>
                </a:solidFill>
                <a:latin typeface="Times" panose="02020603050405020304" pitchFamily="18" charset="0"/>
              </a:defRPr>
            </a:lvl2pPr>
            <a:lvl3pPr marL="1163638" indent="-231775" defTabSz="931863">
              <a:spcBef>
                <a:spcPct val="30000"/>
              </a:spcBef>
              <a:defRPr sz="1200">
                <a:solidFill>
                  <a:schemeClr val="tx1"/>
                </a:solidFill>
                <a:latin typeface="Times" panose="02020603050405020304" pitchFamily="18" charset="0"/>
              </a:defRPr>
            </a:lvl3pPr>
            <a:lvl4pPr marL="1630363" indent="-231775" defTabSz="931863">
              <a:spcBef>
                <a:spcPct val="30000"/>
              </a:spcBef>
              <a:defRPr sz="1200">
                <a:solidFill>
                  <a:schemeClr val="tx1"/>
                </a:solidFill>
                <a:latin typeface="Times" panose="02020603050405020304" pitchFamily="18" charset="0"/>
              </a:defRPr>
            </a:lvl4pPr>
            <a:lvl5pPr marL="2095500" indent="-231775" defTabSz="931863">
              <a:spcBef>
                <a:spcPct val="30000"/>
              </a:spcBef>
              <a:defRPr sz="1200">
                <a:solidFill>
                  <a:schemeClr val="tx1"/>
                </a:solidFill>
                <a:latin typeface="Times" panose="02020603050405020304" pitchFamily="18" charset="0"/>
              </a:defRPr>
            </a:lvl5pPr>
            <a:lvl6pPr marL="2552700" indent="-231775" defTabSz="931863" eaLnBrk="0" fontAlgn="base" hangingPunct="0">
              <a:spcBef>
                <a:spcPct val="30000"/>
              </a:spcBef>
              <a:spcAft>
                <a:spcPct val="0"/>
              </a:spcAft>
              <a:defRPr sz="1200">
                <a:solidFill>
                  <a:schemeClr val="tx1"/>
                </a:solidFill>
                <a:latin typeface="Times" panose="02020603050405020304" pitchFamily="18" charset="0"/>
              </a:defRPr>
            </a:lvl6pPr>
            <a:lvl7pPr marL="3009900" indent="-231775" defTabSz="931863" eaLnBrk="0" fontAlgn="base" hangingPunct="0">
              <a:spcBef>
                <a:spcPct val="30000"/>
              </a:spcBef>
              <a:spcAft>
                <a:spcPct val="0"/>
              </a:spcAft>
              <a:defRPr sz="1200">
                <a:solidFill>
                  <a:schemeClr val="tx1"/>
                </a:solidFill>
                <a:latin typeface="Times" panose="02020603050405020304" pitchFamily="18" charset="0"/>
              </a:defRPr>
            </a:lvl7pPr>
            <a:lvl8pPr marL="3467100" indent="-231775" defTabSz="931863" eaLnBrk="0" fontAlgn="base" hangingPunct="0">
              <a:spcBef>
                <a:spcPct val="30000"/>
              </a:spcBef>
              <a:spcAft>
                <a:spcPct val="0"/>
              </a:spcAft>
              <a:defRPr sz="1200">
                <a:solidFill>
                  <a:schemeClr val="tx1"/>
                </a:solidFill>
                <a:latin typeface="Times" panose="02020603050405020304" pitchFamily="18" charset="0"/>
              </a:defRPr>
            </a:lvl8pPr>
            <a:lvl9pPr marL="3924300" indent="-231775" defTabSz="931863" eaLnBrk="0" fontAlgn="base" hangingPunct="0">
              <a:spcBef>
                <a:spcPct val="30000"/>
              </a:spcBef>
              <a:spcAft>
                <a:spcPct val="0"/>
              </a:spcAft>
              <a:defRPr sz="1200">
                <a:solidFill>
                  <a:schemeClr val="tx1"/>
                </a:solidFill>
                <a:latin typeface="Times" panose="02020603050405020304" pitchFamily="18"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711A40F9-A178-4EAA-ABD0-EAFEE4779C2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67630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9B5898-67AE-4EB0-A5F5-8916584ED7EA}" type="slidenum">
              <a:rPr lang="en-US" altLang="en-US" smtClean="0"/>
              <a:pPr/>
              <a:t>23</a:t>
            </a:fld>
            <a:endParaRPr lang="en-US" altLang="en-US"/>
          </a:p>
        </p:txBody>
      </p:sp>
    </p:spTree>
    <p:extLst>
      <p:ext uri="{BB962C8B-B14F-4D97-AF65-F5344CB8AC3E}">
        <p14:creationId xmlns:p14="http://schemas.microsoft.com/office/powerpoint/2010/main" val="1068315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2000">
                <a:solidFill>
                  <a:schemeClr val="tx1"/>
                </a:solidFill>
                <a:latin typeface="Tahoma" panose="020B0604030504040204" pitchFamily="34" charset="0"/>
              </a:defRPr>
            </a:lvl1pPr>
            <a:lvl2pPr marL="742950" indent="-285750" defTabSz="935038">
              <a:defRPr sz="2000">
                <a:solidFill>
                  <a:schemeClr val="tx1"/>
                </a:solidFill>
                <a:latin typeface="Tahoma" panose="020B0604030504040204" pitchFamily="34" charset="0"/>
              </a:defRPr>
            </a:lvl2pPr>
            <a:lvl3pPr marL="1143000" indent="-228600" defTabSz="935038">
              <a:defRPr sz="2000">
                <a:solidFill>
                  <a:schemeClr val="tx1"/>
                </a:solidFill>
                <a:latin typeface="Tahoma" panose="020B0604030504040204" pitchFamily="34" charset="0"/>
              </a:defRPr>
            </a:lvl3pPr>
            <a:lvl4pPr marL="1600200" indent="-228600" defTabSz="935038">
              <a:defRPr sz="2000">
                <a:solidFill>
                  <a:schemeClr val="tx1"/>
                </a:solidFill>
                <a:latin typeface="Tahoma" panose="020B0604030504040204" pitchFamily="34" charset="0"/>
              </a:defRPr>
            </a:lvl4pPr>
            <a:lvl5pPr marL="2057400" indent="-228600" defTabSz="935038">
              <a:defRPr sz="2000">
                <a:solidFill>
                  <a:schemeClr val="tx1"/>
                </a:solidFill>
                <a:latin typeface="Tahoma" panose="020B0604030504040204" pitchFamily="34" charset="0"/>
              </a:defRPr>
            </a:lvl5pPr>
            <a:lvl6pPr marL="2514600" indent="-228600" defTabSz="935038"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35038"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35038"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35038" eaLnBrk="0" fontAlgn="base" hangingPunct="0">
              <a:spcBef>
                <a:spcPct val="0"/>
              </a:spcBef>
              <a:spcAft>
                <a:spcPct val="0"/>
              </a:spcAft>
              <a:defRPr sz="2000">
                <a:solidFill>
                  <a:schemeClr val="tx1"/>
                </a:solidFill>
                <a:latin typeface="Tahoma" panose="020B0604030504040204" pitchFamily="34" charset="0"/>
              </a:defRPr>
            </a:lvl9pPr>
          </a:lstStyle>
          <a:p>
            <a:fld id="{23949B2C-0CB0-4170-B5D0-A4AD693F2B14}" type="slidenum">
              <a:rPr lang="en-US" altLang="en-US" sz="1200" smtClean="0">
                <a:latin typeface="Arial" panose="020B0604020202020204" pitchFamily="34" charset="0"/>
              </a:rPr>
              <a:pPr/>
              <a:t>25</a:t>
            </a:fld>
            <a:endParaRPr lang="en-US" altLang="en-US" sz="1200">
              <a:latin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quote from NASA’s Science Mission Directorate web site (http://science.hq.nasa.gov/earth-sun/science/index.html)</a:t>
            </a:r>
          </a:p>
          <a:p>
            <a:r>
              <a:rPr lang="en-US" altLang="en-US">
                <a:latin typeface="Arial" panose="020B0604020202020204" pitchFamily="34" charset="0"/>
              </a:rPr>
              <a:t>the public face of NASA is space exploration – bright &amp; flashy rocket launches coupled with cool satellites.  the “observation” part is well captured by NASA PR; however, the “understanding and modeling” aspects are less well known…</a:t>
            </a:r>
          </a:p>
        </p:txBody>
      </p:sp>
    </p:spTree>
    <p:extLst>
      <p:ext uri="{BB962C8B-B14F-4D97-AF65-F5344CB8AC3E}">
        <p14:creationId xmlns:p14="http://schemas.microsoft.com/office/powerpoint/2010/main" val="2410343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2000">
                <a:solidFill>
                  <a:schemeClr val="tx1"/>
                </a:solidFill>
                <a:latin typeface="Tahoma" panose="020B0604030504040204" pitchFamily="34" charset="0"/>
              </a:defRPr>
            </a:lvl1pPr>
            <a:lvl2pPr marL="742950" indent="-285750" defTabSz="935038">
              <a:defRPr sz="2000">
                <a:solidFill>
                  <a:schemeClr val="tx1"/>
                </a:solidFill>
                <a:latin typeface="Tahoma" panose="020B0604030504040204" pitchFamily="34" charset="0"/>
              </a:defRPr>
            </a:lvl2pPr>
            <a:lvl3pPr marL="1143000" indent="-228600" defTabSz="935038">
              <a:defRPr sz="2000">
                <a:solidFill>
                  <a:schemeClr val="tx1"/>
                </a:solidFill>
                <a:latin typeface="Tahoma" panose="020B0604030504040204" pitchFamily="34" charset="0"/>
              </a:defRPr>
            </a:lvl3pPr>
            <a:lvl4pPr marL="1600200" indent="-228600" defTabSz="935038">
              <a:defRPr sz="2000">
                <a:solidFill>
                  <a:schemeClr val="tx1"/>
                </a:solidFill>
                <a:latin typeface="Tahoma" panose="020B0604030504040204" pitchFamily="34" charset="0"/>
              </a:defRPr>
            </a:lvl4pPr>
            <a:lvl5pPr marL="2057400" indent="-228600" defTabSz="935038">
              <a:defRPr sz="2000">
                <a:solidFill>
                  <a:schemeClr val="tx1"/>
                </a:solidFill>
                <a:latin typeface="Tahoma" panose="020B0604030504040204" pitchFamily="34" charset="0"/>
              </a:defRPr>
            </a:lvl5pPr>
            <a:lvl6pPr marL="2514600" indent="-228600" defTabSz="935038"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35038"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35038"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35038" eaLnBrk="0" fontAlgn="base" hangingPunct="0">
              <a:spcBef>
                <a:spcPct val="0"/>
              </a:spcBef>
              <a:spcAft>
                <a:spcPct val="0"/>
              </a:spcAft>
              <a:defRPr sz="2000">
                <a:solidFill>
                  <a:schemeClr val="tx1"/>
                </a:solidFill>
                <a:latin typeface="Tahoma" panose="020B0604030504040204" pitchFamily="34" charset="0"/>
              </a:defRPr>
            </a:lvl9pPr>
          </a:lstStyle>
          <a:p>
            <a:fld id="{7FB539F3-3BAC-4DAE-A0F2-ED222A1C4BD0}" type="slidenum">
              <a:rPr lang="en-US" altLang="en-US" sz="1200" smtClean="0">
                <a:latin typeface="Arial" panose="020B0604020202020204" pitchFamily="34" charset="0"/>
              </a:rPr>
              <a:pPr/>
              <a:t>26</a:t>
            </a:fld>
            <a:endParaRPr lang="en-US" altLang="en-US" sz="1200">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must be able to identify features whose max backscatter intensity spans several orders of magnitude, from very faint aerosols to very vigorous clouds</a:t>
            </a:r>
          </a:p>
        </p:txBody>
      </p:sp>
    </p:spTree>
    <p:extLst>
      <p:ext uri="{BB962C8B-B14F-4D97-AF65-F5344CB8AC3E}">
        <p14:creationId xmlns:p14="http://schemas.microsoft.com/office/powerpoint/2010/main" val="271165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73100" y="930275"/>
            <a:ext cx="5662613" cy="3186113"/>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68894" y="4426021"/>
            <a:ext cx="4877429" cy="353570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a:solidFill>
                  <a:srgbClr val="FFA635"/>
                </a:solidFill>
                <a:latin typeface="Arial Narrow"/>
                <a:cs typeface="Arial Narrow"/>
              </a:rPr>
              <a:t>The finding (Yu et al., GRL 2015) was featured by NASA, which has generated many interests from scientists and news outlets around the world. Most recently the paper was highlighted in AGU EOS’s </a:t>
            </a:r>
            <a:r>
              <a:rPr lang="en-US" sz="1200" b="1" i="1" dirty="0">
                <a:solidFill>
                  <a:srgbClr val="FFA635"/>
                </a:solidFill>
                <a:latin typeface="Arial Narrow"/>
                <a:cs typeface="Arial Narrow"/>
              </a:rPr>
              <a:t>Research Spotlight</a:t>
            </a:r>
            <a:r>
              <a:rPr lang="en-US" sz="1200" b="1" dirty="0">
                <a:solidFill>
                  <a:srgbClr val="FFA635"/>
                </a:solidFill>
                <a:latin typeface="Arial Narrow"/>
                <a:cs typeface="Arial Narrow"/>
              </a:rPr>
              <a:t>. </a:t>
            </a:r>
          </a:p>
          <a:p>
            <a:endParaRPr lang="en-US" dirty="0">
              <a:ea typeface="ＭＳ Ｐゴシック" pitchFamily="1" charset="-128"/>
            </a:endParaRPr>
          </a:p>
          <a:p>
            <a:endParaRPr lang="en-US" dirty="0">
              <a:ea typeface="ＭＳ Ｐゴシック" pitchFamily="1" charset="-128"/>
            </a:endParaRPr>
          </a:p>
        </p:txBody>
      </p:sp>
    </p:spTree>
    <p:extLst>
      <p:ext uri="{BB962C8B-B14F-4D97-AF65-F5344CB8AC3E}">
        <p14:creationId xmlns:p14="http://schemas.microsoft.com/office/powerpoint/2010/main" val="485336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06" charset="-128"/>
                <a:cs typeface="Arial" panose="020B0604020202020204" pitchFamily="34" charset="0"/>
              </a:rPr>
              <a:t>All data are free and open access at: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06" charset="-128"/>
                <a:cs typeface="Arial" panose="020B0604020202020204" pitchFamily="34" charset="0"/>
                <a:hlinkClick r:id="rId3"/>
              </a:rPr>
              <a:t>https://earthdata.nasa.gov/</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06" charset="-128"/>
              <a:cs typeface="Arial" panose="020B0604020202020204" pitchFamily="34" charset="0"/>
            </a:endParaRPr>
          </a:p>
          <a:p>
            <a:endParaRPr lang="en-US" dirty="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79" eaLnBrk="0" hangingPunct="0">
              <a:defRPr>
                <a:solidFill>
                  <a:schemeClr val="tx1"/>
                </a:solidFill>
                <a:latin typeface="Arial" charset="0"/>
                <a:ea typeface="ＭＳ Ｐゴシック" charset="0"/>
              </a:defRPr>
            </a:lvl1pPr>
            <a:lvl2pPr marL="730734" indent="-281051" defTabSz="914979" eaLnBrk="0" hangingPunct="0">
              <a:defRPr>
                <a:solidFill>
                  <a:schemeClr val="tx1"/>
                </a:solidFill>
                <a:latin typeface="Arial" charset="0"/>
                <a:ea typeface="ＭＳ Ｐゴシック" charset="0"/>
              </a:defRPr>
            </a:lvl2pPr>
            <a:lvl3pPr marL="1124206" indent="-224841" defTabSz="914979" eaLnBrk="0" hangingPunct="0">
              <a:defRPr>
                <a:solidFill>
                  <a:schemeClr val="tx1"/>
                </a:solidFill>
                <a:latin typeface="Arial" charset="0"/>
                <a:ea typeface="ＭＳ Ｐゴシック" charset="0"/>
              </a:defRPr>
            </a:lvl3pPr>
            <a:lvl4pPr marL="1573887" indent="-224841" defTabSz="914979" eaLnBrk="0" hangingPunct="0">
              <a:defRPr>
                <a:solidFill>
                  <a:schemeClr val="tx1"/>
                </a:solidFill>
                <a:latin typeface="Arial" charset="0"/>
                <a:ea typeface="ＭＳ Ｐゴシック" charset="0"/>
              </a:defRPr>
            </a:lvl4pPr>
            <a:lvl5pPr marL="2023570" indent="-224841" defTabSz="914979" eaLnBrk="0" hangingPunct="0">
              <a:defRPr>
                <a:solidFill>
                  <a:schemeClr val="tx1"/>
                </a:solidFill>
                <a:latin typeface="Arial" charset="0"/>
                <a:ea typeface="ＭＳ Ｐゴシック" charset="0"/>
              </a:defRPr>
            </a:lvl5pPr>
            <a:lvl6pPr marL="2473253" indent="-224841" defTabSz="914979" eaLnBrk="0" fontAlgn="base" hangingPunct="0">
              <a:spcBef>
                <a:spcPct val="0"/>
              </a:spcBef>
              <a:spcAft>
                <a:spcPct val="0"/>
              </a:spcAft>
              <a:defRPr>
                <a:solidFill>
                  <a:schemeClr val="tx1"/>
                </a:solidFill>
                <a:latin typeface="Arial" charset="0"/>
                <a:ea typeface="ＭＳ Ｐゴシック" charset="0"/>
              </a:defRPr>
            </a:lvl6pPr>
            <a:lvl7pPr marL="2922935" indent="-224841" defTabSz="914979" eaLnBrk="0" fontAlgn="base" hangingPunct="0">
              <a:spcBef>
                <a:spcPct val="0"/>
              </a:spcBef>
              <a:spcAft>
                <a:spcPct val="0"/>
              </a:spcAft>
              <a:defRPr>
                <a:solidFill>
                  <a:schemeClr val="tx1"/>
                </a:solidFill>
                <a:latin typeface="Arial" charset="0"/>
                <a:ea typeface="ＭＳ Ｐゴシック" charset="0"/>
              </a:defRPr>
            </a:lvl7pPr>
            <a:lvl8pPr marL="3372617" indent="-224841" defTabSz="914979" eaLnBrk="0" fontAlgn="base" hangingPunct="0">
              <a:spcBef>
                <a:spcPct val="0"/>
              </a:spcBef>
              <a:spcAft>
                <a:spcPct val="0"/>
              </a:spcAft>
              <a:defRPr>
                <a:solidFill>
                  <a:schemeClr val="tx1"/>
                </a:solidFill>
                <a:latin typeface="Arial" charset="0"/>
                <a:ea typeface="ＭＳ Ｐゴシック" charset="0"/>
              </a:defRPr>
            </a:lvl8pPr>
            <a:lvl9pPr marL="3822299" indent="-224841" defTabSz="914979"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979" rtl="0" eaLnBrk="1" fontAlgn="auto" latinLnBrk="0" hangingPunct="1">
              <a:lnSpc>
                <a:spcPct val="100000"/>
              </a:lnSpc>
              <a:spcBef>
                <a:spcPts val="0"/>
              </a:spcBef>
              <a:spcAft>
                <a:spcPts val="0"/>
              </a:spcAft>
              <a:buClrTx/>
              <a:buSzTx/>
              <a:buFontTx/>
              <a:buNone/>
              <a:tabLst/>
              <a:defRPr/>
            </a:pPr>
            <a:fld id="{2347E080-60E5-214B-BF07-4B4AD555A99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97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66066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dirty="0"/>
              <a:t>Frequent dust emissions occurred in northwestern China in April 2010 because of stronger-than average near surface winds. Strong stable westerly winds then carried the dust eastward across the Pacific Ocean. A negative pressure anomaly, located in the eastern Pacific Ocean, hindered the air flow movement and yielded multiple transport pathways. This situation resulted in the complex yet spatially extensive dust structure over the North America. (Uno et. al., ACP, 2011)</a:t>
            </a:r>
          </a:p>
        </p:txBody>
      </p:sp>
      <p:sp>
        <p:nvSpPr>
          <p:cNvPr id="4" name="Slide Number Placeholder 3"/>
          <p:cNvSpPr>
            <a:spLocks noGrp="1"/>
          </p:cNvSpPr>
          <p:nvPr>
            <p:ph type="sldNum" sz="quarter" idx="10"/>
          </p:nvPr>
        </p:nvSpPr>
        <p:spPr/>
        <p:txBody>
          <a:bodyPr/>
          <a:lstStyle/>
          <a:p>
            <a:fld id="{629B5898-67AE-4EB0-A5F5-8916584ED7EA}" type="slidenum">
              <a:rPr lang="en-US" altLang="en-US" smtClean="0"/>
              <a:pPr/>
              <a:t>31</a:t>
            </a:fld>
            <a:endParaRPr lang="en-US" altLang="en-US"/>
          </a:p>
        </p:txBody>
      </p:sp>
    </p:spTree>
    <p:extLst>
      <p:ext uri="{BB962C8B-B14F-4D97-AF65-F5344CB8AC3E}">
        <p14:creationId xmlns:p14="http://schemas.microsoft.com/office/powerpoint/2010/main" val="956077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86258" eaLnBrk="1" fontAlgn="auto" hangingPunct="1">
              <a:spcBef>
                <a:spcPts val="0"/>
              </a:spcBef>
              <a:spcAft>
                <a:spcPts val="0"/>
              </a:spcAft>
              <a:defRPr/>
            </a:pPr>
            <a:fld id="{146C0CBE-288C-D84B-B11F-1B62224BD7E3}" type="slidenum">
              <a:rPr lang="en-US">
                <a:solidFill>
                  <a:prstClr val="black"/>
                </a:solidFill>
                <a:latin typeface="Calibri" panose="020F0502020204030204"/>
              </a:rPr>
              <a:pPr defTabSz="986258" eaLnBrk="1" fontAlgn="auto" hangingPunct="1">
                <a:spcBef>
                  <a:spcPts val="0"/>
                </a:spcBef>
                <a:spcAft>
                  <a:spcPts val="0"/>
                </a:spcAft>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89499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panose="02020603050405020304" pitchFamily="18" charset="0"/>
              </a:defRPr>
            </a:lvl1pPr>
            <a:lvl2pPr marL="742950" indent="-285750" defTabSz="931863">
              <a:defRPr sz="2400">
                <a:solidFill>
                  <a:schemeClr val="tx1"/>
                </a:solidFill>
                <a:latin typeface="Times" panose="02020603050405020304" pitchFamily="18" charset="0"/>
              </a:defRPr>
            </a:lvl2pPr>
            <a:lvl3pPr marL="1143000" indent="-228600" defTabSz="931863">
              <a:defRPr sz="2400">
                <a:solidFill>
                  <a:schemeClr val="tx1"/>
                </a:solidFill>
                <a:latin typeface="Times" panose="02020603050405020304" pitchFamily="18" charset="0"/>
              </a:defRPr>
            </a:lvl3pPr>
            <a:lvl4pPr marL="1600200" indent="-228600" defTabSz="931863">
              <a:defRPr sz="2400">
                <a:solidFill>
                  <a:schemeClr val="tx1"/>
                </a:solidFill>
                <a:latin typeface="Times" panose="02020603050405020304" pitchFamily="18" charset="0"/>
              </a:defRPr>
            </a:lvl4pPr>
            <a:lvl5pPr marL="2057400" indent="-228600" defTabSz="931863">
              <a:defRPr sz="2400">
                <a:solidFill>
                  <a:schemeClr val="tx1"/>
                </a:solidFill>
                <a:latin typeface="Times"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864463FC-1223-4840-BB7F-C52997C2E09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ＭＳ Ｐゴシック" charset="-128"/>
              <a:cs typeface="+mn-cs"/>
            </a:endParaRPr>
          </a:p>
        </p:txBody>
      </p:sp>
      <p:sp>
        <p:nvSpPr>
          <p:cNvPr id="116739" name="Rectangle 2"/>
          <p:cNvSpPr>
            <a:spLocks noGrp="1" noRot="1" noChangeAspect="1" noChangeArrowheads="1" noTextEdit="1"/>
          </p:cNvSpPr>
          <p:nvPr>
            <p:ph type="sldImg"/>
          </p:nvPr>
        </p:nvSpPr>
        <p:spPr>
          <a:xfrm>
            <a:off x="411163" y="698500"/>
            <a:ext cx="6189662" cy="3482975"/>
          </a:xfrm>
          <a:ln/>
        </p:spPr>
      </p:sp>
      <p:sp>
        <p:nvSpPr>
          <p:cNvPr id="116740" name="Rectangle 3"/>
          <p:cNvSpPr>
            <a:spLocks noGrp="1" noChangeArrowheads="1"/>
          </p:cNvSpPr>
          <p:nvPr>
            <p:ph type="body" idx="1"/>
          </p:nvPr>
        </p:nvSpPr>
        <p:spPr>
          <a:xfrm>
            <a:off x="935038" y="4202113"/>
            <a:ext cx="5641975" cy="4660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u="sng">
              <a:cs typeface="Arial" panose="020B0604020202020204" pitchFamily="34" charset="0"/>
            </a:endParaRPr>
          </a:p>
        </p:txBody>
      </p:sp>
    </p:spTree>
    <p:extLst>
      <p:ext uri="{BB962C8B-B14F-4D97-AF65-F5344CB8AC3E}">
        <p14:creationId xmlns:p14="http://schemas.microsoft.com/office/powerpoint/2010/main" val="1886635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panose="02020603050405020304" pitchFamily="18" charset="0"/>
              </a:defRPr>
            </a:lvl1pPr>
            <a:lvl2pPr marL="742950" indent="-285750" defTabSz="931863">
              <a:defRPr sz="2400">
                <a:solidFill>
                  <a:schemeClr val="tx1"/>
                </a:solidFill>
                <a:latin typeface="Times" panose="02020603050405020304" pitchFamily="18" charset="0"/>
              </a:defRPr>
            </a:lvl2pPr>
            <a:lvl3pPr marL="1143000" indent="-228600" defTabSz="931863">
              <a:defRPr sz="2400">
                <a:solidFill>
                  <a:schemeClr val="tx1"/>
                </a:solidFill>
                <a:latin typeface="Times" panose="02020603050405020304" pitchFamily="18" charset="0"/>
              </a:defRPr>
            </a:lvl3pPr>
            <a:lvl4pPr marL="1600200" indent="-228600" defTabSz="931863">
              <a:defRPr sz="2400">
                <a:solidFill>
                  <a:schemeClr val="tx1"/>
                </a:solidFill>
                <a:latin typeface="Times" panose="02020603050405020304" pitchFamily="18" charset="0"/>
              </a:defRPr>
            </a:lvl4pPr>
            <a:lvl5pPr marL="2057400" indent="-228600" defTabSz="931863">
              <a:defRPr sz="2400">
                <a:solidFill>
                  <a:schemeClr val="tx1"/>
                </a:solidFill>
                <a:latin typeface="Times"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4A95177A-5A99-40BB-8B92-4F5294F713E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ＭＳ Ｐゴシック" charset="-128"/>
              <a:cs typeface="+mn-cs"/>
            </a:endParaRPr>
          </a:p>
        </p:txBody>
      </p:sp>
    </p:spTree>
    <p:extLst>
      <p:ext uri="{BB962C8B-B14F-4D97-AF65-F5344CB8AC3E}">
        <p14:creationId xmlns:p14="http://schemas.microsoft.com/office/powerpoint/2010/main" val="221386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Pablo Mendez-Lazaro (University of Puerto Rico) - </a:t>
            </a:r>
            <a:r>
              <a:rPr lang="en-US" b="1" dirty="0"/>
              <a:t>Early Warning of Synoptic Air Quality Events to Improve Health and Well Being in the Greater Caribbean Region </a:t>
            </a:r>
            <a:br>
              <a:rPr lang="en-US" dirty="0"/>
            </a:b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HAQ highlight (ARL 7) is </a:t>
            </a:r>
            <a:r>
              <a:rPr lang="en-US" sz="1200" u="sng" dirty="0"/>
              <a:t>timely</a:t>
            </a:r>
            <a:r>
              <a:rPr lang="en-US" sz="1200" dirty="0"/>
              <a:t> due to the historic Saharan dust cloud of June 2020, demonstrates </a:t>
            </a:r>
            <a:r>
              <a:rPr lang="en-US" sz="1200" u="sng" dirty="0"/>
              <a:t>team resilience</a:t>
            </a:r>
            <a:r>
              <a:rPr lang="en-US" sz="1200" u="none" dirty="0"/>
              <a:t> </a:t>
            </a:r>
            <a:r>
              <a:rPr lang="en-US" sz="1200" dirty="0"/>
              <a:t>(including hurricane/earthquakes), and showcases very </a:t>
            </a:r>
            <a:r>
              <a:rPr lang="en-US" sz="1200" u="sng" dirty="0"/>
              <a:t>committed partnerships with over 19 stakeholders</a:t>
            </a:r>
            <a:r>
              <a:rPr lang="en-US" sz="1200" dirty="0"/>
              <a:t> in air quality and human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lvl="0"/>
            <a:r>
              <a:rPr lang="en-US" sz="1200" u="sng" dirty="0"/>
              <a:t>Objective</a:t>
            </a:r>
            <a:r>
              <a:rPr lang="en-US" sz="1200" dirty="0"/>
              <a:t>: To develop a forecasting tool to guide surveillance, early warning, and risk assessment of African Dust events and diesel particulate matter in the Caribbean. </a:t>
            </a:r>
          </a:p>
          <a:p>
            <a:pPr lvl="0"/>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t>Earth Observations</a:t>
            </a:r>
            <a:r>
              <a:rPr lang="en-US" sz="1200" dirty="0"/>
              <a:t>: MODIS, VIIRS, (NOAA) GOES-16 (EAST)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t>Progress to date</a:t>
            </a:r>
            <a:r>
              <a:rPr lang="en-US" sz="1200" dirty="0"/>
              <a:t>: The team has analyzed data from on-the-ground air monitors and EO (MODIS, VIIRS, GOES-16 EAST), matched and compared timescales, and completed installation, calibration, and testing of instrumentation. The project is currently at ARL 7 (application prototype functionality demonstrated in partner’s decision making). Some research activities have been delayed due to the COVID-19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t>**Committed Partnerships</a:t>
            </a:r>
            <a:r>
              <a:rPr lang="en-US" sz="1200" dirty="0"/>
              <a:t>: Multidisciplinary p</a:t>
            </a:r>
            <a:r>
              <a:rPr lang="en-US" altLang="en-US" sz="1200" dirty="0">
                <a:ea typeface="Century Gothic" charset="0"/>
                <a:cs typeface="Arial" panose="020B0604020202020204" pitchFamily="34" charset="0"/>
              </a:rPr>
              <a:t>artnerships with 38 participants from 19 different organizations from public sector (NASA Goddard; National Weather Service, San Juan, EPA Caribbean Region), private sector (private health clinics), and academia (USF; UPR).</a:t>
            </a:r>
            <a:r>
              <a:rPr lang="en-US" sz="1200" dirty="0"/>
              <a:t> Three Working Groups – 1) Resilience, Public Health, and Well Being; 2) Atmospheric Forcing and Air Quality; and 3) Decision Support Tool: Computation and Visualization – support research objectives and fill existing gaps between science and decision-support tools using 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t>**Team Resilience</a:t>
            </a:r>
            <a:r>
              <a:rPr lang="en-US" sz="1200" dirty="0"/>
              <a:t>: These efforts were achieved despite resolving short- and long-term challenges related to recent natural hazards (Hurricane Maria, earthquakes, COVID-19 pandemic).</a:t>
            </a:r>
          </a:p>
          <a:p>
            <a:pPr lvl="0"/>
            <a:endParaRPr lang="en-US" sz="1200" dirty="0"/>
          </a:p>
          <a:p>
            <a:pPr lvl="0"/>
            <a:r>
              <a:rPr lang="en-US" sz="1200" u="sng" dirty="0"/>
              <a:t>Public health application</a:t>
            </a:r>
            <a:r>
              <a:rPr lang="en-US" sz="1200" dirty="0"/>
              <a:t>: Public health officials can use this forecasting tool to inform decision-making and develop community interventions that educate the public on health risks related to dust storms.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147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MS PGothic" panose="020B0600070205080204" pitchFamily="34" charset="-128"/>
              </a:rPr>
              <a:t>Unmonitored areas are home to 18 million people</a:t>
            </a:r>
          </a:p>
          <a:p>
            <a:r>
              <a:rPr lang="en-US" altLang="en-US">
                <a:latin typeface="Times New Roman" panose="02020603050405020304" pitchFamily="18" charset="0"/>
                <a:ea typeface="MS PGothic" panose="020B0600070205080204" pitchFamily="34" charset="-128"/>
              </a:rPr>
              <a:t>Satellite data provide PM2.5 data to 82% of people in unmonitored locations for free.</a:t>
            </a:r>
          </a:p>
          <a:p>
            <a:r>
              <a:rPr lang="en-US" altLang="en-US">
                <a:latin typeface="Times New Roman" panose="02020603050405020304" pitchFamily="18" charset="0"/>
                <a:ea typeface="MS PGothic" panose="020B0600070205080204" pitchFamily="34" charset="-128"/>
              </a:rPr>
              <a:t>Ground monitors in every city of &gt; 25,000 people would…</a:t>
            </a:r>
          </a:p>
          <a:p>
            <a:r>
              <a:rPr lang="en-US" altLang="en-US">
                <a:latin typeface="Times New Roman" panose="02020603050405020304" pitchFamily="18" charset="0"/>
                <a:ea typeface="MS PGothic" panose="020B0600070205080204" pitchFamily="34" charset="-128"/>
              </a:rPr>
              <a:t>	Cost $25 M over 5 years</a:t>
            </a:r>
          </a:p>
          <a:p>
            <a:r>
              <a:rPr lang="en-US" altLang="en-US">
                <a:latin typeface="Times New Roman" panose="02020603050405020304" pitchFamily="18" charset="0"/>
                <a:ea typeface="MS PGothic" panose="020B0600070205080204" pitchFamily="34" charset="-128"/>
              </a:rPr>
              <a:t>	Cover only 44% of people in unmonitored areas</a:t>
            </a:r>
          </a:p>
          <a:p>
            <a:endParaRPr lang="en-US" altLang="en-US"/>
          </a:p>
          <a:p>
            <a:endParaRPr lang="en-US" altLang="en-US"/>
          </a:p>
          <a:p>
            <a:r>
              <a:rPr lang="en-US" altLang="en-US"/>
              <a:t>First Column: If we estimated the concentration of particulate material (PM) from ground monitors (the small dots on the far left figure) the area of coverage would be limited only to the areas shaded green. The MODIS Satellite coverage, shown by the blue areas, helps to fill most of the gaps (but not all) –nearly half of the uncovered population (18.1 million) now have AQ information. Some of the white areas are because the surface albedo is so high that the MODIS retrievals are saddled with large uncertainties.</a:t>
            </a:r>
          </a:p>
          <a:p>
            <a:r>
              <a:rPr lang="en-US" altLang="en-US"/>
              <a:t>Second and Third Column: A case study showing the problem (the fire image) , the solution (PM2.5 from ground based data), and NASA’s contribution (PM2.5 from Ground + Satellite Data). </a:t>
            </a:r>
            <a:r>
              <a:rPr lang="en-US" altLang="en-US">
                <a:latin typeface="Times New Roman" panose="02020603050405020304" pitchFamily="18" charset="0"/>
                <a:ea typeface="MS PGothic" panose="020B0600070205080204" pitchFamily="34" charset="-128"/>
              </a:rPr>
              <a:t>In the nominal solution because the ground monitors in this region are very few,  the interpolated PM2.5 data shows relatively good Air Quality (AQI  of 0 – 4). The addition of satellite data shows that the Air Quality as a result of the</a:t>
            </a:r>
          </a:p>
          <a:p>
            <a:r>
              <a:rPr lang="en-US" altLang="en-US">
                <a:latin typeface="Times New Roman" panose="02020603050405020304" pitchFamily="18" charset="0"/>
                <a:ea typeface="MS PGothic" panose="020B0600070205080204" pitchFamily="34" charset="-128"/>
              </a:rPr>
              <a:t>Fires is poorer at AQI = 4-8.0;  This shows a case where the satellite data has real value in producing an Air Quality Index that actually protects the public from harm by allowing them make decisions</a:t>
            </a:r>
          </a:p>
          <a:p>
            <a:r>
              <a:rPr lang="en-US" altLang="en-US">
                <a:latin typeface="Times New Roman" panose="02020603050405020304" pitchFamily="18" charset="0"/>
                <a:ea typeface="MS PGothic" panose="020B0600070205080204" pitchFamily="34" charset="-128"/>
              </a:rPr>
              <a:t>that protect their health and wellbeing. If the satellite data were not there, the would be no indication of this poorer air quality.</a:t>
            </a:r>
          </a:p>
          <a:p>
            <a:r>
              <a:rPr lang="en-US" altLang="en-US">
                <a:latin typeface="Times New Roman" panose="02020603050405020304" pitchFamily="18" charset="0"/>
                <a:ea typeface="MS PGothic" panose="020B0600070205080204" pitchFamily="34" charset="-128"/>
              </a:rPr>
              <a:t>Yellow box : Testimonial from a user at the Minnesota pollution Control Agency</a:t>
            </a:r>
          </a:p>
          <a:p>
            <a:endParaRPr lang="en-US" altLang="en-US"/>
          </a:p>
          <a:p>
            <a:r>
              <a:rPr lang="en-US" altLang="en-US">
                <a:latin typeface="Times New Roman" panose="02020603050405020304" pitchFamily="18" charset="0"/>
                <a:ea typeface="MS PGothic" panose="020B0600070205080204" pitchFamily="34" charset="-128"/>
              </a:rPr>
              <a:t>In the Missouri fires case (see </a:t>
            </a:r>
            <a:r>
              <a:rPr lang="en-US" altLang="en-US" sz="1100" u="sng">
                <a:hlinkClick r:id="rId3"/>
              </a:rPr>
              <a:t>http://www.youtube.com/watch?v=ycYp2-XtoxE</a:t>
            </a:r>
            <a:r>
              <a:rPr lang="en-US" altLang="en-US">
                <a:latin typeface="Times New Roman" panose="02020603050405020304" pitchFamily="18" charset="0"/>
                <a:ea typeface="MS PGothic" panose="020B0600070205080204" pitchFamily="34" charset="-128"/>
              </a:rPr>
              <a:t>) the addition of satellite data leads to identification of poorer air quality by including satellite observations of smoke in an otherwise unmonitored area of Northern Missouri.</a:t>
            </a:r>
          </a:p>
          <a:p>
            <a:endParaRPr lang="en-US" altLang="en-US">
              <a:latin typeface="Times New Roman" panose="02020603050405020304" pitchFamily="18" charset="0"/>
              <a:ea typeface="MS PGothic" panose="020B0600070205080204" pitchFamily="34" charset="-128"/>
            </a:endParaRPr>
          </a:p>
          <a:p>
            <a:endParaRPr lang="en-US" altLang="en-US">
              <a:latin typeface="Times New Roman" panose="02020603050405020304" pitchFamily="18" charset="0"/>
              <a:ea typeface="MS PGothic" panose="020B0600070205080204" pitchFamily="34" charset="-128"/>
            </a:endParaRPr>
          </a:p>
          <a:p>
            <a:endParaRPr lang="en-US" altLang="en-US"/>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panose="02020603050405020304" pitchFamily="18" charset="0"/>
              </a:defRPr>
            </a:lvl1pPr>
            <a:lvl2pPr marL="742950" indent="-285750" defTabSz="931863">
              <a:defRPr sz="2400">
                <a:solidFill>
                  <a:schemeClr val="tx1"/>
                </a:solidFill>
                <a:latin typeface="Times" panose="02020603050405020304" pitchFamily="18" charset="0"/>
              </a:defRPr>
            </a:lvl2pPr>
            <a:lvl3pPr marL="1143000" indent="-228600" defTabSz="931863">
              <a:defRPr sz="2400">
                <a:solidFill>
                  <a:schemeClr val="tx1"/>
                </a:solidFill>
                <a:latin typeface="Times" panose="02020603050405020304" pitchFamily="18" charset="0"/>
              </a:defRPr>
            </a:lvl3pPr>
            <a:lvl4pPr marL="1600200" indent="-228600" defTabSz="931863">
              <a:defRPr sz="2400">
                <a:solidFill>
                  <a:schemeClr val="tx1"/>
                </a:solidFill>
                <a:latin typeface="Times" panose="02020603050405020304" pitchFamily="18" charset="0"/>
              </a:defRPr>
            </a:lvl4pPr>
            <a:lvl5pPr marL="2057400" indent="-228600" defTabSz="931863">
              <a:defRPr sz="2400">
                <a:solidFill>
                  <a:schemeClr val="tx1"/>
                </a:solidFill>
                <a:latin typeface="Times"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panose="02020603050405020304" pitchFamily="18" charset="0"/>
              </a:defRPr>
            </a:lvl9pPr>
          </a:lstStyle>
          <a:p>
            <a:fld id="{A2404C4D-8FDA-41C5-8BD0-7E843C1857AC}" type="slidenum">
              <a:rPr lang="en-US" altLang="en-US" sz="1200" smtClean="0">
                <a:solidFill>
                  <a:srgbClr val="000000"/>
                </a:solidFill>
              </a:rPr>
              <a:pPr/>
              <a:t>12</a:t>
            </a:fld>
            <a:endParaRPr lang="en-US" altLang="en-US" sz="1200">
              <a:solidFill>
                <a:srgbClr val="000000"/>
              </a:solidFill>
            </a:endParaRPr>
          </a:p>
        </p:txBody>
      </p:sp>
    </p:spTree>
    <p:extLst>
      <p:ext uri="{BB962C8B-B14F-4D97-AF65-F5344CB8AC3E}">
        <p14:creationId xmlns:p14="http://schemas.microsoft.com/office/powerpoint/2010/main" val="3573831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200" kern="1200" dirty="0">
                <a:solidFill>
                  <a:schemeClr val="tx1"/>
                </a:solidFill>
                <a:effectLst/>
                <a:latin typeface="+mn-lt"/>
                <a:ea typeface="+mn-ea"/>
                <a:cs typeface="+mn-cs"/>
              </a:rPr>
              <a:t>Along the coastal waters, red tides can result from the accumulation of the dinoflagellate </a:t>
            </a:r>
            <a:r>
              <a:rPr lang="en-US" sz="1200" kern="1200" dirty="0" err="1">
                <a:solidFill>
                  <a:schemeClr val="tx1"/>
                </a:solidFill>
                <a:effectLst/>
                <a:latin typeface="+mn-lt"/>
                <a:ea typeface="+mn-ea"/>
                <a:cs typeface="+mn-cs"/>
              </a:rPr>
              <a:t>Karenia</a:t>
            </a:r>
            <a:r>
              <a:rPr lang="en-US" sz="1200" kern="1200" dirty="0">
                <a:solidFill>
                  <a:schemeClr val="tx1"/>
                </a:solidFill>
                <a:effectLst/>
                <a:latin typeface="+mn-lt"/>
                <a:ea typeface="+mn-ea"/>
                <a:cs typeface="+mn-cs"/>
              </a:rPr>
              <a:t> brevis, which are toxic to human and marine health.  </a:t>
            </a:r>
            <a:r>
              <a:rPr lang="en-US" sz="1200" b="0" i="0" kern="1200" dirty="0">
                <a:solidFill>
                  <a:schemeClr val="tx1"/>
                </a:solidFill>
                <a:effectLst/>
                <a:latin typeface="+mn-lt"/>
                <a:ea typeface="+mn-ea"/>
                <a:cs typeface="+mn-cs"/>
              </a:rPr>
              <a:t>As these toxins become airborne and are advected inland, they cause breathing difficulties to beach-goers – especially those with severe allergies and asthma.</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200" kern="1200" dirty="0">
                <a:solidFill>
                  <a:schemeClr val="tx1"/>
                </a:solidFill>
                <a:effectLst/>
                <a:latin typeface="+mn-lt"/>
                <a:ea typeface="+mn-ea"/>
                <a:cs typeface="+mn-cs"/>
              </a:rPr>
              <a:t>A collaboration between the National Oceanic and Atmospheric Administration, Florida Fish and Wildlife Conservation Commission, Gulf of Mexico Coastal Ocean Observing System, Pinellas County Environmental Management, University of South Florida, and NASA Earth Science’s Health and Air Quality Applied Sciences Team aimed to map the extent of algal blooms in the Gulf of Mexico and increase public awareness of the daily risk of red tide toxins.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200" kern="1200" dirty="0">
                <a:solidFill>
                  <a:schemeClr val="tx1"/>
                </a:solidFill>
                <a:effectLst/>
                <a:latin typeface="+mn-lt"/>
                <a:ea typeface="+mn-ea"/>
                <a:cs typeface="+mn-cs"/>
              </a:rPr>
              <a:t>Data from NASA’s Terra and Aqua satellites (MODIS), JPSS/S-NPP VIIRS, and the European Space Agency’s Copernicus Sentinel-3 satellite were used in conjunction with the </a:t>
            </a:r>
            <a:r>
              <a:rPr lang="en-US" sz="1200" kern="1200" dirty="0" err="1">
                <a:solidFill>
                  <a:schemeClr val="tx1"/>
                </a:solidFill>
                <a:effectLst/>
                <a:latin typeface="+mn-lt"/>
                <a:ea typeface="+mn-ea"/>
                <a:cs typeface="+mn-cs"/>
              </a:rPr>
              <a:t>HABscope</a:t>
            </a:r>
            <a:r>
              <a:rPr lang="en-US" sz="1200" kern="1200" dirty="0">
                <a:solidFill>
                  <a:schemeClr val="tx1"/>
                </a:solidFill>
                <a:effectLst/>
                <a:latin typeface="+mn-lt"/>
                <a:ea typeface="+mn-ea"/>
                <a:cs typeface="+mn-cs"/>
              </a:rPr>
              <a:t> smartphone app (video uploads by citizen scientists to map the extent of algal blooms along the Florida’s Gulf Coast).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200" kern="1200" dirty="0">
                <a:solidFill>
                  <a:schemeClr val="tx1"/>
                </a:solidFill>
                <a:effectLst/>
                <a:latin typeface="+mn-lt"/>
                <a:ea typeface="+mn-ea"/>
                <a:cs typeface="+mn-cs"/>
              </a:rPr>
              <a:t>The team developed a 24-hour Experimental Red Tide Respiratory Forecast (updated every three hours) along Florida’s Gulf Coast, focusing originally on Pinellas County. It builds on NOAA's Harmful Algal Bloom Forecast System and the Near Real-Time Integrated Red Tide Information System from the University of South Florida.  </a:t>
            </a:r>
            <a:r>
              <a:rPr lang="en-US" sz="1200" b="1" i="1" kern="1200" dirty="0">
                <a:solidFill>
                  <a:schemeClr val="tx1"/>
                </a:solidFill>
                <a:effectLst/>
                <a:latin typeface="+mn-lt"/>
                <a:ea typeface="+mn-ea"/>
                <a:cs typeface="+mn-cs"/>
              </a:rPr>
              <a:t>The geographic extent of this forecast system has expanded to most of the central and southern Florida Gulf Coast since NASA support ended in 2019.</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200" kern="1200" dirty="0">
                <a:solidFill>
                  <a:schemeClr val="tx1"/>
                </a:solidFill>
                <a:effectLst/>
                <a:latin typeface="+mn-lt"/>
                <a:ea typeface="+mn-ea"/>
                <a:cs typeface="+mn-cs"/>
              </a:rPr>
              <a:t>With updates on the harmful algal bloom forecasts on a mobile app, factsheet distribution, and physical warnings along the coast, persons visiting or working near beach communities can understand their risk and take appropriate precautions.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200" b="1" kern="1200" dirty="0">
                <a:solidFill>
                  <a:schemeClr val="tx1"/>
                </a:solidFill>
                <a:effectLst/>
                <a:latin typeface="+mn-lt"/>
                <a:ea typeface="+mn-ea"/>
                <a:cs typeface="+mn-cs"/>
              </a:rPr>
              <a:t>STORY LINK: </a:t>
            </a:r>
            <a:r>
              <a:rPr lang="en-US" altLang="en-US" sz="1200" b="0" dirty="0">
                <a:solidFill>
                  <a:prstClr val="black"/>
                </a:solidFill>
                <a:latin typeface="Arial" panose="020B0604020202020204" pitchFamily="34" charset="0"/>
                <a:cs typeface="Arial" panose="020B0604020202020204" pitchFamily="34" charset="0"/>
                <a:hlinkClick r:id="rId3"/>
              </a:rPr>
              <a:t>https://www.nasa.gov/feature/space-views-aid-florida-red-tide-health-alerts-1</a:t>
            </a:r>
            <a:r>
              <a:rPr lang="en-US" altLang="en-US" sz="1200" b="0" dirty="0">
                <a:solidFill>
                  <a:prstClr val="black"/>
                </a:solidFill>
                <a:latin typeface="Arial" panose="020B0604020202020204" pitchFamily="34" charset="0"/>
                <a:cs typeface="Arial" panose="020B0604020202020204" pitchFamily="34" charset="0"/>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323CD5-5C91-6D47-90C5-9F594D320C64}"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charset="-128"/>
              <a:cs typeface="+mn-cs"/>
            </a:endParaRPr>
          </a:p>
        </p:txBody>
      </p:sp>
    </p:spTree>
    <p:extLst>
      <p:ext uri="{BB962C8B-B14F-4D97-AF65-F5344CB8AC3E}">
        <p14:creationId xmlns:p14="http://schemas.microsoft.com/office/powerpoint/2010/main" val="2463012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406400" y="698500"/>
            <a:ext cx="6197600" cy="3486150"/>
          </a:xfrm>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r>
              <a:rPr lang="en-US" altLang="en-US" dirty="0"/>
              <a:t>US NO</a:t>
            </a:r>
            <a:r>
              <a:rPr lang="en-US" altLang="en-US" baseline="-25000" dirty="0"/>
              <a:t>x</a:t>
            </a:r>
            <a:r>
              <a:rPr lang="en-US" altLang="en-US" dirty="0"/>
              <a:t> emissions have decreased by about 50% since 2000 through a combination of controls on power plants and automobiles.  For instance, see http://earthobservatory.nasa.gov/IOTD/view.php?id=83923 for a description of the impact of emission control devices on power plants.</a:t>
            </a:r>
          </a:p>
          <a:p>
            <a:endParaRPr lang="en-US" altLang="en-US" dirty="0"/>
          </a:p>
          <a:p>
            <a:r>
              <a:rPr lang="en-US" altLang="en-US" dirty="0"/>
              <a:t>The Ozone Monitoring Instrument (OMI) is on the Aura satellite (http://aura.gsfc.nasa.gov), which launched in 2004.</a:t>
            </a:r>
          </a:p>
          <a:p>
            <a:endParaRPr lang="en-US" altLang="en-US" dirty="0"/>
          </a:p>
          <a:p>
            <a:r>
              <a:rPr lang="en-US" altLang="en-US" dirty="0">
                <a:latin typeface="Times New Roman" panose="02020603050405020304" pitchFamily="18" charset="0"/>
                <a:ea typeface="MS PGothic" panose="020B0600070205080204" pitchFamily="34" charset="-128"/>
              </a:rPr>
              <a:t>The OMI NO</a:t>
            </a:r>
            <a:r>
              <a:rPr lang="en-US" altLang="en-US" baseline="-25000" dirty="0">
                <a:latin typeface="Times New Roman" panose="02020603050405020304" pitchFamily="18" charset="0"/>
                <a:ea typeface="MS PGothic" panose="020B0600070205080204" pitchFamily="34" charset="-128"/>
              </a:rPr>
              <a:t>2</a:t>
            </a:r>
            <a:r>
              <a:rPr lang="en-US" altLang="en-US" dirty="0">
                <a:latin typeface="Times New Roman" panose="02020603050405020304" pitchFamily="18" charset="0"/>
                <a:ea typeface="MS PGothic" panose="020B0600070205080204" pitchFamily="34" charset="-128"/>
              </a:rPr>
              <a:t> data shown in the images were produced by the international OMI NO</a:t>
            </a:r>
            <a:r>
              <a:rPr lang="en-US" altLang="en-US" baseline="-25000" dirty="0">
                <a:latin typeface="Times New Roman" panose="02020603050405020304" pitchFamily="18" charset="0"/>
                <a:ea typeface="MS PGothic" panose="020B0600070205080204" pitchFamily="34" charset="-128"/>
              </a:rPr>
              <a:t>2</a:t>
            </a:r>
            <a:r>
              <a:rPr lang="en-US" altLang="en-US" dirty="0">
                <a:latin typeface="Times New Roman" panose="02020603050405020304" pitchFamily="18" charset="0"/>
                <a:ea typeface="MS PGothic" panose="020B0600070205080204" pitchFamily="34" charset="-128"/>
              </a:rPr>
              <a:t> Team (NASA NO</a:t>
            </a:r>
            <a:r>
              <a:rPr lang="en-US" altLang="en-US" baseline="-25000" dirty="0">
                <a:latin typeface="Times New Roman" panose="02020603050405020304" pitchFamily="18" charset="0"/>
                <a:ea typeface="MS PGothic" panose="020B0600070205080204" pitchFamily="34" charset="-128"/>
              </a:rPr>
              <a:t>2</a:t>
            </a:r>
            <a:r>
              <a:rPr lang="en-US" altLang="en-US" dirty="0">
                <a:latin typeface="Times New Roman" panose="02020603050405020304" pitchFamily="18" charset="0"/>
                <a:ea typeface="MS PGothic" panose="020B0600070205080204" pitchFamily="34" charset="-128"/>
              </a:rPr>
              <a:t> PI: Nickolay Krotkov, </a:t>
            </a:r>
            <a:r>
              <a:rPr lang="en-US" altLang="en-US" dirty="0" err="1">
                <a:latin typeface="Times New Roman" panose="02020603050405020304" pitchFamily="18" charset="0"/>
                <a:ea typeface="MS PGothic" panose="020B0600070205080204" pitchFamily="34" charset="-128"/>
              </a:rPr>
              <a:t>Lok</a:t>
            </a:r>
            <a:r>
              <a:rPr lang="en-US" altLang="en-US" dirty="0">
                <a:latin typeface="Times New Roman" panose="02020603050405020304" pitchFamily="18" charset="0"/>
                <a:ea typeface="MS PGothic" panose="020B0600070205080204" pitchFamily="34" charset="-128"/>
              </a:rPr>
              <a:t> </a:t>
            </a:r>
            <a:r>
              <a:rPr lang="en-US" altLang="en-US" dirty="0" err="1">
                <a:latin typeface="Times New Roman" panose="02020603050405020304" pitchFamily="18" charset="0"/>
                <a:ea typeface="MS PGothic" panose="020B0600070205080204" pitchFamily="34" charset="-128"/>
              </a:rPr>
              <a:t>Lamsal</a:t>
            </a:r>
            <a:r>
              <a:rPr lang="en-US" altLang="en-US" dirty="0">
                <a:latin typeface="Times New Roman" panose="02020603050405020304" pitchFamily="18" charset="0"/>
                <a:ea typeface="MS PGothic" panose="020B0600070205080204" pitchFamily="34" charset="-128"/>
              </a:rPr>
              <a:t> (GSFC, 614) and Dutch PI: </a:t>
            </a:r>
            <a:r>
              <a:rPr lang="en-US" altLang="en-US" dirty="0" err="1">
                <a:latin typeface="Times New Roman" panose="02020603050405020304" pitchFamily="18" charset="0"/>
                <a:ea typeface="MS PGothic" panose="020B0600070205080204" pitchFamily="34" charset="-128"/>
              </a:rPr>
              <a:t>Pepijn</a:t>
            </a:r>
            <a:r>
              <a:rPr lang="en-US" altLang="en-US" dirty="0">
                <a:latin typeface="Times New Roman" panose="02020603050405020304" pitchFamily="18" charset="0"/>
                <a:ea typeface="MS PGothic" panose="020B0600070205080204" pitchFamily="34" charset="-128"/>
              </a:rPr>
              <a:t> </a:t>
            </a:r>
            <a:r>
              <a:rPr lang="en-US" altLang="en-US" dirty="0" err="1">
                <a:latin typeface="Times New Roman" panose="02020603050405020304" pitchFamily="18" charset="0"/>
                <a:ea typeface="MS PGothic" panose="020B0600070205080204" pitchFamily="34" charset="-128"/>
              </a:rPr>
              <a:t>Veefkind</a:t>
            </a:r>
            <a:r>
              <a:rPr lang="en-US" altLang="en-US" dirty="0">
                <a:latin typeface="Times New Roman" panose="02020603050405020304" pitchFamily="18" charset="0"/>
                <a:ea typeface="MS PGothic" panose="020B0600070205080204" pitchFamily="34" charset="-128"/>
              </a:rPr>
              <a:t> (KNMI, Netherlands)). The data were processed and analyzed by </a:t>
            </a:r>
            <a:r>
              <a:rPr lang="en-US" altLang="en-US" dirty="0" err="1">
                <a:latin typeface="Times New Roman" panose="02020603050405020304" pitchFamily="18" charset="0"/>
                <a:ea typeface="MS PGothic" panose="020B0600070205080204" pitchFamily="34" charset="-128"/>
              </a:rPr>
              <a:t>Lok</a:t>
            </a:r>
            <a:r>
              <a:rPr lang="en-US" altLang="en-US" dirty="0">
                <a:latin typeface="Times New Roman" panose="02020603050405020304" pitchFamily="18" charset="0"/>
                <a:ea typeface="MS PGothic" panose="020B0600070205080204" pitchFamily="34" charset="-128"/>
              </a:rPr>
              <a:t> </a:t>
            </a:r>
            <a:r>
              <a:rPr lang="en-US" altLang="en-US" dirty="0" err="1">
                <a:latin typeface="Times New Roman" panose="02020603050405020304" pitchFamily="18" charset="0"/>
                <a:ea typeface="MS PGothic" panose="020B0600070205080204" pitchFamily="34" charset="-128"/>
              </a:rPr>
              <a:t>Lamsal</a:t>
            </a:r>
            <a:r>
              <a:rPr lang="en-US" altLang="en-US" dirty="0">
                <a:latin typeface="Times New Roman" panose="02020603050405020304" pitchFamily="18" charset="0"/>
                <a:ea typeface="MS PGothic" panose="020B0600070205080204" pitchFamily="34" charset="-128"/>
              </a:rPr>
              <a:t> (GSFC; 614) and Bryan Duncan (GSFC, 614), both of whom </a:t>
            </a:r>
            <a:r>
              <a:rPr lang="en-US" altLang="en-US" dirty="0"/>
              <a:t>were partially funded by the NASA Health and Air Quality Applied Sciences Team (HAQAST);  Bryan Duncan is a HAQAST member.  The images were created by the NASA Goddard's Scientific Visualization Studio/T. Schindler.</a:t>
            </a:r>
          </a:p>
          <a:p>
            <a:endParaRPr lang="en-US" altLang="en-US" dirty="0"/>
          </a:p>
          <a:p>
            <a:r>
              <a:rPr lang="en-US" altLang="en-US" dirty="0"/>
              <a:t>Images can be downloaded from the following two sites: https://svs.gsfc.nasa.gov/12094 and https://airquality.gsfc.nasa.gov</a:t>
            </a:r>
          </a:p>
          <a:p>
            <a:endParaRPr lang="en-US" altLang="en-US" dirty="0"/>
          </a:p>
          <a:p>
            <a:r>
              <a:rPr lang="en-US" altLang="en-US" dirty="0"/>
              <a:t>OMI data also show that sulfur dioxide (SO</a:t>
            </a:r>
            <a:r>
              <a:rPr lang="en-US" altLang="en-US" baseline="-25000" dirty="0"/>
              <a:t>2</a:t>
            </a:r>
            <a:r>
              <a:rPr lang="en-US" altLang="en-US" dirty="0"/>
              <a:t>), a precursor to acid rain and sulfate aerosols, has decreased significantly in the US over the Aura record:  http://earthobservatory.nasa.gov/IOTD/view.php?id=76571</a:t>
            </a:r>
          </a:p>
          <a:p>
            <a:endParaRPr lang="en-US" altLang="en-US" dirty="0"/>
          </a:p>
          <a:p>
            <a:r>
              <a:rPr lang="en-US" altLang="en-US" dirty="0"/>
              <a:t>The NASA Air Quality Applied Sciences Team (AQAST) was created in 2011 by the NASA Applied Sciences Program to serve the needs of US air quality management through the use of Earth Science satellite data, suborbital data, and models. The program was expanded to include health management with a rename of AQAST to the Health and Air Quality Applied Sciences Team (HAQAST).  HAQAST members have expertise in the wide array of Earth Science tools and data sets available from NASA and other agencies. </a:t>
            </a:r>
          </a:p>
          <a:p>
            <a:endParaRPr lang="en-US" altLang="en-US" dirty="0"/>
          </a:p>
          <a:p>
            <a:r>
              <a:rPr lang="en-US" altLang="en-US" dirty="0"/>
              <a:t>For more information on HAQAST, please visit: https://haqast.org/     </a:t>
            </a:r>
          </a:p>
          <a:p>
            <a:endParaRPr lang="en-US" altLang="en-US" dirty="0"/>
          </a:p>
          <a:p>
            <a:r>
              <a:rPr lang="en-US" sz="1200" b="0" i="0" u="none" strike="noStrike" kern="1200" baseline="0" dirty="0">
                <a:solidFill>
                  <a:schemeClr val="tx1"/>
                </a:solidFill>
                <a:latin typeface="Times New Roman" charset="0"/>
                <a:ea typeface="ＭＳ Ｐゴシック" pitchFamily="-106" charset="-128"/>
                <a:cs typeface="ＭＳ Ｐゴシック" pitchFamily="-106" charset="-128"/>
              </a:rPr>
              <a:t>This is the third year in a row that the EPA </a:t>
            </a:r>
            <a:r>
              <a:rPr lang="en-US" sz="1200" b="0" i="1" u="none" strike="noStrike" kern="1200" baseline="0" dirty="0">
                <a:solidFill>
                  <a:schemeClr val="tx1"/>
                </a:solidFill>
                <a:latin typeface="Times New Roman" charset="0"/>
                <a:ea typeface="ＭＳ Ｐゴシック" pitchFamily="-106" charset="-128"/>
                <a:cs typeface="ＭＳ Ｐゴシック" pitchFamily="-106" charset="-128"/>
              </a:rPr>
              <a:t>Air Trends Report </a:t>
            </a:r>
            <a:r>
              <a:rPr lang="en-US" sz="1200" b="0" i="0" u="none" strike="noStrike" kern="1200" baseline="0" dirty="0">
                <a:solidFill>
                  <a:schemeClr val="tx1"/>
                </a:solidFill>
                <a:latin typeface="Times New Roman" charset="0"/>
                <a:ea typeface="ＭＳ Ｐゴシック" pitchFamily="-106" charset="-128"/>
                <a:cs typeface="ＭＳ Ｐゴシック" pitchFamily="-106" charset="-128"/>
              </a:rPr>
              <a:t>has included NASA Earth observations.</a:t>
            </a:r>
          </a:p>
          <a:p>
            <a:endParaRPr lang="en-US" altLang="en-US" dirty="0"/>
          </a:p>
          <a:p>
            <a:endParaRPr lang="en-US" altLang="en-US" dirty="0"/>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panose="02020603050405020304" pitchFamily="18" charset="0"/>
              </a:defRPr>
            </a:lvl1pPr>
            <a:lvl2pPr marL="742950" indent="-285750" defTabSz="931863">
              <a:defRPr sz="2400">
                <a:solidFill>
                  <a:schemeClr val="tx1"/>
                </a:solidFill>
                <a:latin typeface="Times" panose="02020603050405020304" pitchFamily="18" charset="0"/>
              </a:defRPr>
            </a:lvl2pPr>
            <a:lvl3pPr marL="1143000" indent="-228600" defTabSz="931863">
              <a:defRPr sz="2400">
                <a:solidFill>
                  <a:schemeClr val="tx1"/>
                </a:solidFill>
                <a:latin typeface="Times" panose="02020603050405020304" pitchFamily="18" charset="0"/>
              </a:defRPr>
            </a:lvl3pPr>
            <a:lvl4pPr marL="1600200" indent="-228600" defTabSz="931863">
              <a:defRPr sz="2400">
                <a:solidFill>
                  <a:schemeClr val="tx1"/>
                </a:solidFill>
                <a:latin typeface="Times" panose="02020603050405020304" pitchFamily="18" charset="0"/>
              </a:defRPr>
            </a:lvl4pPr>
            <a:lvl5pPr marL="2057400" indent="-228600" defTabSz="931863">
              <a:defRPr sz="2400">
                <a:solidFill>
                  <a:schemeClr val="tx1"/>
                </a:solidFill>
                <a:latin typeface="Times"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EDF652DF-4BA4-492F-8A51-CE2F2243CB5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ＭＳ Ｐゴシック" charset="-128"/>
              <a:cs typeface="+mn-cs"/>
            </a:endParaRPr>
          </a:p>
        </p:txBody>
      </p:sp>
    </p:spTree>
    <p:extLst>
      <p:ext uri="{BB962C8B-B14F-4D97-AF65-F5344CB8AC3E}">
        <p14:creationId xmlns:p14="http://schemas.microsoft.com/office/powerpoint/2010/main" val="418782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8E165F-68C6-4441-B3CC-2B997C178B2C}" type="datetimeFigureOut">
              <a:rPr lang="en-US"/>
              <a:pPr>
                <a:defRPr/>
              </a:pPr>
              <a:t>9/9/2021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BEE1924-205C-49B2-BF6F-0654E0BA0E87}" type="slidenum">
              <a:rPr lang="en-US" altLang="en-US"/>
              <a:pPr>
                <a:defRPr/>
              </a:pPr>
              <a:t>‹#›</a:t>
            </a:fld>
            <a:endParaRPr lang="en-US" altLang="en-US"/>
          </a:p>
        </p:txBody>
      </p:sp>
    </p:spTree>
    <p:extLst>
      <p:ext uri="{BB962C8B-B14F-4D97-AF65-F5344CB8AC3E}">
        <p14:creationId xmlns:p14="http://schemas.microsoft.com/office/powerpoint/2010/main" val="213092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1939" y="2214710"/>
            <a:ext cx="6678104" cy="162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195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solidFill>
                  <a:srgbClr val="E7E6E6"/>
                </a:solidFill>
              </a:rPr>
              <a:pPr/>
              <a:t>9/9/2021</a:t>
            </a:fld>
            <a:endParaRPr lang="en-US" dirty="0">
              <a:solidFill>
                <a:srgbClr val="E7E6E6"/>
              </a:solidFill>
            </a:endParaRPr>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solidFill>
                <a:srgbClr val="E7E6E6"/>
              </a:solidFill>
            </a:endParaRPr>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pPr/>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panose="020F0502020204030204"/>
                <a:ea typeface="+mn-ea"/>
              </a:endParaRPr>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grpSp>
    </p:spTree>
    <p:extLst>
      <p:ext uri="{BB962C8B-B14F-4D97-AF65-F5344CB8AC3E}">
        <p14:creationId xmlns:p14="http://schemas.microsoft.com/office/powerpoint/2010/main" val="194702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4">
          <p15:clr>
            <a:srgbClr val="FBAE40"/>
          </p15:clr>
        </p15:guide>
        <p15:guide id="2" pos="2424">
          <p15:clr>
            <a:srgbClr val="FBAE40"/>
          </p15:clr>
        </p15:guide>
        <p15:guide id="3" pos="336">
          <p15:clr>
            <a:srgbClr val="FBAE40"/>
          </p15:clr>
        </p15:guide>
        <p15:guide id="4" orient="horz" pos="2040">
          <p15:clr>
            <a:srgbClr val="FBAE40"/>
          </p15:clr>
        </p15:guide>
        <p15:guide id="5" orient="horz" pos="26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4CA049A-1F39-B449-83F7-05D3EE34A03A}"/>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grpSp>
      <p:sp>
        <p:nvSpPr>
          <p:cNvPr id="16" name="Rectangle 15">
            <a:extLst>
              <a:ext uri="{FF2B5EF4-FFF2-40B4-BE49-F238E27FC236}">
                <a16:creationId xmlns:a16="http://schemas.microsoft.com/office/drawing/2014/main" id="{9B2D7ED7-0329-0D42-A7F4-88B9D8096C26}"/>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ECC2AD0-9452-684A-9802-A7E12BA97DE7}" type="datetime1">
              <a:rPr kumimoji="0" lang="en-US" sz="1000" b="0" i="0" u="none" strike="noStrike" kern="1200" cap="none" spc="0" normalizeH="0" baseline="0" noProof="0" smtClean="0">
                <a:ln>
                  <a:noFill/>
                </a:ln>
                <a:solidFill>
                  <a:srgbClr val="E7E6E6"/>
                </a:solidFill>
                <a:effectLst/>
                <a:uLnTx/>
                <a:uFillTx/>
                <a:latin typeface="Arial" panose="020B0604020202020204" pitchFamily="34" charset="0"/>
                <a:ea typeface="ＭＳ Ｐゴシック"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9/9/2021</a:t>
            </a:fld>
            <a:endParaRPr kumimoji="0" lang="en-US" sz="1000" b="0" i="0" u="none" strike="noStrike" kern="1200" cap="none" spc="0" normalizeH="0" baseline="0" noProof="0">
              <a:ln>
                <a:noFill/>
              </a:ln>
              <a:solidFill>
                <a:srgbClr val="E7E6E6"/>
              </a:solidFill>
              <a:effectLst/>
              <a:uLnTx/>
              <a:uFillTx/>
              <a:latin typeface="Arial" panose="020B0604020202020204" pitchFamily="34" charset="0"/>
              <a:ea typeface="ＭＳ Ｐゴシック" charset="-128"/>
              <a:cs typeface="Arial" panose="020B0604020202020204" pitchFamily="34" charset="0"/>
            </a:endParaRPr>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E7E6E6"/>
              </a:solidFill>
              <a:effectLst/>
              <a:uLnTx/>
              <a:uFillTx/>
              <a:latin typeface="Arial" panose="020B0604020202020204" pitchFamily="34" charset="0"/>
              <a:ea typeface="ＭＳ Ｐゴシック" charset="-128"/>
              <a:cs typeface="Arial" panose="020B0604020202020204" pitchFamily="34" charset="0"/>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8C51FE-49D9-314D-9957-ABBF7DDE8782}"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8692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42273"/>
            <a:ext cx="10363200" cy="646331"/>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369332"/>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02"/>
          <p:cNvSpPr>
            <a:spLocks noGrp="1" noChangeArrowheads="1"/>
          </p:cNvSpPr>
          <p:nvPr>
            <p:ph type="sldNum" sz="quarter" idx="10"/>
          </p:nvPr>
        </p:nvSpPr>
        <p:spPr/>
        <p:txBody>
          <a:bodyPr/>
          <a:lstStyle>
            <a:lvl1pPr eaLnBrk="0" hangingPunct="0">
              <a:defRPr>
                <a:ea typeface="+mn-ea"/>
              </a:defRPr>
            </a:lvl1pPr>
          </a:lstStyle>
          <a:p>
            <a:pPr>
              <a:defRPr/>
            </a:pPr>
            <a:fld id="{2860C92E-56FC-4CB5-A092-31A418B72FE7}" type="slidenum">
              <a:rPr lang="en-US"/>
              <a:pPr>
                <a:defRPr/>
              </a:pPr>
              <a:t>‹#›</a:t>
            </a:fld>
            <a:endParaRPr lang="en-US" dirty="0"/>
          </a:p>
        </p:txBody>
      </p:sp>
    </p:spTree>
    <p:extLst>
      <p:ext uri="{BB962C8B-B14F-4D97-AF65-F5344CB8AC3E}">
        <p14:creationId xmlns:p14="http://schemas.microsoft.com/office/powerpoint/2010/main" val="368658375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2400" b="1">
                <a:latin typeface="Arial" pitchFamily="34" charset="0"/>
                <a:cs typeface="Arial" pitchFamily="34" charset="0"/>
              </a:defRPr>
            </a:lvl1pPr>
          </a:lstStyle>
          <a:p>
            <a:r>
              <a:rPr lang="en-US"/>
              <a:t>Click to edit Master title style</a:t>
            </a:r>
          </a:p>
        </p:txBody>
      </p:sp>
      <p:sp>
        <p:nvSpPr>
          <p:cNvPr id="3" name="Date Placeholder 3"/>
          <p:cNvSpPr>
            <a:spLocks noGrp="1"/>
          </p:cNvSpPr>
          <p:nvPr>
            <p:ph type="dt" sz="half" idx="10"/>
          </p:nvPr>
        </p:nvSpPr>
        <p:spPr/>
        <p:txBody>
          <a:bodyPr rtlCol="0"/>
          <a:lstStyle>
            <a:lvl1pPr eaLnBrk="0" hangingPunct="0">
              <a:defRPr>
                <a:solidFill>
                  <a:prstClr val="black">
                    <a:tint val="75000"/>
                  </a:prstClr>
                </a:solidFill>
                <a:latin typeface="Times" pitchFamily="18" charset="0"/>
              </a:defRPr>
            </a:lvl1pPr>
          </a:lstStyle>
          <a:p>
            <a:pPr>
              <a:defRPr/>
            </a:pPr>
            <a:fld id="{D50B4097-78ED-4170-BDEB-9B3565E57CF1}" type="datetimeFigureOut">
              <a:rPr lang="en-US"/>
              <a:pPr>
                <a:defRPr/>
              </a:pPr>
              <a:t>9/9/2021</a:t>
            </a:fld>
            <a:endParaRPr lang="en-US"/>
          </a:p>
        </p:txBody>
      </p:sp>
      <p:sp>
        <p:nvSpPr>
          <p:cNvPr id="4" name="Footer Placeholder 4"/>
          <p:cNvSpPr>
            <a:spLocks noGrp="1"/>
          </p:cNvSpPr>
          <p:nvPr>
            <p:ph type="ftr" sz="quarter" idx="11"/>
          </p:nvPr>
        </p:nvSpPr>
        <p:spPr/>
        <p:txBody>
          <a:bodyPr rtlCol="0"/>
          <a:lstStyle>
            <a:lvl1pPr eaLnBrk="0" hangingPunct="0">
              <a:defRPr>
                <a:solidFill>
                  <a:prstClr val="black">
                    <a:tint val="75000"/>
                  </a:prstClr>
                </a:solidFill>
                <a:latin typeface="Times" pitchFamily="18"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smtClean="0">
                <a:latin typeface="Times" panose="02020603050405020304" pitchFamily="18" charset="0"/>
              </a:defRPr>
            </a:lvl1pPr>
          </a:lstStyle>
          <a:p>
            <a:pPr>
              <a:defRPr/>
            </a:pPr>
            <a:fld id="{917F84FE-84F7-466D-A76C-24B432A38C9E}" type="slidenum">
              <a:rPr lang="en-US" altLang="en-US"/>
              <a:pPr>
                <a:defRPr/>
              </a:pPr>
              <a:t>‹#›</a:t>
            </a:fld>
            <a:endParaRPr lang="en-US" altLang="en-US"/>
          </a:p>
        </p:txBody>
      </p:sp>
    </p:spTree>
    <p:extLst>
      <p:ext uri="{BB962C8B-B14F-4D97-AF65-F5344CB8AC3E}">
        <p14:creationId xmlns:p14="http://schemas.microsoft.com/office/powerpoint/2010/main" val="417069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267" y="73711"/>
            <a:ext cx="9135533" cy="646331"/>
          </a:xfrm>
          <a:prstGeom prst="rect">
            <a:avLst/>
          </a:prstGeom>
        </p:spPr>
        <p:txBody>
          <a:bodyPr/>
          <a:lstStyle>
            <a:lvl1pP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088785" y="1117217"/>
            <a:ext cx="10460567" cy="162300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02"/>
          <p:cNvSpPr>
            <a:spLocks noGrp="1" noChangeArrowheads="1"/>
          </p:cNvSpPr>
          <p:nvPr>
            <p:ph type="sldNum" sz="quarter" idx="10"/>
          </p:nvPr>
        </p:nvSpPr>
        <p:spPr/>
        <p:txBody>
          <a:bodyPr/>
          <a:lstStyle>
            <a:lvl1pPr eaLnBrk="0" hangingPunct="0">
              <a:defRPr>
                <a:ea typeface="+mn-ea"/>
              </a:defRPr>
            </a:lvl1pPr>
          </a:lstStyle>
          <a:p>
            <a:pPr>
              <a:defRPr/>
            </a:pPr>
            <a:fld id="{AE436EE6-7576-4EFE-823A-9B93F0C98802}" type="slidenum">
              <a:rPr lang="en-US"/>
              <a:pPr>
                <a:defRPr/>
              </a:pPr>
              <a:t>‹#›</a:t>
            </a:fld>
            <a:endParaRPr lang="en-US" dirty="0"/>
          </a:p>
        </p:txBody>
      </p:sp>
    </p:spTree>
    <p:extLst>
      <p:ext uri="{BB962C8B-B14F-4D97-AF65-F5344CB8AC3E}">
        <p14:creationId xmlns:p14="http://schemas.microsoft.com/office/powerpoint/2010/main" val="34759802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33714"/>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98120" y="390457"/>
            <a:ext cx="11795760" cy="535373"/>
          </a:xfrm>
        </p:spPr>
        <p:txBody>
          <a:bodyPr wrap="square">
            <a:noAutofit/>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98120" y="1648818"/>
            <a:ext cx="11795760" cy="1579920"/>
          </a:xfrm>
        </p:spPr>
        <p:txBody>
          <a:bodyPr wrap="square">
            <a:sp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838200" y="6356350"/>
            <a:ext cx="2743200" cy="365125"/>
          </a:xfrm>
          <a:prstGeom prst="rect">
            <a:avLst/>
          </a:prstGeom>
        </p:spPr>
        <p:txBody>
          <a:bodyPr/>
          <a:lstStyle/>
          <a:p>
            <a:fld id="{91AC1096-8DDE-4B29-ACA0-63D5C53E2CDB}" type="datetime1">
              <a:rPr lang="en-US" smtClean="0"/>
              <a:t>9/9/2021</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
        <p:nvSpPr>
          <p:cNvPr id="12" name="Text Placeholder 11">
            <a:extLst>
              <a:ext uri="{FF2B5EF4-FFF2-40B4-BE49-F238E27FC236}">
                <a16:creationId xmlns:a16="http://schemas.microsoft.com/office/drawing/2014/main" id="{0772EF3D-5403-D844-9466-CA7ED41C1A47}"/>
              </a:ext>
            </a:extLst>
          </p:cNvPr>
          <p:cNvSpPr>
            <a:spLocks noGrp="1"/>
          </p:cNvSpPr>
          <p:nvPr>
            <p:ph type="body" sz="quarter" idx="13"/>
          </p:nvPr>
        </p:nvSpPr>
        <p:spPr>
          <a:xfrm>
            <a:off x="198120" y="989744"/>
            <a:ext cx="11795760" cy="532205"/>
          </a:xfrm>
        </p:spPr>
        <p:txBody>
          <a:bodyPr anchor="ctr"/>
          <a:lstStyle>
            <a:lvl1pPr algn="ctr">
              <a:defRPr sz="1200"/>
            </a:lvl1pPr>
            <a:lvl2pPr algn="ctr">
              <a:defRPr sz="1200"/>
            </a:lvl2pPr>
            <a:lvl3pPr algn="ctr">
              <a:defRPr sz="1200"/>
            </a:lvl3pPr>
            <a:lvl4pPr algn="ctr">
              <a:defRPr sz="1200"/>
            </a:lvl4pPr>
            <a:lvl5pPr algn="ct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812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0303" r="28173"/>
          <a:stretch/>
        </p:blipFill>
        <p:spPr>
          <a:xfrm>
            <a:off x="-8709" y="0"/>
            <a:ext cx="2847703"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ECC2AD0-9452-684A-9802-A7E12BA97DE7}" type="datetime1">
              <a:rPr kumimoji="0" lang="en-US" sz="1000" b="0" i="0" u="none" strike="noStrike" kern="1200" cap="none" spc="0" normalizeH="0" baseline="0" noProof="0" smtClean="0">
                <a:ln>
                  <a:noFill/>
                </a:ln>
                <a:solidFill>
                  <a:srgbClr val="E7E6E6"/>
                </a:solidFill>
                <a:effectLst/>
                <a:uLnTx/>
                <a:uFillTx/>
                <a:latin typeface="Arial" panose="020B0604020202020204" pitchFamily="34" charset="0"/>
                <a:ea typeface="ＭＳ Ｐゴシック"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9/9/2021</a:t>
            </a:fld>
            <a:endParaRPr kumimoji="0" lang="en-US" sz="1000" b="0" i="0" u="none" strike="noStrike" kern="1200" cap="none" spc="0" normalizeH="0" baseline="0" noProof="0">
              <a:ln>
                <a:noFill/>
              </a:ln>
              <a:solidFill>
                <a:srgbClr val="E7E6E6"/>
              </a:solidFill>
              <a:effectLst/>
              <a:uLnTx/>
              <a:uFillTx/>
              <a:latin typeface="Arial" panose="020B0604020202020204" pitchFamily="34" charset="0"/>
              <a:ea typeface="ＭＳ Ｐゴシック" charset="-128"/>
              <a:cs typeface="Arial" panose="020B0604020202020204" pitchFamily="34" charset="0"/>
            </a:endParaRPr>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33CD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BEE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99506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93" t="1332" r="56460" b="-1"/>
          <a:stretch/>
        </p:blipFill>
        <p:spPr>
          <a:xfrm>
            <a:off x="-268469" y="0"/>
            <a:ext cx="34671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6708"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ECC2AD0-9452-684A-9802-A7E12BA97DE7}" type="datetime1">
              <a:rPr kumimoji="0" lang="en-US" sz="1000" b="0" i="0" u="none" strike="noStrike" kern="1200" cap="none" spc="0" normalizeH="0" baseline="0" noProof="0" smtClean="0">
                <a:ln>
                  <a:noFill/>
                </a:ln>
                <a:solidFill>
                  <a:srgbClr val="E7E6E6"/>
                </a:solidFill>
                <a:effectLst/>
                <a:uLnTx/>
                <a:uFillTx/>
                <a:latin typeface="Arial" panose="020B0604020202020204" pitchFamily="34" charset="0"/>
                <a:ea typeface="ＭＳ Ｐゴシック"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9/9/2021</a:t>
            </a:fld>
            <a:endParaRPr kumimoji="0" lang="en-US" sz="1000" b="0" i="0" u="none" strike="noStrike" kern="1200" cap="none" spc="0" normalizeH="0" baseline="0" noProof="0">
              <a:ln>
                <a:noFill/>
              </a:ln>
              <a:solidFill>
                <a:srgbClr val="E7E6E6"/>
              </a:solidFill>
              <a:effectLst/>
              <a:uLnTx/>
              <a:uFillTx/>
              <a:latin typeface="Arial" panose="020B0604020202020204" pitchFamily="34" charset="0"/>
              <a:ea typeface="ＭＳ Ｐゴシック" charset="-128"/>
              <a:cs typeface="Arial" panose="020B0604020202020204" pitchFamily="34" charset="0"/>
            </a:endParaRPr>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33CD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BEE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6953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793865-B40B-4082-81B5-E0F26661365B}"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39210-091C-4372-A981-C2C35E48A942}" type="slidenum">
              <a:rPr lang="en-US" smtClean="0"/>
              <a:t>‹#›</a:t>
            </a:fld>
            <a:endParaRPr lang="en-US"/>
          </a:p>
        </p:txBody>
      </p:sp>
    </p:spTree>
    <p:extLst>
      <p:ext uri="{BB962C8B-B14F-4D97-AF65-F5344CB8AC3E}">
        <p14:creationId xmlns:p14="http://schemas.microsoft.com/office/powerpoint/2010/main" val="1850629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84867" y="74614"/>
            <a:ext cx="10219267" cy="854075"/>
          </a:xfrm>
          <a:prstGeom prst="rect">
            <a:avLst/>
          </a:prstGeom>
        </p:spPr>
        <p:txBody>
          <a:bodyPr/>
          <a:lstStyle/>
          <a:p>
            <a:r>
              <a:rPr lang="en-US"/>
              <a:t>Click to edit Master title style</a:t>
            </a:r>
          </a:p>
        </p:txBody>
      </p:sp>
      <p:sp>
        <p:nvSpPr>
          <p:cNvPr id="3" name="Rectangle 202"/>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893B03-0786-4380-8A67-7EA2364499CB}" type="slidenum">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1765903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84818" y="74614"/>
            <a:ext cx="10619316" cy="162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
          <p:cNvSpPr>
            <a:spLocks noGrp="1" noChangeArrowheads="1"/>
          </p:cNvSpPr>
          <p:nvPr>
            <p:ph type="sldNum" sz="quarter" idx="10"/>
          </p:nvPr>
        </p:nvSpPr>
        <p:spPr>
          <a:ln/>
        </p:spPr>
        <p:txBody>
          <a:bodyPr/>
          <a:lstStyle>
            <a:lvl1pPr>
              <a:defRPr/>
            </a:lvl1pPr>
          </a:lstStyle>
          <a:p>
            <a:pPr>
              <a:defRPr/>
            </a:pPr>
            <a:fld id="{2BA75331-7BDD-4246-8438-1C885FBA8B10}" type="slidenum">
              <a:rPr lang="en-US" altLang="en-US"/>
              <a:pPr>
                <a:defRPr/>
              </a:pPr>
              <a:t>‹#›</a:t>
            </a:fld>
            <a:endParaRPr lang="en-US" altLang="en-US"/>
          </a:p>
        </p:txBody>
      </p:sp>
    </p:spTree>
    <p:extLst>
      <p:ext uri="{BB962C8B-B14F-4D97-AF65-F5344CB8AC3E}">
        <p14:creationId xmlns:p14="http://schemas.microsoft.com/office/powerpoint/2010/main" val="2598860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and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46E0496-166A-A840-A52D-EADC6C0B6BEB}"/>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cap="all" spc="200" baseline="0"/>
            </a:lvl1pPr>
          </a:lstStyle>
          <a:p>
            <a:endParaRPr lang="en-US" dirty="0"/>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0862A5-B9BF-49AD-B48A-0A94CACC0B01}"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953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0303" r="28173"/>
          <a:stretch/>
        </p:blipFill>
        <p:spPr>
          <a:xfrm>
            <a:off x="-8709" y="0"/>
            <a:ext cx="2847703"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C2AD0-9452-684A-9802-A7E12BA97DE7}" type="datetime1">
              <a:rPr kumimoji="0" lang="en-US" sz="1000" b="0" i="0" u="none" strike="noStrike" kern="1200" cap="none" spc="0" normalizeH="0" baseline="0" noProof="0" smtClean="0">
                <a:ln>
                  <a:noFill/>
                </a:ln>
                <a:solidFill>
                  <a:srgbClr val="E7E6E6"/>
                </a:solidFill>
                <a:effectLst/>
                <a:uLnTx/>
                <a:uFillTx/>
                <a:latin typeface="Arial" panose="020B0604020202020204" pitchFamily="34" charset="0"/>
                <a:ea typeface="ＭＳ Ｐゴシック" charset="-128"/>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9/9/2021</a:t>
            </a:fld>
            <a:endParaRPr kumimoji="0" lang="en-US" sz="1000" b="0" i="0" u="none" strike="noStrike" kern="1200" cap="none" spc="0" normalizeH="0" baseline="0" noProof="0">
              <a:ln>
                <a:noFill/>
              </a:ln>
              <a:solidFill>
                <a:srgbClr val="E7E6E6"/>
              </a:solidFill>
              <a:effectLst/>
              <a:uLnTx/>
              <a:uFillTx/>
              <a:latin typeface="Arial" panose="020B0604020202020204" pitchFamily="34" charset="0"/>
              <a:ea typeface="ＭＳ Ｐゴシック" charset="-128"/>
              <a:cs typeface="Arial" panose="020B0604020202020204" pitchFamily="34" charset="0"/>
            </a:endParaRPr>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3CD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ＭＳ Ｐゴシック"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BEE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6827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A749DCE-F782-EA40-ADDF-44312757F8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0"/>
            <a:ext cx="12191998" cy="6856660"/>
          </a:xfrm>
          <a:prstGeom prst="rect">
            <a:avLst/>
          </a:prstGeom>
        </p:spPr>
      </p:pic>
    </p:spTree>
    <p:extLst>
      <p:ext uri="{BB962C8B-B14F-4D97-AF65-F5344CB8AC3E}">
        <p14:creationId xmlns:p14="http://schemas.microsoft.com/office/powerpoint/2010/main" val="268212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4374"/>
            <a:ext cx="10972800" cy="3746500"/>
          </a:xfrm>
          <a:prstGeom prst="rect">
            <a:avLst/>
          </a:prstGeom>
        </p:spPr>
        <p:txBody>
          <a:bodyPr/>
          <a:lstStyle>
            <a:lvl1pPr marL="342891" indent="-342891">
              <a:buFont typeface="Arial" panose="020B0604020202020204" pitchFamily="34" charset="0"/>
              <a:buChar char="•"/>
              <a:defRPr sz="2400">
                <a:latin typeface="+mj-lt"/>
              </a:defRPr>
            </a:lvl1pPr>
            <a:lvl2pPr>
              <a:defRPr sz="2000">
                <a:latin typeface="+mj-lt"/>
              </a:defRPr>
            </a:lvl2pPr>
            <a:lvl3pPr>
              <a:defRPr sz="1800">
                <a:latin typeface="+mj-lt"/>
              </a:defRPr>
            </a:lvl3pPr>
            <a:lvl4pPr>
              <a:defRPr sz="16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344615" y="6310056"/>
            <a:ext cx="4618893" cy="365125"/>
          </a:xfrm>
          <a:prstGeom prst="rect">
            <a:avLst/>
          </a:prstGeom>
        </p:spPr>
        <p:txBody>
          <a:bodyPr/>
          <a:lstStyle>
            <a:lvl1pPr algn="ctr">
              <a:defRPr>
                <a:solidFill>
                  <a:schemeClr val="bg1"/>
                </a:solidFill>
                <a:latin typeface="Avenir" panose="02000503020000020003" pitchFamily="2" charset="0"/>
              </a:defRPr>
            </a:lvl1pPr>
          </a:lstStyle>
          <a:p>
            <a:pPr defTabSz="457178"/>
            <a:endParaRPr lang="en-US" dirty="0"/>
          </a:p>
        </p:txBody>
      </p:sp>
      <p:sp>
        <p:nvSpPr>
          <p:cNvPr id="6" name="Slide Number Placeholder 5"/>
          <p:cNvSpPr>
            <a:spLocks noGrp="1"/>
          </p:cNvSpPr>
          <p:nvPr>
            <p:ph type="sldNum" sz="quarter" idx="12"/>
          </p:nvPr>
        </p:nvSpPr>
        <p:spPr>
          <a:xfrm>
            <a:off x="10849337" y="347913"/>
            <a:ext cx="1095736" cy="455513"/>
          </a:xfrm>
          <a:prstGeom prst="rect">
            <a:avLst/>
          </a:prstGeom>
        </p:spPr>
        <p:txBody>
          <a:bodyPr/>
          <a:lstStyle>
            <a:lvl1pPr algn="r">
              <a:defRPr sz="2000">
                <a:solidFill>
                  <a:schemeClr val="bg1"/>
                </a:solidFill>
                <a:latin typeface="Avenir" panose="02000503020000020003" pitchFamily="2" charset="0"/>
              </a:defRPr>
            </a:lvl1pPr>
          </a:lstStyle>
          <a:p>
            <a:pPr defTabSz="457178"/>
            <a:fld id="{53C088C4-67FF-804C-B04E-8A504E18F696}" type="slidenum">
              <a:rPr lang="en-US" smtClean="0"/>
              <a:pPr defTabSz="457178"/>
              <a:t>‹#›</a:t>
            </a:fld>
            <a:endParaRPr lang="en-US" dirty="0"/>
          </a:p>
        </p:txBody>
      </p:sp>
      <p:sp>
        <p:nvSpPr>
          <p:cNvPr id="7" name="Text Placeholder 7">
            <a:extLst>
              <a:ext uri="{FF2B5EF4-FFF2-40B4-BE49-F238E27FC236}">
                <a16:creationId xmlns:a16="http://schemas.microsoft.com/office/drawing/2014/main" id="{F81FC349-7E6F-427F-B89F-00C4564BDC87}"/>
              </a:ext>
            </a:extLst>
          </p:cNvPr>
          <p:cNvSpPr>
            <a:spLocks noGrp="1"/>
          </p:cNvSpPr>
          <p:nvPr>
            <p:ph type="body" sz="quarter" idx="13" hasCustomPrompt="1"/>
          </p:nvPr>
        </p:nvSpPr>
        <p:spPr>
          <a:xfrm>
            <a:off x="609603" y="347913"/>
            <a:ext cx="9105900" cy="453665"/>
          </a:xfrm>
          <a:prstGeom prst="rect">
            <a:avLst/>
          </a:prstGeom>
        </p:spPr>
        <p:txBody>
          <a:bodyPr vert="horz"/>
          <a:lstStyle>
            <a:lvl1pPr marL="0" indent="0">
              <a:buNone/>
              <a:defRPr sz="2800" b="1" i="0">
                <a:solidFill>
                  <a:srgbClr val="FFFFFF"/>
                </a:solidFill>
                <a:latin typeface="+mj-lt"/>
                <a:cs typeface="Avenir" panose="02000503020000020003" pitchFamily="2" charset="0"/>
              </a:defRPr>
            </a:lvl1pPr>
          </a:lstStyle>
          <a:p>
            <a:pPr lvl="0"/>
            <a:r>
              <a:rPr lang="en-US" sz="2000" dirty="0">
                <a:solidFill>
                  <a:schemeClr val="bg1"/>
                </a:solidFill>
              </a:rPr>
              <a:t>Presentation Title:</a:t>
            </a:r>
            <a:br>
              <a:rPr lang="en-US" sz="2000" dirty="0">
                <a:solidFill>
                  <a:schemeClr val="bg1"/>
                </a:solidFill>
              </a:rPr>
            </a:br>
            <a:endParaRPr lang="en-US" dirty="0"/>
          </a:p>
        </p:txBody>
      </p:sp>
    </p:spTree>
    <p:extLst>
      <p:ext uri="{BB962C8B-B14F-4D97-AF65-F5344CB8AC3E}">
        <p14:creationId xmlns:p14="http://schemas.microsoft.com/office/powerpoint/2010/main" val="1792752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406905"/>
            <a:ext cx="10363200" cy="1362075"/>
          </a:xfrm>
          <a:prstGeom prst="rect">
            <a:avLst/>
          </a:prstGeom>
        </p:spPr>
        <p:txBody>
          <a:bodyPr anchor="t"/>
          <a:lstStyle>
            <a:lvl1pPr algn="l">
              <a:defRPr sz="3600" b="1" cap="all">
                <a:latin typeface="+mj-lt"/>
              </a:defRPr>
            </a:lvl1pPr>
          </a:lstStyle>
          <a:p>
            <a:r>
              <a:rPr lang="en-US" dirty="0"/>
              <a:t>Click to edit Master title style</a:t>
            </a:r>
          </a:p>
        </p:txBody>
      </p:sp>
      <p:sp>
        <p:nvSpPr>
          <p:cNvPr id="3" name="Text Placeholder 2"/>
          <p:cNvSpPr>
            <a:spLocks noGrp="1"/>
          </p:cNvSpPr>
          <p:nvPr>
            <p:ph type="body" idx="1"/>
          </p:nvPr>
        </p:nvSpPr>
        <p:spPr>
          <a:xfrm>
            <a:off x="609600" y="1238497"/>
            <a:ext cx="10363200" cy="3168409"/>
          </a:xfrm>
          <a:prstGeom prst="rect">
            <a:avLst/>
          </a:prstGeom>
        </p:spPr>
        <p:txBody>
          <a:bodyPr anchor="b"/>
          <a:lstStyle>
            <a:lvl1pPr marL="0" indent="0">
              <a:buNone/>
              <a:defRPr sz="2000">
                <a:solidFill>
                  <a:schemeClr val="tx1">
                    <a:tint val="75000"/>
                  </a:schemeClr>
                </a:solidFill>
                <a:latin typeface="+mj-lt"/>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dirty="0"/>
              <a:t>Click to edit Master text styles</a:t>
            </a:r>
          </a:p>
        </p:txBody>
      </p:sp>
      <p:sp>
        <p:nvSpPr>
          <p:cNvPr id="10" name="Text Placeholder 7">
            <a:extLst>
              <a:ext uri="{FF2B5EF4-FFF2-40B4-BE49-F238E27FC236}">
                <a16:creationId xmlns:a16="http://schemas.microsoft.com/office/drawing/2014/main" id="{B21AC62A-75BD-8B4C-82B3-D534E04FB778}"/>
              </a:ext>
            </a:extLst>
          </p:cNvPr>
          <p:cNvSpPr>
            <a:spLocks noGrp="1"/>
          </p:cNvSpPr>
          <p:nvPr>
            <p:ph type="body" sz="quarter" idx="13" hasCustomPrompt="1"/>
          </p:nvPr>
        </p:nvSpPr>
        <p:spPr>
          <a:xfrm>
            <a:off x="609603" y="347913"/>
            <a:ext cx="9105900" cy="453665"/>
          </a:xfrm>
          <a:prstGeom prst="rect">
            <a:avLst/>
          </a:prstGeom>
        </p:spPr>
        <p:txBody>
          <a:bodyPr vert="horz"/>
          <a:lstStyle>
            <a:lvl1pPr marL="0" indent="0">
              <a:buNone/>
              <a:defRPr sz="2800" b="1" i="0">
                <a:solidFill>
                  <a:srgbClr val="FFFFFF"/>
                </a:solidFill>
                <a:latin typeface="+mj-lt"/>
                <a:cs typeface="Avenir" panose="02000503020000020003" pitchFamily="2" charset="0"/>
              </a:defRPr>
            </a:lvl1pPr>
          </a:lstStyle>
          <a:p>
            <a:pPr lvl="0"/>
            <a:r>
              <a:rPr lang="en-US" sz="2000" dirty="0">
                <a:solidFill>
                  <a:schemeClr val="bg1"/>
                </a:solidFill>
              </a:rPr>
              <a:t>Presentation Title:</a:t>
            </a:r>
            <a:br>
              <a:rPr lang="en-US" sz="2000" dirty="0">
                <a:solidFill>
                  <a:schemeClr val="bg1"/>
                </a:solidFill>
              </a:rPr>
            </a:br>
            <a:endParaRPr lang="en-US" dirty="0"/>
          </a:p>
        </p:txBody>
      </p:sp>
      <p:sp>
        <p:nvSpPr>
          <p:cNvPr id="11" name="Footer Placeholder 4">
            <a:extLst>
              <a:ext uri="{FF2B5EF4-FFF2-40B4-BE49-F238E27FC236}">
                <a16:creationId xmlns:a16="http://schemas.microsoft.com/office/drawing/2014/main" id="{EF7AC084-053A-EE4F-BBD7-7968AA75BFB3}"/>
              </a:ext>
            </a:extLst>
          </p:cNvPr>
          <p:cNvSpPr>
            <a:spLocks noGrp="1"/>
          </p:cNvSpPr>
          <p:nvPr>
            <p:ph type="ftr" sz="quarter" idx="11"/>
          </p:nvPr>
        </p:nvSpPr>
        <p:spPr>
          <a:xfrm>
            <a:off x="2289909" y="6310056"/>
            <a:ext cx="4665784" cy="365125"/>
          </a:xfrm>
          <a:prstGeom prst="rect">
            <a:avLst/>
          </a:prstGeom>
        </p:spPr>
        <p:txBody>
          <a:bodyPr/>
          <a:lstStyle>
            <a:lvl1pPr algn="ctr">
              <a:defRPr>
                <a:solidFill>
                  <a:schemeClr val="bg1"/>
                </a:solidFill>
                <a:latin typeface="Avenir" panose="02000503020000020003" pitchFamily="2" charset="0"/>
              </a:defRPr>
            </a:lvl1pPr>
          </a:lstStyle>
          <a:p>
            <a:pPr defTabSz="457178"/>
            <a:endParaRPr lang="en-US" dirty="0"/>
          </a:p>
        </p:txBody>
      </p:sp>
      <p:sp>
        <p:nvSpPr>
          <p:cNvPr id="12" name="Slide Number Placeholder 5">
            <a:extLst>
              <a:ext uri="{FF2B5EF4-FFF2-40B4-BE49-F238E27FC236}">
                <a16:creationId xmlns:a16="http://schemas.microsoft.com/office/drawing/2014/main" id="{C8741E37-5420-8B43-998B-F4B82B5A0C08}"/>
              </a:ext>
            </a:extLst>
          </p:cNvPr>
          <p:cNvSpPr>
            <a:spLocks noGrp="1"/>
          </p:cNvSpPr>
          <p:nvPr>
            <p:ph type="sldNum" sz="quarter" idx="12"/>
          </p:nvPr>
        </p:nvSpPr>
        <p:spPr>
          <a:xfrm>
            <a:off x="10849337" y="347913"/>
            <a:ext cx="1095736" cy="455513"/>
          </a:xfrm>
          <a:prstGeom prst="rect">
            <a:avLst/>
          </a:prstGeom>
        </p:spPr>
        <p:txBody>
          <a:bodyPr/>
          <a:lstStyle>
            <a:lvl1pPr algn="r">
              <a:defRPr sz="2000">
                <a:solidFill>
                  <a:schemeClr val="bg1"/>
                </a:solidFill>
                <a:latin typeface="Avenir" panose="02000503020000020003" pitchFamily="2" charset="0"/>
              </a:defRPr>
            </a:lvl1pPr>
          </a:lstStyle>
          <a:p>
            <a:pPr defTabSz="457178"/>
            <a:fld id="{53C088C4-67FF-804C-B04E-8A504E18F696}" type="slidenum">
              <a:rPr lang="en-US" smtClean="0"/>
              <a:pPr defTabSz="457178"/>
              <a:t>‹#›</a:t>
            </a:fld>
            <a:endParaRPr lang="en-US" dirty="0"/>
          </a:p>
        </p:txBody>
      </p:sp>
    </p:spTree>
    <p:extLst>
      <p:ext uri="{BB962C8B-B14F-4D97-AF65-F5344CB8AC3E}">
        <p14:creationId xmlns:p14="http://schemas.microsoft.com/office/powerpoint/2010/main" val="500476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044703"/>
            <a:ext cx="5384800" cy="3784601"/>
          </a:xfrm>
          <a:prstGeom prst="rect">
            <a:avLst/>
          </a:prstGeo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044703"/>
            <a:ext cx="5384800" cy="3784601"/>
          </a:xfrm>
          <a:prstGeom prst="rect">
            <a:avLst/>
          </a:prstGeo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4" hasCustomPrompt="1"/>
          </p:nvPr>
        </p:nvSpPr>
        <p:spPr>
          <a:xfrm>
            <a:off x="609600" y="1107991"/>
            <a:ext cx="10972800" cy="339725"/>
          </a:xfrm>
          <a:prstGeom prst="rect">
            <a:avLst/>
          </a:prstGeom>
        </p:spPr>
        <p:txBody>
          <a:bodyPr vert="horz"/>
          <a:lstStyle>
            <a:lvl1pPr marL="0" indent="0">
              <a:buNone/>
              <a:defRPr sz="1800" b="0" i="1">
                <a:solidFill>
                  <a:schemeClr val="bg1"/>
                </a:solidFill>
                <a:latin typeface="Corbel"/>
                <a:cs typeface="Corbel"/>
              </a:defRPr>
            </a:lvl1pPr>
          </a:lstStyle>
          <a:p>
            <a:pPr lvl="0"/>
            <a:r>
              <a:rPr lang="en-US" sz="1600" i="1" dirty="0">
                <a:solidFill>
                  <a:schemeClr val="bg1"/>
                </a:solidFill>
                <a:latin typeface="Calibri"/>
                <a:cs typeface="Calibri"/>
              </a:rPr>
              <a:t>Subtitle, if necessary – otherwise, wrap around for 2 lines.</a:t>
            </a:r>
            <a:endParaRPr lang="en-US" dirty="0"/>
          </a:p>
        </p:txBody>
      </p:sp>
      <p:sp>
        <p:nvSpPr>
          <p:cNvPr id="10" name="Text Placeholder 7">
            <a:extLst>
              <a:ext uri="{FF2B5EF4-FFF2-40B4-BE49-F238E27FC236}">
                <a16:creationId xmlns:a16="http://schemas.microsoft.com/office/drawing/2014/main" id="{0C4FEFA7-8325-7F48-8EAB-A4F1D2E48842}"/>
              </a:ext>
            </a:extLst>
          </p:cNvPr>
          <p:cNvSpPr>
            <a:spLocks noGrp="1"/>
          </p:cNvSpPr>
          <p:nvPr>
            <p:ph type="body" sz="quarter" idx="15" hasCustomPrompt="1"/>
          </p:nvPr>
        </p:nvSpPr>
        <p:spPr>
          <a:xfrm>
            <a:off x="609603" y="347913"/>
            <a:ext cx="9105900" cy="453665"/>
          </a:xfrm>
          <a:prstGeom prst="rect">
            <a:avLst/>
          </a:prstGeom>
        </p:spPr>
        <p:txBody>
          <a:bodyPr vert="horz"/>
          <a:lstStyle>
            <a:lvl1pPr marL="0" indent="0">
              <a:buNone/>
              <a:defRPr sz="2800" b="1" i="0">
                <a:solidFill>
                  <a:srgbClr val="FFFFFF"/>
                </a:solidFill>
                <a:latin typeface="+mj-lt"/>
                <a:cs typeface="Avenir" panose="02000503020000020003" pitchFamily="2" charset="0"/>
              </a:defRPr>
            </a:lvl1pPr>
          </a:lstStyle>
          <a:p>
            <a:pPr lvl="0"/>
            <a:r>
              <a:rPr lang="en-US" sz="2000" dirty="0">
                <a:solidFill>
                  <a:schemeClr val="bg1"/>
                </a:solidFill>
              </a:rPr>
              <a:t>Presentation Title:</a:t>
            </a:r>
            <a:br>
              <a:rPr lang="en-US" sz="2000" dirty="0">
                <a:solidFill>
                  <a:schemeClr val="bg1"/>
                </a:solidFill>
              </a:rPr>
            </a:br>
            <a:endParaRPr lang="en-US" dirty="0"/>
          </a:p>
        </p:txBody>
      </p:sp>
      <p:sp>
        <p:nvSpPr>
          <p:cNvPr id="11" name="Footer Placeholder 4">
            <a:extLst>
              <a:ext uri="{FF2B5EF4-FFF2-40B4-BE49-F238E27FC236}">
                <a16:creationId xmlns:a16="http://schemas.microsoft.com/office/drawing/2014/main" id="{7B821F59-7287-854A-8236-75A404F96558}"/>
              </a:ext>
            </a:extLst>
          </p:cNvPr>
          <p:cNvSpPr>
            <a:spLocks noGrp="1"/>
          </p:cNvSpPr>
          <p:nvPr>
            <p:ph type="ftr" sz="quarter" idx="11"/>
          </p:nvPr>
        </p:nvSpPr>
        <p:spPr>
          <a:xfrm>
            <a:off x="2258647" y="6310056"/>
            <a:ext cx="4712676" cy="365125"/>
          </a:xfrm>
          <a:prstGeom prst="rect">
            <a:avLst/>
          </a:prstGeom>
        </p:spPr>
        <p:txBody>
          <a:bodyPr/>
          <a:lstStyle>
            <a:lvl1pPr algn="ctr">
              <a:defRPr>
                <a:solidFill>
                  <a:schemeClr val="bg1"/>
                </a:solidFill>
                <a:latin typeface="Avenir" panose="02000503020000020003" pitchFamily="2" charset="0"/>
              </a:defRPr>
            </a:lvl1pPr>
          </a:lstStyle>
          <a:p>
            <a:pPr defTabSz="457178"/>
            <a:endParaRPr lang="en-US" dirty="0"/>
          </a:p>
        </p:txBody>
      </p:sp>
      <p:sp>
        <p:nvSpPr>
          <p:cNvPr id="12" name="Slide Number Placeholder 5">
            <a:extLst>
              <a:ext uri="{FF2B5EF4-FFF2-40B4-BE49-F238E27FC236}">
                <a16:creationId xmlns:a16="http://schemas.microsoft.com/office/drawing/2014/main" id="{87AFE543-5165-9B49-851B-2CA7CEA14181}"/>
              </a:ext>
            </a:extLst>
          </p:cNvPr>
          <p:cNvSpPr>
            <a:spLocks noGrp="1"/>
          </p:cNvSpPr>
          <p:nvPr>
            <p:ph type="sldNum" sz="quarter" idx="12"/>
          </p:nvPr>
        </p:nvSpPr>
        <p:spPr>
          <a:xfrm>
            <a:off x="10849337" y="347913"/>
            <a:ext cx="1095736" cy="455513"/>
          </a:xfrm>
          <a:prstGeom prst="rect">
            <a:avLst/>
          </a:prstGeom>
        </p:spPr>
        <p:txBody>
          <a:bodyPr/>
          <a:lstStyle>
            <a:lvl1pPr algn="r">
              <a:defRPr sz="2000">
                <a:solidFill>
                  <a:schemeClr val="bg1"/>
                </a:solidFill>
                <a:latin typeface="Avenir" panose="02000503020000020003" pitchFamily="2" charset="0"/>
              </a:defRPr>
            </a:lvl1pPr>
          </a:lstStyle>
          <a:p>
            <a:pPr defTabSz="457178"/>
            <a:fld id="{53C088C4-67FF-804C-B04E-8A504E18F696}" type="slidenum">
              <a:rPr lang="en-US" smtClean="0"/>
              <a:pPr defTabSz="457178"/>
              <a:t>‹#›</a:t>
            </a:fld>
            <a:endParaRPr lang="en-US" dirty="0"/>
          </a:p>
        </p:txBody>
      </p:sp>
    </p:spTree>
    <p:extLst>
      <p:ext uri="{BB962C8B-B14F-4D97-AF65-F5344CB8AC3E}">
        <p14:creationId xmlns:p14="http://schemas.microsoft.com/office/powerpoint/2010/main" val="3249327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D209E9A-4831-674D-B689-9CFEB35C807D}"/>
              </a:ext>
            </a:extLst>
          </p:cNvPr>
          <p:cNvSpPr>
            <a:spLocks noGrp="1"/>
          </p:cNvSpPr>
          <p:nvPr>
            <p:ph type="body" sz="quarter" idx="13" hasCustomPrompt="1"/>
          </p:nvPr>
        </p:nvSpPr>
        <p:spPr>
          <a:xfrm>
            <a:off x="609603" y="347913"/>
            <a:ext cx="9105900" cy="453665"/>
          </a:xfrm>
          <a:prstGeom prst="rect">
            <a:avLst/>
          </a:prstGeom>
        </p:spPr>
        <p:txBody>
          <a:bodyPr vert="horz"/>
          <a:lstStyle>
            <a:lvl1pPr marL="0" indent="0">
              <a:buNone/>
              <a:defRPr sz="2800" b="1" i="0">
                <a:solidFill>
                  <a:srgbClr val="FFFFFF"/>
                </a:solidFill>
                <a:latin typeface="+mj-lt"/>
                <a:cs typeface="Avenir" panose="02000503020000020003" pitchFamily="2" charset="0"/>
              </a:defRPr>
            </a:lvl1pPr>
          </a:lstStyle>
          <a:p>
            <a:pPr lvl="0"/>
            <a:r>
              <a:rPr lang="en-US" sz="2000" dirty="0">
                <a:solidFill>
                  <a:schemeClr val="bg1"/>
                </a:solidFill>
              </a:rPr>
              <a:t>Presentation Title:</a:t>
            </a:r>
            <a:br>
              <a:rPr lang="en-US" sz="2000" dirty="0">
                <a:solidFill>
                  <a:schemeClr val="bg1"/>
                </a:solidFill>
              </a:rPr>
            </a:br>
            <a:endParaRPr lang="en-US" dirty="0"/>
          </a:p>
        </p:txBody>
      </p:sp>
      <p:sp>
        <p:nvSpPr>
          <p:cNvPr id="9" name="Footer Placeholder 4">
            <a:extLst>
              <a:ext uri="{FF2B5EF4-FFF2-40B4-BE49-F238E27FC236}">
                <a16:creationId xmlns:a16="http://schemas.microsoft.com/office/drawing/2014/main" id="{B8A44CCF-765E-AE41-AEE5-B632510953B9}"/>
              </a:ext>
            </a:extLst>
          </p:cNvPr>
          <p:cNvSpPr>
            <a:spLocks noGrp="1"/>
          </p:cNvSpPr>
          <p:nvPr>
            <p:ph type="ftr" sz="quarter" idx="11"/>
          </p:nvPr>
        </p:nvSpPr>
        <p:spPr>
          <a:xfrm>
            <a:off x="2375878" y="6310056"/>
            <a:ext cx="4579814" cy="365125"/>
          </a:xfrm>
          <a:prstGeom prst="rect">
            <a:avLst/>
          </a:prstGeom>
        </p:spPr>
        <p:txBody>
          <a:bodyPr/>
          <a:lstStyle>
            <a:lvl1pPr algn="ctr">
              <a:defRPr>
                <a:solidFill>
                  <a:schemeClr val="bg1"/>
                </a:solidFill>
                <a:latin typeface="Avenir" panose="02000503020000020003" pitchFamily="2" charset="0"/>
              </a:defRPr>
            </a:lvl1pPr>
          </a:lstStyle>
          <a:p>
            <a:pPr defTabSz="457178"/>
            <a:endParaRPr lang="en-US" dirty="0"/>
          </a:p>
        </p:txBody>
      </p:sp>
      <p:sp>
        <p:nvSpPr>
          <p:cNvPr id="10" name="Slide Number Placeholder 5">
            <a:extLst>
              <a:ext uri="{FF2B5EF4-FFF2-40B4-BE49-F238E27FC236}">
                <a16:creationId xmlns:a16="http://schemas.microsoft.com/office/drawing/2014/main" id="{5C3148AD-061B-9443-A41E-68E1D41B7330}"/>
              </a:ext>
            </a:extLst>
          </p:cNvPr>
          <p:cNvSpPr>
            <a:spLocks noGrp="1"/>
          </p:cNvSpPr>
          <p:nvPr>
            <p:ph type="sldNum" sz="quarter" idx="12"/>
          </p:nvPr>
        </p:nvSpPr>
        <p:spPr>
          <a:xfrm>
            <a:off x="10849337" y="347913"/>
            <a:ext cx="1095736" cy="455513"/>
          </a:xfrm>
          <a:prstGeom prst="rect">
            <a:avLst/>
          </a:prstGeom>
        </p:spPr>
        <p:txBody>
          <a:bodyPr/>
          <a:lstStyle>
            <a:lvl1pPr algn="r">
              <a:defRPr sz="2000">
                <a:solidFill>
                  <a:schemeClr val="bg1"/>
                </a:solidFill>
                <a:latin typeface="Avenir" panose="02000503020000020003" pitchFamily="2" charset="0"/>
              </a:defRPr>
            </a:lvl1pPr>
          </a:lstStyle>
          <a:p>
            <a:pPr defTabSz="457178"/>
            <a:fld id="{53C088C4-67FF-804C-B04E-8A504E18F696}" type="slidenum">
              <a:rPr lang="en-US" smtClean="0"/>
              <a:pPr defTabSz="457178"/>
              <a:t>‹#›</a:t>
            </a:fld>
            <a:endParaRPr lang="en-US" dirty="0"/>
          </a:p>
        </p:txBody>
      </p:sp>
    </p:spTree>
    <p:extLst>
      <p:ext uri="{BB962C8B-B14F-4D97-AF65-F5344CB8AC3E}">
        <p14:creationId xmlns:p14="http://schemas.microsoft.com/office/powerpoint/2010/main" val="2739862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1648562"/>
            <a:ext cx="4011084" cy="616795"/>
          </a:xfrm>
          <a:prstGeom prst="rect">
            <a:avLst/>
          </a:prstGeom>
        </p:spPr>
        <p:txBody>
          <a:bodyPr anchor="b"/>
          <a:lstStyle>
            <a:lvl1pPr algn="l">
              <a:defRPr sz="2400" b="1">
                <a:latin typeface="+mj-lt"/>
              </a:defRPr>
            </a:lvl1pPr>
          </a:lstStyle>
          <a:p>
            <a:r>
              <a:rPr lang="en-US" dirty="0"/>
              <a:t>Click to edit Master title style</a:t>
            </a:r>
          </a:p>
        </p:txBody>
      </p:sp>
      <p:sp>
        <p:nvSpPr>
          <p:cNvPr id="3" name="Content Placeholder 2"/>
          <p:cNvSpPr>
            <a:spLocks noGrp="1"/>
          </p:cNvSpPr>
          <p:nvPr>
            <p:ph idx="1"/>
          </p:nvPr>
        </p:nvSpPr>
        <p:spPr>
          <a:xfrm>
            <a:off x="4766733" y="1648561"/>
            <a:ext cx="6815667" cy="38608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40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2265359"/>
            <a:ext cx="4011084" cy="3205904"/>
          </a:xfrm>
          <a:prstGeom prst="rect">
            <a:avLst/>
          </a:prstGeom>
        </p:spPr>
        <p:txBody>
          <a:bodyPr/>
          <a:lstStyle>
            <a:lvl1pPr marL="0" indent="0">
              <a:buNone/>
              <a:defRPr sz="1800">
                <a:latin typeface="+mj-lt"/>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10" name="Text Placeholder 7">
            <a:extLst>
              <a:ext uri="{FF2B5EF4-FFF2-40B4-BE49-F238E27FC236}">
                <a16:creationId xmlns:a16="http://schemas.microsoft.com/office/drawing/2014/main" id="{37C6D94C-0B87-4E4D-911F-1358B61B6019}"/>
              </a:ext>
            </a:extLst>
          </p:cNvPr>
          <p:cNvSpPr>
            <a:spLocks noGrp="1"/>
          </p:cNvSpPr>
          <p:nvPr>
            <p:ph type="body" sz="quarter" idx="13" hasCustomPrompt="1"/>
          </p:nvPr>
        </p:nvSpPr>
        <p:spPr>
          <a:xfrm>
            <a:off x="609603" y="347913"/>
            <a:ext cx="9105900" cy="453665"/>
          </a:xfrm>
          <a:prstGeom prst="rect">
            <a:avLst/>
          </a:prstGeom>
        </p:spPr>
        <p:txBody>
          <a:bodyPr vert="horz"/>
          <a:lstStyle>
            <a:lvl1pPr marL="0" indent="0">
              <a:buNone/>
              <a:defRPr sz="2800" b="1" i="0">
                <a:solidFill>
                  <a:srgbClr val="FFFFFF"/>
                </a:solidFill>
                <a:latin typeface="+mj-lt"/>
                <a:cs typeface="Avenir" panose="02000503020000020003" pitchFamily="2" charset="0"/>
              </a:defRPr>
            </a:lvl1pPr>
          </a:lstStyle>
          <a:p>
            <a:pPr lvl="0"/>
            <a:r>
              <a:rPr lang="en-US" sz="2000" dirty="0">
                <a:solidFill>
                  <a:schemeClr val="bg1"/>
                </a:solidFill>
              </a:rPr>
              <a:t>Presentation Title:</a:t>
            </a:r>
            <a:br>
              <a:rPr lang="en-US" sz="2000" dirty="0">
                <a:solidFill>
                  <a:schemeClr val="bg1"/>
                </a:solidFill>
              </a:rPr>
            </a:br>
            <a:endParaRPr lang="en-US" dirty="0"/>
          </a:p>
        </p:txBody>
      </p:sp>
      <p:sp>
        <p:nvSpPr>
          <p:cNvPr id="11" name="Footer Placeholder 4">
            <a:extLst>
              <a:ext uri="{FF2B5EF4-FFF2-40B4-BE49-F238E27FC236}">
                <a16:creationId xmlns:a16="http://schemas.microsoft.com/office/drawing/2014/main" id="{9799A094-B04A-4D49-BC3B-2C650BF0039E}"/>
              </a:ext>
            </a:extLst>
          </p:cNvPr>
          <p:cNvSpPr>
            <a:spLocks noGrp="1"/>
          </p:cNvSpPr>
          <p:nvPr>
            <p:ph type="ftr" sz="quarter" idx="11"/>
          </p:nvPr>
        </p:nvSpPr>
        <p:spPr>
          <a:xfrm>
            <a:off x="2297724" y="6310056"/>
            <a:ext cx="4618892" cy="365125"/>
          </a:xfrm>
          <a:prstGeom prst="rect">
            <a:avLst/>
          </a:prstGeom>
        </p:spPr>
        <p:txBody>
          <a:bodyPr/>
          <a:lstStyle>
            <a:lvl1pPr algn="ctr">
              <a:defRPr>
                <a:solidFill>
                  <a:schemeClr val="bg1"/>
                </a:solidFill>
                <a:latin typeface="Avenir" panose="02000503020000020003" pitchFamily="2" charset="0"/>
              </a:defRPr>
            </a:lvl1pPr>
          </a:lstStyle>
          <a:p>
            <a:pPr defTabSz="457178"/>
            <a:endParaRPr lang="en-US" dirty="0"/>
          </a:p>
        </p:txBody>
      </p:sp>
      <p:sp>
        <p:nvSpPr>
          <p:cNvPr id="12" name="Slide Number Placeholder 5">
            <a:extLst>
              <a:ext uri="{FF2B5EF4-FFF2-40B4-BE49-F238E27FC236}">
                <a16:creationId xmlns:a16="http://schemas.microsoft.com/office/drawing/2014/main" id="{124FA892-20D0-E04B-9090-C6F833606FAE}"/>
              </a:ext>
            </a:extLst>
          </p:cNvPr>
          <p:cNvSpPr>
            <a:spLocks noGrp="1"/>
          </p:cNvSpPr>
          <p:nvPr>
            <p:ph type="sldNum" sz="quarter" idx="12"/>
          </p:nvPr>
        </p:nvSpPr>
        <p:spPr>
          <a:xfrm>
            <a:off x="10849337" y="347913"/>
            <a:ext cx="1095736" cy="455513"/>
          </a:xfrm>
          <a:prstGeom prst="rect">
            <a:avLst/>
          </a:prstGeom>
        </p:spPr>
        <p:txBody>
          <a:bodyPr/>
          <a:lstStyle>
            <a:lvl1pPr algn="r">
              <a:defRPr sz="2000">
                <a:solidFill>
                  <a:schemeClr val="bg1"/>
                </a:solidFill>
                <a:latin typeface="Avenir" panose="02000503020000020003" pitchFamily="2" charset="0"/>
              </a:defRPr>
            </a:lvl1pPr>
          </a:lstStyle>
          <a:p>
            <a:pPr defTabSz="457178"/>
            <a:fld id="{53C088C4-67FF-804C-B04E-8A504E18F696}" type="slidenum">
              <a:rPr lang="en-US" smtClean="0"/>
              <a:pPr defTabSz="457178"/>
              <a:t>‹#›</a:t>
            </a:fld>
            <a:endParaRPr lang="en-US" dirty="0"/>
          </a:p>
        </p:txBody>
      </p:sp>
    </p:spTree>
    <p:extLst>
      <p:ext uri="{BB962C8B-B14F-4D97-AF65-F5344CB8AC3E}">
        <p14:creationId xmlns:p14="http://schemas.microsoft.com/office/powerpoint/2010/main" val="4258651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4210292"/>
            <a:ext cx="9105900" cy="566739"/>
          </a:xfrm>
          <a:prstGeom prst="rect">
            <a:avLst/>
          </a:prstGeom>
        </p:spPr>
        <p:txBody>
          <a:bodyPr anchor="b"/>
          <a:lstStyle>
            <a:lvl1pPr algn="l">
              <a:defRPr sz="2400" b="1">
                <a:latin typeface="+mj-lt"/>
              </a:defRPr>
            </a:lvl1pPr>
          </a:lstStyle>
          <a:p>
            <a:r>
              <a:rPr lang="en-US" dirty="0"/>
              <a:t>Click to edit Master title style</a:t>
            </a:r>
          </a:p>
        </p:txBody>
      </p:sp>
      <p:sp>
        <p:nvSpPr>
          <p:cNvPr id="3" name="Picture Placeholder 2"/>
          <p:cNvSpPr>
            <a:spLocks noGrp="1"/>
          </p:cNvSpPr>
          <p:nvPr>
            <p:ph type="pic" idx="1"/>
          </p:nvPr>
        </p:nvSpPr>
        <p:spPr>
          <a:xfrm>
            <a:off x="609603" y="1479796"/>
            <a:ext cx="9105900" cy="2657475"/>
          </a:xfrm>
          <a:prstGeom prst="rect">
            <a:avLst/>
          </a:prstGeom>
        </p:spPr>
        <p:txBody>
          <a:bodyPr/>
          <a:lstStyle>
            <a:lvl1pPr marL="0" indent="0">
              <a:buNone/>
              <a:defRPr sz="3200">
                <a:latin typeface="+mj-lt"/>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609603" y="4777029"/>
            <a:ext cx="9105900" cy="588963"/>
          </a:xfrm>
          <a:prstGeom prst="rect">
            <a:avLst/>
          </a:prstGeom>
        </p:spPr>
        <p:txBody>
          <a:bodyPr/>
          <a:lstStyle>
            <a:lvl1pPr marL="0" indent="0">
              <a:buNone/>
              <a:defRPr sz="1800">
                <a:latin typeface="+mn-lt"/>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10" name="Text Placeholder 7">
            <a:extLst>
              <a:ext uri="{FF2B5EF4-FFF2-40B4-BE49-F238E27FC236}">
                <a16:creationId xmlns:a16="http://schemas.microsoft.com/office/drawing/2014/main" id="{1D09E37F-B778-E64D-90EE-E5062F31FDC3}"/>
              </a:ext>
            </a:extLst>
          </p:cNvPr>
          <p:cNvSpPr>
            <a:spLocks noGrp="1"/>
          </p:cNvSpPr>
          <p:nvPr>
            <p:ph type="body" sz="quarter" idx="14" hasCustomPrompt="1"/>
          </p:nvPr>
        </p:nvSpPr>
        <p:spPr>
          <a:xfrm>
            <a:off x="609603" y="347913"/>
            <a:ext cx="9105900" cy="453665"/>
          </a:xfrm>
          <a:prstGeom prst="rect">
            <a:avLst/>
          </a:prstGeom>
        </p:spPr>
        <p:txBody>
          <a:bodyPr vert="horz"/>
          <a:lstStyle>
            <a:lvl1pPr marL="0" indent="0">
              <a:buNone/>
              <a:defRPr sz="2800" b="1" i="0">
                <a:solidFill>
                  <a:srgbClr val="FFFFFF"/>
                </a:solidFill>
                <a:latin typeface="+mj-lt"/>
                <a:cs typeface="Avenir" panose="02000503020000020003" pitchFamily="2" charset="0"/>
              </a:defRPr>
            </a:lvl1pPr>
          </a:lstStyle>
          <a:p>
            <a:pPr lvl="0"/>
            <a:r>
              <a:rPr lang="en-US" sz="2000" dirty="0">
                <a:solidFill>
                  <a:schemeClr val="bg1"/>
                </a:solidFill>
              </a:rPr>
              <a:t>Presentation Title:</a:t>
            </a:r>
            <a:br>
              <a:rPr lang="en-US" sz="2000" dirty="0">
                <a:solidFill>
                  <a:schemeClr val="bg1"/>
                </a:solidFill>
              </a:rPr>
            </a:br>
            <a:endParaRPr lang="en-US" dirty="0"/>
          </a:p>
        </p:txBody>
      </p:sp>
      <p:sp>
        <p:nvSpPr>
          <p:cNvPr id="11" name="Footer Placeholder 4">
            <a:extLst>
              <a:ext uri="{FF2B5EF4-FFF2-40B4-BE49-F238E27FC236}">
                <a16:creationId xmlns:a16="http://schemas.microsoft.com/office/drawing/2014/main" id="{F580236B-AABD-924C-9717-2B163D2267F1}"/>
              </a:ext>
            </a:extLst>
          </p:cNvPr>
          <p:cNvSpPr>
            <a:spLocks noGrp="1"/>
          </p:cNvSpPr>
          <p:nvPr>
            <p:ph type="ftr" sz="quarter" idx="11"/>
          </p:nvPr>
        </p:nvSpPr>
        <p:spPr>
          <a:xfrm>
            <a:off x="2352431" y="6310056"/>
            <a:ext cx="4548657" cy="365125"/>
          </a:xfrm>
          <a:prstGeom prst="rect">
            <a:avLst/>
          </a:prstGeom>
        </p:spPr>
        <p:txBody>
          <a:bodyPr/>
          <a:lstStyle>
            <a:lvl1pPr algn="ctr">
              <a:defRPr>
                <a:solidFill>
                  <a:schemeClr val="bg1"/>
                </a:solidFill>
                <a:latin typeface="Avenir" panose="02000503020000020003" pitchFamily="2" charset="0"/>
              </a:defRPr>
            </a:lvl1pPr>
          </a:lstStyle>
          <a:p>
            <a:pPr defTabSz="457178"/>
            <a:endParaRPr lang="en-US" dirty="0"/>
          </a:p>
        </p:txBody>
      </p:sp>
      <p:sp>
        <p:nvSpPr>
          <p:cNvPr id="12" name="Slide Number Placeholder 5">
            <a:extLst>
              <a:ext uri="{FF2B5EF4-FFF2-40B4-BE49-F238E27FC236}">
                <a16:creationId xmlns:a16="http://schemas.microsoft.com/office/drawing/2014/main" id="{45203660-1A9C-E945-9B6A-87D2612ECFD8}"/>
              </a:ext>
            </a:extLst>
          </p:cNvPr>
          <p:cNvSpPr>
            <a:spLocks noGrp="1"/>
          </p:cNvSpPr>
          <p:nvPr>
            <p:ph type="sldNum" sz="quarter" idx="12"/>
          </p:nvPr>
        </p:nvSpPr>
        <p:spPr>
          <a:xfrm>
            <a:off x="10849337" y="347913"/>
            <a:ext cx="1095736" cy="455513"/>
          </a:xfrm>
          <a:prstGeom prst="rect">
            <a:avLst/>
          </a:prstGeom>
        </p:spPr>
        <p:txBody>
          <a:bodyPr/>
          <a:lstStyle>
            <a:lvl1pPr algn="r">
              <a:defRPr sz="2000">
                <a:solidFill>
                  <a:schemeClr val="bg1"/>
                </a:solidFill>
                <a:latin typeface="Avenir" panose="02000503020000020003" pitchFamily="2" charset="0"/>
              </a:defRPr>
            </a:lvl1pPr>
          </a:lstStyle>
          <a:p>
            <a:pPr defTabSz="457178"/>
            <a:fld id="{53C088C4-67FF-804C-B04E-8A504E18F696}" type="slidenum">
              <a:rPr lang="en-US" smtClean="0"/>
              <a:pPr defTabSz="457178"/>
              <a:t>‹#›</a:t>
            </a:fld>
            <a:endParaRPr lang="en-US" dirty="0"/>
          </a:p>
        </p:txBody>
      </p:sp>
    </p:spTree>
    <p:extLst>
      <p:ext uri="{BB962C8B-B14F-4D97-AF65-F5344CB8AC3E}">
        <p14:creationId xmlns:p14="http://schemas.microsoft.com/office/powerpoint/2010/main" val="4208511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solidFill>
                  <a:srgbClr val="E7E6E6"/>
                </a:solidFill>
              </a:rPr>
              <a:pPr/>
              <a:t>9/9/2021</a:t>
            </a:fld>
            <a:endParaRPr lang="en-US">
              <a:solidFill>
                <a:srgbClr val="E7E6E6"/>
              </a:solidFill>
            </a:endParaRPr>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38135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2019301"/>
            <a:ext cx="10972800" cy="3898900"/>
          </a:xfrm>
          <a:prstGeom prst="rect">
            <a:avLst/>
          </a:prstGeom>
        </p:spPr>
        <p:txBody>
          <a:bodyPr vert="eaVert"/>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DC4235EF-22E4-9846-B1FA-91FEB6E0BEA8}"/>
              </a:ext>
            </a:extLst>
          </p:cNvPr>
          <p:cNvSpPr>
            <a:spLocks noGrp="1"/>
          </p:cNvSpPr>
          <p:nvPr>
            <p:ph type="body" sz="quarter" idx="13" hasCustomPrompt="1"/>
          </p:nvPr>
        </p:nvSpPr>
        <p:spPr>
          <a:xfrm>
            <a:off x="609603" y="347913"/>
            <a:ext cx="9105900" cy="453665"/>
          </a:xfrm>
          <a:prstGeom prst="rect">
            <a:avLst/>
          </a:prstGeom>
        </p:spPr>
        <p:txBody>
          <a:bodyPr vert="horz"/>
          <a:lstStyle>
            <a:lvl1pPr marL="0" indent="0">
              <a:buNone/>
              <a:defRPr sz="2800" b="1" i="0">
                <a:solidFill>
                  <a:srgbClr val="FFFFFF"/>
                </a:solidFill>
                <a:latin typeface="+mj-lt"/>
                <a:cs typeface="Avenir" panose="02000503020000020003" pitchFamily="2" charset="0"/>
              </a:defRPr>
            </a:lvl1pPr>
          </a:lstStyle>
          <a:p>
            <a:pPr lvl="0"/>
            <a:r>
              <a:rPr lang="en-US" sz="2000" dirty="0">
                <a:solidFill>
                  <a:schemeClr val="bg1"/>
                </a:solidFill>
              </a:rPr>
              <a:t>Presentation Title:</a:t>
            </a:r>
            <a:br>
              <a:rPr lang="en-US" sz="2000" dirty="0">
                <a:solidFill>
                  <a:schemeClr val="bg1"/>
                </a:solidFill>
              </a:rPr>
            </a:br>
            <a:endParaRPr lang="en-US" dirty="0"/>
          </a:p>
        </p:txBody>
      </p:sp>
      <p:sp>
        <p:nvSpPr>
          <p:cNvPr id="10" name="Footer Placeholder 4">
            <a:extLst>
              <a:ext uri="{FF2B5EF4-FFF2-40B4-BE49-F238E27FC236}">
                <a16:creationId xmlns:a16="http://schemas.microsoft.com/office/drawing/2014/main" id="{4EE2676B-7AB1-E842-B3ED-36E47F243134}"/>
              </a:ext>
            </a:extLst>
          </p:cNvPr>
          <p:cNvSpPr>
            <a:spLocks noGrp="1"/>
          </p:cNvSpPr>
          <p:nvPr>
            <p:ph type="ftr" sz="quarter" idx="11"/>
          </p:nvPr>
        </p:nvSpPr>
        <p:spPr>
          <a:xfrm>
            <a:off x="2297723" y="6310056"/>
            <a:ext cx="4642339" cy="365125"/>
          </a:xfrm>
          <a:prstGeom prst="rect">
            <a:avLst/>
          </a:prstGeom>
        </p:spPr>
        <p:txBody>
          <a:bodyPr/>
          <a:lstStyle>
            <a:lvl1pPr algn="ctr">
              <a:defRPr>
                <a:solidFill>
                  <a:schemeClr val="bg1"/>
                </a:solidFill>
                <a:latin typeface="Avenir" panose="02000503020000020003" pitchFamily="2" charset="0"/>
              </a:defRPr>
            </a:lvl1pPr>
          </a:lstStyle>
          <a:p>
            <a:pPr defTabSz="457178"/>
            <a:endParaRPr lang="en-US" dirty="0"/>
          </a:p>
        </p:txBody>
      </p:sp>
      <p:sp>
        <p:nvSpPr>
          <p:cNvPr id="11" name="Slide Number Placeholder 5">
            <a:extLst>
              <a:ext uri="{FF2B5EF4-FFF2-40B4-BE49-F238E27FC236}">
                <a16:creationId xmlns:a16="http://schemas.microsoft.com/office/drawing/2014/main" id="{C7C2BFEA-114B-0946-9E54-769CBC267ED2}"/>
              </a:ext>
            </a:extLst>
          </p:cNvPr>
          <p:cNvSpPr>
            <a:spLocks noGrp="1"/>
          </p:cNvSpPr>
          <p:nvPr>
            <p:ph type="sldNum" sz="quarter" idx="12"/>
          </p:nvPr>
        </p:nvSpPr>
        <p:spPr>
          <a:xfrm>
            <a:off x="10849337" y="347913"/>
            <a:ext cx="1095736" cy="455513"/>
          </a:xfrm>
          <a:prstGeom prst="rect">
            <a:avLst/>
          </a:prstGeom>
        </p:spPr>
        <p:txBody>
          <a:bodyPr/>
          <a:lstStyle>
            <a:lvl1pPr algn="r">
              <a:defRPr sz="2000">
                <a:solidFill>
                  <a:schemeClr val="bg1"/>
                </a:solidFill>
                <a:latin typeface="Avenir" panose="02000503020000020003" pitchFamily="2" charset="0"/>
              </a:defRPr>
            </a:lvl1pPr>
          </a:lstStyle>
          <a:p>
            <a:pPr defTabSz="457178"/>
            <a:fld id="{53C088C4-67FF-804C-B04E-8A504E18F696}" type="slidenum">
              <a:rPr lang="en-US" smtClean="0"/>
              <a:pPr defTabSz="457178"/>
              <a:t>‹#›</a:t>
            </a:fld>
            <a:endParaRPr lang="en-US" dirty="0"/>
          </a:p>
        </p:txBody>
      </p:sp>
    </p:spTree>
    <p:extLst>
      <p:ext uri="{BB962C8B-B14F-4D97-AF65-F5344CB8AC3E}">
        <p14:creationId xmlns:p14="http://schemas.microsoft.com/office/powerpoint/2010/main" val="353862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5" y="2057399"/>
            <a:ext cx="2077153" cy="3949701"/>
          </a:xfrm>
          <a:prstGeom prst="rect">
            <a:avLst/>
          </a:prstGeom>
        </p:spPr>
        <p:txBody>
          <a:bodyPr vert="eaVert"/>
          <a:lstStyle>
            <a:lvl1pPr>
              <a:defRPr sz="2400"/>
            </a:lvl1pPr>
          </a:lstStyle>
          <a:p>
            <a:r>
              <a:rPr lang="en-US" dirty="0"/>
              <a:t>Click to edit Master title style</a:t>
            </a:r>
          </a:p>
        </p:txBody>
      </p:sp>
      <p:sp>
        <p:nvSpPr>
          <p:cNvPr id="9" name="Text Placeholder 7">
            <a:extLst>
              <a:ext uri="{FF2B5EF4-FFF2-40B4-BE49-F238E27FC236}">
                <a16:creationId xmlns:a16="http://schemas.microsoft.com/office/drawing/2014/main" id="{9BC29A6D-60B1-AD44-85D6-1CA3AD6357CD}"/>
              </a:ext>
            </a:extLst>
          </p:cNvPr>
          <p:cNvSpPr>
            <a:spLocks noGrp="1"/>
          </p:cNvSpPr>
          <p:nvPr>
            <p:ph type="body" sz="quarter" idx="13" hasCustomPrompt="1"/>
          </p:nvPr>
        </p:nvSpPr>
        <p:spPr>
          <a:xfrm>
            <a:off x="609603" y="347913"/>
            <a:ext cx="9105900" cy="453665"/>
          </a:xfrm>
          <a:prstGeom prst="rect">
            <a:avLst/>
          </a:prstGeom>
        </p:spPr>
        <p:txBody>
          <a:bodyPr vert="horz"/>
          <a:lstStyle>
            <a:lvl1pPr marL="0" indent="0">
              <a:buNone/>
              <a:defRPr sz="2800" b="1" i="0">
                <a:solidFill>
                  <a:srgbClr val="FFFFFF"/>
                </a:solidFill>
                <a:latin typeface="+mj-lt"/>
                <a:cs typeface="Avenir" panose="02000503020000020003" pitchFamily="2" charset="0"/>
              </a:defRPr>
            </a:lvl1pPr>
          </a:lstStyle>
          <a:p>
            <a:pPr lvl="0"/>
            <a:r>
              <a:rPr lang="en-US" sz="2000" dirty="0">
                <a:solidFill>
                  <a:schemeClr val="bg1"/>
                </a:solidFill>
              </a:rPr>
              <a:t>Presentation Title:</a:t>
            </a:r>
            <a:br>
              <a:rPr lang="en-US" sz="2000" dirty="0">
                <a:solidFill>
                  <a:schemeClr val="bg1"/>
                </a:solidFill>
              </a:rPr>
            </a:br>
            <a:endParaRPr lang="en-US" dirty="0"/>
          </a:p>
        </p:txBody>
      </p:sp>
      <p:sp>
        <p:nvSpPr>
          <p:cNvPr id="10" name="Footer Placeholder 4">
            <a:extLst>
              <a:ext uri="{FF2B5EF4-FFF2-40B4-BE49-F238E27FC236}">
                <a16:creationId xmlns:a16="http://schemas.microsoft.com/office/drawing/2014/main" id="{902E9F28-EAE8-9248-9370-5D035E10602B}"/>
              </a:ext>
            </a:extLst>
          </p:cNvPr>
          <p:cNvSpPr>
            <a:spLocks noGrp="1"/>
          </p:cNvSpPr>
          <p:nvPr>
            <p:ph type="ftr" sz="quarter" idx="11"/>
          </p:nvPr>
        </p:nvSpPr>
        <p:spPr>
          <a:xfrm>
            <a:off x="2266463" y="6310056"/>
            <a:ext cx="4712675" cy="365125"/>
          </a:xfrm>
          <a:prstGeom prst="rect">
            <a:avLst/>
          </a:prstGeom>
        </p:spPr>
        <p:txBody>
          <a:bodyPr/>
          <a:lstStyle>
            <a:lvl1pPr algn="ctr">
              <a:defRPr>
                <a:solidFill>
                  <a:schemeClr val="bg1"/>
                </a:solidFill>
                <a:latin typeface="Avenir" panose="02000503020000020003" pitchFamily="2" charset="0"/>
              </a:defRPr>
            </a:lvl1pPr>
          </a:lstStyle>
          <a:p>
            <a:pPr defTabSz="457178"/>
            <a:endParaRPr lang="en-US" dirty="0"/>
          </a:p>
        </p:txBody>
      </p:sp>
      <p:sp>
        <p:nvSpPr>
          <p:cNvPr id="11" name="Slide Number Placeholder 5">
            <a:extLst>
              <a:ext uri="{FF2B5EF4-FFF2-40B4-BE49-F238E27FC236}">
                <a16:creationId xmlns:a16="http://schemas.microsoft.com/office/drawing/2014/main" id="{528F29B7-F73C-A04F-A11E-9D6C9CA5DE0B}"/>
              </a:ext>
            </a:extLst>
          </p:cNvPr>
          <p:cNvSpPr>
            <a:spLocks noGrp="1"/>
          </p:cNvSpPr>
          <p:nvPr>
            <p:ph type="sldNum" sz="quarter" idx="12"/>
          </p:nvPr>
        </p:nvSpPr>
        <p:spPr>
          <a:xfrm>
            <a:off x="10849337" y="347913"/>
            <a:ext cx="1095736" cy="455513"/>
          </a:xfrm>
          <a:prstGeom prst="rect">
            <a:avLst/>
          </a:prstGeom>
        </p:spPr>
        <p:txBody>
          <a:bodyPr/>
          <a:lstStyle>
            <a:lvl1pPr algn="r">
              <a:defRPr sz="2000">
                <a:solidFill>
                  <a:schemeClr val="bg1"/>
                </a:solidFill>
                <a:latin typeface="Avenir" panose="02000503020000020003" pitchFamily="2" charset="0"/>
              </a:defRPr>
            </a:lvl1pPr>
          </a:lstStyle>
          <a:p>
            <a:pPr defTabSz="457178"/>
            <a:fld id="{53C088C4-67FF-804C-B04E-8A504E18F696}" type="slidenum">
              <a:rPr lang="en-US" smtClean="0"/>
              <a:pPr defTabSz="457178"/>
              <a:t>‹#›</a:t>
            </a:fld>
            <a:endParaRPr lang="en-US" dirty="0"/>
          </a:p>
        </p:txBody>
      </p:sp>
    </p:spTree>
    <p:extLst>
      <p:ext uri="{BB962C8B-B14F-4D97-AF65-F5344CB8AC3E}">
        <p14:creationId xmlns:p14="http://schemas.microsoft.com/office/powerpoint/2010/main" val="644757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4374"/>
            <a:ext cx="10972800" cy="3746500"/>
          </a:xfrm>
          <a:prstGeom prst="rect">
            <a:avLst/>
          </a:prstGeom>
        </p:spPr>
        <p:txBody>
          <a:bodyPr/>
          <a:lstStyle>
            <a:lvl1pPr marL="342891" indent="-342891">
              <a:buFont typeface="Arial" panose="020B0604020202020204" pitchFamily="34" charset="0"/>
              <a:buChar char="•"/>
              <a:defRPr sz="2400">
                <a:latin typeface="+mj-lt"/>
              </a:defRPr>
            </a:lvl1pPr>
            <a:lvl2pPr>
              <a:defRPr sz="2000">
                <a:latin typeface="+mj-lt"/>
              </a:defRPr>
            </a:lvl2pPr>
            <a:lvl3pPr>
              <a:defRPr sz="1800">
                <a:latin typeface="+mj-lt"/>
              </a:defRPr>
            </a:lvl3pPr>
            <a:lvl4pPr>
              <a:defRPr sz="16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97724" y="6310056"/>
            <a:ext cx="4697046" cy="365125"/>
          </a:xfrm>
          <a:prstGeom prst="rect">
            <a:avLst/>
          </a:prstGeom>
        </p:spPr>
        <p:txBody>
          <a:bodyPr/>
          <a:lstStyle>
            <a:lvl1pPr algn="ctr">
              <a:defRPr>
                <a:solidFill>
                  <a:schemeClr val="bg1"/>
                </a:solidFill>
                <a:latin typeface="Avenir" panose="02000503020000020003" pitchFamily="2" charset="0"/>
              </a:defRPr>
            </a:lvl1pPr>
          </a:lstStyle>
          <a:p>
            <a:pPr defTabSz="457178"/>
            <a:endParaRPr lang="en-US" dirty="0"/>
          </a:p>
        </p:txBody>
      </p:sp>
      <p:sp>
        <p:nvSpPr>
          <p:cNvPr id="6" name="Slide Number Placeholder 5"/>
          <p:cNvSpPr>
            <a:spLocks noGrp="1"/>
          </p:cNvSpPr>
          <p:nvPr>
            <p:ph type="sldNum" sz="quarter" idx="12"/>
          </p:nvPr>
        </p:nvSpPr>
        <p:spPr>
          <a:xfrm>
            <a:off x="10849337" y="347913"/>
            <a:ext cx="1095736" cy="455513"/>
          </a:xfrm>
          <a:prstGeom prst="rect">
            <a:avLst/>
          </a:prstGeom>
        </p:spPr>
        <p:txBody>
          <a:bodyPr/>
          <a:lstStyle>
            <a:lvl1pPr algn="r">
              <a:defRPr sz="2000">
                <a:solidFill>
                  <a:schemeClr val="bg1"/>
                </a:solidFill>
                <a:latin typeface="Avenir" panose="02000503020000020003" pitchFamily="2" charset="0"/>
              </a:defRPr>
            </a:lvl1pPr>
          </a:lstStyle>
          <a:p>
            <a:pPr defTabSz="457178"/>
            <a:fld id="{53C088C4-67FF-804C-B04E-8A504E18F696}" type="slidenum">
              <a:rPr lang="en-US" smtClean="0"/>
              <a:pPr defTabSz="457178"/>
              <a:t>‹#›</a:t>
            </a:fld>
            <a:endParaRPr lang="en-US" dirty="0"/>
          </a:p>
        </p:txBody>
      </p:sp>
      <p:sp>
        <p:nvSpPr>
          <p:cNvPr id="8" name="Text Placeholder 7"/>
          <p:cNvSpPr>
            <a:spLocks noGrp="1"/>
          </p:cNvSpPr>
          <p:nvPr>
            <p:ph type="body" sz="quarter" idx="13" hasCustomPrompt="1"/>
          </p:nvPr>
        </p:nvSpPr>
        <p:spPr>
          <a:xfrm>
            <a:off x="609603" y="347913"/>
            <a:ext cx="9105900" cy="453665"/>
          </a:xfrm>
          <a:prstGeom prst="rect">
            <a:avLst/>
          </a:prstGeom>
        </p:spPr>
        <p:txBody>
          <a:bodyPr vert="horz"/>
          <a:lstStyle>
            <a:lvl1pPr marL="0" indent="0">
              <a:buNone/>
              <a:defRPr sz="2800" b="1" i="0">
                <a:solidFill>
                  <a:srgbClr val="FFFFFF"/>
                </a:solidFill>
                <a:latin typeface="+mj-lt"/>
                <a:cs typeface="Avenir" panose="02000503020000020003" pitchFamily="2" charset="0"/>
              </a:defRPr>
            </a:lvl1pPr>
          </a:lstStyle>
          <a:p>
            <a:pPr lvl="0"/>
            <a:r>
              <a:rPr lang="en-US" sz="2000" dirty="0">
                <a:solidFill>
                  <a:schemeClr val="bg1"/>
                </a:solidFill>
              </a:rPr>
              <a:t>Presentation Title:</a:t>
            </a:r>
            <a:br>
              <a:rPr lang="en-US" sz="2000" dirty="0">
                <a:solidFill>
                  <a:schemeClr val="bg1"/>
                </a:solidFill>
              </a:rPr>
            </a:br>
            <a:endParaRPr lang="en-US" dirty="0"/>
          </a:p>
        </p:txBody>
      </p:sp>
    </p:spTree>
    <p:extLst>
      <p:ext uri="{BB962C8B-B14F-4D97-AF65-F5344CB8AC3E}">
        <p14:creationId xmlns:p14="http://schemas.microsoft.com/office/powerpoint/2010/main" val="3494994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6BD2-E03D-4C9B-8C0F-D77FBDB2C9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B20045-8DEB-4BC8-9312-DBE1DE4EB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62962-8557-4461-BBFF-137A28D221BF}"/>
              </a:ext>
            </a:extLst>
          </p:cNvPr>
          <p:cNvSpPr>
            <a:spLocks noGrp="1"/>
          </p:cNvSpPr>
          <p:nvPr>
            <p:ph type="dt" sz="half" idx="10"/>
          </p:nvPr>
        </p:nvSpPr>
        <p:spPr/>
        <p:txBody>
          <a:bodyPr/>
          <a:lstStyle/>
          <a:p>
            <a:fld id="{1D20BBC7-0F57-4250-A869-44717C3D008D}" type="datetimeFigureOut">
              <a:rPr lang="en-US" smtClean="0"/>
              <a:t>9/9/2021</a:t>
            </a:fld>
            <a:endParaRPr lang="en-US"/>
          </a:p>
        </p:txBody>
      </p:sp>
      <p:sp>
        <p:nvSpPr>
          <p:cNvPr id="5" name="Footer Placeholder 4">
            <a:extLst>
              <a:ext uri="{FF2B5EF4-FFF2-40B4-BE49-F238E27FC236}">
                <a16:creationId xmlns:a16="http://schemas.microsoft.com/office/drawing/2014/main" id="{12E5EE7F-1237-428D-87D3-9035BC229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CDC4B-AAD7-438B-944E-9D7BB6370EFE}"/>
              </a:ext>
            </a:extLst>
          </p:cNvPr>
          <p:cNvSpPr>
            <a:spLocks noGrp="1"/>
          </p:cNvSpPr>
          <p:nvPr>
            <p:ph type="sldNum" sz="quarter" idx="12"/>
          </p:nvPr>
        </p:nvSpPr>
        <p:spPr/>
        <p:txBody>
          <a:bodyPr/>
          <a:lstStyle/>
          <a:p>
            <a:fld id="{421C74A2-7F60-437E-9420-78F33E34DCE8}" type="slidenum">
              <a:rPr lang="en-US" smtClean="0"/>
              <a:t>‹#›</a:t>
            </a:fld>
            <a:endParaRPr lang="en-US"/>
          </a:p>
        </p:txBody>
      </p:sp>
    </p:spTree>
    <p:extLst>
      <p:ext uri="{BB962C8B-B14F-4D97-AF65-F5344CB8AC3E}">
        <p14:creationId xmlns:p14="http://schemas.microsoft.com/office/powerpoint/2010/main" val="3565667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16D4-21B1-4647-B20A-CFE253A0FB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5B9F7E-DC3A-4A9D-A71F-4A8BEC21EB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DAD9-6AFA-4C5F-81B2-816737FA3CC6}"/>
              </a:ext>
            </a:extLst>
          </p:cNvPr>
          <p:cNvSpPr>
            <a:spLocks noGrp="1"/>
          </p:cNvSpPr>
          <p:nvPr>
            <p:ph type="dt" sz="half" idx="10"/>
          </p:nvPr>
        </p:nvSpPr>
        <p:spPr/>
        <p:txBody>
          <a:bodyPr/>
          <a:lstStyle/>
          <a:p>
            <a:fld id="{1D20BBC7-0F57-4250-A869-44717C3D008D}" type="datetimeFigureOut">
              <a:rPr lang="en-US" smtClean="0"/>
              <a:t>9/9/2021</a:t>
            </a:fld>
            <a:endParaRPr lang="en-US"/>
          </a:p>
        </p:txBody>
      </p:sp>
      <p:sp>
        <p:nvSpPr>
          <p:cNvPr id="5" name="Footer Placeholder 4">
            <a:extLst>
              <a:ext uri="{FF2B5EF4-FFF2-40B4-BE49-F238E27FC236}">
                <a16:creationId xmlns:a16="http://schemas.microsoft.com/office/drawing/2014/main" id="{3E0AE315-0333-4E82-BA33-AD0377A4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56485-8A9D-440D-AA12-0AECFE4BB5F4}"/>
              </a:ext>
            </a:extLst>
          </p:cNvPr>
          <p:cNvSpPr>
            <a:spLocks noGrp="1"/>
          </p:cNvSpPr>
          <p:nvPr>
            <p:ph type="sldNum" sz="quarter" idx="12"/>
          </p:nvPr>
        </p:nvSpPr>
        <p:spPr/>
        <p:txBody>
          <a:bodyPr/>
          <a:lstStyle/>
          <a:p>
            <a:fld id="{421C74A2-7F60-437E-9420-78F33E34DCE8}" type="slidenum">
              <a:rPr lang="en-US" smtClean="0"/>
              <a:t>‹#›</a:t>
            </a:fld>
            <a:endParaRPr lang="en-US"/>
          </a:p>
        </p:txBody>
      </p:sp>
    </p:spTree>
    <p:extLst>
      <p:ext uri="{BB962C8B-B14F-4D97-AF65-F5344CB8AC3E}">
        <p14:creationId xmlns:p14="http://schemas.microsoft.com/office/powerpoint/2010/main" val="1568576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2CAA-4585-4904-A61B-606F33007C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3E0BC1-D620-402A-BC33-DCC4BBC143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1DB569-430C-494A-B13A-D27B2F681CD9}"/>
              </a:ext>
            </a:extLst>
          </p:cNvPr>
          <p:cNvSpPr>
            <a:spLocks noGrp="1"/>
          </p:cNvSpPr>
          <p:nvPr>
            <p:ph type="dt" sz="half" idx="10"/>
          </p:nvPr>
        </p:nvSpPr>
        <p:spPr/>
        <p:txBody>
          <a:bodyPr/>
          <a:lstStyle/>
          <a:p>
            <a:fld id="{1D20BBC7-0F57-4250-A869-44717C3D008D}" type="datetimeFigureOut">
              <a:rPr lang="en-US" smtClean="0"/>
              <a:t>9/9/2021</a:t>
            </a:fld>
            <a:endParaRPr lang="en-US"/>
          </a:p>
        </p:txBody>
      </p:sp>
      <p:sp>
        <p:nvSpPr>
          <p:cNvPr id="5" name="Footer Placeholder 4">
            <a:extLst>
              <a:ext uri="{FF2B5EF4-FFF2-40B4-BE49-F238E27FC236}">
                <a16:creationId xmlns:a16="http://schemas.microsoft.com/office/drawing/2014/main" id="{31901299-6721-4AB5-AD10-293D4DAD8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338BC-842A-472A-83BF-010BCDBE9979}"/>
              </a:ext>
            </a:extLst>
          </p:cNvPr>
          <p:cNvSpPr>
            <a:spLocks noGrp="1"/>
          </p:cNvSpPr>
          <p:nvPr>
            <p:ph type="sldNum" sz="quarter" idx="12"/>
          </p:nvPr>
        </p:nvSpPr>
        <p:spPr/>
        <p:txBody>
          <a:bodyPr/>
          <a:lstStyle/>
          <a:p>
            <a:fld id="{421C74A2-7F60-437E-9420-78F33E34DCE8}" type="slidenum">
              <a:rPr lang="en-US" smtClean="0"/>
              <a:t>‹#›</a:t>
            </a:fld>
            <a:endParaRPr lang="en-US"/>
          </a:p>
        </p:txBody>
      </p:sp>
    </p:spTree>
    <p:extLst>
      <p:ext uri="{BB962C8B-B14F-4D97-AF65-F5344CB8AC3E}">
        <p14:creationId xmlns:p14="http://schemas.microsoft.com/office/powerpoint/2010/main" val="4287996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23228-8974-4833-A8E1-49720B6A4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0B576-39FE-4D29-91BC-50273F9821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E8802-ED44-42F2-962C-CB101E1FBC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E9C3E-CD5E-416A-91E3-3D04EF88D65E}"/>
              </a:ext>
            </a:extLst>
          </p:cNvPr>
          <p:cNvSpPr>
            <a:spLocks noGrp="1"/>
          </p:cNvSpPr>
          <p:nvPr>
            <p:ph type="dt" sz="half" idx="10"/>
          </p:nvPr>
        </p:nvSpPr>
        <p:spPr/>
        <p:txBody>
          <a:bodyPr/>
          <a:lstStyle/>
          <a:p>
            <a:fld id="{1D20BBC7-0F57-4250-A869-44717C3D008D}" type="datetimeFigureOut">
              <a:rPr lang="en-US" smtClean="0"/>
              <a:t>9/9/2021</a:t>
            </a:fld>
            <a:endParaRPr lang="en-US"/>
          </a:p>
        </p:txBody>
      </p:sp>
      <p:sp>
        <p:nvSpPr>
          <p:cNvPr id="6" name="Footer Placeholder 5">
            <a:extLst>
              <a:ext uri="{FF2B5EF4-FFF2-40B4-BE49-F238E27FC236}">
                <a16:creationId xmlns:a16="http://schemas.microsoft.com/office/drawing/2014/main" id="{5B5AEF04-CEAD-4817-AEF5-4DF0035C4D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98DB32-054E-4267-9539-DA27673E33F2}"/>
              </a:ext>
            </a:extLst>
          </p:cNvPr>
          <p:cNvSpPr>
            <a:spLocks noGrp="1"/>
          </p:cNvSpPr>
          <p:nvPr>
            <p:ph type="sldNum" sz="quarter" idx="12"/>
          </p:nvPr>
        </p:nvSpPr>
        <p:spPr/>
        <p:txBody>
          <a:bodyPr/>
          <a:lstStyle/>
          <a:p>
            <a:fld id="{421C74A2-7F60-437E-9420-78F33E34DCE8}" type="slidenum">
              <a:rPr lang="en-US" smtClean="0"/>
              <a:t>‹#›</a:t>
            </a:fld>
            <a:endParaRPr lang="en-US"/>
          </a:p>
        </p:txBody>
      </p:sp>
    </p:spTree>
    <p:extLst>
      <p:ext uri="{BB962C8B-B14F-4D97-AF65-F5344CB8AC3E}">
        <p14:creationId xmlns:p14="http://schemas.microsoft.com/office/powerpoint/2010/main" val="3357397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AF30-61B8-4C70-BE07-7FE2E1C6CE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7E22E8-6BE9-41D4-8F2E-F6ADC6DF97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8D77CA-25D6-49BD-AAEA-DB6BB0F01D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C0B7C3-1CB9-4FBB-9E50-38E777303D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A97868-4F9E-4CD7-8240-842DF3261B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E429D0-737A-4576-B194-C754C5327C80}"/>
              </a:ext>
            </a:extLst>
          </p:cNvPr>
          <p:cNvSpPr>
            <a:spLocks noGrp="1"/>
          </p:cNvSpPr>
          <p:nvPr>
            <p:ph type="dt" sz="half" idx="10"/>
          </p:nvPr>
        </p:nvSpPr>
        <p:spPr/>
        <p:txBody>
          <a:bodyPr/>
          <a:lstStyle/>
          <a:p>
            <a:fld id="{1D20BBC7-0F57-4250-A869-44717C3D008D}" type="datetimeFigureOut">
              <a:rPr lang="en-US" smtClean="0"/>
              <a:t>9/9/2021</a:t>
            </a:fld>
            <a:endParaRPr lang="en-US"/>
          </a:p>
        </p:txBody>
      </p:sp>
      <p:sp>
        <p:nvSpPr>
          <p:cNvPr id="8" name="Footer Placeholder 7">
            <a:extLst>
              <a:ext uri="{FF2B5EF4-FFF2-40B4-BE49-F238E27FC236}">
                <a16:creationId xmlns:a16="http://schemas.microsoft.com/office/drawing/2014/main" id="{860E52C6-F22D-4429-8566-2A1125540A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E2DBE7-C9CC-4826-B282-53EF33929CE7}"/>
              </a:ext>
            </a:extLst>
          </p:cNvPr>
          <p:cNvSpPr>
            <a:spLocks noGrp="1"/>
          </p:cNvSpPr>
          <p:nvPr>
            <p:ph type="sldNum" sz="quarter" idx="12"/>
          </p:nvPr>
        </p:nvSpPr>
        <p:spPr/>
        <p:txBody>
          <a:bodyPr/>
          <a:lstStyle/>
          <a:p>
            <a:fld id="{421C74A2-7F60-437E-9420-78F33E34DCE8}" type="slidenum">
              <a:rPr lang="en-US" smtClean="0"/>
              <a:t>‹#›</a:t>
            </a:fld>
            <a:endParaRPr lang="en-US"/>
          </a:p>
        </p:txBody>
      </p:sp>
    </p:spTree>
    <p:extLst>
      <p:ext uri="{BB962C8B-B14F-4D97-AF65-F5344CB8AC3E}">
        <p14:creationId xmlns:p14="http://schemas.microsoft.com/office/powerpoint/2010/main" val="275491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D1211-EC38-412B-9AED-D16F73D95C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0EF2B1-97BE-490F-847F-0AFED2048950}"/>
              </a:ext>
            </a:extLst>
          </p:cNvPr>
          <p:cNvSpPr>
            <a:spLocks noGrp="1"/>
          </p:cNvSpPr>
          <p:nvPr>
            <p:ph type="dt" sz="half" idx="10"/>
          </p:nvPr>
        </p:nvSpPr>
        <p:spPr/>
        <p:txBody>
          <a:bodyPr/>
          <a:lstStyle/>
          <a:p>
            <a:fld id="{1D20BBC7-0F57-4250-A869-44717C3D008D}" type="datetimeFigureOut">
              <a:rPr lang="en-US" smtClean="0"/>
              <a:t>9/9/2021</a:t>
            </a:fld>
            <a:endParaRPr lang="en-US"/>
          </a:p>
        </p:txBody>
      </p:sp>
      <p:sp>
        <p:nvSpPr>
          <p:cNvPr id="4" name="Footer Placeholder 3">
            <a:extLst>
              <a:ext uri="{FF2B5EF4-FFF2-40B4-BE49-F238E27FC236}">
                <a16:creationId xmlns:a16="http://schemas.microsoft.com/office/drawing/2014/main" id="{4DA5C80F-7E77-4106-8841-26E665FE39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C6D056-8D07-4F45-8797-E996070BD749}"/>
              </a:ext>
            </a:extLst>
          </p:cNvPr>
          <p:cNvSpPr>
            <a:spLocks noGrp="1"/>
          </p:cNvSpPr>
          <p:nvPr>
            <p:ph type="sldNum" sz="quarter" idx="12"/>
          </p:nvPr>
        </p:nvSpPr>
        <p:spPr/>
        <p:txBody>
          <a:bodyPr/>
          <a:lstStyle/>
          <a:p>
            <a:fld id="{421C74A2-7F60-437E-9420-78F33E34DCE8}" type="slidenum">
              <a:rPr lang="en-US" smtClean="0"/>
              <a:t>‹#›</a:t>
            </a:fld>
            <a:endParaRPr lang="en-US"/>
          </a:p>
        </p:txBody>
      </p:sp>
    </p:spTree>
    <p:extLst>
      <p:ext uri="{BB962C8B-B14F-4D97-AF65-F5344CB8AC3E}">
        <p14:creationId xmlns:p14="http://schemas.microsoft.com/office/powerpoint/2010/main" val="1914360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820B10-863D-4D3C-8D5D-F77B93965DCE}"/>
              </a:ext>
            </a:extLst>
          </p:cNvPr>
          <p:cNvSpPr>
            <a:spLocks noGrp="1"/>
          </p:cNvSpPr>
          <p:nvPr>
            <p:ph type="dt" sz="half" idx="10"/>
          </p:nvPr>
        </p:nvSpPr>
        <p:spPr/>
        <p:txBody>
          <a:bodyPr/>
          <a:lstStyle/>
          <a:p>
            <a:fld id="{1D20BBC7-0F57-4250-A869-44717C3D008D}" type="datetimeFigureOut">
              <a:rPr lang="en-US" smtClean="0"/>
              <a:t>9/9/2021</a:t>
            </a:fld>
            <a:endParaRPr lang="en-US"/>
          </a:p>
        </p:txBody>
      </p:sp>
      <p:sp>
        <p:nvSpPr>
          <p:cNvPr id="3" name="Footer Placeholder 2">
            <a:extLst>
              <a:ext uri="{FF2B5EF4-FFF2-40B4-BE49-F238E27FC236}">
                <a16:creationId xmlns:a16="http://schemas.microsoft.com/office/drawing/2014/main" id="{99161BDC-5D26-48FE-BF49-39F2A8871E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197381-F140-4753-BCC3-FB6DA296FCDD}"/>
              </a:ext>
            </a:extLst>
          </p:cNvPr>
          <p:cNvSpPr>
            <a:spLocks noGrp="1"/>
          </p:cNvSpPr>
          <p:nvPr>
            <p:ph type="sldNum" sz="quarter" idx="12"/>
          </p:nvPr>
        </p:nvSpPr>
        <p:spPr/>
        <p:txBody>
          <a:bodyPr/>
          <a:lstStyle/>
          <a:p>
            <a:fld id="{421C74A2-7F60-437E-9420-78F33E34DCE8}" type="slidenum">
              <a:rPr lang="en-US" smtClean="0"/>
              <a:t>‹#›</a:t>
            </a:fld>
            <a:endParaRPr lang="en-US"/>
          </a:p>
        </p:txBody>
      </p:sp>
    </p:spTree>
    <p:extLst>
      <p:ext uri="{BB962C8B-B14F-4D97-AF65-F5344CB8AC3E}">
        <p14:creationId xmlns:p14="http://schemas.microsoft.com/office/powerpoint/2010/main" val="778597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4CA049A-1F39-B449-83F7-05D3EE34A03A}"/>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grpSp>
      <p:sp>
        <p:nvSpPr>
          <p:cNvPr id="16" name="Rectangle 15">
            <a:extLst>
              <a:ext uri="{FF2B5EF4-FFF2-40B4-BE49-F238E27FC236}">
                <a16:creationId xmlns:a16="http://schemas.microsoft.com/office/drawing/2014/main" id="{9B2D7ED7-0329-0D42-A7F4-88B9D8096C26}"/>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ECC2AD0-9452-684A-9802-A7E12BA97DE7}" type="datetime1">
              <a:rPr kumimoji="0" lang="en-US" sz="1000" b="0" i="0" u="none" strike="noStrike" kern="1200" cap="none" spc="0" normalizeH="0" baseline="0" noProof="0" smtClean="0">
                <a:ln>
                  <a:noFill/>
                </a:ln>
                <a:solidFill>
                  <a:srgbClr val="E7E6E6"/>
                </a:solidFill>
                <a:effectLst/>
                <a:uLnTx/>
                <a:uFillTx/>
                <a:latin typeface="Arial" panose="020B0604020202020204" pitchFamily="34" charset="0"/>
                <a:ea typeface="ＭＳ Ｐゴシック"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9/9/2021</a:t>
            </a:fld>
            <a:endParaRPr kumimoji="0" lang="en-US" sz="1000" b="0" i="0" u="none" strike="noStrike" kern="1200" cap="none" spc="0" normalizeH="0" baseline="0" noProof="0">
              <a:ln>
                <a:noFill/>
              </a:ln>
              <a:solidFill>
                <a:srgbClr val="E7E6E6"/>
              </a:solidFill>
              <a:effectLst/>
              <a:uLnTx/>
              <a:uFillTx/>
              <a:latin typeface="Arial" panose="020B0604020202020204" pitchFamily="34" charset="0"/>
              <a:ea typeface="ＭＳ Ｐゴシック" charset="-128"/>
              <a:cs typeface="Arial" panose="020B0604020202020204" pitchFamily="34" charset="0"/>
            </a:endParaRPr>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E7E6E6"/>
              </a:solidFill>
              <a:effectLst/>
              <a:uLnTx/>
              <a:uFillTx/>
              <a:latin typeface="Arial" panose="020B0604020202020204" pitchFamily="34" charset="0"/>
              <a:ea typeface="ＭＳ Ｐゴシック" charset="-128"/>
              <a:cs typeface="Arial" panose="020B0604020202020204" pitchFamily="34" charset="0"/>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8C51FE-49D9-314D-9957-ABBF7DDE8782}"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2482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C1376-33E9-4542-B3E2-576B1928AD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05C0E8-2CCE-4244-B390-54EC6932AC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9F07C3-846B-43E8-A532-DF08C6880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897F62-5EA4-4B92-9D39-F528353E92D3}"/>
              </a:ext>
            </a:extLst>
          </p:cNvPr>
          <p:cNvSpPr>
            <a:spLocks noGrp="1"/>
          </p:cNvSpPr>
          <p:nvPr>
            <p:ph type="dt" sz="half" idx="10"/>
          </p:nvPr>
        </p:nvSpPr>
        <p:spPr/>
        <p:txBody>
          <a:bodyPr/>
          <a:lstStyle/>
          <a:p>
            <a:fld id="{1D20BBC7-0F57-4250-A869-44717C3D008D}" type="datetimeFigureOut">
              <a:rPr lang="en-US" smtClean="0"/>
              <a:t>9/9/2021</a:t>
            </a:fld>
            <a:endParaRPr lang="en-US"/>
          </a:p>
        </p:txBody>
      </p:sp>
      <p:sp>
        <p:nvSpPr>
          <p:cNvPr id="6" name="Footer Placeholder 5">
            <a:extLst>
              <a:ext uri="{FF2B5EF4-FFF2-40B4-BE49-F238E27FC236}">
                <a16:creationId xmlns:a16="http://schemas.microsoft.com/office/drawing/2014/main" id="{A59B4E5E-3C2F-4980-8856-3D41775617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92812-7E57-4143-945A-ED970BFC480B}"/>
              </a:ext>
            </a:extLst>
          </p:cNvPr>
          <p:cNvSpPr>
            <a:spLocks noGrp="1"/>
          </p:cNvSpPr>
          <p:nvPr>
            <p:ph type="sldNum" sz="quarter" idx="12"/>
          </p:nvPr>
        </p:nvSpPr>
        <p:spPr/>
        <p:txBody>
          <a:bodyPr/>
          <a:lstStyle/>
          <a:p>
            <a:fld id="{421C74A2-7F60-437E-9420-78F33E34DCE8}" type="slidenum">
              <a:rPr lang="en-US" smtClean="0"/>
              <a:t>‹#›</a:t>
            </a:fld>
            <a:endParaRPr lang="en-US"/>
          </a:p>
        </p:txBody>
      </p:sp>
    </p:spTree>
    <p:extLst>
      <p:ext uri="{BB962C8B-B14F-4D97-AF65-F5344CB8AC3E}">
        <p14:creationId xmlns:p14="http://schemas.microsoft.com/office/powerpoint/2010/main" val="26994283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3025F-0591-4BE1-B69F-EC84F72636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44B34D-FA5D-4A8A-B945-154280814F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1D368C-FDBD-42B9-A1A8-5E66914DFB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8793B1-8EB7-4F5F-811D-FC7EF5DD3F1A}"/>
              </a:ext>
            </a:extLst>
          </p:cNvPr>
          <p:cNvSpPr>
            <a:spLocks noGrp="1"/>
          </p:cNvSpPr>
          <p:nvPr>
            <p:ph type="dt" sz="half" idx="10"/>
          </p:nvPr>
        </p:nvSpPr>
        <p:spPr/>
        <p:txBody>
          <a:bodyPr/>
          <a:lstStyle/>
          <a:p>
            <a:fld id="{1D20BBC7-0F57-4250-A869-44717C3D008D}" type="datetimeFigureOut">
              <a:rPr lang="en-US" smtClean="0"/>
              <a:t>9/9/2021</a:t>
            </a:fld>
            <a:endParaRPr lang="en-US"/>
          </a:p>
        </p:txBody>
      </p:sp>
      <p:sp>
        <p:nvSpPr>
          <p:cNvPr id="6" name="Footer Placeholder 5">
            <a:extLst>
              <a:ext uri="{FF2B5EF4-FFF2-40B4-BE49-F238E27FC236}">
                <a16:creationId xmlns:a16="http://schemas.microsoft.com/office/drawing/2014/main" id="{4103F648-BD70-4CE6-A872-1CF6D445C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6D8084-BA34-4CBF-B5C3-504DFB137BBD}"/>
              </a:ext>
            </a:extLst>
          </p:cNvPr>
          <p:cNvSpPr>
            <a:spLocks noGrp="1"/>
          </p:cNvSpPr>
          <p:nvPr>
            <p:ph type="sldNum" sz="quarter" idx="12"/>
          </p:nvPr>
        </p:nvSpPr>
        <p:spPr/>
        <p:txBody>
          <a:bodyPr/>
          <a:lstStyle/>
          <a:p>
            <a:fld id="{421C74A2-7F60-437E-9420-78F33E34DCE8}" type="slidenum">
              <a:rPr lang="en-US" smtClean="0"/>
              <a:t>‹#›</a:t>
            </a:fld>
            <a:endParaRPr lang="en-US"/>
          </a:p>
        </p:txBody>
      </p:sp>
    </p:spTree>
    <p:extLst>
      <p:ext uri="{BB962C8B-B14F-4D97-AF65-F5344CB8AC3E}">
        <p14:creationId xmlns:p14="http://schemas.microsoft.com/office/powerpoint/2010/main" val="4007067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BCEFD-CF43-49B2-84E7-C952309FED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E0415-C712-45E4-A525-80D0CDE1B8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689AF-34DF-4790-B308-0ADDFFC1A159}"/>
              </a:ext>
            </a:extLst>
          </p:cNvPr>
          <p:cNvSpPr>
            <a:spLocks noGrp="1"/>
          </p:cNvSpPr>
          <p:nvPr>
            <p:ph type="dt" sz="half" idx="10"/>
          </p:nvPr>
        </p:nvSpPr>
        <p:spPr/>
        <p:txBody>
          <a:bodyPr/>
          <a:lstStyle/>
          <a:p>
            <a:fld id="{1D20BBC7-0F57-4250-A869-44717C3D008D}" type="datetimeFigureOut">
              <a:rPr lang="en-US" smtClean="0"/>
              <a:t>9/9/2021</a:t>
            </a:fld>
            <a:endParaRPr lang="en-US"/>
          </a:p>
        </p:txBody>
      </p:sp>
      <p:sp>
        <p:nvSpPr>
          <p:cNvPr id="5" name="Footer Placeholder 4">
            <a:extLst>
              <a:ext uri="{FF2B5EF4-FFF2-40B4-BE49-F238E27FC236}">
                <a16:creationId xmlns:a16="http://schemas.microsoft.com/office/drawing/2014/main" id="{E10CEF7E-923E-4EA2-B882-CCC032D97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0B7BD-DC52-4C18-8B7D-EC6523D87440}"/>
              </a:ext>
            </a:extLst>
          </p:cNvPr>
          <p:cNvSpPr>
            <a:spLocks noGrp="1"/>
          </p:cNvSpPr>
          <p:nvPr>
            <p:ph type="sldNum" sz="quarter" idx="12"/>
          </p:nvPr>
        </p:nvSpPr>
        <p:spPr/>
        <p:txBody>
          <a:bodyPr/>
          <a:lstStyle/>
          <a:p>
            <a:fld id="{421C74A2-7F60-437E-9420-78F33E34DCE8}" type="slidenum">
              <a:rPr lang="en-US" smtClean="0"/>
              <a:t>‹#›</a:t>
            </a:fld>
            <a:endParaRPr lang="en-US"/>
          </a:p>
        </p:txBody>
      </p:sp>
    </p:spTree>
    <p:extLst>
      <p:ext uri="{BB962C8B-B14F-4D97-AF65-F5344CB8AC3E}">
        <p14:creationId xmlns:p14="http://schemas.microsoft.com/office/powerpoint/2010/main" val="3903692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E4C009-A35D-436F-84CF-422C43C5C0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4FBD13-00DD-499E-8110-92E699B37A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95F4F-84C6-48FD-9B7F-63B8FB6EA673}"/>
              </a:ext>
            </a:extLst>
          </p:cNvPr>
          <p:cNvSpPr>
            <a:spLocks noGrp="1"/>
          </p:cNvSpPr>
          <p:nvPr>
            <p:ph type="dt" sz="half" idx="10"/>
          </p:nvPr>
        </p:nvSpPr>
        <p:spPr/>
        <p:txBody>
          <a:bodyPr/>
          <a:lstStyle/>
          <a:p>
            <a:fld id="{1D20BBC7-0F57-4250-A869-44717C3D008D}" type="datetimeFigureOut">
              <a:rPr lang="en-US" smtClean="0"/>
              <a:t>9/9/2021</a:t>
            </a:fld>
            <a:endParaRPr lang="en-US"/>
          </a:p>
        </p:txBody>
      </p:sp>
      <p:sp>
        <p:nvSpPr>
          <p:cNvPr id="5" name="Footer Placeholder 4">
            <a:extLst>
              <a:ext uri="{FF2B5EF4-FFF2-40B4-BE49-F238E27FC236}">
                <a16:creationId xmlns:a16="http://schemas.microsoft.com/office/drawing/2014/main" id="{834D9A25-A9AC-4538-AE95-776DD8FAA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D53B4-8541-4C16-BF94-9BF50DA7BFF5}"/>
              </a:ext>
            </a:extLst>
          </p:cNvPr>
          <p:cNvSpPr>
            <a:spLocks noGrp="1"/>
          </p:cNvSpPr>
          <p:nvPr>
            <p:ph type="sldNum" sz="quarter" idx="12"/>
          </p:nvPr>
        </p:nvSpPr>
        <p:spPr/>
        <p:txBody>
          <a:bodyPr/>
          <a:lstStyle/>
          <a:p>
            <a:fld id="{421C74A2-7F60-437E-9420-78F33E34DCE8}" type="slidenum">
              <a:rPr lang="en-US" smtClean="0"/>
              <a:t>‹#›</a:t>
            </a:fld>
            <a:endParaRPr lang="en-US"/>
          </a:p>
        </p:txBody>
      </p:sp>
    </p:spTree>
    <p:extLst>
      <p:ext uri="{BB962C8B-B14F-4D97-AF65-F5344CB8AC3E}">
        <p14:creationId xmlns:p14="http://schemas.microsoft.com/office/powerpoint/2010/main" val="221845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D391143-E5F4-7147-A49C-C97E46D31CB9}"/>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9/9/2021</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86302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ECC2AD0-9452-684A-9802-A7E12BA97DE7}" type="datetime1">
              <a:rPr kumimoji="0" lang="en-US" sz="1000" b="0" i="0" u="none" strike="noStrike" kern="1200" cap="none" spc="0" normalizeH="0" baseline="0" noProof="0" smtClean="0">
                <a:ln>
                  <a:noFill/>
                </a:ln>
                <a:solidFill>
                  <a:srgbClr val="E7E6E6"/>
                </a:solidFill>
                <a:effectLst/>
                <a:uLnTx/>
                <a:uFillTx/>
                <a:latin typeface="Arial" panose="020B0604020202020204" pitchFamily="34" charset="0"/>
                <a:ea typeface="ＭＳ Ｐゴシック"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9/9/2021</a:t>
            </a:fld>
            <a:endParaRPr kumimoji="0" lang="en-US" sz="1000" b="0" i="0" u="none" strike="noStrike" kern="1200" cap="none" spc="0" normalizeH="0" baseline="0" noProof="0">
              <a:ln>
                <a:noFill/>
              </a:ln>
              <a:solidFill>
                <a:srgbClr val="E7E6E6"/>
              </a:solidFill>
              <a:effectLst/>
              <a:uLnTx/>
              <a:uFillTx/>
              <a:latin typeface="Arial" panose="020B0604020202020204" pitchFamily="34" charset="0"/>
              <a:ea typeface="ＭＳ Ｐゴシック" charset="-128"/>
              <a:cs typeface="Arial" panose="020B0604020202020204" pitchFamily="34" charset="0"/>
            </a:endParaRPr>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33CD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BEE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9936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D391143-E5F4-7147-A49C-C97E46D31CB9}"/>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9/9/2021</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61108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7700"/>
            <a:ext cx="10515600" cy="646331"/>
          </a:xfrm>
        </p:spPr>
        <p:txBody>
          <a:bodyPr anchor="t" anchorCtr="0">
            <a:spAutoFit/>
          </a:bodyPr>
          <a:lstStyle>
            <a:lvl1pPr>
              <a:defRPr sz="4000"/>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
        <p:nvSpPr>
          <p:cNvPr id="4" name="Content Placeholder 2"/>
          <p:cNvSpPr>
            <a:spLocks noGrp="1"/>
          </p:cNvSpPr>
          <p:nvPr>
            <p:ph idx="1"/>
          </p:nvPr>
        </p:nvSpPr>
        <p:spPr>
          <a:xfrm>
            <a:off x="838200" y="1825625"/>
            <a:ext cx="10515600" cy="4351338"/>
          </a:xfrm>
        </p:spPr>
        <p:txBody>
          <a:bodyPr/>
          <a:lstStyle>
            <a:lvl1pPr>
              <a:defRPr>
                <a:solidFill>
                  <a:srgbClr val="244D60"/>
                </a:solidFill>
              </a:defRPr>
            </a:lvl1pPr>
            <a:lvl2pPr>
              <a:defRPr>
                <a:solidFill>
                  <a:srgbClr val="244D60"/>
                </a:solidFill>
              </a:defRPr>
            </a:lvl2pPr>
            <a:lvl3pPr>
              <a:defRPr>
                <a:solidFill>
                  <a:srgbClr val="244D60"/>
                </a:solidFill>
              </a:defRPr>
            </a:lvl3pPr>
            <a:lvl4pPr>
              <a:defRPr b="0">
                <a:solidFill>
                  <a:srgbClr val="244D60"/>
                </a:solidFill>
              </a:defRPr>
            </a:lvl4pPr>
            <a:lvl5pPr>
              <a:defRPr b="0">
                <a:solidFill>
                  <a:srgbClr val="244D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846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52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731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48510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1.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11.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1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4.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5.jp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p:cNvSpPr>
            <a:spLocks noGrp="1"/>
          </p:cNvSpPr>
          <p:nvPr>
            <p:ph type="sldNum" sz="quarter" idx="4"/>
          </p:nvPr>
        </p:nvSpPr>
        <p:spPr>
          <a:xfrm>
            <a:off x="9067800" y="6356352"/>
            <a:ext cx="2743200" cy="365125"/>
          </a:xfrm>
          <a:prstGeom prst="rect">
            <a:avLst/>
          </a:prstGeom>
        </p:spPr>
        <p:txBody>
          <a:bodyPr/>
          <a:lstStyle>
            <a:lvl1pPr algn="r">
              <a:defRPr sz="900">
                <a:solidFill>
                  <a:srgbClr val="39699C"/>
                </a:solidFill>
              </a:defRPr>
            </a:lvl1pPr>
          </a:lstStyle>
          <a:p>
            <a:pPr fontAlgn="auto">
              <a:spcBef>
                <a:spcPts val="0"/>
              </a:spcBef>
              <a:spcAft>
                <a:spcPts val="0"/>
              </a:spcAft>
            </a:pPr>
            <a:fld id="{170862A5-B9BF-49AD-B48A-0A94CACC0B01}" type="slidenum">
              <a:rPr lang="en-US" smtClean="0">
                <a:latin typeface="Calibri"/>
                <a:ea typeface="+mn-ea"/>
              </a:rPr>
              <a:pPr fontAlgn="auto">
                <a:spcBef>
                  <a:spcPts val="0"/>
                </a:spcBef>
                <a:spcAft>
                  <a:spcPts val="0"/>
                </a:spcAft>
              </a:pPr>
              <a:t>‹#›</a:t>
            </a:fld>
            <a:endParaRPr lang="en-US">
              <a:latin typeface="Calibri"/>
              <a:ea typeface="+mn-ea"/>
            </a:endParaRPr>
          </a:p>
        </p:txBody>
      </p:sp>
    </p:spTree>
    <p:extLst>
      <p:ext uri="{BB962C8B-B14F-4D97-AF65-F5344CB8AC3E}">
        <p14:creationId xmlns:p14="http://schemas.microsoft.com/office/powerpoint/2010/main" val="3602610778"/>
      </p:ext>
    </p:extLst>
  </p:cSld>
  <p:clrMap bg1="lt1" tx1="dk1" bg2="lt2" tx2="dk2" accent1="accent1" accent2="accent2" accent3="accent3" accent4="accent4" accent5="accent5" accent6="accent6" hlink="hlink" folHlink="folHlink"/>
  <p:sldLayoutIdLst>
    <p:sldLayoutId id="214748395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000" b="1" i="0" kern="1200">
          <a:solidFill>
            <a:schemeClr val="accent1">
              <a:lumMod val="50000"/>
            </a:schemeClr>
          </a:solidFill>
          <a:latin typeface="Arial Narrow" charset="0"/>
          <a:ea typeface="Arial Narrow" charset="0"/>
          <a:cs typeface="Arial Narrow"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accent1">
              <a:lumMod val="50000"/>
            </a:schemeClr>
          </a:solidFill>
          <a:latin typeface="Arial Narrow" charset="0"/>
          <a:ea typeface="Arial Narrow" charset="0"/>
          <a:cs typeface="Arial Narrow" charset="0"/>
        </a:defRPr>
      </a:lvl1pPr>
      <a:lvl2pPr marL="514350" indent="-171450" algn="l" defTabSz="685800" rtl="0" eaLnBrk="1" latinLnBrk="0" hangingPunct="1">
        <a:lnSpc>
          <a:spcPct val="90000"/>
        </a:lnSpc>
        <a:spcBef>
          <a:spcPts val="375"/>
        </a:spcBef>
        <a:buFont typeface="Arial"/>
        <a:buChar char="•"/>
        <a:defRPr sz="1800" kern="1200">
          <a:solidFill>
            <a:schemeClr val="accent1">
              <a:lumMod val="50000"/>
            </a:schemeClr>
          </a:solidFill>
          <a:latin typeface="Arial Narrow" charset="0"/>
          <a:ea typeface="Arial Narrow" charset="0"/>
          <a:cs typeface="Arial Narrow" charset="0"/>
        </a:defRPr>
      </a:lvl2pPr>
      <a:lvl3pPr marL="857250" indent="-171450" algn="l" defTabSz="685800" rtl="0" eaLnBrk="1" latinLnBrk="0" hangingPunct="1">
        <a:lnSpc>
          <a:spcPct val="90000"/>
        </a:lnSpc>
        <a:spcBef>
          <a:spcPts val="375"/>
        </a:spcBef>
        <a:buFont typeface="Arial"/>
        <a:buChar char="•"/>
        <a:defRPr sz="1500" kern="1200">
          <a:solidFill>
            <a:schemeClr val="accent1">
              <a:lumMod val="50000"/>
            </a:schemeClr>
          </a:solidFill>
          <a:latin typeface="Arial Narrow" charset="0"/>
          <a:ea typeface="Arial Narrow" charset="0"/>
          <a:cs typeface="Arial Narrow" charset="0"/>
        </a:defRPr>
      </a:lvl3pPr>
      <a:lvl4pPr marL="1200150" indent="-171450" algn="l" defTabSz="685800" rtl="0" eaLnBrk="1" latinLnBrk="0" hangingPunct="1">
        <a:lnSpc>
          <a:spcPct val="90000"/>
        </a:lnSpc>
        <a:spcBef>
          <a:spcPts val="375"/>
        </a:spcBef>
        <a:buFont typeface="Arial"/>
        <a:buChar char="•"/>
        <a:defRPr sz="1350" kern="1200">
          <a:solidFill>
            <a:schemeClr val="accent1">
              <a:lumMod val="50000"/>
            </a:schemeClr>
          </a:solidFill>
          <a:latin typeface="Arial Narrow" charset="0"/>
          <a:ea typeface="Arial Narrow" charset="0"/>
          <a:cs typeface="Arial Narrow" charset="0"/>
        </a:defRPr>
      </a:lvl4pPr>
      <a:lvl5pPr marL="1543050" indent="-171450" algn="l" defTabSz="685800" rtl="0" eaLnBrk="1" latinLnBrk="0" hangingPunct="1">
        <a:lnSpc>
          <a:spcPct val="90000"/>
        </a:lnSpc>
        <a:spcBef>
          <a:spcPts val="375"/>
        </a:spcBef>
        <a:buFont typeface="Arial"/>
        <a:buChar char="•"/>
        <a:defRPr sz="1350" kern="1200">
          <a:solidFill>
            <a:schemeClr val="accent1">
              <a:lumMod val="50000"/>
            </a:schemeClr>
          </a:solidFill>
          <a:latin typeface="Arial Narrow" charset="0"/>
          <a:ea typeface="Arial Narrow" charset="0"/>
          <a:cs typeface="Arial Narrow"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a typeface="ＭＳ Ｐゴシック" charset="-128"/>
            </a:endParaRPr>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a typeface="ＭＳ Ｐゴシック" charset="-128"/>
            </a:endParaRPr>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solidFill>
                  <a:srgbClr val="E7E6E6"/>
                </a:solidFill>
                <a:ea typeface="ＭＳ Ｐゴシック" charset="-128"/>
              </a:rPr>
              <a:pPr/>
              <a:t>9/9/2021</a:t>
            </a:fld>
            <a:endParaRPr lang="en-US" dirty="0">
              <a:solidFill>
                <a:srgbClr val="E7E6E6"/>
              </a:solidFill>
              <a:ea typeface="ＭＳ Ｐゴシック" charset="-128"/>
            </a:endParaRPr>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ea typeface="ＭＳ Ｐゴシック" charset="-128"/>
            </a:endParaRP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ea typeface="ＭＳ Ｐゴシック" charset="-128"/>
              </a:rPr>
              <a:pPr/>
              <a:t>‹#›</a:t>
            </a:fld>
            <a:endParaRPr lang="en-US" dirty="0">
              <a:ea typeface="ＭＳ Ｐゴシック" charset="-128"/>
            </a:endParaRPr>
          </a:p>
        </p:txBody>
      </p:sp>
    </p:spTree>
    <p:extLst>
      <p:ext uri="{BB962C8B-B14F-4D97-AF65-F5344CB8AC3E}">
        <p14:creationId xmlns:p14="http://schemas.microsoft.com/office/powerpoint/2010/main" val="3126531075"/>
      </p:ext>
    </p:extLst>
  </p:cSld>
  <p:clrMap bg1="lt1" tx1="dk1" bg2="lt2" tx2="dk2" accent1="accent1" accent2="accent2" accent3="accent3" accent4="accent4" accent5="accent5" accent6="accent6" hlink="hlink" folHlink="folHlink"/>
  <p:sldLayoutIdLst>
    <p:sldLayoutId id="214748400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17CED-55BD-9241-BD41-212E149B905D}"/>
              </a:ext>
            </a:extLst>
          </p:cNvPr>
          <p:cNvPicPr>
            <a:picLocks noChangeAspect="1"/>
          </p:cNvPicPr>
          <p:nvPr userDrawn="1"/>
        </p:nvPicPr>
        <p:blipFill>
          <a:blip r:embed="rId12">
            <a:extLst>
              <a:ext uri="{28A0092B-C50C-407E-A947-70E740481C1C}">
                <a14:useLocalDpi xmlns:a14="http://schemas.microsoft.com/office/drawing/2010/main" val="0"/>
              </a:ext>
            </a:extLst>
          </a:blip>
          <a:srcRect t="109" b="109"/>
          <a:stretch/>
        </p:blipFill>
        <p:spPr>
          <a:xfrm>
            <a:off x="14321" y="1648"/>
            <a:ext cx="12190474" cy="6855802"/>
          </a:xfrm>
          <a:prstGeom prst="rect">
            <a:avLst/>
          </a:prstGeom>
        </p:spPr>
      </p:pic>
      <p:sp>
        <p:nvSpPr>
          <p:cNvPr id="11" name="Title Placeholder 10">
            <a:extLst>
              <a:ext uri="{FF2B5EF4-FFF2-40B4-BE49-F238E27FC236}">
                <a16:creationId xmlns:a16="http://schemas.microsoft.com/office/drawing/2014/main" id="{3ACE089E-24EC-489F-8E01-667E443FF931}"/>
              </a:ext>
            </a:extLst>
          </p:cNvPr>
          <p:cNvSpPr>
            <a:spLocks noGrp="1"/>
          </p:cNvSpPr>
          <p:nvPr>
            <p:ph type="title"/>
          </p:nvPr>
        </p:nvSpPr>
        <p:spPr>
          <a:xfrm>
            <a:off x="247184" y="821223"/>
            <a:ext cx="11714829" cy="1325563"/>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8272566E-2EA7-4A15-B3B1-C5A5F40040BF}"/>
              </a:ext>
            </a:extLst>
          </p:cNvPr>
          <p:cNvSpPr>
            <a:spLocks noGrp="1"/>
          </p:cNvSpPr>
          <p:nvPr>
            <p:ph type="body" idx="1"/>
          </p:nvPr>
        </p:nvSpPr>
        <p:spPr>
          <a:xfrm>
            <a:off x="247185" y="2286971"/>
            <a:ext cx="11714830" cy="42420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a:extLst>
              <a:ext uri="{FF2B5EF4-FFF2-40B4-BE49-F238E27FC236}">
                <a16:creationId xmlns:a16="http://schemas.microsoft.com/office/drawing/2014/main" id="{53E8A013-FAC0-48FE-9905-D0C5F052D36A}"/>
              </a:ext>
            </a:extLst>
          </p:cNvPr>
          <p:cNvSpPr>
            <a:spLocks noGrp="1"/>
          </p:cNvSpPr>
          <p:nvPr>
            <p:ph type="sldNum" sz="quarter" idx="4"/>
          </p:nvPr>
        </p:nvSpPr>
        <p:spPr>
          <a:xfrm>
            <a:off x="9027622" y="315912"/>
            <a:ext cx="2934390" cy="365125"/>
          </a:xfrm>
          <a:prstGeom prst="rect">
            <a:avLst/>
          </a:prstGeom>
        </p:spPr>
        <p:txBody>
          <a:bodyPr vert="horz" lIns="91440" tIns="45720" rIns="91440" bIns="45720" rtlCol="0" anchor="ctr"/>
          <a:lstStyle>
            <a:lvl1pPr algn="r">
              <a:defRPr sz="1200">
                <a:solidFill>
                  <a:schemeClr val="bg1"/>
                </a:solidFill>
              </a:defRPr>
            </a:lvl1pPr>
          </a:lstStyle>
          <a:p>
            <a:fld id="{F50DB391-4530-4EAB-8090-966DAB04EF27}" type="slidenum">
              <a:rPr lang="en-US" smtClean="0"/>
              <a:pPr/>
              <a:t>‹#›</a:t>
            </a:fld>
            <a:endParaRPr lang="en-US" dirty="0"/>
          </a:p>
        </p:txBody>
      </p:sp>
    </p:spTree>
    <p:extLst>
      <p:ext uri="{BB962C8B-B14F-4D97-AF65-F5344CB8AC3E}">
        <p14:creationId xmlns:p14="http://schemas.microsoft.com/office/powerpoint/2010/main" val="3868752293"/>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Lst>
  <p:txStyles>
    <p:titleStyle>
      <a:lvl1pPr algn="l" defTabSz="457178" rtl="0" eaLnBrk="1" latinLnBrk="0" hangingPunct="1">
        <a:spcBef>
          <a:spcPct val="0"/>
        </a:spcBef>
        <a:buNone/>
        <a:defRPr sz="4400" b="1" kern="1200">
          <a:solidFill>
            <a:schemeClr val="tx1"/>
          </a:solidFill>
          <a:latin typeface="+mj-lt"/>
          <a:ea typeface="+mj-ea"/>
          <a:cs typeface="+mj-cs"/>
        </a:defRPr>
      </a:lvl1pPr>
    </p:titleStyle>
    <p:bodyStyle>
      <a:lvl1pPr marL="342882" indent="-342882"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98B4-0B73-42ED-8863-5FE063F73A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08383C-4133-4056-9B1D-7B00CC8F2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F9A3C-028E-4007-B6F7-71F1932BE1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20BBC7-0F57-4250-A869-44717C3D008D}" type="datetimeFigureOut">
              <a:rPr lang="en-US" smtClean="0"/>
              <a:t>9/9/2021</a:t>
            </a:fld>
            <a:endParaRPr lang="en-US"/>
          </a:p>
        </p:txBody>
      </p:sp>
      <p:sp>
        <p:nvSpPr>
          <p:cNvPr id="5" name="Footer Placeholder 4">
            <a:extLst>
              <a:ext uri="{FF2B5EF4-FFF2-40B4-BE49-F238E27FC236}">
                <a16:creationId xmlns:a16="http://schemas.microsoft.com/office/drawing/2014/main" id="{D9E6458D-2A52-4219-865B-C1CD1CA60C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B43C58-6022-4680-97AD-21FE6E41B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1C74A2-7F60-437E-9420-78F33E34DCE8}" type="slidenum">
              <a:rPr lang="en-US" smtClean="0"/>
              <a:t>‹#›</a:t>
            </a:fld>
            <a:endParaRPr lang="en-US"/>
          </a:p>
        </p:txBody>
      </p:sp>
    </p:spTree>
    <p:extLst>
      <p:ext uri="{BB962C8B-B14F-4D97-AF65-F5344CB8AC3E}">
        <p14:creationId xmlns:p14="http://schemas.microsoft.com/office/powerpoint/2010/main" val="2242202749"/>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t="11644" r="12241" b="14793"/>
          <a:stretch>
            <a:fillRect/>
          </a:stretch>
        </p:blipFill>
        <p:spPr bwMode="auto">
          <a:xfrm>
            <a:off x="0" y="846138"/>
            <a:ext cx="12192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8"/>
          <p:cNvSpPr>
            <a:spLocks noChangeArrowheads="1"/>
          </p:cNvSpPr>
          <p:nvPr/>
        </p:nvSpPr>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defRPr/>
            </a:pPr>
            <a:endParaRPr lang="en-US" altLang="en-US" sz="1000">
              <a:solidFill>
                <a:srgbClr val="000000"/>
              </a:solidFill>
              <a:latin typeface="Arial" charset="0"/>
              <a:ea typeface="MS PGothic" pitchFamily="34" charset="-128"/>
            </a:endParaRPr>
          </a:p>
        </p:txBody>
      </p:sp>
      <p:sp>
        <p:nvSpPr>
          <p:cNvPr id="13514" name="Rectangle 202"/>
          <p:cNvSpPr>
            <a:spLocks noGrp="1" noChangeArrowheads="1"/>
          </p:cNvSpPr>
          <p:nvPr>
            <p:ph type="sldNum" sz="quarter" idx="4"/>
          </p:nvPr>
        </p:nvSpPr>
        <p:spPr bwMode="auto">
          <a:xfrm>
            <a:off x="9012767" y="614997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600">
                <a:solidFill>
                  <a:srgbClr val="000000"/>
                </a:solidFill>
                <a:latin typeface="Arial" panose="020B0604020202020204" pitchFamily="34" charset="0"/>
                <a:ea typeface="MS PGothic" panose="020B0600070205080204" pitchFamily="34" charset="-128"/>
              </a:defRPr>
            </a:lvl1pPr>
          </a:lstStyle>
          <a:p>
            <a:pPr>
              <a:defRPr/>
            </a:pPr>
            <a:fld id="{2D92B28E-8F30-45FF-A5B5-398B093ADD27}" type="slidenum">
              <a:rPr lang="en-US" altLang="en-US"/>
              <a:pPr>
                <a:defRPr/>
              </a:pPr>
              <a:t>‹#›</a:t>
            </a:fld>
            <a:endParaRPr lang="en-US" altLang="en-US"/>
          </a:p>
        </p:txBody>
      </p:sp>
      <p:sp>
        <p:nvSpPr>
          <p:cNvPr id="8" name="Rectangle 7"/>
          <p:cNvSpPr/>
          <p:nvPr/>
        </p:nvSpPr>
        <p:spPr>
          <a:xfrm>
            <a:off x="0" y="7939"/>
            <a:ext cx="12192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a:solidFill>
                <a:srgbClr val="FFFFFF"/>
              </a:solidFill>
            </a:endParaRPr>
          </a:p>
        </p:txBody>
      </p:sp>
      <p:pic>
        <p:nvPicPr>
          <p:cNvPr id="12294" name="Picture 2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3234" y="98426"/>
            <a:ext cx="103293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275029"/>
      </p:ext>
    </p:extLst>
  </p:cSld>
  <p:clrMap bg1="lt1" tx1="dk1" bg2="lt2" tx2="dk2" accent1="accent1" accent2="accent2" accent3="accent3" accent4="accent4" accent5="accent5" accent6="accent6" hlink="hlink" folHlink="folHlink"/>
  <p:sldLayoutIdLst>
    <p:sldLayoutId id="2147484004" r:id="rId1"/>
    <p:sldLayoutId id="2147484009" r:id="rId2"/>
  </p:sldLayoutIdLst>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anose="02020603050405020304"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9">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pPr fontAlgn="auto">
              <a:spcBef>
                <a:spcPts val="0"/>
              </a:spcBef>
              <a:spcAft>
                <a:spcPts val="0"/>
              </a:spcAft>
            </a:pPr>
            <a:fld id="{FE265B34-5576-8945-9C09-BFD5396E40FC}" type="datetime1">
              <a:rPr lang="en-US" smtClean="0">
                <a:solidFill>
                  <a:srgbClr val="E7E6E6"/>
                </a:solidFill>
                <a:ea typeface="+mn-ea"/>
              </a:rPr>
              <a:pPr fontAlgn="auto">
                <a:spcBef>
                  <a:spcPts val="0"/>
                </a:spcBef>
                <a:spcAft>
                  <a:spcPts val="0"/>
                </a:spcAft>
              </a:pPr>
              <a:t>9/9/2021</a:t>
            </a:fld>
            <a:endParaRPr lang="en-US" dirty="0">
              <a:solidFill>
                <a:srgbClr val="E7E6E6"/>
              </a:solidFill>
              <a:ea typeface="+mn-ea"/>
            </a:endParaRPr>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pPr fontAlgn="auto">
              <a:spcBef>
                <a:spcPts val="0"/>
              </a:spcBef>
              <a:spcAft>
                <a:spcPts val="0"/>
              </a:spcAft>
            </a:pPr>
            <a:endParaRPr lang="en-US" dirty="0">
              <a:ea typeface="+mn-ea"/>
            </a:endParaRP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pPr fontAlgn="auto">
              <a:spcBef>
                <a:spcPts val="0"/>
              </a:spcBef>
              <a:spcAft>
                <a:spcPts val="0"/>
              </a:spcAft>
            </a:pPr>
            <a:fld id="{2E8C51FE-49D9-314D-9957-ABBF7DDE8782}" type="slidenum">
              <a:rPr lang="en-US" smtClean="0">
                <a:ea typeface="+mn-ea"/>
              </a:rPr>
              <a:pPr fontAlgn="auto">
                <a:spcBef>
                  <a:spcPts val="0"/>
                </a:spcBef>
                <a:spcAft>
                  <a:spcPts val="0"/>
                </a:spcAft>
              </a:pPr>
              <a:t>‹#›</a:t>
            </a:fld>
            <a:endParaRPr lang="en-US" dirty="0">
              <a:ea typeface="+mn-ea"/>
            </a:endParaRPr>
          </a:p>
        </p:txBody>
      </p:sp>
    </p:spTree>
    <p:extLst>
      <p:ext uri="{BB962C8B-B14F-4D97-AF65-F5344CB8AC3E}">
        <p14:creationId xmlns:p14="http://schemas.microsoft.com/office/powerpoint/2010/main" val="967826088"/>
      </p:ext>
    </p:extLst>
  </p:cSld>
  <p:clrMap bg1="lt1" tx1="dk1" bg2="lt2" tx2="dk2" accent1="accent1" accent2="accent2" accent3="accent3" accent4="accent4" accent5="accent5" accent6="accent6" hlink="hlink" folHlink="folHlink"/>
  <p:sldLayoutIdLst>
    <p:sldLayoutId id="2147483994" r:id="rId1"/>
    <p:sldLayoutId id="2147484001" r:id="rId2"/>
    <p:sldLayoutId id="2147484007" r:id="rId3"/>
    <p:sldLayoutId id="2147484037" r:id="rId4"/>
    <p:sldLayoutId id="2147484043" r:id="rId5"/>
    <p:sldLayoutId id="2147484044" r:id="rId6"/>
    <p:sldLayoutId id="214748404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7">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pPr fontAlgn="auto">
              <a:spcBef>
                <a:spcPts val="0"/>
              </a:spcBef>
              <a:spcAft>
                <a:spcPts val="0"/>
              </a:spcAft>
            </a:pPr>
            <a:fld id="{FE265B34-5576-8945-9C09-BFD5396E40FC}" type="datetime1">
              <a:rPr lang="en-US" smtClean="0">
                <a:solidFill>
                  <a:srgbClr val="E7E6E6"/>
                </a:solidFill>
                <a:ea typeface="+mn-ea"/>
              </a:rPr>
              <a:pPr fontAlgn="auto">
                <a:spcBef>
                  <a:spcPts val="0"/>
                </a:spcBef>
                <a:spcAft>
                  <a:spcPts val="0"/>
                </a:spcAft>
              </a:pPr>
              <a:t>9/9/2021</a:t>
            </a:fld>
            <a:endParaRPr lang="en-US" dirty="0">
              <a:solidFill>
                <a:srgbClr val="E7E6E6"/>
              </a:solidFill>
              <a:ea typeface="+mn-ea"/>
            </a:endParaRPr>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pPr fontAlgn="auto">
              <a:spcBef>
                <a:spcPts val="0"/>
              </a:spcBef>
              <a:spcAft>
                <a:spcPts val="0"/>
              </a:spcAft>
            </a:pPr>
            <a:endParaRPr lang="en-US" dirty="0">
              <a:ea typeface="+mn-ea"/>
            </a:endParaRP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pPr fontAlgn="auto">
              <a:spcBef>
                <a:spcPts val="0"/>
              </a:spcBef>
              <a:spcAft>
                <a:spcPts val="0"/>
              </a:spcAft>
            </a:pPr>
            <a:fld id="{2E8C51FE-49D9-314D-9957-ABBF7DDE8782}" type="slidenum">
              <a:rPr lang="en-US" smtClean="0">
                <a:ea typeface="+mn-ea"/>
              </a:rPr>
              <a:pPr fontAlgn="auto">
                <a:spcBef>
                  <a:spcPts val="0"/>
                </a:spcBef>
                <a:spcAft>
                  <a:spcPts val="0"/>
                </a:spcAft>
              </a:pPr>
              <a:t>‹#›</a:t>
            </a:fld>
            <a:endParaRPr lang="en-US" dirty="0">
              <a:ea typeface="+mn-ea"/>
            </a:endParaRPr>
          </a:p>
        </p:txBody>
      </p:sp>
    </p:spTree>
    <p:extLst>
      <p:ext uri="{BB962C8B-B14F-4D97-AF65-F5344CB8AC3E}">
        <p14:creationId xmlns:p14="http://schemas.microsoft.com/office/powerpoint/2010/main" val="2283919161"/>
      </p:ext>
    </p:extLst>
  </p:cSld>
  <p:clrMap bg1="lt1" tx1="dk1" bg2="lt2" tx2="dk2" accent1="accent1" accent2="accent2" accent3="accent3" accent4="accent4" accent5="accent5" accent6="accent6" hlink="hlink" folHlink="folHlink"/>
  <p:sldLayoutIdLst>
    <p:sldLayoutId id="2147483931" r:id="rId1"/>
    <p:sldLayoutId id="2147484010" r:id="rId2"/>
    <p:sldLayoutId id="2147484040" r:id="rId3"/>
    <p:sldLayoutId id="2147484041" r:id="rId4"/>
    <p:sldLayoutId id="214748404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pPr fontAlgn="auto">
              <a:spcBef>
                <a:spcPts val="0"/>
              </a:spcBef>
              <a:spcAft>
                <a:spcPts val="0"/>
              </a:spcAft>
            </a:pPr>
            <a:fld id="{FE265B34-5576-8945-9C09-BFD5396E40FC}" type="datetime1">
              <a:rPr lang="en-US" smtClean="0">
                <a:solidFill>
                  <a:srgbClr val="E7E6E6"/>
                </a:solidFill>
                <a:ea typeface="+mn-ea"/>
              </a:rPr>
              <a:pPr fontAlgn="auto">
                <a:spcBef>
                  <a:spcPts val="0"/>
                </a:spcBef>
                <a:spcAft>
                  <a:spcPts val="0"/>
                </a:spcAft>
              </a:pPr>
              <a:t>9/9/2021</a:t>
            </a:fld>
            <a:endParaRPr lang="en-US" dirty="0">
              <a:solidFill>
                <a:srgbClr val="E7E6E6"/>
              </a:solidFill>
              <a:ea typeface="+mn-ea"/>
            </a:endParaRPr>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pPr fontAlgn="auto">
              <a:spcBef>
                <a:spcPts val="0"/>
              </a:spcBef>
              <a:spcAft>
                <a:spcPts val="0"/>
              </a:spcAft>
            </a:pPr>
            <a:endParaRPr lang="en-US" dirty="0">
              <a:ea typeface="+mn-ea"/>
            </a:endParaRP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pPr fontAlgn="auto">
              <a:spcBef>
                <a:spcPts val="0"/>
              </a:spcBef>
              <a:spcAft>
                <a:spcPts val="0"/>
              </a:spcAft>
            </a:pPr>
            <a:fld id="{2E8C51FE-49D9-314D-9957-ABBF7DDE8782}" type="slidenum">
              <a:rPr lang="en-US" smtClean="0">
                <a:ea typeface="+mn-ea"/>
              </a:rPr>
              <a:pPr fontAlgn="auto">
                <a:spcBef>
                  <a:spcPts val="0"/>
                </a:spcBef>
                <a:spcAft>
                  <a:spcPts val="0"/>
                </a:spcAft>
              </a:pPr>
              <a:t>‹#›</a:t>
            </a:fld>
            <a:endParaRPr lang="en-US" dirty="0">
              <a:ea typeface="+mn-ea"/>
            </a:endParaRPr>
          </a:p>
        </p:txBody>
      </p:sp>
    </p:spTree>
    <p:extLst>
      <p:ext uri="{BB962C8B-B14F-4D97-AF65-F5344CB8AC3E}">
        <p14:creationId xmlns:p14="http://schemas.microsoft.com/office/powerpoint/2010/main" val="2152181649"/>
      </p:ext>
    </p:extLst>
  </p:cSld>
  <p:clrMap bg1="lt1" tx1="dk1" bg2="lt2" tx2="dk2" accent1="accent1" accent2="accent2" accent3="accent3" accent4="accent4" accent5="accent5" accent6="accent6" hlink="hlink" folHlink="folHlink"/>
  <p:sldLayoutIdLst>
    <p:sldLayoutId id="214748403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pPr fontAlgn="auto">
              <a:spcBef>
                <a:spcPts val="0"/>
              </a:spcBef>
              <a:spcAft>
                <a:spcPts val="0"/>
              </a:spcAft>
            </a:pPr>
            <a:fld id="{FE265B34-5576-8945-9C09-BFD5396E40FC}" type="datetime1">
              <a:rPr lang="en-US" smtClean="0">
                <a:solidFill>
                  <a:srgbClr val="E7E6E6"/>
                </a:solidFill>
                <a:ea typeface="+mn-ea"/>
              </a:rPr>
              <a:pPr fontAlgn="auto">
                <a:spcBef>
                  <a:spcPts val="0"/>
                </a:spcBef>
                <a:spcAft>
                  <a:spcPts val="0"/>
                </a:spcAft>
              </a:pPr>
              <a:t>9/9/2021</a:t>
            </a:fld>
            <a:endParaRPr lang="en-US" dirty="0">
              <a:solidFill>
                <a:srgbClr val="E7E6E6"/>
              </a:solidFill>
              <a:ea typeface="+mn-ea"/>
            </a:endParaRPr>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pPr fontAlgn="auto">
              <a:spcBef>
                <a:spcPts val="0"/>
              </a:spcBef>
              <a:spcAft>
                <a:spcPts val="0"/>
              </a:spcAft>
            </a:pPr>
            <a:endParaRPr lang="en-US" dirty="0">
              <a:ea typeface="+mn-ea"/>
            </a:endParaRP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pPr fontAlgn="auto">
              <a:spcBef>
                <a:spcPts val="0"/>
              </a:spcBef>
              <a:spcAft>
                <a:spcPts val="0"/>
              </a:spcAft>
            </a:pPr>
            <a:fld id="{2E8C51FE-49D9-314D-9957-ABBF7DDE8782}" type="slidenum">
              <a:rPr lang="en-US" smtClean="0">
                <a:ea typeface="+mn-ea"/>
              </a:rPr>
              <a:pPr fontAlgn="auto">
                <a:spcBef>
                  <a:spcPts val="0"/>
                </a:spcBef>
                <a:spcAft>
                  <a:spcPts val="0"/>
                </a:spcAft>
              </a:pPr>
              <a:t>‹#›</a:t>
            </a:fld>
            <a:endParaRPr lang="en-US" dirty="0">
              <a:ea typeface="+mn-ea"/>
            </a:endParaRPr>
          </a:p>
        </p:txBody>
      </p:sp>
    </p:spTree>
    <p:extLst>
      <p:ext uri="{BB962C8B-B14F-4D97-AF65-F5344CB8AC3E}">
        <p14:creationId xmlns:p14="http://schemas.microsoft.com/office/powerpoint/2010/main" val="3952458472"/>
      </p:ext>
    </p:extLst>
  </p:cSld>
  <p:clrMap bg1="lt1" tx1="dk1" bg2="lt2" tx2="dk2" accent1="accent1" accent2="accent2" accent3="accent3" accent4="accent4" accent5="accent5" accent6="accent6" hlink="hlink" folHlink="folHlink"/>
  <p:sldLayoutIdLst>
    <p:sldLayoutId id="214748400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pPr fontAlgn="auto">
              <a:spcBef>
                <a:spcPts val="0"/>
              </a:spcBef>
              <a:spcAft>
                <a:spcPts val="0"/>
              </a:spcAft>
            </a:pPr>
            <a:fld id="{FE265B34-5576-8945-9C09-BFD5396E40FC}" type="datetime1">
              <a:rPr lang="en-US" smtClean="0">
                <a:solidFill>
                  <a:srgbClr val="E7E6E6"/>
                </a:solidFill>
                <a:ea typeface="+mn-ea"/>
              </a:rPr>
              <a:pPr fontAlgn="auto">
                <a:spcBef>
                  <a:spcPts val="0"/>
                </a:spcBef>
                <a:spcAft>
                  <a:spcPts val="0"/>
                </a:spcAft>
              </a:pPr>
              <a:t>9/9/2021</a:t>
            </a:fld>
            <a:endParaRPr lang="en-US" dirty="0">
              <a:solidFill>
                <a:srgbClr val="E7E6E6"/>
              </a:solidFill>
              <a:ea typeface="+mn-ea"/>
            </a:endParaRPr>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pPr fontAlgn="auto">
              <a:spcBef>
                <a:spcPts val="0"/>
              </a:spcBef>
              <a:spcAft>
                <a:spcPts val="0"/>
              </a:spcAft>
            </a:pPr>
            <a:endParaRPr lang="en-US" dirty="0">
              <a:ea typeface="+mn-ea"/>
            </a:endParaRP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pPr fontAlgn="auto">
              <a:spcBef>
                <a:spcPts val="0"/>
              </a:spcBef>
              <a:spcAft>
                <a:spcPts val="0"/>
              </a:spcAft>
            </a:pPr>
            <a:fld id="{2E8C51FE-49D9-314D-9957-ABBF7DDE8782}" type="slidenum">
              <a:rPr lang="en-US" smtClean="0">
                <a:ea typeface="+mn-ea"/>
              </a:rPr>
              <a:pPr fontAlgn="auto">
                <a:spcBef>
                  <a:spcPts val="0"/>
                </a:spcBef>
                <a:spcAft>
                  <a:spcPts val="0"/>
                </a:spcAft>
              </a:pPr>
              <a:t>‹#›</a:t>
            </a:fld>
            <a:endParaRPr lang="en-US" dirty="0">
              <a:ea typeface="+mn-ea"/>
            </a:endParaRPr>
          </a:p>
        </p:txBody>
      </p:sp>
    </p:spTree>
    <p:extLst>
      <p:ext uri="{BB962C8B-B14F-4D97-AF65-F5344CB8AC3E}">
        <p14:creationId xmlns:p14="http://schemas.microsoft.com/office/powerpoint/2010/main" val="1668430217"/>
      </p:ext>
    </p:extLst>
  </p:cSld>
  <p:clrMap bg1="lt1" tx1="dk1" bg2="lt2" tx2="dk2" accent1="accent1" accent2="accent2" accent3="accent3" accent4="accent4" accent5="accent5" accent6="accent6" hlink="hlink" folHlink="folHlink"/>
  <p:sldLayoutIdLst>
    <p:sldLayoutId id="214748400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4">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9/9/2021</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734876147"/>
      </p:ext>
    </p:extLst>
  </p:cSld>
  <p:clrMap bg1="lt1" tx1="dk1" bg2="lt2" tx2="dk2" accent1="accent1" accent2="accent2" accent3="accent3" accent4="accent4" accent5="accent5" accent6="accent6" hlink="hlink" folHlink="folHlink"/>
  <p:sldLayoutIdLst>
    <p:sldLayoutId id="2147484038" r:id="rId1"/>
    <p:sldLayoutId id="214748404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dirty="0"/>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181190186"/>
      </p:ext>
    </p:extLst>
  </p:cSld>
  <p:clrMap bg1="lt1" tx1="dk1" bg2="lt2" tx2="dk2" accent1="accent1" accent2="accent2" accent3="accent3" accent4="accent4" accent5="accent5" accent6="accent6" hlink="hlink" folHlink="folHlink"/>
  <p:sldLayoutIdLst>
    <p:sldLayoutId id="214748399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hyperlink" Target="https://www.nasa.gov/feature/nasa-helps-puerto-rico-prepare-for-saharan-dust-impacts" TargetMode="Externa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hyperlink" Target="https://habforecast.gcoos.org/" TargetMode="External"/><Relationship Id="rId7"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hyperlink" Target="https://www.nasa.gov/feature/space-views-aid-florida-red-tide-health-alerts-1"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o2.gsfc.nasa.gov/no2/no2_index.html"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acmg.seas.harvard.edu/aqast/img/aqast_highlight_mclinden_oilsands.jpg" TargetMode="Externa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hyperlink" Target="https://haqast.org/" TargetMode="Externa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s://arset.gsfc.nasa.gov/webinars" TargetMode="External"/><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www.geohealthcop.org/" TargetMode="External"/><Relationship Id="rId4" Type="http://schemas.openxmlformats.org/officeDocument/2006/relationships/hyperlink" Target="http://tempo.si.edu/overview.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www.geohealthcop.org/" TargetMode="External"/><Relationship Id="rId4" Type="http://schemas.openxmlformats.org/officeDocument/2006/relationships/hyperlink" Target="https://maia.jpl.nasa.go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0.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97.emf"/><Relationship Id="rId5" Type="http://schemas.openxmlformats.org/officeDocument/2006/relationships/image" Target="../media/image96.emf"/><Relationship Id="rId4" Type="http://schemas.openxmlformats.org/officeDocument/2006/relationships/image" Target="../media/image95.emf"/></Relationships>
</file>

<file path=ppt/slides/_rels/slide4.xml.rels><?xml version="1.0" encoding="UTF-8" standalone="yes"?>
<Relationships xmlns="http://schemas.openxmlformats.org/package/2006/relationships"><Relationship Id="rId8" Type="http://schemas.openxmlformats.org/officeDocument/2006/relationships/hyperlink" Target="http://earthobservatory.nasa.gov/GlobalMaps/view.php?d1=TRMM_3B43M" TargetMode="External"/><Relationship Id="rId13" Type="http://schemas.openxmlformats.org/officeDocument/2006/relationships/image" Target="../media/image21.jpeg"/><Relationship Id="rId3" Type="http://schemas.openxmlformats.org/officeDocument/2006/relationships/hyperlink" Target="http://earthobservatory.nasa.gov/GlobalMaps/view.php?d1=MYD28M" TargetMode="External"/><Relationship Id="rId7" Type="http://schemas.openxmlformats.org/officeDocument/2006/relationships/image" Target="../media/image17.jpeg"/><Relationship Id="rId12" Type="http://schemas.openxmlformats.org/officeDocument/2006/relationships/image" Target="../media/image20.jpeg"/><Relationship Id="rId2" Type="http://schemas.openxmlformats.org/officeDocument/2006/relationships/notesSlide" Target="../notesSlides/notesSlide2.xml"/><Relationship Id="rId16" Type="http://schemas.openxmlformats.org/officeDocument/2006/relationships/hyperlink" Target="https://earthdata.nasa.gov/" TargetMode="External"/><Relationship Id="rId1" Type="http://schemas.openxmlformats.org/officeDocument/2006/relationships/slideLayout" Target="../slideLayouts/slideLayout22.xml"/><Relationship Id="rId6" Type="http://schemas.openxmlformats.org/officeDocument/2006/relationships/hyperlink" Target="http://earthobservatory.nasa.gov/GlobalMaps/view.php?d1=MOD11C1_M_LSTDA" TargetMode="External"/><Relationship Id="rId11" Type="http://schemas.openxmlformats.org/officeDocument/2006/relationships/image" Target="../media/image19.jpeg"/><Relationship Id="rId5" Type="http://schemas.openxmlformats.org/officeDocument/2006/relationships/image" Target="../media/image16.jpeg"/><Relationship Id="rId15" Type="http://schemas.openxmlformats.org/officeDocument/2006/relationships/image" Target="../media/image23.jpeg"/><Relationship Id="rId10" Type="http://schemas.openxmlformats.org/officeDocument/2006/relationships/hyperlink" Target="http://earthobservatory.nasa.gov/GlobalMaps/view.php?d1=MODAL2_M_AER_OD" TargetMode="External"/><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hyperlink" Target="https://appliedsciences.nasa.gov/"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emf"/><Relationship Id="rId4" Type="http://schemas.openxmlformats.org/officeDocument/2006/relationships/image" Target="../media/image28.jpe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hyperlink" Target="../../DOCUME~1/rvenezia/LOCALS~1/DOCUME~1/rvenezia/LOCALS~1/Local%20Settings/Temporary%20Internet%20Files/Content.IE5/Local%20Settings/Temporary%20Internet%20Files/Content.IE5/Applications/Code%20R/murray/P48photo.av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pPr/>
              <a:t>1</a:t>
            </a:fld>
            <a:endParaRPr lang="en-US"/>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4277424" y="3941724"/>
            <a:ext cx="3585174" cy="1477328"/>
          </a:xfrm>
        </p:spPr>
        <p:txBody>
          <a:bodyPr wrap="square">
            <a:spAutoFit/>
          </a:bodyPr>
          <a:lstStyle/>
          <a:p>
            <a:pPr>
              <a:spcBef>
                <a:spcPts val="400"/>
              </a:spcBef>
            </a:pPr>
            <a:r>
              <a:rPr lang="en-US" sz="1600" b="1" dirty="0"/>
              <a:t>Ali H Omar</a:t>
            </a:r>
          </a:p>
          <a:p>
            <a:pPr>
              <a:spcBef>
                <a:spcPts val="400"/>
              </a:spcBef>
            </a:pPr>
            <a:r>
              <a:rPr lang="en-US" sz="1600" b="1" dirty="0"/>
              <a:t>NASA Langley Research Center</a:t>
            </a:r>
          </a:p>
          <a:p>
            <a:pPr>
              <a:spcBef>
                <a:spcPts val="400"/>
              </a:spcBef>
            </a:pPr>
            <a:endParaRPr lang="en-US" sz="1600" b="1" dirty="0"/>
          </a:p>
          <a:p>
            <a:pPr>
              <a:spcBef>
                <a:spcPts val="400"/>
              </a:spcBef>
            </a:pPr>
            <a:r>
              <a:rPr lang="en-US" sz="1600" b="1" dirty="0"/>
              <a:t>Illinois Institute Of Technology Seminar</a:t>
            </a:r>
            <a:endParaRPr lang="en-US" sz="1600" dirty="0"/>
          </a:p>
        </p:txBody>
      </p:sp>
      <p:grpSp>
        <p:nvGrpSpPr>
          <p:cNvPr id="27" name="Group 26">
            <a:extLst>
              <a:ext uri="{FF2B5EF4-FFF2-40B4-BE49-F238E27FC236}">
                <a16:creationId xmlns:a16="http://schemas.microsoft.com/office/drawing/2014/main" id="{87B6BAC4-5F87-6542-BEEE-CE4FF0892341}"/>
              </a:ext>
            </a:extLst>
          </p:cNvPr>
          <p:cNvGrpSpPr/>
          <p:nvPr/>
        </p:nvGrpSpPr>
        <p:grpSpPr>
          <a:xfrm>
            <a:off x="516442" y="-15373"/>
            <a:ext cx="4621246" cy="6873373"/>
            <a:chOff x="8077201" y="2376488"/>
            <a:chExt cx="2759074" cy="4103687"/>
          </a:xfrm>
        </p:grpSpPr>
        <p:sp>
          <p:nvSpPr>
            <p:cNvPr id="28" name="Freeform 16">
              <a:extLst>
                <a:ext uri="{FF2B5EF4-FFF2-40B4-BE49-F238E27FC236}">
                  <a16:creationId xmlns:a16="http://schemas.microsoft.com/office/drawing/2014/main" id="{8F53E66E-30C4-7644-8F60-C9C6E832A24A}"/>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29" name="Freeform 17">
              <a:extLst>
                <a:ext uri="{FF2B5EF4-FFF2-40B4-BE49-F238E27FC236}">
                  <a16:creationId xmlns:a16="http://schemas.microsoft.com/office/drawing/2014/main" id="{BDA67E5B-1895-B644-AC9A-EA1677FA263C}"/>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panose="020F0502020204030204"/>
                <a:ea typeface="+mn-ea"/>
              </a:endParaRPr>
            </a:p>
          </p:txBody>
        </p:sp>
        <p:sp>
          <p:nvSpPr>
            <p:cNvPr id="30" name="Freeform 18">
              <a:extLst>
                <a:ext uri="{FF2B5EF4-FFF2-40B4-BE49-F238E27FC236}">
                  <a16:creationId xmlns:a16="http://schemas.microsoft.com/office/drawing/2014/main" id="{DA4CD01E-55FA-7E4C-A3E5-99EBE4487F30}"/>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grpSp>
      <p:grpSp>
        <p:nvGrpSpPr>
          <p:cNvPr id="25" name="Group 24">
            <a:extLst>
              <a:ext uri="{FF2B5EF4-FFF2-40B4-BE49-F238E27FC236}">
                <a16:creationId xmlns:a16="http://schemas.microsoft.com/office/drawing/2014/main" id="{DC118577-8B85-3F4F-9790-2C71FDDC11D4}"/>
              </a:ext>
            </a:extLst>
          </p:cNvPr>
          <p:cNvGrpSpPr/>
          <p:nvPr/>
        </p:nvGrpSpPr>
        <p:grpSpPr>
          <a:xfrm>
            <a:off x="537288" y="3187693"/>
            <a:ext cx="5746781" cy="702502"/>
            <a:chOff x="537288" y="3187693"/>
            <a:chExt cx="5746781" cy="702502"/>
          </a:xfrm>
        </p:grpSpPr>
        <p:grpSp>
          <p:nvGrpSpPr>
            <p:cNvPr id="26" name="Group 25">
              <a:extLst>
                <a:ext uri="{FF2B5EF4-FFF2-40B4-BE49-F238E27FC236}">
                  <a16:creationId xmlns:a16="http://schemas.microsoft.com/office/drawing/2014/main" id="{9244B96F-49FA-CD44-BEE0-1499E040FDB0}"/>
                </a:ext>
              </a:extLst>
            </p:cNvPr>
            <p:cNvGrpSpPr/>
            <p:nvPr userDrawn="1"/>
          </p:nvGrpSpPr>
          <p:grpSpPr>
            <a:xfrm>
              <a:off x="537288" y="3187693"/>
              <a:ext cx="3254927" cy="702502"/>
              <a:chOff x="339725" y="371475"/>
              <a:chExt cx="2647951" cy="571500"/>
            </a:xfrm>
            <a:solidFill>
              <a:srgbClr val="33CDFF"/>
            </a:solidFill>
          </p:grpSpPr>
          <p:sp>
            <p:nvSpPr>
              <p:cNvPr id="37"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panose="020F0502020204030204"/>
                  <a:ea typeface="+mn-ea"/>
                </a:endParaRPr>
              </a:p>
            </p:txBody>
          </p:sp>
          <p:sp>
            <p:nvSpPr>
              <p:cNvPr id="38"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panose="020F0502020204030204"/>
                  <a:ea typeface="+mn-ea"/>
                </a:endParaRPr>
              </a:p>
            </p:txBody>
          </p:sp>
          <p:sp>
            <p:nvSpPr>
              <p:cNvPr id="39"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panose="020F0502020204030204"/>
                  <a:ea typeface="+mn-ea"/>
                </a:endParaRPr>
              </a:p>
            </p:txBody>
          </p:sp>
          <p:sp>
            <p:nvSpPr>
              <p:cNvPr id="40"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panose="020F0502020204030204"/>
                  <a:ea typeface="+mn-ea"/>
                </a:endParaRPr>
              </a:p>
            </p:txBody>
          </p:sp>
          <p:sp>
            <p:nvSpPr>
              <p:cNvPr id="41"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panose="020F0502020204030204"/>
                  <a:ea typeface="+mn-ea"/>
                </a:endParaRPr>
              </a:p>
            </p:txBody>
          </p:sp>
          <p:sp>
            <p:nvSpPr>
              <p:cNvPr id="42"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panose="020F0502020204030204"/>
                  <a:ea typeface="+mn-ea"/>
                </a:endParaRPr>
              </a:p>
            </p:txBody>
          </p:sp>
          <p:sp>
            <p:nvSpPr>
              <p:cNvPr id="43"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grpSp>
        <p:grpSp>
          <p:nvGrpSpPr>
            <p:cNvPr id="31" name="Group 30">
              <a:extLst>
                <a:ext uri="{FF2B5EF4-FFF2-40B4-BE49-F238E27FC236}">
                  <a16:creationId xmlns:a16="http://schemas.microsoft.com/office/drawing/2014/main" id="{3E152E86-8DD8-A34F-8D39-CB56DFC8C590}"/>
                </a:ext>
              </a:extLst>
            </p:cNvPr>
            <p:cNvGrpSpPr/>
            <p:nvPr userDrawn="1"/>
          </p:nvGrpSpPr>
          <p:grpSpPr>
            <a:xfrm>
              <a:off x="3974660" y="3232202"/>
              <a:ext cx="2309409" cy="613029"/>
              <a:chOff x="3138488" y="420688"/>
              <a:chExt cx="1824038" cy="484188"/>
            </a:xfrm>
            <a:solidFill>
              <a:schemeClr val="bg1"/>
            </a:solidFill>
          </p:grpSpPr>
          <p:sp>
            <p:nvSpPr>
              <p:cNvPr id="32"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panose="020F0502020204030204"/>
                  <a:ea typeface="+mn-ea"/>
                </a:endParaRPr>
              </a:p>
            </p:txBody>
          </p:sp>
          <p:sp>
            <p:nvSpPr>
              <p:cNvPr id="33"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panose="020F0502020204030204"/>
                  <a:ea typeface="+mn-ea"/>
                </a:endParaRPr>
              </a:p>
            </p:txBody>
          </p:sp>
          <p:sp>
            <p:nvSpPr>
              <p:cNvPr id="34"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panose="020F0502020204030204"/>
                  <a:ea typeface="+mn-ea"/>
                </a:endParaRPr>
              </a:p>
            </p:txBody>
          </p:sp>
          <p:sp>
            <p:nvSpPr>
              <p:cNvPr id="35"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panose="020F0502020204030204"/>
                  <a:ea typeface="+mn-ea"/>
                </a:endParaRPr>
              </a:p>
            </p:txBody>
          </p:sp>
          <p:sp>
            <p:nvSpPr>
              <p:cNvPr id="36"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panose="020F0502020204030204"/>
                  <a:ea typeface="+mn-ea"/>
                </a:endParaRPr>
              </a:p>
            </p:txBody>
          </p:sp>
        </p:grpSp>
      </p:grpSp>
    </p:spTree>
    <p:extLst>
      <p:ext uri="{BB962C8B-B14F-4D97-AF65-F5344CB8AC3E}">
        <p14:creationId xmlns:p14="http://schemas.microsoft.com/office/powerpoint/2010/main" val="315478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9204" y="1477591"/>
            <a:ext cx="4156354" cy="5073697"/>
          </a:xfrm>
        </p:spPr>
        <p:txBody>
          <a:bodyPr/>
          <a:lstStyle/>
          <a:p>
            <a:pPr eaLnBrk="1" hangingPunct="1">
              <a:buFontTx/>
              <a:buNone/>
              <a:defRPr/>
            </a:pPr>
            <a:r>
              <a:rPr lang="en-US" sz="1800" dirty="0">
                <a:ea typeface="ＭＳ Ｐゴシック" charset="-128"/>
              </a:rPr>
              <a:t>Objectives:</a:t>
            </a:r>
          </a:p>
          <a:p>
            <a:pPr marL="285750" indent="-285750">
              <a:buFont typeface="Arial" panose="020B0604020202020204" pitchFamily="34" charset="0"/>
              <a:buChar char="•"/>
              <a:defRPr/>
            </a:pPr>
            <a:r>
              <a:rPr lang="en-US" dirty="0"/>
              <a:t>NASA’s Health &amp; Air Quality Applications Area supports the use of Earth observations in air quality management and public health, particularly regarding </a:t>
            </a:r>
            <a:r>
              <a:rPr lang="en-US" b="1" dirty="0"/>
              <a:t>infectious disease and environmental health </a:t>
            </a:r>
            <a:r>
              <a:rPr lang="en-US" dirty="0"/>
              <a:t>issues.  </a:t>
            </a:r>
          </a:p>
          <a:p>
            <a:pPr>
              <a:defRPr/>
            </a:pPr>
            <a:endParaRPr lang="en-US" dirty="0"/>
          </a:p>
          <a:p>
            <a:pPr marL="285750" indent="-285750">
              <a:buFont typeface="Arial" panose="020B0604020202020204" pitchFamily="34" charset="0"/>
              <a:buChar char="•"/>
              <a:defRPr/>
            </a:pPr>
            <a:r>
              <a:rPr lang="en-US" dirty="0"/>
              <a:t>The area addresses issues of </a:t>
            </a:r>
            <a:r>
              <a:rPr lang="en-US" b="1" dirty="0"/>
              <a:t>toxic and pathogenic exposure and health-related hazards</a:t>
            </a:r>
            <a:r>
              <a:rPr lang="en-US" dirty="0"/>
              <a:t> and their effects for risk characterization and mitigation.  </a:t>
            </a:r>
          </a:p>
          <a:p>
            <a:pPr lvl="1" eaLnBrk="1" hangingPunct="1">
              <a:defRPr/>
            </a:pPr>
            <a:endParaRPr lang="en-US" dirty="0">
              <a:latin typeface="Geneva" charset="0"/>
              <a:ea typeface="ＭＳ Ｐゴシック" charset="-128"/>
            </a:endParaRPr>
          </a:p>
          <a:p>
            <a:pPr>
              <a:defRPr/>
            </a:pPr>
            <a:endParaRPr lang="en-US" dirty="0"/>
          </a:p>
        </p:txBody>
      </p:sp>
      <p:sp>
        <p:nvSpPr>
          <p:cNvPr id="120835" name="Title 1"/>
          <p:cNvSpPr>
            <a:spLocks noGrp="1"/>
          </p:cNvSpPr>
          <p:nvPr/>
        </p:nvSpPr>
        <p:spPr bwMode="auto">
          <a:xfrm>
            <a:off x="2309204" y="604497"/>
            <a:ext cx="6154340" cy="39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mn-cs"/>
              </a:rPr>
              <a:t>Health &amp; Air Quality</a:t>
            </a:r>
          </a:p>
        </p:txBody>
      </p:sp>
      <p:sp>
        <p:nvSpPr>
          <p:cNvPr id="7" name="Content Placeholder 2"/>
          <p:cNvSpPr txBox="1">
            <a:spLocks/>
          </p:cNvSpPr>
          <p:nvPr/>
        </p:nvSpPr>
        <p:spPr>
          <a:xfrm>
            <a:off x="6465558" y="1477591"/>
            <a:ext cx="3900752" cy="3852863"/>
          </a:xfrm>
          <a:prstGeom prst="rect">
            <a:avLst/>
          </a:prstGeom>
        </p:spPr>
        <p:txBody>
          <a:bodyPr/>
          <a:lst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a:lstStyle>
          <a:p>
            <a:pPr marL="282575" marR="0" lvl="0" indent="-282575" algn="l"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ＭＳ Ｐゴシック" charset="-128"/>
                <a:cs typeface="+mn-cs"/>
              </a:rPr>
              <a:t> </a:t>
            </a:r>
          </a:p>
          <a:p>
            <a:pPr marL="282575" marR="0" lvl="0" indent="-282575" algn="l" defTabSz="914400" rtl="0" eaLnBrk="0" fontAlgn="base" latinLnBrk="0" hangingPunct="0">
              <a:lnSpc>
                <a:spcPct val="100000"/>
              </a:lnSpc>
              <a:spcBef>
                <a:spcPct val="3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area promotes uses of Earth observing data and models regarding </a:t>
            </a: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implementation of air quality standards, policy, and regulations </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economic and human welfare.  </a:t>
            </a:r>
          </a:p>
          <a:p>
            <a:pPr marL="282575" marR="0" lvl="0" indent="-282575" algn="l" defTabSz="914400" rtl="0" eaLnBrk="0" fontAlgn="base" latinLnBrk="0" hangingPunct="0">
              <a:lnSpc>
                <a:spcPct val="100000"/>
              </a:lnSpc>
              <a:spcBef>
                <a:spcPct val="3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2575" marR="0" lvl="0" indent="-282575" algn="l" defTabSz="914400" rtl="0" eaLnBrk="0" fontAlgn="base" latinLnBrk="0" hangingPunct="0">
              <a:lnSpc>
                <a:spcPct val="100000"/>
              </a:lnSpc>
              <a:spcBef>
                <a:spcPct val="3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Health &amp; Air Quality Applications Area also addresses </a:t>
            </a: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effects of climate change on public health and air quality </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support managers and policy makers in their planning and preparations. </a:t>
            </a:r>
          </a:p>
          <a:p>
            <a:pPr marL="282575" marR="0" lvl="0" indent="-282575" algn="l" defTabSz="914400" rtl="0" eaLnBrk="0" fontAlgn="base" latinLnBrk="0" hangingPunct="0">
              <a:lnSpc>
                <a:spcPct val="100000"/>
              </a:lnSpc>
              <a:spcBef>
                <a:spcPct val="30000"/>
              </a:spcBef>
              <a:spcAft>
                <a:spcPct val="0"/>
              </a:spcAft>
              <a:buClrTx/>
              <a:buSzTx/>
              <a:buFontTx/>
              <a:buNone/>
              <a:tabLst/>
              <a:defRPr/>
            </a:pPr>
            <a:r>
              <a:rPr kumimoji="0" lang="en-US" sz="1500" b="0" i="0" u="none" strike="noStrike" kern="0" cap="none" spc="0" normalizeH="0" baseline="0" noProof="0" dirty="0">
                <a:ln>
                  <a:noFill/>
                </a:ln>
                <a:solidFill>
                  <a:srgbClr val="000000"/>
                </a:solidFill>
                <a:effectLst/>
                <a:uLnTx/>
                <a:uFillTx/>
                <a:latin typeface="Calibri" panose="020F0502020204030204"/>
                <a:ea typeface="+mn-ea"/>
                <a:cs typeface="+mn-cs"/>
              </a:rPr>
              <a:t> </a:t>
            </a:r>
          </a:p>
          <a:p>
            <a:pPr marL="636588" marR="0" lvl="1" indent="-239713" algn="l" defTabSz="914400" rtl="0" eaLnBrk="1" fontAlgn="base" latinLnBrk="0" hangingPunct="1">
              <a:lnSpc>
                <a:spcPct val="100000"/>
              </a:lnSpc>
              <a:spcBef>
                <a:spcPct val="30000"/>
              </a:spcBef>
              <a:spcAft>
                <a:spcPct val="0"/>
              </a:spcAft>
              <a:buClrTx/>
              <a:buSzTx/>
              <a:buFont typeface="Times" pitchFamily="18" charset="0"/>
              <a:buChar char="–"/>
              <a:tabLst/>
              <a:defRPr/>
            </a:pPr>
            <a:endParaRPr kumimoji="0" lang="en-US" sz="1500" b="0" i="0" u="none" strike="noStrike" kern="0" cap="none" spc="0" normalizeH="0" baseline="0" noProof="0" dirty="0">
              <a:ln>
                <a:noFill/>
              </a:ln>
              <a:solidFill>
                <a:srgbClr val="000000"/>
              </a:solidFill>
              <a:effectLst/>
              <a:uLnTx/>
              <a:uFillTx/>
              <a:latin typeface="Geneva" charset="0"/>
              <a:ea typeface="ＭＳ Ｐゴシック" charset="-128"/>
              <a:cs typeface="+mn-cs"/>
            </a:endParaRPr>
          </a:p>
          <a:p>
            <a:pPr marL="282575" marR="0" lvl="0" indent="-282575" algn="l" defTabSz="914400" rtl="0" eaLnBrk="0" fontAlgn="base" latinLnBrk="0" hangingPunct="0">
              <a:lnSpc>
                <a:spcPct val="100000"/>
              </a:lnSpc>
              <a:spcBef>
                <a:spcPct val="30000"/>
              </a:spcBef>
              <a:spcAft>
                <a:spcPct val="0"/>
              </a:spcAft>
              <a:buClrTx/>
              <a:buSzTx/>
              <a:buFontTx/>
              <a:buChar char="•"/>
              <a:tabLst/>
              <a:defRPr/>
            </a:pPr>
            <a:endParaRPr kumimoji="0" lang="en-US" sz="15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 name="TextBox 4"/>
          <p:cNvSpPr txBox="1"/>
          <p:nvPr/>
        </p:nvSpPr>
        <p:spPr>
          <a:xfrm>
            <a:off x="1976454" y="6101773"/>
            <a:ext cx="8389856"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rPr>
              <a:t>Major Partners include International (e.g., GEO, WHO, UNICEF, PAHO), Federal (e.g., CDC, EPA, NIH, NOAA), State (e.g., South Dakota, California, Texas), and Private sectors (AER, Inc.).</a:t>
            </a:r>
          </a:p>
        </p:txBody>
      </p:sp>
    </p:spTree>
    <p:extLst>
      <p:ext uri="{BB962C8B-B14F-4D97-AF65-F5344CB8AC3E}">
        <p14:creationId xmlns:p14="http://schemas.microsoft.com/office/powerpoint/2010/main" val="2489547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2250D71-B9C0-8F4E-B05B-EC480FE6EF43}"/>
              </a:ext>
            </a:extLst>
          </p:cNvPr>
          <p:cNvSpPr txBox="1"/>
          <p:nvPr/>
        </p:nvSpPr>
        <p:spPr>
          <a:xfrm>
            <a:off x="7041931" y="303491"/>
            <a:ext cx="515006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ea typeface="Helvetica Neue" panose="02000503000000020004" pitchFamily="2" charset="0"/>
                <a:cs typeface="Arial" panose="020B0604020202020204" pitchFamily="34" charset="0"/>
              </a:rPr>
              <a:t>Forecasting Poor Air Quality Events in the Caribbean </a:t>
            </a:r>
            <a:endParaRPr kumimoji="0" lang="en-US" sz="3200" b="0" i="0" u="none" strike="noStrike" kern="1200" cap="none" spc="0" normalizeH="0" baseline="0" noProof="0" dirty="0">
              <a:ln>
                <a:noFill/>
              </a:ln>
              <a:solidFill>
                <a:prstClr val="black">
                  <a:lumMod val="75000"/>
                  <a:lumOff val="25000"/>
                </a:prstClr>
              </a:solidFill>
              <a:effectLst/>
              <a:uLnTx/>
              <a:uFillTx/>
              <a:ea typeface="+mn-ea"/>
              <a:cs typeface="Arial" panose="020B0604020202020204" pitchFamily="34" charset="0"/>
            </a:endParaRPr>
          </a:p>
        </p:txBody>
      </p:sp>
      <p:sp>
        <p:nvSpPr>
          <p:cNvPr id="10" name="TextBox 9">
            <a:extLst>
              <a:ext uri="{FF2B5EF4-FFF2-40B4-BE49-F238E27FC236}">
                <a16:creationId xmlns:a16="http://schemas.microsoft.com/office/drawing/2014/main" id="{B54BA143-708A-224D-94BC-E1AE103395AB}"/>
              </a:ext>
            </a:extLst>
          </p:cNvPr>
          <p:cNvSpPr txBox="1"/>
          <p:nvPr/>
        </p:nvSpPr>
        <p:spPr>
          <a:xfrm>
            <a:off x="7041930" y="2020347"/>
            <a:ext cx="5150069" cy="3795206"/>
          </a:xfrm>
          <a:prstGeom prst="rect">
            <a:avLst/>
          </a:prstGeom>
          <a:noFill/>
        </p:spPr>
        <p:txBody>
          <a:bodyPr wrap="square" rtlCol="0">
            <a:spAutoFit/>
          </a:bodyPr>
          <a:lstStyle/>
          <a:p>
            <a:pPr marL="0" marR="0" lvl="0" indent="0" algn="just" defTabSz="914400" rtl="0" eaLnBrk="1" fontAlgn="auto" latinLnBrk="0" hangingPunct="1">
              <a:lnSpc>
                <a:spcPct val="17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Arial" panose="020B0604020202020204" pitchFamily="34" charset="0"/>
              </a:rPr>
              <a:t>Saharan dust storms crossing the Caribbean adversely impact air quality and human health. Robust applied research and community partnerships were developed in Puerto Rico to build an air quality forecasting tool that will inform policy decisions, educate the public on health risks related to dust storms, and safeguard population health.</a:t>
            </a:r>
            <a:endParaRPr kumimoji="0" lang="en-US" sz="1800" b="0" i="0" u="none" strike="noStrike" kern="1200" cap="none" spc="0" normalizeH="0" baseline="0" noProof="0" dirty="0">
              <a:ln>
                <a:noFill/>
              </a:ln>
              <a:solidFill>
                <a:prstClr val="black">
                  <a:lumMod val="75000"/>
                  <a:lumOff val="25000"/>
                </a:prstClr>
              </a:solidFill>
              <a:effectLst/>
              <a:uLnTx/>
              <a:uFillTx/>
              <a:ea typeface="+mn-ea"/>
              <a:cs typeface="Arial" panose="020B0604020202020204" pitchFamily="34" charset="0"/>
            </a:endParaRPr>
          </a:p>
        </p:txBody>
      </p:sp>
      <p:sp>
        <p:nvSpPr>
          <p:cNvPr id="11" name="TextBox 10">
            <a:extLst>
              <a:ext uri="{FF2B5EF4-FFF2-40B4-BE49-F238E27FC236}">
                <a16:creationId xmlns:a16="http://schemas.microsoft.com/office/drawing/2014/main" id="{579178E6-D16B-7640-B2C1-1168CB25D662}"/>
              </a:ext>
            </a:extLst>
          </p:cNvPr>
          <p:cNvSpPr txBox="1"/>
          <p:nvPr/>
        </p:nvSpPr>
        <p:spPr>
          <a:xfrm>
            <a:off x="1081211" y="3259724"/>
            <a:ext cx="37942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ea typeface="+mn-ea"/>
                <a:cs typeface="Arial" panose="020B0604020202020204" pitchFamily="34" charset="0"/>
              </a:rPr>
              <a:t>Credits: NASA/Pablo Méndez-</a:t>
            </a:r>
            <a:r>
              <a:rPr kumimoji="0" lang="en-US" sz="1600" b="0" i="0" u="none" strike="noStrike" kern="1200" cap="none" spc="0" normalizeH="0" baseline="0" noProof="0" dirty="0" err="1">
                <a:ln>
                  <a:noFill/>
                </a:ln>
                <a:solidFill>
                  <a:prstClr val="black">
                    <a:lumMod val="75000"/>
                    <a:lumOff val="25000"/>
                  </a:prstClr>
                </a:solidFill>
                <a:effectLst/>
                <a:uLnTx/>
                <a:uFillTx/>
                <a:ea typeface="+mn-ea"/>
                <a:cs typeface="Arial" panose="020B0604020202020204" pitchFamily="34" charset="0"/>
              </a:rPr>
              <a:t>Lázaro</a:t>
            </a:r>
            <a:endParaRPr kumimoji="0" lang="en-US" sz="1600" b="0" i="0" u="none" strike="noStrike" kern="1200" cap="none" spc="0" normalizeH="0" baseline="0" noProof="0" dirty="0">
              <a:ln>
                <a:noFill/>
              </a:ln>
              <a:solidFill>
                <a:prstClr val="black">
                  <a:lumMod val="75000"/>
                  <a:lumOff val="25000"/>
                </a:prstClr>
              </a:solidFill>
              <a:effectLst/>
              <a:uLnTx/>
              <a:uFillTx/>
              <a:ea typeface="+mn-ea"/>
              <a:cs typeface="Arial" panose="020B0604020202020204" pitchFamily="34" charset="0"/>
            </a:endParaRPr>
          </a:p>
        </p:txBody>
      </p:sp>
      <p:pic>
        <p:nvPicPr>
          <p:cNvPr id="2" name="Picture 1">
            <a:extLst>
              <a:ext uri="{FF2B5EF4-FFF2-40B4-BE49-F238E27FC236}">
                <a16:creationId xmlns:a16="http://schemas.microsoft.com/office/drawing/2014/main" id="{D9DD3E92-705C-411F-8430-1858DF2834BC}"/>
              </a:ext>
            </a:extLst>
          </p:cNvPr>
          <p:cNvPicPr>
            <a:picLocks noChangeAspect="1"/>
          </p:cNvPicPr>
          <p:nvPr/>
        </p:nvPicPr>
        <p:blipFill>
          <a:blip r:embed="rId3"/>
          <a:stretch>
            <a:fillRect/>
          </a:stretch>
        </p:blipFill>
        <p:spPr>
          <a:xfrm>
            <a:off x="-8185" y="-20405"/>
            <a:ext cx="6073188" cy="3302859"/>
          </a:xfrm>
          <a:prstGeom prst="rect">
            <a:avLst/>
          </a:prstGeom>
        </p:spPr>
      </p:pic>
      <p:pic>
        <p:nvPicPr>
          <p:cNvPr id="3" name="Picture 2">
            <a:extLst>
              <a:ext uri="{FF2B5EF4-FFF2-40B4-BE49-F238E27FC236}">
                <a16:creationId xmlns:a16="http://schemas.microsoft.com/office/drawing/2014/main" id="{55BFED52-29E8-4C10-BFBD-C570ECC3C837}"/>
              </a:ext>
            </a:extLst>
          </p:cNvPr>
          <p:cNvPicPr>
            <a:picLocks noChangeAspect="1"/>
          </p:cNvPicPr>
          <p:nvPr/>
        </p:nvPicPr>
        <p:blipFill rotWithShape="1">
          <a:blip r:embed="rId4"/>
          <a:srcRect l="12614" r="12511"/>
          <a:stretch/>
        </p:blipFill>
        <p:spPr>
          <a:xfrm>
            <a:off x="-44417" y="3556863"/>
            <a:ext cx="6292872" cy="2895906"/>
          </a:xfrm>
          <a:prstGeom prst="rect">
            <a:avLst/>
          </a:prstGeom>
        </p:spPr>
      </p:pic>
      <p:sp>
        <p:nvSpPr>
          <p:cNvPr id="13" name="TextBox 12">
            <a:extLst>
              <a:ext uri="{FF2B5EF4-FFF2-40B4-BE49-F238E27FC236}">
                <a16:creationId xmlns:a16="http://schemas.microsoft.com/office/drawing/2014/main" id="{900E9A25-6671-47DE-8E3F-4AB6209D8C7C}"/>
              </a:ext>
            </a:extLst>
          </p:cNvPr>
          <p:cNvSpPr txBox="1"/>
          <p:nvPr/>
        </p:nvSpPr>
        <p:spPr>
          <a:xfrm>
            <a:off x="22812" y="6488668"/>
            <a:ext cx="6073188" cy="369332"/>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Arial" panose="020B0604020202020204" pitchFamily="34" charset="0"/>
              </a:rPr>
              <a:t>Suomi NPP VIIRS data (AOD/dust concentration)</a:t>
            </a:r>
            <a:endParaRPr kumimoji="0" lang="en-US" sz="1800" b="0" i="0" u="none" strike="noStrike" kern="1200" cap="none" spc="0" normalizeH="0" baseline="0" noProof="0" dirty="0">
              <a:ln>
                <a:noFill/>
              </a:ln>
              <a:solidFill>
                <a:prstClr val="black">
                  <a:lumMod val="75000"/>
                  <a:lumOff val="25000"/>
                </a:prstClr>
              </a:solidFill>
              <a:effectLst/>
              <a:uLnTx/>
              <a:uFillTx/>
              <a:ea typeface="+mn-ea"/>
              <a:cs typeface="Arial" panose="020B0604020202020204" pitchFamily="34" charset="0"/>
            </a:endParaRPr>
          </a:p>
        </p:txBody>
      </p:sp>
      <p:sp>
        <p:nvSpPr>
          <p:cNvPr id="14" name="TextBox 13">
            <a:extLst>
              <a:ext uri="{FF2B5EF4-FFF2-40B4-BE49-F238E27FC236}">
                <a16:creationId xmlns:a16="http://schemas.microsoft.com/office/drawing/2014/main" id="{5040B5B4-3F5B-4ED1-A530-C39A48486A39}"/>
              </a:ext>
            </a:extLst>
          </p:cNvPr>
          <p:cNvSpPr txBox="1"/>
          <p:nvPr/>
        </p:nvSpPr>
        <p:spPr>
          <a:xfrm>
            <a:off x="383298" y="67867"/>
            <a:ext cx="21512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ea typeface="+mn-ea"/>
                <a:cs typeface="Arial" panose="020B0604020202020204" pitchFamily="34" charset="0"/>
              </a:rPr>
              <a:t>June 20, 2020</a:t>
            </a:r>
          </a:p>
        </p:txBody>
      </p:sp>
      <p:sp>
        <p:nvSpPr>
          <p:cNvPr id="15" name="TextBox 14">
            <a:extLst>
              <a:ext uri="{FF2B5EF4-FFF2-40B4-BE49-F238E27FC236}">
                <a16:creationId xmlns:a16="http://schemas.microsoft.com/office/drawing/2014/main" id="{9D1F67D0-766D-45F9-9531-03AC51B4C8DD}"/>
              </a:ext>
            </a:extLst>
          </p:cNvPr>
          <p:cNvSpPr txBox="1"/>
          <p:nvPr/>
        </p:nvSpPr>
        <p:spPr>
          <a:xfrm>
            <a:off x="3182225" y="-24466"/>
            <a:ext cx="28827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ea typeface="+mn-ea"/>
                <a:cs typeface="Arial" panose="020B0604020202020204" pitchFamily="34" charset="0"/>
              </a:rPr>
              <a:t>June 23,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ea typeface="+mn-ea"/>
                <a:cs typeface="Arial" panose="020B0604020202020204" pitchFamily="34" charset="0"/>
              </a:rPr>
              <a:t>Saharan Dust Plume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ea typeface="+mn-ea"/>
                <a:cs typeface="Arial" panose="020B0604020202020204" pitchFamily="34" charset="0"/>
              </a:rPr>
              <a:t>San Juan, PR</a:t>
            </a:r>
          </a:p>
        </p:txBody>
      </p:sp>
      <p:sp>
        <p:nvSpPr>
          <p:cNvPr id="12" name="TextBox 11">
            <a:extLst>
              <a:ext uri="{FF2B5EF4-FFF2-40B4-BE49-F238E27FC236}">
                <a16:creationId xmlns:a16="http://schemas.microsoft.com/office/drawing/2014/main" id="{21AEF6D6-096B-493D-814B-85FABAAD3ADA}"/>
              </a:ext>
            </a:extLst>
          </p:cNvPr>
          <p:cNvSpPr txBox="1"/>
          <p:nvPr/>
        </p:nvSpPr>
        <p:spPr>
          <a:xfrm>
            <a:off x="6997148" y="5938527"/>
            <a:ext cx="5224055" cy="92333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cs typeface="Arial" panose="020B0604020202020204" pitchFamily="34" charset="0"/>
              </a:rPr>
              <a:t>NASA Web Feature:</a:t>
            </a: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cs typeface="Arial" panose="020B0604020202020204" pitchFamily="34" charset="0"/>
                <a:hlinkClick r:id="rId5"/>
              </a:rPr>
              <a:t>https://www.nasa.gov/feature/nasa-helps-puerto-rico-prepare-for-saharan-dust-impacts</a:t>
            </a: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 </a:t>
            </a:r>
          </a:p>
        </p:txBody>
      </p:sp>
    </p:spTree>
    <p:extLst>
      <p:ext uri="{BB962C8B-B14F-4D97-AF65-F5344CB8AC3E}">
        <p14:creationId xmlns:p14="http://schemas.microsoft.com/office/powerpoint/2010/main" val="172067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4" name="Group 26"/>
          <p:cNvGrpSpPr>
            <a:grpSpLocks/>
          </p:cNvGrpSpPr>
          <p:nvPr/>
        </p:nvGrpSpPr>
        <p:grpSpPr bwMode="auto">
          <a:xfrm>
            <a:off x="3867150" y="1493838"/>
            <a:ext cx="4362450" cy="4379912"/>
            <a:chOff x="3059584" y="2219528"/>
            <a:chExt cx="3620095" cy="3634532"/>
          </a:xfrm>
        </p:grpSpPr>
        <p:grpSp>
          <p:nvGrpSpPr>
            <p:cNvPr id="141335" name="Group 2"/>
            <p:cNvGrpSpPr>
              <a:grpSpLocks/>
            </p:cNvGrpSpPr>
            <p:nvPr/>
          </p:nvGrpSpPr>
          <p:grpSpPr bwMode="auto">
            <a:xfrm>
              <a:off x="3186064" y="2219528"/>
              <a:ext cx="3493615" cy="3634532"/>
              <a:chOff x="3386340" y="1749642"/>
              <a:chExt cx="2505074" cy="2606118"/>
            </a:xfrm>
          </p:grpSpPr>
          <p:pic>
            <p:nvPicPr>
              <p:cNvPr id="141337" name="Picture 2" descr="D:\Desktop\Desktop_D\AppliedScience\Review20March2014\AirNowHighlight\Timestamp027_ModisImage.png"/>
              <p:cNvPicPr>
                <a:picLocks noChangeAspect="1" noChangeArrowheads="1"/>
              </p:cNvPicPr>
              <p:nvPr/>
            </p:nvPicPr>
            <p:blipFill>
              <a:blip r:embed="rId3">
                <a:extLst>
                  <a:ext uri="{28A0092B-C50C-407E-A947-70E740481C1C}">
                    <a14:useLocalDpi xmlns:a14="http://schemas.microsoft.com/office/drawing/2010/main" val="0"/>
                  </a:ext>
                </a:extLst>
              </a:blip>
              <a:srcRect r="28210"/>
              <a:stretch>
                <a:fillRect/>
              </a:stretch>
            </p:blipFill>
            <p:spPr bwMode="auto">
              <a:xfrm>
                <a:off x="3386340" y="1749642"/>
                <a:ext cx="2505074" cy="260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8" name="TextBox 1"/>
              <p:cNvSpPr txBox="1">
                <a:spLocks noChangeArrowheads="1"/>
              </p:cNvSpPr>
              <p:nvPr/>
            </p:nvSpPr>
            <p:spPr bwMode="auto">
              <a:xfrm>
                <a:off x="3618119" y="3656856"/>
                <a:ext cx="101105" cy="9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000">
                    <a:solidFill>
                      <a:srgbClr val="FFFFFF"/>
                    </a:solidFill>
                    <a:latin typeface="Arial" panose="020B0604020202020204" pitchFamily="34" charset="0"/>
                    <a:ea typeface="MS PGothic" panose="020B0600070205080204" pitchFamily="34" charset="-128"/>
                  </a:rPr>
                  <a:t>KS</a:t>
                </a:r>
              </a:p>
            </p:txBody>
          </p:sp>
          <p:sp>
            <p:nvSpPr>
              <p:cNvPr id="141339" name="TextBox 11"/>
              <p:cNvSpPr txBox="1">
                <a:spLocks noChangeArrowheads="1"/>
              </p:cNvSpPr>
              <p:nvPr/>
            </p:nvSpPr>
            <p:spPr bwMode="auto">
              <a:xfrm>
                <a:off x="5170694" y="2331491"/>
                <a:ext cx="71537" cy="9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000">
                    <a:solidFill>
                      <a:srgbClr val="FFFFFF"/>
                    </a:solidFill>
                    <a:latin typeface="Arial" panose="020B0604020202020204" pitchFamily="34" charset="0"/>
                    <a:ea typeface="MS PGothic" panose="020B0600070205080204" pitchFamily="34" charset="-128"/>
                  </a:rPr>
                  <a:t>IA</a:t>
                </a:r>
              </a:p>
            </p:txBody>
          </p:sp>
          <p:sp>
            <p:nvSpPr>
              <p:cNvPr id="141340" name="TextBox 12"/>
              <p:cNvSpPr txBox="1">
                <a:spLocks noChangeArrowheads="1"/>
              </p:cNvSpPr>
              <p:nvPr/>
            </p:nvSpPr>
            <p:spPr bwMode="auto">
              <a:xfrm>
                <a:off x="5429250" y="3886200"/>
                <a:ext cx="123044" cy="9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000">
                    <a:solidFill>
                      <a:srgbClr val="FFFFFF"/>
                    </a:solidFill>
                    <a:latin typeface="Arial" panose="020B0604020202020204" pitchFamily="34" charset="0"/>
                    <a:ea typeface="MS PGothic" panose="020B0600070205080204" pitchFamily="34" charset="-128"/>
                  </a:rPr>
                  <a:t>MO</a:t>
                </a:r>
              </a:p>
            </p:txBody>
          </p:sp>
          <p:sp>
            <p:nvSpPr>
              <p:cNvPr id="141341" name="TextBox 13"/>
              <p:cNvSpPr txBox="1">
                <a:spLocks noChangeArrowheads="1"/>
              </p:cNvSpPr>
              <p:nvPr/>
            </p:nvSpPr>
            <p:spPr bwMode="auto">
              <a:xfrm>
                <a:off x="3514725" y="2206178"/>
                <a:ext cx="105875" cy="9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000">
                    <a:solidFill>
                      <a:srgbClr val="FFFFFF"/>
                    </a:solidFill>
                    <a:latin typeface="Arial" panose="020B0604020202020204" pitchFamily="34" charset="0"/>
                    <a:ea typeface="MS PGothic" panose="020B0600070205080204" pitchFamily="34" charset="-128"/>
                  </a:rPr>
                  <a:t>NE</a:t>
                </a:r>
              </a:p>
            </p:txBody>
          </p:sp>
        </p:grpSp>
        <p:sp>
          <p:nvSpPr>
            <p:cNvPr id="141336" name="TextBox 15"/>
            <p:cNvSpPr txBox="1">
              <a:spLocks noChangeArrowheads="1"/>
            </p:cNvSpPr>
            <p:nvPr/>
          </p:nvSpPr>
          <p:spPr bwMode="auto">
            <a:xfrm>
              <a:off x="3059584" y="5607839"/>
              <a:ext cx="836975" cy="20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000" b="1">
                  <a:solidFill>
                    <a:srgbClr val="FFFFFF"/>
                  </a:solidFill>
                  <a:latin typeface="Arial" panose="020B0604020202020204" pitchFamily="34" charset="0"/>
                  <a:ea typeface="MS PGothic" panose="020B0600070205080204" pitchFamily="34" charset="-128"/>
                </a:rPr>
                <a:t>MODIS image</a:t>
              </a:r>
            </a:p>
          </p:txBody>
        </p:sp>
      </p:grpSp>
      <p:sp>
        <p:nvSpPr>
          <p:cNvPr id="141315" name="TextBox 21"/>
          <p:cNvSpPr txBox="1">
            <a:spLocks noChangeArrowheads="1"/>
          </p:cNvSpPr>
          <p:nvPr/>
        </p:nvSpPr>
        <p:spPr bwMode="auto">
          <a:xfrm>
            <a:off x="1570039" y="893764"/>
            <a:ext cx="28908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400">
                <a:solidFill>
                  <a:srgbClr val="000000"/>
                </a:solidFill>
                <a:latin typeface="Arial" panose="020B0604020202020204" pitchFamily="34" charset="0"/>
                <a:ea typeface="MS PGothic" panose="020B0600070205080204" pitchFamily="34" charset="-128"/>
              </a:rPr>
              <a:t>GROUND-BASED + SATELLITE  </a:t>
            </a:r>
          </a:p>
          <a:p>
            <a:pPr eaLnBrk="1" hangingPunct="1"/>
            <a:r>
              <a:rPr lang="en-US" altLang="en-US" sz="1400">
                <a:solidFill>
                  <a:srgbClr val="000000"/>
                </a:solidFill>
                <a:latin typeface="Arial" panose="020B0604020202020204" pitchFamily="34" charset="0"/>
                <a:ea typeface="MS PGothic" panose="020B0600070205080204" pitchFamily="34" charset="-128"/>
              </a:rPr>
              <a:t>COVERAGE OF AIR QUALITY</a:t>
            </a:r>
          </a:p>
        </p:txBody>
      </p:sp>
      <p:sp>
        <p:nvSpPr>
          <p:cNvPr id="30" name="TextBox 29"/>
          <p:cNvSpPr txBox="1"/>
          <p:nvPr/>
        </p:nvSpPr>
        <p:spPr>
          <a:xfrm>
            <a:off x="1649414" y="5972176"/>
            <a:ext cx="6230937" cy="646113"/>
          </a:xfrm>
          <a:prstGeom prst="rect">
            <a:avLst/>
          </a:prstGeom>
          <a:solidFill>
            <a:srgbClr val="FFFF99"/>
          </a:solidFill>
          <a:ln>
            <a:noFill/>
          </a:ln>
          <a:effectLst>
            <a:outerShdw blurRad="127000" dist="127000" dir="1860000" algn="tl" rotWithShape="0">
              <a:prstClr val="black">
                <a:alpha val="63000"/>
              </a:prstClr>
            </a:outerShdw>
          </a:effectLst>
        </p:spPr>
        <p:txBody>
          <a:bodyPr lIns="0" tIns="0" rIns="0" bIns="0">
            <a:spAutoFit/>
          </a:bodyPr>
          <a:lstStyle/>
          <a:p>
            <a:pPr eaLnBrk="1" hangingPunct="1">
              <a:defRPr/>
            </a:pPr>
            <a:r>
              <a:rPr lang="en-US" sz="1400" b="1" i="1" dirty="0">
                <a:solidFill>
                  <a:srgbClr val="000000"/>
                </a:solidFill>
                <a:latin typeface="Times New Roman" pitchFamily="18" charset="0"/>
                <a:cs typeface="Times New Roman" pitchFamily="18" charset="0"/>
              </a:rPr>
              <a:t>“This is the best tool I have seen so far that integrates satellite data with information from ground monitors.”</a:t>
            </a:r>
          </a:p>
          <a:p>
            <a:pPr eaLnBrk="1" hangingPunct="1">
              <a:defRPr/>
            </a:pPr>
            <a:r>
              <a:rPr lang="en-US" sz="1400" dirty="0">
                <a:solidFill>
                  <a:srgbClr val="000000"/>
                </a:solidFill>
                <a:latin typeface="Times New Roman" pitchFamily="18" charset="0"/>
                <a:cs typeface="Times New Roman" pitchFamily="18" charset="0"/>
              </a:rPr>
              <a:t>Cassie McMahon, Minnesota Pollution Control Agency</a:t>
            </a:r>
          </a:p>
        </p:txBody>
      </p:sp>
      <p:sp>
        <p:nvSpPr>
          <p:cNvPr id="141317" name="Title 2"/>
          <p:cNvSpPr txBox="1">
            <a:spLocks/>
          </p:cNvSpPr>
          <p:nvPr/>
        </p:nvSpPr>
        <p:spPr bwMode="auto">
          <a:xfrm>
            <a:off x="1630363" y="166688"/>
            <a:ext cx="8196262"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lnSpc>
                <a:spcPct val="85000"/>
              </a:lnSpc>
            </a:pPr>
            <a:r>
              <a:rPr lang="en-US" altLang="en-US" sz="2800" b="1" dirty="0">
                <a:latin typeface="Candara" panose="020E0502030303020204" pitchFamily="34" charset="0"/>
                <a:ea typeface="MS PGothic" panose="020B0600070205080204" pitchFamily="34" charset="-128"/>
              </a:rPr>
              <a:t>Improving Air Quality Maps with Satellite Data</a:t>
            </a:r>
          </a:p>
          <a:p>
            <a:pPr algn="ctr">
              <a:lnSpc>
                <a:spcPct val="85000"/>
              </a:lnSpc>
            </a:pPr>
            <a:r>
              <a:rPr lang="en-US" altLang="en-US" sz="2000" dirty="0">
                <a:latin typeface="Candara" panose="020E0502030303020204" pitchFamily="34" charset="0"/>
                <a:ea typeface="MS PGothic" panose="020B0600070205080204" pitchFamily="34" charset="-128"/>
              </a:rPr>
              <a:t>PI:  Phil Dickerson, EPA</a:t>
            </a:r>
            <a:endParaRPr lang="en-US" altLang="en-US" sz="2000" dirty="0">
              <a:latin typeface="Arial" panose="020B0604020202020204" pitchFamily="34" charset="0"/>
              <a:ea typeface="MS PGothic" panose="020B0600070205080204" pitchFamily="34" charset="-128"/>
            </a:endParaRPr>
          </a:p>
        </p:txBody>
      </p:sp>
      <p:grpSp>
        <p:nvGrpSpPr>
          <p:cNvPr id="141318" name="Group 8"/>
          <p:cNvGrpSpPr>
            <a:grpSpLocks/>
          </p:cNvGrpSpPr>
          <p:nvPr/>
        </p:nvGrpSpPr>
        <p:grpSpPr bwMode="auto">
          <a:xfrm>
            <a:off x="7751764" y="850900"/>
            <a:ext cx="2801937" cy="2668588"/>
            <a:chOff x="6228260" y="851096"/>
            <a:chExt cx="2801068" cy="2668052"/>
          </a:xfrm>
        </p:grpSpPr>
        <p:pic>
          <p:nvPicPr>
            <p:cNvPr id="141331" name="Picture 3" descr="D:\Desktop\Desktop_D\AppliedScience\Review20March2014\AirNowHighlight\TimeStamp043_InterpolatedOb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9714" y="893208"/>
              <a:ext cx="2579614" cy="262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7262989" y="1795469"/>
              <a:ext cx="1147406" cy="6094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41333" name="TextBox 4"/>
            <p:cNvSpPr txBox="1">
              <a:spLocks noChangeArrowheads="1"/>
            </p:cNvSpPr>
            <p:nvPr/>
          </p:nvSpPr>
          <p:spPr bwMode="auto">
            <a:xfrm>
              <a:off x="6228260" y="851096"/>
              <a:ext cx="2719014"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100" b="1">
                  <a:solidFill>
                    <a:srgbClr val="000000"/>
                  </a:solidFill>
                  <a:latin typeface="Arial" panose="020B0604020202020204" pitchFamily="34" charset="0"/>
                  <a:ea typeface="MS PGothic" panose="020B0600070205080204" pitchFamily="34" charset="-128"/>
                </a:rPr>
                <a:t>PM2.5  FROM GROUND BASED DATA</a:t>
              </a:r>
            </a:p>
          </p:txBody>
        </p:sp>
        <p:sp>
          <p:nvSpPr>
            <p:cNvPr id="141334" name="TextBox 5"/>
            <p:cNvSpPr txBox="1">
              <a:spLocks noChangeArrowheads="1"/>
            </p:cNvSpPr>
            <p:nvPr/>
          </p:nvSpPr>
          <p:spPr bwMode="auto">
            <a:xfrm>
              <a:off x="7454842" y="1929529"/>
              <a:ext cx="7793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US" altLang="en-US" sz="1100" b="1">
                  <a:solidFill>
                    <a:srgbClr val="000000"/>
                  </a:solidFill>
                  <a:latin typeface="Arial" panose="020B0604020202020204" pitchFamily="34" charset="0"/>
                  <a:ea typeface="MS PGothic" panose="020B0600070205080204" pitchFamily="34" charset="-128"/>
                </a:rPr>
                <a:t>SMOKE </a:t>
              </a:r>
            </a:p>
            <a:p>
              <a:pPr algn="ctr" eaLnBrk="1" hangingPunct="1"/>
              <a:r>
                <a:rPr lang="en-US" altLang="en-US" sz="1100" b="1">
                  <a:solidFill>
                    <a:srgbClr val="000000"/>
                  </a:solidFill>
                  <a:latin typeface="Arial" panose="020B0604020202020204" pitchFamily="34" charset="0"/>
                  <a:ea typeface="MS PGothic" panose="020B0600070205080204" pitchFamily="34" charset="-128"/>
                </a:rPr>
                <a:t>MISSING</a:t>
              </a:r>
            </a:p>
          </p:txBody>
        </p:sp>
      </p:grpSp>
      <p:grpSp>
        <p:nvGrpSpPr>
          <p:cNvPr id="141319" name="Group 7"/>
          <p:cNvGrpSpPr>
            <a:grpSpLocks/>
          </p:cNvGrpSpPr>
          <p:nvPr/>
        </p:nvGrpSpPr>
        <p:grpSpPr bwMode="auto">
          <a:xfrm>
            <a:off x="7974014" y="3929063"/>
            <a:ext cx="2655887" cy="2705100"/>
            <a:chOff x="6449714" y="3928323"/>
            <a:chExt cx="2656600" cy="2706583"/>
          </a:xfrm>
        </p:grpSpPr>
        <p:pic>
          <p:nvPicPr>
            <p:cNvPr id="141327" name="Picture 4" descr="D:\Desktop\Desktop_D\AppliedScience\Review20March2014\AirNowHighlight\TimeStamp113_FusedConcentration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9714" y="3928323"/>
              <a:ext cx="2656600" cy="270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p:nvSpPr>
          <p:spPr>
            <a:xfrm>
              <a:off x="7262732" y="4862285"/>
              <a:ext cx="1148070" cy="609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41329" name="TextBox 22"/>
            <p:cNvSpPr txBox="1">
              <a:spLocks noChangeArrowheads="1"/>
            </p:cNvSpPr>
            <p:nvPr/>
          </p:nvSpPr>
          <p:spPr bwMode="auto">
            <a:xfrm>
              <a:off x="6487814" y="3963257"/>
              <a:ext cx="2544286"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100" b="1">
                  <a:solidFill>
                    <a:srgbClr val="000000"/>
                  </a:solidFill>
                  <a:latin typeface="Arial" panose="020B0604020202020204" pitchFamily="34" charset="0"/>
                  <a:ea typeface="MS PGothic" panose="020B0600070205080204" pitchFamily="34" charset="-128"/>
                </a:rPr>
                <a:t>PM2.5 GROUND+SATELLITE DATA</a:t>
              </a:r>
            </a:p>
          </p:txBody>
        </p:sp>
        <p:sp>
          <p:nvSpPr>
            <p:cNvPr id="141330" name="TextBox 24"/>
            <p:cNvSpPr txBox="1">
              <a:spLocks noChangeArrowheads="1"/>
            </p:cNvSpPr>
            <p:nvPr/>
          </p:nvSpPr>
          <p:spPr bwMode="auto">
            <a:xfrm>
              <a:off x="7370660" y="4995648"/>
              <a:ext cx="9172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US" altLang="en-US" sz="1100" b="1">
                  <a:solidFill>
                    <a:srgbClr val="000000"/>
                  </a:solidFill>
                  <a:latin typeface="Arial" panose="020B0604020202020204" pitchFamily="34" charset="0"/>
                  <a:ea typeface="MS PGothic" panose="020B0600070205080204" pitchFamily="34" charset="-128"/>
                </a:rPr>
                <a:t>SMOKE</a:t>
              </a:r>
            </a:p>
            <a:p>
              <a:pPr algn="ctr" eaLnBrk="1" hangingPunct="1"/>
              <a:r>
                <a:rPr lang="en-US" altLang="en-US" sz="1100" b="1">
                  <a:solidFill>
                    <a:srgbClr val="000000"/>
                  </a:solidFill>
                  <a:latin typeface="Arial" panose="020B0604020202020204" pitchFamily="34" charset="0"/>
                  <a:ea typeface="MS PGothic" panose="020B0600070205080204" pitchFamily="34" charset="-128"/>
                </a:rPr>
                <a:t>INCLUDED</a:t>
              </a:r>
            </a:p>
          </p:txBody>
        </p:sp>
      </p:grpSp>
      <p:sp>
        <p:nvSpPr>
          <p:cNvPr id="141320" name="TextBox 6"/>
          <p:cNvSpPr txBox="1">
            <a:spLocks noChangeArrowheads="1"/>
          </p:cNvSpPr>
          <p:nvPr/>
        </p:nvSpPr>
        <p:spPr bwMode="auto">
          <a:xfrm>
            <a:off x="4891088" y="1169988"/>
            <a:ext cx="2989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200" b="1">
                <a:solidFill>
                  <a:srgbClr val="000000"/>
                </a:solidFill>
                <a:latin typeface="Arial" panose="020B0604020202020204" pitchFamily="34" charset="0"/>
                <a:ea typeface="MS PGothic" panose="020B0600070205080204" pitchFamily="34" charset="-128"/>
              </a:rPr>
              <a:t>Northern Missouri fires - Sept. 4, 2013 </a:t>
            </a:r>
          </a:p>
        </p:txBody>
      </p:sp>
      <p:grpSp>
        <p:nvGrpSpPr>
          <p:cNvPr id="141321" name="Group 23"/>
          <p:cNvGrpSpPr>
            <a:grpSpLocks/>
          </p:cNvGrpSpPr>
          <p:nvPr/>
        </p:nvGrpSpPr>
        <p:grpSpPr bwMode="auto">
          <a:xfrm>
            <a:off x="6567488" y="3319463"/>
            <a:ext cx="1238250" cy="1751012"/>
            <a:chOff x="5195202" y="3875846"/>
            <a:chExt cx="904875" cy="1280256"/>
          </a:xfrm>
        </p:grpSpPr>
        <p:sp>
          <p:nvSpPr>
            <p:cNvPr id="11" name="Oval 10"/>
            <p:cNvSpPr/>
            <p:nvPr/>
          </p:nvSpPr>
          <p:spPr>
            <a:xfrm>
              <a:off x="5195202" y="3875846"/>
              <a:ext cx="904875" cy="1280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41326" name="TextBox 14"/>
            <p:cNvSpPr txBox="1">
              <a:spLocks noChangeArrowheads="1"/>
            </p:cNvSpPr>
            <p:nvPr/>
          </p:nvSpPr>
          <p:spPr bwMode="auto">
            <a:xfrm>
              <a:off x="5270826" y="4382266"/>
              <a:ext cx="753625" cy="26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US" altLang="en-US" sz="1800" b="1">
                  <a:solidFill>
                    <a:srgbClr val="FFFFFF"/>
                  </a:solidFill>
                  <a:latin typeface="Arial" panose="020B0604020202020204" pitchFamily="34" charset="0"/>
                  <a:ea typeface="MS PGothic" panose="020B0600070205080204" pitchFamily="34" charset="-128"/>
                </a:rPr>
                <a:t>SMOKE</a:t>
              </a:r>
            </a:p>
          </p:txBody>
        </p:sp>
      </p:grpSp>
      <p:grpSp>
        <p:nvGrpSpPr>
          <p:cNvPr id="141322" name="Group 27"/>
          <p:cNvGrpSpPr>
            <a:grpSpLocks/>
          </p:cNvGrpSpPr>
          <p:nvPr/>
        </p:nvGrpSpPr>
        <p:grpSpPr bwMode="auto">
          <a:xfrm>
            <a:off x="1630364" y="1416050"/>
            <a:ext cx="3190875" cy="2782888"/>
            <a:chOff x="106874" y="1416428"/>
            <a:chExt cx="3190836" cy="2782583"/>
          </a:xfrm>
        </p:grpSpPr>
        <p:sp>
          <p:nvSpPr>
            <p:cNvPr id="141323" name="Rectangle 4"/>
            <p:cNvSpPr>
              <a:spLocks noChangeArrowheads="1"/>
            </p:cNvSpPr>
            <p:nvPr/>
          </p:nvSpPr>
          <p:spPr bwMode="auto">
            <a:xfrm>
              <a:off x="106874" y="3552680"/>
              <a:ext cx="3190835"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400">
                  <a:solidFill>
                    <a:srgbClr val="000000"/>
                  </a:solidFill>
                  <a:latin typeface="Arial" panose="020B0604020202020204" pitchFamily="34" charset="0"/>
                  <a:ea typeface="MS PGothic" panose="020B0600070205080204" pitchFamily="34" charset="-128"/>
                </a:rPr>
                <a:t>Green = ground-based PM</a:t>
              </a:r>
              <a:r>
                <a:rPr lang="en-US" altLang="en-US" sz="1400" baseline="-25000">
                  <a:solidFill>
                    <a:srgbClr val="000000"/>
                  </a:solidFill>
                  <a:latin typeface="Arial" panose="020B0604020202020204" pitchFamily="34" charset="0"/>
                  <a:ea typeface="MS PGothic" panose="020B0600070205080204" pitchFamily="34" charset="-128"/>
                </a:rPr>
                <a:t>2.5</a:t>
              </a:r>
              <a:endParaRPr lang="en-US" altLang="en-US" sz="1400">
                <a:solidFill>
                  <a:srgbClr val="000000"/>
                </a:solidFill>
                <a:latin typeface="Arial" panose="020B0604020202020204" pitchFamily="34" charset="0"/>
                <a:ea typeface="MS PGothic" panose="020B0600070205080204" pitchFamily="34" charset="-128"/>
              </a:endParaRPr>
            </a:p>
            <a:p>
              <a:pPr eaLnBrk="1" hangingPunct="1"/>
              <a:r>
                <a:rPr lang="en-US" altLang="en-US" sz="1400">
                  <a:solidFill>
                    <a:srgbClr val="000000"/>
                  </a:solidFill>
                  <a:latin typeface="Arial" panose="020B0604020202020204" pitchFamily="34" charset="0"/>
                  <a:ea typeface="MS PGothic" panose="020B0600070205080204" pitchFamily="34" charset="-128"/>
                </a:rPr>
                <a:t>Blue = AirNow Satellite-based PM</a:t>
              </a:r>
              <a:r>
                <a:rPr lang="en-US" altLang="en-US" sz="1400" baseline="-25000">
                  <a:solidFill>
                    <a:srgbClr val="000000"/>
                  </a:solidFill>
                  <a:latin typeface="Arial" panose="020B0604020202020204" pitchFamily="34" charset="0"/>
                  <a:ea typeface="MS PGothic" panose="020B0600070205080204" pitchFamily="34" charset="-128"/>
                </a:rPr>
                <a:t>2.5</a:t>
              </a:r>
              <a:r>
                <a:rPr lang="en-US" altLang="en-US" sz="1400">
                  <a:solidFill>
                    <a:srgbClr val="000000"/>
                  </a:solidFill>
                  <a:latin typeface="Arial" panose="020B0604020202020204" pitchFamily="34" charset="0"/>
                  <a:ea typeface="MS PGothic" panose="020B0600070205080204" pitchFamily="34" charset="-128"/>
                </a:rPr>
                <a:t> </a:t>
              </a:r>
            </a:p>
            <a:p>
              <a:pPr eaLnBrk="1" hangingPunct="1"/>
              <a:r>
                <a:rPr lang="en-US" altLang="en-US" sz="1400">
                  <a:solidFill>
                    <a:srgbClr val="000000"/>
                  </a:solidFill>
                  <a:latin typeface="Arial" panose="020B0604020202020204" pitchFamily="34" charset="0"/>
                  <a:ea typeface="MS PGothic" panose="020B0600070205080204" pitchFamily="34" charset="-128"/>
                </a:rPr>
                <a:t>White = no coverage</a:t>
              </a:r>
            </a:p>
          </p:txBody>
        </p:sp>
        <p:pic>
          <p:nvPicPr>
            <p:cNvPr id="141324" name="Picture 2"/>
            <p:cNvPicPr>
              <a:picLocks noChangeAspect="1" noChangeArrowheads="1"/>
            </p:cNvPicPr>
            <p:nvPr/>
          </p:nvPicPr>
          <p:blipFill>
            <a:blip r:embed="rId6">
              <a:extLst>
                <a:ext uri="{28A0092B-C50C-407E-A947-70E740481C1C}">
                  <a14:useLocalDpi xmlns:a14="http://schemas.microsoft.com/office/drawing/2010/main" val="0"/>
                </a:ext>
              </a:extLst>
            </a:blip>
            <a:srcRect l="2760" t="1888" r="3632" b="15897"/>
            <a:stretch>
              <a:fillRect/>
            </a:stretch>
          </p:blipFill>
          <p:spPr bwMode="auto">
            <a:xfrm>
              <a:off x="125884" y="1416428"/>
              <a:ext cx="3171826" cy="21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EEC2D1-01FA-B949-898C-320867BB536A}"/>
              </a:ext>
            </a:extLst>
          </p:cNvPr>
          <p:cNvSpPr/>
          <p:nvPr/>
        </p:nvSpPr>
        <p:spPr>
          <a:xfrm>
            <a:off x="5737029" y="112201"/>
            <a:ext cx="6454971" cy="6602923"/>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CC44D2-3BA1-A04A-A4C5-F41EC6777678}"/>
              </a:ext>
            </a:extLst>
          </p:cNvPr>
          <p:cNvSpPr>
            <a:spLocks noGrp="1"/>
          </p:cNvSpPr>
          <p:nvPr>
            <p:ph type="ctrTitle"/>
          </p:nvPr>
        </p:nvSpPr>
        <p:spPr>
          <a:xfrm>
            <a:off x="5926035" y="-4688"/>
            <a:ext cx="6265965" cy="2550047"/>
          </a:xfrm>
        </p:spPr>
        <p:txBody>
          <a:bodyPr>
            <a:normAutofit/>
          </a:bodyPr>
          <a:lstStyle/>
          <a:p>
            <a:pPr algn="l">
              <a:lnSpc>
                <a:spcPct val="100000"/>
              </a:lnSpc>
            </a:pPr>
            <a:r>
              <a:rPr lang="en-US" sz="3400" b="1" dirty="0">
                <a:latin typeface="Arial" panose="020B0604020202020204" pitchFamily="34" charset="0"/>
                <a:cs typeface="Arial" panose="020B0604020202020204" pitchFamily="34" charset="0"/>
              </a:rPr>
              <a:t>Improving Forecasts of Respiratory Hazards from  Toxic Algal Blooms in Florida</a:t>
            </a:r>
            <a:endParaRPr lang="en-US" sz="3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2374805-6C1E-9140-9CFF-363FA26F44C5}"/>
              </a:ext>
            </a:extLst>
          </p:cNvPr>
          <p:cNvSpPr/>
          <p:nvPr/>
        </p:nvSpPr>
        <p:spPr>
          <a:xfrm>
            <a:off x="0" y="3095002"/>
            <a:ext cx="5502223" cy="3872448"/>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EA4B355-6EF7-0F4F-B0BE-50BD05537697}"/>
              </a:ext>
            </a:extLst>
          </p:cNvPr>
          <p:cNvSpPr/>
          <p:nvPr/>
        </p:nvSpPr>
        <p:spPr>
          <a:xfrm>
            <a:off x="74385" y="3071805"/>
            <a:ext cx="5502223" cy="3786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EAB1F367-0450-AE4E-942D-6863D4C0B2BA}"/>
              </a:ext>
            </a:extLst>
          </p:cNvPr>
          <p:cNvSpPr txBox="1">
            <a:spLocks/>
          </p:cNvSpPr>
          <p:nvPr/>
        </p:nvSpPr>
        <p:spPr>
          <a:xfrm>
            <a:off x="5957376" y="2411896"/>
            <a:ext cx="6071145" cy="365317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7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Through a partnership with NOAA, the Florida Fish and Wildlife Conservation Commission, the Gulf of Mexico Coastal Ocean Observing System (GCOOS), and NASA’s Health and Air Quality Applications program, scientists integrated satellite and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HABscope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smartphone app data (obtained by citizen scientists) to monitor the presence and extent of harmful algal blooms in the Gulf of Mexico.  Since these algal blooms release toxic aerosols, the results are assimilated into the 24-hour Experimental Red Tide Respiratory Forecast, now updated every three hours, to identify affected Florida beaches, helping beach communities better understand their risk and take appropriate precautions.</a:t>
            </a:r>
          </a:p>
        </p:txBody>
      </p:sp>
      <p:sp>
        <p:nvSpPr>
          <p:cNvPr id="6" name="Rectangle 5">
            <a:extLst>
              <a:ext uri="{FF2B5EF4-FFF2-40B4-BE49-F238E27FC236}">
                <a16:creationId xmlns:a16="http://schemas.microsoft.com/office/drawing/2014/main" id="{4D880F26-329E-2442-8539-EA49A329D7FA}"/>
              </a:ext>
            </a:extLst>
          </p:cNvPr>
          <p:cNvSpPr/>
          <p:nvPr/>
        </p:nvSpPr>
        <p:spPr>
          <a:xfrm>
            <a:off x="6019369" y="829257"/>
            <a:ext cx="536413" cy="1084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9CAFD0C-1973-4D44-A5F8-5DDD1A43DCB2}"/>
              </a:ext>
            </a:extLst>
          </p:cNvPr>
          <p:cNvSpPr txBox="1"/>
          <p:nvPr/>
        </p:nvSpPr>
        <p:spPr>
          <a:xfrm>
            <a:off x="1" y="6111858"/>
            <a:ext cx="5502222" cy="7562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Observations from Terra (MODIS), JPSS/S-NPP (VIIRS), and Copernicus Sentinel-3 were integrated with </a:t>
            </a: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128"/>
                <a:cs typeface="Arial" panose="020B0604020202020204" pitchFamily="34" charset="0"/>
              </a:rPr>
              <a:t>HABscope</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 smartphone app data to enhance forecasts of respiratory hazards from toxic algal blooms along the Florida Gulf Coast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hlinkClick r:id="rId3"/>
              </a:rPr>
              <a:t>https://habforecast.gcoos.org/</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6"/>
          <p:cNvSpPr/>
          <p:nvPr/>
        </p:nvSpPr>
        <p:spPr>
          <a:xfrm>
            <a:off x="5926035" y="6066934"/>
            <a:ext cx="6105544" cy="646331"/>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NASA Web Feature: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hlinkClick r:id="rId4"/>
              </a:rPr>
              <a:t>https://www.nasa.gov/feature/space-views-aid-florida-red-tide-health-alerts-1</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 </a:t>
            </a:r>
          </a:p>
        </p:txBody>
      </p:sp>
      <p:pic>
        <p:nvPicPr>
          <p:cNvPr id="17" name="Picture 16">
            <a:extLst>
              <a:ext uri="{FF2B5EF4-FFF2-40B4-BE49-F238E27FC236}">
                <a16:creationId xmlns:a16="http://schemas.microsoft.com/office/drawing/2014/main" id="{32022049-4546-4E34-B0FD-6B74F5698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93758"/>
            <a:ext cx="4846319" cy="1481582"/>
          </a:xfrm>
          <a:prstGeom prst="rect">
            <a:avLst/>
          </a:prstGeom>
        </p:spPr>
      </p:pic>
      <p:pic>
        <p:nvPicPr>
          <p:cNvPr id="18" name="Picture 17">
            <a:extLst>
              <a:ext uri="{FF2B5EF4-FFF2-40B4-BE49-F238E27FC236}">
                <a16:creationId xmlns:a16="http://schemas.microsoft.com/office/drawing/2014/main" id="{E19530F3-C781-4952-B355-C4CA3598846D}"/>
              </a:ext>
            </a:extLst>
          </p:cNvPr>
          <p:cNvPicPr>
            <a:picLocks noChangeAspect="1"/>
          </p:cNvPicPr>
          <p:nvPr/>
        </p:nvPicPr>
        <p:blipFill rotWithShape="1">
          <a:blip r:embed="rId6">
            <a:extLst>
              <a:ext uri="{28A0092B-C50C-407E-A947-70E740481C1C}">
                <a14:useLocalDpi xmlns:a14="http://schemas.microsoft.com/office/drawing/2010/main" val="0"/>
              </a:ext>
            </a:extLst>
          </a:blip>
          <a:srcRect l="56424" t="18592"/>
          <a:stretch/>
        </p:blipFill>
        <p:spPr>
          <a:xfrm>
            <a:off x="-1" y="4148321"/>
            <a:ext cx="4846319" cy="2043049"/>
          </a:xfrm>
          <a:prstGeom prst="rect">
            <a:avLst/>
          </a:prstGeom>
        </p:spPr>
      </p:pic>
      <p:pic>
        <p:nvPicPr>
          <p:cNvPr id="16" name="Picture 15">
            <a:extLst>
              <a:ext uri="{FF2B5EF4-FFF2-40B4-BE49-F238E27FC236}">
                <a16:creationId xmlns:a16="http://schemas.microsoft.com/office/drawing/2014/main" id="{1C3A4186-8031-48BD-9D93-AB3BC18E64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3155"/>
            <a:ext cx="4846318" cy="2783227"/>
          </a:xfrm>
          <a:prstGeom prst="rect">
            <a:avLst/>
          </a:prstGeom>
        </p:spPr>
      </p:pic>
    </p:spTree>
    <p:extLst>
      <p:ext uri="{BB962C8B-B14F-4D97-AF65-F5344CB8AC3E}">
        <p14:creationId xmlns:p14="http://schemas.microsoft.com/office/powerpoint/2010/main" val="2858978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TextBox 7"/>
          <p:cNvSpPr txBox="1">
            <a:spLocks noChangeArrowheads="1"/>
          </p:cNvSpPr>
          <p:nvPr/>
        </p:nvSpPr>
        <p:spPr bwMode="auto">
          <a:xfrm>
            <a:off x="368389" y="822135"/>
            <a:ext cx="4346575"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Nitrogen dioxide (NO</a:t>
            </a:r>
            <a:r>
              <a:rPr kumimoji="0" lang="en-US" altLang="en-US" sz="16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mn-cs"/>
              </a:rPr>
              <a:t>2</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is a pollutant that is unhealthy to breath and contributes to the formation of unhealthy levels of surface ozone pollution. It is primarily emitted from tailpipes and smokestacks.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lvl="0">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Aura Ozone Monitoring Instrument (OMI) and ESA TROPOMI data show </a:t>
            </a:r>
            <a:r>
              <a:rPr lang="en-US" alt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large decreases of NO</a:t>
            </a:r>
            <a:r>
              <a:rPr lang="en-US" altLang="en-US" sz="1600" baseline="-25000" dirty="0">
                <a:solidFill>
                  <a:srgbClr val="000000"/>
                </a:solidFill>
                <a:latin typeface="Arial" panose="020B0604020202020204" pitchFamily="34" charset="0"/>
                <a:ea typeface="MS PGothic" panose="020B0600070205080204" pitchFamily="34" charset="-128"/>
                <a:cs typeface="Arial" panose="020B0604020202020204" pitchFamily="34" charset="0"/>
              </a:rPr>
              <a:t>2 </a:t>
            </a:r>
            <a:r>
              <a:rPr lang="en-US" alt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in areas where COVID-19 mitigation measures have been introduced</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lang="en-US" sz="1600" dirty="0">
                <a:latin typeface="Arial" panose="020B0604020202020204" pitchFamily="34" charset="0"/>
                <a:cs typeface="Arial" panose="020B0604020202020204" pitchFamily="34" charset="0"/>
              </a:rPr>
              <a:t>Ongoing observations of air quality have helped provide immediate examples of how Earth’s systems are responding to these changes in human behavior.</a:t>
            </a: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The NASA</a:t>
            </a:r>
            <a:r>
              <a:rPr lang="en-US" sz="1600" dirty="0">
                <a:latin typeface="Arial" panose="020B0604020202020204" pitchFamily="34" charset="0"/>
                <a:cs typeface="Arial" panose="020B0604020202020204" pitchFamily="34" charset="0"/>
              </a:rPr>
              <a:t> OMI team created a portal to provide scientists an easy way to see how satellite </a:t>
            </a:r>
            <a:r>
              <a:rPr lang="en-US" alt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NO</a:t>
            </a:r>
            <a:r>
              <a:rPr lang="en-US" altLang="en-US" sz="1600" baseline="-25000" dirty="0">
                <a:solidFill>
                  <a:srgbClr val="000000"/>
                </a:solidFill>
                <a:latin typeface="Arial" panose="020B0604020202020204" pitchFamily="34" charset="0"/>
                <a:ea typeface="MS PGothic" panose="020B0600070205080204" pitchFamily="34" charset="-128"/>
                <a:cs typeface="Arial" panose="020B0604020202020204" pitchFamily="34" charset="0"/>
              </a:rPr>
              <a:t>2</a:t>
            </a:r>
            <a:r>
              <a:rPr lang="en-US" sz="1600" dirty="0">
                <a:latin typeface="Arial" panose="020B0604020202020204" pitchFamily="34" charset="0"/>
                <a:cs typeface="Arial" panose="020B0604020202020204" pitchFamily="34" charset="0"/>
              </a:rPr>
              <a:t> has changed in 2020 compared to the 2015-2019 average for the same 14-day period:  </a:t>
            </a:r>
            <a:r>
              <a:rPr lang="en-US" sz="1600" u="sng" dirty="0">
                <a:latin typeface="Arial" panose="020B0604020202020204" pitchFamily="34" charset="0"/>
                <a:cs typeface="Arial" panose="020B0604020202020204" pitchFamily="34" charset="0"/>
                <a:hlinkClick r:id="rId3"/>
              </a:rPr>
              <a:t>https://so2.gsfc.nasa.gov/no2/no2_index.html</a:t>
            </a:r>
            <a:endParaRPr lang="en-US" sz="16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0468" name="Title 1"/>
          <p:cNvSpPr txBox="1">
            <a:spLocks/>
          </p:cNvSpPr>
          <p:nvPr/>
        </p:nvSpPr>
        <p:spPr bwMode="auto">
          <a:xfrm>
            <a:off x="748460" y="70271"/>
            <a:ext cx="10695079"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mn-cs"/>
              </a:rPr>
              <a:t> </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mn-cs"/>
              </a:rPr>
              <a:t>Air Quality </a:t>
            </a:r>
            <a:r>
              <a:rPr lang="en-US" altLang="en-US" b="1" dirty="0">
                <a:solidFill>
                  <a:prstClr val="black"/>
                </a:solidFill>
                <a:latin typeface="Arial" panose="020B0604020202020204" pitchFamily="34" charset="0"/>
              </a:rPr>
              <a:t>Changes in Response to COVID-19 Mitigation Efforts</a:t>
            </a:r>
            <a:endPar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endParaRPr>
          </a:p>
        </p:txBody>
      </p:sp>
      <p:sp>
        <p:nvSpPr>
          <p:cNvPr id="190469" name="TextBox 1"/>
          <p:cNvSpPr txBox="1">
            <a:spLocks noChangeArrowheads="1"/>
          </p:cNvSpPr>
          <p:nvPr/>
        </p:nvSpPr>
        <p:spPr bwMode="auto">
          <a:xfrm>
            <a:off x="8530658" y="825011"/>
            <a:ext cx="1539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Aura OMI NO</a:t>
            </a:r>
            <a:r>
              <a:rPr kumimoji="0" lang="en-US" altLang="en-US" sz="1600" b="1" i="0" u="none" strike="noStrike" kern="1200" cap="none" spc="0" normalizeH="0" baseline="-25000" noProof="0" dirty="0">
                <a:ln>
                  <a:noFill/>
                </a:ln>
                <a:solidFill>
                  <a:srgbClr val="FFFFFF"/>
                </a:solidFill>
                <a:effectLst/>
                <a:uLnTx/>
                <a:uFillTx/>
                <a:latin typeface="Arial" panose="020B0604020202020204" pitchFamily="34" charset="0"/>
                <a:ea typeface="MS PGothic" panose="020B0600070205080204" pitchFamily="34" charset="-128"/>
                <a:cs typeface="+mn-cs"/>
              </a:rPr>
              <a:t>2</a:t>
            </a:r>
          </a:p>
        </p:txBody>
      </p:sp>
      <p:sp>
        <p:nvSpPr>
          <p:cNvPr id="190470" name="TextBox 1"/>
          <p:cNvSpPr txBox="1">
            <a:spLocks noChangeArrowheads="1"/>
          </p:cNvSpPr>
          <p:nvPr/>
        </p:nvSpPr>
        <p:spPr bwMode="auto">
          <a:xfrm>
            <a:off x="9406327" y="2945623"/>
            <a:ext cx="639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2005</a:t>
            </a:r>
            <a:endParaRPr kumimoji="0" lang="en-US" altLang="en-US" sz="1600" b="1" i="0" u="none" strike="noStrike" kern="1200" cap="none" spc="0" normalizeH="0" baseline="-2500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 name="TextBox 1"/>
          <p:cNvSpPr txBox="1">
            <a:spLocks noChangeArrowheads="1"/>
          </p:cNvSpPr>
          <p:nvPr/>
        </p:nvSpPr>
        <p:spPr bwMode="auto">
          <a:xfrm>
            <a:off x="10613086" y="5361669"/>
            <a:ext cx="6399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2016</a:t>
            </a:r>
            <a:endParaRPr kumimoji="0" lang="en-US" altLang="en-US" sz="1600" b="1" i="0" u="none" strike="noStrike" kern="1200" cap="none" spc="0" normalizeH="0" baseline="-2500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pic>
        <p:nvPicPr>
          <p:cNvPr id="1026" name="Picture 2" descr="https://arset.gsfc.nasa.gov/sites/default/files/Header_Image_Final.png">
            <a:extLst>
              <a:ext uri="{FF2B5EF4-FFF2-40B4-BE49-F238E27FC236}">
                <a16:creationId xmlns:a16="http://schemas.microsoft.com/office/drawing/2014/main" id="{6FDB4B34-69CF-49F7-A0C9-B148F9B56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1123" y="1433850"/>
            <a:ext cx="7154682" cy="35773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904025D-DFBB-4A9D-BF39-804DBB74FC81}"/>
              </a:ext>
            </a:extLst>
          </p:cNvPr>
          <p:cNvSpPr/>
          <p:nvPr/>
        </p:nvSpPr>
        <p:spPr>
          <a:xfrm>
            <a:off x="5400464" y="5432983"/>
            <a:ext cx="6096000" cy="646331"/>
          </a:xfrm>
          <a:prstGeom prst="rect">
            <a:avLst/>
          </a:prstGeom>
        </p:spPr>
        <p:txBody>
          <a:bodyPr>
            <a:spAutoFit/>
          </a:bodyPr>
          <a:lstStyle/>
          <a:p>
            <a:r>
              <a:rPr lang="en-US" sz="1200" dirty="0">
                <a:solidFill>
                  <a:srgbClr val="000000"/>
                </a:solidFill>
                <a:cs typeface="Arial" panose="020B0604020202020204" pitchFamily="34" charset="0"/>
              </a:rPr>
              <a:t>Decreases in air pollution, specifically tropospheric nitrogen dioxide (NO2), over the Northeast United States due to COVID-19 response.</a:t>
            </a:r>
          </a:p>
          <a:p>
            <a:r>
              <a:rPr lang="en-US" sz="1200" b="1" i="1" dirty="0">
                <a:solidFill>
                  <a:srgbClr val="000000"/>
                </a:solidFill>
                <a:cs typeface="Arial" panose="020B0604020202020204" pitchFamily="34" charset="0"/>
              </a:rPr>
              <a:t>Credits: NASA/Science Visualization Studio</a:t>
            </a:r>
            <a:endParaRPr lang="en-US" sz="1200" b="1" i="1" dirty="0">
              <a:solidFill>
                <a:srgbClr val="000000"/>
              </a:solidFill>
              <a:effectLst/>
              <a:cs typeface="Arial" panose="020B0604020202020204" pitchFamily="34" charset="0"/>
            </a:endParaRPr>
          </a:p>
        </p:txBody>
      </p:sp>
      <p:sp>
        <p:nvSpPr>
          <p:cNvPr id="9" name="TextBox 8">
            <a:extLst>
              <a:ext uri="{FF2B5EF4-FFF2-40B4-BE49-F238E27FC236}">
                <a16:creationId xmlns:a16="http://schemas.microsoft.com/office/drawing/2014/main" id="{CDAD50E2-6E9F-4924-A682-7BD83BB6C82D}"/>
              </a:ext>
            </a:extLst>
          </p:cNvPr>
          <p:cNvSpPr txBox="1"/>
          <p:nvPr/>
        </p:nvSpPr>
        <p:spPr>
          <a:xfrm>
            <a:off x="2518659" y="6402649"/>
            <a:ext cx="7154682" cy="461665"/>
          </a:xfrm>
          <a:prstGeom prst="rect">
            <a:avLst/>
          </a:prstGeom>
          <a:solidFill>
            <a:schemeClr val="bg2"/>
          </a:solidFill>
        </p:spPr>
        <p:txBody>
          <a:bodyPr wrap="square" rtlCol="0">
            <a:spAutoFit/>
          </a:bodyPr>
          <a:lstStyle/>
          <a:p>
            <a:pPr algn="ctr"/>
            <a:r>
              <a:rPr lang="en-US" sz="2400" b="1" u="sng" dirty="0">
                <a:cs typeface="Arial" panose="020B0604020202020204" pitchFamily="34" charset="0"/>
                <a:hlinkClick r:id="rId3"/>
              </a:rPr>
              <a:t>https://so2.gsfc.nasa.gov/no2/no2_index.html</a:t>
            </a:r>
            <a:endParaRPr lang="en-US" sz="2400" b="1" dirty="0">
              <a:cs typeface="Arial" panose="020B0604020202020204" pitchFamily="34" charset="0"/>
            </a:endParaRPr>
          </a:p>
        </p:txBody>
      </p:sp>
    </p:spTree>
    <p:extLst>
      <p:ext uri="{BB962C8B-B14F-4D97-AF65-F5344CB8AC3E}">
        <p14:creationId xmlns:p14="http://schemas.microsoft.com/office/powerpoint/2010/main" val="2740826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80014" y="6096000"/>
            <a:ext cx="5487987" cy="762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1648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9538" y="83185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9539" y="3714750"/>
            <a:ext cx="54959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2" descr="http://svs.gsfc.nasa.gov/vis/a010000/a011500/a011576/no2_colorba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5125" y="6172200"/>
            <a:ext cx="32004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TextBox 7"/>
          <p:cNvSpPr txBox="1">
            <a:spLocks noChangeArrowheads="1"/>
          </p:cNvSpPr>
          <p:nvPr/>
        </p:nvSpPr>
        <p:spPr bwMode="auto">
          <a:xfrm>
            <a:off x="1099344" y="1591468"/>
            <a:ext cx="3656013" cy="4246563"/>
          </a:xfrm>
          <a:prstGeom prst="rect">
            <a:avLst/>
          </a:prstGeom>
          <a:solidFill>
            <a:srgbClr val="FEFEFE"/>
          </a:solidFill>
          <a:ln>
            <a:noFill/>
          </a:ln>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800" dirty="0">
                <a:solidFill>
                  <a:srgbClr val="000000"/>
                </a:solidFill>
                <a:latin typeface="Arial" panose="020B0604020202020204" pitchFamily="34" charset="0"/>
                <a:ea typeface="MS PGothic" panose="020B0600070205080204" pitchFamily="34" charset="-128"/>
              </a:rPr>
              <a:t>• OMI data show a 30-40% decrease in the pollutant nitrogen dioxide from 2005 to 2011.</a:t>
            </a:r>
          </a:p>
          <a:p>
            <a:pPr eaLnBrk="1" hangingPunct="1"/>
            <a:endParaRPr lang="en-US" altLang="en-US" sz="1800" dirty="0">
              <a:solidFill>
                <a:srgbClr val="000000"/>
              </a:solidFill>
              <a:latin typeface="Arial" panose="020B0604020202020204" pitchFamily="34" charset="0"/>
              <a:ea typeface="MS PGothic" panose="020B0600070205080204" pitchFamily="34" charset="-128"/>
            </a:endParaRPr>
          </a:p>
          <a:p>
            <a:pPr eaLnBrk="1" hangingPunct="1"/>
            <a:r>
              <a:rPr lang="en-US" altLang="en-US" sz="1800" dirty="0">
                <a:solidFill>
                  <a:srgbClr val="000000"/>
                </a:solidFill>
                <a:latin typeface="Arial" panose="020B0604020202020204" pitchFamily="34" charset="0"/>
                <a:ea typeface="MS PGothic" panose="020B0600070205080204" pitchFamily="34" charset="-128"/>
              </a:rPr>
              <a:t>• The NO</a:t>
            </a:r>
            <a:r>
              <a:rPr lang="en-US" altLang="en-US" sz="1800" baseline="-25000" dirty="0">
                <a:solidFill>
                  <a:srgbClr val="000000"/>
                </a:solidFill>
                <a:latin typeface="Arial" panose="020B0604020202020204" pitchFamily="34" charset="0"/>
                <a:ea typeface="MS PGothic" panose="020B0600070205080204" pitchFamily="34" charset="-128"/>
              </a:rPr>
              <a:t>2</a:t>
            </a:r>
            <a:r>
              <a:rPr lang="en-US" altLang="en-US" sz="1800" dirty="0">
                <a:solidFill>
                  <a:srgbClr val="000000"/>
                </a:solidFill>
                <a:latin typeface="Arial" panose="020B0604020202020204" pitchFamily="34" charset="0"/>
                <a:ea typeface="MS PGothic" panose="020B0600070205080204" pitchFamily="34" charset="-128"/>
              </a:rPr>
              <a:t> decrease is due to emission control devices on coal-burning power plants and more fuel-efficient cars.</a:t>
            </a:r>
          </a:p>
          <a:p>
            <a:pPr eaLnBrk="1" hangingPunct="1"/>
            <a:endParaRPr lang="en-US" altLang="en-US" sz="1800" dirty="0">
              <a:solidFill>
                <a:srgbClr val="000000"/>
              </a:solidFill>
              <a:latin typeface="Arial" panose="020B0604020202020204" pitchFamily="34" charset="0"/>
              <a:ea typeface="MS PGothic" panose="020B0600070205080204" pitchFamily="34" charset="-128"/>
            </a:endParaRPr>
          </a:p>
          <a:p>
            <a:pPr eaLnBrk="1" hangingPunct="1"/>
            <a:r>
              <a:rPr lang="en-US" altLang="en-US" sz="1800" dirty="0">
                <a:solidFill>
                  <a:srgbClr val="000000"/>
                </a:solidFill>
                <a:latin typeface="Arial" panose="020B0604020202020204" pitchFamily="34" charset="0"/>
                <a:ea typeface="MS PGothic" panose="020B0600070205080204" pitchFamily="34" charset="-128"/>
              </a:rPr>
              <a:t>• NASA AQAST members facilitate the use of satellite data by the air quality community, such as by demonstrating the effectiveness of state efforts to improve air quality.</a:t>
            </a:r>
          </a:p>
        </p:txBody>
      </p:sp>
      <p:sp>
        <p:nvSpPr>
          <p:cNvPr id="164871" name="Title 1"/>
          <p:cNvSpPr txBox="1">
            <a:spLocks/>
          </p:cNvSpPr>
          <p:nvPr/>
        </p:nvSpPr>
        <p:spPr bwMode="auto">
          <a:xfrm>
            <a:off x="1595439" y="0"/>
            <a:ext cx="8251825" cy="831850"/>
          </a:xfrm>
          <a:prstGeom prst="rect">
            <a:avLst/>
          </a:prstGeom>
          <a:solidFill>
            <a:srgbClr val="FEFEFE"/>
          </a:solidFill>
          <a:ln>
            <a:noFill/>
          </a:ln>
        </p:spPr>
        <p:txBody>
          <a:bodyPr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nSpc>
                <a:spcPct val="85000"/>
              </a:lnSpc>
            </a:pPr>
            <a:r>
              <a:rPr lang="en-US" altLang="en-US" sz="2800" b="1" dirty="0">
                <a:latin typeface="Arial" panose="020B0604020202020204" pitchFamily="34" charset="0"/>
              </a:rPr>
              <a:t>NASA </a:t>
            </a:r>
            <a:r>
              <a:rPr lang="en-US" altLang="en-US" sz="2800" b="1" i="1" dirty="0">
                <a:latin typeface="Arial" panose="020B0604020202020204" pitchFamily="34" charset="0"/>
              </a:rPr>
              <a:t>Aura</a:t>
            </a:r>
            <a:r>
              <a:rPr lang="en-US" altLang="en-US" sz="2800" b="1" dirty="0">
                <a:latin typeface="Arial" panose="020B0604020202020204" pitchFamily="34" charset="0"/>
              </a:rPr>
              <a:t> OMI Shows Air Quality is Improving</a:t>
            </a:r>
            <a:endParaRPr lang="en-US" altLang="en-US" sz="2800" b="1" dirty="0">
              <a:latin typeface="Arial" panose="020B0604020202020204" pitchFamily="34" charset="0"/>
              <a:cs typeface="Arial" panose="020B0604020202020204" pitchFamily="34" charset="0"/>
            </a:endParaRPr>
          </a:p>
        </p:txBody>
      </p:sp>
      <p:sp>
        <p:nvSpPr>
          <p:cNvPr id="164872" name="TextBox 1"/>
          <p:cNvSpPr txBox="1">
            <a:spLocks noChangeArrowheads="1"/>
          </p:cNvSpPr>
          <p:nvPr/>
        </p:nvSpPr>
        <p:spPr bwMode="auto">
          <a:xfrm>
            <a:off x="9713914" y="2851151"/>
            <a:ext cx="606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600" b="1">
                <a:solidFill>
                  <a:srgbClr val="FFFFFF"/>
                </a:solidFill>
                <a:latin typeface="Arial" panose="020B0604020202020204" pitchFamily="34" charset="0"/>
                <a:ea typeface="MS PGothic" panose="020B0600070205080204" pitchFamily="34" charset="-128"/>
              </a:rPr>
              <a:t>NOx</a:t>
            </a:r>
          </a:p>
        </p:txBody>
      </p:sp>
      <p:sp>
        <p:nvSpPr>
          <p:cNvPr id="164873" name="TextBox 9"/>
          <p:cNvSpPr txBox="1">
            <a:spLocks noChangeArrowheads="1"/>
          </p:cNvSpPr>
          <p:nvPr/>
        </p:nvSpPr>
        <p:spPr bwMode="auto">
          <a:xfrm>
            <a:off x="9710739" y="5757864"/>
            <a:ext cx="606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600" b="1">
                <a:solidFill>
                  <a:srgbClr val="FFFFFF"/>
                </a:solidFill>
                <a:latin typeface="Arial" panose="020B0604020202020204" pitchFamily="34" charset="0"/>
                <a:ea typeface="MS PGothic" panose="020B0600070205080204" pitchFamily="34" charset="-128"/>
              </a:rPr>
              <a:t>NOx</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ctrTitle"/>
          </p:nvPr>
        </p:nvSpPr>
        <p:spPr>
          <a:xfrm>
            <a:off x="1630363" y="227014"/>
            <a:ext cx="8915400" cy="833437"/>
          </a:xfrm>
          <a:solidFill>
            <a:srgbClr val="FEFEFE"/>
          </a:solidFill>
        </p:spPr>
        <p:txBody>
          <a:bodyPr/>
          <a:lstStyle/>
          <a:p>
            <a:pPr eaLnBrk="1" hangingPunct="1"/>
            <a:r>
              <a:rPr lang="en-US" altLang="en-US" dirty="0"/>
              <a:t>Using satellite observations</a:t>
            </a:r>
            <a:br>
              <a:rPr lang="en-US" altLang="en-US" dirty="0"/>
            </a:br>
            <a:r>
              <a:rPr lang="en-US" altLang="en-US" dirty="0"/>
              <a:t>to monitor growth in emissions from Canadian oil sands</a:t>
            </a:r>
          </a:p>
        </p:txBody>
      </p:sp>
      <p:pic>
        <p:nvPicPr>
          <p:cNvPr id="163843" name="Picture 2" descr="Oil Sand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401" y="4019550"/>
            <a:ext cx="408781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0514" y="1706564"/>
            <a:ext cx="3163887"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a:off x="5484814" y="2243138"/>
            <a:ext cx="1887537" cy="0"/>
          </a:xfrm>
          <a:prstGeom prst="straightConnector1">
            <a:avLst/>
          </a:prstGeom>
          <a:ln w="635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3846" name="TextBox 12"/>
          <p:cNvSpPr txBox="1">
            <a:spLocks noChangeArrowheads="1"/>
          </p:cNvSpPr>
          <p:nvPr/>
        </p:nvSpPr>
        <p:spPr bwMode="auto">
          <a:xfrm>
            <a:off x="2430463" y="1211096"/>
            <a:ext cx="3511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000000"/>
                </a:solidFill>
                <a:latin typeface="Arial" panose="020B0604020202020204" pitchFamily="34" charset="0"/>
                <a:cs typeface="Arial" panose="020B0604020202020204" pitchFamily="34" charset="0"/>
              </a:rPr>
              <a:t>Oil sand recovery In Alberta</a:t>
            </a:r>
          </a:p>
        </p:txBody>
      </p:sp>
      <p:sp>
        <p:nvSpPr>
          <p:cNvPr id="163847" name="TextBox 13"/>
          <p:cNvSpPr txBox="1">
            <a:spLocks noChangeArrowheads="1"/>
          </p:cNvSpPr>
          <p:nvPr/>
        </p:nvSpPr>
        <p:spPr bwMode="auto">
          <a:xfrm>
            <a:off x="6518275" y="1338263"/>
            <a:ext cx="340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OMI NO</a:t>
            </a:r>
            <a:r>
              <a:rPr lang="en-US" altLang="en-US" sz="1800" baseline="-25000">
                <a:solidFill>
                  <a:srgbClr val="000000"/>
                </a:solidFill>
                <a:latin typeface="Arial" panose="020B0604020202020204" pitchFamily="34" charset="0"/>
                <a:cs typeface="Arial" panose="020B0604020202020204" pitchFamily="34" charset="0"/>
              </a:rPr>
              <a:t>2 </a:t>
            </a:r>
            <a:r>
              <a:rPr lang="en-US" altLang="en-US" sz="1800">
                <a:solidFill>
                  <a:srgbClr val="000000"/>
                </a:solidFill>
                <a:latin typeface="Arial" panose="020B0604020202020204" pitchFamily="34" charset="0"/>
                <a:cs typeface="Arial" panose="020B0604020202020204" pitchFamily="34" charset="0"/>
              </a:rPr>
              <a:t> columns, 2004-2010</a:t>
            </a:r>
          </a:p>
        </p:txBody>
      </p:sp>
      <p:cxnSp>
        <p:nvCxnSpPr>
          <p:cNvPr id="15" name="Straight Arrow Connector 14"/>
          <p:cNvCxnSpPr/>
          <p:nvPr/>
        </p:nvCxnSpPr>
        <p:spPr>
          <a:xfrm flipH="1">
            <a:off x="5721350" y="2606676"/>
            <a:ext cx="1828800" cy="2112963"/>
          </a:xfrm>
          <a:prstGeom prst="straightConnector1">
            <a:avLst/>
          </a:prstGeom>
          <a:ln w="635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3849" name="TextBox 18"/>
          <p:cNvSpPr txBox="1">
            <a:spLocks noChangeArrowheads="1"/>
          </p:cNvSpPr>
          <p:nvPr/>
        </p:nvSpPr>
        <p:spPr bwMode="auto">
          <a:xfrm>
            <a:off x="6145214" y="4576764"/>
            <a:ext cx="45354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Oil sand extraction requires much energy to extract and upgrade the bitumen.</a:t>
            </a:r>
          </a:p>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Observations show an increase in NO</a:t>
            </a:r>
            <a:r>
              <a:rPr lang="en-US" altLang="en-US" sz="1800" baseline="-25000">
                <a:solidFill>
                  <a:srgbClr val="000000"/>
                </a:solidFill>
                <a:latin typeface="Arial" panose="020B0604020202020204" pitchFamily="34" charset="0"/>
                <a:cs typeface="Arial" panose="020B0604020202020204" pitchFamily="34" charset="0"/>
              </a:rPr>
              <a:t>2</a:t>
            </a:r>
            <a:r>
              <a:rPr lang="en-US" altLang="en-US" sz="1800">
                <a:solidFill>
                  <a:srgbClr val="000000"/>
                </a:solidFill>
                <a:latin typeface="Arial" panose="020B0604020202020204" pitchFamily="34" charset="0"/>
                <a:cs typeface="Arial" panose="020B0604020202020204" pitchFamily="34" charset="0"/>
              </a:rPr>
              <a:t> columns  of ~10% per year.</a:t>
            </a:r>
          </a:p>
        </p:txBody>
      </p:sp>
      <p:sp>
        <p:nvSpPr>
          <p:cNvPr id="163850" name="TextBox 22"/>
          <p:cNvSpPr txBox="1">
            <a:spLocks noChangeArrowheads="1"/>
          </p:cNvSpPr>
          <p:nvPr/>
        </p:nvSpPr>
        <p:spPr bwMode="auto">
          <a:xfrm>
            <a:off x="7550150" y="6211888"/>
            <a:ext cx="3130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00"/>
                </a:solidFill>
                <a:latin typeface="Arial" panose="020B0604020202020204" pitchFamily="34" charset="0"/>
                <a:cs typeface="Arial" panose="020B0604020202020204" pitchFamily="34" charset="0"/>
              </a:rPr>
              <a:t>McLinden et al. [GRL 2012]</a:t>
            </a:r>
          </a:p>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AQAST PI: R.R. Dickerson</a:t>
            </a:r>
          </a:p>
        </p:txBody>
      </p:sp>
      <p:pic>
        <p:nvPicPr>
          <p:cNvPr id="16385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70150" y="1706564"/>
            <a:ext cx="28956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1"/>
          <p:cNvPicPr>
            <a:picLocks noChangeAspect="1" noChangeArrowheads="1"/>
          </p:cNvPicPr>
          <p:nvPr/>
        </p:nvPicPr>
        <p:blipFill>
          <a:blip r:embed="rId3">
            <a:extLst>
              <a:ext uri="{28A0092B-C50C-407E-A947-70E740481C1C}">
                <a14:useLocalDpi xmlns:a14="http://schemas.microsoft.com/office/drawing/2010/main" val="0"/>
              </a:ext>
            </a:extLst>
          </a:blip>
          <a:srcRect t="11644" r="12241" b="14792"/>
          <a:stretch>
            <a:fillRect/>
          </a:stretch>
        </p:blipFill>
        <p:spPr bwMode="auto">
          <a:xfrm>
            <a:off x="1524000" y="846138"/>
            <a:ext cx="9144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itle 1"/>
          <p:cNvSpPr>
            <a:spLocks noGrp="1"/>
          </p:cNvSpPr>
          <p:nvPr>
            <p:ph type="title"/>
          </p:nvPr>
        </p:nvSpPr>
        <p:spPr bwMode="auto">
          <a:xfrm>
            <a:off x="1970087" y="-59599"/>
            <a:ext cx="8251825" cy="954107"/>
          </a:xfrm>
          <a:solidFill>
            <a:schemeClr val="bg1"/>
          </a:solidFill>
        </p:spPr>
        <p:txBody>
          <a:bodyPr vert="horz" wrap="square" lIns="91440" tIns="45720" rIns="91440" bIns="45720" numCol="1" rtlCol="0" anchor="ctr" anchorCtr="0" compatLnSpc="1">
            <a:prstTxWarp prst="textNoShape">
              <a:avLst/>
            </a:prstTxWarp>
            <a:spAutoFit/>
          </a:bodyPr>
          <a:lstStyle/>
          <a:p>
            <a:pPr>
              <a:lnSpc>
                <a:spcPct val="100000"/>
              </a:lnSpc>
            </a:pPr>
            <a:r>
              <a:rPr lang="en-US" altLang="en-US" sz="2800" b="1" dirty="0">
                <a:solidFill>
                  <a:schemeClr val="tx1"/>
                </a:solidFill>
              </a:rPr>
              <a:t> Aura/OMI Documents Increase of India's Sulfur Dioxide Emissions</a:t>
            </a:r>
          </a:p>
        </p:txBody>
      </p:sp>
      <p:sp>
        <p:nvSpPr>
          <p:cNvPr id="166916" name="Rectangle 3"/>
          <p:cNvSpPr txBox="1">
            <a:spLocks noChangeArrowheads="1"/>
          </p:cNvSpPr>
          <p:nvPr/>
        </p:nvSpPr>
        <p:spPr bwMode="auto">
          <a:xfrm>
            <a:off x="10152064" y="6503988"/>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r" eaLnBrk="1" hangingPunct="1"/>
            <a:r>
              <a:rPr lang="en-US" altLang="en-US" sz="1400">
                <a:solidFill>
                  <a:srgbClr val="000000"/>
                </a:solidFill>
                <a:latin typeface="Arial" panose="020B0604020202020204" pitchFamily="34" charset="0"/>
                <a:ea typeface="MS PGothic" panose="020B0600070205080204" pitchFamily="34" charset="-128"/>
              </a:rPr>
              <a:t>|‌ </a:t>
            </a:r>
            <a:fld id="{A8FAD418-48C1-4576-8C47-E1387184D95F}" type="slidenum">
              <a:rPr lang="en-US" altLang="en-US" sz="1400">
                <a:solidFill>
                  <a:srgbClr val="000000"/>
                </a:solidFill>
                <a:latin typeface="Arial" panose="020B0604020202020204" pitchFamily="34" charset="0"/>
                <a:ea typeface="MS PGothic" panose="020B0600070205080204" pitchFamily="34" charset="-128"/>
              </a:rPr>
              <a:pPr algn="r" eaLnBrk="1" hangingPunct="1"/>
              <a:t>17</a:t>
            </a:fld>
            <a:endParaRPr lang="en-US" altLang="en-US" sz="1400">
              <a:solidFill>
                <a:srgbClr val="000000"/>
              </a:solidFill>
              <a:latin typeface="Arial" panose="020B0604020202020204" pitchFamily="34" charset="0"/>
              <a:ea typeface="MS PGothic" panose="020B0600070205080204" pitchFamily="34" charset="-128"/>
            </a:endParaRPr>
          </a:p>
        </p:txBody>
      </p:sp>
      <p:sp>
        <p:nvSpPr>
          <p:cNvPr id="166917" name="Content Placeholder 1"/>
          <p:cNvSpPr txBox="1">
            <a:spLocks/>
          </p:cNvSpPr>
          <p:nvPr/>
        </p:nvSpPr>
        <p:spPr bwMode="auto">
          <a:xfrm>
            <a:off x="5794376" y="1058864"/>
            <a:ext cx="44164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636588" indent="-239713">
              <a:defRPr sz="2400">
                <a:solidFill>
                  <a:schemeClr val="tx1"/>
                </a:solidFill>
                <a:latin typeface="Times" panose="02020603050405020304" pitchFamily="18" charset="0"/>
              </a:defRPr>
            </a:lvl2pPr>
            <a:lvl3pPr marL="917575" indent="-166688">
              <a:defRPr sz="2400">
                <a:solidFill>
                  <a:schemeClr val="tx1"/>
                </a:solidFill>
                <a:latin typeface="Times" panose="02020603050405020304" pitchFamily="18" charset="0"/>
              </a:defRPr>
            </a:lvl3pPr>
            <a:lvl4pPr marL="1255713" indent="-223838">
              <a:defRPr sz="2400">
                <a:solidFill>
                  <a:schemeClr val="tx1"/>
                </a:solidFill>
                <a:latin typeface="Times" panose="02020603050405020304" pitchFamily="18" charset="0"/>
              </a:defRPr>
            </a:lvl4pPr>
            <a:lvl5pPr marL="1593850" indent="-223838">
              <a:defRPr sz="2400">
                <a:solidFill>
                  <a:schemeClr val="tx1"/>
                </a:solidFill>
                <a:latin typeface="Times" panose="02020603050405020304" pitchFamily="18" charset="0"/>
              </a:defRPr>
            </a:lvl5pPr>
            <a:lvl6pPr marL="2051050" indent="-223838" eaLnBrk="0" fontAlgn="base" hangingPunct="0">
              <a:spcBef>
                <a:spcPct val="0"/>
              </a:spcBef>
              <a:spcAft>
                <a:spcPct val="0"/>
              </a:spcAft>
              <a:defRPr sz="2400">
                <a:solidFill>
                  <a:schemeClr val="tx1"/>
                </a:solidFill>
                <a:latin typeface="Times" panose="02020603050405020304" pitchFamily="18" charset="0"/>
              </a:defRPr>
            </a:lvl6pPr>
            <a:lvl7pPr marL="2508250" indent="-223838" eaLnBrk="0" fontAlgn="base" hangingPunct="0">
              <a:spcBef>
                <a:spcPct val="0"/>
              </a:spcBef>
              <a:spcAft>
                <a:spcPct val="0"/>
              </a:spcAft>
              <a:defRPr sz="2400">
                <a:solidFill>
                  <a:schemeClr val="tx1"/>
                </a:solidFill>
                <a:latin typeface="Times" panose="02020603050405020304" pitchFamily="18" charset="0"/>
              </a:defRPr>
            </a:lvl7pPr>
            <a:lvl8pPr marL="2965450" indent="-223838" eaLnBrk="0" fontAlgn="base" hangingPunct="0">
              <a:spcBef>
                <a:spcPct val="0"/>
              </a:spcBef>
              <a:spcAft>
                <a:spcPct val="0"/>
              </a:spcAft>
              <a:defRPr sz="2400">
                <a:solidFill>
                  <a:schemeClr val="tx1"/>
                </a:solidFill>
                <a:latin typeface="Times" panose="02020603050405020304" pitchFamily="18" charset="0"/>
              </a:defRPr>
            </a:lvl8pPr>
            <a:lvl9pPr marL="3422650" indent="-223838" eaLnBrk="0" fontAlgn="base" hangingPunct="0">
              <a:spcBef>
                <a:spcPct val="0"/>
              </a:spcBef>
              <a:spcAft>
                <a:spcPct val="0"/>
              </a:spcAft>
              <a:defRPr sz="2400">
                <a:solidFill>
                  <a:schemeClr val="tx1"/>
                </a:solidFill>
                <a:latin typeface="Times" panose="02020603050405020304" pitchFamily="18" charset="0"/>
              </a:defRPr>
            </a:lvl9pPr>
          </a:lstStyle>
          <a:p>
            <a:pPr>
              <a:spcBef>
                <a:spcPct val="30000"/>
              </a:spcBef>
            </a:pPr>
            <a:endParaRPr lang="en-US" altLang="en-US" sz="1800">
              <a:solidFill>
                <a:srgbClr val="000000"/>
              </a:solidFill>
              <a:latin typeface="Arial" panose="020B0604020202020204" pitchFamily="34" charset="0"/>
              <a:cs typeface="Arial" panose="020B0604020202020204" pitchFamily="34" charset="0"/>
            </a:endParaRPr>
          </a:p>
        </p:txBody>
      </p:sp>
      <p:pic>
        <p:nvPicPr>
          <p:cNvPr id="166918" name="Picture 1"/>
          <p:cNvPicPr>
            <a:picLocks noChangeAspect="1" noChangeArrowheads="1"/>
          </p:cNvPicPr>
          <p:nvPr/>
        </p:nvPicPr>
        <p:blipFill>
          <a:blip r:embed="rId3">
            <a:extLst>
              <a:ext uri="{28A0092B-C50C-407E-A947-70E740481C1C}">
                <a14:useLocalDpi xmlns:a14="http://schemas.microsoft.com/office/drawing/2010/main" val="0"/>
              </a:ext>
            </a:extLst>
          </a:blip>
          <a:srcRect t="11644" r="12241" b="14792"/>
          <a:stretch>
            <a:fillRect/>
          </a:stretch>
        </p:blipFill>
        <p:spPr bwMode="auto">
          <a:xfrm>
            <a:off x="1524000" y="846138"/>
            <a:ext cx="9144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Rectangle 3"/>
          <p:cNvSpPr txBox="1">
            <a:spLocks noChangeArrowheads="1"/>
          </p:cNvSpPr>
          <p:nvPr/>
        </p:nvSpPr>
        <p:spPr bwMode="auto">
          <a:xfrm>
            <a:off x="10152064" y="6503988"/>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r" eaLnBrk="1" hangingPunct="1"/>
            <a:r>
              <a:rPr lang="en-US" altLang="en-US" sz="1400">
                <a:solidFill>
                  <a:srgbClr val="000000"/>
                </a:solidFill>
                <a:latin typeface="Arial" panose="020B0604020202020204" pitchFamily="34" charset="0"/>
                <a:ea typeface="MS PGothic" panose="020B0600070205080204" pitchFamily="34" charset="-128"/>
              </a:rPr>
              <a:t>|‌ </a:t>
            </a:r>
            <a:fld id="{41832689-39D0-4483-A18B-B79281B43087}" type="slidenum">
              <a:rPr lang="en-US" altLang="en-US" sz="1400">
                <a:solidFill>
                  <a:srgbClr val="000000"/>
                </a:solidFill>
                <a:latin typeface="Arial" panose="020B0604020202020204" pitchFamily="34" charset="0"/>
                <a:ea typeface="MS PGothic" panose="020B0600070205080204" pitchFamily="34" charset="-128"/>
              </a:rPr>
              <a:pPr algn="r" eaLnBrk="1" hangingPunct="1"/>
              <a:t>17</a:t>
            </a:fld>
            <a:endParaRPr lang="en-US" altLang="en-US" sz="1400">
              <a:solidFill>
                <a:srgbClr val="000000"/>
              </a:solidFill>
              <a:latin typeface="Arial" panose="020B0604020202020204" pitchFamily="34" charset="0"/>
              <a:ea typeface="MS PGothic" panose="020B0600070205080204" pitchFamily="34" charset="-128"/>
            </a:endParaRPr>
          </a:p>
        </p:txBody>
      </p:sp>
      <p:sp>
        <p:nvSpPr>
          <p:cNvPr id="166920" name="Content Placeholder 1"/>
          <p:cNvSpPr txBox="1">
            <a:spLocks/>
          </p:cNvSpPr>
          <p:nvPr/>
        </p:nvSpPr>
        <p:spPr bwMode="auto">
          <a:xfrm>
            <a:off x="5794376" y="1058864"/>
            <a:ext cx="44164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636588" indent="-239713">
              <a:defRPr sz="2400">
                <a:solidFill>
                  <a:schemeClr val="tx1"/>
                </a:solidFill>
                <a:latin typeface="Times" panose="02020603050405020304" pitchFamily="18" charset="0"/>
              </a:defRPr>
            </a:lvl2pPr>
            <a:lvl3pPr marL="917575" indent="-166688">
              <a:defRPr sz="2400">
                <a:solidFill>
                  <a:schemeClr val="tx1"/>
                </a:solidFill>
                <a:latin typeface="Times" panose="02020603050405020304" pitchFamily="18" charset="0"/>
              </a:defRPr>
            </a:lvl3pPr>
            <a:lvl4pPr marL="1255713" indent="-223838">
              <a:defRPr sz="2400">
                <a:solidFill>
                  <a:schemeClr val="tx1"/>
                </a:solidFill>
                <a:latin typeface="Times" panose="02020603050405020304" pitchFamily="18" charset="0"/>
              </a:defRPr>
            </a:lvl4pPr>
            <a:lvl5pPr marL="1593850" indent="-223838">
              <a:defRPr sz="2400">
                <a:solidFill>
                  <a:schemeClr val="tx1"/>
                </a:solidFill>
                <a:latin typeface="Times" panose="02020603050405020304" pitchFamily="18" charset="0"/>
              </a:defRPr>
            </a:lvl5pPr>
            <a:lvl6pPr marL="2051050" indent="-223838" eaLnBrk="0" fontAlgn="base" hangingPunct="0">
              <a:spcBef>
                <a:spcPct val="0"/>
              </a:spcBef>
              <a:spcAft>
                <a:spcPct val="0"/>
              </a:spcAft>
              <a:defRPr sz="2400">
                <a:solidFill>
                  <a:schemeClr val="tx1"/>
                </a:solidFill>
                <a:latin typeface="Times" panose="02020603050405020304" pitchFamily="18" charset="0"/>
              </a:defRPr>
            </a:lvl6pPr>
            <a:lvl7pPr marL="2508250" indent="-223838" eaLnBrk="0" fontAlgn="base" hangingPunct="0">
              <a:spcBef>
                <a:spcPct val="0"/>
              </a:spcBef>
              <a:spcAft>
                <a:spcPct val="0"/>
              </a:spcAft>
              <a:defRPr sz="2400">
                <a:solidFill>
                  <a:schemeClr val="tx1"/>
                </a:solidFill>
                <a:latin typeface="Times" panose="02020603050405020304" pitchFamily="18" charset="0"/>
              </a:defRPr>
            </a:lvl7pPr>
            <a:lvl8pPr marL="2965450" indent="-223838" eaLnBrk="0" fontAlgn="base" hangingPunct="0">
              <a:spcBef>
                <a:spcPct val="0"/>
              </a:spcBef>
              <a:spcAft>
                <a:spcPct val="0"/>
              </a:spcAft>
              <a:defRPr sz="2400">
                <a:solidFill>
                  <a:schemeClr val="tx1"/>
                </a:solidFill>
                <a:latin typeface="Times" panose="02020603050405020304" pitchFamily="18" charset="0"/>
              </a:defRPr>
            </a:lvl8pPr>
            <a:lvl9pPr marL="3422650" indent="-223838" eaLnBrk="0" fontAlgn="base" hangingPunct="0">
              <a:spcBef>
                <a:spcPct val="0"/>
              </a:spcBef>
              <a:spcAft>
                <a:spcPct val="0"/>
              </a:spcAft>
              <a:defRPr sz="2400">
                <a:solidFill>
                  <a:schemeClr val="tx1"/>
                </a:solidFill>
                <a:latin typeface="Times" panose="02020603050405020304" pitchFamily="18" charset="0"/>
              </a:defRPr>
            </a:lvl9pPr>
          </a:lstStyle>
          <a:p>
            <a:pPr>
              <a:spcBef>
                <a:spcPct val="30000"/>
              </a:spcBef>
            </a:pPr>
            <a:endParaRPr lang="en-US" altLang="en-US" sz="1800">
              <a:solidFill>
                <a:srgbClr val="000000"/>
              </a:solidFill>
              <a:latin typeface="Arial" panose="020B0604020202020204" pitchFamily="34" charset="0"/>
              <a:cs typeface="Arial" panose="020B0604020202020204" pitchFamily="34" charset="0"/>
            </a:endParaRPr>
          </a:p>
        </p:txBody>
      </p:sp>
      <p:sp>
        <p:nvSpPr>
          <p:cNvPr id="12" name="TextBox 6"/>
          <p:cNvSpPr txBox="1">
            <a:spLocks noChangeArrowheads="1"/>
          </p:cNvSpPr>
          <p:nvPr/>
        </p:nvSpPr>
        <p:spPr bwMode="auto">
          <a:xfrm>
            <a:off x="5545138" y="817564"/>
            <a:ext cx="5122862"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342900" indent="-342900" defTabSz="457200">
              <a:buFont typeface="Arial" panose="020B0604020202020204" pitchFamily="34" charset="0"/>
              <a:buChar char="•"/>
              <a:defRPr/>
            </a:pPr>
            <a:r>
              <a:rPr lang="en-US" sz="2400" dirty="0">
                <a:solidFill>
                  <a:srgbClr val="000000"/>
                </a:solidFill>
                <a:latin typeface="Arial" charset="0"/>
                <a:cs typeface="Arial" charset="0"/>
              </a:rPr>
              <a:t>India has 361 ground-based urban monitoring stations</a:t>
            </a:r>
          </a:p>
          <a:p>
            <a:pPr marL="342900" indent="-342900" defTabSz="457200">
              <a:buFont typeface="Arial" panose="020B0604020202020204" pitchFamily="34" charset="0"/>
              <a:buChar char="•"/>
              <a:defRPr/>
            </a:pPr>
            <a:r>
              <a:rPr lang="en-US" sz="2400" dirty="0">
                <a:solidFill>
                  <a:srgbClr val="000000"/>
                </a:solidFill>
                <a:latin typeface="Arial" charset="0"/>
                <a:cs typeface="Arial" charset="0"/>
              </a:rPr>
              <a:t>Only 70 are in the industrial areas near power plants</a:t>
            </a:r>
          </a:p>
          <a:p>
            <a:pPr marL="342900" indent="-342900" defTabSz="457200">
              <a:buFont typeface="Arial" panose="020B0604020202020204" pitchFamily="34" charset="0"/>
              <a:buChar char="•"/>
              <a:defRPr/>
            </a:pPr>
            <a:r>
              <a:rPr lang="en-US" sz="2400" dirty="0">
                <a:solidFill>
                  <a:srgbClr val="000000"/>
                </a:solidFill>
                <a:latin typeface="Arial" charset="0"/>
                <a:cs typeface="Arial" charset="0"/>
              </a:rPr>
              <a:t>Analysis of these sparse ground station data suggests a decrease in SO</a:t>
            </a:r>
            <a:r>
              <a:rPr lang="en-US" sz="2400" baseline="-25000" dirty="0">
                <a:solidFill>
                  <a:srgbClr val="000000"/>
                </a:solidFill>
                <a:latin typeface="Arial" charset="0"/>
                <a:cs typeface="Arial" charset="0"/>
              </a:rPr>
              <a:t>2</a:t>
            </a:r>
            <a:r>
              <a:rPr lang="en-US" sz="2400" dirty="0">
                <a:solidFill>
                  <a:srgbClr val="000000"/>
                </a:solidFill>
                <a:latin typeface="Arial" charset="0"/>
                <a:cs typeface="Arial" charset="0"/>
              </a:rPr>
              <a:t> emissions</a:t>
            </a:r>
          </a:p>
          <a:p>
            <a:pPr defTabSz="457200">
              <a:defRPr/>
            </a:pPr>
            <a:endParaRPr lang="en-US" altLang="en-US" sz="800" dirty="0">
              <a:solidFill>
                <a:srgbClr val="000000"/>
              </a:solidFill>
              <a:latin typeface="Arial" charset="0"/>
              <a:cs typeface="Arial" charset="0"/>
            </a:endParaRPr>
          </a:p>
          <a:p>
            <a:pPr defTabSz="457200">
              <a:defRPr/>
            </a:pPr>
            <a:r>
              <a:rPr lang="en-US" sz="2400" b="1" dirty="0">
                <a:solidFill>
                  <a:srgbClr val="000000"/>
                </a:solidFill>
                <a:latin typeface="Arial" charset="0"/>
                <a:cs typeface="Arial" charset="0"/>
              </a:rPr>
              <a:t>By filling gaps in the ground-based network, OMI data show:</a:t>
            </a:r>
          </a:p>
          <a:p>
            <a:pPr defTabSz="457200">
              <a:defRPr/>
            </a:pPr>
            <a:endParaRPr lang="en-US" altLang="en-US" sz="800" dirty="0">
              <a:solidFill>
                <a:srgbClr val="000000"/>
              </a:solidFill>
              <a:latin typeface="Arial" charset="0"/>
              <a:cs typeface="Arial" charset="0"/>
            </a:endParaRPr>
          </a:p>
          <a:p>
            <a:pPr marL="342900" indent="-342900" defTabSz="457200">
              <a:buFont typeface="Arial" panose="020B0604020202020204" pitchFamily="34" charset="0"/>
              <a:buChar char="•"/>
              <a:defRPr/>
            </a:pPr>
            <a:r>
              <a:rPr lang="en-US" altLang="en-US" sz="2400" dirty="0">
                <a:solidFill>
                  <a:srgbClr val="000000"/>
                </a:solidFill>
                <a:latin typeface="Arial" charset="0"/>
                <a:cs typeface="Arial" charset="0"/>
              </a:rPr>
              <a:t>SO</a:t>
            </a:r>
            <a:r>
              <a:rPr lang="en-US" altLang="en-US" sz="2400" baseline="-25000" dirty="0">
                <a:solidFill>
                  <a:srgbClr val="000000"/>
                </a:solidFill>
                <a:latin typeface="Arial" charset="0"/>
                <a:cs typeface="Arial" charset="0"/>
              </a:rPr>
              <a:t>2</a:t>
            </a:r>
            <a:r>
              <a:rPr lang="en-US" altLang="en-US" sz="2400" dirty="0">
                <a:solidFill>
                  <a:srgbClr val="000000"/>
                </a:solidFill>
                <a:latin typeface="Arial" charset="0"/>
                <a:cs typeface="Arial" charset="0"/>
              </a:rPr>
              <a:t> emissions increased by &gt;60% between 2005 and 2012</a:t>
            </a:r>
          </a:p>
          <a:p>
            <a:pPr marL="171450" indent="-171450" defTabSz="457200">
              <a:buFont typeface="Arial" panose="020B0604020202020204" pitchFamily="34" charset="0"/>
              <a:buChar char="•"/>
              <a:defRPr/>
            </a:pPr>
            <a:endParaRPr lang="en-US" altLang="en-US" sz="800" dirty="0">
              <a:solidFill>
                <a:srgbClr val="000000"/>
              </a:solidFill>
              <a:latin typeface="Arial" charset="0"/>
              <a:cs typeface="Arial" charset="0"/>
            </a:endParaRPr>
          </a:p>
          <a:p>
            <a:pPr marL="342900" indent="-342900" defTabSz="457200">
              <a:buFont typeface="Arial" panose="020B0604020202020204" pitchFamily="34" charset="0"/>
              <a:buChar char="•"/>
              <a:defRPr/>
            </a:pPr>
            <a:r>
              <a:rPr lang="en-US" altLang="en-US" sz="2400" dirty="0">
                <a:solidFill>
                  <a:srgbClr val="000000"/>
                </a:solidFill>
                <a:latin typeface="Arial" charset="0"/>
                <a:cs typeface="Arial" charset="0"/>
              </a:rPr>
              <a:t>India surpassed the U.S. in 2010 to become the world's second largest emitter of </a:t>
            </a:r>
            <a:r>
              <a:rPr lang="en-US" sz="2400" dirty="0">
                <a:solidFill>
                  <a:srgbClr val="000000"/>
                </a:solidFill>
                <a:latin typeface="Arial" charset="0"/>
                <a:cs typeface="Arial" charset="0"/>
              </a:rPr>
              <a:t>SO</a:t>
            </a:r>
            <a:r>
              <a:rPr lang="en-US" sz="2400" baseline="-25000" dirty="0">
                <a:solidFill>
                  <a:srgbClr val="000000"/>
                </a:solidFill>
                <a:latin typeface="Arial" charset="0"/>
                <a:cs typeface="Arial" charset="0"/>
              </a:rPr>
              <a:t>2</a:t>
            </a:r>
            <a:r>
              <a:rPr lang="en-US" altLang="en-US" sz="2400" dirty="0">
                <a:solidFill>
                  <a:srgbClr val="000000"/>
                </a:solidFill>
                <a:latin typeface="Arial" charset="0"/>
                <a:cs typeface="Arial" charset="0"/>
              </a:rPr>
              <a:t>, after China</a:t>
            </a:r>
          </a:p>
          <a:p>
            <a:pPr defTabSz="457200">
              <a:defRPr/>
            </a:pPr>
            <a:endParaRPr lang="en-US" altLang="en-US" sz="2400" dirty="0">
              <a:solidFill>
                <a:srgbClr val="000000"/>
              </a:solidFill>
              <a:latin typeface="Arial" charset="0"/>
              <a:cs typeface="Arial" charset="0"/>
            </a:endParaRPr>
          </a:p>
        </p:txBody>
      </p:sp>
      <p:sp>
        <p:nvSpPr>
          <p:cNvPr id="166922" name="TextBox 7"/>
          <p:cNvSpPr txBox="1">
            <a:spLocks noChangeArrowheads="1"/>
          </p:cNvSpPr>
          <p:nvPr/>
        </p:nvSpPr>
        <p:spPr bwMode="auto">
          <a:xfrm>
            <a:off x="5287964" y="6481764"/>
            <a:ext cx="5367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panose="02020603050405020304" pitchFamily="18" charset="0"/>
              </a:defRPr>
            </a:lvl1pPr>
            <a:lvl2pPr marL="742950" indent="-285750" defTabSz="457200">
              <a:defRPr sz="2400">
                <a:solidFill>
                  <a:schemeClr val="tx1"/>
                </a:solidFill>
                <a:latin typeface="Times" panose="02020603050405020304" pitchFamily="18" charset="0"/>
              </a:defRPr>
            </a:lvl2pPr>
            <a:lvl3pPr marL="1143000" indent="-228600" defTabSz="457200">
              <a:defRPr sz="2400">
                <a:solidFill>
                  <a:schemeClr val="tx1"/>
                </a:solidFill>
                <a:latin typeface="Times" panose="02020603050405020304" pitchFamily="18" charset="0"/>
              </a:defRPr>
            </a:lvl3pPr>
            <a:lvl4pPr marL="1600200" indent="-228600" defTabSz="457200">
              <a:defRPr sz="2400">
                <a:solidFill>
                  <a:schemeClr val="tx1"/>
                </a:solidFill>
                <a:latin typeface="Times" panose="02020603050405020304" pitchFamily="18" charset="0"/>
              </a:defRPr>
            </a:lvl4pPr>
            <a:lvl5pPr marL="2057400" indent="-228600" defTabSz="457200">
              <a:defRPr sz="2400">
                <a:solidFill>
                  <a:schemeClr val="tx1"/>
                </a:solidFill>
                <a:latin typeface="Times"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400" b="1">
                <a:solidFill>
                  <a:srgbClr val="000000"/>
                </a:solidFill>
                <a:latin typeface="Arial" panose="020B0604020202020204" pitchFamily="34" charset="0"/>
                <a:ea typeface="MS PGothic" panose="020B0600070205080204" pitchFamily="34" charset="-128"/>
                <a:cs typeface="Arial" panose="020B0604020202020204" pitchFamily="34" charset="0"/>
              </a:rPr>
              <a:t>AQAST PI: D.G. Streets/ANL Dec 2013:  </a:t>
            </a:r>
            <a:r>
              <a:rPr lang="en-US" altLang="en-US" sz="1400" b="1" i="1">
                <a:solidFill>
                  <a:srgbClr val="000000"/>
                </a:solidFill>
                <a:latin typeface="Arial" panose="020B0604020202020204" pitchFamily="34" charset="0"/>
                <a:ea typeface="MS PGothic" panose="020B0600070205080204" pitchFamily="34" charset="-128"/>
                <a:cs typeface="Arial" panose="020B0604020202020204" pitchFamily="34" charset="0"/>
              </a:rPr>
              <a:t>Env. Sci. and Tech.</a:t>
            </a:r>
          </a:p>
        </p:txBody>
      </p:sp>
      <p:pic>
        <p:nvPicPr>
          <p:cNvPr id="166923" name="Picture 13"/>
          <p:cNvPicPr>
            <a:picLocks noChangeAspect="1"/>
          </p:cNvPicPr>
          <p:nvPr/>
        </p:nvPicPr>
        <p:blipFill>
          <a:blip r:embed="rId4">
            <a:extLst>
              <a:ext uri="{28A0092B-C50C-407E-A947-70E740481C1C}">
                <a14:useLocalDpi xmlns:a14="http://schemas.microsoft.com/office/drawing/2010/main" val="0"/>
              </a:ext>
            </a:extLst>
          </a:blip>
          <a:srcRect l="4567" t="5943" r="4985" b="-5943"/>
          <a:stretch>
            <a:fillRect/>
          </a:stretch>
        </p:blipFill>
        <p:spPr bwMode="auto">
          <a:xfrm>
            <a:off x="1889125" y="822326"/>
            <a:ext cx="315595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4" name="Picture 14"/>
          <p:cNvPicPr>
            <a:picLocks noChangeAspect="1"/>
          </p:cNvPicPr>
          <p:nvPr/>
        </p:nvPicPr>
        <p:blipFill>
          <a:blip r:embed="rId5">
            <a:extLst>
              <a:ext uri="{28A0092B-C50C-407E-A947-70E740481C1C}">
                <a14:useLocalDpi xmlns:a14="http://schemas.microsoft.com/office/drawing/2010/main" val="0"/>
              </a:ext>
            </a:extLst>
          </a:blip>
          <a:srcRect l="4568" t="4297" r="4462" b="18835"/>
          <a:stretch>
            <a:fillRect/>
          </a:stretch>
        </p:blipFill>
        <p:spPr bwMode="auto">
          <a:xfrm>
            <a:off x="1889126" y="3386139"/>
            <a:ext cx="317341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5" name="TextBox 1"/>
          <p:cNvSpPr txBox="1">
            <a:spLocks noChangeArrowheads="1"/>
          </p:cNvSpPr>
          <p:nvPr/>
        </p:nvSpPr>
        <p:spPr bwMode="auto">
          <a:xfrm>
            <a:off x="4341813" y="30162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800" b="1">
                <a:solidFill>
                  <a:srgbClr val="000000"/>
                </a:solidFill>
                <a:latin typeface="Arial" panose="020B0604020202020204" pitchFamily="34" charset="0"/>
                <a:ea typeface="MS PGothic" panose="020B0600070205080204" pitchFamily="34" charset="-128"/>
              </a:rPr>
              <a:t>2005</a:t>
            </a:r>
          </a:p>
        </p:txBody>
      </p:sp>
      <p:sp>
        <p:nvSpPr>
          <p:cNvPr id="166926" name="TextBox 15"/>
          <p:cNvSpPr txBox="1">
            <a:spLocks noChangeArrowheads="1"/>
          </p:cNvSpPr>
          <p:nvPr/>
        </p:nvSpPr>
        <p:spPr bwMode="auto">
          <a:xfrm>
            <a:off x="3763963" y="5775325"/>
            <a:ext cx="1274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800" b="1">
                <a:solidFill>
                  <a:srgbClr val="000000"/>
                </a:solidFill>
                <a:latin typeface="Arial" panose="020B0604020202020204" pitchFamily="34" charset="0"/>
                <a:ea typeface="MS PGothic" panose="020B0600070205080204" pitchFamily="34" charset="-128"/>
              </a:rPr>
              <a:t>2011-2012</a:t>
            </a:r>
          </a:p>
        </p:txBody>
      </p:sp>
      <p:pic>
        <p:nvPicPr>
          <p:cNvPr id="166927" name="Picture 17"/>
          <p:cNvPicPr>
            <a:picLocks noChangeAspect="1"/>
          </p:cNvPicPr>
          <p:nvPr/>
        </p:nvPicPr>
        <p:blipFill>
          <a:blip r:embed="rId5">
            <a:extLst>
              <a:ext uri="{28A0092B-C50C-407E-A947-70E740481C1C}">
                <a14:useLocalDpi xmlns:a14="http://schemas.microsoft.com/office/drawing/2010/main" val="0"/>
              </a:ext>
            </a:extLst>
          </a:blip>
          <a:srcRect l="4568" t="85675" r="-95" b="-4295"/>
          <a:stretch>
            <a:fillRect/>
          </a:stretch>
        </p:blipFill>
        <p:spPr bwMode="auto">
          <a:xfrm>
            <a:off x="1787526" y="6157914"/>
            <a:ext cx="33321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ctrTitle"/>
          </p:nvPr>
        </p:nvSpPr>
        <p:spPr bwMode="auto">
          <a:xfrm>
            <a:off x="1654175" y="207609"/>
            <a:ext cx="9061048" cy="480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r>
              <a:rPr lang="en-US" altLang="en-US" sz="2800" b="1" i="1" dirty="0"/>
              <a:t>AQAST</a:t>
            </a:r>
            <a:r>
              <a:rPr lang="en-US" altLang="en-US" sz="2800" b="1" dirty="0"/>
              <a:t>: Wyoming Exceptional Event Demonstration</a:t>
            </a:r>
          </a:p>
        </p:txBody>
      </p:sp>
      <p:pic>
        <p:nvPicPr>
          <p:cNvPr id="161795" name="Picture 2" descr="Brad Pierce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25676"/>
            <a:ext cx="83820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Box 3"/>
          <p:cNvSpPr txBox="1">
            <a:spLocks noChangeArrowheads="1"/>
          </p:cNvSpPr>
          <p:nvPr/>
        </p:nvSpPr>
        <p:spPr bwMode="auto">
          <a:xfrm>
            <a:off x="1524000" y="895350"/>
            <a:ext cx="9296400" cy="1201738"/>
          </a:xfrm>
          <a:prstGeom prst="rect">
            <a:avLst/>
          </a:prstGeom>
          <a:solidFill>
            <a:schemeClr val="bg1"/>
          </a:solidFill>
          <a:ln>
            <a:noFill/>
          </a:ln>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800" b="1" dirty="0">
                <a:solidFill>
                  <a:srgbClr val="000000"/>
                </a:solidFill>
                <a:latin typeface="Arial" panose="020B0604020202020204" pitchFamily="34" charset="0"/>
                <a:cs typeface="Arial" panose="020B0604020202020204" pitchFamily="34" charset="0"/>
              </a:rPr>
              <a:t>Wyoming DEQ/AQD used RAQMS ozone analyses utilizing Aqua/AIRS data to issue an exceptional event demonstration package to the EPA for an ozone exceedance at Thunder Basin, June 6, 2012.  This ozone stratospheric intrusion event was documented by the NASA AJAX flight campaign.  EPA accepted in Summer 2014!</a:t>
            </a:r>
          </a:p>
        </p:txBody>
      </p:sp>
      <p:sp>
        <p:nvSpPr>
          <p:cNvPr id="161797" name="TextBox 4"/>
          <p:cNvSpPr txBox="1">
            <a:spLocks noChangeArrowheads="1"/>
          </p:cNvSpPr>
          <p:nvPr/>
        </p:nvSpPr>
        <p:spPr bwMode="auto">
          <a:xfrm>
            <a:off x="8774114" y="6550026"/>
            <a:ext cx="1589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400" b="1">
                <a:solidFill>
                  <a:srgbClr val="FF0000"/>
                </a:solidFill>
                <a:latin typeface="Arial" panose="020B0604020202020204" pitchFamily="34" charset="0"/>
                <a:cs typeface="Arial" panose="020B0604020202020204" pitchFamily="34" charset="0"/>
              </a:rPr>
              <a:t>R.B. Pierce et al.</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343D83-693F-3940-B73B-A291B266803A}"/>
              </a:ext>
            </a:extLst>
          </p:cNvPr>
          <p:cNvSpPr>
            <a:spLocks noGrp="1"/>
          </p:cNvSpPr>
          <p:nvPr>
            <p:ph type="title"/>
          </p:nvPr>
        </p:nvSpPr>
        <p:spPr>
          <a:xfrm>
            <a:off x="866788" y="0"/>
            <a:ext cx="11133467" cy="978729"/>
          </a:xfrm>
        </p:spPr>
        <p:txBody>
          <a:bodyPr/>
          <a:lstStyle/>
          <a:p>
            <a:pPr algn="ctr"/>
            <a:r>
              <a:rPr lang="en-US" sz="3200" b="1" dirty="0"/>
              <a:t>NASA Health and AQ Applied Sciences Team (HAQAST)</a:t>
            </a:r>
          </a:p>
        </p:txBody>
      </p:sp>
      <p:sp>
        <p:nvSpPr>
          <p:cNvPr id="2" name="Content Placeholder 1"/>
          <p:cNvSpPr>
            <a:spLocks noGrp="1"/>
          </p:cNvSpPr>
          <p:nvPr>
            <p:ph idx="1"/>
          </p:nvPr>
        </p:nvSpPr>
        <p:spPr>
          <a:xfrm>
            <a:off x="3875464" y="1059511"/>
            <a:ext cx="10619923" cy="1623008"/>
          </a:xfrm>
        </p:spPr>
        <p:txBody>
          <a:bodyPr>
            <a:noAutofit/>
          </a:bodyPr>
          <a:lstStyle/>
          <a:p>
            <a:pPr marL="396875" lvl="1" indent="0" fontAlgn="base">
              <a:lnSpc>
                <a:spcPct val="100000"/>
              </a:lnSpc>
              <a:spcBef>
                <a:spcPct val="30000"/>
              </a:spcBef>
              <a:spcAft>
                <a:spcPct val="0"/>
              </a:spcAft>
              <a:buNone/>
            </a:pPr>
            <a:endParaRPr lang="en-US" sz="1100" kern="0" dirty="0">
              <a:solidFill>
                <a:schemeClr val="tx1"/>
              </a:solidFill>
              <a:latin typeface="Arial" panose="020B0604020202020204" pitchFamily="34" charset="0"/>
              <a:ea typeface="ＭＳ Ｐゴシック" charset="-128"/>
              <a:cs typeface="Arial" panose="020B0604020202020204" pitchFamily="34" charset="0"/>
            </a:endParaRPr>
          </a:p>
          <a:p>
            <a:pPr marL="0" indent="0">
              <a:buNone/>
            </a:pPr>
            <a:endParaRPr lang="en-US" sz="1600" b="1" dirty="0">
              <a:solidFill>
                <a:schemeClr val="tx1"/>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en-US" sz="1300" b="1" dirty="0">
                <a:latin typeface="Arial" panose="020B0604020202020204" pitchFamily="34" charset="0"/>
                <a:cs typeface="Arial" panose="020B0604020202020204" pitchFamily="34" charset="0"/>
              </a:rPr>
              <a:t>Tracey Holloway (U. of Wisconsin - Madison), Lead</a:t>
            </a:r>
          </a:p>
          <a:p>
            <a:pPr marL="171450" indent="-171450" algn="just">
              <a:buFont typeface="Wingdings" panose="05000000000000000000" pitchFamily="2" charset="2"/>
              <a:buChar char="q"/>
            </a:pPr>
            <a:r>
              <a:rPr lang="en-US" sz="1300" dirty="0"/>
              <a:t>Susan Anenberg (George Washington U.)</a:t>
            </a:r>
            <a:endParaRPr lang="en-US" sz="1300" b="1" dirty="0"/>
          </a:p>
          <a:p>
            <a:pPr marL="171450" indent="-171450" algn="just">
              <a:buFont typeface="Wingdings" panose="05000000000000000000" pitchFamily="2" charset="2"/>
              <a:buChar char="q"/>
            </a:pPr>
            <a:r>
              <a:rPr lang="en-US" sz="1300" dirty="0">
                <a:latin typeface="Arial" panose="020B0604020202020204" pitchFamily="34" charset="0"/>
                <a:cs typeface="Arial" panose="020B0604020202020204" pitchFamily="34" charset="0"/>
              </a:rPr>
              <a:t>Bryan Duncan (NASA Goddard Space Flight Center)</a:t>
            </a:r>
          </a:p>
          <a:p>
            <a:pPr marL="171450" indent="-171450" algn="just">
              <a:buFont typeface="Wingdings" panose="05000000000000000000" pitchFamily="2" charset="2"/>
              <a:buChar char="q"/>
            </a:pPr>
            <a:r>
              <a:rPr lang="en-US" sz="1300" dirty="0">
                <a:latin typeface="Arial" panose="020B0604020202020204" pitchFamily="34" charset="0"/>
                <a:cs typeface="Arial" panose="020B0604020202020204" pitchFamily="34" charset="0"/>
              </a:rPr>
              <a:t>Arlene Fiore (Colombia U.)</a:t>
            </a:r>
          </a:p>
          <a:p>
            <a:pPr marL="171450" indent="-171450" algn="just">
              <a:buFont typeface="Wingdings" panose="05000000000000000000" pitchFamily="2" charset="2"/>
              <a:buChar char="q"/>
            </a:pPr>
            <a:r>
              <a:rPr lang="en-US" sz="1300" dirty="0">
                <a:latin typeface="Arial" panose="020B0604020202020204" pitchFamily="34" charset="0"/>
                <a:cs typeface="Arial" panose="020B0604020202020204" pitchFamily="34" charset="0"/>
              </a:rPr>
              <a:t>Pawan Gupta (Universities Space Research Association)</a:t>
            </a:r>
          </a:p>
          <a:p>
            <a:pPr marL="171450" indent="-171450" algn="just">
              <a:buFont typeface="Wingdings" panose="05000000000000000000" pitchFamily="2" charset="2"/>
              <a:buChar char="q"/>
            </a:pPr>
            <a:r>
              <a:rPr lang="en-US" sz="1300" dirty="0">
                <a:latin typeface="Arial" panose="020B0604020202020204" pitchFamily="34" charset="0"/>
                <a:cs typeface="Arial" panose="020B0604020202020204" pitchFamily="34" charset="0"/>
              </a:rPr>
              <a:t>Yang Liu (Emory U.)</a:t>
            </a:r>
          </a:p>
          <a:p>
            <a:pPr marL="171450" indent="-171450" algn="just">
              <a:buFont typeface="Wingdings" panose="05000000000000000000" pitchFamily="2" charset="2"/>
              <a:buChar char="q"/>
            </a:pPr>
            <a:r>
              <a:rPr lang="en-US" sz="1300" dirty="0" err="1">
                <a:latin typeface="Arial" panose="020B0604020202020204" pitchFamily="34" charset="0"/>
                <a:cs typeface="Arial" panose="020B0604020202020204" pitchFamily="34" charset="0"/>
              </a:rPr>
              <a:t>Jingqiu</a:t>
            </a:r>
            <a:r>
              <a:rPr lang="en-US" sz="1300" dirty="0">
                <a:latin typeface="Arial" panose="020B0604020202020204" pitchFamily="34" charset="0"/>
                <a:cs typeface="Arial" panose="020B0604020202020204" pitchFamily="34" charset="0"/>
              </a:rPr>
              <a:t> Mao (U. of Alaska, Fairbanks)</a:t>
            </a:r>
          </a:p>
          <a:p>
            <a:pPr marL="171450" indent="-171450" algn="just">
              <a:buFont typeface="Wingdings" panose="05000000000000000000" pitchFamily="2" charset="2"/>
              <a:buChar char="q"/>
            </a:pPr>
            <a:r>
              <a:rPr lang="en-US" sz="1300" dirty="0">
                <a:latin typeface="Arial" panose="020B0604020202020204" pitchFamily="34" charset="0"/>
                <a:cs typeface="Arial" panose="020B0604020202020204" pitchFamily="34" charset="0"/>
              </a:rPr>
              <a:t>Randall Martin (Washington U. in St. Louis)</a:t>
            </a:r>
          </a:p>
          <a:p>
            <a:pPr marL="171450" indent="-171450" algn="just">
              <a:buFont typeface="Wingdings" panose="05000000000000000000" pitchFamily="2" charset="2"/>
              <a:buChar char="q"/>
            </a:pPr>
            <a:r>
              <a:rPr lang="en-US" sz="1300" dirty="0">
                <a:latin typeface="Arial" panose="020B0604020202020204" pitchFamily="34" charset="0"/>
                <a:cs typeface="Arial" panose="020B0604020202020204" pitchFamily="34" charset="0"/>
              </a:rPr>
              <a:t>Jeffrey Pierce (Colorado State U.)</a:t>
            </a:r>
          </a:p>
          <a:p>
            <a:pPr marL="171450" indent="-171450" algn="just">
              <a:buFont typeface="Wingdings" panose="05000000000000000000" pitchFamily="2" charset="2"/>
              <a:buChar char="q"/>
            </a:pPr>
            <a:r>
              <a:rPr lang="en-US" sz="1300" dirty="0">
                <a:latin typeface="Arial" panose="020B0604020202020204" pitchFamily="34" charset="0"/>
                <a:cs typeface="Arial" panose="020B0604020202020204" pitchFamily="34" charset="0"/>
              </a:rPr>
              <a:t>Armistead Russell (Georgia Tech)</a:t>
            </a:r>
          </a:p>
          <a:p>
            <a:pPr marL="171450" indent="-171450" algn="just">
              <a:buFont typeface="Wingdings" panose="05000000000000000000" pitchFamily="2" charset="2"/>
              <a:buChar char="q"/>
            </a:pPr>
            <a:r>
              <a:rPr lang="en-US" sz="1300" dirty="0">
                <a:latin typeface="Arial" panose="020B0604020202020204" pitchFamily="34" charset="0"/>
                <a:cs typeface="Arial" panose="020B0604020202020204" pitchFamily="34" charset="0"/>
              </a:rPr>
              <a:t>Amber Soja (National Institute of Aerospace)</a:t>
            </a:r>
          </a:p>
          <a:p>
            <a:pPr marL="171450" indent="-171450" algn="just">
              <a:buFont typeface="Wingdings" panose="05000000000000000000" pitchFamily="2" charset="2"/>
              <a:buChar char="q"/>
            </a:pPr>
            <a:r>
              <a:rPr lang="en-US" sz="1300" dirty="0">
                <a:latin typeface="Arial" panose="020B0604020202020204" pitchFamily="34" charset="0"/>
                <a:cs typeface="Arial" panose="020B0604020202020204" pitchFamily="34" charset="0"/>
              </a:rPr>
              <a:t>Daniel Tong (George Mason U.)</a:t>
            </a:r>
          </a:p>
          <a:p>
            <a:pPr marL="171450" indent="-171450" algn="just">
              <a:buFont typeface="Wingdings" panose="05000000000000000000" pitchFamily="2" charset="2"/>
              <a:buChar char="q"/>
            </a:pPr>
            <a:r>
              <a:rPr lang="en-US" sz="1300" dirty="0">
                <a:latin typeface="Arial" panose="020B0604020202020204" pitchFamily="34" charset="0"/>
                <a:cs typeface="Arial" panose="020B0604020202020204" pitchFamily="34" charset="0"/>
              </a:rPr>
              <a:t>Christopher Uejio (Florida State U.)</a:t>
            </a:r>
          </a:p>
          <a:p>
            <a:pPr marL="171450" indent="-171450" algn="just">
              <a:buFont typeface="Wingdings" panose="05000000000000000000" pitchFamily="2" charset="2"/>
              <a:buChar char="q"/>
            </a:pPr>
            <a:r>
              <a:rPr lang="en-US" sz="1300" dirty="0">
                <a:latin typeface="Arial" panose="020B0604020202020204" pitchFamily="34" charset="0"/>
                <a:cs typeface="Arial" panose="020B0604020202020204" pitchFamily="34" charset="0"/>
              </a:rPr>
              <a:t>Qian Xiao (U. of Texas Health Science Center at Houston)</a:t>
            </a:r>
          </a:p>
        </p:txBody>
      </p:sp>
      <p:pic>
        <p:nvPicPr>
          <p:cNvPr id="7" name="Picture 6">
            <a:extLst>
              <a:ext uri="{FF2B5EF4-FFF2-40B4-BE49-F238E27FC236}">
                <a16:creationId xmlns:a16="http://schemas.microsoft.com/office/drawing/2014/main" id="{9735F574-ABAF-4D59-992C-48F837A28F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07396"/>
            <a:ext cx="883631" cy="786865"/>
          </a:xfrm>
          <a:prstGeom prst="rect">
            <a:avLst/>
          </a:prstGeom>
        </p:spPr>
      </p:pic>
      <p:pic>
        <p:nvPicPr>
          <p:cNvPr id="8" name="Picture 7">
            <a:extLst>
              <a:ext uri="{FF2B5EF4-FFF2-40B4-BE49-F238E27FC236}">
                <a16:creationId xmlns:a16="http://schemas.microsoft.com/office/drawing/2014/main" id="{44567D34-D460-45AB-BBCE-13B273B127C1}"/>
              </a:ext>
            </a:extLst>
          </p:cNvPr>
          <p:cNvPicPr>
            <a:picLocks noChangeAspect="1"/>
          </p:cNvPicPr>
          <p:nvPr/>
        </p:nvPicPr>
        <p:blipFill>
          <a:blip r:embed="rId4"/>
          <a:stretch>
            <a:fillRect/>
          </a:stretch>
        </p:blipFill>
        <p:spPr>
          <a:xfrm>
            <a:off x="3681619" y="842115"/>
            <a:ext cx="5503807" cy="741892"/>
          </a:xfrm>
          <a:prstGeom prst="rect">
            <a:avLst/>
          </a:prstGeom>
        </p:spPr>
      </p:pic>
      <p:sp>
        <p:nvSpPr>
          <p:cNvPr id="10" name="TextBox 9">
            <a:extLst>
              <a:ext uri="{FF2B5EF4-FFF2-40B4-BE49-F238E27FC236}">
                <a16:creationId xmlns:a16="http://schemas.microsoft.com/office/drawing/2014/main" id="{AD143053-2653-437B-89C7-3FC260F0B7C1}"/>
              </a:ext>
            </a:extLst>
          </p:cNvPr>
          <p:cNvSpPr txBox="1"/>
          <p:nvPr/>
        </p:nvSpPr>
        <p:spPr>
          <a:xfrm>
            <a:off x="-6417" y="6273225"/>
            <a:ext cx="12198416" cy="646331"/>
          </a:xfrm>
          <a:prstGeom prst="rect">
            <a:avLst/>
          </a:prstGeom>
          <a:solidFill>
            <a:schemeClr val="accent4">
              <a:lumMod val="40000"/>
              <a:lumOff val="60000"/>
            </a:schemeClr>
          </a:solidFill>
          <a:ln w="12700">
            <a:noFill/>
          </a:ln>
        </p:spPr>
        <p:txBody>
          <a:bodyPr wrap="square" rtlCol="0">
            <a:spAutoFit/>
          </a:bodyPr>
          <a:lstStyle/>
          <a:p>
            <a:pPr algn="ctr"/>
            <a:r>
              <a:rPr lang="en-US" sz="3600" b="1" dirty="0"/>
              <a:t>NASA HAQAST: </a:t>
            </a:r>
            <a:r>
              <a:rPr lang="en-US" sz="3600" b="1" dirty="0">
                <a:hlinkClick r:id="rId5"/>
              </a:rPr>
              <a:t>https://haqast.org</a:t>
            </a:r>
            <a:r>
              <a:rPr lang="en-US" sz="3600" b="1" dirty="0"/>
              <a:t>   </a:t>
            </a:r>
          </a:p>
        </p:txBody>
      </p:sp>
    </p:spTree>
    <p:extLst>
      <p:ext uri="{BB962C8B-B14F-4D97-AF65-F5344CB8AC3E}">
        <p14:creationId xmlns:p14="http://schemas.microsoft.com/office/powerpoint/2010/main" val="240774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1712"/>
            <a:ext cx="12195052" cy="6856288"/>
          </a:xfrm>
          <a:prstGeom prst="rect">
            <a:avLst/>
          </a:prstGeom>
        </p:spPr>
      </p:pic>
      <p:sp>
        <p:nvSpPr>
          <p:cNvPr id="5" name="TextBox 4"/>
          <p:cNvSpPr txBox="1"/>
          <p:nvPr/>
        </p:nvSpPr>
        <p:spPr>
          <a:xfrm>
            <a:off x="38151" y="6582241"/>
            <a:ext cx="898767"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05.25.21</a:t>
            </a:r>
          </a:p>
        </p:txBody>
      </p:sp>
    </p:spTree>
    <p:extLst>
      <p:ext uri="{BB962C8B-B14F-4D97-AF65-F5344CB8AC3E}">
        <p14:creationId xmlns:p14="http://schemas.microsoft.com/office/powerpoint/2010/main" val="3700687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Title 1"/>
          <p:cNvSpPr txBox="1">
            <a:spLocks/>
          </p:cNvSpPr>
          <p:nvPr/>
        </p:nvSpPr>
        <p:spPr bwMode="auto">
          <a:xfrm>
            <a:off x="0" y="90908"/>
            <a:ext cx="12065876" cy="123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US" altLang="en-US" sz="3300" b="1" dirty="0">
                <a:latin typeface="Arial" panose="020B0604020202020204" pitchFamily="34" charset="0"/>
                <a:ea typeface="MS PGothic" panose="020B0600070205080204" pitchFamily="34" charset="-128"/>
                <a:cs typeface="Arial" panose="020B0604020202020204" pitchFamily="34" charset="0"/>
              </a:rPr>
              <a:t>NASA Applied Remote Sensing Training Program (ARSET) </a:t>
            </a:r>
            <a:br>
              <a:rPr lang="en-US" altLang="en-US" sz="3300" b="1" i="1" dirty="0">
                <a:latin typeface="Arial" panose="020B0604020202020204" pitchFamily="34" charset="0"/>
                <a:ea typeface="MS PGothic" panose="020B0600070205080204" pitchFamily="34" charset="-128"/>
                <a:cs typeface="Arial" panose="020B0604020202020204" pitchFamily="34" charset="0"/>
              </a:rPr>
            </a:br>
            <a:r>
              <a:rPr lang="en-US" altLang="en-US" sz="3000" dirty="0">
                <a:latin typeface="Arial" panose="020B0604020202020204" pitchFamily="34" charset="0"/>
                <a:ea typeface="MS PGothic" panose="020B0600070205080204" pitchFamily="34" charset="-128"/>
                <a:cs typeface="Arial" panose="020B0604020202020204" pitchFamily="34" charset="0"/>
              </a:rPr>
              <a:t>Dr. Ana Prados (NASA Goddard)</a:t>
            </a:r>
            <a:br>
              <a:rPr lang="en-US" altLang="en-US" sz="3000" dirty="0">
                <a:latin typeface="Arial" panose="020B0604020202020204" pitchFamily="34" charset="0"/>
                <a:ea typeface="MS PGothic" panose="020B0600070205080204" pitchFamily="34" charset="-128"/>
                <a:cs typeface="Arial" panose="020B0604020202020204" pitchFamily="34" charset="0"/>
              </a:rPr>
            </a:br>
            <a:endParaRPr lang="en-US" altLang="en-US" sz="3000" dirty="0">
              <a:latin typeface="Arial" panose="020B0604020202020204" pitchFamily="34" charset="0"/>
              <a:ea typeface="MS PGothic" panose="020B0600070205080204" pitchFamily="34" charset="-128"/>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246" y="1391920"/>
            <a:ext cx="7679753" cy="4622800"/>
          </a:xfrm>
          <a:prstGeom prst="rect">
            <a:avLst/>
          </a:prstGeom>
        </p:spPr>
      </p:pic>
      <p:sp>
        <p:nvSpPr>
          <p:cNvPr id="8" name="TextBox 7"/>
          <p:cNvSpPr txBox="1"/>
          <p:nvPr/>
        </p:nvSpPr>
        <p:spPr>
          <a:xfrm>
            <a:off x="121920" y="1953126"/>
            <a:ext cx="4130040" cy="3748719"/>
          </a:xfrm>
          <a:prstGeom prst="rect">
            <a:avLst/>
          </a:prstGeom>
          <a:noFill/>
        </p:spPr>
        <p:txBody>
          <a:bodyPr wrap="square" rtlCol="0">
            <a:spAutoFit/>
          </a:bodyPr>
          <a:lstStyle/>
          <a:p>
            <a:pPr>
              <a:spcBef>
                <a:spcPct val="20000"/>
              </a:spcBef>
            </a:pPr>
            <a:r>
              <a:rPr lang="en-US" altLang="en-US" sz="3600" b="1" dirty="0">
                <a:solidFill>
                  <a:srgbClr val="000000"/>
                </a:solidFill>
                <a:latin typeface="Arial" panose="020B0604020202020204" pitchFamily="34" charset="0"/>
                <a:ea typeface="MS PGothic" panose="020B0600070205080204" pitchFamily="34" charset="-128"/>
                <a:cs typeface="Arial" panose="020B0604020202020204" pitchFamily="34" charset="0"/>
              </a:rPr>
              <a:t>Online Courses</a:t>
            </a:r>
          </a:p>
          <a:p>
            <a:pPr marL="285750" indent="-285750">
              <a:spcBef>
                <a:spcPct val="20000"/>
              </a:spcBef>
              <a:buFont typeface="Wingdings" panose="05000000000000000000" pitchFamily="2" charset="2"/>
              <a:buChar char="v"/>
            </a:pPr>
            <a:r>
              <a:rPr lang="en-US" altLang="en-US" sz="2800" dirty="0">
                <a:solidFill>
                  <a:srgbClr val="000000"/>
                </a:solidFill>
                <a:latin typeface="Arial" panose="020B0604020202020204" pitchFamily="34" charset="0"/>
                <a:ea typeface="MS PGothic" panose="020B0600070205080204" pitchFamily="34" charset="-128"/>
                <a:cs typeface="Arial" panose="020B0604020202020204" pitchFamily="34" charset="0"/>
              </a:rPr>
              <a:t>Presentations and</a:t>
            </a:r>
            <a:r>
              <a:rPr lang="en-US" altLang="en-US" sz="2800" b="1" dirty="0">
                <a:solidFill>
                  <a:srgbClr val="000000"/>
                </a:solidFill>
                <a:latin typeface="Arial" panose="020B0604020202020204" pitchFamily="34" charset="0"/>
                <a:ea typeface="MS PGothic" panose="020B0600070205080204" pitchFamily="34" charset="-128"/>
                <a:cs typeface="Arial" panose="020B0604020202020204" pitchFamily="34" charset="0"/>
              </a:rPr>
              <a:t> hands-on guided computer exercises </a:t>
            </a:r>
            <a:r>
              <a:rPr lang="en-US" altLang="en-US" sz="2800" dirty="0">
                <a:solidFill>
                  <a:srgbClr val="000000"/>
                </a:solidFill>
                <a:latin typeface="Arial" panose="020B0604020202020204" pitchFamily="34" charset="0"/>
                <a:ea typeface="MS PGothic" panose="020B0600070205080204" pitchFamily="34" charset="-128"/>
                <a:cs typeface="Arial" panose="020B0604020202020204" pitchFamily="34" charset="0"/>
              </a:rPr>
              <a:t>on how to access, interpret, and use NASA satellite images for decision-support </a:t>
            </a:r>
            <a:endParaRPr lang="en-US" sz="2800" dirty="0">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159E9596-0C34-4E3A-8E40-D79B891A0020}"/>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20</a:t>
            </a:fld>
            <a:endParaRPr lang="en-US" dirty="0"/>
          </a:p>
        </p:txBody>
      </p:sp>
      <p:sp>
        <p:nvSpPr>
          <p:cNvPr id="2" name="TextBox 1">
            <a:extLst>
              <a:ext uri="{FF2B5EF4-FFF2-40B4-BE49-F238E27FC236}">
                <a16:creationId xmlns:a16="http://schemas.microsoft.com/office/drawing/2014/main" id="{36ECD3A5-94D0-4E3C-B647-2FB53F976840}"/>
              </a:ext>
            </a:extLst>
          </p:cNvPr>
          <p:cNvSpPr txBox="1"/>
          <p:nvPr/>
        </p:nvSpPr>
        <p:spPr>
          <a:xfrm>
            <a:off x="-6417" y="6273225"/>
            <a:ext cx="12198416" cy="646331"/>
          </a:xfrm>
          <a:prstGeom prst="rect">
            <a:avLst/>
          </a:prstGeom>
          <a:solidFill>
            <a:schemeClr val="accent4">
              <a:lumMod val="40000"/>
              <a:lumOff val="60000"/>
            </a:schemeClr>
          </a:solidFill>
          <a:ln w="12700">
            <a:noFill/>
          </a:ln>
        </p:spPr>
        <p:txBody>
          <a:bodyPr wrap="square" rtlCol="0">
            <a:spAutoFit/>
          </a:bodyPr>
          <a:lstStyle/>
          <a:p>
            <a:pPr algn="ctr"/>
            <a:r>
              <a:rPr lang="en-US" sz="3600" b="1" dirty="0"/>
              <a:t>NASA ARSET: </a:t>
            </a:r>
            <a:r>
              <a:rPr lang="en-US" sz="3600" b="1" dirty="0">
                <a:hlinkClick r:id="rId3"/>
              </a:rPr>
              <a:t>https://arset.gsfc.nasa.gov/webinars</a:t>
            </a:r>
            <a:r>
              <a:rPr lang="en-US" sz="3600" b="1" dirty="0"/>
              <a:t>  </a:t>
            </a:r>
          </a:p>
        </p:txBody>
      </p:sp>
    </p:spTree>
    <p:extLst>
      <p:ext uri="{BB962C8B-B14F-4D97-AF65-F5344CB8AC3E}">
        <p14:creationId xmlns:p14="http://schemas.microsoft.com/office/powerpoint/2010/main" val="141002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Box 2"/>
          <p:cNvSpPr txBox="1">
            <a:spLocks noChangeArrowheads="1"/>
          </p:cNvSpPr>
          <p:nvPr/>
        </p:nvSpPr>
        <p:spPr bwMode="auto">
          <a:xfrm>
            <a:off x="1724025" y="245009"/>
            <a:ext cx="86693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panose="02020603050405020304" pitchFamily="18" charset="0"/>
              </a:defRPr>
            </a:lvl1pPr>
            <a:lvl2pPr marL="742950" indent="-285750" defTabSz="457200">
              <a:defRPr sz="2400">
                <a:solidFill>
                  <a:schemeClr val="tx1"/>
                </a:solidFill>
                <a:latin typeface="Times" panose="02020603050405020304" pitchFamily="18" charset="0"/>
              </a:defRPr>
            </a:lvl2pPr>
            <a:lvl3pPr marL="1143000" indent="-228600" defTabSz="457200">
              <a:defRPr sz="2400">
                <a:solidFill>
                  <a:schemeClr val="tx1"/>
                </a:solidFill>
                <a:latin typeface="Times" panose="02020603050405020304" pitchFamily="18" charset="0"/>
              </a:defRPr>
            </a:lvl3pPr>
            <a:lvl4pPr marL="1600200" indent="-228600" defTabSz="457200">
              <a:defRPr sz="2400">
                <a:solidFill>
                  <a:schemeClr val="tx1"/>
                </a:solidFill>
                <a:latin typeface="Times" panose="02020603050405020304" pitchFamily="18" charset="0"/>
              </a:defRPr>
            </a:lvl4pPr>
            <a:lvl5pPr marL="2057400" indent="-228600" defTabSz="457200">
              <a:defRPr sz="2400">
                <a:solidFill>
                  <a:schemeClr val="tx1"/>
                </a:solidFill>
                <a:latin typeface="Times"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Earth Venture Instrument-1: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Tropospheric Emissions: Monitoring of Pollution (TEMPO)</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“Monitoring the air we breathe, hour by hour”</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pic>
        <p:nvPicPr>
          <p:cNvPr id="155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907975"/>
            <a:ext cx="384016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Rectangle 6"/>
          <p:cNvSpPr>
            <a:spLocks noChangeArrowheads="1"/>
          </p:cNvSpPr>
          <p:nvPr/>
        </p:nvSpPr>
        <p:spPr bwMode="auto">
          <a:xfrm>
            <a:off x="1724025" y="1696838"/>
            <a:ext cx="4572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sz="2400">
                <a:solidFill>
                  <a:schemeClr val="tx1"/>
                </a:solidFill>
                <a:latin typeface="Times" panose="02020603050405020304" pitchFamily="18" charset="0"/>
              </a:defRPr>
            </a:lvl1pPr>
            <a:lvl2pPr marL="742950" indent="-285750" defTabSz="457200">
              <a:defRPr sz="2400">
                <a:solidFill>
                  <a:schemeClr val="tx1"/>
                </a:solidFill>
                <a:latin typeface="Times" panose="02020603050405020304" pitchFamily="18" charset="0"/>
              </a:defRPr>
            </a:lvl2pPr>
            <a:lvl3pPr marL="1143000" indent="-228600" defTabSz="457200">
              <a:defRPr sz="2400">
                <a:solidFill>
                  <a:schemeClr val="tx1"/>
                </a:solidFill>
                <a:latin typeface="Times" panose="02020603050405020304" pitchFamily="18" charset="0"/>
              </a:defRPr>
            </a:lvl3pPr>
            <a:lvl4pPr marL="1600200" indent="-228600" defTabSz="457200">
              <a:defRPr sz="2400">
                <a:solidFill>
                  <a:schemeClr val="tx1"/>
                </a:solidFill>
                <a:latin typeface="Times" panose="02020603050405020304" pitchFamily="18" charset="0"/>
              </a:defRPr>
            </a:lvl4pPr>
            <a:lvl5pPr marL="2057400" indent="-228600" defTabSz="457200">
              <a:defRPr sz="2400">
                <a:solidFill>
                  <a:schemeClr val="tx1"/>
                </a:solidFill>
                <a:latin typeface="Times"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defRPr>
            </a:lvl9p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TEMPO is a pathfinder to using hosted commercial payloads from GEO</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Tropospheric pollution observations from Geostationary Orbit</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Ozone, NO</a:t>
            </a:r>
            <a:r>
              <a:rPr kumimoji="0" lang="en-US" altLang="en-US" sz="20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and CH</a:t>
            </a:r>
            <a:r>
              <a:rPr kumimoji="0" lang="en-US" altLang="en-US" sz="20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Forms a global Air Quality constellation in GEO with Copernicus Sentinel 4 and Korean GEMS.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The US EPA and NOAA are part of the science team.</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Instrument delivered in 2018; Launch 2022</a:t>
            </a:r>
          </a:p>
        </p:txBody>
      </p:sp>
      <p:sp>
        <p:nvSpPr>
          <p:cNvPr id="5" name="TextBox 4">
            <a:extLst>
              <a:ext uri="{FF2B5EF4-FFF2-40B4-BE49-F238E27FC236}">
                <a16:creationId xmlns:a16="http://schemas.microsoft.com/office/drawing/2014/main" id="{4D479C7A-1801-4EBA-BE76-082E72D92DCA}"/>
              </a:ext>
            </a:extLst>
          </p:cNvPr>
          <p:cNvSpPr txBox="1"/>
          <p:nvPr/>
        </p:nvSpPr>
        <p:spPr>
          <a:xfrm>
            <a:off x="3423591" y="6396335"/>
            <a:ext cx="6259217" cy="461665"/>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ＭＳ Ｐゴシック" charset="-128"/>
                <a:cs typeface="+mn-cs"/>
                <a:hlinkClick r:id="rId4"/>
              </a:rPr>
              <a:t>http://tempo.si.edu/overview.html</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hlinkClick r:id="rId5"/>
            </a:endParaRPr>
          </a:p>
        </p:txBody>
      </p:sp>
    </p:spTree>
    <p:extLst>
      <p:ext uri="{BB962C8B-B14F-4D97-AF65-F5344CB8AC3E}">
        <p14:creationId xmlns:p14="http://schemas.microsoft.com/office/powerpoint/2010/main" val="49506474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Box 2"/>
          <p:cNvSpPr txBox="1">
            <a:spLocks noChangeArrowheads="1"/>
          </p:cNvSpPr>
          <p:nvPr/>
        </p:nvSpPr>
        <p:spPr bwMode="auto">
          <a:xfrm>
            <a:off x="1798453" y="287539"/>
            <a:ext cx="86693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panose="02020603050405020304" pitchFamily="18" charset="0"/>
              </a:defRPr>
            </a:lvl1pPr>
            <a:lvl2pPr marL="742950" indent="-285750" defTabSz="457200">
              <a:defRPr sz="2400">
                <a:solidFill>
                  <a:schemeClr val="tx1"/>
                </a:solidFill>
                <a:latin typeface="Times" panose="02020603050405020304" pitchFamily="18" charset="0"/>
              </a:defRPr>
            </a:lvl2pPr>
            <a:lvl3pPr marL="1143000" indent="-228600" defTabSz="457200">
              <a:defRPr sz="2400">
                <a:solidFill>
                  <a:schemeClr val="tx1"/>
                </a:solidFill>
                <a:latin typeface="Times" panose="02020603050405020304" pitchFamily="18" charset="0"/>
              </a:defRPr>
            </a:lvl3pPr>
            <a:lvl4pPr marL="1600200" indent="-228600" defTabSz="457200">
              <a:defRPr sz="2400">
                <a:solidFill>
                  <a:schemeClr val="tx1"/>
                </a:solidFill>
                <a:latin typeface="Times" panose="02020603050405020304" pitchFamily="18" charset="0"/>
              </a:defRPr>
            </a:lvl4pPr>
            <a:lvl5pPr marL="2057400" indent="-228600" defTabSz="457200">
              <a:defRPr sz="2400">
                <a:solidFill>
                  <a:schemeClr val="tx1"/>
                </a:solidFill>
                <a:latin typeface="Times"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Earth Venture Instrument-3:</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Multi-Angle Imager for Aerosols (MAIA)</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55653" name="Rectangle 6"/>
          <p:cNvSpPr>
            <a:spLocks noChangeArrowheads="1"/>
          </p:cNvSpPr>
          <p:nvPr/>
        </p:nvSpPr>
        <p:spPr bwMode="auto">
          <a:xfrm>
            <a:off x="850605" y="1235540"/>
            <a:ext cx="539947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sz="2400">
                <a:solidFill>
                  <a:schemeClr val="tx1"/>
                </a:solidFill>
                <a:latin typeface="Times" panose="02020603050405020304" pitchFamily="18" charset="0"/>
              </a:defRPr>
            </a:lvl1pPr>
            <a:lvl2pPr marL="742950" indent="-285750" defTabSz="457200">
              <a:defRPr sz="2400">
                <a:solidFill>
                  <a:schemeClr val="tx1"/>
                </a:solidFill>
                <a:latin typeface="Times" panose="02020603050405020304" pitchFamily="18" charset="0"/>
              </a:defRPr>
            </a:lvl2pPr>
            <a:lvl3pPr marL="1143000" indent="-228600" defTabSz="457200">
              <a:defRPr sz="2400">
                <a:solidFill>
                  <a:schemeClr val="tx1"/>
                </a:solidFill>
                <a:latin typeface="Times" panose="02020603050405020304" pitchFamily="18" charset="0"/>
              </a:defRPr>
            </a:lvl3pPr>
            <a:lvl4pPr marL="1600200" indent="-228600" defTabSz="457200">
              <a:defRPr sz="2400">
                <a:solidFill>
                  <a:schemeClr val="tx1"/>
                </a:solidFill>
                <a:latin typeface="Times" panose="02020603050405020304" pitchFamily="18" charset="0"/>
              </a:defRPr>
            </a:lvl4pPr>
            <a:lvl5pPr marL="2057400" indent="-228600" defTabSz="457200">
              <a:defRPr sz="2400">
                <a:solidFill>
                  <a:schemeClr val="tx1"/>
                </a:solidFill>
                <a:latin typeface="Times"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defRPr>
            </a:lvl9p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MAIA represents the first time NASA has partnered with epidemiologists and health organizations </a:t>
            </a:r>
            <a:r>
              <a:rPr lang="en-US" sz="2000" b="1" i="1" dirty="0">
                <a:solidFill>
                  <a:prstClr val="black"/>
                </a:solidFill>
                <a:latin typeface="Arial" panose="020B0604020202020204" pitchFamily="34" charset="0"/>
                <a:cs typeface="Arial" panose="020B0604020202020204" pitchFamily="34" charset="0"/>
              </a:rPr>
              <a:t>on a satellite mission</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 to study human health and improve lives.</a:t>
            </a:r>
            <a:endParaRPr kumimoji="0" lang="en-US" altLang="en-US" sz="20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Objective</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Assess linkages between different airborne particulate matter (PM) types and adverse birth outcomes, cardiovascular and respiratory disease, and premature deaths.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Instrument: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Multi-angle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spectropolarimetric</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imaging instrument for operation in a sun-synchronous Earth orbit to measure the particle types, sizes, concentrations, and geolocation of atmospheric aerosols.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Launch expected in 2022.</a:t>
            </a:r>
          </a:p>
        </p:txBody>
      </p:sp>
      <p:pic>
        <p:nvPicPr>
          <p:cNvPr id="2050" name="Picture 2" descr="https://www.jpl.nasa.gov/missions/web/ma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758" y="1616964"/>
            <a:ext cx="5379761" cy="40370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137B73-2D75-4527-9C88-845A7D971451}"/>
              </a:ext>
            </a:extLst>
          </p:cNvPr>
          <p:cNvSpPr txBox="1"/>
          <p:nvPr/>
        </p:nvSpPr>
        <p:spPr>
          <a:xfrm>
            <a:off x="3423591" y="6396335"/>
            <a:ext cx="6259217" cy="461665"/>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ＭＳ Ｐゴシック" charset="-128"/>
                <a:cs typeface="+mn-cs"/>
                <a:hlinkClick r:id="rId4"/>
              </a:rPr>
              <a:t>https://maia.jpl.nasa.gov/</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hlinkClick r:id="rId5"/>
            </a:endParaRPr>
          </a:p>
        </p:txBody>
      </p:sp>
    </p:spTree>
    <p:extLst>
      <p:ext uri="{BB962C8B-B14F-4D97-AF65-F5344CB8AC3E}">
        <p14:creationId xmlns:p14="http://schemas.microsoft.com/office/powerpoint/2010/main" val="423813059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Documents\CMC Tech Talk\images\20060426124828!Delta_II_7420_on_Launch_Pad_SLC-2W.jpg"/>
          <p:cNvPicPr>
            <a:picLocks noChangeAspect="1" noChangeArrowheads="1"/>
          </p:cNvPicPr>
          <p:nvPr/>
        </p:nvPicPr>
        <p:blipFill>
          <a:blip r:embed="rId3" cstate="print">
            <a:extLst>
              <a:ext uri="{28A0092B-C50C-407E-A947-70E740481C1C}">
                <a14:useLocalDpi xmlns:a14="http://schemas.microsoft.com/office/drawing/2010/main" val="0"/>
              </a:ext>
            </a:extLst>
          </a:blip>
          <a:srcRect l="5931"/>
          <a:stretch>
            <a:fillRect/>
          </a:stretch>
        </p:blipFill>
        <p:spPr bwMode="auto">
          <a:xfrm>
            <a:off x="7011987" y="537508"/>
            <a:ext cx="3446463" cy="543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141122" y="6267749"/>
            <a:ext cx="8685391" cy="461665"/>
          </a:xfrm>
          <a:prstGeom prst="rect">
            <a:avLst/>
          </a:prstGeom>
          <a:solidFill>
            <a:srgbClr val="FF8000"/>
          </a:solidFill>
        </p:spPr>
        <p:txBody>
          <a:bodyPr wrap="none" rtlCol="0">
            <a:spAutoFit/>
          </a:bodyPr>
          <a:lstStyle/>
          <a:p>
            <a:r>
              <a:rPr lang="en-US" sz="2400" dirty="0"/>
              <a:t>CALIPSO is in its 16</a:t>
            </a:r>
            <a:r>
              <a:rPr lang="en-US" sz="2400" baseline="30000" dirty="0"/>
              <a:t>th</a:t>
            </a:r>
            <a:r>
              <a:rPr lang="en-US" sz="2400" dirty="0"/>
              <a:t> year of a 3 year mission ~ 5+ Lifetimes!!</a:t>
            </a:r>
          </a:p>
        </p:txBody>
      </p:sp>
      <p:sp>
        <p:nvSpPr>
          <p:cNvPr id="6" name="TextBox 5"/>
          <p:cNvSpPr txBox="1"/>
          <p:nvPr/>
        </p:nvSpPr>
        <p:spPr>
          <a:xfrm>
            <a:off x="7245932" y="686424"/>
            <a:ext cx="2978572" cy="400110"/>
          </a:xfrm>
          <a:prstGeom prst="rect">
            <a:avLst/>
          </a:prstGeom>
          <a:noFill/>
        </p:spPr>
        <p:txBody>
          <a:bodyPr wrap="none" rtlCol="0">
            <a:spAutoFit/>
          </a:bodyPr>
          <a:lstStyle/>
          <a:p>
            <a:r>
              <a:rPr lang="en-US" sz="2000" dirty="0">
                <a:solidFill>
                  <a:schemeClr val="bg1"/>
                </a:solidFill>
                <a:latin typeface="Big Caslon"/>
                <a:cs typeface="Big Caslon"/>
              </a:rPr>
              <a:t>April 28</a:t>
            </a:r>
            <a:r>
              <a:rPr lang="en-US" sz="2000" baseline="30000" dirty="0">
                <a:solidFill>
                  <a:schemeClr val="bg1"/>
                </a:solidFill>
                <a:latin typeface="Big Caslon"/>
                <a:cs typeface="Big Caslon"/>
              </a:rPr>
              <a:t>th</a:t>
            </a:r>
            <a:r>
              <a:rPr lang="en-US" sz="2000" dirty="0">
                <a:solidFill>
                  <a:schemeClr val="bg1"/>
                </a:solidFill>
                <a:latin typeface="Big Caslon"/>
                <a:cs typeface="Big Caslon"/>
              </a:rPr>
              <a:t>, 2006 ~ 0200 PST</a:t>
            </a:r>
          </a:p>
        </p:txBody>
      </p:sp>
      <p:sp>
        <p:nvSpPr>
          <p:cNvPr id="7" name="Rectangle 6">
            <a:extLst>
              <a:ext uri="{FF2B5EF4-FFF2-40B4-BE49-F238E27FC236}">
                <a16:creationId xmlns:a16="http://schemas.microsoft.com/office/drawing/2014/main" id="{9F5C0EA4-BEC8-4656-A0AA-CF369DE0B32E}"/>
              </a:ext>
            </a:extLst>
          </p:cNvPr>
          <p:cNvSpPr/>
          <p:nvPr/>
        </p:nvSpPr>
        <p:spPr>
          <a:xfrm>
            <a:off x="682041" y="537508"/>
            <a:ext cx="6096000" cy="1631216"/>
          </a:xfrm>
          <a:prstGeom prst="rect">
            <a:avLst/>
          </a:prstGeom>
          <a:solidFill>
            <a:schemeClr val="bg2"/>
          </a:solidFill>
        </p:spPr>
        <p:txBody>
          <a:bodyPr>
            <a:spAutoFit/>
          </a:bodyPr>
          <a:lstStyle/>
          <a:p>
            <a:pPr algn="ctr"/>
            <a:r>
              <a:rPr lang="en-US" sz="3200" b="1" dirty="0"/>
              <a:t>The Cloud-Aerosol Lidar and Infrared Pathfinder Satellite </a:t>
            </a:r>
            <a:r>
              <a:rPr lang="en-US" sz="2800" b="1" dirty="0"/>
              <a:t>Observation</a:t>
            </a:r>
            <a:r>
              <a:rPr lang="en-US" sz="3200" b="1" dirty="0"/>
              <a:t> (CALIPSO)</a:t>
            </a:r>
          </a:p>
        </p:txBody>
      </p:sp>
      <p:sp>
        <p:nvSpPr>
          <p:cNvPr id="8" name="Rectangle 7">
            <a:extLst>
              <a:ext uri="{FF2B5EF4-FFF2-40B4-BE49-F238E27FC236}">
                <a16:creationId xmlns:a16="http://schemas.microsoft.com/office/drawing/2014/main" id="{AA736A24-F22F-48AF-A638-8FDF85CE3AF3}"/>
              </a:ext>
            </a:extLst>
          </p:cNvPr>
          <p:cNvSpPr/>
          <p:nvPr/>
        </p:nvSpPr>
        <p:spPr>
          <a:xfrm>
            <a:off x="682041" y="3254514"/>
            <a:ext cx="5778426" cy="2308324"/>
          </a:xfrm>
          <a:prstGeom prst="rect">
            <a:avLst/>
          </a:prstGeom>
          <a:solidFill>
            <a:schemeClr val="bg1"/>
          </a:solidFill>
        </p:spPr>
        <p:txBody>
          <a:bodyPr wrap="square">
            <a:spAutoFit/>
          </a:bodyPr>
          <a:lstStyle/>
          <a:p>
            <a:r>
              <a:rPr lang="en-US" sz="2400" dirty="0">
                <a:solidFill>
                  <a:srgbClr val="000000"/>
                </a:solidFill>
              </a:rPr>
              <a:t>CALIPSO, a joint mission between NASA and the French space agency, CNES, TO provide new insight into the role that clouds and aerosols (airborne particles) play in regulating Earth's weather, climate, and air quality.</a:t>
            </a:r>
          </a:p>
        </p:txBody>
      </p:sp>
    </p:spTree>
    <p:extLst>
      <p:ext uri="{BB962C8B-B14F-4D97-AF65-F5344CB8AC3E}">
        <p14:creationId xmlns:p14="http://schemas.microsoft.com/office/powerpoint/2010/main" val="3099456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E:\Documents\CMC Tech Talk\images\PSCbest.jpg"/>
          <p:cNvPicPr>
            <a:picLocks noChangeAspect="1" noChangeArrowheads="1"/>
          </p:cNvPicPr>
          <p:nvPr/>
        </p:nvPicPr>
        <p:blipFill>
          <a:blip r:embed="rId2">
            <a:extLst>
              <a:ext uri="{28A0092B-C50C-407E-A947-70E740481C1C}">
                <a14:useLocalDpi xmlns:a14="http://schemas.microsoft.com/office/drawing/2010/main" val="0"/>
              </a:ext>
            </a:extLst>
          </a:blip>
          <a:srcRect t="4567" b="16211"/>
          <a:stretch>
            <a:fillRect/>
          </a:stretch>
        </p:blipFill>
        <p:spPr bwMode="auto">
          <a:xfrm>
            <a:off x="1527176" y="1050925"/>
            <a:ext cx="9140825"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a:xfrm>
            <a:off x="1812925" y="376237"/>
            <a:ext cx="6705600" cy="590931"/>
          </a:xfrm>
          <a:solidFill>
            <a:schemeClr val="bg1"/>
          </a:solidFill>
        </p:spPr>
        <p:txBody>
          <a:bodyPr/>
          <a:lstStyle/>
          <a:p>
            <a:pPr>
              <a:defRPr/>
            </a:pPr>
            <a:r>
              <a:rPr lang="en-US" altLang="en-US" sz="3600" dirty="0">
                <a:latin typeface="+mn-lt"/>
              </a:rPr>
              <a:t>What can CALIPSO ‘see’ ? </a:t>
            </a:r>
          </a:p>
        </p:txBody>
      </p:sp>
      <p:pic>
        <p:nvPicPr>
          <p:cNvPr id="28676" name="Picture 3" descr="E:\Documents\CMC Tech Talk\images\cumulus_embedded_in_aeros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388" y="1295401"/>
            <a:ext cx="2925762" cy="219551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6" descr="E:\Documents\CMC Tech Talk\images\alto_cirro_cumulus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3962401"/>
            <a:ext cx="2925763" cy="22145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8678" name="Text Box 7"/>
          <p:cNvSpPr txBox="1">
            <a:spLocks noChangeArrowheads="1"/>
          </p:cNvSpPr>
          <p:nvPr/>
        </p:nvSpPr>
        <p:spPr bwMode="auto">
          <a:xfrm>
            <a:off x="2389188" y="3106738"/>
            <a:ext cx="2570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solidFill>
                  <a:schemeClr val="bg1"/>
                </a:solidFill>
              </a:rPr>
              <a:t>Cumulus Embedded in Aerosol</a:t>
            </a:r>
          </a:p>
        </p:txBody>
      </p:sp>
      <p:sp>
        <p:nvSpPr>
          <p:cNvPr id="28679" name="Text Box 8"/>
          <p:cNvSpPr txBox="1">
            <a:spLocks noChangeArrowheads="1"/>
          </p:cNvSpPr>
          <p:nvPr/>
        </p:nvSpPr>
        <p:spPr bwMode="auto">
          <a:xfrm>
            <a:off x="2649538" y="5791200"/>
            <a:ext cx="20494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solidFill>
                  <a:schemeClr val="bg1"/>
                </a:solidFill>
              </a:rPr>
              <a:t>Multi-Level Cloud Decks</a:t>
            </a:r>
          </a:p>
        </p:txBody>
      </p:sp>
      <p:pic>
        <p:nvPicPr>
          <p:cNvPr id="28680" name="Picture 9" descr="E:\Documents\CMC Tech Talk\images\dust-storm-Astana,Kazakhstan-2.jpg"/>
          <p:cNvPicPr>
            <a:picLocks noChangeAspect="1" noChangeArrowheads="1"/>
          </p:cNvPicPr>
          <p:nvPr/>
        </p:nvPicPr>
        <p:blipFill>
          <a:blip r:embed="rId5">
            <a:extLst>
              <a:ext uri="{28A0092B-C50C-407E-A947-70E740481C1C}">
                <a14:useLocalDpi xmlns:a14="http://schemas.microsoft.com/office/drawing/2010/main" val="0"/>
              </a:ext>
            </a:extLst>
          </a:blip>
          <a:srcRect l="2879" b="3841"/>
          <a:stretch>
            <a:fillRect/>
          </a:stretch>
        </p:blipFill>
        <p:spPr bwMode="auto">
          <a:xfrm>
            <a:off x="7056438" y="4005263"/>
            <a:ext cx="2925762" cy="21717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8681" name="Text Box 10"/>
          <p:cNvSpPr txBox="1">
            <a:spLocks noChangeArrowheads="1"/>
          </p:cNvSpPr>
          <p:nvPr/>
        </p:nvSpPr>
        <p:spPr bwMode="auto">
          <a:xfrm>
            <a:off x="7348538" y="5791200"/>
            <a:ext cx="23415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solidFill>
                  <a:schemeClr val="bg1"/>
                </a:solidFill>
              </a:rPr>
              <a:t>Long Range Dust Transport</a:t>
            </a:r>
          </a:p>
        </p:txBody>
      </p:sp>
      <p:sp>
        <p:nvSpPr>
          <p:cNvPr id="28682" name="Text Box 11"/>
          <p:cNvSpPr txBox="1">
            <a:spLocks noChangeArrowheads="1"/>
          </p:cNvSpPr>
          <p:nvPr/>
        </p:nvSpPr>
        <p:spPr bwMode="auto">
          <a:xfrm>
            <a:off x="5334000" y="3367089"/>
            <a:ext cx="1600200"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2000">
                <a:solidFill>
                  <a:schemeClr val="bg1"/>
                </a:solidFill>
              </a:rPr>
              <a:t>Polar Stratospheric Clouds</a:t>
            </a:r>
          </a:p>
        </p:txBody>
      </p:sp>
      <p:pic>
        <p:nvPicPr>
          <p:cNvPr id="28683" name="Picture 12" descr="E:\Documents\CMC Tech Talk\images\CirrusTotalEclipse290306HaloWil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6438" y="1296989"/>
            <a:ext cx="2925762" cy="21939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8684" name="Text Box 13"/>
          <p:cNvSpPr txBox="1">
            <a:spLocks noChangeArrowheads="1"/>
          </p:cNvSpPr>
          <p:nvPr/>
        </p:nvSpPr>
        <p:spPr bwMode="auto">
          <a:xfrm>
            <a:off x="7912100" y="3106738"/>
            <a:ext cx="1212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solidFill>
                  <a:schemeClr val="bg1"/>
                </a:solidFill>
              </a:rPr>
              <a:t>Cirrus Clouds</a:t>
            </a:r>
          </a:p>
        </p:txBody>
      </p:sp>
      <p:sp>
        <p:nvSpPr>
          <p:cNvPr id="2" name="TextBox 1">
            <a:extLst>
              <a:ext uri="{FF2B5EF4-FFF2-40B4-BE49-F238E27FC236}">
                <a16:creationId xmlns:a16="http://schemas.microsoft.com/office/drawing/2014/main" id="{2B7112EB-7AA5-B14A-8EB4-7FD51154153D}"/>
              </a:ext>
            </a:extLst>
          </p:cNvPr>
          <p:cNvSpPr txBox="1"/>
          <p:nvPr/>
        </p:nvSpPr>
        <p:spPr>
          <a:xfrm>
            <a:off x="2457884" y="6427934"/>
            <a:ext cx="3813865" cy="246221"/>
          </a:xfrm>
          <a:prstGeom prst="rect">
            <a:avLst/>
          </a:prstGeom>
          <a:noFill/>
        </p:spPr>
        <p:txBody>
          <a:bodyPr wrap="none" rtlCol="0">
            <a:spAutoFit/>
          </a:bodyPr>
          <a:lstStyle/>
          <a:p>
            <a:r>
              <a:rPr lang="en-US" altLang="en-US" dirty="0"/>
              <a:t>The retrieval challenge: detect and classify “Features of interest”</a:t>
            </a:r>
            <a:endParaRPr lang="en-US" dirty="0"/>
          </a:p>
        </p:txBody>
      </p:sp>
    </p:spTree>
    <p:extLst>
      <p:ext uri="{BB962C8B-B14F-4D97-AF65-F5344CB8AC3E}">
        <p14:creationId xmlns:p14="http://schemas.microsoft.com/office/powerpoint/2010/main" val="1022388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p:cNvGrpSpPr>
            <a:grpSpLocks/>
          </p:cNvGrpSpPr>
          <p:nvPr/>
        </p:nvGrpSpPr>
        <p:grpSpPr bwMode="auto">
          <a:xfrm>
            <a:off x="1524001" y="1050925"/>
            <a:ext cx="9140825" cy="5437188"/>
            <a:chOff x="0" y="662"/>
            <a:chExt cx="5758" cy="3425"/>
          </a:xfrm>
        </p:grpSpPr>
        <p:pic>
          <p:nvPicPr>
            <p:cNvPr id="29745" name="Picture 3" descr="talk_lidar_concept"/>
            <p:cNvPicPr>
              <a:picLocks noChangeArrowheads="1"/>
            </p:cNvPicPr>
            <p:nvPr/>
          </p:nvPicPr>
          <p:blipFill>
            <a:blip r:embed="rId3">
              <a:extLst>
                <a:ext uri="{28A0092B-C50C-407E-A947-70E740481C1C}">
                  <a14:useLocalDpi xmlns:a14="http://schemas.microsoft.com/office/drawing/2010/main" val="0"/>
                </a:ext>
              </a:extLst>
            </a:blip>
            <a:srcRect l="1839" r="1839"/>
            <a:stretch>
              <a:fillRect/>
            </a:stretch>
          </p:blipFill>
          <p:spPr bwMode="auto">
            <a:xfrm>
              <a:off x="0" y="662"/>
              <a:ext cx="5758" cy="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46" name="Picture 4" descr="E:\Documents\CMC Tech Talk\images\color_swatc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 y="1190"/>
              <a:ext cx="936" cy="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7" name="Picture 5" descr="E:\Documents\CMC Tech Talk\images\Top Edge Eras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672"/>
              <a:ext cx="1527"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8" name="Picture 6" descr="E:\Documents\CMC Tech Talk\images\Top Edge Eras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5" y="672"/>
              <a:ext cx="1527"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11" name="Rectangle 7"/>
          <p:cNvSpPr>
            <a:spLocks noGrp="1" noChangeArrowheads="1"/>
          </p:cNvSpPr>
          <p:nvPr>
            <p:ph type="title"/>
          </p:nvPr>
        </p:nvSpPr>
        <p:spPr>
          <a:xfrm>
            <a:off x="1159099" y="-233674"/>
            <a:ext cx="9762185" cy="1588127"/>
          </a:xfrm>
        </p:spPr>
        <p:txBody>
          <a:bodyPr/>
          <a:lstStyle/>
          <a:p>
            <a:pPr>
              <a:defRPr/>
            </a:pPr>
            <a:r>
              <a:rPr lang="en-US" altLang="en-US" sz="3600" dirty="0">
                <a:latin typeface="+mn-lt"/>
              </a:rPr>
              <a:t>How CALIPSO Detects Clouds and Aerosols in the Earth’s Atmosphere</a:t>
            </a:r>
          </a:p>
        </p:txBody>
      </p:sp>
      <p:pic>
        <p:nvPicPr>
          <p:cNvPr id="29700" name="Picture 9" descr="E:\Documents\CMC Tech Talk\images\CALIPSO satellite.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1976" y="1054101"/>
            <a:ext cx="13065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0" descr="E:\Documents\CMC Tech Talk\images\CALIPSO satellite.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6638" y="1054101"/>
            <a:ext cx="1306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8" descr="E:\Documents\CMC Tech Talk\images\data_demo_03_5-kmAvg.GIF"/>
          <p:cNvPicPr>
            <a:picLocks noChangeArrowheads="1"/>
          </p:cNvPicPr>
          <p:nvPr/>
        </p:nvPicPr>
        <p:blipFill>
          <a:blip r:embed="rId7">
            <a:extLst>
              <a:ext uri="{28A0092B-C50C-407E-A947-70E740481C1C}">
                <a14:useLocalDpi xmlns:a14="http://schemas.microsoft.com/office/drawing/2010/main" val="0"/>
              </a:ext>
            </a:extLst>
          </a:blip>
          <a:srcRect l="3433" t="2217" r="36052" b="7759"/>
          <a:stretch>
            <a:fillRect/>
          </a:stretch>
        </p:blipFill>
        <p:spPr bwMode="auto">
          <a:xfrm>
            <a:off x="3784601" y="3613151"/>
            <a:ext cx="2424113" cy="2816225"/>
          </a:xfrm>
          <a:prstGeom prst="rect">
            <a:avLst/>
          </a:prstGeom>
          <a:noFill/>
          <a:ln w="19050">
            <a:solidFill>
              <a:srgbClr val="A00000"/>
            </a:solidFill>
            <a:miter lim="800000"/>
            <a:headEnd/>
            <a:tailEnd/>
          </a:ln>
          <a:extLst>
            <a:ext uri="{909E8E84-426E-40DD-AFC4-6F175D3DCCD1}">
              <a14:hiddenFill xmlns:a14="http://schemas.microsoft.com/office/drawing/2010/main">
                <a:solidFill>
                  <a:srgbClr val="FFFFFF"/>
                </a:solidFill>
              </a14:hiddenFill>
            </a:ext>
          </a:extLst>
        </p:spPr>
      </p:pic>
      <p:sp>
        <p:nvSpPr>
          <p:cNvPr id="72723" name="Text Box 19"/>
          <p:cNvSpPr txBox="1">
            <a:spLocks noChangeArrowheads="1"/>
          </p:cNvSpPr>
          <p:nvPr/>
        </p:nvSpPr>
        <p:spPr bwMode="auto">
          <a:xfrm>
            <a:off x="5428049" y="3771901"/>
            <a:ext cx="5838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defRPr/>
            </a:pPr>
            <a:r>
              <a:rPr lang="en-US" altLang="en-US" sz="1200">
                <a:effectLst>
                  <a:outerShdw blurRad="38100" dist="38100" dir="2700000" algn="tl">
                    <a:srgbClr val="C0C0C0"/>
                  </a:outerShdw>
                </a:effectLst>
              </a:rPr>
              <a:t>Cloud</a:t>
            </a:r>
          </a:p>
        </p:txBody>
      </p:sp>
      <p:sp>
        <p:nvSpPr>
          <p:cNvPr id="72724" name="Text Box 20"/>
          <p:cNvSpPr txBox="1">
            <a:spLocks noChangeArrowheads="1"/>
          </p:cNvSpPr>
          <p:nvPr/>
        </p:nvSpPr>
        <p:spPr bwMode="auto">
          <a:xfrm>
            <a:off x="5307823" y="4805364"/>
            <a:ext cx="7040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defRPr/>
            </a:pPr>
            <a:r>
              <a:rPr lang="en-US" altLang="en-US" sz="1200">
                <a:effectLst>
                  <a:outerShdw blurRad="38100" dist="38100" dir="2700000" algn="tl">
                    <a:srgbClr val="C0C0C0"/>
                  </a:outerShdw>
                </a:effectLst>
              </a:rPr>
              <a:t>Aerosol</a:t>
            </a:r>
          </a:p>
        </p:txBody>
      </p:sp>
      <p:sp>
        <p:nvSpPr>
          <p:cNvPr id="72725" name="Text Box 21"/>
          <p:cNvSpPr txBox="1">
            <a:spLocks noChangeArrowheads="1"/>
          </p:cNvSpPr>
          <p:nvPr/>
        </p:nvSpPr>
        <p:spPr bwMode="auto">
          <a:xfrm>
            <a:off x="5298207" y="5443539"/>
            <a:ext cx="7136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defRPr/>
            </a:pPr>
            <a:r>
              <a:rPr lang="en-US" altLang="en-US" sz="1200">
                <a:effectLst>
                  <a:outerShdw blurRad="38100" dist="38100" dir="2700000" algn="tl">
                    <a:srgbClr val="C0C0C0"/>
                  </a:outerShdw>
                </a:effectLst>
              </a:rPr>
              <a:t>Surface</a:t>
            </a:r>
          </a:p>
        </p:txBody>
      </p:sp>
      <p:sp>
        <p:nvSpPr>
          <p:cNvPr id="29706" name="Line 22"/>
          <p:cNvSpPr>
            <a:spLocks noChangeShapeType="1"/>
          </p:cNvSpPr>
          <p:nvPr/>
        </p:nvSpPr>
        <p:spPr bwMode="auto">
          <a:xfrm flipH="1">
            <a:off x="4579938" y="5057775"/>
            <a:ext cx="838200" cy="609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7" name="Line 23"/>
          <p:cNvSpPr>
            <a:spLocks noChangeShapeType="1"/>
          </p:cNvSpPr>
          <p:nvPr/>
        </p:nvSpPr>
        <p:spPr bwMode="auto">
          <a:xfrm flipH="1">
            <a:off x="5037138" y="5683250"/>
            <a:ext cx="457200" cy="3810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8" name="Line 24"/>
          <p:cNvSpPr>
            <a:spLocks noChangeShapeType="1"/>
          </p:cNvSpPr>
          <p:nvPr/>
        </p:nvSpPr>
        <p:spPr bwMode="auto">
          <a:xfrm flipH="1">
            <a:off x="5037138" y="3990975"/>
            <a:ext cx="457200" cy="3810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9709" name="Picture 29" descr="E:\Documents\CMC Tech Talk\images\LidarTutorialDemoImageColorBa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4763" y="3378200"/>
            <a:ext cx="36322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34" name="Text Box 30"/>
          <p:cNvSpPr txBox="1">
            <a:spLocks noChangeArrowheads="1"/>
          </p:cNvSpPr>
          <p:nvPr/>
        </p:nvSpPr>
        <p:spPr bwMode="auto">
          <a:xfrm>
            <a:off x="5848350" y="3117850"/>
            <a:ext cx="1143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1200">
                <a:effectLst>
                  <a:outerShdw blurRad="38100" dist="38100" dir="2700000" algn="tl">
                    <a:srgbClr val="C0C0C0"/>
                  </a:outerShdw>
                </a:effectLst>
              </a:rPr>
              <a:t>“Clear Air”</a:t>
            </a:r>
          </a:p>
        </p:txBody>
      </p:sp>
      <p:sp>
        <p:nvSpPr>
          <p:cNvPr id="72736" name="Text Box 32"/>
          <p:cNvSpPr txBox="1">
            <a:spLocks noChangeArrowheads="1"/>
          </p:cNvSpPr>
          <p:nvPr/>
        </p:nvSpPr>
        <p:spPr bwMode="auto">
          <a:xfrm>
            <a:off x="8643938" y="3117850"/>
            <a:ext cx="1143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1200">
                <a:effectLst>
                  <a:outerShdw blurRad="38100" dist="38100" dir="2700000" algn="tl">
                    <a:srgbClr val="C0C0C0"/>
                  </a:outerShdw>
                </a:effectLst>
              </a:rPr>
              <a:t>Clouds</a:t>
            </a:r>
          </a:p>
        </p:txBody>
      </p:sp>
      <p:grpSp>
        <p:nvGrpSpPr>
          <p:cNvPr id="29712" name="Group 57"/>
          <p:cNvGrpSpPr>
            <a:grpSpLocks/>
          </p:cNvGrpSpPr>
          <p:nvPr/>
        </p:nvGrpSpPr>
        <p:grpSpPr bwMode="auto">
          <a:xfrm>
            <a:off x="6186489" y="3600452"/>
            <a:ext cx="4059237" cy="2849563"/>
            <a:chOff x="2937" y="2272"/>
            <a:chExt cx="2557" cy="1795"/>
          </a:xfrm>
        </p:grpSpPr>
        <p:sp>
          <p:nvSpPr>
            <p:cNvPr id="72719" name="Rectangle 15"/>
            <p:cNvSpPr>
              <a:spLocks noChangeArrowheads="1"/>
            </p:cNvSpPr>
            <p:nvPr/>
          </p:nvSpPr>
          <p:spPr bwMode="auto">
            <a:xfrm>
              <a:off x="2966" y="2272"/>
              <a:ext cx="2476" cy="1785"/>
            </a:xfrm>
            <a:prstGeom prst="rect">
              <a:avLst/>
            </a:prstGeom>
            <a:solidFill>
              <a:schemeClr val="bg1"/>
            </a:solidFill>
            <a:ln w="19050">
              <a:solidFill>
                <a:srgbClr val="A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en-US">
                <a:effectLst>
                  <a:outerShdw blurRad="38100" dist="38100" dir="2700000" algn="tl">
                    <a:srgbClr val="C0C0C0"/>
                  </a:outerShdw>
                </a:effectLst>
              </a:endParaRPr>
            </a:p>
          </p:txBody>
        </p:sp>
        <p:grpSp>
          <p:nvGrpSpPr>
            <p:cNvPr id="29728" name="Group 56"/>
            <p:cNvGrpSpPr>
              <a:grpSpLocks/>
            </p:cNvGrpSpPr>
            <p:nvPr/>
          </p:nvGrpSpPr>
          <p:grpSpPr bwMode="auto">
            <a:xfrm>
              <a:off x="2937" y="2340"/>
              <a:ext cx="2557" cy="1727"/>
              <a:chOff x="2937" y="2340"/>
              <a:chExt cx="2557" cy="1727"/>
            </a:xfrm>
          </p:grpSpPr>
          <p:grpSp>
            <p:nvGrpSpPr>
              <p:cNvPr id="29729" name="Group 49"/>
              <p:cNvGrpSpPr>
                <a:grpSpLocks/>
              </p:cNvGrpSpPr>
              <p:nvPr/>
            </p:nvGrpSpPr>
            <p:grpSpPr bwMode="auto">
              <a:xfrm>
                <a:off x="3048" y="2340"/>
                <a:ext cx="2310" cy="1621"/>
                <a:chOff x="3020" y="2342"/>
                <a:chExt cx="2310" cy="1621"/>
              </a:xfrm>
            </p:grpSpPr>
            <p:pic>
              <p:nvPicPr>
                <p:cNvPr id="29737" name="Picture 16" descr="E:\Documents\CMC Tech Talk\images\LidarTutorialDemoImage.png"/>
                <p:cNvPicPr>
                  <a:picLocks noChangeAspect="1" noChangeArrowheads="1"/>
                </p:cNvPicPr>
                <p:nvPr/>
              </p:nvPicPr>
              <p:blipFill>
                <a:blip r:embed="rId9">
                  <a:extLst>
                    <a:ext uri="{28A0092B-C50C-407E-A947-70E740481C1C}">
                      <a14:useLocalDpi xmlns:a14="http://schemas.microsoft.com/office/drawing/2010/main" val="0"/>
                    </a:ext>
                  </a:extLst>
                </a:blip>
                <a:srcRect l="15623" r="17577"/>
                <a:stretch>
                  <a:fillRect/>
                </a:stretch>
              </p:blipFill>
              <p:spPr bwMode="auto">
                <a:xfrm>
                  <a:off x="3020" y="2342"/>
                  <a:ext cx="2310" cy="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38" name="Group 48"/>
                <p:cNvGrpSpPr>
                  <a:grpSpLocks/>
                </p:cNvGrpSpPr>
                <p:nvPr/>
              </p:nvGrpSpPr>
              <p:grpSpPr bwMode="auto">
                <a:xfrm>
                  <a:off x="3024" y="3934"/>
                  <a:ext cx="2302" cy="29"/>
                  <a:chOff x="3024" y="3934"/>
                  <a:chExt cx="2302" cy="29"/>
                </a:xfrm>
              </p:grpSpPr>
              <p:sp>
                <p:nvSpPr>
                  <p:cNvPr id="29739" name="Line 42"/>
                  <p:cNvSpPr>
                    <a:spLocks noChangeShapeType="1"/>
                  </p:cNvSpPr>
                  <p:nvPr/>
                </p:nvSpPr>
                <p:spPr bwMode="auto">
                  <a:xfrm>
                    <a:off x="3024" y="3934"/>
                    <a:ext cx="0" cy="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40" name="Line 43"/>
                  <p:cNvSpPr>
                    <a:spLocks noChangeShapeType="1"/>
                  </p:cNvSpPr>
                  <p:nvPr/>
                </p:nvSpPr>
                <p:spPr bwMode="auto">
                  <a:xfrm>
                    <a:off x="3944" y="3934"/>
                    <a:ext cx="0" cy="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41" name="Line 44"/>
                  <p:cNvSpPr>
                    <a:spLocks noChangeShapeType="1"/>
                  </p:cNvSpPr>
                  <p:nvPr/>
                </p:nvSpPr>
                <p:spPr bwMode="auto">
                  <a:xfrm>
                    <a:off x="5326" y="3934"/>
                    <a:ext cx="0" cy="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42" name="Line 45"/>
                  <p:cNvSpPr>
                    <a:spLocks noChangeShapeType="1"/>
                  </p:cNvSpPr>
                  <p:nvPr/>
                </p:nvSpPr>
                <p:spPr bwMode="auto">
                  <a:xfrm>
                    <a:off x="3483" y="3934"/>
                    <a:ext cx="0" cy="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43" name="Line 46"/>
                  <p:cNvSpPr>
                    <a:spLocks noChangeShapeType="1"/>
                  </p:cNvSpPr>
                  <p:nvPr/>
                </p:nvSpPr>
                <p:spPr bwMode="auto">
                  <a:xfrm>
                    <a:off x="4865" y="3934"/>
                    <a:ext cx="0" cy="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44" name="Line 47"/>
                  <p:cNvSpPr>
                    <a:spLocks noChangeShapeType="1"/>
                  </p:cNvSpPr>
                  <p:nvPr/>
                </p:nvSpPr>
                <p:spPr bwMode="auto">
                  <a:xfrm>
                    <a:off x="4405" y="3934"/>
                    <a:ext cx="0" cy="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9730" name="Group 55"/>
              <p:cNvGrpSpPr>
                <a:grpSpLocks/>
              </p:cNvGrpSpPr>
              <p:nvPr/>
            </p:nvGrpSpPr>
            <p:grpSpPr bwMode="auto">
              <a:xfrm>
                <a:off x="2937" y="3931"/>
                <a:ext cx="2557" cy="136"/>
                <a:chOff x="2937" y="3931"/>
                <a:chExt cx="2557" cy="136"/>
              </a:xfrm>
            </p:grpSpPr>
            <p:sp>
              <p:nvSpPr>
                <p:cNvPr id="29731" name="Text Box 41"/>
                <p:cNvSpPr txBox="1">
                  <a:spLocks noChangeArrowheads="1"/>
                </p:cNvSpPr>
                <p:nvPr/>
              </p:nvSpPr>
              <p:spPr bwMode="auto">
                <a:xfrm>
                  <a:off x="2937" y="3931"/>
                  <a:ext cx="315"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800"/>
                    <a:t>20</a:t>
                  </a:r>
                  <a:r>
                    <a:rPr lang="en-US" altLang="en-US" sz="800">
                      <a:cs typeface="Tahoma" panose="020B0604030504040204" pitchFamily="34" charset="0"/>
                    </a:rPr>
                    <a:t>°</a:t>
                  </a:r>
                  <a:r>
                    <a:rPr lang="en-US" altLang="en-US" sz="800"/>
                    <a:t> N</a:t>
                  </a:r>
                </a:p>
              </p:txBody>
            </p:sp>
            <p:sp>
              <p:nvSpPr>
                <p:cNvPr id="29732" name="Text Box 50"/>
                <p:cNvSpPr txBox="1">
                  <a:spLocks noChangeArrowheads="1"/>
                </p:cNvSpPr>
                <p:nvPr/>
              </p:nvSpPr>
              <p:spPr bwMode="auto">
                <a:xfrm>
                  <a:off x="3369" y="3931"/>
                  <a:ext cx="315"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800"/>
                    <a:t>15</a:t>
                  </a:r>
                  <a:r>
                    <a:rPr lang="en-US" altLang="en-US" sz="800">
                      <a:cs typeface="Tahoma" panose="020B0604030504040204" pitchFamily="34" charset="0"/>
                    </a:rPr>
                    <a:t>°</a:t>
                  </a:r>
                  <a:r>
                    <a:rPr lang="en-US" altLang="en-US" sz="800"/>
                    <a:t> N</a:t>
                  </a:r>
                </a:p>
              </p:txBody>
            </p:sp>
            <p:sp>
              <p:nvSpPr>
                <p:cNvPr id="29733" name="Text Box 51"/>
                <p:cNvSpPr txBox="1">
                  <a:spLocks noChangeArrowheads="1"/>
                </p:cNvSpPr>
                <p:nvPr/>
              </p:nvSpPr>
              <p:spPr bwMode="auto">
                <a:xfrm>
                  <a:off x="3831" y="3931"/>
                  <a:ext cx="315"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800"/>
                    <a:t>10</a:t>
                  </a:r>
                  <a:r>
                    <a:rPr lang="en-US" altLang="en-US" sz="800">
                      <a:cs typeface="Tahoma" panose="020B0604030504040204" pitchFamily="34" charset="0"/>
                    </a:rPr>
                    <a:t>°</a:t>
                  </a:r>
                  <a:r>
                    <a:rPr lang="en-US" altLang="en-US" sz="800"/>
                    <a:t> N</a:t>
                  </a:r>
                </a:p>
              </p:txBody>
            </p:sp>
            <p:sp>
              <p:nvSpPr>
                <p:cNvPr id="29734" name="Text Box 52"/>
                <p:cNvSpPr txBox="1">
                  <a:spLocks noChangeArrowheads="1"/>
                </p:cNvSpPr>
                <p:nvPr/>
              </p:nvSpPr>
              <p:spPr bwMode="auto">
                <a:xfrm>
                  <a:off x="4308" y="3931"/>
                  <a:ext cx="280"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800"/>
                    <a:t>5</a:t>
                  </a:r>
                  <a:r>
                    <a:rPr lang="en-US" altLang="en-US" sz="800">
                      <a:cs typeface="Tahoma" panose="020B0604030504040204" pitchFamily="34" charset="0"/>
                    </a:rPr>
                    <a:t>°</a:t>
                  </a:r>
                  <a:r>
                    <a:rPr lang="en-US" altLang="en-US" sz="800"/>
                    <a:t> N</a:t>
                  </a:r>
                </a:p>
              </p:txBody>
            </p:sp>
            <p:sp>
              <p:nvSpPr>
                <p:cNvPr id="29735" name="Text Box 53"/>
                <p:cNvSpPr txBox="1">
                  <a:spLocks noChangeArrowheads="1"/>
                </p:cNvSpPr>
                <p:nvPr/>
              </p:nvSpPr>
              <p:spPr bwMode="auto">
                <a:xfrm>
                  <a:off x="4812" y="3931"/>
                  <a:ext cx="216"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800"/>
                    <a:t>0</a:t>
                  </a:r>
                  <a:r>
                    <a:rPr lang="en-US" altLang="en-US" sz="800">
                      <a:cs typeface="Tahoma" panose="020B0604030504040204" pitchFamily="34" charset="0"/>
                    </a:rPr>
                    <a:t>°</a:t>
                  </a:r>
                  <a:endParaRPr lang="en-US" altLang="en-US" sz="800"/>
                </a:p>
              </p:txBody>
            </p:sp>
            <p:sp>
              <p:nvSpPr>
                <p:cNvPr id="29736" name="Text Box 54"/>
                <p:cNvSpPr txBox="1">
                  <a:spLocks noChangeArrowheads="1"/>
                </p:cNvSpPr>
                <p:nvPr/>
              </p:nvSpPr>
              <p:spPr bwMode="auto">
                <a:xfrm>
                  <a:off x="5221" y="3931"/>
                  <a:ext cx="273"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800"/>
                    <a:t>5</a:t>
                  </a:r>
                  <a:r>
                    <a:rPr lang="en-US" altLang="en-US" sz="800">
                      <a:cs typeface="Tahoma" panose="020B0604030504040204" pitchFamily="34" charset="0"/>
                    </a:rPr>
                    <a:t>°</a:t>
                  </a:r>
                  <a:r>
                    <a:rPr lang="en-US" altLang="en-US" sz="800"/>
                    <a:t> S</a:t>
                  </a:r>
                </a:p>
              </p:txBody>
            </p:sp>
          </p:grpSp>
        </p:grpSp>
      </p:grpSp>
      <p:sp>
        <p:nvSpPr>
          <p:cNvPr id="29713" name="Text Box 38"/>
          <p:cNvSpPr txBox="1">
            <a:spLocks noChangeArrowheads="1"/>
          </p:cNvSpPr>
          <p:nvPr/>
        </p:nvSpPr>
        <p:spPr bwMode="auto">
          <a:xfrm rot="-5400000">
            <a:off x="3397251" y="4899626"/>
            <a:ext cx="914400" cy="1384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900"/>
              <a:t>Altitude</a:t>
            </a:r>
          </a:p>
        </p:txBody>
      </p:sp>
      <p:sp>
        <p:nvSpPr>
          <p:cNvPr id="29714" name="Line 26"/>
          <p:cNvSpPr>
            <a:spLocks noChangeShapeType="1"/>
          </p:cNvSpPr>
          <p:nvPr/>
        </p:nvSpPr>
        <p:spPr bwMode="auto">
          <a:xfrm>
            <a:off x="6000750" y="3962400"/>
            <a:ext cx="68580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Line 27"/>
          <p:cNvSpPr>
            <a:spLocks noChangeShapeType="1"/>
          </p:cNvSpPr>
          <p:nvPr/>
        </p:nvSpPr>
        <p:spPr bwMode="auto">
          <a:xfrm>
            <a:off x="5695950" y="5065714"/>
            <a:ext cx="990600" cy="64928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6" name="Line 28"/>
          <p:cNvSpPr>
            <a:spLocks noChangeShapeType="1"/>
          </p:cNvSpPr>
          <p:nvPr/>
        </p:nvSpPr>
        <p:spPr bwMode="auto">
          <a:xfrm>
            <a:off x="5924550" y="5638800"/>
            <a:ext cx="1219200" cy="50958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717" name="Group 11"/>
          <p:cNvGrpSpPr>
            <a:grpSpLocks/>
          </p:cNvGrpSpPr>
          <p:nvPr/>
        </p:nvGrpSpPr>
        <p:grpSpPr bwMode="auto">
          <a:xfrm>
            <a:off x="7375525" y="1752600"/>
            <a:ext cx="554038" cy="4343400"/>
            <a:chOff x="3731" y="1104"/>
            <a:chExt cx="349" cy="2736"/>
          </a:xfrm>
        </p:grpSpPr>
        <p:sp>
          <p:nvSpPr>
            <p:cNvPr id="29725" name="Line 12"/>
            <p:cNvSpPr>
              <a:spLocks noChangeShapeType="1"/>
            </p:cNvSpPr>
            <p:nvPr/>
          </p:nvSpPr>
          <p:spPr bwMode="auto">
            <a:xfrm flipH="1">
              <a:off x="3744" y="1104"/>
              <a:ext cx="336" cy="2736"/>
            </a:xfrm>
            <a:prstGeom prst="line">
              <a:avLst/>
            </a:prstGeom>
            <a:noFill/>
            <a:ln w="25400">
              <a:solidFill>
                <a:srgbClr val="FF737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6" name="Line 13"/>
            <p:cNvSpPr>
              <a:spLocks noChangeShapeType="1"/>
            </p:cNvSpPr>
            <p:nvPr/>
          </p:nvSpPr>
          <p:spPr bwMode="auto">
            <a:xfrm flipH="1">
              <a:off x="3731" y="1104"/>
              <a:ext cx="336" cy="2736"/>
            </a:xfrm>
            <a:prstGeom prst="line">
              <a:avLst/>
            </a:prstGeom>
            <a:noFill/>
            <a:ln w="25400">
              <a:solidFill>
                <a:srgbClr val="33996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2735" name="Text Box 31"/>
          <p:cNvSpPr txBox="1">
            <a:spLocks noChangeArrowheads="1"/>
          </p:cNvSpPr>
          <p:nvPr/>
        </p:nvSpPr>
        <p:spPr bwMode="auto">
          <a:xfrm>
            <a:off x="7080250" y="3117850"/>
            <a:ext cx="1143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1200">
                <a:effectLst>
                  <a:outerShdw blurRad="38100" dist="38100" dir="2700000" algn="tl">
                    <a:srgbClr val="C0C0C0"/>
                  </a:outerShdw>
                </a:effectLst>
              </a:rPr>
              <a:t>Aerosols</a:t>
            </a:r>
          </a:p>
        </p:txBody>
      </p:sp>
      <p:grpSp>
        <p:nvGrpSpPr>
          <p:cNvPr id="29719" name="Group 61"/>
          <p:cNvGrpSpPr>
            <a:grpSpLocks/>
          </p:cNvGrpSpPr>
          <p:nvPr/>
        </p:nvGrpSpPr>
        <p:grpSpPr bwMode="auto">
          <a:xfrm>
            <a:off x="8256589" y="1981201"/>
            <a:ext cx="1627187" cy="1114425"/>
            <a:chOff x="2304" y="1248"/>
            <a:chExt cx="1025" cy="702"/>
          </a:xfrm>
        </p:grpSpPr>
        <p:pic>
          <p:nvPicPr>
            <p:cNvPr id="29723" name="Picture 36" descr="E:\CALIPSO\ScienceTeam\2006 October\images\wowie-zowie_2006-09-22T21-36-59_map_1.png"/>
            <p:cNvPicPr>
              <a:picLocks noChangeAspect="1" noChangeArrowheads="1"/>
            </p:cNvPicPr>
            <p:nvPr/>
          </p:nvPicPr>
          <p:blipFill>
            <a:blip r:embed="rId10">
              <a:extLst>
                <a:ext uri="{28A0092B-C50C-407E-A947-70E740481C1C}">
                  <a14:useLocalDpi xmlns:a14="http://schemas.microsoft.com/office/drawing/2010/main" val="0"/>
                </a:ext>
              </a:extLst>
            </a:blip>
            <a:srcRect l="41100" t="27400" r="18266" b="30824"/>
            <a:stretch>
              <a:fillRect/>
            </a:stretch>
          </p:blipFill>
          <p:spPr bwMode="auto">
            <a:xfrm>
              <a:off x="2304" y="1248"/>
              <a:ext cx="1025" cy="702"/>
            </a:xfrm>
            <a:prstGeom prst="rect">
              <a:avLst/>
            </a:prstGeom>
            <a:noFill/>
            <a:ln w="19050">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29724" name="Line 60"/>
            <p:cNvSpPr>
              <a:spLocks noChangeShapeType="1"/>
            </p:cNvSpPr>
            <p:nvPr/>
          </p:nvSpPr>
          <p:spPr bwMode="auto">
            <a:xfrm flipH="1">
              <a:off x="2795" y="1388"/>
              <a:ext cx="86" cy="480"/>
            </a:xfrm>
            <a:prstGeom prst="line">
              <a:avLst/>
            </a:prstGeom>
            <a:noFill/>
            <a:ln w="444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20" name="Group 59"/>
          <p:cNvGrpSpPr>
            <a:grpSpLocks/>
          </p:cNvGrpSpPr>
          <p:nvPr/>
        </p:nvGrpSpPr>
        <p:grpSpPr bwMode="auto">
          <a:xfrm>
            <a:off x="8912226" y="2286000"/>
            <a:ext cx="1450975" cy="1676400"/>
            <a:chOff x="4654" y="1440"/>
            <a:chExt cx="914" cy="1056"/>
          </a:xfrm>
        </p:grpSpPr>
        <p:sp>
          <p:nvSpPr>
            <p:cNvPr id="29721" name="Oval 37"/>
            <p:cNvSpPr>
              <a:spLocks noChangeArrowheads="1"/>
            </p:cNvSpPr>
            <p:nvPr/>
          </p:nvSpPr>
          <p:spPr bwMode="auto">
            <a:xfrm>
              <a:off x="4654" y="1440"/>
              <a:ext cx="288" cy="240"/>
            </a:xfrm>
            <a:prstGeom prst="ellipse">
              <a:avLst/>
            </a:prstGeom>
            <a:noFill/>
            <a:ln w="317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endParaRPr lang="en-US" altLang="en-US" sz="2000"/>
            </a:p>
          </p:txBody>
        </p:sp>
        <p:sp>
          <p:nvSpPr>
            <p:cNvPr id="29722" name="Freeform 58"/>
            <p:cNvSpPr>
              <a:spLocks/>
            </p:cNvSpPr>
            <p:nvPr/>
          </p:nvSpPr>
          <p:spPr bwMode="auto">
            <a:xfrm>
              <a:off x="4944" y="1576"/>
              <a:ext cx="624" cy="920"/>
            </a:xfrm>
            <a:custGeom>
              <a:avLst/>
              <a:gdLst>
                <a:gd name="T0" fmla="*/ 0 w 624"/>
                <a:gd name="T1" fmla="*/ 8 h 920"/>
                <a:gd name="T2" fmla="*/ 576 w 624"/>
                <a:gd name="T3" fmla="*/ 152 h 920"/>
                <a:gd name="T4" fmla="*/ 288 w 624"/>
                <a:gd name="T5" fmla="*/ 920 h 920"/>
                <a:gd name="T6" fmla="*/ 0 60000 65536"/>
                <a:gd name="T7" fmla="*/ 0 60000 65536"/>
                <a:gd name="T8" fmla="*/ 0 60000 65536"/>
              </a:gdLst>
              <a:ahLst/>
              <a:cxnLst>
                <a:cxn ang="T6">
                  <a:pos x="T0" y="T1"/>
                </a:cxn>
                <a:cxn ang="T7">
                  <a:pos x="T2" y="T3"/>
                </a:cxn>
                <a:cxn ang="T8">
                  <a:pos x="T4" y="T5"/>
                </a:cxn>
              </a:cxnLst>
              <a:rect l="0" t="0" r="r" b="b"/>
              <a:pathLst>
                <a:path w="624" h="920">
                  <a:moveTo>
                    <a:pt x="0" y="8"/>
                  </a:moveTo>
                  <a:cubicBezTo>
                    <a:pt x="264" y="4"/>
                    <a:pt x="528" y="0"/>
                    <a:pt x="576" y="152"/>
                  </a:cubicBezTo>
                  <a:cubicBezTo>
                    <a:pt x="624" y="304"/>
                    <a:pt x="456" y="612"/>
                    <a:pt x="288" y="920"/>
                  </a:cubicBezTo>
                </a:path>
              </a:pathLst>
            </a:custGeom>
            <a:noFill/>
            <a:ln w="3175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TextBox 1">
            <a:extLst>
              <a:ext uri="{FF2B5EF4-FFF2-40B4-BE49-F238E27FC236}">
                <a16:creationId xmlns:a16="http://schemas.microsoft.com/office/drawing/2014/main" id="{8D2B9C70-4595-9E44-8E0F-7F7C72865FC7}"/>
              </a:ext>
            </a:extLst>
          </p:cNvPr>
          <p:cNvSpPr txBox="1"/>
          <p:nvPr/>
        </p:nvSpPr>
        <p:spPr>
          <a:xfrm>
            <a:off x="8643939" y="1339796"/>
            <a:ext cx="1434047" cy="307777"/>
          </a:xfrm>
          <a:prstGeom prst="rect">
            <a:avLst/>
          </a:prstGeom>
          <a:noFill/>
        </p:spPr>
        <p:txBody>
          <a:bodyPr wrap="none" rtlCol="0">
            <a:spAutoFit/>
          </a:bodyPr>
          <a:lstStyle/>
          <a:p>
            <a:r>
              <a:rPr lang="en-US" sz="1400" dirty="0"/>
              <a:t>705 km Altitude</a:t>
            </a:r>
          </a:p>
        </p:txBody>
      </p:sp>
    </p:spTree>
    <p:extLst>
      <p:ext uri="{BB962C8B-B14F-4D97-AF65-F5344CB8AC3E}">
        <p14:creationId xmlns:p14="http://schemas.microsoft.com/office/powerpoint/2010/main" val="125122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46091" y="-176038"/>
            <a:ext cx="8678214" cy="1920526"/>
          </a:xfrm>
        </p:spPr>
        <p:txBody>
          <a:bodyPr/>
          <a:lstStyle/>
          <a:p>
            <a:pPr algn="ctr">
              <a:defRPr/>
            </a:pPr>
            <a:r>
              <a:rPr lang="en-US" altLang="en-US" sz="4400" dirty="0">
                <a:latin typeface="+mn-lt"/>
              </a:rPr>
              <a:t>Challenge for Algorithms:</a:t>
            </a:r>
            <a:br>
              <a:rPr lang="en-US" altLang="en-US" sz="4400" dirty="0">
                <a:latin typeface="+mn-lt"/>
              </a:rPr>
            </a:br>
            <a:r>
              <a:rPr lang="en-US" altLang="en-US" sz="4400" dirty="0">
                <a:latin typeface="+mn-lt"/>
              </a:rPr>
              <a:t>Where is it? How big is it? </a:t>
            </a:r>
            <a:r>
              <a:rPr lang="en-US" altLang="en-US" sz="4400" dirty="0">
                <a:solidFill>
                  <a:schemeClr val="tx2">
                    <a:lumMod val="65000"/>
                    <a:lumOff val="35000"/>
                  </a:schemeClr>
                </a:solidFill>
                <a:latin typeface="+mn-lt"/>
              </a:rPr>
              <a:t>What is it</a:t>
            </a:r>
            <a:r>
              <a:rPr lang="en-US" altLang="en-US" sz="4400" dirty="0">
                <a:latin typeface="+mn-lt"/>
              </a:rPr>
              <a:t>?</a:t>
            </a:r>
          </a:p>
        </p:txBody>
      </p:sp>
      <p:pic>
        <p:nvPicPr>
          <p:cNvPr id="31747" name="Picture 4" descr="E:\CALIPSO\ScienceTeam\2006 October\images\wowie-zowie_2006-09-22T21-36-59_gif_1_1.png"/>
          <p:cNvPicPr>
            <a:picLocks noChangeAspect="1" noChangeArrowheads="1"/>
          </p:cNvPicPr>
          <p:nvPr/>
        </p:nvPicPr>
        <p:blipFill>
          <a:blip r:embed="rId3">
            <a:extLst>
              <a:ext uri="{28A0092B-C50C-407E-A947-70E740481C1C}">
                <a14:useLocalDpi xmlns:a14="http://schemas.microsoft.com/office/drawing/2010/main" val="0"/>
              </a:ext>
            </a:extLst>
          </a:blip>
          <a:srcRect l="1083" t="9242" b="4108"/>
          <a:stretch>
            <a:fillRect/>
          </a:stretch>
        </p:blipFill>
        <p:spPr bwMode="auto">
          <a:xfrm>
            <a:off x="1524001" y="2130425"/>
            <a:ext cx="9140825"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E:\CALIPSO\ScienceTeam\2006 October\images\wowie-zowie_2006-09-22T21-36-59_map_1.png"/>
          <p:cNvPicPr>
            <a:picLocks noChangeAspect="1" noChangeArrowheads="1"/>
          </p:cNvPicPr>
          <p:nvPr/>
        </p:nvPicPr>
        <p:blipFill>
          <a:blip r:embed="rId4" cstate="print">
            <a:extLst>
              <a:ext uri="{28A0092B-C50C-407E-A947-70E740481C1C}">
                <a14:useLocalDpi xmlns:a14="http://schemas.microsoft.com/office/drawing/2010/main" val="0"/>
              </a:ext>
            </a:extLst>
          </a:blip>
          <a:srcRect l="9134" t="8905" r="9134" b="8905"/>
          <a:stretch>
            <a:fillRect/>
          </a:stretch>
        </p:blipFill>
        <p:spPr bwMode="auto">
          <a:xfrm>
            <a:off x="7924801" y="2362201"/>
            <a:ext cx="163671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9" name="Group 21"/>
          <p:cNvGrpSpPr>
            <a:grpSpLocks/>
          </p:cNvGrpSpPr>
          <p:nvPr/>
        </p:nvGrpSpPr>
        <p:grpSpPr bwMode="auto">
          <a:xfrm>
            <a:off x="3352800" y="2438400"/>
            <a:ext cx="1905000" cy="2819400"/>
            <a:chOff x="1152" y="1536"/>
            <a:chExt cx="1200" cy="1776"/>
          </a:xfrm>
        </p:grpSpPr>
        <p:sp>
          <p:nvSpPr>
            <p:cNvPr id="31766" name="Text Box 6"/>
            <p:cNvSpPr txBox="1">
              <a:spLocks noChangeArrowheads="1"/>
            </p:cNvSpPr>
            <p:nvPr/>
          </p:nvSpPr>
          <p:spPr bwMode="auto">
            <a:xfrm>
              <a:off x="1152" y="1536"/>
              <a:ext cx="816"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50000"/>
                </a:spcBef>
                <a:buFontTx/>
                <a:buNone/>
              </a:pPr>
              <a:r>
                <a:rPr lang="en-US" altLang="en-US" sz="2000" dirty="0">
                  <a:solidFill>
                    <a:schemeClr val="bg1"/>
                  </a:solidFill>
                </a:rPr>
                <a:t>where is it? How big is it</a:t>
              </a:r>
            </a:p>
          </p:txBody>
        </p:sp>
        <p:sp>
          <p:nvSpPr>
            <p:cNvPr id="31767" name="Line 7"/>
            <p:cNvSpPr>
              <a:spLocks noChangeShapeType="1"/>
            </p:cNvSpPr>
            <p:nvPr/>
          </p:nvSpPr>
          <p:spPr bwMode="auto">
            <a:xfrm flipH="1">
              <a:off x="1152" y="1728"/>
              <a:ext cx="336" cy="624"/>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8" name="Line 8"/>
            <p:cNvSpPr>
              <a:spLocks noChangeShapeType="1"/>
            </p:cNvSpPr>
            <p:nvPr/>
          </p:nvSpPr>
          <p:spPr bwMode="auto">
            <a:xfrm>
              <a:off x="1488" y="1728"/>
              <a:ext cx="864" cy="1584"/>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428" name="Group 20"/>
          <p:cNvGrpSpPr>
            <a:grpSpLocks/>
          </p:cNvGrpSpPr>
          <p:nvPr/>
        </p:nvGrpSpPr>
        <p:grpSpPr bwMode="auto">
          <a:xfrm>
            <a:off x="5181600" y="2895600"/>
            <a:ext cx="2362200" cy="2743200"/>
            <a:chOff x="2304" y="1824"/>
            <a:chExt cx="1488" cy="1728"/>
          </a:xfrm>
        </p:grpSpPr>
        <p:sp>
          <p:nvSpPr>
            <p:cNvPr id="31763" name="Text Box 9"/>
            <p:cNvSpPr txBox="1">
              <a:spLocks noChangeArrowheads="1"/>
            </p:cNvSpPr>
            <p:nvPr/>
          </p:nvSpPr>
          <p:spPr bwMode="auto">
            <a:xfrm>
              <a:off x="2304" y="1824"/>
              <a:ext cx="672"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50000"/>
                </a:spcBef>
                <a:buFontTx/>
                <a:buNone/>
              </a:pPr>
              <a:r>
                <a:rPr lang="en-US" altLang="en-US" sz="2000">
                  <a:solidFill>
                    <a:schemeClr val="bg1"/>
                  </a:solidFill>
                </a:rPr>
                <a:t>what is it?</a:t>
              </a:r>
            </a:p>
          </p:txBody>
        </p:sp>
        <p:sp>
          <p:nvSpPr>
            <p:cNvPr id="31764" name="Line 10"/>
            <p:cNvSpPr>
              <a:spLocks noChangeShapeType="1"/>
            </p:cNvSpPr>
            <p:nvPr/>
          </p:nvSpPr>
          <p:spPr bwMode="auto">
            <a:xfrm>
              <a:off x="2592" y="2016"/>
              <a:ext cx="1200" cy="1536"/>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5" name="Line 12"/>
            <p:cNvSpPr>
              <a:spLocks noChangeShapeType="1"/>
            </p:cNvSpPr>
            <p:nvPr/>
          </p:nvSpPr>
          <p:spPr bwMode="auto">
            <a:xfrm>
              <a:off x="2592" y="2016"/>
              <a:ext cx="0" cy="816"/>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438" name="Group 30"/>
          <p:cNvGrpSpPr>
            <a:grpSpLocks/>
          </p:cNvGrpSpPr>
          <p:nvPr/>
        </p:nvGrpSpPr>
        <p:grpSpPr bwMode="auto">
          <a:xfrm>
            <a:off x="2894014" y="3206751"/>
            <a:ext cx="6103937" cy="3198813"/>
            <a:chOff x="859" y="2020"/>
            <a:chExt cx="3845" cy="2015"/>
          </a:xfrm>
        </p:grpSpPr>
        <p:pic>
          <p:nvPicPr>
            <p:cNvPr id="31759" name="Picture 27" descr="E:\Documents\CMC Tech Talk\images\data_demo_01.GIF"/>
            <p:cNvPicPr>
              <a:picLocks noChangeAspect="1" noChangeArrowheads="1"/>
            </p:cNvPicPr>
            <p:nvPr/>
          </p:nvPicPr>
          <p:blipFill>
            <a:blip r:embed="rId5">
              <a:extLst>
                <a:ext uri="{28A0092B-C50C-407E-A947-70E740481C1C}">
                  <a14:useLocalDpi xmlns:a14="http://schemas.microsoft.com/office/drawing/2010/main" val="0"/>
                </a:ext>
              </a:extLst>
            </a:blip>
            <a:srcRect r="34335"/>
            <a:stretch>
              <a:fillRect/>
            </a:stretch>
          </p:blipFill>
          <p:spPr bwMode="auto">
            <a:xfrm>
              <a:off x="3005" y="2020"/>
              <a:ext cx="1699" cy="200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31760" name="Group 25"/>
            <p:cNvGrpSpPr>
              <a:grpSpLocks/>
            </p:cNvGrpSpPr>
            <p:nvPr/>
          </p:nvGrpSpPr>
          <p:grpSpPr bwMode="auto">
            <a:xfrm>
              <a:off x="859" y="2064"/>
              <a:ext cx="2253" cy="1971"/>
              <a:chOff x="859" y="2064"/>
              <a:chExt cx="2253" cy="1971"/>
            </a:xfrm>
          </p:grpSpPr>
          <p:sp>
            <p:nvSpPr>
              <p:cNvPr id="31761" name="Oval 14"/>
              <p:cNvSpPr>
                <a:spLocks noChangeArrowheads="1"/>
              </p:cNvSpPr>
              <p:nvPr/>
            </p:nvSpPr>
            <p:spPr bwMode="auto">
              <a:xfrm>
                <a:off x="859" y="2064"/>
                <a:ext cx="192" cy="172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endParaRPr lang="en-US" altLang="en-US" sz="2000"/>
              </a:p>
            </p:txBody>
          </p:sp>
          <p:sp>
            <p:nvSpPr>
              <p:cNvPr id="31762" name="Freeform 24"/>
              <p:cNvSpPr>
                <a:spLocks/>
              </p:cNvSpPr>
              <p:nvPr/>
            </p:nvSpPr>
            <p:spPr bwMode="auto">
              <a:xfrm flipV="1">
                <a:off x="909" y="3648"/>
                <a:ext cx="2203" cy="387"/>
              </a:xfrm>
              <a:custGeom>
                <a:avLst/>
                <a:gdLst>
                  <a:gd name="T0" fmla="*/ 0 w 2880"/>
                  <a:gd name="T1" fmla="*/ 110 h 1256"/>
                  <a:gd name="T2" fmla="*/ 141 w 2880"/>
                  <a:gd name="T3" fmla="*/ 14 h 1256"/>
                  <a:gd name="T4" fmla="*/ 590 w 2880"/>
                  <a:gd name="T5" fmla="*/ 23 h 1256"/>
                  <a:gd name="T6" fmla="*/ 1685 w 2880"/>
                  <a:gd name="T7" fmla="*/ 119 h 12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0" h="1256">
                    <a:moveTo>
                      <a:pt x="0" y="1160"/>
                    </a:moveTo>
                    <a:cubicBezTo>
                      <a:pt x="36" y="732"/>
                      <a:pt x="72" y="304"/>
                      <a:pt x="240" y="152"/>
                    </a:cubicBezTo>
                    <a:cubicBezTo>
                      <a:pt x="408" y="0"/>
                      <a:pt x="568" y="64"/>
                      <a:pt x="1008" y="248"/>
                    </a:cubicBezTo>
                    <a:cubicBezTo>
                      <a:pt x="1448" y="432"/>
                      <a:pt x="2488" y="1040"/>
                      <a:pt x="2880" y="1256"/>
                    </a:cubicBezTo>
                  </a:path>
                </a:pathLst>
              </a:custGeom>
              <a:noFill/>
              <a:ln w="25400">
                <a:solidFill>
                  <a:srgbClr val="FF0000"/>
                </a:solidFill>
                <a:round/>
                <a:headEn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7449" name="Group 41"/>
          <p:cNvGrpSpPr>
            <a:grpSpLocks/>
          </p:cNvGrpSpPr>
          <p:nvPr/>
        </p:nvGrpSpPr>
        <p:grpSpPr bwMode="auto">
          <a:xfrm>
            <a:off x="2894014" y="3208339"/>
            <a:ext cx="6103937" cy="3197225"/>
            <a:chOff x="859" y="2021"/>
            <a:chExt cx="3845" cy="2014"/>
          </a:xfrm>
        </p:grpSpPr>
        <p:pic>
          <p:nvPicPr>
            <p:cNvPr id="31755" name="Picture 42" descr="E:\Documents\CMC Tech Talk\images\data_demo_01_avg.GIF"/>
            <p:cNvPicPr>
              <a:picLocks noChangeAspect="1" noChangeArrowheads="1"/>
            </p:cNvPicPr>
            <p:nvPr/>
          </p:nvPicPr>
          <p:blipFill>
            <a:blip r:embed="rId6">
              <a:extLst>
                <a:ext uri="{28A0092B-C50C-407E-A947-70E740481C1C}">
                  <a14:useLocalDpi xmlns:a14="http://schemas.microsoft.com/office/drawing/2010/main" val="0"/>
                </a:ext>
              </a:extLst>
            </a:blip>
            <a:srcRect r="34335"/>
            <a:stretch>
              <a:fillRect/>
            </a:stretch>
          </p:blipFill>
          <p:spPr bwMode="auto">
            <a:xfrm>
              <a:off x="3005" y="2021"/>
              <a:ext cx="1699" cy="200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31756" name="Group 43"/>
            <p:cNvGrpSpPr>
              <a:grpSpLocks/>
            </p:cNvGrpSpPr>
            <p:nvPr/>
          </p:nvGrpSpPr>
          <p:grpSpPr bwMode="auto">
            <a:xfrm>
              <a:off x="859" y="2064"/>
              <a:ext cx="2253" cy="1971"/>
              <a:chOff x="859" y="2064"/>
              <a:chExt cx="2253" cy="1971"/>
            </a:xfrm>
          </p:grpSpPr>
          <p:sp>
            <p:nvSpPr>
              <p:cNvPr id="31757" name="Oval 44"/>
              <p:cNvSpPr>
                <a:spLocks noChangeArrowheads="1"/>
              </p:cNvSpPr>
              <p:nvPr/>
            </p:nvSpPr>
            <p:spPr bwMode="auto">
              <a:xfrm>
                <a:off x="859" y="2064"/>
                <a:ext cx="192" cy="172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endParaRPr lang="en-US" altLang="en-US" sz="2000"/>
              </a:p>
            </p:txBody>
          </p:sp>
          <p:sp>
            <p:nvSpPr>
              <p:cNvPr id="31758" name="Freeform 45"/>
              <p:cNvSpPr>
                <a:spLocks/>
              </p:cNvSpPr>
              <p:nvPr/>
            </p:nvSpPr>
            <p:spPr bwMode="auto">
              <a:xfrm flipV="1">
                <a:off x="909" y="3648"/>
                <a:ext cx="2203" cy="387"/>
              </a:xfrm>
              <a:custGeom>
                <a:avLst/>
                <a:gdLst>
                  <a:gd name="T0" fmla="*/ 0 w 2880"/>
                  <a:gd name="T1" fmla="*/ 110 h 1256"/>
                  <a:gd name="T2" fmla="*/ 141 w 2880"/>
                  <a:gd name="T3" fmla="*/ 14 h 1256"/>
                  <a:gd name="T4" fmla="*/ 590 w 2880"/>
                  <a:gd name="T5" fmla="*/ 23 h 1256"/>
                  <a:gd name="T6" fmla="*/ 1685 w 2880"/>
                  <a:gd name="T7" fmla="*/ 119 h 12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0" h="1256">
                    <a:moveTo>
                      <a:pt x="0" y="1160"/>
                    </a:moveTo>
                    <a:cubicBezTo>
                      <a:pt x="36" y="732"/>
                      <a:pt x="72" y="304"/>
                      <a:pt x="240" y="152"/>
                    </a:cubicBezTo>
                    <a:cubicBezTo>
                      <a:pt x="408" y="0"/>
                      <a:pt x="568" y="64"/>
                      <a:pt x="1008" y="248"/>
                    </a:cubicBezTo>
                    <a:cubicBezTo>
                      <a:pt x="1448" y="432"/>
                      <a:pt x="2488" y="1040"/>
                      <a:pt x="2880" y="1256"/>
                    </a:cubicBezTo>
                  </a:path>
                </a:pathLst>
              </a:custGeom>
              <a:noFill/>
              <a:ln w="25400">
                <a:solidFill>
                  <a:srgbClr val="FF0000"/>
                </a:solidFill>
                <a:round/>
                <a:headEn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31753" name="Picture 46" descr="E:\Documents\CMC Tech Talk\images\pcSpaceData.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2414" y="1066801"/>
            <a:ext cx="150812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5" name="Text Box 47"/>
          <p:cNvSpPr txBox="1">
            <a:spLocks noChangeArrowheads="1"/>
          </p:cNvSpPr>
          <p:nvPr/>
        </p:nvSpPr>
        <p:spPr bwMode="auto">
          <a:xfrm>
            <a:off x="2047876" y="1719560"/>
            <a:ext cx="784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400" dirty="0">
                <a:effectLst>
                  <a:outerShdw blurRad="38100" dist="38100" dir="2700000" algn="tl">
                    <a:srgbClr val="C0C0C0"/>
                  </a:outerShdw>
                </a:effectLst>
              </a:rPr>
              <a:t>532 nm Total Attenuated Backscatter (km</a:t>
            </a:r>
            <a:r>
              <a:rPr lang="en-US" altLang="en-US" sz="2400" baseline="30000" dirty="0">
                <a:effectLst>
                  <a:outerShdw blurRad="38100" dist="38100" dir="2700000" algn="tl">
                    <a:srgbClr val="C0C0C0"/>
                  </a:outerShdw>
                </a:effectLst>
              </a:rPr>
              <a:t> –1</a:t>
            </a:r>
            <a:r>
              <a:rPr lang="en-US" altLang="en-US" sz="2400" dirty="0">
                <a:effectLst>
                  <a:outerShdw blurRad="38100" dist="38100" dir="2700000" algn="tl">
                    <a:srgbClr val="C0C0C0"/>
                  </a:outerShdw>
                </a:effectLst>
              </a:rPr>
              <a:t> </a:t>
            </a:r>
            <a:r>
              <a:rPr lang="en-US" altLang="en-US" sz="2400" dirty="0" err="1">
                <a:effectLst>
                  <a:outerShdw blurRad="38100" dist="38100" dir="2700000" algn="tl">
                    <a:srgbClr val="C0C0C0"/>
                  </a:outerShdw>
                </a:effectLst>
              </a:rPr>
              <a:t>sr</a:t>
            </a:r>
            <a:r>
              <a:rPr lang="en-US" altLang="en-US" sz="2400" baseline="30000" dirty="0">
                <a:effectLst>
                  <a:outerShdw blurRad="38100" dist="38100" dir="2700000" algn="tl">
                    <a:srgbClr val="C0C0C0"/>
                  </a:outerShdw>
                </a:effectLst>
              </a:rPr>
              <a:t> –1</a:t>
            </a:r>
            <a:r>
              <a:rPr lang="en-US" altLang="en-US" sz="2400" dirty="0">
                <a:effectLst>
                  <a:outerShdw blurRad="38100" dist="38100" dir="2700000" algn="tl">
                    <a:srgbClr val="C0C0C0"/>
                  </a:outerShdw>
                </a:effectLst>
              </a:rPr>
              <a:t>)</a:t>
            </a:r>
          </a:p>
        </p:txBody>
      </p:sp>
    </p:spTree>
    <p:extLst>
      <p:ext uri="{BB962C8B-B14F-4D97-AF65-F5344CB8AC3E}">
        <p14:creationId xmlns:p14="http://schemas.microsoft.com/office/powerpoint/2010/main" val="306524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4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4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74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7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C:\Users\jtackett\Documents\SaharanDust\figures\extinctionZonalA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4000500"/>
            <a:ext cx="754062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C:\Users\jtackett\Documents\SaharanDust\figures\AO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2513" y="784264"/>
            <a:ext cx="4962524" cy="306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4600" y="190499"/>
            <a:ext cx="7388226" cy="446276"/>
          </a:xfrm>
          <a:prstGeom prst="rect">
            <a:avLst/>
          </a:prstGeom>
          <a:solidFill>
            <a:schemeClr val="bg1"/>
          </a:solidFill>
        </p:spPr>
        <p:txBody>
          <a:bodyPr wrap="square">
            <a:spAutoFit/>
          </a:bodyPr>
          <a:lstStyle/>
          <a:p>
            <a:pPr algn="ctr">
              <a:defRPr/>
            </a:pPr>
            <a:r>
              <a:rPr lang="en-US" sz="2300" b="1" dirty="0">
                <a:solidFill>
                  <a:srgbClr val="0000FF"/>
                </a:solidFill>
                <a:effectLst>
                  <a:outerShdw blurRad="38100" dist="38100" dir="2700000" algn="tl">
                    <a:srgbClr val="000000">
                      <a:alpha val="43137"/>
                    </a:srgbClr>
                  </a:outerShdw>
                </a:effectLst>
              </a:rPr>
              <a:t>CALIPSO Level 3 Aerosol Profile Product Overview</a:t>
            </a:r>
          </a:p>
        </p:txBody>
      </p:sp>
      <p:sp>
        <p:nvSpPr>
          <p:cNvPr id="4" name="TextBox 3"/>
          <p:cNvSpPr txBox="1"/>
          <p:nvPr/>
        </p:nvSpPr>
        <p:spPr>
          <a:xfrm>
            <a:off x="1334623" y="2667001"/>
            <a:ext cx="4962525" cy="923925"/>
          </a:xfrm>
          <a:prstGeom prst="rect">
            <a:avLst/>
          </a:prstGeom>
          <a:solidFill>
            <a:schemeClr val="bg1"/>
          </a:solidFill>
        </p:spPr>
        <p:txBody>
          <a:bodyPr>
            <a:spAutoFit/>
          </a:bodyPr>
          <a:lstStyle/>
          <a:p>
            <a:pPr>
              <a:defRPr/>
            </a:pPr>
            <a:r>
              <a:rPr lang="en-US" sz="1800" dirty="0">
                <a:latin typeface="+mn-lt"/>
              </a:rPr>
              <a:t>Derived from CALIOP level 2 aerosol extinction</a:t>
            </a:r>
          </a:p>
          <a:p>
            <a:pPr>
              <a:defRPr/>
            </a:pPr>
            <a:r>
              <a:rPr lang="en-US" sz="1800" dirty="0">
                <a:latin typeface="+mn-lt"/>
              </a:rPr>
              <a:t>Equal-angle gridded (2°lat x 5</a:t>
            </a:r>
            <a:r>
              <a:rPr lang="en-US" sz="1800" dirty="0"/>
              <a:t>°lon</a:t>
            </a:r>
            <a:r>
              <a:rPr lang="en-US" sz="1800" dirty="0">
                <a:latin typeface="+mn-lt"/>
              </a:rPr>
              <a:t>)</a:t>
            </a:r>
          </a:p>
          <a:p>
            <a:pPr>
              <a:defRPr/>
            </a:pPr>
            <a:r>
              <a:rPr lang="en-US" sz="1800" dirty="0">
                <a:latin typeface="+mn-lt"/>
              </a:rPr>
              <a:t>Near-global coverage (85°S to 85°N)</a:t>
            </a:r>
          </a:p>
        </p:txBody>
      </p:sp>
      <p:sp>
        <p:nvSpPr>
          <p:cNvPr id="36870" name="TextBox 4"/>
          <p:cNvSpPr txBox="1">
            <a:spLocks noChangeArrowheads="1"/>
          </p:cNvSpPr>
          <p:nvPr/>
        </p:nvSpPr>
        <p:spPr bwMode="auto">
          <a:xfrm>
            <a:off x="24409400" y="5422900"/>
            <a:ext cx="66579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2400" u="sng">
                <a:latin typeface="Book Antiqua" panose="02040602050305030304" pitchFamily="18" charset="0"/>
              </a:rPr>
              <a:t>Resolution:</a:t>
            </a:r>
          </a:p>
          <a:p>
            <a:pPr>
              <a:spcBef>
                <a:spcPct val="0"/>
              </a:spcBef>
              <a:buFontTx/>
              <a:buNone/>
            </a:pPr>
            <a:r>
              <a:rPr lang="en-US" altLang="en-US" sz="2400">
                <a:latin typeface="Book Antiqua" panose="02040602050305030304" pitchFamily="18" charset="0"/>
              </a:rPr>
              <a:t>2° latitude x 5 ° longitude, 85°S to 85°N</a:t>
            </a:r>
          </a:p>
          <a:p>
            <a:pPr>
              <a:spcBef>
                <a:spcPct val="0"/>
              </a:spcBef>
              <a:buFontTx/>
              <a:buNone/>
            </a:pPr>
            <a:r>
              <a:rPr lang="en-US" altLang="en-US" sz="2400">
                <a:latin typeface="Book Antiqua" panose="02040602050305030304" pitchFamily="18" charset="0"/>
              </a:rPr>
              <a:t>60 m vertical, -0.5 to 12 km</a:t>
            </a:r>
          </a:p>
          <a:p>
            <a:pPr>
              <a:spcBef>
                <a:spcPct val="0"/>
              </a:spcBef>
              <a:buFontTx/>
              <a:buNone/>
            </a:pPr>
            <a:endParaRPr lang="en-US" altLang="en-US" sz="2400">
              <a:latin typeface="Book Antiqua" panose="02040602050305030304" pitchFamily="18" charset="0"/>
            </a:endParaRPr>
          </a:p>
          <a:p>
            <a:pPr>
              <a:spcBef>
                <a:spcPct val="0"/>
              </a:spcBef>
              <a:buFontTx/>
              <a:buNone/>
            </a:pPr>
            <a:r>
              <a:rPr lang="en-US" altLang="en-US" sz="2400" u="sng">
                <a:latin typeface="Book Antiqua" panose="02040602050305030304" pitchFamily="18" charset="0"/>
              </a:rPr>
              <a:t>Sky conditions:</a:t>
            </a:r>
          </a:p>
          <a:p>
            <a:pPr>
              <a:spcBef>
                <a:spcPct val="0"/>
              </a:spcBef>
              <a:buFontTx/>
              <a:buNone/>
            </a:pPr>
            <a:r>
              <a:rPr lang="en-US" altLang="en-US" sz="2400">
                <a:latin typeface="Book Antiqua" panose="02040602050305030304" pitchFamily="18" charset="0"/>
              </a:rPr>
              <a:t>All-Sky</a:t>
            </a:r>
          </a:p>
          <a:p>
            <a:pPr>
              <a:spcBef>
                <a:spcPct val="0"/>
              </a:spcBef>
              <a:buFontTx/>
              <a:buNone/>
            </a:pPr>
            <a:r>
              <a:rPr lang="en-US" altLang="en-US" sz="2400">
                <a:latin typeface="Book Antiqua" panose="02040602050305030304" pitchFamily="18" charset="0"/>
              </a:rPr>
              <a:t>Cloud-Free</a:t>
            </a:r>
          </a:p>
          <a:p>
            <a:pPr>
              <a:spcBef>
                <a:spcPct val="0"/>
              </a:spcBef>
              <a:buFontTx/>
              <a:buNone/>
            </a:pPr>
            <a:r>
              <a:rPr lang="en-US" altLang="en-US" sz="2400">
                <a:latin typeface="Book Antiqua" panose="02040602050305030304" pitchFamily="18" charset="0"/>
              </a:rPr>
              <a:t>Above Cloud</a:t>
            </a:r>
          </a:p>
          <a:p>
            <a:pPr>
              <a:spcBef>
                <a:spcPct val="0"/>
              </a:spcBef>
              <a:buFontTx/>
              <a:buNone/>
            </a:pPr>
            <a:r>
              <a:rPr lang="en-US" altLang="en-US" sz="2400">
                <a:latin typeface="Book Antiqua" panose="02040602050305030304" pitchFamily="18" charset="0"/>
              </a:rPr>
              <a:t>Combined (cloud-free &amp; above highest cloud)</a:t>
            </a:r>
          </a:p>
        </p:txBody>
      </p:sp>
      <p:sp>
        <p:nvSpPr>
          <p:cNvPr id="6" name="TextBox 5"/>
          <p:cNvSpPr txBox="1"/>
          <p:nvPr/>
        </p:nvSpPr>
        <p:spPr>
          <a:xfrm>
            <a:off x="4876801" y="-914400"/>
            <a:ext cx="4543425" cy="276225"/>
          </a:xfrm>
          <a:prstGeom prst="rect">
            <a:avLst/>
          </a:prstGeom>
          <a:solidFill>
            <a:schemeClr val="bg1"/>
          </a:solidFill>
        </p:spPr>
        <p:txBody>
          <a:bodyPr>
            <a:spAutoFit/>
          </a:bodyPr>
          <a:lstStyle/>
          <a:p>
            <a:pPr algn="ctr">
              <a:defRPr/>
            </a:pPr>
            <a:r>
              <a:rPr lang="en-US" sz="1200" dirty="0">
                <a:effectLst>
                  <a:outerShdw blurRad="38100" dist="38100" dir="2700000" algn="tl">
                    <a:srgbClr val="000000">
                      <a:alpha val="43137"/>
                    </a:srgbClr>
                  </a:outerShdw>
                </a:effectLst>
                <a:latin typeface="+mj-lt"/>
              </a:rPr>
              <a:t>Mean Level 3 AOD, August 2007, All-Sky, Night</a:t>
            </a:r>
          </a:p>
        </p:txBody>
      </p:sp>
      <p:sp>
        <p:nvSpPr>
          <p:cNvPr id="36872" name="TextBox 6"/>
          <p:cNvSpPr txBox="1">
            <a:spLocks noChangeArrowheads="1"/>
          </p:cNvSpPr>
          <p:nvPr/>
        </p:nvSpPr>
        <p:spPr bwMode="auto">
          <a:xfrm>
            <a:off x="-2590800" y="1797050"/>
            <a:ext cx="4748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2000"/>
              <a:t>Contents:</a:t>
            </a:r>
          </a:p>
        </p:txBody>
      </p:sp>
      <p:sp>
        <p:nvSpPr>
          <p:cNvPr id="10" name="TextBox 9"/>
          <p:cNvSpPr txBox="1"/>
          <p:nvPr/>
        </p:nvSpPr>
        <p:spPr>
          <a:xfrm>
            <a:off x="1290359" y="1295400"/>
            <a:ext cx="3962400" cy="1200150"/>
          </a:xfrm>
          <a:prstGeom prst="rect">
            <a:avLst/>
          </a:prstGeom>
          <a:solidFill>
            <a:schemeClr val="bg1"/>
          </a:solidFill>
        </p:spPr>
        <p:txBody>
          <a:bodyPr>
            <a:spAutoFit/>
          </a:bodyPr>
          <a:lstStyle/>
          <a:p>
            <a:pPr>
              <a:defRPr/>
            </a:pPr>
            <a:r>
              <a:rPr lang="en-US" sz="1800" b="1" dirty="0">
                <a:latin typeface="+mn-lt"/>
              </a:rPr>
              <a:t>Contents of Level 3 Product:</a:t>
            </a:r>
          </a:p>
          <a:p>
            <a:pPr>
              <a:defRPr/>
            </a:pPr>
            <a:r>
              <a:rPr lang="en-US" sz="1800" dirty="0">
                <a:latin typeface="+mn-lt"/>
              </a:rPr>
              <a:t>Monthly average, quality-screened</a:t>
            </a:r>
          </a:p>
          <a:p>
            <a:pPr marL="285750" indent="-285750">
              <a:buFont typeface="Arial" panose="020B0604020202020204" pitchFamily="34" charset="0"/>
              <a:buChar char="•"/>
              <a:defRPr/>
            </a:pPr>
            <a:r>
              <a:rPr lang="en-US" sz="1800" dirty="0">
                <a:latin typeface="+mn-lt"/>
              </a:rPr>
              <a:t>Aerosol extinction profiles</a:t>
            </a:r>
          </a:p>
          <a:p>
            <a:pPr marL="285750" indent="-285750">
              <a:buFont typeface="Arial" panose="020B0604020202020204" pitchFamily="34" charset="0"/>
              <a:buChar char="•"/>
              <a:defRPr/>
            </a:pPr>
            <a:r>
              <a:rPr lang="en-US" sz="1800" dirty="0">
                <a:latin typeface="+mn-lt"/>
              </a:rPr>
              <a:t>Aerosol optical depth</a:t>
            </a:r>
          </a:p>
        </p:txBody>
      </p:sp>
    </p:spTree>
    <p:extLst>
      <p:ext uri="{BB962C8B-B14F-4D97-AF65-F5344CB8AC3E}">
        <p14:creationId xmlns:p14="http://schemas.microsoft.com/office/powerpoint/2010/main" val="1303639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3200400" y="-39776"/>
            <a:ext cx="7086600" cy="1200329"/>
          </a:xfrm>
        </p:spPr>
        <p:txBody>
          <a:bodyPr/>
          <a:lstStyle/>
          <a:p>
            <a:r>
              <a:rPr lang="en-US" altLang="en-US" dirty="0"/>
              <a:t>Aerosol Vertical Feature Mask</a:t>
            </a:r>
          </a:p>
        </p:txBody>
      </p:sp>
      <p:pic>
        <p:nvPicPr>
          <p:cNvPr id="54275" name="Picture 4" descr="00-21-21_gif_2_1"/>
          <p:cNvPicPr>
            <a:picLocks noChangeAspect="1" noChangeArrowheads="1"/>
          </p:cNvPicPr>
          <p:nvPr/>
        </p:nvPicPr>
        <p:blipFill>
          <a:blip r:embed="rId2" cstate="print">
            <a:extLst>
              <a:ext uri="{28A0092B-C50C-407E-A947-70E740481C1C}">
                <a14:useLocalDpi xmlns:a14="http://schemas.microsoft.com/office/drawing/2010/main" val="0"/>
              </a:ext>
            </a:extLst>
          </a:blip>
          <a:srcRect l="3035" t="8923" r="8348"/>
          <a:stretch>
            <a:fillRect/>
          </a:stretch>
        </p:blipFill>
        <p:spPr bwMode="auto">
          <a:xfrm>
            <a:off x="1752601" y="1190625"/>
            <a:ext cx="42513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descr="00-21-21_map_2"/>
          <p:cNvPicPr>
            <a:picLocks noChangeAspect="1" noChangeArrowheads="1"/>
          </p:cNvPicPr>
          <p:nvPr/>
        </p:nvPicPr>
        <p:blipFill>
          <a:blip r:embed="rId3" cstate="print">
            <a:extLst>
              <a:ext uri="{28A0092B-C50C-407E-A947-70E740481C1C}">
                <a14:useLocalDpi xmlns:a14="http://schemas.microsoft.com/office/drawing/2010/main" val="0"/>
              </a:ext>
            </a:extLst>
          </a:blip>
          <a:srcRect l="8000" t="7201" r="8000" b="7201"/>
          <a:stretch>
            <a:fillRect/>
          </a:stretch>
        </p:blipFill>
        <p:spPr bwMode="auto">
          <a:xfrm>
            <a:off x="4114801" y="1295400"/>
            <a:ext cx="17192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descr="All"/>
          <p:cNvPicPr>
            <a:picLocks noChangeArrowheads="1"/>
          </p:cNvPicPr>
          <p:nvPr/>
        </p:nvPicPr>
        <p:blipFill>
          <a:blip r:embed="rId4">
            <a:extLst>
              <a:ext uri="{28A0092B-C50C-407E-A947-70E740481C1C}">
                <a14:useLocalDpi xmlns:a14="http://schemas.microsoft.com/office/drawing/2010/main" val="0"/>
              </a:ext>
            </a:extLst>
          </a:blip>
          <a:srcRect l="8333" t="15636" r="4167" b="17198"/>
          <a:stretch>
            <a:fillRect/>
          </a:stretch>
        </p:blipFill>
        <p:spPr bwMode="auto">
          <a:xfrm>
            <a:off x="6019801" y="1228725"/>
            <a:ext cx="4341813"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7" descr="Aerosol"/>
          <p:cNvPicPr>
            <a:picLocks noChangeArrowheads="1"/>
          </p:cNvPicPr>
          <p:nvPr/>
        </p:nvPicPr>
        <p:blipFill>
          <a:blip r:embed="rId5">
            <a:extLst>
              <a:ext uri="{28A0092B-C50C-407E-A947-70E740481C1C}">
                <a14:useLocalDpi xmlns:a14="http://schemas.microsoft.com/office/drawing/2010/main" val="0"/>
              </a:ext>
            </a:extLst>
          </a:blip>
          <a:srcRect l="8333" t="42215" r="4167" b="21889"/>
          <a:stretch>
            <a:fillRect/>
          </a:stretch>
        </p:blipFill>
        <p:spPr bwMode="auto">
          <a:xfrm>
            <a:off x="1752600" y="3400426"/>
            <a:ext cx="869315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38"/>
          <p:cNvSpPr txBox="1">
            <a:spLocks noChangeArrowheads="1"/>
          </p:cNvSpPr>
          <p:nvPr/>
        </p:nvSpPr>
        <p:spPr bwMode="auto">
          <a:xfrm>
            <a:off x="7848601" y="1219200"/>
            <a:ext cx="255587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solidFill>
                  <a:srgbClr val="003300"/>
                </a:solidFill>
                <a:latin typeface="Comic Sans MS" panose="030F0702030302020204" pitchFamily="66" charset="0"/>
              </a:rPr>
              <a:t>Cloud Aerosol Discrimination</a:t>
            </a:r>
          </a:p>
        </p:txBody>
      </p:sp>
      <p:sp>
        <p:nvSpPr>
          <p:cNvPr id="54280" name="Text Box 39"/>
          <p:cNvSpPr txBox="1">
            <a:spLocks noChangeArrowheads="1"/>
          </p:cNvSpPr>
          <p:nvPr/>
        </p:nvSpPr>
        <p:spPr bwMode="auto">
          <a:xfrm>
            <a:off x="8885238" y="3352800"/>
            <a:ext cx="1649412"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solidFill>
                  <a:srgbClr val="003300"/>
                </a:solidFill>
                <a:latin typeface="Comic Sans MS" panose="030F0702030302020204" pitchFamily="66" charset="0"/>
              </a:rPr>
              <a:t>Aerosol Subtypes</a:t>
            </a:r>
          </a:p>
        </p:txBody>
      </p:sp>
      <p:sp>
        <p:nvSpPr>
          <p:cNvPr id="54281" name="Text Box 40"/>
          <p:cNvSpPr txBox="1">
            <a:spLocks noChangeArrowheads="1"/>
          </p:cNvSpPr>
          <p:nvPr/>
        </p:nvSpPr>
        <p:spPr bwMode="auto">
          <a:xfrm>
            <a:off x="1981201" y="1295400"/>
            <a:ext cx="19255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solidFill>
                  <a:schemeClr val="bg1"/>
                </a:solidFill>
                <a:latin typeface="Comic Sans MS" panose="030F0702030302020204" pitchFamily="66" charset="0"/>
              </a:rPr>
              <a:t>532 nm Backscatter </a:t>
            </a:r>
          </a:p>
          <a:p>
            <a:pPr>
              <a:spcBef>
                <a:spcPct val="0"/>
              </a:spcBef>
              <a:buFontTx/>
              <a:buNone/>
            </a:pPr>
            <a:r>
              <a:rPr lang="en-US" altLang="en-US" sz="1400">
                <a:solidFill>
                  <a:schemeClr val="bg1"/>
                </a:solidFill>
                <a:latin typeface="Comic Sans MS" panose="030F0702030302020204" pitchFamily="66" charset="0"/>
              </a:rPr>
              <a:t>20060812</a:t>
            </a:r>
            <a:endParaRPr lang="en-US" altLang="en-US" sz="2000" b="1">
              <a:solidFill>
                <a:schemeClr val="accent2"/>
              </a:solidFill>
            </a:endParaRPr>
          </a:p>
        </p:txBody>
      </p:sp>
      <p:grpSp>
        <p:nvGrpSpPr>
          <p:cNvPr id="54282" name="Group 41"/>
          <p:cNvGrpSpPr>
            <a:grpSpLocks/>
          </p:cNvGrpSpPr>
          <p:nvPr/>
        </p:nvGrpSpPr>
        <p:grpSpPr bwMode="auto">
          <a:xfrm>
            <a:off x="2133601" y="5724525"/>
            <a:ext cx="7758113" cy="795338"/>
            <a:chOff x="278" y="3583"/>
            <a:chExt cx="4887" cy="501"/>
          </a:xfrm>
        </p:grpSpPr>
        <p:sp>
          <p:nvSpPr>
            <p:cNvPr id="54291" name="Text Box 42"/>
            <p:cNvSpPr txBox="1">
              <a:spLocks noChangeArrowheads="1"/>
            </p:cNvSpPr>
            <p:nvPr/>
          </p:nvSpPr>
          <p:spPr bwMode="auto">
            <a:xfrm>
              <a:off x="278" y="3801"/>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latin typeface="Comic Sans MS" panose="030F0702030302020204" pitchFamily="66" charset="0"/>
                </a:rPr>
                <a:t>Marine</a:t>
              </a:r>
            </a:p>
          </p:txBody>
        </p:sp>
        <p:grpSp>
          <p:nvGrpSpPr>
            <p:cNvPr id="54292" name="Group 43"/>
            <p:cNvGrpSpPr>
              <a:grpSpLocks/>
            </p:cNvGrpSpPr>
            <p:nvPr/>
          </p:nvGrpSpPr>
          <p:grpSpPr bwMode="auto">
            <a:xfrm>
              <a:off x="624" y="3583"/>
              <a:ext cx="4541" cy="501"/>
              <a:chOff x="624" y="3573"/>
              <a:chExt cx="4541" cy="501"/>
            </a:xfrm>
          </p:grpSpPr>
          <p:grpSp>
            <p:nvGrpSpPr>
              <p:cNvPr id="54293" name="Group 44"/>
              <p:cNvGrpSpPr>
                <a:grpSpLocks/>
              </p:cNvGrpSpPr>
              <p:nvPr/>
            </p:nvGrpSpPr>
            <p:grpSpPr bwMode="auto">
              <a:xfrm>
                <a:off x="1344" y="3573"/>
                <a:ext cx="2902" cy="75"/>
                <a:chOff x="1728" y="3840"/>
                <a:chExt cx="2016" cy="96"/>
              </a:xfrm>
            </p:grpSpPr>
            <p:sp>
              <p:nvSpPr>
                <p:cNvPr id="54305" name="Rectangle 45"/>
                <p:cNvSpPr>
                  <a:spLocks noChangeArrowheads="1"/>
                </p:cNvSpPr>
                <p:nvPr/>
              </p:nvSpPr>
              <p:spPr bwMode="auto">
                <a:xfrm>
                  <a:off x="1728" y="3840"/>
                  <a:ext cx="336" cy="96"/>
                </a:xfrm>
                <a:prstGeom prst="rect">
                  <a:avLst/>
                </a:prstGeom>
                <a:solidFill>
                  <a:srgbClr val="00FF00"/>
                </a:solidFill>
                <a:ln w="19050">
                  <a:solidFill>
                    <a:srgbClr val="FFFFFF"/>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endParaRPr lang="en-US" altLang="en-US" sz="2000"/>
                </a:p>
              </p:txBody>
            </p:sp>
            <p:sp>
              <p:nvSpPr>
                <p:cNvPr id="54306" name="Rectangle 46"/>
                <p:cNvSpPr>
                  <a:spLocks noChangeArrowheads="1"/>
                </p:cNvSpPr>
                <p:nvPr/>
              </p:nvSpPr>
              <p:spPr bwMode="auto">
                <a:xfrm>
                  <a:off x="2064" y="3840"/>
                  <a:ext cx="336" cy="96"/>
                </a:xfrm>
                <a:prstGeom prst="rect">
                  <a:avLst/>
                </a:prstGeom>
                <a:solidFill>
                  <a:srgbClr val="FFFF00"/>
                </a:solidFill>
                <a:ln w="19050">
                  <a:solidFill>
                    <a:srgbClr val="FFFFFF"/>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endParaRPr lang="en-US" altLang="en-US" sz="2000"/>
                </a:p>
              </p:txBody>
            </p:sp>
            <p:sp>
              <p:nvSpPr>
                <p:cNvPr id="54307" name="Rectangle 47"/>
                <p:cNvSpPr>
                  <a:spLocks noChangeArrowheads="1"/>
                </p:cNvSpPr>
                <p:nvPr/>
              </p:nvSpPr>
              <p:spPr bwMode="auto">
                <a:xfrm>
                  <a:off x="2400" y="3840"/>
                  <a:ext cx="336" cy="96"/>
                </a:xfrm>
                <a:prstGeom prst="rect">
                  <a:avLst/>
                </a:prstGeom>
                <a:solidFill>
                  <a:srgbClr val="FF0000"/>
                </a:solidFill>
                <a:ln w="19050">
                  <a:solidFill>
                    <a:srgbClr val="FFFFFF"/>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endParaRPr lang="en-US" altLang="en-US" sz="2000"/>
                </a:p>
              </p:txBody>
            </p:sp>
            <p:sp>
              <p:nvSpPr>
                <p:cNvPr id="54308" name="Rectangle 48"/>
                <p:cNvSpPr>
                  <a:spLocks noChangeArrowheads="1"/>
                </p:cNvSpPr>
                <p:nvPr/>
              </p:nvSpPr>
              <p:spPr bwMode="auto">
                <a:xfrm>
                  <a:off x="2736" y="3840"/>
                  <a:ext cx="336" cy="96"/>
                </a:xfrm>
                <a:prstGeom prst="rect">
                  <a:avLst/>
                </a:prstGeom>
                <a:solidFill>
                  <a:srgbClr val="B2B2B2"/>
                </a:solidFill>
                <a:ln w="19050">
                  <a:solidFill>
                    <a:srgbClr val="FFFFFF"/>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endParaRPr lang="en-US" altLang="en-US" sz="2000"/>
                </a:p>
              </p:txBody>
            </p:sp>
            <p:sp>
              <p:nvSpPr>
                <p:cNvPr id="54309" name="Rectangle 49"/>
                <p:cNvSpPr>
                  <a:spLocks noChangeArrowheads="1"/>
                </p:cNvSpPr>
                <p:nvPr/>
              </p:nvSpPr>
              <p:spPr bwMode="auto">
                <a:xfrm>
                  <a:off x="3072" y="3840"/>
                  <a:ext cx="336" cy="96"/>
                </a:xfrm>
                <a:prstGeom prst="rect">
                  <a:avLst/>
                </a:prstGeom>
                <a:solidFill>
                  <a:srgbClr val="993300"/>
                </a:solidFill>
                <a:ln w="19050">
                  <a:solidFill>
                    <a:srgbClr val="FFFFFF"/>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endParaRPr lang="en-US" altLang="en-US" sz="2000"/>
                </a:p>
              </p:txBody>
            </p:sp>
            <p:sp>
              <p:nvSpPr>
                <p:cNvPr id="54310" name="Rectangle 50"/>
                <p:cNvSpPr>
                  <a:spLocks noChangeArrowheads="1"/>
                </p:cNvSpPr>
                <p:nvPr/>
              </p:nvSpPr>
              <p:spPr bwMode="auto">
                <a:xfrm>
                  <a:off x="3408" y="3840"/>
                  <a:ext cx="336" cy="96"/>
                </a:xfrm>
                <a:prstGeom prst="rect">
                  <a:avLst/>
                </a:prstGeom>
                <a:solidFill>
                  <a:schemeClr val="tx1"/>
                </a:solidFill>
                <a:ln w="19050">
                  <a:solidFill>
                    <a:srgbClr val="FFFFFF"/>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endParaRPr lang="en-US" altLang="en-US" sz="2000"/>
                </a:p>
              </p:txBody>
            </p:sp>
          </p:grpSp>
          <p:sp>
            <p:nvSpPr>
              <p:cNvPr id="54294" name="Text Box 51"/>
              <p:cNvSpPr txBox="1">
                <a:spLocks noChangeArrowheads="1"/>
              </p:cNvSpPr>
              <p:nvPr/>
            </p:nvSpPr>
            <p:spPr bwMode="auto">
              <a:xfrm>
                <a:off x="981" y="3792"/>
                <a:ext cx="3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latin typeface="Comic Sans MS" panose="030F0702030302020204" pitchFamily="66" charset="0"/>
                  </a:rPr>
                  <a:t>Dust</a:t>
                </a:r>
              </a:p>
            </p:txBody>
          </p:sp>
          <p:sp>
            <p:nvSpPr>
              <p:cNvPr id="54295" name="Text Box 52"/>
              <p:cNvSpPr txBox="1">
                <a:spLocks noChangeArrowheads="1"/>
              </p:cNvSpPr>
              <p:nvPr/>
            </p:nvSpPr>
            <p:spPr bwMode="auto">
              <a:xfrm>
                <a:off x="1887" y="3744"/>
                <a:ext cx="71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latin typeface="Comic Sans MS" panose="030F0702030302020204" pitchFamily="66" charset="0"/>
                  </a:rPr>
                  <a:t>Polluted</a:t>
                </a:r>
              </a:p>
              <a:p>
                <a:pPr>
                  <a:spcBef>
                    <a:spcPct val="0"/>
                  </a:spcBef>
                  <a:buFontTx/>
                  <a:buNone/>
                </a:pPr>
                <a:r>
                  <a:rPr lang="en-US" altLang="en-US" sz="1400">
                    <a:latin typeface="Comic Sans MS" panose="030F0702030302020204" pitchFamily="66" charset="0"/>
                  </a:rPr>
                  <a:t>Continental</a:t>
                </a:r>
              </a:p>
            </p:txBody>
          </p:sp>
          <p:sp>
            <p:nvSpPr>
              <p:cNvPr id="54296" name="Text Box 53"/>
              <p:cNvSpPr txBox="1">
                <a:spLocks noChangeArrowheads="1"/>
              </p:cNvSpPr>
              <p:nvPr/>
            </p:nvSpPr>
            <p:spPr bwMode="auto">
              <a:xfrm>
                <a:off x="3251" y="3792"/>
                <a:ext cx="59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latin typeface="Comic Sans MS" panose="030F0702030302020204" pitchFamily="66" charset="0"/>
                  </a:rPr>
                  <a:t>Clean</a:t>
                </a:r>
              </a:p>
              <a:p>
                <a:pPr>
                  <a:spcBef>
                    <a:spcPct val="0"/>
                  </a:spcBef>
                  <a:buFontTx/>
                  <a:buNone/>
                </a:pPr>
                <a:r>
                  <a:rPr lang="en-US" altLang="en-US" sz="1400">
                    <a:latin typeface="Comic Sans MS" panose="030F0702030302020204" pitchFamily="66" charset="0"/>
                  </a:rPr>
                  <a:t>Continental</a:t>
                </a:r>
              </a:p>
            </p:txBody>
          </p:sp>
          <p:sp>
            <p:nvSpPr>
              <p:cNvPr id="54297" name="Text Box 54"/>
              <p:cNvSpPr txBox="1">
                <a:spLocks noChangeArrowheads="1"/>
              </p:cNvSpPr>
              <p:nvPr/>
            </p:nvSpPr>
            <p:spPr bwMode="auto">
              <a:xfrm>
                <a:off x="4032" y="3792"/>
                <a:ext cx="45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latin typeface="Comic Sans MS" panose="030F0702030302020204" pitchFamily="66" charset="0"/>
                  </a:rPr>
                  <a:t>Polluted </a:t>
                </a:r>
              </a:p>
              <a:p>
                <a:pPr>
                  <a:spcBef>
                    <a:spcPct val="0"/>
                  </a:spcBef>
                  <a:buFontTx/>
                  <a:buNone/>
                </a:pPr>
                <a:r>
                  <a:rPr lang="en-US" altLang="en-US" sz="1400">
                    <a:latin typeface="Comic Sans MS" panose="030F0702030302020204" pitchFamily="66" charset="0"/>
                  </a:rPr>
                  <a:t>Dust</a:t>
                </a:r>
              </a:p>
            </p:txBody>
          </p:sp>
          <p:sp>
            <p:nvSpPr>
              <p:cNvPr id="54298" name="Text Box 55"/>
              <p:cNvSpPr txBox="1">
                <a:spLocks noChangeArrowheads="1"/>
              </p:cNvSpPr>
              <p:nvPr/>
            </p:nvSpPr>
            <p:spPr bwMode="auto">
              <a:xfrm>
                <a:off x="4704" y="3792"/>
                <a:ext cx="46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latin typeface="Comic Sans MS" panose="030F0702030302020204" pitchFamily="66" charset="0"/>
                  </a:rPr>
                  <a:t>Smoke</a:t>
                </a:r>
              </a:p>
            </p:txBody>
          </p:sp>
          <p:sp>
            <p:nvSpPr>
              <p:cNvPr id="54299" name="Line 56"/>
              <p:cNvSpPr>
                <a:spLocks noChangeShapeType="1"/>
              </p:cNvSpPr>
              <p:nvPr/>
            </p:nvSpPr>
            <p:spPr bwMode="auto">
              <a:xfrm flipH="1">
                <a:off x="624" y="3648"/>
                <a:ext cx="672"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300" name="Line 57"/>
              <p:cNvSpPr>
                <a:spLocks noChangeShapeType="1"/>
              </p:cNvSpPr>
              <p:nvPr/>
            </p:nvSpPr>
            <p:spPr bwMode="auto">
              <a:xfrm flipH="1">
                <a:off x="1296" y="3648"/>
                <a:ext cx="624"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301" name="Line 58"/>
              <p:cNvSpPr>
                <a:spLocks noChangeShapeType="1"/>
              </p:cNvSpPr>
              <p:nvPr/>
            </p:nvSpPr>
            <p:spPr bwMode="auto">
              <a:xfrm flipH="1">
                <a:off x="2400" y="3648"/>
                <a:ext cx="24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302" name="Line 59"/>
              <p:cNvSpPr>
                <a:spLocks noChangeShapeType="1"/>
              </p:cNvSpPr>
              <p:nvPr/>
            </p:nvSpPr>
            <p:spPr bwMode="auto">
              <a:xfrm>
                <a:off x="2928" y="3648"/>
                <a:ext cx="288"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303" name="Line 60"/>
              <p:cNvSpPr>
                <a:spLocks noChangeShapeType="1"/>
              </p:cNvSpPr>
              <p:nvPr/>
            </p:nvSpPr>
            <p:spPr bwMode="auto">
              <a:xfrm>
                <a:off x="3600" y="3696"/>
                <a:ext cx="336"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304" name="Line 61"/>
              <p:cNvSpPr>
                <a:spLocks noChangeShapeType="1"/>
              </p:cNvSpPr>
              <p:nvPr/>
            </p:nvSpPr>
            <p:spPr bwMode="auto">
              <a:xfrm>
                <a:off x="4272" y="3648"/>
                <a:ext cx="624"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54283" name="Group 62"/>
          <p:cNvGrpSpPr>
            <a:grpSpLocks/>
          </p:cNvGrpSpPr>
          <p:nvPr/>
        </p:nvGrpSpPr>
        <p:grpSpPr bwMode="auto">
          <a:xfrm>
            <a:off x="1524001" y="3343277"/>
            <a:ext cx="288925" cy="2373313"/>
            <a:chOff x="30" y="2098"/>
            <a:chExt cx="182" cy="1495"/>
          </a:xfrm>
        </p:grpSpPr>
        <p:sp>
          <p:nvSpPr>
            <p:cNvPr id="54287" name="Text Box 63"/>
            <p:cNvSpPr txBox="1">
              <a:spLocks noChangeArrowheads="1"/>
            </p:cNvSpPr>
            <p:nvPr/>
          </p:nvSpPr>
          <p:spPr bwMode="auto">
            <a:xfrm>
              <a:off x="81" y="3477"/>
              <a:ext cx="11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200" b="1">
                  <a:latin typeface="Comic Sans MS" panose="030F0702030302020204" pitchFamily="66" charset="0"/>
                </a:rPr>
                <a:t>0-</a:t>
              </a:r>
            </a:p>
          </p:txBody>
        </p:sp>
        <p:sp>
          <p:nvSpPr>
            <p:cNvPr id="54288" name="Text Box 64"/>
            <p:cNvSpPr txBox="1">
              <a:spLocks noChangeArrowheads="1"/>
            </p:cNvSpPr>
            <p:nvPr/>
          </p:nvSpPr>
          <p:spPr bwMode="auto">
            <a:xfrm>
              <a:off x="86" y="3024"/>
              <a:ext cx="11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200" b="1">
                  <a:latin typeface="Comic Sans MS" panose="030F0702030302020204" pitchFamily="66" charset="0"/>
                </a:rPr>
                <a:t>5-</a:t>
              </a:r>
            </a:p>
          </p:txBody>
        </p:sp>
        <p:sp>
          <p:nvSpPr>
            <p:cNvPr id="54289" name="Text Box 65"/>
            <p:cNvSpPr txBox="1">
              <a:spLocks noChangeArrowheads="1"/>
            </p:cNvSpPr>
            <p:nvPr/>
          </p:nvSpPr>
          <p:spPr bwMode="auto">
            <a:xfrm>
              <a:off x="33" y="2098"/>
              <a:ext cx="17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200" b="1">
                  <a:latin typeface="Comic Sans MS" panose="030F0702030302020204" pitchFamily="66" charset="0"/>
                </a:rPr>
                <a:t>15-</a:t>
              </a:r>
            </a:p>
          </p:txBody>
        </p:sp>
        <p:sp>
          <p:nvSpPr>
            <p:cNvPr id="54290" name="Text Box 66"/>
            <p:cNvSpPr txBox="1">
              <a:spLocks noChangeArrowheads="1"/>
            </p:cNvSpPr>
            <p:nvPr/>
          </p:nvSpPr>
          <p:spPr bwMode="auto">
            <a:xfrm>
              <a:off x="30" y="2592"/>
              <a:ext cx="17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200" b="1">
                  <a:latin typeface="Comic Sans MS" panose="030F0702030302020204" pitchFamily="66" charset="0"/>
                </a:rPr>
                <a:t>10-</a:t>
              </a:r>
            </a:p>
          </p:txBody>
        </p:sp>
      </p:grpSp>
      <p:sp>
        <p:nvSpPr>
          <p:cNvPr id="54284" name="Text Box 67"/>
          <p:cNvSpPr txBox="1">
            <a:spLocks noChangeArrowheads="1"/>
          </p:cNvSpPr>
          <p:nvPr/>
        </p:nvSpPr>
        <p:spPr bwMode="auto">
          <a:xfrm>
            <a:off x="5943600" y="4572000"/>
            <a:ext cx="7318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dirty="0">
                <a:solidFill>
                  <a:srgbClr val="FFFFFF"/>
                </a:solidFill>
                <a:latin typeface="Comic Sans MS" panose="030F0702030302020204" pitchFamily="66" charset="0"/>
              </a:rPr>
              <a:t>Smoke</a:t>
            </a:r>
          </a:p>
        </p:txBody>
      </p:sp>
      <p:sp>
        <p:nvSpPr>
          <p:cNvPr id="54285" name="Text Box 68"/>
          <p:cNvSpPr txBox="1">
            <a:spLocks noChangeArrowheads="1"/>
          </p:cNvSpPr>
          <p:nvPr/>
        </p:nvSpPr>
        <p:spPr bwMode="auto">
          <a:xfrm>
            <a:off x="8453438" y="5105400"/>
            <a:ext cx="1833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en-US" altLang="en-US" sz="1400">
                <a:solidFill>
                  <a:srgbClr val="FFFFFF"/>
                </a:solidFill>
                <a:latin typeface="Comic Sans MS" panose="030F0702030302020204" pitchFamily="66" charset="0"/>
              </a:rPr>
              <a:t>Polluted Continental</a:t>
            </a:r>
          </a:p>
        </p:txBody>
      </p:sp>
      <p:pic>
        <p:nvPicPr>
          <p:cNvPr id="54286"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1" y="3429000"/>
            <a:ext cx="1020763"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380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rot="2031130">
            <a:off x="9829800" y="1981201"/>
            <a:ext cx="94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r>
              <a:rPr lang="en-US" altLang="en-US" sz="1800">
                <a:latin typeface="Arial" panose="020B0604020202020204" pitchFamily="34" charset="0"/>
              </a:rPr>
              <a:t>Aug 17</a:t>
            </a:r>
          </a:p>
        </p:txBody>
      </p:sp>
      <p:sp>
        <p:nvSpPr>
          <p:cNvPr id="50180" name="Text Box 4"/>
          <p:cNvSpPr txBox="1">
            <a:spLocks noChangeArrowheads="1"/>
          </p:cNvSpPr>
          <p:nvPr/>
        </p:nvSpPr>
        <p:spPr bwMode="auto">
          <a:xfrm rot="2031130">
            <a:off x="9448800" y="28336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r>
              <a:rPr lang="en-US" altLang="en-US" sz="1800">
                <a:latin typeface="Arial" panose="020B0604020202020204" pitchFamily="34" charset="0"/>
              </a:rPr>
              <a:t>Aug 18</a:t>
            </a:r>
          </a:p>
        </p:txBody>
      </p:sp>
      <p:sp>
        <p:nvSpPr>
          <p:cNvPr id="50181" name="Text Box 5"/>
          <p:cNvSpPr txBox="1">
            <a:spLocks noChangeArrowheads="1"/>
          </p:cNvSpPr>
          <p:nvPr/>
        </p:nvSpPr>
        <p:spPr bwMode="auto">
          <a:xfrm rot="2031130">
            <a:off x="8807450" y="35194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r>
              <a:rPr lang="en-US" altLang="en-US" sz="1800">
                <a:latin typeface="Arial" panose="020B0604020202020204" pitchFamily="34" charset="0"/>
              </a:rPr>
              <a:t>Aug 19</a:t>
            </a:r>
          </a:p>
        </p:txBody>
      </p:sp>
      <p:sp>
        <p:nvSpPr>
          <p:cNvPr id="50182" name="Text Box 6"/>
          <p:cNvSpPr txBox="1">
            <a:spLocks noChangeArrowheads="1"/>
          </p:cNvSpPr>
          <p:nvPr/>
        </p:nvSpPr>
        <p:spPr bwMode="auto">
          <a:xfrm rot="2031130">
            <a:off x="8001000" y="40528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r>
              <a:rPr lang="en-US" altLang="en-US" sz="1800">
                <a:latin typeface="Arial" panose="020B0604020202020204" pitchFamily="34" charset="0"/>
              </a:rPr>
              <a:t>Aug 20</a:t>
            </a:r>
          </a:p>
        </p:txBody>
      </p:sp>
      <p:sp>
        <p:nvSpPr>
          <p:cNvPr id="50183" name="Text Box 7"/>
          <p:cNvSpPr txBox="1">
            <a:spLocks noChangeArrowheads="1"/>
          </p:cNvSpPr>
          <p:nvPr/>
        </p:nvSpPr>
        <p:spPr bwMode="auto">
          <a:xfrm rot="2031130">
            <a:off x="7359650" y="4724401"/>
            <a:ext cx="94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r>
              <a:rPr lang="en-US" altLang="en-US" sz="1800">
                <a:latin typeface="Arial" panose="020B0604020202020204" pitchFamily="34" charset="0"/>
              </a:rPr>
              <a:t>Aug 21</a:t>
            </a:r>
          </a:p>
        </p:txBody>
      </p:sp>
      <p:sp>
        <p:nvSpPr>
          <p:cNvPr id="50184" name="Text Box 8"/>
          <p:cNvSpPr txBox="1">
            <a:spLocks noChangeArrowheads="1"/>
          </p:cNvSpPr>
          <p:nvPr/>
        </p:nvSpPr>
        <p:spPr bwMode="auto">
          <a:xfrm rot="2031130">
            <a:off x="6369050" y="51196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r>
              <a:rPr lang="en-US" altLang="en-US" sz="1800">
                <a:latin typeface="Arial" panose="020B0604020202020204" pitchFamily="34" charset="0"/>
              </a:rPr>
              <a:t>Aug 22</a:t>
            </a:r>
          </a:p>
        </p:txBody>
      </p:sp>
      <p:sp>
        <p:nvSpPr>
          <p:cNvPr id="50185" name="Text Box 9"/>
          <p:cNvSpPr txBox="1">
            <a:spLocks noChangeArrowheads="1"/>
          </p:cNvSpPr>
          <p:nvPr/>
        </p:nvSpPr>
        <p:spPr bwMode="auto">
          <a:xfrm rot="2031130">
            <a:off x="5943600" y="5943601"/>
            <a:ext cx="94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r>
              <a:rPr lang="en-US" altLang="en-US" sz="1800">
                <a:latin typeface="Arial" panose="020B0604020202020204" pitchFamily="34" charset="0"/>
              </a:rPr>
              <a:t>Aug 23</a:t>
            </a:r>
          </a:p>
        </p:txBody>
      </p:sp>
      <p:sp>
        <p:nvSpPr>
          <p:cNvPr id="50186" name="Text Box 10"/>
          <p:cNvSpPr txBox="1">
            <a:spLocks noChangeArrowheads="1"/>
          </p:cNvSpPr>
          <p:nvPr/>
        </p:nvSpPr>
        <p:spPr bwMode="auto">
          <a:xfrm rot="722759">
            <a:off x="1676400" y="4953001"/>
            <a:ext cx="94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r>
              <a:rPr lang="en-US" altLang="en-US" sz="1800">
                <a:latin typeface="Arial" panose="020B0604020202020204" pitchFamily="34" charset="0"/>
              </a:rPr>
              <a:t>Aug 25</a:t>
            </a:r>
          </a:p>
        </p:txBody>
      </p:sp>
      <p:sp>
        <p:nvSpPr>
          <p:cNvPr id="50187" name="Text Box 11"/>
          <p:cNvSpPr txBox="1">
            <a:spLocks noChangeArrowheads="1"/>
          </p:cNvSpPr>
          <p:nvPr/>
        </p:nvSpPr>
        <p:spPr bwMode="auto">
          <a:xfrm rot="722759">
            <a:off x="1447800" y="5410201"/>
            <a:ext cx="94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r>
              <a:rPr lang="en-US" altLang="en-US" sz="1800">
                <a:latin typeface="Arial" panose="020B0604020202020204" pitchFamily="34" charset="0"/>
              </a:rPr>
              <a:t>Aug 28</a:t>
            </a:r>
          </a:p>
        </p:txBody>
      </p:sp>
      <p:sp>
        <p:nvSpPr>
          <p:cNvPr id="50188" name="Freeform 12"/>
          <p:cNvSpPr>
            <a:spLocks/>
          </p:cNvSpPr>
          <p:nvPr/>
        </p:nvSpPr>
        <p:spPr bwMode="auto">
          <a:xfrm>
            <a:off x="8343900" y="4953000"/>
            <a:ext cx="38100" cy="838200"/>
          </a:xfrm>
          <a:custGeom>
            <a:avLst/>
            <a:gdLst>
              <a:gd name="T0" fmla="*/ 0 w 24"/>
              <a:gd name="T1" fmla="*/ 0 h 528"/>
              <a:gd name="T2" fmla="*/ 2147483646 w 24"/>
              <a:gd name="T3" fmla="*/ 2147483646 h 528"/>
              <a:gd name="T4" fmla="*/ 0 60000 65536"/>
              <a:gd name="T5" fmla="*/ 0 60000 65536"/>
              <a:gd name="T6" fmla="*/ 0 w 24"/>
              <a:gd name="T7" fmla="*/ 0 h 528"/>
              <a:gd name="T8" fmla="*/ 24 w 24"/>
              <a:gd name="T9" fmla="*/ 528 h 528"/>
            </a:gdLst>
            <a:ahLst/>
            <a:cxnLst>
              <a:cxn ang="T4">
                <a:pos x="T0" y="T1"/>
              </a:cxn>
              <a:cxn ang="T5">
                <a:pos x="T2" y="T3"/>
              </a:cxn>
            </a:cxnLst>
            <a:rect l="T6" t="T7" r="T8" b="T9"/>
            <a:pathLst>
              <a:path w="24" h="528">
                <a:moveTo>
                  <a:pt x="0" y="0"/>
                </a:moveTo>
                <a:lnTo>
                  <a:pt x="24" y="528"/>
                </a:lnTo>
              </a:path>
            </a:pathLst>
          </a:custGeom>
          <a:noFill/>
          <a:ln w="19050">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9" name="Text Box 13"/>
          <p:cNvSpPr txBox="1">
            <a:spLocks noChangeArrowheads="1"/>
          </p:cNvSpPr>
          <p:nvPr/>
        </p:nvSpPr>
        <p:spPr bwMode="auto">
          <a:xfrm>
            <a:off x="8331200" y="5232400"/>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r>
              <a:rPr lang="en-US" altLang="en-US" sz="1600">
                <a:solidFill>
                  <a:schemeClr val="bg1"/>
                </a:solidFill>
                <a:latin typeface="Arial" panose="020B0604020202020204" pitchFamily="34" charset="0"/>
              </a:rPr>
              <a:t>5 km</a:t>
            </a:r>
          </a:p>
        </p:txBody>
      </p:sp>
      <p:sp>
        <p:nvSpPr>
          <p:cNvPr id="50190" name="Freeform 14"/>
          <p:cNvSpPr>
            <a:spLocks/>
          </p:cNvSpPr>
          <p:nvPr/>
        </p:nvSpPr>
        <p:spPr bwMode="auto">
          <a:xfrm>
            <a:off x="4265614" y="5427663"/>
            <a:ext cx="26987" cy="506412"/>
          </a:xfrm>
          <a:custGeom>
            <a:avLst/>
            <a:gdLst>
              <a:gd name="T0" fmla="*/ 0 w 17"/>
              <a:gd name="T1" fmla="*/ 0 h 319"/>
              <a:gd name="T2" fmla="*/ 2147483646 w 17"/>
              <a:gd name="T3" fmla="*/ 2147483646 h 319"/>
              <a:gd name="T4" fmla="*/ 0 60000 65536"/>
              <a:gd name="T5" fmla="*/ 0 60000 65536"/>
              <a:gd name="T6" fmla="*/ 0 w 17"/>
              <a:gd name="T7" fmla="*/ 0 h 319"/>
              <a:gd name="T8" fmla="*/ 17 w 17"/>
              <a:gd name="T9" fmla="*/ 319 h 319"/>
            </a:gdLst>
            <a:ahLst/>
            <a:cxnLst>
              <a:cxn ang="T4">
                <a:pos x="T0" y="T1"/>
              </a:cxn>
              <a:cxn ang="T5">
                <a:pos x="T2" y="T3"/>
              </a:cxn>
            </a:cxnLst>
            <a:rect l="T6" t="T7" r="T8" b="T9"/>
            <a:pathLst>
              <a:path w="17" h="319">
                <a:moveTo>
                  <a:pt x="0" y="0"/>
                </a:moveTo>
                <a:lnTo>
                  <a:pt x="17" y="319"/>
                </a:lnTo>
              </a:path>
            </a:pathLst>
          </a:custGeom>
          <a:noFill/>
          <a:ln w="19050">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91" name="Text Box 15"/>
          <p:cNvSpPr txBox="1">
            <a:spLocks noChangeArrowheads="1"/>
          </p:cNvSpPr>
          <p:nvPr/>
        </p:nvSpPr>
        <p:spPr bwMode="auto">
          <a:xfrm>
            <a:off x="4267200" y="5586413"/>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r>
              <a:rPr lang="en-US" altLang="en-US" sz="1600">
                <a:solidFill>
                  <a:schemeClr val="bg1"/>
                </a:solidFill>
                <a:latin typeface="Arial" panose="020B0604020202020204" pitchFamily="34" charset="0"/>
              </a:rPr>
              <a:t>3 km</a:t>
            </a:r>
          </a:p>
        </p:txBody>
      </p:sp>
      <p:sp>
        <p:nvSpPr>
          <p:cNvPr id="50192" name="Rectangle 16"/>
          <p:cNvSpPr>
            <a:spLocks noGrp="1" noChangeArrowheads="1"/>
          </p:cNvSpPr>
          <p:nvPr>
            <p:ph type="title" idx="4294967295"/>
          </p:nvPr>
        </p:nvSpPr>
        <p:spPr>
          <a:xfrm>
            <a:off x="3047999" y="218967"/>
            <a:ext cx="7086443" cy="646331"/>
          </a:xfrm>
        </p:spPr>
        <p:txBody>
          <a:bodyPr/>
          <a:lstStyle/>
          <a:p>
            <a:r>
              <a:rPr lang="en-US" altLang="en-US" dirty="0"/>
              <a:t>Sahara Dust Event</a:t>
            </a:r>
          </a:p>
        </p:txBody>
      </p:sp>
      <p:sp>
        <p:nvSpPr>
          <p:cNvPr id="2" name="TextBox 1">
            <a:extLst>
              <a:ext uri="{FF2B5EF4-FFF2-40B4-BE49-F238E27FC236}">
                <a16:creationId xmlns:a16="http://schemas.microsoft.com/office/drawing/2014/main" id="{75F862A6-6C9E-5D4A-A2D1-A317938494E6}"/>
              </a:ext>
            </a:extLst>
          </p:cNvPr>
          <p:cNvSpPr txBox="1"/>
          <p:nvPr/>
        </p:nvSpPr>
        <p:spPr>
          <a:xfrm>
            <a:off x="7830929" y="6368961"/>
            <a:ext cx="1374094" cy="246221"/>
          </a:xfrm>
          <a:prstGeom prst="rect">
            <a:avLst/>
          </a:prstGeom>
          <a:solidFill>
            <a:schemeClr val="bg1"/>
          </a:solidFill>
        </p:spPr>
        <p:txBody>
          <a:bodyPr wrap="none" rtlCol="0">
            <a:spAutoFit/>
          </a:bodyPr>
          <a:lstStyle/>
          <a:p>
            <a:r>
              <a:rPr lang="en-US" dirty="0"/>
              <a:t>Liu, Omar et al. 2007</a:t>
            </a:r>
          </a:p>
        </p:txBody>
      </p:sp>
    </p:spTree>
    <p:extLst>
      <p:ext uri="{BB962C8B-B14F-4D97-AF65-F5344CB8AC3E}">
        <p14:creationId xmlns:p14="http://schemas.microsoft.com/office/powerpoint/2010/main" val="1824535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7EE177-4304-4F78-A1B6-B9D1B3A69015}" type="slidenum">
              <a:rPr lang="en-US" altLang="en-US" sz="1400">
                <a:solidFill>
                  <a:srgbClr val="000000"/>
                </a:solidFill>
              </a:rPr>
              <a:pPr>
                <a:spcBef>
                  <a:spcPct val="0"/>
                </a:spcBef>
                <a:buFontTx/>
                <a:buNone/>
              </a:pPr>
              <a:t>3</a:t>
            </a:fld>
            <a:endParaRPr lang="en-US" altLang="en-US" sz="1400">
              <a:solidFill>
                <a:srgbClr val="000000"/>
              </a:solidFill>
            </a:endParaRPr>
          </a:p>
        </p:txBody>
      </p:sp>
      <p:pic>
        <p:nvPicPr>
          <p:cNvPr id="12288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825"/>
          <a:stretch/>
        </p:blipFill>
        <p:spPr bwMode="auto">
          <a:xfrm>
            <a:off x="1390919" y="257581"/>
            <a:ext cx="9800822" cy="651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56304AE-4587-44C5-A5F9-4F43B4F85037}"/>
              </a:ext>
            </a:extLst>
          </p:cNvPr>
          <p:cNvSpPr txBox="1"/>
          <p:nvPr/>
        </p:nvSpPr>
        <p:spPr>
          <a:xfrm>
            <a:off x="4445357" y="5616316"/>
            <a:ext cx="3485882" cy="923330"/>
          </a:xfrm>
          <a:prstGeom prst="rect">
            <a:avLst/>
          </a:prstGeom>
          <a:solidFill>
            <a:schemeClr val="bg1"/>
          </a:solidFill>
        </p:spPr>
        <p:txBody>
          <a:bodyPr wrap="square" rtlCol="0">
            <a:spAutoFit/>
          </a:bodyPr>
          <a:lstStyle/>
          <a:p>
            <a:r>
              <a:rPr lang="en-US" sz="1800" dirty="0"/>
              <a:t>Field of View moves from the East to the West coast as the Earth rotates below a fixed orbit</a:t>
            </a:r>
          </a:p>
        </p:txBody>
      </p:sp>
      <p:sp>
        <p:nvSpPr>
          <p:cNvPr id="122884" name="Rectangle 13"/>
          <p:cNvSpPr>
            <a:spLocks noChangeArrowheads="1"/>
          </p:cNvSpPr>
          <p:nvPr/>
        </p:nvSpPr>
        <p:spPr bwMode="auto">
          <a:xfrm>
            <a:off x="2235200" y="244701"/>
            <a:ext cx="76644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solidFill>
                  <a:srgbClr val="FFFFFF"/>
                </a:solidFill>
              </a:rPr>
              <a:t>Polar Orbiting Satellite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0200" y="3962400"/>
            <a:ext cx="4648200" cy="2262158"/>
          </a:xfrm>
          <a:prstGeom prst="rect">
            <a:avLst/>
          </a:prstGeom>
          <a:solidFill>
            <a:srgbClr val="EFE3AB"/>
          </a:solidFill>
          <a:ln w="19050">
            <a:solidFill>
              <a:schemeClr val="tx1"/>
            </a:solidFill>
          </a:ln>
        </p:spPr>
        <p:txBody>
          <a:bodyPr wrap="square" rtlCol="0">
            <a:spAutoFit/>
          </a:bodyPr>
          <a:lstStyle/>
          <a:p>
            <a:pPr marL="182880" indent="-182880">
              <a:spcAft>
                <a:spcPts val="600"/>
              </a:spcAft>
              <a:buFont typeface="Wingdings" charset="2"/>
              <a:buChar char="Ø"/>
            </a:pPr>
            <a:r>
              <a:rPr lang="en-US" sz="1400" b="1" dirty="0">
                <a:latin typeface="+mj-lt"/>
              </a:rPr>
              <a:t>CALIPSO lidar reveals the 3-D characteristics of dust transport across Atlantic Ocean.</a:t>
            </a:r>
          </a:p>
          <a:p>
            <a:pPr marL="182880" indent="-182880">
              <a:spcAft>
                <a:spcPts val="600"/>
              </a:spcAft>
              <a:buFont typeface="Wingdings" charset="2"/>
              <a:buChar char="Ø"/>
            </a:pPr>
            <a:r>
              <a:rPr lang="en-US" sz="1400" b="1" dirty="0">
                <a:latin typeface="+mj-lt"/>
              </a:rPr>
              <a:t>We used 2007-2013 CALIPSO data to estimate dust import into and export from Amazon Basin.</a:t>
            </a:r>
          </a:p>
          <a:p>
            <a:pPr marL="182880" indent="-182880">
              <a:spcAft>
                <a:spcPts val="600"/>
              </a:spcAft>
              <a:buFont typeface="Wingdings" charset="2"/>
              <a:buChar char="Ø"/>
            </a:pPr>
            <a:r>
              <a:rPr lang="en-US" sz="1400" b="1" dirty="0">
                <a:latin typeface="+mj-lt"/>
              </a:rPr>
              <a:t>27.7 million tons of dust is deposited in the Amazon rainforest annually.</a:t>
            </a:r>
          </a:p>
          <a:p>
            <a:pPr marL="182880" indent="-182880">
              <a:spcAft>
                <a:spcPts val="600"/>
              </a:spcAft>
              <a:buFont typeface="Wingdings" charset="2"/>
              <a:buChar char="Ø"/>
            </a:pPr>
            <a:r>
              <a:rPr lang="en-US" sz="1400" b="1" dirty="0">
                <a:latin typeface="+mj-lt"/>
              </a:rPr>
              <a:t>The Saharan dust feeds the Amazon rainforest with an estimated 22,000 tons of phosphorus, replenishing the leak of this plant-essential nutrient by rains and flooding. </a:t>
            </a:r>
          </a:p>
        </p:txBody>
      </p:sp>
      <p:pic>
        <p:nvPicPr>
          <p:cNvPr id="11" name="Picture 10" descr="animated_calipso_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7530" y="70186"/>
            <a:ext cx="1455648" cy="824866"/>
          </a:xfrm>
          <a:prstGeom prst="rect">
            <a:avLst/>
          </a:prstGeom>
        </p:spPr>
      </p:pic>
      <p:sp>
        <p:nvSpPr>
          <p:cNvPr id="16" name="TextBox 15"/>
          <p:cNvSpPr txBox="1"/>
          <p:nvPr/>
        </p:nvSpPr>
        <p:spPr>
          <a:xfrm>
            <a:off x="1764406" y="371832"/>
            <a:ext cx="7650050" cy="523220"/>
          </a:xfrm>
          <a:prstGeom prst="rect">
            <a:avLst/>
          </a:prstGeom>
          <a:noFill/>
        </p:spPr>
        <p:txBody>
          <a:bodyPr wrap="square" rtlCol="0">
            <a:spAutoFit/>
          </a:bodyPr>
          <a:lstStyle/>
          <a:p>
            <a:r>
              <a:rPr lang="en-US" sz="2800" dirty="0">
                <a:solidFill>
                  <a:srgbClr val="0000FF"/>
                </a:solidFill>
                <a:effectLst>
                  <a:innerShdw blurRad="63500" dist="50800" dir="13500000">
                    <a:prstClr val="black">
                      <a:alpha val="50000"/>
                    </a:prstClr>
                  </a:innerShdw>
                </a:effectLst>
                <a:latin typeface="+mn-lt"/>
              </a:rPr>
              <a:t>Saharan Dust Transport to the Amazon Rainforest</a:t>
            </a:r>
          </a:p>
        </p:txBody>
      </p:sp>
      <p:sp>
        <p:nvSpPr>
          <p:cNvPr id="8" name="Rectangle 7"/>
          <p:cNvSpPr/>
          <p:nvPr/>
        </p:nvSpPr>
        <p:spPr>
          <a:xfrm>
            <a:off x="8675518" y="6519446"/>
            <a:ext cx="1687682" cy="338554"/>
          </a:xfrm>
          <a:prstGeom prst="rect">
            <a:avLst/>
          </a:prstGeom>
        </p:spPr>
        <p:txBody>
          <a:bodyPr wrap="none">
            <a:spAutoFit/>
          </a:bodyPr>
          <a:lstStyle/>
          <a:p>
            <a:r>
              <a:rPr lang="en-US" sz="1600" b="1" dirty="0">
                <a:solidFill>
                  <a:srgbClr val="0000FF"/>
                </a:solidFill>
                <a:latin typeface="Arial Narrow"/>
                <a:cs typeface="Arial Narrow"/>
              </a:rPr>
              <a:t>Yu et al., GRL 2015</a:t>
            </a:r>
            <a:endParaRPr lang="en-US" sz="1600" dirty="0">
              <a:solidFill>
                <a:srgbClr val="0000FF"/>
              </a:solidFill>
            </a:endParaRPr>
          </a:p>
        </p:txBody>
      </p:sp>
      <p:pic>
        <p:nvPicPr>
          <p:cNvPr id="2" name="Picture 1"/>
          <p:cNvPicPr>
            <a:picLocks noChangeAspect="1"/>
          </p:cNvPicPr>
          <p:nvPr/>
        </p:nvPicPr>
        <p:blipFill>
          <a:blip r:embed="rId4"/>
          <a:stretch>
            <a:fillRect/>
          </a:stretch>
        </p:blipFill>
        <p:spPr>
          <a:xfrm>
            <a:off x="1600200" y="1219201"/>
            <a:ext cx="4640580" cy="2653665"/>
          </a:xfrm>
          <a:prstGeom prst="rect">
            <a:avLst/>
          </a:prstGeom>
        </p:spPr>
      </p:pic>
      <p:pic>
        <p:nvPicPr>
          <p:cNvPr id="3" name="Picture 2"/>
          <p:cNvPicPr>
            <a:picLocks noChangeAspect="1"/>
          </p:cNvPicPr>
          <p:nvPr/>
        </p:nvPicPr>
        <p:blipFill>
          <a:blip r:embed="rId5"/>
          <a:stretch>
            <a:fillRect/>
          </a:stretch>
        </p:blipFill>
        <p:spPr>
          <a:xfrm>
            <a:off x="6275070" y="1219201"/>
            <a:ext cx="4240530" cy="2653665"/>
          </a:xfrm>
          <a:prstGeom prst="rect">
            <a:avLst/>
          </a:prstGeom>
        </p:spPr>
      </p:pic>
      <p:pic>
        <p:nvPicPr>
          <p:cNvPr id="4" name="Picture 3"/>
          <p:cNvPicPr>
            <a:picLocks noChangeAspect="1"/>
          </p:cNvPicPr>
          <p:nvPr/>
        </p:nvPicPr>
        <p:blipFill>
          <a:blip r:embed="rId6"/>
          <a:stretch>
            <a:fillRect/>
          </a:stretch>
        </p:blipFill>
        <p:spPr>
          <a:xfrm>
            <a:off x="6324600" y="3886201"/>
            <a:ext cx="4240530" cy="2653665"/>
          </a:xfrm>
          <a:prstGeom prst="rect">
            <a:avLst/>
          </a:prstGeom>
        </p:spPr>
      </p:pic>
      <p:sp>
        <p:nvSpPr>
          <p:cNvPr id="18" name="TextBox 17"/>
          <p:cNvSpPr txBox="1"/>
          <p:nvPr/>
        </p:nvSpPr>
        <p:spPr>
          <a:xfrm>
            <a:off x="6629401" y="3276601"/>
            <a:ext cx="629299" cy="307777"/>
          </a:xfrm>
          <a:prstGeom prst="rect">
            <a:avLst/>
          </a:prstGeom>
          <a:noFill/>
        </p:spPr>
        <p:txBody>
          <a:bodyPr wrap="none" rtlCol="0">
            <a:spAutoFit/>
          </a:bodyPr>
          <a:lstStyle/>
          <a:p>
            <a:r>
              <a:rPr lang="en-US" sz="1400" b="1" dirty="0">
                <a:solidFill>
                  <a:schemeClr val="bg1"/>
                </a:solidFill>
                <a:latin typeface="Arial"/>
                <a:cs typeface="Arial"/>
              </a:rPr>
              <a:t>in </a:t>
            </a:r>
            <a:r>
              <a:rPr lang="en-US" sz="1400" b="1" dirty="0" err="1">
                <a:solidFill>
                  <a:schemeClr val="bg1"/>
                </a:solidFill>
                <a:latin typeface="Arial"/>
                <a:cs typeface="Arial"/>
              </a:rPr>
              <a:t>Tg</a:t>
            </a:r>
            <a:endParaRPr lang="en-US" sz="1400" b="1" dirty="0">
              <a:solidFill>
                <a:schemeClr val="bg1"/>
              </a:solidFill>
              <a:latin typeface="Arial"/>
              <a:cs typeface="Arial"/>
            </a:endParaRPr>
          </a:p>
        </p:txBody>
      </p:sp>
      <p:sp>
        <p:nvSpPr>
          <p:cNvPr id="19" name="TextBox 18"/>
          <p:cNvSpPr txBox="1"/>
          <p:nvPr/>
        </p:nvSpPr>
        <p:spPr>
          <a:xfrm>
            <a:off x="6629401" y="5712024"/>
            <a:ext cx="629299" cy="307777"/>
          </a:xfrm>
          <a:prstGeom prst="rect">
            <a:avLst/>
          </a:prstGeom>
          <a:noFill/>
        </p:spPr>
        <p:txBody>
          <a:bodyPr wrap="none" rtlCol="0">
            <a:spAutoFit/>
          </a:bodyPr>
          <a:lstStyle/>
          <a:p>
            <a:r>
              <a:rPr lang="en-US" sz="1400" b="1" dirty="0">
                <a:solidFill>
                  <a:schemeClr val="bg1"/>
                </a:solidFill>
                <a:latin typeface="Arial"/>
                <a:cs typeface="Arial"/>
              </a:rPr>
              <a:t>in </a:t>
            </a:r>
            <a:r>
              <a:rPr lang="en-US" sz="1400" b="1" dirty="0" err="1">
                <a:solidFill>
                  <a:schemeClr val="bg1"/>
                </a:solidFill>
                <a:latin typeface="Arial"/>
                <a:cs typeface="Arial"/>
              </a:rPr>
              <a:t>Tg</a:t>
            </a:r>
            <a:endParaRPr lang="en-US" sz="1400" b="1" dirty="0">
              <a:solidFill>
                <a:schemeClr val="bg1"/>
              </a:solidFill>
              <a:latin typeface="Arial"/>
              <a:cs typeface="Arial"/>
            </a:endParaRPr>
          </a:p>
        </p:txBody>
      </p:sp>
    </p:spTree>
    <p:extLst>
      <p:ext uri="{BB962C8B-B14F-4D97-AF65-F5344CB8AC3E}">
        <p14:creationId xmlns:p14="http://schemas.microsoft.com/office/powerpoint/2010/main" val="388988066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52247" y="1396070"/>
            <a:ext cx="3314711" cy="2185331"/>
          </a:xfrm>
          <a:prstGeom prst="rect">
            <a:avLst/>
          </a:prstGeom>
        </p:spPr>
      </p:pic>
      <p:grpSp>
        <p:nvGrpSpPr>
          <p:cNvPr id="30" name="Group 29"/>
          <p:cNvGrpSpPr/>
          <p:nvPr/>
        </p:nvGrpSpPr>
        <p:grpSpPr>
          <a:xfrm>
            <a:off x="4419572" y="4267200"/>
            <a:ext cx="6248428" cy="2443828"/>
            <a:chOff x="2819372" y="4267200"/>
            <a:chExt cx="6248428" cy="2443828"/>
          </a:xfrm>
        </p:grpSpPr>
        <p:sp>
          <p:nvSpPr>
            <p:cNvPr id="9" name="TextBox 8"/>
            <p:cNvSpPr txBox="1"/>
            <p:nvPr/>
          </p:nvSpPr>
          <p:spPr>
            <a:xfrm>
              <a:off x="3117829" y="6249363"/>
              <a:ext cx="5037918" cy="461665"/>
            </a:xfrm>
            <a:prstGeom prst="rect">
              <a:avLst/>
            </a:prstGeom>
            <a:noFill/>
          </p:spPr>
          <p:txBody>
            <a:bodyPr wrap="none" rtlCol="0">
              <a:spAutoFit/>
            </a:bodyPr>
            <a:lstStyle/>
            <a:p>
              <a:r>
                <a:rPr lang="en-US" altLang="en-US" sz="1200" b="1" dirty="0">
                  <a:latin typeface="Calibri" panose="020F0502020204030204" pitchFamily="34" charset="0"/>
                </a:rPr>
                <a:t>Lidar ratio, Sa &lt; 25  25-30    30-35   35-40   40-45   45-50    50-55   55-60   &gt; 60</a:t>
              </a:r>
            </a:p>
            <a:p>
              <a:endParaRPr lang="en-US" sz="1200" dirty="0"/>
            </a:p>
          </p:txBody>
        </p:sp>
        <p:grpSp>
          <p:nvGrpSpPr>
            <p:cNvPr id="29" name="Group 28"/>
            <p:cNvGrpSpPr/>
            <p:nvPr/>
          </p:nvGrpSpPr>
          <p:grpSpPr>
            <a:xfrm>
              <a:off x="2819372" y="4267200"/>
              <a:ext cx="6248428" cy="1971881"/>
              <a:chOff x="2674354" y="4313251"/>
              <a:chExt cx="6248428" cy="1971881"/>
            </a:xfrm>
          </p:grpSpPr>
          <p:pic>
            <p:nvPicPr>
              <p:cNvPr id="4" name="Picture 3"/>
              <p:cNvPicPr>
                <a:picLocks noChangeAspect="1"/>
              </p:cNvPicPr>
              <p:nvPr/>
            </p:nvPicPr>
            <p:blipFill>
              <a:blip r:embed="rId4"/>
              <a:stretch>
                <a:fillRect/>
              </a:stretch>
            </p:blipFill>
            <p:spPr>
              <a:xfrm>
                <a:off x="2674354" y="4313251"/>
                <a:ext cx="6248428" cy="1971881"/>
              </a:xfrm>
              <a:prstGeom prst="rect">
                <a:avLst/>
              </a:prstGeom>
            </p:spPr>
          </p:pic>
          <p:grpSp>
            <p:nvGrpSpPr>
              <p:cNvPr id="28" name="Group 27"/>
              <p:cNvGrpSpPr/>
              <p:nvPr/>
            </p:nvGrpSpPr>
            <p:grpSpPr>
              <a:xfrm>
                <a:off x="5029449" y="4566096"/>
                <a:ext cx="3666111" cy="1640482"/>
                <a:chOff x="5029449" y="4566096"/>
                <a:chExt cx="3666111" cy="1640482"/>
              </a:xfrm>
            </p:grpSpPr>
            <p:sp>
              <p:nvSpPr>
                <p:cNvPr id="20" name="TextBox 19"/>
                <p:cNvSpPr txBox="1"/>
                <p:nvPr/>
              </p:nvSpPr>
              <p:spPr>
                <a:xfrm>
                  <a:off x="5029449" y="5864455"/>
                  <a:ext cx="84960" cy="184666"/>
                </a:xfrm>
                <a:prstGeom prst="rect">
                  <a:avLst/>
                </a:prstGeom>
                <a:noFill/>
              </p:spPr>
              <p:txBody>
                <a:bodyPr wrap="none" lIns="0" tIns="0" rIns="0" bIns="0" rtlCol="0">
                  <a:spAutoFit/>
                </a:bodyPr>
                <a:lstStyle/>
                <a:p>
                  <a:r>
                    <a:rPr lang="en-US" sz="1200" dirty="0"/>
                    <a:t>1</a:t>
                  </a:r>
                </a:p>
              </p:txBody>
            </p:sp>
            <p:sp>
              <p:nvSpPr>
                <p:cNvPr id="21" name="TextBox 20"/>
                <p:cNvSpPr txBox="1"/>
                <p:nvPr/>
              </p:nvSpPr>
              <p:spPr>
                <a:xfrm>
                  <a:off x="5943600" y="5944211"/>
                  <a:ext cx="84960" cy="184666"/>
                </a:xfrm>
                <a:prstGeom prst="rect">
                  <a:avLst/>
                </a:prstGeom>
                <a:noFill/>
              </p:spPr>
              <p:txBody>
                <a:bodyPr wrap="none" lIns="0" tIns="0" rIns="0" bIns="0" rtlCol="0">
                  <a:spAutoFit/>
                </a:bodyPr>
                <a:lstStyle/>
                <a:p>
                  <a:r>
                    <a:rPr lang="en-US" sz="1200" dirty="0"/>
                    <a:t>2</a:t>
                  </a:r>
                </a:p>
              </p:txBody>
            </p:sp>
            <p:sp>
              <p:nvSpPr>
                <p:cNvPr id="22" name="TextBox 21"/>
                <p:cNvSpPr txBox="1"/>
                <p:nvPr/>
              </p:nvSpPr>
              <p:spPr>
                <a:xfrm>
                  <a:off x="6313722" y="6021912"/>
                  <a:ext cx="84960" cy="184666"/>
                </a:xfrm>
                <a:prstGeom prst="rect">
                  <a:avLst/>
                </a:prstGeom>
                <a:noFill/>
              </p:spPr>
              <p:txBody>
                <a:bodyPr wrap="none" lIns="0" tIns="0" rIns="0" bIns="0" rtlCol="0">
                  <a:spAutoFit/>
                </a:bodyPr>
                <a:lstStyle/>
                <a:p>
                  <a:r>
                    <a:rPr lang="en-US" sz="1200" dirty="0"/>
                    <a:t>3</a:t>
                  </a:r>
                </a:p>
              </p:txBody>
            </p:sp>
            <p:sp>
              <p:nvSpPr>
                <p:cNvPr id="23" name="TextBox 22"/>
                <p:cNvSpPr txBox="1"/>
                <p:nvPr/>
              </p:nvSpPr>
              <p:spPr>
                <a:xfrm>
                  <a:off x="6698444" y="5985662"/>
                  <a:ext cx="84960" cy="184666"/>
                </a:xfrm>
                <a:prstGeom prst="rect">
                  <a:avLst/>
                </a:prstGeom>
                <a:noFill/>
              </p:spPr>
              <p:txBody>
                <a:bodyPr wrap="none" lIns="0" tIns="0" rIns="0" bIns="0" rtlCol="0">
                  <a:spAutoFit/>
                </a:bodyPr>
                <a:lstStyle/>
                <a:p>
                  <a:r>
                    <a:rPr lang="en-US" sz="1200" dirty="0"/>
                    <a:t>4</a:t>
                  </a:r>
                </a:p>
              </p:txBody>
            </p:sp>
            <p:sp>
              <p:nvSpPr>
                <p:cNvPr id="24" name="TextBox 23"/>
                <p:cNvSpPr txBox="1"/>
                <p:nvPr/>
              </p:nvSpPr>
              <p:spPr>
                <a:xfrm>
                  <a:off x="6621255" y="4566096"/>
                  <a:ext cx="84960" cy="184666"/>
                </a:xfrm>
                <a:prstGeom prst="rect">
                  <a:avLst/>
                </a:prstGeom>
                <a:noFill/>
              </p:spPr>
              <p:txBody>
                <a:bodyPr wrap="none" lIns="0" tIns="0" rIns="0" bIns="0" rtlCol="0">
                  <a:spAutoFit/>
                </a:bodyPr>
                <a:lstStyle/>
                <a:p>
                  <a:r>
                    <a:rPr lang="en-US" sz="1200" dirty="0"/>
                    <a:t>5</a:t>
                  </a:r>
                </a:p>
              </p:txBody>
            </p:sp>
            <p:sp>
              <p:nvSpPr>
                <p:cNvPr id="25" name="TextBox 24"/>
                <p:cNvSpPr txBox="1"/>
                <p:nvPr/>
              </p:nvSpPr>
              <p:spPr>
                <a:xfrm>
                  <a:off x="6989980" y="4621096"/>
                  <a:ext cx="84960" cy="184666"/>
                </a:xfrm>
                <a:prstGeom prst="rect">
                  <a:avLst/>
                </a:prstGeom>
                <a:noFill/>
              </p:spPr>
              <p:txBody>
                <a:bodyPr wrap="none" lIns="0" tIns="0" rIns="0" bIns="0" rtlCol="0">
                  <a:spAutoFit/>
                </a:bodyPr>
                <a:lstStyle/>
                <a:p>
                  <a:r>
                    <a:rPr lang="en-US" sz="1200" dirty="0"/>
                    <a:t>6</a:t>
                  </a:r>
                </a:p>
              </p:txBody>
            </p:sp>
            <p:sp>
              <p:nvSpPr>
                <p:cNvPr id="26" name="TextBox 25"/>
                <p:cNvSpPr txBox="1"/>
                <p:nvPr/>
              </p:nvSpPr>
              <p:spPr>
                <a:xfrm>
                  <a:off x="6252530" y="4566096"/>
                  <a:ext cx="84960" cy="184666"/>
                </a:xfrm>
                <a:prstGeom prst="rect">
                  <a:avLst/>
                </a:prstGeom>
                <a:noFill/>
              </p:spPr>
              <p:txBody>
                <a:bodyPr wrap="none" lIns="0" tIns="0" rIns="0" bIns="0" rtlCol="0">
                  <a:spAutoFit/>
                </a:bodyPr>
                <a:lstStyle/>
                <a:p>
                  <a:r>
                    <a:rPr lang="en-US" sz="1200" dirty="0"/>
                    <a:t>7</a:t>
                  </a:r>
                </a:p>
              </p:txBody>
            </p:sp>
            <p:sp>
              <p:nvSpPr>
                <p:cNvPr id="27" name="TextBox 26"/>
                <p:cNvSpPr txBox="1"/>
                <p:nvPr/>
              </p:nvSpPr>
              <p:spPr>
                <a:xfrm>
                  <a:off x="8610600" y="5004570"/>
                  <a:ext cx="84960" cy="184666"/>
                </a:xfrm>
                <a:prstGeom prst="rect">
                  <a:avLst/>
                </a:prstGeom>
                <a:noFill/>
              </p:spPr>
              <p:txBody>
                <a:bodyPr wrap="none" lIns="0" tIns="0" rIns="0" bIns="0" rtlCol="0">
                  <a:spAutoFit/>
                </a:bodyPr>
                <a:lstStyle/>
                <a:p>
                  <a:r>
                    <a:rPr lang="en-US" sz="1200" dirty="0"/>
                    <a:t>8</a:t>
                  </a:r>
                </a:p>
              </p:txBody>
            </p:sp>
          </p:grpSp>
        </p:grpSp>
      </p:grpSp>
      <p:sp>
        <p:nvSpPr>
          <p:cNvPr id="31" name="TextBox 30"/>
          <p:cNvSpPr txBox="1"/>
          <p:nvPr/>
        </p:nvSpPr>
        <p:spPr>
          <a:xfrm>
            <a:off x="1005996" y="354482"/>
            <a:ext cx="9662004"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Transpacific Transport of Asian Dust (April 2010)</a:t>
            </a:r>
          </a:p>
        </p:txBody>
      </p:sp>
      <p:pic>
        <p:nvPicPr>
          <p:cNvPr id="3" name="Picture 2"/>
          <p:cNvPicPr>
            <a:picLocks noChangeAspect="1"/>
          </p:cNvPicPr>
          <p:nvPr/>
        </p:nvPicPr>
        <p:blipFill rotWithShape="1">
          <a:blip r:embed="rId5"/>
          <a:srcRect t="1" b="-11634"/>
          <a:stretch/>
        </p:blipFill>
        <p:spPr>
          <a:xfrm>
            <a:off x="4270116" y="1524000"/>
            <a:ext cx="6474085" cy="2362200"/>
          </a:xfrm>
          <a:prstGeom prst="rect">
            <a:avLst/>
          </a:prstGeom>
        </p:spPr>
      </p:pic>
      <p:grpSp>
        <p:nvGrpSpPr>
          <p:cNvPr id="33" name="Group 32"/>
          <p:cNvGrpSpPr/>
          <p:nvPr/>
        </p:nvGrpSpPr>
        <p:grpSpPr>
          <a:xfrm>
            <a:off x="4422515" y="3505200"/>
            <a:ext cx="5334000" cy="474824"/>
            <a:chOff x="2819400" y="2895597"/>
            <a:chExt cx="5334000" cy="474824"/>
          </a:xfrm>
        </p:grpSpPr>
        <p:pic>
          <p:nvPicPr>
            <p:cNvPr id="34"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2775" t="31161" r="81133" b="28453"/>
            <a:stretch/>
          </p:blipFill>
          <p:spPr bwMode="auto">
            <a:xfrm rot="16200000">
              <a:off x="4838700" y="876297"/>
              <a:ext cx="304802" cy="4343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TextBox 17"/>
            <p:cNvSpPr txBox="1">
              <a:spLocks noChangeArrowheads="1"/>
            </p:cNvSpPr>
            <p:nvPr/>
          </p:nvSpPr>
          <p:spPr bwMode="auto">
            <a:xfrm>
              <a:off x="2819400" y="3124200"/>
              <a:ext cx="5334000" cy="24622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sz="8400">
                  <a:solidFill>
                    <a:schemeClr val="tx1"/>
                  </a:solidFill>
                  <a:latin typeface="Arial" panose="020B0604020202020204" pitchFamily="34" charset="0"/>
                  <a:cs typeface="Arial" panose="020B0604020202020204" pitchFamily="34" charset="0"/>
                </a:defRPr>
              </a:lvl1pPr>
              <a:lvl2pPr marL="742950" indent="-285750" eaLnBrk="0" hangingPunct="0">
                <a:defRPr sz="8400">
                  <a:solidFill>
                    <a:schemeClr val="tx1"/>
                  </a:solidFill>
                  <a:latin typeface="Arial" panose="020B0604020202020204" pitchFamily="34" charset="0"/>
                  <a:cs typeface="Arial" panose="020B0604020202020204" pitchFamily="34" charset="0"/>
                </a:defRPr>
              </a:lvl2pPr>
              <a:lvl3pPr marL="1143000" indent="-228600" eaLnBrk="0" hangingPunct="0">
                <a:defRPr sz="8400">
                  <a:solidFill>
                    <a:schemeClr val="tx1"/>
                  </a:solidFill>
                  <a:latin typeface="Arial" panose="020B0604020202020204" pitchFamily="34" charset="0"/>
                  <a:cs typeface="Arial" panose="020B0604020202020204" pitchFamily="34" charset="0"/>
                </a:defRPr>
              </a:lvl3pPr>
              <a:lvl4pPr marL="1600200" indent="-228600" eaLnBrk="0" hangingPunct="0">
                <a:defRPr sz="8400">
                  <a:solidFill>
                    <a:schemeClr val="tx1"/>
                  </a:solidFill>
                  <a:latin typeface="Arial" panose="020B0604020202020204" pitchFamily="34" charset="0"/>
                  <a:cs typeface="Arial" panose="020B0604020202020204" pitchFamily="34" charset="0"/>
                </a:defRPr>
              </a:lvl4pPr>
              <a:lvl5pPr marL="2057400" indent="-228600" eaLnBrk="0" hangingPunct="0">
                <a:defRPr sz="8400">
                  <a:solidFill>
                    <a:schemeClr val="tx1"/>
                  </a:solidFill>
                  <a:latin typeface="Arial" panose="020B0604020202020204" pitchFamily="34" charset="0"/>
                  <a:cs typeface="Arial" panose="020B0604020202020204" pitchFamily="34" charset="0"/>
                </a:defRPr>
              </a:lvl5pPr>
              <a:lvl6pPr marL="2514600" indent="-228600" defTabSz="4257675" eaLnBrk="0" fontAlgn="base" hangingPunct="0">
                <a:spcBef>
                  <a:spcPct val="0"/>
                </a:spcBef>
                <a:spcAft>
                  <a:spcPct val="0"/>
                </a:spcAft>
                <a:defRPr sz="8400">
                  <a:solidFill>
                    <a:schemeClr val="tx1"/>
                  </a:solidFill>
                  <a:latin typeface="Arial" panose="020B0604020202020204" pitchFamily="34" charset="0"/>
                  <a:cs typeface="Arial" panose="020B0604020202020204" pitchFamily="34" charset="0"/>
                </a:defRPr>
              </a:lvl6pPr>
              <a:lvl7pPr marL="2971800" indent="-228600" defTabSz="4257675" eaLnBrk="0" fontAlgn="base" hangingPunct="0">
                <a:spcBef>
                  <a:spcPct val="0"/>
                </a:spcBef>
                <a:spcAft>
                  <a:spcPct val="0"/>
                </a:spcAft>
                <a:defRPr sz="8400">
                  <a:solidFill>
                    <a:schemeClr val="tx1"/>
                  </a:solidFill>
                  <a:latin typeface="Arial" panose="020B0604020202020204" pitchFamily="34" charset="0"/>
                  <a:cs typeface="Arial" panose="020B0604020202020204" pitchFamily="34" charset="0"/>
                </a:defRPr>
              </a:lvl7pPr>
              <a:lvl8pPr marL="3429000" indent="-228600" defTabSz="4257675" eaLnBrk="0" fontAlgn="base" hangingPunct="0">
                <a:spcBef>
                  <a:spcPct val="0"/>
                </a:spcBef>
                <a:spcAft>
                  <a:spcPct val="0"/>
                </a:spcAft>
                <a:defRPr sz="8400">
                  <a:solidFill>
                    <a:schemeClr val="tx1"/>
                  </a:solidFill>
                  <a:latin typeface="Arial" panose="020B0604020202020204" pitchFamily="34" charset="0"/>
                  <a:cs typeface="Arial" panose="020B0604020202020204" pitchFamily="34" charset="0"/>
                </a:defRPr>
              </a:lvl8pPr>
              <a:lvl9pPr marL="3886200" indent="-228600" defTabSz="4257675" eaLnBrk="0" fontAlgn="base" hangingPunct="0">
                <a:spcBef>
                  <a:spcPct val="0"/>
                </a:spcBef>
                <a:spcAft>
                  <a:spcPct val="0"/>
                </a:spcAft>
                <a:defRPr sz="8400">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latin typeface="Calibri" panose="020F0502020204030204" pitchFamily="34" charset="0"/>
                </a:rPr>
                <a:t> 0.00   60.0   80.0   100   120   140  160  180   500  2000 [mg/m</a:t>
              </a:r>
              <a:r>
                <a:rPr lang="en-US" altLang="en-US" sz="1600" b="1" baseline="30000" dirty="0">
                  <a:latin typeface="Calibri" panose="020F0502020204030204" pitchFamily="34" charset="0"/>
                </a:rPr>
                <a:t>2</a:t>
              </a:r>
              <a:r>
                <a:rPr lang="en-US" altLang="en-US" sz="1600" b="1" dirty="0">
                  <a:latin typeface="Calibri" panose="020F0502020204030204" pitchFamily="34" charset="0"/>
                </a:rPr>
                <a:t>]</a:t>
              </a:r>
            </a:p>
          </p:txBody>
        </p:sp>
      </p:grpSp>
      <p:sp>
        <p:nvSpPr>
          <p:cNvPr id="6" name="TextBox 5"/>
          <p:cNvSpPr txBox="1"/>
          <p:nvPr/>
        </p:nvSpPr>
        <p:spPr>
          <a:xfrm>
            <a:off x="7933242" y="1675990"/>
            <a:ext cx="2247731" cy="261610"/>
          </a:xfrm>
          <a:prstGeom prst="rect">
            <a:avLst/>
          </a:prstGeom>
          <a:noFill/>
        </p:spPr>
        <p:txBody>
          <a:bodyPr wrap="none" rtlCol="0">
            <a:spAutoFit/>
          </a:bodyPr>
          <a:lstStyle/>
          <a:p>
            <a:r>
              <a:rPr lang="en-US" sz="1100" b="1" dirty="0">
                <a:solidFill>
                  <a:schemeClr val="bg1"/>
                </a:solidFill>
              </a:rPr>
              <a:t>GEOS-</a:t>
            </a:r>
            <a:r>
              <a:rPr lang="en-US" sz="1100" b="1" dirty="0" err="1">
                <a:solidFill>
                  <a:schemeClr val="bg1"/>
                </a:solidFill>
              </a:rPr>
              <a:t>Chem</a:t>
            </a:r>
            <a:r>
              <a:rPr lang="en-US" sz="1100" b="1" dirty="0">
                <a:solidFill>
                  <a:schemeClr val="bg1"/>
                </a:solidFill>
              </a:rPr>
              <a:t> (Fairlie et al.2007)</a:t>
            </a:r>
          </a:p>
        </p:txBody>
      </p:sp>
      <p:sp>
        <p:nvSpPr>
          <p:cNvPr id="8" name="Curved Down Arrow 7"/>
          <p:cNvSpPr/>
          <p:nvPr/>
        </p:nvSpPr>
        <p:spPr bwMode="auto">
          <a:xfrm rot="21176476">
            <a:off x="7244126" y="2133600"/>
            <a:ext cx="2381564" cy="503874"/>
          </a:xfrm>
          <a:prstGeom prst="curvedDownArrow">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latin typeface="Tahoma" pitchFamily="34" charset="0"/>
            </a:endParaRPr>
          </a:p>
        </p:txBody>
      </p:sp>
      <p:sp>
        <p:nvSpPr>
          <p:cNvPr id="12" name="Notched Right Arrow 11"/>
          <p:cNvSpPr/>
          <p:nvPr/>
        </p:nvSpPr>
        <p:spPr bwMode="auto">
          <a:xfrm rot="457784">
            <a:off x="7273479" y="2710332"/>
            <a:ext cx="1905000" cy="138525"/>
          </a:xfrm>
          <a:prstGeom prst="notchedRightArrow">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latin typeface="Tahoma" pitchFamily="34" charset="0"/>
            </a:endParaRPr>
          </a:p>
        </p:txBody>
      </p:sp>
      <p:sp>
        <p:nvSpPr>
          <p:cNvPr id="14" name="TextBox 13"/>
          <p:cNvSpPr txBox="1"/>
          <p:nvPr/>
        </p:nvSpPr>
        <p:spPr>
          <a:xfrm>
            <a:off x="6475235" y="4254699"/>
            <a:ext cx="2601994" cy="338554"/>
          </a:xfrm>
          <a:prstGeom prst="rect">
            <a:avLst/>
          </a:prstGeom>
          <a:noFill/>
        </p:spPr>
        <p:txBody>
          <a:bodyPr wrap="none" rtlCol="0">
            <a:spAutoFit/>
          </a:bodyPr>
          <a:lstStyle/>
          <a:p>
            <a:r>
              <a:rPr lang="en-US" sz="1600" dirty="0"/>
              <a:t>CALIPSO Nighttime Orbits</a:t>
            </a:r>
          </a:p>
        </p:txBody>
      </p:sp>
      <p:sp>
        <p:nvSpPr>
          <p:cNvPr id="15" name="TextBox 14"/>
          <p:cNvSpPr txBox="1"/>
          <p:nvPr/>
        </p:nvSpPr>
        <p:spPr>
          <a:xfrm>
            <a:off x="141668" y="3592132"/>
            <a:ext cx="4204649" cy="3170099"/>
          </a:xfrm>
          <a:prstGeom prst="rect">
            <a:avLst/>
          </a:prstGeom>
          <a:solidFill>
            <a:schemeClr val="accent6">
              <a:lumMod val="20000"/>
              <a:lumOff val="80000"/>
            </a:schemeClr>
          </a:solidFill>
        </p:spPr>
        <p:txBody>
          <a:bodyPr wrap="square" rtlCol="0">
            <a:spAutoFit/>
          </a:bodyPr>
          <a:lstStyle/>
          <a:p>
            <a:pPr marL="171450" indent="-171450">
              <a:buFont typeface="Wingdings" panose="05000000000000000000" pitchFamily="2" charset="2"/>
              <a:buChar char="v"/>
            </a:pPr>
            <a:r>
              <a:rPr lang="en-US" sz="1400" dirty="0"/>
              <a:t>Asian dust is transported by westerly winds into the upper troposphere. </a:t>
            </a:r>
          </a:p>
          <a:p>
            <a:pPr marL="171450" indent="-171450">
              <a:buFont typeface="Wingdings" panose="05000000000000000000" pitchFamily="2" charset="2"/>
              <a:buChar char="v"/>
            </a:pPr>
            <a:endParaRPr lang="en-US" sz="1400" dirty="0"/>
          </a:p>
          <a:p>
            <a:pPr marL="171450" indent="-171450">
              <a:buFont typeface="Wingdings" panose="05000000000000000000" pitchFamily="2" charset="2"/>
              <a:buChar char="v"/>
            </a:pPr>
            <a:r>
              <a:rPr lang="en-US" altLang="zh-CN" sz="1400" dirty="0"/>
              <a:t>Negative pressure anomaly, located in the eastern Pacific Ocean led to complex flow</a:t>
            </a:r>
            <a:endParaRPr lang="en-US" sz="1400" dirty="0"/>
          </a:p>
          <a:p>
            <a:pPr marL="171450" indent="-171450">
              <a:buFont typeface="Wingdings" panose="05000000000000000000" pitchFamily="2" charset="2"/>
              <a:buChar char="v"/>
            </a:pPr>
            <a:endParaRPr lang="en-US" sz="1400" dirty="0"/>
          </a:p>
          <a:p>
            <a:pPr marL="171450" indent="-171450">
              <a:buFont typeface="Wingdings" panose="05000000000000000000" pitchFamily="2" charset="2"/>
              <a:buChar char="v"/>
            </a:pPr>
            <a:r>
              <a:rPr lang="en-US" sz="1400" dirty="0"/>
              <a:t>The main branch of the dust was transported into the Arctic, and looped back into the US Midwest</a:t>
            </a:r>
          </a:p>
          <a:p>
            <a:pPr marL="171450" indent="-171450">
              <a:buFont typeface="Wingdings" panose="05000000000000000000" pitchFamily="2" charset="2"/>
              <a:buChar char="v"/>
            </a:pPr>
            <a:endParaRPr lang="en-US" sz="1400" dirty="0"/>
          </a:p>
          <a:p>
            <a:pPr marL="171450" indent="-171450">
              <a:buFont typeface="Wingdings" panose="05000000000000000000" pitchFamily="2" charset="2"/>
              <a:buChar char="v"/>
            </a:pPr>
            <a:r>
              <a:rPr lang="en-US" sz="1400" dirty="0"/>
              <a:t>The southern branch was transported zonally into the </a:t>
            </a:r>
            <a:r>
              <a:rPr lang="en-US" sz="1800" dirty="0"/>
              <a:t>western</a:t>
            </a:r>
            <a:r>
              <a:rPr lang="en-US" sz="1400" dirty="0"/>
              <a:t> US</a:t>
            </a:r>
          </a:p>
          <a:p>
            <a:pPr marL="171450" indent="-171450">
              <a:buFont typeface="Wingdings" panose="05000000000000000000" pitchFamily="2" charset="2"/>
              <a:buChar char="v"/>
            </a:pPr>
            <a:endParaRPr lang="en-US" sz="1400" dirty="0"/>
          </a:p>
          <a:p>
            <a:pPr marL="171450" indent="-171450">
              <a:buFont typeface="Wingdings" panose="05000000000000000000" pitchFamily="2" charset="2"/>
              <a:buChar char="v"/>
            </a:pPr>
            <a:r>
              <a:rPr lang="en-US" sz="1400" dirty="0"/>
              <a:t>The lidar ratios show an evolution of the composition of the dust during transport</a:t>
            </a:r>
          </a:p>
        </p:txBody>
      </p:sp>
    </p:spTree>
    <p:extLst>
      <p:ext uri="{BB962C8B-B14F-4D97-AF65-F5344CB8AC3E}">
        <p14:creationId xmlns:p14="http://schemas.microsoft.com/office/powerpoint/2010/main" val="2131553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05794" y="1027114"/>
            <a:ext cx="8407400" cy="1216025"/>
            <a:chOff x="390525" y="1027113"/>
            <a:chExt cx="8407400" cy="1216025"/>
          </a:xfrm>
        </p:grpSpPr>
        <p:pic>
          <p:nvPicPr>
            <p:cNvPr id="50182" name="Picture 12" descr="Sea Surface Temperature">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55975" y="1027113"/>
              <a:ext cx="24320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6" descr="Vegetation"/>
            <p:cNvPicPr>
              <a:picLocks noChangeAspect="1" noChangeArrowheads="1"/>
            </p:cNvPicPr>
            <p:nvPr/>
          </p:nvPicPr>
          <p:blipFill>
            <a:blip r:embed="rId5" cstate="screen">
              <a:clrChange>
                <a:clrFrom>
                  <a:srgbClr val="FEFFFF"/>
                </a:clrFrom>
                <a:clrTo>
                  <a:srgbClr val="FEFFFF">
                    <a:alpha val="0"/>
                  </a:srgbClr>
                </a:clrTo>
              </a:clrChange>
              <a:extLst>
                <a:ext uri="{28A0092B-C50C-407E-A947-70E740481C1C}">
                  <a14:useLocalDpi xmlns:a14="http://schemas.microsoft.com/office/drawing/2010/main"/>
                </a:ext>
              </a:extLst>
            </a:blip>
            <a:srcRect/>
            <a:stretch>
              <a:fillRect/>
            </a:stretch>
          </p:blipFill>
          <p:spPr bwMode="auto">
            <a:xfrm>
              <a:off x="6365875" y="1027113"/>
              <a:ext cx="24320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0" descr="Land Surface Temperature">
              <a:hlinkClick r:id="rId6"/>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0525" y="1027113"/>
              <a:ext cx="24320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7" name="TextBox 20"/>
          <p:cNvSpPr txBox="1">
            <a:spLocks noChangeArrowheads="1"/>
          </p:cNvSpPr>
          <p:nvPr/>
        </p:nvSpPr>
        <p:spPr bwMode="auto">
          <a:xfrm>
            <a:off x="1537494" y="2276476"/>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544638" algn="ctr"/>
                <a:tab pos="4508500" algn="ctr"/>
                <a:tab pos="7599363" algn="ctr"/>
              </a:tabLst>
              <a:defRPr>
                <a:solidFill>
                  <a:schemeClr val="tx1"/>
                </a:solidFill>
                <a:latin typeface="Arial" charset="0"/>
                <a:ea typeface="ＭＳ Ｐゴシック" charset="0"/>
              </a:defRPr>
            </a:lvl1pPr>
            <a:lvl2pPr marL="742950" indent="-285750" eaLnBrk="0" hangingPunct="0">
              <a:tabLst>
                <a:tab pos="1544638" algn="ctr"/>
                <a:tab pos="4508500" algn="ctr"/>
                <a:tab pos="7599363" algn="ctr"/>
              </a:tabLst>
              <a:defRPr>
                <a:solidFill>
                  <a:schemeClr val="tx1"/>
                </a:solidFill>
                <a:latin typeface="Arial" charset="0"/>
                <a:ea typeface="ＭＳ Ｐゴシック" charset="0"/>
              </a:defRPr>
            </a:lvl2pPr>
            <a:lvl3pPr marL="1143000" indent="-228600" eaLnBrk="0" hangingPunct="0">
              <a:tabLst>
                <a:tab pos="1544638" algn="ctr"/>
                <a:tab pos="4508500" algn="ctr"/>
                <a:tab pos="7599363" algn="ctr"/>
              </a:tabLst>
              <a:defRPr>
                <a:solidFill>
                  <a:schemeClr val="tx1"/>
                </a:solidFill>
                <a:latin typeface="Arial" charset="0"/>
                <a:ea typeface="ＭＳ Ｐゴシック" charset="0"/>
              </a:defRPr>
            </a:lvl3pPr>
            <a:lvl4pPr marL="1600200" indent="-228600" eaLnBrk="0" hangingPunct="0">
              <a:tabLst>
                <a:tab pos="1544638" algn="ctr"/>
                <a:tab pos="4508500" algn="ctr"/>
                <a:tab pos="7599363" algn="ctr"/>
              </a:tabLst>
              <a:defRPr>
                <a:solidFill>
                  <a:schemeClr val="tx1"/>
                </a:solidFill>
                <a:latin typeface="Arial" charset="0"/>
                <a:ea typeface="ＭＳ Ｐゴシック" charset="0"/>
              </a:defRPr>
            </a:lvl4pPr>
            <a:lvl5pPr marL="2057400" indent="-228600" eaLnBrk="0" hangingPunct="0">
              <a:tabLst>
                <a:tab pos="1544638" algn="ctr"/>
                <a:tab pos="4508500" algn="ctr"/>
                <a:tab pos="7599363" algn="ctr"/>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1544638" algn="ctr"/>
                <a:tab pos="4508500" algn="ctr"/>
                <a:tab pos="7599363" algn="ctr"/>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1544638" algn="ctr"/>
                <a:tab pos="4508500" algn="ctr"/>
                <a:tab pos="7599363" algn="ctr"/>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1544638" algn="ctr"/>
                <a:tab pos="4508500" algn="ctr"/>
                <a:tab pos="7599363" algn="ctr"/>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1544638" algn="ctr"/>
                <a:tab pos="4508500" algn="ctr"/>
                <a:tab pos="7599363" algn="ctr"/>
              </a:tabLst>
              <a:defRPr>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tab pos="1544638" algn="ctr"/>
                <a:tab pos="4508500" algn="ctr"/>
                <a:tab pos="7599363" algn="ctr"/>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	Land Temperature	Sea Surface Temperature	Vegetation</a:t>
            </a:r>
          </a:p>
        </p:txBody>
      </p:sp>
      <p:sp>
        <p:nvSpPr>
          <p:cNvPr id="50188" name="TextBox 21"/>
          <p:cNvSpPr txBox="1">
            <a:spLocks noChangeArrowheads="1"/>
          </p:cNvSpPr>
          <p:nvPr/>
        </p:nvSpPr>
        <p:spPr bwMode="auto">
          <a:xfrm>
            <a:off x="1537494" y="427355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544638" algn="ctr"/>
                <a:tab pos="4508500" algn="ctr"/>
                <a:tab pos="7599363" algn="ctr"/>
              </a:tabLst>
              <a:defRPr>
                <a:solidFill>
                  <a:schemeClr val="tx1"/>
                </a:solidFill>
                <a:latin typeface="Arial" charset="0"/>
                <a:ea typeface="ＭＳ Ｐゴシック" charset="0"/>
              </a:defRPr>
            </a:lvl1pPr>
            <a:lvl2pPr marL="742950" indent="-285750" eaLnBrk="0" hangingPunct="0">
              <a:tabLst>
                <a:tab pos="1544638" algn="ctr"/>
                <a:tab pos="4508500" algn="ctr"/>
                <a:tab pos="7599363" algn="ctr"/>
              </a:tabLst>
              <a:defRPr>
                <a:solidFill>
                  <a:schemeClr val="tx1"/>
                </a:solidFill>
                <a:latin typeface="Arial" charset="0"/>
                <a:ea typeface="ＭＳ Ｐゴシック" charset="0"/>
              </a:defRPr>
            </a:lvl2pPr>
            <a:lvl3pPr marL="1143000" indent="-228600" eaLnBrk="0" hangingPunct="0">
              <a:tabLst>
                <a:tab pos="1544638" algn="ctr"/>
                <a:tab pos="4508500" algn="ctr"/>
                <a:tab pos="7599363" algn="ctr"/>
              </a:tabLst>
              <a:defRPr>
                <a:solidFill>
                  <a:schemeClr val="tx1"/>
                </a:solidFill>
                <a:latin typeface="Arial" charset="0"/>
                <a:ea typeface="ＭＳ Ｐゴシック" charset="0"/>
              </a:defRPr>
            </a:lvl3pPr>
            <a:lvl4pPr marL="1600200" indent="-228600" eaLnBrk="0" hangingPunct="0">
              <a:tabLst>
                <a:tab pos="1544638" algn="ctr"/>
                <a:tab pos="4508500" algn="ctr"/>
                <a:tab pos="7599363" algn="ctr"/>
              </a:tabLst>
              <a:defRPr>
                <a:solidFill>
                  <a:schemeClr val="tx1"/>
                </a:solidFill>
                <a:latin typeface="Arial" charset="0"/>
                <a:ea typeface="ＭＳ Ｐゴシック" charset="0"/>
              </a:defRPr>
            </a:lvl4pPr>
            <a:lvl5pPr marL="2057400" indent="-228600" eaLnBrk="0" hangingPunct="0">
              <a:tabLst>
                <a:tab pos="1544638" algn="ctr"/>
                <a:tab pos="4508500" algn="ctr"/>
                <a:tab pos="7599363" algn="ctr"/>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1544638" algn="ctr"/>
                <a:tab pos="4508500" algn="ctr"/>
                <a:tab pos="7599363" algn="ctr"/>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1544638" algn="ctr"/>
                <a:tab pos="4508500" algn="ctr"/>
                <a:tab pos="7599363" algn="ctr"/>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1544638" algn="ctr"/>
                <a:tab pos="4508500" algn="ctr"/>
                <a:tab pos="7599363" algn="ctr"/>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1544638" algn="ctr"/>
                <a:tab pos="4508500" algn="ctr"/>
                <a:tab pos="7599363" algn="ctr"/>
              </a:tabLst>
              <a:defRPr>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tab pos="1544638" algn="ctr"/>
                <a:tab pos="4508500" algn="ctr"/>
                <a:tab pos="7599363" algn="ctr"/>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	Sea Surface Salinity	Total Rainfall	Aerosols</a:t>
            </a:r>
          </a:p>
        </p:txBody>
      </p:sp>
      <p:grpSp>
        <p:nvGrpSpPr>
          <p:cNvPr id="9" name="Group 8"/>
          <p:cNvGrpSpPr/>
          <p:nvPr/>
        </p:nvGrpSpPr>
        <p:grpSpPr>
          <a:xfrm>
            <a:off x="1912924" y="2965483"/>
            <a:ext cx="8393140" cy="1217612"/>
            <a:chOff x="404785" y="2965483"/>
            <a:chExt cx="8393140" cy="1217612"/>
          </a:xfrm>
        </p:grpSpPr>
        <p:pic>
          <p:nvPicPr>
            <p:cNvPr id="50183" name="Picture 14" descr="Total Rainfall">
              <a:hlinkClick r:id="rId8"/>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86138" y="2965483"/>
              <a:ext cx="24320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6" descr="Aerosol Optical Depth">
              <a:hlinkClick r:id="rId10"/>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65875" y="2965483"/>
              <a:ext cx="24320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04785" y="2966213"/>
              <a:ext cx="2432304" cy="1216152"/>
            </a:xfrm>
            <a:prstGeom prst="ellipse">
              <a:avLst/>
            </a:prstGeom>
          </p:spPr>
        </p:pic>
      </p:grpSp>
      <p:grpSp>
        <p:nvGrpSpPr>
          <p:cNvPr id="8" name="Group 7"/>
          <p:cNvGrpSpPr/>
          <p:nvPr/>
        </p:nvGrpSpPr>
        <p:grpSpPr>
          <a:xfrm>
            <a:off x="1911191" y="4879658"/>
            <a:ext cx="8396606" cy="1216152"/>
            <a:chOff x="390271" y="4807088"/>
            <a:chExt cx="8396606" cy="1216152"/>
          </a:xfrm>
        </p:grpSpPr>
        <p:pic>
          <p:nvPicPr>
            <p:cNvPr id="50179"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90271" y="4807088"/>
              <a:ext cx="2432304" cy="1216152"/>
            </a:xfrm>
            <a:prstGeom prst="ellipse">
              <a:avLst/>
            </a:prstGeom>
            <a:ln w="9525">
              <a:noFill/>
              <a:miter lim="800000"/>
              <a:headEnd/>
              <a:tailEnd/>
            </a:ln>
            <a:effectLst/>
            <a:scene3d>
              <a:camera prst="orthographicFront"/>
              <a:lightRig rig="contrasting" dir="t">
                <a:rot lat="0" lon="0" rev="3000000"/>
              </a:lightRig>
            </a:scene3d>
            <a:sp3d contourW="762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51098" y="4807088"/>
              <a:ext cx="2432304" cy="1216152"/>
            </a:xfrm>
            <a:prstGeom prst="rect">
              <a:avLst/>
            </a:prstGeom>
          </p:spPr>
        </p:pic>
        <p:pic>
          <p:nvPicPr>
            <p:cNvPr id="5" name="Picture 4"/>
            <p:cNvPicPr preferRelativeResize="0">
              <a:picLocks/>
            </p:cNvPicPr>
            <p:nvPr/>
          </p:nvPicPr>
          <p:blipFill rotWithShape="1">
            <a:blip r:embed="rId15" cstate="print">
              <a:extLst>
                <a:ext uri="{28A0092B-C50C-407E-A947-70E740481C1C}">
                  <a14:useLocalDpi xmlns:a14="http://schemas.microsoft.com/office/drawing/2010/main"/>
                </a:ext>
              </a:extLst>
            </a:blip>
            <a:srcRect/>
            <a:stretch/>
          </p:blipFill>
          <p:spPr>
            <a:xfrm>
              <a:off x="6354573" y="4807088"/>
              <a:ext cx="2432304" cy="1216152"/>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grpSp>
        <p:nvGrpSpPr>
          <p:cNvPr id="6" name="Group 5"/>
          <p:cNvGrpSpPr/>
          <p:nvPr/>
        </p:nvGrpSpPr>
        <p:grpSpPr>
          <a:xfrm>
            <a:off x="1695325" y="6164429"/>
            <a:ext cx="8828341" cy="338554"/>
            <a:chOff x="164846" y="6091859"/>
            <a:chExt cx="8828341" cy="338554"/>
          </a:xfrm>
        </p:grpSpPr>
        <p:sp>
          <p:nvSpPr>
            <p:cNvPr id="50189" name="TextBox 22"/>
            <p:cNvSpPr txBox="1">
              <a:spLocks noChangeArrowheads="1"/>
            </p:cNvSpPr>
            <p:nvPr/>
          </p:nvSpPr>
          <p:spPr bwMode="auto">
            <a:xfrm>
              <a:off x="3255962" y="6091859"/>
              <a:ext cx="28225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2743200" algn="ctr"/>
                  <a:tab pos="6337300" algn="ctr"/>
                </a:tabLst>
                <a:defRPr>
                  <a:solidFill>
                    <a:schemeClr val="tx1"/>
                  </a:solidFill>
                  <a:latin typeface="Arial" charset="0"/>
                  <a:ea typeface="ＭＳ Ｐゴシック" charset="0"/>
                </a:defRPr>
              </a:lvl1pPr>
              <a:lvl2pPr marL="742950" indent="-285750" eaLnBrk="0" hangingPunct="0">
                <a:tabLst>
                  <a:tab pos="2743200" algn="ctr"/>
                  <a:tab pos="6337300" algn="ctr"/>
                </a:tabLst>
                <a:defRPr>
                  <a:solidFill>
                    <a:schemeClr val="tx1"/>
                  </a:solidFill>
                  <a:latin typeface="Arial" charset="0"/>
                  <a:ea typeface="ＭＳ Ｐゴシック" charset="0"/>
                </a:defRPr>
              </a:lvl2pPr>
              <a:lvl3pPr marL="1143000" indent="-228600" eaLnBrk="0" hangingPunct="0">
                <a:tabLst>
                  <a:tab pos="2743200" algn="ctr"/>
                  <a:tab pos="6337300" algn="ctr"/>
                </a:tabLst>
                <a:defRPr>
                  <a:solidFill>
                    <a:schemeClr val="tx1"/>
                  </a:solidFill>
                  <a:latin typeface="Arial" charset="0"/>
                  <a:ea typeface="ＭＳ Ｐゴシック" charset="0"/>
                </a:defRPr>
              </a:lvl3pPr>
              <a:lvl4pPr marL="1600200" indent="-228600" eaLnBrk="0" hangingPunct="0">
                <a:tabLst>
                  <a:tab pos="2743200" algn="ctr"/>
                  <a:tab pos="6337300" algn="ctr"/>
                </a:tabLst>
                <a:defRPr>
                  <a:solidFill>
                    <a:schemeClr val="tx1"/>
                  </a:solidFill>
                  <a:latin typeface="Arial" charset="0"/>
                  <a:ea typeface="ＭＳ Ｐゴシック" charset="0"/>
                </a:defRPr>
              </a:lvl4pPr>
              <a:lvl5pPr marL="2057400" indent="-228600" eaLnBrk="0" hangingPunct="0">
                <a:tabLst>
                  <a:tab pos="2743200" algn="ctr"/>
                  <a:tab pos="6337300" algn="ctr"/>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2743200" algn="ctr"/>
                  <a:tab pos="6337300" algn="ctr"/>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2743200" algn="ctr"/>
                  <a:tab pos="6337300" algn="ctr"/>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2743200" algn="ctr"/>
                  <a:tab pos="6337300" algn="ctr"/>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2743200" algn="ctr"/>
                  <a:tab pos="6337300" algn="ctr"/>
                </a:tabLst>
                <a:defRPr>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tab pos="2743200" algn="ctr"/>
                  <a:tab pos="6337300" algn="ctr"/>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Chlorophyll</a:t>
              </a:r>
            </a:p>
          </p:txBody>
        </p:sp>
        <p:sp>
          <p:nvSpPr>
            <p:cNvPr id="15" name="TextBox 22"/>
            <p:cNvSpPr txBox="1">
              <a:spLocks noChangeArrowheads="1"/>
            </p:cNvSpPr>
            <p:nvPr/>
          </p:nvSpPr>
          <p:spPr bwMode="auto">
            <a:xfrm>
              <a:off x="164846" y="6091859"/>
              <a:ext cx="28831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2743200" algn="ctr"/>
                  <a:tab pos="6337300" algn="ctr"/>
                </a:tabLst>
                <a:defRPr>
                  <a:solidFill>
                    <a:schemeClr val="tx1"/>
                  </a:solidFill>
                  <a:latin typeface="Arial" charset="0"/>
                  <a:ea typeface="ＭＳ Ｐゴシック" charset="0"/>
                </a:defRPr>
              </a:lvl1pPr>
              <a:lvl2pPr marL="742950" indent="-285750" eaLnBrk="0" hangingPunct="0">
                <a:tabLst>
                  <a:tab pos="2743200" algn="ctr"/>
                  <a:tab pos="6337300" algn="ctr"/>
                </a:tabLst>
                <a:defRPr>
                  <a:solidFill>
                    <a:schemeClr val="tx1"/>
                  </a:solidFill>
                  <a:latin typeface="Arial" charset="0"/>
                  <a:ea typeface="ＭＳ Ｐゴシック" charset="0"/>
                </a:defRPr>
              </a:lvl2pPr>
              <a:lvl3pPr marL="1143000" indent="-228600" eaLnBrk="0" hangingPunct="0">
                <a:tabLst>
                  <a:tab pos="2743200" algn="ctr"/>
                  <a:tab pos="6337300" algn="ctr"/>
                </a:tabLst>
                <a:defRPr>
                  <a:solidFill>
                    <a:schemeClr val="tx1"/>
                  </a:solidFill>
                  <a:latin typeface="Arial" charset="0"/>
                  <a:ea typeface="ＭＳ Ｐゴシック" charset="0"/>
                </a:defRPr>
              </a:lvl3pPr>
              <a:lvl4pPr marL="1600200" indent="-228600" eaLnBrk="0" hangingPunct="0">
                <a:tabLst>
                  <a:tab pos="2743200" algn="ctr"/>
                  <a:tab pos="6337300" algn="ctr"/>
                </a:tabLst>
                <a:defRPr>
                  <a:solidFill>
                    <a:schemeClr val="tx1"/>
                  </a:solidFill>
                  <a:latin typeface="Arial" charset="0"/>
                  <a:ea typeface="ＭＳ Ｐゴシック" charset="0"/>
                </a:defRPr>
              </a:lvl4pPr>
              <a:lvl5pPr marL="2057400" indent="-228600" eaLnBrk="0" hangingPunct="0">
                <a:tabLst>
                  <a:tab pos="2743200" algn="ctr"/>
                  <a:tab pos="6337300" algn="ctr"/>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2743200" algn="ctr"/>
                  <a:tab pos="6337300" algn="ctr"/>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2743200" algn="ctr"/>
                  <a:tab pos="6337300" algn="ctr"/>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2743200" algn="ctr"/>
                  <a:tab pos="6337300" algn="ctr"/>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2743200" algn="ctr"/>
                  <a:tab pos="6337300" algn="ctr"/>
                </a:tabLst>
                <a:defRPr>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tab pos="2743200" algn="ctr"/>
                  <a:tab pos="6337300" algn="ctr"/>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Fires &amp; Thermal Anomalies</a:t>
              </a:r>
            </a:p>
          </p:txBody>
        </p:sp>
        <p:sp>
          <p:nvSpPr>
            <p:cNvPr id="19" name="TextBox 22"/>
            <p:cNvSpPr txBox="1">
              <a:spLocks noChangeArrowheads="1"/>
            </p:cNvSpPr>
            <p:nvPr/>
          </p:nvSpPr>
          <p:spPr bwMode="auto">
            <a:xfrm>
              <a:off x="6170612" y="6091859"/>
              <a:ext cx="28225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2743200" algn="ctr"/>
                  <a:tab pos="6337300" algn="ctr"/>
                </a:tabLst>
                <a:defRPr>
                  <a:solidFill>
                    <a:schemeClr val="tx1"/>
                  </a:solidFill>
                  <a:latin typeface="Arial" charset="0"/>
                  <a:ea typeface="ＭＳ Ｐゴシック" charset="0"/>
                </a:defRPr>
              </a:lvl1pPr>
              <a:lvl2pPr marL="742950" indent="-285750" eaLnBrk="0" hangingPunct="0">
                <a:tabLst>
                  <a:tab pos="2743200" algn="ctr"/>
                  <a:tab pos="6337300" algn="ctr"/>
                </a:tabLst>
                <a:defRPr>
                  <a:solidFill>
                    <a:schemeClr val="tx1"/>
                  </a:solidFill>
                  <a:latin typeface="Arial" charset="0"/>
                  <a:ea typeface="ＭＳ Ｐゴシック" charset="0"/>
                </a:defRPr>
              </a:lvl2pPr>
              <a:lvl3pPr marL="1143000" indent="-228600" eaLnBrk="0" hangingPunct="0">
                <a:tabLst>
                  <a:tab pos="2743200" algn="ctr"/>
                  <a:tab pos="6337300" algn="ctr"/>
                </a:tabLst>
                <a:defRPr>
                  <a:solidFill>
                    <a:schemeClr val="tx1"/>
                  </a:solidFill>
                  <a:latin typeface="Arial" charset="0"/>
                  <a:ea typeface="ＭＳ Ｐゴシック" charset="0"/>
                </a:defRPr>
              </a:lvl3pPr>
              <a:lvl4pPr marL="1600200" indent="-228600" eaLnBrk="0" hangingPunct="0">
                <a:tabLst>
                  <a:tab pos="2743200" algn="ctr"/>
                  <a:tab pos="6337300" algn="ctr"/>
                </a:tabLst>
                <a:defRPr>
                  <a:solidFill>
                    <a:schemeClr val="tx1"/>
                  </a:solidFill>
                  <a:latin typeface="Arial" charset="0"/>
                  <a:ea typeface="ＭＳ Ｐゴシック" charset="0"/>
                </a:defRPr>
              </a:lvl4pPr>
              <a:lvl5pPr marL="2057400" indent="-228600" eaLnBrk="0" hangingPunct="0">
                <a:tabLst>
                  <a:tab pos="2743200" algn="ctr"/>
                  <a:tab pos="6337300" algn="ctr"/>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2743200" algn="ctr"/>
                  <a:tab pos="6337300" algn="ctr"/>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2743200" algn="ctr"/>
                  <a:tab pos="6337300" algn="ctr"/>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2743200" algn="ctr"/>
                  <a:tab pos="6337300" algn="ctr"/>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2743200" algn="ctr"/>
                  <a:tab pos="6337300" algn="ctr"/>
                </a:tabLst>
                <a:defRPr>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tab pos="2743200" algn="ctr"/>
                  <a:tab pos="6337300" algn="ctr"/>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Sea Surface Height</a:t>
              </a:r>
            </a:p>
          </p:txBody>
        </p:sp>
      </p:grpSp>
      <p:sp>
        <p:nvSpPr>
          <p:cNvPr id="2" name="TextBox 1"/>
          <p:cNvSpPr txBox="1"/>
          <p:nvPr/>
        </p:nvSpPr>
        <p:spPr>
          <a:xfrm>
            <a:off x="2606108" y="62132"/>
            <a:ext cx="77070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Arial" pitchFamily="34" charset="0"/>
                <a:ea typeface="ＭＳ Ｐゴシック" charset="-128"/>
                <a:cs typeface="Arial" panose="020B0604020202020204" pitchFamily="34" charset="0"/>
              </a:rPr>
              <a:t>Various Types of Earth Observations…and many are critical for Health and Air Quality Applications</a:t>
            </a:r>
            <a:endParaRPr kumimoji="0" lang="en-US" sz="2400" b="1" i="0" u="none" strike="noStrike" kern="1200" cap="none" spc="0" normalizeH="0" baseline="0" noProof="0" dirty="0">
              <a:ln>
                <a:noFill/>
              </a:ln>
              <a:solidFill>
                <a:srgbClr val="FF0000"/>
              </a:solidFill>
              <a:effectLst/>
              <a:uLnTx/>
              <a:uFillTx/>
              <a:latin typeface="Arial" pitchFamily="34" charset="0"/>
              <a:ea typeface="ＭＳ Ｐゴシック" charset="-128"/>
              <a:cs typeface="Arial" panose="020B0604020202020204" pitchFamily="34" charset="0"/>
            </a:endParaRPr>
          </a:p>
        </p:txBody>
      </p:sp>
      <p:sp>
        <p:nvSpPr>
          <p:cNvPr id="22" name="Rectangle 21">
            <a:extLst>
              <a:ext uri="{FF2B5EF4-FFF2-40B4-BE49-F238E27FC236}">
                <a16:creationId xmlns:a16="http://schemas.microsoft.com/office/drawing/2014/main" id="{88BE12B4-7BF1-4180-9781-34C020960080}"/>
              </a:ext>
            </a:extLst>
          </p:cNvPr>
          <p:cNvSpPr/>
          <p:nvPr/>
        </p:nvSpPr>
        <p:spPr>
          <a:xfrm>
            <a:off x="2977060" y="2028396"/>
            <a:ext cx="6220418" cy="271727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data are free and open access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6"/>
              </a:rPr>
              <a:t>https://earthdata.nasa.gov/</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723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795809" y="257302"/>
            <a:ext cx="5698638" cy="62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mn-cs"/>
              </a:rPr>
              <a:t>NASA Applied Sciences Program</a:t>
            </a:r>
          </a:p>
        </p:txBody>
      </p:sp>
      <p:sp>
        <p:nvSpPr>
          <p:cNvPr id="8" name="Rectangle 8"/>
          <p:cNvSpPr>
            <a:spLocks noChangeArrowheads="1"/>
          </p:cNvSpPr>
          <p:nvPr/>
        </p:nvSpPr>
        <p:spPr bwMode="auto">
          <a:xfrm>
            <a:off x="2810095" y="1482468"/>
            <a:ext cx="3644503"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1" i="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128"/>
                <a:cs typeface="+mn-cs"/>
              </a:rPr>
              <a:t>Discovering and demonstrating innovative and practical uses of </a:t>
            </a:r>
            <a:br>
              <a:rPr kumimoji="0" lang="en-US" altLang="en-US" sz="2100" b="1" i="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128"/>
                <a:cs typeface="+mn-cs"/>
              </a:rPr>
            </a:br>
            <a:r>
              <a:rPr kumimoji="0" lang="en-US" altLang="en-US" sz="2100" b="1" i="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128"/>
                <a:cs typeface="+mn-cs"/>
              </a:rPr>
              <a:t>Earth observations in organizations’ policy, business, and </a:t>
            </a:r>
            <a:br>
              <a:rPr kumimoji="0" lang="en-US" altLang="en-US" sz="2100" b="1" i="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128"/>
                <a:cs typeface="+mn-cs"/>
              </a:rPr>
            </a:br>
            <a:r>
              <a:rPr kumimoji="0" lang="en-US" altLang="en-US" sz="2100" b="1" i="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128"/>
                <a:cs typeface="+mn-cs"/>
              </a:rPr>
              <a:t>management decisions. </a:t>
            </a:r>
          </a:p>
        </p:txBody>
      </p:sp>
      <p:grpSp>
        <p:nvGrpSpPr>
          <p:cNvPr id="9" name="Group 1"/>
          <p:cNvGrpSpPr>
            <a:grpSpLocks/>
          </p:cNvGrpSpPr>
          <p:nvPr/>
        </p:nvGrpSpPr>
        <p:grpSpPr bwMode="auto">
          <a:xfrm>
            <a:off x="7262578" y="1566593"/>
            <a:ext cx="2400300" cy="2121694"/>
            <a:chOff x="5471202" y="1211100"/>
            <a:chExt cx="3199128" cy="2828334"/>
          </a:xfrm>
        </p:grpSpPr>
        <p:pic>
          <p:nvPicPr>
            <p:cNvPr id="10" name="Picture 2" descr="C:\Users\lfriedl\Desktop\Appsci Program\AppSci - Annual Reports\AppSci Comm - Annual Report 2010\cover - 2010_NASA_ASP_Annual Report_v1.jpg"/>
            <p:cNvPicPr>
              <a:picLocks noChangeAspect="1" noChangeArrowheads="1"/>
            </p:cNvPicPr>
            <p:nvPr/>
          </p:nvPicPr>
          <p:blipFill>
            <a:blip r:embed="rId2"/>
            <a:srcRect/>
            <a:stretch>
              <a:fillRect/>
            </a:stretch>
          </p:blipFill>
          <p:spPr bwMode="auto">
            <a:xfrm>
              <a:off x="5471202" y="1211100"/>
              <a:ext cx="1555132" cy="2010942"/>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284" y="1582905"/>
              <a:ext cx="1563805"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lfriedl\Desktop\Appsci Program\AppSci - Annual Reports\AppSci Comm - AR 2012\AR2012 - cover.png"/>
            <p:cNvPicPr>
              <a:picLocks noChangeAspect="1" noChangeArrowheads="1"/>
            </p:cNvPicPr>
            <p:nvPr/>
          </p:nvPicPr>
          <p:blipFill>
            <a:blip r:embed="rId4"/>
            <a:srcRect/>
            <a:stretch>
              <a:fillRect/>
            </a:stretch>
          </p:blipFill>
          <p:spPr bwMode="auto">
            <a:xfrm>
              <a:off x="7115198" y="2028491"/>
              <a:ext cx="1555132" cy="2010943"/>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3" name="Rectangle 9"/>
          <p:cNvSpPr>
            <a:spLocks noChangeArrowheads="1"/>
          </p:cNvSpPr>
          <p:nvPr/>
        </p:nvSpPr>
        <p:spPr bwMode="auto">
          <a:xfrm>
            <a:off x="7147832" y="3856309"/>
            <a:ext cx="29289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5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http://AppliedSciences.NASA.gov</a:t>
            </a:r>
          </a:p>
        </p:txBody>
      </p:sp>
      <p:sp>
        <p:nvSpPr>
          <p:cNvPr id="14" name="Rectangle 11"/>
          <p:cNvSpPr>
            <a:spLocks noChangeArrowheads="1"/>
          </p:cNvSpPr>
          <p:nvPr/>
        </p:nvSpPr>
        <p:spPr bwMode="auto">
          <a:xfrm>
            <a:off x="2664120" y="4931072"/>
            <a:ext cx="226337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128"/>
                <a:cs typeface="+mn-cs"/>
              </a:rPr>
              <a:t>Applications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Prove-out, develop, and transition applications ideas </a:t>
            </a:r>
            <a:b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b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for sustained uses of Earth obs. in decision making. </a:t>
            </a:r>
            <a:endPar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endParaRPr>
          </a:p>
        </p:txBody>
      </p:sp>
      <p:sp>
        <p:nvSpPr>
          <p:cNvPr id="18" name="Rectangle 11"/>
          <p:cNvSpPr>
            <a:spLocks noChangeArrowheads="1"/>
          </p:cNvSpPr>
          <p:nvPr/>
        </p:nvSpPr>
        <p:spPr bwMode="auto">
          <a:xfrm>
            <a:off x="5823931" y="4931072"/>
            <a:ext cx="21943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128"/>
                <a:cs typeface="+mn-cs"/>
              </a:rPr>
              <a:t>Capacity Building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Build skills and capabilities in US and developing countries to access Earth observations to benefit society. </a:t>
            </a:r>
            <a:endPar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endParaRPr>
          </a:p>
        </p:txBody>
      </p:sp>
      <p:sp>
        <p:nvSpPr>
          <p:cNvPr id="19" name="Rectangle 11"/>
          <p:cNvSpPr>
            <a:spLocks noChangeArrowheads="1"/>
          </p:cNvSpPr>
          <p:nvPr/>
        </p:nvSpPr>
        <p:spPr bwMode="auto">
          <a:xfrm>
            <a:off x="8931024" y="4860885"/>
            <a:ext cx="21943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128"/>
                <a:cs typeface="+mn-cs"/>
              </a:rPr>
              <a:t>Mission Planning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Identify applications early in mission lifecycle and integrate end-user needs in mission design and development.</a:t>
            </a:r>
            <a:endPar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endParaRPr>
          </a:p>
        </p:txBody>
      </p:sp>
      <p:cxnSp>
        <p:nvCxnSpPr>
          <p:cNvPr id="20" name="Straight Connector 19"/>
          <p:cNvCxnSpPr/>
          <p:nvPr/>
        </p:nvCxnSpPr>
        <p:spPr>
          <a:xfrm flipH="1">
            <a:off x="4973788" y="4435856"/>
            <a:ext cx="3888581" cy="0"/>
          </a:xfrm>
          <a:prstGeom prst="line">
            <a:avLst/>
          </a:prstGeom>
          <a:ln w="28575">
            <a:solidFill>
              <a:srgbClr val="5B5B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25836" y="4895978"/>
            <a:ext cx="0" cy="1085850"/>
          </a:xfrm>
          <a:prstGeom prst="line">
            <a:avLst/>
          </a:prstGeom>
          <a:ln>
            <a:solidFill>
              <a:srgbClr val="5B5B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612301" y="4860885"/>
            <a:ext cx="0" cy="1085850"/>
          </a:xfrm>
          <a:prstGeom prst="line">
            <a:avLst/>
          </a:prstGeom>
          <a:ln>
            <a:solidFill>
              <a:srgbClr val="5B5B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320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6">
            <a:extLst>
              <a:ext uri="{FF2B5EF4-FFF2-40B4-BE49-F238E27FC236}">
                <a16:creationId xmlns:a16="http://schemas.microsoft.com/office/drawing/2014/main" id="{11E748AA-7216-4A09-BFB0-A67C13B0E2C3}"/>
              </a:ext>
            </a:extLst>
          </p:cNvPr>
          <p:cNvSpPr txBox="1">
            <a:spLocks/>
          </p:cNvSpPr>
          <p:nvPr/>
        </p:nvSpPr>
        <p:spPr>
          <a:xfrm>
            <a:off x="495300" y="210928"/>
            <a:ext cx="10515600" cy="570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200" b="1" i="0" kern="1200" spc="200" baseline="0">
                <a:solidFill>
                  <a:srgbClr val="6A7278"/>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400" dirty="0"/>
              <a:t>APPLICATIONS AREAS</a:t>
            </a:r>
            <a:endParaRPr kumimoji="0" lang="en-US" sz="1400" b="1" i="0" u="none" strike="noStrike" kern="1200" cap="none" spc="200" normalizeH="0" baseline="0" noProof="0" dirty="0">
              <a:ln>
                <a:noFill/>
              </a:ln>
              <a:solidFill>
                <a:srgbClr val="6A7278"/>
              </a:solidFill>
              <a:effectLst/>
              <a:uLnTx/>
              <a:uFillTx/>
              <a:latin typeface="Arial" panose="020B0604020202020204" pitchFamily="34" charset="0"/>
              <a:cs typeface="Arial" panose="020B0604020202020204" pitchFamily="34" charset="0"/>
            </a:endParaRPr>
          </a:p>
        </p:txBody>
      </p:sp>
      <p:sp>
        <p:nvSpPr>
          <p:cNvPr id="22" name="Text Box 26">
            <a:extLst>
              <a:ext uri="{FF2B5EF4-FFF2-40B4-BE49-F238E27FC236}">
                <a16:creationId xmlns:a16="http://schemas.microsoft.com/office/drawing/2014/main" id="{1DA4AB4B-E084-4CDE-AAF3-CC22C9D20FBB}"/>
              </a:ext>
            </a:extLst>
          </p:cNvPr>
          <p:cNvSpPr txBox="1">
            <a:spLocks noChangeArrowheads="1"/>
          </p:cNvSpPr>
          <p:nvPr/>
        </p:nvSpPr>
        <p:spPr bwMode="auto">
          <a:xfrm>
            <a:off x="470607" y="2593676"/>
            <a:ext cx="18330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1800" b="1" i="0" u="none" strike="noStrike" kern="1200" cap="none" spc="0" normalizeH="0" baseline="0" noProof="0" dirty="0">
                <a:ln>
                  <a:noFill/>
                </a:ln>
                <a:solidFill>
                  <a:srgbClr val="000066"/>
                </a:solidFill>
                <a:effectLst/>
                <a:uLnTx/>
                <a:uFillTx/>
                <a:latin typeface="Calibri" panose="020F0502020204030204" pitchFamily="34" charset="0"/>
                <a:cs typeface="Calibri" panose="020F0502020204030204" pitchFamily="34" charset="0"/>
              </a:rPr>
              <a:t>Agriculture</a:t>
            </a:r>
          </a:p>
        </p:txBody>
      </p:sp>
      <p:sp>
        <p:nvSpPr>
          <p:cNvPr id="23" name="Text Box 5">
            <a:extLst>
              <a:ext uri="{FF2B5EF4-FFF2-40B4-BE49-F238E27FC236}">
                <a16:creationId xmlns:a16="http://schemas.microsoft.com/office/drawing/2014/main" id="{B36D2B6D-3432-42DC-823D-4E1F9078A782}"/>
              </a:ext>
            </a:extLst>
          </p:cNvPr>
          <p:cNvSpPr txBox="1">
            <a:spLocks noChangeArrowheads="1"/>
          </p:cNvSpPr>
          <p:nvPr/>
        </p:nvSpPr>
        <p:spPr bwMode="auto">
          <a:xfrm>
            <a:off x="5210601" y="2593676"/>
            <a:ext cx="1999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1800" b="1" i="0" u="none" strike="noStrike" kern="0" cap="none" spc="0" normalizeH="0" baseline="0" noProof="0" dirty="0">
                <a:ln>
                  <a:noFill/>
                </a:ln>
                <a:solidFill>
                  <a:srgbClr val="000066"/>
                </a:solidFill>
                <a:effectLst/>
                <a:uLnTx/>
                <a:uFillTx/>
                <a:latin typeface="Calibri" panose="020F0502020204030204" pitchFamily="34" charset="0"/>
                <a:cs typeface="Calibri" panose="020F0502020204030204" pitchFamily="34" charset="0"/>
              </a:rPr>
              <a:t>Disasters</a:t>
            </a:r>
          </a:p>
        </p:txBody>
      </p:sp>
      <p:sp>
        <p:nvSpPr>
          <p:cNvPr id="24" name="Text Box 17">
            <a:extLst>
              <a:ext uri="{FF2B5EF4-FFF2-40B4-BE49-F238E27FC236}">
                <a16:creationId xmlns:a16="http://schemas.microsoft.com/office/drawing/2014/main" id="{E1F811C2-4A44-4D49-9ABF-67C9DA57D4A1}"/>
              </a:ext>
            </a:extLst>
          </p:cNvPr>
          <p:cNvSpPr txBox="1">
            <a:spLocks noChangeArrowheads="1"/>
          </p:cNvSpPr>
          <p:nvPr/>
        </p:nvSpPr>
        <p:spPr bwMode="auto">
          <a:xfrm>
            <a:off x="5188938" y="5554828"/>
            <a:ext cx="2042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1800" b="1" i="0" u="none" strike="noStrike" kern="0" cap="none" spc="0" normalizeH="0" baseline="0" noProof="0" dirty="0">
                <a:ln>
                  <a:noFill/>
                </a:ln>
                <a:solidFill>
                  <a:srgbClr val="000066"/>
                </a:solidFill>
                <a:effectLst/>
                <a:uLnTx/>
                <a:uFillTx/>
                <a:latin typeface="Calibri" panose="020F0502020204030204" pitchFamily="34" charset="0"/>
                <a:cs typeface="Calibri" panose="020F0502020204030204" pitchFamily="34" charset="0"/>
              </a:rPr>
              <a:t>Water Resources</a:t>
            </a:r>
          </a:p>
        </p:txBody>
      </p:sp>
      <p:sp>
        <p:nvSpPr>
          <p:cNvPr id="25" name="Text Box 8">
            <a:extLst>
              <a:ext uri="{FF2B5EF4-FFF2-40B4-BE49-F238E27FC236}">
                <a16:creationId xmlns:a16="http://schemas.microsoft.com/office/drawing/2014/main" id="{47DAF425-3E12-4733-A4AC-2044D4E67435}"/>
              </a:ext>
            </a:extLst>
          </p:cNvPr>
          <p:cNvSpPr txBox="1">
            <a:spLocks noChangeArrowheads="1"/>
          </p:cNvSpPr>
          <p:nvPr/>
        </p:nvSpPr>
        <p:spPr bwMode="auto">
          <a:xfrm>
            <a:off x="2588761" y="5554828"/>
            <a:ext cx="23685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1800" b="1" i="0" u="none" strike="noStrike" kern="0" cap="none" spc="0" normalizeH="0" baseline="0" noProof="0" dirty="0">
                <a:ln>
                  <a:noFill/>
                </a:ln>
                <a:solidFill>
                  <a:srgbClr val="000066"/>
                </a:solidFill>
                <a:effectLst/>
                <a:uLnTx/>
                <a:uFillTx/>
                <a:latin typeface="Calibri" panose="020F0502020204030204" pitchFamily="34" charset="0"/>
                <a:cs typeface="Calibri" panose="020F0502020204030204" pitchFamily="34" charset="0"/>
              </a:rPr>
              <a:t>Health &amp; Air Quality</a:t>
            </a:r>
          </a:p>
        </p:txBody>
      </p:sp>
      <p:sp>
        <p:nvSpPr>
          <p:cNvPr id="26" name="Text Box 23">
            <a:extLst>
              <a:ext uri="{FF2B5EF4-FFF2-40B4-BE49-F238E27FC236}">
                <a16:creationId xmlns:a16="http://schemas.microsoft.com/office/drawing/2014/main" id="{C05A6A37-F46E-4704-8AD3-24F66AC9E2BB}"/>
              </a:ext>
            </a:extLst>
          </p:cNvPr>
          <p:cNvSpPr txBox="1">
            <a:spLocks noChangeArrowheads="1"/>
          </p:cNvSpPr>
          <p:nvPr/>
        </p:nvSpPr>
        <p:spPr bwMode="auto">
          <a:xfrm>
            <a:off x="2856482" y="2593676"/>
            <a:ext cx="183306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1800" b="1" i="0" u="none" strike="noStrike" kern="0" cap="none" spc="0" normalizeH="0" baseline="0" noProof="0" dirty="0">
                <a:ln>
                  <a:noFill/>
                </a:ln>
                <a:solidFill>
                  <a:srgbClr val="000066"/>
                </a:solidFill>
                <a:effectLst/>
                <a:uLnTx/>
                <a:uFillTx/>
                <a:latin typeface="Calibri" panose="020F0502020204030204" pitchFamily="34" charset="0"/>
                <a:cs typeface="Calibri" panose="020F0502020204030204" pitchFamily="34" charset="0"/>
              </a:rPr>
              <a:t>Ecological Forecasting</a:t>
            </a:r>
          </a:p>
        </p:txBody>
      </p:sp>
      <p:pic>
        <p:nvPicPr>
          <p:cNvPr id="27" name="Picture 4">
            <a:extLst>
              <a:ext uri="{FF2B5EF4-FFF2-40B4-BE49-F238E27FC236}">
                <a16:creationId xmlns:a16="http://schemas.microsoft.com/office/drawing/2014/main" id="{E4D79D88-3AB5-40CA-A4C6-42DE56884BB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6643" r="22004"/>
          <a:stretch/>
        </p:blipFill>
        <p:spPr bwMode="auto">
          <a:xfrm>
            <a:off x="5410117" y="872393"/>
            <a:ext cx="1600495" cy="1645920"/>
          </a:xfrm>
          <a:prstGeom prst="rect">
            <a:avLst/>
          </a:prstGeom>
          <a:noFill/>
          <a:ln w="9525">
            <a:solidFill>
              <a:schemeClr val="tx1">
                <a:lumMod val="65000"/>
                <a:lumOff val="35000"/>
              </a:schemeClr>
            </a:solidFill>
            <a:miter lim="800000"/>
            <a:headEnd/>
            <a:tailEnd/>
          </a:ln>
          <a:effectLst>
            <a:outerShdw blurRad="50800" dist="38100" dir="18900000" algn="b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28" name="Picture 16" descr="Hydroelectric Dam">
            <a:extLst>
              <a:ext uri="{FF2B5EF4-FFF2-40B4-BE49-F238E27FC236}">
                <a16:creationId xmlns:a16="http://schemas.microsoft.com/office/drawing/2014/main" id="{FC754073-B873-458C-BC07-293AABC6F6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0479" y="3830172"/>
            <a:ext cx="1579770" cy="1645920"/>
          </a:xfrm>
          <a:prstGeom prst="rect">
            <a:avLst/>
          </a:prstGeom>
          <a:noFill/>
          <a:ln w="9525">
            <a:solidFill>
              <a:schemeClr val="tx1">
                <a:lumMod val="65000"/>
                <a:lumOff val="35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58BDF3C7-7218-48CD-8F11-610DDEDB925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82686" y="3830172"/>
            <a:ext cx="1580661" cy="1645920"/>
          </a:xfrm>
          <a:prstGeom prst="rect">
            <a:avLst/>
          </a:prstGeom>
          <a:noFill/>
          <a:ln w="9525">
            <a:solidFill>
              <a:schemeClr val="tx1">
                <a:lumMod val="65000"/>
                <a:lumOff val="35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77C241BC-5A18-4684-B1C9-7D396457AE8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977970" y="872393"/>
            <a:ext cx="1590093" cy="1645920"/>
          </a:xfrm>
          <a:prstGeom prst="rect">
            <a:avLst/>
          </a:prstGeom>
          <a:noFill/>
          <a:ln w="9525">
            <a:solidFill>
              <a:schemeClr val="tx1">
                <a:lumMod val="65000"/>
                <a:lumOff val="35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1" name="Picture 30">
            <a:extLst>
              <a:ext uri="{FF2B5EF4-FFF2-40B4-BE49-F238E27FC236}">
                <a16:creationId xmlns:a16="http://schemas.microsoft.com/office/drawing/2014/main" id="{290937EE-B9F1-453F-8918-E46B936EB1B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6604" r="38582"/>
          <a:stretch/>
        </p:blipFill>
        <p:spPr>
          <a:xfrm>
            <a:off x="592581" y="872393"/>
            <a:ext cx="1589122" cy="1645920"/>
          </a:xfrm>
          <a:prstGeom prst="rect">
            <a:avLst/>
          </a:prstGeom>
          <a:ln>
            <a:solidFill>
              <a:schemeClr val="tx1">
                <a:lumMod val="65000"/>
                <a:lumOff val="35000"/>
              </a:schemeClr>
            </a:solidFill>
          </a:ln>
          <a:effectLst>
            <a:outerShdw blurRad="50800" dist="38100" dir="18900000" algn="bl" rotWithShape="0">
              <a:prstClr val="black">
                <a:alpha val="40000"/>
              </a:prstClr>
            </a:outerShdw>
          </a:effectLst>
        </p:spPr>
      </p:pic>
      <p:sp>
        <p:nvSpPr>
          <p:cNvPr id="32" name="Rectangle 31">
            <a:extLst>
              <a:ext uri="{FF2B5EF4-FFF2-40B4-BE49-F238E27FC236}">
                <a16:creationId xmlns:a16="http://schemas.microsoft.com/office/drawing/2014/main" id="{0D4B0E13-DE62-4560-B4DF-8B9A6845CD94}"/>
              </a:ext>
            </a:extLst>
          </p:cNvPr>
          <p:cNvSpPr/>
          <p:nvPr/>
        </p:nvSpPr>
        <p:spPr>
          <a:xfrm>
            <a:off x="365715" y="3892989"/>
            <a:ext cx="2042853" cy="1815882"/>
          </a:xfrm>
          <a:prstGeom prst="rect">
            <a:avLst/>
          </a:prstGeom>
        </p:spPr>
        <p:txBody>
          <a:bodyPr wrap="square">
            <a:spAutoFit/>
          </a:bodyPr>
          <a:lstStyle/>
          <a:p>
            <a:pPr marL="0" marR="0" lvl="0" indent="0" algn="ctr" defTabSz="912088"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Full programs</a:t>
            </a:r>
          </a:p>
          <a:p>
            <a:pPr marL="0" marR="0" lvl="0" indent="0" algn="ctr" defTabSz="912088"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endParaRPr>
          </a:p>
          <a:p>
            <a:pPr marL="0" marR="0" lvl="0" indent="0" algn="ctr" defTabSz="912088"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Routine solicitations</a:t>
            </a:r>
          </a:p>
          <a:p>
            <a:pPr marL="0" marR="0" lvl="0" indent="0" algn="ctr" defTabSz="912088"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endParaRPr>
          </a:p>
          <a:p>
            <a:pPr marL="0" marR="0" lvl="0" indent="0" algn="ctr" defTabSz="912088"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Active investment portfolios</a:t>
            </a:r>
          </a:p>
          <a:p>
            <a:pPr marL="0" marR="0" lvl="0" indent="0" algn="ctr" defTabSz="912088"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66DF9228-942E-4071-A83A-B4B19C5CC104}"/>
              </a:ext>
            </a:extLst>
          </p:cNvPr>
          <p:cNvSpPr/>
          <p:nvPr/>
        </p:nvSpPr>
        <p:spPr>
          <a:xfrm>
            <a:off x="7823483" y="747986"/>
            <a:ext cx="3960780" cy="2292935"/>
          </a:xfrm>
          <a:prstGeom prst="rect">
            <a:avLst/>
          </a:prstGeom>
        </p:spPr>
        <p:txBody>
          <a:bodyPr wrap="square">
            <a:spAutoFit/>
          </a:bodyPr>
          <a:lstStyle/>
          <a:p>
            <a:pPr marL="0" marR="0" lvl="0" indent="0" defTabSz="912088"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All areas incorporate aspects of climate and weather.</a:t>
            </a:r>
          </a:p>
          <a:p>
            <a:pPr marL="0" marR="0" lvl="0" indent="0" defTabSz="912088" rtl="0" eaLnBrk="1" fontAlgn="auto" latinLnBrk="0" hangingPunct="1">
              <a:lnSpc>
                <a:spcPct val="100000"/>
              </a:lnSpc>
              <a:spcBef>
                <a:spcPts val="0"/>
              </a:spcBef>
              <a:spcAft>
                <a:spcPts val="0"/>
              </a:spcAft>
              <a:buClrTx/>
              <a:buSzTx/>
              <a:buFontTx/>
              <a:buNone/>
              <a:tabLst/>
              <a:defRPr/>
            </a:pPr>
            <a:endParaRPr lang="en-US" sz="1600" i="1" dirty="0">
              <a:solidFill>
                <a:prstClr val="black"/>
              </a:solidFill>
              <a:latin typeface="Calibri"/>
            </a:endParaRPr>
          </a:p>
          <a:p>
            <a:pPr defTabSz="912088" eaLnBrk="1" fontAlgn="auto" hangingPunct="1">
              <a:spcBef>
                <a:spcPts val="0"/>
              </a:spcBef>
              <a:spcAft>
                <a:spcPts val="600"/>
              </a:spcAft>
              <a:defRPr/>
            </a:pPr>
            <a:r>
              <a:rPr lang="en-US" sz="1600" i="1" dirty="0">
                <a:solidFill>
                  <a:prstClr val="black"/>
                </a:solidFill>
                <a:latin typeface="Calibri"/>
              </a:rPr>
              <a:t>Wildfires is covered by</a:t>
            </a:r>
          </a:p>
          <a:p>
            <a:pPr defTabSz="912088" eaLnBrk="1" fontAlgn="auto" hangingPunct="1">
              <a:spcBef>
                <a:spcPts val="0"/>
              </a:spcBef>
              <a:spcAft>
                <a:spcPts val="600"/>
              </a:spcAft>
              <a:defRPr/>
            </a:pPr>
            <a:r>
              <a:rPr lang="en-US" sz="1600" i="1" dirty="0">
                <a:solidFill>
                  <a:prstClr val="black"/>
                </a:solidFill>
                <a:latin typeface="Calibri"/>
              </a:rPr>
              <a:t>Eco. Forecasting: Pre-fire &amp; Post-fire phases</a:t>
            </a:r>
          </a:p>
          <a:p>
            <a:pPr defTabSz="912088" eaLnBrk="1" fontAlgn="auto" hangingPunct="1">
              <a:spcBef>
                <a:spcPts val="0"/>
              </a:spcBef>
              <a:spcAft>
                <a:spcPts val="600"/>
              </a:spcAft>
              <a:defRPr/>
            </a:pPr>
            <a:r>
              <a:rPr lang="en-US" sz="1600" i="1" dirty="0">
                <a:solidFill>
                  <a:prstClr val="black"/>
                </a:solidFill>
                <a:latin typeface="Calibri"/>
              </a:rPr>
              <a:t>Health &amp; Air Quality: Active-fire phase</a:t>
            </a:r>
          </a:p>
          <a:p>
            <a:pPr defTabSz="912088" eaLnBrk="1" fontAlgn="auto" hangingPunct="1">
              <a:spcBef>
                <a:spcPts val="0"/>
              </a:spcBef>
              <a:spcAft>
                <a:spcPts val="0"/>
              </a:spcAft>
              <a:defRPr/>
            </a:pPr>
            <a:r>
              <a:rPr lang="en-US" sz="1600" i="1" dirty="0">
                <a:solidFill>
                  <a:prstClr val="black"/>
                </a:solidFill>
                <a:latin typeface="Calibri"/>
              </a:rPr>
              <a:t>Disasters: Active-fire &amp; Post-fire phases</a:t>
            </a:r>
          </a:p>
          <a:p>
            <a:pPr marL="0" marR="0" lvl="0" indent="0" defTabSz="912088"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643DA8E6-A64B-4F57-9435-DB908EE8280A}"/>
              </a:ext>
            </a:extLst>
          </p:cNvPr>
          <p:cNvPicPr>
            <a:picLocks noChangeAspect="1"/>
          </p:cNvPicPr>
          <p:nvPr/>
        </p:nvPicPr>
        <p:blipFill>
          <a:blip r:embed="rId8">
            <a:duotone>
              <a:schemeClr val="accent1">
                <a:shade val="45000"/>
                <a:satMod val="135000"/>
              </a:schemeClr>
              <a:prstClr val="white"/>
            </a:duotone>
          </a:blip>
          <a:stretch>
            <a:fillRect/>
          </a:stretch>
        </p:blipFill>
        <p:spPr>
          <a:xfrm flipH="1">
            <a:off x="8659926" y="3000039"/>
            <a:ext cx="2287895" cy="273221"/>
          </a:xfrm>
          <a:prstGeom prst="rect">
            <a:avLst/>
          </a:prstGeom>
        </p:spPr>
      </p:pic>
      <p:sp>
        <p:nvSpPr>
          <p:cNvPr id="42" name="Text Box 11">
            <a:extLst>
              <a:ext uri="{FF2B5EF4-FFF2-40B4-BE49-F238E27FC236}">
                <a16:creationId xmlns:a16="http://schemas.microsoft.com/office/drawing/2014/main" id="{77C26CAA-E5CB-4CE2-85D6-AE5F746763BA}"/>
              </a:ext>
            </a:extLst>
          </p:cNvPr>
          <p:cNvSpPr txBox="1">
            <a:spLocks noChangeArrowheads="1"/>
          </p:cNvSpPr>
          <p:nvPr/>
        </p:nvSpPr>
        <p:spPr bwMode="auto">
          <a:xfrm>
            <a:off x="9112701" y="3989230"/>
            <a:ext cx="12188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66"/>
                </a:solidFill>
                <a:effectLst/>
                <a:uLnTx/>
                <a:uFillTx/>
                <a:latin typeface="Calibri" panose="020F0502020204030204" pitchFamily="34" charset="0"/>
                <a:cs typeface="Calibri" panose="020F0502020204030204" pitchFamily="34" charset="0"/>
              </a:rPr>
              <a:t>Energy</a:t>
            </a:r>
          </a:p>
        </p:txBody>
      </p:sp>
      <p:pic>
        <p:nvPicPr>
          <p:cNvPr id="43" name="Picture 4">
            <a:extLst>
              <a:ext uri="{FF2B5EF4-FFF2-40B4-BE49-F238E27FC236}">
                <a16:creationId xmlns:a16="http://schemas.microsoft.com/office/drawing/2014/main" id="{0B276F0E-DCC0-43D9-B562-8025A811499F}"/>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343940" y="3823078"/>
            <a:ext cx="623795" cy="64008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 Box 11">
            <a:extLst>
              <a:ext uri="{FF2B5EF4-FFF2-40B4-BE49-F238E27FC236}">
                <a16:creationId xmlns:a16="http://schemas.microsoft.com/office/drawing/2014/main" id="{256C013F-F5A5-4DB0-BE19-7EE64FB2FEA2}"/>
              </a:ext>
            </a:extLst>
          </p:cNvPr>
          <p:cNvSpPr txBox="1">
            <a:spLocks noChangeArrowheads="1"/>
          </p:cNvSpPr>
          <p:nvPr/>
        </p:nvSpPr>
        <p:spPr bwMode="auto">
          <a:xfrm>
            <a:off x="9112701" y="4851304"/>
            <a:ext cx="30014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66"/>
                </a:solidFill>
                <a:effectLst/>
                <a:uLnTx/>
                <a:uFillTx/>
                <a:latin typeface="Calibri" panose="020F0502020204030204" pitchFamily="34" charset="0"/>
                <a:cs typeface="Calibri" panose="020F0502020204030204" pitchFamily="34" charset="0"/>
              </a:rPr>
              <a:t>Transportation </a:t>
            </a:r>
            <a:r>
              <a:rPr lang="en-US" altLang="en-US" sz="1600" b="1" dirty="0">
                <a:solidFill>
                  <a:srgbClr val="000066"/>
                </a:solidFill>
                <a:latin typeface="Calibri" panose="020F0502020204030204" pitchFamily="34" charset="0"/>
                <a:cs typeface="Calibri" panose="020F0502020204030204" pitchFamily="34" charset="0"/>
              </a:rPr>
              <a:t>&amp; </a:t>
            </a:r>
            <a:r>
              <a:rPr kumimoji="0" lang="en-US" altLang="en-US" sz="1600" b="1" i="0" u="none" strike="noStrike" kern="1200" cap="none" spc="0" normalizeH="0" baseline="0" noProof="0" dirty="0">
                <a:ln>
                  <a:noFill/>
                </a:ln>
                <a:solidFill>
                  <a:srgbClr val="000066"/>
                </a:solidFill>
                <a:effectLst/>
                <a:uLnTx/>
                <a:uFillTx/>
                <a:latin typeface="Calibri" panose="020F0502020204030204" pitchFamily="34" charset="0"/>
                <a:cs typeface="Calibri" panose="020F0502020204030204" pitchFamily="34" charset="0"/>
              </a:rPr>
              <a:t>Infrastructure</a:t>
            </a:r>
          </a:p>
        </p:txBody>
      </p:sp>
      <p:pic>
        <p:nvPicPr>
          <p:cNvPr id="45" name="Picture 44">
            <a:extLst>
              <a:ext uri="{FF2B5EF4-FFF2-40B4-BE49-F238E27FC236}">
                <a16:creationId xmlns:a16="http://schemas.microsoft.com/office/drawing/2014/main" id="{F9E060A1-3B66-4843-805D-E187D705CCEA}"/>
              </a:ext>
            </a:extLst>
          </p:cNvPr>
          <p:cNvPicPr preferRelativeResize="0">
            <a:picLocks noChangeAspect="1"/>
          </p:cNvPicPr>
          <p:nvPr/>
        </p:nvPicPr>
        <p:blipFill>
          <a:blip r:embed="rId10">
            <a:extLst>
              <a:ext uri="{28A0092B-C50C-407E-A947-70E740481C1C}">
                <a14:useLocalDpi xmlns:a14="http://schemas.microsoft.com/office/drawing/2010/main"/>
              </a:ext>
            </a:extLst>
          </a:blip>
          <a:stretch>
            <a:fillRect/>
          </a:stretch>
        </p:blipFill>
        <p:spPr>
          <a:xfrm>
            <a:off x="8346342" y="4685152"/>
            <a:ext cx="621393" cy="640080"/>
          </a:xfrm>
          <a:prstGeom prst="rect">
            <a:avLst/>
          </a:prstGeom>
          <a:ln w="9525">
            <a:solidFill>
              <a:schemeClr val="bg1">
                <a:lumMod val="50000"/>
              </a:schemeClr>
            </a:solidFill>
          </a:ln>
        </p:spPr>
      </p:pic>
      <p:pic>
        <p:nvPicPr>
          <p:cNvPr id="46" name="Picture 45">
            <a:extLst>
              <a:ext uri="{FF2B5EF4-FFF2-40B4-BE49-F238E27FC236}">
                <a16:creationId xmlns:a16="http://schemas.microsoft.com/office/drawing/2014/main" id="{1D5AE1D1-4FB7-4926-973A-1F0F4F8349A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352116" y="5547225"/>
            <a:ext cx="615619" cy="640080"/>
          </a:xfrm>
          <a:prstGeom prst="rect">
            <a:avLst/>
          </a:prstGeom>
          <a:ln w="9525">
            <a:solidFill>
              <a:schemeClr val="bg1">
                <a:lumMod val="50000"/>
              </a:schemeClr>
            </a:solidFill>
          </a:ln>
        </p:spPr>
      </p:pic>
      <p:sp>
        <p:nvSpPr>
          <p:cNvPr id="47" name="Text Box 11">
            <a:extLst>
              <a:ext uri="{FF2B5EF4-FFF2-40B4-BE49-F238E27FC236}">
                <a16:creationId xmlns:a16="http://schemas.microsoft.com/office/drawing/2014/main" id="{A8C57CC5-2D75-4ECD-8C05-ED3F0950014C}"/>
              </a:ext>
            </a:extLst>
          </p:cNvPr>
          <p:cNvSpPr txBox="1">
            <a:spLocks noChangeArrowheads="1"/>
          </p:cNvSpPr>
          <p:nvPr/>
        </p:nvSpPr>
        <p:spPr bwMode="auto">
          <a:xfrm>
            <a:off x="9112701" y="5713377"/>
            <a:ext cx="24242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66"/>
                </a:solidFill>
                <a:effectLst/>
                <a:uLnTx/>
                <a:uFillTx/>
                <a:latin typeface="Calibri" panose="020F0502020204030204" pitchFamily="34" charset="0"/>
                <a:cs typeface="Calibri" panose="020F0502020204030204" pitchFamily="34" charset="0"/>
              </a:rPr>
              <a:t>Urban Development</a:t>
            </a:r>
          </a:p>
        </p:txBody>
      </p:sp>
      <p:sp>
        <p:nvSpPr>
          <p:cNvPr id="48" name="Rectangle 47">
            <a:extLst>
              <a:ext uri="{FF2B5EF4-FFF2-40B4-BE49-F238E27FC236}">
                <a16:creationId xmlns:a16="http://schemas.microsoft.com/office/drawing/2014/main" id="{471211CD-EECA-4D91-9A33-13687E7DC06A}"/>
              </a:ext>
            </a:extLst>
          </p:cNvPr>
          <p:cNvSpPr/>
          <p:nvPr/>
        </p:nvSpPr>
        <p:spPr>
          <a:xfrm>
            <a:off x="8762563" y="3293543"/>
            <a:ext cx="1798890" cy="369332"/>
          </a:xfrm>
          <a:prstGeom prst="rect">
            <a:avLst/>
          </a:prstGeom>
        </p:spPr>
        <p:txBody>
          <a:bodyPr wrap="none">
            <a:spAutoFit/>
          </a:bodyPr>
          <a:lstStyle/>
          <a:p>
            <a:pPr marL="0" marR="0" lvl="0" indent="0" algn="l" defTabSz="912088" rtl="0" eaLnBrk="1" fontAlgn="auto" latinLnBrk="0" hangingPunct="1">
              <a:lnSpc>
                <a:spcPct val="100000"/>
              </a:lnSpc>
              <a:spcBef>
                <a:spcPts val="0"/>
              </a:spcBef>
              <a:spcAft>
                <a:spcPts val="0"/>
              </a:spcAft>
              <a:buClrTx/>
              <a:buSzTx/>
              <a:buFontTx/>
              <a:buNone/>
              <a:tabLst/>
              <a:defRPr/>
            </a:pPr>
            <a:r>
              <a:rPr kumimoji="0" lang="en-US" altLang="en-US" sz="1800" b="1" u="none" strike="noStrike" kern="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Ad Hoc Activities</a:t>
            </a:r>
            <a:endParaRPr kumimoji="0" lang="en-US" sz="1900" b="1"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BEC700D7-C37B-404D-8F8A-82A8D2C1A003}"/>
              </a:ext>
            </a:extLst>
          </p:cNvPr>
          <p:cNvSpPr txBox="1"/>
          <p:nvPr/>
        </p:nvSpPr>
        <p:spPr>
          <a:xfrm>
            <a:off x="0" y="6301337"/>
            <a:ext cx="12191999" cy="584775"/>
          </a:xfrm>
          <a:prstGeom prst="rect">
            <a:avLst/>
          </a:prstGeom>
          <a:solidFill>
            <a:schemeClr val="accent4">
              <a:lumMod val="40000"/>
              <a:lumOff val="60000"/>
            </a:schemeClr>
          </a:solidFill>
        </p:spPr>
        <p:txBody>
          <a:bodyPr wrap="square" rtlCol="0">
            <a:spAutoFit/>
          </a:bodyPr>
          <a:lstStyle/>
          <a:p>
            <a:pPr algn="ctr"/>
            <a:r>
              <a:rPr lang="en-US" sz="3200" b="1" dirty="0">
                <a:latin typeface="Arial" panose="020B0604020202020204" pitchFamily="34" charset="0"/>
                <a:cs typeface="Arial" panose="020B0604020202020204" pitchFamily="34" charset="0"/>
              </a:rPr>
              <a:t>NASA: </a:t>
            </a:r>
            <a:r>
              <a:rPr lang="en-US" sz="3200" b="1" dirty="0">
                <a:latin typeface="Arial" panose="020B0604020202020204" pitchFamily="34" charset="0"/>
                <a:cs typeface="Arial" panose="020B0604020202020204" pitchFamily="34" charset="0"/>
                <a:hlinkClick r:id="rId12"/>
              </a:rPr>
              <a:t>https://appliedsciences.nasa.gov/</a:t>
            </a:r>
            <a:r>
              <a:rPr lang="en-US" sz="32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6957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7" name="Group 5"/>
          <p:cNvGrpSpPr>
            <a:grpSpLocks noChangeAspect="1"/>
          </p:cNvGrpSpPr>
          <p:nvPr/>
        </p:nvGrpSpPr>
        <p:grpSpPr bwMode="auto">
          <a:xfrm>
            <a:off x="1862963" y="632996"/>
            <a:ext cx="9516769" cy="5834564"/>
            <a:chOff x="183" y="550"/>
            <a:chExt cx="5449" cy="3722"/>
          </a:xfrm>
        </p:grpSpPr>
        <p:pic>
          <p:nvPicPr>
            <p:cNvPr id="115720" name="Picture 6" descr="healthfig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 y="550"/>
              <a:ext cx="5428" cy="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1" name="Text Box 7"/>
            <p:cNvSpPr txBox="1">
              <a:spLocks noChangeArrowheads="1"/>
            </p:cNvSpPr>
            <p:nvPr/>
          </p:nvSpPr>
          <p:spPr bwMode="auto">
            <a:xfrm>
              <a:off x="570" y="3982"/>
              <a:ext cx="5062"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Patz et al., 2000</a:t>
              </a:r>
              <a:b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en-US" altLang="en-US" sz="900" b="0" i="0" u="sng"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mn-cs"/>
                </a:rPr>
                <a:t>http://www.usgcrp.gov/usgcrp/Library/nationalassessment/healthimages.htm</a:t>
              </a:r>
            </a:p>
          </p:txBody>
        </p:sp>
      </p:grpSp>
      <p:sp>
        <p:nvSpPr>
          <p:cNvPr id="115714" name="Rectangle 2">
            <a:hlinkClick r:id="rId4" action="ppaction://hlinkfile"/>
          </p:cNvPr>
          <p:cNvSpPr>
            <a:spLocks noChangeArrowheads="1"/>
          </p:cNvSpPr>
          <p:nvPr/>
        </p:nvSpPr>
        <p:spPr bwMode="auto">
          <a:xfrm>
            <a:off x="8354616" y="3990975"/>
            <a:ext cx="979884" cy="723900"/>
          </a:xfrm>
          <a:prstGeom prst="rect">
            <a:avLst/>
          </a:prstGeom>
          <a:noFill/>
          <a:ln>
            <a:noFill/>
          </a:ln>
          <a:effectLst>
            <a:outerShdw dist="53882" dir="2700000" algn="ctr" rotWithShape="0">
              <a:srgbClr val="000032">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panose="02020603050405020304" pitchFamily="18" charset="0"/>
              <a:ea typeface="ＭＳ Ｐゴシック" charset="-128"/>
              <a:cs typeface="+mn-cs"/>
            </a:endParaRPr>
          </a:p>
        </p:txBody>
      </p:sp>
      <p:sp>
        <p:nvSpPr>
          <p:cNvPr id="115715" name="Rectangle 3"/>
          <p:cNvSpPr>
            <a:spLocks noChangeArrowheads="1"/>
          </p:cNvSpPr>
          <p:nvPr/>
        </p:nvSpPr>
        <p:spPr bwMode="auto">
          <a:xfrm>
            <a:off x="2872979" y="3257550"/>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panose="02020603050405020304" pitchFamily="18" charset="0"/>
              <a:ea typeface="ＭＳ Ｐゴシック" charset="-128"/>
              <a:cs typeface="+mn-cs"/>
            </a:endParaRPr>
          </a:p>
        </p:txBody>
      </p:sp>
      <p:sp>
        <p:nvSpPr>
          <p:cNvPr id="115716" name="Rectangle 4"/>
          <p:cNvSpPr>
            <a:spLocks noChangeArrowheads="1"/>
          </p:cNvSpPr>
          <p:nvPr/>
        </p:nvSpPr>
        <p:spPr bwMode="auto">
          <a:xfrm>
            <a:off x="4657725" y="3346847"/>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panose="02020603050405020304" pitchFamily="18" charset="0"/>
              <a:ea typeface="ＭＳ Ｐゴシック" charset="-128"/>
              <a:cs typeface="+mn-cs"/>
            </a:endParaRPr>
          </a:p>
        </p:txBody>
      </p:sp>
      <p:sp>
        <p:nvSpPr>
          <p:cNvPr id="115718" name="TextBox 9"/>
          <p:cNvSpPr txBox="1">
            <a:spLocks noChangeArrowheads="1"/>
          </p:cNvSpPr>
          <p:nvPr/>
        </p:nvSpPr>
        <p:spPr bwMode="auto">
          <a:xfrm>
            <a:off x="2623115" y="5964086"/>
            <a:ext cx="10882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Times" panose="02020603050405020304" pitchFamily="18" charset="0"/>
                <a:ea typeface="ＭＳ Ｐゴシック" charset="-128"/>
                <a:cs typeface="+mn-cs"/>
              </a:rPr>
              <a:t>Source:  GEO, 2003</a:t>
            </a:r>
          </a:p>
        </p:txBody>
      </p:sp>
      <p:sp>
        <p:nvSpPr>
          <p:cNvPr id="115719" name="Title 1"/>
          <p:cNvSpPr>
            <a:spLocks noGrp="1"/>
          </p:cNvSpPr>
          <p:nvPr/>
        </p:nvSpPr>
        <p:spPr bwMode="auto">
          <a:xfrm>
            <a:off x="2623115" y="149249"/>
            <a:ext cx="6154340" cy="39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mn-cs"/>
              </a:rPr>
              <a:t>Why Health &amp; Air Quality?</a:t>
            </a:r>
          </a:p>
        </p:txBody>
      </p:sp>
    </p:spTree>
    <p:extLst>
      <p:ext uri="{BB962C8B-B14F-4D97-AF65-F5344CB8AC3E}">
        <p14:creationId xmlns:p14="http://schemas.microsoft.com/office/powerpoint/2010/main" val="4157510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3"/>
          <p:cNvSpPr/>
          <p:nvPr/>
        </p:nvSpPr>
        <p:spPr>
          <a:xfrm>
            <a:off x="10854510" y="6299228"/>
            <a:ext cx="1568724" cy="24622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Credit: NIAID,</a:t>
            </a:r>
            <a:endParaRPr kumimoji="0" lang="en-US" sz="10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endParaRPr>
          </a:p>
        </p:txBody>
      </p:sp>
      <p:pic>
        <p:nvPicPr>
          <p:cNvPr id="2" name="Picture 1">
            <a:extLst>
              <a:ext uri="{FF2B5EF4-FFF2-40B4-BE49-F238E27FC236}">
                <a16:creationId xmlns:a16="http://schemas.microsoft.com/office/drawing/2014/main" id="{6C171A1E-5847-4328-B85F-339FCE358A02}"/>
              </a:ext>
            </a:extLst>
          </p:cNvPr>
          <p:cNvPicPr>
            <a:picLocks noChangeAspect="1"/>
          </p:cNvPicPr>
          <p:nvPr/>
        </p:nvPicPr>
        <p:blipFill>
          <a:blip r:embed="rId4"/>
          <a:stretch>
            <a:fillRect/>
          </a:stretch>
        </p:blipFill>
        <p:spPr>
          <a:xfrm>
            <a:off x="0" y="0"/>
            <a:ext cx="11932120" cy="6858000"/>
          </a:xfrm>
          <a:prstGeom prst="rect">
            <a:avLst/>
          </a:prstGeom>
        </p:spPr>
      </p:pic>
    </p:spTree>
    <p:extLst>
      <p:ext uri="{BB962C8B-B14F-4D97-AF65-F5344CB8AC3E}">
        <p14:creationId xmlns:p14="http://schemas.microsoft.com/office/powerpoint/2010/main" val="162153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6691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5DE8DF-A3D0-436B-B47E-945E949058F0}" type="slidenum">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pic>
        <p:nvPicPr>
          <p:cNvPr id="16691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166465"/>
      </p:ext>
    </p:extLst>
  </p:cSld>
  <p:clrMapOvr>
    <a:masterClrMapping/>
  </p:clrMapOvr>
  <p:transition/>
</p:sld>
</file>

<file path=ppt/theme/theme1.xml><?xml version="1.0" encoding="utf-8"?>
<a:theme xmlns:a="http://schemas.openxmlformats.org/drawingml/2006/main" name="2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2" id="{86644400-EDE8-47F2-8944-0E5770CB81CF}" vid="{0E43C009-D4DB-48C3-AE30-5A8161C6B075}"/>
    </a:ext>
  </a:extLst>
</a:theme>
</file>

<file path=ppt/theme/theme10.xml><?xml version="1.0" encoding="utf-8"?>
<a:theme xmlns:a="http://schemas.openxmlformats.org/drawingml/2006/main" name="2_water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volcan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ater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fric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docProps/app.xml><?xml version="1.0" encoding="utf-8"?>
<Properties xmlns="http://schemas.openxmlformats.org/officeDocument/2006/extended-properties" xmlns:vt="http://schemas.openxmlformats.org/officeDocument/2006/docPropsVTypes">
  <Template/>
  <TotalTime>26092</TotalTime>
  <Words>5109</Words>
  <Application>Microsoft Office PowerPoint</Application>
  <PresentationFormat>Widescreen</PresentationFormat>
  <Paragraphs>401</Paragraphs>
  <Slides>31</Slides>
  <Notes>20</Notes>
  <HiddenSlides>0</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31</vt:i4>
      </vt:variant>
    </vt:vector>
  </HeadingPairs>
  <TitlesOfParts>
    <vt:vector size="59" baseType="lpstr">
      <vt:lpstr>Arial</vt:lpstr>
      <vt:lpstr>Arial Narrow</vt:lpstr>
      <vt:lpstr>Avenir</vt:lpstr>
      <vt:lpstr>Big Caslon</vt:lpstr>
      <vt:lpstr>Book Antiqua</vt:lpstr>
      <vt:lpstr>Calibri</vt:lpstr>
      <vt:lpstr>Calibri Light</vt:lpstr>
      <vt:lpstr>Candara</vt:lpstr>
      <vt:lpstr>Comic Sans MS</vt:lpstr>
      <vt:lpstr>Corbel</vt:lpstr>
      <vt:lpstr>Geneva</vt:lpstr>
      <vt:lpstr>Georgia</vt:lpstr>
      <vt:lpstr>Tahoma</vt:lpstr>
      <vt:lpstr>Times</vt:lpstr>
      <vt:lpstr>Times New Roman</vt:lpstr>
      <vt:lpstr>Wingdings</vt:lpstr>
      <vt:lpstr>2_Theme2</vt:lpstr>
      <vt:lpstr>13_Blank</vt:lpstr>
      <vt:lpstr>2_Office Theme</vt:lpstr>
      <vt:lpstr>5_Office Theme</vt:lpstr>
      <vt:lpstr>volcano</vt:lpstr>
      <vt:lpstr>water2</vt:lpstr>
      <vt:lpstr>africa</vt:lpstr>
      <vt:lpstr>Office Theme</vt:lpstr>
      <vt:lpstr>1_Theme2</vt:lpstr>
      <vt:lpstr>2_water2</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Improving Forecasts of Respiratory Hazards from  Toxic Algal Blooms in Florida</vt:lpstr>
      <vt:lpstr>PowerPoint Presentation</vt:lpstr>
      <vt:lpstr>PowerPoint Presentation</vt:lpstr>
      <vt:lpstr>Using satellite observations to monitor growth in emissions from Canadian oil sands</vt:lpstr>
      <vt:lpstr> Aura/OMI Documents Increase of India's Sulfur Dioxide Emissions</vt:lpstr>
      <vt:lpstr>AQAST: Wyoming Exceptional Event Demonstration</vt:lpstr>
      <vt:lpstr>NASA Health and AQ Applied Sciences Team (HAQAST)</vt:lpstr>
      <vt:lpstr>PowerPoint Presentation</vt:lpstr>
      <vt:lpstr>PowerPoint Presentation</vt:lpstr>
      <vt:lpstr>PowerPoint Presentation</vt:lpstr>
      <vt:lpstr>PowerPoint Presentation</vt:lpstr>
      <vt:lpstr>What can CALIPSO ‘see’ ? </vt:lpstr>
      <vt:lpstr>How CALIPSO Detects Clouds and Aerosols in the Earth’s Atmosphere</vt:lpstr>
      <vt:lpstr>Challenge for Algorithms: Where is it? How big is it? What is it?</vt:lpstr>
      <vt:lpstr>PowerPoint Presentation</vt:lpstr>
      <vt:lpstr>Aerosol Vertical Feature Mask</vt:lpstr>
      <vt:lpstr>Sahara Dust Event</vt:lpstr>
      <vt:lpstr>PowerPoint Presentation</vt:lpstr>
      <vt:lpstr>PowerPoint Presentation</vt:lpstr>
    </vt:vector>
  </TitlesOfParts>
  <Company>Jet Propulsion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Financial Charts for Reviews</dc:title>
  <dc:creator>Geller, Gary N (388F)</dc:creator>
  <cp:lastModifiedBy>Omar, Ali H. (LARC-E304)</cp:lastModifiedBy>
  <cp:revision>1182</cp:revision>
  <cp:lastPrinted>2007-03-13T23:06:41Z</cp:lastPrinted>
  <dcterms:created xsi:type="dcterms:W3CDTF">2012-07-11T19:18:53Z</dcterms:created>
  <dcterms:modified xsi:type="dcterms:W3CDTF">2021-09-09T13:36:15Z</dcterms:modified>
</cp:coreProperties>
</file>