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24" r:id="rId1"/>
  </p:sldMasterIdLst>
  <p:notesMasterIdLst>
    <p:notesMasterId r:id="rId4"/>
  </p:notesMasterIdLst>
  <p:handoutMasterIdLst>
    <p:handoutMasterId r:id="rId5"/>
  </p:handoutMasterIdLst>
  <p:sldIdLst>
    <p:sldId id="405" r:id="rId2"/>
    <p:sldId id="406" r:id="rId3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7440" userDrawn="1">
          <p15:clr>
            <a:srgbClr val="A4A3A4"/>
          </p15:clr>
        </p15:guide>
        <p15:guide id="5" orient="horz" pos="4104" userDrawn="1">
          <p15:clr>
            <a:srgbClr val="A4A3A4"/>
          </p15:clr>
        </p15:guide>
        <p15:guide id="6" orient="horz" pos="4176" userDrawn="1">
          <p15:clr>
            <a:srgbClr val="A4A3A4"/>
          </p15:clr>
        </p15:guide>
        <p15:guide id="7" pos="240" userDrawn="1">
          <p15:clr>
            <a:srgbClr val="A4A3A4"/>
          </p15:clr>
        </p15:guide>
        <p15:guide id="9" orient="horz" pos="2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623"/>
    <a:srgbClr val="FFCC66"/>
    <a:srgbClr val="009900"/>
    <a:srgbClr val="2D8B75"/>
    <a:srgbClr val="3333CC"/>
    <a:srgbClr val="92BBFA"/>
    <a:srgbClr val="FF33CC"/>
    <a:srgbClr val="4BACC6"/>
    <a:srgbClr val="00BE00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56" autoAdjust="0"/>
    <p:restoredTop sz="92597" autoAdjust="0"/>
  </p:normalViewPr>
  <p:slideViewPr>
    <p:cSldViewPr snapToGrid="0" showGuides="1">
      <p:cViewPr varScale="1">
        <p:scale>
          <a:sx n="117" d="100"/>
          <a:sy n="117" d="100"/>
        </p:scale>
        <p:origin x="176" y="528"/>
      </p:cViewPr>
      <p:guideLst>
        <p:guide pos="7440"/>
        <p:guide orient="horz" pos="4104"/>
        <p:guide orient="horz" pos="4176"/>
        <p:guide pos="240"/>
        <p:guide orient="horz" pos="2328"/>
      </p:guideLst>
    </p:cSldViewPr>
  </p:slideViewPr>
  <p:outlineViewPr>
    <p:cViewPr>
      <p:scale>
        <a:sx n="33" d="100"/>
        <a:sy n="33" d="100"/>
      </p:scale>
      <p:origin x="0" y="-175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80" d="100"/>
        <a:sy n="180" d="100"/>
      </p:scale>
      <p:origin x="0" y="-8268"/>
    </p:cViewPr>
  </p:sorterViewPr>
  <p:notesViewPr>
    <p:cSldViewPr snapToGrid="0" showGuides="1">
      <p:cViewPr varScale="1">
        <p:scale>
          <a:sx n="115" d="100"/>
          <a:sy n="115" d="100"/>
        </p:scale>
        <p:origin x="307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77E75D-796E-544A-918E-932386311232}" type="datetimeFigureOut">
              <a:rPr lang="en-US"/>
              <a:pPr>
                <a:defRPr/>
              </a:pPr>
              <a:t>9/2/21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B6B351-6F3D-EC46-A184-8530CFA3CB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643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4DFE72E3-EEB0-5E49-804D-DD1262D95E69}" type="datetimeFigureOut">
              <a:rPr lang="en-US" altLang="x-none"/>
              <a:pPr>
                <a:defRPr/>
              </a:pPr>
              <a:t>9/2/21</a:t>
            </a:fld>
            <a:endParaRPr lang="en-US" altLang="x-non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83AEBCAE-0345-1F4B-AF5B-AFC84B023E8C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794634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1089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x-non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03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7455A-0C9A-0148-A2A9-A89B164394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67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GCD FY19</a:t>
            </a:r>
            <a:r>
              <a:rPr lang="en-US" sz="800" baseline="0" dirty="0">
                <a:solidFill>
                  <a:schemeClr val="tx1"/>
                </a:solidFill>
              </a:rPr>
              <a:t> Mid Year Review</a:t>
            </a:r>
            <a:endParaRPr lang="en-US" sz="800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25" r:id="rId1"/>
    <p:sldLayoutId id="2147484426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em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CBAD5A74-E05C-5847-B512-D1C67F29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496"/>
            <a:ext cx="12192000" cy="878299"/>
          </a:xfrm>
        </p:spPr>
        <p:txBody>
          <a:bodyPr anchor="ctr"/>
          <a:lstStyle/>
          <a:p>
            <a:r>
              <a:rPr lang="en-US" sz="3200" dirty="0">
                <a:solidFill>
                  <a:schemeClr val="tx1"/>
                </a:solidFill>
              </a:rPr>
              <a:t>Descent Systems Study (DSS)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AB5D29-A774-D440-9D1C-8BF9FD679A45}"/>
              </a:ext>
            </a:extLst>
          </p:cNvPr>
          <p:cNvSpPr txBox="1"/>
          <p:nvPr/>
        </p:nvSpPr>
        <p:spPr>
          <a:xfrm>
            <a:off x="119740" y="734843"/>
            <a:ext cx="6035040" cy="6068727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pPr algn="just"/>
            <a:r>
              <a:rPr lang="en-US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Previous NASA studies of landing human-scale payloads on Mars have concluded that supersonic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retropropulsion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(SRP), or using multiple retrorocket engines beginning at supersonic descent conditions, is an enabling technology. DSS is partnering with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Aerosciences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Evaluation and Test Capabilities (AETC) office to conduct a SRP test in the Langley Unitary Plan Wind Tunnel (UPWT) to quantify the SRP prediction capabilities of multiple computational fluid dynamics (CFD) solvers for a range of model configurations, thrust magnitudes, and tunnel conditions. </a:t>
            </a:r>
          </a:p>
          <a:p>
            <a:pPr algn="just">
              <a:spcBef>
                <a:spcPts val="1000"/>
              </a:spcBef>
            </a:pPr>
            <a:r>
              <a:rPr lang="en-US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Approach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AETC funded model design and fabrication in FY20.  In FY21, the DSS team has been running high-fidelity CFD simulations at conditions that are to be tested in FY22.</a:t>
            </a:r>
            <a:endParaRPr lang="en-US" b="1" dirty="0">
              <a:solidFill>
                <a:srgbClr val="FFC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000"/>
              </a:spcBef>
            </a:pPr>
            <a:r>
              <a:rPr lang="en-US" b="1" dirty="0">
                <a:solidFill>
                  <a:srgbClr val="FFC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Results/Summary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date, DSS analysts have completed ~350 high-fidelity CFD solutions for 7 different SRP model configurations and 3 UPWT Mach numbers, covering planned nozzle configurations, nozzle thrust, and model attitude</a:t>
            </a:r>
          </a:p>
          <a:p>
            <a:pPr algn="just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5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0AAE8-099B-8148-8722-C9E37B98B8B2}"/>
              </a:ext>
            </a:extLst>
          </p:cNvPr>
          <p:cNvSpPr txBox="1"/>
          <p:nvPr/>
        </p:nvSpPr>
        <p:spPr>
          <a:xfrm>
            <a:off x="8061166" y="5141542"/>
            <a:ext cx="4113358" cy="1700961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lIns="91440" tIns="91440" rIns="0" bIns="91440" rtlCol="0" anchor="t" anchorCtr="0">
            <a:noAutofit/>
          </a:bodyPr>
          <a:lstStyle/>
          <a:p>
            <a:pPr>
              <a:spcBef>
                <a:spcPts val="5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a. HIAD and b. COBRA flight concepts</a:t>
            </a:r>
          </a:p>
          <a:p>
            <a:pPr>
              <a:spcBef>
                <a:spcPts val="5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c. Wind tunnel model configurations</a:t>
            </a:r>
          </a:p>
          <a:p>
            <a:pPr>
              <a:spcBef>
                <a:spcPts val="5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d. HIAD model heatshield with nozzle inserts</a:t>
            </a:r>
          </a:p>
          <a:p>
            <a:pPr>
              <a:spcBef>
                <a:spcPts val="5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e. COBRA model with nozzles </a:t>
            </a:r>
          </a:p>
          <a:p>
            <a:pPr>
              <a:spcBef>
                <a:spcPts val="5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f. FUN3D CFD solution with HIAD model, model support hardware, and tunnel walls.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35FEE7E-B3D0-D942-A5A4-4BCA01F9DB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0" r="3276"/>
          <a:stretch/>
        </p:blipFill>
        <p:spPr>
          <a:xfrm>
            <a:off x="10802923" y="2192879"/>
            <a:ext cx="1371600" cy="63861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180858-B056-B648-8474-F4C1B054DD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7" t="-40351" r="25842"/>
          <a:stretch/>
        </p:blipFill>
        <p:spPr>
          <a:xfrm rot="16200000">
            <a:off x="6478297" y="2041501"/>
            <a:ext cx="786384" cy="941376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C60222A-DE90-1442-B0E8-3277CB9F31A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7" r="25842"/>
          <a:stretch/>
        </p:blipFill>
        <p:spPr>
          <a:xfrm rot="16200000">
            <a:off x="7305157" y="2178432"/>
            <a:ext cx="782613" cy="66751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CB1B79B-AC00-1745-A011-841CA119D73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7" r="25842"/>
          <a:stretch/>
        </p:blipFill>
        <p:spPr>
          <a:xfrm rot="16200000">
            <a:off x="7993200" y="2178432"/>
            <a:ext cx="782613" cy="6675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7BAC811-5F39-1C45-8DFF-F12185EFCE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7" r="25842"/>
          <a:stretch/>
        </p:blipFill>
        <p:spPr>
          <a:xfrm rot="16200000">
            <a:off x="8681243" y="2178432"/>
            <a:ext cx="782613" cy="66751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5801B55-5123-DA48-90AE-89921FBA0E9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7" r="25842"/>
          <a:stretch/>
        </p:blipFill>
        <p:spPr>
          <a:xfrm rot="16200000">
            <a:off x="9369286" y="2178432"/>
            <a:ext cx="782613" cy="66751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440ACCC-DDCB-A843-84E0-FD3A728C7E0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7" r="25842"/>
          <a:stretch/>
        </p:blipFill>
        <p:spPr>
          <a:xfrm rot="16200000">
            <a:off x="10057329" y="2178432"/>
            <a:ext cx="782613" cy="66751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4A375A1-CED6-7E46-A5F6-3B3690023E2D}"/>
              </a:ext>
            </a:extLst>
          </p:cNvPr>
          <p:cNvSpPr txBox="1"/>
          <p:nvPr/>
        </p:nvSpPr>
        <p:spPr>
          <a:xfrm>
            <a:off x="6446323" y="2114564"/>
            <a:ext cx="233713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pic>
        <p:nvPicPr>
          <p:cNvPr id="34" name="Picture 33" descr="A picture containing food, computer&#10;&#10;Description automatically generated">
            <a:extLst>
              <a:ext uri="{FF2B5EF4-FFF2-40B4-BE49-F238E27FC236}">
                <a16:creationId xmlns:a16="http://schemas.microsoft.com/office/drawing/2014/main" id="{74C5247B-E197-5744-9004-7131687BF2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520" y="2994282"/>
            <a:ext cx="3840480" cy="216027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D9012FD-8E80-3542-8FE0-10A7DE5BF533}"/>
              </a:ext>
            </a:extLst>
          </p:cNvPr>
          <p:cNvSpPr txBox="1"/>
          <p:nvPr/>
        </p:nvSpPr>
        <p:spPr>
          <a:xfrm>
            <a:off x="8413624" y="2978894"/>
            <a:ext cx="233713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36" name="Picture 35" descr="A picture containing indoor, table, sitting, small&#10;&#10;Description automatically generated">
            <a:extLst>
              <a:ext uri="{FF2B5EF4-FFF2-40B4-BE49-F238E27FC236}">
                <a16:creationId xmlns:a16="http://schemas.microsoft.com/office/drawing/2014/main" id="{57F3A368-CAB0-D947-ACA8-3ECB2D01C2E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8" t="9253" r="29151" b="3787"/>
          <a:stretch/>
        </p:blipFill>
        <p:spPr>
          <a:xfrm>
            <a:off x="6411548" y="3004708"/>
            <a:ext cx="1828800" cy="1700960"/>
          </a:xfrm>
          <a:prstGeom prst="rect">
            <a:avLst/>
          </a:prstGeom>
          <a:effectLst>
            <a:glow>
              <a:schemeClr val="accent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78286224-0C51-574A-AE00-C8D89412FF94}"/>
              </a:ext>
            </a:extLst>
          </p:cNvPr>
          <p:cNvSpPr txBox="1"/>
          <p:nvPr/>
        </p:nvSpPr>
        <p:spPr>
          <a:xfrm>
            <a:off x="6465978" y="3008050"/>
            <a:ext cx="23371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40" name="Picture 39" descr="A picture containing indoor, table, sitting, desk&#10;&#10;Description automatically generated">
            <a:extLst>
              <a:ext uri="{FF2B5EF4-FFF2-40B4-BE49-F238E27FC236}">
                <a16:creationId xmlns:a16="http://schemas.microsoft.com/office/drawing/2014/main" id="{0DC9773F-581B-E94A-98E4-FEAB462CF72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9" t="1625" r="44761" b="11417"/>
          <a:stretch/>
        </p:blipFill>
        <p:spPr>
          <a:xfrm>
            <a:off x="6680036" y="4676535"/>
            <a:ext cx="1097280" cy="2181465"/>
          </a:xfrm>
          <a:prstGeom prst="rect">
            <a:avLst/>
          </a:prstGeom>
          <a:effectLst>
            <a:glow>
              <a:schemeClr val="accent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466DB82B-5444-D448-A284-CADFF9A45BF5}"/>
              </a:ext>
            </a:extLst>
          </p:cNvPr>
          <p:cNvSpPr txBox="1"/>
          <p:nvPr/>
        </p:nvSpPr>
        <p:spPr>
          <a:xfrm>
            <a:off x="6715809" y="4731802"/>
            <a:ext cx="226764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42" name="Picture 41" descr="HIAD_Entry_Poster_02042016 small copy.jpg">
            <a:extLst>
              <a:ext uri="{FF2B5EF4-FFF2-40B4-BE49-F238E27FC236}">
                <a16:creationId xmlns:a16="http://schemas.microsoft.com/office/drawing/2014/main" id="{B642EFBD-4C8E-E14C-A459-BF3D68EEEB8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8" t="41736" r="64100" b="34289"/>
          <a:stretch/>
        </p:blipFill>
        <p:spPr>
          <a:xfrm>
            <a:off x="6411548" y="887847"/>
            <a:ext cx="1969192" cy="1188720"/>
          </a:xfrm>
          <a:prstGeom prst="rect">
            <a:avLst/>
          </a:prstGeom>
          <a:effectLst>
            <a:glow>
              <a:schemeClr val="accent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50800"/>
          </a:effectLst>
        </p:spPr>
      </p:pic>
      <p:pic>
        <p:nvPicPr>
          <p:cNvPr id="43" name="Picture 42" descr="CobraMRVLandingPhases_v2 with distortion.png">
            <a:extLst>
              <a:ext uri="{FF2B5EF4-FFF2-40B4-BE49-F238E27FC236}">
                <a16:creationId xmlns:a16="http://schemas.microsoft.com/office/drawing/2014/main" id="{8AB13F54-C523-CA4C-9E4F-07B455B6D31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777" t="18196" r="38892" b="47374"/>
          <a:stretch/>
        </p:blipFill>
        <p:spPr>
          <a:xfrm flipH="1">
            <a:off x="8423728" y="887847"/>
            <a:ext cx="1327865" cy="1188720"/>
          </a:xfrm>
          <a:prstGeom prst="rect">
            <a:avLst/>
          </a:prstGeom>
          <a:effectLst>
            <a:glow>
              <a:schemeClr val="accent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50800"/>
          </a:effec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B44E4B98-C708-7045-B651-9DC67B98E8C8}"/>
              </a:ext>
            </a:extLst>
          </p:cNvPr>
          <p:cNvSpPr txBox="1"/>
          <p:nvPr/>
        </p:nvSpPr>
        <p:spPr>
          <a:xfrm>
            <a:off x="6444206" y="872458"/>
            <a:ext cx="23371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72659DE-F716-C947-A04E-6B687966E5C0}"/>
              </a:ext>
            </a:extLst>
          </p:cNvPr>
          <p:cNvSpPr txBox="1"/>
          <p:nvPr/>
        </p:nvSpPr>
        <p:spPr>
          <a:xfrm>
            <a:off x="8496958" y="872458"/>
            <a:ext cx="233713" cy="21544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149571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10D3C7C0-5DCC-2E4C-88A5-FE864CEBE7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0" r="31435"/>
          <a:stretch/>
        </p:blipFill>
        <p:spPr>
          <a:xfrm>
            <a:off x="7985760" y="100606"/>
            <a:ext cx="4206240" cy="408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AB5D29-A774-D440-9D1C-8BF9FD679A45}"/>
              </a:ext>
            </a:extLst>
          </p:cNvPr>
          <p:cNvSpPr txBox="1"/>
          <p:nvPr/>
        </p:nvSpPr>
        <p:spPr>
          <a:xfrm>
            <a:off x="380999" y="434272"/>
            <a:ext cx="5996941" cy="6080827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rtlCol="0"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Contributing Partners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lvl="0" algn="just">
              <a:spcBef>
                <a:spcPts val="50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AETC’s ”CFD as Surrogate for High Supersonic Wind Tunnel Testing” project funded the model design and fabrication in FY20, will fund the tunnel test time in FY22</a:t>
            </a: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will deliver all data to DSS in FY22 for comparison to CFD analysis.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algn="just">
              <a:spcBef>
                <a:spcPts val="1000"/>
              </a:spcBef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Infusion and Transition Plan</a:t>
            </a:r>
          </a:p>
          <a:p>
            <a:pPr algn="just">
              <a:spcBef>
                <a:spcPts val="1000"/>
              </a:spcBef>
              <a:defRPr/>
            </a:pPr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DSS analysis of the SRP test will result in Uncertainty Quantification (UQ) of high-fidelity CFD solvers for SRP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flowfields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 a wind tunnel environment. The information will be used to: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Establish best practices for modeling SRP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flowfields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three CFD solvers (FUN3D, OVERFLOW, Loci-CHEM)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 the planning of future wind tunnel tests with improved testing and measurement methods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Compare the total required resources required to execute the wind tunnel test and the CFD simulations</a:t>
            </a:r>
          </a:p>
          <a:p>
            <a:pPr marL="342900" indent="-342900" algn="just">
              <a:spcBef>
                <a:spcPts val="1000"/>
              </a:spcBef>
              <a:buFont typeface="+mj-lt"/>
              <a:buAutoNum type="arabicPeriod"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Form the basis for uncertainty estimation of CFD methods at Mars flight conditions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CC66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0AAE8-099B-8148-8722-C9E37B98B8B2}"/>
              </a:ext>
            </a:extLst>
          </p:cNvPr>
          <p:cNvSpPr txBox="1"/>
          <p:nvPr/>
        </p:nvSpPr>
        <p:spPr>
          <a:xfrm>
            <a:off x="6455229" y="5562600"/>
            <a:ext cx="5711207" cy="1279902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lIns="228600" tIns="228600" rIns="228600" bIns="228600" rtlCol="0" anchor="t" anchorCtr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a. HIAD model 1A with 8 blowing nozzles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CFD prediction of thrust + aerodynamic axial force coefficient vs. non-dimensional axial thrust</a:t>
            </a:r>
          </a:p>
          <a:p>
            <a:pPr lvl="0">
              <a:spcBef>
                <a:spcPts val="500"/>
              </a:spcBef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c. </a:t>
            </a: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CFD prediction of surface pressure with increasing thrust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A2A24C-1076-E546-98C4-70FC141C3D7A}"/>
              </a:ext>
            </a:extLst>
          </p:cNvPr>
          <p:cNvSpPr txBox="1"/>
          <p:nvPr/>
        </p:nvSpPr>
        <p:spPr>
          <a:xfrm>
            <a:off x="8061398" y="100606"/>
            <a:ext cx="233713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BF58C55-BC49-B84D-9697-482B12F914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t="-1400" r="25843" b="-1"/>
          <a:stretch/>
        </p:blipFill>
        <p:spPr>
          <a:xfrm rot="16200000">
            <a:off x="6534146" y="162852"/>
            <a:ext cx="1371600" cy="124710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A746DAA-AA09-E340-9D3A-6E23B5327338}"/>
              </a:ext>
            </a:extLst>
          </p:cNvPr>
          <p:cNvSpPr txBox="1"/>
          <p:nvPr/>
        </p:nvSpPr>
        <p:spPr>
          <a:xfrm>
            <a:off x="6647030" y="100606"/>
            <a:ext cx="233713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a</a:t>
            </a:r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5C184571-C2ED-F84F-BC47-C1BEE480EE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r="20079"/>
          <a:stretch/>
        </p:blipFill>
        <p:spPr>
          <a:xfrm>
            <a:off x="8217836" y="4388578"/>
            <a:ext cx="1328299" cy="1280160"/>
          </a:xfrm>
          <a:prstGeom prst="rect">
            <a:avLst/>
          </a:prstGeom>
        </p:spPr>
      </p:pic>
      <p:pic>
        <p:nvPicPr>
          <p:cNvPr id="7" name="Picture 6" descr="A picture containing circle&#10;&#10;Description automatically generated">
            <a:extLst>
              <a:ext uri="{FF2B5EF4-FFF2-40B4-BE49-F238E27FC236}">
                <a16:creationId xmlns:a16="http://schemas.microsoft.com/office/drawing/2014/main" id="{7B7A7497-08E4-6E40-8C90-C7B9D6E849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r="20079"/>
          <a:stretch/>
        </p:blipFill>
        <p:spPr>
          <a:xfrm>
            <a:off x="9546956" y="4388578"/>
            <a:ext cx="1328299" cy="1280160"/>
          </a:xfrm>
          <a:prstGeom prst="rect">
            <a:avLst/>
          </a:prstGeom>
        </p:spPr>
      </p:pic>
      <p:pic>
        <p:nvPicPr>
          <p:cNvPr id="9" name="Picture 8" descr="A picture containing circle&#10;&#10;Description automatically generated">
            <a:extLst>
              <a:ext uri="{FF2B5EF4-FFF2-40B4-BE49-F238E27FC236}">
                <a16:creationId xmlns:a16="http://schemas.microsoft.com/office/drawing/2014/main" id="{E85BAC8A-849F-DD44-9AB9-2E06AD2AD41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r="20079"/>
          <a:stretch/>
        </p:blipFill>
        <p:spPr>
          <a:xfrm>
            <a:off x="10863701" y="4388578"/>
            <a:ext cx="1328299" cy="1280160"/>
          </a:xfrm>
          <a:prstGeom prst="rect">
            <a:avLst/>
          </a:prstGeom>
        </p:spPr>
      </p:pic>
      <p:pic>
        <p:nvPicPr>
          <p:cNvPr id="13" name="Picture 12" descr="Chart, shape, circle&#10;&#10;Description automatically generated">
            <a:extLst>
              <a:ext uri="{FF2B5EF4-FFF2-40B4-BE49-F238E27FC236}">
                <a16:creationId xmlns:a16="http://schemas.microsoft.com/office/drawing/2014/main" id="{41223BC6-206D-D141-B129-FEAB2D14719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6" r="915"/>
          <a:stretch/>
        </p:blipFill>
        <p:spPr>
          <a:xfrm>
            <a:off x="6568744" y="4388578"/>
            <a:ext cx="1646811" cy="12801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9C06E94-91EB-CE42-85AA-7ADA9541FFCA}"/>
              </a:ext>
            </a:extLst>
          </p:cNvPr>
          <p:cNvSpPr txBox="1"/>
          <p:nvPr/>
        </p:nvSpPr>
        <p:spPr>
          <a:xfrm>
            <a:off x="6613396" y="4374971"/>
            <a:ext cx="233713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30976C-87DA-DC4F-B1F0-190DEA42B98B}"/>
              </a:ext>
            </a:extLst>
          </p:cNvPr>
          <p:cNvSpPr txBox="1"/>
          <p:nvPr/>
        </p:nvSpPr>
        <p:spPr>
          <a:xfrm>
            <a:off x="8542125" y="3247472"/>
            <a:ext cx="1850186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Increasing thrust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DABE5FD-6320-6649-888D-12A7A258F70C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10392311" y="3416749"/>
            <a:ext cx="47139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3177D55-A513-7742-808A-3E60A861915D}"/>
              </a:ext>
            </a:extLst>
          </p:cNvPr>
          <p:cNvSpPr txBox="1"/>
          <p:nvPr/>
        </p:nvSpPr>
        <p:spPr>
          <a:xfrm rot="16200000">
            <a:off x="6565196" y="2000548"/>
            <a:ext cx="3034805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Increasing aerodynamic drag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ED234EC-DD72-2846-B614-9F86D7FF0888}"/>
              </a:ext>
            </a:extLst>
          </p:cNvPr>
          <p:cNvCxnSpPr>
            <a:cxnSpLocks/>
            <a:stCxn id="26" idx="3"/>
          </p:cNvCxnSpPr>
          <p:nvPr/>
        </p:nvCxnSpPr>
        <p:spPr>
          <a:xfrm flipH="1" flipV="1">
            <a:off x="8061398" y="358482"/>
            <a:ext cx="0" cy="29394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7FACBDD7-2036-2B46-B6BE-6A1BF8E46F4D}"/>
              </a:ext>
            </a:extLst>
          </p:cNvPr>
          <p:cNvSpPr/>
          <p:nvPr/>
        </p:nvSpPr>
        <p:spPr>
          <a:xfrm>
            <a:off x="9035143" y="1730829"/>
            <a:ext cx="283029" cy="631371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FBCADD3-E483-4B4C-84C8-6D254D07ABA3}"/>
              </a:ext>
            </a:extLst>
          </p:cNvPr>
          <p:cNvCxnSpPr>
            <a:cxnSpLocks/>
            <a:stCxn id="33" idx="7"/>
            <a:endCxn id="36" idx="1"/>
          </p:cNvCxnSpPr>
          <p:nvPr/>
        </p:nvCxnSpPr>
        <p:spPr>
          <a:xfrm flipV="1">
            <a:off x="9276723" y="1373958"/>
            <a:ext cx="273108" cy="4493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F7C05B6-8D47-E243-B998-4BFFDCB927E1}"/>
              </a:ext>
            </a:extLst>
          </p:cNvPr>
          <p:cNvSpPr txBox="1"/>
          <p:nvPr/>
        </p:nvSpPr>
        <p:spPr>
          <a:xfrm>
            <a:off x="9549831" y="1081570"/>
            <a:ext cx="2156360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Results from 3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different CFD codes</a:t>
            </a:r>
          </a:p>
        </p:txBody>
      </p:sp>
    </p:spTree>
    <p:extLst>
      <p:ext uri="{BB962C8B-B14F-4D97-AF65-F5344CB8AC3E}">
        <p14:creationId xmlns:p14="http://schemas.microsoft.com/office/powerpoint/2010/main" val="4254658747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38522</TotalTime>
  <Words>422</Words>
  <Application>Microsoft Macintosh PowerPoint</Application>
  <PresentationFormat>Widescreen</PresentationFormat>
  <Paragraphs>39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.AppleSystemUIFont</vt:lpstr>
      <vt:lpstr>Arial</vt:lpstr>
      <vt:lpstr>Arial</vt:lpstr>
      <vt:lpstr>Arial Bold</vt:lpstr>
      <vt:lpstr>Calibri</vt:lpstr>
      <vt:lpstr>2_Office Theme</vt:lpstr>
      <vt:lpstr>Descent Systems Study (DSS)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Lee</dc:creator>
  <cp:lastModifiedBy>Edquist, Karl T. (LARC-D205)</cp:lastModifiedBy>
  <cp:revision>833</cp:revision>
  <cp:lastPrinted>2017-06-09T12:17:02Z</cp:lastPrinted>
  <dcterms:created xsi:type="dcterms:W3CDTF">2011-06-13T11:07:26Z</dcterms:created>
  <dcterms:modified xsi:type="dcterms:W3CDTF">2021-09-02T15:24:12Z</dcterms:modified>
</cp:coreProperties>
</file>