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sldIdLst>
    <p:sldId id="457" r:id="rId5"/>
    <p:sldId id="450" r:id="rId6"/>
    <p:sldId id="424" r:id="rId7"/>
    <p:sldId id="423" r:id="rId8"/>
    <p:sldId id="461" r:id="rId9"/>
    <p:sldId id="451" r:id="rId10"/>
    <p:sldId id="274" r:id="rId11"/>
    <p:sldId id="320" r:id="rId12"/>
    <p:sldId id="454" r:id="rId13"/>
    <p:sldId id="459" r:id="rId14"/>
    <p:sldId id="458" r:id="rId15"/>
    <p:sldId id="460" r:id="rId16"/>
    <p:sldId id="415" r:id="rId17"/>
    <p:sldId id="26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nk, Michelle M. (LARC-E5)" initials="MMM(E" lastIdx="6" clrIdx="0">
    <p:extLst>
      <p:ext uri="{19B8F6BF-5375-455C-9EA6-DF929625EA0E}">
        <p15:presenceInfo xmlns:p15="http://schemas.microsoft.com/office/powerpoint/2012/main" userId="S::mmunk@ndc.nasa.gov::18d3b9f7-d46e-4a59-846b-657a12bbd5d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B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084" autoAdjust="0"/>
    <p:restoredTop sz="96327"/>
  </p:normalViewPr>
  <p:slideViewPr>
    <p:cSldViewPr snapToGrid="0" snapToObjects="1">
      <p:cViewPr varScale="1">
        <p:scale>
          <a:sx n="190" d="100"/>
          <a:sy n="190" d="100"/>
        </p:scale>
        <p:origin x="1152"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image" Target="../media/image12.png"/><Relationship Id="rId4"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image" Target="../media/image12.png"/><Relationship Id="rId4"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644646-42BF-4335-9DA9-CD204CBE2572}" type="doc">
      <dgm:prSet loTypeId="urn:microsoft.com/office/officeart/2008/layout/CircularPictureCallout" loCatId="picture" qsTypeId="urn:microsoft.com/office/officeart/2005/8/quickstyle/3d9" qsCatId="3D" csTypeId="urn:microsoft.com/office/officeart/2005/8/colors/accent1_2" csCatId="accent1" phldr="1"/>
      <dgm:spPr/>
      <dgm:t>
        <a:bodyPr/>
        <a:lstStyle/>
        <a:p>
          <a:endParaRPr lang="en-US"/>
        </a:p>
      </dgm:t>
    </dgm:pt>
    <dgm:pt modelId="{D88EE0F7-D934-4398-8B3F-498C63F032ED}">
      <dgm:prSet custT="1"/>
      <dgm:spPr>
        <a:xfrm>
          <a:off x="784686" y="2740149"/>
          <a:ext cx="2904235" cy="641351"/>
        </a:xfrm>
        <a:prstGeom prst="rect">
          <a:avLst/>
        </a:prstGeom>
        <a:noFill/>
        <a:ln>
          <a:noFill/>
        </a:ln>
        <a:effectLst>
          <a:outerShdw blurRad="40000" dist="23000" dir="5400000" rotWithShape="0">
            <a:srgbClr val="000000">
              <a:alpha val="35000"/>
            </a:srgbClr>
          </a:outerShdw>
        </a:effectLst>
        <a:sp3d/>
      </dgm:spPr>
      <dgm:t>
        <a:bodyPr/>
        <a:lstStyle/>
        <a:p>
          <a:pPr>
            <a:buNone/>
          </a:pPr>
          <a:r>
            <a:rPr lang="en-US" sz="1800" dirty="0">
              <a:solidFill>
                <a:sysClr val="windowText" lastClr="000000"/>
              </a:solidFill>
              <a:latin typeface="Calibri"/>
              <a:ea typeface="+mn-ea"/>
              <a:cs typeface="+mn-cs"/>
            </a:rPr>
            <a:t>Descent &amp; Landing of Lunar Landers → Plume-Induced Cratering and Ejecta Particles</a:t>
          </a:r>
        </a:p>
      </dgm:t>
    </dgm:pt>
    <dgm:pt modelId="{B290E089-9A6E-42B7-A86B-EA6AFEF41E9C}" type="parTrans" cxnId="{A6D4ECD6-B384-4764-AF18-6CF4E661A94A}">
      <dgm:prSet/>
      <dgm:spPr/>
      <dgm:t>
        <a:bodyPr/>
        <a:lstStyle/>
        <a:p>
          <a:endParaRPr lang="en-US"/>
        </a:p>
      </dgm:t>
    </dgm:pt>
    <dgm:pt modelId="{842E31BB-8048-436F-B7F9-4CF25CB1E7B5}" type="sibTrans" cxnId="{A6D4ECD6-B384-4764-AF18-6CF4E661A94A}">
      <dgm:prSet/>
      <dgm:spPr>
        <a:xfrm>
          <a:off x="245002" y="0"/>
          <a:ext cx="3860800" cy="386080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0" r="-20000"/>
          </a:stretch>
        </a:blipFill>
        <a:ln>
          <a:noFill/>
        </a:ln>
        <a:effectLst/>
        <a:sp3d extrusionH="152250" prstMaterial="matte">
          <a:bevelT w="165100" prst="coolSlant"/>
        </a:sp3d>
      </dgm:spPr>
      <dgm:t>
        <a:bodyPr/>
        <a:lstStyle/>
        <a:p>
          <a:endParaRPr lang="en-US"/>
        </a:p>
      </dgm:t>
    </dgm:pt>
    <dgm:pt modelId="{ABA23C56-5DFB-4ADF-A528-483E76F4C1AF}">
      <dgm:prSet phldrT="[Text]" custT="1"/>
      <dgm:spPr>
        <a:xfrm>
          <a:off x="6630765" y="0"/>
          <a:ext cx="1252232" cy="1158240"/>
        </a:xfrm>
        <a:prstGeom prst="rect">
          <a:avLst/>
        </a:prstGeom>
        <a:noFill/>
        <a:ln>
          <a:noFill/>
        </a:ln>
        <a:effectLst/>
      </dgm:spPr>
      <dgm:t>
        <a:bodyPr/>
        <a:lstStyle/>
        <a:p>
          <a:pPr algn="ctr">
            <a:buNone/>
          </a:pPr>
          <a:r>
            <a:rPr lang="en-US" sz="1600" b="0" dirty="0">
              <a:solidFill>
                <a:sysClr val="windowText" lastClr="000000">
                  <a:hueOff val="0"/>
                  <a:satOff val="0"/>
                  <a:lumOff val="0"/>
                  <a:alphaOff val="0"/>
                </a:sysClr>
              </a:solidFill>
              <a:latin typeface="Calibri"/>
              <a:ea typeface="+mn-ea"/>
              <a:cs typeface="+mn-cs"/>
            </a:rPr>
            <a:t>Impact Hazards for CLPS</a:t>
          </a:r>
          <a:r>
            <a:rPr lang="en-US" sz="800" b="0" dirty="0">
              <a:noFill/>
              <a:effectLst/>
              <a:latin typeface="Calibri"/>
              <a:ea typeface="+mn-ea"/>
              <a:cs typeface="+mn-cs"/>
            </a:rPr>
            <a:t>_</a:t>
          </a:r>
          <a:r>
            <a:rPr lang="en-US" sz="1600" b="0" dirty="0">
              <a:solidFill>
                <a:sysClr val="windowText" lastClr="000000">
                  <a:hueOff val="0"/>
                  <a:satOff val="0"/>
                  <a:lumOff val="0"/>
                  <a:alphaOff val="0"/>
                </a:sysClr>
              </a:solidFill>
              <a:latin typeface="Calibri"/>
              <a:ea typeface="+mn-ea"/>
              <a:cs typeface="+mn-cs"/>
            </a:rPr>
            <a:t>landers, HLS LE/AE, and Gateway</a:t>
          </a:r>
        </a:p>
      </dgm:t>
    </dgm:pt>
    <dgm:pt modelId="{60C4A925-552E-4A91-A6A3-49E1D2093668}" type="parTrans" cxnId="{60E6B917-4AB3-49CD-891B-7439176BF566}">
      <dgm:prSet/>
      <dgm:spPr/>
      <dgm:t>
        <a:bodyPr/>
        <a:lstStyle/>
        <a:p>
          <a:endParaRPr lang="en-US"/>
        </a:p>
      </dgm:t>
    </dgm:pt>
    <dgm:pt modelId="{F63227D6-7EDE-4ACF-8636-EDC8FFC49EF1}" type="sibTrans" cxnId="{60E6B917-4AB3-49CD-891B-7439176BF566}">
      <dgm:prSet/>
      <dgm:spPr>
        <a:xfrm>
          <a:off x="5472525" y="0"/>
          <a:ext cx="1158240" cy="115824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8000" b="-8000"/>
          </a:stretch>
        </a:blipFill>
        <a:ln>
          <a:noFill/>
        </a:ln>
        <a:effectLst/>
        <a:sp3d extrusionH="152250" prstMaterial="matte">
          <a:bevelT w="165100" prst="coolSlant"/>
        </a:sp3d>
      </dgm:spPr>
      <dgm:t>
        <a:bodyPr/>
        <a:lstStyle/>
        <a:p>
          <a:endParaRPr lang="en-US"/>
        </a:p>
      </dgm:t>
    </dgm:pt>
    <dgm:pt modelId="{4ECE3472-9AE7-4F3F-B423-4B98C1CE69E9}">
      <dgm:prSet phldrT="[Text]" custT="1"/>
      <dgm:spPr>
        <a:xfrm>
          <a:off x="6074810" y="1351279"/>
          <a:ext cx="1005459" cy="1158240"/>
        </a:xfrm>
        <a:prstGeom prst="rect">
          <a:avLst/>
        </a:prstGeom>
        <a:noFill/>
        <a:ln>
          <a:noFill/>
        </a:ln>
        <a:effectLst/>
      </dgm:spPr>
      <dgm:t>
        <a:bodyPr/>
        <a:lstStyle/>
        <a:p>
          <a:pPr algn="ctr">
            <a:buNone/>
          </a:pPr>
          <a:r>
            <a:rPr lang="en-US" sz="1600" dirty="0">
              <a:solidFill>
                <a:sysClr val="windowText" lastClr="000000">
                  <a:hueOff val="0"/>
                  <a:satOff val="0"/>
                  <a:lumOff val="0"/>
                  <a:alphaOff val="0"/>
                </a:sysClr>
              </a:solidFill>
              <a:latin typeface="Calibri"/>
              <a:ea typeface="+mn-ea"/>
              <a:cs typeface="+mn-cs"/>
            </a:rPr>
            <a:t>Dust Mitigation Strategies</a:t>
          </a:r>
        </a:p>
      </dgm:t>
    </dgm:pt>
    <dgm:pt modelId="{90475B1F-1637-411A-A681-D0C419D17999}" type="parTrans" cxnId="{7FC335C1-0CDD-43D3-88BA-D776D4C6300A}">
      <dgm:prSet/>
      <dgm:spPr/>
      <dgm:t>
        <a:bodyPr/>
        <a:lstStyle/>
        <a:p>
          <a:endParaRPr lang="en-US"/>
        </a:p>
      </dgm:t>
    </dgm:pt>
    <dgm:pt modelId="{11D2BD75-F311-4C02-8DB4-CDC27B6BC3FE}" type="sibTrans" cxnId="{7FC335C1-0CDD-43D3-88BA-D776D4C6300A}">
      <dgm:prSet/>
      <dgm:spPr>
        <a:xfrm>
          <a:off x="4916570" y="1351279"/>
          <a:ext cx="1158240" cy="115824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sp3d extrusionH="152250" prstMaterial="matte">
          <a:bevelT w="165100" prst="coolSlant"/>
        </a:sp3d>
      </dgm:spPr>
      <dgm:t>
        <a:bodyPr/>
        <a:lstStyle/>
        <a:p>
          <a:endParaRPr lang="en-US"/>
        </a:p>
      </dgm:t>
    </dgm:pt>
    <dgm:pt modelId="{3B618577-EE77-4AA0-B9A5-AD7EFDFF7251}">
      <dgm:prSet phldrT="[Text]" custT="1"/>
      <dgm:spPr>
        <a:xfrm>
          <a:off x="6630765" y="2702560"/>
          <a:ext cx="811229" cy="1158240"/>
        </a:xfrm>
        <a:prstGeom prst="rect">
          <a:avLst/>
        </a:prstGeom>
        <a:noFill/>
        <a:ln>
          <a:noFill/>
        </a:ln>
        <a:effectLst/>
      </dgm:spPr>
      <dgm:t>
        <a:bodyPr/>
        <a:lstStyle/>
        <a:p>
          <a:pPr algn="ctr">
            <a:buNone/>
          </a:pPr>
          <a:r>
            <a:rPr lang="en-US" sz="1600" dirty="0">
              <a:solidFill>
                <a:sysClr val="windowText" lastClr="000000">
                  <a:hueOff val="0"/>
                  <a:satOff val="0"/>
                  <a:lumOff val="0"/>
                  <a:alphaOff val="0"/>
                </a:sysClr>
              </a:solidFill>
              <a:latin typeface="Calibri"/>
              <a:ea typeface="+mn-ea"/>
              <a:cs typeface="+mn-cs"/>
            </a:rPr>
            <a:t>Lunar Surface Ops</a:t>
          </a:r>
        </a:p>
        <a:p>
          <a:pPr algn="ctr">
            <a:buNone/>
          </a:pPr>
          <a:r>
            <a:rPr lang="en-US" sz="1100" dirty="0">
              <a:solidFill>
                <a:sysClr val="windowText" lastClr="000000">
                  <a:hueOff val="0"/>
                  <a:satOff val="0"/>
                  <a:lumOff val="0"/>
                  <a:alphaOff val="0"/>
                </a:sysClr>
              </a:solidFill>
              <a:latin typeface="Calibri"/>
              <a:ea typeface="+mn-ea"/>
              <a:cs typeface="+mn-cs"/>
            </a:rPr>
            <a:t>(Inspection &amp; Removal)</a:t>
          </a:r>
        </a:p>
      </dgm:t>
    </dgm:pt>
    <dgm:pt modelId="{123C0D5B-D24C-4D33-ABA1-41995BDC30FA}" type="parTrans" cxnId="{99FB84B4-9EF4-4CA4-97C4-9F17FEC5AA2F}">
      <dgm:prSet/>
      <dgm:spPr/>
      <dgm:t>
        <a:bodyPr/>
        <a:lstStyle/>
        <a:p>
          <a:endParaRPr lang="en-US"/>
        </a:p>
      </dgm:t>
    </dgm:pt>
    <dgm:pt modelId="{AD708BF0-8FCC-448A-B5B9-14B67038432B}" type="sibTrans" cxnId="{99FB84B4-9EF4-4CA4-97C4-9F17FEC5AA2F}">
      <dgm:prSet/>
      <dgm:spPr>
        <a:xfrm>
          <a:off x="5472525" y="2702560"/>
          <a:ext cx="1158240" cy="1158240"/>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9000" r="-19000"/>
          </a:stretch>
        </a:blipFill>
        <a:ln>
          <a:noFill/>
        </a:ln>
        <a:effectLst/>
        <a:sp3d extrusionH="152250" prstMaterial="matte">
          <a:bevelT w="165100" prst="coolSlant"/>
        </a:sp3d>
      </dgm:spPr>
      <dgm:t>
        <a:bodyPr/>
        <a:lstStyle/>
        <a:p>
          <a:endParaRPr lang="en-US"/>
        </a:p>
      </dgm:t>
    </dgm:pt>
    <dgm:pt modelId="{A4574385-C70C-4A75-973F-150F6A446DEE}" type="pres">
      <dgm:prSet presAssocID="{04644646-42BF-4335-9DA9-CD204CBE2572}" presName="Name0" presStyleCnt="0">
        <dgm:presLayoutVars>
          <dgm:chMax val="7"/>
          <dgm:chPref val="7"/>
          <dgm:dir/>
        </dgm:presLayoutVars>
      </dgm:prSet>
      <dgm:spPr/>
    </dgm:pt>
    <dgm:pt modelId="{F903EFE0-3C9F-4A18-887A-D969379E26D8}" type="pres">
      <dgm:prSet presAssocID="{04644646-42BF-4335-9DA9-CD204CBE2572}" presName="Name1" presStyleCnt="0"/>
      <dgm:spPr/>
    </dgm:pt>
    <dgm:pt modelId="{431EF7B6-9441-44FA-AB8F-2A1CDB4A71BA}" type="pres">
      <dgm:prSet presAssocID="{842E31BB-8048-436F-B7F9-4CF25CB1E7B5}" presName="picture_1" presStyleCnt="0"/>
      <dgm:spPr/>
    </dgm:pt>
    <dgm:pt modelId="{3F4D9724-2693-48C1-84C3-7CC68E24733A}" type="pres">
      <dgm:prSet presAssocID="{842E31BB-8048-436F-B7F9-4CF25CB1E7B5}" presName="pictureRepeatNode" presStyleLbl="alignImgPlace1" presStyleIdx="0" presStyleCnt="4"/>
      <dgm:spPr/>
    </dgm:pt>
    <dgm:pt modelId="{51BE0707-5D84-4295-A879-91A96217B42F}" type="pres">
      <dgm:prSet presAssocID="{D88EE0F7-D934-4398-8B3F-498C63F032ED}" presName="text_1" presStyleLbl="node1" presStyleIdx="0" presStyleCnt="0" custScaleX="117537" custScaleY="70950" custLinFactNeighborX="2485" custLinFactNeighborY="61814">
        <dgm:presLayoutVars>
          <dgm:bulletEnabled val="1"/>
        </dgm:presLayoutVars>
      </dgm:prSet>
      <dgm:spPr/>
    </dgm:pt>
    <dgm:pt modelId="{5EF50228-46BE-453B-BC15-459C264D2AB0}" type="pres">
      <dgm:prSet presAssocID="{F63227D6-7EDE-4ACF-8636-EDC8FFC49EF1}" presName="picture_2" presStyleCnt="0"/>
      <dgm:spPr/>
    </dgm:pt>
    <dgm:pt modelId="{64CF0179-DD33-4F82-8B87-5F13C9BD9104}" type="pres">
      <dgm:prSet presAssocID="{F63227D6-7EDE-4ACF-8636-EDC8FFC49EF1}" presName="pictureRepeatNode" presStyleLbl="alignImgPlace1" presStyleIdx="1" presStyleCnt="4"/>
      <dgm:spPr/>
    </dgm:pt>
    <dgm:pt modelId="{26634831-3205-4E8E-90D4-CE12DE9A2F1F}" type="pres">
      <dgm:prSet presAssocID="{ABA23C56-5DFB-4ADF-A528-483E76F4C1AF}" presName="line_2" presStyleLbl="parChTrans1D1" presStyleIdx="0" presStyleCnt="3"/>
      <dgm:spPr>
        <a:xfrm>
          <a:off x="2175402" y="579120"/>
          <a:ext cx="3876243" cy="0"/>
        </a:xfrm>
        <a:prstGeom prst="line">
          <a:avLst/>
        </a:prstGeom>
        <a:noFill/>
        <a:ln w="25400" cap="flat" cmpd="sng" algn="ctr">
          <a:solidFill>
            <a:srgbClr val="4F81BD">
              <a:shade val="60000"/>
              <a:hueOff val="0"/>
              <a:satOff val="0"/>
              <a:lumOff val="0"/>
              <a:alphaOff val="0"/>
            </a:srgbClr>
          </a:solidFill>
          <a:prstDash val="solid"/>
        </a:ln>
        <a:effectLst/>
        <a:sp3d z="-227350" prstMaterial="matte"/>
      </dgm:spPr>
    </dgm:pt>
    <dgm:pt modelId="{EE6E908B-DF79-4E81-B7E9-DC5CFA238054}" type="pres">
      <dgm:prSet presAssocID="{ABA23C56-5DFB-4ADF-A528-483E76F4C1AF}" presName="textparent_2" presStyleLbl="node1" presStyleIdx="0" presStyleCnt="0"/>
      <dgm:spPr/>
    </dgm:pt>
    <dgm:pt modelId="{B7877DA2-82AA-4E4E-8526-C65F2D03B4C7}" type="pres">
      <dgm:prSet presAssocID="{ABA23C56-5DFB-4ADF-A528-483E76F4C1AF}" presName="text_2" presStyleLbl="revTx" presStyleIdx="0" presStyleCnt="3">
        <dgm:presLayoutVars>
          <dgm:bulletEnabled val="1"/>
        </dgm:presLayoutVars>
      </dgm:prSet>
      <dgm:spPr/>
    </dgm:pt>
    <dgm:pt modelId="{5D17D46A-4F88-4F00-AF8E-29CF88C5F943}" type="pres">
      <dgm:prSet presAssocID="{11D2BD75-F311-4C02-8DB4-CDC27B6BC3FE}" presName="picture_3" presStyleCnt="0"/>
      <dgm:spPr/>
    </dgm:pt>
    <dgm:pt modelId="{873E2487-18CC-4874-9B78-E38B7EE94B80}" type="pres">
      <dgm:prSet presAssocID="{11D2BD75-F311-4C02-8DB4-CDC27B6BC3FE}" presName="pictureRepeatNode" presStyleLbl="alignImgPlace1" presStyleIdx="2" presStyleCnt="4"/>
      <dgm:spPr/>
    </dgm:pt>
    <dgm:pt modelId="{B1C4EF0C-5B03-400E-83AA-36CC1B653305}" type="pres">
      <dgm:prSet presAssocID="{4ECE3472-9AE7-4F3F-B423-4B98C1CE69E9}" presName="line_3" presStyleLbl="parChTrans1D1" presStyleIdx="1" presStyleCnt="3"/>
      <dgm:spPr>
        <a:xfrm>
          <a:off x="2175402" y="1930400"/>
          <a:ext cx="3320288" cy="0"/>
        </a:xfrm>
        <a:prstGeom prst="line">
          <a:avLst/>
        </a:prstGeom>
        <a:noFill/>
        <a:ln w="25400" cap="flat" cmpd="sng" algn="ctr">
          <a:solidFill>
            <a:srgbClr val="4F81BD">
              <a:shade val="60000"/>
              <a:hueOff val="0"/>
              <a:satOff val="0"/>
              <a:lumOff val="0"/>
              <a:alphaOff val="0"/>
            </a:srgbClr>
          </a:solidFill>
          <a:prstDash val="solid"/>
        </a:ln>
        <a:effectLst/>
        <a:sp3d z="-227350" prstMaterial="matte"/>
      </dgm:spPr>
    </dgm:pt>
    <dgm:pt modelId="{97662562-61C0-4ABE-BFF3-0D6968683A91}" type="pres">
      <dgm:prSet presAssocID="{4ECE3472-9AE7-4F3F-B423-4B98C1CE69E9}" presName="textparent_3" presStyleLbl="node1" presStyleIdx="0" presStyleCnt="0"/>
      <dgm:spPr/>
    </dgm:pt>
    <dgm:pt modelId="{CDC4609A-2946-4ED1-A014-81CC2DA844E7}" type="pres">
      <dgm:prSet presAssocID="{4ECE3472-9AE7-4F3F-B423-4B98C1CE69E9}" presName="text_3" presStyleLbl="revTx" presStyleIdx="1" presStyleCnt="3">
        <dgm:presLayoutVars>
          <dgm:bulletEnabled val="1"/>
        </dgm:presLayoutVars>
      </dgm:prSet>
      <dgm:spPr/>
    </dgm:pt>
    <dgm:pt modelId="{6F5A4C19-3877-4F18-BF21-1B9D7EAA96D4}" type="pres">
      <dgm:prSet presAssocID="{AD708BF0-8FCC-448A-B5B9-14B67038432B}" presName="picture_4" presStyleCnt="0"/>
      <dgm:spPr/>
    </dgm:pt>
    <dgm:pt modelId="{B2B8BECB-A15E-450A-975E-82E2681863CE}" type="pres">
      <dgm:prSet presAssocID="{AD708BF0-8FCC-448A-B5B9-14B67038432B}" presName="pictureRepeatNode" presStyleLbl="alignImgPlace1" presStyleIdx="3" presStyleCnt="4"/>
      <dgm:spPr/>
    </dgm:pt>
    <dgm:pt modelId="{61CB65F9-F29D-460B-ABAB-8496B0584C83}" type="pres">
      <dgm:prSet presAssocID="{3B618577-EE77-4AA0-B9A5-AD7EFDFF7251}" presName="line_4" presStyleLbl="parChTrans1D1" presStyleIdx="2" presStyleCnt="3"/>
      <dgm:spPr>
        <a:xfrm>
          <a:off x="2175402" y="3281680"/>
          <a:ext cx="3876243" cy="0"/>
        </a:xfrm>
        <a:prstGeom prst="line">
          <a:avLst/>
        </a:prstGeom>
        <a:noFill/>
        <a:ln w="25400" cap="flat" cmpd="sng" algn="ctr">
          <a:solidFill>
            <a:srgbClr val="4F81BD">
              <a:shade val="60000"/>
              <a:hueOff val="0"/>
              <a:satOff val="0"/>
              <a:lumOff val="0"/>
              <a:alphaOff val="0"/>
            </a:srgbClr>
          </a:solidFill>
          <a:prstDash val="solid"/>
        </a:ln>
        <a:effectLst/>
        <a:sp3d z="-227350" prstMaterial="matte"/>
      </dgm:spPr>
    </dgm:pt>
    <dgm:pt modelId="{530EFE94-730B-41B6-8D00-27C32EE8CFB6}" type="pres">
      <dgm:prSet presAssocID="{3B618577-EE77-4AA0-B9A5-AD7EFDFF7251}" presName="textparent_4" presStyleLbl="node1" presStyleIdx="0" presStyleCnt="0"/>
      <dgm:spPr/>
    </dgm:pt>
    <dgm:pt modelId="{579C3C8A-8300-4AD0-AB7A-A1A9F4FA8B9D}" type="pres">
      <dgm:prSet presAssocID="{3B618577-EE77-4AA0-B9A5-AD7EFDFF7251}" presName="text_4" presStyleLbl="revTx" presStyleIdx="2" presStyleCnt="3">
        <dgm:presLayoutVars>
          <dgm:bulletEnabled val="1"/>
        </dgm:presLayoutVars>
      </dgm:prSet>
      <dgm:spPr/>
    </dgm:pt>
  </dgm:ptLst>
  <dgm:cxnLst>
    <dgm:cxn modelId="{60E6B917-4AB3-49CD-891B-7439176BF566}" srcId="{04644646-42BF-4335-9DA9-CD204CBE2572}" destId="{ABA23C56-5DFB-4ADF-A528-483E76F4C1AF}" srcOrd="1" destOrd="0" parTransId="{60C4A925-552E-4A91-A6A3-49E1D2093668}" sibTransId="{F63227D6-7EDE-4ACF-8636-EDC8FFC49EF1}"/>
    <dgm:cxn modelId="{1ECFC132-DF3B-4D1C-8DA2-256D76966552}" type="presOf" srcId="{11D2BD75-F311-4C02-8DB4-CDC27B6BC3FE}" destId="{873E2487-18CC-4874-9B78-E38B7EE94B80}" srcOrd="0" destOrd="0" presId="urn:microsoft.com/office/officeart/2008/layout/CircularPictureCallout"/>
    <dgm:cxn modelId="{E5D9583B-0873-45A4-B589-A5688D0605CC}" type="presOf" srcId="{4ECE3472-9AE7-4F3F-B423-4B98C1CE69E9}" destId="{CDC4609A-2946-4ED1-A014-81CC2DA844E7}" srcOrd="0" destOrd="0" presId="urn:microsoft.com/office/officeart/2008/layout/CircularPictureCallout"/>
    <dgm:cxn modelId="{ADA1E350-D2D0-426F-B309-3F1E551838F0}" type="presOf" srcId="{F63227D6-7EDE-4ACF-8636-EDC8FFC49EF1}" destId="{64CF0179-DD33-4F82-8B87-5F13C9BD9104}" srcOrd="0" destOrd="0" presId="urn:microsoft.com/office/officeart/2008/layout/CircularPictureCallout"/>
    <dgm:cxn modelId="{9858275B-1CE3-4763-AE8A-67BA284E22D0}" type="presOf" srcId="{04644646-42BF-4335-9DA9-CD204CBE2572}" destId="{A4574385-C70C-4A75-973F-150F6A446DEE}" srcOrd="0" destOrd="0" presId="urn:microsoft.com/office/officeart/2008/layout/CircularPictureCallout"/>
    <dgm:cxn modelId="{787B7C60-169F-4E66-80CC-C16373E1BC15}" type="presOf" srcId="{D88EE0F7-D934-4398-8B3F-498C63F032ED}" destId="{51BE0707-5D84-4295-A879-91A96217B42F}" srcOrd="0" destOrd="0" presId="urn:microsoft.com/office/officeart/2008/layout/CircularPictureCallout"/>
    <dgm:cxn modelId="{8D7BCD75-A3B8-4A83-8878-0B75B998FCF4}" type="presOf" srcId="{AD708BF0-8FCC-448A-B5B9-14B67038432B}" destId="{B2B8BECB-A15E-450A-975E-82E2681863CE}" srcOrd="0" destOrd="0" presId="urn:microsoft.com/office/officeart/2008/layout/CircularPictureCallout"/>
    <dgm:cxn modelId="{46175693-B4B0-4E8C-9610-99159F11550B}" type="presOf" srcId="{ABA23C56-5DFB-4ADF-A528-483E76F4C1AF}" destId="{B7877DA2-82AA-4E4E-8526-C65F2D03B4C7}" srcOrd="0" destOrd="0" presId="urn:microsoft.com/office/officeart/2008/layout/CircularPictureCallout"/>
    <dgm:cxn modelId="{99FB84B4-9EF4-4CA4-97C4-9F17FEC5AA2F}" srcId="{04644646-42BF-4335-9DA9-CD204CBE2572}" destId="{3B618577-EE77-4AA0-B9A5-AD7EFDFF7251}" srcOrd="3" destOrd="0" parTransId="{123C0D5B-D24C-4D33-ABA1-41995BDC30FA}" sibTransId="{AD708BF0-8FCC-448A-B5B9-14B67038432B}"/>
    <dgm:cxn modelId="{7FC335C1-0CDD-43D3-88BA-D776D4C6300A}" srcId="{04644646-42BF-4335-9DA9-CD204CBE2572}" destId="{4ECE3472-9AE7-4F3F-B423-4B98C1CE69E9}" srcOrd="2" destOrd="0" parTransId="{90475B1F-1637-411A-A681-D0C419D17999}" sibTransId="{11D2BD75-F311-4C02-8DB4-CDC27B6BC3FE}"/>
    <dgm:cxn modelId="{DD7AFBC7-F0B0-4F47-823D-505B4E932828}" type="presOf" srcId="{3B618577-EE77-4AA0-B9A5-AD7EFDFF7251}" destId="{579C3C8A-8300-4AD0-AB7A-A1A9F4FA8B9D}" srcOrd="0" destOrd="0" presId="urn:microsoft.com/office/officeart/2008/layout/CircularPictureCallout"/>
    <dgm:cxn modelId="{A6D4ECD6-B384-4764-AF18-6CF4E661A94A}" srcId="{04644646-42BF-4335-9DA9-CD204CBE2572}" destId="{D88EE0F7-D934-4398-8B3F-498C63F032ED}" srcOrd="0" destOrd="0" parTransId="{B290E089-9A6E-42B7-A86B-EA6AFEF41E9C}" sibTransId="{842E31BB-8048-436F-B7F9-4CF25CB1E7B5}"/>
    <dgm:cxn modelId="{23D252E4-34AB-4C91-A726-76F62A6A3648}" type="presOf" srcId="{842E31BB-8048-436F-B7F9-4CF25CB1E7B5}" destId="{3F4D9724-2693-48C1-84C3-7CC68E24733A}" srcOrd="0" destOrd="0" presId="urn:microsoft.com/office/officeart/2008/layout/CircularPictureCallout"/>
    <dgm:cxn modelId="{2C9AB5B7-68DB-4D80-B8CA-235C8B8DD791}" type="presParOf" srcId="{A4574385-C70C-4A75-973F-150F6A446DEE}" destId="{F903EFE0-3C9F-4A18-887A-D969379E26D8}" srcOrd="0" destOrd="0" presId="urn:microsoft.com/office/officeart/2008/layout/CircularPictureCallout"/>
    <dgm:cxn modelId="{7F47413E-72B4-458A-B557-D7FB8178CD93}" type="presParOf" srcId="{F903EFE0-3C9F-4A18-887A-D969379E26D8}" destId="{431EF7B6-9441-44FA-AB8F-2A1CDB4A71BA}" srcOrd="0" destOrd="0" presId="urn:microsoft.com/office/officeart/2008/layout/CircularPictureCallout"/>
    <dgm:cxn modelId="{A39B5653-EB41-48CA-9891-A5E57C6A5373}" type="presParOf" srcId="{431EF7B6-9441-44FA-AB8F-2A1CDB4A71BA}" destId="{3F4D9724-2693-48C1-84C3-7CC68E24733A}" srcOrd="0" destOrd="0" presId="urn:microsoft.com/office/officeart/2008/layout/CircularPictureCallout"/>
    <dgm:cxn modelId="{F3E4EF0E-F75D-431D-B101-610A49CFB16A}" type="presParOf" srcId="{F903EFE0-3C9F-4A18-887A-D969379E26D8}" destId="{51BE0707-5D84-4295-A879-91A96217B42F}" srcOrd="1" destOrd="0" presId="urn:microsoft.com/office/officeart/2008/layout/CircularPictureCallout"/>
    <dgm:cxn modelId="{396EE33D-18C2-45B8-8876-6CE82143D660}" type="presParOf" srcId="{F903EFE0-3C9F-4A18-887A-D969379E26D8}" destId="{5EF50228-46BE-453B-BC15-459C264D2AB0}" srcOrd="2" destOrd="0" presId="urn:microsoft.com/office/officeart/2008/layout/CircularPictureCallout"/>
    <dgm:cxn modelId="{E841634B-1AC2-4B50-B139-19DFCB308DBE}" type="presParOf" srcId="{5EF50228-46BE-453B-BC15-459C264D2AB0}" destId="{64CF0179-DD33-4F82-8B87-5F13C9BD9104}" srcOrd="0" destOrd="0" presId="urn:microsoft.com/office/officeart/2008/layout/CircularPictureCallout"/>
    <dgm:cxn modelId="{6D9A2DC5-7336-43A1-BE61-D647F52D013C}" type="presParOf" srcId="{F903EFE0-3C9F-4A18-887A-D969379E26D8}" destId="{26634831-3205-4E8E-90D4-CE12DE9A2F1F}" srcOrd="3" destOrd="0" presId="urn:microsoft.com/office/officeart/2008/layout/CircularPictureCallout"/>
    <dgm:cxn modelId="{3032F66C-7165-467F-BF53-9616A3CC4FAA}" type="presParOf" srcId="{F903EFE0-3C9F-4A18-887A-D969379E26D8}" destId="{EE6E908B-DF79-4E81-B7E9-DC5CFA238054}" srcOrd="4" destOrd="0" presId="urn:microsoft.com/office/officeart/2008/layout/CircularPictureCallout"/>
    <dgm:cxn modelId="{0C17427B-58F8-4152-9B25-CCB0B21348A5}" type="presParOf" srcId="{EE6E908B-DF79-4E81-B7E9-DC5CFA238054}" destId="{B7877DA2-82AA-4E4E-8526-C65F2D03B4C7}" srcOrd="0" destOrd="0" presId="urn:microsoft.com/office/officeart/2008/layout/CircularPictureCallout"/>
    <dgm:cxn modelId="{243EEBDC-A967-4E0A-BE9B-8AC48AED26DA}" type="presParOf" srcId="{F903EFE0-3C9F-4A18-887A-D969379E26D8}" destId="{5D17D46A-4F88-4F00-AF8E-29CF88C5F943}" srcOrd="5" destOrd="0" presId="urn:microsoft.com/office/officeart/2008/layout/CircularPictureCallout"/>
    <dgm:cxn modelId="{C9803C31-F291-4905-B3E0-2BFF26668AD8}" type="presParOf" srcId="{5D17D46A-4F88-4F00-AF8E-29CF88C5F943}" destId="{873E2487-18CC-4874-9B78-E38B7EE94B80}" srcOrd="0" destOrd="0" presId="urn:microsoft.com/office/officeart/2008/layout/CircularPictureCallout"/>
    <dgm:cxn modelId="{37233A09-2A48-49AA-9C4E-D8C7FCBABCF2}" type="presParOf" srcId="{F903EFE0-3C9F-4A18-887A-D969379E26D8}" destId="{B1C4EF0C-5B03-400E-83AA-36CC1B653305}" srcOrd="6" destOrd="0" presId="urn:microsoft.com/office/officeart/2008/layout/CircularPictureCallout"/>
    <dgm:cxn modelId="{C7140192-2567-4BCA-9A26-DF0EF1C5F045}" type="presParOf" srcId="{F903EFE0-3C9F-4A18-887A-D969379E26D8}" destId="{97662562-61C0-4ABE-BFF3-0D6968683A91}" srcOrd="7" destOrd="0" presId="urn:microsoft.com/office/officeart/2008/layout/CircularPictureCallout"/>
    <dgm:cxn modelId="{83DF482A-1B87-4C52-9D10-3BCFA8ABC09F}" type="presParOf" srcId="{97662562-61C0-4ABE-BFF3-0D6968683A91}" destId="{CDC4609A-2946-4ED1-A014-81CC2DA844E7}" srcOrd="0" destOrd="0" presId="urn:microsoft.com/office/officeart/2008/layout/CircularPictureCallout"/>
    <dgm:cxn modelId="{C6AE6901-C983-4F1F-8CAC-2580DD6C3D17}" type="presParOf" srcId="{F903EFE0-3C9F-4A18-887A-D969379E26D8}" destId="{6F5A4C19-3877-4F18-BF21-1B9D7EAA96D4}" srcOrd="8" destOrd="0" presId="urn:microsoft.com/office/officeart/2008/layout/CircularPictureCallout"/>
    <dgm:cxn modelId="{FBC75ECA-4902-4E25-A819-7720FEA490A0}" type="presParOf" srcId="{6F5A4C19-3877-4F18-BF21-1B9D7EAA96D4}" destId="{B2B8BECB-A15E-450A-975E-82E2681863CE}" srcOrd="0" destOrd="0" presId="urn:microsoft.com/office/officeart/2008/layout/CircularPictureCallout"/>
    <dgm:cxn modelId="{15B57D4F-DB5A-43BB-838A-CEE64EDD5378}" type="presParOf" srcId="{F903EFE0-3C9F-4A18-887A-D969379E26D8}" destId="{61CB65F9-F29D-460B-ABAB-8496B0584C83}" srcOrd="9" destOrd="0" presId="urn:microsoft.com/office/officeart/2008/layout/CircularPictureCallout"/>
    <dgm:cxn modelId="{6ED46C5C-D649-4D3D-9D74-F4E7FE573025}" type="presParOf" srcId="{F903EFE0-3C9F-4A18-887A-D969379E26D8}" destId="{530EFE94-730B-41B6-8D00-27C32EE8CFB6}" srcOrd="10" destOrd="0" presId="urn:microsoft.com/office/officeart/2008/layout/CircularPictureCallout"/>
    <dgm:cxn modelId="{D055B9C9-0C59-4970-9554-73627E257F13}" type="presParOf" srcId="{530EFE94-730B-41B6-8D00-27C32EE8CFB6}" destId="{579C3C8A-8300-4AD0-AB7A-A1A9F4FA8B9D}" srcOrd="0" destOrd="0" presId="urn:microsoft.com/office/officeart/2008/layout/CircularPictureCallou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B65F9-F29D-460B-ABAB-8496B0584C83}">
      <dsp:nvSpPr>
        <dsp:cNvPr id="0" name=""/>
        <dsp:cNvSpPr/>
      </dsp:nvSpPr>
      <dsp:spPr>
        <a:xfrm>
          <a:off x="2175402" y="3281680"/>
          <a:ext cx="3876243" cy="0"/>
        </a:xfrm>
        <a:prstGeom prst="line">
          <a:avLst/>
        </a:prstGeom>
        <a:noFill/>
        <a:ln w="25400" cap="flat" cmpd="sng" algn="ctr">
          <a:solidFill>
            <a:srgbClr val="4F81BD">
              <a:shade val="60000"/>
              <a:hueOff val="0"/>
              <a:satOff val="0"/>
              <a:lumOff val="0"/>
              <a:alphaOff val="0"/>
            </a:srgbClr>
          </a:solidFill>
          <a:prstDash val="solid"/>
        </a:ln>
        <a:effectLst/>
        <a:sp3d z="-227350" prstMaterial="matte"/>
      </dsp:spPr>
      <dsp:style>
        <a:lnRef idx="2">
          <a:scrgbClr r="0" g="0" b="0"/>
        </a:lnRef>
        <a:fillRef idx="0">
          <a:scrgbClr r="0" g="0" b="0"/>
        </a:fillRef>
        <a:effectRef idx="0">
          <a:scrgbClr r="0" g="0" b="0"/>
        </a:effectRef>
        <a:fontRef idx="minor"/>
      </dsp:style>
    </dsp:sp>
    <dsp:sp modelId="{B1C4EF0C-5B03-400E-83AA-36CC1B653305}">
      <dsp:nvSpPr>
        <dsp:cNvPr id="0" name=""/>
        <dsp:cNvSpPr/>
      </dsp:nvSpPr>
      <dsp:spPr>
        <a:xfrm>
          <a:off x="2175402" y="1930400"/>
          <a:ext cx="3320288" cy="0"/>
        </a:xfrm>
        <a:prstGeom prst="line">
          <a:avLst/>
        </a:prstGeom>
        <a:noFill/>
        <a:ln w="25400" cap="flat" cmpd="sng" algn="ctr">
          <a:solidFill>
            <a:srgbClr val="4F81BD">
              <a:shade val="60000"/>
              <a:hueOff val="0"/>
              <a:satOff val="0"/>
              <a:lumOff val="0"/>
              <a:alphaOff val="0"/>
            </a:srgbClr>
          </a:solidFill>
          <a:prstDash val="solid"/>
        </a:ln>
        <a:effectLst/>
        <a:sp3d z="-227350" prstMaterial="matte"/>
      </dsp:spPr>
      <dsp:style>
        <a:lnRef idx="2">
          <a:scrgbClr r="0" g="0" b="0"/>
        </a:lnRef>
        <a:fillRef idx="0">
          <a:scrgbClr r="0" g="0" b="0"/>
        </a:fillRef>
        <a:effectRef idx="0">
          <a:scrgbClr r="0" g="0" b="0"/>
        </a:effectRef>
        <a:fontRef idx="minor"/>
      </dsp:style>
    </dsp:sp>
    <dsp:sp modelId="{26634831-3205-4E8E-90D4-CE12DE9A2F1F}">
      <dsp:nvSpPr>
        <dsp:cNvPr id="0" name=""/>
        <dsp:cNvSpPr/>
      </dsp:nvSpPr>
      <dsp:spPr>
        <a:xfrm>
          <a:off x="2175402" y="579120"/>
          <a:ext cx="3876243" cy="0"/>
        </a:xfrm>
        <a:prstGeom prst="line">
          <a:avLst/>
        </a:prstGeom>
        <a:noFill/>
        <a:ln w="25400" cap="flat" cmpd="sng" algn="ctr">
          <a:solidFill>
            <a:srgbClr val="4F81BD">
              <a:shade val="60000"/>
              <a:hueOff val="0"/>
              <a:satOff val="0"/>
              <a:lumOff val="0"/>
              <a:alphaOff val="0"/>
            </a:srgbClr>
          </a:solidFill>
          <a:prstDash val="solid"/>
        </a:ln>
        <a:effectLst/>
        <a:sp3d z="-227350" prstMaterial="matte"/>
      </dsp:spPr>
      <dsp:style>
        <a:lnRef idx="2">
          <a:scrgbClr r="0" g="0" b="0"/>
        </a:lnRef>
        <a:fillRef idx="0">
          <a:scrgbClr r="0" g="0" b="0"/>
        </a:fillRef>
        <a:effectRef idx="0">
          <a:scrgbClr r="0" g="0" b="0"/>
        </a:effectRef>
        <a:fontRef idx="minor"/>
      </dsp:style>
    </dsp:sp>
    <dsp:sp modelId="{3F4D9724-2693-48C1-84C3-7CC68E24733A}">
      <dsp:nvSpPr>
        <dsp:cNvPr id="0" name=""/>
        <dsp:cNvSpPr/>
      </dsp:nvSpPr>
      <dsp:spPr>
        <a:xfrm>
          <a:off x="245002" y="0"/>
          <a:ext cx="3860800" cy="386080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0" r="-20000"/>
          </a:stretch>
        </a:blip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sp>
    <dsp:sp modelId="{51BE0707-5D84-4295-A879-91A96217B42F}">
      <dsp:nvSpPr>
        <dsp:cNvPr id="0" name=""/>
        <dsp:cNvSpPr/>
      </dsp:nvSpPr>
      <dsp:spPr>
        <a:xfrm>
          <a:off x="784686" y="2740149"/>
          <a:ext cx="2904235" cy="641351"/>
        </a:xfrm>
        <a:prstGeom prst="rect">
          <a:avLst/>
        </a:prstGeom>
        <a:noFill/>
        <a:ln>
          <a:noFill/>
        </a:ln>
        <a:effectLst>
          <a:outerShdw blurRad="40000" dist="23000" dir="5400000" rotWithShape="0">
            <a:srgbClr val="000000">
              <a:alpha val="35000"/>
            </a:srgbClr>
          </a:outerShdw>
        </a:effectLst>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b" anchorCtr="0">
          <a:noAutofit/>
          <a:sp3d extrusionH="28000" prstMaterial="matte"/>
        </a:bodyPr>
        <a:lstStyle/>
        <a:p>
          <a:pPr marL="0" lvl="0" indent="0" algn="ctr" defTabSz="800100">
            <a:lnSpc>
              <a:spcPct val="90000"/>
            </a:lnSpc>
            <a:spcBef>
              <a:spcPct val="0"/>
            </a:spcBef>
            <a:spcAft>
              <a:spcPct val="35000"/>
            </a:spcAft>
            <a:buNone/>
          </a:pPr>
          <a:r>
            <a:rPr lang="en-US" sz="1800" kern="1200" dirty="0">
              <a:solidFill>
                <a:sysClr val="windowText" lastClr="000000"/>
              </a:solidFill>
              <a:latin typeface="Calibri"/>
              <a:ea typeface="+mn-ea"/>
              <a:cs typeface="+mn-cs"/>
            </a:rPr>
            <a:t>Descent &amp; Landing of Lunar Landers → Plume-Induced Cratering and Ejecta Particles</a:t>
          </a:r>
        </a:p>
      </dsp:txBody>
      <dsp:txXfrm>
        <a:off x="784686" y="2740149"/>
        <a:ext cx="2904235" cy="641351"/>
      </dsp:txXfrm>
    </dsp:sp>
    <dsp:sp modelId="{64CF0179-DD33-4F82-8B87-5F13C9BD9104}">
      <dsp:nvSpPr>
        <dsp:cNvPr id="0" name=""/>
        <dsp:cNvSpPr/>
      </dsp:nvSpPr>
      <dsp:spPr>
        <a:xfrm>
          <a:off x="5472525" y="0"/>
          <a:ext cx="1158240" cy="115824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8000" b="-8000"/>
          </a:stretch>
        </a:blip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sp>
    <dsp:sp modelId="{B7877DA2-82AA-4E4E-8526-C65F2D03B4C7}">
      <dsp:nvSpPr>
        <dsp:cNvPr id="0" name=""/>
        <dsp:cNvSpPr/>
      </dsp:nvSpPr>
      <dsp:spPr>
        <a:xfrm>
          <a:off x="6630765" y="0"/>
          <a:ext cx="1252232" cy="1158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US" sz="1600" b="0" kern="1200" dirty="0">
              <a:solidFill>
                <a:sysClr val="windowText" lastClr="000000">
                  <a:hueOff val="0"/>
                  <a:satOff val="0"/>
                  <a:lumOff val="0"/>
                  <a:alphaOff val="0"/>
                </a:sysClr>
              </a:solidFill>
              <a:latin typeface="Calibri"/>
              <a:ea typeface="+mn-ea"/>
              <a:cs typeface="+mn-cs"/>
            </a:rPr>
            <a:t>Impact Hazards for CLPS</a:t>
          </a:r>
          <a:r>
            <a:rPr lang="en-US" sz="800" b="0" kern="1200" dirty="0">
              <a:noFill/>
              <a:effectLst/>
              <a:latin typeface="Calibri"/>
              <a:ea typeface="+mn-ea"/>
              <a:cs typeface="+mn-cs"/>
            </a:rPr>
            <a:t>_</a:t>
          </a:r>
          <a:r>
            <a:rPr lang="en-US" sz="1600" b="0" kern="1200" dirty="0">
              <a:solidFill>
                <a:sysClr val="windowText" lastClr="000000">
                  <a:hueOff val="0"/>
                  <a:satOff val="0"/>
                  <a:lumOff val="0"/>
                  <a:alphaOff val="0"/>
                </a:sysClr>
              </a:solidFill>
              <a:latin typeface="Calibri"/>
              <a:ea typeface="+mn-ea"/>
              <a:cs typeface="+mn-cs"/>
            </a:rPr>
            <a:t>landers, HLS LE/AE, and Gateway</a:t>
          </a:r>
        </a:p>
      </dsp:txBody>
      <dsp:txXfrm>
        <a:off x="6630765" y="0"/>
        <a:ext cx="1252232" cy="1158240"/>
      </dsp:txXfrm>
    </dsp:sp>
    <dsp:sp modelId="{873E2487-18CC-4874-9B78-E38B7EE94B80}">
      <dsp:nvSpPr>
        <dsp:cNvPr id="0" name=""/>
        <dsp:cNvSpPr/>
      </dsp:nvSpPr>
      <dsp:spPr>
        <a:xfrm>
          <a:off x="4916570" y="1351279"/>
          <a:ext cx="1158240" cy="115824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sp>
    <dsp:sp modelId="{CDC4609A-2946-4ED1-A014-81CC2DA844E7}">
      <dsp:nvSpPr>
        <dsp:cNvPr id="0" name=""/>
        <dsp:cNvSpPr/>
      </dsp:nvSpPr>
      <dsp:spPr>
        <a:xfrm>
          <a:off x="6074810" y="1351279"/>
          <a:ext cx="1005459" cy="1158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US" sz="1600" kern="1200" dirty="0">
              <a:solidFill>
                <a:sysClr val="windowText" lastClr="000000">
                  <a:hueOff val="0"/>
                  <a:satOff val="0"/>
                  <a:lumOff val="0"/>
                  <a:alphaOff val="0"/>
                </a:sysClr>
              </a:solidFill>
              <a:latin typeface="Calibri"/>
              <a:ea typeface="+mn-ea"/>
              <a:cs typeface="+mn-cs"/>
            </a:rPr>
            <a:t>Dust Mitigation Strategies</a:t>
          </a:r>
        </a:p>
      </dsp:txBody>
      <dsp:txXfrm>
        <a:off x="6074810" y="1351279"/>
        <a:ext cx="1005459" cy="1158240"/>
      </dsp:txXfrm>
    </dsp:sp>
    <dsp:sp modelId="{B2B8BECB-A15E-450A-975E-82E2681863CE}">
      <dsp:nvSpPr>
        <dsp:cNvPr id="0" name=""/>
        <dsp:cNvSpPr/>
      </dsp:nvSpPr>
      <dsp:spPr>
        <a:xfrm>
          <a:off x="5472525" y="2702560"/>
          <a:ext cx="1158240" cy="1158240"/>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9000" r="-19000"/>
          </a:stretch>
        </a:blip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sp>
    <dsp:sp modelId="{579C3C8A-8300-4AD0-AB7A-A1A9F4FA8B9D}">
      <dsp:nvSpPr>
        <dsp:cNvPr id="0" name=""/>
        <dsp:cNvSpPr/>
      </dsp:nvSpPr>
      <dsp:spPr>
        <a:xfrm>
          <a:off x="6630765" y="2702560"/>
          <a:ext cx="811229" cy="1158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0" rIns="60960" bIns="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US" sz="1600" kern="1200" dirty="0">
              <a:solidFill>
                <a:sysClr val="windowText" lastClr="000000">
                  <a:hueOff val="0"/>
                  <a:satOff val="0"/>
                  <a:lumOff val="0"/>
                  <a:alphaOff val="0"/>
                </a:sysClr>
              </a:solidFill>
              <a:latin typeface="Calibri"/>
              <a:ea typeface="+mn-ea"/>
              <a:cs typeface="+mn-cs"/>
            </a:rPr>
            <a:t>Lunar Surface Ops</a:t>
          </a:r>
        </a:p>
        <a:p>
          <a:pPr marL="0" lvl="0" indent="0" algn="ctr" defTabSz="711200">
            <a:lnSpc>
              <a:spcPct val="90000"/>
            </a:lnSpc>
            <a:spcBef>
              <a:spcPct val="0"/>
            </a:spcBef>
            <a:spcAft>
              <a:spcPct val="35000"/>
            </a:spcAft>
            <a:buNone/>
          </a:pPr>
          <a:r>
            <a:rPr lang="en-US" sz="1100" kern="1200" dirty="0">
              <a:solidFill>
                <a:sysClr val="windowText" lastClr="000000">
                  <a:hueOff val="0"/>
                  <a:satOff val="0"/>
                  <a:lumOff val="0"/>
                  <a:alphaOff val="0"/>
                </a:sysClr>
              </a:solidFill>
              <a:latin typeface="Calibri"/>
              <a:ea typeface="+mn-ea"/>
              <a:cs typeface="+mn-cs"/>
            </a:rPr>
            <a:t>(Inspection &amp; Removal)</a:t>
          </a:r>
        </a:p>
      </dsp:txBody>
      <dsp:txXfrm>
        <a:off x="6630765" y="2702560"/>
        <a:ext cx="811229" cy="1158240"/>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B0EAC-A7F8-4D48-A047-E1E2BF82F685}" type="datetimeFigureOut">
              <a:rPr lang="en-US" smtClean="0"/>
              <a:t>8/19/21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89208-19D7-9E47-969D-1A76A4CEEE29}" type="slidenum">
              <a:rPr lang="en-US" smtClean="0"/>
              <a:t>‹#›</a:t>
            </a:fld>
            <a:endParaRPr lang="en-US"/>
          </a:p>
        </p:txBody>
      </p:sp>
    </p:spTree>
    <p:extLst>
      <p:ext uri="{BB962C8B-B14F-4D97-AF65-F5344CB8AC3E}">
        <p14:creationId xmlns:p14="http://schemas.microsoft.com/office/powerpoint/2010/main" val="446640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dirty="0"/>
          </a:p>
        </p:txBody>
      </p:sp>
    </p:spTree>
    <p:extLst>
      <p:ext uri="{BB962C8B-B14F-4D97-AF65-F5344CB8AC3E}">
        <p14:creationId xmlns:p14="http://schemas.microsoft.com/office/powerpoint/2010/main" val="180868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note</a:t>
            </a:r>
            <a:r>
              <a:rPr lang="en-US" baseline="0" dirty="0"/>
              <a:t> to funding profile, additional resources requested in PPBE 23 cycle to cover LSGT</a:t>
            </a:r>
          </a:p>
        </p:txBody>
      </p:sp>
      <p:sp>
        <p:nvSpPr>
          <p:cNvPr id="4" name="Slide Number Placeholder 3"/>
          <p:cNvSpPr>
            <a:spLocks noGrp="1"/>
          </p:cNvSpPr>
          <p:nvPr>
            <p:ph type="sldNum" sz="quarter" idx="10"/>
          </p:nvPr>
        </p:nvSpPr>
        <p:spPr/>
        <p:txBody>
          <a:bodyPr/>
          <a:lstStyle/>
          <a:p>
            <a:fld id="{2EBD73D2-0EE4-48D6-8C55-87658D363F60}" type="slidenum">
              <a:rPr lang="en-US" smtClean="0"/>
              <a:t>3</a:t>
            </a:fld>
            <a:endParaRPr lang="en-US"/>
          </a:p>
        </p:txBody>
      </p:sp>
    </p:spTree>
    <p:extLst>
      <p:ext uri="{BB962C8B-B14F-4D97-AF65-F5344CB8AC3E}">
        <p14:creationId xmlns:p14="http://schemas.microsoft.com/office/powerpoint/2010/main" val="3892576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LSGT will directly increase fidelity and directly support validation efforts for all four of these tasks, all of which together are required to have a validated, quantitative PSI predictive capability for lunar environments.  SBIRs have been invaluable in funding all four of these tasks in the near term.</a:t>
            </a:r>
          </a:p>
        </p:txBody>
      </p:sp>
      <p:sp>
        <p:nvSpPr>
          <p:cNvPr id="4" name="Slide Number Placeholder 3"/>
          <p:cNvSpPr>
            <a:spLocks noGrp="1"/>
          </p:cNvSpPr>
          <p:nvPr>
            <p:ph type="sldNum" sz="quarter" idx="5"/>
          </p:nvPr>
        </p:nvSpPr>
        <p:spPr/>
        <p:txBody>
          <a:bodyPr/>
          <a:lstStyle/>
          <a:p>
            <a:fld id="{041DDCF2-9B85-7E48-A229-6803093FC2E2}" type="slidenum">
              <a:rPr lang="en-US" smtClean="0"/>
              <a:t>4</a:t>
            </a:fld>
            <a:endParaRPr lang="en-US"/>
          </a:p>
        </p:txBody>
      </p:sp>
    </p:spTree>
    <p:extLst>
      <p:ext uri="{BB962C8B-B14F-4D97-AF65-F5344CB8AC3E}">
        <p14:creationId xmlns:p14="http://schemas.microsoft.com/office/powerpoint/2010/main" val="3311456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Verbalize that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9B4345E-6940-40A9-BDDF-3D1AD88640C3}"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240856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PFGT heated GN2 thruster, size of thumb</a:t>
            </a:r>
            <a:endParaRPr lang="en-US" dirty="0"/>
          </a:p>
          <a:p>
            <a:r>
              <a:rPr lang="en-US" dirty="0"/>
              <a:t>Mention that LSGT is meta 4x4 (confirm with Alber), leveraging propulsion investments</a:t>
            </a:r>
            <a:r>
              <a:rPr lang="en-US" baseline="0" dirty="0"/>
              <a:t> that have been made over the years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5988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EBD73D2-0EE4-48D6-8C55-87658D363F60}" type="slidenum">
              <a:rPr lang="en-US" smtClean="0"/>
              <a:t>14</a:t>
            </a:fld>
            <a:endParaRPr lang="en-US"/>
          </a:p>
        </p:txBody>
      </p:sp>
    </p:spTree>
    <p:extLst>
      <p:ext uri="{BB962C8B-B14F-4D97-AF65-F5344CB8AC3E}">
        <p14:creationId xmlns:p14="http://schemas.microsoft.com/office/powerpoint/2010/main" val="2526303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8" name="Rectangle 17"/>
          <p:cNvSpPr/>
          <p:nvPr userDrawn="1"/>
        </p:nvSpPr>
        <p:spPr>
          <a:xfrm>
            <a:off x="0" y="5147188"/>
            <a:ext cx="12192000" cy="1710812"/>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sp>
        <p:nvSpPr>
          <p:cNvPr id="6" name="Text Box 74"/>
          <p:cNvSpPr txBox="1">
            <a:spLocks noChangeArrowheads="1"/>
          </p:cNvSpPr>
          <p:nvPr userDrawn="1"/>
        </p:nvSpPr>
        <p:spPr bwMode="auto">
          <a:xfrm>
            <a:off x="317502" y="544513"/>
            <a:ext cx="2832100" cy="184150"/>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374651" y="5338916"/>
            <a:ext cx="10198100" cy="882289"/>
          </a:xfrm>
          <a:ln>
            <a:noFill/>
          </a:ln>
        </p:spPr>
        <p:txBody>
          <a:bodyPr anchor="t"/>
          <a:lstStyle>
            <a:lvl1pPr>
              <a:defRPr sz="2400">
                <a:solidFill>
                  <a:schemeClr val="bg1"/>
                </a:solidFill>
              </a:defRPr>
            </a:lvl1pPr>
          </a:lstStyle>
          <a:p>
            <a:r>
              <a:rPr lang="en-US" dirty="0"/>
              <a:t>Click to edit Master title style</a:t>
            </a:r>
          </a:p>
        </p:txBody>
      </p:sp>
      <p:sp>
        <p:nvSpPr>
          <p:cNvPr id="9" name="Rectangle 163"/>
          <p:cNvSpPr>
            <a:spLocks noGrp="1" noChangeArrowheads="1"/>
          </p:cNvSpPr>
          <p:nvPr>
            <p:ph type="subTitle" idx="1"/>
          </p:nvPr>
        </p:nvSpPr>
        <p:spPr>
          <a:xfrm>
            <a:off x="374651" y="6315980"/>
            <a:ext cx="10198100" cy="430903"/>
          </a:xfrm>
          <a:ln>
            <a:noFill/>
          </a:ln>
        </p:spPr>
        <p:txBody>
          <a:bodyPr/>
          <a:lstStyle>
            <a:lvl1pPr>
              <a:buNone/>
              <a:defRPr sz="1600" b="0" baseline="0">
                <a:solidFill>
                  <a:schemeClr val="bg1"/>
                </a:solidFill>
              </a:defRPr>
            </a:lvl1pPr>
          </a:lstStyle>
          <a:p>
            <a:r>
              <a:rPr lang="en-US" dirty="0"/>
              <a:t>Click to edit Master subtitle style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1"/>
            <a:ext cx="12189646" cy="5089177"/>
          </a:xfrm>
          <a:prstGeom prst="rect">
            <a:avLst/>
          </a:prstGeom>
        </p:spPr>
      </p:pic>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vl1pPr>
          </a:lstStyle>
          <a:p>
            <a:pPr>
              <a:defRPr/>
            </a:pPr>
            <a:fld id="{2FB12537-B55F-1D4C-AACF-3B10E7522722}" type="slidenum">
              <a:rPr lang="en-US"/>
              <a:pPr>
                <a:defRPr/>
              </a:pPr>
              <a:t>‹#›</a:t>
            </a:fld>
            <a:endParaRPr lang="en-US" dirty="0"/>
          </a:p>
        </p:txBody>
      </p:sp>
      <p:sp>
        <p:nvSpPr>
          <p:cNvPr id="5" name="Footer Placeholder 1"/>
          <p:cNvSpPr>
            <a:spLocks noGrp="1"/>
          </p:cNvSpPr>
          <p:nvPr>
            <p:ph type="ftr" sz="quarter" idx="11"/>
          </p:nvPr>
        </p:nvSpPr>
        <p:spPr/>
        <p:txBody>
          <a:bodyPr/>
          <a:lstStyle>
            <a:lvl1pPr marL="0" marR="0" indent="0" algn="l" defTabSz="457200" rtl="0" eaLnBrk="1" fontAlgn="base" latinLnBrk="0" hangingPunct="1">
              <a:lnSpc>
                <a:spcPct val="100000"/>
              </a:lnSpc>
              <a:spcBef>
                <a:spcPct val="0"/>
              </a:spcBef>
              <a:spcAft>
                <a:spcPct val="0"/>
              </a:spcAft>
              <a:buClrTx/>
              <a:buSzTx/>
              <a:buFontTx/>
              <a:buNone/>
              <a:tabLst/>
              <a:defRPr sz="900">
                <a:latin typeface="Arial" charset="0"/>
                <a:ea typeface="Arial" charset="0"/>
                <a:cs typeface="Arial" charset="0"/>
              </a:defRPr>
            </a:lvl1pPr>
          </a:lstStyle>
          <a:p>
            <a:pPr>
              <a:defRPr/>
            </a:pPr>
            <a:endParaRPr lang="en-US" dirty="0">
              <a:solidFill>
                <a:prstClr val="black"/>
              </a:solidFill>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2367222B-4B3E-3943-AD3F-B1643399706C}" type="slidenum">
              <a:rPr lang="en-US"/>
              <a:pPr>
                <a:defRPr/>
              </a:pPr>
              <a:t>‹#›</a:t>
            </a:fld>
            <a:endParaRPr lang="en-US" dirty="0"/>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C452800A-40B0-9F47-AA4E-26F2C6069B2B}" type="slidenum">
              <a:rPr lang="en-US"/>
              <a:pPr>
                <a:defRPr/>
              </a:pPr>
              <a:t>‹#›</a:t>
            </a:fld>
            <a:endParaRPr lang="en-US" dirty="0"/>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28E4EEBA-EC9D-884B-A76C-51E8805C6603}" type="slidenum">
              <a:rPr lang="en-US"/>
              <a:pPr>
                <a:defRPr/>
              </a:pPr>
              <a:t>‹#›</a:t>
            </a:fld>
            <a:endParaRPr lang="en-US" dirty="0"/>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6E5059B5-FA2A-D14A-9FA4-0D0A48FB7DF0}" type="slidenum">
              <a:rPr lang="en-US"/>
              <a:pPr>
                <a:defRPr/>
              </a:pPr>
              <a:t>‹#›</a:t>
            </a:fld>
            <a:endParaRPr lang="en-US" dirty="0"/>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79BA73B-62DA-7C45-A31D-D6B41ED9CB93}" type="slidenum">
              <a:rPr lang="en-US"/>
              <a:pPr>
                <a:defRPr/>
              </a:pPr>
              <a:t>‹#›</a:t>
            </a:fld>
            <a:endParaRPr lang="en-US" dirty="0"/>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F706772-625F-0E46-B934-F9082C83F52B}" type="slidenum">
              <a:rPr lang="en-US"/>
              <a:pPr>
                <a:defRPr/>
              </a:pPr>
              <a:t>‹#›</a:t>
            </a:fld>
            <a:endParaRPr lang="en-US" dirty="0"/>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0250982-42F3-5447-871F-AFA39A36BE82}" type="slidenum">
              <a:rPr lang="en-US"/>
              <a:pPr>
                <a:defRPr/>
              </a:pPr>
              <a:t>‹#›</a:t>
            </a:fld>
            <a:endParaRPr lang="en-US" dirty="0"/>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BB7A66C-9E60-1449-A623-238DBBA6AF58}" type="slidenum">
              <a:rPr lang="en-US"/>
              <a:pPr>
                <a:defRPr/>
              </a:pPr>
              <a:t>‹#›</a:t>
            </a:fld>
            <a:endParaRPr lang="en-US" dirty="0"/>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7"/>
          <p:cNvSpPr>
            <a:spLocks noGrp="1" noChangeArrowheads="1"/>
          </p:cNvSpPr>
          <p:nvPr>
            <p:ph type="sldNum" sz="quarter" idx="10"/>
          </p:nvPr>
        </p:nvSpPr>
        <p:spPr/>
        <p:txBody>
          <a:bodyPr/>
          <a:lstStyle>
            <a:lvl1pPr>
              <a:defRPr>
                <a:solidFill>
                  <a:srgbClr val="000000"/>
                </a:solidFill>
              </a:defRPr>
            </a:lvl1pPr>
          </a:lstStyle>
          <a:p>
            <a:fld id="{386AC575-653E-4439-AA59-2B406492A337}" type="slidenum">
              <a:rPr lang="en-US"/>
              <a:pPr/>
              <a:t>‹#›</a:t>
            </a:fld>
            <a:endParaRPr lang="en-US"/>
          </a:p>
        </p:txBody>
      </p:sp>
    </p:spTree>
  </p:cSld>
  <p:clrMapOvr>
    <a:masterClrMapping/>
  </p:clrMapOvr>
  <p:transition spd="med"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1A168E58-362E-438E-ACB3-5E5CAE501250}" type="slidenum">
              <a:rPr lang="en-US"/>
              <a:pPr/>
              <a:t>‹#›</a:t>
            </a:fld>
            <a:endParaRPr lang="en-US"/>
          </a:p>
        </p:txBody>
      </p:sp>
    </p:spTree>
  </p:cSld>
  <p:clrMapOvr>
    <a:masterClrMapping/>
  </p:clrMapOvr>
  <p:transition spd="med"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blue and black American">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4D99FF8D-6D2F-4A50-8CDF-4097B74CB827}" type="slidenum">
              <a:rPr lang="en-US"/>
              <a:pPr/>
              <a:t>‹#›</a:t>
            </a:fld>
            <a:endParaRPr lang="en-US"/>
          </a:p>
        </p:txBody>
      </p:sp>
    </p:spTree>
  </p:cSld>
  <p:clrMapOvr>
    <a:masterClrMapping/>
  </p:clrMapOvr>
  <p:transition spd="med"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5638887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17">
            <a:extLst>
              <a:ext uri="{28A0092B-C50C-407E-A947-70E740481C1C}">
                <a14:useLocalDpi xmlns:a14="http://schemas.microsoft.com/office/drawing/2010/main"/>
              </a:ext>
            </a:extLst>
          </a:blip>
          <a:srcRect/>
          <a:stretch>
            <a:fillRect/>
          </a:stretch>
        </p:blipFill>
        <p:spPr bwMode="auto">
          <a:xfrm>
            <a:off x="11272838" y="158752"/>
            <a:ext cx="787930"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defTabSz="457200" fontAlgn="base">
              <a:spcBef>
                <a:spcPct val="0"/>
              </a:spcBef>
              <a:spcAft>
                <a:spcPct val="0"/>
              </a:spcAft>
              <a:defRPr/>
            </a:pPr>
            <a:fld id="{F9B15C5C-0988-094E-B1BA-EF1B8BCD2926}" type="slidenum">
              <a:rPr lang="en-US">
                <a:ea typeface="ＭＳ Ｐゴシック" charset="0"/>
              </a:rPr>
              <a:pPr defTabSz="457200" fontAlgn="base">
                <a:spcBef>
                  <a:spcPct val="0"/>
                </a:spcBef>
                <a:spcAft>
                  <a:spcPct val="0"/>
                </a:spcAft>
                <a:defRPr/>
              </a:pPr>
              <a:t>‹#›</a:t>
            </a:fld>
            <a:endParaRPr lang="en-US" dirty="0">
              <a:ea typeface="ＭＳ Ｐゴシック" charset="0"/>
            </a:endParaRPr>
          </a:p>
        </p:txBody>
      </p:sp>
      <p:sp>
        <p:nvSpPr>
          <p:cNvPr id="2" name="Footer Placeholder 1"/>
          <p:cNvSpPr>
            <a:spLocks noGrp="1"/>
          </p:cNvSpPr>
          <p:nvPr>
            <p:ph type="ftr" sz="quarter" idx="3"/>
          </p:nvPr>
        </p:nvSpPr>
        <p:spPr>
          <a:xfrm>
            <a:off x="4165600" y="6356353"/>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900">
                <a:solidFill>
                  <a:schemeClr val="tx1"/>
                </a:solidFill>
                <a:latin typeface="Arial" charset="0"/>
                <a:ea typeface="MS PGothic" charset="0"/>
                <a:cs typeface="Arial" charset="0"/>
              </a:defRPr>
            </a:lvl1pPr>
          </a:lstStyle>
          <a:p>
            <a:pPr fontAlgn="base">
              <a:spcBef>
                <a:spcPct val="0"/>
              </a:spcBef>
              <a:spcAft>
                <a:spcPct val="0"/>
              </a:spcAft>
              <a:defRPr/>
            </a:pPr>
            <a:endParaRPr lang="en-US" dirty="0">
              <a:solidFill>
                <a:prstClr val="black"/>
              </a:solidFill>
            </a:endParaRPr>
          </a:p>
        </p:txBody>
      </p:sp>
    </p:spTree>
    <p:extLst>
      <p:ext uri="{BB962C8B-B14F-4D97-AF65-F5344CB8AC3E}">
        <p14:creationId xmlns:p14="http://schemas.microsoft.com/office/powerpoint/2010/main" val="1019810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advClick="0"/>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20.jpg"/><Relationship Id="rId18" Type="http://schemas.openxmlformats.org/officeDocument/2006/relationships/image" Target="../media/image25.png"/><Relationship Id="rId3" Type="http://schemas.openxmlformats.org/officeDocument/2006/relationships/image" Target="../media/image11.png"/><Relationship Id="rId7" Type="http://schemas.openxmlformats.org/officeDocument/2006/relationships/diagramColors" Target="../diagrams/colors1.xml"/><Relationship Id="rId12" Type="http://schemas.openxmlformats.org/officeDocument/2006/relationships/image" Target="../media/image19.jpeg"/><Relationship Id="rId17" Type="http://schemas.openxmlformats.org/officeDocument/2006/relationships/image" Target="../media/image24.png"/><Relationship Id="rId2" Type="http://schemas.openxmlformats.org/officeDocument/2006/relationships/image" Target="../media/image10.emf"/><Relationship Id="rId16"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18.jpeg"/><Relationship Id="rId5" Type="http://schemas.openxmlformats.org/officeDocument/2006/relationships/diagramLayout" Target="../diagrams/layout1.xml"/><Relationship Id="rId15" Type="http://schemas.openxmlformats.org/officeDocument/2006/relationships/image" Target="../media/image22.png"/><Relationship Id="rId10" Type="http://schemas.openxmlformats.org/officeDocument/2006/relationships/image" Target="../media/image17.jpeg"/><Relationship Id="rId4" Type="http://schemas.openxmlformats.org/officeDocument/2006/relationships/diagramData" Target="../diagrams/data1.xml"/><Relationship Id="rId9" Type="http://schemas.openxmlformats.org/officeDocument/2006/relationships/image" Target="../media/image16.jpeg"/><Relationship Id="rId14" Type="http://schemas.openxmlformats.org/officeDocument/2006/relationships/image" Target="../media/image21.jpe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tiff"/></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emf"/><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32.jpeg"/><Relationship Id="rId11" Type="http://schemas.openxmlformats.org/officeDocument/2006/relationships/image" Target="../media/image37.png"/><Relationship Id="rId5" Type="http://schemas.openxmlformats.org/officeDocument/2006/relationships/image" Target="../media/image31.jpeg"/><Relationship Id="rId10" Type="http://schemas.openxmlformats.org/officeDocument/2006/relationships/image" Target="../media/image36.png"/><Relationship Id="rId4" Type="http://schemas.openxmlformats.org/officeDocument/2006/relationships/image" Target="../media/image30.jpeg"/><Relationship Id="rId9" Type="http://schemas.openxmlformats.org/officeDocument/2006/relationships/image" Target="../media/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4.jpeg"/></Relationships>
</file>

<file path=ppt/slides/_rels/slide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919C5E37-50C0-1148-A4CE-4BFCB071C4F4}"/>
              </a:ext>
            </a:extLst>
          </p:cNvPr>
          <p:cNvSpPr txBox="1">
            <a:spLocks/>
          </p:cNvSpPr>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1</a:t>
            </a:fld>
            <a:endParaRPr lang="uk-UA" sz="1200" dirty="0">
              <a:solidFill>
                <a:schemeClr val="bg1">
                  <a:lumMod val="95000"/>
                  <a:lumOff val="5000"/>
                </a:schemeClr>
              </a:solidFill>
            </a:endParaRPr>
          </a:p>
        </p:txBody>
      </p:sp>
      <p:pic>
        <p:nvPicPr>
          <p:cNvPr id="6" name="Picture 5">
            <a:extLst>
              <a:ext uri="{FF2B5EF4-FFF2-40B4-BE49-F238E27FC236}">
                <a16:creationId xmlns:a16="http://schemas.microsoft.com/office/drawing/2014/main" id="{54E3A0A2-DEF0-3746-80B3-9E433A64C7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9733"/>
            <a:ext cx="12192001" cy="6858000"/>
          </a:xfrm>
          <a:prstGeom prst="rect">
            <a:avLst/>
          </a:prstGeom>
        </p:spPr>
      </p:pic>
      <p:pic>
        <p:nvPicPr>
          <p:cNvPr id="7" name="Picture 6">
            <a:extLst>
              <a:ext uri="{FF2B5EF4-FFF2-40B4-BE49-F238E27FC236}">
                <a16:creationId xmlns:a16="http://schemas.microsoft.com/office/drawing/2014/main" id="{503E13CD-58B9-1240-B0D1-C250943B9C1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775"/>
          <a:stretch/>
        </p:blipFill>
        <p:spPr>
          <a:xfrm>
            <a:off x="8700448" y="1387898"/>
            <a:ext cx="1570172" cy="157882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F9A35F05-85CE-0042-B3C9-9C693E4F037C}"/>
              </a:ext>
            </a:extLst>
          </p:cNvPr>
          <p:cNvPicPr>
            <a:picLocks/>
          </p:cNvPicPr>
          <p:nvPr/>
        </p:nvPicPr>
        <p:blipFill rotWithShape="1">
          <a:blip r:embed="rId5" cstate="email">
            <a:extLst>
              <a:ext uri="{28A0092B-C50C-407E-A947-70E740481C1C}">
                <a14:useLocalDpi xmlns:a14="http://schemas.microsoft.com/office/drawing/2010/main"/>
              </a:ext>
            </a:extLst>
          </a:blip>
          <a:srcRect t="-2076"/>
          <a:stretch/>
        </p:blipFill>
        <p:spPr>
          <a:xfrm>
            <a:off x="7452648" y="3246573"/>
            <a:ext cx="1645920" cy="164592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6BB509C2-C460-1F47-AF7A-3771318F1E45}"/>
              </a:ext>
            </a:extLst>
          </p:cNvPr>
          <p:cNvPicPr>
            <a:picLocks/>
          </p:cNvPicPr>
          <p:nvPr/>
        </p:nvPicPr>
        <p:blipFill>
          <a:blip r:embed="rId6" cstate="email">
            <a:extLst>
              <a:ext uri="{28A0092B-C50C-407E-A947-70E740481C1C}">
                <a14:useLocalDpi xmlns:a14="http://schemas.microsoft.com/office/drawing/2010/main"/>
              </a:ext>
            </a:extLst>
          </a:blip>
          <a:stretch>
            <a:fillRect/>
          </a:stretch>
        </p:blipFill>
        <p:spPr>
          <a:xfrm>
            <a:off x="5407538" y="955710"/>
            <a:ext cx="1920240" cy="192024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15FC87F7-0E1F-1E46-BC21-E53A2B1BCA57}"/>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3431953" y="2759892"/>
            <a:ext cx="1463040" cy="146304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6BCDF536-856A-614D-8EF9-6334C01CBB6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2"/>
          <a:stretch/>
        </p:blipFill>
        <p:spPr>
          <a:xfrm>
            <a:off x="5815345" y="3982051"/>
            <a:ext cx="985505" cy="99216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DF4DF6B1-1C4F-DB4E-9624-80590F0462E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634666" y="746144"/>
            <a:ext cx="1383576" cy="135001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Box 3"/>
          <p:cNvSpPr txBox="1"/>
          <p:nvPr/>
        </p:nvSpPr>
        <p:spPr>
          <a:xfrm>
            <a:off x="96265" y="5593444"/>
            <a:ext cx="9571717" cy="1015663"/>
          </a:xfrm>
          <a:prstGeom prst="rect">
            <a:avLst/>
          </a:prstGeom>
          <a:noFill/>
        </p:spPr>
        <p:txBody>
          <a:bodyPr wrap="square" rtlCol="0" anchor="ctr" anchorCtr="0">
            <a:spAutoFit/>
          </a:bodyPr>
          <a:lstStyle/>
          <a:p>
            <a:pPr>
              <a:lnSpc>
                <a:spcPts val="2400"/>
              </a:lnSpc>
            </a:pPr>
            <a:r>
              <a:rPr lang="en-US" sz="2400" b="1" dirty="0">
                <a:solidFill>
                  <a:schemeClr val="bg1"/>
                </a:solidFill>
                <a:latin typeface="Helvetica Neue" charset="0"/>
                <a:ea typeface="Helvetica Neue" charset="0"/>
                <a:cs typeface="Helvetica Neue" charset="0"/>
              </a:rPr>
              <a:t>Plume Surface Interaction: Surface Excavation and Construction Impacts </a:t>
            </a:r>
          </a:p>
          <a:p>
            <a:pPr>
              <a:lnSpc>
                <a:spcPts val="2400"/>
              </a:lnSpc>
            </a:pPr>
            <a:endParaRPr lang="en-US" sz="2400" b="1" dirty="0">
              <a:solidFill>
                <a:schemeClr val="bg1"/>
              </a:solidFill>
              <a:latin typeface="Helvetica Neue" charset="0"/>
              <a:ea typeface="Helvetica Neue" charset="0"/>
              <a:cs typeface="Helvetica Neue" charset="0"/>
            </a:endParaRPr>
          </a:p>
        </p:txBody>
      </p:sp>
      <p:sp>
        <p:nvSpPr>
          <p:cNvPr id="12" name="TextBox 11"/>
          <p:cNvSpPr txBox="1"/>
          <p:nvPr/>
        </p:nvSpPr>
        <p:spPr>
          <a:xfrm>
            <a:off x="96265" y="6301330"/>
            <a:ext cx="8468436" cy="307777"/>
          </a:xfrm>
          <a:prstGeom prst="rect">
            <a:avLst/>
          </a:prstGeom>
          <a:noFill/>
        </p:spPr>
        <p:txBody>
          <a:bodyPr wrap="square" rtlCol="0" anchor="ctr" anchorCtr="0">
            <a:spAutoFit/>
          </a:bodyPr>
          <a:lstStyle/>
          <a:p>
            <a:r>
              <a:rPr lang="en-US" sz="1400" dirty="0">
                <a:solidFill>
                  <a:schemeClr val="bg1"/>
                </a:solidFill>
                <a:latin typeface="Helvetica Neue" charset="0"/>
                <a:ea typeface="Helvetica Neue" charset="0"/>
                <a:cs typeface="Helvetica Neue" charset="0"/>
              </a:rPr>
              <a:t>Michelle M. Munk | EDL System Capability Lead |   08.20.21</a:t>
            </a:r>
          </a:p>
        </p:txBody>
      </p:sp>
    </p:spTree>
    <p:extLst>
      <p:ext uri="{BB962C8B-B14F-4D97-AF65-F5344CB8AC3E}">
        <p14:creationId xmlns:p14="http://schemas.microsoft.com/office/powerpoint/2010/main" val="4082722981"/>
      </p:ext>
    </p:extLst>
  </p:cSld>
  <p:clrMapOvr>
    <a:masterClrMapping/>
  </p:clrMapOvr>
  <p:transition spd="med"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5D75A-4B7E-C641-A310-830A5FE066CA}"/>
              </a:ext>
            </a:extLst>
          </p:cNvPr>
          <p:cNvSpPr>
            <a:spLocks noGrp="1"/>
          </p:cNvSpPr>
          <p:nvPr>
            <p:ph type="title"/>
          </p:nvPr>
        </p:nvSpPr>
        <p:spPr>
          <a:xfrm>
            <a:off x="230886" y="-114359"/>
            <a:ext cx="10731640" cy="1066800"/>
          </a:xfrm>
        </p:spPr>
        <p:txBody>
          <a:bodyPr>
            <a:normAutofit/>
          </a:bodyPr>
          <a:lstStyle/>
          <a:p>
            <a:r>
              <a:rPr lang="en-US" sz="3200" dirty="0"/>
              <a:t>Lunar Lander Plumes are a Significant Source of Dust</a:t>
            </a:r>
          </a:p>
        </p:txBody>
      </p:sp>
      <p:sp>
        <p:nvSpPr>
          <p:cNvPr id="3" name="Content Placeholder 2">
            <a:extLst>
              <a:ext uri="{FF2B5EF4-FFF2-40B4-BE49-F238E27FC236}">
                <a16:creationId xmlns:a16="http://schemas.microsoft.com/office/drawing/2014/main" id="{BFBB712D-2FD6-2344-9228-8FA644C3F37F}"/>
              </a:ext>
            </a:extLst>
          </p:cNvPr>
          <p:cNvSpPr>
            <a:spLocks noGrp="1"/>
          </p:cNvSpPr>
          <p:nvPr>
            <p:ph idx="1"/>
          </p:nvPr>
        </p:nvSpPr>
        <p:spPr>
          <a:xfrm>
            <a:off x="609600" y="1208783"/>
            <a:ext cx="10972800" cy="5122863"/>
          </a:xfrm>
        </p:spPr>
        <p:txBody>
          <a:bodyPr/>
          <a:lstStyle/>
          <a:p>
            <a:pPr marL="0" indent="0">
              <a:buNone/>
            </a:pPr>
            <a:r>
              <a:rPr lang="en-US" dirty="0"/>
              <a:t> </a:t>
            </a:r>
          </a:p>
        </p:txBody>
      </p:sp>
      <p:sp>
        <p:nvSpPr>
          <p:cNvPr id="5" name="Slide Number Placeholder 2">
            <a:extLst>
              <a:ext uri="{FF2B5EF4-FFF2-40B4-BE49-F238E27FC236}">
                <a16:creationId xmlns:a16="http://schemas.microsoft.com/office/drawing/2014/main" id="{718C72AD-53B1-724C-A232-56EB08FF2C21}"/>
              </a:ext>
            </a:extLst>
          </p:cNvPr>
          <p:cNvSpPr txBox="1">
            <a:spLocks/>
          </p:cNvSpPr>
          <p:nvPr/>
        </p:nvSpPr>
        <p:spPr>
          <a:xfrm>
            <a:off x="230886" y="6568694"/>
            <a:ext cx="11961114" cy="2667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uk-UA" dirty="0"/>
          </a:p>
        </p:txBody>
      </p:sp>
      <p:cxnSp>
        <p:nvCxnSpPr>
          <p:cNvPr id="6" name="Straight Connector 5">
            <a:extLst>
              <a:ext uri="{FF2B5EF4-FFF2-40B4-BE49-F238E27FC236}">
                <a16:creationId xmlns:a16="http://schemas.microsoft.com/office/drawing/2014/main" id="{2122AA02-0A7C-F640-9C05-072D8A2D701B}"/>
              </a:ext>
            </a:extLst>
          </p:cNvPr>
          <p:cNvCxnSpPr>
            <a:stCxn id="20" idx="3"/>
          </p:cNvCxnSpPr>
          <p:nvPr/>
        </p:nvCxnSpPr>
        <p:spPr>
          <a:xfrm>
            <a:off x="7269019" y="3144024"/>
            <a:ext cx="312881" cy="433"/>
          </a:xfrm>
          <a:prstGeom prst="line">
            <a:avLst/>
          </a:prstGeom>
          <a:noFill/>
          <a:ln w="2540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7" name="Straight Connector 6">
            <a:extLst>
              <a:ext uri="{FF2B5EF4-FFF2-40B4-BE49-F238E27FC236}">
                <a16:creationId xmlns:a16="http://schemas.microsoft.com/office/drawing/2014/main" id="{0C1C7EBE-C9D0-2A4B-AE0A-FF2A8C6821AB}"/>
              </a:ext>
            </a:extLst>
          </p:cNvPr>
          <p:cNvCxnSpPr>
            <a:stCxn id="14" idx="3"/>
          </p:cNvCxnSpPr>
          <p:nvPr/>
        </p:nvCxnSpPr>
        <p:spPr>
          <a:xfrm flipV="1">
            <a:off x="7573818" y="2263394"/>
            <a:ext cx="355745" cy="866"/>
          </a:xfrm>
          <a:prstGeom prst="line">
            <a:avLst/>
          </a:prstGeom>
          <a:noFill/>
          <a:ln w="2540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8" name="Straight Connector 7">
            <a:extLst>
              <a:ext uri="{FF2B5EF4-FFF2-40B4-BE49-F238E27FC236}">
                <a16:creationId xmlns:a16="http://schemas.microsoft.com/office/drawing/2014/main" id="{83A288DA-40ED-7B42-B4E6-04128A1742F2}"/>
              </a:ext>
            </a:extLst>
          </p:cNvPr>
          <p:cNvCxnSpPr/>
          <p:nvPr/>
        </p:nvCxnSpPr>
        <p:spPr>
          <a:xfrm flipH="1" flipV="1">
            <a:off x="8006080" y="2088769"/>
            <a:ext cx="2275840" cy="955040"/>
          </a:xfrm>
          <a:prstGeom prst="line">
            <a:avLst/>
          </a:prstGeom>
          <a:noFill/>
          <a:ln w="25400" cap="flat" cmpd="sng" algn="ctr">
            <a:solidFill>
              <a:sysClr val="windowText" lastClr="000000"/>
            </a:solidFill>
            <a:prstDash val="solid"/>
          </a:ln>
          <a:effectLst>
            <a:outerShdw blurRad="40000" dist="20000" dir="5400000" rotWithShape="0">
              <a:srgbClr val="000000">
                <a:alpha val="38000"/>
              </a:srgbClr>
            </a:outerShdw>
          </a:effectLst>
        </p:spPr>
      </p:cxnSp>
      <p:pic>
        <p:nvPicPr>
          <p:cNvPr id="9" name="Picture 8">
            <a:extLst>
              <a:ext uri="{FF2B5EF4-FFF2-40B4-BE49-F238E27FC236}">
                <a16:creationId xmlns:a16="http://schemas.microsoft.com/office/drawing/2014/main" id="{39EB0B35-1AD6-444D-A982-82E0A0DE2C5A}"/>
              </a:ext>
            </a:extLst>
          </p:cNvPr>
          <p:cNvPicPr>
            <a:picLocks noChangeAspect="1"/>
          </p:cNvPicPr>
          <p:nvPr/>
        </p:nvPicPr>
        <p:blipFill>
          <a:blip r:embed="rId2"/>
          <a:stretch>
            <a:fillRect/>
          </a:stretch>
        </p:blipFill>
        <p:spPr>
          <a:xfrm>
            <a:off x="9103360" y="4069968"/>
            <a:ext cx="1466874" cy="1217499"/>
          </a:xfrm>
          <a:prstGeom prst="rect">
            <a:avLst/>
          </a:prstGeom>
        </p:spPr>
      </p:pic>
      <p:pic>
        <p:nvPicPr>
          <p:cNvPr id="10" name="Picture 9">
            <a:extLst>
              <a:ext uri="{FF2B5EF4-FFF2-40B4-BE49-F238E27FC236}">
                <a16:creationId xmlns:a16="http://schemas.microsoft.com/office/drawing/2014/main" id="{5781B8BF-7FC5-3B4F-89C5-97DE58396E01}"/>
              </a:ext>
            </a:extLst>
          </p:cNvPr>
          <p:cNvPicPr>
            <a:picLocks noChangeAspect="1"/>
          </p:cNvPicPr>
          <p:nvPr/>
        </p:nvPicPr>
        <p:blipFill>
          <a:blip r:embed="rId3"/>
          <a:stretch>
            <a:fillRect/>
          </a:stretch>
        </p:blipFill>
        <p:spPr>
          <a:xfrm>
            <a:off x="5209940" y="5812394"/>
            <a:ext cx="1167890" cy="754043"/>
          </a:xfrm>
          <a:prstGeom prst="rect">
            <a:avLst/>
          </a:prstGeom>
        </p:spPr>
      </p:pic>
      <p:graphicFrame>
        <p:nvGraphicFramePr>
          <p:cNvPr id="11" name="Diagram 10">
            <a:extLst>
              <a:ext uri="{FF2B5EF4-FFF2-40B4-BE49-F238E27FC236}">
                <a16:creationId xmlns:a16="http://schemas.microsoft.com/office/drawing/2014/main" id="{51BFBB8B-5400-A74A-BD5F-4B9843745080}"/>
              </a:ext>
            </a:extLst>
          </p:cNvPr>
          <p:cNvGraphicFramePr/>
          <p:nvPr>
            <p:extLst>
              <p:ext uri="{D42A27DB-BD31-4B8C-83A1-F6EECF244321}">
                <p14:modId xmlns:p14="http://schemas.microsoft.com/office/powerpoint/2010/main" val="2855577792"/>
              </p:ext>
            </p:extLst>
          </p:nvPr>
        </p:nvGraphicFramePr>
        <p:xfrm>
          <a:off x="0" y="1686987"/>
          <a:ext cx="8128000" cy="3860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11">
            <a:extLst>
              <a:ext uri="{FF2B5EF4-FFF2-40B4-BE49-F238E27FC236}">
                <a16:creationId xmlns:a16="http://schemas.microsoft.com/office/drawing/2014/main" id="{766C6A1E-1D97-064D-B000-D2ACFF4C2562}"/>
              </a:ext>
            </a:extLst>
          </p:cNvPr>
          <p:cNvSpPr/>
          <p:nvPr/>
        </p:nvSpPr>
        <p:spPr>
          <a:xfrm>
            <a:off x="99206" y="992575"/>
            <a:ext cx="9995809" cy="1015663"/>
          </a:xfrm>
          <a:prstGeom prst="rect">
            <a:avLst/>
          </a:prstGeom>
        </p:spPr>
        <p:txBody>
          <a:bodyPr wrap="square">
            <a:spAutoFit/>
          </a:bodyPr>
          <a:lstStyle/>
          <a:p>
            <a:pPr marL="0" marR="0" lvl="0" indent="-914400" defTabSz="914400" eaLnBrk="1" fontAlgn="auto" latinLnBrk="0" hangingPunct="1">
              <a:lnSpc>
                <a:spcPct val="100000"/>
              </a:lnSpc>
              <a:spcBef>
                <a:spcPts val="0"/>
              </a:spcBef>
              <a:spcAft>
                <a:spcPts val="600"/>
              </a:spcAft>
              <a:buClrTx/>
              <a:buSzTx/>
              <a:buFontTx/>
              <a:buNone/>
              <a:tabLst/>
              <a:defRPr/>
            </a:pPr>
            <a:r>
              <a:rPr kumimoji="0" lang="en-US" sz="2000" b="0" i="1" u="sng"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Challenge</a:t>
            </a:r>
            <a:r>
              <a:rPr kumimoji="0" lang="en-US" sz="2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2000" b="1" i="0"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Lunar dust </a:t>
            </a:r>
            <a:r>
              <a:rPr kumimoji="0" lang="en-US" sz="2000" b="0" i="0"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is a significant obstacle </a:t>
            </a:r>
            <a:r>
              <a:rPr kumimoji="0" lang="en-US" sz="2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to achieving a sustainable human presence on the Moon, and </a:t>
            </a:r>
            <a:r>
              <a:rPr kumimoji="0" lang="en-US" sz="2000" b="1" i="0"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lunar landers</a:t>
            </a:r>
            <a:r>
              <a:rPr kumimoji="0" lang="en-US" sz="2000" b="0" i="0"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2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will be a </a:t>
            </a:r>
            <a:r>
              <a:rPr kumimoji="0" lang="en-US" sz="2000" b="1" i="0"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major source of dust transpor</a:t>
            </a:r>
            <a:r>
              <a:rPr kumimoji="0" lang="en-US" sz="2000" b="0" i="0"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 </a:t>
            </a:r>
            <a:r>
              <a:rPr kumimoji="0" lang="en-US" sz="20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across the lunar surface.</a:t>
            </a:r>
          </a:p>
        </p:txBody>
      </p:sp>
      <p:pic>
        <p:nvPicPr>
          <p:cNvPr id="13" name="Picture 12">
            <a:extLst>
              <a:ext uri="{FF2B5EF4-FFF2-40B4-BE49-F238E27FC236}">
                <a16:creationId xmlns:a16="http://schemas.microsoft.com/office/drawing/2014/main" id="{2C3711C4-A7F5-7048-B281-221B362F6DC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95015" y="1240432"/>
            <a:ext cx="1828800" cy="1024128"/>
          </a:xfrm>
          <a:prstGeom prst="rect">
            <a:avLst/>
          </a:prstGeom>
        </p:spPr>
      </p:pic>
      <p:sp>
        <p:nvSpPr>
          <p:cNvPr id="14" name="Right Arrow 15">
            <a:extLst>
              <a:ext uri="{FF2B5EF4-FFF2-40B4-BE49-F238E27FC236}">
                <a16:creationId xmlns:a16="http://schemas.microsoft.com/office/drawing/2014/main" id="{FE81F67A-3D4B-994A-8D70-4EED12491563}"/>
              </a:ext>
            </a:extLst>
          </p:cNvPr>
          <p:cNvSpPr/>
          <p:nvPr/>
        </p:nvSpPr>
        <p:spPr>
          <a:xfrm>
            <a:off x="6816436" y="2176514"/>
            <a:ext cx="757382" cy="175491"/>
          </a:xfrm>
          <a:prstGeom prst="rightArrow">
            <a:avLst/>
          </a:prstGeom>
          <a:solidFill>
            <a:sysClr val="windowText" lastClr="000000">
              <a:lumMod val="50000"/>
              <a:lumOff val="50000"/>
            </a:sysClr>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Right Arrow 16">
            <a:extLst>
              <a:ext uri="{FF2B5EF4-FFF2-40B4-BE49-F238E27FC236}">
                <a16:creationId xmlns:a16="http://schemas.microsoft.com/office/drawing/2014/main" id="{2E92D1D6-88E9-DF4D-92B7-112115E75CEF}"/>
              </a:ext>
            </a:extLst>
          </p:cNvPr>
          <p:cNvSpPr/>
          <p:nvPr/>
        </p:nvSpPr>
        <p:spPr>
          <a:xfrm rot="19859209">
            <a:off x="7461550" y="3024266"/>
            <a:ext cx="3361932" cy="234969"/>
          </a:xfrm>
          <a:prstGeom prst="rightArrow">
            <a:avLst/>
          </a:prstGeom>
          <a:solidFill>
            <a:sysClr val="windowText" lastClr="000000">
              <a:lumMod val="50000"/>
              <a:lumOff val="50000"/>
            </a:sysClr>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F0D332A0-8DB4-D044-904F-39EBE60C9250}"/>
              </a:ext>
            </a:extLst>
          </p:cNvPr>
          <p:cNvGrpSpPr/>
          <p:nvPr/>
        </p:nvGrpSpPr>
        <p:grpSpPr>
          <a:xfrm>
            <a:off x="7666181" y="1919052"/>
            <a:ext cx="2747819" cy="1825028"/>
            <a:chOff x="8903854" y="1285010"/>
            <a:chExt cx="2747819" cy="1825028"/>
          </a:xfrm>
        </p:grpSpPr>
        <p:pic>
          <p:nvPicPr>
            <p:cNvPr id="17" name="Picture 16">
              <a:extLst>
                <a:ext uri="{FF2B5EF4-FFF2-40B4-BE49-F238E27FC236}">
                  <a16:creationId xmlns:a16="http://schemas.microsoft.com/office/drawing/2014/main" id="{B32E3607-7D59-3B41-8B89-F09F02C65E4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03854" y="1285010"/>
              <a:ext cx="858982" cy="746241"/>
            </a:xfrm>
            <a:prstGeom prst="rect">
              <a:avLst/>
            </a:prstGeom>
          </p:spPr>
        </p:pic>
        <p:pic>
          <p:nvPicPr>
            <p:cNvPr id="18" name="Picture 17">
              <a:extLst>
                <a:ext uri="{FF2B5EF4-FFF2-40B4-BE49-F238E27FC236}">
                  <a16:creationId xmlns:a16="http://schemas.microsoft.com/office/drawing/2014/main" id="{2A7F1D58-6B2F-A746-82FD-DECA1752785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55200" y="1591611"/>
              <a:ext cx="855057" cy="989093"/>
            </a:xfrm>
            <a:prstGeom prst="rect">
              <a:avLst/>
            </a:prstGeom>
          </p:spPr>
        </p:pic>
        <p:pic>
          <p:nvPicPr>
            <p:cNvPr id="19" name="Picture 18">
              <a:extLst>
                <a:ext uri="{FF2B5EF4-FFF2-40B4-BE49-F238E27FC236}">
                  <a16:creationId xmlns:a16="http://schemas.microsoft.com/office/drawing/2014/main" id="{DF187F54-B3A8-1740-8E81-357E28E0353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797309" y="2027844"/>
              <a:ext cx="854364" cy="1082194"/>
            </a:xfrm>
            <a:prstGeom prst="rect">
              <a:avLst/>
            </a:prstGeom>
          </p:spPr>
        </p:pic>
      </p:grpSp>
      <p:sp>
        <p:nvSpPr>
          <p:cNvPr id="20" name="Right Arrow 17">
            <a:extLst>
              <a:ext uri="{FF2B5EF4-FFF2-40B4-BE49-F238E27FC236}">
                <a16:creationId xmlns:a16="http://schemas.microsoft.com/office/drawing/2014/main" id="{F6BA2DC5-F214-F14E-88BA-951B71DCB869}"/>
              </a:ext>
            </a:extLst>
          </p:cNvPr>
          <p:cNvSpPr/>
          <p:nvPr/>
        </p:nvSpPr>
        <p:spPr>
          <a:xfrm>
            <a:off x="6765637" y="3058587"/>
            <a:ext cx="503382" cy="170873"/>
          </a:xfrm>
          <a:prstGeom prst="rightArrow">
            <a:avLst/>
          </a:prstGeom>
          <a:solidFill>
            <a:sysClr val="windowText" lastClr="000000">
              <a:lumMod val="50000"/>
              <a:lumOff val="50000"/>
            </a:sysClr>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1" name="Picture 20">
            <a:extLst>
              <a:ext uri="{FF2B5EF4-FFF2-40B4-BE49-F238E27FC236}">
                <a16:creationId xmlns:a16="http://schemas.microsoft.com/office/drawing/2014/main" id="{4E1C5D8F-6354-7B4A-B967-5B31D348AE8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89090" y="2820150"/>
            <a:ext cx="674255" cy="694482"/>
          </a:xfrm>
          <a:prstGeom prst="rect">
            <a:avLst/>
          </a:prstGeom>
        </p:spPr>
      </p:pic>
      <p:sp>
        <p:nvSpPr>
          <p:cNvPr id="22" name="Rectangle 21">
            <a:extLst>
              <a:ext uri="{FF2B5EF4-FFF2-40B4-BE49-F238E27FC236}">
                <a16:creationId xmlns:a16="http://schemas.microsoft.com/office/drawing/2014/main" id="{615C0B0F-DF95-4843-AB5A-5AFDCFB00A79}"/>
              </a:ext>
            </a:extLst>
          </p:cNvPr>
          <p:cNvSpPr/>
          <p:nvPr/>
        </p:nvSpPr>
        <p:spPr>
          <a:xfrm>
            <a:off x="33889" y="6133609"/>
            <a:ext cx="1109135" cy="30777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sng" strike="noStrike" kern="0" cap="none" spc="0" normalizeH="0" baseline="0" noProof="0" dirty="0">
                <a:ln>
                  <a:noFill/>
                </a:ln>
                <a:solidFill>
                  <a:prstClr val="black"/>
                </a:solidFill>
                <a:effectLst/>
                <a:uLnTx/>
                <a:uFillTx/>
              </a:rPr>
              <a:t>Understand</a:t>
            </a:r>
            <a:endParaRPr kumimoji="0" lang="en-US" sz="1400" b="0" i="0" u="none" strike="noStrike" kern="0" cap="none" spc="0" normalizeH="0" baseline="0" noProof="0" dirty="0">
              <a:ln>
                <a:noFill/>
              </a:ln>
              <a:solidFill>
                <a:prstClr val="black"/>
              </a:solidFill>
              <a:effectLst/>
              <a:uLnTx/>
              <a:uFillTx/>
            </a:endParaRPr>
          </a:p>
        </p:txBody>
      </p:sp>
      <p:pic>
        <p:nvPicPr>
          <p:cNvPr id="23" name="Picture 22">
            <a:extLst>
              <a:ext uri="{FF2B5EF4-FFF2-40B4-BE49-F238E27FC236}">
                <a16:creationId xmlns:a16="http://schemas.microsoft.com/office/drawing/2014/main" id="{33A7A63E-29F9-C64F-8B8B-560FB8BA4D0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708458" y="5144815"/>
            <a:ext cx="2109133" cy="1184461"/>
          </a:xfrm>
          <a:prstGeom prst="rect">
            <a:avLst/>
          </a:prstGeom>
        </p:spPr>
      </p:pic>
      <p:sp>
        <p:nvSpPr>
          <p:cNvPr id="24" name="Rectangle 23">
            <a:extLst>
              <a:ext uri="{FF2B5EF4-FFF2-40B4-BE49-F238E27FC236}">
                <a16:creationId xmlns:a16="http://schemas.microsoft.com/office/drawing/2014/main" id="{2B256EE4-5AC8-B24E-9D5E-D3598BA3D086}"/>
              </a:ext>
            </a:extLst>
          </p:cNvPr>
          <p:cNvSpPr/>
          <p:nvPr/>
        </p:nvSpPr>
        <p:spPr>
          <a:xfrm>
            <a:off x="7044626" y="6280845"/>
            <a:ext cx="5090161"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i="1" kern="0" dirty="0">
                <a:solidFill>
                  <a:prstClr val="black"/>
                </a:solidFill>
              </a:rPr>
              <a:t>Previous studies of PSI effects relied </a:t>
            </a:r>
            <a:r>
              <a:rPr kumimoji="0" lang="en-US" sz="1200" b="0" i="1" u="none" strike="noStrike" kern="0" cap="none" spc="0" normalizeH="0" baseline="0" noProof="0" dirty="0">
                <a:ln>
                  <a:noFill/>
                </a:ln>
                <a:solidFill>
                  <a:prstClr val="black"/>
                </a:solidFill>
                <a:effectLst/>
                <a:uLnTx/>
                <a:uFillTx/>
              </a:rPr>
              <a:t>on data from Apollo 12/Surveyor 3, analog Apollo video/images, and indirect evidence of damage (Curiosity)</a:t>
            </a:r>
          </a:p>
        </p:txBody>
      </p:sp>
      <p:pic>
        <p:nvPicPr>
          <p:cNvPr id="25" name="Picture 24">
            <a:extLst>
              <a:ext uri="{FF2B5EF4-FFF2-40B4-BE49-F238E27FC236}">
                <a16:creationId xmlns:a16="http://schemas.microsoft.com/office/drawing/2014/main" id="{BBAAF73E-4273-CC40-AFD6-9CD5BD064E75}"/>
              </a:ext>
            </a:extLst>
          </p:cNvPr>
          <p:cNvPicPr>
            <a:picLocks noChangeAspect="1"/>
          </p:cNvPicPr>
          <p:nvPr/>
        </p:nvPicPr>
        <p:blipFill>
          <a:blip r:embed="rId15"/>
          <a:stretch>
            <a:fillRect/>
          </a:stretch>
        </p:blipFill>
        <p:spPr>
          <a:xfrm>
            <a:off x="2494988" y="5670804"/>
            <a:ext cx="972735" cy="914993"/>
          </a:xfrm>
          <a:prstGeom prst="rect">
            <a:avLst/>
          </a:prstGeom>
        </p:spPr>
      </p:pic>
      <p:pic>
        <p:nvPicPr>
          <p:cNvPr id="26" name="Picture 25">
            <a:extLst>
              <a:ext uri="{FF2B5EF4-FFF2-40B4-BE49-F238E27FC236}">
                <a16:creationId xmlns:a16="http://schemas.microsoft.com/office/drawing/2014/main" id="{2EA3DBB9-889C-AF41-A43A-AFA37383E54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950565" y="5713589"/>
            <a:ext cx="744786" cy="883146"/>
          </a:xfrm>
          <a:prstGeom prst="rect">
            <a:avLst/>
          </a:prstGeom>
        </p:spPr>
      </p:pic>
      <p:pic>
        <p:nvPicPr>
          <p:cNvPr id="27" name="Picture 26">
            <a:extLst>
              <a:ext uri="{FF2B5EF4-FFF2-40B4-BE49-F238E27FC236}">
                <a16:creationId xmlns:a16="http://schemas.microsoft.com/office/drawing/2014/main" id="{BFBB4C1A-170B-0D43-84AF-34AFCEA3B283}"/>
              </a:ext>
            </a:extLst>
          </p:cNvPr>
          <p:cNvPicPr>
            <a:picLocks noChangeAspect="1"/>
          </p:cNvPicPr>
          <p:nvPr/>
        </p:nvPicPr>
        <p:blipFill>
          <a:blip r:embed="rId17"/>
          <a:stretch>
            <a:fillRect/>
          </a:stretch>
        </p:blipFill>
        <p:spPr>
          <a:xfrm>
            <a:off x="10383891" y="4698878"/>
            <a:ext cx="1610839" cy="1472853"/>
          </a:xfrm>
          <a:prstGeom prst="rect">
            <a:avLst/>
          </a:prstGeom>
        </p:spPr>
      </p:pic>
      <p:cxnSp>
        <p:nvCxnSpPr>
          <p:cNvPr id="28" name="Connector: Elbow 29">
            <a:extLst>
              <a:ext uri="{FF2B5EF4-FFF2-40B4-BE49-F238E27FC236}">
                <a16:creationId xmlns:a16="http://schemas.microsoft.com/office/drawing/2014/main" id="{50F3A7FF-C83F-324B-9514-B03DAAEF6B17}"/>
              </a:ext>
            </a:extLst>
          </p:cNvPr>
          <p:cNvCxnSpPr>
            <a:cxnSpLocks/>
          </p:cNvCxnSpPr>
          <p:nvPr/>
        </p:nvCxnSpPr>
        <p:spPr>
          <a:xfrm rot="10800000">
            <a:off x="9045056" y="4007280"/>
            <a:ext cx="3146947" cy="225874"/>
          </a:xfrm>
          <a:prstGeom prst="bentConnector3">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Connector: Elbow 32">
            <a:extLst>
              <a:ext uri="{FF2B5EF4-FFF2-40B4-BE49-F238E27FC236}">
                <a16:creationId xmlns:a16="http://schemas.microsoft.com/office/drawing/2014/main" id="{0DB12DF6-41D0-5243-AFED-78B7108920E9}"/>
              </a:ext>
            </a:extLst>
          </p:cNvPr>
          <p:cNvCxnSpPr>
            <a:cxnSpLocks/>
          </p:cNvCxnSpPr>
          <p:nvPr/>
        </p:nvCxnSpPr>
        <p:spPr>
          <a:xfrm rot="5400000">
            <a:off x="7172758" y="4305871"/>
            <a:ext cx="2175383" cy="1569213"/>
          </a:xfrm>
          <a:prstGeom prst="bentConnector3">
            <a:avLst>
              <a:gd name="adj1" fmla="val 50000"/>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Connector: Elbow 34">
            <a:extLst>
              <a:ext uri="{FF2B5EF4-FFF2-40B4-BE49-F238E27FC236}">
                <a16:creationId xmlns:a16="http://schemas.microsoft.com/office/drawing/2014/main" id="{02EBFE2A-E671-8948-B33C-31D69254550F}"/>
              </a:ext>
            </a:extLst>
          </p:cNvPr>
          <p:cNvCxnSpPr/>
          <p:nvPr/>
        </p:nvCxnSpPr>
        <p:spPr>
          <a:xfrm rot="5400000">
            <a:off x="6952185" y="6324943"/>
            <a:ext cx="666388" cy="392424"/>
          </a:xfrm>
          <a:prstGeom prst="bentConnector3">
            <a:avLst>
              <a:gd name="adj1" fmla="val -66"/>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pic>
        <p:nvPicPr>
          <p:cNvPr id="31" name="Picture 30">
            <a:extLst>
              <a:ext uri="{FF2B5EF4-FFF2-40B4-BE49-F238E27FC236}">
                <a16:creationId xmlns:a16="http://schemas.microsoft.com/office/drawing/2014/main" id="{511BBBDF-6284-7541-80C6-702464E4856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98389" y="5903179"/>
            <a:ext cx="1109959" cy="682618"/>
          </a:xfrm>
          <a:prstGeom prst="rect">
            <a:avLst/>
          </a:prstGeom>
        </p:spPr>
      </p:pic>
      <p:sp>
        <p:nvSpPr>
          <p:cNvPr id="32" name="TextBox 31">
            <a:extLst>
              <a:ext uri="{FF2B5EF4-FFF2-40B4-BE49-F238E27FC236}">
                <a16:creationId xmlns:a16="http://schemas.microsoft.com/office/drawing/2014/main" id="{CEFCE649-8230-924F-A127-926A469010E2}"/>
              </a:ext>
            </a:extLst>
          </p:cNvPr>
          <p:cNvSpPr txBox="1"/>
          <p:nvPr/>
        </p:nvSpPr>
        <p:spPr>
          <a:xfrm>
            <a:off x="1340883" y="6566437"/>
            <a:ext cx="5447325" cy="307777"/>
          </a:xfrm>
          <a:prstGeom prst="rect">
            <a:avLst/>
          </a:prstGeom>
          <a:noFill/>
        </p:spPr>
        <p:txBody>
          <a:bodyPr wrap="none" rtlCol="0">
            <a:spAutoFit/>
          </a:bodyPr>
          <a:lstStyle/>
          <a:p>
            <a:r>
              <a:rPr lang="en-US" sz="1400" dirty="0">
                <a:latin typeface="Arial"/>
                <a:cs typeface="Arial"/>
              </a:rPr>
              <a:t>Ejecta                Plume                 Erosion         Lander Environment</a:t>
            </a:r>
          </a:p>
        </p:txBody>
      </p:sp>
      <p:sp>
        <p:nvSpPr>
          <p:cNvPr id="4" name="TextBox 3">
            <a:extLst>
              <a:ext uri="{FF2B5EF4-FFF2-40B4-BE49-F238E27FC236}">
                <a16:creationId xmlns:a16="http://schemas.microsoft.com/office/drawing/2014/main" id="{AB56631A-5627-4345-8E6A-F9D4A10C7456}"/>
              </a:ext>
            </a:extLst>
          </p:cNvPr>
          <p:cNvSpPr txBox="1"/>
          <p:nvPr/>
        </p:nvSpPr>
        <p:spPr>
          <a:xfrm>
            <a:off x="10271004" y="3746252"/>
            <a:ext cx="1915909" cy="230832"/>
          </a:xfrm>
          <a:prstGeom prst="rect">
            <a:avLst/>
          </a:prstGeom>
          <a:noFill/>
        </p:spPr>
        <p:txBody>
          <a:bodyPr wrap="none" rtlCol="0">
            <a:spAutoFit/>
          </a:bodyPr>
          <a:lstStyle/>
          <a:p>
            <a:r>
              <a:rPr lang="en-US" sz="900" i="1" dirty="0">
                <a:latin typeface="Arial"/>
                <a:cs typeface="Arial"/>
              </a:rPr>
              <a:t>Chart Credit: Jim </a:t>
            </a:r>
            <a:r>
              <a:rPr lang="en-US" sz="900" i="1" dirty="0" err="1">
                <a:latin typeface="Arial"/>
                <a:cs typeface="Arial"/>
              </a:rPr>
              <a:t>Mantovani</a:t>
            </a:r>
            <a:r>
              <a:rPr lang="en-US" sz="900" i="1" dirty="0">
                <a:latin typeface="Arial"/>
                <a:cs typeface="Arial"/>
              </a:rPr>
              <a:t>, KSC</a:t>
            </a:r>
          </a:p>
        </p:txBody>
      </p:sp>
    </p:spTree>
    <p:extLst>
      <p:ext uri="{BB962C8B-B14F-4D97-AF65-F5344CB8AC3E}">
        <p14:creationId xmlns:p14="http://schemas.microsoft.com/office/powerpoint/2010/main" val="1113279378"/>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249" y="103188"/>
            <a:ext cx="10769600" cy="742950"/>
          </a:xfrm>
        </p:spPr>
        <p:txBody>
          <a:bodyPr>
            <a:normAutofit/>
          </a:bodyPr>
          <a:lstStyle/>
          <a:p>
            <a:r>
              <a:rPr lang="en-US" sz="3200" dirty="0"/>
              <a:t>Plume Surface Interaction Project Overview</a:t>
            </a:r>
          </a:p>
        </p:txBody>
      </p:sp>
      <p:sp>
        <p:nvSpPr>
          <p:cNvPr id="5" name="Rectangle 2"/>
          <p:cNvSpPr>
            <a:spLocks noChangeArrowheads="1"/>
          </p:cNvSpPr>
          <p:nvPr/>
        </p:nvSpPr>
        <p:spPr bwMode="auto">
          <a:xfrm>
            <a:off x="410095" y="846138"/>
            <a:ext cx="6113153" cy="4291861"/>
          </a:xfrm>
          <a:prstGeom prst="rect">
            <a:avLst/>
          </a:prstGeom>
          <a:noFill/>
          <a:ln w="12700">
            <a:noFill/>
            <a:miter lim="800000"/>
            <a:headEnd/>
            <a:tailEnd/>
          </a:ln>
          <a:effectLst/>
        </p:spPr>
        <p:txBody>
          <a:bodyPr lIns="182880" tIns="91440" rIns="182880" bIns="91440"/>
          <a:lstStyle/>
          <a:p>
            <a:r>
              <a:rPr lang="en-US" sz="1600" b="1" dirty="0">
                <a:latin typeface="Arial" panose="020B0604020202020204" pitchFamily="34" charset="0"/>
                <a:cs typeface="Arial" panose="020B0604020202020204" pitchFamily="34" charset="0"/>
              </a:rPr>
              <a:t>OBJECTIVE:</a:t>
            </a:r>
            <a:r>
              <a:rPr lang="en-US" sz="1600" dirty="0">
                <a:latin typeface="Arial" panose="020B0604020202020204" pitchFamily="34" charset="0"/>
                <a:cs typeface="Arial" panose="020B0604020202020204" pitchFamily="34" charset="0"/>
              </a:rPr>
              <a:t> Provide tools and data to better predict environments created by the impingement of descent thruster rocket plumes on planetary bodies, enabling improved design and risk analysis of landing vehicles and surface assets. </a:t>
            </a:r>
          </a:p>
          <a:p>
            <a:endParaRPr lang="en-US" sz="1600" dirty="0">
              <a:solidFill>
                <a:srgbClr val="0070C0"/>
              </a:solidFill>
            </a:endParaRPr>
          </a:p>
          <a:p>
            <a:pPr defTabSz="939800" eaLnBrk="0" fontAlgn="base" hangingPunct="0"/>
            <a:r>
              <a:rPr lang="en-US" sz="1600" b="1" dirty="0">
                <a:solidFill>
                  <a:srgbClr val="000000"/>
                </a:solidFill>
                <a:latin typeface="Arial" charset="0"/>
              </a:rPr>
              <a:t>Partners:</a:t>
            </a:r>
          </a:p>
          <a:p>
            <a:pPr marL="285750" indent="-285750" defTabSz="939800" eaLnBrk="0" fontAlgn="base" hangingPunct="0">
              <a:buFont typeface="Arial" charset="0"/>
              <a:buChar char="•"/>
            </a:pPr>
            <a:r>
              <a:rPr lang="en-US" sz="1600" dirty="0">
                <a:latin typeface="Arial" charset="0"/>
              </a:rPr>
              <a:t>MSFC (Lead)</a:t>
            </a:r>
          </a:p>
          <a:p>
            <a:pPr marL="285750" indent="-285750" defTabSz="939800" eaLnBrk="0" fontAlgn="base" hangingPunct="0">
              <a:buFont typeface="Arial" charset="0"/>
              <a:buChar char="•"/>
            </a:pPr>
            <a:r>
              <a:rPr lang="en-US" sz="1600" dirty="0" err="1">
                <a:latin typeface="Arial" charset="0"/>
              </a:rPr>
              <a:t>LaRC</a:t>
            </a:r>
            <a:endParaRPr lang="en-US" sz="1600" dirty="0">
              <a:latin typeface="Arial" charset="0"/>
            </a:endParaRPr>
          </a:p>
          <a:p>
            <a:pPr marL="285750" indent="-285750" defTabSz="939800" eaLnBrk="0" fontAlgn="base" hangingPunct="0">
              <a:buFont typeface="Arial" charset="0"/>
              <a:buChar char="•"/>
            </a:pPr>
            <a:r>
              <a:rPr lang="en-US" sz="1600" dirty="0">
                <a:latin typeface="Arial" charset="0"/>
              </a:rPr>
              <a:t>KSC</a:t>
            </a:r>
          </a:p>
          <a:p>
            <a:pPr marL="285750" indent="-285750" defTabSz="939800" eaLnBrk="0" fontAlgn="base" hangingPunct="0">
              <a:buFont typeface="Arial" charset="0"/>
              <a:buChar char="•"/>
            </a:pPr>
            <a:r>
              <a:rPr lang="en-US" sz="1600" dirty="0">
                <a:latin typeface="Arial" charset="0"/>
              </a:rPr>
              <a:t>GRC</a:t>
            </a:r>
          </a:p>
          <a:p>
            <a:pPr marL="285750" indent="-285750" defTabSz="939800" eaLnBrk="0" fontAlgn="base" hangingPunct="0">
              <a:buFont typeface="Arial" charset="0"/>
              <a:buChar char="•"/>
            </a:pPr>
            <a:r>
              <a:rPr lang="en-US" sz="1600" dirty="0">
                <a:latin typeface="Arial" charset="0"/>
              </a:rPr>
              <a:t>JPL</a:t>
            </a:r>
          </a:p>
          <a:p>
            <a:pPr marL="285750" indent="-285750" defTabSz="939800" eaLnBrk="0" fontAlgn="base" hangingPunct="0">
              <a:buFont typeface="Arial" charset="0"/>
              <a:buChar char="•"/>
            </a:pPr>
            <a:r>
              <a:rPr lang="en-US" sz="1600" dirty="0">
                <a:latin typeface="Arial" charset="0"/>
              </a:rPr>
              <a:t>Johns Hopkins University, University of Michigan, University of Central Florida, University of California – Davis, Mississippi State University, Stevens Institute of Technology</a:t>
            </a:r>
          </a:p>
          <a:p>
            <a:pPr defTabSz="939800" eaLnBrk="0" fontAlgn="base" hangingPunct="0"/>
            <a:endParaRPr lang="en-US" sz="1600" b="1" dirty="0">
              <a:solidFill>
                <a:srgbClr val="000000"/>
              </a:solidFill>
              <a:latin typeface="Arial" charset="0"/>
            </a:endParaRPr>
          </a:p>
          <a:p>
            <a:pPr defTabSz="939800" eaLnBrk="0" fontAlgn="base" hangingPunct="0">
              <a:spcBef>
                <a:spcPct val="20000"/>
              </a:spcBef>
              <a:spcAft>
                <a:spcPct val="0"/>
              </a:spcAft>
            </a:pPr>
            <a:r>
              <a:rPr lang="en-US" sz="1600" b="1" dirty="0">
                <a:solidFill>
                  <a:srgbClr val="000000"/>
                </a:solidFill>
                <a:latin typeface="Arial" charset="0"/>
              </a:rPr>
              <a:t>Customers:</a:t>
            </a:r>
          </a:p>
          <a:p>
            <a:pPr marL="285750" indent="-285750" defTabSz="939800" eaLnBrk="0" fontAlgn="base" hangingPunct="0">
              <a:spcBef>
                <a:spcPct val="20000"/>
              </a:spcBef>
              <a:buFont typeface="Arial" charset="0"/>
              <a:buChar char="•"/>
            </a:pPr>
            <a:r>
              <a:rPr lang="en-US" sz="1600" dirty="0">
                <a:latin typeface="Arial" charset="0"/>
              </a:rPr>
              <a:t>Space Technology (Game Changing Development Program)</a:t>
            </a:r>
          </a:p>
          <a:p>
            <a:pPr marL="285750" indent="-285750" defTabSz="939800" eaLnBrk="0" fontAlgn="base" hangingPunct="0">
              <a:spcBef>
                <a:spcPct val="20000"/>
              </a:spcBef>
              <a:buFont typeface="Arial" charset="0"/>
              <a:buChar char="•"/>
            </a:pPr>
            <a:r>
              <a:rPr lang="en-US" sz="1600" dirty="0">
                <a:latin typeface="Arial" charset="0"/>
              </a:rPr>
              <a:t>Science (CLPS, Mars, other bodies)</a:t>
            </a:r>
          </a:p>
          <a:p>
            <a:pPr marL="285750" indent="-285750" defTabSz="939800" eaLnBrk="0" fontAlgn="base" hangingPunct="0">
              <a:spcBef>
                <a:spcPct val="20000"/>
              </a:spcBef>
              <a:buFont typeface="Arial" charset="0"/>
              <a:buChar char="•"/>
            </a:pPr>
            <a:r>
              <a:rPr lang="en-US" sz="1600" dirty="0">
                <a:latin typeface="Arial" charset="0"/>
              </a:rPr>
              <a:t>Human Exploration and Operations (Human Landing System, Human Mars)</a:t>
            </a:r>
          </a:p>
          <a:p>
            <a:pPr marL="285750" indent="-285750" defTabSz="939800" eaLnBrk="0" fontAlgn="base" hangingPunct="0">
              <a:spcBef>
                <a:spcPct val="20000"/>
              </a:spcBef>
              <a:buFont typeface="Arial" charset="0"/>
              <a:buChar char="•"/>
            </a:pPr>
            <a:r>
              <a:rPr lang="en-US" sz="1600" dirty="0">
                <a:latin typeface="Arial" charset="0"/>
              </a:rPr>
              <a:t>Commercial entities</a:t>
            </a:r>
          </a:p>
          <a:p>
            <a:pPr marL="285750" indent="-285750" defTabSz="939800" eaLnBrk="0" fontAlgn="base" hangingPunct="0">
              <a:spcBef>
                <a:spcPct val="20000"/>
              </a:spcBef>
              <a:buFont typeface="Arial" charset="0"/>
              <a:buChar char="•"/>
            </a:pPr>
            <a:r>
              <a:rPr lang="en-US" sz="1600" dirty="0">
                <a:latin typeface="Arial" charset="0"/>
              </a:rPr>
              <a:t>International partners/coordination bodies</a:t>
            </a:r>
          </a:p>
          <a:p>
            <a:pPr defTabSz="939800" eaLnBrk="0" fontAlgn="base" hangingPunct="0">
              <a:spcBef>
                <a:spcPct val="20000"/>
              </a:spcBef>
              <a:spcAft>
                <a:spcPct val="0"/>
              </a:spcAft>
            </a:pPr>
            <a:endParaRPr lang="en-US" sz="1600" dirty="0">
              <a:solidFill>
                <a:srgbClr val="000000"/>
              </a:solidFill>
              <a:latin typeface="Arial" charset="0"/>
            </a:endParaRPr>
          </a:p>
          <a:p>
            <a:pPr defTabSz="939800" eaLnBrk="0" fontAlgn="base" hangingPunct="0"/>
            <a:endParaRPr lang="en-US" sz="1600" b="1" dirty="0">
              <a:solidFill>
                <a:srgbClr val="000000"/>
              </a:solidFill>
              <a:latin typeface="Arial" charset="0"/>
            </a:endParaRPr>
          </a:p>
          <a:p>
            <a:pPr algn="l" defTabSz="939800" rtl="0" eaLnBrk="0" fontAlgn="base" hangingPunct="0"/>
            <a:endParaRPr lang="en-US" sz="1600" b="1" kern="1200" dirty="0">
              <a:solidFill>
                <a:srgbClr val="000000"/>
              </a:solidFill>
              <a:latin typeface="Arial" charset="0"/>
            </a:endParaRPr>
          </a:p>
          <a:p>
            <a:pPr algn="l" defTabSz="939800" rtl="0" eaLnBrk="0" fontAlgn="base" hangingPunct="0"/>
            <a:endParaRPr lang="en-US" sz="1600" kern="1200" dirty="0">
              <a:solidFill>
                <a:srgbClr val="000000"/>
              </a:solidFill>
              <a:latin typeface="Arial" charset="0"/>
            </a:endParaRPr>
          </a:p>
          <a:p>
            <a:pPr algn="l" defTabSz="939800" rtl="0" eaLnBrk="0" fontAlgn="base" hangingPunct="0"/>
            <a:endParaRPr lang="en-US" sz="1600" b="1" kern="1200" dirty="0">
              <a:solidFill>
                <a:srgbClr val="000000"/>
              </a:solidFill>
              <a:latin typeface="Arial" charset="0"/>
            </a:endParaRPr>
          </a:p>
        </p:txBody>
      </p:sp>
      <p:sp>
        <p:nvSpPr>
          <p:cNvPr id="6" name="TextBox 5">
            <a:extLst>
              <a:ext uri="{FF2B5EF4-FFF2-40B4-BE49-F238E27FC236}">
                <a16:creationId xmlns:a16="http://schemas.microsoft.com/office/drawing/2014/main" id="{81E8E1B1-CB2C-8D48-8194-982AC5EC8253}"/>
              </a:ext>
            </a:extLst>
          </p:cNvPr>
          <p:cNvSpPr txBox="1"/>
          <p:nvPr/>
        </p:nvSpPr>
        <p:spPr>
          <a:xfrm>
            <a:off x="9220990" y="1113881"/>
            <a:ext cx="2774204" cy="1015663"/>
          </a:xfrm>
          <a:prstGeom prst="rect">
            <a:avLst/>
          </a:prstGeom>
          <a:noFill/>
        </p:spPr>
        <p:txBody>
          <a:bodyPr wrap="square" rtlCol="0">
            <a:spAutoFit/>
          </a:bodyPr>
          <a:lstStyle/>
          <a:p>
            <a:pPr algn="ctr"/>
            <a:r>
              <a:rPr lang="en-US" sz="2400" dirty="0"/>
              <a:t>1</a:t>
            </a:r>
          </a:p>
          <a:p>
            <a:pPr algn="ctr"/>
            <a:r>
              <a:rPr lang="en-US" dirty="0"/>
              <a:t>Predictive Simulation Capability</a:t>
            </a:r>
          </a:p>
        </p:txBody>
      </p:sp>
      <p:pic>
        <p:nvPicPr>
          <p:cNvPr id="7" name="Picture 6">
            <a:extLst>
              <a:ext uri="{FF2B5EF4-FFF2-40B4-BE49-F238E27FC236}">
                <a16:creationId xmlns:a16="http://schemas.microsoft.com/office/drawing/2014/main" id="{51280ED9-2A51-844C-AB68-9D8F653E343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422" t="-740" r="9987" b="4562"/>
          <a:stretch/>
        </p:blipFill>
        <p:spPr>
          <a:xfrm>
            <a:off x="7422499" y="926539"/>
            <a:ext cx="1974257" cy="187354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8" name="TextBox 7">
            <a:extLst>
              <a:ext uri="{FF2B5EF4-FFF2-40B4-BE49-F238E27FC236}">
                <a16:creationId xmlns:a16="http://schemas.microsoft.com/office/drawing/2014/main" id="{BF67E03A-E581-4549-86DE-02BCEA692C7D}"/>
              </a:ext>
            </a:extLst>
          </p:cNvPr>
          <p:cNvSpPr txBox="1"/>
          <p:nvPr/>
        </p:nvSpPr>
        <p:spPr>
          <a:xfrm>
            <a:off x="9644707" y="3429000"/>
            <a:ext cx="1926771" cy="738664"/>
          </a:xfrm>
          <a:prstGeom prst="rect">
            <a:avLst/>
          </a:prstGeom>
          <a:noFill/>
        </p:spPr>
        <p:txBody>
          <a:bodyPr wrap="square" rtlCol="0">
            <a:spAutoFit/>
          </a:bodyPr>
          <a:lstStyle/>
          <a:p>
            <a:pPr algn="ctr"/>
            <a:r>
              <a:rPr lang="en-US" sz="2400" dirty="0"/>
              <a:t>2</a:t>
            </a:r>
          </a:p>
          <a:p>
            <a:pPr algn="ctr"/>
            <a:r>
              <a:rPr lang="en-US" dirty="0"/>
              <a:t>Ground Tests</a:t>
            </a:r>
          </a:p>
        </p:txBody>
      </p:sp>
      <p:pic>
        <p:nvPicPr>
          <p:cNvPr id="9" name="Picture 8">
            <a:extLst>
              <a:ext uri="{FF2B5EF4-FFF2-40B4-BE49-F238E27FC236}">
                <a16:creationId xmlns:a16="http://schemas.microsoft.com/office/drawing/2014/main" id="{989D4DAC-B045-F843-913C-CF1A95AB4848}"/>
              </a:ext>
            </a:extLst>
          </p:cNvPr>
          <p:cNvPicPr>
            <a:picLocks noChangeAspect="1"/>
          </p:cNvPicPr>
          <p:nvPr/>
        </p:nvPicPr>
        <p:blipFill rotWithShape="1">
          <a:blip r:embed="rId4"/>
          <a:srcRect l="1731" r="20476" b="-434"/>
          <a:stretch/>
        </p:blipFill>
        <p:spPr>
          <a:xfrm>
            <a:off x="7374304" y="2913143"/>
            <a:ext cx="2028707" cy="187354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9424DF62-A532-754F-A835-557D327B7716}"/>
              </a:ext>
            </a:extLst>
          </p:cNvPr>
          <p:cNvSpPr txBox="1"/>
          <p:nvPr/>
        </p:nvSpPr>
        <p:spPr>
          <a:xfrm>
            <a:off x="9644707" y="5236287"/>
            <a:ext cx="1926771" cy="1015663"/>
          </a:xfrm>
          <a:prstGeom prst="rect">
            <a:avLst/>
          </a:prstGeom>
          <a:noFill/>
        </p:spPr>
        <p:txBody>
          <a:bodyPr wrap="square" rtlCol="0">
            <a:spAutoFit/>
          </a:bodyPr>
          <a:lstStyle/>
          <a:p>
            <a:pPr algn="ctr"/>
            <a:r>
              <a:rPr lang="en-US" sz="2400" dirty="0"/>
              <a:t>3</a:t>
            </a:r>
          </a:p>
          <a:p>
            <a:pPr algn="ctr"/>
            <a:r>
              <a:rPr lang="en-US" dirty="0"/>
              <a:t>Flight Instrumentation</a:t>
            </a:r>
          </a:p>
        </p:txBody>
      </p:sp>
      <p:pic>
        <p:nvPicPr>
          <p:cNvPr id="11" name="Content Placeholder 5" descr="image006">
            <a:extLst>
              <a:ext uri="{FF2B5EF4-FFF2-40B4-BE49-F238E27FC236}">
                <a16:creationId xmlns:a16="http://schemas.microsoft.com/office/drawing/2014/main" id="{18195DBA-9E1A-F74B-BDCF-63BBA50E48B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764" t="-387" r="12244" b="-904"/>
          <a:stretch/>
        </p:blipFill>
        <p:spPr bwMode="auto">
          <a:xfrm>
            <a:off x="7415125" y="4907523"/>
            <a:ext cx="1981631" cy="185601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110393"/>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1123" y="0"/>
            <a:ext cx="6096000" cy="1210877"/>
          </a:xfrm>
          <a:prstGeom prst="rect">
            <a:avLst/>
          </a:prstGeom>
        </p:spPr>
        <p:txBody>
          <a:bodyPr>
            <a:normAutofit fontScale="97500"/>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4400" b="0" i="1" u="none" strike="noStrike" kern="1200" cap="none" spc="0" normalizeH="0" baseline="0" noProof="0">
              <a:ln>
                <a:noFill/>
              </a:ln>
              <a:solidFill>
                <a:schemeClr val="bg1"/>
              </a:solidFill>
              <a:effectLst/>
              <a:uLnTx/>
              <a:uFillTx/>
              <a:latin typeface="Calibri"/>
              <a:ea typeface="ＭＳ Ｐゴシック" charset="-128"/>
              <a:cs typeface="ＭＳ Ｐゴシック" charset="-128"/>
            </a:endParaRPr>
          </a:p>
        </p:txBody>
      </p:sp>
      <p:cxnSp>
        <p:nvCxnSpPr>
          <p:cNvPr id="7" name="Straight Connector 6">
            <a:extLst>
              <a:ext uri="{FF2B5EF4-FFF2-40B4-BE49-F238E27FC236}">
                <a16:creationId xmlns:a16="http://schemas.microsoft.com/office/drawing/2014/main" id="{8F710778-4ADF-894B-981E-D33FC2675283}"/>
              </a:ext>
            </a:extLst>
          </p:cNvPr>
          <p:cNvCxnSpPr/>
          <p:nvPr/>
        </p:nvCxnSpPr>
        <p:spPr>
          <a:xfrm>
            <a:off x="6110632" y="1133856"/>
            <a:ext cx="0" cy="5724144"/>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Connector 7">
            <a:extLst>
              <a:ext uri="{FF2B5EF4-FFF2-40B4-BE49-F238E27FC236}">
                <a16:creationId xmlns:a16="http://schemas.microsoft.com/office/drawing/2014/main" id="{988BA366-9927-2B45-A18D-5531CE386731}"/>
              </a:ext>
            </a:extLst>
          </p:cNvPr>
          <p:cNvCxnSpPr>
            <a:cxnSpLocks/>
          </p:cNvCxnSpPr>
          <p:nvPr/>
        </p:nvCxnSpPr>
        <p:spPr>
          <a:xfrm flipH="1">
            <a:off x="0" y="3732099"/>
            <a:ext cx="12192000" cy="0"/>
          </a:xfrm>
          <a:prstGeom prst="line">
            <a:avLst/>
          </a:prstGeom>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22854CCC-69D3-CD48-AAB5-FFEF7AB8E529}"/>
              </a:ext>
            </a:extLst>
          </p:cNvPr>
          <p:cNvSpPr txBox="1"/>
          <p:nvPr/>
        </p:nvSpPr>
        <p:spPr>
          <a:xfrm>
            <a:off x="0" y="888430"/>
            <a:ext cx="5084059" cy="323165"/>
          </a:xfrm>
          <a:prstGeom prst="rect">
            <a:avLst/>
          </a:prstGeom>
          <a:noFill/>
        </p:spPr>
        <p:txBody>
          <a:bodyPr wrap="square" rtlCol="0">
            <a:spAutoFit/>
          </a:bodyPr>
          <a:lstStyle/>
          <a:p>
            <a:r>
              <a:rPr lang="en-US" sz="1500" b="1" dirty="0"/>
              <a:t>Task 1: Plume Flow in Low-Pressure Environment</a:t>
            </a:r>
          </a:p>
        </p:txBody>
      </p:sp>
      <p:sp>
        <p:nvSpPr>
          <p:cNvPr id="12" name="TextBox 11">
            <a:extLst>
              <a:ext uri="{FF2B5EF4-FFF2-40B4-BE49-F238E27FC236}">
                <a16:creationId xmlns:a16="http://schemas.microsoft.com/office/drawing/2014/main" id="{0E64497B-F9A8-B84C-B4A0-1532F92C6AD1}"/>
              </a:ext>
            </a:extLst>
          </p:cNvPr>
          <p:cNvSpPr txBox="1"/>
          <p:nvPr/>
        </p:nvSpPr>
        <p:spPr>
          <a:xfrm>
            <a:off x="6110632" y="893802"/>
            <a:ext cx="5974076" cy="553998"/>
          </a:xfrm>
          <a:prstGeom prst="rect">
            <a:avLst/>
          </a:prstGeom>
          <a:noFill/>
        </p:spPr>
        <p:txBody>
          <a:bodyPr wrap="square" rtlCol="0">
            <a:spAutoFit/>
          </a:bodyPr>
          <a:lstStyle/>
          <a:p>
            <a:pPr indent="-182880"/>
            <a:r>
              <a:rPr lang="en-US" sz="1500" b="1" dirty="0"/>
              <a:t>Task 2: Effect of Mixed Continuum/Rarefied Flow on Crater </a:t>
            </a:r>
          </a:p>
          <a:p>
            <a:pPr indent="-182880"/>
            <a:r>
              <a:rPr lang="en-US" sz="1500" b="1" dirty="0"/>
              <a:t>Development and Ejecta Sheets</a:t>
            </a:r>
          </a:p>
        </p:txBody>
      </p:sp>
      <p:sp>
        <p:nvSpPr>
          <p:cNvPr id="13" name="TextBox 12">
            <a:extLst>
              <a:ext uri="{FF2B5EF4-FFF2-40B4-BE49-F238E27FC236}">
                <a16:creationId xmlns:a16="http://schemas.microsoft.com/office/drawing/2014/main" id="{963DAE30-3954-4E41-84BE-1826FCBE4DDD}"/>
              </a:ext>
            </a:extLst>
          </p:cNvPr>
          <p:cNvSpPr txBox="1"/>
          <p:nvPr/>
        </p:nvSpPr>
        <p:spPr>
          <a:xfrm>
            <a:off x="-1" y="3755874"/>
            <a:ext cx="5084059" cy="323165"/>
          </a:xfrm>
          <a:prstGeom prst="rect">
            <a:avLst/>
          </a:prstGeom>
          <a:noFill/>
        </p:spPr>
        <p:txBody>
          <a:bodyPr wrap="square" rtlCol="0">
            <a:spAutoFit/>
          </a:bodyPr>
          <a:lstStyle/>
          <a:p>
            <a:r>
              <a:rPr lang="en-US" sz="1500" b="1"/>
              <a:t>Task 3: Regolith Particle Phase Modeling</a:t>
            </a:r>
          </a:p>
        </p:txBody>
      </p:sp>
      <p:sp>
        <p:nvSpPr>
          <p:cNvPr id="14" name="TextBox 13">
            <a:extLst>
              <a:ext uri="{FF2B5EF4-FFF2-40B4-BE49-F238E27FC236}">
                <a16:creationId xmlns:a16="http://schemas.microsoft.com/office/drawing/2014/main" id="{EB80DBC3-85CF-9142-894B-0A313F9AA3E2}"/>
              </a:ext>
            </a:extLst>
          </p:cNvPr>
          <p:cNvSpPr txBox="1"/>
          <p:nvPr/>
        </p:nvSpPr>
        <p:spPr>
          <a:xfrm>
            <a:off x="6096000" y="3755874"/>
            <a:ext cx="5084059" cy="323165"/>
          </a:xfrm>
          <a:prstGeom prst="rect">
            <a:avLst/>
          </a:prstGeom>
          <a:noFill/>
        </p:spPr>
        <p:txBody>
          <a:bodyPr wrap="square" rtlCol="0">
            <a:spAutoFit/>
          </a:bodyPr>
          <a:lstStyle/>
          <a:p>
            <a:r>
              <a:rPr lang="en-US" sz="1500" b="1" dirty="0"/>
              <a:t>Task 4: Gas-Particle Interaction Modeling</a:t>
            </a:r>
          </a:p>
        </p:txBody>
      </p:sp>
      <p:pic>
        <p:nvPicPr>
          <p:cNvPr id="16" name="Picture 15">
            <a:extLst>
              <a:ext uri="{FF2B5EF4-FFF2-40B4-BE49-F238E27FC236}">
                <a16:creationId xmlns:a16="http://schemas.microsoft.com/office/drawing/2014/main" id="{FECE0BED-CF43-1F47-A78A-1AC7409D9737}"/>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7607" r="29666" b="6776"/>
          <a:stretch/>
        </p:blipFill>
        <p:spPr>
          <a:xfrm>
            <a:off x="4601084" y="4175360"/>
            <a:ext cx="1453764" cy="1534407"/>
          </a:xfrm>
          <a:prstGeom prst="rect">
            <a:avLst/>
          </a:prstGeom>
        </p:spPr>
      </p:pic>
      <p:pic>
        <p:nvPicPr>
          <p:cNvPr id="17" name="Picture 16">
            <a:extLst>
              <a:ext uri="{FF2B5EF4-FFF2-40B4-BE49-F238E27FC236}">
                <a16:creationId xmlns:a16="http://schemas.microsoft.com/office/drawing/2014/main" id="{7C90DAD6-4C4B-1D4F-A248-AFEC37E88AE1}"/>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20320"/>
          <a:stretch/>
        </p:blipFill>
        <p:spPr>
          <a:xfrm>
            <a:off x="9580728" y="2495622"/>
            <a:ext cx="1214325" cy="1143000"/>
          </a:xfrm>
          <a:prstGeom prst="rect">
            <a:avLst/>
          </a:prstGeom>
        </p:spPr>
      </p:pic>
      <p:pic>
        <p:nvPicPr>
          <p:cNvPr id="18" name="Picture 17">
            <a:extLst>
              <a:ext uri="{FF2B5EF4-FFF2-40B4-BE49-F238E27FC236}">
                <a16:creationId xmlns:a16="http://schemas.microsoft.com/office/drawing/2014/main" id="{3AEB47A1-BBD0-1F45-8F32-A6BA06FB1498}"/>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18737"/>
          <a:stretch/>
        </p:blipFill>
        <p:spPr>
          <a:xfrm>
            <a:off x="10846258" y="2495622"/>
            <a:ext cx="1238450" cy="1143000"/>
          </a:xfrm>
          <a:prstGeom prst="rect">
            <a:avLst/>
          </a:prstGeom>
        </p:spPr>
      </p:pic>
      <p:pic>
        <p:nvPicPr>
          <p:cNvPr id="19" name="Picture 18">
            <a:extLst>
              <a:ext uri="{FF2B5EF4-FFF2-40B4-BE49-F238E27FC236}">
                <a16:creationId xmlns:a16="http://schemas.microsoft.com/office/drawing/2014/main" id="{5A6E1316-267D-3A4F-AF6C-F4FC010223E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432715" y="1305884"/>
            <a:ext cx="1651993" cy="1143000"/>
          </a:xfrm>
          <a:prstGeom prst="rect">
            <a:avLst/>
          </a:prstGeom>
        </p:spPr>
      </p:pic>
      <p:pic>
        <p:nvPicPr>
          <p:cNvPr id="24" name="Picture 23">
            <a:extLst>
              <a:ext uri="{FF2B5EF4-FFF2-40B4-BE49-F238E27FC236}">
                <a16:creationId xmlns:a16="http://schemas.microsoft.com/office/drawing/2014/main" id="{2559FF0F-0374-0E4F-B4BB-9278CE0238F9}"/>
              </a:ext>
            </a:extLst>
          </p:cNvPr>
          <p:cNvPicPr>
            <a:picLocks noChangeAspect="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4757112" y="1099030"/>
            <a:ext cx="1273629" cy="1143000"/>
          </a:xfrm>
          <a:prstGeom prst="rect">
            <a:avLst/>
          </a:prstGeom>
          <a:noFill/>
          <a:ln>
            <a:noFill/>
          </a:ln>
        </p:spPr>
      </p:pic>
      <p:sp>
        <p:nvSpPr>
          <p:cNvPr id="27" name="Content Placeholder 2">
            <a:extLst>
              <a:ext uri="{FF2B5EF4-FFF2-40B4-BE49-F238E27FC236}">
                <a16:creationId xmlns:a16="http://schemas.microsoft.com/office/drawing/2014/main" id="{B7F4D6CE-874C-064F-9FD6-A87D6011E3D9}"/>
              </a:ext>
            </a:extLst>
          </p:cNvPr>
          <p:cNvSpPr txBox="1">
            <a:spLocks/>
          </p:cNvSpPr>
          <p:nvPr/>
        </p:nvSpPr>
        <p:spPr>
          <a:xfrm>
            <a:off x="32369" y="1181677"/>
            <a:ext cx="4659485" cy="1349708"/>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r>
              <a:rPr lang="en-US" sz="1300">
                <a:latin typeface="Arial" panose="020B0604020202020204" pitchFamily="34" charset="0"/>
                <a:ea typeface="MS PGothic" charset="-128"/>
                <a:cs typeface="Arial" panose="020B0604020202020204" pitchFamily="34" charset="0"/>
              </a:rPr>
              <a:t>Lunar </a:t>
            </a:r>
            <a:r>
              <a:rPr lang="en-US" sz="1300">
                <a:latin typeface="Arial" panose="020B0604020202020204" pitchFamily="34" charset="0"/>
                <a:ea typeface="Times New Roman"/>
                <a:cs typeface="Arial" panose="020B0604020202020204" pitchFamily="34" charset="0"/>
              </a:rPr>
              <a:t>vacuum and Mars low pressure environments require mixed continuum-rarefied flow simulation capabilities.</a:t>
            </a:r>
          </a:p>
          <a:p>
            <a:pPr marL="228600" indent="-228600"/>
            <a:r>
              <a:rPr lang="en-US" sz="1300">
                <a:latin typeface="Arial" panose="020B0604020202020204" pitchFamily="34" charset="0"/>
                <a:ea typeface="MS PGothic" charset="-128"/>
                <a:cs typeface="Arial" panose="020B0604020202020204" pitchFamily="34" charset="0"/>
              </a:rPr>
              <a:t>Production </a:t>
            </a:r>
            <a:r>
              <a:rPr lang="en-US" sz="1300">
                <a:latin typeface="Arial" panose="020B0604020202020204" pitchFamily="34" charset="0"/>
                <a:ea typeface="Times New Roman"/>
                <a:cs typeface="Arial" panose="020B0604020202020204" pitchFamily="34" charset="0"/>
              </a:rPr>
              <a:t>CFD code has mixed continuum-rarefied (NS/Boltzmann) flow solver capability implemented; however, it has not yet been validated.</a:t>
            </a:r>
          </a:p>
        </p:txBody>
      </p:sp>
      <p:sp>
        <p:nvSpPr>
          <p:cNvPr id="28" name="Content Placeholder 2">
            <a:extLst>
              <a:ext uri="{FF2B5EF4-FFF2-40B4-BE49-F238E27FC236}">
                <a16:creationId xmlns:a16="http://schemas.microsoft.com/office/drawing/2014/main" id="{995C8FB4-F25A-2945-B54F-D305661216C1}"/>
              </a:ext>
            </a:extLst>
          </p:cNvPr>
          <p:cNvSpPr txBox="1">
            <a:spLocks/>
          </p:cNvSpPr>
          <p:nvPr/>
        </p:nvSpPr>
        <p:spPr>
          <a:xfrm>
            <a:off x="32370" y="2485459"/>
            <a:ext cx="3605816" cy="1006410"/>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r>
              <a:rPr lang="en-US" sz="1300" dirty="0">
                <a:latin typeface="Arial" panose="020B0604020202020204" pitchFamily="34" charset="0"/>
                <a:ea typeface="MS PGothic" charset="-128"/>
                <a:cs typeface="Arial" panose="020B0604020202020204" pitchFamily="34" charset="0"/>
              </a:rPr>
              <a:t>JPL </a:t>
            </a:r>
            <a:r>
              <a:rPr lang="en-US" sz="1300" dirty="0">
                <a:latin typeface="Arial" panose="020B0604020202020204" pitchFamily="34" charset="0"/>
                <a:ea typeface="Times New Roman"/>
                <a:cs typeface="Arial" panose="020B0604020202020204" pitchFamily="34" charset="0"/>
              </a:rPr>
              <a:t>Research code is implementing a rarefied (DSMC) solver.</a:t>
            </a:r>
          </a:p>
          <a:p>
            <a:pPr marL="228600" indent="-228600"/>
            <a:r>
              <a:rPr lang="en-US" sz="1300" dirty="0">
                <a:latin typeface="Arial" panose="020B0604020202020204" pitchFamily="34" charset="0"/>
                <a:ea typeface="MS PGothic" charset="-128"/>
                <a:cs typeface="Arial" panose="020B0604020202020204" pitchFamily="34" charset="0"/>
              </a:rPr>
              <a:t>Plume</a:t>
            </a:r>
            <a:r>
              <a:rPr lang="en-US" sz="1300" dirty="0">
                <a:latin typeface="Arial" panose="020B0604020202020204" pitchFamily="34" charset="0"/>
                <a:ea typeface="Times New Roman"/>
                <a:cs typeface="Arial" panose="020B0604020202020204" pitchFamily="34" charset="0"/>
              </a:rPr>
              <a:t> simulations are progressively validated against existing data and PSI ground test data.</a:t>
            </a:r>
            <a:endParaRPr lang="en-US" sz="1300" dirty="0">
              <a:latin typeface="Arial" panose="020B0604020202020204" pitchFamily="34" charset="0"/>
              <a:ea typeface="MS PGothic" charset="-128"/>
              <a:cs typeface="Arial" panose="020B0604020202020204" pitchFamily="34" charset="0"/>
            </a:endParaRPr>
          </a:p>
        </p:txBody>
      </p:sp>
      <p:sp>
        <p:nvSpPr>
          <p:cNvPr id="29" name="Content Placeholder 2">
            <a:extLst>
              <a:ext uri="{FF2B5EF4-FFF2-40B4-BE49-F238E27FC236}">
                <a16:creationId xmlns:a16="http://schemas.microsoft.com/office/drawing/2014/main" id="{9C8FFCBB-B341-A745-A11F-7B562DDEE2BB}"/>
              </a:ext>
            </a:extLst>
          </p:cNvPr>
          <p:cNvSpPr txBox="1">
            <a:spLocks/>
          </p:cNvSpPr>
          <p:nvPr/>
        </p:nvSpPr>
        <p:spPr>
          <a:xfrm>
            <a:off x="6148703" y="1379064"/>
            <a:ext cx="4284003" cy="894055"/>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r>
              <a:rPr lang="en-US" sz="1300">
                <a:latin typeface="Arial" panose="020B0604020202020204" pitchFamily="34" charset="0"/>
                <a:ea typeface="Times New Roman"/>
                <a:cs typeface="Arial" panose="020B0604020202020204" pitchFamily="34" charset="0"/>
              </a:rPr>
              <a:t>Strong dependence of plume induced crater size on flow rarefaction effects with first-order effect on ejecta streams and crater size/shape formation for Lunar environment. </a:t>
            </a:r>
            <a:endParaRPr lang="en-US" sz="1300" b="1">
              <a:latin typeface="Arial" panose="020B0604020202020204" pitchFamily="34" charset="0"/>
              <a:cs typeface="Arial" panose="020B0604020202020204" pitchFamily="34" charset="0"/>
            </a:endParaRPr>
          </a:p>
        </p:txBody>
      </p:sp>
      <p:sp>
        <p:nvSpPr>
          <p:cNvPr id="31" name="Content Placeholder 2">
            <a:extLst>
              <a:ext uri="{FF2B5EF4-FFF2-40B4-BE49-F238E27FC236}">
                <a16:creationId xmlns:a16="http://schemas.microsoft.com/office/drawing/2014/main" id="{B9A757B8-B030-3645-8E06-2FD7C8A7D635}"/>
              </a:ext>
            </a:extLst>
          </p:cNvPr>
          <p:cNvSpPr txBox="1">
            <a:spLocks/>
          </p:cNvSpPr>
          <p:nvPr/>
        </p:nvSpPr>
        <p:spPr>
          <a:xfrm>
            <a:off x="6148694" y="2186374"/>
            <a:ext cx="3577223" cy="1509350"/>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r>
              <a:rPr lang="en-US" sz="1300">
                <a:solidFill>
                  <a:prstClr val="black"/>
                </a:solidFill>
                <a:latin typeface="Arial" panose="020B0604020202020204" pitchFamily="34" charset="0"/>
                <a:ea typeface="MS PGothic" charset="-128"/>
                <a:cs typeface="Arial" panose="020B0604020202020204" pitchFamily="34" charset="0"/>
              </a:rPr>
              <a:t>Prediction simulation tool capability is advanced and validated against existing data and new PSI data.</a:t>
            </a:r>
          </a:p>
          <a:p>
            <a:pPr marL="228600" indent="-228600"/>
            <a:r>
              <a:rPr lang="en-US" sz="1300">
                <a:solidFill>
                  <a:prstClr val="black"/>
                </a:solidFill>
                <a:latin typeface="Arial" panose="020B0604020202020204" pitchFamily="34" charset="0"/>
                <a:ea typeface="MS PGothic" charset="-128"/>
                <a:cs typeface="Arial" panose="020B0604020202020204" pitchFamily="34" charset="0"/>
              </a:rPr>
              <a:t>Delivers a functional and validated mixed continuum/rarefied PSI simulation capability that accurately captures crater formation and ejecta transport.</a:t>
            </a:r>
          </a:p>
        </p:txBody>
      </p:sp>
      <p:sp>
        <p:nvSpPr>
          <p:cNvPr id="32" name="Content Placeholder 2">
            <a:extLst>
              <a:ext uri="{FF2B5EF4-FFF2-40B4-BE49-F238E27FC236}">
                <a16:creationId xmlns:a16="http://schemas.microsoft.com/office/drawing/2014/main" id="{C1130C75-B687-4C40-A499-3A9C571F14DE}"/>
              </a:ext>
            </a:extLst>
          </p:cNvPr>
          <p:cNvSpPr txBox="1">
            <a:spLocks/>
          </p:cNvSpPr>
          <p:nvPr/>
        </p:nvSpPr>
        <p:spPr>
          <a:xfrm>
            <a:off x="32368" y="4084060"/>
            <a:ext cx="4659485" cy="2409316"/>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r>
              <a:rPr lang="en-US" sz="1300">
                <a:latin typeface="Arial" panose="020B0604020202020204" pitchFamily="34" charset="0"/>
                <a:ea typeface="Times New Roman"/>
                <a:cs typeface="Arial" panose="020B0604020202020204" pitchFamily="34" charset="0"/>
              </a:rPr>
              <a:t>Regolith particle phase modeling requires resolving complexities particular to extraterrestrial regolith surface material composition. </a:t>
            </a:r>
          </a:p>
          <a:p>
            <a:pPr marL="228600" indent="-228600"/>
            <a:r>
              <a:rPr lang="en-US" sz="1300">
                <a:latin typeface="Arial" panose="020B0604020202020204" pitchFamily="34" charset="0"/>
                <a:ea typeface="Times New Roman"/>
                <a:cs typeface="Arial" panose="020B0604020202020204" pitchFamily="34" charset="0"/>
              </a:rPr>
              <a:t>Erosion process and crater shape for Lunar regolith demonstrated to be strongly driven by two factors: irregular particle shapes </a:t>
            </a:r>
            <a:r>
              <a:rPr lang="en-US" sz="1300" u="sng">
                <a:latin typeface="Arial" panose="020B0604020202020204" pitchFamily="34" charset="0"/>
                <a:ea typeface="Times New Roman"/>
                <a:cs typeface="Arial" panose="020B0604020202020204" pitchFamily="34" charset="0"/>
              </a:rPr>
              <a:t>and</a:t>
            </a:r>
            <a:r>
              <a:rPr lang="en-US" sz="1300">
                <a:latin typeface="Arial" panose="020B0604020202020204" pitchFamily="34" charset="0"/>
                <a:ea typeface="Times New Roman"/>
                <a:cs typeface="Arial" panose="020B0604020202020204" pitchFamily="34" charset="0"/>
              </a:rPr>
              <a:t> poly-disperse particle size mixture. </a:t>
            </a:r>
          </a:p>
          <a:p>
            <a:pPr marL="228600" indent="-228600"/>
            <a:r>
              <a:rPr lang="en-US" sz="1300">
                <a:latin typeface="Arial" panose="020B0604020202020204" pitchFamily="34" charset="0"/>
                <a:cs typeface="Arial" panose="020B0604020202020204" pitchFamily="34" charset="0"/>
              </a:rPr>
              <a:t>Particle phase models will be implemented into predictive simulation tools and matured.  </a:t>
            </a:r>
          </a:p>
          <a:p>
            <a:pPr marL="228600" indent="-228600"/>
            <a:r>
              <a:rPr lang="en-US" sz="1300">
                <a:latin typeface="Arial" panose="020B0604020202020204" pitchFamily="34" charset="0"/>
                <a:cs typeface="Arial" panose="020B0604020202020204" pitchFamily="34" charset="0"/>
              </a:rPr>
              <a:t>Predictive simulation tools will be validated against data from PSC Task 2 and new ground test data</a:t>
            </a:r>
            <a:r>
              <a:rPr lang="en-US" sz="1300">
                <a:latin typeface="Arial" panose="020B0604020202020204" pitchFamily="34" charset="0"/>
                <a:ea typeface="Times New Roman"/>
                <a:cs typeface="Arial" panose="020B0604020202020204" pitchFamily="34" charset="0"/>
              </a:rPr>
              <a:t>.</a:t>
            </a:r>
          </a:p>
        </p:txBody>
      </p:sp>
      <p:sp>
        <p:nvSpPr>
          <p:cNvPr id="35" name="Content Placeholder 2">
            <a:extLst>
              <a:ext uri="{FF2B5EF4-FFF2-40B4-BE49-F238E27FC236}">
                <a16:creationId xmlns:a16="http://schemas.microsoft.com/office/drawing/2014/main" id="{F1CA0BAA-7EBA-474D-A865-253F563A0AAC}"/>
              </a:ext>
            </a:extLst>
          </p:cNvPr>
          <p:cNvSpPr txBox="1">
            <a:spLocks/>
          </p:cNvSpPr>
          <p:nvPr/>
        </p:nvSpPr>
        <p:spPr>
          <a:xfrm>
            <a:off x="6094900" y="4038948"/>
            <a:ext cx="4225709" cy="1509350"/>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r>
              <a:rPr lang="en-US" sz="1300" dirty="0">
                <a:latin typeface="Arial" panose="020B0604020202020204" pitchFamily="34" charset="0"/>
                <a:cs typeface="Arial" panose="020B0604020202020204" pitchFamily="34" charset="0"/>
              </a:rPr>
              <a:t>Large uncertainties exist in gas-particle interactions models implemented in current simulation tools.  </a:t>
            </a:r>
          </a:p>
          <a:p>
            <a:pPr marL="228600" indent="-228600"/>
            <a:r>
              <a:rPr lang="en-US" sz="1300" dirty="0">
                <a:latin typeface="Arial" panose="020B0604020202020204" pitchFamily="34" charset="0"/>
                <a:cs typeface="Arial" panose="020B0604020202020204" pitchFamily="34" charset="0"/>
              </a:rPr>
              <a:t>The suitability and accuracy of incompressible modeling formulations on modeling the compressible plume-induced erosion must be addressed; a model for gas-particle cloud kinetics has not been found.  </a:t>
            </a:r>
          </a:p>
          <a:p>
            <a:pPr marL="228600" indent="-228600"/>
            <a:r>
              <a:rPr lang="en-US" sz="1300" dirty="0">
                <a:latin typeface="Arial" panose="020B0604020202020204" pitchFamily="34" charset="0"/>
                <a:cs typeface="Arial" panose="020B0604020202020204" pitchFamily="34" charset="0"/>
              </a:rPr>
              <a:t>Accurate gas particle interaction modeling is required for lunar environments and will be implemented through unit physics experiments and development of gas-particle interaction models.</a:t>
            </a:r>
            <a:endParaRPr lang="en-US" sz="1300" dirty="0"/>
          </a:p>
        </p:txBody>
      </p:sp>
      <p:pic>
        <p:nvPicPr>
          <p:cNvPr id="38" name="Picture 37">
            <a:extLst>
              <a:ext uri="{FF2B5EF4-FFF2-40B4-BE49-F238E27FC236}">
                <a16:creationId xmlns:a16="http://schemas.microsoft.com/office/drawing/2014/main" id="{5B129FD3-B6FE-ED46-AC5C-F89F1E3AFA1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bwMode="auto">
          <a:xfrm>
            <a:off x="10247081" y="3984523"/>
            <a:ext cx="1667260" cy="731520"/>
          </a:xfrm>
          <a:prstGeom prst="rect">
            <a:avLst/>
          </a:prstGeom>
          <a:noFill/>
          <a:ln>
            <a:noFill/>
          </a:ln>
        </p:spPr>
      </p:pic>
      <p:pic>
        <p:nvPicPr>
          <p:cNvPr id="40" name="Picture 39">
            <a:extLst>
              <a:ext uri="{FF2B5EF4-FFF2-40B4-BE49-F238E27FC236}">
                <a16:creationId xmlns:a16="http://schemas.microsoft.com/office/drawing/2014/main" id="{F467529E-0444-FE40-80AB-A8F9A8C787C1}"/>
              </a:ext>
            </a:extLst>
          </p:cNvPr>
          <p:cNvPicPr>
            <a:picLocks noChangeAspect="1"/>
          </p:cNvPicPr>
          <p:nvPr/>
        </p:nvPicPr>
        <p:blipFill rotWithShape="1">
          <a:blip r:embed="rId9"/>
          <a:srcRect t="49608"/>
          <a:stretch/>
        </p:blipFill>
        <p:spPr>
          <a:xfrm>
            <a:off x="10266597" y="4824706"/>
            <a:ext cx="1715100" cy="640080"/>
          </a:xfrm>
          <a:prstGeom prst="rect">
            <a:avLst/>
          </a:prstGeom>
        </p:spPr>
      </p:pic>
      <p:sp>
        <p:nvSpPr>
          <p:cNvPr id="4" name="Title 3"/>
          <p:cNvSpPr>
            <a:spLocks noGrp="1"/>
          </p:cNvSpPr>
          <p:nvPr>
            <p:ph type="title" idx="4294967295"/>
          </p:nvPr>
        </p:nvSpPr>
        <p:spPr>
          <a:xfrm>
            <a:off x="229829" y="245022"/>
            <a:ext cx="10328193" cy="4107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3200" dirty="0">
                <a:solidFill>
                  <a:schemeClr val="bg1"/>
                </a:solidFill>
                <a:latin typeface="Arial" panose="020B0604020202020204" pitchFamily="34" charset="0"/>
                <a:cs typeface="Arial" panose="020B0604020202020204" pitchFamily="34" charset="0"/>
              </a:rPr>
              <a:t>Predictive Simulation Capability Approach</a:t>
            </a:r>
          </a:p>
        </p:txBody>
      </p:sp>
      <p:pic>
        <p:nvPicPr>
          <p:cNvPr id="5" name="Picture 4">
            <a:extLst>
              <a:ext uri="{FF2B5EF4-FFF2-40B4-BE49-F238E27FC236}">
                <a16:creationId xmlns:a16="http://schemas.microsoft.com/office/drawing/2014/main" id="{A1E8FEE5-AA55-104A-98C5-E5000CFF7739}"/>
              </a:ext>
            </a:extLst>
          </p:cNvPr>
          <p:cNvPicPr>
            <a:picLocks noChangeAspect="1"/>
          </p:cNvPicPr>
          <p:nvPr/>
        </p:nvPicPr>
        <p:blipFill>
          <a:blip r:embed="rId10"/>
          <a:stretch>
            <a:fillRect/>
          </a:stretch>
        </p:blipFill>
        <p:spPr>
          <a:xfrm>
            <a:off x="10221112" y="5573449"/>
            <a:ext cx="1917893" cy="1227810"/>
          </a:xfrm>
          <a:prstGeom prst="rect">
            <a:avLst/>
          </a:prstGeom>
        </p:spPr>
      </p:pic>
      <p:pic>
        <p:nvPicPr>
          <p:cNvPr id="20" name="Picture 19">
            <a:extLst>
              <a:ext uri="{FF2B5EF4-FFF2-40B4-BE49-F238E27FC236}">
                <a16:creationId xmlns:a16="http://schemas.microsoft.com/office/drawing/2014/main" id="{7B8A7D41-D736-9E4F-B0E6-10EB38CEF933}"/>
              </a:ext>
            </a:extLst>
          </p:cNvPr>
          <p:cNvPicPr>
            <a:picLocks noChangeAspect="1"/>
          </p:cNvPicPr>
          <p:nvPr/>
        </p:nvPicPr>
        <p:blipFill>
          <a:blip r:embed="rId11"/>
          <a:stretch>
            <a:fillRect/>
          </a:stretch>
        </p:blipFill>
        <p:spPr>
          <a:xfrm>
            <a:off x="3638186" y="2289658"/>
            <a:ext cx="2434375" cy="1406061"/>
          </a:xfrm>
          <a:prstGeom prst="rect">
            <a:avLst/>
          </a:prstGeom>
        </p:spPr>
      </p:pic>
      <p:sp>
        <p:nvSpPr>
          <p:cNvPr id="33" name="TextBox 32">
            <a:extLst>
              <a:ext uri="{FF2B5EF4-FFF2-40B4-BE49-F238E27FC236}">
                <a16:creationId xmlns:a16="http://schemas.microsoft.com/office/drawing/2014/main" id="{C1B2CB77-1739-9245-BFF5-5514B2557BDD}"/>
              </a:ext>
            </a:extLst>
          </p:cNvPr>
          <p:cNvSpPr txBox="1"/>
          <p:nvPr/>
        </p:nvSpPr>
        <p:spPr>
          <a:xfrm>
            <a:off x="4225879" y="6616727"/>
            <a:ext cx="1877437" cy="230832"/>
          </a:xfrm>
          <a:prstGeom prst="rect">
            <a:avLst/>
          </a:prstGeom>
          <a:noFill/>
        </p:spPr>
        <p:txBody>
          <a:bodyPr wrap="none" rtlCol="0">
            <a:spAutoFit/>
          </a:bodyPr>
          <a:lstStyle/>
          <a:p>
            <a:r>
              <a:rPr lang="en-US" sz="900" i="1" dirty="0">
                <a:latin typeface="Arial"/>
                <a:cs typeface="Arial"/>
              </a:rPr>
              <a:t>Chart Credit: ER42 Team, MSFC</a:t>
            </a:r>
          </a:p>
        </p:txBody>
      </p:sp>
    </p:spTree>
    <p:extLst>
      <p:ext uri="{BB962C8B-B14F-4D97-AF65-F5344CB8AC3E}">
        <p14:creationId xmlns:p14="http://schemas.microsoft.com/office/powerpoint/2010/main" val="2780169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8EB3E9-96BA-904C-B49F-D74F44CEAB3B}"/>
              </a:ext>
            </a:extLst>
          </p:cNvPr>
          <p:cNvSpPr>
            <a:spLocks noGrp="1"/>
          </p:cNvSpPr>
          <p:nvPr>
            <p:ph type="sldNum" sz="quarter" idx="10"/>
          </p:nvPr>
        </p:nvSpPr>
        <p:spPr/>
        <p:txBody>
          <a:bodyPr/>
          <a:lstStyle/>
          <a:p>
            <a:pPr>
              <a:defRPr/>
            </a:pPr>
            <a:fld id="{75D13D49-2B6F-174C-9E1E-1013A06E5C50}" type="slidenum">
              <a:rPr lang="uk-UA" smtClean="0"/>
              <a:pPr>
                <a:defRPr/>
              </a:pPr>
              <a:t>5</a:t>
            </a:fld>
            <a:endParaRPr lang="uk-UA"/>
          </a:p>
        </p:txBody>
      </p:sp>
      <p:pic>
        <p:nvPicPr>
          <p:cNvPr id="5" name="Content Placeholder 4">
            <a:extLst>
              <a:ext uri="{FF2B5EF4-FFF2-40B4-BE49-F238E27FC236}">
                <a16:creationId xmlns:a16="http://schemas.microsoft.com/office/drawing/2014/main" id="{D4AF0010-05DA-9048-B0B9-D2B44594853E}"/>
              </a:ext>
            </a:extLst>
          </p:cNvPr>
          <p:cNvPicPr>
            <a:picLocks noGrp="1" noChangeAspect="1"/>
          </p:cNvPicPr>
          <p:nvPr>
            <p:ph idx="1"/>
          </p:nvPr>
        </p:nvPicPr>
        <p:blipFill>
          <a:blip r:embed="rId2"/>
          <a:stretch>
            <a:fillRect/>
          </a:stretch>
        </p:blipFill>
        <p:spPr>
          <a:xfrm>
            <a:off x="224585" y="1268759"/>
            <a:ext cx="11612562" cy="2396066"/>
          </a:xfrm>
        </p:spPr>
      </p:pic>
      <p:sp>
        <p:nvSpPr>
          <p:cNvPr id="6" name="TextBox 5">
            <a:extLst>
              <a:ext uri="{FF2B5EF4-FFF2-40B4-BE49-F238E27FC236}">
                <a16:creationId xmlns:a16="http://schemas.microsoft.com/office/drawing/2014/main" id="{76447761-A11B-F34A-8AF5-6901275DE1F2}"/>
              </a:ext>
            </a:extLst>
          </p:cNvPr>
          <p:cNvSpPr txBox="1"/>
          <p:nvPr/>
        </p:nvSpPr>
        <p:spPr>
          <a:xfrm>
            <a:off x="188259" y="134470"/>
            <a:ext cx="9134232" cy="584775"/>
          </a:xfrm>
          <a:prstGeom prst="rect">
            <a:avLst/>
          </a:prstGeom>
          <a:noFill/>
        </p:spPr>
        <p:txBody>
          <a:bodyPr wrap="none" rtlCol="0">
            <a:spAutoFit/>
          </a:bodyPr>
          <a:lstStyle/>
          <a:p>
            <a:r>
              <a:rPr lang="en-US" sz="3200" b="1" dirty="0">
                <a:solidFill>
                  <a:schemeClr val="bg1"/>
                </a:solidFill>
                <a:latin typeface="Arial"/>
                <a:cs typeface="Arial"/>
              </a:rPr>
              <a:t>Erosion Predictions for CLPS Instrumentation</a:t>
            </a:r>
          </a:p>
        </p:txBody>
      </p:sp>
      <p:pic>
        <p:nvPicPr>
          <p:cNvPr id="8" name="Picture 7">
            <a:extLst>
              <a:ext uri="{FF2B5EF4-FFF2-40B4-BE49-F238E27FC236}">
                <a16:creationId xmlns:a16="http://schemas.microsoft.com/office/drawing/2014/main" id="{62FA32A4-1BFC-9E4F-911E-529E635BF011}"/>
              </a:ext>
            </a:extLst>
          </p:cNvPr>
          <p:cNvPicPr>
            <a:picLocks noChangeAspect="1"/>
          </p:cNvPicPr>
          <p:nvPr/>
        </p:nvPicPr>
        <p:blipFill>
          <a:blip r:embed="rId3"/>
          <a:stretch>
            <a:fillRect/>
          </a:stretch>
        </p:blipFill>
        <p:spPr>
          <a:xfrm>
            <a:off x="3046460" y="3923443"/>
            <a:ext cx="5819588" cy="2227342"/>
          </a:xfrm>
          <a:prstGeom prst="rect">
            <a:avLst/>
          </a:prstGeom>
        </p:spPr>
      </p:pic>
      <p:sp>
        <p:nvSpPr>
          <p:cNvPr id="9" name="TextBox 8">
            <a:extLst>
              <a:ext uri="{FF2B5EF4-FFF2-40B4-BE49-F238E27FC236}">
                <a16:creationId xmlns:a16="http://schemas.microsoft.com/office/drawing/2014/main" id="{6672D0B1-C3B4-AE48-94F2-470968CDAA93}"/>
              </a:ext>
            </a:extLst>
          </p:cNvPr>
          <p:cNvSpPr txBox="1"/>
          <p:nvPr/>
        </p:nvSpPr>
        <p:spPr>
          <a:xfrm>
            <a:off x="224585" y="907672"/>
            <a:ext cx="8333820" cy="307777"/>
          </a:xfrm>
          <a:prstGeom prst="rect">
            <a:avLst/>
          </a:prstGeom>
          <a:noFill/>
        </p:spPr>
        <p:txBody>
          <a:bodyPr wrap="none" rtlCol="0">
            <a:spAutoFit/>
          </a:bodyPr>
          <a:lstStyle/>
          <a:p>
            <a:r>
              <a:rPr lang="en-US" sz="1400" dirty="0">
                <a:latin typeface="Arial"/>
                <a:cs typeface="Arial"/>
              </a:rPr>
              <a:t>Firefly Blue Ghost Erosion Predictions with Altitude (updated from Lane and Metzger Apollo correlation):</a:t>
            </a:r>
          </a:p>
        </p:txBody>
      </p:sp>
      <p:sp>
        <p:nvSpPr>
          <p:cNvPr id="10" name="TextBox 9">
            <a:extLst>
              <a:ext uri="{FF2B5EF4-FFF2-40B4-BE49-F238E27FC236}">
                <a16:creationId xmlns:a16="http://schemas.microsoft.com/office/drawing/2014/main" id="{D60EC560-16CF-E045-B92B-DA6734B64BE6}"/>
              </a:ext>
            </a:extLst>
          </p:cNvPr>
          <p:cNvSpPr txBox="1"/>
          <p:nvPr/>
        </p:nvSpPr>
        <p:spPr>
          <a:xfrm>
            <a:off x="70738" y="3602719"/>
            <a:ext cx="1511952" cy="230832"/>
          </a:xfrm>
          <a:prstGeom prst="rect">
            <a:avLst/>
          </a:prstGeom>
          <a:noFill/>
        </p:spPr>
        <p:txBody>
          <a:bodyPr wrap="none" rtlCol="0">
            <a:spAutoFit/>
          </a:bodyPr>
          <a:lstStyle/>
          <a:p>
            <a:r>
              <a:rPr lang="en-US" sz="900" i="1" dirty="0">
                <a:latin typeface="Arial"/>
                <a:cs typeface="Arial"/>
              </a:rPr>
              <a:t>Analysis by ER42, MSFC</a:t>
            </a:r>
          </a:p>
        </p:txBody>
      </p:sp>
      <p:sp>
        <p:nvSpPr>
          <p:cNvPr id="11" name="TextBox 10">
            <a:extLst>
              <a:ext uri="{FF2B5EF4-FFF2-40B4-BE49-F238E27FC236}">
                <a16:creationId xmlns:a16="http://schemas.microsoft.com/office/drawing/2014/main" id="{6E885753-C96F-B14A-995B-2C3C01469BB2}"/>
              </a:ext>
            </a:extLst>
          </p:cNvPr>
          <p:cNvSpPr txBox="1"/>
          <p:nvPr/>
        </p:nvSpPr>
        <p:spPr>
          <a:xfrm>
            <a:off x="7131528" y="6150785"/>
            <a:ext cx="1800493" cy="230832"/>
          </a:xfrm>
          <a:prstGeom prst="rect">
            <a:avLst/>
          </a:prstGeom>
          <a:noFill/>
        </p:spPr>
        <p:txBody>
          <a:bodyPr wrap="none" rtlCol="0">
            <a:spAutoFit/>
          </a:bodyPr>
          <a:lstStyle/>
          <a:p>
            <a:r>
              <a:rPr lang="en-US" sz="900" i="1" dirty="0">
                <a:latin typeface="Arial"/>
                <a:cs typeface="Arial"/>
              </a:rPr>
              <a:t>Analysis by Olivia Tyrrell, </a:t>
            </a:r>
            <a:r>
              <a:rPr lang="en-US" sz="900" i="1" dirty="0" err="1">
                <a:latin typeface="Arial"/>
                <a:cs typeface="Arial"/>
              </a:rPr>
              <a:t>LaRC</a:t>
            </a:r>
            <a:endParaRPr lang="en-US" sz="900" i="1" dirty="0">
              <a:latin typeface="Arial"/>
              <a:cs typeface="Arial"/>
            </a:endParaRPr>
          </a:p>
        </p:txBody>
      </p:sp>
      <p:sp>
        <p:nvSpPr>
          <p:cNvPr id="17" name="TextBox 16">
            <a:extLst>
              <a:ext uri="{FF2B5EF4-FFF2-40B4-BE49-F238E27FC236}">
                <a16:creationId xmlns:a16="http://schemas.microsoft.com/office/drawing/2014/main" id="{1C355238-40AC-2544-A265-C20927E67101}"/>
              </a:ext>
            </a:extLst>
          </p:cNvPr>
          <p:cNvSpPr txBox="1"/>
          <p:nvPr/>
        </p:nvSpPr>
        <p:spPr>
          <a:xfrm>
            <a:off x="325843" y="4527550"/>
            <a:ext cx="2720617" cy="954107"/>
          </a:xfrm>
          <a:prstGeom prst="rect">
            <a:avLst/>
          </a:prstGeom>
          <a:noFill/>
        </p:spPr>
        <p:txBody>
          <a:bodyPr wrap="none" rtlCol="0">
            <a:spAutoFit/>
          </a:bodyPr>
          <a:lstStyle/>
          <a:p>
            <a:pPr algn="ctr"/>
            <a:r>
              <a:rPr lang="en-US" sz="1400" dirty="0">
                <a:latin typeface="Arial"/>
                <a:cs typeface="Arial"/>
              </a:rPr>
              <a:t>SCALPSS Camera FOV </a:t>
            </a:r>
          </a:p>
          <a:p>
            <a:pPr algn="ctr"/>
            <a:r>
              <a:rPr lang="en-US" sz="1400" dirty="0">
                <a:latin typeface="Arial"/>
                <a:cs typeface="Arial"/>
              </a:rPr>
              <a:t>and </a:t>
            </a:r>
          </a:p>
          <a:p>
            <a:pPr algn="ctr"/>
            <a:r>
              <a:rPr lang="en-US" sz="1400" dirty="0">
                <a:latin typeface="Arial"/>
                <a:cs typeface="Arial"/>
              </a:rPr>
              <a:t>expected surface erosion </a:t>
            </a:r>
          </a:p>
          <a:p>
            <a:pPr algn="ctr"/>
            <a:r>
              <a:rPr lang="en-US" sz="1400" dirty="0">
                <a:latin typeface="Arial"/>
                <a:cs typeface="Arial"/>
              </a:rPr>
              <a:t>under Firefly Blue Ghost Lander</a:t>
            </a:r>
          </a:p>
        </p:txBody>
      </p:sp>
      <p:sp>
        <p:nvSpPr>
          <p:cNvPr id="18" name="TextBox 17">
            <a:extLst>
              <a:ext uri="{FF2B5EF4-FFF2-40B4-BE49-F238E27FC236}">
                <a16:creationId xmlns:a16="http://schemas.microsoft.com/office/drawing/2014/main" id="{803D3F7F-1DF7-0144-BA66-83D97A7FB9A1}"/>
              </a:ext>
            </a:extLst>
          </p:cNvPr>
          <p:cNvSpPr txBox="1"/>
          <p:nvPr/>
        </p:nvSpPr>
        <p:spPr>
          <a:xfrm>
            <a:off x="1727333" y="6475511"/>
            <a:ext cx="7937811" cy="307777"/>
          </a:xfrm>
          <a:prstGeom prst="rect">
            <a:avLst/>
          </a:prstGeom>
          <a:solidFill>
            <a:srgbClr val="FFFF00"/>
          </a:solidFill>
          <a:ln>
            <a:solidFill>
              <a:schemeClr val="tx1"/>
            </a:solidFill>
          </a:ln>
        </p:spPr>
        <p:txBody>
          <a:bodyPr wrap="square" rtlCol="0">
            <a:spAutoFit/>
          </a:bodyPr>
          <a:lstStyle/>
          <a:p>
            <a:r>
              <a:rPr lang="en-US" sz="1400" dirty="0">
                <a:latin typeface="Arial"/>
                <a:cs typeface="Arial"/>
              </a:rPr>
              <a:t>Predictions will (hopefully) be confirmed by flight observations and validated with ground test data!</a:t>
            </a:r>
          </a:p>
        </p:txBody>
      </p:sp>
    </p:spTree>
    <p:extLst>
      <p:ext uri="{BB962C8B-B14F-4D97-AF65-F5344CB8AC3E}">
        <p14:creationId xmlns:p14="http://schemas.microsoft.com/office/powerpoint/2010/main" val="276062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3BD704-0A43-D042-8C27-66A19CBBF205}"/>
              </a:ext>
            </a:extLst>
          </p:cNvPr>
          <p:cNvSpPr txBox="1">
            <a:spLocks/>
          </p:cNvSpPr>
          <p:nvPr/>
        </p:nvSpPr>
        <p:spPr bwMode="auto">
          <a:xfrm>
            <a:off x="268644" y="153426"/>
            <a:ext cx="7886700" cy="657274"/>
          </a:xfrm>
          <a:prstGeom prst="rect">
            <a:avLst/>
          </a:prstGeom>
        </p:spPr>
        <p:txBody>
          <a:bodyPr vert="horz" lIns="91440" tIns="45720" rIns="91440" bIns="45720" rtlCol="0" anchor="ctr">
            <a:normAutofit fontScale="97500"/>
          </a:bodyPr>
          <a:lstStyle>
            <a:lvl1pPr>
              <a:lnSpc>
                <a:spcPct val="90000"/>
              </a:lnSpc>
              <a:spcBef>
                <a:spcPct val="0"/>
              </a:spcBef>
              <a:buNone/>
              <a:defRPr sz="2800" b="1">
                <a:solidFill>
                  <a:schemeClr val="tx2">
                    <a:lumMod val="50000"/>
                  </a:schemeClr>
                </a:solidFill>
                <a:latin typeface="+mj-lt"/>
                <a:ea typeface="+mj-ea"/>
                <a:cs typeface="+mj-cs"/>
              </a:defRPr>
            </a:lvl1pPr>
          </a:lstStyle>
          <a:p>
            <a:r>
              <a:rPr lang="en-US" sz="3200" dirty="0">
                <a:solidFill>
                  <a:schemeClr val="bg1"/>
                </a:solidFill>
                <a:latin typeface="Arial" panose="020B0604020202020204" pitchFamily="34" charset="0"/>
                <a:cs typeface="Arial" panose="020B0604020202020204" pitchFamily="34" charset="0"/>
              </a:rPr>
              <a:t>State of PSI Validation Data</a:t>
            </a:r>
          </a:p>
        </p:txBody>
      </p:sp>
      <p:pic>
        <p:nvPicPr>
          <p:cNvPr id="12" name="Picture 11"/>
          <p:cNvPicPr>
            <a:picLocks noChangeAspect="1"/>
          </p:cNvPicPr>
          <p:nvPr/>
        </p:nvPicPr>
        <p:blipFill>
          <a:blip r:embed="rId3"/>
          <a:stretch>
            <a:fillRect/>
          </a:stretch>
        </p:blipFill>
        <p:spPr>
          <a:xfrm>
            <a:off x="4036440" y="2025054"/>
            <a:ext cx="8155560" cy="4077780"/>
          </a:xfrm>
          <a:prstGeom prst="rect">
            <a:avLst/>
          </a:prstGeom>
        </p:spPr>
      </p:pic>
      <p:sp>
        <p:nvSpPr>
          <p:cNvPr id="13" name="Rectangle 12"/>
          <p:cNvSpPr/>
          <p:nvPr/>
        </p:nvSpPr>
        <p:spPr>
          <a:xfrm>
            <a:off x="176281" y="1182737"/>
            <a:ext cx="11839438" cy="634020"/>
          </a:xfrm>
          <a:prstGeom prst="rect">
            <a:avLst/>
          </a:prstGeom>
        </p:spPr>
        <p:txBody>
          <a:bodyPr wrap="square">
            <a:spAutoFit/>
          </a:bodyPr>
          <a:lstStyle/>
          <a:p>
            <a:pPr marL="342900" indent="-342900" defTabSz="457200" eaLnBrk="0" fontAlgn="base" hangingPunct="0">
              <a:spcBef>
                <a:spcPct val="20000"/>
              </a:spcBef>
              <a:spcAft>
                <a:spcPct val="0"/>
              </a:spcAft>
              <a:buFont typeface="Arial" panose="020B0604020202020204" pitchFamily="34" charset="0"/>
              <a:buChar char="•"/>
              <a:defRPr/>
            </a:pPr>
            <a:r>
              <a:rPr lang="en-US" sz="1600" b="1" dirty="0">
                <a:solidFill>
                  <a:prstClr val="black"/>
                </a:solidFill>
                <a:latin typeface="Arial"/>
                <a:ea typeface="ＭＳ Ｐゴシック"/>
                <a:cs typeface="Arial"/>
              </a:rPr>
              <a:t>Inadequate test data and validated modeling  </a:t>
            </a:r>
            <a:r>
              <a:rPr lang="en-US" sz="1600" b="1" dirty="0">
                <a:solidFill>
                  <a:prstClr val="black"/>
                </a:solidFill>
                <a:latin typeface="Arial"/>
                <a:ea typeface="ＭＳ Ｐゴシック"/>
                <a:cs typeface="Arial"/>
                <a:sym typeface="Wingdings" panose="05000000000000000000" pitchFamily="2" charset="2"/>
              </a:rPr>
              <a:t> l</a:t>
            </a:r>
            <a:r>
              <a:rPr lang="en-US" sz="1600" b="1" dirty="0">
                <a:solidFill>
                  <a:prstClr val="black"/>
                </a:solidFill>
                <a:latin typeface="Arial"/>
                <a:ea typeface="ＭＳ Ｐゴシック"/>
                <a:cs typeface="Arial"/>
              </a:rPr>
              <a:t>arge technical gaps in understanding landing environments</a:t>
            </a:r>
          </a:p>
          <a:p>
            <a:pPr marL="342900" indent="-342900" defTabSz="457200" eaLnBrk="0" fontAlgn="base" hangingPunct="0">
              <a:spcBef>
                <a:spcPct val="20000"/>
              </a:spcBef>
              <a:spcAft>
                <a:spcPct val="0"/>
              </a:spcAft>
              <a:buFont typeface="Arial" panose="020B0604020202020204" pitchFamily="34" charset="0"/>
              <a:buChar char="•"/>
              <a:defRPr/>
            </a:pPr>
            <a:r>
              <a:rPr lang="en-US" sz="1600" b="1" dirty="0">
                <a:solidFill>
                  <a:prstClr val="black"/>
                </a:solidFill>
                <a:latin typeface="Arial"/>
                <a:ea typeface="ＭＳ Ｐゴシック"/>
                <a:cs typeface="Arial"/>
              </a:rPr>
              <a:t>Computational results are largely qualitative, at present</a:t>
            </a:r>
          </a:p>
        </p:txBody>
      </p:sp>
      <p:sp>
        <p:nvSpPr>
          <p:cNvPr id="2" name="TextBox 1">
            <a:extLst>
              <a:ext uri="{FF2B5EF4-FFF2-40B4-BE49-F238E27FC236}">
                <a16:creationId xmlns:a16="http://schemas.microsoft.com/office/drawing/2014/main" id="{785F447C-973C-9E46-B24E-E5D3CA771985}"/>
              </a:ext>
            </a:extLst>
          </p:cNvPr>
          <p:cNvSpPr txBox="1"/>
          <p:nvPr/>
        </p:nvSpPr>
        <p:spPr>
          <a:xfrm>
            <a:off x="8530608" y="3913807"/>
            <a:ext cx="739305" cy="738664"/>
          </a:xfrm>
          <a:prstGeom prst="rect">
            <a:avLst/>
          </a:prstGeom>
          <a:noFill/>
        </p:spPr>
        <p:txBody>
          <a:bodyPr wrap="none" rtlCol="0">
            <a:spAutoFit/>
          </a:bodyPr>
          <a:lstStyle/>
          <a:p>
            <a:pPr algn="ctr"/>
            <a:r>
              <a:rPr lang="en-US" sz="1050" dirty="0">
                <a:latin typeface="Arial"/>
                <a:cs typeface="Arial"/>
              </a:rPr>
              <a:t>Physics</a:t>
            </a:r>
          </a:p>
          <a:p>
            <a:pPr algn="ctr"/>
            <a:r>
              <a:rPr lang="en-US" sz="1050" dirty="0">
                <a:latin typeface="Arial"/>
                <a:cs typeface="Arial"/>
              </a:rPr>
              <a:t>Focused </a:t>
            </a:r>
          </a:p>
          <a:p>
            <a:pPr algn="ctr"/>
            <a:r>
              <a:rPr lang="en-US" sz="1050" dirty="0">
                <a:latin typeface="Arial"/>
                <a:cs typeface="Arial"/>
              </a:rPr>
              <a:t>Ground </a:t>
            </a:r>
          </a:p>
          <a:p>
            <a:pPr algn="ctr"/>
            <a:r>
              <a:rPr lang="en-US" sz="1050" dirty="0">
                <a:latin typeface="Arial"/>
                <a:cs typeface="Arial"/>
              </a:rPr>
              <a:t>Test</a:t>
            </a:r>
          </a:p>
        </p:txBody>
      </p:sp>
      <p:sp>
        <p:nvSpPr>
          <p:cNvPr id="7" name="TextBox 6">
            <a:extLst>
              <a:ext uri="{FF2B5EF4-FFF2-40B4-BE49-F238E27FC236}">
                <a16:creationId xmlns:a16="http://schemas.microsoft.com/office/drawing/2014/main" id="{35F727CB-2FFA-6840-9EA6-F07DC1ACDC4C}"/>
              </a:ext>
            </a:extLst>
          </p:cNvPr>
          <p:cNvSpPr txBox="1"/>
          <p:nvPr/>
        </p:nvSpPr>
        <p:spPr>
          <a:xfrm>
            <a:off x="10812600" y="3913807"/>
            <a:ext cx="671979" cy="738664"/>
          </a:xfrm>
          <a:prstGeom prst="rect">
            <a:avLst/>
          </a:prstGeom>
          <a:noFill/>
        </p:spPr>
        <p:txBody>
          <a:bodyPr wrap="none" rtlCol="0">
            <a:spAutoFit/>
          </a:bodyPr>
          <a:lstStyle/>
          <a:p>
            <a:pPr algn="ctr"/>
            <a:r>
              <a:rPr lang="en-US" sz="1050" dirty="0">
                <a:latin typeface="Arial"/>
                <a:cs typeface="Arial"/>
              </a:rPr>
              <a:t>Large </a:t>
            </a:r>
          </a:p>
          <a:p>
            <a:pPr algn="ctr"/>
            <a:r>
              <a:rPr lang="en-US" sz="1050" dirty="0">
                <a:latin typeface="Arial"/>
                <a:cs typeface="Arial"/>
              </a:rPr>
              <a:t>Scale</a:t>
            </a:r>
          </a:p>
          <a:p>
            <a:pPr algn="ctr"/>
            <a:r>
              <a:rPr lang="en-US" sz="1050" dirty="0">
                <a:latin typeface="Arial"/>
                <a:cs typeface="Arial"/>
              </a:rPr>
              <a:t>Ground </a:t>
            </a:r>
          </a:p>
          <a:p>
            <a:pPr algn="ctr"/>
            <a:r>
              <a:rPr lang="en-US" sz="1050" dirty="0">
                <a:latin typeface="Arial"/>
                <a:cs typeface="Arial"/>
              </a:rPr>
              <a:t>Test</a:t>
            </a:r>
          </a:p>
        </p:txBody>
      </p:sp>
      <p:pic>
        <p:nvPicPr>
          <p:cNvPr id="8" name="Picture 3">
            <a:extLst>
              <a:ext uri="{FF2B5EF4-FFF2-40B4-BE49-F238E27FC236}">
                <a16:creationId xmlns:a16="http://schemas.microsoft.com/office/drawing/2014/main" id="{B3F09B55-41A0-8948-9A37-CF2667FDEF4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36634"/>
          <a:stretch/>
        </p:blipFill>
        <p:spPr>
          <a:xfrm>
            <a:off x="0" y="2442293"/>
            <a:ext cx="4085476" cy="3106314"/>
          </a:xfrm>
          <a:prstGeom prst="rect">
            <a:avLst/>
          </a:prstGeom>
        </p:spPr>
      </p:pic>
      <p:sp>
        <p:nvSpPr>
          <p:cNvPr id="3" name="TextBox 2">
            <a:extLst>
              <a:ext uri="{FF2B5EF4-FFF2-40B4-BE49-F238E27FC236}">
                <a16:creationId xmlns:a16="http://schemas.microsoft.com/office/drawing/2014/main" id="{CA6CBF7C-52AE-AC4A-8A75-769781AE5FC5}"/>
              </a:ext>
            </a:extLst>
          </p:cNvPr>
          <p:cNvSpPr txBox="1"/>
          <p:nvPr/>
        </p:nvSpPr>
        <p:spPr>
          <a:xfrm>
            <a:off x="1194116" y="2074805"/>
            <a:ext cx="1755609" cy="307777"/>
          </a:xfrm>
          <a:prstGeom prst="rect">
            <a:avLst/>
          </a:prstGeom>
          <a:noFill/>
        </p:spPr>
        <p:txBody>
          <a:bodyPr wrap="none" rtlCol="0">
            <a:spAutoFit/>
          </a:bodyPr>
          <a:lstStyle/>
          <a:p>
            <a:r>
              <a:rPr lang="en-US" sz="1400" b="1" i="1" dirty="0">
                <a:latin typeface="Arial"/>
                <a:cs typeface="Arial"/>
              </a:rPr>
              <a:t>Past Observations</a:t>
            </a:r>
          </a:p>
        </p:txBody>
      </p:sp>
      <p:sp>
        <p:nvSpPr>
          <p:cNvPr id="9" name="TextBox 8">
            <a:extLst>
              <a:ext uri="{FF2B5EF4-FFF2-40B4-BE49-F238E27FC236}">
                <a16:creationId xmlns:a16="http://schemas.microsoft.com/office/drawing/2014/main" id="{9FE39796-78BF-464D-AAC9-71F7E5FB1EE1}"/>
              </a:ext>
            </a:extLst>
          </p:cNvPr>
          <p:cNvSpPr txBox="1"/>
          <p:nvPr/>
        </p:nvSpPr>
        <p:spPr>
          <a:xfrm>
            <a:off x="51239" y="6589158"/>
            <a:ext cx="1986441" cy="230832"/>
          </a:xfrm>
          <a:prstGeom prst="rect">
            <a:avLst/>
          </a:prstGeom>
          <a:noFill/>
        </p:spPr>
        <p:txBody>
          <a:bodyPr wrap="none" rtlCol="0">
            <a:spAutoFit/>
          </a:bodyPr>
          <a:lstStyle/>
          <a:p>
            <a:r>
              <a:rPr lang="en-US" sz="900" i="1" dirty="0">
                <a:latin typeface="Arial"/>
                <a:cs typeface="Arial"/>
              </a:rPr>
              <a:t>Chart Credit: Manish Mehta, MSFC</a:t>
            </a:r>
          </a:p>
        </p:txBody>
      </p:sp>
    </p:spTree>
    <p:extLst>
      <p:ext uri="{BB962C8B-B14F-4D97-AF65-F5344CB8AC3E}">
        <p14:creationId xmlns:p14="http://schemas.microsoft.com/office/powerpoint/2010/main" val="75190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428" y="9018"/>
            <a:ext cx="9144000" cy="936531"/>
          </a:xfrm>
        </p:spPr>
        <p:txBody>
          <a:bodyPr/>
          <a:lstStyle/>
          <a:p>
            <a:pPr algn="l"/>
            <a:r>
              <a:rPr lang="en-US" sz="3200" dirty="0">
                <a:latin typeface="Arial" panose="020B0604020202020204" pitchFamily="34" charset="0"/>
                <a:cs typeface="Arial" panose="020B0604020202020204" pitchFamily="34" charset="0"/>
              </a:rPr>
              <a:t>PFGT Objectives</a:t>
            </a:r>
          </a:p>
        </p:txBody>
      </p:sp>
      <p:sp>
        <p:nvSpPr>
          <p:cNvPr id="3" name="Content Placeholder 2"/>
          <p:cNvSpPr>
            <a:spLocks noGrp="1"/>
          </p:cNvSpPr>
          <p:nvPr>
            <p:ph idx="1"/>
          </p:nvPr>
        </p:nvSpPr>
        <p:spPr>
          <a:xfrm>
            <a:off x="98762" y="2235810"/>
            <a:ext cx="5472145" cy="4746237"/>
          </a:xfrm>
        </p:spPr>
        <p:txBody>
          <a:bodyPr>
            <a:normAutofit fontScale="92500" lnSpcReduction="10000"/>
          </a:bodyPr>
          <a:lstStyle/>
          <a:p>
            <a:pPr marL="0" lvl="0" indent="0">
              <a:buNone/>
            </a:pPr>
            <a:r>
              <a:rPr lang="en-US" u="sng" dirty="0"/>
              <a:t>Supersonic Cratering</a:t>
            </a:r>
            <a:r>
              <a:rPr lang="en-US" dirty="0"/>
              <a:t> (PFGT1)</a:t>
            </a:r>
          </a:p>
          <a:p>
            <a:pPr lvl="0"/>
            <a:r>
              <a:rPr lang="en-US" dirty="0"/>
              <a:t>To measure crater formation due to supersonic PSI at ambient atmosphere conditions ranging from Martian to those approaching the Moon.</a:t>
            </a:r>
          </a:p>
          <a:p>
            <a:r>
              <a:rPr lang="en-US" dirty="0"/>
              <a:t>Visual data will capture the temporal growth characteristics of crater formation and the behavior of ejecta, and sub-surface pressures will be measured within the regolith bed.  </a:t>
            </a:r>
          </a:p>
          <a:p>
            <a:pPr lvl="0"/>
            <a:endParaRPr lang="en-US" dirty="0"/>
          </a:p>
          <a:p>
            <a:pPr marL="0" lvl="0" indent="0">
              <a:buNone/>
            </a:pPr>
            <a:r>
              <a:rPr lang="en-US" u="sng" dirty="0"/>
              <a:t>Supersonic Plume Structure/Impingement</a:t>
            </a:r>
            <a:r>
              <a:rPr lang="en-US" dirty="0"/>
              <a:t> (PFGT2)</a:t>
            </a:r>
          </a:p>
          <a:p>
            <a:pPr lvl="0"/>
            <a:r>
              <a:rPr lang="en-US" dirty="0"/>
              <a:t>To visualize supersonic plume structure and to measure impingement pressures at reduced atmospheric conditions in the lunar range.</a:t>
            </a:r>
          </a:p>
          <a:p>
            <a:r>
              <a:rPr lang="en-US" dirty="0"/>
              <a:t>Data will be collected using an instrumented impingement plate to quantify gas phase boundary conditions with the same experimental setup used for the cratering and ejecta runs.</a:t>
            </a:r>
          </a:p>
        </p:txBody>
      </p:sp>
      <p:sp>
        <p:nvSpPr>
          <p:cNvPr id="4" name="Slide Number Placeholder 3"/>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7</a:t>
            </a:fld>
            <a:endParaRPr lang="uk-UA" dirty="0"/>
          </a:p>
        </p:txBody>
      </p:sp>
      <p:graphicFrame>
        <p:nvGraphicFramePr>
          <p:cNvPr id="24" name="Table 23"/>
          <p:cNvGraphicFramePr>
            <a:graphicFrameLocks noGrp="1"/>
          </p:cNvGraphicFramePr>
          <p:nvPr/>
        </p:nvGraphicFramePr>
        <p:xfrm>
          <a:off x="5394198" y="877226"/>
          <a:ext cx="6699040" cy="1463040"/>
        </p:xfrm>
        <a:graphic>
          <a:graphicData uri="http://schemas.openxmlformats.org/drawingml/2006/table">
            <a:tbl>
              <a:tblPr firstRow="1" firstCol="1" bandRow="1"/>
              <a:tblGrid>
                <a:gridCol w="1413515">
                  <a:extLst>
                    <a:ext uri="{9D8B030D-6E8A-4147-A177-3AD203B41FA5}">
                      <a16:colId xmlns:a16="http://schemas.microsoft.com/office/drawing/2014/main" val="2010602880"/>
                    </a:ext>
                  </a:extLst>
                </a:gridCol>
                <a:gridCol w="5285525">
                  <a:extLst>
                    <a:ext uri="{9D8B030D-6E8A-4147-A177-3AD203B41FA5}">
                      <a16:colId xmlns:a16="http://schemas.microsoft.com/office/drawing/2014/main" val="4135246781"/>
                    </a:ext>
                  </a:extLst>
                </a:gridCol>
              </a:tblGrid>
              <a:tr h="229714">
                <a:tc>
                  <a:txBody>
                    <a:bodyPr/>
                    <a:lstStyle/>
                    <a:p>
                      <a:pPr marL="0" marR="0" algn="ctr">
                        <a:spcBef>
                          <a:spcPts val="0"/>
                        </a:spcBef>
                        <a:spcAft>
                          <a:spcPts val="600"/>
                        </a:spcAft>
                        <a:tabLst>
                          <a:tab pos="914400" algn="l"/>
                          <a:tab pos="2628900" algn="l"/>
                          <a:tab pos="5029200" algn="l"/>
                        </a:tabLst>
                      </a:pPr>
                      <a:r>
                        <a:rPr lang="en-US"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Test Series</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0" marR="0" algn="ctr">
                        <a:spcBef>
                          <a:spcPts val="0"/>
                        </a:spcBef>
                        <a:spcAft>
                          <a:spcPts val="600"/>
                        </a:spcAft>
                        <a:tabLst>
                          <a:tab pos="914400" algn="l"/>
                          <a:tab pos="2628900" algn="l"/>
                          <a:tab pos="5029200" algn="l"/>
                        </a:tabLst>
                      </a:pPr>
                      <a:r>
                        <a:rPr lang="en-US"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Basic Description</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1423641127"/>
                  </a:ext>
                </a:extLst>
              </a:tr>
              <a:tr h="689143">
                <a:tc>
                  <a:txBody>
                    <a:bodyPr/>
                    <a:lstStyle/>
                    <a:p>
                      <a:pPr marL="0" marR="0" algn="ctr">
                        <a:spcBef>
                          <a:spcPts val="0"/>
                        </a:spcBef>
                        <a:spcAft>
                          <a:spcPts val="600"/>
                        </a:spcAft>
                        <a:tabLst>
                          <a:tab pos="914400" algn="l"/>
                          <a:tab pos="2628900" algn="l"/>
                          <a:tab pos="5029200" algn="l"/>
                        </a:tabLst>
                      </a:pPr>
                      <a:r>
                        <a:rPr lang="en-US"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Cratering</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gn="ctr">
                        <a:spcBef>
                          <a:spcPts val="0"/>
                        </a:spcBef>
                        <a:spcAft>
                          <a:spcPts val="600"/>
                        </a:spcAft>
                        <a:tabLst>
                          <a:tab pos="914400" algn="l"/>
                          <a:tab pos="2628900" algn="l"/>
                          <a:tab pos="5029200" algn="l"/>
                        </a:tabLs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GN</a:t>
                      </a:r>
                      <a:r>
                        <a:rPr lang="en-US" sz="16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split plume, vary quasi-steady flow/vacuum/altitude/regolith, HS/UHS imagery for crater growth and ejecta</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4207404496"/>
                  </a:ext>
                </a:extLst>
              </a:tr>
              <a:tr h="459429">
                <a:tc>
                  <a:txBody>
                    <a:bodyPr/>
                    <a:lstStyle/>
                    <a:p>
                      <a:pPr marL="0" marR="0" algn="ctr">
                        <a:spcBef>
                          <a:spcPts val="0"/>
                        </a:spcBef>
                        <a:spcAft>
                          <a:spcPts val="600"/>
                        </a:spcAft>
                        <a:tabLst>
                          <a:tab pos="914400" algn="l"/>
                          <a:tab pos="2628900" algn="l"/>
                          <a:tab pos="5029200" algn="l"/>
                        </a:tabLst>
                      </a:pPr>
                      <a:r>
                        <a:rPr lang="en-US"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Impingement</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ctr">
                        <a:spcBef>
                          <a:spcPts val="0"/>
                        </a:spcBef>
                        <a:spcAft>
                          <a:spcPts val="600"/>
                        </a:spcAft>
                        <a:tabLst>
                          <a:tab pos="914400" algn="l"/>
                          <a:tab pos="2628900" algn="l"/>
                          <a:tab pos="5029200" algn="l"/>
                        </a:tabLs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GN</a:t>
                      </a:r>
                      <a:r>
                        <a:rPr lang="en-US" sz="1600" baseline="-25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split plume, vary quasi-steady flow/vacuum/altitude, surface pressure distribution</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4226421439"/>
                  </a:ext>
                </a:extLst>
              </a:tr>
            </a:tbl>
          </a:graphicData>
        </a:graphic>
      </p:graphicFrame>
      <p:grpSp>
        <p:nvGrpSpPr>
          <p:cNvPr id="34" name="Group 33">
            <a:extLst>
              <a:ext uri="{FF2B5EF4-FFF2-40B4-BE49-F238E27FC236}">
                <a16:creationId xmlns:a16="http://schemas.microsoft.com/office/drawing/2014/main" id="{D270022A-BAE7-4D27-B5E7-A035DF0F4DA0}"/>
              </a:ext>
            </a:extLst>
          </p:cNvPr>
          <p:cNvGrpSpPr>
            <a:grpSpLocks noChangeAspect="1"/>
          </p:cNvGrpSpPr>
          <p:nvPr/>
        </p:nvGrpSpPr>
        <p:grpSpPr>
          <a:xfrm>
            <a:off x="9488772" y="2506108"/>
            <a:ext cx="2416386" cy="3824264"/>
            <a:chOff x="9206443" y="1066800"/>
            <a:chExt cx="2811004" cy="4448802"/>
          </a:xfrm>
        </p:grpSpPr>
        <p:pic>
          <p:nvPicPr>
            <p:cNvPr id="37" name="Picture 36">
              <a:extLst>
                <a:ext uri="{FF2B5EF4-FFF2-40B4-BE49-F238E27FC236}">
                  <a16:creationId xmlns:a16="http://schemas.microsoft.com/office/drawing/2014/main" id="{3B55774C-DF60-44B3-A0EA-9DA9C6CB4B91}"/>
                </a:ext>
              </a:extLst>
            </p:cNvPr>
            <p:cNvPicPr>
              <a:picLocks noChangeAspect="1"/>
            </p:cNvPicPr>
            <p:nvPr/>
          </p:nvPicPr>
          <p:blipFill rotWithShape="1">
            <a:blip r:embed="rId2"/>
            <a:srcRect r="9625"/>
            <a:stretch/>
          </p:blipFill>
          <p:spPr>
            <a:xfrm>
              <a:off x="9206443" y="1066800"/>
              <a:ext cx="2811004" cy="4448802"/>
            </a:xfrm>
            <a:prstGeom prst="rect">
              <a:avLst/>
            </a:prstGeom>
          </p:spPr>
        </p:pic>
        <p:sp>
          <p:nvSpPr>
            <p:cNvPr id="38" name="Rectangle 37">
              <a:extLst>
                <a:ext uri="{FF2B5EF4-FFF2-40B4-BE49-F238E27FC236}">
                  <a16:creationId xmlns:a16="http://schemas.microsoft.com/office/drawing/2014/main" id="{35B5E0CD-90C5-4B68-805C-F5C1823CD60E}"/>
                </a:ext>
              </a:extLst>
            </p:cNvPr>
            <p:cNvSpPr/>
            <p:nvPr/>
          </p:nvSpPr>
          <p:spPr>
            <a:xfrm>
              <a:off x="11380879" y="2856555"/>
              <a:ext cx="408785" cy="44220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075BA804-D0CB-462C-A68A-14B09EEEF45C}"/>
              </a:ext>
            </a:extLst>
          </p:cNvPr>
          <p:cNvPicPr>
            <a:picLocks noChangeAspect="1"/>
          </p:cNvPicPr>
          <p:nvPr/>
        </p:nvPicPr>
        <p:blipFill>
          <a:blip r:embed="rId3"/>
          <a:stretch>
            <a:fillRect/>
          </a:stretch>
        </p:blipFill>
        <p:spPr>
          <a:xfrm>
            <a:off x="5469191" y="4749384"/>
            <a:ext cx="4121297" cy="1956313"/>
          </a:xfrm>
          <a:prstGeom prst="rect">
            <a:avLst/>
          </a:prstGeom>
        </p:spPr>
      </p:pic>
      <p:sp>
        <p:nvSpPr>
          <p:cNvPr id="5" name="TextBox 4">
            <a:extLst>
              <a:ext uri="{FF2B5EF4-FFF2-40B4-BE49-F238E27FC236}">
                <a16:creationId xmlns:a16="http://schemas.microsoft.com/office/drawing/2014/main" id="{3C43C678-70BD-144D-94CC-66F17009AC76}"/>
              </a:ext>
            </a:extLst>
          </p:cNvPr>
          <p:cNvSpPr txBox="1"/>
          <p:nvPr/>
        </p:nvSpPr>
        <p:spPr>
          <a:xfrm>
            <a:off x="173429" y="945549"/>
            <a:ext cx="5244120" cy="1200329"/>
          </a:xfrm>
          <a:prstGeom prst="rect">
            <a:avLst/>
          </a:prstGeom>
          <a:noFill/>
        </p:spPr>
        <p:txBody>
          <a:bodyPr wrap="square" rtlCol="0">
            <a:spAutoFit/>
          </a:bodyPr>
          <a:lstStyle/>
          <a:p>
            <a:r>
              <a:rPr lang="en-US" dirty="0"/>
              <a:t>Overall: Measure PSI cratering by collecting data for validating predictive capabilities and to inform future tests at larger scales and more relevant exhaust plume conditions. </a:t>
            </a:r>
            <a:r>
              <a:rPr lang="en-US" i="1" dirty="0"/>
              <a:t>Using MSFC Test Stand 300 15’ chamber.</a:t>
            </a:r>
          </a:p>
        </p:txBody>
      </p:sp>
      <p:pic>
        <p:nvPicPr>
          <p:cNvPr id="14" name="Picture 2">
            <a:extLst>
              <a:ext uri="{FF2B5EF4-FFF2-40B4-BE49-F238E27FC236}">
                <a16:creationId xmlns:a16="http://schemas.microsoft.com/office/drawing/2014/main" id="{E92796E6-4E55-1941-816B-FEB9AEA275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5363" y="4723764"/>
            <a:ext cx="2509946" cy="1880091"/>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E01537C1-5AA7-9A45-A6E5-71B0BFCC4F69}"/>
              </a:ext>
            </a:extLst>
          </p:cNvPr>
          <p:cNvGrpSpPr/>
          <p:nvPr/>
        </p:nvGrpSpPr>
        <p:grpSpPr>
          <a:xfrm>
            <a:off x="4657112" y="2730622"/>
            <a:ext cx="6039853" cy="1632912"/>
            <a:chOff x="-615142" y="2257445"/>
            <a:chExt cx="7080591" cy="1267285"/>
          </a:xfrm>
        </p:grpSpPr>
        <p:pic>
          <p:nvPicPr>
            <p:cNvPr id="16" name="Picture 15">
              <a:extLst>
                <a:ext uri="{FF2B5EF4-FFF2-40B4-BE49-F238E27FC236}">
                  <a16:creationId xmlns:a16="http://schemas.microsoft.com/office/drawing/2014/main" id="{DB7EF58F-1911-B04F-A9FE-E82B6FD52483}"/>
                </a:ext>
              </a:extLst>
            </p:cNvPr>
            <p:cNvPicPr>
              <a:picLocks noChangeAspect="1"/>
            </p:cNvPicPr>
            <p:nvPr/>
          </p:nvPicPr>
          <p:blipFill>
            <a:blip r:embed="rId5"/>
            <a:stretch>
              <a:fillRect/>
            </a:stretch>
          </p:blipFill>
          <p:spPr>
            <a:xfrm>
              <a:off x="-615142" y="2257445"/>
              <a:ext cx="7080591" cy="1267285"/>
            </a:xfrm>
            <a:prstGeom prst="rect">
              <a:avLst/>
            </a:prstGeom>
          </p:spPr>
        </p:pic>
        <p:sp>
          <p:nvSpPr>
            <p:cNvPr id="17" name="TextBox 16">
              <a:extLst>
                <a:ext uri="{FF2B5EF4-FFF2-40B4-BE49-F238E27FC236}">
                  <a16:creationId xmlns:a16="http://schemas.microsoft.com/office/drawing/2014/main" id="{00ED29D9-FDF7-F244-8A9A-33DFC72275B8}"/>
                </a:ext>
              </a:extLst>
            </p:cNvPr>
            <p:cNvSpPr txBox="1"/>
            <p:nvPr/>
          </p:nvSpPr>
          <p:spPr>
            <a:xfrm>
              <a:off x="4388443" y="2907386"/>
              <a:ext cx="585417" cy="179598"/>
            </a:xfrm>
            <a:prstGeom prst="rect">
              <a:avLst/>
            </a:prstGeom>
            <a:noFill/>
          </p:spPr>
          <p:txBody>
            <a:bodyPr wrap="none" rtlCol="0">
              <a:spAutoFit/>
            </a:bodyPr>
            <a:lstStyle/>
            <a:p>
              <a:r>
                <a:rPr lang="en-US" sz="1400" dirty="0"/>
                <a:t>±10%</a:t>
              </a:r>
            </a:p>
          </p:txBody>
        </p:sp>
      </p:grpSp>
      <p:sp>
        <p:nvSpPr>
          <p:cNvPr id="18" name="TextBox 17">
            <a:extLst>
              <a:ext uri="{FF2B5EF4-FFF2-40B4-BE49-F238E27FC236}">
                <a16:creationId xmlns:a16="http://schemas.microsoft.com/office/drawing/2014/main" id="{8BEC037B-3B64-FA40-88D9-B7932C3EB24C}"/>
              </a:ext>
            </a:extLst>
          </p:cNvPr>
          <p:cNvSpPr txBox="1"/>
          <p:nvPr/>
        </p:nvSpPr>
        <p:spPr>
          <a:xfrm>
            <a:off x="98762" y="6590281"/>
            <a:ext cx="2012089" cy="230832"/>
          </a:xfrm>
          <a:prstGeom prst="rect">
            <a:avLst/>
          </a:prstGeom>
          <a:noFill/>
        </p:spPr>
        <p:txBody>
          <a:bodyPr wrap="none" rtlCol="0">
            <a:spAutoFit/>
          </a:bodyPr>
          <a:lstStyle/>
          <a:p>
            <a:r>
              <a:rPr lang="en-US" sz="900" i="1" dirty="0">
                <a:latin typeface="Arial"/>
                <a:cs typeface="Arial"/>
              </a:rPr>
              <a:t>Chart Credit: Chad Eberhart, MSFC</a:t>
            </a:r>
          </a:p>
        </p:txBody>
      </p:sp>
    </p:spTree>
    <p:extLst>
      <p:ext uri="{BB962C8B-B14F-4D97-AF65-F5344CB8AC3E}">
        <p14:creationId xmlns:p14="http://schemas.microsoft.com/office/powerpoint/2010/main" val="3374928433"/>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cluttered&#10;&#10;Description automatically generated">
            <a:extLst>
              <a:ext uri="{FF2B5EF4-FFF2-40B4-BE49-F238E27FC236}">
                <a16:creationId xmlns:a16="http://schemas.microsoft.com/office/drawing/2014/main" id="{C7BD6178-FA74-4D5D-8E69-4D6EF28F01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4456" y="1000014"/>
            <a:ext cx="5829805" cy="5639289"/>
          </a:xfrm>
          <a:prstGeom prst="rect">
            <a:avLst/>
          </a:prstGeom>
        </p:spPr>
      </p:pic>
      <p:sp>
        <p:nvSpPr>
          <p:cNvPr id="4" name="Slide Number Placeholder 3">
            <a:extLst>
              <a:ext uri="{FF2B5EF4-FFF2-40B4-BE49-F238E27FC236}">
                <a16:creationId xmlns:a16="http://schemas.microsoft.com/office/drawing/2014/main" id="{DE6B9FBB-0BC4-45DE-A775-B387A4FB78E9}"/>
              </a:ext>
            </a:extLst>
          </p:cNvPr>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1200" kern="1200" baseline="0" smtClean="0">
                <a:solidFill>
                  <a:schemeClr val="bg1"/>
                </a:solidFill>
                <a:latin typeface="Calibri"/>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8CC769F-ADCB-2641-BD2F-4076D1C41918}" type="slidenum">
              <a:rPr lang="uk-UA" sz="800" smtClean="0">
                <a:latin typeface="Arial" charset="0"/>
              </a:rPr>
              <a:pPr>
                <a:defRPr/>
              </a:pPr>
              <a:t>8</a:t>
            </a:fld>
            <a:endParaRPr lang="uk-UA"/>
          </a:p>
        </p:txBody>
      </p:sp>
      <p:pic>
        <p:nvPicPr>
          <p:cNvPr id="8" name="Picture 7" descr="A picture containing indoor&#10;&#10;Description automatically generated">
            <a:extLst>
              <a:ext uri="{FF2B5EF4-FFF2-40B4-BE49-F238E27FC236}">
                <a16:creationId xmlns:a16="http://schemas.microsoft.com/office/drawing/2014/main" id="{7533CD6E-8612-48B7-8F55-B5414912F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375" y="1688172"/>
            <a:ext cx="5683965" cy="4262974"/>
          </a:xfrm>
          <a:prstGeom prst="rect">
            <a:avLst/>
          </a:prstGeom>
          <a:ln w="50800">
            <a:solidFill>
              <a:schemeClr val="tx1"/>
            </a:solidFill>
          </a:ln>
        </p:spPr>
      </p:pic>
      <p:sp>
        <p:nvSpPr>
          <p:cNvPr id="9" name="Rectangle 8">
            <a:extLst>
              <a:ext uri="{FF2B5EF4-FFF2-40B4-BE49-F238E27FC236}">
                <a16:creationId xmlns:a16="http://schemas.microsoft.com/office/drawing/2014/main" id="{146ED899-B7AA-4FB7-A8E8-BF4826422ADC}"/>
              </a:ext>
            </a:extLst>
          </p:cNvPr>
          <p:cNvSpPr/>
          <p:nvPr/>
        </p:nvSpPr>
        <p:spPr>
          <a:xfrm>
            <a:off x="8934261" y="6177638"/>
            <a:ext cx="3151780" cy="461665"/>
          </a:xfrm>
          <a:prstGeom prst="rect">
            <a:avLst/>
          </a:prstGeom>
        </p:spPr>
        <p:txBody>
          <a:bodyPr wrap="square">
            <a:spAutoFit/>
          </a:bodyPr>
          <a:lstStyle/>
          <a:p>
            <a:r>
              <a:rPr lang="en-US" sz="1200" dirty="0">
                <a:solidFill>
                  <a:prstClr val="black"/>
                </a:solidFill>
                <a:latin typeface="Arial" panose="020B0604020202020204" pitchFamily="34" charset="0"/>
                <a:ea typeface="Times New Roman" panose="02020603050405020304" pitchFamily="18" charset="0"/>
                <a:cs typeface="Arial" panose="020B0604020202020204" pitchFamily="34" charset="0"/>
              </a:rPr>
              <a:t>PFGT soil bin setup at KSC (above) and later at MSFC (left).</a:t>
            </a:r>
            <a:endParaRPr lang="en-US" dirty="0"/>
          </a:p>
        </p:txBody>
      </p:sp>
      <p:sp>
        <p:nvSpPr>
          <p:cNvPr id="10" name="Title 1">
            <a:extLst>
              <a:ext uri="{FF2B5EF4-FFF2-40B4-BE49-F238E27FC236}">
                <a16:creationId xmlns:a16="http://schemas.microsoft.com/office/drawing/2014/main" id="{FE7A7AEB-4083-422E-8142-2EB1E7AE9687}"/>
              </a:ext>
            </a:extLst>
          </p:cNvPr>
          <p:cNvSpPr>
            <a:spLocks noGrp="1"/>
          </p:cNvSpPr>
          <p:nvPr>
            <p:ph type="title"/>
          </p:nvPr>
        </p:nvSpPr>
        <p:spPr>
          <a:xfrm>
            <a:off x="97795" y="-26962"/>
            <a:ext cx="9144000" cy="992086"/>
          </a:xfrm>
        </p:spPr>
        <p:txBody>
          <a:bodyPr lIns="91440" tIns="45720" rIns="91440" bIns="45720" anchor="ctr"/>
          <a:lstStyle/>
          <a:p>
            <a:r>
              <a:rPr lang="en-US" sz="3200" dirty="0">
                <a:latin typeface="Arial Bold"/>
                <a:ea typeface="ＭＳ Ｐゴシック"/>
                <a:cs typeface="Arial Bold"/>
              </a:rPr>
              <a:t>PFGT1 Simulants and Soil Bin</a:t>
            </a:r>
            <a:endParaRPr lang="en-US" sz="3200" dirty="0"/>
          </a:p>
        </p:txBody>
      </p:sp>
      <p:graphicFrame>
        <p:nvGraphicFramePr>
          <p:cNvPr id="2" name="Table 2">
            <a:extLst>
              <a:ext uri="{FF2B5EF4-FFF2-40B4-BE49-F238E27FC236}">
                <a16:creationId xmlns:a16="http://schemas.microsoft.com/office/drawing/2014/main" id="{CF331D07-1C6D-2F42-A36A-16927E249CFE}"/>
              </a:ext>
            </a:extLst>
          </p:cNvPr>
          <p:cNvGraphicFramePr>
            <a:graphicFrameLocks noGrp="1"/>
          </p:cNvGraphicFramePr>
          <p:nvPr>
            <p:extLst>
              <p:ext uri="{D42A27DB-BD31-4B8C-83A1-F6EECF244321}">
                <p14:modId xmlns:p14="http://schemas.microsoft.com/office/powerpoint/2010/main" val="1452051301"/>
              </p:ext>
            </p:extLst>
          </p:nvPr>
        </p:nvGraphicFramePr>
        <p:xfrm>
          <a:off x="178707" y="1183821"/>
          <a:ext cx="2763334" cy="5241834"/>
        </p:xfrm>
        <a:graphic>
          <a:graphicData uri="http://schemas.openxmlformats.org/drawingml/2006/table">
            <a:tbl>
              <a:tblPr firstRow="1" bandRow="1">
                <a:tableStyleId>{5C22544A-7EE6-4342-B048-85BDC9FD1C3A}</a:tableStyleId>
              </a:tblPr>
              <a:tblGrid>
                <a:gridCol w="1381667">
                  <a:extLst>
                    <a:ext uri="{9D8B030D-6E8A-4147-A177-3AD203B41FA5}">
                      <a16:colId xmlns:a16="http://schemas.microsoft.com/office/drawing/2014/main" val="1344709176"/>
                    </a:ext>
                  </a:extLst>
                </a:gridCol>
                <a:gridCol w="1381667">
                  <a:extLst>
                    <a:ext uri="{9D8B030D-6E8A-4147-A177-3AD203B41FA5}">
                      <a16:colId xmlns:a16="http://schemas.microsoft.com/office/drawing/2014/main" val="3640635032"/>
                    </a:ext>
                  </a:extLst>
                </a:gridCol>
              </a:tblGrid>
              <a:tr h="310605">
                <a:tc>
                  <a:txBody>
                    <a:bodyPr/>
                    <a:lstStyle/>
                    <a:p>
                      <a:pPr algn="ctr"/>
                      <a:r>
                        <a:rPr lang="en-US" sz="1400" dirty="0"/>
                        <a:t>Simulant</a:t>
                      </a:r>
                    </a:p>
                  </a:txBody>
                  <a:tcPr anchor="ctr"/>
                </a:tc>
                <a:tc>
                  <a:txBody>
                    <a:bodyPr/>
                    <a:lstStyle/>
                    <a:p>
                      <a:pPr algn="ctr"/>
                      <a:r>
                        <a:rPr lang="en-US" sz="1400" dirty="0"/>
                        <a:t>Characteristics</a:t>
                      </a:r>
                    </a:p>
                  </a:txBody>
                  <a:tcPr anchor="ctr"/>
                </a:tc>
                <a:extLst>
                  <a:ext uri="{0D108BD9-81ED-4DB2-BD59-A6C34878D82A}">
                    <a16:rowId xmlns:a16="http://schemas.microsoft.com/office/drawing/2014/main" val="2375300785"/>
                  </a:ext>
                </a:extLst>
              </a:tr>
              <a:tr h="931816">
                <a:tc>
                  <a:txBody>
                    <a:bodyPr/>
                    <a:lstStyle/>
                    <a:p>
                      <a:pPr algn="ctr"/>
                      <a:r>
                        <a:rPr lang="en-US" sz="1600" dirty="0"/>
                        <a:t>Mono-disperse Sand</a:t>
                      </a:r>
                    </a:p>
                  </a:txBody>
                  <a:tcPr anchor="ctr"/>
                </a:tc>
                <a:tc>
                  <a:txBody>
                    <a:bodyPr/>
                    <a:lstStyle/>
                    <a:p>
                      <a:pPr algn="ctr"/>
                      <a:r>
                        <a:rPr lang="en-US" sz="1600" dirty="0"/>
                        <a:t>Silica </a:t>
                      </a:r>
                    </a:p>
                    <a:p>
                      <a:pPr algn="ctr"/>
                      <a:r>
                        <a:rPr lang="en-US" sz="1600" dirty="0"/>
                        <a:t>125-177 </a:t>
                      </a:r>
                      <a:r>
                        <a:rPr lang="en-US" sz="1600" dirty="0">
                          <a:latin typeface="Symbol" pitchFamily="2" charset="2"/>
                        </a:rPr>
                        <a:t>m</a:t>
                      </a:r>
                      <a:r>
                        <a:rPr lang="en-US" sz="1600" dirty="0"/>
                        <a:t>m</a:t>
                      </a:r>
                    </a:p>
                  </a:txBody>
                  <a:tcPr anchor="ctr"/>
                </a:tc>
                <a:extLst>
                  <a:ext uri="{0D108BD9-81ED-4DB2-BD59-A6C34878D82A}">
                    <a16:rowId xmlns:a16="http://schemas.microsoft.com/office/drawing/2014/main" val="1259174630"/>
                  </a:ext>
                </a:extLst>
              </a:tr>
              <a:tr h="931816">
                <a:tc>
                  <a:txBody>
                    <a:bodyPr/>
                    <a:lstStyle/>
                    <a:p>
                      <a:pPr algn="ctr"/>
                      <a:r>
                        <a:rPr lang="en-US" sz="1600" dirty="0"/>
                        <a:t>Bi-disperse Sand</a:t>
                      </a:r>
                    </a:p>
                  </a:txBody>
                  <a:tcPr anchor="ctr"/>
                </a:tc>
                <a:tc>
                  <a:txBody>
                    <a:bodyPr/>
                    <a:lstStyle/>
                    <a:p>
                      <a:pPr algn="ctr"/>
                      <a:r>
                        <a:rPr lang="en-US" sz="1600" dirty="0"/>
                        <a:t>Silica; 50/50 45-53 </a:t>
                      </a:r>
                      <a:r>
                        <a:rPr lang="en-US" sz="1600" dirty="0">
                          <a:latin typeface="Symbol" pitchFamily="2" charset="2"/>
                        </a:rPr>
                        <a:t>m</a:t>
                      </a:r>
                      <a:r>
                        <a:rPr lang="en-US" sz="1600" dirty="0"/>
                        <a:t>m 125-177 </a:t>
                      </a:r>
                      <a:r>
                        <a:rPr lang="en-US" sz="1600" dirty="0">
                          <a:latin typeface="Symbol" pitchFamily="2" charset="2"/>
                        </a:rPr>
                        <a:t>m</a:t>
                      </a:r>
                      <a:r>
                        <a:rPr lang="en-US" sz="1600" dirty="0"/>
                        <a:t>m</a:t>
                      </a:r>
                    </a:p>
                  </a:txBody>
                  <a:tcPr anchor="ctr"/>
                </a:tc>
                <a:extLst>
                  <a:ext uri="{0D108BD9-81ED-4DB2-BD59-A6C34878D82A}">
                    <a16:rowId xmlns:a16="http://schemas.microsoft.com/office/drawing/2014/main" val="1756602098"/>
                  </a:ext>
                </a:extLst>
              </a:tr>
              <a:tr h="711927">
                <a:tc>
                  <a:txBody>
                    <a:bodyPr/>
                    <a:lstStyle/>
                    <a:p>
                      <a:pPr algn="ctr"/>
                      <a:r>
                        <a:rPr lang="en-US" sz="1600" dirty="0"/>
                        <a:t>Irregular</a:t>
                      </a:r>
                    </a:p>
                  </a:txBody>
                  <a:tcPr anchor="ctr"/>
                </a:tc>
                <a:tc>
                  <a:txBody>
                    <a:bodyPr/>
                    <a:lstStyle/>
                    <a:p>
                      <a:pPr algn="ctr"/>
                      <a:r>
                        <a:rPr lang="en-US" sz="1600" dirty="0"/>
                        <a:t>BP-1 </a:t>
                      </a:r>
                    </a:p>
                    <a:p>
                      <a:pPr algn="ctr"/>
                      <a:r>
                        <a:rPr lang="en-US" sz="1600" dirty="0"/>
                        <a:t>212-350 </a:t>
                      </a:r>
                      <a:r>
                        <a:rPr lang="en-US" sz="1600" dirty="0">
                          <a:latin typeface="Symbol" pitchFamily="2" charset="2"/>
                        </a:rPr>
                        <a:t>m</a:t>
                      </a:r>
                      <a:r>
                        <a:rPr lang="en-US" sz="1600" dirty="0"/>
                        <a:t>m</a:t>
                      </a:r>
                    </a:p>
                  </a:txBody>
                  <a:tcPr anchor="ctr"/>
                </a:tc>
                <a:extLst>
                  <a:ext uri="{0D108BD9-81ED-4DB2-BD59-A6C34878D82A}">
                    <a16:rowId xmlns:a16="http://schemas.microsoft.com/office/drawing/2014/main" val="1054400196"/>
                  </a:ext>
                </a:extLst>
              </a:tr>
              <a:tr h="711927">
                <a:tc>
                  <a:txBody>
                    <a:bodyPr/>
                    <a:lstStyle/>
                    <a:p>
                      <a:pPr algn="ctr"/>
                      <a:r>
                        <a:rPr lang="en-US" sz="1600" dirty="0"/>
                        <a:t>Tri-Disperse Mixture</a:t>
                      </a:r>
                    </a:p>
                  </a:txBody>
                  <a:tcPr anchor="ctr"/>
                </a:tc>
                <a:tc>
                  <a:txBody>
                    <a:bodyPr/>
                    <a:lstStyle/>
                    <a:p>
                      <a:pPr algn="ctr"/>
                      <a:r>
                        <a:rPr lang="en-US" sz="1600" dirty="0"/>
                        <a:t>Silica + BP-1</a:t>
                      </a:r>
                    </a:p>
                  </a:txBody>
                  <a:tcPr anchor="ctr"/>
                </a:tc>
                <a:extLst>
                  <a:ext uri="{0D108BD9-81ED-4DB2-BD59-A6C34878D82A}">
                    <a16:rowId xmlns:a16="http://schemas.microsoft.com/office/drawing/2014/main" val="1172258810"/>
                  </a:ext>
                </a:extLst>
              </a:tr>
              <a:tr h="711927">
                <a:tc>
                  <a:txBody>
                    <a:bodyPr/>
                    <a:lstStyle/>
                    <a:p>
                      <a:pPr algn="ctr"/>
                      <a:r>
                        <a:rPr lang="en-US" sz="1600" dirty="0"/>
                        <a:t>Full-Range Lunar</a:t>
                      </a:r>
                    </a:p>
                  </a:txBody>
                  <a:tcPr anchor="ctr"/>
                </a:tc>
                <a:tc>
                  <a:txBody>
                    <a:bodyPr/>
                    <a:lstStyle/>
                    <a:p>
                      <a:pPr algn="ctr"/>
                      <a:r>
                        <a:rPr lang="en-US" sz="1600" dirty="0"/>
                        <a:t>BP-1</a:t>
                      </a:r>
                    </a:p>
                  </a:txBody>
                  <a:tcPr anchor="ctr"/>
                </a:tc>
                <a:extLst>
                  <a:ext uri="{0D108BD9-81ED-4DB2-BD59-A6C34878D82A}">
                    <a16:rowId xmlns:a16="http://schemas.microsoft.com/office/drawing/2014/main" val="218261459"/>
                  </a:ext>
                </a:extLst>
              </a:tr>
              <a:tr h="931816">
                <a:tc>
                  <a:txBody>
                    <a:bodyPr/>
                    <a:lstStyle/>
                    <a:p>
                      <a:pPr algn="ctr"/>
                      <a:r>
                        <a:rPr lang="en-US" sz="1600" dirty="0"/>
                        <a:t>Mono-disperse Spheres</a:t>
                      </a:r>
                    </a:p>
                  </a:txBody>
                  <a:tcPr anchor="ctr"/>
                </a:tc>
                <a:tc>
                  <a:txBody>
                    <a:bodyPr/>
                    <a:lstStyle/>
                    <a:p>
                      <a:pPr algn="ctr"/>
                      <a:r>
                        <a:rPr lang="en-US" sz="1600" dirty="0"/>
                        <a:t>Soda Lime</a:t>
                      </a:r>
                    </a:p>
                    <a:p>
                      <a:pPr algn="ctr"/>
                      <a:r>
                        <a:rPr lang="en-US" sz="1600" dirty="0"/>
                        <a:t>125-177 </a:t>
                      </a:r>
                      <a:r>
                        <a:rPr lang="en-US" sz="1600" dirty="0">
                          <a:latin typeface="Symbol" pitchFamily="2" charset="2"/>
                        </a:rPr>
                        <a:t>m</a:t>
                      </a:r>
                      <a:r>
                        <a:rPr lang="en-US" sz="1600" dirty="0"/>
                        <a:t>m</a:t>
                      </a:r>
                    </a:p>
                  </a:txBody>
                  <a:tcPr anchor="ctr"/>
                </a:tc>
                <a:extLst>
                  <a:ext uri="{0D108BD9-81ED-4DB2-BD59-A6C34878D82A}">
                    <a16:rowId xmlns:a16="http://schemas.microsoft.com/office/drawing/2014/main" val="1514001176"/>
                  </a:ext>
                </a:extLst>
              </a:tr>
            </a:tbl>
          </a:graphicData>
        </a:graphic>
      </p:graphicFrame>
      <p:sp>
        <p:nvSpPr>
          <p:cNvPr id="11" name="TextBox 10">
            <a:extLst>
              <a:ext uri="{FF2B5EF4-FFF2-40B4-BE49-F238E27FC236}">
                <a16:creationId xmlns:a16="http://schemas.microsoft.com/office/drawing/2014/main" id="{35B586EC-FA24-1F45-B627-CA98FAE8861B}"/>
              </a:ext>
            </a:extLst>
          </p:cNvPr>
          <p:cNvSpPr txBox="1"/>
          <p:nvPr/>
        </p:nvSpPr>
        <p:spPr>
          <a:xfrm>
            <a:off x="249053" y="6627168"/>
            <a:ext cx="3313728" cy="230832"/>
          </a:xfrm>
          <a:prstGeom prst="rect">
            <a:avLst/>
          </a:prstGeom>
          <a:noFill/>
        </p:spPr>
        <p:txBody>
          <a:bodyPr wrap="none" rtlCol="0">
            <a:spAutoFit/>
          </a:bodyPr>
          <a:lstStyle/>
          <a:p>
            <a:r>
              <a:rPr lang="en-US" sz="900" i="1" dirty="0">
                <a:latin typeface="Arial"/>
                <a:cs typeface="Arial"/>
              </a:rPr>
              <a:t>Chart Credit: Jim </a:t>
            </a:r>
            <a:r>
              <a:rPr lang="en-US" sz="900" i="1" dirty="0" err="1">
                <a:latin typeface="Arial"/>
                <a:cs typeface="Arial"/>
              </a:rPr>
              <a:t>Mantovani</a:t>
            </a:r>
            <a:r>
              <a:rPr lang="en-US" sz="900" i="1" dirty="0">
                <a:latin typeface="Arial"/>
                <a:cs typeface="Arial"/>
              </a:rPr>
              <a:t>, KSC and Chad Eberhart, MSFC</a:t>
            </a:r>
          </a:p>
        </p:txBody>
      </p:sp>
    </p:spTree>
    <p:extLst>
      <p:ext uri="{BB962C8B-B14F-4D97-AF65-F5344CB8AC3E}">
        <p14:creationId xmlns:p14="http://schemas.microsoft.com/office/powerpoint/2010/main" val="666028677"/>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F7CA5-09D5-FD43-816F-E0990DF40469}"/>
              </a:ext>
            </a:extLst>
          </p:cNvPr>
          <p:cNvSpPr>
            <a:spLocks noGrp="1"/>
          </p:cNvSpPr>
          <p:nvPr>
            <p:ph type="title"/>
          </p:nvPr>
        </p:nvSpPr>
        <p:spPr/>
        <p:txBody>
          <a:bodyPr>
            <a:normAutofit/>
          </a:bodyPr>
          <a:lstStyle/>
          <a:p>
            <a:r>
              <a:rPr lang="en-US" sz="3200" dirty="0"/>
              <a:t>PFGT1 has Extensive Diagnostics</a:t>
            </a:r>
          </a:p>
        </p:txBody>
      </p:sp>
      <p:pic>
        <p:nvPicPr>
          <p:cNvPr id="6" name="Content Placeholder 5">
            <a:extLst>
              <a:ext uri="{FF2B5EF4-FFF2-40B4-BE49-F238E27FC236}">
                <a16:creationId xmlns:a16="http://schemas.microsoft.com/office/drawing/2014/main" id="{D5A4D624-3FF3-0344-8462-C213672BE8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33299"/>
            <a:ext cx="7616150" cy="5576887"/>
          </a:xfrm>
        </p:spPr>
      </p:pic>
      <p:sp>
        <p:nvSpPr>
          <p:cNvPr id="15" name="TextBox 14">
            <a:extLst>
              <a:ext uri="{FF2B5EF4-FFF2-40B4-BE49-F238E27FC236}">
                <a16:creationId xmlns:a16="http://schemas.microsoft.com/office/drawing/2014/main" id="{8722775F-0DF8-C347-A432-FA8276CAE2B9}"/>
              </a:ext>
            </a:extLst>
          </p:cNvPr>
          <p:cNvSpPr txBox="1"/>
          <p:nvPr/>
        </p:nvSpPr>
        <p:spPr>
          <a:xfrm>
            <a:off x="0" y="1214941"/>
            <a:ext cx="2201244" cy="253916"/>
          </a:xfrm>
          <a:prstGeom prst="rect">
            <a:avLst/>
          </a:prstGeom>
          <a:noFill/>
        </p:spPr>
        <p:txBody>
          <a:bodyPr wrap="none" rtlCol="0">
            <a:spAutoFit/>
          </a:bodyPr>
          <a:lstStyle/>
          <a:p>
            <a:r>
              <a:rPr lang="en-US" sz="1050" i="1" dirty="0">
                <a:solidFill>
                  <a:schemeClr val="bg1"/>
                </a:solidFill>
                <a:latin typeface="Arial"/>
                <a:cs typeface="Arial"/>
              </a:rPr>
              <a:t>Photo credit: Johns Hopkins team</a:t>
            </a:r>
          </a:p>
        </p:txBody>
      </p:sp>
      <p:pic>
        <p:nvPicPr>
          <p:cNvPr id="17" name="Picture 16">
            <a:extLst>
              <a:ext uri="{FF2B5EF4-FFF2-40B4-BE49-F238E27FC236}">
                <a16:creationId xmlns:a16="http://schemas.microsoft.com/office/drawing/2014/main" id="{A877D671-F2CE-1E4B-980B-75E47C259A9A}"/>
              </a:ext>
            </a:extLst>
          </p:cNvPr>
          <p:cNvPicPr>
            <a:picLocks noChangeAspect="1"/>
          </p:cNvPicPr>
          <p:nvPr/>
        </p:nvPicPr>
        <p:blipFill>
          <a:blip r:embed="rId3"/>
          <a:stretch>
            <a:fillRect/>
          </a:stretch>
        </p:blipFill>
        <p:spPr>
          <a:xfrm>
            <a:off x="8488600" y="2611492"/>
            <a:ext cx="2348027" cy="1467517"/>
          </a:xfrm>
          <a:prstGeom prst="rect">
            <a:avLst/>
          </a:prstGeom>
        </p:spPr>
      </p:pic>
      <p:pic>
        <p:nvPicPr>
          <p:cNvPr id="18" name="Picture 17">
            <a:extLst>
              <a:ext uri="{FF2B5EF4-FFF2-40B4-BE49-F238E27FC236}">
                <a16:creationId xmlns:a16="http://schemas.microsoft.com/office/drawing/2014/main" id="{29F381BE-4D73-6E4F-96FC-F346B118147A}"/>
              </a:ext>
            </a:extLst>
          </p:cNvPr>
          <p:cNvPicPr>
            <a:picLocks noChangeAspect="1"/>
          </p:cNvPicPr>
          <p:nvPr/>
        </p:nvPicPr>
        <p:blipFill>
          <a:blip r:embed="rId4"/>
          <a:stretch>
            <a:fillRect/>
          </a:stretch>
        </p:blipFill>
        <p:spPr>
          <a:xfrm>
            <a:off x="8374895" y="905222"/>
            <a:ext cx="2575436" cy="1609647"/>
          </a:xfrm>
          <a:prstGeom prst="rect">
            <a:avLst/>
          </a:prstGeom>
        </p:spPr>
      </p:pic>
      <p:pic>
        <p:nvPicPr>
          <p:cNvPr id="20" name="Picture 19">
            <a:extLst>
              <a:ext uri="{FF2B5EF4-FFF2-40B4-BE49-F238E27FC236}">
                <a16:creationId xmlns:a16="http://schemas.microsoft.com/office/drawing/2014/main" id="{A6F0FEF4-65B9-334A-949D-E88006768C90}"/>
              </a:ext>
            </a:extLst>
          </p:cNvPr>
          <p:cNvPicPr>
            <a:picLocks noChangeAspect="1"/>
          </p:cNvPicPr>
          <p:nvPr/>
        </p:nvPicPr>
        <p:blipFill>
          <a:blip r:embed="rId5"/>
          <a:stretch>
            <a:fillRect/>
          </a:stretch>
        </p:blipFill>
        <p:spPr>
          <a:xfrm>
            <a:off x="7813222" y="5959066"/>
            <a:ext cx="3978729" cy="795746"/>
          </a:xfrm>
          <a:prstGeom prst="rect">
            <a:avLst/>
          </a:prstGeom>
        </p:spPr>
      </p:pic>
      <p:cxnSp>
        <p:nvCxnSpPr>
          <p:cNvPr id="22" name="Straight Connector 21">
            <a:extLst>
              <a:ext uri="{FF2B5EF4-FFF2-40B4-BE49-F238E27FC236}">
                <a16:creationId xmlns:a16="http://schemas.microsoft.com/office/drawing/2014/main" id="{A512D435-7A80-C144-9290-E20999DE09BB}"/>
              </a:ext>
            </a:extLst>
          </p:cNvPr>
          <p:cNvCxnSpPr>
            <a:cxnSpLocks/>
          </p:cNvCxnSpPr>
          <p:nvPr/>
        </p:nvCxnSpPr>
        <p:spPr>
          <a:xfrm>
            <a:off x="3461657" y="4489955"/>
            <a:ext cx="4351565" cy="1908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E2BE6487-775A-ED48-822C-888BB3A4CD2F}"/>
              </a:ext>
            </a:extLst>
          </p:cNvPr>
          <p:cNvCxnSpPr>
            <a:cxnSpLocks/>
          </p:cNvCxnSpPr>
          <p:nvPr/>
        </p:nvCxnSpPr>
        <p:spPr>
          <a:xfrm>
            <a:off x="4087586" y="1613807"/>
            <a:ext cx="4247771" cy="30573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BC6CA8D-CB24-804F-A506-779068C0A91E}"/>
              </a:ext>
            </a:extLst>
          </p:cNvPr>
          <p:cNvCxnSpPr>
            <a:cxnSpLocks/>
            <a:endCxn id="17" idx="1"/>
          </p:cNvCxnSpPr>
          <p:nvPr/>
        </p:nvCxnSpPr>
        <p:spPr>
          <a:xfrm flipV="1">
            <a:off x="7179925" y="3345251"/>
            <a:ext cx="1308675" cy="773308"/>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A24B230-A794-9445-B467-5304E4C7B89D}"/>
              </a:ext>
            </a:extLst>
          </p:cNvPr>
          <p:cNvCxnSpPr>
            <a:cxnSpLocks/>
          </p:cNvCxnSpPr>
          <p:nvPr/>
        </p:nvCxnSpPr>
        <p:spPr>
          <a:xfrm>
            <a:off x="4848224" y="4366633"/>
            <a:ext cx="3660581" cy="986373"/>
          </a:xfrm>
          <a:prstGeom prst="line">
            <a:avLst/>
          </a:prstGeom>
        </p:spPr>
        <p:style>
          <a:lnRef idx="2">
            <a:schemeClr val="accent1"/>
          </a:lnRef>
          <a:fillRef idx="0">
            <a:schemeClr val="accent1"/>
          </a:fillRef>
          <a:effectRef idx="1">
            <a:schemeClr val="accent1"/>
          </a:effectRef>
          <a:fontRef idx="minor">
            <a:schemeClr val="tx1"/>
          </a:fontRef>
        </p:style>
      </p:cxnSp>
      <p:pic>
        <p:nvPicPr>
          <p:cNvPr id="33" name="Picture 32">
            <a:extLst>
              <a:ext uri="{FF2B5EF4-FFF2-40B4-BE49-F238E27FC236}">
                <a16:creationId xmlns:a16="http://schemas.microsoft.com/office/drawing/2014/main" id="{25196145-1FFA-4842-984F-71823018A5B3}"/>
              </a:ext>
            </a:extLst>
          </p:cNvPr>
          <p:cNvPicPr>
            <a:picLocks noChangeAspect="1"/>
          </p:cNvPicPr>
          <p:nvPr/>
        </p:nvPicPr>
        <p:blipFill>
          <a:blip r:embed="rId6"/>
          <a:stretch>
            <a:fillRect/>
          </a:stretch>
        </p:blipFill>
        <p:spPr>
          <a:xfrm>
            <a:off x="8335357" y="4130126"/>
            <a:ext cx="2749627" cy="1718517"/>
          </a:xfrm>
          <a:prstGeom prst="rect">
            <a:avLst/>
          </a:prstGeom>
        </p:spPr>
      </p:pic>
    </p:spTree>
    <p:extLst>
      <p:ext uri="{BB962C8B-B14F-4D97-AF65-F5344CB8AC3E}">
        <p14:creationId xmlns:p14="http://schemas.microsoft.com/office/powerpoint/2010/main" val="854884255"/>
      </p:ext>
    </p:extLst>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F7CA5-09D5-FD43-816F-E0990DF40469}"/>
              </a:ext>
            </a:extLst>
          </p:cNvPr>
          <p:cNvSpPr>
            <a:spLocks noGrp="1"/>
          </p:cNvSpPr>
          <p:nvPr>
            <p:ph type="title"/>
          </p:nvPr>
        </p:nvSpPr>
        <p:spPr>
          <a:xfrm>
            <a:off x="174190" y="83017"/>
            <a:ext cx="10769600" cy="742950"/>
          </a:xfrm>
        </p:spPr>
        <p:txBody>
          <a:bodyPr>
            <a:normAutofit/>
          </a:bodyPr>
          <a:lstStyle/>
          <a:p>
            <a:r>
              <a:rPr lang="en-US" sz="3200" dirty="0"/>
              <a:t>“Deep” Crater Formation in Sand</a:t>
            </a:r>
          </a:p>
        </p:txBody>
      </p:sp>
      <p:sp>
        <p:nvSpPr>
          <p:cNvPr id="4" name="Content Placeholder 3">
            <a:extLst>
              <a:ext uri="{FF2B5EF4-FFF2-40B4-BE49-F238E27FC236}">
                <a16:creationId xmlns:a16="http://schemas.microsoft.com/office/drawing/2014/main" id="{DF2059BC-B1F6-C841-85F0-CDD2826DC7BD}"/>
              </a:ext>
            </a:extLst>
          </p:cNvPr>
          <p:cNvSpPr>
            <a:spLocks noGrp="1"/>
          </p:cNvSpPr>
          <p:nvPr>
            <p:ph idx="1"/>
          </p:nvPr>
        </p:nvSpPr>
        <p:spPr>
          <a:xfrm>
            <a:off x="397329" y="986974"/>
            <a:ext cx="1431471" cy="1225547"/>
          </a:xfrm>
        </p:spPr>
        <p:txBody>
          <a:bodyPr/>
          <a:lstStyle/>
          <a:p>
            <a:pPr marL="0" indent="0">
              <a:buNone/>
            </a:pPr>
            <a:r>
              <a:rPr lang="en-US" dirty="0"/>
              <a:t> </a:t>
            </a:r>
          </a:p>
        </p:txBody>
      </p:sp>
      <p:sp>
        <p:nvSpPr>
          <p:cNvPr id="6" name="TextBox 5">
            <a:extLst>
              <a:ext uri="{FF2B5EF4-FFF2-40B4-BE49-F238E27FC236}">
                <a16:creationId xmlns:a16="http://schemas.microsoft.com/office/drawing/2014/main" id="{F94D818D-7B1E-9B44-A6BC-4820EDF97B8B}"/>
              </a:ext>
            </a:extLst>
          </p:cNvPr>
          <p:cNvSpPr txBox="1"/>
          <p:nvPr/>
        </p:nvSpPr>
        <p:spPr>
          <a:xfrm>
            <a:off x="397329" y="6555921"/>
            <a:ext cx="1126527" cy="307777"/>
          </a:xfrm>
          <a:prstGeom prst="rect">
            <a:avLst/>
          </a:prstGeom>
          <a:noFill/>
        </p:spPr>
        <p:txBody>
          <a:bodyPr wrap="none" rtlCol="0">
            <a:spAutoFit/>
          </a:bodyPr>
          <a:lstStyle/>
          <a:p>
            <a:r>
              <a:rPr lang="en-US" sz="1400" dirty="0">
                <a:latin typeface="Arial"/>
                <a:cs typeface="Arial"/>
              </a:rPr>
              <a:t>July 28 Test</a:t>
            </a:r>
          </a:p>
        </p:txBody>
      </p:sp>
      <p:pic>
        <p:nvPicPr>
          <p:cNvPr id="9" name="CC_VEO_subsample (1).mp4" descr="CC_VEO_subsample (1).mp4">
            <a:hlinkClick r:id="" action="ppaction://media"/>
            <a:extLst>
              <a:ext uri="{FF2B5EF4-FFF2-40B4-BE49-F238E27FC236}">
                <a16:creationId xmlns:a16="http://schemas.microsoft.com/office/drawing/2014/main" id="{AC4E2A46-0E54-F34E-9BAE-295240A15BE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3856" y="920183"/>
            <a:ext cx="9500507" cy="5937817"/>
          </a:xfrm>
          <a:prstGeom prst="rect">
            <a:avLst/>
          </a:prstGeom>
        </p:spPr>
      </p:pic>
    </p:spTree>
    <p:extLst>
      <p:ext uri="{BB962C8B-B14F-4D97-AF65-F5344CB8AC3E}">
        <p14:creationId xmlns:p14="http://schemas.microsoft.com/office/powerpoint/2010/main" val="3072545542"/>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F7CA5-09D5-FD43-816F-E0990DF40469}"/>
              </a:ext>
            </a:extLst>
          </p:cNvPr>
          <p:cNvSpPr>
            <a:spLocks noGrp="1"/>
          </p:cNvSpPr>
          <p:nvPr>
            <p:ph type="title"/>
          </p:nvPr>
        </p:nvSpPr>
        <p:spPr/>
        <p:txBody>
          <a:bodyPr>
            <a:normAutofit/>
          </a:bodyPr>
          <a:lstStyle/>
          <a:p>
            <a:r>
              <a:rPr lang="en-US" sz="3200" dirty="0"/>
              <a:t>“Annular” Crater Formation in Sand</a:t>
            </a:r>
          </a:p>
        </p:txBody>
      </p:sp>
      <p:sp>
        <p:nvSpPr>
          <p:cNvPr id="4" name="Content Placeholder 3">
            <a:extLst>
              <a:ext uri="{FF2B5EF4-FFF2-40B4-BE49-F238E27FC236}">
                <a16:creationId xmlns:a16="http://schemas.microsoft.com/office/drawing/2014/main" id="{DF2059BC-B1F6-C841-85F0-CDD2826DC7BD}"/>
              </a:ext>
            </a:extLst>
          </p:cNvPr>
          <p:cNvSpPr>
            <a:spLocks noGrp="1"/>
          </p:cNvSpPr>
          <p:nvPr>
            <p:ph idx="1"/>
          </p:nvPr>
        </p:nvSpPr>
        <p:spPr>
          <a:xfrm>
            <a:off x="397329" y="986974"/>
            <a:ext cx="1431471" cy="1225547"/>
          </a:xfrm>
        </p:spPr>
        <p:txBody>
          <a:bodyPr/>
          <a:lstStyle/>
          <a:p>
            <a:pPr marL="0" indent="0">
              <a:buNone/>
            </a:pPr>
            <a:r>
              <a:rPr lang="en-US" dirty="0"/>
              <a:t> </a:t>
            </a:r>
          </a:p>
        </p:txBody>
      </p:sp>
      <p:pic>
        <p:nvPicPr>
          <p:cNvPr id="7" name="CC_VEO_subsample.mp4" descr="CC_VEO_subsample.mp4">
            <a:hlinkClick r:id="" action="ppaction://media"/>
            <a:extLst>
              <a:ext uri="{FF2B5EF4-FFF2-40B4-BE49-F238E27FC236}">
                <a16:creationId xmlns:a16="http://schemas.microsoft.com/office/drawing/2014/main" id="{507DFA57-DF83-E24A-9534-55FE7141F2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34192" y="927553"/>
            <a:ext cx="9323615" cy="5827259"/>
          </a:xfrm>
          <a:prstGeom prst="rect">
            <a:avLst/>
          </a:prstGeom>
        </p:spPr>
      </p:pic>
      <p:sp>
        <p:nvSpPr>
          <p:cNvPr id="9" name="TextBox 8">
            <a:extLst>
              <a:ext uri="{FF2B5EF4-FFF2-40B4-BE49-F238E27FC236}">
                <a16:creationId xmlns:a16="http://schemas.microsoft.com/office/drawing/2014/main" id="{4C6C2D09-76B7-5343-8AF6-FB47F957795C}"/>
              </a:ext>
            </a:extLst>
          </p:cNvPr>
          <p:cNvSpPr txBox="1"/>
          <p:nvPr/>
        </p:nvSpPr>
        <p:spPr>
          <a:xfrm>
            <a:off x="0" y="6550223"/>
            <a:ext cx="1265988" cy="307777"/>
          </a:xfrm>
          <a:prstGeom prst="rect">
            <a:avLst/>
          </a:prstGeom>
          <a:noFill/>
        </p:spPr>
        <p:txBody>
          <a:bodyPr wrap="none" rtlCol="0">
            <a:spAutoFit/>
          </a:bodyPr>
          <a:lstStyle/>
          <a:p>
            <a:r>
              <a:rPr lang="en-US" sz="1400" dirty="0">
                <a:latin typeface="Arial"/>
                <a:cs typeface="Arial"/>
              </a:rPr>
              <a:t>August 4 Test</a:t>
            </a:r>
          </a:p>
        </p:txBody>
      </p:sp>
    </p:spTree>
    <p:extLst>
      <p:ext uri="{BB962C8B-B14F-4D97-AF65-F5344CB8AC3E}">
        <p14:creationId xmlns:p14="http://schemas.microsoft.com/office/powerpoint/2010/main" val="521928701"/>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F7CA5-09D5-FD43-816F-E0990DF40469}"/>
              </a:ext>
            </a:extLst>
          </p:cNvPr>
          <p:cNvSpPr>
            <a:spLocks noGrp="1"/>
          </p:cNvSpPr>
          <p:nvPr>
            <p:ph type="title"/>
          </p:nvPr>
        </p:nvSpPr>
        <p:spPr/>
        <p:txBody>
          <a:bodyPr>
            <a:normAutofit/>
          </a:bodyPr>
          <a:lstStyle/>
          <a:p>
            <a:r>
              <a:rPr lang="en-US" sz="3200" dirty="0"/>
              <a:t>Next-Level Analysis of Soil Mechanics</a:t>
            </a:r>
          </a:p>
        </p:txBody>
      </p:sp>
      <p:sp>
        <p:nvSpPr>
          <p:cNvPr id="4" name="Content Placeholder 3">
            <a:extLst>
              <a:ext uri="{FF2B5EF4-FFF2-40B4-BE49-F238E27FC236}">
                <a16:creationId xmlns:a16="http://schemas.microsoft.com/office/drawing/2014/main" id="{DF2059BC-B1F6-C841-85F0-CDD2826DC7BD}"/>
              </a:ext>
            </a:extLst>
          </p:cNvPr>
          <p:cNvSpPr>
            <a:spLocks noGrp="1"/>
          </p:cNvSpPr>
          <p:nvPr>
            <p:ph idx="1"/>
          </p:nvPr>
        </p:nvSpPr>
        <p:spPr>
          <a:xfrm>
            <a:off x="397329" y="986974"/>
            <a:ext cx="1431471" cy="1225547"/>
          </a:xfrm>
        </p:spPr>
        <p:txBody>
          <a:bodyPr/>
          <a:lstStyle/>
          <a:p>
            <a:pPr marL="0" indent="0">
              <a:buNone/>
            </a:pPr>
            <a:r>
              <a:rPr lang="en-US" dirty="0"/>
              <a:t> </a:t>
            </a:r>
          </a:p>
        </p:txBody>
      </p:sp>
      <p:pic>
        <p:nvPicPr>
          <p:cNvPr id="13" name="Picture 12">
            <a:extLst>
              <a:ext uri="{FF2B5EF4-FFF2-40B4-BE49-F238E27FC236}">
                <a16:creationId xmlns:a16="http://schemas.microsoft.com/office/drawing/2014/main" id="{8564F816-A7A1-AA46-AF06-1EA3394AB3E2}"/>
              </a:ext>
            </a:extLst>
          </p:cNvPr>
          <p:cNvPicPr>
            <a:picLocks noChangeAspect="1"/>
          </p:cNvPicPr>
          <p:nvPr/>
        </p:nvPicPr>
        <p:blipFill>
          <a:blip r:embed="rId2"/>
          <a:stretch>
            <a:fillRect/>
          </a:stretch>
        </p:blipFill>
        <p:spPr>
          <a:xfrm>
            <a:off x="1507122" y="986974"/>
            <a:ext cx="9378594" cy="5767838"/>
          </a:xfrm>
          <a:prstGeom prst="rect">
            <a:avLst/>
          </a:prstGeom>
          <a:ln w="28575">
            <a:solidFill>
              <a:schemeClr val="tx1"/>
            </a:solidFill>
          </a:ln>
        </p:spPr>
      </p:pic>
      <p:sp>
        <p:nvSpPr>
          <p:cNvPr id="3" name="TextBox 2">
            <a:extLst>
              <a:ext uri="{FF2B5EF4-FFF2-40B4-BE49-F238E27FC236}">
                <a16:creationId xmlns:a16="http://schemas.microsoft.com/office/drawing/2014/main" id="{9679DD05-8CF6-5E41-AE06-6C81EE34C1E6}"/>
              </a:ext>
            </a:extLst>
          </p:cNvPr>
          <p:cNvSpPr txBox="1"/>
          <p:nvPr/>
        </p:nvSpPr>
        <p:spPr>
          <a:xfrm>
            <a:off x="-42768" y="6413417"/>
            <a:ext cx="1583510" cy="276999"/>
          </a:xfrm>
          <a:prstGeom prst="rect">
            <a:avLst/>
          </a:prstGeom>
          <a:noFill/>
        </p:spPr>
        <p:txBody>
          <a:bodyPr wrap="none" rtlCol="0">
            <a:spAutoFit/>
          </a:bodyPr>
          <a:lstStyle/>
          <a:p>
            <a:r>
              <a:rPr lang="en-US" sz="1200" dirty="0">
                <a:latin typeface="Arial"/>
                <a:cs typeface="Arial"/>
              </a:rPr>
              <a:t>August 13 BP-1 Test</a:t>
            </a:r>
          </a:p>
        </p:txBody>
      </p:sp>
    </p:spTree>
    <p:extLst>
      <p:ext uri="{BB962C8B-B14F-4D97-AF65-F5344CB8AC3E}">
        <p14:creationId xmlns:p14="http://schemas.microsoft.com/office/powerpoint/2010/main" val="2975794994"/>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2BCEF9A-C5EA-D049-A775-AE7B940FCD3A}"/>
              </a:ext>
            </a:extLst>
          </p:cNvPr>
          <p:cNvSpPr txBox="1"/>
          <p:nvPr/>
        </p:nvSpPr>
        <p:spPr>
          <a:xfrm>
            <a:off x="880212" y="5864161"/>
            <a:ext cx="293249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Qualitative Metric Evaluation </a:t>
            </a:r>
          </a:p>
        </p:txBody>
      </p:sp>
      <p:sp>
        <p:nvSpPr>
          <p:cNvPr id="14" name="TextBox 13">
            <a:extLst>
              <a:ext uri="{FF2B5EF4-FFF2-40B4-BE49-F238E27FC236}">
                <a16:creationId xmlns:a16="http://schemas.microsoft.com/office/drawing/2014/main" id="{D57F8B52-D51A-F34C-B8B7-6BDE0E776A9E}"/>
              </a:ext>
            </a:extLst>
          </p:cNvPr>
          <p:cNvSpPr txBox="1"/>
          <p:nvPr/>
        </p:nvSpPr>
        <p:spPr>
          <a:xfrm>
            <a:off x="6068251" y="5865053"/>
            <a:ext cx="296194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Quantitative Metric Evaluation </a:t>
            </a:r>
          </a:p>
        </p:txBody>
      </p:sp>
      <p:cxnSp>
        <p:nvCxnSpPr>
          <p:cNvPr id="15" name="Straight Arrow Connector 14">
            <a:extLst>
              <a:ext uri="{FF2B5EF4-FFF2-40B4-BE49-F238E27FC236}">
                <a16:creationId xmlns:a16="http://schemas.microsoft.com/office/drawing/2014/main" id="{00991573-DE78-AD43-886D-B5995BAB4119}"/>
              </a:ext>
            </a:extLst>
          </p:cNvPr>
          <p:cNvCxnSpPr/>
          <p:nvPr/>
        </p:nvCxnSpPr>
        <p:spPr>
          <a:xfrm>
            <a:off x="4048109" y="6025404"/>
            <a:ext cx="839082" cy="0"/>
          </a:xfrm>
          <a:prstGeom prst="straightConnector1">
            <a:avLst/>
          </a:prstGeom>
          <a:ln w="28575">
            <a:headEnd type="none" w="med" len="med"/>
            <a:tailEnd type="stealth" w="lg" len="med"/>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85B15517-C6BA-474A-B2D9-24CFA29E9F0C}"/>
              </a:ext>
            </a:extLst>
          </p:cNvPr>
          <p:cNvGrpSpPr/>
          <p:nvPr/>
        </p:nvGrpSpPr>
        <p:grpSpPr>
          <a:xfrm>
            <a:off x="5337865" y="5579464"/>
            <a:ext cx="408149" cy="914400"/>
            <a:chOff x="8508742" y="5488502"/>
            <a:chExt cx="408149" cy="914400"/>
          </a:xfrm>
        </p:grpSpPr>
        <p:cxnSp>
          <p:nvCxnSpPr>
            <p:cNvPr id="16" name="Straight Arrow Connector 15">
              <a:extLst>
                <a:ext uri="{FF2B5EF4-FFF2-40B4-BE49-F238E27FC236}">
                  <a16:creationId xmlns:a16="http://schemas.microsoft.com/office/drawing/2014/main" id="{42F1CE21-6F45-E140-ACFA-79D458184258}"/>
                </a:ext>
              </a:extLst>
            </p:cNvPr>
            <p:cNvCxnSpPr/>
            <p:nvPr/>
          </p:nvCxnSpPr>
          <p:spPr>
            <a:xfrm>
              <a:off x="8508742" y="5498568"/>
              <a:ext cx="403654" cy="0"/>
            </a:xfrm>
            <a:prstGeom prst="straightConnector1">
              <a:avLst/>
            </a:prstGeom>
            <a:ln w="28575">
              <a:headEnd type="none" w="med" len="med"/>
              <a:tailEnd type="none" w="lg"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53B0FAD-466F-8040-9D05-0C3662BF73B4}"/>
                </a:ext>
              </a:extLst>
            </p:cNvPr>
            <p:cNvCxnSpPr/>
            <p:nvPr/>
          </p:nvCxnSpPr>
          <p:spPr>
            <a:xfrm>
              <a:off x="8513237" y="6401909"/>
              <a:ext cx="403654" cy="0"/>
            </a:xfrm>
            <a:prstGeom prst="straightConnector1">
              <a:avLst/>
            </a:prstGeom>
            <a:ln w="28575">
              <a:headEnd type="none" w="med"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D856879-E11D-7047-AB0B-C9B872D4DA5A}"/>
                </a:ext>
              </a:extLst>
            </p:cNvPr>
            <p:cNvCxnSpPr>
              <a:cxnSpLocks/>
            </p:cNvCxnSpPr>
            <p:nvPr/>
          </p:nvCxnSpPr>
          <p:spPr>
            <a:xfrm flipV="1">
              <a:off x="8720843" y="5488502"/>
              <a:ext cx="0" cy="914400"/>
            </a:xfrm>
            <a:prstGeom prst="straightConnector1">
              <a:avLst/>
            </a:prstGeom>
            <a:ln w="28575">
              <a:headEnd type="none" w="med"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1B9FF66B-393D-094C-B4F9-B36603113BEA}"/>
              </a:ext>
            </a:extLst>
          </p:cNvPr>
          <p:cNvGrpSpPr/>
          <p:nvPr/>
        </p:nvGrpSpPr>
        <p:grpSpPr>
          <a:xfrm>
            <a:off x="9286390" y="5874310"/>
            <a:ext cx="408149" cy="320040"/>
            <a:chOff x="10539235" y="5803140"/>
            <a:chExt cx="408149" cy="320040"/>
          </a:xfrm>
        </p:grpSpPr>
        <p:cxnSp>
          <p:nvCxnSpPr>
            <p:cNvPr id="19" name="Straight Arrow Connector 18">
              <a:extLst>
                <a:ext uri="{FF2B5EF4-FFF2-40B4-BE49-F238E27FC236}">
                  <a16:creationId xmlns:a16="http://schemas.microsoft.com/office/drawing/2014/main" id="{FA6B9F4A-7E2C-E349-A018-6A0AD5842720}"/>
                </a:ext>
              </a:extLst>
            </p:cNvPr>
            <p:cNvCxnSpPr>
              <a:cxnSpLocks/>
            </p:cNvCxnSpPr>
            <p:nvPr/>
          </p:nvCxnSpPr>
          <p:spPr>
            <a:xfrm>
              <a:off x="10539235" y="5807298"/>
              <a:ext cx="403654" cy="0"/>
            </a:xfrm>
            <a:prstGeom prst="straightConnector1">
              <a:avLst/>
            </a:prstGeom>
            <a:ln w="28575">
              <a:headEnd type="none" w="med" len="med"/>
              <a:tailEnd type="non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772042C-5A60-674A-A5DE-93C3D06D1C99}"/>
                </a:ext>
              </a:extLst>
            </p:cNvPr>
            <p:cNvCxnSpPr>
              <a:cxnSpLocks/>
            </p:cNvCxnSpPr>
            <p:nvPr/>
          </p:nvCxnSpPr>
          <p:spPr>
            <a:xfrm>
              <a:off x="10543730" y="6121199"/>
              <a:ext cx="403654" cy="0"/>
            </a:xfrm>
            <a:prstGeom prst="straightConnector1">
              <a:avLst/>
            </a:prstGeom>
            <a:ln w="28575">
              <a:headEnd type="none" w="med"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5FD8EFA-13C0-C34D-9898-2681B97294F5}"/>
                </a:ext>
              </a:extLst>
            </p:cNvPr>
            <p:cNvCxnSpPr>
              <a:cxnSpLocks/>
            </p:cNvCxnSpPr>
            <p:nvPr/>
          </p:nvCxnSpPr>
          <p:spPr>
            <a:xfrm flipV="1">
              <a:off x="10741062" y="5803140"/>
              <a:ext cx="0" cy="320040"/>
            </a:xfrm>
            <a:prstGeom prst="straightConnector1">
              <a:avLst/>
            </a:prstGeom>
            <a:ln w="28575">
              <a:headEnd type="none" w="med" len="med"/>
              <a:tailEnd type="none" w="lg" len="med"/>
            </a:ln>
          </p:spPr>
          <p:style>
            <a:lnRef idx="1">
              <a:schemeClr val="accent1"/>
            </a:lnRef>
            <a:fillRef idx="0">
              <a:schemeClr val="accent1"/>
            </a:fillRef>
            <a:effectRef idx="0">
              <a:schemeClr val="accent1"/>
            </a:effectRef>
            <a:fontRef idx="minor">
              <a:schemeClr val="tx1"/>
            </a:fontRef>
          </p:style>
        </p:cxnSp>
      </p:grpSp>
      <p:sp>
        <p:nvSpPr>
          <p:cNvPr id="25" name="Title 1">
            <a:extLst>
              <a:ext uri="{FF2B5EF4-FFF2-40B4-BE49-F238E27FC236}">
                <a16:creationId xmlns:a16="http://schemas.microsoft.com/office/drawing/2014/main" id="{0FBDC98B-5D0E-C046-86B3-9138AC73ABC2}"/>
              </a:ext>
            </a:extLst>
          </p:cNvPr>
          <p:cNvSpPr txBox="1">
            <a:spLocks/>
          </p:cNvSpPr>
          <p:nvPr/>
        </p:nvSpPr>
        <p:spPr bwMode="auto">
          <a:xfrm>
            <a:off x="304425" y="129523"/>
            <a:ext cx="7886700" cy="657274"/>
          </a:xfrm>
          <a:prstGeom prst="rect">
            <a:avLst/>
          </a:prstGeom>
        </p:spPr>
        <p:txBody>
          <a:bodyPr vert="horz" lIns="91440" tIns="45720" rIns="91440" bIns="45720" rtlCol="0" anchor="ctr">
            <a:normAutofit fontScale="97500"/>
          </a:bodyPr>
          <a:lstStyle>
            <a:defPPr>
              <a:defRPr lang="en-US"/>
            </a:defPPr>
            <a:lvl1pPr>
              <a:lnSpc>
                <a:spcPct val="90000"/>
              </a:lnSpc>
              <a:spcBef>
                <a:spcPct val="0"/>
              </a:spcBef>
              <a:buNone/>
              <a:defRPr sz="2800" b="1">
                <a:solidFill>
                  <a:schemeClr val="tx2">
                    <a:lumMod val="50000"/>
                  </a:schemeClr>
                </a:solidFill>
                <a:latin typeface="+mj-lt"/>
                <a:ea typeface="+mj-ea"/>
                <a:cs typeface="+mj-cs"/>
              </a:defRPr>
            </a:lvl1pPr>
          </a:lstStyle>
          <a:p>
            <a:r>
              <a:rPr lang="en-US" sz="3200" dirty="0">
                <a:solidFill>
                  <a:schemeClr val="bg1"/>
                </a:solidFill>
                <a:latin typeface="Arial" panose="020B0604020202020204" pitchFamily="34" charset="0"/>
                <a:cs typeface="Arial" panose="020B0604020202020204" pitchFamily="34" charset="0"/>
              </a:rPr>
              <a:t>PSI Project – Overall Schedule</a:t>
            </a:r>
          </a:p>
        </p:txBody>
      </p:sp>
      <p:graphicFrame>
        <p:nvGraphicFramePr>
          <p:cNvPr id="27" name="Content Placeholder 4">
            <a:extLst>
              <a:ext uri="{FF2B5EF4-FFF2-40B4-BE49-F238E27FC236}">
                <a16:creationId xmlns:a16="http://schemas.microsoft.com/office/drawing/2014/main" id="{BB118650-3A3D-C247-911C-B3130905F97E}"/>
              </a:ext>
            </a:extLst>
          </p:cNvPr>
          <p:cNvGraphicFramePr>
            <a:graphicFrameLocks/>
          </p:cNvGraphicFramePr>
          <p:nvPr/>
        </p:nvGraphicFramePr>
        <p:xfrm>
          <a:off x="332174" y="878075"/>
          <a:ext cx="11488364" cy="4230750"/>
        </p:xfrm>
        <a:graphic>
          <a:graphicData uri="http://schemas.openxmlformats.org/drawingml/2006/table">
            <a:tbl>
              <a:tblPr firstRow="1" bandRow="1">
                <a:tableStyleId>{5C22544A-7EE6-4342-B048-85BDC9FD1C3A}</a:tableStyleId>
              </a:tblPr>
              <a:tblGrid>
                <a:gridCol w="501611">
                  <a:extLst>
                    <a:ext uri="{9D8B030D-6E8A-4147-A177-3AD203B41FA5}">
                      <a16:colId xmlns:a16="http://schemas.microsoft.com/office/drawing/2014/main" val="20000"/>
                    </a:ext>
                  </a:extLst>
                </a:gridCol>
                <a:gridCol w="1162841">
                  <a:extLst>
                    <a:ext uri="{9D8B030D-6E8A-4147-A177-3AD203B41FA5}">
                      <a16:colId xmlns:a16="http://schemas.microsoft.com/office/drawing/2014/main" val="20007"/>
                    </a:ext>
                  </a:extLst>
                </a:gridCol>
                <a:gridCol w="1162841">
                  <a:extLst>
                    <a:ext uri="{9D8B030D-6E8A-4147-A177-3AD203B41FA5}">
                      <a16:colId xmlns:a16="http://schemas.microsoft.com/office/drawing/2014/main" val="20008"/>
                    </a:ext>
                  </a:extLst>
                </a:gridCol>
                <a:gridCol w="1162841">
                  <a:extLst>
                    <a:ext uri="{9D8B030D-6E8A-4147-A177-3AD203B41FA5}">
                      <a16:colId xmlns:a16="http://schemas.microsoft.com/office/drawing/2014/main" val="20009"/>
                    </a:ext>
                  </a:extLst>
                </a:gridCol>
                <a:gridCol w="1162841">
                  <a:extLst>
                    <a:ext uri="{9D8B030D-6E8A-4147-A177-3AD203B41FA5}">
                      <a16:colId xmlns:a16="http://schemas.microsoft.com/office/drawing/2014/main" val="20010"/>
                    </a:ext>
                  </a:extLst>
                </a:gridCol>
                <a:gridCol w="1162841">
                  <a:extLst>
                    <a:ext uri="{9D8B030D-6E8A-4147-A177-3AD203B41FA5}">
                      <a16:colId xmlns:a16="http://schemas.microsoft.com/office/drawing/2014/main" val="20011"/>
                    </a:ext>
                  </a:extLst>
                </a:gridCol>
                <a:gridCol w="1162841">
                  <a:extLst>
                    <a:ext uri="{9D8B030D-6E8A-4147-A177-3AD203B41FA5}">
                      <a16:colId xmlns:a16="http://schemas.microsoft.com/office/drawing/2014/main" val="20012"/>
                    </a:ext>
                  </a:extLst>
                </a:gridCol>
                <a:gridCol w="1162841">
                  <a:extLst>
                    <a:ext uri="{9D8B030D-6E8A-4147-A177-3AD203B41FA5}">
                      <a16:colId xmlns:a16="http://schemas.microsoft.com/office/drawing/2014/main" val="20013"/>
                    </a:ext>
                  </a:extLst>
                </a:gridCol>
                <a:gridCol w="1162841">
                  <a:extLst>
                    <a:ext uri="{9D8B030D-6E8A-4147-A177-3AD203B41FA5}">
                      <a16:colId xmlns:a16="http://schemas.microsoft.com/office/drawing/2014/main" val="20014"/>
                    </a:ext>
                  </a:extLst>
                </a:gridCol>
                <a:gridCol w="1162841">
                  <a:extLst>
                    <a:ext uri="{9D8B030D-6E8A-4147-A177-3AD203B41FA5}">
                      <a16:colId xmlns:a16="http://schemas.microsoft.com/office/drawing/2014/main" val="20015"/>
                    </a:ext>
                  </a:extLst>
                </a:gridCol>
                <a:gridCol w="521184">
                  <a:extLst>
                    <a:ext uri="{9D8B030D-6E8A-4147-A177-3AD203B41FA5}">
                      <a16:colId xmlns:a16="http://schemas.microsoft.com/office/drawing/2014/main" val="1121233451"/>
                    </a:ext>
                  </a:extLst>
                </a:gridCol>
              </a:tblGrid>
              <a:tr h="388994">
                <a:tc>
                  <a:txBody>
                    <a:bodyPr/>
                    <a:lstStyle/>
                    <a:p>
                      <a:endParaRPr lang="en-US" sz="1200"/>
                    </a:p>
                  </a:txBody>
                  <a:tcPr/>
                </a:tc>
                <a:tc gridSpan="2">
                  <a:txBody>
                    <a:bodyPr/>
                    <a:lstStyle/>
                    <a:p>
                      <a:r>
                        <a:rPr lang="en-US" sz="1400" b="1">
                          <a:solidFill>
                            <a:schemeClr val="bg1"/>
                          </a:solidFill>
                          <a:latin typeface="Arial" panose="020B0604020202020204" pitchFamily="34" charset="0"/>
                          <a:cs typeface="Arial" panose="020B0604020202020204" pitchFamily="34" charset="0"/>
                        </a:rPr>
                        <a:t>FY21</a:t>
                      </a:r>
                    </a:p>
                  </a:txBody>
                  <a:tcPr/>
                </a:tc>
                <a:tc hMerge="1">
                  <a:txBody>
                    <a:bodyPr/>
                    <a:lstStyle/>
                    <a:p>
                      <a:endParaRPr lang="en-US" sz="1200" b="1">
                        <a:solidFill>
                          <a:schemeClr val="bg1"/>
                        </a:solidFill>
                      </a:endParaRPr>
                    </a:p>
                  </a:txBody>
                  <a:tcPr/>
                </a:tc>
                <a:tc gridSpan="2">
                  <a:txBody>
                    <a:bodyPr/>
                    <a:lstStyle/>
                    <a:p>
                      <a:r>
                        <a:rPr lang="en-US" sz="1400" b="1">
                          <a:solidFill>
                            <a:schemeClr val="bg1"/>
                          </a:solidFill>
                          <a:latin typeface="Arial" panose="020B0604020202020204" pitchFamily="34" charset="0"/>
                          <a:cs typeface="Arial" panose="020B0604020202020204" pitchFamily="34" charset="0"/>
                        </a:rPr>
                        <a:t>FY22</a:t>
                      </a:r>
                    </a:p>
                  </a:txBody>
                  <a:tcPr/>
                </a:tc>
                <a:tc hMerge="1">
                  <a:txBody>
                    <a:bodyPr/>
                    <a:lstStyle/>
                    <a:p>
                      <a:endParaRPr lang="en-US" sz="1200" b="1">
                        <a:solidFill>
                          <a:schemeClr val="bg1"/>
                        </a:solidFill>
                      </a:endParaRPr>
                    </a:p>
                  </a:txBody>
                  <a:tcPr/>
                </a:tc>
                <a:tc gridSpan="2">
                  <a:txBody>
                    <a:bodyPr/>
                    <a:lstStyle/>
                    <a:p>
                      <a:r>
                        <a:rPr lang="en-US" sz="1400" b="1">
                          <a:solidFill>
                            <a:schemeClr val="bg1"/>
                          </a:solidFill>
                          <a:latin typeface="Arial" panose="020B0604020202020204" pitchFamily="34" charset="0"/>
                          <a:cs typeface="Arial" panose="020B0604020202020204" pitchFamily="34" charset="0"/>
                        </a:rPr>
                        <a:t>FY23</a:t>
                      </a:r>
                    </a:p>
                  </a:txBody>
                  <a:tcPr/>
                </a:tc>
                <a:tc hMerge="1">
                  <a:txBody>
                    <a:bodyPr/>
                    <a:lstStyle/>
                    <a:p>
                      <a:endParaRPr lang="en-US" sz="1200" b="1">
                        <a:solidFill>
                          <a:schemeClr val="bg1"/>
                        </a:solidFill>
                      </a:endParaRPr>
                    </a:p>
                  </a:txBody>
                  <a:tcPr/>
                </a:tc>
                <a:tc gridSpan="2">
                  <a:txBody>
                    <a:bodyPr/>
                    <a:lstStyle/>
                    <a:p>
                      <a:r>
                        <a:rPr lang="en-US" sz="1400" b="1">
                          <a:solidFill>
                            <a:schemeClr val="bg1"/>
                          </a:solidFill>
                          <a:latin typeface="Arial" panose="020B0604020202020204" pitchFamily="34" charset="0"/>
                          <a:cs typeface="Arial" panose="020B0604020202020204" pitchFamily="34" charset="0"/>
                        </a:rPr>
                        <a:t>FY24</a:t>
                      </a:r>
                    </a:p>
                  </a:txBody>
                  <a:tcPr/>
                </a:tc>
                <a:tc hMerge="1">
                  <a:txBody>
                    <a:bodyPr/>
                    <a:lstStyle/>
                    <a:p>
                      <a:endParaRPr lang="en-US" sz="1200" b="1">
                        <a:solidFill>
                          <a:schemeClr val="bg1"/>
                        </a:solidFill>
                      </a:endParaRPr>
                    </a:p>
                  </a:txBody>
                  <a:tcPr/>
                </a:tc>
                <a:tc>
                  <a:txBody>
                    <a:bodyPr/>
                    <a:lstStyle/>
                    <a:p>
                      <a:r>
                        <a:rPr lang="en-US" sz="1400" b="1">
                          <a:solidFill>
                            <a:schemeClr val="bg1"/>
                          </a:solidFill>
                          <a:latin typeface="Arial" panose="020B0604020202020204" pitchFamily="34" charset="0"/>
                          <a:cs typeface="Arial" panose="020B0604020202020204" pitchFamily="34" charset="0"/>
                        </a:rPr>
                        <a:t>FY25</a:t>
                      </a:r>
                    </a:p>
                  </a:txBody>
                  <a:tcPr/>
                </a:tc>
                <a:tc>
                  <a:txBody>
                    <a:bodyPr/>
                    <a:lstStyle/>
                    <a:p>
                      <a:endParaRPr lang="en-US" sz="1200" b="1">
                        <a:solidFill>
                          <a:schemeClr val="bg1"/>
                        </a:solidFill>
                      </a:endParaRPr>
                    </a:p>
                  </a:txBody>
                  <a:tcPr/>
                </a:tc>
                <a:extLst>
                  <a:ext uri="{0D108BD9-81ED-4DB2-BD59-A6C34878D82A}">
                    <a16:rowId xmlns:a16="http://schemas.microsoft.com/office/drawing/2014/main" val="10000"/>
                  </a:ext>
                </a:extLst>
              </a:tr>
              <a:tr h="384175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bl>
          </a:graphicData>
        </a:graphic>
      </p:graphicFrame>
      <p:sp>
        <p:nvSpPr>
          <p:cNvPr id="28" name="TextBox 27">
            <a:extLst>
              <a:ext uri="{FF2B5EF4-FFF2-40B4-BE49-F238E27FC236}">
                <a16:creationId xmlns:a16="http://schemas.microsoft.com/office/drawing/2014/main" id="{7790DC1C-D8EA-2F4D-9C03-B16BBE25ABC9}"/>
              </a:ext>
            </a:extLst>
          </p:cNvPr>
          <p:cNvSpPr txBox="1"/>
          <p:nvPr/>
        </p:nvSpPr>
        <p:spPr>
          <a:xfrm>
            <a:off x="479666" y="1305012"/>
            <a:ext cx="4395324" cy="276999"/>
          </a:xfrm>
          <a:prstGeom prst="rect">
            <a:avLst/>
          </a:prstGeom>
          <a:gradFill flip="none" rotWithShape="1">
            <a:gsLst>
              <a:gs pos="0">
                <a:srgbClr val="DF813D"/>
              </a:gs>
              <a:gs pos="100000">
                <a:srgbClr val="FFFF00"/>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PSI Physics-Focused Ground Test (PFGT)</a:t>
            </a:r>
          </a:p>
        </p:txBody>
      </p:sp>
      <p:sp>
        <p:nvSpPr>
          <p:cNvPr id="29" name="TextBox 28">
            <a:extLst>
              <a:ext uri="{FF2B5EF4-FFF2-40B4-BE49-F238E27FC236}">
                <a16:creationId xmlns:a16="http://schemas.microsoft.com/office/drawing/2014/main" id="{E878725B-0612-8040-9143-1F6BB205CE84}"/>
              </a:ext>
            </a:extLst>
          </p:cNvPr>
          <p:cNvSpPr txBox="1"/>
          <p:nvPr/>
        </p:nvSpPr>
        <p:spPr>
          <a:xfrm>
            <a:off x="7823260" y="4755715"/>
            <a:ext cx="2304668" cy="246221"/>
          </a:xfrm>
          <a:prstGeom prst="rect">
            <a:avLst/>
          </a:prstGeom>
          <a:gradFill flip="none" rotWithShape="1">
            <a:gsLst>
              <a:gs pos="0">
                <a:srgbClr val="B7E942"/>
              </a:gs>
              <a:gs pos="100000">
                <a:srgbClr val="00B050"/>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LSGT:  Data Analysis</a:t>
            </a:r>
          </a:p>
        </p:txBody>
      </p:sp>
      <p:sp>
        <p:nvSpPr>
          <p:cNvPr id="32" name="TextBox 31">
            <a:extLst>
              <a:ext uri="{FF2B5EF4-FFF2-40B4-BE49-F238E27FC236}">
                <a16:creationId xmlns:a16="http://schemas.microsoft.com/office/drawing/2014/main" id="{A7796009-ACC2-8340-B92A-B4E0C31FE9D4}"/>
              </a:ext>
            </a:extLst>
          </p:cNvPr>
          <p:cNvSpPr txBox="1"/>
          <p:nvPr/>
        </p:nvSpPr>
        <p:spPr>
          <a:xfrm>
            <a:off x="2027029" y="2976179"/>
            <a:ext cx="1260076" cy="553998"/>
          </a:xfrm>
          <a:prstGeom prst="rect">
            <a:avLst/>
          </a:prstGeom>
          <a:gradFill flip="none" rotWithShape="1">
            <a:gsLst>
              <a:gs pos="0">
                <a:srgbClr val="F5DA2D"/>
              </a:gs>
              <a:gs pos="100000">
                <a:srgbClr val="FCF225"/>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LSGT: Formulation and Conceptual Design </a:t>
            </a: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Wingdings" pitchFamily="2" charset="2"/>
              </a:rPr>
              <a:t> SRR</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AB370FA4-E5D9-0E4D-A089-D00E375E6321}"/>
              </a:ext>
            </a:extLst>
          </p:cNvPr>
          <p:cNvSpPr txBox="1"/>
          <p:nvPr/>
        </p:nvSpPr>
        <p:spPr>
          <a:xfrm>
            <a:off x="6635688" y="4355746"/>
            <a:ext cx="1567353" cy="400110"/>
          </a:xfrm>
          <a:prstGeom prst="rect">
            <a:avLst/>
          </a:prstGeom>
          <a:gradFill flip="none" rotWithShape="1">
            <a:gsLst>
              <a:gs pos="0">
                <a:srgbClr val="E9F92B"/>
              </a:gs>
              <a:gs pos="100000">
                <a:srgbClr val="92DD45"/>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LSGT:  ISP Operations, Test Execution</a:t>
            </a:r>
          </a:p>
        </p:txBody>
      </p:sp>
      <p:sp>
        <p:nvSpPr>
          <p:cNvPr id="34" name="TextBox 33">
            <a:extLst>
              <a:ext uri="{FF2B5EF4-FFF2-40B4-BE49-F238E27FC236}">
                <a16:creationId xmlns:a16="http://schemas.microsoft.com/office/drawing/2014/main" id="{ADDAF4E7-EBF9-6E48-AF15-CCB2BDA55D88}"/>
              </a:ext>
            </a:extLst>
          </p:cNvPr>
          <p:cNvSpPr txBox="1"/>
          <p:nvPr/>
        </p:nvSpPr>
        <p:spPr>
          <a:xfrm>
            <a:off x="6076355" y="3798185"/>
            <a:ext cx="1199067" cy="553998"/>
          </a:xfrm>
          <a:prstGeom prst="rect">
            <a:avLst/>
          </a:prstGeom>
          <a:gradFill flip="none" rotWithShape="1">
            <a:gsLst>
              <a:gs pos="0">
                <a:srgbClr val="F2FB1F"/>
              </a:gs>
              <a:gs pos="100000">
                <a:srgbClr val="C6EE36"/>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LSGT: Assembly, Integration, Testing @ TS115</a:t>
            </a:r>
          </a:p>
        </p:txBody>
      </p:sp>
      <p:sp>
        <p:nvSpPr>
          <p:cNvPr id="35" name="TextBox 34">
            <a:extLst>
              <a:ext uri="{FF2B5EF4-FFF2-40B4-BE49-F238E27FC236}">
                <a16:creationId xmlns:a16="http://schemas.microsoft.com/office/drawing/2014/main" id="{A9DC93EA-AEC4-7D4D-A496-6756DA39658E}"/>
              </a:ext>
            </a:extLst>
          </p:cNvPr>
          <p:cNvSpPr txBox="1"/>
          <p:nvPr/>
        </p:nvSpPr>
        <p:spPr>
          <a:xfrm>
            <a:off x="4300699" y="3692101"/>
            <a:ext cx="1775657" cy="246221"/>
          </a:xfrm>
          <a:prstGeom prst="rect">
            <a:avLst/>
          </a:prstGeom>
          <a:gradFill flip="none" rotWithShape="1">
            <a:gsLst>
              <a:gs pos="0">
                <a:srgbClr val="FEFD12"/>
              </a:gs>
              <a:gs pos="100000">
                <a:srgbClr val="F2FB1F"/>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LSGT:  Detailed Design</a:t>
            </a:r>
          </a:p>
        </p:txBody>
      </p:sp>
      <p:sp>
        <p:nvSpPr>
          <p:cNvPr id="36" name="TextBox 35">
            <a:extLst>
              <a:ext uri="{FF2B5EF4-FFF2-40B4-BE49-F238E27FC236}">
                <a16:creationId xmlns:a16="http://schemas.microsoft.com/office/drawing/2014/main" id="{A3FFE759-E266-F146-A77A-48BA02E220A2}"/>
              </a:ext>
            </a:extLst>
          </p:cNvPr>
          <p:cNvSpPr txBox="1"/>
          <p:nvPr/>
        </p:nvSpPr>
        <p:spPr>
          <a:xfrm>
            <a:off x="3302352" y="3268355"/>
            <a:ext cx="1002892" cy="553998"/>
          </a:xfrm>
          <a:prstGeom prst="rect">
            <a:avLst/>
          </a:prstGeom>
          <a:gradFill flip="none" rotWithShape="1">
            <a:gsLst>
              <a:gs pos="0">
                <a:srgbClr val="FCF225"/>
              </a:gs>
              <a:gs pos="100000">
                <a:srgbClr val="FEFD12"/>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LSGT:  Preliminary Design</a:t>
            </a:r>
          </a:p>
        </p:txBody>
      </p:sp>
      <p:grpSp>
        <p:nvGrpSpPr>
          <p:cNvPr id="48" name="Group 47">
            <a:extLst>
              <a:ext uri="{FF2B5EF4-FFF2-40B4-BE49-F238E27FC236}">
                <a16:creationId xmlns:a16="http://schemas.microsoft.com/office/drawing/2014/main" id="{6F1AAC5F-1F9B-534D-B7B8-B8476487C8FA}"/>
              </a:ext>
            </a:extLst>
          </p:cNvPr>
          <p:cNvGrpSpPr/>
          <p:nvPr/>
        </p:nvGrpSpPr>
        <p:grpSpPr>
          <a:xfrm>
            <a:off x="477240" y="2945066"/>
            <a:ext cx="1951591" cy="2057400"/>
            <a:chOff x="500923" y="4736764"/>
            <a:chExt cx="1951591" cy="2057400"/>
          </a:xfrm>
        </p:grpSpPr>
        <p:pic>
          <p:nvPicPr>
            <p:cNvPr id="1026" name="Picture 2">
              <a:extLst>
                <a:ext uri="{FF2B5EF4-FFF2-40B4-BE49-F238E27FC236}">
                  <a16:creationId xmlns:a16="http://schemas.microsoft.com/office/drawing/2014/main" id="{B0041A49-A437-BE47-A682-5BCEFF81351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0923" y="4736764"/>
              <a:ext cx="1951591" cy="2057400"/>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28E7D1F7-B826-EE47-A235-06E2C137CCF4}"/>
                </a:ext>
              </a:extLst>
            </p:cNvPr>
            <p:cNvSpPr txBox="1"/>
            <p:nvPr/>
          </p:nvSpPr>
          <p:spPr>
            <a:xfrm>
              <a:off x="507415" y="5012423"/>
              <a:ext cx="6712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PFGT</a:t>
              </a:r>
            </a:p>
          </p:txBody>
        </p:sp>
      </p:grpSp>
      <p:grpSp>
        <p:nvGrpSpPr>
          <p:cNvPr id="50" name="Group 49">
            <a:extLst>
              <a:ext uri="{FF2B5EF4-FFF2-40B4-BE49-F238E27FC236}">
                <a16:creationId xmlns:a16="http://schemas.microsoft.com/office/drawing/2014/main" id="{CD170B44-88F0-F642-B7F3-29EC1958D1DB}"/>
              </a:ext>
            </a:extLst>
          </p:cNvPr>
          <p:cNvGrpSpPr/>
          <p:nvPr/>
        </p:nvGrpSpPr>
        <p:grpSpPr>
          <a:xfrm>
            <a:off x="7533395" y="3012622"/>
            <a:ext cx="2000931" cy="1719943"/>
            <a:chOff x="3204702" y="4840127"/>
            <a:chExt cx="2041935" cy="1828800"/>
          </a:xfrm>
        </p:grpSpPr>
        <p:pic>
          <p:nvPicPr>
            <p:cNvPr id="40" name="Picture 39">
              <a:extLst>
                <a:ext uri="{FF2B5EF4-FFF2-40B4-BE49-F238E27FC236}">
                  <a16:creationId xmlns:a16="http://schemas.microsoft.com/office/drawing/2014/main" id="{72C96B22-A560-8B4A-8EC9-978B526777B5}"/>
                </a:ext>
              </a:extLst>
            </p:cNvPr>
            <p:cNvPicPr>
              <a:picLocks noChangeAspect="1"/>
            </p:cNvPicPr>
            <p:nvPr/>
          </p:nvPicPr>
          <p:blipFill rotWithShape="1">
            <a:blip r:embed="rId4"/>
            <a:srcRect l="24931" t="28738" r="40447"/>
            <a:stretch/>
          </p:blipFill>
          <p:spPr>
            <a:xfrm>
              <a:off x="3946605" y="4840127"/>
              <a:ext cx="1300032" cy="1828800"/>
            </a:xfrm>
            <a:prstGeom prst="rect">
              <a:avLst/>
            </a:prstGeom>
            <a:ln>
              <a:solidFill>
                <a:schemeClr val="tx1"/>
              </a:solidFill>
            </a:ln>
          </p:spPr>
        </p:pic>
        <p:sp>
          <p:nvSpPr>
            <p:cNvPr id="42" name="TextBox 41">
              <a:extLst>
                <a:ext uri="{FF2B5EF4-FFF2-40B4-BE49-F238E27FC236}">
                  <a16:creationId xmlns:a16="http://schemas.microsoft.com/office/drawing/2014/main" id="{A22D96C7-EA3D-5141-80D1-B456BB667D19}"/>
                </a:ext>
              </a:extLst>
            </p:cNvPr>
            <p:cNvSpPr txBox="1"/>
            <p:nvPr/>
          </p:nvSpPr>
          <p:spPr>
            <a:xfrm>
              <a:off x="3204702" y="4903081"/>
              <a:ext cx="6712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LSGT</a:t>
              </a:r>
            </a:p>
          </p:txBody>
        </p:sp>
      </p:grpSp>
      <p:sp>
        <p:nvSpPr>
          <p:cNvPr id="43" name="TextBox 42">
            <a:extLst>
              <a:ext uri="{FF2B5EF4-FFF2-40B4-BE49-F238E27FC236}">
                <a16:creationId xmlns:a16="http://schemas.microsoft.com/office/drawing/2014/main" id="{D71BC856-5EAF-0D45-B3AB-7657128A2880}"/>
              </a:ext>
            </a:extLst>
          </p:cNvPr>
          <p:cNvSpPr txBox="1"/>
          <p:nvPr/>
        </p:nvSpPr>
        <p:spPr>
          <a:xfrm>
            <a:off x="2565230" y="2140214"/>
            <a:ext cx="2309761" cy="246221"/>
          </a:xfrm>
          <a:prstGeom prst="rect">
            <a:avLst/>
          </a:prstGeom>
          <a:gradFill flip="none" rotWithShape="1">
            <a:gsLst>
              <a:gs pos="0">
                <a:srgbClr val="F8E030"/>
              </a:gs>
              <a:gs pos="100000">
                <a:srgbClr val="FFFF00"/>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PFGT: Data Analysis</a:t>
            </a:r>
          </a:p>
        </p:txBody>
      </p:sp>
      <p:grpSp>
        <p:nvGrpSpPr>
          <p:cNvPr id="51" name="Group 50">
            <a:extLst>
              <a:ext uri="{FF2B5EF4-FFF2-40B4-BE49-F238E27FC236}">
                <a16:creationId xmlns:a16="http://schemas.microsoft.com/office/drawing/2014/main" id="{3BF323CE-9B0B-C14A-A5F4-09B6D7B0546F}"/>
              </a:ext>
            </a:extLst>
          </p:cNvPr>
          <p:cNvGrpSpPr/>
          <p:nvPr/>
        </p:nvGrpSpPr>
        <p:grpSpPr>
          <a:xfrm>
            <a:off x="2007610" y="2655558"/>
            <a:ext cx="8086643" cy="289508"/>
            <a:chOff x="2084839" y="2418237"/>
            <a:chExt cx="8086643" cy="289508"/>
          </a:xfrm>
        </p:grpSpPr>
        <p:grpSp>
          <p:nvGrpSpPr>
            <p:cNvPr id="47" name="Group 46">
              <a:extLst>
                <a:ext uri="{FF2B5EF4-FFF2-40B4-BE49-F238E27FC236}">
                  <a16:creationId xmlns:a16="http://schemas.microsoft.com/office/drawing/2014/main" id="{B843F382-2F99-094E-B3D2-7B459773D03C}"/>
                </a:ext>
              </a:extLst>
            </p:cNvPr>
            <p:cNvGrpSpPr/>
            <p:nvPr/>
          </p:nvGrpSpPr>
          <p:grpSpPr>
            <a:xfrm>
              <a:off x="2084840" y="2433425"/>
              <a:ext cx="8070836" cy="274320"/>
              <a:chOff x="2084840" y="2433425"/>
              <a:chExt cx="8070836" cy="274320"/>
            </a:xfrm>
          </p:grpSpPr>
          <p:sp>
            <p:nvSpPr>
              <p:cNvPr id="44" name="TextBox 43">
                <a:extLst>
                  <a:ext uri="{FF2B5EF4-FFF2-40B4-BE49-F238E27FC236}">
                    <a16:creationId xmlns:a16="http://schemas.microsoft.com/office/drawing/2014/main" id="{5E13E1EA-FA33-2447-87B5-B9C77972FD36}"/>
                  </a:ext>
                </a:extLst>
              </p:cNvPr>
              <p:cNvSpPr txBox="1"/>
              <p:nvPr/>
            </p:nvSpPr>
            <p:spPr>
              <a:xfrm>
                <a:off x="4902739" y="2433425"/>
                <a:ext cx="5252937" cy="274320"/>
              </a:xfrm>
              <a:prstGeom prst="rect">
                <a:avLst/>
              </a:prstGeom>
              <a:gradFill flip="none" rotWithShape="1">
                <a:gsLst>
                  <a:gs pos="0">
                    <a:srgbClr val="FFFF00"/>
                  </a:gs>
                  <a:gs pos="100000">
                    <a:srgbClr val="00B050"/>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EFB3BD83-5FB6-274B-8339-199446541677}"/>
                  </a:ext>
                </a:extLst>
              </p:cNvPr>
              <p:cNvSpPr txBox="1"/>
              <p:nvPr/>
            </p:nvSpPr>
            <p:spPr>
              <a:xfrm>
                <a:off x="2084840" y="2433425"/>
                <a:ext cx="2817900" cy="274320"/>
              </a:xfrm>
              <a:prstGeom prst="rect">
                <a:avLst/>
              </a:prstGeom>
              <a:gradFill flip="none" rotWithShape="1">
                <a:gsLst>
                  <a:gs pos="0">
                    <a:srgbClr val="F5DA2D"/>
                  </a:gs>
                  <a:gs pos="100000">
                    <a:srgbClr val="FFFF00"/>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BAFE5912-934C-DC48-BD59-47C3FFE39D9F}"/>
                  </a:ext>
                </a:extLst>
              </p:cNvPr>
              <p:cNvSpPr/>
              <p:nvPr/>
            </p:nvSpPr>
            <p:spPr>
              <a:xfrm>
                <a:off x="4879174" y="2438139"/>
                <a:ext cx="45720" cy="26517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1" name="TextBox 40">
              <a:extLst>
                <a:ext uri="{FF2B5EF4-FFF2-40B4-BE49-F238E27FC236}">
                  <a16:creationId xmlns:a16="http://schemas.microsoft.com/office/drawing/2014/main" id="{4802FDCD-66A3-0945-8C16-195975831EA4}"/>
                </a:ext>
              </a:extLst>
            </p:cNvPr>
            <p:cNvSpPr txBox="1"/>
            <p:nvPr/>
          </p:nvSpPr>
          <p:spPr>
            <a:xfrm>
              <a:off x="2084839" y="2418237"/>
              <a:ext cx="808664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PSI Large-Scale Ground Test (LSGT)</a:t>
              </a:r>
            </a:p>
          </p:txBody>
        </p:sp>
      </p:grpSp>
      <p:sp>
        <p:nvSpPr>
          <p:cNvPr id="49" name="TextBox 48">
            <a:extLst>
              <a:ext uri="{FF2B5EF4-FFF2-40B4-BE49-F238E27FC236}">
                <a16:creationId xmlns:a16="http://schemas.microsoft.com/office/drawing/2014/main" id="{7ADA27CB-C59C-6E46-AF02-3339431B7946}"/>
              </a:ext>
            </a:extLst>
          </p:cNvPr>
          <p:cNvSpPr txBox="1"/>
          <p:nvPr/>
        </p:nvSpPr>
        <p:spPr>
          <a:xfrm>
            <a:off x="1992645" y="1740823"/>
            <a:ext cx="1744210" cy="400110"/>
          </a:xfrm>
          <a:prstGeom prst="rect">
            <a:avLst/>
          </a:prstGeom>
          <a:gradFill flip="none" rotWithShape="1">
            <a:gsLst>
              <a:gs pos="0">
                <a:srgbClr val="F0C635"/>
              </a:gs>
              <a:gs pos="100000">
                <a:srgbClr val="FDF517"/>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PFGT: Integration, TS300 Operations, Test Execution</a:t>
            </a:r>
          </a:p>
        </p:txBody>
      </p:sp>
      <p:sp>
        <p:nvSpPr>
          <p:cNvPr id="53" name="TextBox 52">
            <a:extLst>
              <a:ext uri="{FF2B5EF4-FFF2-40B4-BE49-F238E27FC236}">
                <a16:creationId xmlns:a16="http://schemas.microsoft.com/office/drawing/2014/main" id="{24FC23A4-F976-5E44-A53D-6A1DE285A7FB}"/>
              </a:ext>
            </a:extLst>
          </p:cNvPr>
          <p:cNvSpPr txBox="1"/>
          <p:nvPr/>
        </p:nvSpPr>
        <p:spPr>
          <a:xfrm>
            <a:off x="479666" y="1607336"/>
            <a:ext cx="1512979" cy="246221"/>
          </a:xfrm>
          <a:prstGeom prst="rect">
            <a:avLst/>
          </a:prstGeom>
          <a:gradFill flip="none" rotWithShape="1">
            <a:gsLst>
              <a:gs pos="0">
                <a:srgbClr val="DF813D"/>
              </a:gs>
              <a:gs pos="100000">
                <a:srgbClr val="F0C635"/>
              </a:gs>
            </a:gsLst>
            <a:lin ang="0" scaled="1"/>
            <a:tileRect/>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PFGT: Detailed Design</a:t>
            </a:r>
          </a:p>
        </p:txBody>
      </p:sp>
      <p:sp>
        <p:nvSpPr>
          <p:cNvPr id="54" name="TextBox 53">
            <a:extLst>
              <a:ext uri="{FF2B5EF4-FFF2-40B4-BE49-F238E27FC236}">
                <a16:creationId xmlns:a16="http://schemas.microsoft.com/office/drawing/2014/main" id="{F18A2D5D-5580-B444-9B59-D75743C9C932}"/>
              </a:ext>
            </a:extLst>
          </p:cNvPr>
          <p:cNvSpPr txBox="1"/>
          <p:nvPr/>
        </p:nvSpPr>
        <p:spPr>
          <a:xfrm>
            <a:off x="332174" y="5166818"/>
            <a:ext cx="9795753" cy="276999"/>
          </a:xfrm>
          <a:prstGeom prst="rect">
            <a:avLst/>
          </a:prstGeom>
          <a:gradFill>
            <a:gsLst>
              <a:gs pos="50000">
                <a:srgbClr val="FFFF00"/>
              </a:gs>
              <a:gs pos="0">
                <a:srgbClr val="FF0000"/>
              </a:gs>
              <a:gs pos="100000">
                <a:srgbClr val="00B050"/>
              </a:gs>
            </a:gsLst>
            <a:lin ang="0" scaled="1"/>
          </a:grad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Predictive Simulation Capability and Engineering Models</a:t>
            </a:r>
          </a:p>
        </p:txBody>
      </p:sp>
      <p:graphicFrame>
        <p:nvGraphicFramePr>
          <p:cNvPr id="55" name="Table 54">
            <a:extLst>
              <a:ext uri="{FF2B5EF4-FFF2-40B4-BE49-F238E27FC236}">
                <a16:creationId xmlns:a16="http://schemas.microsoft.com/office/drawing/2014/main" id="{164D6898-B9A4-E345-87DD-E18A4B70D555}"/>
              </a:ext>
            </a:extLst>
          </p:cNvPr>
          <p:cNvGraphicFramePr>
            <a:graphicFrameLocks noGrp="1"/>
          </p:cNvGraphicFramePr>
          <p:nvPr/>
        </p:nvGraphicFramePr>
        <p:xfrm>
          <a:off x="11304548" y="1374059"/>
          <a:ext cx="586105" cy="1554480"/>
        </p:xfrm>
        <a:graphic>
          <a:graphicData uri="http://schemas.openxmlformats.org/drawingml/2006/table">
            <a:tbl>
              <a:tblPr firstRow="1" bandRow="1">
                <a:tableStyleId>{5C22544A-7EE6-4342-B048-85BDC9FD1C3A}</a:tableStyleId>
              </a:tblPr>
              <a:tblGrid>
                <a:gridCol w="586105">
                  <a:extLst>
                    <a:ext uri="{9D8B030D-6E8A-4147-A177-3AD203B41FA5}">
                      <a16:colId xmlns:a16="http://schemas.microsoft.com/office/drawing/2014/main" val="20000"/>
                    </a:ext>
                  </a:extLst>
                </a:gridCol>
              </a:tblGrid>
              <a:tr h="231696">
                <a:tc>
                  <a:txBody>
                    <a:bodyPr/>
                    <a:lstStyle/>
                    <a:p>
                      <a:r>
                        <a:rPr lang="en-US" sz="1100" b="0">
                          <a:solidFill>
                            <a:schemeClr val="tx1"/>
                          </a:solidFill>
                          <a:latin typeface="Arial" panose="020B0604020202020204" pitchFamily="34" charset="0"/>
                          <a:cs typeface="Arial" panose="020B0604020202020204" pitchFamily="34" charset="0"/>
                        </a:rPr>
                        <a:t>TRL 3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0"/>
                  </a:ext>
                </a:extLst>
              </a:tr>
              <a:tr h="231696">
                <a:tc>
                  <a:txBody>
                    <a:bodyPr/>
                    <a:lstStyle/>
                    <a:p>
                      <a:r>
                        <a:rPr lang="en-US" sz="1100">
                          <a:latin typeface="Arial" panose="020B0604020202020204" pitchFamily="34" charset="0"/>
                          <a:cs typeface="Arial" panose="020B0604020202020204" pitchFamily="34" charset="0"/>
                        </a:rPr>
                        <a:t>TRL 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1"/>
                  </a:ext>
                </a:extLst>
              </a:tr>
              <a:tr h="231696">
                <a:tc>
                  <a:txBody>
                    <a:bodyPr/>
                    <a:lstStyle/>
                    <a:p>
                      <a:r>
                        <a:rPr lang="en-US" sz="1100">
                          <a:latin typeface="Arial" panose="020B0604020202020204" pitchFamily="34" charset="0"/>
                          <a:cs typeface="Arial" panose="020B0604020202020204" pitchFamily="34" charset="0"/>
                        </a:rPr>
                        <a:t>TRL 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r h="231696">
                <a:tc>
                  <a:txBody>
                    <a:bodyPr/>
                    <a:lstStyle/>
                    <a:p>
                      <a:r>
                        <a:rPr lang="en-US" sz="1100">
                          <a:latin typeface="Arial" panose="020B0604020202020204" pitchFamily="34" charset="0"/>
                          <a:cs typeface="Arial" panose="020B0604020202020204" pitchFamily="34" charset="0"/>
                        </a:rPr>
                        <a:t>TRL 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3"/>
                  </a:ext>
                </a:extLst>
              </a:tr>
              <a:tr h="231696">
                <a:tc>
                  <a:txBody>
                    <a:bodyPr/>
                    <a:lstStyle/>
                    <a:p>
                      <a:r>
                        <a:rPr lang="en-US" sz="1100">
                          <a:latin typeface="Arial" panose="020B0604020202020204" pitchFamily="34" charset="0"/>
                          <a:cs typeface="Arial" panose="020B0604020202020204" pitchFamily="34" charset="0"/>
                        </a:rPr>
                        <a:t>TRL 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4"/>
                  </a:ext>
                </a:extLst>
              </a:tr>
              <a:tr h="0">
                <a:tc>
                  <a:txBody>
                    <a:bodyPr/>
                    <a:lstStyle/>
                    <a:p>
                      <a:r>
                        <a:rPr lang="en-US" sz="1100">
                          <a:latin typeface="Arial" panose="020B0604020202020204" pitchFamily="34" charset="0"/>
                          <a:cs typeface="Arial" panose="020B0604020202020204" pitchFamily="34" charset="0"/>
                        </a:rPr>
                        <a:t>TRL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66FF"/>
                    </a:solidFill>
                  </a:tcPr>
                </a:tc>
                <a:extLst>
                  <a:ext uri="{0D108BD9-81ED-4DB2-BD59-A6C34878D82A}">
                    <a16:rowId xmlns:a16="http://schemas.microsoft.com/office/drawing/2014/main" val="10005"/>
                  </a:ext>
                </a:extLst>
              </a:tr>
            </a:tbl>
          </a:graphicData>
        </a:graphic>
      </p:graphicFrame>
      <p:sp>
        <p:nvSpPr>
          <p:cNvPr id="2" name="Arrow: Right 1">
            <a:extLst>
              <a:ext uri="{FF2B5EF4-FFF2-40B4-BE49-F238E27FC236}">
                <a16:creationId xmlns:a16="http://schemas.microsoft.com/office/drawing/2014/main" id="{BE4431DC-B844-4425-B650-5EA30A3A16E7}"/>
              </a:ext>
            </a:extLst>
          </p:cNvPr>
          <p:cNvSpPr/>
          <p:nvPr/>
        </p:nvSpPr>
        <p:spPr>
          <a:xfrm>
            <a:off x="3302943" y="3936628"/>
            <a:ext cx="2770908" cy="484909"/>
          </a:xfrm>
          <a:prstGeom prst="rightArrow">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Calibri"/>
              </a:rPr>
              <a:t>LSGT Hardware</a:t>
            </a:r>
            <a:r>
              <a:rPr kumimoji="0" lang="en-US" sz="1800" b="0" i="1" u="none" strike="noStrike" kern="1200" cap="none" spc="0" normalizeH="0" baseline="0" noProof="0">
                <a:ln>
                  <a:noFill/>
                </a:ln>
                <a:solidFill>
                  <a:prstClr val="black"/>
                </a:solidFill>
                <a:effectLst/>
                <a:uLnTx/>
                <a:uFillTx/>
                <a:latin typeface="Calibri" panose="020F0502020204030204"/>
                <a:ea typeface="+mn-ea"/>
                <a:cs typeface="Calibri"/>
              </a:rPr>
              <a:t> </a:t>
            </a:r>
            <a:r>
              <a:rPr kumimoji="0" lang="en-US" sz="1400" b="0" i="1" u="none" strike="noStrike" kern="1200" cap="none" spc="0" normalizeH="0" baseline="0" noProof="0">
                <a:ln>
                  <a:noFill/>
                </a:ln>
                <a:solidFill>
                  <a:prstClr val="black"/>
                </a:solidFill>
                <a:effectLst/>
                <a:uLnTx/>
                <a:uFillTx/>
                <a:latin typeface="Calibri" panose="020F0502020204030204"/>
                <a:ea typeface="+mn-ea"/>
                <a:cs typeface="Calibri"/>
              </a:rPr>
              <a:t>Procurements</a:t>
            </a:r>
          </a:p>
        </p:txBody>
      </p:sp>
      <p:sp>
        <p:nvSpPr>
          <p:cNvPr id="52" name="Arrow: Right 51">
            <a:extLst>
              <a:ext uri="{FF2B5EF4-FFF2-40B4-BE49-F238E27FC236}">
                <a16:creationId xmlns:a16="http://schemas.microsoft.com/office/drawing/2014/main" id="{BF52E43B-DBB5-4D78-B386-966671E51F41}"/>
              </a:ext>
            </a:extLst>
          </p:cNvPr>
          <p:cNvSpPr/>
          <p:nvPr/>
        </p:nvSpPr>
        <p:spPr>
          <a:xfrm>
            <a:off x="10210424" y="4639251"/>
            <a:ext cx="1306285" cy="484909"/>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7" name="TextBox 6">
            <a:extLst>
              <a:ext uri="{FF2B5EF4-FFF2-40B4-BE49-F238E27FC236}">
                <a16:creationId xmlns:a16="http://schemas.microsoft.com/office/drawing/2014/main" id="{45EE4277-CAC1-4D8B-A55C-7BAAEFB23BE1}"/>
              </a:ext>
            </a:extLst>
          </p:cNvPr>
          <p:cNvSpPr txBox="1"/>
          <p:nvPr/>
        </p:nvSpPr>
        <p:spPr>
          <a:xfrm>
            <a:off x="10299701" y="5070459"/>
            <a:ext cx="125878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Infusion to</a:t>
            </a:r>
            <a:endParaRPr kumimoji="0" lang="en-US" sz="1400" b="0" i="1"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Calibri"/>
              </a:rPr>
              <a:t>Artemis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Calibri"/>
              </a:rPr>
              <a:t>Sustainment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Calibri"/>
              </a:rPr>
              <a:t>Phase</a:t>
            </a:r>
          </a:p>
        </p:txBody>
      </p:sp>
    </p:spTree>
    <p:extLst>
      <p:ext uri="{BB962C8B-B14F-4D97-AF65-F5344CB8AC3E}">
        <p14:creationId xmlns:p14="http://schemas.microsoft.com/office/powerpoint/2010/main" val="2828063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0553BE-CE42-4736-8D7D-1537AD2318B0}"/>
              </a:ext>
            </a:extLst>
          </p:cNvPr>
          <p:cNvSpPr>
            <a:spLocks noGrp="1"/>
          </p:cNvSpPr>
          <p:nvPr>
            <p:ph type="title"/>
          </p:nvPr>
        </p:nvSpPr>
        <p:spPr>
          <a:xfrm>
            <a:off x="420630" y="253538"/>
            <a:ext cx="10328193" cy="411480"/>
          </a:xfrm>
        </p:spPr>
        <p:txBody>
          <a:bodyPr>
            <a:noAutofit/>
          </a:bodyPr>
          <a:lstStyle/>
          <a:p>
            <a:r>
              <a:rPr lang="en-US" sz="3200" dirty="0"/>
              <a:t>Summary</a:t>
            </a:r>
          </a:p>
        </p:txBody>
      </p:sp>
      <p:sp>
        <p:nvSpPr>
          <p:cNvPr id="5" name="TextBox 4"/>
          <p:cNvSpPr txBox="1"/>
          <p:nvPr/>
        </p:nvSpPr>
        <p:spPr>
          <a:xfrm>
            <a:off x="202467" y="665018"/>
            <a:ext cx="11263494" cy="6647974"/>
          </a:xfrm>
          <a:prstGeom prst="rect">
            <a:avLst/>
          </a:prstGeom>
          <a:noFill/>
        </p:spPr>
        <p:txBody>
          <a:bodyPr wrap="square" rtlCol="0">
            <a:spAutoFit/>
          </a:bodyPr>
          <a:lstStyle/>
          <a:p>
            <a:pPr marL="285750" indent="-285750">
              <a:buFontTx/>
              <a:buChar char="-"/>
            </a:pPr>
            <a:endParaRPr lang="en-US" sz="1400" dirty="0"/>
          </a:p>
          <a:p>
            <a:r>
              <a:rPr lang="en-US" sz="2400" b="1" dirty="0"/>
              <a:t>Testing efforts will soon provide validation data for predicting plume and ejecta environments, providing inputs to Surface Excavation and Construction activities</a:t>
            </a:r>
          </a:p>
          <a:p>
            <a:r>
              <a:rPr lang="en-US" sz="1100" b="1" dirty="0"/>
              <a:t> </a:t>
            </a:r>
          </a:p>
          <a:p>
            <a:pPr marL="285750" indent="-285750">
              <a:buFontTx/>
              <a:buChar char="-"/>
            </a:pPr>
            <a:r>
              <a:rPr lang="en-US" dirty="0">
                <a:latin typeface="Arial" panose="020B0604020202020204" pitchFamily="34" charset="0"/>
                <a:cs typeface="Arial" panose="020B0604020202020204" pitchFamily="34" charset="0"/>
              </a:rPr>
              <a:t>The PSI efforts within STMD are using a 3-pronged approach of simulation, ground test, and flight test to validate models and advance the SOA in understanding landing and ascent induced environments</a:t>
            </a:r>
          </a:p>
          <a:p>
            <a:pPr marL="285750" indent="-285750">
              <a:buFontTx/>
              <a:buChar char="-"/>
            </a:pPr>
            <a:r>
              <a:rPr lang="en-US" dirty="0">
                <a:latin typeface="Arial" panose="020B0604020202020204" pitchFamily="34" charset="0"/>
                <a:cs typeface="Arial" panose="020B0604020202020204" pitchFamily="34" charset="0"/>
              </a:rPr>
              <a:t>The ongoing Physics-Focused Ground Test (PFGT) will develop a high-fidelity parametric database of cratering behaviors in various regolith simulants (simple -&gt; complex), followed by plume impingement plate tests</a:t>
            </a:r>
          </a:p>
          <a:p>
            <a:pPr marL="285750" indent="-285750">
              <a:buFontTx/>
              <a:buChar char="-"/>
            </a:pPr>
            <a:r>
              <a:rPr lang="en-US" dirty="0">
                <a:latin typeface="Arial" panose="020B0604020202020204" pitchFamily="34" charset="0"/>
                <a:cs typeface="Arial" panose="020B0604020202020204" pitchFamily="34" charset="0"/>
              </a:rPr>
              <a:t>Learning valuable lessons about vacuum testing and regolith simulant use</a:t>
            </a:r>
          </a:p>
          <a:p>
            <a:pPr marL="285750" indent="-285750">
              <a:buFontTx/>
              <a:buChar char="-"/>
            </a:pPr>
            <a:endParaRPr lang="en-US" sz="1600" dirty="0">
              <a:latin typeface="Arial" panose="020B0604020202020204" pitchFamily="34" charset="0"/>
              <a:cs typeface="Arial" panose="020B0604020202020204" pitchFamily="34" charset="0"/>
            </a:endParaRPr>
          </a:p>
          <a:p>
            <a:pPr marL="285750" indent="-285750">
              <a:buFontTx/>
              <a:buChar char="-"/>
            </a:pPr>
            <a:r>
              <a:rPr lang="en-US" dirty="0">
                <a:latin typeface="Arial" panose="020B0604020202020204" pitchFamily="34" charset="0"/>
                <a:cs typeface="Arial" panose="020B0604020202020204" pitchFamily="34" charset="0"/>
              </a:rPr>
              <a:t>Upcoming Milestones:</a:t>
            </a:r>
          </a:p>
          <a:p>
            <a:pPr marL="742950" lvl="1" indent="-285750">
              <a:buFont typeface="Courier New" panose="02070309020205020404" pitchFamily="49" charset="0"/>
              <a:buChar char="o"/>
            </a:pPr>
            <a:r>
              <a:rPr lang="en-US" dirty="0">
                <a:latin typeface="Arial" panose="020B0604020202020204" pitchFamily="34" charset="0"/>
                <a:cs typeface="Arial" panose="020B0604020202020204" pitchFamily="34" charset="0"/>
              </a:rPr>
              <a:t>PFGT Cratering/Ejecta Testing: through mid-September</a:t>
            </a:r>
          </a:p>
          <a:p>
            <a:pPr marL="742950" lvl="1" indent="-285750">
              <a:buFont typeface="Courier New" panose="02070309020205020404" pitchFamily="49" charset="0"/>
              <a:buChar char="o"/>
            </a:pPr>
            <a:r>
              <a:rPr lang="en-US" dirty="0">
                <a:latin typeface="Arial" panose="020B0604020202020204" pitchFamily="34" charset="0"/>
                <a:cs typeface="Arial" panose="020B0604020202020204" pitchFamily="34" charset="0"/>
              </a:rPr>
              <a:t>LSGT Propulsion System SRR: September</a:t>
            </a:r>
          </a:p>
          <a:p>
            <a:pPr marL="742950" lvl="1" indent="-285750">
              <a:buFont typeface="Courier New" panose="02070309020205020404" pitchFamily="49" charset="0"/>
              <a:buChar char="o"/>
            </a:pPr>
            <a:r>
              <a:rPr lang="en-US" dirty="0">
                <a:latin typeface="Arial" panose="020B0604020202020204" pitchFamily="34" charset="0"/>
                <a:cs typeface="Arial" panose="020B0604020202020204" pitchFamily="34" charset="0"/>
              </a:rPr>
              <a:t>PFGT Impingement Plate Testing: October/November</a:t>
            </a:r>
          </a:p>
          <a:p>
            <a:pPr marL="742950" lvl="1" indent="-285750">
              <a:buFont typeface="Courier New" panose="02070309020205020404" pitchFamily="49" charset="0"/>
              <a:buChar char="o"/>
            </a:pPr>
            <a:r>
              <a:rPr lang="en-US" dirty="0">
                <a:latin typeface="Arial" panose="020B0604020202020204" pitchFamily="34" charset="0"/>
                <a:cs typeface="Arial" panose="020B0604020202020204" pitchFamily="34" charset="0"/>
              </a:rPr>
              <a:t>SCALPSS on CLPS Intuitive Machines lander: March 2022</a:t>
            </a:r>
          </a:p>
          <a:p>
            <a:pPr lvl="1"/>
            <a:endParaRPr lang="en-US" dirty="0">
              <a:latin typeface="Arial" panose="020B0604020202020204" pitchFamily="34" charset="0"/>
              <a:cs typeface="Arial" panose="020B0604020202020204" pitchFamily="34" charset="0"/>
            </a:endParaRPr>
          </a:p>
          <a:p>
            <a:pPr marL="285750" indent="-285750">
              <a:buFontTx/>
              <a:buChar char="-"/>
            </a:pPr>
            <a:r>
              <a:rPr lang="en-US" dirty="0">
                <a:latin typeface="Arial" panose="020B0604020202020204" pitchFamily="34" charset="0"/>
                <a:cs typeface="Arial" panose="020B0604020202020204" pitchFamily="34" charset="0"/>
              </a:rPr>
              <a:t>Forward work:</a:t>
            </a:r>
          </a:p>
          <a:p>
            <a:pPr marL="742950" lvl="1" indent="-285750">
              <a:buFont typeface="Courier New" panose="02070309020205020404" pitchFamily="49" charset="0"/>
              <a:buChar char="o"/>
            </a:pPr>
            <a:r>
              <a:rPr lang="en-US" dirty="0">
                <a:latin typeface="Arial" panose="020B0604020202020204" pitchFamily="34" charset="0"/>
                <a:cs typeface="Arial" panose="020B0604020202020204" pitchFamily="34" charset="0"/>
              </a:rPr>
              <a:t>PFGT Data Processing and Analysis, </a:t>
            </a:r>
            <a:r>
              <a:rPr lang="en-US" b="1" i="1" dirty="0">
                <a:latin typeface="Arial" panose="020B0604020202020204" pitchFamily="34" charset="0"/>
                <a:cs typeface="Arial" panose="020B0604020202020204" pitchFamily="34" charset="0"/>
              </a:rPr>
              <a:t>Model Updates</a:t>
            </a:r>
          </a:p>
          <a:p>
            <a:pPr marL="742950" lvl="1" indent="-285750">
              <a:buFont typeface="Courier New" panose="02070309020205020404" pitchFamily="49" charset="0"/>
              <a:buChar char="o"/>
            </a:pPr>
            <a:r>
              <a:rPr lang="en-US" dirty="0">
                <a:latin typeface="Arial" panose="020B0604020202020204" pitchFamily="34" charset="0"/>
                <a:cs typeface="Arial" panose="020B0604020202020204" pitchFamily="34" charset="0"/>
              </a:rPr>
              <a:t>SCALPSS 1.1 on CLPS Firefly lander: late 2023</a:t>
            </a:r>
          </a:p>
          <a:p>
            <a:pPr marL="742950" lvl="1" indent="-285750">
              <a:buFont typeface="Courier New" panose="02070309020205020404" pitchFamily="49" charset="0"/>
              <a:buChar char="o"/>
            </a:pPr>
            <a:r>
              <a:rPr lang="en-US" dirty="0">
                <a:latin typeface="Arial" panose="020B0604020202020204" pitchFamily="34" charset="0"/>
                <a:cs typeface="Arial" panose="020B0604020202020204" pitchFamily="34" charset="0"/>
              </a:rPr>
              <a:t>Large Scale Ground Test (LSGT) in Q4FY23</a:t>
            </a:r>
          </a:p>
          <a:p>
            <a:pPr marL="742950" lvl="1" indent="-285750">
              <a:buFont typeface="Courier New" panose="02070309020205020404" pitchFamily="49" charset="0"/>
              <a:buChar char="o"/>
            </a:pPr>
            <a:r>
              <a:rPr lang="en-US" dirty="0">
                <a:latin typeface="Arial" panose="020B0604020202020204" pitchFamily="34" charset="0"/>
                <a:cs typeface="Arial" panose="020B0604020202020204" pitchFamily="34" charset="0"/>
              </a:rPr>
              <a:t>Instrumentation development for CLPS flight in 2025</a:t>
            </a:r>
          </a:p>
          <a:p>
            <a:pPr marL="285750" indent="-285750">
              <a:buFontTx/>
              <a:buChar char="-"/>
            </a:pPr>
            <a:endParaRPr lang="en-US" dirty="0">
              <a:solidFill>
                <a:srgbClr val="FF0000"/>
              </a:solidFill>
            </a:endParaRPr>
          </a:p>
        </p:txBody>
      </p:sp>
      <p:pic>
        <p:nvPicPr>
          <p:cNvPr id="6" name="Picture 5">
            <a:extLst>
              <a:ext uri="{FF2B5EF4-FFF2-40B4-BE49-F238E27FC236}">
                <a16:creationId xmlns:a16="http://schemas.microsoft.com/office/drawing/2014/main" id="{5508B923-B2E8-854F-8981-2E81EC1B16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1380" y="3497948"/>
            <a:ext cx="5012283" cy="3175462"/>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96247546"/>
      </p:ext>
    </p:extLst>
  </p:cSld>
  <p:clrMapOvr>
    <a:masterClrMapping/>
  </p:clrMapOvr>
  <p:transition advClick="0"/>
</p:sld>
</file>

<file path=ppt/theme/theme1.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1A7DC4B64DF5418467DBA0EBC76AC6" ma:contentTypeVersion="7" ma:contentTypeDescription="Create a new document." ma:contentTypeScope="" ma:versionID="6281db8e6c3be2f83cf05690f01f3340">
  <xsd:schema xmlns:xsd="http://www.w3.org/2001/XMLSchema" xmlns:xs="http://www.w3.org/2001/XMLSchema" xmlns:p="http://schemas.microsoft.com/office/2006/metadata/properties" xmlns:ns2="5932d2ff-8176-4953-81df-18c95a1e2adf" targetNamespace="http://schemas.microsoft.com/office/2006/metadata/properties" ma:root="true" ma:fieldsID="054e3907f859490541a5df8aa0e30dfc" ns2:_="">
    <xsd:import namespace="5932d2ff-8176-4953-81df-18c95a1e2ad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32d2ff-8176-4953-81df-18c95a1e2a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ED5B57-AD04-4EA9-8BBA-5CC5B219450B}">
  <ds:schemaRefs>
    <ds:schemaRef ds:uri="5932d2ff-8176-4953-81df-18c95a1e2ad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E878874D-4D02-4EF5-B32D-9F39F624CA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32d2ff-8176-4953-81df-18c95a1e2a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9BE490-57C8-451C-BE61-DB6E40991B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11099</TotalTime>
  <Words>1391</Words>
  <Application>Microsoft Macintosh PowerPoint</Application>
  <PresentationFormat>Widescreen</PresentationFormat>
  <Paragraphs>198</Paragraphs>
  <Slides>14</Slides>
  <Notes>6</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Bold</vt:lpstr>
      <vt:lpstr>Calibri</vt:lpstr>
      <vt:lpstr>Courier New</vt:lpstr>
      <vt:lpstr>Helvetica Neue</vt:lpstr>
      <vt:lpstr>Symbol</vt:lpstr>
      <vt:lpstr>3_ExplorationScenario-Updated</vt:lpstr>
      <vt:lpstr>PowerPoint Presentation</vt:lpstr>
      <vt:lpstr>Lunar Lander Plumes are a Significant Source of Dust</vt:lpstr>
      <vt:lpstr>Plume Surface Interaction Project Overview</vt:lpstr>
      <vt:lpstr>Predictive Simulation Capability Approach</vt:lpstr>
      <vt:lpstr>PowerPoint Presentation</vt:lpstr>
      <vt:lpstr>PowerPoint Presentation</vt:lpstr>
      <vt:lpstr>PFGT Objectives</vt:lpstr>
      <vt:lpstr>PFGT1 Simulants and Soil Bin</vt:lpstr>
      <vt:lpstr>PFGT1 has Extensive Diagnostics</vt:lpstr>
      <vt:lpstr>“Deep” Crater Formation in Sand</vt:lpstr>
      <vt:lpstr>“Annular” Crater Formation in Sand</vt:lpstr>
      <vt:lpstr>Next-Level Analysis of Soil Mechanics</vt:lpstr>
      <vt:lpstr>PowerPoint Presentation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Date  Name, Title, Organization</dc:title>
  <dc:creator>Erin Mahoney</dc:creator>
  <cp:lastModifiedBy>Munk, Michelle M. (LARC-E5)</cp:lastModifiedBy>
  <cp:revision>199</cp:revision>
  <cp:lastPrinted>2020-01-16T12:43:47Z</cp:lastPrinted>
  <dcterms:created xsi:type="dcterms:W3CDTF">2017-12-19T14:45:56Z</dcterms:created>
  <dcterms:modified xsi:type="dcterms:W3CDTF">2021-08-20T03:22:54Z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0x010100351A7DC4B64DF5418467DBA0EBC76AC6</vt:lpwstr>
  </property>
</Properties>
</file>