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81" r:id="rId5"/>
  </p:sldMasterIdLst>
  <p:notesMasterIdLst>
    <p:notesMasterId r:id="rId24"/>
  </p:notesMasterIdLst>
  <p:handoutMasterIdLst>
    <p:handoutMasterId r:id="rId25"/>
  </p:handoutMasterIdLst>
  <p:sldIdLst>
    <p:sldId id="256" r:id="rId6"/>
    <p:sldId id="324" r:id="rId7"/>
    <p:sldId id="316" r:id="rId8"/>
    <p:sldId id="314" r:id="rId9"/>
    <p:sldId id="327" r:id="rId10"/>
    <p:sldId id="281" r:id="rId11"/>
    <p:sldId id="282" r:id="rId12"/>
    <p:sldId id="318" r:id="rId13"/>
    <p:sldId id="312" r:id="rId14"/>
    <p:sldId id="317" r:id="rId15"/>
    <p:sldId id="319" r:id="rId16"/>
    <p:sldId id="321" r:id="rId17"/>
    <p:sldId id="320" r:id="rId18"/>
    <p:sldId id="325" r:id="rId19"/>
    <p:sldId id="326" r:id="rId20"/>
    <p:sldId id="322" r:id="rId21"/>
    <p:sldId id="323" r:id="rId22"/>
    <p:sldId id="25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0" userDrawn="1">
          <p15:clr>
            <a:srgbClr val="A4A3A4"/>
          </p15:clr>
        </p15:guide>
        <p15:guide id="2" pos="614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well, Cassandra (Volpe)" initials="AC(" lastIdx="1" clrIdx="0">
    <p:extLst>
      <p:ext uri="{19B8F6BF-5375-455C-9EA6-DF929625EA0E}">
        <p15:presenceInfo xmlns:p15="http://schemas.microsoft.com/office/powerpoint/2012/main" userId="S-1-5-21-982035342-1880134254-310265210-109687" providerId="AD"/>
      </p:ext>
    </p:extLst>
  </p:cmAuthor>
  <p:cmAuthor id="2" name="Johnson-Moffet, Lilli CTR (Volpe)" initials="JLC(" lastIdx="40" clrIdx="1">
    <p:extLst>
      <p:ext uri="{19B8F6BF-5375-455C-9EA6-DF929625EA0E}">
        <p15:presenceInfo xmlns:p15="http://schemas.microsoft.com/office/powerpoint/2012/main" userId="S-1-5-21-982035342-1880134254-310265210-259465" providerId="AD"/>
      </p:ext>
    </p:extLst>
  </p:cmAuthor>
  <p:cmAuthor id="3" name="Smith, Paul P. CTR (Volpe)" initials="SPPC(" lastIdx="4" clrIdx="2">
    <p:extLst>
      <p:ext uri="{19B8F6BF-5375-455C-9EA6-DF929625EA0E}">
        <p15:presenceInfo xmlns:p15="http://schemas.microsoft.com/office/powerpoint/2012/main" userId="S-1-5-21-982035342-1880134254-310265210-428829" providerId="AD"/>
      </p:ext>
    </p:extLst>
  </p:cmAuthor>
  <p:cmAuthor id="4" name="Hovey, Rebecca (Volpe)" initials="HR(" lastIdx="3" clrIdx="3">
    <p:extLst>
      <p:ext uri="{19B8F6BF-5375-455C-9EA6-DF929625EA0E}">
        <p15:presenceInfo xmlns:p15="http://schemas.microsoft.com/office/powerpoint/2012/main" userId="S-1-5-21-982035342-1880134254-310265210-247409" providerId="AD"/>
      </p:ext>
    </p:extLst>
  </p:cmAuthor>
  <p:cmAuthor id="5" name="Pace, David (Volpe)" initials="PD(" lastIdx="3" clrIdx="4">
    <p:extLst>
      <p:ext uri="{19B8F6BF-5375-455C-9EA6-DF929625EA0E}">
        <p15:presenceInfo xmlns:p15="http://schemas.microsoft.com/office/powerpoint/2012/main" userId="S::David.Pace@ad.dot.gov::5b7df4c7-2bec-42e6-b58a-329676590ff1" providerId="AD"/>
      </p:ext>
    </p:extLst>
  </p:cmAuthor>
  <p:cmAuthor id="6" name="Litvack-Winkler, Max (Volpe)" initials="LWM(" lastIdx="6" clrIdx="5">
    <p:extLst>
      <p:ext uri="{19B8F6BF-5375-455C-9EA6-DF929625EA0E}">
        <p15:presenceInfo xmlns:p15="http://schemas.microsoft.com/office/powerpoint/2012/main" userId="S::Max.Litvack-Winkler@ad.dot.gov::ec4d02bf-f613-4111-8aa6-f30f4e52cf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D1"/>
    <a:srgbClr val="0071CE"/>
    <a:srgbClr val="345C9C"/>
    <a:srgbClr val="335F94"/>
    <a:srgbClr val="00B7B3"/>
    <a:srgbClr val="3A5282"/>
    <a:srgbClr val="348779"/>
    <a:srgbClr val="3C9988"/>
    <a:srgbClr val="001543"/>
    <a:srgbClr val="B7D2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06" autoAdjust="0"/>
    <p:restoredTop sz="90553" autoAdjust="0"/>
  </p:normalViewPr>
  <p:slideViewPr>
    <p:cSldViewPr snapToGrid="0">
      <p:cViewPr varScale="1">
        <p:scale>
          <a:sx n="60" d="100"/>
          <a:sy n="60" d="100"/>
        </p:scale>
        <p:origin x="720" y="52"/>
      </p:cViewPr>
      <p:guideLst>
        <p:guide orient="horz" pos="960"/>
        <p:guide pos="6144"/>
      </p:guideLst>
    </p:cSldViewPr>
  </p:slideViewPr>
  <p:outlineViewPr>
    <p:cViewPr>
      <p:scale>
        <a:sx n="33" d="100"/>
        <a:sy n="33" d="100"/>
      </p:scale>
      <p:origin x="0" y="-24244"/>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86" d="100"/>
          <a:sy n="86" d="100"/>
        </p:scale>
        <p:origin x="3782" y="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1BBE89-DD78-4AD0-9C0D-42BEFCE32B2A}" type="doc">
      <dgm:prSet loTypeId="urn:microsoft.com/office/officeart/2005/8/layout/chevron1" loCatId="process" qsTypeId="urn:microsoft.com/office/officeart/2005/8/quickstyle/simple1" qsCatId="simple" csTypeId="urn:microsoft.com/office/officeart/2005/8/colors/accent1_2" csCatId="accent1" phldr="1"/>
      <dgm:spPr/>
    </dgm:pt>
    <dgm:pt modelId="{8218DFCA-200D-4122-B756-E9B1F49558A7}">
      <dgm:prSet phldrT="[Text]"/>
      <dgm:spPr/>
      <dgm:t>
        <a:bodyPr/>
        <a:lstStyle/>
        <a:p>
          <a:pPr algn="ctr"/>
          <a:r>
            <a:rPr lang="en-US"/>
            <a:t>Growth in GDP and Industrial Production</a:t>
          </a:r>
        </a:p>
      </dgm:t>
    </dgm:pt>
    <dgm:pt modelId="{86D1F3CE-040C-47DE-8791-377FE0C2E334}" type="parTrans" cxnId="{DE6CB23E-D7E6-4671-9DAC-2EA281A319E0}">
      <dgm:prSet/>
      <dgm:spPr/>
      <dgm:t>
        <a:bodyPr/>
        <a:lstStyle/>
        <a:p>
          <a:pPr algn="ctr"/>
          <a:endParaRPr lang="en-US"/>
        </a:p>
      </dgm:t>
    </dgm:pt>
    <dgm:pt modelId="{DF377CA3-4E3F-4575-AA31-FD4051BEF3A7}" type="sibTrans" cxnId="{DE6CB23E-D7E6-4671-9DAC-2EA281A319E0}">
      <dgm:prSet/>
      <dgm:spPr/>
      <dgm:t>
        <a:bodyPr/>
        <a:lstStyle/>
        <a:p>
          <a:pPr algn="ctr"/>
          <a:endParaRPr lang="en-US"/>
        </a:p>
      </dgm:t>
    </dgm:pt>
    <dgm:pt modelId="{727C88A9-D692-4EE9-ACB4-5F9521359E6A}">
      <dgm:prSet phldrT="[Text]"/>
      <dgm:spPr/>
      <dgm:t>
        <a:bodyPr/>
        <a:lstStyle/>
        <a:p>
          <a:pPr algn="ctr"/>
          <a:r>
            <a:rPr lang="en-US" dirty="0"/>
            <a:t>Increased Demand for Freight</a:t>
          </a:r>
        </a:p>
      </dgm:t>
    </dgm:pt>
    <dgm:pt modelId="{BA4E7978-03EC-451B-95F9-95C5D556CE2C}" type="parTrans" cxnId="{CE659C1B-E76F-47E9-8AC5-30DD72DD2F82}">
      <dgm:prSet/>
      <dgm:spPr/>
      <dgm:t>
        <a:bodyPr/>
        <a:lstStyle/>
        <a:p>
          <a:pPr algn="ctr"/>
          <a:endParaRPr lang="en-US"/>
        </a:p>
      </dgm:t>
    </dgm:pt>
    <dgm:pt modelId="{EA830EEF-39BD-4D91-B467-8454809656EE}" type="sibTrans" cxnId="{CE659C1B-E76F-47E9-8AC5-30DD72DD2F82}">
      <dgm:prSet/>
      <dgm:spPr/>
      <dgm:t>
        <a:bodyPr/>
        <a:lstStyle/>
        <a:p>
          <a:pPr algn="ctr"/>
          <a:endParaRPr lang="en-US"/>
        </a:p>
      </dgm:t>
    </dgm:pt>
    <dgm:pt modelId="{3DD7BD78-D845-4E5B-8469-1998355A6717}">
      <dgm:prSet phldrT="[Text]"/>
      <dgm:spPr/>
      <dgm:t>
        <a:bodyPr/>
        <a:lstStyle/>
        <a:p>
          <a:pPr algn="ctr"/>
          <a:r>
            <a:rPr lang="en-US"/>
            <a:t>Higher Levels of Freight Activity</a:t>
          </a:r>
        </a:p>
      </dgm:t>
    </dgm:pt>
    <dgm:pt modelId="{9A8C5A70-6A1F-4850-8806-AD78141EE58A}" type="parTrans" cxnId="{7366FDA5-6BFD-4C8C-A1AE-80087A17C51C}">
      <dgm:prSet/>
      <dgm:spPr/>
      <dgm:t>
        <a:bodyPr/>
        <a:lstStyle/>
        <a:p>
          <a:pPr algn="ctr"/>
          <a:endParaRPr lang="en-US"/>
        </a:p>
      </dgm:t>
    </dgm:pt>
    <dgm:pt modelId="{93A11237-3E61-4BD9-920D-4D183A731EA4}" type="sibTrans" cxnId="{7366FDA5-6BFD-4C8C-A1AE-80087A17C51C}">
      <dgm:prSet/>
      <dgm:spPr/>
      <dgm:t>
        <a:bodyPr/>
        <a:lstStyle/>
        <a:p>
          <a:pPr algn="ctr"/>
          <a:endParaRPr lang="en-US"/>
        </a:p>
      </dgm:t>
    </dgm:pt>
    <dgm:pt modelId="{7CF5F1F9-9F09-4C7E-86BA-1475BE3C3765}" type="pres">
      <dgm:prSet presAssocID="{2A1BBE89-DD78-4AD0-9C0D-42BEFCE32B2A}" presName="Name0" presStyleCnt="0">
        <dgm:presLayoutVars>
          <dgm:dir/>
          <dgm:animLvl val="lvl"/>
          <dgm:resizeHandles val="exact"/>
        </dgm:presLayoutVars>
      </dgm:prSet>
      <dgm:spPr/>
    </dgm:pt>
    <dgm:pt modelId="{D83B4322-CA7C-438E-AFCF-64912D6C2AAF}" type="pres">
      <dgm:prSet presAssocID="{8218DFCA-200D-4122-B756-E9B1F49558A7}" presName="parTxOnly" presStyleLbl="node1" presStyleIdx="0" presStyleCnt="3">
        <dgm:presLayoutVars>
          <dgm:chMax val="0"/>
          <dgm:chPref val="0"/>
          <dgm:bulletEnabled val="1"/>
        </dgm:presLayoutVars>
      </dgm:prSet>
      <dgm:spPr/>
    </dgm:pt>
    <dgm:pt modelId="{E6BFD043-1739-426A-B7F0-E8E483A04963}" type="pres">
      <dgm:prSet presAssocID="{DF377CA3-4E3F-4575-AA31-FD4051BEF3A7}" presName="parTxOnlySpace" presStyleCnt="0"/>
      <dgm:spPr/>
    </dgm:pt>
    <dgm:pt modelId="{B3699514-15BA-4838-B6FA-D7C0B3CB7EC3}" type="pres">
      <dgm:prSet presAssocID="{727C88A9-D692-4EE9-ACB4-5F9521359E6A}" presName="parTxOnly" presStyleLbl="node1" presStyleIdx="1" presStyleCnt="3">
        <dgm:presLayoutVars>
          <dgm:chMax val="0"/>
          <dgm:chPref val="0"/>
          <dgm:bulletEnabled val="1"/>
        </dgm:presLayoutVars>
      </dgm:prSet>
      <dgm:spPr/>
    </dgm:pt>
    <dgm:pt modelId="{29127E8C-D4AB-45E9-AAAD-0B872A6E27DB}" type="pres">
      <dgm:prSet presAssocID="{EA830EEF-39BD-4D91-B467-8454809656EE}" presName="parTxOnlySpace" presStyleCnt="0"/>
      <dgm:spPr/>
    </dgm:pt>
    <dgm:pt modelId="{F4AB9214-1D0E-4A71-8AB5-3CF78B08D8FB}" type="pres">
      <dgm:prSet presAssocID="{3DD7BD78-D845-4E5B-8469-1998355A6717}" presName="parTxOnly" presStyleLbl="node1" presStyleIdx="2" presStyleCnt="3">
        <dgm:presLayoutVars>
          <dgm:chMax val="0"/>
          <dgm:chPref val="0"/>
          <dgm:bulletEnabled val="1"/>
        </dgm:presLayoutVars>
      </dgm:prSet>
      <dgm:spPr/>
    </dgm:pt>
  </dgm:ptLst>
  <dgm:cxnLst>
    <dgm:cxn modelId="{CE659C1B-E76F-47E9-8AC5-30DD72DD2F82}" srcId="{2A1BBE89-DD78-4AD0-9C0D-42BEFCE32B2A}" destId="{727C88A9-D692-4EE9-ACB4-5F9521359E6A}" srcOrd="1" destOrd="0" parTransId="{BA4E7978-03EC-451B-95F9-95C5D556CE2C}" sibTransId="{EA830EEF-39BD-4D91-B467-8454809656EE}"/>
    <dgm:cxn modelId="{DE6CB23E-D7E6-4671-9DAC-2EA281A319E0}" srcId="{2A1BBE89-DD78-4AD0-9C0D-42BEFCE32B2A}" destId="{8218DFCA-200D-4122-B756-E9B1F49558A7}" srcOrd="0" destOrd="0" parTransId="{86D1F3CE-040C-47DE-8791-377FE0C2E334}" sibTransId="{DF377CA3-4E3F-4575-AA31-FD4051BEF3A7}"/>
    <dgm:cxn modelId="{F3F03F51-C183-45AB-9226-02E53FD8B7B4}" type="presOf" srcId="{2A1BBE89-DD78-4AD0-9C0D-42BEFCE32B2A}" destId="{7CF5F1F9-9F09-4C7E-86BA-1475BE3C3765}" srcOrd="0" destOrd="0" presId="urn:microsoft.com/office/officeart/2005/8/layout/chevron1"/>
    <dgm:cxn modelId="{22324074-3766-4CD8-A249-313B7407F232}" type="presOf" srcId="{727C88A9-D692-4EE9-ACB4-5F9521359E6A}" destId="{B3699514-15BA-4838-B6FA-D7C0B3CB7EC3}" srcOrd="0" destOrd="0" presId="urn:microsoft.com/office/officeart/2005/8/layout/chevron1"/>
    <dgm:cxn modelId="{2D27AEA4-EC9F-4354-8ABA-FBEBDBFEF2D4}" type="presOf" srcId="{8218DFCA-200D-4122-B756-E9B1F49558A7}" destId="{D83B4322-CA7C-438E-AFCF-64912D6C2AAF}" srcOrd="0" destOrd="0" presId="urn:microsoft.com/office/officeart/2005/8/layout/chevron1"/>
    <dgm:cxn modelId="{7366FDA5-6BFD-4C8C-A1AE-80087A17C51C}" srcId="{2A1BBE89-DD78-4AD0-9C0D-42BEFCE32B2A}" destId="{3DD7BD78-D845-4E5B-8469-1998355A6717}" srcOrd="2" destOrd="0" parTransId="{9A8C5A70-6A1F-4850-8806-AD78141EE58A}" sibTransId="{93A11237-3E61-4BD9-920D-4D183A731EA4}"/>
    <dgm:cxn modelId="{A60FD9FA-92A2-4A25-B380-26C37654E831}" type="presOf" srcId="{3DD7BD78-D845-4E5B-8469-1998355A6717}" destId="{F4AB9214-1D0E-4A71-8AB5-3CF78B08D8FB}" srcOrd="0" destOrd="0" presId="urn:microsoft.com/office/officeart/2005/8/layout/chevron1"/>
    <dgm:cxn modelId="{1BB724AF-4AF9-42AB-8AC1-4364944D0161}" type="presParOf" srcId="{7CF5F1F9-9F09-4C7E-86BA-1475BE3C3765}" destId="{D83B4322-CA7C-438E-AFCF-64912D6C2AAF}" srcOrd="0" destOrd="0" presId="urn:microsoft.com/office/officeart/2005/8/layout/chevron1"/>
    <dgm:cxn modelId="{4D76DF7E-5943-40EE-84FA-96C0689B67C2}" type="presParOf" srcId="{7CF5F1F9-9F09-4C7E-86BA-1475BE3C3765}" destId="{E6BFD043-1739-426A-B7F0-E8E483A04963}" srcOrd="1" destOrd="0" presId="urn:microsoft.com/office/officeart/2005/8/layout/chevron1"/>
    <dgm:cxn modelId="{64508EE7-8342-4A74-B6C1-32A3520D9DE7}" type="presParOf" srcId="{7CF5F1F9-9F09-4C7E-86BA-1475BE3C3765}" destId="{B3699514-15BA-4838-B6FA-D7C0B3CB7EC3}" srcOrd="2" destOrd="0" presId="urn:microsoft.com/office/officeart/2005/8/layout/chevron1"/>
    <dgm:cxn modelId="{A7EFC8BD-02FB-4A2B-AACE-8A90484E1D70}" type="presParOf" srcId="{7CF5F1F9-9F09-4C7E-86BA-1475BE3C3765}" destId="{29127E8C-D4AB-45E9-AAAD-0B872A6E27DB}" srcOrd="3" destOrd="0" presId="urn:microsoft.com/office/officeart/2005/8/layout/chevron1"/>
    <dgm:cxn modelId="{67C9EA08-5877-47F2-BDC7-F6C491B1FE43}" type="presParOf" srcId="{7CF5F1F9-9F09-4C7E-86BA-1475BE3C3765}" destId="{F4AB9214-1D0E-4A71-8AB5-3CF78B08D8FB}"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1BBE89-DD78-4AD0-9C0D-42BEFCE32B2A}" type="doc">
      <dgm:prSet loTypeId="urn:microsoft.com/office/officeart/2005/8/layout/chevron1" loCatId="process" qsTypeId="urn:microsoft.com/office/officeart/2005/8/quickstyle/simple1" qsCatId="simple" csTypeId="urn:microsoft.com/office/officeart/2005/8/colors/accent1_2" csCatId="accent1" phldr="1"/>
      <dgm:spPr/>
    </dgm:pt>
    <dgm:pt modelId="{8218DFCA-200D-4122-B756-E9B1F49558A7}">
      <dgm:prSet phldrT="[Text]" custT="1"/>
      <dgm:spPr/>
      <dgm:t>
        <a:bodyPr/>
        <a:lstStyle/>
        <a:p>
          <a:pPr algn="ctr"/>
          <a:r>
            <a:rPr lang="en-US" sz="2800" dirty="0"/>
            <a:t>Growth in Disposable Income and Employment</a:t>
          </a:r>
        </a:p>
      </dgm:t>
    </dgm:pt>
    <dgm:pt modelId="{86D1F3CE-040C-47DE-8791-377FE0C2E334}" type="parTrans" cxnId="{DE6CB23E-D7E6-4671-9DAC-2EA281A319E0}">
      <dgm:prSet/>
      <dgm:spPr/>
      <dgm:t>
        <a:bodyPr/>
        <a:lstStyle/>
        <a:p>
          <a:pPr algn="ctr"/>
          <a:endParaRPr lang="en-US"/>
        </a:p>
      </dgm:t>
    </dgm:pt>
    <dgm:pt modelId="{DF377CA3-4E3F-4575-AA31-FD4051BEF3A7}" type="sibTrans" cxnId="{DE6CB23E-D7E6-4671-9DAC-2EA281A319E0}">
      <dgm:prSet/>
      <dgm:spPr/>
      <dgm:t>
        <a:bodyPr/>
        <a:lstStyle/>
        <a:p>
          <a:pPr algn="ctr"/>
          <a:endParaRPr lang="en-US"/>
        </a:p>
      </dgm:t>
    </dgm:pt>
    <dgm:pt modelId="{727C88A9-D692-4EE9-ACB4-5F9521359E6A}">
      <dgm:prSet phldrT="[Text]" custT="1"/>
      <dgm:spPr/>
      <dgm:t>
        <a:bodyPr/>
        <a:lstStyle/>
        <a:p>
          <a:pPr algn="ctr"/>
          <a:r>
            <a:rPr lang="en-US" sz="2800" dirty="0"/>
            <a:t>Increased Household Travel Demand</a:t>
          </a:r>
        </a:p>
      </dgm:t>
    </dgm:pt>
    <dgm:pt modelId="{BA4E7978-03EC-451B-95F9-95C5D556CE2C}" type="parTrans" cxnId="{CE659C1B-E76F-47E9-8AC5-30DD72DD2F82}">
      <dgm:prSet/>
      <dgm:spPr/>
      <dgm:t>
        <a:bodyPr/>
        <a:lstStyle/>
        <a:p>
          <a:pPr algn="ctr"/>
          <a:endParaRPr lang="en-US"/>
        </a:p>
      </dgm:t>
    </dgm:pt>
    <dgm:pt modelId="{EA830EEF-39BD-4D91-B467-8454809656EE}" type="sibTrans" cxnId="{CE659C1B-E76F-47E9-8AC5-30DD72DD2F82}">
      <dgm:prSet/>
      <dgm:spPr/>
      <dgm:t>
        <a:bodyPr/>
        <a:lstStyle/>
        <a:p>
          <a:pPr algn="ctr"/>
          <a:endParaRPr lang="en-US"/>
        </a:p>
      </dgm:t>
    </dgm:pt>
    <dgm:pt modelId="{3DD7BD78-D845-4E5B-8469-1998355A6717}">
      <dgm:prSet phldrT="[Text]" custT="1"/>
      <dgm:spPr/>
      <dgm:t>
        <a:bodyPr/>
        <a:lstStyle/>
        <a:p>
          <a:pPr algn="ctr"/>
          <a:r>
            <a:rPr lang="en-US" sz="2800" dirty="0"/>
            <a:t>Higher Levels of Passenger Travel </a:t>
          </a:r>
        </a:p>
      </dgm:t>
    </dgm:pt>
    <dgm:pt modelId="{9A8C5A70-6A1F-4850-8806-AD78141EE58A}" type="parTrans" cxnId="{7366FDA5-6BFD-4C8C-A1AE-80087A17C51C}">
      <dgm:prSet/>
      <dgm:spPr/>
      <dgm:t>
        <a:bodyPr/>
        <a:lstStyle/>
        <a:p>
          <a:pPr algn="ctr"/>
          <a:endParaRPr lang="en-US"/>
        </a:p>
      </dgm:t>
    </dgm:pt>
    <dgm:pt modelId="{93A11237-3E61-4BD9-920D-4D183A731EA4}" type="sibTrans" cxnId="{7366FDA5-6BFD-4C8C-A1AE-80087A17C51C}">
      <dgm:prSet/>
      <dgm:spPr/>
      <dgm:t>
        <a:bodyPr/>
        <a:lstStyle/>
        <a:p>
          <a:pPr algn="ctr"/>
          <a:endParaRPr lang="en-US"/>
        </a:p>
      </dgm:t>
    </dgm:pt>
    <dgm:pt modelId="{7CF5F1F9-9F09-4C7E-86BA-1475BE3C3765}" type="pres">
      <dgm:prSet presAssocID="{2A1BBE89-DD78-4AD0-9C0D-42BEFCE32B2A}" presName="Name0" presStyleCnt="0">
        <dgm:presLayoutVars>
          <dgm:dir/>
          <dgm:animLvl val="lvl"/>
          <dgm:resizeHandles val="exact"/>
        </dgm:presLayoutVars>
      </dgm:prSet>
      <dgm:spPr/>
    </dgm:pt>
    <dgm:pt modelId="{D83B4322-CA7C-438E-AFCF-64912D6C2AAF}" type="pres">
      <dgm:prSet presAssocID="{8218DFCA-200D-4122-B756-E9B1F49558A7}" presName="parTxOnly" presStyleLbl="node1" presStyleIdx="0" presStyleCnt="3">
        <dgm:presLayoutVars>
          <dgm:chMax val="0"/>
          <dgm:chPref val="0"/>
          <dgm:bulletEnabled val="1"/>
        </dgm:presLayoutVars>
      </dgm:prSet>
      <dgm:spPr/>
    </dgm:pt>
    <dgm:pt modelId="{E6BFD043-1739-426A-B7F0-E8E483A04963}" type="pres">
      <dgm:prSet presAssocID="{DF377CA3-4E3F-4575-AA31-FD4051BEF3A7}" presName="parTxOnlySpace" presStyleCnt="0"/>
      <dgm:spPr/>
    </dgm:pt>
    <dgm:pt modelId="{B3699514-15BA-4838-B6FA-D7C0B3CB7EC3}" type="pres">
      <dgm:prSet presAssocID="{727C88A9-D692-4EE9-ACB4-5F9521359E6A}" presName="parTxOnly" presStyleLbl="node1" presStyleIdx="1" presStyleCnt="3">
        <dgm:presLayoutVars>
          <dgm:chMax val="0"/>
          <dgm:chPref val="0"/>
          <dgm:bulletEnabled val="1"/>
        </dgm:presLayoutVars>
      </dgm:prSet>
      <dgm:spPr/>
    </dgm:pt>
    <dgm:pt modelId="{29127E8C-D4AB-45E9-AAAD-0B872A6E27DB}" type="pres">
      <dgm:prSet presAssocID="{EA830EEF-39BD-4D91-B467-8454809656EE}" presName="parTxOnlySpace" presStyleCnt="0"/>
      <dgm:spPr/>
    </dgm:pt>
    <dgm:pt modelId="{F4AB9214-1D0E-4A71-8AB5-3CF78B08D8FB}" type="pres">
      <dgm:prSet presAssocID="{3DD7BD78-D845-4E5B-8469-1998355A6717}" presName="parTxOnly" presStyleLbl="node1" presStyleIdx="2" presStyleCnt="3" custLinFactNeighborX="11211">
        <dgm:presLayoutVars>
          <dgm:chMax val="0"/>
          <dgm:chPref val="0"/>
          <dgm:bulletEnabled val="1"/>
        </dgm:presLayoutVars>
      </dgm:prSet>
      <dgm:spPr/>
    </dgm:pt>
  </dgm:ptLst>
  <dgm:cxnLst>
    <dgm:cxn modelId="{CE659C1B-E76F-47E9-8AC5-30DD72DD2F82}" srcId="{2A1BBE89-DD78-4AD0-9C0D-42BEFCE32B2A}" destId="{727C88A9-D692-4EE9-ACB4-5F9521359E6A}" srcOrd="1" destOrd="0" parTransId="{BA4E7978-03EC-451B-95F9-95C5D556CE2C}" sibTransId="{EA830EEF-39BD-4D91-B467-8454809656EE}"/>
    <dgm:cxn modelId="{DE6CB23E-D7E6-4671-9DAC-2EA281A319E0}" srcId="{2A1BBE89-DD78-4AD0-9C0D-42BEFCE32B2A}" destId="{8218DFCA-200D-4122-B756-E9B1F49558A7}" srcOrd="0" destOrd="0" parTransId="{86D1F3CE-040C-47DE-8791-377FE0C2E334}" sibTransId="{DF377CA3-4E3F-4575-AA31-FD4051BEF3A7}"/>
    <dgm:cxn modelId="{F3F03F51-C183-45AB-9226-02E53FD8B7B4}" type="presOf" srcId="{2A1BBE89-DD78-4AD0-9C0D-42BEFCE32B2A}" destId="{7CF5F1F9-9F09-4C7E-86BA-1475BE3C3765}" srcOrd="0" destOrd="0" presId="urn:microsoft.com/office/officeart/2005/8/layout/chevron1"/>
    <dgm:cxn modelId="{22324074-3766-4CD8-A249-313B7407F232}" type="presOf" srcId="{727C88A9-D692-4EE9-ACB4-5F9521359E6A}" destId="{B3699514-15BA-4838-B6FA-D7C0B3CB7EC3}" srcOrd="0" destOrd="0" presId="urn:microsoft.com/office/officeart/2005/8/layout/chevron1"/>
    <dgm:cxn modelId="{2D27AEA4-EC9F-4354-8ABA-FBEBDBFEF2D4}" type="presOf" srcId="{8218DFCA-200D-4122-B756-E9B1F49558A7}" destId="{D83B4322-CA7C-438E-AFCF-64912D6C2AAF}" srcOrd="0" destOrd="0" presId="urn:microsoft.com/office/officeart/2005/8/layout/chevron1"/>
    <dgm:cxn modelId="{7366FDA5-6BFD-4C8C-A1AE-80087A17C51C}" srcId="{2A1BBE89-DD78-4AD0-9C0D-42BEFCE32B2A}" destId="{3DD7BD78-D845-4E5B-8469-1998355A6717}" srcOrd="2" destOrd="0" parTransId="{9A8C5A70-6A1F-4850-8806-AD78141EE58A}" sibTransId="{93A11237-3E61-4BD9-920D-4D183A731EA4}"/>
    <dgm:cxn modelId="{A60FD9FA-92A2-4A25-B380-26C37654E831}" type="presOf" srcId="{3DD7BD78-D845-4E5B-8469-1998355A6717}" destId="{F4AB9214-1D0E-4A71-8AB5-3CF78B08D8FB}" srcOrd="0" destOrd="0" presId="urn:microsoft.com/office/officeart/2005/8/layout/chevron1"/>
    <dgm:cxn modelId="{1BB724AF-4AF9-42AB-8AC1-4364944D0161}" type="presParOf" srcId="{7CF5F1F9-9F09-4C7E-86BA-1475BE3C3765}" destId="{D83B4322-CA7C-438E-AFCF-64912D6C2AAF}" srcOrd="0" destOrd="0" presId="urn:microsoft.com/office/officeart/2005/8/layout/chevron1"/>
    <dgm:cxn modelId="{4D76DF7E-5943-40EE-84FA-96C0689B67C2}" type="presParOf" srcId="{7CF5F1F9-9F09-4C7E-86BA-1475BE3C3765}" destId="{E6BFD043-1739-426A-B7F0-E8E483A04963}" srcOrd="1" destOrd="0" presId="urn:microsoft.com/office/officeart/2005/8/layout/chevron1"/>
    <dgm:cxn modelId="{64508EE7-8342-4A74-B6C1-32A3520D9DE7}" type="presParOf" srcId="{7CF5F1F9-9F09-4C7E-86BA-1475BE3C3765}" destId="{B3699514-15BA-4838-B6FA-D7C0B3CB7EC3}" srcOrd="2" destOrd="0" presId="urn:microsoft.com/office/officeart/2005/8/layout/chevron1"/>
    <dgm:cxn modelId="{A7EFC8BD-02FB-4A2B-AACE-8A90484E1D70}" type="presParOf" srcId="{7CF5F1F9-9F09-4C7E-86BA-1475BE3C3765}" destId="{29127E8C-D4AB-45E9-AAAD-0B872A6E27DB}" srcOrd="3" destOrd="0" presId="urn:microsoft.com/office/officeart/2005/8/layout/chevron1"/>
    <dgm:cxn modelId="{67C9EA08-5877-47F2-BDC7-F6C491B1FE43}" type="presParOf" srcId="{7CF5F1F9-9F09-4C7E-86BA-1475BE3C3765}" destId="{F4AB9214-1D0E-4A71-8AB5-3CF78B08D8FB}" srcOrd="4"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B4322-CA7C-438E-AFCF-64912D6C2AAF}">
      <dsp:nvSpPr>
        <dsp:cNvPr id="0" name=""/>
        <dsp:cNvSpPr/>
      </dsp:nvSpPr>
      <dsp:spPr>
        <a:xfrm>
          <a:off x="3250" y="233613"/>
          <a:ext cx="3960758" cy="158430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a:t>Growth in GDP and Industrial Production</a:t>
          </a:r>
        </a:p>
      </dsp:txBody>
      <dsp:txXfrm>
        <a:off x="795402" y="233613"/>
        <a:ext cx="2376455" cy="1584303"/>
      </dsp:txXfrm>
    </dsp:sp>
    <dsp:sp modelId="{B3699514-15BA-4838-B6FA-D7C0B3CB7EC3}">
      <dsp:nvSpPr>
        <dsp:cNvPr id="0" name=""/>
        <dsp:cNvSpPr/>
      </dsp:nvSpPr>
      <dsp:spPr>
        <a:xfrm>
          <a:off x="3567933" y="233613"/>
          <a:ext cx="3960758" cy="158430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Increased Demand for Freight</a:t>
          </a:r>
        </a:p>
      </dsp:txBody>
      <dsp:txXfrm>
        <a:off x="4360085" y="233613"/>
        <a:ext cx="2376455" cy="1584303"/>
      </dsp:txXfrm>
    </dsp:sp>
    <dsp:sp modelId="{F4AB9214-1D0E-4A71-8AB5-3CF78B08D8FB}">
      <dsp:nvSpPr>
        <dsp:cNvPr id="0" name=""/>
        <dsp:cNvSpPr/>
      </dsp:nvSpPr>
      <dsp:spPr>
        <a:xfrm>
          <a:off x="7132615" y="233613"/>
          <a:ext cx="3960758" cy="158430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a:t>Higher Levels of Freight Activity</a:t>
          </a:r>
        </a:p>
      </dsp:txBody>
      <dsp:txXfrm>
        <a:off x="7924767" y="233613"/>
        <a:ext cx="2376455" cy="15843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B4322-CA7C-438E-AFCF-64912D6C2AAF}">
      <dsp:nvSpPr>
        <dsp:cNvPr id="0" name=""/>
        <dsp:cNvSpPr/>
      </dsp:nvSpPr>
      <dsp:spPr>
        <a:xfrm>
          <a:off x="3250" y="170094"/>
          <a:ext cx="3960757" cy="158430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Growth in Disposable Income and Employment</a:t>
          </a:r>
        </a:p>
      </dsp:txBody>
      <dsp:txXfrm>
        <a:off x="795402" y="170094"/>
        <a:ext cx="2376454" cy="1584303"/>
      </dsp:txXfrm>
    </dsp:sp>
    <dsp:sp modelId="{B3699514-15BA-4838-B6FA-D7C0B3CB7EC3}">
      <dsp:nvSpPr>
        <dsp:cNvPr id="0" name=""/>
        <dsp:cNvSpPr/>
      </dsp:nvSpPr>
      <dsp:spPr>
        <a:xfrm>
          <a:off x="3567933" y="170094"/>
          <a:ext cx="3960757" cy="158430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Increased Household Travel Demand</a:t>
          </a:r>
        </a:p>
      </dsp:txBody>
      <dsp:txXfrm>
        <a:off x="4360085" y="170094"/>
        <a:ext cx="2376454" cy="1584303"/>
      </dsp:txXfrm>
    </dsp:sp>
    <dsp:sp modelId="{F4AB9214-1D0E-4A71-8AB5-3CF78B08D8FB}">
      <dsp:nvSpPr>
        <dsp:cNvPr id="0" name=""/>
        <dsp:cNvSpPr/>
      </dsp:nvSpPr>
      <dsp:spPr>
        <a:xfrm>
          <a:off x="7135866" y="170094"/>
          <a:ext cx="3960757" cy="158430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Higher Levels of Passenger Travel </a:t>
          </a:r>
        </a:p>
      </dsp:txBody>
      <dsp:txXfrm>
        <a:off x="7928018" y="170094"/>
        <a:ext cx="2376454" cy="158430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Gill Sans Regular" panose="020B0502020104020203" pitchFamily="34" charset="-79"/>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78A1C7-85EE-4973-8FD0-6930410A38FD}" type="datetimeFigureOut">
              <a:rPr lang="en-US" smtClean="0">
                <a:latin typeface="Gill Sans Regular" panose="020B0502020104020203" pitchFamily="34" charset="-79"/>
              </a:rPr>
              <a:t>9/10/2021</a:t>
            </a:fld>
            <a:endParaRPr lang="en-US" dirty="0">
              <a:latin typeface="Gill Sans Regular" panose="020B0502020104020203" pitchFamily="34" charset="-79"/>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Gill Sans Regular" panose="020B0502020104020203" pitchFamily="34" charset="-79"/>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F181903-BF89-4522-9020-27ED7A58AB21}" type="slidenum">
              <a:rPr lang="en-US" smtClean="0">
                <a:latin typeface="Gill Sans Regular" panose="020B0502020104020203" pitchFamily="34" charset="-79"/>
              </a:rPr>
              <a:t>‹#›</a:t>
            </a:fld>
            <a:endParaRPr lang="en-US" dirty="0">
              <a:latin typeface="Gill Sans Regular" panose="020B0502020104020203" pitchFamily="34" charset="-79"/>
            </a:endParaRPr>
          </a:p>
        </p:txBody>
      </p:sp>
    </p:spTree>
    <p:extLst>
      <p:ext uri="{BB962C8B-B14F-4D97-AF65-F5344CB8AC3E}">
        <p14:creationId xmlns:p14="http://schemas.microsoft.com/office/powerpoint/2010/main" val="1354331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Gill Sans Regular" panose="020B0502020104020203" pitchFamily="34" charset="-79"/>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Gill Sans Regular" panose="020B0502020104020203" pitchFamily="34" charset="-79"/>
              </a:defRPr>
            </a:lvl1pPr>
          </a:lstStyle>
          <a:p>
            <a:fld id="{14302575-EAFD-48B6-A9F7-2FFF2179805D}" type="datetimeFigureOut">
              <a:rPr lang="en-US" smtClean="0"/>
              <a:pPr/>
              <a:t>9/10/2021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Gill Sans Regular" panose="020B0502020104020203" pitchFamily="34" charset="-79"/>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Gill Sans Regular" panose="020B0502020104020203" pitchFamily="34" charset="-79"/>
              </a:defRPr>
            </a:lvl1pPr>
          </a:lstStyle>
          <a:p>
            <a:fld id="{4D6C1D33-C715-4584-B083-7FBAEA1975C3}" type="slidenum">
              <a:rPr lang="en-US" smtClean="0"/>
              <a:pPr/>
              <a:t>‹#›</a:t>
            </a:fld>
            <a:endParaRPr lang="en-US" dirty="0"/>
          </a:p>
        </p:txBody>
      </p:sp>
    </p:spTree>
    <p:extLst>
      <p:ext uri="{BB962C8B-B14F-4D97-AF65-F5344CB8AC3E}">
        <p14:creationId xmlns:p14="http://schemas.microsoft.com/office/powerpoint/2010/main" val="2030013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Gill Sans Regular" panose="020B0502020104020203" pitchFamily="34" charset="-79"/>
        <a:ea typeface="+mn-ea"/>
        <a:cs typeface="+mn-cs"/>
      </a:defRPr>
    </a:lvl1pPr>
    <a:lvl2pPr marL="457200" algn="l" defTabSz="914400" rtl="0" eaLnBrk="1" latinLnBrk="0" hangingPunct="1">
      <a:defRPr sz="1200" b="0" i="0" kern="1200">
        <a:solidFill>
          <a:schemeClr val="tx1"/>
        </a:solidFill>
        <a:latin typeface="Gill Sans Regular" panose="020B0502020104020203" pitchFamily="34" charset="-79"/>
        <a:ea typeface="+mn-ea"/>
        <a:cs typeface="+mn-cs"/>
      </a:defRPr>
    </a:lvl2pPr>
    <a:lvl3pPr marL="914400" algn="l" defTabSz="914400" rtl="0" eaLnBrk="1" latinLnBrk="0" hangingPunct="1">
      <a:defRPr sz="1200" b="0" i="0" kern="1200">
        <a:solidFill>
          <a:schemeClr val="tx1"/>
        </a:solidFill>
        <a:latin typeface="Gill Sans Regular" panose="020B0502020104020203" pitchFamily="34" charset="-79"/>
        <a:ea typeface="+mn-ea"/>
        <a:cs typeface="+mn-cs"/>
      </a:defRPr>
    </a:lvl3pPr>
    <a:lvl4pPr marL="1371600" algn="l" defTabSz="914400" rtl="0" eaLnBrk="1" latinLnBrk="0" hangingPunct="1">
      <a:defRPr sz="1200" b="0" i="0" kern="1200">
        <a:solidFill>
          <a:schemeClr val="tx1"/>
        </a:solidFill>
        <a:latin typeface="Gill Sans Regular" panose="020B0502020104020203" pitchFamily="34" charset="-79"/>
        <a:ea typeface="+mn-ea"/>
        <a:cs typeface="+mn-cs"/>
      </a:defRPr>
    </a:lvl4pPr>
    <a:lvl5pPr marL="1828800" algn="l" defTabSz="914400" rtl="0" eaLnBrk="1" latinLnBrk="0" hangingPunct="1">
      <a:defRPr sz="1200" b="0" i="0" kern="1200">
        <a:solidFill>
          <a:schemeClr val="tx1"/>
        </a:solidFill>
        <a:latin typeface="Gill Sans Regular" panose="020B0502020104020203" pitchFamily="34" charset="-79"/>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6C1D33-C715-4584-B083-7FBAEA1975C3}" type="slidenum">
              <a:rPr lang="en-US" smtClean="0"/>
              <a:pPr/>
              <a:t>1</a:t>
            </a:fld>
            <a:endParaRPr lang="en-US" dirty="0"/>
          </a:p>
        </p:txBody>
      </p:sp>
    </p:spTree>
    <p:extLst>
      <p:ext uri="{BB962C8B-B14F-4D97-AF65-F5344CB8AC3E}">
        <p14:creationId xmlns:p14="http://schemas.microsoft.com/office/powerpoint/2010/main" val="6029125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table </a:t>
            </a:r>
            <a:r>
              <a:rPr lang="en-US"/>
              <a:t>compares freight recessionary </a:t>
            </a:r>
            <a:r>
              <a:rPr lang="en-US" dirty="0"/>
              <a:t>decreases during COVID-19, the Great Recession, and 9/11+the Dotcom Crash, with the largest decreases highlighted in red. This table shows that freight actually fared better overall during COVID-19 than during the Great Recession. The relationship between economic indicators and freight activity held up much better during the pandemic than the relationship between economic indicators and passenger activity.</a:t>
            </a:r>
          </a:p>
        </p:txBody>
      </p:sp>
      <p:sp>
        <p:nvSpPr>
          <p:cNvPr id="4" name="Slide Number Placeholder 3"/>
          <p:cNvSpPr>
            <a:spLocks noGrp="1"/>
          </p:cNvSpPr>
          <p:nvPr>
            <p:ph type="sldNum" sz="quarter" idx="5"/>
          </p:nvPr>
        </p:nvSpPr>
        <p:spPr/>
        <p:txBody>
          <a:bodyPr/>
          <a:lstStyle/>
          <a:p>
            <a:fld id="{4D6C1D33-C715-4584-B083-7FBAEA1975C3}" type="slidenum">
              <a:rPr lang="en-US" smtClean="0"/>
              <a:pPr/>
              <a:t>11</a:t>
            </a:fld>
            <a:endParaRPr lang="en-US" dirty="0"/>
          </a:p>
        </p:txBody>
      </p:sp>
    </p:spTree>
    <p:extLst>
      <p:ext uri="{BB962C8B-B14F-4D97-AF65-F5344CB8AC3E}">
        <p14:creationId xmlns:p14="http://schemas.microsoft.com/office/powerpoint/2010/main" val="925412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focus on an individual mode and look at the relationship between passenger air travel and real disposable income. Prior to COVID-19, the two metrics had a strong correlation of 0.94. During COVID-19, this relationship broke down and flipped to -0.50 as personal disposable income went up from government stimulus while passenger air travel decreased due to pandemic factors. </a:t>
            </a:r>
          </a:p>
        </p:txBody>
      </p:sp>
      <p:sp>
        <p:nvSpPr>
          <p:cNvPr id="4" name="Slide Number Placeholder 3"/>
          <p:cNvSpPr>
            <a:spLocks noGrp="1"/>
          </p:cNvSpPr>
          <p:nvPr>
            <p:ph type="sldNum" sz="quarter" idx="5"/>
          </p:nvPr>
        </p:nvSpPr>
        <p:spPr/>
        <p:txBody>
          <a:bodyPr/>
          <a:lstStyle/>
          <a:p>
            <a:fld id="{4D6C1D33-C715-4584-B083-7FBAEA1975C3}" type="slidenum">
              <a:rPr lang="en-US" smtClean="0"/>
              <a:pPr/>
              <a:t>12</a:t>
            </a:fld>
            <a:endParaRPr lang="en-US" dirty="0"/>
          </a:p>
        </p:txBody>
      </p:sp>
    </p:spTree>
    <p:extLst>
      <p:ext uri="{BB962C8B-B14F-4D97-AF65-F5344CB8AC3E}">
        <p14:creationId xmlns:p14="http://schemas.microsoft.com/office/powerpoint/2010/main" val="3388868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 shows the relationship between air freight and GDP from 2002-2019, which was fairly complex during this time period. Domestic air freight is in blue and total air freight is in orange-red. Domestic air freight had a low correlation with GDP over the whole time period, largely due to the period after 9/11. Domestic air freight decreased from 2002-2007, even though total air freight and GDP both increased by 14%. This trend is explained by a structural change in the domestic airline industry that reduced freighter capacity, resulting in a decline in domestic air freight volumes even as the economy was growing. After 9/11, some legacy airlines shut down, reducing belly capacity on passenger aircraft and lowering total cargo volumes. Low-cost carriers capitalized on legacy airlines’ struggles, penetrating the market on domestic short-haul routes and offering low fares. In response to this, many legacy airlines shifted some flights to the international market, further reducing domestic freight capacity, while increasing international air freight capacity. Airlines also increased passenger load factors and started flying smaller regional jets to maximize revenues, lowering belly capacity and air freight volumes even more.</a:t>
            </a:r>
          </a:p>
          <a:p>
            <a:endParaRPr lang="en-US" dirty="0"/>
          </a:p>
          <a:p>
            <a:r>
              <a:rPr lang="en-US" sz="1800" dirty="0">
                <a:effectLst/>
                <a:latin typeface="Calibri" panose="020F0502020204030204" pitchFamily="34" charset="0"/>
                <a:ea typeface="Calibri" panose="020F0502020204030204" pitchFamily="34" charset="0"/>
                <a:cs typeface="Times New Roman" panose="02020603050405020304" pitchFamily="18" charset="0"/>
              </a:rPr>
              <a:t>After the great recession, domestic air freight and GDP re-aligned with a strong correlation of 0.92 from Q4 2009-Q4 2019 until the onset of COVID-19 .</a:t>
            </a:r>
          </a:p>
          <a:p>
            <a:endParaRPr lang="en-US" sz="1800" dirty="0">
              <a:effectLst/>
              <a:latin typeface="Calibri" panose="020F0502020204030204" pitchFamily="34" charset="0"/>
              <a:cs typeface="Times New Roman" panose="02020603050405020304" pitchFamily="18" charset="0"/>
            </a:endParaRPr>
          </a:p>
          <a:p>
            <a:r>
              <a:rPr lang="en-US" sz="1800" dirty="0">
                <a:effectLst/>
                <a:latin typeface="Calibri" panose="020F0502020204030204" pitchFamily="34" charset="0"/>
                <a:cs typeface="Times New Roman" panose="02020603050405020304" pitchFamily="18" charset="0"/>
              </a:rPr>
              <a:t>During COVID-19, domestic air freight increased 20% during 2020, outpacing GDP, with an especially large spike in Q2 2020. </a:t>
            </a:r>
            <a:r>
              <a:rPr lang="en-US" dirty="0"/>
              <a:t>Air freight became a </a:t>
            </a:r>
            <a:r>
              <a:rPr lang="en-US" sz="1200" dirty="0">
                <a:effectLst/>
                <a:latin typeface="Calibri" panose="020F0502020204030204" pitchFamily="34" charset="0"/>
                <a:ea typeface="Calibri" panose="020F0502020204030204" pitchFamily="34" charset="0"/>
                <a:cs typeface="Times New Roman" panose="02020603050405020304" pitchFamily="18" charset="0"/>
              </a:rPr>
              <a:t>valuable mode for filling supply-chain gaps, transporting high-valued goods and inputs to production such as manufacturing parts and processing chips, and also time-sensitive medical supplies like personal protective equipment (PPE) and then vaccines later on in the pandemic.</a:t>
            </a:r>
          </a:p>
          <a:p>
            <a:endParaRPr lang="en-US" sz="1200" dirty="0">
              <a:effectLst/>
              <a:latin typeface="Calibri" panose="020F0502020204030204" pitchFamily="34" charset="0"/>
              <a:cs typeface="Times New Roman" panose="02020603050405020304" pitchFamily="18" charset="0"/>
            </a:endParaRPr>
          </a:p>
          <a:p>
            <a:r>
              <a:rPr lang="en-US" sz="1200" dirty="0">
                <a:effectLst/>
                <a:latin typeface="Calibri" panose="020F0502020204030204" pitchFamily="34" charset="0"/>
                <a:cs typeface="Times New Roman" panose="02020603050405020304" pitchFamily="18" charset="0"/>
              </a:rPr>
              <a:t>Overall, there was lots of structural change early in the time series, the relationship between air freight and GDP strengthened after the Great Recession, and then air freight outgrew GDP during the pandemic as it became well-positioned to fill supply-chain gaps. </a:t>
            </a:r>
            <a:endParaRPr lang="en-US" dirty="0"/>
          </a:p>
        </p:txBody>
      </p:sp>
      <p:sp>
        <p:nvSpPr>
          <p:cNvPr id="4" name="Slide Number Placeholder 3"/>
          <p:cNvSpPr>
            <a:spLocks noGrp="1"/>
          </p:cNvSpPr>
          <p:nvPr>
            <p:ph type="sldNum" sz="quarter" idx="5"/>
          </p:nvPr>
        </p:nvSpPr>
        <p:spPr/>
        <p:txBody>
          <a:bodyPr/>
          <a:lstStyle/>
          <a:p>
            <a:fld id="{4D6C1D33-C715-4584-B083-7FBAEA1975C3}" type="slidenum">
              <a:rPr lang="en-US" smtClean="0"/>
              <a:pPr/>
              <a:t>13</a:t>
            </a:fld>
            <a:endParaRPr lang="en-US" dirty="0"/>
          </a:p>
        </p:txBody>
      </p:sp>
    </p:spTree>
    <p:extLst>
      <p:ext uri="{BB962C8B-B14F-4D97-AF65-F5344CB8AC3E}">
        <p14:creationId xmlns:p14="http://schemas.microsoft.com/office/powerpoint/2010/main" val="27456775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6C1D33-C715-4584-B083-7FBAEA1975C3}" type="slidenum">
              <a:rPr lang="en-US" smtClean="0"/>
              <a:pPr/>
              <a:t>14</a:t>
            </a:fld>
            <a:endParaRPr lang="en-US" dirty="0"/>
          </a:p>
        </p:txBody>
      </p:sp>
    </p:spTree>
    <p:extLst>
      <p:ext uri="{BB962C8B-B14F-4D97-AF65-F5344CB8AC3E}">
        <p14:creationId xmlns:p14="http://schemas.microsoft.com/office/powerpoint/2010/main" val="953843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am now showing a graph which compares the recovery paths air revenue passenger miles, or RPMs, after 9/11, the Great Recession, and COVID-19. </a:t>
            </a:r>
          </a:p>
          <a:p>
            <a:r>
              <a:rPr lang="en-US" dirty="0"/>
              <a:t>After 9/11, air RPMs, represented by the blue line, dropped nearly 20%, but recovered quickly, reaching pre-shock levels two years later.</a:t>
            </a:r>
          </a:p>
          <a:p>
            <a:r>
              <a:rPr lang="en-US" dirty="0"/>
              <a:t>During the great recession, air revenue passenger miles never dropped as much as they did during 9/11, but stagnated due to the length of the great recession. It took 7 years for passenger air travel to reach pre-pandemic levels.</a:t>
            </a:r>
          </a:p>
          <a:p>
            <a:r>
              <a:rPr lang="en-US" dirty="0"/>
              <a:t>This shows the unique nature of each recession, and that the underlying causes of the recession can greatly affect the recovery process of transportation modes. </a:t>
            </a:r>
          </a:p>
          <a:p>
            <a:r>
              <a:rPr lang="en-US" dirty="0"/>
              <a:t>The length and trajectory of the COVID-19 recovery is yet to be determined. Initially, passenger air travel trended towards a V-shaped recovery, but RPMs have since tapered off. Future variants, outbreaks, and cases are going to affect the recovery process, and an increase in remote conferencing may  cause a permanent drop in business travel, in turn affecting air RPMs. There could be also be some divergence in international and domestic travel, which could cause structural changes in the market. </a:t>
            </a:r>
          </a:p>
        </p:txBody>
      </p:sp>
      <p:sp>
        <p:nvSpPr>
          <p:cNvPr id="4" name="Slide Number Placeholder 3"/>
          <p:cNvSpPr>
            <a:spLocks noGrp="1"/>
          </p:cNvSpPr>
          <p:nvPr>
            <p:ph type="sldNum" sz="quarter" idx="5"/>
          </p:nvPr>
        </p:nvSpPr>
        <p:spPr/>
        <p:txBody>
          <a:bodyPr/>
          <a:lstStyle/>
          <a:p>
            <a:fld id="{4D6C1D33-C715-4584-B083-7FBAEA1975C3}" type="slidenum">
              <a:rPr lang="en-US" smtClean="0"/>
              <a:pPr/>
              <a:t>16</a:t>
            </a:fld>
            <a:endParaRPr lang="en-US" dirty="0"/>
          </a:p>
        </p:txBody>
      </p:sp>
    </p:spTree>
    <p:extLst>
      <p:ext uri="{BB962C8B-B14F-4D97-AF65-F5344CB8AC3E}">
        <p14:creationId xmlns:p14="http://schemas.microsoft.com/office/powerpoint/2010/main" val="20489582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wrap-up, this slide highlights the key takeaways from this presentation. Overall, COVID-19 caused a breakdown in the typical relationship we see between passenger travel and economic indicators, as modal activity plummeted during the pandemic. Freight fared significantly better, and domestic air freight even increased during the Pandemic due to its ability to fill supply chain gaps and transport time sensitive materials.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is a high degree of uncertainty regarding modal recovery, as the pandemic is still ongoing. The relationship between travel and economic indicators up to this point in the pandemic is highly complex and different from previous United States recessions. However, the modal trends during the COVID-19 pandemic will inform future analysis of pandemics/recessions.</a:t>
            </a:r>
          </a:p>
          <a:p>
            <a:endParaRPr lang="en-US" dirty="0"/>
          </a:p>
          <a:p>
            <a:endParaRPr lang="en-US" dirty="0"/>
          </a:p>
        </p:txBody>
      </p:sp>
      <p:sp>
        <p:nvSpPr>
          <p:cNvPr id="4" name="Slide Number Placeholder 3"/>
          <p:cNvSpPr>
            <a:spLocks noGrp="1"/>
          </p:cNvSpPr>
          <p:nvPr>
            <p:ph type="sldNum" sz="quarter" idx="5"/>
          </p:nvPr>
        </p:nvSpPr>
        <p:spPr/>
        <p:txBody>
          <a:bodyPr/>
          <a:lstStyle/>
          <a:p>
            <a:fld id="{4D6C1D33-C715-4584-B083-7FBAEA1975C3}" type="slidenum">
              <a:rPr lang="en-US" smtClean="0"/>
              <a:pPr/>
              <a:t>17</a:t>
            </a:fld>
            <a:endParaRPr lang="en-US" dirty="0"/>
          </a:p>
        </p:txBody>
      </p:sp>
    </p:spTree>
    <p:extLst>
      <p:ext uri="{BB962C8B-B14F-4D97-AF65-F5344CB8AC3E}">
        <p14:creationId xmlns:p14="http://schemas.microsoft.com/office/powerpoint/2010/main" val="20140314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listening to the presentation and I am happy to answer any questions.</a:t>
            </a:r>
          </a:p>
        </p:txBody>
      </p:sp>
      <p:sp>
        <p:nvSpPr>
          <p:cNvPr id="4" name="Slide Number Placeholder 3"/>
          <p:cNvSpPr>
            <a:spLocks noGrp="1"/>
          </p:cNvSpPr>
          <p:nvPr>
            <p:ph type="sldNum" sz="quarter" idx="5"/>
          </p:nvPr>
        </p:nvSpPr>
        <p:spPr/>
        <p:txBody>
          <a:bodyPr/>
          <a:lstStyle/>
          <a:p>
            <a:fld id="{4D6C1D33-C715-4584-B083-7FBAEA1975C3}" type="slidenum">
              <a:rPr lang="en-US" smtClean="0"/>
              <a:pPr/>
              <a:t>18</a:t>
            </a:fld>
            <a:endParaRPr lang="en-US" dirty="0"/>
          </a:p>
        </p:txBody>
      </p:sp>
    </p:spTree>
    <p:extLst>
      <p:ext uri="{BB962C8B-B14F-4D97-AF65-F5344CB8AC3E}">
        <p14:creationId xmlns:p14="http://schemas.microsoft.com/office/powerpoint/2010/main" val="3942082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provide some quick background before beginning the presentation, Volpe Center…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is important to note these results are preliminary, the pandemic is still ongoing, and more trends will take shape as the pandemic continues </a:t>
            </a:r>
          </a:p>
          <a:p>
            <a:endParaRPr lang="en-US" dirty="0"/>
          </a:p>
        </p:txBody>
      </p:sp>
      <p:sp>
        <p:nvSpPr>
          <p:cNvPr id="4" name="Slide Number Placeholder 3"/>
          <p:cNvSpPr>
            <a:spLocks noGrp="1"/>
          </p:cNvSpPr>
          <p:nvPr>
            <p:ph type="sldNum" sz="quarter" idx="5"/>
          </p:nvPr>
        </p:nvSpPr>
        <p:spPr/>
        <p:txBody>
          <a:bodyPr/>
          <a:lstStyle/>
          <a:p>
            <a:fld id="{4D6C1D33-C715-4584-B083-7FBAEA1975C3}" type="slidenum">
              <a:rPr lang="en-US" smtClean="0"/>
              <a:pPr/>
              <a:t>2</a:t>
            </a:fld>
            <a:endParaRPr lang="en-US" dirty="0"/>
          </a:p>
        </p:txBody>
      </p:sp>
    </p:spTree>
    <p:extLst>
      <p:ext uri="{BB962C8B-B14F-4D97-AF65-F5344CB8AC3E}">
        <p14:creationId xmlns:p14="http://schemas.microsoft.com/office/powerpoint/2010/main" val="4207758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agenda for this presentation is I will dissect the relationship between economic indicators and transportation activity, provide a high-level overview of transportation activity in the 21</a:t>
            </a:r>
            <a:r>
              <a:rPr lang="en-US" baseline="30000" dirty="0"/>
              <a:t>st</a:t>
            </a:r>
            <a:r>
              <a:rPr lang="en-US" dirty="0"/>
              <a:t> century prior to COVID-19, and then discuss the impact of COVID-19 on transportation activity. I will then share a couple examples analyzing relationships between individual modes and economic indicators, before looking at resiliency and comparing passenger air travel recovery paths during 21</a:t>
            </a:r>
            <a:r>
              <a:rPr lang="en-US" baseline="30000" dirty="0"/>
              <a:t>st</a:t>
            </a:r>
            <a:r>
              <a:rPr lang="en-US" dirty="0"/>
              <a:t> century recessions.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4D6C1D33-C715-4584-B083-7FBAEA1975C3}" type="slidenum">
              <a:rPr lang="en-US" smtClean="0"/>
              <a:pPr/>
              <a:t>3</a:t>
            </a:fld>
            <a:endParaRPr lang="en-US" dirty="0"/>
          </a:p>
        </p:txBody>
      </p:sp>
    </p:spTree>
    <p:extLst>
      <p:ext uri="{BB962C8B-B14F-4D97-AF65-F5344CB8AC3E}">
        <p14:creationId xmlns:p14="http://schemas.microsoft.com/office/powerpoint/2010/main" val="258398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b="0" dirty="0"/>
              <a:t>To start, we will look at the relationship between transportation and the broader economy. Transportation is a derived demand, meaning people demand transportation as a result of their demand for other things.</a:t>
            </a:r>
          </a:p>
          <a:p>
            <a:pPr lvl="1"/>
            <a:r>
              <a:rPr lang="en-US" sz="1200" b="0" dirty="0"/>
              <a:t>For example, </a:t>
            </a:r>
            <a:r>
              <a:rPr lang="en-US" sz="1200" b="1" dirty="0"/>
              <a:t>households</a:t>
            </a:r>
            <a:r>
              <a:rPr lang="en-US" sz="1200" dirty="0"/>
              <a:t> travel primarily for work, for recreational purposes like going out to eat, going to the movies, visiting friends/family, etc. Growth in personal disposable income and employment generally lead to increasing household travel demand. </a:t>
            </a:r>
            <a:endParaRPr lang="en-US" sz="1200" b="1" dirty="0"/>
          </a:p>
          <a:p>
            <a:pPr lvl="1"/>
            <a:r>
              <a:rPr lang="en-US" sz="1200" b="1" dirty="0"/>
              <a:t>Freight</a:t>
            </a:r>
            <a:r>
              <a:rPr lang="en-US" sz="1200" dirty="0"/>
              <a:t> demand results from the consumption of goods, either by the consumer or as inputs to production. Reflecting this, freight activity will typically be higher during periods of economic growth, characterized by rising GDP and industrial production. </a:t>
            </a:r>
          </a:p>
          <a:p>
            <a:endParaRPr lang="en-US" dirty="0"/>
          </a:p>
        </p:txBody>
      </p:sp>
      <p:sp>
        <p:nvSpPr>
          <p:cNvPr id="4" name="Slide Number Placeholder 3"/>
          <p:cNvSpPr>
            <a:spLocks noGrp="1"/>
          </p:cNvSpPr>
          <p:nvPr>
            <p:ph type="sldNum" sz="quarter" idx="5"/>
          </p:nvPr>
        </p:nvSpPr>
        <p:spPr/>
        <p:txBody>
          <a:bodyPr/>
          <a:lstStyle/>
          <a:p>
            <a:fld id="{4D6C1D33-C715-4584-B083-7FBAEA1975C3}" type="slidenum">
              <a:rPr lang="en-US" smtClean="0"/>
              <a:pPr/>
              <a:t>4</a:t>
            </a:fld>
            <a:endParaRPr lang="en-US" dirty="0"/>
          </a:p>
        </p:txBody>
      </p:sp>
    </p:spTree>
    <p:extLst>
      <p:ext uri="{BB962C8B-B14F-4D97-AF65-F5344CB8AC3E}">
        <p14:creationId xmlns:p14="http://schemas.microsoft.com/office/powerpoint/2010/main" val="1703656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 shows passenger modal activity pre-COVID, from 2000-2019, with the grey bars representing recessionary periods and the black dashed line reflecting personal disposable income. Overall, transportation tends to dip during recessions and rise during economic booms. However, individual modal markets can also behave independently.</a:t>
            </a:r>
          </a:p>
          <a:p>
            <a:r>
              <a:rPr lang="en-US" dirty="0"/>
              <a:t>-Aviation rises the most with a nearly 2.5% annual growth rate during this period, with particularly large growth after both 9/11 + the Dotcom crash and the Great Recession. Rail and VMT experience a roughly 1% annual growth rate, similar to population growth over the time period.</a:t>
            </a:r>
          </a:p>
          <a:p>
            <a:r>
              <a:rPr lang="en-US" dirty="0"/>
              <a:t>And Transit grows just over 0.5% annually. Transit and rail have been decreasing since 2015. There are a lot of possible reasons for that, but we won’t discuss that in this presentation</a:t>
            </a:r>
          </a:p>
        </p:txBody>
      </p:sp>
      <p:sp>
        <p:nvSpPr>
          <p:cNvPr id="4" name="Slide Number Placeholder 3"/>
          <p:cNvSpPr>
            <a:spLocks noGrp="1"/>
          </p:cNvSpPr>
          <p:nvPr>
            <p:ph type="sldNum" sz="quarter" idx="5"/>
          </p:nvPr>
        </p:nvSpPr>
        <p:spPr/>
        <p:txBody>
          <a:bodyPr/>
          <a:lstStyle/>
          <a:p>
            <a:fld id="{4D6C1D33-C715-4584-B083-7FBAEA1975C3}" type="slidenum">
              <a:rPr lang="en-US" smtClean="0"/>
              <a:pPr/>
              <a:t>6</a:t>
            </a:fld>
            <a:endParaRPr lang="en-US" dirty="0"/>
          </a:p>
        </p:txBody>
      </p:sp>
    </p:spTree>
    <p:extLst>
      <p:ext uri="{BB962C8B-B14F-4D97-AF65-F5344CB8AC3E}">
        <p14:creationId xmlns:p14="http://schemas.microsoft.com/office/powerpoint/2010/main" val="2760380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same graph but for freight, looking at truck, air, rail, pipeline, and maritime modes, with GDP represented by the dashed line. The graph starts in the 4</a:t>
            </a:r>
            <a:r>
              <a:rPr lang="en-US" baseline="30000" dirty="0"/>
              <a:t>th</a:t>
            </a:r>
            <a:r>
              <a:rPr lang="en-US" dirty="0"/>
              <a:t> quarter of 2002 for data-specific reasons in the freight dataset. As with passenger travel, transportation activity tends to dip during recessions and increase during booms. Freight rose following 9/11 and the Dotcom crash before rising oil prices and plateauing GDP in 2006 caused small dips in activity heading into the great recession. After the Great Recession, freight rose overall until 2019, particularly truck freight, the dominant freight mode in the US, and pipeline freight, as the US became more reliant on natural gas instead of coal. The main takeaway here is that the relationship between freight and GDP largely held up over this time period.</a:t>
            </a:r>
          </a:p>
        </p:txBody>
      </p:sp>
      <p:sp>
        <p:nvSpPr>
          <p:cNvPr id="4" name="Slide Number Placeholder 3"/>
          <p:cNvSpPr>
            <a:spLocks noGrp="1"/>
          </p:cNvSpPr>
          <p:nvPr>
            <p:ph type="sldNum" sz="quarter" idx="5"/>
          </p:nvPr>
        </p:nvSpPr>
        <p:spPr/>
        <p:txBody>
          <a:bodyPr/>
          <a:lstStyle/>
          <a:p>
            <a:fld id="{4D6C1D33-C715-4584-B083-7FBAEA1975C3}" type="slidenum">
              <a:rPr lang="en-US" smtClean="0"/>
              <a:pPr/>
              <a:t>7</a:t>
            </a:fld>
            <a:endParaRPr lang="en-US" dirty="0"/>
          </a:p>
        </p:txBody>
      </p:sp>
    </p:spTree>
    <p:extLst>
      <p:ext uri="{BB962C8B-B14F-4D97-AF65-F5344CB8AC3E}">
        <p14:creationId xmlns:p14="http://schemas.microsoft.com/office/powerpoint/2010/main" val="891865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 shows modal passenger activity during COVID-19. As the graph shows, </a:t>
            </a:r>
            <a:r>
              <a:rPr lang="en-US" b="1" dirty="0"/>
              <a:t>economic and transportation relationships broke down once we got into COVID-19. </a:t>
            </a:r>
            <a:r>
              <a:rPr lang="en-US" dirty="0"/>
              <a:t>Passenger activity fell to historically low levels during the pandemic, even as personal disposable income increased due to multiple rounds of government stimulus. This dynamic is because of public health fears over the virus and government lockdowns.</a:t>
            </a:r>
          </a:p>
          <a:p>
            <a:r>
              <a:rPr lang="en-US" dirty="0"/>
              <a:t>-Transit, Aviation and Rail were particularly hard hit because they are shared modes. Demand for these modes fell as people feared catching the virus, especially early in the Pandemic. </a:t>
            </a:r>
          </a:p>
          <a:p>
            <a:r>
              <a:rPr lang="en-US" dirty="0"/>
              <a:t>-VMT was more resilient because it is used for short-range travel and is a personal mode of transportation, but overall these modes plummeted in activity.</a:t>
            </a:r>
          </a:p>
        </p:txBody>
      </p:sp>
      <p:sp>
        <p:nvSpPr>
          <p:cNvPr id="4" name="Slide Number Placeholder 3"/>
          <p:cNvSpPr>
            <a:spLocks noGrp="1"/>
          </p:cNvSpPr>
          <p:nvPr>
            <p:ph type="sldNum" sz="quarter" idx="5"/>
          </p:nvPr>
        </p:nvSpPr>
        <p:spPr/>
        <p:txBody>
          <a:bodyPr/>
          <a:lstStyle/>
          <a:p>
            <a:fld id="{4D6C1D33-C715-4584-B083-7FBAEA1975C3}" type="slidenum">
              <a:rPr lang="en-US" smtClean="0"/>
              <a:pPr/>
              <a:t>8</a:t>
            </a:fld>
            <a:endParaRPr lang="en-US" dirty="0"/>
          </a:p>
        </p:txBody>
      </p:sp>
    </p:spTree>
    <p:extLst>
      <p:ext uri="{BB962C8B-B14F-4D97-AF65-F5344CB8AC3E}">
        <p14:creationId xmlns:p14="http://schemas.microsoft.com/office/powerpoint/2010/main" val="3741559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compares passenger recessionary decreases during COVID-19, the Great Recession, and 9/11+the Dotcom Crash. The figures in the table reflect the percentage decrease between the peak from the year prior to each recession to the trough during each recession, which was the second quarter of 2020 for all modes during the COVID-19 pandemic. The largest drops across recessions are highlighted in red.</a:t>
            </a:r>
          </a:p>
          <a:p>
            <a:r>
              <a:rPr lang="en-US" dirty="0"/>
              <a:t>As you can see each mode experienced historically low drops during COVID-19, up to 20 or 30x larger than the drops during other recessions. The typical relationship between economic indicators like personal disposable income and transportation activity completely broke down, illustrating the unique nature of the pandemic and the emphasis placed on health and safety. </a:t>
            </a:r>
          </a:p>
        </p:txBody>
      </p:sp>
      <p:sp>
        <p:nvSpPr>
          <p:cNvPr id="4" name="Slide Number Placeholder 3"/>
          <p:cNvSpPr>
            <a:spLocks noGrp="1"/>
          </p:cNvSpPr>
          <p:nvPr>
            <p:ph type="sldNum" sz="quarter" idx="5"/>
          </p:nvPr>
        </p:nvSpPr>
        <p:spPr/>
        <p:txBody>
          <a:bodyPr/>
          <a:lstStyle/>
          <a:p>
            <a:fld id="{4D6C1D33-C715-4584-B083-7FBAEA1975C3}" type="slidenum">
              <a:rPr lang="en-US" smtClean="0"/>
              <a:pPr/>
              <a:t>9</a:t>
            </a:fld>
            <a:endParaRPr lang="en-US" dirty="0"/>
          </a:p>
        </p:txBody>
      </p:sp>
    </p:spTree>
    <p:extLst>
      <p:ext uri="{BB962C8B-B14F-4D97-AF65-F5344CB8AC3E}">
        <p14:creationId xmlns:p14="http://schemas.microsoft.com/office/powerpoint/2010/main" val="3872595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Turning to freight activity during the Pandemic, most freight modes decreased in activity, but not at the historic levels passenger traffic did.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spike in online shopping demand and multiple rounds of government stimulus buoyed freight and allowed households to keep consumption high, even as high rates of COVID-19 and supply chain issues gripped the freight market. It is also worth noting the freight market was not restricted to the same level as the passenger market was. Air freight, in yellow, fared particularly well and we will touch on that later. </a:t>
            </a:r>
          </a:p>
        </p:txBody>
      </p:sp>
      <p:sp>
        <p:nvSpPr>
          <p:cNvPr id="4" name="Slide Number Placeholder 3"/>
          <p:cNvSpPr>
            <a:spLocks noGrp="1"/>
          </p:cNvSpPr>
          <p:nvPr>
            <p:ph type="sldNum" sz="quarter" idx="5"/>
          </p:nvPr>
        </p:nvSpPr>
        <p:spPr/>
        <p:txBody>
          <a:bodyPr/>
          <a:lstStyle/>
          <a:p>
            <a:fld id="{4D6C1D33-C715-4584-B083-7FBAEA1975C3}" type="slidenum">
              <a:rPr lang="en-US" smtClean="0"/>
              <a:pPr/>
              <a:t>10</a:t>
            </a:fld>
            <a:endParaRPr lang="en-US" dirty="0"/>
          </a:p>
        </p:txBody>
      </p:sp>
    </p:spTree>
    <p:extLst>
      <p:ext uri="{BB962C8B-B14F-4D97-AF65-F5344CB8AC3E}">
        <p14:creationId xmlns:p14="http://schemas.microsoft.com/office/powerpoint/2010/main" val="3918967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3697" y="1122363"/>
            <a:ext cx="11108725" cy="2387600"/>
          </a:xfrm>
        </p:spPr>
        <p:txBody>
          <a:bodyPr anchor="b"/>
          <a:lstStyle>
            <a:lvl1pPr algn="ctr">
              <a:defRPr sz="4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543697" y="3602038"/>
            <a:ext cx="1110872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476476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SPACER">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00B7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b="1" dirty="0">
              <a:solidFill>
                <a:schemeClr val="bg1">
                  <a:lumMod val="95000"/>
                </a:schemeClr>
              </a:solidFill>
              <a:latin typeface="Gill Sans MT" pitchFamily="34" charset="0"/>
              <a:ea typeface="+mj-ea"/>
              <a:cs typeface="+mj-cs"/>
            </a:endParaRPr>
          </a:p>
        </p:txBody>
      </p:sp>
      <p:sp>
        <p:nvSpPr>
          <p:cNvPr id="6" name="Title 1"/>
          <p:cNvSpPr>
            <a:spLocks noGrp="1"/>
          </p:cNvSpPr>
          <p:nvPr>
            <p:ph type="title" hasCustomPrompt="1"/>
          </p:nvPr>
        </p:nvSpPr>
        <p:spPr>
          <a:xfrm>
            <a:off x="543697" y="2289175"/>
            <a:ext cx="11096367" cy="3082925"/>
          </a:xfrm>
        </p:spPr>
        <p:txBody>
          <a:bodyPr lIns="0" tIns="0" rIns="0" bIns="0" anchor="t" anchorCtr="0">
            <a:noAutofit/>
          </a:bodyPr>
          <a:lstStyle>
            <a:lvl1pPr>
              <a:lnSpc>
                <a:spcPts val="4800"/>
              </a:lnSpc>
              <a:defRPr sz="4800" b="0" cap="none" baseline="0">
                <a:solidFill>
                  <a:schemeClr val="bg1"/>
                </a:solidFill>
                <a:latin typeface="Gill Sans MT" panose="020B0502020104020203" pitchFamily="34" charset="0"/>
              </a:defRPr>
            </a:lvl1pPr>
          </a:lstStyle>
          <a:p>
            <a:r>
              <a:rPr lang="en-US" dirty="0"/>
              <a:t>Spacer Slide For A New Section Of  Your Presentation</a:t>
            </a:r>
          </a:p>
        </p:txBody>
      </p:sp>
    </p:spTree>
    <p:extLst>
      <p:ext uri="{BB962C8B-B14F-4D97-AF65-F5344CB8AC3E}">
        <p14:creationId xmlns:p14="http://schemas.microsoft.com/office/powerpoint/2010/main" val="3053408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1356034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3697" y="1709738"/>
            <a:ext cx="11096368"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543697" y="4589463"/>
            <a:ext cx="11096368" cy="1500187"/>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p:txBody>
          <a:body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241753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43697" y="1825625"/>
            <a:ext cx="5476103"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199" y="1825625"/>
            <a:ext cx="5467865"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1459130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3697" y="365125"/>
            <a:ext cx="11096368"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543698" y="1681163"/>
            <a:ext cx="545387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43698" y="2505075"/>
            <a:ext cx="545387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199" y="1681163"/>
            <a:ext cx="54678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467864"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3503572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2183758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2409501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3698" y="457200"/>
            <a:ext cx="4228328" cy="1600200"/>
          </a:xfrm>
        </p:spPr>
        <p:txBody>
          <a:bodyPr anchor="t"/>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457201"/>
            <a:ext cx="6444520"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3698" y="2057400"/>
            <a:ext cx="422832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148100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3698" y="457200"/>
            <a:ext cx="4228328" cy="1600200"/>
          </a:xfrm>
        </p:spPr>
        <p:txBody>
          <a:bodyPr anchor="t"/>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7" y="457201"/>
            <a:ext cx="6456877" cy="540385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43698" y="2057400"/>
            <a:ext cx="422832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337460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3697" y="365126"/>
            <a:ext cx="11096368" cy="957048"/>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543697" y="1426703"/>
            <a:ext cx="11096368" cy="475026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4641ED71-2F2F-6A49-904A-87FDD4736617}"/>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0" y="6260782"/>
            <a:ext cx="12192000" cy="596900"/>
          </a:xfrm>
          <a:prstGeom prst="rect">
            <a:avLst/>
          </a:prstGeom>
        </p:spPr>
      </p:pic>
      <p:sp>
        <p:nvSpPr>
          <p:cNvPr id="6" name="Slide Number Placeholder 5"/>
          <p:cNvSpPr>
            <a:spLocks noGrp="1"/>
          </p:cNvSpPr>
          <p:nvPr>
            <p:ph type="sldNum" sz="quarter" idx="4"/>
          </p:nvPr>
        </p:nvSpPr>
        <p:spPr>
          <a:xfrm>
            <a:off x="543697" y="6356350"/>
            <a:ext cx="2743200" cy="365125"/>
          </a:xfrm>
          <a:prstGeom prst="rect">
            <a:avLst/>
          </a:prstGeom>
        </p:spPr>
        <p:txBody>
          <a:bodyPr vert="horz" lIns="91440" tIns="45720" rIns="91440" bIns="45720" rtlCol="0" anchor="ctr"/>
          <a:lstStyle>
            <a:lvl1pPr algn="l">
              <a:defRPr sz="1200" b="1" i="0">
                <a:solidFill>
                  <a:schemeClr val="bg1"/>
                </a:solidFill>
                <a:latin typeface="Gill Sans Regular" panose="020B0502020104020203" pitchFamily="34" charset="-79"/>
              </a:defRPr>
            </a:lvl1pPr>
          </a:lstStyle>
          <a:p>
            <a:fld id="{0AB40DA4-FA10-48ED-9ACF-0ECC4D460407}" type="slidenum">
              <a:rPr lang="en-US" smtClean="0"/>
              <a:pPr/>
              <a:t>‹#›</a:t>
            </a:fld>
            <a:endParaRPr lang="en-US" dirty="0"/>
          </a:p>
        </p:txBody>
      </p:sp>
    </p:spTree>
    <p:extLst>
      <p:ext uri="{BB962C8B-B14F-4D97-AF65-F5344CB8AC3E}">
        <p14:creationId xmlns:p14="http://schemas.microsoft.com/office/powerpoint/2010/main" val="27551804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55" r:id="rId10"/>
  </p:sldLayoutIdLst>
  <p:hf hdr="0" ftr="0" dt="0"/>
  <p:txStyles>
    <p:titleStyle>
      <a:lvl1pPr algn="l" defTabSz="914400" rtl="0" eaLnBrk="1" latinLnBrk="0" hangingPunct="1">
        <a:lnSpc>
          <a:spcPct val="90000"/>
        </a:lnSpc>
        <a:spcBef>
          <a:spcPct val="0"/>
        </a:spcBef>
        <a:buNone/>
        <a:defRPr sz="4200" b="0" i="0" kern="1200">
          <a:solidFill>
            <a:schemeClr val="accent2"/>
          </a:solidFill>
          <a:latin typeface="Gill Sans Regular" panose="020B0502020104020203" pitchFamily="34" charset="-79"/>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800" b="0" i="0" kern="1200">
          <a:solidFill>
            <a:schemeClr val="tx1"/>
          </a:solidFill>
          <a:latin typeface="Gill Sans Regular" panose="020B0502020104020203" pitchFamily="34" charset="-79"/>
          <a:ea typeface="+mn-ea"/>
          <a:cs typeface="+mn-cs"/>
        </a:defRPr>
      </a:lvl1pPr>
      <a:lvl2pPr marL="685800" indent="-228600" algn="l" defTabSz="914400" rtl="0" eaLnBrk="1" latinLnBrk="0" hangingPunct="1">
        <a:lnSpc>
          <a:spcPct val="100000"/>
        </a:lnSpc>
        <a:spcBef>
          <a:spcPts val="500"/>
        </a:spcBef>
        <a:buClr>
          <a:srgbClr val="00B7B3"/>
        </a:buClr>
        <a:buFont typeface="Wingdings" pitchFamily="2" charset="2"/>
        <a:buChar char="§"/>
        <a:defRPr sz="2400" b="0" i="0" kern="1200">
          <a:solidFill>
            <a:schemeClr val="tx1"/>
          </a:solidFill>
          <a:latin typeface="Gill Sans Regular" panose="020B0502020104020203" pitchFamily="34" charset="-79"/>
          <a:ea typeface="+mn-ea"/>
          <a:cs typeface="+mn-cs"/>
        </a:defRPr>
      </a:lvl2pPr>
      <a:lvl3pPr marL="1143000" indent="-228600" algn="l" defTabSz="914400" rtl="0" eaLnBrk="1" latinLnBrk="0" hangingPunct="1">
        <a:lnSpc>
          <a:spcPct val="100000"/>
        </a:lnSpc>
        <a:spcBef>
          <a:spcPts val="500"/>
        </a:spcBef>
        <a:buClr>
          <a:srgbClr val="3C9988"/>
        </a:buClr>
        <a:buSzPct val="76000"/>
        <a:buFont typeface="Courier New" panose="02070309020205020404" pitchFamily="49" charset="0"/>
        <a:buChar char="o"/>
        <a:defRPr sz="2000" b="0" i="0" kern="1200">
          <a:solidFill>
            <a:schemeClr val="tx1"/>
          </a:solidFill>
          <a:latin typeface="Gill Sans Regular" panose="020B0502020104020203" pitchFamily="34" charset="-79"/>
          <a:ea typeface="+mn-ea"/>
          <a:cs typeface="+mn-cs"/>
        </a:defRPr>
      </a:lvl3pPr>
      <a:lvl4pPr marL="1600200" indent="-228600" algn="l" defTabSz="914400" rtl="0" eaLnBrk="1" latinLnBrk="0" hangingPunct="1">
        <a:lnSpc>
          <a:spcPct val="100000"/>
        </a:lnSpc>
        <a:spcBef>
          <a:spcPts val="500"/>
        </a:spcBef>
        <a:buClr>
          <a:schemeClr val="tx2"/>
        </a:buClr>
        <a:buFont typeface="System Font Regular"/>
        <a:buChar char="‣"/>
        <a:defRPr sz="1800" b="0" i="0" kern="1200">
          <a:solidFill>
            <a:schemeClr val="tx1"/>
          </a:solidFill>
          <a:latin typeface="Gill Sans Regular" panose="020B0502020104020203" pitchFamily="34" charset="-79"/>
          <a:ea typeface="+mn-ea"/>
          <a:cs typeface="+mn-cs"/>
        </a:defRPr>
      </a:lvl4pPr>
      <a:lvl5pPr marL="2057400" indent="-228600" algn="l" defTabSz="914400" rtl="0" eaLnBrk="1" latinLnBrk="0" hangingPunct="1">
        <a:lnSpc>
          <a:spcPct val="100000"/>
        </a:lnSpc>
        <a:spcBef>
          <a:spcPts val="500"/>
        </a:spcBef>
        <a:buClr>
          <a:schemeClr val="accent3"/>
        </a:buClr>
        <a:buSzPct val="74000"/>
        <a:buFont typeface="Arial" panose="020B0604020202020204" pitchFamily="34" charset="0"/>
        <a:buChar char="•"/>
        <a:defRPr sz="1800" b="0" i="0" kern="1200">
          <a:solidFill>
            <a:schemeClr val="tx1"/>
          </a:solidFill>
          <a:latin typeface="Gill Sans Regular" panose="020B0502020104020203" pitchFamily="34" charset="-79"/>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seamus.mcgovern@dot.gov"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hyperlink" Target="http://www.volpe.dot.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AGIFORS Symposium: Multi-Modal Economic Analysis of the COVID-19 Pandemic Exogenous Shock </a:t>
            </a:r>
            <a:endParaRPr lang="en-US" dirty="0">
              <a:solidFill>
                <a:srgbClr val="0071CE"/>
              </a:solidFill>
            </a:endParaRPr>
          </a:p>
        </p:txBody>
      </p:sp>
      <p:sp>
        <p:nvSpPr>
          <p:cNvPr id="3" name="Subtitle 2"/>
          <p:cNvSpPr>
            <a:spLocks noGrp="1"/>
          </p:cNvSpPr>
          <p:nvPr>
            <p:ph type="subTitle" idx="1"/>
          </p:nvPr>
        </p:nvSpPr>
        <p:spPr/>
        <p:txBody>
          <a:bodyPr/>
          <a:lstStyle/>
          <a:p>
            <a:r>
              <a:rPr lang="en-US" dirty="0"/>
              <a:t>Max Litvack-Winkler</a:t>
            </a:r>
          </a:p>
          <a:p>
            <a:r>
              <a:rPr lang="en-US" dirty="0"/>
              <a:t>Economist, Economic Analysis Division, Volpe Center</a:t>
            </a:r>
          </a:p>
          <a:p>
            <a:r>
              <a:rPr lang="en-US" dirty="0"/>
              <a:t>September 10, 2021</a:t>
            </a:r>
          </a:p>
        </p:txBody>
      </p:sp>
    </p:spTree>
    <p:extLst>
      <p:ext uri="{BB962C8B-B14F-4D97-AF65-F5344CB8AC3E}">
        <p14:creationId xmlns:p14="http://schemas.microsoft.com/office/powerpoint/2010/main" val="2247568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F53FD-CFEA-48BF-AF7D-0CFA659D036C}"/>
              </a:ext>
            </a:extLst>
          </p:cNvPr>
          <p:cNvSpPr>
            <a:spLocks noGrp="1"/>
          </p:cNvSpPr>
          <p:nvPr>
            <p:ph type="title"/>
          </p:nvPr>
        </p:nvSpPr>
        <p:spPr/>
        <p:txBody>
          <a:bodyPr/>
          <a:lstStyle/>
          <a:p>
            <a:r>
              <a:rPr lang="en-US" dirty="0"/>
              <a:t>Modal Freight Activity During COVID-19</a:t>
            </a:r>
          </a:p>
        </p:txBody>
      </p:sp>
      <p:sp>
        <p:nvSpPr>
          <p:cNvPr id="4" name="Slide Number Placeholder 3">
            <a:extLst>
              <a:ext uri="{FF2B5EF4-FFF2-40B4-BE49-F238E27FC236}">
                <a16:creationId xmlns:a16="http://schemas.microsoft.com/office/drawing/2014/main" id="{DA7C5ABC-D981-44E4-9BBE-F190A5696C81}"/>
              </a:ext>
            </a:extLst>
          </p:cNvPr>
          <p:cNvSpPr>
            <a:spLocks noGrp="1"/>
          </p:cNvSpPr>
          <p:nvPr>
            <p:ph type="sldNum" sz="quarter" idx="12"/>
          </p:nvPr>
        </p:nvSpPr>
        <p:spPr/>
        <p:txBody>
          <a:bodyPr/>
          <a:lstStyle/>
          <a:p>
            <a:fld id="{0AB40DA4-FA10-48ED-9ACF-0ECC4D460407}" type="slidenum">
              <a:rPr lang="en-US" smtClean="0"/>
              <a:pPr/>
              <a:t>10</a:t>
            </a:fld>
            <a:endParaRPr lang="en-US" dirty="0"/>
          </a:p>
        </p:txBody>
      </p:sp>
      <p:pic>
        <p:nvPicPr>
          <p:cNvPr id="8" name="Content Placeholder 7">
            <a:extLst>
              <a:ext uri="{FF2B5EF4-FFF2-40B4-BE49-F238E27FC236}">
                <a16:creationId xmlns:a16="http://schemas.microsoft.com/office/drawing/2014/main" id="{9D05ECA6-ACBD-4A38-AE6A-FFD654A500CA}"/>
              </a:ext>
            </a:extLst>
          </p:cNvPr>
          <p:cNvPicPr>
            <a:picLocks noGrp="1" noChangeAspect="1"/>
          </p:cNvPicPr>
          <p:nvPr>
            <p:ph idx="1"/>
          </p:nvPr>
        </p:nvPicPr>
        <p:blipFill>
          <a:blip r:embed="rId3"/>
          <a:stretch>
            <a:fillRect/>
          </a:stretch>
        </p:blipFill>
        <p:spPr>
          <a:xfrm>
            <a:off x="1116326" y="963833"/>
            <a:ext cx="9951109" cy="5288111"/>
          </a:xfrm>
          <a:prstGeom prst="rect">
            <a:avLst/>
          </a:prstGeom>
        </p:spPr>
      </p:pic>
    </p:spTree>
    <p:extLst>
      <p:ext uri="{BB962C8B-B14F-4D97-AF65-F5344CB8AC3E}">
        <p14:creationId xmlns:p14="http://schemas.microsoft.com/office/powerpoint/2010/main" val="2132867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A23AC-F2BB-48B0-86A1-E510A2CC4A66}"/>
              </a:ext>
            </a:extLst>
          </p:cNvPr>
          <p:cNvSpPr>
            <a:spLocks noGrp="1"/>
          </p:cNvSpPr>
          <p:nvPr>
            <p:ph type="title"/>
          </p:nvPr>
        </p:nvSpPr>
        <p:spPr/>
        <p:txBody>
          <a:bodyPr/>
          <a:lstStyle/>
          <a:p>
            <a:r>
              <a:rPr lang="en-US" dirty="0"/>
              <a:t>Decrease in Modal Freight Travel During U.S. Recessions</a:t>
            </a:r>
          </a:p>
        </p:txBody>
      </p:sp>
      <p:graphicFrame>
        <p:nvGraphicFramePr>
          <p:cNvPr id="7" name="Table 7">
            <a:extLst>
              <a:ext uri="{FF2B5EF4-FFF2-40B4-BE49-F238E27FC236}">
                <a16:creationId xmlns:a16="http://schemas.microsoft.com/office/drawing/2014/main" id="{84DB2072-E554-4CE2-B7F5-6E0F186A7126}"/>
              </a:ext>
            </a:extLst>
          </p:cNvPr>
          <p:cNvGraphicFramePr>
            <a:graphicFrameLocks noGrp="1"/>
          </p:cNvGraphicFramePr>
          <p:nvPr>
            <p:ph idx="1"/>
            <p:extLst>
              <p:ext uri="{D42A27DB-BD31-4B8C-83A1-F6EECF244321}">
                <p14:modId xmlns:p14="http://schemas.microsoft.com/office/powerpoint/2010/main" val="3385780901"/>
              </p:ext>
            </p:extLst>
          </p:nvPr>
        </p:nvGraphicFramePr>
        <p:xfrm>
          <a:off x="543443" y="1884363"/>
          <a:ext cx="11096622" cy="3421285"/>
        </p:xfrm>
        <a:graphic>
          <a:graphicData uri="http://schemas.openxmlformats.org/drawingml/2006/table">
            <a:tbl>
              <a:tblPr firstRow="1" bandRow="1">
                <a:tableStyleId>{5C22544A-7EE6-4342-B048-85BDC9FD1C3A}</a:tableStyleId>
              </a:tblPr>
              <a:tblGrid>
                <a:gridCol w="1849437">
                  <a:extLst>
                    <a:ext uri="{9D8B030D-6E8A-4147-A177-3AD203B41FA5}">
                      <a16:colId xmlns:a16="http://schemas.microsoft.com/office/drawing/2014/main" val="2886157316"/>
                    </a:ext>
                  </a:extLst>
                </a:gridCol>
                <a:gridCol w="1849437">
                  <a:extLst>
                    <a:ext uri="{9D8B030D-6E8A-4147-A177-3AD203B41FA5}">
                      <a16:colId xmlns:a16="http://schemas.microsoft.com/office/drawing/2014/main" val="1677080754"/>
                    </a:ext>
                  </a:extLst>
                </a:gridCol>
                <a:gridCol w="1849437">
                  <a:extLst>
                    <a:ext uri="{9D8B030D-6E8A-4147-A177-3AD203B41FA5}">
                      <a16:colId xmlns:a16="http://schemas.microsoft.com/office/drawing/2014/main" val="1144764153"/>
                    </a:ext>
                  </a:extLst>
                </a:gridCol>
                <a:gridCol w="1849437">
                  <a:extLst>
                    <a:ext uri="{9D8B030D-6E8A-4147-A177-3AD203B41FA5}">
                      <a16:colId xmlns:a16="http://schemas.microsoft.com/office/drawing/2014/main" val="3780715214"/>
                    </a:ext>
                  </a:extLst>
                </a:gridCol>
                <a:gridCol w="1849437">
                  <a:extLst>
                    <a:ext uri="{9D8B030D-6E8A-4147-A177-3AD203B41FA5}">
                      <a16:colId xmlns:a16="http://schemas.microsoft.com/office/drawing/2014/main" val="1566054682"/>
                    </a:ext>
                  </a:extLst>
                </a:gridCol>
                <a:gridCol w="1849437">
                  <a:extLst>
                    <a:ext uri="{9D8B030D-6E8A-4147-A177-3AD203B41FA5}">
                      <a16:colId xmlns:a16="http://schemas.microsoft.com/office/drawing/2014/main" val="1752681727"/>
                    </a:ext>
                  </a:extLst>
                </a:gridCol>
              </a:tblGrid>
              <a:tr h="890227">
                <a:tc>
                  <a:txBody>
                    <a:bodyPr/>
                    <a:lstStyle/>
                    <a:p>
                      <a:pPr algn="ctr"/>
                      <a:r>
                        <a:rPr lang="en-US" sz="1800" dirty="0">
                          <a:solidFill>
                            <a:schemeClr val="bg1"/>
                          </a:solidFill>
                          <a:latin typeface="+mn-lt"/>
                        </a:rPr>
                        <a:t>Recessionary Period</a:t>
                      </a:r>
                    </a:p>
                  </a:txBody>
                  <a:tcPr anchor="ct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Air</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Rail</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Truck</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Maritime</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Pipeline</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56549526"/>
                  </a:ext>
                </a:extLst>
              </a:tr>
              <a:tr h="843686">
                <a:tc>
                  <a:txBody>
                    <a:bodyPr/>
                    <a:lstStyle/>
                    <a:p>
                      <a:pPr marL="0" marR="0" algn="ctr">
                        <a:lnSpc>
                          <a:spcPct val="115000"/>
                        </a:lnSpc>
                        <a:spcBef>
                          <a:spcPts val="0"/>
                        </a:spcBef>
                        <a:spcAft>
                          <a:spcPts val="0"/>
                        </a:spcAft>
                      </a:pPr>
                      <a:r>
                        <a:rPr lang="en-US" sz="1800" b="1" dirty="0">
                          <a:solidFill>
                            <a:schemeClr val="tx1"/>
                          </a:solidFill>
                          <a:effectLst/>
                          <a:latin typeface="+mn-lt"/>
                          <a:ea typeface="Calibri" panose="020F0502020204030204" pitchFamily="34" charset="0"/>
                          <a:cs typeface="Times New Roman" panose="02020603050405020304" pitchFamily="18" charset="0"/>
                        </a:rPr>
                        <a:t>COVID-19  Pandemic</a:t>
                      </a:r>
                      <a:endParaRPr lang="en-US"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tx1"/>
                          </a:solidFill>
                          <a:effectLst/>
                          <a:latin typeface="+mn-lt"/>
                          <a:ea typeface="Calibri" panose="020F0502020204030204" pitchFamily="34" charset="0"/>
                          <a:cs typeface="Times New Roman" panose="02020603050405020304" pitchFamily="18" charset="0"/>
                        </a:rPr>
                        <a:t>2%</a:t>
                      </a:r>
                      <a:endParaRPr lang="en-US"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tx1"/>
                          </a:solidFill>
                          <a:effectLst/>
                          <a:latin typeface="+mn-lt"/>
                          <a:ea typeface="Calibri" panose="020F0502020204030204" pitchFamily="34" charset="0"/>
                          <a:cs typeface="Times New Roman" panose="02020603050405020304" pitchFamily="18" charset="0"/>
                        </a:rPr>
                        <a:t>-8%</a:t>
                      </a:r>
                      <a:endParaRPr lang="en-US"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a:solidFill>
                            <a:schemeClr val="tx1"/>
                          </a:solidFill>
                          <a:effectLst/>
                          <a:latin typeface="+mn-lt"/>
                          <a:ea typeface="Calibri" panose="020F0502020204030204" pitchFamily="34" charset="0"/>
                          <a:cs typeface="Times New Roman" panose="02020603050405020304" pitchFamily="18" charset="0"/>
                        </a:rPr>
                        <a:t>-18%</a:t>
                      </a:r>
                      <a:endParaRPr lang="en-US" sz="18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a:solidFill>
                            <a:schemeClr val="tx1"/>
                          </a:solidFill>
                          <a:effectLst/>
                          <a:latin typeface="+mn-lt"/>
                          <a:ea typeface="Calibri" panose="020F0502020204030204" pitchFamily="34" charset="0"/>
                          <a:cs typeface="Times New Roman" panose="02020603050405020304" pitchFamily="18" charset="0"/>
                        </a:rPr>
                        <a:t>-16%</a:t>
                      </a:r>
                      <a:endParaRPr lang="en-US" sz="18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-20%</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extLst>
                  <a:ext uri="{0D108BD9-81ED-4DB2-BD59-A6C34878D82A}">
                    <a16:rowId xmlns:a16="http://schemas.microsoft.com/office/drawing/2014/main" val="3682217807"/>
                  </a:ext>
                </a:extLst>
              </a:tr>
              <a:tr h="843686">
                <a:tc>
                  <a:txBody>
                    <a:bodyPr/>
                    <a:lstStyle/>
                    <a:p>
                      <a:pPr marL="0" marR="0" algn="ctr">
                        <a:lnSpc>
                          <a:spcPct val="115000"/>
                        </a:lnSpc>
                        <a:spcBef>
                          <a:spcPts val="0"/>
                        </a:spcBef>
                        <a:spcAft>
                          <a:spcPts val="0"/>
                        </a:spcAft>
                      </a:pPr>
                      <a:r>
                        <a:rPr lang="en-US" sz="1800" b="1">
                          <a:solidFill>
                            <a:schemeClr val="tx1"/>
                          </a:solidFill>
                          <a:effectLst/>
                          <a:latin typeface="+mn-lt"/>
                          <a:ea typeface="Calibri" panose="020F0502020204030204" pitchFamily="34" charset="0"/>
                          <a:cs typeface="Times New Roman" panose="02020603050405020304" pitchFamily="18" charset="0"/>
                        </a:rPr>
                        <a:t>Great Recession </a:t>
                      </a:r>
                      <a:endParaRPr lang="en-US" sz="18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-25%</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-11%</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-22%</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-22%</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tc>
                  <a:txBody>
                    <a:bodyPr/>
                    <a:lstStyle/>
                    <a:p>
                      <a:pPr marL="0" marR="0" algn="ctr">
                        <a:lnSpc>
                          <a:spcPct val="115000"/>
                        </a:lnSpc>
                        <a:spcBef>
                          <a:spcPts val="0"/>
                        </a:spcBef>
                        <a:spcAft>
                          <a:spcPts val="0"/>
                        </a:spcAft>
                      </a:pPr>
                      <a:r>
                        <a:rPr lang="en-US" sz="1800" b="1" dirty="0">
                          <a:solidFill>
                            <a:schemeClr val="tx1"/>
                          </a:solidFill>
                          <a:effectLst/>
                          <a:latin typeface="+mn-lt"/>
                          <a:ea typeface="Calibri" panose="020F0502020204030204" pitchFamily="34" charset="0"/>
                          <a:cs typeface="Times New Roman" panose="02020603050405020304" pitchFamily="18" charset="0"/>
                        </a:rPr>
                        <a:t>-10%</a:t>
                      </a:r>
                      <a:endParaRPr lang="en-US"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53469721"/>
                  </a:ext>
                </a:extLst>
              </a:tr>
              <a:tr h="843686">
                <a:tc>
                  <a:txBody>
                    <a:bodyPr/>
                    <a:lstStyle/>
                    <a:p>
                      <a:pPr marL="0" marR="0" algn="ctr">
                        <a:lnSpc>
                          <a:spcPct val="115000"/>
                        </a:lnSpc>
                        <a:spcBef>
                          <a:spcPts val="0"/>
                        </a:spcBef>
                        <a:spcAft>
                          <a:spcPts val="0"/>
                        </a:spcAft>
                      </a:pPr>
                      <a:r>
                        <a:rPr lang="en-US" sz="1800" b="1" dirty="0">
                          <a:solidFill>
                            <a:schemeClr val="tx1"/>
                          </a:solidFill>
                          <a:effectLst/>
                          <a:latin typeface="+mn-lt"/>
                          <a:ea typeface="Calibri" panose="020F0502020204030204" pitchFamily="34" charset="0"/>
                          <a:cs typeface="Times New Roman" panose="02020603050405020304" pitchFamily="18" charset="0"/>
                        </a:rPr>
                        <a:t>9/11 &amp; Dotcom Crash </a:t>
                      </a:r>
                      <a:endParaRPr lang="en-US"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a:solidFill>
                            <a:schemeClr val="tx1"/>
                          </a:solidFill>
                          <a:effectLst/>
                          <a:latin typeface="+mn-lt"/>
                          <a:ea typeface="Calibri" panose="020F0502020204030204" pitchFamily="34" charset="0"/>
                          <a:cs typeface="Times New Roman" panose="02020603050405020304" pitchFamily="18" charset="0"/>
                        </a:rPr>
                        <a:t>N/A</a:t>
                      </a:r>
                      <a:endParaRPr lang="en-US" sz="18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a:solidFill>
                            <a:schemeClr val="tx1"/>
                          </a:solidFill>
                          <a:effectLst/>
                          <a:latin typeface="+mn-lt"/>
                          <a:ea typeface="Calibri" panose="020F0502020204030204" pitchFamily="34" charset="0"/>
                          <a:cs typeface="Times New Roman" panose="02020603050405020304" pitchFamily="18" charset="0"/>
                        </a:rPr>
                        <a:t>0%</a:t>
                      </a:r>
                      <a:endParaRPr lang="en-US" sz="18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tx1"/>
                          </a:solidFill>
                          <a:effectLst/>
                          <a:latin typeface="+mn-lt"/>
                          <a:ea typeface="Calibri" panose="020F0502020204030204" pitchFamily="34" charset="0"/>
                          <a:cs typeface="Times New Roman" panose="02020603050405020304" pitchFamily="18" charset="0"/>
                        </a:rPr>
                        <a:t>-3%</a:t>
                      </a:r>
                      <a:endParaRPr lang="en-US"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tx1"/>
                          </a:solidFill>
                          <a:effectLst/>
                          <a:latin typeface="+mn-lt"/>
                          <a:ea typeface="Calibri" panose="020F0502020204030204" pitchFamily="34" charset="0"/>
                          <a:cs typeface="Times New Roman" panose="02020603050405020304" pitchFamily="18" charset="0"/>
                        </a:rPr>
                        <a:t>-7%</a:t>
                      </a:r>
                      <a:endParaRPr lang="en-US"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tx1"/>
                          </a:solidFill>
                          <a:effectLst/>
                          <a:latin typeface="+mn-lt"/>
                          <a:ea typeface="Calibri" panose="020F0502020204030204" pitchFamily="34" charset="0"/>
                          <a:cs typeface="Times New Roman" panose="02020603050405020304" pitchFamily="18" charset="0"/>
                        </a:rPr>
                        <a:t>-4%</a:t>
                      </a:r>
                      <a:endParaRPr lang="en-US"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54362247"/>
                  </a:ext>
                </a:extLst>
              </a:tr>
            </a:tbl>
          </a:graphicData>
        </a:graphic>
      </p:graphicFrame>
      <p:sp>
        <p:nvSpPr>
          <p:cNvPr id="4" name="Slide Number Placeholder 3">
            <a:extLst>
              <a:ext uri="{FF2B5EF4-FFF2-40B4-BE49-F238E27FC236}">
                <a16:creationId xmlns:a16="http://schemas.microsoft.com/office/drawing/2014/main" id="{ADDD50A6-09EF-4780-9A76-D907D92306C6}"/>
              </a:ext>
            </a:extLst>
          </p:cNvPr>
          <p:cNvSpPr>
            <a:spLocks noGrp="1"/>
          </p:cNvSpPr>
          <p:nvPr>
            <p:ph type="sldNum" sz="quarter" idx="12"/>
          </p:nvPr>
        </p:nvSpPr>
        <p:spPr/>
        <p:txBody>
          <a:bodyPr/>
          <a:lstStyle/>
          <a:p>
            <a:fld id="{0AB40DA4-FA10-48ED-9ACF-0ECC4D460407}" type="slidenum">
              <a:rPr lang="en-US" smtClean="0"/>
              <a:pPr/>
              <a:t>11</a:t>
            </a:fld>
            <a:endParaRPr lang="en-US" dirty="0"/>
          </a:p>
        </p:txBody>
      </p:sp>
    </p:spTree>
    <p:extLst>
      <p:ext uri="{BB962C8B-B14F-4D97-AF65-F5344CB8AC3E}">
        <p14:creationId xmlns:p14="http://schemas.microsoft.com/office/powerpoint/2010/main" val="3710586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9FC55-680C-4F90-9338-8B1F67AF7CB7}"/>
              </a:ext>
            </a:extLst>
          </p:cNvPr>
          <p:cNvSpPr>
            <a:spLocks noGrp="1"/>
          </p:cNvSpPr>
          <p:nvPr>
            <p:ph type="title"/>
          </p:nvPr>
        </p:nvSpPr>
        <p:spPr>
          <a:xfrm>
            <a:off x="547816" y="258800"/>
            <a:ext cx="11096368" cy="957048"/>
          </a:xfrm>
        </p:spPr>
        <p:txBody>
          <a:bodyPr/>
          <a:lstStyle/>
          <a:p>
            <a:r>
              <a:rPr lang="en-US" sz="4000" dirty="0"/>
              <a:t>Passenger Air Travel and Real Disposable Income</a:t>
            </a:r>
          </a:p>
        </p:txBody>
      </p:sp>
      <p:pic>
        <p:nvPicPr>
          <p:cNvPr id="5" name="Content Placeholder 4">
            <a:extLst>
              <a:ext uri="{FF2B5EF4-FFF2-40B4-BE49-F238E27FC236}">
                <a16:creationId xmlns:a16="http://schemas.microsoft.com/office/drawing/2014/main" id="{2D867053-DB49-42A0-88F4-1DAE8E28F3FD}"/>
              </a:ext>
            </a:extLst>
          </p:cNvPr>
          <p:cNvPicPr>
            <a:picLocks noGrp="1" noChangeAspect="1"/>
          </p:cNvPicPr>
          <p:nvPr>
            <p:ph idx="1"/>
          </p:nvPr>
        </p:nvPicPr>
        <p:blipFill>
          <a:blip r:embed="rId3"/>
          <a:stretch>
            <a:fillRect/>
          </a:stretch>
        </p:blipFill>
        <p:spPr>
          <a:xfrm>
            <a:off x="1742782" y="1433014"/>
            <a:ext cx="9346977" cy="4812495"/>
          </a:xfrm>
          <a:prstGeom prst="rect">
            <a:avLst/>
          </a:prstGeom>
        </p:spPr>
      </p:pic>
      <p:sp>
        <p:nvSpPr>
          <p:cNvPr id="4" name="Slide Number Placeholder 3">
            <a:extLst>
              <a:ext uri="{FF2B5EF4-FFF2-40B4-BE49-F238E27FC236}">
                <a16:creationId xmlns:a16="http://schemas.microsoft.com/office/drawing/2014/main" id="{9930AA89-992A-4D6A-A038-E583D2D084B8}"/>
              </a:ext>
            </a:extLst>
          </p:cNvPr>
          <p:cNvSpPr>
            <a:spLocks noGrp="1"/>
          </p:cNvSpPr>
          <p:nvPr>
            <p:ph type="sldNum" sz="quarter" idx="12"/>
          </p:nvPr>
        </p:nvSpPr>
        <p:spPr/>
        <p:txBody>
          <a:bodyPr/>
          <a:lstStyle/>
          <a:p>
            <a:fld id="{0AB40DA4-FA10-48ED-9ACF-0ECC4D460407}" type="slidenum">
              <a:rPr lang="en-US" smtClean="0"/>
              <a:pPr/>
              <a:t>12</a:t>
            </a:fld>
            <a:endParaRPr lang="en-US" dirty="0"/>
          </a:p>
        </p:txBody>
      </p:sp>
      <p:pic>
        <p:nvPicPr>
          <p:cNvPr id="6" name="Picture 5">
            <a:extLst>
              <a:ext uri="{FF2B5EF4-FFF2-40B4-BE49-F238E27FC236}">
                <a16:creationId xmlns:a16="http://schemas.microsoft.com/office/drawing/2014/main" id="{B2846A90-FB98-4661-A69B-FB0B09D500AD}"/>
              </a:ext>
            </a:extLst>
          </p:cNvPr>
          <p:cNvPicPr>
            <a:picLocks noChangeAspect="1"/>
          </p:cNvPicPr>
          <p:nvPr/>
        </p:nvPicPr>
        <p:blipFill>
          <a:blip r:embed="rId4"/>
          <a:stretch>
            <a:fillRect/>
          </a:stretch>
        </p:blipFill>
        <p:spPr>
          <a:xfrm>
            <a:off x="7718743" y="5037900"/>
            <a:ext cx="3158363" cy="1207609"/>
          </a:xfrm>
          <a:prstGeom prst="rect">
            <a:avLst/>
          </a:prstGeom>
        </p:spPr>
      </p:pic>
    </p:spTree>
    <p:extLst>
      <p:ext uri="{BB962C8B-B14F-4D97-AF65-F5344CB8AC3E}">
        <p14:creationId xmlns:p14="http://schemas.microsoft.com/office/powerpoint/2010/main" val="282379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440A5-10E8-4763-A5CC-E4FF7E8A2372}"/>
              </a:ext>
            </a:extLst>
          </p:cNvPr>
          <p:cNvSpPr>
            <a:spLocks noGrp="1"/>
          </p:cNvSpPr>
          <p:nvPr>
            <p:ph type="title"/>
          </p:nvPr>
        </p:nvSpPr>
        <p:spPr>
          <a:xfrm>
            <a:off x="547816" y="157408"/>
            <a:ext cx="11096368" cy="815088"/>
          </a:xfrm>
        </p:spPr>
        <p:txBody>
          <a:bodyPr/>
          <a:lstStyle/>
          <a:p>
            <a:r>
              <a:rPr lang="en-US" sz="4000" dirty="0"/>
              <a:t>Air Freight and GDP</a:t>
            </a:r>
          </a:p>
        </p:txBody>
      </p:sp>
      <p:sp>
        <p:nvSpPr>
          <p:cNvPr id="4" name="Slide Number Placeholder 3">
            <a:extLst>
              <a:ext uri="{FF2B5EF4-FFF2-40B4-BE49-F238E27FC236}">
                <a16:creationId xmlns:a16="http://schemas.microsoft.com/office/drawing/2014/main" id="{2DB3E2DD-C1D4-4C9D-A5F0-77E36E24A8C3}"/>
              </a:ext>
            </a:extLst>
          </p:cNvPr>
          <p:cNvSpPr>
            <a:spLocks noGrp="1"/>
          </p:cNvSpPr>
          <p:nvPr>
            <p:ph type="sldNum" sz="quarter" idx="12"/>
          </p:nvPr>
        </p:nvSpPr>
        <p:spPr/>
        <p:txBody>
          <a:bodyPr/>
          <a:lstStyle/>
          <a:p>
            <a:fld id="{0AB40DA4-FA10-48ED-9ACF-0ECC4D460407}" type="slidenum">
              <a:rPr lang="en-US" smtClean="0"/>
              <a:pPr/>
              <a:t>13</a:t>
            </a:fld>
            <a:endParaRPr lang="en-US" dirty="0"/>
          </a:p>
        </p:txBody>
      </p:sp>
      <p:pic>
        <p:nvPicPr>
          <p:cNvPr id="8" name="Content Placeholder 7">
            <a:extLst>
              <a:ext uri="{FF2B5EF4-FFF2-40B4-BE49-F238E27FC236}">
                <a16:creationId xmlns:a16="http://schemas.microsoft.com/office/drawing/2014/main" id="{3F8B6C46-AF4C-4E75-909D-4C09EF91BB9E}"/>
              </a:ext>
            </a:extLst>
          </p:cNvPr>
          <p:cNvPicPr>
            <a:picLocks noGrp="1" noChangeAspect="1"/>
          </p:cNvPicPr>
          <p:nvPr>
            <p:ph idx="1"/>
          </p:nvPr>
        </p:nvPicPr>
        <p:blipFill>
          <a:blip r:embed="rId3"/>
          <a:stretch>
            <a:fillRect/>
          </a:stretch>
        </p:blipFill>
        <p:spPr>
          <a:xfrm>
            <a:off x="1209484" y="935665"/>
            <a:ext cx="10209883" cy="5385247"/>
          </a:xfrm>
          <a:prstGeom prst="rect">
            <a:avLst/>
          </a:prstGeom>
        </p:spPr>
      </p:pic>
      <p:pic>
        <p:nvPicPr>
          <p:cNvPr id="10" name="Picture 9">
            <a:extLst>
              <a:ext uri="{FF2B5EF4-FFF2-40B4-BE49-F238E27FC236}">
                <a16:creationId xmlns:a16="http://schemas.microsoft.com/office/drawing/2014/main" id="{5C599FE1-BAA3-40C0-9C1D-00300012085C}"/>
              </a:ext>
            </a:extLst>
          </p:cNvPr>
          <p:cNvPicPr>
            <a:picLocks noChangeAspect="1"/>
          </p:cNvPicPr>
          <p:nvPr/>
        </p:nvPicPr>
        <p:blipFill>
          <a:blip r:embed="rId4"/>
          <a:stretch>
            <a:fillRect/>
          </a:stretch>
        </p:blipFill>
        <p:spPr>
          <a:xfrm>
            <a:off x="7578745" y="5021384"/>
            <a:ext cx="3681134" cy="1271664"/>
          </a:xfrm>
          <a:prstGeom prst="rect">
            <a:avLst/>
          </a:prstGeom>
        </p:spPr>
      </p:pic>
    </p:spTree>
    <p:extLst>
      <p:ext uri="{BB962C8B-B14F-4D97-AF65-F5344CB8AC3E}">
        <p14:creationId xmlns:p14="http://schemas.microsoft.com/office/powerpoint/2010/main" val="2583246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8F681-DF7B-473C-964B-43B6E289208C}"/>
              </a:ext>
            </a:extLst>
          </p:cNvPr>
          <p:cNvSpPr>
            <a:spLocks noGrp="1"/>
          </p:cNvSpPr>
          <p:nvPr>
            <p:ph type="title"/>
          </p:nvPr>
        </p:nvSpPr>
        <p:spPr/>
        <p:txBody>
          <a:bodyPr/>
          <a:lstStyle/>
          <a:p>
            <a:r>
              <a:rPr lang="en-US" sz="3600" dirty="0"/>
              <a:t>Vehicle Miles Traveled and Real Disposable Income</a:t>
            </a:r>
          </a:p>
        </p:txBody>
      </p:sp>
      <p:sp>
        <p:nvSpPr>
          <p:cNvPr id="4" name="Slide Number Placeholder 3">
            <a:extLst>
              <a:ext uri="{FF2B5EF4-FFF2-40B4-BE49-F238E27FC236}">
                <a16:creationId xmlns:a16="http://schemas.microsoft.com/office/drawing/2014/main" id="{42BA0108-6C45-4E25-BA97-43F72A63C646}"/>
              </a:ext>
            </a:extLst>
          </p:cNvPr>
          <p:cNvSpPr>
            <a:spLocks noGrp="1"/>
          </p:cNvSpPr>
          <p:nvPr>
            <p:ph type="sldNum" sz="quarter" idx="12"/>
          </p:nvPr>
        </p:nvSpPr>
        <p:spPr/>
        <p:txBody>
          <a:bodyPr/>
          <a:lstStyle/>
          <a:p>
            <a:fld id="{0AB40DA4-FA10-48ED-9ACF-0ECC4D460407}" type="slidenum">
              <a:rPr lang="en-US" smtClean="0"/>
              <a:pPr/>
              <a:t>14</a:t>
            </a:fld>
            <a:endParaRPr lang="en-US" dirty="0"/>
          </a:p>
        </p:txBody>
      </p:sp>
      <p:pic>
        <p:nvPicPr>
          <p:cNvPr id="14" name="Content Placeholder 13">
            <a:extLst>
              <a:ext uri="{FF2B5EF4-FFF2-40B4-BE49-F238E27FC236}">
                <a16:creationId xmlns:a16="http://schemas.microsoft.com/office/drawing/2014/main" id="{41E5C833-8B0C-46B4-B2B2-0C36911608A8}"/>
              </a:ext>
            </a:extLst>
          </p:cNvPr>
          <p:cNvPicPr>
            <a:picLocks noGrp="1" noChangeAspect="1"/>
          </p:cNvPicPr>
          <p:nvPr>
            <p:ph idx="1"/>
          </p:nvPr>
        </p:nvPicPr>
        <p:blipFill>
          <a:blip r:embed="rId3"/>
          <a:stretch>
            <a:fillRect/>
          </a:stretch>
        </p:blipFill>
        <p:spPr>
          <a:xfrm>
            <a:off x="690676" y="967563"/>
            <a:ext cx="10802409" cy="5211630"/>
          </a:xfrm>
          <a:prstGeom prst="rect">
            <a:avLst/>
          </a:prstGeom>
        </p:spPr>
      </p:pic>
      <p:pic>
        <p:nvPicPr>
          <p:cNvPr id="15" name="Picture 14">
            <a:extLst>
              <a:ext uri="{FF2B5EF4-FFF2-40B4-BE49-F238E27FC236}">
                <a16:creationId xmlns:a16="http://schemas.microsoft.com/office/drawing/2014/main" id="{4A6022FB-9955-41E0-B0A0-E5993F150756}"/>
              </a:ext>
            </a:extLst>
          </p:cNvPr>
          <p:cNvPicPr>
            <a:picLocks noChangeAspect="1"/>
          </p:cNvPicPr>
          <p:nvPr/>
        </p:nvPicPr>
        <p:blipFill>
          <a:blip r:embed="rId4"/>
          <a:stretch>
            <a:fillRect/>
          </a:stretch>
        </p:blipFill>
        <p:spPr>
          <a:xfrm>
            <a:off x="8049461" y="4986208"/>
            <a:ext cx="3003061" cy="1107925"/>
          </a:xfrm>
          <a:prstGeom prst="rect">
            <a:avLst/>
          </a:prstGeom>
        </p:spPr>
      </p:pic>
    </p:spTree>
    <p:extLst>
      <p:ext uri="{BB962C8B-B14F-4D97-AF65-F5344CB8AC3E}">
        <p14:creationId xmlns:p14="http://schemas.microsoft.com/office/powerpoint/2010/main" val="4240109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4C386-29BA-4169-A9A8-E1BEE91E4851}"/>
              </a:ext>
            </a:extLst>
          </p:cNvPr>
          <p:cNvSpPr>
            <a:spLocks noGrp="1"/>
          </p:cNvSpPr>
          <p:nvPr>
            <p:ph type="title"/>
          </p:nvPr>
        </p:nvSpPr>
        <p:spPr/>
        <p:txBody>
          <a:bodyPr/>
          <a:lstStyle/>
          <a:p>
            <a:r>
              <a:rPr lang="en-US" dirty="0"/>
              <a:t>Truck Freight and GDP</a:t>
            </a:r>
          </a:p>
        </p:txBody>
      </p:sp>
      <p:pic>
        <p:nvPicPr>
          <p:cNvPr id="5" name="Content Placeholder 4">
            <a:extLst>
              <a:ext uri="{FF2B5EF4-FFF2-40B4-BE49-F238E27FC236}">
                <a16:creationId xmlns:a16="http://schemas.microsoft.com/office/drawing/2014/main" id="{25A6F344-65EC-4DC3-AAFC-574EA0BBD54F}"/>
              </a:ext>
            </a:extLst>
          </p:cNvPr>
          <p:cNvPicPr>
            <a:picLocks noGrp="1" noChangeAspect="1"/>
          </p:cNvPicPr>
          <p:nvPr>
            <p:ph idx="1"/>
          </p:nvPr>
        </p:nvPicPr>
        <p:blipFill>
          <a:blip r:embed="rId2"/>
          <a:stretch>
            <a:fillRect/>
          </a:stretch>
        </p:blipFill>
        <p:spPr>
          <a:xfrm>
            <a:off x="1120681" y="1044975"/>
            <a:ext cx="9942400" cy="5311375"/>
          </a:xfrm>
          <a:prstGeom prst="rect">
            <a:avLst/>
          </a:prstGeom>
        </p:spPr>
      </p:pic>
      <p:sp>
        <p:nvSpPr>
          <p:cNvPr id="4" name="Slide Number Placeholder 3">
            <a:extLst>
              <a:ext uri="{FF2B5EF4-FFF2-40B4-BE49-F238E27FC236}">
                <a16:creationId xmlns:a16="http://schemas.microsoft.com/office/drawing/2014/main" id="{02F38383-FEF9-4284-9E3F-B2C34CF807C3}"/>
              </a:ext>
            </a:extLst>
          </p:cNvPr>
          <p:cNvSpPr>
            <a:spLocks noGrp="1"/>
          </p:cNvSpPr>
          <p:nvPr>
            <p:ph type="sldNum" sz="quarter" idx="12"/>
          </p:nvPr>
        </p:nvSpPr>
        <p:spPr/>
        <p:txBody>
          <a:bodyPr/>
          <a:lstStyle/>
          <a:p>
            <a:fld id="{0AB40DA4-FA10-48ED-9ACF-0ECC4D460407}" type="slidenum">
              <a:rPr lang="en-US" smtClean="0"/>
              <a:pPr/>
              <a:t>15</a:t>
            </a:fld>
            <a:endParaRPr lang="en-US" dirty="0"/>
          </a:p>
        </p:txBody>
      </p:sp>
      <p:pic>
        <p:nvPicPr>
          <p:cNvPr id="6" name="Picture 5">
            <a:extLst>
              <a:ext uri="{FF2B5EF4-FFF2-40B4-BE49-F238E27FC236}">
                <a16:creationId xmlns:a16="http://schemas.microsoft.com/office/drawing/2014/main" id="{A601581B-7F4B-44BE-818E-6D8EAD034DA2}"/>
              </a:ext>
            </a:extLst>
          </p:cNvPr>
          <p:cNvPicPr>
            <a:picLocks noChangeAspect="1"/>
          </p:cNvPicPr>
          <p:nvPr/>
        </p:nvPicPr>
        <p:blipFill>
          <a:blip r:embed="rId3"/>
          <a:stretch>
            <a:fillRect/>
          </a:stretch>
        </p:blipFill>
        <p:spPr>
          <a:xfrm>
            <a:off x="8183023" y="5221029"/>
            <a:ext cx="2502697" cy="1183992"/>
          </a:xfrm>
          <a:prstGeom prst="rect">
            <a:avLst/>
          </a:prstGeom>
        </p:spPr>
      </p:pic>
    </p:spTree>
    <p:extLst>
      <p:ext uri="{BB962C8B-B14F-4D97-AF65-F5344CB8AC3E}">
        <p14:creationId xmlns:p14="http://schemas.microsoft.com/office/powerpoint/2010/main" val="1264320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F4123-B61D-4F1A-96FC-E3BF907CF2C1}"/>
              </a:ext>
            </a:extLst>
          </p:cNvPr>
          <p:cNvSpPr>
            <a:spLocks noGrp="1"/>
          </p:cNvSpPr>
          <p:nvPr>
            <p:ph type="title"/>
          </p:nvPr>
        </p:nvSpPr>
        <p:spPr>
          <a:xfrm>
            <a:off x="543697" y="167080"/>
            <a:ext cx="11096368" cy="957048"/>
          </a:xfrm>
        </p:spPr>
        <p:txBody>
          <a:bodyPr/>
          <a:lstStyle/>
          <a:p>
            <a:r>
              <a:rPr lang="en-US" sz="3600" dirty="0"/>
              <a:t>Resiliency: Air Travel Comparison After Recessions</a:t>
            </a:r>
          </a:p>
        </p:txBody>
      </p:sp>
      <p:sp>
        <p:nvSpPr>
          <p:cNvPr id="4" name="Slide Number Placeholder 3">
            <a:extLst>
              <a:ext uri="{FF2B5EF4-FFF2-40B4-BE49-F238E27FC236}">
                <a16:creationId xmlns:a16="http://schemas.microsoft.com/office/drawing/2014/main" id="{A2CFBBC3-605B-4E71-9068-5F158090C5E3}"/>
              </a:ext>
            </a:extLst>
          </p:cNvPr>
          <p:cNvSpPr>
            <a:spLocks noGrp="1"/>
          </p:cNvSpPr>
          <p:nvPr>
            <p:ph type="sldNum" sz="quarter" idx="12"/>
          </p:nvPr>
        </p:nvSpPr>
        <p:spPr/>
        <p:txBody>
          <a:bodyPr/>
          <a:lstStyle/>
          <a:p>
            <a:fld id="{0AB40DA4-FA10-48ED-9ACF-0ECC4D460407}" type="slidenum">
              <a:rPr lang="en-US" smtClean="0"/>
              <a:pPr/>
              <a:t>16</a:t>
            </a:fld>
            <a:endParaRPr lang="en-US" dirty="0"/>
          </a:p>
        </p:txBody>
      </p:sp>
      <p:pic>
        <p:nvPicPr>
          <p:cNvPr id="7" name="Content Placeholder 6">
            <a:extLst>
              <a:ext uri="{FF2B5EF4-FFF2-40B4-BE49-F238E27FC236}">
                <a16:creationId xmlns:a16="http://schemas.microsoft.com/office/drawing/2014/main" id="{9B9CC7D1-59E5-404B-AE88-D930F288D49B}"/>
              </a:ext>
            </a:extLst>
          </p:cNvPr>
          <p:cNvPicPr>
            <a:picLocks noGrp="1" noChangeAspect="1"/>
          </p:cNvPicPr>
          <p:nvPr>
            <p:ph idx="1"/>
          </p:nvPr>
        </p:nvPicPr>
        <p:blipFill>
          <a:blip r:embed="rId3"/>
          <a:stretch>
            <a:fillRect/>
          </a:stretch>
        </p:blipFill>
        <p:spPr>
          <a:xfrm>
            <a:off x="1125339" y="843650"/>
            <a:ext cx="9933084" cy="5368746"/>
          </a:xfrm>
          <a:prstGeom prst="rect">
            <a:avLst/>
          </a:prstGeom>
        </p:spPr>
      </p:pic>
    </p:spTree>
    <p:extLst>
      <p:ext uri="{BB962C8B-B14F-4D97-AF65-F5344CB8AC3E}">
        <p14:creationId xmlns:p14="http://schemas.microsoft.com/office/powerpoint/2010/main" val="352578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CFB98-FDF5-4EF4-AED0-C859BC36BF29}"/>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4760FC73-8C4B-4107-AFF0-427D7AC2CB1E}"/>
              </a:ext>
            </a:extLst>
          </p:cNvPr>
          <p:cNvSpPr>
            <a:spLocks noGrp="1"/>
          </p:cNvSpPr>
          <p:nvPr>
            <p:ph idx="1"/>
          </p:nvPr>
        </p:nvSpPr>
        <p:spPr/>
        <p:txBody>
          <a:bodyPr>
            <a:normAutofit/>
          </a:bodyPr>
          <a:lstStyle/>
          <a:p>
            <a:r>
              <a:rPr lang="en-US" sz="3200" dirty="0"/>
              <a:t>Breakdown in the passenger travel-economic indicator relationship, as passenger modal activity dropped to historic lows during the COVID-19 pandemic.</a:t>
            </a:r>
          </a:p>
          <a:p>
            <a:pPr lvl="1"/>
            <a:r>
              <a:rPr lang="en-US" sz="2800" dirty="0"/>
              <a:t>Freight fared significantly better, and domestic air freight increased during COVID-19. </a:t>
            </a:r>
          </a:p>
          <a:p>
            <a:r>
              <a:rPr lang="en-US" sz="3200" dirty="0"/>
              <a:t>High degree of uncertainty regarding modal recovery</a:t>
            </a:r>
          </a:p>
          <a:p>
            <a:pPr lvl="1"/>
            <a:r>
              <a:rPr lang="en-US" sz="2800" dirty="0"/>
              <a:t>Pandemic is still ongoing </a:t>
            </a:r>
          </a:p>
          <a:p>
            <a:endParaRPr lang="en-US" sz="3200" dirty="0"/>
          </a:p>
          <a:p>
            <a:pPr lvl="1"/>
            <a:endParaRPr lang="en-US" sz="2800" dirty="0"/>
          </a:p>
        </p:txBody>
      </p:sp>
      <p:sp>
        <p:nvSpPr>
          <p:cNvPr id="4" name="Slide Number Placeholder 3">
            <a:extLst>
              <a:ext uri="{FF2B5EF4-FFF2-40B4-BE49-F238E27FC236}">
                <a16:creationId xmlns:a16="http://schemas.microsoft.com/office/drawing/2014/main" id="{8871468B-1DD9-47A9-BAAD-330647C702B3}"/>
              </a:ext>
            </a:extLst>
          </p:cNvPr>
          <p:cNvSpPr>
            <a:spLocks noGrp="1"/>
          </p:cNvSpPr>
          <p:nvPr>
            <p:ph type="sldNum" sz="quarter" idx="12"/>
          </p:nvPr>
        </p:nvSpPr>
        <p:spPr/>
        <p:txBody>
          <a:bodyPr/>
          <a:lstStyle/>
          <a:p>
            <a:fld id="{0AB40DA4-FA10-48ED-9ACF-0ECC4D460407}" type="slidenum">
              <a:rPr lang="en-US" smtClean="0"/>
              <a:pPr/>
              <a:t>17</a:t>
            </a:fld>
            <a:endParaRPr lang="en-US" dirty="0"/>
          </a:p>
        </p:txBody>
      </p:sp>
    </p:spTree>
    <p:extLst>
      <p:ext uri="{BB962C8B-B14F-4D97-AF65-F5344CB8AC3E}">
        <p14:creationId xmlns:p14="http://schemas.microsoft.com/office/powerpoint/2010/main" val="1040623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B40DA4-FA10-48ED-9ACF-0ECC4D460407}" type="slidenum">
              <a:rPr lang="en-US" smtClean="0"/>
              <a:pPr/>
              <a:t>18</a:t>
            </a:fld>
            <a:endParaRPr lang="en-US" dirty="0"/>
          </a:p>
        </p:txBody>
      </p:sp>
      <p:sp>
        <p:nvSpPr>
          <p:cNvPr id="7" name="Title 1"/>
          <p:cNvSpPr>
            <a:spLocks noGrp="1"/>
          </p:cNvSpPr>
          <p:nvPr>
            <p:ph type="title"/>
          </p:nvPr>
        </p:nvSpPr>
        <p:spPr>
          <a:xfrm>
            <a:off x="543697" y="365126"/>
            <a:ext cx="11096368" cy="957048"/>
          </a:xfrm>
        </p:spPr>
        <p:txBody>
          <a:bodyPr/>
          <a:lstStyle/>
          <a:p>
            <a:r>
              <a:rPr lang="en-US" dirty="0"/>
              <a:t>Q+A Session</a:t>
            </a:r>
          </a:p>
        </p:txBody>
      </p:sp>
      <p:sp>
        <p:nvSpPr>
          <p:cNvPr id="8" name="Content Placeholder 2"/>
          <p:cNvSpPr>
            <a:spLocks noGrp="1"/>
          </p:cNvSpPr>
          <p:nvPr>
            <p:ph idx="1"/>
          </p:nvPr>
        </p:nvSpPr>
        <p:spPr>
          <a:xfrm>
            <a:off x="543697" y="1426703"/>
            <a:ext cx="7112563" cy="4750260"/>
          </a:xfrm>
        </p:spPr>
        <p:txBody>
          <a:bodyPr>
            <a:normAutofit fontScale="92500" lnSpcReduction="20000"/>
          </a:bodyPr>
          <a:lstStyle/>
          <a:p>
            <a:pPr marL="0" indent="0">
              <a:buNone/>
            </a:pPr>
            <a:r>
              <a:rPr lang="en-US" sz="2400" dirty="0"/>
              <a:t>Project Manager: Seamus M. McGovern, Ph.D.</a:t>
            </a:r>
          </a:p>
          <a:p>
            <a:pPr marL="0" indent="0">
              <a:buNone/>
            </a:pPr>
            <a:r>
              <a:rPr lang="en-US" sz="2400" dirty="0"/>
              <a:t>Aviation Systems Engineering Division</a:t>
            </a:r>
          </a:p>
          <a:p>
            <a:pPr marL="0" indent="0">
              <a:buNone/>
            </a:pPr>
            <a:r>
              <a:rPr lang="en-US" sz="2400" dirty="0"/>
              <a:t>617-494-2054 | </a:t>
            </a:r>
            <a:r>
              <a:rPr lang="en-US" sz="2400" dirty="0">
                <a:hlinkClick r:id="rId3"/>
              </a:rPr>
              <a:t>seamus.mcgovern@dot.gov</a:t>
            </a:r>
            <a:endParaRPr lang="en-US" sz="2400" dirty="0"/>
          </a:p>
          <a:p>
            <a:pPr marL="0" indent="0">
              <a:buNone/>
            </a:pPr>
            <a:endParaRPr lang="en-US" sz="2400" dirty="0"/>
          </a:p>
          <a:p>
            <a:pPr marL="0" indent="0">
              <a:buNone/>
            </a:pPr>
            <a:r>
              <a:rPr lang="en-US" sz="2400" dirty="0"/>
              <a:t>Presenter: Max Litvack-Winkler</a:t>
            </a:r>
          </a:p>
          <a:p>
            <a:pPr marL="0" indent="0">
              <a:buNone/>
            </a:pPr>
            <a:r>
              <a:rPr lang="en-US" sz="2400" dirty="0"/>
              <a:t>Economic Analysis Division</a:t>
            </a:r>
          </a:p>
          <a:p>
            <a:pPr marL="0" indent="0">
              <a:buNone/>
            </a:pPr>
            <a:r>
              <a:rPr lang="en-US" sz="2400" dirty="0"/>
              <a:t>617-494-3699 | max.litvack-winkler@dot.gov</a:t>
            </a:r>
          </a:p>
          <a:p>
            <a:pPr marL="0" indent="0">
              <a:buNone/>
            </a:pPr>
            <a:endParaRPr lang="en-US" sz="2400" dirty="0"/>
          </a:p>
          <a:p>
            <a:pPr marL="0" indent="0">
              <a:buNone/>
            </a:pPr>
            <a:r>
              <a:rPr lang="en-US" sz="2400" dirty="0"/>
              <a:t>John A. Volpe National Transportation Systems Center</a:t>
            </a:r>
          </a:p>
          <a:p>
            <a:pPr marL="0" indent="0">
              <a:buNone/>
            </a:pPr>
            <a:r>
              <a:rPr lang="en-US" sz="2400" dirty="0"/>
              <a:t>United States Department of Transportation</a:t>
            </a:r>
          </a:p>
          <a:p>
            <a:pPr marL="0" indent="0">
              <a:buNone/>
            </a:pPr>
            <a:r>
              <a:rPr lang="en-US" sz="2400" dirty="0"/>
              <a:t>55 Broadway | Cambridge Massachusetts 02142</a:t>
            </a:r>
          </a:p>
          <a:p>
            <a:pPr marL="0" indent="0">
              <a:buNone/>
            </a:pPr>
            <a:r>
              <a:rPr lang="en-US" sz="2400" dirty="0">
                <a:hlinkClick r:id="rId4"/>
              </a:rPr>
              <a:t>www.volpe.dot.gov</a:t>
            </a:r>
            <a:endParaRPr lang="en-US" sz="2400" dirty="0"/>
          </a:p>
          <a:p>
            <a:pPr marL="0" indent="0">
              <a:buNone/>
            </a:pPr>
            <a:endParaRPr lang="en-US" dirty="0"/>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56260" y="477776"/>
            <a:ext cx="3983805" cy="5513832"/>
          </a:xfrm>
          <a:prstGeom prst="rect">
            <a:avLst/>
          </a:prstGeom>
        </p:spPr>
      </p:pic>
    </p:spTree>
    <p:extLst>
      <p:ext uri="{BB962C8B-B14F-4D97-AF65-F5344CB8AC3E}">
        <p14:creationId xmlns:p14="http://schemas.microsoft.com/office/powerpoint/2010/main" val="3534635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4DC64-C22E-468D-9868-720910A70806}"/>
              </a:ext>
            </a:extLst>
          </p:cNvPr>
          <p:cNvSpPr>
            <a:spLocks noGrp="1"/>
          </p:cNvSpPr>
          <p:nvPr>
            <p:ph type="title"/>
          </p:nvPr>
        </p:nvSpPr>
        <p:spPr/>
        <p:txBody>
          <a:bodyPr/>
          <a:lstStyle/>
          <a:p>
            <a:r>
              <a:rPr lang="en-US" dirty="0"/>
              <a:t>Background and Introduction</a:t>
            </a:r>
          </a:p>
        </p:txBody>
      </p:sp>
      <p:sp>
        <p:nvSpPr>
          <p:cNvPr id="3" name="Content Placeholder 2">
            <a:extLst>
              <a:ext uri="{FF2B5EF4-FFF2-40B4-BE49-F238E27FC236}">
                <a16:creationId xmlns:a16="http://schemas.microsoft.com/office/drawing/2014/main" id="{D214FFD6-3D63-46A6-92EE-11D5E2003D48}"/>
              </a:ext>
            </a:extLst>
          </p:cNvPr>
          <p:cNvSpPr>
            <a:spLocks noGrp="1"/>
          </p:cNvSpPr>
          <p:nvPr>
            <p:ph idx="1"/>
          </p:nvPr>
        </p:nvSpPr>
        <p:spPr/>
        <p:txBody>
          <a:bodyPr>
            <a:normAutofit/>
          </a:bodyPr>
          <a:lstStyle/>
          <a:p>
            <a:r>
              <a:rPr lang="en-US" dirty="0"/>
              <a:t>Volpe Center is conducting a COVID-19 Impact Study in support </a:t>
            </a:r>
            <a:r>
              <a:rPr lang="en-US"/>
              <a:t>of NASA’s </a:t>
            </a:r>
            <a:r>
              <a:rPr lang="en-US" dirty="0"/>
              <a:t>Aeronautics Research Mission Directorate </a:t>
            </a:r>
          </a:p>
          <a:p>
            <a:pPr lvl="1"/>
            <a:r>
              <a:rPr lang="en-US" dirty="0"/>
              <a:t>Analyze COVID-19’s effect on various modes of transport and economic indicators, including insights on modal resiliency</a:t>
            </a:r>
          </a:p>
          <a:p>
            <a:r>
              <a:rPr lang="en-US" dirty="0"/>
              <a:t>This presentation illustrates preliminary results of passenger and freight multimodal trends in relation to economic indicators before and during the COVID-19 pandemic through Q1 2021</a:t>
            </a:r>
          </a:p>
          <a:p>
            <a:pPr lvl="1"/>
            <a:r>
              <a:rPr lang="en-US" dirty="0"/>
              <a:t>Focus on the aviation market</a:t>
            </a:r>
          </a:p>
        </p:txBody>
      </p:sp>
      <p:sp>
        <p:nvSpPr>
          <p:cNvPr id="4" name="Slide Number Placeholder 3">
            <a:extLst>
              <a:ext uri="{FF2B5EF4-FFF2-40B4-BE49-F238E27FC236}">
                <a16:creationId xmlns:a16="http://schemas.microsoft.com/office/drawing/2014/main" id="{5C177E0B-43C8-4062-8B83-0B8C01D6829C}"/>
              </a:ext>
            </a:extLst>
          </p:cNvPr>
          <p:cNvSpPr>
            <a:spLocks noGrp="1"/>
          </p:cNvSpPr>
          <p:nvPr>
            <p:ph type="sldNum" sz="quarter" idx="12"/>
          </p:nvPr>
        </p:nvSpPr>
        <p:spPr/>
        <p:txBody>
          <a:bodyPr/>
          <a:lstStyle/>
          <a:p>
            <a:fld id="{0AB40DA4-FA10-48ED-9ACF-0ECC4D460407}" type="slidenum">
              <a:rPr lang="en-US" smtClean="0"/>
              <a:pPr/>
              <a:t>2</a:t>
            </a:fld>
            <a:endParaRPr lang="en-US" dirty="0"/>
          </a:p>
        </p:txBody>
      </p:sp>
    </p:spTree>
    <p:extLst>
      <p:ext uri="{BB962C8B-B14F-4D97-AF65-F5344CB8AC3E}">
        <p14:creationId xmlns:p14="http://schemas.microsoft.com/office/powerpoint/2010/main" val="3621375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FFFE9-EB60-4484-982C-8B914076457B}"/>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51D4D78C-6F9D-4A3A-85AB-A277EC1A8F38}"/>
              </a:ext>
            </a:extLst>
          </p:cNvPr>
          <p:cNvSpPr>
            <a:spLocks noGrp="1"/>
          </p:cNvSpPr>
          <p:nvPr>
            <p:ph idx="1"/>
          </p:nvPr>
        </p:nvSpPr>
        <p:spPr/>
        <p:txBody>
          <a:bodyPr/>
          <a:lstStyle/>
          <a:p>
            <a:r>
              <a:rPr lang="en-US" dirty="0"/>
              <a:t>Relationship between economic indicators and transportation activity</a:t>
            </a:r>
          </a:p>
          <a:p>
            <a:r>
              <a:rPr lang="en-US" dirty="0"/>
              <a:t>Overview of transportation activity in the 21</a:t>
            </a:r>
            <a:r>
              <a:rPr lang="en-US" baseline="30000" dirty="0"/>
              <a:t>st</a:t>
            </a:r>
            <a:r>
              <a:rPr lang="en-US" dirty="0"/>
              <a:t> century prior to COVID-19</a:t>
            </a:r>
          </a:p>
          <a:p>
            <a:r>
              <a:rPr lang="en-US" dirty="0"/>
              <a:t>Impact of COVID-19 on transportation activity</a:t>
            </a:r>
          </a:p>
          <a:p>
            <a:r>
              <a:rPr lang="en-US" dirty="0"/>
              <a:t>Economic indicator/transportation activity analysis</a:t>
            </a:r>
          </a:p>
          <a:p>
            <a:r>
              <a:rPr lang="en-US" dirty="0"/>
              <a:t>Resiliency </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B8A0CCC3-22E4-4961-A666-DC39E6694AA4}"/>
              </a:ext>
            </a:extLst>
          </p:cNvPr>
          <p:cNvSpPr>
            <a:spLocks noGrp="1"/>
          </p:cNvSpPr>
          <p:nvPr>
            <p:ph type="sldNum" sz="quarter" idx="12"/>
          </p:nvPr>
        </p:nvSpPr>
        <p:spPr/>
        <p:txBody>
          <a:bodyPr/>
          <a:lstStyle/>
          <a:p>
            <a:fld id="{0AB40DA4-FA10-48ED-9ACF-0ECC4D460407}" type="slidenum">
              <a:rPr lang="en-US" smtClean="0"/>
              <a:pPr/>
              <a:t>3</a:t>
            </a:fld>
            <a:endParaRPr lang="en-US" dirty="0"/>
          </a:p>
        </p:txBody>
      </p:sp>
    </p:spTree>
    <p:extLst>
      <p:ext uri="{BB962C8B-B14F-4D97-AF65-F5344CB8AC3E}">
        <p14:creationId xmlns:p14="http://schemas.microsoft.com/office/powerpoint/2010/main" val="1230763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B691D-9B3A-4D96-9425-D82A57251838}"/>
              </a:ext>
            </a:extLst>
          </p:cNvPr>
          <p:cNvSpPr>
            <a:spLocks noGrp="1"/>
          </p:cNvSpPr>
          <p:nvPr>
            <p:ph type="title"/>
          </p:nvPr>
        </p:nvSpPr>
        <p:spPr/>
        <p:txBody>
          <a:bodyPr/>
          <a:lstStyle/>
          <a:p>
            <a:r>
              <a:rPr lang="en-US" dirty="0"/>
              <a:t>Transportation is a Derived Demand</a:t>
            </a:r>
          </a:p>
        </p:txBody>
      </p:sp>
      <p:sp>
        <p:nvSpPr>
          <p:cNvPr id="4" name="Slide Number Placeholder 3">
            <a:extLst>
              <a:ext uri="{FF2B5EF4-FFF2-40B4-BE49-F238E27FC236}">
                <a16:creationId xmlns:a16="http://schemas.microsoft.com/office/drawing/2014/main" id="{8C212C0F-6568-480E-82EE-412A56D04FD4}"/>
              </a:ext>
            </a:extLst>
          </p:cNvPr>
          <p:cNvSpPr>
            <a:spLocks noGrp="1"/>
          </p:cNvSpPr>
          <p:nvPr>
            <p:ph type="sldNum" sz="quarter" idx="12"/>
          </p:nvPr>
        </p:nvSpPr>
        <p:spPr/>
        <p:txBody>
          <a:bodyPr/>
          <a:lstStyle/>
          <a:p>
            <a:fld id="{0AB40DA4-FA10-48ED-9ACF-0ECC4D460407}" type="slidenum">
              <a:rPr lang="en-US" smtClean="0"/>
              <a:pPr/>
              <a:t>4</a:t>
            </a:fld>
            <a:endParaRPr lang="en-US" dirty="0"/>
          </a:p>
        </p:txBody>
      </p:sp>
      <p:graphicFrame>
        <p:nvGraphicFramePr>
          <p:cNvPr id="5" name="Content Placeholder 4">
            <a:extLst>
              <a:ext uri="{FF2B5EF4-FFF2-40B4-BE49-F238E27FC236}">
                <a16:creationId xmlns:a16="http://schemas.microsoft.com/office/drawing/2014/main" id="{B21BF1F2-1F95-45B6-9059-D4BF3CEE0164}"/>
              </a:ext>
            </a:extLst>
          </p:cNvPr>
          <p:cNvGraphicFramePr>
            <a:graphicFrameLocks noGrp="1"/>
          </p:cNvGraphicFramePr>
          <p:nvPr>
            <p:ph idx="1"/>
            <p:extLst>
              <p:ext uri="{D42A27DB-BD31-4B8C-83A1-F6EECF244321}">
                <p14:modId xmlns:p14="http://schemas.microsoft.com/office/powerpoint/2010/main" val="1098066096"/>
              </p:ext>
            </p:extLst>
          </p:nvPr>
        </p:nvGraphicFramePr>
        <p:xfrm>
          <a:off x="543697" y="3832353"/>
          <a:ext cx="11096625" cy="20515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a:extLst>
              <a:ext uri="{FF2B5EF4-FFF2-40B4-BE49-F238E27FC236}">
                <a16:creationId xmlns:a16="http://schemas.microsoft.com/office/drawing/2014/main" id="{DECA1476-D434-43E5-89C7-80FBC4A05CB9}"/>
              </a:ext>
            </a:extLst>
          </p:cNvPr>
          <p:cNvGraphicFramePr/>
          <p:nvPr>
            <p:extLst>
              <p:ext uri="{D42A27DB-BD31-4B8C-83A1-F6EECF244321}">
                <p14:modId xmlns:p14="http://schemas.microsoft.com/office/powerpoint/2010/main" val="1661499385"/>
              </p:ext>
            </p:extLst>
          </p:nvPr>
        </p:nvGraphicFramePr>
        <p:xfrm>
          <a:off x="543442" y="1648047"/>
          <a:ext cx="11096624" cy="192449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554731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81407-95FC-4453-87AC-1B8138320A7E}"/>
              </a:ext>
            </a:extLst>
          </p:cNvPr>
          <p:cNvSpPr>
            <a:spLocks noGrp="1"/>
          </p:cNvSpPr>
          <p:nvPr>
            <p:ph type="title"/>
          </p:nvPr>
        </p:nvSpPr>
        <p:spPr/>
        <p:txBody>
          <a:bodyPr/>
          <a:lstStyle/>
          <a:p>
            <a:r>
              <a:rPr lang="en-US" dirty="0"/>
              <a:t>Modal Data Dictionary</a:t>
            </a:r>
          </a:p>
        </p:txBody>
      </p:sp>
      <p:sp>
        <p:nvSpPr>
          <p:cNvPr id="4" name="Slide Number Placeholder 3">
            <a:extLst>
              <a:ext uri="{FF2B5EF4-FFF2-40B4-BE49-F238E27FC236}">
                <a16:creationId xmlns:a16="http://schemas.microsoft.com/office/drawing/2014/main" id="{4D9E1133-B865-4F8D-A8A6-A1D3FDA255AE}"/>
              </a:ext>
            </a:extLst>
          </p:cNvPr>
          <p:cNvSpPr>
            <a:spLocks noGrp="1"/>
          </p:cNvSpPr>
          <p:nvPr>
            <p:ph type="sldNum" sz="quarter" idx="12"/>
          </p:nvPr>
        </p:nvSpPr>
        <p:spPr/>
        <p:txBody>
          <a:bodyPr/>
          <a:lstStyle/>
          <a:p>
            <a:fld id="{0AB40DA4-FA10-48ED-9ACF-0ECC4D460407}" type="slidenum">
              <a:rPr lang="en-US" smtClean="0"/>
              <a:pPr/>
              <a:t>5</a:t>
            </a:fld>
            <a:endParaRPr lang="en-US" dirty="0"/>
          </a:p>
        </p:txBody>
      </p:sp>
      <p:graphicFrame>
        <p:nvGraphicFramePr>
          <p:cNvPr id="6" name="Table 7">
            <a:extLst>
              <a:ext uri="{FF2B5EF4-FFF2-40B4-BE49-F238E27FC236}">
                <a16:creationId xmlns:a16="http://schemas.microsoft.com/office/drawing/2014/main" id="{49CF599A-F3AB-44C8-BF0B-17A9462FE869}"/>
              </a:ext>
            </a:extLst>
          </p:cNvPr>
          <p:cNvGraphicFramePr>
            <a:graphicFrameLocks/>
          </p:cNvGraphicFramePr>
          <p:nvPr>
            <p:extLst>
              <p:ext uri="{D42A27DB-BD31-4B8C-83A1-F6EECF244321}">
                <p14:modId xmlns:p14="http://schemas.microsoft.com/office/powerpoint/2010/main" val="323179178"/>
              </p:ext>
            </p:extLst>
          </p:nvPr>
        </p:nvGraphicFramePr>
        <p:xfrm>
          <a:off x="448003" y="1403497"/>
          <a:ext cx="11192061" cy="4561371"/>
        </p:xfrm>
        <a:graphic>
          <a:graphicData uri="http://schemas.openxmlformats.org/drawingml/2006/table">
            <a:tbl>
              <a:tblPr firstRow="1" bandRow="1">
                <a:tableStyleId>{5C22544A-7EE6-4342-B048-85BDC9FD1C3A}</a:tableStyleId>
              </a:tblPr>
              <a:tblGrid>
                <a:gridCol w="1657244">
                  <a:extLst>
                    <a:ext uri="{9D8B030D-6E8A-4147-A177-3AD203B41FA5}">
                      <a16:colId xmlns:a16="http://schemas.microsoft.com/office/drawing/2014/main" val="2886157316"/>
                    </a:ext>
                  </a:extLst>
                </a:gridCol>
                <a:gridCol w="2200939">
                  <a:extLst>
                    <a:ext uri="{9D8B030D-6E8A-4147-A177-3AD203B41FA5}">
                      <a16:colId xmlns:a16="http://schemas.microsoft.com/office/drawing/2014/main" val="646803482"/>
                    </a:ext>
                  </a:extLst>
                </a:gridCol>
                <a:gridCol w="3136605">
                  <a:extLst>
                    <a:ext uri="{9D8B030D-6E8A-4147-A177-3AD203B41FA5}">
                      <a16:colId xmlns:a16="http://schemas.microsoft.com/office/drawing/2014/main" val="1677080754"/>
                    </a:ext>
                  </a:extLst>
                </a:gridCol>
                <a:gridCol w="4197273">
                  <a:extLst>
                    <a:ext uri="{9D8B030D-6E8A-4147-A177-3AD203B41FA5}">
                      <a16:colId xmlns:a16="http://schemas.microsoft.com/office/drawing/2014/main" val="1144764153"/>
                    </a:ext>
                  </a:extLst>
                </a:gridCol>
              </a:tblGrid>
              <a:tr h="510909">
                <a:tc>
                  <a:txBody>
                    <a:bodyPr/>
                    <a:lstStyle/>
                    <a:p>
                      <a:pPr algn="ctr"/>
                      <a:r>
                        <a:rPr lang="en-US" sz="1800" dirty="0">
                          <a:solidFill>
                            <a:schemeClr val="bg1"/>
                          </a:solidFill>
                          <a:latin typeface="+mn-lt"/>
                        </a:rPr>
                        <a:t>Mode</a:t>
                      </a:r>
                    </a:p>
                  </a:txBody>
                  <a:tcPr anchor="ctr"/>
                </a:tc>
                <a:tc>
                  <a:txBody>
                    <a:bodyPr/>
                    <a:lstStyle/>
                    <a:p>
                      <a:pPr marL="0" marR="0" algn="ctr">
                        <a:lnSpc>
                          <a:spcPct val="115000"/>
                        </a:lnSpc>
                        <a:spcBef>
                          <a:spcPts val="0"/>
                        </a:spcBef>
                        <a:spcAft>
                          <a:spcPts val="0"/>
                        </a:spcAft>
                      </a:pPr>
                      <a:r>
                        <a:rPr lang="en-US" sz="1800" dirty="0">
                          <a:solidFill>
                            <a:schemeClr val="bg1"/>
                          </a:solidFill>
                          <a:effectLst/>
                          <a:latin typeface="+mn-lt"/>
                          <a:ea typeface="Calibri" panose="020F0502020204030204" pitchFamily="34" charset="0"/>
                          <a:cs typeface="Times New Roman" panose="02020603050405020304" pitchFamily="18" charset="0"/>
                        </a:rPr>
                        <a:t>Freight/Passenger</a:t>
                      </a:r>
                    </a:p>
                  </a:txBody>
                  <a:tcPr marL="68580" marR="68580" marT="0" marB="0" anchor="ct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Data Metric</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b="1" dirty="0">
                          <a:solidFill>
                            <a:schemeClr val="bg1"/>
                          </a:solidFill>
                          <a:effectLst/>
                          <a:latin typeface="+mn-lt"/>
                          <a:ea typeface="Calibri" panose="020F0502020204030204" pitchFamily="34" charset="0"/>
                          <a:cs typeface="Times New Roman" panose="02020603050405020304" pitchFamily="18" charset="0"/>
                        </a:rPr>
                        <a:t>Source</a:t>
                      </a:r>
                      <a:endParaRPr lang="en-US" sz="18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56549526"/>
                  </a:ext>
                </a:extLst>
              </a:tr>
              <a:tr h="636034">
                <a:tc>
                  <a:txBody>
                    <a:bodyPr/>
                    <a:lstStyle/>
                    <a:p>
                      <a:pPr marL="0" marR="0" algn="l">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Aviation</a:t>
                      </a:r>
                    </a:p>
                  </a:txBody>
                  <a:tcPr marL="68580" marR="68580" marT="0" marB="0" anchor="ctr"/>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Passenger</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rPr>
                        <a:t>Aviation Revenue Passenger Miles</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rPr>
                        <a:t>Bureau of Transportation Statistics</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2217807"/>
                  </a:ext>
                </a:extLst>
              </a:tr>
              <a:tr h="357060">
                <a:tc>
                  <a:txBody>
                    <a:bodyPr/>
                    <a:lstStyle/>
                    <a:p>
                      <a:pPr marL="0" marR="0" algn="l">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Highway</a:t>
                      </a:r>
                    </a:p>
                  </a:txBody>
                  <a:tcPr marL="68580" marR="68580" marT="0" marB="0" anchor="ctr"/>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Passenger</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rPr>
                        <a:t>Vehicle Miles Traveled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rPr>
                        <a:t>Bureau of Transportation Statistics</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0392993"/>
                  </a:ext>
                </a:extLst>
              </a:tr>
              <a:tr h="636034">
                <a:tc>
                  <a:txBody>
                    <a:bodyPr/>
                    <a:lstStyle/>
                    <a:p>
                      <a:pPr marL="0" marR="0" algn="l">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Transit</a:t>
                      </a:r>
                    </a:p>
                  </a:txBody>
                  <a:tcPr marL="68580" marR="68580" marT="0" marB="0" anchor="ctr"/>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Passenger</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rPr>
                        <a:t>Estimated Unlinked Passenger Trips</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rPr>
                        <a:t>American Public Transportation Association</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9290037"/>
                  </a:ext>
                </a:extLst>
              </a:tr>
              <a:tr h="357060">
                <a:tc>
                  <a:txBody>
                    <a:bodyPr/>
                    <a:lstStyle/>
                    <a:p>
                      <a:pPr marL="0" marR="0" algn="l">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Rail</a:t>
                      </a:r>
                    </a:p>
                  </a:txBody>
                  <a:tcPr marL="68580" marR="68580" marT="0" marB="0" anchor="ctr"/>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Passenger</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rPr>
                        <a:t>Rail Revenue Passenger Miles</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rPr>
                        <a:t>Bureau of Transportation Statistics</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1872493"/>
                  </a:ext>
                </a:extLst>
              </a:tr>
              <a:tr h="636034">
                <a:tc>
                  <a:txBody>
                    <a:bodyPr/>
                    <a:lstStyle/>
                    <a:p>
                      <a:pPr marL="0" marR="0" algn="l">
                        <a:lnSpc>
                          <a:spcPct val="115000"/>
                        </a:lnSpc>
                        <a:spcBef>
                          <a:spcPts val="0"/>
                        </a:spcBef>
                        <a:spcAft>
                          <a:spcPts val="0"/>
                        </a:spcAft>
                      </a:pPr>
                      <a:r>
                        <a:rPr lang="en-US" sz="1800" b="0">
                          <a:solidFill>
                            <a:schemeClr val="tx1"/>
                          </a:solidFill>
                          <a:effectLst/>
                          <a:latin typeface="+mn-lt"/>
                          <a:ea typeface="Calibri" panose="020F0502020204030204" pitchFamily="34" charset="0"/>
                          <a:cs typeface="Times New Roman" panose="02020603050405020304" pitchFamily="18" charset="0"/>
                        </a:rPr>
                        <a:t>Aviation</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Freight</a:t>
                      </a:r>
                    </a:p>
                  </a:txBody>
                  <a:tcPr marL="68580" marR="68580" marT="0" marB="0"/>
                </a:tc>
                <a:tc>
                  <a:txBody>
                    <a:bodyPr/>
                    <a:lstStyle/>
                    <a:p>
                      <a:pPr marL="0" marR="0">
                        <a:lnSpc>
                          <a:spcPct val="115000"/>
                        </a:lnSpc>
                        <a:spcBef>
                          <a:spcPts val="0"/>
                        </a:spcBef>
                        <a:spcAft>
                          <a:spcPts val="0"/>
                        </a:spcAft>
                      </a:pPr>
                      <a:r>
                        <a:rPr lang="en-US" sz="1800" b="0">
                          <a:solidFill>
                            <a:schemeClr val="tx1"/>
                          </a:solidFill>
                          <a:effectLst/>
                          <a:latin typeface="+mn-lt"/>
                          <a:ea typeface="Calibri" panose="020F0502020204030204" pitchFamily="34" charset="0"/>
                          <a:cs typeface="Times New Roman" panose="02020603050405020304" pitchFamily="18" charset="0"/>
                        </a:rPr>
                        <a:t>Air Revenue Ton Miles of Freight and Mail</a:t>
                      </a:r>
                    </a:p>
                  </a:txBody>
                  <a:tcPr marL="68580" marR="68580" marT="0" marB="0"/>
                </a:tc>
                <a:tc>
                  <a:txBody>
                    <a:bodyPr/>
                    <a:lstStyle/>
                    <a:p>
                      <a:pPr marL="0" marR="0">
                        <a:lnSpc>
                          <a:spcPct val="115000"/>
                        </a:lnSpc>
                        <a:spcBef>
                          <a:spcPts val="0"/>
                        </a:spcBef>
                        <a:spcAft>
                          <a:spcPts val="0"/>
                        </a:spcAft>
                      </a:pPr>
                      <a:r>
                        <a:rPr lang="en-US" sz="1800" b="0">
                          <a:solidFill>
                            <a:schemeClr val="tx1"/>
                          </a:solidFill>
                          <a:effectLst/>
                          <a:latin typeface="+mn-lt"/>
                          <a:ea typeface="Calibri" panose="020F0502020204030204" pitchFamily="34" charset="0"/>
                          <a:cs typeface="Times New Roman" panose="02020603050405020304" pitchFamily="18" charset="0"/>
                        </a:rPr>
                        <a:t>Bureau of Transportation Statistics</a:t>
                      </a:r>
                    </a:p>
                  </a:txBody>
                  <a:tcPr marL="68580" marR="68580" marT="0" marB="0"/>
                </a:tc>
                <a:extLst>
                  <a:ext uri="{0D108BD9-81ED-4DB2-BD59-A6C34878D82A}">
                    <a16:rowId xmlns:a16="http://schemas.microsoft.com/office/drawing/2014/main" val="590537139"/>
                  </a:ext>
                </a:extLst>
              </a:tr>
              <a:tr h="357060">
                <a:tc>
                  <a:txBody>
                    <a:bodyPr/>
                    <a:lstStyle/>
                    <a:p>
                      <a:pPr marL="0" marR="0" algn="l">
                        <a:lnSpc>
                          <a:spcPct val="115000"/>
                        </a:lnSpc>
                        <a:spcBef>
                          <a:spcPts val="0"/>
                        </a:spcBef>
                        <a:spcAft>
                          <a:spcPts val="0"/>
                        </a:spcAft>
                      </a:pPr>
                      <a:r>
                        <a:rPr lang="en-US" sz="1800" b="0">
                          <a:solidFill>
                            <a:schemeClr val="tx1"/>
                          </a:solidFill>
                          <a:effectLst/>
                          <a:latin typeface="+mn-lt"/>
                          <a:ea typeface="Calibri" panose="020F0502020204030204" pitchFamily="34" charset="0"/>
                          <a:cs typeface="Times New Roman" panose="02020603050405020304" pitchFamily="18" charset="0"/>
                        </a:rPr>
                        <a:t>Truck</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Freight</a:t>
                      </a:r>
                    </a:p>
                  </a:txBody>
                  <a:tcPr marL="68580" marR="68580" marT="0" marB="0"/>
                </a:tc>
                <a:tc>
                  <a:txBody>
                    <a:bodyPr/>
                    <a:lstStyle/>
                    <a:p>
                      <a:pPr marL="0" marR="0">
                        <a:lnSpc>
                          <a:spcPct val="115000"/>
                        </a:lnSpc>
                        <a:spcBef>
                          <a:spcPts val="0"/>
                        </a:spcBef>
                        <a:spcAft>
                          <a:spcPts val="0"/>
                        </a:spcAft>
                      </a:pPr>
                      <a:r>
                        <a:rPr lang="en-US" sz="1800" b="0">
                          <a:solidFill>
                            <a:schemeClr val="tx1"/>
                          </a:solidFill>
                          <a:effectLst/>
                          <a:latin typeface="+mn-lt"/>
                          <a:ea typeface="Calibri" panose="020F0502020204030204" pitchFamily="34" charset="0"/>
                          <a:cs typeface="Times New Roman" panose="02020603050405020304" pitchFamily="18" charset="0"/>
                        </a:rPr>
                        <a:t>Truck Tonnage Index</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Bureau of Transportation Statistics</a:t>
                      </a:r>
                    </a:p>
                  </a:txBody>
                  <a:tcPr marL="68580" marR="68580" marT="0" marB="0"/>
                </a:tc>
                <a:extLst>
                  <a:ext uri="{0D108BD9-81ED-4DB2-BD59-A6C34878D82A}">
                    <a16:rowId xmlns:a16="http://schemas.microsoft.com/office/drawing/2014/main" val="1961231938"/>
                  </a:ext>
                </a:extLst>
              </a:tr>
              <a:tr h="357060">
                <a:tc>
                  <a:txBody>
                    <a:bodyPr/>
                    <a:lstStyle/>
                    <a:p>
                      <a:pPr marL="0" marR="0" algn="l">
                        <a:lnSpc>
                          <a:spcPct val="115000"/>
                        </a:lnSpc>
                        <a:spcBef>
                          <a:spcPts val="0"/>
                        </a:spcBef>
                        <a:spcAft>
                          <a:spcPts val="0"/>
                        </a:spcAft>
                      </a:pPr>
                      <a:r>
                        <a:rPr lang="en-US" sz="1800" b="0">
                          <a:solidFill>
                            <a:schemeClr val="tx1"/>
                          </a:solidFill>
                          <a:effectLst/>
                          <a:latin typeface="+mn-lt"/>
                          <a:ea typeface="Calibri" panose="020F0502020204030204" pitchFamily="34" charset="0"/>
                          <a:cs typeface="Times New Roman" panose="02020603050405020304" pitchFamily="18" charset="0"/>
                        </a:rPr>
                        <a:t>Rail</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Freight</a:t>
                      </a:r>
                    </a:p>
                  </a:txBody>
                  <a:tcPr marL="68580" marR="68580" marT="0" marB="0"/>
                </a:tc>
                <a:tc>
                  <a:txBody>
                    <a:bodyPr/>
                    <a:lstStyle/>
                    <a:p>
                      <a:pPr marL="0" marR="0">
                        <a:lnSpc>
                          <a:spcPct val="115000"/>
                        </a:lnSpc>
                        <a:spcBef>
                          <a:spcPts val="0"/>
                        </a:spcBef>
                        <a:spcAft>
                          <a:spcPts val="0"/>
                        </a:spcAft>
                      </a:pPr>
                      <a:r>
                        <a:rPr lang="en-US" sz="1800" b="0">
                          <a:solidFill>
                            <a:schemeClr val="tx1"/>
                          </a:solidFill>
                          <a:effectLst/>
                          <a:latin typeface="+mn-lt"/>
                          <a:ea typeface="Calibri" panose="020F0502020204030204" pitchFamily="34" charset="0"/>
                          <a:cs typeface="Times New Roman" panose="02020603050405020304" pitchFamily="18" charset="0"/>
                        </a:rPr>
                        <a:t>Rail Carloads and Intermodals</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Bureau of Transportation   Statistics</a:t>
                      </a:r>
                    </a:p>
                  </a:txBody>
                  <a:tcPr marL="68580" marR="68580" marT="0" marB="0"/>
                </a:tc>
                <a:extLst>
                  <a:ext uri="{0D108BD9-81ED-4DB2-BD59-A6C34878D82A}">
                    <a16:rowId xmlns:a16="http://schemas.microsoft.com/office/drawing/2014/main" val="3417222089"/>
                  </a:ext>
                </a:extLst>
              </a:tr>
              <a:tr h="357060">
                <a:tc>
                  <a:txBody>
                    <a:bodyPr/>
                    <a:lstStyle/>
                    <a:p>
                      <a:pPr marL="0" marR="0" algn="l">
                        <a:lnSpc>
                          <a:spcPct val="115000"/>
                        </a:lnSpc>
                        <a:spcBef>
                          <a:spcPts val="0"/>
                        </a:spcBef>
                        <a:spcAft>
                          <a:spcPts val="0"/>
                        </a:spcAft>
                      </a:pPr>
                      <a:r>
                        <a:rPr lang="en-US" sz="1800" b="0">
                          <a:solidFill>
                            <a:schemeClr val="tx1"/>
                          </a:solidFill>
                          <a:effectLst/>
                          <a:latin typeface="+mn-lt"/>
                          <a:ea typeface="Calibri" panose="020F0502020204030204" pitchFamily="34" charset="0"/>
                          <a:cs typeface="Times New Roman" panose="02020603050405020304" pitchFamily="18" charset="0"/>
                        </a:rPr>
                        <a:t>Maritime</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Freight</a:t>
                      </a:r>
                    </a:p>
                  </a:txBody>
                  <a:tcPr marL="68580" marR="68580" marT="0" marB="0"/>
                </a:tc>
                <a:tc>
                  <a:txBody>
                    <a:bodyPr/>
                    <a:lstStyle/>
                    <a:p>
                      <a:pPr marL="0" marR="0">
                        <a:lnSpc>
                          <a:spcPct val="115000"/>
                        </a:lnSpc>
                        <a:spcBef>
                          <a:spcPts val="0"/>
                        </a:spcBef>
                        <a:spcAft>
                          <a:spcPts val="0"/>
                        </a:spcAft>
                      </a:pPr>
                      <a:r>
                        <a:rPr lang="en-US" sz="1800" b="0">
                          <a:solidFill>
                            <a:schemeClr val="tx1"/>
                          </a:solidFill>
                          <a:effectLst/>
                          <a:latin typeface="+mn-lt"/>
                          <a:ea typeface="Calibri" panose="020F0502020204030204" pitchFamily="34" charset="0"/>
                          <a:cs typeface="Times New Roman" panose="02020603050405020304" pitchFamily="18" charset="0"/>
                        </a:rPr>
                        <a:t>Monthly Tonnage Indicator</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Bureau of Transportation Statistics</a:t>
                      </a:r>
                    </a:p>
                  </a:txBody>
                  <a:tcPr marL="68580" marR="68580" marT="0" marB="0"/>
                </a:tc>
                <a:extLst>
                  <a:ext uri="{0D108BD9-81ED-4DB2-BD59-A6C34878D82A}">
                    <a16:rowId xmlns:a16="http://schemas.microsoft.com/office/drawing/2014/main" val="3217547481"/>
                  </a:ext>
                </a:extLst>
              </a:tr>
              <a:tr h="357060">
                <a:tc>
                  <a:txBody>
                    <a:bodyPr/>
                    <a:lstStyle/>
                    <a:p>
                      <a:pPr marL="0" marR="0" algn="l">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Pipeline</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Freight</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Pipeline Movement </a:t>
                      </a:r>
                    </a:p>
                  </a:txBody>
                  <a:tcPr marL="68580" marR="68580" marT="0" marB="0"/>
                </a:tc>
                <a:tc>
                  <a:txBody>
                    <a:bodyPr/>
                    <a:lstStyle/>
                    <a:p>
                      <a:pPr marL="0" marR="0">
                        <a:lnSpc>
                          <a:spcPct val="115000"/>
                        </a:lnSpc>
                        <a:spcBef>
                          <a:spcPts val="0"/>
                        </a:spcBef>
                        <a:spcAft>
                          <a:spcPts val="0"/>
                        </a:spcAft>
                      </a:pPr>
                      <a:r>
                        <a:rPr lang="en-US" sz="1800" b="0" dirty="0">
                          <a:solidFill>
                            <a:schemeClr val="tx1"/>
                          </a:solidFill>
                          <a:effectLst/>
                          <a:latin typeface="+mn-lt"/>
                          <a:ea typeface="Calibri" panose="020F0502020204030204" pitchFamily="34" charset="0"/>
                          <a:cs typeface="Times New Roman" panose="02020603050405020304" pitchFamily="18" charset="0"/>
                        </a:rPr>
                        <a:t>Energy Information Administration</a:t>
                      </a:r>
                    </a:p>
                  </a:txBody>
                  <a:tcPr marL="68580" marR="68580" marT="0" marB="0"/>
                </a:tc>
                <a:extLst>
                  <a:ext uri="{0D108BD9-81ED-4DB2-BD59-A6C34878D82A}">
                    <a16:rowId xmlns:a16="http://schemas.microsoft.com/office/drawing/2014/main" val="69765643"/>
                  </a:ext>
                </a:extLst>
              </a:tr>
            </a:tbl>
          </a:graphicData>
        </a:graphic>
      </p:graphicFrame>
    </p:spTree>
    <p:extLst>
      <p:ext uri="{BB962C8B-B14F-4D97-AF65-F5344CB8AC3E}">
        <p14:creationId xmlns:p14="http://schemas.microsoft.com/office/powerpoint/2010/main" val="2682650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A99C4-BAC7-41E1-8073-DE1B9422E6AF}"/>
              </a:ext>
            </a:extLst>
          </p:cNvPr>
          <p:cNvSpPr>
            <a:spLocks noGrp="1"/>
          </p:cNvSpPr>
          <p:nvPr>
            <p:ph type="title"/>
          </p:nvPr>
        </p:nvSpPr>
        <p:spPr/>
        <p:txBody>
          <a:bodyPr/>
          <a:lstStyle/>
          <a:p>
            <a:r>
              <a:rPr lang="en-US" sz="3600" dirty="0"/>
              <a:t>Modal Passenger Activity: Pre-COVID-19</a:t>
            </a:r>
            <a:endParaRPr lang="en-US" sz="4400" dirty="0"/>
          </a:p>
        </p:txBody>
      </p:sp>
      <p:sp>
        <p:nvSpPr>
          <p:cNvPr id="4" name="Slide Number Placeholder 3">
            <a:extLst>
              <a:ext uri="{FF2B5EF4-FFF2-40B4-BE49-F238E27FC236}">
                <a16:creationId xmlns:a16="http://schemas.microsoft.com/office/drawing/2014/main" id="{E79531D2-F6E9-4967-A41C-24B9B57820DA}"/>
              </a:ext>
            </a:extLst>
          </p:cNvPr>
          <p:cNvSpPr>
            <a:spLocks noGrp="1"/>
          </p:cNvSpPr>
          <p:nvPr>
            <p:ph type="sldNum" sz="quarter" idx="12"/>
          </p:nvPr>
        </p:nvSpPr>
        <p:spPr/>
        <p:txBody>
          <a:bodyPr/>
          <a:lstStyle/>
          <a:p>
            <a:fld id="{0AB40DA4-FA10-48ED-9ACF-0ECC4D460407}" type="slidenum">
              <a:rPr lang="en-US" smtClean="0"/>
              <a:pPr/>
              <a:t>6</a:t>
            </a:fld>
            <a:endParaRPr lang="en-US" dirty="0"/>
          </a:p>
        </p:txBody>
      </p:sp>
      <p:sp>
        <p:nvSpPr>
          <p:cNvPr id="7" name="TextBox 6">
            <a:extLst>
              <a:ext uri="{FF2B5EF4-FFF2-40B4-BE49-F238E27FC236}">
                <a16:creationId xmlns:a16="http://schemas.microsoft.com/office/drawing/2014/main" id="{5EB73DF5-C2AD-458D-BAF3-FC0F6CB263A4}"/>
              </a:ext>
            </a:extLst>
          </p:cNvPr>
          <p:cNvSpPr txBox="1"/>
          <p:nvPr/>
        </p:nvSpPr>
        <p:spPr>
          <a:xfrm>
            <a:off x="1024016" y="6356350"/>
            <a:ext cx="3473556" cy="307777"/>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a:cs typeface="Gill Sans Regular" panose="020B0502020104020203"/>
              </a:rPr>
              <a:t>Grey Bars Indicate Recessionary Periods</a:t>
            </a:r>
          </a:p>
        </p:txBody>
      </p:sp>
      <p:pic>
        <p:nvPicPr>
          <p:cNvPr id="12" name="Content Placeholder 11">
            <a:extLst>
              <a:ext uri="{FF2B5EF4-FFF2-40B4-BE49-F238E27FC236}">
                <a16:creationId xmlns:a16="http://schemas.microsoft.com/office/drawing/2014/main" id="{0A10F1EB-5317-42F7-8388-AA6D32950592}"/>
              </a:ext>
            </a:extLst>
          </p:cNvPr>
          <p:cNvPicPr>
            <a:picLocks noGrp="1" noChangeAspect="1"/>
          </p:cNvPicPr>
          <p:nvPr>
            <p:ph idx="1"/>
          </p:nvPr>
        </p:nvPicPr>
        <p:blipFill>
          <a:blip r:embed="rId3"/>
          <a:stretch>
            <a:fillRect/>
          </a:stretch>
        </p:blipFill>
        <p:spPr>
          <a:xfrm>
            <a:off x="973794" y="968161"/>
            <a:ext cx="10244412" cy="5330841"/>
          </a:xfrm>
          <a:prstGeom prst="rect">
            <a:avLst/>
          </a:prstGeom>
        </p:spPr>
      </p:pic>
    </p:spTree>
    <p:extLst>
      <p:ext uri="{BB962C8B-B14F-4D97-AF65-F5344CB8AC3E}">
        <p14:creationId xmlns:p14="http://schemas.microsoft.com/office/powerpoint/2010/main" val="3127675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044FA-AF68-444A-8075-B7A2D9794969}"/>
              </a:ext>
            </a:extLst>
          </p:cNvPr>
          <p:cNvSpPr>
            <a:spLocks noGrp="1"/>
          </p:cNvSpPr>
          <p:nvPr>
            <p:ph type="title"/>
          </p:nvPr>
        </p:nvSpPr>
        <p:spPr>
          <a:xfrm>
            <a:off x="547816" y="136525"/>
            <a:ext cx="11096368" cy="957048"/>
          </a:xfrm>
        </p:spPr>
        <p:txBody>
          <a:bodyPr/>
          <a:lstStyle/>
          <a:p>
            <a:r>
              <a:rPr lang="en-US" sz="3200" dirty="0"/>
              <a:t>Modal Freight Activity: Pre-COVID-19</a:t>
            </a:r>
            <a:br>
              <a:rPr lang="en-US" dirty="0"/>
            </a:br>
            <a:endParaRPr lang="en-US" dirty="0"/>
          </a:p>
        </p:txBody>
      </p:sp>
      <p:sp>
        <p:nvSpPr>
          <p:cNvPr id="4" name="Slide Number Placeholder 3">
            <a:extLst>
              <a:ext uri="{FF2B5EF4-FFF2-40B4-BE49-F238E27FC236}">
                <a16:creationId xmlns:a16="http://schemas.microsoft.com/office/drawing/2014/main" id="{A985182C-6F39-44FE-A9BA-424AD3204CAF}"/>
              </a:ext>
            </a:extLst>
          </p:cNvPr>
          <p:cNvSpPr>
            <a:spLocks noGrp="1"/>
          </p:cNvSpPr>
          <p:nvPr>
            <p:ph type="sldNum" sz="quarter" idx="12"/>
          </p:nvPr>
        </p:nvSpPr>
        <p:spPr/>
        <p:txBody>
          <a:bodyPr/>
          <a:lstStyle/>
          <a:p>
            <a:fld id="{0AB40DA4-FA10-48ED-9ACF-0ECC4D460407}" type="slidenum">
              <a:rPr lang="en-US" smtClean="0"/>
              <a:pPr/>
              <a:t>7</a:t>
            </a:fld>
            <a:endParaRPr lang="en-US" dirty="0"/>
          </a:p>
        </p:txBody>
      </p:sp>
      <p:pic>
        <p:nvPicPr>
          <p:cNvPr id="6" name="Content Placeholder 5">
            <a:extLst>
              <a:ext uri="{FF2B5EF4-FFF2-40B4-BE49-F238E27FC236}">
                <a16:creationId xmlns:a16="http://schemas.microsoft.com/office/drawing/2014/main" id="{011CA446-F101-4DFB-A85E-C41D89E01951}"/>
              </a:ext>
            </a:extLst>
          </p:cNvPr>
          <p:cNvPicPr>
            <a:picLocks noGrp="1" noChangeAspect="1"/>
          </p:cNvPicPr>
          <p:nvPr>
            <p:ph idx="1"/>
          </p:nvPr>
        </p:nvPicPr>
        <p:blipFill>
          <a:blip r:embed="rId3"/>
          <a:stretch>
            <a:fillRect/>
          </a:stretch>
        </p:blipFill>
        <p:spPr>
          <a:xfrm>
            <a:off x="682979" y="733646"/>
            <a:ext cx="10630064" cy="5211458"/>
          </a:xfrm>
          <a:prstGeom prst="rect">
            <a:avLst/>
          </a:prstGeom>
        </p:spPr>
      </p:pic>
    </p:spTree>
    <p:extLst>
      <p:ext uri="{BB962C8B-B14F-4D97-AF65-F5344CB8AC3E}">
        <p14:creationId xmlns:p14="http://schemas.microsoft.com/office/powerpoint/2010/main" val="1861719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1FE47-A533-4722-9D24-EBC67F6FB23B}"/>
              </a:ext>
            </a:extLst>
          </p:cNvPr>
          <p:cNvSpPr>
            <a:spLocks noGrp="1"/>
          </p:cNvSpPr>
          <p:nvPr>
            <p:ph type="title"/>
          </p:nvPr>
        </p:nvSpPr>
        <p:spPr/>
        <p:txBody>
          <a:bodyPr/>
          <a:lstStyle/>
          <a:p>
            <a:r>
              <a:rPr lang="en-US" dirty="0"/>
              <a:t>Modal Passenger Activity During COVID-19</a:t>
            </a:r>
          </a:p>
        </p:txBody>
      </p:sp>
      <p:sp>
        <p:nvSpPr>
          <p:cNvPr id="4" name="Slide Number Placeholder 3">
            <a:extLst>
              <a:ext uri="{FF2B5EF4-FFF2-40B4-BE49-F238E27FC236}">
                <a16:creationId xmlns:a16="http://schemas.microsoft.com/office/drawing/2014/main" id="{6337261D-0162-406C-8126-D35C2DA7C2DD}"/>
              </a:ext>
            </a:extLst>
          </p:cNvPr>
          <p:cNvSpPr>
            <a:spLocks noGrp="1"/>
          </p:cNvSpPr>
          <p:nvPr>
            <p:ph type="sldNum" sz="quarter" idx="12"/>
          </p:nvPr>
        </p:nvSpPr>
        <p:spPr/>
        <p:txBody>
          <a:bodyPr/>
          <a:lstStyle/>
          <a:p>
            <a:fld id="{0AB40DA4-FA10-48ED-9ACF-0ECC4D460407}" type="slidenum">
              <a:rPr lang="en-US" smtClean="0"/>
              <a:pPr/>
              <a:t>8</a:t>
            </a:fld>
            <a:endParaRPr lang="en-US" dirty="0"/>
          </a:p>
        </p:txBody>
      </p:sp>
      <p:pic>
        <p:nvPicPr>
          <p:cNvPr id="8" name="Content Placeholder 7">
            <a:extLst>
              <a:ext uri="{FF2B5EF4-FFF2-40B4-BE49-F238E27FC236}">
                <a16:creationId xmlns:a16="http://schemas.microsoft.com/office/drawing/2014/main" id="{956E5D74-384D-470B-B658-728B35B8CB33}"/>
              </a:ext>
            </a:extLst>
          </p:cNvPr>
          <p:cNvPicPr>
            <a:picLocks noGrp="1" noChangeAspect="1"/>
          </p:cNvPicPr>
          <p:nvPr>
            <p:ph idx="1"/>
          </p:nvPr>
        </p:nvPicPr>
        <p:blipFill>
          <a:blip r:embed="rId3"/>
          <a:stretch>
            <a:fillRect/>
          </a:stretch>
        </p:blipFill>
        <p:spPr>
          <a:xfrm>
            <a:off x="752860" y="1088136"/>
            <a:ext cx="10887205" cy="5173084"/>
          </a:xfrm>
          <a:prstGeom prst="rect">
            <a:avLst/>
          </a:prstGeom>
        </p:spPr>
      </p:pic>
    </p:spTree>
    <p:extLst>
      <p:ext uri="{BB962C8B-B14F-4D97-AF65-F5344CB8AC3E}">
        <p14:creationId xmlns:p14="http://schemas.microsoft.com/office/powerpoint/2010/main" val="1043469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3241E-2826-4304-8A8F-02993D68D851}"/>
              </a:ext>
            </a:extLst>
          </p:cNvPr>
          <p:cNvSpPr>
            <a:spLocks noGrp="1"/>
          </p:cNvSpPr>
          <p:nvPr>
            <p:ph type="title"/>
          </p:nvPr>
        </p:nvSpPr>
        <p:spPr/>
        <p:txBody>
          <a:bodyPr/>
          <a:lstStyle/>
          <a:p>
            <a:r>
              <a:rPr lang="en-US" dirty="0"/>
              <a:t>Decrease in Modal Passenger Travel During U.S. Recessions</a:t>
            </a:r>
          </a:p>
        </p:txBody>
      </p:sp>
      <p:graphicFrame>
        <p:nvGraphicFramePr>
          <p:cNvPr id="5" name="Table 5">
            <a:extLst>
              <a:ext uri="{FF2B5EF4-FFF2-40B4-BE49-F238E27FC236}">
                <a16:creationId xmlns:a16="http://schemas.microsoft.com/office/drawing/2014/main" id="{A2899C5F-EB7B-47F2-87DB-FD83DEB300E5}"/>
              </a:ext>
            </a:extLst>
          </p:cNvPr>
          <p:cNvGraphicFramePr>
            <a:graphicFrameLocks noGrp="1"/>
          </p:cNvGraphicFramePr>
          <p:nvPr>
            <p:ph idx="1"/>
            <p:extLst>
              <p:ext uri="{D42A27DB-BD31-4B8C-83A1-F6EECF244321}">
                <p14:modId xmlns:p14="http://schemas.microsoft.com/office/powerpoint/2010/main" val="1938260279"/>
              </p:ext>
            </p:extLst>
          </p:nvPr>
        </p:nvGraphicFramePr>
        <p:xfrm>
          <a:off x="543697" y="1952019"/>
          <a:ext cx="11096370" cy="3353628"/>
        </p:xfrm>
        <a:graphic>
          <a:graphicData uri="http://schemas.openxmlformats.org/drawingml/2006/table">
            <a:tbl>
              <a:tblPr firstRow="1" bandRow="1">
                <a:tableStyleId>{5C22544A-7EE6-4342-B048-85BDC9FD1C3A}</a:tableStyleId>
              </a:tblPr>
              <a:tblGrid>
                <a:gridCol w="2219274">
                  <a:extLst>
                    <a:ext uri="{9D8B030D-6E8A-4147-A177-3AD203B41FA5}">
                      <a16:colId xmlns:a16="http://schemas.microsoft.com/office/drawing/2014/main" val="1095826631"/>
                    </a:ext>
                  </a:extLst>
                </a:gridCol>
                <a:gridCol w="2219274">
                  <a:extLst>
                    <a:ext uri="{9D8B030D-6E8A-4147-A177-3AD203B41FA5}">
                      <a16:colId xmlns:a16="http://schemas.microsoft.com/office/drawing/2014/main" val="935397667"/>
                    </a:ext>
                  </a:extLst>
                </a:gridCol>
                <a:gridCol w="2219274">
                  <a:extLst>
                    <a:ext uri="{9D8B030D-6E8A-4147-A177-3AD203B41FA5}">
                      <a16:colId xmlns:a16="http://schemas.microsoft.com/office/drawing/2014/main" val="2588712182"/>
                    </a:ext>
                  </a:extLst>
                </a:gridCol>
                <a:gridCol w="2219274">
                  <a:extLst>
                    <a:ext uri="{9D8B030D-6E8A-4147-A177-3AD203B41FA5}">
                      <a16:colId xmlns:a16="http://schemas.microsoft.com/office/drawing/2014/main" val="2988449629"/>
                    </a:ext>
                  </a:extLst>
                </a:gridCol>
                <a:gridCol w="2219274">
                  <a:extLst>
                    <a:ext uri="{9D8B030D-6E8A-4147-A177-3AD203B41FA5}">
                      <a16:colId xmlns:a16="http://schemas.microsoft.com/office/drawing/2014/main" val="4119440565"/>
                    </a:ext>
                  </a:extLst>
                </a:gridCol>
              </a:tblGrid>
              <a:tr h="824347">
                <a:tc>
                  <a:txBody>
                    <a:bodyPr/>
                    <a:lstStyle/>
                    <a:p>
                      <a:pPr marL="0" marR="0" algn="ctr">
                        <a:lnSpc>
                          <a:spcPct val="115000"/>
                        </a:lnSpc>
                        <a:spcBef>
                          <a:spcPts val="0"/>
                        </a:spcBef>
                        <a:spcAft>
                          <a:spcPts val="0"/>
                        </a:spcAft>
                      </a:pPr>
                      <a:r>
                        <a:rPr lang="en-US" sz="2000" b="1" dirty="0">
                          <a:solidFill>
                            <a:srgbClr val="FFFFFF"/>
                          </a:solidFill>
                          <a:effectLst/>
                          <a:latin typeface="+mn-lt"/>
                          <a:ea typeface="Calibri" panose="020F0502020204030204" pitchFamily="34" charset="0"/>
                          <a:cs typeface="Times New Roman" panose="02020603050405020304" pitchFamily="18" charset="0"/>
                        </a:rPr>
                        <a:t>Recessionary Period</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b="1" dirty="0">
                          <a:solidFill>
                            <a:srgbClr val="FFFFFF"/>
                          </a:solidFill>
                          <a:effectLst/>
                          <a:latin typeface="+mn-lt"/>
                          <a:ea typeface="Calibri" panose="020F0502020204030204" pitchFamily="34" charset="0"/>
                          <a:cs typeface="Times New Roman" panose="02020603050405020304" pitchFamily="18" charset="0"/>
                        </a:rPr>
                        <a:t>Air</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FFFFFF"/>
                          </a:solidFill>
                          <a:effectLst/>
                          <a:latin typeface="+mn-lt"/>
                          <a:ea typeface="Calibri" panose="020F0502020204030204" pitchFamily="34" charset="0"/>
                          <a:cs typeface="Times New Roman" panose="02020603050405020304" pitchFamily="18" charset="0"/>
                        </a:rPr>
                        <a:t>Rail</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FFFFFF"/>
                          </a:solidFill>
                          <a:effectLst/>
                          <a:latin typeface="+mn-lt"/>
                          <a:ea typeface="Calibri" panose="020F0502020204030204" pitchFamily="34" charset="0"/>
                          <a:cs typeface="Times New Roman" panose="02020603050405020304" pitchFamily="18" charset="0"/>
                        </a:rPr>
                        <a:t>Vehicle </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FFFFFF"/>
                          </a:solidFill>
                          <a:effectLst/>
                          <a:latin typeface="+mn-lt"/>
                          <a:ea typeface="Calibri" panose="020F0502020204030204" pitchFamily="34" charset="0"/>
                          <a:cs typeface="Times New Roman" panose="02020603050405020304" pitchFamily="18" charset="0"/>
                        </a:rPr>
                        <a:t>Transit </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90850789"/>
                  </a:ext>
                </a:extLst>
              </a:tr>
              <a:tr h="826282">
                <a:tc>
                  <a:txBody>
                    <a:bodyPr/>
                    <a:lstStyle/>
                    <a:p>
                      <a:pPr marL="0" marR="0" algn="ctr">
                        <a:lnSpc>
                          <a:spcPct val="115000"/>
                        </a:lnSpc>
                        <a:spcBef>
                          <a:spcPts val="0"/>
                        </a:spcBef>
                        <a:spcAft>
                          <a:spcPts val="0"/>
                        </a:spcAft>
                      </a:pPr>
                      <a:r>
                        <a:rPr lang="en-US" sz="2000" b="1" dirty="0">
                          <a:effectLst/>
                          <a:latin typeface="+mn-lt"/>
                          <a:ea typeface="Calibri" panose="020F0502020204030204" pitchFamily="34" charset="0"/>
                          <a:cs typeface="Times New Roman" panose="02020603050405020304" pitchFamily="18" charset="0"/>
                        </a:rPr>
                        <a:t>COVID-19  Pandemic</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chemeClr val="bg1"/>
                          </a:solidFill>
                          <a:effectLst/>
                          <a:latin typeface="+mn-lt"/>
                          <a:ea typeface="Calibri" panose="020F0502020204030204" pitchFamily="34" charset="0"/>
                          <a:cs typeface="Calibri" panose="020F0502020204030204" pitchFamily="34" charset="0"/>
                        </a:rPr>
                        <a:t>-89%</a:t>
                      </a:r>
                      <a:endParaRPr lang="en-US" sz="20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tc>
                  <a:txBody>
                    <a:bodyPr/>
                    <a:lstStyle/>
                    <a:p>
                      <a:pPr marL="0" marR="0" algn="ctr">
                        <a:lnSpc>
                          <a:spcPct val="115000"/>
                        </a:lnSpc>
                        <a:spcBef>
                          <a:spcPts val="0"/>
                        </a:spcBef>
                        <a:spcAft>
                          <a:spcPts val="0"/>
                        </a:spcAft>
                      </a:pPr>
                      <a:r>
                        <a:rPr lang="en-US" sz="2000" b="1" dirty="0">
                          <a:solidFill>
                            <a:schemeClr val="bg1"/>
                          </a:solidFill>
                          <a:effectLst/>
                          <a:latin typeface="+mn-lt"/>
                          <a:ea typeface="Calibri" panose="020F0502020204030204" pitchFamily="34" charset="0"/>
                          <a:cs typeface="Calibri" panose="020F0502020204030204" pitchFamily="34" charset="0"/>
                        </a:rPr>
                        <a:t>-90%</a:t>
                      </a:r>
                      <a:endParaRPr lang="en-US" sz="20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tc>
                  <a:txBody>
                    <a:bodyPr/>
                    <a:lstStyle/>
                    <a:p>
                      <a:pPr marL="0" marR="0" algn="ctr">
                        <a:lnSpc>
                          <a:spcPct val="115000"/>
                        </a:lnSpc>
                        <a:spcBef>
                          <a:spcPts val="0"/>
                        </a:spcBef>
                        <a:spcAft>
                          <a:spcPts val="0"/>
                        </a:spcAft>
                      </a:pPr>
                      <a:r>
                        <a:rPr lang="en-US" sz="2000" b="1" dirty="0">
                          <a:solidFill>
                            <a:schemeClr val="bg1"/>
                          </a:solidFill>
                          <a:effectLst/>
                          <a:latin typeface="+mn-lt"/>
                          <a:ea typeface="Calibri" panose="020F0502020204030204" pitchFamily="34" charset="0"/>
                          <a:cs typeface="Calibri" panose="020F0502020204030204" pitchFamily="34" charset="0"/>
                        </a:rPr>
                        <a:t>-27%</a:t>
                      </a:r>
                      <a:endParaRPr lang="en-US" sz="20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tc>
                  <a:txBody>
                    <a:bodyPr/>
                    <a:lstStyle/>
                    <a:p>
                      <a:pPr marL="0" marR="0" algn="ctr">
                        <a:lnSpc>
                          <a:spcPct val="115000"/>
                        </a:lnSpc>
                        <a:spcBef>
                          <a:spcPts val="0"/>
                        </a:spcBef>
                        <a:spcAft>
                          <a:spcPts val="0"/>
                        </a:spcAft>
                      </a:pPr>
                      <a:r>
                        <a:rPr lang="en-US" sz="2000" b="1" dirty="0">
                          <a:solidFill>
                            <a:schemeClr val="bg1"/>
                          </a:solidFill>
                          <a:effectLst/>
                          <a:latin typeface="+mn-lt"/>
                          <a:ea typeface="Calibri" panose="020F0502020204030204" pitchFamily="34" charset="0"/>
                          <a:cs typeface="Calibri" panose="020F0502020204030204" pitchFamily="34" charset="0"/>
                        </a:rPr>
                        <a:t>-76%</a:t>
                      </a:r>
                      <a:endParaRPr lang="en-US" sz="20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extLst>
                  <a:ext uri="{0D108BD9-81ED-4DB2-BD59-A6C34878D82A}">
                    <a16:rowId xmlns:a16="http://schemas.microsoft.com/office/drawing/2014/main" val="153911656"/>
                  </a:ext>
                </a:extLst>
              </a:tr>
              <a:tr h="814964">
                <a:tc>
                  <a:txBody>
                    <a:bodyPr/>
                    <a:lstStyle/>
                    <a:p>
                      <a:pPr marL="0" marR="0" algn="ctr">
                        <a:lnSpc>
                          <a:spcPct val="115000"/>
                        </a:lnSpc>
                        <a:spcBef>
                          <a:spcPts val="0"/>
                        </a:spcBef>
                        <a:spcAft>
                          <a:spcPts val="0"/>
                        </a:spcAft>
                      </a:pPr>
                      <a:r>
                        <a:rPr lang="en-US" sz="2000" b="1">
                          <a:solidFill>
                            <a:srgbClr val="000000"/>
                          </a:solidFill>
                          <a:effectLst/>
                          <a:latin typeface="+mn-lt"/>
                          <a:ea typeface="Calibri" panose="020F0502020204030204" pitchFamily="34" charset="0"/>
                          <a:cs typeface="Times New Roman" panose="02020603050405020304" pitchFamily="18" charset="0"/>
                        </a:rPr>
                        <a:t>Great Recession </a:t>
                      </a:r>
                      <a:endParaRPr lang="en-US" sz="20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a:solidFill>
                            <a:srgbClr val="000000"/>
                          </a:solidFill>
                          <a:effectLst/>
                          <a:latin typeface="+mn-lt"/>
                          <a:ea typeface="Calibri" panose="020F0502020204030204" pitchFamily="34" charset="0"/>
                          <a:cs typeface="Calibri" panose="020F0502020204030204" pitchFamily="34" charset="0"/>
                        </a:rPr>
                        <a:t>-11%</a:t>
                      </a:r>
                      <a:endParaRPr lang="en-US" sz="20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000000"/>
                          </a:solidFill>
                          <a:effectLst/>
                          <a:latin typeface="+mn-lt"/>
                          <a:ea typeface="Calibri" panose="020F0502020204030204" pitchFamily="34" charset="0"/>
                          <a:cs typeface="Calibri" panose="020F0502020204030204" pitchFamily="34" charset="0"/>
                        </a:rPr>
                        <a:t>-5%</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000000"/>
                          </a:solidFill>
                          <a:effectLst/>
                          <a:latin typeface="+mn-lt"/>
                          <a:ea typeface="Calibri" panose="020F0502020204030204" pitchFamily="34" charset="0"/>
                          <a:cs typeface="Calibri" panose="020F0502020204030204" pitchFamily="34" charset="0"/>
                        </a:rPr>
                        <a:t>-3%</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000000"/>
                          </a:solidFill>
                          <a:effectLst/>
                          <a:latin typeface="+mn-lt"/>
                          <a:ea typeface="Calibri" panose="020F0502020204030204" pitchFamily="34" charset="0"/>
                          <a:cs typeface="Calibri" panose="020F0502020204030204" pitchFamily="34" charset="0"/>
                        </a:rPr>
                        <a:t>-3%</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21473266"/>
                  </a:ext>
                </a:extLst>
              </a:tr>
              <a:tr h="888035">
                <a:tc>
                  <a:txBody>
                    <a:bodyPr/>
                    <a:lstStyle/>
                    <a:p>
                      <a:pPr marL="0" marR="0" algn="ctr">
                        <a:lnSpc>
                          <a:spcPct val="115000"/>
                        </a:lnSpc>
                        <a:spcBef>
                          <a:spcPts val="0"/>
                        </a:spcBef>
                        <a:spcAft>
                          <a:spcPts val="0"/>
                        </a:spcAft>
                      </a:pPr>
                      <a:r>
                        <a:rPr lang="en-US" sz="2000" b="1" dirty="0">
                          <a:effectLst/>
                          <a:latin typeface="+mn-lt"/>
                          <a:ea typeface="Calibri" panose="020F0502020204030204" pitchFamily="34" charset="0"/>
                          <a:cs typeface="Times New Roman" panose="02020603050405020304" pitchFamily="18" charset="0"/>
                        </a:rPr>
                        <a:t>9/11 &amp; Dotcom Crash </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000000"/>
                          </a:solidFill>
                          <a:effectLst/>
                          <a:latin typeface="+mn-lt"/>
                          <a:ea typeface="Calibri" panose="020F0502020204030204" pitchFamily="34" charset="0"/>
                          <a:cs typeface="Calibri" panose="020F0502020204030204" pitchFamily="34" charset="0"/>
                        </a:rPr>
                        <a:t>-16%</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000000"/>
                          </a:solidFill>
                          <a:effectLst/>
                          <a:latin typeface="+mn-lt"/>
                          <a:ea typeface="Calibri" panose="020F0502020204030204" pitchFamily="34" charset="0"/>
                          <a:cs typeface="Calibri" panose="020F0502020204030204" pitchFamily="34" charset="0"/>
                        </a:rPr>
                        <a:t>-4%</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000000"/>
                          </a:solidFill>
                          <a:effectLst/>
                          <a:latin typeface="+mn-lt"/>
                          <a:ea typeface="Calibri" panose="020F0502020204030204" pitchFamily="34" charset="0"/>
                          <a:cs typeface="Calibri" panose="020F0502020204030204" pitchFamily="34" charset="0"/>
                        </a:rPr>
                        <a:t>1%</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000" b="1" dirty="0">
                          <a:solidFill>
                            <a:srgbClr val="000000"/>
                          </a:solidFill>
                          <a:effectLst/>
                          <a:latin typeface="+mn-lt"/>
                          <a:ea typeface="Calibri" panose="020F0502020204030204" pitchFamily="34" charset="0"/>
                          <a:cs typeface="Calibri" panose="020F0502020204030204" pitchFamily="34" charset="0"/>
                        </a:rPr>
                        <a:t>-2%</a:t>
                      </a:r>
                      <a:endParaRPr lang="en-US" sz="20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3060478"/>
                  </a:ext>
                </a:extLst>
              </a:tr>
            </a:tbl>
          </a:graphicData>
        </a:graphic>
      </p:graphicFrame>
      <p:sp>
        <p:nvSpPr>
          <p:cNvPr id="4" name="Slide Number Placeholder 3">
            <a:extLst>
              <a:ext uri="{FF2B5EF4-FFF2-40B4-BE49-F238E27FC236}">
                <a16:creationId xmlns:a16="http://schemas.microsoft.com/office/drawing/2014/main" id="{5E31ABB0-585C-42B7-AF38-C0E4BBE8BE65}"/>
              </a:ext>
            </a:extLst>
          </p:cNvPr>
          <p:cNvSpPr>
            <a:spLocks noGrp="1"/>
          </p:cNvSpPr>
          <p:nvPr>
            <p:ph type="sldNum" sz="quarter" idx="12"/>
          </p:nvPr>
        </p:nvSpPr>
        <p:spPr/>
        <p:txBody>
          <a:bodyPr/>
          <a:lstStyle/>
          <a:p>
            <a:fld id="{0AB40DA4-FA10-48ED-9ACF-0ECC4D460407}" type="slidenum">
              <a:rPr lang="en-US" smtClean="0"/>
              <a:pPr/>
              <a:t>9</a:t>
            </a:fld>
            <a:endParaRPr lang="en-US" dirty="0"/>
          </a:p>
        </p:txBody>
      </p:sp>
    </p:spTree>
    <p:extLst>
      <p:ext uri="{BB962C8B-B14F-4D97-AF65-F5344CB8AC3E}">
        <p14:creationId xmlns:p14="http://schemas.microsoft.com/office/powerpoint/2010/main" val="1472487901"/>
      </p:ext>
    </p:extLst>
  </p:cSld>
  <p:clrMapOvr>
    <a:masterClrMapping/>
  </p:clrMapOvr>
</p:sld>
</file>

<file path=ppt/theme/theme1.xml><?xml version="1.0" encoding="utf-8"?>
<a:theme xmlns:a="http://schemas.openxmlformats.org/drawingml/2006/main" name="Office Theme">
  <a:themeElements>
    <a:clrScheme name="0d1a40">
      <a:dk1>
        <a:srgbClr val="000000"/>
      </a:dk1>
      <a:lt1>
        <a:srgbClr val="FFFFFF"/>
      </a:lt1>
      <a:dk2>
        <a:srgbClr val="081A42"/>
      </a:dk2>
      <a:lt2>
        <a:srgbClr val="E7E6E6"/>
      </a:lt2>
      <a:accent1>
        <a:srgbClr val="00A9A3"/>
      </a:accent1>
      <a:accent2>
        <a:srgbClr val="0071D1"/>
      </a:accent2>
      <a:accent3>
        <a:srgbClr val="86CA9F"/>
      </a:accent3>
      <a:accent4>
        <a:srgbClr val="0D1A40"/>
      </a:accent4>
      <a:accent5>
        <a:srgbClr val="BCDA87"/>
      </a:accent5>
      <a:accent6>
        <a:srgbClr val="F36E23"/>
      </a:accent6>
      <a:hlink>
        <a:srgbClr val="001C47"/>
      </a:hlink>
      <a:folHlink>
        <a:srgbClr val="87CBA0"/>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2000" dirty="0" err="1" smtClean="0">
            <a:cs typeface="Gill Sans Regular" panose="020B0502020104020203"/>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2400" dirty="0" err="1" smtClean="0">
            <a:cs typeface="Gill Sans Regular" panose="020B0502020104020203"/>
          </a:defRPr>
        </a:defPPr>
      </a:lstStyle>
    </a:txDef>
  </a:objectDefaults>
  <a:extraClrSchemeLst/>
  <a:extLst>
    <a:ext uri="{05A4C25C-085E-4340-85A3-A5531E510DB2}">
      <thm15:themeFamily xmlns:thm15="http://schemas.microsoft.com/office/thememl/2012/main" name="VolpeTemplate.potx  -  Read-Only" id="{55D51500-8A81-40BB-9C9E-20DBABDBF695}" vid="{BD95044B-653A-465B-AA77-1AF09C6D70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C0CE8E52D997498F4D664B4C35548C" ma:contentTypeVersion="5" ma:contentTypeDescription="Create a new document." ma:contentTypeScope="" ma:versionID="3edb90869c21470d71e9ac2841aa4a08">
  <xsd:schema xmlns:xsd="http://www.w3.org/2001/XMLSchema" xmlns:xs="http://www.w3.org/2001/XMLSchema" xmlns:p="http://schemas.microsoft.com/office/2006/metadata/properties" xmlns:ns2="06aae0be-d389-4f48-9606-fc9cb0e35bd7" xmlns:ns3="041971dc-af97-4d23-b92c-502170f25562" targetNamespace="http://schemas.microsoft.com/office/2006/metadata/properties" ma:root="true" ma:fieldsID="6f014b31e7e7ebc87e6438cd93b4ca66" ns2:_="" ns3:_="">
    <xsd:import namespace="06aae0be-d389-4f48-9606-fc9cb0e35bd7"/>
    <xsd:import namespace="041971dc-af97-4d23-b92c-502170f25562"/>
    <xsd:element name="properties">
      <xsd:complexType>
        <xsd:sequence>
          <xsd:element name="documentManagement">
            <xsd:complexType>
              <xsd:all>
                <xsd:element ref="ns2:Content_x0020_Type" minOccurs="0"/>
                <xsd:element ref="ns2:Order_x0020_Number" minOccurs="0"/>
                <xsd:element ref="ns2:Thumbnail_x0020_Image" minOccurs="0"/>
                <xsd:element ref="ns2:Description0"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aae0be-d389-4f48-9606-fc9cb0e35bd7" elementFormDefault="qualified">
    <xsd:import namespace="http://schemas.microsoft.com/office/2006/documentManagement/types"/>
    <xsd:import namespace="http://schemas.microsoft.com/office/infopath/2007/PartnerControls"/>
    <xsd:element name="Content_x0020_Type" ma:index="8" nillable="true" ma:displayName="Document Type" ma:description="What type of content is this? Is it a part of the Communications Toolkit or is this a powerpoint template?" ma:internalName="Content_x0020_Type">
      <xsd:simpleType>
        <xsd:restriction base="dms:Text">
          <xsd:maxLength value="255"/>
        </xsd:restriction>
      </xsd:simpleType>
    </xsd:element>
    <xsd:element name="Order_x0020_Number" ma:index="9" nillable="true" ma:displayName="Order Number" ma:internalName="Order_x0020_Number">
      <xsd:simpleType>
        <xsd:restriction base="dms:Number"/>
      </xsd:simpleType>
    </xsd:element>
    <xsd:element name="Thumbnail_x0020_Image" ma:index="10" nillable="true" ma:displayName="Thumbnail Image" ma:format="Image" ma:internalName="Thumbnail_x0020_Image">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11" nillable="true" ma:displayName="Description" ma:internalName="Description0">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1971dc-af97-4d23-b92c-502170f25562" elementFormDefault="qualified">
    <xsd:import namespace="http://schemas.microsoft.com/office/2006/documentManagement/types"/>
    <xsd:import namespace="http://schemas.microsoft.com/office/infopath/2007/PartnerControls"/>
    <xsd:element name="_dlc_DocId" ma:index="12" nillable="true" ma:displayName="Document ID Value" ma:description="The value of the document ID assigned to this item." ma:internalName="_dlc_DocId" ma:readOnly="true">
      <xsd:simpleType>
        <xsd:restriction base="dms:Text"/>
      </xsd:simpleType>
    </xsd:element>
    <xsd:element name="_dlc_DocIdUrl" ma:index="1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4"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Content_x0020_Type xmlns="06aae0be-d389-4f48-9606-fc9cb0e35bd7">PowerPoint Presentations</Content_x0020_Type>
    <Order_x0020_Number xmlns="06aae0be-d389-4f48-9606-fc9cb0e35bd7">2</Order_x0020_Number>
    <Thumbnail_x0020_Image xmlns="06aae0be-d389-4f48-9606-fc9cb0e35bd7">
      <Url>http://spmain.volpe.dot.gov/sites/Tools/Communications/PublishingImages/Volpe%20Template%20Slides.png</Url>
      <Description xsi:nil="true"/>
    </Thumbnail_x0020_Image>
    <Description0 xmlns="06aae0be-d389-4f48-9606-fc9cb0e35bd7" xsi:nil="true"/>
    <_dlc_DocId xmlns="041971dc-af97-4d23-b92c-502170f25562">CQUDCC6DPA5S-70-260</_dlc_DocId>
    <_dlc_DocIdUrl xmlns="041971dc-af97-4d23-b92c-502170f25562">
      <Url>http://spmain.volpe.dot.gov/sites/Tools/Communications/_layouts/DocIdRedir.aspx?ID=CQUDCC6DPA5S-70-260</Url>
      <Description>CQUDCC6DPA5S-70-260</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03BD76C-6D80-4B81-B2BD-3DC216437E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aae0be-d389-4f48-9606-fc9cb0e35bd7"/>
    <ds:schemaRef ds:uri="041971dc-af97-4d23-b92c-502170f255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8DD479-9CFC-40EE-86AB-E4633EF3B94D}">
  <ds:schemaRefs>
    <ds:schemaRef ds:uri="http://schemas.microsoft.com/sharepoint/events"/>
  </ds:schemaRefs>
</ds:datastoreItem>
</file>

<file path=customXml/itemProps3.xml><?xml version="1.0" encoding="utf-8"?>
<ds:datastoreItem xmlns:ds="http://schemas.openxmlformats.org/officeDocument/2006/customXml" ds:itemID="{52338AEB-1CDB-4718-830C-C74F9D07703E}">
  <ds:schemaRefs>
    <ds:schemaRef ds:uri="http://purl.org/dc/terms/"/>
    <ds:schemaRef ds:uri="http://schemas.microsoft.com/office/infopath/2007/PartnerControls"/>
    <ds:schemaRef ds:uri="06aae0be-d389-4f48-9606-fc9cb0e35bd7"/>
    <ds:schemaRef ds:uri="http://schemas.microsoft.com/office/2006/metadata/properties"/>
    <ds:schemaRef ds:uri="http://schemas.microsoft.com/office/2006/documentManagement/types"/>
    <ds:schemaRef ds:uri="041971dc-af97-4d23-b92c-502170f25562"/>
    <ds:schemaRef ds:uri="http://purl.org/dc/elements/1.1/"/>
    <ds:schemaRef ds:uri="http://schemas.openxmlformats.org/package/2006/metadata/core-properties"/>
    <ds:schemaRef ds:uri="http://www.w3.org/XML/1998/namespace"/>
    <ds:schemaRef ds:uri="http://purl.org/dc/dcmitype/"/>
  </ds:schemaRefs>
</ds:datastoreItem>
</file>

<file path=customXml/itemProps4.xml><?xml version="1.0" encoding="utf-8"?>
<ds:datastoreItem xmlns:ds="http://schemas.openxmlformats.org/officeDocument/2006/customXml" ds:itemID="{C6CF4B3A-12CE-4762-A0DA-F4850FEBC1C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4707</TotalTime>
  <Words>2336</Words>
  <Application>Microsoft Office PowerPoint</Application>
  <PresentationFormat>Widescreen</PresentationFormat>
  <Paragraphs>206</Paragraphs>
  <Slides>18</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Courier New</vt:lpstr>
      <vt:lpstr>Gill Sans MT</vt:lpstr>
      <vt:lpstr>Gill Sans Regular</vt:lpstr>
      <vt:lpstr>System Font Regular</vt:lpstr>
      <vt:lpstr>Wingdings</vt:lpstr>
      <vt:lpstr>Office Theme</vt:lpstr>
      <vt:lpstr>AGIFORS Symposium: Multi-Modal Economic Analysis of the COVID-19 Pandemic Exogenous Shock </vt:lpstr>
      <vt:lpstr>Background and Introduction</vt:lpstr>
      <vt:lpstr>Agenda</vt:lpstr>
      <vt:lpstr>Transportation is a Derived Demand</vt:lpstr>
      <vt:lpstr>Modal Data Dictionary</vt:lpstr>
      <vt:lpstr>Modal Passenger Activity: Pre-COVID-19</vt:lpstr>
      <vt:lpstr>Modal Freight Activity: Pre-COVID-19 </vt:lpstr>
      <vt:lpstr>Modal Passenger Activity During COVID-19</vt:lpstr>
      <vt:lpstr>Decrease in Modal Passenger Travel During U.S. Recessions</vt:lpstr>
      <vt:lpstr>Modal Freight Activity During COVID-19</vt:lpstr>
      <vt:lpstr>Decrease in Modal Freight Travel During U.S. Recessions</vt:lpstr>
      <vt:lpstr>Passenger Air Travel and Real Disposable Income</vt:lpstr>
      <vt:lpstr>Air Freight and GDP</vt:lpstr>
      <vt:lpstr>Vehicle Miles Traveled and Real Disposable Income</vt:lpstr>
      <vt:lpstr>Truck Freight and GDP</vt:lpstr>
      <vt:lpstr>Resiliency: Air Travel Comparison After Recessions</vt:lpstr>
      <vt:lpstr>Key Takeaways</vt:lpstr>
      <vt:lpstr>Q+A Session</vt:lpstr>
    </vt:vector>
  </TitlesOfParts>
  <Company>USDOT-Volpe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Volpe Template Slides</dc:title>
  <dc:creator>Rockwell, Alexa CTR (Volpe)</dc:creator>
  <cp:lastModifiedBy>McGovern, Seamus (Volpe)</cp:lastModifiedBy>
  <cp:revision>130</cp:revision>
  <dcterms:created xsi:type="dcterms:W3CDTF">2021-03-15T14:54:41Z</dcterms:created>
  <dcterms:modified xsi:type="dcterms:W3CDTF">2021-09-10T23:24:27Z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769d6989-3720-476b-a826-75f67fa5cf94</vt:lpwstr>
  </property>
  <property fmtid="{D5CDD505-2E9C-101B-9397-08002B2CF9AE}" pid="3" name="ContentTypeId">
    <vt:lpwstr>0x010100E4C0CE8E52D997498F4D664B4C35548C</vt:lpwstr>
  </property>
</Properties>
</file>