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17.jpg" ContentType="image/png"/>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404" r:id="rId2"/>
    <p:sldId id="462" r:id="rId3"/>
    <p:sldId id="451" r:id="rId4"/>
    <p:sldId id="448" r:id="rId5"/>
    <p:sldId id="428" r:id="rId6"/>
    <p:sldId id="276" r:id="rId7"/>
    <p:sldId id="467" r:id="rId8"/>
    <p:sldId id="1770" r:id="rId9"/>
    <p:sldId id="1771" r:id="rId10"/>
    <p:sldId id="274" r:id="rId11"/>
    <p:sldId id="503" r:id="rId12"/>
    <p:sldId id="1773" r:id="rId13"/>
    <p:sldId id="409" r:id="rId14"/>
    <p:sldId id="411" r:id="rId15"/>
    <p:sldId id="1774" r:id="rId16"/>
    <p:sldId id="421" r:id="rId17"/>
    <p:sldId id="403" r:id="rId18"/>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gart, S Robin (JSC-SK2)[WYLE LABORATORIES, INC.]" initials="ESR(LI" lastIdx="7" clrIdx="0">
    <p:extLst>
      <p:ext uri="{19B8F6BF-5375-455C-9EA6-DF929625EA0E}">
        <p15:presenceInfo xmlns:p15="http://schemas.microsoft.com/office/powerpoint/2012/main" userId="S-1-5-21-330711430-3775241029-4075259233-5483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FF"/>
    <a:srgbClr val="FF9999"/>
    <a:srgbClr val="0000FD"/>
    <a:srgbClr val="3399FF"/>
    <a:srgbClr val="0033CC"/>
    <a:srgbClr val="F4F6FA"/>
    <a:srgbClr val="F7F8FB"/>
    <a:srgbClr val="FFFF00"/>
    <a:srgbClr val="6B6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16" autoAdjust="0"/>
    <p:restoredTop sz="80017" autoAdjust="0"/>
  </p:normalViewPr>
  <p:slideViewPr>
    <p:cSldViewPr snapToGrid="0" snapToObjects="1">
      <p:cViewPr varScale="1">
        <p:scale>
          <a:sx n="126" d="100"/>
          <a:sy n="126" d="100"/>
        </p:scale>
        <p:origin x="3696"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82FB4FE7-7745-4C06-AA0B-B404C1ADE4FF}" type="datetimeFigureOut">
              <a:rPr lang="en-US" smtClean="0"/>
              <a:t>9/12/2021</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26D7AB96-45AF-48E7-A322-C86F1924ED82}" type="slidenum">
              <a:rPr lang="en-US" smtClean="0"/>
              <a:t>‹#›</a:t>
            </a:fld>
            <a:endParaRPr lang="en-US"/>
          </a:p>
        </p:txBody>
      </p:sp>
    </p:spTree>
    <p:extLst>
      <p:ext uri="{BB962C8B-B14F-4D97-AF65-F5344CB8AC3E}">
        <p14:creationId xmlns:p14="http://schemas.microsoft.com/office/powerpoint/2010/main" val="1455957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414338" y="704850"/>
            <a:ext cx="6284912" cy="3535363"/>
          </a:xfrm>
          <a:ln/>
        </p:spPr>
      </p:sp>
      <p:sp>
        <p:nvSpPr>
          <p:cNvPr id="634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062">
              <a:defRPr sz="2400">
                <a:solidFill>
                  <a:schemeClr val="tx1"/>
                </a:solidFill>
                <a:latin typeface="Arial" charset="0"/>
                <a:ea typeface="ＭＳ Ｐゴシック" charset="0"/>
                <a:cs typeface="ＭＳ Ｐゴシック" charset="0"/>
              </a:defRPr>
            </a:lvl1pPr>
            <a:lvl2pPr marL="755249" indent="-290480" defTabSz="944062">
              <a:defRPr sz="2400">
                <a:solidFill>
                  <a:schemeClr val="tx1"/>
                </a:solidFill>
                <a:latin typeface="Arial" charset="0"/>
                <a:ea typeface="ＭＳ Ｐゴシック" charset="0"/>
              </a:defRPr>
            </a:lvl2pPr>
            <a:lvl3pPr marL="1161922" indent="-232384" defTabSz="944062">
              <a:defRPr sz="2400">
                <a:solidFill>
                  <a:schemeClr val="tx1"/>
                </a:solidFill>
                <a:latin typeface="Arial" charset="0"/>
                <a:ea typeface="ＭＳ Ｐゴシック" charset="0"/>
              </a:defRPr>
            </a:lvl3pPr>
            <a:lvl4pPr marL="1626691" indent="-232384" defTabSz="944062">
              <a:defRPr sz="2400">
                <a:solidFill>
                  <a:schemeClr val="tx1"/>
                </a:solidFill>
                <a:latin typeface="Arial" charset="0"/>
                <a:ea typeface="ＭＳ Ｐゴシック" charset="0"/>
              </a:defRPr>
            </a:lvl4pPr>
            <a:lvl5pPr marL="2091459" indent="-232384" defTabSz="944062">
              <a:defRPr sz="2400">
                <a:solidFill>
                  <a:schemeClr val="tx1"/>
                </a:solidFill>
                <a:latin typeface="Arial" charset="0"/>
                <a:ea typeface="ＭＳ Ｐゴシック" charset="0"/>
              </a:defRPr>
            </a:lvl5pPr>
            <a:lvl6pPr marL="2556228" indent="-232384" defTabSz="944062" eaLnBrk="0" fontAlgn="base" hangingPunct="0">
              <a:spcBef>
                <a:spcPct val="0"/>
              </a:spcBef>
              <a:spcAft>
                <a:spcPct val="0"/>
              </a:spcAft>
              <a:defRPr sz="2400">
                <a:solidFill>
                  <a:schemeClr val="tx1"/>
                </a:solidFill>
                <a:latin typeface="Arial" charset="0"/>
                <a:ea typeface="ＭＳ Ｐゴシック" charset="0"/>
              </a:defRPr>
            </a:lvl6pPr>
            <a:lvl7pPr marL="3020997" indent="-232384" defTabSz="944062" eaLnBrk="0" fontAlgn="base" hangingPunct="0">
              <a:spcBef>
                <a:spcPct val="0"/>
              </a:spcBef>
              <a:spcAft>
                <a:spcPct val="0"/>
              </a:spcAft>
              <a:defRPr sz="2400">
                <a:solidFill>
                  <a:schemeClr val="tx1"/>
                </a:solidFill>
                <a:latin typeface="Arial" charset="0"/>
                <a:ea typeface="ＭＳ Ｐゴシック" charset="0"/>
              </a:defRPr>
            </a:lvl7pPr>
            <a:lvl8pPr marL="3485765" indent="-232384" defTabSz="944062" eaLnBrk="0" fontAlgn="base" hangingPunct="0">
              <a:spcBef>
                <a:spcPct val="0"/>
              </a:spcBef>
              <a:spcAft>
                <a:spcPct val="0"/>
              </a:spcAft>
              <a:defRPr sz="2400">
                <a:solidFill>
                  <a:schemeClr val="tx1"/>
                </a:solidFill>
                <a:latin typeface="Arial" charset="0"/>
                <a:ea typeface="ＭＳ Ｐゴシック" charset="0"/>
              </a:defRPr>
            </a:lvl8pPr>
            <a:lvl9pPr marL="3950534" indent="-232384" defTabSz="944062" eaLnBrk="0" fontAlgn="base" hangingPunct="0">
              <a:spcBef>
                <a:spcPct val="0"/>
              </a:spcBef>
              <a:spcAft>
                <a:spcPct val="0"/>
              </a:spcAft>
              <a:defRPr sz="2400">
                <a:solidFill>
                  <a:schemeClr val="tx1"/>
                </a:solidFill>
                <a:latin typeface="Arial" charset="0"/>
                <a:ea typeface="ＭＳ Ｐゴシック" charset="0"/>
              </a:defRPr>
            </a:lvl9pPr>
          </a:lstStyle>
          <a:p>
            <a:fld id="{691FC884-A46A-8441-8A92-7857C42E2FF5}" type="slidenum">
              <a:rPr lang="en-US" sz="1200">
                <a:solidFill>
                  <a:prstClr val="black"/>
                </a:solidFill>
              </a:rPr>
              <a:pPr/>
              <a:t>1</a:t>
            </a:fld>
            <a:endParaRPr lang="en-US" sz="1200" dirty="0">
              <a:solidFill>
                <a:prstClr val="black"/>
              </a:solidFill>
            </a:endParaRPr>
          </a:p>
        </p:txBody>
      </p:sp>
    </p:spTree>
    <p:extLst>
      <p:ext uri="{BB962C8B-B14F-4D97-AF65-F5344CB8AC3E}">
        <p14:creationId xmlns:p14="http://schemas.microsoft.com/office/powerpoint/2010/main" val="3763029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9B67BA-4E40-43DE-AB0B-CB1113AD4DC7}" type="slidenum">
              <a:rPr lang="en-US" smtClean="0"/>
              <a:t>2</a:t>
            </a:fld>
            <a:endParaRPr lang="en-US"/>
          </a:p>
        </p:txBody>
      </p:sp>
    </p:spTree>
    <p:extLst>
      <p:ext uri="{BB962C8B-B14F-4D97-AF65-F5344CB8AC3E}">
        <p14:creationId xmlns:p14="http://schemas.microsoft.com/office/powerpoint/2010/main" val="3211798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D7AB96-45AF-48E7-A322-C86F1924ED82}" type="slidenum">
              <a:rPr lang="en-US" smtClean="0"/>
              <a:t>3</a:t>
            </a:fld>
            <a:endParaRPr lang="en-US"/>
          </a:p>
        </p:txBody>
      </p:sp>
    </p:spTree>
    <p:extLst>
      <p:ext uri="{BB962C8B-B14F-4D97-AF65-F5344CB8AC3E}">
        <p14:creationId xmlns:p14="http://schemas.microsoft.com/office/powerpoint/2010/main" val="1155151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B03E4361-4ED2-4545-B136-634C9A6856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terms of NASA’s planned missions,</a:t>
            </a:r>
            <a:r>
              <a:rPr lang="en-US" baseline="0" dirty="0"/>
              <a:t> we are looking to use near term lunar missions as a stepping stone to our ultimate destination of Mars. Because a mission to Mars will take on the order of years, radiation exposures will be greater than those experienced today which makes it even more important that we improve our understanding of how these unique exposures impact astronaut health. It is critical we can adequately inform the crew and the agency of the risks associated with these types of exposures so they can make informed decisions when if comes to mission planning as well as long term health and well being of the astronaut corps.</a:t>
            </a:r>
            <a:endParaRPr lang="en-US" dirty="0"/>
          </a:p>
          <a:p>
            <a:endParaRPr lang="en-US" dirty="0"/>
          </a:p>
        </p:txBody>
      </p:sp>
    </p:spTree>
    <p:extLst>
      <p:ext uri="{BB962C8B-B14F-4D97-AF65-F5344CB8AC3E}">
        <p14:creationId xmlns:p14="http://schemas.microsoft.com/office/powerpoint/2010/main" val="1815060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First</a:t>
            </a:r>
            <a:r>
              <a:rPr lang="en-US" baseline="0" dirty="0"/>
              <a:t> let’s start with some basics – when I say “radiation” what I really mean is “ionizing radiation”. This is the type of radiation that has enough energy to ionizing matter which includes x- and gamma-rays as well as high energy particles. These ions can interact with cellular components and cause damage that can lead to health impacts. </a:t>
            </a:r>
          </a:p>
          <a:p>
            <a:pPr marL="171450" indent="-171450">
              <a:buFont typeface="Arial" panose="020B0604020202020204" pitchFamily="34" charset="0"/>
              <a:buChar char="•"/>
            </a:pPr>
            <a:r>
              <a:rPr lang="en-US" baseline="0" dirty="0"/>
              <a:t>So why does NASA even care about radiation? Well, because space is actually a radiation environment – meaning that anyone entering space will be exposed to more radiation than they typically would during a normal day down here on earth. Because space is a radiation environment and astronauts live and work in space, radiation is considered a workplace hazard and astronauts are considered radiation workers. </a:t>
            </a:r>
          </a:p>
          <a:p>
            <a:pPr marL="171450" indent="-171450">
              <a:buFont typeface="Arial" panose="020B0604020202020204" pitchFamily="34" charset="0"/>
              <a:buChar char="•"/>
            </a:pPr>
            <a:r>
              <a:rPr lang="en-US" baseline="0" dirty="0"/>
              <a:t>But the radiation in space is different than what we experience down here on the ground. Whereas we are used to x-rays and gamma-rays which are high energy electromagnetic waves, space radiation is composed of high energy particles that are moving at speeds close to the speed of light. These particles come from three major sources. </a:t>
            </a:r>
          </a:p>
          <a:p>
            <a:pPr marL="628650" lvl="1" indent="-171450">
              <a:buFont typeface="Arial" panose="020B0604020202020204" pitchFamily="34" charset="0"/>
              <a:buChar char="•"/>
            </a:pPr>
            <a:r>
              <a:rPr lang="en-US" baseline="0" dirty="0"/>
              <a:t>First are Galactic Cosmic Rays or GCR. These are theorized to be atomic nuclei accelerated into the universe by stellar explosions like supernovae. These include every type of particle on the periodic table. Earth’s magnetic field shields most of the planet from the majority of galactic cosmic rays but we still get remnants of these particles down here on the ground especially in the polar regions where particles can enter the atmosphere by travelling along magnetic field lines open to space. </a:t>
            </a:r>
          </a:p>
          <a:p>
            <a:pPr marL="628650" lvl="1" indent="-171450">
              <a:buFont typeface="Arial" panose="020B0604020202020204" pitchFamily="34" charset="0"/>
              <a:buChar char="•"/>
            </a:pPr>
            <a:r>
              <a:rPr lang="en-US" baseline="0" dirty="0"/>
              <a:t>Second is Trapped Radiation. These are protons and electrons that get trapped in Earth’s magnetic field and create large donut-shaped belts around the planet which are referred to as the Van Allen Belts. Travelling through the belts will expose you to increased levels of protons and electrons during your transit. For example the ISS on it’s current trajectory passes through what is called the South Atlantic Anomaly (or SAA) approximately 6-9 times a day. This region is where a portion of one of the Van Allen Belts dips closer to the Earth’s surface due to the offset between the magnetic and rotational axes of the Earth. </a:t>
            </a:r>
          </a:p>
          <a:p>
            <a:pPr marL="628650" lvl="1" indent="-171450">
              <a:buFont typeface="Arial" panose="020B0604020202020204" pitchFamily="34" charset="0"/>
              <a:buChar char="•"/>
            </a:pPr>
            <a:r>
              <a:rPr lang="en-US" baseline="0" dirty="0"/>
              <a:t>Third, and probably most well know are solar particle events. These occur when there are magnetic disturbances on the sun which result in a release of energy that accelerates particles out into the solar system. On Earth, our magnetic field protects us from these solar expulsions but if you are in space and event could increase your exposure if you are in the path. </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baseline="0" dirty="0"/>
              <a:t>Space radiation is an incredibly complex and interesting field and I don’t have time today to get into all the juicy details but if you want to know a little more </a:t>
            </a:r>
            <a:r>
              <a:rPr lang="en-US" baseline="0" dirty="0" err="1"/>
              <a:t>i’ve</a:t>
            </a:r>
            <a:r>
              <a:rPr lang="en-US" baseline="0" dirty="0"/>
              <a:t> included a link to a lecture I gave to the </a:t>
            </a:r>
            <a:r>
              <a:rPr lang="en-US" baseline="0" dirty="0" err="1"/>
              <a:t>martz</a:t>
            </a:r>
            <a:r>
              <a:rPr lang="en-US" baseline="0" dirty="0"/>
              <a:t> observatory this past year at the bottom of this slides.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8B9E075-BE3B-4F5F-B836-99F1E1283CDC}" type="slidenum">
              <a:rPr lang="en-US" smtClean="0"/>
              <a:t>6</a:t>
            </a:fld>
            <a:endParaRPr lang="en-US"/>
          </a:p>
        </p:txBody>
      </p:sp>
    </p:spTree>
    <p:extLst>
      <p:ext uri="{BB962C8B-B14F-4D97-AF65-F5344CB8AC3E}">
        <p14:creationId xmlns:p14="http://schemas.microsoft.com/office/powerpoint/2010/main" val="670479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Space radiation is composed of mainly high energy particles from 3 primary sources. Galactic Cosmic Rays which are theorized to be the result of stellar explosions accelerating every known element on the periodic table across the universe. Then there are the protons and electrons that get trapped in Earth’s magnetic field – commonly referred to as the Van Allen Belts. These are responsible for the South Atlantic Anomaly – a region where the offset of Earth’s geomagnetic and rotational axes create an area where the inner radiation belts impinges into the atmosphere. And then finally, probably the most well known are the Solar Particle Events. These occur when localize magnetic fields on the Sun get so tangled that they reconnect and the energy released accelerates particles out into the solar system. Additionally Neutrons and Secondary radiation can be created inside a spacecraft, habitat, or on a planetary or lunar surface. </a:t>
            </a:r>
            <a:endParaRPr lang="en-US" dirty="0"/>
          </a:p>
          <a:p>
            <a:endParaRPr lang="en-US" dirty="0"/>
          </a:p>
          <a:p>
            <a:r>
              <a:rPr lang="en-US" dirty="0"/>
              <a:t>But</a:t>
            </a:r>
            <a:r>
              <a:rPr lang="en-US" baseline="0" dirty="0"/>
              <a:t> of course the, contribution of each of these sources to a person’s dose is dependent on a number of factors, including where you are in space. For example…. </a:t>
            </a:r>
          </a:p>
          <a:p>
            <a:r>
              <a:rPr lang="en-US" baseline="0" dirty="0"/>
              <a:t>However, on a per day </a:t>
            </a:r>
            <a:r>
              <a:rPr lang="en-US" i="1" baseline="0" dirty="0"/>
              <a:t>dose rate </a:t>
            </a:r>
            <a:r>
              <a:rPr lang="en-US" baseline="0" dirty="0"/>
              <a:t>basis, ISS and Beyond LEO exposures are roughly similar – but it is the composition of the radiation that is different and the fact that there is no geomagnetic protection from solar particle events beyond LEO. </a:t>
            </a:r>
            <a:endParaRPr lang="en-US" dirty="0"/>
          </a:p>
        </p:txBody>
      </p:sp>
      <p:sp>
        <p:nvSpPr>
          <p:cNvPr id="4" name="Slide Number Placeholder 3"/>
          <p:cNvSpPr>
            <a:spLocks noGrp="1"/>
          </p:cNvSpPr>
          <p:nvPr>
            <p:ph type="sldNum" sz="quarter" idx="10"/>
          </p:nvPr>
        </p:nvSpPr>
        <p:spPr/>
        <p:txBody>
          <a:bodyPr/>
          <a:lstStyle/>
          <a:p>
            <a:fld id="{AA9B67BA-4E40-43DE-AB0B-CB1113AD4DC7}" type="slidenum">
              <a:rPr lang="en-US" smtClean="0"/>
              <a:t>7</a:t>
            </a:fld>
            <a:endParaRPr lang="en-US"/>
          </a:p>
        </p:txBody>
      </p:sp>
    </p:spTree>
    <p:extLst>
      <p:ext uri="{BB962C8B-B14F-4D97-AF65-F5344CB8AC3E}">
        <p14:creationId xmlns:p14="http://schemas.microsoft.com/office/powerpoint/2010/main" val="4067748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8</a:t>
            </a:fld>
            <a:endParaRPr lang="en-US"/>
          </a:p>
        </p:txBody>
      </p:sp>
    </p:spTree>
    <p:extLst>
      <p:ext uri="{BB962C8B-B14F-4D97-AF65-F5344CB8AC3E}">
        <p14:creationId xmlns:p14="http://schemas.microsoft.com/office/powerpoint/2010/main" val="2407834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a:t>
            </a:r>
            <a:r>
              <a:rPr lang="en-US" baseline="0" dirty="0"/>
              <a:t> want to mention some challenge we have not only for radiation quality research but also for space radiation research in general. </a:t>
            </a:r>
          </a:p>
          <a:p>
            <a:r>
              <a:rPr lang="en-US" baseline="0" dirty="0"/>
              <a:t>One of the major challenges for assessing the impact of space radiation on humans is the fact that there just aren’t that many instances of the health outcomes associated with radiation observed in astronauts. There are a number of factors that contribute to this including the fact that space is the only place where we encounter space radiation which means we have a very small population with only around 500 people to have flown in space. Furthermore doses to date have been low and over long periods of time. For example we did a small study of the first 7 astronaut groups and all of their space radiation doses were under 100 mGy. With such low doses you wouldn’t expect to see increases in health outcomes especially given the fact that cancer and cardiovascular disease are very common outcomes in the US population in general. And on top of all that not only are the astronauts Healthy Workers which means that their health status is already improved compared to the general US population because of their ability to maintain employment in the workforce, but also they are generally healthy. Astronauts are some of the fittest on and off the planet. </a:t>
            </a:r>
          </a:p>
          <a:p>
            <a:r>
              <a:rPr lang="en-US" baseline="0" dirty="0"/>
              <a:t>Second is our limited understanding of the biological effects of space radiation on the human system. Because it would be unethical and impractical to conduct large scale human radiation experiments, space radiation research relies heavily on animal studies which increase our uncertainty of what our results mean for humans. Furthermore, it is impossible to fully replicated the space radiation environment on Earth so we do our best with analogs such as the NASA Space Radiation Laboratory or (NSRL) at Brookhaven National Labs.</a:t>
            </a:r>
            <a:endParaRPr lang="en-US" dirty="0"/>
          </a:p>
        </p:txBody>
      </p:sp>
      <p:sp>
        <p:nvSpPr>
          <p:cNvPr id="4" name="Slide Number Placeholder 3"/>
          <p:cNvSpPr>
            <a:spLocks noGrp="1"/>
          </p:cNvSpPr>
          <p:nvPr>
            <p:ph type="sldNum" sz="quarter" idx="10"/>
          </p:nvPr>
        </p:nvSpPr>
        <p:spPr/>
        <p:txBody>
          <a:bodyPr/>
          <a:lstStyle/>
          <a:p>
            <a:fld id="{08B9E075-BE3B-4F5F-B836-99F1E1283CDC}" type="slidenum">
              <a:rPr lang="en-US" smtClean="0"/>
              <a:t>10</a:t>
            </a:fld>
            <a:endParaRPr lang="en-US"/>
          </a:p>
        </p:txBody>
      </p:sp>
    </p:spTree>
    <p:extLst>
      <p:ext uri="{BB962C8B-B14F-4D97-AF65-F5344CB8AC3E}">
        <p14:creationId xmlns:p14="http://schemas.microsoft.com/office/powerpoint/2010/main" val="4104854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1470C3-B827-1042-A495-BE01496B90D4}" type="slidenum">
              <a:rPr lang="en-US" smtClean="0"/>
              <a:t>11</a:t>
            </a:fld>
            <a:endParaRPr lang="en-US"/>
          </a:p>
        </p:txBody>
      </p:sp>
    </p:spTree>
    <p:extLst>
      <p:ext uri="{BB962C8B-B14F-4D97-AF65-F5344CB8AC3E}">
        <p14:creationId xmlns:p14="http://schemas.microsoft.com/office/powerpoint/2010/main" val="3345013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mission of the Space Radiation Element is to </a:t>
            </a:r>
            <a:r>
              <a:rPr lang="en-US" dirty="0"/>
              <a:t>characterize and facilitate the management of the human health outcomes associated with space radiation exposure to protect astronaut health and wellbeing, and enable human spaceflight. The three major health risks the Element</a:t>
            </a:r>
            <a:r>
              <a:rPr lang="en-US" baseline="0" dirty="0"/>
              <a:t> is focused on investigating are carcinogenesis, cardiovascular disease, and changes to the central nervous system that impact mission performance and long term health. For each of these health risks the Element is interrogating key scientific questions that will served to more fully characterize the risk due to the unique space radiation environment as well as develop tactical mitigation strategies. In space, traditional terrestrial-based radiation strategies fall short. On Earth, time, distance, and shielding, are the three main ways to reduce radiation exposure. However, in space there is no single point source to move away from and shielding heavy particles moving at near relativistic speeds is not currently feasible. Which only leave time as a method of limiting radiation exposure. But if we need to spend 3 years in space to successfully complete a mission to Mars, time starts to become a challenge as well. So the Space Radiation Element is exploring other strategies to provide protection to our astronauts on long-duration missions including health surveillance and early disease detection as well as identifying compound-based countermeasures. </a:t>
            </a:r>
            <a:endParaRPr lang="en-US" dirty="0"/>
          </a:p>
          <a:p>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12</a:t>
            </a:fld>
            <a:endParaRPr lang="en-US"/>
          </a:p>
        </p:txBody>
      </p:sp>
    </p:spTree>
    <p:extLst>
      <p:ext uri="{BB962C8B-B14F-4D97-AF65-F5344CB8AC3E}">
        <p14:creationId xmlns:p14="http://schemas.microsoft.com/office/powerpoint/2010/main" val="548925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6" rIns="93170" bIns="46586"/>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ea typeface="MS PGothic" panose="020B0600070205080204" pitchFamily="34" charset="-128"/>
              </a:rPr>
              <a:t>To</a:t>
            </a:r>
            <a:r>
              <a:rPr lang="en-US" altLang="en-US" baseline="0" dirty="0">
                <a:latin typeface="Arial" panose="020B0604020202020204" pitchFamily="34" charset="0"/>
                <a:ea typeface="MS PGothic" panose="020B0600070205080204" pitchFamily="34" charset="-128"/>
              </a:rPr>
              <a:t> complete this</a:t>
            </a:r>
            <a:r>
              <a:rPr lang="en-US" altLang="en-US" dirty="0">
                <a:latin typeface="Arial" panose="020B0604020202020204" pitchFamily="34" charset="0"/>
                <a:ea typeface="MS PGothic" panose="020B0600070205080204" pitchFamily="34" charset="-128"/>
              </a:rPr>
              <a:t> important research down here on</a:t>
            </a:r>
            <a:r>
              <a:rPr lang="en-US" altLang="en-US" baseline="0" dirty="0">
                <a:latin typeface="Arial" panose="020B0604020202020204" pitchFamily="34" charset="0"/>
                <a:ea typeface="MS PGothic" panose="020B0600070205080204" pitchFamily="34" charset="-128"/>
              </a:rPr>
              <a:t> the ground we have the NASA Space Radiation Laboratory or NSRL. We have a great team managing this facility for us which resides at the Brookhaven National Laboratory on Long Island and a number of capabilities to help us better understand the impact of high energy particle radiation including acute or fractionated exposures to single or multiple ion beams. I’ve included a few links on the bottom left if you are interested in learning more. </a:t>
            </a:r>
            <a:endParaRPr lang="en-US" altLang="en-US" dirty="0">
              <a:latin typeface="Arial" panose="020B0604020202020204" pitchFamily="34" charset="0"/>
              <a:ea typeface="MS PGothic" panose="020B0600070205080204" pitchFamily="34" charset="-128"/>
            </a:endParaRPr>
          </a:p>
          <a:p>
            <a:endParaRPr lang="en-US" altLang="en-US" dirty="0">
              <a:latin typeface="Arial" panose="020B0604020202020204" pitchFamily="34" charset="0"/>
              <a:ea typeface="MS PGothic" panose="020B0600070205080204" pitchFamily="34" charset="-128"/>
            </a:endParaRPr>
          </a:p>
        </p:txBody>
      </p:sp>
      <p:sp>
        <p:nvSpPr>
          <p:cNvPr id="30723"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6" rIns="93170" bIns="46586"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612C06FB-BAFA-4384-848F-119CF6EA311C}" type="slidenum">
              <a:rPr lang="en-US" altLang="en-US" sz="1200">
                <a:solidFill>
                  <a:srgbClr val="000000"/>
                </a:solidFill>
                <a:ea typeface="MS PGothic" panose="020B0600070205080204" pitchFamily="34" charset="-128"/>
              </a:rPr>
              <a:pPr algn="r"/>
              <a:t>14</a:t>
            </a:fld>
            <a:endParaRPr lang="en-US" altLang="en-US" sz="1200">
              <a:solidFill>
                <a:srgbClr val="000000"/>
              </a:solidFill>
              <a:ea typeface="MS PGothic" panose="020B0600070205080204" pitchFamily="34" charset="-128"/>
            </a:endParaRPr>
          </a:p>
        </p:txBody>
      </p:sp>
    </p:spTree>
    <p:extLst>
      <p:ext uri="{BB962C8B-B14F-4D97-AF65-F5344CB8AC3E}">
        <p14:creationId xmlns:p14="http://schemas.microsoft.com/office/powerpoint/2010/main" val="3509955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D58EB4-EC7C-2948-AB94-9A15780D3D02}"/>
              </a:ext>
            </a:extLst>
          </p:cNvPr>
          <p:cNvPicPr>
            <a:picLocks noChangeAspect="1"/>
          </p:cNvPicPr>
          <p:nvPr userDrawn="1"/>
        </p:nvPicPr>
        <p:blipFill>
          <a:blip r:embed="rId2"/>
          <a:stretch>
            <a:fillRect/>
          </a:stretch>
        </p:blipFill>
        <p:spPr>
          <a:xfrm>
            <a:off x="-6080" y="0"/>
            <a:ext cx="12192000" cy="6858000"/>
          </a:xfrm>
          <a:prstGeom prst="rect">
            <a:avLst/>
          </a:prstGeom>
        </p:spPr>
      </p:pic>
      <p:sp>
        <p:nvSpPr>
          <p:cNvPr id="6" name="Text Box 74"/>
          <p:cNvSpPr txBox="1">
            <a:spLocks noChangeArrowheads="1"/>
          </p:cNvSpPr>
          <p:nvPr userDrawn="1"/>
        </p:nvSpPr>
        <p:spPr bwMode="auto">
          <a:xfrm>
            <a:off x="9679522"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chemeClr val="tx1"/>
                </a:solidFill>
                <a:latin typeface="Arial" charset="0"/>
                <a:ea typeface="ヒラギノ角ゴ Pro W3" charset="0"/>
              </a:rPr>
              <a:t>National Aeronautics and</a:t>
            </a:r>
            <a:br>
              <a:rPr lang="en-US" sz="600" dirty="0">
                <a:solidFill>
                  <a:schemeClr val="tx1"/>
                </a:solidFill>
                <a:latin typeface="Arial" charset="0"/>
                <a:ea typeface="ヒラギノ角ゴ Pro W3" charset="0"/>
              </a:rPr>
            </a:br>
            <a:r>
              <a:rPr lang="en-US" sz="600" dirty="0">
                <a:solidFill>
                  <a:schemeClr val="tx1"/>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220455"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276726" y="1"/>
            <a:ext cx="9293402" cy="1193800"/>
          </a:xfrm>
          <a:prstGeom prst="rect">
            <a:avLst/>
          </a:prstGeom>
          <a:ln>
            <a:noFill/>
          </a:ln>
        </p:spPr>
        <p:txBody>
          <a:bodyPr anchor="ctr"/>
          <a:lstStyle>
            <a:lvl1pPr>
              <a:defRPr sz="28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dirty="0"/>
              <a:t>Click to edit Master subtitle style</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0665" y="297155"/>
            <a:ext cx="815517" cy="675409"/>
          </a:xfrm>
          <a:prstGeom prst="rect">
            <a:avLst/>
          </a:prstGeom>
        </p:spPr>
      </p:pic>
      <p:pic>
        <p:nvPicPr>
          <p:cNvPr id="3" name="Picture 2"/>
          <p:cNvPicPr>
            <a:picLocks noChangeAspect="1"/>
          </p:cNvPicPr>
          <p:nvPr userDrawn="1"/>
        </p:nvPicPr>
        <p:blipFill rotWithShape="1">
          <a:blip r:embed="rId4">
            <a:extLst>
              <a:ext uri="{28A0092B-C50C-407E-A947-70E740481C1C}">
                <a14:useLocalDpi xmlns:a14="http://schemas.microsoft.com/office/drawing/2010/main" val="0"/>
              </a:ext>
            </a:extLst>
          </a:blip>
          <a:srcRect t="4114"/>
          <a:stretch/>
        </p:blipFill>
        <p:spPr>
          <a:xfrm>
            <a:off x="-6080" y="1192056"/>
            <a:ext cx="12185920" cy="5665944"/>
          </a:xfrm>
          <a:prstGeom prst="rect">
            <a:avLst/>
          </a:prstGeom>
        </p:spPr>
      </p:pic>
    </p:spTree>
    <p:extLst>
      <p:ext uri="{BB962C8B-B14F-4D97-AF65-F5344CB8AC3E}">
        <p14:creationId xmlns:p14="http://schemas.microsoft.com/office/powerpoint/2010/main" val="1232773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sp>
        <p:nvSpPr>
          <p:cNvPr id="4" name="Footer Placeholder 3"/>
          <p:cNvSpPr>
            <a:spLocks noGrp="1"/>
          </p:cNvSpPr>
          <p:nvPr>
            <p:ph type="ftr" sz="quarter" idx="11"/>
          </p:nvPr>
        </p:nvSpPr>
        <p:spPr/>
        <p:txBody>
          <a:bodyPr/>
          <a:lstStyle>
            <a:lvl1pPr>
              <a:defRPr>
                <a:solidFill>
                  <a:schemeClr val="tx1"/>
                </a:solidFill>
              </a:defRPr>
            </a:lvl1pPr>
          </a:lstStyle>
          <a:p>
            <a:pPr fontAlgn="base">
              <a:spcBef>
                <a:spcPct val="0"/>
              </a:spcBef>
              <a:spcAft>
                <a:spcPct val="0"/>
              </a:spcAft>
              <a:defRPr/>
            </a:pPr>
            <a:endParaRPr lang="en-US" dirty="0"/>
          </a:p>
        </p:txBody>
      </p:sp>
      <p:sp>
        <p:nvSpPr>
          <p:cNvPr id="5" name="Content Placeholder 2"/>
          <p:cNvSpPr>
            <a:spLocks noGrp="1"/>
          </p:cNvSpPr>
          <p:nvPr>
            <p:ph idx="1"/>
          </p:nvPr>
        </p:nvSpPr>
        <p:spPr>
          <a:xfrm>
            <a:off x="609600" y="1003301"/>
            <a:ext cx="10972800" cy="51228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38200" y="0"/>
            <a:ext cx="10515600" cy="842212"/>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126472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03301"/>
            <a:ext cx="10972800" cy="5122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2"/>
          </p:nvPr>
        </p:nvSpPr>
        <p:spPr>
          <a:ln/>
        </p:spPr>
        <p:txBody>
          <a:bodyPr/>
          <a:lstStyle>
            <a:lvl1pPr>
              <a:defRPr/>
            </a:lvl1pPr>
          </a:lstStyle>
          <a:p>
            <a:fld id="{52F73DF0-72E2-42FD-AFC3-35E544D0F1C2}" type="slidenum">
              <a:rPr lang="en-US" altLang="en-US"/>
              <a:pPr/>
              <a:t>‹#›</a:t>
            </a:fld>
            <a:endParaRPr lang="en-US" altLang="en-US"/>
          </a:p>
        </p:txBody>
      </p:sp>
      <p:sp>
        <p:nvSpPr>
          <p:cNvPr id="7" name="Title 6"/>
          <p:cNvSpPr>
            <a:spLocks noGrp="1"/>
          </p:cNvSpPr>
          <p:nvPr>
            <p:ph type="title"/>
          </p:nvPr>
        </p:nvSpPr>
        <p:spPr>
          <a:xfrm>
            <a:off x="838200" y="1"/>
            <a:ext cx="10515600" cy="842210"/>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727869323"/>
      </p:ext>
    </p:extLst>
  </p:cSld>
  <p:clrMapOvr>
    <a:masterClrMapping/>
  </p:clrMapOvr>
  <p:transition>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838200" y="1"/>
            <a:ext cx="10515600" cy="842210"/>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893031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Rectangle 5"/>
          <p:cNvSpPr>
            <a:spLocks noGrp="1" noChangeArrowheads="1"/>
          </p:cNvSpPr>
          <p:nvPr>
            <p:ph type="ftr" sz="quarter" idx="11"/>
          </p:nvPr>
        </p:nvSpPr>
        <p:spPr>
          <a:ln/>
        </p:spPr>
        <p:txBody>
          <a:bodyPr/>
          <a:lstStyle>
            <a:lvl1pPr>
              <a:defRPr>
                <a:solidFill>
                  <a:schemeClr val="tx1"/>
                </a:solidFill>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CF67C12C-402A-4987-8007-B0BEEB83856A}" type="slidenum">
              <a:rPr lang="en-US" altLang="en-US"/>
              <a:pPr/>
              <a:t>‹#›</a:t>
            </a:fld>
            <a:endParaRPr lang="en-US" altLang="en-US"/>
          </a:p>
        </p:txBody>
      </p:sp>
      <p:sp>
        <p:nvSpPr>
          <p:cNvPr id="6" name="Rectangle 5"/>
          <p:cNvSpPr/>
          <p:nvPr userDrawn="1"/>
        </p:nvSpPr>
        <p:spPr>
          <a:xfrm>
            <a:off x="1057407" y="518597"/>
            <a:ext cx="2920736" cy="369332"/>
          </a:xfrm>
          <a:prstGeom prst="rect">
            <a:avLst/>
          </a:prstGeom>
        </p:spPr>
        <p:txBody>
          <a:bodyPr wrap="none">
            <a:spAutoFit/>
          </a:bodyPr>
          <a:lstStyle/>
          <a:p>
            <a:r>
              <a:rPr lang="en-US" dirty="0"/>
              <a:t>Click to edit Master title style</a:t>
            </a:r>
          </a:p>
        </p:txBody>
      </p:sp>
      <p:sp>
        <p:nvSpPr>
          <p:cNvPr id="7" name="Title 1"/>
          <p:cNvSpPr txBox="1">
            <a:spLocks/>
          </p:cNvSpPr>
          <p:nvPr userDrawn="1"/>
        </p:nvSpPr>
        <p:spPr>
          <a:xfrm>
            <a:off x="838200" y="111095"/>
            <a:ext cx="10515600" cy="666573"/>
          </a:xfrm>
          <a:prstGeom prst="rect">
            <a:avLst/>
          </a:prstGeom>
        </p:spPr>
        <p:txBody>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dirty="0"/>
          </a:p>
        </p:txBody>
      </p:sp>
      <p:sp>
        <p:nvSpPr>
          <p:cNvPr id="8" name="Title 7"/>
          <p:cNvSpPr>
            <a:spLocks noGrp="1"/>
          </p:cNvSpPr>
          <p:nvPr>
            <p:ph type="title"/>
          </p:nvPr>
        </p:nvSpPr>
        <p:spPr>
          <a:xfrm>
            <a:off x="838200" y="1"/>
            <a:ext cx="10515600" cy="836194"/>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1989882768"/>
      </p:ext>
    </p:extLst>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Rectangle 5"/>
          <p:cNvSpPr>
            <a:spLocks noGrp="1" noChangeArrowheads="1"/>
          </p:cNvSpPr>
          <p:nvPr>
            <p:ph type="ftr" sz="quarter" idx="11"/>
          </p:nvPr>
        </p:nvSpPr>
        <p:spPr>
          <a:ln/>
        </p:spPr>
        <p:txBody>
          <a:bodyPr/>
          <a:lstStyle>
            <a:lvl1pPr>
              <a:defRPr>
                <a:solidFill>
                  <a:schemeClr val="tx1"/>
                </a:solidFill>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E461A7D3-91BA-4279-96A5-830614B699D8}" type="slidenum">
              <a:rPr lang="en-US" altLang="en-US"/>
              <a:pPr/>
              <a:t>‹#›</a:t>
            </a:fld>
            <a:endParaRPr lang="en-US" altLang="en-US"/>
          </a:p>
        </p:txBody>
      </p:sp>
      <p:sp>
        <p:nvSpPr>
          <p:cNvPr id="6" name="Title 5"/>
          <p:cNvSpPr>
            <a:spLocks noGrp="1"/>
          </p:cNvSpPr>
          <p:nvPr>
            <p:ph type="title"/>
          </p:nvPr>
        </p:nvSpPr>
        <p:spPr>
          <a:xfrm>
            <a:off x="838200" y="1"/>
            <a:ext cx="10515600" cy="842210"/>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3611431713"/>
      </p:ext>
    </p:extLst>
  </p:cSld>
  <p:clrMapOvr>
    <a:masterClrMapping/>
  </p:clrMapOvr>
  <p:transition>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EE559103-A4D9-2148-B8FF-FB5AD7389610}" type="slidenum">
              <a:rPr lang="en-US" altLang="x-none"/>
              <a:pPr>
                <a:defRPr/>
              </a:pPr>
              <a:t>‹#›</a:t>
            </a:fld>
            <a:endParaRPr lang="en-US" altLang="x-none" dirty="0"/>
          </a:p>
        </p:txBody>
      </p:sp>
    </p:spTree>
    <p:extLst>
      <p:ext uri="{BB962C8B-B14F-4D97-AF65-F5344CB8AC3E}">
        <p14:creationId xmlns:p14="http://schemas.microsoft.com/office/powerpoint/2010/main" val="2486440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dirty="0"/>
              <a:t>Click to edit Master text styles</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chemeClr val="tx1"/>
                </a:solidFill>
                <a:latin typeface="Arial" charset="0"/>
                <a:ea typeface="MS PGothic" charset="0"/>
                <a:cs typeface="Arial" charset="0"/>
              </a:defRPr>
            </a:lvl1pPr>
          </a:lstStyle>
          <a:p>
            <a:pPr fontAlgn="base">
              <a:spcBef>
                <a:spcPct val="0"/>
              </a:spcBef>
              <a:spcAft>
                <a:spcPct val="0"/>
              </a:spcAft>
              <a:defRPr/>
            </a:pPr>
            <a:endParaRPr lang="en-US" dirty="0"/>
          </a:p>
        </p:txBody>
      </p:sp>
      <p:pic>
        <p:nvPicPr>
          <p:cNvPr id="8" name="Picture 7"/>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1398368" y="118347"/>
            <a:ext cx="715837" cy="592854"/>
          </a:xfrm>
          <a:prstGeom prst="rect">
            <a:avLst/>
          </a:prstGeom>
        </p:spPr>
      </p:pic>
      <p:sp>
        <p:nvSpPr>
          <p:cNvPr id="10" name="Title 1"/>
          <p:cNvSpPr txBox="1">
            <a:spLocks/>
          </p:cNvSpPr>
          <p:nvPr userDrawn="1"/>
        </p:nvSpPr>
        <p:spPr>
          <a:xfrm>
            <a:off x="778307" y="65699"/>
            <a:ext cx="10357889" cy="742950"/>
          </a:xfrm>
          <a:prstGeom prst="rect">
            <a:avLst/>
          </a:prstGeom>
        </p:spPr>
        <p:txBody>
          <a:bodyPr anchor="ctr"/>
          <a:lstStyle>
            <a:lvl1pPr algn="l" defTabSz="457200" rtl="0" eaLnBrk="0" fontAlgn="base" hangingPunct="0">
              <a:spcBef>
                <a:spcPct val="0"/>
              </a:spcBef>
              <a:spcAft>
                <a:spcPct val="0"/>
              </a:spcAft>
              <a:defRPr sz="2400" b="1" kern="1200" baseline="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dirty="0"/>
          </a:p>
        </p:txBody>
      </p:sp>
      <p:pic>
        <p:nvPicPr>
          <p:cNvPr id="9" name="Picture 4" descr="HRP logo"/>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userDrawn="1"/>
        </p:nvSpPr>
        <p:spPr>
          <a:xfrm>
            <a:off x="838200" y="111095"/>
            <a:ext cx="10515600" cy="666573"/>
          </a:xfrm>
          <a:prstGeom prst="rect">
            <a:avLst/>
          </a:prstGeom>
        </p:spPr>
        <p:txBody>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endParaRPr lang="en-US" dirty="0"/>
          </a:p>
        </p:txBody>
      </p:sp>
    </p:spTree>
    <p:extLst>
      <p:ext uri="{BB962C8B-B14F-4D97-AF65-F5344CB8AC3E}">
        <p14:creationId xmlns:p14="http://schemas.microsoft.com/office/powerpoint/2010/main" val="18915031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5" r:id="rId3"/>
    <p:sldLayoutId id="2147483662" r:id="rId4"/>
    <p:sldLayoutId id="2147483664" r:id="rId5"/>
    <p:sldLayoutId id="2147483666" r:id="rId6"/>
    <p:sldLayoutId id="2147483667" r:id="rId7"/>
  </p:sldLayoutIdLst>
  <p:hf hdr="0" ftr="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hyperlink" Target="mailto:jsc-hrp-space-radiation-element@mail.nasa.gov" TargetMode="External"/><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hyperlink" Target="mailto:jsc-hrp-space-radiation-element@mail.nasa.gov" TargetMode="External"/><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hyperlink" Target="https://martzobservatory.org/dr-robin-elgart/" TargetMode="External"/><Relationship Id="rId3" Type="http://schemas.openxmlformats.org/officeDocument/2006/relationships/notesSlide" Target="../notesSlides/notesSlide5.xml"/><Relationship Id="rId7" Type="http://schemas.openxmlformats.org/officeDocument/2006/relationships/image" Target="../media/image21.gif"/><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hyperlink" Target="https://creativecommons.org/licenses/by-sa/3.0/" TargetMode="External"/><Relationship Id="rId4" Type="http://schemas.openxmlformats.org/officeDocument/2006/relationships/image" Target="../media/image18.png"/><Relationship Id="rId9" Type="http://schemas.openxmlformats.org/officeDocument/2006/relationships/hyperlink" Target="https://streetfighter.fandom.com/wiki/Hadoken?file=Akuma-fireburn.gi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humanresearchroadmap.nasa.gov/"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hyperlink" Target="mailto:lisa.c.simonsen@nasa.gov" TargetMode="External"/><Relationship Id="rId3" Type="http://schemas.openxmlformats.org/officeDocument/2006/relationships/image" Target="../media/image28.jpeg"/><Relationship Id="rId7" Type="http://schemas.openxmlformats.org/officeDocument/2006/relationships/hyperlink" Target="mailto:guida@bnl.gov"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mailto:rusek@bnl.gov" TargetMode="External"/><Relationship Id="rId5" Type="http://schemas.openxmlformats.org/officeDocument/2006/relationships/hyperlink" Target="https://www.bnl.gov/nsrl/" TargetMode="External"/><Relationship Id="rId4" Type="http://schemas.openxmlformats.org/officeDocument/2006/relationships/hyperlink" Target="https://www.nasa.gov/analogs/nsrl/abou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hyperlink" Target="https://genelab.nasa.gov/" TargetMode="External"/><Relationship Id="rId3" Type="http://schemas.openxmlformats.org/officeDocument/2006/relationships/hyperlink" Target="https://humanresearchroadmap.nasa.gov/" TargetMode="External"/><Relationship Id="rId7" Type="http://schemas.openxmlformats.org/officeDocument/2006/relationships/hyperlink" Target="https://www.nasa.gov/hrp/elements/radiation/tissue-sharing" TargetMode="External"/><Relationship Id="rId2" Type="http://schemas.openxmlformats.org/officeDocument/2006/relationships/hyperlink" Target="https://www.nasa.gov/hrp/elements/radiation" TargetMode="External"/><Relationship Id="rId1" Type="http://schemas.openxmlformats.org/officeDocument/2006/relationships/slideLayout" Target="../slideLayouts/slideLayout6.xml"/><Relationship Id="rId6" Type="http://schemas.openxmlformats.org/officeDocument/2006/relationships/hyperlink" Target="https://lsda.jsc.nasa.gov/Biospecimen" TargetMode="External"/><Relationship Id="rId5" Type="http://schemas.openxmlformats.org/officeDocument/2006/relationships/hyperlink" Target="https://lsda.jsc.nasa.gov/" TargetMode="External"/><Relationship Id="rId4" Type="http://schemas.openxmlformats.org/officeDocument/2006/relationships/hyperlink" Target="https://taskbook.nasaprs.com/tbp/welcome.cfm" TargetMode="External"/><Relationship Id="rId9" Type="http://schemas.openxmlformats.org/officeDocument/2006/relationships/hyperlink" Target="https://three.jsc.nasa.gov/#section=main"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F1EC469-AABA-4FB0-A74A-76C8E4098B78}"/>
              </a:ext>
            </a:extLst>
          </p:cNvPr>
          <p:cNvSpPr>
            <a:spLocks noGrp="1"/>
          </p:cNvSpPr>
          <p:nvPr>
            <p:ph type="ctrTitle"/>
          </p:nvPr>
        </p:nvSpPr>
        <p:spPr>
          <a:xfrm>
            <a:off x="295422" y="1"/>
            <a:ext cx="9274706" cy="1193800"/>
          </a:xfrm>
        </p:spPr>
        <p:txBody>
          <a:bodyPr anchor="ctr"/>
          <a:lstStyle/>
          <a:p>
            <a:r>
              <a:rPr lang="en-US" sz="3200" dirty="0">
                <a:ea typeface="Times New Roman" panose="02020603050405020304" pitchFamily="18" charset="0"/>
              </a:rPr>
              <a:t>NASA’s Human Research Program (HRP)</a:t>
            </a:r>
            <a:br>
              <a:rPr lang="en-US" sz="3200" dirty="0">
                <a:ea typeface="Times New Roman" panose="02020603050405020304" pitchFamily="18" charset="0"/>
              </a:rPr>
            </a:br>
            <a:r>
              <a:rPr lang="en-US" sz="3200" dirty="0">
                <a:ea typeface="Times New Roman" panose="02020603050405020304" pitchFamily="18" charset="0"/>
              </a:rPr>
              <a:t>Space Radiation Element (SRE)</a:t>
            </a:r>
            <a:endParaRPr lang="en-US" sz="3200" dirty="0"/>
          </a:p>
        </p:txBody>
      </p:sp>
      <p:sp>
        <p:nvSpPr>
          <p:cNvPr id="4" name="Subtitle 3"/>
          <p:cNvSpPr>
            <a:spLocks noGrp="1"/>
          </p:cNvSpPr>
          <p:nvPr>
            <p:ph type="subTitle" idx="1"/>
          </p:nvPr>
        </p:nvSpPr>
        <p:spPr>
          <a:xfrm>
            <a:off x="295422" y="4403188"/>
            <a:ext cx="6440236" cy="1878037"/>
          </a:xfrm>
        </p:spPr>
        <p:txBody>
          <a:bodyPr/>
          <a:lstStyle/>
          <a:p>
            <a:pPr>
              <a:spcAft>
                <a:spcPts val="0"/>
              </a:spcAft>
            </a:pPr>
            <a:r>
              <a:rPr lang="en-US" altLang="en-US" sz="2400" b="1" dirty="0">
                <a:solidFill>
                  <a:schemeClr val="bg1"/>
                </a:solidFill>
              </a:rPr>
              <a:t>S. Robin Elgart Ph.D., </a:t>
            </a:r>
          </a:p>
          <a:p>
            <a:pPr>
              <a:spcAft>
                <a:spcPts val="0"/>
              </a:spcAft>
            </a:pPr>
            <a:r>
              <a:rPr lang="en-US" altLang="en-US" sz="2400" i="1" dirty="0">
                <a:solidFill>
                  <a:schemeClr val="bg1">
                    <a:lumMod val="85000"/>
                  </a:schemeClr>
                </a:solidFill>
              </a:rPr>
              <a:t>Space Radiation Element Scientist</a:t>
            </a:r>
          </a:p>
          <a:p>
            <a:pPr>
              <a:spcAft>
                <a:spcPts val="0"/>
              </a:spcAft>
            </a:pPr>
            <a:r>
              <a:rPr lang="en-US" altLang="en-US" sz="2400" dirty="0">
                <a:solidFill>
                  <a:schemeClr val="bg1">
                    <a:lumMod val="85000"/>
                  </a:schemeClr>
                </a:solidFill>
              </a:rPr>
              <a:t>NASA Human Research Program</a:t>
            </a:r>
          </a:p>
        </p:txBody>
      </p:sp>
      <p:pic>
        <p:nvPicPr>
          <p:cNvPr id="13" name="Picture 12" descr="Logo&#10;&#10;Description automatically generated">
            <a:extLst>
              <a:ext uri="{FF2B5EF4-FFF2-40B4-BE49-F238E27FC236}">
                <a16:creationId xmlns:a16="http://schemas.microsoft.com/office/drawing/2014/main" id="{CD1FD4DD-67BD-4CF4-BA37-E9DF9FA293E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390" b="94792" l="5310" r="95870">
                        <a14:foregroundMark x1="32817" y1="9747" x2="84366" y2="80208"/>
                        <a14:foregroundMark x1="80457" y1="17485" x2="14971" y2="77753"/>
                        <a14:foregroundMark x1="31342" y1="11161" x2="13791" y2="25595"/>
                        <a14:foregroundMark x1="13791" y1="25595" x2="12094" y2="31101"/>
                        <a14:foregroundMark x1="24115" y1="14063" x2="24115" y2="14063"/>
                        <a14:foregroundMark x1="25590" y1="13616" x2="51327" y2="10193"/>
                        <a14:foregroundMark x1="51327" y1="10193" x2="73156" y2="14583"/>
                        <a14:foregroundMark x1="73156" y1="14583" x2="94322" y2="57440"/>
                        <a14:foregroundMark x1="94322" y1="57440" x2="90118" y2="72396"/>
                        <a14:foregroundMark x1="93510" y1="48586" x2="88938" y2="25967"/>
                        <a14:foregroundMark x1="88938" y1="25967" x2="82891" y2="16518"/>
                        <a14:foregroundMark x1="72271" y1="12649" x2="49189" y2="6324"/>
                        <a14:foregroundMark x1="49189" y1="6324" x2="36136" y2="6324"/>
                        <a14:foregroundMark x1="29425" y1="10193" x2="21681" y2="20387"/>
                        <a14:foregroundMark x1="37611" y1="5804" x2="9218" y2="28646"/>
                        <a14:foregroundMark x1="8702" y1="30580" x2="10619" y2="71429"/>
                        <a14:foregroundMark x1="5310" y1="56845" x2="7301" y2="38914"/>
                        <a14:foregroundMark x1="15487" y1="79241" x2="34735" y2="92039"/>
                        <a14:foregroundMark x1="34735" y1="92039" x2="56858" y2="94792"/>
                        <a14:foregroundMark x1="56858" y1="94792" x2="78245" y2="86086"/>
                        <a14:foregroundMark x1="78245" y1="86086" x2="84808" y2="79241"/>
                        <a14:foregroundMark x1="24631" y1="30134" x2="35177" y2="39360"/>
                        <a14:foregroundMark x1="47271" y1="4390" x2="58776" y2="4836"/>
                        <a14:foregroundMark x1="95870" y1="44196" x2="95428" y2="57366"/>
                        <a14:foregroundMark x1="32817" y1="32589" x2="30900" y2="37872"/>
                        <a14:backgroundMark x1="8702" y1="8259" x2="16445" y2="8780"/>
                        <a14:backgroundMark x1="26549" y1="5357" x2="1475" y2="18973"/>
                        <a14:backgroundMark x1="3909" y1="18452" x2="26032" y2="4390"/>
                        <a14:backgroundMark x1="26032" y1="4390" x2="5531" y2="18452"/>
                        <a14:backgroundMark x1="5531" y1="18452" x2="1032" y2="23810"/>
                        <a14:backgroundMark x1="3909" y1="70982" x2="18805" y2="93304"/>
                        <a14:backgroundMark x1="79056" y1="96726" x2="99779" y2="79241"/>
                        <a14:backgroundMark x1="71829" y1="3423" x2="89897" y2="15774"/>
                        <a14:backgroundMark x1="89897" y1="15774" x2="99779" y2="29167"/>
                      </a14:backgroundRemoval>
                    </a14:imgEffect>
                  </a14:imgLayer>
                </a14:imgProps>
              </a:ext>
              <a:ext uri="{28A0092B-C50C-407E-A947-70E740481C1C}">
                <a14:useLocalDpi xmlns:a14="http://schemas.microsoft.com/office/drawing/2010/main" val="0"/>
              </a:ext>
            </a:extLst>
          </a:blip>
          <a:stretch>
            <a:fillRect/>
          </a:stretch>
        </p:blipFill>
        <p:spPr>
          <a:xfrm>
            <a:off x="2347142" y="2127725"/>
            <a:ext cx="2625787" cy="2602550"/>
          </a:xfrm>
          <a:prstGeom prst="rect">
            <a:avLst/>
          </a:prstGeom>
        </p:spPr>
      </p:pic>
    </p:spTree>
    <p:extLst>
      <p:ext uri="{BB962C8B-B14F-4D97-AF65-F5344CB8AC3E}">
        <p14:creationId xmlns:p14="http://schemas.microsoft.com/office/powerpoint/2010/main" val="342513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1AB4DBE-87AD-4CDF-BA84-133BC9673E46}" type="slidenum">
              <a:rPr lang="en-US" altLang="en-US" smtClean="0"/>
              <a:pPr/>
              <a:t>2</a:t>
            </a:fld>
            <a:endParaRPr lang="en-US" altLang="en-US" dirty="0"/>
          </a:p>
        </p:txBody>
      </p:sp>
      <p:sp>
        <p:nvSpPr>
          <p:cNvPr id="2" name="Title 1"/>
          <p:cNvSpPr>
            <a:spLocks noGrp="1"/>
          </p:cNvSpPr>
          <p:nvPr>
            <p:ph type="title"/>
          </p:nvPr>
        </p:nvSpPr>
        <p:spPr/>
        <p:txBody>
          <a:bodyPr/>
          <a:lstStyle/>
          <a:p>
            <a:r>
              <a:rPr lang="en-US" dirty="0"/>
              <a:t>Space Radiation Element</a:t>
            </a:r>
          </a:p>
        </p:txBody>
      </p:sp>
      <p:sp>
        <p:nvSpPr>
          <p:cNvPr id="4" name="Rectangle 3"/>
          <p:cNvSpPr/>
          <p:nvPr/>
        </p:nvSpPr>
        <p:spPr>
          <a:xfrm>
            <a:off x="162560" y="857471"/>
            <a:ext cx="12029440" cy="5986254"/>
          </a:xfrm>
          <a:prstGeom prst="rect">
            <a:avLst/>
          </a:prstGeom>
        </p:spPr>
        <p:txBody>
          <a:bodyPr wrap="square">
            <a:spAutoFit/>
          </a:bodyPr>
          <a:lstStyle/>
          <a:p>
            <a:r>
              <a:rPr lang="en-US" sz="2700" b="1" dirty="0"/>
              <a:t>Mission: Characterize and facilitate the management of the human health outcomes associated with space radiation exposure to protect astronaut health and wellbeing to enable human spaceflight</a:t>
            </a:r>
          </a:p>
          <a:p>
            <a:pPr>
              <a:spcBef>
                <a:spcPts val="1200"/>
              </a:spcBef>
            </a:pPr>
            <a:r>
              <a:rPr lang="en-US" sz="2800" b="1" dirty="0"/>
              <a:t>Science</a:t>
            </a:r>
          </a:p>
          <a:p>
            <a:pPr marL="115888"/>
            <a:r>
              <a:rPr lang="en-US" sz="2400" dirty="0"/>
              <a:t>S. Robin Elgart Ph.D.,  Element Scientist</a:t>
            </a:r>
          </a:p>
          <a:p>
            <a:pPr marL="115888"/>
            <a:r>
              <a:rPr lang="en-US" sz="2400" dirty="0"/>
              <a:t>Janice Zawaski Ph.D., Deputy Element Scientist</a:t>
            </a:r>
          </a:p>
          <a:p>
            <a:pPr marL="115888"/>
            <a:r>
              <a:rPr lang="en-US" sz="2400" dirty="0"/>
              <a:t>Gregory Nelson Ph.D., CNS Discipline Lead</a:t>
            </a:r>
          </a:p>
          <a:p>
            <a:pPr marL="115888"/>
            <a:r>
              <a:rPr lang="en-US" sz="2400" dirty="0"/>
              <a:t>Brock Sishc Ph.D., Cancer Discipline Lead</a:t>
            </a:r>
          </a:p>
          <a:p>
            <a:pPr marL="115888"/>
            <a:r>
              <a:rPr lang="en-US" sz="2400" dirty="0"/>
              <a:t>JP Saha Ph.D., Degenerative Tissues Discipline Lead</a:t>
            </a:r>
          </a:p>
          <a:p>
            <a:pPr>
              <a:spcBef>
                <a:spcPts val="1200"/>
              </a:spcBef>
            </a:pPr>
            <a:r>
              <a:rPr lang="en-US" sz="2800" b="1" dirty="0"/>
              <a:t>Management</a:t>
            </a:r>
          </a:p>
          <a:p>
            <a:pPr marL="115888"/>
            <a:r>
              <a:rPr lang="en-US" sz="2400" dirty="0"/>
              <a:t>Jason Weeks M.S., Element Manager</a:t>
            </a:r>
          </a:p>
          <a:p>
            <a:pPr marL="115888"/>
            <a:r>
              <a:rPr lang="en-US" sz="2400" dirty="0"/>
              <a:t>Nicholas Meyer M.S., Deputy Element Manager</a:t>
            </a:r>
          </a:p>
          <a:p>
            <a:pPr marL="115888"/>
            <a:r>
              <a:rPr lang="en-US" sz="2400" dirty="0"/>
              <a:t>Lisa Stephenson M.B.A., P.M.P., Science Integrator</a:t>
            </a:r>
          </a:p>
          <a:p>
            <a:pPr marL="115888"/>
            <a:endParaRPr lang="en-US" sz="1000" dirty="0"/>
          </a:p>
          <a:p>
            <a:pPr marL="115888"/>
            <a:r>
              <a:rPr lang="en-US" sz="2400" u="sng" dirty="0">
                <a:hlinkClick r:id="rId3"/>
              </a:rPr>
              <a:t>jsc-hrp-space-radiation-element@mail.nasa.gov</a:t>
            </a:r>
            <a:endParaRPr lang="en-US" sz="2400" dirty="0"/>
          </a:p>
        </p:txBody>
      </p:sp>
      <p:grpSp>
        <p:nvGrpSpPr>
          <p:cNvPr id="6" name="Group 5">
            <a:extLst>
              <a:ext uri="{FF2B5EF4-FFF2-40B4-BE49-F238E27FC236}">
                <a16:creationId xmlns:a16="http://schemas.microsoft.com/office/drawing/2014/main" id="{C85C78B8-3D26-4707-9EAB-32E37E7A10D4}"/>
              </a:ext>
            </a:extLst>
          </p:cNvPr>
          <p:cNvGrpSpPr/>
          <p:nvPr/>
        </p:nvGrpSpPr>
        <p:grpSpPr>
          <a:xfrm>
            <a:off x="8030595" y="1782170"/>
            <a:ext cx="3418840" cy="4943881"/>
            <a:chOff x="8487795" y="1864389"/>
            <a:chExt cx="3418840" cy="4943881"/>
          </a:xfrm>
        </p:grpSpPr>
        <p:grpSp>
          <p:nvGrpSpPr>
            <p:cNvPr id="10" name="Group 9"/>
            <p:cNvGrpSpPr/>
            <p:nvPr/>
          </p:nvGrpSpPr>
          <p:grpSpPr>
            <a:xfrm>
              <a:off x="8487795" y="1881550"/>
              <a:ext cx="3418840" cy="3285037"/>
              <a:chOff x="7691120" y="2130244"/>
              <a:chExt cx="3418840" cy="3285037"/>
            </a:xfrm>
          </p:grpSpPr>
          <p:pic>
            <p:nvPicPr>
              <p:cNvPr id="5" name="Picture 4"/>
              <p:cNvPicPr>
                <a:picLocks noChangeAspect="1"/>
              </p:cNvPicPr>
              <p:nvPr/>
            </p:nvPicPr>
            <p:blipFill rotWithShape="1">
              <a:blip r:embed="rId4" cstate="hqprint">
                <a:extLst>
                  <a:ext uri="{28A0092B-C50C-407E-A947-70E740481C1C}">
                    <a14:useLocalDpi xmlns:a14="http://schemas.microsoft.com/office/drawing/2010/main" val="0"/>
                  </a:ext>
                </a:extLst>
              </a:blip>
              <a:srcRect l="6137" t="9198" r="13033" b="14980"/>
              <a:stretch/>
            </p:blipFill>
            <p:spPr>
              <a:xfrm>
                <a:off x="7691120" y="3846004"/>
                <a:ext cx="1666240" cy="1564636"/>
              </a:xfrm>
              <a:prstGeom prst="rect">
                <a:avLst/>
              </a:prstGeom>
            </p:spPr>
          </p:pic>
          <p:pic>
            <p:nvPicPr>
              <p:cNvPr id="7" name="Picture 6"/>
              <p:cNvPicPr>
                <a:picLocks noChangeAspect="1"/>
              </p:cNvPicPr>
              <p:nvPr/>
            </p:nvPicPr>
            <p:blipFill rotWithShape="1">
              <a:blip r:embed="rId5" cstate="hqprint">
                <a:extLst>
                  <a:ext uri="{28A0092B-C50C-407E-A947-70E740481C1C}">
                    <a14:useLocalDpi xmlns:a14="http://schemas.microsoft.com/office/drawing/2010/main" val="0"/>
                  </a:ext>
                </a:extLst>
              </a:blip>
              <a:srcRect l="5752" r="7430" b="28191"/>
              <a:stretch/>
            </p:blipFill>
            <p:spPr>
              <a:xfrm>
                <a:off x="9453880" y="2131148"/>
                <a:ext cx="1656080" cy="1618488"/>
              </a:xfrm>
              <a:prstGeom prst="rect">
                <a:avLst/>
              </a:prstGeom>
            </p:spPr>
          </p:pic>
          <p:pic>
            <p:nvPicPr>
              <p:cNvPr id="8" name="Picture 7"/>
              <p:cNvPicPr>
                <a:picLocks noChangeAspect="1"/>
              </p:cNvPicPr>
              <p:nvPr/>
            </p:nvPicPr>
            <p:blipFill rotWithShape="1">
              <a:blip r:embed="rId6" cstate="hqprint">
                <a:extLst>
                  <a:ext uri="{28A0092B-C50C-407E-A947-70E740481C1C}">
                    <a14:useLocalDpi xmlns:a14="http://schemas.microsoft.com/office/drawing/2010/main" val="0"/>
                  </a:ext>
                </a:extLst>
              </a:blip>
              <a:srcRect l="40298" r="15635" b="35434"/>
              <a:stretch/>
            </p:blipFill>
            <p:spPr>
              <a:xfrm>
                <a:off x="7691120" y="2130244"/>
                <a:ext cx="1656081" cy="1619392"/>
              </a:xfrm>
              <a:prstGeom prst="rect">
                <a:avLst/>
              </a:prstGeom>
            </p:spPr>
          </p:pic>
          <p:pic>
            <p:nvPicPr>
              <p:cNvPr id="9" name="Picture 8"/>
              <p:cNvPicPr>
                <a:picLocks noChangeAspect="1"/>
              </p:cNvPicPr>
              <p:nvPr/>
            </p:nvPicPr>
            <p:blipFill rotWithShape="1">
              <a:blip r:embed="rId7" cstate="hqprint">
                <a:extLst>
                  <a:ext uri="{28A0092B-C50C-407E-A947-70E740481C1C}">
                    <a14:useLocalDpi xmlns:a14="http://schemas.microsoft.com/office/drawing/2010/main" val="0"/>
                  </a:ext>
                </a:extLst>
              </a:blip>
              <a:srcRect b="10361"/>
              <a:stretch/>
            </p:blipFill>
            <p:spPr>
              <a:xfrm>
                <a:off x="9454388" y="3846005"/>
                <a:ext cx="1655064" cy="1569276"/>
              </a:xfrm>
              <a:prstGeom prst="rect">
                <a:avLst/>
              </a:prstGeom>
            </p:spPr>
          </p:pic>
        </p:grpSp>
        <p:sp>
          <p:nvSpPr>
            <p:cNvPr id="11" name="TextBox 10"/>
            <p:cNvSpPr txBox="1"/>
            <p:nvPr/>
          </p:nvSpPr>
          <p:spPr>
            <a:xfrm>
              <a:off x="8525895" y="1870937"/>
              <a:ext cx="773301" cy="307777"/>
            </a:xfrm>
            <a:prstGeom prst="rect">
              <a:avLst/>
            </a:prstGeom>
            <a:noFill/>
          </p:spPr>
          <p:txBody>
            <a:bodyPr wrap="square" rtlCol="0">
              <a:spAutoFit/>
            </a:bodyPr>
            <a:lstStyle/>
            <a:p>
              <a:r>
                <a:rPr lang="en-US" sz="1400" b="1" dirty="0">
                  <a:solidFill>
                    <a:schemeClr val="tx1">
                      <a:lumMod val="95000"/>
                      <a:lumOff val="5000"/>
                    </a:schemeClr>
                  </a:solidFill>
                  <a:latin typeface="Arial"/>
                  <a:cs typeface="Arial"/>
                </a:rPr>
                <a:t>R</a:t>
              </a:r>
              <a:r>
                <a:rPr lang="en-US" sz="1400" b="1" dirty="0">
                  <a:latin typeface="Arial"/>
                  <a:cs typeface="Arial"/>
                </a:rPr>
                <a:t>obin</a:t>
              </a:r>
            </a:p>
          </p:txBody>
        </p:sp>
        <p:sp>
          <p:nvSpPr>
            <p:cNvPr id="12" name="TextBox 11"/>
            <p:cNvSpPr txBox="1"/>
            <p:nvPr/>
          </p:nvSpPr>
          <p:spPr>
            <a:xfrm>
              <a:off x="10283574" y="1864389"/>
              <a:ext cx="1290321" cy="307777"/>
            </a:xfrm>
            <a:prstGeom prst="rect">
              <a:avLst/>
            </a:prstGeom>
            <a:noFill/>
          </p:spPr>
          <p:txBody>
            <a:bodyPr wrap="square" rtlCol="0">
              <a:spAutoFit/>
            </a:bodyPr>
            <a:lstStyle/>
            <a:p>
              <a:r>
                <a:rPr lang="en-US" sz="1400" b="1" dirty="0">
                  <a:solidFill>
                    <a:schemeClr val="bg1"/>
                  </a:solidFill>
                  <a:latin typeface="Arial"/>
                  <a:cs typeface="Arial"/>
                </a:rPr>
                <a:t>Janice</a:t>
              </a:r>
            </a:p>
          </p:txBody>
        </p:sp>
        <p:sp>
          <p:nvSpPr>
            <p:cNvPr id="13" name="TextBox 12"/>
            <p:cNvSpPr txBox="1"/>
            <p:nvPr/>
          </p:nvSpPr>
          <p:spPr>
            <a:xfrm>
              <a:off x="8530975" y="4840801"/>
              <a:ext cx="1290321" cy="307777"/>
            </a:xfrm>
            <a:prstGeom prst="rect">
              <a:avLst/>
            </a:prstGeom>
            <a:noFill/>
          </p:spPr>
          <p:txBody>
            <a:bodyPr wrap="square" rtlCol="0">
              <a:spAutoFit/>
            </a:bodyPr>
            <a:lstStyle/>
            <a:p>
              <a:r>
                <a:rPr lang="en-US" sz="1400" b="1" dirty="0">
                  <a:solidFill>
                    <a:schemeClr val="bg1"/>
                  </a:solidFill>
                  <a:latin typeface="Arial"/>
                  <a:cs typeface="Arial"/>
                </a:rPr>
                <a:t>Brock</a:t>
              </a:r>
            </a:p>
          </p:txBody>
        </p:sp>
        <p:sp>
          <p:nvSpPr>
            <p:cNvPr id="14" name="TextBox 13"/>
            <p:cNvSpPr txBox="1"/>
            <p:nvPr/>
          </p:nvSpPr>
          <p:spPr>
            <a:xfrm>
              <a:off x="10294243" y="4811801"/>
              <a:ext cx="1290321" cy="307777"/>
            </a:xfrm>
            <a:prstGeom prst="rect">
              <a:avLst/>
            </a:prstGeom>
            <a:noFill/>
          </p:spPr>
          <p:txBody>
            <a:bodyPr wrap="square" rtlCol="0">
              <a:spAutoFit/>
            </a:bodyPr>
            <a:lstStyle/>
            <a:p>
              <a:r>
                <a:rPr lang="en-US" sz="1400" b="1" dirty="0">
                  <a:solidFill>
                    <a:schemeClr val="bg1"/>
                  </a:solidFill>
                  <a:latin typeface="Arial"/>
                  <a:cs typeface="Arial"/>
                </a:rPr>
                <a:t>Greg</a:t>
              </a:r>
            </a:p>
          </p:txBody>
        </p:sp>
        <p:pic>
          <p:nvPicPr>
            <p:cNvPr id="18" name="Picture 17" descr="A person smiling for the camera&#10;&#10;Description automatically generated">
              <a:extLst>
                <a:ext uri="{FF2B5EF4-FFF2-40B4-BE49-F238E27FC236}">
                  <a16:creationId xmlns:a16="http://schemas.microsoft.com/office/drawing/2014/main" id="{61E8B604-2A89-47CE-9F56-20D93C287493}"/>
                </a:ext>
              </a:extLst>
            </p:cNvPr>
            <p:cNvPicPr>
              <a:picLocks noChangeAspect="1"/>
            </p:cNvPicPr>
            <p:nvPr/>
          </p:nvPicPr>
          <p:blipFill>
            <a:blip r:embed="rId8"/>
            <a:stretch>
              <a:fillRect/>
            </a:stretch>
          </p:blipFill>
          <p:spPr>
            <a:xfrm>
              <a:off x="9378266" y="5243633"/>
              <a:ext cx="1656081" cy="1564637"/>
            </a:xfrm>
            <a:prstGeom prst="rect">
              <a:avLst/>
            </a:prstGeom>
          </p:spPr>
        </p:pic>
        <p:sp>
          <p:nvSpPr>
            <p:cNvPr id="19" name="TextBox 18">
              <a:extLst>
                <a:ext uri="{FF2B5EF4-FFF2-40B4-BE49-F238E27FC236}">
                  <a16:creationId xmlns:a16="http://schemas.microsoft.com/office/drawing/2014/main" id="{98566F9B-DEF0-4E00-8689-1D589029291C}"/>
                </a:ext>
              </a:extLst>
            </p:cNvPr>
            <p:cNvSpPr txBox="1"/>
            <p:nvPr/>
          </p:nvSpPr>
          <p:spPr>
            <a:xfrm>
              <a:off x="9528126" y="6378420"/>
              <a:ext cx="773301" cy="307777"/>
            </a:xfrm>
            <a:prstGeom prst="rect">
              <a:avLst/>
            </a:prstGeom>
            <a:noFill/>
          </p:spPr>
          <p:txBody>
            <a:bodyPr wrap="square" rtlCol="0">
              <a:spAutoFit/>
            </a:bodyPr>
            <a:lstStyle/>
            <a:p>
              <a:r>
                <a:rPr lang="en-US" sz="1400" b="1" dirty="0">
                  <a:solidFill>
                    <a:schemeClr val="tx1">
                      <a:lumMod val="95000"/>
                      <a:lumOff val="5000"/>
                    </a:schemeClr>
                  </a:solidFill>
                  <a:latin typeface="Arial"/>
                  <a:cs typeface="Arial"/>
                </a:rPr>
                <a:t>JP</a:t>
              </a:r>
              <a:endParaRPr lang="en-US" sz="1400" b="1" dirty="0">
                <a:latin typeface="Arial"/>
                <a:cs typeface="Arial"/>
              </a:endParaRPr>
            </a:p>
          </p:txBody>
        </p:sp>
      </p:grpSp>
    </p:spTree>
    <p:extLst>
      <p:ext uri="{BB962C8B-B14F-4D97-AF65-F5344CB8AC3E}">
        <p14:creationId xmlns:p14="http://schemas.microsoft.com/office/powerpoint/2010/main" val="3915678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1AB4DBE-87AD-4CDF-BA84-133BC9673E46}" type="slidenum">
              <a:rPr lang="en-US" altLang="en-US" smtClean="0"/>
              <a:pPr/>
              <a:t>3</a:t>
            </a:fld>
            <a:endParaRPr lang="en-US" altLang="en-US" dirty="0"/>
          </a:p>
        </p:txBody>
      </p:sp>
      <p:sp>
        <p:nvSpPr>
          <p:cNvPr id="2" name="Title 1"/>
          <p:cNvSpPr>
            <a:spLocks noGrp="1"/>
          </p:cNvSpPr>
          <p:nvPr>
            <p:ph type="title"/>
          </p:nvPr>
        </p:nvSpPr>
        <p:spPr/>
        <p:txBody>
          <a:bodyPr/>
          <a:lstStyle/>
          <a:p>
            <a:r>
              <a:rPr lang="en-US" dirty="0"/>
              <a:t>Space Radiation Element</a:t>
            </a:r>
          </a:p>
        </p:txBody>
      </p:sp>
      <p:sp>
        <p:nvSpPr>
          <p:cNvPr id="4" name="Rectangle 3"/>
          <p:cNvSpPr/>
          <p:nvPr/>
        </p:nvSpPr>
        <p:spPr>
          <a:xfrm>
            <a:off x="162560" y="857471"/>
            <a:ext cx="12029440" cy="5986254"/>
          </a:xfrm>
          <a:prstGeom prst="rect">
            <a:avLst/>
          </a:prstGeom>
        </p:spPr>
        <p:txBody>
          <a:bodyPr wrap="square">
            <a:spAutoFit/>
          </a:bodyPr>
          <a:lstStyle/>
          <a:p>
            <a:r>
              <a:rPr lang="en-US" sz="2700" b="1" dirty="0"/>
              <a:t>Mission: Characterize and facilitate the management of the human health outcomes associated with space radiation exposure to protect astronaut health and wellbeing to enable human spaceflight</a:t>
            </a:r>
          </a:p>
          <a:p>
            <a:pPr>
              <a:spcBef>
                <a:spcPts val="1200"/>
              </a:spcBef>
            </a:pPr>
            <a:r>
              <a:rPr lang="en-US" sz="2800" b="1" dirty="0"/>
              <a:t>Science</a:t>
            </a:r>
          </a:p>
          <a:p>
            <a:pPr marL="115888"/>
            <a:r>
              <a:rPr lang="en-US" sz="2400" dirty="0"/>
              <a:t>S. Robin Elgart Ph.D.,  Element Scientist</a:t>
            </a:r>
          </a:p>
          <a:p>
            <a:pPr marL="115888"/>
            <a:r>
              <a:rPr lang="en-US" sz="2400" dirty="0"/>
              <a:t>Janice Zawaski Ph.D., Deputy Element Scientist</a:t>
            </a:r>
          </a:p>
          <a:p>
            <a:pPr marL="115888"/>
            <a:r>
              <a:rPr lang="en-US" sz="2400" dirty="0"/>
              <a:t>Gregory Nelson Ph.D., CNS Discipline Lead</a:t>
            </a:r>
          </a:p>
          <a:p>
            <a:pPr marL="115888"/>
            <a:r>
              <a:rPr lang="en-US" sz="2400" dirty="0"/>
              <a:t>Brock Sishc Ph.D., Cancer Discipline Lead</a:t>
            </a:r>
          </a:p>
          <a:p>
            <a:pPr marL="115888"/>
            <a:r>
              <a:rPr lang="en-US" sz="2400" dirty="0"/>
              <a:t>JP Saha Ph.D., Degenerative Tissues Discipline Lead</a:t>
            </a:r>
          </a:p>
          <a:p>
            <a:pPr>
              <a:spcBef>
                <a:spcPts val="1200"/>
              </a:spcBef>
            </a:pPr>
            <a:r>
              <a:rPr lang="en-US" sz="2800" b="1" dirty="0"/>
              <a:t>Management</a:t>
            </a:r>
          </a:p>
          <a:p>
            <a:pPr marL="115888"/>
            <a:r>
              <a:rPr lang="en-US" sz="2400" dirty="0"/>
              <a:t>Jason Weeks M.S., Element Manager</a:t>
            </a:r>
          </a:p>
          <a:p>
            <a:pPr marL="115888"/>
            <a:r>
              <a:rPr lang="en-US" sz="2400" dirty="0"/>
              <a:t>Nicholas Meyer M.S., Deputy Element Manager</a:t>
            </a:r>
          </a:p>
          <a:p>
            <a:pPr marL="115888"/>
            <a:r>
              <a:rPr lang="en-US" sz="2400" dirty="0"/>
              <a:t>Lisa Stephenson M.B.A., P.M.P., Science Integrator</a:t>
            </a:r>
          </a:p>
          <a:p>
            <a:pPr marL="115888"/>
            <a:endParaRPr lang="en-US" sz="1000" dirty="0"/>
          </a:p>
          <a:p>
            <a:pPr marL="115888"/>
            <a:r>
              <a:rPr lang="en-US" sz="2400" u="sng" dirty="0">
                <a:hlinkClick r:id="rId3"/>
              </a:rPr>
              <a:t>jsc-hrp-space-radiation-element@mail.nasa.gov</a:t>
            </a:r>
            <a:endParaRPr lang="en-US" sz="2400" dirty="0"/>
          </a:p>
        </p:txBody>
      </p:sp>
      <p:grpSp>
        <p:nvGrpSpPr>
          <p:cNvPr id="17" name="Group 16">
            <a:extLst>
              <a:ext uri="{FF2B5EF4-FFF2-40B4-BE49-F238E27FC236}">
                <a16:creationId xmlns:a16="http://schemas.microsoft.com/office/drawing/2014/main" id="{619B003A-E728-46E2-9D65-4A69CF0D61F3}"/>
              </a:ext>
            </a:extLst>
          </p:cNvPr>
          <p:cNvGrpSpPr/>
          <p:nvPr/>
        </p:nvGrpSpPr>
        <p:grpSpPr>
          <a:xfrm>
            <a:off x="8047884" y="2678793"/>
            <a:ext cx="3457523" cy="3384309"/>
            <a:chOff x="8017894" y="2349676"/>
            <a:chExt cx="3457523" cy="3384309"/>
          </a:xfrm>
        </p:grpSpPr>
        <p:grpSp>
          <p:nvGrpSpPr>
            <p:cNvPr id="20" name="Group 19">
              <a:extLst>
                <a:ext uri="{FF2B5EF4-FFF2-40B4-BE49-F238E27FC236}">
                  <a16:creationId xmlns:a16="http://schemas.microsoft.com/office/drawing/2014/main" id="{BE56581E-7EEC-4F2E-A5CD-162F41D10A6A}"/>
                </a:ext>
              </a:extLst>
            </p:cNvPr>
            <p:cNvGrpSpPr/>
            <p:nvPr/>
          </p:nvGrpSpPr>
          <p:grpSpPr>
            <a:xfrm>
              <a:off x="8075205" y="2353603"/>
              <a:ext cx="3400212" cy="3380382"/>
              <a:chOff x="8075205" y="2353603"/>
              <a:chExt cx="3400212" cy="3380382"/>
            </a:xfrm>
          </p:grpSpPr>
          <p:pic>
            <p:nvPicPr>
              <p:cNvPr id="24" name="Picture 23" descr="A person sitting at a table&#10;&#10;Description automatically generated">
                <a:extLst>
                  <a:ext uri="{FF2B5EF4-FFF2-40B4-BE49-F238E27FC236}">
                    <a16:creationId xmlns:a16="http://schemas.microsoft.com/office/drawing/2014/main" id="{46FFE847-1D53-424E-ADAF-8ED5A5E57A6C}"/>
                  </a:ext>
                </a:extLst>
              </p:cNvPr>
              <p:cNvPicPr>
                <a:picLocks noChangeAspect="1"/>
              </p:cNvPicPr>
              <p:nvPr/>
            </p:nvPicPr>
            <p:blipFill>
              <a:blip r:embed="rId4"/>
              <a:stretch>
                <a:fillRect/>
              </a:stretch>
            </p:blipFill>
            <p:spPr>
              <a:xfrm>
                <a:off x="8075205" y="2353603"/>
                <a:ext cx="1645920" cy="1645920"/>
              </a:xfrm>
              <a:prstGeom prst="rect">
                <a:avLst/>
              </a:prstGeom>
            </p:spPr>
          </p:pic>
          <p:pic>
            <p:nvPicPr>
              <p:cNvPr id="25" name="Picture 24" descr="A person wearing a suit and tie&#10;&#10;Description automatically generated">
                <a:extLst>
                  <a:ext uri="{FF2B5EF4-FFF2-40B4-BE49-F238E27FC236}">
                    <a16:creationId xmlns:a16="http://schemas.microsoft.com/office/drawing/2014/main" id="{07C30C40-9398-4E28-B2D1-DFDFF8A16A3F}"/>
                  </a:ext>
                </a:extLst>
              </p:cNvPr>
              <p:cNvPicPr>
                <a:picLocks noChangeAspect="1"/>
              </p:cNvPicPr>
              <p:nvPr/>
            </p:nvPicPr>
            <p:blipFill>
              <a:blip r:embed="rId5"/>
              <a:stretch>
                <a:fillRect/>
              </a:stretch>
            </p:blipFill>
            <p:spPr>
              <a:xfrm>
                <a:off x="9829497" y="2353603"/>
                <a:ext cx="1645920" cy="1645920"/>
              </a:xfrm>
              <a:prstGeom prst="rect">
                <a:avLst/>
              </a:prstGeom>
            </p:spPr>
          </p:pic>
          <p:pic>
            <p:nvPicPr>
              <p:cNvPr id="26" name="Picture 25" descr="A person taking a selfie&#10;&#10;Description automatically generated">
                <a:extLst>
                  <a:ext uri="{FF2B5EF4-FFF2-40B4-BE49-F238E27FC236}">
                    <a16:creationId xmlns:a16="http://schemas.microsoft.com/office/drawing/2014/main" id="{6BBC1B11-1153-484B-BC34-7EE24DF8D7DD}"/>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brightnessContrast contrast="-20000"/>
                        </a14:imgEffect>
                      </a14:imgLayer>
                    </a14:imgProps>
                  </a:ext>
                </a:extLst>
              </a:blip>
              <a:stretch>
                <a:fillRect/>
              </a:stretch>
            </p:blipFill>
            <p:spPr>
              <a:xfrm>
                <a:off x="9062678" y="4088065"/>
                <a:ext cx="1427936" cy="1645920"/>
              </a:xfrm>
              <a:prstGeom prst="rect">
                <a:avLst/>
              </a:prstGeom>
            </p:spPr>
          </p:pic>
        </p:grpSp>
        <p:sp>
          <p:nvSpPr>
            <p:cNvPr id="21" name="TextBox 20">
              <a:extLst>
                <a:ext uri="{FF2B5EF4-FFF2-40B4-BE49-F238E27FC236}">
                  <a16:creationId xmlns:a16="http://schemas.microsoft.com/office/drawing/2014/main" id="{CE3002B3-BB4C-4718-B70F-386D8969BC52}"/>
                </a:ext>
              </a:extLst>
            </p:cNvPr>
            <p:cNvSpPr txBox="1"/>
            <p:nvPr/>
          </p:nvSpPr>
          <p:spPr>
            <a:xfrm>
              <a:off x="8017894" y="2353603"/>
              <a:ext cx="1290321" cy="307777"/>
            </a:xfrm>
            <a:prstGeom prst="rect">
              <a:avLst/>
            </a:prstGeom>
            <a:noFill/>
          </p:spPr>
          <p:txBody>
            <a:bodyPr wrap="square" rtlCol="0">
              <a:spAutoFit/>
            </a:bodyPr>
            <a:lstStyle/>
            <a:p>
              <a:r>
                <a:rPr lang="en-US" sz="1400" b="1" dirty="0">
                  <a:solidFill>
                    <a:schemeClr val="bg1"/>
                  </a:solidFill>
                  <a:latin typeface="Arial"/>
                  <a:cs typeface="Arial"/>
                </a:rPr>
                <a:t>Jason</a:t>
              </a:r>
            </a:p>
          </p:txBody>
        </p:sp>
        <p:sp>
          <p:nvSpPr>
            <p:cNvPr id="22" name="TextBox 21">
              <a:extLst>
                <a:ext uri="{FF2B5EF4-FFF2-40B4-BE49-F238E27FC236}">
                  <a16:creationId xmlns:a16="http://schemas.microsoft.com/office/drawing/2014/main" id="{9D7DA950-FA12-4410-B056-E561605B6305}"/>
                </a:ext>
              </a:extLst>
            </p:cNvPr>
            <p:cNvSpPr txBox="1"/>
            <p:nvPr/>
          </p:nvSpPr>
          <p:spPr>
            <a:xfrm>
              <a:off x="9776646" y="2349676"/>
              <a:ext cx="1290321" cy="307777"/>
            </a:xfrm>
            <a:prstGeom prst="rect">
              <a:avLst/>
            </a:prstGeom>
            <a:noFill/>
          </p:spPr>
          <p:txBody>
            <a:bodyPr wrap="square" rtlCol="0">
              <a:spAutoFit/>
            </a:bodyPr>
            <a:lstStyle/>
            <a:p>
              <a:r>
                <a:rPr lang="en-US" sz="1400" b="1" dirty="0">
                  <a:solidFill>
                    <a:schemeClr val="bg1"/>
                  </a:solidFill>
                  <a:latin typeface="Arial"/>
                  <a:cs typeface="Arial"/>
                </a:rPr>
                <a:t>Nick</a:t>
              </a:r>
            </a:p>
          </p:txBody>
        </p:sp>
        <p:sp>
          <p:nvSpPr>
            <p:cNvPr id="23" name="TextBox 22">
              <a:extLst>
                <a:ext uri="{FF2B5EF4-FFF2-40B4-BE49-F238E27FC236}">
                  <a16:creationId xmlns:a16="http://schemas.microsoft.com/office/drawing/2014/main" id="{5D1456D1-5728-4D1F-91B4-11875209F114}"/>
                </a:ext>
              </a:extLst>
            </p:cNvPr>
            <p:cNvSpPr txBox="1"/>
            <p:nvPr/>
          </p:nvSpPr>
          <p:spPr>
            <a:xfrm>
              <a:off x="9062678" y="4120811"/>
              <a:ext cx="1290321" cy="307777"/>
            </a:xfrm>
            <a:prstGeom prst="rect">
              <a:avLst/>
            </a:prstGeom>
            <a:noFill/>
          </p:spPr>
          <p:txBody>
            <a:bodyPr wrap="square" rtlCol="0">
              <a:spAutoFit/>
            </a:bodyPr>
            <a:lstStyle/>
            <a:p>
              <a:r>
                <a:rPr lang="en-US" sz="1400" b="1" dirty="0">
                  <a:solidFill>
                    <a:schemeClr val="bg1"/>
                  </a:solidFill>
                  <a:latin typeface="Arial"/>
                  <a:cs typeface="Arial"/>
                </a:rPr>
                <a:t>Lisa</a:t>
              </a:r>
            </a:p>
          </p:txBody>
        </p:sp>
      </p:grpSp>
    </p:spTree>
    <p:extLst>
      <p:ext uri="{BB962C8B-B14F-4D97-AF65-F5344CB8AC3E}">
        <p14:creationId xmlns:p14="http://schemas.microsoft.com/office/powerpoint/2010/main" val="1815342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53074E-91DE-44CB-BAAF-AA334BC80EB8}"/>
              </a:ext>
            </a:extLst>
          </p:cNvPr>
          <p:cNvSpPr>
            <a:spLocks noGrp="1"/>
          </p:cNvSpPr>
          <p:nvPr>
            <p:ph type="sldNum" sz="quarter" idx="12"/>
          </p:nvPr>
        </p:nvSpPr>
        <p:spPr/>
        <p:txBody>
          <a:bodyPr/>
          <a:lstStyle/>
          <a:p>
            <a:fld id="{CF67C12C-402A-4987-8007-B0BEEB83856A}" type="slidenum">
              <a:rPr lang="en-US" altLang="en-US" smtClean="0"/>
              <a:pPr/>
              <a:t>4</a:t>
            </a:fld>
            <a:endParaRPr lang="en-US" altLang="en-US"/>
          </a:p>
        </p:txBody>
      </p:sp>
      <p:sp>
        <p:nvSpPr>
          <p:cNvPr id="3" name="Title 2">
            <a:extLst>
              <a:ext uri="{FF2B5EF4-FFF2-40B4-BE49-F238E27FC236}">
                <a16:creationId xmlns:a16="http://schemas.microsoft.com/office/drawing/2014/main" id="{86166414-F9A8-4781-A6F0-7CCB5A666A2C}"/>
              </a:ext>
            </a:extLst>
          </p:cNvPr>
          <p:cNvSpPr>
            <a:spLocks noGrp="1"/>
          </p:cNvSpPr>
          <p:nvPr>
            <p:ph type="title"/>
          </p:nvPr>
        </p:nvSpPr>
        <p:spPr/>
        <p:txBody>
          <a:bodyPr/>
          <a:lstStyle/>
          <a:p>
            <a:r>
              <a:rPr lang="en-US" sz="2400" dirty="0"/>
              <a:t>Educating the Next Generation Space Life Sciences Researchers</a:t>
            </a:r>
          </a:p>
        </p:txBody>
      </p:sp>
      <p:pic>
        <p:nvPicPr>
          <p:cNvPr id="4" name="Picture 3">
            <a:extLst>
              <a:ext uri="{FF2B5EF4-FFF2-40B4-BE49-F238E27FC236}">
                <a16:creationId xmlns:a16="http://schemas.microsoft.com/office/drawing/2014/main" id="{92ED17D2-D6F6-4D57-A597-4E40138C285A}"/>
              </a:ext>
            </a:extLst>
          </p:cNvPr>
          <p:cNvPicPr>
            <a:picLocks noChangeAspect="1"/>
          </p:cNvPicPr>
          <p:nvPr/>
        </p:nvPicPr>
        <p:blipFill>
          <a:blip r:embed="rId2"/>
          <a:stretch>
            <a:fillRect/>
          </a:stretch>
        </p:blipFill>
        <p:spPr>
          <a:xfrm>
            <a:off x="93029" y="1341426"/>
            <a:ext cx="4478971" cy="3012745"/>
          </a:xfrm>
          <a:prstGeom prst="rect">
            <a:avLst/>
          </a:prstGeom>
        </p:spPr>
      </p:pic>
      <p:pic>
        <p:nvPicPr>
          <p:cNvPr id="5" name="Picture 4">
            <a:extLst>
              <a:ext uri="{FF2B5EF4-FFF2-40B4-BE49-F238E27FC236}">
                <a16:creationId xmlns:a16="http://schemas.microsoft.com/office/drawing/2014/main" id="{F1FC9486-10E4-4AB0-BEA3-55D5D4CD7D35}"/>
              </a:ext>
            </a:extLst>
          </p:cNvPr>
          <p:cNvPicPr>
            <a:picLocks noChangeAspect="1"/>
          </p:cNvPicPr>
          <p:nvPr/>
        </p:nvPicPr>
        <p:blipFill>
          <a:blip r:embed="rId3"/>
          <a:stretch>
            <a:fillRect/>
          </a:stretch>
        </p:blipFill>
        <p:spPr>
          <a:xfrm>
            <a:off x="7408655" y="1341425"/>
            <a:ext cx="4560181" cy="3012745"/>
          </a:xfrm>
          <a:prstGeom prst="rect">
            <a:avLst/>
          </a:prstGeom>
        </p:spPr>
      </p:pic>
      <p:pic>
        <p:nvPicPr>
          <p:cNvPr id="6" name="Picture 5">
            <a:extLst>
              <a:ext uri="{FF2B5EF4-FFF2-40B4-BE49-F238E27FC236}">
                <a16:creationId xmlns:a16="http://schemas.microsoft.com/office/drawing/2014/main" id="{48D467A1-C3A9-4354-8C1E-8A1BD2EE92C9}"/>
              </a:ext>
            </a:extLst>
          </p:cNvPr>
          <p:cNvPicPr>
            <a:picLocks noChangeAspect="1"/>
          </p:cNvPicPr>
          <p:nvPr/>
        </p:nvPicPr>
        <p:blipFill>
          <a:blip r:embed="rId4"/>
          <a:stretch>
            <a:fillRect/>
          </a:stretch>
        </p:blipFill>
        <p:spPr>
          <a:xfrm>
            <a:off x="3501877" y="3289709"/>
            <a:ext cx="4478971" cy="3568291"/>
          </a:xfrm>
          <a:prstGeom prst="rect">
            <a:avLst/>
          </a:prstGeom>
        </p:spPr>
      </p:pic>
      <p:sp>
        <p:nvSpPr>
          <p:cNvPr id="7" name="TextBox 6">
            <a:extLst>
              <a:ext uri="{FF2B5EF4-FFF2-40B4-BE49-F238E27FC236}">
                <a16:creationId xmlns:a16="http://schemas.microsoft.com/office/drawing/2014/main" id="{4F5CC5BC-7AD1-4926-8C28-8038F648B4FC}"/>
              </a:ext>
            </a:extLst>
          </p:cNvPr>
          <p:cNvSpPr txBox="1"/>
          <p:nvPr/>
        </p:nvSpPr>
        <p:spPr>
          <a:xfrm>
            <a:off x="569130" y="818205"/>
            <a:ext cx="3863083" cy="523220"/>
          </a:xfrm>
          <a:prstGeom prst="rect">
            <a:avLst/>
          </a:prstGeom>
          <a:noFill/>
        </p:spPr>
        <p:txBody>
          <a:bodyPr wrap="square" rtlCol="0">
            <a:spAutoFit/>
          </a:bodyPr>
          <a:lstStyle/>
          <a:p>
            <a:pPr algn="ctr"/>
            <a:r>
              <a:rPr lang="en-US" sz="2800" b="1" dirty="0">
                <a:latin typeface="Arial"/>
                <a:cs typeface="Arial"/>
              </a:rPr>
              <a:t>2011 (Brock)</a:t>
            </a:r>
          </a:p>
        </p:txBody>
      </p:sp>
      <p:sp>
        <p:nvSpPr>
          <p:cNvPr id="8" name="TextBox 7">
            <a:extLst>
              <a:ext uri="{FF2B5EF4-FFF2-40B4-BE49-F238E27FC236}">
                <a16:creationId xmlns:a16="http://schemas.microsoft.com/office/drawing/2014/main" id="{F1BC6781-7F79-44E5-B77A-3890858F53F9}"/>
              </a:ext>
            </a:extLst>
          </p:cNvPr>
          <p:cNvSpPr txBox="1"/>
          <p:nvPr/>
        </p:nvSpPr>
        <p:spPr>
          <a:xfrm>
            <a:off x="7719317" y="830496"/>
            <a:ext cx="3863083" cy="523220"/>
          </a:xfrm>
          <a:prstGeom prst="rect">
            <a:avLst/>
          </a:prstGeom>
          <a:noFill/>
        </p:spPr>
        <p:txBody>
          <a:bodyPr wrap="square" rtlCol="0">
            <a:spAutoFit/>
          </a:bodyPr>
          <a:lstStyle/>
          <a:p>
            <a:pPr algn="ctr"/>
            <a:r>
              <a:rPr lang="en-US" sz="2800" b="1" dirty="0">
                <a:latin typeface="Arial"/>
                <a:cs typeface="Arial"/>
              </a:rPr>
              <a:t>2012 (JP)</a:t>
            </a:r>
          </a:p>
        </p:txBody>
      </p:sp>
      <p:sp>
        <p:nvSpPr>
          <p:cNvPr id="9" name="TextBox 8">
            <a:extLst>
              <a:ext uri="{FF2B5EF4-FFF2-40B4-BE49-F238E27FC236}">
                <a16:creationId xmlns:a16="http://schemas.microsoft.com/office/drawing/2014/main" id="{EBDA03AA-3927-46ED-A4BF-AE47AF1EE512}"/>
              </a:ext>
            </a:extLst>
          </p:cNvPr>
          <p:cNvSpPr txBox="1"/>
          <p:nvPr/>
        </p:nvSpPr>
        <p:spPr>
          <a:xfrm>
            <a:off x="4058786" y="2734222"/>
            <a:ext cx="3863083" cy="523220"/>
          </a:xfrm>
          <a:prstGeom prst="rect">
            <a:avLst/>
          </a:prstGeom>
          <a:noFill/>
        </p:spPr>
        <p:txBody>
          <a:bodyPr wrap="square" rtlCol="0">
            <a:spAutoFit/>
          </a:bodyPr>
          <a:lstStyle/>
          <a:p>
            <a:pPr algn="ctr"/>
            <a:r>
              <a:rPr lang="en-US" sz="2800" b="1" dirty="0">
                <a:latin typeface="Arial"/>
                <a:cs typeface="Arial"/>
              </a:rPr>
              <a:t>2015 (Robin)</a:t>
            </a:r>
          </a:p>
        </p:txBody>
      </p:sp>
      <p:sp>
        <p:nvSpPr>
          <p:cNvPr id="10" name="Arrow: Down 9">
            <a:extLst>
              <a:ext uri="{FF2B5EF4-FFF2-40B4-BE49-F238E27FC236}">
                <a16:creationId xmlns:a16="http://schemas.microsoft.com/office/drawing/2014/main" id="{CD4097EF-D8A4-4813-8A94-3A12BDC8780A}"/>
              </a:ext>
            </a:extLst>
          </p:cNvPr>
          <p:cNvSpPr/>
          <p:nvPr/>
        </p:nvSpPr>
        <p:spPr>
          <a:xfrm>
            <a:off x="2574387" y="1739148"/>
            <a:ext cx="357811" cy="596542"/>
          </a:xfrm>
          <a:prstGeom prst="downArrow">
            <a:avLst/>
          </a:prstGeom>
          <a:solidFill>
            <a:srgbClr val="FFFF00"/>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8D2BF7BD-487E-443C-81CC-C5471FADC0AD}"/>
              </a:ext>
            </a:extLst>
          </p:cNvPr>
          <p:cNvSpPr/>
          <p:nvPr/>
        </p:nvSpPr>
        <p:spPr>
          <a:xfrm>
            <a:off x="5090159" y="3537468"/>
            <a:ext cx="357811" cy="596542"/>
          </a:xfrm>
          <a:prstGeom prst="downArrow">
            <a:avLst/>
          </a:prstGeom>
          <a:solidFill>
            <a:srgbClr val="FFFF00"/>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E4B67879-3F5B-4670-AAA3-70386A84B14F}"/>
              </a:ext>
            </a:extLst>
          </p:cNvPr>
          <p:cNvSpPr/>
          <p:nvPr/>
        </p:nvSpPr>
        <p:spPr>
          <a:xfrm>
            <a:off x="10188136" y="1739148"/>
            <a:ext cx="357811" cy="596542"/>
          </a:xfrm>
          <a:prstGeom prst="downArrow">
            <a:avLst/>
          </a:prstGeom>
          <a:solidFill>
            <a:srgbClr val="FFFF00"/>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1970209"/>
      </p:ext>
    </p:extLst>
  </p:cSld>
  <p:clrMapOvr>
    <a:masterClrMapping/>
  </p:clrMapOvr>
  <p:transition>
    <p:zoom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68C1BF-A732-44EF-989C-59B7635C3D00}" type="slidenum">
              <a:rPr lang="en-US" altLang="en-US"/>
              <a:pPr/>
              <a:t>5</a:t>
            </a:fld>
            <a:endParaRPr lang="en-US" altLang="en-US" dirty="0"/>
          </a:p>
        </p:txBody>
      </p:sp>
      <p:sp>
        <p:nvSpPr>
          <p:cNvPr id="23554" name="Rectangle 2"/>
          <p:cNvSpPr>
            <a:spLocks noGrp="1" noChangeArrowheads="1"/>
          </p:cNvSpPr>
          <p:nvPr>
            <p:ph type="title"/>
          </p:nvPr>
        </p:nvSpPr>
        <p:spPr/>
        <p:txBody>
          <a:bodyPr/>
          <a:lstStyle/>
          <a:p>
            <a:r>
              <a:rPr lang="en-US" altLang="en-US" dirty="0"/>
              <a:t>Planned Exploration Activities</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5072" b="5790"/>
          <a:stretch/>
        </p:blipFill>
        <p:spPr>
          <a:xfrm>
            <a:off x="0" y="842211"/>
            <a:ext cx="12192000" cy="6099609"/>
          </a:xfrm>
          <a:prstGeom prst="rect">
            <a:avLst/>
          </a:prstGeom>
        </p:spPr>
      </p:pic>
    </p:spTree>
    <p:extLst>
      <p:ext uri="{BB962C8B-B14F-4D97-AF65-F5344CB8AC3E}">
        <p14:creationId xmlns:p14="http://schemas.microsoft.com/office/powerpoint/2010/main" val="1281965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03301"/>
            <a:ext cx="5629422" cy="5122863"/>
          </a:xfrm>
        </p:spPr>
        <p:txBody>
          <a:bodyPr/>
          <a:lstStyle/>
          <a:p>
            <a:r>
              <a:rPr lang="en-US" dirty="0"/>
              <a:t>Radiation can cause damage when it interacts with cellular components</a:t>
            </a:r>
          </a:p>
          <a:p>
            <a:r>
              <a:rPr lang="en-US" dirty="0"/>
              <a:t>Why does NASA care about radiation? </a:t>
            </a:r>
          </a:p>
          <a:p>
            <a:pPr lvl="1"/>
            <a:r>
              <a:rPr lang="en-US" dirty="0"/>
              <a:t>Space is a “radiation environment” </a:t>
            </a:r>
            <a:r>
              <a:rPr lang="en-US" dirty="0">
                <a:sym typeface="Wingdings" panose="05000000000000000000" pitchFamily="2" charset="2"/>
              </a:rPr>
              <a:t> Workplace hazard</a:t>
            </a:r>
            <a:endParaRPr lang="en-US" dirty="0"/>
          </a:p>
          <a:p>
            <a:pPr lvl="2"/>
            <a:r>
              <a:rPr lang="en-US" dirty="0"/>
              <a:t>Astronauts are radiation workers</a:t>
            </a:r>
          </a:p>
          <a:p>
            <a:r>
              <a:rPr lang="en-US" dirty="0"/>
              <a:t>Space radiation is different than terrestrial radiation</a:t>
            </a:r>
          </a:p>
          <a:p>
            <a:pPr lvl="1"/>
            <a:r>
              <a:rPr lang="en-US" dirty="0"/>
              <a:t>Mainly high energy particles </a:t>
            </a:r>
          </a:p>
          <a:p>
            <a:pPr lvl="2"/>
            <a:r>
              <a:rPr lang="en-US" dirty="0"/>
              <a:t>Galactic Cosmic Rays (GCR)</a:t>
            </a:r>
          </a:p>
          <a:p>
            <a:pPr lvl="2"/>
            <a:r>
              <a:rPr lang="en-US" dirty="0"/>
              <a:t>Trapped Radiation</a:t>
            </a:r>
          </a:p>
          <a:p>
            <a:pPr lvl="2"/>
            <a:r>
              <a:rPr lang="en-US" dirty="0"/>
              <a:t>Solar Particle Events (SPE)</a:t>
            </a:r>
          </a:p>
        </p:txBody>
      </p:sp>
      <p:sp>
        <p:nvSpPr>
          <p:cNvPr id="2" name="Title 1"/>
          <p:cNvSpPr>
            <a:spLocks noGrp="1"/>
          </p:cNvSpPr>
          <p:nvPr>
            <p:ph type="title"/>
          </p:nvPr>
        </p:nvSpPr>
        <p:spPr/>
        <p:txBody>
          <a:bodyPr/>
          <a:lstStyle/>
          <a:p>
            <a:r>
              <a:rPr lang="en-US" dirty="0"/>
              <a:t>Space Radiation</a:t>
            </a:r>
          </a:p>
        </p:txBody>
      </p:sp>
      <p:grpSp>
        <p:nvGrpSpPr>
          <p:cNvPr id="6" name="Group 5">
            <a:extLst>
              <a:ext uri="{FF2B5EF4-FFF2-40B4-BE49-F238E27FC236}">
                <a16:creationId xmlns:a16="http://schemas.microsoft.com/office/drawing/2014/main" id="{79508FD3-5131-0C46-B46B-8580BE032ACA}"/>
              </a:ext>
            </a:extLst>
          </p:cNvPr>
          <p:cNvGrpSpPr/>
          <p:nvPr/>
        </p:nvGrpSpPr>
        <p:grpSpPr>
          <a:xfrm>
            <a:off x="6218416" y="162910"/>
            <a:ext cx="2807595" cy="2817545"/>
            <a:chOff x="7841174" y="2043989"/>
            <a:chExt cx="3811595" cy="3825105"/>
          </a:xfrm>
        </p:grpSpPr>
        <p:pic>
          <p:nvPicPr>
            <p:cNvPr id="7" name="Picture 6">
              <a:extLst>
                <a:ext uri="{FF2B5EF4-FFF2-40B4-BE49-F238E27FC236}">
                  <a16:creationId xmlns:a16="http://schemas.microsoft.com/office/drawing/2014/main" id="{4C880E4D-B0AC-214D-AD1B-E753CE7D6A68}"/>
                </a:ext>
              </a:extLst>
            </p:cNvPr>
            <p:cNvPicPr>
              <a:picLocks noChangeAspect="1"/>
            </p:cNvPicPr>
            <p:nvPr/>
          </p:nvPicPr>
          <p:blipFill>
            <a:blip r:embed="rId4"/>
            <a:stretch>
              <a:fillRect/>
            </a:stretch>
          </p:blipFill>
          <p:spPr>
            <a:xfrm>
              <a:off x="7841179" y="2057508"/>
              <a:ext cx="3811585" cy="3811586"/>
            </a:xfrm>
            <a:prstGeom prst="rect">
              <a:avLst/>
            </a:prstGeom>
            <a:ln>
              <a:solidFill>
                <a:schemeClr val="accent1"/>
              </a:solidFill>
            </a:ln>
          </p:spPr>
        </p:pic>
        <p:sp>
          <p:nvSpPr>
            <p:cNvPr id="8" name="Rectangle 7">
              <a:extLst>
                <a:ext uri="{FF2B5EF4-FFF2-40B4-BE49-F238E27FC236}">
                  <a16:creationId xmlns:a16="http://schemas.microsoft.com/office/drawing/2014/main" id="{A716A705-D570-3646-A9C6-0DA1AA2E7C57}"/>
                </a:ext>
              </a:extLst>
            </p:cNvPr>
            <p:cNvSpPr/>
            <p:nvPr/>
          </p:nvSpPr>
          <p:spPr>
            <a:xfrm>
              <a:off x="9924411" y="2043989"/>
              <a:ext cx="1728358" cy="215445"/>
            </a:xfrm>
            <a:prstGeom prst="rect">
              <a:avLst/>
            </a:prstGeom>
          </p:spPr>
          <p:txBody>
            <a:bodyPr wrap="none">
              <a:spAutoFit/>
            </a:bodyPr>
            <a:lstStyle/>
            <a:p>
              <a:pPr algn="r"/>
              <a:r>
                <a:rPr lang="en-US" sz="800" b="1" dirty="0">
                  <a:solidFill>
                    <a:schemeClr val="bg1"/>
                  </a:solidFill>
                </a:rPr>
                <a:t>NASA/ESA/Arizona State University</a:t>
              </a:r>
            </a:p>
          </p:txBody>
        </p:sp>
        <p:sp>
          <p:nvSpPr>
            <p:cNvPr id="9" name="Rectangle 8">
              <a:extLst>
                <a:ext uri="{FF2B5EF4-FFF2-40B4-BE49-F238E27FC236}">
                  <a16:creationId xmlns:a16="http://schemas.microsoft.com/office/drawing/2014/main" id="{021958E2-A44B-E145-914D-70D10FA72D82}"/>
                </a:ext>
              </a:extLst>
            </p:cNvPr>
            <p:cNvSpPr/>
            <p:nvPr/>
          </p:nvSpPr>
          <p:spPr>
            <a:xfrm>
              <a:off x="7841174" y="5565003"/>
              <a:ext cx="734496" cy="215445"/>
            </a:xfrm>
            <a:prstGeom prst="rect">
              <a:avLst/>
            </a:prstGeom>
          </p:spPr>
          <p:txBody>
            <a:bodyPr wrap="none">
              <a:spAutoFit/>
            </a:bodyPr>
            <a:lstStyle/>
            <a:p>
              <a:r>
                <a:rPr lang="en-US" sz="800" b="1" dirty="0">
                  <a:solidFill>
                    <a:schemeClr val="bg1"/>
                  </a:solidFill>
                </a:rPr>
                <a:t>Crab Nebula</a:t>
              </a:r>
            </a:p>
          </p:txBody>
        </p:sp>
      </p:grpSp>
      <p:pic>
        <p:nvPicPr>
          <p:cNvPr id="10" name="Picture 9" descr="SRAG_SAA.PNG">
            <a:extLst>
              <a:ext uri="{FF2B5EF4-FFF2-40B4-BE49-F238E27FC236}">
                <a16:creationId xmlns:a16="http://schemas.microsoft.com/office/drawing/2014/main" id="{490C151F-8483-3B49-AD7E-3A07731C4362}"/>
              </a:ext>
            </a:extLst>
          </p:cNvPr>
          <p:cNvPicPr>
            <a:picLocks noChangeAspect="1"/>
          </p:cNvPicPr>
          <p:nvPr/>
        </p:nvPicPr>
        <p:blipFill>
          <a:blip r:embed="rId5" cstate="print"/>
          <a:stretch>
            <a:fillRect/>
          </a:stretch>
        </p:blipFill>
        <p:spPr>
          <a:xfrm>
            <a:off x="8090347" y="2563432"/>
            <a:ext cx="3967671" cy="2449388"/>
          </a:xfrm>
          <a:prstGeom prst="rect">
            <a:avLst/>
          </a:prstGeom>
          <a:ln>
            <a:solidFill>
              <a:schemeClr val="accent1"/>
            </a:solidFill>
          </a:ln>
        </p:spPr>
      </p:pic>
      <p:grpSp>
        <p:nvGrpSpPr>
          <p:cNvPr id="11" name="Group 10">
            <a:extLst>
              <a:ext uri="{FF2B5EF4-FFF2-40B4-BE49-F238E27FC236}">
                <a16:creationId xmlns:a16="http://schemas.microsoft.com/office/drawing/2014/main" id="{0045BF6E-3392-A942-9395-B246A73ED92E}"/>
              </a:ext>
            </a:extLst>
          </p:cNvPr>
          <p:cNvGrpSpPr/>
          <p:nvPr/>
        </p:nvGrpSpPr>
        <p:grpSpPr>
          <a:xfrm>
            <a:off x="4661377" y="4543343"/>
            <a:ext cx="4344027" cy="2222582"/>
            <a:chOff x="6432038" y="2863082"/>
            <a:chExt cx="4344027" cy="2222582"/>
          </a:xfrm>
        </p:grpSpPr>
        <p:pic>
          <p:nvPicPr>
            <p:cNvPr id="12" name="Picture 11" descr="sunearth01">
              <a:extLst>
                <a:ext uri="{FF2B5EF4-FFF2-40B4-BE49-F238E27FC236}">
                  <a16:creationId xmlns:a16="http://schemas.microsoft.com/office/drawing/2014/main" id="{94F9DE01-ABA8-354F-8516-D369252A42B5}"/>
                </a:ext>
              </a:extLst>
            </p:cNvPr>
            <p:cNvPicPr>
              <a:picLocks noChangeAspect="1" noChangeArrowheads="1"/>
            </p:cNvPicPr>
            <p:nvPr/>
          </p:nvPicPr>
          <p:blipFill rotWithShape="1">
            <a:blip r:embed="rId6" cstate="screen"/>
            <a:srcRect t="14300" b="15528"/>
            <a:stretch/>
          </p:blipFill>
          <p:spPr bwMode="auto">
            <a:xfrm>
              <a:off x="6723883" y="2863082"/>
              <a:ext cx="4052182" cy="2222582"/>
            </a:xfrm>
            <a:prstGeom prst="rect">
              <a:avLst/>
            </a:prstGeom>
            <a:noFill/>
            <a:ln>
              <a:solidFill>
                <a:schemeClr val="accent1"/>
              </a:solidFill>
            </a:ln>
          </p:spPr>
        </p:pic>
        <p:pic>
          <p:nvPicPr>
            <p:cNvPr id="13" name="Picture 12">
              <a:extLst>
                <a:ext uri="{FF2B5EF4-FFF2-40B4-BE49-F238E27FC236}">
                  <a16:creationId xmlns:a16="http://schemas.microsoft.com/office/drawing/2014/main" id="{0C5DC883-C716-5C4D-BEA7-28AA804FF0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2038" y="3380732"/>
              <a:ext cx="3488197" cy="1070971"/>
            </a:xfrm>
            <a:prstGeom prst="rect">
              <a:avLst/>
            </a:prstGeom>
          </p:spPr>
        </p:pic>
      </p:grpSp>
      <p:sp>
        <p:nvSpPr>
          <p:cNvPr id="14" name="Rectangle 13"/>
          <p:cNvSpPr/>
          <p:nvPr/>
        </p:nvSpPr>
        <p:spPr>
          <a:xfrm>
            <a:off x="631758" y="6317615"/>
            <a:ext cx="3654847" cy="30777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hlinkClick r:id="rId8"/>
              </a:rPr>
              <a:t>https://martzobservatory.org/dr-robin-elgart/</a:t>
            </a:r>
            <a:r>
              <a:rPr lang="en-US" sz="1400" dirty="0"/>
              <a:t> </a:t>
            </a:r>
          </a:p>
        </p:txBody>
      </p:sp>
      <p:sp>
        <p:nvSpPr>
          <p:cNvPr id="15" name="TextBox 13"/>
          <p:cNvSpPr txBox="1"/>
          <p:nvPr/>
        </p:nvSpPr>
        <p:spPr>
          <a:xfrm>
            <a:off x="631758" y="6096191"/>
            <a:ext cx="3252685" cy="307777"/>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dirty="0">
                <a:solidFill>
                  <a:schemeClr val="accent1"/>
                </a:solidFill>
              </a:rPr>
              <a:t>More information about space radiation: </a:t>
            </a:r>
          </a:p>
        </p:txBody>
      </p:sp>
      <p:sp>
        <p:nvSpPr>
          <p:cNvPr id="32" name="Slide Number Placeholder 1">
            <a:extLst>
              <a:ext uri="{FF2B5EF4-FFF2-40B4-BE49-F238E27FC236}">
                <a16:creationId xmlns:a16="http://schemas.microsoft.com/office/drawing/2014/main" id="{DCCC47EC-20C0-42CA-80BD-BEC7EBFA2100}"/>
              </a:ext>
            </a:extLst>
          </p:cNvPr>
          <p:cNvSpPr>
            <a:spLocks noGrp="1"/>
          </p:cNvSpPr>
          <p:nvPr>
            <p:ph type="sldNum" sz="quarter" idx="12"/>
          </p:nvPr>
        </p:nvSpPr>
        <p:spPr>
          <a:xfrm>
            <a:off x="8737600" y="6356351"/>
            <a:ext cx="2844800" cy="365125"/>
          </a:xfrm>
        </p:spPr>
        <p:txBody>
          <a:bodyPr/>
          <a:lstStyle/>
          <a:p>
            <a:fld id="{CF67C12C-402A-4987-8007-B0BEEB83856A}" type="slidenum">
              <a:rPr lang="en-US" altLang="en-US" smtClean="0"/>
              <a:pPr/>
              <a:t>6</a:t>
            </a:fld>
            <a:endParaRPr lang="en-US" altLang="en-US" dirty="0"/>
          </a:p>
        </p:txBody>
      </p:sp>
      <p:sp>
        <p:nvSpPr>
          <p:cNvPr id="34" name="TextBox 33">
            <a:extLst>
              <a:ext uri="{FF2B5EF4-FFF2-40B4-BE49-F238E27FC236}">
                <a16:creationId xmlns:a16="http://schemas.microsoft.com/office/drawing/2014/main" id="{2D3C7E38-B283-4E08-8990-7C42559864BB}"/>
              </a:ext>
            </a:extLst>
          </p:cNvPr>
          <p:cNvSpPr txBox="1"/>
          <p:nvPr/>
        </p:nvSpPr>
        <p:spPr>
          <a:xfrm>
            <a:off x="9026008" y="6517523"/>
            <a:ext cx="2092239" cy="261610"/>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hlinkClick r:id="rId9"/>
              </a:rPr>
              <a:t>gif</a:t>
            </a:r>
            <a:r>
              <a:rPr kumimoji="0" lang="en-US" sz="1100" b="0" i="0" u="none" strike="noStrike" kern="0" cap="none" spc="0" normalizeH="0" baseline="0" noProof="0" dirty="0">
                <a:ln>
                  <a:noFill/>
                </a:ln>
                <a:solidFill>
                  <a:prstClr val="black"/>
                </a:solidFill>
                <a:effectLst/>
                <a:uLnTx/>
                <a:uFillTx/>
              </a:rPr>
              <a:t> by Crazy Picture/</a:t>
            </a:r>
            <a:r>
              <a:rPr kumimoji="0" lang="en-US" sz="1100" b="0" i="0" u="none" strike="noStrike" kern="0" cap="none" spc="0" normalizeH="0" baseline="0" noProof="0" dirty="0">
                <a:ln>
                  <a:noFill/>
                </a:ln>
                <a:solidFill>
                  <a:prstClr val="black"/>
                </a:solidFill>
                <a:effectLst/>
                <a:uLnTx/>
                <a:uFillTx/>
                <a:hlinkClick r:id="rId10"/>
              </a:rPr>
              <a:t>CC BY-SA 3.0 </a:t>
            </a:r>
            <a:endParaRPr kumimoji="0" lang="en-US" sz="1100" b="0" i="0" u="none" strike="noStrike" kern="0" cap="none" spc="0" normalizeH="0" baseline="0" noProof="0" dirty="0">
              <a:ln>
                <a:noFill/>
              </a:ln>
              <a:solidFill>
                <a:prstClr val="black"/>
              </a:solidFill>
              <a:effectLst/>
              <a:uLnTx/>
              <a:uFillTx/>
            </a:endParaRPr>
          </a:p>
        </p:txBody>
      </p:sp>
    </p:spTree>
    <p:custDataLst>
      <p:tags r:id="rId1"/>
    </p:custDataLst>
    <p:extLst>
      <p:ext uri="{BB962C8B-B14F-4D97-AF65-F5344CB8AC3E}">
        <p14:creationId xmlns:p14="http://schemas.microsoft.com/office/powerpoint/2010/main" val="1351791068"/>
      </p:ext>
    </p:extLst>
  </p:cSld>
  <p:clrMapOvr>
    <a:masterClrMapping/>
  </p:clrMapOvr>
  <mc:AlternateContent xmlns:mc="http://schemas.openxmlformats.org/markup-compatibility/2006" xmlns:p14="http://schemas.microsoft.com/office/powerpoint/2010/main">
    <mc:Choice Requires="p14">
      <p:transition spd="slow" p14:dur="2000" advTm="220897"/>
    </mc:Choice>
    <mc:Fallback xmlns="">
      <p:transition spd="slow" advTm="2208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ernational Space Station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836" y="709122"/>
            <a:ext cx="3901595" cy="24872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63DC7C2-5563-4F8D-9CAC-4F3C4580336A}"/>
              </a:ext>
            </a:extLst>
          </p:cNvPr>
          <p:cNvSpPr>
            <a:spLocks noGrp="1"/>
          </p:cNvSpPr>
          <p:nvPr>
            <p:ph type="title"/>
          </p:nvPr>
        </p:nvSpPr>
        <p:spPr/>
        <p:txBody>
          <a:bodyPr/>
          <a:lstStyle/>
          <a:p>
            <a:r>
              <a:rPr lang="en-US" dirty="0"/>
              <a:t>What’s Out There? The Space Radiation Environment</a:t>
            </a:r>
          </a:p>
        </p:txBody>
      </p:sp>
      <p:pic>
        <p:nvPicPr>
          <p:cNvPr id="8" name="Picture 4"/>
          <p:cNvPicPr>
            <a:picLocks noChangeAspect="1"/>
          </p:cNvPicPr>
          <p:nvPr/>
        </p:nvPicPr>
        <p:blipFill rotWithShape="1">
          <a:blip r:embed="rId4">
            <a:extLst>
              <a:ext uri="{28A0092B-C50C-407E-A947-70E740481C1C}">
                <a14:useLocalDpi xmlns:a14="http://schemas.microsoft.com/office/drawing/2010/main" val="0"/>
              </a:ext>
            </a:extLst>
          </a:blip>
          <a:srcRect/>
          <a:stretch/>
        </p:blipFill>
        <p:spPr bwMode="auto">
          <a:xfrm>
            <a:off x="7718431" y="846136"/>
            <a:ext cx="3888866" cy="391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nvGraphicFramePr>
        <p:xfrm>
          <a:off x="215153" y="2700421"/>
          <a:ext cx="11392144" cy="4114800"/>
        </p:xfrm>
        <a:graphic>
          <a:graphicData uri="http://schemas.openxmlformats.org/drawingml/2006/table">
            <a:tbl>
              <a:tblPr firstRow="1" bandRow="1">
                <a:tableStyleId>{5C22544A-7EE6-4342-B048-85BDC9FD1C3A}</a:tableStyleId>
              </a:tblPr>
              <a:tblGrid>
                <a:gridCol w="3586493">
                  <a:extLst>
                    <a:ext uri="{9D8B030D-6E8A-4147-A177-3AD203B41FA5}">
                      <a16:colId xmlns:a16="http://schemas.microsoft.com/office/drawing/2014/main" val="2042428245"/>
                    </a:ext>
                  </a:extLst>
                </a:gridCol>
                <a:gridCol w="3915294">
                  <a:extLst>
                    <a:ext uri="{9D8B030D-6E8A-4147-A177-3AD203B41FA5}">
                      <a16:colId xmlns:a16="http://schemas.microsoft.com/office/drawing/2014/main" val="424747643"/>
                    </a:ext>
                  </a:extLst>
                </a:gridCol>
                <a:gridCol w="3890357">
                  <a:extLst>
                    <a:ext uri="{9D8B030D-6E8A-4147-A177-3AD203B41FA5}">
                      <a16:colId xmlns:a16="http://schemas.microsoft.com/office/drawing/2014/main" val="608364814"/>
                    </a:ext>
                  </a:extLst>
                </a:gridCol>
              </a:tblGrid>
              <a:tr h="370840">
                <a:tc>
                  <a:txBody>
                    <a:bodyPr/>
                    <a:lstStyle/>
                    <a:p>
                      <a:pPr algn="ctr"/>
                      <a:r>
                        <a:rPr lang="en-US" sz="2400" dirty="0"/>
                        <a:t>Exposure Type</a:t>
                      </a:r>
                    </a:p>
                  </a:txBody>
                  <a:tcPr/>
                </a:tc>
                <a:tc>
                  <a:txBody>
                    <a:bodyPr/>
                    <a:lstStyle/>
                    <a:p>
                      <a:pPr algn="ctr"/>
                      <a:r>
                        <a:rPr lang="en-US" sz="2400" dirty="0"/>
                        <a:t>ISS (51.6⁰ inclination)</a:t>
                      </a:r>
                    </a:p>
                  </a:txBody>
                  <a:tcPr/>
                </a:tc>
                <a:tc>
                  <a:txBody>
                    <a:bodyPr/>
                    <a:lstStyle/>
                    <a:p>
                      <a:pPr algn="ctr"/>
                      <a:r>
                        <a:rPr lang="en-US" sz="2400" dirty="0"/>
                        <a:t>Beyond</a:t>
                      </a:r>
                      <a:r>
                        <a:rPr lang="en-US" sz="2400" baseline="0" dirty="0"/>
                        <a:t> Leo Earth Orbit</a:t>
                      </a:r>
                      <a:endParaRPr lang="en-US" sz="2400" dirty="0"/>
                    </a:p>
                  </a:txBody>
                  <a:tcPr/>
                </a:tc>
                <a:extLst>
                  <a:ext uri="{0D108BD9-81ED-4DB2-BD59-A6C34878D82A}">
                    <a16:rowId xmlns:a16="http://schemas.microsoft.com/office/drawing/2014/main" val="31657909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Galactic Cosmic Rays (GCR)</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Limited to polar</a:t>
                      </a:r>
                      <a:r>
                        <a:rPr lang="en-US" b="1" baseline="0" dirty="0">
                          <a:solidFill>
                            <a:srgbClr val="FF0000"/>
                          </a:solidFill>
                        </a:rPr>
                        <a:t> regions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dirty="0"/>
                        <a:t>Fractionated</a:t>
                      </a:r>
                      <a:r>
                        <a:rPr lang="en-US" dirty="0"/>
                        <a:t>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0" dirty="0">
                          <a:solidFill>
                            <a:schemeClr val="tx1"/>
                          </a:solidFill>
                          <a:latin typeface="Arial" panose="020B0604020202020204" pitchFamily="34" charset="0"/>
                          <a:cs typeface="Arial" panose="020B0604020202020204" pitchFamily="34" charset="0"/>
                        </a:rPr>
                        <a:t>~</a:t>
                      </a:r>
                      <a:r>
                        <a:rPr lang="en-US" b="0" dirty="0">
                          <a:solidFill>
                            <a:schemeClr val="tx1"/>
                          </a:solidFill>
                        </a:rPr>
                        <a:t> 87% protons, 12% Helium, 1% HZE</a:t>
                      </a:r>
                    </a:p>
                  </a:txBody>
                  <a:tcPr/>
                </a:tc>
                <a:tc>
                  <a:txBody>
                    <a:bodyPr/>
                    <a:lstStyle/>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1" dirty="0">
                          <a:solidFill>
                            <a:srgbClr val="FF0000"/>
                          </a:solidFill>
                        </a:rPr>
                        <a:t>Continuous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dirty="0"/>
                        <a:t>Chronic</a:t>
                      </a:r>
                      <a:r>
                        <a:rPr lang="en-US" dirty="0"/>
                        <a:t>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0" dirty="0">
                          <a:solidFill>
                            <a:schemeClr val="tx1"/>
                          </a:solidFill>
                          <a:latin typeface="Arial" panose="020B0604020202020204" pitchFamily="34" charset="0"/>
                          <a:cs typeface="Arial" panose="020B0604020202020204" pitchFamily="34" charset="0"/>
                        </a:rPr>
                        <a:t>~</a:t>
                      </a:r>
                      <a:r>
                        <a:rPr lang="en-US" b="0" dirty="0">
                          <a:solidFill>
                            <a:schemeClr val="tx1"/>
                          </a:solidFill>
                        </a:rPr>
                        <a:t> 87% protons, 12% Helium, 1% HZE</a:t>
                      </a:r>
                    </a:p>
                  </a:txBody>
                  <a:tcPr/>
                </a:tc>
                <a:extLst>
                  <a:ext uri="{0D108BD9-81ED-4DB2-BD59-A6C34878D82A}">
                    <a16:rowId xmlns:a16="http://schemas.microsoft.com/office/drawing/2014/main" val="363212496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Trapped Radiation</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South Atlantic Anomaly (SAA)</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Fractionated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Protons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Transit through Van Allen Belts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Quasi-acute</a:t>
                      </a:r>
                    </a:p>
                    <a:p>
                      <a:pPr marL="285750" indent="-285750">
                        <a:buClr>
                          <a:schemeClr val="tx1"/>
                        </a:buClr>
                        <a:buFont typeface="Arial" panose="020B0604020202020204" pitchFamily="34" charset="0"/>
                        <a:buChar char="•"/>
                      </a:pPr>
                      <a:r>
                        <a:rPr lang="en-US" dirty="0"/>
                        <a:t>Protons</a:t>
                      </a:r>
                    </a:p>
                  </a:txBody>
                  <a:tcPr/>
                </a:tc>
                <a:extLst>
                  <a:ext uri="{0D108BD9-81ED-4DB2-BD59-A6C34878D82A}">
                    <a16:rowId xmlns:a16="http://schemas.microsoft.com/office/drawing/2014/main" val="18634290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Solar Particle Events (SPEs)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Limited to polar regions</a:t>
                      </a:r>
                    </a:p>
                    <a:p>
                      <a:pPr marL="285750" indent="-285750">
                        <a:buClr>
                          <a:schemeClr val="tx1"/>
                        </a:buClr>
                        <a:buFont typeface="Arial" panose="020B0604020202020204" pitchFamily="34" charset="0"/>
                        <a:buChar char="•"/>
                      </a:pPr>
                      <a:r>
                        <a:rPr lang="en-US" dirty="0"/>
                        <a:t>Fractionated low dose-rate</a:t>
                      </a:r>
                    </a:p>
                    <a:p>
                      <a:pPr marL="285750" indent="-285750">
                        <a:buClr>
                          <a:schemeClr val="tx1"/>
                        </a:buClr>
                        <a:buFont typeface="Arial" panose="020B0604020202020204" pitchFamily="34" charset="0"/>
                        <a:buChar char="•"/>
                      </a:pPr>
                      <a:r>
                        <a:rPr lang="en-US" dirty="0"/>
                        <a:t>Protons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Full Event</a:t>
                      </a:r>
                    </a:p>
                    <a:p>
                      <a:pPr marL="285750" indent="-285750">
                        <a:buClr>
                          <a:schemeClr val="tx1"/>
                        </a:buClr>
                        <a:buFont typeface="Arial" panose="020B0604020202020204" pitchFamily="34" charset="0"/>
                        <a:buChar char="•"/>
                      </a:pPr>
                      <a:r>
                        <a:rPr lang="en-US" dirty="0"/>
                        <a:t>Quasi-acute</a:t>
                      </a:r>
                    </a:p>
                    <a:p>
                      <a:pPr marL="285750" indent="-285750">
                        <a:buClr>
                          <a:schemeClr val="tx1"/>
                        </a:buClr>
                        <a:buFont typeface="Arial" panose="020B0604020202020204" pitchFamily="34" charset="0"/>
                        <a:buChar char="•"/>
                      </a:pPr>
                      <a:r>
                        <a:rPr lang="en-US" dirty="0"/>
                        <a:t>Protons</a:t>
                      </a:r>
                    </a:p>
                  </a:txBody>
                  <a:tcPr/>
                </a:tc>
                <a:extLst>
                  <a:ext uri="{0D108BD9-81ED-4DB2-BD59-A6C34878D82A}">
                    <a16:rowId xmlns:a16="http://schemas.microsoft.com/office/drawing/2014/main" val="135070532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Neutrons, Secondary Radiation</a:t>
                      </a:r>
                    </a:p>
                  </a:txBody>
                  <a:tcPr/>
                </a:tc>
                <a:tc>
                  <a:txBody>
                    <a:bodyPr/>
                    <a:lstStyle/>
                    <a:p>
                      <a:pPr marL="285750" indent="-285750">
                        <a:buClr>
                          <a:schemeClr val="tx1"/>
                        </a:buClr>
                        <a:buFont typeface="Arial" panose="020B0604020202020204" pitchFamily="34" charset="0"/>
                        <a:buChar char="•"/>
                      </a:pPr>
                      <a:r>
                        <a:rPr lang="en-US" dirty="0"/>
                        <a:t>Shielding</a:t>
                      </a:r>
                    </a:p>
                    <a:p>
                      <a:pPr marL="285750" indent="-285750">
                        <a:buClr>
                          <a:schemeClr val="tx1"/>
                        </a:buClr>
                        <a:buFont typeface="Arial" panose="020B0604020202020204" pitchFamily="34" charset="0"/>
                        <a:buChar char="•"/>
                      </a:pPr>
                      <a:r>
                        <a:rPr lang="en-US" u="sng" dirty="0"/>
                        <a:t>Chronic</a:t>
                      </a:r>
                      <a:r>
                        <a:rPr lang="en-US" dirty="0"/>
                        <a:t> low dose-rate</a:t>
                      </a:r>
                    </a:p>
                  </a:txBody>
                  <a:tcPr/>
                </a:tc>
                <a:tc>
                  <a:txBody>
                    <a:bodyPr/>
                    <a:lstStyle/>
                    <a:p>
                      <a:pPr marL="285750" indent="-285750">
                        <a:buClr>
                          <a:schemeClr val="tx1"/>
                        </a:buClr>
                        <a:buFont typeface="Arial" panose="020B0604020202020204" pitchFamily="34" charset="0"/>
                        <a:buChar char="•"/>
                      </a:pPr>
                      <a:r>
                        <a:rPr lang="en-US" dirty="0"/>
                        <a:t>Shielding</a:t>
                      </a:r>
                      <a:endParaRPr lang="en-US" baseline="0" dirty="0"/>
                    </a:p>
                    <a:p>
                      <a:pPr marL="285750" indent="-285750">
                        <a:buClr>
                          <a:schemeClr val="tx1"/>
                        </a:buClr>
                        <a:buFont typeface="Arial" panose="020B0604020202020204" pitchFamily="34" charset="0"/>
                        <a:buChar char="•"/>
                      </a:pPr>
                      <a:r>
                        <a:rPr lang="en-US" b="1" baseline="0" dirty="0">
                          <a:solidFill>
                            <a:srgbClr val="FF0000"/>
                          </a:solidFill>
                        </a:rPr>
                        <a:t>Planetary (albedo)</a:t>
                      </a:r>
                    </a:p>
                    <a:p>
                      <a:pPr marL="285750" indent="-285750">
                        <a:buClr>
                          <a:schemeClr val="tx1"/>
                        </a:buClr>
                        <a:buFont typeface="Arial" panose="020B0604020202020204" pitchFamily="34" charset="0"/>
                        <a:buChar char="•"/>
                      </a:pPr>
                      <a:r>
                        <a:rPr lang="en-US" u="sng" dirty="0"/>
                        <a:t>Chronic</a:t>
                      </a:r>
                      <a:r>
                        <a:rPr lang="en-US" dirty="0"/>
                        <a:t> low dose-rate</a:t>
                      </a:r>
                    </a:p>
                  </a:txBody>
                  <a:tcPr/>
                </a:tc>
                <a:extLst>
                  <a:ext uri="{0D108BD9-81ED-4DB2-BD59-A6C34878D82A}">
                    <a16:rowId xmlns:a16="http://schemas.microsoft.com/office/drawing/2014/main" val="3732151722"/>
                  </a:ext>
                </a:extLst>
              </a:tr>
            </a:tbl>
          </a:graphicData>
        </a:graphic>
      </p:graphicFrame>
    </p:spTree>
    <p:extLst>
      <p:ext uri="{BB962C8B-B14F-4D97-AF65-F5344CB8AC3E}">
        <p14:creationId xmlns:p14="http://schemas.microsoft.com/office/powerpoint/2010/main" val="1130995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ECE7B2-F5BA-4F32-85B4-18F6D14526C4}"/>
              </a:ext>
            </a:extLst>
          </p:cNvPr>
          <p:cNvSpPr>
            <a:spLocks noGrp="1"/>
          </p:cNvSpPr>
          <p:nvPr>
            <p:ph idx="1"/>
          </p:nvPr>
        </p:nvSpPr>
        <p:spPr>
          <a:xfrm>
            <a:off x="609600" y="1003301"/>
            <a:ext cx="5633094" cy="5122863"/>
          </a:xfrm>
        </p:spPr>
        <p:txBody>
          <a:bodyPr/>
          <a:lstStyle/>
          <a:p>
            <a:r>
              <a:rPr lang="en-US" sz="2400" dirty="0"/>
              <a:t>Doses depend on mission and solar parameters</a:t>
            </a:r>
          </a:p>
          <a:p>
            <a:pPr lvl="1"/>
            <a:r>
              <a:rPr lang="en-US" sz="2000" dirty="0"/>
              <a:t>Duration</a:t>
            </a:r>
          </a:p>
          <a:p>
            <a:pPr lvl="1"/>
            <a:r>
              <a:rPr lang="en-US" sz="2000" dirty="0"/>
              <a:t>Trajectory and shielding</a:t>
            </a:r>
          </a:p>
          <a:p>
            <a:pPr lvl="2"/>
            <a:r>
              <a:rPr lang="en-US" sz="2000" dirty="0"/>
              <a:t>Determine source exposure</a:t>
            </a:r>
          </a:p>
          <a:p>
            <a:pPr lvl="3"/>
            <a:r>
              <a:rPr lang="en-US" sz="2000" dirty="0"/>
              <a:t>Effects “quality factor”</a:t>
            </a:r>
          </a:p>
          <a:p>
            <a:pPr lvl="2"/>
            <a:r>
              <a:rPr lang="en-US" sz="2000" dirty="0"/>
              <a:t>EVAs</a:t>
            </a:r>
          </a:p>
          <a:p>
            <a:pPr lvl="1"/>
            <a:r>
              <a:rPr lang="en-US" sz="2000" dirty="0"/>
              <a:t>Solar cycle</a:t>
            </a:r>
          </a:p>
          <a:p>
            <a:pPr lvl="2"/>
            <a:r>
              <a:rPr lang="en-US" sz="2000" dirty="0"/>
              <a:t>11-year cycle</a:t>
            </a:r>
          </a:p>
          <a:p>
            <a:pPr lvl="2"/>
            <a:r>
              <a:rPr lang="en-US" sz="2000" dirty="0">
                <a:sym typeface="Wingdings" pitchFamily="2" charset="2"/>
              </a:rPr>
              <a:t>Modulates GCR and trapped radiation </a:t>
            </a:r>
            <a:r>
              <a:rPr lang="en-US" sz="2000" u="sng" dirty="0">
                <a:sym typeface="Wingdings" pitchFamily="2" charset="2"/>
              </a:rPr>
              <a:t>fluence</a:t>
            </a:r>
            <a:r>
              <a:rPr lang="en-US" sz="2000" dirty="0">
                <a:sym typeface="Wingdings" pitchFamily="2" charset="2"/>
              </a:rPr>
              <a:t>, as well as SPE </a:t>
            </a:r>
            <a:r>
              <a:rPr lang="en-US" sz="2000" u="sng" dirty="0">
                <a:sym typeface="Wingdings" pitchFamily="2" charset="2"/>
              </a:rPr>
              <a:t>likelihood</a:t>
            </a:r>
          </a:p>
          <a:p>
            <a:r>
              <a:rPr lang="en-US" sz="2400" dirty="0">
                <a:sym typeface="Wingdings" pitchFamily="2" charset="2"/>
              </a:rPr>
              <a:t>Each crew member is badged</a:t>
            </a:r>
          </a:p>
          <a:p>
            <a:r>
              <a:rPr lang="en-US" sz="2400" dirty="0">
                <a:sym typeface="Wingdings" pitchFamily="2" charset="2"/>
              </a:rPr>
              <a:t>Active radiation area monitoring</a:t>
            </a:r>
            <a:endParaRPr lang="en-US" sz="2400" dirty="0"/>
          </a:p>
        </p:txBody>
      </p:sp>
      <p:sp>
        <p:nvSpPr>
          <p:cNvPr id="2" name="Title 1">
            <a:extLst>
              <a:ext uri="{FF2B5EF4-FFF2-40B4-BE49-F238E27FC236}">
                <a16:creationId xmlns:a16="http://schemas.microsoft.com/office/drawing/2014/main" id="{BE8B3456-0CDD-421E-8576-1F6E7E359D4C}"/>
              </a:ext>
            </a:extLst>
          </p:cNvPr>
          <p:cNvSpPr>
            <a:spLocks noGrp="1"/>
          </p:cNvSpPr>
          <p:nvPr>
            <p:ph type="title"/>
          </p:nvPr>
        </p:nvSpPr>
        <p:spPr/>
        <p:txBody>
          <a:bodyPr/>
          <a:lstStyle/>
          <a:p>
            <a:r>
              <a:rPr lang="en-US" dirty="0"/>
              <a:t>What’s Out There? The Space Radiation Environment</a:t>
            </a:r>
          </a:p>
        </p:txBody>
      </p:sp>
      <p:graphicFrame>
        <p:nvGraphicFramePr>
          <p:cNvPr id="7" name="Table 6">
            <a:extLst>
              <a:ext uri="{FF2B5EF4-FFF2-40B4-BE49-F238E27FC236}">
                <a16:creationId xmlns:a16="http://schemas.microsoft.com/office/drawing/2014/main" id="{6D0D72D2-3A30-477A-96FB-3EC48211AB8C}"/>
              </a:ext>
            </a:extLst>
          </p:cNvPr>
          <p:cNvGraphicFramePr>
            <a:graphicFrameLocks noGrp="1"/>
          </p:cNvGraphicFramePr>
          <p:nvPr/>
        </p:nvGraphicFramePr>
        <p:xfrm>
          <a:off x="6242694" y="1036160"/>
          <a:ext cx="5435770" cy="2489200"/>
        </p:xfrm>
        <a:graphic>
          <a:graphicData uri="http://schemas.openxmlformats.org/drawingml/2006/table">
            <a:tbl>
              <a:tblPr firstRow="1" bandRow="1">
                <a:tableStyleId>{5C22544A-7EE6-4342-B048-85BDC9FD1C3A}</a:tableStyleId>
              </a:tblPr>
              <a:tblGrid>
                <a:gridCol w="3199902">
                  <a:extLst>
                    <a:ext uri="{9D8B030D-6E8A-4147-A177-3AD203B41FA5}">
                      <a16:colId xmlns:a16="http://schemas.microsoft.com/office/drawing/2014/main" val="4247052381"/>
                    </a:ext>
                  </a:extLst>
                </a:gridCol>
                <a:gridCol w="2235868">
                  <a:extLst>
                    <a:ext uri="{9D8B030D-6E8A-4147-A177-3AD203B41FA5}">
                      <a16:colId xmlns:a16="http://schemas.microsoft.com/office/drawing/2014/main" val="469405595"/>
                    </a:ext>
                  </a:extLst>
                </a:gridCol>
              </a:tblGrid>
              <a:tr h="297180">
                <a:tc>
                  <a:txBody>
                    <a:bodyPr/>
                    <a:lstStyle/>
                    <a:p>
                      <a:r>
                        <a:rPr lang="en-US" dirty="0"/>
                        <a:t>Exposure Type</a:t>
                      </a:r>
                    </a:p>
                  </a:txBody>
                  <a:tcPr/>
                </a:tc>
                <a:tc>
                  <a:txBody>
                    <a:bodyPr/>
                    <a:lstStyle/>
                    <a:p>
                      <a:r>
                        <a:rPr lang="en-US"/>
                        <a:t>Dose Rate or Dose</a:t>
                      </a:r>
                      <a:endParaRPr lang="en-US" dirty="0"/>
                    </a:p>
                  </a:txBody>
                  <a:tcPr/>
                </a:tc>
                <a:extLst>
                  <a:ext uri="{0D108BD9-81ED-4DB2-BD59-A6C34878D82A}">
                    <a16:rowId xmlns:a16="http://schemas.microsoft.com/office/drawing/2014/main" val="1012750708"/>
                  </a:ext>
                </a:extLst>
              </a:tr>
              <a:tr h="370840">
                <a:tc>
                  <a:txBody>
                    <a:bodyPr/>
                    <a:lstStyle/>
                    <a:p>
                      <a:r>
                        <a:rPr lang="en-US" dirty="0"/>
                        <a:t>ISS – IV: 51.6° @ 400 km</a:t>
                      </a:r>
                    </a:p>
                  </a:txBody>
                  <a:tcPr anchor="ctr"/>
                </a:tc>
                <a:tc>
                  <a:txBody>
                    <a:bodyPr/>
                    <a:lstStyle/>
                    <a:p>
                      <a:r>
                        <a:rPr lang="en-US" b="1" dirty="0"/>
                        <a:t>300 – 450 </a:t>
                      </a:r>
                      <a:r>
                        <a:rPr lang="en-US" b="1" dirty="0" err="1"/>
                        <a:t>μGy</a:t>
                      </a:r>
                      <a:r>
                        <a:rPr lang="en-US" b="1" dirty="0"/>
                        <a:t>/day</a:t>
                      </a:r>
                    </a:p>
                  </a:txBody>
                  <a:tcPr anchor="ctr"/>
                </a:tc>
                <a:extLst>
                  <a:ext uri="{0D108BD9-81ED-4DB2-BD59-A6C34878D82A}">
                    <a16:rowId xmlns:a16="http://schemas.microsoft.com/office/drawing/2014/main" val="3388383819"/>
                  </a:ext>
                </a:extLst>
              </a:tr>
              <a:tr h="370840">
                <a:tc>
                  <a:txBody>
                    <a:bodyPr/>
                    <a:lstStyle/>
                    <a:p>
                      <a:r>
                        <a:rPr lang="en-US" dirty="0"/>
                        <a:t>ISS Trapped – IV</a:t>
                      </a:r>
                      <a:r>
                        <a:rPr lang="en-US" dirty="0">
                          <a:solidFill>
                            <a:srgbClr val="C00000"/>
                          </a:solidFill>
                        </a:rPr>
                        <a:t>***</a:t>
                      </a:r>
                    </a:p>
                  </a:txBody>
                  <a:tcPr anchor="ctr"/>
                </a:tc>
                <a:tc>
                  <a:txBody>
                    <a:bodyPr/>
                    <a:lstStyle/>
                    <a:p>
                      <a:r>
                        <a:rPr lang="en-US" dirty="0"/>
                        <a:t>&lt;0.1 – 20 </a:t>
                      </a:r>
                      <a:r>
                        <a:rPr lang="en-US" dirty="0" err="1"/>
                        <a:t>μGy</a:t>
                      </a:r>
                      <a:r>
                        <a:rPr lang="en-US" dirty="0"/>
                        <a:t>/min</a:t>
                      </a:r>
                    </a:p>
                  </a:txBody>
                  <a:tcPr anchor="ctr"/>
                </a:tc>
                <a:extLst>
                  <a:ext uri="{0D108BD9-81ED-4DB2-BD59-A6C34878D82A}">
                    <a16:rowId xmlns:a16="http://schemas.microsoft.com/office/drawing/2014/main" val="2802235956"/>
                  </a:ext>
                </a:extLst>
              </a:tr>
              <a:tr h="370840">
                <a:tc>
                  <a:txBody>
                    <a:bodyPr/>
                    <a:lstStyle/>
                    <a:p>
                      <a:r>
                        <a:rPr lang="en-US" dirty="0"/>
                        <a:t>GCR in “free space” in water</a:t>
                      </a:r>
                    </a:p>
                    <a:p>
                      <a:r>
                        <a:rPr lang="en-US" dirty="0" err="1"/>
                        <a:t>CRaTER</a:t>
                      </a:r>
                      <a:r>
                        <a:rPr lang="en-US" dirty="0"/>
                        <a:t> (2009 to present)</a:t>
                      </a:r>
                    </a:p>
                  </a:txBody>
                  <a:tcPr anchor="ctr"/>
                </a:tc>
                <a:tc>
                  <a:txBody>
                    <a:bodyPr/>
                    <a:lstStyle/>
                    <a:p>
                      <a:r>
                        <a:rPr lang="en-US" b="1" dirty="0"/>
                        <a:t>250 – 550 </a:t>
                      </a:r>
                      <a:r>
                        <a:rPr lang="en-US" b="1" dirty="0" err="1"/>
                        <a:t>μGy</a:t>
                      </a:r>
                      <a:r>
                        <a:rPr lang="en-US" b="1" dirty="0"/>
                        <a:t>/day</a:t>
                      </a:r>
                    </a:p>
                  </a:txBody>
                  <a:tcPr anchor="ctr"/>
                </a:tc>
                <a:extLst>
                  <a:ext uri="{0D108BD9-81ED-4DB2-BD59-A6C34878D82A}">
                    <a16:rowId xmlns:a16="http://schemas.microsoft.com/office/drawing/2014/main" val="526822939"/>
                  </a:ext>
                </a:extLst>
              </a:tr>
              <a:tr h="370840">
                <a:tc>
                  <a:txBody>
                    <a:bodyPr/>
                    <a:lstStyle/>
                    <a:p>
                      <a:r>
                        <a:rPr lang="en-US" dirty="0"/>
                        <a:t>1972 event – IV “free space”</a:t>
                      </a:r>
                    </a:p>
                  </a:txBody>
                  <a:tcPr anchor="ctr"/>
                </a:tc>
                <a:tc>
                  <a:txBody>
                    <a:bodyPr/>
                    <a:lstStyle/>
                    <a:p>
                      <a:r>
                        <a:rPr lang="en-US" dirty="0"/>
                        <a:t>200 – 400 mSv</a:t>
                      </a:r>
                    </a:p>
                  </a:txBody>
                  <a:tcPr anchor="ctr"/>
                </a:tc>
                <a:extLst>
                  <a:ext uri="{0D108BD9-81ED-4DB2-BD59-A6C34878D82A}">
                    <a16:rowId xmlns:a16="http://schemas.microsoft.com/office/drawing/2014/main" val="4286833894"/>
                  </a:ext>
                </a:extLst>
              </a:tr>
              <a:tr h="370840">
                <a:tc>
                  <a:txBody>
                    <a:bodyPr/>
                    <a:lstStyle/>
                    <a:p>
                      <a:r>
                        <a:rPr lang="en-US" dirty="0"/>
                        <a:t>    </a:t>
                      </a:r>
                      <a:r>
                        <a:rPr lang="en-US" i="1" dirty="0"/>
                        <a:t>Sheltered 1972 event</a:t>
                      </a:r>
                    </a:p>
                  </a:txBody>
                  <a:tcPr anchor="ctr"/>
                </a:tc>
                <a:tc>
                  <a:txBody>
                    <a:bodyPr/>
                    <a:lstStyle/>
                    <a:p>
                      <a:r>
                        <a:rPr lang="en-US" dirty="0">
                          <a:latin typeface="Arial" panose="020B0604020202020204" pitchFamily="34" charset="0"/>
                          <a:cs typeface="Arial" panose="020B0604020202020204" pitchFamily="34" charset="0"/>
                        </a:rPr>
                        <a:t>~</a:t>
                      </a:r>
                      <a:r>
                        <a:rPr lang="en-US" dirty="0"/>
                        <a:t> 80 mSv</a:t>
                      </a:r>
                    </a:p>
                  </a:txBody>
                  <a:tcPr anchor="ctr"/>
                </a:tc>
                <a:extLst>
                  <a:ext uri="{0D108BD9-81ED-4DB2-BD59-A6C34878D82A}">
                    <a16:rowId xmlns:a16="http://schemas.microsoft.com/office/drawing/2014/main" val="3069344871"/>
                  </a:ext>
                </a:extLst>
              </a:tr>
            </a:tbl>
          </a:graphicData>
        </a:graphic>
      </p:graphicFrame>
      <p:sp>
        <p:nvSpPr>
          <p:cNvPr id="8" name="Rectangle 7">
            <a:extLst>
              <a:ext uri="{FF2B5EF4-FFF2-40B4-BE49-F238E27FC236}">
                <a16:creationId xmlns:a16="http://schemas.microsoft.com/office/drawing/2014/main" id="{3DA82D0B-D249-457D-9BD1-15983C03B49A}"/>
              </a:ext>
            </a:extLst>
          </p:cNvPr>
          <p:cNvSpPr/>
          <p:nvPr/>
        </p:nvSpPr>
        <p:spPr>
          <a:xfrm>
            <a:off x="6242694" y="3552906"/>
            <a:ext cx="5435770" cy="646331"/>
          </a:xfrm>
          <a:prstGeom prst="rect">
            <a:avLst/>
          </a:prstGeom>
        </p:spPr>
        <p:txBody>
          <a:bodyPr wrap="square">
            <a:spAutoFit/>
          </a:bodyPr>
          <a:lstStyle/>
          <a:p>
            <a:r>
              <a:rPr lang="en-US" dirty="0">
                <a:solidFill>
                  <a:srgbClr val="C00000"/>
                </a:solidFill>
              </a:rPr>
              <a:t>*** Passes are at most </a:t>
            </a:r>
            <a:r>
              <a:rPr lang="en-US" dirty="0">
                <a:solidFill>
                  <a:srgbClr val="C00000"/>
                </a:solidFill>
                <a:latin typeface="Arial" panose="020B0604020202020204" pitchFamily="34" charset="0"/>
                <a:cs typeface="Arial" panose="020B0604020202020204" pitchFamily="34" charset="0"/>
              </a:rPr>
              <a:t>~</a:t>
            </a:r>
            <a:r>
              <a:rPr lang="en-US" dirty="0">
                <a:solidFill>
                  <a:srgbClr val="C00000"/>
                </a:solidFill>
              </a:rPr>
              <a:t>20 min and only see peak dose rates for a fraction of the pass</a:t>
            </a:r>
          </a:p>
        </p:txBody>
      </p:sp>
      <p:sp>
        <p:nvSpPr>
          <p:cNvPr id="4" name="Arrow: Right 3">
            <a:extLst>
              <a:ext uri="{FF2B5EF4-FFF2-40B4-BE49-F238E27FC236}">
                <a16:creationId xmlns:a16="http://schemas.microsoft.com/office/drawing/2014/main" id="{CE87856F-4120-4107-99E8-2342F59AB950}"/>
              </a:ext>
            </a:extLst>
          </p:cNvPr>
          <p:cNvSpPr/>
          <p:nvPr/>
        </p:nvSpPr>
        <p:spPr>
          <a:xfrm rot="10800000">
            <a:off x="11731629" y="1384895"/>
            <a:ext cx="368224" cy="34873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08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F1091A64-D00C-48BC-B46C-9D2765EBFA7F}"/>
              </a:ext>
            </a:extLst>
          </p:cNvPr>
          <p:cNvSpPr/>
          <p:nvPr/>
        </p:nvSpPr>
        <p:spPr>
          <a:xfrm rot="10800000">
            <a:off x="11731629" y="2280760"/>
            <a:ext cx="368224" cy="34873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08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5" name="I06_20190902_151500_182500">
            <a:hlinkClick r:id="" action="ppaction://media"/>
            <a:extLst>
              <a:ext uri="{FF2B5EF4-FFF2-40B4-BE49-F238E27FC236}">
                <a16:creationId xmlns:a16="http://schemas.microsoft.com/office/drawing/2014/main" id="{C3887D96-549C-4D68-AF26-5308F2F892C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42694" y="4160653"/>
            <a:ext cx="5949306" cy="2108595"/>
          </a:xfrm>
          <a:prstGeom prst="rect">
            <a:avLst/>
          </a:prstGeom>
        </p:spPr>
      </p:pic>
      <p:sp>
        <p:nvSpPr>
          <p:cNvPr id="15" name="Slide Number Placeholder 5">
            <a:extLst>
              <a:ext uri="{FF2B5EF4-FFF2-40B4-BE49-F238E27FC236}">
                <a16:creationId xmlns:a16="http://schemas.microsoft.com/office/drawing/2014/main" id="{114B8D0F-DAA6-442D-84B1-E257CB17352A}"/>
              </a:ext>
            </a:extLst>
          </p:cNvPr>
          <p:cNvSpPr>
            <a:spLocks noGrp="1"/>
          </p:cNvSpPr>
          <p:nvPr>
            <p:ph type="sldNum" sz="quarter" idx="12"/>
          </p:nvPr>
        </p:nvSpPr>
        <p:spPr>
          <a:xfrm>
            <a:off x="8737600" y="6356351"/>
            <a:ext cx="2844800" cy="365125"/>
          </a:xfrm>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68C1BF-A732-44EF-989C-59B7635C3D00}" type="slidenum">
              <a:rPr lang="en-US" altLang="en-US"/>
              <a:pPr/>
              <a:t>8</a:t>
            </a:fld>
            <a:endParaRPr lang="en-US" altLang="en-US" dirty="0"/>
          </a:p>
        </p:txBody>
      </p:sp>
    </p:spTree>
    <p:extLst>
      <p:ext uri="{BB962C8B-B14F-4D97-AF65-F5344CB8AC3E}">
        <p14:creationId xmlns:p14="http://schemas.microsoft.com/office/powerpoint/2010/main" val="401004966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0C192D57-DB11-40A8-8881-7030FE848D4B}"/>
              </a:ext>
            </a:extLst>
          </p:cNvPr>
          <p:cNvSpPr>
            <a:spLocks noGrp="1"/>
          </p:cNvSpPr>
          <p:nvPr>
            <p:ph idx="1"/>
          </p:nvPr>
        </p:nvSpPr>
        <p:spPr>
          <a:xfrm>
            <a:off x="609600" y="1003301"/>
            <a:ext cx="6197600" cy="5122863"/>
          </a:xfrm>
        </p:spPr>
        <p:txBody>
          <a:bodyPr>
            <a:normAutofit/>
          </a:bodyPr>
          <a:lstStyle/>
          <a:p>
            <a:r>
              <a:rPr lang="en-US" sz="2800" dirty="0"/>
              <a:t>Mission Success</a:t>
            </a:r>
          </a:p>
          <a:p>
            <a:pPr lvl="1"/>
            <a:r>
              <a:rPr lang="en-US" sz="2400" dirty="0"/>
              <a:t>Acute effects</a:t>
            </a:r>
          </a:p>
          <a:p>
            <a:pPr lvl="2"/>
            <a:r>
              <a:rPr lang="en-US" sz="2000" dirty="0"/>
              <a:t>Very large high-energy solar events</a:t>
            </a:r>
          </a:p>
          <a:p>
            <a:pPr lvl="3"/>
            <a:r>
              <a:rPr lang="en-US" sz="1800" dirty="0"/>
              <a:t>Estimate ~ 200 – 400 mSv (unsheltered) for 1972 Event</a:t>
            </a:r>
          </a:p>
          <a:p>
            <a:pPr lvl="3"/>
            <a:r>
              <a:rPr lang="en-US" sz="1800" dirty="0"/>
              <a:t>MILD symptoms IF they occur at all given doses</a:t>
            </a:r>
          </a:p>
          <a:p>
            <a:pPr lvl="1"/>
            <a:r>
              <a:rPr lang="en-US" sz="2400" dirty="0"/>
              <a:t>Potential early neurological effects</a:t>
            </a:r>
          </a:p>
          <a:p>
            <a:pPr lvl="2"/>
            <a:r>
              <a:rPr lang="en-US" sz="2000" dirty="0"/>
              <a:t>Behavior or memory decrements</a:t>
            </a:r>
          </a:p>
          <a:p>
            <a:pPr lvl="2"/>
            <a:r>
              <a:rPr lang="en-US" sz="2000" dirty="0"/>
              <a:t>Observed only in animal models</a:t>
            </a:r>
          </a:p>
        </p:txBody>
      </p:sp>
      <p:sp>
        <p:nvSpPr>
          <p:cNvPr id="2" name="Title 1">
            <a:extLst>
              <a:ext uri="{FF2B5EF4-FFF2-40B4-BE49-F238E27FC236}">
                <a16:creationId xmlns:a16="http://schemas.microsoft.com/office/drawing/2014/main" id="{74498BF5-F3E0-41E0-87FA-EC85C2037C5D}"/>
              </a:ext>
            </a:extLst>
          </p:cNvPr>
          <p:cNvSpPr>
            <a:spLocks noGrp="1"/>
          </p:cNvSpPr>
          <p:nvPr>
            <p:ph type="title"/>
          </p:nvPr>
        </p:nvSpPr>
        <p:spPr/>
        <p:txBody>
          <a:bodyPr/>
          <a:lstStyle/>
          <a:p>
            <a:r>
              <a:rPr lang="en-US" dirty="0"/>
              <a:t>What’s the Big Deal? Space Radiation Health Risks </a:t>
            </a:r>
          </a:p>
        </p:txBody>
      </p:sp>
      <p:sp>
        <p:nvSpPr>
          <p:cNvPr id="5" name="Content Placeholder 4">
            <a:extLst>
              <a:ext uri="{FF2B5EF4-FFF2-40B4-BE49-F238E27FC236}">
                <a16:creationId xmlns:a16="http://schemas.microsoft.com/office/drawing/2014/main" id="{74676D21-97E5-4D73-8A12-8A510D7C09C7}"/>
              </a:ext>
            </a:extLst>
          </p:cNvPr>
          <p:cNvSpPr>
            <a:spLocks noGrp="1"/>
          </p:cNvSpPr>
          <p:nvPr>
            <p:ph sz="half" idx="4294967295"/>
          </p:nvPr>
        </p:nvSpPr>
        <p:spPr>
          <a:xfrm>
            <a:off x="6807200" y="1003301"/>
            <a:ext cx="5384800" cy="5122862"/>
          </a:xfrm>
        </p:spPr>
        <p:txBody>
          <a:bodyPr/>
          <a:lstStyle/>
          <a:p>
            <a:r>
              <a:rPr lang="en-US" sz="2800" dirty="0"/>
              <a:t>Long Term Health</a:t>
            </a:r>
          </a:p>
          <a:p>
            <a:pPr lvl="1"/>
            <a:r>
              <a:rPr lang="en-US" sz="2400" dirty="0"/>
              <a:t>Cancer</a:t>
            </a:r>
          </a:p>
          <a:p>
            <a:pPr lvl="2"/>
            <a:r>
              <a:rPr lang="en-US" sz="2000" dirty="0"/>
              <a:t>Space radiation may cause unique impacts</a:t>
            </a:r>
          </a:p>
          <a:p>
            <a:pPr lvl="1"/>
            <a:r>
              <a:rPr lang="en-US" sz="2400" dirty="0"/>
              <a:t>Degenerative</a:t>
            </a:r>
          </a:p>
          <a:p>
            <a:pPr lvl="2"/>
            <a:r>
              <a:rPr lang="en-US" sz="2000" dirty="0"/>
              <a:t>Cardiovascular disease</a:t>
            </a:r>
          </a:p>
          <a:p>
            <a:pPr lvl="2"/>
            <a:r>
              <a:rPr lang="en-US" sz="2000" dirty="0"/>
              <a:t>Cataracts</a:t>
            </a:r>
          </a:p>
          <a:p>
            <a:pPr lvl="1"/>
            <a:r>
              <a:rPr lang="en-US" sz="2400" dirty="0"/>
              <a:t>Potential late neurological decrements</a:t>
            </a:r>
          </a:p>
          <a:p>
            <a:pPr lvl="2"/>
            <a:r>
              <a:rPr lang="en-US" sz="2000" dirty="0"/>
              <a:t>Behavior or memory decrements</a:t>
            </a:r>
          </a:p>
          <a:p>
            <a:pPr lvl="2"/>
            <a:r>
              <a:rPr lang="en-US" sz="2000" dirty="0"/>
              <a:t>Neurodegenerative disease</a:t>
            </a:r>
          </a:p>
          <a:p>
            <a:pPr lvl="2"/>
            <a:r>
              <a:rPr lang="en-US" sz="2000" dirty="0"/>
              <a:t>Observed only in animal models</a:t>
            </a:r>
          </a:p>
          <a:p>
            <a:endParaRPr lang="en-US" sz="2800" dirty="0"/>
          </a:p>
        </p:txBody>
      </p:sp>
      <p:sp>
        <p:nvSpPr>
          <p:cNvPr id="18" name="Slide Number Placeholder 5">
            <a:extLst>
              <a:ext uri="{FF2B5EF4-FFF2-40B4-BE49-F238E27FC236}">
                <a16:creationId xmlns:a16="http://schemas.microsoft.com/office/drawing/2014/main" id="{A056C2A3-0FB4-4422-8641-3A9683518390}"/>
              </a:ext>
            </a:extLst>
          </p:cNvPr>
          <p:cNvSpPr>
            <a:spLocks noGrp="1"/>
          </p:cNvSpPr>
          <p:nvPr>
            <p:ph type="sldNum" sz="quarter" idx="12"/>
          </p:nvPr>
        </p:nvSpPr>
        <p:spPr>
          <a:xfrm>
            <a:off x="8737600" y="6356351"/>
            <a:ext cx="2844800" cy="365125"/>
          </a:xfrm>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68C1BF-A732-44EF-989C-59B7635C3D00}" type="slidenum">
              <a:rPr lang="en-US" altLang="en-US"/>
              <a:pPr/>
              <a:t>9</a:t>
            </a:fld>
            <a:endParaRPr lang="en-US" altLang="en-US" dirty="0"/>
          </a:p>
        </p:txBody>
      </p:sp>
    </p:spTree>
    <p:extLst>
      <p:ext uri="{BB962C8B-B14F-4D97-AF65-F5344CB8AC3E}">
        <p14:creationId xmlns:p14="http://schemas.microsoft.com/office/powerpoint/2010/main" val="1350741873"/>
      </p:ext>
    </p:extLst>
  </p:cSld>
  <p:clrMapOvr>
    <a:masterClrMapping/>
  </p:clrMapOvr>
  <p:transition>
    <p:zoom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Limited observed outcomes in astronauts</a:t>
            </a:r>
          </a:p>
          <a:p>
            <a:pPr lvl="1"/>
            <a:r>
              <a:rPr lang="en-US" dirty="0"/>
              <a:t>Small population</a:t>
            </a:r>
          </a:p>
          <a:p>
            <a:pPr lvl="1"/>
            <a:r>
              <a:rPr lang="en-US" dirty="0"/>
              <a:t>Low doses and dose rates</a:t>
            </a:r>
          </a:p>
          <a:p>
            <a:pPr lvl="1"/>
            <a:r>
              <a:rPr lang="en-US" dirty="0"/>
              <a:t>Common outcomes</a:t>
            </a:r>
          </a:p>
          <a:p>
            <a:pPr lvl="1"/>
            <a:r>
              <a:rPr lang="en-US" dirty="0"/>
              <a:t>Healthy worker and generally healthy</a:t>
            </a:r>
          </a:p>
        </p:txBody>
      </p:sp>
      <p:sp>
        <p:nvSpPr>
          <p:cNvPr id="2" name="Title 1"/>
          <p:cNvSpPr>
            <a:spLocks noGrp="1"/>
          </p:cNvSpPr>
          <p:nvPr>
            <p:ph type="title"/>
          </p:nvPr>
        </p:nvSpPr>
        <p:spPr/>
        <p:txBody>
          <a:bodyPr/>
          <a:lstStyle/>
          <a:p>
            <a:r>
              <a:rPr lang="en-US" sz="2400" dirty="0"/>
              <a:t>Challenges and Uncertainties in Risk Assessment and Research</a:t>
            </a:r>
          </a:p>
        </p:txBody>
      </p:sp>
      <p:sp>
        <p:nvSpPr>
          <p:cNvPr id="13" name="Content Placeholder 2"/>
          <p:cNvSpPr>
            <a:spLocks noGrp="1"/>
          </p:cNvSpPr>
          <p:nvPr>
            <p:ph sz="half" idx="4294967295"/>
          </p:nvPr>
        </p:nvSpPr>
        <p:spPr>
          <a:xfrm>
            <a:off x="5838825" y="4921250"/>
            <a:ext cx="6353175" cy="1547813"/>
          </a:xfrm>
        </p:spPr>
        <p:txBody>
          <a:bodyPr/>
          <a:lstStyle/>
          <a:p>
            <a:r>
              <a:rPr lang="en-US" dirty="0"/>
              <a:t>Limited knowledge of biological effects of space radiation</a:t>
            </a:r>
          </a:p>
          <a:p>
            <a:pPr lvl="1"/>
            <a:r>
              <a:rPr lang="en-US" dirty="0"/>
              <a:t>Heavy reliance on animal studies </a:t>
            </a:r>
          </a:p>
          <a:p>
            <a:pPr lvl="1"/>
            <a:r>
              <a:rPr lang="en-US" dirty="0"/>
              <a:t>Space radiation is unique</a:t>
            </a:r>
          </a:p>
        </p:txBody>
      </p:sp>
      <p:grpSp>
        <p:nvGrpSpPr>
          <p:cNvPr id="9" name="Group 8"/>
          <p:cNvGrpSpPr/>
          <p:nvPr/>
        </p:nvGrpSpPr>
        <p:grpSpPr>
          <a:xfrm>
            <a:off x="1137920" y="3279119"/>
            <a:ext cx="4200836" cy="2779436"/>
            <a:chOff x="6464383" y="2172293"/>
            <a:chExt cx="4876800" cy="3370241"/>
          </a:xfrm>
        </p:grpSpPr>
        <p:pic>
          <p:nvPicPr>
            <p:cNvPr id="10" name="Picture 9"/>
            <p:cNvPicPr>
              <a:picLocks noChangeAspect="1"/>
            </p:cNvPicPr>
            <p:nvPr/>
          </p:nvPicPr>
          <p:blipFill rotWithShape="1">
            <a:blip r:embed="rId3"/>
            <a:srcRect l="494" t="573" r="741" b="1141"/>
            <a:stretch/>
          </p:blipFill>
          <p:spPr>
            <a:xfrm>
              <a:off x="6464383" y="2172293"/>
              <a:ext cx="4876800" cy="3370241"/>
            </a:xfrm>
            <a:prstGeom prst="rect">
              <a:avLst/>
            </a:prstGeom>
            <a:ln>
              <a:solidFill>
                <a:schemeClr val="accent1"/>
              </a:solidFill>
            </a:ln>
          </p:spPr>
        </p:pic>
        <p:sp>
          <p:nvSpPr>
            <p:cNvPr id="11" name="Rectangle 10"/>
            <p:cNvSpPr/>
            <p:nvPr/>
          </p:nvSpPr>
          <p:spPr>
            <a:xfrm>
              <a:off x="9409689" y="5311702"/>
              <a:ext cx="1745991" cy="230832"/>
            </a:xfrm>
            <a:prstGeom prst="rect">
              <a:avLst/>
            </a:prstGeom>
          </p:spPr>
          <p:txBody>
            <a:bodyPr wrap="none">
              <a:spAutoFit/>
            </a:bodyPr>
            <a:lstStyle/>
            <a:p>
              <a:pPr algn="ctr"/>
              <a:r>
                <a:rPr lang="en-US" sz="900" b="1" dirty="0">
                  <a:solidFill>
                    <a:schemeClr val="tx1">
                      <a:lumMod val="75000"/>
                      <a:lumOff val="25000"/>
                    </a:schemeClr>
                  </a:solidFill>
                </a:rPr>
                <a:t>Broad Institute Communications</a:t>
              </a:r>
            </a:p>
          </p:txBody>
        </p:sp>
      </p:grpSp>
      <p:pic>
        <p:nvPicPr>
          <p:cNvPr id="12" name="Picture 11"/>
          <p:cNvPicPr>
            <a:picLocks noChangeAspect="1"/>
          </p:cNvPicPr>
          <p:nvPr/>
        </p:nvPicPr>
        <p:blipFill>
          <a:blip r:embed="rId4"/>
          <a:stretch>
            <a:fillRect/>
          </a:stretch>
        </p:blipFill>
        <p:spPr>
          <a:xfrm>
            <a:off x="6096000" y="1063721"/>
            <a:ext cx="4986331" cy="3605116"/>
          </a:xfrm>
          <a:prstGeom prst="rect">
            <a:avLst/>
          </a:prstGeom>
          <a:ln>
            <a:solidFill>
              <a:schemeClr val="accent1"/>
            </a:solidFill>
          </a:ln>
        </p:spPr>
      </p:pic>
      <p:sp>
        <p:nvSpPr>
          <p:cNvPr id="14" name="Slide Number Placeholder 5">
            <a:extLst>
              <a:ext uri="{FF2B5EF4-FFF2-40B4-BE49-F238E27FC236}">
                <a16:creationId xmlns:a16="http://schemas.microsoft.com/office/drawing/2014/main" id="{123B1CC7-C2A5-499D-9FC0-33ECE2222113}"/>
              </a:ext>
            </a:extLst>
          </p:cNvPr>
          <p:cNvSpPr>
            <a:spLocks noGrp="1"/>
          </p:cNvSpPr>
          <p:nvPr>
            <p:ph type="sldNum" sz="quarter" idx="12"/>
          </p:nvPr>
        </p:nvSpPr>
        <p:spPr>
          <a:xfrm>
            <a:off x="8737600" y="6356351"/>
            <a:ext cx="2844800" cy="365125"/>
          </a:xfrm>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68C1BF-A732-44EF-989C-59B7635C3D00}" type="slidenum">
              <a:rPr lang="en-US" altLang="en-US"/>
              <a:pPr/>
              <a:t>10</a:t>
            </a:fld>
            <a:endParaRPr lang="en-US" altLang="en-US" dirty="0"/>
          </a:p>
        </p:txBody>
      </p:sp>
    </p:spTree>
    <p:extLst>
      <p:ext uri="{BB962C8B-B14F-4D97-AF65-F5344CB8AC3E}">
        <p14:creationId xmlns:p14="http://schemas.microsoft.com/office/powerpoint/2010/main" val="2460676794"/>
      </p:ext>
    </p:extLst>
  </p:cSld>
  <p:clrMapOvr>
    <a:masterClrMapping/>
  </p:clrMapOvr>
  <mc:AlternateContent xmlns:mc="http://schemas.openxmlformats.org/markup-compatibility/2006" xmlns:p14="http://schemas.microsoft.com/office/powerpoint/2010/main">
    <mc:Choice Requires="p14">
      <p:transition spd="slow" p14:dur="2000" advTm="134344"/>
    </mc:Choice>
    <mc:Fallback xmlns="">
      <p:transition spd="slow" advTm="13434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6BDDD6-F422-9242-A4F2-7CADFEEEE5C0}"/>
              </a:ext>
            </a:extLst>
          </p:cNvPr>
          <p:cNvSpPr>
            <a:spLocks noGrp="1"/>
          </p:cNvSpPr>
          <p:nvPr>
            <p:ph idx="1"/>
          </p:nvPr>
        </p:nvSpPr>
        <p:spPr/>
        <p:txBody>
          <a:bodyPr/>
          <a:lstStyle/>
          <a:p>
            <a:r>
              <a:rPr lang="en-US" sz="2000" dirty="0"/>
              <a:t>Traditional terrestrial protection strategies fall </a:t>
            </a:r>
            <a:br>
              <a:rPr lang="en-US" sz="2000" dirty="0"/>
            </a:br>
            <a:r>
              <a:rPr lang="en-US" sz="2000" dirty="0"/>
              <a:t>short in space: </a:t>
            </a:r>
          </a:p>
          <a:p>
            <a:pPr lvl="1"/>
            <a:r>
              <a:rPr lang="en-US" sz="2000" dirty="0"/>
              <a:t>Time</a:t>
            </a:r>
          </a:p>
          <a:p>
            <a:pPr lvl="2"/>
            <a:r>
              <a:rPr lang="en-US" sz="2000" dirty="0"/>
              <a:t>At some point you will always reach a limit</a:t>
            </a:r>
          </a:p>
          <a:p>
            <a:pPr lvl="1"/>
            <a:r>
              <a:rPr lang="en-US" sz="2000" dirty="0"/>
              <a:t>Distance </a:t>
            </a:r>
          </a:p>
          <a:p>
            <a:pPr lvl="2"/>
            <a:r>
              <a:rPr lang="en-US" sz="2000" dirty="0"/>
              <a:t>There is no point source to move away from</a:t>
            </a:r>
          </a:p>
          <a:p>
            <a:pPr lvl="1"/>
            <a:r>
              <a:rPr lang="en-US" sz="2000" dirty="0"/>
              <a:t>Shielding</a:t>
            </a:r>
          </a:p>
          <a:p>
            <a:pPr lvl="2"/>
            <a:r>
              <a:rPr lang="en-US" sz="2000" dirty="0"/>
              <a:t>Energetic particles are penetrating</a:t>
            </a:r>
          </a:p>
          <a:p>
            <a:pPr lvl="2"/>
            <a:r>
              <a:rPr lang="en-US" sz="2000" dirty="0"/>
              <a:t>Secondary particles</a:t>
            </a:r>
          </a:p>
          <a:p>
            <a:r>
              <a:rPr lang="en-US" sz="2400" dirty="0"/>
              <a:t>NASA is exploring other countermeasure strategies</a:t>
            </a:r>
          </a:p>
          <a:p>
            <a:pPr lvl="1"/>
            <a:r>
              <a:rPr lang="en-US" sz="2400" dirty="0"/>
              <a:t>Health surveillance including early disease detection </a:t>
            </a:r>
          </a:p>
          <a:p>
            <a:pPr lvl="1"/>
            <a:r>
              <a:rPr lang="en-US" sz="2400" dirty="0"/>
              <a:t>Compound-based countermeasures</a:t>
            </a:r>
            <a:endParaRPr lang="en-US" sz="2800" dirty="0"/>
          </a:p>
          <a:p>
            <a:pPr marL="0" indent="0">
              <a:buNone/>
            </a:pPr>
            <a:endParaRPr lang="en-US" sz="2000" dirty="0"/>
          </a:p>
        </p:txBody>
      </p:sp>
      <p:sp>
        <p:nvSpPr>
          <p:cNvPr id="2" name="Title 1">
            <a:extLst>
              <a:ext uri="{FF2B5EF4-FFF2-40B4-BE49-F238E27FC236}">
                <a16:creationId xmlns:a16="http://schemas.microsoft.com/office/drawing/2014/main" id="{DAD25FF7-9CCF-014F-95FD-34178D1963CB}"/>
              </a:ext>
            </a:extLst>
          </p:cNvPr>
          <p:cNvSpPr>
            <a:spLocks noGrp="1"/>
          </p:cNvSpPr>
          <p:nvPr>
            <p:ph type="title"/>
          </p:nvPr>
        </p:nvSpPr>
        <p:spPr/>
        <p:txBody>
          <a:bodyPr/>
          <a:lstStyle/>
          <a:p>
            <a:r>
              <a:rPr lang="en-US"/>
              <a:t>The Space Radiation Protection Challenge</a:t>
            </a:r>
            <a:endParaRPr lang="en-US" dirty="0"/>
          </a:p>
        </p:txBody>
      </p:sp>
      <p:sp>
        <p:nvSpPr>
          <p:cNvPr id="11" name="Multiply 10"/>
          <p:cNvSpPr/>
          <p:nvPr/>
        </p:nvSpPr>
        <p:spPr>
          <a:xfrm>
            <a:off x="532571" y="2351714"/>
            <a:ext cx="611257" cy="611257"/>
          </a:xfrm>
          <a:prstGeom prst="mathMultiply">
            <a:avLst/>
          </a:prstGeom>
          <a:solidFill>
            <a:srgbClr val="C0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Multiply 11"/>
          <p:cNvSpPr/>
          <p:nvPr/>
        </p:nvSpPr>
        <p:spPr>
          <a:xfrm>
            <a:off x="532571" y="3134301"/>
            <a:ext cx="611257" cy="611257"/>
          </a:xfrm>
          <a:prstGeom prst="mathMultiply">
            <a:avLst/>
          </a:prstGeom>
          <a:solidFill>
            <a:srgbClr val="C0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srcRect l="12682" t="11023" r="7332"/>
          <a:stretch/>
        </p:blipFill>
        <p:spPr>
          <a:xfrm>
            <a:off x="7597559" y="1698828"/>
            <a:ext cx="4166290" cy="2286433"/>
          </a:xfrm>
          <a:prstGeom prst="rect">
            <a:avLst/>
          </a:prstGeom>
        </p:spPr>
      </p:pic>
      <p:sp>
        <p:nvSpPr>
          <p:cNvPr id="5" name="TextBox 4"/>
          <p:cNvSpPr txBox="1"/>
          <p:nvPr/>
        </p:nvSpPr>
        <p:spPr>
          <a:xfrm>
            <a:off x="8094373" y="3930879"/>
            <a:ext cx="3172663" cy="215444"/>
          </a:xfrm>
          <a:prstGeom prst="rect">
            <a:avLst/>
          </a:prstGeom>
          <a:noFill/>
        </p:spPr>
        <p:txBody>
          <a:bodyPr wrap="none" rtlCol="0">
            <a:spAutoFit/>
          </a:bodyPr>
          <a:lstStyle/>
          <a:p>
            <a:pPr algn="ctr"/>
            <a:r>
              <a:rPr lang="en-US" sz="800" dirty="0"/>
              <a:t>https://www.lsu.edu/camd/safety/training/radiationsafetytraining.php</a:t>
            </a:r>
          </a:p>
        </p:txBody>
      </p:sp>
      <p:sp>
        <p:nvSpPr>
          <p:cNvPr id="25" name="Slide Number Placeholder 1">
            <a:extLst>
              <a:ext uri="{FF2B5EF4-FFF2-40B4-BE49-F238E27FC236}">
                <a16:creationId xmlns:a16="http://schemas.microsoft.com/office/drawing/2014/main" id="{7B378286-FE0A-412C-9FFC-D0D944033797}"/>
              </a:ext>
            </a:extLst>
          </p:cNvPr>
          <p:cNvSpPr>
            <a:spLocks noGrp="1"/>
          </p:cNvSpPr>
          <p:nvPr>
            <p:ph type="sldNum" sz="quarter" idx="12"/>
          </p:nvPr>
        </p:nvSpPr>
        <p:spPr>
          <a:xfrm>
            <a:off x="8737600" y="6356351"/>
            <a:ext cx="2844800" cy="365125"/>
          </a:xfrm>
        </p:spPr>
        <p:txBody>
          <a:bodyPr/>
          <a:lstStyle/>
          <a:p>
            <a:fld id="{CF67C12C-402A-4987-8007-B0BEEB83856A}" type="slidenum">
              <a:rPr lang="en-US" altLang="en-US" smtClean="0"/>
              <a:pPr/>
              <a:t>11</a:t>
            </a:fld>
            <a:endParaRPr lang="en-US" altLang="en-US" dirty="0"/>
          </a:p>
        </p:txBody>
      </p:sp>
    </p:spTree>
    <p:extLst>
      <p:ext uri="{BB962C8B-B14F-4D97-AF65-F5344CB8AC3E}">
        <p14:creationId xmlns:p14="http://schemas.microsoft.com/office/powerpoint/2010/main" val="3166808921"/>
      </p:ext>
    </p:extLst>
  </p:cSld>
  <p:clrMapOvr>
    <a:masterClrMapping/>
  </p:clrMapOvr>
  <p:transition>
    <p:zoom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a:extLst>
              <a:ext uri="{FF2B5EF4-FFF2-40B4-BE49-F238E27FC236}">
                <a16:creationId xmlns:a16="http://schemas.microsoft.com/office/drawing/2014/main" id="{47EBBD17-8AEE-4720-AA2F-CB5FBE8C83EB}"/>
              </a:ext>
            </a:extLst>
          </p:cNvPr>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68C1BF-A732-44EF-989C-59B7635C3D00}" type="slidenum">
              <a:rPr lang="en-US" altLang="en-US"/>
              <a:pPr/>
              <a:t>12</a:t>
            </a:fld>
            <a:endParaRPr lang="en-US" altLang="en-US" dirty="0"/>
          </a:p>
        </p:txBody>
      </p:sp>
      <p:sp>
        <p:nvSpPr>
          <p:cNvPr id="2" name="Title 1">
            <a:extLst>
              <a:ext uri="{FF2B5EF4-FFF2-40B4-BE49-F238E27FC236}">
                <a16:creationId xmlns:a16="http://schemas.microsoft.com/office/drawing/2014/main" id="{49FE48CA-B164-4504-B84D-213E262D3659}"/>
              </a:ext>
            </a:extLst>
          </p:cNvPr>
          <p:cNvSpPr>
            <a:spLocks noGrp="1"/>
          </p:cNvSpPr>
          <p:nvPr>
            <p:ph type="title"/>
          </p:nvPr>
        </p:nvSpPr>
        <p:spPr/>
        <p:txBody>
          <a:bodyPr/>
          <a:lstStyle/>
          <a:p>
            <a:r>
              <a:rPr lang="en-US" dirty="0"/>
              <a:t>What Do we Do? Space Radiation Element Research</a:t>
            </a:r>
          </a:p>
        </p:txBody>
      </p:sp>
      <p:sp>
        <p:nvSpPr>
          <p:cNvPr id="5" name="TextBox 4">
            <a:extLst>
              <a:ext uri="{FF2B5EF4-FFF2-40B4-BE49-F238E27FC236}">
                <a16:creationId xmlns:a16="http://schemas.microsoft.com/office/drawing/2014/main" id="{A52C1119-118A-4B72-8BE0-491D6EEADE49}"/>
              </a:ext>
            </a:extLst>
          </p:cNvPr>
          <p:cNvSpPr txBox="1"/>
          <p:nvPr/>
        </p:nvSpPr>
        <p:spPr>
          <a:xfrm>
            <a:off x="486427" y="1142670"/>
            <a:ext cx="11219145" cy="2133918"/>
          </a:xfrm>
          <a:prstGeom prst="rect">
            <a:avLst/>
          </a:prstGeom>
          <a:noFill/>
        </p:spPr>
        <p:txBody>
          <a:bodyPr wrap="square" rtlCol="0">
            <a:spAutoFit/>
          </a:bodyPr>
          <a:lstStyle/>
          <a:p>
            <a:r>
              <a:rPr lang="en-US" sz="3200" b="1" dirty="0">
                <a:latin typeface="Arial"/>
                <a:cs typeface="Arial"/>
              </a:rPr>
              <a:t>Three primary health risks:</a:t>
            </a:r>
          </a:p>
          <a:p>
            <a:pPr marL="914400" indent="-514350">
              <a:spcBef>
                <a:spcPts val="400"/>
              </a:spcBef>
              <a:spcAft>
                <a:spcPts val="400"/>
              </a:spcAft>
              <a:buAutoNum type="arabicPeriod"/>
            </a:pPr>
            <a:r>
              <a:rPr lang="en-US" sz="2800" b="1" dirty="0">
                <a:latin typeface="Arial"/>
                <a:cs typeface="Arial"/>
              </a:rPr>
              <a:t>Carcinogenesis</a:t>
            </a:r>
          </a:p>
          <a:p>
            <a:pPr marL="914400" indent="-514350">
              <a:spcBef>
                <a:spcPts val="400"/>
              </a:spcBef>
              <a:spcAft>
                <a:spcPts val="400"/>
              </a:spcAft>
              <a:buFont typeface="+mj-lt"/>
              <a:buAutoNum type="arabicPeriod" startAt="2"/>
            </a:pPr>
            <a:r>
              <a:rPr lang="en-US" sz="2800" b="1" dirty="0">
                <a:latin typeface="Arial"/>
                <a:cs typeface="Arial"/>
              </a:rPr>
              <a:t>Cardiovascular &amp; Immune</a:t>
            </a:r>
          </a:p>
          <a:p>
            <a:pPr marL="914400" indent="-514350">
              <a:spcBef>
                <a:spcPts val="400"/>
              </a:spcBef>
              <a:spcAft>
                <a:spcPts val="400"/>
              </a:spcAft>
              <a:buAutoNum type="arabicPeriod" startAt="2"/>
            </a:pPr>
            <a:r>
              <a:rPr lang="en-US" sz="2800" b="1" dirty="0">
                <a:latin typeface="Arial"/>
                <a:cs typeface="Arial"/>
              </a:rPr>
              <a:t>Central Nervous System</a:t>
            </a:r>
          </a:p>
        </p:txBody>
      </p:sp>
      <p:sp>
        <p:nvSpPr>
          <p:cNvPr id="6" name="Right Brace 5">
            <a:extLst>
              <a:ext uri="{FF2B5EF4-FFF2-40B4-BE49-F238E27FC236}">
                <a16:creationId xmlns:a16="http://schemas.microsoft.com/office/drawing/2014/main" id="{72131F53-A861-4B6F-B4B1-9CCA56EE829F}"/>
              </a:ext>
            </a:extLst>
          </p:cNvPr>
          <p:cNvSpPr/>
          <p:nvPr/>
        </p:nvSpPr>
        <p:spPr>
          <a:xfrm>
            <a:off x="6063774" y="2289868"/>
            <a:ext cx="342378" cy="41234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6645CAFF-3FD7-4883-AF83-28D68421D947}"/>
              </a:ext>
            </a:extLst>
          </p:cNvPr>
          <p:cNvSpPr txBox="1"/>
          <p:nvPr/>
        </p:nvSpPr>
        <p:spPr>
          <a:xfrm>
            <a:off x="6406152" y="2203180"/>
            <a:ext cx="5299420" cy="584775"/>
          </a:xfrm>
          <a:prstGeom prst="rect">
            <a:avLst/>
          </a:prstGeom>
          <a:noFill/>
        </p:spPr>
        <p:txBody>
          <a:bodyPr wrap="square" rtlCol="0">
            <a:spAutoFit/>
          </a:bodyPr>
          <a:lstStyle/>
          <a:p>
            <a:r>
              <a:rPr lang="en-US" sz="1600" b="1" dirty="0">
                <a:latin typeface="Arial"/>
                <a:cs typeface="Arial"/>
              </a:rPr>
              <a:t>Formally Degenerative Tissues now listed under the Cardiovascular (CVD) or Immune (IM) Risks </a:t>
            </a:r>
          </a:p>
        </p:txBody>
      </p:sp>
      <p:sp>
        <p:nvSpPr>
          <p:cNvPr id="8" name="TextBox 7">
            <a:extLst>
              <a:ext uri="{FF2B5EF4-FFF2-40B4-BE49-F238E27FC236}">
                <a16:creationId xmlns:a16="http://schemas.microsoft.com/office/drawing/2014/main" id="{3EFEA498-FF0F-494F-9AE2-80C664E654AF}"/>
              </a:ext>
            </a:extLst>
          </p:cNvPr>
          <p:cNvSpPr txBox="1"/>
          <p:nvPr/>
        </p:nvSpPr>
        <p:spPr>
          <a:xfrm>
            <a:off x="6406152" y="2858318"/>
            <a:ext cx="5299420" cy="338554"/>
          </a:xfrm>
          <a:prstGeom prst="rect">
            <a:avLst/>
          </a:prstGeom>
          <a:noFill/>
        </p:spPr>
        <p:txBody>
          <a:bodyPr wrap="square" rtlCol="0">
            <a:spAutoFit/>
          </a:bodyPr>
          <a:lstStyle/>
          <a:p>
            <a:r>
              <a:rPr lang="en-US" sz="1600" b="1" dirty="0">
                <a:latin typeface="Arial"/>
                <a:cs typeface="Arial"/>
              </a:rPr>
              <a:t>Integrated into the Behavioral Medicine (</a:t>
            </a:r>
            <a:r>
              <a:rPr lang="en-US" sz="1600" b="1" dirty="0" err="1">
                <a:latin typeface="Arial"/>
                <a:cs typeface="Arial"/>
              </a:rPr>
              <a:t>BMed</a:t>
            </a:r>
            <a:r>
              <a:rPr lang="en-US" sz="1600" b="1" dirty="0">
                <a:latin typeface="Arial"/>
                <a:cs typeface="Arial"/>
              </a:rPr>
              <a:t>) Risk</a:t>
            </a:r>
          </a:p>
        </p:txBody>
      </p:sp>
      <p:sp>
        <p:nvSpPr>
          <p:cNvPr id="9" name="Right Brace 8">
            <a:extLst>
              <a:ext uri="{FF2B5EF4-FFF2-40B4-BE49-F238E27FC236}">
                <a16:creationId xmlns:a16="http://schemas.microsoft.com/office/drawing/2014/main" id="{43BAA364-5205-4570-8668-E413D52207EE}"/>
              </a:ext>
            </a:extLst>
          </p:cNvPr>
          <p:cNvSpPr/>
          <p:nvPr/>
        </p:nvSpPr>
        <p:spPr>
          <a:xfrm>
            <a:off x="6063774" y="2820952"/>
            <a:ext cx="342378" cy="41234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0" name="Table 9">
            <a:extLst>
              <a:ext uri="{FF2B5EF4-FFF2-40B4-BE49-F238E27FC236}">
                <a16:creationId xmlns:a16="http://schemas.microsoft.com/office/drawing/2014/main" id="{D01EEA71-B7E1-40D8-A015-6152B7E12C01}"/>
              </a:ext>
            </a:extLst>
          </p:cNvPr>
          <p:cNvGraphicFramePr>
            <a:graphicFrameLocks noGrp="1"/>
          </p:cNvGraphicFramePr>
          <p:nvPr>
            <p:extLst>
              <p:ext uri="{D42A27DB-BD31-4B8C-83A1-F6EECF244321}">
                <p14:modId xmlns:p14="http://schemas.microsoft.com/office/powerpoint/2010/main" val="1012154355"/>
              </p:ext>
            </p:extLst>
          </p:nvPr>
        </p:nvGraphicFramePr>
        <p:xfrm>
          <a:off x="456179" y="3760423"/>
          <a:ext cx="11313916" cy="1966712"/>
        </p:xfrm>
        <a:graphic>
          <a:graphicData uri="http://schemas.openxmlformats.org/drawingml/2006/table">
            <a:tbl>
              <a:tblPr firstRow="1" bandRow="1">
                <a:tableStyleId>{5C22544A-7EE6-4342-B048-85BDC9FD1C3A}</a:tableStyleId>
              </a:tblPr>
              <a:tblGrid>
                <a:gridCol w="3675347">
                  <a:extLst>
                    <a:ext uri="{9D8B030D-6E8A-4147-A177-3AD203B41FA5}">
                      <a16:colId xmlns:a16="http://schemas.microsoft.com/office/drawing/2014/main" val="36562301"/>
                    </a:ext>
                  </a:extLst>
                </a:gridCol>
                <a:gridCol w="3472144">
                  <a:extLst>
                    <a:ext uri="{9D8B030D-6E8A-4147-A177-3AD203B41FA5}">
                      <a16:colId xmlns:a16="http://schemas.microsoft.com/office/drawing/2014/main" val="1409239210"/>
                    </a:ext>
                  </a:extLst>
                </a:gridCol>
                <a:gridCol w="4166425">
                  <a:extLst>
                    <a:ext uri="{9D8B030D-6E8A-4147-A177-3AD203B41FA5}">
                      <a16:colId xmlns:a16="http://schemas.microsoft.com/office/drawing/2014/main" val="2293415363"/>
                    </a:ext>
                  </a:extLst>
                </a:gridCol>
              </a:tblGrid>
              <a:tr h="491678">
                <a:tc>
                  <a:txBody>
                    <a:bodyPr/>
                    <a:lstStyle/>
                    <a:p>
                      <a:pPr algn="r"/>
                      <a:r>
                        <a:rPr lang="en-US" sz="2400" dirty="0">
                          <a:effectLst>
                            <a:outerShdw blurRad="38100" dist="38100" dir="2700000" algn="tl">
                              <a:srgbClr val="000000">
                                <a:alpha val="43137"/>
                              </a:srgbClr>
                            </a:outerShdw>
                          </a:effectLst>
                        </a:rPr>
                        <a:t>Characterization</a:t>
                      </a:r>
                    </a:p>
                  </a:txBody>
                  <a:tcPr marL="122919" marR="122919" marT="61460" marB="6146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effectLst>
                          <a:outerShdw blurRad="38100" dist="38100" dir="2700000" algn="tl">
                            <a:srgbClr val="000000">
                              <a:alpha val="43137"/>
                            </a:srgbClr>
                          </a:outerShdw>
                        </a:effectLst>
                      </a:endParaRPr>
                    </a:p>
                  </a:txBody>
                  <a:tcPr marL="122919" marR="122919" marT="61460" marB="6146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effectLst>
                            <a:outerShdw blurRad="38100" dist="38100" dir="2700000" algn="tl">
                              <a:srgbClr val="000000">
                                <a:alpha val="43137"/>
                              </a:srgbClr>
                            </a:outerShdw>
                          </a:effectLst>
                        </a:rPr>
                        <a:t>Mitigati</a:t>
                      </a:r>
                      <a:r>
                        <a:rPr lang="en-US" sz="2400" dirty="0"/>
                        <a:t>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41764990"/>
                  </a:ext>
                </a:extLst>
              </a:tr>
              <a:tr h="491678">
                <a:tc>
                  <a:txBody>
                    <a:bodyPr/>
                    <a:lstStyle/>
                    <a:p>
                      <a:pPr algn="r"/>
                      <a:r>
                        <a:rPr lang="en-US" sz="2400" dirty="0"/>
                        <a:t>Dose and Dose Rate Effects</a:t>
                      </a:r>
                    </a:p>
                  </a:txBody>
                  <a:tcPr marL="122919" marR="122919" marT="61460" marB="61460">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t>Biomarkers</a:t>
                      </a:r>
                    </a:p>
                  </a:txBody>
                  <a:tcPr marL="122919" marR="122919" marT="61460" marB="6146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2400" dirty="0"/>
                        <a:t>Countermeasure Identification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92769570"/>
                  </a:ext>
                </a:extLst>
              </a:tr>
              <a:tr h="491678">
                <a:tc>
                  <a:txBody>
                    <a:bodyPr/>
                    <a:lstStyle/>
                    <a:p>
                      <a:pPr algn="r"/>
                      <a:r>
                        <a:rPr lang="en-US" sz="2400" dirty="0"/>
                        <a:t>Radiation Quality</a:t>
                      </a:r>
                    </a:p>
                  </a:txBody>
                  <a:tcPr marL="122919" marR="122919" marT="61460" marB="6146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t>Individual Susceptibility</a:t>
                      </a:r>
                    </a:p>
                  </a:txBody>
                  <a:tcPr marL="122919" marR="122919" marT="61460" marB="614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2400" dirty="0"/>
                        <a:t>Countermeasure Validation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23002945"/>
                  </a:ext>
                </a:extLst>
              </a:tr>
              <a:tr h="491678">
                <a:tc>
                  <a:txBody>
                    <a:bodyPr/>
                    <a:lstStyle/>
                    <a:p>
                      <a:pPr algn="r"/>
                      <a:r>
                        <a:rPr lang="en-US" sz="2400" dirty="0"/>
                        <a:t>Species Translation</a:t>
                      </a:r>
                    </a:p>
                  </a:txBody>
                  <a:tcPr marL="122919" marR="122919" marT="61460" marB="6146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t>Combined Stressors</a:t>
                      </a:r>
                    </a:p>
                  </a:txBody>
                  <a:tcPr marL="122919" marR="122919" marT="61460" marB="6146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p>
                  </a:txBody>
                  <a:tcPr marL="122919" marR="122919" marT="61460" marB="6146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775786"/>
                  </a:ext>
                </a:extLst>
              </a:tr>
            </a:tbl>
          </a:graphicData>
        </a:graphic>
      </p:graphicFrame>
      <p:cxnSp>
        <p:nvCxnSpPr>
          <p:cNvPr id="11" name="Straight Arrow Connector 10">
            <a:extLst>
              <a:ext uri="{FF2B5EF4-FFF2-40B4-BE49-F238E27FC236}">
                <a16:creationId xmlns:a16="http://schemas.microsoft.com/office/drawing/2014/main" id="{B88310E0-2540-40E6-8A98-B6F16AC14581}"/>
              </a:ext>
            </a:extLst>
          </p:cNvPr>
          <p:cNvCxnSpPr/>
          <p:nvPr/>
        </p:nvCxnSpPr>
        <p:spPr>
          <a:xfrm>
            <a:off x="4193398" y="4002104"/>
            <a:ext cx="3357900" cy="1"/>
          </a:xfrm>
          <a:prstGeom prst="straightConnector1">
            <a:avLst/>
          </a:prstGeom>
          <a:ln w="76200">
            <a:solidFill>
              <a:schemeClr val="bg1"/>
            </a:solidFill>
            <a:headEnd type="stealth" w="lg" len="lg"/>
            <a:tailEnd type="stealth" w="lg" len="lg"/>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F1826DB8-C9A2-483F-9AF2-136E37846018}"/>
              </a:ext>
            </a:extLst>
          </p:cNvPr>
          <p:cNvSpPr/>
          <p:nvPr/>
        </p:nvSpPr>
        <p:spPr>
          <a:xfrm>
            <a:off x="2758095" y="6238804"/>
            <a:ext cx="6416693" cy="523220"/>
          </a:xfrm>
          <a:prstGeom prst="rect">
            <a:avLst/>
          </a:prstGeom>
        </p:spPr>
        <p:txBody>
          <a:bodyPr wrap="none">
            <a:spAutoFit/>
          </a:bodyPr>
          <a:lstStyle/>
          <a:p>
            <a:r>
              <a:rPr lang="en-US" sz="2800" dirty="0">
                <a:hlinkClick r:id="rId3"/>
              </a:rPr>
              <a:t>https://humanresearchroadmap.nasa.gov/</a:t>
            </a:r>
            <a:endParaRPr lang="en-US" sz="2800" dirty="0"/>
          </a:p>
        </p:txBody>
      </p:sp>
    </p:spTree>
    <p:extLst>
      <p:ext uri="{BB962C8B-B14F-4D97-AF65-F5344CB8AC3E}">
        <p14:creationId xmlns:p14="http://schemas.microsoft.com/office/powerpoint/2010/main" val="2745209044"/>
      </p:ext>
    </p:extLst>
  </p:cSld>
  <p:clrMapOvr>
    <a:masterClrMapping/>
  </p:clrMapOvr>
  <p:transition>
    <p:zoom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308727B-1318-4AA4-8E03-4DE10CCBEFB5}"/>
              </a:ext>
            </a:extLst>
          </p:cNvPr>
          <p:cNvGrpSpPr/>
          <p:nvPr/>
        </p:nvGrpSpPr>
        <p:grpSpPr>
          <a:xfrm>
            <a:off x="143405" y="1085416"/>
            <a:ext cx="11909469" cy="5380193"/>
            <a:chOff x="257759" y="1201653"/>
            <a:chExt cx="11909469" cy="5380193"/>
          </a:xfrm>
        </p:grpSpPr>
        <p:sp>
          <p:nvSpPr>
            <p:cNvPr id="7" name="Rectangle 6">
              <a:extLst>
                <a:ext uri="{FF2B5EF4-FFF2-40B4-BE49-F238E27FC236}">
                  <a16:creationId xmlns:a16="http://schemas.microsoft.com/office/drawing/2014/main" id="{14253915-16F0-2545-A271-F1B3B46AEEE2}"/>
                </a:ext>
              </a:extLst>
            </p:cNvPr>
            <p:cNvSpPr/>
            <p:nvPr/>
          </p:nvSpPr>
          <p:spPr>
            <a:xfrm>
              <a:off x="1689936" y="1332441"/>
              <a:ext cx="9024424" cy="577013"/>
            </a:xfrm>
            <a:prstGeom prst="rect">
              <a:avLst/>
            </a:prstGeom>
            <a:gradFill flip="none" rotWithShape="1">
              <a:gsLst>
                <a:gs pos="0">
                  <a:schemeClr val="tx2"/>
                </a:gs>
                <a:gs pos="100000">
                  <a:srgbClr val="FFFF00"/>
                </a:gs>
                <a:gs pos="50000">
                  <a:srgbClr val="008000"/>
                </a:gs>
              </a:gsLst>
              <a:lin ang="0" scaled="1"/>
              <a:tileRect/>
            </a:gradFill>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en-US" sz="1350" dirty="0">
                <a:solidFill>
                  <a:prstClr val="white"/>
                </a:solidFill>
                <a:latin typeface="Arial"/>
                <a:ea typeface="ＭＳ Ｐゴシック"/>
              </a:endParaRPr>
            </a:p>
          </p:txBody>
        </p:sp>
        <p:sp>
          <p:nvSpPr>
            <p:cNvPr id="8" name="Rectangle 7">
              <a:extLst>
                <a:ext uri="{FF2B5EF4-FFF2-40B4-BE49-F238E27FC236}">
                  <a16:creationId xmlns:a16="http://schemas.microsoft.com/office/drawing/2014/main" id="{0520619A-684B-3440-BDC5-44AB2C968322}"/>
                </a:ext>
              </a:extLst>
            </p:cNvPr>
            <p:cNvSpPr/>
            <p:nvPr/>
          </p:nvSpPr>
          <p:spPr>
            <a:xfrm>
              <a:off x="838254" y="2031545"/>
              <a:ext cx="10744200" cy="4550301"/>
            </a:xfrm>
            <a:prstGeom prst="rect">
              <a:avLst/>
            </a:prstGeom>
            <a:gradFill flip="none" rotWithShape="1">
              <a:gsLst>
                <a:gs pos="0">
                  <a:schemeClr val="tx2"/>
                </a:gs>
                <a:gs pos="100000">
                  <a:srgbClr val="FFFF00"/>
                </a:gs>
                <a:gs pos="50000">
                  <a:srgbClr val="008000"/>
                </a:gs>
              </a:gsLst>
              <a:lin ang="0" scaled="1"/>
              <a:tileRect/>
            </a:gradFill>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defRPr/>
              </a:pPr>
              <a:endParaRPr lang="en-US" sz="1350" dirty="0">
                <a:solidFill>
                  <a:prstClr val="white"/>
                </a:solidFill>
                <a:latin typeface="Arial"/>
                <a:ea typeface="ＭＳ Ｐゴシック"/>
              </a:endParaRPr>
            </a:p>
          </p:txBody>
        </p:sp>
        <p:sp>
          <p:nvSpPr>
            <p:cNvPr id="9" name="TextBox 8">
              <a:extLst>
                <a:ext uri="{FF2B5EF4-FFF2-40B4-BE49-F238E27FC236}">
                  <a16:creationId xmlns:a16="http://schemas.microsoft.com/office/drawing/2014/main" id="{F6D1238F-4D2A-7545-95B9-F52B87B25135}"/>
                </a:ext>
              </a:extLst>
            </p:cNvPr>
            <p:cNvSpPr txBox="1"/>
            <p:nvPr/>
          </p:nvSpPr>
          <p:spPr>
            <a:xfrm>
              <a:off x="848729" y="1438750"/>
              <a:ext cx="3566158" cy="415498"/>
            </a:xfrm>
            <a:prstGeom prst="rect">
              <a:avLst/>
            </a:prstGeom>
            <a:noFill/>
          </p:spPr>
          <p:txBody>
            <a:bodyPr wrap="square" rtlCol="0">
              <a:spAutoFit/>
            </a:bodyPr>
            <a:lstStyle/>
            <a:p>
              <a:pPr algn="ctr" defTabSz="342900">
                <a:defRPr/>
              </a:pPr>
              <a:r>
                <a:rPr lang="en-US" sz="2100" b="1" dirty="0">
                  <a:solidFill>
                    <a:prstClr val="white"/>
                  </a:solidFill>
                  <a:latin typeface="Calibri"/>
                  <a:ea typeface="ＭＳ Ｐゴシック" charset="0"/>
                </a:rPr>
                <a:t>Basic</a:t>
              </a:r>
            </a:p>
          </p:txBody>
        </p:sp>
        <p:sp>
          <p:nvSpPr>
            <p:cNvPr id="10" name="TextBox 9">
              <a:extLst>
                <a:ext uri="{FF2B5EF4-FFF2-40B4-BE49-F238E27FC236}">
                  <a16:creationId xmlns:a16="http://schemas.microsoft.com/office/drawing/2014/main" id="{CCDCBE2D-1B7C-CD4D-87DD-2CD7062DA079}"/>
                </a:ext>
              </a:extLst>
            </p:cNvPr>
            <p:cNvSpPr txBox="1"/>
            <p:nvPr/>
          </p:nvSpPr>
          <p:spPr>
            <a:xfrm>
              <a:off x="8005820" y="1435184"/>
              <a:ext cx="3576632" cy="415498"/>
            </a:xfrm>
            <a:prstGeom prst="rect">
              <a:avLst/>
            </a:prstGeom>
            <a:noFill/>
          </p:spPr>
          <p:txBody>
            <a:bodyPr wrap="square" rtlCol="0">
              <a:spAutoFit/>
            </a:bodyPr>
            <a:lstStyle/>
            <a:p>
              <a:pPr algn="ctr" defTabSz="342900">
                <a:defRPr/>
              </a:pPr>
              <a:r>
                <a:rPr lang="en-US" sz="2100" b="1" dirty="0">
                  <a:latin typeface="Calibri"/>
                  <a:ea typeface="ＭＳ Ｐゴシック" charset="0"/>
                </a:rPr>
                <a:t>Applied</a:t>
              </a:r>
            </a:p>
          </p:txBody>
        </p:sp>
        <p:sp>
          <p:nvSpPr>
            <p:cNvPr id="11" name="TextBox 10">
              <a:extLst>
                <a:ext uri="{FF2B5EF4-FFF2-40B4-BE49-F238E27FC236}">
                  <a16:creationId xmlns:a16="http://schemas.microsoft.com/office/drawing/2014/main" id="{A1AED033-EBCB-9C41-859F-D1E07F617D7C}"/>
                </a:ext>
              </a:extLst>
            </p:cNvPr>
            <p:cNvSpPr txBox="1"/>
            <p:nvPr/>
          </p:nvSpPr>
          <p:spPr>
            <a:xfrm>
              <a:off x="4427273" y="1438750"/>
              <a:ext cx="3578547" cy="415498"/>
            </a:xfrm>
            <a:prstGeom prst="rect">
              <a:avLst/>
            </a:prstGeom>
            <a:noFill/>
          </p:spPr>
          <p:txBody>
            <a:bodyPr wrap="square" rtlCol="0">
              <a:spAutoFit/>
            </a:bodyPr>
            <a:lstStyle/>
            <a:p>
              <a:pPr algn="ctr" defTabSz="342900">
                <a:defRPr/>
              </a:pPr>
              <a:r>
                <a:rPr lang="en-US" sz="2100" b="1" dirty="0">
                  <a:solidFill>
                    <a:schemeClr val="bg1">
                      <a:lumMod val="85000"/>
                    </a:schemeClr>
                  </a:solidFill>
                  <a:latin typeface="Calibri"/>
                  <a:ea typeface="ＭＳ Ｐゴシック" charset="0"/>
                </a:rPr>
                <a:t>Translational Research</a:t>
              </a:r>
            </a:p>
          </p:txBody>
        </p:sp>
        <p:sp>
          <p:nvSpPr>
            <p:cNvPr id="12" name="TextBox 11">
              <a:extLst>
                <a:ext uri="{FF2B5EF4-FFF2-40B4-BE49-F238E27FC236}">
                  <a16:creationId xmlns:a16="http://schemas.microsoft.com/office/drawing/2014/main" id="{9518B150-6FC6-314C-A680-A48E17E6E40E}"/>
                </a:ext>
              </a:extLst>
            </p:cNvPr>
            <p:cNvSpPr txBox="1"/>
            <p:nvPr/>
          </p:nvSpPr>
          <p:spPr>
            <a:xfrm>
              <a:off x="848727" y="2022680"/>
              <a:ext cx="3566160" cy="3139321"/>
            </a:xfrm>
            <a:prstGeom prst="rect">
              <a:avLst/>
            </a:prstGeom>
            <a:noFill/>
          </p:spPr>
          <p:txBody>
            <a:bodyPr wrap="square" lIns="274320" tIns="182880" rIns="274320" bIns="182880" rtlCol="0">
              <a:spAutoFit/>
            </a:bodyPr>
            <a:lstStyle/>
            <a:p>
              <a:pPr defTabSz="342900">
                <a:defRPr/>
              </a:pPr>
              <a:r>
                <a:rPr lang="en-US" sz="1600" b="1" dirty="0">
                  <a:solidFill>
                    <a:prstClr val="white"/>
                  </a:solidFill>
                  <a:latin typeface="Calibri"/>
                  <a:ea typeface="ＭＳ Ｐゴシック" charset="0"/>
                </a:rPr>
                <a:t>Study how life responds, adapts, develops, interacts and evolves in the space environment and across the gravitational continuum</a:t>
              </a:r>
            </a:p>
            <a:p>
              <a:pPr defTabSz="342900">
                <a:defRPr/>
              </a:pPr>
              <a:endParaRPr lang="en-US" sz="1600" b="1" dirty="0">
                <a:solidFill>
                  <a:prstClr val="white"/>
                </a:solidFill>
                <a:latin typeface="Calibri"/>
                <a:ea typeface="ＭＳ Ｐゴシック" charset="0"/>
              </a:endParaRPr>
            </a:p>
            <a:p>
              <a:pPr marL="214313" indent="-214313" defTabSz="342900">
                <a:buFont typeface="Arial"/>
                <a:buChar char="•"/>
                <a:defRPr/>
              </a:pPr>
              <a:r>
                <a:rPr lang="en-US" sz="1600" b="1" dirty="0">
                  <a:solidFill>
                    <a:prstClr val="white"/>
                  </a:solidFill>
                  <a:latin typeface="Calibri"/>
                  <a:ea typeface="ＭＳ Ｐゴシック" charset="0"/>
                </a:rPr>
                <a:t>Cell and Molecular Biology</a:t>
              </a:r>
            </a:p>
            <a:p>
              <a:pPr marL="214313" indent="-214313" defTabSz="342900">
                <a:buFont typeface="Arial"/>
                <a:buChar char="•"/>
                <a:defRPr/>
              </a:pPr>
              <a:r>
                <a:rPr lang="en-US" sz="1600" b="1" dirty="0">
                  <a:solidFill>
                    <a:prstClr val="white"/>
                  </a:solidFill>
                  <a:latin typeface="Calibri"/>
                  <a:ea typeface="ＭＳ Ｐゴシック" charset="0"/>
                </a:rPr>
                <a:t>Microbiology</a:t>
              </a:r>
            </a:p>
            <a:p>
              <a:pPr marL="214313" indent="-214313" defTabSz="342900">
                <a:buFont typeface="Arial"/>
                <a:buChar char="•"/>
                <a:defRPr/>
              </a:pPr>
              <a:r>
                <a:rPr lang="en-US" sz="1600" b="1" dirty="0">
                  <a:solidFill>
                    <a:prstClr val="white"/>
                  </a:solidFill>
                  <a:latin typeface="Calibri"/>
                  <a:ea typeface="ＭＳ Ｐゴシック" charset="0"/>
                </a:rPr>
                <a:t>Animal Biology</a:t>
              </a:r>
            </a:p>
            <a:p>
              <a:pPr marL="214313" indent="-214313" defTabSz="342900">
                <a:buFont typeface="Arial"/>
                <a:buChar char="•"/>
                <a:defRPr/>
              </a:pPr>
              <a:r>
                <a:rPr lang="en-US" sz="1600" b="1" dirty="0">
                  <a:solidFill>
                    <a:prstClr val="white"/>
                  </a:solidFill>
                  <a:latin typeface="Calibri"/>
                  <a:ea typeface="ＭＳ Ｐゴシック" charset="0"/>
                </a:rPr>
                <a:t>Plant Biology</a:t>
              </a:r>
            </a:p>
            <a:p>
              <a:pPr marL="214313" indent="-214313" defTabSz="342900">
                <a:buFont typeface="Arial"/>
                <a:buChar char="•"/>
                <a:defRPr/>
              </a:pPr>
              <a:r>
                <a:rPr lang="en-US" sz="1600" b="1" dirty="0">
                  <a:solidFill>
                    <a:prstClr val="white"/>
                  </a:solidFill>
                  <a:latin typeface="Calibri"/>
                  <a:ea typeface="ＭＳ Ｐゴシック" charset="0"/>
                </a:rPr>
                <a:t>Developmental and Reproductive Biology</a:t>
              </a:r>
            </a:p>
          </p:txBody>
        </p:sp>
        <p:sp>
          <p:nvSpPr>
            <p:cNvPr id="13" name="TextBox 12">
              <a:extLst>
                <a:ext uri="{FF2B5EF4-FFF2-40B4-BE49-F238E27FC236}">
                  <a16:creationId xmlns:a16="http://schemas.microsoft.com/office/drawing/2014/main" id="{97B87B5A-DBE1-5C4D-BEDD-B4E4BCB5B6B2}"/>
                </a:ext>
              </a:extLst>
            </p:cNvPr>
            <p:cNvSpPr txBox="1"/>
            <p:nvPr/>
          </p:nvSpPr>
          <p:spPr>
            <a:xfrm>
              <a:off x="848728" y="5862334"/>
              <a:ext cx="3566159" cy="707886"/>
            </a:xfrm>
            <a:prstGeom prst="rect">
              <a:avLst/>
            </a:prstGeom>
            <a:noFill/>
          </p:spPr>
          <p:txBody>
            <a:bodyPr wrap="square" rtlCol="0">
              <a:spAutoFit/>
            </a:bodyPr>
            <a:lstStyle/>
            <a:p>
              <a:pPr algn="ctr" defTabSz="342900">
                <a:defRPr/>
              </a:pPr>
              <a:r>
                <a:rPr lang="en-US" sz="2000" b="1" i="1" dirty="0">
                  <a:solidFill>
                    <a:schemeClr val="bg1"/>
                  </a:solidFill>
                  <a:latin typeface="Calibri"/>
                  <a:ea typeface="ＭＳ Ｐゴシック" charset="0"/>
                </a:rPr>
                <a:t>Science Exploring </a:t>
              </a:r>
            </a:p>
            <a:p>
              <a:pPr algn="ctr" defTabSz="342900">
                <a:defRPr/>
              </a:pPr>
              <a:r>
                <a:rPr lang="en-US" sz="2000" b="1" i="1" dirty="0">
                  <a:solidFill>
                    <a:schemeClr val="bg1"/>
                  </a:solidFill>
                  <a:latin typeface="Calibri"/>
                  <a:ea typeface="ＭＳ Ｐゴシック" charset="0"/>
                </a:rPr>
                <a:t>the </a:t>
              </a:r>
              <a:r>
                <a:rPr lang="en-US" sz="2000" b="1" i="1" u="sng" dirty="0">
                  <a:solidFill>
                    <a:schemeClr val="bg1"/>
                  </a:solidFill>
                  <a:latin typeface="Calibri"/>
                  <a:ea typeface="ＭＳ Ｐゴシック" charset="0"/>
                </a:rPr>
                <a:t>Unknown</a:t>
              </a:r>
            </a:p>
          </p:txBody>
        </p:sp>
        <p:sp>
          <p:nvSpPr>
            <p:cNvPr id="14" name="TextBox 13">
              <a:extLst>
                <a:ext uri="{FF2B5EF4-FFF2-40B4-BE49-F238E27FC236}">
                  <a16:creationId xmlns:a16="http://schemas.microsoft.com/office/drawing/2014/main" id="{7C6734F1-ABDB-0D41-AA13-93BF8E03001B}"/>
                </a:ext>
              </a:extLst>
            </p:cNvPr>
            <p:cNvSpPr txBox="1"/>
            <p:nvPr/>
          </p:nvSpPr>
          <p:spPr>
            <a:xfrm>
              <a:off x="4427274" y="2022680"/>
              <a:ext cx="3566160" cy="3570208"/>
            </a:xfrm>
            <a:prstGeom prst="rect">
              <a:avLst/>
            </a:prstGeom>
            <a:noFill/>
          </p:spPr>
          <p:txBody>
            <a:bodyPr wrap="square" lIns="274320" tIns="182880" rIns="274320" bIns="182880" rtlCol="0">
              <a:spAutoFit/>
            </a:bodyPr>
            <a:lstStyle/>
            <a:p>
              <a:pPr defTabSz="342900">
                <a:defRPr/>
              </a:pPr>
              <a:r>
                <a:rPr lang="en-US" sz="1600" b="1" dirty="0">
                  <a:solidFill>
                    <a:schemeClr val="bg1">
                      <a:lumMod val="85000"/>
                    </a:schemeClr>
                  </a:solidFill>
                  <a:latin typeface="Calibri"/>
                  <a:ea typeface="ＭＳ Ｐゴシック" charset="0"/>
                </a:rPr>
                <a:t>Space Biology provides science data and findings that foster research and development</a:t>
              </a:r>
            </a:p>
            <a:p>
              <a:pPr defTabSz="342900">
                <a:defRPr/>
              </a:pPr>
              <a:endParaRPr lang="en-US" sz="1600" b="1" dirty="0">
                <a:solidFill>
                  <a:schemeClr val="bg1">
                    <a:lumMod val="85000"/>
                  </a:schemeClr>
                </a:solidFill>
                <a:latin typeface="Calibri"/>
                <a:ea typeface="ＭＳ Ｐゴシック" charset="0"/>
              </a:endParaRPr>
            </a:p>
            <a:p>
              <a:pPr marL="214313" indent="-214313" defTabSz="342900">
                <a:buFont typeface="Arial"/>
                <a:buChar char="•"/>
                <a:defRPr/>
              </a:pPr>
              <a:r>
                <a:rPr lang="en-US" sz="1600" b="1" dirty="0">
                  <a:solidFill>
                    <a:schemeClr val="bg1">
                      <a:lumMod val="85000"/>
                    </a:schemeClr>
                  </a:solidFill>
                  <a:latin typeface="Calibri"/>
                  <a:ea typeface="ＭＳ Ｐゴシック" charset="0"/>
                </a:rPr>
                <a:t>Animal Research</a:t>
              </a:r>
            </a:p>
            <a:p>
              <a:pPr marL="214313" indent="-214313" defTabSz="342900">
                <a:buFont typeface="Arial"/>
                <a:buChar char="•"/>
                <a:defRPr/>
              </a:pPr>
              <a:r>
                <a:rPr lang="en-US" sz="1600" b="1" dirty="0">
                  <a:solidFill>
                    <a:schemeClr val="bg1">
                      <a:lumMod val="85000"/>
                    </a:schemeClr>
                  </a:solidFill>
                  <a:latin typeface="Calibri"/>
                  <a:ea typeface="ＭＳ Ｐゴシック" charset="0"/>
                </a:rPr>
                <a:t>Cells and Tissues</a:t>
              </a:r>
            </a:p>
            <a:p>
              <a:pPr marL="214313" indent="-214313" defTabSz="342900">
                <a:buFont typeface="Arial"/>
                <a:buChar char="•"/>
                <a:defRPr/>
              </a:pPr>
              <a:r>
                <a:rPr lang="en-US" sz="1600" b="1" dirty="0">
                  <a:solidFill>
                    <a:schemeClr val="bg1">
                      <a:lumMod val="85000"/>
                    </a:schemeClr>
                  </a:solidFill>
                  <a:latin typeface="Calibri"/>
                  <a:ea typeface="ＭＳ Ｐゴシック" charset="0"/>
                </a:rPr>
                <a:t>Immunology</a:t>
              </a:r>
            </a:p>
            <a:p>
              <a:pPr marL="214313" indent="-214313" defTabSz="342900">
                <a:buFont typeface="Arial"/>
                <a:buChar char="•"/>
                <a:defRPr/>
              </a:pPr>
              <a:r>
                <a:rPr lang="en-US" sz="1600" b="1" dirty="0">
                  <a:solidFill>
                    <a:schemeClr val="bg1">
                      <a:lumMod val="85000"/>
                    </a:schemeClr>
                  </a:solidFill>
                  <a:latin typeface="Calibri"/>
                  <a:ea typeface="ＭＳ Ｐゴシック" charset="0"/>
                </a:rPr>
                <a:t>Wound Healing and Fracture repair</a:t>
              </a:r>
            </a:p>
            <a:p>
              <a:pPr marL="214313" indent="-214313" defTabSz="342900">
                <a:buFont typeface="Arial"/>
                <a:buChar char="•"/>
                <a:defRPr/>
              </a:pPr>
              <a:r>
                <a:rPr lang="en-US" sz="1600" b="1" dirty="0">
                  <a:solidFill>
                    <a:schemeClr val="bg1">
                      <a:lumMod val="85000"/>
                    </a:schemeClr>
                  </a:solidFill>
                  <a:latin typeface="Calibri"/>
                  <a:ea typeface="ＭＳ Ｐゴシック" charset="0"/>
                </a:rPr>
                <a:t>Bone and Muscle</a:t>
              </a:r>
            </a:p>
            <a:p>
              <a:pPr marL="214313" indent="-214313" defTabSz="342900">
                <a:buFont typeface="Arial"/>
                <a:buChar char="•"/>
                <a:defRPr/>
              </a:pPr>
              <a:r>
                <a:rPr lang="en-US" sz="1600" b="1" dirty="0">
                  <a:solidFill>
                    <a:schemeClr val="bg1">
                      <a:lumMod val="85000"/>
                    </a:schemeClr>
                  </a:solidFill>
                  <a:latin typeface="Calibri"/>
                  <a:ea typeface="ＭＳ Ｐゴシック" charset="0"/>
                </a:rPr>
                <a:t>Radiation/Micro-g Interactions</a:t>
              </a:r>
            </a:p>
            <a:p>
              <a:pPr marL="214313" indent="-214313" defTabSz="342900">
                <a:buFont typeface="Arial"/>
                <a:buChar char="•"/>
                <a:defRPr/>
              </a:pPr>
              <a:r>
                <a:rPr lang="en-US" sz="1600" b="1" dirty="0">
                  <a:solidFill>
                    <a:schemeClr val="bg1">
                      <a:lumMod val="85000"/>
                    </a:schemeClr>
                  </a:solidFill>
                  <a:latin typeface="Calibri"/>
                  <a:ea typeface="ＭＳ Ｐゴシック" charset="0"/>
                </a:rPr>
                <a:t>Microbiome of the Built environment</a:t>
              </a:r>
            </a:p>
          </p:txBody>
        </p:sp>
        <p:sp>
          <p:nvSpPr>
            <p:cNvPr id="16" name="TextBox 15">
              <a:extLst>
                <a:ext uri="{FF2B5EF4-FFF2-40B4-BE49-F238E27FC236}">
                  <a16:creationId xmlns:a16="http://schemas.microsoft.com/office/drawing/2014/main" id="{98854538-CD45-E440-B9B5-75C0D4AE4DC7}"/>
                </a:ext>
              </a:extLst>
            </p:cNvPr>
            <p:cNvSpPr txBox="1"/>
            <p:nvPr/>
          </p:nvSpPr>
          <p:spPr>
            <a:xfrm>
              <a:off x="8005821" y="2028346"/>
              <a:ext cx="3566160" cy="3600986"/>
            </a:xfrm>
            <a:prstGeom prst="rect">
              <a:avLst/>
            </a:prstGeom>
            <a:noFill/>
          </p:spPr>
          <p:txBody>
            <a:bodyPr wrap="square" lIns="274320" tIns="182880" rIns="274320" bIns="182880" rtlCol="0">
              <a:spAutoFit/>
            </a:bodyPr>
            <a:lstStyle/>
            <a:p>
              <a:pPr defTabSz="342900">
                <a:defRPr/>
              </a:pPr>
              <a:r>
                <a:rPr lang="en-US" sz="1600" b="1" dirty="0">
                  <a:solidFill>
                    <a:srgbClr val="DAEDEF">
                      <a:lumMod val="10000"/>
                    </a:srgbClr>
                  </a:solidFill>
                  <a:latin typeface="Calibri"/>
                  <a:ea typeface="ＭＳ Ｐゴシック" charset="0"/>
                </a:rPr>
                <a:t>Identify, characterize and mitigate the risks to human health and performance in space</a:t>
              </a:r>
            </a:p>
            <a:p>
              <a:pPr defTabSz="342900">
                <a:defRPr/>
              </a:pPr>
              <a:endParaRPr lang="en-US" sz="1600" b="1" dirty="0">
                <a:solidFill>
                  <a:srgbClr val="DAEDEF">
                    <a:lumMod val="10000"/>
                  </a:srgbClr>
                </a:solidFill>
                <a:latin typeface="Calibri"/>
                <a:ea typeface="ＭＳ Ｐゴシック" charset="0"/>
              </a:endParaRPr>
            </a:p>
            <a:p>
              <a:pPr marL="214313" indent="-214313" defTabSz="342900">
                <a:buFont typeface="Arial"/>
                <a:buChar char="•"/>
                <a:defRPr/>
              </a:pPr>
              <a:r>
                <a:rPr lang="en-US" sz="1600" b="1" dirty="0">
                  <a:solidFill>
                    <a:srgbClr val="DAEDEF">
                      <a:lumMod val="10000"/>
                    </a:srgbClr>
                  </a:solidFill>
                  <a:latin typeface="Calibri"/>
                  <a:ea typeface="ＭＳ Ｐゴシック" charset="0"/>
                </a:rPr>
                <a:t>Exercise and Physiological Countermeasures</a:t>
              </a:r>
            </a:p>
            <a:p>
              <a:pPr marL="214313" indent="-214313" defTabSz="342900">
                <a:buFont typeface="Arial"/>
                <a:buChar char="•"/>
                <a:defRPr/>
              </a:pPr>
              <a:r>
                <a:rPr lang="en-US" sz="1600" b="1" dirty="0">
                  <a:solidFill>
                    <a:srgbClr val="DAEDEF">
                      <a:lumMod val="10000"/>
                    </a:srgbClr>
                  </a:solidFill>
                  <a:latin typeface="Calibri"/>
                  <a:ea typeface="ＭＳ Ｐゴシック" charset="0"/>
                </a:rPr>
                <a:t>Space Radiation Biology</a:t>
              </a:r>
            </a:p>
            <a:p>
              <a:pPr marL="214313" indent="-214313" defTabSz="342900">
                <a:buFont typeface="Arial"/>
                <a:buChar char="•"/>
                <a:defRPr/>
              </a:pPr>
              <a:r>
                <a:rPr lang="en-US" sz="1600" b="1" dirty="0">
                  <a:solidFill>
                    <a:srgbClr val="DAEDEF">
                      <a:lumMod val="10000"/>
                    </a:srgbClr>
                  </a:solidFill>
                  <a:latin typeface="Calibri"/>
                  <a:ea typeface="ＭＳ Ｐゴシック" charset="0"/>
                </a:rPr>
                <a:t>Behavioral Health and Performance</a:t>
              </a:r>
            </a:p>
            <a:p>
              <a:pPr marL="214313" indent="-214313" defTabSz="342900">
                <a:buFont typeface="Arial"/>
                <a:buChar char="•"/>
                <a:defRPr/>
              </a:pPr>
              <a:r>
                <a:rPr lang="en-US" sz="1600" b="1" dirty="0">
                  <a:solidFill>
                    <a:srgbClr val="DAEDEF">
                      <a:lumMod val="10000"/>
                    </a:srgbClr>
                  </a:solidFill>
                  <a:latin typeface="Calibri"/>
                  <a:ea typeface="ＭＳ Ｐゴシック" charset="0"/>
                </a:rPr>
                <a:t>Space Human Factors and Habitability</a:t>
              </a:r>
            </a:p>
            <a:p>
              <a:pPr marL="214313" indent="-214313" defTabSz="342900">
                <a:buFont typeface="Arial"/>
                <a:buChar char="•"/>
                <a:defRPr/>
              </a:pPr>
              <a:r>
                <a:rPr lang="en-US" sz="1600" b="1" dirty="0">
                  <a:solidFill>
                    <a:srgbClr val="DAEDEF">
                      <a:lumMod val="10000"/>
                    </a:srgbClr>
                  </a:solidFill>
                  <a:latin typeface="Calibri"/>
                  <a:ea typeface="ＭＳ Ｐゴシック" charset="0"/>
                </a:rPr>
                <a:t>Exploration Medical Capability</a:t>
              </a:r>
            </a:p>
            <a:p>
              <a:pPr marL="214313" indent="-214313" defTabSz="342900">
                <a:buFont typeface="Arial"/>
                <a:buChar char="•"/>
                <a:defRPr/>
              </a:pPr>
              <a:r>
                <a:rPr lang="en-US" sz="1600" b="1" dirty="0">
                  <a:solidFill>
                    <a:srgbClr val="DAEDEF">
                      <a:lumMod val="10000"/>
                    </a:srgbClr>
                  </a:solidFill>
                  <a:latin typeface="Calibri"/>
                  <a:ea typeface="ＭＳ Ｐゴシック" charset="0"/>
                </a:rPr>
                <a:t>Environmental Monitoring</a:t>
              </a:r>
            </a:p>
          </p:txBody>
        </p:sp>
        <p:sp>
          <p:nvSpPr>
            <p:cNvPr id="17" name="TextBox 16">
              <a:extLst>
                <a:ext uri="{FF2B5EF4-FFF2-40B4-BE49-F238E27FC236}">
                  <a16:creationId xmlns:a16="http://schemas.microsoft.com/office/drawing/2014/main" id="{29BEE818-7CE2-8442-B2A3-8D84AC566167}"/>
                </a:ext>
              </a:extLst>
            </p:cNvPr>
            <p:cNvSpPr txBox="1"/>
            <p:nvPr/>
          </p:nvSpPr>
          <p:spPr>
            <a:xfrm>
              <a:off x="8036185" y="5868294"/>
              <a:ext cx="3566160" cy="707886"/>
            </a:xfrm>
            <a:prstGeom prst="rect">
              <a:avLst/>
            </a:prstGeom>
            <a:noFill/>
          </p:spPr>
          <p:txBody>
            <a:bodyPr wrap="square" rtlCol="0">
              <a:spAutoFit/>
            </a:bodyPr>
            <a:lstStyle/>
            <a:p>
              <a:pPr algn="ctr" defTabSz="342900">
                <a:defRPr/>
              </a:pPr>
              <a:r>
                <a:rPr lang="en-US" sz="2000" b="1" i="1" dirty="0">
                  <a:solidFill>
                    <a:srgbClr val="DAEDEF">
                      <a:lumMod val="10000"/>
                    </a:srgbClr>
                  </a:solidFill>
                  <a:latin typeface="Calibri"/>
                  <a:ea typeface="ＭＳ Ｐゴシック" charset="0"/>
                </a:rPr>
                <a:t>Science Addressing</a:t>
              </a:r>
            </a:p>
            <a:p>
              <a:pPr algn="ctr" defTabSz="342900">
                <a:defRPr/>
              </a:pPr>
              <a:r>
                <a:rPr lang="en-US" sz="2000" b="1" i="1" dirty="0">
                  <a:solidFill>
                    <a:srgbClr val="DAEDEF">
                      <a:lumMod val="10000"/>
                    </a:srgbClr>
                  </a:solidFill>
                  <a:latin typeface="Calibri"/>
                  <a:ea typeface="ＭＳ Ｐゴシック" charset="0"/>
                </a:rPr>
                <a:t>the </a:t>
              </a:r>
              <a:r>
                <a:rPr lang="en-US" sz="2000" b="1" i="1" u="sng" dirty="0">
                  <a:solidFill>
                    <a:srgbClr val="DAEDEF">
                      <a:lumMod val="10000"/>
                    </a:srgbClr>
                  </a:solidFill>
                  <a:latin typeface="Calibri"/>
                  <a:ea typeface="ＭＳ Ｐゴシック" charset="0"/>
                </a:rPr>
                <a:t>Known Risks</a:t>
              </a:r>
            </a:p>
          </p:txBody>
        </p:sp>
        <p:sp>
          <p:nvSpPr>
            <p:cNvPr id="18" name="TextBox 17">
              <a:extLst>
                <a:ext uri="{FF2B5EF4-FFF2-40B4-BE49-F238E27FC236}">
                  <a16:creationId xmlns:a16="http://schemas.microsoft.com/office/drawing/2014/main" id="{C48DAFAC-FF04-EE48-85FF-08FA05CBF13C}"/>
                </a:ext>
              </a:extLst>
            </p:cNvPr>
            <p:cNvSpPr txBox="1"/>
            <p:nvPr/>
          </p:nvSpPr>
          <p:spPr>
            <a:xfrm rot="5400000" flipV="1">
              <a:off x="-1726603" y="4007042"/>
              <a:ext cx="4553500" cy="584775"/>
            </a:xfrm>
            <a:prstGeom prst="rect">
              <a:avLst/>
            </a:prstGeom>
            <a:noFill/>
          </p:spPr>
          <p:txBody>
            <a:bodyPr wrap="square" rtlCol="0">
              <a:spAutoFit/>
            </a:bodyPr>
            <a:lstStyle/>
            <a:p>
              <a:pPr algn="ctr" defTabSz="342900">
                <a:defRPr/>
              </a:pPr>
              <a:r>
                <a:rPr lang="en-US" sz="3200" b="1" dirty="0">
                  <a:ln>
                    <a:solidFill>
                      <a:sysClr val="windowText" lastClr="000000"/>
                    </a:solidFill>
                  </a:ln>
                  <a:solidFill>
                    <a:srgbClr val="0033CC"/>
                  </a:solidFill>
                  <a:latin typeface="Calibri"/>
                  <a:ea typeface="ＭＳ Ｐゴシック" charset="0"/>
                </a:rPr>
                <a:t>Basic Science</a:t>
              </a:r>
            </a:p>
          </p:txBody>
        </p:sp>
        <p:sp>
          <p:nvSpPr>
            <p:cNvPr id="19" name="TextBox 18">
              <a:extLst>
                <a:ext uri="{FF2B5EF4-FFF2-40B4-BE49-F238E27FC236}">
                  <a16:creationId xmlns:a16="http://schemas.microsoft.com/office/drawing/2014/main" id="{66283179-6BC6-3D4C-9B89-BA0FB95E7C5A}"/>
                </a:ext>
              </a:extLst>
            </p:cNvPr>
            <p:cNvSpPr txBox="1"/>
            <p:nvPr/>
          </p:nvSpPr>
          <p:spPr>
            <a:xfrm rot="16200000" flipH="1" flipV="1">
              <a:off x="9602670" y="4005662"/>
              <a:ext cx="4544341" cy="584775"/>
            </a:xfrm>
            <a:prstGeom prst="rect">
              <a:avLst/>
            </a:prstGeom>
            <a:noFill/>
          </p:spPr>
          <p:txBody>
            <a:bodyPr wrap="square" rtlCol="0">
              <a:spAutoFit/>
            </a:bodyPr>
            <a:lstStyle/>
            <a:p>
              <a:pPr algn="ctr" defTabSz="342900">
                <a:defRPr/>
              </a:pPr>
              <a:r>
                <a:rPr lang="en-US" sz="3200" b="1" dirty="0">
                  <a:ln>
                    <a:solidFill>
                      <a:sysClr val="windowText" lastClr="000000"/>
                    </a:solidFill>
                  </a:ln>
                  <a:solidFill>
                    <a:srgbClr val="FFFF00"/>
                  </a:solidFill>
                  <a:latin typeface="Calibri"/>
                  <a:ea typeface="ＭＳ Ｐゴシック" charset="0"/>
                </a:rPr>
                <a:t>Medical Operations</a:t>
              </a:r>
            </a:p>
          </p:txBody>
        </p:sp>
        <p:sp>
          <p:nvSpPr>
            <p:cNvPr id="20" name="Oval 19">
              <a:extLst>
                <a:ext uri="{FF2B5EF4-FFF2-40B4-BE49-F238E27FC236}">
                  <a16:creationId xmlns:a16="http://schemas.microsoft.com/office/drawing/2014/main" id="{0E0F59A6-147A-5742-80CE-9F8D1A943BF4}"/>
                </a:ext>
              </a:extLst>
            </p:cNvPr>
            <p:cNvSpPr/>
            <p:nvPr/>
          </p:nvSpPr>
          <p:spPr>
            <a:xfrm>
              <a:off x="10425113" y="1201653"/>
              <a:ext cx="1713629" cy="826693"/>
            </a:xfrm>
            <a:prstGeom prst="ellipse">
              <a:avLst/>
            </a:prstGeom>
            <a:solidFill>
              <a:srgbClr val="FFFF00"/>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r>
                <a:rPr lang="en-US" b="1" dirty="0">
                  <a:solidFill>
                    <a:srgbClr val="000000"/>
                  </a:solidFill>
                  <a:latin typeface="News Gothic MT"/>
                  <a:ea typeface="ＭＳ Ｐゴシック"/>
                  <a:cs typeface="News Gothic MT"/>
                </a:rPr>
                <a:t>Human Research </a:t>
              </a:r>
            </a:p>
          </p:txBody>
        </p:sp>
        <p:sp>
          <p:nvSpPr>
            <p:cNvPr id="21" name="Oval 20">
              <a:extLst>
                <a:ext uri="{FF2B5EF4-FFF2-40B4-BE49-F238E27FC236}">
                  <a16:creationId xmlns:a16="http://schemas.microsoft.com/office/drawing/2014/main" id="{7E2E247E-9D04-6C4E-BEE9-C4A1E121979D}"/>
                </a:ext>
              </a:extLst>
            </p:cNvPr>
            <p:cNvSpPr/>
            <p:nvPr/>
          </p:nvSpPr>
          <p:spPr>
            <a:xfrm>
              <a:off x="285965" y="1209078"/>
              <a:ext cx="1713629" cy="832394"/>
            </a:xfrm>
            <a:prstGeom prst="ellipse">
              <a:avLst/>
            </a:prstGeom>
            <a:solidFill>
              <a:schemeClr val="tx2"/>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r>
                <a:rPr lang="en-US" b="1" dirty="0">
                  <a:solidFill>
                    <a:schemeClr val="bg1"/>
                  </a:solidFill>
                  <a:latin typeface="News Gothic MT"/>
                  <a:ea typeface="ＭＳ Ｐゴシック"/>
                  <a:cs typeface="News Gothic MT"/>
                </a:rPr>
                <a:t>Space Biology</a:t>
              </a:r>
            </a:p>
          </p:txBody>
        </p:sp>
        <p:cxnSp>
          <p:nvCxnSpPr>
            <p:cNvPr id="3" name="Straight Arrow Connector 2"/>
            <p:cNvCxnSpPr>
              <a:cxnSpLocks/>
              <a:stCxn id="13" idx="3"/>
              <a:endCxn id="17" idx="1"/>
            </p:cNvCxnSpPr>
            <p:nvPr/>
          </p:nvCxnSpPr>
          <p:spPr>
            <a:xfrm>
              <a:off x="4414887" y="6216277"/>
              <a:ext cx="3621298" cy="5960"/>
            </a:xfrm>
            <a:prstGeom prst="straightConnector1">
              <a:avLst/>
            </a:prstGeom>
            <a:ln w="76200">
              <a:solidFill>
                <a:schemeClr val="bg1">
                  <a:lumMod val="9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4" name="Slide Number Placeholder 3">
            <a:extLst>
              <a:ext uri="{FF2B5EF4-FFF2-40B4-BE49-F238E27FC236}">
                <a16:creationId xmlns:a16="http://schemas.microsoft.com/office/drawing/2014/main" id="{0EC200C0-7371-4E07-B8C6-4C88E0B72DDC}"/>
              </a:ext>
            </a:extLst>
          </p:cNvPr>
          <p:cNvSpPr>
            <a:spLocks noGrp="1"/>
          </p:cNvSpPr>
          <p:nvPr>
            <p:ph type="sldNum" sz="quarter" idx="12"/>
          </p:nvPr>
        </p:nvSpPr>
        <p:spPr/>
        <p:txBody>
          <a:bodyPr/>
          <a:lstStyle/>
          <a:p>
            <a:fld id="{52F73DF0-72E2-42FD-AFC3-35E544D0F1C2}" type="slidenum">
              <a:rPr lang="en-US" altLang="en-US" smtClean="0"/>
              <a:pPr/>
              <a:t>13</a:t>
            </a:fld>
            <a:endParaRPr lang="en-US" altLang="en-US"/>
          </a:p>
        </p:txBody>
      </p:sp>
      <p:sp>
        <p:nvSpPr>
          <p:cNvPr id="28" name="Title 27">
            <a:extLst>
              <a:ext uri="{FF2B5EF4-FFF2-40B4-BE49-F238E27FC236}">
                <a16:creationId xmlns:a16="http://schemas.microsoft.com/office/drawing/2014/main" id="{A3E71AC1-4849-451C-947B-1720A06F1066}"/>
              </a:ext>
            </a:extLst>
          </p:cNvPr>
          <p:cNvSpPr>
            <a:spLocks noGrp="1"/>
          </p:cNvSpPr>
          <p:nvPr>
            <p:ph type="title"/>
          </p:nvPr>
        </p:nvSpPr>
        <p:spPr/>
        <p:txBody>
          <a:bodyPr/>
          <a:lstStyle/>
          <a:p>
            <a:r>
              <a:rPr lang="en-US" dirty="0">
                <a:latin typeface="Arial"/>
                <a:cs typeface="Arial"/>
              </a:rPr>
              <a:t>Translating Basic Science to Applications </a:t>
            </a:r>
            <a:r>
              <a:rPr lang="en-US" sz="1800" dirty="0">
                <a:latin typeface="Arial"/>
                <a:cs typeface="Arial"/>
              </a:rPr>
              <a:t>(Example in Biomedicine) </a:t>
            </a:r>
            <a:endParaRPr lang="en-US" dirty="0"/>
          </a:p>
        </p:txBody>
      </p:sp>
    </p:spTree>
    <p:extLst>
      <p:ext uri="{BB962C8B-B14F-4D97-AF65-F5344CB8AC3E}">
        <p14:creationId xmlns:p14="http://schemas.microsoft.com/office/powerpoint/2010/main" val="3982242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96284" y="1100682"/>
            <a:ext cx="4855775" cy="4119018"/>
            <a:chOff x="5026025" y="1203133"/>
            <a:chExt cx="3657601" cy="2695468"/>
          </a:xfrm>
        </p:grpSpPr>
        <p:pic>
          <p:nvPicPr>
            <p:cNvPr id="29703" name="Picture 3" descr="BN0023H.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26025" y="1203133"/>
              <a:ext cx="3657601" cy="26954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5037306" y="3575436"/>
              <a:ext cx="2797175" cy="248511"/>
            </a:xfrm>
            <a:prstGeom prst="rect">
              <a:avLst/>
            </a:prstGeom>
            <a:solidFill>
              <a:srgbClr val="000000"/>
            </a:solidFill>
          </p:spPr>
          <p:txBody>
            <a:bodyPr wrap="square">
              <a:spAutoFit/>
            </a:bodyPr>
            <a:lstStyle/>
            <a:p>
              <a:pPr algn="ctr" defTabSz="457214">
                <a:defRPr/>
              </a:pPr>
              <a:r>
                <a:rPr lang="en-US" sz="1500" b="1" dirty="0">
                  <a:solidFill>
                    <a:srgbClr val="FFFFFF"/>
                  </a:solidFill>
                  <a:ea typeface="ヒラギノ角ゴ Pro W3" charset="-128"/>
                </a:rPr>
                <a:t>NASA Space Radiation Lab</a:t>
              </a:r>
            </a:p>
          </p:txBody>
        </p:sp>
      </p:grpSp>
      <p:sp>
        <p:nvSpPr>
          <p:cNvPr id="6" name="TextBox 5"/>
          <p:cNvSpPr txBox="1"/>
          <p:nvPr/>
        </p:nvSpPr>
        <p:spPr>
          <a:xfrm>
            <a:off x="196285" y="5615583"/>
            <a:ext cx="4512129" cy="923330"/>
          </a:xfrm>
          <a:prstGeom prst="rect">
            <a:avLst/>
          </a:prstGeom>
          <a:noFill/>
        </p:spPr>
        <p:txBody>
          <a:bodyPr wrap="square" rtlCol="0">
            <a:spAutoFit/>
          </a:bodyPr>
          <a:lstStyle/>
          <a:p>
            <a:r>
              <a:rPr lang="en-US" dirty="0">
                <a:hlinkClick r:id="rId4"/>
              </a:rPr>
              <a:t>https://www.nasa.gov/analogs/nsrl/about</a:t>
            </a:r>
            <a:endParaRPr lang="en-US" dirty="0"/>
          </a:p>
          <a:p>
            <a:endParaRPr lang="en-US" dirty="0">
              <a:hlinkClick r:id="rId5"/>
            </a:endParaRPr>
          </a:p>
          <a:p>
            <a:r>
              <a:rPr lang="en-US" dirty="0">
                <a:hlinkClick r:id="rId5"/>
              </a:rPr>
              <a:t>https://www.bnl.gov/nsrl/</a:t>
            </a:r>
            <a:endParaRPr lang="en-US" dirty="0"/>
          </a:p>
        </p:txBody>
      </p:sp>
      <p:sp>
        <p:nvSpPr>
          <p:cNvPr id="18" name="TextBox 17"/>
          <p:cNvSpPr txBox="1"/>
          <p:nvPr/>
        </p:nvSpPr>
        <p:spPr>
          <a:xfrm>
            <a:off x="5219700" y="1100681"/>
            <a:ext cx="6362700" cy="5324535"/>
          </a:xfrm>
          <a:prstGeom prst="rect">
            <a:avLst/>
          </a:prstGeom>
          <a:noFill/>
        </p:spPr>
        <p:txBody>
          <a:bodyPr wrap="square">
            <a:spAutoFit/>
          </a:bodyPr>
          <a:lstStyle/>
          <a:p>
            <a:pPr>
              <a:defRPr/>
            </a:pPr>
            <a:r>
              <a:rPr lang="en-US" sz="2000" b="1" dirty="0"/>
              <a:t>Personnel:</a:t>
            </a:r>
          </a:p>
          <a:p>
            <a:pPr>
              <a:defRPr/>
            </a:pPr>
            <a:r>
              <a:rPr lang="en-US" sz="2000" dirty="0"/>
              <a:t>NSRL Liaison Physicist, Adam </a:t>
            </a:r>
            <a:r>
              <a:rPr lang="en-US" sz="2000" dirty="0" err="1"/>
              <a:t>Rusek</a:t>
            </a:r>
            <a:r>
              <a:rPr lang="en-US" sz="2000" dirty="0"/>
              <a:t> PhD</a:t>
            </a:r>
          </a:p>
          <a:p>
            <a:pPr>
              <a:defRPr/>
            </a:pPr>
            <a:r>
              <a:rPr lang="en-US" sz="2000" u="sng" dirty="0">
                <a:hlinkClick r:id="rId6"/>
              </a:rPr>
              <a:t>rusek@bnl.gov</a:t>
            </a:r>
            <a:endParaRPr lang="en-US" sz="2000" dirty="0"/>
          </a:p>
          <a:p>
            <a:pPr>
              <a:defRPr/>
            </a:pPr>
            <a:r>
              <a:rPr lang="en-US" sz="2000" dirty="0"/>
              <a:t>Biology Support Scientist, Peter </a:t>
            </a:r>
            <a:r>
              <a:rPr lang="en-US" sz="2000" dirty="0" err="1"/>
              <a:t>Guida</a:t>
            </a:r>
            <a:r>
              <a:rPr lang="en-US" sz="2000" dirty="0"/>
              <a:t> PhD</a:t>
            </a:r>
          </a:p>
          <a:p>
            <a:pPr>
              <a:defRPr/>
            </a:pPr>
            <a:r>
              <a:rPr lang="en-US" sz="2000" u="sng" dirty="0">
                <a:hlinkClick r:id="rId7"/>
              </a:rPr>
              <a:t>guida@bnl.gov</a:t>
            </a:r>
            <a:endParaRPr lang="en-US" sz="2000" b="1" dirty="0"/>
          </a:p>
          <a:p>
            <a:pPr>
              <a:defRPr/>
            </a:pPr>
            <a:r>
              <a:rPr lang="en-US" sz="2000" dirty="0"/>
              <a:t>NSRL Management, Lisa Simonsen PhD </a:t>
            </a:r>
            <a:r>
              <a:rPr lang="en-US" sz="2000" dirty="0">
                <a:hlinkClick r:id="rId8"/>
              </a:rPr>
              <a:t>lisa.c.simonsen@nasa.gov</a:t>
            </a:r>
            <a:endParaRPr lang="en-US" sz="2000" dirty="0"/>
          </a:p>
          <a:p>
            <a:pPr>
              <a:defRPr/>
            </a:pPr>
            <a:endParaRPr lang="en-US" sz="2000" b="1" dirty="0"/>
          </a:p>
          <a:p>
            <a:pPr>
              <a:defRPr/>
            </a:pPr>
            <a:r>
              <a:rPr lang="en-US" sz="2000" b="1" dirty="0"/>
              <a:t>Capabilities:</a:t>
            </a:r>
          </a:p>
          <a:p>
            <a:pPr marL="396875" indent="-220663">
              <a:buFont typeface="Arial" panose="020B0604020202020204" pitchFamily="34" charset="0"/>
              <a:buChar char="•"/>
              <a:defRPr/>
            </a:pPr>
            <a:r>
              <a:rPr lang="en-US" sz="2000" dirty="0"/>
              <a:t>Acute or fractionated exposures “chronic”</a:t>
            </a:r>
          </a:p>
          <a:p>
            <a:pPr marL="396875" indent="-220663">
              <a:buFont typeface="Arial" panose="020B0604020202020204" pitchFamily="34" charset="0"/>
              <a:buChar char="•"/>
              <a:defRPr/>
            </a:pPr>
            <a:r>
              <a:rPr lang="en-US" sz="2000" dirty="0"/>
              <a:t>Single ions</a:t>
            </a:r>
          </a:p>
          <a:p>
            <a:pPr marL="396875" indent="-220663">
              <a:buFont typeface="Arial" panose="020B0604020202020204" pitchFamily="34" charset="0"/>
              <a:buChar char="•"/>
              <a:defRPr/>
            </a:pPr>
            <a:r>
              <a:rPr lang="en-US" sz="2000" dirty="0"/>
              <a:t>Multiple ions</a:t>
            </a:r>
          </a:p>
          <a:p>
            <a:pPr marL="854075" lvl="1" indent="-220663">
              <a:buFont typeface="Arial" panose="020B0604020202020204" pitchFamily="34" charset="0"/>
              <a:buChar char="•"/>
              <a:defRPr/>
            </a:pPr>
            <a:r>
              <a:rPr lang="en-US" sz="2000" dirty="0"/>
              <a:t>Simplified GCR sim </a:t>
            </a:r>
          </a:p>
          <a:p>
            <a:pPr marL="1311275" lvl="2" indent="-220663">
              <a:buFont typeface="Arial" panose="020B0604020202020204" pitchFamily="34" charset="0"/>
              <a:buChar char="•"/>
              <a:defRPr/>
            </a:pPr>
            <a:r>
              <a:rPr lang="en-US" sz="2000" dirty="0"/>
              <a:t>6 beams 5 ions: H (2 energies), Si, He, O, Fe</a:t>
            </a:r>
          </a:p>
          <a:p>
            <a:pPr marL="854075" lvl="1" indent="-220663">
              <a:buFont typeface="Arial" panose="020B0604020202020204" pitchFamily="34" charset="0"/>
              <a:buChar char="•"/>
              <a:defRPr/>
            </a:pPr>
            <a:r>
              <a:rPr lang="en-US" sz="2000" dirty="0"/>
              <a:t>GCR sim </a:t>
            </a:r>
          </a:p>
          <a:p>
            <a:pPr marL="1311275" lvl="2" indent="-220663">
              <a:buFont typeface="Arial" panose="020B0604020202020204" pitchFamily="34" charset="0"/>
              <a:buChar char="•"/>
              <a:defRPr/>
            </a:pPr>
            <a:r>
              <a:rPr lang="en-US" sz="2000" dirty="0"/>
              <a:t>33 beams, 7 ions: H (14 energies), He (14 energies), C,O, Si, Ti, Fe</a:t>
            </a:r>
          </a:p>
        </p:txBody>
      </p:sp>
      <p:sp>
        <p:nvSpPr>
          <p:cNvPr id="2" name="Slide Number Placeholder 1">
            <a:extLst>
              <a:ext uri="{FF2B5EF4-FFF2-40B4-BE49-F238E27FC236}">
                <a16:creationId xmlns:a16="http://schemas.microsoft.com/office/drawing/2014/main" id="{DA69E41C-E47D-441A-BC78-69290C960AC1}"/>
              </a:ext>
            </a:extLst>
          </p:cNvPr>
          <p:cNvSpPr>
            <a:spLocks noGrp="1"/>
          </p:cNvSpPr>
          <p:nvPr>
            <p:ph type="sldNum" sz="quarter" idx="12"/>
          </p:nvPr>
        </p:nvSpPr>
        <p:spPr/>
        <p:txBody>
          <a:bodyPr/>
          <a:lstStyle/>
          <a:p>
            <a:fld id="{E461A7D3-91BA-4279-96A5-830614B699D8}" type="slidenum">
              <a:rPr lang="en-US" altLang="en-US" smtClean="0"/>
              <a:pPr/>
              <a:t>14</a:t>
            </a:fld>
            <a:endParaRPr lang="en-US" altLang="en-US"/>
          </a:p>
        </p:txBody>
      </p:sp>
      <p:sp>
        <p:nvSpPr>
          <p:cNvPr id="12" name="Title 11">
            <a:extLst>
              <a:ext uri="{FF2B5EF4-FFF2-40B4-BE49-F238E27FC236}">
                <a16:creationId xmlns:a16="http://schemas.microsoft.com/office/drawing/2014/main" id="{759478A3-A9AC-4758-9D47-3F086CD31656}"/>
              </a:ext>
            </a:extLst>
          </p:cNvPr>
          <p:cNvSpPr>
            <a:spLocks noGrp="1"/>
          </p:cNvSpPr>
          <p:nvPr>
            <p:ph type="title"/>
          </p:nvPr>
        </p:nvSpPr>
        <p:spPr/>
        <p:txBody>
          <a:bodyPr/>
          <a:lstStyle/>
          <a:p>
            <a:r>
              <a:rPr lang="en-US" altLang="en-US" dirty="0">
                <a:ea typeface="MS PGothic" panose="020B0600070205080204" pitchFamily="34" charset="-128"/>
              </a:rPr>
              <a:t>Ground Analog – NASA Space Radiation Laboratory</a:t>
            </a:r>
            <a:endParaRPr lang="en-US" dirty="0"/>
          </a:p>
        </p:txBody>
      </p:sp>
    </p:spTree>
    <p:extLst>
      <p:ext uri="{BB962C8B-B14F-4D97-AF65-F5344CB8AC3E}">
        <p14:creationId xmlns:p14="http://schemas.microsoft.com/office/powerpoint/2010/main" val="3705173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A84D6B-99A6-4F9D-8102-5C387C654A37}"/>
              </a:ext>
            </a:extLst>
          </p:cNvPr>
          <p:cNvSpPr>
            <a:spLocks noGrp="1"/>
          </p:cNvSpPr>
          <p:nvPr>
            <p:ph idx="1"/>
          </p:nvPr>
        </p:nvSpPr>
        <p:spPr/>
        <p:txBody>
          <a:bodyPr/>
          <a:lstStyle/>
          <a:p>
            <a:r>
              <a:rPr lang="en-US" sz="2000" dirty="0"/>
              <a:t>It IS possible to collaborate with international institutions (academia, industry, </a:t>
            </a:r>
            <a:r>
              <a:rPr lang="en-US" sz="2000" dirty="0" err="1"/>
              <a:t>etc</a:t>
            </a:r>
            <a:r>
              <a:rPr lang="en-US" sz="2000" dirty="0"/>
              <a:t>)</a:t>
            </a:r>
          </a:p>
          <a:p>
            <a:r>
              <a:rPr lang="en-US" sz="2000" dirty="0"/>
              <a:t>NASA </a:t>
            </a:r>
            <a:r>
              <a:rPr lang="en-US" sz="2000" i="1" u="sng" dirty="0" err="1"/>
              <a:t>canNOT</a:t>
            </a:r>
            <a:r>
              <a:rPr lang="en-US" sz="2000" dirty="0"/>
              <a:t> provide funding to non-US institutions</a:t>
            </a:r>
          </a:p>
          <a:p>
            <a:r>
              <a:rPr lang="en-US" sz="2000" dirty="0"/>
              <a:t>NASA </a:t>
            </a:r>
            <a:r>
              <a:rPr lang="en-US" sz="2000" i="1" u="sng" dirty="0"/>
              <a:t>CAN</a:t>
            </a:r>
            <a:r>
              <a:rPr lang="en-US" sz="2000" dirty="0"/>
              <a:t> provide funding to US institutions who </a:t>
            </a:r>
            <a:r>
              <a:rPr lang="en-US" sz="2000" i="1" u="sng" dirty="0"/>
              <a:t>employ</a:t>
            </a:r>
            <a:r>
              <a:rPr lang="en-US" sz="2000" dirty="0"/>
              <a:t> non-US persons </a:t>
            </a:r>
          </a:p>
          <a:p>
            <a:r>
              <a:rPr lang="en-US" sz="2000" dirty="0"/>
              <a:t>Non-US institutions </a:t>
            </a:r>
            <a:r>
              <a:rPr lang="en-US" sz="2000" i="1" u="sng" dirty="0"/>
              <a:t>CAN</a:t>
            </a:r>
            <a:r>
              <a:rPr lang="en-US" sz="2000" dirty="0"/>
              <a:t> submit to NASA solicitations if NO FUNDS are required</a:t>
            </a:r>
          </a:p>
          <a:p>
            <a:pPr lvl="1"/>
            <a:r>
              <a:rPr lang="en-US" sz="2000" dirty="0"/>
              <a:t>Include letter of support from home-country agency/institution that will provide funding if a positive peer-review and programmatic selection is received </a:t>
            </a:r>
          </a:p>
          <a:p>
            <a:r>
              <a:rPr lang="en-US" sz="2000" dirty="0"/>
              <a:t>NASA </a:t>
            </a:r>
            <a:r>
              <a:rPr lang="en-US" sz="2000" i="1" u="sng" dirty="0"/>
              <a:t>CAN</a:t>
            </a:r>
            <a:r>
              <a:rPr lang="en-US" sz="2000" dirty="0"/>
              <a:t> acquire services (non-research) from non-US institutions</a:t>
            </a:r>
          </a:p>
          <a:p>
            <a:pPr lvl="1"/>
            <a:r>
              <a:rPr lang="en-US" sz="2000" dirty="0"/>
              <a:t>Requires sole-source justification</a:t>
            </a:r>
          </a:p>
          <a:p>
            <a:endParaRPr lang="en-US" sz="2000" dirty="0"/>
          </a:p>
        </p:txBody>
      </p:sp>
      <p:sp>
        <p:nvSpPr>
          <p:cNvPr id="3" name="Slide Number Placeholder 2">
            <a:extLst>
              <a:ext uri="{FF2B5EF4-FFF2-40B4-BE49-F238E27FC236}">
                <a16:creationId xmlns:a16="http://schemas.microsoft.com/office/drawing/2014/main" id="{DA3C0287-496A-4DD4-8E30-2241C421901B}"/>
              </a:ext>
            </a:extLst>
          </p:cNvPr>
          <p:cNvSpPr>
            <a:spLocks noGrp="1"/>
          </p:cNvSpPr>
          <p:nvPr>
            <p:ph type="sldNum" sz="quarter" idx="12"/>
          </p:nvPr>
        </p:nvSpPr>
        <p:spPr/>
        <p:txBody>
          <a:bodyPr/>
          <a:lstStyle/>
          <a:p>
            <a:fld id="{52F73DF0-72E2-42FD-AFC3-35E544D0F1C2}" type="slidenum">
              <a:rPr lang="en-US" altLang="en-US" smtClean="0"/>
              <a:pPr/>
              <a:t>15</a:t>
            </a:fld>
            <a:endParaRPr lang="en-US" altLang="en-US"/>
          </a:p>
        </p:txBody>
      </p:sp>
      <p:sp>
        <p:nvSpPr>
          <p:cNvPr id="4" name="Title 3">
            <a:extLst>
              <a:ext uri="{FF2B5EF4-FFF2-40B4-BE49-F238E27FC236}">
                <a16:creationId xmlns:a16="http://schemas.microsoft.com/office/drawing/2014/main" id="{CF44030F-0E17-4B07-B49E-E4FB8D0B8310}"/>
              </a:ext>
            </a:extLst>
          </p:cNvPr>
          <p:cNvSpPr>
            <a:spLocks noGrp="1"/>
          </p:cNvSpPr>
          <p:nvPr>
            <p:ph type="title"/>
          </p:nvPr>
        </p:nvSpPr>
        <p:spPr/>
        <p:txBody>
          <a:bodyPr/>
          <a:lstStyle/>
          <a:p>
            <a:r>
              <a:rPr lang="en-US" dirty="0"/>
              <a:t>International Collaborations</a:t>
            </a:r>
          </a:p>
        </p:txBody>
      </p:sp>
    </p:spTree>
    <p:extLst>
      <p:ext uri="{BB962C8B-B14F-4D97-AF65-F5344CB8AC3E}">
        <p14:creationId xmlns:p14="http://schemas.microsoft.com/office/powerpoint/2010/main" val="4010288628"/>
      </p:ext>
    </p:extLst>
  </p:cSld>
  <p:clrMapOvr>
    <a:masterClrMapping/>
  </p:clrMapOvr>
  <p:transition>
    <p:zoom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2327" y="889897"/>
            <a:ext cx="10649084" cy="5940088"/>
          </a:xfrm>
          <a:prstGeom prst="rect">
            <a:avLst/>
          </a:prstGeom>
          <a:noFill/>
        </p:spPr>
        <p:txBody>
          <a:bodyPr wrap="square" rtlCol="0">
            <a:spAutoFit/>
          </a:bodyPr>
          <a:lstStyle/>
          <a:p>
            <a:r>
              <a:rPr lang="en-US" sz="2000" dirty="0"/>
              <a:t>Space Radiation Element </a:t>
            </a:r>
            <a:r>
              <a:rPr lang="en-US" sz="2000" dirty="0">
                <a:hlinkClick r:id="rId2"/>
              </a:rPr>
              <a:t>https://www.nasa.gov/hrp/elements/radiation</a:t>
            </a:r>
            <a:r>
              <a:rPr lang="en-US" sz="2000" dirty="0"/>
              <a:t> </a:t>
            </a:r>
          </a:p>
          <a:p>
            <a:endParaRPr lang="en-US" sz="2000" dirty="0"/>
          </a:p>
          <a:p>
            <a:r>
              <a:rPr lang="en-US" sz="2000" dirty="0"/>
              <a:t>NASA Human Research Roadmap – link to risks, gaps, and funding priority (green = low, red = high)</a:t>
            </a:r>
          </a:p>
          <a:p>
            <a:r>
              <a:rPr lang="en-US" sz="2000" dirty="0">
                <a:hlinkClick r:id="rId3"/>
              </a:rPr>
              <a:t>https://humanresearchroadmap.nasa.gov/</a:t>
            </a:r>
            <a:endParaRPr lang="en-US" sz="2000" dirty="0"/>
          </a:p>
          <a:p>
            <a:endParaRPr lang="en-US" sz="2000" dirty="0"/>
          </a:p>
          <a:p>
            <a:r>
              <a:rPr lang="en-US" sz="2000" dirty="0"/>
              <a:t>NASA </a:t>
            </a:r>
            <a:r>
              <a:rPr lang="en-US" sz="2000" dirty="0" err="1"/>
              <a:t>Taskbook</a:t>
            </a:r>
            <a:r>
              <a:rPr lang="en-US" sz="2000" dirty="0"/>
              <a:t> – Summaries of current and previously funded projects</a:t>
            </a:r>
          </a:p>
          <a:p>
            <a:r>
              <a:rPr lang="en-US" sz="2000" dirty="0">
                <a:hlinkClick r:id="rId4"/>
              </a:rPr>
              <a:t>https://taskbook.nasaprs.com/tbp/welcome.cfm</a:t>
            </a:r>
            <a:endParaRPr lang="en-US" sz="2000" dirty="0"/>
          </a:p>
          <a:p>
            <a:endParaRPr lang="en-US" sz="2000" dirty="0"/>
          </a:p>
          <a:p>
            <a:r>
              <a:rPr lang="en-US" sz="2000" dirty="0"/>
              <a:t>Life Science Data Archive – Can request past data and search tissue repository </a:t>
            </a:r>
          </a:p>
          <a:p>
            <a:r>
              <a:rPr lang="en-US" sz="2000" dirty="0">
                <a:hlinkClick r:id="rId5"/>
              </a:rPr>
              <a:t>https://lsda.jsc.nasa.gov/</a:t>
            </a:r>
            <a:endParaRPr lang="en-US" sz="2000" dirty="0">
              <a:hlinkClick r:id="rId6"/>
            </a:endParaRPr>
          </a:p>
          <a:p>
            <a:r>
              <a:rPr lang="en-US" sz="2000" dirty="0">
                <a:hlinkClick r:id="rId6"/>
              </a:rPr>
              <a:t>https://lsda.jsc.nasa.gov/Biospecimen</a:t>
            </a:r>
            <a:endParaRPr lang="en-US" sz="2000" dirty="0"/>
          </a:p>
          <a:p>
            <a:r>
              <a:rPr lang="en-US" sz="2000" dirty="0"/>
              <a:t>Instructions - </a:t>
            </a:r>
            <a:r>
              <a:rPr lang="en-US" sz="2000" dirty="0">
                <a:hlinkClick r:id="rId7"/>
              </a:rPr>
              <a:t>https://www.nasa.gov/hrp/elements/radiation/tissue-sharing</a:t>
            </a:r>
            <a:endParaRPr lang="en-US" sz="2000" dirty="0"/>
          </a:p>
          <a:p>
            <a:endParaRPr lang="en-US" sz="2000" dirty="0"/>
          </a:p>
          <a:p>
            <a:r>
              <a:rPr lang="en-US" sz="2000" dirty="0"/>
              <a:t>NASA </a:t>
            </a:r>
            <a:r>
              <a:rPr lang="en-US" sz="2000" dirty="0" err="1"/>
              <a:t>GeneLab</a:t>
            </a:r>
            <a:r>
              <a:rPr lang="en-US" sz="2000" dirty="0"/>
              <a:t> – Space-related omics database. Users can upload, download, share, store, and analyze spaceflight and spaceflight-relevant data from experiments.</a:t>
            </a:r>
          </a:p>
          <a:p>
            <a:r>
              <a:rPr lang="en-US" sz="2000" dirty="0">
                <a:hlinkClick r:id="rId8"/>
              </a:rPr>
              <a:t>https://genelab.nasa.gov/</a:t>
            </a:r>
            <a:endParaRPr lang="en-US" sz="2000" dirty="0"/>
          </a:p>
          <a:p>
            <a:endParaRPr lang="en-US" sz="2000" dirty="0"/>
          </a:p>
          <a:p>
            <a:r>
              <a:rPr lang="en-US" sz="2000" dirty="0"/>
              <a:t>The Health Risks of Extraterrestrial Environments (THREE) – Open access space radiation literature</a:t>
            </a:r>
            <a:endParaRPr lang="en-US" sz="2000" dirty="0">
              <a:hlinkClick r:id="rId9"/>
            </a:endParaRPr>
          </a:p>
          <a:p>
            <a:r>
              <a:rPr lang="en-US" sz="2000" dirty="0">
                <a:hlinkClick r:id="rId9"/>
              </a:rPr>
              <a:t>https://three.jsc.nasa.gov/#section=main</a:t>
            </a:r>
            <a:endParaRPr lang="en-US" sz="2000" dirty="0"/>
          </a:p>
        </p:txBody>
      </p:sp>
      <p:sp>
        <p:nvSpPr>
          <p:cNvPr id="2" name="Slide Number Placeholder 1">
            <a:extLst>
              <a:ext uri="{FF2B5EF4-FFF2-40B4-BE49-F238E27FC236}">
                <a16:creationId xmlns:a16="http://schemas.microsoft.com/office/drawing/2014/main" id="{859BFDF8-0648-4CDA-982F-E1ED1D487D3C}"/>
              </a:ext>
            </a:extLst>
          </p:cNvPr>
          <p:cNvSpPr>
            <a:spLocks noGrp="1"/>
          </p:cNvSpPr>
          <p:nvPr>
            <p:ph type="sldNum" sz="quarter" idx="12"/>
          </p:nvPr>
        </p:nvSpPr>
        <p:spPr/>
        <p:txBody>
          <a:bodyPr/>
          <a:lstStyle/>
          <a:p>
            <a:fld id="{E461A7D3-91BA-4279-96A5-830614B699D8}" type="slidenum">
              <a:rPr lang="en-US" altLang="en-US" smtClean="0"/>
              <a:pPr/>
              <a:t>16</a:t>
            </a:fld>
            <a:endParaRPr lang="en-US" altLang="en-US" dirty="0"/>
          </a:p>
        </p:txBody>
      </p:sp>
      <p:sp>
        <p:nvSpPr>
          <p:cNvPr id="8" name="Title 7">
            <a:extLst>
              <a:ext uri="{FF2B5EF4-FFF2-40B4-BE49-F238E27FC236}">
                <a16:creationId xmlns:a16="http://schemas.microsoft.com/office/drawing/2014/main" id="{467311B5-9572-45FE-A0AA-74D221862EFD}"/>
              </a:ext>
            </a:extLst>
          </p:cNvPr>
          <p:cNvSpPr>
            <a:spLocks noGrp="1"/>
          </p:cNvSpPr>
          <p:nvPr>
            <p:ph type="title"/>
          </p:nvPr>
        </p:nvSpPr>
        <p:spPr/>
        <p:txBody>
          <a:bodyPr/>
          <a:lstStyle/>
          <a:p>
            <a:r>
              <a:rPr lang="en-US" altLang="en-US" dirty="0"/>
              <a:t>More Resources</a:t>
            </a:r>
            <a:endParaRPr lang="en-US" dirty="0"/>
          </a:p>
        </p:txBody>
      </p:sp>
    </p:spTree>
    <p:extLst>
      <p:ext uri="{BB962C8B-B14F-4D97-AF65-F5344CB8AC3E}">
        <p14:creationId xmlns:p14="http://schemas.microsoft.com/office/powerpoint/2010/main" val="1113787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20000"/>
          </a:schemeClr>
        </a:solidFill>
        <a:effectLst/>
      </p:bgPr>
    </p:bg>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Questions?</a:t>
            </a:r>
          </a:p>
        </p:txBody>
      </p:sp>
      <p:sp>
        <p:nvSpPr>
          <p:cNvPr id="5" name="Subtitle 4">
            <a:extLst>
              <a:ext uri="{FF2B5EF4-FFF2-40B4-BE49-F238E27FC236}">
                <a16:creationId xmlns:a16="http://schemas.microsoft.com/office/drawing/2014/main" id="{FDE33D12-6281-4E30-92A4-F5E960FCF07F}"/>
              </a:ext>
            </a:extLst>
          </p:cNvPr>
          <p:cNvSpPr>
            <a:spLocks noGrp="1"/>
          </p:cNvSpPr>
          <p:nvPr>
            <p:ph type="subTitle" idx="1"/>
          </p:nvPr>
        </p:nvSpPr>
        <p:spPr/>
        <p:txBody>
          <a:bodyPr/>
          <a:lstStyle/>
          <a:p>
            <a:r>
              <a:rPr lang="en-US" u="sng" dirty="0">
                <a:solidFill>
                  <a:schemeClr val="bg1"/>
                </a:solidFill>
              </a:rPr>
              <a:t>jsc-hrp-space-radiation-element@mail.nasa.gov</a:t>
            </a:r>
            <a:endParaRPr lang="en-US" dirty="0"/>
          </a:p>
        </p:txBody>
      </p:sp>
    </p:spTree>
    <p:extLst>
      <p:ext uri="{BB962C8B-B14F-4D97-AF65-F5344CB8AC3E}">
        <p14:creationId xmlns:p14="http://schemas.microsoft.com/office/powerpoint/2010/main" val="929380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9.6|35.8|55.4"/>
</p:tagLst>
</file>

<file path=ppt/theme/theme1.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63684</TotalTime>
  <Words>3006</Words>
  <Application>Microsoft Office PowerPoint</Application>
  <PresentationFormat>Widescreen</PresentationFormat>
  <Paragraphs>304</Paragraphs>
  <Slides>17</Slides>
  <Notes>11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News Gothic MT</vt:lpstr>
      <vt:lpstr>5_ExplorationScenario-Updated</vt:lpstr>
      <vt:lpstr>NASA’s Human Research Program (HRP) Space Radiation Element (SRE)</vt:lpstr>
      <vt:lpstr>Space Radiation Element</vt:lpstr>
      <vt:lpstr>Space Radiation Element</vt:lpstr>
      <vt:lpstr>Educating the Next Generation Space Life Sciences Researchers</vt:lpstr>
      <vt:lpstr>Planned Exploration Activities</vt:lpstr>
      <vt:lpstr>Space Radiation</vt:lpstr>
      <vt:lpstr>What’s Out There? The Space Radiation Environment</vt:lpstr>
      <vt:lpstr>What’s Out There? The Space Radiation Environment</vt:lpstr>
      <vt:lpstr>What’s the Big Deal? Space Radiation Health Risks </vt:lpstr>
      <vt:lpstr>Challenges and Uncertainties in Risk Assessment and Research</vt:lpstr>
      <vt:lpstr>The Space Radiation Protection Challenge</vt:lpstr>
      <vt:lpstr>What Do we Do? Space Radiation Element Research</vt:lpstr>
      <vt:lpstr>Translating Basic Science to Applications (Example in Biomedicine) </vt:lpstr>
      <vt:lpstr>Ground Analog – NASA Space Radiation Laboratory</vt:lpstr>
      <vt:lpstr>International Collaborations</vt:lpstr>
      <vt:lpstr>More 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lisa.p.stephenson@nasa.gov</dc:creator>
  <cp:lastModifiedBy>Elgart, S Robin (JSC-SK4)[IPA]</cp:lastModifiedBy>
  <cp:revision>670</cp:revision>
  <cp:lastPrinted>2018-09-19T19:53:20Z</cp:lastPrinted>
  <dcterms:created xsi:type="dcterms:W3CDTF">2018-09-05T18:15:23Z</dcterms:created>
  <dcterms:modified xsi:type="dcterms:W3CDTF">2021-09-12T18:56:04Z</dcterms:modified>
</cp:coreProperties>
</file>