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igan, Erin L. (MSFC-EM21)" initials="LEL(E" lastIdx="1" clrIdx="0">
    <p:extLst>
      <p:ext uri="{19B8F6BF-5375-455C-9EA6-DF929625EA0E}">
        <p15:presenceInfo xmlns:p15="http://schemas.microsoft.com/office/powerpoint/2012/main" userId="S::elanigan@ndc.nasa.gov::045257bb-9809-4ec5-8112-05075f1d3f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8"/>
    <p:restoredTop sz="89668"/>
  </p:normalViewPr>
  <p:slideViewPr>
    <p:cSldViewPr snapToGrid="0" snapToObjects="1">
      <p:cViewPr>
        <p:scale>
          <a:sx n="112" d="100"/>
          <a:sy n="112" d="100"/>
        </p:scale>
        <p:origin x="132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55C1B-31AB-5E4C-AED2-7FAF2EDF060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EA4A9-36F1-B344-AA8B-0C888B2E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EA4A9-36F1-B344-AA8B-0C888B2EF7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2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EA4A9-36F1-B344-AA8B-0C888B2EF7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63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EA4A9-36F1-B344-AA8B-0C888B2EF7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EA4A9-36F1-B344-AA8B-0C888B2EF7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3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EA4A9-36F1-B344-AA8B-0C888B2EF7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3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EA4A9-36F1-B344-AA8B-0C888B2EF7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42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EA4A9-36F1-B344-AA8B-0C888B2EF7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9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AEC0-544E-424A-8F65-4666D4C95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26700-A013-4443-9C06-D240FF477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D78D-BD53-6B49-93CE-821AB49BB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BFDB6-D847-CF4C-9F1F-666934B4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B84C1-4397-634E-801E-579B6436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FC81-B1BF-004D-AF82-6FEEFA307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17529-51AA-8D4D-A550-888F1EC11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592FF-31CF-B94E-8FDC-D0DEAEAE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2F2F0-C031-9346-B885-4976BE8B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9DB7F-141A-DF40-8865-8EDB521D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3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E9295-6F75-8546-B7CB-16A904985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DC9CF-AEB3-104F-8449-EDFB59F6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2718A-DC6E-C546-A323-1950DA65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7E92A-2A80-8345-8732-6F955519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83FAA-B60E-CD40-B34E-6E5C4E39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4C9E-97A1-BD45-BB8C-B20891B5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D0A7-573B-0149-B757-149D74A01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759C8-A0A0-6247-BD88-479226CF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85D5-1962-A245-8153-6BB71CF65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DDA76-8FE3-1644-A080-CD835446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3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145F5-226E-EF41-BCF4-AEF0BA29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EE970-9C39-DA4C-BA24-F3E13CEF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F2648-DCF4-0F42-B31E-FE564516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6018E-0A03-6D4F-9BCF-F99D6FF1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4C352-F3CD-6045-99DD-2952DB11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9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0C3E-2603-BD41-869B-B4E7EA35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33395-C3A5-A444-80D4-5D7147D96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E4ADE-C8EA-E345-9E6B-39E0ECA94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59312-866F-4646-BC4C-10ABA58F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B59C9-CB89-F943-8302-C7E0023A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F1E8D-27E8-DB4E-BF0C-A9309E71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5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ECE41-4894-5F44-8152-552F3BF0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0F3FF-AAB2-7544-ADC7-7B7282560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01A76-D50F-144F-8000-592637151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BEF21-F9BF-D147-9CD3-A955E9E25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806656-3071-B249-90BD-B36BA387A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C0A5C-8AB7-CF4D-9E60-0BBC279CD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34EA2-F0B5-8049-A9DB-95B0CC5D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1389E0-B65C-7942-8CC2-C4D24EC6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FE8C-A370-C94F-AF0B-D5AFC2FC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D7B8D-920D-B141-BE92-9CF2929B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DC53E-C549-9B4E-A6D6-80061E9CE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3DF47-C481-0246-8D57-4969E6E0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DE0B00-D763-9145-BAC8-13CFF8778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0C037-8627-C44A-9E10-D11CD78D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ED242-9F2A-A748-BFB9-85D386BD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4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9079-3234-2E40-9FFA-F68C3028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484FA-7EBE-7845-A8F5-CB6B05B9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E1875-AB48-9F46-8461-5A9866629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A0F13-96FD-364C-BC65-3C79811A6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A6C64-E46B-F24C-B008-CA4CAEC8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D0B91-18EC-4341-8F03-E64F3E66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5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4E77-3A19-0442-B817-5C097A5B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B03DE-15BA-5149-8B3B-47AF0C35E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DF03A-3935-6A4B-8F80-81EC9AD52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387CB-82AD-5240-A681-E5970F41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C27C1-A6B8-774B-88D0-1922B3D2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10B10-9578-8F44-8C49-9B4548F0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8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A1601-2183-7541-87C7-989719B7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681B1-B7EE-4A40-A366-34913F836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F99BA-B359-0D42-8EDA-F5DDCFC31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8C79A-A906-9040-9E16-32A25A3AC2BD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65005-B69D-6844-845E-2A16058BD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48E0B-795D-D247-B8D5-9161590E5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108D8-96D7-9043-95C0-746D5DEA0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3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piexam.com/2016/02/28/asme-v-radiology-part-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ndtsupply.com/astm-e-1742-penetrameters.html" TargetMode="External"/><Relationship Id="rId5" Type="http://schemas.openxmlformats.org/officeDocument/2006/relationships/hyperlink" Target="https://ndtsupply.com/radiography-x-y-ray/x-ray-image-quality/plaque-type-iqi-s/astm-e-1025.htm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ndtsupply.com/astm-e-1742-penetrameters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td.canon/en/tech/fpd.html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commons.wikimedia.org/wiki/File:Computed_Radiography_Process.sv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iki/File:Screen_-_film_detector,_used_in_conventional_radiography.pn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5BFB4-8088-D140-B76C-EB0F908E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683" y="530017"/>
            <a:ext cx="856063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Analyzing the Subjectivity of Hole-Type Image Quality Indicators for Radiography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3FE59-DBEC-0245-AECA-991275F61E00}"/>
              </a:ext>
            </a:extLst>
          </p:cNvPr>
          <p:cNvSpPr txBox="1"/>
          <p:nvPr/>
        </p:nvSpPr>
        <p:spPr>
          <a:xfrm>
            <a:off x="476661" y="3017219"/>
            <a:ext cx="3492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Erin Lanigan</a:t>
            </a:r>
          </a:p>
          <a:p>
            <a:r>
              <a:rPr lang="en-US" b="1" dirty="0"/>
              <a:t>NASA Marshall Space Flight Center</a:t>
            </a:r>
          </a:p>
          <a:p>
            <a:r>
              <a:rPr lang="en-US" b="1" dirty="0"/>
              <a:t>Nondestructive Evaluation Team</a:t>
            </a:r>
          </a:p>
          <a:p>
            <a:endParaRPr lang="en-US" b="1" dirty="0"/>
          </a:p>
          <a:p>
            <a:r>
              <a:rPr lang="en-US" b="1" dirty="0"/>
              <a:t>The 13</a:t>
            </a:r>
            <a:r>
              <a:rPr lang="en-US" b="1" baseline="30000" dirty="0"/>
              <a:t>th</a:t>
            </a:r>
            <a:r>
              <a:rPr lang="en-US" b="1" dirty="0"/>
              <a:t> International Symposium on NDT in Aerospace 2021</a:t>
            </a:r>
          </a:p>
          <a:p>
            <a:endParaRPr lang="en-US" b="1" dirty="0"/>
          </a:p>
          <a:p>
            <a:r>
              <a:rPr lang="en-US" b="1" dirty="0"/>
              <a:t>5 October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6F36D6-AD6D-214B-B292-B6578E8C2C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5" t="32921" r="39545" b="46459"/>
          <a:stretch/>
        </p:blipFill>
        <p:spPr>
          <a:xfrm>
            <a:off x="4515342" y="2014780"/>
            <a:ext cx="6488455" cy="43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2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test this hypothesis, a probability of detection study was designed.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FD5A780B-4A37-B649-BC86-F9F7B453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41" y="1027441"/>
            <a:ext cx="6226433" cy="2883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EB4237-0726-C74F-8887-5D127B98C623}"/>
              </a:ext>
            </a:extLst>
          </p:cNvPr>
          <p:cNvSpPr txBox="1"/>
          <p:nvPr/>
        </p:nvSpPr>
        <p:spPr>
          <a:xfrm>
            <a:off x="6980961" y="1109731"/>
            <a:ext cx="45093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Want to achieve 90% probability of detection (POD) with 90% confidence</a:t>
            </a:r>
          </a:p>
          <a:p>
            <a:endParaRPr lang="en-US" sz="2200" dirty="0"/>
          </a:p>
          <a:p>
            <a:r>
              <a:rPr lang="en-US" sz="2200" dirty="0"/>
              <a:t>For a single defect size: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Must have at least 29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Must have 3x as many non-defect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Must detect 29 defects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6F7AD-55AB-B040-9FD3-3A20587B5F5F}"/>
              </a:ext>
            </a:extLst>
          </p:cNvPr>
          <p:cNvSpPr txBox="1"/>
          <p:nvPr/>
        </p:nvSpPr>
        <p:spPr>
          <a:xfrm>
            <a:off x="6839840" y="4501931"/>
            <a:ext cx="46504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~120 total zones, 8 zones per IQI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C7278-0B05-2A47-A158-941CD3F894D6}"/>
              </a:ext>
            </a:extLst>
          </p:cNvPr>
          <p:cNvSpPr txBox="1"/>
          <p:nvPr/>
        </p:nvSpPr>
        <p:spPr>
          <a:xfrm>
            <a:off x="8270234" y="5068658"/>
            <a:ext cx="22806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15 IQIs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7F4FD-D271-9743-9081-AD4D4DF07620}"/>
              </a:ext>
            </a:extLst>
          </p:cNvPr>
          <p:cNvSpPr txBox="1"/>
          <p:nvPr/>
        </p:nvSpPr>
        <p:spPr>
          <a:xfrm>
            <a:off x="884331" y="4606994"/>
            <a:ext cx="5211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Used a random number generator to assign hole placements.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F3477F-B725-A744-A9E1-A4FAC3D64948}"/>
              </a:ext>
            </a:extLst>
          </p:cNvPr>
          <p:cNvCxnSpPr>
            <a:cxnSpLocks/>
          </p:cNvCxnSpPr>
          <p:nvPr/>
        </p:nvCxnSpPr>
        <p:spPr>
          <a:xfrm>
            <a:off x="7708760" y="5373933"/>
            <a:ext cx="561474" cy="0"/>
          </a:xfrm>
          <a:prstGeom prst="straightConnector1">
            <a:avLst/>
          </a:prstGeom>
          <a:ln w="381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55DECA-E414-4E44-A5AC-C329288DCF50}"/>
              </a:ext>
            </a:extLst>
          </p:cNvPr>
          <p:cNvSpPr txBox="1"/>
          <p:nvPr/>
        </p:nvSpPr>
        <p:spPr>
          <a:xfrm>
            <a:off x="2316606" y="3787387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93533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Adding 1T-sized holes requires very precise micro-machining.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68E3F96-16C3-424E-8ED2-1BCCBDF4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85" t="34696" r="34346" b="34971"/>
          <a:stretch/>
        </p:blipFill>
        <p:spPr>
          <a:xfrm>
            <a:off x="1004557" y="1533989"/>
            <a:ext cx="2281472" cy="2105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887C4-17BF-7F45-A1A6-6BC4CD630734}"/>
              </a:ext>
            </a:extLst>
          </p:cNvPr>
          <p:cNvSpPr txBox="1"/>
          <p:nvPr/>
        </p:nvSpPr>
        <p:spPr>
          <a:xfrm>
            <a:off x="904968" y="1157246"/>
            <a:ext cx="247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Manufacturer’s 1T Hole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D42E644-82B3-4C46-AA8E-6336616B0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0" t="26544" r="29575" b="28345"/>
          <a:stretch/>
        </p:blipFill>
        <p:spPr>
          <a:xfrm>
            <a:off x="5721966" y="1626822"/>
            <a:ext cx="2531077" cy="2020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9B9607-424F-1F4F-B357-D817AC33A641}"/>
              </a:ext>
            </a:extLst>
          </p:cNvPr>
          <p:cNvSpPr txBox="1"/>
          <p:nvPr/>
        </p:nvSpPr>
        <p:spPr>
          <a:xfrm>
            <a:off x="5735368" y="1247388"/>
            <a:ext cx="253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Too Large</a:t>
            </a:r>
          </a:p>
        </p:txBody>
      </p:sp>
      <p:pic>
        <p:nvPicPr>
          <p:cNvPr id="10" name="Picture 9" descr="A picture containing outdoor, snow, slope&#10;&#10;Description automatically generated">
            <a:extLst>
              <a:ext uri="{FF2B5EF4-FFF2-40B4-BE49-F238E27FC236}">
                <a16:creationId xmlns:a16="http://schemas.microsoft.com/office/drawing/2014/main" id="{0722B617-4E0B-594B-9498-69806C420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37" t="31924" r="35952" b="41048"/>
          <a:stretch/>
        </p:blipFill>
        <p:spPr>
          <a:xfrm>
            <a:off x="5705614" y="4048080"/>
            <a:ext cx="2531077" cy="2151377"/>
          </a:xfrm>
          <a:prstGeom prst="rect">
            <a:avLst/>
          </a:prstGeom>
        </p:spPr>
      </p:pic>
      <p:pic>
        <p:nvPicPr>
          <p:cNvPr id="12" name="Picture 11" descr="A bug on a piece of wood&#10;&#10;Description automatically generated with low confidence">
            <a:extLst>
              <a:ext uri="{FF2B5EF4-FFF2-40B4-BE49-F238E27FC236}">
                <a16:creationId xmlns:a16="http://schemas.microsoft.com/office/drawing/2014/main" id="{A3B0D06B-2CAA-2048-B864-C0D71F9AE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52" t="35235" r="37925" b="36027"/>
          <a:stretch/>
        </p:blipFill>
        <p:spPr>
          <a:xfrm>
            <a:off x="8404033" y="4081927"/>
            <a:ext cx="2387056" cy="2114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C95C29-2F14-5149-B9D7-FBE54E306CCE}"/>
              </a:ext>
            </a:extLst>
          </p:cNvPr>
          <p:cNvSpPr txBox="1"/>
          <p:nvPr/>
        </p:nvSpPr>
        <p:spPr>
          <a:xfrm>
            <a:off x="5721966" y="3663096"/>
            <a:ext cx="508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Too Small, Incomplete (Front/Back)</a:t>
            </a:r>
          </a:p>
        </p:txBody>
      </p:sp>
      <p:pic>
        <p:nvPicPr>
          <p:cNvPr id="15" name="Picture 14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090EC1F5-337C-5945-AE4A-0703223238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86" t="25802" r="33984" b="35956"/>
          <a:stretch/>
        </p:blipFill>
        <p:spPr>
          <a:xfrm>
            <a:off x="8542803" y="1607990"/>
            <a:ext cx="2109515" cy="2020622"/>
          </a:xfrm>
          <a:prstGeom prst="rect">
            <a:avLst/>
          </a:prstGeom>
        </p:spPr>
      </p:pic>
      <p:pic>
        <p:nvPicPr>
          <p:cNvPr id="21" name="Picture 2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74B9DDC-0875-E74E-858A-28AF164D9B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208" t="32860" r="38539" b="40366"/>
          <a:stretch/>
        </p:blipFill>
        <p:spPr>
          <a:xfrm>
            <a:off x="1004557" y="4181025"/>
            <a:ext cx="2281472" cy="202059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4CC59EC-4394-5D48-858E-53756A1DD926}"/>
              </a:ext>
            </a:extLst>
          </p:cNvPr>
          <p:cNvSpPr/>
          <p:nvPr/>
        </p:nvSpPr>
        <p:spPr>
          <a:xfrm>
            <a:off x="604147" y="1064913"/>
            <a:ext cx="3053872" cy="5501661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920D09-3686-0C4D-8A12-4264283A4782}"/>
              </a:ext>
            </a:extLst>
          </p:cNvPr>
          <p:cNvSpPr txBox="1"/>
          <p:nvPr/>
        </p:nvSpPr>
        <p:spPr>
          <a:xfrm>
            <a:off x="904968" y="3811693"/>
            <a:ext cx="247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MSFC 1T Hole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05AA0C5-A84E-D440-BA97-19B286E1F6CD}"/>
              </a:ext>
            </a:extLst>
          </p:cNvPr>
          <p:cNvSpPr/>
          <p:nvPr/>
        </p:nvSpPr>
        <p:spPr>
          <a:xfrm>
            <a:off x="4946839" y="1064913"/>
            <a:ext cx="6460435" cy="5501661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CE3C7-604A-B445-A635-2049A298E05C}"/>
              </a:ext>
            </a:extLst>
          </p:cNvPr>
          <p:cNvSpPr txBox="1"/>
          <p:nvPr/>
        </p:nvSpPr>
        <p:spPr>
          <a:xfrm>
            <a:off x="8335509" y="1227467"/>
            <a:ext cx="253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Misshapen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A60C27-2FAA-7C4E-AC05-2B80DA24F47E}"/>
              </a:ext>
            </a:extLst>
          </p:cNvPr>
          <p:cNvSpPr txBox="1"/>
          <p:nvPr/>
        </p:nvSpPr>
        <p:spPr>
          <a:xfrm>
            <a:off x="1638300" y="1714147"/>
            <a:ext cx="952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0.0100”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6CB0A9-12C8-7E4A-A8D6-47453C10A3D2}"/>
              </a:ext>
            </a:extLst>
          </p:cNvPr>
          <p:cNvSpPr txBox="1"/>
          <p:nvPr/>
        </p:nvSpPr>
        <p:spPr>
          <a:xfrm rot="18073323">
            <a:off x="952500" y="4704997"/>
            <a:ext cx="952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0.0101”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0D7F8D-9759-2B48-902A-0F9BAD21C9DE}"/>
              </a:ext>
            </a:extLst>
          </p:cNvPr>
          <p:cNvSpPr txBox="1"/>
          <p:nvPr/>
        </p:nvSpPr>
        <p:spPr>
          <a:xfrm>
            <a:off x="6795953" y="1725714"/>
            <a:ext cx="952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0.0143”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4745A3-E8DC-8F49-BE77-F92321E8604B}"/>
              </a:ext>
            </a:extLst>
          </p:cNvPr>
          <p:cNvSpPr txBox="1"/>
          <p:nvPr/>
        </p:nvSpPr>
        <p:spPr>
          <a:xfrm>
            <a:off x="9181316" y="1725714"/>
            <a:ext cx="952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0.0109”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6A8BC9-91CF-2641-AFEB-B3ECBE2C5917}"/>
              </a:ext>
            </a:extLst>
          </p:cNvPr>
          <p:cNvSpPr txBox="1"/>
          <p:nvPr/>
        </p:nvSpPr>
        <p:spPr>
          <a:xfrm>
            <a:off x="9254080" y="2721826"/>
            <a:ext cx="686959" cy="214375"/>
          </a:xfrm>
          <a:prstGeom prst="rect">
            <a:avLst/>
          </a:prstGeom>
          <a:solidFill>
            <a:srgbClr val="4B4C4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E7CEEE-2D76-9A4B-959D-18AC95BEB15F}"/>
              </a:ext>
            </a:extLst>
          </p:cNvPr>
          <p:cNvSpPr txBox="1"/>
          <p:nvPr/>
        </p:nvSpPr>
        <p:spPr>
          <a:xfrm>
            <a:off x="6443319" y="4181025"/>
            <a:ext cx="11151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0.0081”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C4A17-791D-2542-BB99-DCE22EE7E157}"/>
              </a:ext>
            </a:extLst>
          </p:cNvPr>
          <p:cNvSpPr txBox="1"/>
          <p:nvPr/>
        </p:nvSpPr>
        <p:spPr>
          <a:xfrm>
            <a:off x="9323991" y="4282135"/>
            <a:ext cx="1071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0.0068”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032103-FCFD-B14C-8E7D-EED48099AC39}"/>
              </a:ext>
            </a:extLst>
          </p:cNvPr>
          <p:cNvSpPr txBox="1"/>
          <p:nvPr/>
        </p:nvSpPr>
        <p:spPr>
          <a:xfrm>
            <a:off x="3712418" y="2076780"/>
            <a:ext cx="1192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Diam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0.010”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 1</a:t>
            </a:r>
            <a:r>
              <a:rPr lang="en-US" sz="2400" b="1" dirty="0">
                <a:solidFill>
                  <a:schemeClr val="accent6"/>
                </a:solidFill>
              </a:rPr>
              <a:t>0%</a:t>
            </a:r>
          </a:p>
          <a:p>
            <a:pPr algn="ctr"/>
            <a:endParaRPr lang="en-US" sz="2400" b="1" dirty="0">
              <a:solidFill>
                <a:schemeClr val="accent6"/>
              </a:solidFill>
            </a:endParaRP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Min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0.009”</a:t>
            </a:r>
          </a:p>
          <a:p>
            <a:pPr algn="ctr"/>
            <a:endParaRPr lang="en-US" sz="2400" b="1" dirty="0">
              <a:solidFill>
                <a:schemeClr val="accent6"/>
              </a:solidFill>
            </a:endParaRP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Max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0.011”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D01F41-84A6-AD44-929B-FD93A9790AFF}"/>
              </a:ext>
            </a:extLst>
          </p:cNvPr>
          <p:cNvSpPr txBox="1"/>
          <p:nvPr/>
        </p:nvSpPr>
        <p:spPr>
          <a:xfrm>
            <a:off x="7161950" y="6222517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F2703F-0AD7-444B-BC8C-46243E3D6999}"/>
              </a:ext>
            </a:extLst>
          </p:cNvPr>
          <p:cNvSpPr txBox="1"/>
          <p:nvPr/>
        </p:nvSpPr>
        <p:spPr>
          <a:xfrm>
            <a:off x="967207" y="6233505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41624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Aluminum computed radiography inspections showed poor detectability.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2E444-F650-5F48-B818-C576C7585BD5}"/>
              </a:ext>
            </a:extLst>
          </p:cNvPr>
          <p:cNvSpPr txBox="1"/>
          <p:nvPr/>
        </p:nvSpPr>
        <p:spPr>
          <a:xfrm>
            <a:off x="2674798" y="970358"/>
            <a:ext cx="684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Al 2219, Tested on 0.125” Panel (IQI Thickness 4%)</a:t>
            </a:r>
          </a:p>
        </p:txBody>
      </p:sp>
      <p:pic>
        <p:nvPicPr>
          <p:cNvPr id="5" name="Picture 4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7CC18E7C-BC31-6949-93A8-F1CC937DC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6" t="16883" r="11949" b="20645"/>
          <a:stretch/>
        </p:blipFill>
        <p:spPr>
          <a:xfrm>
            <a:off x="7787129" y="2117078"/>
            <a:ext cx="3460143" cy="3756417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BAC21BA-A19F-D444-BDCF-E0315AD70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66149"/>
              </p:ext>
            </p:extLst>
          </p:nvPr>
        </p:nvGraphicFramePr>
        <p:xfrm>
          <a:off x="593559" y="2316480"/>
          <a:ext cx="628137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532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925976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07067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931333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69682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A5CB2BD-2922-F84C-B45E-A9BCA6A78174}"/>
              </a:ext>
            </a:extLst>
          </p:cNvPr>
          <p:cNvSpPr txBox="1"/>
          <p:nvPr/>
        </p:nvSpPr>
        <p:spPr>
          <a:xfrm>
            <a:off x="786509" y="1724956"/>
            <a:ext cx="589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Mini-Focus (120 kV, 4.5 mA)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3FAC8-2A10-0546-9677-126E91EDB8E9}"/>
              </a:ext>
            </a:extLst>
          </p:cNvPr>
          <p:cNvSpPr txBox="1"/>
          <p:nvPr/>
        </p:nvSpPr>
        <p:spPr>
          <a:xfrm>
            <a:off x="593558" y="4293316"/>
            <a:ext cx="589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Micro-Focus (120 kV, 0.3 mA)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FF78656D-ADB0-E248-957E-3A4A02FF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652943"/>
              </p:ext>
            </p:extLst>
          </p:nvPr>
        </p:nvGraphicFramePr>
        <p:xfrm>
          <a:off x="593558" y="4903017"/>
          <a:ext cx="628137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532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925976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07067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931333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E6DBFB6-F3D5-2B49-8DA7-D37735FF7292}"/>
              </a:ext>
            </a:extLst>
          </p:cNvPr>
          <p:cNvSpPr txBox="1"/>
          <p:nvPr/>
        </p:nvSpPr>
        <p:spPr>
          <a:xfrm>
            <a:off x="8343641" y="5911027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398480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Inconel computed radiography inspections had much better detectability.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A93DCEF-B879-FF4D-947A-CB51AC12A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55823"/>
              </p:ext>
            </p:extLst>
          </p:nvPr>
        </p:nvGraphicFramePr>
        <p:xfrm>
          <a:off x="593559" y="2316480"/>
          <a:ext cx="628137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532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925976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07067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931333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69682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7D3F471-3E02-DF47-8587-B9E7526D8C8E}"/>
              </a:ext>
            </a:extLst>
          </p:cNvPr>
          <p:cNvSpPr txBox="1"/>
          <p:nvPr/>
        </p:nvSpPr>
        <p:spPr>
          <a:xfrm>
            <a:off x="786509" y="1724956"/>
            <a:ext cx="589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Mini-Focus (240 kV, 2.9 mA)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58A53-A162-CB42-BAFC-8D5E1664FEB8}"/>
              </a:ext>
            </a:extLst>
          </p:cNvPr>
          <p:cNvSpPr txBox="1"/>
          <p:nvPr/>
        </p:nvSpPr>
        <p:spPr>
          <a:xfrm>
            <a:off x="640034" y="3977614"/>
            <a:ext cx="589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Micro-Focus (130 kV, 0.3 mA)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1256E736-FE65-764D-8083-CF39F201D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559860"/>
              </p:ext>
            </p:extLst>
          </p:nvPr>
        </p:nvGraphicFramePr>
        <p:xfrm>
          <a:off x="593558" y="4621723"/>
          <a:ext cx="628137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532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925976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97466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07067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931333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696821"/>
                  </a:ext>
                </a:extLst>
              </a:tr>
            </a:tbl>
          </a:graphicData>
        </a:graphic>
      </p:graphicFrame>
      <p:pic>
        <p:nvPicPr>
          <p:cNvPr id="11" name="Picture 10" descr="A piece of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A90F2BE1-9DA9-3A43-831A-45E1B8912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3" t="18220" r="20079" b="29383"/>
          <a:stretch/>
        </p:blipFill>
        <p:spPr>
          <a:xfrm>
            <a:off x="7359583" y="2316480"/>
            <a:ext cx="4192383" cy="3593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F87D58-208B-2749-8E20-1182F891852A}"/>
              </a:ext>
            </a:extLst>
          </p:cNvPr>
          <p:cNvSpPr txBox="1"/>
          <p:nvPr/>
        </p:nvSpPr>
        <p:spPr>
          <a:xfrm>
            <a:off x="2674798" y="970358"/>
            <a:ext cx="684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In 718, Tested on 0.125” Panel (IQI Thickness 4%)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BE859-33E4-7345-A6FF-FEC076DCCE83}"/>
              </a:ext>
            </a:extLst>
          </p:cNvPr>
          <p:cNvSpPr txBox="1"/>
          <p:nvPr/>
        </p:nvSpPr>
        <p:spPr>
          <a:xfrm>
            <a:off x="8343642" y="5993323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5870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0717703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Film had about the same detectability as mini-focus CR, but better detectability than micro-focus CR.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5C428-CE52-B040-BAA3-ACDFBB90FC8C}"/>
              </a:ext>
            </a:extLst>
          </p:cNvPr>
          <p:cNvSpPr txBox="1"/>
          <p:nvPr/>
        </p:nvSpPr>
        <p:spPr>
          <a:xfrm>
            <a:off x="2117540" y="1405066"/>
            <a:ext cx="795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Tested on 0.125” Panel (IQI Thickness 4%)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06C6E1F5-6B3F-F64D-B3F2-AA24C165E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936455"/>
              </p:ext>
            </p:extLst>
          </p:nvPr>
        </p:nvGraphicFramePr>
        <p:xfrm>
          <a:off x="488051" y="3246496"/>
          <a:ext cx="551227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424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44061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60596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817299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1F5B60-2368-414C-9710-E2F6E8DAC63F}"/>
              </a:ext>
            </a:extLst>
          </p:cNvPr>
          <p:cNvSpPr txBox="1"/>
          <p:nvPr/>
        </p:nvSpPr>
        <p:spPr>
          <a:xfrm>
            <a:off x="534525" y="2654972"/>
            <a:ext cx="545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Mini-Focus (120 kV, 4.5 mA)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9FC06-6AB3-6943-932F-A693399C2F38}"/>
              </a:ext>
            </a:extLst>
          </p:cNvPr>
          <p:cNvSpPr txBox="1"/>
          <p:nvPr/>
        </p:nvSpPr>
        <p:spPr>
          <a:xfrm>
            <a:off x="534525" y="4399648"/>
            <a:ext cx="545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Micro-Focus (120 kV, 0.3 mA)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C02B16-7EED-1342-8EB7-E8E4E2BC7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516335"/>
              </p:ext>
            </p:extLst>
          </p:nvPr>
        </p:nvGraphicFramePr>
        <p:xfrm>
          <a:off x="488049" y="5043757"/>
          <a:ext cx="550244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841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44061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34636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815842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981B92-1D72-F549-93CE-7DB5FF3ECDFE}"/>
              </a:ext>
            </a:extLst>
          </p:cNvPr>
          <p:cNvSpPr txBox="1"/>
          <p:nvPr/>
        </p:nvSpPr>
        <p:spPr>
          <a:xfrm>
            <a:off x="5664625" y="2000370"/>
            <a:ext cx="684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In 718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2F318A81-9A24-1F44-8C08-186F1058F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207743"/>
              </p:ext>
            </p:extLst>
          </p:nvPr>
        </p:nvGraphicFramePr>
        <p:xfrm>
          <a:off x="6357844" y="3246496"/>
          <a:ext cx="545596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81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26477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76696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808950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B1E4D88-9F51-F94F-BD11-6A8C75EB76B1}"/>
              </a:ext>
            </a:extLst>
          </p:cNvPr>
          <p:cNvSpPr txBox="1"/>
          <p:nvPr/>
        </p:nvSpPr>
        <p:spPr>
          <a:xfrm>
            <a:off x="6357844" y="2661101"/>
            <a:ext cx="545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Mini-Focus (240 kV, 2.9 mA)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61D3AB-F383-BB48-AD0D-9E9FDFE02458}"/>
              </a:ext>
            </a:extLst>
          </p:cNvPr>
          <p:cNvSpPr/>
          <p:nvPr/>
        </p:nvSpPr>
        <p:spPr>
          <a:xfrm>
            <a:off x="2694083" y="2010863"/>
            <a:ext cx="1136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Al 2219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30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Digital radiography showed poor results due to low quality images.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27A91-1F95-3547-A1B9-5245B192E86F}"/>
              </a:ext>
            </a:extLst>
          </p:cNvPr>
          <p:cNvSpPr txBox="1"/>
          <p:nvPr/>
        </p:nvSpPr>
        <p:spPr>
          <a:xfrm>
            <a:off x="2117540" y="1405066"/>
            <a:ext cx="795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Tested on 0.125” Panel (IQI Thickness 4%)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AD412910-5DE8-1A40-8736-DA673CE42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288049"/>
              </p:ext>
            </p:extLst>
          </p:nvPr>
        </p:nvGraphicFramePr>
        <p:xfrm>
          <a:off x="488051" y="3246496"/>
          <a:ext cx="551227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424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808892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44061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60596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817299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C90792-09DC-4841-B84D-733B5A259566}"/>
              </a:ext>
            </a:extLst>
          </p:cNvPr>
          <p:cNvSpPr txBox="1"/>
          <p:nvPr/>
        </p:nvSpPr>
        <p:spPr>
          <a:xfrm>
            <a:off x="534525" y="2654972"/>
            <a:ext cx="545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Micro-Focus (130 kV, 4.5 mA)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45283A-E60C-D94E-B1A5-1FBDA5898345}"/>
              </a:ext>
            </a:extLst>
          </p:cNvPr>
          <p:cNvSpPr txBox="1"/>
          <p:nvPr/>
        </p:nvSpPr>
        <p:spPr>
          <a:xfrm>
            <a:off x="5664625" y="2000370"/>
            <a:ext cx="684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In 718</a:t>
            </a: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21407519-ECBE-B342-93B1-4078F9E08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575321"/>
              </p:ext>
            </p:extLst>
          </p:nvPr>
        </p:nvGraphicFramePr>
        <p:xfrm>
          <a:off x="6357844" y="3246496"/>
          <a:ext cx="545596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81">
                  <a:extLst>
                    <a:ext uri="{9D8B030D-6E8A-4147-A177-3AD203B41FA5}">
                      <a16:colId xmlns:a16="http://schemas.microsoft.com/office/drawing/2014/main" val="2660368196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1960483256"/>
                    </a:ext>
                  </a:extLst>
                </a:gridCol>
                <a:gridCol w="826477">
                  <a:extLst>
                    <a:ext uri="{9D8B030D-6E8A-4147-A177-3AD203B41FA5}">
                      <a16:colId xmlns:a16="http://schemas.microsoft.com/office/drawing/2014/main" val="3768026463"/>
                    </a:ext>
                  </a:extLst>
                </a:gridCol>
                <a:gridCol w="1576696">
                  <a:extLst>
                    <a:ext uri="{9D8B030D-6E8A-4147-A177-3AD203B41FA5}">
                      <a16:colId xmlns:a16="http://schemas.microsoft.com/office/drawing/2014/main" val="1456167816"/>
                    </a:ext>
                  </a:extLst>
                </a:gridCol>
                <a:gridCol w="808950">
                  <a:extLst>
                    <a:ext uri="{9D8B030D-6E8A-4147-A177-3AD203B41FA5}">
                      <a16:colId xmlns:a16="http://schemas.microsoft.com/office/drawing/2014/main" val="131282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Inspector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8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23389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A158D68-D7A2-654E-A19E-F75B0754E0F9}"/>
              </a:ext>
            </a:extLst>
          </p:cNvPr>
          <p:cNvSpPr txBox="1"/>
          <p:nvPr/>
        </p:nvSpPr>
        <p:spPr>
          <a:xfrm>
            <a:off x="6357844" y="2661101"/>
            <a:ext cx="545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Micro-Focus (300 kV, 2.3 mA)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10B7A3-E896-F342-B1F8-8E881575B65E}"/>
              </a:ext>
            </a:extLst>
          </p:cNvPr>
          <p:cNvSpPr/>
          <p:nvPr/>
        </p:nvSpPr>
        <p:spPr>
          <a:xfrm>
            <a:off x="2694083" y="2010863"/>
            <a:ext cx="1136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Al 2219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6620C9-E29E-C644-944F-82CE506A0544}"/>
              </a:ext>
            </a:extLst>
          </p:cNvPr>
          <p:cNvSpPr txBox="1"/>
          <p:nvPr/>
        </p:nvSpPr>
        <p:spPr>
          <a:xfrm>
            <a:off x="2117540" y="4991269"/>
            <a:ext cx="795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More testing is needed on this system.</a:t>
            </a:r>
          </a:p>
        </p:txBody>
      </p:sp>
    </p:spTree>
    <p:extLst>
      <p:ext uri="{BB962C8B-B14F-4D97-AF65-F5344CB8AC3E}">
        <p14:creationId xmlns:p14="http://schemas.microsoft.com/office/powerpoint/2010/main" val="116492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None of the PODs rose to the 90/95 threshold used in NASA-STD-5009.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F87D6-4A4D-D644-AEA3-89991C154173}"/>
              </a:ext>
            </a:extLst>
          </p:cNvPr>
          <p:cNvSpPr txBox="1"/>
          <p:nvPr/>
        </p:nvSpPr>
        <p:spPr>
          <a:xfrm>
            <a:off x="1937655" y="4045214"/>
            <a:ext cx="8316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*Note: This is the POD threshold for</a:t>
            </a:r>
            <a:r>
              <a:rPr lang="en-US" sz="2800" i="1" dirty="0"/>
              <a:t> flaw </a:t>
            </a:r>
            <a:r>
              <a:rPr lang="en-US" sz="2800" dirty="0"/>
              <a:t>detection.</a:t>
            </a:r>
          </a:p>
          <a:p>
            <a:pPr algn="ctr"/>
            <a:r>
              <a:rPr lang="en-US" sz="2800" dirty="0"/>
              <a:t>Adapted for use in this POD study. 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11489AA-5AC4-4A46-821E-D918C06A7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6" y="1946761"/>
            <a:ext cx="10254343" cy="17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7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Contrast-to-noise ratio does not correlate well with visible detectability.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CEEA1F0-4953-2A41-B106-81F05CE68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t="84138" b="6454"/>
          <a:stretch/>
        </p:blipFill>
        <p:spPr>
          <a:xfrm>
            <a:off x="899923" y="5975338"/>
            <a:ext cx="10392151" cy="713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611A6D-CDC0-0C48-9FD2-61B3AE2CDE8B}"/>
              </a:ext>
            </a:extLst>
          </p:cNvPr>
          <p:cNvSpPr txBox="1"/>
          <p:nvPr/>
        </p:nvSpPr>
        <p:spPr>
          <a:xfrm>
            <a:off x="2345409" y="880247"/>
            <a:ext cx="375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Zone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A18A8-1818-124A-A175-7B934CFF32B7}"/>
              </a:ext>
            </a:extLst>
          </p:cNvPr>
          <p:cNvSpPr txBox="1"/>
          <p:nvPr/>
        </p:nvSpPr>
        <p:spPr>
          <a:xfrm>
            <a:off x="378189" y="2914709"/>
            <a:ext cx="47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IQI</a:t>
            </a:r>
          </a:p>
          <a:p>
            <a:pPr algn="ctr"/>
            <a:r>
              <a:rPr lang="en-US" b="1" dirty="0"/>
              <a:t>#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839061-7B74-B74D-A05A-C3340ED15EA6}"/>
                  </a:ext>
                </a:extLst>
              </p:cNvPr>
              <p:cNvSpPr txBox="1"/>
              <p:nvPr/>
            </p:nvSpPr>
            <p:spPr>
              <a:xfrm>
                <a:off x="9136213" y="1444772"/>
                <a:ext cx="2551852" cy="525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𝑆𝑖𝑔𝑛𝑎𝑙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𝑁𝑜𝑖𝑠𝑒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𝑁𝑜𝑖𝑠𝑒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839061-7B74-B74D-A05A-C3340ED15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213" y="1444772"/>
                <a:ext cx="2551852" cy="525785"/>
              </a:xfrm>
              <a:prstGeom prst="rect">
                <a:avLst/>
              </a:prstGeom>
              <a:blipFill>
                <a:blip r:embed="rId3"/>
                <a:stretch>
                  <a:fillRect l="-1485" t="-4651" r="-2475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E84FE0-EBE2-2A49-A4B9-9432A8D0AD11}"/>
                  </a:ext>
                </a:extLst>
              </p:cNvPr>
              <p:cNvSpPr txBox="1"/>
              <p:nvPr/>
            </p:nvSpPr>
            <p:spPr>
              <a:xfrm>
                <a:off x="9136213" y="2465069"/>
                <a:ext cx="2558344" cy="6463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Signal below noise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E84FE0-EBE2-2A49-A4B9-9432A8D0A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213" y="2465069"/>
                <a:ext cx="2558344" cy="646331"/>
              </a:xfrm>
              <a:prstGeom prst="rect">
                <a:avLst/>
              </a:prstGeom>
              <a:blipFill>
                <a:blip r:embed="rId4"/>
                <a:stretch>
                  <a:fillRect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ACBD6C-DA18-284F-8F16-3A0E4B025C11}"/>
                  </a:ext>
                </a:extLst>
              </p:cNvPr>
              <p:cNvSpPr txBox="1"/>
              <p:nvPr/>
            </p:nvSpPr>
            <p:spPr>
              <a:xfrm>
                <a:off x="9136213" y="3284062"/>
                <a:ext cx="2558344" cy="64633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Contrast below noise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ACBD6C-DA18-284F-8F16-3A0E4B025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213" y="3284062"/>
                <a:ext cx="2558344" cy="646331"/>
              </a:xfrm>
              <a:prstGeom prst="rect">
                <a:avLst/>
              </a:prstGeom>
              <a:blipFill>
                <a:blip r:embed="rId5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061D55-E094-7842-B873-B8986DD93F55}"/>
                  </a:ext>
                </a:extLst>
              </p:cNvPr>
              <p:cNvSpPr txBox="1"/>
              <p:nvPr/>
            </p:nvSpPr>
            <p:spPr>
              <a:xfrm>
                <a:off x="9136213" y="4113517"/>
                <a:ext cx="2558345" cy="64633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Contrast above noise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061D55-E094-7842-B873-B8986DD93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213" y="4113517"/>
                <a:ext cx="2558345" cy="646331"/>
              </a:xfrm>
              <a:prstGeom prst="rect">
                <a:avLst/>
              </a:prstGeom>
              <a:blipFill>
                <a:blip r:embed="rId6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8BB170-4ABE-9F4B-8424-5A9486082337}"/>
                  </a:ext>
                </a:extLst>
              </p:cNvPr>
              <p:cNvSpPr txBox="1"/>
              <p:nvPr/>
            </p:nvSpPr>
            <p:spPr>
              <a:xfrm>
                <a:off x="9136214" y="4932510"/>
                <a:ext cx="2558345" cy="646331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Meets NASA-STD-5009b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&gt;2.5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8BB170-4ABE-9F4B-8424-5A9486082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214" y="4932510"/>
                <a:ext cx="2558345" cy="646331"/>
              </a:xfrm>
              <a:prstGeom prst="rect">
                <a:avLst/>
              </a:prstGeom>
              <a:blipFill>
                <a:blip r:embed="rId7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FCFC4560-801A-634D-8DA8-B59CAED21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46" y="1320782"/>
            <a:ext cx="7635504" cy="42810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9785BA-CEFE-9F47-899B-D87D1115EF17}"/>
              </a:ext>
            </a:extLst>
          </p:cNvPr>
          <p:cNvSpPr txBox="1"/>
          <p:nvPr/>
        </p:nvSpPr>
        <p:spPr>
          <a:xfrm>
            <a:off x="1041890" y="5790672"/>
            <a:ext cx="287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From NASA-STD-5009b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44732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conclusion, knowing the location of the 1T hole does influence the likelihood of detection.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C242B-4401-964A-84A3-210860DB4BE0}"/>
              </a:ext>
            </a:extLst>
          </p:cNvPr>
          <p:cNvSpPr txBox="1"/>
          <p:nvPr/>
        </p:nvSpPr>
        <p:spPr>
          <a:xfrm>
            <a:off x="779488" y="2168213"/>
            <a:ext cx="96386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 1T hole is misidentified, the desired sensitivity may not be achieved.</a:t>
            </a:r>
          </a:p>
          <a:p>
            <a:endParaRPr lang="en-US" sz="1200" dirty="0"/>
          </a:p>
          <a:p>
            <a:pPr lvl="1"/>
            <a:r>
              <a:rPr lang="en-US" sz="2200" i="1" dirty="0"/>
              <a:t>Is the 1T sensitivity level </a:t>
            </a:r>
            <a:r>
              <a:rPr lang="en-US" sz="2200" b="1" dirty="0"/>
              <a:t>attainable</a:t>
            </a:r>
            <a:r>
              <a:rPr lang="en-US" sz="2200" i="1" dirty="0"/>
              <a:t>? Is it </a:t>
            </a:r>
            <a:r>
              <a:rPr lang="en-US" sz="2200" b="1" dirty="0"/>
              <a:t>necessary</a:t>
            </a:r>
            <a:r>
              <a:rPr lang="en-US" sz="2200" i="1" dirty="0"/>
              <a:t>?</a:t>
            </a:r>
          </a:p>
          <a:p>
            <a:pPr lvl="1"/>
            <a:r>
              <a:rPr lang="en-US" sz="2200" i="1" dirty="0"/>
              <a:t>Are there better indicators of image sensitivity?</a:t>
            </a:r>
          </a:p>
          <a:p>
            <a:pPr lvl="1"/>
            <a:r>
              <a:rPr lang="en-US" sz="2200" i="1" dirty="0"/>
              <a:t>Can CNR, SNR, etc. be using to </a:t>
            </a:r>
            <a:r>
              <a:rPr lang="en-US" sz="2200" b="1" dirty="0"/>
              <a:t>quantify</a:t>
            </a:r>
            <a:r>
              <a:rPr lang="en-US" sz="2200" i="1" dirty="0"/>
              <a:t> detectability?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21D7F-75F7-A94C-913E-B3FDA593A489}"/>
              </a:ext>
            </a:extLst>
          </p:cNvPr>
          <p:cNvSpPr txBox="1"/>
          <p:nvPr/>
        </p:nvSpPr>
        <p:spPr>
          <a:xfrm>
            <a:off x="779488" y="4066033"/>
            <a:ext cx="96386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What’s next?</a:t>
            </a:r>
            <a:endParaRPr lang="en-US" sz="1200" dirty="0"/>
          </a:p>
          <a:p>
            <a:pPr lvl="1"/>
            <a:r>
              <a:rPr lang="en-US" sz="2200" b="1" dirty="0"/>
              <a:t>More testing </a:t>
            </a:r>
            <a:r>
              <a:rPr lang="en-US" sz="2200" i="1" dirty="0"/>
              <a:t>to validate findings</a:t>
            </a:r>
          </a:p>
          <a:p>
            <a:pPr lvl="1"/>
            <a:r>
              <a:rPr lang="en-US" sz="2200" i="1" dirty="0"/>
              <a:t>	Test larger 1T hole sizes</a:t>
            </a:r>
          </a:p>
          <a:p>
            <a:pPr lvl="1"/>
            <a:r>
              <a:rPr lang="en-US" sz="2200" i="1" dirty="0"/>
              <a:t>Investigate sensitivity level needed to find defects of interest</a:t>
            </a:r>
          </a:p>
          <a:p>
            <a:pPr lvl="1"/>
            <a:r>
              <a:rPr lang="en-US" sz="2200" i="1" dirty="0"/>
              <a:t>Compare to </a:t>
            </a:r>
            <a:r>
              <a:rPr lang="en-US" sz="2200" b="1" dirty="0"/>
              <a:t>other types of IQIs </a:t>
            </a:r>
            <a:r>
              <a:rPr lang="en-US" sz="2200" i="1" dirty="0"/>
              <a:t>(ex: wire-type, crack IQI)</a:t>
            </a:r>
          </a:p>
          <a:p>
            <a:pPr lvl="1"/>
            <a:r>
              <a:rPr lang="en-US" sz="2200" b="1" dirty="0"/>
              <a:t>Procedures</a:t>
            </a:r>
            <a:r>
              <a:rPr lang="en-US" sz="2200" i="1" dirty="0"/>
              <a:t> for optimizing sensitivity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D0A969-A0A0-5D48-B4E5-2B03B13CDCFF}"/>
              </a:ext>
            </a:extLst>
          </p:cNvPr>
          <p:cNvSpPr/>
          <p:nvPr/>
        </p:nvSpPr>
        <p:spPr>
          <a:xfrm>
            <a:off x="779488" y="1249579"/>
            <a:ext cx="10449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This may be okay,</a:t>
            </a:r>
            <a:r>
              <a:rPr lang="en-US" sz="2400" b="1" dirty="0"/>
              <a:t> if </a:t>
            </a:r>
            <a:r>
              <a:rPr lang="en-US" sz="2400" dirty="0"/>
              <a:t>the 1T hole is actually visible.</a:t>
            </a:r>
          </a:p>
          <a:p>
            <a:r>
              <a:rPr lang="en-US" sz="2400" dirty="0"/>
              <a:t>The high rate of false positives indicates that noise is easily mistaken for 1T holes.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5D3F9-3D61-594B-8C88-FB8D2008F381}"/>
              </a:ext>
            </a:extLst>
          </p:cNvPr>
          <p:cNvSpPr txBox="1"/>
          <p:nvPr/>
        </p:nvSpPr>
        <p:spPr>
          <a:xfrm>
            <a:off x="8913152" y="3895377"/>
            <a:ext cx="249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Thank you for your time!</a:t>
            </a:r>
          </a:p>
          <a:p>
            <a:pPr algn="ctr"/>
            <a:endParaRPr lang="en-US" sz="2400" b="1" dirty="0">
              <a:solidFill>
                <a:schemeClr val="accent6"/>
              </a:solidFill>
            </a:endParaRP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07093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5BFB4-8088-D140-B76C-EB0F908E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89" y="330945"/>
            <a:ext cx="11435622" cy="918634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This presentation will explore the subjectivity of image quality indicators (IQIs) used for radiography.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3FE59-DBEC-0245-AECA-991275F61E00}"/>
              </a:ext>
            </a:extLst>
          </p:cNvPr>
          <p:cNvSpPr txBox="1"/>
          <p:nvPr/>
        </p:nvSpPr>
        <p:spPr>
          <a:xfrm>
            <a:off x="816842" y="3874187"/>
            <a:ext cx="2278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Introduction to the Basis for IQIs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916DF-974D-C646-9DB6-312287A7A574}"/>
              </a:ext>
            </a:extLst>
          </p:cNvPr>
          <p:cNvSpPr txBox="1"/>
          <p:nvPr/>
        </p:nvSpPr>
        <p:spPr>
          <a:xfrm>
            <a:off x="4308933" y="4629522"/>
            <a:ext cx="2840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Subjectivity of Detection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B6E56-50BD-9546-A00E-6951CE36DB8C}"/>
              </a:ext>
            </a:extLst>
          </p:cNvPr>
          <p:cNvSpPr txBox="1"/>
          <p:nvPr/>
        </p:nvSpPr>
        <p:spPr>
          <a:xfrm>
            <a:off x="8367439" y="5752167"/>
            <a:ext cx="2646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Testing &amp; Results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49529B-4BD7-5543-8F40-72B784D41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527" y="3180368"/>
            <a:ext cx="3303451" cy="1252799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2917406B-C6D2-7F4E-9D63-74ECC695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213" y="3785843"/>
            <a:ext cx="4246598" cy="196632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C69B91A-8E02-C347-B164-8193677CC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41" y="1584166"/>
            <a:ext cx="3303451" cy="20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8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Image quality indicators are used to determine the sensitivity of a radiographic image.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B0FD6D1-ACC7-DA4F-9D98-6532EC67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015" y="1742420"/>
            <a:ext cx="5219920" cy="3295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F69A2-658E-E244-8207-81153F872700}"/>
              </a:ext>
            </a:extLst>
          </p:cNvPr>
          <p:cNvSpPr txBox="1"/>
          <p:nvPr/>
        </p:nvSpPr>
        <p:spPr>
          <a:xfrm>
            <a:off x="1666150" y="1742420"/>
            <a:ext cx="370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ASTM E1742: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7BAD3-ED1A-0E42-90E6-A014F5F62E19}"/>
              </a:ext>
            </a:extLst>
          </p:cNvPr>
          <p:cNvSpPr txBox="1"/>
          <p:nvPr/>
        </p:nvSpPr>
        <p:spPr>
          <a:xfrm>
            <a:off x="7635787" y="5258175"/>
            <a:ext cx="286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From </a:t>
            </a:r>
            <a:r>
              <a:rPr lang="en-US" sz="1000" dirty="0">
                <a:hlinkClick r:id="rId4"/>
              </a:rPr>
              <a:t>Apiexam.com </a:t>
            </a:r>
            <a:r>
              <a:rPr lang="en-US" sz="1000" dirty="0"/>
              <a:t>“ASME V Radiology part 2.” Copyright Carlos F Melina. Used with permission.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3CC81-B603-1A4E-B472-9DEF73408668}"/>
              </a:ext>
            </a:extLst>
          </p:cNvPr>
          <p:cNvSpPr txBox="1"/>
          <p:nvPr/>
        </p:nvSpPr>
        <p:spPr>
          <a:xfrm>
            <a:off x="3028730" y="2695179"/>
            <a:ext cx="200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2-1T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9A274-6C31-554D-952F-3EE678D3E35D}"/>
              </a:ext>
            </a:extLst>
          </p:cNvPr>
          <p:cNvSpPr txBox="1"/>
          <p:nvPr/>
        </p:nvSpPr>
        <p:spPr>
          <a:xfrm>
            <a:off x="2020062" y="2926011"/>
            <a:ext cx="5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DFC29-DBAD-0B44-8B1F-9D090CF90BC9}"/>
              </a:ext>
            </a:extLst>
          </p:cNvPr>
          <p:cNvSpPr txBox="1"/>
          <p:nvPr/>
        </p:nvSpPr>
        <p:spPr>
          <a:xfrm>
            <a:off x="1984744" y="3967470"/>
            <a:ext cx="147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IQI Thickness, %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82530D-8F55-3640-882F-34EB20D199ED}"/>
              </a:ext>
            </a:extLst>
          </p:cNvPr>
          <p:cNvCxnSpPr/>
          <p:nvPr/>
        </p:nvCxnSpPr>
        <p:spPr>
          <a:xfrm flipV="1">
            <a:off x="3245547" y="3459639"/>
            <a:ext cx="0" cy="5090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D78A8B-7987-7944-94E8-53AD6B7CD2B9}"/>
              </a:ext>
            </a:extLst>
          </p:cNvPr>
          <p:cNvSpPr txBox="1"/>
          <p:nvPr/>
        </p:nvSpPr>
        <p:spPr>
          <a:xfrm>
            <a:off x="3759550" y="3880514"/>
            <a:ext cx="157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Minimum Hole Diameter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EB4438-B9F8-EC4E-BB50-83CBAEC5ED46}"/>
              </a:ext>
            </a:extLst>
          </p:cNvPr>
          <p:cNvCxnSpPr>
            <a:cxnSpLocks/>
          </p:cNvCxnSpPr>
          <p:nvPr/>
        </p:nvCxnSpPr>
        <p:spPr>
          <a:xfrm flipV="1">
            <a:off x="3930304" y="3459639"/>
            <a:ext cx="0" cy="363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0A18A2-95AD-FB4E-B048-07CCD66514B1}"/>
              </a:ext>
            </a:extLst>
          </p:cNvPr>
          <p:cNvSpPr txBox="1"/>
          <p:nvPr/>
        </p:nvSpPr>
        <p:spPr>
          <a:xfrm>
            <a:off x="3759550" y="4482070"/>
            <a:ext cx="171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Expressed as multiples of IQI thickness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F16D7-4E7A-E74B-A812-68D4682BE7D0}"/>
              </a:ext>
            </a:extLst>
          </p:cNvPr>
          <p:cNvSpPr txBox="1"/>
          <p:nvPr/>
        </p:nvSpPr>
        <p:spPr>
          <a:xfrm>
            <a:off x="1984744" y="4593430"/>
            <a:ext cx="171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Expressed as percentage of material thickness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28DEF7-29C1-6E4F-AD5C-CFEE77B36751}"/>
              </a:ext>
            </a:extLst>
          </p:cNvPr>
          <p:cNvSpPr txBox="1"/>
          <p:nvPr/>
        </p:nvSpPr>
        <p:spPr>
          <a:xfrm>
            <a:off x="2076485" y="5058120"/>
            <a:ext cx="128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 or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7F3BA2-41C8-B944-97BA-EB0129394134}"/>
              </a:ext>
            </a:extLst>
          </p:cNvPr>
          <p:cNvSpPr txBox="1"/>
          <p:nvPr/>
        </p:nvSpPr>
        <p:spPr>
          <a:xfrm>
            <a:off x="3759550" y="4975924"/>
            <a:ext cx="148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1T, 2T, or 4T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80EA2-5D0E-6E45-B03F-62FFD2000EF0}"/>
              </a:ext>
            </a:extLst>
          </p:cNvPr>
          <p:cNvSpPr/>
          <p:nvPr/>
        </p:nvSpPr>
        <p:spPr>
          <a:xfrm>
            <a:off x="1666150" y="2116963"/>
            <a:ext cx="3578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Radiographic Quality Level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006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905AEA1-B938-F24F-88FE-17CD34F97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3968">
            <a:off x="1476220" y="2095799"/>
            <a:ext cx="3641552" cy="364155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Hole-Type IQIs are designed per ASTM E1742 and E1025.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E7C2F-1778-9943-A12D-8AC6D9B1BDC7}"/>
              </a:ext>
            </a:extLst>
          </p:cNvPr>
          <p:cNvSpPr txBox="1"/>
          <p:nvPr/>
        </p:nvSpPr>
        <p:spPr>
          <a:xfrm>
            <a:off x="7122544" y="1812119"/>
            <a:ext cx="2903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ASTM E1742 Annex A1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E47A21-D67E-4B48-8669-FF93F74EE236}"/>
              </a:ext>
            </a:extLst>
          </p:cNvPr>
          <p:cNvSpPr txBox="1"/>
          <p:nvPr/>
        </p:nvSpPr>
        <p:spPr>
          <a:xfrm>
            <a:off x="7122544" y="1429104"/>
            <a:ext cx="2903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Alternate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F464B-8F37-6243-9D5B-C1E87C2FF886}"/>
              </a:ext>
            </a:extLst>
          </p:cNvPr>
          <p:cNvSpPr txBox="1"/>
          <p:nvPr/>
        </p:nvSpPr>
        <p:spPr>
          <a:xfrm>
            <a:off x="1476032" y="5263634"/>
            <a:ext cx="39378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1.5” x 0.75” </a:t>
            </a:r>
            <a:r>
              <a:rPr lang="en-US" sz="2200" dirty="0"/>
              <a:t>for most thicknesses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8DE9E-C1A6-6C45-98F3-E280979B5491}"/>
              </a:ext>
            </a:extLst>
          </p:cNvPr>
          <p:cNvSpPr txBox="1"/>
          <p:nvPr/>
        </p:nvSpPr>
        <p:spPr>
          <a:xfrm>
            <a:off x="1845185" y="1812119"/>
            <a:ext cx="2903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ASTM E1025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F7EC4-6FEC-2D4D-9925-E73F94EFAC9A}"/>
              </a:ext>
            </a:extLst>
          </p:cNvPr>
          <p:cNvSpPr txBox="1"/>
          <p:nvPr/>
        </p:nvSpPr>
        <p:spPr>
          <a:xfrm>
            <a:off x="2932796" y="2873402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18CF8B-B083-EB4E-B625-9182C5BE4519}"/>
              </a:ext>
            </a:extLst>
          </p:cNvPr>
          <p:cNvSpPr txBox="1"/>
          <p:nvPr/>
        </p:nvSpPr>
        <p:spPr>
          <a:xfrm>
            <a:off x="3485351" y="277172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1A9F5-CC21-4F4F-8B45-A1D17D620D73}"/>
              </a:ext>
            </a:extLst>
          </p:cNvPr>
          <p:cNvSpPr txBox="1"/>
          <p:nvPr/>
        </p:nvSpPr>
        <p:spPr>
          <a:xfrm>
            <a:off x="4086392" y="267175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97841-09E3-A441-AB0D-F293A501D721}"/>
              </a:ext>
            </a:extLst>
          </p:cNvPr>
          <p:cNvSpPr txBox="1"/>
          <p:nvPr/>
        </p:nvSpPr>
        <p:spPr>
          <a:xfrm>
            <a:off x="1020606" y="419949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ID #</a:t>
            </a:r>
          </a:p>
        </p:txBody>
      </p:sp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5D2711E2-4C54-3C47-8914-51FA1625F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110" y="2524569"/>
            <a:ext cx="3786588" cy="37954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987103B-11AA-BF46-97CD-10ABE22CB1D8}"/>
              </a:ext>
            </a:extLst>
          </p:cNvPr>
          <p:cNvSpPr/>
          <p:nvPr/>
        </p:nvSpPr>
        <p:spPr>
          <a:xfrm rot="20898394">
            <a:off x="6497291" y="4398032"/>
            <a:ext cx="4701512" cy="1499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5467ED-8C3A-A045-9E6F-76ECF205D805}"/>
              </a:ext>
            </a:extLst>
          </p:cNvPr>
          <p:cNvSpPr txBox="1"/>
          <p:nvPr/>
        </p:nvSpPr>
        <p:spPr>
          <a:xfrm>
            <a:off x="6891532" y="5268847"/>
            <a:ext cx="3655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2” x 0.5” </a:t>
            </a:r>
            <a:r>
              <a:rPr lang="en-US" sz="2200" dirty="0"/>
              <a:t>for most thicknesses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F8DAEE-D815-9044-B275-4D5490DB96B9}"/>
              </a:ext>
            </a:extLst>
          </p:cNvPr>
          <p:cNvSpPr txBox="1"/>
          <p:nvPr/>
        </p:nvSpPr>
        <p:spPr>
          <a:xfrm>
            <a:off x="7830133" y="289455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DB8336-3B42-9049-AEEC-6EE4E5E8A5DC}"/>
              </a:ext>
            </a:extLst>
          </p:cNvPr>
          <p:cNvSpPr txBox="1"/>
          <p:nvPr/>
        </p:nvSpPr>
        <p:spPr>
          <a:xfrm>
            <a:off x="8388940" y="2717530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19F6F0-91DA-5246-9C4E-75789AEDFF59}"/>
              </a:ext>
            </a:extLst>
          </p:cNvPr>
          <p:cNvSpPr txBox="1"/>
          <p:nvPr/>
        </p:nvSpPr>
        <p:spPr>
          <a:xfrm>
            <a:off x="9039314" y="2630585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64ADD9-C252-EE42-83C2-5D5CD1843166}"/>
              </a:ext>
            </a:extLst>
          </p:cNvPr>
          <p:cNvSpPr txBox="1"/>
          <p:nvPr/>
        </p:nvSpPr>
        <p:spPr>
          <a:xfrm>
            <a:off x="6056651" y="3802075"/>
            <a:ext cx="1018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Panel Thickness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A91FCB-E0B0-734E-A02C-F3554ABFF6C4}"/>
              </a:ext>
            </a:extLst>
          </p:cNvPr>
          <p:cNvSpPr txBox="1"/>
          <p:nvPr/>
        </p:nvSpPr>
        <p:spPr>
          <a:xfrm>
            <a:off x="2965572" y="4690336"/>
            <a:ext cx="1994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5"/>
              </a:rPr>
              <a:t>NDT Supply</a:t>
            </a:r>
            <a:r>
              <a:rPr lang="en-US" sz="1000" dirty="0"/>
              <a:t>. “ASTM-E-1025”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408630-941B-A44E-A336-A3E854422007}"/>
              </a:ext>
            </a:extLst>
          </p:cNvPr>
          <p:cNvSpPr txBox="1"/>
          <p:nvPr/>
        </p:nvSpPr>
        <p:spPr>
          <a:xfrm>
            <a:off x="8100595" y="4690337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6"/>
              </a:rPr>
              <a:t>NDT Supply</a:t>
            </a:r>
            <a:r>
              <a:rPr lang="en-US" sz="1000" dirty="0"/>
              <a:t>. “ASTM-E-1742”</a:t>
            </a:r>
          </a:p>
        </p:txBody>
      </p:sp>
    </p:spTree>
    <p:extLst>
      <p:ext uri="{BB962C8B-B14F-4D97-AF65-F5344CB8AC3E}">
        <p14:creationId xmlns:p14="http://schemas.microsoft.com/office/powerpoint/2010/main" val="104245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NASA-STD-5009 requires detection of the 1T-sized hole.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2F7959A-AE0A-6A43-86D2-80A8F72BC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t="61588" b="17563"/>
          <a:stretch/>
        </p:blipFill>
        <p:spPr>
          <a:xfrm>
            <a:off x="378189" y="948494"/>
            <a:ext cx="10091757" cy="1535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0EC0BB-23F8-0A4D-ADCE-CCD27DF1693B}"/>
              </a:ext>
            </a:extLst>
          </p:cNvPr>
          <p:cNvSpPr txBox="1"/>
          <p:nvPr/>
        </p:nvSpPr>
        <p:spPr>
          <a:xfrm>
            <a:off x="2211211" y="2483516"/>
            <a:ext cx="370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ASTM E1742: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FE3A5-E24D-6E45-BC18-928E8A9758FC}"/>
              </a:ext>
            </a:extLst>
          </p:cNvPr>
          <p:cNvSpPr txBox="1"/>
          <p:nvPr/>
        </p:nvSpPr>
        <p:spPr>
          <a:xfrm>
            <a:off x="3573791" y="3436275"/>
            <a:ext cx="200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2-1T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CBF57-73F4-584C-BF2C-7C94E77D2225}"/>
              </a:ext>
            </a:extLst>
          </p:cNvPr>
          <p:cNvSpPr txBox="1"/>
          <p:nvPr/>
        </p:nvSpPr>
        <p:spPr>
          <a:xfrm>
            <a:off x="2565123" y="3667107"/>
            <a:ext cx="5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03020-D1BD-7F43-B70D-1A0192DE8D70}"/>
              </a:ext>
            </a:extLst>
          </p:cNvPr>
          <p:cNvSpPr txBox="1"/>
          <p:nvPr/>
        </p:nvSpPr>
        <p:spPr>
          <a:xfrm>
            <a:off x="2529805" y="4708566"/>
            <a:ext cx="147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IQI Thickness, %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47FF70-5FBE-7C4E-8042-DF2D5179FE46}"/>
              </a:ext>
            </a:extLst>
          </p:cNvPr>
          <p:cNvCxnSpPr/>
          <p:nvPr/>
        </p:nvCxnSpPr>
        <p:spPr>
          <a:xfrm flipV="1">
            <a:off x="3790608" y="4200735"/>
            <a:ext cx="0" cy="5090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FB568AB-CD15-D149-83E4-4F6DDBCD1FEC}"/>
              </a:ext>
            </a:extLst>
          </p:cNvPr>
          <p:cNvSpPr txBox="1"/>
          <p:nvPr/>
        </p:nvSpPr>
        <p:spPr>
          <a:xfrm>
            <a:off x="4304611" y="4621610"/>
            <a:ext cx="157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Minimum Hole Diameter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7FA37D-E9AD-9149-9701-958F05E95F20}"/>
              </a:ext>
            </a:extLst>
          </p:cNvPr>
          <p:cNvCxnSpPr>
            <a:cxnSpLocks/>
          </p:cNvCxnSpPr>
          <p:nvPr/>
        </p:nvCxnSpPr>
        <p:spPr>
          <a:xfrm flipV="1">
            <a:off x="4475365" y="4200735"/>
            <a:ext cx="0" cy="363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24F867-5E82-2545-847C-C56650B47804}"/>
              </a:ext>
            </a:extLst>
          </p:cNvPr>
          <p:cNvSpPr txBox="1"/>
          <p:nvPr/>
        </p:nvSpPr>
        <p:spPr>
          <a:xfrm>
            <a:off x="4304611" y="5223166"/>
            <a:ext cx="171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Expressed as multiples of IQI thickness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38E8C8-2752-494C-9B90-A3D33403106F}"/>
              </a:ext>
            </a:extLst>
          </p:cNvPr>
          <p:cNvSpPr txBox="1"/>
          <p:nvPr/>
        </p:nvSpPr>
        <p:spPr>
          <a:xfrm>
            <a:off x="2529805" y="5334526"/>
            <a:ext cx="171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Expressed as percentage of material thickness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F1AFEC-CF09-CF4F-A855-F3DE4C2D6CF2}"/>
              </a:ext>
            </a:extLst>
          </p:cNvPr>
          <p:cNvSpPr txBox="1"/>
          <p:nvPr/>
        </p:nvSpPr>
        <p:spPr>
          <a:xfrm>
            <a:off x="2621546" y="5799216"/>
            <a:ext cx="128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 or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1E82C7-6CE4-B442-8965-542D11E60D94}"/>
              </a:ext>
            </a:extLst>
          </p:cNvPr>
          <p:cNvSpPr txBox="1"/>
          <p:nvPr/>
        </p:nvSpPr>
        <p:spPr>
          <a:xfrm>
            <a:off x="4304611" y="5717020"/>
            <a:ext cx="148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1T, 2T, or 4T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34C3C1-C2AC-FD40-A7C1-0F3658CE3659}"/>
              </a:ext>
            </a:extLst>
          </p:cNvPr>
          <p:cNvSpPr/>
          <p:nvPr/>
        </p:nvSpPr>
        <p:spPr>
          <a:xfrm>
            <a:off x="2211211" y="2858059"/>
            <a:ext cx="3578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Radiographic Quality Level</a:t>
            </a:r>
            <a:endParaRPr lang="en-US" sz="2400" dirty="0"/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3330C874-4038-7646-90A7-EE439E77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842" y="3101065"/>
            <a:ext cx="3786588" cy="37954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99393E-1931-A84A-9786-BD31F66F4A2B}"/>
              </a:ext>
            </a:extLst>
          </p:cNvPr>
          <p:cNvSpPr txBox="1"/>
          <p:nvPr/>
        </p:nvSpPr>
        <p:spPr>
          <a:xfrm>
            <a:off x="8125865" y="3471055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A5757E-6561-F94B-853E-0A53193C96A7}"/>
              </a:ext>
            </a:extLst>
          </p:cNvPr>
          <p:cNvSpPr txBox="1"/>
          <p:nvPr/>
        </p:nvSpPr>
        <p:spPr>
          <a:xfrm>
            <a:off x="8684672" y="3294026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71F85-2DD0-4342-B7B1-21F643FC50B6}"/>
              </a:ext>
            </a:extLst>
          </p:cNvPr>
          <p:cNvSpPr txBox="1"/>
          <p:nvPr/>
        </p:nvSpPr>
        <p:spPr>
          <a:xfrm>
            <a:off x="9335046" y="3207081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279F38-A2FE-704A-90DF-F7FC8FC83E71}"/>
              </a:ext>
            </a:extLst>
          </p:cNvPr>
          <p:cNvSpPr txBox="1"/>
          <p:nvPr/>
        </p:nvSpPr>
        <p:spPr>
          <a:xfrm>
            <a:off x="6352383" y="4378571"/>
            <a:ext cx="1018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Panel Thickness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02633B-DE92-D74F-84D2-380E5D6C79E1}"/>
              </a:ext>
            </a:extLst>
          </p:cNvPr>
          <p:cNvSpPr/>
          <p:nvPr/>
        </p:nvSpPr>
        <p:spPr>
          <a:xfrm rot="20898394">
            <a:off x="7069050" y="4936628"/>
            <a:ext cx="4701512" cy="1499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F37643-3813-5E4D-B75F-887EA29D0C8C}"/>
              </a:ext>
            </a:extLst>
          </p:cNvPr>
          <p:cNvSpPr txBox="1"/>
          <p:nvPr/>
        </p:nvSpPr>
        <p:spPr>
          <a:xfrm>
            <a:off x="8307966" y="5231786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4"/>
              </a:rPr>
              <a:t>NDT Supply</a:t>
            </a:r>
            <a:r>
              <a:rPr lang="en-US" sz="1000" dirty="0"/>
              <a:t>. “ASTM-E-1742”</a:t>
            </a:r>
          </a:p>
        </p:txBody>
      </p:sp>
    </p:spTree>
    <p:extLst>
      <p:ext uri="{BB962C8B-B14F-4D97-AF65-F5344CB8AC3E}">
        <p14:creationId xmlns:p14="http://schemas.microsoft.com/office/powerpoint/2010/main" val="238355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Oftentimes when the 1T hole is detected, it is still very low contrast.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151FE062-8F19-4543-932D-8D51410104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9" t="32921" r="35577" b="47122"/>
          <a:stretch/>
        </p:blipFill>
        <p:spPr>
          <a:xfrm>
            <a:off x="764498" y="1249579"/>
            <a:ext cx="11049313" cy="4986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9CFDBB-39C4-0447-B13E-8310A2C72286}"/>
              </a:ext>
            </a:extLst>
          </p:cNvPr>
          <p:cNvSpPr txBox="1"/>
          <p:nvPr/>
        </p:nvSpPr>
        <p:spPr>
          <a:xfrm>
            <a:off x="5143648" y="6280834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315478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noise in the image is often around the same size, shape, and grey level as the 1T hole.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653D0-9607-7149-AFFC-6040970B9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08" y="1982464"/>
            <a:ext cx="10542183" cy="3267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64EB1-91EB-5A4E-B875-E959169C00BB}"/>
              </a:ext>
            </a:extLst>
          </p:cNvPr>
          <p:cNvSpPr txBox="1"/>
          <p:nvPr/>
        </p:nvSpPr>
        <p:spPr>
          <a:xfrm>
            <a:off x="3286000" y="5659912"/>
            <a:ext cx="5619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IQI for 0.125” thick stainless steel weld panel, 200 kV, computed radiography with Fuji scanner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E36F1-3AC3-654D-A084-B42CFC2500AF}"/>
              </a:ext>
            </a:extLst>
          </p:cNvPr>
          <p:cNvSpPr txBox="1"/>
          <p:nvPr/>
        </p:nvSpPr>
        <p:spPr>
          <a:xfrm>
            <a:off x="5143648" y="6280834"/>
            <a:ext cx="2291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392670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There are differences in film, computed, and digital radiography.</a:t>
            </a:r>
          </a:p>
        </p:txBody>
      </p:sp>
      <p:pic>
        <p:nvPicPr>
          <p:cNvPr id="5" name="Picture 4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1D23FAF2-A1A6-234D-BE25-ECDC3BBBB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89"/>
          <a:stretch/>
        </p:blipFill>
        <p:spPr>
          <a:xfrm>
            <a:off x="1218047" y="1160170"/>
            <a:ext cx="9755905" cy="222199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0A7F5D0-503C-1040-A644-4554834D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29" y="3954080"/>
            <a:ext cx="3096659" cy="162982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3133412-2F37-D744-8D89-0B5B7A00CE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17" t="42073" r="19338" b="-1"/>
          <a:stretch/>
        </p:blipFill>
        <p:spPr>
          <a:xfrm>
            <a:off x="4452280" y="3998499"/>
            <a:ext cx="3115171" cy="1884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5D6A54-86EB-284C-9545-8053E68FD906}"/>
              </a:ext>
            </a:extLst>
          </p:cNvPr>
          <p:cNvSpPr/>
          <p:nvPr/>
        </p:nvSpPr>
        <p:spPr>
          <a:xfrm>
            <a:off x="7502678" y="3998499"/>
            <a:ext cx="191099" cy="135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1A494A-A7E1-C548-9AA5-A2D14D35A942}"/>
              </a:ext>
            </a:extLst>
          </p:cNvPr>
          <p:cNvSpPr txBox="1"/>
          <p:nvPr/>
        </p:nvSpPr>
        <p:spPr>
          <a:xfrm>
            <a:off x="1218047" y="6012595"/>
            <a:ext cx="286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From </a:t>
            </a:r>
            <a:r>
              <a:rPr lang="en-US" sz="1000" dirty="0" err="1"/>
              <a:t>Leblans</a:t>
            </a:r>
            <a:r>
              <a:rPr lang="en-US" sz="1000" dirty="0"/>
              <a:t>, P.; </a:t>
            </a:r>
            <a:r>
              <a:rPr lang="en-US" sz="1000" dirty="0" err="1"/>
              <a:t>Vandenbroucke</a:t>
            </a:r>
            <a:r>
              <a:rPr lang="en-US" sz="1000" dirty="0"/>
              <a:t>, D; </a:t>
            </a:r>
            <a:r>
              <a:rPr lang="en-US" sz="1000" dirty="0" err="1"/>
              <a:t>Wilems</a:t>
            </a:r>
            <a:r>
              <a:rPr lang="en-US" sz="1000" dirty="0"/>
              <a:t>, P. </a:t>
            </a:r>
            <a:r>
              <a:rPr lang="en-US" sz="1000" dirty="0">
                <a:hlinkClick r:id="rId6"/>
              </a:rPr>
              <a:t>Wikimedia Commons</a:t>
            </a:r>
            <a:r>
              <a:rPr lang="en-US" sz="1000" dirty="0"/>
              <a:t>. Creative Commons 3.0.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93F1B-D22D-BD4E-83C0-EC2F8A99BFCB}"/>
              </a:ext>
            </a:extLst>
          </p:cNvPr>
          <p:cNvSpPr txBox="1"/>
          <p:nvPr/>
        </p:nvSpPr>
        <p:spPr>
          <a:xfrm>
            <a:off x="4958508" y="3422354"/>
            <a:ext cx="2274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Engineering &amp; Safety Center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1865E9-A55E-4A4E-AC3F-110613DE8CFB}"/>
              </a:ext>
            </a:extLst>
          </p:cNvPr>
          <p:cNvSpPr txBox="1"/>
          <p:nvPr/>
        </p:nvSpPr>
        <p:spPr>
          <a:xfrm>
            <a:off x="5247176" y="6043050"/>
            <a:ext cx="1992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From </a:t>
            </a:r>
            <a:r>
              <a:rPr lang="en-US" sz="1000" dirty="0" err="1"/>
              <a:t>Beevil</a:t>
            </a:r>
            <a:r>
              <a:rPr lang="en-US" sz="1000" dirty="0"/>
              <a:t>. </a:t>
            </a:r>
            <a:r>
              <a:rPr lang="en-US" sz="1000" dirty="0">
                <a:hlinkClick r:id="rId7"/>
              </a:rPr>
              <a:t>Wikimedia Commons</a:t>
            </a:r>
            <a:r>
              <a:rPr lang="en-US" sz="1000" dirty="0"/>
              <a:t>. Creative Commons 4.0.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834105-4F7C-7B4C-88FB-BCA2BE233FB6}"/>
              </a:ext>
            </a:extLst>
          </p:cNvPr>
          <p:cNvSpPr txBox="1"/>
          <p:nvPr/>
        </p:nvSpPr>
        <p:spPr>
          <a:xfrm>
            <a:off x="8724729" y="6012595"/>
            <a:ext cx="1723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From </a:t>
            </a:r>
            <a:r>
              <a:rPr lang="en-US" sz="1000" dirty="0">
                <a:hlinkClick r:id="rId8"/>
              </a:rPr>
              <a:t>Canon</a:t>
            </a:r>
            <a:r>
              <a:rPr lang="en-US" sz="1000" dirty="0"/>
              <a:t>. “X-ray Flat Panel Detector.” Fair use.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3817CFD-3C33-A84F-A60F-874BD84EC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527" y="3925257"/>
            <a:ext cx="4060137" cy="21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9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DFEC3C6-552D-0040-A4BF-06B903F61D06}"/>
              </a:ext>
            </a:extLst>
          </p:cNvPr>
          <p:cNvSpPr txBox="1">
            <a:spLocks/>
          </p:cNvSpPr>
          <p:nvPr/>
        </p:nvSpPr>
        <p:spPr>
          <a:xfrm>
            <a:off x="378189" y="330945"/>
            <a:ext cx="11435622" cy="918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Concept: randomize the 1T hole placement, to see if knowledge of its location is influencing detection.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966D4D58-74FD-4045-BF19-A4F819DE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69" y="1249578"/>
            <a:ext cx="8353262" cy="3867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D9E8DB-5D52-174D-BC2B-54A34B5D7F17}"/>
              </a:ext>
            </a:extLst>
          </p:cNvPr>
          <p:cNvSpPr txBox="1"/>
          <p:nvPr/>
        </p:nvSpPr>
        <p:spPr>
          <a:xfrm>
            <a:off x="1237169" y="5177535"/>
            <a:ext cx="2903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From ASTM E1742: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916F1-982B-0E41-B5E9-EBCEA5CD0D8E}"/>
              </a:ext>
            </a:extLst>
          </p:cNvPr>
          <p:cNvSpPr txBox="1"/>
          <p:nvPr/>
        </p:nvSpPr>
        <p:spPr>
          <a:xfrm>
            <a:off x="4444212" y="4871210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NASA Marshall Space Flight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2D54A-E16B-AB47-AEA6-4AAEE4024CE4}"/>
              </a:ext>
            </a:extLst>
          </p:cNvPr>
          <p:cNvSpPr txBox="1"/>
          <p:nvPr/>
        </p:nvSpPr>
        <p:spPr>
          <a:xfrm>
            <a:off x="1237169" y="5608422"/>
            <a:ext cx="4986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“Minimum IQI thickness = </a:t>
            </a:r>
            <a:r>
              <a:rPr lang="en-US" b="1" dirty="0"/>
              <a:t>0.005 in. </a:t>
            </a:r>
            <a:r>
              <a:rPr lang="en-US" dirty="0"/>
              <a:t>± 10 %.”</a:t>
            </a:r>
          </a:p>
          <a:p>
            <a:r>
              <a:rPr lang="en-US" dirty="0"/>
              <a:t>“Minimum diameter for 1T hole = </a:t>
            </a:r>
            <a:r>
              <a:rPr lang="en-US" b="1" dirty="0"/>
              <a:t>0.010 in. </a:t>
            </a:r>
            <a:r>
              <a:rPr lang="en-US" dirty="0"/>
              <a:t>± 10 %.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(Hole is not 1T for thicknesses less than 0.010 in.)</a:t>
            </a:r>
            <a:r>
              <a:rPr lang="en-US" dirty="0"/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917FD-BC90-9E4F-BC70-AD86725AE63D}"/>
              </a:ext>
            </a:extLst>
          </p:cNvPr>
          <p:cNvSpPr txBox="1"/>
          <p:nvPr/>
        </p:nvSpPr>
        <p:spPr>
          <a:xfrm>
            <a:off x="6791329" y="574692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Corresponds to 0.25” or thinner</a:t>
            </a:r>
          </a:p>
          <a:p>
            <a:r>
              <a:rPr lang="en-US" dirty="0"/>
              <a:t>1T is technically 2T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EFE58-95D0-C540-BFBC-EC16052CDE1F}"/>
              </a:ext>
            </a:extLst>
          </p:cNvPr>
          <p:cNvSpPr txBox="1"/>
          <p:nvPr/>
        </p:nvSpPr>
        <p:spPr>
          <a:xfrm>
            <a:off x="6791329" y="5392978"/>
            <a:ext cx="2903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For 2-1T:</a:t>
            </a:r>
          </a:p>
        </p:txBody>
      </p:sp>
    </p:spTree>
    <p:extLst>
      <p:ext uri="{BB962C8B-B14F-4D97-AF65-F5344CB8AC3E}">
        <p14:creationId xmlns:p14="http://schemas.microsoft.com/office/powerpoint/2010/main" val="79735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5868</TotalTime>
  <Words>1127</Words>
  <Application>Microsoft Macintosh PowerPoint</Application>
  <PresentationFormat>Widescreen</PresentationFormat>
  <Paragraphs>279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Helvetica</vt:lpstr>
      <vt:lpstr>Office Theme</vt:lpstr>
      <vt:lpstr>Analyzing the Subjectivity of Hole-Type Image Quality Indicators for Radiography</vt:lpstr>
      <vt:lpstr>This presentation will explore the subjectivity of image quality indicators (IQIs) used for radiography.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Analyzing the Subjectivity of Hole-Type Image Quality Indicators for Radiography</dc:title>
  <dc:creator>Lanigan, Erin L. (MSFC-EM21)</dc:creator>
  <cp:lastModifiedBy>Lanigan, Erin L. (MSFC-EM21)</cp:lastModifiedBy>
  <cp:revision>12</cp:revision>
  <dcterms:created xsi:type="dcterms:W3CDTF">2021-09-07T18:07:35Z</dcterms:created>
  <dcterms:modified xsi:type="dcterms:W3CDTF">2021-09-16T22:10:48Z</dcterms:modified>
</cp:coreProperties>
</file>