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20" r:id="rId3"/>
    <p:sldId id="277" r:id="rId4"/>
    <p:sldId id="307" r:id="rId5"/>
    <p:sldId id="322" r:id="rId6"/>
    <p:sldId id="323" r:id="rId7"/>
    <p:sldId id="324" r:id="rId8"/>
    <p:sldId id="325" r:id="rId9"/>
    <p:sldId id="321" r:id="rId10"/>
    <p:sldId id="318" r:id="rId11"/>
    <p:sldId id="315" r:id="rId12"/>
    <p:sldId id="317" r:id="rId13"/>
    <p:sldId id="30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ttal, Matthew M. (KSC-UBE00)" initials="WMM(" lastIdx="1" clrIdx="0">
    <p:extLst>
      <p:ext uri="{19B8F6BF-5375-455C-9EA6-DF929625EA0E}">
        <p15:presenceInfo xmlns:p15="http://schemas.microsoft.com/office/powerpoint/2012/main" userId="S::mwittal@ndc.nasa.gov::e604165f-6ba4-4108-b1fd-8fb27f32bbc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59" autoAdjust="0"/>
    <p:restoredTop sz="94660"/>
  </p:normalViewPr>
  <p:slideViewPr>
    <p:cSldViewPr snapToGrid="0">
      <p:cViewPr varScale="1">
        <p:scale>
          <a:sx n="86" d="100"/>
          <a:sy n="86" d="100"/>
        </p:scale>
        <p:origin x="60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4EF1AD-4F4A-4132-BC74-B9CD4B421B31}" type="datetimeFigureOut">
              <a:rPr lang="en-US" smtClean="0"/>
              <a:t>9/12/2021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FA8DAF-EE05-4C4F-858F-1F1A15ECBB05}" type="slidenum">
              <a:rPr lang="en-US" smtClean="0"/>
              <a:t>‹#›</a:t>
            </a:fld>
            <a:endParaRPr lang="en-US"/>
          </a:p>
        </p:txBody>
      </p:sp>
    </p:spTree>
    <p:extLst>
      <p:ext uri="{BB962C8B-B14F-4D97-AF65-F5344CB8AC3E}">
        <p14:creationId xmlns:p14="http://schemas.microsoft.com/office/powerpoint/2010/main" val="1455975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28A4F-6074-4E7E-A37E-77A6E1E18F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192012-5B8E-473D-A527-6835D1FD6E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9E97C1-BC4D-429B-8C1A-98F4804C07F4}"/>
              </a:ext>
            </a:extLst>
          </p:cNvPr>
          <p:cNvSpPr>
            <a:spLocks noGrp="1"/>
          </p:cNvSpPr>
          <p:nvPr>
            <p:ph type="dt" sz="half" idx="10"/>
          </p:nvPr>
        </p:nvSpPr>
        <p:spPr/>
        <p:txBody>
          <a:bodyPr/>
          <a:lstStyle/>
          <a:p>
            <a:fld id="{392A5EFE-AF5F-4691-93D7-92A924096709}" type="datetime1">
              <a:rPr lang="en-US" smtClean="0"/>
              <a:t>9/12/2021</a:t>
            </a:fld>
            <a:endParaRPr lang="en-US"/>
          </a:p>
        </p:txBody>
      </p:sp>
      <p:sp>
        <p:nvSpPr>
          <p:cNvPr id="5" name="Footer Placeholder 4">
            <a:extLst>
              <a:ext uri="{FF2B5EF4-FFF2-40B4-BE49-F238E27FC236}">
                <a16:creationId xmlns:a16="http://schemas.microsoft.com/office/drawing/2014/main" id="{38A57BF4-FC5C-4033-AF4B-0187350AA3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463DFB-C8DA-44E9-AA81-D1FB8FB22014}"/>
              </a:ext>
            </a:extLst>
          </p:cNvPr>
          <p:cNvSpPr>
            <a:spLocks noGrp="1"/>
          </p:cNvSpPr>
          <p:nvPr>
            <p:ph type="sldNum" sz="quarter" idx="12"/>
          </p:nvPr>
        </p:nvSpPr>
        <p:spPr/>
        <p:txBody>
          <a:bodyPr/>
          <a:lstStyle/>
          <a:p>
            <a:fld id="{00AC1485-AAFB-4ACE-90B7-AF630FC694C5}" type="slidenum">
              <a:rPr lang="en-US" smtClean="0"/>
              <a:t>‹#›</a:t>
            </a:fld>
            <a:endParaRPr lang="en-US"/>
          </a:p>
        </p:txBody>
      </p:sp>
    </p:spTree>
    <p:extLst>
      <p:ext uri="{BB962C8B-B14F-4D97-AF65-F5344CB8AC3E}">
        <p14:creationId xmlns:p14="http://schemas.microsoft.com/office/powerpoint/2010/main" val="114475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C79DB-7039-48B6-A03C-4FF7D0B69651}"/>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4211267A-BFB8-43B8-8A46-2B7C509D389A}"/>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D157B67-DC0C-4836-9DEE-ED84BB66537C}"/>
              </a:ext>
            </a:extLst>
          </p:cNvPr>
          <p:cNvSpPr>
            <a:spLocks noGrp="1"/>
          </p:cNvSpPr>
          <p:nvPr>
            <p:ph type="dt" sz="half" idx="10"/>
          </p:nvPr>
        </p:nvSpPr>
        <p:spPr/>
        <p:txBody>
          <a:bodyPr/>
          <a:lstStyle/>
          <a:p>
            <a:fld id="{C7FCAC50-68AD-44CF-BB7E-A918E70DC8EE}" type="datetime1">
              <a:rPr lang="en-US" smtClean="0"/>
              <a:t>9/12/2021</a:t>
            </a:fld>
            <a:endParaRPr lang="en-US"/>
          </a:p>
        </p:txBody>
      </p:sp>
      <p:sp>
        <p:nvSpPr>
          <p:cNvPr id="5" name="Footer Placeholder 4">
            <a:extLst>
              <a:ext uri="{FF2B5EF4-FFF2-40B4-BE49-F238E27FC236}">
                <a16:creationId xmlns:a16="http://schemas.microsoft.com/office/drawing/2014/main" id="{7358DE71-DDEB-45EE-9328-3924577608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880E50-048D-4D83-9F12-749073810794}"/>
              </a:ext>
            </a:extLst>
          </p:cNvPr>
          <p:cNvSpPr>
            <a:spLocks noGrp="1"/>
          </p:cNvSpPr>
          <p:nvPr>
            <p:ph type="sldNum" sz="quarter" idx="12"/>
          </p:nvPr>
        </p:nvSpPr>
        <p:spPr/>
        <p:txBody>
          <a:bodyPr/>
          <a:lstStyle/>
          <a:p>
            <a:fld id="{00AC1485-AAFB-4ACE-90B7-AF630FC694C5}" type="slidenum">
              <a:rPr lang="en-US" smtClean="0"/>
              <a:t>‹#›</a:t>
            </a:fld>
            <a:endParaRPr lang="en-US"/>
          </a:p>
        </p:txBody>
      </p:sp>
    </p:spTree>
    <p:extLst>
      <p:ext uri="{BB962C8B-B14F-4D97-AF65-F5344CB8AC3E}">
        <p14:creationId xmlns:p14="http://schemas.microsoft.com/office/powerpoint/2010/main" val="404605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928D3-C4D5-419B-B444-698F1C747C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74C84D-0D31-49E1-92CB-949CB5CCCF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B12964-81EC-4372-BBB4-8CBCD06DDDE8}"/>
              </a:ext>
            </a:extLst>
          </p:cNvPr>
          <p:cNvSpPr>
            <a:spLocks noGrp="1"/>
          </p:cNvSpPr>
          <p:nvPr>
            <p:ph type="dt" sz="half" idx="10"/>
          </p:nvPr>
        </p:nvSpPr>
        <p:spPr/>
        <p:txBody>
          <a:bodyPr/>
          <a:lstStyle/>
          <a:p>
            <a:fld id="{BD41AF16-518E-431B-82F5-259215B2A009}" type="datetime1">
              <a:rPr lang="en-US" smtClean="0"/>
              <a:t>9/12/2021</a:t>
            </a:fld>
            <a:endParaRPr lang="en-US"/>
          </a:p>
        </p:txBody>
      </p:sp>
      <p:sp>
        <p:nvSpPr>
          <p:cNvPr id="5" name="Footer Placeholder 4">
            <a:extLst>
              <a:ext uri="{FF2B5EF4-FFF2-40B4-BE49-F238E27FC236}">
                <a16:creationId xmlns:a16="http://schemas.microsoft.com/office/drawing/2014/main" id="{8ACCF4FF-480B-4461-A382-6A96F53298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21ABB1-6DB5-4CE2-923E-A8F44DD64826}"/>
              </a:ext>
            </a:extLst>
          </p:cNvPr>
          <p:cNvSpPr>
            <a:spLocks noGrp="1"/>
          </p:cNvSpPr>
          <p:nvPr>
            <p:ph type="sldNum" sz="quarter" idx="12"/>
          </p:nvPr>
        </p:nvSpPr>
        <p:spPr/>
        <p:txBody>
          <a:bodyPr/>
          <a:lstStyle/>
          <a:p>
            <a:fld id="{00AC1485-AAFB-4ACE-90B7-AF630FC694C5}" type="slidenum">
              <a:rPr lang="en-US" smtClean="0"/>
              <a:t>‹#›</a:t>
            </a:fld>
            <a:endParaRPr lang="en-US"/>
          </a:p>
        </p:txBody>
      </p:sp>
    </p:spTree>
    <p:extLst>
      <p:ext uri="{BB962C8B-B14F-4D97-AF65-F5344CB8AC3E}">
        <p14:creationId xmlns:p14="http://schemas.microsoft.com/office/powerpoint/2010/main" val="1220803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F47DD-9E26-4CFD-B8BB-D345D4860016}"/>
              </a:ext>
            </a:extLst>
          </p:cNvPr>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C274569B-FDEA-4486-A4D9-602A9C79AF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A7F26E-4FCF-432D-ACA7-9C98B47B62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6D9AA8-B1B5-4451-9E1C-D3915B246951}"/>
              </a:ext>
            </a:extLst>
          </p:cNvPr>
          <p:cNvSpPr>
            <a:spLocks noGrp="1"/>
          </p:cNvSpPr>
          <p:nvPr>
            <p:ph type="dt" sz="half" idx="10"/>
          </p:nvPr>
        </p:nvSpPr>
        <p:spPr/>
        <p:txBody>
          <a:bodyPr/>
          <a:lstStyle/>
          <a:p>
            <a:fld id="{818B8AA5-8A3D-4A5F-8743-C2F18F83E8DC}" type="datetime1">
              <a:rPr lang="en-US" smtClean="0"/>
              <a:t>9/12/2021</a:t>
            </a:fld>
            <a:endParaRPr lang="en-US"/>
          </a:p>
        </p:txBody>
      </p:sp>
      <p:sp>
        <p:nvSpPr>
          <p:cNvPr id="6" name="Footer Placeholder 5">
            <a:extLst>
              <a:ext uri="{FF2B5EF4-FFF2-40B4-BE49-F238E27FC236}">
                <a16:creationId xmlns:a16="http://schemas.microsoft.com/office/drawing/2014/main" id="{C7CF10D5-8E38-461D-AB73-13F7ED4945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0FFF22-A33D-4EFC-B3CB-877A357480A2}"/>
              </a:ext>
            </a:extLst>
          </p:cNvPr>
          <p:cNvSpPr>
            <a:spLocks noGrp="1"/>
          </p:cNvSpPr>
          <p:nvPr>
            <p:ph type="sldNum" sz="quarter" idx="12"/>
          </p:nvPr>
        </p:nvSpPr>
        <p:spPr/>
        <p:txBody>
          <a:bodyPr/>
          <a:lstStyle/>
          <a:p>
            <a:fld id="{00AC1485-AAFB-4ACE-90B7-AF630FC694C5}" type="slidenum">
              <a:rPr lang="en-US" smtClean="0"/>
              <a:t>‹#›</a:t>
            </a:fld>
            <a:endParaRPr lang="en-US"/>
          </a:p>
        </p:txBody>
      </p:sp>
    </p:spTree>
    <p:extLst>
      <p:ext uri="{BB962C8B-B14F-4D97-AF65-F5344CB8AC3E}">
        <p14:creationId xmlns:p14="http://schemas.microsoft.com/office/powerpoint/2010/main" val="2045911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9032C-8161-432C-97C6-BA264A86F8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7DC10F-DBFC-4B18-8884-F3CFC1B5D9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0EBFE9-B092-4548-B6FB-5AEA8CDDB6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64E1DE-8906-4BD0-93D7-99C9B0C6C4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B840A9-7E20-4BB8-8100-E9A046FA47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EA1DD8-E45A-4C87-8C80-5405A99F1B04}"/>
              </a:ext>
            </a:extLst>
          </p:cNvPr>
          <p:cNvSpPr>
            <a:spLocks noGrp="1"/>
          </p:cNvSpPr>
          <p:nvPr>
            <p:ph type="dt" sz="half" idx="10"/>
          </p:nvPr>
        </p:nvSpPr>
        <p:spPr/>
        <p:txBody>
          <a:bodyPr/>
          <a:lstStyle/>
          <a:p>
            <a:fld id="{43C01AF8-9A6C-447C-B694-0DED1A53AC1B}" type="datetime1">
              <a:rPr lang="en-US" smtClean="0"/>
              <a:t>9/12/2021</a:t>
            </a:fld>
            <a:endParaRPr lang="en-US"/>
          </a:p>
        </p:txBody>
      </p:sp>
      <p:sp>
        <p:nvSpPr>
          <p:cNvPr id="8" name="Footer Placeholder 7">
            <a:extLst>
              <a:ext uri="{FF2B5EF4-FFF2-40B4-BE49-F238E27FC236}">
                <a16:creationId xmlns:a16="http://schemas.microsoft.com/office/drawing/2014/main" id="{065215E6-3B4F-4D81-BDF7-91CE9136B2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190A54-356D-42E2-ACA5-45CDA9E9C35C}"/>
              </a:ext>
            </a:extLst>
          </p:cNvPr>
          <p:cNvSpPr>
            <a:spLocks noGrp="1"/>
          </p:cNvSpPr>
          <p:nvPr>
            <p:ph type="sldNum" sz="quarter" idx="12"/>
          </p:nvPr>
        </p:nvSpPr>
        <p:spPr/>
        <p:txBody>
          <a:bodyPr/>
          <a:lstStyle/>
          <a:p>
            <a:fld id="{00AC1485-AAFB-4ACE-90B7-AF630FC694C5}" type="slidenum">
              <a:rPr lang="en-US" smtClean="0"/>
              <a:t>‹#›</a:t>
            </a:fld>
            <a:endParaRPr lang="en-US"/>
          </a:p>
        </p:txBody>
      </p:sp>
    </p:spTree>
    <p:extLst>
      <p:ext uri="{BB962C8B-B14F-4D97-AF65-F5344CB8AC3E}">
        <p14:creationId xmlns:p14="http://schemas.microsoft.com/office/powerpoint/2010/main" val="2324972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7EF48-BC68-42A2-BC7C-CFE39FDF0F88}"/>
              </a:ext>
            </a:extLst>
          </p:cNvPr>
          <p:cNvSpPr>
            <a:spLocks noGrp="1"/>
          </p:cNvSpPr>
          <p:nvPr>
            <p:ph type="title"/>
          </p:nvPr>
        </p:nvSpPr>
        <p:spPr/>
        <p:txBody>
          <a:bodyPr>
            <a:normAutofit/>
          </a:bodyPr>
          <a:lstStyle>
            <a:lvl1pPr>
              <a:defRPr sz="3200"/>
            </a:lvl1pPr>
          </a:lstStyle>
          <a:p>
            <a:r>
              <a:rPr lang="en-US"/>
              <a:t>Click to edit Master title style</a:t>
            </a:r>
          </a:p>
        </p:txBody>
      </p:sp>
      <p:sp>
        <p:nvSpPr>
          <p:cNvPr id="3" name="Date Placeholder 2">
            <a:extLst>
              <a:ext uri="{FF2B5EF4-FFF2-40B4-BE49-F238E27FC236}">
                <a16:creationId xmlns:a16="http://schemas.microsoft.com/office/drawing/2014/main" id="{0D93BA63-84B0-45EA-A926-28C27F6EC126}"/>
              </a:ext>
            </a:extLst>
          </p:cNvPr>
          <p:cNvSpPr>
            <a:spLocks noGrp="1"/>
          </p:cNvSpPr>
          <p:nvPr>
            <p:ph type="dt" sz="half" idx="10"/>
          </p:nvPr>
        </p:nvSpPr>
        <p:spPr/>
        <p:txBody>
          <a:bodyPr/>
          <a:lstStyle/>
          <a:p>
            <a:fld id="{1BD43C2D-8CA1-47B9-9559-D3854B90B147}" type="datetime1">
              <a:rPr lang="en-US" smtClean="0"/>
              <a:t>9/12/2021</a:t>
            </a:fld>
            <a:endParaRPr lang="en-US"/>
          </a:p>
        </p:txBody>
      </p:sp>
      <p:sp>
        <p:nvSpPr>
          <p:cNvPr id="4" name="Footer Placeholder 3">
            <a:extLst>
              <a:ext uri="{FF2B5EF4-FFF2-40B4-BE49-F238E27FC236}">
                <a16:creationId xmlns:a16="http://schemas.microsoft.com/office/drawing/2014/main" id="{64F14BA5-DBAB-445F-A15A-CD9339A52D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E5FCF8-D787-42D9-9F39-1CDDA6632AEC}"/>
              </a:ext>
            </a:extLst>
          </p:cNvPr>
          <p:cNvSpPr>
            <a:spLocks noGrp="1"/>
          </p:cNvSpPr>
          <p:nvPr>
            <p:ph type="sldNum" sz="quarter" idx="12"/>
          </p:nvPr>
        </p:nvSpPr>
        <p:spPr/>
        <p:txBody>
          <a:bodyPr/>
          <a:lstStyle/>
          <a:p>
            <a:fld id="{00AC1485-AAFB-4ACE-90B7-AF630FC694C5}" type="slidenum">
              <a:rPr lang="en-US" smtClean="0"/>
              <a:t>‹#›</a:t>
            </a:fld>
            <a:endParaRPr lang="en-US"/>
          </a:p>
        </p:txBody>
      </p:sp>
    </p:spTree>
    <p:extLst>
      <p:ext uri="{BB962C8B-B14F-4D97-AF65-F5344CB8AC3E}">
        <p14:creationId xmlns:p14="http://schemas.microsoft.com/office/powerpoint/2010/main" val="2117425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8436A7-6166-48C3-A733-DC3AE817BC75}"/>
              </a:ext>
            </a:extLst>
          </p:cNvPr>
          <p:cNvSpPr>
            <a:spLocks noGrp="1"/>
          </p:cNvSpPr>
          <p:nvPr>
            <p:ph type="dt" sz="half" idx="10"/>
          </p:nvPr>
        </p:nvSpPr>
        <p:spPr/>
        <p:txBody>
          <a:bodyPr/>
          <a:lstStyle/>
          <a:p>
            <a:fld id="{06C2CF17-7AA9-4AF5-AC61-088D959BAB65}" type="datetime1">
              <a:rPr lang="en-US" smtClean="0"/>
              <a:t>9/12/2021</a:t>
            </a:fld>
            <a:endParaRPr lang="en-US"/>
          </a:p>
        </p:txBody>
      </p:sp>
      <p:sp>
        <p:nvSpPr>
          <p:cNvPr id="3" name="Footer Placeholder 2">
            <a:extLst>
              <a:ext uri="{FF2B5EF4-FFF2-40B4-BE49-F238E27FC236}">
                <a16:creationId xmlns:a16="http://schemas.microsoft.com/office/drawing/2014/main" id="{71BDCDED-FCE6-47DC-BA06-81C003EB32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30A99C-F55D-4954-A2C8-1BCD0D151742}"/>
              </a:ext>
            </a:extLst>
          </p:cNvPr>
          <p:cNvSpPr>
            <a:spLocks noGrp="1"/>
          </p:cNvSpPr>
          <p:nvPr>
            <p:ph type="sldNum" sz="quarter" idx="12"/>
          </p:nvPr>
        </p:nvSpPr>
        <p:spPr/>
        <p:txBody>
          <a:bodyPr/>
          <a:lstStyle/>
          <a:p>
            <a:fld id="{00AC1485-AAFB-4ACE-90B7-AF630FC694C5}" type="slidenum">
              <a:rPr lang="en-US" smtClean="0"/>
              <a:t>‹#›</a:t>
            </a:fld>
            <a:endParaRPr lang="en-US"/>
          </a:p>
        </p:txBody>
      </p:sp>
    </p:spTree>
    <p:extLst>
      <p:ext uri="{BB962C8B-B14F-4D97-AF65-F5344CB8AC3E}">
        <p14:creationId xmlns:p14="http://schemas.microsoft.com/office/powerpoint/2010/main" val="490577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0F6A1-7B90-44A2-B27D-6F129DD7E8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9E7FE6-FC8E-45AD-A561-632D8FD09F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83D1AB-F402-4790-B7FA-35408944BF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AB5D83-9AA6-47DD-BAEC-2326E10210A1}"/>
              </a:ext>
            </a:extLst>
          </p:cNvPr>
          <p:cNvSpPr>
            <a:spLocks noGrp="1"/>
          </p:cNvSpPr>
          <p:nvPr>
            <p:ph type="dt" sz="half" idx="10"/>
          </p:nvPr>
        </p:nvSpPr>
        <p:spPr/>
        <p:txBody>
          <a:bodyPr/>
          <a:lstStyle/>
          <a:p>
            <a:fld id="{9A8733B7-2BCC-4EE6-B342-12D03A802054}" type="datetime1">
              <a:rPr lang="en-US" smtClean="0"/>
              <a:t>9/12/2021</a:t>
            </a:fld>
            <a:endParaRPr lang="en-US"/>
          </a:p>
        </p:txBody>
      </p:sp>
      <p:sp>
        <p:nvSpPr>
          <p:cNvPr id="6" name="Footer Placeholder 5">
            <a:extLst>
              <a:ext uri="{FF2B5EF4-FFF2-40B4-BE49-F238E27FC236}">
                <a16:creationId xmlns:a16="http://schemas.microsoft.com/office/drawing/2014/main" id="{A889D00D-C870-490E-AB59-4BE189F4A2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8EC064-BBCF-4727-84B4-B659DAECA7EF}"/>
              </a:ext>
            </a:extLst>
          </p:cNvPr>
          <p:cNvSpPr>
            <a:spLocks noGrp="1"/>
          </p:cNvSpPr>
          <p:nvPr>
            <p:ph type="sldNum" sz="quarter" idx="12"/>
          </p:nvPr>
        </p:nvSpPr>
        <p:spPr/>
        <p:txBody>
          <a:bodyPr/>
          <a:lstStyle/>
          <a:p>
            <a:fld id="{00AC1485-AAFB-4ACE-90B7-AF630FC694C5}" type="slidenum">
              <a:rPr lang="en-US" smtClean="0"/>
              <a:t>‹#›</a:t>
            </a:fld>
            <a:endParaRPr lang="en-US"/>
          </a:p>
        </p:txBody>
      </p:sp>
    </p:spTree>
    <p:extLst>
      <p:ext uri="{BB962C8B-B14F-4D97-AF65-F5344CB8AC3E}">
        <p14:creationId xmlns:p14="http://schemas.microsoft.com/office/powerpoint/2010/main" val="2640828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26AA-378C-4C22-B65C-D6A92BC8BC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D25042-0F6D-4C52-BA0B-9AF5D972B8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E8FE37-4DB1-480B-81E9-D5805F08EE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92EFC9-1AC9-47F3-BE23-B966177AC9B8}"/>
              </a:ext>
            </a:extLst>
          </p:cNvPr>
          <p:cNvSpPr>
            <a:spLocks noGrp="1"/>
          </p:cNvSpPr>
          <p:nvPr>
            <p:ph type="dt" sz="half" idx="10"/>
          </p:nvPr>
        </p:nvSpPr>
        <p:spPr/>
        <p:txBody>
          <a:bodyPr/>
          <a:lstStyle/>
          <a:p>
            <a:fld id="{4B54FFEC-4DF0-43E5-8EDB-A18DF9346300}" type="datetime1">
              <a:rPr lang="en-US" smtClean="0"/>
              <a:t>9/12/2021</a:t>
            </a:fld>
            <a:endParaRPr lang="en-US"/>
          </a:p>
        </p:txBody>
      </p:sp>
      <p:sp>
        <p:nvSpPr>
          <p:cNvPr id="6" name="Footer Placeholder 5">
            <a:extLst>
              <a:ext uri="{FF2B5EF4-FFF2-40B4-BE49-F238E27FC236}">
                <a16:creationId xmlns:a16="http://schemas.microsoft.com/office/drawing/2014/main" id="{CC0E8BD6-E129-4402-8A87-021F80B5A9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AE8B32-20BE-4E54-9A7F-BD0112DA1C44}"/>
              </a:ext>
            </a:extLst>
          </p:cNvPr>
          <p:cNvSpPr>
            <a:spLocks noGrp="1"/>
          </p:cNvSpPr>
          <p:nvPr>
            <p:ph type="sldNum" sz="quarter" idx="12"/>
          </p:nvPr>
        </p:nvSpPr>
        <p:spPr/>
        <p:txBody>
          <a:bodyPr/>
          <a:lstStyle/>
          <a:p>
            <a:fld id="{00AC1485-AAFB-4ACE-90B7-AF630FC694C5}" type="slidenum">
              <a:rPr lang="en-US" smtClean="0"/>
              <a:t>‹#›</a:t>
            </a:fld>
            <a:endParaRPr lang="en-US"/>
          </a:p>
        </p:txBody>
      </p:sp>
    </p:spTree>
    <p:extLst>
      <p:ext uri="{BB962C8B-B14F-4D97-AF65-F5344CB8AC3E}">
        <p14:creationId xmlns:p14="http://schemas.microsoft.com/office/powerpoint/2010/main" val="1060788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06A40-F927-4307-8C0E-06753AC5E9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EC59A6-03B4-40CA-9134-EEEA49FE62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DDCCC4-0664-4244-AFA6-A40EF9656934}"/>
              </a:ext>
            </a:extLst>
          </p:cNvPr>
          <p:cNvSpPr>
            <a:spLocks noGrp="1"/>
          </p:cNvSpPr>
          <p:nvPr>
            <p:ph type="dt" sz="half" idx="10"/>
          </p:nvPr>
        </p:nvSpPr>
        <p:spPr/>
        <p:txBody>
          <a:bodyPr/>
          <a:lstStyle/>
          <a:p>
            <a:fld id="{3E71FE58-5DF0-4711-AE59-0CF216E402CB}" type="datetime1">
              <a:rPr lang="en-US" smtClean="0"/>
              <a:t>9/12/2021</a:t>
            </a:fld>
            <a:endParaRPr lang="en-US"/>
          </a:p>
        </p:txBody>
      </p:sp>
      <p:sp>
        <p:nvSpPr>
          <p:cNvPr id="5" name="Footer Placeholder 4">
            <a:extLst>
              <a:ext uri="{FF2B5EF4-FFF2-40B4-BE49-F238E27FC236}">
                <a16:creationId xmlns:a16="http://schemas.microsoft.com/office/drawing/2014/main" id="{70C492AC-5A9C-43E1-A528-0D40935B51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DD13E8-8E77-4824-8EFA-FF1541EC2ACC}"/>
              </a:ext>
            </a:extLst>
          </p:cNvPr>
          <p:cNvSpPr>
            <a:spLocks noGrp="1"/>
          </p:cNvSpPr>
          <p:nvPr>
            <p:ph type="sldNum" sz="quarter" idx="12"/>
          </p:nvPr>
        </p:nvSpPr>
        <p:spPr/>
        <p:txBody>
          <a:bodyPr/>
          <a:lstStyle/>
          <a:p>
            <a:fld id="{00AC1485-AAFB-4ACE-90B7-AF630FC694C5}" type="slidenum">
              <a:rPr lang="en-US" smtClean="0"/>
              <a:t>‹#›</a:t>
            </a:fld>
            <a:endParaRPr lang="en-US"/>
          </a:p>
        </p:txBody>
      </p:sp>
    </p:spTree>
    <p:extLst>
      <p:ext uri="{BB962C8B-B14F-4D97-AF65-F5344CB8AC3E}">
        <p14:creationId xmlns:p14="http://schemas.microsoft.com/office/powerpoint/2010/main" val="2721194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1A21F8-BB6A-4A78-9FD6-BEA5E2FE1B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B2B8E4-275A-411C-8C4A-95B5292529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9DDF6C-19DE-4923-8E1F-21D37473A32D}"/>
              </a:ext>
            </a:extLst>
          </p:cNvPr>
          <p:cNvSpPr>
            <a:spLocks noGrp="1"/>
          </p:cNvSpPr>
          <p:nvPr>
            <p:ph type="dt" sz="half" idx="10"/>
          </p:nvPr>
        </p:nvSpPr>
        <p:spPr/>
        <p:txBody>
          <a:bodyPr/>
          <a:lstStyle/>
          <a:p>
            <a:fld id="{C34B4E61-963F-434C-AB37-B07E6600DC4A}" type="datetime1">
              <a:rPr lang="en-US" smtClean="0"/>
              <a:t>9/12/2021</a:t>
            </a:fld>
            <a:endParaRPr lang="en-US"/>
          </a:p>
        </p:txBody>
      </p:sp>
      <p:sp>
        <p:nvSpPr>
          <p:cNvPr id="5" name="Footer Placeholder 4">
            <a:extLst>
              <a:ext uri="{FF2B5EF4-FFF2-40B4-BE49-F238E27FC236}">
                <a16:creationId xmlns:a16="http://schemas.microsoft.com/office/drawing/2014/main" id="{2D889997-9175-4818-881D-F62B70DC45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266E7A-7F5F-4642-AAFE-A1972720A3E4}"/>
              </a:ext>
            </a:extLst>
          </p:cNvPr>
          <p:cNvSpPr>
            <a:spLocks noGrp="1"/>
          </p:cNvSpPr>
          <p:nvPr>
            <p:ph type="sldNum" sz="quarter" idx="12"/>
          </p:nvPr>
        </p:nvSpPr>
        <p:spPr/>
        <p:txBody>
          <a:bodyPr/>
          <a:lstStyle/>
          <a:p>
            <a:fld id="{00AC1485-AAFB-4ACE-90B7-AF630FC694C5}" type="slidenum">
              <a:rPr lang="en-US" smtClean="0"/>
              <a:t>‹#›</a:t>
            </a:fld>
            <a:endParaRPr lang="en-US"/>
          </a:p>
        </p:txBody>
      </p:sp>
    </p:spTree>
    <p:extLst>
      <p:ext uri="{BB962C8B-B14F-4D97-AF65-F5344CB8AC3E}">
        <p14:creationId xmlns:p14="http://schemas.microsoft.com/office/powerpoint/2010/main" val="4168763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A8BA10C-4A1A-4F82-B9DB-425703C3F0A7}"/>
              </a:ext>
            </a:extLst>
          </p:cNvPr>
          <p:cNvSpPr/>
          <p:nvPr userDrawn="1"/>
        </p:nvSpPr>
        <p:spPr>
          <a:xfrm>
            <a:off x="0" y="0"/>
            <a:ext cx="12192000" cy="6858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cxnSp>
        <p:nvCxnSpPr>
          <p:cNvPr id="9" name="Straight Connector 8">
            <a:extLst>
              <a:ext uri="{FF2B5EF4-FFF2-40B4-BE49-F238E27FC236}">
                <a16:creationId xmlns:a16="http://schemas.microsoft.com/office/drawing/2014/main" id="{71C83A8A-09FF-4A4B-8444-3532142536DF}"/>
              </a:ext>
            </a:extLst>
          </p:cNvPr>
          <p:cNvCxnSpPr/>
          <p:nvPr userDrawn="1"/>
        </p:nvCxnSpPr>
        <p:spPr>
          <a:xfrm>
            <a:off x="328473" y="665826"/>
            <a:ext cx="11185864" cy="0"/>
          </a:xfrm>
          <a:prstGeom prst="line">
            <a:avLst/>
          </a:prstGeom>
          <a:ln/>
          <a:effectLst>
            <a:glow rad="63500">
              <a:schemeClr val="accent3">
                <a:satMod val="175000"/>
                <a:alpha val="40000"/>
              </a:schemeClr>
            </a:glow>
          </a:effectLst>
        </p:spPr>
        <p:style>
          <a:lnRef idx="1">
            <a:schemeClr val="dk1"/>
          </a:lnRef>
          <a:fillRef idx="0">
            <a:schemeClr val="dk1"/>
          </a:fillRef>
          <a:effectRef idx="0">
            <a:schemeClr val="dk1"/>
          </a:effectRef>
          <a:fontRef idx="minor">
            <a:schemeClr val="tx1"/>
          </a:fontRef>
        </p:style>
      </p:cxnSp>
      <p:sp>
        <p:nvSpPr>
          <p:cNvPr id="2" name="Title Placeholder 1">
            <a:extLst>
              <a:ext uri="{FF2B5EF4-FFF2-40B4-BE49-F238E27FC236}">
                <a16:creationId xmlns:a16="http://schemas.microsoft.com/office/drawing/2014/main" id="{9F8EFDB3-1D41-4F0F-A962-D6045651FB47}"/>
              </a:ext>
            </a:extLst>
          </p:cNvPr>
          <p:cNvSpPr>
            <a:spLocks noGrp="1"/>
          </p:cNvSpPr>
          <p:nvPr>
            <p:ph type="title"/>
          </p:nvPr>
        </p:nvSpPr>
        <p:spPr>
          <a:xfrm>
            <a:off x="1326542" y="-59929"/>
            <a:ext cx="9135862" cy="84730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0783B82-7651-48FF-99C2-7CA9F3E8B544}"/>
              </a:ext>
            </a:extLst>
          </p:cNvPr>
          <p:cNvSpPr>
            <a:spLocks noGrp="1"/>
          </p:cNvSpPr>
          <p:nvPr>
            <p:ph type="body" idx="1"/>
          </p:nvPr>
        </p:nvSpPr>
        <p:spPr>
          <a:xfrm>
            <a:off x="838200" y="1195128"/>
            <a:ext cx="10515600" cy="498183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250248B-6DEC-4F7F-A847-116F042B4B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D41181-0949-4CC8-B468-793F2C4DF1EA}" type="datetime1">
              <a:rPr lang="en-US" smtClean="0"/>
              <a:t>9/12/2021</a:t>
            </a:fld>
            <a:endParaRPr lang="en-US"/>
          </a:p>
        </p:txBody>
      </p:sp>
      <p:sp>
        <p:nvSpPr>
          <p:cNvPr id="5" name="Footer Placeholder 4">
            <a:extLst>
              <a:ext uri="{FF2B5EF4-FFF2-40B4-BE49-F238E27FC236}">
                <a16:creationId xmlns:a16="http://schemas.microsoft.com/office/drawing/2014/main" id="{8355B193-92FE-4FEF-B9BE-1FB1D58142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EA838CD-A197-4D23-9905-DFB6911C5E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AC1485-AAFB-4ACE-90B7-AF630FC694C5}" type="slidenum">
              <a:rPr lang="en-US" smtClean="0"/>
              <a:t>‹#›</a:t>
            </a:fld>
            <a:endParaRPr lang="en-US"/>
          </a:p>
        </p:txBody>
      </p:sp>
      <p:cxnSp>
        <p:nvCxnSpPr>
          <p:cNvPr id="11" name="Straight Connector 10">
            <a:extLst>
              <a:ext uri="{FF2B5EF4-FFF2-40B4-BE49-F238E27FC236}">
                <a16:creationId xmlns:a16="http://schemas.microsoft.com/office/drawing/2014/main" id="{D00A6293-4A00-4F88-9927-6824E7077EB7}"/>
              </a:ext>
            </a:extLst>
          </p:cNvPr>
          <p:cNvCxnSpPr/>
          <p:nvPr userDrawn="1"/>
        </p:nvCxnSpPr>
        <p:spPr>
          <a:xfrm>
            <a:off x="440957" y="6265739"/>
            <a:ext cx="11310086" cy="0"/>
          </a:xfrm>
          <a:prstGeom prst="line">
            <a:avLst/>
          </a:prstGeom>
          <a:ln/>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7480DD22-027D-4BE2-9F3E-FD49DA22FB7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69715" y="-1"/>
            <a:ext cx="2390225" cy="1195113"/>
          </a:xfrm>
          <a:prstGeom prst="rect">
            <a:avLst/>
          </a:prstGeom>
        </p:spPr>
      </p:pic>
      <p:pic>
        <p:nvPicPr>
          <p:cNvPr id="14" name="Picture 13">
            <a:extLst>
              <a:ext uri="{FF2B5EF4-FFF2-40B4-BE49-F238E27FC236}">
                <a16:creationId xmlns:a16="http://schemas.microsoft.com/office/drawing/2014/main" id="{260DDCA0-115D-4441-B85E-7462CE59F1D0}"/>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7231" y="65963"/>
            <a:ext cx="1094621" cy="1001224"/>
          </a:xfrm>
          <a:prstGeom prst="rect">
            <a:avLst/>
          </a:prstGeom>
        </p:spPr>
      </p:pic>
    </p:spTree>
    <p:extLst>
      <p:ext uri="{BB962C8B-B14F-4D97-AF65-F5344CB8AC3E}">
        <p14:creationId xmlns:p14="http://schemas.microsoft.com/office/powerpoint/2010/main" val="2606755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Century" panose="0204060405050502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panose="020406040505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panose="020406040505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panose="020406040505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panose="020406040505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panose="020406040505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38B4B-BF4E-4224-A984-5BAA08331307}"/>
              </a:ext>
            </a:extLst>
          </p:cNvPr>
          <p:cNvSpPr>
            <a:spLocks noGrp="1"/>
          </p:cNvSpPr>
          <p:nvPr>
            <p:ph type="ctrTitle"/>
          </p:nvPr>
        </p:nvSpPr>
        <p:spPr>
          <a:xfrm>
            <a:off x="1524000" y="776882"/>
            <a:ext cx="9144000" cy="1949311"/>
          </a:xfrm>
        </p:spPr>
        <p:txBody>
          <a:bodyPr>
            <a:normAutofit fontScale="90000"/>
          </a:bodyPr>
          <a:lstStyle/>
          <a:p>
            <a:r>
              <a:rPr lang="en-US" sz="4800" dirty="0"/>
              <a:t>System-Level Model-Based Risk Determination for Lunar Mission Design</a:t>
            </a:r>
            <a:endParaRPr lang="en-US" sz="4800" dirty="0">
              <a:latin typeface="Century" panose="02040604050505020304" pitchFamily="18" charset="0"/>
            </a:endParaRPr>
          </a:p>
        </p:txBody>
      </p:sp>
      <p:sp>
        <p:nvSpPr>
          <p:cNvPr id="3" name="Subtitle 2">
            <a:extLst>
              <a:ext uri="{FF2B5EF4-FFF2-40B4-BE49-F238E27FC236}">
                <a16:creationId xmlns:a16="http://schemas.microsoft.com/office/drawing/2014/main" id="{8A424449-3CBC-4F22-B381-5729D57561BD}"/>
              </a:ext>
            </a:extLst>
          </p:cNvPr>
          <p:cNvSpPr>
            <a:spLocks noGrp="1"/>
          </p:cNvSpPr>
          <p:nvPr>
            <p:ph type="subTitle" idx="1"/>
          </p:nvPr>
        </p:nvSpPr>
        <p:spPr>
          <a:xfrm>
            <a:off x="1524000" y="2945104"/>
            <a:ext cx="4202097" cy="2350917"/>
          </a:xfrm>
        </p:spPr>
        <p:txBody>
          <a:bodyPr>
            <a:normAutofit/>
          </a:bodyPr>
          <a:lstStyle/>
          <a:p>
            <a:pPr algn="l"/>
            <a:r>
              <a:rPr lang="en-US" sz="1600" dirty="0"/>
              <a:t>Matthew Wittal</a:t>
            </a:r>
            <a:br>
              <a:rPr lang="en-US" sz="1600" dirty="0"/>
            </a:br>
            <a:br>
              <a:rPr lang="en-US" sz="1600" dirty="0"/>
            </a:br>
            <a:endParaRPr lang="en-US" sz="1600" dirty="0"/>
          </a:p>
          <a:p>
            <a:pPr algn="l"/>
            <a:r>
              <a:rPr lang="en-US" sz="1600" dirty="0"/>
              <a:t>Shaun Butts</a:t>
            </a:r>
          </a:p>
        </p:txBody>
      </p:sp>
      <p:sp>
        <p:nvSpPr>
          <p:cNvPr id="4" name="Subtitle 2">
            <a:extLst>
              <a:ext uri="{FF2B5EF4-FFF2-40B4-BE49-F238E27FC236}">
                <a16:creationId xmlns:a16="http://schemas.microsoft.com/office/drawing/2014/main" id="{43FF811C-985D-4A8B-BEF3-8F937F3D2ACC}"/>
              </a:ext>
            </a:extLst>
          </p:cNvPr>
          <p:cNvSpPr txBox="1">
            <a:spLocks/>
          </p:cNvSpPr>
          <p:nvPr/>
        </p:nvSpPr>
        <p:spPr>
          <a:xfrm>
            <a:off x="4819096" y="2942131"/>
            <a:ext cx="5771964" cy="235390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600" dirty="0"/>
              <a:t>Robotic &amp; Autonomous Systems, Granular Mechanics and Regolith Operations Laboratory &amp; Gateway Deep Space Logistics Project</a:t>
            </a:r>
            <a:br>
              <a:rPr lang="en-US" sz="1600" dirty="0"/>
            </a:br>
            <a:r>
              <a:rPr lang="en-US" sz="1600" dirty="0"/>
              <a:t>NASA Kennedy Space Center</a:t>
            </a:r>
          </a:p>
          <a:p>
            <a:pPr algn="r"/>
            <a:r>
              <a:rPr lang="en-US" sz="1600" dirty="0"/>
              <a:t>Fleet Manager, Gateway Deep Space Logistics Project</a:t>
            </a:r>
            <a:br>
              <a:rPr lang="en-US" sz="1600" dirty="0"/>
            </a:br>
            <a:r>
              <a:rPr lang="en-US" sz="1600" dirty="0"/>
              <a:t>NASA Kennedy Space Center</a:t>
            </a:r>
          </a:p>
        </p:txBody>
      </p:sp>
      <p:cxnSp>
        <p:nvCxnSpPr>
          <p:cNvPr id="6" name="Straight Connector 5">
            <a:extLst>
              <a:ext uri="{FF2B5EF4-FFF2-40B4-BE49-F238E27FC236}">
                <a16:creationId xmlns:a16="http://schemas.microsoft.com/office/drawing/2014/main" id="{2EC57B7B-D94A-4778-92A2-D6BC2ECA1981}"/>
              </a:ext>
            </a:extLst>
          </p:cNvPr>
          <p:cNvCxnSpPr/>
          <p:nvPr/>
        </p:nvCxnSpPr>
        <p:spPr>
          <a:xfrm>
            <a:off x="1524000" y="2861426"/>
            <a:ext cx="9067060" cy="0"/>
          </a:xfrm>
          <a:prstGeom prst="line">
            <a:avLst/>
          </a:prstGeom>
          <a:effectLst>
            <a:glow rad="635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29C9F28D-49A5-4C9E-BFB1-E1078716B38D}"/>
              </a:ext>
            </a:extLst>
          </p:cNvPr>
          <p:cNvSpPr>
            <a:spLocks noGrp="1"/>
          </p:cNvSpPr>
          <p:nvPr>
            <p:ph type="sldNum" sz="quarter" idx="12"/>
          </p:nvPr>
        </p:nvSpPr>
        <p:spPr/>
        <p:txBody>
          <a:bodyPr/>
          <a:lstStyle/>
          <a:p>
            <a:fld id="{00AC1485-AAFB-4ACE-90B7-AF630FC694C5}" type="slidenum">
              <a:rPr lang="en-US" smtClean="0"/>
              <a:t>1</a:t>
            </a:fld>
            <a:endParaRPr lang="en-US" dirty="0"/>
          </a:p>
        </p:txBody>
      </p:sp>
      <p:sp>
        <p:nvSpPr>
          <p:cNvPr id="16" name="Subtitle 2">
            <a:extLst>
              <a:ext uri="{FF2B5EF4-FFF2-40B4-BE49-F238E27FC236}">
                <a16:creationId xmlns:a16="http://schemas.microsoft.com/office/drawing/2014/main" id="{42C4066A-BAFE-7F4D-AA05-9CB003E64AA9}"/>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91086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6580B-3B4F-41C8-A4EB-556D7E4D7D2A}"/>
              </a:ext>
            </a:extLst>
          </p:cNvPr>
          <p:cNvSpPr>
            <a:spLocks noGrp="1"/>
          </p:cNvSpPr>
          <p:nvPr>
            <p:ph type="title"/>
          </p:nvPr>
        </p:nvSpPr>
        <p:spPr/>
        <p:txBody>
          <a:bodyPr/>
          <a:lstStyle/>
          <a:p>
            <a:r>
              <a:rPr lang="en-US"/>
              <a:t>Background</a:t>
            </a:r>
            <a:endParaRPr lang="en-US" dirty="0"/>
          </a:p>
        </p:txBody>
      </p:sp>
      <p:sp>
        <p:nvSpPr>
          <p:cNvPr id="3" name="Content Placeholder 2">
            <a:extLst>
              <a:ext uri="{FF2B5EF4-FFF2-40B4-BE49-F238E27FC236}">
                <a16:creationId xmlns:a16="http://schemas.microsoft.com/office/drawing/2014/main" id="{981B933E-D76D-495A-AFCF-C1EE9937DB03}"/>
              </a:ext>
            </a:extLst>
          </p:cNvPr>
          <p:cNvSpPr>
            <a:spLocks noGrp="1"/>
          </p:cNvSpPr>
          <p:nvPr>
            <p:ph idx="1"/>
          </p:nvPr>
        </p:nvSpPr>
        <p:spPr>
          <a:xfrm>
            <a:off x="426127" y="1195128"/>
            <a:ext cx="4903889" cy="4981835"/>
          </a:xfrm>
        </p:spPr>
        <p:txBody>
          <a:bodyPr>
            <a:normAutofit/>
          </a:bodyPr>
          <a:lstStyle/>
          <a:p>
            <a:r>
              <a:rPr lang="en-US" sz="2000" dirty="0"/>
              <a:t>Events on the lunar surface are not as isolated as they are on Earth.</a:t>
            </a:r>
          </a:p>
          <a:p>
            <a:r>
              <a:rPr lang="en-US" sz="2000" dirty="0"/>
              <a:t>High-velocity lunar dust from landings or impacts can affect assets on the ground or in orbit even on the opposite side of the moon.</a:t>
            </a:r>
          </a:p>
          <a:p>
            <a:r>
              <a:rPr lang="en-US" sz="2000" dirty="0"/>
              <a:t>It is of interest to consider the risk imposed by these events in the design of your spacecraft.</a:t>
            </a:r>
          </a:p>
          <a:p>
            <a:r>
              <a:rPr lang="en-US" sz="2000" dirty="0"/>
              <a:t>Generalized mathematical and system methodologies are not known to exist for lunar dust on this scale.</a:t>
            </a:r>
          </a:p>
          <a:p>
            <a:endParaRPr lang="en-US" sz="2000" dirty="0"/>
          </a:p>
        </p:txBody>
      </p:sp>
      <p:sp>
        <p:nvSpPr>
          <p:cNvPr id="4" name="Slide Number Placeholder 3">
            <a:extLst>
              <a:ext uri="{FF2B5EF4-FFF2-40B4-BE49-F238E27FC236}">
                <a16:creationId xmlns:a16="http://schemas.microsoft.com/office/drawing/2014/main" id="{F0F72D79-DA3F-4C35-B1BA-F4225B08AB01}"/>
              </a:ext>
            </a:extLst>
          </p:cNvPr>
          <p:cNvSpPr>
            <a:spLocks noGrp="1"/>
          </p:cNvSpPr>
          <p:nvPr>
            <p:ph type="sldNum" sz="quarter" idx="12"/>
          </p:nvPr>
        </p:nvSpPr>
        <p:spPr/>
        <p:txBody>
          <a:bodyPr/>
          <a:lstStyle/>
          <a:p>
            <a:fld id="{00AC1485-AAFB-4ACE-90B7-AF630FC694C5}" type="slidenum">
              <a:rPr lang="en-US" smtClean="0"/>
              <a:t>2</a:t>
            </a:fld>
            <a:endParaRPr lang="en-US"/>
          </a:p>
        </p:txBody>
      </p:sp>
      <p:pic>
        <p:nvPicPr>
          <p:cNvPr id="5" name="Picture 4" descr="Diagram&#10;&#10;Description automatically generated">
            <a:extLst>
              <a:ext uri="{FF2B5EF4-FFF2-40B4-BE49-F238E27FC236}">
                <a16:creationId xmlns:a16="http://schemas.microsoft.com/office/drawing/2014/main" id="{FEB013F5-0446-4D67-9480-D651BD33A4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0017" y="44327"/>
            <a:ext cx="6779125" cy="6748996"/>
          </a:xfrm>
          <a:prstGeom prst="rect">
            <a:avLst/>
          </a:prstGeom>
        </p:spPr>
      </p:pic>
      <p:sp>
        <p:nvSpPr>
          <p:cNvPr id="6" name="Subtitle 2">
            <a:extLst>
              <a:ext uri="{FF2B5EF4-FFF2-40B4-BE49-F238E27FC236}">
                <a16:creationId xmlns:a16="http://schemas.microsoft.com/office/drawing/2014/main" id="{2D480AA1-D665-4FA7-A270-1DE69CBB4232}"/>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1981868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4429D5-7592-471E-8663-8E7AC4A21CF8}"/>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7A1B9FA-1ECB-421D-9980-97B0E6806ED3}"/>
              </a:ext>
            </a:extLst>
          </p:cNvPr>
          <p:cNvSpPr>
            <a:spLocks noGrp="1"/>
          </p:cNvSpPr>
          <p:nvPr>
            <p:ph type="title"/>
          </p:nvPr>
        </p:nvSpPr>
        <p:spPr>
          <a:xfrm>
            <a:off x="1113471" y="110260"/>
            <a:ext cx="10515600" cy="589690"/>
          </a:xfrm>
        </p:spPr>
        <p:txBody>
          <a:bodyPr>
            <a:normAutofit fontScale="90000"/>
          </a:bodyPr>
          <a:lstStyle/>
          <a:p>
            <a:pPr algn="ctr"/>
            <a:r>
              <a:rPr lang="en-US" sz="4000" dirty="0">
                <a:solidFill>
                  <a:schemeClr val="bg1"/>
                </a:solidFill>
              </a:rPr>
              <a:t>Objectives</a:t>
            </a:r>
            <a:endParaRPr lang="en-US" sz="4300" dirty="0">
              <a:solidFill>
                <a:schemeClr val="bg1"/>
              </a:solidFill>
            </a:endParaRPr>
          </a:p>
        </p:txBody>
      </p:sp>
      <p:sp>
        <p:nvSpPr>
          <p:cNvPr id="4" name="Slide Number Placeholder 3">
            <a:extLst>
              <a:ext uri="{FF2B5EF4-FFF2-40B4-BE49-F238E27FC236}">
                <a16:creationId xmlns:a16="http://schemas.microsoft.com/office/drawing/2014/main" id="{A36F3653-F38A-4F16-97CA-EC7202C98A61}"/>
              </a:ext>
            </a:extLst>
          </p:cNvPr>
          <p:cNvSpPr>
            <a:spLocks noGrp="1"/>
          </p:cNvSpPr>
          <p:nvPr>
            <p:ph type="sldNum" sz="quarter" idx="12"/>
          </p:nvPr>
        </p:nvSpPr>
        <p:spPr/>
        <p:txBody>
          <a:bodyPr/>
          <a:lstStyle/>
          <a:p>
            <a:fld id="{00AC1485-AAFB-4ACE-90B7-AF630FC694C5}" type="slidenum">
              <a:rPr lang="en-US" smtClean="0"/>
              <a:t>3</a:t>
            </a:fld>
            <a:endParaRPr lang="en-US"/>
          </a:p>
        </p:txBody>
      </p:sp>
      <p:sp>
        <p:nvSpPr>
          <p:cNvPr id="15" name="Rettangolo 14">
            <a:extLst>
              <a:ext uri="{FF2B5EF4-FFF2-40B4-BE49-F238E27FC236}">
                <a16:creationId xmlns:a16="http://schemas.microsoft.com/office/drawing/2014/main" id="{26981C91-05BD-C648-B971-81873B21797C}"/>
              </a:ext>
            </a:extLst>
          </p:cNvPr>
          <p:cNvSpPr/>
          <p:nvPr/>
        </p:nvSpPr>
        <p:spPr>
          <a:xfrm>
            <a:off x="217017" y="928041"/>
            <a:ext cx="184731" cy="369332"/>
          </a:xfrm>
          <a:prstGeom prst="rect">
            <a:avLst/>
          </a:prstGeom>
        </p:spPr>
        <p:txBody>
          <a:bodyPr wrap="none">
            <a:spAutoFit/>
          </a:bodyPr>
          <a:lstStyle/>
          <a:p>
            <a:endParaRPr lang="it-IT" dirty="0"/>
          </a:p>
        </p:txBody>
      </p:sp>
      <p:sp>
        <p:nvSpPr>
          <p:cNvPr id="8" name="Content Placeholder 2">
            <a:extLst>
              <a:ext uri="{FF2B5EF4-FFF2-40B4-BE49-F238E27FC236}">
                <a16:creationId xmlns:a16="http://schemas.microsoft.com/office/drawing/2014/main" id="{15C260DA-B31C-4F35-8F4C-0E2107D7F932}"/>
              </a:ext>
            </a:extLst>
          </p:cNvPr>
          <p:cNvSpPr>
            <a:spLocks noGrp="1"/>
          </p:cNvSpPr>
          <p:nvPr>
            <p:ph idx="1"/>
          </p:nvPr>
        </p:nvSpPr>
        <p:spPr>
          <a:xfrm>
            <a:off x="838200" y="1195128"/>
            <a:ext cx="10312153" cy="4981835"/>
          </a:xfrm>
        </p:spPr>
        <p:txBody>
          <a:bodyPr>
            <a:normAutofit/>
          </a:bodyPr>
          <a:lstStyle/>
          <a:p>
            <a:pPr marL="0" indent="0">
              <a:buNone/>
            </a:pPr>
            <a:r>
              <a:rPr lang="en-US" sz="2000" dirty="0">
                <a:solidFill>
                  <a:schemeClr val="bg1"/>
                </a:solidFill>
              </a:rPr>
              <a:t>This project seeks to develop a model-based approach for evaluating risk imposed by both natural and induced high-velocity lunar dust. This involves:</a:t>
            </a:r>
          </a:p>
          <a:p>
            <a:r>
              <a:rPr lang="en-US" sz="2000" dirty="0">
                <a:solidFill>
                  <a:schemeClr val="bg1"/>
                </a:solidFill>
              </a:rPr>
              <a:t>Developing a generalized mathematical methodology for an arbitrary ‘event’ as it relates to an arbitrary ‘asset’ at any location on or near the Moon.</a:t>
            </a:r>
          </a:p>
          <a:p>
            <a:r>
              <a:rPr lang="en-US" sz="2000" dirty="0">
                <a:solidFill>
                  <a:schemeClr val="bg1"/>
                </a:solidFill>
              </a:rPr>
              <a:t>Developing a generalized model-based methodology which can be applied to a system composed of an arbitrary </a:t>
            </a:r>
            <a:r>
              <a:rPr lang="en-US" sz="2000" i="1" dirty="0">
                <a:solidFill>
                  <a:schemeClr val="bg1"/>
                </a:solidFill>
              </a:rPr>
              <a:t>number</a:t>
            </a:r>
            <a:r>
              <a:rPr lang="en-US" sz="2000" dirty="0">
                <a:solidFill>
                  <a:schemeClr val="bg1"/>
                </a:solidFill>
              </a:rPr>
              <a:t> of ‘events’ and ‘assets’.</a:t>
            </a:r>
          </a:p>
          <a:p>
            <a:r>
              <a:rPr lang="en-US" sz="2000" dirty="0">
                <a:solidFill>
                  <a:schemeClr val="bg1"/>
                </a:solidFill>
              </a:rPr>
              <a:t>Quantify lifetime risk due to these events upon any asset.</a:t>
            </a:r>
          </a:p>
          <a:p>
            <a:endParaRPr lang="en-US" sz="2000" dirty="0">
              <a:solidFill>
                <a:schemeClr val="bg1"/>
              </a:solidFill>
            </a:endParaRPr>
          </a:p>
        </p:txBody>
      </p:sp>
      <p:sp>
        <p:nvSpPr>
          <p:cNvPr id="9" name="Subtitle 2">
            <a:extLst>
              <a:ext uri="{FF2B5EF4-FFF2-40B4-BE49-F238E27FC236}">
                <a16:creationId xmlns:a16="http://schemas.microsoft.com/office/drawing/2014/main" id="{3B76F8CE-BF18-4876-A005-0A3414E81B62}"/>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22268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A2EA3-8D69-461F-A228-202EF3901506}"/>
              </a:ext>
            </a:extLst>
          </p:cNvPr>
          <p:cNvSpPr>
            <a:spLocks noGrp="1"/>
          </p:cNvSpPr>
          <p:nvPr>
            <p:ph type="title"/>
          </p:nvPr>
        </p:nvSpPr>
        <p:spPr/>
        <p:txBody>
          <a:bodyPr/>
          <a:lstStyle/>
          <a:p>
            <a:r>
              <a:rPr lang="en-US" dirty="0"/>
              <a:t>Assumptions</a:t>
            </a:r>
          </a:p>
        </p:txBody>
      </p:sp>
      <p:sp>
        <p:nvSpPr>
          <p:cNvPr id="3" name="Content Placeholder 2">
            <a:extLst>
              <a:ext uri="{FF2B5EF4-FFF2-40B4-BE49-F238E27FC236}">
                <a16:creationId xmlns:a16="http://schemas.microsoft.com/office/drawing/2014/main" id="{4F2821B6-4985-4070-8677-0A3C730607BB}"/>
              </a:ext>
            </a:extLst>
          </p:cNvPr>
          <p:cNvSpPr>
            <a:spLocks noGrp="1"/>
          </p:cNvSpPr>
          <p:nvPr>
            <p:ph idx="1"/>
          </p:nvPr>
        </p:nvSpPr>
        <p:spPr>
          <a:xfrm>
            <a:off x="6764784" y="1207065"/>
            <a:ext cx="5427216" cy="4981835"/>
          </a:xfrm>
        </p:spPr>
        <p:txBody>
          <a:bodyPr>
            <a:normAutofit/>
          </a:bodyPr>
          <a:lstStyle/>
          <a:p>
            <a:r>
              <a:rPr lang="en-US" sz="1800" dirty="0"/>
              <a:t>Mathematical model needed to generalize a range of trajectories as determined by departure vector from the lunar surface and constrained by the asset location.</a:t>
            </a:r>
          </a:p>
          <a:p>
            <a:r>
              <a:rPr lang="en-US" sz="1800" dirty="0"/>
              <a:t>Assumptions</a:t>
            </a:r>
          </a:p>
          <a:p>
            <a:pPr lvl="1"/>
            <a:r>
              <a:rPr lang="en-US" sz="1400" b="1" dirty="0"/>
              <a:t>Asset is stationary</a:t>
            </a:r>
          </a:p>
          <a:p>
            <a:pPr marL="457200" lvl="1" indent="0">
              <a:buNone/>
            </a:pPr>
            <a:r>
              <a:rPr lang="en-US" sz="1400" dirty="0"/>
              <a:t>Moving sufficiently slow relative to the difference in velocity from one trajectory to another.</a:t>
            </a:r>
          </a:p>
          <a:p>
            <a:pPr lvl="1"/>
            <a:r>
              <a:rPr lang="en-US" sz="1400" b="1" dirty="0"/>
              <a:t>Asset is close to the Moon</a:t>
            </a:r>
          </a:p>
          <a:p>
            <a:pPr marL="457200" lvl="1" indent="0">
              <a:buNone/>
            </a:pPr>
            <a:r>
              <a:rPr lang="en-US" sz="1400" dirty="0"/>
              <a:t>Only lunar gravity is considered due to the geometric approach of the solution.</a:t>
            </a:r>
          </a:p>
          <a:p>
            <a:pPr lvl="1"/>
            <a:r>
              <a:rPr lang="en-US" sz="1400" b="1" dirty="0"/>
              <a:t>Event is binary in nature</a:t>
            </a:r>
          </a:p>
          <a:p>
            <a:pPr marL="457200" lvl="1" indent="0">
              <a:buNone/>
            </a:pPr>
            <a:r>
              <a:rPr lang="en-US" sz="1400" dirty="0"/>
              <a:t>Either landing with ejecta angles between 1 and 3 degrees or impact with ejecta angles between 1 and 45 degrees</a:t>
            </a:r>
          </a:p>
          <a:p>
            <a:pPr lvl="1"/>
            <a:r>
              <a:rPr lang="en-US" sz="1400" b="1" dirty="0"/>
              <a:t>Moon is spherical</a:t>
            </a:r>
          </a:p>
          <a:p>
            <a:pPr marL="457200" lvl="1" indent="0">
              <a:buNone/>
            </a:pPr>
            <a:r>
              <a:rPr lang="en-US" sz="1400" dirty="0"/>
              <a:t>No geographical features or oblateness considered</a:t>
            </a:r>
          </a:p>
          <a:p>
            <a:pPr lvl="1"/>
            <a:r>
              <a:rPr lang="en-US" sz="1400" b="1" dirty="0"/>
              <a:t>Space is black and empty</a:t>
            </a:r>
          </a:p>
          <a:p>
            <a:pPr marL="457200" lvl="1" indent="0">
              <a:buNone/>
            </a:pPr>
            <a:r>
              <a:rPr lang="en-US" sz="1400" dirty="0"/>
              <a:t>No electromagnetic forces are considered, which plays a role in high-velocity particles below 10 microns.</a:t>
            </a:r>
          </a:p>
        </p:txBody>
      </p:sp>
      <p:sp>
        <p:nvSpPr>
          <p:cNvPr id="4" name="Slide Number Placeholder 3">
            <a:extLst>
              <a:ext uri="{FF2B5EF4-FFF2-40B4-BE49-F238E27FC236}">
                <a16:creationId xmlns:a16="http://schemas.microsoft.com/office/drawing/2014/main" id="{FBCD4473-CF1D-41E0-9DF2-5F9C55D096D7}"/>
              </a:ext>
            </a:extLst>
          </p:cNvPr>
          <p:cNvSpPr>
            <a:spLocks noGrp="1"/>
          </p:cNvSpPr>
          <p:nvPr>
            <p:ph type="sldNum" sz="quarter" idx="12"/>
          </p:nvPr>
        </p:nvSpPr>
        <p:spPr/>
        <p:txBody>
          <a:bodyPr/>
          <a:lstStyle/>
          <a:p>
            <a:fld id="{00AC1485-AAFB-4ACE-90B7-AF630FC694C5}" type="slidenum">
              <a:rPr lang="en-US" smtClean="0"/>
              <a:t>4</a:t>
            </a:fld>
            <a:endParaRPr lang="en-US"/>
          </a:p>
        </p:txBody>
      </p:sp>
      <p:pic>
        <p:nvPicPr>
          <p:cNvPr id="8" name="Picture 7" descr="Diagram&#10;&#10;Description automatically generated">
            <a:extLst>
              <a:ext uri="{FF2B5EF4-FFF2-40B4-BE49-F238E27FC236}">
                <a16:creationId xmlns:a16="http://schemas.microsoft.com/office/drawing/2014/main" id="{EAFE6D64-4881-4992-880F-DEE4FB8B3D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634" y="1413335"/>
            <a:ext cx="6736664" cy="4031329"/>
          </a:xfrm>
          <a:prstGeom prst="rect">
            <a:avLst/>
          </a:prstGeom>
        </p:spPr>
      </p:pic>
      <p:sp>
        <p:nvSpPr>
          <p:cNvPr id="9" name="Subtitle 2">
            <a:extLst>
              <a:ext uri="{FF2B5EF4-FFF2-40B4-BE49-F238E27FC236}">
                <a16:creationId xmlns:a16="http://schemas.microsoft.com/office/drawing/2014/main" id="{B8D23B64-F53E-468E-8144-870ED0904B6E}"/>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2281447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CCEDF-341E-444B-B74B-D3B07BE93AEC}"/>
              </a:ext>
            </a:extLst>
          </p:cNvPr>
          <p:cNvSpPr>
            <a:spLocks noGrp="1"/>
          </p:cNvSpPr>
          <p:nvPr>
            <p:ph type="title"/>
          </p:nvPr>
        </p:nvSpPr>
        <p:spPr/>
        <p:txBody>
          <a:bodyPr/>
          <a:lstStyle/>
          <a:p>
            <a:r>
              <a:rPr lang="en-US" dirty="0"/>
              <a:t>Mathematical Model 1</a:t>
            </a:r>
          </a:p>
        </p:txBody>
      </p:sp>
      <p:sp>
        <p:nvSpPr>
          <p:cNvPr id="3" name="Content Placeholder 2">
            <a:extLst>
              <a:ext uri="{FF2B5EF4-FFF2-40B4-BE49-F238E27FC236}">
                <a16:creationId xmlns:a16="http://schemas.microsoft.com/office/drawing/2014/main" id="{E0AC4833-1BC6-4009-9B8D-50FAF7C75099}"/>
              </a:ext>
            </a:extLst>
          </p:cNvPr>
          <p:cNvSpPr>
            <a:spLocks noGrp="1"/>
          </p:cNvSpPr>
          <p:nvPr>
            <p:ph idx="1"/>
          </p:nvPr>
        </p:nvSpPr>
        <p:spPr>
          <a:xfrm>
            <a:off x="838200" y="1195128"/>
            <a:ext cx="10896600" cy="4977071"/>
          </a:xfrm>
        </p:spPr>
        <p:txBody>
          <a:bodyPr>
            <a:normAutofit/>
          </a:bodyPr>
          <a:lstStyle/>
          <a:p>
            <a:r>
              <a:rPr lang="en-US" sz="2000" dirty="0"/>
              <a:t>Mathematical models for lunar dust and ejecta are distinct, but  related. We begin with the formula by </a:t>
            </a:r>
            <a:r>
              <a:rPr lang="en-US" sz="2000" dirty="0" err="1"/>
              <a:t>Housen</a:t>
            </a:r>
            <a:r>
              <a:rPr lang="en-US" sz="2000" dirty="0"/>
              <a:t> &amp; Holsapple (2006):</a:t>
            </a:r>
          </a:p>
          <a:p>
            <a:endParaRPr lang="en-US" sz="2000" dirty="0"/>
          </a:p>
          <a:p>
            <a:endParaRPr lang="en-US" sz="2000" dirty="0"/>
          </a:p>
          <a:p>
            <a:r>
              <a:rPr lang="en-US" sz="2000" dirty="0"/>
              <a:t>Which holds for vertical impact events only. We can augment and simplify this for landing events if we know the Mass of the landing vehicle, based on experimental evidence from Lane &amp; Metzger (2016):</a:t>
            </a:r>
          </a:p>
          <a:p>
            <a:endParaRPr lang="en-US" sz="2000" dirty="0"/>
          </a:p>
          <a:p>
            <a:endParaRPr lang="en-US" sz="2000" dirty="0"/>
          </a:p>
          <a:p>
            <a:r>
              <a:rPr lang="en-US" sz="2000" dirty="0"/>
              <a:t>Finally, by making a substitution to describe the “impactor” and scaling the dust mass based on the methodology described in Wittal et al (2020), we arrive at:</a:t>
            </a:r>
          </a:p>
        </p:txBody>
      </p:sp>
      <p:sp>
        <p:nvSpPr>
          <p:cNvPr id="4" name="Slide Number Placeholder 3">
            <a:extLst>
              <a:ext uri="{FF2B5EF4-FFF2-40B4-BE49-F238E27FC236}">
                <a16:creationId xmlns:a16="http://schemas.microsoft.com/office/drawing/2014/main" id="{41B78D24-D0D3-4CA7-83B3-318D40B12035}"/>
              </a:ext>
            </a:extLst>
          </p:cNvPr>
          <p:cNvSpPr>
            <a:spLocks noGrp="1"/>
          </p:cNvSpPr>
          <p:nvPr>
            <p:ph type="sldNum" sz="quarter" idx="12"/>
          </p:nvPr>
        </p:nvSpPr>
        <p:spPr/>
        <p:txBody>
          <a:bodyPr/>
          <a:lstStyle/>
          <a:p>
            <a:fld id="{00AC1485-AAFB-4ACE-90B7-AF630FC694C5}" type="slidenum">
              <a:rPr lang="en-US" smtClean="0"/>
              <a:t>5</a:t>
            </a:fld>
            <a:endParaRPr lang="en-US"/>
          </a:p>
        </p:txBody>
      </p:sp>
      <p:pic>
        <p:nvPicPr>
          <p:cNvPr id="6" name="Picture 5" descr="Text&#10;&#10;Description automatically generated">
            <a:extLst>
              <a:ext uri="{FF2B5EF4-FFF2-40B4-BE49-F238E27FC236}">
                <a16:creationId xmlns:a16="http://schemas.microsoft.com/office/drawing/2014/main" id="{4DBEA0DF-A18E-4024-BB22-593C92A903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5414" y="1824272"/>
            <a:ext cx="4543654" cy="855407"/>
          </a:xfrm>
          <a:prstGeom prst="rect">
            <a:avLst/>
          </a:prstGeom>
        </p:spPr>
      </p:pic>
      <p:pic>
        <p:nvPicPr>
          <p:cNvPr id="8" name="Picture 7" descr="Logo&#10;&#10;Description automatically generated">
            <a:extLst>
              <a:ext uri="{FF2B5EF4-FFF2-40B4-BE49-F238E27FC236}">
                <a16:creationId xmlns:a16="http://schemas.microsoft.com/office/drawing/2014/main" id="{402A5C66-3B6B-41E5-8547-F024258A20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3406" y="5084694"/>
            <a:ext cx="4386187" cy="718206"/>
          </a:xfrm>
          <a:prstGeom prst="rect">
            <a:avLst/>
          </a:prstGeom>
        </p:spPr>
      </p:pic>
      <p:pic>
        <p:nvPicPr>
          <p:cNvPr id="10" name="Picture 9" descr="Logo, company name&#10;&#10;Description automatically generated">
            <a:extLst>
              <a:ext uri="{FF2B5EF4-FFF2-40B4-BE49-F238E27FC236}">
                <a16:creationId xmlns:a16="http://schemas.microsoft.com/office/drawing/2014/main" id="{478AD125-05C6-4723-A9A6-702BF81FB8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7186" y="3547997"/>
            <a:ext cx="2697564" cy="789011"/>
          </a:xfrm>
          <a:prstGeom prst="rect">
            <a:avLst/>
          </a:prstGeom>
        </p:spPr>
      </p:pic>
      <p:sp>
        <p:nvSpPr>
          <p:cNvPr id="9" name="Subtitle 2">
            <a:extLst>
              <a:ext uri="{FF2B5EF4-FFF2-40B4-BE49-F238E27FC236}">
                <a16:creationId xmlns:a16="http://schemas.microsoft.com/office/drawing/2014/main" id="{D9376977-8B4C-4F37-A343-ED5264DC52FC}"/>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2487863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C8D99-F6E1-4340-A7EF-49CFF121316C}"/>
              </a:ext>
            </a:extLst>
          </p:cNvPr>
          <p:cNvSpPr>
            <a:spLocks noGrp="1"/>
          </p:cNvSpPr>
          <p:nvPr>
            <p:ph type="title"/>
          </p:nvPr>
        </p:nvSpPr>
        <p:spPr/>
        <p:txBody>
          <a:bodyPr/>
          <a:lstStyle/>
          <a:p>
            <a:r>
              <a:rPr lang="en-US" dirty="0"/>
              <a:t>Mathematical Model 2</a:t>
            </a:r>
          </a:p>
        </p:txBody>
      </p:sp>
      <p:sp>
        <p:nvSpPr>
          <p:cNvPr id="3" name="Content Placeholder 2">
            <a:extLst>
              <a:ext uri="{FF2B5EF4-FFF2-40B4-BE49-F238E27FC236}">
                <a16:creationId xmlns:a16="http://schemas.microsoft.com/office/drawing/2014/main" id="{4D158F80-F8F0-47B9-8E83-0CB3392006C3}"/>
              </a:ext>
            </a:extLst>
          </p:cNvPr>
          <p:cNvSpPr>
            <a:spLocks noGrp="1"/>
          </p:cNvSpPr>
          <p:nvPr>
            <p:ph idx="1"/>
          </p:nvPr>
        </p:nvSpPr>
        <p:spPr>
          <a:xfrm>
            <a:off x="479394" y="1195128"/>
            <a:ext cx="11185864" cy="4981835"/>
          </a:xfrm>
        </p:spPr>
        <p:txBody>
          <a:bodyPr>
            <a:normAutofit/>
          </a:bodyPr>
          <a:lstStyle/>
          <a:p>
            <a:r>
              <a:rPr lang="en-US" sz="2000" dirty="0"/>
              <a:t>Now that we have estimated the amount of mass ejected and it’s velocity distribution, we must calculate the specific velocities required to impact our arbitrarily located asset.</a:t>
            </a:r>
          </a:p>
          <a:p>
            <a:r>
              <a:rPr lang="en-US" sz="2000" dirty="0"/>
              <a:t>We begin with conservation of energy via the Vis Viva equation:</a:t>
            </a:r>
          </a:p>
          <a:p>
            <a:endParaRPr lang="en-US" sz="2000" dirty="0"/>
          </a:p>
          <a:p>
            <a:endParaRPr lang="en-US" sz="2000" dirty="0"/>
          </a:p>
          <a:p>
            <a:r>
              <a:rPr lang="en-US" sz="2000" dirty="0"/>
              <a:t>Which may be rearranged to yield:</a:t>
            </a:r>
          </a:p>
          <a:p>
            <a:endParaRPr lang="en-US" sz="2000" dirty="0"/>
          </a:p>
          <a:p>
            <a:r>
              <a:rPr lang="en-US" sz="2000" dirty="0"/>
              <a:t>We then move to conservation of angular momentum:</a:t>
            </a:r>
          </a:p>
          <a:p>
            <a:endParaRPr lang="en-US" sz="2000" dirty="0"/>
          </a:p>
          <a:p>
            <a:r>
              <a:rPr lang="en-US" sz="2000" dirty="0"/>
              <a:t>Which may be rearranged to yield:</a:t>
            </a:r>
          </a:p>
          <a:p>
            <a:endParaRPr lang="en-US" sz="2000" dirty="0"/>
          </a:p>
          <a:p>
            <a:endParaRPr lang="en-US" sz="2000" dirty="0"/>
          </a:p>
        </p:txBody>
      </p:sp>
      <p:sp>
        <p:nvSpPr>
          <p:cNvPr id="4" name="Slide Number Placeholder 3">
            <a:extLst>
              <a:ext uri="{FF2B5EF4-FFF2-40B4-BE49-F238E27FC236}">
                <a16:creationId xmlns:a16="http://schemas.microsoft.com/office/drawing/2014/main" id="{13C76322-3CE8-4FEA-9D49-52D3A4593F9A}"/>
              </a:ext>
            </a:extLst>
          </p:cNvPr>
          <p:cNvSpPr>
            <a:spLocks noGrp="1"/>
          </p:cNvSpPr>
          <p:nvPr>
            <p:ph type="sldNum" sz="quarter" idx="12"/>
          </p:nvPr>
        </p:nvSpPr>
        <p:spPr/>
        <p:txBody>
          <a:bodyPr/>
          <a:lstStyle/>
          <a:p>
            <a:fld id="{00AC1485-AAFB-4ACE-90B7-AF630FC694C5}" type="slidenum">
              <a:rPr lang="en-US" smtClean="0"/>
              <a:t>6</a:t>
            </a:fld>
            <a:endParaRPr lang="en-US"/>
          </a:p>
        </p:txBody>
      </p:sp>
      <p:pic>
        <p:nvPicPr>
          <p:cNvPr id="6" name="Picture 5" descr="Diagram, schematic&#10;&#10;Description automatically generated">
            <a:extLst>
              <a:ext uri="{FF2B5EF4-FFF2-40B4-BE49-F238E27FC236}">
                <a16:creationId xmlns:a16="http://schemas.microsoft.com/office/drawing/2014/main" id="{D87032FF-5D49-457E-938D-E1F6CAE43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0530" y="2221244"/>
            <a:ext cx="3690940" cy="830758"/>
          </a:xfrm>
          <a:prstGeom prst="rect">
            <a:avLst/>
          </a:prstGeom>
        </p:spPr>
      </p:pic>
      <p:pic>
        <p:nvPicPr>
          <p:cNvPr id="8" name="Picture 7" descr="Text&#10;&#10;Description automatically generated">
            <a:extLst>
              <a:ext uri="{FF2B5EF4-FFF2-40B4-BE49-F238E27FC236}">
                <a16:creationId xmlns:a16="http://schemas.microsoft.com/office/drawing/2014/main" id="{535B1F32-E102-41F6-B9DF-C199476454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9402" y="3071052"/>
            <a:ext cx="2842068" cy="830758"/>
          </a:xfrm>
          <a:prstGeom prst="rect">
            <a:avLst/>
          </a:prstGeom>
        </p:spPr>
      </p:pic>
      <p:pic>
        <p:nvPicPr>
          <p:cNvPr id="10" name="Picture 9" descr="Text, letter&#10;&#10;Description automatically generated">
            <a:extLst>
              <a:ext uri="{FF2B5EF4-FFF2-40B4-BE49-F238E27FC236}">
                <a16:creationId xmlns:a16="http://schemas.microsoft.com/office/drawing/2014/main" id="{C9BF9985-54F3-4CBD-86E1-BCFCFC628D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7759" y="5159366"/>
            <a:ext cx="3522791" cy="757461"/>
          </a:xfrm>
          <a:prstGeom prst="rect">
            <a:avLst/>
          </a:prstGeom>
        </p:spPr>
      </p:pic>
      <p:pic>
        <p:nvPicPr>
          <p:cNvPr id="12" name="Picture 11">
            <a:extLst>
              <a:ext uri="{FF2B5EF4-FFF2-40B4-BE49-F238E27FC236}">
                <a16:creationId xmlns:a16="http://schemas.microsoft.com/office/drawing/2014/main" id="{6B71F689-AA68-493D-94C4-54AC8AADE4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4672" y="4325764"/>
            <a:ext cx="2707671" cy="558160"/>
          </a:xfrm>
          <a:prstGeom prst="rect">
            <a:avLst/>
          </a:prstGeom>
        </p:spPr>
      </p:pic>
      <p:sp>
        <p:nvSpPr>
          <p:cNvPr id="9" name="Subtitle 2">
            <a:extLst>
              <a:ext uri="{FF2B5EF4-FFF2-40B4-BE49-F238E27FC236}">
                <a16:creationId xmlns:a16="http://schemas.microsoft.com/office/drawing/2014/main" id="{584B3668-5D35-4E9E-8A48-D6ECED1FE319}"/>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686267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1198E-9855-4D14-95BC-5E506C3137B0}"/>
              </a:ext>
            </a:extLst>
          </p:cNvPr>
          <p:cNvSpPr>
            <a:spLocks noGrp="1"/>
          </p:cNvSpPr>
          <p:nvPr>
            <p:ph type="title"/>
          </p:nvPr>
        </p:nvSpPr>
        <p:spPr/>
        <p:txBody>
          <a:bodyPr/>
          <a:lstStyle/>
          <a:p>
            <a:r>
              <a:rPr lang="en-US" dirty="0"/>
              <a:t>Mathematical Model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7851D68-6BF8-4D87-90B1-97DF84020067}"/>
                  </a:ext>
                </a:extLst>
              </p:cNvPr>
              <p:cNvSpPr>
                <a:spLocks noGrp="1"/>
              </p:cNvSpPr>
              <p:nvPr>
                <p:ph idx="1"/>
              </p:nvPr>
            </p:nvSpPr>
            <p:spPr/>
            <p:txBody>
              <a:bodyPr/>
              <a:lstStyle/>
              <a:p>
                <a:r>
                  <a:rPr lang="en-US" dirty="0"/>
                  <a:t>Finally, we know that both objects lie on the same group of ellipses:</a:t>
                </a:r>
              </a:p>
              <a:p>
                <a:endParaRPr lang="en-US" dirty="0"/>
              </a:p>
              <a:p>
                <a:endParaRPr lang="en-US" dirty="0"/>
              </a:p>
              <a:p>
                <a:r>
                  <a:rPr lang="en-US" dirty="0"/>
                  <a:t>By making the approximation that </a:t>
                </a:r>
                <a14:m>
                  <m:oMath xmlns:m="http://schemas.openxmlformats.org/officeDocument/2006/math">
                    <m:r>
                      <a:rPr lang="en-US" i="1" smtClean="0">
                        <a:latin typeface="Cambria Math" panose="02040503050406030204" pitchFamily="18" charset="0"/>
                        <a:ea typeface="Cambria Math" panose="02040503050406030204" pitchFamily="18" charset="0"/>
                      </a:rPr>
                      <m:t>𝜃</m:t>
                    </m:r>
                    <m:r>
                      <a:rPr lang="en-US" i="1" smtClean="0">
                        <a:latin typeface="Cambria Math" panose="02040503050406030204" pitchFamily="18" charset="0"/>
                        <a:ea typeface="Cambria Math" panose="02040503050406030204" pitchFamily="18" charset="0"/>
                      </a:rPr>
                      <m:t>≈</m:t>
                    </m:r>
                    <m:r>
                      <m:rPr>
                        <m:sty m:val="p"/>
                      </m:rPr>
                      <a:rPr lang="el-GR" i="1" smtClean="0">
                        <a:latin typeface="Cambria Math" panose="02040503050406030204" pitchFamily="18" charset="0"/>
                        <a:ea typeface="Cambria Math" panose="02040503050406030204" pitchFamily="18" charset="0"/>
                      </a:rPr>
                      <m:t>υ</m:t>
                    </m:r>
                  </m:oMath>
                </a14:m>
                <a:r>
                  <a:rPr lang="en-US" dirty="0"/>
                  <a:t>, we arrive at:</a:t>
                </a:r>
              </a:p>
              <a:p>
                <a:endParaRPr lang="en-US" dirty="0"/>
              </a:p>
              <a:p>
                <a:endParaRPr lang="en-US" dirty="0"/>
              </a:p>
            </p:txBody>
          </p:sp>
        </mc:Choice>
        <mc:Fallback xmlns="">
          <p:sp>
            <p:nvSpPr>
              <p:cNvPr id="3" name="Content Placeholder 2">
                <a:extLst>
                  <a:ext uri="{FF2B5EF4-FFF2-40B4-BE49-F238E27FC236}">
                    <a16:creationId xmlns:a16="http://schemas.microsoft.com/office/drawing/2014/main" id="{A7851D68-6BF8-4D87-90B1-97DF84020067}"/>
                  </a:ext>
                </a:extLst>
              </p:cNvPr>
              <p:cNvSpPr>
                <a:spLocks noGrp="1" noRot="1" noChangeAspect="1" noMove="1" noResize="1" noEditPoints="1" noAdjustHandles="1" noChangeArrowheads="1" noChangeShapeType="1" noTextEdit="1"/>
              </p:cNvSpPr>
              <p:nvPr>
                <p:ph idx="1"/>
              </p:nvPr>
            </p:nvSpPr>
            <p:spPr>
              <a:blipFill>
                <a:blip r:embed="rId2"/>
                <a:stretch>
                  <a:fillRect l="-1043" t="-208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032BA3B5-4F0F-4FF6-A8A7-92E3E8669B39}"/>
              </a:ext>
            </a:extLst>
          </p:cNvPr>
          <p:cNvSpPr>
            <a:spLocks noGrp="1"/>
          </p:cNvSpPr>
          <p:nvPr>
            <p:ph type="sldNum" sz="quarter" idx="12"/>
          </p:nvPr>
        </p:nvSpPr>
        <p:spPr/>
        <p:txBody>
          <a:bodyPr/>
          <a:lstStyle/>
          <a:p>
            <a:fld id="{00AC1485-AAFB-4ACE-90B7-AF630FC694C5}" type="slidenum">
              <a:rPr lang="en-US" smtClean="0"/>
              <a:t>7</a:t>
            </a:fld>
            <a:endParaRPr lang="en-US"/>
          </a:p>
        </p:txBody>
      </p:sp>
      <p:pic>
        <p:nvPicPr>
          <p:cNvPr id="6" name="Picture 5" descr="Diagram&#10;&#10;Description automatically generated">
            <a:extLst>
              <a:ext uri="{FF2B5EF4-FFF2-40B4-BE49-F238E27FC236}">
                <a16:creationId xmlns:a16="http://schemas.microsoft.com/office/drawing/2014/main" id="{F2751634-DE4B-49A8-BA9B-591DD45895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3039" y="3716994"/>
            <a:ext cx="5100773" cy="1000152"/>
          </a:xfrm>
          <a:prstGeom prst="rect">
            <a:avLst/>
          </a:prstGeom>
        </p:spPr>
      </p:pic>
      <p:pic>
        <p:nvPicPr>
          <p:cNvPr id="8" name="Picture 7">
            <a:extLst>
              <a:ext uri="{FF2B5EF4-FFF2-40B4-BE49-F238E27FC236}">
                <a16:creationId xmlns:a16="http://schemas.microsoft.com/office/drawing/2014/main" id="{A5966DCF-20A4-4737-A2C6-E86AFE685A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5134" y="1991823"/>
            <a:ext cx="5218678" cy="928476"/>
          </a:xfrm>
          <a:prstGeom prst="rect">
            <a:avLst/>
          </a:prstGeom>
        </p:spPr>
      </p:pic>
      <p:sp>
        <p:nvSpPr>
          <p:cNvPr id="7" name="Subtitle 2">
            <a:extLst>
              <a:ext uri="{FF2B5EF4-FFF2-40B4-BE49-F238E27FC236}">
                <a16:creationId xmlns:a16="http://schemas.microsoft.com/office/drawing/2014/main" id="{99B7CE09-2D61-43E3-B5FE-BA69023309A1}"/>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3500199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697CF-0D57-4355-B41E-5BD6030467EC}"/>
              </a:ext>
            </a:extLst>
          </p:cNvPr>
          <p:cNvSpPr>
            <a:spLocks noGrp="1"/>
          </p:cNvSpPr>
          <p:nvPr>
            <p:ph type="title"/>
          </p:nvPr>
        </p:nvSpPr>
        <p:spPr/>
        <p:txBody>
          <a:bodyPr/>
          <a:lstStyle/>
          <a:p>
            <a:r>
              <a:rPr lang="en-US" dirty="0"/>
              <a:t>Mathematical Model 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FBFC113-9581-441F-BF5E-0C5819A357AE}"/>
                  </a:ext>
                </a:extLst>
              </p:cNvPr>
              <p:cNvSpPr>
                <a:spLocks noGrp="1"/>
              </p:cNvSpPr>
              <p:nvPr>
                <p:ph idx="1"/>
              </p:nvPr>
            </p:nvSpPr>
            <p:spPr/>
            <p:txBody>
              <a:bodyPr>
                <a:normAutofit/>
              </a:bodyPr>
              <a:lstStyle/>
              <a:p>
                <a:r>
                  <a:rPr lang="en-US" sz="2000" dirty="0"/>
                  <a:t>Finally, now that we know at what speeds the particles will travel, we can calculate the particle size distribution based on Lane &amp; Metzger (2020), and through that the mean total and mean impact energies:</a:t>
                </a:r>
              </a:p>
              <a:p>
                <a:endParaRPr lang="en-US" sz="2000" dirty="0"/>
              </a:p>
              <a:p>
                <a:endParaRPr lang="en-US" sz="2000" dirty="0"/>
              </a:p>
              <a:p>
                <a:endParaRPr lang="en-US" sz="2000" dirty="0"/>
              </a:p>
              <a:p>
                <a:r>
                  <a:rPr lang="en-US" sz="2000" dirty="0"/>
                  <a:t>Where:</a:t>
                </a:r>
              </a:p>
              <a:p>
                <a:endParaRPr lang="en-US" sz="2000" dirty="0"/>
              </a:p>
              <a:p>
                <a:endParaRPr lang="en-US" sz="2000" dirty="0"/>
              </a:p>
              <a:p>
                <a:endParaRPr lang="en-US" sz="2000" dirty="0"/>
              </a:p>
              <a:p>
                <a:r>
                  <a:rPr lang="en-US" sz="2000" dirty="0"/>
                  <a:t>And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𝑟</m:t>
                        </m:r>
                      </m:e>
                      <m:sub>
                        <m:r>
                          <a:rPr lang="en-US" sz="2000" b="0" i="1" smtClean="0">
                            <a:latin typeface="Cambria Math" panose="02040503050406030204" pitchFamily="18" charset="0"/>
                          </a:rPr>
                          <m:t>𝑚𝑖𝑛</m:t>
                        </m:r>
                      </m:sub>
                    </m:sSub>
                  </m:oMath>
                </a14:m>
                <a:r>
                  <a:rPr lang="en-US" sz="2000" dirty="0"/>
                  <a:t> and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𝑟</m:t>
                        </m:r>
                      </m:e>
                      <m:sub>
                        <m:r>
                          <a:rPr lang="en-US" sz="2000" i="1">
                            <a:latin typeface="Cambria Math" panose="02040503050406030204" pitchFamily="18" charset="0"/>
                          </a:rPr>
                          <m:t>𝑚</m:t>
                        </m:r>
                        <m:r>
                          <a:rPr lang="en-US" sz="2000" b="0" i="1" smtClean="0">
                            <a:latin typeface="Cambria Math" panose="02040503050406030204" pitchFamily="18" charset="0"/>
                          </a:rPr>
                          <m:t>𝑎𝑥</m:t>
                        </m:r>
                      </m:sub>
                    </m:sSub>
                  </m:oMath>
                </a14:m>
                <a:r>
                  <a:rPr lang="en-US" sz="2000" dirty="0"/>
                  <a:t> are the maximum and minimum particle sizes considered based on the minimum velocity of ejecta at the point of impact. </a:t>
                </a:r>
              </a:p>
            </p:txBody>
          </p:sp>
        </mc:Choice>
        <mc:Fallback xmlns="">
          <p:sp>
            <p:nvSpPr>
              <p:cNvPr id="3" name="Content Placeholder 2">
                <a:extLst>
                  <a:ext uri="{FF2B5EF4-FFF2-40B4-BE49-F238E27FC236}">
                    <a16:creationId xmlns:a16="http://schemas.microsoft.com/office/drawing/2014/main" id="{AFBFC113-9581-441F-BF5E-0C5819A357AE}"/>
                  </a:ext>
                </a:extLst>
              </p:cNvPr>
              <p:cNvSpPr>
                <a:spLocks noGrp="1" noRot="1" noChangeAspect="1" noMove="1" noResize="1" noEditPoints="1" noAdjustHandles="1" noChangeArrowheads="1" noChangeShapeType="1" noTextEdit="1"/>
              </p:cNvSpPr>
              <p:nvPr>
                <p:ph idx="1"/>
              </p:nvPr>
            </p:nvSpPr>
            <p:spPr>
              <a:blipFill>
                <a:blip r:embed="rId2"/>
                <a:stretch>
                  <a:fillRect l="-522" t="-1224" r="-29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CB38E22-13EB-4EE8-94BB-FCCB012EC134}"/>
              </a:ext>
            </a:extLst>
          </p:cNvPr>
          <p:cNvSpPr>
            <a:spLocks noGrp="1"/>
          </p:cNvSpPr>
          <p:nvPr>
            <p:ph type="sldNum" sz="quarter" idx="12"/>
          </p:nvPr>
        </p:nvSpPr>
        <p:spPr/>
        <p:txBody>
          <a:bodyPr/>
          <a:lstStyle/>
          <a:p>
            <a:fld id="{00AC1485-AAFB-4ACE-90B7-AF630FC694C5}" type="slidenum">
              <a:rPr lang="en-US" smtClean="0"/>
              <a:t>8</a:t>
            </a:fld>
            <a:endParaRPr lang="en-US"/>
          </a:p>
        </p:txBody>
      </p:sp>
      <p:pic>
        <p:nvPicPr>
          <p:cNvPr id="7" name="Picture 6" descr="A picture containing text&#10;&#10;Description automatically generated">
            <a:extLst>
              <a:ext uri="{FF2B5EF4-FFF2-40B4-BE49-F238E27FC236}">
                <a16:creationId xmlns:a16="http://schemas.microsoft.com/office/drawing/2014/main" id="{6DE02929-9B24-4FB6-87B1-CEC3CA4BE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405" y="2312631"/>
            <a:ext cx="4717189" cy="899238"/>
          </a:xfrm>
          <a:prstGeom prst="rect">
            <a:avLst/>
          </a:prstGeom>
        </p:spPr>
      </p:pic>
      <p:pic>
        <p:nvPicPr>
          <p:cNvPr id="9" name="Picture 8" descr="A picture containing chart&#10;&#10;Description automatically generated">
            <a:extLst>
              <a:ext uri="{FF2B5EF4-FFF2-40B4-BE49-F238E27FC236}">
                <a16:creationId xmlns:a16="http://schemas.microsoft.com/office/drawing/2014/main" id="{1326EF80-BC5A-45F4-8659-CE5F393D6C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7405" y="3793898"/>
            <a:ext cx="4997755" cy="1070947"/>
          </a:xfrm>
          <a:prstGeom prst="rect">
            <a:avLst/>
          </a:prstGeom>
        </p:spPr>
      </p:pic>
      <p:sp>
        <p:nvSpPr>
          <p:cNvPr id="8" name="Subtitle 2">
            <a:extLst>
              <a:ext uri="{FF2B5EF4-FFF2-40B4-BE49-F238E27FC236}">
                <a16:creationId xmlns:a16="http://schemas.microsoft.com/office/drawing/2014/main" id="{6A4F24B5-A56D-479C-929E-539A732DCAB9}"/>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2424350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12">
            <a:extLst>
              <a:ext uri="{FF2B5EF4-FFF2-40B4-BE49-F238E27FC236}">
                <a16:creationId xmlns:a16="http://schemas.microsoft.com/office/drawing/2014/main" id="{81610B62-EEF8-4526-A7B2-4E91F131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000FC7-7E53-4085-84B5-0A9D9F5548E7}"/>
              </a:ext>
            </a:extLst>
          </p:cNvPr>
          <p:cNvSpPr>
            <a:spLocks noGrp="1"/>
          </p:cNvSpPr>
          <p:nvPr>
            <p:ph type="title"/>
          </p:nvPr>
        </p:nvSpPr>
        <p:spPr>
          <a:xfrm>
            <a:off x="481608" y="150495"/>
            <a:ext cx="3494341" cy="979169"/>
          </a:xfrm>
          <a:noFill/>
        </p:spPr>
        <p:txBody>
          <a:bodyPr vert="horz" lIns="91440" tIns="45720" rIns="91440" bIns="45720" rtlCol="0" anchor="b">
            <a:normAutofit fontScale="90000"/>
          </a:bodyPr>
          <a:lstStyle/>
          <a:p>
            <a:r>
              <a:rPr lang="en-US" sz="4600" dirty="0"/>
              <a:t>MBSE Model</a:t>
            </a:r>
          </a:p>
        </p:txBody>
      </p:sp>
      <p:sp>
        <p:nvSpPr>
          <p:cNvPr id="3" name="Content Placeholder 2">
            <a:extLst>
              <a:ext uri="{FF2B5EF4-FFF2-40B4-BE49-F238E27FC236}">
                <a16:creationId xmlns:a16="http://schemas.microsoft.com/office/drawing/2014/main" id="{0BCF608A-EB5E-4877-9BF5-25C938603595}"/>
              </a:ext>
            </a:extLst>
          </p:cNvPr>
          <p:cNvSpPr>
            <a:spLocks noGrp="1"/>
          </p:cNvSpPr>
          <p:nvPr>
            <p:ph idx="1"/>
          </p:nvPr>
        </p:nvSpPr>
        <p:spPr>
          <a:xfrm>
            <a:off x="88778" y="1280159"/>
            <a:ext cx="4371316" cy="5076191"/>
          </a:xfrm>
          <a:noFill/>
        </p:spPr>
        <p:txBody>
          <a:bodyPr vert="horz" lIns="91440" tIns="45720" rIns="91440" bIns="45720" rtlCol="0">
            <a:normAutofit/>
          </a:bodyPr>
          <a:lstStyle/>
          <a:p>
            <a:pPr marL="0" indent="0">
              <a:buNone/>
            </a:pPr>
            <a:r>
              <a:rPr lang="en-US" sz="1600" dirty="0"/>
              <a:t>Modeling for this project was performed in the Magic Draw software.</a:t>
            </a:r>
          </a:p>
          <a:p>
            <a:pPr marL="0" indent="0">
              <a:buNone/>
            </a:pPr>
            <a:endParaRPr lang="en-US" sz="1600" dirty="0"/>
          </a:p>
          <a:p>
            <a:pPr marL="0" indent="0">
              <a:buNone/>
            </a:pPr>
            <a:r>
              <a:rPr lang="en-US" sz="1600" dirty="0"/>
              <a:t>Each formula was modeled as a constraint.</a:t>
            </a:r>
          </a:p>
          <a:p>
            <a:pPr marL="0" indent="0">
              <a:buNone/>
            </a:pPr>
            <a:endParaRPr lang="en-US" sz="1600" dirty="0"/>
          </a:p>
          <a:p>
            <a:pPr marL="0" indent="0">
              <a:buNone/>
            </a:pPr>
            <a:r>
              <a:rPr lang="en-US" sz="1600" dirty="0"/>
              <a:t>Assets and Events were generalized and specified in instances that contained location and mass properties i.e.:</a:t>
            </a:r>
          </a:p>
          <a:p>
            <a:pPr marL="0" indent="0">
              <a:buNone/>
            </a:pPr>
            <a:endParaRPr lang="en-US" sz="1600" dirty="0"/>
          </a:p>
          <a:p>
            <a:r>
              <a:rPr lang="en-US" sz="1600" dirty="0"/>
              <a:t>Events: HLS Landing, CLPS landing, </a:t>
            </a:r>
            <a:r>
              <a:rPr lang="en-US" sz="1600" dirty="0" err="1"/>
              <a:t>Chang’e</a:t>
            </a:r>
            <a:r>
              <a:rPr lang="en-US" sz="1600" dirty="0"/>
              <a:t> Landing, Logistics Module Impact, Meteor Impact, etc.</a:t>
            </a:r>
          </a:p>
          <a:p>
            <a:endParaRPr lang="en-US" sz="1600" dirty="0"/>
          </a:p>
          <a:p>
            <a:r>
              <a:rPr lang="en-US" sz="1600" dirty="0"/>
              <a:t>Assets: Apollo 11 Heritage site, Gateway, Lunar base, </a:t>
            </a:r>
            <a:r>
              <a:rPr lang="en-US" sz="1600" dirty="0" err="1"/>
              <a:t>LunaNet</a:t>
            </a:r>
            <a:r>
              <a:rPr lang="en-US" sz="1600" dirty="0"/>
              <a:t>, South Pole Base, etc.</a:t>
            </a:r>
          </a:p>
        </p:txBody>
      </p:sp>
      <p:sp>
        <p:nvSpPr>
          <p:cNvPr id="15" name="Rectangle 14">
            <a:extLst>
              <a:ext uri="{FF2B5EF4-FFF2-40B4-BE49-F238E27FC236}">
                <a16:creationId xmlns:a16="http://schemas.microsoft.com/office/drawing/2014/main" id="{71FC7D98-7B8B-402A-90FC-F027482F2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926" y="0"/>
            <a:ext cx="756607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28">
            <a:extLst>
              <a:ext uri="{FF2B5EF4-FFF2-40B4-BE49-F238E27FC236}">
                <a16:creationId xmlns:a16="http://schemas.microsoft.com/office/drawing/2014/main" id="{AD7356EA-285B-4E5D-8FEC-104659A4F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5903" y="640091"/>
            <a:ext cx="6266120"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71B81AA-DA3E-4B75-BB8B-45F99C8D2319}"/>
              </a:ext>
            </a:extLst>
          </p:cNvPr>
          <p:cNvPicPr>
            <a:picLocks noChangeAspect="1"/>
          </p:cNvPicPr>
          <p:nvPr/>
        </p:nvPicPr>
        <p:blipFill rotWithShape="1">
          <a:blip r:embed="rId2">
            <a:extLst>
              <a:ext uri="{28A0092B-C50C-407E-A947-70E740481C1C}">
                <a14:useLocalDpi xmlns:a14="http://schemas.microsoft.com/office/drawing/2010/main" val="0"/>
              </a:ext>
            </a:extLst>
          </a:blip>
          <a:srcRect r="2477" b="-3"/>
          <a:stretch/>
        </p:blipFill>
        <p:spPr>
          <a:xfrm>
            <a:off x="5406224" y="804672"/>
            <a:ext cx="5934456" cy="5248656"/>
          </a:xfrm>
          <a:prstGeom prst="rect">
            <a:avLst/>
          </a:prstGeom>
          <a:effectLst/>
        </p:spPr>
      </p:pic>
      <p:sp>
        <p:nvSpPr>
          <p:cNvPr id="4" name="Slide Number Placeholder 3">
            <a:extLst>
              <a:ext uri="{FF2B5EF4-FFF2-40B4-BE49-F238E27FC236}">
                <a16:creationId xmlns:a16="http://schemas.microsoft.com/office/drawing/2014/main" id="{B401FF02-CF1E-4A0E-A9E9-3684EC483508}"/>
              </a:ext>
            </a:extLst>
          </p:cNvPr>
          <p:cNvSpPr>
            <a:spLocks noGrp="1"/>
          </p:cNvSpPr>
          <p:nvPr>
            <p:ph type="sldNum" sz="quarter" idx="12"/>
          </p:nvPr>
        </p:nvSpPr>
        <p:spPr>
          <a:xfrm>
            <a:off x="10849470" y="6356350"/>
            <a:ext cx="689322" cy="365125"/>
          </a:xfrm>
          <a:noFill/>
        </p:spPr>
        <p:txBody>
          <a:bodyPr vert="horz" lIns="91440" tIns="45720" rIns="91440" bIns="45720" rtlCol="0" anchor="ctr">
            <a:normAutofit/>
          </a:bodyPr>
          <a:lstStyle/>
          <a:p>
            <a:pPr algn="l">
              <a:spcAft>
                <a:spcPts val="600"/>
              </a:spcAft>
              <a:defRPr/>
            </a:pPr>
            <a:fld id="{00AC1485-AAFB-4ACE-90B7-AF630FC694C5}" type="slidenum">
              <a:rPr lang="en-US">
                <a:solidFill>
                  <a:srgbClr val="595959"/>
                </a:solidFill>
                <a:latin typeface="Calibri" panose="020F0502020204030204"/>
              </a:rPr>
              <a:pPr algn="l">
                <a:spcAft>
                  <a:spcPts val="600"/>
                </a:spcAft>
                <a:defRPr/>
              </a:pPr>
              <a:t>9</a:t>
            </a:fld>
            <a:endParaRPr lang="en-US">
              <a:solidFill>
                <a:srgbClr val="595959"/>
              </a:solidFill>
              <a:latin typeface="Calibri" panose="020F0502020204030204"/>
            </a:endParaRPr>
          </a:p>
        </p:txBody>
      </p:sp>
      <p:sp>
        <p:nvSpPr>
          <p:cNvPr id="9" name="Subtitle 2">
            <a:extLst>
              <a:ext uri="{FF2B5EF4-FFF2-40B4-BE49-F238E27FC236}">
                <a16:creationId xmlns:a16="http://schemas.microsoft.com/office/drawing/2014/main" id="{E33E550C-F207-448B-AAAE-82F6CA3259E5}"/>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1435262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25337BF-9FC3-4B20-94D3-CE2AAD215577}"/>
              </a:ext>
            </a:extLst>
          </p:cNvPr>
          <p:cNvSpPr>
            <a:spLocks noGrp="1"/>
          </p:cNvSpPr>
          <p:nvPr>
            <p:ph type="title"/>
          </p:nvPr>
        </p:nvSpPr>
        <p:spPr/>
        <p:txBody>
          <a:bodyPr/>
          <a:lstStyle/>
          <a:p>
            <a:r>
              <a:rPr lang="en-US" dirty="0"/>
              <a:t>Results</a:t>
            </a:r>
          </a:p>
        </p:txBody>
      </p:sp>
      <p:pic>
        <p:nvPicPr>
          <p:cNvPr id="15" name="Content Placeholder 14" descr="Table&#10;&#10;Description automatically generated">
            <a:extLst>
              <a:ext uri="{FF2B5EF4-FFF2-40B4-BE49-F238E27FC236}">
                <a16:creationId xmlns:a16="http://schemas.microsoft.com/office/drawing/2014/main" id="{D576F9AE-2C1A-4668-94CA-574D2A8593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580" y="1126230"/>
            <a:ext cx="11906839" cy="5071431"/>
          </a:xfrm>
        </p:spPr>
      </p:pic>
      <p:sp>
        <p:nvSpPr>
          <p:cNvPr id="4" name="Subtitle 2">
            <a:extLst>
              <a:ext uri="{FF2B5EF4-FFF2-40B4-BE49-F238E27FC236}">
                <a16:creationId xmlns:a16="http://schemas.microsoft.com/office/drawing/2014/main" id="{280EEC4D-1053-4CDB-B0AC-773D9DF02A31}"/>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925605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text, night, night sky&#10;&#10;Description automatically generated">
            <a:extLst>
              <a:ext uri="{FF2B5EF4-FFF2-40B4-BE49-F238E27FC236}">
                <a16:creationId xmlns:a16="http://schemas.microsoft.com/office/drawing/2014/main" id="{B64CB4B3-65C9-4393-9DEB-9E99126EBD67}"/>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3C6D87A-C33C-44C1-BB23-821C1F50EB20}"/>
              </a:ext>
            </a:extLst>
          </p:cNvPr>
          <p:cNvSpPr>
            <a:spLocks noGrp="1"/>
          </p:cNvSpPr>
          <p:nvPr>
            <p:ph type="title"/>
          </p:nvPr>
        </p:nvSpPr>
        <p:spPr/>
        <p:txBody>
          <a:bodyPr/>
          <a:lstStyle/>
          <a:p>
            <a:pPr algn="ctr"/>
            <a:r>
              <a:rPr lang="en-US" dirty="0">
                <a:solidFill>
                  <a:schemeClr val="bg1"/>
                </a:solidFill>
              </a:rPr>
              <a:t>Discussion</a:t>
            </a:r>
          </a:p>
        </p:txBody>
      </p:sp>
      <p:sp>
        <p:nvSpPr>
          <p:cNvPr id="3" name="Content Placeholder 2">
            <a:extLst>
              <a:ext uri="{FF2B5EF4-FFF2-40B4-BE49-F238E27FC236}">
                <a16:creationId xmlns:a16="http://schemas.microsoft.com/office/drawing/2014/main" id="{71075015-0600-4945-8083-DB49243F69A5}"/>
              </a:ext>
            </a:extLst>
          </p:cNvPr>
          <p:cNvSpPr>
            <a:spLocks noGrp="1"/>
          </p:cNvSpPr>
          <p:nvPr>
            <p:ph idx="1"/>
          </p:nvPr>
        </p:nvSpPr>
        <p:spPr>
          <a:xfrm>
            <a:off x="136928" y="787380"/>
            <a:ext cx="11216872" cy="2870220"/>
          </a:xfrm>
        </p:spPr>
        <p:txBody>
          <a:bodyPr>
            <a:normAutofit/>
          </a:bodyPr>
          <a:lstStyle/>
          <a:p>
            <a:pPr marL="285750" indent="-285750"/>
            <a:r>
              <a:rPr lang="en-US" sz="1800" dirty="0">
                <a:solidFill>
                  <a:schemeClr val="bg1"/>
                </a:solidFill>
              </a:rPr>
              <a:t>Any surface-to-surface interaction can expect several impacts for any given event</a:t>
            </a:r>
          </a:p>
          <a:p>
            <a:pPr marL="285750" indent="-285750"/>
            <a:endParaRPr lang="en-US" sz="1800" dirty="0">
              <a:solidFill>
                <a:schemeClr val="bg1"/>
              </a:solidFill>
            </a:endParaRPr>
          </a:p>
          <a:p>
            <a:pPr marL="285750" indent="-285750"/>
            <a:r>
              <a:rPr lang="en-US" sz="1800" dirty="0">
                <a:solidFill>
                  <a:schemeClr val="bg1"/>
                </a:solidFill>
              </a:rPr>
              <a:t>Surface-to-orbit interactions can expect impacts based on relative location during event</a:t>
            </a:r>
          </a:p>
          <a:p>
            <a:pPr marL="285750" indent="-285750"/>
            <a:endParaRPr lang="en-US" sz="1800" dirty="0">
              <a:solidFill>
                <a:schemeClr val="bg1"/>
              </a:solidFill>
            </a:endParaRPr>
          </a:p>
          <a:p>
            <a:pPr marL="285750" indent="-285750"/>
            <a:r>
              <a:rPr lang="en-US" sz="1800" dirty="0">
                <a:solidFill>
                  <a:schemeClr val="bg1"/>
                </a:solidFill>
              </a:rPr>
              <a:t>Damage can be mitigated by minimizing cross-sectional area, or facing sensitive equipment away from oncoming particles</a:t>
            </a:r>
          </a:p>
          <a:p>
            <a:pPr marL="285750" indent="-285750"/>
            <a:endParaRPr lang="en-US" sz="1800" dirty="0">
              <a:solidFill>
                <a:schemeClr val="bg1"/>
              </a:solidFill>
            </a:endParaRPr>
          </a:p>
        </p:txBody>
      </p:sp>
      <p:sp>
        <p:nvSpPr>
          <p:cNvPr id="4" name="Slide Number Placeholder 3">
            <a:extLst>
              <a:ext uri="{FF2B5EF4-FFF2-40B4-BE49-F238E27FC236}">
                <a16:creationId xmlns:a16="http://schemas.microsoft.com/office/drawing/2014/main" id="{6D2F1C96-09DD-4C94-A641-EC380A2D7928}"/>
              </a:ext>
            </a:extLst>
          </p:cNvPr>
          <p:cNvSpPr>
            <a:spLocks noGrp="1"/>
          </p:cNvSpPr>
          <p:nvPr>
            <p:ph type="sldNum" sz="quarter" idx="12"/>
          </p:nvPr>
        </p:nvSpPr>
        <p:spPr/>
        <p:txBody>
          <a:bodyPr/>
          <a:lstStyle/>
          <a:p>
            <a:fld id="{00AC1485-AAFB-4ACE-90B7-AF630FC694C5}" type="slidenum">
              <a:rPr lang="en-US" smtClean="0"/>
              <a:t>11</a:t>
            </a:fld>
            <a:endParaRPr lang="en-US"/>
          </a:p>
        </p:txBody>
      </p:sp>
      <p:sp>
        <p:nvSpPr>
          <p:cNvPr id="5" name="Rectangle 4">
            <a:extLst>
              <a:ext uri="{FF2B5EF4-FFF2-40B4-BE49-F238E27FC236}">
                <a16:creationId xmlns:a16="http://schemas.microsoft.com/office/drawing/2014/main" id="{450FF066-0BAB-4277-A104-1EC6208169C3}"/>
              </a:ext>
            </a:extLst>
          </p:cNvPr>
          <p:cNvSpPr/>
          <p:nvPr/>
        </p:nvSpPr>
        <p:spPr>
          <a:xfrm>
            <a:off x="3997911" y="4025274"/>
            <a:ext cx="7355889" cy="923330"/>
          </a:xfrm>
          <a:prstGeom prst="rect">
            <a:avLst/>
          </a:prstGeom>
        </p:spPr>
        <p:txBody>
          <a:bodyPr wrap="square">
            <a:spAutoFit/>
          </a:bodyPr>
          <a:lstStyle/>
          <a:p>
            <a:pPr marL="285750" indent="-285750">
              <a:buFont typeface="Arial" panose="020B0604020202020204" pitchFamily="34" charset="0"/>
              <a:buChar char="•"/>
            </a:pPr>
            <a:r>
              <a:rPr lang="en-US" i="1" dirty="0">
                <a:solidFill>
                  <a:schemeClr val="bg1"/>
                </a:solidFill>
              </a:rPr>
              <a:t>ANY</a:t>
            </a:r>
            <a:r>
              <a:rPr lang="en-US" dirty="0">
                <a:solidFill>
                  <a:schemeClr val="bg1"/>
                </a:solidFill>
              </a:rPr>
              <a:t> asset not shielded by local topography or advantageous orbital geometry can expect to be hit by many high-velocity particles over its lifetime</a:t>
            </a:r>
          </a:p>
        </p:txBody>
      </p:sp>
      <p:sp>
        <p:nvSpPr>
          <p:cNvPr id="8" name="Subtitle 2">
            <a:extLst>
              <a:ext uri="{FF2B5EF4-FFF2-40B4-BE49-F238E27FC236}">
                <a16:creationId xmlns:a16="http://schemas.microsoft.com/office/drawing/2014/main" id="{7A8DC27D-E24B-4EBC-9378-72D83DAB5625}"/>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3372165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picture containing ground&#10;&#10;Description automatically generated">
            <a:extLst>
              <a:ext uri="{FF2B5EF4-FFF2-40B4-BE49-F238E27FC236}">
                <a16:creationId xmlns:a16="http://schemas.microsoft.com/office/drawing/2014/main" id="{C9BB5183-F882-4C7F-9706-4BA0BBA7A23C}"/>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aturation sat="3300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 y="0"/>
            <a:ext cx="12193375" cy="6858000"/>
          </a:xfrm>
        </p:spPr>
      </p:pic>
      <p:sp>
        <p:nvSpPr>
          <p:cNvPr id="2" name="Title 1">
            <a:extLst>
              <a:ext uri="{FF2B5EF4-FFF2-40B4-BE49-F238E27FC236}">
                <a16:creationId xmlns:a16="http://schemas.microsoft.com/office/drawing/2014/main" id="{6AED2AA1-386A-4570-BEBE-6AB170519D78}"/>
              </a:ext>
            </a:extLst>
          </p:cNvPr>
          <p:cNvSpPr>
            <a:spLocks noGrp="1"/>
          </p:cNvSpPr>
          <p:nvPr>
            <p:ph type="title"/>
          </p:nvPr>
        </p:nvSpPr>
        <p:spPr/>
        <p:txBody>
          <a:bodyPr/>
          <a:lstStyle/>
          <a:p>
            <a:pPr algn="ctr"/>
            <a:r>
              <a:rPr lang="en-US" dirty="0">
                <a:solidFill>
                  <a:schemeClr val="bg1"/>
                </a:solidFill>
              </a:rPr>
              <a:t>Future Work</a:t>
            </a:r>
          </a:p>
        </p:txBody>
      </p:sp>
      <p:sp>
        <p:nvSpPr>
          <p:cNvPr id="4" name="Slide Number Placeholder 3">
            <a:extLst>
              <a:ext uri="{FF2B5EF4-FFF2-40B4-BE49-F238E27FC236}">
                <a16:creationId xmlns:a16="http://schemas.microsoft.com/office/drawing/2014/main" id="{74C1CA97-A6D6-4630-B1F2-42FCA49FB460}"/>
              </a:ext>
            </a:extLst>
          </p:cNvPr>
          <p:cNvSpPr>
            <a:spLocks noGrp="1"/>
          </p:cNvSpPr>
          <p:nvPr>
            <p:ph type="sldNum" sz="quarter" idx="12"/>
          </p:nvPr>
        </p:nvSpPr>
        <p:spPr/>
        <p:txBody>
          <a:bodyPr/>
          <a:lstStyle/>
          <a:p>
            <a:fld id="{00AC1485-AAFB-4ACE-90B7-AF630FC694C5}" type="slidenum">
              <a:rPr lang="en-US" smtClean="0"/>
              <a:t>12</a:t>
            </a:fld>
            <a:endParaRPr lang="en-US"/>
          </a:p>
        </p:txBody>
      </p:sp>
      <p:sp>
        <p:nvSpPr>
          <p:cNvPr id="12" name="TextBox 11">
            <a:extLst>
              <a:ext uri="{FF2B5EF4-FFF2-40B4-BE49-F238E27FC236}">
                <a16:creationId xmlns:a16="http://schemas.microsoft.com/office/drawing/2014/main" id="{C4863954-0BDE-4585-A98A-C7E3C42FE28B}"/>
              </a:ext>
            </a:extLst>
          </p:cNvPr>
          <p:cNvSpPr txBox="1"/>
          <p:nvPr/>
        </p:nvSpPr>
        <p:spPr>
          <a:xfrm>
            <a:off x="133350" y="670449"/>
            <a:ext cx="11220450" cy="3477875"/>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bg1"/>
                </a:solidFill>
                <a:latin typeface="Century" panose="02040604050505020304" pitchFamily="18" charset="0"/>
              </a:rPr>
              <a:t>Further generalize particle interactions and physics:</a:t>
            </a:r>
          </a:p>
          <a:p>
            <a:pPr marL="800100" lvl="1" indent="-342900">
              <a:buFont typeface="Arial" panose="020B0604020202020204" pitchFamily="34" charset="0"/>
              <a:buChar char="•"/>
            </a:pPr>
            <a:r>
              <a:rPr lang="en-US" sz="2000" dirty="0">
                <a:solidFill>
                  <a:schemeClr val="bg1"/>
                </a:solidFill>
                <a:latin typeface="Century" panose="02040604050505020304" pitchFamily="18" charset="0"/>
              </a:rPr>
              <a:t>Consider multibody dynamics</a:t>
            </a:r>
          </a:p>
          <a:p>
            <a:pPr marL="800100" lvl="1" indent="-342900">
              <a:buFont typeface="Arial" panose="020B0604020202020204" pitchFamily="34" charset="0"/>
              <a:buChar char="•"/>
            </a:pPr>
            <a:r>
              <a:rPr lang="en-US" sz="2000" dirty="0">
                <a:solidFill>
                  <a:schemeClr val="bg1"/>
                </a:solidFill>
                <a:latin typeface="Century" panose="02040604050505020304" pitchFamily="18" charset="0"/>
              </a:rPr>
              <a:t>Consider electromagnetic forces</a:t>
            </a:r>
          </a:p>
          <a:p>
            <a:pPr marL="800100" lvl="1" indent="-342900">
              <a:buFont typeface="Arial" panose="020B0604020202020204" pitchFamily="34" charset="0"/>
              <a:buChar char="•"/>
            </a:pPr>
            <a:r>
              <a:rPr lang="en-US" sz="2000" dirty="0">
                <a:solidFill>
                  <a:schemeClr val="bg1"/>
                </a:solidFill>
                <a:latin typeface="Century" panose="02040604050505020304" pitchFamily="18" charset="0"/>
              </a:rPr>
              <a:t>Build in a more robust mathematical model</a:t>
            </a:r>
          </a:p>
          <a:p>
            <a:pPr marL="342900" indent="-342900">
              <a:buFont typeface="Arial" panose="020B0604020202020204" pitchFamily="34" charset="0"/>
              <a:buChar char="•"/>
            </a:pPr>
            <a:endParaRPr lang="en-US" sz="2000" dirty="0">
              <a:solidFill>
                <a:schemeClr val="bg1"/>
              </a:solidFill>
              <a:latin typeface="Century" panose="02040604050505020304" pitchFamily="18" charset="0"/>
            </a:endParaRPr>
          </a:p>
          <a:p>
            <a:pPr marL="342900" indent="-342900">
              <a:buFont typeface="Arial" panose="020B0604020202020204" pitchFamily="34" charset="0"/>
              <a:buChar char="•"/>
            </a:pPr>
            <a:endParaRPr lang="en-US" sz="2000" dirty="0">
              <a:solidFill>
                <a:schemeClr val="bg1"/>
              </a:solidFill>
              <a:latin typeface="Century" panose="02040604050505020304" pitchFamily="18" charset="0"/>
            </a:endParaRPr>
          </a:p>
          <a:p>
            <a:pPr marL="342900" indent="-342900">
              <a:buFont typeface="Arial" panose="020B0604020202020204" pitchFamily="34" charset="0"/>
              <a:buChar char="•"/>
            </a:pPr>
            <a:r>
              <a:rPr lang="en-US" sz="2000" dirty="0">
                <a:solidFill>
                  <a:schemeClr val="bg1"/>
                </a:solidFill>
                <a:latin typeface="Century" panose="02040604050505020304" pitchFamily="18" charset="0"/>
              </a:rPr>
              <a:t>Expand model-based approach to risk analysis and mitigation</a:t>
            </a:r>
          </a:p>
          <a:p>
            <a:pPr marL="800100" lvl="1" indent="-342900">
              <a:buFont typeface="Arial" panose="020B0604020202020204" pitchFamily="34" charset="0"/>
              <a:buChar char="•"/>
            </a:pPr>
            <a:r>
              <a:rPr lang="en-US" sz="2000" dirty="0">
                <a:solidFill>
                  <a:schemeClr val="bg1"/>
                </a:solidFill>
                <a:latin typeface="Century" panose="02040604050505020304" pitchFamily="18" charset="0"/>
              </a:rPr>
              <a:t>Expand scope to include more than just high-velocity dust</a:t>
            </a:r>
          </a:p>
          <a:p>
            <a:pPr marL="800100" lvl="1" indent="-342900">
              <a:buFont typeface="Arial" panose="020B0604020202020204" pitchFamily="34" charset="0"/>
              <a:buChar char="•"/>
            </a:pPr>
            <a:r>
              <a:rPr lang="en-US" sz="2000" dirty="0">
                <a:solidFill>
                  <a:schemeClr val="bg1"/>
                </a:solidFill>
                <a:latin typeface="Century" panose="02040604050505020304" pitchFamily="18" charset="0"/>
              </a:rPr>
              <a:t>Streamline model</a:t>
            </a:r>
          </a:p>
          <a:p>
            <a:pPr marL="800100" lvl="1" indent="-342900">
              <a:buFont typeface="Arial" panose="020B0604020202020204" pitchFamily="34" charset="0"/>
              <a:buChar char="•"/>
            </a:pPr>
            <a:r>
              <a:rPr lang="en-US" sz="2000" dirty="0">
                <a:solidFill>
                  <a:schemeClr val="bg1"/>
                </a:solidFill>
                <a:latin typeface="Century" panose="02040604050505020304" pitchFamily="18" charset="0"/>
              </a:rPr>
              <a:t>Improve usability and user-friendliness</a:t>
            </a:r>
          </a:p>
          <a:p>
            <a:pPr marL="800100" lvl="1" indent="-342900">
              <a:buFont typeface="Arial" panose="020B0604020202020204" pitchFamily="34" charset="0"/>
              <a:buChar char="•"/>
            </a:pPr>
            <a:r>
              <a:rPr lang="en-US" sz="2000" dirty="0">
                <a:solidFill>
                  <a:schemeClr val="bg1"/>
                </a:solidFill>
                <a:latin typeface="Century" panose="02040604050505020304" pitchFamily="18" charset="0"/>
              </a:rPr>
              <a:t>Eliminate the dependency on local </a:t>
            </a:r>
            <a:r>
              <a:rPr lang="en-US" sz="2000" dirty="0" err="1">
                <a:solidFill>
                  <a:schemeClr val="bg1"/>
                </a:solidFill>
                <a:latin typeface="Century" panose="02040604050505020304" pitchFamily="18" charset="0"/>
              </a:rPr>
              <a:t>Matlab</a:t>
            </a:r>
            <a:r>
              <a:rPr lang="en-US" sz="2000" dirty="0">
                <a:solidFill>
                  <a:schemeClr val="bg1"/>
                </a:solidFill>
                <a:latin typeface="Century" panose="02040604050505020304" pitchFamily="18" charset="0"/>
              </a:rPr>
              <a:t> Interpreter</a:t>
            </a:r>
          </a:p>
        </p:txBody>
      </p:sp>
      <p:sp>
        <p:nvSpPr>
          <p:cNvPr id="3" name="Rectangle 2">
            <a:extLst>
              <a:ext uri="{FF2B5EF4-FFF2-40B4-BE49-F238E27FC236}">
                <a16:creationId xmlns:a16="http://schemas.microsoft.com/office/drawing/2014/main" id="{97DF0DAA-5795-4102-8CA0-2E780D70F0A2}"/>
              </a:ext>
            </a:extLst>
          </p:cNvPr>
          <p:cNvSpPr/>
          <p:nvPr/>
        </p:nvSpPr>
        <p:spPr>
          <a:xfrm>
            <a:off x="2695575" y="4995330"/>
            <a:ext cx="6096000" cy="1015663"/>
          </a:xfrm>
          <a:prstGeom prst="rect">
            <a:avLst/>
          </a:prstGeom>
        </p:spPr>
        <p:txBody>
          <a:bodyPr>
            <a:spAutoFit/>
          </a:bodyPr>
          <a:lstStyle/>
          <a:p>
            <a:r>
              <a:rPr lang="en-US" sz="2000" i="1" dirty="0">
                <a:solidFill>
                  <a:schemeClr val="bg1"/>
                </a:solidFill>
                <a:latin typeface="Century" panose="02040604050505020304" pitchFamily="18" charset="0"/>
              </a:rPr>
              <a:t>Solicit and integrate input from the community about their needs and expectations for Lunar operations and activities.</a:t>
            </a:r>
            <a:endParaRPr lang="en-US" sz="2000" i="1" dirty="0"/>
          </a:p>
        </p:txBody>
      </p:sp>
      <p:sp>
        <p:nvSpPr>
          <p:cNvPr id="8" name="Subtitle 2">
            <a:extLst>
              <a:ext uri="{FF2B5EF4-FFF2-40B4-BE49-F238E27FC236}">
                <a16:creationId xmlns:a16="http://schemas.microsoft.com/office/drawing/2014/main" id="{CB58E4C6-3980-41A1-909F-F0465C9995B3}"/>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1107919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36F3653-F38A-4F16-97CA-EC7202C98A61}"/>
              </a:ext>
            </a:extLst>
          </p:cNvPr>
          <p:cNvSpPr>
            <a:spLocks noGrp="1"/>
          </p:cNvSpPr>
          <p:nvPr>
            <p:ph type="sldNum" sz="quarter" idx="12"/>
          </p:nvPr>
        </p:nvSpPr>
        <p:spPr/>
        <p:txBody>
          <a:bodyPr/>
          <a:lstStyle/>
          <a:p>
            <a:fld id="{00AC1485-AAFB-4ACE-90B7-AF630FC694C5}" type="slidenum">
              <a:rPr lang="en-US" smtClean="0"/>
              <a:t>13</a:t>
            </a:fld>
            <a:endParaRPr lang="en-US"/>
          </a:p>
        </p:txBody>
      </p:sp>
      <p:sp>
        <p:nvSpPr>
          <p:cNvPr id="2" name="Rettangolo 1">
            <a:extLst>
              <a:ext uri="{FF2B5EF4-FFF2-40B4-BE49-F238E27FC236}">
                <a16:creationId xmlns:a16="http://schemas.microsoft.com/office/drawing/2014/main" id="{E07CAB28-EDB8-2849-A9D6-052D18D15DC8}"/>
              </a:ext>
            </a:extLst>
          </p:cNvPr>
          <p:cNvSpPr/>
          <p:nvPr/>
        </p:nvSpPr>
        <p:spPr>
          <a:xfrm>
            <a:off x="2783824" y="2745214"/>
            <a:ext cx="6624351" cy="769441"/>
          </a:xfrm>
          <a:prstGeom prst="rect">
            <a:avLst/>
          </a:prstGeom>
        </p:spPr>
        <p:txBody>
          <a:bodyPr wrap="square">
            <a:spAutoFit/>
          </a:bodyPr>
          <a:lstStyle/>
          <a:p>
            <a:r>
              <a:rPr lang="it-IT" sz="4400" b="1" dirty="0" err="1">
                <a:solidFill>
                  <a:srgbClr val="C00000"/>
                </a:solidFill>
                <a:latin typeface="LMSans12"/>
              </a:rPr>
              <a:t>Thank</a:t>
            </a:r>
            <a:r>
              <a:rPr lang="it-IT" sz="4400" b="1" dirty="0">
                <a:solidFill>
                  <a:srgbClr val="C00000"/>
                </a:solidFill>
                <a:latin typeface="LMSans12"/>
              </a:rPr>
              <a:t> </a:t>
            </a:r>
            <a:r>
              <a:rPr lang="it-IT" sz="4400" b="1" dirty="0" err="1">
                <a:solidFill>
                  <a:srgbClr val="C00000"/>
                </a:solidFill>
                <a:latin typeface="LMSans12"/>
              </a:rPr>
              <a:t>you</a:t>
            </a:r>
            <a:r>
              <a:rPr lang="it-IT" sz="4400" b="1" dirty="0">
                <a:solidFill>
                  <a:srgbClr val="C00000"/>
                </a:solidFill>
                <a:latin typeface="LMSans12"/>
              </a:rPr>
              <a:t>! Questions?</a:t>
            </a:r>
            <a:endParaRPr lang="it-IT" sz="4400" b="1" dirty="0">
              <a:solidFill>
                <a:srgbClr val="C00000"/>
              </a:solidFill>
              <a:effectLst/>
            </a:endParaRPr>
          </a:p>
        </p:txBody>
      </p:sp>
      <p:sp>
        <p:nvSpPr>
          <p:cNvPr id="5" name="Subtitle 2">
            <a:extLst>
              <a:ext uri="{FF2B5EF4-FFF2-40B4-BE49-F238E27FC236}">
                <a16:creationId xmlns:a16="http://schemas.microsoft.com/office/drawing/2014/main" id="{9CE857D8-E091-4667-A175-0122AE9A2B00}"/>
              </a:ext>
            </a:extLst>
          </p:cNvPr>
          <p:cNvSpPr txBox="1">
            <a:spLocks/>
          </p:cNvSpPr>
          <p:nvPr/>
        </p:nvSpPr>
        <p:spPr>
          <a:xfrm>
            <a:off x="367747" y="6361596"/>
            <a:ext cx="426388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sz="1500" dirty="0">
                <a:solidFill>
                  <a:prstClr val="black">
                    <a:tint val="75000"/>
                  </a:prstClr>
                </a:solidFill>
              </a:rPr>
              <a:t>2021 IAASS Conference </a:t>
            </a:r>
          </a:p>
          <a:p>
            <a:pPr algn="r">
              <a:lnSpc>
                <a:spcPct val="100000"/>
              </a:lnSpc>
              <a:spcBef>
                <a:spcPts val="0"/>
              </a:spcBef>
            </a:pPr>
            <a:endParaRPr lang="en-US" sz="1500" dirty="0">
              <a:solidFill>
                <a:prstClr val="black">
                  <a:tint val="75000"/>
                </a:prstClr>
              </a:solidFill>
            </a:endParaRPr>
          </a:p>
        </p:txBody>
      </p:sp>
    </p:spTree>
    <p:extLst>
      <p:ext uri="{BB962C8B-B14F-4D97-AF65-F5344CB8AC3E}">
        <p14:creationId xmlns:p14="http://schemas.microsoft.com/office/powerpoint/2010/main" val="66449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7091</TotalTime>
  <Words>875</Words>
  <Application>Microsoft Office PowerPoint</Application>
  <PresentationFormat>Widescreen</PresentationFormat>
  <Paragraphs>118</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LMSans12</vt:lpstr>
      <vt:lpstr>Arial</vt:lpstr>
      <vt:lpstr>Calibri</vt:lpstr>
      <vt:lpstr>Cambria Math</vt:lpstr>
      <vt:lpstr>Century</vt:lpstr>
      <vt:lpstr>Office Theme</vt:lpstr>
      <vt:lpstr>System-Level Model-Based Risk Determination for Lunar Mission Design</vt:lpstr>
      <vt:lpstr>Background</vt:lpstr>
      <vt:lpstr>Objectives</vt:lpstr>
      <vt:lpstr>Assumptions</vt:lpstr>
      <vt:lpstr>Mathematical Model 1</vt:lpstr>
      <vt:lpstr>Mathematical Model 2</vt:lpstr>
      <vt:lpstr>Mathematical Model 3</vt:lpstr>
      <vt:lpstr>Mathematical Model 4</vt:lpstr>
      <vt:lpstr>MBSE Model</vt:lpstr>
      <vt:lpstr>Results</vt:lpstr>
      <vt:lpstr>Discussion</vt:lpstr>
      <vt:lpstr>Future Work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Wittal, Matthew M. (KSC-BAA20)</dc:creator>
  <cp:lastModifiedBy>Wittal, Matthew M. (KSC-UBE00)</cp:lastModifiedBy>
  <cp:revision>113</cp:revision>
  <dcterms:created xsi:type="dcterms:W3CDTF">2020-08-03T13:58:09Z</dcterms:created>
  <dcterms:modified xsi:type="dcterms:W3CDTF">2021-09-12T15:20:27Z</dcterms:modified>
</cp:coreProperties>
</file>