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30"/>
  </p:notesMasterIdLst>
  <p:handoutMasterIdLst>
    <p:handoutMasterId r:id="rId31"/>
  </p:handoutMasterIdLst>
  <p:sldIdLst>
    <p:sldId id="285" r:id="rId2"/>
    <p:sldId id="868" r:id="rId3"/>
    <p:sldId id="869" r:id="rId4"/>
    <p:sldId id="1853" r:id="rId5"/>
    <p:sldId id="1851" r:id="rId6"/>
    <p:sldId id="1856" r:id="rId7"/>
    <p:sldId id="1810" r:id="rId8"/>
    <p:sldId id="1806" r:id="rId9"/>
    <p:sldId id="1809" r:id="rId10"/>
    <p:sldId id="266" r:id="rId11"/>
    <p:sldId id="1837" r:id="rId12"/>
    <p:sldId id="1841" r:id="rId13"/>
    <p:sldId id="1842" r:id="rId14"/>
    <p:sldId id="1843" r:id="rId15"/>
    <p:sldId id="1840" r:id="rId16"/>
    <p:sldId id="1857" r:id="rId17"/>
    <p:sldId id="1854" r:id="rId18"/>
    <p:sldId id="1783" r:id="rId19"/>
    <p:sldId id="1792" r:id="rId20"/>
    <p:sldId id="1855" r:id="rId21"/>
    <p:sldId id="1798" r:id="rId22"/>
    <p:sldId id="1791" r:id="rId23"/>
    <p:sldId id="1846" r:id="rId24"/>
    <p:sldId id="1847" r:id="rId25"/>
    <p:sldId id="1787" r:id="rId26"/>
    <p:sldId id="1794" r:id="rId27"/>
    <p:sldId id="1804" r:id="rId28"/>
    <p:sldId id="760" r:id="rId29"/>
  </p:sldIdLst>
  <p:sldSz cx="9144000" cy="6858000" type="screen4x3"/>
  <p:notesSz cx="6858000" cy="9313863"/>
  <p:defaultTextStyle>
    <a:defPPr>
      <a:defRPr lang="en-US"/>
    </a:defPPr>
    <a:lvl1pPr algn="l" rtl="0" eaLnBrk="0" fontAlgn="base" hangingPunct="0">
      <a:spcBef>
        <a:spcPct val="0"/>
      </a:spcBef>
      <a:spcAft>
        <a:spcPct val="0"/>
      </a:spcAft>
      <a:defRPr sz="2800" kern="1200">
        <a:solidFill>
          <a:schemeClr val="tx1"/>
        </a:solidFill>
        <a:latin typeface="Arial" charset="0"/>
        <a:ea typeface="+mn-ea"/>
        <a:cs typeface="+mn-cs"/>
      </a:defRPr>
    </a:lvl1pPr>
    <a:lvl2pPr marL="457200" algn="l" rtl="0" eaLnBrk="0" fontAlgn="base" hangingPunct="0">
      <a:spcBef>
        <a:spcPct val="0"/>
      </a:spcBef>
      <a:spcAft>
        <a:spcPct val="0"/>
      </a:spcAft>
      <a:defRPr sz="2800" kern="1200">
        <a:solidFill>
          <a:schemeClr val="tx1"/>
        </a:solidFill>
        <a:latin typeface="Arial" charset="0"/>
        <a:ea typeface="+mn-ea"/>
        <a:cs typeface="+mn-cs"/>
      </a:defRPr>
    </a:lvl2pPr>
    <a:lvl3pPr marL="914400" algn="l" rtl="0" eaLnBrk="0" fontAlgn="base" hangingPunct="0">
      <a:spcBef>
        <a:spcPct val="0"/>
      </a:spcBef>
      <a:spcAft>
        <a:spcPct val="0"/>
      </a:spcAft>
      <a:defRPr sz="2800" kern="1200">
        <a:solidFill>
          <a:schemeClr val="tx1"/>
        </a:solidFill>
        <a:latin typeface="Arial" charset="0"/>
        <a:ea typeface="+mn-ea"/>
        <a:cs typeface="+mn-cs"/>
      </a:defRPr>
    </a:lvl3pPr>
    <a:lvl4pPr marL="1371600" algn="l" rtl="0" eaLnBrk="0" fontAlgn="base" hangingPunct="0">
      <a:spcBef>
        <a:spcPct val="0"/>
      </a:spcBef>
      <a:spcAft>
        <a:spcPct val="0"/>
      </a:spcAft>
      <a:defRPr sz="2800" kern="1200">
        <a:solidFill>
          <a:schemeClr val="tx1"/>
        </a:solidFill>
        <a:latin typeface="Arial" charset="0"/>
        <a:ea typeface="+mn-ea"/>
        <a:cs typeface="+mn-cs"/>
      </a:defRPr>
    </a:lvl4pPr>
    <a:lvl5pPr marL="1828800" algn="l" rtl="0" eaLnBrk="0" fontAlgn="base" hangingPunct="0">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460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njamin B. Leser" initials="BBL" lastIdx="3" clrIdx="0">
    <p:extLst>
      <p:ext uri="{19B8F6BF-5375-455C-9EA6-DF929625EA0E}">
        <p15:presenceInfo xmlns:p15="http://schemas.microsoft.com/office/powerpoint/2012/main" userId="S-1-5-21-865672521-1475708268-755745104-214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AB77"/>
    <a:srgbClr val="0000FF"/>
    <a:srgbClr val="996633"/>
    <a:srgbClr val="A47D00"/>
    <a:srgbClr val="000000"/>
    <a:srgbClr val="0070C0"/>
    <a:srgbClr val="C47500"/>
    <a:srgbClr val="FF0000"/>
    <a:srgbClr val="CC66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05" autoAdjust="0"/>
    <p:restoredTop sz="93899" autoAdjust="0"/>
  </p:normalViewPr>
  <p:slideViewPr>
    <p:cSldViewPr>
      <p:cViewPr varScale="1">
        <p:scale>
          <a:sx n="80" d="100"/>
          <a:sy n="80" d="100"/>
        </p:scale>
        <p:origin x="1646" y="67"/>
      </p:cViewPr>
      <p:guideLst>
        <p:guide orient="horz" pos="2160"/>
        <p:guide pos="4608"/>
      </p:guideLst>
    </p:cSldViewPr>
  </p:slideViewPr>
  <p:outlineViewPr>
    <p:cViewPr>
      <p:scale>
        <a:sx n="33" d="100"/>
        <a:sy n="33" d="100"/>
      </p:scale>
      <p:origin x="0" y="-18994"/>
    </p:cViewPr>
    <p:sldLst>
      <p:sld r:id="rId1" collapse="1"/>
      <p:sld r:id="rId2" collapse="1"/>
      <p:sld r:id="rId3" collapse="1"/>
    </p:sldLst>
  </p:outlineViewPr>
  <p:notesTextViewPr>
    <p:cViewPr>
      <p:scale>
        <a:sx n="150" d="100"/>
        <a:sy n="150" d="100"/>
      </p:scale>
      <p:origin x="0" y="0"/>
    </p:cViewPr>
  </p:notesTextViewPr>
  <p:sorterViewPr>
    <p:cViewPr>
      <p:scale>
        <a:sx n="140" d="100"/>
        <a:sy n="14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_rels/viewProps.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slide" Target="slides/slide10.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5893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6684" y="4423732"/>
            <a:ext cx="5024642" cy="4191317"/>
          </a:xfrm>
          <a:prstGeom prst="rect">
            <a:avLst/>
          </a:prstGeom>
          <a:noFill/>
          <a:ln w="12700">
            <a:noFill/>
            <a:miter lim="800000"/>
            <a:headEnd/>
            <a:tailEnd/>
          </a:ln>
          <a:effectLst/>
        </p:spPr>
        <p:txBody>
          <a:bodyPr vert="horz" wrap="square" lIns="93222" tIns="45791" rIns="93222" bIns="4579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23" name="Rectangle 3"/>
          <p:cNvSpPr>
            <a:spLocks noGrp="1" noRot="1" noChangeAspect="1" noChangeArrowheads="1" noTextEdit="1"/>
          </p:cNvSpPr>
          <p:nvPr>
            <p:ph type="sldImg" idx="2"/>
          </p:nvPr>
        </p:nvSpPr>
        <p:spPr bwMode="auto">
          <a:xfrm>
            <a:off x="1111250" y="704850"/>
            <a:ext cx="4637088" cy="3479800"/>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18657861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291508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w="9525"/>
        </p:spPr>
        <p:txBody>
          <a:bodyPr/>
          <a:lstStyle/>
          <a:p>
            <a:r>
              <a:rPr lang="en-US" dirty="0"/>
              <a:t>3</a:t>
            </a:r>
          </a:p>
        </p:txBody>
      </p:sp>
    </p:spTree>
    <p:extLst>
      <p:ext uri="{BB962C8B-B14F-4D97-AF65-F5344CB8AC3E}">
        <p14:creationId xmlns:p14="http://schemas.microsoft.com/office/powerpoint/2010/main" val="2662417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w="9525"/>
        </p:spPr>
        <p:txBody>
          <a:bodyPr/>
          <a:lstStyle/>
          <a:p>
            <a:r>
              <a:rPr lang="en-US" dirty="0"/>
              <a:t>3</a:t>
            </a:r>
          </a:p>
        </p:txBody>
      </p:sp>
    </p:spTree>
    <p:extLst>
      <p:ext uri="{BB962C8B-B14F-4D97-AF65-F5344CB8AC3E}">
        <p14:creationId xmlns:p14="http://schemas.microsoft.com/office/powerpoint/2010/main" val="4085720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75660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09663" y="704850"/>
            <a:ext cx="4638675" cy="3479800"/>
          </a:xfrm>
          <a:ln/>
        </p:spPr>
      </p:sp>
      <p:sp>
        <p:nvSpPr>
          <p:cNvPr id="51203"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3190901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2"/>
          <p:cNvSpPr>
            <a:spLocks noGrp="1" noChangeArrowheads="1"/>
          </p:cNvSpPr>
          <p:nvPr>
            <p:ph type="ftr" sz="quarter" idx="10"/>
          </p:nvPr>
        </p:nvSpPr>
        <p:spPr>
          <a:xfrm>
            <a:off x="3124200" y="6324600"/>
            <a:ext cx="3505200" cy="457200"/>
          </a:xfrm>
          <a:ln/>
        </p:spPr>
        <p:txBody>
          <a:bodyPr/>
          <a:lstStyle>
            <a:lvl1pPr>
              <a:defRPr/>
            </a:lvl1pPr>
          </a:lstStyle>
          <a:p>
            <a:pPr>
              <a:defRPr/>
            </a:pPr>
            <a:r>
              <a:rPr lang="en-US"/>
              <a:t>AQUA-No-Exit-in-2022</a:t>
            </a:r>
            <a:endParaRPr lang="en-US" dirty="0"/>
          </a:p>
        </p:txBody>
      </p:sp>
      <p:sp>
        <p:nvSpPr>
          <p:cNvPr id="5" name="Rectangle 13"/>
          <p:cNvSpPr>
            <a:spLocks noGrp="1" noChangeArrowheads="1"/>
          </p:cNvSpPr>
          <p:nvPr>
            <p:ph type="dt" sz="half" idx="11"/>
          </p:nvPr>
        </p:nvSpPr>
        <p:spPr>
          <a:ln/>
        </p:spPr>
        <p:txBody>
          <a:bodyPr/>
          <a:lstStyle>
            <a:lvl1pPr>
              <a:defRPr/>
            </a:lvl1pPr>
          </a:lstStyle>
          <a:p>
            <a:pPr>
              <a:defRPr/>
            </a:pPr>
            <a:r>
              <a:rPr lang="en-US"/>
              <a:t>9/28/2021</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ftr" sz="quarter" idx="10"/>
          </p:nvPr>
        </p:nvSpPr>
        <p:spPr>
          <a:xfrm>
            <a:off x="2514600" y="6305764"/>
            <a:ext cx="4572000" cy="457200"/>
          </a:xfrm>
          <a:ln/>
        </p:spPr>
        <p:txBody>
          <a:bodyPr/>
          <a:lstStyle>
            <a:lvl1pPr>
              <a:defRPr/>
            </a:lvl1pPr>
          </a:lstStyle>
          <a:p>
            <a:pPr>
              <a:defRPr/>
            </a:pPr>
            <a:r>
              <a:rPr lang="en-US"/>
              <a:t>AQUA-No-Exit-in-2022</a:t>
            </a:r>
            <a:endParaRPr lang="en-US" dirty="0"/>
          </a:p>
        </p:txBody>
      </p:sp>
      <p:sp>
        <p:nvSpPr>
          <p:cNvPr id="5" name="Rectangle 13"/>
          <p:cNvSpPr>
            <a:spLocks noGrp="1" noChangeArrowheads="1"/>
          </p:cNvSpPr>
          <p:nvPr>
            <p:ph type="dt" sz="half" idx="11"/>
          </p:nvPr>
        </p:nvSpPr>
        <p:spPr>
          <a:xfrm>
            <a:off x="304800" y="6305764"/>
            <a:ext cx="1905000" cy="381000"/>
          </a:xfrm>
          <a:ln/>
        </p:spPr>
        <p:txBody>
          <a:bodyPr/>
          <a:lstStyle>
            <a:lvl1pPr>
              <a:defRPr/>
            </a:lvl1pPr>
          </a:lstStyle>
          <a:p>
            <a:pPr>
              <a:defRPr/>
            </a:pPr>
            <a:r>
              <a:rPr lang="en-US"/>
              <a:t>9/28/2021</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2"/>
          <p:cNvSpPr>
            <a:spLocks noGrp="1" noChangeArrowheads="1"/>
          </p:cNvSpPr>
          <p:nvPr>
            <p:ph type="ftr" sz="quarter" idx="10"/>
          </p:nvPr>
        </p:nvSpPr>
        <p:spPr>
          <a:xfrm>
            <a:off x="3124200" y="6324600"/>
            <a:ext cx="3429000" cy="457200"/>
          </a:xfrm>
          <a:ln/>
        </p:spPr>
        <p:txBody>
          <a:bodyPr/>
          <a:lstStyle>
            <a:lvl1pPr>
              <a:defRPr/>
            </a:lvl1pPr>
          </a:lstStyle>
          <a:p>
            <a:pPr>
              <a:defRPr/>
            </a:pPr>
            <a:r>
              <a:rPr lang="en-US"/>
              <a:t>AQUA-No-Exit-in-2022</a:t>
            </a:r>
            <a:endParaRPr lang="en-US" dirty="0"/>
          </a:p>
        </p:txBody>
      </p:sp>
      <p:sp>
        <p:nvSpPr>
          <p:cNvPr id="5" name="Rectangle 13"/>
          <p:cNvSpPr>
            <a:spLocks noGrp="1" noChangeArrowheads="1"/>
          </p:cNvSpPr>
          <p:nvPr>
            <p:ph type="dt" sz="half" idx="11"/>
          </p:nvPr>
        </p:nvSpPr>
        <p:spPr>
          <a:ln/>
        </p:spPr>
        <p:txBody>
          <a:bodyPr/>
          <a:lstStyle>
            <a:lvl1pPr>
              <a:defRPr/>
            </a:lvl1pPr>
          </a:lstStyle>
          <a:p>
            <a:pPr>
              <a:defRPr/>
            </a:pPr>
            <a:r>
              <a:rPr lang="en-US"/>
              <a:t>9/28/2021</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9450" y="19431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1850" y="19431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ftr" sz="quarter" idx="10"/>
          </p:nvPr>
        </p:nvSpPr>
        <p:spPr>
          <a:ln/>
        </p:spPr>
        <p:txBody>
          <a:bodyPr/>
          <a:lstStyle>
            <a:lvl1pPr>
              <a:defRPr/>
            </a:lvl1pPr>
          </a:lstStyle>
          <a:p>
            <a:pPr>
              <a:defRPr/>
            </a:pPr>
            <a:r>
              <a:rPr lang="en-US"/>
              <a:t>AQUA-No-Exit-in-2022</a:t>
            </a:r>
            <a:endParaRPr lang="en-US" dirty="0"/>
          </a:p>
        </p:txBody>
      </p:sp>
      <p:sp>
        <p:nvSpPr>
          <p:cNvPr id="6" name="Rectangle 13"/>
          <p:cNvSpPr>
            <a:spLocks noGrp="1" noChangeArrowheads="1"/>
          </p:cNvSpPr>
          <p:nvPr>
            <p:ph type="dt" sz="half" idx="11"/>
          </p:nvPr>
        </p:nvSpPr>
        <p:spPr>
          <a:ln/>
        </p:spPr>
        <p:txBody>
          <a:bodyPr/>
          <a:lstStyle>
            <a:lvl1pPr>
              <a:defRPr/>
            </a:lvl1pPr>
          </a:lstStyle>
          <a:p>
            <a:pPr>
              <a:defRPr/>
            </a:pPr>
            <a:r>
              <a:rPr lang="en-US"/>
              <a:t>9/28/2021</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2"/>
          <p:cNvSpPr>
            <a:spLocks noGrp="1" noChangeArrowheads="1"/>
          </p:cNvSpPr>
          <p:nvPr>
            <p:ph type="ftr" sz="quarter" idx="10"/>
          </p:nvPr>
        </p:nvSpPr>
        <p:spPr>
          <a:ln/>
        </p:spPr>
        <p:txBody>
          <a:bodyPr/>
          <a:lstStyle>
            <a:lvl1pPr>
              <a:defRPr/>
            </a:lvl1pPr>
          </a:lstStyle>
          <a:p>
            <a:pPr>
              <a:defRPr/>
            </a:pPr>
            <a:r>
              <a:rPr lang="en-US"/>
              <a:t>AQUA-No-Exit-in-2022</a:t>
            </a:r>
            <a:endParaRPr lang="en-US" dirty="0"/>
          </a:p>
        </p:txBody>
      </p:sp>
      <p:sp>
        <p:nvSpPr>
          <p:cNvPr id="8" name="Rectangle 13"/>
          <p:cNvSpPr>
            <a:spLocks noGrp="1" noChangeArrowheads="1"/>
          </p:cNvSpPr>
          <p:nvPr>
            <p:ph type="dt" sz="half" idx="11"/>
          </p:nvPr>
        </p:nvSpPr>
        <p:spPr>
          <a:ln/>
        </p:spPr>
        <p:txBody>
          <a:bodyPr/>
          <a:lstStyle>
            <a:lvl1pPr>
              <a:defRPr/>
            </a:lvl1pPr>
          </a:lstStyle>
          <a:p>
            <a:pPr>
              <a:defRPr/>
            </a:pPr>
            <a:r>
              <a:rPr lang="en-US"/>
              <a:t>9/28/2021</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2"/>
          <p:cNvSpPr>
            <a:spLocks noGrp="1" noChangeArrowheads="1"/>
          </p:cNvSpPr>
          <p:nvPr>
            <p:ph type="ftr" sz="quarter" idx="10"/>
          </p:nvPr>
        </p:nvSpPr>
        <p:spPr>
          <a:ln/>
        </p:spPr>
        <p:txBody>
          <a:bodyPr/>
          <a:lstStyle>
            <a:lvl1pPr>
              <a:defRPr/>
            </a:lvl1pPr>
          </a:lstStyle>
          <a:p>
            <a:pPr>
              <a:defRPr/>
            </a:pPr>
            <a:r>
              <a:rPr lang="en-US"/>
              <a:t>AQUA-No-Exit-in-2022</a:t>
            </a:r>
            <a:endParaRPr lang="en-US" dirty="0"/>
          </a:p>
        </p:txBody>
      </p:sp>
      <p:sp>
        <p:nvSpPr>
          <p:cNvPr id="4" name="Rectangle 13"/>
          <p:cNvSpPr>
            <a:spLocks noGrp="1" noChangeArrowheads="1"/>
          </p:cNvSpPr>
          <p:nvPr>
            <p:ph type="dt" sz="half" idx="11"/>
          </p:nvPr>
        </p:nvSpPr>
        <p:spPr>
          <a:xfrm>
            <a:off x="152400" y="6324600"/>
            <a:ext cx="1905000" cy="457200"/>
          </a:xfrm>
          <a:ln/>
        </p:spPr>
        <p:txBody>
          <a:bodyPr/>
          <a:lstStyle>
            <a:lvl1pPr>
              <a:defRPr/>
            </a:lvl1pPr>
          </a:lstStyle>
          <a:p>
            <a:pPr>
              <a:defRPr/>
            </a:pPr>
            <a:r>
              <a:rPr lang="en-US"/>
              <a:t>9/28/2021</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ftr" sz="quarter" idx="10"/>
          </p:nvPr>
        </p:nvSpPr>
        <p:spPr>
          <a:ln/>
        </p:spPr>
        <p:txBody>
          <a:bodyPr/>
          <a:lstStyle>
            <a:lvl1pPr>
              <a:defRPr/>
            </a:lvl1pPr>
          </a:lstStyle>
          <a:p>
            <a:pPr>
              <a:defRPr/>
            </a:pPr>
            <a:r>
              <a:rPr lang="en-US"/>
              <a:t>AQUA-No-Exit-in-2022</a:t>
            </a:r>
            <a:endParaRPr lang="en-US" dirty="0"/>
          </a:p>
        </p:txBody>
      </p:sp>
      <p:sp>
        <p:nvSpPr>
          <p:cNvPr id="3" name="Rectangle 13"/>
          <p:cNvSpPr>
            <a:spLocks noGrp="1" noChangeArrowheads="1"/>
          </p:cNvSpPr>
          <p:nvPr>
            <p:ph type="dt" sz="half" idx="11"/>
          </p:nvPr>
        </p:nvSpPr>
        <p:spPr>
          <a:xfrm>
            <a:off x="152400" y="6324600"/>
            <a:ext cx="1905000" cy="457200"/>
          </a:xfrm>
          <a:ln/>
        </p:spPr>
        <p:txBody>
          <a:bodyPr/>
          <a:lstStyle>
            <a:lvl1pPr>
              <a:defRPr/>
            </a:lvl1pPr>
          </a:lstStyle>
          <a:p>
            <a:pPr>
              <a:defRPr/>
            </a:pPr>
            <a:r>
              <a:rPr lang="en-US"/>
              <a:t>9/28/2021</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ftr" sz="quarter" idx="10"/>
          </p:nvPr>
        </p:nvSpPr>
        <p:spPr>
          <a:ln/>
        </p:spPr>
        <p:txBody>
          <a:bodyPr/>
          <a:lstStyle>
            <a:lvl1pPr>
              <a:defRPr/>
            </a:lvl1pPr>
          </a:lstStyle>
          <a:p>
            <a:pPr>
              <a:defRPr/>
            </a:pPr>
            <a:r>
              <a:rPr lang="en-US"/>
              <a:t>AQUA-No-Exit-in-2022</a:t>
            </a:r>
            <a:endParaRPr lang="en-US" dirty="0"/>
          </a:p>
        </p:txBody>
      </p:sp>
      <p:sp>
        <p:nvSpPr>
          <p:cNvPr id="6" name="Rectangle 13"/>
          <p:cNvSpPr>
            <a:spLocks noGrp="1" noChangeArrowheads="1"/>
          </p:cNvSpPr>
          <p:nvPr>
            <p:ph type="dt" sz="half" idx="11"/>
          </p:nvPr>
        </p:nvSpPr>
        <p:spPr>
          <a:ln/>
        </p:spPr>
        <p:txBody>
          <a:bodyPr/>
          <a:lstStyle>
            <a:lvl1pPr>
              <a:defRPr/>
            </a:lvl1pPr>
          </a:lstStyle>
          <a:p>
            <a:pPr>
              <a:defRPr/>
            </a:pPr>
            <a:r>
              <a:rPr lang="en-US"/>
              <a:t>9/28/2021</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ftr" sz="quarter" idx="10"/>
          </p:nvPr>
        </p:nvSpPr>
        <p:spPr>
          <a:ln/>
        </p:spPr>
        <p:txBody>
          <a:bodyPr/>
          <a:lstStyle>
            <a:lvl1pPr>
              <a:defRPr/>
            </a:lvl1pPr>
          </a:lstStyle>
          <a:p>
            <a:pPr>
              <a:defRPr/>
            </a:pPr>
            <a:r>
              <a:rPr lang="en-US"/>
              <a:t>AQUA-No-Exit-in-2022</a:t>
            </a:r>
            <a:endParaRPr lang="en-US" dirty="0"/>
          </a:p>
        </p:txBody>
      </p:sp>
      <p:sp>
        <p:nvSpPr>
          <p:cNvPr id="6" name="Rectangle 13"/>
          <p:cNvSpPr>
            <a:spLocks noGrp="1" noChangeArrowheads="1"/>
          </p:cNvSpPr>
          <p:nvPr>
            <p:ph type="dt" sz="half" idx="11"/>
          </p:nvPr>
        </p:nvSpPr>
        <p:spPr>
          <a:ln/>
        </p:spPr>
        <p:txBody>
          <a:bodyPr/>
          <a:lstStyle>
            <a:lvl1pPr>
              <a:defRPr/>
            </a:lvl1pPr>
          </a:lstStyle>
          <a:p>
            <a:pPr>
              <a:defRPr/>
            </a:pPr>
            <a:r>
              <a:rPr lang="en-US"/>
              <a:t>9/28/2021</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ftr" sz="quarter" idx="10"/>
          </p:nvPr>
        </p:nvSpPr>
        <p:spPr>
          <a:ln/>
        </p:spPr>
        <p:txBody>
          <a:bodyPr/>
          <a:lstStyle>
            <a:lvl1pPr>
              <a:defRPr/>
            </a:lvl1pPr>
          </a:lstStyle>
          <a:p>
            <a:pPr>
              <a:defRPr/>
            </a:pPr>
            <a:r>
              <a:rPr lang="en-US"/>
              <a:t>AQUA-No-Exit-in-2022</a:t>
            </a:r>
            <a:endParaRPr lang="en-US" dirty="0"/>
          </a:p>
        </p:txBody>
      </p:sp>
      <p:sp>
        <p:nvSpPr>
          <p:cNvPr id="5" name="Rectangle 13"/>
          <p:cNvSpPr>
            <a:spLocks noGrp="1" noChangeArrowheads="1"/>
          </p:cNvSpPr>
          <p:nvPr>
            <p:ph type="dt" sz="half" idx="11"/>
          </p:nvPr>
        </p:nvSpPr>
        <p:spPr>
          <a:ln/>
        </p:spPr>
        <p:txBody>
          <a:bodyPr/>
          <a:lstStyle>
            <a:lvl1pPr>
              <a:defRPr/>
            </a:lvl1pPr>
          </a:lstStyle>
          <a:p>
            <a:pPr>
              <a:defRPr/>
            </a:pPr>
            <a:r>
              <a:rPr lang="en-US"/>
              <a:t>9/28/2021</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8750" y="225425"/>
            <a:ext cx="1943100" cy="58324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79450" y="225425"/>
            <a:ext cx="5676900" cy="5832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ftr" sz="quarter" idx="10"/>
          </p:nvPr>
        </p:nvSpPr>
        <p:spPr>
          <a:ln/>
        </p:spPr>
        <p:txBody>
          <a:bodyPr/>
          <a:lstStyle>
            <a:lvl1pPr>
              <a:defRPr/>
            </a:lvl1pPr>
          </a:lstStyle>
          <a:p>
            <a:pPr>
              <a:defRPr/>
            </a:pPr>
            <a:r>
              <a:rPr lang="en-US"/>
              <a:t>AQUA-No-Exit-in-2022</a:t>
            </a:r>
            <a:endParaRPr lang="en-US" dirty="0"/>
          </a:p>
        </p:txBody>
      </p:sp>
      <p:sp>
        <p:nvSpPr>
          <p:cNvPr id="5" name="Rectangle 13"/>
          <p:cNvSpPr>
            <a:spLocks noGrp="1" noChangeArrowheads="1"/>
          </p:cNvSpPr>
          <p:nvPr>
            <p:ph type="dt" sz="half" idx="11"/>
          </p:nvPr>
        </p:nvSpPr>
        <p:spPr>
          <a:ln/>
        </p:spPr>
        <p:txBody>
          <a:bodyPr/>
          <a:lstStyle>
            <a:lvl1pPr>
              <a:defRPr/>
            </a:lvl1pPr>
          </a:lstStyle>
          <a:p>
            <a:pPr>
              <a:defRPr/>
            </a:pPr>
            <a:r>
              <a:rPr lang="en-US"/>
              <a:t>9/28/2021</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24000" y="225425"/>
            <a:ext cx="6096000" cy="1066800"/>
          </a:xfrm>
        </p:spPr>
        <p:txBody>
          <a:bodyPr/>
          <a:lstStyle/>
          <a:p>
            <a:r>
              <a:rPr lang="en-US"/>
              <a:t>Click to edit Master title style</a:t>
            </a:r>
          </a:p>
        </p:txBody>
      </p:sp>
      <p:sp>
        <p:nvSpPr>
          <p:cNvPr id="3" name="Table Placeholder 2"/>
          <p:cNvSpPr>
            <a:spLocks noGrp="1"/>
          </p:cNvSpPr>
          <p:nvPr>
            <p:ph type="tbl" idx="1"/>
          </p:nvPr>
        </p:nvSpPr>
        <p:spPr>
          <a:xfrm>
            <a:off x="679450" y="1943100"/>
            <a:ext cx="7772400" cy="4114800"/>
          </a:xfrm>
        </p:spPr>
        <p:txBody>
          <a:bodyPr/>
          <a:lstStyle/>
          <a:p>
            <a:pPr lvl="0"/>
            <a:endParaRPr lang="en-US" noProof="0" dirty="0"/>
          </a:p>
        </p:txBody>
      </p:sp>
      <p:sp>
        <p:nvSpPr>
          <p:cNvPr id="4" name="Rectangle 12"/>
          <p:cNvSpPr>
            <a:spLocks noGrp="1" noChangeArrowheads="1"/>
          </p:cNvSpPr>
          <p:nvPr>
            <p:ph type="ftr" sz="quarter" idx="10"/>
          </p:nvPr>
        </p:nvSpPr>
        <p:spPr>
          <a:ln/>
        </p:spPr>
        <p:txBody>
          <a:bodyPr/>
          <a:lstStyle>
            <a:lvl1pPr>
              <a:defRPr/>
            </a:lvl1pPr>
          </a:lstStyle>
          <a:p>
            <a:pPr>
              <a:defRPr/>
            </a:pPr>
            <a:r>
              <a:rPr lang="en-US"/>
              <a:t>AQUA-No-Exit-in-2022</a:t>
            </a:r>
            <a:endParaRPr lang="en-US" dirty="0"/>
          </a:p>
        </p:txBody>
      </p:sp>
      <p:sp>
        <p:nvSpPr>
          <p:cNvPr id="5" name="Rectangle 13"/>
          <p:cNvSpPr>
            <a:spLocks noGrp="1" noChangeArrowheads="1"/>
          </p:cNvSpPr>
          <p:nvPr>
            <p:ph type="dt" sz="half" idx="11"/>
          </p:nvPr>
        </p:nvSpPr>
        <p:spPr>
          <a:ln/>
        </p:spPr>
        <p:txBody>
          <a:bodyPr/>
          <a:lstStyle>
            <a:lvl1pPr>
              <a:defRPr/>
            </a:lvl1pPr>
          </a:lstStyle>
          <a:p>
            <a:pPr>
              <a:defRPr/>
            </a:pPr>
            <a:r>
              <a:rPr lang="en-US"/>
              <a:t>9/28/2021</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524000" y="225425"/>
            <a:ext cx="6096000" cy="1066800"/>
          </a:xfrm>
          <a:prstGeom prst="rect">
            <a:avLst/>
          </a:prstGeom>
          <a:noFill/>
          <a:ln w="12700">
            <a:noFill/>
            <a:miter lim="800000"/>
            <a:headEnd/>
            <a:tailEnd/>
          </a:ln>
        </p:spPr>
        <p:txBody>
          <a:bodyPr vert="horz" wrap="square" lIns="90487" tIns="44450" rIns="90487" bIns="44450" numCol="1" anchor="ctr" anchorCtr="0" compatLnSpc="1">
            <a:prstTxWarp prst="textNoShape">
              <a:avLst/>
            </a:prstTxWarp>
          </a:bodyPr>
          <a:lstStyle/>
          <a:p>
            <a:pPr lvl="0"/>
            <a:r>
              <a:rPr lang="en-US"/>
              <a:t>Click to edit Master title style</a:t>
            </a:r>
          </a:p>
        </p:txBody>
      </p:sp>
      <p:sp>
        <p:nvSpPr>
          <p:cNvPr id="2051" name="Rectangle 3"/>
          <p:cNvSpPr>
            <a:spLocks noGrp="1" noChangeArrowheads="1"/>
          </p:cNvSpPr>
          <p:nvPr>
            <p:ph type="body" idx="1"/>
          </p:nvPr>
        </p:nvSpPr>
        <p:spPr bwMode="auto">
          <a:xfrm>
            <a:off x="679450" y="1943100"/>
            <a:ext cx="7772400" cy="4114800"/>
          </a:xfrm>
          <a:prstGeom prst="rect">
            <a:avLst/>
          </a:prstGeom>
          <a:noFill/>
          <a:ln w="12700">
            <a:noFill/>
            <a:miter lim="800000"/>
            <a:headEnd/>
            <a:tailEnd/>
          </a:ln>
        </p:spPr>
        <p:txBody>
          <a:bodyPr vert="horz" wrap="square" lIns="90487" tIns="44450" rIns="90487"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8644" name="Rectangle 4"/>
          <p:cNvSpPr>
            <a:spLocks noChangeArrowheads="1"/>
          </p:cNvSpPr>
          <p:nvPr/>
        </p:nvSpPr>
        <p:spPr bwMode="auto">
          <a:xfrm>
            <a:off x="153988" y="165100"/>
            <a:ext cx="8801100" cy="6480175"/>
          </a:xfrm>
          <a:prstGeom prst="rect">
            <a:avLst/>
          </a:prstGeom>
          <a:noFill/>
          <a:ln w="57150" cmpd="thinThick">
            <a:solidFill>
              <a:srgbClr val="000000"/>
            </a:solidFill>
            <a:miter lim="800000"/>
            <a:headEnd/>
            <a:tailEnd/>
          </a:ln>
          <a:effectLst/>
        </p:spPr>
        <p:txBody>
          <a:bodyPr wrap="none" anchor="ctr"/>
          <a:lstStyle/>
          <a:p>
            <a:pPr>
              <a:defRPr/>
            </a:pPr>
            <a:endParaRPr lang="en-US" dirty="0"/>
          </a:p>
        </p:txBody>
      </p:sp>
      <p:sp>
        <p:nvSpPr>
          <p:cNvPr id="368645" name="Line 5"/>
          <p:cNvSpPr>
            <a:spLocks noChangeShapeType="1"/>
          </p:cNvSpPr>
          <p:nvPr/>
        </p:nvSpPr>
        <p:spPr bwMode="auto">
          <a:xfrm flipH="1">
            <a:off x="177800" y="1358900"/>
            <a:ext cx="8724900" cy="0"/>
          </a:xfrm>
          <a:prstGeom prst="line">
            <a:avLst/>
          </a:prstGeom>
          <a:noFill/>
          <a:ln w="57150" cmpd="thinThick">
            <a:solidFill>
              <a:srgbClr val="000000"/>
            </a:solidFill>
            <a:round/>
            <a:headEnd/>
            <a:tailEnd/>
          </a:ln>
          <a:effectLst/>
        </p:spPr>
        <p:txBody>
          <a:bodyPr wrap="none" anchor="ctr"/>
          <a:lstStyle/>
          <a:p>
            <a:pPr>
              <a:defRPr/>
            </a:pPr>
            <a:endParaRPr lang="en-US" dirty="0"/>
          </a:p>
        </p:txBody>
      </p:sp>
      <p:sp>
        <p:nvSpPr>
          <p:cNvPr id="368647" name="Rectangle 7"/>
          <p:cNvSpPr>
            <a:spLocks noChangeArrowheads="1"/>
          </p:cNvSpPr>
          <p:nvPr/>
        </p:nvSpPr>
        <p:spPr bwMode="auto">
          <a:xfrm>
            <a:off x="7620000" y="6324600"/>
            <a:ext cx="1273175" cy="305212"/>
          </a:xfrm>
          <a:prstGeom prst="rect">
            <a:avLst/>
          </a:prstGeom>
          <a:noFill/>
          <a:ln w="12700">
            <a:noFill/>
            <a:miter lim="800000"/>
            <a:headEnd/>
            <a:tailEnd/>
          </a:ln>
          <a:effectLst/>
        </p:spPr>
        <p:txBody>
          <a:bodyPr lIns="90487" tIns="44450" rIns="90487" bIns="44450">
            <a:spAutoFit/>
          </a:bodyPr>
          <a:lstStyle/>
          <a:p>
            <a:pPr>
              <a:defRPr/>
            </a:pPr>
            <a:r>
              <a:rPr lang="en-US" sz="1200" dirty="0">
                <a:latin typeface="Times" pitchFamily="18" charset="0"/>
              </a:rPr>
              <a:t>                     </a:t>
            </a:r>
            <a:fld id="{2E158FB7-A64D-4DD8-85FE-2F488377349C}" type="slidenum">
              <a:rPr lang="en-US" sz="1400" b="1">
                <a:latin typeface="Times" pitchFamily="18" charset="0"/>
              </a:rPr>
              <a:pPr>
                <a:defRPr/>
              </a:pPr>
              <a:t>‹#›</a:t>
            </a:fld>
            <a:endParaRPr lang="en-US" sz="1400" b="1" dirty="0">
              <a:latin typeface="Times" pitchFamily="18" charset="0"/>
            </a:endParaRPr>
          </a:p>
        </p:txBody>
      </p:sp>
      <p:pic>
        <p:nvPicPr>
          <p:cNvPr id="2055" name="Picture 9" descr="NASALogo"/>
          <p:cNvPicPr>
            <a:picLocks noChangeAspect="1" noChangeArrowheads="1"/>
          </p:cNvPicPr>
          <p:nvPr/>
        </p:nvPicPr>
        <p:blipFill>
          <a:blip r:embed="rId14" cstate="print"/>
          <a:srcRect/>
          <a:stretch>
            <a:fillRect/>
          </a:stretch>
        </p:blipFill>
        <p:spPr bwMode="auto">
          <a:xfrm>
            <a:off x="7620000" y="228600"/>
            <a:ext cx="1066800" cy="1066800"/>
          </a:xfrm>
          <a:prstGeom prst="rect">
            <a:avLst/>
          </a:prstGeom>
          <a:noFill/>
          <a:ln w="9525">
            <a:noFill/>
            <a:miter lim="800000"/>
            <a:headEnd/>
            <a:tailEnd/>
          </a:ln>
        </p:spPr>
      </p:pic>
      <p:sp>
        <p:nvSpPr>
          <p:cNvPr id="368652" name="Rectangle 12"/>
          <p:cNvSpPr>
            <a:spLocks noGrp="1" noChangeArrowheads="1"/>
          </p:cNvSpPr>
          <p:nvPr>
            <p:ph type="ftr" sz="quarter" idx="3"/>
          </p:nvPr>
        </p:nvSpPr>
        <p:spPr bwMode="auto">
          <a:xfrm>
            <a:off x="2362199" y="6324600"/>
            <a:ext cx="4724401"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18" charset="0"/>
              </a:defRPr>
            </a:lvl1pPr>
          </a:lstStyle>
          <a:p>
            <a:pPr>
              <a:defRPr/>
            </a:pPr>
            <a:r>
              <a:rPr lang="en-US"/>
              <a:t>AQUA-No-Exit-in-2022</a:t>
            </a:r>
            <a:endParaRPr lang="en-US" dirty="0"/>
          </a:p>
        </p:txBody>
      </p:sp>
      <p:sp>
        <p:nvSpPr>
          <p:cNvPr id="368653" name="Rectangle 13"/>
          <p:cNvSpPr>
            <a:spLocks noGrp="1" noChangeArrowheads="1"/>
          </p:cNvSpPr>
          <p:nvPr>
            <p:ph type="dt" sz="half" idx="2"/>
          </p:nvPr>
        </p:nvSpPr>
        <p:spPr bwMode="auto">
          <a:xfrm>
            <a:off x="225943" y="6315269"/>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18" charset="0"/>
              </a:defRPr>
            </a:lvl1pPr>
          </a:lstStyle>
          <a:p>
            <a:pPr>
              <a:defRPr/>
            </a:pPr>
            <a:r>
              <a:rPr lang="en-US"/>
              <a:t>9/28/2021</a:t>
            </a:r>
            <a:endParaRPr lang="en-US" dirty="0"/>
          </a:p>
        </p:txBody>
      </p:sp>
      <p:pic>
        <p:nvPicPr>
          <p:cNvPr id="2058" name="Picture 14"/>
          <p:cNvPicPr>
            <a:picLocks noChangeAspect="1" noChangeArrowheads="1"/>
          </p:cNvPicPr>
          <p:nvPr/>
        </p:nvPicPr>
        <p:blipFill>
          <a:blip r:embed="rId15" cstate="print"/>
          <a:srcRect/>
          <a:stretch>
            <a:fillRect/>
          </a:stretch>
        </p:blipFill>
        <p:spPr bwMode="auto">
          <a:xfrm>
            <a:off x="533400" y="304800"/>
            <a:ext cx="990600" cy="9144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sldNum="0" hdr="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eaLnBrk="0" fontAlgn="base" hangingPunct="0">
        <a:spcBef>
          <a:spcPct val="0"/>
        </a:spcBef>
        <a:spcAft>
          <a:spcPct val="0"/>
        </a:spcAft>
        <a:defRPr sz="3200" b="1">
          <a:solidFill>
            <a:schemeClr val="tx2"/>
          </a:solidFill>
          <a:latin typeface="Arial" charset="0"/>
        </a:defRPr>
      </a:lvl6pPr>
      <a:lvl7pPr marL="914400" algn="ctr" rtl="0" eaLnBrk="0" fontAlgn="base" hangingPunct="0">
        <a:spcBef>
          <a:spcPct val="0"/>
        </a:spcBef>
        <a:spcAft>
          <a:spcPct val="0"/>
        </a:spcAft>
        <a:defRPr sz="3200" b="1">
          <a:solidFill>
            <a:schemeClr val="tx2"/>
          </a:solidFill>
          <a:latin typeface="Arial" charset="0"/>
        </a:defRPr>
      </a:lvl7pPr>
      <a:lvl8pPr marL="1371600" algn="ctr" rtl="0" eaLnBrk="0" fontAlgn="base" hangingPunct="0">
        <a:spcBef>
          <a:spcPct val="0"/>
        </a:spcBef>
        <a:spcAft>
          <a:spcPct val="0"/>
        </a:spcAft>
        <a:defRPr sz="3200" b="1">
          <a:solidFill>
            <a:schemeClr val="tx2"/>
          </a:solidFill>
          <a:latin typeface="Arial" charset="0"/>
        </a:defRPr>
      </a:lvl8pPr>
      <a:lvl9pPr marL="1828800" algn="ctr" rtl="0" eaLnBrk="0" fontAlgn="base" hangingPunct="0">
        <a:spcBef>
          <a:spcPct val="0"/>
        </a:spcBef>
        <a:spcAft>
          <a:spcPct val="0"/>
        </a:spcAft>
        <a:defRPr sz="3200" b="1">
          <a:solidFill>
            <a:schemeClr val="tx2"/>
          </a:solidFill>
          <a:latin typeface="Arial" charset="0"/>
        </a:defRPr>
      </a:lvl9pPr>
    </p:titleStyle>
    <p:bodyStyle>
      <a:lvl1pPr marL="342900" indent="-342900" algn="l" rtl="0" eaLnBrk="0" fontAlgn="base" hangingPunct="0">
        <a:spcBef>
          <a:spcPct val="20000"/>
        </a:spcBef>
        <a:spcAft>
          <a:spcPct val="0"/>
        </a:spcAft>
        <a:buSzPct val="100000"/>
        <a:buChar char="•"/>
        <a:defRPr sz="2000" b="1">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b="1">
          <a:solidFill>
            <a:schemeClr val="tx1"/>
          </a:solidFill>
          <a:latin typeface="+mn-lt"/>
        </a:defRPr>
      </a:lvl2pPr>
      <a:lvl3pPr marL="1143000" indent="-228600" algn="l" rtl="0" eaLnBrk="0" fontAlgn="base" hangingPunct="0">
        <a:spcBef>
          <a:spcPct val="20000"/>
        </a:spcBef>
        <a:spcAft>
          <a:spcPct val="0"/>
        </a:spcAft>
        <a:buSzPct val="100000"/>
        <a:buChar char="»"/>
        <a:defRPr sz="1600">
          <a:solidFill>
            <a:schemeClr val="tx1"/>
          </a:solidFill>
          <a:latin typeface="+mn-lt"/>
        </a:defRPr>
      </a:lvl3pPr>
      <a:lvl4pPr marL="1600200" indent="-228600" algn="l" rtl="0" eaLnBrk="0" fontAlgn="base" hangingPunct="0">
        <a:spcBef>
          <a:spcPct val="20000"/>
        </a:spcBef>
        <a:spcAft>
          <a:spcPct val="0"/>
        </a:spcAft>
        <a:buSzPct val="100000"/>
        <a:buChar char="–"/>
        <a:defRPr sz="1400">
          <a:solidFill>
            <a:schemeClr val="tx1"/>
          </a:solidFill>
          <a:latin typeface="+mn-lt"/>
        </a:defRPr>
      </a:lvl4pPr>
      <a:lvl5pPr marL="2057400" indent="-228600" algn="l" rtl="0" eaLnBrk="0" fontAlgn="base" hangingPunct="0">
        <a:spcBef>
          <a:spcPct val="20000"/>
        </a:spcBef>
        <a:spcAft>
          <a:spcPct val="0"/>
        </a:spcAft>
        <a:buSzPct val="100000"/>
        <a:buChar char="•"/>
        <a:defRPr sz="1200">
          <a:solidFill>
            <a:schemeClr val="tx1"/>
          </a:solidFill>
          <a:latin typeface="+mn-lt"/>
        </a:defRPr>
      </a:lvl5pPr>
      <a:lvl6pPr marL="2514600" indent="-228600" algn="l" rtl="0" eaLnBrk="0" fontAlgn="base" hangingPunct="0">
        <a:spcBef>
          <a:spcPct val="20000"/>
        </a:spcBef>
        <a:spcAft>
          <a:spcPct val="0"/>
        </a:spcAft>
        <a:buSzPct val="100000"/>
        <a:buChar char="•"/>
        <a:defRPr sz="1200">
          <a:solidFill>
            <a:schemeClr val="tx1"/>
          </a:solidFill>
          <a:latin typeface="+mn-lt"/>
        </a:defRPr>
      </a:lvl6pPr>
      <a:lvl7pPr marL="2971800" indent="-228600" algn="l" rtl="0" eaLnBrk="0" fontAlgn="base" hangingPunct="0">
        <a:spcBef>
          <a:spcPct val="20000"/>
        </a:spcBef>
        <a:spcAft>
          <a:spcPct val="0"/>
        </a:spcAft>
        <a:buSzPct val="100000"/>
        <a:buChar char="•"/>
        <a:defRPr sz="1200">
          <a:solidFill>
            <a:schemeClr val="tx1"/>
          </a:solidFill>
          <a:latin typeface="+mn-lt"/>
        </a:defRPr>
      </a:lvl7pPr>
      <a:lvl8pPr marL="3429000" indent="-228600" algn="l" rtl="0" eaLnBrk="0" fontAlgn="base" hangingPunct="0">
        <a:spcBef>
          <a:spcPct val="20000"/>
        </a:spcBef>
        <a:spcAft>
          <a:spcPct val="0"/>
        </a:spcAft>
        <a:buSzPct val="100000"/>
        <a:buChar char="•"/>
        <a:defRPr sz="1200">
          <a:solidFill>
            <a:schemeClr val="tx1"/>
          </a:solidFill>
          <a:latin typeface="+mn-lt"/>
        </a:defRPr>
      </a:lvl8pPr>
      <a:lvl9pPr marL="3886200" indent="-228600" algn="l" rtl="0" eaLnBrk="0" fontAlgn="base" hangingPunct="0">
        <a:spcBef>
          <a:spcPct val="20000"/>
        </a:spcBef>
        <a:spcAft>
          <a:spcPct val="0"/>
        </a:spcAft>
        <a:buSzPct val="10000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6"/>
          <p:cNvSpPr>
            <a:spLocks noGrp="1" noChangeArrowheads="1"/>
          </p:cNvSpPr>
          <p:nvPr>
            <p:ph type="ctrTitle"/>
          </p:nvPr>
        </p:nvSpPr>
        <p:spPr>
          <a:xfrm>
            <a:off x="381000" y="1752600"/>
            <a:ext cx="8407400" cy="2057400"/>
          </a:xfrm>
          <a:noFill/>
        </p:spPr>
        <p:txBody>
          <a:bodyPr lIns="90488" rIns="90488"/>
          <a:lstStyle/>
          <a:p>
            <a:r>
              <a:rPr lang="en-US" sz="5400" dirty="0"/>
              <a:t>A-Train Exit Options</a:t>
            </a:r>
            <a:br>
              <a:rPr lang="en-US" sz="5400" dirty="0"/>
            </a:br>
            <a:r>
              <a:rPr lang="en-US" sz="4000" dirty="0"/>
              <a:t>September 28, 2021</a:t>
            </a:r>
          </a:p>
        </p:txBody>
      </p:sp>
      <p:sp>
        <p:nvSpPr>
          <p:cNvPr id="3076" name="Rectangle 8"/>
          <p:cNvSpPr>
            <a:spLocks noChangeArrowheads="1"/>
          </p:cNvSpPr>
          <p:nvPr/>
        </p:nvSpPr>
        <p:spPr bwMode="auto">
          <a:xfrm>
            <a:off x="1447800" y="457200"/>
            <a:ext cx="6172200" cy="699166"/>
          </a:xfrm>
          <a:prstGeom prst="rect">
            <a:avLst/>
          </a:prstGeom>
          <a:noFill/>
          <a:ln w="25400">
            <a:noFill/>
            <a:miter lim="800000"/>
            <a:headEnd/>
            <a:tailEnd/>
          </a:ln>
        </p:spPr>
        <p:txBody>
          <a:bodyPr lIns="90488" tIns="44450" rIns="90488" bIns="44450">
            <a:spAutoFit/>
          </a:bodyPr>
          <a:lstStyle/>
          <a:p>
            <a:pPr algn="ctr">
              <a:lnSpc>
                <a:spcPct val="90000"/>
              </a:lnSpc>
            </a:pPr>
            <a:r>
              <a:rPr lang="en-US" sz="4400" b="1" dirty="0"/>
              <a:t>Aqua</a:t>
            </a:r>
            <a:endParaRPr lang="en-US" sz="4400" b="1" dirty="0">
              <a:solidFill>
                <a:srgbClr val="00279F"/>
              </a:solidFill>
            </a:endParaRPr>
          </a:p>
        </p:txBody>
      </p:sp>
      <p:sp>
        <p:nvSpPr>
          <p:cNvPr id="3077" name="Rectangle 9"/>
          <p:cNvSpPr>
            <a:spLocks noChangeArrowheads="1"/>
          </p:cNvSpPr>
          <p:nvPr/>
        </p:nvSpPr>
        <p:spPr bwMode="auto">
          <a:xfrm>
            <a:off x="6892925" y="1627188"/>
            <a:ext cx="184150" cy="457200"/>
          </a:xfrm>
          <a:prstGeom prst="rect">
            <a:avLst/>
          </a:prstGeom>
          <a:noFill/>
          <a:ln w="12700">
            <a:noFill/>
            <a:miter lim="800000"/>
            <a:headEnd/>
            <a:tailEnd/>
          </a:ln>
        </p:spPr>
        <p:txBody>
          <a:bodyPr wrap="none">
            <a:spAutoFit/>
          </a:bodyPr>
          <a:lstStyle/>
          <a:p>
            <a:endParaRPr lang="en-US" sz="2400" dirty="0">
              <a:latin typeface="Times" pitchFamily="18" charset="0"/>
            </a:endParaRPr>
          </a:p>
        </p:txBody>
      </p:sp>
      <p:sp>
        <p:nvSpPr>
          <p:cNvPr id="9" name="Rectangle 5">
            <a:extLst>
              <a:ext uri="{FF2B5EF4-FFF2-40B4-BE49-F238E27FC236}">
                <a16:creationId xmlns:a16="http://schemas.microsoft.com/office/drawing/2014/main" id="{E26A0AB7-6EFD-4C2C-A467-F3016D826FE1}"/>
              </a:ext>
            </a:extLst>
          </p:cNvPr>
          <p:cNvSpPr>
            <a:spLocks noChangeArrowheads="1"/>
          </p:cNvSpPr>
          <p:nvPr/>
        </p:nvSpPr>
        <p:spPr bwMode="auto">
          <a:xfrm>
            <a:off x="303123" y="4225081"/>
            <a:ext cx="8536077" cy="2011462"/>
          </a:xfrm>
          <a:prstGeom prst="rect">
            <a:avLst/>
          </a:prstGeom>
          <a:noFill/>
          <a:ln w="12700">
            <a:noFill/>
            <a:miter lim="800000"/>
            <a:headEnd/>
            <a:tailEnd/>
          </a:ln>
        </p:spPr>
        <p:txBody>
          <a:bodyPr lIns="90488" tIns="44450" rIns="90488" bIns="44450"/>
          <a:lstStyle/>
          <a:p>
            <a:pPr algn="ctr" defTabSz="903288">
              <a:spcBef>
                <a:spcPct val="20000"/>
              </a:spcBef>
              <a:buSzPct val="100000"/>
            </a:pPr>
            <a:r>
              <a:rPr lang="en-US" sz="2000" b="1" dirty="0">
                <a:latin typeface="Arial" charset="0"/>
              </a:rPr>
              <a:t>Bill Guit</a:t>
            </a:r>
          </a:p>
          <a:p>
            <a:pPr algn="ctr" defTabSz="903288">
              <a:spcBef>
                <a:spcPct val="20000"/>
              </a:spcBef>
              <a:buSzPct val="100000"/>
            </a:pPr>
            <a:r>
              <a:rPr lang="en-US" sz="1600" b="1" dirty="0">
                <a:latin typeface="Arial" charset="0"/>
              </a:rPr>
              <a:t>Aqua Mission Director - Code 584/428</a:t>
            </a:r>
          </a:p>
          <a:p>
            <a:pPr lvl="0" algn="ctr" defTabSz="457200" eaLnBrk="1" fontAlgn="auto" hangingPunct="1">
              <a:lnSpc>
                <a:spcPct val="90000"/>
              </a:lnSpc>
              <a:spcBef>
                <a:spcPts val="0"/>
              </a:spcBef>
              <a:spcAft>
                <a:spcPts val="0"/>
              </a:spcAft>
            </a:pPr>
            <a:r>
              <a:rPr lang="en-US" sz="1600" b="1" dirty="0">
                <a:latin typeface="+mn-lt"/>
                <a:cs typeface="Times New Roman"/>
              </a:rPr>
              <a:t>Mission Validation and Operations Branch</a:t>
            </a:r>
          </a:p>
          <a:p>
            <a:pPr lvl="0" algn="ctr" defTabSz="457200" eaLnBrk="1" fontAlgn="auto" hangingPunct="1">
              <a:lnSpc>
                <a:spcPct val="90000"/>
              </a:lnSpc>
              <a:spcBef>
                <a:spcPts val="0"/>
              </a:spcBef>
              <a:spcAft>
                <a:spcPts val="0"/>
              </a:spcAft>
            </a:pPr>
            <a:r>
              <a:rPr lang="en-US" sz="1600" b="1" dirty="0">
                <a:latin typeface="+mn-lt"/>
                <a:cs typeface="Times New Roman"/>
              </a:rPr>
              <a:t>Earth Science Mission Operations Project</a:t>
            </a:r>
          </a:p>
          <a:p>
            <a:pPr lvl="0" algn="ctr" defTabSz="457200" eaLnBrk="1" fontAlgn="auto" hangingPunct="1">
              <a:lnSpc>
                <a:spcPct val="90000"/>
              </a:lnSpc>
              <a:spcBef>
                <a:spcPts val="0"/>
              </a:spcBef>
              <a:spcAft>
                <a:spcPts val="0"/>
              </a:spcAft>
            </a:pPr>
            <a:r>
              <a:rPr lang="en-US" sz="1600" b="1" dirty="0">
                <a:latin typeface="+mn-lt"/>
                <a:cs typeface="Times New Roman"/>
              </a:rPr>
              <a:t>NASA/Goddard Space Flight Center</a:t>
            </a:r>
            <a:endParaRPr lang="en-US" sz="1600" b="1" dirty="0">
              <a:latin typeface="+mn-lt"/>
            </a:endParaRPr>
          </a:p>
          <a:p>
            <a:pPr algn="ctr" defTabSz="903288">
              <a:spcBef>
                <a:spcPct val="20000"/>
              </a:spcBef>
              <a:buSzPct val="100000"/>
            </a:pPr>
            <a:r>
              <a:rPr lang="en-US" sz="1600" b="1" dirty="0">
                <a:latin typeface="+mn-lt"/>
              </a:rPr>
              <a:t>William.J.Guit@nasa.gov</a:t>
            </a:r>
          </a:p>
        </p:txBody>
      </p:sp>
    </p:spTree>
    <p:extLst>
      <p:ext uri="{BB962C8B-B14F-4D97-AF65-F5344CB8AC3E}">
        <p14:creationId xmlns:p14="http://schemas.microsoft.com/office/powerpoint/2010/main" val="3207893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385887" y="228600"/>
            <a:ext cx="6372225" cy="1066800"/>
          </a:xfrm>
        </p:spPr>
        <p:txBody>
          <a:bodyPr/>
          <a:lstStyle/>
          <a:p>
            <a:pPr eaLnBrk="1" hangingPunct="1"/>
            <a:r>
              <a:rPr lang="en-US" altLang="en-US" sz="3200" dirty="0">
                <a:ea typeface="ＭＳ Ｐゴシック" panose="020B0600070205080204" pitchFamily="34" charset="-128"/>
              </a:rPr>
              <a:t>Background</a:t>
            </a:r>
          </a:p>
        </p:txBody>
      </p:sp>
      <p:sp>
        <p:nvSpPr>
          <p:cNvPr id="6147" name="Rectangle 3"/>
          <p:cNvSpPr>
            <a:spLocks noGrp="1" noChangeArrowheads="1"/>
          </p:cNvSpPr>
          <p:nvPr>
            <p:ph idx="1"/>
          </p:nvPr>
        </p:nvSpPr>
        <p:spPr>
          <a:xfrm>
            <a:off x="160682" y="1369171"/>
            <a:ext cx="8822634" cy="5107829"/>
          </a:xfrm>
        </p:spPr>
        <p:txBody>
          <a:bodyPr/>
          <a:lstStyle/>
          <a:p>
            <a:r>
              <a:rPr lang="en-US" sz="1800" dirty="0"/>
              <a:t>2008: Afternoon Constellation Operations Coordination Plan (Rev 1)</a:t>
            </a:r>
          </a:p>
          <a:p>
            <a:pPr lvl="1"/>
            <a:r>
              <a:rPr lang="en-US" sz="1400" b="0" dirty="0"/>
              <a:t>The apogee of a spacecraft that has exited the constellation must be at least 2 kilometers below the minimum perigee of all current constellation members</a:t>
            </a:r>
          </a:p>
          <a:p>
            <a:pPr lvl="1"/>
            <a:r>
              <a:rPr lang="en-US" sz="1400" b="0" dirty="0"/>
              <a:t>To effectively exit the Constellation, the spacecraft’s maximum apogee must be lowered 19 km, to 692 km, which is below the constellation members’ minimum perigee</a:t>
            </a:r>
          </a:p>
          <a:p>
            <a:r>
              <a:rPr lang="en-US" sz="1800" dirty="0"/>
              <a:t>2009: PARASOL analyzed and demonstrated a 4 km exit was safe </a:t>
            </a:r>
          </a:p>
          <a:p>
            <a:r>
              <a:rPr lang="en-US" sz="1800" dirty="0"/>
              <a:t>2015: Ops Coordination Plan for the Morning and Afternoon Constellations</a:t>
            </a:r>
          </a:p>
          <a:p>
            <a:pPr lvl="1"/>
            <a:r>
              <a:rPr lang="en-US" sz="1400" b="0" dirty="0"/>
              <a:t>Safe Constellation Exit is defined by being completely outside the “Constellation Envelope” </a:t>
            </a:r>
          </a:p>
          <a:p>
            <a:pPr lvl="1"/>
            <a:r>
              <a:rPr lang="en-US" sz="1400" b="0" dirty="0"/>
              <a:t>To effectively exit the Constellation, exited spacecraft’s maximum apogee will be always at least 4 km below the Constellation Envelope</a:t>
            </a:r>
          </a:p>
          <a:p>
            <a:r>
              <a:rPr lang="en-US" sz="1800" dirty="0"/>
              <a:t>2016: CCR #17 Reduced the 4 km required separation to 2 km </a:t>
            </a:r>
          </a:p>
          <a:p>
            <a:r>
              <a:rPr lang="en-US" sz="1800" dirty="0"/>
              <a:t>2017: Aqua Extended Science Mission after A-Train Exit Proposed</a:t>
            </a:r>
          </a:p>
          <a:p>
            <a:pPr lvl="1"/>
            <a:r>
              <a:rPr lang="en-US" sz="1600" b="0" dirty="0"/>
              <a:t>January 2022 Constellation Exit Maneuvers (CEMs) with immediate perigee lowering</a:t>
            </a:r>
          </a:p>
          <a:p>
            <a:pPr lvl="1"/>
            <a:r>
              <a:rPr lang="en-US" sz="1600" b="0" dirty="0"/>
              <a:t>Near-circular exit of 4km plus 10% safety margin (4.58 km) – requires 4 CEMs</a:t>
            </a:r>
          </a:p>
          <a:p>
            <a:pPr lvl="1"/>
            <a:r>
              <a:rPr lang="en-US" sz="1600" b="0" dirty="0"/>
              <a:t>Jan/Feb 2022 Perigee Lowering Maneuvers (PLMs) – 9 PLMs planned (12.3 km)</a:t>
            </a:r>
          </a:p>
          <a:p>
            <a:r>
              <a:rPr lang="en-US" sz="1800" b="1" dirty="0"/>
              <a:t>2020: Updated JSC ODPO DAS Solar Flux Model received in July 2020 meant that the approved Aqua Exit Plan no longer meets the 25-year reentry from end of science mission in late 2025.</a:t>
            </a:r>
          </a:p>
        </p:txBody>
      </p:sp>
      <p:sp>
        <p:nvSpPr>
          <p:cNvPr id="2" name="Date Placeholder 1">
            <a:extLst>
              <a:ext uri="{FF2B5EF4-FFF2-40B4-BE49-F238E27FC236}">
                <a16:creationId xmlns:a16="http://schemas.microsoft.com/office/drawing/2014/main" id="{F0627842-DBC4-42F7-9757-EE09798C2DFE}"/>
              </a:ext>
            </a:extLst>
          </p:cNvPr>
          <p:cNvSpPr>
            <a:spLocks noGrp="1"/>
          </p:cNvSpPr>
          <p:nvPr>
            <p:ph type="dt" sz="half" idx="11"/>
          </p:nvPr>
        </p:nvSpPr>
        <p:spPr/>
        <p:txBody>
          <a:bodyPr/>
          <a:lstStyle/>
          <a:p>
            <a:pPr>
              <a:defRPr/>
            </a:pPr>
            <a:r>
              <a:rPr lang="en-US"/>
              <a:t>9/28/2021</a:t>
            </a:r>
            <a:endParaRPr lang="en-US" dirty="0"/>
          </a:p>
        </p:txBody>
      </p:sp>
      <p:sp>
        <p:nvSpPr>
          <p:cNvPr id="3" name="Footer Placeholder 2">
            <a:extLst>
              <a:ext uri="{FF2B5EF4-FFF2-40B4-BE49-F238E27FC236}">
                <a16:creationId xmlns:a16="http://schemas.microsoft.com/office/drawing/2014/main" id="{4F5CC653-3CF7-408B-80C2-532C4696D2C0}"/>
              </a:ext>
            </a:extLst>
          </p:cNvPr>
          <p:cNvSpPr>
            <a:spLocks noGrp="1"/>
          </p:cNvSpPr>
          <p:nvPr>
            <p:ph type="ftr" sz="quarter" idx="10"/>
          </p:nvPr>
        </p:nvSpPr>
        <p:spPr/>
        <p:txBody>
          <a:bodyPr/>
          <a:lstStyle/>
          <a:p>
            <a:pPr>
              <a:defRPr/>
            </a:pPr>
            <a:r>
              <a:rPr lang="en-US"/>
              <a:t>AQUA-No-Exit-in-2022</a:t>
            </a:r>
            <a:endParaRPr lang="en-US" dirty="0"/>
          </a:p>
        </p:txBody>
      </p:sp>
    </p:spTree>
    <p:extLst>
      <p:ext uri="{BB962C8B-B14F-4D97-AF65-F5344CB8AC3E}">
        <p14:creationId xmlns:p14="http://schemas.microsoft.com/office/powerpoint/2010/main" val="2087020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0128C-D458-4E52-B3C3-D5AE8DA7A94E}"/>
              </a:ext>
            </a:extLst>
          </p:cNvPr>
          <p:cNvSpPr>
            <a:spLocks noGrp="1"/>
          </p:cNvSpPr>
          <p:nvPr>
            <p:ph type="title"/>
          </p:nvPr>
        </p:nvSpPr>
        <p:spPr>
          <a:xfrm>
            <a:off x="1524001" y="225425"/>
            <a:ext cx="6172200" cy="1066800"/>
          </a:xfrm>
        </p:spPr>
        <p:txBody>
          <a:bodyPr/>
          <a:lstStyle/>
          <a:p>
            <a:r>
              <a:rPr lang="en-US" sz="3200" dirty="0"/>
              <a:t>Previous &amp; Planned Exits</a:t>
            </a:r>
          </a:p>
        </p:txBody>
      </p:sp>
      <p:sp>
        <p:nvSpPr>
          <p:cNvPr id="3" name="Content Placeholder 2">
            <a:extLst>
              <a:ext uri="{FF2B5EF4-FFF2-40B4-BE49-F238E27FC236}">
                <a16:creationId xmlns:a16="http://schemas.microsoft.com/office/drawing/2014/main" id="{912AA283-1CB1-4EAE-AF52-A37AA3651D79}"/>
              </a:ext>
            </a:extLst>
          </p:cNvPr>
          <p:cNvSpPr>
            <a:spLocks noGrp="1"/>
          </p:cNvSpPr>
          <p:nvPr>
            <p:ph idx="1"/>
          </p:nvPr>
        </p:nvSpPr>
        <p:spPr>
          <a:xfrm>
            <a:off x="533400" y="1447800"/>
            <a:ext cx="7772400" cy="5029200"/>
          </a:xfrm>
        </p:spPr>
        <p:txBody>
          <a:bodyPr/>
          <a:lstStyle/>
          <a:p>
            <a:pPr lvl="0" defTabSz="457200" eaLnBrk="1" fontAlgn="auto" hangingPunct="1">
              <a:spcAft>
                <a:spcPts val="0"/>
              </a:spcAft>
              <a:buSzTx/>
              <a:buFont typeface="Arial"/>
              <a:buChar char="•"/>
              <a:defRPr/>
            </a:pPr>
            <a:r>
              <a:rPr lang="en-US" kern="1200" dirty="0">
                <a:solidFill>
                  <a:prstClr val="black"/>
                </a:solidFill>
                <a:cs typeface="Times New Roman"/>
              </a:rPr>
              <a:t>Missions that have exited the constellations:</a:t>
            </a:r>
          </a:p>
          <a:p>
            <a:pPr lvl="1" defTabSz="457200" eaLnBrk="1" fontAlgn="auto" hangingPunct="1">
              <a:spcAft>
                <a:spcPts val="0"/>
              </a:spcAft>
              <a:buSzTx/>
              <a:buFont typeface="Arial"/>
              <a:buChar char="–"/>
              <a:defRPr/>
            </a:pPr>
            <a:r>
              <a:rPr lang="en-US" b="0" kern="1200" dirty="0">
                <a:solidFill>
                  <a:prstClr val="black"/>
                </a:solidFill>
                <a:ea typeface="+mn-ea"/>
                <a:cs typeface="Times New Roman"/>
              </a:rPr>
              <a:t>June 2005: SAC-C</a:t>
            </a:r>
          </a:p>
          <a:p>
            <a:pPr lvl="1" defTabSz="457200" eaLnBrk="1" fontAlgn="auto" hangingPunct="1">
              <a:spcAft>
                <a:spcPts val="0"/>
              </a:spcAft>
              <a:buSzTx/>
              <a:buFont typeface="Arial"/>
              <a:buChar char="–"/>
              <a:defRPr/>
            </a:pPr>
            <a:r>
              <a:rPr lang="en-US" b="0" kern="1200" dirty="0">
                <a:solidFill>
                  <a:prstClr val="black"/>
                </a:solidFill>
                <a:ea typeface="+mn-ea"/>
                <a:cs typeface="Times New Roman"/>
              </a:rPr>
              <a:t>July 2006: EO-1</a:t>
            </a:r>
          </a:p>
          <a:p>
            <a:pPr lvl="1" defTabSz="457200" eaLnBrk="1" fontAlgn="auto" hangingPunct="1">
              <a:spcAft>
                <a:spcPts val="0"/>
              </a:spcAft>
              <a:buSzTx/>
              <a:buFont typeface="Arial"/>
              <a:buChar char="–"/>
              <a:defRPr/>
            </a:pPr>
            <a:r>
              <a:rPr lang="en-US" b="0" kern="1200" dirty="0">
                <a:solidFill>
                  <a:prstClr val="black"/>
                </a:solidFill>
                <a:ea typeface="+mn-ea"/>
                <a:cs typeface="Times New Roman"/>
              </a:rPr>
              <a:t>December 2009: PARASOL</a:t>
            </a:r>
          </a:p>
          <a:p>
            <a:pPr lvl="1" defTabSz="457200" eaLnBrk="1" fontAlgn="auto" hangingPunct="1">
              <a:spcAft>
                <a:spcPts val="0"/>
              </a:spcAft>
              <a:buSzTx/>
              <a:buFont typeface="Arial"/>
              <a:buChar char="–"/>
              <a:defRPr/>
            </a:pPr>
            <a:r>
              <a:rPr lang="en-US" b="0" kern="1200" dirty="0">
                <a:solidFill>
                  <a:prstClr val="black"/>
                </a:solidFill>
                <a:ea typeface="+mn-ea"/>
                <a:cs typeface="Times New Roman"/>
              </a:rPr>
              <a:t>June 2011: CloudSat (re-ascent completed in Summer 2012)</a:t>
            </a:r>
          </a:p>
          <a:p>
            <a:pPr lvl="1" defTabSz="457200" eaLnBrk="1" fontAlgn="auto" hangingPunct="1">
              <a:spcAft>
                <a:spcPts val="0"/>
              </a:spcAft>
              <a:buSzTx/>
              <a:buFont typeface="Arial"/>
              <a:buChar char="–"/>
              <a:defRPr/>
            </a:pPr>
            <a:r>
              <a:rPr lang="en-US" b="0" kern="1200" dirty="0">
                <a:solidFill>
                  <a:prstClr val="black"/>
                </a:solidFill>
                <a:ea typeface="+mn-ea"/>
                <a:cs typeface="Times New Roman"/>
              </a:rPr>
              <a:t>January 2013: Landsat-5</a:t>
            </a:r>
          </a:p>
          <a:p>
            <a:pPr lvl="1" defTabSz="457200" eaLnBrk="1" fontAlgn="auto" hangingPunct="1">
              <a:spcAft>
                <a:spcPts val="0"/>
              </a:spcAft>
              <a:buSzTx/>
              <a:buFont typeface="Arial"/>
              <a:buChar char="–"/>
              <a:defRPr/>
            </a:pPr>
            <a:r>
              <a:rPr lang="en-US" b="0" kern="1200" dirty="0">
                <a:solidFill>
                  <a:prstClr val="black"/>
                </a:solidFill>
                <a:ea typeface="+mn-ea"/>
                <a:cs typeface="Times New Roman"/>
              </a:rPr>
              <a:t>February 2018: CloudSat</a:t>
            </a:r>
          </a:p>
          <a:p>
            <a:pPr lvl="1" defTabSz="457200" eaLnBrk="1" fontAlgn="auto" hangingPunct="1">
              <a:spcAft>
                <a:spcPts val="0"/>
              </a:spcAft>
              <a:buSzTx/>
              <a:buFont typeface="Arial"/>
              <a:buChar char="–"/>
              <a:defRPr/>
            </a:pPr>
            <a:r>
              <a:rPr lang="en-US" b="0" kern="1200" dirty="0">
                <a:solidFill>
                  <a:prstClr val="black"/>
                </a:solidFill>
                <a:cs typeface="Times New Roman"/>
              </a:rPr>
              <a:t>September 2018: CALIPSO</a:t>
            </a:r>
          </a:p>
          <a:p>
            <a:pPr lvl="1" defTabSz="457200" eaLnBrk="1" fontAlgn="auto" hangingPunct="1">
              <a:spcAft>
                <a:spcPts val="0"/>
              </a:spcAft>
              <a:buSzTx/>
              <a:buFont typeface="Arial"/>
              <a:buChar char="–"/>
              <a:defRPr/>
            </a:pPr>
            <a:endParaRPr lang="en-US" sz="2000" b="0" kern="1200" dirty="0">
              <a:solidFill>
                <a:prstClr val="black"/>
              </a:solidFill>
              <a:ea typeface="+mn-ea"/>
              <a:cs typeface="Times New Roman"/>
            </a:endParaRPr>
          </a:p>
          <a:p>
            <a:pPr lvl="0" defTabSz="457200" eaLnBrk="1" fontAlgn="auto" hangingPunct="1">
              <a:spcAft>
                <a:spcPts val="0"/>
              </a:spcAft>
              <a:buSzTx/>
              <a:buFont typeface="Arial"/>
              <a:buChar char="•"/>
              <a:defRPr/>
            </a:pPr>
            <a:r>
              <a:rPr lang="en-US" kern="1200" dirty="0">
                <a:solidFill>
                  <a:prstClr val="black"/>
                </a:solidFill>
                <a:cs typeface="Times New Roman"/>
              </a:rPr>
              <a:t>Missions planning to exit the constellations:</a:t>
            </a:r>
          </a:p>
          <a:p>
            <a:pPr lvl="1" defTabSz="457200" eaLnBrk="1" fontAlgn="auto" hangingPunct="1">
              <a:spcAft>
                <a:spcPts val="0"/>
              </a:spcAft>
              <a:buSzTx/>
              <a:buFont typeface="Arial"/>
              <a:buChar char="–"/>
              <a:defRPr/>
            </a:pPr>
            <a:r>
              <a:rPr lang="en-US" b="0" kern="1200" dirty="0">
                <a:solidFill>
                  <a:prstClr val="black"/>
                </a:solidFill>
                <a:cs typeface="Times New Roman"/>
              </a:rPr>
              <a:t>January 2022: Aqua</a:t>
            </a:r>
          </a:p>
          <a:p>
            <a:pPr lvl="1" defTabSz="457200" eaLnBrk="1" fontAlgn="auto" hangingPunct="1">
              <a:spcAft>
                <a:spcPts val="0"/>
              </a:spcAft>
              <a:buSzTx/>
              <a:buFont typeface="Arial"/>
              <a:buChar char="–"/>
              <a:defRPr/>
            </a:pPr>
            <a:r>
              <a:rPr lang="en-US" b="0" kern="1200" dirty="0">
                <a:cs typeface="Times New Roman"/>
              </a:rPr>
              <a:t>April 2022: Landsat-7</a:t>
            </a:r>
          </a:p>
          <a:p>
            <a:pPr lvl="1" defTabSz="457200" eaLnBrk="1" fontAlgn="auto" hangingPunct="1">
              <a:spcAft>
                <a:spcPts val="0"/>
              </a:spcAft>
              <a:buSzTx/>
              <a:buFont typeface="Arial"/>
              <a:buChar char="–"/>
              <a:defRPr/>
            </a:pPr>
            <a:r>
              <a:rPr lang="en-US" b="0" kern="1200" dirty="0">
                <a:cs typeface="Times New Roman"/>
              </a:rPr>
              <a:t>October 2022: Terra</a:t>
            </a:r>
          </a:p>
          <a:p>
            <a:pPr lvl="1" defTabSz="457200" eaLnBrk="1" fontAlgn="auto" hangingPunct="1">
              <a:spcAft>
                <a:spcPts val="0"/>
              </a:spcAft>
              <a:buSzTx/>
              <a:buFont typeface="Arial"/>
              <a:buChar char="–"/>
              <a:defRPr/>
            </a:pPr>
            <a:r>
              <a:rPr lang="en-US" b="0" kern="1200" dirty="0">
                <a:cs typeface="Times New Roman"/>
              </a:rPr>
              <a:t>Not Early Than (NET) July 2024: Aura</a:t>
            </a:r>
          </a:p>
          <a:p>
            <a:endParaRPr lang="en-US" dirty="0"/>
          </a:p>
        </p:txBody>
      </p:sp>
      <p:sp>
        <p:nvSpPr>
          <p:cNvPr id="4" name="Date Placeholder 3">
            <a:extLst>
              <a:ext uri="{FF2B5EF4-FFF2-40B4-BE49-F238E27FC236}">
                <a16:creationId xmlns:a16="http://schemas.microsoft.com/office/drawing/2014/main" id="{32564B08-A808-44B6-981C-43D15D71CD5F}"/>
              </a:ext>
            </a:extLst>
          </p:cNvPr>
          <p:cNvSpPr>
            <a:spLocks noGrp="1"/>
          </p:cNvSpPr>
          <p:nvPr>
            <p:ph type="dt" sz="half" idx="11"/>
          </p:nvPr>
        </p:nvSpPr>
        <p:spPr/>
        <p:txBody>
          <a:bodyPr/>
          <a:lstStyle/>
          <a:p>
            <a:pPr>
              <a:defRPr/>
            </a:pPr>
            <a:r>
              <a:rPr lang="en-US"/>
              <a:t>9/28/2021</a:t>
            </a:r>
            <a:endParaRPr lang="en-US" dirty="0"/>
          </a:p>
        </p:txBody>
      </p:sp>
      <p:sp>
        <p:nvSpPr>
          <p:cNvPr id="5" name="Footer Placeholder 4">
            <a:extLst>
              <a:ext uri="{FF2B5EF4-FFF2-40B4-BE49-F238E27FC236}">
                <a16:creationId xmlns:a16="http://schemas.microsoft.com/office/drawing/2014/main" id="{07F3679B-E33E-4D2F-8FF5-110F2F9FB21C}"/>
              </a:ext>
            </a:extLst>
          </p:cNvPr>
          <p:cNvSpPr>
            <a:spLocks noGrp="1"/>
          </p:cNvSpPr>
          <p:nvPr>
            <p:ph type="ftr" sz="quarter" idx="10"/>
          </p:nvPr>
        </p:nvSpPr>
        <p:spPr/>
        <p:txBody>
          <a:bodyPr/>
          <a:lstStyle/>
          <a:p>
            <a:pPr>
              <a:defRPr/>
            </a:pPr>
            <a:r>
              <a:rPr lang="en-US"/>
              <a:t>AQUA-No-Exit-in-2022</a:t>
            </a:r>
            <a:endParaRPr lang="en-US" dirty="0"/>
          </a:p>
        </p:txBody>
      </p:sp>
    </p:spTree>
    <p:extLst>
      <p:ext uri="{BB962C8B-B14F-4D97-AF65-F5344CB8AC3E}">
        <p14:creationId xmlns:p14="http://schemas.microsoft.com/office/powerpoint/2010/main" val="1766855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11AA0-1E22-47C4-BB3C-D6829AA1C278}"/>
              </a:ext>
            </a:extLst>
          </p:cNvPr>
          <p:cNvSpPr>
            <a:spLocks noGrp="1"/>
          </p:cNvSpPr>
          <p:nvPr>
            <p:ph type="title"/>
          </p:nvPr>
        </p:nvSpPr>
        <p:spPr/>
        <p:txBody>
          <a:bodyPr/>
          <a:lstStyle/>
          <a:p>
            <a:r>
              <a:rPr lang="en-US" dirty="0"/>
              <a:t>Summary of Options Analyzed</a:t>
            </a:r>
            <a:endParaRPr lang="en-US" sz="2400" dirty="0"/>
          </a:p>
        </p:txBody>
      </p:sp>
      <p:sp>
        <p:nvSpPr>
          <p:cNvPr id="3" name="Content Placeholder 2">
            <a:extLst>
              <a:ext uri="{FF2B5EF4-FFF2-40B4-BE49-F238E27FC236}">
                <a16:creationId xmlns:a16="http://schemas.microsoft.com/office/drawing/2014/main" id="{5EF396E5-3A36-41FE-B6BE-38E6A2D91E26}"/>
              </a:ext>
            </a:extLst>
          </p:cNvPr>
          <p:cNvSpPr>
            <a:spLocks noGrp="1"/>
          </p:cNvSpPr>
          <p:nvPr>
            <p:ph idx="1"/>
          </p:nvPr>
        </p:nvSpPr>
        <p:spPr>
          <a:xfrm>
            <a:off x="216039" y="1380898"/>
            <a:ext cx="8711921" cy="4924866"/>
          </a:xfrm>
          <a:noFill/>
        </p:spPr>
        <p:txBody>
          <a:bodyPr/>
          <a:lstStyle/>
          <a:p>
            <a:r>
              <a:rPr lang="en-US" sz="1600" dirty="0"/>
              <a:t>The EOS Flight Dynamics Support (FDS) Team analyzed several Aqua A-Train constellation exit options and Perigee Lowering Maneuver (PLM) options. The results have been compared to the Exit Plan that was presented at the Aqua Constellation Exit Review (CER) on May 17, 2021. Options analyzed include:</a:t>
            </a:r>
          </a:p>
          <a:p>
            <a:pPr marL="400050" lvl="1" indent="0">
              <a:buNone/>
            </a:pPr>
            <a:r>
              <a:rPr lang="en-US" sz="1600" dirty="0"/>
              <a:t>1): 4.4-km Exit in Jan 2022 with immediate PLMs and passivation in Sep. 2025 </a:t>
            </a:r>
          </a:p>
          <a:p>
            <a:pPr lvl="2" indent="-285750">
              <a:buFont typeface="Arial" panose="020B0604020202020204" pitchFamily="34" charset="0"/>
              <a:buChar char="−"/>
            </a:pPr>
            <a:r>
              <a:rPr lang="en-US" sz="1400" dirty="0"/>
              <a:t>Presented at Aqua CER in May 2021 based on Aqua’s November 2020 Lifetime Analysis</a:t>
            </a:r>
          </a:p>
          <a:p>
            <a:pPr lvl="2" indent="-285750">
              <a:buFont typeface="Arial" panose="020B0604020202020204" pitchFamily="34" charset="0"/>
              <a:buChar char="−"/>
            </a:pPr>
            <a:r>
              <a:rPr lang="en-US" sz="1400" dirty="0"/>
              <a:t>Updated 2021 version is now considered the new </a:t>
            </a:r>
            <a:r>
              <a:rPr lang="en-US" sz="1400" u="sng" dirty="0"/>
              <a:t>BASELINE</a:t>
            </a:r>
          </a:p>
          <a:p>
            <a:pPr marL="400050" lvl="1" indent="0">
              <a:buNone/>
            </a:pPr>
            <a:r>
              <a:rPr lang="en-US" sz="1600" dirty="0"/>
              <a:t>2): 4.4-km Exit in Jan 2022 with PLMs delayed until passivation in Aug. 2026</a:t>
            </a:r>
          </a:p>
          <a:p>
            <a:pPr marL="400050" lvl="1" indent="0">
              <a:buNone/>
            </a:pPr>
            <a:r>
              <a:rPr lang="en-US" sz="1600" dirty="0"/>
              <a:t>3): 2.2-km Exit in Jan 2022 with immediate PLMs and passivation in Sep. 2025</a:t>
            </a:r>
          </a:p>
          <a:p>
            <a:pPr marL="400050" lvl="1" indent="0">
              <a:buNone/>
            </a:pPr>
            <a:r>
              <a:rPr lang="en-US" sz="1600" dirty="0"/>
              <a:t>4): 2.2-km Exit in Jan 2022 with PLMs delayed until passivation in Aug. 2026</a:t>
            </a:r>
          </a:p>
          <a:p>
            <a:pPr marL="400050" lvl="1" indent="0">
              <a:buNone/>
            </a:pPr>
            <a:r>
              <a:rPr lang="en-US" sz="1600" dirty="0"/>
              <a:t>5): 4.4-km Exit in Mar 2023 with immediate PLMs and passivation in Sep. 2025</a:t>
            </a:r>
          </a:p>
          <a:p>
            <a:pPr marL="400050" lvl="1" indent="0">
              <a:buNone/>
            </a:pPr>
            <a:r>
              <a:rPr lang="en-US" sz="1600" dirty="0"/>
              <a:t>6): 4.4-km Exit in Mar 2023 with Reduced Req. Power and passivation in Aug. 2026</a:t>
            </a:r>
          </a:p>
          <a:p>
            <a:pPr marL="400050" lvl="1" indent="0">
              <a:buNone/>
            </a:pPr>
            <a:r>
              <a:rPr lang="en-US" sz="1600" dirty="0"/>
              <a:t>7): 4.4-km Exit in Mar 2023 with PLMs delayed until passivation in Aug. 2026  </a:t>
            </a:r>
          </a:p>
          <a:p>
            <a:pPr marL="400050" lvl="1" indent="0">
              <a:buNone/>
            </a:pPr>
            <a:r>
              <a:rPr lang="en-US" sz="1600" dirty="0"/>
              <a:t>8): Free-Drift Exit with PLMs in Jul 2026</a:t>
            </a:r>
          </a:p>
          <a:p>
            <a:pPr marL="400050" lvl="1" indent="0">
              <a:buNone/>
            </a:pPr>
            <a:r>
              <a:rPr lang="en-US" sz="1600" dirty="0"/>
              <a:t>9): Free-Drift Exit with PLMs in Sep 2024</a:t>
            </a:r>
          </a:p>
          <a:p>
            <a:pPr marL="400050" lvl="1" indent="0">
              <a:buNone/>
            </a:pPr>
            <a:r>
              <a:rPr lang="en-US" sz="1600" dirty="0"/>
              <a:t>10): Free-Drift Exit with PLMs in Jun 2024</a:t>
            </a:r>
          </a:p>
          <a:p>
            <a:pPr marL="285750">
              <a:buFont typeface="Arial" panose="020B0604020202020204" pitchFamily="34" charset="0"/>
              <a:buChar char="−"/>
            </a:pPr>
            <a:r>
              <a:rPr lang="en-US" dirty="0"/>
              <a:t>See FDS derived parameters for each option on the next slide.</a:t>
            </a:r>
          </a:p>
          <a:p>
            <a:endParaRPr lang="en-US" dirty="0"/>
          </a:p>
        </p:txBody>
      </p:sp>
      <p:sp>
        <p:nvSpPr>
          <p:cNvPr id="4" name="Footer Placeholder 3">
            <a:extLst>
              <a:ext uri="{FF2B5EF4-FFF2-40B4-BE49-F238E27FC236}">
                <a16:creationId xmlns:a16="http://schemas.microsoft.com/office/drawing/2014/main" id="{F45844BA-19AB-4ADE-A2CD-70E6613BD6F7}"/>
              </a:ext>
            </a:extLst>
          </p:cNvPr>
          <p:cNvSpPr>
            <a:spLocks noGrp="1"/>
          </p:cNvSpPr>
          <p:nvPr>
            <p:ph type="ftr" sz="quarter" idx="10"/>
          </p:nvPr>
        </p:nvSpPr>
        <p:spPr/>
        <p:txBody>
          <a:bodyPr/>
          <a:lstStyle/>
          <a:p>
            <a:pPr>
              <a:defRPr/>
            </a:pPr>
            <a:r>
              <a:rPr lang="en-US"/>
              <a:t>AQUA-No-Exit-in-2022</a:t>
            </a:r>
            <a:endParaRPr lang="en-US" dirty="0"/>
          </a:p>
        </p:txBody>
      </p:sp>
      <p:sp>
        <p:nvSpPr>
          <p:cNvPr id="5" name="Date Placeholder 4">
            <a:extLst>
              <a:ext uri="{FF2B5EF4-FFF2-40B4-BE49-F238E27FC236}">
                <a16:creationId xmlns:a16="http://schemas.microsoft.com/office/drawing/2014/main" id="{4D89E849-D275-406A-BEC6-C8B383380BBF}"/>
              </a:ext>
            </a:extLst>
          </p:cNvPr>
          <p:cNvSpPr>
            <a:spLocks noGrp="1"/>
          </p:cNvSpPr>
          <p:nvPr>
            <p:ph type="dt" sz="half" idx="11"/>
          </p:nvPr>
        </p:nvSpPr>
        <p:spPr/>
        <p:txBody>
          <a:bodyPr/>
          <a:lstStyle/>
          <a:p>
            <a:pPr>
              <a:defRPr/>
            </a:pPr>
            <a:r>
              <a:rPr lang="en-US"/>
              <a:t>9/28/2021</a:t>
            </a:r>
            <a:endParaRPr lang="en-US" dirty="0"/>
          </a:p>
        </p:txBody>
      </p:sp>
    </p:spTree>
    <p:extLst>
      <p:ext uri="{BB962C8B-B14F-4D97-AF65-F5344CB8AC3E}">
        <p14:creationId xmlns:p14="http://schemas.microsoft.com/office/powerpoint/2010/main" val="246661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B565EF9-58F4-4870-89F5-C5E7B0F6EDD9}"/>
              </a:ext>
            </a:extLst>
          </p:cNvPr>
          <p:cNvSpPr>
            <a:spLocks noGrp="1"/>
          </p:cNvSpPr>
          <p:nvPr>
            <p:ph type="ftr" sz="quarter" idx="10"/>
          </p:nvPr>
        </p:nvSpPr>
        <p:spPr/>
        <p:txBody>
          <a:bodyPr/>
          <a:lstStyle/>
          <a:p>
            <a:pPr>
              <a:defRPr/>
            </a:pPr>
            <a:r>
              <a:rPr lang="en-US"/>
              <a:t>AQUA-No-Exit-in-2022</a:t>
            </a:r>
            <a:endParaRPr lang="en-US" dirty="0"/>
          </a:p>
        </p:txBody>
      </p:sp>
      <p:sp>
        <p:nvSpPr>
          <p:cNvPr id="3" name="Date Placeholder 2">
            <a:extLst>
              <a:ext uri="{FF2B5EF4-FFF2-40B4-BE49-F238E27FC236}">
                <a16:creationId xmlns:a16="http://schemas.microsoft.com/office/drawing/2014/main" id="{AE835C1F-1083-43E8-A001-533C051ED1C5}"/>
              </a:ext>
            </a:extLst>
          </p:cNvPr>
          <p:cNvSpPr>
            <a:spLocks noGrp="1"/>
          </p:cNvSpPr>
          <p:nvPr>
            <p:ph type="dt" sz="half" idx="11"/>
          </p:nvPr>
        </p:nvSpPr>
        <p:spPr/>
        <p:txBody>
          <a:bodyPr/>
          <a:lstStyle/>
          <a:p>
            <a:pPr>
              <a:defRPr/>
            </a:pPr>
            <a:r>
              <a:rPr lang="en-US"/>
              <a:t>9/28/2021</a:t>
            </a:r>
            <a:endParaRPr lang="en-US" dirty="0"/>
          </a:p>
        </p:txBody>
      </p:sp>
      <p:pic>
        <p:nvPicPr>
          <p:cNvPr id="5" name="Picture 4">
            <a:extLst>
              <a:ext uri="{FF2B5EF4-FFF2-40B4-BE49-F238E27FC236}">
                <a16:creationId xmlns:a16="http://schemas.microsoft.com/office/drawing/2014/main" id="{F14724B2-277E-4D43-BD60-D842A3FCD24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28600" y="1460261"/>
            <a:ext cx="8686800" cy="4483339"/>
          </a:xfrm>
          <a:prstGeom prst="rect">
            <a:avLst/>
          </a:prstGeom>
        </p:spPr>
      </p:pic>
      <p:pic>
        <p:nvPicPr>
          <p:cNvPr id="6" name="Picture 5">
            <a:extLst>
              <a:ext uri="{FF2B5EF4-FFF2-40B4-BE49-F238E27FC236}">
                <a16:creationId xmlns:a16="http://schemas.microsoft.com/office/drawing/2014/main" id="{53FE185A-E4A8-4D06-90A6-C19A6471B70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52600" y="6019800"/>
            <a:ext cx="5943600" cy="538792"/>
          </a:xfrm>
          <a:prstGeom prst="rect">
            <a:avLst/>
          </a:prstGeom>
        </p:spPr>
      </p:pic>
      <p:sp>
        <p:nvSpPr>
          <p:cNvPr id="7" name="Title 1">
            <a:extLst>
              <a:ext uri="{FF2B5EF4-FFF2-40B4-BE49-F238E27FC236}">
                <a16:creationId xmlns:a16="http://schemas.microsoft.com/office/drawing/2014/main" id="{A20EC4F1-AB64-4EBA-9602-0EB8FF4FFFAA}"/>
              </a:ext>
            </a:extLst>
          </p:cNvPr>
          <p:cNvSpPr txBox="1">
            <a:spLocks/>
          </p:cNvSpPr>
          <p:nvPr/>
        </p:nvSpPr>
        <p:spPr>
          <a:xfrm>
            <a:off x="1524000" y="225425"/>
            <a:ext cx="6096000" cy="1066800"/>
          </a:xfrm>
          <a:prstGeom prst="rect">
            <a:avLst/>
          </a:prstGeom>
        </p:spPr>
        <p:txBody>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eaLnBrk="0" fontAlgn="base" hangingPunct="0">
              <a:spcBef>
                <a:spcPct val="0"/>
              </a:spcBef>
              <a:spcAft>
                <a:spcPct val="0"/>
              </a:spcAft>
              <a:defRPr sz="3200" b="1">
                <a:solidFill>
                  <a:schemeClr val="tx2"/>
                </a:solidFill>
                <a:latin typeface="Arial" charset="0"/>
              </a:defRPr>
            </a:lvl6pPr>
            <a:lvl7pPr marL="914400" algn="ctr" rtl="0" eaLnBrk="0" fontAlgn="base" hangingPunct="0">
              <a:spcBef>
                <a:spcPct val="0"/>
              </a:spcBef>
              <a:spcAft>
                <a:spcPct val="0"/>
              </a:spcAft>
              <a:defRPr sz="3200" b="1">
                <a:solidFill>
                  <a:schemeClr val="tx2"/>
                </a:solidFill>
                <a:latin typeface="Arial" charset="0"/>
              </a:defRPr>
            </a:lvl7pPr>
            <a:lvl8pPr marL="1371600" algn="ctr" rtl="0" eaLnBrk="0" fontAlgn="base" hangingPunct="0">
              <a:spcBef>
                <a:spcPct val="0"/>
              </a:spcBef>
              <a:spcAft>
                <a:spcPct val="0"/>
              </a:spcAft>
              <a:defRPr sz="3200" b="1">
                <a:solidFill>
                  <a:schemeClr val="tx2"/>
                </a:solidFill>
                <a:latin typeface="Arial" charset="0"/>
              </a:defRPr>
            </a:lvl8pPr>
            <a:lvl9pPr marL="1828800" algn="ctr" rtl="0" eaLnBrk="0" fontAlgn="base" hangingPunct="0">
              <a:spcBef>
                <a:spcPct val="0"/>
              </a:spcBef>
              <a:spcAft>
                <a:spcPct val="0"/>
              </a:spcAft>
              <a:defRPr sz="3200" b="1">
                <a:solidFill>
                  <a:schemeClr val="tx2"/>
                </a:solidFill>
                <a:latin typeface="Arial" charset="0"/>
              </a:defRPr>
            </a:lvl9pPr>
          </a:lstStyle>
          <a:p>
            <a:r>
              <a:rPr lang="en-US" kern="0" dirty="0"/>
              <a:t>Summary of Options Analyzed</a:t>
            </a:r>
            <a:br>
              <a:rPr lang="en-US" kern="0" dirty="0"/>
            </a:br>
            <a:r>
              <a:rPr lang="en-US" sz="2400" kern="0" dirty="0"/>
              <a:t>(9/1/2021)</a:t>
            </a:r>
          </a:p>
        </p:txBody>
      </p:sp>
      <p:sp>
        <p:nvSpPr>
          <p:cNvPr id="4" name="TextBox 3">
            <a:extLst>
              <a:ext uri="{FF2B5EF4-FFF2-40B4-BE49-F238E27FC236}">
                <a16:creationId xmlns:a16="http://schemas.microsoft.com/office/drawing/2014/main" id="{EC1FE1DB-7940-4463-86AD-BB3E83C9DC4B}"/>
              </a:ext>
            </a:extLst>
          </p:cNvPr>
          <p:cNvSpPr txBox="1"/>
          <p:nvPr/>
        </p:nvSpPr>
        <p:spPr>
          <a:xfrm>
            <a:off x="1828800" y="1066800"/>
            <a:ext cx="5715000" cy="276999"/>
          </a:xfrm>
          <a:prstGeom prst="rect">
            <a:avLst/>
          </a:prstGeom>
          <a:noFill/>
        </p:spPr>
        <p:txBody>
          <a:bodyPr wrap="square" rtlCol="0">
            <a:spAutoFit/>
          </a:bodyPr>
          <a:lstStyle/>
          <a:p>
            <a:r>
              <a:rPr lang="en-US" sz="1200" dirty="0"/>
              <a:t>Ref: FDS Aqua Lifetime and Decommissioning Analysis 9/1/2021 Presentation</a:t>
            </a:r>
          </a:p>
        </p:txBody>
      </p:sp>
    </p:spTree>
    <p:extLst>
      <p:ext uri="{BB962C8B-B14F-4D97-AF65-F5344CB8AC3E}">
        <p14:creationId xmlns:p14="http://schemas.microsoft.com/office/powerpoint/2010/main" val="1652303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B4CBE1-5E09-47EB-9099-84DD479D483E}"/>
              </a:ext>
            </a:extLst>
          </p:cNvPr>
          <p:cNvSpPr>
            <a:spLocks noGrp="1"/>
          </p:cNvSpPr>
          <p:nvPr>
            <p:ph type="title"/>
          </p:nvPr>
        </p:nvSpPr>
        <p:spPr/>
        <p:txBody>
          <a:bodyPr/>
          <a:lstStyle/>
          <a:p>
            <a:r>
              <a:rPr lang="en-US" dirty="0"/>
              <a:t>Known Challenges and Lessons Learned</a:t>
            </a:r>
          </a:p>
        </p:txBody>
      </p:sp>
      <p:sp>
        <p:nvSpPr>
          <p:cNvPr id="5" name="Content Placeholder 4">
            <a:extLst>
              <a:ext uri="{FF2B5EF4-FFF2-40B4-BE49-F238E27FC236}">
                <a16:creationId xmlns:a16="http://schemas.microsoft.com/office/drawing/2014/main" id="{195F0E50-CE5B-48AA-851F-F43A7A3F058C}"/>
              </a:ext>
            </a:extLst>
          </p:cNvPr>
          <p:cNvSpPr>
            <a:spLocks noGrp="1"/>
          </p:cNvSpPr>
          <p:nvPr>
            <p:ph idx="1"/>
          </p:nvPr>
        </p:nvSpPr>
        <p:spPr>
          <a:xfrm>
            <a:off x="342900" y="1371600"/>
            <a:ext cx="8458200" cy="4934164"/>
          </a:xfrm>
        </p:spPr>
        <p:txBody>
          <a:bodyPr/>
          <a:lstStyle/>
          <a:p>
            <a:r>
              <a:rPr lang="en-US" dirty="0"/>
              <a:t>Since completion of the In Orbit Checkout (IOC) in August 2002, the spacecraft has never been in Earth Point Safe Mode nor Sun Point Survival Mode.</a:t>
            </a:r>
          </a:p>
          <a:p>
            <a:r>
              <a:rPr lang="en-US" dirty="0"/>
              <a:t>The MODIS Instrument has never had to close its Space View or Earth View Doors.</a:t>
            </a:r>
          </a:p>
          <a:p>
            <a:r>
              <a:rPr lang="en-US" dirty="0"/>
              <a:t>By design, the Aqua instruments have never been exposed to direct sunlight. </a:t>
            </a:r>
          </a:p>
          <a:p>
            <a:r>
              <a:rPr lang="en-US" dirty="0"/>
              <a:t>The spacecraft was designed to perform end of mission A-Train Exit and perigee lowering retrograde maneuvers on thrusters after completion of the science mission.</a:t>
            </a:r>
          </a:p>
        </p:txBody>
      </p:sp>
      <p:sp>
        <p:nvSpPr>
          <p:cNvPr id="2" name="Footer Placeholder 1">
            <a:extLst>
              <a:ext uri="{FF2B5EF4-FFF2-40B4-BE49-F238E27FC236}">
                <a16:creationId xmlns:a16="http://schemas.microsoft.com/office/drawing/2014/main" id="{C89C9D17-1579-4F3E-808D-3DBF5E9A92C8}"/>
              </a:ext>
            </a:extLst>
          </p:cNvPr>
          <p:cNvSpPr>
            <a:spLocks noGrp="1"/>
          </p:cNvSpPr>
          <p:nvPr>
            <p:ph type="ftr" sz="quarter" idx="10"/>
          </p:nvPr>
        </p:nvSpPr>
        <p:spPr/>
        <p:txBody>
          <a:bodyPr/>
          <a:lstStyle/>
          <a:p>
            <a:pPr>
              <a:defRPr/>
            </a:pPr>
            <a:r>
              <a:rPr lang="en-US"/>
              <a:t>AQUA-No-Exit-in-2022</a:t>
            </a:r>
            <a:endParaRPr lang="en-US" dirty="0"/>
          </a:p>
        </p:txBody>
      </p:sp>
      <p:sp>
        <p:nvSpPr>
          <p:cNvPr id="3" name="Date Placeholder 2">
            <a:extLst>
              <a:ext uri="{FF2B5EF4-FFF2-40B4-BE49-F238E27FC236}">
                <a16:creationId xmlns:a16="http://schemas.microsoft.com/office/drawing/2014/main" id="{92CD14A6-E1C7-446D-AE43-99BF42499D1E}"/>
              </a:ext>
            </a:extLst>
          </p:cNvPr>
          <p:cNvSpPr>
            <a:spLocks noGrp="1"/>
          </p:cNvSpPr>
          <p:nvPr>
            <p:ph type="dt" sz="half" idx="11"/>
          </p:nvPr>
        </p:nvSpPr>
        <p:spPr/>
        <p:txBody>
          <a:bodyPr/>
          <a:lstStyle/>
          <a:p>
            <a:pPr>
              <a:defRPr/>
            </a:pPr>
            <a:r>
              <a:rPr lang="en-US"/>
              <a:t>9/28/2021</a:t>
            </a:r>
            <a:endParaRPr lang="en-US" dirty="0"/>
          </a:p>
        </p:txBody>
      </p:sp>
      <p:sp>
        <p:nvSpPr>
          <p:cNvPr id="6" name="TextBox 5">
            <a:extLst>
              <a:ext uri="{FF2B5EF4-FFF2-40B4-BE49-F238E27FC236}">
                <a16:creationId xmlns:a16="http://schemas.microsoft.com/office/drawing/2014/main" id="{66999431-2E10-4878-953F-8898969AB689}"/>
              </a:ext>
            </a:extLst>
          </p:cNvPr>
          <p:cNvSpPr txBox="1"/>
          <p:nvPr/>
        </p:nvSpPr>
        <p:spPr>
          <a:xfrm>
            <a:off x="685800" y="4876800"/>
            <a:ext cx="7696200" cy="1015663"/>
          </a:xfrm>
          <a:prstGeom prst="rect">
            <a:avLst/>
          </a:prstGeom>
          <a:solidFill>
            <a:schemeClr val="accent1">
              <a:alpha val="50000"/>
            </a:schemeClr>
          </a:solidFill>
          <a:ln w="25400">
            <a:solidFill>
              <a:srgbClr val="0000FF"/>
            </a:solidFill>
          </a:ln>
        </p:spPr>
        <p:txBody>
          <a:bodyPr wrap="square" rtlCol="0">
            <a:spAutoFit/>
          </a:bodyPr>
          <a:lstStyle/>
          <a:p>
            <a:r>
              <a:rPr lang="en-US" sz="2000" b="1" dirty="0">
                <a:latin typeface="+mn-lt"/>
              </a:rPr>
              <a:t>Aqua science collection is expected to continue after January 2022 which required evaluation on how to achieve best science and minimize risks to instruments. </a:t>
            </a:r>
          </a:p>
        </p:txBody>
      </p:sp>
    </p:spTree>
    <p:extLst>
      <p:ext uri="{BB962C8B-B14F-4D97-AF65-F5344CB8AC3E}">
        <p14:creationId xmlns:p14="http://schemas.microsoft.com/office/powerpoint/2010/main" val="2277640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11AA0-1E22-47C4-BB3C-D6829AA1C278}"/>
              </a:ext>
            </a:extLst>
          </p:cNvPr>
          <p:cNvSpPr>
            <a:spLocks noGrp="1"/>
          </p:cNvSpPr>
          <p:nvPr>
            <p:ph type="title"/>
          </p:nvPr>
        </p:nvSpPr>
        <p:spPr/>
        <p:txBody>
          <a:bodyPr/>
          <a:lstStyle/>
          <a:p>
            <a:r>
              <a:rPr lang="en-US" dirty="0"/>
              <a:t>New Aqua A-Train Exit Option</a:t>
            </a:r>
            <a:br>
              <a:rPr lang="en-US" dirty="0"/>
            </a:br>
            <a:r>
              <a:rPr lang="en-US" sz="2400" dirty="0">
                <a:solidFill>
                  <a:schemeClr val="tx1"/>
                </a:solidFill>
              </a:rPr>
              <a:t>“Free-Drift/No-Exit”</a:t>
            </a:r>
          </a:p>
        </p:txBody>
      </p:sp>
      <p:sp>
        <p:nvSpPr>
          <p:cNvPr id="3" name="Content Placeholder 2">
            <a:extLst>
              <a:ext uri="{FF2B5EF4-FFF2-40B4-BE49-F238E27FC236}">
                <a16:creationId xmlns:a16="http://schemas.microsoft.com/office/drawing/2014/main" id="{5EF396E5-3A36-41FE-B6BE-38E6A2D91E26}"/>
              </a:ext>
            </a:extLst>
          </p:cNvPr>
          <p:cNvSpPr>
            <a:spLocks noGrp="1"/>
          </p:cNvSpPr>
          <p:nvPr>
            <p:ph idx="1"/>
          </p:nvPr>
        </p:nvSpPr>
        <p:spPr>
          <a:xfrm>
            <a:off x="216039" y="1370012"/>
            <a:ext cx="8699361" cy="4857964"/>
          </a:xfrm>
        </p:spPr>
        <p:txBody>
          <a:bodyPr/>
          <a:lstStyle/>
          <a:p>
            <a:r>
              <a:rPr lang="en-US" dirty="0"/>
              <a:t>The new Aqua A-Train “Exit” Plan that would provide the highest quality Aqua science data for the longest possible time is a “Free-Drift” approach. </a:t>
            </a:r>
          </a:p>
          <a:p>
            <a:r>
              <a:rPr lang="en-US" dirty="0"/>
              <a:t>Starting in January 2022, to conserve the maximum amount of fuel for lowering perigee, Aqua would only perform Risk Mitigation Maneuvers (RMMs) and delay PLMs. No DMUMs nor CEMs.</a:t>
            </a:r>
          </a:p>
          <a:p>
            <a:pPr lvl="1">
              <a:buFont typeface="Arial" panose="020B0604020202020204" pitchFamily="34" charset="0"/>
              <a:buChar char="−"/>
            </a:pPr>
            <a:r>
              <a:rPr lang="en-US" sz="1600" b="0" dirty="0"/>
              <a:t>PRO: Provides highest quality Aqua science data until PLMs</a:t>
            </a:r>
          </a:p>
          <a:p>
            <a:pPr lvl="1">
              <a:buFont typeface="Arial" panose="020B0604020202020204" pitchFamily="34" charset="0"/>
              <a:buChar char="−"/>
            </a:pPr>
            <a:r>
              <a:rPr lang="en-US" sz="1600" b="0" dirty="0"/>
              <a:t>PRO: Delays the Spacecraft Power Limitation from Sep. 2025 to Aug. 2026 </a:t>
            </a:r>
          </a:p>
          <a:p>
            <a:pPr lvl="1">
              <a:buFont typeface="Arial" panose="020B0604020202020204" pitchFamily="34" charset="0"/>
              <a:buChar char="−"/>
            </a:pPr>
            <a:r>
              <a:rPr lang="en-US" sz="1600" b="0" dirty="0"/>
              <a:t>PRO: Provides additional time to work through technical challenges </a:t>
            </a:r>
          </a:p>
          <a:p>
            <a:pPr lvl="2">
              <a:buFont typeface="Arial" panose="020B0604020202020204" pitchFamily="34" charset="0"/>
              <a:buChar char="»"/>
            </a:pPr>
            <a:r>
              <a:rPr lang="en-US" b="0" dirty="0"/>
              <a:t>Battery DOD and </a:t>
            </a:r>
            <a:r>
              <a:rPr lang="en-US" dirty="0"/>
              <a:t>End-of-Night (EoN) Load Bus Voltage (</a:t>
            </a:r>
            <a:r>
              <a:rPr lang="en-US" b="0" dirty="0"/>
              <a:t>LBV</a:t>
            </a:r>
            <a:r>
              <a:rPr lang="en-US" dirty="0"/>
              <a:t>)</a:t>
            </a:r>
            <a:r>
              <a:rPr lang="en-US" b="0" dirty="0"/>
              <a:t> Under-voltage risk</a:t>
            </a:r>
          </a:p>
          <a:p>
            <a:pPr lvl="2">
              <a:buFont typeface="Arial" panose="020B0604020202020204" pitchFamily="34" charset="0"/>
              <a:buChar char="»"/>
            </a:pPr>
            <a:r>
              <a:rPr lang="en-US" dirty="0"/>
              <a:t>S</a:t>
            </a:r>
            <a:r>
              <a:rPr lang="en-US" b="0" dirty="0"/>
              <a:t>hift of PLM location to orbital midnight requires additional analysis</a:t>
            </a:r>
            <a:endParaRPr lang="en-US" sz="1600" b="0" dirty="0"/>
          </a:p>
          <a:p>
            <a:r>
              <a:rPr lang="en-US" dirty="0"/>
              <a:t>Based on past “crossing” experience this approach is considered safe from an orbit conjunction/crossing perspective. </a:t>
            </a:r>
          </a:p>
          <a:p>
            <a:pPr lvl="1"/>
            <a:r>
              <a:rPr lang="en-US" b="0" dirty="0"/>
              <a:t>Orbital Safety will be addressed at Delta-CER at November ESC MOWG</a:t>
            </a:r>
          </a:p>
          <a:p>
            <a:r>
              <a:rPr lang="en-US" sz="2000" dirty="0"/>
              <a:t>Additional PROs and CONs on the next slide</a:t>
            </a:r>
          </a:p>
          <a:p>
            <a:endParaRPr lang="en-US" dirty="0"/>
          </a:p>
        </p:txBody>
      </p:sp>
      <p:sp>
        <p:nvSpPr>
          <p:cNvPr id="4" name="Footer Placeholder 3">
            <a:extLst>
              <a:ext uri="{FF2B5EF4-FFF2-40B4-BE49-F238E27FC236}">
                <a16:creationId xmlns:a16="http://schemas.microsoft.com/office/drawing/2014/main" id="{F45844BA-19AB-4ADE-A2CD-70E6613BD6F7}"/>
              </a:ext>
            </a:extLst>
          </p:cNvPr>
          <p:cNvSpPr>
            <a:spLocks noGrp="1"/>
          </p:cNvSpPr>
          <p:nvPr>
            <p:ph type="ftr" sz="quarter" idx="10"/>
          </p:nvPr>
        </p:nvSpPr>
        <p:spPr/>
        <p:txBody>
          <a:bodyPr/>
          <a:lstStyle/>
          <a:p>
            <a:pPr>
              <a:defRPr/>
            </a:pPr>
            <a:r>
              <a:rPr lang="en-US"/>
              <a:t>AQUA-No-Exit-in-2022</a:t>
            </a:r>
            <a:endParaRPr lang="en-US" dirty="0"/>
          </a:p>
        </p:txBody>
      </p:sp>
      <p:sp>
        <p:nvSpPr>
          <p:cNvPr id="5" name="Date Placeholder 4">
            <a:extLst>
              <a:ext uri="{FF2B5EF4-FFF2-40B4-BE49-F238E27FC236}">
                <a16:creationId xmlns:a16="http://schemas.microsoft.com/office/drawing/2014/main" id="{5C140209-F420-4EC8-9C23-801CEDEA0C63}"/>
              </a:ext>
            </a:extLst>
          </p:cNvPr>
          <p:cNvSpPr>
            <a:spLocks noGrp="1"/>
          </p:cNvSpPr>
          <p:nvPr>
            <p:ph type="dt" sz="half" idx="11"/>
          </p:nvPr>
        </p:nvSpPr>
        <p:spPr/>
        <p:txBody>
          <a:bodyPr/>
          <a:lstStyle/>
          <a:p>
            <a:pPr>
              <a:defRPr/>
            </a:pPr>
            <a:r>
              <a:rPr lang="en-US"/>
              <a:t>9/28/2021</a:t>
            </a:r>
            <a:endParaRPr lang="en-US" dirty="0"/>
          </a:p>
        </p:txBody>
      </p:sp>
    </p:spTree>
    <p:extLst>
      <p:ext uri="{BB962C8B-B14F-4D97-AF65-F5344CB8AC3E}">
        <p14:creationId xmlns:p14="http://schemas.microsoft.com/office/powerpoint/2010/main" val="1481768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11AA0-1E22-47C4-BB3C-D6829AA1C278}"/>
              </a:ext>
            </a:extLst>
          </p:cNvPr>
          <p:cNvSpPr>
            <a:spLocks noGrp="1"/>
          </p:cNvSpPr>
          <p:nvPr>
            <p:ph type="title"/>
          </p:nvPr>
        </p:nvSpPr>
        <p:spPr/>
        <p:txBody>
          <a:bodyPr/>
          <a:lstStyle/>
          <a:p>
            <a:r>
              <a:rPr lang="en-US" dirty="0">
                <a:solidFill>
                  <a:schemeClr val="tx1"/>
                </a:solidFill>
              </a:rPr>
              <a:t>“Free-Drift/No-Exit”</a:t>
            </a:r>
            <a:br>
              <a:rPr lang="en-US" dirty="0">
                <a:solidFill>
                  <a:schemeClr val="tx1"/>
                </a:solidFill>
              </a:rPr>
            </a:br>
            <a:r>
              <a:rPr lang="en-US" sz="2400" dirty="0">
                <a:solidFill>
                  <a:schemeClr val="tx1"/>
                </a:solidFill>
              </a:rPr>
              <a:t>PROs and CONs</a:t>
            </a:r>
          </a:p>
        </p:txBody>
      </p:sp>
      <p:sp>
        <p:nvSpPr>
          <p:cNvPr id="3" name="Content Placeholder 2">
            <a:extLst>
              <a:ext uri="{FF2B5EF4-FFF2-40B4-BE49-F238E27FC236}">
                <a16:creationId xmlns:a16="http://schemas.microsoft.com/office/drawing/2014/main" id="{5EF396E5-3A36-41FE-B6BE-38E6A2D91E26}"/>
              </a:ext>
            </a:extLst>
          </p:cNvPr>
          <p:cNvSpPr>
            <a:spLocks noGrp="1"/>
          </p:cNvSpPr>
          <p:nvPr>
            <p:ph idx="1"/>
          </p:nvPr>
        </p:nvSpPr>
        <p:spPr>
          <a:xfrm>
            <a:off x="216039" y="1370012"/>
            <a:ext cx="8711921" cy="5564188"/>
          </a:xfrm>
        </p:spPr>
        <p:txBody>
          <a:bodyPr/>
          <a:lstStyle/>
          <a:p>
            <a:r>
              <a:rPr lang="en-US" sz="1800" dirty="0"/>
              <a:t>Delaying/Eliminating the Constellation Exit Maneuvers (CEMs) and delaying the Perigee Lowering Maneuvers (PLMs) until June 2024 provides benefits and additional time to prepare.</a:t>
            </a:r>
          </a:p>
          <a:p>
            <a:r>
              <a:rPr lang="en-US" sz="1800" dirty="0"/>
              <a:t>Best for Science, Lowest Risk, </a:t>
            </a:r>
            <a:r>
              <a:rPr lang="en-US" sz="1800" dirty="0">
                <a:solidFill>
                  <a:srgbClr val="0000FF"/>
                </a:solidFill>
              </a:rPr>
              <a:t>Dwell Time &lt; 25-Years (FDS # 24.9 years) </a:t>
            </a:r>
          </a:p>
          <a:p>
            <a:pPr lvl="1">
              <a:buFont typeface="Arial" panose="020B0604020202020204" pitchFamily="34" charset="0"/>
              <a:buChar char="−"/>
            </a:pPr>
            <a:r>
              <a:rPr lang="en-US" sz="1600" b="0" dirty="0"/>
              <a:t>PRO: Will not have to close the MODIS Doors in January 2022. </a:t>
            </a:r>
          </a:p>
          <a:p>
            <a:pPr lvl="1">
              <a:buFont typeface="Arial" panose="020B0604020202020204" pitchFamily="34" charset="0"/>
              <a:buChar char="−"/>
            </a:pPr>
            <a:r>
              <a:rPr lang="en-US" sz="1600" b="0" dirty="0"/>
              <a:t>PRO: Will delay exposing the Aqua instruments to direct sunlight. (maybe eliminate)</a:t>
            </a:r>
          </a:p>
          <a:p>
            <a:pPr lvl="1">
              <a:buFont typeface="Arial" panose="020B0604020202020204" pitchFamily="34" charset="0"/>
              <a:buChar char="−"/>
            </a:pPr>
            <a:r>
              <a:rPr lang="en-US" sz="1600" b="0" dirty="0"/>
              <a:t>PRO: Will not stress the EPS Battery beyond where it has been operating in Jan. 2022</a:t>
            </a:r>
          </a:p>
          <a:p>
            <a:pPr lvl="1">
              <a:buFont typeface="Arial" panose="020B0604020202020204" pitchFamily="34" charset="0"/>
              <a:buChar char="−"/>
            </a:pPr>
            <a:r>
              <a:rPr lang="en-US" sz="1600" b="0" dirty="0"/>
              <a:t>PRO: Delays the possibility of an unexpected undervoltage, instrument load shedding, and transition to Safe and/or Survival in Jan. 2022. (FOT testing to mitigate the risk)</a:t>
            </a:r>
          </a:p>
          <a:p>
            <a:pPr lvl="1">
              <a:buFont typeface="Arial" panose="020B0604020202020204" pitchFamily="34" charset="0"/>
              <a:buChar char="−"/>
            </a:pPr>
            <a:r>
              <a:rPr lang="en-US" sz="1600" b="0" dirty="0"/>
              <a:t>PRO: Provides additional time to prepare for an A-Train Exit simply by lowering the perigee. </a:t>
            </a:r>
          </a:p>
          <a:p>
            <a:pPr lvl="2">
              <a:buFont typeface="Arial" panose="020B0604020202020204" pitchFamily="34" charset="0"/>
              <a:buChar char="»"/>
            </a:pPr>
            <a:r>
              <a:rPr lang="en-US" sz="1400" b="1" dirty="0"/>
              <a:t>FDS analysis indicates that June 2024 PLMs followed by passivation in August 2026 will meet 25-year Reentry Requirement.</a:t>
            </a:r>
          </a:p>
          <a:p>
            <a:pPr lvl="1">
              <a:buFont typeface="Arial" panose="020B0604020202020204" pitchFamily="34" charset="0"/>
              <a:buChar char="−"/>
            </a:pPr>
            <a:r>
              <a:rPr lang="en-US" sz="1600" b="0" dirty="0"/>
              <a:t>CON: Would require that the Aqua End of Mission Plan (EOMP) be updated.</a:t>
            </a:r>
            <a:endParaRPr lang="en-US" sz="1600" dirty="0"/>
          </a:p>
          <a:p>
            <a:pPr lvl="1">
              <a:buFont typeface="Arial" panose="020B0604020202020204" pitchFamily="34" charset="0"/>
              <a:buChar char="−"/>
            </a:pPr>
            <a:r>
              <a:rPr lang="en-US" sz="1600" b="0" dirty="0"/>
              <a:t>CON: Doesn’t satisfy the Constellation Envelope Equation.</a:t>
            </a:r>
          </a:p>
          <a:p>
            <a:pPr lvl="2">
              <a:buFont typeface="Arial" panose="020B0604020202020204" pitchFamily="34" charset="0"/>
              <a:buChar char="»"/>
            </a:pPr>
            <a:r>
              <a:rPr lang="en-US" sz="1400" b="0" dirty="0"/>
              <a:t>Aqua is </a:t>
            </a:r>
            <a:r>
              <a:rPr lang="en-US" sz="1400" dirty="0"/>
              <a:t>NOT</a:t>
            </a:r>
            <a:r>
              <a:rPr lang="en-US" sz="1400" b="0" dirty="0"/>
              <a:t> Exiting the Constellation</a:t>
            </a:r>
          </a:p>
          <a:p>
            <a:pPr lvl="1">
              <a:buFont typeface="Arial" panose="020B0604020202020204" pitchFamily="34" charset="0"/>
              <a:buChar char="−"/>
            </a:pPr>
            <a:r>
              <a:rPr lang="en-US" sz="1600" b="0" dirty="0"/>
              <a:t>CON: Requires another Constellation Exit Review (Delta-CER)</a:t>
            </a:r>
          </a:p>
          <a:p>
            <a:pPr lvl="1">
              <a:buFont typeface="Arial" panose="020B0604020202020204" pitchFamily="34" charset="0"/>
              <a:buChar char="−"/>
            </a:pPr>
            <a:r>
              <a:rPr lang="en-US" sz="1600" b="0" dirty="0"/>
              <a:t>CON: It’s a new and different approach.</a:t>
            </a:r>
          </a:p>
          <a:p>
            <a:endParaRPr lang="en-US" sz="1800" dirty="0"/>
          </a:p>
          <a:p>
            <a:endParaRPr lang="en-US" dirty="0"/>
          </a:p>
        </p:txBody>
      </p:sp>
      <p:sp>
        <p:nvSpPr>
          <p:cNvPr id="4" name="Footer Placeholder 3">
            <a:extLst>
              <a:ext uri="{FF2B5EF4-FFF2-40B4-BE49-F238E27FC236}">
                <a16:creationId xmlns:a16="http://schemas.microsoft.com/office/drawing/2014/main" id="{F45844BA-19AB-4ADE-A2CD-70E6613BD6F7}"/>
              </a:ext>
            </a:extLst>
          </p:cNvPr>
          <p:cNvSpPr>
            <a:spLocks noGrp="1"/>
          </p:cNvSpPr>
          <p:nvPr>
            <p:ph type="ftr" sz="quarter" idx="10"/>
          </p:nvPr>
        </p:nvSpPr>
        <p:spPr/>
        <p:txBody>
          <a:bodyPr/>
          <a:lstStyle/>
          <a:p>
            <a:pPr>
              <a:defRPr/>
            </a:pPr>
            <a:r>
              <a:rPr lang="en-US"/>
              <a:t>AQUA-No-Exit-in-2022</a:t>
            </a:r>
            <a:endParaRPr lang="en-US" dirty="0"/>
          </a:p>
        </p:txBody>
      </p:sp>
      <p:sp>
        <p:nvSpPr>
          <p:cNvPr id="5" name="Date Placeholder 4">
            <a:extLst>
              <a:ext uri="{FF2B5EF4-FFF2-40B4-BE49-F238E27FC236}">
                <a16:creationId xmlns:a16="http://schemas.microsoft.com/office/drawing/2014/main" id="{70B79CD3-1A78-498A-BE31-071E84366A60}"/>
              </a:ext>
            </a:extLst>
          </p:cNvPr>
          <p:cNvSpPr>
            <a:spLocks noGrp="1"/>
          </p:cNvSpPr>
          <p:nvPr>
            <p:ph type="dt" sz="half" idx="11"/>
          </p:nvPr>
        </p:nvSpPr>
        <p:spPr/>
        <p:txBody>
          <a:bodyPr/>
          <a:lstStyle/>
          <a:p>
            <a:pPr>
              <a:defRPr/>
            </a:pPr>
            <a:r>
              <a:rPr lang="en-US"/>
              <a:t>9/28/2021</a:t>
            </a:r>
            <a:endParaRPr lang="en-US" dirty="0"/>
          </a:p>
        </p:txBody>
      </p:sp>
    </p:spTree>
    <p:extLst>
      <p:ext uri="{BB962C8B-B14F-4D97-AF65-F5344CB8AC3E}">
        <p14:creationId xmlns:p14="http://schemas.microsoft.com/office/powerpoint/2010/main" val="1972112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DB27D8E-F953-434E-947B-92DC4123468B}"/>
              </a:ext>
            </a:extLst>
          </p:cNvPr>
          <p:cNvSpPr>
            <a:spLocks noGrp="1"/>
          </p:cNvSpPr>
          <p:nvPr>
            <p:ph type="dt" sz="half" idx="11"/>
          </p:nvPr>
        </p:nvSpPr>
        <p:spPr/>
        <p:txBody>
          <a:bodyPr/>
          <a:lstStyle/>
          <a:p>
            <a:pPr>
              <a:defRPr/>
            </a:pPr>
            <a:r>
              <a:rPr lang="en-US"/>
              <a:t>9/28/2021</a:t>
            </a:r>
            <a:endParaRPr lang="en-US" dirty="0"/>
          </a:p>
        </p:txBody>
      </p:sp>
      <p:graphicFrame>
        <p:nvGraphicFramePr>
          <p:cNvPr id="4" name="Table 4">
            <a:extLst>
              <a:ext uri="{FF2B5EF4-FFF2-40B4-BE49-F238E27FC236}">
                <a16:creationId xmlns:a16="http://schemas.microsoft.com/office/drawing/2014/main" id="{B9A560E1-F41C-4AFE-9A38-BF615CEB0855}"/>
              </a:ext>
            </a:extLst>
          </p:cNvPr>
          <p:cNvGraphicFramePr>
            <a:graphicFrameLocks noGrp="1"/>
          </p:cNvGraphicFramePr>
          <p:nvPr/>
        </p:nvGraphicFramePr>
        <p:xfrm>
          <a:off x="4648200" y="1450312"/>
          <a:ext cx="4267200" cy="3622040"/>
        </p:xfrm>
        <a:graphic>
          <a:graphicData uri="http://schemas.openxmlformats.org/drawingml/2006/table">
            <a:tbl>
              <a:tblPr firstRow="1" bandRow="1">
                <a:tableStyleId>{5C22544A-7EE6-4342-B048-85BDC9FD1C3A}</a:tableStyleId>
              </a:tblPr>
              <a:tblGrid>
                <a:gridCol w="4267200">
                  <a:extLst>
                    <a:ext uri="{9D8B030D-6E8A-4147-A177-3AD203B41FA5}">
                      <a16:colId xmlns:a16="http://schemas.microsoft.com/office/drawing/2014/main" val="167100337"/>
                    </a:ext>
                  </a:extLst>
                </a:gridCol>
              </a:tblGrid>
              <a:tr h="370840">
                <a:tc>
                  <a:txBody>
                    <a:bodyPr/>
                    <a:lstStyle/>
                    <a:p>
                      <a:r>
                        <a:rPr lang="en-US" dirty="0"/>
                        <a:t>CONs</a:t>
                      </a:r>
                    </a:p>
                  </a:txBody>
                  <a:tcPr/>
                </a:tc>
                <a:extLst>
                  <a:ext uri="{0D108BD9-81ED-4DB2-BD59-A6C34878D82A}">
                    <a16:rowId xmlns:a16="http://schemas.microsoft.com/office/drawing/2014/main" val="40620146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00FF"/>
                          </a:solidFill>
                        </a:rPr>
                        <a:t>Will have to close MODIS doors in June 2024.</a:t>
                      </a:r>
                    </a:p>
                  </a:txBody>
                  <a:tcPr/>
                </a:tc>
                <a:extLst>
                  <a:ext uri="{0D108BD9-81ED-4DB2-BD59-A6C34878D82A}">
                    <a16:rowId xmlns:a16="http://schemas.microsoft.com/office/drawing/2014/main" val="414184546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00FF"/>
                          </a:solidFill>
                        </a:rPr>
                        <a:t>Will likely in June 2024, but a change in PLM location to orbital midnight should minimize the instrument exposure. (Terra-based approach) </a:t>
                      </a:r>
                    </a:p>
                  </a:txBody>
                  <a:tcPr/>
                </a:tc>
                <a:extLst>
                  <a:ext uri="{0D108BD9-81ED-4DB2-BD59-A6C34878D82A}">
                    <a16:rowId xmlns:a16="http://schemas.microsoft.com/office/drawing/2014/main" val="38229051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00FF"/>
                          </a:solidFill>
                        </a:rPr>
                        <a:t>PLMs in June 2024 will stress EPS/Battery.</a:t>
                      </a:r>
                    </a:p>
                  </a:txBody>
                  <a:tcPr/>
                </a:tc>
                <a:extLst>
                  <a:ext uri="{0D108BD9-81ED-4DB2-BD59-A6C34878D82A}">
                    <a16:rowId xmlns:a16="http://schemas.microsoft.com/office/drawing/2014/main" val="155351629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Require that the Aqua End of Mission Plan (EOMP) be updated. [DONE – Under Review]</a:t>
                      </a:r>
                    </a:p>
                  </a:txBody>
                  <a:tcPr/>
                </a:tc>
                <a:extLst>
                  <a:ext uri="{0D108BD9-81ED-4DB2-BD59-A6C34878D82A}">
                    <a16:rowId xmlns:a16="http://schemas.microsoft.com/office/drawing/2014/main" val="96388261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Doesn’t satisfy the Constellation Envelope Equation. </a:t>
                      </a:r>
                    </a:p>
                  </a:txBody>
                  <a:tcPr/>
                </a:tc>
                <a:extLst>
                  <a:ext uri="{0D108BD9-81ED-4DB2-BD59-A6C34878D82A}">
                    <a16:rowId xmlns:a16="http://schemas.microsoft.com/office/drawing/2014/main" val="15491550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Requires a Delta Constellation Exit Review.</a:t>
                      </a:r>
                    </a:p>
                  </a:txBody>
                  <a:tcPr/>
                </a:tc>
                <a:extLst>
                  <a:ext uri="{0D108BD9-81ED-4DB2-BD59-A6C34878D82A}">
                    <a16:rowId xmlns:a16="http://schemas.microsoft.com/office/drawing/2014/main" val="38511436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It’s a new and different approach. (But Safe)</a:t>
                      </a:r>
                    </a:p>
                  </a:txBody>
                  <a:tcPr/>
                </a:tc>
                <a:extLst>
                  <a:ext uri="{0D108BD9-81ED-4DB2-BD59-A6C34878D82A}">
                    <a16:rowId xmlns:a16="http://schemas.microsoft.com/office/drawing/2014/main" val="3685836649"/>
                  </a:ext>
                </a:extLst>
              </a:tr>
            </a:tbl>
          </a:graphicData>
        </a:graphic>
      </p:graphicFrame>
      <p:sp>
        <p:nvSpPr>
          <p:cNvPr id="5" name="Title 3">
            <a:extLst>
              <a:ext uri="{FF2B5EF4-FFF2-40B4-BE49-F238E27FC236}">
                <a16:creationId xmlns:a16="http://schemas.microsoft.com/office/drawing/2014/main" id="{8BBD59F1-D3B2-4A11-83AA-7B4ACE1BE1A2}"/>
              </a:ext>
            </a:extLst>
          </p:cNvPr>
          <p:cNvSpPr txBox="1">
            <a:spLocks/>
          </p:cNvSpPr>
          <p:nvPr/>
        </p:nvSpPr>
        <p:spPr>
          <a:xfrm>
            <a:off x="1295400" y="225425"/>
            <a:ext cx="6477000" cy="1069975"/>
          </a:xfrm>
          <a:prstGeom prst="rect">
            <a:avLst/>
          </a:prstGeom>
        </p:spPr>
        <p:txBody>
          <a:bodyPr anchor="ctr" anchorCtr="1"/>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eaLnBrk="0" fontAlgn="base" hangingPunct="0">
              <a:spcBef>
                <a:spcPct val="0"/>
              </a:spcBef>
              <a:spcAft>
                <a:spcPct val="0"/>
              </a:spcAft>
              <a:defRPr sz="3200" b="1">
                <a:solidFill>
                  <a:schemeClr val="tx2"/>
                </a:solidFill>
                <a:latin typeface="Arial" charset="0"/>
              </a:defRPr>
            </a:lvl6pPr>
            <a:lvl7pPr marL="914400" algn="ctr" rtl="0" eaLnBrk="0" fontAlgn="base" hangingPunct="0">
              <a:spcBef>
                <a:spcPct val="0"/>
              </a:spcBef>
              <a:spcAft>
                <a:spcPct val="0"/>
              </a:spcAft>
              <a:defRPr sz="3200" b="1">
                <a:solidFill>
                  <a:schemeClr val="tx2"/>
                </a:solidFill>
                <a:latin typeface="Arial" charset="0"/>
              </a:defRPr>
            </a:lvl7pPr>
            <a:lvl8pPr marL="1371600" algn="ctr" rtl="0" eaLnBrk="0" fontAlgn="base" hangingPunct="0">
              <a:spcBef>
                <a:spcPct val="0"/>
              </a:spcBef>
              <a:spcAft>
                <a:spcPct val="0"/>
              </a:spcAft>
              <a:defRPr sz="3200" b="1">
                <a:solidFill>
                  <a:schemeClr val="tx2"/>
                </a:solidFill>
                <a:latin typeface="Arial" charset="0"/>
              </a:defRPr>
            </a:lvl8pPr>
            <a:lvl9pPr marL="1828800" algn="ctr" rtl="0" eaLnBrk="0" fontAlgn="base" hangingPunct="0">
              <a:spcBef>
                <a:spcPct val="0"/>
              </a:spcBef>
              <a:spcAft>
                <a:spcPct val="0"/>
              </a:spcAft>
              <a:defRPr sz="3200" b="1">
                <a:solidFill>
                  <a:schemeClr val="tx2"/>
                </a:solidFill>
                <a:latin typeface="Arial" charset="0"/>
              </a:defRPr>
            </a:lvl9pPr>
          </a:lstStyle>
          <a:p>
            <a:r>
              <a:rPr lang="en-US" kern="0" dirty="0"/>
              <a:t>Aqua No A-Train Exit in 2022</a:t>
            </a:r>
            <a:endParaRPr lang="en-US" sz="2000" kern="0" dirty="0">
              <a:solidFill>
                <a:schemeClr val="tx1"/>
              </a:solidFill>
            </a:endParaRPr>
          </a:p>
          <a:p>
            <a:r>
              <a:rPr lang="en-US" sz="2000" kern="0" dirty="0">
                <a:solidFill>
                  <a:srgbClr val="0000FF"/>
                </a:solidFill>
              </a:rPr>
              <a:t>June 2024 PLMs, continue science until Aug 2026 </a:t>
            </a:r>
          </a:p>
        </p:txBody>
      </p:sp>
      <p:graphicFrame>
        <p:nvGraphicFramePr>
          <p:cNvPr id="6" name="Table 4">
            <a:extLst>
              <a:ext uri="{FF2B5EF4-FFF2-40B4-BE49-F238E27FC236}">
                <a16:creationId xmlns:a16="http://schemas.microsoft.com/office/drawing/2014/main" id="{55404E8D-D45F-417C-B2BA-9278391C7856}"/>
              </a:ext>
            </a:extLst>
          </p:cNvPr>
          <p:cNvGraphicFramePr>
            <a:graphicFrameLocks noGrp="1"/>
          </p:cNvGraphicFramePr>
          <p:nvPr>
            <p:extLst>
              <p:ext uri="{D42A27DB-BD31-4B8C-83A1-F6EECF244321}">
                <p14:modId xmlns:p14="http://schemas.microsoft.com/office/powerpoint/2010/main" val="1088916424"/>
              </p:ext>
            </p:extLst>
          </p:nvPr>
        </p:nvGraphicFramePr>
        <p:xfrm>
          <a:off x="304800" y="1447800"/>
          <a:ext cx="4267200" cy="4241800"/>
        </p:xfrm>
        <a:graphic>
          <a:graphicData uri="http://schemas.openxmlformats.org/drawingml/2006/table">
            <a:tbl>
              <a:tblPr firstRow="1" bandRow="1">
                <a:tableStyleId>{5C22544A-7EE6-4342-B048-85BDC9FD1C3A}</a:tableStyleId>
              </a:tblPr>
              <a:tblGrid>
                <a:gridCol w="4267200">
                  <a:extLst>
                    <a:ext uri="{9D8B030D-6E8A-4147-A177-3AD203B41FA5}">
                      <a16:colId xmlns:a16="http://schemas.microsoft.com/office/drawing/2014/main" val="384449629"/>
                    </a:ext>
                  </a:extLst>
                </a:gridCol>
              </a:tblGrid>
              <a:tr h="370840">
                <a:tc>
                  <a:txBody>
                    <a:bodyPr/>
                    <a:lstStyle/>
                    <a:p>
                      <a:r>
                        <a:rPr lang="en-US" dirty="0"/>
                        <a:t>PROs</a:t>
                      </a:r>
                    </a:p>
                  </a:txBody>
                  <a:tcPr/>
                </a:tc>
                <a:extLst>
                  <a:ext uri="{0D108BD9-81ED-4DB2-BD59-A6C34878D82A}">
                    <a16:rowId xmlns:a16="http://schemas.microsoft.com/office/drawing/2014/main" val="4062014670"/>
                  </a:ext>
                </a:extLst>
              </a:tr>
              <a:tr h="370840">
                <a:tc>
                  <a:txBody>
                    <a:bodyPr/>
                    <a:lstStyle/>
                    <a:p>
                      <a:r>
                        <a:rPr lang="en-US" sz="1400" b="1" dirty="0"/>
                        <a:t>Will not have to close the MODIS doors in January 2022 or maybe ever. </a:t>
                      </a:r>
                    </a:p>
                  </a:txBody>
                  <a:tcPr/>
                </a:tc>
                <a:extLst>
                  <a:ext uri="{0D108BD9-81ED-4DB2-BD59-A6C34878D82A}">
                    <a16:rowId xmlns:a16="http://schemas.microsoft.com/office/drawing/2014/main" val="4141845464"/>
                  </a:ext>
                </a:extLst>
              </a:tr>
              <a:tr h="370840">
                <a:tc>
                  <a:txBody>
                    <a:bodyPr/>
                    <a:lstStyle/>
                    <a:p>
                      <a:r>
                        <a:rPr lang="en-US" sz="1400" b="1" dirty="0"/>
                        <a:t>Will not expose the Aqua instruments to direct sunlight in January 2022.</a:t>
                      </a:r>
                    </a:p>
                  </a:txBody>
                  <a:tcPr/>
                </a:tc>
                <a:extLst>
                  <a:ext uri="{0D108BD9-81ED-4DB2-BD59-A6C34878D82A}">
                    <a16:rowId xmlns:a16="http://schemas.microsoft.com/office/drawing/2014/main" val="382290510"/>
                  </a:ext>
                </a:extLst>
              </a:tr>
              <a:tr h="370840">
                <a:tc>
                  <a:txBody>
                    <a:bodyPr/>
                    <a:lstStyle/>
                    <a:p>
                      <a:r>
                        <a:rPr lang="en-US" sz="1400" b="1" dirty="0"/>
                        <a:t>Will not stress the EPS Battery beyond where it has been operating. (12-13 % DOD)</a:t>
                      </a:r>
                    </a:p>
                  </a:txBody>
                  <a:tcPr/>
                </a:tc>
                <a:extLst>
                  <a:ext uri="{0D108BD9-81ED-4DB2-BD59-A6C34878D82A}">
                    <a16:rowId xmlns:a16="http://schemas.microsoft.com/office/drawing/2014/main" val="1553516297"/>
                  </a:ext>
                </a:extLst>
              </a:tr>
              <a:tr h="370840">
                <a:tc>
                  <a:txBody>
                    <a:bodyPr/>
                    <a:lstStyle/>
                    <a:p>
                      <a:r>
                        <a:rPr lang="en-US" sz="1400" b="1" dirty="0"/>
                        <a:t>Eliminates the possibility of an unexpected undervoltage, instrument load shedding and transition to Safe and/or Survival in Jan. 2022.</a:t>
                      </a:r>
                    </a:p>
                    <a:p>
                      <a:r>
                        <a:rPr lang="en-US" sz="1400" b="1" dirty="0">
                          <a:solidFill>
                            <a:srgbClr val="0000FF"/>
                          </a:solidFill>
                        </a:rPr>
                        <a:t>FOT Testing to mitigate this risk – either case</a:t>
                      </a:r>
                    </a:p>
                  </a:txBody>
                  <a:tcPr/>
                </a:tc>
                <a:extLst>
                  <a:ext uri="{0D108BD9-81ED-4DB2-BD59-A6C34878D82A}">
                    <a16:rowId xmlns:a16="http://schemas.microsoft.com/office/drawing/2014/main" val="963882613"/>
                  </a:ext>
                </a:extLst>
              </a:tr>
              <a:tr h="370840">
                <a:tc>
                  <a:txBody>
                    <a:bodyPr/>
                    <a:lstStyle/>
                    <a:p>
                      <a:r>
                        <a:rPr lang="en-US" sz="1400" b="1" dirty="0"/>
                        <a:t>Provides additional time to prepare for an A-Train Exit based on the 13:45 mission MLT requirement or possibly later date.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00FF"/>
                          </a:solidFill>
                        </a:rPr>
                        <a:t>PLMs in June 2024, with science operations until August 2026, results in a Dwell Time of 24.9 years. (No Waiver Required – a “PRO”)</a:t>
                      </a:r>
                    </a:p>
                  </a:txBody>
                  <a:tcPr/>
                </a:tc>
                <a:extLst>
                  <a:ext uri="{0D108BD9-81ED-4DB2-BD59-A6C34878D82A}">
                    <a16:rowId xmlns:a16="http://schemas.microsoft.com/office/drawing/2014/main" val="1549155080"/>
                  </a:ext>
                </a:extLst>
              </a:tr>
            </a:tbl>
          </a:graphicData>
        </a:graphic>
      </p:graphicFrame>
      <p:sp>
        <p:nvSpPr>
          <p:cNvPr id="2" name="Footer Placeholder 1">
            <a:extLst>
              <a:ext uri="{FF2B5EF4-FFF2-40B4-BE49-F238E27FC236}">
                <a16:creationId xmlns:a16="http://schemas.microsoft.com/office/drawing/2014/main" id="{0C39DD17-70AA-4483-BD7C-2A7AC1A51A20}"/>
              </a:ext>
            </a:extLst>
          </p:cNvPr>
          <p:cNvSpPr>
            <a:spLocks noGrp="1"/>
          </p:cNvSpPr>
          <p:nvPr>
            <p:ph type="ftr" sz="quarter" idx="10"/>
          </p:nvPr>
        </p:nvSpPr>
        <p:spPr/>
        <p:txBody>
          <a:bodyPr/>
          <a:lstStyle/>
          <a:p>
            <a:pPr>
              <a:defRPr/>
            </a:pPr>
            <a:r>
              <a:rPr lang="en-US"/>
              <a:t>AQUA-No-Exit-in-2022</a:t>
            </a:r>
            <a:endParaRPr lang="en-US" dirty="0"/>
          </a:p>
        </p:txBody>
      </p:sp>
    </p:spTree>
    <p:extLst>
      <p:ext uri="{BB962C8B-B14F-4D97-AF65-F5344CB8AC3E}">
        <p14:creationId xmlns:p14="http://schemas.microsoft.com/office/powerpoint/2010/main" val="3597385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6"/>
          <p:cNvSpPr>
            <a:spLocks noGrp="1" noChangeArrowheads="1"/>
          </p:cNvSpPr>
          <p:nvPr>
            <p:ph type="ctrTitle"/>
          </p:nvPr>
        </p:nvSpPr>
        <p:spPr>
          <a:xfrm>
            <a:off x="330200" y="1935336"/>
            <a:ext cx="8407400" cy="2987327"/>
          </a:xfrm>
          <a:noFill/>
        </p:spPr>
        <p:txBody>
          <a:bodyPr lIns="90488" rIns="90488"/>
          <a:lstStyle/>
          <a:p>
            <a:r>
              <a:rPr lang="en-US" sz="4000" dirty="0"/>
              <a:t>Aqua Spring 2021 Lifetime and Decommissioning Analysis</a:t>
            </a:r>
            <a:br>
              <a:rPr lang="en-US" sz="4000" dirty="0"/>
            </a:br>
            <a:r>
              <a:rPr lang="en-US" sz="4000" dirty="0"/>
              <a:t>9/1/2021 – v1 </a:t>
            </a:r>
            <a:br>
              <a:rPr lang="en-US" sz="4000" dirty="0"/>
            </a:br>
            <a:r>
              <a:rPr lang="en-US" sz="4000" dirty="0"/>
              <a:t>Plots &amp; Tables</a:t>
            </a:r>
            <a:br>
              <a:rPr lang="en-US" sz="4000" dirty="0"/>
            </a:br>
            <a:r>
              <a:rPr lang="en-US" sz="4000" dirty="0">
                <a:solidFill>
                  <a:srgbClr val="0000FF"/>
                </a:solidFill>
              </a:rPr>
              <a:t>Compilation of Selected Plots</a:t>
            </a:r>
          </a:p>
        </p:txBody>
      </p:sp>
      <p:sp>
        <p:nvSpPr>
          <p:cNvPr id="3076" name="Rectangle 8"/>
          <p:cNvSpPr>
            <a:spLocks noChangeArrowheads="1"/>
          </p:cNvSpPr>
          <p:nvPr/>
        </p:nvSpPr>
        <p:spPr bwMode="auto">
          <a:xfrm>
            <a:off x="1447800" y="457200"/>
            <a:ext cx="6172200" cy="699166"/>
          </a:xfrm>
          <a:prstGeom prst="rect">
            <a:avLst/>
          </a:prstGeom>
          <a:noFill/>
          <a:ln w="25400">
            <a:noFill/>
            <a:miter lim="800000"/>
            <a:headEnd/>
            <a:tailEnd/>
          </a:ln>
        </p:spPr>
        <p:txBody>
          <a:bodyPr lIns="90488" tIns="44450" rIns="90488" bIns="44450">
            <a:spAutoFit/>
          </a:bodyPr>
          <a:lstStyle/>
          <a:p>
            <a:pPr algn="ctr">
              <a:lnSpc>
                <a:spcPct val="90000"/>
              </a:lnSpc>
            </a:pPr>
            <a:r>
              <a:rPr lang="en-US" sz="4400" b="1" dirty="0"/>
              <a:t>Aqua</a:t>
            </a:r>
            <a:endParaRPr lang="en-US" sz="4400" b="1" dirty="0">
              <a:solidFill>
                <a:srgbClr val="00279F"/>
              </a:solidFill>
            </a:endParaRPr>
          </a:p>
        </p:txBody>
      </p:sp>
      <p:sp>
        <p:nvSpPr>
          <p:cNvPr id="3077" name="Rectangle 9"/>
          <p:cNvSpPr>
            <a:spLocks noChangeArrowheads="1"/>
          </p:cNvSpPr>
          <p:nvPr/>
        </p:nvSpPr>
        <p:spPr bwMode="auto">
          <a:xfrm>
            <a:off x="6892925" y="1627188"/>
            <a:ext cx="184150" cy="457200"/>
          </a:xfrm>
          <a:prstGeom prst="rect">
            <a:avLst/>
          </a:prstGeom>
          <a:noFill/>
          <a:ln w="12700">
            <a:noFill/>
            <a:miter lim="800000"/>
            <a:headEnd/>
            <a:tailEnd/>
          </a:ln>
        </p:spPr>
        <p:txBody>
          <a:bodyPr wrap="none">
            <a:spAutoFit/>
          </a:bodyPr>
          <a:lstStyle/>
          <a:p>
            <a:endParaRPr lang="en-US" sz="2400" dirty="0">
              <a:latin typeface="Times" pitchFamily="18" charset="0"/>
            </a:endParaRPr>
          </a:p>
        </p:txBody>
      </p:sp>
      <p:sp>
        <p:nvSpPr>
          <p:cNvPr id="5" name="TextBox 4">
            <a:extLst>
              <a:ext uri="{FF2B5EF4-FFF2-40B4-BE49-F238E27FC236}">
                <a16:creationId xmlns:a16="http://schemas.microsoft.com/office/drawing/2014/main" id="{F3CABD20-AE53-4FF5-99FA-17AE4164750F}"/>
              </a:ext>
            </a:extLst>
          </p:cNvPr>
          <p:cNvSpPr txBox="1"/>
          <p:nvPr/>
        </p:nvSpPr>
        <p:spPr>
          <a:xfrm>
            <a:off x="1714500" y="5230811"/>
            <a:ext cx="5715000" cy="276999"/>
          </a:xfrm>
          <a:prstGeom prst="rect">
            <a:avLst/>
          </a:prstGeom>
          <a:noFill/>
        </p:spPr>
        <p:txBody>
          <a:bodyPr wrap="square" rtlCol="0">
            <a:spAutoFit/>
          </a:bodyPr>
          <a:lstStyle/>
          <a:p>
            <a:r>
              <a:rPr lang="en-US" sz="1200" dirty="0"/>
              <a:t>Ref: FDS Aqua Lifetime and Decommissioning Analysis 9/1/2021 Presentation</a:t>
            </a:r>
          </a:p>
        </p:txBody>
      </p:sp>
    </p:spTree>
    <p:extLst>
      <p:ext uri="{BB962C8B-B14F-4D97-AF65-F5344CB8AC3E}">
        <p14:creationId xmlns:p14="http://schemas.microsoft.com/office/powerpoint/2010/main" val="4234125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898C2-0D66-463B-B62D-CAF7AF74F363}"/>
              </a:ext>
            </a:extLst>
          </p:cNvPr>
          <p:cNvSpPr>
            <a:spLocks noGrp="1"/>
          </p:cNvSpPr>
          <p:nvPr>
            <p:ph type="title"/>
          </p:nvPr>
        </p:nvSpPr>
        <p:spPr>
          <a:xfrm>
            <a:off x="1447800" y="225425"/>
            <a:ext cx="6248400" cy="1066800"/>
          </a:xfrm>
        </p:spPr>
        <p:txBody>
          <a:bodyPr/>
          <a:lstStyle/>
          <a:p>
            <a:r>
              <a:rPr lang="en-US" dirty="0"/>
              <a:t>January 2022 Free-Drift/No-Exit</a:t>
            </a:r>
            <a:br>
              <a:rPr lang="en-US" dirty="0"/>
            </a:br>
            <a:r>
              <a:rPr lang="en-US" sz="2400" dirty="0"/>
              <a:t>June 4</a:t>
            </a:r>
            <a:r>
              <a:rPr lang="en-US" sz="2400" baseline="30000" dirty="0"/>
              <a:t>th</a:t>
            </a:r>
            <a:r>
              <a:rPr lang="en-US" sz="2400" dirty="0"/>
              <a:t> – July 12</a:t>
            </a:r>
            <a:r>
              <a:rPr lang="en-US" sz="2400" baseline="30000" dirty="0"/>
              <a:t>th</a:t>
            </a:r>
            <a:r>
              <a:rPr lang="en-US" sz="2400" dirty="0"/>
              <a:t>,  2024 PLMs </a:t>
            </a:r>
            <a:br>
              <a:rPr lang="en-US" sz="2400" dirty="0"/>
            </a:br>
            <a:r>
              <a:rPr lang="en-US" sz="2400" dirty="0">
                <a:solidFill>
                  <a:srgbClr val="53AB77"/>
                </a:solidFill>
              </a:rPr>
              <a:t>Passivate/Decommission August 2026</a:t>
            </a:r>
          </a:p>
        </p:txBody>
      </p:sp>
      <p:sp>
        <p:nvSpPr>
          <p:cNvPr id="3" name="Date Placeholder 2">
            <a:extLst>
              <a:ext uri="{FF2B5EF4-FFF2-40B4-BE49-F238E27FC236}">
                <a16:creationId xmlns:a16="http://schemas.microsoft.com/office/drawing/2014/main" id="{DCF708B4-726B-4A61-BBBB-F51A77CD1618}"/>
              </a:ext>
            </a:extLst>
          </p:cNvPr>
          <p:cNvSpPr>
            <a:spLocks noGrp="1"/>
          </p:cNvSpPr>
          <p:nvPr>
            <p:ph type="dt" sz="half" idx="11"/>
          </p:nvPr>
        </p:nvSpPr>
        <p:spPr>
          <a:xfrm>
            <a:off x="160176" y="6324600"/>
            <a:ext cx="1897224" cy="457200"/>
          </a:xfrm>
        </p:spPr>
        <p:txBody>
          <a:bodyPr/>
          <a:lstStyle/>
          <a:p>
            <a:pPr>
              <a:defRPr/>
            </a:pPr>
            <a:r>
              <a:rPr lang="en-US"/>
              <a:t>9/28/2021</a:t>
            </a:r>
            <a:endParaRPr lang="en-US" dirty="0"/>
          </a:p>
        </p:txBody>
      </p:sp>
      <p:sp>
        <p:nvSpPr>
          <p:cNvPr id="4" name="Footer Placeholder 3">
            <a:extLst>
              <a:ext uri="{FF2B5EF4-FFF2-40B4-BE49-F238E27FC236}">
                <a16:creationId xmlns:a16="http://schemas.microsoft.com/office/drawing/2014/main" id="{4ABFDCFB-FC3B-4388-8476-C783977B4193}"/>
              </a:ext>
            </a:extLst>
          </p:cNvPr>
          <p:cNvSpPr>
            <a:spLocks noGrp="1"/>
          </p:cNvSpPr>
          <p:nvPr>
            <p:ph type="ftr" sz="quarter" idx="10"/>
          </p:nvPr>
        </p:nvSpPr>
        <p:spPr/>
        <p:txBody>
          <a:bodyPr/>
          <a:lstStyle/>
          <a:p>
            <a:pPr>
              <a:defRPr/>
            </a:pPr>
            <a:r>
              <a:rPr lang="en-US"/>
              <a:t>AQUA-No-Exit-in-2022</a:t>
            </a:r>
            <a:endParaRPr lang="en-US" dirty="0"/>
          </a:p>
        </p:txBody>
      </p:sp>
      <p:pic>
        <p:nvPicPr>
          <p:cNvPr id="6" name="Picture 5">
            <a:extLst>
              <a:ext uri="{FF2B5EF4-FFF2-40B4-BE49-F238E27FC236}">
                <a16:creationId xmlns:a16="http://schemas.microsoft.com/office/drawing/2014/main" id="{C8BD7764-8140-4AEF-AA9B-068314070B1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4800" y="1828800"/>
            <a:ext cx="8534400" cy="4521758"/>
          </a:xfrm>
          <a:prstGeom prst="rect">
            <a:avLst/>
          </a:prstGeom>
        </p:spPr>
      </p:pic>
      <p:sp>
        <p:nvSpPr>
          <p:cNvPr id="5" name="TextBox 4">
            <a:extLst>
              <a:ext uri="{FF2B5EF4-FFF2-40B4-BE49-F238E27FC236}">
                <a16:creationId xmlns:a16="http://schemas.microsoft.com/office/drawing/2014/main" id="{C3932F58-2706-4167-BF7F-88DF45EC7FD8}"/>
              </a:ext>
            </a:extLst>
          </p:cNvPr>
          <p:cNvSpPr txBox="1"/>
          <p:nvPr/>
        </p:nvSpPr>
        <p:spPr>
          <a:xfrm>
            <a:off x="1295400" y="1428690"/>
            <a:ext cx="6096000" cy="400110"/>
          </a:xfrm>
          <a:prstGeom prst="rect">
            <a:avLst/>
          </a:prstGeom>
          <a:noFill/>
        </p:spPr>
        <p:txBody>
          <a:bodyPr wrap="square" rtlCol="0">
            <a:spAutoFit/>
          </a:bodyPr>
          <a:lstStyle/>
          <a:p>
            <a:pPr algn="ctr"/>
            <a:r>
              <a:rPr lang="en-US" sz="2000" b="1" dirty="0"/>
              <a:t>Schatten Solar Flux Model (SFM)</a:t>
            </a:r>
          </a:p>
        </p:txBody>
      </p:sp>
      <p:cxnSp>
        <p:nvCxnSpPr>
          <p:cNvPr id="8" name="Straight Connector 7">
            <a:extLst>
              <a:ext uri="{FF2B5EF4-FFF2-40B4-BE49-F238E27FC236}">
                <a16:creationId xmlns:a16="http://schemas.microsoft.com/office/drawing/2014/main" id="{7C8FB091-56AC-446E-8A42-C810E8077F55}"/>
              </a:ext>
            </a:extLst>
          </p:cNvPr>
          <p:cNvCxnSpPr/>
          <p:nvPr/>
        </p:nvCxnSpPr>
        <p:spPr bwMode="auto">
          <a:xfrm>
            <a:off x="7696200" y="1447800"/>
            <a:ext cx="0" cy="457200"/>
          </a:xfrm>
          <a:prstGeom prst="line">
            <a:avLst/>
          </a:prstGeom>
          <a:solidFill>
            <a:schemeClr val="accent1"/>
          </a:solidFill>
          <a:ln w="63500" cap="flat" cmpd="sng" algn="ctr">
            <a:solidFill>
              <a:schemeClr val="tx1"/>
            </a:solidFill>
            <a:prstDash val="solid"/>
            <a:round/>
            <a:headEnd type="none" w="med" len="med"/>
            <a:tailEnd type="none" w="med" len="med"/>
          </a:ln>
          <a:effectLst/>
        </p:spPr>
      </p:cxnSp>
      <p:cxnSp>
        <p:nvCxnSpPr>
          <p:cNvPr id="10" name="Straight Arrow Connector 9">
            <a:extLst>
              <a:ext uri="{FF2B5EF4-FFF2-40B4-BE49-F238E27FC236}">
                <a16:creationId xmlns:a16="http://schemas.microsoft.com/office/drawing/2014/main" id="{B8883385-0D75-4CC7-BEB4-89F74144BC79}"/>
              </a:ext>
            </a:extLst>
          </p:cNvPr>
          <p:cNvCxnSpPr/>
          <p:nvPr/>
        </p:nvCxnSpPr>
        <p:spPr bwMode="auto">
          <a:xfrm>
            <a:off x="6477000" y="1628745"/>
            <a:ext cx="1143000" cy="0"/>
          </a:xfrm>
          <a:prstGeom prst="straightConnector1">
            <a:avLst/>
          </a:prstGeom>
          <a:solidFill>
            <a:schemeClr val="accent1"/>
          </a:solidFill>
          <a:ln w="63500" cap="flat" cmpd="sng" algn="ctr">
            <a:solidFill>
              <a:schemeClr val="tx1"/>
            </a:solidFill>
            <a:prstDash val="solid"/>
            <a:round/>
            <a:headEnd type="none" w="med" len="med"/>
            <a:tailEnd type="triangle"/>
          </a:ln>
          <a:effectLst/>
        </p:spPr>
      </p:cxnSp>
      <p:cxnSp>
        <p:nvCxnSpPr>
          <p:cNvPr id="11" name="Straight Connector 10">
            <a:extLst>
              <a:ext uri="{FF2B5EF4-FFF2-40B4-BE49-F238E27FC236}">
                <a16:creationId xmlns:a16="http://schemas.microsoft.com/office/drawing/2014/main" id="{DFD74A1C-AD31-42A9-9E78-ACD0581604C5}"/>
              </a:ext>
            </a:extLst>
          </p:cNvPr>
          <p:cNvCxnSpPr/>
          <p:nvPr/>
        </p:nvCxnSpPr>
        <p:spPr bwMode="auto">
          <a:xfrm>
            <a:off x="1108788" y="1428690"/>
            <a:ext cx="0" cy="457200"/>
          </a:xfrm>
          <a:prstGeom prst="line">
            <a:avLst/>
          </a:prstGeom>
          <a:solidFill>
            <a:schemeClr val="accent1"/>
          </a:solidFill>
          <a:ln w="63500" cap="flat" cmpd="sng" algn="ctr">
            <a:solidFill>
              <a:schemeClr val="tx1"/>
            </a:solidFill>
            <a:prstDash val="solid"/>
            <a:round/>
            <a:headEnd type="none" w="med" len="med"/>
            <a:tailEnd type="none" w="med" len="med"/>
          </a:ln>
          <a:effectLst/>
        </p:spPr>
      </p:cxnSp>
      <p:cxnSp>
        <p:nvCxnSpPr>
          <p:cNvPr id="12" name="Straight Arrow Connector 11">
            <a:extLst>
              <a:ext uri="{FF2B5EF4-FFF2-40B4-BE49-F238E27FC236}">
                <a16:creationId xmlns:a16="http://schemas.microsoft.com/office/drawing/2014/main" id="{6E649D81-31F4-40D3-ACBE-02B9813B81B7}"/>
              </a:ext>
            </a:extLst>
          </p:cNvPr>
          <p:cNvCxnSpPr>
            <a:cxnSpLocks/>
          </p:cNvCxnSpPr>
          <p:nvPr/>
        </p:nvCxnSpPr>
        <p:spPr bwMode="auto">
          <a:xfrm flipH="1">
            <a:off x="1142999" y="1648842"/>
            <a:ext cx="1097280" cy="0"/>
          </a:xfrm>
          <a:prstGeom prst="straightConnector1">
            <a:avLst/>
          </a:prstGeom>
          <a:solidFill>
            <a:schemeClr val="accent1"/>
          </a:solidFill>
          <a:ln w="63500" cap="flat" cmpd="sng" algn="ctr">
            <a:solidFill>
              <a:schemeClr val="tx1"/>
            </a:solidFill>
            <a:prstDash val="solid"/>
            <a:round/>
            <a:headEnd type="none" w="med" len="med"/>
            <a:tailEnd type="triangle"/>
          </a:ln>
          <a:effectLst/>
        </p:spPr>
      </p:cxnSp>
      <p:sp>
        <p:nvSpPr>
          <p:cNvPr id="14" name="TextBox 13">
            <a:extLst>
              <a:ext uri="{FF2B5EF4-FFF2-40B4-BE49-F238E27FC236}">
                <a16:creationId xmlns:a16="http://schemas.microsoft.com/office/drawing/2014/main" id="{8BEA81F5-2428-48D0-84E1-C7F21F968228}"/>
              </a:ext>
            </a:extLst>
          </p:cNvPr>
          <p:cNvSpPr txBox="1"/>
          <p:nvPr/>
        </p:nvSpPr>
        <p:spPr>
          <a:xfrm>
            <a:off x="7658519" y="1438245"/>
            <a:ext cx="1371598" cy="400110"/>
          </a:xfrm>
          <a:prstGeom prst="rect">
            <a:avLst/>
          </a:prstGeom>
          <a:noFill/>
        </p:spPr>
        <p:txBody>
          <a:bodyPr wrap="square" rtlCol="0">
            <a:spAutoFit/>
          </a:bodyPr>
          <a:lstStyle/>
          <a:p>
            <a:pPr algn="ctr"/>
            <a:r>
              <a:rPr lang="en-US" sz="2000" b="1" dirty="0"/>
              <a:t>DAS SFM</a:t>
            </a:r>
          </a:p>
        </p:txBody>
      </p:sp>
      <p:sp>
        <p:nvSpPr>
          <p:cNvPr id="9" name="TextBox 8">
            <a:extLst>
              <a:ext uri="{FF2B5EF4-FFF2-40B4-BE49-F238E27FC236}">
                <a16:creationId xmlns:a16="http://schemas.microsoft.com/office/drawing/2014/main" id="{2BF9CE67-C5AB-4C6B-872A-8254CD1E76C7}"/>
              </a:ext>
            </a:extLst>
          </p:cNvPr>
          <p:cNvSpPr txBox="1"/>
          <p:nvPr/>
        </p:nvSpPr>
        <p:spPr>
          <a:xfrm>
            <a:off x="1142998" y="4590871"/>
            <a:ext cx="3291840" cy="1200329"/>
          </a:xfrm>
          <a:prstGeom prst="rect">
            <a:avLst/>
          </a:prstGeom>
          <a:solidFill>
            <a:schemeClr val="bg1"/>
          </a:solidFill>
        </p:spPr>
        <p:txBody>
          <a:bodyPr wrap="square" rtlCol="0">
            <a:spAutoFit/>
          </a:bodyPr>
          <a:lstStyle/>
          <a:p>
            <a:r>
              <a:rPr lang="en-US" sz="2400" b="1" dirty="0">
                <a:latin typeface="+mn-lt"/>
              </a:rPr>
              <a:t>January 2022</a:t>
            </a:r>
          </a:p>
          <a:p>
            <a:r>
              <a:rPr lang="en-US" sz="2400" b="1" dirty="0">
                <a:latin typeface="+mn-lt"/>
              </a:rPr>
              <a:t>Free-Drift/No-Exit</a:t>
            </a:r>
          </a:p>
          <a:p>
            <a:r>
              <a:rPr lang="en-US" sz="2400" b="1" dirty="0">
                <a:latin typeface="+mn-lt"/>
              </a:rPr>
              <a:t>June 2024 PLMs</a:t>
            </a:r>
          </a:p>
        </p:txBody>
      </p:sp>
    </p:spTree>
    <p:extLst>
      <p:ext uri="{BB962C8B-B14F-4D97-AF65-F5344CB8AC3E}">
        <p14:creationId xmlns:p14="http://schemas.microsoft.com/office/powerpoint/2010/main" val="3490557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8AAC0-5776-4445-A0DB-ABBECD80B4CF}"/>
              </a:ext>
            </a:extLst>
          </p:cNvPr>
          <p:cNvSpPr>
            <a:spLocks noGrp="1"/>
          </p:cNvSpPr>
          <p:nvPr>
            <p:ph type="title"/>
          </p:nvPr>
        </p:nvSpPr>
        <p:spPr/>
        <p:txBody>
          <a:bodyPr/>
          <a:lstStyle/>
          <a:p>
            <a:r>
              <a:rPr lang="en-US" dirty="0"/>
              <a:t>Semi Major Axis (SMA)</a:t>
            </a:r>
            <a:br>
              <a:rPr lang="en-US" dirty="0"/>
            </a:br>
            <a:r>
              <a:rPr lang="en-US" sz="2400" dirty="0"/>
              <a:t>Jan 2022 Baseline vs. Free-Drift/No-Exit: </a:t>
            </a:r>
            <a:br>
              <a:rPr lang="en-US" sz="2400" dirty="0"/>
            </a:br>
            <a:r>
              <a:rPr lang="en-US" sz="2400" dirty="0"/>
              <a:t>June-July 2024 PLMs</a:t>
            </a:r>
          </a:p>
        </p:txBody>
      </p:sp>
      <p:sp>
        <p:nvSpPr>
          <p:cNvPr id="3" name="Footer Placeholder 2">
            <a:extLst>
              <a:ext uri="{FF2B5EF4-FFF2-40B4-BE49-F238E27FC236}">
                <a16:creationId xmlns:a16="http://schemas.microsoft.com/office/drawing/2014/main" id="{93C9D475-BC96-4113-B13A-A3971AF57E15}"/>
              </a:ext>
            </a:extLst>
          </p:cNvPr>
          <p:cNvSpPr>
            <a:spLocks noGrp="1"/>
          </p:cNvSpPr>
          <p:nvPr>
            <p:ph type="ftr" sz="quarter" idx="10"/>
          </p:nvPr>
        </p:nvSpPr>
        <p:spPr/>
        <p:txBody>
          <a:bodyPr/>
          <a:lstStyle/>
          <a:p>
            <a:pPr>
              <a:defRPr/>
            </a:pPr>
            <a:r>
              <a:rPr lang="en-US"/>
              <a:t>AQUA-No-Exit-in-2022</a:t>
            </a:r>
            <a:endParaRPr lang="en-US" dirty="0"/>
          </a:p>
        </p:txBody>
      </p:sp>
      <p:sp>
        <p:nvSpPr>
          <p:cNvPr id="4" name="Date Placeholder 3">
            <a:extLst>
              <a:ext uri="{FF2B5EF4-FFF2-40B4-BE49-F238E27FC236}">
                <a16:creationId xmlns:a16="http://schemas.microsoft.com/office/drawing/2014/main" id="{F2749890-B75F-4CBE-BEC6-6A1B66BEB61C}"/>
              </a:ext>
            </a:extLst>
          </p:cNvPr>
          <p:cNvSpPr>
            <a:spLocks noGrp="1"/>
          </p:cNvSpPr>
          <p:nvPr>
            <p:ph type="dt" sz="half" idx="11"/>
          </p:nvPr>
        </p:nvSpPr>
        <p:spPr/>
        <p:txBody>
          <a:bodyPr/>
          <a:lstStyle/>
          <a:p>
            <a:pPr>
              <a:defRPr/>
            </a:pPr>
            <a:r>
              <a:rPr lang="en-US"/>
              <a:t>9/28/2021</a:t>
            </a:r>
            <a:endParaRPr lang="en-US" dirty="0"/>
          </a:p>
        </p:txBody>
      </p:sp>
      <p:pic>
        <p:nvPicPr>
          <p:cNvPr id="6" name="Picture 5">
            <a:extLst>
              <a:ext uri="{FF2B5EF4-FFF2-40B4-BE49-F238E27FC236}">
                <a16:creationId xmlns:a16="http://schemas.microsoft.com/office/drawing/2014/main" id="{BD752240-02CB-4BEE-B657-202C34E5E3B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28600" y="1371600"/>
            <a:ext cx="8686800" cy="4993936"/>
          </a:xfrm>
          <a:prstGeom prst="rect">
            <a:avLst/>
          </a:prstGeom>
        </p:spPr>
      </p:pic>
    </p:spTree>
    <p:extLst>
      <p:ext uri="{BB962C8B-B14F-4D97-AF65-F5344CB8AC3E}">
        <p14:creationId xmlns:p14="http://schemas.microsoft.com/office/powerpoint/2010/main" val="539130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C5EF-AD87-4F4F-99F0-6D2CEB6A08CB}"/>
              </a:ext>
            </a:extLst>
          </p:cNvPr>
          <p:cNvSpPr>
            <a:spLocks noGrp="1"/>
          </p:cNvSpPr>
          <p:nvPr>
            <p:ph type="title"/>
          </p:nvPr>
        </p:nvSpPr>
        <p:spPr/>
        <p:txBody>
          <a:bodyPr/>
          <a:lstStyle/>
          <a:p>
            <a:r>
              <a:rPr lang="en-US" dirty="0"/>
              <a:t>Mean Local Time (MLT)</a:t>
            </a:r>
            <a:br>
              <a:rPr lang="en-US" dirty="0"/>
            </a:br>
            <a:r>
              <a:rPr lang="en-US" sz="2400" dirty="0"/>
              <a:t>Jan 2022 Baseline vs. Free-Drift/No-Exit: </a:t>
            </a:r>
            <a:br>
              <a:rPr lang="en-US" sz="2400" dirty="0"/>
            </a:br>
            <a:r>
              <a:rPr lang="en-US" sz="2400" dirty="0"/>
              <a:t>June-July 2024 PLMs</a:t>
            </a:r>
          </a:p>
        </p:txBody>
      </p:sp>
      <p:sp>
        <p:nvSpPr>
          <p:cNvPr id="3" name="Footer Placeholder 2">
            <a:extLst>
              <a:ext uri="{FF2B5EF4-FFF2-40B4-BE49-F238E27FC236}">
                <a16:creationId xmlns:a16="http://schemas.microsoft.com/office/drawing/2014/main" id="{393B9C5A-713A-4013-B077-984FF1921BE6}"/>
              </a:ext>
            </a:extLst>
          </p:cNvPr>
          <p:cNvSpPr>
            <a:spLocks noGrp="1"/>
          </p:cNvSpPr>
          <p:nvPr>
            <p:ph type="ftr" sz="quarter" idx="10"/>
          </p:nvPr>
        </p:nvSpPr>
        <p:spPr/>
        <p:txBody>
          <a:bodyPr/>
          <a:lstStyle/>
          <a:p>
            <a:pPr>
              <a:defRPr/>
            </a:pPr>
            <a:r>
              <a:rPr lang="en-US"/>
              <a:t>AQUA-No-Exit-in-2022</a:t>
            </a:r>
            <a:endParaRPr lang="en-US" dirty="0"/>
          </a:p>
        </p:txBody>
      </p:sp>
      <p:sp>
        <p:nvSpPr>
          <p:cNvPr id="4" name="Date Placeholder 3">
            <a:extLst>
              <a:ext uri="{FF2B5EF4-FFF2-40B4-BE49-F238E27FC236}">
                <a16:creationId xmlns:a16="http://schemas.microsoft.com/office/drawing/2014/main" id="{EB22A4EC-6AF0-4E79-83CB-F321873F8674}"/>
              </a:ext>
            </a:extLst>
          </p:cNvPr>
          <p:cNvSpPr>
            <a:spLocks noGrp="1"/>
          </p:cNvSpPr>
          <p:nvPr>
            <p:ph type="dt" sz="half" idx="11"/>
          </p:nvPr>
        </p:nvSpPr>
        <p:spPr/>
        <p:txBody>
          <a:bodyPr/>
          <a:lstStyle/>
          <a:p>
            <a:pPr>
              <a:defRPr/>
            </a:pPr>
            <a:r>
              <a:rPr lang="en-US"/>
              <a:t>9/28/2021</a:t>
            </a:r>
            <a:endParaRPr lang="en-US" dirty="0"/>
          </a:p>
        </p:txBody>
      </p:sp>
      <p:pic>
        <p:nvPicPr>
          <p:cNvPr id="6" name="Picture 5">
            <a:extLst>
              <a:ext uri="{FF2B5EF4-FFF2-40B4-BE49-F238E27FC236}">
                <a16:creationId xmlns:a16="http://schemas.microsoft.com/office/drawing/2014/main" id="{F169C942-914D-482F-A0F3-AD828442BFD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52400" y="1371600"/>
            <a:ext cx="8763000" cy="4987332"/>
          </a:xfrm>
          <a:prstGeom prst="rect">
            <a:avLst/>
          </a:prstGeom>
        </p:spPr>
      </p:pic>
      <p:sp>
        <p:nvSpPr>
          <p:cNvPr id="7" name="TextBox 6">
            <a:extLst>
              <a:ext uri="{FF2B5EF4-FFF2-40B4-BE49-F238E27FC236}">
                <a16:creationId xmlns:a16="http://schemas.microsoft.com/office/drawing/2014/main" id="{89EAA65F-DD3B-4BD4-8A81-40CA6648C2A5}"/>
              </a:ext>
            </a:extLst>
          </p:cNvPr>
          <p:cNvSpPr txBox="1"/>
          <p:nvPr/>
        </p:nvSpPr>
        <p:spPr>
          <a:xfrm>
            <a:off x="1498879" y="2362200"/>
            <a:ext cx="3776130" cy="1815882"/>
          </a:xfrm>
          <a:prstGeom prst="rect">
            <a:avLst/>
          </a:prstGeom>
          <a:solidFill>
            <a:schemeClr val="bg1"/>
          </a:solidFill>
          <a:ln>
            <a:solidFill>
              <a:schemeClr val="tx1"/>
            </a:solidFill>
          </a:ln>
        </p:spPr>
        <p:txBody>
          <a:bodyPr wrap="square" lIns="91440" tIns="45720" rIns="91440" bIns="45720" rtlCol="0" anchor="t">
            <a:spAutoFit/>
          </a:bodyPr>
          <a:lstStyle/>
          <a:p>
            <a:r>
              <a:rPr lang="en-US" sz="1600" dirty="0"/>
              <a:t>Performing retrograde maneuvers causes the MLT rate to increase. By skipping CEMs and delaying PLMs to Jun 2024 we keep the MLT lower, which ultimately helps delay passivation to Aug 2026 in the "free-drift" case shown.</a:t>
            </a:r>
            <a:endParaRPr lang="en-US" sz="1600" dirty="0">
              <a:cs typeface="Calibri"/>
            </a:endParaRPr>
          </a:p>
        </p:txBody>
      </p:sp>
    </p:spTree>
    <p:extLst>
      <p:ext uri="{BB962C8B-B14F-4D97-AF65-F5344CB8AC3E}">
        <p14:creationId xmlns:p14="http://schemas.microsoft.com/office/powerpoint/2010/main" val="968999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C5EF-AD87-4F4F-99F0-6D2CEB6A08CB}"/>
              </a:ext>
            </a:extLst>
          </p:cNvPr>
          <p:cNvSpPr>
            <a:spLocks noGrp="1"/>
          </p:cNvSpPr>
          <p:nvPr>
            <p:ph type="title"/>
          </p:nvPr>
        </p:nvSpPr>
        <p:spPr/>
        <p:txBody>
          <a:bodyPr/>
          <a:lstStyle/>
          <a:p>
            <a:r>
              <a:rPr lang="en-US" dirty="0"/>
              <a:t>Solar Beta Angle</a:t>
            </a:r>
            <a:br>
              <a:rPr lang="en-US" dirty="0"/>
            </a:br>
            <a:r>
              <a:rPr lang="en-US" sz="2400" dirty="0"/>
              <a:t>Jan 2022 Baseline vs. Free-Drift/No-Exit: </a:t>
            </a:r>
            <a:br>
              <a:rPr lang="en-US" sz="2400" dirty="0"/>
            </a:br>
            <a:r>
              <a:rPr lang="en-US" sz="2400" dirty="0"/>
              <a:t>June-July 2024 PLMs</a:t>
            </a:r>
          </a:p>
        </p:txBody>
      </p:sp>
      <p:sp>
        <p:nvSpPr>
          <p:cNvPr id="3" name="Footer Placeholder 2">
            <a:extLst>
              <a:ext uri="{FF2B5EF4-FFF2-40B4-BE49-F238E27FC236}">
                <a16:creationId xmlns:a16="http://schemas.microsoft.com/office/drawing/2014/main" id="{393B9C5A-713A-4013-B077-984FF1921BE6}"/>
              </a:ext>
            </a:extLst>
          </p:cNvPr>
          <p:cNvSpPr>
            <a:spLocks noGrp="1"/>
          </p:cNvSpPr>
          <p:nvPr>
            <p:ph type="ftr" sz="quarter" idx="10"/>
          </p:nvPr>
        </p:nvSpPr>
        <p:spPr/>
        <p:txBody>
          <a:bodyPr/>
          <a:lstStyle/>
          <a:p>
            <a:pPr>
              <a:defRPr/>
            </a:pPr>
            <a:r>
              <a:rPr lang="en-US"/>
              <a:t>AQUA-No-Exit-in-2022</a:t>
            </a:r>
            <a:endParaRPr lang="en-US" dirty="0"/>
          </a:p>
        </p:txBody>
      </p:sp>
      <p:sp>
        <p:nvSpPr>
          <p:cNvPr id="4" name="Date Placeholder 3">
            <a:extLst>
              <a:ext uri="{FF2B5EF4-FFF2-40B4-BE49-F238E27FC236}">
                <a16:creationId xmlns:a16="http://schemas.microsoft.com/office/drawing/2014/main" id="{EB22A4EC-6AF0-4E79-83CB-F321873F8674}"/>
              </a:ext>
            </a:extLst>
          </p:cNvPr>
          <p:cNvSpPr>
            <a:spLocks noGrp="1"/>
          </p:cNvSpPr>
          <p:nvPr>
            <p:ph type="dt" sz="half" idx="11"/>
          </p:nvPr>
        </p:nvSpPr>
        <p:spPr/>
        <p:txBody>
          <a:bodyPr/>
          <a:lstStyle/>
          <a:p>
            <a:pPr>
              <a:defRPr/>
            </a:pPr>
            <a:r>
              <a:rPr lang="en-US"/>
              <a:t>9/28/2021</a:t>
            </a:r>
            <a:endParaRPr lang="en-US" dirty="0"/>
          </a:p>
        </p:txBody>
      </p:sp>
      <p:pic>
        <p:nvPicPr>
          <p:cNvPr id="6" name="Picture 5">
            <a:extLst>
              <a:ext uri="{FF2B5EF4-FFF2-40B4-BE49-F238E27FC236}">
                <a16:creationId xmlns:a16="http://schemas.microsoft.com/office/drawing/2014/main" id="{6360610A-BEFF-4DBB-B2E7-1C5F3BAEBA2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28600" y="1441640"/>
            <a:ext cx="8686800" cy="4882960"/>
          </a:xfrm>
          <a:prstGeom prst="rect">
            <a:avLst/>
          </a:prstGeom>
        </p:spPr>
      </p:pic>
      <p:sp>
        <p:nvSpPr>
          <p:cNvPr id="7" name="TextBox 6">
            <a:extLst>
              <a:ext uri="{FF2B5EF4-FFF2-40B4-BE49-F238E27FC236}">
                <a16:creationId xmlns:a16="http://schemas.microsoft.com/office/drawing/2014/main" id="{833A0CDA-F9CB-4B86-9A6D-4149124B7A1C}"/>
              </a:ext>
            </a:extLst>
          </p:cNvPr>
          <p:cNvSpPr txBox="1"/>
          <p:nvPr/>
        </p:nvSpPr>
        <p:spPr>
          <a:xfrm>
            <a:off x="1066800" y="2286000"/>
            <a:ext cx="3886200" cy="1569660"/>
          </a:xfrm>
          <a:prstGeom prst="rect">
            <a:avLst/>
          </a:prstGeom>
          <a:solidFill>
            <a:schemeClr val="bg1"/>
          </a:solidFill>
          <a:ln>
            <a:solidFill>
              <a:schemeClr val="tx1"/>
            </a:solidFill>
          </a:ln>
        </p:spPr>
        <p:txBody>
          <a:bodyPr wrap="square" lIns="91440" tIns="45720" rIns="91440" bIns="45720" rtlCol="0" anchor="t">
            <a:spAutoFit/>
          </a:bodyPr>
          <a:lstStyle/>
          <a:p>
            <a:r>
              <a:rPr lang="en-US" sz="1600" dirty="0"/>
              <a:t>Performing retrograde maneuvers causes the beta angle to drift faster. By skipping CEMs and delaying PLMs to Jun 2024 we keep the beta angle lower and ultimately delay passivation to Aug 2026 in the "free-drift" case shown.</a:t>
            </a:r>
            <a:endParaRPr lang="en-US" sz="1600" dirty="0">
              <a:cs typeface="Calibri"/>
            </a:endParaRPr>
          </a:p>
        </p:txBody>
      </p:sp>
    </p:spTree>
    <p:extLst>
      <p:ext uri="{BB962C8B-B14F-4D97-AF65-F5344CB8AC3E}">
        <p14:creationId xmlns:p14="http://schemas.microsoft.com/office/powerpoint/2010/main" val="3850652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B3197-EE25-4BEB-9DBA-7E69999C6D36}"/>
              </a:ext>
            </a:extLst>
          </p:cNvPr>
          <p:cNvSpPr>
            <a:spLocks noGrp="1"/>
          </p:cNvSpPr>
          <p:nvPr>
            <p:ph type="title"/>
          </p:nvPr>
        </p:nvSpPr>
        <p:spPr>
          <a:xfrm>
            <a:off x="1524000" y="225425"/>
            <a:ext cx="6248400" cy="1066800"/>
          </a:xfrm>
        </p:spPr>
        <p:txBody>
          <a:bodyPr/>
          <a:lstStyle/>
          <a:p>
            <a:r>
              <a:rPr lang="en-US" dirty="0"/>
              <a:t>January 2022 Free-Drift/No-Exit</a:t>
            </a:r>
            <a:br>
              <a:rPr lang="en-US" dirty="0"/>
            </a:br>
            <a:r>
              <a:rPr lang="en-US" sz="2400" dirty="0"/>
              <a:t>June 4</a:t>
            </a:r>
            <a:r>
              <a:rPr lang="en-US" sz="2400" baseline="30000" dirty="0"/>
              <a:t>th</a:t>
            </a:r>
            <a:r>
              <a:rPr lang="en-US" sz="2400" dirty="0"/>
              <a:t> – July 12</a:t>
            </a:r>
            <a:r>
              <a:rPr lang="en-US" sz="2400" baseline="30000" dirty="0"/>
              <a:t>th</a:t>
            </a:r>
            <a:r>
              <a:rPr lang="en-US" sz="2400" dirty="0"/>
              <a:t>, 2024, PLMs</a:t>
            </a:r>
            <a:br>
              <a:rPr lang="en-US" sz="2400" dirty="0"/>
            </a:br>
            <a:r>
              <a:rPr lang="en-US" sz="2400" dirty="0"/>
              <a:t>End of Science Mission: August 2026</a:t>
            </a:r>
          </a:p>
        </p:txBody>
      </p:sp>
      <p:sp>
        <p:nvSpPr>
          <p:cNvPr id="3" name="Footer Placeholder 2">
            <a:extLst>
              <a:ext uri="{FF2B5EF4-FFF2-40B4-BE49-F238E27FC236}">
                <a16:creationId xmlns:a16="http://schemas.microsoft.com/office/drawing/2014/main" id="{A0458239-E9C9-4C77-8C2F-707083B177A1}"/>
              </a:ext>
            </a:extLst>
          </p:cNvPr>
          <p:cNvSpPr>
            <a:spLocks noGrp="1"/>
          </p:cNvSpPr>
          <p:nvPr>
            <p:ph type="ftr" sz="quarter" idx="10"/>
          </p:nvPr>
        </p:nvSpPr>
        <p:spPr/>
        <p:txBody>
          <a:bodyPr/>
          <a:lstStyle/>
          <a:p>
            <a:pPr>
              <a:defRPr/>
            </a:pPr>
            <a:r>
              <a:rPr lang="en-US"/>
              <a:t>AQUA-No-Exit-in-2022</a:t>
            </a:r>
            <a:endParaRPr lang="en-US" dirty="0"/>
          </a:p>
        </p:txBody>
      </p:sp>
      <p:sp>
        <p:nvSpPr>
          <p:cNvPr id="4" name="Date Placeholder 3">
            <a:extLst>
              <a:ext uri="{FF2B5EF4-FFF2-40B4-BE49-F238E27FC236}">
                <a16:creationId xmlns:a16="http://schemas.microsoft.com/office/drawing/2014/main" id="{E4E4FB3B-93EB-430A-9E40-E161E36CCBA7}"/>
              </a:ext>
            </a:extLst>
          </p:cNvPr>
          <p:cNvSpPr>
            <a:spLocks noGrp="1"/>
          </p:cNvSpPr>
          <p:nvPr>
            <p:ph type="dt" sz="half" idx="11"/>
          </p:nvPr>
        </p:nvSpPr>
        <p:spPr>
          <a:xfrm>
            <a:off x="160176" y="6324600"/>
            <a:ext cx="1897224" cy="457200"/>
          </a:xfrm>
        </p:spPr>
        <p:txBody>
          <a:bodyPr/>
          <a:lstStyle/>
          <a:p>
            <a:pPr>
              <a:defRPr/>
            </a:pPr>
            <a:r>
              <a:rPr lang="en-US"/>
              <a:t>9/28/2021</a:t>
            </a:r>
            <a:endParaRPr lang="en-US" dirty="0"/>
          </a:p>
        </p:txBody>
      </p:sp>
      <p:pic>
        <p:nvPicPr>
          <p:cNvPr id="6" name="Picture 5">
            <a:extLst>
              <a:ext uri="{FF2B5EF4-FFF2-40B4-BE49-F238E27FC236}">
                <a16:creationId xmlns:a16="http://schemas.microsoft.com/office/drawing/2014/main" id="{354B80EE-CA35-444E-B71C-C7D9D7DBDC4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5780" y="1490240"/>
            <a:ext cx="8321040" cy="4868692"/>
          </a:xfrm>
          <a:prstGeom prst="rect">
            <a:avLst/>
          </a:prstGeom>
        </p:spPr>
      </p:pic>
      <p:sp>
        <p:nvSpPr>
          <p:cNvPr id="5" name="TextBox 4">
            <a:extLst>
              <a:ext uri="{FF2B5EF4-FFF2-40B4-BE49-F238E27FC236}">
                <a16:creationId xmlns:a16="http://schemas.microsoft.com/office/drawing/2014/main" id="{60086517-AF30-45D7-A4F5-E530B600AD76}"/>
              </a:ext>
            </a:extLst>
          </p:cNvPr>
          <p:cNvSpPr txBox="1"/>
          <p:nvPr/>
        </p:nvSpPr>
        <p:spPr>
          <a:xfrm>
            <a:off x="1312190" y="3773031"/>
            <a:ext cx="5317210" cy="2246769"/>
          </a:xfrm>
          <a:prstGeom prst="rect">
            <a:avLst/>
          </a:prstGeom>
          <a:solidFill>
            <a:schemeClr val="bg1"/>
          </a:solidFill>
        </p:spPr>
        <p:txBody>
          <a:bodyPr wrap="square" rtlCol="0">
            <a:spAutoFit/>
          </a:bodyPr>
          <a:lstStyle/>
          <a:p>
            <a:r>
              <a:rPr lang="en-US" sz="2000" b="1" dirty="0"/>
              <a:t>In August 2026, during passivation and the end of the fuel life, we will perform fuel depletion burns with the fuel being held as uncertainty (4.8 kg) and any remaining fuel allocated for RMMs (TBD kg).  This will provide additional perigee lowering on top of those planned during the PLMs.</a:t>
            </a:r>
          </a:p>
        </p:txBody>
      </p:sp>
      <p:sp>
        <p:nvSpPr>
          <p:cNvPr id="8" name="TextBox 7">
            <a:extLst>
              <a:ext uri="{FF2B5EF4-FFF2-40B4-BE49-F238E27FC236}">
                <a16:creationId xmlns:a16="http://schemas.microsoft.com/office/drawing/2014/main" id="{EB2C97D2-0121-464D-8D0E-573CCD2C4EE1}"/>
              </a:ext>
            </a:extLst>
          </p:cNvPr>
          <p:cNvSpPr txBox="1"/>
          <p:nvPr/>
        </p:nvSpPr>
        <p:spPr>
          <a:xfrm>
            <a:off x="6713220" y="2057400"/>
            <a:ext cx="2133600" cy="1015663"/>
          </a:xfrm>
          <a:prstGeom prst="rect">
            <a:avLst/>
          </a:prstGeom>
          <a:solidFill>
            <a:schemeClr val="bg1"/>
          </a:solidFill>
        </p:spPr>
        <p:txBody>
          <a:bodyPr wrap="square" rtlCol="0">
            <a:spAutoFit/>
          </a:bodyPr>
          <a:lstStyle/>
          <a:p>
            <a:r>
              <a:rPr lang="en-US" sz="2000" b="1" dirty="0"/>
              <a:t>Apogee/Perigee in August 2026 for input to DAS</a:t>
            </a:r>
          </a:p>
        </p:txBody>
      </p:sp>
    </p:spTree>
    <p:extLst>
      <p:ext uri="{BB962C8B-B14F-4D97-AF65-F5344CB8AC3E}">
        <p14:creationId xmlns:p14="http://schemas.microsoft.com/office/powerpoint/2010/main" val="2593829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0D8A7E3-A4AE-4FB3-9303-7F11F59440CF}"/>
              </a:ext>
            </a:extLst>
          </p:cNvPr>
          <p:cNvSpPr>
            <a:spLocks noGrp="1"/>
          </p:cNvSpPr>
          <p:nvPr>
            <p:ph type="title"/>
          </p:nvPr>
        </p:nvSpPr>
        <p:spPr/>
        <p:txBody>
          <a:bodyPr/>
          <a:lstStyle/>
          <a:p>
            <a:r>
              <a:rPr lang="en-US" dirty="0"/>
              <a:t>Next Steps</a:t>
            </a:r>
          </a:p>
        </p:txBody>
      </p:sp>
      <p:sp>
        <p:nvSpPr>
          <p:cNvPr id="5" name="Content Placeholder 4">
            <a:extLst>
              <a:ext uri="{FF2B5EF4-FFF2-40B4-BE49-F238E27FC236}">
                <a16:creationId xmlns:a16="http://schemas.microsoft.com/office/drawing/2014/main" id="{5C930421-1393-48FF-95DC-7B38863A3E1D}"/>
              </a:ext>
            </a:extLst>
          </p:cNvPr>
          <p:cNvSpPr>
            <a:spLocks noGrp="1"/>
          </p:cNvSpPr>
          <p:nvPr>
            <p:ph idx="1"/>
          </p:nvPr>
        </p:nvSpPr>
        <p:spPr>
          <a:xfrm>
            <a:off x="152400" y="1447800"/>
            <a:ext cx="8763000" cy="4857964"/>
          </a:xfrm>
        </p:spPr>
        <p:txBody>
          <a:bodyPr/>
          <a:lstStyle/>
          <a:p>
            <a:r>
              <a:rPr lang="en-US" sz="2400" dirty="0"/>
              <a:t>Gain approval of the Updated Aqua End of Mission Plan.</a:t>
            </a:r>
          </a:p>
          <a:p>
            <a:pPr lvl="1"/>
            <a:r>
              <a:rPr lang="en-US" sz="2000" dirty="0"/>
              <a:t>GSFC</a:t>
            </a:r>
          </a:p>
          <a:p>
            <a:pPr lvl="1"/>
            <a:r>
              <a:rPr lang="en-US" sz="2000" dirty="0"/>
              <a:t>NASA HQ - OSMA</a:t>
            </a:r>
          </a:p>
          <a:p>
            <a:pPr lvl="1"/>
            <a:r>
              <a:rPr lang="en-US" sz="2000" dirty="0"/>
              <a:t>JSC ODPO</a:t>
            </a:r>
          </a:p>
          <a:p>
            <a:r>
              <a:rPr lang="en-US" sz="2400" dirty="0"/>
              <a:t>Ensure that ESC/A-Train International Partners accept and are agreeable with the proposed approach.</a:t>
            </a:r>
          </a:p>
          <a:p>
            <a:r>
              <a:rPr lang="en-US" sz="2400" dirty="0"/>
              <a:t>Gain approval from the ESC/A-Train Member Missions.</a:t>
            </a:r>
          </a:p>
          <a:p>
            <a:pPr lvl="1"/>
            <a:r>
              <a:rPr lang="en-US" sz="2000" dirty="0"/>
              <a:t>Brief the Proposed Aqua Departure Plan (Today)</a:t>
            </a:r>
          </a:p>
          <a:p>
            <a:pPr lvl="1"/>
            <a:r>
              <a:rPr lang="en-US" sz="2000" dirty="0"/>
              <a:t>If requested, generate Constellation Change Request.</a:t>
            </a:r>
          </a:p>
          <a:p>
            <a:pPr lvl="1"/>
            <a:r>
              <a:rPr lang="en-US" sz="2000" dirty="0"/>
              <a:t>Conduct Delta Constellation Exit Review (Delta-CER) – Nov 15</a:t>
            </a:r>
            <a:r>
              <a:rPr lang="en-US" sz="2000" baseline="30000" dirty="0"/>
              <a:t>th</a:t>
            </a:r>
            <a:r>
              <a:rPr lang="en-US" sz="2000" dirty="0"/>
              <a:t> </a:t>
            </a:r>
          </a:p>
          <a:p>
            <a:r>
              <a:rPr lang="en-US" sz="2400" dirty="0"/>
              <a:t>Monitor Aqua orbit decay rate to determine if adjustments need to be made.</a:t>
            </a:r>
          </a:p>
        </p:txBody>
      </p:sp>
      <p:sp>
        <p:nvSpPr>
          <p:cNvPr id="2" name="Footer Placeholder 1">
            <a:extLst>
              <a:ext uri="{FF2B5EF4-FFF2-40B4-BE49-F238E27FC236}">
                <a16:creationId xmlns:a16="http://schemas.microsoft.com/office/drawing/2014/main" id="{3BB84829-0510-4454-B4E2-6C438D1074DD}"/>
              </a:ext>
            </a:extLst>
          </p:cNvPr>
          <p:cNvSpPr>
            <a:spLocks noGrp="1"/>
          </p:cNvSpPr>
          <p:nvPr>
            <p:ph type="ftr" sz="quarter" idx="10"/>
          </p:nvPr>
        </p:nvSpPr>
        <p:spPr/>
        <p:txBody>
          <a:bodyPr/>
          <a:lstStyle/>
          <a:p>
            <a:pPr>
              <a:defRPr/>
            </a:pPr>
            <a:r>
              <a:rPr lang="en-US"/>
              <a:t>AQUA-No-Exit-in-2022</a:t>
            </a:r>
            <a:endParaRPr lang="en-US" dirty="0"/>
          </a:p>
        </p:txBody>
      </p:sp>
      <p:sp>
        <p:nvSpPr>
          <p:cNvPr id="3" name="Date Placeholder 2">
            <a:extLst>
              <a:ext uri="{FF2B5EF4-FFF2-40B4-BE49-F238E27FC236}">
                <a16:creationId xmlns:a16="http://schemas.microsoft.com/office/drawing/2014/main" id="{59BEA7AD-9400-4CF8-813D-A9F668A96E40}"/>
              </a:ext>
            </a:extLst>
          </p:cNvPr>
          <p:cNvSpPr>
            <a:spLocks noGrp="1"/>
          </p:cNvSpPr>
          <p:nvPr>
            <p:ph type="dt" sz="half" idx="11"/>
          </p:nvPr>
        </p:nvSpPr>
        <p:spPr/>
        <p:txBody>
          <a:bodyPr/>
          <a:lstStyle/>
          <a:p>
            <a:pPr>
              <a:defRPr/>
            </a:pPr>
            <a:r>
              <a:rPr lang="en-US"/>
              <a:t>9/28/2021</a:t>
            </a:r>
            <a:endParaRPr lang="en-US" dirty="0"/>
          </a:p>
        </p:txBody>
      </p:sp>
    </p:spTree>
    <p:extLst>
      <p:ext uri="{BB962C8B-B14F-4D97-AF65-F5344CB8AC3E}">
        <p14:creationId xmlns:p14="http://schemas.microsoft.com/office/powerpoint/2010/main" val="3469219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6"/>
          <p:cNvSpPr>
            <a:spLocks noGrp="1" noChangeArrowheads="1"/>
          </p:cNvSpPr>
          <p:nvPr>
            <p:ph type="ctrTitle"/>
          </p:nvPr>
        </p:nvSpPr>
        <p:spPr>
          <a:xfrm>
            <a:off x="368300" y="1417008"/>
            <a:ext cx="8407400" cy="2987327"/>
          </a:xfrm>
          <a:noFill/>
        </p:spPr>
        <p:txBody>
          <a:bodyPr lIns="90488" rIns="90488"/>
          <a:lstStyle/>
          <a:p>
            <a:r>
              <a:rPr lang="en-US" sz="4000" dirty="0"/>
              <a:t>Orbit Evolution </a:t>
            </a:r>
            <a:br>
              <a:rPr lang="en-US" sz="4000" dirty="0"/>
            </a:br>
            <a:r>
              <a:rPr lang="en-US" sz="4000" dirty="0"/>
              <a:t>Aqua vs. GCOM-W &amp; OCO-2</a:t>
            </a:r>
            <a:br>
              <a:rPr lang="en-US" sz="4000" dirty="0"/>
            </a:br>
            <a:r>
              <a:rPr lang="en-US" sz="4000" dirty="0"/>
              <a:t>1 January 2022 – 1 January 2024</a:t>
            </a:r>
            <a:br>
              <a:rPr lang="en-US" sz="4000" dirty="0"/>
            </a:br>
            <a:r>
              <a:rPr lang="en-US" sz="4000" dirty="0"/>
              <a:t>If Aqua Stops Maneuvering</a:t>
            </a:r>
          </a:p>
        </p:txBody>
      </p:sp>
      <p:sp>
        <p:nvSpPr>
          <p:cNvPr id="3076" name="Rectangle 8"/>
          <p:cNvSpPr>
            <a:spLocks noChangeArrowheads="1"/>
          </p:cNvSpPr>
          <p:nvPr/>
        </p:nvSpPr>
        <p:spPr bwMode="auto">
          <a:xfrm>
            <a:off x="1447800" y="457200"/>
            <a:ext cx="6172200" cy="699166"/>
          </a:xfrm>
          <a:prstGeom prst="rect">
            <a:avLst/>
          </a:prstGeom>
          <a:noFill/>
          <a:ln w="25400">
            <a:noFill/>
            <a:miter lim="800000"/>
            <a:headEnd/>
            <a:tailEnd/>
          </a:ln>
        </p:spPr>
        <p:txBody>
          <a:bodyPr lIns="90488" tIns="44450" rIns="90488" bIns="44450">
            <a:spAutoFit/>
          </a:bodyPr>
          <a:lstStyle/>
          <a:p>
            <a:pPr algn="ctr">
              <a:lnSpc>
                <a:spcPct val="90000"/>
              </a:lnSpc>
            </a:pPr>
            <a:r>
              <a:rPr lang="en-US" sz="4400" b="1" dirty="0"/>
              <a:t>Aqua</a:t>
            </a:r>
            <a:endParaRPr lang="en-US" sz="4400" b="1" dirty="0">
              <a:solidFill>
                <a:srgbClr val="00279F"/>
              </a:solidFill>
            </a:endParaRPr>
          </a:p>
        </p:txBody>
      </p:sp>
      <p:sp>
        <p:nvSpPr>
          <p:cNvPr id="3077" name="Rectangle 9"/>
          <p:cNvSpPr>
            <a:spLocks noChangeArrowheads="1"/>
          </p:cNvSpPr>
          <p:nvPr/>
        </p:nvSpPr>
        <p:spPr bwMode="auto">
          <a:xfrm>
            <a:off x="6892925" y="1627188"/>
            <a:ext cx="184150" cy="457200"/>
          </a:xfrm>
          <a:prstGeom prst="rect">
            <a:avLst/>
          </a:prstGeom>
          <a:noFill/>
          <a:ln w="12700">
            <a:noFill/>
            <a:miter lim="800000"/>
            <a:headEnd/>
            <a:tailEnd/>
          </a:ln>
        </p:spPr>
        <p:txBody>
          <a:bodyPr wrap="none">
            <a:spAutoFit/>
          </a:bodyPr>
          <a:lstStyle/>
          <a:p>
            <a:endParaRPr lang="en-US" sz="2400" dirty="0">
              <a:latin typeface="Times" pitchFamily="18" charset="0"/>
            </a:endParaRPr>
          </a:p>
        </p:txBody>
      </p:sp>
      <p:pic>
        <p:nvPicPr>
          <p:cNvPr id="7" name="Picture 6">
            <a:extLst>
              <a:ext uri="{FF2B5EF4-FFF2-40B4-BE49-F238E27FC236}">
                <a16:creationId xmlns:a16="http://schemas.microsoft.com/office/drawing/2014/main" id="{26565BAF-24AB-46F5-90FD-F34AF529974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4800" y="4404336"/>
            <a:ext cx="8458200" cy="1981200"/>
          </a:xfrm>
          <a:prstGeom prst="rect">
            <a:avLst/>
          </a:prstGeom>
        </p:spPr>
      </p:pic>
    </p:spTree>
    <p:extLst>
      <p:ext uri="{BB962C8B-B14F-4D97-AF65-F5344CB8AC3E}">
        <p14:creationId xmlns:p14="http://schemas.microsoft.com/office/powerpoint/2010/main" val="1795999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D6AC79A-E5BC-4694-A13A-46C298DEFC72}"/>
              </a:ext>
            </a:extLst>
          </p:cNvPr>
          <p:cNvSpPr>
            <a:spLocks noGrp="1"/>
          </p:cNvSpPr>
          <p:nvPr>
            <p:ph type="dt" sz="half" idx="11"/>
          </p:nvPr>
        </p:nvSpPr>
        <p:spPr/>
        <p:txBody>
          <a:bodyPr/>
          <a:lstStyle/>
          <a:p>
            <a:pPr>
              <a:defRPr/>
            </a:pPr>
            <a:r>
              <a:rPr lang="en-US"/>
              <a:t>9/28/2021</a:t>
            </a:r>
            <a:endParaRPr lang="en-US" dirty="0"/>
          </a:p>
        </p:txBody>
      </p:sp>
      <p:sp>
        <p:nvSpPr>
          <p:cNvPr id="6" name="TextBox 5">
            <a:extLst>
              <a:ext uri="{FF2B5EF4-FFF2-40B4-BE49-F238E27FC236}">
                <a16:creationId xmlns:a16="http://schemas.microsoft.com/office/drawing/2014/main" id="{6F87F4B2-0540-4D98-87A4-EDFAD59A2443}"/>
              </a:ext>
            </a:extLst>
          </p:cNvPr>
          <p:cNvSpPr txBox="1"/>
          <p:nvPr/>
        </p:nvSpPr>
        <p:spPr>
          <a:xfrm>
            <a:off x="228601" y="3873837"/>
            <a:ext cx="8762999" cy="2739211"/>
          </a:xfrm>
          <a:prstGeom prst="rect">
            <a:avLst/>
          </a:prstGeom>
          <a:noFill/>
        </p:spPr>
        <p:txBody>
          <a:bodyPr wrap="square" rtlCol="0">
            <a:spAutoFit/>
          </a:bodyPr>
          <a:lstStyle/>
          <a:p>
            <a:r>
              <a:rPr lang="en-US" sz="2000" b="1" dirty="0"/>
              <a:t>What happens if Aqua stops performing drag make up maneuvers.</a:t>
            </a:r>
          </a:p>
          <a:p>
            <a:endParaRPr lang="en-US" sz="2000" b="1" dirty="0"/>
          </a:p>
          <a:p>
            <a:r>
              <a:rPr lang="en-US" sz="2000" b="1" dirty="0"/>
              <a:t>Aqua will slowly drag-down and exit the front of its Control Box and begin drifting towards GCOM-W1. </a:t>
            </a:r>
          </a:p>
          <a:p>
            <a:pPr marL="800100" lvl="1" indent="-342900">
              <a:buFont typeface="Arial" panose="020B0604020202020204" pitchFamily="34" charset="0"/>
              <a:buChar char="•"/>
            </a:pPr>
            <a:r>
              <a:rPr lang="en-US" sz="1800" b="1" dirty="0"/>
              <a:t>Actual Drag in 2020: ~0.8 meters/day (~300 meters/year)</a:t>
            </a:r>
          </a:p>
          <a:p>
            <a:pPr marL="800100" lvl="1" indent="-342900">
              <a:buFont typeface="Arial" panose="020B0604020202020204" pitchFamily="34" charset="0"/>
              <a:buChar char="•"/>
            </a:pPr>
            <a:r>
              <a:rPr lang="en-US" sz="1800" b="1" dirty="0"/>
              <a:t>Actual Drag in 2021: ~1.0 meters/day (~372 meters/year)</a:t>
            </a:r>
          </a:p>
          <a:p>
            <a:pPr marL="800100" lvl="1" indent="-342900">
              <a:buFont typeface="Arial" panose="020B0604020202020204" pitchFamily="34" charset="0"/>
              <a:buChar char="•"/>
            </a:pPr>
            <a:r>
              <a:rPr lang="en-US" sz="1800" b="1" dirty="0"/>
              <a:t>Actual Drag in 2014: Solar Maximum (~2.3 km/year) </a:t>
            </a:r>
          </a:p>
          <a:p>
            <a:pPr marL="800100" lvl="1" indent="-342900">
              <a:buFont typeface="Arial" panose="020B0604020202020204" pitchFamily="34" charset="0"/>
              <a:buChar char="•"/>
            </a:pPr>
            <a:r>
              <a:rPr lang="en-US" sz="1800" b="1" dirty="0"/>
              <a:t>Next Maximum predicted between Nov. 2024 and Mar. 2026 </a:t>
            </a:r>
          </a:p>
          <a:p>
            <a:endParaRPr lang="en-US" sz="2000" b="1" dirty="0"/>
          </a:p>
        </p:txBody>
      </p:sp>
      <p:sp>
        <p:nvSpPr>
          <p:cNvPr id="7" name="Title 3">
            <a:extLst>
              <a:ext uri="{FF2B5EF4-FFF2-40B4-BE49-F238E27FC236}">
                <a16:creationId xmlns:a16="http://schemas.microsoft.com/office/drawing/2014/main" id="{756BEF96-E0C6-4E01-9D3A-46CD64933B12}"/>
              </a:ext>
            </a:extLst>
          </p:cNvPr>
          <p:cNvSpPr txBox="1">
            <a:spLocks/>
          </p:cNvSpPr>
          <p:nvPr/>
        </p:nvSpPr>
        <p:spPr>
          <a:xfrm>
            <a:off x="1524000" y="225425"/>
            <a:ext cx="6096000" cy="1066800"/>
          </a:xfrm>
          <a:prstGeom prst="rect">
            <a:avLst/>
          </a:prstGeom>
        </p:spPr>
        <p:txBody>
          <a:bodyPr anchor="ctr" anchorCtr="1"/>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eaLnBrk="0" fontAlgn="base" hangingPunct="0">
              <a:spcBef>
                <a:spcPct val="0"/>
              </a:spcBef>
              <a:spcAft>
                <a:spcPct val="0"/>
              </a:spcAft>
              <a:defRPr sz="3200" b="1">
                <a:solidFill>
                  <a:schemeClr val="tx2"/>
                </a:solidFill>
                <a:latin typeface="Arial" charset="0"/>
              </a:defRPr>
            </a:lvl6pPr>
            <a:lvl7pPr marL="914400" algn="ctr" rtl="0" eaLnBrk="0" fontAlgn="base" hangingPunct="0">
              <a:spcBef>
                <a:spcPct val="0"/>
              </a:spcBef>
              <a:spcAft>
                <a:spcPct val="0"/>
              </a:spcAft>
              <a:defRPr sz="3200" b="1">
                <a:solidFill>
                  <a:schemeClr val="tx2"/>
                </a:solidFill>
                <a:latin typeface="Arial" charset="0"/>
              </a:defRPr>
            </a:lvl7pPr>
            <a:lvl8pPr marL="1371600" algn="ctr" rtl="0" eaLnBrk="0" fontAlgn="base" hangingPunct="0">
              <a:spcBef>
                <a:spcPct val="0"/>
              </a:spcBef>
              <a:spcAft>
                <a:spcPct val="0"/>
              </a:spcAft>
              <a:defRPr sz="3200" b="1">
                <a:solidFill>
                  <a:schemeClr val="tx2"/>
                </a:solidFill>
                <a:latin typeface="Arial" charset="0"/>
              </a:defRPr>
            </a:lvl8pPr>
            <a:lvl9pPr marL="1828800" algn="ctr" rtl="0" eaLnBrk="0" fontAlgn="base" hangingPunct="0">
              <a:spcBef>
                <a:spcPct val="0"/>
              </a:spcBef>
              <a:spcAft>
                <a:spcPct val="0"/>
              </a:spcAft>
              <a:defRPr sz="3200" b="1">
                <a:solidFill>
                  <a:schemeClr val="tx2"/>
                </a:solidFill>
                <a:latin typeface="Arial" charset="0"/>
              </a:defRPr>
            </a:lvl9pPr>
          </a:lstStyle>
          <a:p>
            <a:r>
              <a:rPr lang="en-US" kern="0" dirty="0"/>
              <a:t>A-Train Control Box Spacing </a:t>
            </a:r>
          </a:p>
        </p:txBody>
      </p:sp>
      <p:pic>
        <p:nvPicPr>
          <p:cNvPr id="8" name="Picture 7">
            <a:extLst>
              <a:ext uri="{FF2B5EF4-FFF2-40B4-BE49-F238E27FC236}">
                <a16:creationId xmlns:a16="http://schemas.microsoft.com/office/drawing/2014/main" id="{4A17D174-CCE0-4520-AD07-3ED35E9976B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24840" y="1431062"/>
            <a:ext cx="7680960" cy="2546556"/>
          </a:xfrm>
          <a:prstGeom prst="rect">
            <a:avLst/>
          </a:prstGeom>
        </p:spPr>
      </p:pic>
      <p:sp>
        <p:nvSpPr>
          <p:cNvPr id="2" name="Footer Placeholder 1">
            <a:extLst>
              <a:ext uri="{FF2B5EF4-FFF2-40B4-BE49-F238E27FC236}">
                <a16:creationId xmlns:a16="http://schemas.microsoft.com/office/drawing/2014/main" id="{7F0557A6-E58C-4201-8CCE-8F3F86D72F45}"/>
              </a:ext>
            </a:extLst>
          </p:cNvPr>
          <p:cNvSpPr>
            <a:spLocks noGrp="1"/>
          </p:cNvSpPr>
          <p:nvPr>
            <p:ph type="ftr" sz="quarter" idx="10"/>
          </p:nvPr>
        </p:nvSpPr>
        <p:spPr/>
        <p:txBody>
          <a:bodyPr/>
          <a:lstStyle/>
          <a:p>
            <a:pPr>
              <a:defRPr/>
            </a:pPr>
            <a:r>
              <a:rPr lang="en-US"/>
              <a:t>AQUA-No-Exit-in-2022</a:t>
            </a:r>
            <a:endParaRPr lang="en-US" dirty="0"/>
          </a:p>
        </p:txBody>
      </p:sp>
    </p:spTree>
    <p:extLst>
      <p:ext uri="{BB962C8B-B14F-4D97-AF65-F5344CB8AC3E}">
        <p14:creationId xmlns:p14="http://schemas.microsoft.com/office/powerpoint/2010/main" val="3533034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D6AC79A-E5BC-4694-A13A-46C298DEFC72}"/>
              </a:ext>
            </a:extLst>
          </p:cNvPr>
          <p:cNvSpPr>
            <a:spLocks noGrp="1"/>
          </p:cNvSpPr>
          <p:nvPr>
            <p:ph type="dt" sz="half" idx="11"/>
          </p:nvPr>
        </p:nvSpPr>
        <p:spPr/>
        <p:txBody>
          <a:bodyPr/>
          <a:lstStyle/>
          <a:p>
            <a:pPr>
              <a:defRPr/>
            </a:pPr>
            <a:r>
              <a:rPr lang="en-US"/>
              <a:t>9/28/2021</a:t>
            </a:r>
            <a:endParaRPr lang="en-US" dirty="0"/>
          </a:p>
        </p:txBody>
      </p:sp>
      <p:sp>
        <p:nvSpPr>
          <p:cNvPr id="6" name="TextBox 5">
            <a:extLst>
              <a:ext uri="{FF2B5EF4-FFF2-40B4-BE49-F238E27FC236}">
                <a16:creationId xmlns:a16="http://schemas.microsoft.com/office/drawing/2014/main" id="{6F87F4B2-0540-4D98-87A4-EDFAD59A2443}"/>
              </a:ext>
            </a:extLst>
          </p:cNvPr>
          <p:cNvSpPr txBox="1"/>
          <p:nvPr/>
        </p:nvSpPr>
        <p:spPr>
          <a:xfrm>
            <a:off x="187569" y="1344686"/>
            <a:ext cx="8762999" cy="5016758"/>
          </a:xfrm>
          <a:prstGeom prst="rect">
            <a:avLst/>
          </a:prstGeom>
          <a:noFill/>
        </p:spPr>
        <p:txBody>
          <a:bodyPr wrap="square" rtlCol="0">
            <a:spAutoFit/>
          </a:bodyPr>
          <a:lstStyle/>
          <a:p>
            <a:pPr marL="342900" indent="-342900">
              <a:buFont typeface="Arial" panose="020B0604020202020204" pitchFamily="34" charset="0"/>
              <a:buChar char="•"/>
            </a:pPr>
            <a:r>
              <a:rPr lang="en-US" sz="2000" b="1" dirty="0"/>
              <a:t>Scenario shown on the next few slides is just a </a:t>
            </a:r>
            <a:r>
              <a:rPr lang="en-US" sz="2000" b="1" u="sng" dirty="0"/>
              <a:t>sample analysis</a:t>
            </a:r>
            <a:r>
              <a:rPr lang="en-US" sz="2000" b="1" dirty="0"/>
              <a:t>. </a:t>
            </a:r>
          </a:p>
          <a:p>
            <a:pPr marL="342900" indent="-342900">
              <a:buFont typeface="Arial" panose="020B0604020202020204" pitchFamily="34" charset="0"/>
              <a:buChar char="•"/>
            </a:pPr>
            <a:endParaRPr lang="en-US" sz="2000" b="1" dirty="0"/>
          </a:p>
          <a:p>
            <a:pPr marL="342900" indent="-342900">
              <a:buFont typeface="Arial" panose="020B0604020202020204" pitchFamily="34" charset="0"/>
              <a:buChar char="•"/>
            </a:pPr>
            <a:r>
              <a:rPr lang="en-US" sz="2000" b="1" dirty="0"/>
              <a:t>In this sample case study, Aqua stopped maneuvering with its last DMUM in November 2021. (date TBD)</a:t>
            </a:r>
          </a:p>
          <a:p>
            <a:pPr marL="342900" indent="-342900">
              <a:buFont typeface="Arial" panose="020B0604020202020204" pitchFamily="34" charset="0"/>
              <a:buChar char="•"/>
            </a:pPr>
            <a:endParaRPr lang="en-US" sz="2000" b="1" dirty="0">
              <a:solidFill>
                <a:srgbClr val="FF0000"/>
              </a:solidFill>
            </a:endParaRPr>
          </a:p>
          <a:p>
            <a:pPr marL="342900" indent="-342900">
              <a:buFont typeface="Arial" panose="020B0604020202020204" pitchFamily="34" charset="0"/>
              <a:buChar char="•"/>
            </a:pPr>
            <a:r>
              <a:rPr lang="en-US" sz="2000" b="1" dirty="0"/>
              <a:t>Aqua will slowly drag-down and will exit the front of its +10-km control box. </a:t>
            </a:r>
            <a:endParaRPr lang="en-US" sz="2000" b="1" dirty="0">
              <a:solidFill>
                <a:srgbClr val="FF0000"/>
              </a:solidFill>
            </a:endParaRPr>
          </a:p>
          <a:p>
            <a:pPr marL="342900" indent="-342900">
              <a:buFont typeface="Arial" panose="020B0604020202020204" pitchFamily="34" charset="0"/>
              <a:buChar char="•"/>
            </a:pPr>
            <a:endParaRPr lang="en-US" sz="2000" b="1" dirty="0">
              <a:solidFill>
                <a:srgbClr val="FF0000"/>
              </a:solidFill>
            </a:endParaRPr>
          </a:p>
          <a:p>
            <a:pPr marL="342900" indent="-342900">
              <a:buFont typeface="Arial" panose="020B0604020202020204" pitchFamily="34" charset="0"/>
              <a:buChar char="•"/>
            </a:pPr>
            <a:r>
              <a:rPr lang="en-US" sz="2000" b="1" dirty="0"/>
              <a:t>Aqua will cross GCOM-W1 around 4/22/2022. (Min. Miss ~TBD km)</a:t>
            </a:r>
          </a:p>
          <a:p>
            <a:pPr marL="342900" indent="-342900">
              <a:buFont typeface="Arial" panose="020B0604020202020204" pitchFamily="34" charset="0"/>
              <a:buChar char="•"/>
            </a:pPr>
            <a:endParaRPr lang="en-US" sz="2000" b="1" dirty="0">
              <a:solidFill>
                <a:srgbClr val="FF0000"/>
              </a:solidFill>
            </a:endParaRPr>
          </a:p>
          <a:p>
            <a:pPr marL="342900" indent="-342900">
              <a:buFont typeface="Arial" panose="020B0604020202020204" pitchFamily="34" charset="0"/>
              <a:buChar char="•"/>
            </a:pPr>
            <a:r>
              <a:rPr lang="en-US" sz="2000" b="1" dirty="0"/>
              <a:t>Aqua will drift away from GCOM-W1 slowly and cross OCO-2 around 6/28/2022. (Min. Miss ~TBD km) Aura crossings are predicted around 4/9/2023.</a:t>
            </a:r>
          </a:p>
          <a:p>
            <a:pPr marL="342900" indent="-342900">
              <a:buFont typeface="Arial" panose="020B0604020202020204" pitchFamily="34" charset="0"/>
              <a:buChar char="•"/>
            </a:pPr>
            <a:endParaRPr lang="en-US" sz="2000" b="1" dirty="0">
              <a:solidFill>
                <a:srgbClr val="FF0000"/>
              </a:solidFill>
            </a:endParaRPr>
          </a:p>
          <a:p>
            <a:pPr marL="342900" indent="-342900">
              <a:buFont typeface="Arial" panose="020B0604020202020204" pitchFamily="34" charset="0"/>
              <a:buChar char="•"/>
            </a:pPr>
            <a:r>
              <a:rPr lang="en-US" sz="2000" b="1" dirty="0"/>
              <a:t>Aqua will cross GCOM-W1 again around 5/12/2023, OCO-2 around 5/20/2023 and Aura around 9/8/2023. </a:t>
            </a:r>
          </a:p>
        </p:txBody>
      </p:sp>
      <p:sp>
        <p:nvSpPr>
          <p:cNvPr id="7" name="Title 3">
            <a:extLst>
              <a:ext uri="{FF2B5EF4-FFF2-40B4-BE49-F238E27FC236}">
                <a16:creationId xmlns:a16="http://schemas.microsoft.com/office/drawing/2014/main" id="{756BEF96-E0C6-4E01-9D3A-46CD64933B12}"/>
              </a:ext>
            </a:extLst>
          </p:cNvPr>
          <p:cNvSpPr txBox="1">
            <a:spLocks/>
          </p:cNvSpPr>
          <p:nvPr/>
        </p:nvSpPr>
        <p:spPr>
          <a:xfrm>
            <a:off x="1524000" y="225425"/>
            <a:ext cx="6096000" cy="1066800"/>
          </a:xfrm>
          <a:prstGeom prst="rect">
            <a:avLst/>
          </a:prstGeom>
        </p:spPr>
        <p:txBody>
          <a:bodyPr anchor="ctr" anchorCtr="1"/>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eaLnBrk="0" fontAlgn="base" hangingPunct="0">
              <a:spcBef>
                <a:spcPct val="0"/>
              </a:spcBef>
              <a:spcAft>
                <a:spcPct val="0"/>
              </a:spcAft>
              <a:defRPr sz="3200" b="1">
                <a:solidFill>
                  <a:schemeClr val="tx2"/>
                </a:solidFill>
                <a:latin typeface="Arial" charset="0"/>
              </a:defRPr>
            </a:lvl6pPr>
            <a:lvl7pPr marL="914400" algn="ctr" rtl="0" eaLnBrk="0" fontAlgn="base" hangingPunct="0">
              <a:spcBef>
                <a:spcPct val="0"/>
              </a:spcBef>
              <a:spcAft>
                <a:spcPct val="0"/>
              </a:spcAft>
              <a:defRPr sz="3200" b="1">
                <a:solidFill>
                  <a:schemeClr val="tx2"/>
                </a:solidFill>
                <a:latin typeface="Arial" charset="0"/>
              </a:defRPr>
            </a:lvl7pPr>
            <a:lvl8pPr marL="1371600" algn="ctr" rtl="0" eaLnBrk="0" fontAlgn="base" hangingPunct="0">
              <a:spcBef>
                <a:spcPct val="0"/>
              </a:spcBef>
              <a:spcAft>
                <a:spcPct val="0"/>
              </a:spcAft>
              <a:defRPr sz="3200" b="1">
                <a:solidFill>
                  <a:schemeClr val="tx2"/>
                </a:solidFill>
                <a:latin typeface="Arial" charset="0"/>
              </a:defRPr>
            </a:lvl8pPr>
            <a:lvl9pPr marL="1828800" algn="ctr" rtl="0" eaLnBrk="0" fontAlgn="base" hangingPunct="0">
              <a:spcBef>
                <a:spcPct val="0"/>
              </a:spcBef>
              <a:spcAft>
                <a:spcPct val="0"/>
              </a:spcAft>
              <a:defRPr sz="3200" b="1">
                <a:solidFill>
                  <a:schemeClr val="tx2"/>
                </a:solidFill>
                <a:latin typeface="Arial" charset="0"/>
              </a:defRPr>
            </a:lvl9pPr>
          </a:lstStyle>
          <a:p>
            <a:r>
              <a:rPr lang="en-US" kern="0" dirty="0"/>
              <a:t>Aqua Stops Maneuvering </a:t>
            </a:r>
          </a:p>
        </p:txBody>
      </p:sp>
      <p:sp>
        <p:nvSpPr>
          <p:cNvPr id="2" name="Footer Placeholder 1">
            <a:extLst>
              <a:ext uri="{FF2B5EF4-FFF2-40B4-BE49-F238E27FC236}">
                <a16:creationId xmlns:a16="http://schemas.microsoft.com/office/drawing/2014/main" id="{6052252F-07FB-4673-AA89-08FE28A9A984}"/>
              </a:ext>
            </a:extLst>
          </p:cNvPr>
          <p:cNvSpPr>
            <a:spLocks noGrp="1"/>
          </p:cNvSpPr>
          <p:nvPr>
            <p:ph type="ftr" sz="quarter" idx="10"/>
          </p:nvPr>
        </p:nvSpPr>
        <p:spPr/>
        <p:txBody>
          <a:bodyPr/>
          <a:lstStyle/>
          <a:p>
            <a:pPr>
              <a:defRPr/>
            </a:pPr>
            <a:r>
              <a:rPr lang="en-US"/>
              <a:t>AQUA-No-Exit-in-2022</a:t>
            </a:r>
            <a:endParaRPr lang="en-US" dirty="0"/>
          </a:p>
        </p:txBody>
      </p:sp>
    </p:spTree>
    <p:extLst>
      <p:ext uri="{BB962C8B-B14F-4D97-AF65-F5344CB8AC3E}">
        <p14:creationId xmlns:p14="http://schemas.microsoft.com/office/powerpoint/2010/main" val="5305584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A400E28-9926-48F7-9C91-AD099E9A5490}"/>
              </a:ext>
            </a:extLst>
          </p:cNvPr>
          <p:cNvSpPr>
            <a:spLocks noGrp="1"/>
          </p:cNvSpPr>
          <p:nvPr>
            <p:ph type="dt" sz="half" idx="11"/>
          </p:nvPr>
        </p:nvSpPr>
        <p:spPr/>
        <p:txBody>
          <a:bodyPr/>
          <a:lstStyle/>
          <a:p>
            <a:pPr>
              <a:defRPr/>
            </a:pPr>
            <a:r>
              <a:rPr lang="en-US"/>
              <a:t>9/28/2021</a:t>
            </a:r>
            <a:endParaRPr lang="en-US" dirty="0"/>
          </a:p>
        </p:txBody>
      </p:sp>
      <p:pic>
        <p:nvPicPr>
          <p:cNvPr id="4" name="Picture 3" descr="Chart&#10;&#10;Description automatically generated">
            <a:extLst>
              <a:ext uri="{FF2B5EF4-FFF2-40B4-BE49-F238E27FC236}">
                <a16:creationId xmlns:a16="http://schemas.microsoft.com/office/drawing/2014/main" id="{F3852307-C907-4C75-912E-A653F912E59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52757"/>
          <a:stretch/>
        </p:blipFill>
        <p:spPr>
          <a:xfrm>
            <a:off x="176684" y="1371600"/>
            <a:ext cx="8686800" cy="4306531"/>
          </a:xfrm>
          <a:prstGeom prst="rect">
            <a:avLst/>
          </a:prstGeom>
        </p:spPr>
      </p:pic>
      <p:sp>
        <p:nvSpPr>
          <p:cNvPr id="5" name="Content Placeholder 2">
            <a:extLst>
              <a:ext uri="{FF2B5EF4-FFF2-40B4-BE49-F238E27FC236}">
                <a16:creationId xmlns:a16="http://schemas.microsoft.com/office/drawing/2014/main" id="{F3B42904-BABA-456F-864A-A24A55C27615}"/>
              </a:ext>
            </a:extLst>
          </p:cNvPr>
          <p:cNvSpPr txBox="1">
            <a:spLocks/>
          </p:cNvSpPr>
          <p:nvPr/>
        </p:nvSpPr>
        <p:spPr>
          <a:xfrm>
            <a:off x="1124997" y="5496448"/>
            <a:ext cx="7240676" cy="699651"/>
          </a:xfrm>
          <a:prstGeom prst="rect">
            <a:avLst/>
          </a:prstGeom>
        </p:spPr>
        <p:txBody>
          <a:bodyPr/>
          <a:lstStyle>
            <a:lvl1pPr marL="342900" indent="-342900" algn="l" rtl="0" eaLnBrk="0" fontAlgn="base" hangingPunct="0">
              <a:spcBef>
                <a:spcPct val="20000"/>
              </a:spcBef>
              <a:spcAft>
                <a:spcPct val="0"/>
              </a:spcAft>
              <a:buSzPct val="100000"/>
              <a:buChar char="•"/>
              <a:defRPr sz="2000" b="1">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b="1">
                <a:solidFill>
                  <a:schemeClr val="tx1"/>
                </a:solidFill>
                <a:latin typeface="+mn-lt"/>
              </a:defRPr>
            </a:lvl2pPr>
            <a:lvl3pPr marL="1143000" indent="-228600" algn="l" rtl="0" eaLnBrk="0" fontAlgn="base" hangingPunct="0">
              <a:spcBef>
                <a:spcPct val="20000"/>
              </a:spcBef>
              <a:spcAft>
                <a:spcPct val="0"/>
              </a:spcAft>
              <a:buSzPct val="100000"/>
              <a:buChar char="»"/>
              <a:defRPr sz="1600">
                <a:solidFill>
                  <a:schemeClr val="tx1"/>
                </a:solidFill>
                <a:latin typeface="+mn-lt"/>
              </a:defRPr>
            </a:lvl3pPr>
            <a:lvl4pPr marL="1600200" indent="-228600" algn="l" rtl="0" eaLnBrk="0" fontAlgn="base" hangingPunct="0">
              <a:spcBef>
                <a:spcPct val="20000"/>
              </a:spcBef>
              <a:spcAft>
                <a:spcPct val="0"/>
              </a:spcAft>
              <a:buSzPct val="100000"/>
              <a:buChar char="–"/>
              <a:defRPr sz="1400">
                <a:solidFill>
                  <a:schemeClr val="tx1"/>
                </a:solidFill>
                <a:latin typeface="+mn-lt"/>
              </a:defRPr>
            </a:lvl4pPr>
            <a:lvl5pPr marL="2057400" indent="-228600" algn="l" rtl="0" eaLnBrk="0" fontAlgn="base" hangingPunct="0">
              <a:spcBef>
                <a:spcPct val="20000"/>
              </a:spcBef>
              <a:spcAft>
                <a:spcPct val="0"/>
              </a:spcAft>
              <a:buSzPct val="100000"/>
              <a:buChar char="•"/>
              <a:defRPr sz="1200">
                <a:solidFill>
                  <a:schemeClr val="tx1"/>
                </a:solidFill>
                <a:latin typeface="+mn-lt"/>
              </a:defRPr>
            </a:lvl5pPr>
            <a:lvl6pPr marL="2514600" indent="-228600" algn="l" rtl="0" eaLnBrk="0" fontAlgn="base" hangingPunct="0">
              <a:spcBef>
                <a:spcPct val="20000"/>
              </a:spcBef>
              <a:spcAft>
                <a:spcPct val="0"/>
              </a:spcAft>
              <a:buSzPct val="100000"/>
              <a:buChar char="•"/>
              <a:defRPr sz="1200">
                <a:solidFill>
                  <a:schemeClr val="tx1"/>
                </a:solidFill>
                <a:latin typeface="+mn-lt"/>
              </a:defRPr>
            </a:lvl6pPr>
            <a:lvl7pPr marL="2971800" indent="-228600" algn="l" rtl="0" eaLnBrk="0" fontAlgn="base" hangingPunct="0">
              <a:spcBef>
                <a:spcPct val="20000"/>
              </a:spcBef>
              <a:spcAft>
                <a:spcPct val="0"/>
              </a:spcAft>
              <a:buSzPct val="100000"/>
              <a:buChar char="•"/>
              <a:defRPr sz="1200">
                <a:solidFill>
                  <a:schemeClr val="tx1"/>
                </a:solidFill>
                <a:latin typeface="+mn-lt"/>
              </a:defRPr>
            </a:lvl7pPr>
            <a:lvl8pPr marL="3429000" indent="-228600" algn="l" rtl="0" eaLnBrk="0" fontAlgn="base" hangingPunct="0">
              <a:spcBef>
                <a:spcPct val="20000"/>
              </a:spcBef>
              <a:spcAft>
                <a:spcPct val="0"/>
              </a:spcAft>
              <a:buSzPct val="100000"/>
              <a:buChar char="•"/>
              <a:defRPr sz="1200">
                <a:solidFill>
                  <a:schemeClr val="tx1"/>
                </a:solidFill>
                <a:latin typeface="+mn-lt"/>
              </a:defRPr>
            </a:lvl8pPr>
            <a:lvl9pPr marL="3886200" indent="-228600" algn="l" rtl="0" eaLnBrk="0" fontAlgn="base" hangingPunct="0">
              <a:spcBef>
                <a:spcPct val="20000"/>
              </a:spcBef>
              <a:spcAft>
                <a:spcPct val="0"/>
              </a:spcAft>
              <a:buSzPct val="100000"/>
              <a:buChar char="•"/>
              <a:defRPr sz="1200">
                <a:solidFill>
                  <a:schemeClr val="tx1"/>
                </a:solidFill>
                <a:latin typeface="+mn-lt"/>
              </a:defRPr>
            </a:lvl9pPr>
          </a:lstStyle>
          <a:p>
            <a:pPr marL="0" indent="0">
              <a:buNone/>
            </a:pPr>
            <a:r>
              <a:rPr lang="en-US" kern="0" dirty="0"/>
              <a:t>Phase angle approaches zero around the following dates: </a:t>
            </a:r>
            <a:r>
              <a:rPr lang="en-US" sz="1800" kern="0" dirty="0"/>
              <a:t>April 22, 2022, May 12, 2023, October 8, 2023</a:t>
            </a:r>
          </a:p>
        </p:txBody>
      </p:sp>
      <p:sp>
        <p:nvSpPr>
          <p:cNvPr id="6" name="Title 3">
            <a:extLst>
              <a:ext uri="{FF2B5EF4-FFF2-40B4-BE49-F238E27FC236}">
                <a16:creationId xmlns:a16="http://schemas.microsoft.com/office/drawing/2014/main" id="{27203D42-5DDB-4E29-9979-1644167F2C2B}"/>
              </a:ext>
            </a:extLst>
          </p:cNvPr>
          <p:cNvSpPr txBox="1">
            <a:spLocks/>
          </p:cNvSpPr>
          <p:nvPr/>
        </p:nvSpPr>
        <p:spPr>
          <a:xfrm>
            <a:off x="1524000" y="225425"/>
            <a:ext cx="6096000" cy="1066800"/>
          </a:xfrm>
          <a:prstGeom prst="rect">
            <a:avLst/>
          </a:prstGeom>
        </p:spPr>
        <p:txBody>
          <a:bodyPr anchor="ctr" anchorCtr="1"/>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eaLnBrk="0" fontAlgn="base" hangingPunct="0">
              <a:spcBef>
                <a:spcPct val="0"/>
              </a:spcBef>
              <a:spcAft>
                <a:spcPct val="0"/>
              </a:spcAft>
              <a:defRPr sz="3200" b="1">
                <a:solidFill>
                  <a:schemeClr val="tx2"/>
                </a:solidFill>
                <a:latin typeface="Arial" charset="0"/>
              </a:defRPr>
            </a:lvl6pPr>
            <a:lvl7pPr marL="914400" algn="ctr" rtl="0" eaLnBrk="0" fontAlgn="base" hangingPunct="0">
              <a:spcBef>
                <a:spcPct val="0"/>
              </a:spcBef>
              <a:spcAft>
                <a:spcPct val="0"/>
              </a:spcAft>
              <a:defRPr sz="3200" b="1">
                <a:solidFill>
                  <a:schemeClr val="tx2"/>
                </a:solidFill>
                <a:latin typeface="Arial" charset="0"/>
              </a:defRPr>
            </a:lvl7pPr>
            <a:lvl8pPr marL="1371600" algn="ctr" rtl="0" eaLnBrk="0" fontAlgn="base" hangingPunct="0">
              <a:spcBef>
                <a:spcPct val="0"/>
              </a:spcBef>
              <a:spcAft>
                <a:spcPct val="0"/>
              </a:spcAft>
              <a:defRPr sz="3200" b="1">
                <a:solidFill>
                  <a:schemeClr val="tx2"/>
                </a:solidFill>
                <a:latin typeface="Arial" charset="0"/>
              </a:defRPr>
            </a:lvl8pPr>
            <a:lvl9pPr marL="1828800" algn="ctr" rtl="0" eaLnBrk="0" fontAlgn="base" hangingPunct="0">
              <a:spcBef>
                <a:spcPct val="0"/>
              </a:spcBef>
              <a:spcAft>
                <a:spcPct val="0"/>
              </a:spcAft>
              <a:defRPr sz="3200" b="1">
                <a:solidFill>
                  <a:schemeClr val="tx2"/>
                </a:solidFill>
                <a:latin typeface="Arial" charset="0"/>
              </a:defRPr>
            </a:lvl9pPr>
          </a:lstStyle>
          <a:p>
            <a:r>
              <a:rPr lang="en-US" kern="0" dirty="0"/>
              <a:t>Aqua vs. GCOM-W1 </a:t>
            </a:r>
          </a:p>
        </p:txBody>
      </p:sp>
      <p:sp>
        <p:nvSpPr>
          <p:cNvPr id="2" name="Footer Placeholder 1">
            <a:extLst>
              <a:ext uri="{FF2B5EF4-FFF2-40B4-BE49-F238E27FC236}">
                <a16:creationId xmlns:a16="http://schemas.microsoft.com/office/drawing/2014/main" id="{25A7745D-7FA1-4ADB-829D-F22AA7CF3073}"/>
              </a:ext>
            </a:extLst>
          </p:cNvPr>
          <p:cNvSpPr>
            <a:spLocks noGrp="1"/>
          </p:cNvSpPr>
          <p:nvPr>
            <p:ph type="ftr" sz="quarter" idx="10"/>
          </p:nvPr>
        </p:nvSpPr>
        <p:spPr/>
        <p:txBody>
          <a:bodyPr/>
          <a:lstStyle/>
          <a:p>
            <a:pPr>
              <a:defRPr/>
            </a:pPr>
            <a:r>
              <a:rPr lang="en-US"/>
              <a:t>AQUA-No-Exit-in-2022</a:t>
            </a:r>
            <a:endParaRPr lang="en-US" dirty="0"/>
          </a:p>
        </p:txBody>
      </p:sp>
      <p:sp>
        <p:nvSpPr>
          <p:cNvPr id="7" name="TextBox 6">
            <a:extLst>
              <a:ext uri="{FF2B5EF4-FFF2-40B4-BE49-F238E27FC236}">
                <a16:creationId xmlns:a16="http://schemas.microsoft.com/office/drawing/2014/main" id="{C429383B-3A04-495C-A079-0EA198D9A635}"/>
              </a:ext>
            </a:extLst>
          </p:cNvPr>
          <p:cNvSpPr txBox="1"/>
          <p:nvPr/>
        </p:nvSpPr>
        <p:spPr>
          <a:xfrm>
            <a:off x="3788564" y="966100"/>
            <a:ext cx="1463040" cy="276999"/>
          </a:xfrm>
          <a:prstGeom prst="rect">
            <a:avLst/>
          </a:prstGeom>
          <a:noFill/>
        </p:spPr>
        <p:txBody>
          <a:bodyPr wrap="square" rtlCol="0">
            <a:spAutoFit/>
          </a:bodyPr>
          <a:lstStyle/>
          <a:p>
            <a:r>
              <a:rPr lang="en-US" sz="1200" dirty="0"/>
              <a:t>Credit: SpaceNav </a:t>
            </a:r>
          </a:p>
        </p:txBody>
      </p:sp>
    </p:spTree>
    <p:extLst>
      <p:ext uri="{BB962C8B-B14F-4D97-AF65-F5344CB8AC3E}">
        <p14:creationId xmlns:p14="http://schemas.microsoft.com/office/powerpoint/2010/main" val="3990621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F58441A-68B7-4D3A-B18A-FCAC00D2A24D}"/>
              </a:ext>
            </a:extLst>
          </p:cNvPr>
          <p:cNvSpPr>
            <a:spLocks noGrp="1"/>
          </p:cNvSpPr>
          <p:nvPr>
            <p:ph type="dt" sz="half" idx="11"/>
          </p:nvPr>
        </p:nvSpPr>
        <p:spPr/>
        <p:txBody>
          <a:bodyPr/>
          <a:lstStyle/>
          <a:p>
            <a:pPr>
              <a:defRPr/>
            </a:pPr>
            <a:r>
              <a:rPr lang="en-US"/>
              <a:t>9/28/2021</a:t>
            </a:r>
            <a:endParaRPr lang="en-US" dirty="0"/>
          </a:p>
        </p:txBody>
      </p:sp>
      <p:pic>
        <p:nvPicPr>
          <p:cNvPr id="4" name="Picture 3">
            <a:extLst>
              <a:ext uri="{FF2B5EF4-FFF2-40B4-BE49-F238E27FC236}">
                <a16:creationId xmlns:a16="http://schemas.microsoft.com/office/drawing/2014/main" id="{47173FC6-9184-4711-AE5E-3F9378E6BD5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28600" y="1524000"/>
            <a:ext cx="8595360" cy="4196517"/>
          </a:xfrm>
          <a:prstGeom prst="rect">
            <a:avLst/>
          </a:prstGeom>
        </p:spPr>
      </p:pic>
      <p:sp>
        <p:nvSpPr>
          <p:cNvPr id="5" name="Content Placeholder 2">
            <a:extLst>
              <a:ext uri="{FF2B5EF4-FFF2-40B4-BE49-F238E27FC236}">
                <a16:creationId xmlns:a16="http://schemas.microsoft.com/office/drawing/2014/main" id="{63880D9F-0B54-436A-843D-777C0560286F}"/>
              </a:ext>
            </a:extLst>
          </p:cNvPr>
          <p:cNvSpPr txBox="1">
            <a:spLocks/>
          </p:cNvSpPr>
          <p:nvPr/>
        </p:nvSpPr>
        <p:spPr>
          <a:xfrm>
            <a:off x="1085641" y="5575570"/>
            <a:ext cx="7162800" cy="744499"/>
          </a:xfrm>
          <a:prstGeom prst="rect">
            <a:avLst/>
          </a:prstGeom>
        </p:spPr>
        <p:txBody>
          <a:bodyPr/>
          <a:lstStyle>
            <a:lvl1pPr marL="342900" indent="-342900" algn="l" rtl="0" eaLnBrk="0" fontAlgn="base" hangingPunct="0">
              <a:spcBef>
                <a:spcPct val="20000"/>
              </a:spcBef>
              <a:spcAft>
                <a:spcPct val="0"/>
              </a:spcAft>
              <a:buSzPct val="100000"/>
              <a:buChar char="•"/>
              <a:defRPr sz="2000" b="1">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b="1">
                <a:solidFill>
                  <a:schemeClr val="tx1"/>
                </a:solidFill>
                <a:latin typeface="+mn-lt"/>
              </a:defRPr>
            </a:lvl2pPr>
            <a:lvl3pPr marL="1143000" indent="-228600" algn="l" rtl="0" eaLnBrk="0" fontAlgn="base" hangingPunct="0">
              <a:spcBef>
                <a:spcPct val="20000"/>
              </a:spcBef>
              <a:spcAft>
                <a:spcPct val="0"/>
              </a:spcAft>
              <a:buSzPct val="100000"/>
              <a:buChar char="»"/>
              <a:defRPr sz="1600">
                <a:solidFill>
                  <a:schemeClr val="tx1"/>
                </a:solidFill>
                <a:latin typeface="+mn-lt"/>
              </a:defRPr>
            </a:lvl3pPr>
            <a:lvl4pPr marL="1600200" indent="-228600" algn="l" rtl="0" eaLnBrk="0" fontAlgn="base" hangingPunct="0">
              <a:spcBef>
                <a:spcPct val="20000"/>
              </a:spcBef>
              <a:spcAft>
                <a:spcPct val="0"/>
              </a:spcAft>
              <a:buSzPct val="100000"/>
              <a:buChar char="–"/>
              <a:defRPr sz="1400">
                <a:solidFill>
                  <a:schemeClr val="tx1"/>
                </a:solidFill>
                <a:latin typeface="+mn-lt"/>
              </a:defRPr>
            </a:lvl4pPr>
            <a:lvl5pPr marL="2057400" indent="-228600" algn="l" rtl="0" eaLnBrk="0" fontAlgn="base" hangingPunct="0">
              <a:spcBef>
                <a:spcPct val="20000"/>
              </a:spcBef>
              <a:spcAft>
                <a:spcPct val="0"/>
              </a:spcAft>
              <a:buSzPct val="100000"/>
              <a:buChar char="•"/>
              <a:defRPr sz="1200">
                <a:solidFill>
                  <a:schemeClr val="tx1"/>
                </a:solidFill>
                <a:latin typeface="+mn-lt"/>
              </a:defRPr>
            </a:lvl5pPr>
            <a:lvl6pPr marL="2514600" indent="-228600" algn="l" rtl="0" eaLnBrk="0" fontAlgn="base" hangingPunct="0">
              <a:spcBef>
                <a:spcPct val="20000"/>
              </a:spcBef>
              <a:spcAft>
                <a:spcPct val="0"/>
              </a:spcAft>
              <a:buSzPct val="100000"/>
              <a:buChar char="•"/>
              <a:defRPr sz="1200">
                <a:solidFill>
                  <a:schemeClr val="tx1"/>
                </a:solidFill>
                <a:latin typeface="+mn-lt"/>
              </a:defRPr>
            </a:lvl6pPr>
            <a:lvl7pPr marL="2971800" indent="-228600" algn="l" rtl="0" eaLnBrk="0" fontAlgn="base" hangingPunct="0">
              <a:spcBef>
                <a:spcPct val="20000"/>
              </a:spcBef>
              <a:spcAft>
                <a:spcPct val="0"/>
              </a:spcAft>
              <a:buSzPct val="100000"/>
              <a:buChar char="•"/>
              <a:defRPr sz="1200">
                <a:solidFill>
                  <a:schemeClr val="tx1"/>
                </a:solidFill>
                <a:latin typeface="+mn-lt"/>
              </a:defRPr>
            </a:lvl7pPr>
            <a:lvl8pPr marL="3429000" indent="-228600" algn="l" rtl="0" eaLnBrk="0" fontAlgn="base" hangingPunct="0">
              <a:spcBef>
                <a:spcPct val="20000"/>
              </a:spcBef>
              <a:spcAft>
                <a:spcPct val="0"/>
              </a:spcAft>
              <a:buSzPct val="100000"/>
              <a:buChar char="•"/>
              <a:defRPr sz="1200">
                <a:solidFill>
                  <a:schemeClr val="tx1"/>
                </a:solidFill>
                <a:latin typeface="+mn-lt"/>
              </a:defRPr>
            </a:lvl8pPr>
            <a:lvl9pPr marL="3886200" indent="-228600" algn="l" rtl="0" eaLnBrk="0" fontAlgn="base" hangingPunct="0">
              <a:spcBef>
                <a:spcPct val="20000"/>
              </a:spcBef>
              <a:spcAft>
                <a:spcPct val="0"/>
              </a:spcAft>
              <a:buSzPct val="100000"/>
              <a:buChar char="•"/>
              <a:defRPr sz="1200">
                <a:solidFill>
                  <a:schemeClr val="tx1"/>
                </a:solidFill>
                <a:latin typeface="+mn-lt"/>
              </a:defRPr>
            </a:lvl9pPr>
          </a:lstStyle>
          <a:p>
            <a:pPr marL="0" indent="0">
              <a:buNone/>
            </a:pPr>
            <a:r>
              <a:rPr lang="en-US" kern="0" dirty="0"/>
              <a:t>Phase angle approaches zero around the following dates:</a:t>
            </a:r>
          </a:p>
          <a:p>
            <a:pPr marL="457200" lvl="1" indent="0">
              <a:buNone/>
            </a:pPr>
            <a:r>
              <a:rPr lang="en-US" sz="1800" kern="0" dirty="0"/>
              <a:t>June 28, 2022, May 20, 2023, October 15, 2023</a:t>
            </a:r>
          </a:p>
        </p:txBody>
      </p:sp>
      <p:sp>
        <p:nvSpPr>
          <p:cNvPr id="6" name="Title 3">
            <a:extLst>
              <a:ext uri="{FF2B5EF4-FFF2-40B4-BE49-F238E27FC236}">
                <a16:creationId xmlns:a16="http://schemas.microsoft.com/office/drawing/2014/main" id="{7A9CC9B7-91D2-4F96-B927-675D980A2F4A}"/>
              </a:ext>
            </a:extLst>
          </p:cNvPr>
          <p:cNvSpPr txBox="1">
            <a:spLocks/>
          </p:cNvSpPr>
          <p:nvPr/>
        </p:nvSpPr>
        <p:spPr>
          <a:xfrm>
            <a:off x="1524000" y="225425"/>
            <a:ext cx="6096000" cy="1066800"/>
          </a:xfrm>
          <a:prstGeom prst="rect">
            <a:avLst/>
          </a:prstGeom>
        </p:spPr>
        <p:txBody>
          <a:bodyPr anchor="ctr" anchorCtr="1"/>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eaLnBrk="0" fontAlgn="base" hangingPunct="0">
              <a:spcBef>
                <a:spcPct val="0"/>
              </a:spcBef>
              <a:spcAft>
                <a:spcPct val="0"/>
              </a:spcAft>
              <a:defRPr sz="3200" b="1">
                <a:solidFill>
                  <a:schemeClr val="tx2"/>
                </a:solidFill>
                <a:latin typeface="Arial" charset="0"/>
              </a:defRPr>
            </a:lvl6pPr>
            <a:lvl7pPr marL="914400" algn="ctr" rtl="0" eaLnBrk="0" fontAlgn="base" hangingPunct="0">
              <a:spcBef>
                <a:spcPct val="0"/>
              </a:spcBef>
              <a:spcAft>
                <a:spcPct val="0"/>
              </a:spcAft>
              <a:defRPr sz="3200" b="1">
                <a:solidFill>
                  <a:schemeClr val="tx2"/>
                </a:solidFill>
                <a:latin typeface="Arial" charset="0"/>
              </a:defRPr>
            </a:lvl7pPr>
            <a:lvl8pPr marL="1371600" algn="ctr" rtl="0" eaLnBrk="0" fontAlgn="base" hangingPunct="0">
              <a:spcBef>
                <a:spcPct val="0"/>
              </a:spcBef>
              <a:spcAft>
                <a:spcPct val="0"/>
              </a:spcAft>
              <a:defRPr sz="3200" b="1">
                <a:solidFill>
                  <a:schemeClr val="tx2"/>
                </a:solidFill>
                <a:latin typeface="Arial" charset="0"/>
              </a:defRPr>
            </a:lvl8pPr>
            <a:lvl9pPr marL="1828800" algn="ctr" rtl="0" eaLnBrk="0" fontAlgn="base" hangingPunct="0">
              <a:spcBef>
                <a:spcPct val="0"/>
              </a:spcBef>
              <a:spcAft>
                <a:spcPct val="0"/>
              </a:spcAft>
              <a:defRPr sz="3200" b="1">
                <a:solidFill>
                  <a:schemeClr val="tx2"/>
                </a:solidFill>
                <a:latin typeface="Arial" charset="0"/>
              </a:defRPr>
            </a:lvl9pPr>
          </a:lstStyle>
          <a:p>
            <a:r>
              <a:rPr lang="en-US" kern="0" dirty="0"/>
              <a:t>Aqua vs. OCO-2 </a:t>
            </a:r>
          </a:p>
        </p:txBody>
      </p:sp>
      <p:sp>
        <p:nvSpPr>
          <p:cNvPr id="2" name="Footer Placeholder 1">
            <a:extLst>
              <a:ext uri="{FF2B5EF4-FFF2-40B4-BE49-F238E27FC236}">
                <a16:creationId xmlns:a16="http://schemas.microsoft.com/office/drawing/2014/main" id="{B74FD5DE-6890-4A6E-B210-05B70CD798BE}"/>
              </a:ext>
            </a:extLst>
          </p:cNvPr>
          <p:cNvSpPr>
            <a:spLocks noGrp="1"/>
          </p:cNvSpPr>
          <p:nvPr>
            <p:ph type="ftr" sz="quarter" idx="10"/>
          </p:nvPr>
        </p:nvSpPr>
        <p:spPr/>
        <p:txBody>
          <a:bodyPr/>
          <a:lstStyle/>
          <a:p>
            <a:pPr>
              <a:defRPr/>
            </a:pPr>
            <a:r>
              <a:rPr lang="en-US"/>
              <a:t>AQUA-No-Exit-in-2022</a:t>
            </a:r>
            <a:endParaRPr lang="en-US" dirty="0"/>
          </a:p>
        </p:txBody>
      </p:sp>
      <p:sp>
        <p:nvSpPr>
          <p:cNvPr id="7" name="TextBox 6">
            <a:extLst>
              <a:ext uri="{FF2B5EF4-FFF2-40B4-BE49-F238E27FC236}">
                <a16:creationId xmlns:a16="http://schemas.microsoft.com/office/drawing/2014/main" id="{E14FBBF4-9793-4918-AC61-D150D7C9DCD5}"/>
              </a:ext>
            </a:extLst>
          </p:cNvPr>
          <p:cNvSpPr txBox="1"/>
          <p:nvPr/>
        </p:nvSpPr>
        <p:spPr>
          <a:xfrm>
            <a:off x="3788564" y="966100"/>
            <a:ext cx="1463040" cy="276999"/>
          </a:xfrm>
          <a:prstGeom prst="rect">
            <a:avLst/>
          </a:prstGeom>
          <a:noFill/>
        </p:spPr>
        <p:txBody>
          <a:bodyPr wrap="square" rtlCol="0">
            <a:spAutoFit/>
          </a:bodyPr>
          <a:lstStyle/>
          <a:p>
            <a:r>
              <a:rPr lang="en-US" sz="1200" dirty="0"/>
              <a:t>Credit: SpaceNav </a:t>
            </a:r>
          </a:p>
        </p:txBody>
      </p:sp>
    </p:spTree>
    <p:extLst>
      <p:ext uri="{BB962C8B-B14F-4D97-AF65-F5344CB8AC3E}">
        <p14:creationId xmlns:p14="http://schemas.microsoft.com/office/powerpoint/2010/main" val="2893922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A7A388-9D1B-43DF-A832-3016050A451C}"/>
              </a:ext>
            </a:extLst>
          </p:cNvPr>
          <p:cNvSpPr txBox="1"/>
          <p:nvPr/>
        </p:nvSpPr>
        <p:spPr>
          <a:xfrm>
            <a:off x="2209800" y="3276600"/>
            <a:ext cx="4495800" cy="584775"/>
          </a:xfrm>
          <a:prstGeom prst="rect">
            <a:avLst/>
          </a:prstGeom>
          <a:noFill/>
        </p:spPr>
        <p:txBody>
          <a:bodyPr wrap="square" rtlCol="0">
            <a:spAutoFit/>
          </a:bodyPr>
          <a:lstStyle/>
          <a:p>
            <a:pPr algn="ctr"/>
            <a:r>
              <a:rPr lang="en-US" sz="3200" b="1" dirty="0"/>
              <a:t>Backup Slides</a:t>
            </a:r>
          </a:p>
        </p:txBody>
      </p:sp>
      <p:sp>
        <p:nvSpPr>
          <p:cNvPr id="3" name="Date Placeholder 2">
            <a:extLst>
              <a:ext uri="{FF2B5EF4-FFF2-40B4-BE49-F238E27FC236}">
                <a16:creationId xmlns:a16="http://schemas.microsoft.com/office/drawing/2014/main" id="{C4061E4E-8DC9-4045-A5C2-A571F75A8ECB}"/>
              </a:ext>
            </a:extLst>
          </p:cNvPr>
          <p:cNvSpPr>
            <a:spLocks noGrp="1"/>
          </p:cNvSpPr>
          <p:nvPr>
            <p:ph type="dt" sz="half" idx="11"/>
          </p:nvPr>
        </p:nvSpPr>
        <p:spPr/>
        <p:txBody>
          <a:bodyPr/>
          <a:lstStyle/>
          <a:p>
            <a:pPr>
              <a:defRPr/>
            </a:pPr>
            <a:r>
              <a:rPr lang="en-US"/>
              <a:t>9/28/2021</a:t>
            </a:r>
            <a:endParaRPr lang="en-US" dirty="0"/>
          </a:p>
        </p:txBody>
      </p:sp>
      <p:sp>
        <p:nvSpPr>
          <p:cNvPr id="4" name="Footer Placeholder 3">
            <a:extLst>
              <a:ext uri="{FF2B5EF4-FFF2-40B4-BE49-F238E27FC236}">
                <a16:creationId xmlns:a16="http://schemas.microsoft.com/office/drawing/2014/main" id="{DBDB5CCC-BA31-4433-8BCE-E6A2ED15A8CF}"/>
              </a:ext>
            </a:extLst>
          </p:cNvPr>
          <p:cNvSpPr>
            <a:spLocks noGrp="1"/>
          </p:cNvSpPr>
          <p:nvPr>
            <p:ph type="ftr" sz="quarter" idx="10"/>
          </p:nvPr>
        </p:nvSpPr>
        <p:spPr/>
        <p:txBody>
          <a:bodyPr/>
          <a:lstStyle/>
          <a:p>
            <a:pPr>
              <a:defRPr/>
            </a:pPr>
            <a:r>
              <a:rPr lang="en-US"/>
              <a:t>AQUA-No-Exit-in-2022</a:t>
            </a:r>
            <a:endParaRPr lang="en-US" dirty="0"/>
          </a:p>
        </p:txBody>
      </p:sp>
    </p:spTree>
    <p:extLst>
      <p:ext uri="{BB962C8B-B14F-4D97-AF65-F5344CB8AC3E}">
        <p14:creationId xmlns:p14="http://schemas.microsoft.com/office/powerpoint/2010/main" val="416909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D83361-1B02-4058-A0D5-FA935500BF10}"/>
              </a:ext>
            </a:extLst>
          </p:cNvPr>
          <p:cNvSpPr>
            <a:spLocks noGrp="1"/>
          </p:cNvSpPr>
          <p:nvPr>
            <p:ph type="ftr" sz="quarter" idx="10"/>
          </p:nvPr>
        </p:nvSpPr>
        <p:spPr/>
        <p:txBody>
          <a:bodyPr/>
          <a:lstStyle/>
          <a:p>
            <a:pPr>
              <a:defRPr/>
            </a:pPr>
            <a:r>
              <a:rPr lang="en-US"/>
              <a:t>AQUA-No-Exit-in-2022</a:t>
            </a:r>
            <a:endParaRPr lang="en-US" dirty="0"/>
          </a:p>
        </p:txBody>
      </p:sp>
      <p:sp>
        <p:nvSpPr>
          <p:cNvPr id="3" name="Date Placeholder 2">
            <a:extLst>
              <a:ext uri="{FF2B5EF4-FFF2-40B4-BE49-F238E27FC236}">
                <a16:creationId xmlns:a16="http://schemas.microsoft.com/office/drawing/2014/main" id="{05A81CAB-D2CD-4275-8590-0DB7F5EBEBF0}"/>
              </a:ext>
            </a:extLst>
          </p:cNvPr>
          <p:cNvSpPr>
            <a:spLocks noGrp="1"/>
          </p:cNvSpPr>
          <p:nvPr>
            <p:ph type="dt" sz="half" idx="11"/>
          </p:nvPr>
        </p:nvSpPr>
        <p:spPr/>
        <p:txBody>
          <a:bodyPr/>
          <a:lstStyle/>
          <a:p>
            <a:pPr>
              <a:defRPr/>
            </a:pPr>
            <a:r>
              <a:rPr lang="en-US"/>
              <a:t>9/28/2021</a:t>
            </a:r>
            <a:endParaRPr lang="en-US" dirty="0"/>
          </a:p>
        </p:txBody>
      </p:sp>
      <p:pic>
        <p:nvPicPr>
          <p:cNvPr id="6" name="Picture 5">
            <a:extLst>
              <a:ext uri="{FF2B5EF4-FFF2-40B4-BE49-F238E27FC236}">
                <a16:creationId xmlns:a16="http://schemas.microsoft.com/office/drawing/2014/main" id="{F5755C33-DDBD-4B53-B87A-C1DE32F6450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28600" y="228600"/>
            <a:ext cx="8686800" cy="6400800"/>
          </a:xfrm>
          <a:prstGeom prst="rect">
            <a:avLst/>
          </a:prstGeom>
        </p:spPr>
      </p:pic>
      <p:sp>
        <p:nvSpPr>
          <p:cNvPr id="5" name="TextBox 4">
            <a:extLst>
              <a:ext uri="{FF2B5EF4-FFF2-40B4-BE49-F238E27FC236}">
                <a16:creationId xmlns:a16="http://schemas.microsoft.com/office/drawing/2014/main" id="{C1EED995-F492-4D66-BA17-0B7F132FD1F7}"/>
              </a:ext>
            </a:extLst>
          </p:cNvPr>
          <p:cNvSpPr txBox="1"/>
          <p:nvPr/>
        </p:nvSpPr>
        <p:spPr>
          <a:xfrm>
            <a:off x="2057400" y="5486400"/>
            <a:ext cx="5715000" cy="276999"/>
          </a:xfrm>
          <a:prstGeom prst="rect">
            <a:avLst/>
          </a:prstGeom>
          <a:noFill/>
        </p:spPr>
        <p:txBody>
          <a:bodyPr wrap="square" rtlCol="0">
            <a:spAutoFit/>
          </a:bodyPr>
          <a:lstStyle/>
          <a:p>
            <a:r>
              <a:rPr lang="en-US" sz="1200" dirty="0"/>
              <a:t>Ref: FDS Aqua Lifetime and Decommissioning Analysis 9/1/2021 Presentation</a:t>
            </a:r>
          </a:p>
        </p:txBody>
      </p:sp>
    </p:spTree>
    <p:extLst>
      <p:ext uri="{BB962C8B-B14F-4D97-AF65-F5344CB8AC3E}">
        <p14:creationId xmlns:p14="http://schemas.microsoft.com/office/powerpoint/2010/main" val="29040063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AE0340E-5ADA-41CE-A3FA-002A91499802}"/>
              </a:ext>
            </a:extLst>
          </p:cNvPr>
          <p:cNvSpPr>
            <a:spLocks noGrp="1"/>
          </p:cNvSpPr>
          <p:nvPr>
            <p:ph type="ftr" sz="quarter" idx="10"/>
          </p:nvPr>
        </p:nvSpPr>
        <p:spPr/>
        <p:txBody>
          <a:bodyPr/>
          <a:lstStyle/>
          <a:p>
            <a:pPr>
              <a:defRPr/>
            </a:pPr>
            <a:r>
              <a:rPr lang="en-US"/>
              <a:t>AQUA-No-Exit-in-2022</a:t>
            </a:r>
            <a:endParaRPr lang="en-US" dirty="0"/>
          </a:p>
        </p:txBody>
      </p:sp>
      <p:sp>
        <p:nvSpPr>
          <p:cNvPr id="3" name="Date Placeholder 2">
            <a:extLst>
              <a:ext uri="{FF2B5EF4-FFF2-40B4-BE49-F238E27FC236}">
                <a16:creationId xmlns:a16="http://schemas.microsoft.com/office/drawing/2014/main" id="{88ADBCF7-CA5E-4578-835D-B77E127E39AC}"/>
              </a:ext>
            </a:extLst>
          </p:cNvPr>
          <p:cNvSpPr>
            <a:spLocks noGrp="1"/>
          </p:cNvSpPr>
          <p:nvPr>
            <p:ph type="dt" sz="half" idx="11"/>
          </p:nvPr>
        </p:nvSpPr>
        <p:spPr/>
        <p:txBody>
          <a:bodyPr/>
          <a:lstStyle/>
          <a:p>
            <a:pPr>
              <a:defRPr/>
            </a:pPr>
            <a:r>
              <a:rPr lang="en-US"/>
              <a:t>9/28/2021</a:t>
            </a:r>
            <a:endParaRPr lang="en-US" dirty="0"/>
          </a:p>
        </p:txBody>
      </p:sp>
      <p:pic>
        <p:nvPicPr>
          <p:cNvPr id="5" name="Picture 4">
            <a:extLst>
              <a:ext uri="{FF2B5EF4-FFF2-40B4-BE49-F238E27FC236}">
                <a16:creationId xmlns:a16="http://schemas.microsoft.com/office/drawing/2014/main" id="{E8BA405A-E37A-4872-A3F3-56E439DCF46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28600" y="228600"/>
            <a:ext cx="8610600" cy="6309360"/>
          </a:xfrm>
          <a:prstGeom prst="rect">
            <a:avLst/>
          </a:prstGeom>
        </p:spPr>
      </p:pic>
      <p:sp>
        <p:nvSpPr>
          <p:cNvPr id="6" name="TextBox 5">
            <a:extLst>
              <a:ext uri="{FF2B5EF4-FFF2-40B4-BE49-F238E27FC236}">
                <a16:creationId xmlns:a16="http://schemas.microsoft.com/office/drawing/2014/main" id="{036869AD-C821-4330-9B66-EFDC8AF0564E}"/>
              </a:ext>
            </a:extLst>
          </p:cNvPr>
          <p:cNvSpPr txBox="1"/>
          <p:nvPr/>
        </p:nvSpPr>
        <p:spPr>
          <a:xfrm>
            <a:off x="1866899" y="228600"/>
            <a:ext cx="5715000" cy="276999"/>
          </a:xfrm>
          <a:prstGeom prst="rect">
            <a:avLst/>
          </a:prstGeom>
          <a:noFill/>
        </p:spPr>
        <p:txBody>
          <a:bodyPr wrap="square" rtlCol="0">
            <a:spAutoFit/>
          </a:bodyPr>
          <a:lstStyle/>
          <a:p>
            <a:r>
              <a:rPr lang="en-US" sz="1200" dirty="0"/>
              <a:t>Ref: FDS Aqua Lifetime and Decommissioning Analysis 9/1/2021 Presentation</a:t>
            </a:r>
          </a:p>
        </p:txBody>
      </p:sp>
    </p:spTree>
    <p:extLst>
      <p:ext uri="{BB962C8B-B14F-4D97-AF65-F5344CB8AC3E}">
        <p14:creationId xmlns:p14="http://schemas.microsoft.com/office/powerpoint/2010/main" val="23517923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6AB4378-67AF-42FC-BF67-0C9F7A50C590}"/>
              </a:ext>
            </a:extLst>
          </p:cNvPr>
          <p:cNvSpPr>
            <a:spLocks noGrp="1"/>
          </p:cNvSpPr>
          <p:nvPr>
            <p:ph type="ftr" sz="quarter" idx="10"/>
          </p:nvPr>
        </p:nvSpPr>
        <p:spPr>
          <a:xfrm>
            <a:off x="1647179" y="6324600"/>
            <a:ext cx="6430021" cy="457200"/>
          </a:xfrm>
        </p:spPr>
        <p:txBody>
          <a:bodyPr/>
          <a:lstStyle/>
          <a:p>
            <a:pPr>
              <a:defRPr/>
            </a:pPr>
            <a:r>
              <a:rPr lang="en-US"/>
              <a:t>AQUA-No-Exit-in-2022</a:t>
            </a:r>
            <a:endParaRPr lang="en-US" dirty="0"/>
          </a:p>
        </p:txBody>
      </p:sp>
      <p:sp>
        <p:nvSpPr>
          <p:cNvPr id="3" name="Date Placeholder 2">
            <a:extLst>
              <a:ext uri="{FF2B5EF4-FFF2-40B4-BE49-F238E27FC236}">
                <a16:creationId xmlns:a16="http://schemas.microsoft.com/office/drawing/2014/main" id="{996550A3-471B-4CDD-A2DB-C046E5E606DD}"/>
              </a:ext>
            </a:extLst>
          </p:cNvPr>
          <p:cNvSpPr>
            <a:spLocks noGrp="1"/>
          </p:cNvSpPr>
          <p:nvPr>
            <p:ph type="dt" sz="half" idx="11"/>
          </p:nvPr>
        </p:nvSpPr>
        <p:spPr/>
        <p:txBody>
          <a:bodyPr/>
          <a:lstStyle/>
          <a:p>
            <a:pPr>
              <a:defRPr/>
            </a:pPr>
            <a:r>
              <a:rPr lang="en-US"/>
              <a:t>9/28/2021</a:t>
            </a:r>
            <a:endParaRPr lang="en-US" dirty="0"/>
          </a:p>
        </p:txBody>
      </p:sp>
      <p:pic>
        <p:nvPicPr>
          <p:cNvPr id="4" name="Picture 3">
            <a:extLst>
              <a:ext uri="{FF2B5EF4-FFF2-40B4-BE49-F238E27FC236}">
                <a16:creationId xmlns:a16="http://schemas.microsoft.com/office/drawing/2014/main" id="{CC4033FA-425E-4235-9D78-CD9A7225880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69146" y="1371600"/>
            <a:ext cx="8593854" cy="4908259"/>
          </a:xfrm>
          <a:prstGeom prst="rect">
            <a:avLst/>
          </a:prstGeom>
        </p:spPr>
      </p:pic>
      <p:pic>
        <p:nvPicPr>
          <p:cNvPr id="6" name="Picture 5">
            <a:extLst>
              <a:ext uri="{FF2B5EF4-FFF2-40B4-BE49-F238E27FC236}">
                <a16:creationId xmlns:a16="http://schemas.microsoft.com/office/drawing/2014/main" id="{769672C4-1193-4C67-BE70-6E6D02304B9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962399" y="1524000"/>
            <a:ext cx="3526971" cy="1371600"/>
          </a:xfrm>
          <a:prstGeom prst="rect">
            <a:avLst/>
          </a:prstGeom>
        </p:spPr>
      </p:pic>
      <p:sp>
        <p:nvSpPr>
          <p:cNvPr id="7" name="Rectangle 6">
            <a:extLst>
              <a:ext uri="{FF2B5EF4-FFF2-40B4-BE49-F238E27FC236}">
                <a16:creationId xmlns:a16="http://schemas.microsoft.com/office/drawing/2014/main" id="{43D1003D-198B-492C-9549-088AE287B1C7}"/>
              </a:ext>
            </a:extLst>
          </p:cNvPr>
          <p:cNvSpPr/>
          <p:nvPr/>
        </p:nvSpPr>
        <p:spPr>
          <a:xfrm>
            <a:off x="1647179" y="284749"/>
            <a:ext cx="5896621" cy="960699"/>
          </a:xfrm>
          <a:prstGeom prst="rect">
            <a:avLst/>
          </a:prstGeom>
        </p:spPr>
        <p:txBody>
          <a:bodyPr wrap="square" lIns="97969" tIns="48984" rIns="97969" bIns="48984" anchor="ctr" anchorCtr="1">
            <a:spAutoFit/>
          </a:bodyPr>
          <a:lstStyle/>
          <a:p>
            <a:pPr algn="ctr"/>
            <a:r>
              <a:rPr lang="en-US" altLang="ja-JP" sz="3200" b="1" dirty="0"/>
              <a:t>10.7cm Solar Flux Models </a:t>
            </a:r>
            <a:r>
              <a:rPr lang="en-US" altLang="ja-JP" sz="2400" b="1" dirty="0"/>
              <a:t>Schatten and DAS</a:t>
            </a:r>
          </a:p>
        </p:txBody>
      </p:sp>
      <p:sp>
        <p:nvSpPr>
          <p:cNvPr id="5" name="Isosceles Triangle 4">
            <a:extLst>
              <a:ext uri="{FF2B5EF4-FFF2-40B4-BE49-F238E27FC236}">
                <a16:creationId xmlns:a16="http://schemas.microsoft.com/office/drawing/2014/main" id="{C0CF1628-7F05-48E2-AAA9-9A6D319295FB}"/>
              </a:ext>
            </a:extLst>
          </p:cNvPr>
          <p:cNvSpPr/>
          <p:nvPr/>
        </p:nvSpPr>
        <p:spPr bwMode="auto">
          <a:xfrm rot="10800000">
            <a:off x="4221898" y="5410200"/>
            <a:ext cx="274320" cy="274320"/>
          </a:xfrm>
          <a:prstGeom prst="triangle">
            <a:avLst/>
          </a:prstGeom>
          <a:solidFill>
            <a:srgbClr val="0000FF"/>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ndParaRPr>
          </a:p>
        </p:txBody>
      </p:sp>
      <p:sp>
        <p:nvSpPr>
          <p:cNvPr id="8" name="Isosceles Triangle 7">
            <a:extLst>
              <a:ext uri="{FF2B5EF4-FFF2-40B4-BE49-F238E27FC236}">
                <a16:creationId xmlns:a16="http://schemas.microsoft.com/office/drawing/2014/main" id="{908FBBB4-B95D-4E67-B33D-24895F641A6A}"/>
              </a:ext>
            </a:extLst>
          </p:cNvPr>
          <p:cNvSpPr/>
          <p:nvPr/>
        </p:nvSpPr>
        <p:spPr bwMode="auto">
          <a:xfrm rot="10800000">
            <a:off x="4663440" y="5400153"/>
            <a:ext cx="274320" cy="274320"/>
          </a:xfrm>
          <a:prstGeom prst="triangle">
            <a:avLst/>
          </a:prstGeom>
          <a:solidFill>
            <a:srgbClr val="0000FF"/>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ndParaRPr>
          </a:p>
        </p:txBody>
      </p:sp>
      <p:sp>
        <p:nvSpPr>
          <p:cNvPr id="9" name="TextBox 8">
            <a:extLst>
              <a:ext uri="{FF2B5EF4-FFF2-40B4-BE49-F238E27FC236}">
                <a16:creationId xmlns:a16="http://schemas.microsoft.com/office/drawing/2014/main" id="{A71B63CA-0828-4BF3-89A1-9E559C3B80FE}"/>
              </a:ext>
            </a:extLst>
          </p:cNvPr>
          <p:cNvSpPr txBox="1"/>
          <p:nvPr/>
        </p:nvSpPr>
        <p:spPr>
          <a:xfrm>
            <a:off x="1981199" y="4728274"/>
            <a:ext cx="3962400" cy="707886"/>
          </a:xfrm>
          <a:prstGeom prst="rect">
            <a:avLst/>
          </a:prstGeom>
          <a:noFill/>
        </p:spPr>
        <p:txBody>
          <a:bodyPr wrap="square" rtlCol="0">
            <a:spAutoFit/>
          </a:bodyPr>
          <a:lstStyle/>
          <a:p>
            <a:pPr algn="ctr"/>
            <a:r>
              <a:rPr lang="en-US" sz="2000" b="1" dirty="0">
                <a:solidFill>
                  <a:srgbClr val="0000FF"/>
                </a:solidFill>
              </a:rPr>
              <a:t>Potential Decommissioning</a:t>
            </a:r>
          </a:p>
          <a:p>
            <a:pPr algn="ctr"/>
            <a:r>
              <a:rPr lang="en-US" sz="2000" b="1" dirty="0">
                <a:solidFill>
                  <a:srgbClr val="0000FF"/>
                </a:solidFill>
              </a:rPr>
              <a:t>Sep 2025 or Aug 2026 </a:t>
            </a:r>
          </a:p>
        </p:txBody>
      </p:sp>
      <p:sp>
        <p:nvSpPr>
          <p:cNvPr id="10" name="TextBox 9">
            <a:extLst>
              <a:ext uri="{FF2B5EF4-FFF2-40B4-BE49-F238E27FC236}">
                <a16:creationId xmlns:a16="http://schemas.microsoft.com/office/drawing/2014/main" id="{D2060D5C-ABD4-4F23-95AA-4FB41758F369}"/>
              </a:ext>
            </a:extLst>
          </p:cNvPr>
          <p:cNvSpPr txBox="1"/>
          <p:nvPr/>
        </p:nvSpPr>
        <p:spPr>
          <a:xfrm>
            <a:off x="76200" y="5965015"/>
            <a:ext cx="8686800" cy="400110"/>
          </a:xfrm>
          <a:prstGeom prst="rect">
            <a:avLst/>
          </a:prstGeom>
          <a:noFill/>
        </p:spPr>
        <p:txBody>
          <a:bodyPr wrap="square" rtlCol="0" anchor="ctr" anchorCtr="1">
            <a:spAutoFit/>
          </a:bodyPr>
          <a:lstStyle/>
          <a:p>
            <a:pPr algn="ctr"/>
            <a:r>
              <a:rPr lang="en-US" sz="2000" b="1" dirty="0">
                <a:solidFill>
                  <a:srgbClr val="0000FF"/>
                </a:solidFill>
              </a:rPr>
              <a:t>Should Aqua lower its perigee in early 2024 to maximize drag  </a:t>
            </a:r>
          </a:p>
        </p:txBody>
      </p:sp>
    </p:spTree>
    <p:extLst>
      <p:ext uri="{BB962C8B-B14F-4D97-AF65-F5344CB8AC3E}">
        <p14:creationId xmlns:p14="http://schemas.microsoft.com/office/powerpoint/2010/main" val="42832675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73DE976-AF46-46DD-A28F-C2B1DC129930}"/>
              </a:ext>
            </a:extLst>
          </p:cNvPr>
          <p:cNvSpPr>
            <a:spLocks noGrp="1"/>
          </p:cNvSpPr>
          <p:nvPr>
            <p:ph type="ftr" sz="quarter" idx="10"/>
          </p:nvPr>
        </p:nvSpPr>
        <p:spPr>
          <a:xfrm>
            <a:off x="1752600" y="6324600"/>
            <a:ext cx="6705600" cy="457200"/>
          </a:xfrm>
        </p:spPr>
        <p:txBody>
          <a:bodyPr/>
          <a:lstStyle/>
          <a:p>
            <a:pPr>
              <a:defRPr/>
            </a:pPr>
            <a:r>
              <a:rPr lang="en-US"/>
              <a:t>AQUA-No-Exit-in-2022</a:t>
            </a:r>
            <a:endParaRPr lang="en-US" dirty="0"/>
          </a:p>
        </p:txBody>
      </p:sp>
      <p:sp>
        <p:nvSpPr>
          <p:cNvPr id="4" name="Date Placeholder 3">
            <a:extLst>
              <a:ext uri="{FF2B5EF4-FFF2-40B4-BE49-F238E27FC236}">
                <a16:creationId xmlns:a16="http://schemas.microsoft.com/office/drawing/2014/main" id="{88A1DF7D-BECC-4096-B917-03B473A41438}"/>
              </a:ext>
            </a:extLst>
          </p:cNvPr>
          <p:cNvSpPr>
            <a:spLocks noGrp="1"/>
          </p:cNvSpPr>
          <p:nvPr>
            <p:ph type="dt" sz="half" idx="11"/>
          </p:nvPr>
        </p:nvSpPr>
        <p:spPr/>
        <p:txBody>
          <a:bodyPr/>
          <a:lstStyle/>
          <a:p>
            <a:pPr>
              <a:defRPr/>
            </a:pPr>
            <a:r>
              <a:rPr lang="en-US"/>
              <a:t>9/28/2021</a:t>
            </a:r>
            <a:endParaRPr lang="en-US" dirty="0"/>
          </a:p>
        </p:txBody>
      </p:sp>
      <p:pic>
        <p:nvPicPr>
          <p:cNvPr id="6" name="Picture 5">
            <a:extLst>
              <a:ext uri="{FF2B5EF4-FFF2-40B4-BE49-F238E27FC236}">
                <a16:creationId xmlns:a16="http://schemas.microsoft.com/office/drawing/2014/main" id="{C8F43589-ECC2-4C49-A498-C22BF37A5D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89300" y="1447800"/>
            <a:ext cx="8221300" cy="3931920"/>
          </a:xfrm>
          <a:prstGeom prst="rect">
            <a:avLst/>
          </a:prstGeom>
        </p:spPr>
      </p:pic>
      <p:sp>
        <p:nvSpPr>
          <p:cNvPr id="7" name="Rectangle 6">
            <a:extLst>
              <a:ext uri="{FF2B5EF4-FFF2-40B4-BE49-F238E27FC236}">
                <a16:creationId xmlns:a16="http://schemas.microsoft.com/office/drawing/2014/main" id="{5D50A3FE-EF89-4891-BCDF-53A384C34719}"/>
              </a:ext>
            </a:extLst>
          </p:cNvPr>
          <p:cNvSpPr/>
          <p:nvPr/>
        </p:nvSpPr>
        <p:spPr>
          <a:xfrm>
            <a:off x="1371600" y="223194"/>
            <a:ext cx="6553199" cy="1083810"/>
          </a:xfrm>
          <a:prstGeom prst="rect">
            <a:avLst/>
          </a:prstGeom>
        </p:spPr>
        <p:txBody>
          <a:bodyPr wrap="square" lIns="97969" tIns="48984" rIns="97969" bIns="48984" anchor="ctr" anchorCtr="1">
            <a:spAutoFit/>
          </a:bodyPr>
          <a:lstStyle/>
          <a:p>
            <a:pPr algn="ctr"/>
            <a:r>
              <a:rPr lang="en-US" altLang="ja-JP" sz="3200" b="1" dirty="0"/>
              <a:t>NOAA/SWPS 10.7cm </a:t>
            </a:r>
          </a:p>
          <a:p>
            <a:pPr algn="ctr"/>
            <a:r>
              <a:rPr lang="en-US" altLang="ja-JP" sz="3200" b="1" dirty="0"/>
              <a:t>Solar Flux Models – Cycle 25</a:t>
            </a:r>
          </a:p>
        </p:txBody>
      </p:sp>
      <p:pic>
        <p:nvPicPr>
          <p:cNvPr id="9" name="Picture 8">
            <a:extLst>
              <a:ext uri="{FF2B5EF4-FFF2-40B4-BE49-F238E27FC236}">
                <a16:creationId xmlns:a16="http://schemas.microsoft.com/office/drawing/2014/main" id="{CE6D0C8B-A07F-40E4-92C3-001704AE2371}"/>
              </a:ext>
            </a:extLst>
          </p:cNvPr>
          <p:cNvPicPr>
            <a:picLocks noChangeAspect="1"/>
          </p:cNvPicPr>
          <p:nvPr/>
        </p:nvPicPr>
        <p:blipFill rotWithShape="1">
          <a:blip r:embed="rId3"/>
          <a:srcRect l="17500" t="70741" r="19167" b="8596"/>
          <a:stretch/>
        </p:blipFill>
        <p:spPr>
          <a:xfrm>
            <a:off x="1981200" y="5320751"/>
            <a:ext cx="5791200" cy="1062818"/>
          </a:xfrm>
          <a:prstGeom prst="rect">
            <a:avLst/>
          </a:prstGeom>
        </p:spPr>
      </p:pic>
    </p:spTree>
    <p:extLst>
      <p:ext uri="{BB962C8B-B14F-4D97-AF65-F5344CB8AC3E}">
        <p14:creationId xmlns:p14="http://schemas.microsoft.com/office/powerpoint/2010/main" val="15648013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4DD0B41-B3FA-450C-8339-DC2A44764088}"/>
              </a:ext>
            </a:extLst>
          </p:cNvPr>
          <p:cNvSpPr>
            <a:spLocks noGrp="1"/>
          </p:cNvSpPr>
          <p:nvPr>
            <p:ph type="ftr" sz="quarter" idx="10"/>
          </p:nvPr>
        </p:nvSpPr>
        <p:spPr/>
        <p:txBody>
          <a:bodyPr/>
          <a:lstStyle/>
          <a:p>
            <a:pPr>
              <a:defRPr/>
            </a:pPr>
            <a:r>
              <a:rPr lang="en-US"/>
              <a:t>AQUA-No-Exit-in-2022</a:t>
            </a:r>
            <a:endParaRPr lang="en-US" dirty="0"/>
          </a:p>
        </p:txBody>
      </p:sp>
      <p:sp>
        <p:nvSpPr>
          <p:cNvPr id="3" name="Date Placeholder 2">
            <a:extLst>
              <a:ext uri="{FF2B5EF4-FFF2-40B4-BE49-F238E27FC236}">
                <a16:creationId xmlns:a16="http://schemas.microsoft.com/office/drawing/2014/main" id="{9E97C4C8-07B9-4E2E-AE29-3614E5092E65}"/>
              </a:ext>
            </a:extLst>
          </p:cNvPr>
          <p:cNvSpPr>
            <a:spLocks noGrp="1"/>
          </p:cNvSpPr>
          <p:nvPr>
            <p:ph type="dt" sz="half" idx="11"/>
          </p:nvPr>
        </p:nvSpPr>
        <p:spPr/>
        <p:txBody>
          <a:bodyPr/>
          <a:lstStyle/>
          <a:p>
            <a:pPr>
              <a:defRPr/>
            </a:pPr>
            <a:r>
              <a:rPr lang="en-US"/>
              <a:t>9/28/2021</a:t>
            </a:r>
            <a:endParaRPr lang="en-US" dirty="0"/>
          </a:p>
        </p:txBody>
      </p:sp>
      <p:sp>
        <p:nvSpPr>
          <p:cNvPr id="7" name="Title 1">
            <a:extLst>
              <a:ext uri="{FF2B5EF4-FFF2-40B4-BE49-F238E27FC236}">
                <a16:creationId xmlns:a16="http://schemas.microsoft.com/office/drawing/2014/main" id="{8FE24879-9893-4F6E-858A-769FA3994681}"/>
              </a:ext>
            </a:extLst>
          </p:cNvPr>
          <p:cNvSpPr txBox="1">
            <a:spLocks/>
          </p:cNvSpPr>
          <p:nvPr/>
        </p:nvSpPr>
        <p:spPr>
          <a:xfrm>
            <a:off x="968375" y="161924"/>
            <a:ext cx="7207250" cy="1209676"/>
          </a:xfrm>
          <a:prstGeom prst="rect">
            <a:avLst/>
          </a:prstGeom>
        </p:spPr>
        <p:txBody>
          <a:bodyPr anchor="ctr" anchorCtr="1"/>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eaLnBrk="0" fontAlgn="base" hangingPunct="0">
              <a:spcBef>
                <a:spcPct val="0"/>
              </a:spcBef>
              <a:spcAft>
                <a:spcPct val="0"/>
              </a:spcAft>
              <a:defRPr sz="3200" b="1">
                <a:solidFill>
                  <a:schemeClr val="tx2"/>
                </a:solidFill>
                <a:latin typeface="Arial" charset="0"/>
              </a:defRPr>
            </a:lvl6pPr>
            <a:lvl7pPr marL="914400" algn="ctr" rtl="0" eaLnBrk="0" fontAlgn="base" hangingPunct="0">
              <a:spcBef>
                <a:spcPct val="0"/>
              </a:spcBef>
              <a:spcAft>
                <a:spcPct val="0"/>
              </a:spcAft>
              <a:defRPr sz="3200" b="1">
                <a:solidFill>
                  <a:schemeClr val="tx2"/>
                </a:solidFill>
                <a:latin typeface="Arial" charset="0"/>
              </a:defRPr>
            </a:lvl7pPr>
            <a:lvl8pPr marL="1371600" algn="ctr" rtl="0" eaLnBrk="0" fontAlgn="base" hangingPunct="0">
              <a:spcBef>
                <a:spcPct val="0"/>
              </a:spcBef>
              <a:spcAft>
                <a:spcPct val="0"/>
              </a:spcAft>
              <a:defRPr sz="3200" b="1">
                <a:solidFill>
                  <a:schemeClr val="tx2"/>
                </a:solidFill>
                <a:latin typeface="Arial" charset="0"/>
              </a:defRPr>
            </a:lvl8pPr>
            <a:lvl9pPr marL="1828800" algn="ctr" rtl="0" eaLnBrk="0" fontAlgn="base" hangingPunct="0">
              <a:spcBef>
                <a:spcPct val="0"/>
              </a:spcBef>
              <a:spcAft>
                <a:spcPct val="0"/>
              </a:spcAft>
              <a:defRPr sz="3200" b="1">
                <a:solidFill>
                  <a:schemeClr val="tx2"/>
                </a:solidFill>
                <a:latin typeface="Arial" charset="0"/>
              </a:defRPr>
            </a:lvl9pPr>
          </a:lstStyle>
          <a:p>
            <a:r>
              <a:rPr lang="en-US" sz="2800" kern="0" dirty="0">
                <a:solidFill>
                  <a:schemeClr val="tx1"/>
                </a:solidFill>
              </a:rPr>
              <a:t>Aqua January 2022 </a:t>
            </a:r>
          </a:p>
          <a:p>
            <a:r>
              <a:rPr lang="en-US" sz="2800" kern="0" dirty="0">
                <a:solidFill>
                  <a:schemeClr val="tx1"/>
                </a:solidFill>
              </a:rPr>
              <a:t>"Free-Drift/No-Exit" Case</a:t>
            </a:r>
          </a:p>
        </p:txBody>
      </p:sp>
      <p:sp>
        <p:nvSpPr>
          <p:cNvPr id="12" name="TextBox 11">
            <a:extLst>
              <a:ext uri="{FF2B5EF4-FFF2-40B4-BE49-F238E27FC236}">
                <a16:creationId xmlns:a16="http://schemas.microsoft.com/office/drawing/2014/main" id="{D0BEA50D-9641-49C4-9946-9FD7F379207F}"/>
              </a:ext>
            </a:extLst>
          </p:cNvPr>
          <p:cNvSpPr txBox="1"/>
          <p:nvPr/>
        </p:nvSpPr>
        <p:spPr>
          <a:xfrm>
            <a:off x="6324600" y="2590800"/>
            <a:ext cx="2560320" cy="3657600"/>
          </a:xfrm>
          <a:prstGeom prst="rect">
            <a:avLst/>
          </a:prstGeom>
          <a:solidFill>
            <a:schemeClr val="bg1"/>
          </a:solidFill>
          <a:ln>
            <a:solidFill>
              <a:schemeClr val="tx1"/>
            </a:solidFill>
          </a:ln>
        </p:spPr>
        <p:txBody>
          <a:bodyPr wrap="square" lIns="91440" tIns="45720" rIns="91440" bIns="45720" rtlCol="0" anchor="t">
            <a:spAutoFit/>
          </a:bodyPr>
          <a:lstStyle/>
          <a:p>
            <a:pPr marL="285750" indent="-285750">
              <a:buFont typeface="Arial" panose="020B0604020202020204" pitchFamily="34" charset="0"/>
              <a:buChar char="•"/>
            </a:pPr>
            <a:r>
              <a:rPr lang="en-US" sz="1600" dirty="0"/>
              <a:t>A-Train data is based on the ideal A-Train reference orbit.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Aqua data spans Jan 01, 2022 – Jan 01, 2027, excluding PLMs.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C-Train data uses ephemerides delivered for Aqua CER analyses and spans Jan 01, 2022 – Jan 01, 2023.</a:t>
            </a:r>
            <a:endParaRPr lang="en-US" sz="1600" dirty="0">
              <a:cs typeface="Calibri"/>
            </a:endParaRPr>
          </a:p>
        </p:txBody>
      </p:sp>
      <p:pic>
        <p:nvPicPr>
          <p:cNvPr id="9" name="Picture 8">
            <a:extLst>
              <a:ext uri="{FF2B5EF4-FFF2-40B4-BE49-F238E27FC236}">
                <a16:creationId xmlns:a16="http://schemas.microsoft.com/office/drawing/2014/main" id="{8DD62619-E2FE-449B-93DC-D39BBAE990D1}"/>
              </a:ext>
            </a:extLst>
          </p:cNvPr>
          <p:cNvPicPr>
            <a:picLocks noChangeAspect="1"/>
          </p:cNvPicPr>
          <p:nvPr/>
        </p:nvPicPr>
        <p:blipFill>
          <a:blip r:embed="rId2"/>
          <a:stretch>
            <a:fillRect/>
          </a:stretch>
        </p:blipFill>
        <p:spPr>
          <a:xfrm>
            <a:off x="219556" y="2579170"/>
            <a:ext cx="6126480" cy="3675888"/>
          </a:xfrm>
          <a:prstGeom prst="rect">
            <a:avLst/>
          </a:prstGeom>
        </p:spPr>
      </p:pic>
      <p:pic>
        <p:nvPicPr>
          <p:cNvPr id="10" name="Picture 9">
            <a:extLst>
              <a:ext uri="{FF2B5EF4-FFF2-40B4-BE49-F238E27FC236}">
                <a16:creationId xmlns:a16="http://schemas.microsoft.com/office/drawing/2014/main" id="{3E5FC134-EB0A-47DE-B696-AF54C1BA14E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522" t="3996" r="8695" b="4348"/>
          <a:stretch/>
        </p:blipFill>
        <p:spPr>
          <a:xfrm>
            <a:off x="3886200" y="4456685"/>
            <a:ext cx="1645920" cy="1334515"/>
          </a:xfrm>
          <a:prstGeom prst="rect">
            <a:avLst/>
          </a:prstGeom>
        </p:spPr>
      </p:pic>
      <p:sp>
        <p:nvSpPr>
          <p:cNvPr id="13" name="TextBox 12">
            <a:extLst>
              <a:ext uri="{FF2B5EF4-FFF2-40B4-BE49-F238E27FC236}">
                <a16:creationId xmlns:a16="http://schemas.microsoft.com/office/drawing/2014/main" id="{EADE9E87-409C-4374-A04F-CA911E6D8D55}"/>
              </a:ext>
            </a:extLst>
          </p:cNvPr>
          <p:cNvSpPr txBox="1"/>
          <p:nvPr/>
        </p:nvSpPr>
        <p:spPr>
          <a:xfrm>
            <a:off x="203647" y="1449036"/>
            <a:ext cx="8677588" cy="1077218"/>
          </a:xfrm>
          <a:prstGeom prst="rect">
            <a:avLst/>
          </a:prstGeom>
          <a:solidFill>
            <a:schemeClr val="bg1"/>
          </a:solidFill>
          <a:ln>
            <a:solidFill>
              <a:schemeClr val="tx1"/>
            </a:solidFill>
          </a:ln>
        </p:spPr>
        <p:txBody>
          <a:bodyPr wrap="square" lIns="91440" tIns="45720" rIns="91440" bIns="45720" rtlCol="0" anchor="t">
            <a:spAutoFit/>
          </a:bodyPr>
          <a:lstStyle/>
          <a:p>
            <a:pPr marL="285750" indent="-285750">
              <a:buFont typeface="Arial" panose="020B0604020202020204" pitchFamily="34" charset="0"/>
              <a:buChar char="•"/>
            </a:pPr>
            <a:r>
              <a:rPr lang="en-US" sz="1600" b="1" dirty="0"/>
              <a:t>In this “Free-Drift" scenario, Aqua will drift through the A-Train until late-2023. </a:t>
            </a:r>
          </a:p>
          <a:p>
            <a:pPr marL="285750" indent="-285750">
              <a:buFont typeface="Arial" panose="020B0604020202020204" pitchFamily="34" charset="0"/>
              <a:buChar char="•"/>
            </a:pPr>
            <a:r>
              <a:rPr lang="en-US" sz="1600" b="1" dirty="0"/>
              <a:t>During that time there will be crossings with the remaining A-Train members. </a:t>
            </a:r>
          </a:p>
          <a:p>
            <a:pPr marL="285750" indent="-285750">
              <a:buFont typeface="Arial" panose="020B0604020202020204" pitchFamily="34" charset="0"/>
              <a:buChar char="•"/>
            </a:pPr>
            <a:r>
              <a:rPr lang="en-US" sz="1600" b="1" dirty="0"/>
              <a:t>After 2024 PLMs, Aqua will continue to drift until passivation in Aug 2026.</a:t>
            </a:r>
          </a:p>
          <a:p>
            <a:pPr marL="285750" indent="-285750">
              <a:buFont typeface="Arial" panose="020B0604020202020204" pitchFamily="34" charset="0"/>
              <a:buChar char="•"/>
            </a:pPr>
            <a:r>
              <a:rPr lang="en-US" sz="1600" b="1" dirty="0"/>
              <a:t>Aqua is not predicted to cross the C-Train altitude band before PLMs.</a:t>
            </a:r>
            <a:endParaRPr lang="en-US" sz="1600" b="1" dirty="0">
              <a:cs typeface="Calibri"/>
            </a:endParaRPr>
          </a:p>
        </p:txBody>
      </p:sp>
      <p:sp>
        <p:nvSpPr>
          <p:cNvPr id="11" name="TextBox 10">
            <a:extLst>
              <a:ext uri="{FF2B5EF4-FFF2-40B4-BE49-F238E27FC236}">
                <a16:creationId xmlns:a16="http://schemas.microsoft.com/office/drawing/2014/main" id="{59B2EB96-1D55-4E14-9E6B-0F20276C27DD}"/>
              </a:ext>
            </a:extLst>
          </p:cNvPr>
          <p:cNvSpPr txBox="1"/>
          <p:nvPr/>
        </p:nvSpPr>
        <p:spPr>
          <a:xfrm>
            <a:off x="1851660" y="161924"/>
            <a:ext cx="5715000" cy="276999"/>
          </a:xfrm>
          <a:prstGeom prst="rect">
            <a:avLst/>
          </a:prstGeom>
          <a:noFill/>
        </p:spPr>
        <p:txBody>
          <a:bodyPr wrap="square" rtlCol="0">
            <a:spAutoFit/>
          </a:bodyPr>
          <a:lstStyle/>
          <a:p>
            <a:r>
              <a:rPr lang="en-US" sz="1200" dirty="0"/>
              <a:t>Ref: FDS Aqua Lifetime and Decommissioning Analysis 9/1/2021 Presentation</a:t>
            </a:r>
          </a:p>
        </p:txBody>
      </p:sp>
    </p:spTree>
    <p:extLst>
      <p:ext uri="{BB962C8B-B14F-4D97-AF65-F5344CB8AC3E}">
        <p14:creationId xmlns:p14="http://schemas.microsoft.com/office/powerpoint/2010/main" val="24829263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a:xfrm>
            <a:off x="1828800" y="228600"/>
            <a:ext cx="5486400" cy="1066800"/>
          </a:xfrm>
        </p:spPr>
        <p:txBody>
          <a:bodyPr/>
          <a:lstStyle/>
          <a:p>
            <a:r>
              <a:rPr lang="en-US" sz="2800" dirty="0">
                <a:solidFill>
                  <a:schemeClr val="tx1"/>
                </a:solidFill>
              </a:rPr>
              <a:t>Abbreviations / Acronyms List</a:t>
            </a:r>
          </a:p>
        </p:txBody>
      </p:sp>
      <p:sp>
        <p:nvSpPr>
          <p:cNvPr id="29701" name="Rectangle 3"/>
          <p:cNvSpPr>
            <a:spLocks noGrp="1" noChangeArrowheads="1"/>
          </p:cNvSpPr>
          <p:nvPr>
            <p:ph type="body" idx="1"/>
          </p:nvPr>
        </p:nvSpPr>
        <p:spPr>
          <a:xfrm>
            <a:off x="152400" y="1371600"/>
            <a:ext cx="8763000" cy="5074920"/>
          </a:xfrm>
          <a:noFill/>
        </p:spPr>
        <p:txBody>
          <a:bodyPr numCol="3" spcCol="0"/>
          <a:lstStyle/>
          <a:p>
            <a:pPr marL="857250" lvl="1" indent="-771525" defTabSz="1196975">
              <a:lnSpc>
                <a:spcPct val="90000"/>
              </a:lnSpc>
              <a:buNone/>
              <a:tabLst>
                <a:tab pos="1376363" algn="l"/>
                <a:tab pos="5541963" algn="l"/>
              </a:tabLst>
            </a:pPr>
            <a:r>
              <a:rPr lang="en-US" sz="1000" dirty="0"/>
              <a:t>AIRS – 	Atmospheric Infrared Sounder</a:t>
            </a:r>
          </a:p>
          <a:p>
            <a:pPr marL="857250" lvl="1" indent="-771525" defTabSz="1196975">
              <a:lnSpc>
                <a:spcPct val="90000"/>
              </a:lnSpc>
              <a:buNone/>
              <a:tabLst>
                <a:tab pos="1376363" algn="l"/>
                <a:tab pos="5541963" algn="l"/>
              </a:tabLst>
            </a:pPr>
            <a:r>
              <a:rPr lang="en-US" sz="1000" dirty="0"/>
              <a:t>AOL – 	Argument of Latitude</a:t>
            </a:r>
          </a:p>
          <a:p>
            <a:pPr marL="857250" lvl="1" indent="-771525" defTabSz="1196975">
              <a:lnSpc>
                <a:spcPct val="90000"/>
              </a:lnSpc>
              <a:buNone/>
              <a:tabLst>
                <a:tab pos="1376363" algn="l"/>
                <a:tab pos="5541963" algn="l"/>
              </a:tabLst>
            </a:pPr>
            <a:r>
              <a:rPr lang="en-US" sz="1000" dirty="0"/>
              <a:t>AOP – 	Argument of Perigee</a:t>
            </a:r>
          </a:p>
          <a:p>
            <a:pPr marL="857250" lvl="1" indent="-771525" defTabSz="1196975">
              <a:lnSpc>
                <a:spcPct val="90000"/>
              </a:lnSpc>
              <a:buNone/>
              <a:tabLst>
                <a:tab pos="1376363" algn="l"/>
                <a:tab pos="5541963" algn="l"/>
              </a:tabLst>
            </a:pPr>
            <a:r>
              <a:rPr lang="en-US" sz="1000" dirty="0"/>
              <a:t>ATAT – 	After the A-Train</a:t>
            </a:r>
          </a:p>
          <a:p>
            <a:pPr marL="857250" lvl="1" indent="-771525" defTabSz="1196975">
              <a:lnSpc>
                <a:spcPct val="90000"/>
              </a:lnSpc>
              <a:buNone/>
              <a:tabLst>
                <a:tab pos="1376363" algn="l"/>
                <a:tab pos="5541963" algn="l"/>
              </a:tabLst>
            </a:pPr>
            <a:r>
              <a:rPr lang="en-US" sz="1000" dirty="0"/>
              <a:t>CEM –	Constellation Exit Maneuver</a:t>
            </a:r>
          </a:p>
          <a:p>
            <a:pPr marL="857250" lvl="1" indent="-771525" defTabSz="1196975">
              <a:lnSpc>
                <a:spcPct val="90000"/>
              </a:lnSpc>
              <a:buNone/>
              <a:tabLst>
                <a:tab pos="1376363" algn="l"/>
                <a:tab pos="5541963" algn="l"/>
              </a:tabLst>
            </a:pPr>
            <a:r>
              <a:rPr lang="en-US" sz="1000" dirty="0"/>
              <a:t>CER – 	Constellation Exit Review</a:t>
            </a:r>
          </a:p>
          <a:p>
            <a:pPr marL="857250" lvl="1" indent="-771525" defTabSz="1196975">
              <a:lnSpc>
                <a:spcPct val="90000"/>
              </a:lnSpc>
              <a:buNone/>
              <a:tabLst>
                <a:tab pos="1376363" algn="l"/>
                <a:tab pos="5541963" algn="l"/>
              </a:tabLst>
            </a:pPr>
            <a:r>
              <a:rPr lang="en-US" sz="1000" dirty="0"/>
              <a:t>CRMS – 	Collision Risk Management System</a:t>
            </a:r>
          </a:p>
          <a:p>
            <a:pPr marL="857250" lvl="1" indent="-771525" defTabSz="1196975">
              <a:lnSpc>
                <a:spcPct val="90000"/>
              </a:lnSpc>
              <a:buNone/>
              <a:tabLst>
                <a:tab pos="1376363" algn="l"/>
                <a:tab pos="5541963" algn="l"/>
              </a:tabLst>
            </a:pPr>
            <a:r>
              <a:rPr lang="en-US" sz="1000" dirty="0"/>
              <a:t>DAM – 	Debris Avoidance Maneuver</a:t>
            </a:r>
          </a:p>
          <a:p>
            <a:pPr marL="857250" lvl="1" indent="-771525" defTabSz="1196975">
              <a:lnSpc>
                <a:spcPct val="90000"/>
              </a:lnSpc>
              <a:buNone/>
              <a:tabLst>
                <a:tab pos="1376363" algn="l"/>
                <a:tab pos="5541963" algn="l"/>
              </a:tabLst>
            </a:pPr>
            <a:r>
              <a:rPr lang="en-US" sz="1000" dirty="0"/>
              <a:t>DAS – 	Debris Assessment Software</a:t>
            </a:r>
          </a:p>
          <a:p>
            <a:pPr marL="857250" lvl="1" indent="-771525" defTabSz="1196975">
              <a:lnSpc>
                <a:spcPct val="90000"/>
              </a:lnSpc>
              <a:buNone/>
              <a:tabLst>
                <a:tab pos="1376363" algn="l"/>
                <a:tab pos="5541963" algn="l"/>
              </a:tabLst>
            </a:pPr>
            <a:r>
              <a:rPr lang="en-US" sz="1000" dirty="0"/>
              <a:t>DMU – 	Drag Make-Up</a:t>
            </a:r>
          </a:p>
          <a:p>
            <a:pPr marL="857250" lvl="1" indent="-771525" defTabSz="1196975">
              <a:lnSpc>
                <a:spcPct val="90000"/>
              </a:lnSpc>
              <a:buNone/>
              <a:tabLst>
                <a:tab pos="1376363" algn="l"/>
                <a:tab pos="5541963" algn="l"/>
              </a:tabLst>
            </a:pPr>
            <a:r>
              <a:rPr lang="en-US" sz="1000" dirty="0"/>
              <a:t>DMUM – 	Drag Make-up Maneuver</a:t>
            </a:r>
          </a:p>
          <a:p>
            <a:pPr marL="857250" lvl="1" indent="-771525" defTabSz="1196975">
              <a:lnSpc>
                <a:spcPct val="90000"/>
              </a:lnSpc>
              <a:buNone/>
              <a:tabLst>
                <a:tab pos="1376363" algn="l"/>
                <a:tab pos="5541963" algn="l"/>
              </a:tabLst>
            </a:pPr>
            <a:r>
              <a:rPr lang="en-US" sz="1000" dirty="0"/>
              <a:t>DOD – 	Depth of Discharge</a:t>
            </a:r>
          </a:p>
          <a:p>
            <a:pPr marL="857250" lvl="1" indent="-771525" defTabSz="1196975">
              <a:lnSpc>
                <a:spcPct val="90000"/>
              </a:lnSpc>
              <a:buNone/>
              <a:tabLst>
                <a:tab pos="1376363" algn="l"/>
                <a:tab pos="5541963" algn="l"/>
              </a:tabLst>
            </a:pPr>
            <a:r>
              <a:rPr lang="en-US" sz="1000" dirty="0"/>
              <a:t>ECC or e – 	Eccentricity</a:t>
            </a:r>
          </a:p>
          <a:p>
            <a:pPr marL="857250" lvl="1" indent="-771525" defTabSz="1196975">
              <a:lnSpc>
                <a:spcPct val="90000"/>
              </a:lnSpc>
              <a:buNone/>
              <a:tabLst>
                <a:tab pos="1376363" algn="l"/>
                <a:tab pos="5541963" algn="l"/>
              </a:tabLst>
            </a:pPr>
            <a:r>
              <a:rPr lang="en-US" sz="1000" dirty="0"/>
              <a:t>EO-1 – 	Earth Observing-1</a:t>
            </a:r>
          </a:p>
          <a:p>
            <a:pPr marL="857250" lvl="1" indent="-771525" defTabSz="1196975">
              <a:lnSpc>
                <a:spcPct val="90000"/>
              </a:lnSpc>
              <a:buNone/>
              <a:tabLst>
                <a:tab pos="1376363" algn="l"/>
                <a:tab pos="5541963" algn="l"/>
              </a:tabLst>
            </a:pPr>
            <a:r>
              <a:rPr lang="en-US" sz="1000" dirty="0"/>
              <a:t>EOL –	End of Life</a:t>
            </a:r>
          </a:p>
          <a:p>
            <a:pPr marL="857250" lvl="1" indent="-771525" defTabSz="1196975">
              <a:lnSpc>
                <a:spcPct val="90000"/>
              </a:lnSpc>
              <a:buNone/>
              <a:tabLst>
                <a:tab pos="1376363" algn="l"/>
                <a:tab pos="5541963" algn="l"/>
              </a:tabLst>
            </a:pPr>
            <a:r>
              <a:rPr lang="en-US" sz="1000" dirty="0"/>
              <a:t>EOM – 	End of Mission</a:t>
            </a:r>
          </a:p>
          <a:p>
            <a:pPr marL="857250" lvl="1" indent="-771525" defTabSz="1196975">
              <a:lnSpc>
                <a:spcPct val="90000"/>
              </a:lnSpc>
              <a:buNone/>
              <a:tabLst>
                <a:tab pos="1376363" algn="l"/>
                <a:tab pos="5541963" algn="l"/>
              </a:tabLst>
            </a:pPr>
            <a:r>
              <a:rPr lang="en-US" sz="1000" dirty="0"/>
              <a:t>EOMP –	End of Mission Plan</a:t>
            </a:r>
          </a:p>
          <a:p>
            <a:pPr marL="857250" lvl="1" indent="-771525" defTabSz="1196975">
              <a:lnSpc>
                <a:spcPct val="90000"/>
              </a:lnSpc>
              <a:buNone/>
              <a:tabLst>
                <a:tab pos="1376363" algn="l"/>
                <a:tab pos="5541963" algn="l"/>
              </a:tabLst>
            </a:pPr>
            <a:r>
              <a:rPr lang="en-US" sz="1000" dirty="0"/>
              <a:t>EOS – 	Earth Observing System</a:t>
            </a:r>
          </a:p>
          <a:p>
            <a:pPr marL="857250" lvl="1" indent="-771525" defTabSz="1196975">
              <a:lnSpc>
                <a:spcPct val="90000"/>
              </a:lnSpc>
              <a:buNone/>
              <a:tabLst>
                <a:tab pos="1376363" algn="l"/>
                <a:tab pos="5541963" algn="l"/>
              </a:tabLst>
            </a:pPr>
            <a:r>
              <a:rPr lang="en-US" sz="1000" dirty="0"/>
              <a:t>EPS – 	Electrical Power System</a:t>
            </a:r>
          </a:p>
          <a:p>
            <a:pPr marL="857250" lvl="1" indent="-771525" defTabSz="1196975">
              <a:lnSpc>
                <a:spcPct val="90000"/>
              </a:lnSpc>
              <a:buNone/>
              <a:tabLst>
                <a:tab pos="1376363" algn="l"/>
                <a:tab pos="5541963" algn="l"/>
              </a:tabLst>
            </a:pPr>
            <a:r>
              <a:rPr lang="en-US" sz="1000" dirty="0"/>
              <a:t>ESC – 	Earth Science Constellation</a:t>
            </a:r>
          </a:p>
          <a:p>
            <a:pPr marL="857250" lvl="1" indent="-771525" defTabSz="1196975">
              <a:lnSpc>
                <a:spcPct val="90000"/>
              </a:lnSpc>
              <a:buNone/>
              <a:tabLst>
                <a:tab pos="1376363" algn="l"/>
                <a:tab pos="5541963" algn="l"/>
              </a:tabLst>
            </a:pPr>
            <a:r>
              <a:rPr lang="en-US" sz="1000" dirty="0"/>
              <a:t>ESMO – 	Earth Science Mission Operations</a:t>
            </a:r>
          </a:p>
          <a:p>
            <a:pPr marL="857250" lvl="1" indent="-771525" defTabSz="1196975">
              <a:lnSpc>
                <a:spcPct val="90000"/>
              </a:lnSpc>
              <a:buNone/>
              <a:tabLst>
                <a:tab pos="1376363" algn="l"/>
                <a:tab pos="5541963" algn="l"/>
              </a:tabLst>
            </a:pPr>
            <a:r>
              <a:rPr lang="en-US" sz="1000" dirty="0"/>
              <a:t>FDS – 	Flight Dynamics System</a:t>
            </a:r>
          </a:p>
          <a:p>
            <a:pPr marL="857250" lvl="1" indent="-771525" defTabSz="1196975">
              <a:lnSpc>
                <a:spcPct val="90000"/>
              </a:lnSpc>
              <a:buNone/>
              <a:tabLst>
                <a:tab pos="1376363" algn="l"/>
                <a:tab pos="5541963" algn="l"/>
              </a:tabLst>
            </a:pPr>
            <a:r>
              <a:rPr lang="en-US" sz="1000" dirty="0"/>
              <a:t>FDSS-III – 	Flight Dynamics Support Services III contract</a:t>
            </a:r>
          </a:p>
          <a:p>
            <a:pPr marL="857250" lvl="1" indent="-771525" defTabSz="1196975">
              <a:lnSpc>
                <a:spcPct val="90000"/>
              </a:lnSpc>
              <a:buNone/>
              <a:tabLst>
                <a:tab pos="1376363" algn="l"/>
                <a:tab pos="5541963" algn="l"/>
              </a:tabLst>
            </a:pPr>
            <a:r>
              <a:rPr lang="en-US" sz="1000" dirty="0"/>
              <a:t>FOT – 	Flight Operations Team</a:t>
            </a:r>
          </a:p>
          <a:p>
            <a:pPr marL="857250" lvl="1" indent="-771525" defTabSz="1196975">
              <a:lnSpc>
                <a:spcPct val="90000"/>
              </a:lnSpc>
              <a:buNone/>
              <a:tabLst>
                <a:tab pos="1376363" algn="l"/>
                <a:tab pos="5541963" algn="l"/>
              </a:tabLst>
            </a:pPr>
            <a:r>
              <a:rPr lang="en-US" sz="1000" dirty="0"/>
              <a:t>GCOM-W1 –	Global Change Observation Mission for Water (1)</a:t>
            </a:r>
          </a:p>
          <a:p>
            <a:pPr marL="857250" lvl="1" indent="-771525" defTabSz="1196975">
              <a:lnSpc>
                <a:spcPct val="90000"/>
              </a:lnSpc>
              <a:buNone/>
              <a:tabLst>
                <a:tab pos="1376363" algn="l"/>
                <a:tab pos="5541963" algn="l"/>
              </a:tabLst>
            </a:pPr>
            <a:r>
              <a:rPr lang="en-US" sz="1000" dirty="0"/>
              <a:t>GMT – 	Greenwich Mean Time</a:t>
            </a:r>
          </a:p>
          <a:p>
            <a:pPr marL="857250" lvl="1" indent="-771525" defTabSz="1196975">
              <a:lnSpc>
                <a:spcPct val="90000"/>
              </a:lnSpc>
              <a:buNone/>
              <a:tabLst>
                <a:tab pos="1376363" algn="l"/>
                <a:tab pos="5541963" algn="l"/>
              </a:tabLst>
            </a:pPr>
            <a:r>
              <a:rPr lang="en-US" sz="1000" dirty="0"/>
              <a:t>GSFC – 	Goddard Space Flight Center</a:t>
            </a:r>
          </a:p>
          <a:p>
            <a:pPr marL="857250" lvl="1" indent="-771525" defTabSz="1196975">
              <a:lnSpc>
                <a:spcPct val="90000"/>
              </a:lnSpc>
              <a:buNone/>
              <a:tabLst>
                <a:tab pos="1376363" algn="l"/>
                <a:tab pos="5541963" algn="l"/>
              </a:tabLst>
            </a:pPr>
            <a:r>
              <a:rPr lang="en-US" sz="1000" dirty="0"/>
              <a:t>HQ – 	Headquarters</a:t>
            </a:r>
          </a:p>
          <a:p>
            <a:pPr marL="857250" lvl="1" indent="-771525" defTabSz="1196975">
              <a:lnSpc>
                <a:spcPct val="90000"/>
              </a:lnSpc>
              <a:buNone/>
              <a:tabLst>
                <a:tab pos="1376363" algn="l"/>
                <a:tab pos="5541963" algn="l"/>
              </a:tabLst>
            </a:pPr>
            <a:r>
              <a:rPr lang="en-US" sz="1000" dirty="0"/>
              <a:t>IOT – 	Instrument Operations Team</a:t>
            </a:r>
          </a:p>
          <a:p>
            <a:pPr marL="857250" lvl="1" indent="-771525" defTabSz="1196975">
              <a:lnSpc>
                <a:spcPct val="90000"/>
              </a:lnSpc>
              <a:buNone/>
              <a:tabLst>
                <a:tab pos="1376363" algn="l"/>
                <a:tab pos="5541963" algn="l"/>
              </a:tabLst>
            </a:pPr>
            <a:r>
              <a:rPr lang="en-US" sz="1000" dirty="0"/>
              <a:t>JAXA – 	Japan Aerospace Exploration Agency</a:t>
            </a:r>
          </a:p>
          <a:p>
            <a:pPr marL="857250" lvl="1" indent="-771525" defTabSz="1196975">
              <a:lnSpc>
                <a:spcPct val="90000"/>
              </a:lnSpc>
              <a:buNone/>
              <a:tabLst>
                <a:tab pos="1376363" algn="l"/>
                <a:tab pos="5541963" algn="l"/>
              </a:tabLst>
            </a:pPr>
            <a:r>
              <a:rPr lang="en-US" sz="1000" dirty="0"/>
              <a:t>JSC – 	Johnson Space Center</a:t>
            </a:r>
          </a:p>
          <a:p>
            <a:pPr marL="857250" lvl="1" indent="-771525" defTabSz="1196975">
              <a:lnSpc>
                <a:spcPct val="90000"/>
              </a:lnSpc>
              <a:buNone/>
              <a:tabLst>
                <a:tab pos="1376363" algn="l"/>
                <a:tab pos="5541963" algn="l"/>
              </a:tabLst>
            </a:pPr>
            <a:r>
              <a:rPr lang="en-US" sz="1000" dirty="0"/>
              <a:t>kg – 	kilogram</a:t>
            </a:r>
          </a:p>
          <a:p>
            <a:pPr marL="857250" lvl="1" indent="-771525" defTabSz="1196975">
              <a:lnSpc>
                <a:spcPct val="90000"/>
              </a:lnSpc>
              <a:buNone/>
              <a:tabLst>
                <a:tab pos="1376363" algn="l"/>
                <a:tab pos="5541963" algn="l"/>
              </a:tabLst>
            </a:pPr>
            <a:r>
              <a:rPr lang="en-US" sz="1000" dirty="0"/>
              <a:t>km – 	kilometer</a:t>
            </a:r>
          </a:p>
          <a:p>
            <a:pPr marL="857250" lvl="1" indent="-771525" defTabSz="1196975">
              <a:lnSpc>
                <a:spcPct val="90000"/>
              </a:lnSpc>
              <a:buNone/>
              <a:tabLst>
                <a:tab pos="1376363" algn="l"/>
                <a:tab pos="5541963" algn="l"/>
              </a:tabLst>
            </a:pPr>
            <a:r>
              <a:rPr lang="en-US" sz="1000" dirty="0"/>
              <a:t>m –	meter</a:t>
            </a:r>
          </a:p>
          <a:p>
            <a:pPr marL="857250" lvl="1" indent="-771525" defTabSz="1196975">
              <a:lnSpc>
                <a:spcPct val="90000"/>
              </a:lnSpc>
              <a:buNone/>
              <a:tabLst>
                <a:tab pos="1376363" algn="l"/>
                <a:tab pos="5541963" algn="l"/>
              </a:tabLst>
            </a:pPr>
            <a:r>
              <a:rPr lang="en-US" sz="1000" dirty="0"/>
              <a:t>MD – 	Mission Director –</a:t>
            </a:r>
          </a:p>
          <a:p>
            <a:pPr marL="857250" lvl="1" indent="-771525" defTabSz="1196975">
              <a:lnSpc>
                <a:spcPct val="90000"/>
              </a:lnSpc>
              <a:buNone/>
              <a:tabLst>
                <a:tab pos="1376363" algn="l"/>
                <a:tab pos="5541963" algn="l"/>
              </a:tabLst>
            </a:pPr>
            <a:r>
              <a:rPr lang="en-US" sz="1000" dirty="0"/>
              <a:t>MLT – 	Mean Local Time</a:t>
            </a:r>
          </a:p>
          <a:p>
            <a:pPr marL="857250" lvl="1" indent="-771525" defTabSz="1196975">
              <a:lnSpc>
                <a:spcPct val="90000"/>
              </a:lnSpc>
              <a:buNone/>
              <a:tabLst>
                <a:tab pos="1376363" algn="l"/>
                <a:tab pos="5541963" algn="l"/>
              </a:tabLst>
            </a:pPr>
            <a:r>
              <a:rPr lang="en-US" sz="1000" dirty="0"/>
              <a:t>MODIS – 	Moderate Resolution Imaging Spectroradiometer</a:t>
            </a:r>
          </a:p>
          <a:p>
            <a:pPr marL="857250" lvl="1" indent="-771525" defTabSz="1196975">
              <a:lnSpc>
                <a:spcPct val="90000"/>
              </a:lnSpc>
              <a:buNone/>
              <a:tabLst>
                <a:tab pos="1376363" algn="l"/>
                <a:tab pos="5541963" algn="l"/>
              </a:tabLst>
            </a:pPr>
            <a:r>
              <a:rPr lang="en-US" sz="1000" dirty="0"/>
              <a:t>MOWG – 	Mission Operations Working Group</a:t>
            </a:r>
          </a:p>
          <a:p>
            <a:pPr marL="857250" lvl="1" indent="-771525" defTabSz="1196975">
              <a:lnSpc>
                <a:spcPct val="90000"/>
              </a:lnSpc>
              <a:buNone/>
              <a:tabLst>
                <a:tab pos="1376363" algn="l"/>
                <a:tab pos="5541963" algn="l"/>
              </a:tabLst>
            </a:pPr>
            <a:r>
              <a:rPr lang="en-US" sz="1000" dirty="0"/>
              <a:t>NASA – 	National Aeronautics &amp; Space Administration</a:t>
            </a:r>
          </a:p>
          <a:p>
            <a:pPr marL="857250" lvl="1" indent="-771525" defTabSz="1196975">
              <a:lnSpc>
                <a:spcPct val="90000"/>
              </a:lnSpc>
              <a:buNone/>
              <a:tabLst>
                <a:tab pos="1376363" algn="l"/>
                <a:tab pos="5541963" algn="l"/>
              </a:tabLst>
            </a:pPr>
            <a:r>
              <a:rPr lang="en-US" sz="1000" dirty="0"/>
              <a:t>NG – 	Northrup Grumman </a:t>
            </a:r>
          </a:p>
          <a:p>
            <a:pPr marL="857250" lvl="1" indent="-771525" defTabSz="1196975">
              <a:lnSpc>
                <a:spcPct val="90000"/>
              </a:lnSpc>
              <a:buNone/>
              <a:tabLst>
                <a:tab pos="1376363" algn="l"/>
                <a:tab pos="5541963" algn="l"/>
              </a:tabLst>
            </a:pPr>
            <a:r>
              <a:rPr lang="en-US" sz="1000" dirty="0"/>
              <a:t>OCO-2 –	Orbiting Carbon Observatory-2</a:t>
            </a:r>
          </a:p>
          <a:p>
            <a:pPr marL="857250" lvl="1" indent="-771525" defTabSz="1196975">
              <a:lnSpc>
                <a:spcPct val="90000"/>
              </a:lnSpc>
              <a:buNone/>
              <a:tabLst>
                <a:tab pos="1376363" algn="l"/>
                <a:tab pos="5541963" algn="l"/>
              </a:tabLst>
            </a:pPr>
            <a:r>
              <a:rPr lang="en-US" sz="1000" dirty="0"/>
              <a:t>ODPO – 	Orbital Debris Program Office (NASA JSC)</a:t>
            </a:r>
          </a:p>
          <a:p>
            <a:pPr marL="857250" lvl="1" indent="-771525" defTabSz="1196975">
              <a:lnSpc>
                <a:spcPct val="90000"/>
              </a:lnSpc>
              <a:buNone/>
              <a:tabLst>
                <a:tab pos="1376363" algn="l"/>
                <a:tab pos="5541963" algn="l"/>
              </a:tabLst>
            </a:pPr>
            <a:r>
              <a:rPr lang="en-US" sz="1000" dirty="0"/>
              <a:t>OSMA – 	Office of Safety and Mission Assurance (NASA HQ)</a:t>
            </a:r>
          </a:p>
          <a:p>
            <a:pPr marL="857250" lvl="1" indent="-771525" defTabSz="1196975">
              <a:lnSpc>
                <a:spcPct val="90000"/>
              </a:lnSpc>
              <a:buNone/>
              <a:tabLst>
                <a:tab pos="1376363" algn="l"/>
                <a:tab pos="5541963" algn="l"/>
              </a:tabLst>
            </a:pPr>
            <a:r>
              <a:rPr lang="en-US" sz="1000" dirty="0"/>
              <a:t>Ops –	Operations</a:t>
            </a:r>
          </a:p>
          <a:p>
            <a:pPr marL="857250" lvl="1" indent="-771525" defTabSz="1196975">
              <a:lnSpc>
                <a:spcPct val="90000"/>
              </a:lnSpc>
              <a:buNone/>
              <a:tabLst>
                <a:tab pos="1376363" algn="l"/>
                <a:tab pos="5541963" algn="l"/>
              </a:tabLst>
            </a:pPr>
            <a:r>
              <a:rPr lang="en-US" sz="1000" dirty="0"/>
              <a:t>ORF – 	Orbit Reference Frame</a:t>
            </a:r>
          </a:p>
          <a:p>
            <a:pPr marL="857250" lvl="1" indent="-771525" defTabSz="1196975">
              <a:lnSpc>
                <a:spcPct val="90000"/>
              </a:lnSpc>
              <a:buNone/>
              <a:tabLst>
                <a:tab pos="1376363" algn="l"/>
                <a:tab pos="5541963" algn="l"/>
              </a:tabLst>
            </a:pPr>
            <a:r>
              <a:rPr lang="en-US" sz="1000" dirty="0"/>
              <a:t>PARASOL –	Polarization &amp; Anisotropy of </a:t>
            </a:r>
            <a:r>
              <a:rPr lang="en-US" sz="1000" dirty="0" err="1"/>
              <a:t>Reflectances</a:t>
            </a:r>
            <a:r>
              <a:rPr lang="en-US" sz="1000" dirty="0"/>
              <a:t> for Atmospheric Sciences coupled with Observations from a Lidar</a:t>
            </a:r>
          </a:p>
          <a:p>
            <a:pPr marL="857250" lvl="1" indent="-771525" defTabSz="1196975">
              <a:lnSpc>
                <a:spcPct val="90000"/>
              </a:lnSpc>
              <a:buNone/>
              <a:tabLst>
                <a:tab pos="1376363" algn="l"/>
                <a:tab pos="5541963" algn="l"/>
              </a:tabLst>
            </a:pPr>
            <a:r>
              <a:rPr lang="en-US" sz="1000" dirty="0"/>
              <a:t>PLM –	Perigee Lowering Maneuvers</a:t>
            </a:r>
          </a:p>
          <a:p>
            <a:pPr marL="857250" lvl="1" indent="-771525" defTabSz="1196975">
              <a:lnSpc>
                <a:spcPct val="90000"/>
              </a:lnSpc>
              <a:buNone/>
              <a:tabLst>
                <a:tab pos="1376363" algn="l"/>
                <a:tab pos="5541963" algn="l"/>
              </a:tabLst>
            </a:pPr>
            <a:r>
              <a:rPr lang="en-US" sz="1000" dirty="0"/>
              <a:t>PVT –	Pressure, Volume, &amp; Temperature</a:t>
            </a:r>
          </a:p>
          <a:p>
            <a:pPr marL="857250" lvl="1" indent="-771525" defTabSz="1196975">
              <a:lnSpc>
                <a:spcPct val="90000"/>
              </a:lnSpc>
              <a:buNone/>
              <a:tabLst>
                <a:tab pos="1376363" algn="l"/>
                <a:tab pos="5541963" algn="l"/>
              </a:tabLst>
            </a:pPr>
            <a:r>
              <a:rPr lang="en-US" sz="1000" dirty="0"/>
              <a:t>RMM – 	Risk Mitigation Maneuver</a:t>
            </a:r>
          </a:p>
          <a:p>
            <a:pPr marL="857250" lvl="1" indent="-771525" defTabSz="1196975">
              <a:lnSpc>
                <a:spcPct val="90000"/>
              </a:lnSpc>
              <a:buNone/>
              <a:tabLst>
                <a:tab pos="1376363" algn="l"/>
                <a:tab pos="5541963" algn="l"/>
              </a:tabLst>
            </a:pPr>
            <a:r>
              <a:rPr lang="en-US" sz="1000" dirty="0"/>
              <a:t>RW – 	Reaction Wheels</a:t>
            </a:r>
          </a:p>
          <a:p>
            <a:pPr marL="857250" lvl="1" indent="-771525" defTabSz="1196975">
              <a:lnSpc>
                <a:spcPct val="90000"/>
              </a:lnSpc>
              <a:buNone/>
              <a:tabLst>
                <a:tab pos="1376363" algn="l"/>
                <a:tab pos="5541963" algn="l"/>
              </a:tabLst>
            </a:pPr>
            <a:r>
              <a:rPr lang="en-US" sz="1000" dirty="0"/>
              <a:t>RWA – 	Reaction Wheel Assembly</a:t>
            </a:r>
          </a:p>
          <a:p>
            <a:pPr marL="857250" lvl="1" indent="-771525" defTabSz="1196975">
              <a:lnSpc>
                <a:spcPct val="90000"/>
              </a:lnSpc>
              <a:buNone/>
              <a:tabLst>
                <a:tab pos="1376363" algn="l"/>
                <a:tab pos="5541963" algn="l"/>
              </a:tabLst>
            </a:pPr>
            <a:r>
              <a:rPr lang="en-US" sz="1000" dirty="0"/>
              <a:t>s or sec –	second</a:t>
            </a:r>
          </a:p>
          <a:p>
            <a:pPr marL="857250" lvl="1" indent="-771525" defTabSz="1196975">
              <a:lnSpc>
                <a:spcPct val="90000"/>
              </a:lnSpc>
              <a:buNone/>
              <a:tabLst>
                <a:tab pos="1376363" algn="l"/>
                <a:tab pos="5541963" algn="l"/>
              </a:tabLst>
            </a:pPr>
            <a:r>
              <a:rPr lang="en-US" sz="1000" dirty="0"/>
              <a:t>SA – 	Solar Array</a:t>
            </a:r>
          </a:p>
          <a:p>
            <a:pPr marL="857250" lvl="1" indent="-771525" defTabSz="1196975">
              <a:lnSpc>
                <a:spcPct val="90000"/>
              </a:lnSpc>
              <a:buNone/>
              <a:tabLst>
                <a:tab pos="1376363" algn="l"/>
                <a:tab pos="5541963" algn="l"/>
              </a:tabLst>
            </a:pPr>
            <a:r>
              <a:rPr lang="en-US" sz="1000" dirty="0"/>
              <a:t>SAC-C –  	</a:t>
            </a:r>
            <a:r>
              <a:rPr lang="en-US" sz="1000" dirty="0" err="1"/>
              <a:t>Satelite</a:t>
            </a:r>
            <a:r>
              <a:rPr lang="en-US" sz="1000" dirty="0"/>
              <a:t> de </a:t>
            </a:r>
            <a:r>
              <a:rPr lang="en-US" sz="1000" dirty="0" err="1"/>
              <a:t>Aplicaciones</a:t>
            </a:r>
            <a:r>
              <a:rPr lang="en-US" sz="1000" dirty="0"/>
              <a:t> </a:t>
            </a:r>
            <a:r>
              <a:rPr lang="en-US" sz="1000" dirty="0" err="1"/>
              <a:t>Cientificas</a:t>
            </a:r>
            <a:r>
              <a:rPr lang="en-US" sz="1000" dirty="0"/>
              <a:t>-C</a:t>
            </a:r>
          </a:p>
          <a:p>
            <a:pPr marL="857250" lvl="1" indent="-771525" defTabSz="1196975">
              <a:lnSpc>
                <a:spcPct val="90000"/>
              </a:lnSpc>
              <a:buNone/>
              <a:tabLst>
                <a:tab pos="1376363" algn="l"/>
                <a:tab pos="5541963" algn="l"/>
              </a:tabLst>
            </a:pPr>
            <a:r>
              <a:rPr lang="en-US" sz="1000" dirty="0"/>
              <a:t>S/C – 	Spacecraft</a:t>
            </a:r>
          </a:p>
          <a:p>
            <a:pPr marL="857250" lvl="1" indent="-771525" defTabSz="1196975">
              <a:lnSpc>
                <a:spcPct val="90000"/>
              </a:lnSpc>
              <a:buNone/>
              <a:tabLst>
                <a:tab pos="1376363" algn="l"/>
                <a:tab pos="5541963" algn="l"/>
              </a:tabLst>
            </a:pPr>
            <a:r>
              <a:rPr lang="en-US" sz="1000" dirty="0"/>
              <a:t>SCS – 	Stored Command Sequence</a:t>
            </a:r>
          </a:p>
          <a:p>
            <a:pPr marL="857250" lvl="1" indent="-771525" defTabSz="1196975">
              <a:lnSpc>
                <a:spcPct val="90000"/>
              </a:lnSpc>
              <a:buNone/>
              <a:tabLst>
                <a:tab pos="1376363" algn="l"/>
                <a:tab pos="5541963" algn="l"/>
              </a:tabLst>
            </a:pPr>
            <a:r>
              <a:rPr lang="en-US" sz="1000" dirty="0"/>
              <a:t>SMA – 	Semi-Major Axis</a:t>
            </a:r>
          </a:p>
          <a:p>
            <a:pPr marL="857250" lvl="1" indent="-771525" defTabSz="1196975">
              <a:lnSpc>
                <a:spcPct val="90000"/>
              </a:lnSpc>
              <a:buNone/>
              <a:tabLst>
                <a:tab pos="1376363" algn="l"/>
                <a:tab pos="5541963" algn="l"/>
              </a:tabLst>
            </a:pPr>
            <a:r>
              <a:rPr lang="en-US" sz="1000" dirty="0"/>
              <a:t>TBC –	To Be Confirmed</a:t>
            </a:r>
          </a:p>
          <a:p>
            <a:pPr marL="857250" lvl="1" indent="-771525" defTabSz="1196975">
              <a:lnSpc>
                <a:spcPct val="90000"/>
              </a:lnSpc>
              <a:buNone/>
              <a:tabLst>
                <a:tab pos="1376363" algn="l"/>
                <a:tab pos="5541963" algn="l"/>
              </a:tabLst>
            </a:pPr>
            <a:r>
              <a:rPr lang="en-US" sz="1000" dirty="0"/>
              <a:t>TBD – 	To Be Determined</a:t>
            </a:r>
          </a:p>
          <a:p>
            <a:pPr marL="857250" lvl="1" indent="-771525" defTabSz="1196975">
              <a:lnSpc>
                <a:spcPct val="90000"/>
              </a:lnSpc>
              <a:buNone/>
              <a:tabLst>
                <a:tab pos="1376363" algn="l"/>
                <a:tab pos="5541963" algn="l"/>
              </a:tabLst>
            </a:pPr>
            <a:r>
              <a:rPr lang="en-US" sz="1000" dirty="0"/>
              <a:t>TSF – 	Thrust Scale Factor</a:t>
            </a:r>
          </a:p>
          <a:p>
            <a:pPr marL="857250" lvl="1" indent="-771525" defTabSz="1196975">
              <a:lnSpc>
                <a:spcPct val="90000"/>
              </a:lnSpc>
              <a:buNone/>
              <a:tabLst>
                <a:tab pos="5541963" algn="l"/>
              </a:tabLst>
            </a:pPr>
            <a:endParaRPr lang="en-US" sz="900" dirty="0"/>
          </a:p>
        </p:txBody>
      </p:sp>
      <p:sp>
        <p:nvSpPr>
          <p:cNvPr id="2" name="Date Placeholder 1">
            <a:extLst>
              <a:ext uri="{FF2B5EF4-FFF2-40B4-BE49-F238E27FC236}">
                <a16:creationId xmlns:a16="http://schemas.microsoft.com/office/drawing/2014/main" id="{BE3E79D9-07CD-4C32-AB44-C85DAC396524}"/>
              </a:ext>
            </a:extLst>
          </p:cNvPr>
          <p:cNvSpPr>
            <a:spLocks noGrp="1"/>
          </p:cNvSpPr>
          <p:nvPr>
            <p:ph type="dt" sz="half" idx="11"/>
          </p:nvPr>
        </p:nvSpPr>
        <p:spPr/>
        <p:txBody>
          <a:bodyPr/>
          <a:lstStyle/>
          <a:p>
            <a:pPr>
              <a:defRPr/>
            </a:pPr>
            <a:r>
              <a:rPr lang="en-US"/>
              <a:t>9/28/2021</a:t>
            </a:r>
            <a:endParaRPr lang="en-US" dirty="0"/>
          </a:p>
        </p:txBody>
      </p:sp>
      <p:sp>
        <p:nvSpPr>
          <p:cNvPr id="3" name="Footer Placeholder 2">
            <a:extLst>
              <a:ext uri="{FF2B5EF4-FFF2-40B4-BE49-F238E27FC236}">
                <a16:creationId xmlns:a16="http://schemas.microsoft.com/office/drawing/2014/main" id="{5912F010-6CD8-43DC-94E6-C1EFCA82D31E}"/>
              </a:ext>
            </a:extLst>
          </p:cNvPr>
          <p:cNvSpPr>
            <a:spLocks noGrp="1"/>
          </p:cNvSpPr>
          <p:nvPr>
            <p:ph type="ftr" sz="quarter" idx="10"/>
          </p:nvPr>
        </p:nvSpPr>
        <p:spPr/>
        <p:txBody>
          <a:bodyPr/>
          <a:lstStyle/>
          <a:p>
            <a:pPr>
              <a:defRPr/>
            </a:pPr>
            <a:r>
              <a:rPr lang="en-US"/>
              <a:t>AQUA-No-Exit-in-2022</a:t>
            </a:r>
            <a:endParaRPr lang="en-US" dirty="0"/>
          </a:p>
        </p:txBody>
      </p:sp>
    </p:spTree>
    <p:extLst>
      <p:ext uri="{BB962C8B-B14F-4D97-AF65-F5344CB8AC3E}">
        <p14:creationId xmlns:p14="http://schemas.microsoft.com/office/powerpoint/2010/main" val="3667781925"/>
      </p:ext>
    </p:extLst>
  </p:cSld>
  <p:clrMapOvr>
    <a:masterClrMapping/>
  </p:clrMapOvr>
</p:sld>
</file>

<file path=ppt/theme/theme1.xml><?xml version="1.0" encoding="utf-8"?>
<a:theme xmlns:a="http://schemas.openxmlformats.org/drawingml/2006/main" name="Default 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48460</TotalTime>
  <Pages>88</Pages>
  <Words>2648</Words>
  <Application>Microsoft Office PowerPoint</Application>
  <PresentationFormat>On-screen Show (4:3)</PresentationFormat>
  <Paragraphs>294</Paragraphs>
  <Slides>28</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Times</vt:lpstr>
      <vt:lpstr>Times New Roman</vt:lpstr>
      <vt:lpstr>Default Design</vt:lpstr>
      <vt:lpstr>A-Train Exit Options September 28, 2021</vt:lpstr>
      <vt:lpstr>Background</vt:lpstr>
      <vt:lpstr>Previous &amp; Planned Exits</vt:lpstr>
      <vt:lpstr>Summary of Options Analyzed</vt:lpstr>
      <vt:lpstr>PowerPoint Presentation</vt:lpstr>
      <vt:lpstr>Known Challenges and Lessons Learned</vt:lpstr>
      <vt:lpstr>New Aqua A-Train Exit Option “Free-Drift/No-Exit”</vt:lpstr>
      <vt:lpstr>“Free-Drift/No-Exit” PROs and CONs</vt:lpstr>
      <vt:lpstr>PowerPoint Presentation</vt:lpstr>
      <vt:lpstr>Aqua Spring 2021 Lifetime and Decommissioning Analysis 9/1/2021 – v1  Plots &amp; Tables Compilation of Selected Plots</vt:lpstr>
      <vt:lpstr>January 2022 Free-Drift/No-Exit June 4th – July 12th,  2024 PLMs  Passivate/Decommission August 2026</vt:lpstr>
      <vt:lpstr>Semi Major Axis (SMA) Jan 2022 Baseline vs. Free-Drift/No-Exit:  June-July 2024 PLMs</vt:lpstr>
      <vt:lpstr>Mean Local Time (MLT) Jan 2022 Baseline vs. Free-Drift/No-Exit:  June-July 2024 PLMs</vt:lpstr>
      <vt:lpstr>Solar Beta Angle Jan 2022 Baseline vs. Free-Drift/No-Exit:  June-July 2024 PLMs</vt:lpstr>
      <vt:lpstr>January 2022 Free-Drift/No-Exit June 4th – July 12th, 2024, PLMs End of Science Mission: August 2026</vt:lpstr>
      <vt:lpstr>Next Steps</vt:lpstr>
      <vt:lpstr>Orbit Evolution  Aqua vs. GCOM-W &amp; OCO-2 1 January 2022 – 1 January 2024 If Aqua Stops Maneuvering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Abbreviations / Acronyms List</vt:lpstr>
    </vt:vector>
  </TitlesOfParts>
  <Company>NASA/GSFC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Spacecraft Status</dc:title>
  <dc:subject>Aqua</dc:subject>
  <dc:creator>Bill Guit</dc:creator>
  <cp:lastModifiedBy>Annadale, Selene R. (GSFC-428.0)[ASRC FEDERAL SYSTEM SOLUTIONS]</cp:lastModifiedBy>
  <cp:revision>5782</cp:revision>
  <cp:lastPrinted>2021-09-09T03:24:30Z</cp:lastPrinted>
  <dcterms:created xsi:type="dcterms:W3CDTF">1999-09-30T01:16:08Z</dcterms:created>
  <dcterms:modified xsi:type="dcterms:W3CDTF">2021-09-15T15:20:14Z</dcterms:modified>
</cp:coreProperties>
</file>