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5"/>
  </p:sldMasterIdLst>
  <p:notesMasterIdLst>
    <p:notesMasterId r:id="rId17"/>
  </p:notesMasterIdLst>
  <p:sldIdLst>
    <p:sldId id="1575" r:id="rId6"/>
    <p:sldId id="1322" r:id="rId7"/>
    <p:sldId id="283" r:id="rId8"/>
    <p:sldId id="284" r:id="rId9"/>
    <p:sldId id="1576" r:id="rId10"/>
    <p:sldId id="285" r:id="rId11"/>
    <p:sldId id="899" r:id="rId12"/>
    <p:sldId id="1564" r:id="rId13"/>
    <p:sldId id="287" r:id="rId14"/>
    <p:sldId id="290" r:id="rId15"/>
    <p:sldId id="157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RTGERINK, MARIELLA E. (JSC-EP5)[Jacobs Technology, Inc.]" initials="HME(TI" lastIdx="10" clrIdx="0">
    <p:extLst>
      <p:ext uri="{19B8F6BF-5375-455C-9EA6-DF929625EA0E}">
        <p15:presenceInfo xmlns:p15="http://schemas.microsoft.com/office/powerpoint/2012/main" userId="S-1-5-21-330711430-3775241029-4075259233-807321" providerId="AD"/>
      </p:ext>
    </p:extLst>
  </p:cmAuthor>
  <p:cmAuthor id="2" name="Catsulis, Nicholas W. (JSC-SF111)[WYLE LABORATORIES, INC.]" initials="CNW(LI" lastIdx="4" clrIdx="1">
    <p:extLst>
      <p:ext uri="{19B8F6BF-5375-455C-9EA6-DF929625EA0E}">
        <p15:presenceInfo xmlns:p15="http://schemas.microsoft.com/office/powerpoint/2012/main" userId="S-1-5-21-330711430-3775241029-4075259233-883575" providerId="AD"/>
      </p:ext>
    </p:extLst>
  </p:cmAuthor>
  <p:cmAuthor id="3" name="Smith, Holly A. (JSC-SF3)[WYLE LABORATORIES, INC.]" initials="SHA(LI" lastIdx="4" clrIdx="2">
    <p:extLst>
      <p:ext uri="{19B8F6BF-5375-455C-9EA6-DF929625EA0E}">
        <p15:presenceInfo xmlns:p15="http://schemas.microsoft.com/office/powerpoint/2012/main" userId="S-1-5-21-330711430-3775241029-4075259233-295289" providerId="AD"/>
      </p:ext>
    </p:extLst>
  </p:cmAuthor>
  <p:cmAuthor id="4" name="Reeves, Jacqueline M. (JSC-SK)[WYLE LABORATORIES, INC.]" initials="RJM(LI" lastIdx="8" clrIdx="3">
    <p:extLst>
      <p:ext uri="{19B8F6BF-5375-455C-9EA6-DF929625EA0E}">
        <p15:presenceInfo xmlns:p15="http://schemas.microsoft.com/office/powerpoint/2012/main" userId="S::jmreeves@ndc.nasa.gov::7038debf-d9df-4e41-8391-10cb2965432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BF5"/>
    <a:srgbClr val="D0D8E8"/>
    <a:srgbClr val="FFFCF2"/>
    <a:srgbClr val="FFE696"/>
    <a:srgbClr val="F2B800"/>
    <a:srgbClr val="C09200"/>
    <a:srgbClr val="EE0000"/>
    <a:srgbClr val="A80000"/>
    <a:srgbClr val="FF3F3F"/>
    <a:srgbClr val="FF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4" autoAdjust="0"/>
    <p:restoredTop sz="92652" autoAdjust="0"/>
  </p:normalViewPr>
  <p:slideViewPr>
    <p:cSldViewPr snapToGrid="0" snapToObjects="1">
      <p:cViewPr varScale="1">
        <p:scale>
          <a:sx n="67" d="100"/>
          <a:sy n="67" d="100"/>
        </p:scale>
        <p:origin x="68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B0EAC-A7F8-4D48-A047-E1E2BF82F685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89208-19D7-9E47-969D-1A76A4CEEE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40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 physiological adaptations: especially when it comes to SANS/CO2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A89208-19D7-9E47-969D-1A76A4CEEE2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64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A89208-19D7-9E47-969D-1A76A4CEEE2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47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A89208-19D7-9E47-969D-1A76A4CEEE2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788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A89208-19D7-9E47-969D-1A76A4CEEE2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633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 sz="2000"/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 spd="med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9B15C5C-0988-094E-B1BA-EF1B8BCD2926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160534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9347200" y="6488668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50982-42F3-5447-871F-AFA39A36BE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12192000" cy="84613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defTabSz="45720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endParaRPr lang="en-US" altLang="en-US" sz="1800" dirty="0">
              <a:solidFill>
                <a:srgbClr val="000000"/>
              </a:solidFill>
              <a:latin typeface="Arial" pitchFamily="34" charset="0"/>
              <a:cs typeface="ＭＳ Ｐゴシック" charset="0"/>
            </a:endParaRPr>
          </a:p>
        </p:txBody>
      </p:sp>
      <p:pic>
        <p:nvPicPr>
          <p:cNvPr id="1027" name="Picture 7" descr="NASA insignia RGB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84984" y="31056"/>
            <a:ext cx="1040477" cy="78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999598" y="103188"/>
            <a:ext cx="10085386" cy="7429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003303"/>
            <a:ext cx="10972800" cy="51228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10723594" y="6480742"/>
            <a:ext cx="13237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4E5DB78-4BDE-46FE-B77E-1696301DFFBD}" type="slidenum">
              <a:rPr lang="en-US" sz="1400" smtClean="0">
                <a:latin typeface="Arial"/>
                <a:cs typeface="Arial"/>
              </a:rPr>
              <a:pPr algn="r"/>
              <a:t>‹#›</a:t>
            </a:fld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981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4" r:id="rId12"/>
    <p:sldLayoutId id="2147483675" r:id="rId13"/>
  </p:sldLayoutIdLst>
  <p:transition advClick="0"/>
  <p:hf sldNum="0" hdr="0" ft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Arial"/>
          <a:ea typeface="ヒラギノ角ゴ Pro W3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ヒラギノ角ゴ Pro W3" charset="-128"/>
          <a:cs typeface="Arial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ヒラギノ角ゴ Pro W3" charset="-128"/>
          <a:cs typeface="Arial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ヒラギノ角ゴ Pro W3" charset="-128"/>
          <a:cs typeface="Arial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ヒラギノ角ゴ Pro W3" charset="-128"/>
          <a:cs typeface="Arial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177800" indent="-177800" algn="l" defTabSz="457200" rtl="0" eaLnBrk="0" fontAlgn="base" hangingPunct="0">
        <a:spcBef>
          <a:spcPts val="0"/>
        </a:spcBef>
        <a:spcAft>
          <a:spcPts val="600"/>
        </a:spcAft>
        <a:buFont typeface="Arial" charset="0"/>
        <a:buChar char="•"/>
        <a:defRPr sz="2000" b="1" kern="12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685800" indent="-228600" algn="l" defTabSz="457200" rtl="0" eaLnBrk="0" fontAlgn="base" hangingPunct="0">
        <a:spcBef>
          <a:spcPts val="0"/>
        </a:spcBef>
        <a:spcAft>
          <a:spcPts val="600"/>
        </a:spcAft>
        <a:buFont typeface="Arial" charset="0"/>
        <a:buChar char="–"/>
        <a:defRPr kern="12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085850" indent="-171450" algn="l" defTabSz="457200" rtl="0" eaLnBrk="0" fontAlgn="base" hangingPunct="0">
        <a:spcBef>
          <a:spcPts val="0"/>
        </a:spcBef>
        <a:spcAft>
          <a:spcPts val="600"/>
        </a:spcAft>
        <a:buFont typeface="Courier New" panose="02070309020205020404" pitchFamily="49" charset="0"/>
        <a:buChar char="o"/>
        <a:tabLst/>
        <a:defRPr kern="12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defTabSz="457200" rtl="0" eaLnBrk="0" fontAlgn="base" hangingPunct="0">
        <a:spcBef>
          <a:spcPts val="0"/>
        </a:spcBef>
        <a:spcAft>
          <a:spcPts val="600"/>
        </a:spcAft>
        <a:buFont typeface="Arial" charset="0"/>
        <a:buChar char="–"/>
        <a:defRPr kern="12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defTabSz="457200" rtl="0" eaLnBrk="0" fontAlgn="base" hangingPunct="0">
        <a:spcBef>
          <a:spcPts val="0"/>
        </a:spcBef>
        <a:spcAft>
          <a:spcPts val="600"/>
        </a:spcAft>
        <a:buFont typeface="Arial" charset="0"/>
        <a:buChar char="»"/>
        <a:defRPr kern="12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20">
            <a:extLst>
              <a:ext uri="{FF2B5EF4-FFF2-40B4-BE49-F238E27FC236}">
                <a16:creationId xmlns:a16="http://schemas.microsoft.com/office/drawing/2014/main" id="{E2C03BB2-557C-4DE7-8667-6E07DBAE2E5A}"/>
              </a:ext>
            </a:extLst>
          </p:cNvPr>
          <p:cNvSpPr txBox="1">
            <a:spLocks noChangeAspect="1"/>
          </p:cNvSpPr>
          <p:nvPr/>
        </p:nvSpPr>
        <p:spPr bwMode="auto">
          <a:xfrm>
            <a:off x="619125" y="1473211"/>
            <a:ext cx="10382250" cy="162430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940" tIns="50940" rIns="50940" bIns="50940" numCol="1" anchor="ctr" anchorCtr="0" compatLnSpc="1">
            <a:prstTxWarp prst="textNoShape">
              <a:avLst/>
            </a:prstTxWarp>
            <a:normAutofit fontScale="92500"/>
          </a:bodyPr>
          <a:lstStyle>
            <a:lvl1pPr algn="l" defTabSz="907065" rtl="0" eaLnBrk="0" fontAlgn="base" hangingPunct="0">
              <a:spcBef>
                <a:spcPct val="0"/>
              </a:spcBef>
              <a:spcAft>
                <a:spcPct val="0"/>
              </a:spcAft>
              <a:defRPr sz="10680" b="1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ヒラギノ角ゴ Pro W3" charset="-128"/>
                <a:cs typeface="Arial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ヒラギノ角ゴ Pro W3" charset="-128"/>
                <a:cs typeface="Arial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ヒラギノ角ゴ Pro W3" charset="-128"/>
                <a:cs typeface="Arial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ヒラギノ角ゴ Pro W3" charset="-128"/>
                <a:cs typeface="Arial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TRISH Orbit Rendezvous Teleconference</a:t>
            </a:r>
          </a:p>
          <a:p>
            <a:pPr algn="ctr"/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Artemis Medical System Overview</a:t>
            </a:r>
          </a:p>
        </p:txBody>
      </p:sp>
      <p:sp>
        <p:nvSpPr>
          <p:cNvPr id="7" name="Shape 119">
            <a:extLst>
              <a:ext uri="{FF2B5EF4-FFF2-40B4-BE49-F238E27FC236}">
                <a16:creationId xmlns:a16="http://schemas.microsoft.com/office/drawing/2014/main" id="{D254A57A-27B8-41F8-8826-AEDF1EBE7983}"/>
              </a:ext>
            </a:extLst>
          </p:cNvPr>
          <p:cNvSpPr txBox="1">
            <a:spLocks noChangeAspect="1"/>
          </p:cNvSpPr>
          <p:nvPr/>
        </p:nvSpPr>
        <p:spPr bwMode="auto">
          <a:xfrm>
            <a:off x="884591" y="3634778"/>
            <a:ext cx="8934956" cy="132031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7800" indent="-17780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Arial" charset="0"/>
              <a:buChar char="•"/>
              <a:defRPr sz="2000" b="1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1pPr>
            <a:lvl2pPr marL="685800" indent="-22860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1085850" indent="-17145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/>
              <a:defRPr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baseline="30000" dirty="0">
                <a:ea typeface="+mj-ea"/>
              </a:rPr>
              <a:t>Christopher Haas, Flight Surgeon, UTMB/KBR</a:t>
            </a:r>
          </a:p>
          <a:p>
            <a:pPr marL="0" indent="0">
              <a:buNone/>
            </a:pPr>
            <a:r>
              <a:rPr lang="en-US" sz="4000" baseline="30000" dirty="0">
                <a:ea typeface="+mj-ea"/>
              </a:rPr>
              <a:t>NASA Johnson Space Center</a:t>
            </a:r>
          </a:p>
          <a:p>
            <a:pPr marL="0" indent="0">
              <a:buNone/>
            </a:pPr>
            <a:endParaRPr lang="en-US" sz="4000" baseline="30000" dirty="0">
              <a:ea typeface="+mj-ea"/>
            </a:endParaRPr>
          </a:p>
          <a:p>
            <a:pPr marL="0" indent="0">
              <a:buNone/>
            </a:pPr>
            <a:r>
              <a:rPr lang="en-US" sz="4000" baseline="30000" dirty="0">
                <a:ea typeface="+mj-ea"/>
              </a:rPr>
              <a:t>September 22, 2021</a:t>
            </a:r>
          </a:p>
        </p:txBody>
      </p:sp>
    </p:spTree>
    <p:extLst>
      <p:ext uri="{BB962C8B-B14F-4D97-AF65-F5344CB8AC3E}">
        <p14:creationId xmlns:p14="http://schemas.microsoft.com/office/powerpoint/2010/main" val="360800351"/>
      </p:ext>
    </p:extLst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System - Forward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672" y="1224755"/>
            <a:ext cx="11425237" cy="5122863"/>
          </a:xfrm>
        </p:spPr>
        <p:txBody>
          <a:bodyPr/>
          <a:lstStyle/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Orion Medical System Qualification / Flight Unit Production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Finalize Orion Medical Data Packaging and Transmission Plan</a:t>
            </a:r>
          </a:p>
          <a:p>
            <a:pPr marL="1314450" lvl="2" indent="-457200">
              <a:buFont typeface="Wingdings" panose="05000000000000000000" pitchFamily="2" charset="2"/>
              <a:buChar char="§"/>
            </a:pPr>
            <a:r>
              <a:rPr lang="en-US" sz="2400" dirty="0"/>
              <a:t>Devices may depend on portable computing device to view/record data</a:t>
            </a:r>
          </a:p>
          <a:p>
            <a:pPr marL="1314450" lvl="2" indent="-457200">
              <a:buFont typeface="Wingdings" panose="05000000000000000000" pitchFamily="2" charset="2"/>
              <a:buChar char="§"/>
            </a:pPr>
            <a:r>
              <a:rPr lang="en-US" sz="2400" dirty="0"/>
              <a:t>Once on device, working on plan to save and transmit data to ground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Artemis Medical System Development</a:t>
            </a:r>
          </a:p>
          <a:p>
            <a:pPr marL="1314450" lvl="2" indent="-457200">
              <a:buFont typeface="Wingdings" panose="05000000000000000000" pitchFamily="2" charset="2"/>
              <a:buChar char="§"/>
            </a:pPr>
            <a:r>
              <a:rPr lang="en-US" sz="2400" dirty="0"/>
              <a:t>Completion of long-duration Lunar mission medical system ConOps </a:t>
            </a:r>
          </a:p>
          <a:p>
            <a:pPr marL="1314450" lvl="2" indent="-457200">
              <a:buFont typeface="Wingdings" panose="05000000000000000000" pitchFamily="2" charset="2"/>
              <a:buChar char="§"/>
            </a:pPr>
            <a:r>
              <a:rPr lang="en-US" sz="2400" dirty="0"/>
              <a:t>Work cross program integration issues (mass, volume, etc.)</a:t>
            </a:r>
          </a:p>
          <a:p>
            <a:pPr marL="1314450" lvl="2" indent="-457200">
              <a:buFont typeface="Wingdings" panose="05000000000000000000" pitchFamily="2" charset="2"/>
              <a:buChar char="§"/>
            </a:pPr>
            <a:r>
              <a:rPr lang="en-US" sz="2400" dirty="0"/>
              <a:t>Iterate on medical system design — modify/optimize as programs mature DRMs, ConOps, medical device updates, etc.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HLS Medical System Development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6954088"/>
      </p:ext>
    </p:extLst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0C82BE-E48F-44EE-9CFC-4C5C93C42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3084" y="2463800"/>
            <a:ext cx="10363200" cy="1500187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424963370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3A404-C62D-46C9-886C-4F0391E74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System Scope: Mission Design &amp; NASA Standard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41DA81-46A6-4671-925B-374CE8DB1683}"/>
              </a:ext>
            </a:extLst>
          </p:cNvPr>
          <p:cNvSpPr/>
          <p:nvPr/>
        </p:nvSpPr>
        <p:spPr>
          <a:xfrm>
            <a:off x="284428" y="1007653"/>
            <a:ext cx="11515725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latin typeface="Arial"/>
                <a:ea typeface="ヒラギノ角ゴ Pro W3" charset="-128"/>
                <a:cs typeface="Arial"/>
              </a:rPr>
              <a:t>Medical system definition is based upon several key factors</a:t>
            </a:r>
            <a:r>
              <a:rPr lang="en-US" sz="2000" dirty="0">
                <a:latin typeface="Arial"/>
                <a:ea typeface="ヒラギノ角ゴ Pro W3" charset="-128"/>
                <a:cs typeface="Arial"/>
              </a:rPr>
              <a:t>: 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Arial"/>
                <a:ea typeface="ヒラギノ角ゴ Pro W3" charset="-128"/>
                <a:cs typeface="Arial"/>
              </a:rPr>
              <a:t>Mission duration: launch to landing/recovery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Arial"/>
                <a:ea typeface="ヒラギノ角ゴ Pro W3" charset="-128"/>
                <a:cs typeface="Arial"/>
              </a:rPr>
              <a:t>Crew Size: 4 for Artemis missions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Arial"/>
                <a:ea typeface="ヒラギノ角ゴ Pro W3" charset="-128"/>
                <a:cs typeface="Arial"/>
              </a:rPr>
              <a:t>Mission Design (e.g., docking? lunar landing/EVA?)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000" dirty="0">
                <a:latin typeface="Arial"/>
                <a:ea typeface="ヒラギノ角ゴ Pro W3" charset="-128"/>
                <a:cs typeface="Arial"/>
              </a:rPr>
              <a:t>Mission Architecture (e.g., vehicle volume/config, exercise equipment, ConOps and hardware for contingencies)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Arial"/>
                <a:ea typeface="ヒラギノ角ゴ Pro W3" charset="-128"/>
                <a:cs typeface="Arial"/>
              </a:rPr>
              <a:t>The scope is derived from NASA-STD-3001 but tailored by the Space Medicine Operations Division based on factors above and output from the Integrated Medical Model.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165385-67F6-448C-9992-4CC84861EF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1748" y="3771901"/>
            <a:ext cx="5725799" cy="284234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CF0C875-D52A-4353-B7F2-4D16C308176E}"/>
              </a:ext>
            </a:extLst>
          </p:cNvPr>
          <p:cNvSpPr/>
          <p:nvPr/>
        </p:nvSpPr>
        <p:spPr>
          <a:xfrm>
            <a:off x="2259484" y="5467350"/>
            <a:ext cx="6410325" cy="742950"/>
          </a:xfrm>
          <a:prstGeom prst="rect">
            <a:avLst/>
          </a:prstGeom>
          <a:noFill/>
          <a:ln w="31750">
            <a:solidFill>
              <a:srgbClr val="00206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723D74-2BD3-4417-B44B-8DC26EE49539}"/>
              </a:ext>
            </a:extLst>
          </p:cNvPr>
          <p:cNvSpPr txBox="1"/>
          <p:nvPr/>
        </p:nvSpPr>
        <p:spPr>
          <a:xfrm>
            <a:off x="8756853" y="5427216"/>
            <a:ext cx="30432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/>
                <a:cs typeface="Arial"/>
              </a:rPr>
              <a:t>Artemis missions fall into either Level III or IV depending upon the mission.</a:t>
            </a:r>
          </a:p>
        </p:txBody>
      </p:sp>
    </p:spTree>
    <p:extLst>
      <p:ext uri="{BB962C8B-B14F-4D97-AF65-F5344CB8AC3E}">
        <p14:creationId xmlns:p14="http://schemas.microsoft.com/office/powerpoint/2010/main" val="3332992218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5385" y="1319670"/>
            <a:ext cx="11459672" cy="54322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Artemis Medical System development effort ongoing</a:t>
            </a:r>
          </a:p>
          <a:p>
            <a:pPr marL="800100" lvl="1" indent="-342900"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Orion 21-day mission medical system design baselined and prototype built</a:t>
            </a:r>
          </a:p>
          <a:p>
            <a:pPr marL="800100" lvl="1" indent="-342900"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Deltas in work for addition of Gateway and the Human Landing System (HLS)</a:t>
            </a:r>
          </a:p>
          <a:p>
            <a:pPr marL="342900" indent="-342900"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Goal is to balance crew health needs with mission constraints, while eliminating redundancy across vehicles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Lunar surface mission will add to medical risk</a:t>
            </a:r>
          </a:p>
          <a:p>
            <a:pPr marL="800100" lvl="1" indent="-342900"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Integrated Medical Model is based on ISS resources and scenarios, therefore does not reflect risks associated with lunar surface ops</a:t>
            </a:r>
          </a:p>
          <a:p>
            <a:pPr marL="1257300" lvl="2" indent="-342900"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Principle comparison is with terrestrial disease and not physiological adaptations</a:t>
            </a:r>
          </a:p>
          <a:p>
            <a:pPr marL="800100" lvl="1" indent="-342900"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Series of flight surgeon interviews being used to appropriately scope added capabilities</a:t>
            </a:r>
          </a:p>
          <a:p>
            <a:pPr marL="800100" lvl="1" indent="-342900"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Medical ConOps to include entire mission ultimately (and all 3 vehicles – Orion, Gateway, HLS)</a:t>
            </a:r>
          </a:p>
          <a:p>
            <a:pPr marL="342900" indent="-342900"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Priority at this stage remains defining capabilities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hardware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then vehicle impacts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53307" y="87106"/>
            <a:ext cx="10085386" cy="742950"/>
          </a:xfrm>
        </p:spPr>
        <p:txBody>
          <a:bodyPr/>
          <a:lstStyle/>
          <a:p>
            <a:r>
              <a:rPr lang="en-US" dirty="0"/>
              <a:t>Medical System Development</a:t>
            </a:r>
          </a:p>
        </p:txBody>
      </p:sp>
    </p:spTree>
    <p:extLst>
      <p:ext uri="{BB962C8B-B14F-4D97-AF65-F5344CB8AC3E}">
        <p14:creationId xmlns:p14="http://schemas.microsoft.com/office/powerpoint/2010/main" val="267634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System - Assumptions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221762" y="1103434"/>
            <a:ext cx="11743076" cy="5183065"/>
          </a:xfrm>
          <a:prstGeom prst="rect">
            <a:avLst/>
          </a:prstGeom>
        </p:spPr>
        <p:txBody>
          <a:bodyPr>
            <a:noAutofit/>
          </a:bodyPr>
          <a:lstStyle>
            <a:lvl1pPr marL="177800" indent="-17780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Arial" charset="0"/>
              <a:buChar char="•"/>
              <a:defRPr sz="2000" b="1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1pPr>
            <a:lvl2pPr marL="685800" indent="-22860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1085850" indent="-17145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/>
              <a:defRPr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sz="2400" dirty="0"/>
          </a:p>
          <a:p>
            <a:pPr marL="800100" lvl="3" indent="-342900"/>
            <a:r>
              <a:rPr lang="en-US" sz="2400" dirty="0"/>
              <a:t>No EVAs planned for Orion-only mission (Artemis II)</a:t>
            </a:r>
          </a:p>
          <a:p>
            <a:pPr marL="800100" lvl="3" indent="-342900"/>
            <a:r>
              <a:rPr lang="en-US" sz="2400" dirty="0"/>
              <a:t>Integrated capabilities across programs are being pursued</a:t>
            </a:r>
          </a:p>
          <a:p>
            <a:pPr marL="1257300" lvl="4" indent="-342900"/>
            <a:r>
              <a:rPr lang="en-US" sz="2400" dirty="0"/>
              <a:t>Gateway will only be occupied when Orion is present</a:t>
            </a:r>
          </a:p>
          <a:p>
            <a:pPr marL="1257300" lvl="4" indent="-342900"/>
            <a:r>
              <a:rPr lang="en-US" sz="2400" dirty="0"/>
              <a:t>Gateway to leverage as much as possible from Orion medical capabilities</a:t>
            </a:r>
          </a:p>
          <a:p>
            <a:pPr marL="1257300" lvl="4" indent="-342900"/>
            <a:r>
              <a:rPr lang="en-US" sz="2400" dirty="0"/>
              <a:t>HLS medical capabilities are for lunar sortie only</a:t>
            </a:r>
          </a:p>
          <a:p>
            <a:pPr marL="800100" lvl="3" indent="-342900"/>
            <a:r>
              <a:rPr lang="en-US" sz="2400" dirty="0"/>
              <a:t>Medical capability design for early Artemis missions:</a:t>
            </a:r>
          </a:p>
          <a:p>
            <a:pPr marL="1257300" lvl="4" indent="-342900"/>
            <a:r>
              <a:rPr lang="en-US" sz="2400" dirty="0"/>
              <a:t>~30-day duration</a:t>
            </a:r>
          </a:p>
          <a:p>
            <a:pPr marL="1257300" lvl="4" indent="-342900"/>
            <a:r>
              <a:rPr lang="en-US" sz="2400" dirty="0"/>
              <a:t>Multi-day lunar sortie by 2 crewmembers, 2 remain in Lunar orbit</a:t>
            </a:r>
          </a:p>
          <a:p>
            <a:pPr marL="1257300" lvl="4" indent="-342900"/>
            <a:r>
              <a:rPr lang="en-US" sz="2400" dirty="0"/>
              <a:t>Orion Medical System mass/volume allocation for initial phase will be similar for subsequent missions</a:t>
            </a:r>
          </a:p>
          <a:p>
            <a:pPr marL="800100" lvl="3" indent="-342900"/>
            <a:endParaRPr lang="en-US" sz="2400" dirty="0"/>
          </a:p>
          <a:p>
            <a:pPr marL="457200" lvl="3" indent="0">
              <a:buNone/>
            </a:pPr>
            <a:endParaRPr lang="en-US" sz="2400" cap="all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0025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CA9DB-CDF4-429D-8A68-3084499E4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System Space-to-Ground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E3A61-CDF5-4978-8E68-EBC35F598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091" y="1103315"/>
            <a:ext cx="10972800" cy="5122863"/>
          </a:xfrm>
        </p:spPr>
        <p:txBody>
          <a:bodyPr/>
          <a:lstStyle/>
          <a:p>
            <a:pPr marL="342900" indent="-342900"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Orion (other Artemis communication plans TBD):</a:t>
            </a:r>
          </a:p>
          <a:p>
            <a:pPr marL="850900" lvl="1" indent="-342900"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Capability of audio +/- video connection with Ground expected majority of mission</a:t>
            </a:r>
          </a:p>
          <a:p>
            <a:pPr marL="1250950" lvl="2" indent="-342900"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Ability for real-time consultation or remote guidance a desire for medical</a:t>
            </a:r>
          </a:p>
          <a:p>
            <a:pPr marL="850900" lvl="1" indent="-342900"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Private audio with flight surgeon for medical discussions is a requirement</a:t>
            </a:r>
          </a:p>
          <a:p>
            <a:pPr marL="850900" lvl="1" indent="-342900"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Videoconferencing during medical events expected, as time and bandwidth allow</a:t>
            </a:r>
          </a:p>
          <a:p>
            <a:pPr marL="1250950" lvl="2" indent="-342900"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Private video can be diagnostic</a:t>
            </a:r>
          </a:p>
          <a:p>
            <a:pPr marL="850900" lvl="1" indent="-342900"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Medical procedures will be stored on main flight computer, also likely to be available on crew personal computing devices (Surface Pro 5s)</a:t>
            </a:r>
          </a:p>
          <a:p>
            <a:pPr marL="1250950" lvl="2" indent="-342900"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Small number of paper cue cards provided for critical devices/procedures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2266988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A7C9E06-5452-A345-8735-E2077E6AC248}"/>
              </a:ext>
            </a:extLst>
          </p:cNvPr>
          <p:cNvCxnSpPr>
            <a:cxnSpLocks/>
          </p:cNvCxnSpPr>
          <p:nvPr/>
        </p:nvCxnSpPr>
        <p:spPr>
          <a:xfrm>
            <a:off x="5827658" y="1064616"/>
            <a:ext cx="0" cy="511961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Artemis II vs. Artemis Phase 1 Medical System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906143" y="2550665"/>
            <a:ext cx="3068011" cy="1386348"/>
          </a:xfrm>
          <a:prstGeom prst="roundRect">
            <a:avLst>
              <a:gd name="adj" fmla="val 1462"/>
            </a:avLst>
          </a:prstGeom>
          <a:solidFill>
            <a:schemeClr val="accent3">
              <a:lumMod val="60000"/>
              <a:lumOff val="40000"/>
            </a:scheme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latin typeface="Calibri" panose="020F0502020204030204"/>
              </a:rPr>
              <a:t>Orion Medical Kit System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latin typeface="Calibri" panose="020F0502020204030204"/>
              </a:rPr>
              <a:t>(general supplies)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886475" y="4030692"/>
            <a:ext cx="3068005" cy="1229677"/>
          </a:xfrm>
          <a:prstGeom prst="roundRect">
            <a:avLst>
              <a:gd name="adj" fmla="val 7662"/>
            </a:avLst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rgbClr val="9751C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Gateway Medical Kit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637179" y="1880713"/>
            <a:ext cx="3087680" cy="221745"/>
          </a:xfrm>
          <a:prstGeom prst="roundRect">
            <a:avLst/>
          </a:prstGeom>
          <a:solidFill>
            <a:srgbClr val="FFC0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Seat Accessible Medical Items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637179" y="2149682"/>
            <a:ext cx="3094703" cy="338485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Orion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Medical Accessory Kit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886475" y="5837054"/>
            <a:ext cx="3087680" cy="203036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HLS Medical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Accessory Kit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886475" y="5365564"/>
            <a:ext cx="3087680" cy="376554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3175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b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HLS Health Kit</a:t>
            </a:r>
          </a:p>
        </p:txBody>
      </p:sp>
      <p:sp>
        <p:nvSpPr>
          <p:cNvPr id="14" name="Left Brace 13"/>
          <p:cNvSpPr/>
          <p:nvPr/>
        </p:nvSpPr>
        <p:spPr>
          <a:xfrm>
            <a:off x="2222176" y="1861803"/>
            <a:ext cx="304476" cy="22174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Left Brace 14"/>
          <p:cNvSpPr/>
          <p:nvPr/>
        </p:nvSpPr>
        <p:spPr>
          <a:xfrm>
            <a:off x="2202509" y="2178386"/>
            <a:ext cx="304476" cy="1778293"/>
          </a:xfrm>
          <a:prstGeom prst="leftBrace">
            <a:avLst>
              <a:gd name="adj1" fmla="val 47084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ight Brace 16"/>
          <p:cNvSpPr/>
          <p:nvPr/>
        </p:nvSpPr>
        <p:spPr>
          <a:xfrm>
            <a:off x="9117746" y="2398614"/>
            <a:ext cx="428482" cy="2861756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778" y="1611724"/>
            <a:ext cx="22083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latin typeface="Arial"/>
                <a:cs typeface="Arial"/>
              </a:rPr>
              <a:t>For use during Orion dynamic flight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40679" y="5281686"/>
            <a:ext cx="297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/>
                <a:cs typeface="Arial"/>
              </a:rPr>
              <a:t>Reserved for use during HLS Lunar sortie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459" y="2470132"/>
            <a:ext cx="22083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latin typeface="Arial"/>
                <a:cs typeface="Arial"/>
              </a:rPr>
              <a:t>For use during Orion mission</a:t>
            </a:r>
          </a:p>
          <a:p>
            <a:pPr algn="r"/>
            <a:r>
              <a:rPr lang="en-US" sz="1600" dirty="0">
                <a:latin typeface="Arial"/>
                <a:cs typeface="Arial"/>
              </a:rPr>
              <a:t>*to be sized for Artemis II DRM and associated medical risks</a:t>
            </a:r>
            <a:endParaRPr lang="en-US"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530506" y="3897662"/>
            <a:ext cx="24889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/>
                <a:cs typeface="Arial"/>
              </a:rPr>
              <a:t>Focus of Artemis Medical System (Phase 1) development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530506" y="2356618"/>
            <a:ext cx="26004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sz="1600" dirty="0">
                <a:latin typeface="Arial"/>
                <a:cs typeface="Arial"/>
              </a:rPr>
              <a:t>Medical Accessory Kits are personalized for individual crewmembers to address specific medical needs.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FD1425-2383-E94B-9020-48806AE3A7A0}"/>
              </a:ext>
            </a:extLst>
          </p:cNvPr>
          <p:cNvSpPr txBox="1"/>
          <p:nvPr/>
        </p:nvSpPr>
        <p:spPr>
          <a:xfrm>
            <a:off x="2833089" y="969517"/>
            <a:ext cx="2911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Arial"/>
                <a:cs typeface="Arial"/>
              </a:rPr>
              <a:t>Artemis II</a:t>
            </a:r>
          </a:p>
          <a:p>
            <a:pPr algn="ctr"/>
            <a:r>
              <a:rPr lang="en-US" b="1" dirty="0">
                <a:latin typeface="Arial"/>
                <a:cs typeface="Arial"/>
              </a:rPr>
              <a:t>Orion Crewed Test Flight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3AE3A33-B1C8-7949-8A97-5E2A5B035215}"/>
              </a:ext>
            </a:extLst>
          </p:cNvPr>
          <p:cNvSpPr txBox="1"/>
          <p:nvPr/>
        </p:nvSpPr>
        <p:spPr>
          <a:xfrm>
            <a:off x="6088755" y="997801"/>
            <a:ext cx="3002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/>
                <a:cs typeface="Arial"/>
              </a:rPr>
              <a:t>Artemis Phase 1</a:t>
            </a:r>
          </a:p>
          <a:p>
            <a:pPr algn="ctr"/>
            <a:r>
              <a:rPr lang="en-US" b="1" dirty="0">
                <a:latin typeface="Arial"/>
                <a:cs typeface="Arial"/>
              </a:rPr>
              <a:t>Orion + Gateway + HLS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12FCAD7-EB0E-6E43-9726-0462D437800B}"/>
              </a:ext>
            </a:extLst>
          </p:cNvPr>
          <p:cNvSpPr/>
          <p:nvPr/>
        </p:nvSpPr>
        <p:spPr>
          <a:xfrm>
            <a:off x="2661494" y="2534711"/>
            <a:ext cx="3087680" cy="1402302"/>
          </a:xfrm>
          <a:prstGeom prst="roundRect">
            <a:avLst>
              <a:gd name="adj" fmla="val 1462"/>
            </a:avLst>
          </a:prstGeom>
          <a:solidFill>
            <a:schemeClr val="accent3">
              <a:lumMod val="60000"/>
              <a:lumOff val="40000"/>
            </a:schemeClr>
          </a:solidFill>
          <a:ln w="1270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latin typeface="Calibri" panose="020F0502020204030204"/>
              </a:rPr>
              <a:t>Orion Medical Kit System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latin typeface="Calibri" panose="020F0502020204030204"/>
              </a:rPr>
              <a:t>(general supplies)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D8A1A634-4930-344A-9639-161BAF319193}"/>
              </a:ext>
            </a:extLst>
          </p:cNvPr>
          <p:cNvSpPr/>
          <p:nvPr/>
        </p:nvSpPr>
        <p:spPr>
          <a:xfrm>
            <a:off x="5913603" y="2149682"/>
            <a:ext cx="3094703" cy="338485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Orion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Medical Accessory Kit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C4CDA123-7291-3441-ABD5-23CCBE148831}"/>
              </a:ext>
            </a:extLst>
          </p:cNvPr>
          <p:cNvSpPr/>
          <p:nvPr/>
        </p:nvSpPr>
        <p:spPr>
          <a:xfrm>
            <a:off x="5923435" y="1880713"/>
            <a:ext cx="3087680" cy="221745"/>
          </a:xfrm>
          <a:prstGeom prst="roundRect">
            <a:avLst/>
          </a:prstGeom>
          <a:solidFill>
            <a:srgbClr val="FFC0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Seat Accessible Medical Items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8CB2839-4031-E244-97E0-32CAA2AE6ABB}"/>
              </a:ext>
            </a:extLst>
          </p:cNvPr>
          <p:cNvSpPr txBox="1"/>
          <p:nvPr/>
        </p:nvSpPr>
        <p:spPr>
          <a:xfrm>
            <a:off x="8652194" y="6040090"/>
            <a:ext cx="3019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/>
                <a:cs typeface="Arial"/>
              </a:rPr>
              <a:t>Launched on Orion—transferred to HLS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8E55C32-F23C-1F4E-9723-C3E94027223F}"/>
              </a:ext>
            </a:extLst>
          </p:cNvPr>
          <p:cNvSpPr txBox="1"/>
          <p:nvPr/>
        </p:nvSpPr>
        <p:spPr>
          <a:xfrm>
            <a:off x="9384561" y="957249"/>
            <a:ext cx="2600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/>
                <a:cs typeface="Arial"/>
              </a:rPr>
              <a:t>Lunar surface operations add new medical risks/scenarios that must be accommodated</a:t>
            </a:r>
          </a:p>
        </p:txBody>
      </p:sp>
    </p:spTree>
    <p:extLst>
      <p:ext uri="{BB962C8B-B14F-4D97-AF65-F5344CB8AC3E}">
        <p14:creationId xmlns:p14="http://schemas.microsoft.com/office/powerpoint/2010/main" val="1782104712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6000751" y="5662859"/>
            <a:ext cx="5546205" cy="105137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items required to be accessible to a seated/restrained crewmember pre-launch, post-ascent and post-landing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Minimal supplies (small volume); few pills, pair of glasses,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kit per crewmember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Stowed in suit forearm pocket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1488" y="11113"/>
            <a:ext cx="7859712" cy="914400"/>
          </a:xfrm>
        </p:spPr>
        <p:txBody>
          <a:bodyPr/>
          <a:lstStyle/>
          <a:p>
            <a:r>
              <a:rPr lang="en-US" dirty="0"/>
              <a:t>Orion Medical System Components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53451" y="6559552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3A8B6506-77A8-46F0-914D-B75A45CDFB9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1488" y="2690037"/>
            <a:ext cx="1676400" cy="119616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Orion Medical Kit System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(OMKS)</a:t>
            </a:r>
          </a:p>
        </p:txBody>
      </p:sp>
      <p:sp>
        <p:nvSpPr>
          <p:cNvPr id="7" name="Rectangle 6"/>
          <p:cNvSpPr/>
          <p:nvPr/>
        </p:nvSpPr>
        <p:spPr>
          <a:xfrm>
            <a:off x="6000745" y="1049253"/>
            <a:ext cx="5546212" cy="98675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Hard-sided kit mounted to wall in open cabin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accessible in-flight</a:t>
            </a:r>
          </a:p>
        </p:txBody>
      </p:sp>
      <p:sp>
        <p:nvSpPr>
          <p:cNvPr id="8" name="Rectangle 7"/>
          <p:cNvSpPr/>
          <p:nvPr/>
        </p:nvSpPr>
        <p:spPr>
          <a:xfrm>
            <a:off x="3786737" y="2876800"/>
            <a:ext cx="2015057" cy="100939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Orion Secondary Medical Kit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(OSMK)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6737" y="4705927"/>
            <a:ext cx="2026145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Orion Medical Accessory Kit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(OMAK)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96723" y="5764428"/>
            <a:ext cx="2026145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Seat Accessible Medical Items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(SAMI)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00745" y="2906246"/>
            <a:ext cx="5546204" cy="86634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stowed medical supplies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accessible in-flight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00750" y="4690637"/>
            <a:ext cx="5546207" cy="90696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Similar to ISS Medical Accessory Kit (IMAK)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personal/medical items unique to each crewmember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Stowed in lockers during launch and landing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accessible in-flight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6723" y="1040447"/>
            <a:ext cx="2026144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Orion Prime Medical Kit</a:t>
            </a:r>
          </a:p>
          <a:p>
            <a:pPr lvl="0"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(OPMK)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41487" y="4041535"/>
            <a:ext cx="1676401" cy="112159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Collective suite of hardware that includes multiple kits</a:t>
            </a:r>
          </a:p>
        </p:txBody>
      </p:sp>
      <p:cxnSp>
        <p:nvCxnSpPr>
          <p:cNvPr id="16" name="Elbow Connector 15"/>
          <p:cNvCxnSpPr>
            <a:cxnSpLocks/>
            <a:stCxn id="6" idx="3"/>
            <a:endCxn id="14" idx="1"/>
          </p:cNvCxnSpPr>
          <p:nvPr/>
        </p:nvCxnSpPr>
        <p:spPr>
          <a:xfrm flipV="1">
            <a:off x="3417888" y="1497647"/>
            <a:ext cx="378835" cy="1790472"/>
          </a:xfrm>
          <a:prstGeom prst="bentConnector3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cxnSpLocks/>
            <a:stCxn id="6" idx="3"/>
            <a:endCxn id="8" idx="1"/>
          </p:cNvCxnSpPr>
          <p:nvPr/>
        </p:nvCxnSpPr>
        <p:spPr>
          <a:xfrm>
            <a:off x="3417888" y="3288119"/>
            <a:ext cx="368849" cy="93381"/>
          </a:xfrm>
          <a:prstGeom prst="bentConnector3">
            <a:avLst>
              <a:gd name="adj1" fmla="val 50000"/>
            </a:avLst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cxnSpLocks/>
            <a:stCxn id="6" idx="3"/>
            <a:endCxn id="9" idx="1"/>
          </p:cNvCxnSpPr>
          <p:nvPr/>
        </p:nvCxnSpPr>
        <p:spPr>
          <a:xfrm>
            <a:off x="3417888" y="3288119"/>
            <a:ext cx="368849" cy="1875008"/>
          </a:xfrm>
          <a:prstGeom prst="bentConnector3">
            <a:avLst>
              <a:gd name="adj1" fmla="val 50000"/>
            </a:avLst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cxnSpLocks/>
            <a:stCxn id="6" idx="3"/>
            <a:endCxn id="10" idx="1"/>
          </p:cNvCxnSpPr>
          <p:nvPr/>
        </p:nvCxnSpPr>
        <p:spPr>
          <a:xfrm>
            <a:off x="3417888" y="3288119"/>
            <a:ext cx="378835" cy="2933509"/>
          </a:xfrm>
          <a:prstGeom prst="bentConnector3">
            <a:avLst>
              <a:gd name="adj1" fmla="val 50000"/>
            </a:avLst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4713C874-2399-4B04-9E62-C99CF507FCCB}"/>
              </a:ext>
            </a:extLst>
          </p:cNvPr>
          <p:cNvSpPr/>
          <p:nvPr/>
        </p:nvSpPr>
        <p:spPr>
          <a:xfrm>
            <a:off x="4271218" y="2159751"/>
            <a:ext cx="1553538" cy="62743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In-Suit Pill Delivery</a:t>
            </a:r>
            <a:r>
              <a:rPr lang="en-US" b="1" dirty="0"/>
              <a:t> Tool</a:t>
            </a:r>
            <a:endParaRPr lang="en-US" sz="16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D0C0CE7-DAC8-425B-81AD-DC71C957AC02}"/>
              </a:ext>
            </a:extLst>
          </p:cNvPr>
          <p:cNvSpPr/>
          <p:nvPr/>
        </p:nvSpPr>
        <p:spPr>
          <a:xfrm>
            <a:off x="4093547" y="3988878"/>
            <a:ext cx="1708247" cy="62743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Supplemental Oxygen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93F40A1-E9D1-458A-AB2A-4E90E807FC59}"/>
              </a:ext>
            </a:extLst>
          </p:cNvPr>
          <p:cNvSpPr/>
          <p:nvPr/>
        </p:nvSpPr>
        <p:spPr>
          <a:xfrm>
            <a:off x="6000747" y="2167364"/>
            <a:ext cx="5546210" cy="64514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Tool for administering medication to a pressurized, suited crew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in event of a  suited return contingency scenario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125D701-6707-4D71-AB1E-0004228F760F}"/>
              </a:ext>
            </a:extLst>
          </p:cNvPr>
          <p:cNvSpPr/>
          <p:nvPr/>
        </p:nvSpPr>
        <p:spPr>
          <a:xfrm>
            <a:off x="6000748" y="3959353"/>
            <a:ext cx="5546209" cy="64514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Oxygen hardware to treat smoke inhalation in the event of a fire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as directed by flight surgeons for additional scenarios</a:t>
            </a:r>
          </a:p>
        </p:txBody>
      </p:sp>
      <p:cxnSp>
        <p:nvCxnSpPr>
          <p:cNvPr id="51" name="Elbow Connector 15">
            <a:extLst>
              <a:ext uri="{FF2B5EF4-FFF2-40B4-BE49-F238E27FC236}">
                <a16:creationId xmlns:a16="http://schemas.microsoft.com/office/drawing/2014/main" id="{368A1C46-9149-41A8-AE80-E4DB7257DB94}"/>
              </a:ext>
            </a:extLst>
          </p:cNvPr>
          <p:cNvCxnSpPr>
            <a:cxnSpLocks/>
            <a:stCxn id="36" idx="1"/>
          </p:cNvCxnSpPr>
          <p:nvPr/>
        </p:nvCxnSpPr>
        <p:spPr>
          <a:xfrm rot="10800000">
            <a:off x="3804371" y="3791205"/>
            <a:ext cx="289176" cy="511393"/>
          </a:xfrm>
          <a:prstGeom prst="bentConnector2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15">
            <a:extLst>
              <a:ext uri="{FF2B5EF4-FFF2-40B4-BE49-F238E27FC236}">
                <a16:creationId xmlns:a16="http://schemas.microsoft.com/office/drawing/2014/main" id="{3BA72823-3FB8-46BB-B080-910046E22ED4}"/>
              </a:ext>
            </a:extLst>
          </p:cNvPr>
          <p:cNvCxnSpPr>
            <a:cxnSpLocks/>
            <a:stCxn id="35" idx="1"/>
          </p:cNvCxnSpPr>
          <p:nvPr/>
        </p:nvCxnSpPr>
        <p:spPr>
          <a:xfrm rot="10800000">
            <a:off x="3804370" y="1954849"/>
            <a:ext cx="466848" cy="518623"/>
          </a:xfrm>
          <a:prstGeom prst="bentConnector2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29534"/>
      </p:ext>
    </p:extLst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714500" y="249942"/>
            <a:ext cx="7581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indent="0">
              <a:spcBef>
                <a:spcPct val="35000"/>
              </a:spcBef>
              <a:tabLst>
                <a:tab pos="1204913" algn="l"/>
              </a:tabLst>
            </a:pPr>
            <a:r>
              <a:rPr lang="en-US" altLang="en-US" dirty="0">
                <a:solidFill>
                  <a:schemeClr val="bg1"/>
                </a:solidFill>
              </a:rPr>
              <a:t>Orion Med Kit Esti</a:t>
            </a:r>
            <a:r>
              <a:rPr lang="en-US" altLang="en-US" b="1" dirty="0">
                <a:solidFill>
                  <a:schemeClr val="bg1"/>
                </a:solidFill>
              </a:rPr>
              <a:t>mated Mass and Volume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6A3AD9E-DE22-494F-BB3B-E0E8453A6E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4800620"/>
              </p:ext>
            </p:extLst>
          </p:nvPr>
        </p:nvGraphicFramePr>
        <p:xfrm>
          <a:off x="1847850" y="1096963"/>
          <a:ext cx="9465192" cy="5714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Worksheet" r:id="rId3" imgW="6178464" imgH="4267331" progId="Excel.Sheet.12">
                  <p:embed/>
                </p:oleObj>
              </mc:Choice>
              <mc:Fallback>
                <p:oleObj name="Worksheet" r:id="rId3" imgW="6178464" imgH="4267331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6A3AD9E-DE22-494F-BB3B-E0E8453A6E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47850" y="1096963"/>
                        <a:ext cx="9465192" cy="57144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75E52494-C044-4754-B870-51CE9B12E3CD}"/>
              </a:ext>
            </a:extLst>
          </p:cNvPr>
          <p:cNvSpPr/>
          <p:nvPr/>
        </p:nvSpPr>
        <p:spPr>
          <a:xfrm>
            <a:off x="9428198" y="1057353"/>
            <a:ext cx="1884844" cy="5780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694D69-638D-4629-A3EB-0BA3D3FE6119}"/>
              </a:ext>
            </a:extLst>
          </p:cNvPr>
          <p:cNvSpPr txBox="1"/>
          <p:nvPr/>
        </p:nvSpPr>
        <p:spPr>
          <a:xfrm rot="16200000">
            <a:off x="-34370" y="4628010"/>
            <a:ext cx="2148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/>
                <a:cs typeface="Arial"/>
              </a:rPr>
              <a:t>1 OMAK and 1 SAMI </a:t>
            </a:r>
          </a:p>
          <a:p>
            <a:pPr algn="ctr"/>
            <a:r>
              <a:rPr lang="en-US" sz="1600" dirty="0">
                <a:latin typeface="Arial"/>
                <a:cs typeface="Arial"/>
              </a:rPr>
              <a:t>per Crewmember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EC2C6C5A-0D96-4CC3-B8A4-52B0F9C5C399}"/>
              </a:ext>
            </a:extLst>
          </p:cNvPr>
          <p:cNvSpPr/>
          <p:nvPr/>
        </p:nvSpPr>
        <p:spPr>
          <a:xfrm>
            <a:off x="1608556" y="3954208"/>
            <a:ext cx="105944" cy="82867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08916B7E-FEC5-4E4A-87EF-0734A72FA558}"/>
              </a:ext>
            </a:extLst>
          </p:cNvPr>
          <p:cNvSpPr/>
          <p:nvPr/>
        </p:nvSpPr>
        <p:spPr>
          <a:xfrm>
            <a:off x="1608556" y="5002376"/>
            <a:ext cx="105944" cy="86042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160407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Artemis Mission Medical Needs</a:t>
            </a:r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968977"/>
              </p:ext>
            </p:extLst>
          </p:nvPr>
        </p:nvGraphicFramePr>
        <p:xfrm>
          <a:off x="81146" y="847905"/>
          <a:ext cx="8491354" cy="6006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379">
                  <a:extLst>
                    <a:ext uri="{9D8B030D-6E8A-4147-A177-3AD203B41FA5}">
                      <a16:colId xmlns:a16="http://schemas.microsoft.com/office/drawing/2014/main" val="176386851"/>
                    </a:ext>
                  </a:extLst>
                </a:gridCol>
                <a:gridCol w="133350">
                  <a:extLst>
                    <a:ext uri="{9D8B030D-6E8A-4147-A177-3AD203B41FA5}">
                      <a16:colId xmlns:a16="http://schemas.microsoft.com/office/drawing/2014/main" val="3203017468"/>
                    </a:ext>
                  </a:extLst>
                </a:gridCol>
                <a:gridCol w="2838450">
                  <a:extLst>
                    <a:ext uri="{9D8B030D-6E8A-4147-A177-3AD203B41FA5}">
                      <a16:colId xmlns:a16="http://schemas.microsoft.com/office/drawing/2014/main" val="137766403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729864948"/>
                    </a:ext>
                  </a:extLst>
                </a:gridCol>
                <a:gridCol w="2807335">
                  <a:extLst>
                    <a:ext uri="{9D8B030D-6E8A-4147-A177-3AD203B41FA5}">
                      <a16:colId xmlns:a16="http://schemas.microsoft.com/office/drawing/2014/main" val="3171487980"/>
                    </a:ext>
                  </a:extLst>
                </a:gridCol>
              </a:tblGrid>
              <a:tr h="150471">
                <a:tc gridSpan="5">
                  <a:txBody>
                    <a:bodyPr/>
                    <a:lstStyle/>
                    <a:p>
                      <a:r>
                        <a:rPr lang="en-US" dirty="0"/>
                        <a:t>                                                         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Flown on Orion </a:t>
                      </a:r>
                    </a:p>
                  </a:txBody>
                  <a:tcPr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R="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R="0" marT="0" marB="0"/>
                </a:tc>
                <a:extLst>
                  <a:ext uri="{0D108BD9-81ED-4DB2-BD59-A6C34878D82A}">
                    <a16:rowId xmlns:a16="http://schemas.microsoft.com/office/drawing/2014/main" val="3866969906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Anti-inflammatory Medications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Antibiotic/Antiviral/Antifungal Medication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Therapeutics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3159075116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Pain Medication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Anti-arrhythmia Medication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Splinting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1859715715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Sleep Medication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Anticoagulant Medications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Wound Closure</a:t>
                      </a:r>
                    </a:p>
                  </a:txBody>
                  <a:tcPr marR="0" marT="0" marB="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739280"/>
                  </a:ext>
                </a:extLst>
              </a:tr>
              <a:tr h="2890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Stimulant Medication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Bronchodilator Medication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Wound Dressing</a:t>
                      </a:r>
                    </a:p>
                  </a:txBody>
                  <a:tcPr marR="0" marT="0" marB="0" anchor="ctr"/>
                </a:tc>
                <a:extLst>
                  <a:ext uri="{0D108BD9-81ED-4DB2-BD59-A6C34878D82A}">
                    <a16:rowId xmlns:a16="http://schemas.microsoft.com/office/drawing/2014/main" val="1960513219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Decongestant Medication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Pre-loading fluid support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Dental Repair</a:t>
                      </a:r>
                    </a:p>
                  </a:txBody>
                  <a:tcPr marR="0" marT="0" marB="0" anchor="ctr"/>
                </a:tc>
                <a:extLst>
                  <a:ext uri="{0D108BD9-81ED-4DB2-BD59-A6C34878D82A}">
                    <a16:rowId xmlns:a16="http://schemas.microsoft.com/office/drawing/2014/main" val="941555590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Anti-Histamine Medication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Allergic/ Anaphylactic Reaction Medications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Nasal Packing</a:t>
                      </a:r>
                    </a:p>
                  </a:txBody>
                  <a:tcPr marR="0" marT="0" marB="0" anchor="ctr"/>
                </a:tc>
                <a:extLst>
                  <a:ext uri="{0D108BD9-81ED-4DB2-BD59-A6C34878D82A}">
                    <a16:rowId xmlns:a16="http://schemas.microsoft.com/office/drawing/2014/main" val="1708105875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Anti-Emetic Medication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Ophthalmic Medications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Saliva/Blood Absorbance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2960480891"/>
                  </a:ext>
                </a:extLst>
              </a:tr>
              <a:tr h="265086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Laxative/Motility Medication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Progestin/Estrogen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Urinary Catheterization</a:t>
                      </a:r>
                    </a:p>
                  </a:txBody>
                  <a:tcPr marR="9525" marT="9525" marB="0" anchor="ctr">
                    <a:solidFill>
                      <a:srgbClr val="E3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35411"/>
                  </a:ext>
                </a:extLst>
              </a:tr>
              <a:tr h="150471">
                <a:tc gridSpan="3"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Diagnostics</a:t>
                      </a:r>
                    </a:p>
                  </a:txBody>
                  <a:tcPr marR="0" marT="0" marB="0" anchor="ctr"/>
                </a:tc>
                <a:tc hMerge="1"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Airway Tailored to Mission and Care Levels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4143806064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Lighted Imaging Capability*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Point-of-care Urinalysis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Manual Ventilation Method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391818341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Electrocardiography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 Protection (Equipment)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Collapsed Lung Decompression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577456283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Heart Rate Measurement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Antiseptic Surface Cleansing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Enriched Oxygen Breathing Gas Delivery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/>
                </a:tc>
                <a:extLst>
                  <a:ext uri="{0D108BD9-81ED-4DB2-BD59-A6C34878D82A}">
                    <a16:rowId xmlns:a16="http://schemas.microsoft.com/office/drawing/2014/main" val="1086018197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Pulse Oximetry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Corneal Evaluation</a:t>
                      </a:r>
                    </a:p>
                  </a:txBody>
                  <a:tcPr marR="9525" marT="9525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/>
                </a:tc>
                <a:extLst>
                  <a:ext uri="{0D108BD9-81ED-4DB2-BD59-A6C34878D82A}">
                    <a16:rowId xmlns:a16="http://schemas.microsoft.com/office/drawing/2014/main" val="3161209173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Body temperature measurement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Auscultation Method</a:t>
                      </a:r>
                    </a:p>
                  </a:txBody>
                  <a:tcPr marR="9525" marT="9525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2029835942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Automated Blood Pressure Measurement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9525" marT="9525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45260327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039450"/>
              </p:ext>
            </p:extLst>
          </p:nvPr>
        </p:nvGraphicFramePr>
        <p:xfrm>
          <a:off x="8813987" y="1705471"/>
          <a:ext cx="3124200" cy="3815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3607016726"/>
                    </a:ext>
                  </a:extLst>
                </a:gridCol>
              </a:tblGrid>
              <a:tr h="40223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Flown on Gateway</a:t>
                      </a:r>
                    </a:p>
                  </a:txBody>
                  <a:tcPr marR="0" marT="0" marB="0"/>
                </a:tc>
                <a:extLst>
                  <a:ext uri="{0D108BD9-81ED-4DB2-BD59-A6C34878D82A}">
                    <a16:rowId xmlns:a16="http://schemas.microsoft.com/office/drawing/2014/main" val="1142266921"/>
                  </a:ext>
                </a:extLst>
              </a:tr>
              <a:tr h="613833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Extended limb injury care: Finger and Joint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1496234062"/>
                  </a:ext>
                </a:extLst>
              </a:tr>
              <a:tr h="3121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Ultrasonography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3079611837"/>
                  </a:ext>
                </a:extLst>
              </a:tr>
              <a:tr h="3121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Semi-invasive Wound Care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2044967410"/>
                  </a:ext>
                </a:extLst>
              </a:tr>
              <a:tr h="3121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Nail Trephination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1115985779"/>
                  </a:ext>
                </a:extLst>
              </a:tr>
              <a:tr h="312154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 Restraint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63105043"/>
                  </a:ext>
                </a:extLst>
              </a:tr>
              <a:tr h="312154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Wound Care consumables (20-day supply)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4293103038"/>
                  </a:ext>
                </a:extLst>
              </a:tr>
              <a:tr h="312154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Co-oximetry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1737293557"/>
                  </a:ext>
                </a:extLst>
              </a:tr>
              <a:tr h="312154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Continuous Positive Airway Pressure (CPAP) Breathing Support</a:t>
                      </a:r>
                    </a:p>
                  </a:txBody>
                  <a:tcPr marR="9525" marT="9525" marB="0" anchor="ctr"/>
                </a:tc>
                <a:extLst>
                  <a:ext uri="{0D108BD9-81ED-4DB2-BD59-A6C34878D82A}">
                    <a16:rowId xmlns:a16="http://schemas.microsoft.com/office/drawing/2014/main" val="616029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832960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3_ExplorationScenario-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400" dirty="0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p:Policy xmlns:p="office.server.policy" id="" local="true">
  <p:Name>PubPress Document</p:Name>
  <p:Description/>
  <p:Statement/>
  <p:PolicyItems>
    <p:PolicyItem featureId="Microsoft.Office.RecordsManagement.PolicyFeatures.Expiration" staticId="0x0101007A1EED61ED555541BBE9EFB66D0CA894|-1397252559" UniqueId="43c5211b-d9f7-4208-889a-5f98f15a278c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 recur="true" offset="1" unit="months">
                <formula id="Microsoft.Office.RecordsManagement.PolicyFeatures.Expiration.Formula.BuiltIn">
                  <number>6</number>
                  <property>Modified</property>
                  <propertyId>28cf69c5-fa48-462a-b5cd-27b6f9d2bd5f</propertyId>
                  <period>months</period>
                </formula>
                <action type="action" id="Microsoft.Office.RecordsManagement.PolicyFeatures.Expiration.Action.DeletePreviousVersions"/>
              </data>
            </stages>
          </Schedule>
        </Schedules>
      </p:CustomData>
    </p:PolicyItem>
  </p:PolicyItems>
</p:Policy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29331cb-5daf-4852-9d8b-5e74950c0d54"/>
    <Restart_x0020_PubPress xmlns="29c68d2c-46c4-4be8-b3d0-d0b3b93f3a23">
      <Url xsi:nil="true"/>
      <Description xsi:nil="true"/>
    </Restart_x0020_PubPress>
    <Primary_x0020_Admin xmlns="29c68d2c-46c4-4be8-b3d0-d0b3b93f3a23">
      <UserInfo>
        <DisplayName/>
        <AccountId xsi:nil="true"/>
        <AccountType/>
      </UserInfo>
    </Primary_x0020_Admin>
    <Are_x0020_you_x0020_ready_x0020_to_x0020_Start_x0020_PubPress xmlns="29c68d2c-46c4-4be8-b3d0-d0b3b93f3a23">true</Are_x0020_you_x0020_ready_x0020_to_x0020_Start_x0020_PubPress>
    <TERA0 xmlns="29c68d2c-46c4-4be8-b3d0-d0b3b93f3a23">
      <UserInfo>
        <DisplayName/>
        <AccountId xsi:nil="true"/>
        <AccountType/>
      </UserInfo>
    </TERA0>
    <TOM_x002f_Manage_x0020_Choice xmlns="29c68d2c-46c4-4be8-b3d0-d0b3b93f3a23" xsi:nil="true"/>
    <Requested_x0020_review_x0020_by_x0020_date xmlns="29c68d2c-46c4-4be8-b3d0-d0b3b93f3a23">2021-09-21T05:00:00+00:00</Requested_x0020_review_x0020_by_x0020_date>
    <Send_x0020_Emails xmlns="29c68d2c-46c4-4be8-b3d0-d0b3b93f3a23">true</Send_x0020_Emails>
    <Stage xmlns="29c68d2c-46c4-4be8-b3d0-d0b3b93f3a23">TRA</Stage>
    <PubManager xmlns="29c68d2c-46c4-4be8-b3d0-d0b3b93f3a23">
      <Url xsi:nil="true"/>
      <Description xsi:nil="true"/>
    </PubManager>
    <TRA_x0020_Status xmlns="29c68d2c-46c4-4be8-b3d0-d0b3b93f3a23" xsi:nil="true"/>
    <DocumentSetDescription xmlns="http://schemas.microsoft.com/sharepoint/v3" xsi:nil="true"/>
    <Related_x0020_to_x0020_military_x0020_application xmlns="29c68d2c-46c4-4be8-b3d0-d0b3b93f3a23" xsi:nil="true"/>
    <LargeFileSize xmlns="http://schemas.microsoft.com/sharepoint/v3" xsi:nil="true"/>
    <Technical_x0020_Editor xmlns="29c68d2c-46c4-4be8-b3d0-d0b3b93f3a23">jeannie.l.nillen@nasa.gov</Technical_x0020_Editor>
    <Support_x0020_the_x0020_following_x0020_NASA_x0020_Program xmlns="29c68d2c-46c4-4be8-b3d0-d0b3b93f3a23" xsi:nil="true"/>
    <EC xmlns="29c68d2c-46c4-4be8-b3d0-d0b3b93f3a23">
      <UserInfo>
        <DisplayName/>
        <AccountId xsi:nil="true"/>
        <AccountType/>
      </UserInfo>
    </EC>
    <EC_x0020_Status xmlns="29c68d2c-46c4-4be8-b3d0-d0b3b93f3a23" xsi:nil="true"/>
    <All_x0020_Other_x0020_Authors_x0020_and_x0020_Agency_x002f_Company xmlns="29c68d2c-46c4-4be8-b3d0-d0b3b93f3a23" xsi:nil="true"/>
    <Restart_x0020_Workflows xmlns="29c68d2c-46c4-4be8-b3d0-d0b3b93f3a23">Yes</Restart_x0020_Workflows>
    <Author0 xmlns="29c68d2c-46c4-4be8-b3d0-d0b3b93f3a23">
      <UserInfo>
        <DisplayName/>
        <AccountId xsi:nil="true"/>
        <AccountType/>
      </UserInfo>
    </Author0>
    <Contain_x0020_detail_x0020_design_x002c__x0020_development_x002c__x0020_manufacturing_x0020_or_x0020_production_x0020_data xmlns="29c68d2c-46c4-4be8-b3d0-d0b3b93f3a23" xsi:nil="true"/>
    <Start_x0020_Pubpress xmlns="29c68d2c-46c4-4be8-b3d0-d0b3b93f3a23">
      <Url xsi:nil="true"/>
      <Description xsi:nil="true"/>
    </Start_x0020_Pubpress>
    <Website xmlns="29c68d2c-46c4-4be8-b3d0-d0b3b93f3a23" xsi:nil="true"/>
    <TRA xmlns="29c68d2c-46c4-4be8-b3d0-d0b3b93f3a23">
      <UserInfo>
        <DisplayName/>
        <AccountId xsi:nil="true"/>
        <AccountType/>
      </UserInfo>
    </TRA>
    <PublishingExpirationDate xmlns="http://schemas.microsoft.com/sharepoint/v3" xsi:nil="true"/>
    <Publication_x0020_or_x0020_Organization xmlns="29c68d2c-46c4-4be8-b3d0-d0b3b93f3a23" xsi:nil="true"/>
    <Limited_x0020_until_x0020_Date xmlns="29c68d2c-46c4-4be8-b3d0-d0b3b93f3a23" xsi:nil="true"/>
    <TERA_x0020_Status xmlns="29c68d2c-46c4-4be8-b3d0-d0b3b93f3a23" xsi:nil="true"/>
    <Explain_x0020_information_x0020_contain_x0020_detail_x0020_design_x002c__x0020_development_x002c__x0020_manufacturing_x0020_or_x0020_production_x0020_data xmlns="29c68d2c-46c4-4be8-b3d0-d0b3b93f3a23" xsi:nil="true"/>
    <PublishingStartDate xmlns="http://schemas.microsoft.com/sharepoint/v3" xsi:nil="true"/>
    <StartDate xmlns="29c68d2c-46c4-4be8-b3d0-d0b3b93f3a23" xsi:nil="true"/>
    <Charge_x0020_Number xmlns="29c68d2c-46c4-4be8-b3d0-d0b3b93f3a23" xsi:nil="true"/>
    <Distributed_x0020_Limitations xmlns="29c68d2c-46c4-4be8-b3d0-d0b3b93f3a23" xsi:nil="true"/>
    <Support_x0020_the_x0020_following_x0020_NASA_x0020_Program_x0020_Other xmlns="29c68d2c-46c4-4be8-b3d0-d0b3b93f3a23" xsi:nil="true"/>
    <TERA xmlns="29c68d2c-46c4-4be8-b3d0-d0b3b93f3a23">
      <UserInfo>
        <DisplayName>Reeves, Jacqueline M. (JSC-SK)[WYLE LABORATORIES, INC.]</DisplayName>
        <AccountId>2831</AccountId>
        <AccountType/>
      </UserInfo>
    </TERA>
    <TaxKeywordTaxHTField xmlns="329331cb-5daf-4852-9d8b-5e74950c0d54">
      <Terms xmlns="http://schemas.microsoft.com/office/infopath/2007/PartnerControls"/>
    </TaxKeywordTaxHTField>
    <Responsible_x0020_Organization xmlns="29c68d2c-46c4-4be8-b3d0-d0b3b93f3a23">SA (Human Health Performance Contract)</Responsible_x0020_Organization>
    <TOM_x002f_Manager xmlns="29c68d2c-46c4-4be8-b3d0-d0b3b93f3a23">
      <UserInfo>
        <DisplayName/>
        <AccountId xsi:nil="true"/>
        <AccountType/>
      </UserInfo>
    </TOM_x002f_Manager>
    <Contract_x0020_Number xmlns="29c68d2c-46c4-4be8-b3d0-d0b3b93f3a23" xsi:nil="true"/>
    <DocSetID xmlns="29c68d2c-46c4-4be8-b3d0-d0b3b93f3a23" xsi:nil="true"/>
    <Author_x0020_Status xmlns="29c68d2c-46c4-4be8-b3d0-d0b3b93f3a23" xsi:nil="true"/>
    <_dlc_ExpireDateSaved xmlns="http://schemas.microsoft.com/sharepoint/v3" xsi:nil="true"/>
    <_dlc_ExpireDate xmlns="http://schemas.microsoft.com/sharepoint/v3">2022-03-21T18:55:15+00:00</_dlc_ExpireDat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ubPress Document" ma:contentTypeID="0x0101007A1EED61ED555541BBE9EFB66D0CA894" ma:contentTypeVersion="100" ma:contentTypeDescription="Create a new document." ma:contentTypeScope="" ma:versionID="61df3975f9b365f2a9c0f5484715a6a2">
  <xsd:schema xmlns:xsd="http://www.w3.org/2001/XMLSchema" xmlns:xs="http://www.w3.org/2001/XMLSchema" xmlns:p="http://schemas.microsoft.com/office/2006/metadata/properties" xmlns:ns1="http://schemas.microsoft.com/sharepoint/v3" xmlns:ns2="329331cb-5daf-4852-9d8b-5e74950c0d54" xmlns:ns3="29c68d2c-46c4-4be8-b3d0-d0b3b93f3a23" xmlns:ns4="9e14bc9f-d43a-4562-9a47-6bccc43a8b23" targetNamespace="http://schemas.microsoft.com/office/2006/metadata/properties" ma:root="true" ma:fieldsID="ee55fe87b468eb0d5ed85b35c3eda4ef" ns1:_="" ns2:_="" ns3:_="" ns4:_="">
    <xsd:import namespace="http://schemas.microsoft.com/sharepoint/v3"/>
    <xsd:import namespace="329331cb-5daf-4852-9d8b-5e74950c0d54"/>
    <xsd:import namespace="29c68d2c-46c4-4be8-b3d0-d0b3b93f3a23"/>
    <xsd:import namespace="9e14bc9f-d43a-4562-9a47-6bccc43a8b2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3:Stage" minOccurs="0"/>
                <xsd:element ref="ns3:Technical_x0020_Editor" minOccurs="0"/>
                <xsd:element ref="ns3:TRA_x0020_Status" minOccurs="0"/>
                <xsd:element ref="ns3:TERA_x0020_Status" minOccurs="0"/>
                <xsd:element ref="ns3:EC_x0020_Status" minOccurs="0"/>
                <xsd:element ref="ns3:TOM_x002f_Manage_x0020_Choice" minOccurs="0"/>
                <xsd:element ref="ns3:StartDate" minOccurs="0"/>
                <xsd:element ref="ns3:Start_x0020_Pubpress" minOccurs="0"/>
                <xsd:element ref="ns3:Restart_x0020_PubPress" minOccurs="0"/>
                <xsd:element ref="ns3:Author0" minOccurs="0"/>
                <xsd:element ref="ns3:PubManager" minOccurs="0"/>
                <xsd:element ref="ns1:DocumentSetDescription" minOccurs="0"/>
                <xsd:element ref="ns3:All_x0020_Other_x0020_Authors_x0020_and_x0020_Agency_x002f_Company" minOccurs="0"/>
                <xsd:element ref="ns3:Charge_x0020_Number" minOccurs="0"/>
                <xsd:element ref="ns3:Contain_x0020_detail_x0020_design_x002c__x0020_development_x002c__x0020_manufacturing_x0020_or_x0020_production_x0020_data" minOccurs="0"/>
                <xsd:element ref="ns3:Contract_x0020_Number" minOccurs="0"/>
                <xsd:element ref="ns3:Distributed_x0020_Limitations" minOccurs="0"/>
                <xsd:element ref="ns3:DocSetID" minOccurs="0"/>
                <xsd:element ref="ns3:Responsible_x0020_Organization" minOccurs="0"/>
                <xsd:element ref="ns3:Publication_x0020_or_x0020_Organization" minOccurs="0"/>
                <xsd:element ref="ns3:Website" minOccurs="0"/>
                <xsd:element ref="ns3:Support_x0020_the_x0020_following_x0020_NASA_x0020_Program" minOccurs="0"/>
                <xsd:element ref="ns3:Support_x0020_the_x0020_following_x0020_NASA_x0020_Program_x0020_Other" minOccurs="0"/>
                <xsd:element ref="ns3:Related_x0020_to_x0020_military_x0020_application" minOccurs="0"/>
                <xsd:element ref="ns3:Explain_x0020_information_x0020_contain_x0020_detail_x0020_design_x002c__x0020_development_x002c__x0020_manufacturing_x0020_or_x0020_production_x0020_data" minOccurs="0"/>
                <xsd:element ref="ns3:Limited_x0020_until_x0020_Date" minOccurs="0"/>
                <xsd:element ref="ns3:Requested_x0020_review_x0020_by_x0020_date" minOccurs="0"/>
                <xsd:element ref="ns3:TRA" minOccurs="0"/>
                <xsd:element ref="ns3:EC" minOccurs="0"/>
                <xsd:element ref="ns3:TOM_x002f_Manager" minOccurs="0"/>
                <xsd:element ref="ns3:Primary_x0020_Admin" minOccurs="0"/>
                <xsd:element ref="ns3:Author_x0020_Status" minOccurs="0"/>
                <xsd:element ref="ns3:TERA" minOccurs="0"/>
                <xsd:element ref="ns2:TaxKeywordTaxHTField" minOccurs="0"/>
                <xsd:element ref="ns2:TaxCatchAll" minOccurs="0"/>
                <xsd:element ref="ns3:Are_x0020_you_x0020_ready_x0020_to_x0020_Start_x0020_PubPress" minOccurs="0"/>
                <xsd:element ref="ns3:Send_x0020_Emails" minOccurs="0"/>
                <xsd:element ref="ns3:Restart_x0020_Workflows" minOccurs="0"/>
                <xsd:element ref="ns1:_dlc_Exempt" minOccurs="0"/>
                <xsd:element ref="ns1:_dlc_ExpireDateSaved" minOccurs="0"/>
                <xsd:element ref="ns1:_dlc_ExpireDate" minOccurs="0"/>
                <xsd:element ref="ns1:LargeFileSize" minOccurs="0"/>
                <xsd:element ref="ns4:D38D7918E8D62_DiskName" minOccurs="0"/>
                <xsd:element ref="ns1:FileShareFlag" minOccurs="0"/>
                <xsd:element ref="ns3:TERA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  <xsd:element name="DocumentSetDescription" ma:index="24" nillable="true" ma:displayName="Description" ma:description="A description of the Document Set" ma:internalName="DocumentSetDescription">
      <xsd:simpleType>
        <xsd:restriction base="dms:Note"/>
      </xsd:simpleType>
    </xsd:element>
    <xsd:element name="_dlc_Exempt" ma:index="54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55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56" nillable="true" ma:displayName="Expiration Date" ma:description="" ma:hidden="true" ma:indexed="true" ma:internalName="_dlc_ExpireDate" ma:readOnly="true">
      <xsd:simpleType>
        <xsd:restriction base="dms:DateTime"/>
      </xsd:simpleType>
    </xsd:element>
    <xsd:element name="LargeFileSize" ma:index="57" nillable="true" ma:displayName="Linked File Size" ma:hidden="true" ma:internalName="LargeFileSize">
      <xsd:simpleType>
        <xsd:restriction base="dms:Note">
          <xsd:maxLength value="255"/>
        </xsd:restriction>
      </xsd:simpleType>
    </xsd:element>
    <xsd:element name="FileShareFlag" ma:index="59" nillable="true" ma:displayName="File Share Flag" ma:default="0.0" ma:hidden="true" ma:internalName="_x0024_Resources_x003a_FSDLResources_x002c_VDL_FileShareFlag_x003b_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9331cb-5daf-4852-9d8b-5e74950c0d5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KeywordTaxHTField" ma:index="48" nillable="true" ma:taxonomy="true" ma:internalName="TaxKeywordTaxHTField" ma:taxonomyFieldName="TaxKeyword" ma:displayName="Enterprise Keywords" ma:fieldId="{23f27201-bee3-471e-b2e7-b64fd8b7ca38}" ma:taxonomyMulti="true" ma:sspId="6cc82dbc-69a5-4e8a-bdbd-5a288e1e957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49" nillable="true" ma:displayName="Taxonomy Catch All Column" ma:hidden="true" ma:list="{b26f93dc-6902-4512-91f8-166d4558bc6f}" ma:internalName="TaxCatchAll" ma:showField="CatchAllData" ma:web="329331cb-5daf-4852-9d8b-5e74950c0d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68d2c-46c4-4be8-b3d0-d0b3b93f3a23" elementFormDefault="qualified">
    <xsd:import namespace="http://schemas.microsoft.com/office/2006/documentManagement/types"/>
    <xsd:import namespace="http://schemas.microsoft.com/office/infopath/2007/PartnerControls"/>
    <xsd:element name="Stage" ma:index="11" nillable="true" ma:displayName="Stage" ma:default="TRA" ma:format="Dropdown" ma:internalName="Stage">
      <xsd:simpleType>
        <xsd:restriction base="dms:Choice">
          <xsd:enumeration value="TRA"/>
          <xsd:enumeration value="Author TRA"/>
          <xsd:enumeration value="TERA"/>
          <xsd:enumeration value="Author TERA"/>
          <xsd:enumeration value="EC"/>
          <xsd:enumeration value="Rejected"/>
          <xsd:enumeration value="Author EC"/>
          <xsd:enumeration value="TOM"/>
          <xsd:enumeration value="Approved"/>
        </xsd:restriction>
      </xsd:simpleType>
    </xsd:element>
    <xsd:element name="Technical_x0020_Editor" ma:index="14" nillable="true" ma:displayName="TR Personnel" ma:default="jeannie.l.nillen@nasa.gov" ma:description="" ma:format="Dropdown" ma:hidden="true" ma:internalName="Technical_x0020_Editor" ma:readOnly="false">
      <xsd:simpleType>
        <xsd:restriction base="dms:Choice">
          <xsd:enumeration value="jeannie.l.nillen@nasa.gov"/>
          <xsd:enumeration value="kamel.a.takla@nasa.gov"/>
        </xsd:restriction>
      </xsd:simpleType>
    </xsd:element>
    <xsd:element name="TRA_x0020_Status" ma:index="15" nillable="true" ma:displayName="TRA Status" ma:description="" ma:format="Dropdown" ma:internalName="TRA_x0020_Status">
      <xsd:simpleType>
        <xsd:restriction base="dms:Choice">
          <xsd:enumeration value="Approved"/>
          <xsd:enumeration value="Approved with Redline"/>
        </xsd:restriction>
      </xsd:simpleType>
    </xsd:element>
    <xsd:element name="TERA_x0020_Status" ma:index="16" nillable="true" ma:displayName="TERA Status" ma:description="" ma:format="Dropdown" ma:internalName="TERA_x0020_Status">
      <xsd:simpleType>
        <xsd:restriction base="dms:Choice">
          <xsd:enumeration value="Approved"/>
          <xsd:enumeration value="Approved with Redline"/>
        </xsd:restriction>
      </xsd:simpleType>
    </xsd:element>
    <xsd:element name="EC_x0020_Status" ma:index="17" nillable="true" ma:displayName="EC Status" ma:description="" ma:format="Dropdown" ma:internalName="EC_x0020_Status">
      <xsd:simpleType>
        <xsd:restriction base="dms:Choice">
          <xsd:enumeration value="Approved"/>
          <xsd:enumeration value="Approved with Redline"/>
        </xsd:restriction>
      </xsd:simpleType>
    </xsd:element>
    <xsd:element name="TOM_x002f_Manage_x0020_Choice" ma:index="18" nillable="true" ma:displayName="TOM/Manage Status" ma:description="Only Stakeholder that can reject" ma:format="Dropdown" ma:internalName="TOM_x002f_Manage_x0020_Choice">
      <xsd:simpleType>
        <xsd:restriction base="dms:Choice">
          <xsd:enumeration value="Approved"/>
          <xsd:enumeration value="Reject"/>
        </xsd:restriction>
      </xsd:simpleType>
    </xsd:element>
    <xsd:element name="StartDate" ma:index="19" nillable="true" ma:displayName="StartDate" ma:description="Day Workflow Started" ma:format="DateOnly" ma:internalName="StartDate">
      <xsd:simpleType>
        <xsd:restriction base="dms:DateTime"/>
      </xsd:simpleType>
    </xsd:element>
    <xsd:element name="Start_x0020_Pubpress" ma:index="20" nillable="true" ma:displayName="Start Pubpress" ma:internalName="Start_x0020_Pubpress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Restart_x0020_PubPress" ma:index="21" nillable="true" ma:displayName="Reset PubPress Fields" ma:internalName="Restart_x0020_PubPress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uthor0" ma:index="22" nillable="true" ma:displayName="Author" ma:description="" ma:hidden="true" ma:list="UserInfo" ma:SharePointGroup="0" ma:internalName="Author0" ma:readOnly="false" ma:showField="User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ubManager" ma:index="23" nillable="true" ma:displayName="PubManager" ma:internalName="PubManager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ll_x0020_Other_x0020_Authors_x0020_and_x0020_Agency_x002f_Company" ma:index="25" nillable="true" ma:displayName="All Other Authors and Agency/Company" ma:internalName="All_x0020_Other_x0020_Authors_x0020_and_x0020_Agency_x002f_Company">
      <xsd:simpleType>
        <xsd:restriction base="dms:Note">
          <xsd:maxLength value="255"/>
        </xsd:restriction>
      </xsd:simpleType>
    </xsd:element>
    <xsd:element name="Charge_x0020_Number" ma:index="26" nillable="true" ma:displayName="Charge Number" ma:hidden="true" ma:internalName="Charge_x0020_Number" ma:readOnly="false">
      <xsd:simpleType>
        <xsd:restriction base="dms:Text">
          <xsd:maxLength value="255"/>
        </xsd:restriction>
      </xsd:simpleType>
    </xsd:element>
    <xsd:element name="Contain_x0020_detail_x0020_design_x002c__x0020_development_x002c__x0020_manufacturing_x0020_or_x0020_production_x0020_data" ma:index="27" nillable="true" ma:displayName="Contain detail design, development, manufacturing or production data" ma:description="Pertains to Export Control" ma:format="Dropdown" ma:internalName="Contain_x0020_detail_x0020_design_x002c__x0020_development_x002c__x0020_manufacturing_x0020_or_x0020_production_x0020_data">
      <xsd:simpleType>
        <xsd:restriction base="dms:Choice">
          <xsd:enumeration value="Yes"/>
          <xsd:enumeration value="No"/>
        </xsd:restriction>
      </xsd:simpleType>
    </xsd:element>
    <xsd:element name="Contract_x0020_Number" ma:index="28" nillable="true" ma:displayName="Contract or Grant Number" ma:internalName="Contract_x0020_Number">
      <xsd:simpleType>
        <xsd:restriction base="dms:Text">
          <xsd:maxLength value="255"/>
        </xsd:restriction>
      </xsd:simpleType>
    </xsd:element>
    <xsd:element name="Distributed_x0020_Limitations" ma:index="29" nillable="true" ma:displayName="Distributed Limitations" ma:format="Dropdown" ma:internalName="Distributed_x0020_Limitations">
      <xsd:simpleType>
        <xsd:restriction base="dms:Choice">
          <xsd:enumeration value="U.S. Government agencies/agency contractors only"/>
          <xsd:enumeration value="U.S. Government agencies only"/>
          <xsd:enumeration value="NASA personnel and NASA contractors only"/>
          <xsd:enumeration value="NASA contractors and U.S. Government only"/>
          <xsd:enumeration value="NASA personnel only"/>
          <xsd:enumeration value="U.S. persons with a need to know and signed NDA"/>
          <xsd:enumeration value="Available only with the approval of issuing office"/>
          <xsd:enumeration value="Limited until date (mm/dd/yy)"/>
          <xsd:enumeration value="Publicly Available – No Limitations/Restrictions"/>
          <xsd:enumeration value="Only the Publisher"/>
          <xsd:enumeration value="Available only with the approval of the author"/>
        </xsd:restriction>
      </xsd:simpleType>
    </xsd:element>
    <xsd:element name="DocSetID" ma:index="30" nillable="true" ma:displayName="DocSetID" ma:internalName="DocSetID">
      <xsd:simpleType>
        <xsd:restriction base="dms:Text">
          <xsd:maxLength value="255"/>
        </xsd:restriction>
      </xsd:simpleType>
    </xsd:element>
    <xsd:element name="Responsible_x0020_Organization" ma:index="31" nillable="true" ma:displayName="Responsible Organization" ma:default="SA (Human Health Performance Contract)" ma:format="Dropdown" ma:internalName="Responsible_x0020_Organization">
      <xsd:simpleType>
        <xsd:restriction base="dms:Choice">
          <xsd:enumeration value="SA (Human Health Performance Contract)"/>
          <xsd:enumeration value="SD (Flight and Medical Operations)"/>
          <xsd:enumeration value="SF (Human Systems and Engineering)"/>
          <xsd:enumeration value="SK (Biomedical and Environmental Research)"/>
        </xsd:restriction>
      </xsd:simpleType>
    </xsd:element>
    <xsd:element name="Publication_x0020_or_x0020_Organization" ma:index="32" nillable="true" ma:displayName="Publication or Organization" ma:description="Enter journal or conference name or N/A when not applicable." ma:internalName="Publication_x0020_or_x0020_Organization">
      <xsd:simpleType>
        <xsd:restriction base="dms:Text">
          <xsd:maxLength value="255"/>
        </xsd:restriction>
      </xsd:simpleType>
    </xsd:element>
    <xsd:element name="Website" ma:index="33" nillable="true" ma:displayName="Website" ma:description="Conference or Journal Website" ma:internalName="Website">
      <xsd:simpleType>
        <xsd:restriction base="dms:Text">
          <xsd:maxLength value="255"/>
        </xsd:restriction>
      </xsd:simpleType>
    </xsd:element>
    <xsd:element name="Support_x0020_the_x0020_following_x0020_NASA_x0020_Program" ma:index="34" nillable="true" ma:displayName="Support the following NASA Program" ma:format="Dropdown" ma:internalName="Support_x0020_the_x0020_following_x0020_NASA_x0020_Program">
      <xsd:simpleType>
        <xsd:restriction base="dms:Choice">
          <xsd:enumeration value="CHS"/>
          <xsd:enumeration value="DSG"/>
          <xsd:enumeration value="HRP"/>
          <xsd:enumeration value="MPCV"/>
          <xsd:enumeration value="Other(Please Specify)"/>
        </xsd:restriction>
      </xsd:simpleType>
    </xsd:element>
    <xsd:element name="Support_x0020_the_x0020_following_x0020_NASA_x0020_Program_x0020_Other" ma:index="35" nillable="true" ma:displayName="Support the following NASA Program Other" ma:internalName="Support_x0020_the_x0020_following_x0020_NASA_x0020_Program_x0020_Other">
      <xsd:simpleType>
        <xsd:restriction base="dms:Text">
          <xsd:maxLength value="255"/>
        </xsd:restriction>
      </xsd:simpleType>
    </xsd:element>
    <xsd:element name="Related_x0020_to_x0020_military_x0020_application" ma:index="36" nillable="true" ma:displayName="Related to military application" ma:description="Pertains to ITAR" ma:format="Dropdown" ma:internalName="Related_x0020_to_x0020_military_x0020_application">
      <xsd:simpleType>
        <xsd:restriction base="dms:Choice">
          <xsd:enumeration value="Yes"/>
          <xsd:enumeration value="No"/>
        </xsd:restriction>
      </xsd:simpleType>
    </xsd:element>
    <xsd:element name="Explain_x0020_information_x0020_contain_x0020_detail_x0020_design_x002c__x0020_development_x002c__x0020_manufacturing_x0020_or_x0020_production_x0020_data" ma:index="37" nillable="true" ma:displayName="Explain" ma:description="Explain Export Control information contain detail design, development, manufacturing or production data" ma:internalName="Explain_x0020_information_x0020_contain_x0020_detail_x0020_design_x002c__x0020_development_x002c__x0020_manufacturing_x0020_or_x0020_production_x0020_data">
      <xsd:simpleType>
        <xsd:restriction base="dms:Note">
          <xsd:maxLength value="255"/>
        </xsd:restriction>
      </xsd:simpleType>
    </xsd:element>
    <xsd:element name="Limited_x0020_until_x0020_Date" ma:index="38" nillable="true" ma:displayName="Limited until Date" ma:format="DateOnly" ma:internalName="Limited_x0020_until_x0020_Date">
      <xsd:simpleType>
        <xsd:restriction base="dms:DateTime"/>
      </xsd:simpleType>
    </xsd:element>
    <xsd:element name="Requested_x0020_review_x0020_by_x0020_date" ma:index="39" nillable="true" ma:displayName="Author Need By" ma:description="The Date the author needs the PubPress completed by." ma:format="DateOnly" ma:internalName="Requested_x0020_review_x0020_by_x0020_date">
      <xsd:simpleType>
        <xsd:restriction base="dms:DateTime"/>
      </xsd:simpleType>
    </xsd:element>
    <xsd:element name="TRA" ma:index="40" nillable="true" ma:displayName="Technical Reviewer (TRA )" ma:description="" ma:hidden="true" ma:list="UserInfo" ma:SharePointGroup="0" ma:internalName="TRA" ma:readOnly="false" ma:showField="Tit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C" ma:index="41" nillable="true" ma:displayName="EC" ma:description="" ma:hidden="true" ma:list="UserInfo" ma:SharePointGroup="0" ma:internalName="EC" ma:readOnly="false" ma:showField="Titl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OM_x002f_Manager" ma:index="42" nillable="true" ma:displayName="TOM/Manager" ma:description="" ma:hidden="true" ma:list="UserInfo" ma:SharePointGroup="0" ma:internalName="TOM_x002f_Manager" ma:readOnly="false" ma:showField="Tit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rimary_x0020_Admin" ma:index="43" nillable="true" ma:displayName="Primary Admin" ma:hidden="true" ma:list="UserInfo" ma:SharePointGroup="0" ma:internalName="Primary_x0020_Admin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uthor_x0020_Status" ma:index="44" nillable="true" ma:displayName="Author Status" ma:description="" ma:format="Dropdown" ma:internalName="Author_x0020_Status">
      <xsd:simpleType>
        <xsd:restriction base="dms:Choice">
          <xsd:enumeration value="Approved"/>
          <xsd:enumeration value="Withdraw"/>
        </xsd:restriction>
      </xsd:simpleType>
    </xsd:element>
    <xsd:element name="TERA" ma:index="45" nillable="true" ma:displayName="Technical Editor (TERA)" ma:description="" ma:hidden="true" ma:list="UserInfo" ma:SearchPeopleOnly="false" ma:SharePointGroup="0" ma:internalName="TERA" ma:readOnly="false" ma:showField="Tit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e_x0020_you_x0020_ready_x0020_to_x0020_Start_x0020_PubPress" ma:index="50" nillable="true" ma:displayName="Are you ready to Start PubPress" ma:default="0" ma:description="After you upload word document, select Yes." ma:internalName="Are_x0020_you_x0020_ready_x0020_to_x0020_Start_x0020_PubPress">
      <xsd:simpleType>
        <xsd:restriction base="dms:Boolean"/>
      </xsd:simpleType>
    </xsd:element>
    <xsd:element name="Send_x0020_Emails" ma:index="52" nillable="true" ma:displayName="Send Emails" ma:default="1" ma:internalName="Send_x0020_Emails">
      <xsd:simpleType>
        <xsd:restriction base="dms:Boolean"/>
      </xsd:simpleType>
    </xsd:element>
    <xsd:element name="Restart_x0020_Workflows" ma:index="53" nillable="true" ma:displayName="Restart Workflows" ma:default="Yes" ma:format="Dropdown" ma:internalName="Restart_x0020_Workflows">
      <xsd:simpleType>
        <xsd:restriction base="dms:Choice">
          <xsd:enumeration value="Yes"/>
          <xsd:enumeration value="No"/>
        </xsd:restriction>
      </xsd:simpleType>
    </xsd:element>
    <xsd:element name="TERA0" ma:index="60" nillable="true" ma:displayName="TERA for holding" ma:list="UserInfo" ma:SharePointGroup="0" ma:internalName="TERA0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4bc9f-d43a-4562-9a47-6bccc43a8b23" elementFormDefault="qualified">
    <xsd:import namespace="http://schemas.microsoft.com/office/2006/documentManagement/types"/>
    <xsd:import namespace="http://schemas.microsoft.com/office/infopath/2007/PartnerControls"/>
    <xsd:element name="D38D7918E8D62_DiskName" ma:index="58" nillable="true" ma:displayName="DiskName" ma:description="" ma:hidden="true" ma:internalName="DiskName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46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D1F1C5-7B9D-40FD-856C-2E3B0F8656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6F2E17-9560-4A3D-9B2A-DEA634704854}">
  <ds:schemaRefs>
    <ds:schemaRef ds:uri="office.server.policy"/>
  </ds:schemaRefs>
</ds:datastoreItem>
</file>

<file path=customXml/itemProps3.xml><?xml version="1.0" encoding="utf-8"?>
<ds:datastoreItem xmlns:ds="http://schemas.openxmlformats.org/officeDocument/2006/customXml" ds:itemID="{F5519BA4-08AC-46C0-A4C6-9E9DE8C003FB}">
  <ds:schemaRefs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9e14bc9f-d43a-4562-9a47-6bccc43a8b23"/>
    <ds:schemaRef ds:uri="http://purl.org/dc/dcmitype/"/>
    <ds:schemaRef ds:uri="http://schemas.microsoft.com/office/2006/metadata/properties"/>
    <ds:schemaRef ds:uri="329331cb-5daf-4852-9d8b-5e74950c0d54"/>
    <ds:schemaRef ds:uri="http://schemas.openxmlformats.org/package/2006/metadata/core-properties"/>
    <ds:schemaRef ds:uri="29c68d2c-46c4-4be8-b3d0-d0b3b93f3a23"/>
    <ds:schemaRef ds:uri="http://schemas.microsoft.com/sharepoint/v3"/>
  </ds:schemaRefs>
</ds:datastoreItem>
</file>

<file path=customXml/itemProps4.xml><?xml version="1.0" encoding="utf-8"?>
<ds:datastoreItem xmlns:ds="http://schemas.openxmlformats.org/officeDocument/2006/customXml" ds:itemID="{704E287E-DC4A-4F41-A6E5-8631D99E53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29331cb-5daf-4852-9d8b-5e74950c0d54"/>
    <ds:schemaRef ds:uri="29c68d2c-46c4-4be8-b3d0-d0b3b93f3a23"/>
    <ds:schemaRef ds:uri="9e14bc9f-d43a-4562-9a47-6bccc43a8b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59633</TotalTime>
  <Words>1063</Words>
  <Application>Microsoft Office PowerPoint</Application>
  <PresentationFormat>Widescreen</PresentationFormat>
  <Paragraphs>167</Paragraphs>
  <Slides>11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Wingdings</vt:lpstr>
      <vt:lpstr>3_ExplorationScenario-Updated</vt:lpstr>
      <vt:lpstr>Worksheet</vt:lpstr>
      <vt:lpstr>PowerPoint Presentation</vt:lpstr>
      <vt:lpstr>Medical System Scope: Mission Design &amp; NASA Standard</vt:lpstr>
      <vt:lpstr>Medical System Development</vt:lpstr>
      <vt:lpstr>Medical System - Assumptions</vt:lpstr>
      <vt:lpstr>Medical System Space-to-Ground Plan</vt:lpstr>
      <vt:lpstr>Artemis II vs. Artemis Phase 1 Medical System</vt:lpstr>
      <vt:lpstr>Orion Medical System Components</vt:lpstr>
      <vt:lpstr>Orion Med Kit Estimated Mass and Volume</vt:lpstr>
      <vt:lpstr>Artemis Mission Medical Needs</vt:lpstr>
      <vt:lpstr>Medical System - Forward Work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Artemis Medical System Development Overview</dc:title>
  <dc:creator>karen.j.dorris@nasa.gov</dc:creator>
  <cp:keywords/>
  <dc:description/>
  <cp:lastModifiedBy>Haas, Christopher T. (JSC-SD311)[WYLE LABORATORIES, INC.]</cp:lastModifiedBy>
  <cp:revision>2449</cp:revision>
  <dcterms:created xsi:type="dcterms:W3CDTF">2017-12-19T14:45:56Z</dcterms:created>
  <dcterms:modified xsi:type="dcterms:W3CDTF">2021-09-22T13:45:09Z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0x0101007A1EED61ED555541BBE9EFB66D0CA894</vt:lpwstr>
  </property>
  <property fmtid="{D5CDD505-2E9C-101B-9397-08002B2CF9AE}" pid="3" name="Organization">
    <vt:lpwstr>37;#Gateway|ad35a78a-175b-47b8-80d7-96243a320f26</vt:lpwstr>
  </property>
  <property fmtid="{D5CDD505-2E9C-101B-9397-08002B2CF9AE}" pid="4" name="Board">
    <vt:lpwstr>38;#GPCB|8bab27dd-75d4-4913-af48-1d966a1796c3</vt:lpwstr>
  </property>
  <property fmtid="{D5CDD505-2E9C-101B-9397-08002B2CF9AE}" pid="5" name="_dlc_policyId">
    <vt:lpwstr>0x0101007A1EED61ED555541BBE9EFB66D0CA894|-1397252559</vt:lpwstr>
  </property>
  <property fmtid="{D5CDD505-2E9C-101B-9397-08002B2CF9AE}" pid="6" name="ItemRetentionFormula">
    <vt:lpwstr>&lt;formula id="Microsoft.Office.RecordsManagement.PolicyFeatures.Expiration.Formula.BuiltIn"&gt;&lt;number&gt;6&lt;/number&gt;&lt;property&gt;Modified&lt;/property&gt;&lt;propertyId&gt;28cf69c5-fa48-462a-b5cd-27b6f9d2bd5f&lt;/propertyId&gt;&lt;period&gt;months&lt;/period&gt;&lt;/formula&gt;</vt:lpwstr>
  </property>
  <property fmtid="{D5CDD505-2E9C-101B-9397-08002B2CF9AE}" pid="7" name="TaxKeyword">
    <vt:lpwstr/>
  </property>
  <property fmtid="{D5CDD505-2E9C-101B-9397-08002B2CF9AE}" pid="8" name="_docset_NoMedatataSyncRequired">
    <vt:lpwstr>False</vt:lpwstr>
  </property>
</Properties>
</file>