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84" r:id="rId2"/>
  </p:sldMasterIdLst>
  <p:notesMasterIdLst>
    <p:notesMasterId r:id="rId16"/>
  </p:notesMasterIdLst>
  <p:sldIdLst>
    <p:sldId id="443" r:id="rId3"/>
    <p:sldId id="1091" r:id="rId4"/>
    <p:sldId id="1082" r:id="rId5"/>
    <p:sldId id="1102" r:id="rId6"/>
    <p:sldId id="1077" r:id="rId7"/>
    <p:sldId id="504" r:id="rId8"/>
    <p:sldId id="1079" r:id="rId9"/>
    <p:sldId id="1087" r:id="rId10"/>
    <p:sldId id="1089" r:id="rId11"/>
    <p:sldId id="505" r:id="rId12"/>
    <p:sldId id="506" r:id="rId13"/>
    <p:sldId id="1101" r:id="rId14"/>
    <p:sldId id="1100" r:id="rId15"/>
  </p:sldIdLst>
  <p:sldSz cx="12192000" cy="6858000"/>
  <p:notesSz cx="6858000" cy="9144000"/>
  <p:defaultTextStyle>
    <a:defPPr>
      <a:defRPr lang="en-US"/>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A1B18AE-0F19-7745-9977-847B972ACB01}">
          <p14:sldIdLst>
            <p14:sldId id="443"/>
            <p14:sldId id="1091"/>
            <p14:sldId id="1082"/>
            <p14:sldId id="1102"/>
            <p14:sldId id="1077"/>
            <p14:sldId id="504"/>
            <p14:sldId id="1079"/>
            <p14:sldId id="1087"/>
            <p14:sldId id="1089"/>
            <p14:sldId id="505"/>
            <p14:sldId id="506"/>
            <p14:sldId id="1101"/>
            <p14:sldId id="110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79B747"/>
    <a:srgbClr val="FF8F80"/>
    <a:srgbClr val="3AA7DD"/>
    <a:srgbClr val="E5E5E5"/>
    <a:srgbClr val="FF999A"/>
    <a:srgbClr val="9A98FF"/>
    <a:srgbClr val="0070C0"/>
    <a:srgbClr val="D6D6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22"/>
    <p:restoredTop sz="96327"/>
  </p:normalViewPr>
  <p:slideViewPr>
    <p:cSldViewPr snapToGrid="0" snapToObjects="1">
      <p:cViewPr varScale="1">
        <p:scale>
          <a:sx n="123" d="100"/>
          <a:sy n="123" d="100"/>
        </p:scale>
        <p:origin x="736" y="192"/>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48F575-CFF4-4540-9F13-0BD66401F543}" type="datetimeFigureOut">
              <a:rPr lang="en-US" smtClean="0"/>
              <a:t>9/13/21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86004F-B13D-4A46-80B4-371BC8ADFADE}" type="slidenum">
              <a:rPr lang="en-US" smtClean="0"/>
              <a:t>‹#›</a:t>
            </a:fld>
            <a:endParaRPr lang="en-US"/>
          </a:p>
        </p:txBody>
      </p:sp>
    </p:spTree>
    <p:extLst>
      <p:ext uri="{BB962C8B-B14F-4D97-AF65-F5344CB8AC3E}">
        <p14:creationId xmlns:p14="http://schemas.microsoft.com/office/powerpoint/2010/main" val="2997618799"/>
      </p:ext>
    </p:extLst>
  </p:cSld>
  <p:clrMap bg1="lt1" tx1="dk1" bg2="lt2" tx2="dk2" accent1="accent1" accent2="accent2" accent3="accent3" accent4="accent4" accent5="accent5" accent6="accent6" hlink="hlink" folHlink="folHlink"/>
  <p:notesStyle>
    <a:lvl1pPr marL="0" algn="l" defTabSz="914332" rtl="0" eaLnBrk="1" latinLnBrk="0" hangingPunct="1">
      <a:defRPr sz="1200" kern="1200">
        <a:solidFill>
          <a:schemeClr val="tx1"/>
        </a:solidFill>
        <a:latin typeface="+mn-lt"/>
        <a:ea typeface="+mn-ea"/>
        <a:cs typeface="+mn-cs"/>
      </a:defRPr>
    </a:lvl1pPr>
    <a:lvl2pPr marL="457167" algn="l" defTabSz="914332" rtl="0" eaLnBrk="1" latinLnBrk="0" hangingPunct="1">
      <a:defRPr sz="1200" kern="1200">
        <a:solidFill>
          <a:schemeClr val="tx1"/>
        </a:solidFill>
        <a:latin typeface="+mn-lt"/>
        <a:ea typeface="+mn-ea"/>
        <a:cs typeface="+mn-cs"/>
      </a:defRPr>
    </a:lvl2pPr>
    <a:lvl3pPr marL="914332" algn="l" defTabSz="914332" rtl="0" eaLnBrk="1" latinLnBrk="0" hangingPunct="1">
      <a:defRPr sz="1200" kern="1200">
        <a:solidFill>
          <a:schemeClr val="tx1"/>
        </a:solidFill>
        <a:latin typeface="+mn-lt"/>
        <a:ea typeface="+mn-ea"/>
        <a:cs typeface="+mn-cs"/>
      </a:defRPr>
    </a:lvl3pPr>
    <a:lvl4pPr marL="1371498" algn="l" defTabSz="914332" rtl="0" eaLnBrk="1" latinLnBrk="0" hangingPunct="1">
      <a:defRPr sz="1200" kern="1200">
        <a:solidFill>
          <a:schemeClr val="tx1"/>
        </a:solidFill>
        <a:latin typeface="+mn-lt"/>
        <a:ea typeface="+mn-ea"/>
        <a:cs typeface="+mn-cs"/>
      </a:defRPr>
    </a:lvl4pPr>
    <a:lvl5pPr marL="1828664" algn="l" defTabSz="914332" rtl="0" eaLnBrk="1" latinLnBrk="0" hangingPunct="1">
      <a:defRPr sz="1200" kern="1200">
        <a:solidFill>
          <a:schemeClr val="tx1"/>
        </a:solidFill>
        <a:latin typeface="+mn-lt"/>
        <a:ea typeface="+mn-ea"/>
        <a:cs typeface="+mn-cs"/>
      </a:defRPr>
    </a:lvl5pPr>
    <a:lvl6pPr marL="2285830" algn="l" defTabSz="914332" rtl="0" eaLnBrk="1" latinLnBrk="0" hangingPunct="1">
      <a:defRPr sz="1200" kern="1200">
        <a:solidFill>
          <a:schemeClr val="tx1"/>
        </a:solidFill>
        <a:latin typeface="+mn-lt"/>
        <a:ea typeface="+mn-ea"/>
        <a:cs typeface="+mn-cs"/>
      </a:defRPr>
    </a:lvl6pPr>
    <a:lvl7pPr marL="2742994" algn="l" defTabSz="914332" rtl="0" eaLnBrk="1" latinLnBrk="0" hangingPunct="1">
      <a:defRPr sz="1200" kern="1200">
        <a:solidFill>
          <a:schemeClr val="tx1"/>
        </a:solidFill>
        <a:latin typeface="+mn-lt"/>
        <a:ea typeface="+mn-ea"/>
        <a:cs typeface="+mn-cs"/>
      </a:defRPr>
    </a:lvl7pPr>
    <a:lvl8pPr marL="3200160" algn="l" defTabSz="914332" rtl="0" eaLnBrk="1" latinLnBrk="0" hangingPunct="1">
      <a:defRPr sz="1200" kern="1200">
        <a:solidFill>
          <a:schemeClr val="tx1"/>
        </a:solidFill>
        <a:latin typeface="+mn-lt"/>
        <a:ea typeface="+mn-ea"/>
        <a:cs typeface="+mn-cs"/>
      </a:defRPr>
    </a:lvl8pPr>
    <a:lvl9pPr marL="3657327" algn="l" defTabSz="91433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B86004F-B13D-4A46-80B4-371BC8ADFADE}" type="slidenum">
              <a:rPr lang="en-US" smtClean="0"/>
              <a:t>1</a:t>
            </a:fld>
            <a:endParaRPr lang="en-US"/>
          </a:p>
        </p:txBody>
      </p:sp>
    </p:spTree>
    <p:extLst>
      <p:ext uri="{BB962C8B-B14F-4D97-AF65-F5344CB8AC3E}">
        <p14:creationId xmlns:p14="http://schemas.microsoft.com/office/powerpoint/2010/main" val="183967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GMAO is not an operational center, but functions like one in some key ways.</a:t>
            </a:r>
          </a:p>
          <a:p>
            <a:pPr marL="0" indent="0">
              <a:buFontTx/>
              <a:buNone/>
            </a:pPr>
            <a:r>
              <a:rPr lang="en-US" dirty="0"/>
              <a:t>Highlight GEOS-FP, which we’ll talk more about during the first part of the presentation, and MERRA-3, and longer-term target.</a:t>
            </a:r>
          </a:p>
          <a:p>
            <a:endParaRPr lang="en-US" dirty="0"/>
          </a:p>
        </p:txBody>
      </p:sp>
      <p:sp>
        <p:nvSpPr>
          <p:cNvPr id="4" name="Slide Number Placeholder 3"/>
          <p:cNvSpPr>
            <a:spLocks noGrp="1"/>
          </p:cNvSpPr>
          <p:nvPr>
            <p:ph type="sldNum" sz="quarter" idx="5"/>
          </p:nvPr>
        </p:nvSpPr>
        <p:spPr/>
        <p:txBody>
          <a:bodyPr/>
          <a:lstStyle/>
          <a:p>
            <a:fld id="{8B86004F-B13D-4A46-80B4-371BC8ADFADE}" type="slidenum">
              <a:rPr lang="en-US" smtClean="0"/>
              <a:t>2</a:t>
            </a:fld>
            <a:endParaRPr lang="en-US"/>
          </a:p>
        </p:txBody>
      </p:sp>
    </p:spTree>
    <p:extLst>
      <p:ext uri="{BB962C8B-B14F-4D97-AF65-F5344CB8AC3E}">
        <p14:creationId xmlns:p14="http://schemas.microsoft.com/office/powerpoint/2010/main" val="1608514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configuration details here, just general development plans (and some examples of the progress being made).</a:t>
            </a:r>
          </a:p>
        </p:txBody>
      </p:sp>
      <p:sp>
        <p:nvSpPr>
          <p:cNvPr id="4" name="Slide Number Placeholder 3"/>
          <p:cNvSpPr>
            <a:spLocks noGrp="1"/>
          </p:cNvSpPr>
          <p:nvPr>
            <p:ph type="sldNum" sz="quarter" idx="5"/>
          </p:nvPr>
        </p:nvSpPr>
        <p:spPr/>
        <p:txBody>
          <a:bodyPr/>
          <a:lstStyle/>
          <a:p>
            <a:pPr marL="0" marR="0" lvl="0" indent="0" algn="r" defTabSz="914332" rtl="0" eaLnBrk="1" fontAlgn="auto" latinLnBrk="0" hangingPunct="1">
              <a:lnSpc>
                <a:spcPct val="100000"/>
              </a:lnSpc>
              <a:spcBef>
                <a:spcPts val="0"/>
              </a:spcBef>
              <a:spcAft>
                <a:spcPts val="0"/>
              </a:spcAft>
              <a:buClrTx/>
              <a:buSzTx/>
              <a:buFontTx/>
              <a:buNone/>
              <a:tabLst/>
              <a:defRPr/>
            </a:pPr>
            <a:fld id="{8B86004F-B13D-4A46-80B4-371BC8ADFAD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32"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7413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lang="en-US" sz="1200" dirty="0">
                <a:ea typeface="+mn-lt"/>
                <a:cs typeface="+mn-lt"/>
              </a:rPr>
              <a:t>Transition of JEDI to operations will happen in phases. Some of the phases will be in parallel, in order to allow for timely transitions and provide new features useful in research. </a:t>
            </a:r>
          </a:p>
          <a:p>
            <a:pPr marL="0" marR="0" lvl="0" indent="0" algn="l" defTabSz="914332" rtl="0" eaLnBrk="1" fontAlgn="auto" latinLnBrk="0" hangingPunct="1">
              <a:lnSpc>
                <a:spcPct val="100000"/>
              </a:lnSpc>
              <a:spcBef>
                <a:spcPts val="0"/>
              </a:spcBef>
              <a:spcAft>
                <a:spcPts val="0"/>
              </a:spcAft>
              <a:buClrTx/>
              <a:buSzTx/>
              <a:buFontTx/>
              <a:buNone/>
              <a:tabLst/>
              <a:defRPr/>
            </a:pPr>
            <a:r>
              <a:rPr lang="en-US" sz="1200" dirty="0">
                <a:ea typeface="+mn-lt"/>
                <a:cs typeface="+mn-lt"/>
              </a:rPr>
              <a:t>Other work will happen sequentially, in order not to overwhelm resources or attempt to use aspects of the JEDI systems prior to maturity.</a:t>
            </a:r>
          </a:p>
          <a:p>
            <a:endParaRPr lang="en-US" dirty="0"/>
          </a:p>
        </p:txBody>
      </p:sp>
      <p:sp>
        <p:nvSpPr>
          <p:cNvPr id="4" name="Slide Number Placeholder 3"/>
          <p:cNvSpPr>
            <a:spLocks noGrp="1"/>
          </p:cNvSpPr>
          <p:nvPr>
            <p:ph type="sldNum" sz="quarter" idx="5"/>
          </p:nvPr>
        </p:nvSpPr>
        <p:spPr/>
        <p:txBody>
          <a:bodyPr/>
          <a:lstStyle/>
          <a:p>
            <a:fld id="{8B86004F-B13D-4A46-80B4-371BC8ADFADE}" type="slidenum">
              <a:rPr lang="en-US" smtClean="0"/>
              <a:t>4</a:t>
            </a:fld>
            <a:endParaRPr lang="en-US"/>
          </a:p>
        </p:txBody>
      </p:sp>
    </p:spTree>
    <p:extLst>
      <p:ext uri="{BB962C8B-B14F-4D97-AF65-F5344CB8AC3E}">
        <p14:creationId xmlns:p14="http://schemas.microsoft.com/office/powerpoint/2010/main" val="1178411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few slides provide simple examples of the work being done on key components for phase 1 implementation;  work is in various stages of completion</a:t>
            </a:r>
          </a:p>
        </p:txBody>
      </p:sp>
      <p:sp>
        <p:nvSpPr>
          <p:cNvPr id="4" name="Slide Number Placeholder 3"/>
          <p:cNvSpPr>
            <a:spLocks noGrp="1"/>
          </p:cNvSpPr>
          <p:nvPr>
            <p:ph type="sldNum" sz="quarter" idx="5"/>
          </p:nvPr>
        </p:nvSpPr>
        <p:spPr/>
        <p:txBody>
          <a:bodyPr/>
          <a:lstStyle/>
          <a:p>
            <a:fld id="{8B86004F-B13D-4A46-80B4-371BC8ADFADE}" type="slidenum">
              <a:rPr lang="en-US" smtClean="0"/>
              <a:t>5</a:t>
            </a:fld>
            <a:endParaRPr lang="en-US"/>
          </a:p>
        </p:txBody>
      </p:sp>
    </p:spTree>
    <p:extLst>
      <p:ext uri="{BB962C8B-B14F-4D97-AF65-F5344CB8AC3E}">
        <p14:creationId xmlns:p14="http://schemas.microsoft.com/office/powerpoint/2010/main" val="2635170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We are currently doing analysis splitting in FP and MERRA-2, in the first step we do a 2D analysis AOD using PSAS and then we need to ‘convert’ this 2D AOD increments into 3D </a:t>
            </a:r>
          </a:p>
          <a:p>
            <a:r>
              <a:rPr lang="en-US" sz="1200" b="0" i="0" kern="1200" dirty="0">
                <a:solidFill>
                  <a:schemeClr val="tx1"/>
                </a:solidFill>
                <a:effectLst/>
                <a:latin typeface="+mn-lt"/>
                <a:ea typeface="+mn-ea"/>
                <a:cs typeface="+mn-cs"/>
              </a:rPr>
              <a:t>aerosol mass mixing ratio increments (the model prognostic variable).  Tried 3D aerosol mass mixing ratio as a control variable (no need of analysis splitting) but it was computationally  too expensive.</a:t>
            </a:r>
          </a:p>
          <a:p>
            <a:r>
              <a:rPr lang="en-US" sz="1200" b="0" i="0" kern="1200" dirty="0">
                <a:solidFill>
                  <a:schemeClr val="tx1"/>
                </a:solidFill>
                <a:effectLst/>
                <a:latin typeface="+mn-lt"/>
                <a:ea typeface="+mn-ea"/>
                <a:cs typeface="+mn-cs"/>
              </a:rPr>
              <a:t>So our solution (explained in the slide) is to continue to do an analysis splitting by replacing PSAS by JEDI-based hybrid approach and upgrading our 2D AOD control variable by a 3D aerosol </a:t>
            </a:r>
          </a:p>
          <a:p>
            <a:r>
              <a:rPr lang="en-US" sz="1200" b="0" i="0" kern="1200" dirty="0">
                <a:solidFill>
                  <a:schemeClr val="tx1"/>
                </a:solidFill>
                <a:effectLst/>
                <a:latin typeface="+mn-lt"/>
                <a:ea typeface="+mn-ea"/>
                <a:cs typeface="+mn-cs"/>
              </a:rPr>
              <a:t>extinction profile. Then we’ll need to upgrade GAAS to ‘convert’ the 3D aerosol extinction increments (obtained using JEDI, figure as an example) into 3D aerosol mass mixing ratio increments.</a:t>
            </a:r>
          </a:p>
          <a:p>
            <a:r>
              <a:rPr lang="en-US" sz="1200" b="0" i="0" kern="1200" dirty="0">
                <a:solidFill>
                  <a:schemeClr val="tx1"/>
                </a:solidFill>
                <a:effectLst/>
                <a:latin typeface="+mn-lt"/>
                <a:ea typeface="+mn-ea"/>
                <a:cs typeface="+mn-cs"/>
              </a:rPr>
              <a:t>Another update is the inclusion of observations of multi-wavelength AOD (in FP we assimilate AOD at 1 wavelength (550nm)).</a:t>
            </a:r>
          </a:p>
          <a:p>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The figure is just an example of aerosol extinction increments for just 1 model layer obtained after using JEDI-based hybrid approach.</a:t>
            </a:r>
          </a:p>
          <a:p>
            <a:endParaRPr lang="en-US" dirty="0"/>
          </a:p>
        </p:txBody>
      </p:sp>
      <p:sp>
        <p:nvSpPr>
          <p:cNvPr id="4" name="Slide Number Placeholder 3"/>
          <p:cNvSpPr>
            <a:spLocks noGrp="1"/>
          </p:cNvSpPr>
          <p:nvPr>
            <p:ph type="sldNum" sz="quarter" idx="5"/>
          </p:nvPr>
        </p:nvSpPr>
        <p:spPr/>
        <p:txBody>
          <a:bodyPr/>
          <a:lstStyle/>
          <a:p>
            <a:fld id="{8B86004F-B13D-4A46-80B4-371BC8ADFADE}" type="slidenum">
              <a:rPr lang="en-US" smtClean="0"/>
              <a:t>7</a:t>
            </a:fld>
            <a:endParaRPr lang="en-US"/>
          </a:p>
        </p:txBody>
      </p:sp>
    </p:spTree>
    <p:extLst>
      <p:ext uri="{BB962C8B-B14F-4D97-AF65-F5344CB8AC3E}">
        <p14:creationId xmlns:p14="http://schemas.microsoft.com/office/powerpoint/2010/main" val="21327359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Beyond our first implementation, work is/will be undertaken both sequential to and in parallel with phase I.  Work on coupled DA must be done in parallel to ensure functionality of JEDI-GEOS developments along the way and to meet aggressive timelines</a:t>
            </a:r>
          </a:p>
        </p:txBody>
      </p:sp>
      <p:sp>
        <p:nvSpPr>
          <p:cNvPr id="4" name="Slide Number Placeholder 3"/>
          <p:cNvSpPr>
            <a:spLocks noGrp="1"/>
          </p:cNvSpPr>
          <p:nvPr>
            <p:ph type="sldNum" sz="quarter" idx="5"/>
          </p:nvPr>
        </p:nvSpPr>
        <p:spPr/>
        <p:txBody>
          <a:bodyPr/>
          <a:lstStyle/>
          <a:p>
            <a:fld id="{8B86004F-B13D-4A46-80B4-371BC8ADFADE}" type="slidenum">
              <a:rPr lang="en-US" smtClean="0"/>
              <a:t>9</a:t>
            </a:fld>
            <a:endParaRPr lang="en-US"/>
          </a:p>
        </p:txBody>
      </p:sp>
    </p:spTree>
    <p:extLst>
      <p:ext uri="{BB962C8B-B14F-4D97-AF65-F5344CB8AC3E}">
        <p14:creationId xmlns:p14="http://schemas.microsoft.com/office/powerpoint/2010/main" val="1895073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332" rtl="0" eaLnBrk="1" fontAlgn="auto" latinLnBrk="0" hangingPunct="1">
              <a:lnSpc>
                <a:spcPct val="100000"/>
              </a:lnSpc>
              <a:spcBef>
                <a:spcPts val="0"/>
              </a:spcBef>
              <a:spcAft>
                <a:spcPts val="0"/>
              </a:spcAft>
              <a:buClrTx/>
              <a:buSzTx/>
              <a:buFontTx/>
              <a:buNone/>
              <a:tabLst/>
              <a:defRPr/>
            </a:pPr>
            <a:fld id="{8B86004F-B13D-4A46-80B4-371BC8ADFAD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32"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3064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sic 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Date Placeholder 2"/>
          <p:cNvSpPr>
            <a:spLocks noGrp="1"/>
          </p:cNvSpPr>
          <p:nvPr>
            <p:ph type="dt" sz="half" idx="10"/>
          </p:nvPr>
        </p:nvSpPr>
        <p:spPr/>
        <p:txBody>
          <a:bodyPr/>
          <a:lstStyle/>
          <a:p>
            <a:fld id="{3653FE09-AEB6-A34E-9C79-CDC6B4E7F18D}" type="datetime1">
              <a:rPr lang="en-US" smtClean="0"/>
              <a:t>9/13/21</a:t>
            </a:fld>
            <a:endParaRPr lang="en-US"/>
          </a:p>
        </p:txBody>
      </p:sp>
      <p:sp>
        <p:nvSpPr>
          <p:cNvPr id="5" name="Slide Number Placeholder 4"/>
          <p:cNvSpPr>
            <a:spLocks noGrp="1"/>
          </p:cNvSpPr>
          <p:nvPr>
            <p:ph type="sldNum" sz="quarter" idx="12"/>
          </p:nvPr>
        </p:nvSpPr>
        <p:spPr/>
        <p:txBody>
          <a:bodyPr/>
          <a:lstStyle/>
          <a:p>
            <a:fld id="{BDB8D1E3-1DAE-664E-B350-75CA63E753F0}" type="slidenum">
              <a:rPr lang="en-US" smtClean="0"/>
              <a:t>‹#›</a:t>
            </a:fld>
            <a:endParaRPr lang="en-US"/>
          </a:p>
        </p:txBody>
      </p:sp>
      <p:sp>
        <p:nvSpPr>
          <p:cNvPr id="7" name="Text Placeholder 6"/>
          <p:cNvSpPr>
            <a:spLocks noGrp="1"/>
          </p:cNvSpPr>
          <p:nvPr>
            <p:ph type="body" sz="quarter" idx="13" hasCustomPrompt="1"/>
          </p:nvPr>
        </p:nvSpPr>
        <p:spPr>
          <a:xfrm>
            <a:off x="838200" y="1403975"/>
            <a:ext cx="10515600" cy="4697412"/>
          </a:xfrm>
        </p:spPr>
        <p:txBody>
          <a:bodyPr/>
          <a:lstStyle>
            <a:lvl1pPr marL="0" indent="0">
              <a:buNone/>
              <a:defRPr/>
            </a:lvl1pPr>
          </a:lstStyle>
          <a:p>
            <a:pPr lvl="0"/>
            <a:r>
              <a:rPr lang="en-US" dirty="0"/>
              <a:t>Click to edit text</a:t>
            </a:r>
          </a:p>
        </p:txBody>
      </p:sp>
    </p:spTree>
    <p:extLst>
      <p:ext uri="{BB962C8B-B14F-4D97-AF65-F5344CB8AC3E}">
        <p14:creationId xmlns:p14="http://schemas.microsoft.com/office/powerpoint/2010/main" val="27519568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Slide Number Placeholder 2"/>
          <p:cNvSpPr>
            <a:spLocks noGrp="1"/>
          </p:cNvSpPr>
          <p:nvPr>
            <p:ph type="sldNum" sz="quarter" idx="10"/>
          </p:nvPr>
        </p:nvSpPr>
        <p:spPr/>
        <p:txBody>
          <a:bodyPr/>
          <a:lstStyle/>
          <a:p>
            <a:fld id="{BDB8D1E3-1DAE-664E-B350-75CA63E753F0}" type="slidenum">
              <a:rPr lang="en-US" smtClean="0"/>
              <a:t>‹#›</a:t>
            </a:fld>
            <a:endParaRPr lang="en-US"/>
          </a:p>
        </p:txBody>
      </p:sp>
      <p:sp>
        <p:nvSpPr>
          <p:cNvPr id="4" name="Date Placeholder 3"/>
          <p:cNvSpPr>
            <a:spLocks noGrp="1"/>
          </p:cNvSpPr>
          <p:nvPr>
            <p:ph type="dt" sz="half" idx="11"/>
          </p:nvPr>
        </p:nvSpPr>
        <p:spPr/>
        <p:txBody>
          <a:bodyPr/>
          <a:lstStyle/>
          <a:p>
            <a:fld id="{0E6B4F3A-EEBC-FE41-89A7-1066C47F0707}" type="datetime1">
              <a:rPr lang="en-US" smtClean="0"/>
              <a:t>9/13/21</a:t>
            </a:fld>
            <a:endParaRPr lang="en-US"/>
          </a:p>
        </p:txBody>
      </p:sp>
    </p:spTree>
    <p:extLst>
      <p:ext uri="{BB962C8B-B14F-4D97-AF65-F5344CB8AC3E}">
        <p14:creationId xmlns:p14="http://schemas.microsoft.com/office/powerpoint/2010/main" val="2783544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DB514E-FD3B-FA4A-A3BE-93521CB64D54}" type="datetime1">
              <a:rPr lang="en-US" smtClean="0"/>
              <a:t>9/13/21</a:t>
            </a:fld>
            <a:endParaRPr lang="en-US"/>
          </a:p>
        </p:txBody>
      </p:sp>
      <p:sp>
        <p:nvSpPr>
          <p:cNvPr id="4" name="Slide Number Placeholder 3"/>
          <p:cNvSpPr>
            <a:spLocks noGrp="1"/>
          </p:cNvSpPr>
          <p:nvPr>
            <p:ph type="sldNum" sz="quarter" idx="12"/>
          </p:nvPr>
        </p:nvSpPr>
        <p:spPr/>
        <p:txBody>
          <a:bodyPr/>
          <a:lstStyle>
            <a:lvl1pPr>
              <a:defRPr sz="1100"/>
            </a:lvl1pPr>
          </a:lstStyle>
          <a:p>
            <a:fld id="{BDB8D1E3-1DAE-664E-B350-75CA63E753F0}" type="slidenum">
              <a:rPr lang="en-US" smtClean="0"/>
              <a:pPr/>
              <a:t>‹#›</a:t>
            </a:fld>
            <a:endParaRPr lang="en-US" dirty="0"/>
          </a:p>
        </p:txBody>
      </p:sp>
    </p:spTree>
    <p:extLst>
      <p:ext uri="{BB962C8B-B14F-4D97-AF65-F5344CB8AC3E}">
        <p14:creationId xmlns:p14="http://schemas.microsoft.com/office/powerpoint/2010/main" val="3100512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ctr" anchorCtr="0">
            <a:normAutofit/>
          </a:bodyPr>
          <a:lstStyle>
            <a:lvl1pPr algn="ctr">
              <a:defRPr sz="4800"/>
            </a:lvl1pPr>
          </a:lstStyle>
          <a:p>
            <a:r>
              <a:rPr lang="en-US" dirty="0"/>
              <a:t>Click to Edit Title</a:t>
            </a:r>
          </a:p>
        </p:txBody>
      </p:sp>
      <p:sp>
        <p:nvSpPr>
          <p:cNvPr id="3" name="Subtitle 2"/>
          <p:cNvSpPr>
            <a:spLocks noGrp="1"/>
          </p:cNvSpPr>
          <p:nvPr>
            <p:ph type="subTitle" idx="1" hasCustomPrompt="1"/>
          </p:nvPr>
        </p:nvSpPr>
        <p:spPr>
          <a:xfrm>
            <a:off x="1524000" y="3602037"/>
            <a:ext cx="9144000" cy="1655763"/>
          </a:xfrm>
        </p:spPr>
        <p:txBody>
          <a:bodyPr/>
          <a:lstStyle>
            <a:lvl1pPr marL="0" indent="0" algn="ctr">
              <a:buNone/>
              <a:defRPr sz="2400"/>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Subtitle</a:t>
            </a:r>
          </a:p>
        </p:txBody>
      </p:sp>
      <p:sp>
        <p:nvSpPr>
          <p:cNvPr id="4" name="Date Placeholder 3"/>
          <p:cNvSpPr>
            <a:spLocks noGrp="1"/>
          </p:cNvSpPr>
          <p:nvPr>
            <p:ph type="dt" sz="half" idx="10"/>
          </p:nvPr>
        </p:nvSpPr>
        <p:spPr/>
        <p:txBody>
          <a:bodyPr/>
          <a:lstStyle/>
          <a:p>
            <a:fld id="{E11F4E55-1412-794D-8D12-183D8109DBB1}" type="datetime1">
              <a:rPr lang="en-US" smtClean="0"/>
              <a:t>9/13/21</a:t>
            </a:fld>
            <a:endParaRPr lang="en-US"/>
          </a:p>
        </p:txBody>
      </p:sp>
      <p:sp>
        <p:nvSpPr>
          <p:cNvPr id="6" name="Slide Number Placeholder 5"/>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4050894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Text and Graphic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idx="1" hasCustomPrompt="1"/>
          </p:nvPr>
        </p:nvSpPr>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80213DA3-64D2-4F41-953F-6560826ECA65}" type="datetime1">
              <a:rPr lang="en-US" smtClean="0"/>
              <a:t>9/13/21</a:t>
            </a:fld>
            <a:endParaRPr lang="en-US"/>
          </a:p>
        </p:txBody>
      </p:sp>
      <p:sp>
        <p:nvSpPr>
          <p:cNvPr id="6" name="Slide Number Placeholder 5"/>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45383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Imag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23152" y="733777"/>
            <a:ext cx="3932237" cy="1133856"/>
          </a:xfrm>
        </p:spPr>
        <p:txBody>
          <a:bodyPr anchor="t" anchorCtr="0">
            <a:normAutofit/>
          </a:bodyPr>
          <a:lstStyle>
            <a:lvl1pPr algn="l">
              <a:defRPr sz="2000"/>
            </a:lvl1pPr>
          </a:lstStyle>
          <a:p>
            <a:r>
              <a:rPr lang="en-US" dirty="0"/>
              <a:t>Click to Edit Title</a:t>
            </a:r>
          </a:p>
        </p:txBody>
      </p:sp>
      <p:sp>
        <p:nvSpPr>
          <p:cNvPr id="3" name="Picture Placeholder 2"/>
          <p:cNvSpPr>
            <a:spLocks noGrp="1"/>
          </p:cNvSpPr>
          <p:nvPr>
            <p:ph type="pic" idx="1" hasCustomPrompt="1"/>
          </p:nvPr>
        </p:nvSpPr>
        <p:spPr>
          <a:xfrm>
            <a:off x="675919" y="733777"/>
            <a:ext cx="6172200" cy="5135211"/>
          </a:xfrm>
        </p:spPr>
        <p:txBody>
          <a:bodyPr/>
          <a:lstStyle>
            <a:lvl1pPr marL="0" indent="0">
              <a:buNone/>
              <a:defRPr sz="32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r>
              <a:rPr lang="en-US"/>
              <a:t>Image</a:t>
            </a:r>
          </a:p>
        </p:txBody>
      </p:sp>
      <p:sp>
        <p:nvSpPr>
          <p:cNvPr id="4" name="Text Placeholder 3"/>
          <p:cNvSpPr>
            <a:spLocks noGrp="1"/>
          </p:cNvSpPr>
          <p:nvPr>
            <p:ph type="body" sz="half" idx="2" hasCustomPrompt="1"/>
          </p:nvPr>
        </p:nvSpPr>
        <p:spPr>
          <a:xfrm>
            <a:off x="7423152" y="1960473"/>
            <a:ext cx="3932237" cy="3908515"/>
          </a:xfrm>
        </p:spPr>
        <p:txBody>
          <a:bodyPr/>
          <a:lstStyle>
            <a:lvl1pPr marL="0" indent="0" algn="l">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en-US" dirty="0"/>
              <a:t>Click to edit text</a:t>
            </a:r>
          </a:p>
        </p:txBody>
      </p:sp>
      <p:sp>
        <p:nvSpPr>
          <p:cNvPr id="5" name="Date Placeholder 4"/>
          <p:cNvSpPr>
            <a:spLocks noGrp="1"/>
          </p:cNvSpPr>
          <p:nvPr>
            <p:ph type="dt" sz="half" idx="10"/>
          </p:nvPr>
        </p:nvSpPr>
        <p:spPr/>
        <p:txBody>
          <a:bodyPr/>
          <a:lstStyle/>
          <a:p>
            <a:fld id="{E0803322-5ADA-F249-B450-236D6B01D5D0}" type="datetime1">
              <a:rPr lang="en-US" smtClean="0"/>
              <a:t>9/13/21</a:t>
            </a:fld>
            <a:endParaRPr lang="en-US"/>
          </a:p>
        </p:txBody>
      </p:sp>
      <p:sp>
        <p:nvSpPr>
          <p:cNvPr id="7" name="Slide Number Placeholder 6"/>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27409325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sz="half" idx="1" hasCustomPrompt="1"/>
          </p:nvPr>
        </p:nvSpPr>
        <p:spPr>
          <a:xfrm>
            <a:off x="838200" y="1825625"/>
            <a:ext cx="5181600" cy="4351339"/>
          </a:xfr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825625"/>
            <a:ext cx="5181600" cy="4351339"/>
          </a:xfr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A3EC5698-2ECB-114F-9FC9-48172A47C62A}" type="datetime1">
              <a:rPr lang="en-US" smtClean="0"/>
              <a:t>9/13/21</a:t>
            </a:fld>
            <a:endParaRPr lang="en-US"/>
          </a:p>
        </p:txBody>
      </p:sp>
      <p:sp>
        <p:nvSpPr>
          <p:cNvPr id="7" name="Slide Number Placeholder 6"/>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6260452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sic 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Date Placeholder 2"/>
          <p:cNvSpPr>
            <a:spLocks noGrp="1"/>
          </p:cNvSpPr>
          <p:nvPr>
            <p:ph type="dt" sz="half" idx="10"/>
          </p:nvPr>
        </p:nvSpPr>
        <p:spPr/>
        <p:txBody>
          <a:bodyPr/>
          <a:lstStyle/>
          <a:p>
            <a:fld id="{CAA1C7B2-ECCB-D248-A27D-9E3D7E8BB543}" type="datetime1">
              <a:rPr lang="en-US" smtClean="0"/>
              <a:t>9/13/21</a:t>
            </a:fld>
            <a:endParaRPr lang="en-US"/>
          </a:p>
        </p:txBody>
      </p:sp>
      <p:sp>
        <p:nvSpPr>
          <p:cNvPr id="5" name="Slide Number Placeholder 4"/>
          <p:cNvSpPr>
            <a:spLocks noGrp="1"/>
          </p:cNvSpPr>
          <p:nvPr>
            <p:ph type="sldNum" sz="quarter" idx="12"/>
          </p:nvPr>
        </p:nvSpPr>
        <p:spPr/>
        <p:txBody>
          <a:bodyPr/>
          <a:lstStyle/>
          <a:p>
            <a:fld id="{BDB8D1E3-1DAE-664E-B350-75CA63E753F0}" type="slidenum">
              <a:rPr lang="en-US" smtClean="0"/>
              <a:t>‹#›</a:t>
            </a:fld>
            <a:endParaRPr lang="en-US"/>
          </a:p>
        </p:txBody>
      </p:sp>
      <p:sp>
        <p:nvSpPr>
          <p:cNvPr id="7" name="Text Placeholder 6"/>
          <p:cNvSpPr>
            <a:spLocks noGrp="1"/>
          </p:cNvSpPr>
          <p:nvPr>
            <p:ph type="body" sz="quarter" idx="13" hasCustomPrompt="1"/>
          </p:nvPr>
        </p:nvSpPr>
        <p:spPr>
          <a:xfrm>
            <a:off x="838200" y="1403975"/>
            <a:ext cx="10515600" cy="4697412"/>
          </a:xfrm>
        </p:spPr>
        <p:txBody>
          <a:bodyPr/>
          <a:lstStyle>
            <a:lvl1pPr marL="0" indent="0">
              <a:buNone/>
              <a:defRPr/>
            </a:lvl1pPr>
          </a:lstStyle>
          <a:p>
            <a:pPr lvl="0"/>
            <a:r>
              <a:rPr lang="en-US" dirty="0"/>
              <a:t>Click to edit text</a:t>
            </a:r>
          </a:p>
        </p:txBody>
      </p:sp>
    </p:spTree>
    <p:extLst>
      <p:ext uri="{BB962C8B-B14F-4D97-AF65-F5344CB8AC3E}">
        <p14:creationId xmlns:p14="http://schemas.microsoft.com/office/powerpoint/2010/main" val="2952845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Slide Number Placeholder 2"/>
          <p:cNvSpPr>
            <a:spLocks noGrp="1"/>
          </p:cNvSpPr>
          <p:nvPr>
            <p:ph type="sldNum" sz="quarter" idx="10"/>
          </p:nvPr>
        </p:nvSpPr>
        <p:spPr/>
        <p:txBody>
          <a:bodyPr/>
          <a:lstStyle/>
          <a:p>
            <a:fld id="{BDB8D1E3-1DAE-664E-B350-75CA63E753F0}" type="slidenum">
              <a:rPr lang="en-US" smtClean="0"/>
              <a:t>‹#›</a:t>
            </a:fld>
            <a:endParaRPr lang="en-US"/>
          </a:p>
        </p:txBody>
      </p:sp>
      <p:sp>
        <p:nvSpPr>
          <p:cNvPr id="4" name="Date Placeholder 3"/>
          <p:cNvSpPr>
            <a:spLocks noGrp="1"/>
          </p:cNvSpPr>
          <p:nvPr>
            <p:ph type="dt" sz="half" idx="11"/>
          </p:nvPr>
        </p:nvSpPr>
        <p:spPr/>
        <p:txBody>
          <a:bodyPr/>
          <a:lstStyle/>
          <a:p>
            <a:fld id="{21388D90-33D9-1347-A62F-64D5E3736904}" type="datetime1">
              <a:rPr lang="en-US" smtClean="0"/>
              <a:t>9/13/21</a:t>
            </a:fld>
            <a:endParaRPr lang="en-US" dirty="0"/>
          </a:p>
        </p:txBody>
      </p:sp>
    </p:spTree>
    <p:extLst>
      <p:ext uri="{BB962C8B-B14F-4D97-AF65-F5344CB8AC3E}">
        <p14:creationId xmlns:p14="http://schemas.microsoft.com/office/powerpoint/2010/main" val="2284578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D759C1-F540-4242-BB31-EE2706E173FF}" type="datetime1">
              <a:rPr lang="en-US" smtClean="0"/>
              <a:t>9/13/21</a:t>
            </a:fld>
            <a:endParaRPr lang="en-US"/>
          </a:p>
        </p:txBody>
      </p:sp>
      <p:sp>
        <p:nvSpPr>
          <p:cNvPr id="4" name="Slide Number Placeholder 3"/>
          <p:cNvSpPr>
            <a:spLocks noGrp="1"/>
          </p:cNvSpPr>
          <p:nvPr>
            <p:ph type="sldNum" sz="quarter" idx="12"/>
          </p:nvPr>
        </p:nvSpPr>
        <p:spPr/>
        <p:txBody>
          <a:bodyPr/>
          <a:lstStyle>
            <a:lvl1pPr>
              <a:defRPr sz="1100"/>
            </a:lvl1pPr>
          </a:lstStyle>
          <a:p>
            <a:fld id="{BDB8D1E3-1DAE-664E-B350-75CA63E753F0}" type="slidenum">
              <a:rPr lang="en-US" smtClean="0"/>
              <a:pPr/>
              <a:t>‹#›</a:t>
            </a:fld>
            <a:endParaRPr lang="en-US" dirty="0"/>
          </a:p>
        </p:txBody>
      </p:sp>
    </p:spTree>
    <p:extLst>
      <p:ext uri="{BB962C8B-B14F-4D97-AF65-F5344CB8AC3E}">
        <p14:creationId xmlns:p14="http://schemas.microsoft.com/office/powerpoint/2010/main" val="667573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ctr" anchorCtr="0">
            <a:normAutofit/>
          </a:bodyPr>
          <a:lstStyle>
            <a:lvl1pPr algn="ctr">
              <a:defRPr sz="4800"/>
            </a:lvl1pPr>
          </a:lstStyle>
          <a:p>
            <a:r>
              <a:rPr lang="en-US" dirty="0"/>
              <a:t>Click to Edit Title</a:t>
            </a:r>
          </a:p>
        </p:txBody>
      </p:sp>
      <p:sp>
        <p:nvSpPr>
          <p:cNvPr id="3" name="Subtitle 2"/>
          <p:cNvSpPr>
            <a:spLocks noGrp="1"/>
          </p:cNvSpPr>
          <p:nvPr>
            <p:ph type="subTitle" idx="1" hasCustomPrompt="1"/>
          </p:nvPr>
        </p:nvSpPr>
        <p:spPr>
          <a:xfrm>
            <a:off x="1524000" y="3602037"/>
            <a:ext cx="9144000" cy="1655763"/>
          </a:xfrm>
        </p:spPr>
        <p:txBody>
          <a:bodyPr/>
          <a:lstStyle>
            <a:lvl1pPr marL="0" indent="0" algn="ctr">
              <a:buNone/>
              <a:defRPr sz="2400"/>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 Subtitle</a:t>
            </a:r>
          </a:p>
        </p:txBody>
      </p:sp>
      <p:sp>
        <p:nvSpPr>
          <p:cNvPr id="4" name="Date Placeholder 3"/>
          <p:cNvSpPr>
            <a:spLocks noGrp="1"/>
          </p:cNvSpPr>
          <p:nvPr>
            <p:ph type="dt" sz="half" idx="10"/>
          </p:nvPr>
        </p:nvSpPr>
        <p:spPr/>
        <p:txBody>
          <a:bodyPr/>
          <a:lstStyle/>
          <a:p>
            <a:fld id="{CF5573D6-512B-5A43-82A3-1C4AD292CB9D}" type="datetime1">
              <a:rPr lang="en-US" smtClean="0"/>
              <a:t>9/13/21</a:t>
            </a:fld>
            <a:endParaRPr lang="en-US"/>
          </a:p>
        </p:txBody>
      </p:sp>
      <p:sp>
        <p:nvSpPr>
          <p:cNvPr id="6" name="Slide Number Placeholder 5"/>
          <p:cNvSpPr>
            <a:spLocks noGrp="1"/>
          </p:cNvSpPr>
          <p:nvPr>
            <p:ph type="sldNum" sz="quarter" idx="12"/>
          </p:nvPr>
        </p:nvSpPr>
        <p:spPr/>
        <p:txBody>
          <a:bodyPr/>
          <a:lstStyle/>
          <a:p>
            <a:fld id="{BDB8D1E3-1DAE-664E-B350-75CA63E753F0}" type="slidenum">
              <a:rPr lang="en-US" smtClean="0"/>
              <a:t>‹#›</a:t>
            </a:fld>
            <a:endParaRPr lang="en-US" dirty="0"/>
          </a:p>
        </p:txBody>
      </p:sp>
    </p:spTree>
    <p:extLst>
      <p:ext uri="{BB962C8B-B14F-4D97-AF65-F5344CB8AC3E}">
        <p14:creationId xmlns:p14="http://schemas.microsoft.com/office/powerpoint/2010/main" val="20875663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Text and Graphic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idx="1" hasCustomPrompt="1"/>
          </p:nvPr>
        </p:nvSpPr>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94A5868-4B3F-324E-872D-F27BBC3DAC10}" type="datetime1">
              <a:rPr lang="en-US" smtClean="0"/>
              <a:t>9/13/21</a:t>
            </a:fld>
            <a:endParaRPr lang="en-US"/>
          </a:p>
        </p:txBody>
      </p:sp>
      <p:sp>
        <p:nvSpPr>
          <p:cNvPr id="6" name="Slide Number Placeholder 5"/>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2579105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Imag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23152" y="733777"/>
            <a:ext cx="3932237" cy="1133856"/>
          </a:xfrm>
        </p:spPr>
        <p:txBody>
          <a:bodyPr anchor="t" anchorCtr="0">
            <a:normAutofit/>
          </a:bodyPr>
          <a:lstStyle>
            <a:lvl1pPr algn="l">
              <a:defRPr sz="2000"/>
            </a:lvl1pPr>
          </a:lstStyle>
          <a:p>
            <a:r>
              <a:rPr lang="en-US" dirty="0"/>
              <a:t>Click to Edit Title</a:t>
            </a:r>
          </a:p>
        </p:txBody>
      </p:sp>
      <p:sp>
        <p:nvSpPr>
          <p:cNvPr id="3" name="Picture Placeholder 2"/>
          <p:cNvSpPr>
            <a:spLocks noGrp="1"/>
          </p:cNvSpPr>
          <p:nvPr>
            <p:ph type="pic" idx="1" hasCustomPrompt="1"/>
          </p:nvPr>
        </p:nvSpPr>
        <p:spPr>
          <a:xfrm>
            <a:off x="675919" y="733777"/>
            <a:ext cx="6172200" cy="5135211"/>
          </a:xfrm>
        </p:spPr>
        <p:txBody>
          <a:bodyPr/>
          <a:lstStyle>
            <a:lvl1pPr marL="0" indent="0">
              <a:buNone/>
              <a:defRPr sz="32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r>
              <a:rPr lang="en-US" dirty="0"/>
              <a:t>Image</a:t>
            </a:r>
          </a:p>
        </p:txBody>
      </p:sp>
      <p:sp>
        <p:nvSpPr>
          <p:cNvPr id="4" name="Text Placeholder 3"/>
          <p:cNvSpPr>
            <a:spLocks noGrp="1"/>
          </p:cNvSpPr>
          <p:nvPr>
            <p:ph type="body" sz="half" idx="2" hasCustomPrompt="1"/>
          </p:nvPr>
        </p:nvSpPr>
        <p:spPr>
          <a:xfrm>
            <a:off x="7423152" y="1960473"/>
            <a:ext cx="3932237" cy="3908515"/>
          </a:xfrm>
        </p:spPr>
        <p:txBody>
          <a:bodyPr/>
          <a:lstStyle>
            <a:lvl1pPr marL="0" indent="0" algn="l">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en-US" dirty="0"/>
              <a:t>Click to edit text</a:t>
            </a:r>
          </a:p>
        </p:txBody>
      </p:sp>
      <p:sp>
        <p:nvSpPr>
          <p:cNvPr id="5" name="Date Placeholder 4"/>
          <p:cNvSpPr>
            <a:spLocks noGrp="1"/>
          </p:cNvSpPr>
          <p:nvPr>
            <p:ph type="dt" sz="half" idx="10"/>
          </p:nvPr>
        </p:nvSpPr>
        <p:spPr/>
        <p:txBody>
          <a:bodyPr/>
          <a:lstStyle/>
          <a:p>
            <a:fld id="{DD8458A2-560C-E84D-BC74-6DF870D05973}" type="datetime1">
              <a:rPr lang="en-US" smtClean="0"/>
              <a:t>9/13/21</a:t>
            </a:fld>
            <a:endParaRPr lang="en-US"/>
          </a:p>
        </p:txBody>
      </p:sp>
      <p:sp>
        <p:nvSpPr>
          <p:cNvPr id="7" name="Slide Number Placeholder 6"/>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9065451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sz="half" idx="1" hasCustomPrompt="1"/>
          </p:nvPr>
        </p:nvSpPr>
        <p:spPr>
          <a:xfrm>
            <a:off x="838200" y="1825625"/>
            <a:ext cx="5181600" cy="4351339"/>
          </a:xfr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825625"/>
            <a:ext cx="5181600" cy="4351339"/>
          </a:xfrm>
        </p:spPr>
        <p:txBody>
          <a:bodyPr/>
          <a:lstStyle>
            <a:lvl1pPr marL="0" indent="0">
              <a:buNone/>
              <a:defRPr/>
            </a:lvl1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195D21E2-691C-9E47-BA27-82BAA815644D}" type="datetime1">
              <a:rPr lang="en-US" smtClean="0"/>
              <a:t>9/13/21</a:t>
            </a:fld>
            <a:endParaRPr lang="en-US"/>
          </a:p>
        </p:txBody>
      </p:sp>
      <p:sp>
        <p:nvSpPr>
          <p:cNvPr id="7" name="Slide Number Placeholder 6"/>
          <p:cNvSpPr>
            <a:spLocks noGrp="1"/>
          </p:cNvSpPr>
          <p:nvPr>
            <p:ph type="sldNum" sz="quarter" idx="12"/>
          </p:nvPr>
        </p:nvSpPr>
        <p:spPr/>
        <p:txBody>
          <a:bodyPr/>
          <a:lstStyle/>
          <a:p>
            <a:fld id="{BDB8D1E3-1DAE-664E-B350-75CA63E753F0}" type="slidenum">
              <a:rPr lang="en-US" smtClean="0"/>
              <a:t>‹#›</a:t>
            </a:fld>
            <a:endParaRPr lang="en-US"/>
          </a:p>
        </p:txBody>
      </p:sp>
    </p:spTree>
    <p:extLst>
      <p:ext uri="{BB962C8B-B14F-4D97-AF65-F5344CB8AC3E}">
        <p14:creationId xmlns:p14="http://schemas.microsoft.com/office/powerpoint/2010/main" val="13413946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blank p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Date Placeholder 2"/>
          <p:cNvSpPr>
            <a:spLocks noGrp="1"/>
          </p:cNvSpPr>
          <p:nvPr>
            <p:ph type="dt" sz="half" idx="10"/>
          </p:nvPr>
        </p:nvSpPr>
        <p:spPr/>
        <p:txBody>
          <a:bodyPr/>
          <a:lstStyle/>
          <a:p>
            <a:fld id="{40E4A6E3-44AA-204C-AE40-A348BE607BD9}" type="datetime1">
              <a:rPr lang="en-US" smtClean="0"/>
              <a:t>9/13/21</a:t>
            </a:fld>
            <a:endParaRPr lang="en-US" dirty="0"/>
          </a:p>
        </p:txBody>
      </p:sp>
      <p:sp>
        <p:nvSpPr>
          <p:cNvPr id="4" name="Slide Number Placeholder 3"/>
          <p:cNvSpPr>
            <a:spLocks noGrp="1"/>
          </p:cNvSpPr>
          <p:nvPr>
            <p:ph type="sldNum" sz="quarter" idx="11"/>
          </p:nvPr>
        </p:nvSpPr>
        <p:spPr/>
        <p:txBody>
          <a:bodyPr/>
          <a:lstStyle/>
          <a:p>
            <a:fld id="{BDB8D1E3-1DAE-664E-B350-75CA63E753F0}" type="slidenum">
              <a:rPr lang="en-US" smtClean="0"/>
              <a:pPr/>
              <a:t>‹#›</a:t>
            </a:fld>
            <a:endParaRPr lang="en-US" dirty="0"/>
          </a:p>
        </p:txBody>
      </p:sp>
    </p:spTree>
    <p:extLst>
      <p:ext uri="{BB962C8B-B14F-4D97-AF65-F5344CB8AC3E}">
        <p14:creationId xmlns:p14="http://schemas.microsoft.com/office/powerpoint/2010/main" val="3588484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548600" indent="0" algn="ctr">
              <a:buNone/>
              <a:defRPr>
                <a:solidFill>
                  <a:schemeClr val="tx1">
                    <a:tint val="75000"/>
                  </a:schemeClr>
                </a:solidFill>
              </a:defRPr>
            </a:lvl2pPr>
            <a:lvl3pPr marL="1097199" indent="0" algn="ctr">
              <a:buNone/>
              <a:defRPr>
                <a:solidFill>
                  <a:schemeClr val="tx1">
                    <a:tint val="75000"/>
                  </a:schemeClr>
                </a:solidFill>
              </a:defRPr>
            </a:lvl3pPr>
            <a:lvl4pPr marL="1645798" indent="0" algn="ctr">
              <a:buNone/>
              <a:defRPr>
                <a:solidFill>
                  <a:schemeClr val="tx1">
                    <a:tint val="75000"/>
                  </a:schemeClr>
                </a:solidFill>
              </a:defRPr>
            </a:lvl4pPr>
            <a:lvl5pPr marL="2194396" indent="0" algn="ctr">
              <a:buNone/>
              <a:defRPr>
                <a:solidFill>
                  <a:schemeClr val="tx1">
                    <a:tint val="75000"/>
                  </a:schemeClr>
                </a:solidFill>
              </a:defRPr>
            </a:lvl5pPr>
            <a:lvl6pPr marL="2742994" indent="0" algn="ctr">
              <a:buNone/>
              <a:defRPr>
                <a:solidFill>
                  <a:schemeClr val="tx1">
                    <a:tint val="75000"/>
                  </a:schemeClr>
                </a:solidFill>
              </a:defRPr>
            </a:lvl6pPr>
            <a:lvl7pPr marL="3291594" indent="0" algn="ctr">
              <a:buNone/>
              <a:defRPr>
                <a:solidFill>
                  <a:schemeClr val="tx1">
                    <a:tint val="75000"/>
                  </a:schemeClr>
                </a:solidFill>
              </a:defRPr>
            </a:lvl7pPr>
            <a:lvl8pPr marL="3840192" indent="0" algn="ctr">
              <a:buNone/>
              <a:defRPr>
                <a:solidFill>
                  <a:schemeClr val="tx1">
                    <a:tint val="75000"/>
                  </a:schemeClr>
                </a:solidFill>
              </a:defRPr>
            </a:lvl8pPr>
            <a:lvl9pPr marL="4388792"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541858294"/>
      </p:ext>
    </p:extLst>
  </p:cSld>
  <p:clrMapOvr>
    <a:masterClrMapping/>
  </p:clrMapOvr>
  <p:transition spd="slow" advTm="13000"/>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image" Target="../media/image1.emf"/><Relationship Id="rId5" Type="http://schemas.openxmlformats.org/officeDocument/2006/relationships/slideLayout" Target="../slideLayouts/slideLayout12.xml"/><Relationship Id="rId10" Type="http://schemas.openxmlformats.org/officeDocument/2006/relationships/theme" Target="../theme/theme2.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49787"/>
            <a:ext cx="10515600" cy="82020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406557"/>
            <a:ext cx="10515600" cy="46021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6388947"/>
            <a:ext cx="12192000" cy="469076"/>
          </a:xfrm>
          <a:prstGeom prst="rect">
            <a:avLst/>
          </a:prstGeom>
          <a:solidFill>
            <a:schemeClr val="tx1">
              <a:lumMod val="50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sz="2400"/>
          </a:p>
        </p:txBody>
      </p:sp>
      <p:sp>
        <p:nvSpPr>
          <p:cNvPr id="9" name="TextBox 8"/>
          <p:cNvSpPr txBox="1"/>
          <p:nvPr userDrawn="1"/>
        </p:nvSpPr>
        <p:spPr>
          <a:xfrm>
            <a:off x="1353103" y="6464949"/>
            <a:ext cx="2581079" cy="235449"/>
          </a:xfrm>
          <a:prstGeom prst="rect">
            <a:avLst/>
          </a:prstGeom>
          <a:noFill/>
        </p:spPr>
        <p:txBody>
          <a:bodyPr wrap="square" lIns="0" tIns="0" rIns="0" bIns="0" rtlCol="0">
            <a:spAutoFit/>
          </a:bodyPr>
          <a:lstStyle/>
          <a:p>
            <a:pPr algn="l">
              <a:lnSpc>
                <a:spcPct val="90000"/>
              </a:lnSpc>
            </a:pPr>
            <a:r>
              <a:rPr lang="en-US" sz="900" b="1" i="0">
                <a:solidFill>
                  <a:schemeClr val="tx1">
                    <a:lumMod val="95000"/>
                  </a:schemeClr>
                </a:solidFill>
                <a:ea typeface="Arial Regular" charset="0"/>
              </a:rPr>
              <a:t>Global Modeling</a:t>
            </a:r>
            <a:r>
              <a:rPr lang="en-US" sz="900" b="1" i="0" baseline="0">
                <a:solidFill>
                  <a:schemeClr val="tx1">
                    <a:lumMod val="95000"/>
                  </a:schemeClr>
                </a:solidFill>
                <a:ea typeface="Arial Regular" charset="0"/>
              </a:rPr>
              <a:t> </a:t>
            </a:r>
            <a:r>
              <a:rPr lang="en-US" sz="900" b="1" i="0">
                <a:solidFill>
                  <a:schemeClr val="tx1">
                    <a:lumMod val="95000"/>
                  </a:schemeClr>
                </a:solidFill>
                <a:ea typeface="Arial Regular" charset="0"/>
              </a:rPr>
              <a:t>and</a:t>
            </a:r>
            <a:r>
              <a:rPr lang="en-US" sz="900" b="1" i="0" baseline="0">
                <a:solidFill>
                  <a:schemeClr val="tx1">
                    <a:lumMod val="95000"/>
                  </a:schemeClr>
                </a:solidFill>
                <a:ea typeface="Arial Regular" charset="0"/>
              </a:rPr>
              <a:t> </a:t>
            </a:r>
            <a:r>
              <a:rPr lang="en-US" sz="900" b="1" i="0">
                <a:solidFill>
                  <a:schemeClr val="tx1">
                    <a:lumMod val="95000"/>
                  </a:schemeClr>
                </a:solidFill>
                <a:ea typeface="Arial Regular" charset="0"/>
              </a:rPr>
              <a:t>Assimilation Office</a:t>
            </a:r>
          </a:p>
          <a:p>
            <a:pPr marL="0" marR="0" indent="0" algn="l" defTabSz="914332" rtl="0" eaLnBrk="1" fontAlgn="auto" latinLnBrk="0" hangingPunct="1">
              <a:lnSpc>
                <a:spcPct val="90000"/>
              </a:lnSpc>
              <a:spcBef>
                <a:spcPts val="0"/>
              </a:spcBef>
              <a:spcAft>
                <a:spcPts val="0"/>
              </a:spcAft>
              <a:buClrTx/>
              <a:buSzTx/>
              <a:buFontTx/>
              <a:buNone/>
              <a:tabLst/>
              <a:defRPr/>
            </a:pPr>
            <a:r>
              <a:rPr lang="en-US" sz="800" b="0" i="0">
                <a:solidFill>
                  <a:schemeClr val="tx1">
                    <a:lumMod val="95000"/>
                  </a:schemeClr>
                </a:solidFill>
                <a:ea typeface="Arial Regular" charset="0"/>
              </a:rPr>
              <a:t>gmao.gsfc.nasa.gov</a:t>
            </a:r>
          </a:p>
        </p:txBody>
      </p:sp>
      <p:sp>
        <p:nvSpPr>
          <p:cNvPr id="10" name="TextBox 9"/>
          <p:cNvSpPr txBox="1"/>
          <p:nvPr userDrawn="1"/>
        </p:nvSpPr>
        <p:spPr>
          <a:xfrm>
            <a:off x="206228" y="6449581"/>
            <a:ext cx="1052957" cy="311817"/>
          </a:xfrm>
          <a:prstGeom prst="rect">
            <a:avLst/>
          </a:prstGeom>
          <a:noFill/>
          <a:ln w="6350">
            <a:solidFill>
              <a:schemeClr val="tx1">
                <a:lumMod val="95000"/>
              </a:schemeClr>
            </a:solidFill>
          </a:ln>
        </p:spPr>
        <p:txBody>
          <a:bodyPr wrap="square" lIns="0" tIns="0" rIns="0" bIns="0" rtlCol="0" anchor="ctr" anchorCtr="0">
            <a:spAutoFit/>
          </a:bodyPr>
          <a:lstStyle/>
          <a:p>
            <a:pPr algn="ctr">
              <a:lnSpc>
                <a:spcPct val="95000"/>
              </a:lnSpc>
            </a:pPr>
            <a:r>
              <a:rPr lang="en-US" sz="2133" b="1" i="0">
                <a:solidFill>
                  <a:schemeClr val="tx1">
                    <a:lumMod val="95000"/>
                  </a:schemeClr>
                </a:solidFill>
                <a:latin typeface="Arial" charset="0"/>
                <a:ea typeface="Arial" charset="0"/>
                <a:cs typeface="Arial" charset="0"/>
              </a:rPr>
              <a:t>GMAO</a:t>
            </a:r>
          </a:p>
        </p:txBody>
      </p:sp>
      <p:sp>
        <p:nvSpPr>
          <p:cNvPr id="6" name="Slide Number Placeholder 5"/>
          <p:cNvSpPr>
            <a:spLocks noGrp="1"/>
          </p:cNvSpPr>
          <p:nvPr>
            <p:ph type="sldNum" sz="quarter" idx="4"/>
          </p:nvPr>
        </p:nvSpPr>
        <p:spPr>
          <a:xfrm>
            <a:off x="11550704" y="6440924"/>
            <a:ext cx="531233"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DB8D1E3-1DAE-664E-B350-75CA63E753F0}" type="slidenum">
              <a:rPr lang="en-US" smtClean="0"/>
              <a:pPr/>
              <a:t>‹#›</a:t>
            </a:fld>
            <a:endParaRPr lang="en-US"/>
          </a:p>
        </p:txBody>
      </p:sp>
      <p:sp>
        <p:nvSpPr>
          <p:cNvPr id="4" name="Date Placeholder 3"/>
          <p:cNvSpPr>
            <a:spLocks noGrp="1"/>
          </p:cNvSpPr>
          <p:nvPr>
            <p:ph type="dt" sz="half" idx="2"/>
          </p:nvPr>
        </p:nvSpPr>
        <p:spPr>
          <a:xfrm>
            <a:off x="10014697" y="6449580"/>
            <a:ext cx="1482843"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5A75C2-F7C0-6347-970B-17E00F43232A}" type="datetime1">
              <a:rPr lang="en-US" smtClean="0"/>
              <a:t>9/13/21</a:t>
            </a:fld>
            <a:endParaRPr lang="en-US"/>
          </a:p>
        </p:txBody>
      </p:sp>
      <p:sp>
        <p:nvSpPr>
          <p:cNvPr id="11" name="Rectangle 10"/>
          <p:cNvSpPr>
            <a:spLocks noChangeArrowheads="1"/>
          </p:cNvSpPr>
          <p:nvPr userDrawn="1"/>
        </p:nvSpPr>
        <p:spPr bwMode="auto">
          <a:xfrm>
            <a:off x="143107" y="127920"/>
            <a:ext cx="3571124" cy="308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35844" tIns="67921" rIns="135844" bIns="67921"/>
          <a:lstStyle>
            <a:lvl1pPr defTabSz="1019175">
              <a:defRPr sz="4000">
                <a:solidFill>
                  <a:srgbClr val="939BA8"/>
                </a:solidFill>
                <a:latin typeface="Arial" charset="0"/>
              </a:defRPr>
            </a:lvl1pPr>
            <a:lvl2pPr defTabSz="1019175">
              <a:defRPr sz="4000">
                <a:solidFill>
                  <a:srgbClr val="939BA8"/>
                </a:solidFill>
                <a:latin typeface="Arial" charset="0"/>
              </a:defRPr>
            </a:lvl2pPr>
            <a:lvl3pPr defTabSz="1019175">
              <a:defRPr sz="4000">
                <a:solidFill>
                  <a:srgbClr val="939BA8"/>
                </a:solidFill>
                <a:latin typeface="Arial" charset="0"/>
              </a:defRPr>
            </a:lvl3pPr>
            <a:lvl4pPr defTabSz="1019175">
              <a:defRPr sz="4000">
                <a:solidFill>
                  <a:srgbClr val="939BA8"/>
                </a:solidFill>
                <a:latin typeface="Arial" charset="0"/>
              </a:defRPr>
            </a:lvl4pPr>
            <a:lvl5pPr defTabSz="1019175">
              <a:defRPr sz="4000">
                <a:solidFill>
                  <a:srgbClr val="939BA8"/>
                </a:solidFill>
                <a:latin typeface="Arial" charset="0"/>
              </a:defRPr>
            </a:lvl5pPr>
            <a:lvl6pPr marL="457200" defTabSz="1019175" fontAlgn="base">
              <a:spcBef>
                <a:spcPct val="0"/>
              </a:spcBef>
              <a:spcAft>
                <a:spcPct val="0"/>
              </a:spcAft>
              <a:defRPr sz="4000">
                <a:solidFill>
                  <a:srgbClr val="939BA8"/>
                </a:solidFill>
                <a:latin typeface="Arial" charset="0"/>
              </a:defRPr>
            </a:lvl6pPr>
            <a:lvl7pPr marL="914400" defTabSz="1019175" fontAlgn="base">
              <a:spcBef>
                <a:spcPct val="0"/>
              </a:spcBef>
              <a:spcAft>
                <a:spcPct val="0"/>
              </a:spcAft>
              <a:defRPr sz="4000">
                <a:solidFill>
                  <a:srgbClr val="939BA8"/>
                </a:solidFill>
                <a:latin typeface="Arial" charset="0"/>
              </a:defRPr>
            </a:lvl7pPr>
            <a:lvl8pPr marL="1371600" defTabSz="1019175" fontAlgn="base">
              <a:spcBef>
                <a:spcPct val="0"/>
              </a:spcBef>
              <a:spcAft>
                <a:spcPct val="0"/>
              </a:spcAft>
              <a:defRPr sz="4000">
                <a:solidFill>
                  <a:srgbClr val="939BA8"/>
                </a:solidFill>
                <a:latin typeface="Arial" charset="0"/>
              </a:defRPr>
            </a:lvl8pPr>
            <a:lvl9pPr marL="1828800" defTabSz="1019175" fontAlgn="base">
              <a:spcBef>
                <a:spcPct val="0"/>
              </a:spcBef>
              <a:spcAft>
                <a:spcPct val="0"/>
              </a:spcAft>
              <a:defRPr sz="4000">
                <a:solidFill>
                  <a:srgbClr val="939BA8"/>
                </a:solidFill>
                <a:latin typeface="Arial" charset="0"/>
              </a:defRPr>
            </a:lvl9pPr>
          </a:lstStyle>
          <a:p>
            <a:pPr eaLnBrk="1" hangingPunct="1"/>
            <a:r>
              <a:rPr lang="en-US" altLang="en-US" sz="933" b="0" i="0">
                <a:solidFill>
                  <a:schemeClr val="bg2">
                    <a:lumMod val="50000"/>
                  </a:schemeClr>
                </a:solidFill>
                <a:ea typeface="Arial Regular" charset="0"/>
              </a:rPr>
              <a:t>National Aeronautics and Space Administration</a:t>
            </a:r>
          </a:p>
        </p:txBody>
      </p:sp>
      <p:pic>
        <p:nvPicPr>
          <p:cNvPr id="12" name="Picture 25" descr="NASA insigniaCMYK"/>
          <p:cNvPicPr preferRelativeResize="0">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11458225" y="127916"/>
            <a:ext cx="575447" cy="48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39889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hf hdr="0" ftr="0" dt="0"/>
  <p:txStyles>
    <p:titleStyle>
      <a:lvl1pPr algn="ctr" defTabSz="914332" rtl="0" eaLnBrk="1" latinLnBrk="0" hangingPunct="1">
        <a:lnSpc>
          <a:spcPct val="90000"/>
        </a:lnSpc>
        <a:spcBef>
          <a:spcPct val="0"/>
        </a:spcBef>
        <a:buNone/>
        <a:defRPr sz="2800" b="1" kern="1200">
          <a:solidFill>
            <a:srgbClr val="0070C0"/>
          </a:solidFill>
          <a:latin typeface="+mj-lt"/>
          <a:ea typeface="+mj-ea"/>
          <a:cs typeface="+mj-cs"/>
        </a:defRPr>
      </a:lvl1pPr>
    </p:titleStyle>
    <p:bodyStyle>
      <a:lvl1pPr marL="0" indent="0" algn="ctr" defTabSz="914332" rtl="0" eaLnBrk="1" latinLnBrk="0" hangingPunct="1">
        <a:lnSpc>
          <a:spcPct val="90000"/>
        </a:lnSpc>
        <a:spcBef>
          <a:spcPts val="1000"/>
        </a:spcBef>
        <a:buFont typeface="Arial"/>
        <a:buNone/>
        <a:defRPr sz="2000" kern="1200">
          <a:solidFill>
            <a:schemeClr val="bg2">
              <a:lumMod val="10000"/>
            </a:schemeClr>
          </a:solidFill>
          <a:latin typeface="+mn-lt"/>
          <a:ea typeface="+mn-ea"/>
          <a:cs typeface="+mn-cs"/>
        </a:defRPr>
      </a:lvl1pPr>
      <a:lvl2pPr marL="274300" indent="-194298" algn="ctr" defTabSz="914332" rtl="0" eaLnBrk="1" latinLnBrk="0" hangingPunct="1">
        <a:lnSpc>
          <a:spcPct val="90000"/>
        </a:lnSpc>
        <a:spcBef>
          <a:spcPts val="500"/>
        </a:spcBef>
        <a:buFont typeface="Arial" charset="0"/>
        <a:buChar char="•"/>
        <a:defRPr sz="1800" kern="1200">
          <a:solidFill>
            <a:schemeClr val="bg2">
              <a:lumMod val="10000"/>
            </a:schemeClr>
          </a:solidFill>
          <a:latin typeface="+mn-lt"/>
          <a:ea typeface="+mn-ea"/>
          <a:cs typeface="+mn-cs"/>
        </a:defRPr>
      </a:lvl2pPr>
      <a:lvl3pPr marL="651462" indent="-194298" algn="ctr" defTabSz="914332" rtl="0" eaLnBrk="1" latinLnBrk="0" hangingPunct="1">
        <a:lnSpc>
          <a:spcPct val="90000"/>
        </a:lnSpc>
        <a:spcBef>
          <a:spcPts val="500"/>
        </a:spcBef>
        <a:buFont typeface="Arial" charset="0"/>
        <a:buChar char="•"/>
        <a:defRPr sz="1600" kern="1200">
          <a:solidFill>
            <a:schemeClr val="bg2">
              <a:lumMod val="10000"/>
            </a:schemeClr>
          </a:solidFill>
          <a:latin typeface="+mn-lt"/>
          <a:ea typeface="+mn-ea"/>
          <a:cs typeface="+mn-cs"/>
        </a:defRPr>
      </a:lvl3pPr>
      <a:lvl4pPr marL="1291494" indent="-194298" algn="ctr" defTabSz="914332" rtl="0" eaLnBrk="1" latinLnBrk="0" hangingPunct="1">
        <a:lnSpc>
          <a:spcPct val="90000"/>
        </a:lnSpc>
        <a:spcBef>
          <a:spcPts val="500"/>
        </a:spcBef>
        <a:buFont typeface="Arial" charset="0"/>
        <a:buChar char="•"/>
        <a:defRPr sz="1400" kern="1200">
          <a:solidFill>
            <a:schemeClr val="bg2">
              <a:lumMod val="10000"/>
            </a:schemeClr>
          </a:solidFill>
          <a:latin typeface="+mn-lt"/>
          <a:ea typeface="+mn-ea"/>
          <a:cs typeface="+mn-cs"/>
        </a:defRPr>
      </a:lvl4pPr>
      <a:lvl5pPr marL="1634370" indent="-171438" algn="ctr" defTabSz="914332" rtl="0" eaLnBrk="1" latinLnBrk="0" hangingPunct="1">
        <a:lnSpc>
          <a:spcPct val="90000"/>
        </a:lnSpc>
        <a:spcBef>
          <a:spcPts val="500"/>
        </a:spcBef>
        <a:buFont typeface="Arial" charset="0"/>
        <a:buChar char="•"/>
        <a:defRPr sz="1200" kern="1200">
          <a:solidFill>
            <a:schemeClr val="bg2">
              <a:lumMod val="10000"/>
            </a:schemeClr>
          </a:solidFill>
          <a:latin typeface="+mn-lt"/>
          <a:ea typeface="+mn-ea"/>
          <a:cs typeface="+mn-cs"/>
        </a:defRPr>
      </a:lvl5pPr>
      <a:lvl6pPr marL="2514412" indent="-228584" algn="l" defTabSz="914332"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49787"/>
            <a:ext cx="10515600" cy="82020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406557"/>
            <a:ext cx="10515600" cy="46021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6388947"/>
            <a:ext cx="12192000" cy="469076"/>
          </a:xfrm>
          <a:prstGeom prst="rect">
            <a:avLst/>
          </a:prstGeom>
          <a:solidFill>
            <a:schemeClr val="tx1">
              <a:lumMod val="50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sz="2400"/>
          </a:p>
        </p:txBody>
      </p:sp>
      <p:sp>
        <p:nvSpPr>
          <p:cNvPr id="9" name="TextBox 8"/>
          <p:cNvSpPr txBox="1"/>
          <p:nvPr userDrawn="1"/>
        </p:nvSpPr>
        <p:spPr>
          <a:xfrm>
            <a:off x="1353103" y="6464949"/>
            <a:ext cx="2581079" cy="235449"/>
          </a:xfrm>
          <a:prstGeom prst="rect">
            <a:avLst/>
          </a:prstGeom>
          <a:noFill/>
        </p:spPr>
        <p:txBody>
          <a:bodyPr wrap="square" lIns="0" tIns="0" rIns="0" bIns="0" rtlCol="0">
            <a:spAutoFit/>
          </a:bodyPr>
          <a:lstStyle/>
          <a:p>
            <a:pPr algn="l">
              <a:lnSpc>
                <a:spcPct val="90000"/>
              </a:lnSpc>
            </a:pPr>
            <a:r>
              <a:rPr lang="en-US" sz="900" b="1" i="0" dirty="0">
                <a:solidFill>
                  <a:schemeClr val="tx1">
                    <a:lumMod val="95000"/>
                  </a:schemeClr>
                </a:solidFill>
                <a:ea typeface="Arial Regular" charset="0"/>
              </a:rPr>
              <a:t>Global Modeling</a:t>
            </a:r>
            <a:r>
              <a:rPr lang="en-US" sz="900" b="1" i="0" baseline="0" dirty="0">
                <a:solidFill>
                  <a:schemeClr val="tx1">
                    <a:lumMod val="95000"/>
                  </a:schemeClr>
                </a:solidFill>
                <a:ea typeface="Arial Regular" charset="0"/>
              </a:rPr>
              <a:t> </a:t>
            </a:r>
            <a:r>
              <a:rPr lang="en-US" sz="900" b="1" i="0" dirty="0">
                <a:solidFill>
                  <a:schemeClr val="tx1">
                    <a:lumMod val="95000"/>
                  </a:schemeClr>
                </a:solidFill>
                <a:ea typeface="Arial Regular" charset="0"/>
              </a:rPr>
              <a:t>and</a:t>
            </a:r>
            <a:r>
              <a:rPr lang="en-US" sz="900" b="1" i="0" baseline="0" dirty="0">
                <a:solidFill>
                  <a:schemeClr val="tx1">
                    <a:lumMod val="95000"/>
                  </a:schemeClr>
                </a:solidFill>
                <a:ea typeface="Arial Regular" charset="0"/>
              </a:rPr>
              <a:t> </a:t>
            </a:r>
            <a:r>
              <a:rPr lang="en-US" sz="900" b="1" i="0" dirty="0">
                <a:solidFill>
                  <a:schemeClr val="tx1">
                    <a:lumMod val="95000"/>
                  </a:schemeClr>
                </a:solidFill>
                <a:ea typeface="Arial Regular" charset="0"/>
              </a:rPr>
              <a:t>Assimilation Office</a:t>
            </a:r>
          </a:p>
          <a:p>
            <a:pPr marL="0" marR="0" indent="0" algn="l" defTabSz="914332" rtl="0" eaLnBrk="1" fontAlgn="auto" latinLnBrk="0" hangingPunct="1">
              <a:lnSpc>
                <a:spcPct val="90000"/>
              </a:lnSpc>
              <a:spcBef>
                <a:spcPts val="0"/>
              </a:spcBef>
              <a:spcAft>
                <a:spcPts val="0"/>
              </a:spcAft>
              <a:buClrTx/>
              <a:buSzTx/>
              <a:buFontTx/>
              <a:buNone/>
              <a:tabLst/>
              <a:defRPr/>
            </a:pPr>
            <a:r>
              <a:rPr lang="en-US" sz="800" b="0" i="0" dirty="0">
                <a:solidFill>
                  <a:schemeClr val="tx1">
                    <a:lumMod val="95000"/>
                  </a:schemeClr>
                </a:solidFill>
                <a:ea typeface="Arial Regular" charset="0"/>
              </a:rPr>
              <a:t>gmao.gsfc.nasa.gov</a:t>
            </a:r>
          </a:p>
        </p:txBody>
      </p:sp>
      <p:sp>
        <p:nvSpPr>
          <p:cNvPr id="10" name="TextBox 9"/>
          <p:cNvSpPr txBox="1"/>
          <p:nvPr userDrawn="1"/>
        </p:nvSpPr>
        <p:spPr>
          <a:xfrm>
            <a:off x="206228" y="6449581"/>
            <a:ext cx="1052957" cy="311817"/>
          </a:xfrm>
          <a:prstGeom prst="rect">
            <a:avLst/>
          </a:prstGeom>
          <a:noFill/>
          <a:ln w="6350">
            <a:solidFill>
              <a:schemeClr val="tx1">
                <a:lumMod val="95000"/>
              </a:schemeClr>
            </a:solidFill>
          </a:ln>
        </p:spPr>
        <p:txBody>
          <a:bodyPr wrap="square" lIns="0" tIns="0" rIns="0" bIns="0" rtlCol="0" anchor="ctr" anchorCtr="0">
            <a:spAutoFit/>
          </a:bodyPr>
          <a:lstStyle/>
          <a:p>
            <a:pPr algn="ctr">
              <a:lnSpc>
                <a:spcPct val="95000"/>
              </a:lnSpc>
            </a:pPr>
            <a:r>
              <a:rPr lang="en-US" sz="2133" b="1" i="0" dirty="0">
                <a:solidFill>
                  <a:schemeClr val="tx1">
                    <a:lumMod val="95000"/>
                  </a:schemeClr>
                </a:solidFill>
                <a:latin typeface="Arial" charset="0"/>
                <a:ea typeface="Arial" charset="0"/>
                <a:cs typeface="Arial" charset="0"/>
              </a:rPr>
              <a:t>GMAO</a:t>
            </a:r>
          </a:p>
        </p:txBody>
      </p:sp>
      <p:sp>
        <p:nvSpPr>
          <p:cNvPr id="6" name="Slide Number Placeholder 5"/>
          <p:cNvSpPr>
            <a:spLocks noGrp="1"/>
          </p:cNvSpPr>
          <p:nvPr>
            <p:ph type="sldNum" sz="quarter" idx="4"/>
          </p:nvPr>
        </p:nvSpPr>
        <p:spPr>
          <a:xfrm>
            <a:off x="11550704" y="6440924"/>
            <a:ext cx="531233"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DB8D1E3-1DAE-664E-B350-75CA63E753F0}" type="slidenum">
              <a:rPr lang="en-US" smtClean="0"/>
              <a:pPr/>
              <a:t>‹#›</a:t>
            </a:fld>
            <a:endParaRPr lang="en-US" dirty="0"/>
          </a:p>
        </p:txBody>
      </p:sp>
      <p:sp>
        <p:nvSpPr>
          <p:cNvPr id="4" name="Date Placeholder 3"/>
          <p:cNvSpPr>
            <a:spLocks noGrp="1"/>
          </p:cNvSpPr>
          <p:nvPr>
            <p:ph type="dt" sz="half" idx="2"/>
          </p:nvPr>
        </p:nvSpPr>
        <p:spPr>
          <a:xfrm>
            <a:off x="10014697" y="6449580"/>
            <a:ext cx="1482843"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9696C98-D679-694B-BE5F-D06DCFBC1D94}" type="datetime1">
              <a:rPr lang="en-US" smtClean="0"/>
              <a:t>9/13/21</a:t>
            </a:fld>
            <a:endParaRPr lang="en-US" dirty="0"/>
          </a:p>
        </p:txBody>
      </p:sp>
      <p:sp>
        <p:nvSpPr>
          <p:cNvPr id="11" name="Rectangle 10"/>
          <p:cNvSpPr>
            <a:spLocks noChangeArrowheads="1"/>
          </p:cNvSpPr>
          <p:nvPr userDrawn="1"/>
        </p:nvSpPr>
        <p:spPr bwMode="auto">
          <a:xfrm>
            <a:off x="143107" y="127920"/>
            <a:ext cx="3571124" cy="308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135844" tIns="67921" rIns="135844" bIns="67921"/>
          <a:lstStyle>
            <a:lvl1pPr defTabSz="1019175">
              <a:defRPr sz="4000">
                <a:solidFill>
                  <a:srgbClr val="939BA8"/>
                </a:solidFill>
                <a:latin typeface="Arial" charset="0"/>
              </a:defRPr>
            </a:lvl1pPr>
            <a:lvl2pPr defTabSz="1019175">
              <a:defRPr sz="4000">
                <a:solidFill>
                  <a:srgbClr val="939BA8"/>
                </a:solidFill>
                <a:latin typeface="Arial" charset="0"/>
              </a:defRPr>
            </a:lvl2pPr>
            <a:lvl3pPr defTabSz="1019175">
              <a:defRPr sz="4000">
                <a:solidFill>
                  <a:srgbClr val="939BA8"/>
                </a:solidFill>
                <a:latin typeface="Arial" charset="0"/>
              </a:defRPr>
            </a:lvl3pPr>
            <a:lvl4pPr defTabSz="1019175">
              <a:defRPr sz="4000">
                <a:solidFill>
                  <a:srgbClr val="939BA8"/>
                </a:solidFill>
                <a:latin typeface="Arial" charset="0"/>
              </a:defRPr>
            </a:lvl4pPr>
            <a:lvl5pPr defTabSz="1019175">
              <a:defRPr sz="4000">
                <a:solidFill>
                  <a:srgbClr val="939BA8"/>
                </a:solidFill>
                <a:latin typeface="Arial" charset="0"/>
              </a:defRPr>
            </a:lvl5pPr>
            <a:lvl6pPr marL="457200" defTabSz="1019175" fontAlgn="base">
              <a:spcBef>
                <a:spcPct val="0"/>
              </a:spcBef>
              <a:spcAft>
                <a:spcPct val="0"/>
              </a:spcAft>
              <a:defRPr sz="4000">
                <a:solidFill>
                  <a:srgbClr val="939BA8"/>
                </a:solidFill>
                <a:latin typeface="Arial" charset="0"/>
              </a:defRPr>
            </a:lvl6pPr>
            <a:lvl7pPr marL="914400" defTabSz="1019175" fontAlgn="base">
              <a:spcBef>
                <a:spcPct val="0"/>
              </a:spcBef>
              <a:spcAft>
                <a:spcPct val="0"/>
              </a:spcAft>
              <a:defRPr sz="4000">
                <a:solidFill>
                  <a:srgbClr val="939BA8"/>
                </a:solidFill>
                <a:latin typeface="Arial" charset="0"/>
              </a:defRPr>
            </a:lvl7pPr>
            <a:lvl8pPr marL="1371600" defTabSz="1019175" fontAlgn="base">
              <a:spcBef>
                <a:spcPct val="0"/>
              </a:spcBef>
              <a:spcAft>
                <a:spcPct val="0"/>
              </a:spcAft>
              <a:defRPr sz="4000">
                <a:solidFill>
                  <a:srgbClr val="939BA8"/>
                </a:solidFill>
                <a:latin typeface="Arial" charset="0"/>
              </a:defRPr>
            </a:lvl8pPr>
            <a:lvl9pPr marL="1828800" defTabSz="1019175" fontAlgn="base">
              <a:spcBef>
                <a:spcPct val="0"/>
              </a:spcBef>
              <a:spcAft>
                <a:spcPct val="0"/>
              </a:spcAft>
              <a:defRPr sz="4000">
                <a:solidFill>
                  <a:srgbClr val="939BA8"/>
                </a:solidFill>
                <a:latin typeface="Arial" charset="0"/>
              </a:defRPr>
            </a:lvl9pPr>
          </a:lstStyle>
          <a:p>
            <a:pPr eaLnBrk="1" hangingPunct="1"/>
            <a:r>
              <a:rPr lang="en-US" altLang="en-US" sz="933" b="0" i="0" dirty="0">
                <a:solidFill>
                  <a:schemeClr val="bg2">
                    <a:lumMod val="50000"/>
                  </a:schemeClr>
                </a:solidFill>
                <a:ea typeface="Arial Regular" charset="0"/>
              </a:rPr>
              <a:t>National Aeronautics and Space Administration</a:t>
            </a:r>
          </a:p>
        </p:txBody>
      </p:sp>
      <p:pic>
        <p:nvPicPr>
          <p:cNvPr id="12" name="Picture 25" descr="NASA insigniaCMYK"/>
          <p:cNvPicPr preferRelativeResize="0">
            <a:picLocks noChangeAspect="1" noChangeArrowheads="1"/>
          </p:cNvPicPr>
          <p:nvPr userDrawn="1"/>
        </p:nvPicPr>
        <p:blipFill>
          <a:blip r:embed="rId11">
            <a:extLst>
              <a:ext uri="{28A0092B-C50C-407E-A947-70E740481C1C}">
                <a14:useLocalDpi xmlns:a14="http://schemas.microsoft.com/office/drawing/2010/main"/>
              </a:ext>
            </a:extLst>
          </a:blip>
          <a:srcRect/>
          <a:stretch>
            <a:fillRect/>
          </a:stretch>
        </p:blipFill>
        <p:spPr bwMode="auto">
          <a:xfrm>
            <a:off x="11458225" y="127916"/>
            <a:ext cx="575447" cy="48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47727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Lst>
  <p:hf hdr="0" ftr="0" dt="0"/>
  <p:txStyles>
    <p:titleStyle>
      <a:lvl1pPr algn="ctr" defTabSz="914332" rtl="0" eaLnBrk="1" latinLnBrk="0" hangingPunct="1">
        <a:lnSpc>
          <a:spcPct val="90000"/>
        </a:lnSpc>
        <a:spcBef>
          <a:spcPct val="0"/>
        </a:spcBef>
        <a:buNone/>
        <a:defRPr sz="2800" b="1" kern="1200">
          <a:solidFill>
            <a:srgbClr val="0070C0"/>
          </a:solidFill>
          <a:latin typeface="+mj-lt"/>
          <a:ea typeface="+mj-ea"/>
          <a:cs typeface="+mj-cs"/>
        </a:defRPr>
      </a:lvl1pPr>
    </p:titleStyle>
    <p:bodyStyle>
      <a:lvl1pPr marL="0" indent="0" algn="ctr" defTabSz="914332" rtl="0" eaLnBrk="1" latinLnBrk="0" hangingPunct="1">
        <a:lnSpc>
          <a:spcPct val="90000"/>
        </a:lnSpc>
        <a:spcBef>
          <a:spcPts val="1000"/>
        </a:spcBef>
        <a:buFont typeface="Arial"/>
        <a:buNone/>
        <a:defRPr sz="2000" kern="1200">
          <a:solidFill>
            <a:schemeClr val="bg2">
              <a:lumMod val="10000"/>
            </a:schemeClr>
          </a:solidFill>
          <a:latin typeface="+mn-lt"/>
          <a:ea typeface="+mn-ea"/>
          <a:cs typeface="+mn-cs"/>
        </a:defRPr>
      </a:lvl1pPr>
      <a:lvl2pPr marL="274300" indent="-194298" algn="ctr" defTabSz="914332" rtl="0" eaLnBrk="1" latinLnBrk="0" hangingPunct="1">
        <a:lnSpc>
          <a:spcPct val="90000"/>
        </a:lnSpc>
        <a:spcBef>
          <a:spcPts val="500"/>
        </a:spcBef>
        <a:buFont typeface="Arial" charset="0"/>
        <a:buChar char="•"/>
        <a:defRPr sz="1800" kern="1200">
          <a:solidFill>
            <a:schemeClr val="bg2">
              <a:lumMod val="10000"/>
            </a:schemeClr>
          </a:solidFill>
          <a:latin typeface="+mn-lt"/>
          <a:ea typeface="+mn-ea"/>
          <a:cs typeface="+mn-cs"/>
        </a:defRPr>
      </a:lvl2pPr>
      <a:lvl3pPr marL="651462" indent="-194298" algn="ctr" defTabSz="914332" rtl="0" eaLnBrk="1" latinLnBrk="0" hangingPunct="1">
        <a:lnSpc>
          <a:spcPct val="90000"/>
        </a:lnSpc>
        <a:spcBef>
          <a:spcPts val="500"/>
        </a:spcBef>
        <a:buFont typeface="Arial" charset="0"/>
        <a:buChar char="•"/>
        <a:defRPr sz="1600" kern="1200">
          <a:solidFill>
            <a:schemeClr val="bg2">
              <a:lumMod val="10000"/>
            </a:schemeClr>
          </a:solidFill>
          <a:latin typeface="+mn-lt"/>
          <a:ea typeface="+mn-ea"/>
          <a:cs typeface="+mn-cs"/>
        </a:defRPr>
      </a:lvl3pPr>
      <a:lvl4pPr marL="1291494" indent="-194298" algn="ctr" defTabSz="914332" rtl="0" eaLnBrk="1" latinLnBrk="0" hangingPunct="1">
        <a:lnSpc>
          <a:spcPct val="90000"/>
        </a:lnSpc>
        <a:spcBef>
          <a:spcPts val="500"/>
        </a:spcBef>
        <a:buFont typeface="Arial" charset="0"/>
        <a:buChar char="•"/>
        <a:defRPr sz="1400" kern="1200">
          <a:solidFill>
            <a:schemeClr val="bg2">
              <a:lumMod val="10000"/>
            </a:schemeClr>
          </a:solidFill>
          <a:latin typeface="+mn-lt"/>
          <a:ea typeface="+mn-ea"/>
          <a:cs typeface="+mn-cs"/>
        </a:defRPr>
      </a:lvl4pPr>
      <a:lvl5pPr marL="1634370" indent="-171438" algn="ctr" defTabSz="914332" rtl="0" eaLnBrk="1" latinLnBrk="0" hangingPunct="1">
        <a:lnSpc>
          <a:spcPct val="90000"/>
        </a:lnSpc>
        <a:spcBef>
          <a:spcPts val="500"/>
        </a:spcBef>
        <a:buFont typeface="Arial" charset="0"/>
        <a:buChar char="•"/>
        <a:defRPr sz="1200" kern="1200">
          <a:solidFill>
            <a:schemeClr val="bg2">
              <a:lumMod val="10000"/>
            </a:schemeClr>
          </a:solidFill>
          <a:latin typeface="+mn-lt"/>
          <a:ea typeface="+mn-ea"/>
          <a:cs typeface="+mn-cs"/>
        </a:defRPr>
      </a:lvl5pPr>
      <a:lvl6pPr marL="2514412" indent="-228584" algn="l" defTabSz="914332"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01238D-5253-6147-BCE7-06C5F21DBF9D}"/>
              </a:ext>
            </a:extLst>
          </p:cNvPr>
          <p:cNvSpPr>
            <a:spLocks noGrp="1"/>
          </p:cNvSpPr>
          <p:nvPr>
            <p:ph type="sldNum" sz="quarter" idx="12"/>
          </p:nvPr>
        </p:nvSpPr>
        <p:spPr/>
        <p:txBody>
          <a:bodyPr/>
          <a:lstStyle/>
          <a:p>
            <a:fld id="{BDB8D1E3-1DAE-664E-B350-75CA63E753F0}" type="slidenum">
              <a:rPr lang="en-US" smtClean="0"/>
              <a:t>1</a:t>
            </a:fld>
            <a:endParaRPr lang="en-US"/>
          </a:p>
        </p:txBody>
      </p:sp>
      <p:sp>
        <p:nvSpPr>
          <p:cNvPr id="7" name="TextBox 6">
            <a:extLst>
              <a:ext uri="{FF2B5EF4-FFF2-40B4-BE49-F238E27FC236}">
                <a16:creationId xmlns:a16="http://schemas.microsoft.com/office/drawing/2014/main" id="{10AAE191-B481-6E46-B048-5315697A87A8}"/>
              </a:ext>
            </a:extLst>
          </p:cNvPr>
          <p:cNvSpPr txBox="1"/>
          <p:nvPr/>
        </p:nvSpPr>
        <p:spPr>
          <a:xfrm>
            <a:off x="1197765" y="1496676"/>
            <a:ext cx="9745851" cy="3170099"/>
          </a:xfrm>
          <a:prstGeom prst="rect">
            <a:avLst/>
          </a:prstGeom>
          <a:noFill/>
        </p:spPr>
        <p:txBody>
          <a:bodyPr wrap="square" rtlCol="0">
            <a:spAutoFit/>
          </a:bodyPr>
          <a:lstStyle/>
          <a:p>
            <a:pPr algn="ctr" defTabSz="457167" eaLnBrk="0" fontAlgn="base" hangingPunct="0">
              <a:spcBef>
                <a:spcPct val="0"/>
              </a:spcBef>
              <a:spcAft>
                <a:spcPct val="0"/>
              </a:spcAft>
            </a:pPr>
            <a:r>
              <a:rPr lang="en-US" sz="3200" dirty="0">
                <a:solidFill>
                  <a:srgbClr val="0070C0"/>
                </a:solidFill>
                <a:latin typeface="Calibri" panose="020F0502020204030204" pitchFamily="34" charset="0"/>
                <a:ea typeface="ＭＳ Ｐゴシック" charset="-128"/>
                <a:cs typeface="Calibri" panose="020F0502020204030204" pitchFamily="34" charset="0"/>
              </a:rPr>
              <a:t>JEDI-GEOS: NASA’s development pathway for coupled Earth system data assimilation</a:t>
            </a:r>
          </a:p>
          <a:p>
            <a:pPr algn="ctr" defTabSz="457167" eaLnBrk="0" fontAlgn="base" hangingPunct="0">
              <a:spcBef>
                <a:spcPct val="0"/>
              </a:spcBef>
              <a:spcAft>
                <a:spcPct val="0"/>
              </a:spcAft>
            </a:pPr>
            <a:endParaRPr lang="en-US" sz="2000" dirty="0">
              <a:solidFill>
                <a:prstClr val="black"/>
              </a:solidFill>
              <a:latin typeface="Calibri" panose="020F0502020204030204" pitchFamily="34" charset="0"/>
              <a:ea typeface="ＭＳ Ｐゴシック" charset="-128"/>
              <a:cs typeface="Calibri" panose="020F0502020204030204" pitchFamily="34" charset="0"/>
            </a:endParaRPr>
          </a:p>
          <a:p>
            <a:pPr algn="ctr" defTabSz="457167" eaLnBrk="0" fontAlgn="base" hangingPunct="0">
              <a:spcBef>
                <a:spcPct val="0"/>
              </a:spcBef>
              <a:spcAft>
                <a:spcPct val="0"/>
              </a:spcAft>
            </a:pPr>
            <a:r>
              <a:rPr lang="en-US" sz="2400" dirty="0">
                <a:solidFill>
                  <a:prstClr val="black"/>
                </a:solidFill>
                <a:latin typeface="Calibri" panose="020F0502020204030204" pitchFamily="34" charset="0"/>
                <a:ea typeface="ＭＳ Ｐゴシック" charset="-128"/>
                <a:cs typeface="Calibri" panose="020F0502020204030204" pitchFamily="34" charset="0"/>
              </a:rPr>
              <a:t>Ron Gelaro, Dan </a:t>
            </a:r>
            <a:r>
              <a:rPr lang="en-US" sz="2400" dirty="0" err="1">
                <a:solidFill>
                  <a:prstClr val="black"/>
                </a:solidFill>
                <a:latin typeface="Calibri" panose="020F0502020204030204" pitchFamily="34" charset="0"/>
                <a:ea typeface="ＭＳ Ｐゴシック" charset="-128"/>
                <a:cs typeface="Calibri" panose="020F0502020204030204" pitchFamily="34" charset="0"/>
              </a:rPr>
              <a:t>Holdaway</a:t>
            </a:r>
            <a:r>
              <a:rPr lang="en-US" sz="2400" dirty="0">
                <a:solidFill>
                  <a:prstClr val="black"/>
                </a:solidFill>
                <a:latin typeface="Calibri" panose="020F0502020204030204" pitchFamily="34" charset="0"/>
                <a:ea typeface="ＭＳ Ｐゴシック" charset="-128"/>
                <a:cs typeface="Calibri" panose="020F0502020204030204" pitchFamily="34" charset="0"/>
              </a:rPr>
              <a:t>, Ricardo </a:t>
            </a:r>
            <a:r>
              <a:rPr lang="en-US" sz="2400" dirty="0" err="1">
                <a:solidFill>
                  <a:prstClr val="black"/>
                </a:solidFill>
                <a:latin typeface="Calibri" panose="020F0502020204030204" pitchFamily="34" charset="0"/>
                <a:ea typeface="ＭＳ Ｐゴシック" charset="-128"/>
                <a:cs typeface="Calibri" panose="020F0502020204030204" pitchFamily="34" charset="0"/>
              </a:rPr>
              <a:t>Todling</a:t>
            </a:r>
            <a:endParaRPr lang="en-US" sz="2400" dirty="0">
              <a:solidFill>
                <a:prstClr val="black"/>
              </a:solidFill>
              <a:latin typeface="Calibri" panose="020F0502020204030204" pitchFamily="34" charset="0"/>
              <a:ea typeface="ＭＳ Ｐゴシック" charset="-128"/>
              <a:cs typeface="Calibri" panose="020F0502020204030204" pitchFamily="34" charset="0"/>
            </a:endParaRPr>
          </a:p>
          <a:p>
            <a:pPr algn="ctr" defTabSz="457167" eaLnBrk="0" fontAlgn="base" hangingPunct="0">
              <a:spcBef>
                <a:spcPct val="0"/>
              </a:spcBef>
              <a:spcAft>
                <a:spcPct val="0"/>
              </a:spcAft>
            </a:pPr>
            <a:endParaRPr lang="en-US" sz="1200" dirty="0">
              <a:solidFill>
                <a:prstClr val="black"/>
              </a:solidFill>
              <a:latin typeface="Calibri" panose="020F0502020204030204" pitchFamily="34" charset="0"/>
              <a:ea typeface="ＭＳ Ｐゴシック" charset="-128"/>
              <a:cs typeface="Calibri" panose="020F0502020204030204" pitchFamily="34" charset="0"/>
            </a:endParaRPr>
          </a:p>
          <a:p>
            <a:pPr algn="ctr" defTabSz="457167" eaLnBrk="0" fontAlgn="base" hangingPunct="0">
              <a:spcBef>
                <a:spcPct val="0"/>
              </a:spcBef>
              <a:spcAft>
                <a:spcPct val="0"/>
              </a:spcAft>
            </a:pPr>
            <a:r>
              <a:rPr lang="en-US" sz="2000" dirty="0">
                <a:solidFill>
                  <a:prstClr val="black"/>
                </a:solidFill>
                <a:latin typeface="Calibri" panose="020F0502020204030204" pitchFamily="34" charset="0"/>
                <a:ea typeface="ＭＳ Ｐゴシック" charset="-128"/>
                <a:cs typeface="Calibri" panose="020F0502020204030204" pitchFamily="34" charset="0"/>
              </a:rPr>
              <a:t>NASA GMAO</a:t>
            </a:r>
          </a:p>
          <a:p>
            <a:pPr algn="ctr" defTabSz="457167" eaLnBrk="0" fontAlgn="base" hangingPunct="0">
              <a:spcBef>
                <a:spcPct val="0"/>
              </a:spcBef>
              <a:spcAft>
                <a:spcPct val="0"/>
              </a:spcAft>
            </a:pPr>
            <a:endParaRPr lang="en-US" sz="2000" dirty="0">
              <a:solidFill>
                <a:prstClr val="black"/>
              </a:solidFill>
              <a:latin typeface="Calibri" panose="020F0502020204030204" pitchFamily="34" charset="0"/>
              <a:ea typeface="ＭＳ Ｐゴシック" charset="-128"/>
              <a:cs typeface="Calibri" panose="020F0502020204030204" pitchFamily="34" charset="0"/>
            </a:endParaRPr>
          </a:p>
          <a:p>
            <a:pPr algn="ctr" defTabSz="457167" eaLnBrk="0" fontAlgn="base" hangingPunct="0">
              <a:spcBef>
                <a:spcPct val="0"/>
              </a:spcBef>
              <a:spcAft>
                <a:spcPct val="0"/>
              </a:spcAft>
            </a:pPr>
            <a:endParaRPr lang="en-US" sz="2000" dirty="0">
              <a:solidFill>
                <a:prstClr val="black"/>
              </a:solidFill>
              <a:latin typeface="Calibri" panose="020F0502020204030204" pitchFamily="34" charset="0"/>
              <a:ea typeface="ＭＳ Ｐゴシック" charset="-128"/>
              <a:cs typeface="Calibri" panose="020F0502020204030204" pitchFamily="34" charset="0"/>
            </a:endParaRPr>
          </a:p>
          <a:p>
            <a:pPr algn="ctr" defTabSz="457167" eaLnBrk="0" fontAlgn="base" hangingPunct="0">
              <a:spcBef>
                <a:spcPct val="0"/>
              </a:spcBef>
              <a:spcAft>
                <a:spcPct val="0"/>
              </a:spcAft>
            </a:pPr>
            <a:r>
              <a:rPr lang="en-US" sz="2000" dirty="0">
                <a:solidFill>
                  <a:prstClr val="black"/>
                </a:solidFill>
                <a:latin typeface="Calibri" panose="020F0502020204030204" pitchFamily="34" charset="0"/>
                <a:ea typeface="ＭＳ Ｐゴシック" charset="-128"/>
                <a:cs typeface="Calibri" panose="020F0502020204030204" pitchFamily="34" charset="0"/>
              </a:rPr>
              <a:t>Contributions from Virginie </a:t>
            </a:r>
            <a:r>
              <a:rPr lang="en-US" sz="2000" dirty="0" err="1">
                <a:solidFill>
                  <a:prstClr val="black"/>
                </a:solidFill>
                <a:latin typeface="Calibri" panose="020F0502020204030204" pitchFamily="34" charset="0"/>
                <a:ea typeface="ＭＳ Ｐゴシック" charset="-128"/>
                <a:cs typeface="Calibri" panose="020F0502020204030204" pitchFamily="34" charset="0"/>
              </a:rPr>
              <a:t>Buchard</a:t>
            </a:r>
            <a:r>
              <a:rPr lang="en-US" sz="2000" dirty="0">
                <a:solidFill>
                  <a:prstClr val="black"/>
                </a:solidFill>
                <a:latin typeface="Calibri" panose="020F0502020204030204" pitchFamily="34" charset="0"/>
                <a:ea typeface="ＭＳ Ｐゴシック" charset="-128"/>
                <a:cs typeface="Calibri" panose="020F0502020204030204" pitchFamily="34" charset="0"/>
              </a:rPr>
              <a:t>, Fabio </a:t>
            </a:r>
            <a:r>
              <a:rPr lang="en-US" sz="2000" dirty="0" err="1">
                <a:solidFill>
                  <a:prstClr val="black"/>
                </a:solidFill>
                <a:latin typeface="Calibri" panose="020F0502020204030204" pitchFamily="34" charset="0"/>
                <a:ea typeface="ＭＳ Ｐゴシック" charset="-128"/>
                <a:cs typeface="Calibri" panose="020F0502020204030204" pitchFamily="34" charset="0"/>
              </a:rPr>
              <a:t>Diniz</a:t>
            </a:r>
            <a:r>
              <a:rPr lang="en-US" sz="2000" dirty="0">
                <a:solidFill>
                  <a:prstClr val="black"/>
                </a:solidFill>
                <a:latin typeface="Calibri" panose="020F0502020204030204" pitchFamily="34" charset="0"/>
                <a:ea typeface="ＭＳ Ｐゴシック" charset="-128"/>
                <a:cs typeface="Calibri" panose="020F0502020204030204" pitchFamily="34" charset="0"/>
              </a:rPr>
              <a:t>, </a:t>
            </a:r>
            <a:r>
              <a:rPr lang="en-US" sz="2000" dirty="0" err="1">
                <a:solidFill>
                  <a:prstClr val="black"/>
                </a:solidFill>
                <a:latin typeface="Calibri" panose="020F0502020204030204" pitchFamily="34" charset="0"/>
                <a:ea typeface="ＭＳ Ｐゴシック" charset="-128"/>
                <a:cs typeface="Calibri" panose="020F0502020204030204" pitchFamily="34" charset="0"/>
              </a:rPr>
              <a:t>Jianjun</a:t>
            </a:r>
            <a:r>
              <a:rPr lang="en-US" sz="2000" dirty="0">
                <a:solidFill>
                  <a:prstClr val="black"/>
                </a:solidFill>
                <a:latin typeface="Calibri" panose="020F0502020204030204" pitchFamily="34" charset="0"/>
                <a:ea typeface="ＭＳ Ｐゴシック" charset="-128"/>
                <a:cs typeface="Calibri" panose="020F0502020204030204" pitchFamily="34" charset="0"/>
              </a:rPr>
              <a:t> </a:t>
            </a:r>
            <a:r>
              <a:rPr lang="en-US" sz="2000" dirty="0" err="1">
                <a:solidFill>
                  <a:prstClr val="black"/>
                </a:solidFill>
                <a:latin typeface="Calibri" panose="020F0502020204030204" pitchFamily="34" charset="0"/>
                <a:ea typeface="ＭＳ Ｐゴシック" charset="-128"/>
                <a:cs typeface="Calibri" panose="020F0502020204030204" pitchFamily="34" charset="0"/>
              </a:rPr>
              <a:t>Jin</a:t>
            </a:r>
            <a:r>
              <a:rPr lang="en-US" sz="2000" dirty="0">
                <a:solidFill>
                  <a:prstClr val="black"/>
                </a:solidFill>
                <a:latin typeface="Calibri" panose="020F0502020204030204" pitchFamily="34" charset="0"/>
                <a:ea typeface="ＭＳ Ｐゴシック" charset="-128"/>
                <a:cs typeface="Calibri" panose="020F0502020204030204" pitchFamily="34" charset="0"/>
              </a:rPr>
              <a:t>, Min-</a:t>
            </a:r>
            <a:r>
              <a:rPr lang="en-US" sz="2000" dirty="0" err="1">
                <a:solidFill>
                  <a:prstClr val="black"/>
                </a:solidFill>
                <a:latin typeface="Calibri" panose="020F0502020204030204" pitchFamily="34" charset="0"/>
                <a:ea typeface="ＭＳ Ｐゴシック" charset="-128"/>
                <a:cs typeface="Calibri" panose="020F0502020204030204" pitchFamily="34" charset="0"/>
              </a:rPr>
              <a:t>Jeong</a:t>
            </a:r>
            <a:r>
              <a:rPr lang="en-US" sz="2000" dirty="0">
                <a:solidFill>
                  <a:prstClr val="black"/>
                </a:solidFill>
                <a:latin typeface="Calibri" panose="020F0502020204030204" pitchFamily="34" charset="0"/>
                <a:ea typeface="ＭＳ Ｐゴシック" charset="-128"/>
                <a:cs typeface="Calibri" panose="020F0502020204030204" pitchFamily="34" charset="0"/>
              </a:rPr>
              <a:t> Kim</a:t>
            </a:r>
          </a:p>
        </p:txBody>
      </p:sp>
      <p:sp>
        <p:nvSpPr>
          <p:cNvPr id="8" name="TextBox 7">
            <a:extLst>
              <a:ext uri="{FF2B5EF4-FFF2-40B4-BE49-F238E27FC236}">
                <a16:creationId xmlns:a16="http://schemas.microsoft.com/office/drawing/2014/main" id="{68FBA7B6-E07D-7B4D-B2F4-A3D28978976D}"/>
              </a:ext>
            </a:extLst>
          </p:cNvPr>
          <p:cNvSpPr txBox="1"/>
          <p:nvPr/>
        </p:nvSpPr>
        <p:spPr>
          <a:xfrm>
            <a:off x="1723697" y="5628303"/>
            <a:ext cx="8681263" cy="584775"/>
          </a:xfrm>
          <a:prstGeom prst="rect">
            <a:avLst/>
          </a:prstGeom>
          <a:noFill/>
        </p:spPr>
        <p:txBody>
          <a:bodyPr wrap="square" rtlCol="0">
            <a:spAutoFit/>
          </a:bodyPr>
          <a:lstStyle/>
          <a:p>
            <a:pPr algn="ctr" defTabSz="457167" eaLnBrk="0" fontAlgn="base" hangingPunct="0">
              <a:spcBef>
                <a:spcPct val="0"/>
              </a:spcBef>
              <a:spcAft>
                <a:spcPct val="0"/>
              </a:spcAft>
            </a:pPr>
            <a:r>
              <a:rPr lang="en-US" sz="1600" i="1" dirty="0">
                <a:solidFill>
                  <a:prstClr val="black"/>
                </a:solidFill>
                <a:latin typeface="Calibri" panose="020F0502020204030204" pitchFamily="34" charset="0"/>
                <a:ea typeface="ＭＳ Ｐゴシック" charset="-128"/>
                <a:cs typeface="Calibri" panose="020F0502020204030204" pitchFamily="34" charset="0"/>
              </a:rPr>
              <a:t>WWRP-WCRP Symposium on Data Assimilation and Reanalysis </a:t>
            </a:r>
          </a:p>
          <a:p>
            <a:pPr algn="ctr" defTabSz="457167" eaLnBrk="0" fontAlgn="base" hangingPunct="0">
              <a:spcBef>
                <a:spcPct val="0"/>
              </a:spcBef>
              <a:spcAft>
                <a:spcPct val="0"/>
              </a:spcAft>
            </a:pPr>
            <a:r>
              <a:rPr lang="en-US" sz="1600" i="1" dirty="0">
                <a:solidFill>
                  <a:prstClr val="black"/>
                </a:solidFill>
                <a:latin typeface="Calibri" panose="020F0502020204030204" pitchFamily="34" charset="0"/>
                <a:ea typeface="ＭＳ Ｐゴシック" charset="-128"/>
                <a:cs typeface="Calibri" panose="020F0502020204030204" pitchFamily="34" charset="0"/>
              </a:rPr>
              <a:t>Virtual, 13 – 18 September 2021</a:t>
            </a:r>
          </a:p>
        </p:txBody>
      </p:sp>
    </p:spTree>
    <p:extLst>
      <p:ext uri="{BB962C8B-B14F-4D97-AF65-F5344CB8AC3E}">
        <p14:creationId xmlns:p14="http://schemas.microsoft.com/office/powerpoint/2010/main" val="236671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A3B957-4023-934B-AAE2-62384607E0C1}"/>
              </a:ext>
            </a:extLst>
          </p:cNvPr>
          <p:cNvSpPr txBox="1"/>
          <p:nvPr/>
        </p:nvSpPr>
        <p:spPr>
          <a:xfrm>
            <a:off x="1" y="612140"/>
            <a:ext cx="12168072" cy="461665"/>
          </a:xfrm>
          <a:prstGeom prst="rect">
            <a:avLst/>
          </a:prstGeom>
          <a:noFill/>
        </p:spPr>
        <p:txBody>
          <a:bodyPr wrap="square" rtlCol="0">
            <a:spAutoFit/>
          </a:bodyPr>
          <a:lstStyle/>
          <a:p>
            <a:pPr algn="ctr" defTabSz="457167" eaLnBrk="0" fontAlgn="base" hangingPunct="0">
              <a:spcBef>
                <a:spcPct val="0"/>
              </a:spcBef>
              <a:spcAft>
                <a:spcPct val="0"/>
              </a:spcAft>
            </a:pPr>
            <a:r>
              <a:rPr lang="en-US" sz="2400" dirty="0">
                <a:solidFill>
                  <a:srgbClr val="002060"/>
                </a:solidFill>
                <a:ea typeface="ＭＳ Ｐゴシック" charset="-128"/>
              </a:rPr>
              <a:t>GMAO Core Products</a:t>
            </a:r>
          </a:p>
        </p:txBody>
      </p:sp>
      <p:sp>
        <p:nvSpPr>
          <p:cNvPr id="3" name="Slide Number Placeholder 2">
            <a:extLst>
              <a:ext uri="{FF2B5EF4-FFF2-40B4-BE49-F238E27FC236}">
                <a16:creationId xmlns:a16="http://schemas.microsoft.com/office/drawing/2014/main" id="{CDD3D345-3E78-344E-A7DD-B75CC703B173}"/>
              </a:ext>
            </a:extLst>
          </p:cNvPr>
          <p:cNvSpPr>
            <a:spLocks noGrp="1"/>
          </p:cNvSpPr>
          <p:nvPr>
            <p:ph type="sldNum" sz="quarter" idx="12"/>
          </p:nvPr>
        </p:nvSpPr>
        <p:spPr/>
        <p:txBody>
          <a:bodyPr/>
          <a:lstStyle/>
          <a:p>
            <a:fld id="{BDB8D1E3-1DAE-664E-B350-75CA63E753F0}" type="slidenum">
              <a:rPr lang="en-US" smtClean="0"/>
              <a:pPr/>
              <a:t>2</a:t>
            </a:fld>
            <a:endParaRPr lang="en-US" dirty="0"/>
          </a:p>
        </p:txBody>
      </p:sp>
      <p:grpSp>
        <p:nvGrpSpPr>
          <p:cNvPr id="7" name="Group 6">
            <a:extLst>
              <a:ext uri="{FF2B5EF4-FFF2-40B4-BE49-F238E27FC236}">
                <a16:creationId xmlns:a16="http://schemas.microsoft.com/office/drawing/2014/main" id="{9283867A-B056-604F-8D70-F2BC2FC3D172}"/>
              </a:ext>
            </a:extLst>
          </p:cNvPr>
          <p:cNvGrpSpPr/>
          <p:nvPr/>
        </p:nvGrpSpPr>
        <p:grpSpPr>
          <a:xfrm>
            <a:off x="204264" y="1459716"/>
            <a:ext cx="11489826" cy="4376512"/>
            <a:chOff x="204264" y="1459716"/>
            <a:chExt cx="11489826" cy="4376512"/>
          </a:xfrm>
        </p:grpSpPr>
        <p:pic>
          <p:nvPicPr>
            <p:cNvPr id="4" name="Picture 3">
              <a:extLst>
                <a:ext uri="{FF2B5EF4-FFF2-40B4-BE49-F238E27FC236}">
                  <a16:creationId xmlns:a16="http://schemas.microsoft.com/office/drawing/2014/main" id="{FC7F66A0-DA5E-D142-A991-726B253C8347}"/>
                </a:ext>
              </a:extLst>
            </p:cNvPr>
            <p:cNvPicPr>
              <a:picLocks noChangeAspect="1"/>
            </p:cNvPicPr>
            <p:nvPr/>
          </p:nvPicPr>
          <p:blipFill rotWithShape="1">
            <a:blip r:embed="rId3"/>
            <a:srcRect b="50000"/>
            <a:stretch/>
          </p:blipFill>
          <p:spPr>
            <a:xfrm>
              <a:off x="501650" y="1459716"/>
              <a:ext cx="11188700" cy="2273300"/>
            </a:xfrm>
            <a:prstGeom prst="rect">
              <a:avLst/>
            </a:prstGeom>
          </p:spPr>
        </p:pic>
        <p:pic>
          <p:nvPicPr>
            <p:cNvPr id="8" name="Picture 7">
              <a:extLst>
                <a:ext uri="{FF2B5EF4-FFF2-40B4-BE49-F238E27FC236}">
                  <a16:creationId xmlns:a16="http://schemas.microsoft.com/office/drawing/2014/main" id="{351571F7-426B-AA43-A69D-FCDC448F98CC}"/>
                </a:ext>
              </a:extLst>
            </p:cNvPr>
            <p:cNvPicPr>
              <a:picLocks noChangeAspect="1"/>
            </p:cNvPicPr>
            <p:nvPr/>
          </p:nvPicPr>
          <p:blipFill rotWithShape="1">
            <a:blip r:embed="rId4"/>
            <a:srcRect t="56372"/>
            <a:stretch/>
          </p:blipFill>
          <p:spPr>
            <a:xfrm>
              <a:off x="501650" y="3729104"/>
              <a:ext cx="11192440" cy="1984248"/>
            </a:xfrm>
            <a:prstGeom prst="rect">
              <a:avLst/>
            </a:prstGeom>
          </p:spPr>
        </p:pic>
        <p:sp>
          <p:nvSpPr>
            <p:cNvPr id="12" name="TextBox 11">
              <a:extLst>
                <a:ext uri="{FF2B5EF4-FFF2-40B4-BE49-F238E27FC236}">
                  <a16:creationId xmlns:a16="http://schemas.microsoft.com/office/drawing/2014/main" id="{C305B683-C2A9-9442-BAAD-407C1D75FB45}"/>
                </a:ext>
              </a:extLst>
            </p:cNvPr>
            <p:cNvSpPr txBox="1"/>
            <p:nvPr/>
          </p:nvSpPr>
          <p:spPr>
            <a:xfrm rot="16200000">
              <a:off x="-728685" y="2603910"/>
              <a:ext cx="2173675" cy="307777"/>
            </a:xfrm>
            <a:prstGeom prst="rect">
              <a:avLst/>
            </a:prstGeom>
            <a:noFill/>
          </p:spPr>
          <p:txBody>
            <a:bodyPr wrap="square" rtlCol="0">
              <a:spAutoFit/>
            </a:bodyPr>
            <a:lstStyle/>
            <a:p>
              <a:pPr algn="ctr"/>
              <a:r>
                <a:rPr lang="en-US" sz="1400" dirty="0">
                  <a:solidFill>
                    <a:srgbClr val="000000"/>
                  </a:solidFill>
                </a:rPr>
                <a:t>Prediction</a:t>
              </a:r>
            </a:p>
          </p:txBody>
        </p:sp>
        <p:sp>
          <p:nvSpPr>
            <p:cNvPr id="13" name="TextBox 12">
              <a:extLst>
                <a:ext uri="{FF2B5EF4-FFF2-40B4-BE49-F238E27FC236}">
                  <a16:creationId xmlns:a16="http://schemas.microsoft.com/office/drawing/2014/main" id="{09E3CE49-0638-C946-B476-F7668E4E48EA}"/>
                </a:ext>
              </a:extLst>
            </p:cNvPr>
            <p:cNvSpPr txBox="1"/>
            <p:nvPr/>
          </p:nvSpPr>
          <p:spPr>
            <a:xfrm rot="16200000">
              <a:off x="-721759" y="4595502"/>
              <a:ext cx="2173675" cy="307777"/>
            </a:xfrm>
            <a:prstGeom prst="rect">
              <a:avLst/>
            </a:prstGeom>
            <a:noFill/>
          </p:spPr>
          <p:txBody>
            <a:bodyPr wrap="square" rtlCol="0">
              <a:spAutoFit/>
            </a:bodyPr>
            <a:lstStyle/>
            <a:p>
              <a:pPr algn="ctr"/>
              <a:r>
                <a:rPr lang="en-US" sz="1400" dirty="0">
                  <a:solidFill>
                    <a:srgbClr val="000000"/>
                  </a:solidFill>
                </a:rPr>
                <a:t>Reanalysis</a:t>
              </a:r>
            </a:p>
          </p:txBody>
        </p:sp>
        <p:sp>
          <p:nvSpPr>
            <p:cNvPr id="6" name="Rectangle 5">
              <a:extLst>
                <a:ext uri="{FF2B5EF4-FFF2-40B4-BE49-F238E27FC236}">
                  <a16:creationId xmlns:a16="http://schemas.microsoft.com/office/drawing/2014/main" id="{E714ABBD-7FF8-C04F-99F0-9DB694928726}"/>
                </a:ext>
              </a:extLst>
            </p:cNvPr>
            <p:cNvSpPr/>
            <p:nvPr/>
          </p:nvSpPr>
          <p:spPr>
            <a:xfrm>
              <a:off x="6763314" y="1947834"/>
              <a:ext cx="4225718" cy="3192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2866915-454D-2A44-AEC4-DF3C04FA2087}"/>
                </a:ext>
              </a:extLst>
            </p:cNvPr>
            <p:cNvSpPr txBox="1"/>
            <p:nvPr/>
          </p:nvSpPr>
          <p:spPr>
            <a:xfrm>
              <a:off x="6687563" y="1916344"/>
              <a:ext cx="4474609" cy="338554"/>
            </a:xfrm>
            <a:prstGeom prst="rect">
              <a:avLst/>
            </a:prstGeom>
            <a:noFill/>
          </p:spPr>
          <p:txBody>
            <a:bodyPr wrap="square" rtlCol="0">
              <a:spAutoFit/>
            </a:bodyPr>
            <a:lstStyle/>
            <a:p>
              <a:r>
                <a:rPr lang="en-US" sz="1600" dirty="0">
                  <a:solidFill>
                    <a:schemeClr val="bg2">
                      <a:lumMod val="25000"/>
                    </a:schemeClr>
                  </a:solidFill>
                </a:rPr>
                <a:t>hybrid 4D-EnVar, aerosol assimilation, FSOI </a:t>
              </a:r>
            </a:p>
          </p:txBody>
        </p:sp>
      </p:grpSp>
    </p:spTree>
    <p:extLst>
      <p:ext uri="{BB962C8B-B14F-4D97-AF65-F5344CB8AC3E}">
        <p14:creationId xmlns:p14="http://schemas.microsoft.com/office/powerpoint/2010/main" val="1320711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01238D-5253-6147-BCE7-06C5F21DBF9D}"/>
              </a:ext>
            </a:extLst>
          </p:cNvPr>
          <p:cNvSpPr>
            <a:spLocks noGrp="1"/>
          </p:cNvSpPr>
          <p:nvPr>
            <p:ph type="sldNum" sz="quarter" idx="12"/>
          </p:nvPr>
        </p:nvSpPr>
        <p:spPr/>
        <p:txBody>
          <a:bodyPr/>
          <a:lstStyle/>
          <a:p>
            <a:pPr marL="0" marR="0" lvl="0" indent="0" algn="r" defTabSz="914332" rtl="0" eaLnBrk="1" fontAlgn="auto" latinLnBrk="0" hangingPunct="1">
              <a:lnSpc>
                <a:spcPct val="100000"/>
              </a:lnSpc>
              <a:spcBef>
                <a:spcPts val="0"/>
              </a:spcBef>
              <a:spcAft>
                <a:spcPts val="0"/>
              </a:spcAft>
              <a:buClrTx/>
              <a:buSzTx/>
              <a:buFontTx/>
              <a:buNone/>
              <a:tabLst/>
              <a:defRPr/>
            </a:pPr>
            <a:fld id="{BDB8D1E3-1DAE-664E-B350-75CA63E753F0}" type="slidenum">
              <a:rPr kumimoji="0" lang="en-US" sz="900" b="0" i="0" u="none" strike="noStrike" kern="1200" cap="none" spc="0" normalizeH="0" baseline="0" noProof="0" smtClean="0">
                <a:ln>
                  <a:noFill/>
                </a:ln>
                <a:solidFill>
                  <a:srgbClr val="FFFFFF">
                    <a:tint val="75000"/>
                  </a:srgbClr>
                </a:solidFill>
                <a:effectLst/>
                <a:uLnTx/>
                <a:uFillTx/>
                <a:latin typeface="Arial" panose="020B0604020202020204"/>
                <a:ea typeface="+mn-ea"/>
                <a:cs typeface="+mn-cs"/>
              </a:rPr>
              <a:pPr marL="0" marR="0" lvl="0" indent="0" algn="r" defTabSz="914332" rtl="0" eaLnBrk="1" fontAlgn="auto" latinLnBrk="0" hangingPunct="1">
                <a:lnSpc>
                  <a:spcPct val="100000"/>
                </a:lnSpc>
                <a:spcBef>
                  <a:spcPts val="0"/>
                </a:spcBef>
                <a:spcAft>
                  <a:spcPts val="0"/>
                </a:spcAft>
                <a:buClrTx/>
                <a:buSzTx/>
                <a:buFontTx/>
                <a:buNone/>
                <a:tabLst/>
                <a:defRPr/>
              </a:pPr>
              <a:t>3</a:t>
            </a:fld>
            <a:endParaRPr kumimoji="0" lang="en-US" sz="900" b="0" i="0" u="none" strike="noStrike" kern="1200" cap="none" spc="0" normalizeH="0" baseline="0" noProof="0">
              <a:ln>
                <a:noFill/>
              </a:ln>
              <a:solidFill>
                <a:srgbClr val="FFFFFF">
                  <a:tint val="75000"/>
                </a:srgbClr>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C2D65FA5-8FB2-684F-96BC-9EFCB5AD2B72}"/>
              </a:ext>
            </a:extLst>
          </p:cNvPr>
          <p:cNvSpPr txBox="1"/>
          <p:nvPr/>
        </p:nvSpPr>
        <p:spPr>
          <a:xfrm>
            <a:off x="1257302" y="1496379"/>
            <a:ext cx="9684325" cy="3939540"/>
          </a:xfrm>
          <a:prstGeom prst="rect">
            <a:avLst/>
          </a:prstGeom>
          <a:noFill/>
        </p:spPr>
        <p:txBody>
          <a:bodyPr wrap="square" lIns="91440" tIns="45720" rIns="91440" bIns="45720" rtlCol="0" anchor="t">
            <a:spAutoFit/>
          </a:bodyPr>
          <a:lstStyle/>
          <a:p>
            <a:r>
              <a:rPr lang="en-US" sz="2000" dirty="0">
                <a:solidFill>
                  <a:prstClr val="black"/>
                </a:solidFill>
                <a:ea typeface="+mn-lt"/>
                <a:cs typeface="Calibri" panose="020F0502020204030204"/>
              </a:rPr>
              <a:t>GMAO’s medium-term (~3 </a:t>
            </a:r>
            <a:r>
              <a:rPr lang="en-US" sz="2000" dirty="0" err="1">
                <a:solidFill>
                  <a:prstClr val="black"/>
                </a:solidFill>
                <a:ea typeface="+mn-lt"/>
                <a:cs typeface="Calibri" panose="020F0502020204030204"/>
              </a:rPr>
              <a:t>yr</a:t>
            </a:r>
            <a:r>
              <a:rPr lang="en-US" sz="2000" dirty="0">
                <a:solidFill>
                  <a:prstClr val="black"/>
                </a:solidFill>
                <a:ea typeface="+mn-lt"/>
                <a:cs typeface="Calibri" panose="020F0502020204030204"/>
              </a:rPr>
              <a:t>) goal is to develop a unified coupled data assimilation system, based on GEOS and JEDI, for weather analysis and prediction, reanalysis, composition forecasting, and S2S prediction.</a:t>
            </a:r>
            <a:endParaRPr lang="en-US" sz="2000" dirty="0">
              <a:solidFill>
                <a:prstClr val="black"/>
              </a:solidFill>
              <a:cs typeface="Calibri"/>
            </a:endParaRPr>
          </a:p>
          <a:p>
            <a:endParaRPr lang="en-US" sz="2000" dirty="0">
              <a:solidFill>
                <a:prstClr val="black"/>
              </a:solidFill>
              <a:cs typeface="Calibri"/>
            </a:endParaRPr>
          </a:p>
          <a:p>
            <a:r>
              <a:rPr lang="en-US" sz="2000" dirty="0">
                <a:solidFill>
                  <a:schemeClr val="bg2">
                    <a:lumMod val="10000"/>
                  </a:schemeClr>
                </a:solidFill>
                <a:cs typeface="Calibri" panose="020F0502020204030204" pitchFamily="34" charset="0"/>
              </a:rPr>
              <a:t>The focusing vehicle for this effort is the </a:t>
            </a:r>
            <a:r>
              <a:rPr lang="en-US" sz="2000" b="1" dirty="0">
                <a:solidFill>
                  <a:schemeClr val="bg2">
                    <a:lumMod val="10000"/>
                  </a:schemeClr>
                </a:solidFill>
                <a:cs typeface="Calibri" panose="020F0502020204030204" pitchFamily="34" charset="0"/>
              </a:rPr>
              <a:t>JEDI-GEOS application</a:t>
            </a:r>
            <a:r>
              <a:rPr lang="en-US" sz="2000" dirty="0">
                <a:solidFill>
                  <a:schemeClr val="bg2">
                    <a:lumMod val="10000"/>
                  </a:schemeClr>
                </a:solidFill>
                <a:cs typeface="Calibri" panose="020F0502020204030204" pitchFamily="34" charset="0"/>
              </a:rPr>
              <a:t> – a continuously evolving, continuously functional testbed for instantiating end-to-end tests of new developments and establishing trusted baselines.  </a:t>
            </a:r>
          </a:p>
          <a:p>
            <a:endParaRPr lang="en-US" sz="2000" dirty="0">
              <a:solidFill>
                <a:prstClr val="black"/>
              </a:solidFill>
              <a:cs typeface="Calibri"/>
            </a:endParaRPr>
          </a:p>
          <a:p>
            <a:pPr>
              <a:spcAft>
                <a:spcPts val="600"/>
              </a:spcAft>
            </a:pPr>
            <a:endParaRPr lang="en-US" sz="2000" dirty="0">
              <a:solidFill>
                <a:prstClr val="black"/>
              </a:solidFill>
              <a:cs typeface="Calibri"/>
            </a:endParaRPr>
          </a:p>
          <a:p>
            <a:pPr>
              <a:spcAft>
                <a:spcPts val="600"/>
              </a:spcAft>
            </a:pPr>
            <a:r>
              <a:rPr lang="en-US" sz="2000" dirty="0">
                <a:solidFill>
                  <a:prstClr val="black"/>
                </a:solidFill>
                <a:cs typeface="Calibri"/>
              </a:rPr>
              <a:t>This talk briefly summarizes plans and progress toward:</a:t>
            </a:r>
            <a:endParaRPr lang="en-US" sz="2000" dirty="0">
              <a:solidFill>
                <a:prstClr val="black"/>
              </a:solidFill>
              <a:ea typeface="+mn-lt"/>
              <a:cs typeface="Calibri" panose="020F0502020204030204"/>
            </a:endParaRPr>
          </a:p>
          <a:p>
            <a:pPr marL="1257205" lvl="2" indent="-342874">
              <a:buFont typeface="Arial" panose="020B0604020202020204" pitchFamily="34" charset="0"/>
              <a:buChar char="•"/>
            </a:pPr>
            <a:r>
              <a:rPr lang="en-US" sz="2000" dirty="0">
                <a:solidFill>
                  <a:prstClr val="black"/>
                </a:solidFill>
                <a:ea typeface="+mn-lt"/>
                <a:cs typeface="Calibri" panose="020F0502020204030204"/>
              </a:rPr>
              <a:t>A first JEDI implementation</a:t>
            </a:r>
          </a:p>
          <a:p>
            <a:pPr marL="1257205" lvl="2" indent="-342874">
              <a:buFont typeface="Arial" panose="020B0604020202020204" pitchFamily="34" charset="0"/>
              <a:buChar char="•"/>
            </a:pPr>
            <a:r>
              <a:rPr lang="en-US" sz="2000" dirty="0">
                <a:solidFill>
                  <a:prstClr val="black"/>
                </a:solidFill>
                <a:ea typeface="+mn-lt"/>
                <a:cs typeface="Calibri" panose="020F0502020204030204"/>
              </a:rPr>
              <a:t>Coupled data assimilation and MERRA-3</a:t>
            </a:r>
          </a:p>
        </p:txBody>
      </p:sp>
      <p:sp>
        <p:nvSpPr>
          <p:cNvPr id="10" name="TextBox 9">
            <a:extLst>
              <a:ext uri="{FF2B5EF4-FFF2-40B4-BE49-F238E27FC236}">
                <a16:creationId xmlns:a16="http://schemas.microsoft.com/office/drawing/2014/main" id="{DBF05B03-0F8D-1A4C-BA4B-AD7C506A6488}"/>
              </a:ext>
            </a:extLst>
          </p:cNvPr>
          <p:cNvSpPr txBox="1"/>
          <p:nvPr/>
        </p:nvSpPr>
        <p:spPr>
          <a:xfrm>
            <a:off x="1017008" y="625640"/>
            <a:ext cx="10532060" cy="584775"/>
          </a:xfrm>
          <a:prstGeom prst="rect">
            <a:avLst/>
          </a:prstGeom>
          <a:noFill/>
        </p:spPr>
        <p:txBody>
          <a:bodyPr wrap="square" rtlCol="0">
            <a:spAutoFit/>
          </a:bodyPr>
          <a:lstStyle/>
          <a:p>
            <a:pPr>
              <a:defRPr/>
            </a:pPr>
            <a:r>
              <a:rPr lang="en-US" sz="3200" dirty="0">
                <a:solidFill>
                  <a:srgbClr val="0070C0"/>
                </a:solidFill>
                <a:ea typeface="Calibri" charset="0"/>
                <a:cs typeface="Calibri" charset="0"/>
              </a:rPr>
              <a:t>Background</a:t>
            </a:r>
          </a:p>
        </p:txBody>
      </p:sp>
    </p:spTree>
    <p:extLst>
      <p:ext uri="{BB962C8B-B14F-4D97-AF65-F5344CB8AC3E}">
        <p14:creationId xmlns:p14="http://schemas.microsoft.com/office/powerpoint/2010/main" val="1663452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0B280B-FFF0-AE4D-A1F2-03D91E423B44}"/>
              </a:ext>
            </a:extLst>
          </p:cNvPr>
          <p:cNvSpPr>
            <a:spLocks noGrp="1"/>
          </p:cNvSpPr>
          <p:nvPr>
            <p:ph type="sldNum" sz="quarter" idx="12"/>
          </p:nvPr>
        </p:nvSpPr>
        <p:spPr/>
        <p:txBody>
          <a:bodyPr/>
          <a:lstStyle/>
          <a:p>
            <a:fld id="{BDB8D1E3-1DAE-664E-B350-75CA63E753F0}" type="slidenum">
              <a:rPr lang="en-US" smtClean="0"/>
              <a:t>4</a:t>
            </a:fld>
            <a:endParaRPr lang="en-US"/>
          </a:p>
        </p:txBody>
      </p:sp>
      <p:sp>
        <p:nvSpPr>
          <p:cNvPr id="4" name="TextBox 3">
            <a:extLst>
              <a:ext uri="{FF2B5EF4-FFF2-40B4-BE49-F238E27FC236}">
                <a16:creationId xmlns:a16="http://schemas.microsoft.com/office/drawing/2014/main" id="{899D06DE-A573-FD49-A362-1EEDF2B76E02}"/>
              </a:ext>
            </a:extLst>
          </p:cNvPr>
          <p:cNvSpPr txBox="1"/>
          <p:nvPr/>
        </p:nvSpPr>
        <p:spPr>
          <a:xfrm>
            <a:off x="1017008" y="625640"/>
            <a:ext cx="10532060" cy="584775"/>
          </a:xfrm>
          <a:prstGeom prst="rect">
            <a:avLst/>
          </a:prstGeom>
          <a:noFill/>
        </p:spPr>
        <p:txBody>
          <a:bodyPr wrap="square" rtlCol="0">
            <a:spAutoFit/>
          </a:bodyPr>
          <a:lstStyle/>
          <a:p>
            <a:pPr>
              <a:defRPr/>
            </a:pPr>
            <a:r>
              <a:rPr lang="en-US" sz="3200" dirty="0">
                <a:solidFill>
                  <a:srgbClr val="0070C0"/>
                </a:solidFill>
                <a:ea typeface="Calibri" charset="0"/>
                <a:cs typeface="Calibri" charset="0"/>
              </a:rPr>
              <a:t>First implementation of JEDI – a phased approach</a:t>
            </a:r>
          </a:p>
        </p:txBody>
      </p:sp>
      <p:sp>
        <p:nvSpPr>
          <p:cNvPr id="5" name="TextBox 4">
            <a:extLst>
              <a:ext uri="{FF2B5EF4-FFF2-40B4-BE49-F238E27FC236}">
                <a16:creationId xmlns:a16="http://schemas.microsoft.com/office/drawing/2014/main" id="{98CC843E-67A1-DE49-ACC7-F57C3E2A1044}"/>
              </a:ext>
            </a:extLst>
          </p:cNvPr>
          <p:cNvSpPr txBox="1"/>
          <p:nvPr/>
        </p:nvSpPr>
        <p:spPr>
          <a:xfrm>
            <a:off x="1257302" y="1496379"/>
            <a:ext cx="9476509" cy="4439677"/>
          </a:xfrm>
          <a:prstGeom prst="rect">
            <a:avLst/>
          </a:prstGeom>
          <a:noFill/>
        </p:spPr>
        <p:txBody>
          <a:bodyPr wrap="square" lIns="91440" tIns="45720" rIns="91440" bIns="45720" rtlCol="0" anchor="t">
            <a:spAutoFit/>
          </a:bodyPr>
          <a:lstStyle/>
          <a:p>
            <a:r>
              <a:rPr lang="en-US" sz="2000" dirty="0">
                <a:solidFill>
                  <a:prstClr val="black"/>
                </a:solidFill>
                <a:cs typeface="Calibri"/>
              </a:rPr>
              <a:t>A major challenge will be the coordination of this effort with other GMAO priorities, including a major model upgrade in the coming year (physics, vertical resolution).</a:t>
            </a:r>
          </a:p>
          <a:p>
            <a:endParaRPr lang="en-US" sz="2000" dirty="0">
              <a:solidFill>
                <a:prstClr val="black"/>
              </a:solidFill>
              <a:cs typeface="Calibri"/>
            </a:endParaRPr>
          </a:p>
          <a:p>
            <a:endParaRPr lang="en-US" sz="2000" dirty="0">
              <a:solidFill>
                <a:prstClr val="black"/>
              </a:solidFill>
              <a:cs typeface="Calibri"/>
            </a:endParaRPr>
          </a:p>
          <a:p>
            <a:pPr>
              <a:spcAft>
                <a:spcPts val="600"/>
              </a:spcAft>
            </a:pPr>
            <a:r>
              <a:rPr lang="en-US" sz="2000" dirty="0">
                <a:solidFill>
                  <a:schemeClr val="bg2">
                    <a:lumMod val="10000"/>
                  </a:schemeClr>
                </a:solidFill>
                <a:cs typeface="Calibri" panose="020F0502020204030204" pitchFamily="34" charset="0"/>
              </a:rPr>
              <a:t>Target GEOS-FP hybrid 4D-EnVar for Q4 2022 (~1 year from now):</a:t>
            </a:r>
          </a:p>
          <a:p>
            <a:pPr lvl="2">
              <a:spcAft>
                <a:spcPts val="300"/>
              </a:spcAft>
            </a:pPr>
            <a:r>
              <a:rPr lang="en-US" sz="2000" b="1" dirty="0">
                <a:solidFill>
                  <a:prstClr val="black"/>
                </a:solidFill>
              </a:rPr>
              <a:t>JEDI components</a:t>
            </a:r>
          </a:p>
          <a:p>
            <a:pPr marL="1200062" lvl="2" indent="-285730">
              <a:spcAft>
                <a:spcPts val="100"/>
              </a:spcAft>
              <a:buFont typeface="Arial" panose="020B0604020202020204" pitchFamily="34" charset="0"/>
              <a:buChar char="•"/>
            </a:pPr>
            <a:r>
              <a:rPr lang="en-US" sz="2000" dirty="0">
                <a:solidFill>
                  <a:prstClr val="black"/>
                </a:solidFill>
              </a:rPr>
              <a:t>Central DAS, including UFO</a:t>
            </a:r>
          </a:p>
          <a:p>
            <a:pPr marL="1200062" lvl="2" indent="-285730">
              <a:spcAft>
                <a:spcPts val="100"/>
              </a:spcAft>
              <a:buFont typeface="Arial" panose="020B0604020202020204" pitchFamily="34" charset="0"/>
              <a:buChar char="•"/>
            </a:pPr>
            <a:r>
              <a:rPr lang="en-US" sz="2000" dirty="0">
                <a:solidFill>
                  <a:prstClr val="black"/>
                </a:solidFill>
              </a:rPr>
              <a:t>Background error formulation    </a:t>
            </a:r>
            <a:r>
              <a:rPr lang="en-US" dirty="0">
                <a:solidFill>
                  <a:prstClr val="black"/>
                </a:solidFill>
              </a:rPr>
              <a:t>...see Dan </a:t>
            </a:r>
            <a:r>
              <a:rPr lang="en-US" dirty="0" err="1">
                <a:solidFill>
                  <a:prstClr val="black"/>
                </a:solidFill>
              </a:rPr>
              <a:t>Holdaway</a:t>
            </a:r>
            <a:r>
              <a:rPr lang="en-US" dirty="0">
                <a:solidFill>
                  <a:prstClr val="black"/>
                </a:solidFill>
              </a:rPr>
              <a:t> talk (04-4B)</a:t>
            </a:r>
          </a:p>
          <a:p>
            <a:pPr marL="1200062" lvl="2" indent="-285730">
              <a:spcAft>
                <a:spcPts val="100"/>
              </a:spcAft>
              <a:buFont typeface="Arial" panose="020B0604020202020204" pitchFamily="34" charset="0"/>
              <a:buChar char="•"/>
            </a:pPr>
            <a:r>
              <a:rPr lang="en-US" sz="2000" dirty="0">
                <a:solidFill>
                  <a:prstClr val="black"/>
                </a:solidFill>
                <a:cs typeface="Calibri"/>
              </a:rPr>
              <a:t>Aerosol analysis</a:t>
            </a:r>
          </a:p>
          <a:p>
            <a:pPr marL="1200062" lvl="2" indent="-285730">
              <a:spcAft>
                <a:spcPts val="100"/>
              </a:spcAft>
              <a:buFont typeface="Arial" panose="020B0604020202020204" pitchFamily="34" charset="0"/>
              <a:buChar char="•"/>
            </a:pPr>
            <a:r>
              <a:rPr lang="en-US" sz="2000" dirty="0">
                <a:solidFill>
                  <a:prstClr val="black"/>
                </a:solidFill>
                <a:cs typeface="Calibri"/>
              </a:rPr>
              <a:t>FSOI</a:t>
            </a:r>
          </a:p>
          <a:p>
            <a:pPr lvl="2">
              <a:spcBef>
                <a:spcPts val="300"/>
              </a:spcBef>
              <a:spcAft>
                <a:spcPts val="300"/>
              </a:spcAft>
            </a:pPr>
            <a:r>
              <a:rPr lang="en-US" sz="2000" b="1" dirty="0">
                <a:solidFill>
                  <a:prstClr val="black"/>
                </a:solidFill>
                <a:cs typeface="Calibri"/>
              </a:rPr>
              <a:t>Retained current components</a:t>
            </a:r>
          </a:p>
          <a:p>
            <a:pPr marL="1200062" lvl="2" indent="-285730">
              <a:spcAft>
                <a:spcPts val="300"/>
              </a:spcAft>
              <a:buFont typeface="Arial" panose="020B0604020202020204" pitchFamily="34" charset="0"/>
              <a:buChar char="•"/>
            </a:pPr>
            <a:r>
              <a:rPr lang="en-US" sz="2000" dirty="0">
                <a:solidFill>
                  <a:prstClr val="black"/>
                </a:solidFill>
                <a:cs typeface="Calibri"/>
              </a:rPr>
              <a:t>GSI-based </a:t>
            </a:r>
            <a:r>
              <a:rPr lang="en-US" sz="2000" dirty="0" err="1">
                <a:solidFill>
                  <a:prstClr val="black"/>
                </a:solidFill>
                <a:cs typeface="Calibri"/>
              </a:rPr>
              <a:t>EnKF</a:t>
            </a:r>
            <a:r>
              <a:rPr lang="en-US" sz="2000" dirty="0">
                <a:solidFill>
                  <a:prstClr val="black"/>
                </a:solidFill>
                <a:cs typeface="Calibri"/>
              </a:rPr>
              <a:t> for hybridization</a:t>
            </a:r>
          </a:p>
          <a:p>
            <a:pPr marL="1200062" lvl="2" indent="-285730">
              <a:buFont typeface="Arial,Sans-Serif" panose="020B0604020202020204" pitchFamily="34" charset="0"/>
              <a:buChar char="•"/>
            </a:pPr>
            <a:r>
              <a:rPr lang="en-US" sz="2000" dirty="0">
                <a:solidFill>
                  <a:srgbClr val="000000"/>
                </a:solidFill>
              </a:rPr>
              <a:t>JEDI run within the existing GEOS-FP scripting</a:t>
            </a:r>
            <a:endParaRPr lang="en-US" sz="2000" dirty="0">
              <a:solidFill>
                <a:prstClr val="black"/>
              </a:solidFill>
              <a:ea typeface="+mn-lt"/>
              <a:cs typeface="Calibri" panose="020F0502020204030204"/>
            </a:endParaRPr>
          </a:p>
        </p:txBody>
      </p:sp>
    </p:spTree>
    <p:extLst>
      <p:ext uri="{BB962C8B-B14F-4D97-AF65-F5344CB8AC3E}">
        <p14:creationId xmlns:p14="http://schemas.microsoft.com/office/powerpoint/2010/main" val="3065217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076B93E8-AF54-1A40-ABE6-612898D144AA}"/>
              </a:ext>
            </a:extLst>
          </p:cNvPr>
          <p:cNvSpPr txBox="1"/>
          <p:nvPr/>
        </p:nvSpPr>
        <p:spPr>
          <a:xfrm>
            <a:off x="817691" y="1425651"/>
            <a:ext cx="3783101" cy="2800767"/>
          </a:xfrm>
          <a:prstGeom prst="rect">
            <a:avLst/>
          </a:prstGeom>
          <a:noFill/>
        </p:spPr>
        <p:txBody>
          <a:bodyPr wrap="square" rtlCol="0">
            <a:spAutoFit/>
          </a:bodyPr>
          <a:lstStyle/>
          <a:p>
            <a:r>
              <a:rPr lang="en-US" sz="1600" b="1" dirty="0" err="1">
                <a:solidFill>
                  <a:srgbClr val="000000"/>
                </a:solidFill>
              </a:rPr>
              <a:t>Metop</a:t>
            </a:r>
            <a:r>
              <a:rPr lang="en-US" sz="1600" b="1" dirty="0">
                <a:solidFill>
                  <a:srgbClr val="000000"/>
                </a:solidFill>
              </a:rPr>
              <a:t>-C AMSU-A </a:t>
            </a:r>
          </a:p>
          <a:p>
            <a:r>
              <a:rPr lang="en-US" sz="1600" dirty="0">
                <a:solidFill>
                  <a:srgbClr val="000000"/>
                </a:solidFill>
              </a:rPr>
              <a:t>Brightness Temperature</a:t>
            </a:r>
          </a:p>
          <a:p>
            <a:r>
              <a:rPr lang="en-US" sz="1600" dirty="0">
                <a:solidFill>
                  <a:srgbClr val="000000"/>
                </a:solidFill>
              </a:rPr>
              <a:t>00UTC 15 Dec 2020</a:t>
            </a:r>
          </a:p>
          <a:p>
            <a:endParaRPr lang="en-US" sz="1600" dirty="0">
              <a:solidFill>
                <a:srgbClr val="000000"/>
              </a:solidFill>
            </a:endParaRPr>
          </a:p>
          <a:p>
            <a:endParaRPr lang="en-US" sz="1600" dirty="0">
              <a:solidFill>
                <a:srgbClr val="000000"/>
              </a:solidFill>
            </a:endParaRPr>
          </a:p>
          <a:p>
            <a:endParaRPr lang="en-US" sz="1600" dirty="0">
              <a:solidFill>
                <a:srgbClr val="000000"/>
              </a:solidFill>
            </a:endParaRPr>
          </a:p>
          <a:p>
            <a:endParaRPr lang="en-US" sz="1600" dirty="0">
              <a:solidFill>
                <a:srgbClr val="000000"/>
              </a:solidFill>
            </a:endParaRPr>
          </a:p>
          <a:p>
            <a:pPr marL="285750" indent="-285750">
              <a:buFont typeface="Arial" panose="020B0604020202020204" pitchFamily="34" charset="0"/>
              <a:buChar char="•"/>
            </a:pPr>
            <a:r>
              <a:rPr lang="en-US" sz="1600" dirty="0">
                <a:solidFill>
                  <a:srgbClr val="000000"/>
                </a:solidFill>
              </a:rPr>
              <a:t>4D H(x), c360 resolution</a:t>
            </a:r>
          </a:p>
          <a:p>
            <a:pPr marL="285750" indent="-285750">
              <a:buFont typeface="Arial" panose="020B0604020202020204" pitchFamily="34" charset="0"/>
              <a:buChar char="•"/>
            </a:pPr>
            <a:r>
              <a:rPr lang="en-US" sz="1600" dirty="0">
                <a:solidFill>
                  <a:srgbClr val="000000"/>
                </a:solidFill>
              </a:rPr>
              <a:t>6-h window, 1-h bins</a:t>
            </a:r>
          </a:p>
          <a:p>
            <a:pPr marL="285750" indent="-285750">
              <a:buFont typeface="Arial" panose="020B0604020202020204" pitchFamily="34" charset="0"/>
              <a:buChar char="•"/>
            </a:pPr>
            <a:r>
              <a:rPr lang="en-US" sz="1600" dirty="0">
                <a:solidFill>
                  <a:srgbClr val="000000"/>
                </a:solidFill>
              </a:rPr>
              <a:t>Direct </a:t>
            </a:r>
            <a:r>
              <a:rPr lang="en-US" sz="1600" dirty="0" err="1">
                <a:solidFill>
                  <a:srgbClr val="000000"/>
                </a:solidFill>
              </a:rPr>
              <a:t>interp</a:t>
            </a:r>
            <a:r>
              <a:rPr lang="en-US" sz="1600" dirty="0">
                <a:solidFill>
                  <a:srgbClr val="000000"/>
                </a:solidFill>
              </a:rPr>
              <a:t> to </a:t>
            </a:r>
            <a:r>
              <a:rPr lang="en-US" sz="1600" dirty="0" err="1">
                <a:solidFill>
                  <a:srgbClr val="000000"/>
                </a:solidFill>
              </a:rPr>
              <a:t>obs</a:t>
            </a:r>
            <a:r>
              <a:rPr lang="en-US" sz="1600" dirty="0">
                <a:solidFill>
                  <a:srgbClr val="000000"/>
                </a:solidFill>
              </a:rPr>
              <a:t> locations</a:t>
            </a:r>
          </a:p>
          <a:p>
            <a:pPr marL="285750" indent="-285750">
              <a:buFont typeface="Arial" panose="020B0604020202020204" pitchFamily="34" charset="0"/>
              <a:buChar char="•"/>
            </a:pPr>
            <a:r>
              <a:rPr lang="en-US" sz="1600" dirty="0">
                <a:solidFill>
                  <a:srgbClr val="000000"/>
                </a:solidFill>
              </a:rPr>
              <a:t>GSI background, bias </a:t>
            </a:r>
            <a:r>
              <a:rPr lang="en-US" sz="1600" dirty="0" err="1">
                <a:solidFill>
                  <a:srgbClr val="000000"/>
                </a:solidFill>
              </a:rPr>
              <a:t>corr</a:t>
            </a:r>
            <a:endParaRPr lang="en-US" sz="1600" dirty="0">
              <a:solidFill>
                <a:srgbClr val="000000"/>
              </a:solidFill>
            </a:endParaRPr>
          </a:p>
        </p:txBody>
      </p:sp>
      <p:sp>
        <p:nvSpPr>
          <p:cNvPr id="2" name="Slide Number Placeholder 1">
            <a:extLst>
              <a:ext uri="{FF2B5EF4-FFF2-40B4-BE49-F238E27FC236}">
                <a16:creationId xmlns:a16="http://schemas.microsoft.com/office/drawing/2014/main" id="{73A110F1-AFA3-F046-8F71-63309A8EBF21}"/>
              </a:ext>
            </a:extLst>
          </p:cNvPr>
          <p:cNvSpPr>
            <a:spLocks noGrp="1"/>
          </p:cNvSpPr>
          <p:nvPr>
            <p:ph type="sldNum" sz="quarter" idx="12"/>
          </p:nvPr>
        </p:nvSpPr>
        <p:spPr/>
        <p:txBody>
          <a:bodyPr/>
          <a:lstStyle/>
          <a:p>
            <a:fld id="{BDB8D1E3-1DAE-664E-B350-75CA63E753F0}" type="slidenum">
              <a:rPr lang="en-US" smtClean="0"/>
              <a:t>5</a:t>
            </a:fld>
            <a:endParaRPr lang="en-US"/>
          </a:p>
        </p:txBody>
      </p:sp>
      <p:pic>
        <p:nvPicPr>
          <p:cNvPr id="5" name="Picture 4" descr="Chart, line chart&#10;&#10;Description automatically generated">
            <a:extLst>
              <a:ext uri="{FF2B5EF4-FFF2-40B4-BE49-F238E27FC236}">
                <a16:creationId xmlns:a16="http://schemas.microsoft.com/office/drawing/2014/main" id="{9B91221B-1CB3-6A4F-A8FE-018B6DEE7D35}"/>
              </a:ext>
            </a:extLst>
          </p:cNvPr>
          <p:cNvPicPr>
            <a:picLocks/>
          </p:cNvPicPr>
          <p:nvPr/>
        </p:nvPicPr>
        <p:blipFill rotWithShape="1">
          <a:blip r:embed="rId3"/>
          <a:srcRect l="16108" t="11114" r="16625" b="5572"/>
          <a:stretch/>
        </p:blipFill>
        <p:spPr>
          <a:xfrm>
            <a:off x="4818896" y="1463589"/>
            <a:ext cx="2554310" cy="2011219"/>
          </a:xfrm>
          <a:prstGeom prst="rect">
            <a:avLst/>
          </a:prstGeom>
        </p:spPr>
      </p:pic>
      <p:pic>
        <p:nvPicPr>
          <p:cNvPr id="7" name="Picture 6" descr="Chart, scatter chart&#10;&#10;Description automatically generated">
            <a:extLst>
              <a:ext uri="{FF2B5EF4-FFF2-40B4-BE49-F238E27FC236}">
                <a16:creationId xmlns:a16="http://schemas.microsoft.com/office/drawing/2014/main" id="{3BE30B6E-623C-A14E-9A6F-016E4DEB4305}"/>
              </a:ext>
            </a:extLst>
          </p:cNvPr>
          <p:cNvPicPr>
            <a:picLocks/>
          </p:cNvPicPr>
          <p:nvPr/>
        </p:nvPicPr>
        <p:blipFill rotWithShape="1">
          <a:blip r:embed="rId4"/>
          <a:srcRect l="13882" t="11133" r="15687" b="5408"/>
          <a:stretch/>
        </p:blipFill>
        <p:spPr>
          <a:xfrm>
            <a:off x="7866896" y="1463589"/>
            <a:ext cx="2674514" cy="2011219"/>
          </a:xfrm>
          <a:prstGeom prst="rect">
            <a:avLst/>
          </a:prstGeom>
        </p:spPr>
      </p:pic>
      <p:pic>
        <p:nvPicPr>
          <p:cNvPr id="9" name="Picture 8" descr="Chart, scatter chart&#10;&#10;Description automatically generated">
            <a:extLst>
              <a:ext uri="{FF2B5EF4-FFF2-40B4-BE49-F238E27FC236}">
                <a16:creationId xmlns:a16="http://schemas.microsoft.com/office/drawing/2014/main" id="{9117E12D-420B-8149-82CB-4C6B6125D2A8}"/>
              </a:ext>
            </a:extLst>
          </p:cNvPr>
          <p:cNvPicPr>
            <a:picLocks/>
          </p:cNvPicPr>
          <p:nvPr/>
        </p:nvPicPr>
        <p:blipFill rotWithShape="1">
          <a:blip r:embed="rId5"/>
          <a:srcRect l="16108" t="11345" r="18661" b="5341"/>
          <a:stretch/>
        </p:blipFill>
        <p:spPr>
          <a:xfrm>
            <a:off x="4818896" y="3973033"/>
            <a:ext cx="2477038" cy="2011220"/>
          </a:xfrm>
          <a:prstGeom prst="rect">
            <a:avLst/>
          </a:prstGeom>
        </p:spPr>
      </p:pic>
      <p:pic>
        <p:nvPicPr>
          <p:cNvPr id="11" name="Picture 10" descr="Chart, scatter chart&#10;&#10;Description automatically generated">
            <a:extLst>
              <a:ext uri="{FF2B5EF4-FFF2-40B4-BE49-F238E27FC236}">
                <a16:creationId xmlns:a16="http://schemas.microsoft.com/office/drawing/2014/main" id="{F8E61719-6A4C-A043-A540-A70D8DEC4251}"/>
              </a:ext>
            </a:extLst>
          </p:cNvPr>
          <p:cNvPicPr>
            <a:picLocks/>
          </p:cNvPicPr>
          <p:nvPr/>
        </p:nvPicPr>
        <p:blipFill rotWithShape="1">
          <a:blip r:embed="rId6"/>
          <a:srcRect l="15917" t="11345" r="18852" b="5341"/>
          <a:stretch/>
        </p:blipFill>
        <p:spPr>
          <a:xfrm>
            <a:off x="7944169" y="3973033"/>
            <a:ext cx="2477037" cy="2011219"/>
          </a:xfrm>
          <a:prstGeom prst="rect">
            <a:avLst/>
          </a:prstGeom>
        </p:spPr>
      </p:pic>
      <p:sp>
        <p:nvSpPr>
          <p:cNvPr id="12" name="TextBox 11">
            <a:extLst>
              <a:ext uri="{FF2B5EF4-FFF2-40B4-BE49-F238E27FC236}">
                <a16:creationId xmlns:a16="http://schemas.microsoft.com/office/drawing/2014/main" id="{E7238E1D-CCC3-424D-8BCB-2A10B0B82F8B}"/>
              </a:ext>
            </a:extLst>
          </p:cNvPr>
          <p:cNvSpPr txBox="1"/>
          <p:nvPr/>
        </p:nvSpPr>
        <p:spPr>
          <a:xfrm>
            <a:off x="5527993" y="999828"/>
            <a:ext cx="1381991" cy="338554"/>
          </a:xfrm>
          <a:prstGeom prst="rect">
            <a:avLst/>
          </a:prstGeom>
          <a:noFill/>
        </p:spPr>
        <p:txBody>
          <a:bodyPr wrap="square" rtlCol="0">
            <a:spAutoFit/>
          </a:bodyPr>
          <a:lstStyle/>
          <a:p>
            <a:pPr algn="ctr"/>
            <a:r>
              <a:rPr lang="en-US" sz="1600" dirty="0">
                <a:solidFill>
                  <a:srgbClr val="000000"/>
                </a:solidFill>
              </a:rPr>
              <a:t>H(x)</a:t>
            </a:r>
          </a:p>
        </p:txBody>
      </p:sp>
      <p:sp>
        <p:nvSpPr>
          <p:cNvPr id="13" name="TextBox 12">
            <a:extLst>
              <a:ext uri="{FF2B5EF4-FFF2-40B4-BE49-F238E27FC236}">
                <a16:creationId xmlns:a16="http://schemas.microsoft.com/office/drawing/2014/main" id="{B3D2B118-0DD8-4E46-9771-1272B70B455D}"/>
              </a:ext>
            </a:extLst>
          </p:cNvPr>
          <p:cNvSpPr txBox="1"/>
          <p:nvPr/>
        </p:nvSpPr>
        <p:spPr>
          <a:xfrm>
            <a:off x="8583793" y="999828"/>
            <a:ext cx="1381991" cy="338554"/>
          </a:xfrm>
          <a:prstGeom prst="rect">
            <a:avLst/>
          </a:prstGeom>
          <a:noFill/>
        </p:spPr>
        <p:txBody>
          <a:bodyPr wrap="square" rtlCol="0">
            <a:spAutoFit/>
          </a:bodyPr>
          <a:lstStyle/>
          <a:p>
            <a:pPr algn="ctr"/>
            <a:r>
              <a:rPr lang="en-US" sz="1600" dirty="0">
                <a:solidFill>
                  <a:srgbClr val="000000"/>
                </a:solidFill>
              </a:rPr>
              <a:t>O−F</a:t>
            </a:r>
          </a:p>
        </p:txBody>
      </p:sp>
      <p:sp>
        <p:nvSpPr>
          <p:cNvPr id="14" name="TextBox 13">
            <a:extLst>
              <a:ext uri="{FF2B5EF4-FFF2-40B4-BE49-F238E27FC236}">
                <a16:creationId xmlns:a16="http://schemas.microsoft.com/office/drawing/2014/main" id="{2AC4BB61-2F1C-A647-ABAF-97D816D81DDD}"/>
              </a:ext>
            </a:extLst>
          </p:cNvPr>
          <p:cNvSpPr txBox="1"/>
          <p:nvPr/>
        </p:nvSpPr>
        <p:spPr>
          <a:xfrm>
            <a:off x="2524994" y="2239522"/>
            <a:ext cx="2017872" cy="553998"/>
          </a:xfrm>
          <a:prstGeom prst="rect">
            <a:avLst/>
          </a:prstGeom>
          <a:noFill/>
        </p:spPr>
        <p:txBody>
          <a:bodyPr wrap="square" rtlCol="0">
            <a:spAutoFit/>
          </a:bodyPr>
          <a:lstStyle/>
          <a:p>
            <a:pPr algn="r"/>
            <a:r>
              <a:rPr lang="en-US" sz="1600" dirty="0">
                <a:solidFill>
                  <a:srgbClr val="000000"/>
                </a:solidFill>
              </a:rPr>
              <a:t>Ch.9</a:t>
            </a:r>
            <a:endParaRPr lang="en-US" sz="1400" dirty="0">
              <a:solidFill>
                <a:srgbClr val="000000"/>
              </a:solidFill>
            </a:endParaRPr>
          </a:p>
          <a:p>
            <a:pPr algn="r"/>
            <a:r>
              <a:rPr lang="en-US" sz="1400" dirty="0">
                <a:solidFill>
                  <a:srgbClr val="000000"/>
                </a:solidFill>
              </a:rPr>
              <a:t>(upper troposphere)</a:t>
            </a:r>
            <a:endParaRPr lang="en-US" sz="1600" dirty="0">
              <a:solidFill>
                <a:srgbClr val="000000"/>
              </a:solidFill>
            </a:endParaRPr>
          </a:p>
        </p:txBody>
      </p:sp>
      <p:sp>
        <p:nvSpPr>
          <p:cNvPr id="15" name="TextBox 14">
            <a:extLst>
              <a:ext uri="{FF2B5EF4-FFF2-40B4-BE49-F238E27FC236}">
                <a16:creationId xmlns:a16="http://schemas.microsoft.com/office/drawing/2014/main" id="{A9BCD84C-0825-964C-90EF-DADD92454F01}"/>
              </a:ext>
            </a:extLst>
          </p:cNvPr>
          <p:cNvSpPr txBox="1"/>
          <p:nvPr/>
        </p:nvSpPr>
        <p:spPr>
          <a:xfrm>
            <a:off x="2290344" y="4797147"/>
            <a:ext cx="2252521" cy="553998"/>
          </a:xfrm>
          <a:prstGeom prst="rect">
            <a:avLst/>
          </a:prstGeom>
          <a:noFill/>
        </p:spPr>
        <p:txBody>
          <a:bodyPr wrap="square" rtlCol="0">
            <a:spAutoFit/>
          </a:bodyPr>
          <a:lstStyle/>
          <a:p>
            <a:pPr algn="r"/>
            <a:r>
              <a:rPr lang="en-US" sz="1600" dirty="0">
                <a:solidFill>
                  <a:srgbClr val="000000"/>
                </a:solidFill>
              </a:rPr>
              <a:t>Ch.2</a:t>
            </a:r>
          </a:p>
          <a:p>
            <a:pPr algn="r"/>
            <a:r>
              <a:rPr lang="en-US" sz="1400" dirty="0">
                <a:solidFill>
                  <a:srgbClr val="000000"/>
                </a:solidFill>
              </a:rPr>
              <a:t>(surface-sensitive)</a:t>
            </a:r>
          </a:p>
        </p:txBody>
      </p:sp>
      <p:sp>
        <p:nvSpPr>
          <p:cNvPr id="16" name="TextBox 15">
            <a:extLst>
              <a:ext uri="{FF2B5EF4-FFF2-40B4-BE49-F238E27FC236}">
                <a16:creationId xmlns:a16="http://schemas.microsoft.com/office/drawing/2014/main" id="{15B44228-972A-BB47-AF17-A55EA877850B}"/>
              </a:ext>
            </a:extLst>
          </p:cNvPr>
          <p:cNvSpPr txBox="1"/>
          <p:nvPr/>
        </p:nvSpPr>
        <p:spPr>
          <a:xfrm rot="16200000">
            <a:off x="3915258" y="2284681"/>
            <a:ext cx="1579418" cy="276999"/>
          </a:xfrm>
          <a:prstGeom prst="rect">
            <a:avLst/>
          </a:prstGeom>
          <a:noFill/>
        </p:spPr>
        <p:txBody>
          <a:bodyPr wrap="square" rtlCol="0">
            <a:spAutoFit/>
          </a:bodyPr>
          <a:lstStyle/>
          <a:p>
            <a:pPr algn="ctr"/>
            <a:r>
              <a:rPr lang="en-US" sz="1200" dirty="0">
                <a:solidFill>
                  <a:srgbClr val="000000"/>
                </a:solidFill>
              </a:rPr>
              <a:t>GEOS JEDI H(x)</a:t>
            </a:r>
          </a:p>
        </p:txBody>
      </p:sp>
      <p:sp>
        <p:nvSpPr>
          <p:cNvPr id="17" name="TextBox 16">
            <a:extLst>
              <a:ext uri="{FF2B5EF4-FFF2-40B4-BE49-F238E27FC236}">
                <a16:creationId xmlns:a16="http://schemas.microsoft.com/office/drawing/2014/main" id="{B67041B9-9EA4-E147-A2ED-49335B62C91A}"/>
              </a:ext>
            </a:extLst>
          </p:cNvPr>
          <p:cNvSpPr txBox="1"/>
          <p:nvPr/>
        </p:nvSpPr>
        <p:spPr>
          <a:xfrm>
            <a:off x="5354258" y="3482297"/>
            <a:ext cx="1579418" cy="276999"/>
          </a:xfrm>
          <a:prstGeom prst="rect">
            <a:avLst/>
          </a:prstGeom>
          <a:noFill/>
        </p:spPr>
        <p:txBody>
          <a:bodyPr wrap="square" rtlCol="0">
            <a:spAutoFit/>
          </a:bodyPr>
          <a:lstStyle/>
          <a:p>
            <a:pPr algn="ctr"/>
            <a:r>
              <a:rPr lang="en-US" sz="1200" dirty="0">
                <a:solidFill>
                  <a:srgbClr val="000000"/>
                </a:solidFill>
              </a:rPr>
              <a:t>GEOS GSI H(x)</a:t>
            </a:r>
          </a:p>
        </p:txBody>
      </p:sp>
      <p:sp>
        <p:nvSpPr>
          <p:cNvPr id="18" name="TextBox 17">
            <a:extLst>
              <a:ext uri="{FF2B5EF4-FFF2-40B4-BE49-F238E27FC236}">
                <a16:creationId xmlns:a16="http://schemas.microsoft.com/office/drawing/2014/main" id="{DA74EE35-5D5E-C945-BFE0-781658C8DACF}"/>
              </a:ext>
            </a:extLst>
          </p:cNvPr>
          <p:cNvSpPr txBox="1"/>
          <p:nvPr/>
        </p:nvSpPr>
        <p:spPr>
          <a:xfrm>
            <a:off x="8531581" y="3481578"/>
            <a:ext cx="1579418" cy="276999"/>
          </a:xfrm>
          <a:prstGeom prst="rect">
            <a:avLst/>
          </a:prstGeom>
          <a:noFill/>
        </p:spPr>
        <p:txBody>
          <a:bodyPr wrap="square" rtlCol="0">
            <a:spAutoFit/>
          </a:bodyPr>
          <a:lstStyle/>
          <a:p>
            <a:pPr algn="ctr"/>
            <a:r>
              <a:rPr lang="en-US" sz="1200" dirty="0">
                <a:solidFill>
                  <a:srgbClr val="000000"/>
                </a:solidFill>
              </a:rPr>
              <a:t>GEOS GSI O−F</a:t>
            </a:r>
          </a:p>
        </p:txBody>
      </p:sp>
      <p:sp>
        <p:nvSpPr>
          <p:cNvPr id="20" name="TextBox 19">
            <a:extLst>
              <a:ext uri="{FF2B5EF4-FFF2-40B4-BE49-F238E27FC236}">
                <a16:creationId xmlns:a16="http://schemas.microsoft.com/office/drawing/2014/main" id="{17E69FF8-1300-AA44-9A1D-2A2179872B9C}"/>
              </a:ext>
            </a:extLst>
          </p:cNvPr>
          <p:cNvSpPr txBox="1"/>
          <p:nvPr/>
        </p:nvSpPr>
        <p:spPr>
          <a:xfrm rot="16200000">
            <a:off x="6984245" y="2239992"/>
            <a:ext cx="1579418" cy="276999"/>
          </a:xfrm>
          <a:prstGeom prst="rect">
            <a:avLst/>
          </a:prstGeom>
          <a:noFill/>
        </p:spPr>
        <p:txBody>
          <a:bodyPr wrap="square" rtlCol="0">
            <a:spAutoFit/>
          </a:bodyPr>
          <a:lstStyle/>
          <a:p>
            <a:pPr algn="ctr"/>
            <a:r>
              <a:rPr lang="en-US" sz="1200" dirty="0">
                <a:solidFill>
                  <a:srgbClr val="000000"/>
                </a:solidFill>
              </a:rPr>
              <a:t>GEOS JEDI O−F</a:t>
            </a:r>
          </a:p>
        </p:txBody>
      </p:sp>
      <p:sp>
        <p:nvSpPr>
          <p:cNvPr id="21" name="TextBox 20">
            <a:extLst>
              <a:ext uri="{FF2B5EF4-FFF2-40B4-BE49-F238E27FC236}">
                <a16:creationId xmlns:a16="http://schemas.microsoft.com/office/drawing/2014/main" id="{577AE3A7-6F37-C94F-85DB-87B14281A0D7}"/>
              </a:ext>
            </a:extLst>
          </p:cNvPr>
          <p:cNvSpPr txBox="1"/>
          <p:nvPr/>
        </p:nvSpPr>
        <p:spPr>
          <a:xfrm>
            <a:off x="786735" y="313913"/>
            <a:ext cx="10532060" cy="523220"/>
          </a:xfrm>
          <a:prstGeom prst="rect">
            <a:avLst/>
          </a:prstGeom>
          <a:noFill/>
        </p:spPr>
        <p:txBody>
          <a:bodyPr wrap="square" rtlCol="0">
            <a:spAutoFit/>
          </a:bodyPr>
          <a:lstStyle/>
          <a:p>
            <a:pPr>
              <a:defRPr/>
            </a:pPr>
            <a:r>
              <a:rPr lang="en-US" sz="2800" dirty="0">
                <a:solidFill>
                  <a:srgbClr val="0070C0"/>
                </a:solidFill>
                <a:latin typeface="Calibri" charset="0"/>
                <a:ea typeface="Calibri" charset="0"/>
                <a:cs typeface="Calibri" charset="0"/>
              </a:rPr>
              <a:t>Evaluation of simulated observations</a:t>
            </a:r>
          </a:p>
        </p:txBody>
      </p:sp>
      <p:sp>
        <p:nvSpPr>
          <p:cNvPr id="23" name="TextBox 22">
            <a:extLst>
              <a:ext uri="{FF2B5EF4-FFF2-40B4-BE49-F238E27FC236}">
                <a16:creationId xmlns:a16="http://schemas.microsoft.com/office/drawing/2014/main" id="{105024D3-3607-B445-A6D7-611A58F67421}"/>
              </a:ext>
            </a:extLst>
          </p:cNvPr>
          <p:cNvSpPr txBox="1"/>
          <p:nvPr/>
        </p:nvSpPr>
        <p:spPr>
          <a:xfrm rot="16200000">
            <a:off x="3911793" y="4826988"/>
            <a:ext cx="1579418" cy="276999"/>
          </a:xfrm>
          <a:prstGeom prst="rect">
            <a:avLst/>
          </a:prstGeom>
          <a:noFill/>
        </p:spPr>
        <p:txBody>
          <a:bodyPr wrap="square" rtlCol="0">
            <a:spAutoFit/>
          </a:bodyPr>
          <a:lstStyle/>
          <a:p>
            <a:pPr algn="ctr"/>
            <a:r>
              <a:rPr lang="en-US" sz="1200" dirty="0">
                <a:solidFill>
                  <a:srgbClr val="000000"/>
                </a:solidFill>
              </a:rPr>
              <a:t>GEOS JEDI H(x)</a:t>
            </a:r>
          </a:p>
        </p:txBody>
      </p:sp>
      <p:sp>
        <p:nvSpPr>
          <p:cNvPr id="24" name="TextBox 23">
            <a:extLst>
              <a:ext uri="{FF2B5EF4-FFF2-40B4-BE49-F238E27FC236}">
                <a16:creationId xmlns:a16="http://schemas.microsoft.com/office/drawing/2014/main" id="{ADBB5F1F-6A8D-154D-B6DE-6E2DE3DE3A82}"/>
              </a:ext>
            </a:extLst>
          </p:cNvPr>
          <p:cNvSpPr txBox="1"/>
          <p:nvPr/>
        </p:nvSpPr>
        <p:spPr>
          <a:xfrm>
            <a:off x="5350793" y="5993431"/>
            <a:ext cx="1579418" cy="276999"/>
          </a:xfrm>
          <a:prstGeom prst="rect">
            <a:avLst/>
          </a:prstGeom>
          <a:noFill/>
        </p:spPr>
        <p:txBody>
          <a:bodyPr wrap="square" rtlCol="0">
            <a:spAutoFit/>
          </a:bodyPr>
          <a:lstStyle/>
          <a:p>
            <a:pPr algn="ctr"/>
            <a:r>
              <a:rPr lang="en-US" sz="1200" dirty="0">
                <a:solidFill>
                  <a:srgbClr val="000000"/>
                </a:solidFill>
              </a:rPr>
              <a:t>GEOS GSI H(x)</a:t>
            </a:r>
          </a:p>
        </p:txBody>
      </p:sp>
      <p:sp>
        <p:nvSpPr>
          <p:cNvPr id="25" name="TextBox 24">
            <a:extLst>
              <a:ext uri="{FF2B5EF4-FFF2-40B4-BE49-F238E27FC236}">
                <a16:creationId xmlns:a16="http://schemas.microsoft.com/office/drawing/2014/main" id="{6765A922-14A4-7049-8934-839BDD4F6497}"/>
              </a:ext>
            </a:extLst>
          </p:cNvPr>
          <p:cNvSpPr txBox="1"/>
          <p:nvPr/>
        </p:nvSpPr>
        <p:spPr>
          <a:xfrm>
            <a:off x="8528116" y="5992712"/>
            <a:ext cx="1579418" cy="276999"/>
          </a:xfrm>
          <a:prstGeom prst="rect">
            <a:avLst/>
          </a:prstGeom>
          <a:noFill/>
        </p:spPr>
        <p:txBody>
          <a:bodyPr wrap="square" rtlCol="0">
            <a:spAutoFit/>
          </a:bodyPr>
          <a:lstStyle/>
          <a:p>
            <a:pPr algn="ctr"/>
            <a:r>
              <a:rPr lang="en-US" sz="1200" dirty="0">
                <a:solidFill>
                  <a:srgbClr val="000000"/>
                </a:solidFill>
              </a:rPr>
              <a:t>GEOS GSI O−F</a:t>
            </a:r>
          </a:p>
        </p:txBody>
      </p:sp>
      <p:sp>
        <p:nvSpPr>
          <p:cNvPr id="26" name="TextBox 25">
            <a:extLst>
              <a:ext uri="{FF2B5EF4-FFF2-40B4-BE49-F238E27FC236}">
                <a16:creationId xmlns:a16="http://schemas.microsoft.com/office/drawing/2014/main" id="{F9FA3272-D9AC-DD45-B4BD-B5C24202951A}"/>
              </a:ext>
            </a:extLst>
          </p:cNvPr>
          <p:cNvSpPr txBox="1"/>
          <p:nvPr/>
        </p:nvSpPr>
        <p:spPr>
          <a:xfrm rot="16200000">
            <a:off x="6980780" y="4782299"/>
            <a:ext cx="1579418" cy="276999"/>
          </a:xfrm>
          <a:prstGeom prst="rect">
            <a:avLst/>
          </a:prstGeom>
          <a:noFill/>
        </p:spPr>
        <p:txBody>
          <a:bodyPr wrap="square" rtlCol="0">
            <a:spAutoFit/>
          </a:bodyPr>
          <a:lstStyle/>
          <a:p>
            <a:pPr algn="ctr"/>
            <a:r>
              <a:rPr lang="en-US" sz="1200" dirty="0">
                <a:solidFill>
                  <a:srgbClr val="000000"/>
                </a:solidFill>
              </a:rPr>
              <a:t>GEOS JEDI O−F</a:t>
            </a:r>
          </a:p>
        </p:txBody>
      </p:sp>
      <p:sp>
        <p:nvSpPr>
          <p:cNvPr id="27" name="TextBox 26">
            <a:extLst>
              <a:ext uri="{FF2B5EF4-FFF2-40B4-BE49-F238E27FC236}">
                <a16:creationId xmlns:a16="http://schemas.microsoft.com/office/drawing/2014/main" id="{A71D172B-0374-F641-AF2F-0A67661DC077}"/>
              </a:ext>
            </a:extLst>
          </p:cNvPr>
          <p:cNvSpPr txBox="1"/>
          <p:nvPr/>
        </p:nvSpPr>
        <p:spPr>
          <a:xfrm>
            <a:off x="796804" y="5471026"/>
            <a:ext cx="3766197" cy="523220"/>
          </a:xfrm>
          <a:prstGeom prst="rect">
            <a:avLst/>
          </a:prstGeom>
          <a:noFill/>
        </p:spPr>
        <p:txBody>
          <a:bodyPr wrap="square" rtlCol="0">
            <a:spAutoFit/>
          </a:bodyPr>
          <a:lstStyle/>
          <a:p>
            <a:r>
              <a:rPr lang="en-US" sz="1400" i="1" dirty="0">
                <a:solidFill>
                  <a:schemeClr val="bg2">
                    <a:lumMod val="10000"/>
                  </a:schemeClr>
                </a:solidFill>
              </a:rPr>
              <a:t>Still to do: Implement FOV calculation and confirm background </a:t>
            </a:r>
            <a:r>
              <a:rPr lang="en-US" sz="1400" i="1" dirty="0" err="1">
                <a:solidFill>
                  <a:schemeClr val="bg2">
                    <a:lumMod val="10000"/>
                  </a:schemeClr>
                </a:solidFill>
              </a:rPr>
              <a:t>sfc</a:t>
            </a:r>
            <a:r>
              <a:rPr lang="en-US" sz="1400" i="1" dirty="0">
                <a:solidFill>
                  <a:schemeClr val="bg2">
                    <a:lumMod val="10000"/>
                  </a:schemeClr>
                </a:solidFill>
              </a:rPr>
              <a:t> inputs are consistent</a:t>
            </a:r>
          </a:p>
        </p:txBody>
      </p:sp>
    </p:spTree>
    <p:extLst>
      <p:ext uri="{BB962C8B-B14F-4D97-AF65-F5344CB8AC3E}">
        <p14:creationId xmlns:p14="http://schemas.microsoft.com/office/powerpoint/2010/main" val="74243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1D020E-934E-5D47-B090-78EB0EB99484}"/>
              </a:ext>
            </a:extLst>
          </p:cNvPr>
          <p:cNvSpPr>
            <a:spLocks noGrp="1"/>
          </p:cNvSpPr>
          <p:nvPr>
            <p:ph type="sldNum" sz="quarter" idx="12"/>
          </p:nvPr>
        </p:nvSpPr>
        <p:spPr/>
        <p:txBody>
          <a:bodyPr/>
          <a:lstStyle/>
          <a:p>
            <a:fld id="{BDB8D1E3-1DAE-664E-B350-75CA63E753F0}" type="slidenum">
              <a:rPr lang="en-US" smtClean="0"/>
              <a:t>6</a:t>
            </a:fld>
            <a:endParaRPr lang="en-US"/>
          </a:p>
        </p:txBody>
      </p:sp>
      <p:sp>
        <p:nvSpPr>
          <p:cNvPr id="3" name="TextBox 2">
            <a:extLst>
              <a:ext uri="{FF2B5EF4-FFF2-40B4-BE49-F238E27FC236}">
                <a16:creationId xmlns:a16="http://schemas.microsoft.com/office/drawing/2014/main" id="{82737E18-B829-1B42-9878-331EF4C613CB}"/>
              </a:ext>
            </a:extLst>
          </p:cNvPr>
          <p:cNvSpPr txBox="1"/>
          <p:nvPr/>
        </p:nvSpPr>
        <p:spPr>
          <a:xfrm>
            <a:off x="786735" y="313913"/>
            <a:ext cx="10532060" cy="523220"/>
          </a:xfrm>
          <a:prstGeom prst="rect">
            <a:avLst/>
          </a:prstGeom>
          <a:noFill/>
        </p:spPr>
        <p:txBody>
          <a:bodyPr wrap="square" rtlCol="0">
            <a:spAutoFit/>
          </a:bodyPr>
          <a:lstStyle/>
          <a:p>
            <a:pPr>
              <a:defRPr/>
            </a:pPr>
            <a:r>
              <a:rPr lang="en-US" sz="2800" dirty="0">
                <a:solidFill>
                  <a:srgbClr val="0070C0"/>
                </a:solidFill>
                <a:latin typeface="Calibri" charset="0"/>
                <a:ea typeface="Calibri" charset="0"/>
                <a:cs typeface="Calibri" charset="0"/>
              </a:rPr>
              <a:t>GMI and AMSR-2 all-sky radiance assimilation</a:t>
            </a:r>
          </a:p>
        </p:txBody>
      </p:sp>
      <p:pic>
        <p:nvPicPr>
          <p:cNvPr id="4" name="Picture 3" descr="Diagram&#10;&#10;Description automatically generated with medium confidence">
            <a:extLst>
              <a:ext uri="{FF2B5EF4-FFF2-40B4-BE49-F238E27FC236}">
                <a16:creationId xmlns:a16="http://schemas.microsoft.com/office/drawing/2014/main" id="{830201A8-D546-3547-A5C2-E7EB3B60B3D6}"/>
              </a:ext>
            </a:extLst>
          </p:cNvPr>
          <p:cNvPicPr>
            <a:picLocks noChangeAspect="1"/>
          </p:cNvPicPr>
          <p:nvPr/>
        </p:nvPicPr>
        <p:blipFill rotWithShape="1">
          <a:blip r:embed="rId2"/>
          <a:srcRect t="21007"/>
          <a:stretch/>
        </p:blipFill>
        <p:spPr>
          <a:xfrm>
            <a:off x="6456622" y="1074227"/>
            <a:ext cx="4931249" cy="2596896"/>
          </a:xfrm>
          <a:prstGeom prst="rect">
            <a:avLst/>
          </a:prstGeom>
        </p:spPr>
      </p:pic>
      <p:pic>
        <p:nvPicPr>
          <p:cNvPr id="5" name="Picture 4" descr="Map&#10;&#10;Description automatically generated">
            <a:extLst>
              <a:ext uri="{FF2B5EF4-FFF2-40B4-BE49-F238E27FC236}">
                <a16:creationId xmlns:a16="http://schemas.microsoft.com/office/drawing/2014/main" id="{7AC5A12A-4E59-004A-8A41-849625C46FDC}"/>
              </a:ext>
            </a:extLst>
          </p:cNvPr>
          <p:cNvPicPr>
            <a:picLocks noChangeAspect="1"/>
          </p:cNvPicPr>
          <p:nvPr/>
        </p:nvPicPr>
        <p:blipFill rotWithShape="1">
          <a:blip r:embed="rId3"/>
          <a:srcRect t="21007" b="2985"/>
          <a:stretch/>
        </p:blipFill>
        <p:spPr>
          <a:xfrm>
            <a:off x="6456617" y="3812261"/>
            <a:ext cx="4937760" cy="2502047"/>
          </a:xfrm>
          <a:prstGeom prst="rect">
            <a:avLst/>
          </a:prstGeom>
        </p:spPr>
      </p:pic>
      <p:sp>
        <p:nvSpPr>
          <p:cNvPr id="6" name="TextBox 5">
            <a:extLst>
              <a:ext uri="{FF2B5EF4-FFF2-40B4-BE49-F238E27FC236}">
                <a16:creationId xmlns:a16="http://schemas.microsoft.com/office/drawing/2014/main" id="{1AC63BBC-7E8B-4942-B9E0-586CDFB4F636}"/>
              </a:ext>
            </a:extLst>
          </p:cNvPr>
          <p:cNvSpPr txBox="1"/>
          <p:nvPr/>
        </p:nvSpPr>
        <p:spPr>
          <a:xfrm>
            <a:off x="6659217" y="807003"/>
            <a:ext cx="3995531" cy="307777"/>
          </a:xfrm>
          <a:prstGeom prst="rect">
            <a:avLst/>
          </a:prstGeom>
          <a:noFill/>
        </p:spPr>
        <p:txBody>
          <a:bodyPr wrap="square" rtlCol="0">
            <a:spAutoFit/>
          </a:bodyPr>
          <a:lstStyle/>
          <a:p>
            <a:r>
              <a:rPr lang="en-US" sz="1400" b="1" dirty="0">
                <a:solidFill>
                  <a:srgbClr val="000000"/>
                </a:solidFill>
              </a:rPr>
              <a:t>GMI</a:t>
            </a:r>
            <a:r>
              <a:rPr lang="en-US" sz="1400" dirty="0">
                <a:solidFill>
                  <a:srgbClr val="000000"/>
                </a:solidFill>
              </a:rPr>
              <a:t>  23 GHz  O-F	     15 Nov 2020 00UTC</a:t>
            </a:r>
          </a:p>
        </p:txBody>
      </p:sp>
      <p:sp>
        <p:nvSpPr>
          <p:cNvPr id="7" name="TextBox 6">
            <a:extLst>
              <a:ext uri="{FF2B5EF4-FFF2-40B4-BE49-F238E27FC236}">
                <a16:creationId xmlns:a16="http://schemas.microsoft.com/office/drawing/2014/main" id="{D9B8F4E5-FF06-CD46-83F6-0CC2BB8B5A01}"/>
              </a:ext>
            </a:extLst>
          </p:cNvPr>
          <p:cNvSpPr txBox="1"/>
          <p:nvPr/>
        </p:nvSpPr>
        <p:spPr>
          <a:xfrm>
            <a:off x="6662533" y="3553515"/>
            <a:ext cx="3995531" cy="307777"/>
          </a:xfrm>
          <a:prstGeom prst="rect">
            <a:avLst/>
          </a:prstGeom>
          <a:noFill/>
        </p:spPr>
        <p:txBody>
          <a:bodyPr wrap="square" rtlCol="0">
            <a:spAutoFit/>
          </a:bodyPr>
          <a:lstStyle/>
          <a:p>
            <a:r>
              <a:rPr lang="en-US" sz="1400" b="1" dirty="0">
                <a:solidFill>
                  <a:srgbClr val="000000"/>
                </a:solidFill>
              </a:rPr>
              <a:t>AMSR-2  </a:t>
            </a:r>
            <a:r>
              <a:rPr lang="en-US" sz="1400" dirty="0">
                <a:solidFill>
                  <a:srgbClr val="000000"/>
                </a:solidFill>
              </a:rPr>
              <a:t>23 GHz  O-F	     15 Nov 2020 00UTC</a:t>
            </a:r>
          </a:p>
        </p:txBody>
      </p:sp>
      <p:sp>
        <p:nvSpPr>
          <p:cNvPr id="8" name="TextBox 7">
            <a:extLst>
              <a:ext uri="{FF2B5EF4-FFF2-40B4-BE49-F238E27FC236}">
                <a16:creationId xmlns:a16="http://schemas.microsoft.com/office/drawing/2014/main" id="{B4BDE200-E399-9949-9437-206449715757}"/>
              </a:ext>
            </a:extLst>
          </p:cNvPr>
          <p:cNvSpPr txBox="1"/>
          <p:nvPr/>
        </p:nvSpPr>
        <p:spPr>
          <a:xfrm>
            <a:off x="11163077" y="2156379"/>
            <a:ext cx="407505" cy="276999"/>
          </a:xfrm>
          <a:prstGeom prst="rect">
            <a:avLst/>
          </a:prstGeom>
          <a:noFill/>
        </p:spPr>
        <p:txBody>
          <a:bodyPr wrap="square" rtlCol="0">
            <a:spAutoFit/>
          </a:bodyPr>
          <a:lstStyle/>
          <a:p>
            <a:r>
              <a:rPr lang="en-US" sz="1200" dirty="0">
                <a:solidFill>
                  <a:srgbClr val="000000"/>
                </a:solidFill>
              </a:rPr>
              <a:t>[K]</a:t>
            </a:r>
          </a:p>
        </p:txBody>
      </p:sp>
      <p:sp>
        <p:nvSpPr>
          <p:cNvPr id="10" name="TextBox 9">
            <a:extLst>
              <a:ext uri="{FF2B5EF4-FFF2-40B4-BE49-F238E27FC236}">
                <a16:creationId xmlns:a16="http://schemas.microsoft.com/office/drawing/2014/main" id="{A0E199B4-2AA6-B946-A8D7-9527F092338A}"/>
              </a:ext>
            </a:extLst>
          </p:cNvPr>
          <p:cNvSpPr txBox="1"/>
          <p:nvPr/>
        </p:nvSpPr>
        <p:spPr>
          <a:xfrm>
            <a:off x="11166392" y="4902895"/>
            <a:ext cx="407505" cy="276999"/>
          </a:xfrm>
          <a:prstGeom prst="rect">
            <a:avLst/>
          </a:prstGeom>
          <a:noFill/>
        </p:spPr>
        <p:txBody>
          <a:bodyPr wrap="square" rtlCol="0">
            <a:spAutoFit/>
          </a:bodyPr>
          <a:lstStyle/>
          <a:p>
            <a:r>
              <a:rPr lang="en-US" sz="1200" dirty="0">
                <a:solidFill>
                  <a:srgbClr val="000000"/>
                </a:solidFill>
              </a:rPr>
              <a:t>[K]</a:t>
            </a:r>
          </a:p>
        </p:txBody>
      </p:sp>
      <p:sp>
        <p:nvSpPr>
          <p:cNvPr id="11" name="TextBox 10">
            <a:extLst>
              <a:ext uri="{FF2B5EF4-FFF2-40B4-BE49-F238E27FC236}">
                <a16:creationId xmlns:a16="http://schemas.microsoft.com/office/drawing/2014/main" id="{602AFA7E-AF8C-6742-9626-13FBE26CE9EE}"/>
              </a:ext>
            </a:extLst>
          </p:cNvPr>
          <p:cNvSpPr txBox="1"/>
          <p:nvPr/>
        </p:nvSpPr>
        <p:spPr>
          <a:xfrm>
            <a:off x="717876" y="1232453"/>
            <a:ext cx="5430079" cy="4673074"/>
          </a:xfrm>
          <a:prstGeom prst="rect">
            <a:avLst/>
          </a:prstGeom>
          <a:noFill/>
        </p:spPr>
        <p:txBody>
          <a:bodyPr wrap="square" rtlCol="0">
            <a:spAutoFit/>
          </a:bodyPr>
          <a:lstStyle/>
          <a:p>
            <a:r>
              <a:rPr lang="en-US" sz="1600" b="1" dirty="0">
                <a:solidFill>
                  <a:srgbClr val="000000"/>
                </a:solidFill>
              </a:rPr>
              <a:t>GMI and AMSR-2</a:t>
            </a:r>
          </a:p>
          <a:p>
            <a:r>
              <a:rPr lang="en-US" sz="1600" dirty="0">
                <a:solidFill>
                  <a:srgbClr val="000000"/>
                </a:solidFill>
              </a:rPr>
              <a:t>Background departures</a:t>
            </a:r>
          </a:p>
          <a:p>
            <a:r>
              <a:rPr lang="en-US" sz="1600" dirty="0">
                <a:solidFill>
                  <a:srgbClr val="000000"/>
                </a:solidFill>
              </a:rPr>
              <a:t>00UTC 15 Nov 2020</a:t>
            </a:r>
          </a:p>
          <a:p>
            <a:endParaRPr lang="en-US" sz="1400" dirty="0">
              <a:solidFill>
                <a:srgbClr val="000000"/>
              </a:solidFill>
            </a:endParaRPr>
          </a:p>
          <a:p>
            <a:pPr>
              <a:spcAft>
                <a:spcPts val="300"/>
              </a:spcAft>
            </a:pPr>
            <a:endParaRPr lang="en-US" sz="1600" b="1" dirty="0">
              <a:solidFill>
                <a:srgbClr val="000000"/>
              </a:solidFill>
            </a:endParaRPr>
          </a:p>
          <a:p>
            <a:pPr>
              <a:spcAft>
                <a:spcPts val="300"/>
              </a:spcAft>
            </a:pPr>
            <a:r>
              <a:rPr lang="en-US" sz="1600" dirty="0">
                <a:solidFill>
                  <a:srgbClr val="000000"/>
                </a:solidFill>
              </a:rPr>
              <a:t>Assimilation infrastructure added to JEDI/UFO</a:t>
            </a:r>
          </a:p>
          <a:p>
            <a:pPr marL="742897" lvl="1" indent="-285730">
              <a:spcAft>
                <a:spcPts val="400"/>
              </a:spcAft>
              <a:buFont typeface="Arial" panose="020B0604020202020204" pitchFamily="34" charset="0"/>
              <a:buChar char="•"/>
            </a:pPr>
            <a:r>
              <a:rPr lang="en-US" sz="1600" dirty="0">
                <a:solidFill>
                  <a:srgbClr val="000000"/>
                </a:solidFill>
              </a:rPr>
              <a:t>Updated operator to account for GMI channel-dependent physical views</a:t>
            </a:r>
          </a:p>
          <a:p>
            <a:pPr marL="742897" lvl="1" indent="-285730">
              <a:spcAft>
                <a:spcPts val="400"/>
              </a:spcAft>
              <a:buFont typeface="Arial" panose="020B0604020202020204" pitchFamily="34" charset="0"/>
              <a:buChar char="•"/>
            </a:pPr>
            <a:r>
              <a:rPr lang="en-US" sz="1600" dirty="0">
                <a:solidFill>
                  <a:srgbClr val="000000"/>
                </a:solidFill>
              </a:rPr>
              <a:t>Control variables for rain, snow (plus </a:t>
            </a:r>
            <a:r>
              <a:rPr lang="en-US" sz="1600" dirty="0" err="1">
                <a:solidFill>
                  <a:srgbClr val="000000"/>
                </a:solidFill>
              </a:rPr>
              <a:t>cl</a:t>
            </a:r>
            <a:r>
              <a:rPr lang="en-US" sz="1600" i="1" baseline="-25000" dirty="0" err="1">
                <a:solidFill>
                  <a:srgbClr val="000000"/>
                </a:solidFill>
              </a:rPr>
              <a:t>liq</a:t>
            </a:r>
            <a:r>
              <a:rPr lang="en-US" sz="1600" dirty="0">
                <a:solidFill>
                  <a:srgbClr val="000000"/>
                </a:solidFill>
              </a:rPr>
              <a:t>, </a:t>
            </a:r>
            <a:r>
              <a:rPr lang="en-US" sz="1600" dirty="0" err="1">
                <a:solidFill>
                  <a:srgbClr val="000000"/>
                </a:solidFill>
              </a:rPr>
              <a:t>cl</a:t>
            </a:r>
            <a:r>
              <a:rPr lang="en-US" sz="1600" i="1" baseline="-25000" dirty="0" err="1">
                <a:solidFill>
                  <a:srgbClr val="000000"/>
                </a:solidFill>
              </a:rPr>
              <a:t>ice</a:t>
            </a:r>
            <a:r>
              <a:rPr lang="en-US" sz="1600" dirty="0">
                <a:solidFill>
                  <a:srgbClr val="000000"/>
                </a:solidFill>
              </a:rPr>
              <a:t>)</a:t>
            </a:r>
            <a:endParaRPr lang="en-US" sz="1600" baseline="-25000" dirty="0">
              <a:solidFill>
                <a:srgbClr val="000000"/>
              </a:solidFill>
            </a:endParaRPr>
          </a:p>
          <a:p>
            <a:pPr marL="742897" lvl="1" indent="-285730">
              <a:spcAft>
                <a:spcPts val="400"/>
              </a:spcAft>
              <a:buFont typeface="Arial" panose="020B0604020202020204" pitchFamily="34" charset="0"/>
              <a:buChar char="•"/>
            </a:pPr>
            <a:r>
              <a:rPr lang="en-US" sz="1600" dirty="0">
                <a:solidFill>
                  <a:srgbClr val="000000"/>
                </a:solidFill>
              </a:rPr>
              <a:t>All-sky observational error functions, plus other UFO filters</a:t>
            </a:r>
          </a:p>
          <a:p>
            <a:pPr marL="742897" lvl="1" indent="-285730">
              <a:spcAft>
                <a:spcPts val="400"/>
              </a:spcAft>
              <a:buFont typeface="Arial" panose="020B0604020202020204" pitchFamily="34" charset="0"/>
              <a:buChar char="•"/>
            </a:pPr>
            <a:r>
              <a:rPr lang="en-US" sz="1600" dirty="0">
                <a:solidFill>
                  <a:srgbClr val="000000"/>
                </a:solidFill>
              </a:rPr>
              <a:t>QC configurations</a:t>
            </a:r>
          </a:p>
          <a:p>
            <a:pPr>
              <a:spcAft>
                <a:spcPts val="400"/>
              </a:spcAft>
            </a:pPr>
            <a:endParaRPr lang="en-US" sz="1600" dirty="0">
              <a:solidFill>
                <a:srgbClr val="000000"/>
              </a:solidFill>
            </a:endParaRPr>
          </a:p>
          <a:p>
            <a:pPr>
              <a:spcAft>
                <a:spcPts val="1200"/>
              </a:spcAft>
              <a:buClr>
                <a:schemeClr val="bg1"/>
              </a:buClr>
            </a:pPr>
            <a:endParaRPr lang="en-US" sz="1600" i="1" dirty="0">
              <a:solidFill>
                <a:srgbClr val="000000"/>
              </a:solidFill>
            </a:endParaRPr>
          </a:p>
          <a:p>
            <a:pPr marL="285730" indent="-285730" algn="just">
              <a:spcAft>
                <a:spcPts val="1200"/>
              </a:spcAft>
              <a:buClr>
                <a:schemeClr val="bg1"/>
              </a:buClr>
              <a:buFont typeface="Arial" panose="020B0604020202020204" pitchFamily="34" charset="0"/>
              <a:buChar char="•"/>
            </a:pPr>
            <a:r>
              <a:rPr lang="en-US" sz="1400" i="1" dirty="0">
                <a:solidFill>
                  <a:srgbClr val="000000"/>
                </a:solidFill>
              </a:rPr>
              <a:t>Background departures before bias correction for GMI (top) and AMSR-2 (bottom).  GMI values generally less biased than AMSR-2 values.</a:t>
            </a:r>
            <a:r>
              <a:rPr lang="en-US" sz="1600" dirty="0">
                <a:solidFill>
                  <a:srgbClr val="000000"/>
                </a:solidFill>
              </a:rPr>
              <a:t>		</a:t>
            </a:r>
          </a:p>
        </p:txBody>
      </p:sp>
    </p:spTree>
    <p:extLst>
      <p:ext uri="{BB962C8B-B14F-4D97-AF65-F5344CB8AC3E}">
        <p14:creationId xmlns:p14="http://schemas.microsoft.com/office/powerpoint/2010/main" val="13372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A110F1-AFA3-F046-8F71-63309A8EBF21}"/>
              </a:ext>
            </a:extLst>
          </p:cNvPr>
          <p:cNvSpPr>
            <a:spLocks noGrp="1"/>
          </p:cNvSpPr>
          <p:nvPr>
            <p:ph type="sldNum" sz="quarter" idx="12"/>
          </p:nvPr>
        </p:nvSpPr>
        <p:spPr/>
        <p:txBody>
          <a:bodyPr/>
          <a:lstStyle/>
          <a:p>
            <a:fld id="{BDB8D1E3-1DAE-664E-B350-75CA63E753F0}" type="slidenum">
              <a:rPr lang="en-US" smtClean="0"/>
              <a:t>7</a:t>
            </a:fld>
            <a:endParaRPr lang="en-US"/>
          </a:p>
        </p:txBody>
      </p:sp>
      <p:sp>
        <p:nvSpPr>
          <p:cNvPr id="4" name="TextBox 3">
            <a:extLst>
              <a:ext uri="{FF2B5EF4-FFF2-40B4-BE49-F238E27FC236}">
                <a16:creationId xmlns:a16="http://schemas.microsoft.com/office/drawing/2014/main" id="{795C3DB0-C910-514B-AA99-C0E2AB711E4B}"/>
              </a:ext>
            </a:extLst>
          </p:cNvPr>
          <p:cNvSpPr txBox="1"/>
          <p:nvPr/>
        </p:nvSpPr>
        <p:spPr>
          <a:xfrm>
            <a:off x="786735" y="313913"/>
            <a:ext cx="10532060" cy="523220"/>
          </a:xfrm>
          <a:prstGeom prst="rect">
            <a:avLst/>
          </a:prstGeom>
          <a:noFill/>
        </p:spPr>
        <p:txBody>
          <a:bodyPr wrap="square" rtlCol="0">
            <a:spAutoFit/>
          </a:bodyPr>
          <a:lstStyle/>
          <a:p>
            <a:pPr>
              <a:defRPr/>
            </a:pPr>
            <a:r>
              <a:rPr lang="en-US" sz="2800" dirty="0">
                <a:solidFill>
                  <a:srgbClr val="0070C0"/>
                </a:solidFill>
                <a:latin typeface="Calibri" charset="0"/>
                <a:ea typeface="Calibri" charset="0"/>
                <a:cs typeface="Calibri" charset="0"/>
              </a:rPr>
              <a:t>Aerosol data assimilation </a:t>
            </a:r>
          </a:p>
        </p:txBody>
      </p:sp>
      <p:pic>
        <p:nvPicPr>
          <p:cNvPr id="6" name="Picture 5">
            <a:extLst>
              <a:ext uri="{FF2B5EF4-FFF2-40B4-BE49-F238E27FC236}">
                <a16:creationId xmlns:a16="http://schemas.microsoft.com/office/drawing/2014/main" id="{45F35D8F-2D82-4148-9A58-BA616DEA8B1F}"/>
              </a:ext>
            </a:extLst>
          </p:cNvPr>
          <p:cNvPicPr>
            <a:picLocks noChangeAspect="1"/>
          </p:cNvPicPr>
          <p:nvPr/>
        </p:nvPicPr>
        <p:blipFill>
          <a:blip r:embed="rId3"/>
          <a:stretch>
            <a:fillRect/>
          </a:stretch>
        </p:blipFill>
        <p:spPr>
          <a:xfrm>
            <a:off x="6216946" y="1752092"/>
            <a:ext cx="5201920" cy="3495040"/>
          </a:xfrm>
          <a:prstGeom prst="rect">
            <a:avLst/>
          </a:prstGeom>
        </p:spPr>
      </p:pic>
      <p:sp>
        <p:nvSpPr>
          <p:cNvPr id="8" name="TextBox 7">
            <a:extLst>
              <a:ext uri="{FF2B5EF4-FFF2-40B4-BE49-F238E27FC236}">
                <a16:creationId xmlns:a16="http://schemas.microsoft.com/office/drawing/2014/main" id="{5CF71A02-FE73-1D4F-9F8D-E567ADB64667}"/>
              </a:ext>
            </a:extLst>
          </p:cNvPr>
          <p:cNvSpPr txBox="1"/>
          <p:nvPr/>
        </p:nvSpPr>
        <p:spPr>
          <a:xfrm>
            <a:off x="786059" y="1044496"/>
            <a:ext cx="11308803" cy="338554"/>
          </a:xfrm>
          <a:prstGeom prst="rect">
            <a:avLst/>
          </a:prstGeom>
          <a:noFill/>
        </p:spPr>
        <p:txBody>
          <a:bodyPr wrap="square" rtlCol="0">
            <a:spAutoFit/>
          </a:bodyPr>
          <a:lstStyle/>
          <a:p>
            <a:pPr algn="just"/>
            <a:r>
              <a:rPr lang="en-US" sz="1600" dirty="0">
                <a:solidFill>
                  <a:srgbClr val="000000"/>
                </a:solidFill>
              </a:rPr>
              <a:t>GMAO is transitioning its aerosol DA scheme to a JEDI-based hybrid ensemble-variational scheme </a:t>
            </a:r>
          </a:p>
        </p:txBody>
      </p:sp>
      <p:sp>
        <p:nvSpPr>
          <p:cNvPr id="9" name="TextBox 8">
            <a:extLst>
              <a:ext uri="{FF2B5EF4-FFF2-40B4-BE49-F238E27FC236}">
                <a16:creationId xmlns:a16="http://schemas.microsoft.com/office/drawing/2014/main" id="{5577DBC2-AF0A-074F-955F-AF00EE112DD4}"/>
              </a:ext>
            </a:extLst>
          </p:cNvPr>
          <p:cNvSpPr txBox="1"/>
          <p:nvPr/>
        </p:nvSpPr>
        <p:spPr>
          <a:xfrm>
            <a:off x="773134" y="1893993"/>
            <a:ext cx="5192237" cy="3970318"/>
          </a:xfrm>
          <a:prstGeom prst="rect">
            <a:avLst/>
          </a:prstGeom>
          <a:noFill/>
        </p:spPr>
        <p:txBody>
          <a:bodyPr wrap="square" rtlCol="0">
            <a:spAutoFit/>
          </a:bodyPr>
          <a:lstStyle/>
          <a:p>
            <a:r>
              <a:rPr lang="en-US" sz="1600" dirty="0">
                <a:solidFill>
                  <a:srgbClr val="000000"/>
                </a:solidFill>
              </a:rPr>
              <a:t>Analysis splitting for computational efficiency, but with significant improvements:</a:t>
            </a:r>
          </a:p>
          <a:p>
            <a:endParaRPr lang="en-US" sz="1400" dirty="0">
              <a:solidFill>
                <a:srgbClr val="000000"/>
              </a:solidFill>
            </a:endParaRPr>
          </a:p>
          <a:p>
            <a:pPr marL="742950" lvl="1" indent="-285750">
              <a:spcAft>
                <a:spcPts val="500"/>
              </a:spcAft>
              <a:buFont typeface="Arial" panose="020B0604020202020204" pitchFamily="34" charset="0"/>
              <a:buChar char="•"/>
            </a:pPr>
            <a:r>
              <a:rPr lang="en-US" sz="1600" dirty="0">
                <a:solidFill>
                  <a:srgbClr val="000000"/>
                </a:solidFill>
              </a:rPr>
              <a:t>Upgraded 2D PSAS-based analysis to JEDI-based hybrid approach</a:t>
            </a:r>
          </a:p>
          <a:p>
            <a:pPr marL="742950" lvl="1" indent="-285750">
              <a:spcAft>
                <a:spcPts val="500"/>
              </a:spcAft>
              <a:buFont typeface="Arial" panose="020B0604020202020204" pitchFamily="34" charset="0"/>
              <a:buChar char="•"/>
            </a:pPr>
            <a:r>
              <a:rPr lang="en-US" sz="1600" dirty="0">
                <a:solidFill>
                  <a:srgbClr val="000000"/>
                </a:solidFill>
              </a:rPr>
              <a:t>Upgraded control variable from 2D AOD to vertically resolved aerosol extinction</a:t>
            </a:r>
          </a:p>
          <a:p>
            <a:pPr marL="742950" lvl="1" indent="-285750">
              <a:spcAft>
                <a:spcPts val="500"/>
              </a:spcAft>
              <a:buFont typeface="Arial" panose="020B0604020202020204" pitchFamily="34" charset="0"/>
              <a:buChar char="•"/>
            </a:pPr>
            <a:r>
              <a:rPr lang="en-US" sz="1600" dirty="0">
                <a:solidFill>
                  <a:srgbClr val="000000"/>
                </a:solidFill>
              </a:rPr>
              <a:t>Flow-dependent background error specification</a:t>
            </a:r>
          </a:p>
          <a:p>
            <a:pPr marL="742950" lvl="1" indent="-285750">
              <a:spcAft>
                <a:spcPts val="500"/>
              </a:spcAft>
              <a:buFont typeface="Arial" panose="020B0604020202020204" pitchFamily="34" charset="0"/>
              <a:buChar char="•"/>
            </a:pPr>
            <a:r>
              <a:rPr lang="en-US" sz="1600" dirty="0">
                <a:solidFill>
                  <a:srgbClr val="000000"/>
                </a:solidFill>
              </a:rPr>
              <a:t>Allows observations of multi-wavelength AOD</a:t>
            </a:r>
          </a:p>
          <a:p>
            <a:pPr marL="457200" lvl="1">
              <a:spcAft>
                <a:spcPts val="500"/>
              </a:spcAft>
            </a:pPr>
            <a:endParaRPr lang="en-US" sz="1600" dirty="0">
              <a:solidFill>
                <a:srgbClr val="000000"/>
              </a:solidFill>
            </a:endParaRPr>
          </a:p>
          <a:p>
            <a:pPr marL="33">
              <a:spcAft>
                <a:spcPts val="500"/>
              </a:spcAft>
            </a:pPr>
            <a:r>
              <a:rPr lang="en-US" sz="1600" dirty="0">
                <a:solidFill>
                  <a:srgbClr val="000000"/>
                </a:solidFill>
              </a:rPr>
              <a:t>Pathway to future observables: lidar, aerosol optical centroid height, radiances…</a:t>
            </a:r>
          </a:p>
          <a:p>
            <a:pPr marL="1257300" lvl="2" indent="-342900">
              <a:buClr>
                <a:schemeClr val="accent1"/>
              </a:buClr>
              <a:buSzPct val="100000"/>
              <a:buFont typeface="Arial" panose="020B0604020202020204" pitchFamily="34" charset="0"/>
              <a:buChar char="•"/>
            </a:pPr>
            <a:endParaRPr lang="en-US" sz="1900" dirty="0">
              <a:solidFill>
                <a:schemeClr val="bg2">
                  <a:lumMod val="50000"/>
                </a:schemeClr>
              </a:solidFill>
            </a:endParaRPr>
          </a:p>
          <a:p>
            <a:endParaRPr lang="en-US" dirty="0">
              <a:solidFill>
                <a:srgbClr val="000000"/>
              </a:solidFill>
            </a:endParaRPr>
          </a:p>
        </p:txBody>
      </p:sp>
      <p:sp>
        <p:nvSpPr>
          <p:cNvPr id="11" name="TextBox 10">
            <a:extLst>
              <a:ext uri="{FF2B5EF4-FFF2-40B4-BE49-F238E27FC236}">
                <a16:creationId xmlns:a16="http://schemas.microsoft.com/office/drawing/2014/main" id="{F48FAA61-4A91-3C4C-9C5C-610EF2D55E44}"/>
              </a:ext>
            </a:extLst>
          </p:cNvPr>
          <p:cNvSpPr txBox="1"/>
          <p:nvPr/>
        </p:nvSpPr>
        <p:spPr>
          <a:xfrm>
            <a:off x="6074228" y="5368284"/>
            <a:ext cx="5635970" cy="738664"/>
          </a:xfrm>
          <a:prstGeom prst="rect">
            <a:avLst/>
          </a:prstGeom>
          <a:noFill/>
        </p:spPr>
        <p:txBody>
          <a:bodyPr wrap="square" rtlCol="0">
            <a:spAutoFit/>
          </a:bodyPr>
          <a:lstStyle/>
          <a:p>
            <a:r>
              <a:rPr lang="en-US" sz="1400" i="1" dirty="0">
                <a:solidFill>
                  <a:schemeClr val="tx2"/>
                </a:solidFill>
              </a:rPr>
              <a:t>Aerosol extinction increments at 470 nm for near-surface model layer after one analysis cycle at C90 resolution. Observations are multi-wavelength NNR AOD at 470 &amp; 870 nm.</a:t>
            </a:r>
            <a:r>
              <a:rPr lang="en-US" sz="1400" dirty="0">
                <a:solidFill>
                  <a:schemeClr val="tx2"/>
                </a:solidFill>
              </a:rPr>
              <a:t> </a:t>
            </a:r>
          </a:p>
        </p:txBody>
      </p:sp>
    </p:spTree>
    <p:extLst>
      <p:ext uri="{BB962C8B-B14F-4D97-AF65-F5344CB8AC3E}">
        <p14:creationId xmlns:p14="http://schemas.microsoft.com/office/powerpoint/2010/main" val="1387867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A110F1-AFA3-F046-8F71-63309A8EBF21}"/>
              </a:ext>
            </a:extLst>
          </p:cNvPr>
          <p:cNvSpPr>
            <a:spLocks noGrp="1"/>
          </p:cNvSpPr>
          <p:nvPr>
            <p:ph type="sldNum" sz="quarter" idx="12"/>
          </p:nvPr>
        </p:nvSpPr>
        <p:spPr/>
        <p:txBody>
          <a:bodyPr/>
          <a:lstStyle/>
          <a:p>
            <a:fld id="{BDB8D1E3-1DAE-664E-B350-75CA63E753F0}" type="slidenum">
              <a:rPr lang="en-US" smtClean="0"/>
              <a:t>8</a:t>
            </a:fld>
            <a:endParaRPr lang="en-US"/>
          </a:p>
        </p:txBody>
      </p:sp>
      <p:sp>
        <p:nvSpPr>
          <p:cNvPr id="8" name="TextBox 7">
            <a:extLst>
              <a:ext uri="{FF2B5EF4-FFF2-40B4-BE49-F238E27FC236}">
                <a16:creationId xmlns:a16="http://schemas.microsoft.com/office/drawing/2014/main" id="{FE1E30B1-1C60-B147-9CC6-B44605F3CA8D}"/>
              </a:ext>
            </a:extLst>
          </p:cNvPr>
          <p:cNvSpPr txBox="1"/>
          <p:nvPr/>
        </p:nvSpPr>
        <p:spPr>
          <a:xfrm>
            <a:off x="786735" y="313913"/>
            <a:ext cx="10532060" cy="523220"/>
          </a:xfrm>
          <a:prstGeom prst="rect">
            <a:avLst/>
          </a:prstGeom>
          <a:noFill/>
        </p:spPr>
        <p:txBody>
          <a:bodyPr wrap="square" rtlCol="0">
            <a:spAutoFit/>
          </a:bodyPr>
          <a:lstStyle/>
          <a:p>
            <a:pPr>
              <a:defRPr/>
            </a:pPr>
            <a:r>
              <a:rPr lang="en-US" sz="2800" dirty="0">
                <a:solidFill>
                  <a:srgbClr val="0070C0"/>
                </a:solidFill>
                <a:latin typeface="Calibri" charset="0"/>
                <a:ea typeface="Calibri" charset="0"/>
                <a:cs typeface="Calibri" charset="0"/>
              </a:rPr>
              <a:t>Forecast sensitivity-based observation impact (FSOI)</a:t>
            </a:r>
          </a:p>
        </p:txBody>
      </p:sp>
      <p:grpSp>
        <p:nvGrpSpPr>
          <p:cNvPr id="70" name="Group 69">
            <a:extLst>
              <a:ext uri="{FF2B5EF4-FFF2-40B4-BE49-F238E27FC236}">
                <a16:creationId xmlns:a16="http://schemas.microsoft.com/office/drawing/2014/main" id="{A6E8DBC9-B043-E640-B502-50F8898430C5}"/>
              </a:ext>
            </a:extLst>
          </p:cNvPr>
          <p:cNvGrpSpPr/>
          <p:nvPr/>
        </p:nvGrpSpPr>
        <p:grpSpPr>
          <a:xfrm>
            <a:off x="7031181" y="876524"/>
            <a:ext cx="3943558" cy="5376257"/>
            <a:chOff x="7031181" y="876524"/>
            <a:chExt cx="3943558" cy="5376257"/>
          </a:xfrm>
        </p:grpSpPr>
        <p:pic>
          <p:nvPicPr>
            <p:cNvPr id="4" name="Picture 3" descr="Chart, bar chart&#10;&#10;Description automatically generated">
              <a:extLst>
                <a:ext uri="{FF2B5EF4-FFF2-40B4-BE49-F238E27FC236}">
                  <a16:creationId xmlns:a16="http://schemas.microsoft.com/office/drawing/2014/main" id="{CDD5EF5B-6D14-9E4A-B284-923E3EB0B292}"/>
                </a:ext>
              </a:extLst>
            </p:cNvPr>
            <p:cNvPicPr>
              <a:picLocks noChangeAspect="1"/>
            </p:cNvPicPr>
            <p:nvPr/>
          </p:nvPicPr>
          <p:blipFill rotWithShape="1">
            <a:blip r:embed="rId2"/>
            <a:srcRect l="11436" t="11208" r="6365" b="9434"/>
            <a:stretch/>
          </p:blipFill>
          <p:spPr>
            <a:xfrm>
              <a:off x="7751618" y="1092370"/>
              <a:ext cx="3126018" cy="2263470"/>
            </a:xfrm>
            <a:prstGeom prst="rect">
              <a:avLst/>
            </a:prstGeom>
          </p:spPr>
        </p:pic>
        <p:pic>
          <p:nvPicPr>
            <p:cNvPr id="6" name="Picture 5" descr="Chart, bar chart&#10;&#10;Description automatically generated">
              <a:extLst>
                <a:ext uri="{FF2B5EF4-FFF2-40B4-BE49-F238E27FC236}">
                  <a16:creationId xmlns:a16="http://schemas.microsoft.com/office/drawing/2014/main" id="{06C64C45-7B5F-A84C-BDFC-5CDF82F27B25}"/>
                </a:ext>
              </a:extLst>
            </p:cNvPr>
            <p:cNvPicPr>
              <a:picLocks noChangeAspect="1"/>
            </p:cNvPicPr>
            <p:nvPr/>
          </p:nvPicPr>
          <p:blipFill rotWithShape="1">
            <a:blip r:embed="rId3"/>
            <a:srcRect l="11233" t="11603" r="9137" b="9040"/>
            <a:stretch/>
          </p:blipFill>
          <p:spPr>
            <a:xfrm>
              <a:off x="7756878" y="3801643"/>
              <a:ext cx="3028288" cy="2263470"/>
            </a:xfrm>
            <a:prstGeom prst="rect">
              <a:avLst/>
            </a:prstGeom>
          </p:spPr>
        </p:pic>
        <p:sp>
          <p:nvSpPr>
            <p:cNvPr id="3" name="TextBox 2">
              <a:extLst>
                <a:ext uri="{FF2B5EF4-FFF2-40B4-BE49-F238E27FC236}">
                  <a16:creationId xmlns:a16="http://schemas.microsoft.com/office/drawing/2014/main" id="{A8CF0611-E593-F543-A0EA-2CE5CC6311CA}"/>
                </a:ext>
              </a:extLst>
            </p:cNvPr>
            <p:cNvSpPr txBox="1"/>
            <p:nvPr/>
          </p:nvSpPr>
          <p:spPr>
            <a:xfrm>
              <a:off x="7776195" y="876524"/>
              <a:ext cx="2988677" cy="276999"/>
            </a:xfrm>
            <a:prstGeom prst="rect">
              <a:avLst/>
            </a:prstGeom>
            <a:noFill/>
          </p:spPr>
          <p:txBody>
            <a:bodyPr wrap="square" rtlCol="0">
              <a:spAutoFit/>
            </a:bodyPr>
            <a:lstStyle/>
            <a:p>
              <a:pPr algn="ctr"/>
              <a:r>
                <a:rPr lang="en-US" sz="1200" dirty="0">
                  <a:solidFill>
                    <a:schemeClr val="bg2">
                      <a:lumMod val="25000"/>
                    </a:schemeClr>
                  </a:solidFill>
                </a:rPr>
                <a:t>Observation Count per Cycle (10</a:t>
              </a:r>
              <a:r>
                <a:rPr lang="en-US" sz="1200" baseline="30000" dirty="0">
                  <a:solidFill>
                    <a:schemeClr val="bg2">
                      <a:lumMod val="25000"/>
                    </a:schemeClr>
                  </a:solidFill>
                </a:rPr>
                <a:t>3</a:t>
              </a:r>
              <a:r>
                <a:rPr lang="en-US" sz="1200" dirty="0">
                  <a:solidFill>
                    <a:schemeClr val="bg2">
                      <a:lumMod val="25000"/>
                    </a:schemeClr>
                  </a:solidFill>
                </a:rPr>
                <a:t>)</a:t>
              </a:r>
            </a:p>
          </p:txBody>
        </p:sp>
        <p:sp>
          <p:nvSpPr>
            <p:cNvPr id="9" name="TextBox 8">
              <a:extLst>
                <a:ext uri="{FF2B5EF4-FFF2-40B4-BE49-F238E27FC236}">
                  <a16:creationId xmlns:a16="http://schemas.microsoft.com/office/drawing/2014/main" id="{D83A1782-517C-B848-BB4E-9A11ECA3C176}"/>
                </a:ext>
              </a:extLst>
            </p:cNvPr>
            <p:cNvSpPr txBox="1"/>
            <p:nvPr/>
          </p:nvSpPr>
          <p:spPr>
            <a:xfrm>
              <a:off x="7761990" y="3569603"/>
              <a:ext cx="2988677" cy="276999"/>
            </a:xfrm>
            <a:prstGeom prst="rect">
              <a:avLst/>
            </a:prstGeom>
            <a:noFill/>
          </p:spPr>
          <p:txBody>
            <a:bodyPr wrap="square" rtlCol="0">
              <a:spAutoFit/>
            </a:bodyPr>
            <a:lstStyle/>
            <a:p>
              <a:pPr algn="ctr"/>
              <a:r>
                <a:rPr lang="en-US" sz="1200" dirty="0">
                  <a:solidFill>
                    <a:schemeClr val="bg2">
                      <a:lumMod val="25000"/>
                    </a:schemeClr>
                  </a:solidFill>
                </a:rPr>
                <a:t>Impact per Observation (J/kg)</a:t>
              </a:r>
            </a:p>
          </p:txBody>
        </p:sp>
        <p:grpSp>
          <p:nvGrpSpPr>
            <p:cNvPr id="18" name="Group 17">
              <a:extLst>
                <a:ext uri="{FF2B5EF4-FFF2-40B4-BE49-F238E27FC236}">
                  <a16:creationId xmlns:a16="http://schemas.microsoft.com/office/drawing/2014/main" id="{53C2276D-8330-E24C-AC19-1E04BE61F5E8}"/>
                </a:ext>
              </a:extLst>
            </p:cNvPr>
            <p:cNvGrpSpPr/>
            <p:nvPr/>
          </p:nvGrpSpPr>
          <p:grpSpPr>
            <a:xfrm>
              <a:off x="7031181" y="1399315"/>
              <a:ext cx="800104" cy="1707880"/>
              <a:chOff x="6972300" y="1454735"/>
              <a:chExt cx="800104" cy="1707880"/>
            </a:xfrm>
          </p:grpSpPr>
          <p:sp>
            <p:nvSpPr>
              <p:cNvPr id="10" name="TextBox 9">
                <a:extLst>
                  <a:ext uri="{FF2B5EF4-FFF2-40B4-BE49-F238E27FC236}">
                    <a16:creationId xmlns:a16="http://schemas.microsoft.com/office/drawing/2014/main" id="{46250242-2C44-1143-B421-B783779A02AC}"/>
                  </a:ext>
                </a:extLst>
              </p:cNvPr>
              <p:cNvSpPr txBox="1"/>
              <p:nvPr/>
            </p:nvSpPr>
            <p:spPr>
              <a:xfrm>
                <a:off x="7024258" y="1454735"/>
                <a:ext cx="748146" cy="246221"/>
              </a:xfrm>
              <a:prstGeom prst="rect">
                <a:avLst/>
              </a:prstGeom>
              <a:noFill/>
            </p:spPr>
            <p:txBody>
              <a:bodyPr wrap="square" rtlCol="0">
                <a:spAutoFit/>
              </a:bodyPr>
              <a:lstStyle/>
              <a:p>
                <a:pPr algn="r"/>
                <a:r>
                  <a:rPr lang="en-US" sz="1000" dirty="0" err="1">
                    <a:solidFill>
                      <a:schemeClr val="bg2">
                        <a:lumMod val="25000"/>
                      </a:schemeClr>
                    </a:solidFill>
                  </a:rPr>
                  <a:t>Raob</a:t>
                </a:r>
                <a:r>
                  <a:rPr lang="en-US" sz="1000" dirty="0">
                    <a:solidFill>
                      <a:schemeClr val="bg2">
                        <a:lumMod val="25000"/>
                      </a:schemeClr>
                    </a:solidFill>
                  </a:rPr>
                  <a:t> V</a:t>
                </a:r>
              </a:p>
            </p:txBody>
          </p:sp>
          <p:sp>
            <p:nvSpPr>
              <p:cNvPr id="11" name="TextBox 10">
                <a:extLst>
                  <a:ext uri="{FF2B5EF4-FFF2-40B4-BE49-F238E27FC236}">
                    <a16:creationId xmlns:a16="http://schemas.microsoft.com/office/drawing/2014/main" id="{E60D2336-D4D4-8149-B3D2-08C2EFD1AA23}"/>
                  </a:ext>
                </a:extLst>
              </p:cNvPr>
              <p:cNvSpPr txBox="1"/>
              <p:nvPr/>
            </p:nvSpPr>
            <p:spPr>
              <a:xfrm>
                <a:off x="7024253" y="1825350"/>
                <a:ext cx="748146" cy="246221"/>
              </a:xfrm>
              <a:prstGeom prst="rect">
                <a:avLst/>
              </a:prstGeom>
              <a:noFill/>
            </p:spPr>
            <p:txBody>
              <a:bodyPr wrap="square" rtlCol="0">
                <a:spAutoFit/>
              </a:bodyPr>
              <a:lstStyle/>
              <a:p>
                <a:pPr algn="r"/>
                <a:r>
                  <a:rPr lang="en-US" sz="1000" dirty="0" err="1">
                    <a:solidFill>
                      <a:schemeClr val="bg2">
                        <a:lumMod val="25000"/>
                      </a:schemeClr>
                    </a:solidFill>
                  </a:rPr>
                  <a:t>Raob</a:t>
                </a:r>
                <a:r>
                  <a:rPr lang="en-US" sz="1000" dirty="0">
                    <a:solidFill>
                      <a:schemeClr val="bg2">
                        <a:lumMod val="25000"/>
                      </a:schemeClr>
                    </a:solidFill>
                  </a:rPr>
                  <a:t> U</a:t>
                </a:r>
              </a:p>
            </p:txBody>
          </p:sp>
          <p:sp>
            <p:nvSpPr>
              <p:cNvPr id="12" name="TextBox 11">
                <a:extLst>
                  <a:ext uri="{FF2B5EF4-FFF2-40B4-BE49-F238E27FC236}">
                    <a16:creationId xmlns:a16="http://schemas.microsoft.com/office/drawing/2014/main" id="{43B1D5CF-FE94-6F41-A237-68A591F665EB}"/>
                  </a:ext>
                </a:extLst>
              </p:cNvPr>
              <p:cNvSpPr txBox="1"/>
              <p:nvPr/>
            </p:nvSpPr>
            <p:spPr>
              <a:xfrm>
                <a:off x="7020788" y="2185562"/>
                <a:ext cx="748146" cy="246221"/>
              </a:xfrm>
              <a:prstGeom prst="rect">
                <a:avLst/>
              </a:prstGeom>
              <a:noFill/>
            </p:spPr>
            <p:txBody>
              <a:bodyPr wrap="square" rtlCol="0">
                <a:spAutoFit/>
              </a:bodyPr>
              <a:lstStyle/>
              <a:p>
                <a:pPr algn="r"/>
                <a:r>
                  <a:rPr lang="en-US" sz="1000" dirty="0" err="1">
                    <a:solidFill>
                      <a:schemeClr val="bg2">
                        <a:lumMod val="25000"/>
                      </a:schemeClr>
                    </a:solidFill>
                  </a:rPr>
                  <a:t>Raob</a:t>
                </a:r>
                <a:r>
                  <a:rPr lang="en-US" sz="1000" dirty="0">
                    <a:solidFill>
                      <a:schemeClr val="bg2">
                        <a:lumMod val="25000"/>
                      </a:schemeClr>
                    </a:solidFill>
                  </a:rPr>
                  <a:t> T</a:t>
                </a:r>
              </a:p>
            </p:txBody>
          </p:sp>
          <p:sp>
            <p:nvSpPr>
              <p:cNvPr id="13" name="TextBox 12">
                <a:extLst>
                  <a:ext uri="{FF2B5EF4-FFF2-40B4-BE49-F238E27FC236}">
                    <a16:creationId xmlns:a16="http://schemas.microsoft.com/office/drawing/2014/main" id="{E72E8EA2-D25B-E041-8E43-6403B05997B4}"/>
                  </a:ext>
                </a:extLst>
              </p:cNvPr>
              <p:cNvSpPr txBox="1"/>
              <p:nvPr/>
            </p:nvSpPr>
            <p:spPr>
              <a:xfrm>
                <a:off x="7024247" y="2552711"/>
                <a:ext cx="748146" cy="246221"/>
              </a:xfrm>
              <a:prstGeom prst="rect">
                <a:avLst/>
              </a:prstGeom>
              <a:noFill/>
            </p:spPr>
            <p:txBody>
              <a:bodyPr wrap="square" rtlCol="0">
                <a:spAutoFit/>
              </a:bodyPr>
              <a:lstStyle/>
              <a:p>
                <a:pPr algn="r"/>
                <a:r>
                  <a:rPr lang="en-US" sz="1000" dirty="0" err="1">
                    <a:solidFill>
                      <a:schemeClr val="bg2">
                        <a:lumMod val="25000"/>
                      </a:schemeClr>
                    </a:solidFill>
                  </a:rPr>
                  <a:t>Raob</a:t>
                </a:r>
                <a:r>
                  <a:rPr lang="en-US" sz="1000" dirty="0">
                    <a:solidFill>
                      <a:schemeClr val="bg2">
                        <a:lumMod val="25000"/>
                      </a:schemeClr>
                    </a:solidFill>
                  </a:rPr>
                  <a:t> Q</a:t>
                </a:r>
              </a:p>
            </p:txBody>
          </p:sp>
          <p:sp>
            <p:nvSpPr>
              <p:cNvPr id="16" name="TextBox 15">
                <a:extLst>
                  <a:ext uri="{FF2B5EF4-FFF2-40B4-BE49-F238E27FC236}">
                    <a16:creationId xmlns:a16="http://schemas.microsoft.com/office/drawing/2014/main" id="{C8F1C0E4-8DC6-B844-8701-07A7418815E5}"/>
                  </a:ext>
                </a:extLst>
              </p:cNvPr>
              <p:cNvSpPr txBox="1"/>
              <p:nvPr/>
            </p:nvSpPr>
            <p:spPr>
              <a:xfrm>
                <a:off x="6972300" y="2916394"/>
                <a:ext cx="800090" cy="246221"/>
              </a:xfrm>
              <a:prstGeom prst="rect">
                <a:avLst/>
              </a:prstGeom>
              <a:noFill/>
            </p:spPr>
            <p:txBody>
              <a:bodyPr wrap="square" rtlCol="0">
                <a:spAutoFit/>
              </a:bodyPr>
              <a:lstStyle/>
              <a:p>
                <a:pPr algn="r"/>
                <a:r>
                  <a:rPr lang="en-US" sz="1000" dirty="0" err="1">
                    <a:solidFill>
                      <a:schemeClr val="bg2">
                        <a:lumMod val="25000"/>
                      </a:schemeClr>
                    </a:solidFill>
                  </a:rPr>
                  <a:t>Raob</a:t>
                </a:r>
                <a:r>
                  <a:rPr lang="en-US" sz="1000" dirty="0">
                    <a:solidFill>
                      <a:schemeClr val="bg2">
                        <a:lumMod val="25000"/>
                      </a:schemeClr>
                    </a:solidFill>
                  </a:rPr>
                  <a:t> Ps</a:t>
                </a:r>
              </a:p>
            </p:txBody>
          </p:sp>
        </p:grpSp>
        <p:grpSp>
          <p:nvGrpSpPr>
            <p:cNvPr id="26" name="Group 25">
              <a:extLst>
                <a:ext uri="{FF2B5EF4-FFF2-40B4-BE49-F238E27FC236}">
                  <a16:creationId xmlns:a16="http://schemas.microsoft.com/office/drawing/2014/main" id="{9A88B225-E0A8-8B41-A8A5-442859FC3306}"/>
                </a:ext>
              </a:extLst>
            </p:cNvPr>
            <p:cNvGrpSpPr/>
            <p:nvPr/>
          </p:nvGrpSpPr>
          <p:grpSpPr>
            <a:xfrm>
              <a:off x="7041574" y="4097342"/>
              <a:ext cx="800104" cy="1707880"/>
              <a:chOff x="6982691" y="1454735"/>
              <a:chExt cx="800104" cy="1707880"/>
            </a:xfrm>
          </p:grpSpPr>
          <p:sp>
            <p:nvSpPr>
              <p:cNvPr id="27" name="TextBox 26">
                <a:extLst>
                  <a:ext uri="{FF2B5EF4-FFF2-40B4-BE49-F238E27FC236}">
                    <a16:creationId xmlns:a16="http://schemas.microsoft.com/office/drawing/2014/main" id="{736A4119-B73D-3E4B-8308-08C899CE8418}"/>
                  </a:ext>
                </a:extLst>
              </p:cNvPr>
              <p:cNvSpPr txBox="1"/>
              <p:nvPr/>
            </p:nvSpPr>
            <p:spPr>
              <a:xfrm>
                <a:off x="7034649" y="1454735"/>
                <a:ext cx="748146" cy="246221"/>
              </a:xfrm>
              <a:prstGeom prst="rect">
                <a:avLst/>
              </a:prstGeom>
              <a:noFill/>
            </p:spPr>
            <p:txBody>
              <a:bodyPr wrap="square" rtlCol="0">
                <a:spAutoFit/>
              </a:bodyPr>
              <a:lstStyle/>
              <a:p>
                <a:pPr algn="r"/>
                <a:r>
                  <a:rPr lang="en-US" sz="1000" dirty="0" err="1">
                    <a:solidFill>
                      <a:schemeClr val="bg2">
                        <a:lumMod val="25000"/>
                      </a:schemeClr>
                    </a:solidFill>
                  </a:rPr>
                  <a:t>Raob</a:t>
                </a:r>
                <a:r>
                  <a:rPr lang="en-US" sz="1000" dirty="0">
                    <a:solidFill>
                      <a:schemeClr val="bg2">
                        <a:lumMod val="25000"/>
                      </a:schemeClr>
                    </a:solidFill>
                  </a:rPr>
                  <a:t> V</a:t>
                </a:r>
              </a:p>
            </p:txBody>
          </p:sp>
          <p:sp>
            <p:nvSpPr>
              <p:cNvPr id="28" name="TextBox 27">
                <a:extLst>
                  <a:ext uri="{FF2B5EF4-FFF2-40B4-BE49-F238E27FC236}">
                    <a16:creationId xmlns:a16="http://schemas.microsoft.com/office/drawing/2014/main" id="{D0AA6642-CEBC-A243-AB9A-0E36F928AE6A}"/>
                  </a:ext>
                </a:extLst>
              </p:cNvPr>
              <p:cNvSpPr txBox="1"/>
              <p:nvPr/>
            </p:nvSpPr>
            <p:spPr>
              <a:xfrm>
                <a:off x="7034644" y="1825350"/>
                <a:ext cx="748146" cy="246221"/>
              </a:xfrm>
              <a:prstGeom prst="rect">
                <a:avLst/>
              </a:prstGeom>
              <a:noFill/>
            </p:spPr>
            <p:txBody>
              <a:bodyPr wrap="square" rtlCol="0">
                <a:spAutoFit/>
              </a:bodyPr>
              <a:lstStyle/>
              <a:p>
                <a:pPr algn="r"/>
                <a:r>
                  <a:rPr lang="en-US" sz="1000" dirty="0" err="1">
                    <a:solidFill>
                      <a:schemeClr val="bg2">
                        <a:lumMod val="25000"/>
                      </a:schemeClr>
                    </a:solidFill>
                  </a:rPr>
                  <a:t>Raob</a:t>
                </a:r>
                <a:r>
                  <a:rPr lang="en-US" sz="1000" dirty="0">
                    <a:solidFill>
                      <a:schemeClr val="bg2">
                        <a:lumMod val="25000"/>
                      </a:schemeClr>
                    </a:solidFill>
                  </a:rPr>
                  <a:t> U</a:t>
                </a:r>
              </a:p>
            </p:txBody>
          </p:sp>
          <p:sp>
            <p:nvSpPr>
              <p:cNvPr id="29" name="TextBox 28">
                <a:extLst>
                  <a:ext uri="{FF2B5EF4-FFF2-40B4-BE49-F238E27FC236}">
                    <a16:creationId xmlns:a16="http://schemas.microsoft.com/office/drawing/2014/main" id="{31F37B31-49DA-9D4A-9F11-2D71E75D4E85}"/>
                  </a:ext>
                </a:extLst>
              </p:cNvPr>
              <p:cNvSpPr txBox="1"/>
              <p:nvPr/>
            </p:nvSpPr>
            <p:spPr>
              <a:xfrm>
                <a:off x="7031179" y="2185562"/>
                <a:ext cx="748146" cy="246221"/>
              </a:xfrm>
              <a:prstGeom prst="rect">
                <a:avLst/>
              </a:prstGeom>
              <a:noFill/>
            </p:spPr>
            <p:txBody>
              <a:bodyPr wrap="square" rtlCol="0">
                <a:spAutoFit/>
              </a:bodyPr>
              <a:lstStyle/>
              <a:p>
                <a:pPr algn="r"/>
                <a:r>
                  <a:rPr lang="en-US" sz="1000" dirty="0" err="1">
                    <a:solidFill>
                      <a:schemeClr val="bg2">
                        <a:lumMod val="25000"/>
                      </a:schemeClr>
                    </a:solidFill>
                  </a:rPr>
                  <a:t>Raob</a:t>
                </a:r>
                <a:r>
                  <a:rPr lang="en-US" sz="1000" dirty="0">
                    <a:solidFill>
                      <a:schemeClr val="bg2">
                        <a:lumMod val="25000"/>
                      </a:schemeClr>
                    </a:solidFill>
                  </a:rPr>
                  <a:t> T</a:t>
                </a:r>
              </a:p>
            </p:txBody>
          </p:sp>
          <p:sp>
            <p:nvSpPr>
              <p:cNvPr id="30" name="TextBox 29">
                <a:extLst>
                  <a:ext uri="{FF2B5EF4-FFF2-40B4-BE49-F238E27FC236}">
                    <a16:creationId xmlns:a16="http://schemas.microsoft.com/office/drawing/2014/main" id="{CB1FF0C0-F770-A449-8B1B-5346A8E66B7C}"/>
                  </a:ext>
                </a:extLst>
              </p:cNvPr>
              <p:cNvSpPr txBox="1"/>
              <p:nvPr/>
            </p:nvSpPr>
            <p:spPr>
              <a:xfrm>
                <a:off x="7034638" y="2552711"/>
                <a:ext cx="748146" cy="246221"/>
              </a:xfrm>
              <a:prstGeom prst="rect">
                <a:avLst/>
              </a:prstGeom>
              <a:noFill/>
            </p:spPr>
            <p:txBody>
              <a:bodyPr wrap="square" rtlCol="0">
                <a:spAutoFit/>
              </a:bodyPr>
              <a:lstStyle/>
              <a:p>
                <a:pPr algn="r"/>
                <a:r>
                  <a:rPr lang="en-US" sz="1000" dirty="0" err="1">
                    <a:solidFill>
                      <a:schemeClr val="bg2">
                        <a:lumMod val="25000"/>
                      </a:schemeClr>
                    </a:solidFill>
                  </a:rPr>
                  <a:t>Raob</a:t>
                </a:r>
                <a:r>
                  <a:rPr lang="en-US" sz="1000" dirty="0">
                    <a:solidFill>
                      <a:schemeClr val="bg2">
                        <a:lumMod val="25000"/>
                      </a:schemeClr>
                    </a:solidFill>
                  </a:rPr>
                  <a:t> Q</a:t>
                </a:r>
              </a:p>
            </p:txBody>
          </p:sp>
          <p:sp>
            <p:nvSpPr>
              <p:cNvPr id="31" name="TextBox 30">
                <a:extLst>
                  <a:ext uri="{FF2B5EF4-FFF2-40B4-BE49-F238E27FC236}">
                    <a16:creationId xmlns:a16="http://schemas.microsoft.com/office/drawing/2014/main" id="{594B9897-75FE-3B4C-959E-07A2C7626DB2}"/>
                  </a:ext>
                </a:extLst>
              </p:cNvPr>
              <p:cNvSpPr txBox="1"/>
              <p:nvPr/>
            </p:nvSpPr>
            <p:spPr>
              <a:xfrm>
                <a:off x="6982691" y="2916394"/>
                <a:ext cx="800090" cy="246221"/>
              </a:xfrm>
              <a:prstGeom prst="rect">
                <a:avLst/>
              </a:prstGeom>
              <a:noFill/>
            </p:spPr>
            <p:txBody>
              <a:bodyPr wrap="square" rtlCol="0">
                <a:spAutoFit/>
              </a:bodyPr>
              <a:lstStyle/>
              <a:p>
                <a:pPr algn="r"/>
                <a:r>
                  <a:rPr lang="en-US" sz="1000" dirty="0" err="1">
                    <a:solidFill>
                      <a:schemeClr val="bg2">
                        <a:lumMod val="25000"/>
                      </a:schemeClr>
                    </a:solidFill>
                  </a:rPr>
                  <a:t>Raob</a:t>
                </a:r>
                <a:r>
                  <a:rPr lang="en-US" sz="1000" dirty="0">
                    <a:solidFill>
                      <a:schemeClr val="bg2">
                        <a:lumMod val="25000"/>
                      </a:schemeClr>
                    </a:solidFill>
                  </a:rPr>
                  <a:t> Ps</a:t>
                </a:r>
              </a:p>
            </p:txBody>
          </p:sp>
        </p:grpSp>
        <p:sp>
          <p:nvSpPr>
            <p:cNvPr id="37" name="Rectangle 36">
              <a:extLst>
                <a:ext uri="{FF2B5EF4-FFF2-40B4-BE49-F238E27FC236}">
                  <a16:creationId xmlns:a16="http://schemas.microsoft.com/office/drawing/2014/main" id="{ADA34647-9B6E-1F4B-95D8-734963840AA1}"/>
                </a:ext>
              </a:extLst>
            </p:cNvPr>
            <p:cNvSpPr/>
            <p:nvPr/>
          </p:nvSpPr>
          <p:spPr>
            <a:xfrm>
              <a:off x="9840482" y="2939753"/>
              <a:ext cx="871671" cy="3503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6" name="Group 35">
              <a:extLst>
                <a:ext uri="{FF2B5EF4-FFF2-40B4-BE49-F238E27FC236}">
                  <a16:creationId xmlns:a16="http://schemas.microsoft.com/office/drawing/2014/main" id="{C0A6198B-0FC8-784C-98C6-96EF910A5C06}"/>
                </a:ext>
              </a:extLst>
            </p:cNvPr>
            <p:cNvGrpSpPr/>
            <p:nvPr/>
          </p:nvGrpSpPr>
          <p:grpSpPr>
            <a:xfrm>
              <a:off x="9608316" y="2790203"/>
              <a:ext cx="1052190" cy="417415"/>
              <a:chOff x="9351943" y="2610741"/>
              <a:chExt cx="1052190" cy="417415"/>
            </a:xfrm>
          </p:grpSpPr>
          <p:sp>
            <p:nvSpPr>
              <p:cNvPr id="32" name="Rectangle 31">
                <a:extLst>
                  <a:ext uri="{FF2B5EF4-FFF2-40B4-BE49-F238E27FC236}">
                    <a16:creationId xmlns:a16="http://schemas.microsoft.com/office/drawing/2014/main" id="{48F587E4-597F-964D-B12C-890D7835B0CF}"/>
                  </a:ext>
                </a:extLst>
              </p:cNvPr>
              <p:cNvSpPr/>
              <p:nvPr/>
            </p:nvSpPr>
            <p:spPr>
              <a:xfrm>
                <a:off x="9353371" y="2662015"/>
                <a:ext cx="303784" cy="125311"/>
              </a:xfrm>
              <a:prstGeom prst="rect">
                <a:avLst/>
              </a:prstGeom>
              <a:solidFill>
                <a:srgbClr val="9A9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1DFC428D-E363-FE47-AF10-548FF4D523AA}"/>
                  </a:ext>
                </a:extLst>
              </p:cNvPr>
              <p:cNvSpPr txBox="1"/>
              <p:nvPr/>
            </p:nvSpPr>
            <p:spPr>
              <a:xfrm>
                <a:off x="9605471" y="2610741"/>
                <a:ext cx="748146" cy="230832"/>
              </a:xfrm>
              <a:prstGeom prst="rect">
                <a:avLst/>
              </a:prstGeom>
              <a:noFill/>
            </p:spPr>
            <p:txBody>
              <a:bodyPr wrap="square" rtlCol="0">
                <a:spAutoFit/>
              </a:bodyPr>
              <a:lstStyle/>
              <a:p>
                <a:r>
                  <a:rPr lang="en-US" sz="900" dirty="0">
                    <a:solidFill>
                      <a:schemeClr val="bg2">
                        <a:lumMod val="25000"/>
                      </a:schemeClr>
                    </a:solidFill>
                  </a:rPr>
                  <a:t>GSI-GEOS</a:t>
                </a:r>
              </a:p>
            </p:txBody>
          </p:sp>
          <p:sp>
            <p:nvSpPr>
              <p:cNvPr id="34" name="Rectangle 33">
                <a:extLst>
                  <a:ext uri="{FF2B5EF4-FFF2-40B4-BE49-F238E27FC236}">
                    <a16:creationId xmlns:a16="http://schemas.microsoft.com/office/drawing/2014/main" id="{46B1BC63-CE2B-3740-92A0-23C75EB4EE5A}"/>
                  </a:ext>
                </a:extLst>
              </p:cNvPr>
              <p:cNvSpPr/>
              <p:nvPr/>
            </p:nvSpPr>
            <p:spPr>
              <a:xfrm>
                <a:off x="9351943" y="2852871"/>
                <a:ext cx="303784" cy="125311"/>
              </a:xfrm>
              <a:prstGeom prst="rect">
                <a:avLst/>
              </a:prstGeom>
              <a:solidFill>
                <a:srgbClr val="FF9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2A636B48-CDF5-234C-9540-FEC78D37D299}"/>
                  </a:ext>
                </a:extLst>
              </p:cNvPr>
              <p:cNvSpPr txBox="1"/>
              <p:nvPr/>
            </p:nvSpPr>
            <p:spPr>
              <a:xfrm>
                <a:off x="9604043" y="2797324"/>
                <a:ext cx="800090" cy="230832"/>
              </a:xfrm>
              <a:prstGeom prst="rect">
                <a:avLst/>
              </a:prstGeom>
              <a:noFill/>
            </p:spPr>
            <p:txBody>
              <a:bodyPr wrap="square" rtlCol="0">
                <a:spAutoFit/>
              </a:bodyPr>
              <a:lstStyle/>
              <a:p>
                <a:r>
                  <a:rPr lang="en-US" sz="900" dirty="0">
                    <a:solidFill>
                      <a:schemeClr val="bg2">
                        <a:lumMod val="25000"/>
                      </a:schemeClr>
                    </a:solidFill>
                  </a:rPr>
                  <a:t>JEDI-GEOS</a:t>
                </a:r>
              </a:p>
            </p:txBody>
          </p:sp>
        </p:grpSp>
        <p:sp>
          <p:nvSpPr>
            <p:cNvPr id="42" name="Rectangle 41">
              <a:extLst>
                <a:ext uri="{FF2B5EF4-FFF2-40B4-BE49-F238E27FC236}">
                  <a16:creationId xmlns:a16="http://schemas.microsoft.com/office/drawing/2014/main" id="{FB1EA580-F58B-E441-A235-01471E4C3EC1}"/>
                </a:ext>
              </a:extLst>
            </p:cNvPr>
            <p:cNvSpPr/>
            <p:nvPr/>
          </p:nvSpPr>
          <p:spPr>
            <a:xfrm>
              <a:off x="7834087" y="5658703"/>
              <a:ext cx="885891" cy="3209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40">
              <a:extLst>
                <a:ext uri="{FF2B5EF4-FFF2-40B4-BE49-F238E27FC236}">
                  <a16:creationId xmlns:a16="http://schemas.microsoft.com/office/drawing/2014/main" id="{3F3B93AD-CFD8-0844-8186-44A282A9CB2C}"/>
                </a:ext>
              </a:extLst>
            </p:cNvPr>
            <p:cNvGrpSpPr/>
            <p:nvPr/>
          </p:nvGrpSpPr>
          <p:grpSpPr>
            <a:xfrm>
              <a:off x="7962173" y="5607106"/>
              <a:ext cx="1569011" cy="292824"/>
              <a:chOff x="7962173" y="5512369"/>
              <a:chExt cx="1569011" cy="292824"/>
            </a:xfrm>
          </p:grpSpPr>
          <p:sp>
            <p:nvSpPr>
              <p:cNvPr id="39" name="Rectangle 38">
                <a:extLst>
                  <a:ext uri="{FF2B5EF4-FFF2-40B4-BE49-F238E27FC236}">
                    <a16:creationId xmlns:a16="http://schemas.microsoft.com/office/drawing/2014/main" id="{2B649310-0CDB-E948-9289-6861DCF0A9D1}"/>
                  </a:ext>
                </a:extLst>
              </p:cNvPr>
              <p:cNvSpPr/>
              <p:nvPr/>
            </p:nvSpPr>
            <p:spPr>
              <a:xfrm>
                <a:off x="7962173" y="5656537"/>
                <a:ext cx="1140638" cy="148656"/>
              </a:xfrm>
              <a:prstGeom prst="rect">
                <a:avLst/>
              </a:prstGeom>
              <a:solidFill>
                <a:srgbClr val="9A9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C2A9D209-B5A4-A548-ABF7-4F4E255E4842}"/>
                  </a:ext>
                </a:extLst>
              </p:cNvPr>
              <p:cNvSpPr/>
              <p:nvPr/>
            </p:nvSpPr>
            <p:spPr>
              <a:xfrm>
                <a:off x="8390546" y="5512369"/>
                <a:ext cx="1140638" cy="148656"/>
              </a:xfrm>
              <a:prstGeom prst="rect">
                <a:avLst/>
              </a:prstGeom>
              <a:solidFill>
                <a:srgbClr val="FF9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3" name="Group 42">
              <a:extLst>
                <a:ext uri="{FF2B5EF4-FFF2-40B4-BE49-F238E27FC236}">
                  <a16:creationId xmlns:a16="http://schemas.microsoft.com/office/drawing/2014/main" id="{18109C1B-8034-5545-BF54-624414531CD7}"/>
                </a:ext>
              </a:extLst>
            </p:cNvPr>
            <p:cNvGrpSpPr/>
            <p:nvPr/>
          </p:nvGrpSpPr>
          <p:grpSpPr>
            <a:xfrm>
              <a:off x="7883961" y="3836981"/>
              <a:ext cx="1052190" cy="417415"/>
              <a:chOff x="9351943" y="2610741"/>
              <a:chExt cx="1052190" cy="417415"/>
            </a:xfrm>
          </p:grpSpPr>
          <p:sp>
            <p:nvSpPr>
              <p:cNvPr id="44" name="Rectangle 43">
                <a:extLst>
                  <a:ext uri="{FF2B5EF4-FFF2-40B4-BE49-F238E27FC236}">
                    <a16:creationId xmlns:a16="http://schemas.microsoft.com/office/drawing/2014/main" id="{3633CB51-E44D-A744-B977-08D839D4A06E}"/>
                  </a:ext>
                </a:extLst>
              </p:cNvPr>
              <p:cNvSpPr/>
              <p:nvPr/>
            </p:nvSpPr>
            <p:spPr>
              <a:xfrm>
                <a:off x="9353371" y="2662015"/>
                <a:ext cx="303784" cy="125311"/>
              </a:xfrm>
              <a:prstGeom prst="rect">
                <a:avLst/>
              </a:prstGeom>
              <a:solidFill>
                <a:srgbClr val="9A9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extBox 44">
                <a:extLst>
                  <a:ext uri="{FF2B5EF4-FFF2-40B4-BE49-F238E27FC236}">
                    <a16:creationId xmlns:a16="http://schemas.microsoft.com/office/drawing/2014/main" id="{EC8F9F44-0065-1D47-8D1C-B7D3B1E8ECAE}"/>
                  </a:ext>
                </a:extLst>
              </p:cNvPr>
              <p:cNvSpPr txBox="1"/>
              <p:nvPr/>
            </p:nvSpPr>
            <p:spPr>
              <a:xfrm>
                <a:off x="9605471" y="2610741"/>
                <a:ext cx="748146" cy="230832"/>
              </a:xfrm>
              <a:prstGeom prst="rect">
                <a:avLst/>
              </a:prstGeom>
              <a:noFill/>
            </p:spPr>
            <p:txBody>
              <a:bodyPr wrap="square" rtlCol="0">
                <a:spAutoFit/>
              </a:bodyPr>
              <a:lstStyle/>
              <a:p>
                <a:r>
                  <a:rPr lang="en-US" sz="900" dirty="0">
                    <a:solidFill>
                      <a:schemeClr val="bg2">
                        <a:lumMod val="25000"/>
                      </a:schemeClr>
                    </a:solidFill>
                  </a:rPr>
                  <a:t>GSI-GEOS</a:t>
                </a:r>
              </a:p>
            </p:txBody>
          </p:sp>
          <p:sp>
            <p:nvSpPr>
              <p:cNvPr id="46" name="Rectangle 45">
                <a:extLst>
                  <a:ext uri="{FF2B5EF4-FFF2-40B4-BE49-F238E27FC236}">
                    <a16:creationId xmlns:a16="http://schemas.microsoft.com/office/drawing/2014/main" id="{36C4E6DC-D527-B840-803C-06ADBF875021}"/>
                  </a:ext>
                </a:extLst>
              </p:cNvPr>
              <p:cNvSpPr/>
              <p:nvPr/>
            </p:nvSpPr>
            <p:spPr>
              <a:xfrm>
                <a:off x="9351943" y="2852871"/>
                <a:ext cx="303784" cy="125311"/>
              </a:xfrm>
              <a:prstGeom prst="rect">
                <a:avLst/>
              </a:prstGeom>
              <a:solidFill>
                <a:srgbClr val="FF9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Box 46">
                <a:extLst>
                  <a:ext uri="{FF2B5EF4-FFF2-40B4-BE49-F238E27FC236}">
                    <a16:creationId xmlns:a16="http://schemas.microsoft.com/office/drawing/2014/main" id="{835C16C2-281F-C44D-A52E-EC1D2E70E390}"/>
                  </a:ext>
                </a:extLst>
              </p:cNvPr>
              <p:cNvSpPr txBox="1"/>
              <p:nvPr/>
            </p:nvSpPr>
            <p:spPr>
              <a:xfrm>
                <a:off x="9604043" y="2797324"/>
                <a:ext cx="800090" cy="230832"/>
              </a:xfrm>
              <a:prstGeom prst="rect">
                <a:avLst/>
              </a:prstGeom>
              <a:noFill/>
            </p:spPr>
            <p:txBody>
              <a:bodyPr wrap="square" rtlCol="0">
                <a:spAutoFit/>
              </a:bodyPr>
              <a:lstStyle/>
              <a:p>
                <a:r>
                  <a:rPr lang="en-US" sz="900" dirty="0">
                    <a:solidFill>
                      <a:schemeClr val="bg2">
                        <a:lumMod val="25000"/>
                      </a:schemeClr>
                    </a:solidFill>
                  </a:rPr>
                  <a:t>JEDI-GEOS</a:t>
                </a:r>
              </a:p>
            </p:txBody>
          </p:sp>
        </p:grpSp>
        <p:grpSp>
          <p:nvGrpSpPr>
            <p:cNvPr id="58" name="Group 57">
              <a:extLst>
                <a:ext uri="{FF2B5EF4-FFF2-40B4-BE49-F238E27FC236}">
                  <a16:creationId xmlns:a16="http://schemas.microsoft.com/office/drawing/2014/main" id="{537BA496-EB66-414F-AD4B-5805FA65D945}"/>
                </a:ext>
              </a:extLst>
            </p:cNvPr>
            <p:cNvGrpSpPr/>
            <p:nvPr/>
          </p:nvGrpSpPr>
          <p:grpSpPr>
            <a:xfrm>
              <a:off x="7578363" y="3297420"/>
              <a:ext cx="3073253" cy="249983"/>
              <a:chOff x="7578363" y="3278678"/>
              <a:chExt cx="3073253" cy="249983"/>
            </a:xfrm>
          </p:grpSpPr>
          <p:sp>
            <p:nvSpPr>
              <p:cNvPr id="48" name="TextBox 47">
                <a:extLst>
                  <a:ext uri="{FF2B5EF4-FFF2-40B4-BE49-F238E27FC236}">
                    <a16:creationId xmlns:a16="http://schemas.microsoft.com/office/drawing/2014/main" id="{EC3591AD-AB9F-9C45-BD89-0C9A550F0012}"/>
                  </a:ext>
                </a:extLst>
              </p:cNvPr>
              <p:cNvSpPr txBox="1"/>
              <p:nvPr/>
            </p:nvSpPr>
            <p:spPr>
              <a:xfrm>
                <a:off x="7578363" y="3282440"/>
                <a:ext cx="438750" cy="246221"/>
              </a:xfrm>
              <a:prstGeom prst="rect">
                <a:avLst/>
              </a:prstGeom>
              <a:noFill/>
            </p:spPr>
            <p:txBody>
              <a:bodyPr wrap="square" rtlCol="0">
                <a:spAutoFit/>
              </a:bodyPr>
              <a:lstStyle/>
              <a:p>
                <a:pPr algn="ctr"/>
                <a:r>
                  <a:rPr lang="en-US" sz="1000" dirty="0">
                    <a:solidFill>
                      <a:schemeClr val="bg2">
                        <a:lumMod val="25000"/>
                      </a:schemeClr>
                    </a:solidFill>
                  </a:rPr>
                  <a:t>0</a:t>
                </a:r>
              </a:p>
            </p:txBody>
          </p:sp>
          <p:sp>
            <p:nvSpPr>
              <p:cNvPr id="49" name="TextBox 48">
                <a:extLst>
                  <a:ext uri="{FF2B5EF4-FFF2-40B4-BE49-F238E27FC236}">
                    <a16:creationId xmlns:a16="http://schemas.microsoft.com/office/drawing/2014/main" id="{76DA9103-ECF3-794B-8901-50BEE35CB139}"/>
                  </a:ext>
                </a:extLst>
              </p:cNvPr>
              <p:cNvSpPr txBox="1"/>
              <p:nvPr/>
            </p:nvSpPr>
            <p:spPr>
              <a:xfrm>
                <a:off x="7948123" y="3281188"/>
                <a:ext cx="438750" cy="246221"/>
              </a:xfrm>
              <a:prstGeom prst="rect">
                <a:avLst/>
              </a:prstGeom>
              <a:noFill/>
            </p:spPr>
            <p:txBody>
              <a:bodyPr wrap="square" rtlCol="0">
                <a:spAutoFit/>
              </a:bodyPr>
              <a:lstStyle/>
              <a:p>
                <a:pPr algn="ctr"/>
                <a:r>
                  <a:rPr lang="en-US" sz="1000" dirty="0">
                    <a:solidFill>
                      <a:schemeClr val="bg2">
                        <a:lumMod val="25000"/>
                      </a:schemeClr>
                    </a:solidFill>
                  </a:rPr>
                  <a:t>1</a:t>
                </a:r>
              </a:p>
            </p:txBody>
          </p:sp>
          <p:sp>
            <p:nvSpPr>
              <p:cNvPr id="52" name="TextBox 51">
                <a:extLst>
                  <a:ext uri="{FF2B5EF4-FFF2-40B4-BE49-F238E27FC236}">
                    <a16:creationId xmlns:a16="http://schemas.microsoft.com/office/drawing/2014/main" id="{D81D50A4-3141-8C4A-8299-D274CD8BCF36}"/>
                  </a:ext>
                </a:extLst>
              </p:cNvPr>
              <p:cNvSpPr txBox="1"/>
              <p:nvPr/>
            </p:nvSpPr>
            <p:spPr>
              <a:xfrm>
                <a:off x="8330363" y="3281184"/>
                <a:ext cx="438750" cy="246221"/>
              </a:xfrm>
              <a:prstGeom prst="rect">
                <a:avLst/>
              </a:prstGeom>
              <a:noFill/>
            </p:spPr>
            <p:txBody>
              <a:bodyPr wrap="square" rtlCol="0">
                <a:spAutoFit/>
              </a:bodyPr>
              <a:lstStyle/>
              <a:p>
                <a:pPr algn="ctr"/>
                <a:r>
                  <a:rPr lang="en-US" sz="1000" dirty="0">
                    <a:solidFill>
                      <a:schemeClr val="bg2">
                        <a:lumMod val="25000"/>
                      </a:schemeClr>
                    </a:solidFill>
                  </a:rPr>
                  <a:t>2</a:t>
                </a:r>
              </a:p>
            </p:txBody>
          </p:sp>
          <p:sp>
            <p:nvSpPr>
              <p:cNvPr id="53" name="TextBox 52">
                <a:extLst>
                  <a:ext uri="{FF2B5EF4-FFF2-40B4-BE49-F238E27FC236}">
                    <a16:creationId xmlns:a16="http://schemas.microsoft.com/office/drawing/2014/main" id="{4FF1F313-F095-C446-8A2B-4F3E3BFD2815}"/>
                  </a:ext>
                </a:extLst>
              </p:cNvPr>
              <p:cNvSpPr txBox="1"/>
              <p:nvPr/>
            </p:nvSpPr>
            <p:spPr>
              <a:xfrm>
                <a:off x="8703871" y="3279932"/>
                <a:ext cx="438750" cy="246221"/>
              </a:xfrm>
              <a:prstGeom prst="rect">
                <a:avLst/>
              </a:prstGeom>
              <a:noFill/>
            </p:spPr>
            <p:txBody>
              <a:bodyPr wrap="square" rtlCol="0">
                <a:spAutoFit/>
              </a:bodyPr>
              <a:lstStyle/>
              <a:p>
                <a:pPr algn="ctr"/>
                <a:r>
                  <a:rPr lang="en-US" sz="1000" dirty="0">
                    <a:solidFill>
                      <a:schemeClr val="bg2">
                        <a:lumMod val="25000"/>
                      </a:schemeClr>
                    </a:solidFill>
                  </a:rPr>
                  <a:t>3</a:t>
                </a:r>
              </a:p>
            </p:txBody>
          </p:sp>
          <p:sp>
            <p:nvSpPr>
              <p:cNvPr id="54" name="TextBox 53">
                <a:extLst>
                  <a:ext uri="{FF2B5EF4-FFF2-40B4-BE49-F238E27FC236}">
                    <a16:creationId xmlns:a16="http://schemas.microsoft.com/office/drawing/2014/main" id="{E67C49C6-1789-7549-ABFA-6201F0471D9F}"/>
                  </a:ext>
                </a:extLst>
              </p:cNvPr>
              <p:cNvSpPr txBox="1"/>
              <p:nvPr/>
            </p:nvSpPr>
            <p:spPr>
              <a:xfrm>
                <a:off x="9083610" y="3281186"/>
                <a:ext cx="438750" cy="246221"/>
              </a:xfrm>
              <a:prstGeom prst="rect">
                <a:avLst/>
              </a:prstGeom>
              <a:noFill/>
            </p:spPr>
            <p:txBody>
              <a:bodyPr wrap="square" rtlCol="0">
                <a:spAutoFit/>
              </a:bodyPr>
              <a:lstStyle/>
              <a:p>
                <a:pPr algn="ctr"/>
                <a:r>
                  <a:rPr lang="en-US" sz="1000" dirty="0">
                    <a:solidFill>
                      <a:schemeClr val="bg2">
                        <a:lumMod val="25000"/>
                      </a:schemeClr>
                    </a:solidFill>
                  </a:rPr>
                  <a:t>4</a:t>
                </a:r>
              </a:p>
            </p:txBody>
          </p:sp>
          <p:sp>
            <p:nvSpPr>
              <p:cNvPr id="55" name="TextBox 54">
                <a:extLst>
                  <a:ext uri="{FF2B5EF4-FFF2-40B4-BE49-F238E27FC236}">
                    <a16:creationId xmlns:a16="http://schemas.microsoft.com/office/drawing/2014/main" id="{2AA997BB-2BF2-E147-B8BC-56F3A490FBE0}"/>
                  </a:ext>
                </a:extLst>
              </p:cNvPr>
              <p:cNvSpPr txBox="1"/>
              <p:nvPr/>
            </p:nvSpPr>
            <p:spPr>
              <a:xfrm>
                <a:off x="9453370" y="3279934"/>
                <a:ext cx="438750" cy="246221"/>
              </a:xfrm>
              <a:prstGeom prst="rect">
                <a:avLst/>
              </a:prstGeom>
              <a:noFill/>
            </p:spPr>
            <p:txBody>
              <a:bodyPr wrap="square" rtlCol="0">
                <a:spAutoFit/>
              </a:bodyPr>
              <a:lstStyle/>
              <a:p>
                <a:pPr algn="ctr"/>
                <a:r>
                  <a:rPr lang="en-US" sz="1000" dirty="0">
                    <a:solidFill>
                      <a:schemeClr val="bg2">
                        <a:lumMod val="25000"/>
                      </a:schemeClr>
                    </a:solidFill>
                  </a:rPr>
                  <a:t>5</a:t>
                </a:r>
              </a:p>
            </p:txBody>
          </p:sp>
          <p:sp>
            <p:nvSpPr>
              <p:cNvPr id="56" name="TextBox 55">
                <a:extLst>
                  <a:ext uri="{FF2B5EF4-FFF2-40B4-BE49-F238E27FC236}">
                    <a16:creationId xmlns:a16="http://schemas.microsoft.com/office/drawing/2014/main" id="{56108194-030D-104C-8409-607FA9256FF3}"/>
                  </a:ext>
                </a:extLst>
              </p:cNvPr>
              <p:cNvSpPr txBox="1"/>
              <p:nvPr/>
            </p:nvSpPr>
            <p:spPr>
              <a:xfrm>
                <a:off x="9835610" y="3279930"/>
                <a:ext cx="438750" cy="246221"/>
              </a:xfrm>
              <a:prstGeom prst="rect">
                <a:avLst/>
              </a:prstGeom>
              <a:noFill/>
            </p:spPr>
            <p:txBody>
              <a:bodyPr wrap="square" rtlCol="0">
                <a:spAutoFit/>
              </a:bodyPr>
              <a:lstStyle/>
              <a:p>
                <a:pPr algn="ctr"/>
                <a:r>
                  <a:rPr lang="en-US" sz="1000" dirty="0">
                    <a:solidFill>
                      <a:schemeClr val="bg2">
                        <a:lumMod val="25000"/>
                      </a:schemeClr>
                    </a:solidFill>
                  </a:rPr>
                  <a:t>6</a:t>
                </a:r>
              </a:p>
            </p:txBody>
          </p:sp>
          <p:sp>
            <p:nvSpPr>
              <p:cNvPr id="57" name="TextBox 56">
                <a:extLst>
                  <a:ext uri="{FF2B5EF4-FFF2-40B4-BE49-F238E27FC236}">
                    <a16:creationId xmlns:a16="http://schemas.microsoft.com/office/drawing/2014/main" id="{5640D1FC-A9B1-C44C-8CFA-F3BBB89BD9E4}"/>
                  </a:ext>
                </a:extLst>
              </p:cNvPr>
              <p:cNvSpPr txBox="1"/>
              <p:nvPr/>
            </p:nvSpPr>
            <p:spPr>
              <a:xfrm>
                <a:off x="10212866" y="3278678"/>
                <a:ext cx="438750" cy="246221"/>
              </a:xfrm>
              <a:prstGeom prst="rect">
                <a:avLst/>
              </a:prstGeom>
              <a:noFill/>
            </p:spPr>
            <p:txBody>
              <a:bodyPr wrap="square" rtlCol="0">
                <a:spAutoFit/>
              </a:bodyPr>
              <a:lstStyle/>
              <a:p>
                <a:pPr algn="ctr"/>
                <a:r>
                  <a:rPr lang="en-US" sz="1000" dirty="0">
                    <a:solidFill>
                      <a:schemeClr val="bg2">
                        <a:lumMod val="25000"/>
                      </a:schemeClr>
                    </a:solidFill>
                  </a:rPr>
                  <a:t>7</a:t>
                </a:r>
              </a:p>
            </p:txBody>
          </p:sp>
        </p:grpSp>
        <p:grpSp>
          <p:nvGrpSpPr>
            <p:cNvPr id="69" name="Group 68">
              <a:extLst>
                <a:ext uri="{FF2B5EF4-FFF2-40B4-BE49-F238E27FC236}">
                  <a16:creationId xmlns:a16="http://schemas.microsoft.com/office/drawing/2014/main" id="{2E9142B0-0D58-1347-BA9F-F8D779626717}"/>
                </a:ext>
              </a:extLst>
            </p:cNvPr>
            <p:cNvGrpSpPr/>
            <p:nvPr/>
          </p:nvGrpSpPr>
          <p:grpSpPr>
            <a:xfrm>
              <a:off x="7730352" y="6001544"/>
              <a:ext cx="3244387" cy="251237"/>
              <a:chOff x="6947108" y="5817916"/>
              <a:chExt cx="3244387" cy="251237"/>
            </a:xfrm>
          </p:grpSpPr>
          <p:sp>
            <p:nvSpPr>
              <p:cNvPr id="60" name="TextBox 59">
                <a:extLst>
                  <a:ext uri="{FF2B5EF4-FFF2-40B4-BE49-F238E27FC236}">
                    <a16:creationId xmlns:a16="http://schemas.microsoft.com/office/drawing/2014/main" id="{BFF8E4B2-B270-104D-8D8D-301F865A8B68}"/>
                  </a:ext>
                </a:extLst>
              </p:cNvPr>
              <p:cNvSpPr txBox="1"/>
              <p:nvPr/>
            </p:nvSpPr>
            <p:spPr>
              <a:xfrm>
                <a:off x="6947108" y="5822932"/>
                <a:ext cx="438750" cy="246221"/>
              </a:xfrm>
              <a:prstGeom prst="rect">
                <a:avLst/>
              </a:prstGeom>
              <a:noFill/>
            </p:spPr>
            <p:txBody>
              <a:bodyPr wrap="square" rtlCol="0">
                <a:spAutoFit/>
              </a:bodyPr>
              <a:lstStyle/>
              <a:p>
                <a:pPr algn="ctr"/>
                <a:r>
                  <a:rPr lang="en-US" sz="1000" dirty="0">
                    <a:solidFill>
                      <a:schemeClr val="bg2">
                        <a:lumMod val="25000"/>
                      </a:schemeClr>
                    </a:solidFill>
                  </a:rPr>
                  <a:t>−40</a:t>
                </a:r>
              </a:p>
            </p:txBody>
          </p:sp>
          <p:sp>
            <p:nvSpPr>
              <p:cNvPr id="61" name="TextBox 60">
                <a:extLst>
                  <a:ext uri="{FF2B5EF4-FFF2-40B4-BE49-F238E27FC236}">
                    <a16:creationId xmlns:a16="http://schemas.microsoft.com/office/drawing/2014/main" id="{DB28023C-9441-F04D-90B3-5FFB5EC8A979}"/>
                  </a:ext>
                </a:extLst>
              </p:cNvPr>
              <p:cNvSpPr txBox="1"/>
              <p:nvPr/>
            </p:nvSpPr>
            <p:spPr>
              <a:xfrm>
                <a:off x="7298128" y="5821680"/>
                <a:ext cx="438750" cy="246221"/>
              </a:xfrm>
              <a:prstGeom prst="rect">
                <a:avLst/>
              </a:prstGeom>
              <a:noFill/>
            </p:spPr>
            <p:txBody>
              <a:bodyPr wrap="square" rtlCol="0">
                <a:spAutoFit/>
              </a:bodyPr>
              <a:lstStyle/>
              <a:p>
                <a:pPr algn="ctr"/>
                <a:r>
                  <a:rPr lang="en-US" sz="1000" dirty="0">
                    <a:solidFill>
                      <a:schemeClr val="bg2">
                        <a:lumMod val="25000"/>
                      </a:schemeClr>
                    </a:solidFill>
                  </a:rPr>
                  <a:t>−35</a:t>
                </a:r>
              </a:p>
            </p:txBody>
          </p:sp>
          <p:sp>
            <p:nvSpPr>
              <p:cNvPr id="62" name="TextBox 61">
                <a:extLst>
                  <a:ext uri="{FF2B5EF4-FFF2-40B4-BE49-F238E27FC236}">
                    <a16:creationId xmlns:a16="http://schemas.microsoft.com/office/drawing/2014/main" id="{3417626A-1C8A-E94A-AFFA-028699C6C473}"/>
                  </a:ext>
                </a:extLst>
              </p:cNvPr>
              <p:cNvSpPr txBox="1"/>
              <p:nvPr/>
            </p:nvSpPr>
            <p:spPr>
              <a:xfrm>
                <a:off x="7650384" y="5821676"/>
                <a:ext cx="438750" cy="246221"/>
              </a:xfrm>
              <a:prstGeom prst="rect">
                <a:avLst/>
              </a:prstGeom>
              <a:noFill/>
            </p:spPr>
            <p:txBody>
              <a:bodyPr wrap="square" rtlCol="0">
                <a:spAutoFit/>
              </a:bodyPr>
              <a:lstStyle/>
              <a:p>
                <a:pPr algn="ctr"/>
                <a:r>
                  <a:rPr lang="en-US" sz="1000" dirty="0">
                    <a:solidFill>
                      <a:schemeClr val="bg2">
                        <a:lumMod val="25000"/>
                      </a:schemeClr>
                    </a:solidFill>
                  </a:rPr>
                  <a:t>−30</a:t>
                </a:r>
              </a:p>
            </p:txBody>
          </p:sp>
          <p:sp>
            <p:nvSpPr>
              <p:cNvPr id="63" name="TextBox 62">
                <a:extLst>
                  <a:ext uri="{FF2B5EF4-FFF2-40B4-BE49-F238E27FC236}">
                    <a16:creationId xmlns:a16="http://schemas.microsoft.com/office/drawing/2014/main" id="{DC52B5DC-4AA7-FD4A-A16A-C7874A475A9D}"/>
                  </a:ext>
                </a:extLst>
              </p:cNvPr>
              <p:cNvSpPr txBox="1"/>
              <p:nvPr/>
            </p:nvSpPr>
            <p:spPr>
              <a:xfrm>
                <a:off x="7997660" y="5820424"/>
                <a:ext cx="438750" cy="246221"/>
              </a:xfrm>
              <a:prstGeom prst="rect">
                <a:avLst/>
              </a:prstGeom>
              <a:noFill/>
            </p:spPr>
            <p:txBody>
              <a:bodyPr wrap="square" rtlCol="0">
                <a:spAutoFit/>
              </a:bodyPr>
              <a:lstStyle/>
              <a:p>
                <a:pPr algn="ctr"/>
                <a:r>
                  <a:rPr lang="en-US" sz="1000" dirty="0">
                    <a:solidFill>
                      <a:schemeClr val="bg2">
                        <a:lumMod val="25000"/>
                      </a:schemeClr>
                    </a:solidFill>
                  </a:rPr>
                  <a:t>−25</a:t>
                </a:r>
              </a:p>
            </p:txBody>
          </p:sp>
          <p:sp>
            <p:nvSpPr>
              <p:cNvPr id="64" name="TextBox 63">
                <a:extLst>
                  <a:ext uri="{FF2B5EF4-FFF2-40B4-BE49-F238E27FC236}">
                    <a16:creationId xmlns:a16="http://schemas.microsoft.com/office/drawing/2014/main" id="{CB4333E5-2FA7-B645-8BAC-DD1C27BC2503}"/>
                  </a:ext>
                </a:extLst>
              </p:cNvPr>
              <p:cNvSpPr txBox="1"/>
              <p:nvPr/>
            </p:nvSpPr>
            <p:spPr>
              <a:xfrm>
                <a:off x="8351164" y="5821678"/>
                <a:ext cx="438750" cy="246221"/>
              </a:xfrm>
              <a:prstGeom prst="rect">
                <a:avLst/>
              </a:prstGeom>
              <a:noFill/>
            </p:spPr>
            <p:txBody>
              <a:bodyPr wrap="square" rtlCol="0">
                <a:spAutoFit/>
              </a:bodyPr>
              <a:lstStyle/>
              <a:p>
                <a:pPr algn="ctr"/>
                <a:r>
                  <a:rPr lang="en-US" sz="1000" dirty="0">
                    <a:solidFill>
                      <a:schemeClr val="bg2">
                        <a:lumMod val="25000"/>
                      </a:schemeClr>
                    </a:solidFill>
                  </a:rPr>
                  <a:t>−20</a:t>
                </a:r>
              </a:p>
            </p:txBody>
          </p:sp>
          <p:sp>
            <p:nvSpPr>
              <p:cNvPr id="65" name="TextBox 64">
                <a:extLst>
                  <a:ext uri="{FF2B5EF4-FFF2-40B4-BE49-F238E27FC236}">
                    <a16:creationId xmlns:a16="http://schemas.microsoft.com/office/drawing/2014/main" id="{519CAD39-8190-914F-9573-89D9285DE35D}"/>
                  </a:ext>
                </a:extLst>
              </p:cNvPr>
              <p:cNvSpPr txBox="1"/>
              <p:nvPr/>
            </p:nvSpPr>
            <p:spPr>
              <a:xfrm>
                <a:off x="8698439" y="5820426"/>
                <a:ext cx="438750" cy="246221"/>
              </a:xfrm>
              <a:prstGeom prst="rect">
                <a:avLst/>
              </a:prstGeom>
              <a:noFill/>
            </p:spPr>
            <p:txBody>
              <a:bodyPr wrap="square" rtlCol="0">
                <a:spAutoFit/>
              </a:bodyPr>
              <a:lstStyle/>
              <a:p>
                <a:pPr algn="ctr"/>
                <a:r>
                  <a:rPr lang="en-US" sz="1000" dirty="0">
                    <a:solidFill>
                      <a:schemeClr val="bg2">
                        <a:lumMod val="25000"/>
                      </a:schemeClr>
                    </a:solidFill>
                  </a:rPr>
                  <a:t>−15</a:t>
                </a:r>
              </a:p>
            </p:txBody>
          </p:sp>
          <p:sp>
            <p:nvSpPr>
              <p:cNvPr id="66" name="TextBox 65">
                <a:extLst>
                  <a:ext uri="{FF2B5EF4-FFF2-40B4-BE49-F238E27FC236}">
                    <a16:creationId xmlns:a16="http://schemas.microsoft.com/office/drawing/2014/main" id="{B9B8D612-9643-9944-A242-355931A6ACE0}"/>
                  </a:ext>
                </a:extLst>
              </p:cNvPr>
              <p:cNvSpPr txBox="1"/>
              <p:nvPr/>
            </p:nvSpPr>
            <p:spPr>
              <a:xfrm>
                <a:off x="9050701" y="5820422"/>
                <a:ext cx="438750" cy="246221"/>
              </a:xfrm>
              <a:prstGeom prst="rect">
                <a:avLst/>
              </a:prstGeom>
              <a:noFill/>
            </p:spPr>
            <p:txBody>
              <a:bodyPr wrap="square" rtlCol="0">
                <a:spAutoFit/>
              </a:bodyPr>
              <a:lstStyle/>
              <a:p>
                <a:pPr algn="ctr"/>
                <a:r>
                  <a:rPr lang="en-US" sz="1000" dirty="0">
                    <a:solidFill>
                      <a:schemeClr val="bg2">
                        <a:lumMod val="25000"/>
                      </a:schemeClr>
                    </a:solidFill>
                  </a:rPr>
                  <a:t>−10</a:t>
                </a:r>
              </a:p>
            </p:txBody>
          </p:sp>
          <p:sp>
            <p:nvSpPr>
              <p:cNvPr id="67" name="TextBox 66">
                <a:extLst>
                  <a:ext uri="{FF2B5EF4-FFF2-40B4-BE49-F238E27FC236}">
                    <a16:creationId xmlns:a16="http://schemas.microsoft.com/office/drawing/2014/main" id="{57F4771F-24C7-5E48-B835-BB9550CEF6B2}"/>
                  </a:ext>
                </a:extLst>
              </p:cNvPr>
              <p:cNvSpPr txBox="1"/>
              <p:nvPr/>
            </p:nvSpPr>
            <p:spPr>
              <a:xfrm>
                <a:off x="9397971" y="5819170"/>
                <a:ext cx="438750" cy="246221"/>
              </a:xfrm>
              <a:prstGeom prst="rect">
                <a:avLst/>
              </a:prstGeom>
              <a:noFill/>
            </p:spPr>
            <p:txBody>
              <a:bodyPr wrap="square" rtlCol="0">
                <a:spAutoFit/>
              </a:bodyPr>
              <a:lstStyle/>
              <a:p>
                <a:pPr algn="ctr"/>
                <a:r>
                  <a:rPr lang="en-US" sz="1000" dirty="0">
                    <a:solidFill>
                      <a:schemeClr val="bg2">
                        <a:lumMod val="25000"/>
                      </a:schemeClr>
                    </a:solidFill>
                  </a:rPr>
                  <a:t>−5</a:t>
                </a:r>
              </a:p>
            </p:txBody>
          </p:sp>
          <p:sp>
            <p:nvSpPr>
              <p:cNvPr id="68" name="TextBox 67">
                <a:extLst>
                  <a:ext uri="{FF2B5EF4-FFF2-40B4-BE49-F238E27FC236}">
                    <a16:creationId xmlns:a16="http://schemas.microsoft.com/office/drawing/2014/main" id="{5AD73E57-C098-764A-A86F-92DDF3624F5A}"/>
                  </a:ext>
                </a:extLst>
              </p:cNvPr>
              <p:cNvSpPr txBox="1"/>
              <p:nvPr/>
            </p:nvSpPr>
            <p:spPr>
              <a:xfrm>
                <a:off x="9752745" y="5817916"/>
                <a:ext cx="438750" cy="246221"/>
              </a:xfrm>
              <a:prstGeom prst="rect">
                <a:avLst/>
              </a:prstGeom>
              <a:noFill/>
            </p:spPr>
            <p:txBody>
              <a:bodyPr wrap="square" rtlCol="0">
                <a:spAutoFit/>
              </a:bodyPr>
              <a:lstStyle/>
              <a:p>
                <a:pPr algn="ctr"/>
                <a:r>
                  <a:rPr lang="en-US" sz="1000" dirty="0">
                    <a:solidFill>
                      <a:schemeClr val="bg2">
                        <a:lumMod val="25000"/>
                      </a:schemeClr>
                    </a:solidFill>
                  </a:rPr>
                  <a:t>0</a:t>
                </a:r>
              </a:p>
            </p:txBody>
          </p:sp>
        </p:grpSp>
      </p:grpSp>
      <p:sp>
        <p:nvSpPr>
          <p:cNvPr id="71" name="TextBox 70">
            <a:extLst>
              <a:ext uri="{FF2B5EF4-FFF2-40B4-BE49-F238E27FC236}">
                <a16:creationId xmlns:a16="http://schemas.microsoft.com/office/drawing/2014/main" id="{834E7A61-1092-DE45-A17B-1F11E1DA4C62}"/>
              </a:ext>
            </a:extLst>
          </p:cNvPr>
          <p:cNvSpPr txBox="1"/>
          <p:nvPr/>
        </p:nvSpPr>
        <p:spPr>
          <a:xfrm>
            <a:off x="944303" y="979006"/>
            <a:ext cx="6327600" cy="1077603"/>
          </a:xfrm>
          <a:prstGeom prst="rect">
            <a:avLst/>
          </a:prstGeom>
          <a:noFill/>
        </p:spPr>
        <p:txBody>
          <a:bodyPr wrap="square" rtlCol="0">
            <a:spAutoFit/>
          </a:bodyPr>
          <a:lstStyle/>
          <a:p>
            <a:pPr marL="285750" indent="-285750">
              <a:spcAft>
                <a:spcPts val="300"/>
              </a:spcAft>
              <a:buFont typeface="Arial" panose="020B0604020202020204" pitchFamily="34" charset="0"/>
              <a:buChar char="•"/>
            </a:pPr>
            <a:r>
              <a:rPr lang="en-US" sz="1351" dirty="0">
                <a:solidFill>
                  <a:srgbClr val="000000"/>
                </a:solidFill>
              </a:rPr>
              <a:t>JEDI- versus GSI-based 3D-EnVar, radiosonde only, c90 resolution</a:t>
            </a:r>
          </a:p>
          <a:p>
            <a:pPr marL="285730" indent="-285730">
              <a:spcAft>
                <a:spcPts val="300"/>
              </a:spcAft>
              <a:buFont typeface="Arial" panose="020B0604020202020204" pitchFamily="34" charset="0"/>
              <a:buChar char="•"/>
            </a:pPr>
            <a:r>
              <a:rPr lang="en-US" sz="1351" dirty="0">
                <a:solidFill>
                  <a:srgbClr val="000000"/>
                </a:solidFill>
              </a:rPr>
              <a:t>Ensemble covariance replay to GSI control, single outer loop</a:t>
            </a:r>
          </a:p>
          <a:p>
            <a:pPr marL="285730" indent="-285730">
              <a:spcAft>
                <a:spcPts val="300"/>
              </a:spcAft>
              <a:buFont typeface="Arial" panose="020B0604020202020204" pitchFamily="34" charset="0"/>
              <a:buChar char="•"/>
            </a:pPr>
            <a:r>
              <a:rPr lang="en-US" sz="1351" dirty="0">
                <a:solidFill>
                  <a:srgbClr val="000000"/>
                </a:solidFill>
              </a:rPr>
              <a:t>24-h FSOI, moist energy norm, self-verification, 16 Dec2020 – 10 Jan2021</a:t>
            </a:r>
          </a:p>
          <a:p>
            <a:pPr>
              <a:spcAft>
                <a:spcPts val="300"/>
              </a:spcAft>
            </a:pPr>
            <a:r>
              <a:rPr lang="en-US" sz="1600" dirty="0">
                <a:solidFill>
                  <a:srgbClr val="000000"/>
                </a:solidFill>
              </a:rPr>
              <a:t>			</a:t>
            </a:r>
            <a:r>
              <a:rPr lang="en-US" sz="1600" i="1" dirty="0">
                <a:solidFill>
                  <a:srgbClr val="000000"/>
                </a:solidFill>
              </a:rPr>
              <a:t>...see Fabio </a:t>
            </a:r>
            <a:r>
              <a:rPr lang="en-US" sz="1600" i="1" dirty="0" err="1">
                <a:solidFill>
                  <a:srgbClr val="000000"/>
                </a:solidFill>
              </a:rPr>
              <a:t>Diniz</a:t>
            </a:r>
            <a:r>
              <a:rPr lang="en-US" sz="1600" i="1" dirty="0">
                <a:solidFill>
                  <a:srgbClr val="000000"/>
                </a:solidFill>
              </a:rPr>
              <a:t> poster (P2)</a:t>
            </a:r>
          </a:p>
        </p:txBody>
      </p:sp>
      <p:sp>
        <p:nvSpPr>
          <p:cNvPr id="81" name="TextBox 80">
            <a:extLst>
              <a:ext uri="{FF2B5EF4-FFF2-40B4-BE49-F238E27FC236}">
                <a16:creationId xmlns:a16="http://schemas.microsoft.com/office/drawing/2014/main" id="{334A9EA4-48F1-6D44-93E2-426C60E0573F}"/>
              </a:ext>
            </a:extLst>
          </p:cNvPr>
          <p:cNvSpPr txBox="1"/>
          <p:nvPr/>
        </p:nvSpPr>
        <p:spPr>
          <a:xfrm>
            <a:off x="964337" y="5848302"/>
            <a:ext cx="6486918" cy="307777"/>
          </a:xfrm>
          <a:prstGeom prst="rect">
            <a:avLst/>
          </a:prstGeom>
          <a:noFill/>
        </p:spPr>
        <p:txBody>
          <a:bodyPr wrap="square" rtlCol="0">
            <a:spAutoFit/>
          </a:bodyPr>
          <a:lstStyle/>
          <a:p>
            <a:r>
              <a:rPr lang="en-US" sz="1400" i="1" dirty="0">
                <a:solidFill>
                  <a:schemeClr val="bg2">
                    <a:lumMod val="10000"/>
                  </a:schemeClr>
                </a:solidFill>
              </a:rPr>
              <a:t>Smaller forecast error and FSOI in JEDI-GEOS...weaker draw to observations</a:t>
            </a:r>
          </a:p>
        </p:txBody>
      </p:sp>
      <p:grpSp>
        <p:nvGrpSpPr>
          <p:cNvPr id="23" name="Group 22">
            <a:extLst>
              <a:ext uri="{FF2B5EF4-FFF2-40B4-BE49-F238E27FC236}">
                <a16:creationId xmlns:a16="http://schemas.microsoft.com/office/drawing/2014/main" id="{DD51AC76-1024-1A4F-8ED1-72D98791DE20}"/>
              </a:ext>
            </a:extLst>
          </p:cNvPr>
          <p:cNvGrpSpPr/>
          <p:nvPr/>
        </p:nvGrpSpPr>
        <p:grpSpPr>
          <a:xfrm>
            <a:off x="1273150" y="2068017"/>
            <a:ext cx="5504167" cy="3702144"/>
            <a:chOff x="1273150" y="2068017"/>
            <a:chExt cx="5504167" cy="3702144"/>
          </a:xfrm>
        </p:grpSpPr>
        <p:pic>
          <p:nvPicPr>
            <p:cNvPr id="14" name="Picture 13" descr="Chart, line chart&#10;&#10;Description automatically generated">
              <a:extLst>
                <a:ext uri="{FF2B5EF4-FFF2-40B4-BE49-F238E27FC236}">
                  <a16:creationId xmlns:a16="http://schemas.microsoft.com/office/drawing/2014/main" id="{7490D306-C2C3-2147-991B-7E889646A7E7}"/>
                </a:ext>
              </a:extLst>
            </p:cNvPr>
            <p:cNvPicPr>
              <a:picLocks noChangeAspect="1"/>
            </p:cNvPicPr>
            <p:nvPr/>
          </p:nvPicPr>
          <p:blipFill rotWithShape="1">
            <a:blip r:embed="rId4"/>
            <a:srcRect l="8520" t="11079" r="8605" b="9568"/>
            <a:stretch/>
          </p:blipFill>
          <p:spPr>
            <a:xfrm>
              <a:off x="1540383" y="2309003"/>
              <a:ext cx="4357367" cy="3129167"/>
            </a:xfrm>
            <a:prstGeom prst="rect">
              <a:avLst/>
            </a:prstGeom>
          </p:spPr>
        </p:pic>
        <p:grpSp>
          <p:nvGrpSpPr>
            <p:cNvPr id="80" name="Group 79">
              <a:extLst>
                <a:ext uri="{FF2B5EF4-FFF2-40B4-BE49-F238E27FC236}">
                  <a16:creationId xmlns:a16="http://schemas.microsoft.com/office/drawing/2014/main" id="{B60D9CF4-1DE5-DE4E-80A0-C7A8DAA648A1}"/>
                </a:ext>
              </a:extLst>
            </p:cNvPr>
            <p:cNvGrpSpPr/>
            <p:nvPr/>
          </p:nvGrpSpPr>
          <p:grpSpPr>
            <a:xfrm>
              <a:off x="1595851" y="5398321"/>
              <a:ext cx="4218518" cy="371840"/>
              <a:chOff x="1419200" y="5888154"/>
              <a:chExt cx="4218518" cy="371840"/>
            </a:xfrm>
          </p:grpSpPr>
          <p:sp>
            <p:nvSpPr>
              <p:cNvPr id="72" name="TextBox 71">
                <a:extLst>
                  <a:ext uri="{FF2B5EF4-FFF2-40B4-BE49-F238E27FC236}">
                    <a16:creationId xmlns:a16="http://schemas.microsoft.com/office/drawing/2014/main" id="{A9A53733-46A1-9045-B70D-BBCF2772903E}"/>
                  </a:ext>
                </a:extLst>
              </p:cNvPr>
              <p:cNvSpPr txBox="1"/>
              <p:nvPr/>
            </p:nvSpPr>
            <p:spPr>
              <a:xfrm>
                <a:off x="1419200" y="5890662"/>
                <a:ext cx="687954" cy="369332"/>
              </a:xfrm>
              <a:prstGeom prst="rect">
                <a:avLst/>
              </a:prstGeom>
              <a:noFill/>
            </p:spPr>
            <p:txBody>
              <a:bodyPr wrap="square" rtlCol="0">
                <a:spAutoFit/>
              </a:bodyPr>
              <a:lstStyle/>
              <a:p>
                <a:pPr algn="ctr"/>
                <a:r>
                  <a:rPr lang="en-US" sz="900" dirty="0">
                    <a:solidFill>
                      <a:schemeClr val="bg2">
                        <a:lumMod val="25000"/>
                      </a:schemeClr>
                    </a:solidFill>
                  </a:rPr>
                  <a:t>19 Dec 2020</a:t>
                </a:r>
              </a:p>
            </p:txBody>
          </p:sp>
          <p:sp>
            <p:nvSpPr>
              <p:cNvPr id="73" name="TextBox 72">
                <a:extLst>
                  <a:ext uri="{FF2B5EF4-FFF2-40B4-BE49-F238E27FC236}">
                    <a16:creationId xmlns:a16="http://schemas.microsoft.com/office/drawing/2014/main" id="{DD8EBDCE-8880-674F-86CA-32485349EAFC}"/>
                  </a:ext>
                </a:extLst>
              </p:cNvPr>
              <p:cNvSpPr txBox="1"/>
              <p:nvPr/>
            </p:nvSpPr>
            <p:spPr>
              <a:xfrm>
                <a:off x="2272777" y="5889410"/>
                <a:ext cx="737539" cy="230832"/>
              </a:xfrm>
              <a:prstGeom prst="rect">
                <a:avLst/>
              </a:prstGeom>
              <a:noFill/>
            </p:spPr>
            <p:txBody>
              <a:bodyPr wrap="square" rtlCol="0">
                <a:spAutoFit/>
              </a:bodyPr>
              <a:lstStyle/>
              <a:p>
                <a:pPr algn="ctr"/>
                <a:r>
                  <a:rPr lang="en-US" sz="900" dirty="0">
                    <a:solidFill>
                      <a:schemeClr val="bg2">
                        <a:lumMod val="25000"/>
                      </a:schemeClr>
                    </a:solidFill>
                  </a:rPr>
                  <a:t>24 Dec</a:t>
                </a:r>
              </a:p>
            </p:txBody>
          </p:sp>
          <p:sp>
            <p:nvSpPr>
              <p:cNvPr id="74" name="TextBox 73">
                <a:extLst>
                  <a:ext uri="{FF2B5EF4-FFF2-40B4-BE49-F238E27FC236}">
                    <a16:creationId xmlns:a16="http://schemas.microsoft.com/office/drawing/2014/main" id="{9B7757D6-4C4A-F144-8C6A-292FC05B0B97}"/>
                  </a:ext>
                </a:extLst>
              </p:cNvPr>
              <p:cNvSpPr txBox="1"/>
              <p:nvPr/>
            </p:nvSpPr>
            <p:spPr>
              <a:xfrm>
                <a:off x="3162720" y="5889406"/>
                <a:ext cx="727139" cy="230832"/>
              </a:xfrm>
              <a:prstGeom prst="rect">
                <a:avLst/>
              </a:prstGeom>
              <a:noFill/>
            </p:spPr>
            <p:txBody>
              <a:bodyPr wrap="square" rtlCol="0">
                <a:spAutoFit/>
              </a:bodyPr>
              <a:lstStyle/>
              <a:p>
                <a:pPr algn="ctr"/>
                <a:r>
                  <a:rPr lang="en-US" sz="900" dirty="0">
                    <a:solidFill>
                      <a:schemeClr val="bg2">
                        <a:lumMod val="25000"/>
                      </a:schemeClr>
                    </a:solidFill>
                  </a:rPr>
                  <a:t>29 Dec</a:t>
                </a:r>
              </a:p>
            </p:txBody>
          </p:sp>
          <p:sp>
            <p:nvSpPr>
              <p:cNvPr id="75" name="TextBox 74">
                <a:extLst>
                  <a:ext uri="{FF2B5EF4-FFF2-40B4-BE49-F238E27FC236}">
                    <a16:creationId xmlns:a16="http://schemas.microsoft.com/office/drawing/2014/main" id="{2B3A372B-D546-D744-997B-D612BDBCFB11}"/>
                  </a:ext>
                </a:extLst>
              </p:cNvPr>
              <p:cNvSpPr txBox="1"/>
              <p:nvPr/>
            </p:nvSpPr>
            <p:spPr>
              <a:xfrm>
                <a:off x="4037167" y="5888154"/>
                <a:ext cx="737539" cy="369332"/>
              </a:xfrm>
              <a:prstGeom prst="rect">
                <a:avLst/>
              </a:prstGeom>
              <a:noFill/>
            </p:spPr>
            <p:txBody>
              <a:bodyPr wrap="square" rtlCol="0">
                <a:spAutoFit/>
              </a:bodyPr>
              <a:lstStyle/>
              <a:p>
                <a:pPr algn="ctr"/>
                <a:r>
                  <a:rPr lang="en-US" sz="900" dirty="0">
                    <a:solidFill>
                      <a:schemeClr val="bg2">
                        <a:lumMod val="25000"/>
                      </a:schemeClr>
                    </a:solidFill>
                  </a:rPr>
                  <a:t>3 Jan 2021</a:t>
                </a:r>
              </a:p>
            </p:txBody>
          </p:sp>
          <p:sp>
            <p:nvSpPr>
              <p:cNvPr id="76" name="TextBox 75">
                <a:extLst>
                  <a:ext uri="{FF2B5EF4-FFF2-40B4-BE49-F238E27FC236}">
                    <a16:creationId xmlns:a16="http://schemas.microsoft.com/office/drawing/2014/main" id="{E79BD8A7-D4B7-0746-831C-A7536FD42F18}"/>
                  </a:ext>
                </a:extLst>
              </p:cNvPr>
              <p:cNvSpPr txBox="1"/>
              <p:nvPr/>
            </p:nvSpPr>
            <p:spPr>
              <a:xfrm>
                <a:off x="4933585" y="5889408"/>
                <a:ext cx="704133" cy="230832"/>
              </a:xfrm>
              <a:prstGeom prst="rect">
                <a:avLst/>
              </a:prstGeom>
              <a:noFill/>
            </p:spPr>
            <p:txBody>
              <a:bodyPr wrap="square" rtlCol="0">
                <a:spAutoFit/>
              </a:bodyPr>
              <a:lstStyle/>
              <a:p>
                <a:pPr algn="ctr"/>
                <a:r>
                  <a:rPr lang="en-US" sz="900" dirty="0">
                    <a:solidFill>
                      <a:schemeClr val="bg2">
                        <a:lumMod val="25000"/>
                      </a:schemeClr>
                    </a:solidFill>
                  </a:rPr>
                  <a:t>8 Jan</a:t>
                </a:r>
              </a:p>
            </p:txBody>
          </p:sp>
        </p:grpSp>
        <p:sp>
          <p:nvSpPr>
            <p:cNvPr id="77" name="TextBox 76">
              <a:extLst>
                <a:ext uri="{FF2B5EF4-FFF2-40B4-BE49-F238E27FC236}">
                  <a16:creationId xmlns:a16="http://schemas.microsoft.com/office/drawing/2014/main" id="{730200E4-4687-E242-86A2-4BFBBA70A8AD}"/>
                </a:ext>
              </a:extLst>
            </p:cNvPr>
            <p:cNvSpPr txBox="1"/>
            <p:nvPr/>
          </p:nvSpPr>
          <p:spPr>
            <a:xfrm rot="16200000">
              <a:off x="439885" y="3792694"/>
              <a:ext cx="1912751" cy="246221"/>
            </a:xfrm>
            <a:prstGeom prst="rect">
              <a:avLst/>
            </a:prstGeom>
            <a:noFill/>
          </p:spPr>
          <p:txBody>
            <a:bodyPr wrap="square" rtlCol="0">
              <a:spAutoFit/>
            </a:bodyPr>
            <a:lstStyle/>
            <a:p>
              <a:pPr algn="ctr"/>
              <a:r>
                <a:rPr lang="en-US" sz="1000" dirty="0">
                  <a:solidFill>
                    <a:schemeClr val="bg2">
                      <a:lumMod val="25000"/>
                    </a:schemeClr>
                  </a:solidFill>
                </a:rPr>
                <a:t>Moist Total Energy (J/kg)</a:t>
              </a:r>
            </a:p>
          </p:txBody>
        </p:sp>
        <p:sp>
          <p:nvSpPr>
            <p:cNvPr id="78" name="TextBox 77">
              <a:extLst>
                <a:ext uri="{FF2B5EF4-FFF2-40B4-BE49-F238E27FC236}">
                  <a16:creationId xmlns:a16="http://schemas.microsoft.com/office/drawing/2014/main" id="{40944E54-DD97-B446-A2C9-DBA0E9A91227}"/>
                </a:ext>
              </a:extLst>
            </p:cNvPr>
            <p:cNvSpPr txBox="1"/>
            <p:nvPr/>
          </p:nvSpPr>
          <p:spPr>
            <a:xfrm>
              <a:off x="1828801" y="2068017"/>
              <a:ext cx="3917372" cy="276999"/>
            </a:xfrm>
            <a:prstGeom prst="rect">
              <a:avLst/>
            </a:prstGeom>
            <a:noFill/>
          </p:spPr>
          <p:txBody>
            <a:bodyPr wrap="square" rtlCol="0">
              <a:spAutoFit/>
            </a:bodyPr>
            <a:lstStyle/>
            <a:p>
              <a:pPr algn="ctr"/>
              <a:r>
                <a:rPr lang="en-US" sz="1200" dirty="0">
                  <a:solidFill>
                    <a:schemeClr val="bg2">
                      <a:lumMod val="25000"/>
                    </a:schemeClr>
                  </a:solidFill>
                </a:rPr>
                <a:t>Forecast Error and Observation Impact</a:t>
              </a:r>
            </a:p>
          </p:txBody>
        </p:sp>
        <p:sp>
          <p:nvSpPr>
            <p:cNvPr id="79" name="TextBox 78">
              <a:extLst>
                <a:ext uri="{FF2B5EF4-FFF2-40B4-BE49-F238E27FC236}">
                  <a16:creationId xmlns:a16="http://schemas.microsoft.com/office/drawing/2014/main" id="{8BA4E88D-1CDD-A94F-A201-3D8BED2BEEDA}"/>
                </a:ext>
              </a:extLst>
            </p:cNvPr>
            <p:cNvSpPr txBox="1"/>
            <p:nvPr/>
          </p:nvSpPr>
          <p:spPr>
            <a:xfrm>
              <a:off x="5600691" y="2639732"/>
              <a:ext cx="748146" cy="230832"/>
            </a:xfrm>
            <a:prstGeom prst="rect">
              <a:avLst/>
            </a:prstGeom>
            <a:noFill/>
          </p:spPr>
          <p:txBody>
            <a:bodyPr wrap="square" rtlCol="0">
              <a:spAutoFit/>
            </a:bodyPr>
            <a:lstStyle/>
            <a:p>
              <a:r>
                <a:rPr lang="en-US" sz="900" dirty="0">
                  <a:solidFill>
                    <a:schemeClr val="bg2">
                      <a:lumMod val="25000"/>
                    </a:schemeClr>
                  </a:solidFill>
                </a:rPr>
                <a:t>GSI 30h</a:t>
              </a:r>
            </a:p>
          </p:txBody>
        </p:sp>
        <p:sp>
          <p:nvSpPr>
            <p:cNvPr id="82" name="TextBox 81">
              <a:extLst>
                <a:ext uri="{FF2B5EF4-FFF2-40B4-BE49-F238E27FC236}">
                  <a16:creationId xmlns:a16="http://schemas.microsoft.com/office/drawing/2014/main" id="{9A16CF57-FAF8-0146-B417-ADB3EBC34784}"/>
                </a:ext>
              </a:extLst>
            </p:cNvPr>
            <p:cNvSpPr txBox="1"/>
            <p:nvPr/>
          </p:nvSpPr>
          <p:spPr>
            <a:xfrm>
              <a:off x="5600691" y="3483586"/>
              <a:ext cx="748146" cy="230832"/>
            </a:xfrm>
            <a:prstGeom prst="rect">
              <a:avLst/>
            </a:prstGeom>
            <a:noFill/>
          </p:spPr>
          <p:txBody>
            <a:bodyPr wrap="square" rtlCol="0">
              <a:spAutoFit/>
            </a:bodyPr>
            <a:lstStyle/>
            <a:p>
              <a:r>
                <a:rPr lang="en-US" sz="900" dirty="0">
                  <a:solidFill>
                    <a:schemeClr val="bg2">
                      <a:lumMod val="25000"/>
                    </a:schemeClr>
                  </a:solidFill>
                </a:rPr>
                <a:t>GSI 24h</a:t>
              </a:r>
            </a:p>
          </p:txBody>
        </p:sp>
        <p:sp>
          <p:nvSpPr>
            <p:cNvPr id="83" name="TextBox 82">
              <a:extLst>
                <a:ext uri="{FF2B5EF4-FFF2-40B4-BE49-F238E27FC236}">
                  <a16:creationId xmlns:a16="http://schemas.microsoft.com/office/drawing/2014/main" id="{0D638361-C737-FE47-8D68-BE48FE530B7A}"/>
                </a:ext>
              </a:extLst>
            </p:cNvPr>
            <p:cNvSpPr txBox="1"/>
            <p:nvPr/>
          </p:nvSpPr>
          <p:spPr>
            <a:xfrm>
              <a:off x="5578277" y="3740151"/>
              <a:ext cx="748146" cy="230832"/>
            </a:xfrm>
            <a:prstGeom prst="rect">
              <a:avLst/>
            </a:prstGeom>
            <a:noFill/>
          </p:spPr>
          <p:txBody>
            <a:bodyPr wrap="square" rtlCol="0">
              <a:spAutoFit/>
            </a:bodyPr>
            <a:lstStyle/>
            <a:p>
              <a:r>
                <a:rPr lang="en-US" sz="900" dirty="0">
                  <a:solidFill>
                    <a:schemeClr val="bg2">
                      <a:lumMod val="25000"/>
                    </a:schemeClr>
                  </a:solidFill>
                </a:rPr>
                <a:t>JEDI 24h</a:t>
              </a:r>
            </a:p>
          </p:txBody>
        </p:sp>
        <p:sp>
          <p:nvSpPr>
            <p:cNvPr id="84" name="TextBox 83">
              <a:extLst>
                <a:ext uri="{FF2B5EF4-FFF2-40B4-BE49-F238E27FC236}">
                  <a16:creationId xmlns:a16="http://schemas.microsoft.com/office/drawing/2014/main" id="{ACE242A5-DDE8-BD4A-9D2B-50A42583A8F5}"/>
                </a:ext>
              </a:extLst>
            </p:cNvPr>
            <p:cNvSpPr txBox="1"/>
            <p:nvPr/>
          </p:nvSpPr>
          <p:spPr>
            <a:xfrm>
              <a:off x="5589477" y="3280714"/>
              <a:ext cx="748146" cy="230832"/>
            </a:xfrm>
            <a:prstGeom prst="rect">
              <a:avLst/>
            </a:prstGeom>
            <a:noFill/>
          </p:spPr>
          <p:txBody>
            <a:bodyPr wrap="square" rtlCol="0">
              <a:spAutoFit/>
            </a:bodyPr>
            <a:lstStyle/>
            <a:p>
              <a:r>
                <a:rPr lang="en-US" sz="900" dirty="0">
                  <a:solidFill>
                    <a:schemeClr val="bg2">
                      <a:lumMod val="25000"/>
                    </a:schemeClr>
                  </a:solidFill>
                </a:rPr>
                <a:t>JEDI 30h</a:t>
              </a:r>
            </a:p>
          </p:txBody>
        </p:sp>
        <p:sp>
          <p:nvSpPr>
            <p:cNvPr id="85" name="TextBox 84">
              <a:extLst>
                <a:ext uri="{FF2B5EF4-FFF2-40B4-BE49-F238E27FC236}">
                  <a16:creationId xmlns:a16="http://schemas.microsoft.com/office/drawing/2014/main" id="{05EBC056-A42F-4047-8FEE-9D1C816CD2C5}"/>
                </a:ext>
              </a:extLst>
            </p:cNvPr>
            <p:cNvSpPr txBox="1"/>
            <p:nvPr/>
          </p:nvSpPr>
          <p:spPr>
            <a:xfrm>
              <a:off x="5596196" y="4457334"/>
              <a:ext cx="1181121" cy="369332"/>
            </a:xfrm>
            <a:prstGeom prst="rect">
              <a:avLst/>
            </a:prstGeom>
            <a:noFill/>
          </p:spPr>
          <p:txBody>
            <a:bodyPr wrap="square" rtlCol="0">
              <a:spAutoFit/>
            </a:bodyPr>
            <a:lstStyle/>
            <a:p>
              <a:r>
                <a:rPr lang="en-US" sz="900" dirty="0">
                  <a:solidFill>
                    <a:schemeClr val="bg2">
                      <a:lumMod val="25000"/>
                    </a:schemeClr>
                  </a:solidFill>
                </a:rPr>
                <a:t>JEDI 24-30</a:t>
              </a:r>
            </a:p>
            <a:p>
              <a:r>
                <a:rPr lang="en-US" sz="900" dirty="0">
                  <a:solidFill>
                    <a:schemeClr val="bg2">
                      <a:lumMod val="25000"/>
                    </a:schemeClr>
                  </a:solidFill>
                </a:rPr>
                <a:t>JEDI FSOI</a:t>
              </a:r>
            </a:p>
          </p:txBody>
        </p:sp>
        <p:sp>
          <p:nvSpPr>
            <p:cNvPr id="86" name="TextBox 85">
              <a:extLst>
                <a:ext uri="{FF2B5EF4-FFF2-40B4-BE49-F238E27FC236}">
                  <a16:creationId xmlns:a16="http://schemas.microsoft.com/office/drawing/2014/main" id="{F1315055-4C46-DD4D-B41C-AB664857307B}"/>
                </a:ext>
              </a:extLst>
            </p:cNvPr>
            <p:cNvSpPr txBox="1"/>
            <p:nvPr/>
          </p:nvSpPr>
          <p:spPr>
            <a:xfrm>
              <a:off x="5600675" y="4845066"/>
              <a:ext cx="1176642" cy="369332"/>
            </a:xfrm>
            <a:prstGeom prst="rect">
              <a:avLst/>
            </a:prstGeom>
            <a:noFill/>
          </p:spPr>
          <p:txBody>
            <a:bodyPr wrap="square" rtlCol="0">
              <a:spAutoFit/>
            </a:bodyPr>
            <a:lstStyle/>
            <a:p>
              <a:r>
                <a:rPr lang="en-US" sz="900" dirty="0">
                  <a:solidFill>
                    <a:schemeClr val="bg2">
                      <a:lumMod val="25000"/>
                    </a:schemeClr>
                  </a:solidFill>
                </a:rPr>
                <a:t>GSI FSOI</a:t>
              </a:r>
            </a:p>
            <a:p>
              <a:r>
                <a:rPr lang="en-US" sz="900" dirty="0">
                  <a:solidFill>
                    <a:schemeClr val="bg2">
                      <a:lumMod val="25000"/>
                    </a:schemeClr>
                  </a:solidFill>
                </a:rPr>
                <a:t>GSI 24-30</a:t>
              </a:r>
            </a:p>
          </p:txBody>
        </p:sp>
        <p:sp>
          <p:nvSpPr>
            <p:cNvPr id="22" name="Rectangle 21">
              <a:extLst>
                <a:ext uri="{FF2B5EF4-FFF2-40B4-BE49-F238E27FC236}">
                  <a16:creationId xmlns:a16="http://schemas.microsoft.com/office/drawing/2014/main" id="{AC186470-A805-B843-8AEB-2FE75C567B90}"/>
                </a:ext>
              </a:extLst>
            </p:cNvPr>
            <p:cNvSpPr/>
            <p:nvPr/>
          </p:nvSpPr>
          <p:spPr>
            <a:xfrm>
              <a:off x="1779049" y="2364158"/>
              <a:ext cx="627691" cy="7295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3049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0B280B-FFF0-AE4D-A1F2-03D91E423B44}"/>
              </a:ext>
            </a:extLst>
          </p:cNvPr>
          <p:cNvSpPr>
            <a:spLocks noGrp="1"/>
          </p:cNvSpPr>
          <p:nvPr>
            <p:ph type="sldNum" sz="quarter" idx="12"/>
          </p:nvPr>
        </p:nvSpPr>
        <p:spPr/>
        <p:txBody>
          <a:bodyPr/>
          <a:lstStyle/>
          <a:p>
            <a:pPr marL="0" marR="0" lvl="0" indent="0" algn="r" defTabSz="914332" rtl="0" eaLnBrk="1" fontAlgn="auto" latinLnBrk="0" hangingPunct="1">
              <a:lnSpc>
                <a:spcPct val="100000"/>
              </a:lnSpc>
              <a:spcBef>
                <a:spcPts val="0"/>
              </a:spcBef>
              <a:spcAft>
                <a:spcPts val="0"/>
              </a:spcAft>
              <a:buClrTx/>
              <a:buSzTx/>
              <a:buFontTx/>
              <a:buNone/>
              <a:tabLst/>
              <a:defRPr/>
            </a:pPr>
            <a:fld id="{BDB8D1E3-1DAE-664E-B350-75CA63E753F0}" type="slidenum">
              <a:rPr kumimoji="0" lang="en-US" sz="900" b="0" i="0" u="none" strike="noStrike" kern="1200" cap="none" spc="0" normalizeH="0" baseline="0" noProof="0" smtClean="0">
                <a:ln>
                  <a:noFill/>
                </a:ln>
                <a:solidFill>
                  <a:srgbClr val="FFFFFF">
                    <a:tint val="75000"/>
                  </a:srgbClr>
                </a:solidFill>
                <a:effectLst/>
                <a:uLnTx/>
                <a:uFillTx/>
                <a:latin typeface="Arial" panose="020B0604020202020204"/>
                <a:ea typeface="+mn-ea"/>
                <a:cs typeface="+mn-cs"/>
              </a:rPr>
              <a:pPr marL="0" marR="0" lvl="0" indent="0" algn="r" defTabSz="914332"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a:ln>
                <a:noFill/>
              </a:ln>
              <a:solidFill>
                <a:srgbClr val="FFFFFF">
                  <a:tint val="75000"/>
                </a:srgbClr>
              </a:solidFill>
              <a:effectLst/>
              <a:uLnTx/>
              <a:uFillTx/>
              <a:latin typeface="Arial" panose="020B0604020202020204"/>
              <a:ea typeface="+mn-ea"/>
              <a:cs typeface="+mn-cs"/>
            </a:endParaRPr>
          </a:p>
        </p:txBody>
      </p:sp>
      <p:sp>
        <p:nvSpPr>
          <p:cNvPr id="4" name="TextBox 3">
            <a:extLst>
              <a:ext uri="{FF2B5EF4-FFF2-40B4-BE49-F238E27FC236}">
                <a16:creationId xmlns:a16="http://schemas.microsoft.com/office/drawing/2014/main" id="{899D06DE-A573-FD49-A362-1EEDF2B76E02}"/>
              </a:ext>
            </a:extLst>
          </p:cNvPr>
          <p:cNvSpPr txBox="1"/>
          <p:nvPr/>
        </p:nvSpPr>
        <p:spPr>
          <a:xfrm>
            <a:off x="1017008" y="625640"/>
            <a:ext cx="10532060" cy="584775"/>
          </a:xfrm>
          <a:prstGeom prst="rect">
            <a:avLst/>
          </a:prstGeom>
          <a:noFill/>
        </p:spPr>
        <p:txBody>
          <a:bodyPr wrap="square" rtlCol="0">
            <a:spAutoFit/>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Arial" panose="020B0604020202020204"/>
                <a:ea typeface="Calibri" charset="0"/>
                <a:cs typeface="Calibri" charset="0"/>
              </a:rPr>
              <a:t>Toward coupled DA and MERRA-3</a:t>
            </a:r>
          </a:p>
        </p:txBody>
      </p:sp>
      <p:sp>
        <p:nvSpPr>
          <p:cNvPr id="5" name="TextBox 4">
            <a:extLst>
              <a:ext uri="{FF2B5EF4-FFF2-40B4-BE49-F238E27FC236}">
                <a16:creationId xmlns:a16="http://schemas.microsoft.com/office/drawing/2014/main" id="{98CC843E-67A1-DE49-ACC7-F57C3E2A1044}"/>
              </a:ext>
            </a:extLst>
          </p:cNvPr>
          <p:cNvSpPr txBox="1"/>
          <p:nvPr/>
        </p:nvSpPr>
        <p:spPr>
          <a:xfrm>
            <a:off x="1257302" y="1556013"/>
            <a:ext cx="9476509" cy="4375557"/>
          </a:xfrm>
          <a:prstGeom prst="rect">
            <a:avLst/>
          </a:prstGeom>
          <a:noFill/>
        </p:spPr>
        <p:txBody>
          <a:bodyPr wrap="square" lIns="91440" tIns="45720" rIns="91440" bIns="45720" rtlCol="0" anchor="t">
            <a:spAutoFit/>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lang="en-US" sz="2000" dirty="0">
                <a:solidFill>
                  <a:prstClr val="black"/>
                </a:solidFill>
                <a:latin typeface="Arial" panose="020B0604020202020204"/>
                <a:cs typeface="Calibri"/>
              </a:rPr>
              <a:t>Planned significant upgrades beyond the first implementation of a JEDI-based GEOS-FP system</a:t>
            </a:r>
          </a:p>
          <a:p>
            <a:pPr marL="0" marR="0" lvl="0" indent="0" algn="l" defTabSz="914332"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Arial" panose="020B0604020202020204"/>
              <a:ea typeface="+mn-ea"/>
              <a:cs typeface="Calibri"/>
            </a:endParaRPr>
          </a:p>
          <a:p>
            <a:pPr lvl="2">
              <a:defRPr/>
            </a:pPr>
            <a:endParaRPr lang="en-US" sz="2000" dirty="0">
              <a:solidFill>
                <a:srgbClr val="E7E6E6">
                  <a:lumMod val="10000"/>
                </a:srgbClr>
              </a:solidFill>
              <a:latin typeface="Arial" panose="020B0604020202020204"/>
              <a:cs typeface="Calibri" panose="020F0502020204030204" pitchFamily="34" charset="0"/>
            </a:endParaRPr>
          </a:p>
          <a:p>
            <a:pPr lvl="2">
              <a:spcAft>
                <a:spcPts val="500"/>
              </a:spcAft>
              <a:defRPr/>
            </a:pPr>
            <a:r>
              <a:rPr lang="en-US" sz="2000" dirty="0">
                <a:solidFill>
                  <a:srgbClr val="E7E6E6">
                    <a:lumMod val="10000"/>
                  </a:srgbClr>
                </a:solidFill>
                <a:latin typeface="Arial" panose="020B0604020202020204"/>
                <a:cs typeface="Calibri" panose="020F0502020204030204" pitchFamily="34" charset="0"/>
              </a:rPr>
              <a:t>I. Upon completion of first implementation:</a:t>
            </a:r>
            <a:endParaRPr lang="en-US" sz="2000" dirty="0">
              <a:solidFill>
                <a:prstClr val="black"/>
              </a:solidFill>
            </a:endParaRPr>
          </a:p>
          <a:p>
            <a:pPr marL="1657228" lvl="3" indent="-285730">
              <a:buFont typeface="Arial" panose="020B0604020202020204" pitchFamily="34" charset="0"/>
              <a:buChar char="•"/>
              <a:defRPr/>
            </a:pPr>
            <a:r>
              <a:rPr lang="en-US" sz="2000" dirty="0">
                <a:solidFill>
                  <a:prstClr val="black"/>
                </a:solidFill>
              </a:rPr>
              <a:t>DA changes to accommodate additional model levels</a:t>
            </a:r>
          </a:p>
          <a:p>
            <a:pPr marL="1657228" lvl="3" indent="-285730">
              <a:buFont typeface="Arial" panose="020B0604020202020204" pitchFamily="34" charset="0"/>
              <a:buChar char="•"/>
              <a:defRPr/>
            </a:pPr>
            <a:r>
              <a:rPr lang="en-US" sz="2000" dirty="0">
                <a:solidFill>
                  <a:prstClr val="black"/>
                </a:solidFill>
              </a:rPr>
              <a:t>New ensemble methodology</a:t>
            </a:r>
          </a:p>
          <a:p>
            <a:pPr marL="1200062" lvl="2" indent="-285730">
              <a:buFont typeface="Arial" panose="020B0604020202020204" pitchFamily="34" charset="0"/>
              <a:buChar char="•"/>
              <a:defRPr/>
            </a:pPr>
            <a:endParaRPr lang="en-US" sz="2000" dirty="0">
              <a:solidFill>
                <a:prstClr val="black"/>
              </a:solidFill>
            </a:endParaRPr>
          </a:p>
          <a:p>
            <a:pPr lvl="2">
              <a:spcAft>
                <a:spcPts val="500"/>
              </a:spcAft>
              <a:defRPr/>
            </a:pPr>
            <a:r>
              <a:rPr lang="en-US" sz="2000" dirty="0">
                <a:solidFill>
                  <a:prstClr val="black"/>
                </a:solidFill>
              </a:rPr>
              <a:t>II. In parallel with first implementation:</a:t>
            </a:r>
          </a:p>
          <a:p>
            <a:pPr marL="1657228" lvl="3" indent="-285730">
              <a:buFont typeface="Arial" panose="020B0604020202020204" pitchFamily="34" charset="0"/>
              <a:buChar char="•"/>
              <a:defRPr/>
            </a:pPr>
            <a:r>
              <a:rPr lang="en-US" sz="2000" dirty="0">
                <a:solidFill>
                  <a:prstClr val="black"/>
                </a:solidFill>
              </a:rPr>
              <a:t>New workflow and workflow manager</a:t>
            </a:r>
          </a:p>
          <a:p>
            <a:pPr marL="1657228" lvl="3" indent="-285730">
              <a:buFont typeface="Arial" panose="020B0604020202020204" pitchFamily="34" charset="0"/>
              <a:buChar char="•"/>
              <a:defRPr/>
            </a:pPr>
            <a:r>
              <a:rPr lang="en-US" sz="2000" i="1" dirty="0">
                <a:solidFill>
                  <a:prstClr val="black"/>
                </a:solidFill>
              </a:rPr>
              <a:t>Extensions for weakly coupled data assimilation</a:t>
            </a:r>
          </a:p>
          <a:p>
            <a:pPr lvl="3">
              <a:defRPr/>
            </a:pPr>
            <a:endParaRPr lang="en-US" dirty="0">
              <a:solidFill>
                <a:prstClr val="black"/>
              </a:solidFill>
            </a:endParaRPr>
          </a:p>
          <a:p>
            <a:pPr marR="0" lvl="2" algn="l" defTabSz="914332" rtl="0" eaLnBrk="1" fontAlgn="auto" latinLnBrk="0" hangingPunct="1">
              <a:lnSpc>
                <a:spcPct val="100000"/>
              </a:lnSpc>
              <a:spcBef>
                <a:spcPts val="0"/>
              </a:spcBef>
              <a:spcAft>
                <a:spcPts val="0"/>
              </a:spcAft>
              <a:buClrTx/>
              <a:buSzTx/>
              <a:tabLst/>
              <a:defRPr/>
            </a:pPr>
            <a:endParaRPr lang="en-US" sz="2000" dirty="0">
              <a:solidFill>
                <a:prstClr val="black"/>
              </a:solidFill>
              <a:latin typeface="Arial" panose="020B0604020202020204"/>
              <a:cs typeface="Calibri" panose="020F0502020204030204"/>
            </a:endParaRPr>
          </a:p>
          <a:p>
            <a:pPr marR="0" lvl="2" algn="l" defTabSz="914332" rtl="0" eaLnBrk="1" fontAlgn="auto" latinLnBrk="0" hangingPunct="1">
              <a:lnSpc>
                <a:spcPct val="100000"/>
              </a:lnSpc>
              <a:spcBef>
                <a:spcPts val="0"/>
              </a:spcBef>
              <a:spcAft>
                <a:spcPts val="0"/>
              </a:spcAft>
              <a:buClrTx/>
              <a:buSzTx/>
              <a:tabLst/>
              <a:defRPr/>
            </a:pPr>
            <a:endParaRPr lang="en-US" sz="2000" dirty="0">
              <a:solidFill>
                <a:prstClr val="black"/>
              </a:solidFill>
              <a:latin typeface="Arial" panose="020B0604020202020204"/>
              <a:cs typeface="Calibri" panose="020F0502020204030204"/>
            </a:endParaRPr>
          </a:p>
        </p:txBody>
      </p:sp>
    </p:spTree>
    <p:extLst>
      <p:ext uri="{BB962C8B-B14F-4D97-AF65-F5344CB8AC3E}">
        <p14:creationId xmlns:p14="http://schemas.microsoft.com/office/powerpoint/2010/main" val="1485604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B23683-98BF-5544-9B72-3DFFC969FEFF}"/>
              </a:ext>
            </a:extLst>
          </p:cNvPr>
          <p:cNvSpPr>
            <a:spLocks noGrp="1"/>
          </p:cNvSpPr>
          <p:nvPr>
            <p:ph type="sldNum" sz="quarter" idx="12"/>
          </p:nvPr>
        </p:nvSpPr>
        <p:spPr/>
        <p:txBody>
          <a:bodyPr/>
          <a:lstStyle/>
          <a:p>
            <a:fld id="{BDB8D1E3-1DAE-664E-B350-75CA63E753F0}" type="slidenum">
              <a:rPr lang="en-US" smtClean="0"/>
              <a:t>10</a:t>
            </a:fld>
            <a:endParaRPr lang="en-US"/>
          </a:p>
        </p:txBody>
      </p:sp>
      <p:sp>
        <p:nvSpPr>
          <p:cNvPr id="4" name="TextBox 3">
            <a:extLst>
              <a:ext uri="{FF2B5EF4-FFF2-40B4-BE49-F238E27FC236}">
                <a16:creationId xmlns:a16="http://schemas.microsoft.com/office/drawing/2014/main" id="{20E5A3E4-1ABB-D641-BCB8-60E272B2E7AC}"/>
              </a:ext>
            </a:extLst>
          </p:cNvPr>
          <p:cNvSpPr txBox="1"/>
          <p:nvPr/>
        </p:nvSpPr>
        <p:spPr>
          <a:xfrm>
            <a:off x="786735" y="313914"/>
            <a:ext cx="10532060" cy="461665"/>
          </a:xfrm>
          <a:prstGeom prst="rect">
            <a:avLst/>
          </a:prstGeom>
          <a:noFill/>
        </p:spPr>
        <p:txBody>
          <a:bodyPr wrap="square" rtlCol="0">
            <a:spAutoFit/>
          </a:bodyPr>
          <a:lstStyle/>
          <a:p>
            <a:pPr>
              <a:defRPr/>
            </a:pPr>
            <a:r>
              <a:rPr lang="en-US" sz="2400" dirty="0">
                <a:solidFill>
                  <a:srgbClr val="0070C0"/>
                </a:solidFill>
                <a:ea typeface="Calibri" charset="0"/>
                <a:cs typeface="Calibri" charset="0"/>
              </a:rPr>
              <a:t>GEOS-MOM6 coupled assimilation of SSMIS sea-ice concentration</a:t>
            </a:r>
          </a:p>
        </p:txBody>
      </p:sp>
      <p:grpSp>
        <p:nvGrpSpPr>
          <p:cNvPr id="12" name="Group 11">
            <a:extLst>
              <a:ext uri="{FF2B5EF4-FFF2-40B4-BE49-F238E27FC236}">
                <a16:creationId xmlns:a16="http://schemas.microsoft.com/office/drawing/2014/main" id="{E15AC021-861B-3143-A6D2-422D22DF2FCC}"/>
              </a:ext>
            </a:extLst>
          </p:cNvPr>
          <p:cNvGrpSpPr/>
          <p:nvPr/>
        </p:nvGrpSpPr>
        <p:grpSpPr>
          <a:xfrm>
            <a:off x="863770" y="1499090"/>
            <a:ext cx="3244183" cy="3466833"/>
            <a:chOff x="784254" y="1310245"/>
            <a:chExt cx="3244183" cy="3466833"/>
          </a:xfrm>
        </p:grpSpPr>
        <p:pic>
          <p:nvPicPr>
            <p:cNvPr id="5" name="Picture 4">
              <a:extLst>
                <a:ext uri="{FF2B5EF4-FFF2-40B4-BE49-F238E27FC236}">
                  <a16:creationId xmlns:a16="http://schemas.microsoft.com/office/drawing/2014/main" id="{DFA9C440-2307-4842-9301-C0BD1FDCA91F}"/>
                </a:ext>
              </a:extLst>
            </p:cNvPr>
            <p:cNvPicPr>
              <a:picLocks noChangeAspect="1"/>
            </p:cNvPicPr>
            <p:nvPr/>
          </p:nvPicPr>
          <p:blipFill rotWithShape="1">
            <a:blip r:embed="rId2"/>
            <a:srcRect l="-82" t="7934" r="-2097" b="1073"/>
            <a:stretch/>
          </p:blipFill>
          <p:spPr>
            <a:xfrm>
              <a:off x="784254" y="1310245"/>
              <a:ext cx="3244183" cy="3466833"/>
            </a:xfrm>
            <a:prstGeom prst="rect">
              <a:avLst/>
            </a:prstGeom>
            <a:ln>
              <a:solidFill>
                <a:schemeClr val="tx1"/>
              </a:solidFill>
            </a:ln>
          </p:spPr>
        </p:pic>
        <p:cxnSp>
          <p:nvCxnSpPr>
            <p:cNvPr id="9" name="Straight Connector 8">
              <a:extLst>
                <a:ext uri="{FF2B5EF4-FFF2-40B4-BE49-F238E27FC236}">
                  <a16:creationId xmlns:a16="http://schemas.microsoft.com/office/drawing/2014/main" id="{743BC773-E176-8840-BD96-B4C4077ABF83}"/>
                </a:ext>
              </a:extLst>
            </p:cNvPr>
            <p:cNvCxnSpPr/>
            <p:nvPr/>
          </p:nvCxnSpPr>
          <p:spPr>
            <a:xfrm>
              <a:off x="3954780" y="1317865"/>
              <a:ext cx="0" cy="3182112"/>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39D625E4-FA86-F549-A66C-C142BBCFB2D1}"/>
              </a:ext>
            </a:extLst>
          </p:cNvPr>
          <p:cNvGrpSpPr/>
          <p:nvPr/>
        </p:nvGrpSpPr>
        <p:grpSpPr>
          <a:xfrm>
            <a:off x="4552657" y="1499090"/>
            <a:ext cx="3175000" cy="3515335"/>
            <a:chOff x="4552657" y="1310245"/>
            <a:chExt cx="3175000" cy="3515335"/>
          </a:xfrm>
        </p:grpSpPr>
        <p:pic>
          <p:nvPicPr>
            <p:cNvPr id="6" name="Picture 5">
              <a:extLst>
                <a:ext uri="{FF2B5EF4-FFF2-40B4-BE49-F238E27FC236}">
                  <a16:creationId xmlns:a16="http://schemas.microsoft.com/office/drawing/2014/main" id="{FD63B13C-0D29-4D4A-BF52-52A57DE497D0}"/>
                </a:ext>
              </a:extLst>
            </p:cNvPr>
            <p:cNvPicPr>
              <a:picLocks noChangeAspect="1"/>
            </p:cNvPicPr>
            <p:nvPr/>
          </p:nvPicPr>
          <p:blipFill rotWithShape="1">
            <a:blip r:embed="rId3"/>
            <a:srcRect t="7734"/>
            <a:stretch/>
          </p:blipFill>
          <p:spPr>
            <a:xfrm>
              <a:off x="4552657" y="1310245"/>
              <a:ext cx="3175000" cy="3515335"/>
            </a:xfrm>
            <a:prstGeom prst="rect">
              <a:avLst/>
            </a:prstGeom>
            <a:ln>
              <a:solidFill>
                <a:schemeClr val="tx1"/>
              </a:solidFill>
            </a:ln>
          </p:spPr>
        </p:pic>
        <p:cxnSp>
          <p:nvCxnSpPr>
            <p:cNvPr id="10" name="Straight Connector 9">
              <a:extLst>
                <a:ext uri="{FF2B5EF4-FFF2-40B4-BE49-F238E27FC236}">
                  <a16:creationId xmlns:a16="http://schemas.microsoft.com/office/drawing/2014/main" id="{B929A883-3E8E-2648-9EED-0D8624EDBA96}"/>
                </a:ext>
              </a:extLst>
            </p:cNvPr>
            <p:cNvCxnSpPr/>
            <p:nvPr/>
          </p:nvCxnSpPr>
          <p:spPr>
            <a:xfrm>
              <a:off x="7727657" y="1336386"/>
              <a:ext cx="0" cy="3182112"/>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46385CAE-4085-574D-B3D8-4C9CB30A875F}"/>
              </a:ext>
            </a:extLst>
          </p:cNvPr>
          <p:cNvGrpSpPr/>
          <p:nvPr/>
        </p:nvGrpSpPr>
        <p:grpSpPr>
          <a:xfrm>
            <a:off x="8172365" y="1499090"/>
            <a:ext cx="3175000" cy="3503447"/>
            <a:chOff x="8251877" y="1310245"/>
            <a:chExt cx="3175000" cy="3503447"/>
          </a:xfrm>
        </p:grpSpPr>
        <p:pic>
          <p:nvPicPr>
            <p:cNvPr id="7" name="Picture 6">
              <a:extLst>
                <a:ext uri="{FF2B5EF4-FFF2-40B4-BE49-F238E27FC236}">
                  <a16:creationId xmlns:a16="http://schemas.microsoft.com/office/drawing/2014/main" id="{C1B27B8A-2F7A-0D46-9955-CCDF3FD44286}"/>
                </a:ext>
              </a:extLst>
            </p:cNvPr>
            <p:cNvPicPr>
              <a:picLocks noChangeAspect="1"/>
            </p:cNvPicPr>
            <p:nvPr/>
          </p:nvPicPr>
          <p:blipFill rotWithShape="1">
            <a:blip r:embed="rId4"/>
            <a:srcRect t="8046"/>
            <a:stretch/>
          </p:blipFill>
          <p:spPr>
            <a:xfrm>
              <a:off x="8251877" y="1310245"/>
              <a:ext cx="3175000" cy="3503447"/>
            </a:xfrm>
            <a:prstGeom prst="rect">
              <a:avLst/>
            </a:prstGeom>
            <a:ln>
              <a:solidFill>
                <a:schemeClr val="tx1"/>
              </a:solidFill>
            </a:ln>
          </p:spPr>
        </p:pic>
        <p:cxnSp>
          <p:nvCxnSpPr>
            <p:cNvPr id="11" name="Straight Connector 10">
              <a:extLst>
                <a:ext uri="{FF2B5EF4-FFF2-40B4-BE49-F238E27FC236}">
                  <a16:creationId xmlns:a16="http://schemas.microsoft.com/office/drawing/2014/main" id="{495E4522-605A-604E-B801-17DB6B601881}"/>
                </a:ext>
              </a:extLst>
            </p:cNvPr>
            <p:cNvCxnSpPr/>
            <p:nvPr/>
          </p:nvCxnSpPr>
          <p:spPr>
            <a:xfrm>
              <a:off x="11426877" y="1317865"/>
              <a:ext cx="0" cy="3182112"/>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B573787B-047B-EC4C-BE9A-CD619EDD9459}"/>
              </a:ext>
            </a:extLst>
          </p:cNvPr>
          <p:cNvSpPr txBox="1"/>
          <p:nvPr/>
        </p:nvSpPr>
        <p:spPr>
          <a:xfrm>
            <a:off x="863769" y="1204877"/>
            <a:ext cx="3170527" cy="307777"/>
          </a:xfrm>
          <a:prstGeom prst="rect">
            <a:avLst/>
          </a:prstGeom>
          <a:noFill/>
        </p:spPr>
        <p:txBody>
          <a:bodyPr wrap="square" rtlCol="0">
            <a:spAutoFit/>
          </a:bodyPr>
          <a:lstStyle/>
          <a:p>
            <a:pPr algn="ctr"/>
            <a:r>
              <a:rPr lang="en-US" sz="1400" dirty="0">
                <a:solidFill>
                  <a:srgbClr val="000000"/>
                </a:solidFill>
              </a:rPr>
              <a:t>GEOS-MOM6 Control – No DA</a:t>
            </a:r>
          </a:p>
        </p:txBody>
      </p:sp>
      <p:sp>
        <p:nvSpPr>
          <p:cNvPr id="16" name="TextBox 15">
            <a:extLst>
              <a:ext uri="{FF2B5EF4-FFF2-40B4-BE49-F238E27FC236}">
                <a16:creationId xmlns:a16="http://schemas.microsoft.com/office/drawing/2014/main" id="{3A6FB492-64D8-0441-A1CF-992402457EAE}"/>
              </a:ext>
            </a:extLst>
          </p:cNvPr>
          <p:cNvSpPr txBox="1"/>
          <p:nvPr/>
        </p:nvSpPr>
        <p:spPr>
          <a:xfrm>
            <a:off x="4564431" y="999474"/>
            <a:ext cx="3170527" cy="523220"/>
          </a:xfrm>
          <a:prstGeom prst="rect">
            <a:avLst/>
          </a:prstGeom>
          <a:noFill/>
        </p:spPr>
        <p:txBody>
          <a:bodyPr wrap="square" rtlCol="0">
            <a:spAutoFit/>
          </a:bodyPr>
          <a:lstStyle/>
          <a:p>
            <a:pPr algn="ctr"/>
            <a:r>
              <a:rPr lang="en-US" sz="1400" dirty="0">
                <a:solidFill>
                  <a:srgbClr val="000000"/>
                </a:solidFill>
              </a:rPr>
              <a:t>3DVar assimilation of SSMIS retrieved sea-ice concentration</a:t>
            </a:r>
          </a:p>
        </p:txBody>
      </p:sp>
      <p:sp>
        <p:nvSpPr>
          <p:cNvPr id="17" name="TextBox 16">
            <a:extLst>
              <a:ext uri="{FF2B5EF4-FFF2-40B4-BE49-F238E27FC236}">
                <a16:creationId xmlns:a16="http://schemas.microsoft.com/office/drawing/2014/main" id="{DE447769-962B-6548-8602-B084189F8802}"/>
              </a:ext>
            </a:extLst>
          </p:cNvPr>
          <p:cNvSpPr txBox="1"/>
          <p:nvPr/>
        </p:nvSpPr>
        <p:spPr>
          <a:xfrm>
            <a:off x="8182265" y="1208196"/>
            <a:ext cx="3170527" cy="307777"/>
          </a:xfrm>
          <a:prstGeom prst="rect">
            <a:avLst/>
          </a:prstGeom>
          <a:noFill/>
        </p:spPr>
        <p:txBody>
          <a:bodyPr wrap="square" rtlCol="0">
            <a:spAutoFit/>
          </a:bodyPr>
          <a:lstStyle/>
          <a:p>
            <a:pPr algn="ctr"/>
            <a:r>
              <a:rPr lang="en-US" sz="1400" dirty="0">
                <a:solidFill>
                  <a:srgbClr val="000000"/>
                </a:solidFill>
              </a:rPr>
              <a:t>Observations</a:t>
            </a:r>
          </a:p>
        </p:txBody>
      </p:sp>
      <p:sp>
        <p:nvSpPr>
          <p:cNvPr id="19" name="TextBox 18">
            <a:extLst>
              <a:ext uri="{FF2B5EF4-FFF2-40B4-BE49-F238E27FC236}">
                <a16:creationId xmlns:a16="http://schemas.microsoft.com/office/drawing/2014/main" id="{CFC9F3F2-D1FA-3649-92F3-3356CDE6CDF1}"/>
              </a:ext>
            </a:extLst>
          </p:cNvPr>
          <p:cNvSpPr txBox="1"/>
          <p:nvPr/>
        </p:nvSpPr>
        <p:spPr>
          <a:xfrm>
            <a:off x="863770" y="5191125"/>
            <a:ext cx="10483599" cy="546560"/>
          </a:xfrm>
          <a:prstGeom prst="rect">
            <a:avLst/>
          </a:prstGeom>
          <a:noFill/>
        </p:spPr>
        <p:txBody>
          <a:bodyPr wrap="square" rtlCol="0">
            <a:spAutoFit/>
          </a:bodyPr>
          <a:lstStyle/>
          <a:p>
            <a:pPr marL="285730" indent="-285730">
              <a:spcAft>
                <a:spcPts val="300"/>
              </a:spcAft>
              <a:buFont typeface="Arial" panose="020B0604020202020204" pitchFamily="34" charset="0"/>
              <a:buChar char="•"/>
            </a:pPr>
            <a:r>
              <a:rPr lang="en-US" sz="1351" dirty="0">
                <a:solidFill>
                  <a:srgbClr val="000000"/>
                </a:solidFill>
              </a:rPr>
              <a:t>Cycled GEOS-MOM6-CICE4 coupled model with SOCA 3DVar, MERRA-2 atmosphere replay</a:t>
            </a:r>
          </a:p>
          <a:p>
            <a:pPr marL="285730" indent="-285730">
              <a:spcAft>
                <a:spcPts val="300"/>
              </a:spcAft>
              <a:buFont typeface="Arial" panose="020B0604020202020204" pitchFamily="34" charset="0"/>
              <a:buChar char="•"/>
            </a:pPr>
            <a:r>
              <a:rPr lang="en-US" sz="1351" dirty="0">
                <a:solidFill>
                  <a:srgbClr val="000000"/>
                </a:solidFill>
              </a:rPr>
              <a:t>Experiment initialized 1 Apr 2015, 1</a:t>
            </a:r>
            <a:r>
              <a:rPr lang="en-US" sz="1351" baseline="30000" dirty="0">
                <a:solidFill>
                  <a:srgbClr val="000000"/>
                </a:solidFill>
              </a:rPr>
              <a:t>o</a:t>
            </a:r>
            <a:r>
              <a:rPr lang="en-US" sz="1351" dirty="0">
                <a:solidFill>
                  <a:srgbClr val="000000"/>
                </a:solidFill>
              </a:rPr>
              <a:t> coupled model resolution, 24-h assimilation window</a:t>
            </a:r>
          </a:p>
        </p:txBody>
      </p:sp>
      <p:sp>
        <p:nvSpPr>
          <p:cNvPr id="21" name="TextBox 20">
            <a:extLst>
              <a:ext uri="{FF2B5EF4-FFF2-40B4-BE49-F238E27FC236}">
                <a16:creationId xmlns:a16="http://schemas.microsoft.com/office/drawing/2014/main" id="{5892B739-8A41-0B45-8DBF-1CA96A090C16}"/>
              </a:ext>
            </a:extLst>
          </p:cNvPr>
          <p:cNvSpPr txBox="1"/>
          <p:nvPr/>
        </p:nvSpPr>
        <p:spPr>
          <a:xfrm>
            <a:off x="2989090" y="1806866"/>
            <a:ext cx="1038225" cy="276999"/>
          </a:xfrm>
          <a:prstGeom prst="rect">
            <a:avLst/>
          </a:prstGeom>
          <a:noFill/>
        </p:spPr>
        <p:txBody>
          <a:bodyPr wrap="square" rtlCol="0">
            <a:spAutoFit/>
          </a:bodyPr>
          <a:lstStyle/>
          <a:p>
            <a:pPr algn="r"/>
            <a:r>
              <a:rPr lang="en-US" sz="1200" dirty="0">
                <a:solidFill>
                  <a:srgbClr val="000000"/>
                </a:solidFill>
              </a:rPr>
              <a:t>7 April 2015 </a:t>
            </a:r>
          </a:p>
        </p:txBody>
      </p:sp>
      <p:sp>
        <p:nvSpPr>
          <p:cNvPr id="22" name="TextBox 21">
            <a:extLst>
              <a:ext uri="{FF2B5EF4-FFF2-40B4-BE49-F238E27FC236}">
                <a16:creationId xmlns:a16="http://schemas.microsoft.com/office/drawing/2014/main" id="{80C0181D-6596-FA4D-852B-0F8BA30C3206}"/>
              </a:ext>
            </a:extLst>
          </p:cNvPr>
          <p:cNvSpPr txBox="1"/>
          <p:nvPr/>
        </p:nvSpPr>
        <p:spPr>
          <a:xfrm>
            <a:off x="10304290" y="1806866"/>
            <a:ext cx="1038225" cy="276999"/>
          </a:xfrm>
          <a:prstGeom prst="rect">
            <a:avLst/>
          </a:prstGeom>
          <a:noFill/>
        </p:spPr>
        <p:txBody>
          <a:bodyPr wrap="square" rtlCol="0">
            <a:spAutoFit/>
          </a:bodyPr>
          <a:lstStyle/>
          <a:p>
            <a:pPr algn="r"/>
            <a:r>
              <a:rPr lang="en-US" sz="1200" dirty="0">
                <a:solidFill>
                  <a:srgbClr val="000000"/>
                </a:solidFill>
              </a:rPr>
              <a:t>7 April 2015 </a:t>
            </a:r>
          </a:p>
        </p:txBody>
      </p:sp>
      <p:sp>
        <p:nvSpPr>
          <p:cNvPr id="23" name="TextBox 22">
            <a:extLst>
              <a:ext uri="{FF2B5EF4-FFF2-40B4-BE49-F238E27FC236}">
                <a16:creationId xmlns:a16="http://schemas.microsoft.com/office/drawing/2014/main" id="{73FFD0AC-9A5E-E346-87B1-5F14C1491152}"/>
              </a:ext>
            </a:extLst>
          </p:cNvPr>
          <p:cNvSpPr txBox="1"/>
          <p:nvPr/>
        </p:nvSpPr>
        <p:spPr>
          <a:xfrm>
            <a:off x="6694316" y="1806866"/>
            <a:ext cx="1038225" cy="276999"/>
          </a:xfrm>
          <a:prstGeom prst="rect">
            <a:avLst/>
          </a:prstGeom>
          <a:noFill/>
        </p:spPr>
        <p:txBody>
          <a:bodyPr wrap="square" rtlCol="0">
            <a:spAutoFit/>
          </a:bodyPr>
          <a:lstStyle/>
          <a:p>
            <a:pPr algn="r"/>
            <a:r>
              <a:rPr lang="en-US" sz="1200" dirty="0">
                <a:solidFill>
                  <a:srgbClr val="000000"/>
                </a:solidFill>
              </a:rPr>
              <a:t>7 April 2015 </a:t>
            </a:r>
          </a:p>
        </p:txBody>
      </p:sp>
    </p:spTree>
    <p:extLst>
      <p:ext uri="{BB962C8B-B14F-4D97-AF65-F5344CB8AC3E}">
        <p14:creationId xmlns:p14="http://schemas.microsoft.com/office/powerpoint/2010/main" val="3173493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1613FF-0E65-FE47-A4AE-DDD0B925FA31}"/>
              </a:ext>
            </a:extLst>
          </p:cNvPr>
          <p:cNvSpPr>
            <a:spLocks noGrp="1"/>
          </p:cNvSpPr>
          <p:nvPr>
            <p:ph type="sldNum" sz="quarter" idx="12"/>
          </p:nvPr>
        </p:nvSpPr>
        <p:spPr/>
        <p:txBody>
          <a:bodyPr/>
          <a:lstStyle/>
          <a:p>
            <a:fld id="{BDB8D1E3-1DAE-664E-B350-75CA63E753F0}" type="slidenum">
              <a:rPr lang="en-US" smtClean="0"/>
              <a:t>11</a:t>
            </a:fld>
            <a:endParaRPr lang="en-US"/>
          </a:p>
        </p:txBody>
      </p:sp>
      <p:sp>
        <p:nvSpPr>
          <p:cNvPr id="3" name="TextBox 2">
            <a:extLst>
              <a:ext uri="{FF2B5EF4-FFF2-40B4-BE49-F238E27FC236}">
                <a16:creationId xmlns:a16="http://schemas.microsoft.com/office/drawing/2014/main" id="{1D66208E-A08A-7945-BAB0-1A093BD5EB99}"/>
              </a:ext>
            </a:extLst>
          </p:cNvPr>
          <p:cNvSpPr txBox="1"/>
          <p:nvPr/>
        </p:nvSpPr>
        <p:spPr>
          <a:xfrm>
            <a:off x="786735" y="313914"/>
            <a:ext cx="10532060" cy="461665"/>
          </a:xfrm>
          <a:prstGeom prst="rect">
            <a:avLst/>
          </a:prstGeom>
          <a:noFill/>
        </p:spPr>
        <p:txBody>
          <a:bodyPr wrap="square" rtlCol="0">
            <a:spAutoFit/>
          </a:bodyPr>
          <a:lstStyle/>
          <a:p>
            <a:pPr>
              <a:defRPr/>
            </a:pPr>
            <a:r>
              <a:rPr lang="en-US" sz="2400" dirty="0">
                <a:solidFill>
                  <a:srgbClr val="0070C0"/>
                </a:solidFill>
                <a:ea typeface="Calibri" charset="0"/>
                <a:cs typeface="Calibri" charset="0"/>
              </a:rPr>
              <a:t>GEOS-MOM6 coupled assimilation of CryoSat2 freeboard</a:t>
            </a:r>
          </a:p>
        </p:txBody>
      </p:sp>
      <p:grpSp>
        <p:nvGrpSpPr>
          <p:cNvPr id="8" name="Group 7">
            <a:extLst>
              <a:ext uri="{FF2B5EF4-FFF2-40B4-BE49-F238E27FC236}">
                <a16:creationId xmlns:a16="http://schemas.microsoft.com/office/drawing/2014/main" id="{0A580473-5340-534D-80CD-C17B3470B4AF}"/>
              </a:ext>
            </a:extLst>
          </p:cNvPr>
          <p:cNvGrpSpPr/>
          <p:nvPr/>
        </p:nvGrpSpPr>
        <p:grpSpPr>
          <a:xfrm>
            <a:off x="1015173" y="1501792"/>
            <a:ext cx="3651251" cy="4025021"/>
            <a:chOff x="888862" y="1382523"/>
            <a:chExt cx="3651250" cy="4025021"/>
          </a:xfrm>
        </p:grpSpPr>
        <p:pic>
          <p:nvPicPr>
            <p:cNvPr id="5" name="Picture 4" descr="Map&#10;&#10;Description automatically generated">
              <a:extLst>
                <a:ext uri="{FF2B5EF4-FFF2-40B4-BE49-F238E27FC236}">
                  <a16:creationId xmlns:a16="http://schemas.microsoft.com/office/drawing/2014/main" id="{A3E2EC2F-36C2-644C-B9CB-65BD28E240BD}"/>
                </a:ext>
              </a:extLst>
            </p:cNvPr>
            <p:cNvPicPr>
              <a:picLocks noChangeAspect="1"/>
            </p:cNvPicPr>
            <p:nvPr/>
          </p:nvPicPr>
          <p:blipFill rotWithShape="1">
            <a:blip r:embed="rId2"/>
            <a:srcRect t="8136"/>
            <a:stretch/>
          </p:blipFill>
          <p:spPr>
            <a:xfrm>
              <a:off x="888862" y="1382523"/>
              <a:ext cx="3651250" cy="4025021"/>
            </a:xfrm>
            <a:prstGeom prst="rect">
              <a:avLst/>
            </a:prstGeom>
            <a:ln>
              <a:solidFill>
                <a:schemeClr val="tx1"/>
              </a:solidFill>
            </a:ln>
          </p:spPr>
        </p:pic>
        <p:cxnSp>
          <p:nvCxnSpPr>
            <p:cNvPr id="7" name="Straight Connector 6">
              <a:extLst>
                <a:ext uri="{FF2B5EF4-FFF2-40B4-BE49-F238E27FC236}">
                  <a16:creationId xmlns:a16="http://schemas.microsoft.com/office/drawing/2014/main" id="{ABEC2DF1-7C13-CF45-AD28-AD4C6BE4F160}"/>
                </a:ext>
              </a:extLst>
            </p:cNvPr>
            <p:cNvCxnSpPr/>
            <p:nvPr/>
          </p:nvCxnSpPr>
          <p:spPr>
            <a:xfrm>
              <a:off x="4540112" y="1382523"/>
              <a:ext cx="0" cy="3653401"/>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839F61A2-E1F5-8446-9CEB-0720A7259D5E}"/>
              </a:ext>
            </a:extLst>
          </p:cNvPr>
          <p:cNvGrpSpPr/>
          <p:nvPr/>
        </p:nvGrpSpPr>
        <p:grpSpPr>
          <a:xfrm>
            <a:off x="4954034" y="1288046"/>
            <a:ext cx="6512351" cy="2974231"/>
            <a:chOff x="5192155" y="1288042"/>
            <a:chExt cx="6512351" cy="2974231"/>
          </a:xfrm>
        </p:grpSpPr>
        <p:pic>
          <p:nvPicPr>
            <p:cNvPr id="4" name="Picture 3" descr="Chart, histogram&#10;&#10;Description automatically generated">
              <a:extLst>
                <a:ext uri="{FF2B5EF4-FFF2-40B4-BE49-F238E27FC236}">
                  <a16:creationId xmlns:a16="http://schemas.microsoft.com/office/drawing/2014/main" id="{5D08ADEF-68F7-7141-965C-19CD0536759F}"/>
                </a:ext>
              </a:extLst>
            </p:cNvPr>
            <p:cNvPicPr>
              <a:picLocks noChangeAspect="1"/>
            </p:cNvPicPr>
            <p:nvPr/>
          </p:nvPicPr>
          <p:blipFill rotWithShape="1">
            <a:blip r:embed="rId3"/>
            <a:srcRect l="52438"/>
            <a:stretch/>
          </p:blipFill>
          <p:spPr>
            <a:xfrm>
              <a:off x="8312235" y="1290473"/>
              <a:ext cx="3392271" cy="2971800"/>
            </a:xfrm>
            <a:prstGeom prst="rect">
              <a:avLst/>
            </a:prstGeom>
          </p:spPr>
        </p:pic>
        <p:pic>
          <p:nvPicPr>
            <p:cNvPr id="11" name="Picture 10" descr="Chart, histogram&#10;&#10;Description automatically generated">
              <a:extLst>
                <a:ext uri="{FF2B5EF4-FFF2-40B4-BE49-F238E27FC236}">
                  <a16:creationId xmlns:a16="http://schemas.microsoft.com/office/drawing/2014/main" id="{3631AAE1-0AE9-9548-9A22-ECA18517AF42}"/>
                </a:ext>
              </a:extLst>
            </p:cNvPr>
            <p:cNvPicPr>
              <a:picLocks noChangeAspect="1"/>
            </p:cNvPicPr>
            <p:nvPr/>
          </p:nvPicPr>
          <p:blipFill rotWithShape="1">
            <a:blip r:embed="rId3"/>
            <a:srcRect l="5487" r="51547"/>
            <a:stretch/>
          </p:blipFill>
          <p:spPr>
            <a:xfrm>
              <a:off x="5192155" y="1288042"/>
              <a:ext cx="3064465" cy="2971800"/>
            </a:xfrm>
            <a:prstGeom prst="rect">
              <a:avLst/>
            </a:prstGeom>
          </p:spPr>
        </p:pic>
      </p:grpSp>
      <p:sp>
        <p:nvSpPr>
          <p:cNvPr id="15" name="TextBox 14">
            <a:extLst>
              <a:ext uri="{FF2B5EF4-FFF2-40B4-BE49-F238E27FC236}">
                <a16:creationId xmlns:a16="http://schemas.microsoft.com/office/drawing/2014/main" id="{AEE50F38-9959-E540-9C78-80A1225715A7}"/>
              </a:ext>
            </a:extLst>
          </p:cNvPr>
          <p:cNvSpPr txBox="1"/>
          <p:nvPr/>
        </p:nvSpPr>
        <p:spPr>
          <a:xfrm>
            <a:off x="5121443" y="4278485"/>
            <a:ext cx="6327600" cy="1077731"/>
          </a:xfrm>
          <a:prstGeom prst="rect">
            <a:avLst/>
          </a:prstGeom>
          <a:noFill/>
        </p:spPr>
        <p:txBody>
          <a:bodyPr wrap="square" rtlCol="0">
            <a:spAutoFit/>
          </a:bodyPr>
          <a:lstStyle/>
          <a:p>
            <a:pPr marL="285730" indent="-285730">
              <a:spcAft>
                <a:spcPts val="600"/>
              </a:spcAft>
              <a:buFont typeface="Arial" panose="020B0604020202020204" pitchFamily="34" charset="0"/>
              <a:buChar char="•"/>
            </a:pPr>
            <a:r>
              <a:rPr lang="en-US" sz="1351" dirty="0">
                <a:solidFill>
                  <a:srgbClr val="000000"/>
                </a:solidFill>
              </a:rPr>
              <a:t>GEOS-SOCA 3DVar as in previous slide but for Jan 2015</a:t>
            </a:r>
          </a:p>
          <a:p>
            <a:pPr marL="285730" indent="-285730">
              <a:spcAft>
                <a:spcPts val="600"/>
              </a:spcAft>
              <a:buFont typeface="Arial" panose="020B0604020202020204" pitchFamily="34" charset="0"/>
              <a:buChar char="•"/>
            </a:pPr>
            <a:r>
              <a:rPr lang="en-US" sz="1351" dirty="0">
                <a:solidFill>
                  <a:srgbClr val="000000"/>
                </a:solidFill>
              </a:rPr>
              <a:t>Improved forward operator and QC procedure yield a more normal O-F distribution with reduced bias</a:t>
            </a:r>
          </a:p>
          <a:p>
            <a:pPr marL="285730" indent="-285730">
              <a:spcAft>
                <a:spcPts val="600"/>
              </a:spcAft>
              <a:buFont typeface="Arial" panose="020B0604020202020204" pitchFamily="34" charset="0"/>
              <a:buChar char="•"/>
            </a:pPr>
            <a:r>
              <a:rPr lang="en-US" sz="1351" dirty="0">
                <a:solidFill>
                  <a:srgbClr val="000000"/>
                </a:solidFill>
              </a:rPr>
              <a:t>Assimilation moves GEOS coupled model forecast closer to observations</a:t>
            </a:r>
          </a:p>
        </p:txBody>
      </p:sp>
      <p:sp>
        <p:nvSpPr>
          <p:cNvPr id="17" name="TextBox 16">
            <a:extLst>
              <a:ext uri="{FF2B5EF4-FFF2-40B4-BE49-F238E27FC236}">
                <a16:creationId xmlns:a16="http://schemas.microsoft.com/office/drawing/2014/main" id="{87A3CF0F-6BAE-714E-9B71-47AD6A61717E}"/>
              </a:ext>
            </a:extLst>
          </p:cNvPr>
          <p:cNvSpPr txBox="1"/>
          <p:nvPr/>
        </p:nvSpPr>
        <p:spPr>
          <a:xfrm>
            <a:off x="5781678" y="1180291"/>
            <a:ext cx="1781175" cy="307777"/>
          </a:xfrm>
          <a:prstGeom prst="rect">
            <a:avLst/>
          </a:prstGeom>
          <a:solidFill>
            <a:schemeClr val="bg1"/>
          </a:solidFill>
        </p:spPr>
        <p:txBody>
          <a:bodyPr wrap="square" rtlCol="0">
            <a:spAutoFit/>
          </a:bodyPr>
          <a:lstStyle/>
          <a:p>
            <a:pPr algn="ctr"/>
            <a:r>
              <a:rPr lang="en-US" sz="1400" dirty="0" err="1">
                <a:solidFill>
                  <a:srgbClr val="000000"/>
                </a:solidFill>
              </a:rPr>
              <a:t>Obs</a:t>
            </a:r>
            <a:r>
              <a:rPr lang="en-US" sz="1400" dirty="0">
                <a:solidFill>
                  <a:srgbClr val="000000"/>
                </a:solidFill>
              </a:rPr>
              <a:t> − Forecast</a:t>
            </a:r>
          </a:p>
        </p:txBody>
      </p:sp>
      <p:sp>
        <p:nvSpPr>
          <p:cNvPr id="18" name="TextBox 17">
            <a:extLst>
              <a:ext uri="{FF2B5EF4-FFF2-40B4-BE49-F238E27FC236}">
                <a16:creationId xmlns:a16="http://schemas.microsoft.com/office/drawing/2014/main" id="{3F6BC8BF-3A75-9643-AF9F-3729349D8282}"/>
              </a:ext>
            </a:extLst>
          </p:cNvPr>
          <p:cNvSpPr txBox="1"/>
          <p:nvPr/>
        </p:nvSpPr>
        <p:spPr>
          <a:xfrm>
            <a:off x="8696329" y="1180291"/>
            <a:ext cx="1781175" cy="307777"/>
          </a:xfrm>
          <a:prstGeom prst="rect">
            <a:avLst/>
          </a:prstGeom>
          <a:solidFill>
            <a:schemeClr val="bg1"/>
          </a:solidFill>
        </p:spPr>
        <p:txBody>
          <a:bodyPr wrap="square" rtlCol="0">
            <a:spAutoFit/>
          </a:bodyPr>
          <a:lstStyle/>
          <a:p>
            <a:pPr algn="ctr"/>
            <a:r>
              <a:rPr lang="en-US" sz="1400" dirty="0" err="1">
                <a:solidFill>
                  <a:srgbClr val="000000"/>
                </a:solidFill>
              </a:rPr>
              <a:t>Obs</a:t>
            </a:r>
            <a:r>
              <a:rPr lang="en-US" sz="1400" dirty="0">
                <a:solidFill>
                  <a:srgbClr val="000000"/>
                </a:solidFill>
              </a:rPr>
              <a:t> − Analysis</a:t>
            </a:r>
          </a:p>
        </p:txBody>
      </p:sp>
      <p:sp>
        <p:nvSpPr>
          <p:cNvPr id="19" name="TextBox 18">
            <a:extLst>
              <a:ext uri="{FF2B5EF4-FFF2-40B4-BE49-F238E27FC236}">
                <a16:creationId xmlns:a16="http://schemas.microsoft.com/office/drawing/2014/main" id="{2E7C3789-DE2C-B541-9ACB-02CAE1478C84}"/>
              </a:ext>
            </a:extLst>
          </p:cNvPr>
          <p:cNvSpPr txBox="1"/>
          <p:nvPr/>
        </p:nvSpPr>
        <p:spPr>
          <a:xfrm>
            <a:off x="1251466" y="1194015"/>
            <a:ext cx="3170527" cy="307777"/>
          </a:xfrm>
          <a:prstGeom prst="rect">
            <a:avLst/>
          </a:prstGeom>
          <a:noFill/>
        </p:spPr>
        <p:txBody>
          <a:bodyPr wrap="square" rtlCol="0">
            <a:spAutoFit/>
          </a:bodyPr>
          <a:lstStyle/>
          <a:p>
            <a:pPr algn="ctr"/>
            <a:r>
              <a:rPr lang="en-US" sz="1400" dirty="0">
                <a:solidFill>
                  <a:srgbClr val="000000"/>
                </a:solidFill>
              </a:rPr>
              <a:t>CryoSat2 Freeboard Observations</a:t>
            </a:r>
          </a:p>
        </p:txBody>
      </p:sp>
      <p:sp>
        <p:nvSpPr>
          <p:cNvPr id="21" name="TextBox 20">
            <a:extLst>
              <a:ext uri="{FF2B5EF4-FFF2-40B4-BE49-F238E27FC236}">
                <a16:creationId xmlns:a16="http://schemas.microsoft.com/office/drawing/2014/main" id="{0798F589-8C63-7649-82C0-5988674D7E5A}"/>
              </a:ext>
            </a:extLst>
          </p:cNvPr>
          <p:cNvSpPr txBox="1"/>
          <p:nvPr/>
        </p:nvSpPr>
        <p:spPr>
          <a:xfrm>
            <a:off x="3236741" y="1530642"/>
            <a:ext cx="1432903" cy="276999"/>
          </a:xfrm>
          <a:prstGeom prst="rect">
            <a:avLst/>
          </a:prstGeom>
          <a:noFill/>
        </p:spPr>
        <p:txBody>
          <a:bodyPr wrap="square" rtlCol="0">
            <a:spAutoFit/>
          </a:bodyPr>
          <a:lstStyle/>
          <a:p>
            <a:pPr algn="r"/>
            <a:r>
              <a:rPr lang="en-US" sz="1200" dirty="0">
                <a:solidFill>
                  <a:srgbClr val="000000"/>
                </a:solidFill>
              </a:rPr>
              <a:t>January 2015 </a:t>
            </a:r>
          </a:p>
        </p:txBody>
      </p:sp>
    </p:spTree>
    <p:extLst>
      <p:ext uri="{BB962C8B-B14F-4D97-AF65-F5344CB8AC3E}">
        <p14:creationId xmlns:p14="http://schemas.microsoft.com/office/powerpoint/2010/main" val="2992746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01238D-5253-6147-BCE7-06C5F21DBF9D}"/>
              </a:ext>
            </a:extLst>
          </p:cNvPr>
          <p:cNvSpPr>
            <a:spLocks noGrp="1"/>
          </p:cNvSpPr>
          <p:nvPr>
            <p:ph type="sldNum" sz="quarter" idx="12"/>
          </p:nvPr>
        </p:nvSpPr>
        <p:spPr/>
        <p:txBody>
          <a:bodyPr/>
          <a:lstStyle/>
          <a:p>
            <a:pPr marL="0" marR="0" lvl="0" indent="0" algn="r" defTabSz="914332" rtl="0" eaLnBrk="1" fontAlgn="auto" latinLnBrk="0" hangingPunct="1">
              <a:lnSpc>
                <a:spcPct val="100000"/>
              </a:lnSpc>
              <a:spcBef>
                <a:spcPts val="0"/>
              </a:spcBef>
              <a:spcAft>
                <a:spcPts val="0"/>
              </a:spcAft>
              <a:buClrTx/>
              <a:buSzTx/>
              <a:buFontTx/>
              <a:buNone/>
              <a:tabLst/>
              <a:defRPr/>
            </a:pPr>
            <a:fld id="{BDB8D1E3-1DAE-664E-B350-75CA63E753F0}" type="slidenum">
              <a:rPr kumimoji="0" lang="en-US" sz="900" b="0" i="0" u="none" strike="noStrike" kern="1200" cap="none" spc="0" normalizeH="0" baseline="0" noProof="0" smtClean="0">
                <a:ln>
                  <a:noFill/>
                </a:ln>
                <a:solidFill>
                  <a:srgbClr val="FFFFFF">
                    <a:tint val="75000"/>
                  </a:srgbClr>
                </a:solidFill>
                <a:effectLst/>
                <a:uLnTx/>
                <a:uFillTx/>
                <a:latin typeface="Arial" panose="020B0604020202020204"/>
                <a:ea typeface="+mn-ea"/>
                <a:cs typeface="+mn-cs"/>
              </a:rPr>
              <a:pPr marL="0" marR="0" lvl="0" indent="0" algn="r" defTabSz="914332"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a:ln>
                <a:noFill/>
              </a:ln>
              <a:solidFill>
                <a:srgbClr val="FFFFFF">
                  <a:tint val="75000"/>
                </a:srgbClr>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C2D65FA5-8FB2-684F-96BC-9EFCB5AD2B72}"/>
              </a:ext>
            </a:extLst>
          </p:cNvPr>
          <p:cNvSpPr txBox="1"/>
          <p:nvPr/>
        </p:nvSpPr>
        <p:spPr>
          <a:xfrm>
            <a:off x="1366631" y="1724977"/>
            <a:ext cx="9337811" cy="3785652"/>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000" dirty="0">
                <a:solidFill>
                  <a:prstClr val="black"/>
                </a:solidFill>
                <a:ea typeface="+mn-lt"/>
                <a:cs typeface="Calibri" panose="020F0502020204030204"/>
              </a:rPr>
              <a:t>GMAO is developing a unified coupled data assimilation system based on GEOS and JEDI</a:t>
            </a:r>
            <a:endParaRPr lang="en-US" sz="2000" dirty="0">
              <a:solidFill>
                <a:prstClr val="black"/>
              </a:solidFill>
              <a:cs typeface="Calibri"/>
            </a:endParaRPr>
          </a:p>
          <a:p>
            <a:pPr marL="342900" indent="-342900">
              <a:buFont typeface="Arial" panose="020B0604020202020204" pitchFamily="34" charset="0"/>
              <a:buChar char="•"/>
            </a:pPr>
            <a:endParaRPr lang="en-US" sz="2000" dirty="0">
              <a:solidFill>
                <a:prstClr val="black"/>
              </a:solidFill>
              <a:cs typeface="Calibri"/>
            </a:endParaRPr>
          </a:p>
          <a:p>
            <a:pPr marL="342900" indent="-342900">
              <a:buFont typeface="Arial" panose="020B0604020202020204" pitchFamily="34" charset="0"/>
              <a:buChar char="•"/>
            </a:pPr>
            <a:r>
              <a:rPr lang="en-US" sz="2000" dirty="0">
                <a:solidFill>
                  <a:schemeClr val="bg2">
                    <a:lumMod val="10000"/>
                  </a:schemeClr>
                </a:solidFill>
                <a:cs typeface="Calibri" panose="020F0502020204030204" pitchFamily="34" charset="0"/>
              </a:rPr>
              <a:t>A phased approach is being taken via the JEDI-GEOS application – a continuously evolving, continuously functional testbed for development</a:t>
            </a:r>
          </a:p>
          <a:p>
            <a:pPr marL="342900" indent="-342900">
              <a:buFont typeface="Arial" panose="020B0604020202020204" pitchFamily="34" charset="0"/>
              <a:buChar char="•"/>
            </a:pPr>
            <a:endParaRPr lang="en-US" sz="2000" dirty="0">
              <a:solidFill>
                <a:schemeClr val="bg2">
                  <a:lumMod val="10000"/>
                </a:schemeClr>
              </a:solidFill>
              <a:cs typeface="Calibri" panose="020F0502020204030204" pitchFamily="34" charset="0"/>
            </a:endParaRPr>
          </a:p>
          <a:p>
            <a:pPr marL="342900" indent="-342900">
              <a:buFont typeface="Arial" panose="020B0604020202020204" pitchFamily="34" charset="0"/>
              <a:buChar char="•"/>
            </a:pPr>
            <a:r>
              <a:rPr lang="en-US" sz="2000" dirty="0">
                <a:solidFill>
                  <a:schemeClr val="bg2">
                    <a:lumMod val="10000"/>
                  </a:schemeClr>
                </a:solidFill>
                <a:cs typeface="Calibri" panose="020F0502020204030204" pitchFamily="34" charset="0"/>
              </a:rPr>
              <a:t> </a:t>
            </a:r>
            <a:r>
              <a:rPr lang="en-US" sz="2000" dirty="0">
                <a:solidFill>
                  <a:prstClr val="black"/>
                </a:solidFill>
                <a:cs typeface="Calibri"/>
              </a:rPr>
              <a:t>A first implementation for real-time NWP, using JEDI for the central analysis, is targeted for a year from now....Q4 2022</a:t>
            </a:r>
          </a:p>
          <a:p>
            <a:pPr marL="342900" indent="-342900">
              <a:buFont typeface="Arial" panose="020B0604020202020204" pitchFamily="34" charset="0"/>
              <a:buChar char="•"/>
            </a:pPr>
            <a:endParaRPr lang="en-US" sz="2000" dirty="0">
              <a:solidFill>
                <a:prstClr val="black"/>
              </a:solidFill>
              <a:cs typeface="Calibri"/>
            </a:endParaRPr>
          </a:p>
          <a:p>
            <a:pPr marL="342900" indent="-342900">
              <a:buFont typeface="Arial" panose="020B0604020202020204" pitchFamily="34" charset="0"/>
              <a:buChar char="•"/>
            </a:pPr>
            <a:r>
              <a:rPr lang="en-US" sz="2000" dirty="0">
                <a:solidFill>
                  <a:prstClr val="black"/>
                </a:solidFill>
                <a:cs typeface="Calibri"/>
              </a:rPr>
              <a:t>Extension of JEDI-GEOS toward coupled DA is occurring in parallel, with operational availability targeted for 2024 and the MERRA-3 reanalysis to begin in 2025 </a:t>
            </a:r>
            <a:endParaRPr lang="en-US" sz="2000" dirty="0">
              <a:solidFill>
                <a:schemeClr val="bg2">
                  <a:lumMod val="10000"/>
                </a:schemeClr>
              </a:solidFill>
              <a:cs typeface="Calibri" panose="020F0502020204030204" pitchFamily="34" charset="0"/>
            </a:endParaRPr>
          </a:p>
        </p:txBody>
      </p:sp>
      <p:sp>
        <p:nvSpPr>
          <p:cNvPr id="10" name="TextBox 9">
            <a:extLst>
              <a:ext uri="{FF2B5EF4-FFF2-40B4-BE49-F238E27FC236}">
                <a16:creationId xmlns:a16="http://schemas.microsoft.com/office/drawing/2014/main" id="{DBF05B03-0F8D-1A4C-BA4B-AD7C506A6488}"/>
              </a:ext>
            </a:extLst>
          </p:cNvPr>
          <p:cNvSpPr txBox="1"/>
          <p:nvPr/>
        </p:nvSpPr>
        <p:spPr>
          <a:xfrm>
            <a:off x="1017008" y="625640"/>
            <a:ext cx="10532060" cy="584775"/>
          </a:xfrm>
          <a:prstGeom prst="rect">
            <a:avLst/>
          </a:prstGeom>
          <a:noFill/>
        </p:spPr>
        <p:txBody>
          <a:bodyPr wrap="square" rtlCol="0">
            <a:spAutoFit/>
          </a:bodyPr>
          <a:lstStyle/>
          <a:p>
            <a:pPr>
              <a:defRPr/>
            </a:pPr>
            <a:r>
              <a:rPr lang="en-US" sz="3200" dirty="0">
                <a:solidFill>
                  <a:srgbClr val="0070C0"/>
                </a:solidFill>
                <a:ea typeface="Calibri" charset="0"/>
                <a:cs typeface="Calibri" charset="0"/>
              </a:rPr>
              <a:t>In summary</a:t>
            </a:r>
          </a:p>
        </p:txBody>
      </p:sp>
    </p:spTree>
    <p:extLst>
      <p:ext uri="{BB962C8B-B14F-4D97-AF65-F5344CB8AC3E}">
        <p14:creationId xmlns:p14="http://schemas.microsoft.com/office/powerpoint/2010/main" val="4276274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3C8D6C-4054-E64C-A72F-E65E73FAEF29}"/>
              </a:ext>
            </a:extLst>
          </p:cNvPr>
          <p:cNvPicPr>
            <a:picLocks noChangeAspect="1"/>
          </p:cNvPicPr>
          <p:nvPr/>
        </p:nvPicPr>
        <p:blipFill rotWithShape="1">
          <a:blip r:embed="rId2"/>
          <a:srcRect l="4271" t="19710" r="1882" b="21056"/>
          <a:stretch/>
        </p:blipFill>
        <p:spPr>
          <a:xfrm>
            <a:off x="1264543" y="1208596"/>
            <a:ext cx="9439507" cy="4603903"/>
          </a:xfrm>
          <a:prstGeom prst="rect">
            <a:avLst/>
          </a:prstGeom>
        </p:spPr>
      </p:pic>
      <p:sp>
        <p:nvSpPr>
          <p:cNvPr id="4" name="AutoShape 2">
            <a:extLst>
              <a:ext uri="{FF2B5EF4-FFF2-40B4-BE49-F238E27FC236}">
                <a16:creationId xmlns:a16="http://schemas.microsoft.com/office/drawing/2014/main" id="{698D62F5-8B22-0145-B5A5-67BF008145F6}"/>
              </a:ext>
            </a:extLst>
          </p:cNvPr>
          <p:cNvSpPr>
            <a:spLocks noChangeAspect="1" noChangeArrowheads="1"/>
          </p:cNvSpPr>
          <p:nvPr/>
        </p:nvSpPr>
        <p:spPr bwMode="auto">
          <a:xfrm>
            <a:off x="2545771" y="696268"/>
            <a:ext cx="7502236" cy="388006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3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03F72D3E-404B-4947-B183-226CF9E87478}"/>
              </a:ext>
            </a:extLst>
          </p:cNvPr>
          <p:cNvSpPr>
            <a:spLocks noGrp="1"/>
          </p:cNvSpPr>
          <p:nvPr>
            <p:ph type="sldNum" sz="quarter" idx="12"/>
          </p:nvPr>
        </p:nvSpPr>
        <p:spPr/>
        <p:txBody>
          <a:bodyPr/>
          <a:lstStyle/>
          <a:p>
            <a:pPr marL="0" marR="0" lvl="0" indent="0" algn="r" defTabSz="914332" rtl="0" eaLnBrk="1" fontAlgn="auto" latinLnBrk="0" hangingPunct="1">
              <a:lnSpc>
                <a:spcPct val="100000"/>
              </a:lnSpc>
              <a:spcBef>
                <a:spcPts val="0"/>
              </a:spcBef>
              <a:spcAft>
                <a:spcPts val="0"/>
              </a:spcAft>
              <a:buClrTx/>
              <a:buSzTx/>
              <a:buFontTx/>
              <a:buNone/>
              <a:tabLst/>
              <a:defRPr/>
            </a:pPr>
            <a:fld id="{BDB8D1E3-1DAE-664E-B350-75CA63E753F0}" type="slidenum">
              <a:rPr kumimoji="0" lang="en-US" sz="1100" b="0" i="0" u="none" strike="noStrike" kern="1200" cap="none" spc="0" normalizeH="0" baseline="0" noProof="0" smtClean="0">
                <a:ln>
                  <a:noFill/>
                </a:ln>
                <a:solidFill>
                  <a:srgbClr val="FFFFFF">
                    <a:tint val="75000"/>
                  </a:srgbClr>
                </a:solidFill>
                <a:effectLst/>
                <a:uLnTx/>
                <a:uFillTx/>
                <a:latin typeface="Arial" panose="020B0604020202020204"/>
                <a:ea typeface="+mn-ea"/>
                <a:cs typeface="+mn-cs"/>
              </a:rPr>
              <a:pPr marL="0" marR="0" lvl="0" indent="0" algn="r" defTabSz="914332" rtl="0" eaLnBrk="1" fontAlgn="auto" latinLnBrk="0" hangingPunct="1">
                <a:lnSpc>
                  <a:spcPct val="100000"/>
                </a:lnSpc>
                <a:spcBef>
                  <a:spcPts val="0"/>
                </a:spcBef>
                <a:spcAft>
                  <a:spcPts val="0"/>
                </a:spcAft>
                <a:buClrTx/>
                <a:buSzTx/>
                <a:buFontTx/>
                <a:buNone/>
                <a:tabLst/>
                <a:defRPr/>
              </a:pPr>
              <a:t>13</a:t>
            </a:fld>
            <a:endParaRPr kumimoji="0" lang="en-US" sz="1100" b="0" i="0" u="none" strike="noStrike" kern="1200" cap="none" spc="0" normalizeH="0" baseline="0" noProof="0">
              <a:ln>
                <a:noFill/>
              </a:ln>
              <a:solidFill>
                <a:srgbClr val="FFFFFF">
                  <a:tint val="75000"/>
                </a:srgbClr>
              </a:solidFill>
              <a:effectLst/>
              <a:uLnTx/>
              <a:uFillTx/>
              <a:latin typeface="Arial" panose="020B0604020202020204"/>
              <a:ea typeface="+mn-ea"/>
              <a:cs typeface="+mn-cs"/>
            </a:endParaRPr>
          </a:p>
        </p:txBody>
      </p:sp>
      <p:sp>
        <p:nvSpPr>
          <p:cNvPr id="26" name="Rounded Rectangle 25">
            <a:extLst>
              <a:ext uri="{FF2B5EF4-FFF2-40B4-BE49-F238E27FC236}">
                <a16:creationId xmlns:a16="http://schemas.microsoft.com/office/drawing/2014/main" id="{21637B45-EDF5-E344-82F6-B2BBDF4848AB}"/>
              </a:ext>
            </a:extLst>
          </p:cNvPr>
          <p:cNvSpPr>
            <a:spLocks noChangeAspect="1"/>
          </p:cNvSpPr>
          <p:nvPr/>
        </p:nvSpPr>
        <p:spPr>
          <a:xfrm>
            <a:off x="3456455" y="1875139"/>
            <a:ext cx="228600" cy="228600"/>
          </a:xfrm>
          <a:prstGeom prst="roundRect">
            <a:avLst/>
          </a:prstGeom>
          <a:solidFill>
            <a:srgbClr val="79B747"/>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3" name="Group 2">
            <a:extLst>
              <a:ext uri="{FF2B5EF4-FFF2-40B4-BE49-F238E27FC236}">
                <a16:creationId xmlns:a16="http://schemas.microsoft.com/office/drawing/2014/main" id="{622C07AC-63EC-A145-AD84-6DA050A24806}"/>
              </a:ext>
            </a:extLst>
          </p:cNvPr>
          <p:cNvGrpSpPr/>
          <p:nvPr/>
        </p:nvGrpSpPr>
        <p:grpSpPr>
          <a:xfrm>
            <a:off x="3730335" y="1521951"/>
            <a:ext cx="1585758" cy="597926"/>
            <a:chOff x="3730335" y="1521951"/>
            <a:chExt cx="1585758" cy="597926"/>
          </a:xfrm>
        </p:grpSpPr>
        <p:sp>
          <p:nvSpPr>
            <p:cNvPr id="21" name="Rounded Rectangle 20">
              <a:extLst>
                <a:ext uri="{FF2B5EF4-FFF2-40B4-BE49-F238E27FC236}">
                  <a16:creationId xmlns:a16="http://schemas.microsoft.com/office/drawing/2014/main" id="{37737DE9-A9A9-B84A-ABBA-B05ED7EACC43}"/>
                </a:ext>
              </a:extLst>
            </p:cNvPr>
            <p:cNvSpPr>
              <a:spLocks noChangeAspect="1"/>
            </p:cNvSpPr>
            <p:nvPr/>
          </p:nvSpPr>
          <p:spPr>
            <a:xfrm>
              <a:off x="3730335" y="1548245"/>
              <a:ext cx="228600" cy="228600"/>
            </a:xfrm>
            <a:prstGeom prst="roundRect">
              <a:avLst/>
            </a:prstGeom>
            <a:solidFill>
              <a:srgbClr val="3AA7DD"/>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4" name="Rounded Rectangle 23">
              <a:extLst>
                <a:ext uri="{FF2B5EF4-FFF2-40B4-BE49-F238E27FC236}">
                  <a16:creationId xmlns:a16="http://schemas.microsoft.com/office/drawing/2014/main" id="{85BCD173-7EB2-7945-A1F3-2F275256E98F}"/>
                </a:ext>
              </a:extLst>
            </p:cNvPr>
            <p:cNvSpPr>
              <a:spLocks noChangeAspect="1"/>
            </p:cNvSpPr>
            <p:nvPr/>
          </p:nvSpPr>
          <p:spPr>
            <a:xfrm>
              <a:off x="3736431" y="1873565"/>
              <a:ext cx="228600" cy="228600"/>
            </a:xfrm>
            <a:prstGeom prst="roundRect">
              <a:avLst/>
            </a:prstGeom>
            <a:solidFill>
              <a:srgbClr val="FF8F80"/>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7" name="TextBox 26">
              <a:extLst>
                <a:ext uri="{FF2B5EF4-FFF2-40B4-BE49-F238E27FC236}">
                  <a16:creationId xmlns:a16="http://schemas.microsoft.com/office/drawing/2014/main" id="{8897661D-ADDF-CC45-B93C-E9FD7ED4FBE6}"/>
                </a:ext>
              </a:extLst>
            </p:cNvPr>
            <p:cNvSpPr txBox="1"/>
            <p:nvPr/>
          </p:nvSpPr>
          <p:spPr>
            <a:xfrm>
              <a:off x="3963812" y="1521951"/>
              <a:ext cx="1352281" cy="261610"/>
            </a:xfrm>
            <a:prstGeom prst="rect">
              <a:avLst/>
            </a:prstGeom>
            <a:noFill/>
          </p:spPr>
          <p:txBody>
            <a:bodyPr wrap="square" rtlCol="0">
              <a:spAutoFit/>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E7E6E6">
                      <a:lumMod val="25000"/>
                    </a:srgbClr>
                  </a:solidFill>
                  <a:effectLst/>
                  <a:uLnTx/>
                  <a:uFillTx/>
                  <a:latin typeface="Arial" panose="020B0604020202020204"/>
                  <a:ea typeface="+mn-ea"/>
                  <a:cs typeface="+mn-cs"/>
                </a:rPr>
                <a:t>Available</a:t>
              </a:r>
            </a:p>
          </p:txBody>
        </p:sp>
        <p:sp>
          <p:nvSpPr>
            <p:cNvPr id="28" name="TextBox 27">
              <a:extLst>
                <a:ext uri="{FF2B5EF4-FFF2-40B4-BE49-F238E27FC236}">
                  <a16:creationId xmlns:a16="http://schemas.microsoft.com/office/drawing/2014/main" id="{3832ABCD-810D-6640-919E-1CBF904BAC89}"/>
                </a:ext>
              </a:extLst>
            </p:cNvPr>
            <p:cNvSpPr txBox="1"/>
            <p:nvPr/>
          </p:nvSpPr>
          <p:spPr>
            <a:xfrm>
              <a:off x="3961664" y="1858267"/>
              <a:ext cx="1352281" cy="261610"/>
            </a:xfrm>
            <a:prstGeom prst="rect">
              <a:avLst/>
            </a:prstGeom>
            <a:noFill/>
          </p:spPr>
          <p:txBody>
            <a:bodyPr wrap="square" rtlCol="0">
              <a:spAutoFit/>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E7E6E6">
                      <a:lumMod val="25000"/>
                    </a:srgbClr>
                  </a:solidFill>
                  <a:effectLst/>
                  <a:uLnTx/>
                  <a:uFillTx/>
                  <a:latin typeface="Arial" panose="020B0604020202020204"/>
                  <a:ea typeface="+mn-ea"/>
                  <a:cs typeface="+mn-cs"/>
                </a:rPr>
                <a:t>Implemented</a:t>
              </a:r>
            </a:p>
          </p:txBody>
        </p:sp>
      </p:grpSp>
      <p:sp>
        <p:nvSpPr>
          <p:cNvPr id="25" name="TextBox 24">
            <a:extLst>
              <a:ext uri="{FF2B5EF4-FFF2-40B4-BE49-F238E27FC236}">
                <a16:creationId xmlns:a16="http://schemas.microsoft.com/office/drawing/2014/main" id="{2CB63DAA-F17B-2F49-953B-10915BCD7A27}"/>
              </a:ext>
            </a:extLst>
          </p:cNvPr>
          <p:cNvSpPr txBox="1"/>
          <p:nvPr/>
        </p:nvSpPr>
        <p:spPr>
          <a:xfrm>
            <a:off x="1017008" y="538552"/>
            <a:ext cx="10532060" cy="584775"/>
          </a:xfrm>
          <a:prstGeom prst="rect">
            <a:avLst/>
          </a:prstGeom>
          <a:noFill/>
        </p:spPr>
        <p:txBody>
          <a:bodyPr wrap="square" rtlCol="0">
            <a:spAutoFit/>
          </a:bodyPr>
          <a:lstStyle/>
          <a:p>
            <a:pPr marL="0" marR="0" lvl="0" indent="0" algn="l" defTabSz="914332"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Arial" panose="020B0604020202020204"/>
                <a:ea typeface="Calibri" charset="0"/>
                <a:cs typeface="Calibri" charset="0"/>
              </a:rPr>
              <a:t>GMAO JEDI implementation roadmap</a:t>
            </a:r>
          </a:p>
        </p:txBody>
      </p:sp>
      <p:sp>
        <p:nvSpPr>
          <p:cNvPr id="32" name="TextBox 31">
            <a:extLst>
              <a:ext uri="{FF2B5EF4-FFF2-40B4-BE49-F238E27FC236}">
                <a16:creationId xmlns:a16="http://schemas.microsoft.com/office/drawing/2014/main" id="{09D9D915-6198-A04A-BD71-CB2C11335CA8}"/>
              </a:ext>
            </a:extLst>
          </p:cNvPr>
          <p:cNvSpPr txBox="1"/>
          <p:nvPr/>
        </p:nvSpPr>
        <p:spPr>
          <a:xfrm>
            <a:off x="6189905" y="1864292"/>
            <a:ext cx="186142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libri" panose="020F0502020204030204"/>
                <a:ea typeface="+mn-ea"/>
                <a:cs typeface="+mn-cs"/>
              </a:rPr>
              <a:t>Enhancements for atmospheric DA</a:t>
            </a:r>
          </a:p>
        </p:txBody>
      </p:sp>
      <p:sp>
        <p:nvSpPr>
          <p:cNvPr id="33" name="TextBox 32">
            <a:extLst>
              <a:ext uri="{FF2B5EF4-FFF2-40B4-BE49-F238E27FC236}">
                <a16:creationId xmlns:a16="http://schemas.microsoft.com/office/drawing/2014/main" id="{09A37DC8-D9BE-8447-A508-6BEDB394E2AB}"/>
              </a:ext>
            </a:extLst>
          </p:cNvPr>
          <p:cNvSpPr txBox="1"/>
          <p:nvPr/>
        </p:nvSpPr>
        <p:spPr>
          <a:xfrm>
            <a:off x="3456455" y="2912832"/>
            <a:ext cx="136909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libri" panose="020F0502020204030204"/>
                <a:ea typeface="+mn-ea"/>
                <a:cs typeface="+mn-cs"/>
              </a:rPr>
              <a:t>First implementation</a:t>
            </a:r>
          </a:p>
        </p:txBody>
      </p:sp>
      <p:sp>
        <p:nvSpPr>
          <p:cNvPr id="36" name="TextBox 35">
            <a:extLst>
              <a:ext uri="{FF2B5EF4-FFF2-40B4-BE49-F238E27FC236}">
                <a16:creationId xmlns:a16="http://schemas.microsoft.com/office/drawing/2014/main" id="{3E20541A-B560-F849-9191-A9442FF8CBF6}"/>
              </a:ext>
            </a:extLst>
          </p:cNvPr>
          <p:cNvSpPr txBox="1"/>
          <p:nvPr/>
        </p:nvSpPr>
        <p:spPr>
          <a:xfrm>
            <a:off x="8556691" y="5362441"/>
            <a:ext cx="172671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libri" panose="020F0502020204030204"/>
                <a:ea typeface="+mn-ea"/>
                <a:cs typeface="+mn-cs"/>
              </a:rPr>
              <a:t>Enhancements for coupled DA</a:t>
            </a:r>
          </a:p>
        </p:txBody>
      </p:sp>
      <p:sp>
        <p:nvSpPr>
          <p:cNvPr id="23" name="Rectangle 22">
            <a:extLst>
              <a:ext uri="{FF2B5EF4-FFF2-40B4-BE49-F238E27FC236}">
                <a16:creationId xmlns:a16="http://schemas.microsoft.com/office/drawing/2014/main" id="{4899588F-888A-3A49-BB32-4B7A627929A0}"/>
              </a:ext>
            </a:extLst>
          </p:cNvPr>
          <p:cNvSpPr/>
          <p:nvPr/>
        </p:nvSpPr>
        <p:spPr>
          <a:xfrm>
            <a:off x="5874191" y="1443983"/>
            <a:ext cx="2514600" cy="33356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29" name="Group 28">
            <a:extLst>
              <a:ext uri="{FF2B5EF4-FFF2-40B4-BE49-F238E27FC236}">
                <a16:creationId xmlns:a16="http://schemas.microsoft.com/office/drawing/2014/main" id="{473A77B6-9782-1E45-B71E-712076414A53}"/>
              </a:ext>
            </a:extLst>
          </p:cNvPr>
          <p:cNvGrpSpPr/>
          <p:nvPr/>
        </p:nvGrpSpPr>
        <p:grpSpPr>
          <a:xfrm>
            <a:off x="1314642" y="1016924"/>
            <a:ext cx="9350204" cy="5226427"/>
            <a:chOff x="1314642" y="1016924"/>
            <a:chExt cx="9350204" cy="5226427"/>
          </a:xfrm>
        </p:grpSpPr>
        <p:sp>
          <p:nvSpPr>
            <p:cNvPr id="12" name="Rectangle 11">
              <a:extLst>
                <a:ext uri="{FF2B5EF4-FFF2-40B4-BE49-F238E27FC236}">
                  <a16:creationId xmlns:a16="http://schemas.microsoft.com/office/drawing/2014/main" id="{5CA4AFDA-06D5-F74D-9122-400F1CEB727F}"/>
                </a:ext>
              </a:extLst>
            </p:cNvPr>
            <p:cNvSpPr/>
            <p:nvPr/>
          </p:nvSpPr>
          <p:spPr>
            <a:xfrm>
              <a:off x="1504765" y="1195787"/>
              <a:ext cx="1291545" cy="11833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14" name="Straight Connector 13">
              <a:extLst>
                <a:ext uri="{FF2B5EF4-FFF2-40B4-BE49-F238E27FC236}">
                  <a16:creationId xmlns:a16="http://schemas.microsoft.com/office/drawing/2014/main" id="{ED9A23DC-ECB3-9945-BD52-07828046B203}"/>
                </a:ext>
              </a:extLst>
            </p:cNvPr>
            <p:cNvCxnSpPr/>
            <p:nvPr/>
          </p:nvCxnSpPr>
          <p:spPr>
            <a:xfrm>
              <a:off x="3116563" y="4426223"/>
              <a:ext cx="0" cy="34455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0AE6405-EDE8-DC4A-8484-431F8520AD0F}"/>
                </a:ext>
              </a:extLst>
            </p:cNvPr>
            <p:cNvCxnSpPr/>
            <p:nvPr/>
          </p:nvCxnSpPr>
          <p:spPr>
            <a:xfrm>
              <a:off x="4267293" y="4423832"/>
              <a:ext cx="0" cy="34455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6FF8569-2B35-414E-9DBD-2D7204C3499E}"/>
                </a:ext>
              </a:extLst>
            </p:cNvPr>
            <p:cNvCxnSpPr/>
            <p:nvPr/>
          </p:nvCxnSpPr>
          <p:spPr>
            <a:xfrm>
              <a:off x="5404771" y="4428249"/>
              <a:ext cx="0" cy="34455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281BAB96-36C5-D741-A7F5-D73FFF1B1433}"/>
                </a:ext>
              </a:extLst>
            </p:cNvPr>
            <p:cNvSpPr/>
            <p:nvPr/>
          </p:nvSpPr>
          <p:spPr>
            <a:xfrm>
              <a:off x="1314642" y="4657949"/>
              <a:ext cx="8968743" cy="15854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B8FB5C19-5A4A-BA44-866E-54B7CFC357BB}"/>
                </a:ext>
              </a:extLst>
            </p:cNvPr>
            <p:cNvSpPr/>
            <p:nvPr/>
          </p:nvSpPr>
          <p:spPr>
            <a:xfrm>
              <a:off x="8358064" y="1016924"/>
              <a:ext cx="2306782" cy="4748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32"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4" name="Straight Connector 33">
              <a:extLst>
                <a:ext uri="{FF2B5EF4-FFF2-40B4-BE49-F238E27FC236}">
                  <a16:creationId xmlns:a16="http://schemas.microsoft.com/office/drawing/2014/main" id="{E71889A0-4C05-7345-A463-D3EA35875BDB}"/>
                </a:ext>
              </a:extLst>
            </p:cNvPr>
            <p:cNvCxnSpPr>
              <a:cxnSpLocks/>
            </p:cNvCxnSpPr>
            <p:nvPr/>
          </p:nvCxnSpPr>
          <p:spPr>
            <a:xfrm>
              <a:off x="6551084" y="4428248"/>
              <a:ext cx="0" cy="21031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259E821-8461-684D-B914-F6F0EA87452B}"/>
                </a:ext>
              </a:extLst>
            </p:cNvPr>
            <p:cNvCxnSpPr>
              <a:cxnSpLocks/>
            </p:cNvCxnSpPr>
            <p:nvPr/>
          </p:nvCxnSpPr>
          <p:spPr>
            <a:xfrm>
              <a:off x="7697397" y="4428249"/>
              <a:ext cx="0" cy="210312"/>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8407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3"/>
                                        </p:tgtEl>
                                      </p:cBhvr>
                                    </p:animEffect>
                                    <p:set>
                                      <p:cBhvr>
                                        <p:cTn id="7" dur="1" fill="hold">
                                          <p:stCondLst>
                                            <p:cond delay="499"/>
                                          </p:stCondLst>
                                        </p:cTn>
                                        <p:tgtEl>
                                          <p:spTgt spid="2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29"/>
                                        </p:tgtEl>
                                      </p:cBhvr>
                                    </p:animEffect>
                                    <p:set>
                                      <p:cBhvr>
                                        <p:cTn id="12" dur="1" fill="hold">
                                          <p:stCondLst>
                                            <p:cond delay="499"/>
                                          </p:stCondLst>
                                        </p:cTn>
                                        <p:tgtEl>
                                          <p:spTgt spid="29"/>
                                        </p:tgtEl>
                                        <p:attrNameLst>
                                          <p:attrName>style.visibility</p:attrName>
                                        </p:attrNameLst>
                                      </p:cBhvr>
                                      <p:to>
                                        <p:strVal val="hidden"/>
                                      </p:to>
                                    </p:set>
                                  </p:childTnLst>
                                </p:cTn>
                              </p:par>
                              <p:par>
                                <p:cTn id="13" presetID="9"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dissolve">
                                      <p:cBhvr>
                                        <p:cTn id="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3" grpId="0" animBg="1"/>
    </p:bldLst>
  </p:timing>
</p:sld>
</file>

<file path=ppt/theme/theme1.xml><?xml version="1.0" encoding="utf-8"?>
<a:theme xmlns:a="http://schemas.openxmlformats.org/drawingml/2006/main" name="1_Office Theme">
  <a:themeElements>
    <a:clrScheme name="Custom 1">
      <a:dk1>
        <a:srgbClr val="FFFFFF"/>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Custom 1">
      <a:dk1>
        <a:srgbClr val="FFFFFF"/>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53936</TotalTime>
  <Words>1376</Words>
  <Application>Microsoft Macintosh PowerPoint</Application>
  <PresentationFormat>Widescreen</PresentationFormat>
  <Paragraphs>224</Paragraphs>
  <Slides>13</Slides>
  <Notes>8</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13</vt:i4>
      </vt:variant>
    </vt:vector>
  </HeadingPairs>
  <TitlesOfParts>
    <vt:vector size="18" baseType="lpstr">
      <vt:lpstr>Arial</vt:lpstr>
      <vt:lpstr>Arial,Sans-Serif</vt:lpstr>
      <vt:lpstr>Calibri</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Gelaro, Ronald (GSFC-6101)</cp:lastModifiedBy>
  <cp:revision>559</cp:revision>
  <dcterms:created xsi:type="dcterms:W3CDTF">2019-03-07T14:46:22Z</dcterms:created>
  <dcterms:modified xsi:type="dcterms:W3CDTF">2021-09-14T14:18:01Z</dcterms:modified>
</cp:coreProperties>
</file>