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3" r:id="rId4"/>
    <p:sldMasterId id="2147483676" r:id="rId5"/>
    <p:sldMasterId id="2147483688" r:id="rId6"/>
  </p:sldMasterIdLst>
  <p:notesMasterIdLst>
    <p:notesMasterId r:id="rId29"/>
  </p:notesMasterIdLst>
  <p:handoutMasterIdLst>
    <p:handoutMasterId r:id="rId30"/>
  </p:handoutMasterIdLst>
  <p:sldIdLst>
    <p:sldId id="372" r:id="rId7"/>
    <p:sldId id="684" r:id="rId8"/>
    <p:sldId id="625" r:id="rId9"/>
    <p:sldId id="646" r:id="rId10"/>
    <p:sldId id="690" r:id="rId11"/>
    <p:sldId id="678" r:id="rId12"/>
    <p:sldId id="747" r:id="rId13"/>
    <p:sldId id="687" r:id="rId14"/>
    <p:sldId id="689" r:id="rId15"/>
    <p:sldId id="677" r:id="rId16"/>
    <p:sldId id="706" r:id="rId17"/>
    <p:sldId id="679" r:id="rId18"/>
    <p:sldId id="686" r:id="rId19"/>
    <p:sldId id="748" r:id="rId20"/>
    <p:sldId id="743" r:id="rId21"/>
    <p:sldId id="648" r:id="rId22"/>
    <p:sldId id="691" r:id="rId23"/>
    <p:sldId id="258" r:id="rId24"/>
    <p:sldId id="693" r:id="rId25"/>
    <p:sldId id="278" r:id="rId26"/>
    <p:sldId id="688" r:id="rId27"/>
    <p:sldId id="656" r:id="rId28"/>
  </p:sldIdLst>
  <p:sldSz cx="12192000" cy="6858000"/>
  <p:notesSz cx="7010400" cy="9296400"/>
  <p:defaultTextStyle>
    <a:defPPr>
      <a:defRPr lang="en-US"/>
    </a:defPPr>
    <a:lvl1pPr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1pPr>
    <a:lvl2pPr marL="4572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2pPr>
    <a:lvl3pPr marL="9144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3pPr>
    <a:lvl4pPr marL="13716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4pPr>
    <a:lvl5pPr marL="1828800" algn="ctr" rtl="0" eaLnBrk="0" fontAlgn="base" hangingPunct="0">
      <a:lnSpc>
        <a:spcPct val="85000"/>
      </a:lnSpc>
      <a:spcBef>
        <a:spcPct val="0"/>
      </a:spcBef>
      <a:spcAft>
        <a:spcPct val="0"/>
      </a:spcAft>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5pPr>
    <a:lvl6pPr marL="22860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6pPr>
    <a:lvl7pPr marL="27432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7pPr>
    <a:lvl8pPr marL="32004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8pPr>
    <a:lvl9pPr marL="3657600" algn="l" defTabSz="914400" rtl="0" eaLnBrk="1" latinLnBrk="0" hangingPunct="1">
      <a:defRPr sz="2800" i="1" kern="1200">
        <a:solidFill>
          <a:srgbClr val="000099"/>
        </a:solidFill>
        <a:effectLst>
          <a:outerShdw blurRad="38100" dist="38100" dir="2700000" algn="tl">
            <a:srgbClr val="000000">
              <a:alpha val="43137"/>
            </a:srgbClr>
          </a:outerShdw>
        </a:effectLst>
        <a:latin typeface="Arial Black"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C3339"/>
    <a:srgbClr val="363233"/>
    <a:srgbClr val="00FF00"/>
    <a:srgbClr val="000080"/>
    <a:srgbClr val="00E9B0"/>
    <a:srgbClr val="008080"/>
    <a:srgbClr val="0080FF"/>
    <a:srgbClr val="CC66FF"/>
    <a:srgbClr val="004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75220" autoAdjust="0"/>
  </p:normalViewPr>
  <p:slideViewPr>
    <p:cSldViewPr>
      <p:cViewPr varScale="1">
        <p:scale>
          <a:sx n="83" d="100"/>
          <a:sy n="83" d="100"/>
        </p:scale>
        <p:origin x="510" y="84"/>
      </p:cViewPr>
      <p:guideLst>
        <p:guide orient="horz" pos="2160"/>
        <p:guide pos="3840"/>
      </p:guideLst>
    </p:cSldViewPr>
  </p:slideViewPr>
  <p:notesTextViewPr>
    <p:cViewPr>
      <p:scale>
        <a:sx n="100" d="100"/>
        <a:sy n="100" d="100"/>
      </p:scale>
      <p:origin x="0" y="0"/>
    </p:cViewPr>
  </p:notesTextViewPr>
  <p:sorterViewPr>
    <p:cViewPr>
      <p:scale>
        <a:sx n="66" d="100"/>
        <a:sy n="66" d="100"/>
      </p:scale>
      <p:origin x="0" y="-6392"/>
    </p:cViewPr>
  </p:sorterViewPr>
  <p:notesViewPr>
    <p:cSldViewPr>
      <p:cViewPr>
        <p:scale>
          <a:sx n="75" d="100"/>
          <a:sy n="75" d="100"/>
        </p:scale>
        <p:origin x="-2220" y="-30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72" tIns="46586" rIns="93172" bIns="46586"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4820"/>
          </a:xfrm>
          <a:prstGeom prst="rect">
            <a:avLst/>
          </a:prstGeom>
        </p:spPr>
        <p:txBody>
          <a:bodyPr vert="horz" lIns="93172" tIns="46586" rIns="93172" bIns="46586" rtlCol="0"/>
          <a:lstStyle>
            <a:lvl1pPr algn="r">
              <a:defRPr sz="1200"/>
            </a:lvl1pPr>
          </a:lstStyle>
          <a:p>
            <a:fld id="{3C4D4A43-FD7D-4B47-BD0A-2D623360AF61}" type="datetimeFigureOut">
              <a:rPr lang="en-US" smtClean="0"/>
              <a:pPr/>
              <a:t>9/27/2021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200"/>
            </a:lvl1pPr>
          </a:lstStyle>
          <a:p>
            <a:fld id="{A2D137AE-A7A0-4ED9-9E2D-0DC24DE2C82B}" type="slidenum">
              <a:rPr lang="en-US" smtClean="0"/>
              <a:pPr/>
              <a:t>‹#›</a:t>
            </a:fld>
            <a:endParaRPr lang="en-US"/>
          </a:p>
        </p:txBody>
      </p:sp>
    </p:spTree>
    <p:extLst>
      <p:ext uri="{BB962C8B-B14F-4D97-AF65-F5344CB8AC3E}">
        <p14:creationId xmlns:p14="http://schemas.microsoft.com/office/powerpoint/2010/main" val="39799454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1"/>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l" eaLnBrk="1" hangingPunct="1">
              <a:lnSpc>
                <a:spcPct val="100000"/>
              </a:lnSpc>
              <a:defRPr sz="1200" i="0">
                <a:solidFill>
                  <a:schemeClr val="tx1"/>
                </a:solidFill>
                <a:effectLst/>
                <a:latin typeface="Arial" charset="0"/>
              </a:defRPr>
            </a:lvl1pPr>
          </a:lstStyle>
          <a:p>
            <a:endParaRPr lang="en-US"/>
          </a:p>
        </p:txBody>
      </p:sp>
      <p:sp>
        <p:nvSpPr>
          <p:cNvPr id="7171" name="Rectangle 3"/>
          <p:cNvSpPr>
            <a:spLocks noGrp="1" noChangeArrowheads="1"/>
          </p:cNvSpPr>
          <p:nvPr>
            <p:ph type="dt" idx="1"/>
          </p:nvPr>
        </p:nvSpPr>
        <p:spPr bwMode="auto">
          <a:xfrm>
            <a:off x="3970938" y="1"/>
            <a:ext cx="3037840" cy="46482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lvl1pPr algn="r" eaLnBrk="1" hangingPunct="1">
              <a:lnSpc>
                <a:spcPct val="100000"/>
              </a:lnSpc>
              <a:defRPr sz="1200" i="0">
                <a:solidFill>
                  <a:schemeClr val="tx1"/>
                </a:solidFill>
                <a:effectLst/>
                <a:latin typeface="Arial" charset="0"/>
              </a:defRPr>
            </a:lvl1pPr>
          </a:lstStyle>
          <a:p>
            <a:endParaRPr lang="en-US"/>
          </a:p>
        </p:txBody>
      </p:sp>
      <p:sp>
        <p:nvSpPr>
          <p:cNvPr id="7172" name="Rectangle 4"/>
          <p:cNvSpPr>
            <a:spLocks noGrp="1" noRot="1" noChangeAspect="1" noChangeArrowheads="1" noTextEdit="1"/>
          </p:cNvSpPr>
          <p:nvPr>
            <p:ph type="sldImg" idx="2"/>
          </p:nvPr>
        </p:nvSpPr>
        <p:spPr bwMode="auto">
          <a:xfrm>
            <a:off x="406400" y="698500"/>
            <a:ext cx="6197600" cy="348615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701040" y="4415791"/>
            <a:ext cx="5608320" cy="4183380"/>
          </a:xfrm>
          <a:prstGeom prst="rect">
            <a:avLst/>
          </a:prstGeom>
          <a:noFill/>
          <a:ln w="9525">
            <a:noFill/>
            <a:miter lim="800000"/>
            <a:headEnd/>
            <a:tailEnd/>
          </a:ln>
          <a:effectLst/>
        </p:spPr>
        <p:txBody>
          <a:bodyPr vert="horz" wrap="square" lIns="93172" tIns="46586" rIns="93172" bIns="4658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174"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l" eaLnBrk="1" hangingPunct="1">
              <a:lnSpc>
                <a:spcPct val="100000"/>
              </a:lnSpc>
              <a:defRPr sz="1200" i="0">
                <a:solidFill>
                  <a:schemeClr val="tx1"/>
                </a:solidFill>
                <a:effectLst/>
                <a:latin typeface="Arial" charset="0"/>
              </a:defRPr>
            </a:lvl1pPr>
          </a:lstStyle>
          <a:p>
            <a:endParaRPr lang="en-US"/>
          </a:p>
        </p:txBody>
      </p:sp>
      <p:sp>
        <p:nvSpPr>
          <p:cNvPr id="7175"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2" tIns="46586" rIns="93172" bIns="46586" numCol="1" anchor="b" anchorCtr="0" compatLnSpc="1">
            <a:prstTxWarp prst="textNoShape">
              <a:avLst/>
            </a:prstTxWarp>
          </a:bodyPr>
          <a:lstStyle>
            <a:lvl1pPr algn="r" eaLnBrk="1" hangingPunct="1">
              <a:lnSpc>
                <a:spcPct val="100000"/>
              </a:lnSpc>
              <a:defRPr sz="1200" i="0">
                <a:solidFill>
                  <a:schemeClr val="tx1"/>
                </a:solidFill>
                <a:effectLst/>
                <a:latin typeface="Arial" charset="0"/>
              </a:defRPr>
            </a:lvl1pPr>
          </a:lstStyle>
          <a:p>
            <a:fld id="{C966EFA2-73AD-4C15-80AB-E98645145D3A}" type="slidenum">
              <a:rPr lang="en-US"/>
              <a:pPr/>
              <a:t>‹#›</a:t>
            </a:fld>
            <a:endParaRPr lang="en-US"/>
          </a:p>
        </p:txBody>
      </p:sp>
    </p:spTree>
    <p:extLst>
      <p:ext uri="{BB962C8B-B14F-4D97-AF65-F5344CB8AC3E}">
        <p14:creationId xmlns:p14="http://schemas.microsoft.com/office/powerpoint/2010/main" val="47815439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Today I’m going to be discussing the Space Environmental Effects Capabilities at Marshall Space Flight Center. We are part of EM41, the nonmetallic materials and space environmental effects branch</a:t>
            </a:r>
          </a:p>
          <a:p>
            <a:endParaRPr lang="en-US" dirty="0"/>
          </a:p>
          <a:p>
            <a:r>
              <a:rPr lang="en-US" dirty="0"/>
              <a:t>Fair warning, I’ll be going through a lot of capabilities and facilities really quickly today, so please feel free to reach out to me for more specific details on anything I talk about! </a:t>
            </a:r>
          </a:p>
        </p:txBody>
      </p:sp>
      <p:sp>
        <p:nvSpPr>
          <p:cNvPr id="4" name="Slide Number Placeholder 3"/>
          <p:cNvSpPr>
            <a:spLocks noGrp="1"/>
          </p:cNvSpPr>
          <p:nvPr>
            <p:ph type="sldNum" sz="quarter" idx="5"/>
          </p:nvPr>
        </p:nvSpPr>
        <p:spPr/>
        <p:txBody>
          <a:bodyPr/>
          <a:lstStyle/>
          <a:p>
            <a:fld id="{C966EFA2-73AD-4C15-80AB-E98645145D3A}" type="slidenum">
              <a:rPr lang="en-US" smtClean="0"/>
              <a:pPr/>
              <a:t>1</a:t>
            </a:fld>
            <a:endParaRPr lang="en-US"/>
          </a:p>
        </p:txBody>
      </p:sp>
    </p:spTree>
    <p:extLst>
      <p:ext uri="{BB962C8B-B14F-4D97-AF65-F5344CB8AC3E}">
        <p14:creationId xmlns:p14="http://schemas.microsoft.com/office/powerpoint/2010/main" val="2497927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2</a:t>
            </a:fld>
            <a:endParaRPr lang="en-US"/>
          </a:p>
        </p:txBody>
      </p:sp>
    </p:spTree>
    <p:extLst>
      <p:ext uri="{BB962C8B-B14F-4D97-AF65-F5344CB8AC3E}">
        <p14:creationId xmlns:p14="http://schemas.microsoft.com/office/powerpoint/2010/main" val="6936409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dirty="0"/>
              <a:t>So basically, we recreate space on earth. A big point of pride for us is our unique capability for combined effects testing. That means exposing materials and systems to lots of different effects at once, which really gives you a truer picture of how materials are going to act in space. It’s also great because we can handle everything in one location, minimizing shipping and handling issues. </a:t>
            </a:r>
            <a:br>
              <a:rPr lang="en-US" dirty="0">
                <a:effectLst/>
              </a:rPr>
            </a:br>
            <a:endParaRPr lang="en-US" dirty="0">
              <a:effectLst/>
            </a:endParaRPr>
          </a:p>
          <a:p>
            <a:r>
              <a:rPr lang="en-US" dirty="0"/>
              <a:t>I like to call our lab the mad scientist lab, because every test we run is a little bit different, and customized for the exact conditions needed. We can work with you to define your environment, help figure out the problems you likely need to test for, create custom test fixtures and software, and perform data analysis. </a:t>
            </a:r>
          </a:p>
          <a:p>
            <a:endParaRPr lang="en-US" dirty="0"/>
          </a:p>
          <a:p>
            <a:r>
              <a:rPr lang="en-US" dirty="0"/>
              <a:t>Pictured – RPCM safety assessment, where we generated molten metal and looked at how it damaged space suits</a:t>
            </a:r>
          </a:p>
          <a:p>
            <a:endParaRPr lang="en-US" dirty="0"/>
          </a:p>
          <a:p>
            <a:r>
              <a:rPr lang="en-US" dirty="0"/>
              <a:t>We do everything from low TRL R&amp;D work up to providing programs the ability to elevate to TRL-6, “qualification in a relevant environment”</a:t>
            </a:r>
          </a:p>
        </p:txBody>
      </p:sp>
      <p:sp>
        <p:nvSpPr>
          <p:cNvPr id="4" name="Slide Number Placeholder 3"/>
          <p:cNvSpPr>
            <a:spLocks noGrp="1"/>
          </p:cNvSpPr>
          <p:nvPr>
            <p:ph type="sldNum" sz="quarter" idx="10"/>
          </p:nvPr>
        </p:nvSpPr>
        <p:spPr/>
        <p:txBody>
          <a:bodyPr/>
          <a:lstStyle/>
          <a:p>
            <a:fld id="{C966EFA2-73AD-4C15-80AB-E98645145D3A}" type="slidenum">
              <a:rPr lang="en-US" smtClean="0"/>
              <a:pPr/>
              <a:t>3</a:t>
            </a:fld>
            <a:endParaRPr lang="en-US"/>
          </a:p>
        </p:txBody>
      </p:sp>
    </p:spTree>
    <p:extLst>
      <p:ext uri="{BB962C8B-B14F-4D97-AF65-F5344CB8AC3E}">
        <p14:creationId xmlns:p14="http://schemas.microsoft.com/office/powerpoint/2010/main" val="3069469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dirty="0"/>
              <a:t>These is a summary list of our capabilities, many of which can be combined into a single test – vacuum, UV and VUV, ionizing radiation, plasma, thermal extremes, etc. I’ll talk details on the following slides. </a:t>
            </a:r>
          </a:p>
          <a:p>
            <a:endParaRPr lang="en-US" dirty="0"/>
          </a:p>
          <a:p>
            <a:r>
              <a:rPr lang="en-US" dirty="0"/>
              <a:t>Thermal extremes…</a:t>
            </a:r>
          </a:p>
        </p:txBody>
      </p:sp>
      <p:sp>
        <p:nvSpPr>
          <p:cNvPr id="4" name="Slide Number Placeholder 3"/>
          <p:cNvSpPr>
            <a:spLocks noGrp="1"/>
          </p:cNvSpPr>
          <p:nvPr>
            <p:ph type="sldNum" sz="quarter" idx="10"/>
          </p:nvPr>
        </p:nvSpPr>
        <p:spPr/>
        <p:txBody>
          <a:bodyPr/>
          <a:lstStyle/>
          <a:p>
            <a:fld id="{C966EFA2-73AD-4C15-80AB-E98645145D3A}" type="slidenum">
              <a:rPr lang="en-US" smtClean="0"/>
              <a:pPr/>
              <a:t>4</a:t>
            </a:fld>
            <a:endParaRPr lang="en-US"/>
          </a:p>
        </p:txBody>
      </p:sp>
    </p:spTree>
    <p:extLst>
      <p:ext uri="{BB962C8B-B14F-4D97-AF65-F5344CB8AC3E}">
        <p14:creationId xmlns:p14="http://schemas.microsoft.com/office/powerpoint/2010/main" val="1522524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Ultraviolet radiation is particularly damaging to materials properties of polymers and composites, and can change optical and thermal properties of things like coatings and optics. Our lamps have a spectral range of 115 to 400 nm, which includes the vacuum UV range that’s typically absorbed by the atmosphere. We accelerate testing compared to what you’d see in space, but UV tests still tend to be pretty long, typically running 24/7 for a month or more. </a:t>
            </a:r>
          </a:p>
          <a:p>
            <a:endParaRPr lang="en-US" dirty="0"/>
          </a:p>
          <a:p>
            <a:r>
              <a:rPr lang="en-US" dirty="0"/>
              <a:t>Thermal control – UV lamps filter out most of the infrared and visible spectrum, but it runs a little hot, around 40C. Can be fixed to cold plate if needed. </a:t>
            </a:r>
          </a:p>
          <a:p>
            <a:endParaRPr lang="en-US" dirty="0"/>
          </a:p>
          <a:p>
            <a:r>
              <a:rPr lang="en-US" dirty="0"/>
              <a:t>Accelerate roughly 2x is the max recommended.</a:t>
            </a:r>
          </a:p>
          <a:p>
            <a:r>
              <a:rPr lang="en-US" dirty="0"/>
              <a:t>Often do “screening” test of 500 </a:t>
            </a:r>
            <a:r>
              <a:rPr lang="en-US" dirty="0" err="1"/>
              <a:t>hrs</a:t>
            </a:r>
            <a:r>
              <a:rPr lang="en-US" dirty="0"/>
              <a:t> of exposure on different materials.</a:t>
            </a:r>
          </a:p>
          <a:p>
            <a:r>
              <a:rPr lang="en-US" dirty="0"/>
              <a:t>Then do plateau tests where samples will be removed at different intervals… 1000, 1500, 2000 </a:t>
            </a:r>
            <a:r>
              <a:rPr lang="en-US" dirty="0" err="1"/>
              <a:t>hrs</a:t>
            </a:r>
            <a:r>
              <a:rPr lang="en-US" dirty="0"/>
              <a:t> (sun equivalent).</a:t>
            </a:r>
          </a:p>
          <a:p>
            <a:r>
              <a:rPr lang="en-US" dirty="0"/>
              <a:t>-&gt; 2000 </a:t>
            </a:r>
            <a:r>
              <a:rPr lang="en-US" dirty="0" err="1"/>
              <a:t>hr</a:t>
            </a:r>
            <a:r>
              <a:rPr lang="en-US" dirty="0"/>
              <a:t> test is done in 1000 </a:t>
            </a:r>
            <a:r>
              <a:rPr lang="en-US" dirty="0" err="1"/>
              <a:t>hrs</a:t>
            </a:r>
            <a:r>
              <a:rPr lang="en-US" dirty="0"/>
              <a:t> (~42 days)</a:t>
            </a:r>
          </a:p>
          <a:p>
            <a:endParaRPr lang="en-US" dirty="0"/>
          </a:p>
          <a:p>
            <a:endParaRPr lang="en-US" dirty="0"/>
          </a:p>
        </p:txBody>
      </p:sp>
      <p:sp>
        <p:nvSpPr>
          <p:cNvPr id="4" name="Slide Number Placeholder 3"/>
          <p:cNvSpPr>
            <a:spLocks noGrp="1"/>
          </p:cNvSpPr>
          <p:nvPr>
            <p:ph type="sldNum" sz="quarter" idx="5"/>
          </p:nvPr>
        </p:nvSpPr>
        <p:spPr/>
        <p:txBody>
          <a:bodyPr/>
          <a:lstStyle/>
          <a:p>
            <a:fld id="{C966EFA2-73AD-4C15-80AB-E98645145D3A}" type="slidenum">
              <a:rPr lang="en-US" smtClean="0"/>
              <a:pPr/>
              <a:t>5</a:t>
            </a:fld>
            <a:endParaRPr lang="en-US"/>
          </a:p>
        </p:txBody>
      </p:sp>
    </p:spTree>
    <p:extLst>
      <p:ext uri="{BB962C8B-B14F-4D97-AF65-F5344CB8AC3E}">
        <p14:creationId xmlns:p14="http://schemas.microsoft.com/office/powerpoint/2010/main" val="1583042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High Intensity Solar Environment Test chamber has three xenon arc lamps that are directed into ports in the chamber front, allowing us to simulate the illumination intensities up of to 600 suns! So this is incredibly useful for simulating effects on spacecraft working in the inner solar system, for example going into a solar orbit or doing a Venus flyby. This chamber has an LN2 shroud, and can be equipped with plasma sources and radiation guns as well. This is where the Parker Solar Probe Faraday cup was qualified, and we’ve recently been using it for solar panel testing for Gateway. </a:t>
            </a:r>
          </a:p>
          <a:p>
            <a:endParaRPr lang="en-US" dirty="0"/>
          </a:p>
          <a:p>
            <a:r>
              <a:rPr lang="en-US" dirty="0"/>
              <a:t>Not a perfect solar spectrum, but just about as close as you can get on earth</a:t>
            </a:r>
          </a:p>
          <a:p>
            <a:endParaRPr lang="en-US" dirty="0"/>
          </a:p>
          <a:p>
            <a:r>
              <a:rPr lang="en-US" dirty="0"/>
              <a:t>Tested Parker Solar Probe cup here, also PIMS instrument on Clipper…</a:t>
            </a:r>
          </a:p>
        </p:txBody>
      </p:sp>
      <p:sp>
        <p:nvSpPr>
          <p:cNvPr id="4" name="Slide Number Placeholder 3"/>
          <p:cNvSpPr>
            <a:spLocks noGrp="1"/>
          </p:cNvSpPr>
          <p:nvPr>
            <p:ph type="sldNum" sz="quarter" idx="5"/>
          </p:nvPr>
        </p:nvSpPr>
        <p:spPr/>
        <p:txBody>
          <a:bodyPr/>
          <a:lstStyle/>
          <a:p>
            <a:fld id="{C966EFA2-73AD-4C15-80AB-E98645145D3A}" type="slidenum">
              <a:rPr lang="en-US" smtClean="0"/>
              <a:pPr/>
              <a:t>6</a:t>
            </a:fld>
            <a:endParaRPr lang="en-US"/>
          </a:p>
        </p:txBody>
      </p:sp>
    </p:spTree>
    <p:extLst>
      <p:ext uri="{BB962C8B-B14F-4D97-AF65-F5344CB8AC3E}">
        <p14:creationId xmlns:p14="http://schemas.microsoft.com/office/powerpoint/2010/main" val="777392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know, a lot of radiation in space is charged particles, electrons and protons. Our </a:t>
            </a:r>
            <a:r>
              <a:rPr lang="en-US" dirty="0" err="1"/>
              <a:t>Pelletron</a:t>
            </a:r>
            <a:r>
              <a:rPr lang="en-US" dirty="0"/>
              <a:t> facility has dual beam lines that feed into a single target chamber, so we can irradiate with both types of particles at once. In this facility, we have fairly high energy capability, with electrons going up to 2.5 MeV, and protons up to 700 keV. With this facility, we can study total ionizing dose, or charging effects. I do want to point out that while we can do some really interesting studies with these machines, we don’t have the full spectrum of energies you need to do true GCR or SPE shielding studies.</a:t>
            </a:r>
          </a:p>
          <a:p>
            <a:endParaRPr lang="en-US" dirty="0"/>
          </a:p>
        </p:txBody>
      </p:sp>
      <p:sp>
        <p:nvSpPr>
          <p:cNvPr id="4" name="Slide Number Placeholder 3"/>
          <p:cNvSpPr>
            <a:spLocks noGrp="1"/>
          </p:cNvSpPr>
          <p:nvPr>
            <p:ph type="sldNum" sz="quarter" idx="5"/>
          </p:nvPr>
        </p:nvSpPr>
        <p:spPr/>
        <p:txBody>
          <a:bodyPr/>
          <a:lstStyle/>
          <a:p>
            <a:fld id="{C966EFA2-73AD-4C15-80AB-E98645145D3A}" type="slidenum">
              <a:rPr lang="en-US" smtClean="0"/>
              <a:pPr/>
              <a:t>7</a:t>
            </a:fld>
            <a:endParaRPr lang="en-US"/>
          </a:p>
        </p:txBody>
      </p:sp>
    </p:spTree>
    <p:extLst>
      <p:ext uri="{BB962C8B-B14F-4D97-AF65-F5344CB8AC3E}">
        <p14:creationId xmlns:p14="http://schemas.microsoft.com/office/powerpoint/2010/main" val="2842482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the big guns, we also have a number of lower energy electron and proton guns on most of our chambers, for simulating solar wind and charging. </a:t>
            </a:r>
          </a:p>
          <a:p>
            <a:endParaRPr lang="en-US" dirty="0"/>
          </a:p>
          <a:p>
            <a:r>
              <a:rPr lang="en-US" dirty="0"/>
              <a:t>Additionally, we have a 320 kV x-ray machine that can deliver total ionizing doses quickly to smaller components and samples.</a:t>
            </a:r>
          </a:p>
        </p:txBody>
      </p:sp>
      <p:sp>
        <p:nvSpPr>
          <p:cNvPr id="4" name="Slide Number Placeholder 3"/>
          <p:cNvSpPr>
            <a:spLocks noGrp="1"/>
          </p:cNvSpPr>
          <p:nvPr>
            <p:ph type="sldNum" sz="quarter" idx="5"/>
          </p:nvPr>
        </p:nvSpPr>
        <p:spPr/>
        <p:txBody>
          <a:bodyPr/>
          <a:lstStyle/>
          <a:p>
            <a:fld id="{C966EFA2-73AD-4C15-80AB-E98645145D3A}" type="slidenum">
              <a:rPr lang="en-US" smtClean="0"/>
              <a:pPr/>
              <a:t>8</a:t>
            </a:fld>
            <a:endParaRPr lang="en-US"/>
          </a:p>
        </p:txBody>
      </p:sp>
    </p:spTree>
    <p:extLst>
      <p:ext uri="{BB962C8B-B14F-4D97-AF65-F5344CB8AC3E}">
        <p14:creationId xmlns:p14="http://schemas.microsoft.com/office/powerpoint/2010/main" val="666642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also certified as an Explosives Handling facility! That’s an extremely unique capability of ours, and allows us to do things like irradiate solid rocket motor propellant and detonating assemblies in house. We’ve actually been doing a lot of this recently for Europa Lander. </a:t>
            </a:r>
          </a:p>
        </p:txBody>
      </p:sp>
      <p:sp>
        <p:nvSpPr>
          <p:cNvPr id="4" name="Slide Number Placeholder 3"/>
          <p:cNvSpPr>
            <a:spLocks noGrp="1"/>
          </p:cNvSpPr>
          <p:nvPr>
            <p:ph type="sldNum" sz="quarter" idx="5"/>
          </p:nvPr>
        </p:nvSpPr>
        <p:spPr/>
        <p:txBody>
          <a:bodyPr/>
          <a:lstStyle/>
          <a:p>
            <a:fld id="{C966EFA2-73AD-4C15-80AB-E98645145D3A}" type="slidenum">
              <a:rPr lang="en-US" smtClean="0"/>
              <a:pPr/>
              <a:t>9</a:t>
            </a:fld>
            <a:endParaRPr lang="en-US"/>
          </a:p>
        </p:txBody>
      </p:sp>
    </p:spTree>
    <p:extLst>
      <p:ext uri="{BB962C8B-B14F-4D97-AF65-F5344CB8AC3E}">
        <p14:creationId xmlns:p14="http://schemas.microsoft.com/office/powerpoint/2010/main" val="1058592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solar wind is a plasma source, and on the lunar surface, we have a really complicated, dynamic plasma environment, because of passing in and out of the solar wind and magnetotail. This results in potential space craft charging problems, especially when you have different materials and illumination conditions in a single system. So it’s definitely preferable to recreate and solve those potential issues on earth instead of on the moon! </a:t>
            </a:r>
          </a:p>
        </p:txBody>
      </p:sp>
      <p:sp>
        <p:nvSpPr>
          <p:cNvPr id="4" name="Slide Number Placeholder 3"/>
          <p:cNvSpPr>
            <a:spLocks noGrp="1"/>
          </p:cNvSpPr>
          <p:nvPr>
            <p:ph type="sldNum" sz="quarter" idx="5"/>
          </p:nvPr>
        </p:nvSpPr>
        <p:spPr/>
        <p:txBody>
          <a:bodyPr/>
          <a:lstStyle/>
          <a:p>
            <a:fld id="{C966EFA2-73AD-4C15-80AB-E98645145D3A}" type="slidenum">
              <a:rPr lang="en-US" smtClean="0"/>
              <a:pPr/>
              <a:t>10</a:t>
            </a:fld>
            <a:endParaRPr lang="en-US"/>
          </a:p>
        </p:txBody>
      </p:sp>
    </p:spTree>
    <p:extLst>
      <p:ext uri="{BB962C8B-B14F-4D97-AF65-F5344CB8AC3E}">
        <p14:creationId xmlns:p14="http://schemas.microsoft.com/office/powerpoint/2010/main" val="2044186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Charging can lead to big issues – here are a few images of solar arrays that have failed due to electrostatic discharge following exposure to the solar wind. A lot of our testing involves characterizing these potential discharges, so that developers can mitigate risks. </a:t>
            </a:r>
          </a:p>
          <a:p>
            <a:endParaRPr lang="en-US" dirty="0"/>
          </a:p>
          <a:p>
            <a:r>
              <a:rPr lang="en-US" dirty="0"/>
              <a:t>Illumination differences</a:t>
            </a:r>
          </a:p>
          <a:p>
            <a:r>
              <a:rPr lang="en-US" dirty="0"/>
              <a:t>Ambient plasma conditions, high charging</a:t>
            </a:r>
          </a:p>
          <a:p>
            <a:endParaRPr lang="en-US" dirty="0"/>
          </a:p>
          <a:p>
            <a:r>
              <a:rPr lang="en-US" dirty="0"/>
              <a:t>Solar arrays</a:t>
            </a:r>
          </a:p>
          <a:p>
            <a:r>
              <a:rPr lang="en-US" dirty="0" err="1"/>
              <a:t>Tribocharging</a:t>
            </a:r>
            <a:endParaRPr lang="en-US" dirty="0"/>
          </a:p>
          <a:p>
            <a:r>
              <a:rPr lang="en-US" dirty="0"/>
              <a:t>Internal charging</a:t>
            </a:r>
          </a:p>
        </p:txBody>
      </p:sp>
      <p:sp>
        <p:nvSpPr>
          <p:cNvPr id="4" name="Slide Number Placeholder 3"/>
          <p:cNvSpPr>
            <a:spLocks noGrp="1"/>
          </p:cNvSpPr>
          <p:nvPr>
            <p:ph type="sldNum" sz="quarter" idx="5"/>
          </p:nvPr>
        </p:nvSpPr>
        <p:spPr/>
        <p:txBody>
          <a:bodyPr/>
          <a:lstStyle/>
          <a:p>
            <a:fld id="{C966EFA2-73AD-4C15-80AB-E98645145D3A}" type="slidenum">
              <a:rPr lang="en-US" smtClean="0"/>
              <a:pPr/>
              <a:t>11</a:t>
            </a:fld>
            <a:endParaRPr lang="en-US"/>
          </a:p>
        </p:txBody>
      </p:sp>
    </p:spTree>
    <p:extLst>
      <p:ext uri="{BB962C8B-B14F-4D97-AF65-F5344CB8AC3E}">
        <p14:creationId xmlns:p14="http://schemas.microsoft.com/office/powerpoint/2010/main" val="1196779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several plasma experts on our team. They’ve developed diagnostic and measurements instruments such as Langmuir Probes for use in our lab, and also on the ISS! This is a Floating Potential Measurement Unit, which was actually just replaced during an EVA, and has provided a lot of great data on the plasma environment and potential of the ISS for years now. </a:t>
            </a:r>
          </a:p>
          <a:p>
            <a:endParaRPr lang="en-US" dirty="0"/>
          </a:p>
          <a:p>
            <a:r>
              <a:rPr lang="en-US" dirty="0"/>
              <a:t>Langmuir probe, faraday cup…. Beam uniformity measurements… </a:t>
            </a:r>
          </a:p>
        </p:txBody>
      </p:sp>
      <p:sp>
        <p:nvSpPr>
          <p:cNvPr id="4" name="Slide Number Placeholder 3"/>
          <p:cNvSpPr>
            <a:spLocks noGrp="1"/>
          </p:cNvSpPr>
          <p:nvPr>
            <p:ph type="sldNum" sz="quarter" idx="5"/>
          </p:nvPr>
        </p:nvSpPr>
        <p:spPr/>
        <p:txBody>
          <a:bodyPr/>
          <a:lstStyle/>
          <a:p>
            <a:fld id="{C966EFA2-73AD-4C15-80AB-E98645145D3A}" type="slidenum">
              <a:rPr lang="en-US" smtClean="0"/>
              <a:pPr/>
              <a:t>12</a:t>
            </a:fld>
            <a:endParaRPr lang="en-US"/>
          </a:p>
        </p:txBody>
      </p:sp>
    </p:spTree>
    <p:extLst>
      <p:ext uri="{BB962C8B-B14F-4D97-AF65-F5344CB8AC3E}">
        <p14:creationId xmlns:p14="http://schemas.microsoft.com/office/powerpoint/2010/main" val="4847222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chamber you’ve all been waiting for, LETS, the Lunar Environment Test System! LETS is a lunar surface environment testbed, with a regolith box, UV and particle radiation, and heating and cooling capability. We’re anticipating that this chamber will be in high demand with the lunar focus right now, because there are so many open questions on how regolith will interact with and cause problems for our systems and materials. We currently have JSC-1A simulant, but there’s potential for testing with other types if desired. </a:t>
            </a:r>
          </a:p>
        </p:txBody>
      </p:sp>
      <p:sp>
        <p:nvSpPr>
          <p:cNvPr id="4" name="Slide Number Placeholder 3"/>
          <p:cNvSpPr>
            <a:spLocks noGrp="1"/>
          </p:cNvSpPr>
          <p:nvPr>
            <p:ph type="sldNum" sz="quarter" idx="5"/>
          </p:nvPr>
        </p:nvSpPr>
        <p:spPr/>
        <p:txBody>
          <a:bodyPr/>
          <a:lstStyle/>
          <a:p>
            <a:fld id="{C966EFA2-73AD-4C15-80AB-E98645145D3A}" type="slidenum">
              <a:rPr lang="en-US" smtClean="0"/>
              <a:pPr/>
              <a:t>13</a:t>
            </a:fld>
            <a:endParaRPr lang="en-US"/>
          </a:p>
        </p:txBody>
      </p:sp>
    </p:spTree>
    <p:extLst>
      <p:ext uri="{BB962C8B-B14F-4D97-AF65-F5344CB8AC3E}">
        <p14:creationId xmlns:p14="http://schemas.microsoft.com/office/powerpoint/2010/main" val="18953396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is a fantastic chamber, but it is limited in size. It’s a 1 m diameter chamber, so we can generally only test things like components and coatings, not full systems. We are hoping to add a midsize chamber to our portfolio in the next couple of years, which would be called PLANET ……… This chamber would replicate the full space environment, including vacuum, UV, charged particles, but also include a regolith bed with different simulant capabilities for the Moon and Mars, and have the ability to do planetary atmospheres like CO2. We’d eventually like to get the capability to do liquid He, since you can go even colder than Ln2, which would be great for looking at PSRs. This would be the agency’s only complete space environment testbed on this scale. We are currently shopping this idea around, and have had a lot of interest, but no clear path to funding yet as it’s expensive to get running. It’s currently under consideration for a Tech Excellence award, and we are soliciting letters of interest and small promises of in-kind contributions. If you think it’s something your project could benefit from, please get in contact with me!</a:t>
            </a:r>
          </a:p>
          <a:p>
            <a:endParaRPr lang="en-US" dirty="0"/>
          </a:p>
          <a:p>
            <a:r>
              <a:rPr lang="en-US" dirty="0"/>
              <a:t>I also want to mention another chamber that </a:t>
            </a:r>
            <a:r>
              <a:rPr lang="en-US" dirty="0" err="1"/>
              <a:t>y’all</a:t>
            </a:r>
            <a:r>
              <a:rPr lang="en-US" dirty="0"/>
              <a:t> might be interested in. The ET20 test group here at Marshall is converting one of their large clean chambers into a dirty regolith chamber. It’s only thermal vac, not the other space environmental effects, but very useful for the right test.</a:t>
            </a:r>
          </a:p>
        </p:txBody>
      </p:sp>
      <p:sp>
        <p:nvSpPr>
          <p:cNvPr id="4" name="Slide Number Placeholder 3"/>
          <p:cNvSpPr>
            <a:spLocks noGrp="1"/>
          </p:cNvSpPr>
          <p:nvPr>
            <p:ph type="sldNum" sz="quarter" idx="5"/>
          </p:nvPr>
        </p:nvSpPr>
        <p:spPr/>
        <p:txBody>
          <a:bodyPr/>
          <a:lstStyle/>
          <a:p>
            <a:fld id="{C966EFA2-73AD-4C15-80AB-E98645145D3A}" type="slidenum">
              <a:rPr lang="en-US" smtClean="0"/>
              <a:pPr/>
              <a:t>14</a:t>
            </a:fld>
            <a:endParaRPr lang="en-US"/>
          </a:p>
        </p:txBody>
      </p:sp>
    </p:spTree>
    <p:extLst>
      <p:ext uri="{BB962C8B-B14F-4D97-AF65-F5344CB8AC3E}">
        <p14:creationId xmlns:p14="http://schemas.microsoft.com/office/powerpoint/2010/main" val="2990079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Our impact test facility has several different guns that can simulate impacts from micrometeoroids, launch debris, and orbital debris. On the left you can see the two-stage microlight gas gun, which can reach speeds of up to 7.5 km/s, in the low-mid range of what you would expect on the moon. We often use this gun in combination with other testing – for example, exposing a material to UV first, then shooting it, to determine what effects the exposure has had on mechanical properties.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 also have a </a:t>
            </a:r>
            <a:r>
              <a:rPr lang="en-US" dirty="0" err="1"/>
              <a:t>microballistic</a:t>
            </a:r>
            <a:r>
              <a:rPr lang="en-US" dirty="0"/>
              <a:t> sand gun that shoots just a few grains of sand at a time into a material, and captures the interaction with high speed cameras. This is a great research tool for looking at the specific damage modes from sand grains of different sizes and shapes, and works especially well on optically clear materials. We’re going to test using this with regolith as well, which is typically much more abrasive and irregular than sand.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Finally, we’re working on a new capability which is essentially a regolith sand blaster. We intend to study erosion and wear characteristics of different materials that are exposed to regolith dust. </a:t>
            </a:r>
          </a:p>
        </p:txBody>
      </p:sp>
      <p:sp>
        <p:nvSpPr>
          <p:cNvPr id="4" name="Slide Number Placeholder 3"/>
          <p:cNvSpPr>
            <a:spLocks noGrp="1"/>
          </p:cNvSpPr>
          <p:nvPr>
            <p:ph type="sldNum" sz="quarter" idx="10"/>
          </p:nvPr>
        </p:nvSpPr>
        <p:spPr/>
        <p:txBody>
          <a:bodyPr/>
          <a:lstStyle/>
          <a:p>
            <a:fld id="{C966EFA2-73AD-4C15-80AB-E98645145D3A}" type="slidenum">
              <a:rPr lang="en-US" smtClean="0"/>
              <a:pPr/>
              <a:t>15</a:t>
            </a:fld>
            <a:endParaRPr lang="en-US"/>
          </a:p>
        </p:txBody>
      </p:sp>
    </p:spTree>
    <p:extLst>
      <p:ext uri="{BB962C8B-B14F-4D97-AF65-F5344CB8AC3E}">
        <p14:creationId xmlns:p14="http://schemas.microsoft.com/office/powerpoint/2010/main" val="3261430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16</a:t>
            </a:fld>
            <a:endParaRPr lang="en-US"/>
          </a:p>
        </p:txBody>
      </p:sp>
    </p:spTree>
    <p:extLst>
      <p:ext uri="{BB962C8B-B14F-4D97-AF65-F5344CB8AC3E}">
        <p14:creationId xmlns:p14="http://schemas.microsoft.com/office/powerpoint/2010/main" val="1105154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966EFA2-73AD-4C15-80AB-E98645145D3A}" type="slidenum">
              <a:rPr lang="en-US" smtClean="0"/>
              <a:pPr/>
              <a:t>17</a:t>
            </a:fld>
            <a:endParaRPr lang="en-US"/>
          </a:p>
        </p:txBody>
      </p:sp>
    </p:spTree>
    <p:extLst>
      <p:ext uri="{BB962C8B-B14F-4D97-AF65-F5344CB8AC3E}">
        <p14:creationId xmlns:p14="http://schemas.microsoft.com/office/powerpoint/2010/main" val="12269762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966EFA2-73AD-4C15-80AB-E98645145D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7519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19</a:t>
            </a:fld>
            <a:endParaRPr lang="en-US"/>
          </a:p>
        </p:txBody>
      </p:sp>
    </p:spTree>
    <p:extLst>
      <p:ext uri="{BB962C8B-B14F-4D97-AF65-F5344CB8AC3E}">
        <p14:creationId xmlns:p14="http://schemas.microsoft.com/office/powerpoint/2010/main" val="3211055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our labs newest specialties is in Planetary Protection. </a:t>
            </a:r>
          </a:p>
        </p:txBody>
      </p:sp>
      <p:sp>
        <p:nvSpPr>
          <p:cNvPr id="4" name="Slide Number Placeholder 3"/>
          <p:cNvSpPr>
            <a:spLocks noGrp="1"/>
          </p:cNvSpPr>
          <p:nvPr>
            <p:ph type="sldNum" sz="quarter" idx="5"/>
          </p:nvPr>
        </p:nvSpPr>
        <p:spPr/>
        <p:txBody>
          <a:bodyPr/>
          <a:lstStyle/>
          <a:p>
            <a:fld id="{C966EFA2-73AD-4C15-80AB-E98645145D3A}" type="slidenum">
              <a:rPr lang="en-US" smtClean="0"/>
              <a:pPr/>
              <a:t>21</a:t>
            </a:fld>
            <a:endParaRPr lang="en-US"/>
          </a:p>
        </p:txBody>
      </p:sp>
    </p:spTree>
    <p:extLst>
      <p:ext uri="{BB962C8B-B14F-4D97-AF65-F5344CB8AC3E}">
        <p14:creationId xmlns:p14="http://schemas.microsoft.com/office/powerpoint/2010/main" val="2288917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dirty="0"/>
              <a:t>Atomic Oxygen is not a problem on the moon, but can definitely be in Low Earth Orbit. It’s very reactive and can be extremely destructive. We do have a facility that can generate AO, so hardware developers can determine erosion rate and effects on thermal properties.</a:t>
            </a:r>
          </a:p>
          <a:p>
            <a:endParaRPr lang="en-US" dirty="0"/>
          </a:p>
          <a:p>
            <a:endParaRPr lang="en-US" i="1" dirty="0"/>
          </a:p>
          <a:p>
            <a:endParaRPr lang="en-US" i="1" dirty="0"/>
          </a:p>
          <a:p>
            <a:r>
              <a:rPr lang="en-US" i="1" dirty="0"/>
              <a:t>This is a heavy ion experiment on the Long Duration Exposure Facility.</a:t>
            </a:r>
            <a:r>
              <a:rPr lang="en-US" i="1" baseline="0" dirty="0"/>
              <a:t>  The multi-layer insulation blankets had been taped down, and the tape failed due to AO erosion and thermal cycling.  You can also see the darkening due to UV.  In some places, the Kapton of the MLI eroded completely away, leaving only flakes of </a:t>
            </a:r>
            <a:r>
              <a:rPr lang="en-US" i="1" baseline="0" dirty="0" err="1"/>
              <a:t>aluminization</a:t>
            </a:r>
            <a:r>
              <a:rPr lang="en-US" i="1" baseline="0" dirty="0"/>
              <a:t>.</a:t>
            </a:r>
            <a:endParaRPr lang="en-US" i="1" dirty="0"/>
          </a:p>
        </p:txBody>
      </p:sp>
      <p:sp>
        <p:nvSpPr>
          <p:cNvPr id="4" name="Slide Number Placeholder 3"/>
          <p:cNvSpPr>
            <a:spLocks noGrp="1"/>
          </p:cNvSpPr>
          <p:nvPr>
            <p:ph type="sldNum" sz="quarter" idx="10"/>
          </p:nvPr>
        </p:nvSpPr>
        <p:spPr/>
        <p:txBody>
          <a:bodyPr/>
          <a:lstStyle/>
          <a:p>
            <a:fld id="{C966EFA2-73AD-4C15-80AB-E98645145D3A}" type="slidenum">
              <a:rPr lang="en-US" smtClean="0"/>
              <a:pPr/>
              <a:t>22</a:t>
            </a:fld>
            <a:endParaRPr lang="en-US"/>
          </a:p>
        </p:txBody>
      </p:sp>
    </p:spTree>
    <p:extLst>
      <p:ext uri="{BB962C8B-B14F-4D97-AF65-F5344CB8AC3E}">
        <p14:creationId xmlns:p14="http://schemas.microsoft.com/office/powerpoint/2010/main" val="32931295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7603" y="4398264"/>
            <a:ext cx="9144000" cy="989568"/>
          </a:xfrm>
        </p:spPr>
        <p:txBody>
          <a:bodyPr anchor="b"/>
          <a:lstStyle>
            <a:lvl1pPr algn="ctr">
              <a:defRPr sz="4500" b="1">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607603" y="5534781"/>
            <a:ext cx="9144000" cy="708766"/>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14" name="Picture 67" descr="NASA insignia RGB"/>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84984" y="168276"/>
            <a:ext cx="956733" cy="593725"/>
          </a:xfrm>
          <a:prstGeom prst="rect">
            <a:avLst/>
          </a:prstGeom>
          <a:noFill/>
          <a:ln w="9525">
            <a:noFill/>
            <a:miter lim="800000"/>
            <a:headEnd/>
            <a:tailEnd/>
          </a:ln>
        </p:spPr>
      </p:pic>
      <p:pic>
        <p:nvPicPr>
          <p:cNvPr id="15" name="Picture 14" descr="Jupiter-Europa_BW.jpg"/>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803" y="1"/>
            <a:ext cx="12192000" cy="4251315"/>
          </a:xfrm>
          <a:prstGeom prst="rect">
            <a:avLst/>
          </a:prstGeom>
        </p:spPr>
      </p:pic>
    </p:spTree>
    <p:extLst>
      <p:ext uri="{BB962C8B-B14F-4D97-AF65-F5344CB8AC3E}">
        <p14:creationId xmlns:p14="http://schemas.microsoft.com/office/powerpoint/2010/main" val="2659159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54521" y="6505633"/>
            <a:ext cx="2743200" cy="365125"/>
          </a:xfrm>
        </p:spPr>
        <p:txBody>
          <a:bodyPr/>
          <a:lstStyle/>
          <a:p>
            <a:fld id="{354F6B04-369B-4D20-B37E-D0005FE25FC4}" type="datetime1">
              <a:rPr lang="en-US" smtClean="0">
                <a:solidFill>
                  <a:prstClr val="black">
                    <a:tint val="75000"/>
                  </a:prstClr>
                </a:solidFill>
              </a:rPr>
              <a:pPr/>
              <a:t>9/27/2021</a:t>
            </a:fld>
            <a:endParaRPr lang="en-US" dirty="0">
              <a:solidFill>
                <a:prstClr val="black">
                  <a:tint val="75000"/>
                </a:prstClr>
              </a:solidFill>
            </a:endParaRPr>
          </a:p>
        </p:txBody>
      </p:sp>
      <p:sp>
        <p:nvSpPr>
          <p:cNvPr id="6" name="Slide Number Placeholder 5"/>
          <p:cNvSpPr>
            <a:spLocks noGrp="1"/>
          </p:cNvSpPr>
          <p:nvPr>
            <p:ph type="sldNum" sz="quarter" idx="12"/>
          </p:nvPr>
        </p:nvSpPr>
        <p:spPr>
          <a:xfrm>
            <a:off x="9448800" y="6492876"/>
            <a:ext cx="2743200" cy="365125"/>
          </a:xfrm>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854521" cy="6858001"/>
          </a:xfrm>
          <a:prstGeom prst="rect">
            <a:avLst/>
          </a:prstGeom>
        </p:spPr>
      </p:pic>
    </p:spTree>
    <p:extLst>
      <p:ext uri="{BB962C8B-B14F-4D97-AF65-F5344CB8AC3E}">
        <p14:creationId xmlns:p14="http://schemas.microsoft.com/office/powerpoint/2010/main" val="14067294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54511" y="1600203"/>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54511" y="4539459"/>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
        <p:nvSpPr>
          <p:cNvPr id="8" name="Date Placeholder 7"/>
          <p:cNvSpPr>
            <a:spLocks noGrp="1"/>
          </p:cNvSpPr>
          <p:nvPr>
            <p:ph type="dt" sz="half" idx="10"/>
          </p:nvPr>
        </p:nvSpPr>
        <p:spPr/>
        <p:txBody>
          <a:bodyPr/>
          <a:lstStyle/>
          <a:p>
            <a:fld id="{06D7419F-F571-487F-80BF-B8EB4253EB96}" type="datetime1">
              <a:rPr lang="en-US" smtClean="0">
                <a:solidFill>
                  <a:prstClr val="black">
                    <a:tint val="75000"/>
                  </a:prstClr>
                </a:solidFill>
              </a:rPr>
              <a:pPr/>
              <a:t>9/27/2021</a:t>
            </a:fld>
            <a:endParaRPr lang="en-US" dirty="0">
              <a:solidFill>
                <a:prstClr val="black">
                  <a:tint val="75000"/>
                </a:prstClr>
              </a:solidFill>
            </a:endParaRPr>
          </a:p>
        </p:txBody>
      </p:sp>
      <p:sp>
        <p:nvSpPr>
          <p:cNvPr id="9" name="Slide Number Placeholder 8"/>
          <p:cNvSpPr>
            <a:spLocks noGrp="1"/>
          </p:cNvSpPr>
          <p:nvPr>
            <p:ph type="sldNum" sz="quarter" idx="11"/>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542467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22555"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
        <p:nvSpPr>
          <p:cNvPr id="9" name="Date Placeholder 8"/>
          <p:cNvSpPr>
            <a:spLocks noGrp="1"/>
          </p:cNvSpPr>
          <p:nvPr>
            <p:ph type="dt" sz="half" idx="10"/>
          </p:nvPr>
        </p:nvSpPr>
        <p:spPr/>
        <p:txBody>
          <a:bodyPr/>
          <a:lstStyle/>
          <a:p>
            <a:fld id="{B05185BB-7954-4262-AEA5-8E5584E52BE3}" type="datetime1">
              <a:rPr lang="en-US" smtClean="0">
                <a:solidFill>
                  <a:prstClr val="black">
                    <a:tint val="75000"/>
                  </a:prstClr>
                </a:solidFill>
              </a:rPr>
              <a:pPr/>
              <a:t>9/27/2021</a:t>
            </a:fld>
            <a:endParaRPr lang="en-US" dirty="0">
              <a:solidFill>
                <a:prstClr val="black">
                  <a:tint val="75000"/>
                </a:prstClr>
              </a:solidFill>
            </a:endParaRPr>
          </a:p>
        </p:txBody>
      </p:sp>
      <p:sp>
        <p:nvSpPr>
          <p:cNvPr id="10" name="Slide Number Placeholder 9"/>
          <p:cNvSpPr>
            <a:spLocks noGrp="1"/>
          </p:cNvSpPr>
          <p:nvPr>
            <p:ph type="sldNum" sz="quarter" idx="11"/>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38663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355602"/>
            <a:ext cx="10515600" cy="1325563"/>
          </a:xfrm>
        </p:spPr>
        <p:txBody>
          <a:bodyPr/>
          <a:lstStyle/>
          <a:p>
            <a:r>
              <a:rPr lang="en-US"/>
              <a:t>Click to edit Master title style</a:t>
            </a:r>
          </a:p>
        </p:txBody>
      </p:sp>
      <p:sp>
        <p:nvSpPr>
          <p:cNvPr id="3" name="Text Placeholder 2"/>
          <p:cNvSpPr>
            <a:spLocks noGrp="1"/>
          </p:cNvSpPr>
          <p:nvPr>
            <p:ph type="body" idx="1"/>
          </p:nvPr>
        </p:nvSpPr>
        <p:spPr>
          <a:xfrm>
            <a:off x="847151"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
        <p:nvSpPr>
          <p:cNvPr id="11" name="Date Placeholder 10"/>
          <p:cNvSpPr>
            <a:spLocks noGrp="1"/>
          </p:cNvSpPr>
          <p:nvPr>
            <p:ph type="dt" sz="half" idx="10"/>
          </p:nvPr>
        </p:nvSpPr>
        <p:spPr/>
        <p:txBody>
          <a:bodyPr/>
          <a:lstStyle/>
          <a:p>
            <a:fld id="{E02DC06D-1CB6-4E7F-A64D-2E9CEA07892D}" type="datetime1">
              <a:rPr lang="en-US" smtClean="0">
                <a:solidFill>
                  <a:prstClr val="black">
                    <a:tint val="75000"/>
                  </a:prstClr>
                </a:solidFill>
              </a:rPr>
              <a:pPr/>
              <a:t>9/27/2021</a:t>
            </a:fld>
            <a:endParaRPr lang="en-US" dirty="0">
              <a:solidFill>
                <a:prstClr val="black">
                  <a:tint val="75000"/>
                </a:prstClr>
              </a:solidFill>
            </a:endParaRPr>
          </a:p>
        </p:txBody>
      </p:sp>
      <p:sp>
        <p:nvSpPr>
          <p:cNvPr id="12" name="Slide Number Placeholder 11"/>
          <p:cNvSpPr>
            <a:spLocks noGrp="1"/>
          </p:cNvSpPr>
          <p:nvPr>
            <p:ph type="sldNum" sz="quarter" idx="11"/>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42096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ACA4D6A-AE35-4FB6-9EC9-936DD921B2DF}" type="datetime1">
              <a:rPr lang="en-US" smtClean="0">
                <a:solidFill>
                  <a:prstClr val="black">
                    <a:tint val="75000"/>
                  </a:prstClr>
                </a:solidFill>
              </a:rPr>
              <a:pPr/>
              <a:t>9/27/2021</a:t>
            </a:fld>
            <a:endParaRPr lang="en-US" dirty="0">
              <a:solidFill>
                <a:prstClr val="black">
                  <a:tint val="75000"/>
                </a:prstClr>
              </a:solidFill>
            </a:endParaRPr>
          </a:p>
        </p:txBody>
      </p:sp>
      <p:sp>
        <p:nvSpPr>
          <p:cNvPr id="4" name="Footer Placeholder 3"/>
          <p:cNvSpPr>
            <a:spLocks noGrp="1"/>
          </p:cNvSpPr>
          <p:nvPr>
            <p:ph type="ftr" sz="quarter" idx="11"/>
          </p:nvPr>
        </p:nvSpPr>
        <p:spPr>
          <a:xfrm>
            <a:off x="4038600" y="6356352"/>
            <a:ext cx="4114800" cy="365125"/>
          </a:xfrm>
          <a:prstGeom prst="rect">
            <a:avLst/>
          </a:prstGeom>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Tree>
    <p:extLst>
      <p:ext uri="{BB962C8B-B14F-4D97-AF65-F5344CB8AC3E}">
        <p14:creationId xmlns:p14="http://schemas.microsoft.com/office/powerpoint/2010/main" val="3994989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1">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 y="-1"/>
            <a:ext cx="854521" cy="6858001"/>
          </a:xfrm>
          <a:prstGeom prst="rect">
            <a:avLst/>
          </a:prstGeom>
        </p:spPr>
      </p:pic>
    </p:spTree>
    <p:extLst>
      <p:ext uri="{BB962C8B-B14F-4D97-AF65-F5344CB8AC3E}">
        <p14:creationId xmlns:p14="http://schemas.microsoft.com/office/powerpoint/2010/main" val="19770136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FAC24-0CB9-4806-A760-48DCA633600C}" type="datetime1">
              <a:rPr lang="en-US" smtClean="0">
                <a:solidFill>
                  <a:prstClr val="black">
                    <a:tint val="75000"/>
                  </a:prstClr>
                </a:solidFill>
              </a:rPr>
              <a:pPr/>
              <a:t>9/27/2021</a:t>
            </a:fld>
            <a:endParaRPr lang="en-US" dirty="0">
              <a:solidFill>
                <a:prstClr val="black">
                  <a:tint val="75000"/>
                </a:prstClr>
              </a:solidFill>
            </a:endParaRPr>
          </a:p>
        </p:txBody>
      </p:sp>
      <p:sp>
        <p:nvSpPr>
          <p:cNvPr id="3" name="Footer Placeholder 2"/>
          <p:cNvSpPr>
            <a:spLocks noGrp="1"/>
          </p:cNvSpPr>
          <p:nvPr>
            <p:ph type="ftr" sz="quarter" idx="11"/>
          </p:nvPr>
        </p:nvSpPr>
        <p:spPr>
          <a:xfrm>
            <a:off x="4038600" y="6356352"/>
            <a:ext cx="4114800" cy="365125"/>
          </a:xfrm>
          <a:prstGeom prst="rect">
            <a:avLst/>
          </a:prstGeom>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Tree>
    <p:extLst>
      <p:ext uri="{BB962C8B-B14F-4D97-AF65-F5344CB8AC3E}">
        <p14:creationId xmlns:p14="http://schemas.microsoft.com/office/powerpoint/2010/main" val="14875202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703CE32C-6044-4055-8B10-948BD9BB12EA}" type="datetime1">
              <a:rPr lang="en-US" smtClean="0">
                <a:solidFill>
                  <a:prstClr val="black">
                    <a:tint val="75000"/>
                  </a:prstClr>
                </a:solidFill>
              </a:rPr>
              <a:pPr/>
              <a:t>9/27/2021</a:t>
            </a:fld>
            <a:endParaRPr lang="en-US" dirty="0">
              <a:solidFill>
                <a:prstClr val="black">
                  <a:tint val="75000"/>
                </a:prstClr>
              </a:solidFill>
            </a:endParaRPr>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Tree>
    <p:extLst>
      <p:ext uri="{BB962C8B-B14F-4D97-AF65-F5344CB8AC3E}">
        <p14:creationId xmlns:p14="http://schemas.microsoft.com/office/powerpoint/2010/main" val="244821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8303EB3-28A1-4A45-A03F-821C0DF07BBC}" type="datetime1">
              <a:rPr lang="en-US" smtClean="0">
                <a:solidFill>
                  <a:prstClr val="black">
                    <a:tint val="75000"/>
                  </a:prstClr>
                </a:solidFill>
              </a:rPr>
              <a:pPr/>
              <a:t>9/27/2021</a:t>
            </a:fld>
            <a:endParaRPr lang="en-US" dirty="0">
              <a:solidFill>
                <a:prstClr val="black">
                  <a:tint val="75000"/>
                </a:prstClr>
              </a:solidFill>
            </a:endParaRPr>
          </a:p>
        </p:txBody>
      </p:sp>
      <p:sp>
        <p:nvSpPr>
          <p:cNvPr id="6" name="Footer Placeholder 5"/>
          <p:cNvSpPr>
            <a:spLocks noGrp="1"/>
          </p:cNvSpPr>
          <p:nvPr>
            <p:ph type="ftr" sz="quarter" idx="11"/>
          </p:nvPr>
        </p:nvSpPr>
        <p:spPr>
          <a:xfrm>
            <a:off x="4038600" y="6356352"/>
            <a:ext cx="4114800" cy="365125"/>
          </a:xfrm>
          <a:prstGeom prst="rect">
            <a:avLst/>
          </a:prstGeom>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Tree>
    <p:extLst>
      <p:ext uri="{BB962C8B-B14F-4D97-AF65-F5344CB8AC3E}">
        <p14:creationId xmlns:p14="http://schemas.microsoft.com/office/powerpoint/2010/main" val="1673347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DED7D4-A756-4BB6-BB0D-351C7867CDCA}" type="datetime1">
              <a:rPr lang="en-US" smtClean="0">
                <a:solidFill>
                  <a:prstClr val="black">
                    <a:tint val="75000"/>
                  </a:prstClr>
                </a:solidFill>
              </a:rPr>
              <a:pPr/>
              <a:t>9/27/2021</a:t>
            </a:fld>
            <a:endParaRPr lang="en-US" dirty="0">
              <a:solidFill>
                <a:prstClr val="black">
                  <a:tint val="75000"/>
                </a:prstClr>
              </a:solidFill>
            </a:endParaRPr>
          </a:p>
        </p:txBody>
      </p:sp>
      <p:sp>
        <p:nvSpPr>
          <p:cNvPr id="5" name="Footer Placeholder 4"/>
          <p:cNvSpPr>
            <a:spLocks noGrp="1"/>
          </p:cNvSpPr>
          <p:nvPr>
            <p:ph type="ftr" sz="quarter" idx="11"/>
          </p:nvPr>
        </p:nvSpPr>
        <p:spPr>
          <a:xfrm>
            <a:off x="4038600" y="6356352"/>
            <a:ext cx="41148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 y="-1"/>
            <a:ext cx="854521" cy="6858001"/>
          </a:xfrm>
          <a:prstGeom prst="rect">
            <a:avLst/>
          </a:prstGeom>
        </p:spPr>
      </p:pic>
    </p:spTree>
    <p:extLst>
      <p:ext uri="{BB962C8B-B14F-4D97-AF65-F5344CB8AC3E}">
        <p14:creationId xmlns:p14="http://schemas.microsoft.com/office/powerpoint/2010/main" val="2695870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tandard slide">
    <p:spTree>
      <p:nvGrpSpPr>
        <p:cNvPr id="1" name=""/>
        <p:cNvGrpSpPr/>
        <p:nvPr/>
      </p:nvGrpSpPr>
      <p:grpSpPr>
        <a:xfrm>
          <a:off x="0" y="0"/>
          <a:ext cx="0" cy="0"/>
          <a:chOff x="0" y="0"/>
          <a:chExt cx="0" cy="0"/>
        </a:xfrm>
      </p:grpSpPr>
      <p:pic>
        <p:nvPicPr>
          <p:cNvPr id="14" name="Picture 13"/>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13" y="0"/>
            <a:ext cx="1139361" cy="6858000"/>
          </a:xfrm>
          <a:prstGeom prst="rect">
            <a:avLst/>
          </a:prstGeom>
        </p:spPr>
      </p:pic>
      <p:sp>
        <p:nvSpPr>
          <p:cNvPr id="10" name="Slide Number Placeholder 5"/>
          <p:cNvSpPr>
            <a:spLocks noGrp="1"/>
          </p:cNvSpPr>
          <p:nvPr>
            <p:ph type="sldNum" sz="quarter" idx="4"/>
          </p:nvPr>
        </p:nvSpPr>
        <p:spPr>
          <a:xfrm>
            <a:off x="10072467" y="6483350"/>
            <a:ext cx="1509932" cy="365125"/>
          </a:xfrm>
          <a:prstGeom prst="rect">
            <a:avLst/>
          </a:prstGeom>
        </p:spPr>
        <p:txBody>
          <a:bodyPr/>
          <a:lstStyle>
            <a:lvl1pPr algn="r">
              <a:defRPr sz="1000"/>
            </a:lvl1pPr>
          </a:lstStyle>
          <a:p>
            <a:fld id="{752ABD36-0AAD-3448-9164-3F611EC6570F}" type="slidenum">
              <a:rPr lang="en-US" smtClean="0"/>
              <a:pPr/>
              <a:t>‹#›</a:t>
            </a:fld>
            <a:endParaRPr lang="en-US" dirty="0"/>
          </a:p>
        </p:txBody>
      </p:sp>
      <p:sp>
        <p:nvSpPr>
          <p:cNvPr id="12" name="Title Placeholder 1"/>
          <p:cNvSpPr>
            <a:spLocks noGrp="1"/>
          </p:cNvSpPr>
          <p:nvPr>
            <p:ph type="title"/>
          </p:nvPr>
        </p:nvSpPr>
        <p:spPr>
          <a:xfrm>
            <a:off x="1335851" y="1"/>
            <a:ext cx="10246548" cy="942770"/>
          </a:xfrm>
          <a:prstGeom prst="rect">
            <a:avLst/>
          </a:prstGeom>
        </p:spPr>
        <p:txBody>
          <a:bodyPr vert="horz" lIns="91440" tIns="45720" rIns="91440" bIns="45720" rtlCol="0" anchor="ctr">
            <a:normAutofit/>
          </a:bodyPr>
          <a:lstStyle/>
          <a:p>
            <a:r>
              <a:rPr lang="en-US" dirty="0"/>
              <a:t>Click to edit slide heading</a:t>
            </a:r>
          </a:p>
        </p:txBody>
      </p:sp>
      <p:sp>
        <p:nvSpPr>
          <p:cNvPr id="13" name="Text Placeholder 2"/>
          <p:cNvSpPr>
            <a:spLocks noGrp="1"/>
          </p:cNvSpPr>
          <p:nvPr>
            <p:ph idx="1"/>
          </p:nvPr>
        </p:nvSpPr>
        <p:spPr>
          <a:xfrm>
            <a:off x="1335851" y="1297172"/>
            <a:ext cx="10246548" cy="494414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197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A3930D-CD06-4293-95DF-107AABE3880C}"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4119546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A3930D-CD06-4293-95DF-107AABE3880C}"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735459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A3930D-CD06-4293-95DF-107AABE3880C}"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2443515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A3930D-CD06-4293-95DF-107AABE3880C}"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2104249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A3930D-CD06-4293-95DF-107AABE3880C}" type="datetimeFigureOut">
              <a:rPr lang="en-US" smtClean="0"/>
              <a:t>9/27/2021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38683474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A3930D-CD06-4293-95DF-107AABE3880C}" type="datetimeFigureOut">
              <a:rPr lang="en-US" smtClean="0"/>
              <a:t>9/27/2021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2057981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3930D-CD06-4293-95DF-107AABE3880C}" type="datetimeFigureOut">
              <a:rPr lang="en-US" smtClean="0"/>
              <a:t>9/27/2021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37259422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A3930D-CD06-4293-95DF-107AABE3880C}"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41775138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2A3930D-CD06-4293-95DF-107AABE3880C}" type="datetimeFigureOut">
              <a:rPr lang="en-US" smtClean="0"/>
              <a:t>9/27/2021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3652835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A3930D-CD06-4293-95DF-107AABE3880C}"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795033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A3930D-CD06-4293-95DF-107AABE3880C}" type="datetimeFigureOut">
              <a:rPr lang="en-US" smtClean="0"/>
              <a:t>9/27/2021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ABBF8A-F086-4309-BD57-9B47D91428A0}" type="slidenum">
              <a:rPr lang="en-US" smtClean="0"/>
              <a:t>‹#›</a:t>
            </a:fld>
            <a:endParaRPr lang="en-US"/>
          </a:p>
        </p:txBody>
      </p:sp>
    </p:spTree>
    <p:extLst>
      <p:ext uri="{BB962C8B-B14F-4D97-AF65-F5344CB8AC3E}">
        <p14:creationId xmlns:p14="http://schemas.microsoft.com/office/powerpoint/2010/main" val="13640087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9035835"/>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159511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20511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018360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478186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671747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64593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491439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4492906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97155830"/>
      </p:ext>
    </p:extLst>
  </p:cSld>
  <p:clrMapOvr>
    <a:masterClrMapping/>
  </p:clrMapOvr>
  <p:hf hdr="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32937181"/>
      </p:ext>
    </p:extLst>
  </p:cSld>
  <p:clrMapOvr>
    <a:masterClrMapping/>
  </p:clrMapOvr>
  <p:hf hdr="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2437035"/>
      </p:ext>
    </p:extLst>
  </p:cSld>
  <p:clrMapOvr>
    <a:masterClrMapping/>
  </p:clrMapOvr>
  <p:hf hdr="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83862230"/>
      </p:ext>
    </p:extLst>
  </p:cSld>
  <p:clrMapOvr>
    <a:masterClrMapping/>
  </p:clrMapOvr>
  <p:hf hdr="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79937655"/>
      </p:ext>
    </p:extLst>
  </p:cSld>
  <p:clrMapOvr>
    <a:masterClrMapping/>
  </p:clrMapOvr>
  <p:hf hdr="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916426389"/>
      </p:ext>
    </p:extLst>
  </p:cSld>
  <p:clrMapOvr>
    <a:masterClrMapping/>
  </p:clrMapOvr>
  <p:hf hdr="0"/>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extLst>
      <p:ext uri="{BB962C8B-B14F-4D97-AF65-F5344CB8AC3E}">
        <p14:creationId xmlns:p14="http://schemas.microsoft.com/office/powerpoint/2010/main" val="35317315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2487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Rectangle 10"/>
          <p:cNvSpPr/>
          <p:nvPr userDrawn="1"/>
        </p:nvSpPr>
        <p:spPr bwMode="auto">
          <a:xfrm>
            <a:off x="-101600" y="1066800"/>
            <a:ext cx="12293600" cy="5791200"/>
          </a:xfrm>
          <a:prstGeom prst="rect">
            <a:avLst/>
          </a:prstGeom>
          <a:solidFill>
            <a:schemeClr val="bg2">
              <a:lumMod val="60000"/>
              <a:lumOff val="40000"/>
            </a:schemeClr>
          </a:solid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r>
              <a:rPr kumimoji="0" lang="en-US" sz="2800" b="0" i="1" u="none" strike="noStrike" cap="none" normalizeH="0" baseline="0" dirty="0">
                <a:ln>
                  <a:noFill/>
                </a:ln>
                <a:solidFill>
                  <a:srgbClr val="000099"/>
                </a:solidFill>
                <a:effectLst>
                  <a:outerShdw blurRad="38100" dist="38100" dir="2700000" algn="tl">
                    <a:srgbClr val="000000">
                      <a:alpha val="43137"/>
                    </a:srgbClr>
                  </a:outerShdw>
                </a:effectLst>
                <a:latin typeface="Arial Black" pitchFamily="34" charset="0"/>
              </a:rPr>
              <a:t> </a:t>
            </a:r>
          </a:p>
        </p:txBody>
      </p:sp>
      <p:sp>
        <p:nvSpPr>
          <p:cNvPr id="5" name="TextBox 4"/>
          <p:cNvSpPr txBox="1"/>
          <p:nvPr userDrawn="1"/>
        </p:nvSpPr>
        <p:spPr>
          <a:xfrm>
            <a:off x="334434" y="7418388"/>
            <a:ext cx="5736167" cy="277812"/>
          </a:xfrm>
          <a:prstGeom prst="rect">
            <a:avLst/>
          </a:prstGeom>
          <a:noFill/>
        </p:spPr>
        <p:txBody>
          <a:bodyPr lIns="91376" tIns="45688" rIns="91376" bIns="45688">
            <a:spAutoFit/>
          </a:bodyPr>
          <a:lstStyle/>
          <a:p>
            <a:pPr algn="l" defTabSz="455613" eaLnBrk="1" hangingPunct="1">
              <a:lnSpc>
                <a:spcPct val="100000"/>
              </a:lnSpc>
              <a:defRPr/>
            </a:pPr>
            <a:r>
              <a:rPr lang="en-US" sz="1200" i="0" dirty="0">
                <a:solidFill>
                  <a:srgbClr val="A6A6A6"/>
                </a:solidFill>
                <a:effectLst/>
                <a:latin typeface="Calibri"/>
                <a:ea typeface="ＭＳ Ｐゴシック" charset="-128"/>
                <a:cs typeface="ＭＳ Ｐゴシック" charset="-128"/>
              </a:rPr>
              <a:t>OFFICE OF THE CHIEF TECHNOLOGIST</a:t>
            </a:r>
          </a:p>
        </p:txBody>
      </p:sp>
      <p:sp>
        <p:nvSpPr>
          <p:cNvPr id="7" name="TextBox 6"/>
          <p:cNvSpPr txBox="1"/>
          <p:nvPr userDrawn="1"/>
        </p:nvSpPr>
        <p:spPr>
          <a:xfrm>
            <a:off x="249767" y="6518276"/>
            <a:ext cx="2614084" cy="200025"/>
          </a:xfrm>
          <a:prstGeom prst="rect">
            <a:avLst/>
          </a:prstGeom>
          <a:noFill/>
        </p:spPr>
        <p:txBody>
          <a:bodyPr lIns="91376" tIns="45688" rIns="91376" bIns="45688">
            <a:spAutoFit/>
          </a:bodyPr>
          <a:lstStyle/>
          <a:p>
            <a:pPr algn="l" defTabSz="455613" eaLnBrk="1" hangingPunct="1">
              <a:lnSpc>
                <a:spcPct val="100000"/>
              </a:lnSpc>
              <a:defRPr/>
            </a:pPr>
            <a:r>
              <a:rPr lang="en-US" sz="700" i="0" dirty="0">
                <a:solidFill>
                  <a:schemeClr val="bg1"/>
                </a:solidFill>
                <a:effectLst/>
                <a:latin typeface="Arial" charset="0"/>
                <a:ea typeface="Arial" charset="0"/>
                <a:cs typeface="Arial" charset="0"/>
              </a:rPr>
              <a:t>OFFICE OF THE CHIEF TECHNOLOGIST</a:t>
            </a:r>
          </a:p>
        </p:txBody>
      </p:sp>
      <p:sp>
        <p:nvSpPr>
          <p:cNvPr id="8" name="TextBox 7"/>
          <p:cNvSpPr txBox="1"/>
          <p:nvPr userDrawn="1"/>
        </p:nvSpPr>
        <p:spPr>
          <a:xfrm>
            <a:off x="2863852" y="6515101"/>
            <a:ext cx="6445249" cy="200025"/>
          </a:xfrm>
          <a:prstGeom prst="rect">
            <a:avLst/>
          </a:prstGeom>
          <a:noFill/>
        </p:spPr>
        <p:txBody>
          <a:bodyPr lIns="91376" tIns="45688" rIns="91376" bIns="45688">
            <a:spAutoFit/>
          </a:bodyPr>
          <a:lstStyle/>
          <a:p>
            <a:pPr defTabSz="455613" eaLnBrk="1" hangingPunct="1">
              <a:lnSpc>
                <a:spcPct val="100000"/>
              </a:lnSpc>
              <a:defRPr/>
            </a:pPr>
            <a:r>
              <a:rPr lang="en-US" sz="700" i="0" dirty="0">
                <a:solidFill>
                  <a:srgbClr val="000000"/>
                </a:solidFill>
                <a:effectLst/>
                <a:latin typeface="Arial" charset="0"/>
                <a:ea typeface="Arial" charset="0"/>
                <a:cs typeface="Arial" charset="0"/>
              </a:rPr>
              <a:t>www.nasa.gov/oct</a:t>
            </a:r>
          </a:p>
        </p:txBody>
      </p:sp>
      <p:sp>
        <p:nvSpPr>
          <p:cNvPr id="2" name="Title 1"/>
          <p:cNvSpPr>
            <a:spLocks noGrp="1"/>
          </p:cNvSpPr>
          <p:nvPr>
            <p:ph type="title"/>
          </p:nvPr>
        </p:nvSpPr>
        <p:spPr>
          <a:xfrm>
            <a:off x="2316128" y="382739"/>
            <a:ext cx="8451273" cy="444760"/>
          </a:xfrm>
        </p:spPr>
        <p:txBody>
          <a:bodyPr>
            <a:normAutofit/>
          </a:bodyPr>
          <a:lstStyle>
            <a:lvl1pPr algn="l">
              <a:defRPr sz="2000" b="1" i="0">
                <a:solidFill>
                  <a:schemeClr val="bg1"/>
                </a:solidFill>
                <a:latin typeface="Arial"/>
                <a:cs typeface="Arial"/>
              </a:defRPr>
            </a:lvl1pPr>
          </a:lstStyle>
          <a:p>
            <a:r>
              <a:rPr lang="en-US" dirty="0"/>
              <a:t>Click to edit Master title style</a:t>
            </a:r>
          </a:p>
        </p:txBody>
      </p:sp>
      <p:sp>
        <p:nvSpPr>
          <p:cNvPr id="10" name="Text Placeholder 9"/>
          <p:cNvSpPr>
            <a:spLocks noGrp="1"/>
          </p:cNvSpPr>
          <p:nvPr>
            <p:ph type="body" sz="quarter" idx="11"/>
          </p:nvPr>
        </p:nvSpPr>
        <p:spPr>
          <a:xfrm>
            <a:off x="286712" y="1162660"/>
            <a:ext cx="11637819" cy="156350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image" Target="../media/image6.png"/><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image" Target="../media/image5.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theme" Target="../theme/theme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3257" y="2"/>
            <a:ext cx="10515600" cy="104502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3257" y="1253331"/>
            <a:ext cx="10515600" cy="496649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63D4CB8-A214-4A7C-AD3B-54A57E4DBA32}" type="datetime1">
              <a:rPr lang="en-US" smtClean="0">
                <a:solidFill>
                  <a:prstClr val="black">
                    <a:tint val="75000"/>
                  </a:prstClr>
                </a:solidFill>
              </a:rPr>
              <a:pPr/>
              <a:t>9/27/2021</a:t>
            </a:fld>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FBFBAF8-3151-114C-BC54-AC50375A98D9}" type="slidenum">
              <a:rPr lang="en-US" smtClean="0">
                <a:solidFill>
                  <a:prstClr val="black">
                    <a:tint val="75000"/>
                  </a:prstClr>
                </a:solidFill>
              </a:rPr>
              <a:pPr/>
              <a:t>‹#›</a:t>
            </a:fld>
            <a:endParaRPr lang="en-US" dirty="0">
              <a:solidFill>
                <a:prstClr val="black">
                  <a:tint val="75000"/>
                </a:prstClr>
              </a:solidFill>
            </a:endParaRPr>
          </a:p>
        </p:txBody>
      </p:sp>
      <p:pic>
        <p:nvPicPr>
          <p:cNvPr id="12" name="Picture 67" descr="NASA insignia RGB"/>
          <p:cNvPicPr>
            <a:picLocks noChangeAspect="1" noChangeArrowheads="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11084984" y="168276"/>
            <a:ext cx="956733" cy="593725"/>
          </a:xfrm>
          <a:prstGeom prst="rect">
            <a:avLst/>
          </a:prstGeom>
          <a:noFill/>
          <a:ln w="9525">
            <a:noFill/>
            <a:miter lim="800000"/>
            <a:headEnd/>
            <a:tailEnd/>
          </a:ln>
        </p:spPr>
      </p:pic>
      <p:sp>
        <p:nvSpPr>
          <p:cNvPr id="13" name="Footer Placeholder 12"/>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Tree>
    <p:extLst>
      <p:ext uri="{BB962C8B-B14F-4D97-AF65-F5344CB8AC3E}">
        <p14:creationId xmlns:p14="http://schemas.microsoft.com/office/powerpoint/2010/main" val="59357277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hdr="0" ft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A3930D-CD06-4293-95DF-107AABE3880C}" type="datetimeFigureOut">
              <a:rPr lang="en-US" smtClean="0"/>
              <a:t>9/27/2021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ABBF8A-F086-4309-BD57-9B47D91428A0}" type="slidenum">
              <a:rPr lang="en-US" smtClean="0"/>
              <a:t>‹#›</a:t>
            </a:fld>
            <a:endParaRPr lang="en-US"/>
          </a:p>
        </p:txBody>
      </p:sp>
    </p:spTree>
    <p:extLst>
      <p:ext uri="{BB962C8B-B14F-4D97-AF65-F5344CB8AC3E}">
        <p14:creationId xmlns:p14="http://schemas.microsoft.com/office/powerpoint/2010/main" val="109639707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9/27/2021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pic>
        <p:nvPicPr>
          <p:cNvPr id="7" name="Picture 6">
            <a:extLst>
              <a:ext uri="{FF2B5EF4-FFF2-40B4-BE49-F238E27FC236}">
                <a16:creationId xmlns:a16="http://schemas.microsoft.com/office/drawing/2014/main" id="{15C52BAC-7F8A-4C4A-94F6-D2333BBC2827}"/>
              </a:ext>
            </a:extLst>
          </p:cNvPr>
          <p:cNvPicPr>
            <a:picLocks noChangeAspect="1"/>
          </p:cNvPicPr>
          <p:nvPr userDrawn="1"/>
        </p:nvPicPr>
        <p:blipFill>
          <a:blip r:embed="rId20"/>
          <a:stretch>
            <a:fillRect/>
          </a:stretch>
        </p:blipFill>
        <p:spPr>
          <a:xfrm>
            <a:off x="11247457" y="38100"/>
            <a:ext cx="909021" cy="914400"/>
          </a:xfrm>
          <a:prstGeom prst="rect">
            <a:avLst/>
          </a:prstGeom>
        </p:spPr>
      </p:pic>
      <p:pic>
        <p:nvPicPr>
          <p:cNvPr id="8" name="Picture 7">
            <a:extLst>
              <a:ext uri="{FF2B5EF4-FFF2-40B4-BE49-F238E27FC236}">
                <a16:creationId xmlns:a16="http://schemas.microsoft.com/office/drawing/2014/main" id="{510A253D-7370-4F5C-AE12-FE2C2EF49657}"/>
              </a:ext>
            </a:extLst>
          </p:cNvPr>
          <p:cNvPicPr>
            <a:picLocks noChangeAspect="1"/>
          </p:cNvPicPr>
          <p:nvPr userDrawn="1"/>
        </p:nvPicPr>
        <p:blipFill rotWithShape="1">
          <a:blip r:embed="rId21"/>
          <a:srcRect l="25000" r="25000"/>
          <a:stretch/>
        </p:blipFill>
        <p:spPr>
          <a:xfrm>
            <a:off x="101600" y="49213"/>
            <a:ext cx="914400" cy="914400"/>
          </a:xfrm>
          <a:prstGeom prst="rect">
            <a:avLst/>
          </a:prstGeom>
        </p:spPr>
      </p:pic>
    </p:spTree>
    <p:extLst>
      <p:ext uri="{BB962C8B-B14F-4D97-AF65-F5344CB8AC3E}">
        <p14:creationId xmlns:p14="http://schemas.microsoft.com/office/powerpoint/2010/main" val="3045406090"/>
      </p:ext>
    </p:extLst>
  </p:cSld>
  <p:clrMap bg1="dk1" tx1="lt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662" r:id="rId18"/>
  </p:sldLayoutIdLst>
  <p:hf hdr="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image" Target="../media/image16.jp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5.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25.xml"/><Relationship Id="rId5" Type="http://schemas.openxmlformats.org/officeDocument/2006/relationships/image" Target="../media/image21.jpe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image" Target="../media/image23.jpe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4.xml"/><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7.xml"/><Relationship Id="rId1" Type="http://schemas.openxmlformats.org/officeDocument/2006/relationships/slideLayout" Target="../slideLayouts/slideLayout24.xml"/><Relationship Id="rId4" Type="http://schemas.openxmlformats.org/officeDocument/2006/relationships/image" Target="../media/image30.jpg"/></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33.jpeg"/><Relationship Id="rId4" Type="http://schemas.openxmlformats.org/officeDocument/2006/relationships/image" Target="../media/image32.jpeg"/></Relationships>
</file>

<file path=ppt/slides/_rels/slide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9.xml"/><Relationship Id="rId1" Type="http://schemas.openxmlformats.org/officeDocument/2006/relationships/slideLayout" Target="../slideLayouts/slideLayout25.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5.jpeg"/></Relationships>
</file>

<file path=ppt/slides/_rels/slide1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24.xml"/><Relationship Id="rId5" Type="http://schemas.openxmlformats.org/officeDocument/2006/relationships/image" Target="../media/image40.jpe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jpe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18.png"/><Relationship Id="rId5" Type="http://schemas.openxmlformats.org/officeDocument/2006/relationships/image" Target="../media/image48.png"/><Relationship Id="rId4" Type="http://schemas.openxmlformats.org/officeDocument/2006/relationships/image" Target="../media/image47.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49.jpeg"/></Relationships>
</file>

<file path=ppt/slides/_rels/slide1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image" Target="../media/image52.jpe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25.xml"/><Relationship Id="rId5" Type="http://schemas.openxmlformats.org/officeDocument/2006/relationships/image" Target="../media/image55.jpg"/><Relationship Id="rId4" Type="http://schemas.openxmlformats.org/officeDocument/2006/relationships/image" Target="../media/image54.jpeg"/></Relationships>
</file>

<file path=ppt/slides/_rels/slide17.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17.xml"/><Relationship Id="rId1" Type="http://schemas.openxmlformats.org/officeDocument/2006/relationships/slideLayout" Target="../slideLayouts/slideLayout25.xml"/><Relationship Id="rId5" Type="http://schemas.openxmlformats.org/officeDocument/2006/relationships/image" Target="../media/image58.png"/><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20.png"/><Relationship Id="rId5" Type="http://schemas.openxmlformats.org/officeDocument/2006/relationships/image" Target="../media/image60.jpeg"/><Relationship Id="rId4"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image" Target="../media/image60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5.xml"/><Relationship Id="rId7" Type="http://schemas.openxmlformats.org/officeDocument/2006/relationships/image" Target="../media/image6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3.jpeg"/><Relationship Id="rId5" Type="http://schemas.openxmlformats.org/officeDocument/2006/relationships/image" Target="../media/image13.jpe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1.xml"/><Relationship Id="rId1" Type="http://schemas.openxmlformats.org/officeDocument/2006/relationships/slideLayout" Target="../slideLayouts/slideLayout24.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9665" y="1638717"/>
            <a:ext cx="2873898" cy="2470371"/>
          </a:xfrm>
          <a:prstGeom prst="rect">
            <a:avLst/>
          </a:prstGeom>
        </p:spPr>
      </p:pic>
      <p:sp>
        <p:nvSpPr>
          <p:cNvPr id="2" name="Title 1"/>
          <p:cNvSpPr>
            <a:spLocks noGrp="1"/>
          </p:cNvSpPr>
          <p:nvPr>
            <p:ph type="ctrTitle"/>
          </p:nvPr>
        </p:nvSpPr>
        <p:spPr>
          <a:xfrm>
            <a:off x="3149117" y="2683998"/>
            <a:ext cx="5058121" cy="990171"/>
          </a:xfrm>
        </p:spPr>
        <p:txBody>
          <a:bodyPr>
            <a:normAutofit fontScale="90000"/>
          </a:bodyPr>
          <a:lstStyle/>
          <a:p>
            <a:pPr algn="ctr"/>
            <a:br>
              <a:rPr lang="en-US" sz="3200" b="1" dirty="0"/>
            </a:br>
            <a:r>
              <a:rPr lang="en-US" sz="3200" b="1" dirty="0"/>
              <a:t>Space Environmental Effects</a:t>
            </a:r>
            <a:br>
              <a:rPr lang="en-US" sz="3200" b="1" dirty="0"/>
            </a:br>
            <a:r>
              <a:rPr lang="en-US" sz="3200" b="1" dirty="0"/>
              <a:t>Testing Capabilities at MSFC</a:t>
            </a:r>
          </a:p>
        </p:txBody>
      </p:sp>
      <p:sp>
        <p:nvSpPr>
          <p:cNvPr id="3" name="Subtitle 2"/>
          <p:cNvSpPr>
            <a:spLocks noGrp="1"/>
          </p:cNvSpPr>
          <p:nvPr>
            <p:ph type="subTitle" idx="1"/>
          </p:nvPr>
        </p:nvSpPr>
        <p:spPr>
          <a:xfrm>
            <a:off x="3228804" y="3770997"/>
            <a:ext cx="4898746" cy="1755445"/>
          </a:xfrm>
        </p:spPr>
        <p:txBody>
          <a:bodyPr>
            <a:normAutofit fontScale="85000" lnSpcReduction="20000"/>
          </a:bodyPr>
          <a:lstStyle/>
          <a:p>
            <a:pPr algn="ctr"/>
            <a:r>
              <a:rPr lang="en-US" sz="2400" dirty="0"/>
              <a:t>EM41: Nonmetallic Materials &amp;</a:t>
            </a:r>
          </a:p>
          <a:p>
            <a:pPr algn="ctr"/>
            <a:r>
              <a:rPr lang="en-US" sz="2400" dirty="0"/>
              <a:t>Space Environmental Effects Branch</a:t>
            </a:r>
          </a:p>
          <a:p>
            <a:pPr algn="ctr"/>
            <a:endParaRPr lang="en-US" sz="2400" dirty="0"/>
          </a:p>
          <a:p>
            <a:pPr algn="ctr"/>
            <a:r>
              <a:rPr lang="en-US" sz="2400" dirty="0"/>
              <a:t>Erin Hayward</a:t>
            </a:r>
          </a:p>
          <a:p>
            <a:pPr algn="ctr"/>
            <a:r>
              <a:rPr lang="en-US" sz="1200" dirty="0"/>
              <a:t>erin.g.hayward@nasa.gov</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1746" y="4637926"/>
            <a:ext cx="1970688" cy="1970688"/>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27550" y="4109088"/>
            <a:ext cx="3310179" cy="2475405"/>
          </a:xfrm>
          <a:prstGeom prst="rect">
            <a:avLst/>
          </a:prstGeom>
        </p:spPr>
      </p:pic>
      <p:pic>
        <p:nvPicPr>
          <p:cNvPr id="10" name="Picture 4">
            <a:extLst>
              <a:ext uri="{FF2B5EF4-FFF2-40B4-BE49-F238E27FC236}">
                <a16:creationId xmlns:a16="http://schemas.microsoft.com/office/drawing/2014/main" id="{2723D57A-079A-4F34-94FE-516BFAA549D2}"/>
              </a:ext>
            </a:extLst>
          </p:cNvPr>
          <p:cNvPicPr>
            <a:picLocks noChangeAspect="1"/>
          </p:cNvPicPr>
          <p:nvPr/>
        </p:nvPicPr>
        <p:blipFill>
          <a:blip r:embed="rId7"/>
          <a:stretch>
            <a:fillRect/>
          </a:stretch>
        </p:blipFill>
        <p:spPr>
          <a:xfrm>
            <a:off x="3839363" y="360235"/>
            <a:ext cx="3352800" cy="1888843"/>
          </a:xfrm>
          <a:prstGeom prst="rect">
            <a:avLst/>
          </a:prstGeom>
        </p:spPr>
      </p:pic>
      <p:pic>
        <p:nvPicPr>
          <p:cNvPr id="11" name="Picture 10">
            <a:extLst>
              <a:ext uri="{FF2B5EF4-FFF2-40B4-BE49-F238E27FC236}">
                <a16:creationId xmlns:a16="http://schemas.microsoft.com/office/drawing/2014/main" id="{5030205A-4966-424C-877F-97DCE38C2511}"/>
              </a:ext>
            </a:extLst>
          </p:cNvPr>
          <p:cNvPicPr>
            <a:picLocks noChangeAspect="1"/>
          </p:cNvPicPr>
          <p:nvPr/>
        </p:nvPicPr>
        <p:blipFill rotWithShape="1">
          <a:blip r:embed="rId8"/>
          <a:srcRect r="12927"/>
          <a:stretch/>
        </p:blipFill>
        <p:spPr>
          <a:xfrm>
            <a:off x="8352638" y="1011376"/>
            <a:ext cx="2873898" cy="2475405"/>
          </a:xfrm>
          <a:prstGeom prst="rect">
            <a:avLst/>
          </a:prstGeom>
        </p:spPr>
      </p:pic>
      <p:sp>
        <p:nvSpPr>
          <p:cNvPr id="9" name="TextBox 8">
            <a:extLst>
              <a:ext uri="{FF2B5EF4-FFF2-40B4-BE49-F238E27FC236}">
                <a16:creationId xmlns:a16="http://schemas.microsoft.com/office/drawing/2014/main" id="{194185AF-9F07-4656-BD7C-313EB5FBB4C3}"/>
              </a:ext>
            </a:extLst>
          </p:cNvPr>
          <p:cNvSpPr txBox="1"/>
          <p:nvPr/>
        </p:nvSpPr>
        <p:spPr>
          <a:xfrm>
            <a:off x="3821036" y="6090218"/>
            <a:ext cx="3657600" cy="407547"/>
          </a:xfrm>
          <a:prstGeom prst="rect">
            <a:avLst/>
          </a:prstGeom>
          <a:noFill/>
        </p:spPr>
        <p:txBody>
          <a:bodyPr wrap="square" rtlCol="0">
            <a:spAutoFit/>
          </a:bodyPr>
          <a:lstStyle/>
          <a:p>
            <a:r>
              <a:rPr lang="en-US" sz="1200" dirty="0">
                <a:solidFill>
                  <a:schemeClr val="accent2">
                    <a:lumMod val="60000"/>
                    <a:lumOff val="40000"/>
                  </a:schemeClr>
                </a:solidFill>
                <a:effectLst/>
              </a:rPr>
              <a:t>Presented to LSIC Extreme Environments</a:t>
            </a:r>
          </a:p>
          <a:p>
            <a:r>
              <a:rPr lang="en-US" sz="1200" dirty="0">
                <a:solidFill>
                  <a:schemeClr val="accent2">
                    <a:lumMod val="60000"/>
                    <a:lumOff val="40000"/>
                  </a:schemeClr>
                </a:solidFill>
                <a:effectLst/>
              </a:rPr>
              <a:t>October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287" y="83875"/>
            <a:ext cx="10131425" cy="809419"/>
          </a:xfrm>
        </p:spPr>
        <p:txBody>
          <a:bodyPr>
            <a:normAutofit/>
          </a:bodyPr>
          <a:lstStyle/>
          <a:p>
            <a:r>
              <a:rPr lang="en-US" sz="3200" dirty="0"/>
              <a:t>Space Environmental Effects (SEE)</a:t>
            </a:r>
          </a:p>
        </p:txBody>
      </p:sp>
      <p:sp>
        <p:nvSpPr>
          <p:cNvPr id="3" name="Content Placeholder 2"/>
          <p:cNvSpPr>
            <a:spLocks noGrp="1"/>
          </p:cNvSpPr>
          <p:nvPr>
            <p:ph idx="1"/>
          </p:nvPr>
        </p:nvSpPr>
        <p:spPr>
          <a:xfrm>
            <a:off x="124785" y="979385"/>
            <a:ext cx="11942428" cy="2013281"/>
          </a:xfrm>
        </p:spPr>
        <p:txBody>
          <a:bodyPr>
            <a:normAutofit lnSpcReduction="10000"/>
          </a:bodyPr>
          <a:lstStyle/>
          <a:p>
            <a:pPr marL="347345">
              <a:buFont typeface="Arial"/>
              <a:buChar char="•"/>
            </a:pPr>
            <a:r>
              <a:rPr lang="en-US" sz="2000" dirty="0"/>
              <a:t>The space environment is not just vacuum but includes a host of challenging conditions that affect spacecraft materials and systems.</a:t>
            </a:r>
          </a:p>
          <a:p>
            <a:pPr marL="347345">
              <a:buFont typeface="Arial"/>
              <a:buChar char="•"/>
            </a:pPr>
            <a:r>
              <a:rPr lang="en-US" sz="2000" dirty="0"/>
              <a:t>The space environment varies by location, for example, one material suitable for Low Earth Orbit (LEO) might not survive in lunar and vice versa. </a:t>
            </a:r>
          </a:p>
          <a:p>
            <a:pPr marL="347345">
              <a:buFont typeface="Arial"/>
              <a:buChar char="•"/>
            </a:pPr>
            <a:r>
              <a:rPr lang="en-US" sz="2000" dirty="0"/>
              <a:t>Testing will differ whether the spacecraft is in LEO, geosynchronous, lunar, Mercury, Mars, Jupiter, etc. and how much solar activity is predicted for the mission.</a:t>
            </a:r>
            <a:endParaRPr lang="en-US" sz="2000" dirty="0">
              <a:cs typeface="Arial"/>
            </a:endParaRPr>
          </a:p>
        </p:txBody>
      </p:sp>
      <p:pic>
        <p:nvPicPr>
          <p:cNvPr id="4" name="Picture 3"/>
          <p:cNvPicPr>
            <a:picLocks noChangeAspect="1"/>
          </p:cNvPicPr>
          <p:nvPr/>
        </p:nvPicPr>
        <p:blipFill>
          <a:blip r:embed="rId3"/>
          <a:stretch>
            <a:fillRect/>
          </a:stretch>
        </p:blipFill>
        <p:spPr>
          <a:xfrm>
            <a:off x="818146" y="2992666"/>
            <a:ext cx="5257800" cy="2958996"/>
          </a:xfrm>
          <a:prstGeom prst="rect">
            <a:avLst/>
          </a:prstGeom>
        </p:spPr>
      </p:pic>
      <p:sp>
        <p:nvSpPr>
          <p:cNvPr id="5" name="TextBox 4">
            <a:extLst>
              <a:ext uri="{FF2B5EF4-FFF2-40B4-BE49-F238E27FC236}">
                <a16:creationId xmlns:a16="http://schemas.microsoft.com/office/drawing/2014/main" id="{634A09CC-1C0F-4EA7-AB9A-B38AC1ACE553}"/>
              </a:ext>
            </a:extLst>
          </p:cNvPr>
          <p:cNvSpPr txBox="1"/>
          <p:nvPr/>
        </p:nvSpPr>
        <p:spPr>
          <a:xfrm>
            <a:off x="7211684" y="1999892"/>
            <a:ext cx="2124973" cy="46166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5550" y="2992666"/>
            <a:ext cx="5283921" cy="2958996"/>
          </a:xfrm>
          <a:prstGeom prst="rect">
            <a:avLst/>
          </a:prstGeom>
        </p:spPr>
      </p:pic>
      <p:sp>
        <p:nvSpPr>
          <p:cNvPr id="6" name="Rectangle 5">
            <a:extLst>
              <a:ext uri="{FF2B5EF4-FFF2-40B4-BE49-F238E27FC236}">
                <a16:creationId xmlns:a16="http://schemas.microsoft.com/office/drawing/2014/main" id="{76D20C0F-6966-446D-9084-636267F45932}"/>
              </a:ext>
            </a:extLst>
          </p:cNvPr>
          <p:cNvSpPr/>
          <p:nvPr/>
        </p:nvSpPr>
        <p:spPr>
          <a:xfrm>
            <a:off x="486329" y="6164067"/>
            <a:ext cx="11248471" cy="617733"/>
          </a:xfrm>
          <a:prstGeom prst="rect">
            <a:avLst/>
          </a:prstGeom>
        </p:spPr>
        <p:txBody>
          <a:bodyPr wrap="square">
            <a:spAutoFit/>
          </a:bodyPr>
          <a:lstStyle/>
          <a:p>
            <a:pPr marL="347345">
              <a:buNone/>
            </a:pPr>
            <a:r>
              <a:rPr lang="en-US" sz="2000" i="0" dirty="0">
                <a:solidFill>
                  <a:schemeClr val="tx1"/>
                </a:solidFill>
                <a:effectLst/>
              </a:rPr>
              <a:t>SEE Team’s test systems can be used to support projects and materials for any space environment from near earth to lunar to deep space.</a:t>
            </a:r>
            <a:endParaRPr lang="en-US" sz="2000" b="1" i="0" dirty="0">
              <a:solidFill>
                <a:schemeClr val="tx1"/>
              </a:solidFill>
              <a:effectLst/>
            </a:endParaRPr>
          </a:p>
        </p:txBody>
      </p:sp>
    </p:spTree>
    <p:extLst>
      <p:ext uri="{BB962C8B-B14F-4D97-AF65-F5344CB8AC3E}">
        <p14:creationId xmlns:p14="http://schemas.microsoft.com/office/powerpoint/2010/main" val="3256113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287" y="67407"/>
            <a:ext cx="10131425" cy="846666"/>
          </a:xfrm>
        </p:spPr>
        <p:txBody>
          <a:bodyPr>
            <a:normAutofit/>
          </a:bodyPr>
          <a:lstStyle/>
          <a:p>
            <a:r>
              <a:rPr lang="en-US" sz="3200" dirty="0"/>
              <a:t>Space </a:t>
            </a:r>
            <a:r>
              <a:rPr lang="en-US" sz="3200" dirty="0" err="1"/>
              <a:t>EnvironmentAL</a:t>
            </a:r>
            <a:r>
              <a:rPr lang="en-US" sz="3200" dirty="0"/>
              <a:t> Effects (SEE)</a:t>
            </a:r>
          </a:p>
        </p:txBody>
      </p:sp>
      <p:sp>
        <p:nvSpPr>
          <p:cNvPr id="3" name="Content Placeholder 2"/>
          <p:cNvSpPr>
            <a:spLocks noGrp="1"/>
          </p:cNvSpPr>
          <p:nvPr>
            <p:ph idx="1"/>
          </p:nvPr>
        </p:nvSpPr>
        <p:spPr>
          <a:xfrm>
            <a:off x="277443" y="621268"/>
            <a:ext cx="11692053" cy="1135095"/>
          </a:xfrm>
        </p:spPr>
        <p:txBody>
          <a:bodyPr>
            <a:normAutofit/>
          </a:bodyPr>
          <a:lstStyle/>
          <a:p>
            <a:pPr marL="0" indent="0">
              <a:buNone/>
            </a:pPr>
            <a:r>
              <a:rPr lang="en-US" sz="2200" b="1" dirty="0"/>
              <a:t>MSFC has world class SEE expertise and test facilities to recreate the space environment in the lab.</a:t>
            </a:r>
            <a:endParaRPr lang="en-US" sz="2200" b="1" dirty="0">
              <a:cs typeface="Arial"/>
            </a:endParaRPr>
          </a:p>
        </p:txBody>
      </p:sp>
      <p:sp>
        <p:nvSpPr>
          <p:cNvPr id="7" name="TextBox 6"/>
          <p:cNvSpPr txBox="1"/>
          <p:nvPr/>
        </p:nvSpPr>
        <p:spPr>
          <a:xfrm>
            <a:off x="222504" y="1579696"/>
            <a:ext cx="5327252" cy="5278304"/>
          </a:xfrm>
          <a:prstGeom prst="rect">
            <a:avLst/>
          </a:prstGeom>
          <a:noFill/>
        </p:spPr>
        <p:txBody>
          <a:bodyPr wrap="square" rtlCol="0" anchor="t">
            <a:spAutoFit/>
          </a:bodyPr>
          <a:lstStyle/>
          <a:p>
            <a:pPr marL="457200" indent="-457200" algn="l">
              <a:spcBef>
                <a:spcPts val="600"/>
              </a:spcBef>
              <a:buFont typeface="Arial"/>
              <a:buChar char="•"/>
            </a:pPr>
            <a:r>
              <a:rPr lang="en-US" sz="1900" i="0" dirty="0">
                <a:solidFill>
                  <a:schemeClr val="tx1"/>
                </a:solidFill>
                <a:effectLst/>
                <a:latin typeface="+mn-lt"/>
              </a:rPr>
              <a:t>Capabilities include </a:t>
            </a:r>
            <a:r>
              <a:rPr lang="en-US" sz="1900" b="1" i="0" dirty="0">
                <a:solidFill>
                  <a:schemeClr val="tx1"/>
                </a:solidFill>
                <a:effectLst/>
                <a:latin typeface="+mn-lt"/>
              </a:rPr>
              <a:t>individual</a:t>
            </a:r>
            <a:r>
              <a:rPr lang="en-US" sz="1900" i="0" dirty="0">
                <a:solidFill>
                  <a:schemeClr val="tx1"/>
                </a:solidFill>
                <a:effectLst/>
                <a:latin typeface="+mn-lt"/>
              </a:rPr>
              <a:t> and </a:t>
            </a:r>
            <a:r>
              <a:rPr lang="en-US" sz="1900" b="1" i="0" dirty="0">
                <a:solidFill>
                  <a:schemeClr val="tx1"/>
                </a:solidFill>
                <a:effectLst/>
                <a:latin typeface="+mn-lt"/>
              </a:rPr>
              <a:t>combined</a:t>
            </a:r>
            <a:r>
              <a:rPr lang="en-US" sz="1900" i="0" dirty="0">
                <a:solidFill>
                  <a:schemeClr val="tx1"/>
                </a:solidFill>
                <a:effectLst/>
                <a:latin typeface="+mn-lt"/>
              </a:rPr>
              <a:t> effects utilizing </a:t>
            </a:r>
            <a:r>
              <a:rPr lang="en-US" sz="1900" b="1" i="0" dirty="0">
                <a:solidFill>
                  <a:schemeClr val="tx1"/>
                </a:solidFill>
                <a:effectLst/>
                <a:latin typeface="+mn-lt"/>
              </a:rPr>
              <a:t>multiple unique test systems </a:t>
            </a:r>
            <a:r>
              <a:rPr lang="en-US" sz="1900" i="0" dirty="0">
                <a:solidFill>
                  <a:schemeClr val="tx1"/>
                </a:solidFill>
                <a:effectLst/>
                <a:latin typeface="+mn-lt"/>
              </a:rPr>
              <a:t>for the most complete SEE test capability available in the world.</a:t>
            </a:r>
          </a:p>
          <a:p>
            <a:pPr marL="457200" indent="-457200" algn="l">
              <a:spcBef>
                <a:spcPts val="600"/>
              </a:spcBef>
              <a:buFont typeface="Arial"/>
              <a:buChar char="•"/>
            </a:pPr>
            <a:endParaRPr lang="en-US" sz="1900" i="0" dirty="0">
              <a:solidFill>
                <a:schemeClr val="tx1"/>
              </a:solidFill>
              <a:effectLst/>
              <a:latin typeface="+mn-lt"/>
              <a:cs typeface="Arial"/>
            </a:endParaRPr>
          </a:p>
          <a:p>
            <a:pPr marL="457200" indent="-457200" algn="l">
              <a:spcBef>
                <a:spcPts val="600"/>
              </a:spcBef>
              <a:buFont typeface="Arial"/>
              <a:buChar char="•"/>
            </a:pPr>
            <a:r>
              <a:rPr lang="en-US" sz="1900" i="0" dirty="0">
                <a:solidFill>
                  <a:schemeClr val="tx1"/>
                </a:solidFill>
                <a:effectLst/>
                <a:latin typeface="+mn-lt"/>
                <a:cs typeface="Arial"/>
              </a:rPr>
              <a:t>MSFC’s ability to test all effects in one location is critical for minimizing the handling of sensitive material coupons after environmental aging.</a:t>
            </a:r>
          </a:p>
          <a:p>
            <a:pPr marL="457200" indent="-457200" algn="l">
              <a:spcBef>
                <a:spcPts val="600"/>
              </a:spcBef>
              <a:buFont typeface="Arial"/>
              <a:buChar char="•"/>
            </a:pPr>
            <a:endParaRPr lang="en-US" sz="1900" i="0" dirty="0">
              <a:solidFill>
                <a:schemeClr val="tx1"/>
              </a:solidFill>
              <a:effectLst/>
              <a:latin typeface="+mn-lt"/>
              <a:cs typeface="Arial"/>
            </a:endParaRPr>
          </a:p>
          <a:p>
            <a:pPr marL="457200" indent="-457200" algn="l">
              <a:spcBef>
                <a:spcPts val="600"/>
              </a:spcBef>
              <a:buFont typeface="Arial"/>
              <a:buChar char="•"/>
            </a:pPr>
            <a:r>
              <a:rPr lang="en-US" sz="1900" i="0" dirty="0">
                <a:solidFill>
                  <a:schemeClr val="tx1"/>
                </a:solidFill>
                <a:effectLst/>
                <a:latin typeface="+mn-lt"/>
                <a:cs typeface="Arial"/>
              </a:rPr>
              <a:t>Test systems can be rapidly adapted and reconfigured to customize tests to meet customers needs. </a:t>
            </a:r>
          </a:p>
          <a:p>
            <a:pPr marL="457200" indent="-457200" algn="l">
              <a:spcBef>
                <a:spcPts val="600"/>
              </a:spcBef>
              <a:buFont typeface="Arial"/>
              <a:buChar char="•"/>
            </a:pPr>
            <a:endParaRPr lang="en-US" sz="1900" i="0" dirty="0">
              <a:solidFill>
                <a:schemeClr val="tx1"/>
              </a:solidFill>
              <a:effectLst/>
              <a:latin typeface="+mn-lt"/>
              <a:cs typeface="Arial"/>
            </a:endParaRPr>
          </a:p>
          <a:p>
            <a:pPr marL="457200" indent="-457200" algn="l">
              <a:spcBef>
                <a:spcPts val="600"/>
              </a:spcBef>
              <a:buFont typeface="Arial"/>
              <a:buChar char="•"/>
            </a:pPr>
            <a:r>
              <a:rPr lang="en-US" sz="1900" i="0" dirty="0">
                <a:solidFill>
                  <a:schemeClr val="tx1"/>
                </a:solidFill>
                <a:effectLst/>
                <a:latin typeface="+mn-lt"/>
                <a:cs typeface="Arial"/>
              </a:rPr>
              <a:t>The SEE Team provides space-flight technology development programs the ability to elevate their hardware to</a:t>
            </a:r>
            <a:r>
              <a:rPr lang="en-US" sz="1900" b="1" i="0" dirty="0">
                <a:solidFill>
                  <a:schemeClr val="tx1"/>
                </a:solidFill>
                <a:effectLst/>
                <a:latin typeface="+mn-lt"/>
                <a:cs typeface="Arial"/>
              </a:rPr>
              <a:t> TRL-6 </a:t>
            </a:r>
            <a:r>
              <a:rPr lang="en-US" sz="1900" i="0" dirty="0">
                <a:solidFill>
                  <a:schemeClr val="tx1"/>
                </a:solidFill>
                <a:effectLst/>
                <a:latin typeface="+mn-lt"/>
                <a:cs typeface="Arial"/>
              </a:rPr>
              <a:t>“Qualification in a Relevant Environment”.</a:t>
            </a:r>
            <a:endParaRPr lang="en-US" sz="1900" i="0" dirty="0">
              <a:solidFill>
                <a:schemeClr val="tx1"/>
              </a:solidFill>
              <a:latin typeface="+mn-lt"/>
              <a:cs typeface="Arial"/>
            </a:endParaRPr>
          </a:p>
          <a:p>
            <a:pPr algn="l"/>
            <a:endParaRPr lang="en-US" sz="1900" i="0" dirty="0">
              <a:solidFill>
                <a:schemeClr val="tx1"/>
              </a:solidFill>
              <a:effectLst/>
              <a:latin typeface="+mn-lt"/>
            </a:endParaRPr>
          </a:p>
        </p:txBody>
      </p:sp>
      <p:pic>
        <p:nvPicPr>
          <p:cNvPr id="6" name="Picture 5">
            <a:extLst>
              <a:ext uri="{FF2B5EF4-FFF2-40B4-BE49-F238E27FC236}">
                <a16:creationId xmlns:a16="http://schemas.microsoft.com/office/drawing/2014/main" id="{67279FC7-D26E-4678-B3EA-7A7C04BED1E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68240" y="1739635"/>
            <a:ext cx="6036770" cy="3846182"/>
          </a:xfrm>
          <a:prstGeom prst="rect">
            <a:avLst/>
          </a:prstGeom>
        </p:spPr>
      </p:pic>
      <p:pic>
        <p:nvPicPr>
          <p:cNvPr id="12" name="Picture 11">
            <a:extLst>
              <a:ext uri="{FF2B5EF4-FFF2-40B4-BE49-F238E27FC236}">
                <a16:creationId xmlns:a16="http://schemas.microsoft.com/office/drawing/2014/main" id="{E29A8800-014C-4F31-B09D-4B7E6BB77CCC}"/>
              </a:ext>
            </a:extLst>
          </p:cNvPr>
          <p:cNvPicPr>
            <a:picLocks noChangeAspect="1"/>
          </p:cNvPicPr>
          <p:nvPr/>
        </p:nvPicPr>
        <p:blipFill>
          <a:blip r:embed="rId4"/>
          <a:stretch>
            <a:fillRect/>
          </a:stretch>
        </p:blipFill>
        <p:spPr>
          <a:xfrm>
            <a:off x="5711626" y="5135092"/>
            <a:ext cx="3048000" cy="1441793"/>
          </a:xfrm>
          <a:prstGeom prst="rect">
            <a:avLst/>
          </a:prstGeom>
        </p:spPr>
      </p:pic>
    </p:spTree>
    <p:extLst>
      <p:ext uri="{BB962C8B-B14F-4D97-AF65-F5344CB8AC3E}">
        <p14:creationId xmlns:p14="http://schemas.microsoft.com/office/powerpoint/2010/main" val="1227070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34575"/>
            <a:ext cx="6248400" cy="838200"/>
          </a:xfrm>
        </p:spPr>
        <p:txBody>
          <a:bodyPr>
            <a:normAutofit/>
          </a:bodyPr>
          <a:lstStyle/>
          <a:p>
            <a:r>
              <a:rPr lang="en-US" sz="3200" dirty="0"/>
              <a:t>SEE Team Capabilities</a:t>
            </a:r>
          </a:p>
        </p:txBody>
      </p:sp>
      <p:sp>
        <p:nvSpPr>
          <p:cNvPr id="3" name="Content Placeholder 2"/>
          <p:cNvSpPr>
            <a:spLocks noGrp="1"/>
          </p:cNvSpPr>
          <p:nvPr>
            <p:ph idx="1"/>
          </p:nvPr>
        </p:nvSpPr>
        <p:spPr>
          <a:xfrm>
            <a:off x="138973" y="1122601"/>
            <a:ext cx="5664811" cy="5887799"/>
          </a:xfrm>
        </p:spPr>
        <p:txBody>
          <a:bodyPr>
            <a:normAutofit fontScale="92500" lnSpcReduction="10000"/>
          </a:bodyPr>
          <a:lstStyle/>
          <a:p>
            <a:r>
              <a:rPr lang="en-US" sz="2000" b="1" dirty="0"/>
              <a:t>Ultraviolet Radiation (UV &amp; VUV)</a:t>
            </a:r>
            <a:endParaRPr lang="en-US" sz="2000" b="1" dirty="0">
              <a:cs typeface="Arial"/>
            </a:endParaRPr>
          </a:p>
          <a:p>
            <a:r>
              <a:rPr lang="en-US" sz="2000" b="1" dirty="0"/>
              <a:t>Ionizing Radiation – Charged Particle (p+, e-), X-ray</a:t>
            </a:r>
          </a:p>
          <a:p>
            <a:pPr lvl="1"/>
            <a:r>
              <a:rPr lang="en-US" sz="1800" b="1" dirty="0"/>
              <a:t>Total Ionizing Dose (TID)</a:t>
            </a:r>
          </a:p>
          <a:p>
            <a:r>
              <a:rPr lang="en-US" sz="2200" b="1" dirty="0"/>
              <a:t>Space Plasma Interactions and Spacecraft Charging </a:t>
            </a:r>
          </a:p>
          <a:p>
            <a:pPr lvl="1"/>
            <a:r>
              <a:rPr lang="en-US" sz="1800" b="1" dirty="0"/>
              <a:t>Internal charging/</a:t>
            </a:r>
            <a:r>
              <a:rPr lang="en-US" sz="1800" b="1" dirty="0" err="1"/>
              <a:t>iESD</a:t>
            </a:r>
            <a:r>
              <a:rPr lang="en-US" sz="1800" b="1" dirty="0"/>
              <a:t>, surface charging</a:t>
            </a:r>
          </a:p>
          <a:p>
            <a:r>
              <a:rPr lang="en-US" sz="2000" b="1" dirty="0"/>
              <a:t>Thermal Extremes (hot to LN2 </a:t>
            </a:r>
            <a:r>
              <a:rPr lang="en-US" sz="2000" b="1" dirty="0" err="1"/>
              <a:t>cryo</a:t>
            </a:r>
            <a:r>
              <a:rPr lang="en-US" sz="2000" b="1" dirty="0"/>
              <a:t>)</a:t>
            </a:r>
          </a:p>
          <a:p>
            <a:r>
              <a:rPr lang="en-US" sz="2000" b="1" dirty="0"/>
              <a:t>Atomic Oxygen (AO)</a:t>
            </a:r>
          </a:p>
          <a:p>
            <a:r>
              <a:rPr lang="en-US" sz="2000" b="1" dirty="0"/>
              <a:t>High Velocity and Hypervelocity Impact</a:t>
            </a:r>
            <a:endParaRPr lang="en-US" sz="2000" b="1" dirty="0">
              <a:cs typeface="Arial"/>
            </a:endParaRPr>
          </a:p>
          <a:p>
            <a:r>
              <a:rPr lang="en-US" sz="2000" b="1" dirty="0">
                <a:cs typeface="Arial"/>
              </a:rPr>
              <a:t>Planetary and Extraterrestrial Environments</a:t>
            </a:r>
          </a:p>
          <a:p>
            <a:r>
              <a:rPr lang="en-US" sz="2000" b="1" dirty="0">
                <a:cs typeface="Arial"/>
              </a:rPr>
              <a:t>Planetary Protection</a:t>
            </a:r>
            <a:endParaRPr lang="en-US" sz="2000" b="1" dirty="0"/>
          </a:p>
          <a:p>
            <a:r>
              <a:rPr lang="en-US" sz="2000" b="1" dirty="0">
                <a:cs typeface="Arial"/>
              </a:rPr>
              <a:t>Analytical Capabilities</a:t>
            </a:r>
            <a:endParaRPr lang="en-US" sz="2000" b="1" dirty="0"/>
          </a:p>
          <a:p>
            <a:r>
              <a:rPr lang="en-US" sz="2000" b="1" dirty="0">
                <a:cs typeface="Arial"/>
              </a:rPr>
              <a:t>High Temperature Emissivity Measurement System (</a:t>
            </a:r>
            <a:r>
              <a:rPr lang="en-US" sz="2000" b="1" dirty="0" err="1">
                <a:cs typeface="Arial"/>
              </a:rPr>
              <a:t>HiTEMS</a:t>
            </a:r>
            <a:r>
              <a:rPr lang="en-US" sz="2000" b="1" dirty="0">
                <a:cs typeface="Arial"/>
              </a:rPr>
              <a:t>)</a:t>
            </a:r>
          </a:p>
          <a:p>
            <a:r>
              <a:rPr lang="en-US" sz="2000" b="1" dirty="0">
                <a:cs typeface="Arial"/>
              </a:rPr>
              <a:t>Materials Flight Experiments</a:t>
            </a:r>
          </a:p>
          <a:p>
            <a:pPr marL="0" indent="0">
              <a:buNone/>
            </a:pPr>
            <a:endParaRPr lang="en-US" sz="2000" dirty="0">
              <a:cs typeface="Arial"/>
            </a:endParaRPr>
          </a:p>
        </p:txBody>
      </p:sp>
      <p:pic>
        <p:nvPicPr>
          <p:cNvPr id="4" name="Picture 4"/>
          <p:cNvPicPr>
            <a:picLocks noChangeAspect="1"/>
          </p:cNvPicPr>
          <p:nvPr/>
        </p:nvPicPr>
        <p:blipFill>
          <a:blip r:embed="rId3"/>
          <a:stretch>
            <a:fillRect/>
          </a:stretch>
        </p:blipFill>
        <p:spPr>
          <a:xfrm>
            <a:off x="5943600" y="3977767"/>
            <a:ext cx="3124200" cy="2456757"/>
          </a:xfrm>
          <a:prstGeom prst="rect">
            <a:avLst/>
          </a:prstGeom>
        </p:spPr>
      </p:pic>
      <p:pic>
        <p:nvPicPr>
          <p:cNvPr id="5" name="Picture 4"/>
          <p:cNvPicPr>
            <a:picLocks noChangeAspect="1"/>
          </p:cNvPicPr>
          <p:nvPr/>
        </p:nvPicPr>
        <p:blipFill rotWithShape="1">
          <a:blip r:embed="rId4"/>
          <a:srcRect t="14372"/>
          <a:stretch/>
        </p:blipFill>
        <p:spPr>
          <a:xfrm>
            <a:off x="6858000" y="1216167"/>
            <a:ext cx="4419600" cy="2518207"/>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l="9642" r="24464"/>
          <a:stretch/>
        </p:blipFill>
        <p:spPr>
          <a:xfrm>
            <a:off x="9207616" y="3983832"/>
            <a:ext cx="2870811" cy="2450692"/>
          </a:xfrm>
          <a:prstGeom prst="rect">
            <a:avLst/>
          </a:prstGeom>
        </p:spPr>
      </p:pic>
    </p:spTree>
    <p:extLst>
      <p:ext uri="{BB962C8B-B14F-4D97-AF65-F5344CB8AC3E}">
        <p14:creationId xmlns:p14="http://schemas.microsoft.com/office/powerpoint/2010/main" val="3759899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6124" y="199844"/>
            <a:ext cx="10131425" cy="590144"/>
          </a:xfrm>
        </p:spPr>
        <p:txBody>
          <a:bodyPr>
            <a:normAutofit fontScale="90000"/>
          </a:bodyPr>
          <a:lstStyle/>
          <a:p>
            <a:r>
              <a:rPr lang="en-US" dirty="0"/>
              <a:t>Ultraviolet (UV) Radiation</a:t>
            </a:r>
          </a:p>
        </p:txBody>
      </p:sp>
      <p:sp>
        <p:nvSpPr>
          <p:cNvPr id="4" name="Subtitle 2"/>
          <p:cNvSpPr txBox="1">
            <a:spLocks/>
          </p:cNvSpPr>
          <p:nvPr/>
        </p:nvSpPr>
        <p:spPr bwMode="auto">
          <a:xfrm>
            <a:off x="228599" y="3421708"/>
            <a:ext cx="11506201" cy="64633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800" b="0" i="0" kern="0" dirty="0">
                <a:solidFill>
                  <a:schemeClr val="tx1"/>
                </a:solidFill>
                <a:effectLst/>
              </a:rPr>
              <a:t>MSFC has many test systems sources for exposing materials to NUV radiation, VUV radiation and combined NUV and VUV radiation. These tests range from a month (24/7) to over a year.</a:t>
            </a:r>
          </a:p>
        </p:txBody>
      </p:sp>
      <p:grpSp>
        <p:nvGrpSpPr>
          <p:cNvPr id="12" name="Group 11"/>
          <p:cNvGrpSpPr/>
          <p:nvPr/>
        </p:nvGrpSpPr>
        <p:grpSpPr>
          <a:xfrm>
            <a:off x="457200" y="4128414"/>
            <a:ext cx="3033751" cy="2453998"/>
            <a:chOff x="495300" y="2579040"/>
            <a:chExt cx="3657822" cy="3356017"/>
          </a:xfrm>
        </p:grpSpPr>
        <p:pic>
          <p:nvPicPr>
            <p:cNvPr id="5" name="Picture 4"/>
            <p:cNvPicPr>
              <a:picLocks noChangeAspect="1"/>
            </p:cNvPicPr>
            <p:nvPr/>
          </p:nvPicPr>
          <p:blipFill>
            <a:blip r:embed="rId3"/>
            <a:stretch>
              <a:fillRect/>
            </a:stretch>
          </p:blipFill>
          <p:spPr>
            <a:xfrm>
              <a:off x="495300" y="2579040"/>
              <a:ext cx="3657822" cy="2730631"/>
            </a:xfrm>
            <a:prstGeom prst="rect">
              <a:avLst/>
            </a:prstGeom>
          </p:spPr>
        </p:pic>
        <p:sp>
          <p:nvSpPr>
            <p:cNvPr id="7" name="Subtitle 2"/>
            <p:cNvSpPr txBox="1">
              <a:spLocks/>
            </p:cNvSpPr>
            <p:nvPr/>
          </p:nvSpPr>
          <p:spPr bwMode="auto">
            <a:xfrm>
              <a:off x="495411" y="5429969"/>
              <a:ext cx="3657600" cy="5050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nSpc>
                  <a:spcPct val="100000"/>
                </a:lnSpc>
              </a:pPr>
              <a:r>
                <a:rPr lang="en-US" sz="1800" i="0" kern="0" dirty="0">
                  <a:solidFill>
                    <a:schemeClr val="accent2">
                      <a:lumMod val="60000"/>
                      <a:lumOff val="40000"/>
                    </a:schemeClr>
                  </a:solidFill>
                  <a:effectLst/>
                </a:rPr>
                <a:t>Typical MSFC UV Test Facility</a:t>
              </a:r>
            </a:p>
          </p:txBody>
        </p:sp>
      </p:grpSp>
      <p:grpSp>
        <p:nvGrpSpPr>
          <p:cNvPr id="11" name="Group 10"/>
          <p:cNvGrpSpPr/>
          <p:nvPr/>
        </p:nvGrpSpPr>
        <p:grpSpPr>
          <a:xfrm>
            <a:off x="4648199" y="4128414"/>
            <a:ext cx="3380619" cy="2643032"/>
            <a:chOff x="4648199" y="2838157"/>
            <a:chExt cx="3687827" cy="3114070"/>
          </a:xfrm>
        </p:grpSpPr>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48200" y="2838157"/>
              <a:ext cx="3657600" cy="2440569"/>
            </a:xfrm>
            <a:prstGeom prst="rect">
              <a:avLst/>
            </a:prstGeom>
          </p:spPr>
        </p:pic>
        <p:sp>
          <p:nvSpPr>
            <p:cNvPr id="9" name="Subtitle 2"/>
            <p:cNvSpPr txBox="1">
              <a:spLocks/>
            </p:cNvSpPr>
            <p:nvPr/>
          </p:nvSpPr>
          <p:spPr bwMode="auto">
            <a:xfrm>
              <a:off x="4648199" y="5190708"/>
              <a:ext cx="3687827" cy="761519"/>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nSpc>
                  <a:spcPct val="100000"/>
                </a:lnSpc>
              </a:pPr>
              <a:r>
                <a:rPr lang="en-US" sz="1800" i="0" kern="0" dirty="0">
                  <a:solidFill>
                    <a:schemeClr val="accent2">
                      <a:lumMod val="60000"/>
                      <a:lumOff val="40000"/>
                    </a:schemeClr>
                  </a:solidFill>
                  <a:effectLst/>
                </a:rPr>
                <a:t>Spacecraft Window Material Under Test</a:t>
              </a:r>
            </a:p>
          </p:txBody>
        </p:sp>
      </p:grpSp>
      <p:grpSp>
        <p:nvGrpSpPr>
          <p:cNvPr id="3" name="Group 2"/>
          <p:cNvGrpSpPr>
            <a:grpSpLocks noChangeAspect="1"/>
          </p:cNvGrpSpPr>
          <p:nvPr/>
        </p:nvGrpSpPr>
        <p:grpSpPr>
          <a:xfrm>
            <a:off x="9005958" y="4020714"/>
            <a:ext cx="2519031" cy="2853459"/>
            <a:chOff x="8338930" y="2225249"/>
            <a:chExt cx="3657600" cy="4143184"/>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67530" y="2225249"/>
              <a:ext cx="3200400" cy="3140743"/>
            </a:xfrm>
            <a:prstGeom prst="rect">
              <a:avLst/>
            </a:prstGeom>
          </p:spPr>
        </p:pic>
        <p:sp>
          <p:nvSpPr>
            <p:cNvPr id="10" name="Subtitle 2"/>
            <p:cNvSpPr txBox="1">
              <a:spLocks/>
            </p:cNvSpPr>
            <p:nvPr/>
          </p:nvSpPr>
          <p:spPr bwMode="auto">
            <a:xfrm>
              <a:off x="8338930" y="5429969"/>
              <a:ext cx="3657600" cy="9384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nSpc>
                  <a:spcPct val="100000"/>
                </a:lnSpc>
              </a:pPr>
              <a:r>
                <a:rPr lang="en-US" sz="1800" i="0" kern="0" dirty="0">
                  <a:solidFill>
                    <a:schemeClr val="accent2">
                      <a:lumMod val="60000"/>
                      <a:lumOff val="40000"/>
                    </a:schemeClr>
                  </a:solidFill>
                  <a:effectLst/>
                </a:rPr>
                <a:t>Polymeric Material Under Test</a:t>
              </a:r>
            </a:p>
          </p:txBody>
        </p:sp>
      </p:grpSp>
      <p:sp>
        <p:nvSpPr>
          <p:cNvPr id="13" name="TextBox 12"/>
          <p:cNvSpPr txBox="1"/>
          <p:nvPr/>
        </p:nvSpPr>
        <p:spPr>
          <a:xfrm flipH="1">
            <a:off x="238896" y="1025618"/>
            <a:ext cx="7529945" cy="2451440"/>
          </a:xfrm>
          <a:prstGeom prst="rect">
            <a:avLst/>
          </a:prstGeom>
          <a:noFill/>
        </p:spPr>
        <p:txBody>
          <a:bodyPr wrap="square" rtlCol="0">
            <a:spAutoFit/>
          </a:bodyPr>
          <a:lstStyle/>
          <a:p>
            <a:pPr algn="l">
              <a:lnSpc>
                <a:spcPct val="100000"/>
              </a:lnSpc>
            </a:pPr>
            <a:r>
              <a:rPr lang="en-US" sz="1800" i="0" dirty="0">
                <a:solidFill>
                  <a:schemeClr val="tx1"/>
                </a:solidFill>
                <a:effectLst/>
                <a:latin typeface="+mn-lt"/>
              </a:rPr>
              <a:t>UV can change tensile properties of polymers and thermal properties of polymers, coatings, and optics. Increased effect in the presence of contamination/outgassing. </a:t>
            </a:r>
          </a:p>
          <a:p>
            <a:pPr algn="l">
              <a:lnSpc>
                <a:spcPct val="100000"/>
              </a:lnSpc>
            </a:pPr>
            <a:endParaRPr lang="en-US" sz="1800" i="0" dirty="0">
              <a:solidFill>
                <a:schemeClr val="tx1"/>
              </a:solidFill>
              <a:effectLst/>
              <a:latin typeface="+mn-lt"/>
            </a:endParaRPr>
          </a:p>
          <a:p>
            <a:pPr algn="l">
              <a:lnSpc>
                <a:spcPct val="100000"/>
              </a:lnSpc>
            </a:pPr>
            <a:r>
              <a:rPr lang="en-US" sz="1800" i="0" kern="0" dirty="0">
                <a:solidFill>
                  <a:schemeClr val="tx1"/>
                </a:solidFill>
                <a:effectLst/>
                <a:latin typeface="+mn-lt"/>
              </a:rPr>
              <a:t>Two UV regions:</a:t>
            </a:r>
          </a:p>
          <a:p>
            <a:pPr marL="285750" indent="-285750" algn="l">
              <a:lnSpc>
                <a:spcPct val="100000"/>
              </a:lnSpc>
              <a:buFont typeface="Arial" panose="020B0604020202020204" pitchFamily="34" charset="0"/>
              <a:buChar char="•"/>
            </a:pPr>
            <a:r>
              <a:rPr lang="en-US" sz="1600" i="0" kern="0" dirty="0">
                <a:solidFill>
                  <a:schemeClr val="tx1"/>
                </a:solidFill>
                <a:effectLst/>
                <a:latin typeface="+mn-lt"/>
              </a:rPr>
              <a:t>Near ultraviolet radiation (NUV)- wavelength range 200 nm to 400 nm</a:t>
            </a:r>
          </a:p>
          <a:p>
            <a:pPr marL="285750" indent="-285750" algn="l">
              <a:lnSpc>
                <a:spcPct val="100000"/>
              </a:lnSpc>
              <a:buFont typeface="Arial" panose="020B0604020202020204" pitchFamily="34" charset="0"/>
              <a:buChar char="•"/>
            </a:pPr>
            <a:r>
              <a:rPr lang="en-US" sz="1600" i="0" kern="0" dirty="0">
                <a:solidFill>
                  <a:schemeClr val="tx1"/>
                </a:solidFill>
                <a:effectLst/>
                <a:latin typeface="+mn-lt"/>
              </a:rPr>
              <a:t>Vacuum ultraviolet radiation (VUV)- wavelength range 115 nm to 200 nm</a:t>
            </a:r>
          </a:p>
          <a:p>
            <a:pPr marL="285750" indent="-285750" algn="l">
              <a:lnSpc>
                <a:spcPct val="100000"/>
              </a:lnSpc>
              <a:buFont typeface="Arial" panose="020B0604020202020204" pitchFamily="34" charset="0"/>
              <a:buChar char="•"/>
            </a:pPr>
            <a:r>
              <a:rPr lang="en-US" sz="1600" i="0" kern="0" dirty="0">
                <a:solidFill>
                  <a:schemeClr val="tx1"/>
                </a:solidFill>
                <a:effectLst/>
                <a:latin typeface="+mn-lt"/>
              </a:rPr>
              <a:t>VUV is absorbed by atmosphere and only found in space</a:t>
            </a:r>
          </a:p>
          <a:p>
            <a:pPr algn="l"/>
            <a:endParaRPr lang="en-US" sz="1800" i="0" dirty="0">
              <a:solidFill>
                <a:schemeClr val="tx1"/>
              </a:solidFill>
              <a:effectLst/>
              <a:latin typeface="+mn-lt"/>
            </a:endParaRPr>
          </a:p>
        </p:txBody>
      </p:sp>
      <p:grpSp>
        <p:nvGrpSpPr>
          <p:cNvPr id="14" name="Group 13"/>
          <p:cNvGrpSpPr>
            <a:grpSpLocks noChangeAspect="1"/>
          </p:cNvGrpSpPr>
          <p:nvPr/>
        </p:nvGrpSpPr>
        <p:grpSpPr>
          <a:xfrm>
            <a:off x="7239000" y="586917"/>
            <a:ext cx="2542419" cy="2049324"/>
            <a:chOff x="2798190" y="2646516"/>
            <a:chExt cx="2743200" cy="2211168"/>
          </a:xfrm>
        </p:grpSpPr>
        <p:pic>
          <p:nvPicPr>
            <p:cNvPr id="15" name="Picture 14"/>
            <p:cNvPicPr>
              <a:picLocks noChangeAspect="1"/>
            </p:cNvPicPr>
            <p:nvPr/>
          </p:nvPicPr>
          <p:blipFill>
            <a:blip r:embed="rId6"/>
            <a:stretch>
              <a:fillRect/>
            </a:stretch>
          </p:blipFill>
          <p:spPr>
            <a:xfrm>
              <a:off x="2798190" y="2646516"/>
              <a:ext cx="2743200" cy="1944243"/>
            </a:xfrm>
            <a:prstGeom prst="rect">
              <a:avLst/>
            </a:prstGeom>
          </p:spPr>
        </p:pic>
        <p:sp>
          <p:nvSpPr>
            <p:cNvPr id="16" name="TextBox 15"/>
            <p:cNvSpPr txBox="1"/>
            <p:nvPr/>
          </p:nvSpPr>
          <p:spPr>
            <a:xfrm>
              <a:off x="3181153" y="4558739"/>
              <a:ext cx="1977274" cy="298945"/>
            </a:xfrm>
            <a:prstGeom prst="rect">
              <a:avLst/>
            </a:prstGeom>
            <a:noFill/>
          </p:spPr>
          <p:txBody>
            <a:bodyPr wrap="none" rtlCol="0">
              <a:spAutoFit/>
            </a:bodyPr>
            <a:lstStyle/>
            <a:p>
              <a:r>
                <a:rPr lang="en-US" sz="1400" i="0" dirty="0">
                  <a:solidFill>
                    <a:schemeClr val="accent2">
                      <a:lumMod val="60000"/>
                      <a:lumOff val="40000"/>
                    </a:schemeClr>
                  </a:solidFill>
                  <a:effectLst/>
                  <a:latin typeface="+mn-lt"/>
                </a:rPr>
                <a:t>Before space exposure</a:t>
              </a:r>
            </a:p>
          </p:txBody>
        </p:sp>
      </p:grpSp>
      <p:grpSp>
        <p:nvGrpSpPr>
          <p:cNvPr id="17" name="Group 16"/>
          <p:cNvGrpSpPr>
            <a:grpSpLocks noChangeAspect="1"/>
          </p:cNvGrpSpPr>
          <p:nvPr/>
        </p:nvGrpSpPr>
        <p:grpSpPr>
          <a:xfrm>
            <a:off x="9602773" y="1277644"/>
            <a:ext cx="2462897" cy="2163065"/>
            <a:chOff x="6617756" y="2590801"/>
            <a:chExt cx="2916269" cy="2561242"/>
          </a:xfrm>
        </p:grpSpPr>
        <p:pic>
          <p:nvPicPr>
            <p:cNvPr id="18" name="Picture 17"/>
            <p:cNvPicPr>
              <a:picLocks noChangeAspect="1"/>
            </p:cNvPicPr>
            <p:nvPr/>
          </p:nvPicPr>
          <p:blipFill>
            <a:blip r:embed="rId7"/>
            <a:stretch>
              <a:fillRect/>
            </a:stretch>
          </p:blipFill>
          <p:spPr>
            <a:xfrm>
              <a:off x="6617756" y="2590801"/>
              <a:ext cx="2651760" cy="2068747"/>
            </a:xfrm>
            <a:prstGeom prst="rect">
              <a:avLst/>
            </a:prstGeom>
          </p:spPr>
        </p:pic>
        <p:sp>
          <p:nvSpPr>
            <p:cNvPr id="19" name="TextBox 18"/>
            <p:cNvSpPr txBox="1"/>
            <p:nvPr/>
          </p:nvSpPr>
          <p:spPr>
            <a:xfrm>
              <a:off x="6667412" y="4690646"/>
              <a:ext cx="2866613" cy="461397"/>
            </a:xfrm>
            <a:prstGeom prst="rect">
              <a:avLst/>
            </a:prstGeom>
            <a:noFill/>
          </p:spPr>
          <p:txBody>
            <a:bodyPr wrap="none" rtlCol="0">
              <a:spAutoFit/>
            </a:bodyPr>
            <a:lstStyle/>
            <a:p>
              <a:r>
                <a:rPr lang="en-US" sz="1400" i="0" dirty="0">
                  <a:solidFill>
                    <a:schemeClr val="accent2">
                      <a:lumMod val="60000"/>
                      <a:lumOff val="40000"/>
                    </a:schemeClr>
                  </a:solidFill>
                  <a:effectLst/>
                  <a:latin typeface="+mn-lt"/>
                </a:rPr>
                <a:t>After space exposure</a:t>
              </a:r>
            </a:p>
          </p:txBody>
        </p:sp>
      </p:grpSp>
    </p:spTree>
    <p:extLst>
      <p:ext uri="{BB962C8B-B14F-4D97-AF65-F5344CB8AC3E}">
        <p14:creationId xmlns:p14="http://schemas.microsoft.com/office/powerpoint/2010/main" val="198983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430" y="238360"/>
            <a:ext cx="9883140" cy="653928"/>
          </a:xfrm>
        </p:spPr>
        <p:txBody>
          <a:bodyPr>
            <a:noAutofit/>
          </a:bodyPr>
          <a:lstStyle/>
          <a:p>
            <a:pPr algn="l"/>
            <a:r>
              <a:rPr lang="en-US" sz="3200" dirty="0"/>
              <a:t>Solar Photon Radiation Including UV</a:t>
            </a:r>
          </a:p>
        </p:txBody>
      </p:sp>
      <p:sp>
        <p:nvSpPr>
          <p:cNvPr id="3" name="Subtitle 2"/>
          <p:cNvSpPr>
            <a:spLocks noGrp="1"/>
          </p:cNvSpPr>
          <p:nvPr>
            <p:ph type="subTitle" idx="1"/>
          </p:nvPr>
        </p:nvSpPr>
        <p:spPr>
          <a:xfrm>
            <a:off x="533400" y="1049774"/>
            <a:ext cx="10972800" cy="2065181"/>
          </a:xfrm>
        </p:spPr>
        <p:txBody>
          <a:bodyPr>
            <a:normAutofit lnSpcReduction="10000"/>
          </a:bodyPr>
          <a:lstStyle/>
          <a:p>
            <a:pPr algn="l"/>
            <a:r>
              <a:rPr lang="en-US" sz="2400" cap="none" dirty="0">
                <a:solidFill>
                  <a:schemeClr val="tx1"/>
                </a:solidFill>
              </a:rPr>
              <a:t>High Intensity </a:t>
            </a:r>
            <a:r>
              <a:rPr lang="en-US" sz="2400" cap="none" dirty="0"/>
              <a:t>S</a:t>
            </a:r>
            <a:r>
              <a:rPr lang="en-US" sz="2400" cap="none" dirty="0">
                <a:solidFill>
                  <a:schemeClr val="tx1"/>
                </a:solidFill>
              </a:rPr>
              <a:t>olar </a:t>
            </a:r>
            <a:r>
              <a:rPr lang="en-US" sz="2400" cap="none" dirty="0"/>
              <a:t>E</a:t>
            </a:r>
            <a:r>
              <a:rPr lang="en-US" sz="2400" cap="none" dirty="0">
                <a:solidFill>
                  <a:schemeClr val="tx1"/>
                </a:solidFill>
              </a:rPr>
              <a:t>nvironment </a:t>
            </a:r>
            <a:r>
              <a:rPr lang="en-US" sz="2400" cap="none" dirty="0"/>
              <a:t>T</a:t>
            </a:r>
            <a:r>
              <a:rPr lang="en-US" sz="2400" cap="none" dirty="0">
                <a:solidFill>
                  <a:schemeClr val="tx1"/>
                </a:solidFill>
              </a:rPr>
              <a:t>estbed (HISET)</a:t>
            </a:r>
          </a:p>
          <a:p>
            <a:pPr marL="342900" indent="-342900" algn="l">
              <a:buFont typeface="Arial" panose="020B0604020202020204" pitchFamily="34" charset="0"/>
              <a:buChar char="•"/>
            </a:pPr>
            <a:r>
              <a:rPr lang="en-US" sz="1800" b="0" cap="none" dirty="0">
                <a:solidFill>
                  <a:schemeClr val="tx1"/>
                </a:solidFill>
              </a:rPr>
              <a:t>Able to produce intensity from 1 equivalent sun over a 2-foot beam spot to 600 equivalent suns over a 4-inch beam spot</a:t>
            </a:r>
          </a:p>
          <a:p>
            <a:pPr marL="800100" lvl="1" indent="-342900" algn="l">
              <a:buFont typeface="Arial" panose="020B0604020202020204" pitchFamily="34" charset="0"/>
              <a:buChar char="•"/>
            </a:pPr>
            <a:r>
              <a:rPr lang="en-US" sz="1600" b="0" dirty="0"/>
              <a:t>1 equivalent Sun is the illumination in earth orbit, compared to about 2 equivalent Suns at </a:t>
            </a:r>
            <a:r>
              <a:rPr lang="en-US" dirty="0"/>
              <a:t>V</a:t>
            </a:r>
            <a:r>
              <a:rPr lang="en-US" sz="1600" b="0" dirty="0"/>
              <a:t>enus and about 0.4 equivalent Suns at </a:t>
            </a:r>
            <a:r>
              <a:rPr lang="en-US" dirty="0"/>
              <a:t>M</a:t>
            </a:r>
            <a:r>
              <a:rPr lang="en-US" sz="1600" b="0" dirty="0"/>
              <a:t>ars</a:t>
            </a:r>
          </a:p>
          <a:p>
            <a:pPr marL="342900" indent="-342900" algn="l">
              <a:buFont typeface="Arial" panose="020B0604020202020204" pitchFamily="34" charset="0"/>
              <a:buChar char="•"/>
            </a:pPr>
            <a:r>
              <a:rPr lang="en-US" sz="1800" b="0" cap="none" dirty="0">
                <a:solidFill>
                  <a:schemeClr val="tx1"/>
                </a:solidFill>
              </a:rPr>
              <a:t>Able to simulate the effects of spacecraft flying towards the sun</a:t>
            </a:r>
          </a:p>
        </p:txBody>
      </p:sp>
      <p:pic>
        <p:nvPicPr>
          <p:cNvPr id="4" name="Picture 3"/>
          <p:cNvPicPr>
            <a:picLocks noChangeAspect="1"/>
          </p:cNvPicPr>
          <p:nvPr/>
        </p:nvPicPr>
        <p:blipFill>
          <a:blip r:embed="rId3"/>
          <a:stretch>
            <a:fillRect/>
          </a:stretch>
        </p:blipFill>
        <p:spPr>
          <a:xfrm>
            <a:off x="6286500" y="3265816"/>
            <a:ext cx="4663440" cy="3103111"/>
          </a:xfrm>
          <a:prstGeom prst="rect">
            <a:avLst/>
          </a:prstGeom>
        </p:spPr>
      </p:pic>
      <p:grpSp>
        <p:nvGrpSpPr>
          <p:cNvPr id="7" name="Group 6"/>
          <p:cNvGrpSpPr/>
          <p:nvPr/>
        </p:nvGrpSpPr>
        <p:grpSpPr>
          <a:xfrm>
            <a:off x="685800" y="3272442"/>
            <a:ext cx="4754880" cy="3507379"/>
            <a:chOff x="685800" y="3272442"/>
            <a:chExt cx="4754880" cy="3507379"/>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5800" y="3272442"/>
              <a:ext cx="4754880" cy="3169920"/>
            </a:xfrm>
            <a:prstGeom prst="rect">
              <a:avLst/>
            </a:prstGeom>
          </p:spPr>
        </p:pic>
        <p:sp>
          <p:nvSpPr>
            <p:cNvPr id="6" name="Subtitle 2"/>
            <p:cNvSpPr txBox="1">
              <a:spLocks/>
            </p:cNvSpPr>
            <p:nvPr/>
          </p:nvSpPr>
          <p:spPr bwMode="auto">
            <a:xfrm>
              <a:off x="1524000" y="6410489"/>
              <a:ext cx="3657600" cy="369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800" i="0" kern="0" dirty="0">
                  <a:solidFill>
                    <a:schemeClr val="accent2">
                      <a:lumMod val="60000"/>
                      <a:lumOff val="40000"/>
                    </a:schemeClr>
                  </a:solidFill>
                  <a:effectLst/>
                </a:rPr>
                <a:t>Single 6.7 kW Xenon Lamp</a:t>
              </a:r>
            </a:p>
          </p:txBody>
        </p:sp>
      </p:grpSp>
      <p:sp>
        <p:nvSpPr>
          <p:cNvPr id="8" name="Subtitle 2"/>
          <p:cNvSpPr txBox="1">
            <a:spLocks/>
          </p:cNvSpPr>
          <p:nvPr/>
        </p:nvSpPr>
        <p:spPr bwMode="auto">
          <a:xfrm>
            <a:off x="6588122" y="6368927"/>
            <a:ext cx="4572000" cy="369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800" i="0" kern="0" dirty="0">
                <a:solidFill>
                  <a:schemeClr val="accent2">
                    <a:lumMod val="60000"/>
                    <a:lumOff val="40000"/>
                  </a:schemeClr>
                </a:solidFill>
                <a:effectLst/>
              </a:rPr>
              <a:t>HISET has Three 6.7 kW Xenon Lamps</a:t>
            </a:r>
          </a:p>
        </p:txBody>
      </p:sp>
    </p:spTree>
    <p:extLst>
      <p:ext uri="{BB962C8B-B14F-4D97-AF65-F5344CB8AC3E}">
        <p14:creationId xmlns:p14="http://schemas.microsoft.com/office/powerpoint/2010/main" val="2981389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24687" y="2812567"/>
            <a:ext cx="5466863" cy="3816832"/>
            <a:chOff x="498588" y="2598926"/>
            <a:chExt cx="5303520" cy="3895462"/>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588" y="2598926"/>
              <a:ext cx="5303520" cy="3528314"/>
            </a:xfrm>
            <a:prstGeom prst="rect">
              <a:avLst/>
            </a:prstGeom>
          </p:spPr>
        </p:pic>
        <p:sp>
          <p:nvSpPr>
            <p:cNvPr id="6" name="Subtitle 2"/>
            <p:cNvSpPr txBox="1">
              <a:spLocks/>
            </p:cNvSpPr>
            <p:nvPr/>
          </p:nvSpPr>
          <p:spPr bwMode="auto">
            <a:xfrm>
              <a:off x="1329243" y="6148860"/>
              <a:ext cx="3733800" cy="34552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nSpc>
                  <a:spcPct val="100000"/>
                </a:lnSpc>
              </a:pPr>
              <a:r>
                <a:rPr lang="en-US" sz="1600" i="0" kern="0" dirty="0">
                  <a:solidFill>
                    <a:schemeClr val="accent2">
                      <a:lumMod val="60000"/>
                      <a:lumOff val="40000"/>
                    </a:schemeClr>
                  </a:solidFill>
                  <a:effectLst/>
                </a:rPr>
                <a:t>Side View of </a:t>
              </a:r>
              <a:r>
                <a:rPr lang="en-US" sz="1600" i="0" kern="0" dirty="0" err="1">
                  <a:solidFill>
                    <a:schemeClr val="accent2">
                      <a:lumMod val="60000"/>
                      <a:lumOff val="40000"/>
                    </a:schemeClr>
                  </a:solidFill>
                  <a:effectLst/>
                </a:rPr>
                <a:t>Pelletron</a:t>
              </a:r>
              <a:r>
                <a:rPr lang="en-US" sz="1600" i="0" kern="0" dirty="0">
                  <a:solidFill>
                    <a:schemeClr val="accent2">
                      <a:lumMod val="60000"/>
                      <a:lumOff val="40000"/>
                    </a:schemeClr>
                  </a:solidFill>
                  <a:effectLst/>
                </a:rPr>
                <a:t> beam line</a:t>
              </a:r>
              <a:endParaRPr lang="en-US" sz="1800" i="0" kern="0" dirty="0">
                <a:solidFill>
                  <a:schemeClr val="accent2">
                    <a:lumMod val="60000"/>
                    <a:lumOff val="40000"/>
                  </a:schemeClr>
                </a:solidFill>
                <a:effectLst/>
              </a:endParaRPr>
            </a:p>
          </p:txBody>
        </p:sp>
      </p:grpSp>
      <p:grpSp>
        <p:nvGrpSpPr>
          <p:cNvPr id="11" name="Group 10"/>
          <p:cNvGrpSpPr/>
          <p:nvPr/>
        </p:nvGrpSpPr>
        <p:grpSpPr>
          <a:xfrm>
            <a:off x="7086600" y="974244"/>
            <a:ext cx="4648200" cy="2960960"/>
            <a:chOff x="6560254" y="2704588"/>
            <a:chExt cx="5303520" cy="3972425"/>
          </a:xfrm>
        </p:grpSpPr>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60254" y="2704588"/>
              <a:ext cx="5303520" cy="3528314"/>
            </a:xfrm>
            <a:prstGeom prst="rect">
              <a:avLst/>
            </a:prstGeom>
          </p:spPr>
        </p:pic>
        <p:sp>
          <p:nvSpPr>
            <p:cNvPr id="9" name="Subtitle 2"/>
            <p:cNvSpPr txBox="1">
              <a:spLocks/>
            </p:cNvSpPr>
            <p:nvPr/>
          </p:nvSpPr>
          <p:spPr bwMode="auto">
            <a:xfrm>
              <a:off x="7463732" y="6222809"/>
              <a:ext cx="3733800" cy="4542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600" i="0" kern="0" dirty="0">
                  <a:solidFill>
                    <a:schemeClr val="accent2">
                      <a:lumMod val="60000"/>
                      <a:lumOff val="40000"/>
                    </a:schemeClr>
                  </a:solidFill>
                  <a:effectLst/>
                </a:rPr>
                <a:t>Top View of Target Chamber</a:t>
              </a:r>
              <a:endParaRPr lang="en-US" sz="1800" i="0" kern="0" dirty="0">
                <a:solidFill>
                  <a:schemeClr val="accent2">
                    <a:lumMod val="60000"/>
                    <a:lumOff val="40000"/>
                  </a:schemeClr>
                </a:solidFill>
                <a:effectLst/>
              </a:endParaRPr>
            </a:p>
          </p:txBody>
        </p:sp>
      </p:grpSp>
      <p:sp>
        <p:nvSpPr>
          <p:cNvPr id="2" name="Title 1"/>
          <p:cNvSpPr>
            <a:spLocks noGrp="1"/>
          </p:cNvSpPr>
          <p:nvPr>
            <p:ph type="ctrTitle"/>
          </p:nvPr>
        </p:nvSpPr>
        <p:spPr>
          <a:xfrm>
            <a:off x="1079846" y="116611"/>
            <a:ext cx="9784846" cy="658911"/>
          </a:xfrm>
        </p:spPr>
        <p:txBody>
          <a:bodyPr>
            <a:normAutofit/>
          </a:bodyPr>
          <a:lstStyle/>
          <a:p>
            <a:pPr algn="l"/>
            <a:r>
              <a:rPr lang="en-US" sz="2900" dirty="0"/>
              <a:t>Ionizing Radiation: High-Energy Electrons and Protons</a:t>
            </a:r>
          </a:p>
        </p:txBody>
      </p:sp>
      <p:sp>
        <p:nvSpPr>
          <p:cNvPr id="7" name="Subtitle 2"/>
          <p:cNvSpPr txBox="1">
            <a:spLocks/>
          </p:cNvSpPr>
          <p:nvPr/>
        </p:nvSpPr>
        <p:spPr bwMode="auto">
          <a:xfrm>
            <a:off x="7315200" y="3077290"/>
            <a:ext cx="3016007" cy="3385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600" i="0" kern="0" dirty="0">
                <a:solidFill>
                  <a:srgbClr val="FFFF00"/>
                </a:solidFill>
                <a:effectLst/>
              </a:rPr>
              <a:t>18-inch Beam Diameter</a:t>
            </a:r>
            <a:endParaRPr lang="en-US" sz="1600" i="0" kern="0" dirty="0">
              <a:effectLst/>
            </a:endParaRPr>
          </a:p>
        </p:txBody>
      </p:sp>
      <p:sp>
        <p:nvSpPr>
          <p:cNvPr id="8" name="TextBox 7"/>
          <p:cNvSpPr txBox="1"/>
          <p:nvPr/>
        </p:nvSpPr>
        <p:spPr>
          <a:xfrm>
            <a:off x="76200" y="1147447"/>
            <a:ext cx="6857999" cy="1507079"/>
          </a:xfrm>
          <a:prstGeom prst="rect">
            <a:avLst/>
          </a:prstGeom>
          <a:noFill/>
        </p:spPr>
        <p:txBody>
          <a:bodyPr wrap="square" rtlCol="0">
            <a:spAutoFit/>
          </a:bodyPr>
          <a:lstStyle/>
          <a:p>
            <a:pPr marL="285750" indent="-285750" algn="l">
              <a:buFont typeface="Arial" panose="020B0604020202020204" pitchFamily="34" charset="0"/>
              <a:buChar char="•"/>
            </a:pPr>
            <a:r>
              <a:rPr lang="en-US" sz="1800" i="0" dirty="0">
                <a:solidFill>
                  <a:schemeClr val="tx1"/>
                </a:solidFill>
                <a:effectLst/>
                <a:latin typeface="+mn-lt"/>
              </a:rPr>
              <a:t>Charged particle radiation occurs naturally in space – GCR, SPE, SW</a:t>
            </a:r>
          </a:p>
          <a:p>
            <a:pPr marL="285750" indent="-285750" algn="l">
              <a:buFont typeface="Arial" panose="020B0604020202020204" pitchFamily="34" charset="0"/>
              <a:buChar char="•"/>
            </a:pPr>
            <a:r>
              <a:rPr lang="en-US" sz="1800" i="0" dirty="0">
                <a:solidFill>
                  <a:schemeClr val="tx1"/>
                </a:solidFill>
                <a:effectLst/>
                <a:latin typeface="+mn-lt"/>
                <a:cs typeface="Arial"/>
              </a:rPr>
              <a:t>While we typically think of radiation being harmful to humans or causing single event effects in electronics, radiation can also damage materials.</a:t>
            </a:r>
            <a:r>
              <a:rPr lang="en-US" sz="1800" i="0" dirty="0">
                <a:solidFill>
                  <a:schemeClr val="tx1"/>
                </a:solidFill>
                <a:effectLst/>
                <a:latin typeface="+mn-lt"/>
              </a:rPr>
              <a:t> </a:t>
            </a:r>
          </a:p>
          <a:p>
            <a:pPr marL="285750" indent="-285750" algn="l">
              <a:buFont typeface="Arial" panose="020B0604020202020204" pitchFamily="34" charset="0"/>
              <a:buChar char="•"/>
            </a:pPr>
            <a:r>
              <a:rPr lang="en-US" sz="1800" i="0" dirty="0">
                <a:solidFill>
                  <a:schemeClr val="tx1"/>
                </a:solidFill>
                <a:effectLst/>
                <a:latin typeface="+mn-lt"/>
              </a:rPr>
              <a:t>Exposure to radiation can </a:t>
            </a:r>
            <a:r>
              <a:rPr lang="en-US" sz="1800" i="0" dirty="0" err="1">
                <a:solidFill>
                  <a:schemeClr val="tx1"/>
                </a:solidFill>
                <a:effectLst/>
                <a:latin typeface="+mn-lt"/>
              </a:rPr>
              <a:t>embrittle</a:t>
            </a:r>
            <a:r>
              <a:rPr lang="en-US" sz="1800" i="0" dirty="0">
                <a:solidFill>
                  <a:schemeClr val="tx1"/>
                </a:solidFill>
                <a:effectLst/>
                <a:latin typeface="+mn-lt"/>
              </a:rPr>
              <a:t> polymers through cross-linking or chain-scission.  It also degrades solar array performance.</a:t>
            </a:r>
            <a:endParaRPr lang="en-US" sz="1800" dirty="0">
              <a:solidFill>
                <a:schemeClr val="tx1"/>
              </a:solidFill>
            </a:endParaRPr>
          </a:p>
        </p:txBody>
      </p:sp>
      <p:sp>
        <p:nvSpPr>
          <p:cNvPr id="16" name="Subtitle 2">
            <a:extLst>
              <a:ext uri="{FF2B5EF4-FFF2-40B4-BE49-F238E27FC236}">
                <a16:creationId xmlns:a16="http://schemas.microsoft.com/office/drawing/2014/main" id="{A5B4DCD2-1517-45D0-8C3C-E98A26E6EA5C}"/>
              </a:ext>
            </a:extLst>
          </p:cNvPr>
          <p:cNvSpPr txBox="1">
            <a:spLocks/>
          </p:cNvSpPr>
          <p:nvPr/>
        </p:nvSpPr>
        <p:spPr>
          <a:xfrm>
            <a:off x="5905850" y="4177162"/>
            <a:ext cx="6171499" cy="2452238"/>
          </a:xfrm>
          <a:prstGeom prst="rect">
            <a:avLst/>
          </a:prstGeom>
        </p:spPr>
        <p:txBody>
          <a:bodyPr vert="horz" lIns="91440" tIns="45720" rIns="91440" bIns="45720" rtlCol="0" anchor="t">
            <a:normAutofit fontScale="92500" lnSpcReduction="10000"/>
          </a:bodyPr>
          <a:lstStyle>
            <a:lvl1pPr marL="0" indent="0" algn="r" defTabSz="457200" rtl="0" eaLnBrk="1" latinLnBrk="0" hangingPunct="1">
              <a:spcBef>
                <a:spcPts val="0"/>
              </a:spcBef>
              <a:spcAft>
                <a:spcPts val="1000"/>
              </a:spcAft>
              <a:buClr>
                <a:schemeClr val="tx1"/>
              </a:buClr>
              <a:buSzPct val="100000"/>
              <a:buFont typeface="Arial"/>
              <a:buNone/>
              <a:defRPr sz="1800" kern="1200" cap="all">
                <a:solidFill>
                  <a:schemeClr val="tx1"/>
                </a:solidFill>
                <a:effectLst/>
                <a:latin typeface="+mn-lt"/>
                <a:ea typeface="+mn-ea"/>
                <a:cs typeface="+mn-cs"/>
              </a:defRPr>
            </a:lvl1pPr>
            <a:lvl2pPr marL="457200" indent="0" algn="ctr" defTabSz="457200" rtl="0" eaLnBrk="1" latinLnBrk="0" hangingPunct="1">
              <a:spcBef>
                <a:spcPts val="0"/>
              </a:spcBef>
              <a:spcAft>
                <a:spcPts val="1000"/>
              </a:spcAft>
              <a:buClr>
                <a:schemeClr val="tx1"/>
              </a:buClr>
              <a:buSzPct val="100000"/>
              <a:buFont typeface="Arial"/>
              <a:buNone/>
              <a:defRPr sz="1600" kern="1200" cap="none">
                <a:solidFill>
                  <a:schemeClr val="tx1">
                    <a:tint val="75000"/>
                  </a:schemeClr>
                </a:solidFill>
                <a:effectLst/>
                <a:latin typeface="+mn-lt"/>
                <a:ea typeface="+mn-ea"/>
                <a:cs typeface="+mn-cs"/>
              </a:defRPr>
            </a:lvl2pPr>
            <a:lvl3pPr marL="914400" indent="0" algn="ctr" defTabSz="457200" rtl="0" eaLnBrk="1" latinLnBrk="0" hangingPunct="1">
              <a:spcBef>
                <a:spcPts val="0"/>
              </a:spcBef>
              <a:spcAft>
                <a:spcPts val="1000"/>
              </a:spcAft>
              <a:buClr>
                <a:schemeClr val="tx1"/>
              </a:buClr>
              <a:buSzPct val="100000"/>
              <a:buFont typeface="Arial"/>
              <a:buNone/>
              <a:defRPr sz="1400" kern="1200" cap="none">
                <a:solidFill>
                  <a:schemeClr val="tx1">
                    <a:tint val="75000"/>
                  </a:schemeClr>
                </a:solidFill>
                <a:effectLst/>
                <a:latin typeface="+mn-lt"/>
                <a:ea typeface="+mn-ea"/>
                <a:cs typeface="+mn-cs"/>
              </a:defRPr>
            </a:lvl3pPr>
            <a:lvl4pPr marL="1371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4pPr>
            <a:lvl5pPr marL="18288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5pPr>
            <a:lvl6pPr marL="22860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6pPr>
            <a:lvl7pPr marL="27432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7pPr>
            <a:lvl8pPr marL="32004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8pPr>
            <a:lvl9pPr marL="3657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9pPr>
          </a:lstStyle>
          <a:p>
            <a:pPr marL="285750" indent="-285750" algn="l" fontAlgn="auto">
              <a:lnSpc>
                <a:spcPct val="100000"/>
              </a:lnSpc>
              <a:buFont typeface="Arial" panose="020B0604020202020204" pitchFamily="34" charset="0"/>
              <a:buChar char="•"/>
            </a:pPr>
            <a:r>
              <a:rPr lang="en-US" i="0" cap="none" dirty="0"/>
              <a:t>Two </a:t>
            </a:r>
            <a:r>
              <a:rPr lang="en-US" i="0" cap="none" dirty="0" err="1"/>
              <a:t>Pelletron</a:t>
            </a:r>
            <a:r>
              <a:rPr lang="en-US" i="0" cap="none" dirty="0"/>
              <a:t> particle accelerators</a:t>
            </a:r>
          </a:p>
          <a:p>
            <a:pPr marL="742950" lvl="1" indent="-285750" algn="l" fontAlgn="auto">
              <a:lnSpc>
                <a:spcPct val="100000"/>
              </a:lnSpc>
              <a:buFont typeface="Arial" panose="020B0604020202020204" pitchFamily="34" charset="0"/>
              <a:buChar char="•"/>
            </a:pPr>
            <a:r>
              <a:rPr lang="en-US" i="0" dirty="0"/>
              <a:t>&lt;= 2.5 MeV electrons (spot/beam)</a:t>
            </a:r>
          </a:p>
          <a:p>
            <a:pPr marL="742950" lvl="1" indent="-285750" algn="l" fontAlgn="auto">
              <a:lnSpc>
                <a:spcPct val="100000"/>
              </a:lnSpc>
              <a:buFont typeface="Arial" panose="020B0604020202020204" pitchFamily="34" charset="0"/>
              <a:buChar char="•"/>
            </a:pPr>
            <a:r>
              <a:rPr lang="en-US" i="0" cap="none" dirty="0"/>
              <a:t>&lt;= 700 keV protons (square/raster)</a:t>
            </a:r>
          </a:p>
          <a:p>
            <a:pPr marL="285750" indent="-285750" algn="l" fontAlgn="auto">
              <a:lnSpc>
                <a:spcPct val="100000"/>
              </a:lnSpc>
              <a:buFont typeface="Arial" panose="020B0604020202020204" pitchFamily="34" charset="0"/>
              <a:buChar char="•"/>
            </a:pPr>
            <a:r>
              <a:rPr lang="en-US" i="0" cap="none" dirty="0"/>
              <a:t>Both beam lines converge in single chamber</a:t>
            </a:r>
          </a:p>
          <a:p>
            <a:pPr marL="285750" indent="-285750" algn="l" fontAlgn="auto">
              <a:lnSpc>
                <a:spcPct val="100000"/>
              </a:lnSpc>
              <a:buFont typeface="Arial" panose="020B0604020202020204" pitchFamily="34" charset="0"/>
              <a:buChar char="•"/>
            </a:pPr>
            <a:r>
              <a:rPr lang="en-US" i="0" cap="none" dirty="0"/>
              <a:t>Single energy at a time, but can vary to do different profiles</a:t>
            </a:r>
          </a:p>
          <a:p>
            <a:pPr marL="285750" indent="-285750" algn="l" fontAlgn="auto">
              <a:lnSpc>
                <a:spcPct val="100000"/>
              </a:lnSpc>
              <a:buFont typeface="Arial" panose="020B0604020202020204" pitchFamily="34" charset="0"/>
              <a:buChar char="•"/>
            </a:pPr>
            <a:r>
              <a:rPr lang="en-US" i="0" cap="none" dirty="0"/>
              <a:t>Cryogenic capability</a:t>
            </a:r>
          </a:p>
          <a:p>
            <a:pPr marL="285750" indent="-285750" algn="l" fontAlgn="auto">
              <a:lnSpc>
                <a:spcPct val="100000"/>
              </a:lnSpc>
              <a:buFont typeface="Arial" panose="020B0604020202020204" pitchFamily="34" charset="0"/>
              <a:buChar char="•"/>
            </a:pPr>
            <a:r>
              <a:rPr lang="en-US" i="0" cap="none" dirty="0"/>
              <a:t>Test Types: total ionizing dose (TID), </a:t>
            </a:r>
            <a:r>
              <a:rPr lang="en-US" i="0" cap="none" dirty="0" err="1"/>
              <a:t>iESD</a:t>
            </a:r>
            <a:endParaRPr lang="en-US" i="0" cap="none" dirty="0"/>
          </a:p>
        </p:txBody>
      </p:sp>
    </p:spTree>
    <p:extLst>
      <p:ext uri="{BB962C8B-B14F-4D97-AF65-F5344CB8AC3E}">
        <p14:creationId xmlns:p14="http://schemas.microsoft.com/office/powerpoint/2010/main" val="728425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12894"/>
            <a:ext cx="8382000" cy="502694"/>
          </a:xfrm>
        </p:spPr>
        <p:txBody>
          <a:bodyPr>
            <a:noAutofit/>
          </a:bodyPr>
          <a:lstStyle/>
          <a:p>
            <a:pPr algn="l"/>
            <a:r>
              <a:rPr lang="en-US" sz="3200" dirty="0"/>
              <a:t>Ionizing Radiation: X-Ray and Solar Wind</a:t>
            </a:r>
          </a:p>
        </p:txBody>
      </p:sp>
      <p:sp>
        <p:nvSpPr>
          <p:cNvPr id="6" name="Subtitle 2"/>
          <p:cNvSpPr>
            <a:spLocks noGrp="1"/>
          </p:cNvSpPr>
          <p:nvPr>
            <p:ph type="subTitle" idx="1"/>
          </p:nvPr>
        </p:nvSpPr>
        <p:spPr>
          <a:xfrm>
            <a:off x="320040" y="1118086"/>
            <a:ext cx="5791201" cy="2642067"/>
          </a:xfrm>
        </p:spPr>
        <p:txBody>
          <a:bodyPr>
            <a:normAutofit/>
          </a:bodyPr>
          <a:lstStyle/>
          <a:p>
            <a:pPr algn="ctr"/>
            <a:r>
              <a:rPr lang="en-US" altLang="en-US" b="1" i="1" cap="none" dirty="0"/>
              <a:t>X-Ray Source</a:t>
            </a:r>
            <a:endParaRPr lang="en-US" i="1" cap="none" dirty="0">
              <a:solidFill>
                <a:schemeClr val="tx1"/>
              </a:solidFill>
            </a:endParaRPr>
          </a:p>
          <a:p>
            <a:pPr marL="285750" indent="-285750" algn="l">
              <a:buFont typeface="Arial" panose="020B0604020202020204" pitchFamily="34" charset="0"/>
              <a:buChar char="•"/>
            </a:pPr>
            <a:r>
              <a:rPr lang="en-US" cap="none" dirty="0">
                <a:solidFill>
                  <a:schemeClr val="tx1"/>
                </a:solidFill>
              </a:rPr>
              <a:t>The MSFC x-ray system for radiation effects p</a:t>
            </a:r>
            <a:r>
              <a:rPr lang="en-US" b="0" cap="none" dirty="0">
                <a:solidFill>
                  <a:schemeClr val="tx1"/>
                </a:solidFill>
              </a:rPr>
              <a:t>rovides materials with mission predicted total ionizing dose (TID)</a:t>
            </a:r>
            <a:endParaRPr lang="en-US" cap="none" dirty="0"/>
          </a:p>
          <a:p>
            <a:pPr marL="285750" indent="-285750" algn="l">
              <a:buFont typeface="Arial" panose="020B0604020202020204" pitchFamily="34" charset="0"/>
              <a:buChar char="•"/>
            </a:pPr>
            <a:r>
              <a:rPr lang="en-US" b="0" cap="none" dirty="0">
                <a:solidFill>
                  <a:schemeClr val="tx1"/>
                </a:solidFill>
              </a:rPr>
              <a:t>Spot size varies as inverse of dose rate (&lt;= </a:t>
            </a:r>
            <a:r>
              <a:rPr lang="en-US" b="0" cap="none" dirty="0" err="1">
                <a:solidFill>
                  <a:schemeClr val="tx1"/>
                </a:solidFill>
              </a:rPr>
              <a:t>Mrad</a:t>
            </a:r>
            <a:r>
              <a:rPr lang="en-US" b="0" cap="none" dirty="0">
                <a:solidFill>
                  <a:schemeClr val="tx1"/>
                </a:solidFill>
              </a:rPr>
              <a:t>/</a:t>
            </a:r>
            <a:r>
              <a:rPr lang="en-US" b="0" cap="none" dirty="0" err="1">
                <a:solidFill>
                  <a:schemeClr val="tx1"/>
                </a:solidFill>
              </a:rPr>
              <a:t>hr</a:t>
            </a:r>
            <a:r>
              <a:rPr lang="en-US" b="0" cap="none" dirty="0">
                <a:solidFill>
                  <a:schemeClr val="tx1"/>
                </a:solidFill>
              </a:rPr>
              <a:t>)</a:t>
            </a:r>
          </a:p>
          <a:p>
            <a:pPr marL="285750" indent="-285750" algn="l">
              <a:buFont typeface="Arial" panose="020B0604020202020204" pitchFamily="34" charset="0"/>
              <a:buChar char="•"/>
            </a:pPr>
            <a:r>
              <a:rPr lang="en-US" cap="none" dirty="0"/>
              <a:t>More penetrating than particles; no charging</a:t>
            </a:r>
            <a:endParaRPr lang="en-US" b="0" cap="none" dirty="0">
              <a:solidFill>
                <a:schemeClr val="tx1"/>
              </a:solidFill>
            </a:endParaRPr>
          </a:p>
        </p:txBody>
      </p:sp>
      <p:grpSp>
        <p:nvGrpSpPr>
          <p:cNvPr id="9" name="Group 8"/>
          <p:cNvGrpSpPr/>
          <p:nvPr/>
        </p:nvGrpSpPr>
        <p:grpSpPr>
          <a:xfrm>
            <a:off x="609600" y="3124200"/>
            <a:ext cx="4419600" cy="3445238"/>
            <a:chOff x="228600" y="2879865"/>
            <a:chExt cx="4572000" cy="3845945"/>
          </a:xfrm>
        </p:grpSpPr>
        <p:sp>
          <p:nvSpPr>
            <p:cNvPr id="3" name="TextBox 2"/>
            <p:cNvSpPr txBox="1"/>
            <p:nvPr/>
          </p:nvSpPr>
          <p:spPr>
            <a:xfrm>
              <a:off x="838200" y="6359904"/>
              <a:ext cx="3352800" cy="365906"/>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i="0" dirty="0">
                  <a:solidFill>
                    <a:schemeClr val="tx1"/>
                  </a:solidFill>
                  <a:effectLst/>
                  <a:latin typeface="+mn-lt"/>
                </a:rPr>
                <a:t>320 kV X-Ray Source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2879865"/>
              <a:ext cx="4572000" cy="3429964"/>
            </a:xfrm>
            <a:prstGeom prst="rect">
              <a:avLst/>
            </a:prstGeom>
          </p:spPr>
        </p:pic>
      </p:grpSp>
      <p:sp>
        <p:nvSpPr>
          <p:cNvPr id="8" name="TextBox 7"/>
          <p:cNvSpPr txBox="1"/>
          <p:nvPr/>
        </p:nvSpPr>
        <p:spPr>
          <a:xfrm flipH="1">
            <a:off x="6248400" y="1143001"/>
            <a:ext cx="5638800" cy="1990288"/>
          </a:xfrm>
          <a:prstGeom prst="rect">
            <a:avLst/>
          </a:prstGeom>
          <a:noFill/>
        </p:spPr>
        <p:txBody>
          <a:bodyPr wrap="square" rtlCol="0">
            <a:spAutoFit/>
          </a:bodyPr>
          <a:lstStyle/>
          <a:p>
            <a:pPr lvl="1" eaLnBrk="1" hangingPunct="1">
              <a:lnSpc>
                <a:spcPct val="100000"/>
              </a:lnSpc>
              <a:spcBef>
                <a:spcPts val="1000"/>
              </a:spcBef>
              <a:buFontTx/>
              <a:buNone/>
            </a:pPr>
            <a:r>
              <a:rPr lang="en-US" altLang="en-US" sz="1800" b="1" dirty="0">
                <a:solidFill>
                  <a:schemeClr val="tx1"/>
                </a:solidFill>
                <a:latin typeface="+mn-lt"/>
              </a:rPr>
              <a:t>Solar Wind Chambers</a:t>
            </a:r>
            <a:endParaRPr lang="en-US" altLang="en-US" sz="1800" i="0" dirty="0">
              <a:solidFill>
                <a:schemeClr val="tx1"/>
              </a:solidFill>
              <a:effectLst/>
              <a:latin typeface="+mn-lt"/>
            </a:endParaRPr>
          </a:p>
          <a:p>
            <a:pPr marL="800100" lvl="1" indent="-342900" algn="l" eaLnBrk="1" hangingPunct="1">
              <a:lnSpc>
                <a:spcPct val="100000"/>
              </a:lnSpc>
              <a:spcBef>
                <a:spcPts val="1000"/>
              </a:spcBef>
              <a:buFont typeface="Arial" panose="020B0604020202020204" pitchFamily="34" charset="0"/>
              <a:buChar char="•"/>
            </a:pPr>
            <a:r>
              <a:rPr lang="en-US" altLang="en-US" sz="1800" i="0" dirty="0">
                <a:solidFill>
                  <a:schemeClr val="tx1"/>
                </a:solidFill>
                <a:effectLst/>
                <a:latin typeface="+mn-lt"/>
              </a:rPr>
              <a:t>Low Energy Electrons (1 keV – 100 keV)</a:t>
            </a:r>
          </a:p>
          <a:p>
            <a:pPr marL="800100" lvl="1" indent="-342900" algn="l" eaLnBrk="1" hangingPunct="1">
              <a:lnSpc>
                <a:spcPct val="100000"/>
              </a:lnSpc>
              <a:spcBef>
                <a:spcPts val="1000"/>
              </a:spcBef>
              <a:buFont typeface="Arial" panose="020B0604020202020204" pitchFamily="34" charset="0"/>
              <a:buChar char="•"/>
            </a:pPr>
            <a:r>
              <a:rPr lang="en-US" altLang="en-US" sz="1800" i="0" dirty="0">
                <a:solidFill>
                  <a:schemeClr val="tx1"/>
                </a:solidFill>
                <a:effectLst/>
                <a:latin typeface="+mn-lt"/>
              </a:rPr>
              <a:t>Low Energy Protons (1 </a:t>
            </a:r>
            <a:r>
              <a:rPr lang="en-US" altLang="en-US" sz="1800" i="0" dirty="0" err="1">
                <a:solidFill>
                  <a:schemeClr val="tx1"/>
                </a:solidFill>
                <a:effectLst/>
                <a:latin typeface="+mn-lt"/>
              </a:rPr>
              <a:t>keV</a:t>
            </a:r>
            <a:r>
              <a:rPr lang="en-US" altLang="en-US" sz="1800" i="0" dirty="0">
                <a:solidFill>
                  <a:schemeClr val="tx1"/>
                </a:solidFill>
                <a:effectLst/>
                <a:latin typeface="+mn-lt"/>
              </a:rPr>
              <a:t> – 30 </a:t>
            </a:r>
            <a:r>
              <a:rPr lang="en-US" altLang="en-US" sz="1800" i="0" dirty="0" err="1">
                <a:solidFill>
                  <a:schemeClr val="tx1"/>
                </a:solidFill>
                <a:effectLst/>
                <a:latin typeface="+mn-lt"/>
              </a:rPr>
              <a:t>keV</a:t>
            </a:r>
            <a:r>
              <a:rPr lang="en-US" altLang="en-US" sz="1800" i="0" dirty="0">
                <a:solidFill>
                  <a:schemeClr val="tx1"/>
                </a:solidFill>
                <a:effectLst/>
                <a:latin typeface="+mn-lt"/>
              </a:rPr>
              <a:t>)</a:t>
            </a:r>
          </a:p>
          <a:p>
            <a:pPr marL="800100" lvl="1" indent="-342900" algn="l" eaLnBrk="1" hangingPunct="1">
              <a:lnSpc>
                <a:spcPct val="100000"/>
              </a:lnSpc>
              <a:spcBef>
                <a:spcPts val="1000"/>
              </a:spcBef>
              <a:buFont typeface="Arial" panose="020B0604020202020204" pitchFamily="34" charset="0"/>
              <a:buChar char="•"/>
            </a:pPr>
            <a:r>
              <a:rPr lang="en-US" altLang="en-US" sz="1800" i="0" dirty="0">
                <a:solidFill>
                  <a:schemeClr val="tx1"/>
                </a:solidFill>
                <a:effectLst/>
                <a:latin typeface="+mn-lt"/>
              </a:rPr>
              <a:t>Ultraviolet Radiation (VUV &amp; NUV)</a:t>
            </a:r>
          </a:p>
          <a:p>
            <a:pPr marL="800100" lvl="1" indent="-342900" algn="l" eaLnBrk="1" hangingPunct="1">
              <a:lnSpc>
                <a:spcPct val="100000"/>
              </a:lnSpc>
              <a:spcBef>
                <a:spcPts val="1000"/>
              </a:spcBef>
              <a:buFont typeface="Arial" panose="020B0604020202020204" pitchFamily="34" charset="0"/>
              <a:buChar char="•"/>
            </a:pPr>
            <a:r>
              <a:rPr lang="en-US" altLang="en-US" sz="1800" i="0" dirty="0">
                <a:solidFill>
                  <a:schemeClr val="tx1"/>
                </a:solidFill>
                <a:effectLst/>
                <a:latin typeface="+mn-lt"/>
              </a:rPr>
              <a:t>12-inch Diameter Exposure Area</a:t>
            </a:r>
          </a:p>
        </p:txBody>
      </p:sp>
      <p:pic>
        <p:nvPicPr>
          <p:cNvPr id="12" name="Picture 14" descr="IMG_3637_compresse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63349" y="3286038"/>
            <a:ext cx="3299628" cy="247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IMG_3640_compresse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43164" y="4176571"/>
            <a:ext cx="3171832" cy="237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3542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287" y="209850"/>
            <a:ext cx="10131425" cy="694091"/>
          </a:xfrm>
        </p:spPr>
        <p:txBody>
          <a:bodyPr>
            <a:normAutofit/>
          </a:bodyPr>
          <a:lstStyle/>
          <a:p>
            <a:r>
              <a:rPr lang="en-US" sz="3200" dirty="0"/>
              <a:t>Irradiation of Explosive materials</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7903" y="1924730"/>
            <a:ext cx="4114800" cy="274320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10713" y="3590236"/>
            <a:ext cx="4114800" cy="3057914"/>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9297" y="2375993"/>
            <a:ext cx="4114800" cy="2743200"/>
          </a:xfrm>
          <a:prstGeom prst="rect">
            <a:avLst/>
          </a:prstGeom>
        </p:spPr>
      </p:pic>
      <p:sp>
        <p:nvSpPr>
          <p:cNvPr id="11" name="Subtitle 2"/>
          <p:cNvSpPr txBox="1">
            <a:spLocks/>
          </p:cNvSpPr>
          <p:nvPr/>
        </p:nvSpPr>
        <p:spPr bwMode="auto">
          <a:xfrm>
            <a:off x="498278" y="1055371"/>
            <a:ext cx="10550721" cy="64633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800" i="0" kern="0" dirty="0">
                <a:solidFill>
                  <a:schemeClr val="tx1"/>
                </a:solidFill>
                <a:effectLst/>
              </a:rPr>
              <a:t>MSFC has the capability to irradiate all the materials and components used to produce a Solid Rocket Motor (SRM) including live propellant, insulation, and initiator train materials and components.</a:t>
            </a:r>
          </a:p>
        </p:txBody>
      </p:sp>
      <p:sp>
        <p:nvSpPr>
          <p:cNvPr id="12" name="Subtitle 2"/>
          <p:cNvSpPr txBox="1">
            <a:spLocks/>
          </p:cNvSpPr>
          <p:nvPr/>
        </p:nvSpPr>
        <p:spPr bwMode="auto">
          <a:xfrm>
            <a:off x="7772400" y="4647717"/>
            <a:ext cx="4419600" cy="369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nSpc>
                <a:spcPct val="100000"/>
              </a:lnSpc>
            </a:pPr>
            <a:r>
              <a:rPr lang="en-US" sz="1600" i="0" kern="0" dirty="0">
                <a:solidFill>
                  <a:schemeClr val="accent2">
                    <a:lumMod val="60000"/>
                    <a:lumOff val="40000"/>
                  </a:schemeClr>
                </a:solidFill>
                <a:effectLst/>
              </a:rPr>
              <a:t>Solid Rocket Motor (SRM) Live Propellant</a:t>
            </a:r>
            <a:r>
              <a:rPr lang="en-US" sz="1800" i="0" kern="0" dirty="0">
                <a:solidFill>
                  <a:schemeClr val="accent2">
                    <a:lumMod val="60000"/>
                    <a:lumOff val="40000"/>
                  </a:schemeClr>
                </a:solidFill>
                <a:effectLst/>
              </a:rPr>
              <a:t> </a:t>
            </a:r>
          </a:p>
        </p:txBody>
      </p:sp>
      <p:sp>
        <p:nvSpPr>
          <p:cNvPr id="14" name="Subtitle 2"/>
          <p:cNvSpPr txBox="1">
            <a:spLocks/>
          </p:cNvSpPr>
          <p:nvPr/>
        </p:nvSpPr>
        <p:spPr bwMode="auto">
          <a:xfrm>
            <a:off x="96740" y="5171925"/>
            <a:ext cx="3869350" cy="584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600" i="0" kern="0" dirty="0">
                <a:solidFill>
                  <a:schemeClr val="accent2">
                    <a:lumMod val="60000"/>
                    <a:lumOff val="40000"/>
                  </a:schemeClr>
                </a:solidFill>
                <a:effectLst/>
              </a:rPr>
              <a:t>Confined Detonating Fuse Assemblies (CDFA) for SRM Initiation</a:t>
            </a:r>
            <a:endParaRPr lang="en-US" sz="1800" i="0" kern="0" dirty="0">
              <a:solidFill>
                <a:schemeClr val="accent2">
                  <a:lumMod val="60000"/>
                  <a:lumOff val="40000"/>
                </a:schemeClr>
              </a:solidFill>
              <a:effectLst/>
            </a:endParaRPr>
          </a:p>
        </p:txBody>
      </p:sp>
      <p:sp>
        <p:nvSpPr>
          <p:cNvPr id="17" name="Subtitle 2"/>
          <p:cNvSpPr txBox="1">
            <a:spLocks/>
          </p:cNvSpPr>
          <p:nvPr/>
        </p:nvSpPr>
        <p:spPr bwMode="auto">
          <a:xfrm>
            <a:off x="8170136" y="5796713"/>
            <a:ext cx="2345463" cy="33855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lvl1pPr marL="0" indent="0" algn="ctr" rtl="0" eaLnBrk="0" fontAlgn="base" hangingPunct="0">
              <a:spcBef>
                <a:spcPct val="35000"/>
              </a:spcBef>
              <a:spcAft>
                <a:spcPct val="0"/>
              </a:spcAft>
              <a:buNone/>
              <a:defRPr sz="2000" b="1">
                <a:solidFill>
                  <a:srgbClr val="000099"/>
                </a:solidFill>
                <a:latin typeface="+mn-lt"/>
                <a:ea typeface="+mn-ea"/>
                <a:cs typeface="+mn-cs"/>
              </a:defRPr>
            </a:lvl1pPr>
            <a:lvl2pPr marL="457200" indent="0" algn="ctr" rtl="0" eaLnBrk="0" fontAlgn="base" hangingPunct="0">
              <a:spcBef>
                <a:spcPct val="35000"/>
              </a:spcBef>
              <a:spcAft>
                <a:spcPct val="0"/>
              </a:spcAft>
              <a:buNone/>
              <a:defRPr sz="1400" b="1">
                <a:solidFill>
                  <a:schemeClr val="tx1"/>
                </a:solidFill>
                <a:latin typeface="+mn-lt"/>
              </a:defRPr>
            </a:lvl2pPr>
            <a:lvl3pPr marL="914400" indent="0" algn="ctr" rtl="0" eaLnBrk="0" fontAlgn="base" hangingPunct="0">
              <a:spcBef>
                <a:spcPct val="35000"/>
              </a:spcBef>
              <a:spcAft>
                <a:spcPct val="0"/>
              </a:spcAft>
              <a:buNone/>
              <a:defRPr sz="1400" b="1">
                <a:solidFill>
                  <a:schemeClr val="tx1"/>
                </a:solidFill>
                <a:latin typeface="+mn-lt"/>
              </a:defRPr>
            </a:lvl3pPr>
            <a:lvl4pPr marL="1371600" indent="0" algn="ctr" rtl="0" eaLnBrk="0" fontAlgn="base" hangingPunct="0">
              <a:spcBef>
                <a:spcPct val="35000"/>
              </a:spcBef>
              <a:spcAft>
                <a:spcPct val="0"/>
              </a:spcAft>
              <a:buNone/>
              <a:defRPr sz="1400" b="1">
                <a:solidFill>
                  <a:schemeClr val="tx1"/>
                </a:solidFill>
                <a:latin typeface="+mn-lt"/>
              </a:defRPr>
            </a:lvl4pPr>
            <a:lvl5pPr marL="1828800" indent="0" algn="ctr" rtl="0" eaLnBrk="0" fontAlgn="base" hangingPunct="0">
              <a:spcBef>
                <a:spcPct val="35000"/>
              </a:spcBef>
              <a:spcAft>
                <a:spcPct val="0"/>
              </a:spcAft>
              <a:buNone/>
              <a:defRPr sz="1400" b="1">
                <a:solidFill>
                  <a:schemeClr val="tx1"/>
                </a:solidFill>
                <a:latin typeface="+mn-lt"/>
              </a:defRPr>
            </a:lvl5pPr>
            <a:lvl6pPr marL="2286000" indent="0" algn="ctr" rtl="0" eaLnBrk="0" fontAlgn="base" hangingPunct="0">
              <a:spcBef>
                <a:spcPct val="35000"/>
              </a:spcBef>
              <a:spcAft>
                <a:spcPct val="0"/>
              </a:spcAft>
              <a:buNone/>
              <a:defRPr sz="1400" b="1">
                <a:solidFill>
                  <a:schemeClr val="tx1"/>
                </a:solidFill>
                <a:latin typeface="+mn-lt"/>
              </a:defRPr>
            </a:lvl6pPr>
            <a:lvl7pPr marL="2743200" indent="0" algn="ctr" rtl="0" eaLnBrk="0" fontAlgn="base" hangingPunct="0">
              <a:spcBef>
                <a:spcPct val="35000"/>
              </a:spcBef>
              <a:spcAft>
                <a:spcPct val="0"/>
              </a:spcAft>
              <a:buNone/>
              <a:defRPr sz="1400" b="1">
                <a:solidFill>
                  <a:schemeClr val="tx1"/>
                </a:solidFill>
                <a:latin typeface="+mn-lt"/>
              </a:defRPr>
            </a:lvl7pPr>
            <a:lvl8pPr marL="3200400" indent="0" algn="ctr" rtl="0" eaLnBrk="0" fontAlgn="base" hangingPunct="0">
              <a:spcBef>
                <a:spcPct val="35000"/>
              </a:spcBef>
              <a:spcAft>
                <a:spcPct val="0"/>
              </a:spcAft>
              <a:buNone/>
              <a:defRPr sz="1400" b="1">
                <a:solidFill>
                  <a:schemeClr val="tx1"/>
                </a:solidFill>
                <a:latin typeface="+mn-lt"/>
              </a:defRPr>
            </a:lvl8pPr>
            <a:lvl9pPr marL="3657600" indent="0" algn="ctr" rtl="0" eaLnBrk="0" fontAlgn="base" hangingPunct="0">
              <a:spcBef>
                <a:spcPct val="35000"/>
              </a:spcBef>
              <a:spcAft>
                <a:spcPct val="0"/>
              </a:spcAft>
              <a:buNone/>
              <a:defRPr sz="1400" b="1">
                <a:solidFill>
                  <a:schemeClr val="tx1"/>
                </a:solidFill>
                <a:latin typeface="+mn-lt"/>
              </a:defRPr>
            </a:lvl9pPr>
          </a:lstStyle>
          <a:p>
            <a:pPr algn="l">
              <a:lnSpc>
                <a:spcPct val="100000"/>
              </a:lnSpc>
            </a:pPr>
            <a:r>
              <a:rPr lang="en-US" sz="1600" i="0" kern="0" dirty="0">
                <a:solidFill>
                  <a:schemeClr val="accent2">
                    <a:lumMod val="60000"/>
                    <a:lumOff val="40000"/>
                  </a:schemeClr>
                </a:solidFill>
                <a:effectLst/>
              </a:rPr>
              <a:t>Insulation and O-rings</a:t>
            </a:r>
            <a:endParaRPr lang="en-US" sz="1800" i="0" kern="0" dirty="0">
              <a:solidFill>
                <a:schemeClr val="accent2">
                  <a:lumMod val="60000"/>
                  <a:lumOff val="40000"/>
                </a:schemeClr>
              </a:solidFill>
              <a:effectLst/>
            </a:endParaRPr>
          </a:p>
        </p:txBody>
      </p:sp>
      <p:pic>
        <p:nvPicPr>
          <p:cNvPr id="3" name="Picture 2">
            <a:extLst>
              <a:ext uri="{FF2B5EF4-FFF2-40B4-BE49-F238E27FC236}">
                <a16:creationId xmlns:a16="http://schemas.microsoft.com/office/drawing/2014/main" id="{94C8A318-45D0-4CA8-B328-147DBF19063E}"/>
              </a:ext>
            </a:extLst>
          </p:cNvPr>
          <p:cNvPicPr>
            <a:picLocks noChangeAspect="1"/>
          </p:cNvPicPr>
          <p:nvPr/>
        </p:nvPicPr>
        <p:blipFill>
          <a:blip r:embed="rId6"/>
          <a:stretch>
            <a:fillRect/>
          </a:stretch>
        </p:blipFill>
        <p:spPr>
          <a:xfrm>
            <a:off x="4505103" y="1819749"/>
            <a:ext cx="3181794" cy="1476581"/>
          </a:xfrm>
          <a:prstGeom prst="rect">
            <a:avLst/>
          </a:prstGeom>
        </p:spPr>
      </p:pic>
    </p:spTree>
    <p:extLst>
      <p:ext uri="{BB962C8B-B14F-4D97-AF65-F5344CB8AC3E}">
        <p14:creationId xmlns:p14="http://schemas.microsoft.com/office/powerpoint/2010/main" val="968043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6378" y="213260"/>
            <a:ext cx="10515600" cy="655320"/>
          </a:xfrm>
        </p:spPr>
        <p:txBody>
          <a:bodyPr>
            <a:normAutofit/>
          </a:bodyPr>
          <a:lstStyle/>
          <a:p>
            <a:pPr algn="l"/>
            <a:r>
              <a:rPr lang="en-US" sz="3200" dirty="0"/>
              <a:t>Plasma Environments &amp; SPACECRAFT CHARGING</a:t>
            </a:r>
          </a:p>
        </p:txBody>
      </p:sp>
      <p:pic>
        <p:nvPicPr>
          <p:cNvPr id="6" name="Picture 5">
            <a:extLst>
              <a:ext uri="{FF2B5EF4-FFF2-40B4-BE49-F238E27FC236}">
                <a16:creationId xmlns:a16="http://schemas.microsoft.com/office/drawing/2014/main" id="{0721DCD0-073C-4A90-B77B-548AFCD4C6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674525" y="2243050"/>
            <a:ext cx="5194469" cy="3017520"/>
          </a:xfrm>
          <a:prstGeom prst="rect">
            <a:avLst/>
          </a:prstGeom>
        </p:spPr>
      </p:pic>
      <p:pic>
        <p:nvPicPr>
          <p:cNvPr id="10" name="Picture 9">
            <a:extLst>
              <a:ext uri="{FF2B5EF4-FFF2-40B4-BE49-F238E27FC236}">
                <a16:creationId xmlns:a16="http://schemas.microsoft.com/office/drawing/2014/main" id="{879A3658-45E2-4744-B2C2-5BE593C2DCC4}"/>
              </a:ext>
            </a:extLst>
          </p:cNvPr>
          <p:cNvPicPr>
            <a:picLocks noChangeAspect="1"/>
          </p:cNvPicPr>
          <p:nvPr/>
        </p:nvPicPr>
        <p:blipFill>
          <a:blip r:embed="rId4"/>
          <a:stretch>
            <a:fillRect/>
          </a:stretch>
        </p:blipFill>
        <p:spPr>
          <a:xfrm>
            <a:off x="5257800" y="3955170"/>
            <a:ext cx="3960061" cy="2679870"/>
          </a:xfrm>
          <a:prstGeom prst="rect">
            <a:avLst/>
          </a:prstGeom>
        </p:spPr>
      </p:pic>
      <p:pic>
        <p:nvPicPr>
          <p:cNvPr id="11" name="Picture 10">
            <a:extLst>
              <a:ext uri="{FF2B5EF4-FFF2-40B4-BE49-F238E27FC236}">
                <a16:creationId xmlns:a16="http://schemas.microsoft.com/office/drawing/2014/main" id="{A180D125-BFF5-460B-AF04-A487363D2B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3600" y="1469098"/>
            <a:ext cx="2968791" cy="1979193"/>
          </a:xfrm>
          <a:prstGeom prst="rect">
            <a:avLst/>
          </a:prstGeom>
        </p:spPr>
      </p:pic>
      <p:sp>
        <p:nvSpPr>
          <p:cNvPr id="7" name="Content Placeholder 2"/>
          <p:cNvSpPr txBox="1">
            <a:spLocks/>
          </p:cNvSpPr>
          <p:nvPr/>
        </p:nvSpPr>
        <p:spPr>
          <a:xfrm>
            <a:off x="152400" y="1295400"/>
            <a:ext cx="5410200" cy="541020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US" sz="2000" i="0" dirty="0">
                <a:effectLst/>
                <a:latin typeface="Arial" panose="020B0604020202020204" pitchFamily="34" charset="0"/>
                <a:cs typeface="Arial" panose="020B0604020202020204" pitchFamily="34" charset="0"/>
              </a:rPr>
              <a:t>Plasma is a rarefied gas composed of charged particles </a:t>
            </a:r>
          </a:p>
          <a:p>
            <a:pPr lvl="1" fontAlgn="auto">
              <a:spcAft>
                <a:spcPts val="0"/>
              </a:spcAft>
              <a:defRPr/>
            </a:pPr>
            <a:r>
              <a:rPr lang="en-US" sz="1800" i="0" dirty="0">
                <a:effectLst/>
                <a:latin typeface="Arial" panose="020B0604020202020204" pitchFamily="34" charset="0"/>
                <a:cs typeface="Arial" panose="020B0604020202020204" pitchFamily="34" charset="0"/>
              </a:rPr>
              <a:t>Ions or protons (+)</a:t>
            </a:r>
          </a:p>
          <a:p>
            <a:pPr lvl="1" fontAlgn="auto">
              <a:spcAft>
                <a:spcPts val="0"/>
              </a:spcAft>
              <a:defRPr/>
            </a:pPr>
            <a:r>
              <a:rPr lang="en-US" sz="1800" i="0" dirty="0">
                <a:effectLst/>
                <a:latin typeface="Arial" panose="020B0604020202020204" pitchFamily="34" charset="0"/>
                <a:cs typeface="Arial" panose="020B0604020202020204" pitchFamily="34" charset="0"/>
              </a:rPr>
              <a:t>Electrons (-)</a:t>
            </a:r>
          </a:p>
          <a:p>
            <a:pPr lvl="1" fontAlgn="auto">
              <a:spcAft>
                <a:spcPts val="0"/>
              </a:spcAft>
              <a:defRPr/>
            </a:pPr>
            <a:r>
              <a:rPr lang="en-US" sz="1800" i="0" dirty="0">
                <a:effectLst/>
                <a:latin typeface="Arial" panose="020B0604020202020204" pitchFamily="34" charset="0"/>
                <a:cs typeface="Arial" panose="020B0604020202020204" pitchFamily="34" charset="0"/>
              </a:rPr>
              <a:t>May be out of balance, resulting in different interactions with spacecraft</a:t>
            </a:r>
            <a:endParaRPr lang="en-US" sz="2000" i="0" dirty="0">
              <a:effectLst/>
              <a:latin typeface="Arial" panose="020B0604020202020204" pitchFamily="34" charset="0"/>
              <a:cs typeface="Arial" panose="020B0604020202020204" pitchFamily="34" charset="0"/>
            </a:endParaRPr>
          </a:p>
          <a:p>
            <a:pPr fontAlgn="auto">
              <a:spcAft>
                <a:spcPts val="0"/>
              </a:spcAft>
              <a:defRPr/>
            </a:pPr>
            <a:r>
              <a:rPr lang="en-US" sz="2000" i="0" dirty="0">
                <a:effectLst/>
                <a:latin typeface="Arial" panose="020B0604020202020204" pitchFamily="34" charset="0"/>
                <a:cs typeface="Arial" panose="020B0604020202020204" pitchFamily="34" charset="0"/>
              </a:rPr>
              <a:t>The Sun is composed of plasma and is a source of plasma in our solar system</a:t>
            </a:r>
          </a:p>
          <a:p>
            <a:pPr lvl="1" fontAlgn="auto">
              <a:spcAft>
                <a:spcPts val="0"/>
              </a:spcAft>
              <a:defRPr/>
            </a:pPr>
            <a:r>
              <a:rPr lang="en-US" sz="1600" i="0" dirty="0">
                <a:effectLst/>
                <a:latin typeface="Arial" panose="020B0604020202020204" pitchFamily="34" charset="0"/>
                <a:cs typeface="Arial" panose="020B0604020202020204" pitchFamily="34" charset="0"/>
              </a:rPr>
              <a:t>Solar Wind Plasma</a:t>
            </a:r>
          </a:p>
          <a:p>
            <a:pPr lvl="2" fontAlgn="auto">
              <a:spcAft>
                <a:spcPts val="0"/>
              </a:spcAft>
              <a:defRPr/>
            </a:pPr>
            <a:r>
              <a:rPr lang="en-US" sz="1400" i="0" dirty="0">
                <a:effectLst/>
                <a:latin typeface="Arial" panose="020B0604020202020204" pitchFamily="34" charset="0"/>
                <a:cs typeface="Arial" panose="020B0604020202020204" pitchFamily="34" charset="0"/>
              </a:rPr>
              <a:t>Sun streams charged particles (radially) in all directions</a:t>
            </a:r>
          </a:p>
          <a:p>
            <a:pPr lvl="2" fontAlgn="auto">
              <a:spcAft>
                <a:spcPts val="0"/>
              </a:spcAft>
              <a:defRPr/>
            </a:pPr>
            <a:r>
              <a:rPr lang="en-US" sz="1400" i="0" dirty="0">
                <a:effectLst/>
                <a:latin typeface="Arial" panose="020B0604020202020204" pitchFamily="34" charset="0"/>
                <a:cs typeface="Arial" panose="020B0604020202020204" pitchFamily="34" charset="0"/>
              </a:rPr>
              <a:t>Protons (+) and electrons (-)</a:t>
            </a:r>
          </a:p>
          <a:p>
            <a:pPr lvl="2" fontAlgn="auto">
              <a:spcAft>
                <a:spcPts val="0"/>
              </a:spcAft>
              <a:defRPr/>
            </a:pPr>
            <a:r>
              <a:rPr lang="en-US" sz="1400" i="0" dirty="0">
                <a:effectLst/>
                <a:latin typeface="Arial" panose="020B0604020202020204" pitchFamily="34" charset="0"/>
                <a:cs typeface="Arial" panose="020B0604020202020204" pitchFamily="34" charset="0"/>
              </a:rPr>
              <a:t>Streaming Speed of 300 km/s (670,000 mph)</a:t>
            </a:r>
          </a:p>
          <a:p>
            <a:pPr lvl="1" fontAlgn="auto">
              <a:spcAft>
                <a:spcPts val="0"/>
              </a:spcAft>
              <a:defRPr/>
            </a:pPr>
            <a:r>
              <a:rPr lang="en-US" sz="1800" i="0" dirty="0">
                <a:effectLst/>
                <a:latin typeface="Arial" panose="020B0604020202020204" pitchFamily="34" charset="0"/>
                <a:cs typeface="Arial" panose="020B0604020202020204" pitchFamily="34" charset="0"/>
              </a:rPr>
              <a:t>Lunar surface has complicated plasma environment, depending on relative positions of Sun, Earth, &amp; Moon</a:t>
            </a:r>
          </a:p>
          <a:p>
            <a:pPr fontAlgn="auto">
              <a:spcAft>
                <a:spcPts val="0"/>
              </a:spcAft>
              <a:defRPr/>
            </a:pPr>
            <a:r>
              <a:rPr lang="en-US" sz="2200" i="0" dirty="0">
                <a:effectLst/>
                <a:latin typeface="Arial" panose="020B0604020202020204" pitchFamily="34" charset="0"/>
                <a:cs typeface="Arial" panose="020B0604020202020204" pitchFamily="34" charset="0"/>
              </a:rPr>
              <a:t>Can result in surface charging or deep charge deposition (depending on energy), or even charge removal</a:t>
            </a:r>
          </a:p>
          <a:p>
            <a:pPr fontAlgn="auto">
              <a:spcAft>
                <a:spcPts val="0"/>
              </a:spcAft>
              <a:defRPr/>
            </a:pPr>
            <a:endParaRPr lang="en-US" sz="200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9674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51379"/>
            <a:ext cx="9372600" cy="524180"/>
          </a:xfrm>
        </p:spPr>
        <p:txBody>
          <a:bodyPr>
            <a:noAutofit/>
          </a:bodyPr>
          <a:lstStyle/>
          <a:p>
            <a:pPr algn="l"/>
            <a:r>
              <a:rPr lang="en-US" sz="3200" dirty="0"/>
              <a:t>Damage Due to Electro-static Discharge (ESD) </a:t>
            </a:r>
          </a:p>
        </p:txBody>
      </p:sp>
      <p:pic>
        <p:nvPicPr>
          <p:cNvPr id="7" name="Picture 6"/>
          <p:cNvPicPr>
            <a:picLocks noChangeAspect="1"/>
          </p:cNvPicPr>
          <p:nvPr/>
        </p:nvPicPr>
        <p:blipFill>
          <a:blip r:embed="rId3"/>
          <a:stretch>
            <a:fillRect/>
          </a:stretch>
        </p:blipFill>
        <p:spPr>
          <a:xfrm>
            <a:off x="8382000" y="1102477"/>
            <a:ext cx="3476625" cy="2609850"/>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3157" y="3861682"/>
            <a:ext cx="3573609" cy="2577046"/>
          </a:xfrm>
          <a:prstGeom prst="rect">
            <a:avLst/>
          </a:prstGeom>
        </p:spPr>
      </p:pic>
      <p:sp>
        <p:nvSpPr>
          <p:cNvPr id="14" name="Right Arrow 13"/>
          <p:cNvSpPr/>
          <p:nvPr/>
        </p:nvSpPr>
        <p:spPr>
          <a:xfrm rot="14373477">
            <a:off x="10880254" y="2538796"/>
            <a:ext cx="673399" cy="524180"/>
          </a:xfrm>
          <a:prstGeom prst="rightArrow">
            <a:avLst/>
          </a:prstGeom>
          <a:solidFill>
            <a:srgbClr val="5B9BD5"/>
          </a:solidFill>
          <a:ln w="12700" cap="flat" cmpd="sng" algn="ctr">
            <a:solidFill>
              <a:srgbClr val="5B9BD5">
                <a:shade val="50000"/>
              </a:srgbClr>
            </a:solidFill>
            <a:prstDash val="solid"/>
            <a:miter lim="800000"/>
          </a:ln>
          <a:effectLst/>
        </p:spPr>
        <p:txBody>
          <a:bodyPr rtlCol="0" anchor="ctr"/>
          <a:lstStyle/>
          <a:p>
            <a:pPr defTabSz="457200" eaLnBrk="1" fontAlgn="auto" hangingPunct="1">
              <a:lnSpc>
                <a:spcPct val="100000"/>
              </a:lnSpc>
              <a:spcBef>
                <a:spcPts val="0"/>
              </a:spcBef>
              <a:spcAft>
                <a:spcPts val="0"/>
              </a:spcAft>
              <a:defRPr/>
            </a:pPr>
            <a:endParaRPr lang="en-US" sz="1600" i="0" kern="0">
              <a:solidFill>
                <a:prstClr val="white"/>
              </a:solidFill>
              <a:effectLst/>
              <a:latin typeface="Arial" panose="020B0604020202020204" pitchFamily="34" charset="0"/>
              <a:cs typeface="Arial" panose="020B0604020202020204" pitchFamily="34" charset="0"/>
            </a:endParaRPr>
          </a:p>
        </p:txBody>
      </p:sp>
      <p:sp>
        <p:nvSpPr>
          <p:cNvPr id="17" name="TextBox 16"/>
          <p:cNvSpPr txBox="1"/>
          <p:nvPr/>
        </p:nvSpPr>
        <p:spPr>
          <a:xfrm>
            <a:off x="9723208" y="1249639"/>
            <a:ext cx="2269488" cy="830997"/>
          </a:xfrm>
          <a:prstGeom prst="rect">
            <a:avLst/>
          </a:prstGeom>
          <a:solidFill>
            <a:srgbClr val="0070C0"/>
          </a:solidFill>
          <a:ln>
            <a:solidFill>
              <a:srgbClr val="5B9BD5"/>
            </a:solidFill>
          </a:ln>
        </p:spPr>
        <p:txBody>
          <a:bodyPr wrap="square" rtlCol="0">
            <a:spAutoFit/>
          </a:bodyPr>
          <a:lstStyle/>
          <a:p>
            <a:pPr algn="l" defTabSz="457200" eaLnBrk="1" fontAlgn="auto" hangingPunct="1">
              <a:lnSpc>
                <a:spcPct val="100000"/>
              </a:lnSpc>
              <a:spcBef>
                <a:spcPts val="0"/>
              </a:spcBef>
              <a:spcAft>
                <a:spcPts val="0"/>
              </a:spcAft>
              <a:defRPr/>
            </a:pPr>
            <a:r>
              <a:rPr lang="en-US" sz="1600" i="0" kern="0" dirty="0">
                <a:solidFill>
                  <a:schemeClr val="tx1"/>
                </a:solidFill>
                <a:effectLst/>
                <a:latin typeface="Arial" panose="020B0604020202020204" pitchFamily="34" charset="0"/>
                <a:cs typeface="Arial" panose="020B0604020202020204" pitchFamily="34" charset="0"/>
              </a:rPr>
              <a:t>ESD damage (close-up) on ISS solar array sample</a:t>
            </a:r>
          </a:p>
        </p:txBody>
      </p:sp>
      <p:sp>
        <p:nvSpPr>
          <p:cNvPr id="18" name="TextBox 17"/>
          <p:cNvSpPr txBox="1"/>
          <p:nvPr/>
        </p:nvSpPr>
        <p:spPr>
          <a:xfrm>
            <a:off x="7448834" y="3983350"/>
            <a:ext cx="2064886" cy="1077218"/>
          </a:xfrm>
          <a:prstGeom prst="rect">
            <a:avLst/>
          </a:prstGeom>
          <a:solidFill>
            <a:schemeClr val="accent2">
              <a:lumMod val="75000"/>
            </a:schemeClr>
          </a:solidFill>
          <a:ln>
            <a:solidFill>
              <a:srgbClr val="5B9BD5"/>
            </a:solidFill>
          </a:ln>
        </p:spPr>
        <p:txBody>
          <a:bodyPr wrap="square" rtlCol="0">
            <a:spAutoFit/>
          </a:bodyPr>
          <a:lstStyle/>
          <a:p>
            <a:pPr algn="l" defTabSz="457200" eaLnBrk="1" fontAlgn="auto" hangingPunct="1">
              <a:lnSpc>
                <a:spcPct val="100000"/>
              </a:lnSpc>
              <a:spcBef>
                <a:spcPts val="0"/>
              </a:spcBef>
              <a:spcAft>
                <a:spcPts val="0"/>
              </a:spcAft>
              <a:defRPr/>
            </a:pPr>
            <a:r>
              <a:rPr lang="en-US" sz="1600" i="0" kern="0" dirty="0">
                <a:solidFill>
                  <a:schemeClr val="tx1"/>
                </a:solidFill>
                <a:effectLst/>
                <a:latin typeface="Arial" panose="020B0604020202020204" pitchFamily="34" charset="0"/>
                <a:cs typeface="Arial" panose="020B0604020202020204" pitchFamily="34" charset="0"/>
              </a:rPr>
              <a:t>ESD damage on a European Space Agency satellite solar array</a:t>
            </a:r>
          </a:p>
        </p:txBody>
      </p:sp>
      <p:sp>
        <p:nvSpPr>
          <p:cNvPr id="19" name="Rectangle 18"/>
          <p:cNvSpPr/>
          <p:nvPr/>
        </p:nvSpPr>
        <p:spPr>
          <a:xfrm>
            <a:off x="10501961" y="3338914"/>
            <a:ext cx="1624805" cy="276999"/>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200" i="0" dirty="0">
                <a:solidFill>
                  <a:schemeClr val="accent2">
                    <a:lumMod val="60000"/>
                    <a:lumOff val="40000"/>
                  </a:schemeClr>
                </a:solidFill>
                <a:effectLst/>
                <a:latin typeface="Arial" panose="020B0604020202020204" pitchFamily="34" charset="0"/>
                <a:cs typeface="Arial" panose="020B0604020202020204" pitchFamily="34" charset="0"/>
              </a:rPr>
              <a:t>Credit: T. Schneider</a:t>
            </a:r>
          </a:p>
        </p:txBody>
      </p:sp>
      <p:sp>
        <p:nvSpPr>
          <p:cNvPr id="4" name="TextBox 3"/>
          <p:cNvSpPr txBox="1"/>
          <p:nvPr/>
        </p:nvSpPr>
        <p:spPr>
          <a:xfrm flipH="1">
            <a:off x="165850" y="995524"/>
            <a:ext cx="8247929" cy="2031325"/>
          </a:xfrm>
          <a:prstGeom prst="rect">
            <a:avLst/>
          </a:prstGeom>
          <a:noFill/>
        </p:spPr>
        <p:txBody>
          <a:bodyPr wrap="square" rtlCol="0">
            <a:spAutoFit/>
          </a:bodyPr>
          <a:lstStyle/>
          <a:p>
            <a:pPr marL="342900" indent="-342900" algn="l" fontAlgn="auto">
              <a:lnSpc>
                <a:spcPct val="100000"/>
              </a:lnSpc>
              <a:spcBef>
                <a:spcPts val="0"/>
              </a:spcBef>
              <a:spcAft>
                <a:spcPts val="0"/>
              </a:spcAft>
              <a:buFont typeface="Arial" panose="020B0604020202020204" pitchFamily="34" charset="0"/>
              <a:buChar char="•"/>
              <a:defRPr/>
            </a:pPr>
            <a:r>
              <a:rPr lang="en-US" sz="1800" i="0" dirty="0" err="1">
                <a:solidFill>
                  <a:schemeClr val="tx1"/>
                </a:solidFill>
                <a:effectLst/>
                <a:latin typeface="Arial" panose="020B0604020202020204" pitchFamily="34" charset="0"/>
                <a:cs typeface="Arial" panose="020B0604020202020204" pitchFamily="34" charset="0"/>
              </a:rPr>
              <a:t>ElectroStatic</a:t>
            </a:r>
            <a:r>
              <a:rPr lang="en-US" sz="1800" i="0" dirty="0">
                <a:solidFill>
                  <a:schemeClr val="tx1"/>
                </a:solidFill>
                <a:effectLst/>
                <a:latin typeface="Arial" panose="020B0604020202020204" pitchFamily="34" charset="0"/>
                <a:cs typeface="Arial" panose="020B0604020202020204" pitchFamily="34" charset="0"/>
              </a:rPr>
              <a:t> Discharges (ESD) can occur when charge build-up and potential differences occur within or across a system</a:t>
            </a:r>
          </a:p>
          <a:p>
            <a:pPr marL="800100" lvl="1" indent="-342900" algn="l" fontAlgn="auto">
              <a:lnSpc>
                <a:spcPct val="100000"/>
              </a:lnSpc>
              <a:spcBef>
                <a:spcPts val="0"/>
              </a:spcBef>
              <a:spcAft>
                <a:spcPts val="0"/>
              </a:spcAft>
              <a:buFont typeface="Arial" panose="020B0604020202020204" pitchFamily="34" charset="0"/>
              <a:buChar char="•"/>
              <a:defRPr/>
            </a:pPr>
            <a:r>
              <a:rPr lang="en-US" sz="1800" i="0" dirty="0">
                <a:solidFill>
                  <a:schemeClr val="tx1"/>
                </a:solidFill>
                <a:effectLst/>
                <a:latin typeface="Arial" panose="020B0604020202020204" pitchFamily="34" charset="0"/>
                <a:cs typeface="Arial" panose="020B0604020202020204" pitchFamily="34" charset="0"/>
              </a:rPr>
              <a:t>Different &amp; non-conductive materials </a:t>
            </a:r>
          </a:p>
          <a:p>
            <a:pPr marL="800100" lvl="1" indent="-342900" algn="l" fontAlgn="auto">
              <a:lnSpc>
                <a:spcPct val="100000"/>
              </a:lnSpc>
              <a:spcBef>
                <a:spcPts val="0"/>
              </a:spcBef>
              <a:spcAft>
                <a:spcPts val="0"/>
              </a:spcAft>
              <a:buFont typeface="Arial" panose="020B0604020202020204" pitchFamily="34" charset="0"/>
              <a:buChar char="•"/>
              <a:defRPr/>
            </a:pPr>
            <a:r>
              <a:rPr lang="en-US" sz="1800" i="0" dirty="0">
                <a:solidFill>
                  <a:schemeClr val="tx1"/>
                </a:solidFill>
                <a:effectLst/>
                <a:latin typeface="Arial" panose="020B0604020202020204" pitchFamily="34" charset="0"/>
                <a:cs typeface="Arial" panose="020B0604020202020204" pitchFamily="34" charset="0"/>
              </a:rPr>
              <a:t>Varying illumination conditions</a:t>
            </a:r>
          </a:p>
          <a:p>
            <a:pPr marL="800100" lvl="1" indent="-342900" algn="l" fontAlgn="auto">
              <a:lnSpc>
                <a:spcPct val="100000"/>
              </a:lnSpc>
              <a:spcBef>
                <a:spcPts val="0"/>
              </a:spcBef>
              <a:spcAft>
                <a:spcPts val="0"/>
              </a:spcAft>
              <a:buFont typeface="Arial" panose="020B0604020202020204" pitchFamily="34" charset="0"/>
              <a:buChar char="•"/>
              <a:defRPr/>
            </a:pPr>
            <a:r>
              <a:rPr lang="en-US" sz="1800" i="0" dirty="0" err="1">
                <a:solidFill>
                  <a:schemeClr val="tx1"/>
                </a:solidFill>
                <a:effectLst/>
                <a:latin typeface="Arial" panose="020B0604020202020204" pitchFamily="34" charset="0"/>
                <a:cs typeface="Arial" panose="020B0604020202020204" pitchFamily="34" charset="0"/>
              </a:rPr>
              <a:t>Tribocharging</a:t>
            </a:r>
            <a:r>
              <a:rPr lang="en-US" sz="1800" i="0" dirty="0">
                <a:solidFill>
                  <a:schemeClr val="tx1"/>
                </a:solidFill>
                <a:effectLst/>
                <a:latin typeface="Arial" panose="020B0604020202020204" pitchFamily="34" charset="0"/>
                <a:cs typeface="Arial" panose="020B0604020202020204" pitchFamily="34" charset="0"/>
              </a:rPr>
              <a:t> – lunar rovers</a:t>
            </a:r>
          </a:p>
          <a:p>
            <a:pPr marL="342900" indent="-342900" algn="l" fontAlgn="auto">
              <a:lnSpc>
                <a:spcPct val="100000"/>
              </a:lnSpc>
              <a:spcBef>
                <a:spcPts val="0"/>
              </a:spcBef>
              <a:spcAft>
                <a:spcPts val="0"/>
              </a:spcAft>
              <a:buFont typeface="Arial" panose="020B0604020202020204" pitchFamily="34" charset="0"/>
              <a:buChar char="•"/>
              <a:defRPr/>
            </a:pPr>
            <a:r>
              <a:rPr lang="en-US" sz="1800" i="0" dirty="0">
                <a:solidFill>
                  <a:schemeClr val="tx1"/>
                </a:solidFill>
                <a:effectLst/>
                <a:latin typeface="Arial" panose="020B0604020202020204" pitchFamily="34" charset="0"/>
                <a:cs typeface="Arial" panose="020B0604020202020204" pitchFamily="34" charset="0"/>
              </a:rPr>
              <a:t>A poor design can lead to an ESD event that can permanently damage the system, via property changes or complete loss of function</a:t>
            </a:r>
          </a:p>
        </p:txBody>
      </p:sp>
      <p:sp>
        <p:nvSpPr>
          <p:cNvPr id="5" name="Rectangle 4">
            <a:extLst>
              <a:ext uri="{FF2B5EF4-FFF2-40B4-BE49-F238E27FC236}">
                <a16:creationId xmlns:a16="http://schemas.microsoft.com/office/drawing/2014/main" id="{35BEC6C9-D939-4CAA-9900-ED8574CCFD1E}"/>
              </a:ext>
            </a:extLst>
          </p:cNvPr>
          <p:cNvSpPr/>
          <p:nvPr/>
        </p:nvSpPr>
        <p:spPr>
          <a:xfrm>
            <a:off x="786152" y="5712122"/>
            <a:ext cx="7214843" cy="954107"/>
          </a:xfrm>
          <a:prstGeom prst="rect">
            <a:avLst/>
          </a:prstGeom>
        </p:spPr>
        <p:txBody>
          <a:bodyPr wrap="square">
            <a:spAutoFit/>
          </a:bodyPr>
          <a:lstStyle/>
          <a:p>
            <a:pPr algn="l" fontAlgn="auto">
              <a:lnSpc>
                <a:spcPct val="100000"/>
              </a:lnSpc>
              <a:spcBef>
                <a:spcPts val="0"/>
              </a:spcBef>
              <a:spcAft>
                <a:spcPts val="0"/>
              </a:spcAft>
              <a:defRPr/>
            </a:pPr>
            <a:r>
              <a:rPr lang="en-US" i="0" dirty="0">
                <a:solidFill>
                  <a:schemeClr val="tx1"/>
                </a:solidFill>
                <a:effectLst/>
                <a:latin typeface="Arial" panose="020B0604020202020204" pitchFamily="34" charset="0"/>
                <a:cs typeface="Arial" panose="020B0604020202020204" pitchFamily="34" charset="0"/>
              </a:rPr>
              <a:t>MSFC frequently tests systems, materials, &amp; coatings for arcing &amp; ESD generation</a:t>
            </a:r>
          </a:p>
        </p:txBody>
      </p:sp>
      <p:sp>
        <p:nvSpPr>
          <p:cNvPr id="15" name="Right Arrow 14"/>
          <p:cNvSpPr/>
          <p:nvPr/>
        </p:nvSpPr>
        <p:spPr>
          <a:xfrm>
            <a:off x="9098243" y="4685743"/>
            <a:ext cx="592666" cy="524180"/>
          </a:xfrm>
          <a:prstGeom prst="rightArrow">
            <a:avLst/>
          </a:prstGeom>
          <a:solidFill>
            <a:srgbClr val="5B9BD5"/>
          </a:solidFill>
          <a:ln w="12700" cap="flat" cmpd="sng" algn="ctr">
            <a:solidFill>
              <a:srgbClr val="5B9BD5">
                <a:shade val="50000"/>
              </a:srgbClr>
            </a:solidFill>
            <a:prstDash val="solid"/>
            <a:miter lim="800000"/>
          </a:ln>
          <a:effectLst/>
        </p:spPr>
        <p:txBody>
          <a:bodyPr rtlCol="0" anchor="ctr"/>
          <a:lstStyle/>
          <a:p>
            <a:pPr defTabSz="457200" eaLnBrk="1" fontAlgn="auto" hangingPunct="1">
              <a:lnSpc>
                <a:spcPct val="100000"/>
              </a:lnSpc>
              <a:spcBef>
                <a:spcPts val="0"/>
              </a:spcBef>
              <a:spcAft>
                <a:spcPts val="0"/>
              </a:spcAft>
              <a:defRPr/>
            </a:pPr>
            <a:endParaRPr lang="en-US" sz="1600" i="0" kern="0">
              <a:solidFill>
                <a:prstClr val="white"/>
              </a:solidFill>
              <a:effectLst/>
              <a:latin typeface="Arial" panose="020B0604020202020204" pitchFamily="34" charset="0"/>
              <a:cs typeface="Arial" panose="020B0604020202020204" pitchFamily="34" charset="0"/>
            </a:endParaRPr>
          </a:p>
        </p:txBody>
      </p:sp>
      <p:sp>
        <p:nvSpPr>
          <p:cNvPr id="10" name="Rectangle 9"/>
          <p:cNvSpPr/>
          <p:nvPr/>
        </p:nvSpPr>
        <p:spPr>
          <a:xfrm>
            <a:off x="10477500" y="6468121"/>
            <a:ext cx="1136007" cy="276999"/>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200" i="0" dirty="0">
                <a:solidFill>
                  <a:schemeClr val="accent2">
                    <a:lumMod val="60000"/>
                    <a:lumOff val="40000"/>
                  </a:schemeClr>
                </a:solidFill>
                <a:effectLst/>
                <a:latin typeface="Arial" panose="020B0604020202020204" pitchFamily="34" charset="0"/>
                <a:cs typeface="Arial" panose="020B0604020202020204" pitchFamily="34" charset="0"/>
              </a:rPr>
              <a:t>Credit: ESA</a:t>
            </a:r>
          </a:p>
        </p:txBody>
      </p:sp>
      <p:grpSp>
        <p:nvGrpSpPr>
          <p:cNvPr id="20" name="Group 19">
            <a:extLst>
              <a:ext uri="{FF2B5EF4-FFF2-40B4-BE49-F238E27FC236}">
                <a16:creationId xmlns:a16="http://schemas.microsoft.com/office/drawing/2014/main" id="{4C973094-4437-451A-A0DC-F49E99E3694B}"/>
              </a:ext>
            </a:extLst>
          </p:cNvPr>
          <p:cNvGrpSpPr/>
          <p:nvPr/>
        </p:nvGrpSpPr>
        <p:grpSpPr>
          <a:xfrm>
            <a:off x="160148" y="3124200"/>
            <a:ext cx="2467733" cy="2606229"/>
            <a:chOff x="7173732" y="1069867"/>
            <a:chExt cx="1950779" cy="2060263"/>
          </a:xfrm>
        </p:grpSpPr>
        <p:pic>
          <p:nvPicPr>
            <p:cNvPr id="21" name="Picture 20">
              <a:extLst>
                <a:ext uri="{FF2B5EF4-FFF2-40B4-BE49-F238E27FC236}">
                  <a16:creationId xmlns:a16="http://schemas.microsoft.com/office/drawing/2014/main" id="{2ED0BE54-C264-40A3-AA7A-1105BF2961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73732" y="1069867"/>
              <a:ext cx="1950779" cy="1300519"/>
            </a:xfrm>
            <a:prstGeom prst="rect">
              <a:avLst/>
            </a:prstGeom>
          </p:spPr>
        </p:pic>
        <p:sp>
          <p:nvSpPr>
            <p:cNvPr id="22" name="TextBox 21">
              <a:extLst>
                <a:ext uri="{FF2B5EF4-FFF2-40B4-BE49-F238E27FC236}">
                  <a16:creationId xmlns:a16="http://schemas.microsoft.com/office/drawing/2014/main" id="{462D8FD5-05B6-4ABE-8441-570B811F75CD}"/>
                </a:ext>
              </a:extLst>
            </p:cNvPr>
            <p:cNvSpPr txBox="1"/>
            <p:nvPr/>
          </p:nvSpPr>
          <p:spPr>
            <a:xfrm>
              <a:off x="7173732" y="2352172"/>
              <a:ext cx="1950779" cy="777958"/>
            </a:xfrm>
            <a:prstGeom prst="rect">
              <a:avLst/>
            </a:prstGeom>
            <a:noFill/>
          </p:spPr>
          <p:txBody>
            <a:bodyPr wrap="square" rtlCol="0">
              <a:spAutoFit/>
            </a:bodyPr>
            <a:lstStyle/>
            <a:p>
              <a:r>
                <a:rPr lang="en-US" sz="1600" i="0" kern="0" dirty="0">
                  <a:solidFill>
                    <a:schemeClr val="accent2">
                      <a:lumMod val="60000"/>
                      <a:lumOff val="40000"/>
                    </a:schemeClr>
                  </a:solidFill>
                  <a:effectLst/>
                  <a:latin typeface="+mn-lt"/>
                </a:rPr>
                <a:t>Clear Window Sample (on a black mat) </a:t>
              </a:r>
              <a:r>
                <a:rPr lang="en-US" sz="1600" i="0" u="sng" kern="0" dirty="0">
                  <a:solidFill>
                    <a:schemeClr val="accent2">
                      <a:lumMod val="60000"/>
                      <a:lumOff val="40000"/>
                    </a:schemeClr>
                  </a:solidFill>
                  <a:effectLst/>
                  <a:latin typeface="+mn-lt"/>
                </a:rPr>
                <a:t>Before</a:t>
              </a:r>
              <a:r>
                <a:rPr lang="en-US" sz="1600" i="0" kern="0" dirty="0">
                  <a:solidFill>
                    <a:schemeClr val="accent2">
                      <a:lumMod val="60000"/>
                      <a:lumOff val="40000"/>
                    </a:schemeClr>
                  </a:solidFill>
                  <a:effectLst/>
                  <a:latin typeface="+mn-lt"/>
                </a:rPr>
                <a:t> Radiation Exposure</a:t>
              </a:r>
            </a:p>
            <a:p>
              <a:pPr algn="l"/>
              <a:endParaRPr lang="en-US" sz="2000" i="0" dirty="0">
                <a:solidFill>
                  <a:schemeClr val="tx1"/>
                </a:solidFill>
                <a:effectLst/>
                <a:latin typeface="+mn-lt"/>
              </a:endParaRPr>
            </a:p>
          </p:txBody>
        </p:sp>
      </p:grpSp>
      <p:grpSp>
        <p:nvGrpSpPr>
          <p:cNvPr id="23" name="Group 22">
            <a:extLst>
              <a:ext uri="{FF2B5EF4-FFF2-40B4-BE49-F238E27FC236}">
                <a16:creationId xmlns:a16="http://schemas.microsoft.com/office/drawing/2014/main" id="{067BC3CC-C6D4-468B-A6E9-BD4430D1B12B}"/>
              </a:ext>
            </a:extLst>
          </p:cNvPr>
          <p:cNvGrpSpPr/>
          <p:nvPr/>
        </p:nvGrpSpPr>
        <p:grpSpPr>
          <a:xfrm>
            <a:off x="4686600" y="3142785"/>
            <a:ext cx="2449232" cy="2615537"/>
            <a:chOff x="9895785" y="1062508"/>
            <a:chExt cx="1936154" cy="2067621"/>
          </a:xfrm>
        </p:grpSpPr>
        <p:pic>
          <p:nvPicPr>
            <p:cNvPr id="24" name="Picture 23">
              <a:extLst>
                <a:ext uri="{FF2B5EF4-FFF2-40B4-BE49-F238E27FC236}">
                  <a16:creationId xmlns:a16="http://schemas.microsoft.com/office/drawing/2014/main" id="{25B76949-0B84-4E97-ABA0-4052D6D7D32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97443" y="1062508"/>
              <a:ext cx="1934496" cy="1289663"/>
            </a:xfrm>
            <a:prstGeom prst="rect">
              <a:avLst/>
            </a:prstGeom>
          </p:spPr>
        </p:pic>
        <p:sp>
          <p:nvSpPr>
            <p:cNvPr id="25" name="TextBox 24">
              <a:extLst>
                <a:ext uri="{FF2B5EF4-FFF2-40B4-BE49-F238E27FC236}">
                  <a16:creationId xmlns:a16="http://schemas.microsoft.com/office/drawing/2014/main" id="{F64B72FC-CFB5-47B6-8FC1-6A5137D43CBE}"/>
                </a:ext>
              </a:extLst>
            </p:cNvPr>
            <p:cNvSpPr txBox="1"/>
            <p:nvPr/>
          </p:nvSpPr>
          <p:spPr>
            <a:xfrm>
              <a:off x="9895785" y="2352171"/>
              <a:ext cx="1934496" cy="777958"/>
            </a:xfrm>
            <a:prstGeom prst="rect">
              <a:avLst/>
            </a:prstGeom>
            <a:noFill/>
          </p:spPr>
          <p:txBody>
            <a:bodyPr wrap="square" rtlCol="0">
              <a:spAutoFit/>
            </a:bodyPr>
            <a:lstStyle/>
            <a:p>
              <a:r>
                <a:rPr lang="en-US" sz="1600" i="0" kern="0" dirty="0">
                  <a:solidFill>
                    <a:schemeClr val="accent2">
                      <a:lumMod val="60000"/>
                      <a:lumOff val="40000"/>
                    </a:schemeClr>
                  </a:solidFill>
                  <a:effectLst/>
                  <a:latin typeface="+mn-lt"/>
                </a:rPr>
                <a:t>Clear Window Sample (on a black mat) </a:t>
              </a:r>
              <a:r>
                <a:rPr lang="en-US" sz="1600" i="0" u="sng" kern="0" dirty="0">
                  <a:solidFill>
                    <a:schemeClr val="accent2">
                      <a:lumMod val="60000"/>
                      <a:lumOff val="40000"/>
                    </a:schemeClr>
                  </a:solidFill>
                  <a:effectLst/>
                  <a:latin typeface="+mn-lt"/>
                </a:rPr>
                <a:t>After</a:t>
              </a:r>
              <a:r>
                <a:rPr lang="en-US" sz="1600" i="0" kern="0" dirty="0">
                  <a:solidFill>
                    <a:schemeClr val="accent2">
                      <a:lumMod val="60000"/>
                      <a:lumOff val="40000"/>
                    </a:schemeClr>
                  </a:solidFill>
                  <a:effectLst/>
                  <a:latin typeface="+mn-lt"/>
                </a:rPr>
                <a:t> Radiation Exposure</a:t>
              </a:r>
            </a:p>
            <a:p>
              <a:pPr algn="l"/>
              <a:endParaRPr lang="en-US" sz="2000" i="0" dirty="0">
                <a:solidFill>
                  <a:schemeClr val="tx1"/>
                </a:solidFill>
                <a:effectLst/>
                <a:latin typeface="+mn-lt"/>
              </a:endParaRPr>
            </a:p>
          </p:txBody>
        </p:sp>
      </p:grpSp>
      <p:sp>
        <p:nvSpPr>
          <p:cNvPr id="32" name="TextBox 31">
            <a:extLst>
              <a:ext uri="{FF2B5EF4-FFF2-40B4-BE49-F238E27FC236}">
                <a16:creationId xmlns:a16="http://schemas.microsoft.com/office/drawing/2014/main" id="{FBB4F9E3-352B-4708-8C7B-207004E675E7}"/>
              </a:ext>
            </a:extLst>
          </p:cNvPr>
          <p:cNvSpPr txBox="1"/>
          <p:nvPr/>
        </p:nvSpPr>
        <p:spPr>
          <a:xfrm>
            <a:off x="2633512" y="5197113"/>
            <a:ext cx="1971474" cy="307777"/>
          </a:xfrm>
          <a:prstGeom prst="rect">
            <a:avLst/>
          </a:prstGeom>
          <a:solidFill>
            <a:schemeClr val="accent2">
              <a:lumMod val="75000"/>
            </a:schemeClr>
          </a:solidFill>
          <a:ln>
            <a:solidFill>
              <a:srgbClr val="5B9BD5"/>
            </a:solidFill>
          </a:ln>
        </p:spPr>
        <p:txBody>
          <a:bodyPr wrap="square" rtlCol="0">
            <a:spAutoFit/>
          </a:bodyPr>
          <a:lstStyle/>
          <a:p>
            <a:pPr defTabSz="457200" eaLnBrk="1" fontAlgn="auto" hangingPunct="1">
              <a:lnSpc>
                <a:spcPct val="100000"/>
              </a:lnSpc>
              <a:spcBef>
                <a:spcPts val="0"/>
              </a:spcBef>
              <a:spcAft>
                <a:spcPts val="0"/>
              </a:spcAft>
              <a:defRPr/>
            </a:pPr>
            <a:r>
              <a:rPr lang="en-US" sz="1400" i="0" kern="0" dirty="0">
                <a:solidFill>
                  <a:schemeClr val="tx1"/>
                </a:solidFill>
                <a:effectLst/>
                <a:latin typeface="Arial" panose="020B0604020202020204" pitchFamily="34" charset="0"/>
                <a:cs typeface="Arial" panose="020B0604020202020204" pitchFamily="34" charset="0"/>
              </a:rPr>
              <a:t>Internal ESD!</a:t>
            </a:r>
          </a:p>
        </p:txBody>
      </p:sp>
      <p:sp>
        <p:nvSpPr>
          <p:cNvPr id="33" name="Right Arrow 14">
            <a:extLst>
              <a:ext uri="{FF2B5EF4-FFF2-40B4-BE49-F238E27FC236}">
                <a16:creationId xmlns:a16="http://schemas.microsoft.com/office/drawing/2014/main" id="{5CA1A758-9E26-4AAD-A395-F0E999140F58}"/>
              </a:ext>
            </a:extLst>
          </p:cNvPr>
          <p:cNvSpPr/>
          <p:nvPr/>
        </p:nvSpPr>
        <p:spPr>
          <a:xfrm rot="16200000">
            <a:off x="4056357" y="4911044"/>
            <a:ext cx="592666" cy="524180"/>
          </a:xfrm>
          <a:prstGeom prst="rightArrow">
            <a:avLst/>
          </a:prstGeom>
          <a:solidFill>
            <a:srgbClr val="5B9BD5"/>
          </a:solidFill>
          <a:ln w="12700" cap="flat" cmpd="sng" algn="ctr">
            <a:solidFill>
              <a:srgbClr val="5B9BD5">
                <a:shade val="50000"/>
              </a:srgbClr>
            </a:solidFill>
            <a:prstDash val="solid"/>
            <a:miter lim="800000"/>
          </a:ln>
          <a:effectLst/>
        </p:spPr>
        <p:txBody>
          <a:bodyPr rtlCol="0" anchor="ctr"/>
          <a:lstStyle/>
          <a:p>
            <a:pPr defTabSz="457200" eaLnBrk="1" fontAlgn="auto" hangingPunct="1">
              <a:lnSpc>
                <a:spcPct val="100000"/>
              </a:lnSpc>
              <a:spcBef>
                <a:spcPts val="0"/>
              </a:spcBef>
              <a:spcAft>
                <a:spcPts val="0"/>
              </a:spcAft>
              <a:defRPr/>
            </a:pPr>
            <a:endParaRPr lang="en-US" sz="1600" i="0" kern="0">
              <a:solidFill>
                <a:prstClr val="white"/>
              </a:solidFill>
              <a:effectLst/>
              <a:latin typeface="Arial" panose="020B0604020202020204" pitchFamily="34" charset="0"/>
              <a:cs typeface="Arial" panose="020B0604020202020204" pitchFamily="34" charset="0"/>
            </a:endParaRPr>
          </a:p>
        </p:txBody>
      </p:sp>
      <p:pic>
        <p:nvPicPr>
          <p:cNvPr id="35" name="Content Placeholder 4">
            <a:extLst>
              <a:ext uri="{FF2B5EF4-FFF2-40B4-BE49-F238E27FC236}">
                <a16:creationId xmlns:a16="http://schemas.microsoft.com/office/drawing/2014/main" id="{5737D53A-4C94-49DB-818B-63D0E5E3BB7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5096" t="14199" r="30024" b="35542"/>
          <a:stretch/>
        </p:blipFill>
        <p:spPr bwMode="auto">
          <a:xfrm>
            <a:off x="2713030" y="3264282"/>
            <a:ext cx="1888420" cy="1460118"/>
          </a:xfrm>
          <a:prstGeom prst="rect">
            <a:avLst/>
          </a:prstGeom>
          <a:solidFill>
            <a:srgbClr val="FFFFFF">
              <a:shade val="85000"/>
            </a:srgbClr>
          </a:solidFill>
          <a:ln w="635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1680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322" y="51863"/>
            <a:ext cx="10972800" cy="727425"/>
          </a:xfrm>
        </p:spPr>
        <p:txBody>
          <a:bodyPr>
            <a:noAutofit/>
          </a:bodyPr>
          <a:lstStyle/>
          <a:p>
            <a:pPr algn="l"/>
            <a:r>
              <a:rPr lang="en-US" sz="3200" dirty="0"/>
              <a:t>Plasma Instruments: On-orbit and In the Lab</a:t>
            </a:r>
          </a:p>
        </p:txBody>
      </p:sp>
      <p:sp>
        <p:nvSpPr>
          <p:cNvPr id="3" name="Subtitle 2"/>
          <p:cNvSpPr>
            <a:spLocks noGrp="1"/>
          </p:cNvSpPr>
          <p:nvPr>
            <p:ph type="subTitle" idx="1"/>
          </p:nvPr>
        </p:nvSpPr>
        <p:spPr>
          <a:xfrm>
            <a:off x="-17054" y="1060066"/>
            <a:ext cx="7471321" cy="3876425"/>
          </a:xfrm>
        </p:spPr>
        <p:txBody>
          <a:bodyPr>
            <a:normAutofit/>
          </a:bodyPr>
          <a:lstStyle/>
          <a:p>
            <a:pPr algn="l">
              <a:spcAft>
                <a:spcPts val="0"/>
              </a:spcAft>
            </a:pPr>
            <a:r>
              <a:rPr lang="en-US" b="1" cap="none" dirty="0">
                <a:solidFill>
                  <a:schemeClr val="tx1"/>
                </a:solidFill>
              </a:rPr>
              <a:t>	Floating Potential </a:t>
            </a:r>
            <a:r>
              <a:rPr lang="en-US" b="1" cap="none" dirty="0"/>
              <a:t>M</a:t>
            </a:r>
            <a:r>
              <a:rPr lang="en-US" b="1" cap="none" dirty="0">
                <a:solidFill>
                  <a:schemeClr val="tx1"/>
                </a:solidFill>
              </a:rPr>
              <a:t>easurement </a:t>
            </a:r>
            <a:r>
              <a:rPr lang="en-US" b="1" cap="none" dirty="0"/>
              <a:t>U</a:t>
            </a:r>
            <a:r>
              <a:rPr lang="en-US" b="1" cap="none" dirty="0">
                <a:solidFill>
                  <a:schemeClr val="tx1"/>
                </a:solidFill>
              </a:rPr>
              <a:t>nit (FPMU) on ISS</a:t>
            </a:r>
          </a:p>
          <a:p>
            <a:pPr marL="800100" lvl="1" indent="-342900" algn="l">
              <a:spcAft>
                <a:spcPts val="0"/>
              </a:spcAft>
              <a:buFont typeface="Arial" panose="020B0604020202020204" pitchFamily="34" charset="0"/>
              <a:buChar char="•"/>
            </a:pPr>
            <a:r>
              <a:rPr lang="en-US" sz="1800" dirty="0"/>
              <a:t>Measures the Low Earth Orbit Plasma Environment</a:t>
            </a:r>
          </a:p>
          <a:p>
            <a:pPr marL="800100" lvl="1" indent="-342900" algn="l">
              <a:spcAft>
                <a:spcPts val="0"/>
              </a:spcAft>
              <a:buFont typeface="Arial" panose="020B0604020202020204" pitchFamily="34" charset="0"/>
              <a:buChar char="•"/>
            </a:pPr>
            <a:r>
              <a:rPr lang="en-US" sz="1800" dirty="0"/>
              <a:t>Directly Measure Spacecraft Charging Voltage</a:t>
            </a:r>
          </a:p>
          <a:p>
            <a:pPr marL="800100" lvl="1" indent="-342900" algn="l">
              <a:spcAft>
                <a:spcPts val="0"/>
              </a:spcAft>
              <a:buFont typeface="Arial" panose="020B0604020202020204" pitchFamily="34" charset="0"/>
              <a:buChar char="•"/>
            </a:pPr>
            <a:r>
              <a:rPr lang="en-US" sz="1800" dirty="0"/>
              <a:t>Qualified by the MSFC SEE Team</a:t>
            </a:r>
          </a:p>
          <a:p>
            <a:pPr marL="800100" lvl="1" indent="-342900" algn="l">
              <a:spcAft>
                <a:spcPts val="0"/>
              </a:spcAft>
              <a:buFont typeface="Arial" panose="020B0604020202020204" pitchFamily="34" charset="0"/>
              <a:buChar char="•"/>
            </a:pPr>
            <a:r>
              <a:rPr lang="en-US" sz="1800" dirty="0"/>
              <a:t>Deployment, Check-out, and Initial Operation by the MSFC SEE Team</a:t>
            </a:r>
          </a:p>
          <a:p>
            <a:pPr lvl="1" algn="l">
              <a:spcAft>
                <a:spcPts val="0"/>
              </a:spcAft>
            </a:pPr>
            <a:endParaRPr lang="en-US" dirty="0">
              <a:solidFill>
                <a:srgbClr val="FF0000"/>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6488" y="3218393"/>
            <a:ext cx="5032907" cy="3377858"/>
          </a:xfrm>
          <a:prstGeom prst="rect">
            <a:avLst/>
          </a:prstGeom>
        </p:spPr>
      </p:pic>
      <p:sp>
        <p:nvSpPr>
          <p:cNvPr id="5" name="TextBox 4"/>
          <p:cNvSpPr txBox="1"/>
          <p:nvPr/>
        </p:nvSpPr>
        <p:spPr>
          <a:xfrm>
            <a:off x="5417210" y="5502792"/>
            <a:ext cx="2590800" cy="564642"/>
          </a:xfrm>
          <a:prstGeom prst="rect">
            <a:avLst/>
          </a:prstGeom>
          <a:noFill/>
        </p:spPr>
        <p:txBody>
          <a:bodyPr wrap="square" rtlCol="0">
            <a:spAutoFit/>
          </a:bodyPr>
          <a:lstStyle/>
          <a:p>
            <a:pPr algn="l"/>
            <a:r>
              <a:rPr lang="en-US" sz="1200" dirty="0">
                <a:solidFill>
                  <a:schemeClr val="tx1"/>
                </a:solidFill>
                <a:effectLst/>
                <a:latin typeface="+mn-lt"/>
              </a:rPr>
              <a:t>Aki </a:t>
            </a:r>
            <a:r>
              <a:rPr lang="en-US" sz="1200" dirty="0" err="1">
                <a:solidFill>
                  <a:schemeClr val="tx1"/>
                </a:solidFill>
                <a:effectLst/>
                <a:latin typeface="+mn-lt"/>
              </a:rPr>
              <a:t>Hoshide</a:t>
            </a:r>
            <a:r>
              <a:rPr lang="en-US" sz="1200" dirty="0">
                <a:solidFill>
                  <a:schemeClr val="tx1"/>
                </a:solidFill>
                <a:effectLst/>
                <a:latin typeface="+mn-lt"/>
              </a:rPr>
              <a:t> &amp; Thomas </a:t>
            </a:r>
            <a:r>
              <a:rPr lang="en-US" sz="1200" dirty="0" err="1">
                <a:solidFill>
                  <a:schemeClr val="tx1"/>
                </a:solidFill>
                <a:effectLst/>
                <a:latin typeface="+mn-lt"/>
              </a:rPr>
              <a:t>Pesquet</a:t>
            </a:r>
            <a:r>
              <a:rPr lang="en-US" sz="1200" dirty="0">
                <a:solidFill>
                  <a:schemeClr val="tx1"/>
                </a:solidFill>
                <a:effectLst/>
                <a:latin typeface="+mn-lt"/>
              </a:rPr>
              <a:t> replacing the FPMU with an on-orbit spare (2021)</a:t>
            </a:r>
          </a:p>
        </p:txBody>
      </p:sp>
      <p:pic>
        <p:nvPicPr>
          <p:cNvPr id="8" name="Picture 7" descr="A picture containing text, indoor, miller&#10;&#10;Description automatically generated">
            <a:extLst>
              <a:ext uri="{FF2B5EF4-FFF2-40B4-BE49-F238E27FC236}">
                <a16:creationId xmlns:a16="http://schemas.microsoft.com/office/drawing/2014/main" id="{A53A5433-73E7-40EA-8339-199628F4BC1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131"/>
          <a:stretch/>
        </p:blipFill>
        <p:spPr>
          <a:xfrm>
            <a:off x="3776660" y="2655343"/>
            <a:ext cx="4064000" cy="2800159"/>
          </a:xfrm>
          <a:prstGeom prst="rect">
            <a:avLst/>
          </a:prstGeom>
        </p:spPr>
      </p:pic>
      <p:grpSp>
        <p:nvGrpSpPr>
          <p:cNvPr id="13" name="Group 12">
            <a:extLst>
              <a:ext uri="{FF2B5EF4-FFF2-40B4-BE49-F238E27FC236}">
                <a16:creationId xmlns:a16="http://schemas.microsoft.com/office/drawing/2014/main" id="{9208F217-A454-48CA-ABAA-8C390921230E}"/>
              </a:ext>
            </a:extLst>
          </p:cNvPr>
          <p:cNvGrpSpPr/>
          <p:nvPr/>
        </p:nvGrpSpPr>
        <p:grpSpPr>
          <a:xfrm>
            <a:off x="8001030" y="1019832"/>
            <a:ext cx="4190970" cy="5362432"/>
            <a:chOff x="212959" y="1066800"/>
            <a:chExt cx="4190970" cy="5362432"/>
          </a:xfrm>
        </p:grpSpPr>
        <p:pic>
          <p:nvPicPr>
            <p:cNvPr id="10" name="Picture 9">
              <a:extLst>
                <a:ext uri="{FF2B5EF4-FFF2-40B4-BE49-F238E27FC236}">
                  <a16:creationId xmlns:a16="http://schemas.microsoft.com/office/drawing/2014/main" id="{675082B9-0D97-4F33-B02B-D682D2235560}"/>
                </a:ext>
              </a:extLst>
            </p:cNvPr>
            <p:cNvPicPr>
              <a:picLocks noChangeAspect="1"/>
            </p:cNvPicPr>
            <p:nvPr/>
          </p:nvPicPr>
          <p:blipFill rotWithShape="1">
            <a:blip r:embed="rId5"/>
            <a:srcRect l="11765" t="4667" r="22223" b="2871"/>
            <a:stretch/>
          </p:blipFill>
          <p:spPr>
            <a:xfrm>
              <a:off x="212959" y="1066800"/>
              <a:ext cx="4079403" cy="2988623"/>
            </a:xfrm>
            <a:prstGeom prst="rect">
              <a:avLst/>
            </a:prstGeom>
          </p:spPr>
        </p:pic>
        <p:pic>
          <p:nvPicPr>
            <p:cNvPr id="9" name="Picture 8">
              <a:extLst>
                <a:ext uri="{FF2B5EF4-FFF2-40B4-BE49-F238E27FC236}">
                  <a16:creationId xmlns:a16="http://schemas.microsoft.com/office/drawing/2014/main" id="{FD7E97D5-9F43-4089-B5A6-CD3CF1566EB1}"/>
                </a:ext>
              </a:extLst>
            </p:cNvPr>
            <p:cNvPicPr>
              <a:picLocks noChangeAspect="1"/>
            </p:cNvPicPr>
            <p:nvPr/>
          </p:nvPicPr>
          <p:blipFill>
            <a:blip r:embed="rId6"/>
            <a:stretch>
              <a:fillRect/>
            </a:stretch>
          </p:blipFill>
          <p:spPr>
            <a:xfrm>
              <a:off x="728660" y="3886200"/>
              <a:ext cx="3048000" cy="1441793"/>
            </a:xfrm>
            <a:prstGeom prst="rect">
              <a:avLst/>
            </a:prstGeom>
          </p:spPr>
        </p:pic>
        <p:sp>
          <p:nvSpPr>
            <p:cNvPr id="11" name="Rectangle 10">
              <a:extLst>
                <a:ext uri="{FF2B5EF4-FFF2-40B4-BE49-F238E27FC236}">
                  <a16:creationId xmlns:a16="http://schemas.microsoft.com/office/drawing/2014/main" id="{E6AEEFFB-C044-4AB0-8D07-98B3E3188A6C}"/>
                </a:ext>
              </a:extLst>
            </p:cNvPr>
            <p:cNvSpPr/>
            <p:nvPr/>
          </p:nvSpPr>
          <p:spPr>
            <a:xfrm>
              <a:off x="637729" y="5549760"/>
              <a:ext cx="3766200" cy="879472"/>
            </a:xfrm>
            <a:prstGeom prst="rect">
              <a:avLst/>
            </a:prstGeom>
          </p:spPr>
          <p:txBody>
            <a:bodyPr wrap="square">
              <a:spAutoFit/>
            </a:bodyPr>
            <a:lstStyle/>
            <a:p>
              <a:pPr algn="l"/>
              <a:r>
                <a:rPr lang="en-US" sz="2000" i="0" dirty="0">
                  <a:solidFill>
                    <a:schemeClr val="tx1"/>
                  </a:solidFill>
                  <a:effectLst/>
                  <a:latin typeface="+mj-lt"/>
                </a:rPr>
                <a:t>The SEE Team also utilizes specialized plasma diagnostic instruments in their labs</a:t>
              </a:r>
            </a:p>
          </p:txBody>
        </p:sp>
      </p:grpSp>
      <p:sp>
        <p:nvSpPr>
          <p:cNvPr id="12" name="TextBox 11">
            <a:extLst>
              <a:ext uri="{FF2B5EF4-FFF2-40B4-BE49-F238E27FC236}">
                <a16:creationId xmlns:a16="http://schemas.microsoft.com/office/drawing/2014/main" id="{4A7BEAD0-BC93-4113-976C-C4C64F9B0935}"/>
              </a:ext>
            </a:extLst>
          </p:cNvPr>
          <p:cNvSpPr txBox="1"/>
          <p:nvPr/>
        </p:nvSpPr>
        <p:spPr>
          <a:xfrm>
            <a:off x="4014228" y="6346952"/>
            <a:ext cx="1402982" cy="249299"/>
          </a:xfrm>
          <a:prstGeom prst="rect">
            <a:avLst/>
          </a:prstGeom>
          <a:noFill/>
        </p:spPr>
        <p:txBody>
          <a:bodyPr wrap="square" rtlCol="0">
            <a:spAutoFit/>
          </a:bodyPr>
          <a:lstStyle/>
          <a:p>
            <a:pPr algn="l"/>
            <a:r>
              <a:rPr lang="en-US" sz="1200" dirty="0">
                <a:solidFill>
                  <a:schemeClr val="tx1"/>
                </a:solidFill>
                <a:effectLst/>
                <a:latin typeface="+mn-lt"/>
              </a:rPr>
              <a:t>Image Credit: NASA</a:t>
            </a:r>
          </a:p>
        </p:txBody>
      </p:sp>
    </p:spTree>
    <p:extLst>
      <p:ext uri="{BB962C8B-B14F-4D97-AF65-F5344CB8AC3E}">
        <p14:creationId xmlns:p14="http://schemas.microsoft.com/office/powerpoint/2010/main" val="3678224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28600"/>
            <a:ext cx="9753600" cy="533401"/>
          </a:xfrm>
        </p:spPr>
        <p:txBody>
          <a:bodyPr>
            <a:noAutofit/>
          </a:bodyPr>
          <a:lstStyle/>
          <a:p>
            <a:pPr algn="l"/>
            <a:r>
              <a:rPr lang="en-US" sz="3200" dirty="0">
                <a:cs typeface="Arial"/>
              </a:rPr>
              <a:t>Planetary and Extraterrestrial Environments</a:t>
            </a:r>
          </a:p>
        </p:txBody>
      </p:sp>
      <p:sp>
        <p:nvSpPr>
          <p:cNvPr id="3" name="TextBox 2"/>
          <p:cNvSpPr txBox="1"/>
          <p:nvPr/>
        </p:nvSpPr>
        <p:spPr>
          <a:xfrm>
            <a:off x="76198" y="1144844"/>
            <a:ext cx="8229601" cy="212058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3838" algn="l"/>
            <a:r>
              <a:rPr lang="en-US" i="0" dirty="0">
                <a:solidFill>
                  <a:schemeClr val="tx1"/>
                </a:solidFill>
                <a:effectLst/>
                <a:latin typeface="Arial" panose="020B0604020202020204" pitchFamily="34" charset="0"/>
                <a:cs typeface="Arial" panose="020B0604020202020204" pitchFamily="34" charset="0"/>
              </a:rPr>
              <a:t>Lunar Environment Test System (LETS)</a:t>
            </a:r>
            <a:endParaRPr lang="en-US" sz="2000" dirty="0">
              <a:solidFill>
                <a:schemeClr val="tx1"/>
              </a:solidFill>
              <a:effectLst/>
              <a:latin typeface="Arial" panose="020B0604020202020204" pitchFamily="34" charset="0"/>
              <a:cs typeface="Arial" panose="020B0604020202020204" pitchFamily="34" charset="0"/>
            </a:endParaRPr>
          </a:p>
          <a:p>
            <a:pPr marL="457200" indent="-223838" algn="l">
              <a:lnSpc>
                <a:spcPct val="100000"/>
              </a:lnSpc>
              <a:buFont typeface="Arial"/>
              <a:buChar char="•"/>
            </a:pPr>
            <a:r>
              <a:rPr lang="en-US" sz="2000" i="0" dirty="0">
                <a:solidFill>
                  <a:schemeClr val="tx1"/>
                </a:solidFill>
                <a:effectLst/>
                <a:latin typeface="Arial" panose="020B0604020202020204" pitchFamily="34" charset="0"/>
                <a:cs typeface="Arial" panose="020B0604020202020204" pitchFamily="34" charset="0"/>
              </a:rPr>
              <a:t>Fully functional test system for studying the effects of the lunar surface environment on materials and systems as well as enabling the study of the effect of lunar dust charging on materials and mechanisms.</a:t>
            </a:r>
          </a:p>
          <a:p>
            <a:pPr marL="404813" indent="-171450" algn="l">
              <a:lnSpc>
                <a:spcPct val="100000"/>
              </a:lnSpc>
            </a:pPr>
            <a:endParaRPr lang="en-US" dirty="0">
              <a:solidFill>
                <a:schemeClr val="tx1"/>
              </a:solidFill>
              <a:effectLst/>
              <a:latin typeface="Arial" panose="020B0604020202020204" pitchFamily="34" charset="0"/>
              <a:cs typeface="Arial" panose="020B0604020202020204" pitchFamily="34" charset="0"/>
            </a:endParaRPr>
          </a:p>
        </p:txBody>
      </p:sp>
      <p:pic>
        <p:nvPicPr>
          <p:cNvPr id="4" name="Picture 3"/>
          <p:cNvPicPr>
            <a:picLocks noChangeAspect="1"/>
          </p:cNvPicPr>
          <p:nvPr/>
        </p:nvPicPr>
        <p:blipFill rotWithShape="1">
          <a:blip r:embed="rId3"/>
          <a:srcRect r="12927"/>
          <a:stretch/>
        </p:blipFill>
        <p:spPr>
          <a:xfrm>
            <a:off x="3987777" y="2865536"/>
            <a:ext cx="4140244" cy="3566160"/>
          </a:xfrm>
          <a:prstGeom prst="rect">
            <a:avLst/>
          </a:prstGeom>
        </p:spPr>
      </p:pic>
      <p:sp>
        <p:nvSpPr>
          <p:cNvPr id="5" name="TextBox 4"/>
          <p:cNvSpPr txBox="1"/>
          <p:nvPr/>
        </p:nvSpPr>
        <p:spPr>
          <a:xfrm>
            <a:off x="228599" y="2971801"/>
            <a:ext cx="3352800" cy="3477875"/>
          </a:xfrm>
          <a:prstGeom prst="rect">
            <a:avLst/>
          </a:prstGeom>
          <a:noFill/>
        </p:spPr>
        <p:txBody>
          <a:bodyPr wrap="square" rtlCol="0" anchor="t">
            <a:spAutoFit/>
          </a:bodyPr>
          <a:lstStyle/>
          <a:p>
            <a:pPr marL="342900" indent="-342900" algn="l">
              <a:lnSpc>
                <a:spcPct val="100000"/>
              </a:lnSpc>
              <a:buFont typeface="Arial" panose="020B0604020202020204" pitchFamily="34" charset="0"/>
              <a:buChar char="•"/>
            </a:pPr>
            <a:r>
              <a:rPr lang="en-US" sz="2000" i="0" dirty="0">
                <a:solidFill>
                  <a:schemeClr val="tx1"/>
                </a:solidFill>
                <a:effectLst/>
                <a:latin typeface="Arial" panose="020B0604020202020204" pitchFamily="34" charset="0"/>
                <a:cs typeface="Arial" panose="020B0604020202020204" pitchFamily="34" charset="0"/>
              </a:rPr>
              <a:t>Large quantity of regolith simulant</a:t>
            </a:r>
          </a:p>
          <a:p>
            <a:pPr marL="342900" indent="-342900" algn="l">
              <a:lnSpc>
                <a:spcPct val="100000"/>
              </a:lnSpc>
              <a:buFont typeface="Arial" panose="020B0604020202020204" pitchFamily="34" charset="0"/>
              <a:buChar char="•"/>
            </a:pPr>
            <a:r>
              <a:rPr lang="en-US" sz="2000" i="0" dirty="0">
                <a:solidFill>
                  <a:schemeClr val="tx1"/>
                </a:solidFill>
                <a:effectLst/>
                <a:latin typeface="Arial" panose="020B0604020202020204" pitchFamily="34" charset="0"/>
                <a:cs typeface="Arial" panose="020B0604020202020204" pitchFamily="34" charset="0"/>
              </a:rPr>
              <a:t>Vacuum UV radiation</a:t>
            </a:r>
          </a:p>
          <a:p>
            <a:pPr marL="342900" indent="-342900" algn="l">
              <a:lnSpc>
                <a:spcPct val="100000"/>
              </a:lnSpc>
              <a:buFont typeface="Arial" panose="020B0604020202020204" pitchFamily="34" charset="0"/>
              <a:buChar char="•"/>
            </a:pPr>
            <a:r>
              <a:rPr lang="en-US" sz="2000" i="0" dirty="0">
                <a:solidFill>
                  <a:schemeClr val="tx1"/>
                </a:solidFill>
                <a:effectLst/>
                <a:latin typeface="Arial" panose="020B0604020202020204" pitchFamily="34" charset="0"/>
                <a:cs typeface="Arial" panose="020B0604020202020204" pitchFamily="34" charset="0"/>
              </a:rPr>
              <a:t>Electrons </a:t>
            </a:r>
          </a:p>
          <a:p>
            <a:pPr marL="342900" indent="-342900" algn="l">
              <a:lnSpc>
                <a:spcPct val="100000"/>
              </a:lnSpc>
              <a:buFont typeface="Arial" panose="020B0604020202020204" pitchFamily="34" charset="0"/>
              <a:buChar char="•"/>
            </a:pPr>
            <a:r>
              <a:rPr lang="en-US" sz="2000" i="0" dirty="0">
                <a:solidFill>
                  <a:schemeClr val="tx1"/>
                </a:solidFill>
                <a:effectLst/>
                <a:latin typeface="Arial" panose="020B0604020202020204" pitchFamily="34" charset="0"/>
                <a:cs typeface="Arial" panose="020B0604020202020204" pitchFamily="34" charset="0"/>
              </a:rPr>
              <a:t>Protons</a:t>
            </a:r>
          </a:p>
          <a:p>
            <a:pPr marL="342900" indent="-342900" algn="l">
              <a:lnSpc>
                <a:spcPct val="100000"/>
              </a:lnSpc>
              <a:buFont typeface="Arial" panose="020B0604020202020204" pitchFamily="34" charset="0"/>
              <a:buChar char="•"/>
            </a:pPr>
            <a:r>
              <a:rPr lang="en-US" sz="2000" i="0" dirty="0">
                <a:solidFill>
                  <a:schemeClr val="tx1"/>
                </a:solidFill>
                <a:effectLst/>
                <a:latin typeface="Arial" panose="020B0604020202020204" pitchFamily="34" charset="0"/>
                <a:cs typeface="Arial" panose="020B0604020202020204" pitchFamily="34" charset="0"/>
              </a:rPr>
              <a:t>Samples can be heated and/or cooled</a:t>
            </a:r>
            <a:endParaRPr lang="en-US" sz="2000" i="0" dirty="0">
              <a:solidFill>
                <a:schemeClr val="tx1"/>
              </a:solidFill>
              <a:latin typeface="Arial" panose="020B0604020202020204" pitchFamily="34" charset="0"/>
              <a:cs typeface="Arial" panose="020B0604020202020204" pitchFamily="34" charset="0"/>
            </a:endParaRPr>
          </a:p>
          <a:p>
            <a:pPr marL="342900" indent="-342900" algn="l">
              <a:lnSpc>
                <a:spcPct val="100000"/>
              </a:lnSpc>
              <a:buFont typeface="Arial" panose="020B0604020202020204" pitchFamily="34" charset="0"/>
              <a:buChar char="•"/>
            </a:pPr>
            <a:r>
              <a:rPr lang="en-US" sz="2000" i="0" dirty="0">
                <a:solidFill>
                  <a:schemeClr val="tx1"/>
                </a:solidFill>
                <a:effectLst/>
                <a:latin typeface="Arial" panose="020B0604020202020204" pitchFamily="34" charset="0"/>
                <a:cs typeface="Arial" panose="020B0604020202020204" pitchFamily="34" charset="0"/>
              </a:rPr>
              <a:t>Particle Image Velocimeter (PIV) to measure dust particle movement</a:t>
            </a:r>
          </a:p>
        </p:txBody>
      </p:sp>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l="23342" t="23333" r="25564"/>
          <a:stretch/>
        </p:blipFill>
        <p:spPr>
          <a:xfrm>
            <a:off x="8440864" y="1208619"/>
            <a:ext cx="3505200" cy="5257800"/>
          </a:xfrm>
          <a:prstGeom prst="rect">
            <a:avLst/>
          </a:prstGeom>
        </p:spPr>
      </p:pic>
    </p:spTree>
    <p:extLst>
      <p:ext uri="{BB962C8B-B14F-4D97-AF65-F5344CB8AC3E}">
        <p14:creationId xmlns:p14="http://schemas.microsoft.com/office/powerpoint/2010/main" val="726238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7728B-2BC3-44E4-8E12-D7484CF1440F}"/>
              </a:ext>
            </a:extLst>
          </p:cNvPr>
          <p:cNvSpPr>
            <a:spLocks noGrp="1"/>
          </p:cNvSpPr>
          <p:nvPr>
            <p:ph type="title"/>
          </p:nvPr>
        </p:nvSpPr>
        <p:spPr>
          <a:xfrm>
            <a:off x="1143000" y="78261"/>
            <a:ext cx="10131425" cy="845664"/>
          </a:xfrm>
        </p:spPr>
        <p:txBody>
          <a:bodyPr>
            <a:normAutofit/>
          </a:bodyPr>
          <a:lstStyle/>
          <a:p>
            <a:r>
              <a:rPr lang="en-US" sz="3200" dirty="0"/>
              <a:t>Future Regolith Test Chambers…</a:t>
            </a:r>
          </a:p>
        </p:txBody>
      </p:sp>
      <p:pic>
        <p:nvPicPr>
          <p:cNvPr id="1026" name="Picture 2">
            <a:extLst>
              <a:ext uri="{FF2B5EF4-FFF2-40B4-BE49-F238E27FC236}">
                <a16:creationId xmlns:a16="http://schemas.microsoft.com/office/drawing/2014/main" id="{041A9FF8-FF89-4EDE-93A2-99EB429DA5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125" y="1200150"/>
            <a:ext cx="5614843" cy="37338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880405E1-616C-47BC-A834-475299CA93B5}"/>
              </a:ext>
            </a:extLst>
          </p:cNvPr>
          <p:cNvSpPr txBox="1"/>
          <p:nvPr/>
        </p:nvSpPr>
        <p:spPr>
          <a:xfrm>
            <a:off x="6400800" y="1220203"/>
            <a:ext cx="5486400" cy="3231654"/>
          </a:xfrm>
          <a:prstGeom prst="rect">
            <a:avLst/>
          </a:prstGeom>
          <a:noFill/>
        </p:spPr>
        <p:txBody>
          <a:bodyPr wrap="square" rtlCol="0">
            <a:spAutoFit/>
          </a:bodyPr>
          <a:lstStyle/>
          <a:p>
            <a:r>
              <a:rPr lang="en-US" sz="2000" b="1" i="0" dirty="0">
                <a:solidFill>
                  <a:schemeClr val="tx1"/>
                </a:solidFill>
                <a:effectLst/>
                <a:latin typeface="+mn-lt"/>
              </a:rPr>
              <a:t>PLANET: </a:t>
            </a:r>
          </a:p>
          <a:p>
            <a:r>
              <a:rPr lang="en-US" sz="2000" b="1" i="0" dirty="0">
                <a:solidFill>
                  <a:schemeClr val="tx1"/>
                </a:solidFill>
                <a:effectLst/>
                <a:latin typeface="+mn-lt"/>
              </a:rPr>
              <a:t>Planetary, Lunar, &amp; Asteroid Natural Environments Test Bed</a:t>
            </a:r>
          </a:p>
          <a:p>
            <a:endParaRPr lang="en-US" sz="2000" b="1" i="0" dirty="0">
              <a:solidFill>
                <a:schemeClr val="tx1"/>
              </a:solidFill>
              <a:effectLst/>
              <a:latin typeface="+mn-lt"/>
            </a:endParaRPr>
          </a:p>
          <a:p>
            <a:pPr marL="342900" indent="-342900" algn="l">
              <a:buFont typeface="Arial" panose="020B0604020202020204" pitchFamily="34" charset="0"/>
              <a:buChar char="•"/>
            </a:pPr>
            <a:endParaRPr lang="en-US" sz="2000" i="0" dirty="0">
              <a:solidFill>
                <a:schemeClr val="tx1"/>
              </a:solidFill>
              <a:effectLst/>
              <a:latin typeface="+mn-lt"/>
            </a:endParaRPr>
          </a:p>
          <a:p>
            <a:pPr marL="342900" indent="-342900" algn="l">
              <a:buFont typeface="Arial" panose="020B0604020202020204" pitchFamily="34" charset="0"/>
              <a:buChar char="•"/>
            </a:pPr>
            <a:r>
              <a:rPr lang="en-US" sz="2000" i="0" dirty="0">
                <a:solidFill>
                  <a:schemeClr val="tx1"/>
                </a:solidFill>
                <a:effectLst/>
                <a:latin typeface="+mn-lt"/>
              </a:rPr>
              <a:t>Will be Agency’s only complete space environment testbed with m^3 exposure envelope </a:t>
            </a:r>
          </a:p>
          <a:p>
            <a:pPr marL="800100" lvl="1" indent="-342900" algn="l">
              <a:buFont typeface="Arial" panose="020B0604020202020204" pitchFamily="34" charset="0"/>
              <a:buChar char="•"/>
            </a:pPr>
            <a:r>
              <a:rPr lang="en-US" sz="2000" i="0" dirty="0">
                <a:solidFill>
                  <a:schemeClr val="tx1"/>
                </a:solidFill>
                <a:effectLst/>
                <a:latin typeface="+mn-lt"/>
              </a:rPr>
              <a:t>2m diameter x 3m length</a:t>
            </a:r>
          </a:p>
          <a:p>
            <a:pPr marL="342900" indent="-342900" algn="l">
              <a:buFont typeface="Arial" panose="020B0604020202020204" pitchFamily="34" charset="0"/>
              <a:buChar char="•"/>
            </a:pPr>
            <a:r>
              <a:rPr lang="en-US" sz="2000" i="0" dirty="0">
                <a:solidFill>
                  <a:schemeClr val="tx1"/>
                </a:solidFill>
                <a:effectLst/>
                <a:latin typeface="+mn-lt"/>
              </a:rPr>
              <a:t>Vacuum, UV, charged particle, regolith bed, planetary atmosphere, shroud (LN2, He)</a:t>
            </a:r>
          </a:p>
          <a:p>
            <a:pPr marL="342900" indent="-342900" algn="l">
              <a:buFont typeface="Arial" panose="020B0604020202020204" pitchFamily="34" charset="0"/>
              <a:buChar char="•"/>
            </a:pPr>
            <a:r>
              <a:rPr lang="en-US" sz="2000" i="0" dirty="0">
                <a:solidFill>
                  <a:schemeClr val="tx1"/>
                </a:solidFill>
                <a:effectLst/>
                <a:latin typeface="+mn-lt"/>
              </a:rPr>
              <a:t>Currently looking for funding! </a:t>
            </a:r>
          </a:p>
        </p:txBody>
      </p:sp>
      <p:sp>
        <p:nvSpPr>
          <p:cNvPr id="7" name="TextBox 6">
            <a:extLst>
              <a:ext uri="{FF2B5EF4-FFF2-40B4-BE49-F238E27FC236}">
                <a16:creationId xmlns:a16="http://schemas.microsoft.com/office/drawing/2014/main" id="{8FA5C9DD-E55F-4E9D-992D-7209E840F944}"/>
              </a:ext>
            </a:extLst>
          </p:cNvPr>
          <p:cNvSpPr txBox="1"/>
          <p:nvPr/>
        </p:nvSpPr>
        <p:spPr>
          <a:xfrm>
            <a:off x="843472" y="5486400"/>
            <a:ext cx="10505055" cy="877163"/>
          </a:xfrm>
          <a:prstGeom prst="rect">
            <a:avLst/>
          </a:prstGeom>
          <a:noFill/>
        </p:spPr>
        <p:txBody>
          <a:bodyPr wrap="none" rtlCol="0">
            <a:spAutoFit/>
          </a:bodyPr>
          <a:lstStyle/>
          <a:p>
            <a:pPr algn="l"/>
            <a:r>
              <a:rPr lang="en-US" sz="2000" b="1" i="0" dirty="0">
                <a:solidFill>
                  <a:schemeClr val="tx1"/>
                </a:solidFill>
                <a:effectLst/>
                <a:latin typeface="+mn-lt"/>
              </a:rPr>
              <a:t>Ongoing at MSFC: </a:t>
            </a:r>
            <a:r>
              <a:rPr lang="en-US" sz="2000" i="0" dirty="0">
                <a:solidFill>
                  <a:schemeClr val="tx1"/>
                </a:solidFill>
                <a:effectLst/>
                <a:latin typeface="+mn-lt"/>
              </a:rPr>
              <a:t>V20 Conversion from a clean chamber to a dirty thermal vac chamber. </a:t>
            </a:r>
          </a:p>
          <a:p>
            <a:pPr algn="l"/>
            <a:r>
              <a:rPr lang="en-US" sz="2000" i="0" dirty="0">
                <a:solidFill>
                  <a:schemeClr val="tx1"/>
                </a:solidFill>
                <a:effectLst/>
                <a:latin typeface="+mn-lt"/>
              </a:rPr>
              <a:t>Will NOT have other space environmental effects, but has a large volume (20’ diameter).</a:t>
            </a:r>
          </a:p>
          <a:p>
            <a:pPr algn="l"/>
            <a:r>
              <a:rPr lang="en-US" sz="2000" i="0" dirty="0">
                <a:solidFill>
                  <a:schemeClr val="tx1"/>
                </a:solidFill>
                <a:effectLst/>
                <a:latin typeface="+mn-lt"/>
              </a:rPr>
              <a:t>Within the ET20 group. </a:t>
            </a:r>
          </a:p>
        </p:txBody>
      </p:sp>
    </p:spTree>
    <p:extLst>
      <p:ext uri="{BB962C8B-B14F-4D97-AF65-F5344CB8AC3E}">
        <p14:creationId xmlns:p14="http://schemas.microsoft.com/office/powerpoint/2010/main" val="955440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8886" y="134454"/>
            <a:ext cx="10131425" cy="676545"/>
          </a:xfrm>
        </p:spPr>
        <p:txBody>
          <a:bodyPr>
            <a:normAutofit/>
          </a:bodyPr>
          <a:lstStyle/>
          <a:p>
            <a:r>
              <a:rPr lang="en-US" sz="3200" dirty="0"/>
              <a:t>EM41 Impact Test Capabilities</a:t>
            </a:r>
          </a:p>
        </p:txBody>
      </p:sp>
      <p:pic>
        <p:nvPicPr>
          <p:cNvPr id="11" name="Content Placeholder 1">
            <a:extLst>
              <a:ext uri="{FF2B5EF4-FFF2-40B4-BE49-F238E27FC236}">
                <a16:creationId xmlns:a16="http://schemas.microsoft.com/office/drawing/2014/main" id="{1A3C004E-DD3B-BB4A-8809-101E97FD3A5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976189" y="1642933"/>
            <a:ext cx="3886200" cy="2914650"/>
          </a:xfrm>
        </p:spPr>
      </p:pic>
      <p:sp>
        <p:nvSpPr>
          <p:cNvPr id="42" name="Rectangle 6">
            <a:extLst>
              <a:ext uri="{FF2B5EF4-FFF2-40B4-BE49-F238E27FC236}">
                <a16:creationId xmlns:a16="http://schemas.microsoft.com/office/drawing/2014/main" id="{802D4D1C-539A-5847-BF9C-DACBA4A14927}"/>
              </a:ext>
            </a:extLst>
          </p:cNvPr>
          <p:cNvSpPr>
            <a:spLocks noChangeArrowheads="1"/>
          </p:cNvSpPr>
          <p:nvPr/>
        </p:nvSpPr>
        <p:spPr bwMode="auto">
          <a:xfrm>
            <a:off x="283389" y="4718745"/>
            <a:ext cx="4838428"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itchFamily="2" charset="0"/>
              </a:defRPr>
            </a:lvl1pPr>
            <a:lvl2pPr marL="742950" indent="-285750">
              <a:defRPr sz="1200">
                <a:solidFill>
                  <a:schemeClr val="tx1"/>
                </a:solidFill>
                <a:latin typeface="Times" pitchFamily="2" charset="0"/>
              </a:defRPr>
            </a:lvl2pPr>
            <a:lvl3pPr marL="1143000" indent="-228600">
              <a:defRPr sz="1200">
                <a:solidFill>
                  <a:schemeClr val="tx1"/>
                </a:solidFill>
                <a:latin typeface="Times" pitchFamily="2" charset="0"/>
              </a:defRPr>
            </a:lvl3pPr>
            <a:lvl4pPr marL="1600200" indent="-228600">
              <a:defRPr sz="1200">
                <a:solidFill>
                  <a:schemeClr val="tx1"/>
                </a:solidFill>
                <a:latin typeface="Times" pitchFamily="2" charset="0"/>
              </a:defRPr>
            </a:lvl4pPr>
            <a:lvl5pPr marL="2057400" indent="-228600">
              <a:defRPr sz="1200">
                <a:solidFill>
                  <a:schemeClr val="tx1"/>
                </a:solidFill>
                <a:latin typeface="Times" pitchFamily="2" charset="0"/>
              </a:defRPr>
            </a:lvl5pPr>
            <a:lvl6pPr marL="2514600" indent="-228600" eaLnBrk="0" fontAlgn="base" hangingPunct="0">
              <a:spcBef>
                <a:spcPct val="0"/>
              </a:spcBef>
              <a:spcAft>
                <a:spcPct val="0"/>
              </a:spcAft>
              <a:defRPr sz="1200">
                <a:solidFill>
                  <a:schemeClr val="tx1"/>
                </a:solidFill>
                <a:latin typeface="Times" pitchFamily="2" charset="0"/>
              </a:defRPr>
            </a:lvl6pPr>
            <a:lvl7pPr marL="2971800" indent="-228600" eaLnBrk="0" fontAlgn="base" hangingPunct="0">
              <a:spcBef>
                <a:spcPct val="0"/>
              </a:spcBef>
              <a:spcAft>
                <a:spcPct val="0"/>
              </a:spcAft>
              <a:defRPr sz="1200">
                <a:solidFill>
                  <a:schemeClr val="tx1"/>
                </a:solidFill>
                <a:latin typeface="Times" pitchFamily="2" charset="0"/>
              </a:defRPr>
            </a:lvl7pPr>
            <a:lvl8pPr marL="3429000" indent="-228600" eaLnBrk="0" fontAlgn="base" hangingPunct="0">
              <a:spcBef>
                <a:spcPct val="0"/>
              </a:spcBef>
              <a:spcAft>
                <a:spcPct val="0"/>
              </a:spcAft>
              <a:defRPr sz="1200">
                <a:solidFill>
                  <a:schemeClr val="tx1"/>
                </a:solidFill>
                <a:latin typeface="Times" pitchFamily="2" charset="0"/>
              </a:defRPr>
            </a:lvl8pPr>
            <a:lvl9pPr marL="3886200" indent="-228600" eaLnBrk="0" fontAlgn="base" hangingPunct="0">
              <a:spcBef>
                <a:spcPct val="0"/>
              </a:spcBef>
              <a:spcAft>
                <a:spcPct val="0"/>
              </a:spcAft>
              <a:defRPr sz="1200">
                <a:solidFill>
                  <a:schemeClr val="tx1"/>
                </a:solidFill>
                <a:latin typeface="Times" pitchFamily="2" charset="0"/>
              </a:defRPr>
            </a:lvl9pPr>
          </a:lstStyle>
          <a:p>
            <a:pPr>
              <a:lnSpc>
                <a:spcPct val="90000"/>
              </a:lnSpc>
            </a:pPr>
            <a:r>
              <a:rPr lang="en-US" altLang="en-US" sz="1400" dirty="0">
                <a:solidFill>
                  <a:srgbClr val="000000"/>
                </a:solidFill>
                <a:effectLst/>
                <a:latin typeface="+mn-lt"/>
              </a:rPr>
              <a:t> </a:t>
            </a:r>
          </a:p>
        </p:txBody>
      </p:sp>
      <p:sp>
        <p:nvSpPr>
          <p:cNvPr id="3" name="TextBox 2"/>
          <p:cNvSpPr txBox="1"/>
          <p:nvPr/>
        </p:nvSpPr>
        <p:spPr>
          <a:xfrm>
            <a:off x="976189" y="968665"/>
            <a:ext cx="3886201" cy="877163"/>
          </a:xfrm>
          <a:prstGeom prst="rect">
            <a:avLst/>
          </a:prstGeom>
          <a:noFill/>
        </p:spPr>
        <p:txBody>
          <a:bodyPr wrap="square" rtlCol="0">
            <a:spAutoFit/>
          </a:bodyPr>
          <a:lstStyle/>
          <a:p>
            <a:r>
              <a:rPr lang="en-US" altLang="en-US" sz="2000" b="1" i="0" dirty="0">
                <a:solidFill>
                  <a:schemeClr val="tx1"/>
                </a:solidFill>
                <a:effectLst/>
                <a:latin typeface="+mn-lt"/>
              </a:rPr>
              <a:t>Hypervelocity Impact Range</a:t>
            </a:r>
          </a:p>
          <a:p>
            <a:r>
              <a:rPr lang="en-US" altLang="en-US" sz="2000" b="1" i="0" dirty="0">
                <a:solidFill>
                  <a:schemeClr val="tx1"/>
                </a:solidFill>
                <a:effectLst/>
                <a:latin typeface="+mn-lt"/>
              </a:rPr>
              <a:t>Micro-Light Gas Gun (MLGG)</a:t>
            </a:r>
          </a:p>
          <a:p>
            <a:endParaRPr lang="en-US" sz="2000" i="0" dirty="0">
              <a:solidFill>
                <a:schemeClr val="tx1"/>
              </a:solidFill>
              <a:effectLst/>
              <a:latin typeface="+mn-lt"/>
            </a:endParaRPr>
          </a:p>
        </p:txBody>
      </p:sp>
      <p:sp>
        <p:nvSpPr>
          <p:cNvPr id="4" name="TextBox 3"/>
          <p:cNvSpPr txBox="1"/>
          <p:nvPr/>
        </p:nvSpPr>
        <p:spPr>
          <a:xfrm>
            <a:off x="517998" y="4648200"/>
            <a:ext cx="5867400" cy="1086451"/>
          </a:xfrm>
          <a:prstGeom prst="rect">
            <a:avLst/>
          </a:prstGeom>
          <a:noFill/>
        </p:spPr>
        <p:txBody>
          <a:bodyPr wrap="square" rtlCol="0">
            <a:spAutoFit/>
          </a:bodyPr>
          <a:lstStyle/>
          <a:p>
            <a:pPr algn="l">
              <a:buFontTx/>
              <a:buChar char="•"/>
            </a:pPr>
            <a:r>
              <a:rPr lang="en-US" altLang="en-US" sz="1400" i="0" dirty="0">
                <a:solidFill>
                  <a:schemeClr val="tx1"/>
                </a:solidFill>
                <a:effectLst/>
                <a:latin typeface="+mn-lt"/>
              </a:rPr>
              <a:t> Velocity Range: 0.3 – 7.5 km/s</a:t>
            </a:r>
          </a:p>
          <a:p>
            <a:pPr algn="l">
              <a:buFontTx/>
              <a:buChar char="•"/>
            </a:pPr>
            <a:r>
              <a:rPr lang="en-US" altLang="en-US" sz="1400" i="0" dirty="0">
                <a:solidFill>
                  <a:schemeClr val="tx1"/>
                </a:solidFill>
                <a:effectLst/>
                <a:latin typeface="+mn-lt"/>
              </a:rPr>
              <a:t> Bore size .22 caliber (0.223 in.) diameter</a:t>
            </a:r>
          </a:p>
          <a:p>
            <a:pPr algn="l">
              <a:buFontTx/>
              <a:buChar char="•"/>
            </a:pPr>
            <a:r>
              <a:rPr lang="en-US" altLang="en-US" sz="1400" i="0" dirty="0">
                <a:solidFill>
                  <a:schemeClr val="tx1"/>
                </a:solidFill>
                <a:effectLst/>
                <a:latin typeface="+mn-lt"/>
              </a:rPr>
              <a:t> Target chamber approx. 1 ft. wide x 2ft. long</a:t>
            </a:r>
          </a:p>
          <a:p>
            <a:pPr algn="l">
              <a:buFontTx/>
              <a:buChar char="•"/>
            </a:pPr>
            <a:r>
              <a:rPr lang="en-US" altLang="en-US" sz="1400" i="0" dirty="0">
                <a:solidFill>
                  <a:schemeClr val="tx1"/>
                </a:solidFill>
                <a:effectLst/>
                <a:latin typeface="+mn-lt"/>
              </a:rPr>
              <a:t> Projectile Types include but are not limited to: Al, glass, polymers, ceramics</a:t>
            </a:r>
          </a:p>
          <a:p>
            <a:pPr algn="l"/>
            <a:endParaRPr lang="en-US" sz="2000" i="0" dirty="0">
              <a:solidFill>
                <a:schemeClr val="tx1"/>
              </a:solidFill>
              <a:effectLst/>
              <a:latin typeface="+mn-lt"/>
            </a:endParaRPr>
          </a:p>
        </p:txBody>
      </p:sp>
      <p:sp>
        <p:nvSpPr>
          <p:cNvPr id="5" name="TextBox 4"/>
          <p:cNvSpPr txBox="1"/>
          <p:nvPr/>
        </p:nvSpPr>
        <p:spPr>
          <a:xfrm>
            <a:off x="553117" y="5565490"/>
            <a:ext cx="5797162" cy="800732"/>
          </a:xfrm>
          <a:prstGeom prst="rect">
            <a:avLst/>
          </a:prstGeom>
          <a:noFill/>
        </p:spPr>
        <p:txBody>
          <a:bodyPr wrap="square" rtlCol="0">
            <a:spAutoFit/>
          </a:bodyPr>
          <a:lstStyle/>
          <a:p>
            <a:pPr algn="l"/>
            <a:r>
              <a:rPr lang="en-US" sz="1800" i="0" dirty="0">
                <a:solidFill>
                  <a:schemeClr val="accent2">
                    <a:lumMod val="60000"/>
                    <a:lumOff val="40000"/>
                  </a:schemeClr>
                </a:solidFill>
                <a:effectLst/>
                <a:latin typeface="+mn-lt"/>
              </a:rPr>
              <a:t>Hypervelocity impact testing is often performed in combination with other SEE exposures to evaluate combined effects.</a:t>
            </a:r>
          </a:p>
        </p:txBody>
      </p:sp>
      <p:pic>
        <p:nvPicPr>
          <p:cNvPr id="12" name="Picture 11">
            <a:extLst>
              <a:ext uri="{FF2B5EF4-FFF2-40B4-BE49-F238E27FC236}">
                <a16:creationId xmlns:a16="http://schemas.microsoft.com/office/drawing/2014/main" id="{B125F18D-AEB2-4F86-84B0-72DB87A07D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9930" y="1331964"/>
            <a:ext cx="3625724" cy="2413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CF4EBCFF-A836-4D4D-8E53-2248698201F7}"/>
              </a:ext>
            </a:extLst>
          </p:cNvPr>
          <p:cNvSpPr txBox="1"/>
          <p:nvPr/>
        </p:nvSpPr>
        <p:spPr>
          <a:xfrm>
            <a:off x="7079929" y="700553"/>
            <a:ext cx="3625724" cy="617861"/>
          </a:xfrm>
          <a:prstGeom prst="rect">
            <a:avLst/>
          </a:prstGeom>
          <a:noFill/>
        </p:spPr>
        <p:txBody>
          <a:bodyPr wrap="square" rtlCol="0">
            <a:spAutoFit/>
          </a:bodyPr>
          <a:lstStyle/>
          <a:p>
            <a:r>
              <a:rPr lang="en-US" altLang="en-US" sz="2000" b="1" i="0" dirty="0" err="1">
                <a:solidFill>
                  <a:schemeClr val="tx1"/>
                </a:solidFill>
                <a:effectLst/>
                <a:latin typeface="+mn-lt"/>
                <a:cs typeface="Times New Roman" panose="02020603050405020304" pitchFamily="18" charset="0"/>
              </a:rPr>
              <a:t>Microballistic</a:t>
            </a:r>
            <a:r>
              <a:rPr lang="en-US" altLang="en-US" sz="2000" b="1" i="0" dirty="0">
                <a:solidFill>
                  <a:schemeClr val="tx1"/>
                </a:solidFill>
                <a:effectLst/>
                <a:latin typeface="+mn-lt"/>
                <a:cs typeface="Times New Roman" panose="02020603050405020304" pitchFamily="18" charset="0"/>
              </a:rPr>
              <a:t> Gas Gun/</a:t>
            </a:r>
          </a:p>
          <a:p>
            <a:r>
              <a:rPr lang="en-US" altLang="en-US" sz="2000" b="1" i="0" dirty="0">
                <a:solidFill>
                  <a:schemeClr val="tx1"/>
                </a:solidFill>
                <a:effectLst/>
                <a:latin typeface="+mn-lt"/>
                <a:cs typeface="Times New Roman" panose="02020603050405020304" pitchFamily="18" charset="0"/>
              </a:rPr>
              <a:t>Sand Gun </a:t>
            </a:r>
            <a:endParaRPr lang="en-US" altLang="en-US" sz="2000" i="0" dirty="0">
              <a:solidFill>
                <a:schemeClr val="tx1"/>
              </a:solidFill>
              <a:effectLst/>
              <a:latin typeface="+mn-lt"/>
              <a:cs typeface="Times New Roman" panose="02020603050405020304" pitchFamily="18" charset="0"/>
            </a:endParaRPr>
          </a:p>
        </p:txBody>
      </p:sp>
      <p:sp>
        <p:nvSpPr>
          <p:cNvPr id="14" name="TextBox 13">
            <a:extLst>
              <a:ext uri="{FF2B5EF4-FFF2-40B4-BE49-F238E27FC236}">
                <a16:creationId xmlns:a16="http://schemas.microsoft.com/office/drawing/2014/main" id="{D271D162-2597-4E06-BB9E-3E92FAD846C3}"/>
              </a:ext>
            </a:extLst>
          </p:cNvPr>
          <p:cNvSpPr txBox="1"/>
          <p:nvPr/>
        </p:nvSpPr>
        <p:spPr>
          <a:xfrm>
            <a:off x="6780999" y="3872462"/>
            <a:ext cx="4948609" cy="2073645"/>
          </a:xfrm>
          <a:prstGeom prst="rect">
            <a:avLst/>
          </a:prstGeom>
          <a:noFill/>
        </p:spPr>
        <p:txBody>
          <a:bodyPr wrap="square" rtlCol="0">
            <a:spAutoFit/>
          </a:bodyPr>
          <a:lstStyle/>
          <a:p>
            <a:pPr algn="l">
              <a:buFontTx/>
              <a:buChar char="•"/>
            </a:pPr>
            <a:r>
              <a:rPr lang="en-US" altLang="en-US" sz="1800" i="0" dirty="0">
                <a:solidFill>
                  <a:schemeClr val="tx1"/>
                </a:solidFill>
                <a:effectLst/>
                <a:latin typeface="+mn-lt"/>
              </a:rPr>
              <a:t> Velocity: Up to 3,000 </a:t>
            </a:r>
            <a:r>
              <a:rPr lang="en-US" altLang="en-US" sz="1800" i="0" dirty="0" err="1">
                <a:solidFill>
                  <a:schemeClr val="tx1"/>
                </a:solidFill>
                <a:effectLst/>
                <a:latin typeface="+mn-lt"/>
              </a:rPr>
              <a:t>ft</a:t>
            </a:r>
            <a:r>
              <a:rPr lang="en-US" altLang="en-US" sz="1800" i="0" dirty="0">
                <a:solidFill>
                  <a:schemeClr val="tx1"/>
                </a:solidFill>
                <a:effectLst/>
                <a:latin typeface="+mn-lt"/>
              </a:rPr>
              <a:t>/s (Mach 2.76)</a:t>
            </a:r>
          </a:p>
          <a:p>
            <a:pPr algn="l">
              <a:buFontTx/>
              <a:buChar char="•"/>
            </a:pPr>
            <a:r>
              <a:rPr lang="en-US" altLang="en-US" sz="1800" i="0" dirty="0">
                <a:solidFill>
                  <a:schemeClr val="tx1"/>
                </a:solidFill>
                <a:effectLst/>
                <a:latin typeface="+mn-lt"/>
              </a:rPr>
              <a:t> Projectile Diameter: 2-4 mm</a:t>
            </a:r>
          </a:p>
          <a:p>
            <a:pPr algn="l">
              <a:lnSpc>
                <a:spcPct val="90000"/>
              </a:lnSpc>
              <a:buFontTx/>
              <a:buChar char="•"/>
            </a:pPr>
            <a:r>
              <a:rPr lang="en-US" altLang="en-US" sz="1800" i="0" dirty="0">
                <a:solidFill>
                  <a:schemeClr val="tx1"/>
                </a:solidFill>
                <a:effectLst/>
                <a:latin typeface="+mn-lt"/>
              </a:rPr>
              <a:t> Target Size: 51 x 51 mm (2x2 in.) up to full-scale hardware</a:t>
            </a:r>
          </a:p>
          <a:p>
            <a:pPr algn="l">
              <a:lnSpc>
                <a:spcPct val="90000"/>
              </a:lnSpc>
              <a:buFontTx/>
              <a:buChar char="•"/>
            </a:pPr>
            <a:r>
              <a:rPr lang="en-US" altLang="en-US" sz="1800" i="0" dirty="0">
                <a:solidFill>
                  <a:schemeClr val="tx1"/>
                </a:solidFill>
                <a:effectLst/>
                <a:latin typeface="+mn-lt"/>
              </a:rPr>
              <a:t> Research focused</a:t>
            </a:r>
          </a:p>
          <a:p>
            <a:pPr algn="l">
              <a:lnSpc>
                <a:spcPct val="90000"/>
              </a:lnSpc>
              <a:buFontTx/>
              <a:buChar char="•"/>
            </a:pPr>
            <a:r>
              <a:rPr lang="en-US" altLang="en-US" sz="1800" i="0" dirty="0">
                <a:solidFill>
                  <a:schemeClr val="tx1"/>
                </a:solidFill>
                <a:effectLst/>
                <a:latin typeface="+mn-lt"/>
              </a:rPr>
              <a:t> High Speed Digital Video </a:t>
            </a:r>
          </a:p>
          <a:p>
            <a:pPr algn="l">
              <a:lnSpc>
                <a:spcPct val="90000"/>
              </a:lnSpc>
              <a:buFontTx/>
              <a:buChar char="•"/>
            </a:pPr>
            <a:r>
              <a:rPr lang="en-US" altLang="en-US" sz="1800" i="0" dirty="0">
                <a:solidFill>
                  <a:schemeClr val="tx1"/>
                </a:solidFill>
                <a:effectLst/>
                <a:latin typeface="+mn-lt"/>
              </a:rPr>
              <a:t> Working on conversion to shoot regolith simulant</a:t>
            </a:r>
          </a:p>
          <a:p>
            <a:pPr algn="l"/>
            <a:endParaRPr lang="en-US" sz="2000" i="0" dirty="0">
              <a:solidFill>
                <a:schemeClr val="tx1"/>
              </a:solidFill>
              <a:effectLst/>
              <a:latin typeface="+mn-lt"/>
            </a:endParaRPr>
          </a:p>
        </p:txBody>
      </p:sp>
      <p:sp>
        <p:nvSpPr>
          <p:cNvPr id="15" name="Text Box 13">
            <a:extLst>
              <a:ext uri="{FF2B5EF4-FFF2-40B4-BE49-F238E27FC236}">
                <a16:creationId xmlns:a16="http://schemas.microsoft.com/office/drawing/2014/main" id="{D9091F00-DEDA-42F0-BCA4-CE3D83CF61A8}"/>
              </a:ext>
            </a:extLst>
          </p:cNvPr>
          <p:cNvSpPr txBox="1">
            <a:spLocks noChangeArrowheads="1"/>
          </p:cNvSpPr>
          <p:nvPr/>
        </p:nvSpPr>
        <p:spPr bwMode="auto">
          <a:xfrm>
            <a:off x="7212355" y="5946107"/>
            <a:ext cx="4724399"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Times" pitchFamily="2" charset="0"/>
              </a:defRPr>
            </a:lvl1pPr>
            <a:lvl2pPr marL="742950" indent="-285750">
              <a:defRPr sz="1200">
                <a:solidFill>
                  <a:schemeClr val="tx1"/>
                </a:solidFill>
                <a:latin typeface="Times" pitchFamily="2" charset="0"/>
              </a:defRPr>
            </a:lvl2pPr>
            <a:lvl3pPr marL="1143000" indent="-228600">
              <a:defRPr sz="1200">
                <a:solidFill>
                  <a:schemeClr val="tx1"/>
                </a:solidFill>
                <a:latin typeface="Times" pitchFamily="2" charset="0"/>
              </a:defRPr>
            </a:lvl3pPr>
            <a:lvl4pPr marL="1600200" indent="-228600">
              <a:defRPr sz="1200">
                <a:solidFill>
                  <a:schemeClr val="tx1"/>
                </a:solidFill>
                <a:latin typeface="Times" pitchFamily="2" charset="0"/>
              </a:defRPr>
            </a:lvl4pPr>
            <a:lvl5pPr marL="2057400" indent="-228600">
              <a:defRPr sz="1200">
                <a:solidFill>
                  <a:schemeClr val="tx1"/>
                </a:solidFill>
                <a:latin typeface="Times" pitchFamily="2" charset="0"/>
              </a:defRPr>
            </a:lvl5pPr>
            <a:lvl6pPr marL="2514600" indent="-228600" eaLnBrk="0" fontAlgn="base" hangingPunct="0">
              <a:spcBef>
                <a:spcPct val="0"/>
              </a:spcBef>
              <a:spcAft>
                <a:spcPct val="0"/>
              </a:spcAft>
              <a:defRPr sz="1200">
                <a:solidFill>
                  <a:schemeClr val="tx1"/>
                </a:solidFill>
                <a:latin typeface="Times" pitchFamily="2" charset="0"/>
              </a:defRPr>
            </a:lvl6pPr>
            <a:lvl7pPr marL="2971800" indent="-228600" eaLnBrk="0" fontAlgn="base" hangingPunct="0">
              <a:spcBef>
                <a:spcPct val="0"/>
              </a:spcBef>
              <a:spcAft>
                <a:spcPct val="0"/>
              </a:spcAft>
              <a:defRPr sz="1200">
                <a:solidFill>
                  <a:schemeClr val="tx1"/>
                </a:solidFill>
                <a:latin typeface="Times" pitchFamily="2" charset="0"/>
              </a:defRPr>
            </a:lvl7pPr>
            <a:lvl8pPr marL="3429000" indent="-228600" eaLnBrk="0" fontAlgn="base" hangingPunct="0">
              <a:spcBef>
                <a:spcPct val="0"/>
              </a:spcBef>
              <a:spcAft>
                <a:spcPct val="0"/>
              </a:spcAft>
              <a:defRPr sz="1200">
                <a:solidFill>
                  <a:schemeClr val="tx1"/>
                </a:solidFill>
                <a:latin typeface="Times" pitchFamily="2" charset="0"/>
              </a:defRPr>
            </a:lvl8pPr>
            <a:lvl9pPr marL="3886200" indent="-228600" eaLnBrk="0" fontAlgn="base" hangingPunct="0">
              <a:spcBef>
                <a:spcPct val="0"/>
              </a:spcBef>
              <a:spcAft>
                <a:spcPct val="0"/>
              </a:spcAft>
              <a:defRPr sz="1200">
                <a:solidFill>
                  <a:schemeClr val="tx1"/>
                </a:solidFill>
                <a:latin typeface="Times" pitchFamily="2" charset="0"/>
              </a:defRPr>
            </a:lvl9pPr>
          </a:lstStyle>
          <a:p>
            <a:pPr algn="l">
              <a:lnSpc>
                <a:spcPct val="90000"/>
              </a:lnSpc>
            </a:pPr>
            <a:r>
              <a:rPr lang="en-US" altLang="en-US" sz="1800" i="0" dirty="0">
                <a:solidFill>
                  <a:srgbClr val="FF0000"/>
                </a:solidFill>
                <a:effectLst/>
                <a:latin typeface="+mn-lt"/>
              </a:rPr>
              <a:t>Upcoming new capability</a:t>
            </a:r>
            <a:r>
              <a:rPr lang="en-US" altLang="en-US" sz="1800" i="0" dirty="0">
                <a:effectLst/>
                <a:latin typeface="+mn-lt"/>
              </a:rPr>
              <a:t>: low speed regolith blaster for erosion and wear studies </a:t>
            </a:r>
          </a:p>
          <a:p>
            <a:pPr algn="l">
              <a:lnSpc>
                <a:spcPct val="90000"/>
              </a:lnSpc>
            </a:pPr>
            <a:endParaRPr lang="en-US" altLang="en-US" sz="1800" i="0" dirty="0">
              <a:solidFill>
                <a:srgbClr val="000000"/>
              </a:solidFill>
              <a:effectLst/>
              <a:latin typeface="+mn-lt"/>
            </a:endParaRPr>
          </a:p>
        </p:txBody>
      </p:sp>
    </p:spTree>
    <p:extLst>
      <p:ext uri="{BB962C8B-B14F-4D97-AF65-F5344CB8AC3E}">
        <p14:creationId xmlns:p14="http://schemas.microsoft.com/office/powerpoint/2010/main" val="10734482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1545" y="109438"/>
            <a:ext cx="6248400" cy="838200"/>
          </a:xfrm>
        </p:spPr>
        <p:txBody>
          <a:bodyPr>
            <a:normAutofit/>
          </a:bodyPr>
          <a:lstStyle/>
          <a:p>
            <a:r>
              <a:rPr lang="en-US" sz="3200" dirty="0"/>
              <a:t>Material Flight Experiments</a:t>
            </a:r>
          </a:p>
        </p:txBody>
      </p:sp>
      <p:sp>
        <p:nvSpPr>
          <p:cNvPr id="3" name="Content Placeholder 2"/>
          <p:cNvSpPr>
            <a:spLocks noGrp="1"/>
          </p:cNvSpPr>
          <p:nvPr>
            <p:ph idx="1"/>
          </p:nvPr>
        </p:nvSpPr>
        <p:spPr>
          <a:xfrm>
            <a:off x="508521" y="990700"/>
            <a:ext cx="11430000" cy="2705356"/>
          </a:xfrm>
        </p:spPr>
        <p:txBody>
          <a:bodyPr>
            <a:normAutofit lnSpcReduction="10000"/>
          </a:bodyPr>
          <a:lstStyle/>
          <a:p>
            <a:r>
              <a:rPr lang="en-US" sz="2400" dirty="0"/>
              <a:t>Lessons learned from past experiments</a:t>
            </a:r>
          </a:p>
          <a:p>
            <a:pPr lvl="1"/>
            <a:r>
              <a:rPr lang="en-US" sz="2000" dirty="0"/>
              <a:t>Shuttle experiments, Long Duration Exposure Facility, </a:t>
            </a:r>
            <a:r>
              <a:rPr lang="en-US" sz="2000" i="1" dirty="0"/>
              <a:t>Mir</a:t>
            </a:r>
            <a:r>
              <a:rPr lang="en-US" sz="2000" dirty="0"/>
              <a:t> space station solar array</a:t>
            </a:r>
          </a:p>
          <a:p>
            <a:r>
              <a:rPr lang="en-US" sz="2400" dirty="0"/>
              <a:t>Experiments on International Space Station and X-37</a:t>
            </a:r>
          </a:p>
          <a:p>
            <a:pPr lvl="1"/>
            <a:r>
              <a:rPr lang="en-US" sz="2000" dirty="0"/>
              <a:t>Materials on International Space Station Experiment (MISSE)</a:t>
            </a:r>
          </a:p>
          <a:p>
            <a:pPr lvl="1"/>
            <a:r>
              <a:rPr lang="en-US" sz="2000" dirty="0"/>
              <a:t>Materials Exposure and Technology Innovation in Space (METIS)</a:t>
            </a:r>
          </a:p>
          <a:p>
            <a:r>
              <a:rPr lang="en-US" sz="2400" dirty="0"/>
              <a:t>Future experiments on Gateway, Lunar surface, Mars? </a:t>
            </a:r>
          </a:p>
        </p:txBody>
      </p:sp>
      <p:pic>
        <p:nvPicPr>
          <p:cNvPr id="5" name="Picture 4"/>
          <p:cNvPicPr>
            <a:picLocks noChangeAspect="1"/>
          </p:cNvPicPr>
          <p:nvPr/>
        </p:nvPicPr>
        <p:blipFill rotWithShape="1">
          <a:blip r:embed="rId3"/>
          <a:srcRect b="15570"/>
          <a:stretch/>
        </p:blipFill>
        <p:spPr>
          <a:xfrm>
            <a:off x="4414012" y="3739118"/>
            <a:ext cx="3779205" cy="2393676"/>
          </a:xfrm>
          <a:prstGeom prst="rect">
            <a:avLst/>
          </a:prstGeom>
        </p:spPr>
      </p:pic>
      <p:sp>
        <p:nvSpPr>
          <p:cNvPr id="9" name="TextBox 8">
            <a:extLst>
              <a:ext uri="{FF2B5EF4-FFF2-40B4-BE49-F238E27FC236}">
                <a16:creationId xmlns:a16="http://schemas.microsoft.com/office/drawing/2014/main" id="{C3235CB3-ACA8-41C8-952B-6525826184D2}"/>
              </a:ext>
            </a:extLst>
          </p:cNvPr>
          <p:cNvSpPr txBox="1"/>
          <p:nvPr/>
        </p:nvSpPr>
        <p:spPr>
          <a:xfrm>
            <a:off x="527812" y="6259797"/>
            <a:ext cx="3886200" cy="301621"/>
          </a:xfrm>
          <a:prstGeom prst="rect">
            <a:avLst/>
          </a:prstGeom>
          <a:noFill/>
          <a:ln>
            <a:noFill/>
          </a:ln>
        </p:spPr>
        <p:txBody>
          <a:bodyPr wrap="square" rtlCol="0">
            <a:spAutoFit/>
          </a:bodyPr>
          <a:lstStyle/>
          <a:p>
            <a:pPr algn="l"/>
            <a:r>
              <a:rPr lang="en-US" sz="1600" i="0" dirty="0">
                <a:solidFill>
                  <a:schemeClr val="accent2">
                    <a:lumMod val="60000"/>
                    <a:lumOff val="40000"/>
                  </a:schemeClr>
                </a:solidFill>
                <a:effectLst/>
                <a:latin typeface="+mn-lt"/>
              </a:rPr>
              <a:t>Polymer films </a:t>
            </a:r>
            <a:r>
              <a:rPr lang="en-US" sz="1600" i="0" u="sng" dirty="0">
                <a:solidFill>
                  <a:schemeClr val="accent2">
                    <a:lumMod val="60000"/>
                    <a:lumOff val="40000"/>
                  </a:schemeClr>
                </a:solidFill>
                <a:effectLst/>
                <a:latin typeface="+mn-lt"/>
              </a:rPr>
              <a:t>before</a:t>
            </a:r>
            <a:r>
              <a:rPr lang="en-US" sz="1600" i="0" dirty="0">
                <a:solidFill>
                  <a:schemeClr val="accent2">
                    <a:lumMod val="60000"/>
                    <a:lumOff val="40000"/>
                  </a:schemeClr>
                </a:solidFill>
                <a:effectLst/>
                <a:latin typeface="+mn-lt"/>
              </a:rPr>
              <a:t> space exposure</a:t>
            </a:r>
          </a:p>
        </p:txBody>
      </p:sp>
      <p:sp>
        <p:nvSpPr>
          <p:cNvPr id="11" name="TextBox 10">
            <a:extLst>
              <a:ext uri="{FF2B5EF4-FFF2-40B4-BE49-F238E27FC236}">
                <a16:creationId xmlns:a16="http://schemas.microsoft.com/office/drawing/2014/main" id="{C3235CB3-ACA8-41C8-952B-6525826184D2}"/>
              </a:ext>
            </a:extLst>
          </p:cNvPr>
          <p:cNvSpPr txBox="1"/>
          <p:nvPr/>
        </p:nvSpPr>
        <p:spPr>
          <a:xfrm>
            <a:off x="4706900" y="6259797"/>
            <a:ext cx="3480724" cy="301621"/>
          </a:xfrm>
          <a:prstGeom prst="rect">
            <a:avLst/>
          </a:prstGeom>
          <a:noFill/>
          <a:ln>
            <a:noFill/>
          </a:ln>
        </p:spPr>
        <p:txBody>
          <a:bodyPr wrap="square" rtlCol="0">
            <a:spAutoFit/>
          </a:bodyPr>
          <a:lstStyle/>
          <a:p>
            <a:pPr algn="l"/>
            <a:r>
              <a:rPr lang="en-US" sz="1600" i="0" dirty="0">
                <a:solidFill>
                  <a:schemeClr val="accent2">
                    <a:lumMod val="60000"/>
                    <a:lumOff val="40000"/>
                  </a:schemeClr>
                </a:solidFill>
                <a:effectLst/>
                <a:latin typeface="+mn-lt"/>
              </a:rPr>
              <a:t>Polymer films </a:t>
            </a:r>
            <a:r>
              <a:rPr lang="en-US" sz="1600" i="0" u="sng" dirty="0">
                <a:solidFill>
                  <a:schemeClr val="accent2">
                    <a:lumMod val="60000"/>
                    <a:lumOff val="40000"/>
                  </a:schemeClr>
                </a:solidFill>
                <a:effectLst/>
                <a:latin typeface="+mn-lt"/>
              </a:rPr>
              <a:t>after</a:t>
            </a:r>
            <a:r>
              <a:rPr lang="en-US" sz="1600" i="0" dirty="0">
                <a:solidFill>
                  <a:schemeClr val="accent2">
                    <a:lumMod val="60000"/>
                    <a:lumOff val="40000"/>
                  </a:schemeClr>
                </a:solidFill>
                <a:effectLst/>
                <a:latin typeface="+mn-lt"/>
              </a:rPr>
              <a:t> space exposure</a:t>
            </a:r>
          </a:p>
        </p:txBody>
      </p:sp>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r="35157"/>
          <a:stretch/>
        </p:blipFill>
        <p:spPr>
          <a:xfrm>
            <a:off x="8763000" y="2682187"/>
            <a:ext cx="3175521" cy="3333754"/>
          </a:xfrm>
          <a:prstGeom prst="rect">
            <a:avLst/>
          </a:prstGeom>
        </p:spPr>
      </p:pic>
      <p:sp>
        <p:nvSpPr>
          <p:cNvPr id="14" name="TextBox 13">
            <a:extLst>
              <a:ext uri="{FF2B5EF4-FFF2-40B4-BE49-F238E27FC236}">
                <a16:creationId xmlns:a16="http://schemas.microsoft.com/office/drawing/2014/main" id="{C3235CB3-ACA8-41C8-952B-6525826184D2}"/>
              </a:ext>
            </a:extLst>
          </p:cNvPr>
          <p:cNvSpPr txBox="1"/>
          <p:nvPr/>
        </p:nvSpPr>
        <p:spPr>
          <a:xfrm>
            <a:off x="9220200" y="6090716"/>
            <a:ext cx="1790871" cy="301621"/>
          </a:xfrm>
          <a:prstGeom prst="rect">
            <a:avLst/>
          </a:prstGeom>
          <a:noFill/>
          <a:ln>
            <a:noFill/>
          </a:ln>
        </p:spPr>
        <p:txBody>
          <a:bodyPr wrap="square" rtlCol="0">
            <a:spAutoFit/>
          </a:bodyPr>
          <a:lstStyle/>
          <a:p>
            <a:pPr algn="l"/>
            <a:r>
              <a:rPr lang="en-US" sz="1600" i="0" dirty="0">
                <a:solidFill>
                  <a:schemeClr val="accent2">
                    <a:lumMod val="60000"/>
                    <a:lumOff val="40000"/>
                  </a:schemeClr>
                </a:solidFill>
                <a:effectLst/>
                <a:latin typeface="+mn-lt"/>
              </a:rPr>
              <a:t>MISSE-3 on orbit</a:t>
            </a:r>
          </a:p>
        </p:txBody>
      </p:sp>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46443" t="11111" r="11778" b="50000"/>
          <a:stretch/>
        </p:blipFill>
        <p:spPr>
          <a:xfrm rot="10800000">
            <a:off x="775955" y="3739118"/>
            <a:ext cx="3167903" cy="2359077"/>
          </a:xfrm>
          <a:prstGeom prst="rect">
            <a:avLst/>
          </a:prstGeom>
        </p:spPr>
      </p:pic>
    </p:spTree>
    <p:extLst>
      <p:ext uri="{BB962C8B-B14F-4D97-AF65-F5344CB8AC3E}">
        <p14:creationId xmlns:p14="http://schemas.microsoft.com/office/powerpoint/2010/main" val="2660525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52400"/>
            <a:ext cx="6629400" cy="838200"/>
          </a:xfrm>
        </p:spPr>
        <p:txBody>
          <a:bodyPr>
            <a:normAutofit/>
          </a:bodyPr>
          <a:lstStyle/>
          <a:p>
            <a:pPr eaLnBrk="1" hangingPunct="1">
              <a:buFontTx/>
              <a:buNone/>
            </a:pPr>
            <a:r>
              <a:rPr lang="en-US" altLang="en-US" sz="3200" dirty="0"/>
              <a:t>Analytical Capabilities</a:t>
            </a:r>
          </a:p>
        </p:txBody>
      </p:sp>
      <p:sp>
        <p:nvSpPr>
          <p:cNvPr id="3" name="Content Placeholder 2"/>
          <p:cNvSpPr>
            <a:spLocks noGrp="1"/>
          </p:cNvSpPr>
          <p:nvPr>
            <p:ph idx="1"/>
          </p:nvPr>
        </p:nvSpPr>
        <p:spPr>
          <a:xfrm>
            <a:off x="598448" y="1432932"/>
            <a:ext cx="10221952" cy="2948673"/>
          </a:xfrm>
        </p:spPr>
        <p:txBody>
          <a:bodyPr>
            <a:normAutofit lnSpcReduction="10000"/>
          </a:bodyPr>
          <a:lstStyle/>
          <a:p>
            <a:pPr lvl="1" eaLnBrk="1" hangingPunct="1">
              <a:lnSpc>
                <a:spcPct val="80000"/>
              </a:lnSpc>
              <a:buClr>
                <a:schemeClr val="tx1"/>
              </a:buClr>
              <a:buFont typeface="Arial" panose="020B0604020202020204" pitchFamily="34" charset="0"/>
              <a:buChar char="•"/>
            </a:pPr>
            <a:r>
              <a:rPr lang="en-US" altLang="en-US" sz="2000" dirty="0"/>
              <a:t>Solar Absorptance Measurements (LPSR) </a:t>
            </a:r>
            <a:endParaRPr lang="en-US" altLang="en-US" sz="2000" dirty="0">
              <a:cs typeface="Arial"/>
            </a:endParaRPr>
          </a:p>
          <a:p>
            <a:pPr lvl="1" eaLnBrk="1" hangingPunct="1">
              <a:lnSpc>
                <a:spcPct val="80000"/>
              </a:lnSpc>
              <a:buClr>
                <a:schemeClr val="tx1"/>
              </a:buClr>
              <a:buFont typeface="Arial" panose="020B0604020202020204" pitchFamily="34" charset="0"/>
              <a:buChar char="•"/>
            </a:pPr>
            <a:r>
              <a:rPr lang="en-US" altLang="en-US" sz="2000" dirty="0"/>
              <a:t>Transmission Measurements (Lambda 1050)</a:t>
            </a:r>
            <a:endParaRPr lang="en-US" altLang="en-US" sz="2000" dirty="0">
              <a:cs typeface="Arial"/>
            </a:endParaRPr>
          </a:p>
          <a:p>
            <a:pPr lvl="1" eaLnBrk="1" hangingPunct="1">
              <a:lnSpc>
                <a:spcPct val="80000"/>
              </a:lnSpc>
              <a:buClr>
                <a:schemeClr val="tx1"/>
              </a:buClr>
              <a:buFont typeface="Arial" panose="020B0604020202020204" pitchFamily="34" charset="0"/>
              <a:buChar char="•"/>
            </a:pPr>
            <a:r>
              <a:rPr lang="en-US" altLang="en-US" sz="2000" dirty="0"/>
              <a:t>Vacuum Ultraviolet Radiation (VUV) Reflectance and Transmission</a:t>
            </a:r>
            <a:endParaRPr lang="en-US" altLang="en-US" sz="2000" dirty="0">
              <a:cs typeface="Arial"/>
            </a:endParaRPr>
          </a:p>
          <a:p>
            <a:pPr lvl="1" eaLnBrk="1" hangingPunct="1">
              <a:lnSpc>
                <a:spcPct val="80000"/>
              </a:lnSpc>
              <a:buClr>
                <a:schemeClr val="tx1"/>
              </a:buClr>
              <a:buFont typeface="Arial" panose="020B0604020202020204" pitchFamily="34" charset="0"/>
              <a:buChar char="•"/>
            </a:pPr>
            <a:r>
              <a:rPr lang="en-US" altLang="en-US" sz="2000" dirty="0"/>
              <a:t>Infrared Reflectance Measurements (LPIR)</a:t>
            </a:r>
            <a:endParaRPr lang="en-US" altLang="en-US" sz="2000" dirty="0">
              <a:cs typeface="Arial"/>
            </a:endParaRPr>
          </a:p>
          <a:p>
            <a:pPr lvl="1" eaLnBrk="1" hangingPunct="1">
              <a:lnSpc>
                <a:spcPct val="80000"/>
              </a:lnSpc>
              <a:buClr>
                <a:schemeClr val="tx1"/>
              </a:buClr>
              <a:buFont typeface="Arial" panose="020B0604020202020204" pitchFamily="34" charset="0"/>
              <a:buChar char="•"/>
            </a:pPr>
            <a:r>
              <a:rPr lang="en-US" altLang="en-US" sz="2000" dirty="0"/>
              <a:t>Infrared Emittance Measurements (TEMP 2000)</a:t>
            </a:r>
            <a:endParaRPr lang="en-US" altLang="en-US" sz="2000" dirty="0">
              <a:cs typeface="Arial"/>
            </a:endParaRPr>
          </a:p>
          <a:p>
            <a:pPr lvl="1" eaLnBrk="1" hangingPunct="1">
              <a:lnSpc>
                <a:spcPct val="80000"/>
              </a:lnSpc>
              <a:buClr>
                <a:schemeClr val="tx1"/>
              </a:buClr>
              <a:buFont typeface="Arial" panose="020B0604020202020204" pitchFamily="34" charset="0"/>
              <a:buChar char="•"/>
            </a:pPr>
            <a:r>
              <a:rPr lang="en-US" altLang="en-US" sz="2000" dirty="0"/>
              <a:t>Surface Resistivity for Conductive Coatings</a:t>
            </a:r>
            <a:endParaRPr lang="en-US" altLang="en-US" sz="2000" dirty="0">
              <a:cs typeface="Arial"/>
            </a:endParaRPr>
          </a:p>
          <a:p>
            <a:pPr lvl="1" eaLnBrk="1" hangingPunct="1">
              <a:lnSpc>
                <a:spcPct val="80000"/>
              </a:lnSpc>
              <a:buClr>
                <a:schemeClr val="tx1"/>
              </a:buClr>
              <a:buFont typeface="Arial" panose="020B0604020202020204" pitchFamily="34" charset="0"/>
              <a:buChar char="•"/>
            </a:pPr>
            <a:r>
              <a:rPr lang="en-US" altLang="en-US" sz="2000" dirty="0"/>
              <a:t>Surface Roughness</a:t>
            </a:r>
            <a:endParaRPr lang="en-US" altLang="en-US" sz="2000" dirty="0">
              <a:cs typeface="Arial"/>
            </a:endParaRPr>
          </a:p>
          <a:p>
            <a:pPr lvl="1" eaLnBrk="1" hangingPunct="1">
              <a:lnSpc>
                <a:spcPct val="80000"/>
              </a:lnSpc>
              <a:buClr>
                <a:schemeClr val="tx1"/>
              </a:buClr>
              <a:buFont typeface="Arial" panose="020B0604020202020204" pitchFamily="34" charset="0"/>
              <a:buChar char="•"/>
            </a:pPr>
            <a:r>
              <a:rPr lang="en-US" altLang="en-US" sz="2000" dirty="0"/>
              <a:t>Thin Films Tensile Testing</a:t>
            </a:r>
            <a:endParaRPr lang="en-US" altLang="en-US" sz="2000" dirty="0">
              <a:cs typeface="Arial"/>
            </a:endParaRPr>
          </a:p>
          <a:p>
            <a:pPr lvl="1" eaLnBrk="1" hangingPunct="1">
              <a:spcBef>
                <a:spcPts val="300"/>
              </a:spcBef>
            </a:pPr>
            <a:endParaRPr lang="en-US" altLang="en-US" sz="2000" dirty="0">
              <a:cs typeface="Aria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399" y="4320168"/>
            <a:ext cx="4277032" cy="22098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36726" y="1424568"/>
            <a:ext cx="3397202" cy="5105400"/>
          </a:xfrm>
          <a:prstGeom prst="rect">
            <a:avLst/>
          </a:prstGeom>
        </p:spPr>
      </p:pic>
      <p:pic>
        <p:nvPicPr>
          <p:cNvPr id="9" name="Picture 8"/>
          <p:cNvPicPr>
            <a:picLocks noChangeAspect="1"/>
          </p:cNvPicPr>
          <p:nvPr/>
        </p:nvPicPr>
        <p:blipFill rotWithShape="1">
          <a:blip r:embed="rId5"/>
          <a:srcRect t="6441" r="13987"/>
          <a:stretch/>
        </p:blipFill>
        <p:spPr>
          <a:xfrm>
            <a:off x="4814040" y="3581400"/>
            <a:ext cx="3474077" cy="2743200"/>
          </a:xfrm>
          <a:prstGeom prst="rect">
            <a:avLst/>
          </a:prstGeom>
        </p:spPr>
      </p:pic>
    </p:spTree>
    <p:extLst>
      <p:ext uri="{BB962C8B-B14F-4D97-AF65-F5344CB8AC3E}">
        <p14:creationId xmlns:p14="http://schemas.microsoft.com/office/powerpoint/2010/main" val="2344286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91290" cy="6893468"/>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760" t="10091" r="1920" b="6518"/>
          <a:stretch/>
        </p:blipFill>
        <p:spPr>
          <a:xfrm rot="5400000">
            <a:off x="7030524" y="1708486"/>
            <a:ext cx="6882066" cy="3465095"/>
          </a:xfrm>
          <a:prstGeom prst="rect">
            <a:avLst/>
          </a:prstGeom>
          <a:no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2882927" y="876138"/>
            <a:ext cx="511434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MSFC Space Environmental Effects Team has unique capabilities to simulate a dramatic range of environments, from Heliophysics Missions to Deep Space Missions, and everything in between!</a:t>
            </a:r>
          </a:p>
        </p:txBody>
      </p:sp>
      <p:sp>
        <p:nvSpPr>
          <p:cNvPr id="4" name="TextBox 3"/>
          <p:cNvSpPr txBox="1"/>
          <p:nvPr/>
        </p:nvSpPr>
        <p:spPr>
          <a:xfrm>
            <a:off x="256305" y="94711"/>
            <a:ext cx="525324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Calibri" panose="020F0502020204030204"/>
                <a:ea typeface="+mn-ea"/>
                <a:cs typeface="+mn-cs"/>
              </a:rPr>
              <a:t>SEE for Exploration</a:t>
            </a:r>
          </a:p>
        </p:txBody>
      </p:sp>
      <p:sp>
        <p:nvSpPr>
          <p:cNvPr id="3" name="Rectangle 2"/>
          <p:cNvSpPr/>
          <p:nvPr/>
        </p:nvSpPr>
        <p:spPr>
          <a:xfrm>
            <a:off x="2949536" y="2076467"/>
            <a:ext cx="2952452" cy="4801314"/>
          </a:xfrm>
          <a:prstGeom prst="rect">
            <a:avLst/>
          </a:prstGeom>
          <a:gradFill>
            <a:gsLst>
              <a:gs pos="0">
                <a:schemeClr val="accent1">
                  <a:lumMod val="5000"/>
                  <a:lumOff val="95000"/>
                  <a:alpha val="0"/>
                </a:schemeClr>
              </a:gs>
              <a:gs pos="100000">
                <a:schemeClr val="accent1">
                  <a:lumMod val="30000"/>
                  <a:lumOff val="70000"/>
                </a:schemeClr>
              </a:gs>
            </a:gsLst>
            <a:lin ang="5400000" scaled="1"/>
          </a:gra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 </a:t>
            </a: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high vacuum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 UV/VUV radiation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 temperature extremes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 solar wind plasma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 particle &amp; x-ray radiation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 atomic oxygen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 planetary surface and              regolith effects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Calibri Light" panose="020F0302020204030204"/>
                <a:ea typeface="+mn-ea"/>
                <a:cs typeface="+mn-cs"/>
              </a:rPr>
              <a:t> impact testing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p:txBody>
      </p:sp>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l="9642" r="24464"/>
          <a:stretch/>
        </p:blipFill>
        <p:spPr>
          <a:xfrm>
            <a:off x="271547" y="3965504"/>
            <a:ext cx="2514515" cy="2146537"/>
          </a:xfrm>
          <a:prstGeom prst="rect">
            <a:avLst/>
          </a:prstGeom>
          <a:solidFill>
            <a:srgbClr val="FFFFFF">
              <a:shade val="85000"/>
            </a:srgbClr>
          </a:solidFill>
          <a:ln w="50800" cap="sq">
            <a:solidFill>
              <a:schemeClr val="accent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rotWithShape="1">
          <a:blip r:embed="rId6"/>
          <a:srcRect t="14372"/>
          <a:stretch/>
        </p:blipFill>
        <p:spPr>
          <a:xfrm>
            <a:off x="2398533" y="4784960"/>
            <a:ext cx="3354845" cy="1911529"/>
          </a:xfrm>
          <a:prstGeom prst="rect">
            <a:avLst/>
          </a:prstGeom>
          <a:solidFill>
            <a:srgbClr val="FFFFFF">
              <a:shade val="85000"/>
            </a:srgbClr>
          </a:solidFill>
          <a:ln w="57150" cap="sq">
            <a:solidFill>
              <a:srgbClr val="7030A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Content Placeholder 4"/>
          <p:cNvPicPr>
            <a:picLocks noChangeAspect="1"/>
          </p:cNvPicPr>
          <p:nvPr/>
        </p:nvPicPr>
        <p:blipFill rotWithShape="1">
          <a:blip r:embed="rId7" cstate="print">
            <a:extLst>
              <a:ext uri="{28A0092B-C50C-407E-A947-70E740481C1C}">
                <a14:useLocalDpi xmlns:a14="http://schemas.microsoft.com/office/drawing/2010/main" val="0"/>
              </a:ext>
            </a:extLst>
          </a:blip>
          <a:srcRect l="35096" t="14199" r="30024" b="35542"/>
          <a:stretch/>
        </p:blipFill>
        <p:spPr bwMode="auto">
          <a:xfrm>
            <a:off x="5509548" y="4603668"/>
            <a:ext cx="2334127" cy="1804737"/>
          </a:xfrm>
          <a:prstGeom prst="rect">
            <a:avLst/>
          </a:prstGeom>
          <a:solidFill>
            <a:srgbClr val="FFFFFF">
              <a:shade val="85000"/>
            </a:srgbClr>
          </a:solidFill>
          <a:ln w="635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Rectangle 15"/>
          <p:cNvSpPr/>
          <p:nvPr/>
        </p:nvSpPr>
        <p:spPr>
          <a:xfrm>
            <a:off x="9170032" y="-43818"/>
            <a:ext cx="2467310" cy="7017306"/>
          </a:xfrm>
          <a:prstGeom prst="rect">
            <a:avLst/>
          </a:prstGeom>
          <a:gradFill>
            <a:gsLst>
              <a:gs pos="0">
                <a:srgbClr val="FF00FF">
                  <a:alpha val="80000"/>
                </a:srgbClr>
              </a:gs>
              <a:gs pos="53000">
                <a:srgbClr val="870087">
                  <a:alpha val="50000"/>
                  <a:lumMod val="100000"/>
                </a:srgbClr>
              </a:gs>
              <a:gs pos="100000">
                <a:schemeClr val="tx1">
                  <a:alpha val="80000"/>
                </a:schemeClr>
              </a:gs>
            </a:gsLst>
            <a:lin ang="5400000" scaled="1"/>
          </a:gra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Some of the projects we have worked 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Europa Clipper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Europa Lander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ISS – Payloads &amp; Safety Assessments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ROSA (Roll Out Solar Array)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Parker Solar Probe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IXPE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Gateway PPE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Lunar GATR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white"/>
                </a:solidFill>
                <a:effectLst/>
                <a:uLnTx/>
                <a:uFillTx/>
                <a:latin typeface="Segoe UI" panose="020B0502040204020203" pitchFamily="34" charset="0"/>
                <a:ea typeface="+mn-ea"/>
                <a:cs typeface="+mn-cs"/>
              </a:rPr>
              <a:t>KNaCK</a:t>
            </a: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MISSE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E-Sail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rPr>
              <a:t>SEE testing can raise hardware and components to TRL-6: “Qualification in a Relevant Environment”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white"/>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8617690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8563" y="42864"/>
            <a:ext cx="12057237" cy="6732543"/>
          </a:xfrm>
          <a:prstGeom prst="rect">
            <a:avLst/>
          </a:prstGeom>
          <a:solidFill>
            <a:srgbClr val="FFFFFF">
              <a:shade val="85000"/>
            </a:srgbClr>
          </a:solidFill>
          <a:ln w="88900"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p:cNvSpPr txBox="1"/>
          <p:nvPr/>
        </p:nvSpPr>
        <p:spPr>
          <a:xfrm>
            <a:off x="5562600" y="4191000"/>
            <a:ext cx="6416499" cy="1926810"/>
          </a:xfrm>
          <a:prstGeom prst="rect">
            <a:avLst/>
          </a:prstGeom>
          <a:noFill/>
        </p:spPr>
        <p:txBody>
          <a:bodyPr wrap="square" rtlCol="0">
            <a:spAutoFit/>
          </a:bodyPr>
          <a:lstStyle/>
          <a:p>
            <a:pPr algn="l"/>
            <a:r>
              <a:rPr lang="en-US" b="1" dirty="0">
                <a:solidFill>
                  <a:schemeClr val="tx1"/>
                </a:solidFill>
                <a:effectLst/>
                <a:latin typeface="+mn-lt"/>
              </a:rPr>
              <a:t>MSFC Space Environmental Effects Team has unique capabilities to simulate a dramatic range of environments, from Heliophysics Missions to Deep Space Missions, and everything in between!</a:t>
            </a:r>
          </a:p>
        </p:txBody>
      </p:sp>
      <p:sp>
        <p:nvSpPr>
          <p:cNvPr id="4" name="TextBox 3">
            <a:extLst>
              <a:ext uri="{FF2B5EF4-FFF2-40B4-BE49-F238E27FC236}">
                <a16:creationId xmlns:a16="http://schemas.microsoft.com/office/drawing/2014/main" id="{21B7A0BD-734D-41FA-9F1C-ED43E56553F0}"/>
              </a:ext>
            </a:extLst>
          </p:cNvPr>
          <p:cNvSpPr txBox="1"/>
          <p:nvPr/>
        </p:nvSpPr>
        <p:spPr>
          <a:xfrm>
            <a:off x="685800" y="457200"/>
            <a:ext cx="3809999" cy="884088"/>
          </a:xfrm>
          <a:prstGeom prst="rect">
            <a:avLst/>
          </a:prstGeom>
          <a:noFill/>
        </p:spPr>
        <p:txBody>
          <a:bodyPr wrap="square" rtlCol="0">
            <a:spAutoFit/>
          </a:bodyPr>
          <a:lstStyle/>
          <a:p>
            <a:pPr algn="l"/>
            <a:r>
              <a:rPr lang="en-US" sz="6000" b="1" dirty="0">
                <a:solidFill>
                  <a:schemeClr val="tx1"/>
                </a:solidFill>
                <a:effectLst/>
                <a:latin typeface="+mn-lt"/>
              </a:rPr>
              <a:t>BACKUP</a:t>
            </a:r>
          </a:p>
        </p:txBody>
      </p:sp>
    </p:spTree>
    <p:extLst>
      <p:ext uri="{BB962C8B-B14F-4D97-AF65-F5344CB8AC3E}">
        <p14:creationId xmlns:p14="http://schemas.microsoft.com/office/powerpoint/2010/main" val="2562968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Comparison Of Capability</a:t>
            </a:r>
          </a:p>
        </p:txBody>
      </p:sp>
      <p:sp>
        <p:nvSpPr>
          <p:cNvPr id="3" name="Content Placeholder 2"/>
          <p:cNvSpPr>
            <a:spLocks noGrp="1"/>
          </p:cNvSpPr>
          <p:nvPr>
            <p:ph idx="1"/>
          </p:nvPr>
        </p:nvSpPr>
        <p:spPr>
          <a:xfrm>
            <a:off x="2291443" y="841101"/>
            <a:ext cx="7886700" cy="4982578"/>
          </a:xfrm>
        </p:spPr>
        <p:txBody>
          <a:bodyPr>
            <a:normAutofit/>
          </a:bodyPr>
          <a:lstStyle/>
          <a:p>
            <a:r>
              <a:rPr lang="en-US" dirty="0"/>
              <a:t>Complimentary facilities…</a:t>
            </a:r>
          </a:p>
          <a:p>
            <a:endParaRPr lang="en-US" dirty="0"/>
          </a:p>
          <a:p>
            <a:endParaRPr lang="en-US" dirty="0"/>
          </a:p>
          <a:p>
            <a:endParaRPr lang="en-US" dirty="0"/>
          </a:p>
        </p:txBody>
      </p:sp>
      <p:sp>
        <p:nvSpPr>
          <p:cNvPr id="4" name="Date Placeholder 3"/>
          <p:cNvSpPr>
            <a:spLocks noGrp="1"/>
          </p:cNvSpPr>
          <p:nvPr>
            <p:ph type="dt" sz="half" idx="10"/>
          </p:nvPr>
        </p:nvSpPr>
        <p:spPr/>
        <p:txBody>
          <a:bodyPr/>
          <a:lstStyle/>
          <a:p>
            <a:pPr defTabSz="457200" eaLnBrk="1" fontAlgn="auto" hangingPunct="1">
              <a:lnSpc>
                <a:spcPct val="100000"/>
              </a:lnSpc>
              <a:spcBef>
                <a:spcPts val="0"/>
              </a:spcBef>
              <a:spcAft>
                <a:spcPts val="0"/>
              </a:spcAft>
            </a:pPr>
            <a:fld id="{354F6B04-369B-4D20-B37E-D0005FE25FC4}" type="datetime1">
              <a:rPr lang="en-US" i="0">
                <a:solidFill>
                  <a:prstClr val="black">
                    <a:tint val="75000"/>
                  </a:prstClr>
                </a:solidFill>
                <a:effectLst/>
                <a:latin typeface="Calibri" panose="020F0502020204030204"/>
              </a:rPr>
              <a:pPr defTabSz="457200" eaLnBrk="1" fontAlgn="auto" hangingPunct="1">
                <a:lnSpc>
                  <a:spcPct val="100000"/>
                </a:lnSpc>
                <a:spcBef>
                  <a:spcPts val="0"/>
                </a:spcBef>
                <a:spcAft>
                  <a:spcPts val="0"/>
                </a:spcAft>
              </a:pPr>
              <a:t>9/27/2021</a:t>
            </a:fld>
            <a:endParaRPr lang="en-US" i="0" dirty="0">
              <a:solidFill>
                <a:prstClr val="black">
                  <a:tint val="75000"/>
                </a:prstClr>
              </a:solidFill>
              <a:effectLst/>
              <a:latin typeface="Calibri" panose="020F0502020204030204"/>
            </a:endParaRPr>
          </a:p>
        </p:txBody>
      </p:sp>
      <p:sp>
        <p:nvSpPr>
          <p:cNvPr id="5" name="Slide Number Placeholder 4"/>
          <p:cNvSpPr>
            <a:spLocks noGrp="1"/>
          </p:cNvSpPr>
          <p:nvPr>
            <p:ph type="sldNum" sz="quarter" idx="12"/>
          </p:nvPr>
        </p:nvSpPr>
        <p:spPr/>
        <p:txBody>
          <a:bodyPr/>
          <a:lstStyle/>
          <a:p>
            <a:pPr defTabSz="457200" eaLnBrk="1" fontAlgn="auto" hangingPunct="1">
              <a:lnSpc>
                <a:spcPct val="100000"/>
              </a:lnSpc>
              <a:spcBef>
                <a:spcPts val="0"/>
              </a:spcBef>
              <a:spcAft>
                <a:spcPts val="0"/>
              </a:spcAft>
            </a:pPr>
            <a:fld id="{3FBFBAF8-3151-114C-BC54-AC50375A98D9}" type="slidenum">
              <a:rPr lang="en-US" i="0">
                <a:solidFill>
                  <a:prstClr val="black">
                    <a:tint val="75000"/>
                  </a:prstClr>
                </a:solidFill>
                <a:effectLst/>
                <a:latin typeface="Calibri" panose="020F0502020204030204"/>
              </a:rPr>
              <a:pPr defTabSz="457200" eaLnBrk="1" fontAlgn="auto" hangingPunct="1">
                <a:lnSpc>
                  <a:spcPct val="100000"/>
                </a:lnSpc>
                <a:spcBef>
                  <a:spcPts val="0"/>
                </a:spcBef>
                <a:spcAft>
                  <a:spcPts val="0"/>
                </a:spcAft>
              </a:pPr>
              <a:t>20</a:t>
            </a:fld>
            <a:endParaRPr lang="en-US" i="0" dirty="0">
              <a:solidFill>
                <a:prstClr val="black">
                  <a:tint val="75000"/>
                </a:prstClr>
              </a:solidFill>
              <a:effectLst/>
              <a:latin typeface="Calibri" panose="020F0502020204030204"/>
            </a:endParaRP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nvGraphicFramePr>
            <p:xfrm>
              <a:off x="3278430" y="1302668"/>
              <a:ext cx="6503275" cy="1986280"/>
            </p:xfrm>
            <a:graphic>
              <a:graphicData uri="http://schemas.openxmlformats.org/drawingml/2006/table">
                <a:tbl>
                  <a:tblPr firstRow="1" bandRow="1">
                    <a:tableStyleId>{5C22544A-7EE6-4342-B048-85BDC9FD1C3A}</a:tableStyleId>
                  </a:tblPr>
                  <a:tblGrid>
                    <a:gridCol w="1324305">
                      <a:extLst>
                        <a:ext uri="{9D8B030D-6E8A-4147-A177-3AD203B41FA5}">
                          <a16:colId xmlns:a16="http://schemas.microsoft.com/office/drawing/2014/main" val="2221737721"/>
                        </a:ext>
                      </a:extLst>
                    </a:gridCol>
                    <a:gridCol w="1710558">
                      <a:extLst>
                        <a:ext uri="{9D8B030D-6E8A-4147-A177-3AD203B41FA5}">
                          <a16:colId xmlns:a16="http://schemas.microsoft.com/office/drawing/2014/main" val="3610810242"/>
                        </a:ext>
                      </a:extLst>
                    </a:gridCol>
                    <a:gridCol w="1655379">
                      <a:extLst>
                        <a:ext uri="{9D8B030D-6E8A-4147-A177-3AD203B41FA5}">
                          <a16:colId xmlns:a16="http://schemas.microsoft.com/office/drawing/2014/main" val="4029135292"/>
                        </a:ext>
                      </a:extLst>
                    </a:gridCol>
                    <a:gridCol w="1813033">
                      <a:extLst>
                        <a:ext uri="{9D8B030D-6E8A-4147-A177-3AD203B41FA5}">
                          <a16:colId xmlns:a16="http://schemas.microsoft.com/office/drawing/2014/main" val="1167768558"/>
                        </a:ext>
                      </a:extLst>
                    </a:gridCol>
                  </a:tblGrid>
                  <a:tr h="370840">
                    <a:tc>
                      <a:txBody>
                        <a:bodyPr/>
                        <a:lstStyle/>
                        <a:p>
                          <a:endParaRPr lang="en-US" dirty="0"/>
                        </a:p>
                      </a:txBody>
                      <a:tcPr>
                        <a:solidFill>
                          <a:schemeClr val="bg1"/>
                        </a:solidFill>
                      </a:tcPr>
                    </a:tc>
                    <a:tc>
                      <a:txBody>
                        <a:bodyPr/>
                        <a:lstStyle/>
                        <a:p>
                          <a:pPr algn="ctr"/>
                          <a:r>
                            <a:rPr lang="en-US" dirty="0"/>
                            <a:t>X-ray</a:t>
                          </a:r>
                          <a:r>
                            <a:rPr lang="en-US" baseline="0" dirty="0"/>
                            <a:t> Irradiation</a:t>
                          </a:r>
                          <a:endParaRPr lang="en-US" dirty="0"/>
                        </a:p>
                      </a:txBody>
                      <a:tcPr/>
                    </a:tc>
                    <a:tc>
                      <a:txBody>
                        <a:bodyPr/>
                        <a:lstStyle/>
                        <a:p>
                          <a:pPr algn="ctr"/>
                          <a:r>
                            <a:rPr lang="en-US" dirty="0" err="1"/>
                            <a:t>Pelletron</a:t>
                          </a:r>
                          <a:r>
                            <a:rPr lang="en-US" baseline="0" dirty="0"/>
                            <a:t> Electron</a:t>
                          </a:r>
                          <a:endParaRPr lang="en-US" dirty="0"/>
                        </a:p>
                      </a:txBody>
                      <a:tcPr/>
                    </a:tc>
                    <a:tc>
                      <a:txBody>
                        <a:bodyPr/>
                        <a:lstStyle/>
                        <a:p>
                          <a:pPr algn="ctr"/>
                          <a:r>
                            <a:rPr lang="en-US" dirty="0" err="1"/>
                            <a:t>Pelletron</a:t>
                          </a:r>
                          <a:r>
                            <a:rPr lang="en-US" baseline="0" dirty="0"/>
                            <a:t> Proton</a:t>
                          </a:r>
                          <a:endParaRPr lang="en-US" dirty="0"/>
                        </a:p>
                      </a:txBody>
                      <a:tcPr/>
                    </a:tc>
                    <a:extLst>
                      <a:ext uri="{0D108BD9-81ED-4DB2-BD59-A6C34878D82A}">
                        <a16:rowId xmlns:a16="http://schemas.microsoft.com/office/drawing/2014/main" val="1591641473"/>
                      </a:ext>
                    </a:extLst>
                  </a:tr>
                  <a:tr h="370840">
                    <a:tc>
                      <a:txBody>
                        <a:bodyPr/>
                        <a:lstStyle/>
                        <a:p>
                          <a:pPr algn="r"/>
                          <a:r>
                            <a:rPr lang="en-US" dirty="0"/>
                            <a:t>Max dose rate</a:t>
                          </a:r>
                        </a:p>
                      </a:txBody>
                      <a:tcPr/>
                    </a:tc>
                    <a:tc>
                      <a:txBody>
                        <a:bodyPr/>
                        <a:lstStyle/>
                        <a:p>
                          <a:pPr algn="ctr"/>
                          <a:r>
                            <a:rPr lang="en-US" i="0" dirty="0"/>
                            <a:t>~10</a:t>
                          </a:r>
                          <a:r>
                            <a:rPr lang="en-US" i="0" baseline="30000" dirty="0"/>
                            <a:t>6</a:t>
                          </a:r>
                          <a:r>
                            <a:rPr lang="en-US" i="0" dirty="0"/>
                            <a:t> rad/</a:t>
                          </a:r>
                          <a:r>
                            <a:rPr lang="en-US" i="0" dirty="0" err="1"/>
                            <a:t>hr</a:t>
                          </a:r>
                          <a:endParaRPr lang="en-US" i="0" dirty="0"/>
                        </a:p>
                      </a:txBody>
                      <a:tcPr/>
                    </a:tc>
                    <a:tc>
                      <a:txBody>
                        <a:bodyPr/>
                        <a:lstStyle/>
                        <a:p>
                          <a:pPr algn="ctr"/>
                          <a:r>
                            <a:rPr lang="en-US" i="0" dirty="0"/>
                            <a:t>~10</a:t>
                          </a:r>
                          <a:r>
                            <a:rPr lang="en-US" i="0" baseline="30000" dirty="0"/>
                            <a:t>7</a:t>
                          </a:r>
                          <a:r>
                            <a:rPr lang="en-US" i="0" dirty="0"/>
                            <a:t>-10</a:t>
                          </a:r>
                          <a:r>
                            <a:rPr lang="en-US" i="0" baseline="30000" dirty="0"/>
                            <a:t>8</a:t>
                          </a:r>
                          <a:r>
                            <a:rPr lang="en-US" i="0" dirty="0"/>
                            <a:t> rad/</a:t>
                          </a:r>
                          <a:r>
                            <a:rPr lang="en-US" i="0" dirty="0" err="1"/>
                            <a:t>hr</a:t>
                          </a:r>
                          <a:r>
                            <a:rPr lang="en-US" i="0" baseline="0" dirty="0"/>
                            <a:t> </a:t>
                          </a:r>
                          <a:endParaRPr lang="en-US" i="0" dirty="0"/>
                        </a:p>
                      </a:txBody>
                      <a:tcPr/>
                    </a:tc>
                    <a:tc>
                      <a:txBody>
                        <a:bodyPr/>
                        <a:lstStyle/>
                        <a:p>
                          <a:pPr algn="ctr"/>
                          <a:r>
                            <a:rPr lang="en-US" i="0" dirty="0"/>
                            <a:t>~10</a:t>
                          </a:r>
                          <a:r>
                            <a:rPr lang="en-US" i="0" baseline="30000" dirty="0"/>
                            <a:t>8</a:t>
                          </a:r>
                          <a:r>
                            <a:rPr lang="en-US" i="0" dirty="0"/>
                            <a:t> rad/</a:t>
                          </a:r>
                          <a:r>
                            <a:rPr lang="en-US" i="0" dirty="0" err="1"/>
                            <a:t>hr</a:t>
                          </a:r>
                          <a:endParaRPr lang="en-US" i="0" dirty="0"/>
                        </a:p>
                      </a:txBody>
                      <a:tcPr/>
                    </a:tc>
                    <a:extLst>
                      <a:ext uri="{0D108BD9-81ED-4DB2-BD59-A6C34878D82A}">
                        <a16:rowId xmlns:a16="http://schemas.microsoft.com/office/drawing/2014/main" val="536392843"/>
                      </a:ext>
                    </a:extLst>
                  </a:tr>
                  <a:tr h="370840">
                    <a:tc>
                      <a:txBody>
                        <a:bodyPr/>
                        <a:lstStyle/>
                        <a:p>
                          <a:pPr algn="r"/>
                          <a:r>
                            <a:rPr lang="en-US" dirty="0"/>
                            <a:t>Spot</a:t>
                          </a:r>
                          <a:r>
                            <a:rPr lang="en-US" baseline="0" dirty="0"/>
                            <a:t> width </a:t>
                          </a:r>
                        </a:p>
                        <a:p>
                          <a:pPr algn="r"/>
                          <a:r>
                            <a:rPr lang="en-US" baseline="0" dirty="0"/>
                            <a:t>(and Area)</a:t>
                          </a:r>
                          <a:endParaRPr lang="en-US" dirty="0"/>
                        </a:p>
                      </a:txBody>
                      <a:tcPr/>
                    </a:tc>
                    <a:tc>
                      <a:txBody>
                        <a:bodyPr/>
                        <a:lstStyle/>
                        <a:p>
                          <a:pPr algn="ctr"/>
                          <a:r>
                            <a:rPr lang="en-US" i="0" dirty="0"/>
                            <a:t>4” Circle</a:t>
                          </a:r>
                        </a:p>
                        <a:p>
                          <a:pPr algn="ctr"/>
                          <a:r>
                            <a:rPr lang="en-US" i="0" dirty="0"/>
                            <a:t>(12 in</a:t>
                          </a:r>
                          <a:r>
                            <a:rPr lang="en-US" i="0" baseline="30000" dirty="0"/>
                            <a:t>2</a:t>
                          </a:r>
                          <a:r>
                            <a:rPr lang="en-US" i="0" baseline="0" dirty="0"/>
                            <a:t>)*</a:t>
                          </a:r>
                          <a:endParaRPr lang="en-US" i="0" baseline="30000" dirty="0"/>
                        </a:p>
                      </a:txBody>
                      <a:tcPr/>
                    </a:tc>
                    <a:tc>
                      <a:txBody>
                        <a:bodyPr/>
                        <a:lstStyle/>
                        <a:p>
                          <a:pPr algn="ctr"/>
                          <a:r>
                            <a:rPr lang="en-US" i="0" dirty="0"/>
                            <a:t>16-24” Circle</a:t>
                          </a:r>
                        </a:p>
                        <a:p>
                          <a:pPr algn="ctr"/>
                          <a:r>
                            <a:rPr lang="en-US" i="0" dirty="0"/>
                            <a:t>(200 in</a:t>
                          </a:r>
                          <a:r>
                            <a:rPr lang="en-US" i="0" baseline="30000" dirty="0"/>
                            <a:t>2</a:t>
                          </a:r>
                          <a:r>
                            <a:rPr lang="en-US" i="0" baseline="0" dirty="0"/>
                            <a:t>)</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i="0" dirty="0"/>
                            <a:t>16” Square </a:t>
                          </a:r>
                          <a:br>
                            <a:rPr lang="en-US" i="0" dirty="0"/>
                          </a:br>
                          <a:r>
                            <a:rPr lang="en-US" i="0" dirty="0"/>
                            <a:t>(256 in</a:t>
                          </a:r>
                          <a:r>
                            <a:rPr lang="en-US" i="0" baseline="30000" dirty="0"/>
                            <a:t>2</a:t>
                          </a:r>
                          <a:r>
                            <a:rPr lang="en-US" i="0" baseline="0" dirty="0"/>
                            <a:t>)</a:t>
                          </a:r>
                        </a:p>
                      </a:txBody>
                      <a:tcPr/>
                    </a:tc>
                    <a:extLst>
                      <a:ext uri="{0D108BD9-81ED-4DB2-BD59-A6C34878D82A}">
                        <a16:rowId xmlns:a16="http://schemas.microsoft.com/office/drawing/2014/main" val="286845680"/>
                      </a:ext>
                    </a:extLst>
                  </a:tr>
                  <a:tr h="370840">
                    <a:tc>
                      <a:txBody>
                        <a:bodyPr/>
                        <a:lstStyle/>
                        <a:p>
                          <a:pPr algn="r"/>
                          <a:r>
                            <a:rPr lang="en-US" dirty="0"/>
                            <a:t>Penetration</a:t>
                          </a:r>
                        </a:p>
                      </a:txBody>
                      <a:tcPr/>
                    </a:tc>
                    <a:tc>
                      <a:txBody>
                        <a:bodyPr/>
                        <a:lstStyle/>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cm</m:t>
                                </m:r>
                                <m:r>
                                  <a:rPr lang="en-US" b="0" i="0" smtClean="0">
                                    <a:latin typeface="Cambria Math" panose="02040503050406030204" pitchFamily="18" charset="0"/>
                                  </a:rPr>
                                  <m:t> </m:t>
                                </m:r>
                                <m:r>
                                  <m:rPr>
                                    <m:sty m:val="p"/>
                                  </m:rPr>
                                  <a:rPr lang="en-US" b="0" i="0" smtClean="0">
                                    <a:latin typeface="Cambria Math" panose="02040503050406030204" pitchFamily="18" charset="0"/>
                                  </a:rPr>
                                  <m:t>scale</m:t>
                                </m:r>
                              </m:oMath>
                            </m:oMathPara>
                          </a14:m>
                          <a:endParaRPr lang="en-US" i="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mm</m:t>
                                </m:r>
                                <m:r>
                                  <a:rPr lang="en-US" b="0" i="0" smtClean="0">
                                    <a:latin typeface="Cambria Math" panose="02040503050406030204" pitchFamily="18" charset="0"/>
                                  </a:rPr>
                                  <m:t> </m:t>
                                </m:r>
                                <m:r>
                                  <m:rPr>
                                    <m:sty m:val="p"/>
                                  </m:rPr>
                                  <a:rPr lang="en-US" b="0" i="0" smtClean="0">
                                    <a:latin typeface="Cambria Math" panose="02040503050406030204" pitchFamily="18" charset="0"/>
                                  </a:rPr>
                                  <m:t>scale</m:t>
                                </m:r>
                              </m:oMath>
                            </m:oMathPara>
                          </a14:m>
                          <a:endParaRPr lang="en-US" i="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μm</m:t>
                                </m:r>
                                <m:r>
                                  <a:rPr lang="en-US" b="0" i="0" smtClean="0">
                                    <a:latin typeface="Cambria Math" panose="02040503050406030204" pitchFamily="18" charset="0"/>
                                  </a:rPr>
                                  <m:t> </m:t>
                                </m:r>
                                <m:r>
                                  <m:rPr>
                                    <m:sty m:val="p"/>
                                  </m:rPr>
                                  <a:rPr lang="en-US" b="0" i="0" smtClean="0">
                                    <a:latin typeface="Cambria Math" panose="02040503050406030204" pitchFamily="18" charset="0"/>
                                  </a:rPr>
                                  <m:t>scale</m:t>
                                </m:r>
                              </m:oMath>
                            </m:oMathPara>
                          </a14:m>
                          <a:endParaRPr lang="en-US" i="0" dirty="0"/>
                        </a:p>
                      </a:txBody>
                      <a:tcPr/>
                    </a:tc>
                    <a:extLst>
                      <a:ext uri="{0D108BD9-81ED-4DB2-BD59-A6C34878D82A}">
                        <a16:rowId xmlns:a16="http://schemas.microsoft.com/office/drawing/2014/main" val="4056721758"/>
                      </a:ext>
                    </a:extLst>
                  </a:tr>
                  <a:tr h="370840">
                    <a:tc>
                      <a:txBody>
                        <a:bodyPr/>
                        <a:lstStyle/>
                        <a:p>
                          <a:pPr algn="r"/>
                          <a:r>
                            <a:rPr lang="en-US" dirty="0"/>
                            <a:t>Charging</a:t>
                          </a:r>
                        </a:p>
                      </a:txBody>
                      <a:tcPr/>
                    </a:tc>
                    <a:tc>
                      <a:txBody>
                        <a:bodyPr/>
                        <a:lstStyle/>
                        <a:p>
                          <a:pPr algn="ctr"/>
                          <a:r>
                            <a:rPr lang="en-US" i="0" dirty="0"/>
                            <a:t>None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i="0" baseline="0" dirty="0"/>
                            <a:t>Deep, Negative </a:t>
                          </a:r>
                          <a:r>
                            <a:rPr lang="en-US" i="0" baseline="0" dirty="0" err="1"/>
                            <a:t>chg</a:t>
                          </a:r>
                          <a:endParaRPr lang="en-US" i="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i="0" dirty="0"/>
                            <a:t>Shallow,</a:t>
                          </a:r>
                          <a:r>
                            <a:rPr lang="en-US" i="0" baseline="0" dirty="0"/>
                            <a:t> Positive </a:t>
                          </a:r>
                          <a:r>
                            <a:rPr lang="en-US" i="0" baseline="0" dirty="0" err="1"/>
                            <a:t>chg</a:t>
                          </a:r>
                          <a:endParaRPr lang="en-US" i="0" dirty="0"/>
                        </a:p>
                      </a:txBody>
                      <a:tcPr/>
                    </a:tc>
                    <a:extLst>
                      <a:ext uri="{0D108BD9-81ED-4DB2-BD59-A6C34878D82A}">
                        <a16:rowId xmlns:a16="http://schemas.microsoft.com/office/drawing/2014/main" val="2044225941"/>
                      </a:ext>
                    </a:extLst>
                  </a:tr>
                </a:tbl>
              </a:graphicData>
            </a:graphic>
          </p:graphicFrame>
        </mc:Choice>
        <mc:Fallback xmlns="">
          <p:graphicFrame>
            <p:nvGraphicFramePr>
              <p:cNvPr id="6" name="Table 5"/>
              <p:cNvGraphicFramePr>
                <a:graphicFrameLocks noGrp="1"/>
              </p:cNvGraphicFramePr>
              <p:nvPr/>
            </p:nvGraphicFramePr>
            <p:xfrm>
              <a:off x="3278430" y="1302668"/>
              <a:ext cx="6503275" cy="1986280"/>
            </p:xfrm>
            <a:graphic>
              <a:graphicData uri="http://schemas.openxmlformats.org/drawingml/2006/table">
                <a:tbl>
                  <a:tblPr firstRow="1" bandRow="1">
                    <a:tableStyleId>{5C22544A-7EE6-4342-B048-85BDC9FD1C3A}</a:tableStyleId>
                  </a:tblPr>
                  <a:tblGrid>
                    <a:gridCol w="1324305">
                      <a:extLst>
                        <a:ext uri="{9D8B030D-6E8A-4147-A177-3AD203B41FA5}">
                          <a16:colId xmlns:a16="http://schemas.microsoft.com/office/drawing/2014/main" val="2221737721"/>
                        </a:ext>
                      </a:extLst>
                    </a:gridCol>
                    <a:gridCol w="1710558">
                      <a:extLst>
                        <a:ext uri="{9D8B030D-6E8A-4147-A177-3AD203B41FA5}">
                          <a16:colId xmlns:a16="http://schemas.microsoft.com/office/drawing/2014/main" val="3610810242"/>
                        </a:ext>
                      </a:extLst>
                    </a:gridCol>
                    <a:gridCol w="1655379">
                      <a:extLst>
                        <a:ext uri="{9D8B030D-6E8A-4147-A177-3AD203B41FA5}">
                          <a16:colId xmlns:a16="http://schemas.microsoft.com/office/drawing/2014/main" val="4029135292"/>
                        </a:ext>
                      </a:extLst>
                    </a:gridCol>
                    <a:gridCol w="1813033">
                      <a:extLst>
                        <a:ext uri="{9D8B030D-6E8A-4147-A177-3AD203B41FA5}">
                          <a16:colId xmlns:a16="http://schemas.microsoft.com/office/drawing/2014/main" val="1167768558"/>
                        </a:ext>
                      </a:extLst>
                    </a:gridCol>
                  </a:tblGrid>
                  <a:tr h="370840">
                    <a:tc>
                      <a:txBody>
                        <a:bodyPr/>
                        <a:lstStyle/>
                        <a:p>
                          <a:endParaRPr lang="en-US" dirty="0"/>
                        </a:p>
                      </a:txBody>
                      <a:tcPr>
                        <a:solidFill>
                          <a:schemeClr val="bg1"/>
                        </a:solidFill>
                      </a:tcPr>
                    </a:tc>
                    <a:tc>
                      <a:txBody>
                        <a:bodyPr/>
                        <a:lstStyle/>
                        <a:p>
                          <a:pPr algn="ctr"/>
                          <a:r>
                            <a:rPr lang="en-US" dirty="0"/>
                            <a:t>X-ray</a:t>
                          </a:r>
                          <a:r>
                            <a:rPr lang="en-US" baseline="0" dirty="0"/>
                            <a:t> Irradiation</a:t>
                          </a:r>
                          <a:endParaRPr lang="en-US" dirty="0"/>
                        </a:p>
                      </a:txBody>
                      <a:tcPr/>
                    </a:tc>
                    <a:tc>
                      <a:txBody>
                        <a:bodyPr/>
                        <a:lstStyle/>
                        <a:p>
                          <a:pPr algn="ctr"/>
                          <a:r>
                            <a:rPr lang="en-US" dirty="0" err="1"/>
                            <a:t>Pelletron</a:t>
                          </a:r>
                          <a:r>
                            <a:rPr lang="en-US" baseline="0" dirty="0"/>
                            <a:t> Electron</a:t>
                          </a:r>
                          <a:endParaRPr lang="en-US" dirty="0"/>
                        </a:p>
                      </a:txBody>
                      <a:tcPr/>
                    </a:tc>
                    <a:tc>
                      <a:txBody>
                        <a:bodyPr/>
                        <a:lstStyle/>
                        <a:p>
                          <a:pPr algn="ctr"/>
                          <a:r>
                            <a:rPr lang="en-US" dirty="0" err="1"/>
                            <a:t>Pelletron</a:t>
                          </a:r>
                          <a:r>
                            <a:rPr lang="en-US" baseline="0" dirty="0"/>
                            <a:t> Proton</a:t>
                          </a:r>
                          <a:endParaRPr lang="en-US" dirty="0"/>
                        </a:p>
                      </a:txBody>
                      <a:tcPr/>
                    </a:tc>
                    <a:extLst>
                      <a:ext uri="{0D108BD9-81ED-4DB2-BD59-A6C34878D82A}">
                        <a16:rowId xmlns:a16="http://schemas.microsoft.com/office/drawing/2014/main" val="1591641473"/>
                      </a:ext>
                    </a:extLst>
                  </a:tr>
                  <a:tr h="370840">
                    <a:tc>
                      <a:txBody>
                        <a:bodyPr/>
                        <a:lstStyle/>
                        <a:p>
                          <a:pPr algn="r"/>
                          <a:r>
                            <a:rPr lang="en-US" dirty="0"/>
                            <a:t>Max dose rate</a:t>
                          </a:r>
                        </a:p>
                      </a:txBody>
                      <a:tcPr/>
                    </a:tc>
                    <a:tc>
                      <a:txBody>
                        <a:bodyPr/>
                        <a:lstStyle/>
                        <a:p>
                          <a:pPr algn="ctr"/>
                          <a:r>
                            <a:rPr lang="en-US" i="0" dirty="0"/>
                            <a:t>~10</a:t>
                          </a:r>
                          <a:r>
                            <a:rPr lang="en-US" i="0" baseline="30000" dirty="0"/>
                            <a:t>6</a:t>
                          </a:r>
                          <a:r>
                            <a:rPr lang="en-US" i="0" dirty="0"/>
                            <a:t> rad/</a:t>
                          </a:r>
                          <a:r>
                            <a:rPr lang="en-US" i="0" dirty="0" err="1"/>
                            <a:t>hr</a:t>
                          </a:r>
                          <a:endParaRPr lang="en-US" i="0" dirty="0"/>
                        </a:p>
                      </a:txBody>
                      <a:tcPr/>
                    </a:tc>
                    <a:tc>
                      <a:txBody>
                        <a:bodyPr/>
                        <a:lstStyle/>
                        <a:p>
                          <a:pPr algn="ctr"/>
                          <a:r>
                            <a:rPr lang="en-US" i="0" dirty="0"/>
                            <a:t>~10</a:t>
                          </a:r>
                          <a:r>
                            <a:rPr lang="en-US" i="0" baseline="30000" dirty="0"/>
                            <a:t>7</a:t>
                          </a:r>
                          <a:r>
                            <a:rPr lang="en-US" i="0" dirty="0"/>
                            <a:t>-10</a:t>
                          </a:r>
                          <a:r>
                            <a:rPr lang="en-US" i="0" baseline="30000" dirty="0"/>
                            <a:t>8</a:t>
                          </a:r>
                          <a:r>
                            <a:rPr lang="en-US" i="0" dirty="0"/>
                            <a:t> rad/</a:t>
                          </a:r>
                          <a:r>
                            <a:rPr lang="en-US" i="0" dirty="0" err="1"/>
                            <a:t>hr</a:t>
                          </a:r>
                          <a:r>
                            <a:rPr lang="en-US" i="0" baseline="0" dirty="0"/>
                            <a:t> </a:t>
                          </a:r>
                          <a:endParaRPr lang="en-US" i="0" dirty="0"/>
                        </a:p>
                      </a:txBody>
                      <a:tcPr/>
                    </a:tc>
                    <a:tc>
                      <a:txBody>
                        <a:bodyPr/>
                        <a:lstStyle/>
                        <a:p>
                          <a:pPr algn="ctr"/>
                          <a:r>
                            <a:rPr lang="en-US" i="0" dirty="0"/>
                            <a:t>~10</a:t>
                          </a:r>
                          <a:r>
                            <a:rPr lang="en-US" i="0" baseline="30000" dirty="0"/>
                            <a:t>8</a:t>
                          </a:r>
                          <a:r>
                            <a:rPr lang="en-US" i="0" dirty="0"/>
                            <a:t> rad/</a:t>
                          </a:r>
                          <a:r>
                            <a:rPr lang="en-US" i="0" dirty="0" err="1"/>
                            <a:t>hr</a:t>
                          </a:r>
                          <a:endParaRPr lang="en-US" i="0" dirty="0"/>
                        </a:p>
                      </a:txBody>
                      <a:tcPr/>
                    </a:tc>
                    <a:extLst>
                      <a:ext uri="{0D108BD9-81ED-4DB2-BD59-A6C34878D82A}">
                        <a16:rowId xmlns:a16="http://schemas.microsoft.com/office/drawing/2014/main" val="536392843"/>
                      </a:ext>
                    </a:extLst>
                  </a:tr>
                  <a:tr h="502920">
                    <a:tc>
                      <a:txBody>
                        <a:bodyPr/>
                        <a:lstStyle/>
                        <a:p>
                          <a:pPr algn="r"/>
                          <a:r>
                            <a:rPr lang="en-US" dirty="0"/>
                            <a:t>Spot</a:t>
                          </a:r>
                          <a:r>
                            <a:rPr lang="en-US" baseline="0" dirty="0"/>
                            <a:t> width </a:t>
                          </a:r>
                        </a:p>
                        <a:p>
                          <a:pPr algn="r"/>
                          <a:r>
                            <a:rPr lang="en-US" baseline="0" dirty="0"/>
                            <a:t>(and Area)</a:t>
                          </a:r>
                          <a:endParaRPr lang="en-US" dirty="0"/>
                        </a:p>
                      </a:txBody>
                      <a:tcPr/>
                    </a:tc>
                    <a:tc>
                      <a:txBody>
                        <a:bodyPr/>
                        <a:lstStyle/>
                        <a:p>
                          <a:pPr algn="ctr"/>
                          <a:r>
                            <a:rPr lang="en-US" i="0" dirty="0"/>
                            <a:t>4” Circle</a:t>
                          </a:r>
                        </a:p>
                        <a:p>
                          <a:pPr algn="ctr"/>
                          <a:r>
                            <a:rPr lang="en-US" i="0" dirty="0"/>
                            <a:t>(12 in</a:t>
                          </a:r>
                          <a:r>
                            <a:rPr lang="en-US" i="0" baseline="30000" dirty="0"/>
                            <a:t>2</a:t>
                          </a:r>
                          <a:r>
                            <a:rPr lang="en-US" i="0" baseline="0" dirty="0"/>
                            <a:t>)*</a:t>
                          </a:r>
                          <a:endParaRPr lang="en-US" i="0" baseline="30000" dirty="0"/>
                        </a:p>
                      </a:txBody>
                      <a:tcPr/>
                    </a:tc>
                    <a:tc>
                      <a:txBody>
                        <a:bodyPr/>
                        <a:lstStyle/>
                        <a:p>
                          <a:pPr algn="ctr"/>
                          <a:r>
                            <a:rPr lang="en-US" i="0" dirty="0"/>
                            <a:t>16-24” Circle</a:t>
                          </a:r>
                        </a:p>
                        <a:p>
                          <a:pPr algn="ctr"/>
                          <a:r>
                            <a:rPr lang="en-US" i="0" dirty="0"/>
                            <a:t>(200 in</a:t>
                          </a:r>
                          <a:r>
                            <a:rPr lang="en-US" i="0" baseline="30000" dirty="0"/>
                            <a:t>2</a:t>
                          </a:r>
                          <a:r>
                            <a:rPr lang="en-US" i="0" baseline="0" dirty="0"/>
                            <a:t>)</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i="0" dirty="0"/>
                            <a:t>16” Square </a:t>
                          </a:r>
                          <a:br>
                            <a:rPr lang="en-US" i="0" dirty="0"/>
                          </a:br>
                          <a:r>
                            <a:rPr lang="en-US" i="0" dirty="0"/>
                            <a:t>(256 in</a:t>
                          </a:r>
                          <a:r>
                            <a:rPr lang="en-US" i="0" baseline="30000" dirty="0"/>
                            <a:t>2</a:t>
                          </a:r>
                          <a:r>
                            <a:rPr lang="en-US" i="0" baseline="0" dirty="0"/>
                            <a:t>)</a:t>
                          </a:r>
                        </a:p>
                      </a:txBody>
                      <a:tcPr/>
                    </a:tc>
                    <a:extLst>
                      <a:ext uri="{0D108BD9-81ED-4DB2-BD59-A6C34878D82A}">
                        <a16:rowId xmlns:a16="http://schemas.microsoft.com/office/drawing/2014/main" val="286845680"/>
                      </a:ext>
                    </a:extLst>
                  </a:tr>
                  <a:tr h="370840">
                    <a:tc>
                      <a:txBody>
                        <a:bodyPr/>
                        <a:lstStyle/>
                        <a:p>
                          <a:pPr algn="r"/>
                          <a:r>
                            <a:rPr lang="en-US" dirty="0"/>
                            <a:t>Penetration</a:t>
                          </a:r>
                        </a:p>
                      </a:txBody>
                      <a:tcPr/>
                    </a:tc>
                    <a:tc>
                      <a:txBody>
                        <a:bodyPr/>
                        <a:lstStyle/>
                        <a:p>
                          <a:endParaRPr lang="en-US"/>
                        </a:p>
                      </a:txBody>
                      <a:tcPr>
                        <a:blipFill>
                          <a:blip r:embed="rId2"/>
                          <a:stretch>
                            <a:fillRect l="-77580" t="-337705" r="-204270" b="-103279"/>
                          </a:stretch>
                        </a:blipFill>
                      </a:tcPr>
                    </a:tc>
                    <a:tc>
                      <a:txBody>
                        <a:bodyPr/>
                        <a:lstStyle/>
                        <a:p>
                          <a:endParaRPr lang="en-US"/>
                        </a:p>
                      </a:txBody>
                      <a:tcPr>
                        <a:blipFill>
                          <a:blip r:embed="rId2"/>
                          <a:stretch>
                            <a:fillRect l="-183456" t="-337705" r="-111029" b="-103279"/>
                          </a:stretch>
                        </a:blipFill>
                      </a:tcPr>
                    </a:tc>
                    <a:tc>
                      <a:txBody>
                        <a:bodyPr/>
                        <a:lstStyle/>
                        <a:p>
                          <a:endParaRPr lang="en-US"/>
                        </a:p>
                      </a:txBody>
                      <a:tcPr>
                        <a:blipFill>
                          <a:blip r:embed="rId2"/>
                          <a:stretch>
                            <a:fillRect l="-258725" t="-337705" r="-1342" b="-103279"/>
                          </a:stretch>
                        </a:blipFill>
                      </a:tcPr>
                    </a:tc>
                    <a:extLst>
                      <a:ext uri="{0D108BD9-81ED-4DB2-BD59-A6C34878D82A}">
                        <a16:rowId xmlns:a16="http://schemas.microsoft.com/office/drawing/2014/main" val="4056721758"/>
                      </a:ext>
                    </a:extLst>
                  </a:tr>
                  <a:tr h="370840">
                    <a:tc>
                      <a:txBody>
                        <a:bodyPr/>
                        <a:lstStyle/>
                        <a:p>
                          <a:pPr algn="r"/>
                          <a:r>
                            <a:rPr lang="en-US" dirty="0"/>
                            <a:t>Charging</a:t>
                          </a:r>
                        </a:p>
                      </a:txBody>
                      <a:tcPr/>
                    </a:tc>
                    <a:tc>
                      <a:txBody>
                        <a:bodyPr/>
                        <a:lstStyle/>
                        <a:p>
                          <a:pPr algn="ctr"/>
                          <a:r>
                            <a:rPr lang="en-US" i="0" dirty="0"/>
                            <a:t>None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i="0" baseline="0" dirty="0"/>
                            <a:t>Deep, Negative </a:t>
                          </a:r>
                          <a:r>
                            <a:rPr lang="en-US" i="0" baseline="0" dirty="0" err="1"/>
                            <a:t>chg</a:t>
                          </a:r>
                          <a:endParaRPr lang="en-US" i="0" dirty="0"/>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i="0" dirty="0"/>
                            <a:t>Shallow,</a:t>
                          </a:r>
                          <a:r>
                            <a:rPr lang="en-US" i="0" baseline="0" dirty="0"/>
                            <a:t> Positive </a:t>
                          </a:r>
                          <a:r>
                            <a:rPr lang="en-US" i="0" baseline="0" dirty="0" err="1"/>
                            <a:t>chg</a:t>
                          </a:r>
                          <a:endParaRPr lang="en-US" i="0" dirty="0"/>
                        </a:p>
                      </a:txBody>
                      <a:tcPr/>
                    </a:tc>
                    <a:extLst>
                      <a:ext uri="{0D108BD9-81ED-4DB2-BD59-A6C34878D82A}">
                        <a16:rowId xmlns:a16="http://schemas.microsoft.com/office/drawing/2014/main" val="2044225941"/>
                      </a:ext>
                    </a:extLst>
                  </a:tr>
                </a:tbl>
              </a:graphicData>
            </a:graphic>
          </p:graphicFrame>
        </mc:Fallback>
      </mc:AlternateContent>
      <p:sp>
        <p:nvSpPr>
          <p:cNvPr id="7" name="Rectangle 6"/>
          <p:cNvSpPr/>
          <p:nvPr/>
        </p:nvSpPr>
        <p:spPr>
          <a:xfrm>
            <a:off x="3811900" y="3406747"/>
            <a:ext cx="5621403" cy="276999"/>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200" i="0" dirty="0">
                <a:solidFill>
                  <a:prstClr val="black"/>
                </a:solidFill>
                <a:effectLst/>
                <a:latin typeface="Calibri" panose="020F0502020204030204"/>
              </a:rPr>
              <a:t>*Larger spot areas are easily achievable on X-ray, but dose rate reduces proportionally</a:t>
            </a:r>
          </a:p>
        </p:txBody>
      </p:sp>
      <p:grpSp>
        <p:nvGrpSpPr>
          <p:cNvPr id="8" name="Group 7">
            <a:extLst>
              <a:ext uri="{FF2B5EF4-FFF2-40B4-BE49-F238E27FC236}">
                <a16:creationId xmlns:a16="http://schemas.microsoft.com/office/drawing/2014/main" id="{B843BB1C-F263-49A8-B59A-2CC615B47C18}"/>
              </a:ext>
            </a:extLst>
          </p:cNvPr>
          <p:cNvGrpSpPr/>
          <p:nvPr/>
        </p:nvGrpSpPr>
        <p:grpSpPr>
          <a:xfrm>
            <a:off x="2684491" y="3698199"/>
            <a:ext cx="7185282" cy="2760587"/>
            <a:chOff x="2684491" y="3698199"/>
            <a:chExt cx="7185282" cy="2760587"/>
          </a:xfrm>
        </p:grpSpPr>
        <p:grpSp>
          <p:nvGrpSpPr>
            <p:cNvPr id="21" name="Group 20"/>
            <p:cNvGrpSpPr/>
            <p:nvPr/>
          </p:nvGrpSpPr>
          <p:grpSpPr>
            <a:xfrm>
              <a:off x="3110349" y="3698199"/>
              <a:ext cx="6759424" cy="2400357"/>
              <a:chOff x="1328738" y="4238625"/>
              <a:chExt cx="4533900" cy="1617043"/>
            </a:xfrm>
          </p:grpSpPr>
          <p:sp>
            <p:nvSpPr>
              <p:cNvPr id="9" name="Freeform 8"/>
              <p:cNvSpPr/>
              <p:nvPr/>
            </p:nvSpPr>
            <p:spPr>
              <a:xfrm>
                <a:off x="1331273" y="4453138"/>
                <a:ext cx="168366" cy="1402530"/>
              </a:xfrm>
              <a:custGeom>
                <a:avLst/>
                <a:gdLst>
                  <a:gd name="connsiteX0" fmla="*/ 0 w 427219"/>
                  <a:gd name="connsiteY0" fmla="*/ 1147697 h 1402530"/>
                  <a:gd name="connsiteX1" fmla="*/ 127416 w 427219"/>
                  <a:gd name="connsiteY1" fmla="*/ 1155192 h 1402530"/>
                  <a:gd name="connsiteX2" fmla="*/ 172387 w 427219"/>
                  <a:gd name="connsiteY2" fmla="*/ 1102726 h 1402530"/>
                  <a:gd name="connsiteX3" fmla="*/ 202367 w 427219"/>
                  <a:gd name="connsiteY3" fmla="*/ 802923 h 1402530"/>
                  <a:gd name="connsiteX4" fmla="*/ 202367 w 427219"/>
                  <a:gd name="connsiteY4" fmla="*/ 60910 h 1402530"/>
                  <a:gd name="connsiteX5" fmla="*/ 239842 w 427219"/>
                  <a:gd name="connsiteY5" fmla="*/ 53415 h 1402530"/>
                  <a:gd name="connsiteX6" fmla="*/ 239842 w 427219"/>
                  <a:gd name="connsiteY6" fmla="*/ 143356 h 1402530"/>
                  <a:gd name="connsiteX7" fmla="*/ 262328 w 427219"/>
                  <a:gd name="connsiteY7" fmla="*/ 1117717 h 1402530"/>
                  <a:gd name="connsiteX8" fmla="*/ 269823 w 427219"/>
                  <a:gd name="connsiteY8" fmla="*/ 1342569 h 1402530"/>
                  <a:gd name="connsiteX9" fmla="*/ 314793 w 427219"/>
                  <a:gd name="connsiteY9" fmla="*/ 1380044 h 1402530"/>
                  <a:gd name="connsiteX10" fmla="*/ 427219 w 427219"/>
                  <a:gd name="connsiteY10" fmla="*/ 1402530 h 1402530"/>
                  <a:gd name="connsiteX0" fmla="*/ 0 w 374832"/>
                  <a:gd name="connsiteY0" fmla="*/ 1161984 h 1402530"/>
                  <a:gd name="connsiteX1" fmla="*/ 75029 w 374832"/>
                  <a:gd name="connsiteY1" fmla="*/ 1155192 h 1402530"/>
                  <a:gd name="connsiteX2" fmla="*/ 120000 w 374832"/>
                  <a:gd name="connsiteY2" fmla="*/ 1102726 h 1402530"/>
                  <a:gd name="connsiteX3" fmla="*/ 149980 w 374832"/>
                  <a:gd name="connsiteY3" fmla="*/ 802923 h 1402530"/>
                  <a:gd name="connsiteX4" fmla="*/ 149980 w 374832"/>
                  <a:gd name="connsiteY4" fmla="*/ 60910 h 1402530"/>
                  <a:gd name="connsiteX5" fmla="*/ 187455 w 374832"/>
                  <a:gd name="connsiteY5" fmla="*/ 53415 h 1402530"/>
                  <a:gd name="connsiteX6" fmla="*/ 187455 w 374832"/>
                  <a:gd name="connsiteY6" fmla="*/ 143356 h 1402530"/>
                  <a:gd name="connsiteX7" fmla="*/ 209941 w 374832"/>
                  <a:gd name="connsiteY7" fmla="*/ 1117717 h 1402530"/>
                  <a:gd name="connsiteX8" fmla="*/ 217436 w 374832"/>
                  <a:gd name="connsiteY8" fmla="*/ 1342569 h 1402530"/>
                  <a:gd name="connsiteX9" fmla="*/ 262406 w 374832"/>
                  <a:gd name="connsiteY9" fmla="*/ 1380044 h 1402530"/>
                  <a:gd name="connsiteX10" fmla="*/ 374832 w 374832"/>
                  <a:gd name="connsiteY10" fmla="*/ 1402530 h 1402530"/>
                  <a:gd name="connsiteX0" fmla="*/ 0 w 374832"/>
                  <a:gd name="connsiteY0" fmla="*/ 1161984 h 1402530"/>
                  <a:gd name="connsiteX1" fmla="*/ 75029 w 374832"/>
                  <a:gd name="connsiteY1" fmla="*/ 1155192 h 1402530"/>
                  <a:gd name="connsiteX2" fmla="*/ 120000 w 374832"/>
                  <a:gd name="connsiteY2" fmla="*/ 1102726 h 1402530"/>
                  <a:gd name="connsiteX3" fmla="*/ 149980 w 374832"/>
                  <a:gd name="connsiteY3" fmla="*/ 802923 h 1402530"/>
                  <a:gd name="connsiteX4" fmla="*/ 149980 w 374832"/>
                  <a:gd name="connsiteY4" fmla="*/ 60910 h 1402530"/>
                  <a:gd name="connsiteX5" fmla="*/ 187455 w 374832"/>
                  <a:gd name="connsiteY5" fmla="*/ 53415 h 1402530"/>
                  <a:gd name="connsiteX6" fmla="*/ 187455 w 374832"/>
                  <a:gd name="connsiteY6" fmla="*/ 143356 h 1402530"/>
                  <a:gd name="connsiteX7" fmla="*/ 209941 w 374832"/>
                  <a:gd name="connsiteY7" fmla="*/ 1117717 h 1402530"/>
                  <a:gd name="connsiteX8" fmla="*/ 217436 w 374832"/>
                  <a:gd name="connsiteY8" fmla="*/ 1342569 h 1402530"/>
                  <a:gd name="connsiteX9" fmla="*/ 262406 w 374832"/>
                  <a:gd name="connsiteY9" fmla="*/ 1380044 h 1402530"/>
                  <a:gd name="connsiteX10" fmla="*/ 374832 w 374832"/>
                  <a:gd name="connsiteY10" fmla="*/ 1402530 h 1402530"/>
                  <a:gd name="connsiteX0" fmla="*/ 0 w 336732"/>
                  <a:gd name="connsiteY0" fmla="*/ 1157222 h 1402530"/>
                  <a:gd name="connsiteX1" fmla="*/ 36929 w 336732"/>
                  <a:gd name="connsiteY1" fmla="*/ 1155192 h 1402530"/>
                  <a:gd name="connsiteX2" fmla="*/ 81900 w 336732"/>
                  <a:gd name="connsiteY2" fmla="*/ 1102726 h 1402530"/>
                  <a:gd name="connsiteX3" fmla="*/ 111880 w 336732"/>
                  <a:gd name="connsiteY3" fmla="*/ 802923 h 1402530"/>
                  <a:gd name="connsiteX4" fmla="*/ 111880 w 336732"/>
                  <a:gd name="connsiteY4" fmla="*/ 60910 h 1402530"/>
                  <a:gd name="connsiteX5" fmla="*/ 149355 w 336732"/>
                  <a:gd name="connsiteY5" fmla="*/ 53415 h 1402530"/>
                  <a:gd name="connsiteX6" fmla="*/ 149355 w 336732"/>
                  <a:gd name="connsiteY6" fmla="*/ 143356 h 1402530"/>
                  <a:gd name="connsiteX7" fmla="*/ 171841 w 336732"/>
                  <a:gd name="connsiteY7" fmla="*/ 1117717 h 1402530"/>
                  <a:gd name="connsiteX8" fmla="*/ 179336 w 336732"/>
                  <a:gd name="connsiteY8" fmla="*/ 1342569 h 1402530"/>
                  <a:gd name="connsiteX9" fmla="*/ 224306 w 336732"/>
                  <a:gd name="connsiteY9" fmla="*/ 1380044 h 1402530"/>
                  <a:gd name="connsiteX10" fmla="*/ 336732 w 336732"/>
                  <a:gd name="connsiteY10" fmla="*/ 1402530 h 1402530"/>
                  <a:gd name="connsiteX0" fmla="*/ 0 w 336732"/>
                  <a:gd name="connsiteY0" fmla="*/ 1157222 h 1402530"/>
                  <a:gd name="connsiteX1" fmla="*/ 36929 w 336732"/>
                  <a:gd name="connsiteY1" fmla="*/ 1155192 h 1402530"/>
                  <a:gd name="connsiteX2" fmla="*/ 81900 w 336732"/>
                  <a:gd name="connsiteY2" fmla="*/ 1102726 h 1402530"/>
                  <a:gd name="connsiteX3" fmla="*/ 111880 w 336732"/>
                  <a:gd name="connsiteY3" fmla="*/ 802923 h 1402530"/>
                  <a:gd name="connsiteX4" fmla="*/ 111880 w 336732"/>
                  <a:gd name="connsiteY4" fmla="*/ 60910 h 1402530"/>
                  <a:gd name="connsiteX5" fmla="*/ 149355 w 336732"/>
                  <a:gd name="connsiteY5" fmla="*/ 53415 h 1402530"/>
                  <a:gd name="connsiteX6" fmla="*/ 149355 w 336732"/>
                  <a:gd name="connsiteY6" fmla="*/ 143356 h 1402530"/>
                  <a:gd name="connsiteX7" fmla="*/ 171841 w 336732"/>
                  <a:gd name="connsiteY7" fmla="*/ 1117717 h 1402530"/>
                  <a:gd name="connsiteX8" fmla="*/ 179336 w 336732"/>
                  <a:gd name="connsiteY8" fmla="*/ 1342569 h 1402530"/>
                  <a:gd name="connsiteX9" fmla="*/ 224306 w 336732"/>
                  <a:gd name="connsiteY9" fmla="*/ 1380044 h 1402530"/>
                  <a:gd name="connsiteX10" fmla="*/ 336732 w 336732"/>
                  <a:gd name="connsiteY10" fmla="*/ 1402530 h 1402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6732" h="1402530">
                    <a:moveTo>
                      <a:pt x="0" y="1157222"/>
                    </a:moveTo>
                    <a:cubicBezTo>
                      <a:pt x="61249" y="1150430"/>
                      <a:pt x="23279" y="1164275"/>
                      <a:pt x="36929" y="1155192"/>
                    </a:cubicBezTo>
                    <a:cubicBezTo>
                      <a:pt x="50579" y="1146109"/>
                      <a:pt x="69408" y="1161437"/>
                      <a:pt x="81900" y="1102726"/>
                    </a:cubicBezTo>
                    <a:cubicBezTo>
                      <a:pt x="94392" y="1044015"/>
                      <a:pt x="106883" y="976559"/>
                      <a:pt x="111880" y="802923"/>
                    </a:cubicBezTo>
                    <a:cubicBezTo>
                      <a:pt x="116877" y="629287"/>
                      <a:pt x="105634" y="185828"/>
                      <a:pt x="111880" y="60910"/>
                    </a:cubicBezTo>
                    <a:cubicBezTo>
                      <a:pt x="118126" y="-64008"/>
                      <a:pt x="143109" y="39674"/>
                      <a:pt x="149355" y="53415"/>
                    </a:cubicBezTo>
                    <a:cubicBezTo>
                      <a:pt x="155601" y="67156"/>
                      <a:pt x="145607" y="-34028"/>
                      <a:pt x="149355" y="143356"/>
                    </a:cubicBezTo>
                    <a:cubicBezTo>
                      <a:pt x="153103" y="320740"/>
                      <a:pt x="166844" y="917848"/>
                      <a:pt x="171841" y="1117717"/>
                    </a:cubicBezTo>
                    <a:cubicBezTo>
                      <a:pt x="176838" y="1317586"/>
                      <a:pt x="170592" y="1298848"/>
                      <a:pt x="179336" y="1342569"/>
                    </a:cubicBezTo>
                    <a:cubicBezTo>
                      <a:pt x="188080" y="1386290"/>
                      <a:pt x="198073" y="1370051"/>
                      <a:pt x="224306" y="1380044"/>
                    </a:cubicBezTo>
                    <a:cubicBezTo>
                      <a:pt x="250539" y="1390037"/>
                      <a:pt x="304253" y="1371301"/>
                      <a:pt x="336732" y="1402530"/>
                    </a:cubicBezTo>
                  </a:path>
                </a:pathLst>
              </a:cu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eaLnBrk="1" fontAlgn="auto" hangingPunct="1">
                  <a:lnSpc>
                    <a:spcPct val="100000"/>
                  </a:lnSpc>
                  <a:spcBef>
                    <a:spcPts val="0"/>
                  </a:spcBef>
                  <a:spcAft>
                    <a:spcPts val="0"/>
                  </a:spcAft>
                </a:pPr>
                <a:endParaRPr lang="en-US" sz="1800" i="0">
                  <a:solidFill>
                    <a:prstClr val="white"/>
                  </a:solidFill>
                  <a:effectLst/>
                  <a:latin typeface="Calibri" panose="020F0502020204030204"/>
                </a:endParaRPr>
              </a:p>
            </p:txBody>
          </p:sp>
          <p:sp>
            <p:nvSpPr>
              <p:cNvPr id="11" name="Freeform 10"/>
              <p:cNvSpPr/>
              <p:nvPr/>
            </p:nvSpPr>
            <p:spPr>
              <a:xfrm>
                <a:off x="1331273" y="5292374"/>
                <a:ext cx="1619250" cy="563293"/>
              </a:xfrm>
              <a:custGeom>
                <a:avLst/>
                <a:gdLst>
                  <a:gd name="connsiteX0" fmla="*/ 0 w 1619250"/>
                  <a:gd name="connsiteY0" fmla="*/ 414074 h 1329855"/>
                  <a:gd name="connsiteX1" fmla="*/ 52388 w 1619250"/>
                  <a:gd name="connsiteY1" fmla="*/ 337874 h 1329855"/>
                  <a:gd name="connsiteX2" fmla="*/ 152400 w 1619250"/>
                  <a:gd name="connsiteY2" fmla="*/ 171187 h 1329855"/>
                  <a:gd name="connsiteX3" fmla="*/ 257175 w 1619250"/>
                  <a:gd name="connsiteY3" fmla="*/ 42599 h 1329855"/>
                  <a:gd name="connsiteX4" fmla="*/ 366713 w 1619250"/>
                  <a:gd name="connsiteY4" fmla="*/ 4499 h 1329855"/>
                  <a:gd name="connsiteX5" fmla="*/ 514350 w 1619250"/>
                  <a:gd name="connsiteY5" fmla="*/ 133087 h 1329855"/>
                  <a:gd name="connsiteX6" fmla="*/ 819150 w 1619250"/>
                  <a:gd name="connsiteY6" fmla="*/ 566474 h 1329855"/>
                  <a:gd name="connsiteX7" fmla="*/ 1219200 w 1619250"/>
                  <a:gd name="connsiteY7" fmla="*/ 1209412 h 1329855"/>
                  <a:gd name="connsiteX8" fmla="*/ 1619250 w 1619250"/>
                  <a:gd name="connsiteY8" fmla="*/ 1328474 h 132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19250" h="1329855">
                    <a:moveTo>
                      <a:pt x="0" y="414074"/>
                    </a:moveTo>
                    <a:cubicBezTo>
                      <a:pt x="13494" y="396214"/>
                      <a:pt x="26988" y="378355"/>
                      <a:pt x="52388" y="337874"/>
                    </a:cubicBezTo>
                    <a:cubicBezTo>
                      <a:pt x="77788" y="297393"/>
                      <a:pt x="118269" y="220399"/>
                      <a:pt x="152400" y="171187"/>
                    </a:cubicBezTo>
                    <a:cubicBezTo>
                      <a:pt x="186531" y="121974"/>
                      <a:pt x="221456" y="70380"/>
                      <a:pt x="257175" y="42599"/>
                    </a:cubicBezTo>
                    <a:cubicBezTo>
                      <a:pt x="292894" y="14818"/>
                      <a:pt x="323851" y="-10582"/>
                      <a:pt x="366713" y="4499"/>
                    </a:cubicBezTo>
                    <a:cubicBezTo>
                      <a:pt x="409575" y="19580"/>
                      <a:pt x="438944" y="39425"/>
                      <a:pt x="514350" y="133087"/>
                    </a:cubicBezTo>
                    <a:cubicBezTo>
                      <a:pt x="589756" y="226749"/>
                      <a:pt x="701675" y="387086"/>
                      <a:pt x="819150" y="566474"/>
                    </a:cubicBezTo>
                    <a:cubicBezTo>
                      <a:pt x="936625" y="745862"/>
                      <a:pt x="1085850" y="1082412"/>
                      <a:pt x="1219200" y="1209412"/>
                    </a:cubicBezTo>
                    <a:cubicBezTo>
                      <a:pt x="1352550" y="1336412"/>
                      <a:pt x="1485900" y="1332443"/>
                      <a:pt x="1619250" y="1328474"/>
                    </a:cubicBezTo>
                  </a:path>
                </a:pathLst>
              </a:cu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eaLnBrk="1" fontAlgn="auto" hangingPunct="1">
                  <a:lnSpc>
                    <a:spcPct val="100000"/>
                  </a:lnSpc>
                  <a:spcBef>
                    <a:spcPts val="0"/>
                  </a:spcBef>
                  <a:spcAft>
                    <a:spcPts val="0"/>
                  </a:spcAft>
                </a:pPr>
                <a:endParaRPr lang="en-US" sz="1800" i="0">
                  <a:solidFill>
                    <a:prstClr val="white"/>
                  </a:solidFill>
                  <a:effectLst/>
                  <a:latin typeface="Calibri" panose="020F0502020204030204"/>
                </a:endParaRPr>
              </a:p>
            </p:txBody>
          </p:sp>
          <p:sp>
            <p:nvSpPr>
              <p:cNvPr id="12" name="Freeform 11"/>
              <p:cNvSpPr/>
              <p:nvPr/>
            </p:nvSpPr>
            <p:spPr>
              <a:xfrm>
                <a:off x="1328738" y="5484757"/>
                <a:ext cx="4533900" cy="328612"/>
              </a:xfrm>
              <a:custGeom>
                <a:avLst/>
                <a:gdLst>
                  <a:gd name="connsiteX0" fmla="*/ 0 w 4048125"/>
                  <a:gd name="connsiteY0" fmla="*/ 0 h 328612"/>
                  <a:gd name="connsiteX1" fmla="*/ 114300 w 4048125"/>
                  <a:gd name="connsiteY1" fmla="*/ 90487 h 328612"/>
                  <a:gd name="connsiteX2" fmla="*/ 333375 w 4048125"/>
                  <a:gd name="connsiteY2" fmla="*/ 171450 h 328612"/>
                  <a:gd name="connsiteX3" fmla="*/ 547687 w 4048125"/>
                  <a:gd name="connsiteY3" fmla="*/ 200025 h 328612"/>
                  <a:gd name="connsiteX4" fmla="*/ 4048125 w 4048125"/>
                  <a:gd name="connsiteY4" fmla="*/ 328612 h 3286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125" h="328612">
                    <a:moveTo>
                      <a:pt x="0" y="0"/>
                    </a:moveTo>
                    <a:cubicBezTo>
                      <a:pt x="29369" y="30956"/>
                      <a:pt x="58738" y="61912"/>
                      <a:pt x="114300" y="90487"/>
                    </a:cubicBezTo>
                    <a:cubicBezTo>
                      <a:pt x="169863" y="119062"/>
                      <a:pt x="261144" y="153194"/>
                      <a:pt x="333375" y="171450"/>
                    </a:cubicBezTo>
                    <a:cubicBezTo>
                      <a:pt x="405606" y="189706"/>
                      <a:pt x="547687" y="200025"/>
                      <a:pt x="547687" y="200025"/>
                    </a:cubicBezTo>
                    <a:lnTo>
                      <a:pt x="4048125" y="328612"/>
                    </a:lnTo>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eaLnBrk="1" fontAlgn="auto" hangingPunct="1">
                  <a:lnSpc>
                    <a:spcPct val="100000"/>
                  </a:lnSpc>
                  <a:spcBef>
                    <a:spcPts val="0"/>
                  </a:spcBef>
                  <a:spcAft>
                    <a:spcPts val="0"/>
                  </a:spcAft>
                </a:pPr>
                <a:endParaRPr lang="en-US" sz="1800" i="0">
                  <a:solidFill>
                    <a:prstClr val="white"/>
                  </a:solidFill>
                  <a:effectLst/>
                  <a:latin typeface="Calibri" panose="020F0502020204030204"/>
                </a:endParaRPr>
              </a:p>
            </p:txBody>
          </p:sp>
          <p:grpSp>
            <p:nvGrpSpPr>
              <p:cNvPr id="20" name="Group 19"/>
              <p:cNvGrpSpPr/>
              <p:nvPr/>
            </p:nvGrpSpPr>
            <p:grpSpPr>
              <a:xfrm>
                <a:off x="1328738" y="4238625"/>
                <a:ext cx="4533900" cy="1617043"/>
                <a:chOff x="1328738" y="4238625"/>
                <a:chExt cx="4533900" cy="1617043"/>
              </a:xfrm>
            </p:grpSpPr>
            <p:cxnSp>
              <p:nvCxnSpPr>
                <p:cNvPr id="14" name="Straight Connector 13"/>
                <p:cNvCxnSpPr/>
                <p:nvPr/>
              </p:nvCxnSpPr>
              <p:spPr>
                <a:xfrm flipV="1">
                  <a:off x="1328738" y="4238625"/>
                  <a:ext cx="0" cy="1617043"/>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a:off x="1328738" y="5855667"/>
                  <a:ext cx="4533900" cy="0"/>
                </a:xfrm>
                <a:prstGeom prst="line">
                  <a:avLst/>
                </a:prstGeom>
                <a:ln w="285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22" name="Rectangle 21"/>
            <p:cNvSpPr/>
            <p:nvPr/>
          </p:nvSpPr>
          <p:spPr>
            <a:xfrm>
              <a:off x="3177135" y="3855210"/>
              <a:ext cx="1222365" cy="369332"/>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800" i="0" dirty="0">
                  <a:solidFill>
                    <a:prstClr val="black"/>
                  </a:solidFill>
                  <a:effectLst/>
                  <a:latin typeface="Calibri" panose="020F0502020204030204"/>
                </a:rPr>
                <a:t>Proton</a:t>
              </a:r>
            </a:p>
          </p:txBody>
        </p:sp>
        <p:sp>
          <p:nvSpPr>
            <p:cNvPr id="24" name="Rectangle 23"/>
            <p:cNvSpPr/>
            <p:nvPr/>
          </p:nvSpPr>
          <p:spPr>
            <a:xfrm>
              <a:off x="3673584" y="5011243"/>
              <a:ext cx="1222365" cy="369332"/>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800" i="0" dirty="0">
                  <a:solidFill>
                    <a:prstClr val="black"/>
                  </a:solidFill>
                  <a:effectLst/>
                  <a:latin typeface="Calibri" panose="020F0502020204030204"/>
                </a:rPr>
                <a:t>Electron</a:t>
              </a:r>
            </a:p>
          </p:txBody>
        </p:sp>
        <p:sp>
          <p:nvSpPr>
            <p:cNvPr id="25" name="Rectangle 24"/>
            <p:cNvSpPr/>
            <p:nvPr/>
          </p:nvSpPr>
          <p:spPr>
            <a:xfrm>
              <a:off x="5522614" y="5564839"/>
              <a:ext cx="1222365" cy="369332"/>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800" i="0" dirty="0">
                  <a:solidFill>
                    <a:prstClr val="black"/>
                  </a:solidFill>
                  <a:effectLst/>
                  <a:latin typeface="Calibri" panose="020F0502020204030204"/>
                </a:rPr>
                <a:t>X-ray</a:t>
              </a:r>
            </a:p>
          </p:txBody>
        </p:sp>
        <p:sp>
          <p:nvSpPr>
            <p:cNvPr id="26" name="Rectangle 25"/>
            <p:cNvSpPr/>
            <p:nvPr/>
          </p:nvSpPr>
          <p:spPr>
            <a:xfrm rot="16200000">
              <a:off x="2257974" y="4584726"/>
              <a:ext cx="1222365" cy="369332"/>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800" i="0" dirty="0">
                  <a:solidFill>
                    <a:prstClr val="black"/>
                  </a:solidFill>
                  <a:effectLst/>
                  <a:latin typeface="Calibri" panose="020F0502020204030204"/>
                </a:rPr>
                <a:t>Dose Rate</a:t>
              </a:r>
            </a:p>
          </p:txBody>
        </p:sp>
        <p:sp>
          <p:nvSpPr>
            <p:cNvPr id="27" name="Rectangle 26"/>
            <p:cNvSpPr/>
            <p:nvPr/>
          </p:nvSpPr>
          <p:spPr>
            <a:xfrm>
              <a:off x="6234794" y="6089454"/>
              <a:ext cx="1222365" cy="369332"/>
            </a:xfrm>
            <a:prstGeom prst="rect">
              <a:avLst/>
            </a:prstGeom>
          </p:spPr>
          <p:txBody>
            <a:bodyPr wrap="square">
              <a:spAutoFit/>
            </a:bodyPr>
            <a:lstStyle/>
            <a:p>
              <a:pPr algn="l" defTabSz="457200" eaLnBrk="1" fontAlgn="auto" hangingPunct="1">
                <a:lnSpc>
                  <a:spcPct val="100000"/>
                </a:lnSpc>
                <a:spcBef>
                  <a:spcPts val="0"/>
                </a:spcBef>
                <a:spcAft>
                  <a:spcPts val="0"/>
                </a:spcAft>
              </a:pPr>
              <a:r>
                <a:rPr lang="en-US" sz="1800" i="0" dirty="0">
                  <a:solidFill>
                    <a:prstClr val="black"/>
                  </a:solidFill>
                  <a:effectLst/>
                  <a:latin typeface="Calibri" panose="020F0502020204030204"/>
                </a:rPr>
                <a:t>Depth</a:t>
              </a:r>
            </a:p>
          </p:txBody>
        </p:sp>
      </p:grpSp>
    </p:spTree>
    <p:extLst>
      <p:ext uri="{BB962C8B-B14F-4D97-AF65-F5344CB8AC3E}">
        <p14:creationId xmlns:p14="http://schemas.microsoft.com/office/powerpoint/2010/main" val="181542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114300"/>
            <a:ext cx="6629400" cy="838200"/>
          </a:xfrm>
        </p:spPr>
        <p:txBody>
          <a:bodyPr/>
          <a:lstStyle/>
          <a:p>
            <a:pPr eaLnBrk="1" hangingPunct="1"/>
            <a:r>
              <a:rPr lang="en-US" altLang="en-US" b="1" dirty="0"/>
              <a:t>Planetary Protection</a:t>
            </a:r>
            <a:endParaRPr lang="en-US" dirty="0"/>
          </a:p>
        </p:txBody>
      </p:sp>
      <p:sp>
        <p:nvSpPr>
          <p:cNvPr id="3" name="Content Placeholder 2"/>
          <p:cNvSpPr>
            <a:spLocks noGrp="1"/>
          </p:cNvSpPr>
          <p:nvPr>
            <p:ph idx="1"/>
          </p:nvPr>
        </p:nvSpPr>
        <p:spPr>
          <a:xfrm>
            <a:off x="3429000" y="1219200"/>
            <a:ext cx="7924800" cy="3908762"/>
          </a:xfrm>
        </p:spPr>
        <p:txBody>
          <a:bodyPr/>
          <a:lstStyle/>
          <a:p>
            <a:pPr eaLnBrk="1" hangingPunct="1">
              <a:buFont typeface="Arial"/>
              <a:buChar char="•"/>
            </a:pPr>
            <a:r>
              <a:rPr lang="en-US" altLang="en-US" sz="2000" dirty="0">
                <a:cs typeface="Arial"/>
              </a:rPr>
              <a:t>Current NASA projects include landers to touchdown on the surface of potentially life-supporting planets and moons.</a:t>
            </a:r>
            <a:endParaRPr lang="en-US" sz="2000">
              <a:cs typeface="Arial"/>
            </a:endParaRPr>
          </a:p>
          <a:p>
            <a:pPr eaLnBrk="1" hangingPunct="1">
              <a:buFont typeface="Arial"/>
              <a:buChar char="•"/>
            </a:pPr>
            <a:r>
              <a:rPr lang="en-US" altLang="en-US" sz="2000" dirty="0">
                <a:cs typeface="Arial"/>
              </a:rPr>
              <a:t>Planetary protection is the required prevention of accidental transportation of Earth's microbes to these environments.</a:t>
            </a:r>
          </a:p>
          <a:p>
            <a:pPr eaLnBrk="1" hangingPunct="1">
              <a:buFont typeface="Arial"/>
              <a:buChar char="•"/>
            </a:pPr>
            <a:r>
              <a:rPr lang="en-US" altLang="en-US" sz="2000" dirty="0">
                <a:cs typeface="Arial"/>
              </a:rPr>
              <a:t>In addition to traditional interplanetary spacecraft decontamination operations, EM41 is investigating new techniques for biological burden reduction.</a:t>
            </a:r>
          </a:p>
          <a:p>
            <a:pPr eaLnBrk="1" hangingPunct="1">
              <a:buFont typeface="Arial"/>
              <a:buChar char="•"/>
            </a:pPr>
            <a:r>
              <a:rPr lang="en-US" altLang="en-US" sz="2000" dirty="0">
                <a:cs typeface="Arial"/>
              </a:rPr>
              <a:t>Studies are focusing on solid rocket propulsion systems and the innate antimicrobial capacity of both the chemical agents within the motor and of the assembly and operational environments.</a:t>
            </a:r>
          </a:p>
          <a:p>
            <a:pPr eaLnBrk="1" hangingPunct="1">
              <a:buNone/>
            </a:pPr>
            <a:endParaRPr lang="en-US" altLang="en-US" sz="2000" b="1" dirty="0">
              <a:cs typeface="Arial"/>
            </a:endParaRPr>
          </a:p>
        </p:txBody>
      </p:sp>
      <p:pic>
        <p:nvPicPr>
          <p:cNvPr id="4" name="Picture 4">
            <a:extLst>
              <a:ext uri="{FF2B5EF4-FFF2-40B4-BE49-F238E27FC236}">
                <a16:creationId xmlns:a16="http://schemas.microsoft.com/office/drawing/2014/main" id="{2723D57A-079A-4F34-94FE-516BFAA549D2}"/>
              </a:ext>
            </a:extLst>
          </p:cNvPr>
          <p:cNvPicPr>
            <a:picLocks noChangeAspect="1"/>
          </p:cNvPicPr>
          <p:nvPr/>
        </p:nvPicPr>
        <p:blipFill>
          <a:blip r:embed="rId5"/>
          <a:stretch>
            <a:fillRect/>
          </a:stretch>
        </p:blipFill>
        <p:spPr>
          <a:xfrm>
            <a:off x="46799" y="1219200"/>
            <a:ext cx="3391054" cy="1910395"/>
          </a:xfrm>
          <a:prstGeom prst="rect">
            <a:avLst/>
          </a:prstGeom>
        </p:spPr>
      </p:pic>
      <p:sp>
        <p:nvSpPr>
          <p:cNvPr id="5" name="TextBox 4"/>
          <p:cNvSpPr txBox="1"/>
          <p:nvPr/>
        </p:nvSpPr>
        <p:spPr>
          <a:xfrm>
            <a:off x="381000" y="3147194"/>
            <a:ext cx="2090641" cy="303353"/>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i="0" dirty="0">
                <a:solidFill>
                  <a:srgbClr val="000000"/>
                </a:solidFill>
              </a:rPr>
              <a:t>Tardigrade</a:t>
            </a:r>
          </a:p>
        </p:txBody>
      </p:sp>
      <p:pic>
        <p:nvPicPr>
          <p:cNvPr id="6" name="Picture 6"/>
          <p:cNvPicPr>
            <a:picLocks noChangeAspect="1"/>
          </p:cNvPicPr>
          <p:nvPr/>
        </p:nvPicPr>
        <p:blipFill>
          <a:blip r:embed="rId6"/>
          <a:stretch>
            <a:fillRect/>
          </a:stretch>
        </p:blipFill>
        <p:spPr>
          <a:xfrm>
            <a:off x="5943600" y="4876800"/>
            <a:ext cx="2743200" cy="1787536"/>
          </a:xfrm>
          <a:prstGeom prst="rect">
            <a:avLst/>
          </a:prstGeom>
        </p:spPr>
      </p:pic>
      <p:sp>
        <p:nvSpPr>
          <p:cNvPr id="8" name="TextBox 7"/>
          <p:cNvSpPr txBox="1"/>
          <p:nvPr/>
        </p:nvSpPr>
        <p:spPr>
          <a:xfrm>
            <a:off x="9097161" y="5638800"/>
            <a:ext cx="2286000" cy="512641"/>
          </a:xfrm>
          <a:prstGeom prst="rect">
            <a:avLst/>
          </a:prstGeom>
          <a:ln>
            <a:solidFill>
              <a:schemeClr val="accent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i="0" dirty="0">
                <a:solidFill>
                  <a:srgbClr val="000000"/>
                </a:solidFill>
              </a:rPr>
              <a:t>Bacilli on Propellant Sample</a:t>
            </a:r>
          </a:p>
        </p:txBody>
      </p:sp>
      <p:pic>
        <p:nvPicPr>
          <p:cNvPr id="9" name="tardigrade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b="23154"/>
          <a:stretch/>
        </p:blipFill>
        <p:spPr>
          <a:xfrm>
            <a:off x="656100" y="3527647"/>
            <a:ext cx="2087100" cy="2851309"/>
          </a:xfrm>
          <a:prstGeom prst="rect">
            <a:avLst/>
          </a:prstGeom>
        </p:spPr>
      </p:pic>
      <p:sp>
        <p:nvSpPr>
          <p:cNvPr id="10" name="Left Arrow 9"/>
          <p:cNvSpPr/>
          <p:nvPr/>
        </p:nvSpPr>
        <p:spPr bwMode="auto">
          <a:xfrm>
            <a:off x="8763000" y="5715000"/>
            <a:ext cx="334161" cy="381000"/>
          </a:xfrm>
          <a:prstGeom prst="leftArrow">
            <a:avLst/>
          </a:prstGeom>
          <a:solidFill>
            <a:schemeClr val="accent2"/>
          </a:solid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sp>
        <p:nvSpPr>
          <p:cNvPr id="11" name="TextBox 10"/>
          <p:cNvSpPr txBox="1"/>
          <p:nvPr/>
        </p:nvSpPr>
        <p:spPr>
          <a:xfrm>
            <a:off x="3290581" y="5201301"/>
            <a:ext cx="1662419" cy="1138773"/>
          </a:xfrm>
          <a:prstGeom prst="rect">
            <a:avLst/>
          </a:prstGeom>
          <a:ln>
            <a:solidFill>
              <a:schemeClr val="accent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600" i="0" dirty="0">
                <a:solidFill>
                  <a:srgbClr val="000000"/>
                </a:solidFill>
              </a:rPr>
              <a:t>Video of Tardigrade through a microscope lens</a:t>
            </a:r>
          </a:p>
        </p:txBody>
      </p:sp>
      <p:sp>
        <p:nvSpPr>
          <p:cNvPr id="12" name="Left Arrow 11"/>
          <p:cNvSpPr/>
          <p:nvPr/>
        </p:nvSpPr>
        <p:spPr bwMode="auto">
          <a:xfrm>
            <a:off x="2971800" y="5291356"/>
            <a:ext cx="334161" cy="381000"/>
          </a:xfrm>
          <a:prstGeom prst="leftArrow">
            <a:avLst/>
          </a:prstGeom>
          <a:solidFill>
            <a:schemeClr val="accent2"/>
          </a:solidFill>
          <a:ln w="9525" cap="flat" cmpd="sng" algn="ctr">
            <a:solidFill>
              <a:srgbClr val="000099"/>
            </a:solidFill>
            <a:prstDash val="solid"/>
            <a:round/>
            <a:headEnd type="none" w="med" len="med"/>
            <a:tailEnd type="triangl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85000"/>
              </a:lnSpc>
              <a:spcBef>
                <a:spcPct val="0"/>
              </a:spcBef>
              <a:spcAft>
                <a:spcPct val="0"/>
              </a:spcAft>
              <a:buClrTx/>
              <a:buSzTx/>
              <a:buFontTx/>
              <a:buNone/>
              <a:tabLst/>
            </a:pPr>
            <a:endParaRPr kumimoji="0" lang="en-US" sz="2800" b="0" i="1" u="none" strike="noStrike" cap="none" normalizeH="0" baseline="0">
              <a:ln>
                <a:noFill/>
              </a:ln>
              <a:solidFill>
                <a:srgbClr val="000099"/>
              </a:solidFill>
              <a:effectLst>
                <a:outerShdw blurRad="38100" dist="38100" dir="2700000" algn="tl">
                  <a:srgbClr val="000000">
                    <a:alpha val="43137"/>
                  </a:srgbClr>
                </a:outerShdw>
              </a:effectLst>
              <a:latin typeface="Arial Black" pitchFamily="34" charset="0"/>
            </a:endParaRPr>
          </a:p>
        </p:txBody>
      </p:sp>
    </p:spTree>
    <p:extLst>
      <p:ext uri="{BB962C8B-B14F-4D97-AF65-F5344CB8AC3E}">
        <p14:creationId xmlns:p14="http://schemas.microsoft.com/office/powerpoint/2010/main" val="304419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5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000" y="63244"/>
            <a:ext cx="6781800" cy="990600"/>
          </a:xfrm>
        </p:spPr>
        <p:txBody>
          <a:bodyPr/>
          <a:lstStyle/>
          <a:p>
            <a:r>
              <a:rPr lang="en-US" dirty="0"/>
              <a:t>Atomic Oxygen (AO)</a:t>
            </a:r>
          </a:p>
        </p:txBody>
      </p:sp>
      <p:sp>
        <p:nvSpPr>
          <p:cNvPr id="3" name="Subtitle 2"/>
          <p:cNvSpPr>
            <a:spLocks noGrp="1"/>
          </p:cNvSpPr>
          <p:nvPr>
            <p:ph type="subTitle" idx="1"/>
          </p:nvPr>
        </p:nvSpPr>
        <p:spPr>
          <a:xfrm>
            <a:off x="381001" y="1142741"/>
            <a:ext cx="11429999" cy="1538883"/>
          </a:xfrm>
        </p:spPr>
        <p:txBody>
          <a:bodyPr/>
          <a:lstStyle/>
          <a:p>
            <a:pPr marL="342900" indent="-342900" algn="l">
              <a:buFont typeface="Arial" panose="020B0604020202020204" pitchFamily="34" charset="0"/>
              <a:buChar char="•"/>
            </a:pPr>
            <a:r>
              <a:rPr lang="en-US" b="0" dirty="0">
                <a:solidFill>
                  <a:schemeClr val="tx1"/>
                </a:solidFill>
              </a:rPr>
              <a:t>We breathe O</a:t>
            </a:r>
            <a:r>
              <a:rPr lang="en-US" b="0" baseline="-25000" dirty="0">
                <a:solidFill>
                  <a:schemeClr val="tx1"/>
                </a:solidFill>
              </a:rPr>
              <a:t>2</a:t>
            </a:r>
            <a:r>
              <a:rPr lang="en-US" b="0" dirty="0">
                <a:solidFill>
                  <a:schemeClr val="tx1"/>
                </a:solidFill>
              </a:rPr>
              <a:t> molecular oxygen.  In the ionosphere, UV breaks O</a:t>
            </a:r>
            <a:r>
              <a:rPr lang="en-US" b="0" baseline="-25000" dirty="0">
                <a:solidFill>
                  <a:schemeClr val="tx1"/>
                </a:solidFill>
              </a:rPr>
              <a:t>2</a:t>
            </a:r>
            <a:r>
              <a:rPr lang="en-US" b="0" dirty="0">
                <a:solidFill>
                  <a:schemeClr val="tx1"/>
                </a:solidFill>
              </a:rPr>
              <a:t> into oxygen atoms (O).  This reacts with many materials and can be extremely destructive.</a:t>
            </a:r>
          </a:p>
          <a:p>
            <a:pPr marL="342900" indent="-342900" algn="l">
              <a:buFont typeface="Arial" panose="020B0604020202020204" pitchFamily="34" charset="0"/>
              <a:buChar char="•"/>
            </a:pPr>
            <a:r>
              <a:rPr lang="en-US" b="0" dirty="0">
                <a:solidFill>
                  <a:schemeClr val="tx1"/>
                </a:solidFill>
              </a:rPr>
              <a:t>AO is found in low Earth orbit (LEO) and low Martian orbit.</a:t>
            </a:r>
          </a:p>
          <a:p>
            <a:pPr marL="342900" indent="-342900" algn="l">
              <a:buFont typeface="Arial" panose="020B0604020202020204" pitchFamily="34" charset="0"/>
              <a:buChar char="•"/>
            </a:pPr>
            <a:endParaRPr lang="en-US" dirty="0">
              <a:solidFill>
                <a:schemeClr val="tx1"/>
              </a:solidFill>
            </a:endParaRPr>
          </a:p>
        </p:txBody>
      </p:sp>
      <p:sp>
        <p:nvSpPr>
          <p:cNvPr id="6" name="TextBox 5">
            <a:extLst>
              <a:ext uri="{FF2B5EF4-FFF2-40B4-BE49-F238E27FC236}">
                <a16:creationId xmlns:a16="http://schemas.microsoft.com/office/drawing/2014/main" id="{C3235CB3-ACA8-41C8-952B-6525826184D2}"/>
              </a:ext>
            </a:extLst>
          </p:cNvPr>
          <p:cNvSpPr txBox="1"/>
          <p:nvPr/>
        </p:nvSpPr>
        <p:spPr>
          <a:xfrm>
            <a:off x="2827017" y="6477000"/>
            <a:ext cx="2202183" cy="301620"/>
          </a:xfrm>
          <a:prstGeom prst="rect">
            <a:avLst/>
          </a:prstGeom>
          <a:noFill/>
          <a:ln>
            <a:noFill/>
          </a:ln>
        </p:spPr>
        <p:txBody>
          <a:bodyPr wrap="square" rtlCol="0">
            <a:spAutoFit/>
          </a:bodyPr>
          <a:lstStyle/>
          <a:p>
            <a:r>
              <a:rPr lang="en-US" sz="1600" i="0" dirty="0">
                <a:effectLst/>
                <a:latin typeface="+mn-lt"/>
              </a:rPr>
              <a:t>After Space Exposure</a:t>
            </a:r>
          </a:p>
        </p:txBody>
      </p:sp>
      <p:sp>
        <p:nvSpPr>
          <p:cNvPr id="11" name="TextBox 10">
            <a:extLst>
              <a:ext uri="{FF2B5EF4-FFF2-40B4-BE49-F238E27FC236}">
                <a16:creationId xmlns:a16="http://schemas.microsoft.com/office/drawing/2014/main" id="{C3235CB3-ACA8-41C8-952B-6525826184D2}"/>
              </a:ext>
            </a:extLst>
          </p:cNvPr>
          <p:cNvSpPr txBox="1"/>
          <p:nvPr/>
        </p:nvSpPr>
        <p:spPr>
          <a:xfrm>
            <a:off x="-152400" y="6477000"/>
            <a:ext cx="3352800" cy="301622"/>
          </a:xfrm>
          <a:prstGeom prst="rect">
            <a:avLst/>
          </a:prstGeom>
          <a:noFill/>
          <a:ln>
            <a:noFill/>
          </a:ln>
        </p:spPr>
        <p:txBody>
          <a:bodyPr wrap="square" rtlCol="0">
            <a:spAutoFit/>
          </a:bodyPr>
          <a:lstStyle/>
          <a:p>
            <a:r>
              <a:rPr lang="en-US" sz="1600" i="0" dirty="0">
                <a:effectLst/>
                <a:latin typeface="+mn-lt"/>
              </a:rPr>
              <a:t>Before Space Exposure</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8547"/>
          <a:stretch/>
        </p:blipFill>
        <p:spPr>
          <a:xfrm>
            <a:off x="609600" y="4229271"/>
            <a:ext cx="1905000" cy="217825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0146" y="4268368"/>
            <a:ext cx="1708054" cy="2173893"/>
          </a:xfrm>
          <a:prstGeom prst="rect">
            <a:avLst/>
          </a:prstGeom>
        </p:spPr>
      </p:pic>
      <p:pic>
        <p:nvPicPr>
          <p:cNvPr id="8" name="Picture 7"/>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823431" y="2286001"/>
            <a:ext cx="4063768" cy="3778593"/>
          </a:xfrm>
          <a:prstGeom prst="rect">
            <a:avLst/>
          </a:prstGeom>
        </p:spPr>
      </p:pic>
      <p:sp>
        <p:nvSpPr>
          <p:cNvPr id="9" name="TextBox 8"/>
          <p:cNvSpPr txBox="1"/>
          <p:nvPr/>
        </p:nvSpPr>
        <p:spPr>
          <a:xfrm>
            <a:off x="381001" y="2320636"/>
            <a:ext cx="7315199" cy="2185214"/>
          </a:xfrm>
          <a:prstGeom prst="rect">
            <a:avLst/>
          </a:prstGeom>
          <a:noFill/>
        </p:spPr>
        <p:txBody>
          <a:bodyPr wrap="square" rtlCol="0">
            <a:spAutoFit/>
          </a:bodyPr>
          <a:lstStyle/>
          <a:p>
            <a:pPr algn="l"/>
            <a:r>
              <a:rPr lang="en-US" sz="2000" i="0" dirty="0">
                <a:solidFill>
                  <a:schemeClr val="tx1"/>
                </a:solidFill>
                <a:effectLst/>
                <a:latin typeface="+mn-lt"/>
              </a:rPr>
              <a:t>MSFC’s</a:t>
            </a:r>
            <a:r>
              <a:rPr lang="en-US" sz="2000" b="1" i="0" dirty="0">
                <a:solidFill>
                  <a:schemeClr val="tx1"/>
                </a:solidFill>
                <a:effectLst/>
                <a:latin typeface="+mn-lt"/>
              </a:rPr>
              <a:t> Atomic Oxygen Beam Facility (AOBF) </a:t>
            </a:r>
            <a:r>
              <a:rPr lang="en-US" sz="2000" i="0" dirty="0">
                <a:solidFill>
                  <a:schemeClr val="tx1"/>
                </a:solidFill>
                <a:effectLst/>
                <a:latin typeface="+mn-lt"/>
              </a:rPr>
              <a:t>provides an accurate simulation of AO in LEO</a:t>
            </a:r>
          </a:p>
          <a:p>
            <a:pPr algn="l"/>
            <a:endParaRPr lang="en-US" sz="2000" i="0" dirty="0">
              <a:solidFill>
                <a:schemeClr val="tx1"/>
              </a:solidFill>
              <a:effectLst/>
              <a:latin typeface="+mn-lt"/>
            </a:endParaRPr>
          </a:p>
          <a:p>
            <a:pPr marL="342900" indent="-342900" algn="l">
              <a:buFont typeface="Arial" panose="020B0604020202020204" pitchFamily="34" charset="0"/>
              <a:buChar char="•"/>
            </a:pPr>
            <a:r>
              <a:rPr lang="en-US" sz="2000" i="0" dirty="0">
                <a:solidFill>
                  <a:schemeClr val="tx1"/>
                </a:solidFill>
                <a:effectLst/>
                <a:latin typeface="+mn-lt"/>
              </a:rPr>
              <a:t>5 eV atomic oxygen source</a:t>
            </a:r>
          </a:p>
          <a:p>
            <a:pPr marL="342900" indent="-342900" algn="l">
              <a:buFont typeface="Arial" panose="020B0604020202020204" pitchFamily="34" charset="0"/>
              <a:buChar char="•"/>
            </a:pPr>
            <a:endParaRPr lang="en-US" sz="2000" i="0" dirty="0">
              <a:solidFill>
                <a:schemeClr val="tx1"/>
              </a:solidFill>
              <a:effectLst/>
              <a:latin typeface="+mn-lt"/>
            </a:endParaRPr>
          </a:p>
          <a:p>
            <a:pPr marL="342900" indent="-342900" algn="l">
              <a:buFont typeface="Arial" panose="020B0604020202020204" pitchFamily="34" charset="0"/>
              <a:buChar char="•"/>
            </a:pPr>
            <a:r>
              <a:rPr lang="en-US" sz="2000" i="0" dirty="0">
                <a:solidFill>
                  <a:schemeClr val="tx1"/>
                </a:solidFill>
                <a:effectLst/>
                <a:latin typeface="+mn-lt"/>
              </a:rPr>
              <a:t>Used to determine the erosion rate of materials and the effect on thermal properties</a:t>
            </a:r>
          </a:p>
          <a:p>
            <a:pPr algn="l"/>
            <a:endParaRPr lang="en-US" sz="2000" i="0" dirty="0">
              <a:solidFill>
                <a:schemeClr val="tx1"/>
              </a:solidFill>
              <a:effectLst/>
              <a:latin typeface="+mn-lt"/>
            </a:endParaRPr>
          </a:p>
        </p:txBody>
      </p:sp>
      <p:pic>
        <p:nvPicPr>
          <p:cNvPr id="12" name="Picture 11"/>
          <p:cNvPicPr>
            <a:picLocks noChangeAspect="1"/>
          </p:cNvPicPr>
          <p:nvPr/>
        </p:nvPicPr>
        <p:blipFill rotWithShape="1">
          <a:blip r:embed="rId6"/>
          <a:srcRect t="16213" b="12121"/>
          <a:stretch/>
        </p:blipFill>
        <p:spPr>
          <a:xfrm>
            <a:off x="5053703" y="4419600"/>
            <a:ext cx="2551813" cy="1371600"/>
          </a:xfrm>
          <a:prstGeom prst="rect">
            <a:avLst/>
          </a:prstGeom>
        </p:spPr>
      </p:pic>
      <p:sp>
        <p:nvSpPr>
          <p:cNvPr id="10" name="TextBox 9"/>
          <p:cNvSpPr txBox="1"/>
          <p:nvPr/>
        </p:nvSpPr>
        <p:spPr>
          <a:xfrm>
            <a:off x="5334000" y="5890360"/>
            <a:ext cx="2362200" cy="589392"/>
          </a:xfrm>
          <a:prstGeom prst="rect">
            <a:avLst/>
          </a:prstGeom>
          <a:noFill/>
        </p:spPr>
        <p:txBody>
          <a:bodyPr wrap="square" rtlCol="0">
            <a:spAutoFit/>
          </a:bodyPr>
          <a:lstStyle/>
          <a:p>
            <a:pPr algn="l"/>
            <a:r>
              <a:rPr lang="en-US" sz="1800" i="0" dirty="0">
                <a:effectLst/>
                <a:latin typeface="+mn-lt"/>
              </a:rPr>
              <a:t>Heatshield Material</a:t>
            </a:r>
          </a:p>
          <a:p>
            <a:pPr algn="l"/>
            <a:endParaRPr lang="en-US" sz="2000" i="0" dirty="0">
              <a:solidFill>
                <a:schemeClr val="tx1"/>
              </a:solidFill>
              <a:effectLst/>
              <a:latin typeface="+mn-lt"/>
            </a:endParaRPr>
          </a:p>
        </p:txBody>
      </p:sp>
      <p:sp>
        <p:nvSpPr>
          <p:cNvPr id="13" name="TextBox 12"/>
          <p:cNvSpPr txBox="1"/>
          <p:nvPr/>
        </p:nvSpPr>
        <p:spPr>
          <a:xfrm>
            <a:off x="8686800" y="6064594"/>
            <a:ext cx="2667000" cy="353943"/>
          </a:xfrm>
          <a:prstGeom prst="rect">
            <a:avLst/>
          </a:prstGeom>
          <a:noFill/>
        </p:spPr>
        <p:txBody>
          <a:bodyPr wrap="square" rtlCol="0">
            <a:spAutoFit/>
          </a:bodyPr>
          <a:lstStyle/>
          <a:p>
            <a:r>
              <a:rPr lang="en-US" sz="2000" i="0" dirty="0">
                <a:effectLst/>
                <a:latin typeface="+mn-lt"/>
              </a:rPr>
              <a:t>AOBF</a:t>
            </a:r>
          </a:p>
        </p:txBody>
      </p:sp>
    </p:spTree>
    <p:extLst>
      <p:ext uri="{BB962C8B-B14F-4D97-AF65-F5344CB8AC3E}">
        <p14:creationId xmlns:p14="http://schemas.microsoft.com/office/powerpoint/2010/main" val="1753469473"/>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0CB97DC1-314B-1840-9686-21DD60FDCB17}" vid="{69BDCAEF-B97E-734D-93AE-571839D275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19d39912-030a-467f-ac93-718927b3898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56695B9CAD37145A517A3D7512B95DF" ma:contentTypeVersion="3" ma:contentTypeDescription="Create a new document." ma:contentTypeScope="" ma:versionID="6631b7f614aed39fc8b634da92b15467">
  <xsd:schema xmlns:xsd="http://www.w3.org/2001/XMLSchema" xmlns:xs="http://www.w3.org/2001/XMLSchema" xmlns:p="http://schemas.microsoft.com/office/2006/metadata/properties" xmlns:ns2="19d39912-030a-467f-ac93-718927b38983" targetNamespace="http://schemas.microsoft.com/office/2006/metadata/properties" ma:root="true" ma:fieldsID="a9dd81249b0bde85a1dc70bc59805936" ns2:_="">
    <xsd:import namespace="19d39912-030a-467f-ac93-718927b38983"/>
    <xsd:element name="properties">
      <xsd:complexType>
        <xsd:sequence>
          <xsd:element name="documentManagement">
            <xsd:complexType>
              <xsd:all>
                <xsd:element ref="ns2:MediaServiceMetadata" minOccurs="0"/>
                <xsd:element ref="ns2:MediaServiceFast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d39912-030a-467f-ac93-718927b389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s" ma:index="10" nillable="true" ma:displayName="Notes" ma:format="Dropdown" ma:internalName="Notes">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5473A6E-6C6F-4D4B-803D-5898D5132168}">
  <ds:schemaRefs>
    <ds:schemaRef ds:uri="http://schemas.microsoft.com/office/infopath/2007/PartnerControls"/>
    <ds:schemaRef ds:uri="http://purl.org/dc/dcmitype/"/>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http://purl.org/dc/terms/"/>
    <ds:schemaRef ds:uri="95351f8c-3420-49f7-a091-28e53b5dd0e8"/>
    <ds:schemaRef ds:uri="3bbb31d1-623b-489b-bce0-e344ebdbbf16"/>
    <ds:schemaRef ds:uri="http://www.w3.org/XML/1998/namespace"/>
    <ds:schemaRef ds:uri="19d39912-030a-467f-ac93-718927b38983"/>
  </ds:schemaRefs>
</ds:datastoreItem>
</file>

<file path=customXml/itemProps2.xml><?xml version="1.0" encoding="utf-8"?>
<ds:datastoreItem xmlns:ds="http://schemas.openxmlformats.org/officeDocument/2006/customXml" ds:itemID="{29CC46E4-5702-469E-91D7-36E27A593C81}">
  <ds:schemaRefs>
    <ds:schemaRef ds:uri="http://schemas.microsoft.com/sharepoint/v3/contenttype/forms"/>
  </ds:schemaRefs>
</ds:datastoreItem>
</file>

<file path=customXml/itemProps3.xml><?xml version="1.0" encoding="utf-8"?>
<ds:datastoreItem xmlns:ds="http://schemas.openxmlformats.org/officeDocument/2006/customXml" ds:itemID="{D218B773-9E0D-4AD0-9EE3-E9841AC90C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d39912-030a-467f-ac93-718927b389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3817</Words>
  <Application>Microsoft Office PowerPoint</Application>
  <PresentationFormat>Widescreen</PresentationFormat>
  <Paragraphs>345</Paragraphs>
  <Slides>22</Slides>
  <Notes>21</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Arial</vt:lpstr>
      <vt:lpstr>Arial Black</vt:lpstr>
      <vt:lpstr>Calibri</vt:lpstr>
      <vt:lpstr>Calibri Light</vt:lpstr>
      <vt:lpstr>Cambria Math</vt:lpstr>
      <vt:lpstr>Segoe UI</vt:lpstr>
      <vt:lpstr>1_Office Theme</vt:lpstr>
      <vt:lpstr>Office Theme</vt:lpstr>
      <vt:lpstr>Celestial</vt:lpstr>
      <vt:lpstr> Space Environmental Effects Testing Capabilities at MSFC</vt:lpstr>
      <vt:lpstr>Space Environmental Effects (SEE)</vt:lpstr>
      <vt:lpstr>Space EnvironmentAL Effects (SEE)</vt:lpstr>
      <vt:lpstr>SEE Team Capabilities</vt:lpstr>
      <vt:lpstr>Ultraviolet (UV) Radiation</vt:lpstr>
      <vt:lpstr>Solar Photon Radiation Including UV</vt:lpstr>
      <vt:lpstr>Ionizing Radiation: High-Energy Electrons and Protons</vt:lpstr>
      <vt:lpstr>Ionizing Radiation: X-Ray and Solar Wind</vt:lpstr>
      <vt:lpstr>Irradiation of Explosive materials</vt:lpstr>
      <vt:lpstr>Plasma Environments &amp; SPACECRAFT CHARGING</vt:lpstr>
      <vt:lpstr>Damage Due to Electro-static Discharge (ESD) </vt:lpstr>
      <vt:lpstr>Plasma Instruments: On-orbit and In the Lab</vt:lpstr>
      <vt:lpstr>Planetary and Extraterrestrial Environments</vt:lpstr>
      <vt:lpstr>Future Regolith Test Chambers…</vt:lpstr>
      <vt:lpstr>EM41 Impact Test Capabilities</vt:lpstr>
      <vt:lpstr>Material Flight Experiments</vt:lpstr>
      <vt:lpstr>Analytical Capabilities</vt:lpstr>
      <vt:lpstr>PowerPoint Presentation</vt:lpstr>
      <vt:lpstr>PowerPoint Presentation</vt:lpstr>
      <vt:lpstr>Comparison Of Capability</vt:lpstr>
      <vt:lpstr>Planetary Protection</vt:lpstr>
      <vt:lpstr>Atomic Oxygen (AO)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Did you  Know Marshall Did That?  Space Environmental Effects</dc:title>
  <dc:creator/>
  <cp:lastModifiedBy/>
  <cp:revision>11</cp:revision>
  <dcterms:created xsi:type="dcterms:W3CDTF">2018-11-02T17:11:14Z</dcterms:created>
  <dcterms:modified xsi:type="dcterms:W3CDTF">2021-09-28T14:35:22Z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0x010100456695B9CAD37145A517A3D7512B95DF</vt:lpwstr>
  </property>
</Properties>
</file>