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9"/>
  </p:notesMasterIdLst>
  <p:sldIdLst>
    <p:sldId id="355" r:id="rId5"/>
    <p:sldId id="262" r:id="rId6"/>
    <p:sldId id="263" r:id="rId7"/>
    <p:sldId id="35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8A754A-9287-4F73-90ED-EC3C5BC75F52}" v="2" dt="2021-09-16T21:15:09.179"/>
    <p1510:client id="{7488C15E-0E9F-42DE-8FCC-28B5D4184FA1}" v="454" dt="2021-09-16T23:09:09.189"/>
    <p1510:client id="{DB0F49BB-CF3B-4D6C-85DE-5DBC6538B160}" v="66" dt="2021-09-17T18:06:02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4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D31F3-FC3F-4725-BE26-F59FE805EC6A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83D9B-9B5C-4C20-95D5-1C4D51EF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79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83D9B-9B5C-4C20-95D5-1C4D51EFA0E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19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6927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1524000" y="3565196"/>
            <a:ext cx="9144000" cy="0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20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6713"/>
            <a:ext cx="9692640" cy="79552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47775"/>
            <a:ext cx="11430000" cy="5372100"/>
          </a:xfrm>
        </p:spPr>
        <p:txBody>
          <a:bodyPr/>
          <a:lstStyle>
            <a:lvl2pPr indent="-320040"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81000" y="1076415"/>
            <a:ext cx="11430000" cy="0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23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381000" y="1099854"/>
            <a:ext cx="11430000" cy="0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1000" y="1223682"/>
            <a:ext cx="11430000" cy="5080865"/>
          </a:xfrm>
        </p:spPr>
        <p:txBody>
          <a:bodyPr/>
          <a:lstStyle>
            <a:lvl2pPr indent="-320040"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2342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94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51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43883" y="4570415"/>
            <a:ext cx="10515600" cy="0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016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247871"/>
            <a:ext cx="9692640" cy="79552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04926"/>
            <a:ext cx="5486400" cy="5210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304926"/>
            <a:ext cx="5486400" cy="5210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381000" y="1072399"/>
            <a:ext cx="11430000" cy="0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53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7001"/>
            <a:ext cx="9692640" cy="79552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26808"/>
            <a:ext cx="5486400" cy="46308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839886"/>
            <a:ext cx="5486400" cy="43604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226808"/>
            <a:ext cx="5486400" cy="46308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1839881"/>
            <a:ext cx="5486400" cy="4356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381000" y="1076703"/>
            <a:ext cx="11430000" cy="0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72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81000" y="1091449"/>
            <a:ext cx="11430000" cy="0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95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>
            <a:off x="381000" y="1139074"/>
            <a:ext cx="11430000" cy="0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11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664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8609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548" y="221205"/>
            <a:ext cx="9248776" cy="731296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6936" y="142057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0999" y="1420570"/>
            <a:ext cx="43434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81000" y="1129549"/>
            <a:ext cx="11430000" cy="0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9601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180475"/>
            <a:ext cx="4572000" cy="105385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05412" y="1526383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526383"/>
            <a:ext cx="4572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81000" y="1234324"/>
            <a:ext cx="11430000" cy="0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657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81000" y="1100974"/>
            <a:ext cx="11430000" cy="0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97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9555" y="365125"/>
            <a:ext cx="2628900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104021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190873" y="365125"/>
            <a:ext cx="0" cy="5811838"/>
          </a:xfrm>
          <a:prstGeom prst="line">
            <a:avLst/>
          </a:prstGeom>
          <a:ln w="38100">
            <a:miter lim="800000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169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37" y="187767"/>
            <a:ext cx="10402615" cy="882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20787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502" y="287560"/>
            <a:ext cx="825535" cy="68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8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7432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hyperlink" Target="https://www-air.larc.nasa.gov/cgi-bin/ArcView/activate.2019#HOSTETLER.CHRIS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A523F-7162-4AE8-8143-570BC6E626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HSRL-2 Data Products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272225-C029-4FC4-B21E-F019EB0AE7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8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5553E7-5A6C-4245-8FE4-8C9D5514F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29" y="174303"/>
            <a:ext cx="10825841" cy="795528"/>
          </a:xfrm>
        </p:spPr>
        <p:txBody>
          <a:bodyPr>
            <a:noAutofit/>
          </a:bodyPr>
          <a:lstStyle/>
          <a:p>
            <a:r>
              <a:rPr lang="en-US" sz="2400" b="1"/>
              <a:t>LaRC Airborne High Spectral Resolution Lidar – Generation 2 (“HSRL-2”)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95357F-450F-4974-AC59-60FA67764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952" y="1138202"/>
            <a:ext cx="5399714" cy="5648750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1"/>
              <a:t>Data Products 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600" b="1">
                <a:solidFill>
                  <a:schemeClr val="accent1"/>
                </a:solidFill>
              </a:rPr>
              <a:t>hdf5 data and </a:t>
            </a:r>
            <a:r>
              <a:rPr lang="en-US" sz="1600" b="1" err="1">
                <a:solidFill>
                  <a:schemeClr val="accent1"/>
                </a:solidFill>
              </a:rPr>
              <a:t>png</a:t>
            </a:r>
            <a:r>
              <a:rPr lang="en-US" sz="1600" b="1">
                <a:solidFill>
                  <a:schemeClr val="accent1"/>
                </a:solidFill>
              </a:rPr>
              <a:t> plot images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</a:pPr>
            <a:r>
              <a:rPr lang="en-US" sz="1600"/>
              <a:t>Aerosol Extensive Measurements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400"/>
              <a:t>Particulate backscatter profiles (355, 532, 1064 nm)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1400" err="1"/>
              <a:t>Δx</a:t>
            </a:r>
            <a:r>
              <a:rPr lang="en-US" sz="1400"/>
              <a:t> ~ 1 km,  </a:t>
            </a:r>
            <a:r>
              <a:rPr lang="en-US" sz="1400" err="1"/>
              <a:t>Δz</a:t>
            </a:r>
            <a:r>
              <a:rPr lang="en-US" sz="1400"/>
              <a:t> ~ 15 m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400"/>
              <a:t>Aerosol extinction profiles and AOT (355 and 532 nm)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1400" err="1"/>
              <a:t>Δx</a:t>
            </a:r>
            <a:r>
              <a:rPr lang="en-US" sz="1400"/>
              <a:t> ~ 6 km,  </a:t>
            </a:r>
            <a:r>
              <a:rPr lang="en-US" sz="1400" err="1"/>
              <a:t>Δz</a:t>
            </a:r>
            <a:r>
              <a:rPr lang="en-US" sz="1400"/>
              <a:t> ~ 270 m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</a:pPr>
            <a:r>
              <a:rPr lang="en-US" sz="1600"/>
              <a:t>Aerosol Intensive measurements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400"/>
              <a:t>Particle depolarization profiles (355, 532, 1064 nm)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1400" err="1"/>
              <a:t>Δx</a:t>
            </a:r>
            <a:r>
              <a:rPr lang="en-US" sz="1400"/>
              <a:t> ~ 1 km,  </a:t>
            </a:r>
            <a:r>
              <a:rPr lang="en-US" sz="1400" err="1"/>
              <a:t>Δz</a:t>
            </a:r>
            <a:r>
              <a:rPr lang="en-US" sz="1400"/>
              <a:t> ~ 15 m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400"/>
              <a:t>Extinction-to-backscatter ratio profiles (355 and 532 nm)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1400" err="1"/>
              <a:t>Δx</a:t>
            </a:r>
            <a:r>
              <a:rPr lang="en-US" sz="1400"/>
              <a:t> ~ 6 km,  </a:t>
            </a:r>
            <a:r>
              <a:rPr lang="en-US" sz="1400" err="1"/>
              <a:t>Δz</a:t>
            </a:r>
            <a:r>
              <a:rPr lang="en-US" sz="1400"/>
              <a:t> ~ 270 m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400"/>
              <a:t>Angstrom exponent profiles 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1400"/>
              <a:t>Extinction: 355-532  </a:t>
            </a:r>
            <a:r>
              <a:rPr lang="el-GR" sz="1400"/>
              <a:t>(Δ</a:t>
            </a:r>
            <a:r>
              <a:rPr lang="en-US" sz="1400"/>
              <a:t>x ~ 6 km,  </a:t>
            </a:r>
            <a:r>
              <a:rPr lang="el-GR" sz="1400"/>
              <a:t>Δ</a:t>
            </a:r>
            <a:r>
              <a:rPr lang="en-US" sz="1400"/>
              <a:t>z ~ 315 m)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1400"/>
              <a:t>Backscatter 355-532, 532-1064 </a:t>
            </a:r>
            <a:r>
              <a:rPr lang="el-GR" sz="1400"/>
              <a:t>(Δ</a:t>
            </a:r>
            <a:r>
              <a:rPr lang="en-US" sz="1400"/>
              <a:t>x ~ 1 km, </a:t>
            </a:r>
            <a:r>
              <a:rPr lang="el-GR" sz="1400"/>
              <a:t>Δ</a:t>
            </a:r>
            <a:r>
              <a:rPr lang="en-US" sz="1400"/>
              <a:t>z ~ 15 m)</a:t>
            </a:r>
            <a:endParaRPr lang="en-US" sz="1600"/>
          </a:p>
          <a:p>
            <a:pPr marL="285750" indent="-285750">
              <a:spcBef>
                <a:spcPts val="0"/>
              </a:spcBef>
              <a:spcAft>
                <a:spcPts val="600"/>
              </a:spcAft>
            </a:pPr>
            <a:r>
              <a:rPr lang="en-US" sz="1600"/>
              <a:t>Aerosol Type 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</a:pPr>
            <a:r>
              <a:rPr lang="en-US" sz="1600"/>
              <a:t>Aerosol Optical Thickness</a:t>
            </a:r>
            <a:endParaRPr lang="en-US" sz="1600">
              <a:cs typeface="Arial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</a:pPr>
            <a:r>
              <a:rPr lang="en-US" sz="1600">
                <a:cs typeface="Arial"/>
              </a:rPr>
              <a:t>Cloud top heights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</a:pPr>
            <a:r>
              <a:rPr lang="en-US" sz="1600">
                <a:cs typeface="Arial"/>
              </a:rPr>
              <a:t>Cloud top extinction and lidar ratios (future)</a:t>
            </a:r>
            <a:endParaRPr lang="en-US"/>
          </a:p>
          <a:p>
            <a:pPr marL="285750" indent="-285750">
              <a:spcBef>
                <a:spcPts val="0"/>
              </a:spcBef>
              <a:spcAft>
                <a:spcPts val="300"/>
              </a:spcAft>
            </a:pPr>
            <a:endParaRPr lang="en-US" sz="1600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600" b="1">
                <a:solidFill>
                  <a:schemeClr val="accent1"/>
                </a:solidFill>
              </a:rPr>
              <a:t>ICARTT format</a:t>
            </a:r>
          </a:p>
          <a:p>
            <a:pPr marL="285750" indent="-285750">
              <a:spcBef>
                <a:spcPts val="0"/>
              </a:spcBef>
              <a:spcAft>
                <a:spcPts val="300"/>
              </a:spcAft>
            </a:pPr>
            <a:r>
              <a:rPr lang="en-US" sz="1600"/>
              <a:t>Mixed Layer Heights</a:t>
            </a:r>
          </a:p>
          <a:p>
            <a:pPr marL="285750" indent="-285750">
              <a:spcBef>
                <a:spcPts val="0"/>
              </a:spcBef>
              <a:spcAft>
                <a:spcPts val="300"/>
              </a:spcAft>
            </a:pPr>
            <a:r>
              <a:rPr lang="en-US" sz="1600"/>
              <a:t>Aerosol Optical Thickness</a:t>
            </a:r>
          </a:p>
          <a:p>
            <a:pPr marL="285750" indent="-285750">
              <a:spcBef>
                <a:spcPts val="0"/>
              </a:spcBef>
            </a:pPr>
            <a:endParaRPr lang="en-US" sz="1600">
              <a:solidFill>
                <a:srgbClr val="0000CC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>
                <a:solidFill>
                  <a:srgbClr val="0000CC"/>
                </a:solidFill>
              </a:rPr>
              <a:t>Data archived at </a:t>
            </a:r>
            <a:r>
              <a:rPr lang="en-US" sz="1600">
                <a:solidFill>
                  <a:srgbClr val="0000CC"/>
                </a:solidFill>
                <a:hlinkClick r:id="rId2"/>
              </a:rPr>
              <a:t>https://www-air.larc.nasa.gov/cgi-bin/ArcView/activate.2019#HOSTETLER.CHRIS/</a:t>
            </a:r>
            <a:endParaRPr lang="en-US" sz="1600">
              <a:solidFill>
                <a:srgbClr val="0000CC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>
              <a:solidFill>
                <a:srgbClr val="0000CC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>
                <a:solidFill>
                  <a:srgbClr val="0000CC"/>
                </a:solidFill>
              </a:rPr>
              <a:t>Look for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>
                <a:solidFill>
                  <a:srgbClr val="0000CC"/>
                </a:solidFill>
              </a:rPr>
              <a:t>ACTIVATE-HSRL2_UC12_2020_R0_Read_Me_First.pdf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>
                <a:solidFill>
                  <a:srgbClr val="0000CC"/>
                </a:solidFill>
              </a:rPr>
              <a:t>ACTIVATE-HSRL2_UC12_2020_R0_DataFileDescription.pdf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D7B8ED-7EE5-4D03-AC08-FD55198D4D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B52094-ACA9-4D6A-8228-1E4989C7DC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82" y="4440265"/>
            <a:ext cx="3224566" cy="241773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3C69AA4-442B-4804-8C18-6E0F5F519375}"/>
              </a:ext>
            </a:extLst>
          </p:cNvPr>
          <p:cNvGrpSpPr/>
          <p:nvPr/>
        </p:nvGrpSpPr>
        <p:grpSpPr>
          <a:xfrm>
            <a:off x="5176157" y="1138201"/>
            <a:ext cx="4000500" cy="3360984"/>
            <a:chOff x="6877303" y="1138201"/>
            <a:chExt cx="5375254" cy="3760729"/>
          </a:xfrm>
        </p:grpSpPr>
        <p:pic>
          <p:nvPicPr>
            <p:cNvPr id="9" name="Picture 8" descr="A picture containing text, monitor, television, screen&#10;&#10;Description automatically generated">
              <a:extLst>
                <a:ext uri="{FF2B5EF4-FFF2-40B4-BE49-F238E27FC236}">
                  <a16:creationId xmlns:a16="http://schemas.microsoft.com/office/drawing/2014/main" id="{032A3159-A2BA-49D6-80B1-13F6AA658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7303" y="1138201"/>
              <a:ext cx="5330917" cy="192785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ED5DD53-E682-4ABC-9C6F-F49F7FDE4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1641" y="3053192"/>
              <a:ext cx="5330916" cy="184573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73446CA-261E-4CD6-B2D0-9E1F904F9264}"/>
                </a:ext>
              </a:extLst>
            </p:cNvPr>
            <p:cNvSpPr txBox="1"/>
            <p:nvPr/>
          </p:nvSpPr>
          <p:spPr>
            <a:xfrm>
              <a:off x="7860497" y="3389102"/>
              <a:ext cx="154561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n-US" sz="1200" b="1">
                  <a:solidFill>
                    <a:prstClr val="white"/>
                  </a:solidFill>
                  <a:latin typeface="Arial"/>
                </a:rPr>
                <a:t>Aerosol Extinction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D48A228-A7C4-483F-A49E-2A1549807F12}"/>
                </a:ext>
              </a:extLst>
            </p:cNvPr>
            <p:cNvSpPr txBox="1"/>
            <p:nvPr/>
          </p:nvSpPr>
          <p:spPr>
            <a:xfrm>
              <a:off x="7794332" y="1493140"/>
              <a:ext cx="16674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n-US" sz="1200" b="1">
                  <a:solidFill>
                    <a:prstClr val="white"/>
                  </a:solidFill>
                  <a:latin typeface="Arial"/>
                </a:rPr>
                <a:t>Aerosol Backscatter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5985A82-B976-492E-83C2-609A4C909084}"/>
                </a:ext>
              </a:extLst>
            </p:cNvPr>
            <p:cNvSpPr txBox="1"/>
            <p:nvPr/>
          </p:nvSpPr>
          <p:spPr>
            <a:xfrm>
              <a:off x="9649702" y="1965732"/>
              <a:ext cx="1426995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n-US" sz="1200" b="1">
                  <a:solidFill>
                    <a:prstClr val="white"/>
                  </a:solidFill>
                  <a:latin typeface="Arial"/>
                </a:rPr>
                <a:t>Low-level clouds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7176D9E-388E-4C4C-94D0-C9DC2EC2388A}"/>
                </a:ext>
              </a:extLst>
            </p:cNvPr>
            <p:cNvSpPr txBox="1"/>
            <p:nvPr/>
          </p:nvSpPr>
          <p:spPr>
            <a:xfrm>
              <a:off x="7660576" y="1946020"/>
              <a:ext cx="9028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n-US" sz="1200" b="1">
                  <a:solidFill>
                    <a:schemeClr val="bg1"/>
                  </a:solidFill>
                  <a:latin typeface="Arial"/>
                </a:rPr>
                <a:t>Boundary</a:t>
              </a:r>
            </a:p>
            <a:p>
              <a:pPr defTabSz="914400">
                <a:defRPr/>
              </a:pPr>
              <a:r>
                <a:rPr lang="en-US" sz="1200" b="1">
                  <a:solidFill>
                    <a:schemeClr val="bg1"/>
                  </a:solidFill>
                  <a:latin typeface="Arial"/>
                </a:rPr>
                <a:t>Layer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F32DEB-99DC-4C7F-9323-56773D36056B}"/>
                </a:ext>
              </a:extLst>
            </p:cNvPr>
            <p:cNvSpPr txBox="1"/>
            <p:nvPr/>
          </p:nvSpPr>
          <p:spPr>
            <a:xfrm>
              <a:off x="10019195" y="3377168"/>
              <a:ext cx="6880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n-US" sz="1200" b="1">
                  <a:solidFill>
                    <a:schemeClr val="bg1"/>
                  </a:solidFill>
                  <a:latin typeface="Arial"/>
                </a:rPr>
                <a:t>Smoke</a:t>
              </a:r>
            </a:p>
            <a:p>
              <a:pPr defTabSz="914400">
                <a:defRPr/>
              </a:pPr>
              <a:r>
                <a:rPr lang="en-US" sz="1200" b="1">
                  <a:solidFill>
                    <a:schemeClr val="bg1"/>
                  </a:solidFill>
                  <a:latin typeface="Arial"/>
                </a:rPr>
                <a:t>Layer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6F5B8DC-7924-4C36-BA21-7198EC1C4E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91770" y="3765249"/>
              <a:ext cx="266310" cy="344607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63DB30F-105B-42BC-A0B0-CB8E72484B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96889" y="2259786"/>
              <a:ext cx="266310" cy="344607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 descr="A picture containing text, monitor, television, screen&#10;&#10;Description automatically generated">
            <a:extLst>
              <a:ext uri="{FF2B5EF4-FFF2-40B4-BE49-F238E27FC236}">
                <a16:creationId xmlns:a16="http://schemas.microsoft.com/office/drawing/2014/main" id="{974A95FE-AC1A-4C3F-98A1-CD516F9335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128" y="1099424"/>
            <a:ext cx="3600049" cy="1788991"/>
          </a:xfrm>
          <a:prstGeom prst="rect">
            <a:avLst/>
          </a:prstGeom>
        </p:spPr>
      </p:pic>
      <p:pic>
        <p:nvPicPr>
          <p:cNvPr id="19" name="Picture 18" descr="A picture containing text, monitor, screen, display&#10;&#10;Description automatically generated">
            <a:extLst>
              <a:ext uri="{FF2B5EF4-FFF2-40B4-BE49-F238E27FC236}">
                <a16:creationId xmlns:a16="http://schemas.microsoft.com/office/drawing/2014/main" id="{60E16916-140A-439F-BC81-7BD70089B0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773" y="2823225"/>
            <a:ext cx="3600049" cy="172293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4022E16-D840-4B46-B705-BFFCFC955D68}"/>
              </a:ext>
            </a:extLst>
          </p:cNvPr>
          <p:cNvSpPr txBox="1"/>
          <p:nvPr/>
        </p:nvSpPr>
        <p:spPr>
          <a:xfrm>
            <a:off x="9138146" y="1435716"/>
            <a:ext cx="25362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sz="1200" b="1">
                <a:solidFill>
                  <a:prstClr val="white"/>
                </a:solidFill>
                <a:latin typeface="Arial"/>
              </a:rPr>
              <a:t>Aerosol Depolarization (532 nm)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4C055C-D7AA-4899-BC46-D4B11BE70C6F}"/>
              </a:ext>
            </a:extLst>
          </p:cNvPr>
          <p:cNvSpPr txBox="1"/>
          <p:nvPr/>
        </p:nvSpPr>
        <p:spPr>
          <a:xfrm>
            <a:off x="9135438" y="3018008"/>
            <a:ext cx="213240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1200" b="1">
                <a:solidFill>
                  <a:prstClr val="white"/>
                </a:solidFill>
                <a:latin typeface="Arial"/>
              </a:rPr>
              <a:t>Aerosol Backscatter Wavelength Dependence (1064/532 nm)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A6FBB5-3080-462A-AD02-694C6FD00219}"/>
              </a:ext>
            </a:extLst>
          </p:cNvPr>
          <p:cNvSpPr txBox="1"/>
          <p:nvPr/>
        </p:nvSpPr>
        <p:spPr>
          <a:xfrm>
            <a:off x="9523851" y="6125289"/>
            <a:ext cx="1665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Aerosol Optical Thickness (532 nm)</a:t>
            </a:r>
          </a:p>
        </p:txBody>
      </p:sp>
      <p:pic>
        <p:nvPicPr>
          <p:cNvPr id="23" name="Picture 22" descr="Chart, histogram&#10;&#10;Description automatically generated">
            <a:extLst>
              <a:ext uri="{FF2B5EF4-FFF2-40B4-BE49-F238E27FC236}">
                <a16:creationId xmlns:a16="http://schemas.microsoft.com/office/drawing/2014/main" id="{22F74728-64B1-4D4B-8BBB-9FA6BDB9E3B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435" y="4580339"/>
            <a:ext cx="3805958" cy="212545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DF231FD-BB1B-4F9F-B09E-370F1258C524}"/>
              </a:ext>
            </a:extLst>
          </p:cNvPr>
          <p:cNvSpPr txBox="1"/>
          <p:nvPr/>
        </p:nvSpPr>
        <p:spPr>
          <a:xfrm>
            <a:off x="6048827" y="4946499"/>
            <a:ext cx="114787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sz="1200" b="1">
                <a:latin typeface="Arial"/>
              </a:rPr>
              <a:t>Aerosol Type</a:t>
            </a:r>
          </a:p>
        </p:txBody>
      </p:sp>
    </p:spTree>
    <p:extLst>
      <p:ext uri="{BB962C8B-B14F-4D97-AF65-F5344CB8AC3E}">
        <p14:creationId xmlns:p14="http://schemas.microsoft.com/office/powerpoint/2010/main" val="3496972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35D7F-170D-41C7-BC83-D45945E82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669" y="162964"/>
            <a:ext cx="10542817" cy="795528"/>
          </a:xfrm>
        </p:spPr>
        <p:txBody>
          <a:bodyPr>
            <a:noAutofit/>
          </a:bodyPr>
          <a:lstStyle/>
          <a:p>
            <a:r>
              <a:rPr lang="en-US" sz="2800"/>
              <a:t>HSRL technique provides greater accuracy than the standard elastic backscatter lidar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DE55DFD-9783-41C5-8830-789083D46255}"/>
              </a:ext>
            </a:extLst>
          </p:cNvPr>
          <p:cNvGrpSpPr/>
          <p:nvPr/>
        </p:nvGrpSpPr>
        <p:grpSpPr>
          <a:xfrm>
            <a:off x="7465976" y="1223282"/>
            <a:ext cx="4345024" cy="2014499"/>
            <a:chOff x="323251" y="1710013"/>
            <a:chExt cx="5486400" cy="248230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4E25FE1-1B24-4E87-A722-8E69C75325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4126"/>
            <a:stretch/>
          </p:blipFill>
          <p:spPr>
            <a:xfrm>
              <a:off x="323251" y="1760252"/>
              <a:ext cx="5486400" cy="243206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6847358-FF45-490D-BE53-1833C1DEB58E}"/>
                </a:ext>
              </a:extLst>
            </p:cNvPr>
            <p:cNvSpPr txBox="1"/>
            <p:nvPr/>
          </p:nvSpPr>
          <p:spPr>
            <a:xfrm>
              <a:off x="994031" y="1710013"/>
              <a:ext cx="4645263" cy="644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Raw measurement for standard lidar: </a:t>
              </a:r>
              <a:r>
                <a:rPr kumimoji="0" lang="en-US" sz="1400" b="1" i="1" u="sng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attenuated</a:t>
              </a:r>
              <a:r>
                <a:rPr kumimoji="0" lang="en-US" sz="1400" b="1" i="1" u="sng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 backscatter</a:t>
              </a:r>
              <a:endParaRPr kumimoji="0" lang="en-US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3FE81B3-CD07-4C14-8ADA-0300B74169D8}"/>
              </a:ext>
            </a:extLst>
          </p:cNvPr>
          <p:cNvGrpSpPr/>
          <p:nvPr/>
        </p:nvGrpSpPr>
        <p:grpSpPr>
          <a:xfrm>
            <a:off x="7405420" y="2873972"/>
            <a:ext cx="4629151" cy="2099440"/>
            <a:chOff x="6527429" y="3996813"/>
            <a:chExt cx="5786363" cy="268322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61F46D4-0747-4201-B138-3ED1CAA1C2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36" b="11853"/>
            <a:stretch/>
          </p:blipFill>
          <p:spPr>
            <a:xfrm>
              <a:off x="6527429" y="3996813"/>
              <a:ext cx="5786363" cy="268322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9C5832-4050-4EFA-AC64-D8753CBF94A8}"/>
                </a:ext>
              </a:extLst>
            </p:cNvPr>
            <p:cNvSpPr txBox="1"/>
            <p:nvPr/>
          </p:nvSpPr>
          <p:spPr>
            <a:xfrm>
              <a:off x="7244210" y="4123230"/>
              <a:ext cx="43286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Retrieval: true aerosol backscatter coefficient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3353AE7-DFC5-4F5F-9E0E-13647608E17B}"/>
              </a:ext>
            </a:extLst>
          </p:cNvPr>
          <p:cNvGrpSpPr/>
          <p:nvPr/>
        </p:nvGrpSpPr>
        <p:grpSpPr>
          <a:xfrm>
            <a:off x="7405420" y="4616263"/>
            <a:ext cx="4487087" cy="2160094"/>
            <a:chOff x="6592560" y="1217181"/>
            <a:chExt cx="5415220" cy="277963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69EC567-75D0-49B6-96BF-58F038092A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386" b="11434"/>
            <a:stretch/>
          </p:blipFill>
          <p:spPr>
            <a:xfrm>
              <a:off x="6592560" y="1217181"/>
              <a:ext cx="5415220" cy="277963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613D462-786B-4D3F-AE1B-546BCB16CED6}"/>
                </a:ext>
              </a:extLst>
            </p:cNvPr>
            <p:cNvSpPr txBox="1"/>
            <p:nvPr/>
          </p:nvSpPr>
          <p:spPr>
            <a:xfrm>
              <a:off x="7229712" y="1364899"/>
              <a:ext cx="34042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Retrieval: aerosol extinction coefficient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4B1D327-360D-4D91-8232-E847FBDBCCC5}"/>
              </a:ext>
            </a:extLst>
          </p:cNvPr>
          <p:cNvSpPr/>
          <p:nvPr/>
        </p:nvSpPr>
        <p:spPr>
          <a:xfrm>
            <a:off x="299493" y="3105333"/>
            <a:ext cx="6636891" cy="38164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b="1" u="sng">
                <a:latin typeface="Trebuchet MS"/>
              </a:rPr>
              <a:t>Advantages</a:t>
            </a:r>
          </a:p>
          <a:p>
            <a:pPr marL="182880" indent="-182880">
              <a:buFont typeface="Arial" panose="020B0604020202020204" pitchFamily="34" charset="0"/>
              <a:buChar char="•"/>
              <a:defRPr/>
            </a:pPr>
            <a:r>
              <a:rPr lang="en-US" sz="1600" b="1">
                <a:solidFill>
                  <a:srgbClr val="0070C0"/>
                </a:solidFill>
                <a:latin typeface="Trebuchet MS"/>
              </a:rPr>
              <a:t>Backscatter coefficient</a:t>
            </a:r>
          </a:p>
          <a:p>
            <a:pPr marL="457200" lvl="2" indent="-182880"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000000"/>
                </a:solidFill>
                <a:latin typeface="Trebuchet MS"/>
              </a:rPr>
              <a:t>Direct measure of backscatter, rather than attenuated </a:t>
            </a:r>
            <a:endParaRPr lang="en-US" sz="160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457200" lvl="2" indent="-182880"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000000"/>
                </a:solidFill>
                <a:latin typeface="Trebuchet MS"/>
              </a:rPr>
              <a:t>Accurate at all altitudes; errors do not accumulate with range</a:t>
            </a:r>
          </a:p>
          <a:p>
            <a:pPr marL="182880" indent="-182880">
              <a:buFont typeface="Arial" panose="020B0604020202020204" pitchFamily="34" charset="0"/>
              <a:buChar char="•"/>
              <a:defRPr/>
            </a:pPr>
            <a:r>
              <a:rPr lang="en-US" sz="1600" b="1">
                <a:solidFill>
                  <a:srgbClr val="0070C0"/>
                </a:solidFill>
                <a:latin typeface="Trebuchet MS"/>
              </a:rPr>
              <a:t>Independent measure of extinction</a:t>
            </a:r>
          </a:p>
          <a:p>
            <a:pPr marL="457200" lvl="2" indent="-182880"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000000"/>
                </a:solidFill>
                <a:latin typeface="Trebuchet MS"/>
              </a:rPr>
              <a:t>No need for assumed lidar ratio or external constraint</a:t>
            </a:r>
          </a:p>
          <a:p>
            <a:pPr marL="457200" lvl="2" indent="-182880"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000000"/>
                </a:solidFill>
                <a:latin typeface="Trebuchet MS"/>
              </a:rPr>
              <a:t>Molecular channel also provides direct measure of AOT</a:t>
            </a:r>
          </a:p>
          <a:p>
            <a:pPr marL="182880" lvl="1" indent="-182880"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600" b="1">
                <a:solidFill>
                  <a:srgbClr val="0070C0"/>
                </a:solidFill>
                <a:latin typeface="Trebuchet MS"/>
              </a:rPr>
              <a:t>Highly accurate particulate depolarization</a:t>
            </a:r>
          </a:p>
          <a:p>
            <a:pPr lvl="1" indent="-182880"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000000"/>
                </a:solidFill>
                <a:latin typeface="Trebuchet MS"/>
              </a:rPr>
              <a:t>Separating particulate and molecular parts requires accurate backscatter</a:t>
            </a:r>
            <a:endParaRPr lang="en-US" sz="1600">
              <a:solidFill>
                <a:srgbClr val="C00000"/>
              </a:solidFill>
              <a:latin typeface="Trebuchet MS"/>
            </a:endParaRPr>
          </a:p>
          <a:p>
            <a:pPr marL="182880" indent="-182880">
              <a:buFont typeface="Arial" panose="020B0604020202020204" pitchFamily="34" charset="0"/>
              <a:buChar char="•"/>
              <a:defRPr/>
            </a:pPr>
            <a:r>
              <a:rPr lang="en-US" sz="1600" b="1">
                <a:solidFill>
                  <a:srgbClr val="0070C0"/>
                </a:solidFill>
                <a:latin typeface="Trebuchet MS"/>
              </a:rPr>
              <a:t>Vertically resolved aerosol type information</a:t>
            </a:r>
          </a:p>
          <a:p>
            <a:pPr marL="457200" lvl="2" indent="-182880"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000000"/>
                </a:solidFill>
                <a:latin typeface="Trebuchet MS"/>
              </a:rPr>
              <a:t>Lidar ratio gives the most information about aerosol composition for non-dust aerosol</a:t>
            </a:r>
          </a:p>
          <a:p>
            <a:pPr marL="182880" indent="-182880">
              <a:buFont typeface="Arial" panose="020B0604020202020204" pitchFamily="34" charset="0"/>
              <a:buChar char="•"/>
              <a:defRPr/>
            </a:pPr>
            <a:r>
              <a:rPr lang="en-US" sz="1600" b="1">
                <a:solidFill>
                  <a:srgbClr val="0070C0"/>
                </a:solidFill>
                <a:latin typeface="Trebuchet MS"/>
              </a:rPr>
              <a:t>Ocean retrieval </a:t>
            </a:r>
          </a:p>
          <a:p>
            <a:pPr marL="457200" lvl="2" indent="-182880"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000000"/>
                </a:solidFill>
                <a:latin typeface="Trebuchet MS"/>
              </a:rPr>
              <a:t>HSRL technique allows vertically resolved ocean retrieval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51CF995-2EDC-4E98-8232-B63A3FF34D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336"/>
          <a:stretch/>
        </p:blipFill>
        <p:spPr>
          <a:xfrm>
            <a:off x="1120082" y="1600200"/>
            <a:ext cx="4781002" cy="164692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588D1E9-7E5C-40B0-A1EB-614AB5B359F8}"/>
              </a:ext>
            </a:extLst>
          </p:cNvPr>
          <p:cNvSpPr txBox="1"/>
          <p:nvPr/>
        </p:nvSpPr>
        <p:spPr>
          <a:xfrm>
            <a:off x="102027" y="1146338"/>
            <a:ext cx="75512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Two spectrally resolved channels → two equations to solve for 2 unknowns</a:t>
            </a:r>
          </a:p>
        </p:txBody>
      </p:sp>
    </p:spTree>
    <p:extLst>
      <p:ext uri="{BB962C8B-B14F-4D97-AF65-F5344CB8AC3E}">
        <p14:creationId xmlns:p14="http://schemas.microsoft.com/office/powerpoint/2010/main" val="2043012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3F7F72-A94B-4DF8-9043-246C7AB1F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716" y="162396"/>
            <a:ext cx="9692640" cy="795528"/>
          </a:xfrm>
        </p:spPr>
        <p:txBody>
          <a:bodyPr>
            <a:normAutofit/>
          </a:bodyPr>
          <a:lstStyle/>
          <a:p>
            <a:r>
              <a:rPr lang="en-US" sz="3200"/>
              <a:t>HSRL-2 Derived Data Products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22456F-D367-42CB-A2B7-D3CDF9BF72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9488" y="1277677"/>
            <a:ext cx="5195036" cy="54705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>
                <a:solidFill>
                  <a:srgbClr val="0070C0"/>
                </a:solidFill>
              </a:rPr>
              <a:t>Mixed Layer Heights</a:t>
            </a:r>
          </a:p>
          <a:p>
            <a:r>
              <a:rPr lang="en-US"/>
              <a:t>Mixed Layer (ML) heights derived from cloud-screened aerosol backscatter profiles </a:t>
            </a:r>
          </a:p>
          <a:p>
            <a:r>
              <a:rPr lang="en-US"/>
              <a:t>Technique uses a </a:t>
            </a:r>
            <a:r>
              <a:rPr lang="en-US" err="1"/>
              <a:t>Haar</a:t>
            </a:r>
            <a:r>
              <a:rPr lang="en-US"/>
              <a:t> wavelet covariance transform with multiple wavelet dilations to identify sharp gradients in aerosol backscatter (adapted from Brooks, JAOT, 2003)</a:t>
            </a:r>
          </a:p>
          <a:p>
            <a:r>
              <a:rPr lang="en-US"/>
              <a:t>Automated HSRL algorithm chooses ML from among aerosol gradients with input from manual inspection where necessary (Scarino et al., 2014, ACP)</a:t>
            </a:r>
          </a:p>
          <a:p>
            <a:pPr lvl="2"/>
            <a:endParaRPr lang="en-US"/>
          </a:p>
          <a:p>
            <a:pPr marL="0" indent="0">
              <a:buNone/>
            </a:pPr>
            <a:r>
              <a:rPr lang="en-US" b="1">
                <a:solidFill>
                  <a:srgbClr val="0070C0"/>
                </a:solidFill>
              </a:rPr>
              <a:t>Aerosol Type</a:t>
            </a:r>
          </a:p>
          <a:p>
            <a:r>
              <a:rPr lang="en-US"/>
              <a:t>Multiwavelength HSRL measurements provide aerosol intensive parameters for classifying aerosols and apportioning AOT to type</a:t>
            </a:r>
          </a:p>
          <a:p>
            <a:r>
              <a:rPr lang="en-US"/>
              <a:t>Suite of aerosol intensive parameters (lidar ratio, color ratios, depolarization) provide more robust aerosol classification</a:t>
            </a:r>
          </a:p>
          <a:p>
            <a:r>
              <a:rPr lang="en-US"/>
              <a:t>Reveals significant vertical variability of aerosol types not apparent in passive retrievals </a:t>
            </a:r>
          </a:p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8104053-6988-4FBE-A8FB-337AFA1B0A1A}"/>
              </a:ext>
            </a:extLst>
          </p:cNvPr>
          <p:cNvGrpSpPr/>
          <p:nvPr/>
        </p:nvGrpSpPr>
        <p:grpSpPr>
          <a:xfrm>
            <a:off x="9194833" y="1087621"/>
            <a:ext cx="2997167" cy="2483430"/>
            <a:chOff x="3928713" y="4610779"/>
            <a:chExt cx="2935445" cy="2358815"/>
          </a:xfrm>
        </p:grpSpPr>
        <p:pic>
          <p:nvPicPr>
            <p:cNvPr id="8" name="Picture 7" descr="Chart&#10;&#10;Description automatically generated">
              <a:extLst>
                <a:ext uri="{FF2B5EF4-FFF2-40B4-BE49-F238E27FC236}">
                  <a16:creationId xmlns:a16="http://schemas.microsoft.com/office/drawing/2014/main" id="{BBCF157E-6254-4974-9539-E309B08B0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8713" y="4610779"/>
              <a:ext cx="2935445" cy="235881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CDF4140-8A59-41C6-A90A-6EBF159BDD62}"/>
                </a:ext>
              </a:extLst>
            </p:cNvPr>
            <p:cNvSpPr txBox="1"/>
            <p:nvPr/>
          </p:nvSpPr>
          <p:spPr>
            <a:xfrm>
              <a:off x="4505283" y="6324292"/>
              <a:ext cx="23588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Mixed Layer Height (m)</a:t>
              </a:r>
            </a:p>
          </p:txBody>
        </p:sp>
      </p:grpSp>
      <p:pic>
        <p:nvPicPr>
          <p:cNvPr id="11" name="Picture 10" descr="Chart, histogram&#10;&#10;Description automatically generated">
            <a:extLst>
              <a:ext uri="{FF2B5EF4-FFF2-40B4-BE49-F238E27FC236}">
                <a16:creationId xmlns:a16="http://schemas.microsoft.com/office/drawing/2014/main" id="{4AB7E5FB-7CBB-4D9B-B6D1-D3F3CDFF02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4" r="827"/>
          <a:stretch/>
        </p:blipFill>
        <p:spPr>
          <a:xfrm>
            <a:off x="5197036" y="4012971"/>
            <a:ext cx="5195036" cy="28498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5CF385-2EF7-44E6-B084-C0365108EACA}"/>
              </a:ext>
            </a:extLst>
          </p:cNvPr>
          <p:cNvSpPr txBox="1"/>
          <p:nvPr/>
        </p:nvSpPr>
        <p:spPr>
          <a:xfrm>
            <a:off x="6793149" y="4323605"/>
            <a:ext cx="152051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1600" b="1">
                <a:latin typeface="Arial"/>
              </a:rPr>
              <a:t>Aerosol Type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BCC0907-0A9C-4B02-8BAF-13D0AB65F6A7}"/>
              </a:ext>
            </a:extLst>
          </p:cNvPr>
          <p:cNvGrpSpPr/>
          <p:nvPr/>
        </p:nvGrpSpPr>
        <p:grpSpPr>
          <a:xfrm>
            <a:off x="4953263" y="1164094"/>
            <a:ext cx="4425043" cy="2506461"/>
            <a:chOff x="5188461" y="1442336"/>
            <a:chExt cx="4425043" cy="2506461"/>
          </a:xfrm>
        </p:grpSpPr>
        <p:pic>
          <p:nvPicPr>
            <p:cNvPr id="10" name="Picture 9" descr="Chart, histogram&#10;&#10;Description automatically generated">
              <a:extLst>
                <a:ext uri="{FF2B5EF4-FFF2-40B4-BE49-F238E27FC236}">
                  <a16:creationId xmlns:a16="http://schemas.microsoft.com/office/drawing/2014/main" id="{64641D87-1455-4A0A-B23C-3B114A24E9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4" b="-1"/>
            <a:stretch/>
          </p:blipFill>
          <p:spPr>
            <a:xfrm>
              <a:off x="5188461" y="1442336"/>
              <a:ext cx="4425043" cy="250646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B6AD88-C61E-4A46-AA4F-F4B973DB6FA7}"/>
                </a:ext>
              </a:extLst>
            </p:cNvPr>
            <p:cNvSpPr txBox="1"/>
            <p:nvPr/>
          </p:nvSpPr>
          <p:spPr>
            <a:xfrm>
              <a:off x="6362308" y="1741162"/>
              <a:ext cx="16674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n-US" sz="1200" b="1">
                  <a:latin typeface="Arial"/>
                </a:rPr>
                <a:t>Aerosol Backscatter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609CE1-E816-48BC-B5DC-D60B7164FE78}"/>
                </a:ext>
              </a:extLst>
            </p:cNvPr>
            <p:cNvSpPr txBox="1"/>
            <p:nvPr/>
          </p:nvSpPr>
          <p:spPr>
            <a:xfrm>
              <a:off x="7138718" y="2224685"/>
              <a:ext cx="20561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rgbClr val="C00000"/>
                  </a:solidFill>
                </a:rPr>
                <a:t>Mixed Layer Height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7CD9AD1-D90C-444F-9DF3-E210319EC87A}"/>
                </a:ext>
              </a:extLst>
            </p:cNvPr>
            <p:cNvSpPr/>
            <p:nvPr/>
          </p:nvSpPr>
          <p:spPr>
            <a:xfrm>
              <a:off x="6579311" y="2547851"/>
              <a:ext cx="449036" cy="522514"/>
            </a:xfrm>
            <a:custGeom>
              <a:avLst/>
              <a:gdLst>
                <a:gd name="connsiteX0" fmla="*/ 449036 w 449036"/>
                <a:gd name="connsiteY0" fmla="*/ 0 h 522514"/>
                <a:gd name="connsiteX1" fmla="*/ 97972 w 449036"/>
                <a:gd name="connsiteY1" fmla="*/ 48985 h 522514"/>
                <a:gd name="connsiteX2" fmla="*/ 0 w 449036"/>
                <a:gd name="connsiteY2" fmla="*/ 522514 h 522514"/>
                <a:gd name="connsiteX3" fmla="*/ 0 w 449036"/>
                <a:gd name="connsiteY3" fmla="*/ 522514 h 522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036" h="522514">
                  <a:moveTo>
                    <a:pt x="449036" y="0"/>
                  </a:moveTo>
                  <a:lnTo>
                    <a:pt x="97972" y="48985"/>
                  </a:lnTo>
                  <a:cubicBezTo>
                    <a:pt x="23133" y="136071"/>
                    <a:pt x="0" y="522514"/>
                    <a:pt x="0" y="522514"/>
                  </a:cubicBezTo>
                  <a:lnTo>
                    <a:pt x="0" y="522514"/>
                  </a:lnTo>
                </a:path>
              </a:pathLst>
            </a:custGeom>
            <a:noFill/>
            <a:ln w="38100">
              <a:solidFill>
                <a:srgbClr val="C00000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1DAFC3A-34CF-452D-B7B6-CE4ACAFF2F71}"/>
              </a:ext>
            </a:extLst>
          </p:cNvPr>
          <p:cNvSpPr txBox="1"/>
          <p:nvPr/>
        </p:nvSpPr>
        <p:spPr>
          <a:xfrm>
            <a:off x="7359120" y="3555943"/>
            <a:ext cx="2869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Scarino et al., 2014, ACP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3F1981-AC21-4186-B959-EB1400025329}"/>
              </a:ext>
            </a:extLst>
          </p:cNvPr>
          <p:cNvSpPr txBox="1"/>
          <p:nvPr/>
        </p:nvSpPr>
        <p:spPr>
          <a:xfrm>
            <a:off x="10314771" y="4496276"/>
            <a:ext cx="1673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Burton et al., </a:t>
            </a:r>
          </a:p>
          <a:p>
            <a:r>
              <a:rPr lang="en-US" b="1">
                <a:solidFill>
                  <a:srgbClr val="0070C0"/>
                </a:solidFill>
              </a:rPr>
              <a:t>2012, AMT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E135F52-4371-4B5A-AC7B-3629F58ED81B}"/>
              </a:ext>
            </a:extLst>
          </p:cNvPr>
          <p:cNvCxnSpPr>
            <a:cxnSpLocks/>
          </p:cNvCxnSpPr>
          <p:nvPr/>
        </p:nvCxnSpPr>
        <p:spPr>
          <a:xfrm>
            <a:off x="5600700" y="3925275"/>
            <a:ext cx="638748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99496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Custom 4">
      <a:dk1>
        <a:sysClr val="windowText" lastClr="000000"/>
      </a:dk1>
      <a:lt1>
        <a:sysClr val="window" lastClr="FFFFFF"/>
      </a:lt1>
      <a:dk2>
        <a:srgbClr val="0B367B"/>
      </a:dk2>
      <a:lt2>
        <a:srgbClr val="E7E6E6"/>
      </a:lt2>
      <a:accent1>
        <a:srgbClr val="0B3D91"/>
      </a:accent1>
      <a:accent2>
        <a:srgbClr val="ED7D31"/>
      </a:accent2>
      <a:accent3>
        <a:srgbClr val="70AD47"/>
      </a:accent3>
      <a:accent4>
        <a:srgbClr val="FFC000"/>
      </a:accent4>
      <a:accent5>
        <a:srgbClr val="8064A2"/>
      </a:accent5>
      <a:accent6>
        <a:srgbClr val="FF9933"/>
      </a:accent6>
      <a:hlink>
        <a:srgbClr val="0563C1"/>
      </a:hlink>
      <a:folHlink>
        <a:srgbClr val="954F72"/>
      </a:folHlink>
    </a:clrScheme>
    <a:fontScheme name="Generic Slid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B0BA73798D6E44971B91DC9923CF9B" ma:contentTypeVersion="8" ma:contentTypeDescription="Create a new document." ma:contentTypeScope="" ma:versionID="f51ac796975e4c1546b596f9789cc1b0">
  <xsd:schema xmlns:xsd="http://www.w3.org/2001/XMLSchema" xmlns:xs="http://www.w3.org/2001/XMLSchema" xmlns:p="http://schemas.microsoft.com/office/2006/metadata/properties" xmlns:ns2="f195b98d-0277-4d55-a53c-39c804525592" xmlns:ns3="5f4842f5-b963-4e54-bd1b-8f106b8546ba" targetNamespace="http://schemas.microsoft.com/office/2006/metadata/properties" ma:root="true" ma:fieldsID="1642dfc43ce7829a346b6ba9b046a3e3" ns2:_="" ns3:_="">
    <xsd:import namespace="f195b98d-0277-4d55-a53c-39c804525592"/>
    <xsd:import namespace="5f4842f5-b963-4e54-bd1b-8f106b8546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95b98d-0277-4d55-a53c-39c8045255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842f5-b963-4e54-bd1b-8f106b8546b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0EC9C0-1718-441F-8CE0-A04D11BF7C1F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www.w3.org/XML/1998/namespace"/>
    <ds:schemaRef ds:uri="http://purl.org/dc/dcmitype/"/>
    <ds:schemaRef ds:uri="f195b98d-0277-4d55-a53c-39c804525592"/>
    <ds:schemaRef ds:uri="http://schemas.openxmlformats.org/package/2006/metadata/core-properties"/>
    <ds:schemaRef ds:uri="5f4842f5-b963-4e54-bd1b-8f106b8546ba"/>
    <ds:schemaRef ds:uri="http://schemas.microsoft.com/office/infopath/2007/PartnerControl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4F8568A3-2F17-4734-B9D6-7CF1F08BE0DB}">
  <ds:schemaRefs>
    <ds:schemaRef ds:uri="5f4842f5-b963-4e54-bd1b-8f106b8546ba"/>
    <ds:schemaRef ds:uri="f195b98d-0277-4d55-a53c-39c80452559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A3FFE66-BEE0-413B-80D4-4B707BD55B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520</Words>
  <Application>Microsoft Office PowerPoint</Application>
  <PresentationFormat>Widescreen</PresentationFormat>
  <Paragraphs>79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Trebuchet MS</vt:lpstr>
      <vt:lpstr>Wingdings</vt:lpstr>
      <vt:lpstr>2_Office Theme</vt:lpstr>
      <vt:lpstr>HSRL-2 Data Products</vt:lpstr>
      <vt:lpstr>LaRC Airborne High Spectral Resolution Lidar – Generation 2 (“HSRL-2”)</vt:lpstr>
      <vt:lpstr>HSRL technique provides greater accuracy than the standard elastic backscatter lidar</vt:lpstr>
      <vt:lpstr>HSRL-2 Derived Data Products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Deployment of LaRC Airborne High Spectral Resolution Lidar-2 for CAMP2Ex</dc:title>
  <dc:creator>Ferrare, Richard A. (LARC-E304)</dc:creator>
  <cp:lastModifiedBy>Ferrare, Richard A. (LARC-E304)</cp:lastModifiedBy>
  <cp:revision>2</cp:revision>
  <dcterms:created xsi:type="dcterms:W3CDTF">2019-02-14T02:56:29Z</dcterms:created>
  <dcterms:modified xsi:type="dcterms:W3CDTF">2021-09-18T13:41:56Z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0x010100BDB0BA73798D6E44971B91DC9923CF9B</vt:lpwstr>
  </property>
</Properties>
</file>