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40" r:id="rId3"/>
    <p:sldId id="327" r:id="rId4"/>
    <p:sldId id="392" r:id="rId5"/>
    <p:sldId id="393" r:id="rId6"/>
    <p:sldId id="361" r:id="rId7"/>
    <p:sldId id="398" r:id="rId8"/>
    <p:sldId id="341" r:id="rId9"/>
    <p:sldId id="342" r:id="rId10"/>
    <p:sldId id="343" r:id="rId11"/>
    <p:sldId id="344" r:id="rId12"/>
    <p:sldId id="345" r:id="rId13"/>
    <p:sldId id="346" r:id="rId14"/>
    <p:sldId id="380" r:id="rId15"/>
    <p:sldId id="348" r:id="rId16"/>
    <p:sldId id="353" r:id="rId17"/>
    <p:sldId id="395" r:id="rId18"/>
    <p:sldId id="394" r:id="rId19"/>
    <p:sldId id="396" r:id="rId20"/>
    <p:sldId id="339" r:id="rId21"/>
  </p:sldIdLst>
  <p:sldSz cx="9144000" cy="6858000" type="screen4x3"/>
  <p:notesSz cx="6881813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12">
          <p15:clr>
            <a:srgbClr val="A4A3A4"/>
          </p15:clr>
        </p15:guide>
        <p15:guide id="2" pos="562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wyn Goodloe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F63BC"/>
    <a:srgbClr val="063F76"/>
    <a:srgbClr val="023172"/>
    <a:srgbClr val="5A91D4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 autoAdjust="0"/>
    <p:restoredTop sz="95918" autoAdjust="0"/>
  </p:normalViewPr>
  <p:slideViewPr>
    <p:cSldViewPr snapToGrid="0">
      <p:cViewPr varScale="1">
        <p:scale>
          <a:sx n="123" d="100"/>
          <a:sy n="123" d="100"/>
        </p:scale>
        <p:origin x="1744" y="176"/>
      </p:cViewPr>
      <p:guideLst>
        <p:guide orient="horz" pos="1012"/>
        <p:guide pos="5626"/>
      </p:guideLst>
    </p:cSldViewPr>
  </p:slideViewPr>
  <p:outlineViewPr>
    <p:cViewPr>
      <p:scale>
        <a:sx n="33" d="100"/>
        <a:sy n="33" d="100"/>
      </p:scale>
      <p:origin x="35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B5442DF-35AB-994E-B5D5-ECA0FC91E062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044C4903-591C-A34E-9142-9B74388A3B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5AA7E11-0008-5A46-B54D-1C8768E6A170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46" tIns="46223" rIns="92446" bIns="4622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E502032-D997-8A47-9495-30C9B081F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110BF4-1CAF-484A-8A9D-33B256DDA312}" type="slidenum">
              <a:rPr lang="en-US"/>
              <a:pPr/>
              <a:t>3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</a:t>
            </a:r>
            <a:r>
              <a:rPr lang="en-US" baseline="0" dirty="0"/>
              <a:t> </a:t>
            </a:r>
            <a:r>
              <a:rPr lang="en-US" baseline="0" dirty="0" err="1">
                <a:sym typeface="Wingdings"/>
              </a:rPr>
              <a:t></a:t>
            </a:r>
            <a:r>
              <a:rPr lang="en-US" baseline="0" dirty="0">
                <a:sym typeface="Wingdings"/>
              </a:rPr>
              <a:t> Fault </a:t>
            </a:r>
            <a:r>
              <a:rPr lang="en-US" baseline="0" dirty="0" err="1">
                <a:sym typeface="Wingdings"/>
              </a:rPr>
              <a:t></a:t>
            </a:r>
            <a:r>
              <a:rPr lang="en-US" baseline="0">
                <a:sym typeface="Wingdings"/>
              </a:rPr>
              <a:t> Failure </a:t>
            </a:r>
            <a:endParaRPr lang="en-US"/>
          </a:p>
          <a:p>
            <a:endParaRPr lang="en-US" dirty="0"/>
          </a:p>
          <a:p>
            <a:r>
              <a:rPr lang="en-US" dirty="0"/>
              <a:t>Error</a:t>
            </a:r>
            <a:r>
              <a:rPr lang="en-US" baseline="0" dirty="0"/>
              <a:t> </a:t>
            </a:r>
          </a:p>
          <a:p>
            <a:r>
              <a:rPr lang="en-US" baseline="0" dirty="0"/>
              <a:t>Fault – manifestation of an error in </a:t>
            </a:r>
            <a:r>
              <a:rPr lang="en-US" baseline="0" dirty="0" err="1"/>
              <a:t>s/w</a:t>
            </a:r>
            <a:r>
              <a:rPr lang="en-US" baseline="0" dirty="0"/>
              <a:t> A fault may cause an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502032-D997-8A47-9495-30C9B081F07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SAE ARP 4754A, Figure 1. Guideline Documents Covering Development and In-Service/Operational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502032-D997-8A47-9495-30C9B081F07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actal_background#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3" descr="Color-Meatball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21638" y="114300"/>
            <a:ext cx="1003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580" y="2130425"/>
            <a:ext cx="762062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8B014-4A11-FD42-AAF6-9C10CBBD0343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E301F-F17D-FE46-9AE4-3A97BED6FD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004" y="178862"/>
            <a:ext cx="8101995" cy="8556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479D1-782D-444F-9A37-6E86BE6F5461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37BC-E730-3745-A2E7-3B49BA9915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2DD9-8A6B-0540-87B5-ECAB2F45F188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B204E-AAD1-4A42-A1B9-D35436E05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F803B-A22F-2341-977A-15D8FB830B76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EC08-AF1D-1E41-82E2-C748B393B5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19AAC-7A81-F447-8EFD-4DDDAB3DA4BF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A5726-BB68-6749-AD27-75B6274F01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468F6-60D7-344B-BA47-379F2F7DA2CD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E8C14-5695-5C48-9A3C-B29B37B41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53D07-FEE2-584D-B82D-F88272DBDA20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751E-574D-8744-B844-44C0F5B76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F728F-BD0A-4946-8A9F-DC2200198D40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4D746-59AA-4F40-92D4-B7A18E118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15D15-35F9-3A4E-B3FC-22A80FAC6A73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A91AF-BB16-0F4F-BCBD-4B60BFFC8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F997A-24A8-E546-B730-5D28793FE602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B53D-5B6A-CD40-B0B9-282D013B3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CFB10-137B-6C40-8643-67F7DDEEFE1F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49310-6032-8A44-9310-CDF1A3D88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fractal_sidebar_2.jpg"/>
          <p:cNvPicPr>
            <a:picLocks noChangeAspect="1"/>
          </p:cNvPicPr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058364"/>
            <a:ext cx="1042416" cy="5799636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0" y="1042082"/>
            <a:ext cx="1042416" cy="2019034"/>
          </a:xfrm>
          <a:prstGeom prst="rect">
            <a:avLst/>
          </a:prstGeom>
          <a:gradFill flip="none" rotWithShape="1">
            <a:gsLst>
              <a:gs pos="100000">
                <a:srgbClr val="0F63BC">
                  <a:alpha val="78000"/>
                </a:srgbClr>
              </a:gs>
              <a:gs pos="0">
                <a:srgbClr val="0F63BC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header2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1052309"/>
          </a:xfrm>
          <a:prstGeom prst="rect">
            <a:avLst/>
          </a:prstGeom>
        </p:spPr>
      </p:pic>
      <p:pic>
        <p:nvPicPr>
          <p:cNvPr id="19" name="Picture 18" descr="blue_meatbal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042005" cy="1060612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>
          <a:xfrm>
            <a:off x="0" y="1050722"/>
            <a:ext cx="9144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724" y="81410"/>
            <a:ext cx="8118276" cy="8556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67631" y="1445516"/>
            <a:ext cx="75572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6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4059F0A-E46F-E541-A806-2631AC24724A}" type="datetime1">
              <a:rPr lang="en-US"/>
              <a:pPr>
                <a:defRPr/>
              </a:pPr>
              <a:t>9/28/21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60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742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89ED7AC-6AB9-9D45-A1B0-15CA342A61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ubtitle 2"/>
          <p:cNvSpPr>
            <a:spLocks noGrp="1"/>
          </p:cNvSpPr>
          <p:nvPr>
            <p:ph type="subTitle" idx="1"/>
          </p:nvPr>
        </p:nvSpPr>
        <p:spPr>
          <a:xfrm>
            <a:off x="0" y="5151664"/>
            <a:ext cx="9143999" cy="1096709"/>
          </a:xfrm>
        </p:spPr>
        <p:txBody>
          <a:bodyPr/>
          <a:lstStyle/>
          <a:p>
            <a:pPr eaLnBrk="1" hangingPunct="1"/>
            <a:r>
              <a:rPr lang="en-US" sz="2800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Alwyn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Goodloe</a:t>
            </a:r>
            <a:endParaRPr lang="en-US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sz="2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NASA Langley Research Center</a:t>
            </a:r>
          </a:p>
          <a:p>
            <a:pPr eaLnBrk="1" hangingPunct="1"/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78995"/>
            <a:ext cx="9143999" cy="861413"/>
          </a:xfrm>
          <a:prstGeom prst="rect">
            <a:avLst/>
          </a:prstGeom>
          <a:gradFill flip="none" rotWithShape="1">
            <a:gsLst>
              <a:gs pos="0">
                <a:srgbClr val="0F63BC"/>
              </a:gs>
              <a:gs pos="100000">
                <a:srgbClr val="0F63BC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3227353"/>
            <a:ext cx="8531431" cy="161557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latin typeface="Arial" charset="0"/>
                <a:cs typeface="Arial" charset="0"/>
              </a:rPr>
              <a:t>Assurance of Conventional and Machine Learning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So You Want to Build an Airplane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Form a startup and start hacking - just like Silicon Valley, right?</a:t>
            </a:r>
          </a:p>
          <a:p>
            <a:pPr lvl="1"/>
            <a:r>
              <a:rPr lang="en-US" dirty="0"/>
              <a:t>Not so fast!</a:t>
            </a:r>
          </a:p>
          <a:p>
            <a:r>
              <a:rPr lang="en-US" dirty="0"/>
              <a:t>Process starts off with a notification of intent to the FAA</a:t>
            </a:r>
          </a:p>
          <a:p>
            <a:pPr lvl="1"/>
            <a:r>
              <a:rPr lang="en-US" dirty="0"/>
              <a:t>A minuet begins between the company and the regulators</a:t>
            </a:r>
          </a:p>
          <a:p>
            <a:pPr lvl="1"/>
            <a:r>
              <a:rPr lang="en-US" dirty="0"/>
              <a:t>For a Part  25 aircraft they will tell you over 1500 safety criteria you must meet</a:t>
            </a:r>
          </a:p>
          <a:p>
            <a:pPr lvl="2"/>
            <a:r>
              <a:rPr lang="en-US" dirty="0"/>
              <a:t>Autos and medical devices are easy in comparison</a:t>
            </a:r>
          </a:p>
          <a:p>
            <a:pPr lvl="2"/>
            <a:r>
              <a:rPr lang="en-US" dirty="0" err="1"/>
              <a:t>DoD</a:t>
            </a:r>
            <a:r>
              <a:rPr lang="en-US" dirty="0"/>
              <a:t> aircraft not subject to these regulations</a:t>
            </a:r>
          </a:p>
          <a:p>
            <a:r>
              <a:rPr lang="en-US" dirty="0"/>
              <a:t>The FAA must certify the aircraft</a:t>
            </a:r>
          </a:p>
          <a:p>
            <a:pPr lvl="1"/>
            <a:r>
              <a:rPr lang="en-US" dirty="0"/>
              <a:t>Designated Engineering Representative  (DER) </a:t>
            </a:r>
          </a:p>
          <a:p>
            <a:r>
              <a:rPr lang="en-US" dirty="0"/>
              <a:t>The cyber-physical component is one of the largest risk factors  </a:t>
            </a:r>
          </a:p>
          <a:p>
            <a:r>
              <a:rPr lang="en-US" dirty="0"/>
              <a:t>You can choose to do things your own way and make an argument to the FAA that the aircraft is safe OR you can follow approved guidelines</a:t>
            </a:r>
          </a:p>
          <a:p>
            <a:pPr lvl="1"/>
            <a:r>
              <a:rPr lang="en-US" dirty="0"/>
              <a:t>Very process oriented </a:t>
            </a:r>
          </a:p>
          <a:p>
            <a:pPr lvl="1"/>
            <a:r>
              <a:rPr lang="en-US" dirty="0"/>
              <a:t>Overarching properties will be another path to assurance in the future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Text Box 2"/>
          <p:cNvSpPr txBox="1">
            <a:spLocks noChangeArrowheads="1"/>
          </p:cNvSpPr>
          <p:nvPr/>
        </p:nvSpPr>
        <p:spPr bwMode="auto">
          <a:xfrm>
            <a:off x="1381276" y="152400"/>
            <a:ext cx="6558630" cy="4616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Ultra-Reliability is Hard </a:t>
            </a: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1349424" y="1195840"/>
            <a:ext cx="7509163" cy="92333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We are very good at building complex software systems that work </a:t>
            </a:r>
            <a:r>
              <a:rPr lang="en-US" dirty="0">
                <a:solidFill>
                  <a:srgbClr val="0066FF"/>
                </a:solidFill>
              </a:rPr>
              <a:t>95% of the time</a:t>
            </a:r>
            <a:r>
              <a:rPr lang="en-US" dirty="0"/>
              <a:t>---but not as good at building complex software systems that are ultra-reliably safe. </a:t>
            </a:r>
          </a:p>
        </p:txBody>
      </p:sp>
      <p:sp>
        <p:nvSpPr>
          <p:cNvPr id="306180" name="Rectangle 4"/>
          <p:cNvSpPr>
            <a:spLocks noChangeArrowheads="1"/>
          </p:cNvSpPr>
          <p:nvPr/>
        </p:nvSpPr>
        <p:spPr bwMode="auto">
          <a:xfrm>
            <a:off x="228600" y="2238375"/>
            <a:ext cx="8915400" cy="7016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</p:txBody>
      </p:sp>
      <p:sp>
        <p:nvSpPr>
          <p:cNvPr id="306181" name="Rectangle 5"/>
          <p:cNvSpPr>
            <a:spLocks noChangeArrowheads="1"/>
          </p:cNvSpPr>
          <p:nvPr/>
        </p:nvSpPr>
        <p:spPr bwMode="auto">
          <a:xfrm>
            <a:off x="1304292" y="2246233"/>
            <a:ext cx="7010580" cy="184665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7800" indent="-177800"/>
            <a:r>
              <a:rPr lang="en-US" sz="1800" dirty="0">
                <a:solidFill>
                  <a:srgbClr val="0066FF"/>
                </a:solidFill>
              </a:rPr>
              <a:t>   What has saved us in the past</a:t>
            </a:r>
            <a:r>
              <a:rPr lang="en-US" sz="1800" dirty="0"/>
              <a:t>?</a:t>
            </a:r>
            <a:endParaRPr lang="en-US" sz="1600" dirty="0"/>
          </a:p>
          <a:p>
            <a:pPr marL="520700" lvl="2" indent="-114300">
              <a:buFontTx/>
              <a:buChar char="–"/>
            </a:pPr>
            <a:r>
              <a:rPr lang="en-US" sz="1600" dirty="0"/>
              <a:t>Minimal amount of software that is safety-critical</a:t>
            </a:r>
          </a:p>
          <a:p>
            <a:pPr marL="520700" lvl="2" indent="-114300">
              <a:buFontTx/>
              <a:buChar char="–"/>
            </a:pPr>
            <a:r>
              <a:rPr lang="en-US" sz="1600" dirty="0"/>
              <a:t>Simple designs with predictable behavior</a:t>
            </a:r>
          </a:p>
          <a:p>
            <a:pPr marL="520700" lvl="2" indent="-114300">
              <a:buFontTx/>
              <a:buChar char="–"/>
            </a:pPr>
            <a:r>
              <a:rPr lang="en-US" sz="1600" dirty="0"/>
              <a:t>Enormously expensive verification and certification processes</a:t>
            </a:r>
          </a:p>
          <a:p>
            <a:pPr marL="520700" lvl="2" indent="-114300">
              <a:buFontTx/>
              <a:buChar char="–"/>
            </a:pPr>
            <a:r>
              <a:rPr lang="en-US" sz="1600" dirty="0"/>
              <a:t>Backups that are not software, e.g. </a:t>
            </a:r>
          </a:p>
          <a:p>
            <a:pPr marL="635000" lvl="3">
              <a:buFontTx/>
              <a:buChar char="°"/>
            </a:pPr>
            <a:r>
              <a:rPr lang="en-US" sz="1600" dirty="0"/>
              <a:t> Hardware interlocks</a:t>
            </a:r>
          </a:p>
          <a:p>
            <a:pPr marL="635000" lvl="3">
              <a:buFontTx/>
              <a:buChar char="°"/>
            </a:pPr>
            <a:r>
              <a:rPr lang="en-US" sz="1600" dirty="0"/>
              <a:t> Human intervention</a:t>
            </a:r>
          </a:p>
        </p:txBody>
      </p:sp>
      <p:graphicFrame>
        <p:nvGraphicFramePr>
          <p:cNvPr id="306186" name="Object 10"/>
          <p:cNvGraphicFramePr>
            <a:graphicFrameLocks noChangeAspect="1"/>
          </p:cNvGraphicFramePr>
          <p:nvPr/>
        </p:nvGraphicFramePr>
        <p:xfrm flipH="1">
          <a:off x="7677439" y="4072527"/>
          <a:ext cx="71437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57" name="Clip" r:id="rId4" imgW="2440080" imgH="4413240" progId="">
                  <p:embed/>
                </p:oleObj>
              </mc:Choice>
              <mc:Fallback>
                <p:oleObj name="Clip" r:id="rId4" imgW="2440080" imgH="44132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 flipH="1">
                        <a:off x="7677439" y="4072527"/>
                        <a:ext cx="714375" cy="1292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87" name="Rectangle 11"/>
          <p:cNvSpPr>
            <a:spLocks noChangeArrowheads="1"/>
          </p:cNvSpPr>
          <p:nvPr/>
        </p:nvSpPr>
        <p:spPr bwMode="auto">
          <a:xfrm>
            <a:off x="5405498" y="4386551"/>
            <a:ext cx="2167744" cy="227149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53882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88" name="Freeform 12"/>
          <p:cNvSpPr>
            <a:spLocks/>
          </p:cNvSpPr>
          <p:nvPr/>
        </p:nvSpPr>
        <p:spPr bwMode="auto">
          <a:xfrm>
            <a:off x="5446713" y="4427538"/>
            <a:ext cx="2039937" cy="2174875"/>
          </a:xfrm>
          <a:custGeom>
            <a:avLst/>
            <a:gdLst/>
            <a:ahLst/>
            <a:cxnLst>
              <a:cxn ang="0">
                <a:pos x="0" y="2032"/>
              </a:cxn>
              <a:cxn ang="0">
                <a:pos x="22" y="2032"/>
              </a:cxn>
              <a:cxn ang="0">
                <a:pos x="49" y="2032"/>
              </a:cxn>
              <a:cxn ang="0">
                <a:pos x="117" y="2032"/>
              </a:cxn>
              <a:cxn ang="0">
                <a:pos x="194" y="2037"/>
              </a:cxn>
              <a:cxn ang="0">
                <a:pos x="284" y="2037"/>
              </a:cxn>
              <a:cxn ang="0">
                <a:pos x="374" y="2037"/>
              </a:cxn>
              <a:cxn ang="0">
                <a:pos x="464" y="2037"/>
              </a:cxn>
              <a:cxn ang="0">
                <a:pos x="550" y="2032"/>
              </a:cxn>
              <a:cxn ang="0">
                <a:pos x="622" y="2026"/>
              </a:cxn>
              <a:cxn ang="0">
                <a:pos x="685" y="2021"/>
              </a:cxn>
              <a:cxn ang="0">
                <a:pos x="744" y="2015"/>
              </a:cxn>
              <a:cxn ang="0">
                <a:pos x="852" y="1994"/>
              </a:cxn>
              <a:cxn ang="0">
                <a:pos x="956" y="1967"/>
              </a:cxn>
              <a:cxn ang="0">
                <a:pos x="1014" y="1940"/>
              </a:cxn>
              <a:cxn ang="0">
                <a:pos x="1077" y="1913"/>
              </a:cxn>
              <a:cxn ang="0">
                <a:pos x="1145" y="1880"/>
              </a:cxn>
              <a:cxn ang="0">
                <a:pos x="1222" y="1842"/>
              </a:cxn>
              <a:cxn ang="0">
                <a:pos x="1379" y="1755"/>
              </a:cxn>
              <a:cxn ang="0">
                <a:pos x="1537" y="1653"/>
              </a:cxn>
              <a:cxn ang="0">
                <a:pos x="1609" y="1598"/>
              </a:cxn>
              <a:cxn ang="0">
                <a:pos x="1677" y="1533"/>
              </a:cxn>
              <a:cxn ang="0">
                <a:pos x="1740" y="1463"/>
              </a:cxn>
              <a:cxn ang="0">
                <a:pos x="1799" y="1387"/>
              </a:cxn>
              <a:cxn ang="0">
                <a:pos x="1911" y="1214"/>
              </a:cxn>
              <a:cxn ang="0">
                <a:pos x="2006" y="1035"/>
              </a:cxn>
              <a:cxn ang="0">
                <a:pos x="2047" y="943"/>
              </a:cxn>
              <a:cxn ang="0">
                <a:pos x="2083" y="856"/>
              </a:cxn>
              <a:cxn ang="0">
                <a:pos x="2114" y="764"/>
              </a:cxn>
              <a:cxn ang="0">
                <a:pos x="2137" y="672"/>
              </a:cxn>
              <a:cxn ang="0">
                <a:pos x="2159" y="569"/>
              </a:cxn>
              <a:cxn ang="0">
                <a:pos x="2177" y="471"/>
              </a:cxn>
              <a:cxn ang="0">
                <a:pos x="2186" y="379"/>
              </a:cxn>
              <a:cxn ang="0">
                <a:pos x="2200" y="287"/>
              </a:cxn>
              <a:cxn ang="0">
                <a:pos x="2204" y="211"/>
              </a:cxn>
              <a:cxn ang="0">
                <a:pos x="2213" y="152"/>
              </a:cxn>
              <a:cxn ang="0">
                <a:pos x="2218" y="103"/>
              </a:cxn>
              <a:cxn ang="0">
                <a:pos x="2222" y="71"/>
              </a:cxn>
              <a:cxn ang="0">
                <a:pos x="2222" y="49"/>
              </a:cxn>
              <a:cxn ang="0">
                <a:pos x="2218" y="33"/>
              </a:cxn>
              <a:cxn ang="0">
                <a:pos x="2218" y="22"/>
              </a:cxn>
              <a:cxn ang="0">
                <a:pos x="2213" y="16"/>
              </a:cxn>
              <a:cxn ang="0">
                <a:pos x="2209" y="0"/>
              </a:cxn>
            </a:cxnLst>
            <a:rect l="0" t="0" r="r" b="b"/>
            <a:pathLst>
              <a:path w="2223" h="2038">
                <a:moveTo>
                  <a:pt x="0" y="2032"/>
                </a:moveTo>
                <a:lnTo>
                  <a:pt x="22" y="2032"/>
                </a:lnTo>
                <a:lnTo>
                  <a:pt x="49" y="2032"/>
                </a:lnTo>
                <a:lnTo>
                  <a:pt x="117" y="2032"/>
                </a:lnTo>
                <a:lnTo>
                  <a:pt x="194" y="2037"/>
                </a:lnTo>
                <a:lnTo>
                  <a:pt x="284" y="2037"/>
                </a:lnTo>
                <a:lnTo>
                  <a:pt x="374" y="2037"/>
                </a:lnTo>
                <a:lnTo>
                  <a:pt x="464" y="2037"/>
                </a:lnTo>
                <a:lnTo>
                  <a:pt x="550" y="2032"/>
                </a:lnTo>
                <a:lnTo>
                  <a:pt x="622" y="2026"/>
                </a:lnTo>
                <a:lnTo>
                  <a:pt x="685" y="2021"/>
                </a:lnTo>
                <a:lnTo>
                  <a:pt x="744" y="2015"/>
                </a:lnTo>
                <a:lnTo>
                  <a:pt x="852" y="1994"/>
                </a:lnTo>
                <a:lnTo>
                  <a:pt x="956" y="1967"/>
                </a:lnTo>
                <a:lnTo>
                  <a:pt x="1014" y="1940"/>
                </a:lnTo>
                <a:lnTo>
                  <a:pt x="1077" y="1913"/>
                </a:lnTo>
                <a:lnTo>
                  <a:pt x="1145" y="1880"/>
                </a:lnTo>
                <a:lnTo>
                  <a:pt x="1222" y="1842"/>
                </a:lnTo>
                <a:lnTo>
                  <a:pt x="1379" y="1755"/>
                </a:lnTo>
                <a:lnTo>
                  <a:pt x="1537" y="1653"/>
                </a:lnTo>
                <a:lnTo>
                  <a:pt x="1609" y="1598"/>
                </a:lnTo>
                <a:lnTo>
                  <a:pt x="1677" y="1533"/>
                </a:lnTo>
                <a:lnTo>
                  <a:pt x="1740" y="1463"/>
                </a:lnTo>
                <a:lnTo>
                  <a:pt x="1799" y="1387"/>
                </a:lnTo>
                <a:lnTo>
                  <a:pt x="1911" y="1214"/>
                </a:lnTo>
                <a:lnTo>
                  <a:pt x="2006" y="1035"/>
                </a:lnTo>
                <a:lnTo>
                  <a:pt x="2047" y="943"/>
                </a:lnTo>
                <a:lnTo>
                  <a:pt x="2083" y="856"/>
                </a:lnTo>
                <a:lnTo>
                  <a:pt x="2114" y="764"/>
                </a:lnTo>
                <a:lnTo>
                  <a:pt x="2137" y="672"/>
                </a:lnTo>
                <a:lnTo>
                  <a:pt x="2159" y="569"/>
                </a:lnTo>
                <a:lnTo>
                  <a:pt x="2177" y="471"/>
                </a:lnTo>
                <a:lnTo>
                  <a:pt x="2186" y="379"/>
                </a:lnTo>
                <a:lnTo>
                  <a:pt x="2200" y="287"/>
                </a:lnTo>
                <a:lnTo>
                  <a:pt x="2204" y="211"/>
                </a:lnTo>
                <a:lnTo>
                  <a:pt x="2213" y="152"/>
                </a:lnTo>
                <a:lnTo>
                  <a:pt x="2218" y="103"/>
                </a:lnTo>
                <a:lnTo>
                  <a:pt x="2222" y="71"/>
                </a:lnTo>
                <a:lnTo>
                  <a:pt x="2222" y="49"/>
                </a:lnTo>
                <a:lnTo>
                  <a:pt x="2218" y="33"/>
                </a:lnTo>
                <a:lnTo>
                  <a:pt x="2218" y="22"/>
                </a:lnTo>
                <a:lnTo>
                  <a:pt x="2213" y="16"/>
                </a:lnTo>
                <a:lnTo>
                  <a:pt x="2209" y="0"/>
                </a:lnTo>
              </a:path>
            </a:pathLst>
          </a:custGeom>
          <a:noFill/>
          <a:ln w="25400" cap="rnd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89" name="Oval 13"/>
          <p:cNvSpPr>
            <a:spLocks noChangeArrowheads="1"/>
          </p:cNvSpPr>
          <p:nvPr/>
        </p:nvSpPr>
        <p:spPr bwMode="auto">
          <a:xfrm>
            <a:off x="5416550" y="6540500"/>
            <a:ext cx="85725" cy="100013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90" name="Oval 14"/>
          <p:cNvSpPr>
            <a:spLocks noChangeArrowheads="1"/>
          </p:cNvSpPr>
          <p:nvPr/>
        </p:nvSpPr>
        <p:spPr bwMode="auto">
          <a:xfrm>
            <a:off x="6402388" y="6418263"/>
            <a:ext cx="85725" cy="98425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91" name="Oval 15"/>
          <p:cNvSpPr>
            <a:spLocks noChangeArrowheads="1"/>
          </p:cNvSpPr>
          <p:nvPr/>
        </p:nvSpPr>
        <p:spPr bwMode="auto">
          <a:xfrm>
            <a:off x="6938963" y="6032500"/>
            <a:ext cx="84137" cy="100013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92" name="Oval 16"/>
          <p:cNvSpPr>
            <a:spLocks noChangeArrowheads="1"/>
          </p:cNvSpPr>
          <p:nvPr/>
        </p:nvSpPr>
        <p:spPr bwMode="auto">
          <a:xfrm>
            <a:off x="7432675" y="4371975"/>
            <a:ext cx="85725" cy="100013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6193" name="Rectangle 17"/>
          <p:cNvSpPr>
            <a:spLocks noChangeArrowheads="1"/>
          </p:cNvSpPr>
          <p:nvPr/>
        </p:nvSpPr>
        <p:spPr bwMode="auto">
          <a:xfrm>
            <a:off x="4953000" y="5426075"/>
            <a:ext cx="617538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lnSpc>
                <a:spcPct val="85000"/>
              </a:lnSpc>
              <a:spcBef>
                <a:spcPct val="20000"/>
              </a:spcBef>
            </a:pPr>
            <a:endParaRPr lang="en-US" sz="1000"/>
          </a:p>
        </p:txBody>
      </p:sp>
      <p:sp>
        <p:nvSpPr>
          <p:cNvPr id="306194" name="Rectangle 18"/>
          <p:cNvSpPr>
            <a:spLocks noChangeArrowheads="1"/>
          </p:cNvSpPr>
          <p:nvPr/>
        </p:nvSpPr>
        <p:spPr bwMode="auto">
          <a:xfrm>
            <a:off x="5029200" y="4524375"/>
            <a:ext cx="4746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endParaRPr lang="en-US" sz="1000"/>
          </a:p>
        </p:txBody>
      </p:sp>
      <p:sp>
        <p:nvSpPr>
          <p:cNvPr id="306195" name="Rectangle 19"/>
          <p:cNvSpPr>
            <a:spLocks noChangeArrowheads="1"/>
          </p:cNvSpPr>
          <p:nvPr/>
        </p:nvSpPr>
        <p:spPr bwMode="auto">
          <a:xfrm>
            <a:off x="5138738" y="6550025"/>
            <a:ext cx="4746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1000"/>
              <a:t>0</a:t>
            </a:r>
          </a:p>
        </p:txBody>
      </p:sp>
      <p:sp>
        <p:nvSpPr>
          <p:cNvPr id="306196" name="Rectangle 20"/>
          <p:cNvSpPr>
            <a:spLocks noChangeArrowheads="1"/>
          </p:cNvSpPr>
          <p:nvPr/>
        </p:nvSpPr>
        <p:spPr bwMode="auto">
          <a:xfrm>
            <a:off x="5370513" y="6359525"/>
            <a:ext cx="6492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1000"/>
              <a:t>747-200</a:t>
            </a:r>
          </a:p>
        </p:txBody>
      </p:sp>
      <p:sp>
        <p:nvSpPr>
          <p:cNvPr id="306197" name="Rectangle 21"/>
          <p:cNvSpPr>
            <a:spLocks noChangeArrowheads="1"/>
          </p:cNvSpPr>
          <p:nvPr/>
        </p:nvSpPr>
        <p:spPr bwMode="auto">
          <a:xfrm>
            <a:off x="5876925" y="6245225"/>
            <a:ext cx="6524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1000" dirty="0"/>
              <a:t>757/767</a:t>
            </a:r>
          </a:p>
        </p:txBody>
      </p:sp>
      <p:sp>
        <p:nvSpPr>
          <p:cNvPr id="306198" name="Rectangle 22"/>
          <p:cNvSpPr>
            <a:spLocks noChangeArrowheads="1"/>
          </p:cNvSpPr>
          <p:nvPr/>
        </p:nvSpPr>
        <p:spPr bwMode="auto">
          <a:xfrm>
            <a:off x="6353175" y="5918200"/>
            <a:ext cx="650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1000"/>
              <a:t>747-400</a:t>
            </a:r>
          </a:p>
        </p:txBody>
      </p:sp>
      <p:sp>
        <p:nvSpPr>
          <p:cNvPr id="306199" name="Rectangle 23"/>
          <p:cNvSpPr>
            <a:spLocks noChangeArrowheads="1"/>
          </p:cNvSpPr>
          <p:nvPr/>
        </p:nvSpPr>
        <p:spPr bwMode="auto">
          <a:xfrm>
            <a:off x="6948488" y="4419600"/>
            <a:ext cx="650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814" tIns="45407" rIns="90814" bIns="45407" anchorCtr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1000"/>
              <a:t>777</a:t>
            </a:r>
          </a:p>
        </p:txBody>
      </p:sp>
      <p:sp>
        <p:nvSpPr>
          <p:cNvPr id="306200" name="Text Box 24"/>
          <p:cNvSpPr txBox="1">
            <a:spLocks noChangeArrowheads="1"/>
          </p:cNvSpPr>
          <p:nvPr/>
        </p:nvSpPr>
        <p:spPr bwMode="auto">
          <a:xfrm>
            <a:off x="2840092" y="4347139"/>
            <a:ext cx="2133600" cy="175432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i="1" dirty="0"/>
              <a:t>All sectors of aerospace are increasingly relying on software to perform safety-critical functions</a:t>
            </a:r>
          </a:p>
        </p:txBody>
      </p:sp>
      <p:sp>
        <p:nvSpPr>
          <p:cNvPr id="306201" name="Text Box 25"/>
          <p:cNvSpPr txBox="1">
            <a:spLocks noChangeArrowheads="1"/>
          </p:cNvSpPr>
          <p:nvPr/>
        </p:nvSpPr>
        <p:spPr bwMode="auto">
          <a:xfrm>
            <a:off x="5618868" y="4393998"/>
            <a:ext cx="935038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Size and</a:t>
            </a:r>
          </a:p>
          <a:p>
            <a:r>
              <a:rPr lang="en-US" sz="1200"/>
              <a:t>Complexity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Eliminating Common Mode Errors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Independence – A concept to minimize the likelihood of common mode and cascade errors  </a:t>
            </a:r>
          </a:p>
          <a:p>
            <a:r>
              <a:rPr lang="en-US" dirty="0"/>
              <a:t>Diversity</a:t>
            </a:r>
          </a:p>
          <a:p>
            <a:pPr lvl="1"/>
            <a:r>
              <a:rPr lang="en-US" dirty="0"/>
              <a:t>Hardware and software</a:t>
            </a:r>
          </a:p>
          <a:p>
            <a:r>
              <a:rPr lang="en-US" dirty="0"/>
              <a:t>Redundancy </a:t>
            </a:r>
          </a:p>
          <a:p>
            <a:pPr lvl="1"/>
            <a:r>
              <a:rPr lang="en-US" dirty="0"/>
              <a:t>Triple redundancy </a:t>
            </a:r>
          </a:p>
          <a:p>
            <a:pPr lvl="1"/>
            <a:r>
              <a:rPr lang="en-US" dirty="0"/>
              <a:t>Com/Mon</a:t>
            </a:r>
          </a:p>
          <a:p>
            <a:r>
              <a:rPr lang="en-US" dirty="0"/>
              <a:t>Can mix techniques</a:t>
            </a:r>
          </a:p>
          <a:p>
            <a:pPr lvl="1"/>
            <a:r>
              <a:rPr lang="en-US" dirty="0"/>
              <a:t>Dissimilar  com/mon </a:t>
            </a:r>
          </a:p>
          <a:p>
            <a:r>
              <a:rPr lang="en-US" dirty="0"/>
              <a:t>When all these things fail, well-trained pilots do an amazing job to save the day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43751E-574D-8744-B844-44C0F5B76AE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71221-FA3C-D447-A960-968C52658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Traditional Systems Engineering Process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178D48-2BB8-0046-B367-14ACFBDD61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004" y="1683832"/>
            <a:ext cx="7445578" cy="399855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39038-0EAC-B74F-9C39-1C6B5AD1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97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6334" y="1083733"/>
            <a:ext cx="6756400" cy="480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301067" y="330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 Documents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1C59-758D-7742-998E-2A74ABDC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Role of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BECC8-0A72-6C4B-944E-FBCAE18CC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Emphasis on getting the requirements correct</a:t>
            </a:r>
          </a:p>
          <a:p>
            <a:pPr lvl="1"/>
            <a:r>
              <a:rPr lang="en-US" dirty="0"/>
              <a:t>Requirements get refined into specifications</a:t>
            </a:r>
          </a:p>
          <a:p>
            <a:r>
              <a:rPr lang="en-US" dirty="0"/>
              <a:t>Many analysis techniques are applied to validate the requirements</a:t>
            </a:r>
          </a:p>
          <a:p>
            <a:r>
              <a:rPr lang="en-US" dirty="0"/>
              <a:t>Verification focuses on assuring that the system behaves as the specification indicates and does not exhibit unintended behavior</a:t>
            </a:r>
          </a:p>
          <a:p>
            <a:r>
              <a:rPr lang="en-US" dirty="0"/>
              <a:t>Implementations need </a:t>
            </a:r>
            <a:r>
              <a:rPr lang="en-US"/>
              <a:t>to show traceability </a:t>
            </a:r>
            <a:r>
              <a:rPr lang="en-US" dirty="0"/>
              <a:t>to the requirements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89712-2077-5345-B455-101DAA345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43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4761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Aerospace Recommended Practice for performing safety assessments on civil aircraft</a:t>
            </a:r>
          </a:p>
          <a:p>
            <a:r>
              <a:rPr lang="en-US" dirty="0"/>
              <a:t>Guidelines and methods of performing the safety assessment </a:t>
            </a:r>
          </a:p>
          <a:p>
            <a:r>
              <a:rPr lang="en-US" dirty="0"/>
              <a:t>Functional Hazard Analysis (FHA)</a:t>
            </a:r>
          </a:p>
          <a:p>
            <a:r>
              <a:rPr lang="en-US"/>
              <a:t>Preliminary System Safety </a:t>
            </a:r>
            <a:r>
              <a:rPr lang="en-US" dirty="0"/>
              <a:t>Assessment (PSSA)</a:t>
            </a:r>
          </a:p>
          <a:p>
            <a:r>
              <a:rPr lang="en-US" dirty="0"/>
              <a:t>System Safety Assessment (SSA)</a:t>
            </a:r>
          </a:p>
          <a:p>
            <a:pPr>
              <a:buNone/>
            </a:pP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4761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Safety assessment process</a:t>
            </a:r>
          </a:p>
          <a:p>
            <a:r>
              <a:rPr lang="en-US" dirty="0"/>
              <a:t>Safety assessment overview</a:t>
            </a:r>
          </a:p>
          <a:p>
            <a:r>
              <a:rPr lang="en-US" dirty="0"/>
              <a:t>Detailed method guidelines</a:t>
            </a:r>
          </a:p>
          <a:p>
            <a:pPr lvl="1"/>
            <a:r>
              <a:rPr lang="en-US" dirty="0"/>
              <a:t>Functional Hazard Assessment (FHA)</a:t>
            </a:r>
          </a:p>
          <a:p>
            <a:pPr lvl="1"/>
            <a:r>
              <a:rPr lang="en-US" dirty="0"/>
              <a:t>Fault-Tree Analysis (FTA)</a:t>
            </a:r>
          </a:p>
          <a:p>
            <a:pPr lvl="1"/>
            <a:r>
              <a:rPr lang="en-US" dirty="0"/>
              <a:t>Failure Modes and Effects Analysis (FMEA)</a:t>
            </a:r>
          </a:p>
          <a:p>
            <a:pPr lvl="1"/>
            <a:r>
              <a:rPr lang="en-US" dirty="0"/>
              <a:t>Common Mode Analysis (CMA)</a:t>
            </a:r>
          </a:p>
          <a:p>
            <a:pPr lvl="1"/>
            <a:r>
              <a:rPr lang="en-US" dirty="0"/>
              <a:t>Zonal Safety Analysis (ZSA)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Hazard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Identifies and classifies the failure conditions associated with the aircraft functions and combinations of aircraft functions </a:t>
            </a:r>
          </a:p>
          <a:p>
            <a:pPr lvl="1"/>
            <a:r>
              <a:rPr lang="en-US" dirty="0"/>
              <a:t>Classification Levels: Minor (D), Major (C), Hazardous (B), Catastrophic (A)</a:t>
            </a:r>
          </a:p>
          <a:p>
            <a:pPr lvl="1"/>
            <a:r>
              <a:rPr lang="en-US" dirty="0"/>
              <a:t>Classifications establish safety objectives</a:t>
            </a:r>
          </a:p>
          <a:p>
            <a:pPr lvl="1"/>
            <a:r>
              <a:rPr lang="en-US" dirty="0"/>
              <a:t>Output starting point for generation and allocation of safety requirements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Preliminary System Safety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Systematic examination of proposed system architecture </a:t>
            </a:r>
          </a:p>
          <a:p>
            <a:pPr lvl="1"/>
            <a:r>
              <a:rPr lang="en-US" dirty="0"/>
              <a:t>Used to complete the failure conditions list and the safety requirements</a:t>
            </a:r>
          </a:p>
          <a:p>
            <a:r>
              <a:rPr lang="en-US" dirty="0"/>
              <a:t>Identify how failures lead to the hazards identified in  FHA</a:t>
            </a:r>
          </a:p>
          <a:p>
            <a:pPr lvl="1"/>
            <a:r>
              <a:rPr lang="en-US" dirty="0"/>
              <a:t>Suggested analysis techniques such as FTA  </a:t>
            </a:r>
          </a:p>
          <a:p>
            <a:r>
              <a:rPr lang="en-US" dirty="0"/>
              <a:t>How FHA requirements can be met</a:t>
            </a:r>
          </a:p>
          <a:p>
            <a:pPr lvl="1"/>
            <a:r>
              <a:rPr lang="en-US" dirty="0"/>
              <a:t>Identify protective strategies </a:t>
            </a:r>
          </a:p>
          <a:p>
            <a:pPr lvl="2"/>
            <a:r>
              <a:rPr lang="en-US" dirty="0"/>
              <a:t>Partitioning, dissimilarity,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Safety Assessment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Systematic examination of system, architecture, and installation to show compliance with safety requirements</a:t>
            </a:r>
          </a:p>
          <a:p>
            <a:r>
              <a:rPr lang="en-US" dirty="0"/>
              <a:t>A SSA done for each PSSA	</a:t>
            </a:r>
          </a:p>
          <a:p>
            <a:r>
              <a:rPr lang="en-US" dirty="0"/>
              <a:t>Verification that the design requirements established at system level</a:t>
            </a:r>
          </a:p>
          <a:p>
            <a:r>
              <a:rPr lang="en-US" dirty="0"/>
              <a:t>Verification that safety requirements derived from  requirements are met</a:t>
            </a:r>
          </a:p>
          <a:p>
            <a:r>
              <a:rPr lang="en-US" dirty="0"/>
              <a:t>Verification design requirements in CCA met</a:t>
            </a:r>
          </a:p>
          <a:p>
            <a:r>
              <a:rPr lang="en-US" dirty="0"/>
              <a:t>Linkage system level SSA to aircraft level FHA 					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4754A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Input is the function, failure, and safety info from 4761</a:t>
            </a:r>
          </a:p>
          <a:p>
            <a:r>
              <a:rPr lang="en-US" dirty="0"/>
              <a:t>Iterative process as design is refined and the analysis process prescribed by 4761 is repeated</a:t>
            </a:r>
          </a:p>
          <a:p>
            <a:r>
              <a:rPr lang="en-US" dirty="0"/>
              <a:t>Functional Design Assurance Levels (FDAL) assigned</a:t>
            </a:r>
          </a:p>
          <a:p>
            <a:r>
              <a:rPr lang="en-US" dirty="0"/>
              <a:t>FDAL assigned to systems from aircraft architecture based on Preliminary Aircraft Safety Assessment (PASA)</a:t>
            </a:r>
          </a:p>
          <a:p>
            <a:r>
              <a:rPr lang="en-US" dirty="0"/>
              <a:t>Item Design Assurance Level (IDAL) done in refinement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4754A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FDAL considers functional independence of aircraft/system functions</a:t>
            </a:r>
          </a:p>
          <a:p>
            <a:r>
              <a:rPr lang="en-US" dirty="0"/>
              <a:t>IDAL considers design independence of items</a:t>
            </a:r>
          </a:p>
          <a:p>
            <a:r>
              <a:rPr lang="en-US" dirty="0"/>
              <a:t>Assertion of independence must be substantiated </a:t>
            </a:r>
          </a:p>
          <a:p>
            <a:pPr lvl="1"/>
            <a:r>
              <a:rPr lang="en-US" dirty="0"/>
              <a:t>Verify no common mode introduced </a:t>
            </a:r>
          </a:p>
          <a:p>
            <a:r>
              <a:rPr lang="en-US" dirty="0" err="1"/>
              <a:t>IDALs</a:t>
            </a:r>
            <a:r>
              <a:rPr lang="en-US" dirty="0"/>
              <a:t> are assigned to items then fed back to analysis </a:t>
            </a:r>
          </a:p>
          <a:p>
            <a:r>
              <a:rPr lang="en-US" dirty="0"/>
              <a:t>During allocation of top-level function into two or more independent sub-functions</a:t>
            </a:r>
          </a:p>
          <a:p>
            <a:pPr lvl="1"/>
            <a:r>
              <a:rPr lang="en-US" dirty="0"/>
              <a:t>One sub-function cannot itself cause top-level hazard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Independence Can Be Your Friend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Architectural strategies incorporating independence, redundancy, and dissimilarity can be a powerful means of reducing the potential for errors in requirements or in design implementation</a:t>
            </a:r>
          </a:p>
          <a:p>
            <a:r>
              <a:rPr lang="en-US" dirty="0"/>
              <a:t>The people writing the standards have built these architectures</a:t>
            </a:r>
          </a:p>
          <a:p>
            <a:pPr lvl="1"/>
            <a:r>
              <a:rPr lang="en-US" dirty="0"/>
              <a:t>They do it for Boeing, Airbus, etc.</a:t>
            </a:r>
          </a:p>
          <a:p>
            <a:r>
              <a:rPr lang="en-US" dirty="0"/>
              <a:t>The justifications and arguments for safety are found in certification documents</a:t>
            </a:r>
          </a:p>
          <a:p>
            <a:r>
              <a:rPr lang="en-US" dirty="0"/>
              <a:t>Engineers and certification bodies lack guidelines and examples </a:t>
            </a:r>
          </a:p>
          <a:p>
            <a:endParaRPr lang="en-US" dirty="0"/>
          </a:p>
          <a:p>
            <a:pPr>
              <a:buNone/>
            </a:pP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effectiveness of particular architectural strategies, introduced to allow the allocation of lower item risk level, generally cannot be quantified</a:t>
            </a:r>
          </a:p>
          <a:p>
            <a:pPr lvl="1"/>
            <a:r>
              <a:rPr lang="en-US" dirty="0"/>
              <a:t>John Downer’s work redundancy in engineering </a:t>
            </a:r>
          </a:p>
          <a:p>
            <a:r>
              <a:rPr lang="en-US" dirty="0"/>
              <a:t>As a consequence, the justification to support such allocation necessarily involves some degree of engineering judgment by the applicant and the certification authorities</a:t>
            </a:r>
          </a:p>
          <a:p>
            <a:r>
              <a:rPr lang="en-US" dirty="0"/>
              <a:t>Do existing architectural patterns and arguments work on newer more complex systems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1692A-0103-514D-8438-AB02FF04B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Assurance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DAF19-55AE-7247-BCC3-146A5317C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do not know how to assure machine learning (M</a:t>
            </a:r>
            <a:r>
              <a:rPr lang="en-US" dirty="0">
                <a:sym typeface="Wingdings" pitchFamily="2" charset="2"/>
              </a:rPr>
              <a:t>L)</a:t>
            </a:r>
            <a:r>
              <a:rPr lang="en-US" dirty="0"/>
              <a:t> enabled systems within the framework of existing methodologies used for safety-critical systems</a:t>
            </a:r>
          </a:p>
          <a:p>
            <a:pPr lvl="1"/>
            <a:r>
              <a:rPr lang="en-US" dirty="0"/>
              <a:t>Reliability, predictability, robustness to faults and failures</a:t>
            </a:r>
          </a:p>
          <a:p>
            <a:r>
              <a:rPr lang="en-US" dirty="0"/>
              <a:t>The AI community have not been interested in this problem as performance is the main concern</a:t>
            </a:r>
          </a:p>
          <a:p>
            <a:pPr lvl="1"/>
            <a:r>
              <a:rPr lang="en-US" dirty="0"/>
              <a:t>ML systems “fail regularly” while the ultra safety-critical systems (aircraft, nuclear power, etc.) ideally never fail in their operating life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FEB7A-2104-CE4F-9256-2D1056DD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209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7C83-E3D7-F345-8007-34219037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4304F-83A1-F64A-9D58-E29C487AF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classes of use cases for machine learning (ML)</a:t>
            </a:r>
          </a:p>
          <a:p>
            <a:r>
              <a:rPr lang="en-US" dirty="0"/>
              <a:t>Conventional approaches work, but ML is cheaper, more optimal, etc.</a:t>
            </a:r>
          </a:p>
          <a:p>
            <a:pPr lvl="1"/>
            <a:r>
              <a:rPr lang="en-US" dirty="0"/>
              <a:t>Can derive specifications for what it is supposed to do or not supposed to do</a:t>
            </a:r>
          </a:p>
          <a:p>
            <a:r>
              <a:rPr lang="en-US" dirty="0"/>
              <a:t>We have no idea how to build the system using conventional approaches </a:t>
            </a:r>
          </a:p>
          <a:p>
            <a:pPr lvl="1"/>
            <a:r>
              <a:rPr lang="en-US" dirty="0"/>
              <a:t>On only specification is a large high-dimensional data set</a:t>
            </a:r>
          </a:p>
          <a:p>
            <a:pPr lvl="1"/>
            <a:r>
              <a:rPr lang="en-US" dirty="0"/>
              <a:t>Runtime assurance not effective as no actionable spec is available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8D958-6537-3F4E-9CB5-99D9BB0E9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88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394FB-0A34-594E-B772-61FD2153B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24995-AB93-9644-BFE2-C3DA73462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research efforts underway to verify machine learning enabled systems</a:t>
            </a:r>
          </a:p>
          <a:p>
            <a:r>
              <a:rPr lang="en-US" dirty="0"/>
              <a:t>Many efforts focus on showing robustness against adversarial attacks </a:t>
            </a:r>
          </a:p>
          <a:p>
            <a:r>
              <a:rPr lang="en-US" dirty="0"/>
              <a:t>Some known known approaches such as:</a:t>
            </a:r>
          </a:p>
          <a:p>
            <a:pPr lvl="1"/>
            <a:r>
              <a:rPr lang="en-US" dirty="0" err="1"/>
              <a:t>Reluplex</a:t>
            </a:r>
            <a:r>
              <a:rPr lang="en-US" dirty="0"/>
              <a:t> -- SMT based approach</a:t>
            </a:r>
          </a:p>
          <a:p>
            <a:pPr lvl="1"/>
            <a:r>
              <a:rPr lang="en-US" dirty="0"/>
              <a:t>ERAN, </a:t>
            </a:r>
            <a:r>
              <a:rPr lang="en-US" dirty="0" err="1"/>
              <a:t>GPUPoly</a:t>
            </a:r>
            <a:r>
              <a:rPr lang="en-US" dirty="0"/>
              <a:t>, </a:t>
            </a:r>
            <a:r>
              <a:rPr lang="en-US" dirty="0" err="1"/>
              <a:t>DeepPoly</a:t>
            </a:r>
            <a:r>
              <a:rPr lang="en-US" dirty="0"/>
              <a:t> – Abstract Interpretation</a:t>
            </a:r>
          </a:p>
          <a:p>
            <a:r>
              <a:rPr lang="en-US" dirty="0"/>
              <a:t>None of these efforts really help resolve the major challenge of assuring ML enabled systems where the spec is really a large high-dimensional data set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7A7C9-62D2-0C4A-A06D-3E153446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665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A3D019-46C3-B54D-9B2D-41007677ACE6}" type="slidenum">
              <a:rPr lang="en-US"/>
              <a:pPr/>
              <a:t>20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19622" y="-1"/>
            <a:ext cx="3993739" cy="92333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30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Questions?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73A057-BACB-7B49-BE70-34BAAE8ED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020" y="1411902"/>
            <a:ext cx="4314564" cy="4034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F09A80-98AC-544C-9857-9D953CC547BF}"/>
              </a:ext>
            </a:extLst>
          </p:cNvPr>
          <p:cNvSpPr txBox="1"/>
          <p:nvPr/>
        </p:nvSpPr>
        <p:spPr>
          <a:xfrm>
            <a:off x="6485641" y="4364611"/>
            <a:ext cx="23679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Contact Information:</a:t>
            </a:r>
          </a:p>
          <a:p>
            <a:r>
              <a:rPr lang="en-US" dirty="0"/>
              <a:t>Alwyn E. Goodloe </a:t>
            </a:r>
          </a:p>
          <a:p>
            <a:r>
              <a:rPr lang="en-US" dirty="0"/>
              <a:t>+1-757-864-5064 </a:t>
            </a:r>
          </a:p>
          <a:p>
            <a:r>
              <a:rPr lang="en-US" dirty="0" err="1"/>
              <a:t>a.goodloe@nasa.gov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20739</TotalTime>
  <Words>1153</Words>
  <Application>Microsoft Macintosh PowerPoint</Application>
  <PresentationFormat>On-screen Show (4:3)</PresentationFormat>
  <Paragraphs>158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Office Theme</vt:lpstr>
      <vt:lpstr>Clip</vt:lpstr>
      <vt:lpstr>Assurance of Conventional and Machine Learning Systems</vt:lpstr>
      <vt:lpstr>  So You Want to Build an Airplane</vt:lpstr>
      <vt:lpstr>PowerPoint Presentation</vt:lpstr>
      <vt:lpstr>Eliminating Common Mode Errors</vt:lpstr>
      <vt:lpstr>Traditional Systems Engineering Process</vt:lpstr>
      <vt:lpstr>Guideline Documents </vt:lpstr>
      <vt:lpstr>Central Role of Requirements</vt:lpstr>
      <vt:lpstr>ARP 4761</vt:lpstr>
      <vt:lpstr>ARP 4761 Contd.</vt:lpstr>
      <vt:lpstr>Functional Hazard Analysis</vt:lpstr>
      <vt:lpstr>Preliminary System Safety Assessment</vt:lpstr>
      <vt:lpstr>System Safety Assessment </vt:lpstr>
      <vt:lpstr>4754A </vt:lpstr>
      <vt:lpstr>4754A Contd.</vt:lpstr>
      <vt:lpstr>Independence Can Be Your Friend</vt:lpstr>
      <vt:lpstr>Yet ...</vt:lpstr>
      <vt:lpstr>ML Assurance Problem</vt:lpstr>
      <vt:lpstr>Machine Learning Use Cases</vt:lpstr>
      <vt:lpstr>Current Approaches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Adaptive Systems</dc:title>
  <dc:creator>Alwyn Goodloe</dc:creator>
  <cp:lastModifiedBy>Goodloe, Alwyn E. (LARC-D320)</cp:lastModifiedBy>
  <cp:revision>518</cp:revision>
  <cp:lastPrinted>2011-08-09T21:50:41Z</cp:lastPrinted>
  <dcterms:created xsi:type="dcterms:W3CDTF">2012-11-15T21:09:44Z</dcterms:created>
  <dcterms:modified xsi:type="dcterms:W3CDTF">2021-09-28T13:09:26Z</dcterms:modified>
</cp:coreProperties>
</file>