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2.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3.xml" ContentType="application/vnd.openxmlformats-officedocument.theme+xml"/>
  <Override PartName="/ppt/slideLayouts/slideLayout123.xml" ContentType="application/vnd.openxmlformats-officedocument.presentationml.slideLayout+xml"/>
  <Override PartName="/ppt/theme/theme4.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4"/>
    <p:sldMasterId id="2147483662" r:id="rId5"/>
    <p:sldMasterId id="2147483788" r:id="rId6"/>
    <p:sldMasterId id="2147483803" r:id="rId7"/>
    <p:sldMasterId id="2147483817" r:id="rId8"/>
  </p:sldMasterIdLst>
  <p:notesMasterIdLst>
    <p:notesMasterId r:id="rId31"/>
  </p:notesMasterIdLst>
  <p:sldIdLst>
    <p:sldId id="293" r:id="rId9"/>
    <p:sldId id="294" r:id="rId10"/>
    <p:sldId id="284" r:id="rId11"/>
    <p:sldId id="271" r:id="rId12"/>
    <p:sldId id="272" r:id="rId13"/>
    <p:sldId id="286" r:id="rId14"/>
    <p:sldId id="275" r:id="rId15"/>
    <p:sldId id="276" r:id="rId16"/>
    <p:sldId id="279" r:id="rId17"/>
    <p:sldId id="278" r:id="rId18"/>
    <p:sldId id="283" r:id="rId19"/>
    <p:sldId id="290" r:id="rId20"/>
    <p:sldId id="274" r:id="rId21"/>
    <p:sldId id="292" r:id="rId22"/>
    <p:sldId id="280" r:id="rId23"/>
    <p:sldId id="282" r:id="rId24"/>
    <p:sldId id="277" r:id="rId25"/>
    <p:sldId id="287" r:id="rId26"/>
    <p:sldId id="289" r:id="rId27"/>
    <p:sldId id="288" r:id="rId28"/>
    <p:sldId id="291" r:id="rId29"/>
    <p:sldId id="28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randy Nisbet-Wilcox" initials="BN" lastIdx="2" clrIdx="0">
    <p:extLst>
      <p:ext uri="{19B8F6BF-5375-455C-9EA6-DF929625EA0E}">
        <p15:presenceInfo xmlns:p15="http://schemas.microsoft.com/office/powerpoint/2012/main" userId="S::brandy.nisbet@ssaihq.com::85debb24-05d8-4a4f-9068-cfd1b5fab5da" providerId="AD"/>
      </p:ext>
    </p:extLst>
  </p:cmAuthor>
  <p:cmAuthor id="2" name="Robert Byles" initials="RB" lastIdx="1" clrIdx="1">
    <p:extLst>
      <p:ext uri="{19B8F6BF-5375-455C-9EA6-DF929625EA0E}">
        <p15:presenceInfo xmlns:p15="http://schemas.microsoft.com/office/powerpoint/2012/main" userId="S::robert.byles@ssaihq.com::c798ae76-1ca0-48cd-999b-80a00bd13fc4" providerId="AD"/>
      </p:ext>
    </p:extLst>
  </p:cmAuthor>
  <p:cmAuthor id="3" name="Amanda Clayton" initials="AC" lastIdx="1" clrIdx="2">
    <p:extLst>
      <p:ext uri="{19B8F6BF-5375-455C-9EA6-DF929625EA0E}">
        <p15:presenceInfo xmlns:p15="http://schemas.microsoft.com/office/powerpoint/2012/main" userId="S::amanda.clayton@ssaihq.com::f737b570-fd3f-4a44-b43d-fb2f4c4849a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3B52"/>
    <a:srgbClr val="8B8580"/>
    <a:srgbClr val="CD7142"/>
    <a:srgbClr val="54AEB2"/>
    <a:srgbClr val="9EB13D"/>
    <a:srgbClr val="66A478"/>
    <a:srgbClr val="266E99"/>
    <a:srgbClr val="8A59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1383" autoAdjust="0"/>
  </p:normalViewPr>
  <p:slideViewPr>
    <p:cSldViewPr snapToGrid="0">
      <p:cViewPr varScale="1">
        <p:scale>
          <a:sx n="60" d="100"/>
          <a:sy n="60" d="100"/>
        </p:scale>
        <p:origin x="34" y="3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theme" Target="theme/theme1.xml"/><Relationship Id="rId8" Type="http://schemas.openxmlformats.org/officeDocument/2006/relationships/slideMaster" Target="slideMasters/slideMaster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621619795145"/>
          <c:y val="8.1387581998652495E-2"/>
          <c:w val="0.70911117874252505"/>
          <c:h val="0.80688397563567105"/>
        </c:manualLayout>
      </c:layout>
      <c:doughnutChart>
        <c:varyColors val="1"/>
        <c:ser>
          <c:idx val="0"/>
          <c:order val="0"/>
          <c:tx>
            <c:strRef>
              <c:f>Sheet1!$B$1</c:f>
              <c:strCache>
                <c:ptCount val="1"/>
                <c:pt idx="0">
                  <c:v>Sales</c:v>
                </c:pt>
              </c:strCache>
            </c:strRef>
          </c:tx>
          <c:dPt>
            <c:idx val="0"/>
            <c:bubble3D val="0"/>
            <c:spPr>
              <a:solidFill>
                <a:srgbClr val="BD5C6C"/>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4051-494D-B0D0-5B8A1F75268C}"/>
              </c:ext>
            </c:extLst>
          </c:dPt>
          <c:dPt>
            <c:idx val="1"/>
            <c:bubble3D val="0"/>
            <c:spPr>
              <a:solidFill>
                <a:srgbClr val="DD9C7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2-4051-494D-B0D0-5B8A1F75268C}"/>
              </c:ext>
            </c:extLst>
          </c:dPt>
          <c:dPt>
            <c:idx val="2"/>
            <c:bubble3D val="0"/>
            <c:spPr>
              <a:solidFill>
                <a:srgbClr val="85C7C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4051-494D-B0D0-5B8A1F75268C}"/>
              </c:ext>
            </c:extLst>
          </c:dPt>
          <c:dPt>
            <c:idx val="3"/>
            <c:bubble3D val="0"/>
            <c:spPr>
              <a:solidFill>
                <a:srgbClr val="266E98"/>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6-4051-494D-B0D0-5B8A1F75268C}"/>
              </c:ext>
            </c:extLst>
          </c:dPt>
          <c:dPt>
            <c:idx val="4"/>
            <c:bubble3D val="0"/>
            <c:spPr>
              <a:solidFill>
                <a:srgbClr val="96BFA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4-4051-494D-B0D0-5B8A1F75268C}"/>
              </c:ext>
            </c:extLst>
          </c:dPt>
          <c:dPt>
            <c:idx val="5"/>
            <c:bubble3D val="0"/>
            <c:spPr>
              <a:solidFill>
                <a:srgbClr val="A485AE"/>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4051-494D-B0D0-5B8A1F75268C}"/>
              </c:ext>
            </c:extLst>
          </c:dPt>
          <c:dPt>
            <c:idx val="6"/>
            <c:bubble3D val="0"/>
            <c:spPr>
              <a:solidFill>
                <a:srgbClr val="BAC677"/>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4051-494D-B0D0-5B8A1F75268C}"/>
              </c:ext>
            </c:extLst>
          </c:dPt>
          <c:dLbls>
            <c:dLbl>
              <c:idx val="6"/>
              <c:layout>
                <c:manualLayout>
                  <c:x val="-3.3945710384821401E-3"/>
                  <c:y val="1.1904761904761901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4051-494D-B0D0-5B8A1F75268C}"/>
                </c:ext>
              </c:extLst>
            </c:dLbl>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Sheet1!$A$2:$A$8</c:f>
              <c:strCache>
                <c:ptCount val="7"/>
                <c:pt idx="0">
                  <c:v>Disasters</c:v>
                </c:pt>
                <c:pt idx="1">
                  <c:v>Ag</c:v>
                </c:pt>
                <c:pt idx="2">
                  <c:v>Water</c:v>
                </c:pt>
                <c:pt idx="3">
                  <c:v>Urban </c:v>
                </c:pt>
                <c:pt idx="4">
                  <c:v>Eco</c:v>
                </c:pt>
                <c:pt idx="5">
                  <c:v>HAQ</c:v>
                </c:pt>
                <c:pt idx="6">
                  <c:v>Energy</c:v>
                </c:pt>
              </c:strCache>
            </c:strRef>
          </c:cat>
          <c:val>
            <c:numRef>
              <c:f>Sheet1!$B$2:$B$8</c:f>
              <c:numCache>
                <c:formatCode>General</c:formatCode>
                <c:ptCount val="7"/>
                <c:pt idx="0">
                  <c:v>3</c:v>
                </c:pt>
                <c:pt idx="1">
                  <c:v>2</c:v>
                </c:pt>
                <c:pt idx="2">
                  <c:v>3</c:v>
                </c:pt>
                <c:pt idx="3">
                  <c:v>1</c:v>
                </c:pt>
                <c:pt idx="4">
                  <c:v>6</c:v>
                </c:pt>
                <c:pt idx="5">
                  <c:v>4</c:v>
                </c:pt>
                <c:pt idx="6">
                  <c:v>1</c:v>
                </c:pt>
              </c:numCache>
            </c:numRef>
          </c:val>
          <c:extLst>
            <c:ext xmlns:c16="http://schemas.microsoft.com/office/drawing/2014/chart" uri="{C3380CC4-5D6E-409C-BE32-E72D297353CC}">
              <c16:uniqueId val="{00000000-4051-494D-B0D0-5B8A1F75268C}"/>
            </c:ext>
          </c:extLst>
        </c:ser>
        <c:dLbls>
          <c:showLegendKey val="0"/>
          <c:showVal val="0"/>
          <c:showCatName val="0"/>
          <c:showSerName val="0"/>
          <c:showPercent val="1"/>
          <c:showBubbleSize val="0"/>
          <c:showLeaderLines val="1"/>
        </c:dLbls>
        <c:firstSliceAng val="0"/>
        <c:holeSize val="70"/>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6621619795145"/>
          <c:y val="8.1387581998652495E-2"/>
          <c:w val="0.70911117874252505"/>
          <c:h val="0.80688397563567105"/>
        </c:manualLayout>
      </c:layout>
      <c:doughnutChart>
        <c:varyColors val="1"/>
        <c:ser>
          <c:idx val="0"/>
          <c:order val="0"/>
          <c:tx>
            <c:strRef>
              <c:f>Sheet1!$B$1</c:f>
              <c:strCache>
                <c:ptCount val="1"/>
                <c:pt idx="0">
                  <c:v>Column1</c:v>
                </c:pt>
              </c:strCache>
            </c:strRef>
          </c:tx>
          <c:dPt>
            <c:idx val="0"/>
            <c:bubble3D val="0"/>
            <c:spPr>
              <a:solidFill>
                <a:srgbClr val="BA5D7C"/>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20DD-4FBC-8BB1-230C7FB5A2F1}"/>
              </c:ext>
            </c:extLst>
          </c:dPt>
          <c:dPt>
            <c:idx val="1"/>
            <c:bubble3D val="0"/>
            <c:spPr>
              <a:solidFill>
                <a:srgbClr val="EB702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20DD-4FBC-8BB1-230C7FB5A2F1}"/>
              </c:ext>
            </c:extLst>
          </c:dPt>
          <c:dPt>
            <c:idx val="2"/>
            <c:bubble3D val="0"/>
            <c:spPr>
              <a:solidFill>
                <a:srgbClr val="AB8BB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20DD-4FBC-8BB1-230C7FB5A2F1}"/>
              </c:ext>
            </c:extLst>
          </c:dPt>
          <c:dPt>
            <c:idx val="3"/>
            <c:bubble3D val="0"/>
            <c:spPr>
              <a:solidFill>
                <a:srgbClr val="DD9C7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20DD-4FBC-8BB1-230C7FB5A2F1}"/>
              </c:ext>
            </c:extLst>
          </c:dPt>
          <c:dPt>
            <c:idx val="4"/>
            <c:bubble3D val="0"/>
            <c:spPr>
              <a:solidFill>
                <a:srgbClr val="85C7C6"/>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20DD-4FBC-8BB1-230C7FB5A2F1}"/>
              </c:ext>
            </c:extLst>
          </c:dPt>
          <c:dPt>
            <c:idx val="5"/>
            <c:bubble3D val="0"/>
            <c:spPr>
              <a:solidFill>
                <a:srgbClr val="4B72B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B-20DD-4FBC-8BB1-230C7FB5A2F1}"/>
              </c:ext>
            </c:extLst>
          </c:dPt>
          <c:dPt>
            <c:idx val="6"/>
            <c:bubble3D val="0"/>
            <c:spPr>
              <a:solidFill>
                <a:srgbClr val="BAC677"/>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D-20DD-4FBC-8BB1-230C7FB5A2F1}"/>
              </c:ext>
            </c:extLst>
          </c:dPt>
          <c:dPt>
            <c:idx val="7"/>
            <c:bubble3D val="0"/>
            <c:spPr>
              <a:solidFill>
                <a:srgbClr val="96BDA0"/>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F-20DD-4FBC-8BB1-230C7FB5A2F1}"/>
              </c:ext>
            </c:extLst>
          </c:dPt>
          <c:dLbls>
            <c:dLbl>
              <c:idx val="3"/>
              <c:layout>
                <c:manualLayout>
                  <c:x val="9.9349478834314345E-2"/>
                  <c:y val="7.1428571428571286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20DD-4FBC-8BB1-230C7FB5A2F1}"/>
                </c:ext>
              </c:extLst>
            </c:dLbl>
            <c:dLbl>
              <c:idx val="4"/>
              <c:layout>
                <c:manualLayout>
                  <c:x val="2.1289174035924504E-2"/>
                  <c:y val="0.11507936507936507"/>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9-20DD-4FBC-8BB1-230C7FB5A2F1}"/>
                </c:ext>
              </c:extLst>
            </c:dLbl>
            <c:spPr>
              <a:noFill/>
              <a:ln>
                <a:noFill/>
              </a:ln>
              <a:effectLst/>
            </c:spPr>
            <c:txPr>
              <a:bodyPr rot="0" spcFirstLastPara="1" vertOverflow="ellipsis" vert="horz" wrap="square" lIns="38100" tIns="19050" rIns="38100" bIns="19050" anchor="ctr" anchorCtr="1">
                <a:spAutoFit/>
              </a:bodyPr>
              <a:lstStyle/>
              <a:p>
                <a:pPr>
                  <a:defRPr sz="1330"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Sheet1!$A$2:$A$9</c:f>
              <c:strCache>
                <c:ptCount val="8"/>
                <c:pt idx="0">
                  <c:v>Academic</c:v>
                </c:pt>
                <c:pt idx="1">
                  <c:v>Consortium</c:v>
                </c:pt>
                <c:pt idx="2">
                  <c:v>Federal</c:v>
                </c:pt>
                <c:pt idx="3">
                  <c:v>Local</c:v>
                </c:pt>
                <c:pt idx="4">
                  <c:v>Private</c:v>
                </c:pt>
                <c:pt idx="5">
                  <c:v>Non-Profit</c:v>
                </c:pt>
                <c:pt idx="6">
                  <c:v>State</c:v>
                </c:pt>
                <c:pt idx="7">
                  <c:v>International</c:v>
                </c:pt>
              </c:strCache>
            </c:strRef>
          </c:cat>
          <c:val>
            <c:numRef>
              <c:f>Sheet1!$B$2:$B$9</c:f>
              <c:numCache>
                <c:formatCode>General</c:formatCode>
                <c:ptCount val="8"/>
                <c:pt idx="0">
                  <c:v>7</c:v>
                </c:pt>
                <c:pt idx="1">
                  <c:v>2</c:v>
                </c:pt>
                <c:pt idx="2">
                  <c:v>13</c:v>
                </c:pt>
                <c:pt idx="3">
                  <c:v>1</c:v>
                </c:pt>
                <c:pt idx="4">
                  <c:v>1</c:v>
                </c:pt>
                <c:pt idx="5">
                  <c:v>6</c:v>
                </c:pt>
                <c:pt idx="6">
                  <c:v>10</c:v>
                </c:pt>
                <c:pt idx="7">
                  <c:v>16</c:v>
                </c:pt>
              </c:numCache>
            </c:numRef>
          </c:val>
          <c:extLst>
            <c:ext xmlns:c16="http://schemas.microsoft.com/office/drawing/2014/chart" uri="{C3380CC4-5D6E-409C-BE32-E72D297353CC}">
              <c16:uniqueId val="{0000000E-20DD-4FBC-8BB1-230C7FB5A2F1}"/>
            </c:ext>
          </c:extLst>
        </c:ser>
        <c:dLbls>
          <c:showLegendKey val="0"/>
          <c:showVal val="0"/>
          <c:showCatName val="0"/>
          <c:showSerName val="0"/>
          <c:showPercent val="1"/>
          <c:showBubbleSize val="0"/>
          <c:showLeaderLines val="1"/>
        </c:dLbls>
        <c:firstSliceAng val="0"/>
        <c:holeSize val="70"/>
      </c:doughnutChart>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F3C037-26A3-4BA6-8FA7-A905E8A64482}" type="datetimeFigureOut">
              <a:rPr lang="en-US"/>
              <a:t>9/21/2021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2BA90B-3160-437F-91A1-203573BB0B03}" type="slidenum">
              <a:rPr lang="en-US"/>
              <a:t>‹#›</a:t>
            </a:fld>
            <a:endParaRPr lang="en-US" dirty="0"/>
          </a:p>
        </p:txBody>
      </p:sp>
    </p:spTree>
    <p:extLst>
      <p:ext uri="{BB962C8B-B14F-4D97-AF65-F5344CB8AC3E}">
        <p14:creationId xmlns:p14="http://schemas.microsoft.com/office/powerpoint/2010/main" val="2961226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pixnio.com/nature-landscapes/forest/guatemala-maya-biosphere-reserv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nps.gov/articles/the-fire-island-wilderness-breach-ecological-resilience-in-the-great-south-bay.htm?utm_source=article&amp;utm_medium=website&amp;utm_campaign=experience_more&amp;utm_content=smal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creativecommons.org/licenses/by-nc-nd/2.0/"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dc.gov/"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search.creativecommons.org/photos/ca0ef39b-680a-4aef-b5c6-4e06f6b4bb59"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nps.gov/grte/learn/news/park-plan-aids-in-conservation-of-native-bighorn-sheep.ht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unsplash.com/photos/JbrFSXjST7Q"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ECE21E-7CA7-1048-87AF-E1A9554F3C2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7654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Charlie Watson</a:t>
            </a:r>
            <a:endParaRPr lang="en-US" dirty="0">
              <a:cs typeface="Calibri"/>
            </a:endParaRPr>
          </a:p>
          <a:p>
            <a:r>
              <a:rPr lang="en-US" dirty="0"/>
              <a:t>Image Source: </a:t>
            </a:r>
            <a:r>
              <a:rPr lang="en-US" u="sng" dirty="0">
                <a:hlinkClick r:id="rId3"/>
              </a:rPr>
              <a:t>https://pixnio.com/nature-landscapes/forest/guatemala-maya-biosphere-reserve</a:t>
            </a:r>
            <a:r>
              <a:rPr lang="en-US" dirty="0"/>
              <a:t>  (CC0)</a:t>
            </a:r>
            <a:endParaRPr lang="en-US" u="sng" dirty="0">
              <a:cs typeface="Calibri"/>
            </a:endParaRPr>
          </a:p>
          <a:p>
            <a:endParaRPr lang="en-US" u="sng" dirty="0">
              <a:cs typeface="Calibri"/>
            </a:endParaRPr>
          </a:p>
        </p:txBody>
      </p:sp>
      <p:sp>
        <p:nvSpPr>
          <p:cNvPr id="4" name="Slide Number Placeholder 3"/>
          <p:cNvSpPr>
            <a:spLocks noGrp="1"/>
          </p:cNvSpPr>
          <p:nvPr>
            <p:ph type="sldNum" sz="quarter" idx="5"/>
          </p:nvPr>
        </p:nvSpPr>
        <p:spPr/>
        <p:txBody>
          <a:bodyPr/>
          <a:lstStyle/>
          <a:p>
            <a:fld id="{772BA90B-3160-437F-91A1-203573BB0B03}" type="slidenum">
              <a:rPr lang="en-US"/>
              <a:t>3</a:t>
            </a:fld>
            <a:endParaRPr lang="en-US" dirty="0"/>
          </a:p>
        </p:txBody>
      </p:sp>
    </p:spTree>
    <p:extLst>
      <p:ext uri="{BB962C8B-B14F-4D97-AF65-F5344CB8AC3E}">
        <p14:creationId xmlns:p14="http://schemas.microsoft.com/office/powerpoint/2010/main" val="3372958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User 1778011 from Pixabay (Pixabay License)</a:t>
            </a:r>
            <a:endParaRPr lang="en-US" dirty="0">
              <a:cs typeface="Calibri"/>
            </a:endParaRPr>
          </a:p>
          <a:p>
            <a:r>
              <a:rPr lang="en-US" dirty="0"/>
              <a:t>Image Source: https://pixabay.com/photos/iowa-corn-cornfield-sky-clouds-4100107/</a:t>
            </a:r>
            <a:endParaRPr lang="en-US" dirty="0">
              <a:cs typeface="Calibri"/>
            </a:endParaRPr>
          </a:p>
        </p:txBody>
      </p:sp>
      <p:sp>
        <p:nvSpPr>
          <p:cNvPr id="4" name="Slide Number Placeholder 3"/>
          <p:cNvSpPr>
            <a:spLocks noGrp="1"/>
          </p:cNvSpPr>
          <p:nvPr>
            <p:ph type="sldNum" sz="quarter" idx="5"/>
          </p:nvPr>
        </p:nvSpPr>
        <p:spPr/>
        <p:txBody>
          <a:bodyPr/>
          <a:lstStyle/>
          <a:p>
            <a:fld id="{772BA90B-3160-437F-91A1-203573BB0B03}" type="slidenum">
              <a:rPr lang="en-US"/>
              <a:t>4</a:t>
            </a:fld>
            <a:endParaRPr lang="en-US" dirty="0"/>
          </a:p>
        </p:txBody>
      </p:sp>
    </p:spTree>
    <p:extLst>
      <p:ext uri="{BB962C8B-B14F-4D97-AF65-F5344CB8AC3E}">
        <p14:creationId xmlns:p14="http://schemas.microsoft.com/office/powerpoint/2010/main" val="349915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USFWS Photo/ G. Thompson (Public Domain)</a:t>
            </a:r>
          </a:p>
          <a:p>
            <a:r>
              <a:rPr lang="en-US" dirty="0"/>
              <a:t>Image Source: </a:t>
            </a:r>
            <a:r>
              <a:rPr lang="en-US" dirty="0">
                <a:hlinkClick r:id="rId3"/>
              </a:rPr>
              <a:t>https://www.nps.gov/articles/the-fire-island-wilderness-breach-ecological-resilience-in-the-great-south-bay.htm?utm_source=article&amp;utm_medium=website&amp;utm_campaign=experience_more&amp;utm_content=small</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772BA90B-3160-437F-91A1-203573BB0B03}" type="slidenum">
              <a:rPr lang="en-US"/>
              <a:t>5</a:t>
            </a:fld>
            <a:endParaRPr lang="en-US" dirty="0"/>
          </a:p>
        </p:txBody>
      </p:sp>
    </p:spTree>
    <p:extLst>
      <p:ext uri="{BB962C8B-B14F-4D97-AF65-F5344CB8AC3E}">
        <p14:creationId xmlns:p14="http://schemas.microsoft.com/office/powerpoint/2010/main" val="3191398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NASA Earth Observatory</a:t>
            </a:r>
          </a:p>
          <a:p>
            <a:r>
              <a:rPr lang="en-US" dirty="0"/>
              <a:t>Image Source: https://earthobservatory.nasa.gov/images/82975/hawaii</a:t>
            </a:r>
          </a:p>
        </p:txBody>
      </p:sp>
      <p:sp>
        <p:nvSpPr>
          <p:cNvPr id="4" name="Slide Number Placeholder 3"/>
          <p:cNvSpPr>
            <a:spLocks noGrp="1"/>
          </p:cNvSpPr>
          <p:nvPr>
            <p:ph type="sldNum" sz="quarter" idx="5"/>
          </p:nvPr>
        </p:nvSpPr>
        <p:spPr/>
        <p:txBody>
          <a:bodyPr/>
          <a:lstStyle/>
          <a:p>
            <a:fld id="{772BA90B-3160-437F-91A1-203573BB0B03}" type="slidenum">
              <a:rPr lang="en-US"/>
              <a:t>6</a:t>
            </a:fld>
            <a:endParaRPr lang="en-US" dirty="0"/>
          </a:p>
        </p:txBody>
      </p:sp>
    </p:spTree>
    <p:extLst>
      <p:ext uri="{BB962C8B-B14F-4D97-AF65-F5344CB8AC3E}">
        <p14:creationId xmlns:p14="http://schemas.microsoft.com/office/powerpoint/2010/main" val="1933303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ged53dd32a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9" name="Google Shape;559;ged53dd32a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------------------------------Image Information Below ------------------------------</a:t>
            </a:r>
            <a:endParaRPr dirty="0"/>
          </a:p>
          <a:p>
            <a:pPr marL="0" lvl="0" indent="0" algn="l" rtl="0">
              <a:spcBef>
                <a:spcPts val="0"/>
              </a:spcBef>
              <a:spcAft>
                <a:spcPts val="0"/>
              </a:spcAft>
              <a:buNone/>
            </a:pPr>
            <a:r>
              <a:rPr lang="en-US" dirty="0"/>
              <a:t>Image Credit: NASA Goddard Space Flight Center</a:t>
            </a:r>
            <a:endParaRPr dirty="0"/>
          </a:p>
          <a:p>
            <a:pPr marL="0" lvl="0" indent="0" algn="l" rtl="0">
              <a:spcBef>
                <a:spcPts val="0"/>
              </a:spcBef>
              <a:spcAft>
                <a:spcPts val="0"/>
              </a:spcAft>
              <a:buNone/>
            </a:pPr>
            <a:r>
              <a:rPr lang="en-US" dirty="0"/>
              <a:t>Image Source: https://search.creativecommons.org/photos/8b741847-3937-4708-bb25-463b93a71bfc</a:t>
            </a:r>
            <a:endParaRPr dirty="0"/>
          </a:p>
          <a:p>
            <a:pPr marL="0" lvl="0" indent="0" algn="l" rtl="0">
              <a:spcBef>
                <a:spcPts val="0"/>
              </a:spcBef>
              <a:spcAft>
                <a:spcPts val="0"/>
              </a:spcAft>
              <a:buNone/>
            </a:pPr>
            <a:r>
              <a:rPr lang="en-US" dirty="0"/>
              <a:t>Image License: https://creativecommons.org/licenses/by/2.0/</a:t>
            </a:r>
            <a:endParaRPr dirty="0"/>
          </a:p>
        </p:txBody>
      </p:sp>
      <p:sp>
        <p:nvSpPr>
          <p:cNvPr id="560" name="Google Shape;560;ged53dd32a3_0_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7</a:t>
            </a:fld>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2" name="Google Shape;572;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------------------------------Image Information Below ------------------------------</a:t>
            </a:r>
            <a:endParaRPr dirty="0"/>
          </a:p>
          <a:p>
            <a:pPr marL="0" lvl="0" indent="0" algn="l" rtl="0">
              <a:spcBef>
                <a:spcPts val="0"/>
              </a:spcBef>
              <a:spcAft>
                <a:spcPts val="0"/>
              </a:spcAft>
              <a:buNone/>
            </a:pPr>
            <a:r>
              <a:rPr lang="en-US" dirty="0"/>
              <a:t>Image Credit: Mike Tilley</a:t>
            </a:r>
            <a:endParaRPr dirty="0"/>
          </a:p>
          <a:p>
            <a:pPr marL="0" lvl="0" indent="0" algn="l" rtl="0">
              <a:spcBef>
                <a:spcPts val="0"/>
              </a:spcBef>
              <a:spcAft>
                <a:spcPts val="0"/>
              </a:spcAft>
              <a:buNone/>
            </a:pPr>
            <a:r>
              <a:rPr lang="en-US" dirty="0"/>
              <a:t>Image Source: https://commons.wikimedia.org/wiki/Category:St._Joseph_Peninsula_State_Park#/media/File:Dunes_-_St_Joseph_Pennsula_-_panoramio.jpg</a:t>
            </a:r>
            <a:endParaRPr dirty="0"/>
          </a:p>
          <a:p>
            <a:pPr marL="0" lvl="0" indent="0" algn="l" rtl="0">
              <a:spcBef>
                <a:spcPts val="0"/>
              </a:spcBef>
              <a:spcAft>
                <a:spcPts val="0"/>
              </a:spcAft>
              <a:buNone/>
            </a:pPr>
            <a:r>
              <a:rPr lang="en-US" dirty="0"/>
              <a:t>Image License: https://creativecommons.org/licenses/by/3.0/deed.en</a:t>
            </a:r>
            <a:endParaRPr dirty="0"/>
          </a:p>
        </p:txBody>
      </p:sp>
      <p:sp>
        <p:nvSpPr>
          <p:cNvPr id="573" name="Google Shape;573;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"Red Tide Bioluminescence in San Diego" by Kevin Baird is licensed with CC BY-NC-ND 2.0. </a:t>
            </a:r>
            <a:endParaRPr lang="en-US" dirty="0">
              <a:cs typeface="Calibri"/>
            </a:endParaRPr>
          </a:p>
          <a:p>
            <a:r>
              <a:rPr lang="en-US" dirty="0"/>
              <a:t>Image Source: </a:t>
            </a:r>
            <a:r>
              <a:rPr lang="en-US" dirty="0">
                <a:hlinkClick r:id="rId3"/>
              </a:rPr>
              <a:t>https://creativecommons.org/licenses/by-nc-nd/2.0/</a:t>
            </a:r>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772BA90B-3160-437F-91A1-203573BB0B03}" type="slidenum">
              <a:rPr lang="en-US"/>
              <a:t>9</a:t>
            </a:fld>
            <a:endParaRPr lang="en-US" dirty="0"/>
          </a:p>
        </p:txBody>
      </p:sp>
    </p:spTree>
    <p:extLst>
      <p:ext uri="{BB962C8B-B14F-4D97-AF65-F5344CB8AC3E}">
        <p14:creationId xmlns:p14="http://schemas.microsoft.com/office/powerpoint/2010/main" val="1327888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a:t>
            </a:r>
            <a:r>
              <a:rPr lang="en-US" sz="1200" b="0" i="0" u="none" strike="noStrike" kern="1200" dirty="0">
                <a:solidFill>
                  <a:schemeClr val="bg1"/>
                </a:solidFill>
                <a:effectLst/>
                <a:latin typeface="+mn-lt"/>
                <a:ea typeface="+mn-ea"/>
                <a:cs typeface="+mn-cs"/>
                <a:hlinkClick r:id="rId3">
                  <a:extLst>
                    <a:ext uri="{A12FA001-AC4F-418D-AE19-62706E023703}">
                      <ahyp:hlinkClr xmlns:ahyp="http://schemas.microsoft.com/office/drawing/2018/hyperlinkcolor" val="tx"/>
                    </a:ext>
                  </a:extLst>
                </a:hlinkClick>
              </a:rPr>
              <a:t>Centers for Disease Control and Prevention</a:t>
            </a:r>
            <a:r>
              <a:rPr lang="en-US" sz="1200" b="0" i="0" u="none" kern="1200" dirty="0">
                <a:solidFill>
                  <a:schemeClr val="bg1"/>
                </a:solidFill>
                <a:effectLst/>
                <a:latin typeface="+mn-lt"/>
                <a:ea typeface="+mn-ea"/>
                <a:cs typeface="+mn-cs"/>
              </a:rPr>
              <a:t>, </a:t>
            </a:r>
          </a:p>
          <a:p>
            <a:r>
              <a:rPr lang="en-US" dirty="0"/>
              <a:t>Image Source: </a:t>
            </a:r>
            <a:r>
              <a:rPr lang="en-US" sz="1200" b="0" i="0" u="none" strike="noStrike" kern="1200" dirty="0">
                <a:solidFill>
                  <a:schemeClr val="tx1"/>
                </a:solidFill>
                <a:effectLst/>
                <a:latin typeface="+mn-lt"/>
                <a:ea typeface="+mn-ea"/>
                <a:cs typeface="+mn-cs"/>
              </a:rPr>
              <a:t>https://www.cdc.gov/mosquitoes/about/index.html</a:t>
            </a:r>
            <a:endParaRPr lang="en-US" dirty="0"/>
          </a:p>
        </p:txBody>
      </p:sp>
      <p:sp>
        <p:nvSpPr>
          <p:cNvPr id="4" name="Slide Number Placeholder 3"/>
          <p:cNvSpPr>
            <a:spLocks noGrp="1"/>
          </p:cNvSpPr>
          <p:nvPr>
            <p:ph type="sldNum" sz="quarter" idx="5"/>
          </p:nvPr>
        </p:nvSpPr>
        <p:spPr/>
        <p:txBody>
          <a:bodyPr/>
          <a:lstStyle/>
          <a:p>
            <a:fld id="{772BA90B-3160-437F-91A1-203573BB0B03}" type="slidenum">
              <a:rPr lang="en-US" smtClean="0"/>
              <a:t>10</a:t>
            </a:fld>
            <a:endParaRPr lang="en-US" dirty="0"/>
          </a:p>
        </p:txBody>
      </p:sp>
    </p:spTree>
    <p:extLst>
      <p:ext uri="{BB962C8B-B14F-4D97-AF65-F5344CB8AC3E}">
        <p14:creationId xmlns:p14="http://schemas.microsoft.com/office/powerpoint/2010/main" val="21896256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BrianKhoury</a:t>
            </a:r>
            <a:endParaRPr lang="en-US" dirty="0">
              <a:cs typeface="Calibri"/>
            </a:endParaRPr>
          </a:p>
          <a:p>
            <a:r>
              <a:rPr lang="en-US" dirty="0"/>
              <a:t>Image Source: </a:t>
            </a:r>
            <a:r>
              <a:rPr lang="en-US" dirty="0">
                <a:hlinkClick r:id="rId3"/>
              </a:rPr>
              <a:t>https://search.creativecommons.org/photos/ca0ef39b-680a-4aef-b5c6-4e06f6b4bb59</a:t>
            </a:r>
            <a:r>
              <a:rPr lang="en-US" dirty="0"/>
              <a:t> (CC BY-ND 2.0)</a:t>
            </a:r>
            <a:endParaRPr lang="en-US" dirty="0">
              <a:cs typeface="Calibri"/>
            </a:endParaRPr>
          </a:p>
        </p:txBody>
      </p:sp>
      <p:sp>
        <p:nvSpPr>
          <p:cNvPr id="4" name="Slide Number Placeholder 3"/>
          <p:cNvSpPr>
            <a:spLocks noGrp="1"/>
          </p:cNvSpPr>
          <p:nvPr>
            <p:ph type="sldNum" sz="quarter" idx="5"/>
          </p:nvPr>
        </p:nvSpPr>
        <p:spPr/>
        <p:txBody>
          <a:bodyPr/>
          <a:lstStyle/>
          <a:p>
            <a:fld id="{772BA90B-3160-437F-91A1-203573BB0B03}" type="slidenum">
              <a:rPr lang="en-US"/>
              <a:t>11</a:t>
            </a:fld>
            <a:endParaRPr lang="en-US" dirty="0"/>
          </a:p>
        </p:txBody>
      </p:sp>
    </p:spTree>
    <p:extLst>
      <p:ext uri="{BB962C8B-B14F-4D97-AF65-F5344CB8AC3E}">
        <p14:creationId xmlns:p14="http://schemas.microsoft.com/office/powerpoint/2010/main" val="6250082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United Nations Photo</a:t>
            </a:r>
            <a:endParaRPr lang="en-US" dirty="0">
              <a:cs typeface="Calibri"/>
            </a:endParaRPr>
          </a:p>
          <a:p>
            <a:r>
              <a:rPr lang="en-US" dirty="0"/>
              <a:t>Image Source: https://search.creativecommons.org/photos/1827730a-4546-41b1-92b3-e44307fcad4d (CC BY-NC-ND 2.0)</a:t>
            </a:r>
            <a:endParaRPr lang="en-US" dirty="0">
              <a:cs typeface="Calibri"/>
            </a:endParaRPr>
          </a:p>
        </p:txBody>
      </p:sp>
      <p:sp>
        <p:nvSpPr>
          <p:cNvPr id="4" name="Slide Number Placeholder 3"/>
          <p:cNvSpPr>
            <a:spLocks noGrp="1"/>
          </p:cNvSpPr>
          <p:nvPr>
            <p:ph type="sldNum" sz="quarter" idx="5"/>
          </p:nvPr>
        </p:nvSpPr>
        <p:spPr/>
        <p:txBody>
          <a:bodyPr/>
          <a:lstStyle/>
          <a:p>
            <a:fld id="{772BA90B-3160-437F-91A1-203573BB0B03}" type="slidenum">
              <a:rPr lang="en-US"/>
              <a:t>12</a:t>
            </a:fld>
            <a:endParaRPr lang="en-US" dirty="0"/>
          </a:p>
        </p:txBody>
      </p:sp>
    </p:spTree>
    <p:extLst>
      <p:ext uri="{BB962C8B-B14F-4D97-AF65-F5344CB8AC3E}">
        <p14:creationId xmlns:p14="http://schemas.microsoft.com/office/powerpoint/2010/main" val="1469407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2"/>
        <p:cNvGrpSpPr/>
        <p:nvPr/>
      </p:nvGrpSpPr>
      <p:grpSpPr>
        <a:xfrm>
          <a:off x="0" y="0"/>
          <a:ext cx="0" cy="0"/>
          <a:chOff x="0" y="0"/>
          <a:chExt cx="0" cy="0"/>
        </a:xfrm>
      </p:grpSpPr>
      <p:sp>
        <p:nvSpPr>
          <p:cNvPr id="533" name="Google Shape;533;ged53dd32a3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4" name="Google Shape;534;ged53dd32a3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------------------------------Image Information Below ------------------------------</a:t>
            </a:r>
            <a:endParaRPr dirty="0"/>
          </a:p>
          <a:p>
            <a:pPr marL="0" lvl="0" indent="0" algn="l" rtl="0">
              <a:spcBef>
                <a:spcPts val="0"/>
              </a:spcBef>
              <a:spcAft>
                <a:spcPts val="0"/>
              </a:spcAft>
              <a:buNone/>
            </a:pPr>
            <a:r>
              <a:rPr lang="en-US" dirty="0"/>
              <a:t>Image Credit: Gelay Jamtsho (“Bhutan360”)</a:t>
            </a:r>
            <a:endParaRPr dirty="0"/>
          </a:p>
          <a:p>
            <a:pPr marL="0" lvl="0" indent="0" algn="l" rtl="0">
              <a:spcBef>
                <a:spcPts val="0"/>
              </a:spcBef>
              <a:spcAft>
                <a:spcPts val="0"/>
              </a:spcAft>
              <a:buNone/>
            </a:pPr>
            <a:r>
              <a:rPr lang="en-US" dirty="0"/>
              <a:t>Image Source: https://search.creativecommons.org/photos/87e904f2-605b-4d5d-baaf-5490626eaa10</a:t>
            </a:r>
            <a:endParaRPr dirty="0"/>
          </a:p>
          <a:p>
            <a:pPr marL="0" lvl="0" indent="0" algn="l" rtl="0">
              <a:spcBef>
                <a:spcPts val="0"/>
              </a:spcBef>
              <a:spcAft>
                <a:spcPts val="0"/>
              </a:spcAft>
              <a:buNone/>
            </a:pPr>
            <a:r>
              <a:rPr lang="en-US" dirty="0"/>
              <a:t>Image License: https://creativecommons.org/licenses/by-nc-sa/2.0/</a:t>
            </a:r>
            <a:endParaRPr dirty="0"/>
          </a:p>
        </p:txBody>
      </p:sp>
      <p:sp>
        <p:nvSpPr>
          <p:cNvPr id="535" name="Google Shape;535;ged53dd32a3_0_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------------------------------Image Information Below ------------------------------</a:t>
            </a:r>
            <a:r>
              <a:rPr lang="en-US" sz="1200" b="0" i="0" kern="1200" dirty="0">
                <a:solidFill>
                  <a:schemeClr val="tx1"/>
                </a:solidFill>
                <a:effectLst/>
                <a:latin typeface="+mn-lt"/>
                <a:ea typeface="+mn-ea"/>
                <a:cs typeface="+mn-cs"/>
              </a:rPr>
              <a:t>​</a:t>
            </a:r>
          </a:p>
          <a:p>
            <a:pPr rtl="0" fontAlgn="base"/>
            <a:r>
              <a:rPr lang="en-US" sz="1200" b="0" i="0" u="none" strike="noStrike" kern="1200" dirty="0">
                <a:solidFill>
                  <a:schemeClr val="tx1"/>
                </a:solidFill>
                <a:effectLst/>
                <a:latin typeface="+mn-lt"/>
                <a:ea typeface="+mn-ea"/>
                <a:cs typeface="+mn-cs"/>
              </a:rPr>
              <a:t>Image Credit: Sebastian Pena Lambarri </a:t>
            </a:r>
          </a:p>
          <a:p>
            <a:pPr rtl="0" fontAlgn="base"/>
            <a:r>
              <a:rPr lang="en-US" sz="1200" b="0" i="0" u="none" strike="noStrike" kern="1200" dirty="0">
                <a:solidFill>
                  <a:schemeClr val="tx1"/>
                </a:solidFill>
                <a:effectLst/>
                <a:latin typeface="+mn-lt"/>
                <a:ea typeface="+mn-ea"/>
                <a:cs typeface="+mn-cs"/>
              </a:rPr>
              <a:t>Image Source: https://unsplash.com/photos/Ke8EuI2xOUc </a:t>
            </a:r>
            <a:r>
              <a:rPr lang="en-US" dirty="0"/>
              <a:t>(Free to use under Unsplash license: https://unsplash.com/license)</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772BA90B-3160-437F-91A1-203573BB0B03}" type="slidenum">
              <a:rPr lang="en-US"/>
              <a:t>14</a:t>
            </a:fld>
            <a:endParaRPr lang="en-US" dirty="0"/>
          </a:p>
        </p:txBody>
      </p:sp>
    </p:spTree>
    <p:extLst>
      <p:ext uri="{BB962C8B-B14F-4D97-AF65-F5344CB8AC3E}">
        <p14:creationId xmlns:p14="http://schemas.microsoft.com/office/powerpoint/2010/main" val="18174566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Nicole Ramberg-Pihl</a:t>
            </a:r>
            <a:endParaRPr lang="en-US" dirty="0">
              <a:cs typeface="Calibri"/>
            </a:endParaRPr>
          </a:p>
          <a:p>
            <a:r>
              <a:rPr lang="en-US" dirty="0"/>
              <a:t>Image Source: Nicole Ramberg-Pihl, permission to use</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72BA90B-3160-437F-91A1-203573BB0B03}" type="slidenum">
              <a:rPr lang="en-US"/>
              <a:t>15</a:t>
            </a:fld>
            <a:endParaRPr lang="en-US" dirty="0"/>
          </a:p>
        </p:txBody>
      </p:sp>
    </p:spTree>
    <p:extLst>
      <p:ext uri="{BB962C8B-B14F-4D97-AF65-F5344CB8AC3E}">
        <p14:creationId xmlns:p14="http://schemas.microsoft.com/office/powerpoint/2010/main" val="9675260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Working Dogs for Conservation</a:t>
            </a:r>
            <a:endParaRPr lang="en-US" dirty="0">
              <a:cs typeface="Calibri"/>
            </a:endParaRPr>
          </a:p>
          <a:p>
            <a:r>
              <a:rPr lang="en-US" dirty="0"/>
              <a:t>Image Source: Provided by partner with permission to use</a:t>
            </a: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72BA90B-3160-437F-91A1-203573BB0B03}" type="slidenum">
              <a:rPr lang="en-US"/>
              <a:t>16</a:t>
            </a:fld>
            <a:endParaRPr lang="en-US" dirty="0"/>
          </a:p>
        </p:txBody>
      </p:sp>
    </p:spTree>
    <p:extLst>
      <p:ext uri="{BB962C8B-B14F-4D97-AF65-F5344CB8AC3E}">
        <p14:creationId xmlns:p14="http://schemas.microsoft.com/office/powerpoint/2010/main" val="4257169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USFWS Photo/ </a:t>
            </a:r>
            <a:r>
              <a:rPr lang="en-US" sz="1200" b="0" i="0" kern="1200" dirty="0">
                <a:solidFill>
                  <a:schemeClr val="tx1"/>
                </a:solidFill>
                <a:effectLst/>
                <a:latin typeface="+mn-lt"/>
                <a:ea typeface="+mn-ea"/>
                <a:cs typeface="+mn-cs"/>
              </a:rPr>
              <a:t>Dale Suiter </a:t>
            </a:r>
            <a:r>
              <a:rPr lang="en-US" dirty="0"/>
              <a:t>(Public Domain)</a:t>
            </a:r>
          </a:p>
          <a:p>
            <a:r>
              <a:rPr lang="en-US" dirty="0"/>
              <a:t>Image Source: https://www.fws.gov/southeast/articles/coastal-program-funds-survey-for-venus-flytrap/ </a:t>
            </a:r>
            <a:endParaRPr lang="en-US" dirty="0">
              <a:cs typeface="Calibri"/>
            </a:endParaRPr>
          </a:p>
        </p:txBody>
      </p:sp>
      <p:sp>
        <p:nvSpPr>
          <p:cNvPr id="4" name="Slide Number Placeholder 3"/>
          <p:cNvSpPr>
            <a:spLocks noGrp="1"/>
          </p:cNvSpPr>
          <p:nvPr>
            <p:ph type="sldNum" sz="quarter" idx="5"/>
          </p:nvPr>
        </p:nvSpPr>
        <p:spPr/>
        <p:txBody>
          <a:bodyPr/>
          <a:lstStyle/>
          <a:p>
            <a:fld id="{772BA90B-3160-437F-91A1-203573BB0B03}" type="slidenum">
              <a:rPr lang="en-US"/>
              <a:t>17</a:t>
            </a:fld>
            <a:endParaRPr lang="en-US" dirty="0"/>
          </a:p>
        </p:txBody>
      </p:sp>
    </p:spTree>
    <p:extLst>
      <p:ext uri="{BB962C8B-B14F-4D97-AF65-F5344CB8AC3E}">
        <p14:creationId xmlns:p14="http://schemas.microsoft.com/office/powerpoint/2010/main" val="6357506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NPS Photo, C. Adams</a:t>
            </a:r>
            <a:endParaRPr lang="en-US" dirty="0">
              <a:cs typeface="Calibri"/>
            </a:endParaRPr>
          </a:p>
          <a:p>
            <a:r>
              <a:rPr lang="en-US" dirty="0"/>
              <a:t>Image Source: </a:t>
            </a:r>
            <a:r>
              <a:rPr lang="en-US" dirty="0">
                <a:hlinkClick r:id="rId3"/>
              </a:rPr>
              <a:t>https://www.nps.gov/grte/learn/news/park-plan-aids-in-conservation-of-native-bighorn-sheep.htm</a:t>
            </a:r>
          </a:p>
        </p:txBody>
      </p:sp>
      <p:sp>
        <p:nvSpPr>
          <p:cNvPr id="4" name="Slide Number Placeholder 3"/>
          <p:cNvSpPr>
            <a:spLocks noGrp="1"/>
          </p:cNvSpPr>
          <p:nvPr>
            <p:ph type="sldNum" sz="quarter" idx="5"/>
          </p:nvPr>
        </p:nvSpPr>
        <p:spPr/>
        <p:txBody>
          <a:bodyPr/>
          <a:lstStyle/>
          <a:p>
            <a:fld id="{772BA90B-3160-437F-91A1-203573BB0B03}" type="slidenum">
              <a:rPr lang="en-US"/>
              <a:t>18</a:t>
            </a:fld>
            <a:endParaRPr lang="en-US" dirty="0"/>
          </a:p>
        </p:txBody>
      </p:sp>
    </p:spTree>
    <p:extLst>
      <p:ext uri="{BB962C8B-B14F-4D97-AF65-F5344CB8AC3E}">
        <p14:creationId xmlns:p14="http://schemas.microsoft.com/office/powerpoint/2010/main" val="3763946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National Park Service</a:t>
            </a:r>
          </a:p>
          <a:p>
            <a:r>
              <a:rPr lang="en-US" dirty="0"/>
              <a:t>Image Source: https://www.nps.gov/orgs/1027/exotic.htm</a:t>
            </a:r>
          </a:p>
        </p:txBody>
      </p:sp>
      <p:sp>
        <p:nvSpPr>
          <p:cNvPr id="4" name="Slide Number Placeholder 3"/>
          <p:cNvSpPr>
            <a:spLocks noGrp="1"/>
          </p:cNvSpPr>
          <p:nvPr>
            <p:ph type="sldNum" sz="quarter" idx="5"/>
          </p:nvPr>
        </p:nvSpPr>
        <p:spPr/>
        <p:txBody>
          <a:bodyPr/>
          <a:lstStyle/>
          <a:p>
            <a:fld id="{772BA90B-3160-437F-91A1-203573BB0B03}" type="slidenum">
              <a:rPr lang="en-US"/>
              <a:t>19</a:t>
            </a:fld>
            <a:endParaRPr lang="en-US" dirty="0"/>
          </a:p>
        </p:txBody>
      </p:sp>
    </p:spTree>
    <p:extLst>
      <p:ext uri="{BB962C8B-B14F-4D97-AF65-F5344CB8AC3E}">
        <p14:creationId xmlns:p14="http://schemas.microsoft.com/office/powerpoint/2010/main" val="21011134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Justin Hawkins, USFS</a:t>
            </a:r>
          </a:p>
          <a:p>
            <a:r>
              <a:rPr lang="en-US" dirty="0"/>
              <a:t>Image Source: https://inciweb.nwcg.gov/incident/photograph/7208/28/108709</a:t>
            </a:r>
          </a:p>
        </p:txBody>
      </p:sp>
      <p:sp>
        <p:nvSpPr>
          <p:cNvPr id="4" name="Slide Number Placeholder 3"/>
          <p:cNvSpPr>
            <a:spLocks noGrp="1"/>
          </p:cNvSpPr>
          <p:nvPr>
            <p:ph type="sldNum" sz="quarter" idx="5"/>
          </p:nvPr>
        </p:nvSpPr>
        <p:spPr/>
        <p:txBody>
          <a:bodyPr/>
          <a:lstStyle/>
          <a:p>
            <a:fld id="{772BA90B-3160-437F-91A1-203573BB0B03}" type="slidenum">
              <a:rPr lang="en-US"/>
              <a:t>20</a:t>
            </a:fld>
            <a:endParaRPr lang="en-US" dirty="0"/>
          </a:p>
        </p:txBody>
      </p:sp>
    </p:spTree>
    <p:extLst>
      <p:ext uri="{BB962C8B-B14F-4D97-AF65-F5344CB8AC3E}">
        <p14:creationId xmlns:p14="http://schemas.microsoft.com/office/powerpoint/2010/main" val="6008352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Andra C Taylor Jr</a:t>
            </a:r>
          </a:p>
          <a:p>
            <a:r>
              <a:rPr lang="en-US" dirty="0"/>
              <a:t>Image Source: </a:t>
            </a:r>
            <a:r>
              <a:rPr lang="en-US" dirty="0">
                <a:hlinkClick r:id="rId3"/>
              </a:rPr>
              <a:t>city skyline under blue sky during daytime photo – Free Washington Image on Unsplash</a:t>
            </a:r>
            <a:r>
              <a:rPr lang="en-US" dirty="0"/>
              <a:t> (Free to use under Unsplash license: https://unsplash.com/license)</a:t>
            </a:r>
          </a:p>
        </p:txBody>
      </p:sp>
      <p:sp>
        <p:nvSpPr>
          <p:cNvPr id="4" name="Slide Number Placeholder 3"/>
          <p:cNvSpPr>
            <a:spLocks noGrp="1"/>
          </p:cNvSpPr>
          <p:nvPr>
            <p:ph type="sldNum" sz="quarter" idx="5"/>
          </p:nvPr>
        </p:nvSpPr>
        <p:spPr/>
        <p:txBody>
          <a:bodyPr/>
          <a:lstStyle/>
          <a:p>
            <a:fld id="{772BA90B-3160-437F-91A1-203573BB0B03}" type="slidenum">
              <a:rPr lang="en-US"/>
              <a:t>21</a:t>
            </a:fld>
            <a:endParaRPr lang="en-US" dirty="0"/>
          </a:p>
        </p:txBody>
      </p:sp>
    </p:spTree>
    <p:extLst>
      <p:ext uri="{BB962C8B-B14F-4D97-AF65-F5344CB8AC3E}">
        <p14:creationId xmlns:p14="http://schemas.microsoft.com/office/powerpoint/2010/main" val="16900595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------------------------------Image Information Below ------------------------------</a:t>
            </a:r>
          </a:p>
          <a:p>
            <a:r>
              <a:rPr lang="en-US" dirty="0"/>
              <a:t>Image Credit: Groundwork HV</a:t>
            </a:r>
          </a:p>
          <a:p>
            <a:r>
              <a:rPr lang="en-US" dirty="0"/>
              <a:t>Image Source: Used with permission and media release from Groundwork HV</a:t>
            </a:r>
          </a:p>
        </p:txBody>
      </p:sp>
      <p:sp>
        <p:nvSpPr>
          <p:cNvPr id="4" name="Slide Number Placeholder 3"/>
          <p:cNvSpPr>
            <a:spLocks noGrp="1"/>
          </p:cNvSpPr>
          <p:nvPr>
            <p:ph type="sldNum" sz="quarter" idx="5"/>
          </p:nvPr>
        </p:nvSpPr>
        <p:spPr/>
        <p:txBody>
          <a:bodyPr/>
          <a:lstStyle/>
          <a:p>
            <a:fld id="{772BA90B-3160-437F-91A1-203573BB0B03}" type="slidenum">
              <a:rPr lang="en-US"/>
              <a:t>22</a:t>
            </a:fld>
            <a:endParaRPr lang="en-US" dirty="0"/>
          </a:p>
        </p:txBody>
      </p:sp>
    </p:spTree>
    <p:extLst>
      <p:ext uri="{BB962C8B-B14F-4D97-AF65-F5344CB8AC3E}">
        <p14:creationId xmlns:p14="http://schemas.microsoft.com/office/powerpoint/2010/main" val="7125282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3.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9.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jpeg"/><Relationship Id="rId1" Type="http://schemas.openxmlformats.org/officeDocument/2006/relationships/slideMaster" Target="../slideMasters/slideMaster2.xml"/><Relationship Id="rId5" Type="http://schemas.openxmlformats.org/officeDocument/2006/relationships/image" Target="../media/image40.png"/><Relationship Id="rId4" Type="http://schemas.openxmlformats.org/officeDocument/2006/relationships/image" Target="../media/image39.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jpeg"/><Relationship Id="rId1" Type="http://schemas.openxmlformats.org/officeDocument/2006/relationships/slideMaster" Target="../slideMasters/slideMaster2.xml"/><Relationship Id="rId5" Type="http://schemas.openxmlformats.org/officeDocument/2006/relationships/image" Target="../media/image41.png"/><Relationship Id="rId4" Type="http://schemas.openxmlformats.org/officeDocument/2006/relationships/image" Target="../media/image39.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jpeg"/><Relationship Id="rId1" Type="http://schemas.openxmlformats.org/officeDocument/2006/relationships/slideMaster" Target="../slideMasters/slideMaster2.xml"/><Relationship Id="rId5" Type="http://schemas.openxmlformats.org/officeDocument/2006/relationships/image" Target="../media/image42.png"/><Relationship Id="rId4" Type="http://schemas.openxmlformats.org/officeDocument/2006/relationships/image" Target="../media/image39.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jpe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39.png"/></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jpeg"/><Relationship Id="rId1" Type="http://schemas.openxmlformats.org/officeDocument/2006/relationships/slideMaster" Target="../slideMasters/slideMaster2.xml"/><Relationship Id="rId5" Type="http://schemas.openxmlformats.org/officeDocument/2006/relationships/image" Target="../media/image43.png"/><Relationship Id="rId4" Type="http://schemas.openxmlformats.org/officeDocument/2006/relationships/image" Target="../media/image39.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39.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jpeg"/><Relationship Id="rId1" Type="http://schemas.openxmlformats.org/officeDocument/2006/relationships/slideMaster" Target="../slideMasters/slideMaster2.xml"/><Relationship Id="rId6" Type="http://schemas.openxmlformats.org/officeDocument/2006/relationships/image" Target="../media/image12.png"/><Relationship Id="rId5" Type="http://schemas.openxmlformats.org/officeDocument/2006/relationships/image" Target="../media/image44.png"/><Relationship Id="rId4" Type="http://schemas.openxmlformats.org/officeDocument/2006/relationships/image" Target="../media/image39.png"/></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9.png"/><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54.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png"/><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60.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54AEB2"/>
                </a:solidFill>
                <a:latin typeface="Century Gothic" panose="020B0502020202020204" pitchFamily="34" charset="0"/>
              </a:rPr>
              <a:t>| </a:t>
            </a:r>
            <a:r>
              <a:rPr lang="en-US" sz="1600" spc="100" baseline="0" dirty="0">
                <a:solidFill>
                  <a:srgbClr val="54AEB2"/>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54AEB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54AE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6" name="Picture 15"/>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266E99"/>
                </a:solidFill>
                <a:latin typeface="Century Gothic" panose="020B0502020202020204" pitchFamily="34" charset="0"/>
              </a:rPr>
              <a:t>| </a:t>
            </a:r>
            <a:r>
              <a:rPr lang="en-US" sz="1600" spc="100" baseline="0" dirty="0">
                <a:solidFill>
                  <a:srgbClr val="266E99"/>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266E9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266E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5" name="Picture 14"/>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8B8580"/>
                </a:solidFill>
                <a:latin typeface="Century Gothic" panose="020B0502020202020204" pitchFamily="34" charset="0"/>
              </a:rPr>
              <a:t>| </a:t>
            </a:r>
            <a:r>
              <a:rPr lang="en-US" sz="1600" spc="100" baseline="0" dirty="0">
                <a:solidFill>
                  <a:srgbClr val="8B8580"/>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8B858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8B85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4" name="Picture 13"/>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8A599A"/>
                </a:solidFill>
                <a:latin typeface="Century Gothic" panose="020B0502020202020204" pitchFamily="34" charset="0"/>
              </a:rPr>
              <a:t>| </a:t>
            </a:r>
            <a:r>
              <a:rPr lang="en-US" sz="1600" spc="100" baseline="0" dirty="0">
                <a:solidFill>
                  <a:srgbClr val="8A599A"/>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8A599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8A59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3" name="Picture 12"/>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66A478"/>
                </a:solidFill>
                <a:latin typeface="Century Gothic" panose="020B0502020202020204" pitchFamily="34" charset="0"/>
              </a:rPr>
              <a:t>| </a:t>
            </a:r>
            <a:r>
              <a:rPr lang="en-US" sz="1600" spc="100" baseline="0" dirty="0">
                <a:solidFill>
                  <a:srgbClr val="66A478"/>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66A4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66A4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8" name="Picture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9EB13D"/>
                </a:solidFill>
                <a:latin typeface="Century Gothic" panose="020B0502020202020204" pitchFamily="34" charset="0"/>
              </a:rPr>
              <a:t>| </a:t>
            </a:r>
            <a:r>
              <a:rPr lang="en-US" sz="1600" spc="100" baseline="0" dirty="0">
                <a:solidFill>
                  <a:srgbClr val="9EB13D"/>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9EB13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9EB13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1" name="Picture 10"/>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B73B52"/>
                </a:solidFill>
                <a:latin typeface="Century Gothic" panose="020B0502020202020204" pitchFamily="34" charset="0"/>
              </a:rPr>
              <a:t>| </a:t>
            </a:r>
            <a:r>
              <a:rPr lang="en-US" sz="1600" spc="100" baseline="0" dirty="0">
                <a:solidFill>
                  <a:srgbClr val="B73B52"/>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sp>
        <p:nvSpPr>
          <p:cNvPr id="26" name="Rounded Rectangle 25"/>
          <p:cNvSpPr/>
          <p:nvPr userDrawn="1"/>
        </p:nvSpPr>
        <p:spPr>
          <a:xfrm>
            <a:off x="-143435" y="6091356"/>
            <a:ext cx="12505764" cy="314088"/>
          </a:xfrm>
          <a:prstGeom prst="roundRect">
            <a:avLst/>
          </a:prstGeom>
          <a:solidFill>
            <a:srgbClr val="B73B5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userDrawn="1"/>
        </p:nvSpPr>
        <p:spPr>
          <a:xfrm>
            <a:off x="10984705" y="5682402"/>
            <a:ext cx="1075765" cy="1075765"/>
          </a:xfrm>
          <a:prstGeom prst="ellipse">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1092819" y="5790516"/>
            <a:ext cx="859536" cy="859536"/>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272" userDrawn="1">
          <p15:clr>
            <a:srgbClr val="FBAE40"/>
          </p15:clr>
        </p15:guide>
        <p15:guide id="2" orient="horz" pos="3936">
          <p15:clr>
            <a:srgbClr val="FBAE40"/>
          </p15:clr>
        </p15:guide>
        <p15:guide id="3" pos="7224">
          <p15:clr>
            <a:srgbClr val="FBAE40"/>
          </p15:clr>
        </p15:guide>
        <p15:guide id="4" pos="3624" userDrawn="1">
          <p15:clr>
            <a:srgbClr val="FBAE40"/>
          </p15:clr>
        </p15:guide>
        <p15:guide id="5" pos="7536" userDrawn="1">
          <p15:clr>
            <a:srgbClr val="FBAE40"/>
          </p15:clr>
        </p15:guide>
        <p15:guide id="6" pos="3840" userDrawn="1">
          <p15:clr>
            <a:srgbClr val="FBAE40"/>
          </p15:clr>
        </p15:guide>
        <p15:guide id="7" orient="horz" pos="420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riginal Title">
    <p:spTree>
      <p:nvGrpSpPr>
        <p:cNvPr id="1" name=""/>
        <p:cNvGrpSpPr/>
        <p:nvPr/>
      </p:nvGrpSpPr>
      <p:grpSpPr>
        <a:xfrm>
          <a:off x="0" y="0"/>
          <a:ext cx="0" cy="0"/>
          <a:chOff x="0" y="0"/>
          <a:chExt cx="0" cy="0"/>
        </a:xfrm>
      </p:grpSpPr>
      <p:pic>
        <p:nvPicPr>
          <p:cNvPr id="37" name="Picture 36"/>
          <p:cNvPicPr>
            <a:picLocks noChangeAspect="1"/>
          </p:cNvPicPr>
          <p:nvPr userDrawn="1"/>
        </p:nvPicPr>
        <p:blipFill rotWithShape="1">
          <a:blip r:embed="rId2" cstate="print">
            <a:extLst>
              <a:ext uri="{28A0092B-C50C-407E-A947-70E740481C1C}">
                <a14:useLocalDpi xmlns:a14="http://schemas.microsoft.com/office/drawing/2010/main" val="0"/>
              </a:ext>
            </a:extLst>
          </a:blip>
          <a:srcRect r="37184"/>
          <a:stretch/>
        </p:blipFill>
        <p:spPr>
          <a:xfrm>
            <a:off x="0" y="-7286"/>
            <a:ext cx="5576047" cy="6098641"/>
          </a:xfrm>
          <a:prstGeom prst="rect">
            <a:avLst/>
          </a:prstGeom>
        </p:spPr>
      </p:pic>
      <p:grpSp>
        <p:nvGrpSpPr>
          <p:cNvPr id="5" name="Group 4"/>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Rounded Rectangle 23"/>
          <p:cNvSpPr/>
          <p:nvPr userDrawn="1"/>
        </p:nvSpPr>
        <p:spPr>
          <a:xfrm>
            <a:off x="12536769" y="5845530"/>
            <a:ext cx="679450" cy="659565"/>
          </a:xfrm>
          <a:prstGeom prst="roundRect">
            <a:avLst/>
          </a:prstGeom>
          <a:solidFill>
            <a:srgbClr val="7EB761"/>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26" name="Rounded Rectangle 25"/>
          <p:cNvSpPr/>
          <p:nvPr userDrawn="1"/>
        </p:nvSpPr>
        <p:spPr>
          <a:xfrm>
            <a:off x="-143435" y="6091356"/>
            <a:ext cx="12505764" cy="314088"/>
          </a:xfrm>
          <a:prstGeom prst="roundRect">
            <a:avLst/>
          </a:prstGeom>
          <a:solidFill>
            <a:srgbClr val="CD714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9" name="Picture 2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447068" y="4932517"/>
            <a:ext cx="1367335" cy="222457"/>
          </a:xfrm>
          <a:prstGeom prst="rect">
            <a:avLst/>
          </a:prstGeom>
        </p:spPr>
      </p:pic>
      <p:pic>
        <p:nvPicPr>
          <p:cNvPr id="30" name="Picture 2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2679785" y="4941482"/>
            <a:ext cx="393419" cy="393419"/>
          </a:xfrm>
          <a:prstGeom prst="rect">
            <a:avLst/>
          </a:prstGeom>
        </p:spPr>
      </p:pic>
      <p:sp>
        <p:nvSpPr>
          <p:cNvPr id="31" name="TextBox 30"/>
          <p:cNvSpPr txBox="1"/>
          <p:nvPr userDrawn="1"/>
        </p:nvSpPr>
        <p:spPr>
          <a:xfrm>
            <a:off x="3941569" y="5738633"/>
            <a:ext cx="7136613" cy="338554"/>
          </a:xfrm>
          <a:prstGeom prst="rect">
            <a:avLst/>
          </a:prstGeom>
          <a:noFill/>
        </p:spPr>
        <p:txBody>
          <a:bodyPr wrap="square" rtlCol="0" anchor="ctr">
            <a:spAutoFit/>
          </a:bodyPr>
          <a:lstStyle/>
          <a:p>
            <a:pPr algn="r"/>
            <a:r>
              <a:rPr lang="en-US" sz="1600" dirty="0">
                <a:solidFill>
                  <a:srgbClr val="CD7142"/>
                </a:solidFill>
                <a:latin typeface="Century Gothic" panose="020B0502020202020204" pitchFamily="34" charset="0"/>
              </a:rPr>
              <a:t>| </a:t>
            </a:r>
            <a:r>
              <a:rPr lang="en-US" sz="1600" spc="100" baseline="0" dirty="0">
                <a:solidFill>
                  <a:srgbClr val="CD7142"/>
                </a:solidFill>
                <a:latin typeface="Century Gothic" panose="020B0502020202020204" pitchFamily="34" charset="0"/>
              </a:rPr>
              <a:t>Spring 2021</a:t>
            </a:r>
          </a:p>
        </p:txBody>
      </p:sp>
      <p:sp>
        <p:nvSpPr>
          <p:cNvPr id="32" name="TextBox 31"/>
          <p:cNvSpPr txBox="1"/>
          <p:nvPr userDrawn="1"/>
        </p:nvSpPr>
        <p:spPr>
          <a:xfrm>
            <a:off x="581874" y="838074"/>
            <a:ext cx="4745502" cy="2123658"/>
          </a:xfrm>
          <a:prstGeom prst="rect">
            <a:avLst/>
          </a:prstGeom>
          <a:solidFill>
            <a:srgbClr val="FFFFFF"/>
          </a:solidFill>
          <a:ln w="19050">
            <a:solidFill>
              <a:srgbClr val="FF0000"/>
            </a:solidFill>
          </a:ln>
        </p:spPr>
        <p:txBody>
          <a:bodyPr wrap="square" rtlCol="0">
            <a:spAutoFit/>
          </a:bodyPr>
          <a:lstStyle/>
          <a:p>
            <a:r>
              <a:rPr lang="en-US" sz="1200" dirty="0">
                <a:solidFill>
                  <a:srgbClr val="FF0000"/>
                </a:solidFill>
                <a:latin typeface="Century Gothic" panose="020B0502020202020204" pitchFamily="34" charset="0"/>
              </a:rPr>
              <a:t>Your project Website Image will be added to the title slide by the PC Team.</a:t>
            </a:r>
          </a:p>
          <a:p>
            <a:endParaRPr lang="en-US" sz="1200" dirty="0">
              <a:solidFill>
                <a:srgbClr val="FF0000"/>
              </a:solidFill>
              <a:latin typeface="Century Gothic" panose="020B0502020202020204" pitchFamily="34" charset="0"/>
            </a:endParaRPr>
          </a:p>
          <a:p>
            <a:r>
              <a:rPr lang="en-US" sz="1200" dirty="0">
                <a:solidFill>
                  <a:srgbClr val="FF0000"/>
                </a:solidFill>
                <a:latin typeface="Century Gothic" panose="020B0502020202020204" pitchFamily="34" charset="0"/>
              </a:rPr>
              <a:t>Do not delete or move the DEVELOP logo or other page components, including name boxes.</a:t>
            </a:r>
          </a:p>
          <a:p>
            <a:endParaRPr lang="en-US" sz="1200" dirty="0">
              <a:solidFill>
                <a:srgbClr val="FF0000"/>
              </a:solidFill>
              <a:latin typeface="Century Gothic" panose="020B0502020202020204" pitchFamily="34" charset="0"/>
            </a:endParaRP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Body text should default to </a:t>
            </a:r>
            <a:r>
              <a:rPr lang="en-US" sz="1200" b="1" dirty="0">
                <a:solidFill>
                  <a:srgbClr val="FF0000"/>
                </a:solidFill>
                <a:latin typeface="Century Gothic" panose="020B0502020202020204" pitchFamily="34" charset="0"/>
              </a:rPr>
              <a:t>“Black, Text 1, Lighter 25%”</a:t>
            </a:r>
          </a:p>
          <a:p>
            <a:pPr marL="171450" indent="-171450">
              <a:buFont typeface="Wingdings" panose="05000000000000000000" pitchFamily="2" charset="2"/>
              <a:buChar char="à"/>
            </a:pPr>
            <a:r>
              <a:rPr lang="en-US" sz="1200" dirty="0">
                <a:solidFill>
                  <a:srgbClr val="FF0000"/>
                </a:solidFill>
                <a:latin typeface="Century Gothic" panose="020B0502020202020204" pitchFamily="34" charset="0"/>
              </a:rPr>
              <a:t>The only font that should be in this presentation is Century Gothic</a:t>
            </a:r>
          </a:p>
          <a:p>
            <a:endParaRPr lang="en-US" sz="1200" dirty="0">
              <a:solidFill>
                <a:srgbClr val="FF0000"/>
              </a:solidFill>
              <a:latin typeface="Century Gothic" panose="020B0502020202020204" pitchFamily="34" charset="0"/>
            </a:endParaRPr>
          </a:p>
          <a:p>
            <a:r>
              <a:rPr lang="en-US" sz="1200" b="1" dirty="0">
                <a:solidFill>
                  <a:srgbClr val="FF0000"/>
                </a:solidFill>
                <a:latin typeface="Century Gothic" panose="020B0502020202020204" pitchFamily="34" charset="0"/>
              </a:rPr>
              <a:t>Delete all red text boxes like this one!</a:t>
            </a:r>
          </a:p>
        </p:txBody>
      </p:sp>
      <p:sp>
        <p:nvSpPr>
          <p:cNvPr id="21" name="TextBox 20"/>
          <p:cNvSpPr txBox="1"/>
          <p:nvPr userDrawn="1"/>
        </p:nvSpPr>
        <p:spPr>
          <a:xfrm rot="19854675">
            <a:off x="1672735" y="4000049"/>
            <a:ext cx="2001009" cy="253916"/>
          </a:xfrm>
          <a:prstGeom prst="rect">
            <a:avLst/>
          </a:prstGeom>
          <a:solidFill>
            <a:srgbClr val="FFFFFF"/>
          </a:solidFill>
          <a:ln w="19050">
            <a:solidFill>
              <a:srgbClr val="FF0000"/>
            </a:solidFill>
          </a:ln>
        </p:spPr>
        <p:txBody>
          <a:bodyPr wrap="square" rtlCol="0">
            <a:spAutoFit/>
          </a:bodyPr>
          <a:lstStyle/>
          <a:p>
            <a:pPr algn="ctr"/>
            <a:r>
              <a:rPr lang="en-US" sz="1050" dirty="0">
                <a:solidFill>
                  <a:srgbClr val="FF0000"/>
                </a:solidFill>
              </a:rPr>
              <a:t>PLACEHOLDER IMAGE</a:t>
            </a:r>
            <a:endParaRPr lang="en-US" sz="1050" b="1" dirty="0">
              <a:solidFill>
                <a:srgbClr val="FF0000"/>
              </a:solidFill>
            </a:endParaRPr>
          </a:p>
        </p:txBody>
      </p:sp>
      <p:pic>
        <p:nvPicPr>
          <p:cNvPr id="7" name="Picture 6"/>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92305" y="3034552"/>
            <a:ext cx="857810" cy="857810"/>
          </a:xfrm>
          <a:prstGeom prst="rect">
            <a:avLst/>
          </a:prstGeom>
        </p:spPr>
      </p:pic>
      <p:sp>
        <p:nvSpPr>
          <p:cNvPr id="6" name="Oval 5"/>
          <p:cNvSpPr/>
          <p:nvPr userDrawn="1"/>
        </p:nvSpPr>
        <p:spPr>
          <a:xfrm>
            <a:off x="10984705" y="5682402"/>
            <a:ext cx="1075765" cy="1075765"/>
          </a:xfrm>
          <a:prstGeom prst="ellipse">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3" name="Picture 3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093682" y="5791379"/>
            <a:ext cx="857810" cy="857810"/>
          </a:xfrm>
          <a:prstGeom prst="rect">
            <a:avLst/>
          </a:prstGeom>
        </p:spPr>
      </p:pic>
      <p:sp>
        <p:nvSpPr>
          <p:cNvPr id="34" name="Oval 33"/>
          <p:cNvSpPr/>
          <p:nvPr userDrawn="1"/>
        </p:nvSpPr>
        <p:spPr>
          <a:xfrm>
            <a:off x="-1285671" y="1302351"/>
            <a:ext cx="1075765" cy="1075765"/>
          </a:xfrm>
          <a:prstGeom prst="ellipse">
            <a:avLst/>
          </a:prstGeom>
          <a:solidFill>
            <a:srgbClr val="D065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5" name="Picture 34"/>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176694" y="1411328"/>
            <a:ext cx="857810" cy="857810"/>
          </a:xfrm>
          <a:prstGeom prst="rect">
            <a:avLst/>
          </a:prstGeom>
        </p:spPr>
      </p:pic>
      <p:pic>
        <p:nvPicPr>
          <p:cNvPr id="36" name="Picture 3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95300" y="6175312"/>
            <a:ext cx="993971" cy="161713"/>
          </a:xfrm>
          <a:prstGeom prst="rect">
            <a:avLst/>
          </a:prstGeom>
        </p:spPr>
      </p:pic>
    </p:spTree>
    <p:extLst>
      <p:ext uri="{BB962C8B-B14F-4D97-AF65-F5344CB8AC3E}">
        <p14:creationId xmlns:p14="http://schemas.microsoft.com/office/powerpoint/2010/main" val="1199173812"/>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userDrawn="1">
          <p15:clr>
            <a:srgbClr val="FBAE40"/>
          </p15:clr>
        </p15:guide>
        <p15:guide id="5" pos="4296" userDrawn="1">
          <p15:clr>
            <a:srgbClr val="FBAE40"/>
          </p15:clr>
        </p15:guide>
        <p15:guide id="6"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Title">
    <p:spTree>
      <p:nvGrpSpPr>
        <p:cNvPr id="1" name=""/>
        <p:cNvGrpSpPr/>
        <p:nvPr/>
      </p:nvGrpSpPr>
      <p:grpSpPr>
        <a:xfrm>
          <a:off x="0" y="0"/>
          <a:ext cx="0" cy="0"/>
          <a:chOff x="0" y="0"/>
          <a:chExt cx="0" cy="0"/>
        </a:xfrm>
      </p:grpSpPr>
      <p:grpSp>
        <p:nvGrpSpPr>
          <p:cNvPr id="2" name="Group 1"/>
          <p:cNvGrpSpPr/>
          <p:nvPr userDrawn="1"/>
        </p:nvGrpSpPr>
        <p:grpSpPr>
          <a:xfrm>
            <a:off x="9147470" y="238125"/>
            <a:ext cx="2609014" cy="741586"/>
            <a:chOff x="9147470" y="238125"/>
            <a:chExt cx="2609014" cy="741586"/>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885876" y="238125"/>
              <a:ext cx="870608" cy="741586"/>
            </a:xfrm>
            <a:prstGeom prst="rect">
              <a:avLst/>
            </a:prstGeom>
          </p:spPr>
        </p:pic>
        <p:sp>
          <p:nvSpPr>
            <p:cNvPr id="4" name="TextBox 3"/>
            <p:cNvSpPr txBox="1"/>
            <p:nvPr userDrawn="1"/>
          </p:nvSpPr>
          <p:spPr>
            <a:xfrm>
              <a:off x="9147470" y="433495"/>
              <a:ext cx="1640135" cy="350116"/>
            </a:xfrm>
            <a:prstGeom prst="rect">
              <a:avLst/>
            </a:prstGeom>
            <a:noFill/>
          </p:spPr>
          <p:txBody>
            <a:bodyPr wrap="square" rtlCol="0">
              <a:noAutofit/>
            </a:bodyPr>
            <a:lstStyle/>
            <a:p>
              <a:pPr algn="r"/>
              <a:r>
                <a:rPr lang="en-US" sz="800" b="1" dirty="0">
                  <a:latin typeface="Arial" panose="020B0604020202020204" pitchFamily="34" charset="0"/>
                  <a:cs typeface="Arial" panose="020B0604020202020204" pitchFamily="34" charset="0"/>
                </a:rPr>
                <a:t>National</a:t>
              </a:r>
              <a:r>
                <a:rPr lang="en-US" sz="800" b="1" baseline="0" dirty="0">
                  <a:latin typeface="Arial" panose="020B0604020202020204" pitchFamily="34" charset="0"/>
                  <a:cs typeface="Arial" panose="020B0604020202020204" pitchFamily="34" charset="0"/>
                </a:rPr>
                <a:t> Aeronautics and Space Administration</a:t>
              </a:r>
              <a:endParaRPr lang="en-US" sz="800" b="1" dirty="0">
                <a:latin typeface="Arial" panose="020B0604020202020204" pitchFamily="34" charset="0"/>
                <a:cs typeface="Arial" panose="020B0604020202020204" pitchFamily="34" charset="0"/>
              </a:endParaRPr>
            </a:p>
          </p:txBody>
        </p:sp>
        <p:cxnSp>
          <p:nvCxnSpPr>
            <p:cNvPr id="9" name="Straight Connector 8"/>
            <p:cNvCxnSpPr/>
            <p:nvPr userDrawn="1"/>
          </p:nvCxnSpPr>
          <p:spPr>
            <a:xfrm>
              <a:off x="10835976" y="292062"/>
              <a:ext cx="0" cy="62233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6576497"/>
      </p:ext>
    </p:extLst>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54AE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34882"/>
            <a:ext cx="634484" cy="634484"/>
          </a:xfrm>
          <a:prstGeom prst="ellipse">
            <a:avLst/>
          </a:prstGeom>
          <a:solidFill>
            <a:srgbClr val="54AEB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06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54AEB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54AEB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54AEB2"/>
                </a:solidFill>
                <a:latin typeface="Century Gothic" panose="020B0502020202020204" pitchFamily="34" charset="0"/>
              </a:rPr>
              <a:t>ACKNOWLEDGEMENTS</a:t>
            </a:r>
          </a:p>
        </p:txBody>
      </p:sp>
      <p:pic>
        <p:nvPicPr>
          <p:cNvPr id="21" name="Picture 2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91942"/>
            <a:ext cx="4206240" cy="4206240"/>
          </a:xfrm>
          <a:prstGeom prst="rect">
            <a:avLst/>
          </a:prstGeom>
        </p:spPr>
      </p:pic>
      <p:pic>
        <p:nvPicPr>
          <p:cNvPr id="22" name="Picture 2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3400"/>
            <a:ext cx="1468966" cy="228600"/>
          </a:xfrm>
          <a:prstGeom prst="rect">
            <a:avLst/>
          </a:prstGeom>
        </p:spPr>
      </p:pic>
      <p:sp>
        <p:nvSpPr>
          <p:cNvPr id="11" name="Rectangle 10"/>
          <p:cNvSpPr/>
          <p:nvPr userDrawn="1"/>
        </p:nvSpPr>
        <p:spPr>
          <a:xfrm>
            <a:off x="3702756" y="1472951"/>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54AE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266E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266E9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266E99"/>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266E99"/>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266E99"/>
                </a:solidFill>
                <a:latin typeface="Century Gothic" panose="020B0502020202020204" pitchFamily="34" charset="0"/>
              </a:rPr>
              <a:t>ACKNOWLEDGEMENTS</a:t>
            </a:r>
          </a:p>
        </p:txBody>
      </p:sp>
      <p:pic>
        <p:nvPicPr>
          <p:cNvPr id="19" name="Picture 1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91942"/>
            <a:ext cx="4206240" cy="4206240"/>
          </a:xfrm>
          <a:prstGeom prst="rect">
            <a:avLst/>
          </a:prstGeom>
        </p:spPr>
      </p:pic>
      <p:pic>
        <p:nvPicPr>
          <p:cNvPr id="20" name="Picture 1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7404"/>
            <a:ext cx="1468966" cy="228600"/>
          </a:xfrm>
          <a:prstGeom prst="rect">
            <a:avLst/>
          </a:prstGeom>
        </p:spPr>
      </p:pic>
      <p:sp>
        <p:nvSpPr>
          <p:cNvPr id="11" name="Rectangle 10"/>
          <p:cNvSpPr/>
          <p:nvPr userDrawn="1"/>
        </p:nvSpPr>
        <p:spPr>
          <a:xfrm>
            <a:off x="3702756" y="1445741"/>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266E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B85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8B858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1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B858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8B858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B8580"/>
                </a:solidFill>
                <a:latin typeface="Century Gothic" panose="020B0502020202020204" pitchFamily="34" charset="0"/>
              </a:rPr>
              <a:t>ACKNOWLEDGEMENTS</a:t>
            </a:r>
          </a:p>
        </p:txBody>
      </p:sp>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924594"/>
            <a:ext cx="4206240" cy="4206240"/>
          </a:xfrm>
          <a:prstGeom prst="rect">
            <a:avLst/>
          </a:prstGeom>
        </p:spPr>
      </p:pic>
      <p:sp>
        <p:nvSpPr>
          <p:cNvPr id="11" name="Rectangle 10"/>
          <p:cNvSpPr/>
          <p:nvPr userDrawn="1"/>
        </p:nvSpPr>
        <p:spPr>
          <a:xfrm>
            <a:off x="3702756" y="1579631"/>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62420" y="535371"/>
            <a:ext cx="1468966" cy="228600"/>
          </a:xfrm>
          <a:prstGeom prst="rect">
            <a:avLst/>
          </a:prstGeom>
        </p:spPr>
      </p:pic>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43498"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443498"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8B85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A59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8A599A"/>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8A599A"/>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8A599A"/>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8A599A"/>
                </a:solidFill>
                <a:latin typeface="Century Gothic" panose="020B0502020202020204" pitchFamily="34" charset="0"/>
              </a:rPr>
              <a:t>ACKNOWLEDGEMENTS</a:t>
            </a:r>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162417" y="528155"/>
            <a:ext cx="1468966" cy="228600"/>
          </a:xfrm>
          <a:prstGeom prst="rect">
            <a:avLst/>
          </a:prstGeom>
        </p:spPr>
      </p:pic>
      <p:pic>
        <p:nvPicPr>
          <p:cNvPr id="15" name="Picture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92880" y="1851660"/>
            <a:ext cx="4206240" cy="4206240"/>
          </a:xfrm>
          <a:prstGeom prst="rect">
            <a:avLst/>
          </a:prstGeom>
        </p:spPr>
      </p:pic>
      <p:sp>
        <p:nvSpPr>
          <p:cNvPr id="11" name="Rectangle 10"/>
          <p:cNvSpPr/>
          <p:nvPr userDrawn="1"/>
        </p:nvSpPr>
        <p:spPr>
          <a:xfrm>
            <a:off x="3702756" y="1650583"/>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54384"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8A59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66A4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66A47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66A478"/>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66A478"/>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66A478"/>
                </a:solidFill>
                <a:latin typeface="Century Gothic" panose="020B0502020202020204" pitchFamily="34" charset="0"/>
              </a:rPr>
              <a:t>ACKNOWLEDGEMENTS</a:t>
            </a:r>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38325"/>
            <a:ext cx="4206240" cy="420624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42009" y="534958"/>
            <a:ext cx="1468966" cy="228600"/>
          </a:xfrm>
          <a:prstGeom prst="rect">
            <a:avLst/>
          </a:prstGeom>
        </p:spPr>
      </p:pic>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66A4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9EB13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9EB13D"/>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9EB13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9EB13D"/>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9EB13D"/>
                </a:solidFill>
                <a:latin typeface="Century Gothic" panose="020B0502020202020204" pitchFamily="34" charset="0"/>
              </a:rPr>
              <a:t>ACKNOWLEDGEMENTS</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87855"/>
            <a:ext cx="4206240" cy="420624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3400"/>
            <a:ext cx="1468966" cy="228600"/>
          </a:xfrm>
          <a:prstGeom prst="rect">
            <a:avLst/>
          </a:prstGeom>
        </p:spPr>
      </p:pic>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9EB1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78758" y="6142182"/>
            <a:ext cx="634484" cy="634484"/>
          </a:xfrm>
          <a:prstGeom prst="ellipse">
            <a:avLst/>
          </a:prstGeom>
          <a:solidFill>
            <a:srgbClr val="B73B5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44540" y="6207964"/>
            <a:ext cx="502920" cy="502920"/>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guide id="2" orient="horz" pos="4272" userDrawn="1">
          <p15:clr>
            <a:srgbClr val="FBAE40"/>
          </p15:clr>
        </p15:guide>
        <p15:guide id="3" orient="horz" pos="4224"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sp>
        <p:nvSpPr>
          <p:cNvPr id="8" name="Rounded Rectangle 7"/>
          <p:cNvSpPr/>
          <p:nvPr userDrawn="1"/>
        </p:nvSpPr>
        <p:spPr>
          <a:xfrm>
            <a:off x="-101601" y="6379042"/>
            <a:ext cx="12358255" cy="160765"/>
          </a:xfrm>
          <a:prstGeom prst="roundRect">
            <a:avLst/>
          </a:prstGeom>
          <a:solidFill>
            <a:srgbClr val="B73B5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B73B5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3840" y="6207964"/>
            <a:ext cx="502920" cy="502920"/>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66A478"/>
              </a:solidFill>
            </a:endParaRPr>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B73B52"/>
                </a:solidFill>
                <a:latin typeface="Century Gothic" panose="020B0502020202020204" pitchFamily="34" charset="0"/>
              </a:rPr>
              <a:t>ACKNOWLEDGEMENTS</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2880" y="1887855"/>
            <a:ext cx="4206240" cy="4206240"/>
          </a:xfrm>
          <a:prstGeom prst="rect">
            <a:avLst/>
          </a:prstGeom>
        </p:spPr>
      </p:pic>
      <p:pic>
        <p:nvPicPr>
          <p:cNvPr id="13" name="Pictur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51534" y="534958"/>
            <a:ext cx="1468966" cy="228600"/>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guide id="2" orient="horz" pos="3816" userDrawn="1">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78184" y="6082284"/>
            <a:ext cx="585216" cy="585216"/>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B73B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Middle Icon">
    <p:spTree>
      <p:nvGrpSpPr>
        <p:cNvPr id="1" name=""/>
        <p:cNvGrpSpPr/>
        <p:nvPr/>
      </p:nvGrpSpPr>
      <p:grpSpPr>
        <a:xfrm>
          <a:off x="0" y="0"/>
          <a:ext cx="0" cy="0"/>
          <a:chOff x="0" y="0"/>
          <a:chExt cx="0" cy="0"/>
        </a:xfrm>
      </p:grpSpPr>
      <p:grpSp>
        <p:nvGrpSpPr>
          <p:cNvPr id="2" name="Group 1"/>
          <p:cNvGrpSpPr/>
          <p:nvPr userDrawn="1"/>
        </p:nvGrpSpPr>
        <p:grpSpPr>
          <a:xfrm>
            <a:off x="-101601" y="6142182"/>
            <a:ext cx="12358255" cy="634484"/>
            <a:chOff x="-101601" y="6142182"/>
            <a:chExt cx="12358255" cy="634484"/>
          </a:xfrm>
        </p:grpSpPr>
        <p:sp>
          <p:nvSpPr>
            <p:cNvPr id="8" name="Rounded Rectangle 7"/>
            <p:cNvSpPr/>
            <p:nvPr userDrawn="1"/>
          </p:nvSpPr>
          <p:spPr>
            <a:xfrm>
              <a:off x="-101601" y="6379042"/>
              <a:ext cx="12358255" cy="160765"/>
            </a:xfrm>
            <a:prstGeom prst="roundRect">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5760284" y="6142182"/>
              <a:ext cx="634484" cy="634484"/>
            </a:xfrm>
            <a:prstGeom prst="ellipse">
              <a:avLst/>
            </a:prstGeom>
            <a:solidFill>
              <a:srgbClr val="CD714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824558" y="6206456"/>
            <a:ext cx="505935" cy="505935"/>
          </a:xfrm>
          <a:prstGeom prst="rect">
            <a:avLst/>
          </a:prstGeom>
        </p:spPr>
      </p:pic>
    </p:spTree>
    <p:extLst>
      <p:ext uri="{BB962C8B-B14F-4D97-AF65-F5344CB8AC3E}">
        <p14:creationId xmlns:p14="http://schemas.microsoft.com/office/powerpoint/2010/main" val="3142485783"/>
      </p:ext>
    </p:extLst>
  </p:cSld>
  <p:clrMapOvr>
    <a:masterClrMapping/>
  </p:clrMapOvr>
  <p:extLst>
    <p:ext uri="{DCECCB84-F9BA-43D5-87BE-67443E8EF086}">
      <p15:sldGuideLst xmlns:p15="http://schemas.microsoft.com/office/powerpoint/2012/main">
        <p15:guide id="1" orient="horz" pos="672">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Left Icon">
    <p:spTree>
      <p:nvGrpSpPr>
        <p:cNvPr id="1" name=""/>
        <p:cNvGrpSpPr/>
        <p:nvPr/>
      </p:nvGrpSpPr>
      <p:grpSpPr>
        <a:xfrm>
          <a:off x="0" y="0"/>
          <a:ext cx="0" cy="0"/>
          <a:chOff x="0" y="0"/>
          <a:chExt cx="0" cy="0"/>
        </a:xfrm>
      </p:grpSpPr>
      <p:grpSp>
        <p:nvGrpSpPr>
          <p:cNvPr id="3" name="Group 2"/>
          <p:cNvGrpSpPr/>
          <p:nvPr userDrawn="1"/>
        </p:nvGrpSpPr>
        <p:grpSpPr>
          <a:xfrm>
            <a:off x="-101601" y="6142182"/>
            <a:ext cx="12358255" cy="634484"/>
            <a:chOff x="-101601" y="6142182"/>
            <a:chExt cx="12358255" cy="634484"/>
          </a:xfrm>
        </p:grpSpPr>
        <p:sp>
          <p:nvSpPr>
            <p:cNvPr id="8" name="Rounded Rectangle 7"/>
            <p:cNvSpPr/>
            <p:nvPr userDrawn="1"/>
          </p:nvSpPr>
          <p:spPr>
            <a:xfrm>
              <a:off x="-101601" y="6379042"/>
              <a:ext cx="12358255" cy="160765"/>
            </a:xfrm>
            <a:prstGeom prst="roundRect">
              <a:avLst/>
            </a:prstGeom>
            <a:solidFill>
              <a:srgbClr val="CD714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userDrawn="1"/>
          </p:nvSpPr>
          <p:spPr>
            <a:xfrm>
              <a:off x="178058" y="6142182"/>
              <a:ext cx="634484" cy="634484"/>
            </a:xfrm>
            <a:prstGeom prst="ellipse">
              <a:avLst/>
            </a:prstGeom>
            <a:solidFill>
              <a:srgbClr val="CD714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2332" y="6206456"/>
            <a:ext cx="505935" cy="505935"/>
          </a:xfrm>
          <a:prstGeom prst="rect">
            <a:avLst/>
          </a:prstGeom>
        </p:spPr>
      </p:pic>
    </p:spTree>
    <p:extLst>
      <p:ext uri="{BB962C8B-B14F-4D97-AF65-F5344CB8AC3E}">
        <p14:creationId xmlns:p14="http://schemas.microsoft.com/office/powerpoint/2010/main" val="2098092589"/>
      </p:ext>
    </p:extLst>
  </p:cSld>
  <p:clrMapOvr>
    <a:masterClrMapping/>
  </p:clrMapOvr>
  <p:extLst>
    <p:ext uri="{DCECCB84-F9BA-43D5-87BE-67443E8EF086}">
      <p15:sldGuideLst xmlns:p15="http://schemas.microsoft.com/office/powerpoint/2012/main">
        <p15:guide id="1" orient="horz" pos="672">
          <p15:clr>
            <a:srgbClr val="FBAE40"/>
          </p15:clr>
        </p15:guide>
        <p15:guide id="2" pos="144" userDrawn="1">
          <p15:clr>
            <a:srgbClr val="FBAE40"/>
          </p15:clr>
        </p15:guide>
        <p15:guide id="3" orient="horz" pos="4224" userDrawn="1">
          <p15:clr>
            <a:srgbClr val="FBAE40"/>
          </p15:clr>
        </p15:guide>
        <p15:guide id="4" pos="120" userDrawn="1">
          <p15:clr>
            <a:srgbClr val="FBAE40"/>
          </p15:clr>
        </p15:guide>
        <p15:guide id="5" orient="horz" pos="4272"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Acknowledgements">
    <p:spTree>
      <p:nvGrpSpPr>
        <p:cNvPr id="1" name=""/>
        <p:cNvGrpSpPr/>
        <p:nvPr/>
      </p:nvGrpSpPr>
      <p:grpSpPr>
        <a:xfrm>
          <a:off x="0" y="0"/>
          <a:ext cx="0" cy="0"/>
          <a:chOff x="0" y="0"/>
          <a:chExt cx="0" cy="0"/>
        </a:xfrm>
      </p:grpSpPr>
      <p:sp>
        <p:nvSpPr>
          <p:cNvPr id="8" name="Rectangle 7"/>
          <p:cNvSpPr/>
          <p:nvPr userDrawn="1"/>
        </p:nvSpPr>
        <p:spPr>
          <a:xfrm>
            <a:off x="495300" y="6400881"/>
            <a:ext cx="11201399" cy="461665"/>
          </a:xfrm>
          <a:prstGeom prst="rect">
            <a:avLst/>
          </a:prstGeom>
        </p:spPr>
        <p:txBody>
          <a:bodyPr wrap="square">
            <a:spAutoFit/>
          </a:bodyPr>
          <a:lstStyle/>
          <a:p>
            <a:pPr algn="ctr">
              <a:buClr>
                <a:prstClr val="black"/>
              </a:buClr>
              <a:buSzPct val="25000"/>
              <a:defRPr/>
            </a:pPr>
            <a:r>
              <a:rPr lang="en-US" sz="800" i="1" dirty="0">
                <a:solidFill>
                  <a:schemeClr val="tx1">
                    <a:lumMod val="75000"/>
                    <a:lumOff val="25000"/>
                  </a:schemeClr>
                </a:solidFill>
                <a:latin typeface="Century Gothic" panose="020F0302020204030204"/>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p>
          <a:p>
            <a:pPr algn="ctr">
              <a:buClr>
                <a:prstClr val="black"/>
              </a:buClr>
              <a:buSzPct val="25000"/>
            </a:pPr>
            <a:endParaRPr lang="en-US" sz="800" i="1" dirty="0">
              <a:solidFill>
                <a:srgbClr val="E7E6E6">
                  <a:lumMod val="50000"/>
                </a:srgbClr>
              </a:solidFill>
              <a:latin typeface="Arial" panose="020B0604020202020204" pitchFamily="34" charset="0"/>
              <a:cs typeface="Arial" panose="020B0604020202020204" pitchFamily="34" charset="0"/>
            </a:endParaRPr>
          </a:p>
        </p:txBody>
      </p:sp>
      <p:sp>
        <p:nvSpPr>
          <p:cNvPr id="7" name="Rounded Rectangle 6"/>
          <p:cNvSpPr/>
          <p:nvPr userDrawn="1"/>
        </p:nvSpPr>
        <p:spPr>
          <a:xfrm>
            <a:off x="-166047" y="802756"/>
            <a:ext cx="12524095" cy="203966"/>
          </a:xfrm>
          <a:prstGeom prst="round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3"/>
          <p:cNvSpPr txBox="1">
            <a:spLocks/>
          </p:cNvSpPr>
          <p:nvPr userDrawn="1"/>
        </p:nvSpPr>
        <p:spPr>
          <a:xfrm>
            <a:off x="396685" y="387725"/>
            <a:ext cx="5724747" cy="419100"/>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CD7142"/>
                </a:solidFill>
                <a:latin typeface="Century Gothic" panose="020B0502020202020204" pitchFamily="34" charset="0"/>
              </a:rPr>
              <a:t>ACKNOWLEDGEMENTS</a:t>
            </a:r>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995113" y="1870322"/>
            <a:ext cx="4201774" cy="4201774"/>
          </a:xfrm>
          <a:prstGeom prst="rect">
            <a:avLst/>
          </a:prstGeom>
        </p:spPr>
      </p:pic>
      <p:sp>
        <p:nvSpPr>
          <p:cNvPr id="11" name="Rectangle 10"/>
          <p:cNvSpPr/>
          <p:nvPr userDrawn="1"/>
        </p:nvSpPr>
        <p:spPr>
          <a:xfrm>
            <a:off x="3702756" y="1515036"/>
            <a:ext cx="4786489" cy="475029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130154" y="540290"/>
            <a:ext cx="1468966" cy="228600"/>
          </a:xfrm>
          <a:prstGeom prst="rect">
            <a:avLst/>
          </a:prstGeom>
        </p:spPr>
      </p:pic>
    </p:spTree>
    <p:extLst>
      <p:ext uri="{BB962C8B-B14F-4D97-AF65-F5344CB8AC3E}">
        <p14:creationId xmlns:p14="http://schemas.microsoft.com/office/powerpoint/2010/main" val="2069824305"/>
      </p:ext>
    </p:extLst>
  </p:cSld>
  <p:clrMapOvr>
    <a:masterClrMapping/>
  </p:clrMapOvr>
  <p:extLst>
    <p:ext uri="{DCECCB84-F9BA-43D5-87BE-67443E8EF086}">
      <p15:sldGuideLst xmlns:p15="http://schemas.microsoft.com/office/powerpoint/2012/main">
        <p15:guide id="1" orient="horz" pos="744"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Right Large Bar">
    <p:spTree>
      <p:nvGrpSpPr>
        <p:cNvPr id="1" name=""/>
        <p:cNvGrpSpPr/>
        <p:nvPr/>
      </p:nvGrpSpPr>
      <p:grpSpPr>
        <a:xfrm>
          <a:off x="0" y="0"/>
          <a:ext cx="0" cy="0"/>
          <a:chOff x="0" y="0"/>
          <a:chExt cx="0" cy="0"/>
        </a:xfrm>
      </p:grpSpPr>
      <p:sp>
        <p:nvSpPr>
          <p:cNvPr id="3" name="Rectangle 2"/>
          <p:cNvSpPr/>
          <p:nvPr userDrawn="1"/>
        </p:nvSpPr>
        <p:spPr>
          <a:xfrm>
            <a:off x="7620000" y="-131929"/>
            <a:ext cx="4652682" cy="7124400"/>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67910" y="6065607"/>
            <a:ext cx="583581" cy="583581"/>
          </a:xfrm>
          <a:prstGeom prst="rect">
            <a:avLst/>
          </a:prstGeom>
        </p:spPr>
      </p:pic>
    </p:spTree>
    <p:extLst>
      <p:ext uri="{BB962C8B-B14F-4D97-AF65-F5344CB8AC3E}">
        <p14:creationId xmlns:p14="http://schemas.microsoft.com/office/powerpoint/2010/main" val="2850467830"/>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480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367910" y="6065607"/>
            <a:ext cx="583581" cy="583581"/>
          </a:xfrm>
          <a:prstGeom prst="rect">
            <a:avLst/>
          </a:prstGeom>
        </p:spPr>
      </p:pic>
    </p:spTree>
    <p:extLst>
      <p:ext uri="{BB962C8B-B14F-4D97-AF65-F5344CB8AC3E}">
        <p14:creationId xmlns:p14="http://schemas.microsoft.com/office/powerpoint/2010/main" val="1500508682"/>
      </p:ext>
    </p:extLst>
  </p:cSld>
  <p:clrMapOvr>
    <a:masterClrMapping/>
  </p:clrMapOvr>
  <p:extLst>
    <p:ext uri="{DCECCB84-F9BA-43D5-87BE-67443E8EF086}">
      <p15:sldGuideLst xmlns:p15="http://schemas.microsoft.com/office/powerpoint/2012/main">
        <p15:guide id="1" orient="horz" pos="4200" userDrawn="1">
          <p15:clr>
            <a:srgbClr val="FBAE40"/>
          </p15:clr>
        </p15:guide>
        <p15:guide id="2" pos="7536" userDrawn="1">
          <p15:clr>
            <a:srgbClr val="FBAE40"/>
          </p15:clr>
        </p15:guide>
        <p15:guide id="3" pos="6960"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Top &amp; Bottom Thin Bars">
    <p:spTree>
      <p:nvGrpSpPr>
        <p:cNvPr id="1" name=""/>
        <p:cNvGrpSpPr/>
        <p:nvPr/>
      </p:nvGrpSpPr>
      <p:grpSpPr>
        <a:xfrm>
          <a:off x="0" y="0"/>
          <a:ext cx="0" cy="0"/>
          <a:chOff x="0" y="0"/>
          <a:chExt cx="0" cy="0"/>
        </a:xfrm>
      </p:grpSpPr>
      <p:sp>
        <p:nvSpPr>
          <p:cNvPr id="7" name="Rectangle 6"/>
          <p:cNvSpPr/>
          <p:nvPr userDrawn="1"/>
        </p:nvSpPr>
        <p:spPr>
          <a:xfrm>
            <a:off x="0" y="6705600"/>
            <a:ext cx="12192000" cy="362955"/>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p:cNvSpPr/>
          <p:nvPr userDrawn="1"/>
        </p:nvSpPr>
        <p:spPr>
          <a:xfrm>
            <a:off x="0" y="-248305"/>
            <a:ext cx="12192000" cy="362955"/>
          </a:xfrm>
          <a:prstGeom prst="rect">
            <a:avLst/>
          </a:prstGeom>
          <a:solidFill>
            <a:srgbClr val="CD71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28984406"/>
      </p:ext>
    </p:extLst>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Right Small Bar">
  <p:cSld name="Right Small Bar 6">
    <p:spTree>
      <p:nvGrpSpPr>
        <p:cNvPr id="1" name="Shape 112"/>
        <p:cNvGrpSpPr/>
        <p:nvPr/>
      </p:nvGrpSpPr>
      <p:grpSpPr>
        <a:xfrm>
          <a:off x="0" y="0"/>
          <a:ext cx="0" cy="0"/>
          <a:chOff x="0" y="0"/>
          <a:chExt cx="0" cy="0"/>
        </a:xfrm>
      </p:grpSpPr>
      <p:sp>
        <p:nvSpPr>
          <p:cNvPr id="113" name="Google Shape;113;p23"/>
          <p:cNvSpPr/>
          <p:nvPr/>
        </p:nvSpPr>
        <p:spPr>
          <a:xfrm>
            <a:off x="11044517" y="-131929"/>
            <a:ext cx="1228163" cy="7124400"/>
          </a:xfrm>
          <a:prstGeom prst="rect">
            <a:avLst/>
          </a:prstGeom>
          <a:solidFill>
            <a:srgbClr val="CD714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pic>
        <p:nvPicPr>
          <p:cNvPr id="114" name="Google Shape;114;p23"/>
          <p:cNvPicPr preferRelativeResize="0"/>
          <p:nvPr/>
        </p:nvPicPr>
        <p:blipFill rotWithShape="1">
          <a:blip r:embed="rId2">
            <a:alphaModFix/>
          </a:blip>
          <a:srcRect/>
          <a:stretch/>
        </p:blipFill>
        <p:spPr>
          <a:xfrm>
            <a:off x="11367910" y="6065607"/>
            <a:ext cx="583581" cy="58358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Right Small Bar">
  <p:cSld name="Right Small Bar 7">
    <p:spTree>
      <p:nvGrpSpPr>
        <p:cNvPr id="1" name="Shape 115"/>
        <p:cNvGrpSpPr/>
        <p:nvPr/>
      </p:nvGrpSpPr>
      <p:grpSpPr>
        <a:xfrm>
          <a:off x="0" y="0"/>
          <a:ext cx="0" cy="0"/>
          <a:chOff x="0" y="0"/>
          <a:chExt cx="0" cy="0"/>
        </a:xfrm>
      </p:grpSpPr>
      <p:sp>
        <p:nvSpPr>
          <p:cNvPr id="116" name="Google Shape;116;p24"/>
          <p:cNvSpPr/>
          <p:nvPr/>
        </p:nvSpPr>
        <p:spPr>
          <a:xfrm>
            <a:off x="11044517" y="-131929"/>
            <a:ext cx="1228163" cy="7124400"/>
          </a:xfrm>
          <a:prstGeom prst="rect">
            <a:avLst/>
          </a:prstGeom>
          <a:solidFill>
            <a:srgbClr val="B73B5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pic>
        <p:nvPicPr>
          <p:cNvPr id="117" name="Google Shape;117;p24"/>
          <p:cNvPicPr preferRelativeResize="0"/>
          <p:nvPr/>
        </p:nvPicPr>
        <p:blipFill rotWithShape="1">
          <a:blip r:embed="rId2">
            <a:alphaModFix/>
          </a:blip>
          <a:srcRect/>
          <a:stretch/>
        </p:blipFill>
        <p:spPr>
          <a:xfrm>
            <a:off x="11378184" y="6082284"/>
            <a:ext cx="585216" cy="58521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Original Title">
  <p:cSld name="Original Title">
    <p:spTree>
      <p:nvGrpSpPr>
        <p:cNvPr id="1" name="Shape 121"/>
        <p:cNvGrpSpPr/>
        <p:nvPr/>
      </p:nvGrpSpPr>
      <p:grpSpPr>
        <a:xfrm>
          <a:off x="0" y="0"/>
          <a:ext cx="0" cy="0"/>
          <a:chOff x="0" y="0"/>
          <a:chExt cx="0" cy="0"/>
        </a:xfrm>
      </p:grpSpPr>
      <p:pic>
        <p:nvPicPr>
          <p:cNvPr id="122" name="Google Shape;122;p37"/>
          <p:cNvPicPr preferRelativeResize="0"/>
          <p:nvPr/>
        </p:nvPicPr>
        <p:blipFill rotWithShape="1">
          <a:blip r:embed="rId2">
            <a:alphaModFix/>
          </a:blip>
          <a:srcRect r="37184"/>
          <a:stretch/>
        </p:blipFill>
        <p:spPr>
          <a:xfrm>
            <a:off x="0" y="-7286"/>
            <a:ext cx="5576047" cy="6098641"/>
          </a:xfrm>
          <a:prstGeom prst="rect">
            <a:avLst/>
          </a:prstGeom>
          <a:noFill/>
          <a:ln>
            <a:noFill/>
          </a:ln>
        </p:spPr>
      </p:pic>
      <p:grpSp>
        <p:nvGrpSpPr>
          <p:cNvPr id="123" name="Google Shape;123;p37"/>
          <p:cNvGrpSpPr/>
          <p:nvPr/>
        </p:nvGrpSpPr>
        <p:grpSpPr>
          <a:xfrm>
            <a:off x="9147470" y="238125"/>
            <a:ext cx="2609013" cy="741586"/>
            <a:chOff x="9147470" y="238125"/>
            <a:chExt cx="2609013" cy="741586"/>
          </a:xfrm>
        </p:grpSpPr>
        <p:pic>
          <p:nvPicPr>
            <p:cNvPr id="124" name="Google Shape;124;p37"/>
            <p:cNvPicPr preferRelativeResize="0"/>
            <p:nvPr/>
          </p:nvPicPr>
          <p:blipFill rotWithShape="1">
            <a:blip r:embed="rId3">
              <a:alphaModFix/>
            </a:blip>
            <a:srcRect/>
            <a:stretch/>
          </p:blipFill>
          <p:spPr>
            <a:xfrm>
              <a:off x="10885876" y="238125"/>
              <a:ext cx="870608" cy="741586"/>
            </a:xfrm>
            <a:prstGeom prst="rect">
              <a:avLst/>
            </a:prstGeom>
            <a:noFill/>
            <a:ln>
              <a:noFill/>
            </a:ln>
          </p:spPr>
        </p:pic>
        <p:sp>
          <p:nvSpPr>
            <p:cNvPr id="125" name="Google Shape;125;p37"/>
            <p:cNvSpPr txBox="1"/>
            <p:nvPr/>
          </p:nvSpPr>
          <p:spPr>
            <a:xfrm>
              <a:off x="9147470" y="433495"/>
              <a:ext cx="1640135" cy="350116"/>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800" b="1" i="0" u="none" strike="noStrike" cap="none" dirty="0">
                  <a:solidFill>
                    <a:schemeClr val="dk1"/>
                  </a:solidFill>
                  <a:latin typeface="Arial"/>
                  <a:ea typeface="Arial"/>
                  <a:cs typeface="Arial"/>
                  <a:sym typeface="Arial"/>
                </a:rPr>
                <a:t>National Aeronautics and Space Administration</a:t>
              </a:r>
              <a:endParaRPr sz="800" b="1" i="0" u="none" strike="noStrike" cap="none" dirty="0">
                <a:solidFill>
                  <a:schemeClr val="dk1"/>
                </a:solidFill>
                <a:latin typeface="Arial"/>
                <a:ea typeface="Arial"/>
                <a:cs typeface="Arial"/>
                <a:sym typeface="Arial"/>
              </a:endParaRPr>
            </a:p>
          </p:txBody>
        </p:sp>
        <p:cxnSp>
          <p:nvCxnSpPr>
            <p:cNvPr id="126" name="Google Shape;126;p37"/>
            <p:cNvCxnSpPr/>
            <p:nvPr/>
          </p:nvCxnSpPr>
          <p:spPr>
            <a:xfrm>
              <a:off x="10835976" y="292062"/>
              <a:ext cx="0" cy="622338"/>
            </a:xfrm>
            <a:prstGeom prst="straightConnector1">
              <a:avLst/>
            </a:prstGeom>
            <a:noFill/>
            <a:ln w="12700" cap="flat" cmpd="sng">
              <a:solidFill>
                <a:schemeClr val="dk1"/>
              </a:solidFill>
              <a:prstDash val="solid"/>
              <a:miter lim="800000"/>
              <a:headEnd type="none" w="sm" len="sm"/>
              <a:tailEnd type="none" w="sm" len="sm"/>
            </a:ln>
          </p:spPr>
        </p:cxnSp>
      </p:grpSp>
      <p:sp>
        <p:nvSpPr>
          <p:cNvPr id="127" name="Google Shape;127;p37"/>
          <p:cNvSpPr txBox="1"/>
          <p:nvPr/>
        </p:nvSpPr>
        <p:spPr>
          <a:xfrm>
            <a:off x="3941569" y="5738633"/>
            <a:ext cx="7136613" cy="338554"/>
          </a:xfrm>
          <a:prstGeom prst="rect">
            <a:avLst/>
          </a:prstGeom>
          <a:noFill/>
          <a:ln>
            <a:noFill/>
          </a:ln>
        </p:spPr>
        <p:txBody>
          <a:bodyPr spcFirstLastPara="1" wrap="square" lIns="91425" tIns="45700" rIns="91425" bIns="45700" anchor="ctr" anchorCtr="0">
            <a:spAutoFit/>
          </a:bodyPr>
          <a:lstStyle/>
          <a:p>
            <a:pPr marL="0" marR="0" lvl="0" indent="0" algn="r" rtl="0">
              <a:spcBef>
                <a:spcPts val="0"/>
              </a:spcBef>
              <a:spcAft>
                <a:spcPts val="0"/>
              </a:spcAft>
              <a:buNone/>
            </a:pPr>
            <a:r>
              <a:rPr lang="en-US" sz="1600" b="0" i="0" u="none" strike="noStrike" cap="none" dirty="0">
                <a:solidFill>
                  <a:srgbClr val="54AEB2"/>
                </a:solidFill>
                <a:latin typeface="Century Gothic"/>
                <a:ea typeface="Century Gothic"/>
                <a:cs typeface="Century Gothic"/>
                <a:sym typeface="Century Gothic"/>
              </a:rPr>
              <a:t>| Spring 2021</a:t>
            </a:r>
            <a:endParaRPr dirty="0"/>
          </a:p>
        </p:txBody>
      </p:sp>
      <p:sp>
        <p:nvSpPr>
          <p:cNvPr id="128" name="Google Shape;128;p37"/>
          <p:cNvSpPr txBox="1"/>
          <p:nvPr/>
        </p:nvSpPr>
        <p:spPr>
          <a:xfrm>
            <a:off x="581874" y="838074"/>
            <a:ext cx="4745502" cy="2123658"/>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b="0" i="0" u="none" strike="noStrike" cap="none" dirty="0">
                <a:solidFill>
                  <a:srgbClr val="FF0000"/>
                </a:solidFill>
                <a:latin typeface="Century Gothic"/>
                <a:ea typeface="Century Gothic"/>
                <a:cs typeface="Century Gothic"/>
                <a:sym typeface="Century Gothic"/>
              </a:rPr>
              <a:t>Your project Website Image will be added to the title slide by the PC Team.</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Do not delete or move the DEVELOP logo or other page components, including name boxes.</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Body text should default to </a:t>
            </a:r>
            <a:r>
              <a:rPr lang="en-US" sz="1200" b="1" dirty="0">
                <a:solidFill>
                  <a:srgbClr val="FF0000"/>
                </a:solidFill>
                <a:latin typeface="Century Gothic"/>
                <a:ea typeface="Century Gothic"/>
                <a:cs typeface="Century Gothic"/>
                <a:sym typeface="Century Gothic"/>
              </a:rPr>
              <a:t>“Black, Text 1, Lighter 25%”</a:t>
            </a:r>
            <a:endParaRPr dirty="0"/>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The only font that should be in this presentation is Century Gothic</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b="1" dirty="0">
                <a:solidFill>
                  <a:srgbClr val="FF0000"/>
                </a:solidFill>
                <a:latin typeface="Century Gothic"/>
                <a:ea typeface="Century Gothic"/>
                <a:cs typeface="Century Gothic"/>
                <a:sym typeface="Century Gothic"/>
              </a:rPr>
              <a:t>Delete all red text boxes like this one!</a:t>
            </a:r>
            <a:endParaRPr dirty="0"/>
          </a:p>
        </p:txBody>
      </p:sp>
      <p:sp>
        <p:nvSpPr>
          <p:cNvPr id="129" name="Google Shape;129;p37"/>
          <p:cNvSpPr txBox="1"/>
          <p:nvPr/>
        </p:nvSpPr>
        <p:spPr>
          <a:xfrm rot="-1745325">
            <a:off x="1672735" y="4000049"/>
            <a:ext cx="2001009" cy="253916"/>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dirty="0">
                <a:solidFill>
                  <a:srgbClr val="FF0000"/>
                </a:solidFill>
                <a:latin typeface="Calibri"/>
                <a:ea typeface="Calibri"/>
                <a:cs typeface="Calibri"/>
                <a:sym typeface="Calibri"/>
              </a:rPr>
              <a:t>PLACEHOLDER IMAGE</a:t>
            </a:r>
            <a:endParaRPr sz="1050" b="1" dirty="0">
              <a:solidFill>
                <a:srgbClr val="FF0000"/>
              </a:solidFill>
              <a:latin typeface="Calibri"/>
              <a:ea typeface="Calibri"/>
              <a:cs typeface="Calibri"/>
              <a:sym typeface="Calibri"/>
            </a:endParaRPr>
          </a:p>
        </p:txBody>
      </p:sp>
      <p:sp>
        <p:nvSpPr>
          <p:cNvPr id="130" name="Google Shape;130;p37"/>
          <p:cNvSpPr/>
          <p:nvPr/>
        </p:nvSpPr>
        <p:spPr>
          <a:xfrm>
            <a:off x="-143435" y="6091356"/>
            <a:ext cx="12505764" cy="314088"/>
          </a:xfrm>
          <a:prstGeom prst="roundRect">
            <a:avLst>
              <a:gd name="adj" fmla="val 16667"/>
            </a:avLst>
          </a:prstGeom>
          <a:solidFill>
            <a:srgbClr val="54AEB2"/>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31" name="Google Shape;131;p37"/>
          <p:cNvSpPr/>
          <p:nvPr/>
        </p:nvSpPr>
        <p:spPr>
          <a:xfrm>
            <a:off x="10984705" y="5682402"/>
            <a:ext cx="1075765" cy="1075765"/>
          </a:xfrm>
          <a:prstGeom prst="ellipse">
            <a:avLst/>
          </a:prstGeom>
          <a:solidFill>
            <a:srgbClr val="54AEB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132" name="Google Shape;132;p37"/>
          <p:cNvPicPr preferRelativeResize="0"/>
          <p:nvPr/>
        </p:nvPicPr>
        <p:blipFill rotWithShape="1">
          <a:blip r:embed="rId4">
            <a:alphaModFix/>
          </a:blip>
          <a:srcRect/>
          <a:stretch/>
        </p:blipFill>
        <p:spPr>
          <a:xfrm>
            <a:off x="495300" y="6175312"/>
            <a:ext cx="993971" cy="161713"/>
          </a:xfrm>
          <a:prstGeom prst="rect">
            <a:avLst/>
          </a:prstGeom>
          <a:noFill/>
          <a:ln>
            <a:noFill/>
          </a:ln>
        </p:spPr>
      </p:pic>
      <p:pic>
        <p:nvPicPr>
          <p:cNvPr id="133" name="Google Shape;133;p37"/>
          <p:cNvPicPr preferRelativeResize="0"/>
          <p:nvPr/>
        </p:nvPicPr>
        <p:blipFill rotWithShape="1">
          <a:blip r:embed="rId5">
            <a:alphaModFix/>
          </a:blip>
          <a:srcRect/>
          <a:stretch/>
        </p:blipFill>
        <p:spPr>
          <a:xfrm>
            <a:off x="11092819" y="5790516"/>
            <a:ext cx="859536" cy="85953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Original Title">
  <p:cSld name="Original Title 2">
    <p:spTree>
      <p:nvGrpSpPr>
        <p:cNvPr id="1" name="Shape 134"/>
        <p:cNvGrpSpPr/>
        <p:nvPr/>
      </p:nvGrpSpPr>
      <p:grpSpPr>
        <a:xfrm>
          <a:off x="0" y="0"/>
          <a:ext cx="0" cy="0"/>
          <a:chOff x="0" y="0"/>
          <a:chExt cx="0" cy="0"/>
        </a:xfrm>
      </p:grpSpPr>
      <p:pic>
        <p:nvPicPr>
          <p:cNvPr id="135" name="Google Shape;135;p38"/>
          <p:cNvPicPr preferRelativeResize="0"/>
          <p:nvPr/>
        </p:nvPicPr>
        <p:blipFill rotWithShape="1">
          <a:blip r:embed="rId2">
            <a:alphaModFix/>
          </a:blip>
          <a:srcRect r="37184"/>
          <a:stretch/>
        </p:blipFill>
        <p:spPr>
          <a:xfrm>
            <a:off x="0" y="-7286"/>
            <a:ext cx="5576047" cy="6098641"/>
          </a:xfrm>
          <a:prstGeom prst="rect">
            <a:avLst/>
          </a:prstGeom>
          <a:noFill/>
          <a:ln>
            <a:noFill/>
          </a:ln>
        </p:spPr>
      </p:pic>
      <p:grpSp>
        <p:nvGrpSpPr>
          <p:cNvPr id="136" name="Google Shape;136;p38"/>
          <p:cNvGrpSpPr/>
          <p:nvPr/>
        </p:nvGrpSpPr>
        <p:grpSpPr>
          <a:xfrm>
            <a:off x="9147470" y="238125"/>
            <a:ext cx="2609013" cy="741586"/>
            <a:chOff x="9147470" y="238125"/>
            <a:chExt cx="2609013" cy="741586"/>
          </a:xfrm>
        </p:grpSpPr>
        <p:pic>
          <p:nvPicPr>
            <p:cNvPr id="137" name="Google Shape;137;p38"/>
            <p:cNvPicPr preferRelativeResize="0"/>
            <p:nvPr/>
          </p:nvPicPr>
          <p:blipFill rotWithShape="1">
            <a:blip r:embed="rId3">
              <a:alphaModFix/>
            </a:blip>
            <a:srcRect/>
            <a:stretch/>
          </p:blipFill>
          <p:spPr>
            <a:xfrm>
              <a:off x="10885876" y="238125"/>
              <a:ext cx="870608" cy="741586"/>
            </a:xfrm>
            <a:prstGeom prst="rect">
              <a:avLst/>
            </a:prstGeom>
            <a:noFill/>
            <a:ln>
              <a:noFill/>
            </a:ln>
          </p:spPr>
        </p:pic>
        <p:sp>
          <p:nvSpPr>
            <p:cNvPr id="138" name="Google Shape;138;p38"/>
            <p:cNvSpPr txBox="1"/>
            <p:nvPr/>
          </p:nvSpPr>
          <p:spPr>
            <a:xfrm>
              <a:off x="9147470" y="433495"/>
              <a:ext cx="1640135" cy="350116"/>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800" b="1" dirty="0">
                  <a:solidFill>
                    <a:schemeClr val="dk1"/>
                  </a:solidFill>
                  <a:latin typeface="Arial"/>
                  <a:ea typeface="Arial"/>
                  <a:cs typeface="Arial"/>
                  <a:sym typeface="Arial"/>
                </a:rPr>
                <a:t>National Aeronautics and Space Administration</a:t>
              </a:r>
              <a:endParaRPr sz="800" b="1" dirty="0">
                <a:solidFill>
                  <a:schemeClr val="dk1"/>
                </a:solidFill>
                <a:latin typeface="Arial"/>
                <a:ea typeface="Arial"/>
                <a:cs typeface="Arial"/>
                <a:sym typeface="Arial"/>
              </a:endParaRPr>
            </a:p>
          </p:txBody>
        </p:sp>
        <p:cxnSp>
          <p:nvCxnSpPr>
            <p:cNvPr id="139" name="Google Shape;139;p38"/>
            <p:cNvCxnSpPr/>
            <p:nvPr/>
          </p:nvCxnSpPr>
          <p:spPr>
            <a:xfrm>
              <a:off x="10835976" y="292062"/>
              <a:ext cx="0" cy="622338"/>
            </a:xfrm>
            <a:prstGeom prst="straightConnector1">
              <a:avLst/>
            </a:prstGeom>
            <a:noFill/>
            <a:ln w="12700" cap="flat" cmpd="sng">
              <a:solidFill>
                <a:schemeClr val="dk1"/>
              </a:solidFill>
              <a:prstDash val="solid"/>
              <a:miter lim="800000"/>
              <a:headEnd type="none" w="sm" len="sm"/>
              <a:tailEnd type="none" w="sm" len="sm"/>
            </a:ln>
          </p:spPr>
        </p:cxnSp>
      </p:grpSp>
      <p:sp>
        <p:nvSpPr>
          <p:cNvPr id="140" name="Google Shape;140;p38"/>
          <p:cNvSpPr txBox="1"/>
          <p:nvPr/>
        </p:nvSpPr>
        <p:spPr>
          <a:xfrm>
            <a:off x="3941569" y="5738633"/>
            <a:ext cx="7136613" cy="338554"/>
          </a:xfrm>
          <a:prstGeom prst="rect">
            <a:avLst/>
          </a:prstGeom>
          <a:noFill/>
          <a:ln>
            <a:noFill/>
          </a:ln>
        </p:spPr>
        <p:txBody>
          <a:bodyPr spcFirstLastPara="1" wrap="square" lIns="91425" tIns="45700" rIns="91425" bIns="45700" anchor="ctr" anchorCtr="0">
            <a:spAutoFit/>
          </a:bodyPr>
          <a:lstStyle/>
          <a:p>
            <a:pPr marL="0" marR="0" lvl="0" indent="0" algn="r" rtl="0">
              <a:spcBef>
                <a:spcPts val="0"/>
              </a:spcBef>
              <a:spcAft>
                <a:spcPts val="0"/>
              </a:spcAft>
              <a:buNone/>
            </a:pPr>
            <a:r>
              <a:rPr lang="en-US" sz="1600" dirty="0">
                <a:solidFill>
                  <a:srgbClr val="266E99"/>
                </a:solidFill>
                <a:latin typeface="Century Gothic"/>
                <a:ea typeface="Century Gothic"/>
                <a:cs typeface="Century Gothic"/>
                <a:sym typeface="Century Gothic"/>
              </a:rPr>
              <a:t>| Spring 2021</a:t>
            </a:r>
            <a:endParaRPr dirty="0"/>
          </a:p>
        </p:txBody>
      </p:sp>
      <p:sp>
        <p:nvSpPr>
          <p:cNvPr id="141" name="Google Shape;141;p38"/>
          <p:cNvSpPr txBox="1"/>
          <p:nvPr/>
        </p:nvSpPr>
        <p:spPr>
          <a:xfrm>
            <a:off x="581874" y="838074"/>
            <a:ext cx="4745502" cy="2123658"/>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Your project Website Image will be added to the title slide by the PC Team.</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Do not delete or move the DEVELOP logo or other page components, including name boxes.</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Body text should default to </a:t>
            </a:r>
            <a:r>
              <a:rPr lang="en-US" sz="1200" b="1" dirty="0">
                <a:solidFill>
                  <a:srgbClr val="FF0000"/>
                </a:solidFill>
                <a:latin typeface="Century Gothic"/>
                <a:ea typeface="Century Gothic"/>
                <a:cs typeface="Century Gothic"/>
                <a:sym typeface="Century Gothic"/>
              </a:rPr>
              <a:t>“Black, Text 1, Lighter 25%”</a:t>
            </a:r>
            <a:endParaRPr dirty="0"/>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The only font that should be in this presentation is Century Gothic</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b="1" dirty="0">
                <a:solidFill>
                  <a:srgbClr val="FF0000"/>
                </a:solidFill>
                <a:latin typeface="Century Gothic"/>
                <a:ea typeface="Century Gothic"/>
                <a:cs typeface="Century Gothic"/>
                <a:sym typeface="Century Gothic"/>
              </a:rPr>
              <a:t>Delete all red text boxes like this one!</a:t>
            </a:r>
            <a:endParaRPr dirty="0"/>
          </a:p>
        </p:txBody>
      </p:sp>
      <p:sp>
        <p:nvSpPr>
          <p:cNvPr id="142" name="Google Shape;142;p38"/>
          <p:cNvSpPr txBox="1"/>
          <p:nvPr/>
        </p:nvSpPr>
        <p:spPr>
          <a:xfrm rot="-1745325">
            <a:off x="1672735" y="4000049"/>
            <a:ext cx="2001009" cy="253916"/>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dirty="0">
                <a:solidFill>
                  <a:srgbClr val="FF0000"/>
                </a:solidFill>
                <a:latin typeface="Calibri"/>
                <a:ea typeface="Calibri"/>
                <a:cs typeface="Calibri"/>
                <a:sym typeface="Calibri"/>
              </a:rPr>
              <a:t>PLACEHOLDER IMAGE</a:t>
            </a:r>
            <a:endParaRPr sz="1050" b="1" dirty="0">
              <a:solidFill>
                <a:srgbClr val="FF0000"/>
              </a:solidFill>
              <a:latin typeface="Calibri"/>
              <a:ea typeface="Calibri"/>
              <a:cs typeface="Calibri"/>
              <a:sym typeface="Calibri"/>
            </a:endParaRPr>
          </a:p>
        </p:txBody>
      </p:sp>
      <p:sp>
        <p:nvSpPr>
          <p:cNvPr id="143" name="Google Shape;143;p38"/>
          <p:cNvSpPr/>
          <p:nvPr/>
        </p:nvSpPr>
        <p:spPr>
          <a:xfrm>
            <a:off x="-143435" y="6091356"/>
            <a:ext cx="12505764" cy="314088"/>
          </a:xfrm>
          <a:prstGeom prst="roundRect">
            <a:avLst>
              <a:gd name="adj" fmla="val 16667"/>
            </a:avLst>
          </a:prstGeom>
          <a:solidFill>
            <a:srgbClr val="266E99"/>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44" name="Google Shape;144;p38"/>
          <p:cNvSpPr/>
          <p:nvPr/>
        </p:nvSpPr>
        <p:spPr>
          <a:xfrm>
            <a:off x="10984705" y="5682402"/>
            <a:ext cx="1075765" cy="1075765"/>
          </a:xfrm>
          <a:prstGeom prst="ellipse">
            <a:avLst/>
          </a:prstGeom>
          <a:solidFill>
            <a:srgbClr val="266E99"/>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145" name="Google Shape;145;p38"/>
          <p:cNvPicPr preferRelativeResize="0"/>
          <p:nvPr/>
        </p:nvPicPr>
        <p:blipFill rotWithShape="1">
          <a:blip r:embed="rId4">
            <a:alphaModFix/>
          </a:blip>
          <a:srcRect/>
          <a:stretch/>
        </p:blipFill>
        <p:spPr>
          <a:xfrm>
            <a:off x="495300" y="6175312"/>
            <a:ext cx="993971" cy="161713"/>
          </a:xfrm>
          <a:prstGeom prst="rect">
            <a:avLst/>
          </a:prstGeom>
          <a:noFill/>
          <a:ln>
            <a:noFill/>
          </a:ln>
        </p:spPr>
      </p:pic>
      <p:pic>
        <p:nvPicPr>
          <p:cNvPr id="146" name="Google Shape;146;p38"/>
          <p:cNvPicPr preferRelativeResize="0"/>
          <p:nvPr/>
        </p:nvPicPr>
        <p:blipFill rotWithShape="1">
          <a:blip r:embed="rId5">
            <a:alphaModFix/>
          </a:blip>
          <a:srcRect/>
          <a:stretch/>
        </p:blipFill>
        <p:spPr>
          <a:xfrm>
            <a:off x="11092819" y="5790516"/>
            <a:ext cx="859536" cy="85953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Original Title">
  <p:cSld name="Original Title 3">
    <p:spTree>
      <p:nvGrpSpPr>
        <p:cNvPr id="1" name="Shape 147"/>
        <p:cNvGrpSpPr/>
        <p:nvPr/>
      </p:nvGrpSpPr>
      <p:grpSpPr>
        <a:xfrm>
          <a:off x="0" y="0"/>
          <a:ext cx="0" cy="0"/>
          <a:chOff x="0" y="0"/>
          <a:chExt cx="0" cy="0"/>
        </a:xfrm>
      </p:grpSpPr>
      <p:pic>
        <p:nvPicPr>
          <p:cNvPr id="148" name="Google Shape;148;p39"/>
          <p:cNvPicPr preferRelativeResize="0"/>
          <p:nvPr/>
        </p:nvPicPr>
        <p:blipFill rotWithShape="1">
          <a:blip r:embed="rId2">
            <a:alphaModFix/>
          </a:blip>
          <a:srcRect r="37184"/>
          <a:stretch/>
        </p:blipFill>
        <p:spPr>
          <a:xfrm>
            <a:off x="0" y="-7286"/>
            <a:ext cx="5576047" cy="6098641"/>
          </a:xfrm>
          <a:prstGeom prst="rect">
            <a:avLst/>
          </a:prstGeom>
          <a:noFill/>
          <a:ln>
            <a:noFill/>
          </a:ln>
        </p:spPr>
      </p:pic>
      <p:grpSp>
        <p:nvGrpSpPr>
          <p:cNvPr id="149" name="Google Shape;149;p39"/>
          <p:cNvGrpSpPr/>
          <p:nvPr/>
        </p:nvGrpSpPr>
        <p:grpSpPr>
          <a:xfrm>
            <a:off x="9147470" y="238125"/>
            <a:ext cx="2609013" cy="741586"/>
            <a:chOff x="9147470" y="238125"/>
            <a:chExt cx="2609013" cy="741586"/>
          </a:xfrm>
        </p:grpSpPr>
        <p:pic>
          <p:nvPicPr>
            <p:cNvPr id="150" name="Google Shape;150;p39"/>
            <p:cNvPicPr preferRelativeResize="0"/>
            <p:nvPr/>
          </p:nvPicPr>
          <p:blipFill rotWithShape="1">
            <a:blip r:embed="rId3">
              <a:alphaModFix/>
            </a:blip>
            <a:srcRect/>
            <a:stretch/>
          </p:blipFill>
          <p:spPr>
            <a:xfrm>
              <a:off x="10885876" y="238125"/>
              <a:ext cx="870608" cy="741586"/>
            </a:xfrm>
            <a:prstGeom prst="rect">
              <a:avLst/>
            </a:prstGeom>
            <a:noFill/>
            <a:ln>
              <a:noFill/>
            </a:ln>
          </p:spPr>
        </p:pic>
        <p:sp>
          <p:nvSpPr>
            <p:cNvPr id="151" name="Google Shape;151;p39"/>
            <p:cNvSpPr txBox="1"/>
            <p:nvPr/>
          </p:nvSpPr>
          <p:spPr>
            <a:xfrm>
              <a:off x="9147470" y="433495"/>
              <a:ext cx="1640135" cy="350116"/>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800" b="1" dirty="0">
                  <a:solidFill>
                    <a:schemeClr val="dk1"/>
                  </a:solidFill>
                  <a:latin typeface="Arial"/>
                  <a:ea typeface="Arial"/>
                  <a:cs typeface="Arial"/>
                  <a:sym typeface="Arial"/>
                </a:rPr>
                <a:t>National Aeronautics and Space Administration</a:t>
              </a:r>
              <a:endParaRPr sz="800" b="1" dirty="0">
                <a:solidFill>
                  <a:schemeClr val="dk1"/>
                </a:solidFill>
                <a:latin typeface="Arial"/>
                <a:ea typeface="Arial"/>
                <a:cs typeface="Arial"/>
                <a:sym typeface="Arial"/>
              </a:endParaRPr>
            </a:p>
          </p:txBody>
        </p:sp>
        <p:cxnSp>
          <p:nvCxnSpPr>
            <p:cNvPr id="152" name="Google Shape;152;p39"/>
            <p:cNvCxnSpPr/>
            <p:nvPr/>
          </p:nvCxnSpPr>
          <p:spPr>
            <a:xfrm>
              <a:off x="10835976" y="292062"/>
              <a:ext cx="0" cy="622338"/>
            </a:xfrm>
            <a:prstGeom prst="straightConnector1">
              <a:avLst/>
            </a:prstGeom>
            <a:noFill/>
            <a:ln w="12700" cap="flat" cmpd="sng">
              <a:solidFill>
                <a:schemeClr val="dk1"/>
              </a:solidFill>
              <a:prstDash val="solid"/>
              <a:miter lim="800000"/>
              <a:headEnd type="none" w="sm" len="sm"/>
              <a:tailEnd type="none" w="sm" len="sm"/>
            </a:ln>
          </p:spPr>
        </p:cxnSp>
      </p:grpSp>
      <p:sp>
        <p:nvSpPr>
          <p:cNvPr id="153" name="Google Shape;153;p39"/>
          <p:cNvSpPr txBox="1"/>
          <p:nvPr/>
        </p:nvSpPr>
        <p:spPr>
          <a:xfrm>
            <a:off x="3941569" y="5738633"/>
            <a:ext cx="7136613" cy="338554"/>
          </a:xfrm>
          <a:prstGeom prst="rect">
            <a:avLst/>
          </a:prstGeom>
          <a:noFill/>
          <a:ln>
            <a:noFill/>
          </a:ln>
        </p:spPr>
        <p:txBody>
          <a:bodyPr spcFirstLastPara="1" wrap="square" lIns="91425" tIns="45700" rIns="91425" bIns="45700" anchor="ctr" anchorCtr="0">
            <a:spAutoFit/>
          </a:bodyPr>
          <a:lstStyle/>
          <a:p>
            <a:pPr marL="0" marR="0" lvl="0" indent="0" algn="r" rtl="0">
              <a:spcBef>
                <a:spcPts val="0"/>
              </a:spcBef>
              <a:spcAft>
                <a:spcPts val="0"/>
              </a:spcAft>
              <a:buNone/>
            </a:pPr>
            <a:r>
              <a:rPr lang="en-US" sz="1600" dirty="0">
                <a:solidFill>
                  <a:srgbClr val="8B8580"/>
                </a:solidFill>
                <a:latin typeface="Century Gothic"/>
                <a:ea typeface="Century Gothic"/>
                <a:cs typeface="Century Gothic"/>
                <a:sym typeface="Century Gothic"/>
              </a:rPr>
              <a:t>| Spring 2021</a:t>
            </a:r>
            <a:endParaRPr dirty="0"/>
          </a:p>
        </p:txBody>
      </p:sp>
      <p:sp>
        <p:nvSpPr>
          <p:cNvPr id="154" name="Google Shape;154;p39"/>
          <p:cNvSpPr txBox="1"/>
          <p:nvPr/>
        </p:nvSpPr>
        <p:spPr>
          <a:xfrm>
            <a:off x="581874" y="838074"/>
            <a:ext cx="4745502" cy="2123658"/>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Your project Website Image will be added to the title slide by the PC Team.</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Do not delete or move the DEVELOP logo or other page components, including name boxes.</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Body text should default to </a:t>
            </a:r>
            <a:r>
              <a:rPr lang="en-US" sz="1200" b="1" dirty="0">
                <a:solidFill>
                  <a:srgbClr val="FF0000"/>
                </a:solidFill>
                <a:latin typeface="Century Gothic"/>
                <a:ea typeface="Century Gothic"/>
                <a:cs typeface="Century Gothic"/>
                <a:sym typeface="Century Gothic"/>
              </a:rPr>
              <a:t>“Black, Text 1, Lighter 25%”</a:t>
            </a:r>
            <a:endParaRPr dirty="0"/>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The only font that should be in this presentation is Century Gothic</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b="1" dirty="0">
                <a:solidFill>
                  <a:srgbClr val="FF0000"/>
                </a:solidFill>
                <a:latin typeface="Century Gothic"/>
                <a:ea typeface="Century Gothic"/>
                <a:cs typeface="Century Gothic"/>
                <a:sym typeface="Century Gothic"/>
              </a:rPr>
              <a:t>Delete all red text boxes like this one!</a:t>
            </a:r>
            <a:endParaRPr dirty="0"/>
          </a:p>
        </p:txBody>
      </p:sp>
      <p:sp>
        <p:nvSpPr>
          <p:cNvPr id="155" name="Google Shape;155;p39"/>
          <p:cNvSpPr txBox="1"/>
          <p:nvPr/>
        </p:nvSpPr>
        <p:spPr>
          <a:xfrm rot="-1745325">
            <a:off x="1672735" y="4000049"/>
            <a:ext cx="2001009" cy="253916"/>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dirty="0">
                <a:solidFill>
                  <a:srgbClr val="FF0000"/>
                </a:solidFill>
                <a:latin typeface="Calibri"/>
                <a:ea typeface="Calibri"/>
                <a:cs typeface="Calibri"/>
                <a:sym typeface="Calibri"/>
              </a:rPr>
              <a:t>PLACEHOLDER IMAGE</a:t>
            </a:r>
            <a:endParaRPr sz="1050" b="1" dirty="0">
              <a:solidFill>
                <a:srgbClr val="FF0000"/>
              </a:solidFill>
              <a:latin typeface="Calibri"/>
              <a:ea typeface="Calibri"/>
              <a:cs typeface="Calibri"/>
              <a:sym typeface="Calibri"/>
            </a:endParaRPr>
          </a:p>
        </p:txBody>
      </p:sp>
      <p:sp>
        <p:nvSpPr>
          <p:cNvPr id="156" name="Google Shape;156;p39"/>
          <p:cNvSpPr/>
          <p:nvPr/>
        </p:nvSpPr>
        <p:spPr>
          <a:xfrm>
            <a:off x="-143435" y="6091356"/>
            <a:ext cx="12505764" cy="314088"/>
          </a:xfrm>
          <a:prstGeom prst="roundRect">
            <a:avLst>
              <a:gd name="adj" fmla="val 16667"/>
            </a:avLst>
          </a:prstGeom>
          <a:solidFill>
            <a:srgbClr val="8B8580"/>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57" name="Google Shape;157;p39"/>
          <p:cNvSpPr/>
          <p:nvPr/>
        </p:nvSpPr>
        <p:spPr>
          <a:xfrm>
            <a:off x="10984705" y="5682402"/>
            <a:ext cx="1075765" cy="1075765"/>
          </a:xfrm>
          <a:prstGeom prst="ellipse">
            <a:avLst/>
          </a:prstGeom>
          <a:solidFill>
            <a:srgbClr val="8B858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158" name="Google Shape;158;p39"/>
          <p:cNvPicPr preferRelativeResize="0"/>
          <p:nvPr/>
        </p:nvPicPr>
        <p:blipFill rotWithShape="1">
          <a:blip r:embed="rId4">
            <a:alphaModFix/>
          </a:blip>
          <a:srcRect/>
          <a:stretch/>
        </p:blipFill>
        <p:spPr>
          <a:xfrm>
            <a:off x="495300" y="6175312"/>
            <a:ext cx="993971" cy="161713"/>
          </a:xfrm>
          <a:prstGeom prst="rect">
            <a:avLst/>
          </a:prstGeom>
          <a:noFill/>
          <a:ln>
            <a:noFill/>
          </a:ln>
        </p:spPr>
      </p:pic>
      <p:pic>
        <p:nvPicPr>
          <p:cNvPr id="159" name="Google Shape;159;p39"/>
          <p:cNvPicPr preferRelativeResize="0"/>
          <p:nvPr/>
        </p:nvPicPr>
        <p:blipFill rotWithShape="1">
          <a:blip r:embed="rId5">
            <a:alphaModFix/>
          </a:blip>
          <a:srcRect/>
          <a:stretch/>
        </p:blipFill>
        <p:spPr>
          <a:xfrm>
            <a:off x="11092819" y="5790516"/>
            <a:ext cx="859536" cy="85953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Original Title">
  <p:cSld name="Original Title 4">
    <p:spTree>
      <p:nvGrpSpPr>
        <p:cNvPr id="1" name="Shape 160"/>
        <p:cNvGrpSpPr/>
        <p:nvPr/>
      </p:nvGrpSpPr>
      <p:grpSpPr>
        <a:xfrm>
          <a:off x="0" y="0"/>
          <a:ext cx="0" cy="0"/>
          <a:chOff x="0" y="0"/>
          <a:chExt cx="0" cy="0"/>
        </a:xfrm>
      </p:grpSpPr>
      <p:pic>
        <p:nvPicPr>
          <p:cNvPr id="161" name="Google Shape;161;p40"/>
          <p:cNvPicPr preferRelativeResize="0"/>
          <p:nvPr/>
        </p:nvPicPr>
        <p:blipFill rotWithShape="1">
          <a:blip r:embed="rId2">
            <a:alphaModFix/>
          </a:blip>
          <a:srcRect r="37184"/>
          <a:stretch/>
        </p:blipFill>
        <p:spPr>
          <a:xfrm>
            <a:off x="0" y="-7286"/>
            <a:ext cx="5576047" cy="6098641"/>
          </a:xfrm>
          <a:prstGeom prst="rect">
            <a:avLst/>
          </a:prstGeom>
          <a:noFill/>
          <a:ln>
            <a:noFill/>
          </a:ln>
        </p:spPr>
      </p:pic>
      <p:grpSp>
        <p:nvGrpSpPr>
          <p:cNvPr id="162" name="Google Shape;162;p40"/>
          <p:cNvGrpSpPr/>
          <p:nvPr/>
        </p:nvGrpSpPr>
        <p:grpSpPr>
          <a:xfrm>
            <a:off x="9147470" y="238125"/>
            <a:ext cx="2609013" cy="741586"/>
            <a:chOff x="9147470" y="238125"/>
            <a:chExt cx="2609013" cy="741586"/>
          </a:xfrm>
        </p:grpSpPr>
        <p:pic>
          <p:nvPicPr>
            <p:cNvPr id="163" name="Google Shape;163;p40"/>
            <p:cNvPicPr preferRelativeResize="0"/>
            <p:nvPr/>
          </p:nvPicPr>
          <p:blipFill rotWithShape="1">
            <a:blip r:embed="rId3">
              <a:alphaModFix/>
            </a:blip>
            <a:srcRect/>
            <a:stretch/>
          </p:blipFill>
          <p:spPr>
            <a:xfrm>
              <a:off x="10885876" y="238125"/>
              <a:ext cx="870608" cy="741586"/>
            </a:xfrm>
            <a:prstGeom prst="rect">
              <a:avLst/>
            </a:prstGeom>
            <a:noFill/>
            <a:ln>
              <a:noFill/>
            </a:ln>
          </p:spPr>
        </p:pic>
        <p:sp>
          <p:nvSpPr>
            <p:cNvPr id="164" name="Google Shape;164;p40"/>
            <p:cNvSpPr txBox="1"/>
            <p:nvPr/>
          </p:nvSpPr>
          <p:spPr>
            <a:xfrm>
              <a:off x="9147470" y="433495"/>
              <a:ext cx="1640135" cy="350116"/>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800" b="1" dirty="0">
                  <a:solidFill>
                    <a:schemeClr val="dk1"/>
                  </a:solidFill>
                  <a:latin typeface="Arial"/>
                  <a:ea typeface="Arial"/>
                  <a:cs typeface="Arial"/>
                  <a:sym typeface="Arial"/>
                </a:rPr>
                <a:t>National Aeronautics and Space Administration</a:t>
              </a:r>
              <a:endParaRPr sz="800" b="1" dirty="0">
                <a:solidFill>
                  <a:schemeClr val="dk1"/>
                </a:solidFill>
                <a:latin typeface="Arial"/>
                <a:ea typeface="Arial"/>
                <a:cs typeface="Arial"/>
                <a:sym typeface="Arial"/>
              </a:endParaRPr>
            </a:p>
          </p:txBody>
        </p:sp>
        <p:cxnSp>
          <p:nvCxnSpPr>
            <p:cNvPr id="165" name="Google Shape;165;p40"/>
            <p:cNvCxnSpPr/>
            <p:nvPr/>
          </p:nvCxnSpPr>
          <p:spPr>
            <a:xfrm>
              <a:off x="10835976" y="292062"/>
              <a:ext cx="0" cy="622338"/>
            </a:xfrm>
            <a:prstGeom prst="straightConnector1">
              <a:avLst/>
            </a:prstGeom>
            <a:noFill/>
            <a:ln w="12700" cap="flat" cmpd="sng">
              <a:solidFill>
                <a:schemeClr val="dk1"/>
              </a:solidFill>
              <a:prstDash val="solid"/>
              <a:miter lim="800000"/>
              <a:headEnd type="none" w="sm" len="sm"/>
              <a:tailEnd type="none" w="sm" len="sm"/>
            </a:ln>
          </p:spPr>
        </p:cxnSp>
      </p:grpSp>
      <p:sp>
        <p:nvSpPr>
          <p:cNvPr id="166" name="Google Shape;166;p40"/>
          <p:cNvSpPr txBox="1"/>
          <p:nvPr/>
        </p:nvSpPr>
        <p:spPr>
          <a:xfrm>
            <a:off x="3941569" y="5738633"/>
            <a:ext cx="7136613" cy="338554"/>
          </a:xfrm>
          <a:prstGeom prst="rect">
            <a:avLst/>
          </a:prstGeom>
          <a:noFill/>
          <a:ln>
            <a:noFill/>
          </a:ln>
        </p:spPr>
        <p:txBody>
          <a:bodyPr spcFirstLastPara="1" wrap="square" lIns="91425" tIns="45700" rIns="91425" bIns="45700" anchor="ctr" anchorCtr="0">
            <a:spAutoFit/>
          </a:bodyPr>
          <a:lstStyle/>
          <a:p>
            <a:pPr marL="0" marR="0" lvl="0" indent="0" algn="r" rtl="0">
              <a:spcBef>
                <a:spcPts val="0"/>
              </a:spcBef>
              <a:spcAft>
                <a:spcPts val="0"/>
              </a:spcAft>
              <a:buNone/>
            </a:pPr>
            <a:r>
              <a:rPr lang="en-US" sz="1600" dirty="0">
                <a:solidFill>
                  <a:srgbClr val="8A599A"/>
                </a:solidFill>
                <a:latin typeface="Century Gothic"/>
                <a:ea typeface="Century Gothic"/>
                <a:cs typeface="Century Gothic"/>
                <a:sym typeface="Century Gothic"/>
              </a:rPr>
              <a:t>| Spring 2021</a:t>
            </a:r>
            <a:endParaRPr dirty="0"/>
          </a:p>
        </p:txBody>
      </p:sp>
      <p:sp>
        <p:nvSpPr>
          <p:cNvPr id="167" name="Google Shape;167;p40"/>
          <p:cNvSpPr txBox="1"/>
          <p:nvPr/>
        </p:nvSpPr>
        <p:spPr>
          <a:xfrm>
            <a:off x="581874" y="838074"/>
            <a:ext cx="4745502" cy="2123658"/>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Your project Website Image will be added to the title slide by the PC Team.</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Do not delete or move the DEVELOP logo or other page components, including name boxes.</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Body text should default to </a:t>
            </a:r>
            <a:r>
              <a:rPr lang="en-US" sz="1200" b="1" dirty="0">
                <a:solidFill>
                  <a:srgbClr val="FF0000"/>
                </a:solidFill>
                <a:latin typeface="Century Gothic"/>
                <a:ea typeface="Century Gothic"/>
                <a:cs typeface="Century Gothic"/>
                <a:sym typeface="Century Gothic"/>
              </a:rPr>
              <a:t>“Black, Text 1, Lighter 25%”</a:t>
            </a:r>
            <a:endParaRPr dirty="0"/>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The only font that should be in this presentation is Century Gothic</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b="1" dirty="0">
                <a:solidFill>
                  <a:srgbClr val="FF0000"/>
                </a:solidFill>
                <a:latin typeface="Century Gothic"/>
                <a:ea typeface="Century Gothic"/>
                <a:cs typeface="Century Gothic"/>
                <a:sym typeface="Century Gothic"/>
              </a:rPr>
              <a:t>Delete all red text boxes like this one!</a:t>
            </a:r>
            <a:endParaRPr dirty="0"/>
          </a:p>
        </p:txBody>
      </p:sp>
      <p:sp>
        <p:nvSpPr>
          <p:cNvPr id="168" name="Google Shape;168;p40"/>
          <p:cNvSpPr txBox="1"/>
          <p:nvPr/>
        </p:nvSpPr>
        <p:spPr>
          <a:xfrm rot="-1745325">
            <a:off x="1672735" y="4000049"/>
            <a:ext cx="2001009" cy="253916"/>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dirty="0">
                <a:solidFill>
                  <a:srgbClr val="FF0000"/>
                </a:solidFill>
                <a:latin typeface="Calibri"/>
                <a:ea typeface="Calibri"/>
                <a:cs typeface="Calibri"/>
                <a:sym typeface="Calibri"/>
              </a:rPr>
              <a:t>PLACEHOLDER IMAGE</a:t>
            </a:r>
            <a:endParaRPr sz="1050" b="1" dirty="0">
              <a:solidFill>
                <a:srgbClr val="FF0000"/>
              </a:solidFill>
              <a:latin typeface="Calibri"/>
              <a:ea typeface="Calibri"/>
              <a:cs typeface="Calibri"/>
              <a:sym typeface="Calibri"/>
            </a:endParaRPr>
          </a:p>
        </p:txBody>
      </p:sp>
      <p:sp>
        <p:nvSpPr>
          <p:cNvPr id="169" name="Google Shape;169;p40"/>
          <p:cNvSpPr/>
          <p:nvPr/>
        </p:nvSpPr>
        <p:spPr>
          <a:xfrm>
            <a:off x="-143435" y="6091356"/>
            <a:ext cx="12505764" cy="314088"/>
          </a:xfrm>
          <a:prstGeom prst="roundRect">
            <a:avLst>
              <a:gd name="adj" fmla="val 16667"/>
            </a:avLst>
          </a:prstGeom>
          <a:solidFill>
            <a:srgbClr val="8A599A"/>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70" name="Google Shape;170;p40"/>
          <p:cNvSpPr/>
          <p:nvPr/>
        </p:nvSpPr>
        <p:spPr>
          <a:xfrm>
            <a:off x="10984705" y="5682402"/>
            <a:ext cx="1075765" cy="1075765"/>
          </a:xfrm>
          <a:prstGeom prst="ellipse">
            <a:avLst/>
          </a:prstGeom>
          <a:solidFill>
            <a:srgbClr val="8A599A"/>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171" name="Google Shape;171;p40"/>
          <p:cNvPicPr preferRelativeResize="0"/>
          <p:nvPr/>
        </p:nvPicPr>
        <p:blipFill rotWithShape="1">
          <a:blip r:embed="rId4">
            <a:alphaModFix/>
          </a:blip>
          <a:srcRect/>
          <a:stretch/>
        </p:blipFill>
        <p:spPr>
          <a:xfrm>
            <a:off x="495300" y="6175312"/>
            <a:ext cx="993971" cy="161713"/>
          </a:xfrm>
          <a:prstGeom prst="rect">
            <a:avLst/>
          </a:prstGeom>
          <a:noFill/>
          <a:ln>
            <a:noFill/>
          </a:ln>
        </p:spPr>
      </p:pic>
      <p:pic>
        <p:nvPicPr>
          <p:cNvPr id="172" name="Google Shape;172;p40"/>
          <p:cNvPicPr preferRelativeResize="0"/>
          <p:nvPr/>
        </p:nvPicPr>
        <p:blipFill rotWithShape="1">
          <a:blip r:embed="rId5">
            <a:alphaModFix/>
          </a:blip>
          <a:srcRect/>
          <a:stretch/>
        </p:blipFill>
        <p:spPr>
          <a:xfrm>
            <a:off x="11092819" y="5790516"/>
            <a:ext cx="859536" cy="85953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Original Title">
  <p:cSld name="Original Title 5">
    <p:spTree>
      <p:nvGrpSpPr>
        <p:cNvPr id="1" name="Shape 173"/>
        <p:cNvGrpSpPr/>
        <p:nvPr/>
      </p:nvGrpSpPr>
      <p:grpSpPr>
        <a:xfrm>
          <a:off x="0" y="0"/>
          <a:ext cx="0" cy="0"/>
          <a:chOff x="0" y="0"/>
          <a:chExt cx="0" cy="0"/>
        </a:xfrm>
      </p:grpSpPr>
      <p:pic>
        <p:nvPicPr>
          <p:cNvPr id="174" name="Google Shape;174;p41"/>
          <p:cNvPicPr preferRelativeResize="0"/>
          <p:nvPr/>
        </p:nvPicPr>
        <p:blipFill rotWithShape="1">
          <a:blip r:embed="rId2">
            <a:alphaModFix/>
          </a:blip>
          <a:srcRect r="37184"/>
          <a:stretch/>
        </p:blipFill>
        <p:spPr>
          <a:xfrm>
            <a:off x="0" y="-7286"/>
            <a:ext cx="5576047" cy="6098641"/>
          </a:xfrm>
          <a:prstGeom prst="rect">
            <a:avLst/>
          </a:prstGeom>
          <a:noFill/>
          <a:ln>
            <a:noFill/>
          </a:ln>
        </p:spPr>
      </p:pic>
      <p:grpSp>
        <p:nvGrpSpPr>
          <p:cNvPr id="175" name="Google Shape;175;p41"/>
          <p:cNvGrpSpPr/>
          <p:nvPr/>
        </p:nvGrpSpPr>
        <p:grpSpPr>
          <a:xfrm>
            <a:off x="9147470" y="238125"/>
            <a:ext cx="2609013" cy="741586"/>
            <a:chOff x="9147470" y="238125"/>
            <a:chExt cx="2609013" cy="741586"/>
          </a:xfrm>
        </p:grpSpPr>
        <p:pic>
          <p:nvPicPr>
            <p:cNvPr id="176" name="Google Shape;176;p41"/>
            <p:cNvPicPr preferRelativeResize="0"/>
            <p:nvPr/>
          </p:nvPicPr>
          <p:blipFill rotWithShape="1">
            <a:blip r:embed="rId3">
              <a:alphaModFix/>
            </a:blip>
            <a:srcRect/>
            <a:stretch/>
          </p:blipFill>
          <p:spPr>
            <a:xfrm>
              <a:off x="10885876" y="238125"/>
              <a:ext cx="870608" cy="741586"/>
            </a:xfrm>
            <a:prstGeom prst="rect">
              <a:avLst/>
            </a:prstGeom>
            <a:noFill/>
            <a:ln>
              <a:noFill/>
            </a:ln>
          </p:spPr>
        </p:pic>
        <p:sp>
          <p:nvSpPr>
            <p:cNvPr id="177" name="Google Shape;177;p41"/>
            <p:cNvSpPr txBox="1"/>
            <p:nvPr/>
          </p:nvSpPr>
          <p:spPr>
            <a:xfrm>
              <a:off x="9147470" y="433495"/>
              <a:ext cx="1640135" cy="350116"/>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800" b="1" dirty="0">
                  <a:solidFill>
                    <a:schemeClr val="dk1"/>
                  </a:solidFill>
                  <a:latin typeface="Arial"/>
                  <a:ea typeface="Arial"/>
                  <a:cs typeface="Arial"/>
                  <a:sym typeface="Arial"/>
                </a:rPr>
                <a:t>National Aeronautics and Space Administration</a:t>
              </a:r>
              <a:endParaRPr sz="800" b="1" dirty="0">
                <a:solidFill>
                  <a:schemeClr val="dk1"/>
                </a:solidFill>
                <a:latin typeface="Arial"/>
                <a:ea typeface="Arial"/>
                <a:cs typeface="Arial"/>
                <a:sym typeface="Arial"/>
              </a:endParaRPr>
            </a:p>
          </p:txBody>
        </p:sp>
        <p:cxnSp>
          <p:nvCxnSpPr>
            <p:cNvPr id="178" name="Google Shape;178;p41"/>
            <p:cNvCxnSpPr/>
            <p:nvPr/>
          </p:nvCxnSpPr>
          <p:spPr>
            <a:xfrm>
              <a:off x="10835976" y="292062"/>
              <a:ext cx="0" cy="622338"/>
            </a:xfrm>
            <a:prstGeom prst="straightConnector1">
              <a:avLst/>
            </a:prstGeom>
            <a:noFill/>
            <a:ln w="12700" cap="flat" cmpd="sng">
              <a:solidFill>
                <a:schemeClr val="dk1"/>
              </a:solidFill>
              <a:prstDash val="solid"/>
              <a:miter lim="800000"/>
              <a:headEnd type="none" w="sm" len="sm"/>
              <a:tailEnd type="none" w="sm" len="sm"/>
            </a:ln>
          </p:spPr>
        </p:cxnSp>
      </p:grpSp>
      <p:sp>
        <p:nvSpPr>
          <p:cNvPr id="179" name="Google Shape;179;p41"/>
          <p:cNvSpPr txBox="1"/>
          <p:nvPr/>
        </p:nvSpPr>
        <p:spPr>
          <a:xfrm>
            <a:off x="3941569" y="5738633"/>
            <a:ext cx="7136613" cy="338554"/>
          </a:xfrm>
          <a:prstGeom prst="rect">
            <a:avLst/>
          </a:prstGeom>
          <a:noFill/>
          <a:ln>
            <a:noFill/>
          </a:ln>
        </p:spPr>
        <p:txBody>
          <a:bodyPr spcFirstLastPara="1" wrap="square" lIns="91425" tIns="45700" rIns="91425" bIns="45700" anchor="ctr" anchorCtr="0">
            <a:spAutoFit/>
          </a:bodyPr>
          <a:lstStyle/>
          <a:p>
            <a:pPr marL="0" marR="0" lvl="0" indent="0" algn="r" rtl="0">
              <a:spcBef>
                <a:spcPts val="0"/>
              </a:spcBef>
              <a:spcAft>
                <a:spcPts val="0"/>
              </a:spcAft>
              <a:buNone/>
            </a:pPr>
            <a:r>
              <a:rPr lang="en-US" sz="1600" dirty="0">
                <a:solidFill>
                  <a:srgbClr val="66A478"/>
                </a:solidFill>
                <a:latin typeface="Century Gothic"/>
                <a:ea typeface="Century Gothic"/>
                <a:cs typeface="Century Gothic"/>
                <a:sym typeface="Century Gothic"/>
              </a:rPr>
              <a:t>| Spring 2021</a:t>
            </a:r>
            <a:endParaRPr dirty="0"/>
          </a:p>
        </p:txBody>
      </p:sp>
      <p:sp>
        <p:nvSpPr>
          <p:cNvPr id="180" name="Google Shape;180;p41"/>
          <p:cNvSpPr txBox="1"/>
          <p:nvPr/>
        </p:nvSpPr>
        <p:spPr>
          <a:xfrm>
            <a:off x="581874" y="838074"/>
            <a:ext cx="4745502" cy="2123658"/>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Your project Website Image will be added to the title slide by the PC Team.</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Do not delete or move the DEVELOP logo or other page components, including name boxes.</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Body text should default to </a:t>
            </a:r>
            <a:r>
              <a:rPr lang="en-US" sz="1200" b="1" dirty="0">
                <a:solidFill>
                  <a:srgbClr val="FF0000"/>
                </a:solidFill>
                <a:latin typeface="Century Gothic"/>
                <a:ea typeface="Century Gothic"/>
                <a:cs typeface="Century Gothic"/>
                <a:sym typeface="Century Gothic"/>
              </a:rPr>
              <a:t>“Black, Text 1, Lighter 25%”</a:t>
            </a:r>
            <a:endParaRPr dirty="0"/>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The only font that should be in this presentation is Century Gothic</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b="1" dirty="0">
                <a:solidFill>
                  <a:srgbClr val="FF0000"/>
                </a:solidFill>
                <a:latin typeface="Century Gothic"/>
                <a:ea typeface="Century Gothic"/>
                <a:cs typeface="Century Gothic"/>
                <a:sym typeface="Century Gothic"/>
              </a:rPr>
              <a:t>Delete all red text boxes like this one!</a:t>
            </a:r>
            <a:endParaRPr dirty="0"/>
          </a:p>
        </p:txBody>
      </p:sp>
      <p:sp>
        <p:nvSpPr>
          <p:cNvPr id="181" name="Google Shape;181;p41"/>
          <p:cNvSpPr txBox="1"/>
          <p:nvPr/>
        </p:nvSpPr>
        <p:spPr>
          <a:xfrm rot="-1745325">
            <a:off x="1672735" y="4000049"/>
            <a:ext cx="2001009" cy="253916"/>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dirty="0">
                <a:solidFill>
                  <a:srgbClr val="FF0000"/>
                </a:solidFill>
                <a:latin typeface="Calibri"/>
                <a:ea typeface="Calibri"/>
                <a:cs typeface="Calibri"/>
                <a:sym typeface="Calibri"/>
              </a:rPr>
              <a:t>PLACEHOLDER IMAGE</a:t>
            </a:r>
            <a:endParaRPr sz="1050" b="1" dirty="0">
              <a:solidFill>
                <a:srgbClr val="FF0000"/>
              </a:solidFill>
              <a:latin typeface="Calibri"/>
              <a:ea typeface="Calibri"/>
              <a:cs typeface="Calibri"/>
              <a:sym typeface="Calibri"/>
            </a:endParaRPr>
          </a:p>
        </p:txBody>
      </p:sp>
      <p:sp>
        <p:nvSpPr>
          <p:cNvPr id="182" name="Google Shape;182;p41"/>
          <p:cNvSpPr/>
          <p:nvPr/>
        </p:nvSpPr>
        <p:spPr>
          <a:xfrm>
            <a:off x="-143435" y="6091356"/>
            <a:ext cx="12505764" cy="314088"/>
          </a:xfrm>
          <a:prstGeom prst="roundRect">
            <a:avLst>
              <a:gd name="adj" fmla="val 16667"/>
            </a:avLst>
          </a:prstGeom>
          <a:solidFill>
            <a:srgbClr val="66A478"/>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83" name="Google Shape;183;p41"/>
          <p:cNvSpPr/>
          <p:nvPr/>
        </p:nvSpPr>
        <p:spPr>
          <a:xfrm>
            <a:off x="10984705" y="5682402"/>
            <a:ext cx="1075765" cy="1075765"/>
          </a:xfrm>
          <a:prstGeom prst="ellipse">
            <a:avLst/>
          </a:prstGeom>
          <a:solidFill>
            <a:srgbClr val="66A478"/>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184" name="Google Shape;184;p41"/>
          <p:cNvPicPr preferRelativeResize="0"/>
          <p:nvPr/>
        </p:nvPicPr>
        <p:blipFill rotWithShape="1">
          <a:blip r:embed="rId4">
            <a:alphaModFix/>
          </a:blip>
          <a:srcRect/>
          <a:stretch/>
        </p:blipFill>
        <p:spPr>
          <a:xfrm>
            <a:off x="495300" y="6175312"/>
            <a:ext cx="993971" cy="161713"/>
          </a:xfrm>
          <a:prstGeom prst="rect">
            <a:avLst/>
          </a:prstGeom>
          <a:noFill/>
          <a:ln>
            <a:noFill/>
          </a:ln>
        </p:spPr>
      </p:pic>
      <p:pic>
        <p:nvPicPr>
          <p:cNvPr id="185" name="Google Shape;185;p41"/>
          <p:cNvPicPr preferRelativeResize="0"/>
          <p:nvPr/>
        </p:nvPicPr>
        <p:blipFill rotWithShape="1">
          <a:blip r:embed="rId5">
            <a:alphaModFix/>
          </a:blip>
          <a:srcRect/>
          <a:stretch/>
        </p:blipFill>
        <p:spPr>
          <a:xfrm>
            <a:off x="11092819" y="5790516"/>
            <a:ext cx="859536" cy="85953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Original Title">
  <p:cSld name="Original Title 6">
    <p:spTree>
      <p:nvGrpSpPr>
        <p:cNvPr id="1" name="Shape 186"/>
        <p:cNvGrpSpPr/>
        <p:nvPr/>
      </p:nvGrpSpPr>
      <p:grpSpPr>
        <a:xfrm>
          <a:off x="0" y="0"/>
          <a:ext cx="0" cy="0"/>
          <a:chOff x="0" y="0"/>
          <a:chExt cx="0" cy="0"/>
        </a:xfrm>
      </p:grpSpPr>
      <p:pic>
        <p:nvPicPr>
          <p:cNvPr id="187" name="Google Shape;187;p42"/>
          <p:cNvPicPr preferRelativeResize="0"/>
          <p:nvPr/>
        </p:nvPicPr>
        <p:blipFill rotWithShape="1">
          <a:blip r:embed="rId2">
            <a:alphaModFix/>
          </a:blip>
          <a:srcRect r="37184"/>
          <a:stretch/>
        </p:blipFill>
        <p:spPr>
          <a:xfrm>
            <a:off x="0" y="-7286"/>
            <a:ext cx="5576047" cy="6098641"/>
          </a:xfrm>
          <a:prstGeom prst="rect">
            <a:avLst/>
          </a:prstGeom>
          <a:noFill/>
          <a:ln>
            <a:noFill/>
          </a:ln>
        </p:spPr>
      </p:pic>
      <p:grpSp>
        <p:nvGrpSpPr>
          <p:cNvPr id="188" name="Google Shape;188;p42"/>
          <p:cNvGrpSpPr/>
          <p:nvPr/>
        </p:nvGrpSpPr>
        <p:grpSpPr>
          <a:xfrm>
            <a:off x="9147470" y="238125"/>
            <a:ext cx="2609013" cy="741586"/>
            <a:chOff x="9147470" y="238125"/>
            <a:chExt cx="2609013" cy="741586"/>
          </a:xfrm>
        </p:grpSpPr>
        <p:pic>
          <p:nvPicPr>
            <p:cNvPr id="189" name="Google Shape;189;p42"/>
            <p:cNvPicPr preferRelativeResize="0"/>
            <p:nvPr/>
          </p:nvPicPr>
          <p:blipFill rotWithShape="1">
            <a:blip r:embed="rId3">
              <a:alphaModFix/>
            </a:blip>
            <a:srcRect/>
            <a:stretch/>
          </p:blipFill>
          <p:spPr>
            <a:xfrm>
              <a:off x="10885876" y="238125"/>
              <a:ext cx="870608" cy="741586"/>
            </a:xfrm>
            <a:prstGeom prst="rect">
              <a:avLst/>
            </a:prstGeom>
            <a:noFill/>
            <a:ln>
              <a:noFill/>
            </a:ln>
          </p:spPr>
        </p:pic>
        <p:sp>
          <p:nvSpPr>
            <p:cNvPr id="190" name="Google Shape;190;p42"/>
            <p:cNvSpPr txBox="1"/>
            <p:nvPr/>
          </p:nvSpPr>
          <p:spPr>
            <a:xfrm>
              <a:off x="9147470" y="433495"/>
              <a:ext cx="1640135" cy="350116"/>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800" b="1" dirty="0">
                  <a:solidFill>
                    <a:schemeClr val="dk1"/>
                  </a:solidFill>
                  <a:latin typeface="Arial"/>
                  <a:ea typeface="Arial"/>
                  <a:cs typeface="Arial"/>
                  <a:sym typeface="Arial"/>
                </a:rPr>
                <a:t>National Aeronautics and Space Administration</a:t>
              </a:r>
              <a:endParaRPr sz="800" b="1" dirty="0">
                <a:solidFill>
                  <a:schemeClr val="dk1"/>
                </a:solidFill>
                <a:latin typeface="Arial"/>
                <a:ea typeface="Arial"/>
                <a:cs typeface="Arial"/>
                <a:sym typeface="Arial"/>
              </a:endParaRPr>
            </a:p>
          </p:txBody>
        </p:sp>
        <p:cxnSp>
          <p:nvCxnSpPr>
            <p:cNvPr id="191" name="Google Shape;191;p42"/>
            <p:cNvCxnSpPr/>
            <p:nvPr/>
          </p:nvCxnSpPr>
          <p:spPr>
            <a:xfrm>
              <a:off x="10835976" y="292062"/>
              <a:ext cx="0" cy="622338"/>
            </a:xfrm>
            <a:prstGeom prst="straightConnector1">
              <a:avLst/>
            </a:prstGeom>
            <a:noFill/>
            <a:ln w="12700" cap="flat" cmpd="sng">
              <a:solidFill>
                <a:schemeClr val="dk1"/>
              </a:solidFill>
              <a:prstDash val="solid"/>
              <a:miter lim="800000"/>
              <a:headEnd type="none" w="sm" len="sm"/>
              <a:tailEnd type="none" w="sm" len="sm"/>
            </a:ln>
          </p:spPr>
        </p:cxnSp>
      </p:grpSp>
      <p:sp>
        <p:nvSpPr>
          <p:cNvPr id="192" name="Google Shape;192;p42"/>
          <p:cNvSpPr txBox="1"/>
          <p:nvPr/>
        </p:nvSpPr>
        <p:spPr>
          <a:xfrm>
            <a:off x="3941569" y="5738633"/>
            <a:ext cx="7136613" cy="338554"/>
          </a:xfrm>
          <a:prstGeom prst="rect">
            <a:avLst/>
          </a:prstGeom>
          <a:noFill/>
          <a:ln>
            <a:noFill/>
          </a:ln>
        </p:spPr>
        <p:txBody>
          <a:bodyPr spcFirstLastPara="1" wrap="square" lIns="91425" tIns="45700" rIns="91425" bIns="45700" anchor="ctr" anchorCtr="0">
            <a:spAutoFit/>
          </a:bodyPr>
          <a:lstStyle/>
          <a:p>
            <a:pPr marL="0" marR="0" lvl="0" indent="0" algn="r" rtl="0">
              <a:spcBef>
                <a:spcPts val="0"/>
              </a:spcBef>
              <a:spcAft>
                <a:spcPts val="0"/>
              </a:spcAft>
              <a:buNone/>
            </a:pPr>
            <a:r>
              <a:rPr lang="en-US" sz="1600" dirty="0">
                <a:solidFill>
                  <a:srgbClr val="9EB13D"/>
                </a:solidFill>
                <a:latin typeface="Century Gothic"/>
                <a:ea typeface="Century Gothic"/>
                <a:cs typeface="Century Gothic"/>
                <a:sym typeface="Century Gothic"/>
              </a:rPr>
              <a:t>| Spring 2021</a:t>
            </a:r>
            <a:endParaRPr dirty="0"/>
          </a:p>
        </p:txBody>
      </p:sp>
      <p:sp>
        <p:nvSpPr>
          <p:cNvPr id="193" name="Google Shape;193;p42"/>
          <p:cNvSpPr txBox="1"/>
          <p:nvPr/>
        </p:nvSpPr>
        <p:spPr>
          <a:xfrm>
            <a:off x="581874" y="838074"/>
            <a:ext cx="4745502" cy="2123658"/>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Your project Website Image will be added to the title slide by the PC Team.</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Do not delete or move the DEVELOP logo or other page components, including name boxes.</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Body text should default to </a:t>
            </a:r>
            <a:r>
              <a:rPr lang="en-US" sz="1200" b="1" dirty="0">
                <a:solidFill>
                  <a:srgbClr val="FF0000"/>
                </a:solidFill>
                <a:latin typeface="Century Gothic"/>
                <a:ea typeface="Century Gothic"/>
                <a:cs typeface="Century Gothic"/>
                <a:sym typeface="Century Gothic"/>
              </a:rPr>
              <a:t>“Black, Text 1, Lighter 25%”</a:t>
            </a:r>
            <a:endParaRPr dirty="0"/>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The only font that should be in this presentation is Century Gothic</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b="1" dirty="0">
                <a:solidFill>
                  <a:srgbClr val="FF0000"/>
                </a:solidFill>
                <a:latin typeface="Century Gothic"/>
                <a:ea typeface="Century Gothic"/>
                <a:cs typeface="Century Gothic"/>
                <a:sym typeface="Century Gothic"/>
              </a:rPr>
              <a:t>Delete all red text boxes like this one!</a:t>
            </a:r>
            <a:endParaRPr dirty="0"/>
          </a:p>
        </p:txBody>
      </p:sp>
      <p:sp>
        <p:nvSpPr>
          <p:cNvPr id="194" name="Google Shape;194;p42"/>
          <p:cNvSpPr txBox="1"/>
          <p:nvPr/>
        </p:nvSpPr>
        <p:spPr>
          <a:xfrm rot="-1745325">
            <a:off x="1672735" y="4000049"/>
            <a:ext cx="2001009" cy="253916"/>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dirty="0">
                <a:solidFill>
                  <a:srgbClr val="FF0000"/>
                </a:solidFill>
                <a:latin typeface="Calibri"/>
                <a:ea typeface="Calibri"/>
                <a:cs typeface="Calibri"/>
                <a:sym typeface="Calibri"/>
              </a:rPr>
              <a:t>PLACEHOLDER IMAGE</a:t>
            </a:r>
            <a:endParaRPr sz="1050" b="1" dirty="0">
              <a:solidFill>
                <a:srgbClr val="FF0000"/>
              </a:solidFill>
              <a:latin typeface="Calibri"/>
              <a:ea typeface="Calibri"/>
              <a:cs typeface="Calibri"/>
              <a:sym typeface="Calibri"/>
            </a:endParaRPr>
          </a:p>
        </p:txBody>
      </p:sp>
      <p:sp>
        <p:nvSpPr>
          <p:cNvPr id="195" name="Google Shape;195;p42"/>
          <p:cNvSpPr/>
          <p:nvPr/>
        </p:nvSpPr>
        <p:spPr>
          <a:xfrm>
            <a:off x="-143435" y="6091356"/>
            <a:ext cx="12505764" cy="314088"/>
          </a:xfrm>
          <a:prstGeom prst="roundRect">
            <a:avLst>
              <a:gd name="adj" fmla="val 16667"/>
            </a:avLst>
          </a:prstGeom>
          <a:solidFill>
            <a:srgbClr val="9EB13D"/>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196" name="Google Shape;196;p42"/>
          <p:cNvSpPr/>
          <p:nvPr/>
        </p:nvSpPr>
        <p:spPr>
          <a:xfrm>
            <a:off x="10984705" y="5682402"/>
            <a:ext cx="1075765" cy="1075765"/>
          </a:xfrm>
          <a:prstGeom prst="ellipse">
            <a:avLst/>
          </a:prstGeom>
          <a:solidFill>
            <a:srgbClr val="9EB13D"/>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197" name="Google Shape;197;p42"/>
          <p:cNvPicPr preferRelativeResize="0"/>
          <p:nvPr/>
        </p:nvPicPr>
        <p:blipFill rotWithShape="1">
          <a:blip r:embed="rId4">
            <a:alphaModFix/>
          </a:blip>
          <a:srcRect/>
          <a:stretch/>
        </p:blipFill>
        <p:spPr>
          <a:xfrm>
            <a:off x="495300" y="6175312"/>
            <a:ext cx="993971" cy="161713"/>
          </a:xfrm>
          <a:prstGeom prst="rect">
            <a:avLst/>
          </a:prstGeom>
          <a:noFill/>
          <a:ln>
            <a:noFill/>
          </a:ln>
        </p:spPr>
      </p:pic>
      <p:pic>
        <p:nvPicPr>
          <p:cNvPr id="198" name="Google Shape;198;p42"/>
          <p:cNvPicPr preferRelativeResize="0"/>
          <p:nvPr/>
        </p:nvPicPr>
        <p:blipFill rotWithShape="1">
          <a:blip r:embed="rId5">
            <a:alphaModFix/>
          </a:blip>
          <a:srcRect/>
          <a:stretch/>
        </p:blipFill>
        <p:spPr>
          <a:xfrm>
            <a:off x="11092819" y="5790516"/>
            <a:ext cx="859536" cy="85953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Original Title">
  <p:cSld name="Original Title 7">
    <p:spTree>
      <p:nvGrpSpPr>
        <p:cNvPr id="1" name="Shape 199"/>
        <p:cNvGrpSpPr/>
        <p:nvPr/>
      </p:nvGrpSpPr>
      <p:grpSpPr>
        <a:xfrm>
          <a:off x="0" y="0"/>
          <a:ext cx="0" cy="0"/>
          <a:chOff x="0" y="0"/>
          <a:chExt cx="0" cy="0"/>
        </a:xfrm>
      </p:grpSpPr>
      <p:pic>
        <p:nvPicPr>
          <p:cNvPr id="200" name="Google Shape;200;p43"/>
          <p:cNvPicPr preferRelativeResize="0"/>
          <p:nvPr/>
        </p:nvPicPr>
        <p:blipFill rotWithShape="1">
          <a:blip r:embed="rId2">
            <a:alphaModFix/>
          </a:blip>
          <a:srcRect r="37184"/>
          <a:stretch/>
        </p:blipFill>
        <p:spPr>
          <a:xfrm>
            <a:off x="0" y="-7286"/>
            <a:ext cx="5576047" cy="6098641"/>
          </a:xfrm>
          <a:prstGeom prst="rect">
            <a:avLst/>
          </a:prstGeom>
          <a:noFill/>
          <a:ln>
            <a:noFill/>
          </a:ln>
        </p:spPr>
      </p:pic>
      <p:grpSp>
        <p:nvGrpSpPr>
          <p:cNvPr id="201" name="Google Shape;201;p43"/>
          <p:cNvGrpSpPr/>
          <p:nvPr/>
        </p:nvGrpSpPr>
        <p:grpSpPr>
          <a:xfrm>
            <a:off x="9147470" y="238125"/>
            <a:ext cx="2609013" cy="741586"/>
            <a:chOff x="9147470" y="238125"/>
            <a:chExt cx="2609013" cy="741586"/>
          </a:xfrm>
        </p:grpSpPr>
        <p:pic>
          <p:nvPicPr>
            <p:cNvPr id="202" name="Google Shape;202;p43"/>
            <p:cNvPicPr preferRelativeResize="0"/>
            <p:nvPr/>
          </p:nvPicPr>
          <p:blipFill rotWithShape="1">
            <a:blip r:embed="rId3">
              <a:alphaModFix/>
            </a:blip>
            <a:srcRect/>
            <a:stretch/>
          </p:blipFill>
          <p:spPr>
            <a:xfrm>
              <a:off x="10885876" y="238125"/>
              <a:ext cx="870608" cy="741586"/>
            </a:xfrm>
            <a:prstGeom prst="rect">
              <a:avLst/>
            </a:prstGeom>
            <a:noFill/>
            <a:ln>
              <a:noFill/>
            </a:ln>
          </p:spPr>
        </p:pic>
        <p:sp>
          <p:nvSpPr>
            <p:cNvPr id="203" name="Google Shape;203;p43"/>
            <p:cNvSpPr txBox="1"/>
            <p:nvPr/>
          </p:nvSpPr>
          <p:spPr>
            <a:xfrm>
              <a:off x="9147470" y="433495"/>
              <a:ext cx="1640135" cy="350116"/>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800" b="1" dirty="0">
                  <a:solidFill>
                    <a:schemeClr val="dk1"/>
                  </a:solidFill>
                  <a:latin typeface="Arial"/>
                  <a:ea typeface="Arial"/>
                  <a:cs typeface="Arial"/>
                  <a:sym typeface="Arial"/>
                </a:rPr>
                <a:t>National Aeronautics and Space Administration</a:t>
              </a:r>
              <a:endParaRPr sz="800" b="1" dirty="0">
                <a:solidFill>
                  <a:schemeClr val="dk1"/>
                </a:solidFill>
                <a:latin typeface="Arial"/>
                <a:ea typeface="Arial"/>
                <a:cs typeface="Arial"/>
                <a:sym typeface="Arial"/>
              </a:endParaRPr>
            </a:p>
          </p:txBody>
        </p:sp>
        <p:cxnSp>
          <p:nvCxnSpPr>
            <p:cNvPr id="204" name="Google Shape;204;p43"/>
            <p:cNvCxnSpPr/>
            <p:nvPr/>
          </p:nvCxnSpPr>
          <p:spPr>
            <a:xfrm>
              <a:off x="10835976" y="292062"/>
              <a:ext cx="0" cy="622338"/>
            </a:xfrm>
            <a:prstGeom prst="straightConnector1">
              <a:avLst/>
            </a:prstGeom>
            <a:noFill/>
            <a:ln w="12700" cap="flat" cmpd="sng">
              <a:solidFill>
                <a:schemeClr val="dk1"/>
              </a:solidFill>
              <a:prstDash val="solid"/>
              <a:miter lim="800000"/>
              <a:headEnd type="none" w="sm" len="sm"/>
              <a:tailEnd type="none" w="sm" len="sm"/>
            </a:ln>
          </p:spPr>
        </p:cxnSp>
      </p:grpSp>
      <p:sp>
        <p:nvSpPr>
          <p:cNvPr id="205" name="Google Shape;205;p43"/>
          <p:cNvSpPr txBox="1"/>
          <p:nvPr/>
        </p:nvSpPr>
        <p:spPr>
          <a:xfrm>
            <a:off x="3941569" y="5738633"/>
            <a:ext cx="7136613" cy="338554"/>
          </a:xfrm>
          <a:prstGeom prst="rect">
            <a:avLst/>
          </a:prstGeom>
          <a:noFill/>
          <a:ln>
            <a:noFill/>
          </a:ln>
        </p:spPr>
        <p:txBody>
          <a:bodyPr spcFirstLastPara="1" wrap="square" lIns="91425" tIns="45700" rIns="91425" bIns="45700" anchor="ctr" anchorCtr="0">
            <a:spAutoFit/>
          </a:bodyPr>
          <a:lstStyle/>
          <a:p>
            <a:pPr marL="0" marR="0" lvl="0" indent="0" algn="r" rtl="0">
              <a:spcBef>
                <a:spcPts val="0"/>
              </a:spcBef>
              <a:spcAft>
                <a:spcPts val="0"/>
              </a:spcAft>
              <a:buNone/>
            </a:pPr>
            <a:r>
              <a:rPr lang="en-US" sz="1600" dirty="0">
                <a:solidFill>
                  <a:srgbClr val="B73B52"/>
                </a:solidFill>
                <a:latin typeface="Century Gothic"/>
                <a:ea typeface="Century Gothic"/>
                <a:cs typeface="Century Gothic"/>
                <a:sym typeface="Century Gothic"/>
              </a:rPr>
              <a:t>| Spring 2021</a:t>
            </a:r>
            <a:endParaRPr dirty="0"/>
          </a:p>
        </p:txBody>
      </p:sp>
      <p:sp>
        <p:nvSpPr>
          <p:cNvPr id="206" name="Google Shape;206;p43"/>
          <p:cNvSpPr txBox="1"/>
          <p:nvPr/>
        </p:nvSpPr>
        <p:spPr>
          <a:xfrm>
            <a:off x="581874" y="838074"/>
            <a:ext cx="4745502" cy="2123658"/>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Your project Website Image will be added to the title slide by the PC Team.</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Do not delete or move the DEVELOP logo or other page components, including name boxes.</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Body text should default to </a:t>
            </a:r>
            <a:r>
              <a:rPr lang="en-US" sz="1200" b="1" dirty="0">
                <a:solidFill>
                  <a:srgbClr val="FF0000"/>
                </a:solidFill>
                <a:latin typeface="Century Gothic"/>
                <a:ea typeface="Century Gothic"/>
                <a:cs typeface="Century Gothic"/>
                <a:sym typeface="Century Gothic"/>
              </a:rPr>
              <a:t>“Black, Text 1, Lighter 25%”</a:t>
            </a:r>
            <a:endParaRPr dirty="0"/>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The only font that should be in this presentation is Century Gothic</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b="1" dirty="0">
                <a:solidFill>
                  <a:srgbClr val="FF0000"/>
                </a:solidFill>
                <a:latin typeface="Century Gothic"/>
                <a:ea typeface="Century Gothic"/>
                <a:cs typeface="Century Gothic"/>
                <a:sym typeface="Century Gothic"/>
              </a:rPr>
              <a:t>Delete all red text boxes like this one!</a:t>
            </a:r>
            <a:endParaRPr dirty="0"/>
          </a:p>
        </p:txBody>
      </p:sp>
      <p:sp>
        <p:nvSpPr>
          <p:cNvPr id="207" name="Google Shape;207;p43"/>
          <p:cNvSpPr txBox="1"/>
          <p:nvPr/>
        </p:nvSpPr>
        <p:spPr>
          <a:xfrm rot="-1745325">
            <a:off x="1672735" y="4000049"/>
            <a:ext cx="2001009" cy="253916"/>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dirty="0">
                <a:solidFill>
                  <a:srgbClr val="FF0000"/>
                </a:solidFill>
                <a:latin typeface="Calibri"/>
                <a:ea typeface="Calibri"/>
                <a:cs typeface="Calibri"/>
                <a:sym typeface="Calibri"/>
              </a:rPr>
              <a:t>PLACEHOLDER IMAGE</a:t>
            </a:r>
            <a:endParaRPr sz="1050" b="1" dirty="0">
              <a:solidFill>
                <a:srgbClr val="FF0000"/>
              </a:solidFill>
              <a:latin typeface="Calibri"/>
              <a:ea typeface="Calibri"/>
              <a:cs typeface="Calibri"/>
              <a:sym typeface="Calibri"/>
            </a:endParaRPr>
          </a:p>
        </p:txBody>
      </p:sp>
      <p:sp>
        <p:nvSpPr>
          <p:cNvPr id="208" name="Google Shape;208;p43"/>
          <p:cNvSpPr/>
          <p:nvPr/>
        </p:nvSpPr>
        <p:spPr>
          <a:xfrm>
            <a:off x="-143435" y="6091356"/>
            <a:ext cx="12505764" cy="314088"/>
          </a:xfrm>
          <a:prstGeom prst="roundRect">
            <a:avLst>
              <a:gd name="adj" fmla="val 16667"/>
            </a:avLst>
          </a:prstGeom>
          <a:solidFill>
            <a:srgbClr val="B73B52"/>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09" name="Google Shape;209;p43"/>
          <p:cNvSpPr/>
          <p:nvPr/>
        </p:nvSpPr>
        <p:spPr>
          <a:xfrm>
            <a:off x="10984705" y="5682402"/>
            <a:ext cx="1075765" cy="1075765"/>
          </a:xfrm>
          <a:prstGeom prst="ellipse">
            <a:avLst/>
          </a:prstGeom>
          <a:solidFill>
            <a:srgbClr val="B73B5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10" name="Google Shape;210;p43"/>
          <p:cNvPicPr preferRelativeResize="0"/>
          <p:nvPr/>
        </p:nvPicPr>
        <p:blipFill rotWithShape="1">
          <a:blip r:embed="rId4">
            <a:alphaModFix/>
          </a:blip>
          <a:srcRect/>
          <a:stretch/>
        </p:blipFill>
        <p:spPr>
          <a:xfrm>
            <a:off x="495300" y="6175312"/>
            <a:ext cx="993971" cy="161713"/>
          </a:xfrm>
          <a:prstGeom prst="rect">
            <a:avLst/>
          </a:prstGeom>
          <a:noFill/>
          <a:ln>
            <a:noFill/>
          </a:ln>
        </p:spPr>
      </p:pic>
      <p:pic>
        <p:nvPicPr>
          <p:cNvPr id="211" name="Google Shape;211;p43"/>
          <p:cNvPicPr preferRelativeResize="0"/>
          <p:nvPr/>
        </p:nvPicPr>
        <p:blipFill rotWithShape="1">
          <a:blip r:embed="rId5">
            <a:alphaModFix/>
          </a:blip>
          <a:srcRect/>
          <a:stretch/>
        </p:blipFill>
        <p:spPr>
          <a:xfrm>
            <a:off x="11092819" y="5790516"/>
            <a:ext cx="859536" cy="85953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72">
          <p15:clr>
            <a:srgbClr val="FBAE40"/>
          </p15:clr>
        </p15:guide>
        <p15:guide id="2" orient="horz" pos="3936">
          <p15:clr>
            <a:srgbClr val="FBAE40"/>
          </p15:clr>
        </p15:guide>
        <p15:guide id="3" pos="7224">
          <p15:clr>
            <a:srgbClr val="FBAE40"/>
          </p15:clr>
        </p15:guide>
        <p15:guide id="4" pos="3624">
          <p15:clr>
            <a:srgbClr val="FBAE40"/>
          </p15:clr>
        </p15:guide>
        <p15:guide id="5" pos="7536">
          <p15:clr>
            <a:srgbClr val="FBAE40"/>
          </p15:clr>
        </p15:guide>
        <p15:guide id="6" pos="3840">
          <p15:clr>
            <a:srgbClr val="FBAE40"/>
          </p15:clr>
        </p15:guide>
        <p15:guide id="7" orient="horz" pos="420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Original Title">
  <p:cSld name="Original Title 8">
    <p:spTree>
      <p:nvGrpSpPr>
        <p:cNvPr id="1" name="Shape 212"/>
        <p:cNvGrpSpPr/>
        <p:nvPr/>
      </p:nvGrpSpPr>
      <p:grpSpPr>
        <a:xfrm>
          <a:off x="0" y="0"/>
          <a:ext cx="0" cy="0"/>
          <a:chOff x="0" y="0"/>
          <a:chExt cx="0" cy="0"/>
        </a:xfrm>
      </p:grpSpPr>
      <p:pic>
        <p:nvPicPr>
          <p:cNvPr id="213" name="Google Shape;213;p44"/>
          <p:cNvPicPr preferRelativeResize="0"/>
          <p:nvPr/>
        </p:nvPicPr>
        <p:blipFill rotWithShape="1">
          <a:blip r:embed="rId2">
            <a:alphaModFix/>
          </a:blip>
          <a:srcRect r="37184"/>
          <a:stretch/>
        </p:blipFill>
        <p:spPr>
          <a:xfrm>
            <a:off x="0" y="-7286"/>
            <a:ext cx="5576047" cy="6098641"/>
          </a:xfrm>
          <a:prstGeom prst="rect">
            <a:avLst/>
          </a:prstGeom>
          <a:noFill/>
          <a:ln>
            <a:noFill/>
          </a:ln>
        </p:spPr>
      </p:pic>
      <p:grpSp>
        <p:nvGrpSpPr>
          <p:cNvPr id="214" name="Google Shape;214;p44"/>
          <p:cNvGrpSpPr/>
          <p:nvPr/>
        </p:nvGrpSpPr>
        <p:grpSpPr>
          <a:xfrm>
            <a:off x="9147470" y="238125"/>
            <a:ext cx="2609013" cy="741586"/>
            <a:chOff x="9147470" y="238125"/>
            <a:chExt cx="2609013" cy="741586"/>
          </a:xfrm>
        </p:grpSpPr>
        <p:pic>
          <p:nvPicPr>
            <p:cNvPr id="215" name="Google Shape;215;p44"/>
            <p:cNvPicPr preferRelativeResize="0"/>
            <p:nvPr/>
          </p:nvPicPr>
          <p:blipFill rotWithShape="1">
            <a:blip r:embed="rId3">
              <a:alphaModFix/>
            </a:blip>
            <a:srcRect/>
            <a:stretch/>
          </p:blipFill>
          <p:spPr>
            <a:xfrm>
              <a:off x="10885876" y="238125"/>
              <a:ext cx="870608" cy="741586"/>
            </a:xfrm>
            <a:prstGeom prst="rect">
              <a:avLst/>
            </a:prstGeom>
            <a:noFill/>
            <a:ln>
              <a:noFill/>
            </a:ln>
          </p:spPr>
        </p:pic>
        <p:sp>
          <p:nvSpPr>
            <p:cNvPr id="216" name="Google Shape;216;p44"/>
            <p:cNvSpPr txBox="1"/>
            <p:nvPr/>
          </p:nvSpPr>
          <p:spPr>
            <a:xfrm>
              <a:off x="9147470" y="433495"/>
              <a:ext cx="1640135" cy="350116"/>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800" b="1" dirty="0">
                  <a:solidFill>
                    <a:schemeClr val="dk1"/>
                  </a:solidFill>
                  <a:latin typeface="Arial"/>
                  <a:ea typeface="Arial"/>
                  <a:cs typeface="Arial"/>
                  <a:sym typeface="Arial"/>
                </a:rPr>
                <a:t>National Aeronautics and Space Administration</a:t>
              </a:r>
              <a:endParaRPr sz="800" b="1" dirty="0">
                <a:solidFill>
                  <a:schemeClr val="dk1"/>
                </a:solidFill>
                <a:latin typeface="Arial"/>
                <a:ea typeface="Arial"/>
                <a:cs typeface="Arial"/>
                <a:sym typeface="Arial"/>
              </a:endParaRPr>
            </a:p>
          </p:txBody>
        </p:sp>
        <p:cxnSp>
          <p:nvCxnSpPr>
            <p:cNvPr id="217" name="Google Shape;217;p44"/>
            <p:cNvCxnSpPr/>
            <p:nvPr/>
          </p:nvCxnSpPr>
          <p:spPr>
            <a:xfrm>
              <a:off x="10835976" y="292062"/>
              <a:ext cx="0" cy="622338"/>
            </a:xfrm>
            <a:prstGeom prst="straightConnector1">
              <a:avLst/>
            </a:prstGeom>
            <a:noFill/>
            <a:ln w="12700" cap="flat" cmpd="sng">
              <a:solidFill>
                <a:schemeClr val="dk1"/>
              </a:solidFill>
              <a:prstDash val="solid"/>
              <a:miter lim="800000"/>
              <a:headEnd type="none" w="sm" len="sm"/>
              <a:tailEnd type="none" w="sm" len="sm"/>
            </a:ln>
          </p:spPr>
        </p:cxnSp>
      </p:grpSp>
      <p:sp>
        <p:nvSpPr>
          <p:cNvPr id="218" name="Google Shape;218;p44"/>
          <p:cNvSpPr/>
          <p:nvPr/>
        </p:nvSpPr>
        <p:spPr>
          <a:xfrm>
            <a:off x="12536769" y="5845530"/>
            <a:ext cx="679450" cy="659565"/>
          </a:xfrm>
          <a:prstGeom prst="roundRect">
            <a:avLst>
              <a:gd name="adj" fmla="val 16667"/>
            </a:avLst>
          </a:prstGeom>
          <a:solidFill>
            <a:srgbClr val="7EB76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19" name="Google Shape;219;p44"/>
          <p:cNvSpPr/>
          <p:nvPr/>
        </p:nvSpPr>
        <p:spPr>
          <a:xfrm>
            <a:off x="-143435" y="6091356"/>
            <a:ext cx="12505764" cy="314088"/>
          </a:xfrm>
          <a:prstGeom prst="roundRect">
            <a:avLst>
              <a:gd name="adj" fmla="val 16667"/>
            </a:avLst>
          </a:prstGeom>
          <a:solidFill>
            <a:srgbClr val="CD7142"/>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20" name="Google Shape;220;p44"/>
          <p:cNvPicPr preferRelativeResize="0"/>
          <p:nvPr/>
        </p:nvPicPr>
        <p:blipFill rotWithShape="1">
          <a:blip r:embed="rId4">
            <a:alphaModFix/>
          </a:blip>
          <a:srcRect/>
          <a:stretch/>
        </p:blipFill>
        <p:spPr>
          <a:xfrm>
            <a:off x="-1447068" y="4932517"/>
            <a:ext cx="1367335" cy="222457"/>
          </a:xfrm>
          <a:prstGeom prst="rect">
            <a:avLst/>
          </a:prstGeom>
          <a:noFill/>
          <a:ln>
            <a:noFill/>
          </a:ln>
        </p:spPr>
      </p:pic>
      <p:pic>
        <p:nvPicPr>
          <p:cNvPr id="221" name="Google Shape;221;p44"/>
          <p:cNvPicPr preferRelativeResize="0"/>
          <p:nvPr/>
        </p:nvPicPr>
        <p:blipFill rotWithShape="1">
          <a:blip r:embed="rId5">
            <a:alphaModFix/>
          </a:blip>
          <a:srcRect/>
          <a:stretch/>
        </p:blipFill>
        <p:spPr>
          <a:xfrm>
            <a:off x="12679785" y="4941482"/>
            <a:ext cx="393419" cy="393419"/>
          </a:xfrm>
          <a:prstGeom prst="rect">
            <a:avLst/>
          </a:prstGeom>
          <a:noFill/>
          <a:ln>
            <a:noFill/>
          </a:ln>
        </p:spPr>
      </p:pic>
      <p:sp>
        <p:nvSpPr>
          <p:cNvPr id="222" name="Google Shape;222;p44"/>
          <p:cNvSpPr txBox="1"/>
          <p:nvPr/>
        </p:nvSpPr>
        <p:spPr>
          <a:xfrm>
            <a:off x="3941569" y="5738633"/>
            <a:ext cx="7136613" cy="338554"/>
          </a:xfrm>
          <a:prstGeom prst="rect">
            <a:avLst/>
          </a:prstGeom>
          <a:noFill/>
          <a:ln>
            <a:noFill/>
          </a:ln>
        </p:spPr>
        <p:txBody>
          <a:bodyPr spcFirstLastPara="1" wrap="square" lIns="91425" tIns="45700" rIns="91425" bIns="45700" anchor="ctr" anchorCtr="0">
            <a:spAutoFit/>
          </a:bodyPr>
          <a:lstStyle/>
          <a:p>
            <a:pPr marL="0" marR="0" lvl="0" indent="0" algn="r" rtl="0">
              <a:spcBef>
                <a:spcPts val="0"/>
              </a:spcBef>
              <a:spcAft>
                <a:spcPts val="0"/>
              </a:spcAft>
              <a:buNone/>
            </a:pPr>
            <a:r>
              <a:rPr lang="en-US" sz="1600" dirty="0">
                <a:solidFill>
                  <a:srgbClr val="CD7142"/>
                </a:solidFill>
                <a:latin typeface="Century Gothic"/>
                <a:ea typeface="Century Gothic"/>
                <a:cs typeface="Century Gothic"/>
                <a:sym typeface="Century Gothic"/>
              </a:rPr>
              <a:t>| Spring 2021</a:t>
            </a:r>
            <a:endParaRPr dirty="0"/>
          </a:p>
        </p:txBody>
      </p:sp>
      <p:sp>
        <p:nvSpPr>
          <p:cNvPr id="223" name="Google Shape;223;p44"/>
          <p:cNvSpPr txBox="1"/>
          <p:nvPr/>
        </p:nvSpPr>
        <p:spPr>
          <a:xfrm>
            <a:off x="581874" y="838074"/>
            <a:ext cx="4745502" cy="2123658"/>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Your project Website Image will be added to the title slide by the PC Team.</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dirty="0">
                <a:solidFill>
                  <a:srgbClr val="FF0000"/>
                </a:solidFill>
                <a:latin typeface="Century Gothic"/>
                <a:ea typeface="Century Gothic"/>
                <a:cs typeface="Century Gothic"/>
                <a:sym typeface="Century Gothic"/>
              </a:rPr>
              <a:t>Do not delete or move the DEVELOP logo or other page components, including name boxes.</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Body text should default to </a:t>
            </a:r>
            <a:r>
              <a:rPr lang="en-US" sz="1200" b="1" dirty="0">
                <a:solidFill>
                  <a:srgbClr val="FF0000"/>
                </a:solidFill>
                <a:latin typeface="Century Gothic"/>
                <a:ea typeface="Century Gothic"/>
                <a:cs typeface="Century Gothic"/>
                <a:sym typeface="Century Gothic"/>
              </a:rPr>
              <a:t>“Black, Text 1, Lighter 25%”</a:t>
            </a:r>
            <a:endParaRPr dirty="0"/>
          </a:p>
          <a:p>
            <a:pPr marL="171450" marR="0" lvl="0" indent="-171450" algn="l" rtl="0">
              <a:spcBef>
                <a:spcPts val="0"/>
              </a:spcBef>
              <a:spcAft>
                <a:spcPts val="0"/>
              </a:spcAft>
              <a:buClr>
                <a:srgbClr val="FF0000"/>
              </a:buClr>
              <a:buSzPts val="1200"/>
              <a:buFont typeface="Noto Sans Symbols"/>
              <a:buChar char="🡪"/>
            </a:pPr>
            <a:r>
              <a:rPr lang="en-US" sz="1200" dirty="0">
                <a:solidFill>
                  <a:srgbClr val="FF0000"/>
                </a:solidFill>
                <a:latin typeface="Century Gothic"/>
                <a:ea typeface="Century Gothic"/>
                <a:cs typeface="Century Gothic"/>
                <a:sym typeface="Century Gothic"/>
              </a:rPr>
              <a:t>The only font that should be in this presentation is Century Gothic</a:t>
            </a:r>
            <a:endParaRPr dirty="0"/>
          </a:p>
          <a:p>
            <a:pPr marL="0" marR="0" lvl="0" indent="0" algn="l" rtl="0">
              <a:spcBef>
                <a:spcPts val="0"/>
              </a:spcBef>
              <a:spcAft>
                <a:spcPts val="0"/>
              </a:spcAft>
              <a:buNone/>
            </a:pPr>
            <a:endParaRPr sz="1200" dirty="0">
              <a:solidFill>
                <a:srgbClr val="FF0000"/>
              </a:solidFill>
              <a:latin typeface="Century Gothic"/>
              <a:ea typeface="Century Gothic"/>
              <a:cs typeface="Century Gothic"/>
              <a:sym typeface="Century Gothic"/>
            </a:endParaRPr>
          </a:p>
          <a:p>
            <a:pPr marL="0" marR="0" lvl="0" indent="0" algn="l" rtl="0">
              <a:spcBef>
                <a:spcPts val="0"/>
              </a:spcBef>
              <a:spcAft>
                <a:spcPts val="0"/>
              </a:spcAft>
              <a:buNone/>
            </a:pPr>
            <a:r>
              <a:rPr lang="en-US" sz="1200" b="1" dirty="0">
                <a:solidFill>
                  <a:srgbClr val="FF0000"/>
                </a:solidFill>
                <a:latin typeface="Century Gothic"/>
                <a:ea typeface="Century Gothic"/>
                <a:cs typeface="Century Gothic"/>
                <a:sym typeface="Century Gothic"/>
              </a:rPr>
              <a:t>Delete all red text boxes like this one!</a:t>
            </a:r>
            <a:endParaRPr dirty="0"/>
          </a:p>
        </p:txBody>
      </p:sp>
      <p:sp>
        <p:nvSpPr>
          <p:cNvPr id="224" name="Google Shape;224;p44"/>
          <p:cNvSpPr txBox="1"/>
          <p:nvPr/>
        </p:nvSpPr>
        <p:spPr>
          <a:xfrm rot="-1745325">
            <a:off x="1672735" y="4000049"/>
            <a:ext cx="2001009" cy="253916"/>
          </a:xfrm>
          <a:prstGeom prst="rect">
            <a:avLst/>
          </a:prstGeom>
          <a:solidFill>
            <a:srgbClr val="FFFFFF"/>
          </a:solid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050" dirty="0">
                <a:solidFill>
                  <a:srgbClr val="FF0000"/>
                </a:solidFill>
                <a:latin typeface="Calibri"/>
                <a:ea typeface="Calibri"/>
                <a:cs typeface="Calibri"/>
                <a:sym typeface="Calibri"/>
              </a:rPr>
              <a:t>PLACEHOLDER IMAGE</a:t>
            </a:r>
            <a:endParaRPr sz="1050" b="1" dirty="0">
              <a:solidFill>
                <a:srgbClr val="FF0000"/>
              </a:solidFill>
              <a:latin typeface="Calibri"/>
              <a:ea typeface="Calibri"/>
              <a:cs typeface="Calibri"/>
              <a:sym typeface="Calibri"/>
            </a:endParaRPr>
          </a:p>
        </p:txBody>
      </p:sp>
      <p:pic>
        <p:nvPicPr>
          <p:cNvPr id="225" name="Google Shape;225;p44"/>
          <p:cNvPicPr preferRelativeResize="0"/>
          <p:nvPr/>
        </p:nvPicPr>
        <p:blipFill rotWithShape="1">
          <a:blip r:embed="rId6">
            <a:alphaModFix/>
          </a:blip>
          <a:srcRect/>
          <a:stretch/>
        </p:blipFill>
        <p:spPr>
          <a:xfrm>
            <a:off x="-1192305" y="3034552"/>
            <a:ext cx="857810" cy="857810"/>
          </a:xfrm>
          <a:prstGeom prst="rect">
            <a:avLst/>
          </a:prstGeom>
          <a:noFill/>
          <a:ln>
            <a:noFill/>
          </a:ln>
        </p:spPr>
      </p:pic>
      <p:sp>
        <p:nvSpPr>
          <p:cNvPr id="226" name="Google Shape;226;p44"/>
          <p:cNvSpPr/>
          <p:nvPr/>
        </p:nvSpPr>
        <p:spPr>
          <a:xfrm>
            <a:off x="10984705" y="5682402"/>
            <a:ext cx="1075765" cy="1075765"/>
          </a:xfrm>
          <a:prstGeom prst="ellipse">
            <a:avLst/>
          </a:prstGeom>
          <a:solidFill>
            <a:srgbClr val="CD714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27" name="Google Shape;227;p44"/>
          <p:cNvPicPr preferRelativeResize="0"/>
          <p:nvPr/>
        </p:nvPicPr>
        <p:blipFill rotWithShape="1">
          <a:blip r:embed="rId6">
            <a:alphaModFix/>
          </a:blip>
          <a:srcRect/>
          <a:stretch/>
        </p:blipFill>
        <p:spPr>
          <a:xfrm>
            <a:off x="11093682" y="5791379"/>
            <a:ext cx="857810" cy="857810"/>
          </a:xfrm>
          <a:prstGeom prst="rect">
            <a:avLst/>
          </a:prstGeom>
          <a:noFill/>
          <a:ln>
            <a:noFill/>
          </a:ln>
        </p:spPr>
      </p:pic>
      <p:sp>
        <p:nvSpPr>
          <p:cNvPr id="228" name="Google Shape;228;p44"/>
          <p:cNvSpPr/>
          <p:nvPr/>
        </p:nvSpPr>
        <p:spPr>
          <a:xfrm>
            <a:off x="-1285671" y="1302351"/>
            <a:ext cx="1075765" cy="1075765"/>
          </a:xfrm>
          <a:prstGeom prst="ellipse">
            <a:avLst/>
          </a:prstGeom>
          <a:solidFill>
            <a:srgbClr val="D0652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29" name="Google Shape;229;p44"/>
          <p:cNvPicPr preferRelativeResize="0"/>
          <p:nvPr/>
        </p:nvPicPr>
        <p:blipFill rotWithShape="1">
          <a:blip r:embed="rId6">
            <a:alphaModFix/>
          </a:blip>
          <a:srcRect/>
          <a:stretch/>
        </p:blipFill>
        <p:spPr>
          <a:xfrm>
            <a:off x="-1176694" y="1411328"/>
            <a:ext cx="857810" cy="857810"/>
          </a:xfrm>
          <a:prstGeom prst="rect">
            <a:avLst/>
          </a:prstGeom>
          <a:noFill/>
          <a:ln>
            <a:noFill/>
          </a:ln>
        </p:spPr>
      </p:pic>
      <p:pic>
        <p:nvPicPr>
          <p:cNvPr id="230" name="Google Shape;230;p44"/>
          <p:cNvPicPr preferRelativeResize="0"/>
          <p:nvPr/>
        </p:nvPicPr>
        <p:blipFill rotWithShape="1">
          <a:blip r:embed="rId4">
            <a:alphaModFix/>
          </a:blip>
          <a:srcRect/>
          <a:stretch/>
        </p:blipFill>
        <p:spPr>
          <a:xfrm>
            <a:off x="495300" y="6175312"/>
            <a:ext cx="993971" cy="161713"/>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guide id="5" pos="4296">
          <p15:clr>
            <a:srgbClr val="FBAE40"/>
          </p15:clr>
        </p15:guide>
        <p15:guide id="6" pos="3840">
          <p15:clr>
            <a:srgbClr val="FBAE4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Blank Title">
  <p:cSld name="Blank Title">
    <p:spTree>
      <p:nvGrpSpPr>
        <p:cNvPr id="1" name="Shape 231"/>
        <p:cNvGrpSpPr/>
        <p:nvPr/>
      </p:nvGrpSpPr>
      <p:grpSpPr>
        <a:xfrm>
          <a:off x="0" y="0"/>
          <a:ext cx="0" cy="0"/>
          <a:chOff x="0" y="0"/>
          <a:chExt cx="0" cy="0"/>
        </a:xfrm>
      </p:grpSpPr>
      <p:grpSp>
        <p:nvGrpSpPr>
          <p:cNvPr id="232" name="Google Shape;232;p45"/>
          <p:cNvGrpSpPr/>
          <p:nvPr/>
        </p:nvGrpSpPr>
        <p:grpSpPr>
          <a:xfrm>
            <a:off x="9147470" y="238125"/>
            <a:ext cx="2609013" cy="741586"/>
            <a:chOff x="9147470" y="238125"/>
            <a:chExt cx="2609013" cy="741586"/>
          </a:xfrm>
        </p:grpSpPr>
        <p:pic>
          <p:nvPicPr>
            <p:cNvPr id="233" name="Google Shape;233;p45"/>
            <p:cNvPicPr preferRelativeResize="0"/>
            <p:nvPr/>
          </p:nvPicPr>
          <p:blipFill rotWithShape="1">
            <a:blip r:embed="rId2">
              <a:alphaModFix/>
            </a:blip>
            <a:srcRect/>
            <a:stretch/>
          </p:blipFill>
          <p:spPr>
            <a:xfrm>
              <a:off x="10885876" y="238125"/>
              <a:ext cx="870608" cy="741586"/>
            </a:xfrm>
            <a:prstGeom prst="rect">
              <a:avLst/>
            </a:prstGeom>
            <a:noFill/>
            <a:ln>
              <a:noFill/>
            </a:ln>
          </p:spPr>
        </p:pic>
        <p:sp>
          <p:nvSpPr>
            <p:cNvPr id="234" name="Google Shape;234;p45"/>
            <p:cNvSpPr txBox="1"/>
            <p:nvPr/>
          </p:nvSpPr>
          <p:spPr>
            <a:xfrm>
              <a:off x="9147470" y="433495"/>
              <a:ext cx="1640135" cy="350116"/>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n-US" sz="800" b="1" dirty="0">
                  <a:solidFill>
                    <a:schemeClr val="dk1"/>
                  </a:solidFill>
                  <a:latin typeface="Arial"/>
                  <a:ea typeface="Arial"/>
                  <a:cs typeface="Arial"/>
                  <a:sym typeface="Arial"/>
                </a:rPr>
                <a:t>National Aeronautics and Space Administration</a:t>
              </a:r>
              <a:endParaRPr sz="800" b="1" dirty="0">
                <a:solidFill>
                  <a:schemeClr val="dk1"/>
                </a:solidFill>
                <a:latin typeface="Arial"/>
                <a:ea typeface="Arial"/>
                <a:cs typeface="Arial"/>
                <a:sym typeface="Arial"/>
              </a:endParaRPr>
            </a:p>
          </p:txBody>
        </p:sp>
        <p:cxnSp>
          <p:nvCxnSpPr>
            <p:cNvPr id="235" name="Google Shape;235;p45"/>
            <p:cNvCxnSpPr/>
            <p:nvPr/>
          </p:nvCxnSpPr>
          <p:spPr>
            <a:xfrm>
              <a:off x="10835976" y="292062"/>
              <a:ext cx="0" cy="622338"/>
            </a:xfrm>
            <a:prstGeom prst="straightConnector1">
              <a:avLst/>
            </a:prstGeom>
            <a:noFill/>
            <a:ln w="12700" cap="flat" cmpd="sng">
              <a:solidFill>
                <a:schemeClr val="dk1"/>
              </a:solidFill>
              <a:prstDash val="solid"/>
              <a:miter lim="800000"/>
              <a:headEnd type="none" w="sm" len="sm"/>
              <a:tailEnd type="none" w="sm" len="sm"/>
            </a:ln>
          </p:spPr>
        </p:cxnSp>
      </p:grpSp>
    </p:spTree>
  </p:cSld>
  <p:clrMapOvr>
    <a:masterClrMapping/>
  </p:clrMapOvr>
  <p:extLst>
    <p:ext uri="{DCECCB84-F9BA-43D5-87BE-67443E8EF086}">
      <p15:sldGuideLst xmlns:p15="http://schemas.microsoft.com/office/powerpoint/2012/main">
        <p15:guide id="1" orient="horz" pos="4152">
          <p15:clr>
            <a:srgbClr val="FBAE40"/>
          </p15:clr>
        </p15:guide>
        <p15:guide id="2" orient="horz" pos="3936">
          <p15:clr>
            <a:srgbClr val="FBAE40"/>
          </p15:clr>
        </p15:guide>
        <p15:guide id="3" pos="7224">
          <p15:clr>
            <a:srgbClr val="FBAE40"/>
          </p15:clr>
        </p15:guide>
        <p15:guide id="4" pos="3624">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Middle Icon">
  <p:cSld name="Middle Icon">
    <p:spTree>
      <p:nvGrpSpPr>
        <p:cNvPr id="1" name="Shape 236"/>
        <p:cNvGrpSpPr/>
        <p:nvPr/>
      </p:nvGrpSpPr>
      <p:grpSpPr>
        <a:xfrm>
          <a:off x="0" y="0"/>
          <a:ext cx="0" cy="0"/>
          <a:chOff x="0" y="0"/>
          <a:chExt cx="0" cy="0"/>
        </a:xfrm>
      </p:grpSpPr>
      <p:sp>
        <p:nvSpPr>
          <p:cNvPr id="237" name="Google Shape;237;p46"/>
          <p:cNvSpPr/>
          <p:nvPr/>
        </p:nvSpPr>
        <p:spPr>
          <a:xfrm>
            <a:off x="-101601" y="6379042"/>
            <a:ext cx="12358254" cy="160765"/>
          </a:xfrm>
          <a:prstGeom prst="roundRect">
            <a:avLst>
              <a:gd name="adj" fmla="val 16667"/>
            </a:avLst>
          </a:prstGeom>
          <a:solidFill>
            <a:srgbClr val="54AEB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38" name="Google Shape;238;p46"/>
          <p:cNvSpPr/>
          <p:nvPr/>
        </p:nvSpPr>
        <p:spPr>
          <a:xfrm>
            <a:off x="5778758" y="6134882"/>
            <a:ext cx="634484" cy="634484"/>
          </a:xfrm>
          <a:prstGeom prst="ellipse">
            <a:avLst/>
          </a:prstGeom>
          <a:solidFill>
            <a:srgbClr val="54AEB2"/>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39" name="Google Shape;239;p46"/>
          <p:cNvPicPr preferRelativeResize="0"/>
          <p:nvPr/>
        </p:nvPicPr>
        <p:blipFill rotWithShape="1">
          <a:blip r:embed="rId2">
            <a:alphaModFix/>
          </a:blip>
          <a:srcRect/>
          <a:stretch/>
        </p:blipFill>
        <p:spPr>
          <a:xfrm>
            <a:off x="5844540" y="6200664"/>
            <a:ext cx="502920" cy="50292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Left Icon">
  <p:cSld name="Left Icon">
    <p:spTree>
      <p:nvGrpSpPr>
        <p:cNvPr id="1" name="Shape 240"/>
        <p:cNvGrpSpPr/>
        <p:nvPr/>
      </p:nvGrpSpPr>
      <p:grpSpPr>
        <a:xfrm>
          <a:off x="0" y="0"/>
          <a:ext cx="0" cy="0"/>
          <a:chOff x="0" y="0"/>
          <a:chExt cx="0" cy="0"/>
        </a:xfrm>
      </p:grpSpPr>
      <p:sp>
        <p:nvSpPr>
          <p:cNvPr id="241" name="Google Shape;241;p47"/>
          <p:cNvSpPr/>
          <p:nvPr/>
        </p:nvSpPr>
        <p:spPr>
          <a:xfrm>
            <a:off x="-101601" y="6379042"/>
            <a:ext cx="12358254" cy="160765"/>
          </a:xfrm>
          <a:prstGeom prst="roundRect">
            <a:avLst>
              <a:gd name="adj" fmla="val 16667"/>
            </a:avLst>
          </a:prstGeom>
          <a:solidFill>
            <a:srgbClr val="54AEB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42" name="Google Shape;242;p47"/>
          <p:cNvSpPr/>
          <p:nvPr/>
        </p:nvSpPr>
        <p:spPr>
          <a:xfrm>
            <a:off x="178058" y="6142182"/>
            <a:ext cx="634484" cy="634484"/>
          </a:xfrm>
          <a:prstGeom prst="ellipse">
            <a:avLst/>
          </a:prstGeom>
          <a:solidFill>
            <a:srgbClr val="54AEB2"/>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43" name="Google Shape;243;p47"/>
          <p:cNvPicPr preferRelativeResize="0"/>
          <p:nvPr/>
        </p:nvPicPr>
        <p:blipFill rotWithShape="1">
          <a:blip r:embed="rId2">
            <a:alphaModFix/>
          </a:blip>
          <a:srcRect/>
          <a:stretch/>
        </p:blipFill>
        <p:spPr>
          <a:xfrm>
            <a:off x="243840" y="6207964"/>
            <a:ext cx="502920" cy="50292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Acknowledgements">
  <p:cSld name="Acknowledgements">
    <p:spTree>
      <p:nvGrpSpPr>
        <p:cNvPr id="1" name="Shape 244"/>
        <p:cNvGrpSpPr/>
        <p:nvPr/>
      </p:nvGrpSpPr>
      <p:grpSpPr>
        <a:xfrm>
          <a:off x="0" y="0"/>
          <a:ext cx="0" cy="0"/>
          <a:chOff x="0" y="0"/>
          <a:chExt cx="0" cy="0"/>
        </a:xfrm>
      </p:grpSpPr>
      <p:sp>
        <p:nvSpPr>
          <p:cNvPr id="245" name="Google Shape;245;p48"/>
          <p:cNvSpPr/>
          <p:nvPr/>
        </p:nvSpPr>
        <p:spPr>
          <a:xfrm>
            <a:off x="495300" y="6400881"/>
            <a:ext cx="1120139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i="1" dirty="0">
                <a:solidFill>
                  <a:srgbClr val="3F3F3F"/>
                </a:solidFill>
                <a:latin typeface="Century Gothic"/>
                <a:ea typeface="Century Gothic"/>
                <a:cs typeface="Century Gothic"/>
                <a:sym typeface="Century Gothic"/>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endParaRPr dirty="0"/>
          </a:p>
          <a:p>
            <a:pPr marL="0" marR="0" lvl="0" indent="0" algn="ctr" rtl="0">
              <a:spcBef>
                <a:spcPts val="0"/>
              </a:spcBef>
              <a:spcAft>
                <a:spcPts val="0"/>
              </a:spcAft>
              <a:buNone/>
            </a:pPr>
            <a:endParaRPr sz="800" i="1" dirty="0">
              <a:solidFill>
                <a:srgbClr val="757070"/>
              </a:solidFill>
              <a:latin typeface="Arial"/>
              <a:ea typeface="Arial"/>
              <a:cs typeface="Arial"/>
              <a:sym typeface="Arial"/>
            </a:endParaRPr>
          </a:p>
        </p:txBody>
      </p:sp>
      <p:sp>
        <p:nvSpPr>
          <p:cNvPr id="246" name="Google Shape;246;p48"/>
          <p:cNvSpPr/>
          <p:nvPr/>
        </p:nvSpPr>
        <p:spPr>
          <a:xfrm>
            <a:off x="-166047" y="802756"/>
            <a:ext cx="12524095" cy="203966"/>
          </a:xfrm>
          <a:prstGeom prst="roundRect">
            <a:avLst>
              <a:gd name="adj" fmla="val 16667"/>
            </a:avLst>
          </a:prstGeom>
          <a:solidFill>
            <a:srgbClr val="54AE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rgbClr val="66A478"/>
              </a:solidFill>
              <a:latin typeface="Calibri"/>
              <a:ea typeface="Calibri"/>
              <a:cs typeface="Calibri"/>
              <a:sym typeface="Calibri"/>
            </a:endParaRPr>
          </a:p>
        </p:txBody>
      </p:sp>
      <p:sp>
        <p:nvSpPr>
          <p:cNvPr id="247" name="Google Shape;247;p48"/>
          <p:cNvSpPr txBox="1"/>
          <p:nvPr/>
        </p:nvSpPr>
        <p:spPr>
          <a:xfrm>
            <a:off x="396685" y="387725"/>
            <a:ext cx="5724747" cy="4191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54AEB2"/>
              </a:buClr>
              <a:buSzPts val="4000"/>
              <a:buFont typeface="Century Gothic"/>
              <a:buNone/>
            </a:pPr>
            <a:r>
              <a:rPr lang="en-US" sz="4000" b="1" dirty="0">
                <a:solidFill>
                  <a:srgbClr val="54AEB2"/>
                </a:solidFill>
                <a:latin typeface="Century Gothic"/>
                <a:ea typeface="Century Gothic"/>
                <a:cs typeface="Century Gothic"/>
                <a:sym typeface="Century Gothic"/>
              </a:rPr>
              <a:t>ACKNOWLEDGEMENTS</a:t>
            </a:r>
            <a:endParaRPr dirty="0"/>
          </a:p>
        </p:txBody>
      </p:sp>
      <p:pic>
        <p:nvPicPr>
          <p:cNvPr id="248" name="Google Shape;248;p48"/>
          <p:cNvPicPr preferRelativeResize="0"/>
          <p:nvPr/>
        </p:nvPicPr>
        <p:blipFill rotWithShape="1">
          <a:blip r:embed="rId2">
            <a:alphaModFix/>
          </a:blip>
          <a:srcRect/>
          <a:stretch/>
        </p:blipFill>
        <p:spPr>
          <a:xfrm>
            <a:off x="3992880" y="1891942"/>
            <a:ext cx="4206240" cy="4206240"/>
          </a:xfrm>
          <a:prstGeom prst="rect">
            <a:avLst/>
          </a:prstGeom>
          <a:noFill/>
          <a:ln>
            <a:noFill/>
          </a:ln>
        </p:spPr>
      </p:pic>
      <p:pic>
        <p:nvPicPr>
          <p:cNvPr id="249" name="Google Shape;249;p48"/>
          <p:cNvPicPr preferRelativeResize="0"/>
          <p:nvPr/>
        </p:nvPicPr>
        <p:blipFill rotWithShape="1">
          <a:blip r:embed="rId3">
            <a:alphaModFix/>
          </a:blip>
          <a:srcRect/>
          <a:stretch/>
        </p:blipFill>
        <p:spPr>
          <a:xfrm>
            <a:off x="10151534" y="533400"/>
            <a:ext cx="1468966" cy="228600"/>
          </a:xfrm>
          <a:prstGeom prst="rect">
            <a:avLst/>
          </a:prstGeom>
          <a:noFill/>
          <a:ln>
            <a:noFill/>
          </a:ln>
        </p:spPr>
      </p:pic>
      <p:sp>
        <p:nvSpPr>
          <p:cNvPr id="250" name="Google Shape;250;p48"/>
          <p:cNvSpPr/>
          <p:nvPr/>
        </p:nvSpPr>
        <p:spPr>
          <a:xfrm>
            <a:off x="3702756" y="1472951"/>
            <a:ext cx="4786489" cy="4750298"/>
          </a:xfrm>
          <a:prstGeom prst="rect">
            <a:avLst/>
          </a:prstGeom>
          <a:solidFill>
            <a:schemeClr val="lt1">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Right Large Bar">
  <p:cSld name="Right Large Bar">
    <p:spTree>
      <p:nvGrpSpPr>
        <p:cNvPr id="1" name="Shape 251"/>
        <p:cNvGrpSpPr/>
        <p:nvPr/>
      </p:nvGrpSpPr>
      <p:grpSpPr>
        <a:xfrm>
          <a:off x="0" y="0"/>
          <a:ext cx="0" cy="0"/>
          <a:chOff x="0" y="0"/>
          <a:chExt cx="0" cy="0"/>
        </a:xfrm>
      </p:grpSpPr>
      <p:sp>
        <p:nvSpPr>
          <p:cNvPr id="252" name="Google Shape;252;p49"/>
          <p:cNvSpPr/>
          <p:nvPr/>
        </p:nvSpPr>
        <p:spPr>
          <a:xfrm>
            <a:off x="7620000" y="-131929"/>
            <a:ext cx="4652682" cy="7124400"/>
          </a:xfrm>
          <a:prstGeom prst="rect">
            <a:avLst/>
          </a:prstGeom>
          <a:solidFill>
            <a:srgbClr val="54AE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53" name="Google Shape;253;p49"/>
          <p:cNvPicPr preferRelativeResize="0"/>
          <p:nvPr/>
        </p:nvPicPr>
        <p:blipFill rotWithShape="1">
          <a:blip r:embed="rId2">
            <a:alphaModFix/>
          </a:blip>
          <a:srcRect/>
          <a:stretch/>
        </p:blipFill>
        <p:spPr>
          <a:xfrm>
            <a:off x="11454384" y="6082284"/>
            <a:ext cx="585216" cy="58521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Top &amp; Bottom Thin Bars">
  <p:cSld name="Top &amp; Bottom Thin Bars">
    <p:spTree>
      <p:nvGrpSpPr>
        <p:cNvPr id="1" name="Shape 254"/>
        <p:cNvGrpSpPr/>
        <p:nvPr/>
      </p:nvGrpSpPr>
      <p:grpSpPr>
        <a:xfrm>
          <a:off x="0" y="0"/>
          <a:ext cx="0" cy="0"/>
          <a:chOff x="0" y="0"/>
          <a:chExt cx="0" cy="0"/>
        </a:xfrm>
      </p:grpSpPr>
      <p:sp>
        <p:nvSpPr>
          <p:cNvPr id="255" name="Google Shape;255;p50"/>
          <p:cNvSpPr/>
          <p:nvPr/>
        </p:nvSpPr>
        <p:spPr>
          <a:xfrm>
            <a:off x="0" y="6705600"/>
            <a:ext cx="12192000" cy="362955"/>
          </a:xfrm>
          <a:prstGeom prst="rect">
            <a:avLst/>
          </a:prstGeom>
          <a:solidFill>
            <a:srgbClr val="54AE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56" name="Google Shape;256;p50"/>
          <p:cNvSpPr/>
          <p:nvPr/>
        </p:nvSpPr>
        <p:spPr>
          <a:xfrm>
            <a:off x="0" y="-248305"/>
            <a:ext cx="12192000" cy="362955"/>
          </a:xfrm>
          <a:prstGeom prst="rect">
            <a:avLst/>
          </a:prstGeom>
          <a:solidFill>
            <a:srgbClr val="54AEB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Middle Icon">
  <p:cSld name="Middle Icon 2">
    <p:spTree>
      <p:nvGrpSpPr>
        <p:cNvPr id="1" name="Shape 257"/>
        <p:cNvGrpSpPr/>
        <p:nvPr/>
      </p:nvGrpSpPr>
      <p:grpSpPr>
        <a:xfrm>
          <a:off x="0" y="0"/>
          <a:ext cx="0" cy="0"/>
          <a:chOff x="0" y="0"/>
          <a:chExt cx="0" cy="0"/>
        </a:xfrm>
      </p:grpSpPr>
      <p:sp>
        <p:nvSpPr>
          <p:cNvPr id="258" name="Google Shape;258;p51"/>
          <p:cNvSpPr/>
          <p:nvPr/>
        </p:nvSpPr>
        <p:spPr>
          <a:xfrm>
            <a:off x="-101601" y="6379042"/>
            <a:ext cx="12358254" cy="160765"/>
          </a:xfrm>
          <a:prstGeom prst="roundRect">
            <a:avLst>
              <a:gd name="adj" fmla="val 16667"/>
            </a:avLst>
          </a:prstGeom>
          <a:solidFill>
            <a:srgbClr val="266E99"/>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59" name="Google Shape;259;p51"/>
          <p:cNvSpPr/>
          <p:nvPr/>
        </p:nvSpPr>
        <p:spPr>
          <a:xfrm>
            <a:off x="5778758" y="6142182"/>
            <a:ext cx="634484" cy="634484"/>
          </a:xfrm>
          <a:prstGeom prst="ellipse">
            <a:avLst/>
          </a:prstGeom>
          <a:solidFill>
            <a:srgbClr val="266E99"/>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60" name="Google Shape;260;p51"/>
          <p:cNvPicPr preferRelativeResize="0"/>
          <p:nvPr/>
        </p:nvPicPr>
        <p:blipFill rotWithShape="1">
          <a:blip r:embed="rId2">
            <a:alphaModFix/>
          </a:blip>
          <a:srcRect/>
          <a:stretch/>
        </p:blipFill>
        <p:spPr>
          <a:xfrm>
            <a:off x="5844540" y="6207964"/>
            <a:ext cx="502920" cy="50292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Left Icon">
  <p:cSld name="Left Icon 2">
    <p:spTree>
      <p:nvGrpSpPr>
        <p:cNvPr id="1" name="Shape 261"/>
        <p:cNvGrpSpPr/>
        <p:nvPr/>
      </p:nvGrpSpPr>
      <p:grpSpPr>
        <a:xfrm>
          <a:off x="0" y="0"/>
          <a:ext cx="0" cy="0"/>
          <a:chOff x="0" y="0"/>
          <a:chExt cx="0" cy="0"/>
        </a:xfrm>
      </p:grpSpPr>
      <p:sp>
        <p:nvSpPr>
          <p:cNvPr id="262" name="Google Shape;262;p52"/>
          <p:cNvSpPr/>
          <p:nvPr/>
        </p:nvSpPr>
        <p:spPr>
          <a:xfrm>
            <a:off x="-101601" y="6379042"/>
            <a:ext cx="12358254" cy="160765"/>
          </a:xfrm>
          <a:prstGeom prst="roundRect">
            <a:avLst>
              <a:gd name="adj" fmla="val 16667"/>
            </a:avLst>
          </a:prstGeom>
          <a:solidFill>
            <a:srgbClr val="266E99"/>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63" name="Google Shape;263;p52"/>
          <p:cNvSpPr/>
          <p:nvPr/>
        </p:nvSpPr>
        <p:spPr>
          <a:xfrm>
            <a:off x="178058" y="6142182"/>
            <a:ext cx="634484" cy="634484"/>
          </a:xfrm>
          <a:prstGeom prst="ellipse">
            <a:avLst/>
          </a:prstGeom>
          <a:solidFill>
            <a:srgbClr val="266E99"/>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64" name="Google Shape;264;p52"/>
          <p:cNvPicPr preferRelativeResize="0"/>
          <p:nvPr/>
        </p:nvPicPr>
        <p:blipFill rotWithShape="1">
          <a:blip r:embed="rId2">
            <a:alphaModFix/>
          </a:blip>
          <a:srcRect/>
          <a:stretch/>
        </p:blipFill>
        <p:spPr>
          <a:xfrm>
            <a:off x="243840" y="6207964"/>
            <a:ext cx="502920" cy="50292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Acknowledgements">
  <p:cSld name="Acknowledgements 2">
    <p:spTree>
      <p:nvGrpSpPr>
        <p:cNvPr id="1" name="Shape 265"/>
        <p:cNvGrpSpPr/>
        <p:nvPr/>
      </p:nvGrpSpPr>
      <p:grpSpPr>
        <a:xfrm>
          <a:off x="0" y="0"/>
          <a:ext cx="0" cy="0"/>
          <a:chOff x="0" y="0"/>
          <a:chExt cx="0" cy="0"/>
        </a:xfrm>
      </p:grpSpPr>
      <p:sp>
        <p:nvSpPr>
          <p:cNvPr id="266" name="Google Shape;266;p53"/>
          <p:cNvSpPr/>
          <p:nvPr/>
        </p:nvSpPr>
        <p:spPr>
          <a:xfrm>
            <a:off x="495300" y="6400881"/>
            <a:ext cx="1120139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i="1" dirty="0">
                <a:solidFill>
                  <a:srgbClr val="3F3F3F"/>
                </a:solidFill>
                <a:latin typeface="Century Gothic"/>
                <a:ea typeface="Century Gothic"/>
                <a:cs typeface="Century Gothic"/>
                <a:sym typeface="Century Gothic"/>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endParaRPr dirty="0"/>
          </a:p>
          <a:p>
            <a:pPr marL="0" marR="0" lvl="0" indent="0" algn="ctr" rtl="0">
              <a:spcBef>
                <a:spcPts val="0"/>
              </a:spcBef>
              <a:spcAft>
                <a:spcPts val="0"/>
              </a:spcAft>
              <a:buNone/>
            </a:pPr>
            <a:endParaRPr sz="800" i="1" dirty="0">
              <a:solidFill>
                <a:srgbClr val="757070"/>
              </a:solidFill>
              <a:latin typeface="Arial"/>
              <a:ea typeface="Arial"/>
              <a:cs typeface="Arial"/>
              <a:sym typeface="Arial"/>
            </a:endParaRPr>
          </a:p>
        </p:txBody>
      </p:sp>
      <p:sp>
        <p:nvSpPr>
          <p:cNvPr id="267" name="Google Shape;267;p53"/>
          <p:cNvSpPr/>
          <p:nvPr/>
        </p:nvSpPr>
        <p:spPr>
          <a:xfrm>
            <a:off x="-166047" y="802756"/>
            <a:ext cx="12524095" cy="203966"/>
          </a:xfrm>
          <a:prstGeom prst="roundRect">
            <a:avLst>
              <a:gd name="adj" fmla="val 16667"/>
            </a:avLst>
          </a:prstGeom>
          <a:solidFill>
            <a:srgbClr val="266E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rgbClr val="66A478"/>
              </a:solidFill>
              <a:latin typeface="Calibri"/>
              <a:ea typeface="Calibri"/>
              <a:cs typeface="Calibri"/>
              <a:sym typeface="Calibri"/>
            </a:endParaRPr>
          </a:p>
        </p:txBody>
      </p:sp>
      <p:sp>
        <p:nvSpPr>
          <p:cNvPr id="268" name="Google Shape;268;p53"/>
          <p:cNvSpPr txBox="1"/>
          <p:nvPr/>
        </p:nvSpPr>
        <p:spPr>
          <a:xfrm>
            <a:off x="396685" y="387725"/>
            <a:ext cx="5724747" cy="4191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266E99"/>
              </a:buClr>
              <a:buSzPts val="4000"/>
              <a:buFont typeface="Century Gothic"/>
              <a:buNone/>
            </a:pPr>
            <a:r>
              <a:rPr lang="en-US" sz="4000" b="1" dirty="0">
                <a:solidFill>
                  <a:srgbClr val="266E99"/>
                </a:solidFill>
                <a:latin typeface="Century Gothic"/>
                <a:ea typeface="Century Gothic"/>
                <a:cs typeface="Century Gothic"/>
                <a:sym typeface="Century Gothic"/>
              </a:rPr>
              <a:t>ACKNOWLEDGEMENTS</a:t>
            </a:r>
            <a:endParaRPr dirty="0"/>
          </a:p>
        </p:txBody>
      </p:sp>
      <p:pic>
        <p:nvPicPr>
          <p:cNvPr id="269" name="Google Shape;269;p53"/>
          <p:cNvPicPr preferRelativeResize="0"/>
          <p:nvPr/>
        </p:nvPicPr>
        <p:blipFill rotWithShape="1">
          <a:blip r:embed="rId2">
            <a:alphaModFix/>
          </a:blip>
          <a:srcRect/>
          <a:stretch/>
        </p:blipFill>
        <p:spPr>
          <a:xfrm>
            <a:off x="3992880" y="1891942"/>
            <a:ext cx="4206240" cy="4206240"/>
          </a:xfrm>
          <a:prstGeom prst="rect">
            <a:avLst/>
          </a:prstGeom>
          <a:noFill/>
          <a:ln>
            <a:noFill/>
          </a:ln>
        </p:spPr>
      </p:pic>
      <p:pic>
        <p:nvPicPr>
          <p:cNvPr id="270" name="Google Shape;270;p53"/>
          <p:cNvPicPr preferRelativeResize="0"/>
          <p:nvPr/>
        </p:nvPicPr>
        <p:blipFill rotWithShape="1">
          <a:blip r:embed="rId3">
            <a:alphaModFix/>
          </a:blip>
          <a:srcRect/>
          <a:stretch/>
        </p:blipFill>
        <p:spPr>
          <a:xfrm>
            <a:off x="10151534" y="537404"/>
            <a:ext cx="1468966" cy="228600"/>
          </a:xfrm>
          <a:prstGeom prst="rect">
            <a:avLst/>
          </a:prstGeom>
          <a:noFill/>
          <a:ln>
            <a:noFill/>
          </a:ln>
        </p:spPr>
      </p:pic>
      <p:sp>
        <p:nvSpPr>
          <p:cNvPr id="271" name="Google Shape;271;p53"/>
          <p:cNvSpPr/>
          <p:nvPr/>
        </p:nvSpPr>
        <p:spPr>
          <a:xfrm>
            <a:off x="3702756" y="1445741"/>
            <a:ext cx="4786489" cy="4750298"/>
          </a:xfrm>
          <a:prstGeom prst="rect">
            <a:avLst/>
          </a:prstGeom>
          <a:solidFill>
            <a:schemeClr val="lt1">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Right Large Bar">
  <p:cSld name="Right Large Bar 2">
    <p:spTree>
      <p:nvGrpSpPr>
        <p:cNvPr id="1" name="Shape 272"/>
        <p:cNvGrpSpPr/>
        <p:nvPr/>
      </p:nvGrpSpPr>
      <p:grpSpPr>
        <a:xfrm>
          <a:off x="0" y="0"/>
          <a:ext cx="0" cy="0"/>
          <a:chOff x="0" y="0"/>
          <a:chExt cx="0" cy="0"/>
        </a:xfrm>
      </p:grpSpPr>
      <p:sp>
        <p:nvSpPr>
          <p:cNvPr id="273" name="Google Shape;273;p54"/>
          <p:cNvSpPr/>
          <p:nvPr/>
        </p:nvSpPr>
        <p:spPr>
          <a:xfrm>
            <a:off x="7620000" y="-131929"/>
            <a:ext cx="4652682" cy="7124400"/>
          </a:xfrm>
          <a:prstGeom prst="rect">
            <a:avLst/>
          </a:prstGeom>
          <a:solidFill>
            <a:srgbClr val="266E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74" name="Google Shape;274;p54"/>
          <p:cNvPicPr preferRelativeResize="0"/>
          <p:nvPr/>
        </p:nvPicPr>
        <p:blipFill rotWithShape="1">
          <a:blip r:embed="rId2">
            <a:alphaModFix/>
          </a:blip>
          <a:srcRect/>
          <a:stretch/>
        </p:blipFill>
        <p:spPr>
          <a:xfrm>
            <a:off x="11454384" y="6082284"/>
            <a:ext cx="585216" cy="58521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Top &amp; Bottom Thin Bars">
  <p:cSld name="Top &amp; Bottom Thin Bars 2">
    <p:spTree>
      <p:nvGrpSpPr>
        <p:cNvPr id="1" name="Shape 275"/>
        <p:cNvGrpSpPr/>
        <p:nvPr/>
      </p:nvGrpSpPr>
      <p:grpSpPr>
        <a:xfrm>
          <a:off x="0" y="0"/>
          <a:ext cx="0" cy="0"/>
          <a:chOff x="0" y="0"/>
          <a:chExt cx="0" cy="0"/>
        </a:xfrm>
      </p:grpSpPr>
      <p:sp>
        <p:nvSpPr>
          <p:cNvPr id="276" name="Google Shape;276;p55"/>
          <p:cNvSpPr/>
          <p:nvPr/>
        </p:nvSpPr>
        <p:spPr>
          <a:xfrm>
            <a:off x="0" y="6705600"/>
            <a:ext cx="12192000" cy="362955"/>
          </a:xfrm>
          <a:prstGeom prst="rect">
            <a:avLst/>
          </a:prstGeom>
          <a:solidFill>
            <a:srgbClr val="266E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77" name="Google Shape;277;p55"/>
          <p:cNvSpPr/>
          <p:nvPr/>
        </p:nvSpPr>
        <p:spPr>
          <a:xfrm>
            <a:off x="0" y="-248305"/>
            <a:ext cx="12192000" cy="362955"/>
          </a:xfrm>
          <a:prstGeom prst="rect">
            <a:avLst/>
          </a:prstGeom>
          <a:solidFill>
            <a:srgbClr val="266E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Middle Icon">
  <p:cSld name="Middle Icon 3">
    <p:spTree>
      <p:nvGrpSpPr>
        <p:cNvPr id="1" name="Shape 278"/>
        <p:cNvGrpSpPr/>
        <p:nvPr/>
      </p:nvGrpSpPr>
      <p:grpSpPr>
        <a:xfrm>
          <a:off x="0" y="0"/>
          <a:ext cx="0" cy="0"/>
          <a:chOff x="0" y="0"/>
          <a:chExt cx="0" cy="0"/>
        </a:xfrm>
      </p:grpSpPr>
      <p:sp>
        <p:nvSpPr>
          <p:cNvPr id="279" name="Google Shape;279;p56"/>
          <p:cNvSpPr/>
          <p:nvPr/>
        </p:nvSpPr>
        <p:spPr>
          <a:xfrm>
            <a:off x="-101601" y="6379042"/>
            <a:ext cx="12358254" cy="160765"/>
          </a:xfrm>
          <a:prstGeom prst="roundRect">
            <a:avLst>
              <a:gd name="adj" fmla="val 16667"/>
            </a:avLst>
          </a:prstGeom>
          <a:solidFill>
            <a:srgbClr val="8B858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80" name="Google Shape;280;p56"/>
          <p:cNvSpPr/>
          <p:nvPr/>
        </p:nvSpPr>
        <p:spPr>
          <a:xfrm>
            <a:off x="5778758" y="6142182"/>
            <a:ext cx="634484" cy="634484"/>
          </a:xfrm>
          <a:prstGeom prst="ellipse">
            <a:avLst/>
          </a:prstGeom>
          <a:solidFill>
            <a:srgbClr val="8B8580"/>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81" name="Google Shape;281;p56"/>
          <p:cNvPicPr preferRelativeResize="0"/>
          <p:nvPr/>
        </p:nvPicPr>
        <p:blipFill rotWithShape="1">
          <a:blip r:embed="rId2">
            <a:alphaModFix/>
          </a:blip>
          <a:srcRect/>
          <a:stretch/>
        </p:blipFill>
        <p:spPr>
          <a:xfrm>
            <a:off x="5844540" y="6207964"/>
            <a:ext cx="502920" cy="50292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Left Icon">
  <p:cSld name="Left Icon 3">
    <p:spTree>
      <p:nvGrpSpPr>
        <p:cNvPr id="1" name="Shape 282"/>
        <p:cNvGrpSpPr/>
        <p:nvPr/>
      </p:nvGrpSpPr>
      <p:grpSpPr>
        <a:xfrm>
          <a:off x="0" y="0"/>
          <a:ext cx="0" cy="0"/>
          <a:chOff x="0" y="0"/>
          <a:chExt cx="0" cy="0"/>
        </a:xfrm>
      </p:grpSpPr>
      <p:sp>
        <p:nvSpPr>
          <p:cNvPr id="283" name="Google Shape;283;p57"/>
          <p:cNvSpPr/>
          <p:nvPr/>
        </p:nvSpPr>
        <p:spPr>
          <a:xfrm>
            <a:off x="-101601" y="6379042"/>
            <a:ext cx="12358254" cy="160765"/>
          </a:xfrm>
          <a:prstGeom prst="roundRect">
            <a:avLst>
              <a:gd name="adj" fmla="val 16667"/>
            </a:avLst>
          </a:prstGeom>
          <a:solidFill>
            <a:srgbClr val="8B858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84" name="Google Shape;284;p57"/>
          <p:cNvSpPr/>
          <p:nvPr/>
        </p:nvSpPr>
        <p:spPr>
          <a:xfrm>
            <a:off x="178058" y="6142182"/>
            <a:ext cx="634484" cy="634484"/>
          </a:xfrm>
          <a:prstGeom prst="ellipse">
            <a:avLst/>
          </a:prstGeom>
          <a:solidFill>
            <a:srgbClr val="8B8580"/>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85" name="Google Shape;285;p57"/>
          <p:cNvPicPr preferRelativeResize="0"/>
          <p:nvPr/>
        </p:nvPicPr>
        <p:blipFill rotWithShape="1">
          <a:blip r:embed="rId2">
            <a:alphaModFix/>
          </a:blip>
          <a:srcRect/>
          <a:stretch/>
        </p:blipFill>
        <p:spPr>
          <a:xfrm>
            <a:off x="243840" y="6207964"/>
            <a:ext cx="502920" cy="50292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Acknowledgements">
  <p:cSld name="Acknowledgements 3">
    <p:spTree>
      <p:nvGrpSpPr>
        <p:cNvPr id="1" name="Shape 286"/>
        <p:cNvGrpSpPr/>
        <p:nvPr/>
      </p:nvGrpSpPr>
      <p:grpSpPr>
        <a:xfrm>
          <a:off x="0" y="0"/>
          <a:ext cx="0" cy="0"/>
          <a:chOff x="0" y="0"/>
          <a:chExt cx="0" cy="0"/>
        </a:xfrm>
      </p:grpSpPr>
      <p:sp>
        <p:nvSpPr>
          <p:cNvPr id="287" name="Google Shape;287;p58"/>
          <p:cNvSpPr/>
          <p:nvPr/>
        </p:nvSpPr>
        <p:spPr>
          <a:xfrm>
            <a:off x="495300" y="6400881"/>
            <a:ext cx="1120139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i="1" dirty="0">
                <a:solidFill>
                  <a:srgbClr val="3F3F3F"/>
                </a:solidFill>
                <a:latin typeface="Century Gothic"/>
                <a:ea typeface="Century Gothic"/>
                <a:cs typeface="Century Gothic"/>
                <a:sym typeface="Century Gothic"/>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endParaRPr dirty="0"/>
          </a:p>
          <a:p>
            <a:pPr marL="0" marR="0" lvl="0" indent="0" algn="ctr" rtl="0">
              <a:spcBef>
                <a:spcPts val="0"/>
              </a:spcBef>
              <a:spcAft>
                <a:spcPts val="0"/>
              </a:spcAft>
              <a:buNone/>
            </a:pPr>
            <a:endParaRPr sz="800" i="1" dirty="0">
              <a:solidFill>
                <a:srgbClr val="757070"/>
              </a:solidFill>
              <a:latin typeface="Arial"/>
              <a:ea typeface="Arial"/>
              <a:cs typeface="Arial"/>
              <a:sym typeface="Arial"/>
            </a:endParaRPr>
          </a:p>
        </p:txBody>
      </p:sp>
      <p:sp>
        <p:nvSpPr>
          <p:cNvPr id="288" name="Google Shape;288;p58"/>
          <p:cNvSpPr/>
          <p:nvPr/>
        </p:nvSpPr>
        <p:spPr>
          <a:xfrm>
            <a:off x="-166047" y="802756"/>
            <a:ext cx="12524095" cy="203966"/>
          </a:xfrm>
          <a:prstGeom prst="roundRect">
            <a:avLst>
              <a:gd name="adj" fmla="val 16667"/>
            </a:avLst>
          </a:prstGeom>
          <a:solidFill>
            <a:srgbClr val="8B85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rgbClr val="66A478"/>
              </a:solidFill>
              <a:latin typeface="Calibri"/>
              <a:ea typeface="Calibri"/>
              <a:cs typeface="Calibri"/>
              <a:sym typeface="Calibri"/>
            </a:endParaRPr>
          </a:p>
        </p:txBody>
      </p:sp>
      <p:sp>
        <p:nvSpPr>
          <p:cNvPr id="289" name="Google Shape;289;p58"/>
          <p:cNvSpPr txBox="1"/>
          <p:nvPr/>
        </p:nvSpPr>
        <p:spPr>
          <a:xfrm>
            <a:off x="396685" y="387725"/>
            <a:ext cx="5724747" cy="4191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8B8580"/>
              </a:buClr>
              <a:buSzPts val="4000"/>
              <a:buFont typeface="Century Gothic"/>
              <a:buNone/>
            </a:pPr>
            <a:r>
              <a:rPr lang="en-US" sz="4000" b="1" dirty="0">
                <a:solidFill>
                  <a:srgbClr val="8B8580"/>
                </a:solidFill>
                <a:latin typeface="Century Gothic"/>
                <a:ea typeface="Century Gothic"/>
                <a:cs typeface="Century Gothic"/>
                <a:sym typeface="Century Gothic"/>
              </a:rPr>
              <a:t>ACKNOWLEDGEMENTS</a:t>
            </a:r>
            <a:endParaRPr dirty="0"/>
          </a:p>
        </p:txBody>
      </p:sp>
      <p:pic>
        <p:nvPicPr>
          <p:cNvPr id="290" name="Google Shape;290;p58"/>
          <p:cNvPicPr preferRelativeResize="0"/>
          <p:nvPr/>
        </p:nvPicPr>
        <p:blipFill rotWithShape="1">
          <a:blip r:embed="rId2">
            <a:alphaModFix/>
          </a:blip>
          <a:srcRect/>
          <a:stretch/>
        </p:blipFill>
        <p:spPr>
          <a:xfrm>
            <a:off x="3992880" y="1924594"/>
            <a:ext cx="4206240" cy="4206240"/>
          </a:xfrm>
          <a:prstGeom prst="rect">
            <a:avLst/>
          </a:prstGeom>
          <a:noFill/>
          <a:ln>
            <a:noFill/>
          </a:ln>
        </p:spPr>
      </p:pic>
      <p:sp>
        <p:nvSpPr>
          <p:cNvPr id="291" name="Google Shape;291;p58"/>
          <p:cNvSpPr/>
          <p:nvPr/>
        </p:nvSpPr>
        <p:spPr>
          <a:xfrm>
            <a:off x="3702756" y="1579631"/>
            <a:ext cx="4786489" cy="4750298"/>
          </a:xfrm>
          <a:prstGeom prst="rect">
            <a:avLst/>
          </a:prstGeom>
          <a:solidFill>
            <a:schemeClr val="lt1">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92" name="Google Shape;292;p58"/>
          <p:cNvPicPr preferRelativeResize="0"/>
          <p:nvPr/>
        </p:nvPicPr>
        <p:blipFill rotWithShape="1">
          <a:blip r:embed="rId3">
            <a:alphaModFix/>
          </a:blip>
          <a:srcRect/>
          <a:stretch/>
        </p:blipFill>
        <p:spPr>
          <a:xfrm>
            <a:off x="10162420" y="535371"/>
            <a:ext cx="1468966" cy="2286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Right Large Bar">
  <p:cSld name="Right Large Bar 3">
    <p:spTree>
      <p:nvGrpSpPr>
        <p:cNvPr id="1" name="Shape 293"/>
        <p:cNvGrpSpPr/>
        <p:nvPr/>
      </p:nvGrpSpPr>
      <p:grpSpPr>
        <a:xfrm>
          <a:off x="0" y="0"/>
          <a:ext cx="0" cy="0"/>
          <a:chOff x="0" y="0"/>
          <a:chExt cx="0" cy="0"/>
        </a:xfrm>
      </p:grpSpPr>
      <p:sp>
        <p:nvSpPr>
          <p:cNvPr id="294" name="Google Shape;294;p59"/>
          <p:cNvSpPr/>
          <p:nvPr/>
        </p:nvSpPr>
        <p:spPr>
          <a:xfrm>
            <a:off x="7620000" y="-131929"/>
            <a:ext cx="4652682" cy="7124400"/>
          </a:xfrm>
          <a:prstGeom prst="rect">
            <a:avLst/>
          </a:prstGeom>
          <a:solidFill>
            <a:srgbClr val="8B85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295" name="Google Shape;295;p59"/>
          <p:cNvPicPr preferRelativeResize="0"/>
          <p:nvPr/>
        </p:nvPicPr>
        <p:blipFill rotWithShape="1">
          <a:blip r:embed="rId2">
            <a:alphaModFix/>
          </a:blip>
          <a:srcRect/>
          <a:stretch/>
        </p:blipFill>
        <p:spPr>
          <a:xfrm>
            <a:off x="11443498" y="6082284"/>
            <a:ext cx="585216" cy="58521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Top &amp; Bottom Thin Bars">
  <p:cSld name="Top &amp; Bottom Thin Bars 3">
    <p:spTree>
      <p:nvGrpSpPr>
        <p:cNvPr id="1" name="Shape 296"/>
        <p:cNvGrpSpPr/>
        <p:nvPr/>
      </p:nvGrpSpPr>
      <p:grpSpPr>
        <a:xfrm>
          <a:off x="0" y="0"/>
          <a:ext cx="0" cy="0"/>
          <a:chOff x="0" y="0"/>
          <a:chExt cx="0" cy="0"/>
        </a:xfrm>
      </p:grpSpPr>
      <p:sp>
        <p:nvSpPr>
          <p:cNvPr id="297" name="Google Shape;297;p60"/>
          <p:cNvSpPr/>
          <p:nvPr/>
        </p:nvSpPr>
        <p:spPr>
          <a:xfrm>
            <a:off x="0" y="6705600"/>
            <a:ext cx="12192000" cy="362955"/>
          </a:xfrm>
          <a:prstGeom prst="rect">
            <a:avLst/>
          </a:prstGeom>
          <a:solidFill>
            <a:srgbClr val="8B85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298" name="Google Shape;298;p60"/>
          <p:cNvSpPr/>
          <p:nvPr/>
        </p:nvSpPr>
        <p:spPr>
          <a:xfrm>
            <a:off x="0" y="-248305"/>
            <a:ext cx="12192000" cy="362955"/>
          </a:xfrm>
          <a:prstGeom prst="rect">
            <a:avLst/>
          </a:prstGeom>
          <a:solidFill>
            <a:srgbClr val="8B858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Middle Icon">
  <p:cSld name="Middle Icon 4">
    <p:spTree>
      <p:nvGrpSpPr>
        <p:cNvPr id="1" name="Shape 299"/>
        <p:cNvGrpSpPr/>
        <p:nvPr/>
      </p:nvGrpSpPr>
      <p:grpSpPr>
        <a:xfrm>
          <a:off x="0" y="0"/>
          <a:ext cx="0" cy="0"/>
          <a:chOff x="0" y="0"/>
          <a:chExt cx="0" cy="0"/>
        </a:xfrm>
      </p:grpSpPr>
      <p:sp>
        <p:nvSpPr>
          <p:cNvPr id="300" name="Google Shape;300;p61"/>
          <p:cNvSpPr/>
          <p:nvPr/>
        </p:nvSpPr>
        <p:spPr>
          <a:xfrm>
            <a:off x="-101601" y="6379042"/>
            <a:ext cx="12358254" cy="160765"/>
          </a:xfrm>
          <a:prstGeom prst="roundRect">
            <a:avLst>
              <a:gd name="adj" fmla="val 16667"/>
            </a:avLst>
          </a:prstGeom>
          <a:solidFill>
            <a:srgbClr val="8A599A"/>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01" name="Google Shape;301;p61"/>
          <p:cNvSpPr/>
          <p:nvPr/>
        </p:nvSpPr>
        <p:spPr>
          <a:xfrm>
            <a:off x="5778758" y="6142182"/>
            <a:ext cx="634484" cy="634484"/>
          </a:xfrm>
          <a:prstGeom prst="ellipse">
            <a:avLst/>
          </a:prstGeom>
          <a:solidFill>
            <a:srgbClr val="8A599A"/>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02" name="Google Shape;302;p61"/>
          <p:cNvPicPr preferRelativeResize="0"/>
          <p:nvPr/>
        </p:nvPicPr>
        <p:blipFill rotWithShape="1">
          <a:blip r:embed="rId2">
            <a:alphaModFix/>
          </a:blip>
          <a:srcRect/>
          <a:stretch/>
        </p:blipFill>
        <p:spPr>
          <a:xfrm>
            <a:off x="5844540" y="6207964"/>
            <a:ext cx="502920" cy="50292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Left Icon">
  <p:cSld name="Left Icon 4">
    <p:spTree>
      <p:nvGrpSpPr>
        <p:cNvPr id="1" name="Shape 303"/>
        <p:cNvGrpSpPr/>
        <p:nvPr/>
      </p:nvGrpSpPr>
      <p:grpSpPr>
        <a:xfrm>
          <a:off x="0" y="0"/>
          <a:ext cx="0" cy="0"/>
          <a:chOff x="0" y="0"/>
          <a:chExt cx="0" cy="0"/>
        </a:xfrm>
      </p:grpSpPr>
      <p:sp>
        <p:nvSpPr>
          <p:cNvPr id="304" name="Google Shape;304;p62"/>
          <p:cNvSpPr/>
          <p:nvPr/>
        </p:nvSpPr>
        <p:spPr>
          <a:xfrm>
            <a:off x="-101601" y="6379042"/>
            <a:ext cx="12358254" cy="160765"/>
          </a:xfrm>
          <a:prstGeom prst="roundRect">
            <a:avLst>
              <a:gd name="adj" fmla="val 16667"/>
            </a:avLst>
          </a:prstGeom>
          <a:solidFill>
            <a:srgbClr val="8A599A"/>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05" name="Google Shape;305;p62"/>
          <p:cNvSpPr/>
          <p:nvPr/>
        </p:nvSpPr>
        <p:spPr>
          <a:xfrm>
            <a:off x="178058" y="6142182"/>
            <a:ext cx="634484" cy="634484"/>
          </a:xfrm>
          <a:prstGeom prst="ellipse">
            <a:avLst/>
          </a:prstGeom>
          <a:solidFill>
            <a:srgbClr val="8A599A"/>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06" name="Google Shape;306;p62"/>
          <p:cNvPicPr preferRelativeResize="0"/>
          <p:nvPr/>
        </p:nvPicPr>
        <p:blipFill rotWithShape="1">
          <a:blip r:embed="rId2">
            <a:alphaModFix/>
          </a:blip>
          <a:srcRect/>
          <a:stretch/>
        </p:blipFill>
        <p:spPr>
          <a:xfrm>
            <a:off x="243840" y="6207964"/>
            <a:ext cx="502920" cy="50292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Acknowledgements">
  <p:cSld name="Acknowledgements 4">
    <p:spTree>
      <p:nvGrpSpPr>
        <p:cNvPr id="1" name="Shape 307"/>
        <p:cNvGrpSpPr/>
        <p:nvPr/>
      </p:nvGrpSpPr>
      <p:grpSpPr>
        <a:xfrm>
          <a:off x="0" y="0"/>
          <a:ext cx="0" cy="0"/>
          <a:chOff x="0" y="0"/>
          <a:chExt cx="0" cy="0"/>
        </a:xfrm>
      </p:grpSpPr>
      <p:sp>
        <p:nvSpPr>
          <p:cNvPr id="308" name="Google Shape;308;p63"/>
          <p:cNvSpPr/>
          <p:nvPr/>
        </p:nvSpPr>
        <p:spPr>
          <a:xfrm>
            <a:off x="495300" y="6400881"/>
            <a:ext cx="1120139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i="1" dirty="0">
                <a:solidFill>
                  <a:srgbClr val="3F3F3F"/>
                </a:solidFill>
                <a:latin typeface="Century Gothic"/>
                <a:ea typeface="Century Gothic"/>
                <a:cs typeface="Century Gothic"/>
                <a:sym typeface="Century Gothic"/>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endParaRPr dirty="0"/>
          </a:p>
          <a:p>
            <a:pPr marL="0" marR="0" lvl="0" indent="0" algn="ctr" rtl="0">
              <a:spcBef>
                <a:spcPts val="0"/>
              </a:spcBef>
              <a:spcAft>
                <a:spcPts val="0"/>
              </a:spcAft>
              <a:buNone/>
            </a:pPr>
            <a:endParaRPr sz="800" i="1" dirty="0">
              <a:solidFill>
                <a:srgbClr val="757070"/>
              </a:solidFill>
              <a:latin typeface="Arial"/>
              <a:ea typeface="Arial"/>
              <a:cs typeface="Arial"/>
              <a:sym typeface="Arial"/>
            </a:endParaRPr>
          </a:p>
        </p:txBody>
      </p:sp>
      <p:sp>
        <p:nvSpPr>
          <p:cNvPr id="309" name="Google Shape;309;p63"/>
          <p:cNvSpPr/>
          <p:nvPr/>
        </p:nvSpPr>
        <p:spPr>
          <a:xfrm>
            <a:off x="-166047" y="802756"/>
            <a:ext cx="12524095" cy="203966"/>
          </a:xfrm>
          <a:prstGeom prst="roundRect">
            <a:avLst>
              <a:gd name="adj" fmla="val 16667"/>
            </a:avLst>
          </a:prstGeom>
          <a:solidFill>
            <a:srgbClr val="8A599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rgbClr val="66A478"/>
              </a:solidFill>
              <a:latin typeface="Calibri"/>
              <a:ea typeface="Calibri"/>
              <a:cs typeface="Calibri"/>
              <a:sym typeface="Calibri"/>
            </a:endParaRPr>
          </a:p>
        </p:txBody>
      </p:sp>
      <p:sp>
        <p:nvSpPr>
          <p:cNvPr id="310" name="Google Shape;310;p63"/>
          <p:cNvSpPr txBox="1"/>
          <p:nvPr/>
        </p:nvSpPr>
        <p:spPr>
          <a:xfrm>
            <a:off x="396685" y="387725"/>
            <a:ext cx="5724747" cy="4191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8A599A"/>
              </a:buClr>
              <a:buSzPts val="4000"/>
              <a:buFont typeface="Century Gothic"/>
              <a:buNone/>
            </a:pPr>
            <a:r>
              <a:rPr lang="en-US" sz="4000" b="1" dirty="0">
                <a:solidFill>
                  <a:srgbClr val="8A599A"/>
                </a:solidFill>
                <a:latin typeface="Century Gothic"/>
                <a:ea typeface="Century Gothic"/>
                <a:cs typeface="Century Gothic"/>
                <a:sym typeface="Century Gothic"/>
              </a:rPr>
              <a:t>ACKNOWLEDGEMENTS</a:t>
            </a:r>
            <a:endParaRPr dirty="0"/>
          </a:p>
        </p:txBody>
      </p:sp>
      <p:pic>
        <p:nvPicPr>
          <p:cNvPr id="311" name="Google Shape;311;p63"/>
          <p:cNvPicPr preferRelativeResize="0"/>
          <p:nvPr/>
        </p:nvPicPr>
        <p:blipFill rotWithShape="1">
          <a:blip r:embed="rId2">
            <a:alphaModFix/>
          </a:blip>
          <a:srcRect/>
          <a:stretch/>
        </p:blipFill>
        <p:spPr>
          <a:xfrm>
            <a:off x="10162417" y="528155"/>
            <a:ext cx="1468966" cy="228600"/>
          </a:xfrm>
          <a:prstGeom prst="rect">
            <a:avLst/>
          </a:prstGeom>
          <a:noFill/>
          <a:ln>
            <a:noFill/>
          </a:ln>
        </p:spPr>
      </p:pic>
      <p:pic>
        <p:nvPicPr>
          <p:cNvPr id="312" name="Google Shape;312;p63"/>
          <p:cNvPicPr preferRelativeResize="0"/>
          <p:nvPr/>
        </p:nvPicPr>
        <p:blipFill rotWithShape="1">
          <a:blip r:embed="rId3">
            <a:alphaModFix/>
          </a:blip>
          <a:srcRect/>
          <a:stretch/>
        </p:blipFill>
        <p:spPr>
          <a:xfrm>
            <a:off x="3992880" y="1851660"/>
            <a:ext cx="4206240" cy="4206240"/>
          </a:xfrm>
          <a:prstGeom prst="rect">
            <a:avLst/>
          </a:prstGeom>
          <a:noFill/>
          <a:ln>
            <a:noFill/>
          </a:ln>
        </p:spPr>
      </p:pic>
      <p:sp>
        <p:nvSpPr>
          <p:cNvPr id="313" name="Google Shape;313;p63"/>
          <p:cNvSpPr/>
          <p:nvPr/>
        </p:nvSpPr>
        <p:spPr>
          <a:xfrm>
            <a:off x="3702756" y="1650583"/>
            <a:ext cx="4786489" cy="4750298"/>
          </a:xfrm>
          <a:prstGeom prst="rect">
            <a:avLst/>
          </a:prstGeom>
          <a:solidFill>
            <a:schemeClr val="lt1">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Right Large Bar">
  <p:cSld name="Right Large Bar 4">
    <p:spTree>
      <p:nvGrpSpPr>
        <p:cNvPr id="1" name="Shape 314"/>
        <p:cNvGrpSpPr/>
        <p:nvPr/>
      </p:nvGrpSpPr>
      <p:grpSpPr>
        <a:xfrm>
          <a:off x="0" y="0"/>
          <a:ext cx="0" cy="0"/>
          <a:chOff x="0" y="0"/>
          <a:chExt cx="0" cy="0"/>
        </a:xfrm>
      </p:grpSpPr>
      <p:sp>
        <p:nvSpPr>
          <p:cNvPr id="315" name="Google Shape;315;p64"/>
          <p:cNvSpPr/>
          <p:nvPr/>
        </p:nvSpPr>
        <p:spPr>
          <a:xfrm>
            <a:off x="7620000" y="-131929"/>
            <a:ext cx="4652682" cy="7124400"/>
          </a:xfrm>
          <a:prstGeom prst="rect">
            <a:avLst/>
          </a:prstGeom>
          <a:solidFill>
            <a:srgbClr val="8A599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16" name="Google Shape;316;p64"/>
          <p:cNvPicPr preferRelativeResize="0"/>
          <p:nvPr/>
        </p:nvPicPr>
        <p:blipFill rotWithShape="1">
          <a:blip r:embed="rId2">
            <a:alphaModFix/>
          </a:blip>
          <a:srcRect/>
          <a:stretch/>
        </p:blipFill>
        <p:spPr>
          <a:xfrm>
            <a:off x="11454384" y="6082284"/>
            <a:ext cx="585216" cy="58521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Top &amp; Bottom Thin Bars">
  <p:cSld name="Top &amp; Bottom Thin Bars 4">
    <p:spTree>
      <p:nvGrpSpPr>
        <p:cNvPr id="1" name="Shape 317"/>
        <p:cNvGrpSpPr/>
        <p:nvPr/>
      </p:nvGrpSpPr>
      <p:grpSpPr>
        <a:xfrm>
          <a:off x="0" y="0"/>
          <a:ext cx="0" cy="0"/>
          <a:chOff x="0" y="0"/>
          <a:chExt cx="0" cy="0"/>
        </a:xfrm>
      </p:grpSpPr>
      <p:sp>
        <p:nvSpPr>
          <p:cNvPr id="318" name="Google Shape;318;p65"/>
          <p:cNvSpPr/>
          <p:nvPr/>
        </p:nvSpPr>
        <p:spPr>
          <a:xfrm>
            <a:off x="0" y="6705600"/>
            <a:ext cx="12192000" cy="362955"/>
          </a:xfrm>
          <a:prstGeom prst="rect">
            <a:avLst/>
          </a:prstGeom>
          <a:solidFill>
            <a:srgbClr val="8A599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19" name="Google Shape;319;p65"/>
          <p:cNvSpPr/>
          <p:nvPr/>
        </p:nvSpPr>
        <p:spPr>
          <a:xfrm>
            <a:off x="0" y="-248305"/>
            <a:ext cx="12192000" cy="362955"/>
          </a:xfrm>
          <a:prstGeom prst="rect">
            <a:avLst/>
          </a:prstGeom>
          <a:solidFill>
            <a:srgbClr val="8A599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Middle Icon">
  <p:cSld name="Middle Icon 5">
    <p:spTree>
      <p:nvGrpSpPr>
        <p:cNvPr id="1" name="Shape 320"/>
        <p:cNvGrpSpPr/>
        <p:nvPr/>
      </p:nvGrpSpPr>
      <p:grpSpPr>
        <a:xfrm>
          <a:off x="0" y="0"/>
          <a:ext cx="0" cy="0"/>
          <a:chOff x="0" y="0"/>
          <a:chExt cx="0" cy="0"/>
        </a:xfrm>
      </p:grpSpPr>
      <p:sp>
        <p:nvSpPr>
          <p:cNvPr id="321" name="Google Shape;321;p66"/>
          <p:cNvSpPr/>
          <p:nvPr/>
        </p:nvSpPr>
        <p:spPr>
          <a:xfrm>
            <a:off x="-101601" y="6379042"/>
            <a:ext cx="12358254" cy="160765"/>
          </a:xfrm>
          <a:prstGeom prst="roundRect">
            <a:avLst>
              <a:gd name="adj" fmla="val 16667"/>
            </a:avLst>
          </a:prstGeom>
          <a:solidFill>
            <a:srgbClr val="66A478"/>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22" name="Google Shape;322;p66"/>
          <p:cNvSpPr/>
          <p:nvPr/>
        </p:nvSpPr>
        <p:spPr>
          <a:xfrm>
            <a:off x="5778758" y="6142182"/>
            <a:ext cx="634484" cy="634484"/>
          </a:xfrm>
          <a:prstGeom prst="ellipse">
            <a:avLst/>
          </a:prstGeom>
          <a:solidFill>
            <a:srgbClr val="66A478"/>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23" name="Google Shape;323;p66"/>
          <p:cNvPicPr preferRelativeResize="0"/>
          <p:nvPr/>
        </p:nvPicPr>
        <p:blipFill rotWithShape="1">
          <a:blip r:embed="rId2">
            <a:alphaModFix/>
          </a:blip>
          <a:srcRect/>
          <a:stretch/>
        </p:blipFill>
        <p:spPr>
          <a:xfrm>
            <a:off x="5844540" y="6207964"/>
            <a:ext cx="502920" cy="50292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Left Icon">
  <p:cSld name="Left Icon 5">
    <p:spTree>
      <p:nvGrpSpPr>
        <p:cNvPr id="1" name="Shape 324"/>
        <p:cNvGrpSpPr/>
        <p:nvPr/>
      </p:nvGrpSpPr>
      <p:grpSpPr>
        <a:xfrm>
          <a:off x="0" y="0"/>
          <a:ext cx="0" cy="0"/>
          <a:chOff x="0" y="0"/>
          <a:chExt cx="0" cy="0"/>
        </a:xfrm>
      </p:grpSpPr>
      <p:sp>
        <p:nvSpPr>
          <p:cNvPr id="325" name="Google Shape;325;p67"/>
          <p:cNvSpPr/>
          <p:nvPr/>
        </p:nvSpPr>
        <p:spPr>
          <a:xfrm>
            <a:off x="-101601" y="6379042"/>
            <a:ext cx="12358254" cy="160765"/>
          </a:xfrm>
          <a:prstGeom prst="roundRect">
            <a:avLst>
              <a:gd name="adj" fmla="val 16667"/>
            </a:avLst>
          </a:prstGeom>
          <a:solidFill>
            <a:srgbClr val="66A478"/>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26" name="Google Shape;326;p67"/>
          <p:cNvSpPr/>
          <p:nvPr/>
        </p:nvSpPr>
        <p:spPr>
          <a:xfrm>
            <a:off x="178058" y="6142182"/>
            <a:ext cx="634484" cy="634484"/>
          </a:xfrm>
          <a:prstGeom prst="ellipse">
            <a:avLst/>
          </a:prstGeom>
          <a:solidFill>
            <a:srgbClr val="66A478"/>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27" name="Google Shape;327;p67"/>
          <p:cNvPicPr preferRelativeResize="0"/>
          <p:nvPr/>
        </p:nvPicPr>
        <p:blipFill rotWithShape="1">
          <a:blip r:embed="rId2">
            <a:alphaModFix/>
          </a:blip>
          <a:srcRect/>
          <a:stretch/>
        </p:blipFill>
        <p:spPr>
          <a:xfrm>
            <a:off x="243840" y="6207964"/>
            <a:ext cx="502920" cy="50292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Acknowledgements">
  <p:cSld name="Acknowledgements 5">
    <p:spTree>
      <p:nvGrpSpPr>
        <p:cNvPr id="1" name="Shape 328"/>
        <p:cNvGrpSpPr/>
        <p:nvPr/>
      </p:nvGrpSpPr>
      <p:grpSpPr>
        <a:xfrm>
          <a:off x="0" y="0"/>
          <a:ext cx="0" cy="0"/>
          <a:chOff x="0" y="0"/>
          <a:chExt cx="0" cy="0"/>
        </a:xfrm>
      </p:grpSpPr>
      <p:sp>
        <p:nvSpPr>
          <p:cNvPr id="329" name="Google Shape;329;p68"/>
          <p:cNvSpPr/>
          <p:nvPr/>
        </p:nvSpPr>
        <p:spPr>
          <a:xfrm>
            <a:off x="495300" y="6400881"/>
            <a:ext cx="1120139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i="1" dirty="0">
                <a:solidFill>
                  <a:srgbClr val="3F3F3F"/>
                </a:solidFill>
                <a:latin typeface="Century Gothic"/>
                <a:ea typeface="Century Gothic"/>
                <a:cs typeface="Century Gothic"/>
                <a:sym typeface="Century Gothic"/>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endParaRPr dirty="0"/>
          </a:p>
          <a:p>
            <a:pPr marL="0" marR="0" lvl="0" indent="0" algn="ctr" rtl="0">
              <a:spcBef>
                <a:spcPts val="0"/>
              </a:spcBef>
              <a:spcAft>
                <a:spcPts val="0"/>
              </a:spcAft>
              <a:buNone/>
            </a:pPr>
            <a:endParaRPr sz="800" i="1" dirty="0">
              <a:solidFill>
                <a:srgbClr val="757070"/>
              </a:solidFill>
              <a:latin typeface="Arial"/>
              <a:ea typeface="Arial"/>
              <a:cs typeface="Arial"/>
              <a:sym typeface="Arial"/>
            </a:endParaRPr>
          </a:p>
        </p:txBody>
      </p:sp>
      <p:sp>
        <p:nvSpPr>
          <p:cNvPr id="330" name="Google Shape;330;p68"/>
          <p:cNvSpPr/>
          <p:nvPr/>
        </p:nvSpPr>
        <p:spPr>
          <a:xfrm>
            <a:off x="-166047" y="802756"/>
            <a:ext cx="12524095" cy="203966"/>
          </a:xfrm>
          <a:prstGeom prst="roundRect">
            <a:avLst>
              <a:gd name="adj" fmla="val 16667"/>
            </a:avLst>
          </a:prstGeom>
          <a:solidFill>
            <a:srgbClr val="66A4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rgbClr val="66A478"/>
              </a:solidFill>
              <a:latin typeface="Calibri"/>
              <a:ea typeface="Calibri"/>
              <a:cs typeface="Calibri"/>
              <a:sym typeface="Calibri"/>
            </a:endParaRPr>
          </a:p>
        </p:txBody>
      </p:sp>
      <p:sp>
        <p:nvSpPr>
          <p:cNvPr id="331" name="Google Shape;331;p68"/>
          <p:cNvSpPr txBox="1"/>
          <p:nvPr/>
        </p:nvSpPr>
        <p:spPr>
          <a:xfrm>
            <a:off x="396685" y="387725"/>
            <a:ext cx="5724747" cy="4191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66A478"/>
              </a:buClr>
              <a:buSzPts val="4000"/>
              <a:buFont typeface="Century Gothic"/>
              <a:buNone/>
            </a:pPr>
            <a:r>
              <a:rPr lang="en-US" sz="4000" b="1" dirty="0">
                <a:solidFill>
                  <a:srgbClr val="66A478"/>
                </a:solidFill>
                <a:latin typeface="Century Gothic"/>
                <a:ea typeface="Century Gothic"/>
                <a:cs typeface="Century Gothic"/>
                <a:sym typeface="Century Gothic"/>
              </a:rPr>
              <a:t>ACKNOWLEDGEMENTS</a:t>
            </a:r>
            <a:endParaRPr dirty="0"/>
          </a:p>
        </p:txBody>
      </p:sp>
      <p:pic>
        <p:nvPicPr>
          <p:cNvPr id="332" name="Google Shape;332;p68"/>
          <p:cNvPicPr preferRelativeResize="0"/>
          <p:nvPr/>
        </p:nvPicPr>
        <p:blipFill rotWithShape="1">
          <a:blip r:embed="rId2">
            <a:alphaModFix/>
          </a:blip>
          <a:srcRect/>
          <a:stretch/>
        </p:blipFill>
        <p:spPr>
          <a:xfrm>
            <a:off x="3992880" y="1838325"/>
            <a:ext cx="4206240" cy="4206240"/>
          </a:xfrm>
          <a:prstGeom prst="rect">
            <a:avLst/>
          </a:prstGeom>
          <a:noFill/>
          <a:ln>
            <a:noFill/>
          </a:ln>
        </p:spPr>
      </p:pic>
      <p:sp>
        <p:nvSpPr>
          <p:cNvPr id="333" name="Google Shape;333;p68"/>
          <p:cNvSpPr/>
          <p:nvPr/>
        </p:nvSpPr>
        <p:spPr>
          <a:xfrm>
            <a:off x="3702756" y="1515036"/>
            <a:ext cx="4786489" cy="4750298"/>
          </a:xfrm>
          <a:prstGeom prst="rect">
            <a:avLst/>
          </a:prstGeom>
          <a:solidFill>
            <a:schemeClr val="lt1">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34" name="Google Shape;334;p68"/>
          <p:cNvPicPr preferRelativeResize="0"/>
          <p:nvPr/>
        </p:nvPicPr>
        <p:blipFill rotWithShape="1">
          <a:blip r:embed="rId3">
            <a:alphaModFix/>
          </a:blip>
          <a:srcRect/>
          <a:stretch/>
        </p:blipFill>
        <p:spPr>
          <a:xfrm>
            <a:off x="10142009" y="534958"/>
            <a:ext cx="1468966" cy="2286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Right Large Bar">
  <p:cSld name="Right Large Bar 5">
    <p:spTree>
      <p:nvGrpSpPr>
        <p:cNvPr id="1" name="Shape 335"/>
        <p:cNvGrpSpPr/>
        <p:nvPr/>
      </p:nvGrpSpPr>
      <p:grpSpPr>
        <a:xfrm>
          <a:off x="0" y="0"/>
          <a:ext cx="0" cy="0"/>
          <a:chOff x="0" y="0"/>
          <a:chExt cx="0" cy="0"/>
        </a:xfrm>
      </p:grpSpPr>
      <p:sp>
        <p:nvSpPr>
          <p:cNvPr id="336" name="Google Shape;336;p69"/>
          <p:cNvSpPr/>
          <p:nvPr/>
        </p:nvSpPr>
        <p:spPr>
          <a:xfrm>
            <a:off x="7620000" y="-131929"/>
            <a:ext cx="4652682" cy="7124400"/>
          </a:xfrm>
          <a:prstGeom prst="rect">
            <a:avLst/>
          </a:prstGeom>
          <a:solidFill>
            <a:srgbClr val="66A4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37" name="Google Shape;337;p69"/>
          <p:cNvPicPr preferRelativeResize="0"/>
          <p:nvPr/>
        </p:nvPicPr>
        <p:blipFill rotWithShape="1">
          <a:blip r:embed="rId2">
            <a:alphaModFix/>
          </a:blip>
          <a:srcRect/>
          <a:stretch/>
        </p:blipFill>
        <p:spPr>
          <a:xfrm>
            <a:off x="11378184" y="6082284"/>
            <a:ext cx="585216" cy="58521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Top &amp; Bottom Thin Bars">
  <p:cSld name="Top &amp; Bottom Thin Bars 5">
    <p:spTree>
      <p:nvGrpSpPr>
        <p:cNvPr id="1" name="Shape 338"/>
        <p:cNvGrpSpPr/>
        <p:nvPr/>
      </p:nvGrpSpPr>
      <p:grpSpPr>
        <a:xfrm>
          <a:off x="0" y="0"/>
          <a:ext cx="0" cy="0"/>
          <a:chOff x="0" y="0"/>
          <a:chExt cx="0" cy="0"/>
        </a:xfrm>
      </p:grpSpPr>
      <p:sp>
        <p:nvSpPr>
          <p:cNvPr id="339" name="Google Shape;339;p70"/>
          <p:cNvSpPr/>
          <p:nvPr/>
        </p:nvSpPr>
        <p:spPr>
          <a:xfrm>
            <a:off x="0" y="6705600"/>
            <a:ext cx="12192000" cy="362955"/>
          </a:xfrm>
          <a:prstGeom prst="rect">
            <a:avLst/>
          </a:prstGeom>
          <a:solidFill>
            <a:srgbClr val="66A4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40" name="Google Shape;340;p70"/>
          <p:cNvSpPr/>
          <p:nvPr/>
        </p:nvSpPr>
        <p:spPr>
          <a:xfrm>
            <a:off x="0" y="-248305"/>
            <a:ext cx="12192000" cy="362955"/>
          </a:xfrm>
          <a:prstGeom prst="rect">
            <a:avLst/>
          </a:prstGeom>
          <a:solidFill>
            <a:srgbClr val="66A4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Middle Icon">
  <p:cSld name="Middle Icon 6">
    <p:spTree>
      <p:nvGrpSpPr>
        <p:cNvPr id="1" name="Shape 341"/>
        <p:cNvGrpSpPr/>
        <p:nvPr/>
      </p:nvGrpSpPr>
      <p:grpSpPr>
        <a:xfrm>
          <a:off x="0" y="0"/>
          <a:ext cx="0" cy="0"/>
          <a:chOff x="0" y="0"/>
          <a:chExt cx="0" cy="0"/>
        </a:xfrm>
      </p:grpSpPr>
      <p:sp>
        <p:nvSpPr>
          <p:cNvPr id="342" name="Google Shape;342;p71"/>
          <p:cNvSpPr/>
          <p:nvPr/>
        </p:nvSpPr>
        <p:spPr>
          <a:xfrm>
            <a:off x="-101601" y="6379042"/>
            <a:ext cx="12358254" cy="160765"/>
          </a:xfrm>
          <a:prstGeom prst="roundRect">
            <a:avLst>
              <a:gd name="adj" fmla="val 16667"/>
            </a:avLst>
          </a:prstGeom>
          <a:solidFill>
            <a:srgbClr val="9EB13D"/>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43" name="Google Shape;343;p71"/>
          <p:cNvSpPr/>
          <p:nvPr/>
        </p:nvSpPr>
        <p:spPr>
          <a:xfrm>
            <a:off x="5778758" y="6142182"/>
            <a:ext cx="634484" cy="634484"/>
          </a:xfrm>
          <a:prstGeom prst="ellipse">
            <a:avLst/>
          </a:prstGeom>
          <a:solidFill>
            <a:srgbClr val="9EB13D"/>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44" name="Google Shape;344;p71"/>
          <p:cNvPicPr preferRelativeResize="0"/>
          <p:nvPr/>
        </p:nvPicPr>
        <p:blipFill rotWithShape="1">
          <a:blip r:embed="rId2">
            <a:alphaModFix/>
          </a:blip>
          <a:srcRect/>
          <a:stretch/>
        </p:blipFill>
        <p:spPr>
          <a:xfrm>
            <a:off x="5844540" y="6207964"/>
            <a:ext cx="502920" cy="50292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Left Icon">
  <p:cSld name="Left Icon 6">
    <p:spTree>
      <p:nvGrpSpPr>
        <p:cNvPr id="1" name="Shape 345"/>
        <p:cNvGrpSpPr/>
        <p:nvPr/>
      </p:nvGrpSpPr>
      <p:grpSpPr>
        <a:xfrm>
          <a:off x="0" y="0"/>
          <a:ext cx="0" cy="0"/>
          <a:chOff x="0" y="0"/>
          <a:chExt cx="0" cy="0"/>
        </a:xfrm>
      </p:grpSpPr>
      <p:sp>
        <p:nvSpPr>
          <p:cNvPr id="346" name="Google Shape;346;p72"/>
          <p:cNvSpPr/>
          <p:nvPr/>
        </p:nvSpPr>
        <p:spPr>
          <a:xfrm>
            <a:off x="-101601" y="6379042"/>
            <a:ext cx="12358254" cy="160765"/>
          </a:xfrm>
          <a:prstGeom prst="roundRect">
            <a:avLst>
              <a:gd name="adj" fmla="val 16667"/>
            </a:avLst>
          </a:prstGeom>
          <a:solidFill>
            <a:srgbClr val="9EB13D"/>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47" name="Google Shape;347;p72"/>
          <p:cNvSpPr/>
          <p:nvPr/>
        </p:nvSpPr>
        <p:spPr>
          <a:xfrm>
            <a:off x="178058" y="6142182"/>
            <a:ext cx="634484" cy="634484"/>
          </a:xfrm>
          <a:prstGeom prst="ellipse">
            <a:avLst/>
          </a:prstGeom>
          <a:solidFill>
            <a:srgbClr val="9EB13D"/>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48" name="Google Shape;348;p72"/>
          <p:cNvPicPr preferRelativeResize="0"/>
          <p:nvPr/>
        </p:nvPicPr>
        <p:blipFill rotWithShape="1">
          <a:blip r:embed="rId2">
            <a:alphaModFix/>
          </a:blip>
          <a:srcRect/>
          <a:stretch/>
        </p:blipFill>
        <p:spPr>
          <a:xfrm>
            <a:off x="243840" y="6207964"/>
            <a:ext cx="502920" cy="50292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Acknowledgements">
  <p:cSld name="Acknowledgements 6">
    <p:spTree>
      <p:nvGrpSpPr>
        <p:cNvPr id="1" name="Shape 349"/>
        <p:cNvGrpSpPr/>
        <p:nvPr/>
      </p:nvGrpSpPr>
      <p:grpSpPr>
        <a:xfrm>
          <a:off x="0" y="0"/>
          <a:ext cx="0" cy="0"/>
          <a:chOff x="0" y="0"/>
          <a:chExt cx="0" cy="0"/>
        </a:xfrm>
      </p:grpSpPr>
      <p:sp>
        <p:nvSpPr>
          <p:cNvPr id="350" name="Google Shape;350;p73"/>
          <p:cNvSpPr/>
          <p:nvPr/>
        </p:nvSpPr>
        <p:spPr>
          <a:xfrm>
            <a:off x="495300" y="6400881"/>
            <a:ext cx="1120139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i="1" dirty="0">
                <a:solidFill>
                  <a:srgbClr val="3F3F3F"/>
                </a:solidFill>
                <a:latin typeface="Century Gothic"/>
                <a:ea typeface="Century Gothic"/>
                <a:cs typeface="Century Gothic"/>
                <a:sym typeface="Century Gothic"/>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endParaRPr dirty="0"/>
          </a:p>
          <a:p>
            <a:pPr marL="0" marR="0" lvl="0" indent="0" algn="ctr" rtl="0">
              <a:spcBef>
                <a:spcPts val="0"/>
              </a:spcBef>
              <a:spcAft>
                <a:spcPts val="0"/>
              </a:spcAft>
              <a:buNone/>
            </a:pPr>
            <a:endParaRPr sz="800" i="1" dirty="0">
              <a:solidFill>
                <a:srgbClr val="757070"/>
              </a:solidFill>
              <a:latin typeface="Arial"/>
              <a:ea typeface="Arial"/>
              <a:cs typeface="Arial"/>
              <a:sym typeface="Arial"/>
            </a:endParaRPr>
          </a:p>
        </p:txBody>
      </p:sp>
      <p:sp>
        <p:nvSpPr>
          <p:cNvPr id="351" name="Google Shape;351;p73"/>
          <p:cNvSpPr/>
          <p:nvPr/>
        </p:nvSpPr>
        <p:spPr>
          <a:xfrm>
            <a:off x="-166047" y="802756"/>
            <a:ext cx="12524095" cy="203966"/>
          </a:xfrm>
          <a:prstGeom prst="roundRect">
            <a:avLst>
              <a:gd name="adj" fmla="val 16667"/>
            </a:avLst>
          </a:prstGeom>
          <a:solidFill>
            <a:srgbClr val="9EB13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rgbClr val="66A478"/>
              </a:solidFill>
              <a:latin typeface="Calibri"/>
              <a:ea typeface="Calibri"/>
              <a:cs typeface="Calibri"/>
              <a:sym typeface="Calibri"/>
            </a:endParaRPr>
          </a:p>
        </p:txBody>
      </p:sp>
      <p:sp>
        <p:nvSpPr>
          <p:cNvPr id="352" name="Google Shape;352;p73"/>
          <p:cNvSpPr txBox="1"/>
          <p:nvPr/>
        </p:nvSpPr>
        <p:spPr>
          <a:xfrm>
            <a:off x="396685" y="387725"/>
            <a:ext cx="5724747" cy="4191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9EB13D"/>
              </a:buClr>
              <a:buSzPts val="4000"/>
              <a:buFont typeface="Century Gothic"/>
              <a:buNone/>
            </a:pPr>
            <a:r>
              <a:rPr lang="en-US" sz="4000" b="1" dirty="0">
                <a:solidFill>
                  <a:srgbClr val="9EB13D"/>
                </a:solidFill>
                <a:latin typeface="Century Gothic"/>
                <a:ea typeface="Century Gothic"/>
                <a:cs typeface="Century Gothic"/>
                <a:sym typeface="Century Gothic"/>
              </a:rPr>
              <a:t>ACKNOWLEDGEMENTS</a:t>
            </a:r>
            <a:endParaRPr dirty="0"/>
          </a:p>
        </p:txBody>
      </p:sp>
      <p:pic>
        <p:nvPicPr>
          <p:cNvPr id="353" name="Google Shape;353;p73"/>
          <p:cNvPicPr preferRelativeResize="0"/>
          <p:nvPr/>
        </p:nvPicPr>
        <p:blipFill rotWithShape="1">
          <a:blip r:embed="rId2">
            <a:alphaModFix/>
          </a:blip>
          <a:srcRect/>
          <a:stretch/>
        </p:blipFill>
        <p:spPr>
          <a:xfrm>
            <a:off x="3992880" y="1887855"/>
            <a:ext cx="4206240" cy="4206240"/>
          </a:xfrm>
          <a:prstGeom prst="rect">
            <a:avLst/>
          </a:prstGeom>
          <a:noFill/>
          <a:ln>
            <a:noFill/>
          </a:ln>
        </p:spPr>
      </p:pic>
      <p:sp>
        <p:nvSpPr>
          <p:cNvPr id="354" name="Google Shape;354;p73"/>
          <p:cNvSpPr/>
          <p:nvPr/>
        </p:nvSpPr>
        <p:spPr>
          <a:xfrm>
            <a:off x="3702756" y="1515036"/>
            <a:ext cx="4786489" cy="4750298"/>
          </a:xfrm>
          <a:prstGeom prst="rect">
            <a:avLst/>
          </a:prstGeom>
          <a:solidFill>
            <a:schemeClr val="lt1">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55" name="Google Shape;355;p73"/>
          <p:cNvPicPr preferRelativeResize="0"/>
          <p:nvPr/>
        </p:nvPicPr>
        <p:blipFill rotWithShape="1">
          <a:blip r:embed="rId3">
            <a:alphaModFix/>
          </a:blip>
          <a:srcRect/>
          <a:stretch/>
        </p:blipFill>
        <p:spPr>
          <a:xfrm>
            <a:off x="10151534" y="533400"/>
            <a:ext cx="1468966" cy="2286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Right Large Bar">
  <p:cSld name="Right Large Bar 6">
    <p:spTree>
      <p:nvGrpSpPr>
        <p:cNvPr id="1" name="Shape 356"/>
        <p:cNvGrpSpPr/>
        <p:nvPr/>
      </p:nvGrpSpPr>
      <p:grpSpPr>
        <a:xfrm>
          <a:off x="0" y="0"/>
          <a:ext cx="0" cy="0"/>
          <a:chOff x="0" y="0"/>
          <a:chExt cx="0" cy="0"/>
        </a:xfrm>
      </p:grpSpPr>
      <p:sp>
        <p:nvSpPr>
          <p:cNvPr id="357" name="Google Shape;357;p74"/>
          <p:cNvSpPr/>
          <p:nvPr/>
        </p:nvSpPr>
        <p:spPr>
          <a:xfrm>
            <a:off x="7620000" y="-131929"/>
            <a:ext cx="4652682" cy="7124400"/>
          </a:xfrm>
          <a:prstGeom prst="rect">
            <a:avLst/>
          </a:prstGeom>
          <a:solidFill>
            <a:srgbClr val="9EB13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58" name="Google Shape;358;p74"/>
          <p:cNvPicPr preferRelativeResize="0"/>
          <p:nvPr/>
        </p:nvPicPr>
        <p:blipFill rotWithShape="1">
          <a:blip r:embed="rId2">
            <a:alphaModFix/>
          </a:blip>
          <a:srcRect/>
          <a:stretch/>
        </p:blipFill>
        <p:spPr>
          <a:xfrm>
            <a:off x="11378184" y="6082284"/>
            <a:ext cx="585216" cy="58521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Top &amp; Bottom Thin Bars">
  <p:cSld name="Top &amp; Bottom Thin Bars 6">
    <p:spTree>
      <p:nvGrpSpPr>
        <p:cNvPr id="1" name="Shape 359"/>
        <p:cNvGrpSpPr/>
        <p:nvPr/>
      </p:nvGrpSpPr>
      <p:grpSpPr>
        <a:xfrm>
          <a:off x="0" y="0"/>
          <a:ext cx="0" cy="0"/>
          <a:chOff x="0" y="0"/>
          <a:chExt cx="0" cy="0"/>
        </a:xfrm>
      </p:grpSpPr>
      <p:sp>
        <p:nvSpPr>
          <p:cNvPr id="360" name="Google Shape;360;p75"/>
          <p:cNvSpPr/>
          <p:nvPr/>
        </p:nvSpPr>
        <p:spPr>
          <a:xfrm>
            <a:off x="0" y="6705600"/>
            <a:ext cx="12192000" cy="362955"/>
          </a:xfrm>
          <a:prstGeom prst="rect">
            <a:avLst/>
          </a:prstGeom>
          <a:solidFill>
            <a:srgbClr val="9EB13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61" name="Google Shape;361;p75"/>
          <p:cNvSpPr/>
          <p:nvPr/>
        </p:nvSpPr>
        <p:spPr>
          <a:xfrm>
            <a:off x="0" y="-248305"/>
            <a:ext cx="12192000" cy="362955"/>
          </a:xfrm>
          <a:prstGeom prst="rect">
            <a:avLst/>
          </a:prstGeom>
          <a:solidFill>
            <a:srgbClr val="9EB13D"/>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Middle Icon">
  <p:cSld name="Middle Icon 7">
    <p:spTree>
      <p:nvGrpSpPr>
        <p:cNvPr id="1" name="Shape 362"/>
        <p:cNvGrpSpPr/>
        <p:nvPr/>
      </p:nvGrpSpPr>
      <p:grpSpPr>
        <a:xfrm>
          <a:off x="0" y="0"/>
          <a:ext cx="0" cy="0"/>
          <a:chOff x="0" y="0"/>
          <a:chExt cx="0" cy="0"/>
        </a:xfrm>
      </p:grpSpPr>
      <p:sp>
        <p:nvSpPr>
          <p:cNvPr id="363" name="Google Shape;363;p76"/>
          <p:cNvSpPr/>
          <p:nvPr/>
        </p:nvSpPr>
        <p:spPr>
          <a:xfrm>
            <a:off x="-101601" y="6379042"/>
            <a:ext cx="12358254" cy="160765"/>
          </a:xfrm>
          <a:prstGeom prst="roundRect">
            <a:avLst>
              <a:gd name="adj" fmla="val 16667"/>
            </a:avLst>
          </a:prstGeom>
          <a:solidFill>
            <a:srgbClr val="B73B5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64" name="Google Shape;364;p76"/>
          <p:cNvSpPr/>
          <p:nvPr/>
        </p:nvSpPr>
        <p:spPr>
          <a:xfrm>
            <a:off x="5778758" y="6142182"/>
            <a:ext cx="634484" cy="634484"/>
          </a:xfrm>
          <a:prstGeom prst="ellipse">
            <a:avLst/>
          </a:prstGeom>
          <a:solidFill>
            <a:srgbClr val="B73B52"/>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65" name="Google Shape;365;p76"/>
          <p:cNvPicPr preferRelativeResize="0"/>
          <p:nvPr/>
        </p:nvPicPr>
        <p:blipFill rotWithShape="1">
          <a:blip r:embed="rId2">
            <a:alphaModFix/>
          </a:blip>
          <a:srcRect/>
          <a:stretch/>
        </p:blipFill>
        <p:spPr>
          <a:xfrm>
            <a:off x="5844540" y="6207964"/>
            <a:ext cx="502920" cy="50292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orient="horz" pos="4272">
          <p15:clr>
            <a:srgbClr val="FBAE40"/>
          </p15:clr>
        </p15:guide>
        <p15:guide id="3" orient="horz" pos="4224">
          <p15:clr>
            <a:srgbClr val="FBAE40"/>
          </p15:clr>
        </p15:guide>
      </p15:sldGuideLst>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Left Icon">
  <p:cSld name="Left Icon 7">
    <p:spTree>
      <p:nvGrpSpPr>
        <p:cNvPr id="1" name="Shape 366"/>
        <p:cNvGrpSpPr/>
        <p:nvPr/>
      </p:nvGrpSpPr>
      <p:grpSpPr>
        <a:xfrm>
          <a:off x="0" y="0"/>
          <a:ext cx="0" cy="0"/>
          <a:chOff x="0" y="0"/>
          <a:chExt cx="0" cy="0"/>
        </a:xfrm>
      </p:grpSpPr>
      <p:sp>
        <p:nvSpPr>
          <p:cNvPr id="367" name="Google Shape;367;p77"/>
          <p:cNvSpPr/>
          <p:nvPr/>
        </p:nvSpPr>
        <p:spPr>
          <a:xfrm>
            <a:off x="-101601" y="6379042"/>
            <a:ext cx="12358254" cy="160765"/>
          </a:xfrm>
          <a:prstGeom prst="roundRect">
            <a:avLst>
              <a:gd name="adj" fmla="val 16667"/>
            </a:avLst>
          </a:prstGeom>
          <a:solidFill>
            <a:srgbClr val="B73B5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68" name="Google Shape;368;p77"/>
          <p:cNvSpPr/>
          <p:nvPr/>
        </p:nvSpPr>
        <p:spPr>
          <a:xfrm>
            <a:off x="178058" y="6142182"/>
            <a:ext cx="634484" cy="634484"/>
          </a:xfrm>
          <a:prstGeom prst="ellipse">
            <a:avLst/>
          </a:prstGeom>
          <a:solidFill>
            <a:srgbClr val="B73B52"/>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69" name="Google Shape;369;p77"/>
          <p:cNvPicPr preferRelativeResize="0"/>
          <p:nvPr/>
        </p:nvPicPr>
        <p:blipFill rotWithShape="1">
          <a:blip r:embed="rId2">
            <a:alphaModFix/>
          </a:blip>
          <a:srcRect/>
          <a:stretch/>
        </p:blipFill>
        <p:spPr>
          <a:xfrm>
            <a:off x="243840" y="6207964"/>
            <a:ext cx="502920" cy="50292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Acknowledgements">
  <p:cSld name="Acknowledgements 7">
    <p:spTree>
      <p:nvGrpSpPr>
        <p:cNvPr id="1" name="Shape 370"/>
        <p:cNvGrpSpPr/>
        <p:nvPr/>
      </p:nvGrpSpPr>
      <p:grpSpPr>
        <a:xfrm>
          <a:off x="0" y="0"/>
          <a:ext cx="0" cy="0"/>
          <a:chOff x="0" y="0"/>
          <a:chExt cx="0" cy="0"/>
        </a:xfrm>
      </p:grpSpPr>
      <p:sp>
        <p:nvSpPr>
          <p:cNvPr id="371" name="Google Shape;371;p78"/>
          <p:cNvSpPr/>
          <p:nvPr/>
        </p:nvSpPr>
        <p:spPr>
          <a:xfrm>
            <a:off x="495300" y="6400881"/>
            <a:ext cx="1120139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i="1" dirty="0">
                <a:solidFill>
                  <a:srgbClr val="3F3F3F"/>
                </a:solidFill>
                <a:latin typeface="Century Gothic"/>
                <a:ea typeface="Century Gothic"/>
                <a:cs typeface="Century Gothic"/>
                <a:sym typeface="Century Gothic"/>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endParaRPr dirty="0"/>
          </a:p>
          <a:p>
            <a:pPr marL="0" marR="0" lvl="0" indent="0" algn="ctr" rtl="0">
              <a:spcBef>
                <a:spcPts val="0"/>
              </a:spcBef>
              <a:spcAft>
                <a:spcPts val="0"/>
              </a:spcAft>
              <a:buNone/>
            </a:pPr>
            <a:endParaRPr sz="800" i="1" dirty="0">
              <a:solidFill>
                <a:srgbClr val="757070"/>
              </a:solidFill>
              <a:latin typeface="Arial"/>
              <a:ea typeface="Arial"/>
              <a:cs typeface="Arial"/>
              <a:sym typeface="Arial"/>
            </a:endParaRPr>
          </a:p>
        </p:txBody>
      </p:sp>
      <p:sp>
        <p:nvSpPr>
          <p:cNvPr id="372" name="Google Shape;372;p78"/>
          <p:cNvSpPr/>
          <p:nvPr/>
        </p:nvSpPr>
        <p:spPr>
          <a:xfrm>
            <a:off x="-166047" y="802756"/>
            <a:ext cx="12524095" cy="203966"/>
          </a:xfrm>
          <a:prstGeom prst="roundRect">
            <a:avLst>
              <a:gd name="adj" fmla="val 16667"/>
            </a:avLst>
          </a:prstGeom>
          <a:solidFill>
            <a:srgbClr val="B73B5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rgbClr val="66A478"/>
              </a:solidFill>
              <a:latin typeface="Calibri"/>
              <a:ea typeface="Calibri"/>
              <a:cs typeface="Calibri"/>
              <a:sym typeface="Calibri"/>
            </a:endParaRPr>
          </a:p>
        </p:txBody>
      </p:sp>
      <p:sp>
        <p:nvSpPr>
          <p:cNvPr id="373" name="Google Shape;373;p78"/>
          <p:cNvSpPr txBox="1"/>
          <p:nvPr/>
        </p:nvSpPr>
        <p:spPr>
          <a:xfrm>
            <a:off x="396685" y="387725"/>
            <a:ext cx="5724747" cy="4191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B73B52"/>
              </a:buClr>
              <a:buSzPts val="4000"/>
              <a:buFont typeface="Century Gothic"/>
              <a:buNone/>
            </a:pPr>
            <a:r>
              <a:rPr lang="en-US" sz="4000" b="1" dirty="0">
                <a:solidFill>
                  <a:srgbClr val="B73B52"/>
                </a:solidFill>
                <a:latin typeface="Century Gothic"/>
                <a:ea typeface="Century Gothic"/>
                <a:cs typeface="Century Gothic"/>
                <a:sym typeface="Century Gothic"/>
              </a:rPr>
              <a:t>ACKNOWLEDGEMENTS</a:t>
            </a:r>
            <a:endParaRPr dirty="0"/>
          </a:p>
        </p:txBody>
      </p:sp>
      <p:pic>
        <p:nvPicPr>
          <p:cNvPr id="374" name="Google Shape;374;p78"/>
          <p:cNvPicPr preferRelativeResize="0"/>
          <p:nvPr/>
        </p:nvPicPr>
        <p:blipFill rotWithShape="1">
          <a:blip r:embed="rId2">
            <a:alphaModFix/>
          </a:blip>
          <a:srcRect/>
          <a:stretch/>
        </p:blipFill>
        <p:spPr>
          <a:xfrm>
            <a:off x="3992880" y="1887855"/>
            <a:ext cx="4206240" cy="4206240"/>
          </a:xfrm>
          <a:prstGeom prst="rect">
            <a:avLst/>
          </a:prstGeom>
          <a:noFill/>
          <a:ln>
            <a:noFill/>
          </a:ln>
        </p:spPr>
      </p:pic>
      <p:pic>
        <p:nvPicPr>
          <p:cNvPr id="375" name="Google Shape;375;p78"/>
          <p:cNvPicPr preferRelativeResize="0"/>
          <p:nvPr/>
        </p:nvPicPr>
        <p:blipFill rotWithShape="1">
          <a:blip r:embed="rId3">
            <a:alphaModFix/>
          </a:blip>
          <a:srcRect/>
          <a:stretch/>
        </p:blipFill>
        <p:spPr>
          <a:xfrm>
            <a:off x="10151534" y="534958"/>
            <a:ext cx="1468966" cy="228600"/>
          </a:xfrm>
          <a:prstGeom prst="rect">
            <a:avLst/>
          </a:prstGeom>
          <a:noFill/>
          <a:ln>
            <a:noFill/>
          </a:ln>
        </p:spPr>
      </p:pic>
      <p:sp>
        <p:nvSpPr>
          <p:cNvPr id="376" name="Google Shape;376;p78"/>
          <p:cNvSpPr/>
          <p:nvPr/>
        </p:nvSpPr>
        <p:spPr>
          <a:xfrm>
            <a:off x="3702756" y="1515036"/>
            <a:ext cx="4786489" cy="4750298"/>
          </a:xfrm>
          <a:prstGeom prst="rect">
            <a:avLst/>
          </a:prstGeom>
          <a:solidFill>
            <a:schemeClr val="lt1">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744">
          <p15:clr>
            <a:srgbClr val="FBAE40"/>
          </p15:clr>
        </p15:guide>
        <p15:guide id="2" orient="horz" pos="3816">
          <p15:clr>
            <a:srgbClr val="FBAE40"/>
          </p15:clr>
        </p15:guide>
      </p15:sldGuideLst>
    </p:ext>
  </p:extLst>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Right Large Bar">
  <p:cSld name="Right Large Bar 7">
    <p:spTree>
      <p:nvGrpSpPr>
        <p:cNvPr id="1" name="Shape 377"/>
        <p:cNvGrpSpPr/>
        <p:nvPr/>
      </p:nvGrpSpPr>
      <p:grpSpPr>
        <a:xfrm>
          <a:off x="0" y="0"/>
          <a:ext cx="0" cy="0"/>
          <a:chOff x="0" y="0"/>
          <a:chExt cx="0" cy="0"/>
        </a:xfrm>
      </p:grpSpPr>
      <p:sp>
        <p:nvSpPr>
          <p:cNvPr id="378" name="Google Shape;378;p79"/>
          <p:cNvSpPr/>
          <p:nvPr/>
        </p:nvSpPr>
        <p:spPr>
          <a:xfrm>
            <a:off x="7620000" y="-131929"/>
            <a:ext cx="4652682" cy="7124400"/>
          </a:xfrm>
          <a:prstGeom prst="rect">
            <a:avLst/>
          </a:prstGeom>
          <a:solidFill>
            <a:srgbClr val="B73B5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79" name="Google Shape;379;p79"/>
          <p:cNvPicPr preferRelativeResize="0"/>
          <p:nvPr/>
        </p:nvPicPr>
        <p:blipFill rotWithShape="1">
          <a:blip r:embed="rId2">
            <a:alphaModFix/>
          </a:blip>
          <a:srcRect/>
          <a:stretch/>
        </p:blipFill>
        <p:spPr>
          <a:xfrm>
            <a:off x="11378184" y="6082284"/>
            <a:ext cx="585216" cy="585216"/>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Top &amp; Bottom Thin Bars">
  <p:cSld name="Top &amp; Bottom Thin Bars 7">
    <p:spTree>
      <p:nvGrpSpPr>
        <p:cNvPr id="1" name="Shape 380"/>
        <p:cNvGrpSpPr/>
        <p:nvPr/>
      </p:nvGrpSpPr>
      <p:grpSpPr>
        <a:xfrm>
          <a:off x="0" y="0"/>
          <a:ext cx="0" cy="0"/>
          <a:chOff x="0" y="0"/>
          <a:chExt cx="0" cy="0"/>
        </a:xfrm>
      </p:grpSpPr>
      <p:sp>
        <p:nvSpPr>
          <p:cNvPr id="381" name="Google Shape;381;p80"/>
          <p:cNvSpPr/>
          <p:nvPr/>
        </p:nvSpPr>
        <p:spPr>
          <a:xfrm>
            <a:off x="0" y="6705600"/>
            <a:ext cx="12192000" cy="362955"/>
          </a:xfrm>
          <a:prstGeom prst="rect">
            <a:avLst/>
          </a:prstGeom>
          <a:solidFill>
            <a:srgbClr val="B73B5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82" name="Google Shape;382;p80"/>
          <p:cNvSpPr/>
          <p:nvPr/>
        </p:nvSpPr>
        <p:spPr>
          <a:xfrm>
            <a:off x="0" y="-248305"/>
            <a:ext cx="12192000" cy="362955"/>
          </a:xfrm>
          <a:prstGeom prst="rect">
            <a:avLst/>
          </a:prstGeom>
          <a:solidFill>
            <a:srgbClr val="B73B5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Middle Icon">
  <p:cSld name="Middle Icon 8">
    <p:spTree>
      <p:nvGrpSpPr>
        <p:cNvPr id="1" name="Shape 383"/>
        <p:cNvGrpSpPr/>
        <p:nvPr/>
      </p:nvGrpSpPr>
      <p:grpSpPr>
        <a:xfrm>
          <a:off x="0" y="0"/>
          <a:ext cx="0" cy="0"/>
          <a:chOff x="0" y="0"/>
          <a:chExt cx="0" cy="0"/>
        </a:xfrm>
      </p:grpSpPr>
      <p:grpSp>
        <p:nvGrpSpPr>
          <p:cNvPr id="384" name="Google Shape;384;p81"/>
          <p:cNvGrpSpPr/>
          <p:nvPr/>
        </p:nvGrpSpPr>
        <p:grpSpPr>
          <a:xfrm>
            <a:off x="-101601" y="6142182"/>
            <a:ext cx="12358254" cy="634484"/>
            <a:chOff x="-101601" y="6142182"/>
            <a:chExt cx="12358254" cy="634484"/>
          </a:xfrm>
        </p:grpSpPr>
        <p:sp>
          <p:nvSpPr>
            <p:cNvPr id="385" name="Google Shape;385;p81"/>
            <p:cNvSpPr/>
            <p:nvPr/>
          </p:nvSpPr>
          <p:spPr>
            <a:xfrm>
              <a:off x="-101601" y="6379042"/>
              <a:ext cx="12358254" cy="160765"/>
            </a:xfrm>
            <a:prstGeom prst="roundRect">
              <a:avLst>
                <a:gd name="adj" fmla="val 16667"/>
              </a:avLst>
            </a:prstGeom>
            <a:solidFill>
              <a:srgbClr val="CD714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86" name="Google Shape;386;p81"/>
            <p:cNvSpPr/>
            <p:nvPr/>
          </p:nvSpPr>
          <p:spPr>
            <a:xfrm>
              <a:off x="5760284" y="6142182"/>
              <a:ext cx="634484" cy="634484"/>
            </a:xfrm>
            <a:prstGeom prst="ellipse">
              <a:avLst/>
            </a:prstGeom>
            <a:solidFill>
              <a:srgbClr val="CD7142"/>
            </a:solidFill>
            <a:ln>
              <a:noFill/>
            </a:ln>
            <a:effectLst>
              <a:outerShdw blurRad="50800" dist="38100" dir="5400000" algn="t"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grpSp>
      <p:pic>
        <p:nvPicPr>
          <p:cNvPr id="387" name="Google Shape;387;p81"/>
          <p:cNvPicPr preferRelativeResize="0"/>
          <p:nvPr/>
        </p:nvPicPr>
        <p:blipFill rotWithShape="1">
          <a:blip r:embed="rId2">
            <a:alphaModFix/>
          </a:blip>
          <a:srcRect/>
          <a:stretch/>
        </p:blipFill>
        <p:spPr>
          <a:xfrm>
            <a:off x="5824558" y="6206456"/>
            <a:ext cx="505935" cy="505935"/>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Left Icon">
  <p:cSld name="Left Icon 8">
    <p:spTree>
      <p:nvGrpSpPr>
        <p:cNvPr id="1" name="Shape 388"/>
        <p:cNvGrpSpPr/>
        <p:nvPr/>
      </p:nvGrpSpPr>
      <p:grpSpPr>
        <a:xfrm>
          <a:off x="0" y="0"/>
          <a:ext cx="0" cy="0"/>
          <a:chOff x="0" y="0"/>
          <a:chExt cx="0" cy="0"/>
        </a:xfrm>
      </p:grpSpPr>
      <p:grpSp>
        <p:nvGrpSpPr>
          <p:cNvPr id="389" name="Google Shape;389;p82"/>
          <p:cNvGrpSpPr/>
          <p:nvPr/>
        </p:nvGrpSpPr>
        <p:grpSpPr>
          <a:xfrm>
            <a:off x="-101601" y="6142182"/>
            <a:ext cx="12358254" cy="634484"/>
            <a:chOff x="-101601" y="6142182"/>
            <a:chExt cx="12358254" cy="634484"/>
          </a:xfrm>
        </p:grpSpPr>
        <p:sp>
          <p:nvSpPr>
            <p:cNvPr id="390" name="Google Shape;390;p82"/>
            <p:cNvSpPr/>
            <p:nvPr/>
          </p:nvSpPr>
          <p:spPr>
            <a:xfrm>
              <a:off x="-101601" y="6379042"/>
              <a:ext cx="12358254" cy="160765"/>
            </a:xfrm>
            <a:prstGeom prst="roundRect">
              <a:avLst>
                <a:gd name="adj" fmla="val 16667"/>
              </a:avLst>
            </a:prstGeom>
            <a:solidFill>
              <a:srgbClr val="CD714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91" name="Google Shape;391;p82"/>
            <p:cNvSpPr/>
            <p:nvPr/>
          </p:nvSpPr>
          <p:spPr>
            <a:xfrm>
              <a:off x="178058" y="6142182"/>
              <a:ext cx="634484" cy="634484"/>
            </a:xfrm>
            <a:prstGeom prst="ellipse">
              <a:avLst/>
            </a:prstGeom>
            <a:solidFill>
              <a:srgbClr val="CD7142"/>
            </a:solidFill>
            <a:ln>
              <a:noFill/>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grpSp>
      <p:pic>
        <p:nvPicPr>
          <p:cNvPr id="392" name="Google Shape;392;p82"/>
          <p:cNvPicPr preferRelativeResize="0"/>
          <p:nvPr/>
        </p:nvPicPr>
        <p:blipFill rotWithShape="1">
          <a:blip r:embed="rId2">
            <a:alphaModFix/>
          </a:blip>
          <a:srcRect/>
          <a:stretch/>
        </p:blipFill>
        <p:spPr>
          <a:xfrm>
            <a:off x="242332" y="6206456"/>
            <a:ext cx="505935" cy="505935"/>
          </a:xfrm>
          <a:prstGeom prst="rect">
            <a:avLst/>
          </a:prstGeom>
          <a:noFill/>
          <a:ln>
            <a:noFill/>
          </a:ln>
        </p:spPr>
      </p:pic>
    </p:spTree>
  </p:cSld>
  <p:clrMapOvr>
    <a:masterClrMapping/>
  </p:clrMapOvr>
  <p:extLst>
    <p:ext uri="{DCECCB84-F9BA-43D5-87BE-67443E8EF086}">
      <p15:sldGuideLst xmlns:p15="http://schemas.microsoft.com/office/powerpoint/2012/main">
        <p15:guide id="1" orient="horz" pos="672">
          <p15:clr>
            <a:srgbClr val="FBAE40"/>
          </p15:clr>
        </p15:guide>
        <p15:guide id="2" pos="144">
          <p15:clr>
            <a:srgbClr val="FBAE40"/>
          </p15:clr>
        </p15:guide>
        <p15:guide id="3" orient="horz" pos="4224">
          <p15:clr>
            <a:srgbClr val="FBAE40"/>
          </p15:clr>
        </p15:guide>
        <p15:guide id="4" pos="120">
          <p15:clr>
            <a:srgbClr val="FBAE40"/>
          </p15:clr>
        </p15:guide>
        <p15:guide id="5" orient="horz" pos="4272">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Acknowledgements">
  <p:cSld name="Acknowledgements 8">
    <p:spTree>
      <p:nvGrpSpPr>
        <p:cNvPr id="1" name="Shape 393"/>
        <p:cNvGrpSpPr/>
        <p:nvPr/>
      </p:nvGrpSpPr>
      <p:grpSpPr>
        <a:xfrm>
          <a:off x="0" y="0"/>
          <a:ext cx="0" cy="0"/>
          <a:chOff x="0" y="0"/>
          <a:chExt cx="0" cy="0"/>
        </a:xfrm>
      </p:grpSpPr>
      <p:sp>
        <p:nvSpPr>
          <p:cNvPr id="394" name="Google Shape;394;p83"/>
          <p:cNvSpPr/>
          <p:nvPr/>
        </p:nvSpPr>
        <p:spPr>
          <a:xfrm>
            <a:off x="495300" y="6400881"/>
            <a:ext cx="11201399"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800" i="1" dirty="0">
                <a:solidFill>
                  <a:srgbClr val="3F3F3F"/>
                </a:solidFill>
                <a:latin typeface="Century Gothic"/>
                <a:ea typeface="Century Gothic"/>
                <a:cs typeface="Century Gothic"/>
                <a:sym typeface="Century Gothic"/>
              </a:rPr>
              <a:t>This material is based upon work supported by NASA through contract NNL16AA05C. Any mention of a commercial product, service, or activity in this material does not constitute NASA endorsement. Any opinions, findings, and conclusions or recommendations expressed in this material are those of the author(s) and do not necessarily reflect the views of the National Aeronautics and Space Administration and partner organizations. </a:t>
            </a:r>
            <a:endParaRPr dirty="0"/>
          </a:p>
          <a:p>
            <a:pPr marL="0" marR="0" lvl="0" indent="0" algn="ctr" rtl="0">
              <a:spcBef>
                <a:spcPts val="0"/>
              </a:spcBef>
              <a:spcAft>
                <a:spcPts val="0"/>
              </a:spcAft>
              <a:buNone/>
            </a:pPr>
            <a:endParaRPr sz="800" i="1" dirty="0">
              <a:solidFill>
                <a:srgbClr val="757070"/>
              </a:solidFill>
              <a:latin typeface="Arial"/>
              <a:ea typeface="Arial"/>
              <a:cs typeface="Arial"/>
              <a:sym typeface="Arial"/>
            </a:endParaRPr>
          </a:p>
        </p:txBody>
      </p:sp>
      <p:sp>
        <p:nvSpPr>
          <p:cNvPr id="395" name="Google Shape;395;p83"/>
          <p:cNvSpPr/>
          <p:nvPr/>
        </p:nvSpPr>
        <p:spPr>
          <a:xfrm>
            <a:off x="-166047" y="802756"/>
            <a:ext cx="12524095" cy="203966"/>
          </a:xfrm>
          <a:prstGeom prst="roundRect">
            <a:avLst>
              <a:gd name="adj" fmla="val 16667"/>
            </a:avLst>
          </a:prstGeom>
          <a:solidFill>
            <a:srgbClr val="CD714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396" name="Google Shape;396;p83"/>
          <p:cNvSpPr txBox="1"/>
          <p:nvPr/>
        </p:nvSpPr>
        <p:spPr>
          <a:xfrm>
            <a:off x="396685" y="387725"/>
            <a:ext cx="5724747" cy="4191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CD7142"/>
              </a:buClr>
              <a:buSzPts val="4000"/>
              <a:buFont typeface="Century Gothic"/>
              <a:buNone/>
            </a:pPr>
            <a:r>
              <a:rPr lang="en-US" sz="4000" b="1" dirty="0">
                <a:solidFill>
                  <a:srgbClr val="CD7142"/>
                </a:solidFill>
                <a:latin typeface="Century Gothic"/>
                <a:ea typeface="Century Gothic"/>
                <a:cs typeface="Century Gothic"/>
                <a:sym typeface="Century Gothic"/>
              </a:rPr>
              <a:t>ACKNOWLEDGEMENTS</a:t>
            </a:r>
            <a:endParaRPr dirty="0"/>
          </a:p>
        </p:txBody>
      </p:sp>
      <p:pic>
        <p:nvPicPr>
          <p:cNvPr id="397" name="Google Shape;397;p83"/>
          <p:cNvPicPr preferRelativeResize="0"/>
          <p:nvPr/>
        </p:nvPicPr>
        <p:blipFill rotWithShape="1">
          <a:blip r:embed="rId2">
            <a:alphaModFix/>
          </a:blip>
          <a:srcRect/>
          <a:stretch/>
        </p:blipFill>
        <p:spPr>
          <a:xfrm>
            <a:off x="3995113" y="1870322"/>
            <a:ext cx="4201774" cy="4201774"/>
          </a:xfrm>
          <a:prstGeom prst="rect">
            <a:avLst/>
          </a:prstGeom>
          <a:noFill/>
          <a:ln>
            <a:noFill/>
          </a:ln>
        </p:spPr>
      </p:pic>
      <p:sp>
        <p:nvSpPr>
          <p:cNvPr id="398" name="Google Shape;398;p83"/>
          <p:cNvSpPr/>
          <p:nvPr/>
        </p:nvSpPr>
        <p:spPr>
          <a:xfrm>
            <a:off x="3702756" y="1515036"/>
            <a:ext cx="4786489" cy="4750298"/>
          </a:xfrm>
          <a:prstGeom prst="rect">
            <a:avLst/>
          </a:prstGeom>
          <a:solidFill>
            <a:schemeClr val="lt1">
              <a:alpha val="89803"/>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399" name="Google Shape;399;p83"/>
          <p:cNvPicPr preferRelativeResize="0"/>
          <p:nvPr/>
        </p:nvPicPr>
        <p:blipFill rotWithShape="1">
          <a:blip r:embed="rId3">
            <a:alphaModFix/>
          </a:blip>
          <a:srcRect/>
          <a:stretch/>
        </p:blipFill>
        <p:spPr>
          <a:xfrm>
            <a:off x="10130154" y="540290"/>
            <a:ext cx="1468966" cy="228600"/>
          </a:xfrm>
          <a:prstGeom prst="rect">
            <a:avLst/>
          </a:prstGeom>
          <a:noFill/>
          <a:ln>
            <a:noFill/>
          </a:ln>
        </p:spPr>
      </p:pic>
    </p:spTree>
  </p:cSld>
  <p:clrMapOvr>
    <a:masterClrMapping/>
  </p:clrMapOvr>
  <p:extLst>
    <p:ext uri="{DCECCB84-F9BA-43D5-87BE-67443E8EF086}">
      <p15:sldGuideLst xmlns:p15="http://schemas.microsoft.com/office/powerpoint/2012/main">
        <p15:guide id="1" orient="horz" pos="744">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Right Large Bar">
  <p:cSld name="Right Large Bar 8">
    <p:spTree>
      <p:nvGrpSpPr>
        <p:cNvPr id="1" name="Shape 400"/>
        <p:cNvGrpSpPr/>
        <p:nvPr/>
      </p:nvGrpSpPr>
      <p:grpSpPr>
        <a:xfrm>
          <a:off x="0" y="0"/>
          <a:ext cx="0" cy="0"/>
          <a:chOff x="0" y="0"/>
          <a:chExt cx="0" cy="0"/>
        </a:xfrm>
      </p:grpSpPr>
      <p:sp>
        <p:nvSpPr>
          <p:cNvPr id="401" name="Google Shape;401;p84"/>
          <p:cNvSpPr/>
          <p:nvPr/>
        </p:nvSpPr>
        <p:spPr>
          <a:xfrm>
            <a:off x="7620000" y="-131929"/>
            <a:ext cx="4652682" cy="7124400"/>
          </a:xfrm>
          <a:prstGeom prst="rect">
            <a:avLst/>
          </a:prstGeom>
          <a:solidFill>
            <a:srgbClr val="CD714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pic>
        <p:nvPicPr>
          <p:cNvPr id="402" name="Google Shape;402;p84"/>
          <p:cNvPicPr preferRelativeResize="0"/>
          <p:nvPr/>
        </p:nvPicPr>
        <p:blipFill rotWithShape="1">
          <a:blip r:embed="rId2">
            <a:alphaModFix/>
          </a:blip>
          <a:srcRect/>
          <a:stretch/>
        </p:blipFill>
        <p:spPr>
          <a:xfrm>
            <a:off x="11367910" y="6065607"/>
            <a:ext cx="583581" cy="583581"/>
          </a:xfrm>
          <a:prstGeom prst="rect">
            <a:avLst/>
          </a:prstGeom>
          <a:noFill/>
          <a:ln>
            <a:noFill/>
          </a:ln>
        </p:spPr>
      </p:pic>
    </p:spTree>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4800">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Top &amp; Bottom Thin Bars">
  <p:cSld name="Top &amp; Bottom Thin Bars 8">
    <p:spTree>
      <p:nvGrpSpPr>
        <p:cNvPr id="1" name="Shape 403"/>
        <p:cNvGrpSpPr/>
        <p:nvPr/>
      </p:nvGrpSpPr>
      <p:grpSpPr>
        <a:xfrm>
          <a:off x="0" y="0"/>
          <a:ext cx="0" cy="0"/>
          <a:chOff x="0" y="0"/>
          <a:chExt cx="0" cy="0"/>
        </a:xfrm>
      </p:grpSpPr>
      <p:sp>
        <p:nvSpPr>
          <p:cNvPr id="404" name="Google Shape;404;p85"/>
          <p:cNvSpPr/>
          <p:nvPr/>
        </p:nvSpPr>
        <p:spPr>
          <a:xfrm>
            <a:off x="0" y="6705600"/>
            <a:ext cx="12192000" cy="362955"/>
          </a:xfrm>
          <a:prstGeom prst="rect">
            <a:avLst/>
          </a:prstGeom>
          <a:solidFill>
            <a:srgbClr val="CD714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
        <p:nvSpPr>
          <p:cNvPr id="405" name="Google Shape;405;p85"/>
          <p:cNvSpPr/>
          <p:nvPr/>
        </p:nvSpPr>
        <p:spPr>
          <a:xfrm>
            <a:off x="0" y="-248305"/>
            <a:ext cx="12192000" cy="362955"/>
          </a:xfrm>
          <a:prstGeom prst="rect">
            <a:avLst/>
          </a:prstGeom>
          <a:solidFill>
            <a:srgbClr val="CD714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latin typeface="Calibri"/>
              <a:ea typeface="Calibri"/>
              <a:cs typeface="Calibri"/>
              <a:sym typeface="Calibri"/>
            </a:endParaRPr>
          </a:p>
        </p:txBody>
      </p:sp>
    </p:spTree>
  </p:cSld>
  <p:clrMapOvr>
    <a:masterClrMapping/>
  </p:clrMapOvr>
  <p:extLst>
    <p:ext uri="{DCECCB84-F9BA-43D5-87BE-67443E8EF086}">
      <p15:sldGuideLst xmlns:p15="http://schemas.microsoft.com/office/powerpoint/2012/main">
        <p15:guide id="1" orient="horz" pos="72">
          <p15:clr>
            <a:srgbClr val="FBAE40"/>
          </p15:clr>
        </p15:guide>
        <p15:guide id="2" orient="horz" pos="4224">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03B1959-F867-4E89-BA57-12C2A449F33A}" type="datetimeFigureOut">
              <a:rPr lang="en-US" smtClean="0"/>
              <a:t>9/21/2021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A12BF2-3C46-4F08-8BD8-DEC8A284E3F6}" type="slidenum">
              <a:rPr lang="en-US" smtClean="0"/>
              <a:t>‹#›</a:t>
            </a:fld>
            <a:endParaRPr lang="en-US" dirty="0"/>
          </a:p>
        </p:txBody>
      </p:sp>
    </p:spTree>
    <p:extLst>
      <p:ext uri="{BB962C8B-B14F-4D97-AF65-F5344CB8AC3E}">
        <p14:creationId xmlns:p14="http://schemas.microsoft.com/office/powerpoint/2010/main" val="12253080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3B1959-F867-4E89-BA57-12C2A449F33A}" type="datetimeFigureOut">
              <a:rPr lang="en-US" smtClean="0"/>
              <a:t>9/21/2021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A12BF2-3C46-4F08-8BD8-DEC8A284E3F6}" type="slidenum">
              <a:rPr lang="en-US" smtClean="0"/>
              <a:t>‹#›</a:t>
            </a:fld>
            <a:endParaRPr lang="en-US" dirty="0"/>
          </a:p>
        </p:txBody>
      </p:sp>
    </p:spTree>
    <p:extLst>
      <p:ext uri="{BB962C8B-B14F-4D97-AF65-F5344CB8AC3E}">
        <p14:creationId xmlns:p14="http://schemas.microsoft.com/office/powerpoint/2010/main" val="20373644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09472" y="182881"/>
            <a:ext cx="10887456" cy="646176"/>
          </a:xfrm>
        </p:spPr>
        <p:txBody>
          <a:bodyPr>
            <a:normAutofit/>
          </a:bodyPr>
          <a:lstStyle>
            <a:lvl1pPr>
              <a:defRPr sz="3600">
                <a:solidFill>
                  <a:schemeClr val="tx1">
                    <a:lumMod val="75000"/>
                    <a:lumOff val="25000"/>
                  </a:schemeClr>
                </a:solidFill>
              </a:defRPr>
            </a:lvl1pPr>
          </a:lstStyle>
          <a:p>
            <a:r>
              <a:rPr lang="en-US"/>
              <a:t>Click to edit Master title style</a:t>
            </a:r>
          </a:p>
        </p:txBody>
      </p:sp>
      <p:sp>
        <p:nvSpPr>
          <p:cNvPr id="10" name="Picture Placeholder 9"/>
          <p:cNvSpPr>
            <a:spLocks noGrp="1"/>
          </p:cNvSpPr>
          <p:nvPr>
            <p:ph type="pic" sz="quarter" idx="14"/>
          </p:nvPr>
        </p:nvSpPr>
        <p:spPr>
          <a:xfrm>
            <a:off x="8153400" y="1142874"/>
            <a:ext cx="3843528" cy="3624198"/>
          </a:xfrm>
        </p:spPr>
        <p:txBody>
          <a:bodyPr/>
          <a:lstStyle>
            <a:lvl1pPr>
              <a:defRPr sz="2000">
                <a:solidFill>
                  <a:schemeClr val="tx1">
                    <a:lumMod val="75000"/>
                    <a:lumOff val="25000"/>
                  </a:schemeClr>
                </a:solidFill>
              </a:defRPr>
            </a:lvl1pPr>
          </a:lstStyle>
          <a:p>
            <a:endParaRPr lang="en-US" dirty="0"/>
          </a:p>
        </p:txBody>
      </p:sp>
      <p:sp>
        <p:nvSpPr>
          <p:cNvPr id="14" name="Content Placeholder 13"/>
          <p:cNvSpPr>
            <a:spLocks noGrp="1"/>
          </p:cNvSpPr>
          <p:nvPr>
            <p:ph sz="quarter" idx="15"/>
          </p:nvPr>
        </p:nvSpPr>
        <p:spPr>
          <a:xfrm>
            <a:off x="304990" y="1142873"/>
            <a:ext cx="7644194" cy="1304226"/>
          </a:xfrm>
        </p:spPr>
        <p:txBody>
          <a:bodyPr>
            <a:noAutofit/>
          </a:bodyPr>
          <a:lstStyle>
            <a:lvl1pPr marL="0" indent="0">
              <a:buFont typeface="Webdings" panose="05030102010509060703" pitchFamily="18" charset="2"/>
              <a:buNone/>
              <a:defRPr sz="2000">
                <a:solidFill>
                  <a:schemeClr val="tx1">
                    <a:lumMod val="75000"/>
                    <a:lumOff val="25000"/>
                  </a:schemeClr>
                </a:solidFill>
              </a:defRPr>
            </a:lvl1pPr>
            <a:lvl2pPr marL="457200" indent="0">
              <a:buFont typeface="Webdings" panose="05030102010509060703" pitchFamily="18" charset="2"/>
              <a:buNone/>
              <a:defRPr sz="2000"/>
            </a:lvl2pPr>
            <a:lvl3pPr marL="914400" indent="0">
              <a:buFont typeface="Webdings" panose="05030102010509060703" pitchFamily="18" charset="2"/>
              <a:buNone/>
              <a:defRPr sz="2000"/>
            </a:lvl3pPr>
            <a:lvl4pPr marL="1371600" indent="0">
              <a:buFont typeface="Webdings" panose="05030102010509060703" pitchFamily="18" charset="2"/>
              <a:buNone/>
              <a:defRPr sz="2000"/>
            </a:lvl4pPr>
            <a:lvl5pPr marL="1828800" indent="0">
              <a:buFont typeface="Webdings" panose="05030102010509060703" pitchFamily="18" charset="2"/>
              <a:buNone/>
              <a:defRPr sz="2000"/>
            </a:lvl5pPr>
          </a:lstStyle>
          <a:p>
            <a:pPr lvl="0"/>
            <a:r>
              <a:rPr lang="en-US"/>
              <a:t>Click to edit Master text styles</a:t>
            </a:r>
          </a:p>
        </p:txBody>
      </p:sp>
      <p:sp>
        <p:nvSpPr>
          <p:cNvPr id="15" name="Content Placeholder 13"/>
          <p:cNvSpPr>
            <a:spLocks noGrp="1"/>
          </p:cNvSpPr>
          <p:nvPr>
            <p:ph sz="quarter" idx="16"/>
          </p:nvPr>
        </p:nvSpPr>
        <p:spPr>
          <a:xfrm>
            <a:off x="304990" y="2541461"/>
            <a:ext cx="7644194" cy="1042987"/>
          </a:xfrm>
        </p:spPr>
        <p:txBody>
          <a:bodyPr>
            <a:noAutofit/>
          </a:bodyPr>
          <a:lstStyle>
            <a:lvl1pPr marL="228600" indent="-228600">
              <a:buFont typeface="Webdings" panose="05030102010509060703" pitchFamily="18" charset="2"/>
              <a:buChar char="4"/>
              <a:defRPr sz="2000">
                <a:solidFill>
                  <a:schemeClr val="tx1">
                    <a:lumMod val="75000"/>
                    <a:lumOff val="25000"/>
                  </a:schemeClr>
                </a:solidFill>
              </a:defRPr>
            </a:lvl1pPr>
            <a:lvl2pPr marL="685800" indent="-228600">
              <a:buFont typeface="Webdings" panose="05030102010509060703" pitchFamily="18" charset="2"/>
              <a:buChar char="4"/>
              <a:defRPr sz="2000">
                <a:solidFill>
                  <a:schemeClr val="tx1">
                    <a:lumMod val="75000"/>
                    <a:lumOff val="25000"/>
                  </a:schemeClr>
                </a:solidFill>
              </a:defRPr>
            </a:lvl2pPr>
            <a:lvl3pPr marL="1143000" indent="-228600">
              <a:buFont typeface="Webdings" panose="05030102010509060703" pitchFamily="18" charset="2"/>
              <a:buChar char="4"/>
              <a:defRPr sz="2000">
                <a:solidFill>
                  <a:schemeClr val="tx1">
                    <a:lumMod val="75000"/>
                    <a:lumOff val="25000"/>
                  </a:schemeClr>
                </a:solidFill>
              </a:defRPr>
            </a:lvl3pPr>
            <a:lvl4pPr marL="1600200" indent="-228600">
              <a:buFont typeface="Webdings" panose="05030102010509060703" pitchFamily="18" charset="2"/>
              <a:buChar char="4"/>
              <a:defRPr sz="2000">
                <a:solidFill>
                  <a:schemeClr val="tx1">
                    <a:lumMod val="75000"/>
                    <a:lumOff val="25000"/>
                  </a:schemeClr>
                </a:solidFill>
              </a:defRPr>
            </a:lvl4pPr>
            <a:lvl5pPr marL="2057400" indent="-228600">
              <a:buFont typeface="Webdings" panose="05030102010509060703" pitchFamily="18" charset="2"/>
              <a:buChar char="4"/>
              <a:defRPr sz="20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13"/>
          <p:cNvSpPr>
            <a:spLocks noGrp="1"/>
          </p:cNvSpPr>
          <p:nvPr>
            <p:ph sz="quarter" idx="17"/>
          </p:nvPr>
        </p:nvSpPr>
        <p:spPr>
          <a:xfrm>
            <a:off x="304990" y="3693605"/>
            <a:ext cx="7644194" cy="1073467"/>
          </a:xfrm>
        </p:spPr>
        <p:txBody>
          <a:bodyPr>
            <a:noAutofit/>
          </a:bodyPr>
          <a:lstStyle>
            <a:lvl1pPr marL="228600" indent="-228600">
              <a:buFont typeface="Webdings" panose="05030102010509060703" pitchFamily="18" charset="2"/>
              <a:buChar char="4"/>
              <a:defRPr sz="2000">
                <a:solidFill>
                  <a:schemeClr val="tx1">
                    <a:lumMod val="75000"/>
                    <a:lumOff val="25000"/>
                  </a:schemeClr>
                </a:solidFill>
              </a:defRPr>
            </a:lvl1pPr>
            <a:lvl2pPr marL="685800" indent="-228600">
              <a:buFont typeface="Webdings" panose="05030102010509060703" pitchFamily="18" charset="2"/>
              <a:buChar char="4"/>
              <a:defRPr sz="2000">
                <a:solidFill>
                  <a:schemeClr val="tx1">
                    <a:lumMod val="75000"/>
                    <a:lumOff val="25000"/>
                  </a:schemeClr>
                </a:solidFill>
              </a:defRPr>
            </a:lvl2pPr>
            <a:lvl3pPr marL="1143000" indent="-228600">
              <a:buFont typeface="Webdings" panose="05030102010509060703" pitchFamily="18" charset="2"/>
              <a:buChar char="4"/>
              <a:defRPr sz="2000">
                <a:solidFill>
                  <a:schemeClr val="tx1">
                    <a:lumMod val="75000"/>
                    <a:lumOff val="25000"/>
                  </a:schemeClr>
                </a:solidFill>
              </a:defRPr>
            </a:lvl3pPr>
            <a:lvl4pPr marL="1600200" indent="-228600">
              <a:buFont typeface="Webdings" panose="05030102010509060703" pitchFamily="18" charset="2"/>
              <a:buChar char="4"/>
              <a:defRPr sz="2000">
                <a:solidFill>
                  <a:schemeClr val="tx1">
                    <a:lumMod val="75000"/>
                    <a:lumOff val="25000"/>
                  </a:schemeClr>
                </a:solidFill>
              </a:defRPr>
            </a:lvl4pPr>
            <a:lvl5pPr marL="2057400" indent="-228600">
              <a:buFont typeface="Webdings" panose="05030102010509060703" pitchFamily="18" charset="2"/>
              <a:buChar char="4"/>
              <a:defRPr sz="20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13"/>
          <p:cNvSpPr>
            <a:spLocks noGrp="1"/>
          </p:cNvSpPr>
          <p:nvPr>
            <p:ph sz="quarter" idx="18"/>
          </p:nvPr>
        </p:nvSpPr>
        <p:spPr>
          <a:xfrm>
            <a:off x="304990" y="4876229"/>
            <a:ext cx="11691938" cy="988123"/>
          </a:xfrm>
        </p:spPr>
        <p:txBody>
          <a:bodyPr>
            <a:noAutofit/>
          </a:bodyPr>
          <a:lstStyle>
            <a:lvl1pPr marL="0" indent="0">
              <a:buFont typeface="Webdings" panose="05030102010509060703" pitchFamily="18" charset="2"/>
              <a:buNone/>
              <a:defRPr sz="2000">
                <a:solidFill>
                  <a:schemeClr val="tx1">
                    <a:lumMod val="75000"/>
                    <a:lumOff val="25000"/>
                  </a:schemeClr>
                </a:solidFill>
              </a:defRPr>
            </a:lvl1pPr>
            <a:lvl2pPr marL="457200" indent="0">
              <a:buFont typeface="Webdings" panose="05030102010509060703" pitchFamily="18" charset="2"/>
              <a:buNone/>
              <a:defRPr sz="2000"/>
            </a:lvl2pPr>
            <a:lvl3pPr marL="914400" indent="0">
              <a:buFont typeface="Webdings" panose="05030102010509060703" pitchFamily="18" charset="2"/>
              <a:buNone/>
              <a:defRPr sz="2000"/>
            </a:lvl3pPr>
            <a:lvl4pPr marL="1371600" indent="0">
              <a:buFont typeface="Webdings" panose="05030102010509060703" pitchFamily="18" charset="2"/>
              <a:buNone/>
              <a:defRPr sz="2000"/>
            </a:lvl4pPr>
            <a:lvl5pPr marL="1828800" indent="0">
              <a:buFont typeface="Webdings" panose="05030102010509060703" pitchFamily="18" charset="2"/>
              <a:buNone/>
              <a:defRPr sz="2000"/>
            </a:lvl5pPr>
          </a:lstStyle>
          <a:p>
            <a:pPr lvl="0"/>
            <a:r>
              <a:rPr lang="en-US"/>
              <a:t>Click to edit Master text styles</a:t>
            </a:r>
          </a:p>
        </p:txBody>
      </p:sp>
      <p:sp>
        <p:nvSpPr>
          <p:cNvPr id="23" name="Content Placeholder 13"/>
          <p:cNvSpPr>
            <a:spLocks noGrp="1"/>
          </p:cNvSpPr>
          <p:nvPr>
            <p:ph sz="quarter" idx="19" hasCustomPrompt="1"/>
          </p:nvPr>
        </p:nvSpPr>
        <p:spPr>
          <a:xfrm>
            <a:off x="2462784" y="6312408"/>
            <a:ext cx="9686544" cy="486665"/>
          </a:xfrm>
        </p:spPr>
        <p:txBody>
          <a:bodyPr>
            <a:noAutofit/>
          </a:bodyPr>
          <a:lstStyle>
            <a:lvl1pPr marL="0" indent="0">
              <a:buFont typeface="Webdings" panose="05030102010509060703" pitchFamily="18" charset="2"/>
              <a:buNone/>
              <a:defRPr sz="2000" i="1">
                <a:solidFill>
                  <a:schemeClr val="tx1">
                    <a:lumMod val="75000"/>
                    <a:lumOff val="25000"/>
                  </a:schemeClr>
                </a:solidFill>
              </a:defRPr>
            </a:lvl1pPr>
            <a:lvl2pPr marL="685800" indent="-228600">
              <a:buFont typeface="Webdings" panose="05030102010509060703" pitchFamily="18" charset="2"/>
              <a:buChar char="4"/>
              <a:defRPr sz="2000"/>
            </a:lvl2pPr>
            <a:lvl3pPr marL="1143000" indent="-228600">
              <a:buFont typeface="Webdings" panose="05030102010509060703" pitchFamily="18" charset="2"/>
              <a:buChar char="4"/>
              <a:defRPr sz="2000"/>
            </a:lvl3pPr>
            <a:lvl4pPr marL="1600200" indent="-228600">
              <a:buFont typeface="Webdings" panose="05030102010509060703" pitchFamily="18" charset="2"/>
              <a:buChar char="4"/>
              <a:defRPr sz="2000"/>
            </a:lvl4pPr>
            <a:lvl5pPr marL="2057400" indent="-228600">
              <a:buFont typeface="Webdings" panose="05030102010509060703" pitchFamily="18" charset="2"/>
              <a:buChar char="4"/>
              <a:defRPr sz="2000"/>
            </a:lvl5pPr>
          </a:lstStyle>
          <a:p>
            <a:pPr lvl="0"/>
            <a:r>
              <a:rPr lang="en-US"/>
              <a:t>New Node Name (i.e. State – City/Center)</a:t>
            </a:r>
          </a:p>
        </p:txBody>
      </p:sp>
    </p:spTree>
    <p:extLst>
      <p:ext uri="{BB962C8B-B14F-4D97-AF65-F5344CB8AC3E}">
        <p14:creationId xmlns:p14="http://schemas.microsoft.com/office/powerpoint/2010/main" val="345658333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3B1959-F867-4E89-BA57-12C2A449F33A}" type="datetimeFigureOut">
              <a:rPr lang="en-US" smtClean="0"/>
              <a:t>9/21/2021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A12BF2-3C46-4F08-8BD8-DEC8A284E3F6}" type="slidenum">
              <a:rPr lang="en-US" smtClean="0"/>
              <a:t>‹#›</a:t>
            </a:fld>
            <a:endParaRPr lang="en-US" dirty="0"/>
          </a:p>
        </p:txBody>
      </p:sp>
    </p:spTree>
    <p:extLst>
      <p:ext uri="{BB962C8B-B14F-4D97-AF65-F5344CB8AC3E}">
        <p14:creationId xmlns:p14="http://schemas.microsoft.com/office/powerpoint/2010/main" val="203556352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03B1959-F867-4E89-BA57-12C2A449F33A}" type="datetimeFigureOut">
              <a:rPr lang="en-US" smtClean="0"/>
              <a:t>9/21/2021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CA12BF2-3C46-4F08-8BD8-DEC8A284E3F6}" type="slidenum">
              <a:rPr lang="en-US" smtClean="0"/>
              <a:t>‹#›</a:t>
            </a:fld>
            <a:endParaRPr lang="en-US" dirty="0"/>
          </a:p>
        </p:txBody>
      </p:sp>
    </p:spTree>
    <p:extLst>
      <p:ext uri="{BB962C8B-B14F-4D97-AF65-F5344CB8AC3E}">
        <p14:creationId xmlns:p14="http://schemas.microsoft.com/office/powerpoint/2010/main" val="419849922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03B1959-F867-4E89-BA57-12C2A449F33A}" type="datetimeFigureOut">
              <a:rPr lang="en-US" smtClean="0"/>
              <a:t>9/21/2021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CA12BF2-3C46-4F08-8BD8-DEC8A284E3F6}" type="slidenum">
              <a:rPr lang="en-US" smtClean="0"/>
              <a:t>‹#›</a:t>
            </a:fld>
            <a:endParaRPr lang="en-US" dirty="0"/>
          </a:p>
        </p:txBody>
      </p:sp>
    </p:spTree>
    <p:extLst>
      <p:ext uri="{BB962C8B-B14F-4D97-AF65-F5344CB8AC3E}">
        <p14:creationId xmlns:p14="http://schemas.microsoft.com/office/powerpoint/2010/main" val="321098104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03B1959-F867-4E89-BA57-12C2A449F33A}" type="datetimeFigureOut">
              <a:rPr lang="en-US" smtClean="0"/>
              <a:t>9/21/2021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CA12BF2-3C46-4F08-8BD8-DEC8A284E3F6}" type="slidenum">
              <a:rPr lang="en-US" smtClean="0"/>
              <a:t>‹#›</a:t>
            </a:fld>
            <a:endParaRPr lang="en-US" dirty="0"/>
          </a:p>
        </p:txBody>
      </p:sp>
    </p:spTree>
    <p:extLst>
      <p:ext uri="{BB962C8B-B14F-4D97-AF65-F5344CB8AC3E}">
        <p14:creationId xmlns:p14="http://schemas.microsoft.com/office/powerpoint/2010/main" val="76778476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3B1959-F867-4E89-BA57-12C2A449F33A}" type="datetimeFigureOut">
              <a:rPr lang="en-US" smtClean="0"/>
              <a:t>9/21/2021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CA12BF2-3C46-4F08-8BD8-DEC8A284E3F6}" type="slidenum">
              <a:rPr lang="en-US" smtClean="0"/>
              <a:t>‹#›</a:t>
            </a:fld>
            <a:endParaRPr lang="en-US" dirty="0"/>
          </a:p>
        </p:txBody>
      </p:sp>
    </p:spTree>
    <p:extLst>
      <p:ext uri="{BB962C8B-B14F-4D97-AF65-F5344CB8AC3E}">
        <p14:creationId xmlns:p14="http://schemas.microsoft.com/office/powerpoint/2010/main" val="16249119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3B1959-F867-4E89-BA57-12C2A449F33A}" type="datetimeFigureOut">
              <a:rPr lang="en-US" smtClean="0"/>
              <a:t>9/21/2021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CA12BF2-3C46-4F08-8BD8-DEC8A284E3F6}" type="slidenum">
              <a:rPr lang="en-US" smtClean="0"/>
              <a:t>‹#›</a:t>
            </a:fld>
            <a:endParaRPr lang="en-US" dirty="0"/>
          </a:p>
        </p:txBody>
      </p:sp>
    </p:spTree>
    <p:extLst>
      <p:ext uri="{BB962C8B-B14F-4D97-AF65-F5344CB8AC3E}">
        <p14:creationId xmlns:p14="http://schemas.microsoft.com/office/powerpoint/2010/main" val="332191837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03B1959-F867-4E89-BA57-12C2A449F33A}" type="datetimeFigureOut">
              <a:rPr lang="en-US" smtClean="0"/>
              <a:t>9/21/2021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CA12BF2-3C46-4F08-8BD8-DEC8A284E3F6}" type="slidenum">
              <a:rPr lang="en-US" smtClean="0"/>
              <a:t>‹#›</a:t>
            </a:fld>
            <a:endParaRPr lang="en-US" dirty="0"/>
          </a:p>
        </p:txBody>
      </p:sp>
    </p:spTree>
    <p:extLst>
      <p:ext uri="{BB962C8B-B14F-4D97-AF65-F5344CB8AC3E}">
        <p14:creationId xmlns:p14="http://schemas.microsoft.com/office/powerpoint/2010/main" val="755147235"/>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3B1959-F867-4E89-BA57-12C2A449F33A}" type="datetimeFigureOut">
              <a:rPr lang="en-US" smtClean="0"/>
              <a:t>9/21/2021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A12BF2-3C46-4F08-8BD8-DEC8A284E3F6}" type="slidenum">
              <a:rPr lang="en-US" smtClean="0"/>
              <a:t>‹#›</a:t>
            </a:fld>
            <a:endParaRPr lang="en-US" dirty="0"/>
          </a:p>
        </p:txBody>
      </p:sp>
    </p:spTree>
    <p:extLst>
      <p:ext uri="{BB962C8B-B14F-4D97-AF65-F5344CB8AC3E}">
        <p14:creationId xmlns:p14="http://schemas.microsoft.com/office/powerpoint/2010/main" val="2510516480"/>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03B1959-F867-4E89-BA57-12C2A449F33A}" type="datetimeFigureOut">
              <a:rPr lang="en-US" smtClean="0"/>
              <a:t>9/21/2021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A12BF2-3C46-4F08-8BD8-DEC8A284E3F6}" type="slidenum">
              <a:rPr lang="en-US" smtClean="0"/>
              <a:t>‹#›</a:t>
            </a:fld>
            <a:endParaRPr lang="en-US" dirty="0"/>
          </a:p>
        </p:txBody>
      </p:sp>
    </p:spTree>
    <p:extLst>
      <p:ext uri="{BB962C8B-B14F-4D97-AF65-F5344CB8AC3E}">
        <p14:creationId xmlns:p14="http://schemas.microsoft.com/office/powerpoint/2010/main" val="3688171792"/>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hick Bar">
    <p:spTree>
      <p:nvGrpSpPr>
        <p:cNvPr id="1" name=""/>
        <p:cNvGrpSpPr/>
        <p:nvPr/>
      </p:nvGrpSpPr>
      <p:grpSpPr>
        <a:xfrm>
          <a:off x="0" y="0"/>
          <a:ext cx="0" cy="0"/>
          <a:chOff x="0" y="0"/>
          <a:chExt cx="0" cy="0"/>
        </a:xfrm>
      </p:grpSpPr>
      <p:grpSp>
        <p:nvGrpSpPr>
          <p:cNvPr id="2" name="Group 1"/>
          <p:cNvGrpSpPr/>
          <p:nvPr userDrawn="1"/>
        </p:nvGrpSpPr>
        <p:grpSpPr>
          <a:xfrm>
            <a:off x="-45493" y="-131929"/>
            <a:ext cx="12310281" cy="1210101"/>
            <a:chOff x="-45493" y="-131929"/>
            <a:chExt cx="12310281" cy="1210101"/>
          </a:xfrm>
          <a:solidFill>
            <a:srgbClr val="C41F48"/>
          </a:solidFill>
        </p:grpSpPr>
        <p:sp>
          <p:nvSpPr>
            <p:cNvPr id="7" name="Rounded Rectangle 6"/>
            <p:cNvSpPr/>
            <p:nvPr userDrawn="1"/>
          </p:nvSpPr>
          <p:spPr>
            <a:xfrm>
              <a:off x="-45493" y="-131929"/>
              <a:ext cx="12310281" cy="1210101"/>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523064" y="303034"/>
              <a:ext cx="520560" cy="530352"/>
            </a:xfrm>
            <a:prstGeom prst="rect">
              <a:avLst/>
            </a:prstGeom>
            <a:grpFill/>
          </p:spPr>
        </p:pic>
      </p:grpSp>
    </p:spTree>
    <p:extLst>
      <p:ext uri="{BB962C8B-B14F-4D97-AF65-F5344CB8AC3E}">
        <p14:creationId xmlns:p14="http://schemas.microsoft.com/office/powerpoint/2010/main" val="213205613"/>
      </p:ext>
    </p:extLst>
  </p:cSld>
  <p:clrMapOvr>
    <a:masterClrMapping/>
  </p:clrMapOvr>
  <p:extLst>
    <p:ext uri="{DCECCB84-F9BA-43D5-87BE-67443E8EF086}">
      <p15:sldGuideLst xmlns:p15="http://schemas.microsoft.com/office/powerpoint/2012/main">
        <p15:guide id="1" orient="horz" pos="672">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userDrawn="1">
  <p:cSld name="1_Right Small Bar">
    <p:spTree>
      <p:nvGrpSpPr>
        <p:cNvPr id="1" name=""/>
        <p:cNvGrpSpPr/>
        <p:nvPr/>
      </p:nvGrpSpPr>
      <p:grpSpPr>
        <a:xfrm>
          <a:off x="0" y="0"/>
          <a:ext cx="0" cy="0"/>
          <a:chOff x="0" y="0"/>
          <a:chExt cx="0" cy="0"/>
        </a:xfrm>
      </p:grpSpPr>
      <p:sp>
        <p:nvSpPr>
          <p:cNvPr id="3" name="Rectangle 2"/>
          <p:cNvSpPr/>
          <p:nvPr userDrawn="1"/>
        </p:nvSpPr>
        <p:spPr>
          <a:xfrm>
            <a:off x="11044517" y="-131929"/>
            <a:ext cx="1228163" cy="7124400"/>
          </a:xfrm>
          <a:prstGeom prst="rect">
            <a:avLst/>
          </a:prstGeom>
          <a:solidFill>
            <a:srgbClr val="CEAA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460227" y="6082284"/>
            <a:ext cx="573529" cy="585216"/>
          </a:xfrm>
          <a:prstGeom prst="rect">
            <a:avLst/>
          </a:prstGeom>
        </p:spPr>
      </p:pic>
    </p:spTree>
    <p:extLst>
      <p:ext uri="{BB962C8B-B14F-4D97-AF65-F5344CB8AC3E}">
        <p14:creationId xmlns:p14="http://schemas.microsoft.com/office/powerpoint/2010/main" val="4180721170"/>
      </p:ext>
    </p:extLst>
  </p:cSld>
  <p:clrMapOvr>
    <a:masterClrMapping/>
  </p:clrMapOvr>
  <p:extLst>
    <p:ext uri="{DCECCB84-F9BA-43D5-87BE-67443E8EF086}">
      <p15:sldGuideLst xmlns:p15="http://schemas.microsoft.com/office/powerpoint/2012/main">
        <p15:guide id="1" orient="horz" pos="4200">
          <p15:clr>
            <a:srgbClr val="FBAE40"/>
          </p15:clr>
        </p15:guide>
        <p15:guide id="2" pos="7536">
          <p15:clr>
            <a:srgbClr val="FBAE40"/>
          </p15:clr>
        </p15:guide>
        <p15:guide id="3" pos="6960">
          <p15:clr>
            <a:srgbClr val="FBAE40"/>
          </p15:clr>
        </p15:guide>
      </p15:sldGuideLst>
    </p:ext>
  </p:extLst>
</p:sldLayout>
</file>

<file path=ppt/slideLayouts/slideLayout1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C9A2729-7F9D-4031-AD02-1426319FF1EF}"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9/21/2021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33E0F6-B298-4B40-8FC2-94A5B8698AA1}"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81317649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25" name="Picture Placeholder 35">
            <a:extLst>
              <a:ext uri="{FF2B5EF4-FFF2-40B4-BE49-F238E27FC236}">
                <a16:creationId xmlns:a16="http://schemas.microsoft.com/office/drawing/2014/main" id="{BE0208B1-265D-3F4E-B18E-33538948FDB6}"/>
              </a:ext>
            </a:extLst>
          </p:cNvPr>
          <p:cNvSpPr>
            <a:spLocks noGrp="1"/>
          </p:cNvSpPr>
          <p:nvPr>
            <p:ph type="pic" sz="quarter" idx="14"/>
          </p:nvPr>
        </p:nvSpPr>
        <p:spPr>
          <a:xfrm>
            <a:off x="6276975" y="0"/>
            <a:ext cx="5915025" cy="6870700"/>
          </a:xfrm>
        </p:spPr>
        <p:txBody>
          <a:bodyPr/>
          <a:lstStyle/>
          <a:p>
            <a:endParaRPr lang="en-US" dirty="0"/>
          </a:p>
        </p:txBody>
      </p:sp>
      <p:sp>
        <p:nvSpPr>
          <p:cNvPr id="26" name="Picture Placeholder 37">
            <a:extLst>
              <a:ext uri="{FF2B5EF4-FFF2-40B4-BE49-F238E27FC236}">
                <a16:creationId xmlns:a16="http://schemas.microsoft.com/office/drawing/2014/main" id="{FD9A1EF5-E5D1-4646-9575-4E97313BF9FF}"/>
              </a:ext>
            </a:extLst>
          </p:cNvPr>
          <p:cNvSpPr>
            <a:spLocks noGrp="1"/>
          </p:cNvSpPr>
          <p:nvPr>
            <p:ph type="pic" sz="quarter" idx="15"/>
          </p:nvPr>
        </p:nvSpPr>
        <p:spPr>
          <a:xfrm>
            <a:off x="6276975" y="3005138"/>
            <a:ext cx="1916113" cy="1916112"/>
          </a:xfrm>
        </p:spPr>
        <p:txBody>
          <a:bodyPr/>
          <a:lstStyle/>
          <a:p>
            <a:endParaRPr lang="en-US"/>
          </a:p>
        </p:txBody>
      </p:sp>
      <p:pic>
        <p:nvPicPr>
          <p:cNvPr id="8" name="Picture 7" descr="A picture containing man, black, photo, player&#10;&#10;Description automatically generated">
            <a:extLst>
              <a:ext uri="{FF2B5EF4-FFF2-40B4-BE49-F238E27FC236}">
                <a16:creationId xmlns:a16="http://schemas.microsoft.com/office/drawing/2014/main" id="{EB6A4905-E47A-6E44-BC98-5044A29301C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6218" y="-184222"/>
            <a:ext cx="6625078" cy="4147127"/>
          </a:xfrm>
          <a:prstGeom prst="rect">
            <a:avLst/>
          </a:prstGeom>
        </p:spPr>
      </p:pic>
      <p:sp>
        <p:nvSpPr>
          <p:cNvPr id="24" name="Picture Placeholder 33">
            <a:extLst>
              <a:ext uri="{FF2B5EF4-FFF2-40B4-BE49-F238E27FC236}">
                <a16:creationId xmlns:a16="http://schemas.microsoft.com/office/drawing/2014/main" id="{5C3C042C-6AE2-C14A-B902-D2F6A5AB0CF0}"/>
              </a:ext>
            </a:extLst>
          </p:cNvPr>
          <p:cNvSpPr>
            <a:spLocks noGrp="1"/>
          </p:cNvSpPr>
          <p:nvPr>
            <p:ph type="pic" sz="quarter" idx="13"/>
          </p:nvPr>
        </p:nvSpPr>
        <p:spPr>
          <a:xfrm>
            <a:off x="3271838" y="0"/>
            <a:ext cx="3005137" cy="3005138"/>
          </a:xfrm>
        </p:spPr>
        <p:txBody>
          <a:bodyPr/>
          <a:lstStyle/>
          <a:p>
            <a:endParaRPr lang="en-US" dirty="0"/>
          </a:p>
        </p:txBody>
      </p:sp>
      <p:sp>
        <p:nvSpPr>
          <p:cNvPr id="12" name="Text Placeholder 11">
            <a:extLst>
              <a:ext uri="{FF2B5EF4-FFF2-40B4-BE49-F238E27FC236}">
                <a16:creationId xmlns:a16="http://schemas.microsoft.com/office/drawing/2014/main" id="{5D9C3BB4-0211-4C4B-B527-8E4D6EF1F9B4}"/>
              </a:ext>
            </a:extLst>
          </p:cNvPr>
          <p:cNvSpPr>
            <a:spLocks noGrp="1"/>
          </p:cNvSpPr>
          <p:nvPr>
            <p:ph type="body" sz="quarter" idx="11"/>
          </p:nvPr>
        </p:nvSpPr>
        <p:spPr>
          <a:xfrm>
            <a:off x="577607" y="4235187"/>
            <a:ext cx="5337703" cy="1372283"/>
          </a:xfrm>
        </p:spPr>
        <p:txBody>
          <a:bodyPr>
            <a:normAutofit/>
          </a:bodyPr>
          <a:lstStyle>
            <a:lvl1pPr marL="0" indent="0">
              <a:buNone/>
              <a:defRPr sz="4400" b="1">
                <a:solidFill>
                  <a:srgbClr val="244D60"/>
                </a:solidFill>
              </a:defRPr>
            </a:lvl1pPr>
          </a:lstStyle>
          <a:p>
            <a:pPr lvl="0"/>
            <a:endParaRPr lang="en-US" dirty="0"/>
          </a:p>
        </p:txBody>
      </p:sp>
    </p:spTree>
    <p:extLst>
      <p:ext uri="{BB962C8B-B14F-4D97-AF65-F5344CB8AC3E}">
        <p14:creationId xmlns:p14="http://schemas.microsoft.com/office/powerpoint/2010/main" val="14425868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le Slide Grey">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A75B708-B6E6-D84F-B80D-64C2EBC50B01}"/>
              </a:ext>
            </a:extLst>
          </p:cNvPr>
          <p:cNvSpPr/>
          <p:nvPr userDrawn="1"/>
        </p:nvSpPr>
        <p:spPr>
          <a:xfrm>
            <a:off x="0" y="0"/>
            <a:ext cx="9029700" cy="6858000"/>
          </a:xfrm>
          <a:prstGeom prst="rect">
            <a:avLst/>
          </a:prstGeom>
          <a:solidFill>
            <a:srgbClr val="53585D"/>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picture containing man, black, photo, player&#10;&#10;Description automatically generated">
            <a:extLst>
              <a:ext uri="{FF2B5EF4-FFF2-40B4-BE49-F238E27FC236}">
                <a16:creationId xmlns:a16="http://schemas.microsoft.com/office/drawing/2014/main" id="{66C45073-E5F9-FD49-834C-5AB98672CB4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13000" y="0"/>
            <a:ext cx="9779000" cy="6121400"/>
          </a:xfrm>
          <a:prstGeom prst="rect">
            <a:avLst/>
          </a:prstGeom>
        </p:spPr>
      </p:pic>
      <p:pic>
        <p:nvPicPr>
          <p:cNvPr id="16" name="Picture 15">
            <a:extLst>
              <a:ext uri="{FF2B5EF4-FFF2-40B4-BE49-F238E27FC236}">
                <a16:creationId xmlns:a16="http://schemas.microsoft.com/office/drawing/2014/main" id="{15655B2F-D905-674A-864A-05066740707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9666142" y="5993792"/>
            <a:ext cx="2138508" cy="556958"/>
          </a:xfrm>
          <a:prstGeom prst="rect">
            <a:avLst/>
          </a:prstGeom>
        </p:spPr>
      </p:pic>
      <p:sp>
        <p:nvSpPr>
          <p:cNvPr id="17" name="Text Placeholder 11">
            <a:extLst>
              <a:ext uri="{FF2B5EF4-FFF2-40B4-BE49-F238E27FC236}">
                <a16:creationId xmlns:a16="http://schemas.microsoft.com/office/drawing/2014/main" id="{7F51F50F-2536-724B-8DB7-CB0E696E42FA}"/>
              </a:ext>
            </a:extLst>
          </p:cNvPr>
          <p:cNvSpPr>
            <a:spLocks noGrp="1"/>
          </p:cNvSpPr>
          <p:nvPr>
            <p:ph type="body" sz="quarter" idx="11"/>
          </p:nvPr>
        </p:nvSpPr>
        <p:spPr>
          <a:xfrm>
            <a:off x="577607" y="4145660"/>
            <a:ext cx="5337703" cy="1372283"/>
          </a:xfrm>
        </p:spPr>
        <p:txBody>
          <a:bodyPr>
            <a:normAutofit/>
          </a:bodyPr>
          <a:lstStyle>
            <a:lvl1pPr marL="0" indent="0">
              <a:buNone/>
              <a:defRPr sz="4400" b="1">
                <a:solidFill>
                  <a:schemeClr val="bg1"/>
                </a:solidFill>
              </a:defRPr>
            </a:lvl1pPr>
          </a:lstStyle>
          <a:p>
            <a:pPr lvl="0"/>
            <a:endParaRPr lang="en-US" dirty="0"/>
          </a:p>
        </p:txBody>
      </p:sp>
      <p:sp>
        <p:nvSpPr>
          <p:cNvPr id="18" name="Text Placeholder 13">
            <a:extLst>
              <a:ext uri="{FF2B5EF4-FFF2-40B4-BE49-F238E27FC236}">
                <a16:creationId xmlns:a16="http://schemas.microsoft.com/office/drawing/2014/main" id="{0E5C2E71-44AF-094E-B24B-6F88BE3C4BB4}"/>
              </a:ext>
            </a:extLst>
          </p:cNvPr>
          <p:cNvSpPr>
            <a:spLocks noGrp="1"/>
          </p:cNvSpPr>
          <p:nvPr>
            <p:ph type="body" sz="quarter" idx="12"/>
          </p:nvPr>
        </p:nvSpPr>
        <p:spPr>
          <a:xfrm>
            <a:off x="577607" y="5517944"/>
            <a:ext cx="5337703" cy="717550"/>
          </a:xfrm>
        </p:spPr>
        <p:txBody>
          <a:bodyPr/>
          <a:lstStyle>
            <a:lvl1pPr marL="0" indent="0">
              <a:buNone/>
              <a:defRPr>
                <a:solidFill>
                  <a:srgbClr val="5595AC"/>
                </a:solidFill>
              </a:defRPr>
            </a:lvl1pPr>
          </a:lstStyle>
          <a:p>
            <a:pPr lvl="0"/>
            <a:endParaRPr lang="en-US" dirty="0"/>
          </a:p>
        </p:txBody>
      </p:sp>
    </p:spTree>
    <p:extLst>
      <p:ext uri="{BB962C8B-B14F-4D97-AF65-F5344CB8AC3E}">
        <p14:creationId xmlns:p14="http://schemas.microsoft.com/office/powerpoint/2010/main" val="292347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Highlight and Conten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038EEC9-4E56-AD43-9ABD-0EF7C06118A3}"/>
              </a:ext>
            </a:extLst>
          </p:cNvPr>
          <p:cNvSpPr>
            <a:spLocks noGrp="1"/>
          </p:cNvSpPr>
          <p:nvPr>
            <p:ph type="sldNum" sz="quarter" idx="10"/>
          </p:nvPr>
        </p:nvSpPr>
        <p:spPr/>
        <p:txBody>
          <a:bodyPr/>
          <a:lstStyle/>
          <a:p>
            <a:fld id="{170862A5-B9BF-49AD-B48A-0A94CACC0B01}" type="slidenum">
              <a:rPr lang="en-US" smtClean="0"/>
              <a:t>‹#›</a:t>
            </a:fld>
            <a:endParaRPr lang="en-US" dirty="0"/>
          </a:p>
        </p:txBody>
      </p:sp>
      <p:sp>
        <p:nvSpPr>
          <p:cNvPr id="7" name="Title Placeholder 1">
            <a:extLst>
              <a:ext uri="{FF2B5EF4-FFF2-40B4-BE49-F238E27FC236}">
                <a16:creationId xmlns:a16="http://schemas.microsoft.com/office/drawing/2014/main" id="{A864187F-0EF2-F04A-B5CB-FB635B8737A6}"/>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8" name="Text Placeholder 2">
            <a:extLst>
              <a:ext uri="{FF2B5EF4-FFF2-40B4-BE49-F238E27FC236}">
                <a16:creationId xmlns:a16="http://schemas.microsoft.com/office/drawing/2014/main" id="{442F5FE6-3095-084A-83B6-986F6A3E47D6}"/>
              </a:ext>
            </a:extLst>
          </p:cNvPr>
          <p:cNvSpPr>
            <a:spLocks noGrp="1"/>
          </p:cNvSpPr>
          <p:nvPr>
            <p:ph idx="1" hasCustomPrompt="1"/>
          </p:nvPr>
        </p:nvSpPr>
        <p:spPr>
          <a:xfrm>
            <a:off x="824846" y="1147023"/>
            <a:ext cx="4346378" cy="4726651"/>
          </a:xfrm>
          <a:prstGeom prst="rect">
            <a:avLst/>
          </a:prstGeom>
        </p:spPr>
        <p:txBody>
          <a:bodyPr vert="horz" lIns="91440" tIns="45720" rIns="91440" bIns="45720" rtlCol="0">
            <a:normAutofit/>
          </a:bodyPr>
          <a:lstStyle>
            <a:lvl1pPr marL="0" indent="0">
              <a:lnSpc>
                <a:spcPct val="100000"/>
              </a:lnSpc>
              <a:buNone/>
              <a:defRPr/>
            </a:lvl1pPr>
            <a:lvl2pPr marL="457200" indent="0">
              <a:buNone/>
              <a:defRPr/>
            </a:lvl2pPr>
          </a:lstStyle>
          <a:p>
            <a:pPr lvl="0"/>
            <a:r>
              <a:rPr lang="en-US" dirty="0"/>
              <a:t>Click to edit Master text styles</a:t>
            </a:r>
          </a:p>
        </p:txBody>
      </p:sp>
      <p:sp>
        <p:nvSpPr>
          <p:cNvPr id="9" name="Text Placeholder 2">
            <a:extLst>
              <a:ext uri="{FF2B5EF4-FFF2-40B4-BE49-F238E27FC236}">
                <a16:creationId xmlns:a16="http://schemas.microsoft.com/office/drawing/2014/main" id="{122C73DE-2B98-1E43-9745-F92A04E47B3F}"/>
              </a:ext>
            </a:extLst>
          </p:cNvPr>
          <p:cNvSpPr>
            <a:spLocks noGrp="1"/>
          </p:cNvSpPr>
          <p:nvPr>
            <p:ph idx="11" hasCustomPrompt="1"/>
          </p:nvPr>
        </p:nvSpPr>
        <p:spPr>
          <a:xfrm>
            <a:off x="5728136" y="1147023"/>
            <a:ext cx="5625663" cy="4726650"/>
          </a:xfrm>
          <a:prstGeom prst="rect">
            <a:avLst/>
          </a:prstGeom>
        </p:spPr>
        <p:txBody>
          <a:bodyPr vert="horz" lIns="91440" tIns="45720" rIns="91440" bIns="45720" rtlCol="0">
            <a:normAutofit/>
          </a:bodyPr>
          <a:lstStyle>
            <a:lvl1pPr marL="0" indent="0">
              <a:lnSpc>
                <a:spcPct val="120000"/>
              </a:lnSpc>
              <a:buFont typeface="Arial" panose="020B0604020202020204" pitchFamily="34" charset="0"/>
              <a:buNone/>
              <a:defRPr sz="1600">
                <a:solidFill>
                  <a:srgbClr val="6A7278"/>
                </a:solidFill>
              </a:defRPr>
            </a:lvl1pPr>
            <a:lvl2pPr>
              <a:defRPr sz="1800">
                <a:solidFill>
                  <a:srgbClr val="6A7278"/>
                </a:solidFill>
              </a:defRPr>
            </a:lvl2pPr>
            <a:lvl3pPr>
              <a:defRPr sz="1800">
                <a:solidFill>
                  <a:srgbClr val="6A7278"/>
                </a:solidFill>
              </a:defRPr>
            </a:lvl3pPr>
            <a:lvl4pPr>
              <a:defRPr sz="1800">
                <a:solidFill>
                  <a:srgbClr val="6A7278"/>
                </a:solidFill>
              </a:defRPr>
            </a:lvl4pPr>
            <a:lvl5pPr>
              <a:defRPr sz="1800">
                <a:solidFill>
                  <a:srgbClr val="6A7278"/>
                </a:solidFill>
              </a:defRPr>
            </a:lvl5pPr>
          </a:lstStyle>
          <a:p>
            <a:pPr lvl="0"/>
            <a:r>
              <a:rPr lang="en-US" dirty="0"/>
              <a:t>Click to edit Master text styles</a:t>
            </a:r>
          </a:p>
          <a:p>
            <a:pPr lvl="0"/>
            <a:endParaRPr lang="en-US" dirty="0"/>
          </a:p>
        </p:txBody>
      </p:sp>
    </p:spTree>
    <p:extLst>
      <p:ext uri="{BB962C8B-B14F-4D97-AF65-F5344CB8AC3E}">
        <p14:creationId xmlns:p14="http://schemas.microsoft.com/office/powerpoint/2010/main" val="3643905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Content and Photos">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dirty="0"/>
          </a:p>
        </p:txBody>
      </p:sp>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15" name="Text Placeholder 4">
            <a:extLst>
              <a:ext uri="{FF2B5EF4-FFF2-40B4-BE49-F238E27FC236}">
                <a16:creationId xmlns:a16="http://schemas.microsoft.com/office/drawing/2014/main" id="{144644FA-7648-0A43-A345-7A5EA5DA2C3C}"/>
              </a:ext>
            </a:extLst>
          </p:cNvPr>
          <p:cNvSpPr>
            <a:spLocks noGrp="1"/>
          </p:cNvSpPr>
          <p:nvPr>
            <p:ph type="body" sz="quarter" idx="13"/>
          </p:nvPr>
        </p:nvSpPr>
        <p:spPr>
          <a:xfrm>
            <a:off x="838200" y="1057522"/>
            <a:ext cx="5741275" cy="1733179"/>
          </a:xfrm>
        </p:spPr>
        <p:txBody>
          <a:bodyPr>
            <a:normAutofit/>
          </a:bodyPr>
          <a:lstStyle>
            <a:lvl1pPr marL="0" indent="0">
              <a:lnSpc>
                <a:spcPct val="100000"/>
              </a:lnSpc>
              <a:buNone/>
              <a:defRPr sz="2000">
                <a:solidFill>
                  <a:srgbClr val="5595AC"/>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p:txBody>
      </p:sp>
      <p:sp>
        <p:nvSpPr>
          <p:cNvPr id="16" name="Text Placeholder 4">
            <a:extLst>
              <a:ext uri="{FF2B5EF4-FFF2-40B4-BE49-F238E27FC236}">
                <a16:creationId xmlns:a16="http://schemas.microsoft.com/office/drawing/2014/main" id="{3FB4D0CD-B341-D548-9B4D-961A92CD42C0}"/>
              </a:ext>
            </a:extLst>
          </p:cNvPr>
          <p:cNvSpPr>
            <a:spLocks noGrp="1"/>
          </p:cNvSpPr>
          <p:nvPr>
            <p:ph type="body" sz="quarter" idx="16"/>
          </p:nvPr>
        </p:nvSpPr>
        <p:spPr>
          <a:xfrm>
            <a:off x="838200" y="2913042"/>
            <a:ext cx="5741275" cy="3072124"/>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Picture Placeholder 6">
            <a:extLst>
              <a:ext uri="{FF2B5EF4-FFF2-40B4-BE49-F238E27FC236}">
                <a16:creationId xmlns:a16="http://schemas.microsoft.com/office/drawing/2014/main" id="{FB8D763E-D6E0-774D-AF19-B140909726E4}"/>
              </a:ext>
            </a:extLst>
          </p:cNvPr>
          <p:cNvSpPr>
            <a:spLocks noGrp="1"/>
          </p:cNvSpPr>
          <p:nvPr>
            <p:ph type="pic" sz="quarter" idx="17"/>
          </p:nvPr>
        </p:nvSpPr>
        <p:spPr>
          <a:xfrm>
            <a:off x="7010400" y="1057522"/>
            <a:ext cx="4800600" cy="2371478"/>
          </a:xfrm>
        </p:spPr>
        <p:txBody>
          <a:bodyPr/>
          <a:lstStyle/>
          <a:p>
            <a:endParaRPr lang="en-US"/>
          </a:p>
        </p:txBody>
      </p:sp>
      <p:sp>
        <p:nvSpPr>
          <p:cNvPr id="17" name="Picture Placeholder 6">
            <a:extLst>
              <a:ext uri="{FF2B5EF4-FFF2-40B4-BE49-F238E27FC236}">
                <a16:creationId xmlns:a16="http://schemas.microsoft.com/office/drawing/2014/main" id="{40D73DB1-CCC9-CC44-99C6-DEA8015D8013}"/>
              </a:ext>
            </a:extLst>
          </p:cNvPr>
          <p:cNvSpPr>
            <a:spLocks noGrp="1"/>
          </p:cNvSpPr>
          <p:nvPr>
            <p:ph type="pic" sz="quarter" idx="18"/>
          </p:nvPr>
        </p:nvSpPr>
        <p:spPr>
          <a:xfrm>
            <a:off x="7010400" y="3613688"/>
            <a:ext cx="4800600" cy="2371478"/>
          </a:xfrm>
        </p:spPr>
        <p:txBody>
          <a:bodyPr/>
          <a:lstStyle/>
          <a:p>
            <a:endParaRPr lang="en-US"/>
          </a:p>
        </p:txBody>
      </p:sp>
    </p:spTree>
    <p:extLst>
      <p:ext uri="{BB962C8B-B14F-4D97-AF65-F5344CB8AC3E}">
        <p14:creationId xmlns:p14="http://schemas.microsoft.com/office/powerpoint/2010/main" val="3186624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10539CC7-9E28-BF49-94BA-958B534D5413}"/>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4" name="Picture Placeholder 3">
            <a:extLst>
              <a:ext uri="{FF2B5EF4-FFF2-40B4-BE49-F238E27FC236}">
                <a16:creationId xmlns:a16="http://schemas.microsoft.com/office/drawing/2014/main" id="{0E7DED79-22D7-D84F-90B3-9DFB203CEF1D}"/>
              </a:ext>
            </a:extLst>
          </p:cNvPr>
          <p:cNvSpPr>
            <a:spLocks noGrp="1"/>
          </p:cNvSpPr>
          <p:nvPr>
            <p:ph type="pic" sz="quarter" idx="11"/>
          </p:nvPr>
        </p:nvSpPr>
        <p:spPr>
          <a:xfrm>
            <a:off x="0" y="1181100"/>
            <a:ext cx="12192000" cy="5676900"/>
          </a:xfrm>
        </p:spPr>
        <p:txBody>
          <a:bodyPr/>
          <a:lstStyle/>
          <a:p>
            <a:endParaRPr lang="en-US"/>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p>
            <a:fld id="{170862A5-B9BF-49AD-B48A-0A94CACC0B01}" type="slidenum">
              <a:rPr lang="en-US" smtClean="0"/>
              <a:pPr/>
              <a:t>‹#›</a:t>
            </a:fld>
            <a:endParaRPr lang="en-US" dirty="0"/>
          </a:p>
        </p:txBody>
      </p:sp>
    </p:spTree>
    <p:extLst>
      <p:ext uri="{BB962C8B-B14F-4D97-AF65-F5344CB8AC3E}">
        <p14:creationId xmlns:p14="http://schemas.microsoft.com/office/powerpoint/2010/main" val="933290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Content and Blue">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15B4E5AE-096A-064B-870D-E50A40B4907D}"/>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3" name="Slide Number Placeholder 2">
            <a:extLst>
              <a:ext uri="{FF2B5EF4-FFF2-40B4-BE49-F238E27FC236}">
                <a16:creationId xmlns:a16="http://schemas.microsoft.com/office/drawing/2014/main" id="{F1782256-558B-D947-AACE-DEF18FE727EA}"/>
              </a:ext>
            </a:extLst>
          </p:cNvPr>
          <p:cNvSpPr>
            <a:spLocks noGrp="1"/>
          </p:cNvSpPr>
          <p:nvPr>
            <p:ph type="sldNum" sz="quarter" idx="10"/>
          </p:nvPr>
        </p:nvSpPr>
        <p:spPr/>
        <p:txBody>
          <a:bodyPr/>
          <a:lstStyle>
            <a:lvl1pPr>
              <a:defRPr>
                <a:solidFill>
                  <a:schemeClr val="bg1"/>
                </a:solidFill>
              </a:defRPr>
            </a:lvl1pPr>
          </a:lstStyle>
          <a:p>
            <a:fld id="{170862A5-B9BF-49AD-B48A-0A94CACC0B01}" type="slidenum">
              <a:rPr lang="en-US" smtClean="0"/>
              <a:pPr/>
              <a:t>‹#›</a:t>
            </a:fld>
            <a:endParaRPr lang="en-US" dirty="0"/>
          </a:p>
        </p:txBody>
      </p:sp>
      <p:sp>
        <p:nvSpPr>
          <p:cNvPr id="12" name="Text Placeholder 4">
            <a:extLst>
              <a:ext uri="{FF2B5EF4-FFF2-40B4-BE49-F238E27FC236}">
                <a16:creationId xmlns:a16="http://schemas.microsoft.com/office/drawing/2014/main" id="{191B24EB-CE46-A340-BA32-23749E8CCB9E}"/>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2491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Content and Placehol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BAAF1D2-79BC-294B-BCF7-80E46F303888}"/>
              </a:ext>
            </a:extLst>
          </p:cNvPr>
          <p:cNvSpPr/>
          <p:nvPr userDrawn="1"/>
        </p:nvSpPr>
        <p:spPr>
          <a:xfrm>
            <a:off x="7010400" y="0"/>
            <a:ext cx="5181600" cy="6858000"/>
          </a:xfrm>
          <a:prstGeom prst="rect">
            <a:avLst/>
          </a:prstGeom>
          <a:solidFill>
            <a:srgbClr val="5595AC"/>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
            <a:extLst>
              <a:ext uri="{FF2B5EF4-FFF2-40B4-BE49-F238E27FC236}">
                <a16:creationId xmlns:a16="http://schemas.microsoft.com/office/drawing/2014/main" id="{91972B05-1D0F-F74E-BD9A-4731354560E6}"/>
              </a:ext>
            </a:extLst>
          </p:cNvPr>
          <p:cNvSpPr>
            <a:spLocks noGrp="1"/>
          </p:cNvSpPr>
          <p:nvPr>
            <p:ph idx="1" hasCustomPrompt="1"/>
          </p:nvPr>
        </p:nvSpPr>
        <p:spPr>
          <a:xfrm>
            <a:off x="7445408" y="935182"/>
            <a:ext cx="4123672" cy="4970766"/>
          </a:xfrm>
          <a:prstGeom prst="rect">
            <a:avLst/>
          </a:prstGeom>
        </p:spPr>
        <p:txBody>
          <a:bodyPr vert="horz" lIns="91440" tIns="45720" rIns="91440" bIns="45720" rtlCol="0">
            <a:normAutofit/>
          </a:bodyPr>
          <a:lstStyle>
            <a:lvl1pPr marL="0" indent="0">
              <a:lnSpc>
                <a:spcPct val="110000"/>
              </a:lnSpc>
              <a:buNone/>
              <a:defRPr sz="2400">
                <a:solidFill>
                  <a:schemeClr val="bg1"/>
                </a:solidFill>
                <a:latin typeface="Georgia" panose="02040502050405020303" pitchFamily="18" charset="0"/>
              </a:defRPr>
            </a:lvl1pPr>
            <a:lvl2pPr marL="457200" indent="0">
              <a:buNone/>
              <a:defRPr/>
            </a:lvl2pPr>
          </a:lstStyle>
          <a:p>
            <a:pPr lvl="0"/>
            <a:r>
              <a:rPr lang="en-US" dirty="0"/>
              <a:t>Click to edit Master text styles</a:t>
            </a:r>
          </a:p>
        </p:txBody>
      </p:sp>
      <p:sp>
        <p:nvSpPr>
          <p:cNvPr id="3" name="Slide Number Placeholder 2">
            <a:extLst>
              <a:ext uri="{FF2B5EF4-FFF2-40B4-BE49-F238E27FC236}">
                <a16:creationId xmlns:a16="http://schemas.microsoft.com/office/drawing/2014/main" id="{52CF3811-6341-0840-8BB2-76F02D9FE31E}"/>
              </a:ext>
            </a:extLst>
          </p:cNvPr>
          <p:cNvSpPr>
            <a:spLocks noGrp="1"/>
          </p:cNvSpPr>
          <p:nvPr>
            <p:ph type="sldNum" sz="quarter" idx="10"/>
          </p:nvPr>
        </p:nvSpPr>
        <p:spPr/>
        <p:txBody>
          <a:bodyPr/>
          <a:lstStyle>
            <a:lvl1pPr>
              <a:defRPr>
                <a:solidFill>
                  <a:schemeClr val="bg1"/>
                </a:solidFill>
              </a:defRPr>
            </a:lvl1pPr>
          </a:lstStyle>
          <a:p>
            <a:fld id="{170862A5-B9BF-49AD-B48A-0A94CACC0B01}" type="slidenum">
              <a:rPr lang="en-US" smtClean="0"/>
              <a:pPr/>
              <a:t>‹#›</a:t>
            </a:fld>
            <a:endParaRPr lang="en-US" dirty="0"/>
          </a:p>
        </p:txBody>
      </p:sp>
      <p:sp>
        <p:nvSpPr>
          <p:cNvPr id="13" name="Title Placeholder 1">
            <a:extLst>
              <a:ext uri="{FF2B5EF4-FFF2-40B4-BE49-F238E27FC236}">
                <a16:creationId xmlns:a16="http://schemas.microsoft.com/office/drawing/2014/main" id="{3589BC40-3C89-364B-815C-9DCBAA3B8162}"/>
              </a:ext>
            </a:extLst>
          </p:cNvPr>
          <p:cNvSpPr>
            <a:spLocks noGrp="1"/>
          </p:cNvSpPr>
          <p:nvPr>
            <p:ph type="title"/>
          </p:nvPr>
        </p:nvSpPr>
        <p:spPr>
          <a:xfrm>
            <a:off x="838200" y="365125"/>
            <a:ext cx="5741275" cy="570057"/>
          </a:xfrm>
          <a:prstGeom prst="rect">
            <a:avLst/>
          </a:prstGeom>
        </p:spPr>
        <p:txBody>
          <a:bodyPr vert="horz" lIns="91440" tIns="45720" rIns="91440" bIns="45720" rtlCol="0" anchor="ctr">
            <a:normAutofit/>
          </a:bodyPr>
          <a:lstStyle>
            <a:lvl1pPr>
              <a:defRPr spc="200" baseline="0"/>
            </a:lvl1pPr>
          </a:lstStyle>
          <a:p>
            <a:endParaRPr lang="en-US" dirty="0"/>
          </a:p>
        </p:txBody>
      </p:sp>
      <p:sp>
        <p:nvSpPr>
          <p:cNvPr id="14" name="Text Placeholder 4">
            <a:extLst>
              <a:ext uri="{FF2B5EF4-FFF2-40B4-BE49-F238E27FC236}">
                <a16:creationId xmlns:a16="http://schemas.microsoft.com/office/drawing/2014/main" id="{697144B4-FDBF-344C-B88E-9BAB1FDCC4E5}"/>
              </a:ext>
            </a:extLst>
          </p:cNvPr>
          <p:cNvSpPr>
            <a:spLocks noGrp="1"/>
          </p:cNvSpPr>
          <p:nvPr>
            <p:ph type="body" sz="quarter" idx="12"/>
          </p:nvPr>
        </p:nvSpPr>
        <p:spPr>
          <a:xfrm>
            <a:off x="838200" y="1057522"/>
            <a:ext cx="5741275" cy="4848426"/>
          </a:xfrm>
        </p:spPr>
        <p:txBody>
          <a:bodyPr>
            <a:normAutofit/>
          </a:bodyPr>
          <a:lstStyle>
            <a:lvl1pPr>
              <a:lnSpc>
                <a:spcPct val="100000"/>
              </a:lnSpc>
              <a:defRPr sz="1600">
                <a:solidFill>
                  <a:srgbClr val="6A7278"/>
                </a:solidFill>
              </a:defRPr>
            </a:lvl1pPr>
            <a:lvl2pPr>
              <a:lnSpc>
                <a:spcPct val="100000"/>
              </a:lnSpc>
              <a:defRPr sz="1600">
                <a:solidFill>
                  <a:srgbClr val="6A7278"/>
                </a:solidFill>
              </a:defRPr>
            </a:lvl2pPr>
            <a:lvl3pPr>
              <a:lnSpc>
                <a:spcPct val="100000"/>
              </a:lnSpc>
              <a:defRPr sz="1600">
                <a:solidFill>
                  <a:srgbClr val="6A7278"/>
                </a:solidFill>
              </a:defRPr>
            </a:lvl3pPr>
            <a:lvl4pPr>
              <a:lnSpc>
                <a:spcPct val="100000"/>
              </a:lnSpc>
              <a:defRPr sz="1600">
                <a:solidFill>
                  <a:srgbClr val="6A7278"/>
                </a:solidFill>
              </a:defRPr>
            </a:lvl4pPr>
            <a:lvl5pPr>
              <a:lnSpc>
                <a:spcPct val="100000"/>
              </a:lnSpc>
              <a:defRPr sz="1600">
                <a:solidFill>
                  <a:srgbClr val="6A727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6341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7" name="Picture Placeholder 33">
            <a:extLst>
              <a:ext uri="{FF2B5EF4-FFF2-40B4-BE49-F238E27FC236}">
                <a16:creationId xmlns:a16="http://schemas.microsoft.com/office/drawing/2014/main" id="{A0FCFC10-9D9A-AE4B-8815-525F14896C46}"/>
              </a:ext>
            </a:extLst>
          </p:cNvPr>
          <p:cNvSpPr>
            <a:spLocks noGrp="1"/>
          </p:cNvSpPr>
          <p:nvPr>
            <p:ph type="pic" sz="quarter" idx="13"/>
          </p:nvPr>
        </p:nvSpPr>
        <p:spPr>
          <a:xfrm>
            <a:off x="6276689" y="-6025"/>
            <a:ext cx="5915311" cy="6851607"/>
          </a:xfrm>
        </p:spPr>
        <p:txBody>
          <a:bodyPr/>
          <a:lstStyle/>
          <a:p>
            <a:endParaRPr lang="en-US" dirty="0"/>
          </a:p>
        </p:txBody>
      </p:sp>
      <p:sp>
        <p:nvSpPr>
          <p:cNvPr id="6" name="Rectangle 5">
            <a:extLst>
              <a:ext uri="{FF2B5EF4-FFF2-40B4-BE49-F238E27FC236}">
                <a16:creationId xmlns:a16="http://schemas.microsoft.com/office/drawing/2014/main" id="{0F101D92-2E8A-3E47-8A47-F4061B4D227D}"/>
              </a:ext>
            </a:extLst>
          </p:cNvPr>
          <p:cNvSpPr/>
          <p:nvPr userDrawn="1"/>
        </p:nvSpPr>
        <p:spPr>
          <a:xfrm>
            <a:off x="0" y="1828800"/>
            <a:ext cx="7366000" cy="3263900"/>
          </a:xfrm>
          <a:prstGeom prst="rect">
            <a:avLst/>
          </a:prstGeom>
          <a:solidFill>
            <a:schemeClr val="bg1"/>
          </a:solidFill>
          <a:ln w="920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man, black, photo, player&#10;&#10;Description automatically generated">
            <a:extLst>
              <a:ext uri="{FF2B5EF4-FFF2-40B4-BE49-F238E27FC236}">
                <a16:creationId xmlns:a16="http://schemas.microsoft.com/office/drawing/2014/main" id="{43DF6B86-5239-2340-ABE1-8DB7A96BE02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46194" y="88900"/>
            <a:ext cx="5707216" cy="2222500"/>
          </a:xfrm>
          <a:prstGeom prst="rect">
            <a:avLst/>
          </a:prstGeom>
        </p:spPr>
      </p:pic>
      <p:pic>
        <p:nvPicPr>
          <p:cNvPr id="21" name="Picture 20">
            <a:extLst>
              <a:ext uri="{FF2B5EF4-FFF2-40B4-BE49-F238E27FC236}">
                <a16:creationId xmlns:a16="http://schemas.microsoft.com/office/drawing/2014/main" id="{2481820D-9068-8D4C-97F2-A2BEEA596EB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71248" y="5930303"/>
            <a:ext cx="2138508" cy="556958"/>
          </a:xfrm>
          <a:prstGeom prst="rect">
            <a:avLst/>
          </a:prstGeom>
        </p:spPr>
      </p:pic>
    </p:spTree>
    <p:extLst>
      <p:ext uri="{BB962C8B-B14F-4D97-AF65-F5344CB8AC3E}">
        <p14:creationId xmlns:p14="http://schemas.microsoft.com/office/powerpoint/2010/main" val="131230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9" Type="http://schemas.openxmlformats.org/officeDocument/2006/relationships/slideLayout" Target="../slideLayouts/slideLayout96.xml"/><Relationship Id="rId21" Type="http://schemas.openxmlformats.org/officeDocument/2006/relationships/slideLayout" Target="../slideLayouts/slideLayout78.xml"/><Relationship Id="rId34" Type="http://schemas.openxmlformats.org/officeDocument/2006/relationships/slideLayout" Target="../slideLayouts/slideLayout91.xml"/><Relationship Id="rId42" Type="http://schemas.openxmlformats.org/officeDocument/2006/relationships/slideLayout" Target="../slideLayouts/slideLayout99.xml"/><Relationship Id="rId47" Type="http://schemas.openxmlformats.org/officeDocument/2006/relationships/slideLayout" Target="../slideLayouts/slideLayout104.xml"/><Relationship Id="rId50" Type="http://schemas.openxmlformats.org/officeDocument/2006/relationships/slideLayout" Target="../slideLayouts/slideLayout107.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9" Type="http://schemas.openxmlformats.org/officeDocument/2006/relationships/slideLayout" Target="../slideLayouts/slideLayout86.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32" Type="http://schemas.openxmlformats.org/officeDocument/2006/relationships/slideLayout" Target="../slideLayouts/slideLayout89.xml"/><Relationship Id="rId37" Type="http://schemas.openxmlformats.org/officeDocument/2006/relationships/slideLayout" Target="../slideLayouts/slideLayout94.xml"/><Relationship Id="rId40" Type="http://schemas.openxmlformats.org/officeDocument/2006/relationships/slideLayout" Target="../slideLayouts/slideLayout97.xml"/><Relationship Id="rId45" Type="http://schemas.openxmlformats.org/officeDocument/2006/relationships/slideLayout" Target="../slideLayouts/slideLayout102.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slideLayout" Target="../slideLayouts/slideLayout85.xml"/><Relationship Id="rId36" Type="http://schemas.openxmlformats.org/officeDocument/2006/relationships/slideLayout" Target="../slideLayouts/slideLayout93.xml"/><Relationship Id="rId49" Type="http://schemas.openxmlformats.org/officeDocument/2006/relationships/slideLayout" Target="../slideLayouts/slideLayout106.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31" Type="http://schemas.openxmlformats.org/officeDocument/2006/relationships/slideLayout" Target="../slideLayouts/slideLayout88.xml"/><Relationship Id="rId44" Type="http://schemas.openxmlformats.org/officeDocument/2006/relationships/slideLayout" Target="../slideLayouts/slideLayout101.xml"/><Relationship Id="rId52" Type="http://schemas.openxmlformats.org/officeDocument/2006/relationships/theme" Target="../theme/theme2.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 Id="rId30" Type="http://schemas.openxmlformats.org/officeDocument/2006/relationships/slideLayout" Target="../slideLayouts/slideLayout87.xml"/><Relationship Id="rId35" Type="http://schemas.openxmlformats.org/officeDocument/2006/relationships/slideLayout" Target="../slideLayouts/slideLayout92.xml"/><Relationship Id="rId43" Type="http://schemas.openxmlformats.org/officeDocument/2006/relationships/slideLayout" Target="../slideLayouts/slideLayout100.xml"/><Relationship Id="rId48" Type="http://schemas.openxmlformats.org/officeDocument/2006/relationships/slideLayout" Target="../slideLayouts/slideLayout105.xml"/><Relationship Id="rId8" Type="http://schemas.openxmlformats.org/officeDocument/2006/relationships/slideLayout" Target="../slideLayouts/slideLayout65.xml"/><Relationship Id="rId51" Type="http://schemas.openxmlformats.org/officeDocument/2006/relationships/slideLayout" Target="../slideLayouts/slideLayout108.xml"/><Relationship Id="rId3" Type="http://schemas.openxmlformats.org/officeDocument/2006/relationships/slideLayout" Target="../slideLayouts/slideLayout60.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33" Type="http://schemas.openxmlformats.org/officeDocument/2006/relationships/slideLayout" Target="../slideLayouts/slideLayout90.xml"/><Relationship Id="rId38" Type="http://schemas.openxmlformats.org/officeDocument/2006/relationships/slideLayout" Target="../slideLayouts/slideLayout95.xml"/><Relationship Id="rId46" Type="http://schemas.openxmlformats.org/officeDocument/2006/relationships/slideLayout" Target="../slideLayouts/slideLayout103.xml"/><Relationship Id="rId20" Type="http://schemas.openxmlformats.org/officeDocument/2006/relationships/slideLayout" Target="../slideLayouts/slideLayout77.xml"/><Relationship Id="rId41" Type="http://schemas.openxmlformats.org/officeDocument/2006/relationships/slideLayout" Target="../slideLayouts/slideLayout98.xml"/><Relationship Id="rId1" Type="http://schemas.openxmlformats.org/officeDocument/2006/relationships/slideLayout" Target="../slideLayouts/slideLayout58.xml"/><Relationship Id="rId6" Type="http://schemas.openxmlformats.org/officeDocument/2006/relationships/slideLayout" Target="../slideLayouts/slideLayout6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slideLayout" Target="../slideLayouts/slideLayout121.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theme" Target="../theme/theme3.xml"/><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2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131.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5" Type="http://schemas.openxmlformats.org/officeDocument/2006/relationships/slideLayout" Target="../slideLayouts/slideLayout128.xml"/><Relationship Id="rId4" Type="http://schemas.openxmlformats.org/officeDocument/2006/relationships/slideLayout" Target="../slideLayouts/slideLayout12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53241661"/>
      </p:ext>
    </p:extLst>
  </p:cSld>
  <p:clrMap bg1="lt1" tx1="dk1" bg2="lt2" tx2="dk2" accent1="accent1" accent2="accent2" accent3="accent3" accent4="accent4" accent5="accent5" accent6="accent6" hlink="hlink" folHlink="folHlink"/>
  <p:sldLayoutIdLst>
    <p:sldLayoutId id="2147483777" r:id="rId1"/>
    <p:sldLayoutId id="2147483770" r:id="rId2"/>
    <p:sldLayoutId id="2147483763" r:id="rId3"/>
    <p:sldLayoutId id="2147483756" r:id="rId4"/>
    <p:sldLayoutId id="2147483742" r:id="rId5"/>
    <p:sldLayoutId id="2147483749" r:id="rId6"/>
    <p:sldLayoutId id="2147483735" r:id="rId7"/>
    <p:sldLayoutId id="2147483784" r:id="rId8"/>
    <p:sldLayoutId id="2147483786" r:id="rId9"/>
    <p:sldLayoutId id="2147483778" r:id="rId10"/>
    <p:sldLayoutId id="2147483779" r:id="rId11"/>
    <p:sldLayoutId id="2147483780" r:id="rId12"/>
    <p:sldLayoutId id="2147483781" r:id="rId13"/>
    <p:sldLayoutId id="2147483782" r:id="rId14"/>
    <p:sldLayoutId id="2147483783" r:id="rId15"/>
    <p:sldLayoutId id="2147483771" r:id="rId16"/>
    <p:sldLayoutId id="2147483772" r:id="rId17"/>
    <p:sldLayoutId id="2147483773" r:id="rId18"/>
    <p:sldLayoutId id="2147483774" r:id="rId19"/>
    <p:sldLayoutId id="2147483775" r:id="rId20"/>
    <p:sldLayoutId id="2147483776" r:id="rId21"/>
    <p:sldLayoutId id="2147483764" r:id="rId22"/>
    <p:sldLayoutId id="2147483765" r:id="rId23"/>
    <p:sldLayoutId id="2147483766" r:id="rId24"/>
    <p:sldLayoutId id="2147483767" r:id="rId25"/>
    <p:sldLayoutId id="2147483768" r:id="rId26"/>
    <p:sldLayoutId id="2147483769" r:id="rId27"/>
    <p:sldLayoutId id="2147483757" r:id="rId28"/>
    <p:sldLayoutId id="2147483758" r:id="rId29"/>
    <p:sldLayoutId id="2147483759" r:id="rId30"/>
    <p:sldLayoutId id="2147483760" r:id="rId31"/>
    <p:sldLayoutId id="2147483761" r:id="rId32"/>
    <p:sldLayoutId id="2147483762" r:id="rId33"/>
    <p:sldLayoutId id="2147483743" r:id="rId34"/>
    <p:sldLayoutId id="2147483744" r:id="rId35"/>
    <p:sldLayoutId id="2147483745" r:id="rId36"/>
    <p:sldLayoutId id="2147483746" r:id="rId37"/>
    <p:sldLayoutId id="2147483747" r:id="rId38"/>
    <p:sldLayoutId id="2147483748" r:id="rId39"/>
    <p:sldLayoutId id="2147483750" r:id="rId40"/>
    <p:sldLayoutId id="2147483751" r:id="rId41"/>
    <p:sldLayoutId id="2147483752" r:id="rId42"/>
    <p:sldLayoutId id="2147483753" r:id="rId43"/>
    <p:sldLayoutId id="2147483754" r:id="rId44"/>
    <p:sldLayoutId id="2147483755" r:id="rId45"/>
    <p:sldLayoutId id="2147483736" r:id="rId46"/>
    <p:sldLayoutId id="2147483737" r:id="rId47"/>
    <p:sldLayoutId id="2147483738" r:id="rId48"/>
    <p:sldLayoutId id="2147483739" r:id="rId49"/>
    <p:sldLayoutId id="2147483740" r:id="rId50"/>
    <p:sldLayoutId id="2147483741" r:id="rId51"/>
    <p:sldLayoutId id="2147483722" r:id="rId52"/>
    <p:sldLayoutId id="2147483723" r:id="rId53"/>
    <p:sldLayoutId id="2147483785" r:id="rId54"/>
    <p:sldLayoutId id="2147483787" r:id="rId55"/>
    <p:sldLayoutId id="2147483721" r:id="rId56"/>
    <p:sldLayoutId id="2147483728" r:id="rId5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12" userDrawn="1">
          <p15:clr>
            <a:srgbClr val="F26B43"/>
          </p15:clr>
        </p15:guide>
        <p15:guide id="2" orient="horz" pos="480" userDrawn="1">
          <p15:clr>
            <a:srgbClr val="F26B43"/>
          </p15:clr>
        </p15:guide>
        <p15:guide id="3" orient="horz" pos="216" userDrawn="1">
          <p15:clr>
            <a:srgbClr val="F26B43"/>
          </p15:clr>
        </p15:guide>
        <p15:guide id="4" pos="7320" userDrawn="1">
          <p15:clr>
            <a:srgbClr val="F26B43"/>
          </p15:clr>
        </p15:guide>
        <p15:guide id="5" pos="7584"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6"/>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8" r:id="rId1"/>
    <p:sldLayoutId id="2147483669"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 id="2147483682" r:id="rId14"/>
    <p:sldLayoutId id="2147483683" r:id="rId15"/>
    <p:sldLayoutId id="2147483684" r:id="rId16"/>
    <p:sldLayoutId id="2147483685" r:id="rId17"/>
    <p:sldLayoutId id="2147483686" r:id="rId18"/>
    <p:sldLayoutId id="2147483687" r:id="rId19"/>
    <p:sldLayoutId id="2147483688" r:id="rId20"/>
    <p:sldLayoutId id="2147483689" r:id="rId21"/>
    <p:sldLayoutId id="2147483690" r:id="rId22"/>
    <p:sldLayoutId id="2147483691" r:id="rId23"/>
    <p:sldLayoutId id="2147483692" r:id="rId24"/>
    <p:sldLayoutId id="2147483693" r:id="rId25"/>
    <p:sldLayoutId id="2147483694" r:id="rId26"/>
    <p:sldLayoutId id="2147483695" r:id="rId27"/>
    <p:sldLayoutId id="2147483696" r:id="rId28"/>
    <p:sldLayoutId id="2147483697" r:id="rId29"/>
    <p:sldLayoutId id="2147483698" r:id="rId30"/>
    <p:sldLayoutId id="2147483699" r:id="rId31"/>
    <p:sldLayoutId id="2147483700" r:id="rId32"/>
    <p:sldLayoutId id="2147483701" r:id="rId33"/>
    <p:sldLayoutId id="2147483702" r:id="rId34"/>
    <p:sldLayoutId id="2147483703" r:id="rId35"/>
    <p:sldLayoutId id="2147483704" r:id="rId36"/>
    <p:sldLayoutId id="2147483705" r:id="rId37"/>
    <p:sldLayoutId id="2147483706" r:id="rId38"/>
    <p:sldLayoutId id="2147483707" r:id="rId39"/>
    <p:sldLayoutId id="2147483708" r:id="rId40"/>
    <p:sldLayoutId id="2147483709" r:id="rId41"/>
    <p:sldLayoutId id="2147483710" r:id="rId42"/>
    <p:sldLayoutId id="2147483711" r:id="rId43"/>
    <p:sldLayoutId id="2147483712" r:id="rId44"/>
    <p:sldLayoutId id="2147483713" r:id="rId45"/>
    <p:sldLayoutId id="2147483714" r:id="rId46"/>
    <p:sldLayoutId id="2147483715" r:id="rId47"/>
    <p:sldLayoutId id="2147483716" r:id="rId48"/>
    <p:sldLayoutId id="2147483717" r:id="rId49"/>
    <p:sldLayoutId id="2147483718" r:id="rId50"/>
    <p:sldLayoutId id="2147483719" r:id="rId5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12">
          <p15:clr>
            <a:srgbClr val="F26B43"/>
          </p15:clr>
        </p15:guide>
        <p15:guide id="2" orient="horz" pos="480">
          <p15:clr>
            <a:srgbClr val="F26B43"/>
          </p15:clr>
        </p15:guide>
        <p15:guide id="3" orient="horz" pos="216">
          <p15:clr>
            <a:srgbClr val="F26B43"/>
          </p15:clr>
        </p15:guide>
        <p15:guide id="4" pos="7320">
          <p15:clr>
            <a:srgbClr val="F26B43"/>
          </p15:clr>
        </p15:guide>
        <p15:guide id="5" pos="758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3B1959-F867-4E89-BA57-12C2A449F33A}" type="datetimeFigureOut">
              <a:rPr lang="en-US" smtClean="0"/>
              <a:t>9/21/2021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A12BF2-3C46-4F08-8BD8-DEC8A284E3F6}" type="slidenum">
              <a:rPr lang="en-US" smtClean="0"/>
              <a:t>‹#›</a:t>
            </a:fld>
            <a:endParaRPr lang="en-US" dirty="0"/>
          </a:p>
        </p:txBody>
      </p:sp>
    </p:spTree>
    <p:extLst>
      <p:ext uri="{BB962C8B-B14F-4D97-AF65-F5344CB8AC3E}">
        <p14:creationId xmlns:p14="http://schemas.microsoft.com/office/powerpoint/2010/main" val="2130159358"/>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9A2729-7F9D-4031-AD02-1426319FF1EF}" type="datetimeFigureOut">
              <a:rPr lang="en-US" smtClean="0"/>
              <a:t>9/21/2021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33E0F6-B298-4B40-8FC2-94A5B8698AA1}" type="slidenum">
              <a:rPr lang="en-US" smtClean="0"/>
              <a:t>‹#›</a:t>
            </a:fld>
            <a:endParaRPr lang="en-US" dirty="0"/>
          </a:p>
        </p:txBody>
      </p:sp>
    </p:spTree>
    <p:extLst>
      <p:ext uri="{BB962C8B-B14F-4D97-AF65-F5344CB8AC3E}">
        <p14:creationId xmlns:p14="http://schemas.microsoft.com/office/powerpoint/2010/main" val="1574037044"/>
      </p:ext>
    </p:extLst>
  </p:cSld>
  <p:clrMap bg1="lt1" tx1="dk1" bg2="lt2" tx2="dk2" accent1="accent1" accent2="accent2" accent3="accent3" accent4="accent4" accent5="accent5" accent6="accent6" hlink="hlink" folHlink="folHlink"/>
  <p:sldLayoutIdLst>
    <p:sldLayoutId id="214748380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53331"/>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Slide Number Placeholder 4"/>
          <p:cNvSpPr>
            <a:spLocks noGrp="1"/>
          </p:cNvSpPr>
          <p:nvPr>
            <p:ph type="sldNum" sz="quarter" idx="4"/>
          </p:nvPr>
        </p:nvSpPr>
        <p:spPr>
          <a:xfrm>
            <a:off x="9067800" y="6356350"/>
            <a:ext cx="2743200" cy="365125"/>
          </a:xfrm>
          <a:prstGeom prst="rect">
            <a:avLst/>
          </a:prstGeom>
        </p:spPr>
        <p:txBody>
          <a:bodyPr/>
          <a:lstStyle>
            <a:lvl1pPr algn="r">
              <a:defRPr sz="1200">
                <a:solidFill>
                  <a:srgbClr val="6A7278"/>
                </a:solidFill>
                <a:latin typeface="Arial" panose="020B0604020202020204" pitchFamily="34" charset="0"/>
                <a:cs typeface="Arial" panose="020B0604020202020204" pitchFamily="34" charset="0"/>
              </a:defRPr>
            </a:lvl1pPr>
          </a:lstStyle>
          <a:p>
            <a:fld id="{170862A5-B9BF-49AD-B48A-0A94CACC0B01}" type="slidenum">
              <a:rPr lang="en-US" smtClean="0"/>
              <a:pPr/>
              <a:t>‹#›</a:t>
            </a:fld>
            <a:endParaRPr lang="en-US" dirty="0"/>
          </a:p>
        </p:txBody>
      </p:sp>
      <p:sp>
        <p:nvSpPr>
          <p:cNvPr id="7" name="Title Placeholder 1">
            <a:extLst>
              <a:ext uri="{FF2B5EF4-FFF2-40B4-BE49-F238E27FC236}">
                <a16:creationId xmlns:a16="http://schemas.microsoft.com/office/drawing/2014/main" id="{2CD91EEC-B729-894E-9069-D1575E1B3C84}"/>
              </a:ext>
            </a:extLst>
          </p:cNvPr>
          <p:cNvSpPr>
            <a:spLocks noGrp="1"/>
          </p:cNvSpPr>
          <p:nvPr>
            <p:ph type="title"/>
          </p:nvPr>
        </p:nvSpPr>
        <p:spPr>
          <a:xfrm>
            <a:off x="838200" y="365125"/>
            <a:ext cx="10515600" cy="570057"/>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509508735"/>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1200" b="1" i="0" kern="1200">
          <a:solidFill>
            <a:srgbClr val="6A7278"/>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a:buChar char="•"/>
        <a:defRPr sz="2400" kern="1200">
          <a:solidFill>
            <a:srgbClr val="5595AC"/>
          </a:solidFill>
          <a:latin typeface="Georgia" panose="02040502050405020303" pitchFamily="18" charset="0"/>
          <a:ea typeface="Georgia" panose="02040502050405020303" pitchFamily="18" charset="0"/>
          <a:cs typeface="Arial Narrow" charset="0"/>
        </a:defRPr>
      </a:lvl1pPr>
      <a:lvl2pPr marL="685800" indent="-228600" algn="l" defTabSz="914400" rtl="0" eaLnBrk="1" latinLnBrk="0" hangingPunct="1">
        <a:lnSpc>
          <a:spcPct val="90000"/>
        </a:lnSpc>
        <a:spcBef>
          <a:spcPts val="500"/>
        </a:spcBef>
        <a:buFont typeface="Arial"/>
        <a:buChar char="•"/>
        <a:defRPr sz="2000" kern="1200">
          <a:solidFill>
            <a:srgbClr val="6A7278"/>
          </a:solidFill>
          <a:latin typeface="Georgia" panose="02040502050405020303" pitchFamily="18" charset="0"/>
          <a:ea typeface="Georgia" panose="02040502050405020303" pitchFamily="18" charset="0"/>
          <a:cs typeface="Arial Narrow" charset="0"/>
        </a:defRPr>
      </a:lvl2pPr>
      <a:lvl3pPr marL="1143000" indent="-228600" algn="l" defTabSz="914400" rtl="0" eaLnBrk="1" latinLnBrk="0" hangingPunct="1">
        <a:lnSpc>
          <a:spcPct val="90000"/>
        </a:lnSpc>
        <a:spcBef>
          <a:spcPts val="500"/>
        </a:spcBef>
        <a:buFont typeface="Arial"/>
        <a:buChar char="•"/>
        <a:defRPr sz="1800" kern="1200">
          <a:solidFill>
            <a:srgbClr val="6A7278"/>
          </a:solidFill>
          <a:latin typeface="Georgia" panose="02040502050405020303" pitchFamily="18" charset="0"/>
          <a:ea typeface="Georgia" panose="02040502050405020303" pitchFamily="18" charset="0"/>
          <a:cs typeface="Arial Narrow" charset="0"/>
        </a:defRPr>
      </a:lvl3pPr>
      <a:lvl4pPr marL="16002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4pPr>
      <a:lvl5pPr marL="2057400" indent="-228600" algn="l" defTabSz="914400" rtl="0" eaLnBrk="1" latinLnBrk="0" hangingPunct="1">
        <a:lnSpc>
          <a:spcPct val="90000"/>
        </a:lnSpc>
        <a:spcBef>
          <a:spcPts val="500"/>
        </a:spcBef>
        <a:buFont typeface="Arial"/>
        <a:buChar char="•"/>
        <a:defRPr sz="1600" kern="1200">
          <a:solidFill>
            <a:srgbClr val="6A7278"/>
          </a:solidFill>
          <a:latin typeface="Georgia" panose="02040502050405020303" pitchFamily="18" charset="0"/>
          <a:ea typeface="Georgia" panose="02040502050405020303" pitchFamily="18" charset="0"/>
          <a:cs typeface="Arial Narrow"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wmf"/><Relationship Id="rId7" Type="http://schemas.openxmlformats.org/officeDocument/2006/relationships/image" Target="../media/image66.wmf"/><Relationship Id="rId2" Type="http://schemas.openxmlformats.org/officeDocument/2006/relationships/image" Target="../media/image61.wmf"/><Relationship Id="rId1" Type="http://schemas.openxmlformats.org/officeDocument/2006/relationships/slideLayout" Target="../slideLayouts/slideLayout122.xml"/><Relationship Id="rId6" Type="http://schemas.openxmlformats.org/officeDocument/2006/relationships/image" Target="../media/image65.wmf"/><Relationship Id="rId5" Type="http://schemas.openxmlformats.org/officeDocument/2006/relationships/image" Target="../media/image64.wmf"/><Relationship Id="rId4" Type="http://schemas.openxmlformats.org/officeDocument/2006/relationships/image" Target="../media/image63.wmf"/><Relationship Id="rId9" Type="http://schemas.openxmlformats.org/officeDocument/2006/relationships/image" Target="../media/image68.wmf"/></Relationships>
</file>

<file path=ppt/slides/_rels/slide2.xml.rels><?xml version="1.0" encoding="UTF-8" standalone="yes"?>
<Relationships xmlns="http://schemas.openxmlformats.org/package/2006/relationships"><Relationship Id="rId8" Type="http://schemas.openxmlformats.org/officeDocument/2006/relationships/image" Target="../media/image61.wmf"/><Relationship Id="rId13" Type="http://schemas.openxmlformats.org/officeDocument/2006/relationships/image" Target="../media/image65.wmf"/><Relationship Id="rId3" Type="http://schemas.openxmlformats.org/officeDocument/2006/relationships/chart" Target="../charts/chart1.xml"/><Relationship Id="rId7" Type="http://schemas.openxmlformats.org/officeDocument/2006/relationships/chart" Target="../charts/chart2.xml"/><Relationship Id="rId12" Type="http://schemas.openxmlformats.org/officeDocument/2006/relationships/image" Target="../media/image63.wmf"/><Relationship Id="rId2" Type="http://schemas.openxmlformats.org/officeDocument/2006/relationships/notesSlide" Target="../notesSlides/notesSlide1.xml"/><Relationship Id="rId1" Type="http://schemas.openxmlformats.org/officeDocument/2006/relationships/slideLayout" Target="../slideLayouts/slideLayout123.xml"/><Relationship Id="rId6" Type="http://schemas.openxmlformats.org/officeDocument/2006/relationships/image" Target="../media/image70.png"/><Relationship Id="rId11" Type="http://schemas.openxmlformats.org/officeDocument/2006/relationships/image" Target="../media/image66.wmf"/><Relationship Id="rId5" Type="http://schemas.openxmlformats.org/officeDocument/2006/relationships/image" Target="../media/image69.png"/><Relationship Id="rId10" Type="http://schemas.openxmlformats.org/officeDocument/2006/relationships/image" Target="../media/image64.wmf"/><Relationship Id="rId4" Type="http://schemas.openxmlformats.org/officeDocument/2006/relationships/image" Target="../media/image67.png"/><Relationship Id="rId9" Type="http://schemas.openxmlformats.org/officeDocument/2006/relationships/image" Target="../media/image62.wmf"/><Relationship Id="rId14" Type="http://schemas.openxmlformats.org/officeDocument/2006/relationships/image" Target="../media/image68.wmf"/></Relationships>
</file>

<file path=ppt/slides/_rels/slide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xml"/><Relationship Id="rId1" Type="http://schemas.openxmlformats.org/officeDocument/2006/relationships/slideLayout" Target="../slideLayouts/slideLayout50.xml"/></Relationships>
</file>

<file path=ppt/slides/_rels/slide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xml"/><Relationship Id="rId1" Type="http://schemas.openxmlformats.org/officeDocument/2006/relationships/slideLayout" Target="../slideLayouts/slideLayout59.xml"/></Relationships>
</file>

<file path=ppt/slides/_rels/slide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7.xml"/><Relationship Id="rId1" Type="http://schemas.openxmlformats.org/officeDocument/2006/relationships/slideLayout" Target="../slideLayouts/slideLayout59.xml"/></Relationships>
</file>

<file path=ppt/slides/_rels/slide9.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2.xml"/><Relationship Id="rId1" Type="http://schemas.openxmlformats.org/officeDocument/2006/relationships/slideLayout" Target="../slideLayouts/slideLayout58.xml"/></Relationships>
</file>

<file path=ppt/slides/_rels/slide14.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13.xml"/><Relationship Id="rId1" Type="http://schemas.openxmlformats.org/officeDocument/2006/relationships/slideLayout" Target="../slideLayouts/slideLayout56.xml"/></Relationships>
</file>

<file path=ppt/slides/_rels/slide1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1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5.xml"/><Relationship Id="rId1" Type="http://schemas.openxmlformats.org/officeDocument/2006/relationships/slideLayout" Target="../slideLayouts/slideLayout38.xml"/><Relationship Id="rId4" Type="http://schemas.openxmlformats.org/officeDocument/2006/relationships/image" Target="../media/image85.png"/></Relationships>
</file>

<file path=ppt/slides/_rels/slide1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8.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0.xml"/><Relationship Id="rId1" Type="http://schemas.openxmlformats.org/officeDocument/2006/relationships/slideLayout" Target="../slideLayouts/slideLayout44.xml"/></Relationships>
</file>

<file path=ppt/slides/_rels/slide2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21.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409763" y="3692040"/>
            <a:ext cx="1325745" cy="1284437"/>
            <a:chOff x="7976418" y="4873095"/>
            <a:chExt cx="1325745" cy="1284437"/>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184370" y="4873095"/>
              <a:ext cx="909840" cy="914400"/>
            </a:xfrm>
            <a:prstGeom prst="rect">
              <a:avLst/>
            </a:prstGeom>
          </p:spPr>
        </p:pic>
        <p:sp>
          <p:nvSpPr>
            <p:cNvPr id="14" name="TextBox 13"/>
            <p:cNvSpPr txBox="1"/>
            <p:nvPr/>
          </p:nvSpPr>
          <p:spPr>
            <a:xfrm>
              <a:off x="7976418" y="5788200"/>
              <a:ext cx="132574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DISASTERS</a:t>
              </a:r>
            </a:p>
          </p:txBody>
        </p:sp>
      </p:grpSp>
      <p:grpSp>
        <p:nvGrpSpPr>
          <p:cNvPr id="23" name="Group 22"/>
          <p:cNvGrpSpPr/>
          <p:nvPr/>
        </p:nvGrpSpPr>
        <p:grpSpPr>
          <a:xfrm>
            <a:off x="5512563" y="1873095"/>
            <a:ext cx="1600881" cy="1546764"/>
            <a:chOff x="7659809" y="2956294"/>
            <a:chExt cx="1600881" cy="1546764"/>
          </a:xfrm>
        </p:grpSpPr>
        <p:pic>
          <p:nvPicPr>
            <p:cNvPr id="8" name="Picture 7"/>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005329" y="2956294"/>
              <a:ext cx="909840" cy="914400"/>
            </a:xfrm>
            <a:prstGeom prst="rect">
              <a:avLst/>
            </a:prstGeom>
          </p:spPr>
        </p:pic>
        <p:sp>
          <p:nvSpPr>
            <p:cNvPr id="17" name="TextBox 16"/>
            <p:cNvSpPr txBox="1"/>
            <p:nvPr/>
          </p:nvSpPr>
          <p:spPr>
            <a:xfrm>
              <a:off x="7659809" y="3856727"/>
              <a:ext cx="160088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ECOLOGICAL FORECASTING</a:t>
              </a:r>
            </a:p>
          </p:txBody>
        </p:sp>
      </p:grpSp>
      <p:grpSp>
        <p:nvGrpSpPr>
          <p:cNvPr id="20" name="Group 19"/>
          <p:cNvGrpSpPr/>
          <p:nvPr/>
        </p:nvGrpSpPr>
        <p:grpSpPr>
          <a:xfrm>
            <a:off x="7618633" y="1873095"/>
            <a:ext cx="1664381" cy="1546764"/>
            <a:chOff x="5304368" y="2956294"/>
            <a:chExt cx="1664381" cy="1546764"/>
          </a:xfrm>
        </p:grpSpPr>
        <p:pic>
          <p:nvPicPr>
            <p:cNvPr id="6" name="Picture 5"/>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5681644" y="2956294"/>
              <a:ext cx="909828" cy="914400"/>
            </a:xfrm>
            <a:prstGeom prst="rect">
              <a:avLst/>
            </a:prstGeom>
          </p:spPr>
        </p:pic>
        <p:sp>
          <p:nvSpPr>
            <p:cNvPr id="15" name="TextBox 14"/>
            <p:cNvSpPr txBox="1"/>
            <p:nvPr/>
          </p:nvSpPr>
          <p:spPr>
            <a:xfrm>
              <a:off x="5304368" y="3856727"/>
              <a:ext cx="1664381"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URBAN DEVELOPMENT</a:t>
              </a:r>
            </a:p>
          </p:txBody>
        </p:sp>
      </p:grpSp>
      <p:grpSp>
        <p:nvGrpSpPr>
          <p:cNvPr id="4" name="Group 3"/>
          <p:cNvGrpSpPr/>
          <p:nvPr/>
        </p:nvGrpSpPr>
        <p:grpSpPr>
          <a:xfrm>
            <a:off x="4514225" y="3710502"/>
            <a:ext cx="1585652" cy="1284745"/>
            <a:chOff x="6127853" y="4873095"/>
            <a:chExt cx="1585652" cy="1284745"/>
          </a:xfrm>
        </p:grpSpPr>
        <p:pic>
          <p:nvPicPr>
            <p:cNvPr id="9" name="Picture 8"/>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466699" y="4873095"/>
              <a:ext cx="907960" cy="914400"/>
            </a:xfrm>
            <a:prstGeom prst="rect">
              <a:avLst/>
            </a:prstGeom>
          </p:spPr>
        </p:pic>
        <p:sp>
          <p:nvSpPr>
            <p:cNvPr id="18" name="TextBox 17"/>
            <p:cNvSpPr txBox="1"/>
            <p:nvPr/>
          </p:nvSpPr>
          <p:spPr>
            <a:xfrm>
              <a:off x="6127853" y="5788508"/>
              <a:ext cx="158565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AGRICULTURE</a:t>
              </a:r>
            </a:p>
          </p:txBody>
        </p:sp>
      </p:grpSp>
      <p:grpSp>
        <p:nvGrpSpPr>
          <p:cNvPr id="11" name="Group 10"/>
          <p:cNvGrpSpPr/>
          <p:nvPr/>
        </p:nvGrpSpPr>
        <p:grpSpPr>
          <a:xfrm>
            <a:off x="1473311" y="1873095"/>
            <a:ext cx="1531286" cy="1560731"/>
            <a:chOff x="3510130" y="4873095"/>
            <a:chExt cx="1531286" cy="1560731"/>
          </a:xfrm>
        </p:grpSpPr>
        <p:pic>
          <p:nvPicPr>
            <p:cNvPr id="7" name="Picture 6"/>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3820849" y="4873095"/>
              <a:ext cx="909848" cy="914400"/>
            </a:xfrm>
            <a:prstGeom prst="rect">
              <a:avLst/>
            </a:prstGeom>
          </p:spPr>
        </p:pic>
        <p:sp>
          <p:nvSpPr>
            <p:cNvPr id="16" name="TextBox 15"/>
            <p:cNvSpPr txBox="1"/>
            <p:nvPr/>
          </p:nvSpPr>
          <p:spPr>
            <a:xfrm>
              <a:off x="3510130" y="5787495"/>
              <a:ext cx="1531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WATER RESOURCES</a:t>
              </a:r>
            </a:p>
          </p:txBody>
        </p:sp>
      </p:grpSp>
      <p:grpSp>
        <p:nvGrpSpPr>
          <p:cNvPr id="13" name="Group 12"/>
          <p:cNvGrpSpPr/>
          <p:nvPr/>
        </p:nvGrpSpPr>
        <p:grpSpPr>
          <a:xfrm>
            <a:off x="3509786" y="1873095"/>
            <a:ext cx="1497588" cy="1563548"/>
            <a:chOff x="2449773" y="2956294"/>
            <a:chExt cx="1497588" cy="1563548"/>
          </a:xfrm>
        </p:grpSpPr>
        <p:pic>
          <p:nvPicPr>
            <p:cNvPr id="12" name="Picture 11"/>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2743647" y="2956294"/>
              <a:ext cx="909840" cy="914400"/>
            </a:xfrm>
            <a:prstGeom prst="rect">
              <a:avLst/>
            </a:prstGeom>
          </p:spPr>
        </p:pic>
        <p:sp>
          <p:nvSpPr>
            <p:cNvPr id="21" name="TextBox 20"/>
            <p:cNvSpPr txBox="1"/>
            <p:nvPr/>
          </p:nvSpPr>
          <p:spPr>
            <a:xfrm>
              <a:off x="2449773" y="3873511"/>
              <a:ext cx="149758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HEALTH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AIR QUALITY</a:t>
              </a:r>
            </a:p>
          </p:txBody>
        </p:sp>
      </p:grpSp>
      <p:pic>
        <p:nvPicPr>
          <p:cNvPr id="24" name="Picture 23"/>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39049" t="32687" r="36625" b="53350"/>
          <a:stretch/>
        </p:blipFill>
        <p:spPr>
          <a:xfrm>
            <a:off x="57254" y="72616"/>
            <a:ext cx="2506717" cy="898634"/>
          </a:xfrm>
          <a:prstGeom prst="rect">
            <a:avLst/>
          </a:prstGeom>
        </p:spPr>
      </p:pic>
      <p:sp>
        <p:nvSpPr>
          <p:cNvPr id="25" name="TextBox 24"/>
          <p:cNvSpPr txBox="1"/>
          <p:nvPr/>
        </p:nvSpPr>
        <p:spPr>
          <a:xfrm>
            <a:off x="2551561" y="229546"/>
            <a:ext cx="614886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20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2021 FALL PREVIEW</a:t>
            </a:r>
          </a:p>
        </p:txBody>
      </p:sp>
      <p:grpSp>
        <p:nvGrpSpPr>
          <p:cNvPr id="2" name="Group 1"/>
          <p:cNvGrpSpPr/>
          <p:nvPr/>
        </p:nvGrpSpPr>
        <p:grpSpPr>
          <a:xfrm>
            <a:off x="6878593" y="3710502"/>
            <a:ext cx="1005840" cy="1265975"/>
            <a:chOff x="9190668" y="1851123"/>
            <a:chExt cx="1005840" cy="1265975"/>
          </a:xfrm>
        </p:grpSpPr>
        <p:pic>
          <p:nvPicPr>
            <p:cNvPr id="26" name="Picture 25"/>
            <p:cNvPicPr>
              <a:picLocks noChangeAspect="1"/>
            </p:cNvPicPr>
            <p:nvPr/>
          </p:nvPicPr>
          <p:blipFill>
            <a:blip r:embed="rId9" cstate="print">
              <a:extLst>
                <a:ext uri="{28A0092B-C50C-407E-A947-70E740481C1C}">
                  <a14:useLocalDpi xmlns:a14="http://schemas.microsoft.com/office/drawing/2010/main" val="0"/>
                </a:ext>
              </a:extLst>
            </a:blip>
            <a:srcRect/>
            <a:stretch/>
          </p:blipFill>
          <p:spPr>
            <a:xfrm>
              <a:off x="9238675" y="1851123"/>
              <a:ext cx="909828" cy="914400"/>
            </a:xfrm>
            <a:prstGeom prst="rect">
              <a:avLst/>
            </a:prstGeom>
          </p:spPr>
        </p:pic>
        <p:sp>
          <p:nvSpPr>
            <p:cNvPr id="30" name="TextBox 29"/>
            <p:cNvSpPr txBox="1"/>
            <p:nvPr/>
          </p:nvSpPr>
          <p:spPr>
            <a:xfrm>
              <a:off x="9190668" y="2747766"/>
              <a:ext cx="1005840" cy="369332"/>
            </a:xfrm>
            <a:prstGeom prst="rect">
              <a:avLst/>
            </a:prstGeom>
            <a:noFill/>
          </p:spPr>
          <p:txBody>
            <a:bodyPr wrap="square" rtlCol="0">
              <a:spAutoFit/>
            </a:bodyPr>
            <a:lstStyle/>
            <a:p>
              <a:pPr algn="ctr"/>
              <a:r>
                <a:rPr lang="en-US" dirty="0">
                  <a:solidFill>
                    <a:schemeClr val="tx1">
                      <a:lumMod val="75000"/>
                      <a:lumOff val="25000"/>
                    </a:schemeClr>
                  </a:solidFill>
                  <a:latin typeface="Arial Narrow" panose="020B0606020202030204" pitchFamily="34" charset="0"/>
                </a:rPr>
                <a:t>ENERGY</a:t>
              </a:r>
            </a:p>
          </p:txBody>
        </p:sp>
      </p:grpSp>
    </p:spTree>
    <p:extLst>
      <p:ext uri="{BB962C8B-B14F-4D97-AF65-F5344CB8AC3E}">
        <p14:creationId xmlns:p14="http://schemas.microsoft.com/office/powerpoint/2010/main" val="2128223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Chart 13"/>
          <p:cNvGraphicFramePr/>
          <p:nvPr>
            <p:extLst>
              <p:ext uri="{D42A27DB-BD31-4B8C-83A1-F6EECF244321}">
                <p14:modId xmlns:p14="http://schemas.microsoft.com/office/powerpoint/2010/main" val="3164684164"/>
              </p:ext>
            </p:extLst>
          </p:nvPr>
        </p:nvGraphicFramePr>
        <p:xfrm>
          <a:off x="5800288" y="3735466"/>
          <a:ext cx="3741268"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p:cNvSpPr txBox="1"/>
          <p:nvPr/>
        </p:nvSpPr>
        <p:spPr>
          <a:xfrm>
            <a:off x="6850864" y="5063447"/>
            <a:ext cx="150475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THEMATIC AREA</a:t>
            </a:r>
          </a:p>
        </p:txBody>
      </p:sp>
      <p:pic>
        <p:nvPicPr>
          <p:cNvPr id="21" name="Picture 20"/>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39049" t="32687" r="36625" b="53350"/>
          <a:stretch/>
        </p:blipFill>
        <p:spPr>
          <a:xfrm>
            <a:off x="57254" y="72616"/>
            <a:ext cx="2506717" cy="898634"/>
          </a:xfrm>
          <a:prstGeom prst="rect">
            <a:avLst/>
          </a:prstGeom>
        </p:spPr>
      </p:pic>
      <p:sp>
        <p:nvSpPr>
          <p:cNvPr id="22" name="TextBox 21"/>
          <p:cNvSpPr txBox="1"/>
          <p:nvPr/>
        </p:nvSpPr>
        <p:spPr>
          <a:xfrm>
            <a:off x="2551561" y="229546"/>
            <a:ext cx="614886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20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2021 FALL PORTFOLIO</a:t>
            </a:r>
          </a:p>
        </p:txBody>
      </p:sp>
      <p:grpSp>
        <p:nvGrpSpPr>
          <p:cNvPr id="3" name="Group 2"/>
          <p:cNvGrpSpPr/>
          <p:nvPr/>
        </p:nvGrpSpPr>
        <p:grpSpPr>
          <a:xfrm>
            <a:off x="194897" y="1029065"/>
            <a:ext cx="5511622" cy="1223528"/>
            <a:chOff x="510873" y="1029065"/>
            <a:chExt cx="5511622" cy="1223528"/>
          </a:xfrm>
        </p:grpSpPr>
        <p:pic>
          <p:nvPicPr>
            <p:cNvPr id="20" name="Picture 19"/>
            <p:cNvPicPr>
              <a:picLocks noChangeAspect="1"/>
            </p:cNvPicPr>
            <p:nvPr/>
          </p:nvPicPr>
          <p:blipFill rotWithShape="1">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l="4034" t="5777" r="42589" b="83674"/>
            <a:stretch/>
          </p:blipFill>
          <p:spPr>
            <a:xfrm>
              <a:off x="510873" y="1298505"/>
              <a:ext cx="5500254" cy="678873"/>
            </a:xfrm>
            <a:prstGeom prst="rect">
              <a:avLst/>
            </a:prstGeom>
          </p:spPr>
        </p:pic>
        <p:sp>
          <p:nvSpPr>
            <p:cNvPr id="23" name="TextBox 22"/>
            <p:cNvSpPr txBox="1"/>
            <p:nvPr/>
          </p:nvSpPr>
          <p:spPr>
            <a:xfrm>
              <a:off x="511950" y="1299373"/>
              <a:ext cx="956248" cy="707886"/>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4000" b="1" spc="120" dirty="0">
                  <a:solidFill>
                    <a:srgbClr val="D0AB2C"/>
                  </a:solidFill>
                  <a:latin typeface="Arial Narrow" panose="020B0606020202030204" pitchFamily="34" charset="0"/>
                </a:rPr>
                <a:t>94</a:t>
              </a:r>
              <a:endParaRPr kumimoji="0" lang="en-US" sz="4000" b="1" i="0" u="none" strike="noStrike" kern="1200" cap="none" spc="120" normalizeH="0" baseline="0" noProof="0" dirty="0">
                <a:ln>
                  <a:noFill/>
                </a:ln>
                <a:solidFill>
                  <a:srgbClr val="D0AB2C"/>
                </a:solidFill>
                <a:effectLst/>
                <a:uLnTx/>
                <a:uFillTx/>
                <a:latin typeface="Arial Narrow" panose="020B0606020202030204" pitchFamily="34" charset="0"/>
                <a:ea typeface="+mn-ea"/>
                <a:cs typeface="+mn-cs"/>
              </a:endParaRPr>
            </a:p>
          </p:txBody>
        </p:sp>
        <p:sp>
          <p:nvSpPr>
            <p:cNvPr id="24" name="TextBox 23"/>
            <p:cNvSpPr txBox="1"/>
            <p:nvPr/>
          </p:nvSpPr>
          <p:spPr>
            <a:xfrm>
              <a:off x="566542" y="1914039"/>
              <a:ext cx="164592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PARTICIPANTS</a:t>
              </a:r>
            </a:p>
          </p:txBody>
        </p:sp>
        <p:sp>
          <p:nvSpPr>
            <p:cNvPr id="25" name="TextBox 24"/>
            <p:cNvSpPr txBox="1"/>
            <p:nvPr/>
          </p:nvSpPr>
          <p:spPr>
            <a:xfrm>
              <a:off x="511950" y="1029065"/>
              <a:ext cx="2039561"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140" normalizeH="0" baseline="0" noProof="0" dirty="0">
                  <a:ln>
                    <a:noFill/>
                  </a:ln>
                  <a:solidFill>
                    <a:srgbClr val="D0AB2C"/>
                  </a:solidFill>
                  <a:effectLst/>
                  <a:uLnTx/>
                  <a:uFillTx/>
                  <a:latin typeface="Arial Narrow" panose="020B0606020202030204" pitchFamily="34" charset="0"/>
                  <a:ea typeface="+mn-ea"/>
                  <a:cs typeface="+mn-cs"/>
                </a:rPr>
                <a:t>ENGAGEMENT:</a:t>
              </a:r>
            </a:p>
          </p:txBody>
        </p:sp>
        <p:sp>
          <p:nvSpPr>
            <p:cNvPr id="26" name="TextBox 25"/>
            <p:cNvSpPr txBox="1"/>
            <p:nvPr/>
          </p:nvSpPr>
          <p:spPr>
            <a:xfrm>
              <a:off x="2465302" y="1914039"/>
              <a:ext cx="182880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PARTNER ORGS</a:t>
              </a:r>
            </a:p>
          </p:txBody>
        </p:sp>
        <p:sp>
          <p:nvSpPr>
            <p:cNvPr id="27" name="TextBox 26"/>
            <p:cNvSpPr txBox="1"/>
            <p:nvPr/>
          </p:nvSpPr>
          <p:spPr>
            <a:xfrm>
              <a:off x="4559455" y="1914039"/>
              <a:ext cx="1463040"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PROJECTS</a:t>
              </a:r>
            </a:p>
          </p:txBody>
        </p:sp>
        <p:sp>
          <p:nvSpPr>
            <p:cNvPr id="28" name="TextBox 27"/>
            <p:cNvSpPr txBox="1"/>
            <p:nvPr/>
          </p:nvSpPr>
          <p:spPr>
            <a:xfrm>
              <a:off x="2508912" y="1299373"/>
              <a:ext cx="885563" cy="707886"/>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20" normalizeH="0" baseline="0" noProof="0" dirty="0">
                  <a:ln>
                    <a:noFill/>
                  </a:ln>
                  <a:solidFill>
                    <a:srgbClr val="D0AB2C"/>
                  </a:solidFill>
                  <a:effectLst/>
                  <a:uLnTx/>
                  <a:uFillTx/>
                  <a:latin typeface="Arial Narrow" panose="020B0606020202030204" pitchFamily="34" charset="0"/>
                  <a:ea typeface="+mn-ea"/>
                  <a:cs typeface="+mn-cs"/>
                </a:rPr>
                <a:t>57</a:t>
              </a:r>
            </a:p>
          </p:txBody>
        </p:sp>
        <p:sp>
          <p:nvSpPr>
            <p:cNvPr id="29" name="TextBox 28"/>
            <p:cNvSpPr txBox="1"/>
            <p:nvPr/>
          </p:nvSpPr>
          <p:spPr>
            <a:xfrm>
              <a:off x="4236050" y="1299373"/>
              <a:ext cx="979421" cy="707886"/>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20" normalizeH="0" baseline="0" noProof="0" dirty="0">
                  <a:ln>
                    <a:noFill/>
                  </a:ln>
                  <a:solidFill>
                    <a:srgbClr val="D0AB2C"/>
                  </a:solidFill>
                  <a:effectLst/>
                  <a:uLnTx/>
                  <a:uFillTx/>
                  <a:latin typeface="Arial Narrow" panose="020B0606020202030204" pitchFamily="34" charset="0"/>
                  <a:ea typeface="+mn-ea"/>
                  <a:cs typeface="+mn-cs"/>
                </a:rPr>
                <a:t>20</a:t>
              </a:r>
            </a:p>
          </p:txBody>
        </p:sp>
      </p:grpSp>
      <p:grpSp>
        <p:nvGrpSpPr>
          <p:cNvPr id="2" name="Group 1"/>
          <p:cNvGrpSpPr/>
          <p:nvPr/>
        </p:nvGrpSpPr>
        <p:grpSpPr>
          <a:xfrm>
            <a:off x="194897" y="2479737"/>
            <a:ext cx="2943222" cy="1178910"/>
            <a:chOff x="7035086" y="1047855"/>
            <a:chExt cx="2943222" cy="1178910"/>
          </a:xfrm>
        </p:grpSpPr>
        <p:sp>
          <p:nvSpPr>
            <p:cNvPr id="30" name="TextBox 29"/>
            <p:cNvSpPr txBox="1"/>
            <p:nvPr/>
          </p:nvSpPr>
          <p:spPr>
            <a:xfrm>
              <a:off x="7035086" y="1047855"/>
              <a:ext cx="2039561"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140" normalizeH="0" baseline="0" noProof="0" dirty="0">
                  <a:ln>
                    <a:noFill/>
                  </a:ln>
                  <a:solidFill>
                    <a:srgbClr val="D0AB2C"/>
                  </a:solidFill>
                  <a:effectLst/>
                  <a:uLnTx/>
                  <a:uFillTx/>
                  <a:latin typeface="Arial Narrow" panose="020B0606020202030204" pitchFamily="34" charset="0"/>
                  <a:ea typeface="+mn-ea"/>
                  <a:cs typeface="+mn-cs"/>
                </a:rPr>
                <a:t>IMPACT:</a:t>
              </a:r>
            </a:p>
          </p:txBody>
        </p:sp>
        <p:sp>
          <p:nvSpPr>
            <p:cNvPr id="31" name="TextBox 30"/>
            <p:cNvSpPr txBox="1"/>
            <p:nvPr/>
          </p:nvSpPr>
          <p:spPr>
            <a:xfrm>
              <a:off x="7035086" y="1252525"/>
              <a:ext cx="7858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20" normalizeH="0" baseline="0" noProof="0" dirty="0">
                  <a:ln>
                    <a:noFill/>
                  </a:ln>
                  <a:solidFill>
                    <a:srgbClr val="D0AB2C"/>
                  </a:solidFill>
                  <a:effectLst/>
                  <a:uLnTx/>
                  <a:uFillTx/>
                  <a:latin typeface="Arial Narrow" panose="020B0606020202030204" pitchFamily="34" charset="0"/>
                  <a:ea typeface="+mn-ea"/>
                  <a:cs typeface="+mn-cs"/>
                </a:rPr>
                <a:t>30</a:t>
              </a:r>
            </a:p>
          </p:txBody>
        </p:sp>
        <p:sp>
          <p:nvSpPr>
            <p:cNvPr id="32" name="TextBox 31"/>
            <p:cNvSpPr txBox="1"/>
            <p:nvPr/>
          </p:nvSpPr>
          <p:spPr>
            <a:xfrm>
              <a:off x="7035086" y="1888211"/>
              <a:ext cx="1514046"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U.S. STATES</a:t>
              </a:r>
            </a:p>
          </p:txBody>
        </p:sp>
        <p:sp>
          <p:nvSpPr>
            <p:cNvPr id="33" name="TextBox 32"/>
            <p:cNvSpPr txBox="1"/>
            <p:nvPr/>
          </p:nvSpPr>
          <p:spPr>
            <a:xfrm>
              <a:off x="8464262" y="1252525"/>
              <a:ext cx="78581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120" normalizeH="0" baseline="0" noProof="0" dirty="0">
                  <a:ln>
                    <a:noFill/>
                  </a:ln>
                  <a:solidFill>
                    <a:srgbClr val="D0AB2C"/>
                  </a:solidFill>
                  <a:effectLst/>
                  <a:uLnTx/>
                  <a:uFillTx/>
                  <a:latin typeface="Arial Narrow" panose="020B0606020202030204" pitchFamily="34" charset="0"/>
                  <a:ea typeface="+mn-ea"/>
                  <a:cs typeface="+mn-cs"/>
                </a:rPr>
                <a:t>10</a:t>
              </a:r>
            </a:p>
          </p:txBody>
        </p:sp>
        <p:sp>
          <p:nvSpPr>
            <p:cNvPr id="34" name="TextBox 33"/>
            <p:cNvSpPr txBox="1"/>
            <p:nvPr/>
          </p:nvSpPr>
          <p:spPr>
            <a:xfrm>
              <a:off x="8464262" y="1888211"/>
              <a:ext cx="1514046"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COUNTRIES</a:t>
              </a:r>
            </a:p>
          </p:txBody>
        </p:sp>
      </p:grpSp>
      <p:sp>
        <p:nvSpPr>
          <p:cNvPr id="45" name="TextBox 44"/>
          <p:cNvSpPr txBox="1"/>
          <p:nvPr/>
        </p:nvSpPr>
        <p:spPr>
          <a:xfrm>
            <a:off x="9802574" y="946"/>
            <a:ext cx="2560320"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Arial" panose="020B0604020202020204" pitchFamily="34" charset="0"/>
                <a:ea typeface="+mn-ea"/>
                <a:cs typeface="Arial" panose="020B0604020202020204" pitchFamily="34" charset="0"/>
              </a:rPr>
              <a:t>*Impacts and partners are tentative</a:t>
            </a:r>
          </a:p>
        </p:txBody>
      </p:sp>
      <p:grpSp>
        <p:nvGrpSpPr>
          <p:cNvPr id="54" name="Group 53">
            <a:extLst>
              <a:ext uri="{FF2B5EF4-FFF2-40B4-BE49-F238E27FC236}">
                <a16:creationId xmlns:a16="http://schemas.microsoft.com/office/drawing/2014/main" id="{99F7C5B7-D31E-2645-A720-E5B23E3AEE68}"/>
              </a:ext>
            </a:extLst>
          </p:cNvPr>
          <p:cNvGrpSpPr/>
          <p:nvPr/>
        </p:nvGrpSpPr>
        <p:grpSpPr>
          <a:xfrm>
            <a:off x="5912306" y="784004"/>
            <a:ext cx="6188706" cy="2848855"/>
            <a:chOff x="4448076" y="380098"/>
            <a:chExt cx="6188706" cy="2848855"/>
          </a:xfrm>
        </p:grpSpPr>
        <p:pic>
          <p:nvPicPr>
            <p:cNvPr id="55" name="Picture 54">
              <a:extLst>
                <a:ext uri="{FF2B5EF4-FFF2-40B4-BE49-F238E27FC236}">
                  <a16:creationId xmlns:a16="http://schemas.microsoft.com/office/drawing/2014/main" id="{294F0684-EBDF-F648-8F09-831A4F0A0A8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943" r="3509"/>
            <a:stretch/>
          </p:blipFill>
          <p:spPr>
            <a:xfrm>
              <a:off x="6584896" y="380098"/>
              <a:ext cx="4051886" cy="1920240"/>
            </a:xfrm>
            <a:prstGeom prst="rect">
              <a:avLst/>
            </a:prstGeom>
          </p:spPr>
        </p:pic>
        <p:pic>
          <p:nvPicPr>
            <p:cNvPr id="56" name="Picture 55">
              <a:extLst>
                <a:ext uri="{FF2B5EF4-FFF2-40B4-BE49-F238E27FC236}">
                  <a16:creationId xmlns:a16="http://schemas.microsoft.com/office/drawing/2014/main" id="{0F6B8E1A-8582-4848-975A-B89E17C7A9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48076" y="1562406"/>
              <a:ext cx="2694499" cy="1666547"/>
            </a:xfrm>
            <a:prstGeom prst="rect">
              <a:avLst/>
            </a:prstGeom>
            <a:ln>
              <a:noFill/>
            </a:ln>
          </p:spPr>
        </p:pic>
        <p:cxnSp>
          <p:nvCxnSpPr>
            <p:cNvPr id="57" name="Straight Connector 56">
              <a:extLst>
                <a:ext uri="{FF2B5EF4-FFF2-40B4-BE49-F238E27FC236}">
                  <a16:creationId xmlns:a16="http://schemas.microsoft.com/office/drawing/2014/main" id="{FABD464B-A528-FB47-BE49-4059C731797F}"/>
                </a:ext>
              </a:extLst>
            </p:cNvPr>
            <p:cNvCxnSpPr/>
            <p:nvPr/>
          </p:nvCxnSpPr>
          <p:spPr>
            <a:xfrm flipH="1">
              <a:off x="4713252" y="794436"/>
              <a:ext cx="2317240" cy="77299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A661004D-E27F-CE49-B901-0F8898CA69EE}"/>
                </a:ext>
              </a:extLst>
            </p:cNvPr>
            <p:cNvCxnSpPr/>
            <p:nvPr/>
          </p:nvCxnSpPr>
          <p:spPr>
            <a:xfrm flipH="1">
              <a:off x="6668452" y="1129373"/>
              <a:ext cx="751607" cy="2002131"/>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aphicFrame>
        <p:nvGraphicFramePr>
          <p:cNvPr id="40" name="Chart 39"/>
          <p:cNvGraphicFramePr/>
          <p:nvPr>
            <p:extLst>
              <p:ext uri="{D42A27DB-BD31-4B8C-83A1-F6EECF244321}">
                <p14:modId xmlns:p14="http://schemas.microsoft.com/office/powerpoint/2010/main" val="2293399714"/>
              </p:ext>
            </p:extLst>
          </p:nvPr>
        </p:nvGraphicFramePr>
        <p:xfrm>
          <a:off x="2762937" y="3718736"/>
          <a:ext cx="3579284" cy="3200400"/>
        </p:xfrm>
        <a:graphic>
          <a:graphicData uri="http://schemas.openxmlformats.org/drawingml/2006/chart">
            <c:chart xmlns:c="http://schemas.openxmlformats.org/drawingml/2006/chart" xmlns:r="http://schemas.openxmlformats.org/officeDocument/2006/relationships" r:id="rId7"/>
          </a:graphicData>
        </a:graphic>
      </p:graphicFrame>
      <p:sp>
        <p:nvSpPr>
          <p:cNvPr id="4" name="Rectangle 3"/>
          <p:cNvSpPr/>
          <p:nvPr/>
        </p:nvSpPr>
        <p:spPr>
          <a:xfrm>
            <a:off x="145979" y="995863"/>
            <a:ext cx="5593432" cy="2711995"/>
          </a:xfrm>
          <a:prstGeom prst="rect">
            <a:avLst/>
          </a:prstGeom>
          <a:noFill/>
          <a:ln>
            <a:solidFill>
              <a:srgbClr val="D0AB2C"/>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5" name="Group 4"/>
          <p:cNvGrpSpPr/>
          <p:nvPr/>
        </p:nvGrpSpPr>
        <p:grpSpPr>
          <a:xfrm>
            <a:off x="422863" y="4001344"/>
            <a:ext cx="2645606" cy="2706283"/>
            <a:chOff x="141511" y="4034168"/>
            <a:chExt cx="2645606" cy="2706283"/>
          </a:xfrm>
        </p:grpSpPr>
        <p:sp>
          <p:nvSpPr>
            <p:cNvPr id="46" name="TextBox 45"/>
            <p:cNvSpPr txBox="1"/>
            <p:nvPr/>
          </p:nvSpPr>
          <p:spPr>
            <a:xfrm>
              <a:off x="980712" y="4034168"/>
              <a:ext cx="151404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ACADEMIC</a:t>
              </a:r>
            </a:p>
          </p:txBody>
        </p:sp>
        <p:sp>
          <p:nvSpPr>
            <p:cNvPr id="47" name="TextBox 46"/>
            <p:cNvSpPr txBox="1"/>
            <p:nvPr/>
          </p:nvSpPr>
          <p:spPr>
            <a:xfrm>
              <a:off x="961240" y="4374632"/>
              <a:ext cx="151404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CONSORTIUM</a:t>
              </a:r>
            </a:p>
          </p:txBody>
        </p:sp>
        <p:sp>
          <p:nvSpPr>
            <p:cNvPr id="48" name="TextBox 47"/>
            <p:cNvSpPr txBox="1"/>
            <p:nvPr/>
          </p:nvSpPr>
          <p:spPr>
            <a:xfrm>
              <a:off x="250566" y="4717672"/>
              <a:ext cx="2224720"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LOCAL GOVERNMENT</a:t>
              </a:r>
            </a:p>
          </p:txBody>
        </p:sp>
        <p:sp>
          <p:nvSpPr>
            <p:cNvPr id="49" name="TextBox 48"/>
            <p:cNvSpPr txBox="1"/>
            <p:nvPr/>
          </p:nvSpPr>
          <p:spPr>
            <a:xfrm>
              <a:off x="250566" y="5060713"/>
              <a:ext cx="2224720"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STATE GOVERNMENT</a:t>
              </a:r>
            </a:p>
          </p:txBody>
        </p:sp>
        <p:sp>
          <p:nvSpPr>
            <p:cNvPr id="50" name="TextBox 49"/>
            <p:cNvSpPr txBox="1"/>
            <p:nvPr/>
          </p:nvSpPr>
          <p:spPr>
            <a:xfrm>
              <a:off x="141511" y="5403752"/>
              <a:ext cx="233377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FEDERAL GOVERNMENT</a:t>
              </a:r>
            </a:p>
          </p:txBody>
        </p:sp>
        <p:sp>
          <p:nvSpPr>
            <p:cNvPr id="51" name="TextBox 50"/>
            <p:cNvSpPr txBox="1"/>
            <p:nvPr/>
          </p:nvSpPr>
          <p:spPr>
            <a:xfrm>
              <a:off x="961240" y="5746792"/>
              <a:ext cx="151404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FOR-PROFIT</a:t>
              </a:r>
            </a:p>
          </p:txBody>
        </p:sp>
        <p:sp>
          <p:nvSpPr>
            <p:cNvPr id="52" name="TextBox 51"/>
            <p:cNvSpPr txBox="1"/>
            <p:nvPr/>
          </p:nvSpPr>
          <p:spPr>
            <a:xfrm>
              <a:off x="961240" y="6089832"/>
              <a:ext cx="1514046"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NON-PROFIT</a:t>
              </a:r>
            </a:p>
          </p:txBody>
        </p:sp>
        <p:sp>
          <p:nvSpPr>
            <p:cNvPr id="53" name="TextBox 52"/>
            <p:cNvSpPr txBox="1"/>
            <p:nvPr/>
          </p:nvSpPr>
          <p:spPr>
            <a:xfrm>
              <a:off x="633433" y="6432674"/>
              <a:ext cx="1821483"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INTERNATIONAL</a:t>
              </a:r>
            </a:p>
          </p:txBody>
        </p:sp>
        <p:sp>
          <p:nvSpPr>
            <p:cNvPr id="35" name="Oval 34"/>
            <p:cNvSpPr/>
            <p:nvPr/>
          </p:nvSpPr>
          <p:spPr>
            <a:xfrm>
              <a:off x="2512797" y="4050896"/>
              <a:ext cx="274320" cy="274320"/>
            </a:xfrm>
            <a:prstGeom prst="ellipse">
              <a:avLst/>
            </a:prstGeom>
            <a:solidFill>
              <a:schemeClr val="bg1"/>
            </a:solidFill>
            <a:ln w="19050">
              <a:solidFill>
                <a:srgbClr val="BD5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6" name="Oval 85"/>
            <p:cNvSpPr/>
            <p:nvPr/>
          </p:nvSpPr>
          <p:spPr>
            <a:xfrm>
              <a:off x="2512797" y="4391360"/>
              <a:ext cx="274320" cy="274320"/>
            </a:xfrm>
            <a:prstGeom prst="ellipse">
              <a:avLst/>
            </a:prstGeom>
            <a:noFill/>
            <a:ln w="19050">
              <a:solidFill>
                <a:srgbClr val="EB70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2512797" y="4734400"/>
              <a:ext cx="274320" cy="274320"/>
            </a:xfrm>
            <a:prstGeom prst="ellipse">
              <a:avLst/>
            </a:prstGeom>
            <a:noFill/>
            <a:ln w="19050">
              <a:solidFill>
                <a:srgbClr val="DD9C7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8" name="Oval 87"/>
            <p:cNvSpPr/>
            <p:nvPr/>
          </p:nvSpPr>
          <p:spPr>
            <a:xfrm>
              <a:off x="2512797" y="5077440"/>
              <a:ext cx="274320" cy="274320"/>
            </a:xfrm>
            <a:prstGeom prst="ellipse">
              <a:avLst/>
            </a:prstGeom>
            <a:noFill/>
            <a:ln w="19050">
              <a:solidFill>
                <a:srgbClr val="BAC6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2512797" y="5420480"/>
              <a:ext cx="274320" cy="274320"/>
            </a:xfrm>
            <a:prstGeom prst="ellipse">
              <a:avLst/>
            </a:prstGeom>
            <a:noFill/>
            <a:ln w="19050">
              <a:solidFill>
                <a:srgbClr val="96BF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0" name="Oval 89"/>
            <p:cNvSpPr/>
            <p:nvPr/>
          </p:nvSpPr>
          <p:spPr>
            <a:xfrm>
              <a:off x="2512797" y="5763520"/>
              <a:ext cx="274320" cy="274320"/>
            </a:xfrm>
            <a:prstGeom prst="ellipse">
              <a:avLst/>
            </a:prstGeom>
            <a:noFill/>
            <a:ln w="19050">
              <a:solidFill>
                <a:srgbClr val="85C7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1" name="Oval 90"/>
            <p:cNvSpPr/>
            <p:nvPr/>
          </p:nvSpPr>
          <p:spPr>
            <a:xfrm>
              <a:off x="2512797" y="6106560"/>
              <a:ext cx="274320" cy="274320"/>
            </a:xfrm>
            <a:prstGeom prst="ellipse">
              <a:avLst/>
            </a:prstGeom>
            <a:noFill/>
            <a:ln w="19050">
              <a:solidFill>
                <a:srgbClr val="4B72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92" name="Oval 91"/>
            <p:cNvSpPr/>
            <p:nvPr/>
          </p:nvSpPr>
          <p:spPr>
            <a:xfrm>
              <a:off x="2512797" y="6449402"/>
              <a:ext cx="274320" cy="274320"/>
            </a:xfrm>
            <a:prstGeom prst="ellipse">
              <a:avLst/>
            </a:prstGeom>
            <a:noFill/>
            <a:ln w="19050">
              <a:solidFill>
                <a:srgbClr val="A485A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93" name="TextBox 92"/>
          <p:cNvSpPr txBox="1"/>
          <p:nvPr/>
        </p:nvSpPr>
        <p:spPr>
          <a:xfrm>
            <a:off x="3404936" y="5063447"/>
            <a:ext cx="212933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INSTITUTIONAL SECTOR</a:t>
            </a:r>
          </a:p>
        </p:txBody>
      </p:sp>
      <p:sp>
        <p:nvSpPr>
          <p:cNvPr id="96" name="Rectangle 95"/>
          <p:cNvSpPr/>
          <p:nvPr/>
        </p:nvSpPr>
        <p:spPr>
          <a:xfrm>
            <a:off x="4294629" y="2223219"/>
            <a:ext cx="1097280"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100" normalizeH="0" baseline="0" noProof="0" dirty="0">
                <a:ln>
                  <a:noFill/>
                </a:ln>
                <a:solidFill>
                  <a:srgbClr val="D0AB2C"/>
                </a:solidFill>
                <a:effectLst/>
                <a:uLnTx/>
                <a:uFillTx/>
                <a:latin typeface="Arial Narrow" panose="020B0606020202030204" pitchFamily="34" charset="0"/>
                <a:ea typeface="+mn-ea"/>
                <a:cs typeface="+mn-cs"/>
              </a:rPr>
              <a:t>TERM I</a:t>
            </a:r>
            <a:r>
              <a:rPr kumimoji="0" lang="en-US" sz="1400" b="0" i="0" u="none" strike="noStrike" kern="1200" cap="none" spc="100" normalizeH="0" baseline="0" noProof="0" dirty="0">
                <a:ln>
                  <a:noFill/>
                </a:ln>
                <a:solidFill>
                  <a:srgbClr val="D0AB2C"/>
                </a:solidFill>
                <a:effectLst/>
                <a:uLnTx/>
                <a:uFillTx/>
                <a:latin typeface="Arial Narrow" panose="020B0606020202030204" pitchFamily="34" charset="0"/>
                <a:ea typeface="+mn-ea"/>
                <a:cs typeface="+mn-cs"/>
              </a:rPr>
              <a:t>: 15 </a:t>
            </a:r>
          </a:p>
        </p:txBody>
      </p:sp>
      <p:sp>
        <p:nvSpPr>
          <p:cNvPr id="97" name="Rectangle 96"/>
          <p:cNvSpPr/>
          <p:nvPr/>
        </p:nvSpPr>
        <p:spPr>
          <a:xfrm>
            <a:off x="4294629" y="2492276"/>
            <a:ext cx="1097280"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100" normalizeH="0" baseline="0" noProof="0" dirty="0">
                <a:ln>
                  <a:noFill/>
                </a:ln>
                <a:solidFill>
                  <a:srgbClr val="D0AB2C"/>
                </a:solidFill>
                <a:effectLst/>
                <a:uLnTx/>
                <a:uFillTx/>
                <a:latin typeface="Arial Narrow" panose="020B0606020202030204" pitchFamily="34" charset="0"/>
                <a:ea typeface="+mn-ea"/>
                <a:cs typeface="+mn-cs"/>
              </a:rPr>
              <a:t>TERM II</a:t>
            </a:r>
            <a:r>
              <a:rPr kumimoji="0" lang="en-US" sz="1400" b="0" i="0" u="none" strike="noStrike" kern="1200" cap="none" spc="100" normalizeH="0" baseline="0" noProof="0" dirty="0">
                <a:ln>
                  <a:noFill/>
                </a:ln>
                <a:solidFill>
                  <a:srgbClr val="D0AB2C"/>
                </a:solidFill>
                <a:effectLst/>
                <a:uLnTx/>
                <a:uFillTx/>
                <a:latin typeface="Arial Narrow" panose="020B0606020202030204" pitchFamily="34" charset="0"/>
                <a:ea typeface="+mn-ea"/>
                <a:cs typeface="+mn-cs"/>
              </a:rPr>
              <a:t>: 4 </a:t>
            </a:r>
          </a:p>
        </p:txBody>
      </p:sp>
      <p:sp>
        <p:nvSpPr>
          <p:cNvPr id="98" name="Rectangle 97"/>
          <p:cNvSpPr/>
          <p:nvPr/>
        </p:nvSpPr>
        <p:spPr>
          <a:xfrm>
            <a:off x="4294629" y="2773055"/>
            <a:ext cx="1097280" cy="274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sng" strike="noStrike" kern="1200" cap="none" spc="100" normalizeH="0" baseline="0" noProof="0" dirty="0">
                <a:ln>
                  <a:noFill/>
                </a:ln>
                <a:solidFill>
                  <a:srgbClr val="D0AB2C"/>
                </a:solidFill>
                <a:effectLst/>
                <a:uLnTx/>
                <a:uFillTx/>
                <a:latin typeface="Arial Narrow" panose="020B0606020202030204" pitchFamily="34" charset="0"/>
                <a:ea typeface="+mn-ea"/>
                <a:cs typeface="+mn-cs"/>
              </a:rPr>
              <a:t>TERM III</a:t>
            </a:r>
            <a:r>
              <a:rPr kumimoji="0" lang="en-US" sz="1400" b="0" i="0" u="none" strike="noStrike" kern="1200" cap="none" spc="100" normalizeH="0" baseline="0" noProof="0" dirty="0">
                <a:ln>
                  <a:noFill/>
                </a:ln>
                <a:solidFill>
                  <a:srgbClr val="D0AB2C"/>
                </a:solidFill>
                <a:effectLst/>
                <a:uLnTx/>
                <a:uFillTx/>
                <a:latin typeface="Arial Narrow" panose="020B0606020202030204" pitchFamily="34" charset="0"/>
                <a:ea typeface="+mn-ea"/>
                <a:cs typeface="+mn-cs"/>
              </a:rPr>
              <a:t>: 1</a:t>
            </a:r>
          </a:p>
        </p:txBody>
      </p:sp>
      <p:grpSp>
        <p:nvGrpSpPr>
          <p:cNvPr id="44" name="Group 43"/>
          <p:cNvGrpSpPr/>
          <p:nvPr/>
        </p:nvGrpSpPr>
        <p:grpSpPr>
          <a:xfrm>
            <a:off x="9034888" y="3994368"/>
            <a:ext cx="3324207" cy="2656364"/>
            <a:chOff x="9034888" y="3899799"/>
            <a:chExt cx="3324207" cy="2656364"/>
          </a:xfrm>
        </p:grpSpPr>
        <p:grpSp>
          <p:nvGrpSpPr>
            <p:cNvPr id="17" name="Group 16"/>
            <p:cNvGrpSpPr/>
            <p:nvPr/>
          </p:nvGrpSpPr>
          <p:grpSpPr>
            <a:xfrm>
              <a:off x="9034892" y="3899799"/>
              <a:ext cx="1792213" cy="307777"/>
              <a:chOff x="9034892" y="3899799"/>
              <a:chExt cx="1792213" cy="307777"/>
            </a:xfrm>
          </p:grpSpPr>
          <p:sp>
            <p:nvSpPr>
              <p:cNvPr id="74" name="TextBox 73"/>
              <p:cNvSpPr txBox="1"/>
              <p:nvPr/>
            </p:nvSpPr>
            <p:spPr>
              <a:xfrm>
                <a:off x="9313059" y="3899799"/>
                <a:ext cx="151404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DISASTERS</a:t>
                </a:r>
              </a:p>
            </p:txBody>
          </p:sp>
          <p:pic>
            <p:nvPicPr>
              <p:cNvPr id="6" name="Picture 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034892" y="3916527"/>
                <a:ext cx="273191" cy="274320"/>
              </a:xfrm>
              <a:prstGeom prst="rect">
                <a:avLst/>
              </a:prstGeom>
            </p:spPr>
          </p:pic>
        </p:grpSp>
        <p:grpSp>
          <p:nvGrpSpPr>
            <p:cNvPr id="38" name="Group 37"/>
            <p:cNvGrpSpPr/>
            <p:nvPr/>
          </p:nvGrpSpPr>
          <p:grpSpPr>
            <a:xfrm>
              <a:off x="9034892" y="5478892"/>
              <a:ext cx="3324203" cy="307777"/>
              <a:chOff x="9034892" y="5478892"/>
              <a:chExt cx="3324203" cy="307777"/>
            </a:xfrm>
          </p:grpSpPr>
          <p:sp>
            <p:nvSpPr>
              <p:cNvPr id="69" name="TextBox 68"/>
              <p:cNvSpPr txBox="1"/>
              <p:nvPr/>
            </p:nvSpPr>
            <p:spPr>
              <a:xfrm>
                <a:off x="9313059" y="5478892"/>
                <a:ext cx="30460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ECOLOGICAL FORECASTING</a:t>
                </a:r>
              </a:p>
            </p:txBody>
          </p:sp>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034892" y="5495620"/>
                <a:ext cx="273191" cy="274320"/>
              </a:xfrm>
              <a:prstGeom prst="rect">
                <a:avLst/>
              </a:prstGeom>
            </p:spPr>
          </p:pic>
        </p:grpSp>
        <p:grpSp>
          <p:nvGrpSpPr>
            <p:cNvPr id="18" name="Group 17"/>
            <p:cNvGrpSpPr/>
            <p:nvPr/>
          </p:nvGrpSpPr>
          <p:grpSpPr>
            <a:xfrm>
              <a:off x="9035165" y="4312233"/>
              <a:ext cx="2479426" cy="307777"/>
              <a:chOff x="9035165" y="4312233"/>
              <a:chExt cx="2479426" cy="307777"/>
            </a:xfrm>
          </p:grpSpPr>
          <p:sp>
            <p:nvSpPr>
              <p:cNvPr id="73" name="TextBox 72"/>
              <p:cNvSpPr txBox="1"/>
              <p:nvPr/>
            </p:nvSpPr>
            <p:spPr>
              <a:xfrm>
                <a:off x="9313059" y="4312233"/>
                <a:ext cx="220153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AGRICULTURE</a:t>
                </a:r>
              </a:p>
            </p:txBody>
          </p:sp>
          <p:pic>
            <p:nvPicPr>
              <p:cNvPr id="8" name="Picture 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035165" y="4328395"/>
                <a:ext cx="272645" cy="274320"/>
              </a:xfrm>
              <a:prstGeom prst="rect">
                <a:avLst/>
              </a:prstGeom>
            </p:spPr>
          </p:pic>
        </p:grpSp>
        <p:grpSp>
          <p:nvGrpSpPr>
            <p:cNvPr id="41" name="Group 40"/>
            <p:cNvGrpSpPr/>
            <p:nvPr/>
          </p:nvGrpSpPr>
          <p:grpSpPr>
            <a:xfrm>
              <a:off x="9034892" y="5863878"/>
              <a:ext cx="2950131" cy="307777"/>
              <a:chOff x="9034892" y="5863878"/>
              <a:chExt cx="2950131" cy="307777"/>
            </a:xfrm>
          </p:grpSpPr>
          <p:sp>
            <p:nvSpPr>
              <p:cNvPr id="71" name="TextBox 70"/>
              <p:cNvSpPr txBox="1"/>
              <p:nvPr/>
            </p:nvSpPr>
            <p:spPr>
              <a:xfrm>
                <a:off x="9313059" y="5863878"/>
                <a:ext cx="267196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HEALTH &amp; AIR QUALITY</a:t>
                </a:r>
              </a:p>
            </p:txBody>
          </p:sp>
          <p:pic>
            <p:nvPicPr>
              <p:cNvPr id="9" name="Picture 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034892" y="5880606"/>
                <a:ext cx="273191" cy="274320"/>
              </a:xfrm>
              <a:prstGeom prst="rect">
                <a:avLst/>
              </a:prstGeom>
            </p:spPr>
          </p:pic>
        </p:grpSp>
        <p:grpSp>
          <p:nvGrpSpPr>
            <p:cNvPr id="37" name="Group 36"/>
            <p:cNvGrpSpPr/>
            <p:nvPr/>
          </p:nvGrpSpPr>
          <p:grpSpPr>
            <a:xfrm>
              <a:off x="9034888" y="5094888"/>
              <a:ext cx="2950135" cy="307777"/>
              <a:chOff x="9034888" y="5094888"/>
              <a:chExt cx="2950135" cy="307777"/>
            </a:xfrm>
          </p:grpSpPr>
          <p:sp>
            <p:nvSpPr>
              <p:cNvPr id="70" name="TextBox 69"/>
              <p:cNvSpPr txBox="1"/>
              <p:nvPr/>
            </p:nvSpPr>
            <p:spPr>
              <a:xfrm>
                <a:off x="9313059" y="5094888"/>
                <a:ext cx="2671964"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URBAN DEVELOPMENT</a:t>
                </a:r>
              </a:p>
            </p:txBody>
          </p:sp>
          <p:pic>
            <p:nvPicPr>
              <p:cNvPr id="12" name="Picture 1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9034888" y="5111616"/>
                <a:ext cx="273198" cy="274320"/>
              </a:xfrm>
              <a:prstGeom prst="rect">
                <a:avLst/>
              </a:prstGeom>
            </p:spPr>
          </p:pic>
        </p:grpSp>
        <p:grpSp>
          <p:nvGrpSpPr>
            <p:cNvPr id="36" name="Group 35"/>
            <p:cNvGrpSpPr/>
            <p:nvPr/>
          </p:nvGrpSpPr>
          <p:grpSpPr>
            <a:xfrm>
              <a:off x="9034894" y="4704700"/>
              <a:ext cx="2479697" cy="307777"/>
              <a:chOff x="9034894" y="4704700"/>
              <a:chExt cx="2479697" cy="307777"/>
            </a:xfrm>
          </p:grpSpPr>
          <p:sp>
            <p:nvSpPr>
              <p:cNvPr id="68" name="TextBox 67"/>
              <p:cNvSpPr txBox="1"/>
              <p:nvPr/>
            </p:nvSpPr>
            <p:spPr>
              <a:xfrm>
                <a:off x="9313059" y="4704700"/>
                <a:ext cx="220153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WATER RESOURCES</a:t>
                </a:r>
              </a:p>
            </p:txBody>
          </p:sp>
          <p:pic>
            <p:nvPicPr>
              <p:cNvPr id="13" name="Picture 1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9034894" y="4721428"/>
                <a:ext cx="273187" cy="274320"/>
              </a:xfrm>
              <a:prstGeom prst="rect">
                <a:avLst/>
              </a:prstGeom>
            </p:spPr>
          </p:pic>
        </p:grpSp>
        <p:grpSp>
          <p:nvGrpSpPr>
            <p:cNvPr id="39" name="Group 38"/>
            <p:cNvGrpSpPr/>
            <p:nvPr/>
          </p:nvGrpSpPr>
          <p:grpSpPr>
            <a:xfrm>
              <a:off x="9035929" y="6248386"/>
              <a:ext cx="1791176" cy="307777"/>
              <a:chOff x="9035929" y="6279898"/>
              <a:chExt cx="1791176" cy="307777"/>
            </a:xfrm>
          </p:grpSpPr>
          <p:sp>
            <p:nvSpPr>
              <p:cNvPr id="75" name="TextBox 74"/>
              <p:cNvSpPr txBox="1"/>
              <p:nvPr/>
            </p:nvSpPr>
            <p:spPr>
              <a:xfrm>
                <a:off x="9313059" y="6279898"/>
                <a:ext cx="151404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140" normalizeH="0" baseline="0" noProof="0" dirty="0">
                    <a:ln>
                      <a:noFill/>
                    </a:ln>
                    <a:solidFill>
                      <a:prstClr val="black">
                        <a:lumMod val="75000"/>
                        <a:lumOff val="25000"/>
                      </a:prstClr>
                    </a:solidFill>
                    <a:effectLst/>
                    <a:uLnTx/>
                    <a:uFillTx/>
                    <a:latin typeface="Arial Narrow" panose="020B0606020202030204" pitchFamily="34" charset="0"/>
                    <a:ea typeface="+mn-ea"/>
                    <a:cs typeface="+mn-cs"/>
                  </a:rPr>
                  <a:t>ENERGY</a:t>
                </a:r>
              </a:p>
            </p:txBody>
          </p:sp>
          <p:pic>
            <p:nvPicPr>
              <p:cNvPr id="15" name="Picture 14" descr="icon-energy.wmf"/>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035929" y="6299665"/>
                <a:ext cx="271116" cy="271116"/>
              </a:xfrm>
              <a:prstGeom prst="rect">
                <a:avLst/>
              </a:prstGeom>
            </p:spPr>
          </p:pic>
        </p:grpSp>
      </p:grpSp>
    </p:spTree>
    <p:extLst>
      <p:ext uri="{BB962C8B-B14F-4D97-AF65-F5344CB8AC3E}">
        <p14:creationId xmlns:p14="http://schemas.microsoft.com/office/powerpoint/2010/main" val="41023900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B5CFEDED-ABD0-43E9-921F-EA75B1290226}"/>
              </a:ext>
            </a:extLst>
          </p:cNvPr>
          <p:cNvSpPr>
            <a:spLocks noGrp="1"/>
          </p:cNvSpPr>
          <p:nvPr/>
        </p:nvSpPr>
        <p:spPr>
          <a:xfrm>
            <a:off x="495300" y="969318"/>
            <a:ext cx="10553700" cy="97354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 </a:t>
            </a:r>
            <a:r>
              <a:rPr lang="en-US" dirty="0">
                <a:solidFill>
                  <a:srgbClr val="3F3F3F"/>
                </a:solidFill>
                <a:latin typeface="Century Gothic"/>
              </a:rPr>
              <a:t>Extreme weather events in relation to climate change are impacting wetland ecosystems, altering the frequency and levels of inundation which threaten water resource availability and land stability in these systems. These changes have negative impacts for surrounding community infrastructure and agriculture that rely on forested wetlands in the Maya Tri-National Forest. </a:t>
            </a:r>
            <a:endParaRPr lang="en-US" dirty="0">
              <a:ea typeface="+mn-lt"/>
              <a:cs typeface="+mn-lt"/>
            </a:endParaRPr>
          </a:p>
          <a:p>
            <a:endParaRPr lang="en-US" b="1" dirty="0">
              <a:solidFill>
                <a:srgbClr val="3F3F3F"/>
              </a:solidFill>
              <a:latin typeface="Century Gothic"/>
            </a:endParaRPr>
          </a:p>
        </p:txBody>
      </p:sp>
      <p:sp>
        <p:nvSpPr>
          <p:cNvPr id="6" name="Content Placeholder 4">
            <a:extLst>
              <a:ext uri="{FF2B5EF4-FFF2-40B4-BE49-F238E27FC236}">
                <a16:creationId xmlns:a16="http://schemas.microsoft.com/office/drawing/2014/main" id="{50C709E2-502B-45CB-81B5-9897B012A7C1}"/>
              </a:ext>
            </a:extLst>
          </p:cNvPr>
          <p:cNvSpPr>
            <a:spLocks noGrp="1"/>
          </p:cNvSpPr>
          <p:nvPr/>
        </p:nvSpPr>
        <p:spPr>
          <a:xfrm>
            <a:off x="4133042" y="2407746"/>
            <a:ext cx="4243804" cy="310433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54AEB2"/>
              </a:buClr>
              <a:buFont typeface="Arial" panose="020B0604020202020204" pitchFamily="34" charset="0"/>
              <a:buChar char="•"/>
            </a:pPr>
            <a:r>
              <a:rPr lang="en-US" dirty="0">
                <a:solidFill>
                  <a:srgbClr val="3F3F3F"/>
                </a:solidFill>
                <a:latin typeface="Century Gothic"/>
              </a:rPr>
              <a:t>Forest Department (Belize)</a:t>
            </a:r>
            <a:endParaRPr lang="en-US" dirty="0">
              <a:ea typeface="+mn-lt"/>
              <a:cs typeface="+mn-lt"/>
            </a:endParaRPr>
          </a:p>
          <a:p>
            <a:pPr marL="285750" indent="-285750">
              <a:buClr>
                <a:srgbClr val="54AEB2"/>
              </a:buClr>
              <a:buFont typeface="Arial" panose="020B0604020202020204" pitchFamily="34" charset="0"/>
              <a:buChar char="•"/>
            </a:pPr>
            <a:r>
              <a:rPr lang="en-US" dirty="0">
                <a:solidFill>
                  <a:srgbClr val="3F3F3F"/>
                </a:solidFill>
                <a:latin typeface="Century Gothic"/>
              </a:rPr>
              <a:t>Land Information Center (Belize)</a:t>
            </a:r>
            <a:endParaRPr lang="en-US" dirty="0">
              <a:ea typeface="+mn-lt"/>
              <a:cs typeface="+mn-lt"/>
            </a:endParaRPr>
          </a:p>
          <a:p>
            <a:pPr marL="285750" indent="-285750">
              <a:buClr>
                <a:srgbClr val="54AEB2"/>
              </a:buClr>
              <a:buFont typeface="Arial" panose="020B0604020202020204" pitchFamily="34" charset="0"/>
              <a:buChar char="•"/>
            </a:pPr>
            <a:r>
              <a:rPr lang="en-US" dirty="0">
                <a:solidFill>
                  <a:srgbClr val="3F3F3F"/>
                </a:solidFill>
                <a:latin typeface="Century Gothic"/>
              </a:rPr>
              <a:t>Center for Monitoring and Evaluation (Guatemala)</a:t>
            </a:r>
            <a:endParaRPr lang="en-US" dirty="0">
              <a:ea typeface="+mn-lt"/>
              <a:cs typeface="+mn-lt"/>
            </a:endParaRPr>
          </a:p>
          <a:p>
            <a:pPr marL="285750" indent="-285750">
              <a:buClr>
                <a:srgbClr val="54AEB2"/>
              </a:buClr>
              <a:buFont typeface="Arial" panose="020B0604020202020204" pitchFamily="34" charset="0"/>
              <a:buChar char="•"/>
            </a:pPr>
            <a:r>
              <a:rPr lang="en-US" dirty="0">
                <a:solidFill>
                  <a:srgbClr val="3F3F3F"/>
                </a:solidFill>
                <a:latin typeface="Century Gothic"/>
              </a:rPr>
              <a:t>El Colegio de la Frontera Sur (Mexico)</a:t>
            </a:r>
            <a:endParaRPr lang="en-US" dirty="0">
              <a:ea typeface="+mn-lt"/>
              <a:cs typeface="+mn-lt"/>
            </a:endParaRPr>
          </a:p>
          <a:p>
            <a:pPr marL="285750" indent="-285750">
              <a:buClr>
                <a:srgbClr val="54AEB2"/>
              </a:buClr>
              <a:buFont typeface="Arial" panose="020B0604020202020204" pitchFamily="34" charset="0"/>
              <a:buChar char="•"/>
            </a:pPr>
            <a:r>
              <a:rPr lang="en-US" dirty="0">
                <a:solidFill>
                  <a:srgbClr val="3F3F3F"/>
                </a:solidFill>
                <a:latin typeface="Century Gothic"/>
              </a:rPr>
              <a:t>UCSB </a:t>
            </a:r>
            <a:r>
              <a:rPr lang="en-US" dirty="0" err="1">
                <a:solidFill>
                  <a:srgbClr val="3F3F3F"/>
                </a:solidFill>
                <a:latin typeface="Century Gothic"/>
              </a:rPr>
              <a:t>MesoAmerican</a:t>
            </a:r>
            <a:r>
              <a:rPr lang="en-US" dirty="0">
                <a:solidFill>
                  <a:srgbClr val="3F3F3F"/>
                </a:solidFill>
                <a:latin typeface="Century Gothic"/>
              </a:rPr>
              <a:t> Research Center</a:t>
            </a:r>
            <a:endParaRPr lang="en-US" dirty="0">
              <a:ea typeface="+mn-lt"/>
              <a:cs typeface="+mn-lt"/>
            </a:endParaRPr>
          </a:p>
          <a:p>
            <a:pPr marL="285750" indent="-285750">
              <a:buClr>
                <a:srgbClr val="54AEB2"/>
              </a:buClr>
              <a:buFont typeface="Arial" panose="020B0604020202020204" pitchFamily="34" charset="0"/>
              <a:buChar char="•"/>
            </a:pPr>
            <a:r>
              <a:rPr lang="en-US" dirty="0">
                <a:solidFill>
                  <a:srgbClr val="3F3F3F"/>
                </a:solidFill>
                <a:latin typeface="Century Gothic"/>
              </a:rPr>
              <a:t>Boles Environmental Consulting</a:t>
            </a:r>
            <a:endParaRPr lang="en-US" dirty="0">
              <a:ea typeface="+mn-lt"/>
              <a:cs typeface="+mn-lt"/>
            </a:endParaRPr>
          </a:p>
          <a:p>
            <a:pPr marL="285750" indent="-285750">
              <a:buClr>
                <a:srgbClr val="54AEB2"/>
              </a:buClr>
              <a:buFont typeface="Arial" panose="020B0604020202020204" pitchFamily="34" charset="0"/>
              <a:buChar char="•"/>
            </a:pPr>
            <a:r>
              <a:rPr lang="en-US" dirty="0">
                <a:solidFill>
                  <a:srgbClr val="3F3F3F"/>
                </a:solidFill>
                <a:latin typeface="Century Gothic"/>
              </a:rPr>
              <a:t>SICA</a:t>
            </a:r>
            <a:endParaRPr lang="en-US" dirty="0"/>
          </a:p>
          <a:p>
            <a:pPr marL="285750" indent="-285750">
              <a:buClr>
                <a:srgbClr val="7EB761"/>
              </a:buClr>
              <a:buFont typeface="Arial"/>
              <a:buChar char="•"/>
            </a:pPr>
            <a:endParaRPr lang="en-US" dirty="0">
              <a:solidFill>
                <a:srgbClr val="3F3F3F"/>
              </a:solidFill>
              <a:latin typeface="Century Gothic"/>
            </a:endParaRPr>
          </a:p>
        </p:txBody>
      </p:sp>
      <p:sp>
        <p:nvSpPr>
          <p:cNvPr id="8" name="Content Placeholder 5">
            <a:extLst>
              <a:ext uri="{FF2B5EF4-FFF2-40B4-BE49-F238E27FC236}">
                <a16:creationId xmlns:a16="http://schemas.microsoft.com/office/drawing/2014/main" id="{FFD182FF-AB11-46AA-A5BA-A83CF659FAB6}"/>
              </a:ext>
            </a:extLst>
          </p:cNvPr>
          <p:cNvSpPr>
            <a:spLocks noGrp="1"/>
          </p:cNvSpPr>
          <p:nvPr/>
        </p:nvSpPr>
        <p:spPr>
          <a:xfrm>
            <a:off x="8291774" y="2507334"/>
            <a:ext cx="2979577" cy="215356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54AEB2"/>
              </a:buClr>
              <a:buFont typeface="Arial,Sans-Serif"/>
              <a:buChar char="•"/>
            </a:pPr>
            <a:r>
              <a:rPr lang="en-US" dirty="0">
                <a:solidFill>
                  <a:srgbClr val="3F3F3F"/>
                </a:solidFill>
                <a:latin typeface="Century Gothic" panose="020B0502020202020204" pitchFamily="34" charset="0"/>
              </a:rPr>
              <a:t>ICESat GLAS</a:t>
            </a:r>
            <a:endParaRPr lang="en-US" dirty="0">
              <a:latin typeface="Century Gothic" panose="020B0502020202020204" pitchFamily="34" charset="0"/>
              <a:ea typeface="+mn-lt"/>
              <a:cs typeface="+mn-lt"/>
            </a:endParaRPr>
          </a:p>
          <a:p>
            <a:pPr marL="285750" indent="-285750">
              <a:buClr>
                <a:srgbClr val="54AEB2"/>
              </a:buClr>
              <a:buFont typeface="Arial,Sans-Serif"/>
              <a:buChar char="•"/>
            </a:pPr>
            <a:r>
              <a:rPr lang="en-US" dirty="0">
                <a:solidFill>
                  <a:srgbClr val="3F3F3F"/>
                </a:solidFill>
                <a:latin typeface="Century Gothic" panose="020B0502020202020204" pitchFamily="34" charset="0"/>
              </a:rPr>
              <a:t>ICESat-2 ATLAS</a:t>
            </a:r>
            <a:endParaRPr lang="en-US" dirty="0">
              <a:latin typeface="Century Gothic" panose="020B0502020202020204" pitchFamily="34" charset="0"/>
              <a:ea typeface="+mn-lt"/>
              <a:cs typeface="+mn-lt"/>
            </a:endParaRPr>
          </a:p>
          <a:p>
            <a:pPr marL="285750" indent="-285750">
              <a:buClr>
                <a:srgbClr val="54AEB2"/>
              </a:buClr>
              <a:buFont typeface="Arial,Sans-Serif"/>
              <a:buChar char="•"/>
            </a:pPr>
            <a:r>
              <a:rPr lang="en-US" dirty="0">
                <a:solidFill>
                  <a:srgbClr val="3F3F3F"/>
                </a:solidFill>
                <a:latin typeface="Century Gothic" panose="020B0502020202020204" pitchFamily="34" charset="0"/>
              </a:rPr>
              <a:t>ISS GEDI</a:t>
            </a:r>
            <a:endParaRPr lang="en-US" dirty="0">
              <a:latin typeface="Century Gothic" panose="020B0502020202020204" pitchFamily="34" charset="0"/>
              <a:ea typeface="+mn-lt"/>
              <a:cs typeface="+mn-lt"/>
            </a:endParaRPr>
          </a:p>
          <a:p>
            <a:pPr marL="285750" indent="-285750">
              <a:buClr>
                <a:srgbClr val="54AEB2"/>
              </a:buClr>
              <a:buFont typeface="Arial,Sans-Serif"/>
              <a:buChar char="•"/>
            </a:pPr>
            <a:r>
              <a:rPr lang="en-US" dirty="0">
                <a:solidFill>
                  <a:srgbClr val="3F3F3F"/>
                </a:solidFill>
                <a:latin typeface="Century Gothic" panose="020B0502020202020204" pitchFamily="34" charset="0"/>
              </a:rPr>
              <a:t>ALOS PALSAR</a:t>
            </a:r>
            <a:endParaRPr lang="en-US" dirty="0">
              <a:latin typeface="Century Gothic" panose="020B0502020202020204" pitchFamily="34" charset="0"/>
              <a:ea typeface="+mn-lt"/>
              <a:cs typeface="+mn-lt"/>
            </a:endParaRPr>
          </a:p>
          <a:p>
            <a:pPr marL="285750" indent="-285750">
              <a:buClr>
                <a:srgbClr val="54AEB2"/>
              </a:buClr>
              <a:buFont typeface="Arial,Sans-Serif"/>
              <a:buChar char="•"/>
            </a:pPr>
            <a:r>
              <a:rPr lang="en-US" dirty="0">
                <a:solidFill>
                  <a:srgbClr val="3F3F3F"/>
                </a:solidFill>
                <a:latin typeface="Century Gothic" panose="020B0502020202020204" pitchFamily="34" charset="0"/>
              </a:rPr>
              <a:t>ALOS PALSAR-2</a:t>
            </a:r>
            <a:endParaRPr lang="en-US" dirty="0">
              <a:latin typeface="Century Gothic" panose="020B0502020202020204" pitchFamily="34" charset="0"/>
            </a:endParaRPr>
          </a:p>
        </p:txBody>
      </p:sp>
      <p:sp>
        <p:nvSpPr>
          <p:cNvPr id="16" name="Content Placeholder 6">
            <a:extLst>
              <a:ext uri="{FF2B5EF4-FFF2-40B4-BE49-F238E27FC236}">
                <a16:creationId xmlns:a16="http://schemas.microsoft.com/office/drawing/2014/main" id="{0F71F40C-E1D6-486C-858F-BABFA1425296}"/>
              </a:ext>
            </a:extLst>
          </p:cNvPr>
          <p:cNvSpPr>
            <a:spLocks noGrp="1"/>
          </p:cNvSpPr>
          <p:nvPr/>
        </p:nvSpPr>
        <p:spPr>
          <a:xfrm>
            <a:off x="4133041" y="5512084"/>
            <a:ext cx="6936781" cy="108912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rgbClr val="3F3F3F"/>
                </a:solidFill>
                <a:latin typeface="Century Gothic"/>
              </a:rPr>
              <a:t>End users can use these products to identify areas prone to highly variable inundation, monitor forested wetland extent, and evaluate sustainable forest management activities and/or agricultural practices.</a:t>
            </a:r>
          </a:p>
        </p:txBody>
      </p:sp>
      <p:sp>
        <p:nvSpPr>
          <p:cNvPr id="20" name="Content Placeholder 7">
            <a:extLst>
              <a:ext uri="{FF2B5EF4-FFF2-40B4-BE49-F238E27FC236}">
                <a16:creationId xmlns:a16="http://schemas.microsoft.com/office/drawing/2014/main" id="{949F70D9-B223-45F7-886F-7BF88E81364C}"/>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California – JPL</a:t>
            </a:r>
          </a:p>
        </p:txBody>
      </p:sp>
      <p:sp>
        <p:nvSpPr>
          <p:cNvPr id="2" name="Title 4">
            <a:extLst>
              <a:ext uri="{FF2B5EF4-FFF2-40B4-BE49-F238E27FC236}">
                <a16:creationId xmlns:a16="http://schemas.microsoft.com/office/drawing/2014/main" id="{1E1A1A78-321C-41FA-90AD-AB04EDAA9726}"/>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54AEB2"/>
                </a:solidFill>
                <a:latin typeface="Century Gothic" panose="020F0302020204030204"/>
              </a:rPr>
              <a:t>Maya Forest Water Resources</a:t>
            </a:r>
            <a:r>
              <a:rPr lang="en-US" sz="4000" b="1" dirty="0">
                <a:solidFill>
                  <a:srgbClr val="54AEB2"/>
                </a:solidFill>
                <a:latin typeface="Century Gothic" panose="020F0302020204030204"/>
              </a:rPr>
              <a:t> II</a:t>
            </a:r>
          </a:p>
        </p:txBody>
      </p:sp>
      <p:pic>
        <p:nvPicPr>
          <p:cNvPr id="4" name="Picture 6" descr="A picture containing tree, outdoor, plant, forest&#10;&#10;Description automatically generated">
            <a:extLst>
              <a:ext uri="{FF2B5EF4-FFF2-40B4-BE49-F238E27FC236}">
                <a16:creationId xmlns:a16="http://schemas.microsoft.com/office/drawing/2014/main" id="{9206C0BA-440F-40F6-97AF-21ECA43DEDF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435"/>
          <a:stretch/>
        </p:blipFill>
        <p:spPr>
          <a:xfrm>
            <a:off x="543411" y="2538845"/>
            <a:ext cx="3349346" cy="3931920"/>
          </a:xfrm>
          <a:prstGeom prst="rect">
            <a:avLst/>
          </a:prstGeom>
          <a:ln>
            <a:noFill/>
          </a:ln>
          <a:effectLst>
            <a:outerShdw blurRad="50800" dist="38100" dir="2700000" algn="tl" rotWithShape="0">
              <a:prstClr val="black">
                <a:alpha val="40000"/>
              </a:prstClr>
            </a:outerShdw>
          </a:effectLst>
        </p:spPr>
      </p:pic>
      <p:sp>
        <p:nvSpPr>
          <p:cNvPr id="12" name="TextBox 1">
            <a:extLst>
              <a:ext uri="{FF2B5EF4-FFF2-40B4-BE49-F238E27FC236}">
                <a16:creationId xmlns:a16="http://schemas.microsoft.com/office/drawing/2014/main" id="{E2438C83-803A-448D-822B-A664C7EBDA26}"/>
              </a:ext>
            </a:extLst>
          </p:cNvPr>
          <p:cNvSpPr txBox="1"/>
          <p:nvPr/>
        </p:nvSpPr>
        <p:spPr>
          <a:xfrm>
            <a:off x="520062" y="6193766"/>
            <a:ext cx="2692814" cy="2616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dirty="0">
                <a:solidFill>
                  <a:srgbClr val="FFFFFF"/>
                </a:solidFill>
                <a:latin typeface="Century Gothic" panose="020B0502020202020204" pitchFamily="34" charset="0"/>
                <a:cs typeface="Calibri"/>
              </a:rPr>
              <a:t>Image Credit: Charlie Watson</a:t>
            </a:r>
          </a:p>
        </p:txBody>
      </p:sp>
    </p:spTree>
    <p:extLst>
      <p:ext uri="{BB962C8B-B14F-4D97-AF65-F5344CB8AC3E}">
        <p14:creationId xmlns:p14="http://schemas.microsoft.com/office/powerpoint/2010/main" val="26221215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B5CFEDED-ABD0-43E9-921F-EA75B1290226}"/>
              </a:ext>
            </a:extLst>
          </p:cNvPr>
          <p:cNvSpPr>
            <a:spLocks noGrp="1"/>
          </p:cNvSpPr>
          <p:nvPr/>
        </p:nvSpPr>
        <p:spPr>
          <a:xfrm>
            <a:off x="460055" y="851243"/>
            <a:ext cx="10836312" cy="114607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 </a:t>
            </a:r>
            <a:r>
              <a:rPr lang="en-US" dirty="0">
                <a:solidFill>
                  <a:srgbClr val="3F3F3F"/>
                </a:solidFill>
                <a:latin typeface="Century Gothic"/>
              </a:rPr>
              <a:t>Understanding seasonal water variability is of vital importance to agriculturally intensive regions, affecting irrigation schedules and growing seasons. Evapotranspiration is a critical component of the seasonal hydrologic cycle, however sparse </a:t>
            </a:r>
            <a:r>
              <a:rPr lang="en-US" i="1" dirty="0">
                <a:solidFill>
                  <a:srgbClr val="3F3F3F"/>
                </a:solidFill>
                <a:latin typeface="Century Gothic"/>
              </a:rPr>
              <a:t>in situ</a:t>
            </a:r>
            <a:r>
              <a:rPr lang="en-US" dirty="0">
                <a:solidFill>
                  <a:srgbClr val="3F3F3F"/>
                </a:solidFill>
                <a:latin typeface="Century Gothic"/>
              </a:rPr>
              <a:t> measurements and short periods of record limit the historical perspective of this variable.</a:t>
            </a:r>
          </a:p>
        </p:txBody>
      </p:sp>
      <p:sp>
        <p:nvSpPr>
          <p:cNvPr id="6" name="Content Placeholder 4">
            <a:extLst>
              <a:ext uri="{FF2B5EF4-FFF2-40B4-BE49-F238E27FC236}">
                <a16:creationId xmlns:a16="http://schemas.microsoft.com/office/drawing/2014/main" id="{50C709E2-502B-45CB-81B5-9897B012A7C1}"/>
              </a:ext>
            </a:extLst>
          </p:cNvPr>
          <p:cNvSpPr>
            <a:spLocks noGrp="1"/>
          </p:cNvSpPr>
          <p:nvPr/>
        </p:nvSpPr>
        <p:spPr>
          <a:xfrm>
            <a:off x="4765020" y="2228897"/>
            <a:ext cx="6338508" cy="194956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54AEB2"/>
              </a:buClr>
              <a:buFont typeface="Arial"/>
              <a:buChar char="•"/>
            </a:pPr>
            <a:r>
              <a:rPr lang="en-US" dirty="0">
                <a:solidFill>
                  <a:srgbClr val="3F3F3F"/>
                </a:solidFill>
                <a:latin typeface="Century Gothic"/>
              </a:rPr>
              <a:t>USDA Midwest Climate Hub</a:t>
            </a:r>
          </a:p>
          <a:p>
            <a:pPr marL="285750" indent="-285750">
              <a:buClr>
                <a:srgbClr val="54AEB2"/>
              </a:buClr>
              <a:buFont typeface="Arial"/>
              <a:buChar char="•"/>
            </a:pPr>
            <a:r>
              <a:rPr lang="en-US" dirty="0">
                <a:solidFill>
                  <a:srgbClr val="3F3F3F"/>
                </a:solidFill>
                <a:latin typeface="Century Gothic"/>
              </a:rPr>
              <a:t>NOAA NIDIS, Midwest Drought Early Warning System</a:t>
            </a:r>
          </a:p>
          <a:p>
            <a:pPr marL="285750" indent="-285750">
              <a:buClr>
                <a:srgbClr val="54AEB2"/>
              </a:buClr>
              <a:buFont typeface="Arial"/>
              <a:buChar char="•"/>
            </a:pPr>
            <a:r>
              <a:rPr lang="en-US" dirty="0">
                <a:solidFill>
                  <a:srgbClr val="3F3F3F"/>
                </a:solidFill>
                <a:latin typeface="Century Gothic"/>
              </a:rPr>
              <a:t>Minnesota Department of Agriculture, Pesticide and Fertilizer Management Division</a:t>
            </a:r>
          </a:p>
          <a:p>
            <a:pPr marL="285750" indent="-285750">
              <a:buClr>
                <a:srgbClr val="54AEB2"/>
              </a:buClr>
              <a:buFont typeface="Arial"/>
              <a:buChar char="•"/>
            </a:pPr>
            <a:r>
              <a:rPr lang="en-US" dirty="0">
                <a:solidFill>
                  <a:srgbClr val="3F3F3F"/>
                </a:solidFill>
                <a:latin typeface="Century Gothic"/>
              </a:rPr>
              <a:t>Michigan State University, Department of Geography, Environmental, and Spatial Sciences</a:t>
            </a:r>
          </a:p>
          <a:p>
            <a:pPr marL="285750" indent="-285750">
              <a:buClr>
                <a:srgbClr val="7EB761"/>
              </a:buClr>
              <a:buFont typeface="Arial"/>
              <a:buChar char="•"/>
            </a:pPr>
            <a:endParaRPr lang="en-US" dirty="0">
              <a:solidFill>
                <a:srgbClr val="3F3F3F"/>
              </a:solidFill>
              <a:latin typeface="Century Gothic"/>
            </a:endParaRPr>
          </a:p>
        </p:txBody>
      </p:sp>
      <p:sp>
        <p:nvSpPr>
          <p:cNvPr id="8" name="Content Placeholder 5">
            <a:extLst>
              <a:ext uri="{FF2B5EF4-FFF2-40B4-BE49-F238E27FC236}">
                <a16:creationId xmlns:a16="http://schemas.microsoft.com/office/drawing/2014/main" id="{FFD182FF-AB11-46AA-A5BA-A83CF659FAB6}"/>
              </a:ext>
            </a:extLst>
          </p:cNvPr>
          <p:cNvSpPr>
            <a:spLocks noGrp="1"/>
          </p:cNvSpPr>
          <p:nvPr/>
        </p:nvSpPr>
        <p:spPr>
          <a:xfrm>
            <a:off x="4765020" y="4410045"/>
            <a:ext cx="3230690" cy="81398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54AEB2"/>
              </a:buClr>
              <a:buFont typeface="Arial"/>
              <a:buChar char="•"/>
            </a:pPr>
            <a:r>
              <a:rPr lang="en-US" dirty="0">
                <a:solidFill>
                  <a:srgbClr val="3F3F3F"/>
                </a:solidFill>
                <a:latin typeface="Century Gothic"/>
              </a:rPr>
              <a:t>Terra MODIS</a:t>
            </a:r>
          </a:p>
          <a:p>
            <a:pPr marL="285750" indent="-285750">
              <a:buClr>
                <a:srgbClr val="54AEB2"/>
              </a:buClr>
              <a:buFont typeface="Arial"/>
              <a:buChar char="•"/>
            </a:pPr>
            <a:r>
              <a:rPr lang="en-US" dirty="0">
                <a:solidFill>
                  <a:srgbClr val="3F3F3F"/>
                </a:solidFill>
                <a:latin typeface="Century Gothic"/>
              </a:rPr>
              <a:t>GPM IMERG</a:t>
            </a:r>
          </a:p>
          <a:p>
            <a:pPr>
              <a:buClr>
                <a:srgbClr val="54AEB2"/>
              </a:buClr>
            </a:pPr>
            <a:endParaRPr lang="en-US" dirty="0">
              <a:solidFill>
                <a:srgbClr val="3F3F3F"/>
              </a:solidFill>
              <a:latin typeface="Century Gothic"/>
            </a:endParaRPr>
          </a:p>
        </p:txBody>
      </p:sp>
      <p:sp>
        <p:nvSpPr>
          <p:cNvPr id="16" name="Content Placeholder 6">
            <a:extLst>
              <a:ext uri="{FF2B5EF4-FFF2-40B4-BE49-F238E27FC236}">
                <a16:creationId xmlns:a16="http://schemas.microsoft.com/office/drawing/2014/main" id="{0F71F40C-E1D6-486C-858F-BABFA1425296}"/>
              </a:ext>
            </a:extLst>
          </p:cNvPr>
          <p:cNvSpPr>
            <a:spLocks noGrp="1"/>
          </p:cNvSpPr>
          <p:nvPr/>
        </p:nvSpPr>
        <p:spPr>
          <a:xfrm>
            <a:off x="460055" y="5492902"/>
            <a:ext cx="10564503" cy="169525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rgbClr val="3F3F3F"/>
                </a:solidFill>
                <a:latin typeface="Century Gothic"/>
              </a:rPr>
              <a:t>Climatology maps and time series analyses of potential evapotranspiration, actual evapotranspiration, and precipitation will identify spatiotemporal shifts, trends, and anomalies in the seasonal water cycle and inform partner decisions regarding land management practices, water resource allocation, and drought mitigation strategies.</a:t>
            </a:r>
          </a:p>
        </p:txBody>
      </p:sp>
      <p:sp>
        <p:nvSpPr>
          <p:cNvPr id="20" name="Content Placeholder 7">
            <a:extLst>
              <a:ext uri="{FF2B5EF4-FFF2-40B4-BE49-F238E27FC236}">
                <a16:creationId xmlns:a16="http://schemas.microsoft.com/office/drawing/2014/main" id="{949F70D9-B223-45F7-886F-7BF88E81364C}"/>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North Carolina – NCEI</a:t>
            </a:r>
          </a:p>
        </p:txBody>
      </p:sp>
      <p:sp>
        <p:nvSpPr>
          <p:cNvPr id="2" name="Title 4">
            <a:extLst>
              <a:ext uri="{FF2B5EF4-FFF2-40B4-BE49-F238E27FC236}">
                <a16:creationId xmlns:a16="http://schemas.microsoft.com/office/drawing/2014/main" id="{1E1A1A78-321C-41FA-90AD-AB04EDAA9726}"/>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54AEB2"/>
                </a:solidFill>
                <a:latin typeface="Century Gothic" panose="020F0302020204030204"/>
              </a:rPr>
              <a:t>Midwest Water Resources</a:t>
            </a:r>
            <a:r>
              <a:rPr lang="en-US" sz="4000" b="1" dirty="0">
                <a:solidFill>
                  <a:srgbClr val="54AEB2"/>
                </a:solidFill>
                <a:latin typeface="Century Gothic" panose="020F0302020204030204"/>
              </a:rPr>
              <a:t> </a:t>
            </a:r>
          </a:p>
        </p:txBody>
      </p:sp>
      <p:pic>
        <p:nvPicPr>
          <p:cNvPr id="3" name="Picture 3" descr="A picture containing grass, sky, outdoor, field&#10;&#10;Description automatically generated">
            <a:extLst>
              <a:ext uri="{FF2B5EF4-FFF2-40B4-BE49-F238E27FC236}">
                <a16:creationId xmlns:a16="http://schemas.microsoft.com/office/drawing/2014/main" id="{7E8BD70D-ACE0-4B0B-B98D-AF672001FE9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60055" y="2228897"/>
            <a:ext cx="4251302" cy="3032426"/>
          </a:xfrm>
          <a:prstGeom prst="rect">
            <a:avLst/>
          </a:prstGeom>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F265AE16-9991-4ADD-984C-769157DDD952}"/>
              </a:ext>
            </a:extLst>
          </p:cNvPr>
          <p:cNvSpPr txBox="1"/>
          <p:nvPr/>
        </p:nvSpPr>
        <p:spPr>
          <a:xfrm>
            <a:off x="460054" y="5019138"/>
            <a:ext cx="3389569" cy="261610"/>
          </a:xfrm>
          <a:prstGeom prst="rect">
            <a:avLst/>
          </a:prstGeom>
          <a:noFill/>
        </p:spPr>
        <p:txBody>
          <a:bodyPr wrap="square" rtlCol="0">
            <a:spAutoFit/>
          </a:bodyPr>
          <a:lstStyle/>
          <a:p>
            <a:r>
              <a:rPr lang="en-US" sz="1050" dirty="0">
                <a:solidFill>
                  <a:schemeClr val="bg1"/>
                </a:solidFill>
                <a:latin typeface="Century Gothic" panose="020B0502020202020204" pitchFamily="34" charset="0"/>
              </a:rPr>
              <a:t>Image Credit: User 1778011 from Pixabay</a:t>
            </a:r>
          </a:p>
        </p:txBody>
      </p:sp>
    </p:spTree>
    <p:extLst>
      <p:ext uri="{BB962C8B-B14F-4D97-AF65-F5344CB8AC3E}">
        <p14:creationId xmlns:p14="http://schemas.microsoft.com/office/powerpoint/2010/main" val="27828304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B5CFEDED-ABD0-43E9-921F-EA75B1290226}"/>
              </a:ext>
            </a:extLst>
          </p:cNvPr>
          <p:cNvSpPr>
            <a:spLocks noGrp="1"/>
          </p:cNvSpPr>
          <p:nvPr/>
        </p:nvSpPr>
        <p:spPr>
          <a:xfrm>
            <a:off x="201263" y="962511"/>
            <a:ext cx="10850688" cy="131589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 </a:t>
            </a:r>
            <a:r>
              <a:rPr lang="en-US" dirty="0">
                <a:solidFill>
                  <a:srgbClr val="3F3F3F"/>
                </a:solidFill>
                <a:latin typeface="Century Gothic"/>
              </a:rPr>
              <a:t>In recent years, Fire Island National Seashore in New York has experienced damaging amounts of coastal erosion, leading to the destruction of homes, rising groundwater, and risk to a globally rare, polymaritime forest. Beach nourishment efforts are crucial to protect high-risk areas, however in-person shoreline monitoring is expensive and time-consuming.</a:t>
            </a:r>
          </a:p>
        </p:txBody>
      </p:sp>
      <p:sp>
        <p:nvSpPr>
          <p:cNvPr id="6" name="Content Placeholder 4">
            <a:extLst>
              <a:ext uri="{FF2B5EF4-FFF2-40B4-BE49-F238E27FC236}">
                <a16:creationId xmlns:a16="http://schemas.microsoft.com/office/drawing/2014/main" id="{50C709E2-502B-45CB-81B5-9897B012A7C1}"/>
              </a:ext>
            </a:extLst>
          </p:cNvPr>
          <p:cNvSpPr>
            <a:spLocks noGrp="1"/>
          </p:cNvSpPr>
          <p:nvPr/>
        </p:nvSpPr>
        <p:spPr>
          <a:xfrm>
            <a:off x="4729089" y="2358176"/>
            <a:ext cx="6355995" cy="180475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54AEB2"/>
              </a:buClr>
              <a:buFont typeface="Arial"/>
              <a:buChar char="•"/>
            </a:pPr>
            <a:r>
              <a:rPr lang="en-US" dirty="0">
                <a:solidFill>
                  <a:srgbClr val="3F3F3F"/>
                </a:solidFill>
                <a:latin typeface="Century Gothic"/>
              </a:rPr>
              <a:t>National Park Service, Fire Island National Seashore</a:t>
            </a:r>
            <a:endParaRPr lang="en-US" dirty="0"/>
          </a:p>
          <a:p>
            <a:pPr marL="285750" indent="-285750">
              <a:buClr>
                <a:srgbClr val="54AEB2"/>
              </a:buClr>
              <a:buFont typeface="Arial"/>
              <a:buChar char="•"/>
            </a:pPr>
            <a:r>
              <a:rPr lang="en-US" dirty="0">
                <a:solidFill>
                  <a:srgbClr val="3F3F3F"/>
                </a:solidFill>
                <a:latin typeface="Century Gothic"/>
              </a:rPr>
              <a:t>National Park Service, Ocean and Coastal Resources Branch, Water Resources Division, Northeast Region</a:t>
            </a:r>
          </a:p>
          <a:p>
            <a:pPr marL="285750" indent="-285750">
              <a:buClr>
                <a:srgbClr val="54AEB2"/>
              </a:buClr>
              <a:buFont typeface="Arial"/>
              <a:buChar char="•"/>
            </a:pPr>
            <a:r>
              <a:rPr lang="en-US" dirty="0">
                <a:solidFill>
                  <a:srgbClr val="3F3F3F"/>
                </a:solidFill>
                <a:latin typeface="Century Gothic"/>
              </a:rPr>
              <a:t>National Park Service, National Resource Stewardship and Science Directorate</a:t>
            </a:r>
          </a:p>
          <a:p>
            <a:pPr marL="285750" indent="-285750">
              <a:buClr>
                <a:srgbClr val="7EB761"/>
              </a:buClr>
              <a:buFont typeface="Arial"/>
              <a:buChar char="•"/>
            </a:pPr>
            <a:endParaRPr lang="en-US" dirty="0">
              <a:solidFill>
                <a:srgbClr val="3F3F3F"/>
              </a:solidFill>
              <a:latin typeface="Century Gothic"/>
            </a:endParaRPr>
          </a:p>
        </p:txBody>
      </p:sp>
      <p:sp>
        <p:nvSpPr>
          <p:cNvPr id="8" name="Content Placeholder 5">
            <a:extLst>
              <a:ext uri="{FF2B5EF4-FFF2-40B4-BE49-F238E27FC236}">
                <a16:creationId xmlns:a16="http://schemas.microsoft.com/office/drawing/2014/main" id="{FFD182FF-AB11-46AA-A5BA-A83CF659FAB6}"/>
              </a:ext>
            </a:extLst>
          </p:cNvPr>
          <p:cNvSpPr>
            <a:spLocks noGrp="1"/>
          </p:cNvSpPr>
          <p:nvPr/>
        </p:nvSpPr>
        <p:spPr>
          <a:xfrm>
            <a:off x="4729089" y="4160717"/>
            <a:ext cx="2601213" cy="115904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54AEB2"/>
              </a:buClr>
              <a:buFont typeface="Arial"/>
              <a:buChar char="•"/>
            </a:pPr>
            <a:r>
              <a:rPr lang="en-US" dirty="0">
                <a:solidFill>
                  <a:srgbClr val="3F3F3F"/>
                </a:solidFill>
                <a:latin typeface="Century Gothic"/>
              </a:rPr>
              <a:t>Landsat 8 OLI</a:t>
            </a:r>
          </a:p>
          <a:p>
            <a:pPr marL="285750" indent="-285750">
              <a:buClr>
                <a:srgbClr val="54AEB2"/>
              </a:buClr>
              <a:buFont typeface="Arial"/>
              <a:buChar char="•"/>
            </a:pPr>
            <a:r>
              <a:rPr lang="en-US" dirty="0">
                <a:solidFill>
                  <a:srgbClr val="3F3F3F"/>
                </a:solidFill>
                <a:latin typeface="Century Gothic"/>
              </a:rPr>
              <a:t>Sentinel-2 MSI</a:t>
            </a:r>
          </a:p>
          <a:p>
            <a:pPr marL="285750" indent="-285750">
              <a:buClr>
                <a:srgbClr val="54AEB2"/>
              </a:buClr>
              <a:buFont typeface="Arial"/>
              <a:buChar char="•"/>
            </a:pPr>
            <a:r>
              <a:rPr lang="en-US" dirty="0">
                <a:solidFill>
                  <a:srgbClr val="3F3F3F"/>
                </a:solidFill>
                <a:latin typeface="Century Gothic"/>
              </a:rPr>
              <a:t>Aqua MODIS</a:t>
            </a:r>
          </a:p>
        </p:txBody>
      </p:sp>
      <p:sp>
        <p:nvSpPr>
          <p:cNvPr id="16" name="Content Placeholder 6">
            <a:extLst>
              <a:ext uri="{FF2B5EF4-FFF2-40B4-BE49-F238E27FC236}">
                <a16:creationId xmlns:a16="http://schemas.microsoft.com/office/drawing/2014/main" id="{0F71F40C-E1D6-486C-858F-BABFA1425296}"/>
              </a:ext>
            </a:extLst>
          </p:cNvPr>
          <p:cNvSpPr>
            <a:spLocks noGrp="1"/>
          </p:cNvSpPr>
          <p:nvPr/>
        </p:nvSpPr>
        <p:spPr>
          <a:xfrm>
            <a:off x="207411" y="5526461"/>
            <a:ext cx="10287472" cy="101056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rgbClr val="3F3F3F"/>
                </a:solidFill>
                <a:latin typeface="Century Gothic"/>
              </a:rPr>
              <a:t>Maps of sediment dynamics, transport direction, and turbidity, as well as timeseries of sediment and turbidity patterns, will help partners understand nearshore movements and inform their future beach nourishment projects to better protect high-erosion areas.</a:t>
            </a:r>
          </a:p>
        </p:txBody>
      </p:sp>
      <p:sp>
        <p:nvSpPr>
          <p:cNvPr id="20" name="Content Placeholder 7">
            <a:extLst>
              <a:ext uri="{FF2B5EF4-FFF2-40B4-BE49-F238E27FC236}">
                <a16:creationId xmlns:a16="http://schemas.microsoft.com/office/drawing/2014/main" id="{949F70D9-B223-45F7-886F-7BF88E81364C}"/>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Massachusetts </a:t>
            </a:r>
            <a:r>
              <a:rPr lang="en-US" sz="2000" i="1" dirty="0">
                <a:solidFill>
                  <a:schemeClr val="bg1"/>
                </a:solidFill>
                <a:ea typeface="+mn-lt"/>
                <a:cs typeface="+mn-lt"/>
              </a:rPr>
              <a:t>–</a:t>
            </a:r>
            <a:r>
              <a:rPr lang="en-US" sz="2000" i="1" dirty="0">
                <a:solidFill>
                  <a:schemeClr val="bg1"/>
                </a:solidFill>
                <a:latin typeface="Century Gothic"/>
              </a:rPr>
              <a:t> Boston</a:t>
            </a:r>
            <a:endParaRPr lang="en-US" dirty="0">
              <a:solidFill>
                <a:schemeClr val="bg1"/>
              </a:solidFill>
            </a:endParaRPr>
          </a:p>
        </p:txBody>
      </p:sp>
      <p:sp>
        <p:nvSpPr>
          <p:cNvPr id="2" name="Title 4">
            <a:extLst>
              <a:ext uri="{FF2B5EF4-FFF2-40B4-BE49-F238E27FC236}">
                <a16:creationId xmlns:a16="http://schemas.microsoft.com/office/drawing/2014/main" id="{1E1A1A78-321C-41FA-90AD-AB04EDAA9726}"/>
              </a:ext>
            </a:extLst>
          </p:cNvPr>
          <p:cNvSpPr txBox="1">
            <a:spLocks/>
          </p:cNvSpPr>
          <p:nvPr/>
        </p:nvSpPr>
        <p:spPr>
          <a:xfrm>
            <a:off x="199777" y="320974"/>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54AEB2"/>
                </a:solidFill>
                <a:latin typeface="Century Gothic" panose="020F0302020204030204"/>
              </a:rPr>
              <a:t>Fire Island Water Resources</a:t>
            </a:r>
            <a:r>
              <a:rPr lang="en-US" sz="4000" b="1" dirty="0">
                <a:solidFill>
                  <a:srgbClr val="54AEB2"/>
                </a:solidFill>
                <a:latin typeface="Century Gothic" panose="020F0302020204030204"/>
              </a:rPr>
              <a:t> </a:t>
            </a:r>
          </a:p>
        </p:txBody>
      </p:sp>
      <p:pic>
        <p:nvPicPr>
          <p:cNvPr id="3" name="Picture 3" descr="A picture containing nature, outdoor, water&#10;&#10;Description automatically generated">
            <a:extLst>
              <a:ext uri="{FF2B5EF4-FFF2-40B4-BE49-F238E27FC236}">
                <a16:creationId xmlns:a16="http://schemas.microsoft.com/office/drawing/2014/main" id="{B0E86C0A-C6B4-439D-8F8B-487F98DD3391}"/>
              </a:ext>
            </a:extLst>
          </p:cNvPr>
          <p:cNvPicPr>
            <a:picLocks noChangeAspect="1"/>
          </p:cNvPicPr>
          <p:nvPr/>
        </p:nvPicPr>
        <p:blipFill>
          <a:blip r:embed="rId3"/>
          <a:stretch>
            <a:fillRect/>
          </a:stretch>
        </p:blipFill>
        <p:spPr>
          <a:xfrm>
            <a:off x="334370" y="2443662"/>
            <a:ext cx="4278242" cy="2865452"/>
          </a:xfrm>
          <a:prstGeom prst="rect">
            <a:avLst/>
          </a:prstGeom>
          <a:ln>
            <a:noFill/>
          </a:ln>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B86F39AE-7CC4-42AC-A450-CB03F71B0F86}"/>
              </a:ext>
            </a:extLst>
          </p:cNvPr>
          <p:cNvSpPr txBox="1"/>
          <p:nvPr/>
        </p:nvSpPr>
        <p:spPr>
          <a:xfrm>
            <a:off x="334370" y="5067162"/>
            <a:ext cx="3291239"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dirty="0">
                <a:solidFill>
                  <a:schemeClr val="bg1"/>
                </a:solidFill>
                <a:latin typeface="Century Gothic"/>
              </a:rPr>
              <a:t>Image Credit: USFWS Photo/ G. Thompson</a:t>
            </a:r>
            <a:endParaRPr lang="en-US" sz="1050" dirty="0">
              <a:solidFill>
                <a:schemeClr val="bg1"/>
              </a:solidFill>
            </a:endParaRPr>
          </a:p>
        </p:txBody>
      </p:sp>
    </p:spTree>
    <p:extLst>
      <p:ext uri="{BB962C8B-B14F-4D97-AF65-F5344CB8AC3E}">
        <p14:creationId xmlns:p14="http://schemas.microsoft.com/office/powerpoint/2010/main" val="2785668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1BE238EA-1E14-4459-A141-4490FB5C8FF4}"/>
              </a:ext>
            </a:extLst>
          </p:cNvPr>
          <p:cNvSpPr>
            <a:spLocks noGrp="1"/>
          </p:cNvSpPr>
          <p:nvPr/>
        </p:nvSpPr>
        <p:spPr>
          <a:xfrm>
            <a:off x="440244" y="1024699"/>
            <a:ext cx="5969772" cy="2271006"/>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 </a:t>
            </a:r>
            <a:r>
              <a:rPr lang="en-US" sz="1750" dirty="0">
                <a:solidFill>
                  <a:srgbClr val="3F3F3F"/>
                </a:solidFill>
                <a:latin typeface="Century Gothic"/>
              </a:rPr>
              <a:t>Coastal communities</a:t>
            </a:r>
            <a:r>
              <a:rPr lang="en-US" sz="1750" b="1" dirty="0">
                <a:solidFill>
                  <a:srgbClr val="3F3F3F"/>
                </a:solidFill>
                <a:latin typeface="Century Gothic"/>
              </a:rPr>
              <a:t> </a:t>
            </a:r>
            <a:r>
              <a:rPr lang="en-US" sz="1750" dirty="0">
                <a:solidFill>
                  <a:srgbClr val="3F3F3F"/>
                </a:solidFill>
                <a:latin typeface="Century Gothic"/>
              </a:rPr>
              <a:t>on Hawai'i island are currently at risk due to sea-level rise as current projections indicate increases exceeding 1-2 m of rise by 2050. The County of Hawai'i is currently working on their Climate Adaptation Plan and have little island-specific data understanding coastal vulnerability and need direction on where to best allocate limited resources.</a:t>
            </a:r>
            <a:r>
              <a:rPr lang="en-US" dirty="0">
                <a:solidFill>
                  <a:srgbClr val="3F3F3F"/>
                </a:solidFill>
                <a:latin typeface="Century Gothic"/>
              </a:rPr>
              <a:t> </a:t>
            </a:r>
          </a:p>
        </p:txBody>
      </p:sp>
      <p:sp>
        <p:nvSpPr>
          <p:cNvPr id="6" name="Content Placeholder 4">
            <a:extLst>
              <a:ext uri="{FF2B5EF4-FFF2-40B4-BE49-F238E27FC236}">
                <a16:creationId xmlns:a16="http://schemas.microsoft.com/office/drawing/2014/main" id="{1ADB8F3A-6576-41C2-8DD9-88802C679EAC}"/>
              </a:ext>
            </a:extLst>
          </p:cNvPr>
          <p:cNvSpPr>
            <a:spLocks noGrp="1"/>
          </p:cNvSpPr>
          <p:nvPr/>
        </p:nvSpPr>
        <p:spPr>
          <a:xfrm>
            <a:off x="440245" y="3352916"/>
            <a:ext cx="5871258" cy="141644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B73B52"/>
              </a:buClr>
              <a:buFont typeface="Arial"/>
              <a:buChar char="•"/>
            </a:pPr>
            <a:r>
              <a:rPr lang="en-US" dirty="0">
                <a:solidFill>
                  <a:srgbClr val="3F3F3F"/>
                </a:solidFill>
                <a:latin typeface="Century Gothic"/>
              </a:rPr>
              <a:t>County of Hawai'i</a:t>
            </a:r>
          </a:p>
          <a:p>
            <a:pPr marL="285750" indent="-285750">
              <a:buClr>
                <a:srgbClr val="B73B52"/>
              </a:buClr>
              <a:buFont typeface="Arial"/>
              <a:buChar char="•"/>
            </a:pPr>
            <a:r>
              <a:rPr lang="en-US" dirty="0">
                <a:solidFill>
                  <a:srgbClr val="3F3F3F"/>
                </a:solidFill>
                <a:latin typeface="Century Gothic"/>
              </a:rPr>
              <a:t>Arizona State University, Center for Global Discovery and Conservation Science</a:t>
            </a:r>
          </a:p>
          <a:p>
            <a:pPr marL="285750" indent="-285750">
              <a:buClr>
                <a:srgbClr val="B73B52"/>
              </a:buClr>
              <a:buFont typeface="Arial"/>
              <a:buChar char="•"/>
            </a:pPr>
            <a:r>
              <a:rPr lang="en-US" dirty="0">
                <a:solidFill>
                  <a:srgbClr val="3F3F3F"/>
                </a:solidFill>
                <a:latin typeface="Century Gothic"/>
              </a:rPr>
              <a:t>University of Hawai'i - Hilo</a:t>
            </a:r>
          </a:p>
          <a:p>
            <a:pPr marL="285750" indent="-285750">
              <a:buClr>
                <a:srgbClr val="B73B52"/>
              </a:buClr>
              <a:buFont typeface="Arial"/>
              <a:buChar char="•"/>
            </a:pPr>
            <a:endParaRPr lang="en-US" dirty="0">
              <a:solidFill>
                <a:srgbClr val="3F3F3F"/>
              </a:solidFill>
              <a:latin typeface="Century Gothic"/>
            </a:endParaRPr>
          </a:p>
          <a:p>
            <a:pPr marL="285750" indent="-285750">
              <a:buClr>
                <a:srgbClr val="7EB761"/>
              </a:buClr>
              <a:buFont typeface="Arial"/>
              <a:buChar char="•"/>
            </a:pPr>
            <a:endParaRPr lang="en-US" dirty="0">
              <a:solidFill>
                <a:srgbClr val="3F3F3F"/>
              </a:solidFill>
              <a:latin typeface="Century Gothic"/>
            </a:endParaRPr>
          </a:p>
        </p:txBody>
      </p:sp>
      <p:sp>
        <p:nvSpPr>
          <p:cNvPr id="8" name="Content Placeholder 5">
            <a:extLst>
              <a:ext uri="{FF2B5EF4-FFF2-40B4-BE49-F238E27FC236}">
                <a16:creationId xmlns:a16="http://schemas.microsoft.com/office/drawing/2014/main" id="{2ECC45B2-6339-4CF2-AEAB-CCD5C7CEBE41}"/>
              </a:ext>
            </a:extLst>
          </p:cNvPr>
          <p:cNvSpPr>
            <a:spLocks noGrp="1"/>
          </p:cNvSpPr>
          <p:nvPr/>
        </p:nvSpPr>
        <p:spPr>
          <a:xfrm>
            <a:off x="6311502" y="3337307"/>
            <a:ext cx="4616248" cy="133409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B73B52"/>
              </a:buClr>
              <a:buFont typeface="Arial"/>
              <a:buChar char="•"/>
            </a:pPr>
            <a:r>
              <a:rPr lang="en-US" dirty="0">
                <a:solidFill>
                  <a:srgbClr val="3F3F3F"/>
                </a:solidFill>
                <a:latin typeface="Century Gothic"/>
              </a:rPr>
              <a:t>Sentinel-6 Michael Freilich Altimeter</a:t>
            </a:r>
          </a:p>
          <a:p>
            <a:pPr marL="285750" indent="-285750">
              <a:buClr>
                <a:srgbClr val="B73B52"/>
              </a:buClr>
              <a:buFont typeface="Arial"/>
              <a:buChar char="•"/>
            </a:pPr>
            <a:r>
              <a:rPr lang="en-US" dirty="0">
                <a:solidFill>
                  <a:srgbClr val="3F3F3F"/>
                </a:solidFill>
                <a:latin typeface="Century Gothic"/>
              </a:rPr>
              <a:t>Landsat 8 OLI</a:t>
            </a:r>
          </a:p>
          <a:p>
            <a:pPr marL="285750" indent="-285750">
              <a:buClr>
                <a:srgbClr val="B73B52"/>
              </a:buClr>
              <a:buFont typeface="Arial"/>
              <a:buChar char="•"/>
            </a:pPr>
            <a:r>
              <a:rPr lang="en-US" dirty="0">
                <a:solidFill>
                  <a:srgbClr val="3F3F3F"/>
                </a:solidFill>
                <a:latin typeface="Century Gothic"/>
              </a:rPr>
              <a:t>Sentinel-2 MSI</a:t>
            </a:r>
          </a:p>
          <a:p>
            <a:pPr marL="285750" indent="-285750">
              <a:buClr>
                <a:srgbClr val="B73B52"/>
              </a:buClr>
              <a:buFont typeface="Arial"/>
              <a:buChar char="•"/>
            </a:pPr>
            <a:r>
              <a:rPr lang="en-US" dirty="0">
                <a:solidFill>
                  <a:srgbClr val="3F3F3F"/>
                </a:solidFill>
                <a:latin typeface="Century Gothic"/>
              </a:rPr>
              <a:t>Suomi NPP VIIRS</a:t>
            </a:r>
          </a:p>
        </p:txBody>
      </p:sp>
      <p:sp>
        <p:nvSpPr>
          <p:cNvPr id="16" name="Content Placeholder 6">
            <a:extLst>
              <a:ext uri="{FF2B5EF4-FFF2-40B4-BE49-F238E27FC236}">
                <a16:creationId xmlns:a16="http://schemas.microsoft.com/office/drawing/2014/main" id="{8C2477B8-1168-4C41-95D6-04C971A2377F}"/>
              </a:ext>
            </a:extLst>
          </p:cNvPr>
          <p:cNvSpPr>
            <a:spLocks noGrp="1"/>
          </p:cNvSpPr>
          <p:nvPr/>
        </p:nvSpPr>
        <p:spPr>
          <a:xfrm>
            <a:off x="440245" y="5013564"/>
            <a:ext cx="10608756" cy="152728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sz="1730" dirty="0">
                <a:solidFill>
                  <a:srgbClr val="3F3F3F"/>
                </a:solidFill>
                <a:latin typeface="Century Gothic"/>
              </a:rPr>
              <a:t>This project will provide partners island-specific datasets for sea-level rise and coastal vulnerability as the County of Hawai'i works on several initiatives including their Climate Adaptation Plan and development General Plan. End products from this project will help analyze current sea-level rise and understand future flooding and vulnerability to coastal development. Information from this project will allow the County to solicit additional funding towards adaptation and prioritize infrastructure and climate resiliency for coastal communities on the island.</a:t>
            </a:r>
          </a:p>
        </p:txBody>
      </p:sp>
      <p:sp>
        <p:nvSpPr>
          <p:cNvPr id="20" name="Content Placeholder 7">
            <a:extLst>
              <a:ext uri="{FF2B5EF4-FFF2-40B4-BE49-F238E27FC236}">
                <a16:creationId xmlns:a16="http://schemas.microsoft.com/office/drawing/2014/main" id="{57B35C65-1897-49BF-98ED-95AEA36C627C}"/>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Arizona – Tempe</a:t>
            </a:r>
          </a:p>
        </p:txBody>
      </p:sp>
      <p:sp>
        <p:nvSpPr>
          <p:cNvPr id="2" name="Title 4">
            <a:extLst>
              <a:ext uri="{FF2B5EF4-FFF2-40B4-BE49-F238E27FC236}">
                <a16:creationId xmlns:a16="http://schemas.microsoft.com/office/drawing/2014/main" id="{F0174EB1-9BD8-47C1-A7E1-05BF4897277C}"/>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B73B52"/>
                </a:solidFill>
                <a:latin typeface="Century Gothic" panose="020F0302020204030204"/>
              </a:rPr>
              <a:t>Hawai'i Island Disasters</a:t>
            </a:r>
            <a:endParaRPr lang="en-US" sz="4000" b="1" dirty="0">
              <a:solidFill>
                <a:srgbClr val="B73B52"/>
              </a:solidFill>
              <a:latin typeface="Century Gothic" panose="020F0302020204030204"/>
            </a:endParaRPr>
          </a:p>
        </p:txBody>
      </p:sp>
      <p:pic>
        <p:nvPicPr>
          <p:cNvPr id="3" name="Picture 3">
            <a:extLst>
              <a:ext uri="{FF2B5EF4-FFF2-40B4-BE49-F238E27FC236}">
                <a16:creationId xmlns:a16="http://schemas.microsoft.com/office/drawing/2014/main" id="{0B93179A-3468-4D19-B27C-FFEF0354DF9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97603" y="342900"/>
            <a:ext cx="4105456" cy="2743200"/>
          </a:xfrm>
          <a:prstGeom prst="rect">
            <a:avLst/>
          </a:prstGeom>
          <a:ln>
            <a:noFill/>
          </a:ln>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8C3DBCFB-3EF4-4303-894B-27937577849F}"/>
              </a:ext>
            </a:extLst>
          </p:cNvPr>
          <p:cNvSpPr txBox="1"/>
          <p:nvPr/>
        </p:nvSpPr>
        <p:spPr>
          <a:xfrm>
            <a:off x="9215341" y="2855488"/>
            <a:ext cx="183365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solidFill>
                  <a:schemeClr val="bg1"/>
                </a:solidFill>
                <a:latin typeface="Century Gothic"/>
              </a:rPr>
              <a:t>Image Credit: NASA</a:t>
            </a:r>
            <a:endParaRPr lang="en-US" sz="1000" dirty="0">
              <a:solidFill>
                <a:schemeClr val="bg1"/>
              </a:solidFill>
              <a:latin typeface="Century Gothic"/>
              <a:cs typeface="Calibri"/>
            </a:endParaRPr>
          </a:p>
        </p:txBody>
      </p:sp>
    </p:spTree>
    <p:extLst>
      <p:ext uri="{BB962C8B-B14F-4D97-AF65-F5344CB8AC3E}">
        <p14:creationId xmlns:p14="http://schemas.microsoft.com/office/powerpoint/2010/main" val="3924995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ged53dd32a3_0_0"/>
          <p:cNvSpPr/>
          <p:nvPr/>
        </p:nvSpPr>
        <p:spPr>
          <a:xfrm>
            <a:off x="495299" y="927525"/>
            <a:ext cx="10553825" cy="97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i="0" u="none" strike="noStrike" cap="none" dirty="0">
                <a:solidFill>
                  <a:srgbClr val="3F3F3F"/>
                </a:solidFill>
                <a:latin typeface="Century Gothic"/>
                <a:ea typeface="Century Gothic"/>
                <a:cs typeface="Century Gothic"/>
                <a:sym typeface="Century Gothic"/>
              </a:rPr>
              <a:t>Community Concern: </a:t>
            </a:r>
            <a:r>
              <a:rPr lang="en-US" sz="1750" dirty="0">
                <a:solidFill>
                  <a:srgbClr val="3F3F3F"/>
                </a:solidFill>
                <a:latin typeface="Century Gothic"/>
                <a:ea typeface="Century Gothic"/>
                <a:cs typeface="Century Gothic"/>
                <a:sym typeface="Century Gothic"/>
              </a:rPr>
              <a:t>Central America is often subject to extreme climatic events such as hurricanes and heavy rainfall leading to flooding-related disasters, including Hurricanes Eta and Iota in November 2020. This project will utilize NASA SERVIR’s HYDRAFloods tool to aid local end users in monitoring surface water, preparing for flood event response, and inform potential risks.</a:t>
            </a:r>
            <a:endParaRPr sz="1750" dirty="0"/>
          </a:p>
        </p:txBody>
      </p:sp>
      <p:sp>
        <p:nvSpPr>
          <p:cNvPr id="563" name="Google Shape;563;ged53dd32a3_0_0"/>
          <p:cNvSpPr/>
          <p:nvPr/>
        </p:nvSpPr>
        <p:spPr>
          <a:xfrm>
            <a:off x="508408" y="2222225"/>
            <a:ext cx="6722400" cy="148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F3F3F"/>
              </a:buClr>
              <a:buSzPts val="1800"/>
              <a:buFont typeface="Century Gothic"/>
              <a:buNone/>
            </a:pPr>
            <a:r>
              <a:rPr lang="en-US" sz="1800" b="1" i="0" u="none" strike="noStrike" cap="none" dirty="0">
                <a:solidFill>
                  <a:srgbClr val="3F3F3F"/>
                </a:solidFill>
                <a:latin typeface="Century Gothic"/>
                <a:ea typeface="Century Gothic"/>
                <a:cs typeface="Century Gothic"/>
                <a:sym typeface="Century Gothic"/>
              </a:rPr>
              <a:t>Partners:</a:t>
            </a:r>
            <a:endParaRPr dirty="0"/>
          </a:p>
          <a:p>
            <a:pPr marL="285750" marR="0" lvl="0" indent="-285750" algn="l" rtl="0">
              <a:spcBef>
                <a:spcPts val="0"/>
              </a:spcBef>
              <a:spcAft>
                <a:spcPts val="0"/>
              </a:spcAft>
              <a:buClr>
                <a:srgbClr val="B73B52"/>
              </a:buClr>
              <a:buSzPts val="1800"/>
              <a:buFont typeface="Arial"/>
              <a:buChar char="•"/>
            </a:pPr>
            <a:r>
              <a:rPr lang="en-US" sz="1800" dirty="0">
                <a:solidFill>
                  <a:srgbClr val="3F3F3F"/>
                </a:solidFill>
                <a:latin typeface="Century Gothic"/>
                <a:ea typeface="Century Gothic"/>
                <a:cs typeface="Century Gothic"/>
                <a:sym typeface="Century Gothic"/>
              </a:rPr>
              <a:t>Centro de Coordinación para la Prevención de los Desastres en América Central y República Dominicana</a:t>
            </a:r>
            <a:endParaRPr sz="1800" dirty="0">
              <a:solidFill>
                <a:srgbClr val="3F3F3F"/>
              </a:solidFill>
              <a:latin typeface="Century Gothic"/>
              <a:ea typeface="Century Gothic"/>
              <a:cs typeface="Century Gothic"/>
              <a:sym typeface="Century Gothic"/>
            </a:endParaRPr>
          </a:p>
          <a:p>
            <a:pPr marL="285750" marR="0" lvl="0" indent="-285750" algn="l" rtl="0">
              <a:spcBef>
                <a:spcPts val="0"/>
              </a:spcBef>
              <a:spcAft>
                <a:spcPts val="0"/>
              </a:spcAft>
              <a:buClr>
                <a:srgbClr val="B73B52"/>
              </a:buClr>
              <a:buSzPts val="1800"/>
              <a:buFont typeface="Arial"/>
              <a:buChar char="•"/>
            </a:pPr>
            <a:r>
              <a:rPr lang="en-US" sz="1800" b="0" i="0" u="none" strike="noStrike" cap="none" dirty="0">
                <a:solidFill>
                  <a:srgbClr val="3F3F3F"/>
                </a:solidFill>
                <a:latin typeface="Century Gothic"/>
                <a:ea typeface="Century Gothic"/>
                <a:cs typeface="Century Gothic"/>
                <a:sym typeface="Century Gothic"/>
              </a:rPr>
              <a:t>Comité Regional de Recursos Hidráulicos</a:t>
            </a:r>
            <a:endParaRPr sz="1800" b="0" i="0" u="none" strike="noStrike" cap="none" dirty="0">
              <a:solidFill>
                <a:srgbClr val="3F3F3F"/>
              </a:solidFill>
              <a:latin typeface="Century Gothic"/>
              <a:ea typeface="Century Gothic"/>
              <a:cs typeface="Century Gothic"/>
              <a:sym typeface="Century Gothic"/>
            </a:endParaRPr>
          </a:p>
          <a:p>
            <a:pPr marL="285750" marR="0" lvl="0" indent="-285750" algn="l" rtl="0">
              <a:spcBef>
                <a:spcPts val="0"/>
              </a:spcBef>
              <a:spcAft>
                <a:spcPts val="0"/>
              </a:spcAft>
              <a:buClr>
                <a:srgbClr val="B73B52"/>
              </a:buClr>
              <a:buSzPts val="1800"/>
              <a:buFont typeface="Arial"/>
              <a:buChar char="•"/>
            </a:pPr>
            <a:r>
              <a:rPr lang="en-US" sz="1800" b="0" i="0" u="none" strike="noStrike" cap="none" dirty="0">
                <a:solidFill>
                  <a:srgbClr val="3F3F3F"/>
                </a:solidFill>
                <a:latin typeface="Century Gothic"/>
                <a:ea typeface="Century Gothic"/>
                <a:cs typeface="Century Gothic"/>
                <a:sym typeface="Century Gothic"/>
              </a:rPr>
              <a:t>Sistema de la Integración Centroamericana</a:t>
            </a:r>
            <a:endParaRPr dirty="0"/>
          </a:p>
          <a:p>
            <a:pPr marL="285750" marR="0" lvl="0" indent="-171450" algn="l" rtl="0">
              <a:spcBef>
                <a:spcPts val="0"/>
              </a:spcBef>
              <a:spcAft>
                <a:spcPts val="0"/>
              </a:spcAft>
              <a:buClr>
                <a:srgbClr val="7EB761"/>
              </a:buClr>
              <a:buSzPts val="1800"/>
              <a:buFont typeface="Arial"/>
              <a:buNone/>
            </a:pPr>
            <a:endParaRPr sz="1800" b="0" i="0" u="none" strike="noStrike" cap="none" dirty="0">
              <a:solidFill>
                <a:srgbClr val="3F3F3F"/>
              </a:solidFill>
              <a:latin typeface="Century Gothic"/>
              <a:ea typeface="Century Gothic"/>
              <a:cs typeface="Century Gothic"/>
              <a:sym typeface="Century Gothic"/>
            </a:endParaRPr>
          </a:p>
        </p:txBody>
      </p:sp>
      <p:sp>
        <p:nvSpPr>
          <p:cNvPr id="564" name="Google Shape;564;ged53dd32a3_0_0"/>
          <p:cNvSpPr/>
          <p:nvPr/>
        </p:nvSpPr>
        <p:spPr>
          <a:xfrm>
            <a:off x="508408" y="3839925"/>
            <a:ext cx="3903000" cy="2490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i="0" u="none" strike="noStrike" cap="none" dirty="0">
                <a:solidFill>
                  <a:srgbClr val="3F3F3F"/>
                </a:solidFill>
                <a:latin typeface="Century Gothic"/>
                <a:ea typeface="Century Gothic"/>
                <a:cs typeface="Century Gothic"/>
                <a:sym typeface="Century Gothic"/>
              </a:rPr>
              <a:t>Earth Observations: </a:t>
            </a:r>
            <a:endParaRPr dirty="0"/>
          </a:p>
          <a:p>
            <a:pPr marL="285750" marR="0" lvl="0" indent="-285750" algn="l" rtl="0">
              <a:spcBef>
                <a:spcPts val="0"/>
              </a:spcBef>
              <a:spcAft>
                <a:spcPts val="0"/>
              </a:spcAft>
              <a:buClr>
                <a:srgbClr val="B73B52"/>
              </a:buClr>
              <a:buSzPts val="1800"/>
              <a:buFont typeface="Arial"/>
              <a:buChar char="•"/>
            </a:pPr>
            <a:r>
              <a:rPr lang="en-US" sz="1800" dirty="0">
                <a:solidFill>
                  <a:srgbClr val="3F3F3F"/>
                </a:solidFill>
                <a:latin typeface="Century Gothic"/>
                <a:ea typeface="Century Gothic"/>
                <a:cs typeface="Century Gothic"/>
                <a:sym typeface="Century Gothic"/>
              </a:rPr>
              <a:t>Landsat 7 ETM+</a:t>
            </a:r>
            <a:endParaRPr sz="1800" dirty="0">
              <a:solidFill>
                <a:srgbClr val="3F3F3F"/>
              </a:solidFill>
              <a:latin typeface="Century Gothic"/>
              <a:ea typeface="Century Gothic"/>
              <a:cs typeface="Century Gothic"/>
              <a:sym typeface="Century Gothic"/>
            </a:endParaRPr>
          </a:p>
          <a:p>
            <a:pPr marL="285750" marR="0" lvl="0" indent="-285750" algn="l" rtl="0">
              <a:spcBef>
                <a:spcPts val="0"/>
              </a:spcBef>
              <a:spcAft>
                <a:spcPts val="0"/>
              </a:spcAft>
              <a:buClr>
                <a:srgbClr val="B73B52"/>
              </a:buClr>
              <a:buSzPts val="1800"/>
              <a:buFont typeface="Arial"/>
              <a:buChar char="•"/>
            </a:pPr>
            <a:r>
              <a:rPr lang="en-US" sz="1800" dirty="0">
                <a:solidFill>
                  <a:srgbClr val="3F3F3F"/>
                </a:solidFill>
                <a:latin typeface="Century Gothic"/>
                <a:ea typeface="Century Gothic"/>
                <a:cs typeface="Century Gothic"/>
                <a:sym typeface="Century Gothic"/>
              </a:rPr>
              <a:t>Landsat 8 OLI</a:t>
            </a:r>
            <a:endParaRPr dirty="0"/>
          </a:p>
          <a:p>
            <a:pPr marL="285750" marR="0" lvl="0" indent="-285750" algn="l" rtl="0">
              <a:spcBef>
                <a:spcPts val="0"/>
              </a:spcBef>
              <a:spcAft>
                <a:spcPts val="0"/>
              </a:spcAft>
              <a:buClr>
                <a:srgbClr val="B73B52"/>
              </a:buClr>
              <a:buSzPts val="1800"/>
              <a:buFont typeface="Arial"/>
              <a:buChar char="•"/>
            </a:pPr>
            <a:r>
              <a:rPr lang="en-US" sz="1800" dirty="0">
                <a:solidFill>
                  <a:srgbClr val="3F3F3F"/>
                </a:solidFill>
                <a:latin typeface="Century Gothic"/>
                <a:ea typeface="Century Gothic"/>
                <a:cs typeface="Century Gothic"/>
                <a:sym typeface="Century Gothic"/>
              </a:rPr>
              <a:t>Sentinel-1 C-SAR</a:t>
            </a:r>
            <a:endParaRPr sz="1800" dirty="0">
              <a:solidFill>
                <a:srgbClr val="3F3F3F"/>
              </a:solidFill>
              <a:latin typeface="Century Gothic"/>
              <a:ea typeface="Century Gothic"/>
              <a:cs typeface="Century Gothic"/>
              <a:sym typeface="Century Gothic"/>
            </a:endParaRPr>
          </a:p>
          <a:p>
            <a:pPr marL="285750" marR="0" lvl="0" indent="-285750" algn="l" rtl="0">
              <a:spcBef>
                <a:spcPts val="0"/>
              </a:spcBef>
              <a:spcAft>
                <a:spcPts val="0"/>
              </a:spcAft>
              <a:buClr>
                <a:srgbClr val="B73B52"/>
              </a:buClr>
              <a:buSzPts val="1800"/>
              <a:buFont typeface="Arial"/>
              <a:buChar char="•"/>
            </a:pPr>
            <a:r>
              <a:rPr lang="en-US" sz="1800" dirty="0">
                <a:solidFill>
                  <a:srgbClr val="3F3F3F"/>
                </a:solidFill>
                <a:latin typeface="Century Gothic"/>
                <a:ea typeface="Century Gothic"/>
                <a:cs typeface="Century Gothic"/>
                <a:sym typeface="Century Gothic"/>
              </a:rPr>
              <a:t>Sentinel-2 MSI</a:t>
            </a:r>
            <a:endParaRPr sz="1800" dirty="0">
              <a:solidFill>
                <a:srgbClr val="3F3F3F"/>
              </a:solidFill>
              <a:latin typeface="Century Gothic"/>
              <a:ea typeface="Century Gothic"/>
              <a:cs typeface="Century Gothic"/>
              <a:sym typeface="Century Gothic"/>
            </a:endParaRPr>
          </a:p>
          <a:p>
            <a:pPr marL="457200" marR="0" lvl="0" indent="0" algn="l" rtl="0">
              <a:spcBef>
                <a:spcPts val="0"/>
              </a:spcBef>
              <a:spcAft>
                <a:spcPts val="0"/>
              </a:spcAft>
              <a:buNone/>
            </a:pPr>
            <a:endParaRPr sz="1800" dirty="0">
              <a:solidFill>
                <a:srgbClr val="3F3F3F"/>
              </a:solidFill>
              <a:latin typeface="Century Gothic"/>
              <a:ea typeface="Century Gothic"/>
              <a:cs typeface="Century Gothic"/>
              <a:sym typeface="Century Gothic"/>
            </a:endParaRPr>
          </a:p>
        </p:txBody>
      </p:sp>
      <p:sp>
        <p:nvSpPr>
          <p:cNvPr id="565" name="Google Shape;565;ged53dd32a3_0_0"/>
          <p:cNvSpPr/>
          <p:nvPr/>
        </p:nvSpPr>
        <p:spPr>
          <a:xfrm>
            <a:off x="464819" y="5346950"/>
            <a:ext cx="10404605" cy="1695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i="0" u="none" strike="noStrike" cap="none" dirty="0">
                <a:solidFill>
                  <a:srgbClr val="3F3F3F"/>
                </a:solidFill>
                <a:latin typeface="Century Gothic"/>
                <a:ea typeface="Century Gothic"/>
                <a:cs typeface="Century Gothic"/>
                <a:sym typeface="Century Gothic"/>
              </a:rPr>
              <a:t>Impact: </a:t>
            </a:r>
            <a:r>
              <a:rPr lang="en-US" sz="1750" dirty="0">
                <a:solidFill>
                  <a:srgbClr val="3F3F3F"/>
                </a:solidFill>
                <a:latin typeface="Century Gothic"/>
                <a:ea typeface="Century Gothic"/>
                <a:cs typeface="Century Gothic"/>
                <a:sym typeface="Century Gothic"/>
              </a:rPr>
              <a:t>This project will aid partners in their efforts of monitoring, response to, and risk to inform on potential impacts of flooding taking place in the study region. The project will provide partners a way to visualize flooding in near real-time utilizing NASA Earth observations and the end products will provide partners with maps of surface inundation, an analysis of Hurricanes Eta and Iota, and a code tutorial to help with flood mitigation and decision-making processes.</a:t>
            </a:r>
            <a:endParaRPr sz="1750" dirty="0"/>
          </a:p>
        </p:txBody>
      </p:sp>
      <p:sp>
        <p:nvSpPr>
          <p:cNvPr id="566" name="Google Shape;566;ged53dd32a3_0_0"/>
          <p:cNvSpPr/>
          <p:nvPr/>
        </p:nvSpPr>
        <p:spPr>
          <a:xfrm rot="-5400000">
            <a:off x="8376216" y="2306280"/>
            <a:ext cx="6824400" cy="392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2000" i="1" dirty="0">
                <a:solidFill>
                  <a:schemeClr val="lt1"/>
                </a:solidFill>
                <a:latin typeface="Century Gothic"/>
                <a:ea typeface="Century Gothic"/>
                <a:cs typeface="Century Gothic"/>
                <a:sym typeface="Century Gothic"/>
              </a:rPr>
              <a:t>Alabama – Marshall</a:t>
            </a:r>
            <a:endParaRPr dirty="0"/>
          </a:p>
        </p:txBody>
      </p:sp>
      <p:sp>
        <p:nvSpPr>
          <p:cNvPr id="567" name="Google Shape;567;ged53dd32a3_0_0"/>
          <p:cNvSpPr txBox="1"/>
          <p:nvPr/>
        </p:nvSpPr>
        <p:spPr>
          <a:xfrm>
            <a:off x="464820" y="387235"/>
            <a:ext cx="10149900" cy="405300"/>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B73B52"/>
              </a:buClr>
              <a:buSzPts val="3600"/>
              <a:buFont typeface="Century Gothic"/>
              <a:buNone/>
            </a:pPr>
            <a:r>
              <a:rPr lang="en-US" sz="3600" b="1" dirty="0">
                <a:solidFill>
                  <a:srgbClr val="B73B52"/>
                </a:solidFill>
                <a:latin typeface="Century Gothic"/>
                <a:ea typeface="Century Gothic"/>
                <a:cs typeface="Century Gothic"/>
                <a:sym typeface="Century Gothic"/>
              </a:rPr>
              <a:t>Central America</a:t>
            </a:r>
            <a:r>
              <a:rPr lang="en-US" sz="3600" b="1" i="0" u="none" strike="noStrike" cap="none" dirty="0">
                <a:solidFill>
                  <a:srgbClr val="B73B52"/>
                </a:solidFill>
                <a:latin typeface="Century Gothic"/>
                <a:ea typeface="Century Gothic"/>
                <a:cs typeface="Century Gothic"/>
                <a:sym typeface="Century Gothic"/>
              </a:rPr>
              <a:t> Disasters</a:t>
            </a:r>
            <a:endParaRPr sz="4000" b="1" i="0" u="none" strike="noStrike" cap="none" dirty="0">
              <a:solidFill>
                <a:srgbClr val="B73B52"/>
              </a:solidFill>
              <a:latin typeface="Century Gothic"/>
              <a:ea typeface="Century Gothic"/>
              <a:cs typeface="Century Gothic"/>
              <a:sym typeface="Century Gothic"/>
            </a:endParaRPr>
          </a:p>
        </p:txBody>
      </p:sp>
      <p:sp>
        <p:nvSpPr>
          <p:cNvPr id="568" name="Google Shape;568;ged53dd32a3_0_0"/>
          <p:cNvSpPr/>
          <p:nvPr/>
        </p:nvSpPr>
        <p:spPr>
          <a:xfrm>
            <a:off x="2861471" y="3839925"/>
            <a:ext cx="2743200" cy="128016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rgbClr val="3F3F3F"/>
              </a:solidFill>
              <a:latin typeface="Century Gothic"/>
              <a:ea typeface="Century Gothic"/>
              <a:cs typeface="Century Gothic"/>
              <a:sym typeface="Century Gothic"/>
            </a:endParaRPr>
          </a:p>
          <a:p>
            <a:pPr marL="285750" marR="0" lvl="0" indent="-285750" algn="l" rtl="0">
              <a:spcBef>
                <a:spcPts val="0"/>
              </a:spcBef>
              <a:spcAft>
                <a:spcPts val="0"/>
              </a:spcAft>
              <a:buClr>
                <a:srgbClr val="B73B52"/>
              </a:buClr>
              <a:buSzPts val="1800"/>
              <a:buFont typeface="Arial"/>
              <a:buChar char="•"/>
            </a:pPr>
            <a:r>
              <a:rPr lang="en-US" sz="1800" dirty="0">
                <a:solidFill>
                  <a:srgbClr val="3F3F3F"/>
                </a:solidFill>
                <a:latin typeface="Century Gothic"/>
                <a:ea typeface="Century Gothic"/>
                <a:cs typeface="Century Gothic"/>
                <a:sym typeface="Century Gothic"/>
              </a:rPr>
              <a:t>Suomi NPP VIIRS</a:t>
            </a:r>
            <a:endParaRPr sz="1800" dirty="0">
              <a:solidFill>
                <a:srgbClr val="3F3F3F"/>
              </a:solidFill>
              <a:latin typeface="Century Gothic"/>
              <a:ea typeface="Century Gothic"/>
              <a:cs typeface="Century Gothic"/>
              <a:sym typeface="Century Gothic"/>
            </a:endParaRPr>
          </a:p>
          <a:p>
            <a:pPr marL="285750" marR="0" lvl="0" indent="-285750" algn="l" rtl="0">
              <a:spcBef>
                <a:spcPts val="0"/>
              </a:spcBef>
              <a:spcAft>
                <a:spcPts val="0"/>
              </a:spcAft>
              <a:buClr>
                <a:srgbClr val="B73B52"/>
              </a:buClr>
              <a:buSzPts val="1800"/>
              <a:buFont typeface="Arial"/>
              <a:buChar char="•"/>
            </a:pPr>
            <a:r>
              <a:rPr lang="en-US" sz="1800" dirty="0">
                <a:solidFill>
                  <a:srgbClr val="3F3F3F"/>
                </a:solidFill>
                <a:latin typeface="Century Gothic"/>
                <a:ea typeface="Century Gothic"/>
                <a:cs typeface="Century Gothic"/>
                <a:sym typeface="Century Gothic"/>
              </a:rPr>
              <a:t>MODIS</a:t>
            </a:r>
            <a:endParaRPr sz="1800" dirty="0">
              <a:solidFill>
                <a:srgbClr val="3F3F3F"/>
              </a:solidFill>
              <a:latin typeface="Century Gothic"/>
              <a:ea typeface="Century Gothic"/>
              <a:cs typeface="Century Gothic"/>
              <a:sym typeface="Century Gothic"/>
            </a:endParaRPr>
          </a:p>
          <a:p>
            <a:pPr marL="285750" marR="0" lvl="0" indent="-285750" algn="l" rtl="0">
              <a:spcBef>
                <a:spcPts val="0"/>
              </a:spcBef>
              <a:spcAft>
                <a:spcPts val="0"/>
              </a:spcAft>
              <a:buClr>
                <a:srgbClr val="B73B52"/>
              </a:buClr>
              <a:buSzPts val="1800"/>
              <a:buFont typeface="Arial"/>
              <a:buChar char="•"/>
            </a:pPr>
            <a:r>
              <a:rPr lang="en-US" sz="1800" dirty="0">
                <a:solidFill>
                  <a:srgbClr val="3F3F3F"/>
                </a:solidFill>
                <a:latin typeface="Century Gothic"/>
                <a:ea typeface="Century Gothic"/>
                <a:cs typeface="Century Gothic"/>
                <a:sym typeface="Century Gothic"/>
              </a:rPr>
              <a:t>SRTM</a:t>
            </a:r>
            <a:endParaRPr sz="1800" dirty="0">
              <a:solidFill>
                <a:srgbClr val="3F3F3F"/>
              </a:solidFill>
              <a:latin typeface="Century Gothic"/>
              <a:ea typeface="Century Gothic"/>
              <a:cs typeface="Century Gothic"/>
              <a:sym typeface="Century Gothic"/>
            </a:endParaRPr>
          </a:p>
          <a:p>
            <a:pPr marL="457200" marR="0" lvl="0" indent="0" algn="l" rtl="0">
              <a:spcBef>
                <a:spcPts val="0"/>
              </a:spcBef>
              <a:spcAft>
                <a:spcPts val="0"/>
              </a:spcAft>
              <a:buNone/>
            </a:pPr>
            <a:endParaRPr sz="1800" dirty="0">
              <a:solidFill>
                <a:srgbClr val="3F3F3F"/>
              </a:solidFill>
              <a:latin typeface="Century Gothic"/>
              <a:ea typeface="Century Gothic"/>
              <a:cs typeface="Century Gothic"/>
              <a:sym typeface="Century Gothic"/>
            </a:endParaRPr>
          </a:p>
        </p:txBody>
      </p:sp>
      <p:pic>
        <p:nvPicPr>
          <p:cNvPr id="569" name="Google Shape;569;ged53dd32a3_0_0"/>
          <p:cNvPicPr preferRelativeResize="0"/>
          <p:nvPr/>
        </p:nvPicPr>
        <p:blipFill>
          <a:blip r:embed="rId3" cstate="print">
            <a:alphaModFix/>
            <a:extLst>
              <a:ext uri="{28A0092B-C50C-407E-A947-70E740481C1C}">
                <a14:useLocalDpi xmlns:a14="http://schemas.microsoft.com/office/drawing/2010/main"/>
              </a:ext>
            </a:extLst>
          </a:blip>
          <a:stretch>
            <a:fillRect/>
          </a:stretch>
        </p:blipFill>
        <p:spPr>
          <a:xfrm>
            <a:off x="7094480" y="2222225"/>
            <a:ext cx="3749040" cy="2926080"/>
          </a:xfrm>
          <a:prstGeom prst="rect">
            <a:avLst/>
          </a:prstGeom>
          <a:ln>
            <a:noFill/>
          </a:ln>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FBB0CCA8-7F08-4859-8123-8DD6F9441641}"/>
              </a:ext>
            </a:extLst>
          </p:cNvPr>
          <p:cNvSpPr txBox="1"/>
          <p:nvPr/>
        </p:nvSpPr>
        <p:spPr>
          <a:xfrm>
            <a:off x="7070416" y="4917274"/>
            <a:ext cx="2194560"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dirty="0">
                <a:solidFill>
                  <a:schemeClr val="bg1"/>
                </a:solidFill>
                <a:latin typeface="Century Gothic"/>
                <a:cs typeface="Calibri"/>
              </a:rPr>
              <a:t>Image Credit: NASA GSFC</a:t>
            </a:r>
          </a:p>
        </p:txBody>
      </p:sp>
    </p:spTree>
    <p:extLst>
      <p:ext uri="{BB962C8B-B14F-4D97-AF65-F5344CB8AC3E}">
        <p14:creationId xmlns:p14="http://schemas.microsoft.com/office/powerpoint/2010/main" val="3244826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sp>
        <p:nvSpPr>
          <p:cNvPr id="575" name="Google Shape;575;p12"/>
          <p:cNvSpPr/>
          <p:nvPr/>
        </p:nvSpPr>
        <p:spPr>
          <a:xfrm>
            <a:off x="464819" y="918416"/>
            <a:ext cx="10605213" cy="152573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i="0" u="none" strike="noStrike" cap="none" dirty="0">
                <a:solidFill>
                  <a:srgbClr val="3F3F3F"/>
                </a:solidFill>
                <a:latin typeface="Century Gothic"/>
                <a:ea typeface="Century Gothic"/>
                <a:cs typeface="Century Gothic"/>
                <a:sym typeface="Century Gothic"/>
              </a:rPr>
              <a:t>Community Concern: </a:t>
            </a:r>
            <a:r>
              <a:rPr lang="en-US" sz="1750" b="0" i="0" u="none" strike="noStrike" cap="none" dirty="0">
                <a:solidFill>
                  <a:srgbClr val="3F3F3F"/>
                </a:solidFill>
                <a:latin typeface="Century Gothic"/>
                <a:ea typeface="Century Gothic"/>
                <a:cs typeface="Century Gothic"/>
                <a:sym typeface="Century Gothic"/>
              </a:rPr>
              <a:t>St. Joseph Peninsula is vulnerable to future severe storm events, and the state park is still recovering from October 2018’s Hurricane Michael, which caused major damage to roads, utilities, facilities, and changes to land extent. The Florida Department of Environmental Protection wants to better understand changes to land cover and shoreline as they plan for future projects and possible infrastructure. </a:t>
            </a:r>
            <a:endParaRPr sz="1750" dirty="0"/>
          </a:p>
        </p:txBody>
      </p:sp>
      <p:sp>
        <p:nvSpPr>
          <p:cNvPr id="576" name="Google Shape;576;p12"/>
          <p:cNvSpPr/>
          <p:nvPr/>
        </p:nvSpPr>
        <p:spPr>
          <a:xfrm>
            <a:off x="505487" y="4001497"/>
            <a:ext cx="5486239" cy="934616"/>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F3F3F"/>
              </a:buClr>
              <a:buSzPts val="1800"/>
              <a:buFont typeface="Century Gothic"/>
              <a:buNone/>
            </a:pPr>
            <a:r>
              <a:rPr lang="en-US" sz="1800" b="1" i="0" u="none" strike="noStrike" cap="none" dirty="0">
                <a:solidFill>
                  <a:srgbClr val="3F3F3F"/>
                </a:solidFill>
                <a:latin typeface="Century Gothic"/>
                <a:ea typeface="Century Gothic"/>
                <a:cs typeface="Century Gothic"/>
                <a:sym typeface="Century Gothic"/>
              </a:rPr>
              <a:t>Partners:</a:t>
            </a:r>
            <a:endParaRPr dirty="0"/>
          </a:p>
          <a:p>
            <a:pPr marL="285750" marR="0" lvl="0" indent="-285750" algn="l" rtl="0">
              <a:spcBef>
                <a:spcPts val="0"/>
              </a:spcBef>
              <a:spcAft>
                <a:spcPts val="0"/>
              </a:spcAft>
              <a:buClr>
                <a:srgbClr val="B73B52"/>
              </a:buClr>
              <a:buSzPts val="1800"/>
              <a:buFont typeface="Arial"/>
              <a:buChar char="•"/>
            </a:pPr>
            <a:r>
              <a:rPr lang="en-US" sz="1800" b="0" i="0" u="none" strike="noStrike" cap="none" dirty="0">
                <a:solidFill>
                  <a:srgbClr val="3F3F3F"/>
                </a:solidFill>
                <a:latin typeface="Century Gothic"/>
                <a:ea typeface="Century Gothic"/>
                <a:cs typeface="Century Gothic"/>
                <a:sym typeface="Century Gothic"/>
              </a:rPr>
              <a:t>Florida Department of Environmental Protection</a:t>
            </a:r>
            <a:endParaRPr dirty="0"/>
          </a:p>
        </p:txBody>
      </p:sp>
      <p:sp>
        <p:nvSpPr>
          <p:cNvPr id="577" name="Google Shape;577;p12"/>
          <p:cNvSpPr/>
          <p:nvPr/>
        </p:nvSpPr>
        <p:spPr>
          <a:xfrm>
            <a:off x="505487" y="2598698"/>
            <a:ext cx="4752313" cy="1359693"/>
          </a:xfrm>
          <a:prstGeom prst="rect">
            <a:avLst/>
          </a:prstGeom>
          <a:noFill/>
          <a:ln>
            <a:noFill/>
          </a:ln>
        </p:spPr>
        <p:txBody>
          <a:bodyPr spcFirstLastPara="1" wrap="square" lIns="91425" tIns="45700" rIns="91425" bIns="45700" numCol="2" anchor="t" anchorCtr="0">
            <a:noAutofit/>
          </a:bodyPr>
          <a:lstStyle/>
          <a:p>
            <a:pPr marL="0" marR="0" lvl="0" indent="0" algn="l" rtl="0">
              <a:spcBef>
                <a:spcPts val="0"/>
              </a:spcBef>
              <a:spcAft>
                <a:spcPts val="0"/>
              </a:spcAft>
              <a:buNone/>
            </a:pPr>
            <a:r>
              <a:rPr lang="en-US" sz="1800" b="1" i="0" u="none" strike="noStrike" cap="none" dirty="0">
                <a:solidFill>
                  <a:srgbClr val="3F3F3F"/>
                </a:solidFill>
                <a:latin typeface="Century Gothic"/>
                <a:ea typeface="Century Gothic"/>
                <a:cs typeface="Century Gothic"/>
                <a:sym typeface="Century Gothic"/>
              </a:rPr>
              <a:t>Earth Observations: </a:t>
            </a:r>
            <a:endParaRPr dirty="0"/>
          </a:p>
          <a:p>
            <a:pPr marL="285750" marR="0" lvl="0" indent="-285750" algn="l" rtl="0">
              <a:spcBef>
                <a:spcPts val="0"/>
              </a:spcBef>
              <a:spcAft>
                <a:spcPts val="0"/>
              </a:spcAft>
              <a:buClr>
                <a:srgbClr val="B73B52"/>
              </a:buClr>
              <a:buSzPts val="1800"/>
              <a:buFont typeface="Arial"/>
              <a:buChar char="•"/>
            </a:pPr>
            <a:r>
              <a:rPr lang="en-US" sz="1800" b="0" i="0" u="none" strike="noStrike" cap="none" dirty="0">
                <a:solidFill>
                  <a:srgbClr val="3F3F3F"/>
                </a:solidFill>
                <a:latin typeface="Century Gothic"/>
                <a:ea typeface="Century Gothic"/>
                <a:cs typeface="Century Gothic"/>
                <a:sym typeface="Century Gothic"/>
              </a:rPr>
              <a:t>Landsat 7 ETM +</a:t>
            </a:r>
            <a:endParaRPr dirty="0"/>
          </a:p>
          <a:p>
            <a:pPr marL="285750" marR="0" lvl="0" indent="-285750" algn="l" rtl="0">
              <a:spcBef>
                <a:spcPts val="0"/>
              </a:spcBef>
              <a:spcAft>
                <a:spcPts val="0"/>
              </a:spcAft>
              <a:buClr>
                <a:srgbClr val="B73B52"/>
              </a:buClr>
              <a:buSzPts val="1800"/>
              <a:buFont typeface="Arial"/>
              <a:buChar char="•"/>
            </a:pPr>
            <a:r>
              <a:rPr lang="en-US" sz="1800" b="0" i="0" u="none" strike="noStrike" cap="none" dirty="0">
                <a:solidFill>
                  <a:srgbClr val="3F3F3F"/>
                </a:solidFill>
                <a:latin typeface="Century Gothic"/>
                <a:ea typeface="Century Gothic"/>
                <a:cs typeface="Century Gothic"/>
                <a:sym typeface="Century Gothic"/>
              </a:rPr>
              <a:t>Landsat 8 OLI</a:t>
            </a:r>
            <a:endParaRPr dirty="0"/>
          </a:p>
          <a:p>
            <a:pPr marL="285750" marR="0" lvl="0" indent="-285750" algn="l" rtl="0">
              <a:spcBef>
                <a:spcPts val="0"/>
              </a:spcBef>
              <a:spcAft>
                <a:spcPts val="0"/>
              </a:spcAft>
              <a:buClr>
                <a:srgbClr val="B73B52"/>
              </a:buClr>
              <a:buSzPts val="1800"/>
              <a:buFont typeface="Arial"/>
              <a:buChar char="•"/>
            </a:pPr>
            <a:r>
              <a:rPr lang="en-US" sz="1800" b="0" i="0" u="none" strike="noStrike" cap="none" dirty="0">
                <a:solidFill>
                  <a:srgbClr val="3F3F3F"/>
                </a:solidFill>
                <a:latin typeface="Century Gothic"/>
                <a:ea typeface="Century Gothic"/>
                <a:cs typeface="Century Gothic"/>
                <a:sym typeface="Century Gothic"/>
              </a:rPr>
              <a:t>Sentinel-2 MSI</a:t>
            </a:r>
            <a:endParaRPr dirty="0"/>
          </a:p>
          <a:p>
            <a:pPr marR="0" lvl="0" algn="l" rtl="0">
              <a:spcBef>
                <a:spcPts val="0"/>
              </a:spcBef>
              <a:spcAft>
                <a:spcPts val="0"/>
              </a:spcAft>
              <a:buClr>
                <a:srgbClr val="B73B52"/>
              </a:buClr>
              <a:buSzPts val="1800"/>
            </a:pPr>
            <a:endParaRPr lang="en-US" dirty="0">
              <a:solidFill>
                <a:srgbClr val="3F3F3F"/>
              </a:solidFill>
              <a:latin typeface="Century Gothic"/>
              <a:ea typeface="Century Gothic"/>
              <a:cs typeface="Century Gothic"/>
              <a:sym typeface="Century Gothic"/>
            </a:endParaRPr>
          </a:p>
          <a:p>
            <a:pPr marL="285750" marR="0" lvl="0" indent="-285750" algn="l" rtl="0">
              <a:spcBef>
                <a:spcPts val="0"/>
              </a:spcBef>
              <a:spcAft>
                <a:spcPts val="0"/>
              </a:spcAft>
              <a:buClr>
                <a:srgbClr val="B73B52"/>
              </a:buClr>
              <a:buSzPts val="1800"/>
              <a:buFont typeface="Arial"/>
              <a:buChar char="•"/>
            </a:pPr>
            <a:r>
              <a:rPr lang="en-US" sz="1800" b="0" i="0" u="none" strike="noStrike" cap="none" dirty="0">
                <a:solidFill>
                  <a:srgbClr val="3F3F3F"/>
                </a:solidFill>
                <a:latin typeface="Century Gothic"/>
                <a:ea typeface="Century Gothic"/>
                <a:cs typeface="Century Gothic"/>
                <a:sym typeface="Century Gothic"/>
              </a:rPr>
              <a:t>Aqua MODIS</a:t>
            </a:r>
            <a:endParaRPr dirty="0"/>
          </a:p>
          <a:p>
            <a:pPr marL="285750" marR="0" lvl="0" indent="-285750" algn="l" rtl="0">
              <a:spcBef>
                <a:spcPts val="0"/>
              </a:spcBef>
              <a:spcAft>
                <a:spcPts val="0"/>
              </a:spcAft>
              <a:buClr>
                <a:srgbClr val="B73B52"/>
              </a:buClr>
              <a:buSzPts val="1800"/>
              <a:buFont typeface="Arial"/>
              <a:buChar char="•"/>
            </a:pPr>
            <a:r>
              <a:rPr lang="en-US" sz="1800" b="0" i="0" u="none" strike="noStrike" cap="none" dirty="0">
                <a:solidFill>
                  <a:srgbClr val="3F3F3F"/>
                </a:solidFill>
                <a:latin typeface="Century Gothic"/>
                <a:ea typeface="Century Gothic"/>
                <a:cs typeface="Century Gothic"/>
                <a:sym typeface="Century Gothic"/>
              </a:rPr>
              <a:t>Suomi NPP VIIRS</a:t>
            </a:r>
            <a:endParaRPr dirty="0"/>
          </a:p>
        </p:txBody>
      </p:sp>
      <p:sp>
        <p:nvSpPr>
          <p:cNvPr id="578" name="Google Shape;578;p12"/>
          <p:cNvSpPr/>
          <p:nvPr/>
        </p:nvSpPr>
        <p:spPr>
          <a:xfrm>
            <a:off x="495300" y="5311203"/>
            <a:ext cx="10757122" cy="1695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i="0" u="none" strike="noStrike" cap="none" dirty="0">
                <a:solidFill>
                  <a:srgbClr val="3F3F3F"/>
                </a:solidFill>
                <a:latin typeface="Century Gothic"/>
                <a:ea typeface="Century Gothic"/>
                <a:cs typeface="Century Gothic"/>
                <a:sym typeface="Century Gothic"/>
              </a:rPr>
              <a:t>Impact: </a:t>
            </a:r>
            <a:r>
              <a:rPr lang="en-US" sz="1750" b="0" i="0" u="none" strike="noStrike" cap="none" dirty="0">
                <a:solidFill>
                  <a:srgbClr val="3F3F3F"/>
                </a:solidFill>
                <a:latin typeface="Century Gothic"/>
                <a:ea typeface="Century Gothic"/>
                <a:cs typeface="Century Gothic"/>
                <a:sym typeface="Century Gothic"/>
              </a:rPr>
              <a:t>This project will aid the Florida Department of Environmental Protection on the St. Joseph Peninsula to better understand how land cover and shoreline have changed in recent years, analyze sediment transport around the entire cape, and provide a climatology timeseries. The project’s end products will provide the partner with important analyses to help with future decision-making in the state park and for the cape.</a:t>
            </a:r>
            <a:endParaRPr sz="1750" dirty="0"/>
          </a:p>
        </p:txBody>
      </p:sp>
      <p:sp>
        <p:nvSpPr>
          <p:cNvPr id="579" name="Google Shape;579;p12"/>
          <p:cNvSpPr/>
          <p:nvPr/>
        </p:nvSpPr>
        <p:spPr>
          <a:xfrm rot="-5400000">
            <a:off x="8376166" y="2306258"/>
            <a:ext cx="6824472" cy="392373"/>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000" b="0" i="1" u="none" strike="noStrike" cap="none" dirty="0">
                <a:solidFill>
                  <a:schemeClr val="lt1"/>
                </a:solidFill>
                <a:latin typeface="Century Gothic"/>
                <a:ea typeface="Century Gothic"/>
                <a:cs typeface="Century Gothic"/>
                <a:sym typeface="Century Gothic"/>
              </a:rPr>
              <a:t>Alabama – Marshall</a:t>
            </a:r>
            <a:endParaRPr dirty="0"/>
          </a:p>
        </p:txBody>
      </p:sp>
      <p:sp>
        <p:nvSpPr>
          <p:cNvPr id="580" name="Google Shape;580;p12"/>
          <p:cNvSpPr txBox="1"/>
          <p:nvPr/>
        </p:nvSpPr>
        <p:spPr>
          <a:xfrm>
            <a:off x="464820" y="387235"/>
            <a:ext cx="10150020" cy="405246"/>
          </a:xfrm>
          <a:prstGeom prst="rect">
            <a:avLst/>
          </a:prstGeom>
          <a:noFill/>
          <a:ln>
            <a:noFill/>
          </a:ln>
        </p:spPr>
        <p:txBody>
          <a:bodyPr spcFirstLastPara="1" wrap="square" lIns="91425" tIns="45700" rIns="91425" bIns="45700" anchor="ctr" anchorCtr="0">
            <a:noAutofit/>
          </a:bodyPr>
          <a:lstStyle/>
          <a:p>
            <a:pPr marL="0" marR="0" lvl="0" indent="0" algn="l" rtl="0">
              <a:lnSpc>
                <a:spcPct val="90000"/>
              </a:lnSpc>
              <a:spcBef>
                <a:spcPts val="0"/>
              </a:spcBef>
              <a:spcAft>
                <a:spcPts val="0"/>
              </a:spcAft>
              <a:buClr>
                <a:srgbClr val="B73B52"/>
              </a:buClr>
              <a:buSzPts val="3600"/>
              <a:buFont typeface="Century Gothic"/>
              <a:buNone/>
            </a:pPr>
            <a:r>
              <a:rPr lang="en-US" sz="3600" b="1" i="0" u="none" strike="noStrike" cap="none" dirty="0">
                <a:solidFill>
                  <a:srgbClr val="B73B52"/>
                </a:solidFill>
                <a:latin typeface="Century Gothic"/>
                <a:ea typeface="Century Gothic"/>
                <a:cs typeface="Century Gothic"/>
                <a:sym typeface="Century Gothic"/>
              </a:rPr>
              <a:t>St. Joseph Peninsula Disasters</a:t>
            </a:r>
            <a:endParaRPr sz="4000" b="1" i="0" u="none" strike="noStrike" cap="none" dirty="0">
              <a:solidFill>
                <a:srgbClr val="B73B52"/>
              </a:solidFill>
              <a:latin typeface="Century Gothic"/>
              <a:ea typeface="Century Gothic"/>
              <a:cs typeface="Century Gothic"/>
              <a:sym typeface="Century Gothic"/>
            </a:endParaRPr>
          </a:p>
        </p:txBody>
      </p:sp>
      <p:pic>
        <p:nvPicPr>
          <p:cNvPr id="581" name="Google Shape;581;p12" descr="A picture containing outdoor, sky, beach, water&#10;&#10;Description automatically generated"/>
          <p:cNvPicPr preferRelativeResize="0"/>
          <p:nvPr/>
        </p:nvPicPr>
        <p:blipFill rotWithShape="1">
          <a:blip r:embed="rId3">
            <a:alphaModFix/>
          </a:blip>
          <a:srcRect/>
          <a:stretch/>
        </p:blipFill>
        <p:spPr>
          <a:xfrm>
            <a:off x="6097585" y="2343202"/>
            <a:ext cx="4572000" cy="2926080"/>
          </a:xfrm>
          <a:prstGeom prst="rect">
            <a:avLst/>
          </a:prstGeom>
          <a:ln>
            <a:noFill/>
          </a:ln>
          <a:effectLst>
            <a:outerShdw blurRad="50800" dist="38100" dir="2700000" algn="tl" rotWithShape="0">
              <a:prstClr val="black">
                <a:alpha val="40000"/>
              </a:prstClr>
            </a:outerShdw>
          </a:effectLst>
        </p:spPr>
      </p:pic>
      <p:sp>
        <p:nvSpPr>
          <p:cNvPr id="9" name="TextBox 8">
            <a:extLst>
              <a:ext uri="{FF2B5EF4-FFF2-40B4-BE49-F238E27FC236}">
                <a16:creationId xmlns:a16="http://schemas.microsoft.com/office/drawing/2014/main" id="{81DF95DE-1F49-449B-9706-AD05B1238E65}"/>
              </a:ext>
            </a:extLst>
          </p:cNvPr>
          <p:cNvSpPr txBox="1"/>
          <p:nvPr/>
        </p:nvSpPr>
        <p:spPr>
          <a:xfrm>
            <a:off x="6097585" y="5007672"/>
            <a:ext cx="3873094"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dirty="0">
                <a:solidFill>
                  <a:schemeClr val="bg1"/>
                </a:solidFill>
                <a:latin typeface="Century Gothic"/>
                <a:cs typeface="Calibri"/>
              </a:rPr>
              <a:t>Image Credit: Mike Tilley</a:t>
            </a:r>
          </a:p>
        </p:txBody>
      </p:sp>
    </p:spTree>
    <p:extLst>
      <p:ext uri="{BB962C8B-B14F-4D97-AF65-F5344CB8AC3E}">
        <p14:creationId xmlns:p14="http://schemas.microsoft.com/office/powerpoint/2010/main" val="1688013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686AB593-D05B-4431-B45F-F4AB8C5C5418}"/>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8A599A"/>
                </a:solidFill>
                <a:latin typeface="Century Gothic" panose="020F0302020204030204"/>
              </a:rPr>
              <a:t>Southern California Health &amp; Air Quality</a:t>
            </a:r>
            <a:r>
              <a:rPr lang="en-US" sz="4000" b="1" dirty="0">
                <a:solidFill>
                  <a:srgbClr val="8A599A"/>
                </a:solidFill>
                <a:latin typeface="Century Gothic" panose="020F0302020204030204"/>
              </a:rPr>
              <a:t> </a:t>
            </a:r>
          </a:p>
        </p:txBody>
      </p:sp>
      <p:sp>
        <p:nvSpPr>
          <p:cNvPr id="4" name="Content Placeholder 7">
            <a:extLst>
              <a:ext uri="{FF2B5EF4-FFF2-40B4-BE49-F238E27FC236}">
                <a16:creationId xmlns:a16="http://schemas.microsoft.com/office/drawing/2014/main" id="{0692E4AE-EBEB-424D-B79F-B25AEA33920C}"/>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California – Ames</a:t>
            </a:r>
          </a:p>
        </p:txBody>
      </p:sp>
      <p:sp>
        <p:nvSpPr>
          <p:cNvPr id="9" name="Content Placeholder 3">
            <a:extLst>
              <a:ext uri="{FF2B5EF4-FFF2-40B4-BE49-F238E27FC236}">
                <a16:creationId xmlns:a16="http://schemas.microsoft.com/office/drawing/2014/main" id="{C8183C84-1C40-4FC0-91FF-6C620EAA6B32}"/>
              </a:ext>
            </a:extLst>
          </p:cNvPr>
          <p:cNvSpPr>
            <a:spLocks noGrp="1"/>
          </p:cNvSpPr>
          <p:nvPr/>
        </p:nvSpPr>
        <p:spPr>
          <a:xfrm>
            <a:off x="464819" y="916749"/>
            <a:ext cx="10453783" cy="135454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 </a:t>
            </a:r>
            <a:r>
              <a:rPr lang="en-US" dirty="0">
                <a:solidFill>
                  <a:schemeClr val="tx1">
                    <a:lumMod val="75000"/>
                    <a:lumOff val="25000"/>
                  </a:schemeClr>
                </a:solidFill>
                <a:latin typeface="Century Gothic"/>
                <a:ea typeface="+mn-lt"/>
                <a:cs typeface="+mn-lt"/>
              </a:rPr>
              <a:t>This past spring, data collected by Scripps Institution of Oceanography scientists reported the highest cell numbers of red tide algae (</a:t>
            </a:r>
            <a:r>
              <a:rPr lang="en-US" i="1" dirty="0">
                <a:solidFill>
                  <a:schemeClr val="tx1">
                    <a:lumMod val="75000"/>
                    <a:lumOff val="25000"/>
                  </a:schemeClr>
                </a:solidFill>
                <a:latin typeface="Century Gothic"/>
                <a:ea typeface="+mn-lt"/>
                <a:cs typeface="+mn-lt"/>
              </a:rPr>
              <a:t>Lingulodinium polyedra</a:t>
            </a:r>
            <a:r>
              <a:rPr lang="en-US" dirty="0">
                <a:solidFill>
                  <a:schemeClr val="tx1">
                    <a:lumMod val="75000"/>
                    <a:lumOff val="25000"/>
                  </a:schemeClr>
                </a:solidFill>
                <a:latin typeface="Century Gothic"/>
                <a:ea typeface="+mn-lt"/>
                <a:cs typeface="+mn-lt"/>
              </a:rPr>
              <a:t>) ever recorded in southern California, causing massive mortality of fish and invertebrates as well as widely reported respiratory distress in humans. </a:t>
            </a:r>
            <a:endParaRPr lang="en-US" dirty="0">
              <a:solidFill>
                <a:schemeClr val="tx1">
                  <a:lumMod val="75000"/>
                  <a:lumOff val="25000"/>
                </a:schemeClr>
              </a:solidFill>
              <a:latin typeface="Calibri"/>
              <a:ea typeface="+mn-lt"/>
              <a:cs typeface="+mn-lt"/>
            </a:endParaRPr>
          </a:p>
        </p:txBody>
      </p:sp>
      <p:sp>
        <p:nvSpPr>
          <p:cNvPr id="10" name="Content Placeholder 4">
            <a:extLst>
              <a:ext uri="{FF2B5EF4-FFF2-40B4-BE49-F238E27FC236}">
                <a16:creationId xmlns:a16="http://schemas.microsoft.com/office/drawing/2014/main" id="{9818F899-6C14-4E76-A3E2-72466AD00181}"/>
              </a:ext>
            </a:extLst>
          </p:cNvPr>
          <p:cNvSpPr>
            <a:spLocks noGrp="1"/>
          </p:cNvSpPr>
          <p:nvPr/>
        </p:nvSpPr>
        <p:spPr>
          <a:xfrm>
            <a:off x="464819" y="3844935"/>
            <a:ext cx="8098726" cy="1408396"/>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8A599A"/>
              </a:buClr>
              <a:buFont typeface="Arial"/>
              <a:buChar char="•"/>
            </a:pPr>
            <a:r>
              <a:rPr lang="en-US" dirty="0">
                <a:solidFill>
                  <a:schemeClr val="tx1">
                    <a:lumMod val="75000"/>
                    <a:lumOff val="25000"/>
                  </a:schemeClr>
                </a:solidFill>
                <a:latin typeface="Century Gothic"/>
                <a:cs typeface="Calibri"/>
              </a:rPr>
              <a:t>California Office of Environmental Health Hazard Assessment </a:t>
            </a:r>
          </a:p>
          <a:p>
            <a:pPr marL="285750" indent="-285750">
              <a:buClr>
                <a:srgbClr val="8A599A"/>
              </a:buClr>
              <a:buFont typeface="Arial"/>
              <a:buChar char="•"/>
            </a:pPr>
            <a:r>
              <a:rPr lang="en-US" dirty="0">
                <a:solidFill>
                  <a:schemeClr val="tx1">
                    <a:lumMod val="75000"/>
                    <a:lumOff val="25000"/>
                  </a:schemeClr>
                </a:solidFill>
                <a:latin typeface="Century Gothic"/>
                <a:cs typeface="Calibri"/>
              </a:rPr>
              <a:t>California Department of Public Health </a:t>
            </a:r>
          </a:p>
          <a:p>
            <a:pPr marL="285750" indent="-285750">
              <a:buClr>
                <a:srgbClr val="8A599A"/>
              </a:buClr>
              <a:buFont typeface="Arial"/>
              <a:buChar char="•"/>
            </a:pPr>
            <a:r>
              <a:rPr lang="en-US" dirty="0">
                <a:solidFill>
                  <a:schemeClr val="tx1">
                    <a:lumMod val="75000"/>
                    <a:lumOff val="25000"/>
                  </a:schemeClr>
                </a:solidFill>
                <a:latin typeface="Century Gothic"/>
                <a:cs typeface="Calibri"/>
              </a:rPr>
              <a:t>NOAA Southwest Fisheries Science Center </a:t>
            </a:r>
          </a:p>
          <a:p>
            <a:pPr marL="285750" indent="-285750">
              <a:buClr>
                <a:srgbClr val="8A599A"/>
              </a:buClr>
              <a:buFont typeface="Arial"/>
              <a:buChar char="•"/>
            </a:pPr>
            <a:r>
              <a:rPr lang="en-US" dirty="0">
                <a:solidFill>
                  <a:schemeClr val="tx1">
                    <a:lumMod val="75000"/>
                    <a:lumOff val="25000"/>
                  </a:schemeClr>
                </a:solidFill>
                <a:latin typeface="Century Gothic"/>
                <a:cs typeface="Calibri"/>
              </a:rPr>
              <a:t>University of California San Diego, Scripps Institution of Oceanography </a:t>
            </a:r>
            <a:endParaRPr lang="en-US" dirty="0">
              <a:solidFill>
                <a:schemeClr val="tx1">
                  <a:lumMod val="75000"/>
                  <a:lumOff val="25000"/>
                </a:schemeClr>
              </a:solidFill>
              <a:latin typeface="Century Gothic"/>
            </a:endParaRPr>
          </a:p>
          <a:p>
            <a:pPr marL="285750" indent="-285750">
              <a:buClr>
                <a:srgbClr val="7EB761"/>
              </a:buClr>
              <a:buFont typeface="Arial"/>
              <a:buChar char="•"/>
            </a:pPr>
            <a:endParaRPr lang="en-US" dirty="0">
              <a:solidFill>
                <a:schemeClr val="tx1">
                  <a:lumMod val="75000"/>
                  <a:lumOff val="25000"/>
                </a:schemeClr>
              </a:solidFill>
              <a:latin typeface="Century Gothic"/>
            </a:endParaRPr>
          </a:p>
        </p:txBody>
      </p:sp>
      <p:sp>
        <p:nvSpPr>
          <p:cNvPr id="11" name="Content Placeholder 5">
            <a:extLst>
              <a:ext uri="{FF2B5EF4-FFF2-40B4-BE49-F238E27FC236}">
                <a16:creationId xmlns:a16="http://schemas.microsoft.com/office/drawing/2014/main" id="{B5CE7491-5E18-418C-8355-13E4501775F8}"/>
              </a:ext>
            </a:extLst>
          </p:cNvPr>
          <p:cNvSpPr>
            <a:spLocks noGrp="1"/>
          </p:cNvSpPr>
          <p:nvPr/>
        </p:nvSpPr>
        <p:spPr>
          <a:xfrm>
            <a:off x="8380857" y="3841695"/>
            <a:ext cx="2480597" cy="162338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8A599A"/>
              </a:buClr>
              <a:buFont typeface="Arial"/>
              <a:buChar char="•"/>
            </a:pPr>
            <a:r>
              <a:rPr lang="en-US" dirty="0">
                <a:solidFill>
                  <a:schemeClr val="tx1">
                    <a:lumMod val="75000"/>
                    <a:lumOff val="25000"/>
                  </a:schemeClr>
                </a:solidFill>
                <a:latin typeface="Century Gothic"/>
                <a:cs typeface="Calibri"/>
              </a:rPr>
              <a:t>Landsat</a:t>
            </a:r>
            <a:r>
              <a:rPr lang="en-US" dirty="0">
                <a:solidFill>
                  <a:schemeClr val="tx1">
                    <a:lumMod val="75000"/>
                    <a:lumOff val="25000"/>
                  </a:schemeClr>
                </a:solidFill>
                <a:latin typeface="Century Gothic"/>
                <a:ea typeface="+mn-lt"/>
                <a:cs typeface="+mn-lt"/>
              </a:rPr>
              <a:t> 8 OLI </a:t>
            </a:r>
          </a:p>
          <a:p>
            <a:pPr marL="285750" indent="-285750">
              <a:buClr>
                <a:srgbClr val="8A599A"/>
              </a:buClr>
              <a:buFont typeface="Arial"/>
              <a:buChar char="•"/>
            </a:pPr>
            <a:r>
              <a:rPr lang="en-US" dirty="0">
                <a:solidFill>
                  <a:schemeClr val="tx1">
                    <a:lumMod val="75000"/>
                    <a:lumOff val="25000"/>
                  </a:schemeClr>
                </a:solidFill>
                <a:latin typeface="Century Gothic"/>
                <a:cs typeface="Calibri"/>
              </a:rPr>
              <a:t>Aqua</a:t>
            </a:r>
            <a:r>
              <a:rPr lang="en-US" dirty="0">
                <a:solidFill>
                  <a:schemeClr val="tx1">
                    <a:lumMod val="75000"/>
                    <a:lumOff val="25000"/>
                  </a:schemeClr>
                </a:solidFill>
                <a:latin typeface="Century Gothic"/>
                <a:ea typeface="+mn-lt"/>
                <a:cs typeface="+mn-lt"/>
              </a:rPr>
              <a:t> MODIS </a:t>
            </a:r>
          </a:p>
          <a:p>
            <a:pPr marL="285750" indent="-285750">
              <a:buClr>
                <a:srgbClr val="8A599A"/>
              </a:buClr>
              <a:buFont typeface="Arial"/>
              <a:buChar char="•"/>
            </a:pPr>
            <a:r>
              <a:rPr lang="en-US" dirty="0">
                <a:solidFill>
                  <a:schemeClr val="tx1">
                    <a:lumMod val="75000"/>
                    <a:lumOff val="25000"/>
                  </a:schemeClr>
                </a:solidFill>
                <a:latin typeface="Century Gothic"/>
                <a:cs typeface="Calibri"/>
              </a:rPr>
              <a:t>Sentinel-3</a:t>
            </a:r>
            <a:r>
              <a:rPr lang="en-US" dirty="0">
                <a:solidFill>
                  <a:schemeClr val="tx1">
                    <a:lumMod val="75000"/>
                    <a:lumOff val="25000"/>
                  </a:schemeClr>
                </a:solidFill>
                <a:latin typeface="Century Gothic"/>
                <a:ea typeface="+mn-lt"/>
                <a:cs typeface="+mn-lt"/>
              </a:rPr>
              <a:t> OLCI </a:t>
            </a:r>
          </a:p>
          <a:p>
            <a:pPr marL="285750" indent="-285750">
              <a:buClr>
                <a:srgbClr val="8A599A"/>
              </a:buClr>
              <a:buFont typeface="Arial"/>
              <a:buChar char="•"/>
            </a:pPr>
            <a:r>
              <a:rPr lang="en-US" dirty="0">
                <a:solidFill>
                  <a:schemeClr val="tx1">
                    <a:lumMod val="75000"/>
                    <a:lumOff val="25000"/>
                  </a:schemeClr>
                </a:solidFill>
                <a:latin typeface="Century Gothic"/>
                <a:ea typeface="+mn-lt"/>
                <a:cs typeface="+mn-lt"/>
              </a:rPr>
              <a:t>Suomi NPP VIIRS </a:t>
            </a:r>
          </a:p>
          <a:p>
            <a:pPr marL="285750" indent="-285750">
              <a:buClr>
                <a:srgbClr val="8A599A"/>
              </a:buClr>
              <a:buFont typeface="Arial"/>
              <a:buChar char="•"/>
            </a:pPr>
            <a:r>
              <a:rPr lang="en-US" dirty="0">
                <a:solidFill>
                  <a:schemeClr val="tx1">
                    <a:lumMod val="75000"/>
                    <a:lumOff val="25000"/>
                  </a:schemeClr>
                </a:solidFill>
                <a:latin typeface="Century Gothic"/>
                <a:ea typeface="+mn-lt"/>
                <a:cs typeface="+mn-lt"/>
              </a:rPr>
              <a:t>GCOM-C </a:t>
            </a:r>
          </a:p>
        </p:txBody>
      </p:sp>
      <p:sp>
        <p:nvSpPr>
          <p:cNvPr id="12" name="Content Placeholder 6">
            <a:extLst>
              <a:ext uri="{FF2B5EF4-FFF2-40B4-BE49-F238E27FC236}">
                <a16:creationId xmlns:a16="http://schemas.microsoft.com/office/drawing/2014/main" id="{34A444B5-7ACC-425C-8B7A-7CEB81DBABD2}"/>
              </a:ext>
            </a:extLst>
          </p:cNvPr>
          <p:cNvSpPr>
            <a:spLocks noGrp="1"/>
          </p:cNvSpPr>
          <p:nvPr/>
        </p:nvSpPr>
        <p:spPr>
          <a:xfrm>
            <a:off x="495300" y="5571442"/>
            <a:ext cx="10423302" cy="108804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chemeClr val="tx1">
                    <a:lumMod val="75000"/>
                    <a:lumOff val="25000"/>
                  </a:schemeClr>
                </a:solidFill>
                <a:latin typeface="Century Gothic"/>
                <a:cs typeface="Calibri"/>
              </a:rPr>
              <a:t>This</a:t>
            </a:r>
            <a:r>
              <a:rPr lang="en-US" dirty="0">
                <a:solidFill>
                  <a:schemeClr val="tx1">
                    <a:lumMod val="75000"/>
                    <a:lumOff val="25000"/>
                  </a:schemeClr>
                </a:solidFill>
                <a:latin typeface="Century Gothic"/>
                <a:ea typeface="+mn-lt"/>
                <a:cs typeface="+mn-lt"/>
              </a:rPr>
              <a:t> project aims to better understand the frequency, drivers, and remote detection of red tide blooms in California. Maps highlighting bloom areas and a seasonal water quality time series analysis via Google Earth Engine will further inform partners’ decision-making practices related to</a:t>
            </a:r>
            <a:r>
              <a:rPr lang="en-US" i="1" dirty="0">
                <a:solidFill>
                  <a:schemeClr val="tx1">
                    <a:lumMod val="75000"/>
                    <a:lumOff val="25000"/>
                  </a:schemeClr>
                </a:solidFill>
                <a:latin typeface="Century Gothic"/>
                <a:ea typeface="+mn-lt"/>
                <a:cs typeface="+mn-lt"/>
              </a:rPr>
              <a:t> L. polyedra</a:t>
            </a:r>
            <a:r>
              <a:rPr lang="en-US" dirty="0">
                <a:solidFill>
                  <a:schemeClr val="tx1">
                    <a:lumMod val="75000"/>
                    <a:lumOff val="25000"/>
                  </a:schemeClr>
                </a:solidFill>
                <a:latin typeface="Century Gothic"/>
                <a:ea typeface="+mn-lt"/>
                <a:cs typeface="+mn-lt"/>
              </a:rPr>
              <a:t> management efforts.</a:t>
            </a:r>
            <a:endParaRPr lang="en-US" dirty="0">
              <a:solidFill>
                <a:schemeClr val="tx1">
                  <a:lumMod val="75000"/>
                  <a:lumOff val="25000"/>
                </a:schemeClr>
              </a:solidFill>
              <a:latin typeface="Calibri"/>
              <a:cs typeface="Calibri"/>
            </a:endParaRPr>
          </a:p>
        </p:txBody>
      </p:sp>
      <p:pic>
        <p:nvPicPr>
          <p:cNvPr id="2" name="Picture 4" descr="A picture containing indoor&#10;&#10;Description automatically generated">
            <a:extLst>
              <a:ext uri="{FF2B5EF4-FFF2-40B4-BE49-F238E27FC236}">
                <a16:creationId xmlns:a16="http://schemas.microsoft.com/office/drawing/2014/main" id="{51F20C21-A0A5-4D46-9987-13B83B55777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293970" y="2121939"/>
            <a:ext cx="8783910" cy="1463040"/>
          </a:xfrm>
          <a:prstGeom prst="rect">
            <a:avLst/>
          </a:prstGeom>
          <a:ln>
            <a:no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CE394C63-1013-46F3-9A58-9BCFFF129CEA}"/>
              </a:ext>
            </a:extLst>
          </p:cNvPr>
          <p:cNvSpPr txBox="1"/>
          <p:nvPr/>
        </p:nvSpPr>
        <p:spPr>
          <a:xfrm>
            <a:off x="8272194" y="3347433"/>
            <a:ext cx="2390774"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dirty="0">
                <a:solidFill>
                  <a:schemeClr val="bg1">
                    <a:lumMod val="95000"/>
                  </a:schemeClr>
                </a:solidFill>
                <a:latin typeface="Century Gothic"/>
              </a:rPr>
              <a:t>Image Credit: Kevin Baird</a:t>
            </a:r>
            <a:endParaRPr lang="en-US" sz="1050" dirty="0">
              <a:solidFill>
                <a:schemeClr val="bg1">
                  <a:lumMod val="95000"/>
                </a:schemeClr>
              </a:solidFill>
              <a:latin typeface="Century Gothic"/>
              <a:cs typeface="Calibri"/>
            </a:endParaRPr>
          </a:p>
        </p:txBody>
      </p:sp>
    </p:spTree>
    <p:extLst>
      <p:ext uri="{BB962C8B-B14F-4D97-AF65-F5344CB8AC3E}">
        <p14:creationId xmlns:p14="http://schemas.microsoft.com/office/powerpoint/2010/main" val="16723180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4">
            <a:extLst>
              <a:ext uri="{FF2B5EF4-FFF2-40B4-BE49-F238E27FC236}">
                <a16:creationId xmlns:a16="http://schemas.microsoft.com/office/drawing/2014/main" id="{2809B837-FF3E-C747-87CB-B6439551437D}"/>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8A599A"/>
                </a:solidFill>
                <a:latin typeface="Century Gothic" panose="020F0302020204030204"/>
              </a:rPr>
              <a:t>Peru Health &amp; Air Quality II</a:t>
            </a:r>
            <a:r>
              <a:rPr lang="en-US" sz="4000" b="1" dirty="0">
                <a:solidFill>
                  <a:srgbClr val="8A599A"/>
                </a:solidFill>
                <a:latin typeface="Century Gothic" panose="020F0302020204030204"/>
              </a:rPr>
              <a:t> </a:t>
            </a:r>
          </a:p>
        </p:txBody>
      </p:sp>
      <p:sp>
        <p:nvSpPr>
          <p:cNvPr id="3" name="Content Placeholder 7">
            <a:extLst>
              <a:ext uri="{FF2B5EF4-FFF2-40B4-BE49-F238E27FC236}">
                <a16:creationId xmlns:a16="http://schemas.microsoft.com/office/drawing/2014/main" id="{0BD3C44A-7A40-6842-927B-E143DA76821F}"/>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Georgia – Athens</a:t>
            </a:r>
          </a:p>
        </p:txBody>
      </p:sp>
      <p:sp>
        <p:nvSpPr>
          <p:cNvPr id="5" name="Content Placeholder 3">
            <a:extLst>
              <a:ext uri="{FF2B5EF4-FFF2-40B4-BE49-F238E27FC236}">
                <a16:creationId xmlns:a16="http://schemas.microsoft.com/office/drawing/2014/main" id="{B372804A-458D-244D-B02C-3C0B3B587CDA}"/>
              </a:ext>
            </a:extLst>
          </p:cNvPr>
          <p:cNvSpPr>
            <a:spLocks noGrp="1"/>
          </p:cNvSpPr>
          <p:nvPr/>
        </p:nvSpPr>
        <p:spPr>
          <a:xfrm>
            <a:off x="495300" y="1012855"/>
            <a:ext cx="10330016" cy="97354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tx1">
                    <a:lumMod val="75000"/>
                    <a:lumOff val="25000"/>
                  </a:schemeClr>
                </a:solidFill>
                <a:latin typeface="Century Gothic"/>
              </a:rPr>
              <a:t>Community Concern: </a:t>
            </a:r>
            <a:r>
              <a:rPr lang="en-US" dirty="0">
                <a:solidFill>
                  <a:schemeClr val="tx1">
                    <a:lumMod val="75000"/>
                    <a:lumOff val="25000"/>
                  </a:schemeClr>
                </a:solidFill>
                <a:latin typeface="Century Gothic"/>
              </a:rPr>
              <a:t>Communities bordering forests in rural Peru </a:t>
            </a:r>
            <a:r>
              <a:rPr lang="en-US" dirty="0">
                <a:solidFill>
                  <a:schemeClr val="tx1">
                    <a:lumMod val="75000"/>
                    <a:lumOff val="25000"/>
                  </a:schemeClr>
                </a:solidFill>
                <a:latin typeface="Century Gothic" panose="020B0502020202020204" pitchFamily="34" charset="0"/>
              </a:rPr>
              <a:t>face hazards including elevated cases of malaria and dengue fever. Research institutions and conservation groups have assessed forest loss with an emphasis on threats to wildlife, but an integrated human-wildlife approach has yet to be taken. </a:t>
            </a:r>
          </a:p>
          <a:p>
            <a:endParaRPr lang="en-US" dirty="0">
              <a:solidFill>
                <a:srgbClr val="3F3F3F"/>
              </a:solidFill>
              <a:latin typeface="Century Gothic"/>
            </a:endParaRPr>
          </a:p>
        </p:txBody>
      </p:sp>
      <p:sp>
        <p:nvSpPr>
          <p:cNvPr id="6" name="Content Placeholder 4">
            <a:extLst>
              <a:ext uri="{FF2B5EF4-FFF2-40B4-BE49-F238E27FC236}">
                <a16:creationId xmlns:a16="http://schemas.microsoft.com/office/drawing/2014/main" id="{6844637F-293B-314D-A21B-99888A7F6BCE}"/>
              </a:ext>
            </a:extLst>
          </p:cNvPr>
          <p:cNvSpPr>
            <a:spLocks noGrp="1"/>
          </p:cNvSpPr>
          <p:nvPr/>
        </p:nvSpPr>
        <p:spPr>
          <a:xfrm>
            <a:off x="495300" y="2344656"/>
            <a:ext cx="4925028" cy="312971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8A599A"/>
              </a:buClr>
              <a:buFont typeface="Arial"/>
              <a:buChar char="•"/>
            </a:pPr>
            <a:r>
              <a:rPr lang="en-US" dirty="0">
                <a:solidFill>
                  <a:schemeClr val="tx1">
                    <a:lumMod val="75000"/>
                    <a:lumOff val="25000"/>
                  </a:schemeClr>
                </a:solidFill>
                <a:latin typeface="Century Gothic" panose="020B0502020202020204" pitchFamily="34" charset="0"/>
              </a:rPr>
              <a:t>Ministry of Health &amp; Ministry of the Environment (Peru)</a:t>
            </a:r>
          </a:p>
          <a:p>
            <a:pPr marL="285750" indent="-285750">
              <a:buClr>
                <a:srgbClr val="8A599A"/>
              </a:buClr>
              <a:buFont typeface="Arial"/>
              <a:buChar char="•"/>
            </a:pPr>
            <a:r>
              <a:rPr lang="en-US" dirty="0">
                <a:solidFill>
                  <a:schemeClr val="tx1">
                    <a:lumMod val="75000"/>
                    <a:lumOff val="25000"/>
                  </a:schemeClr>
                </a:solidFill>
                <a:latin typeface="Century Gothic" panose="020B0502020202020204" pitchFamily="34" charset="0"/>
              </a:rPr>
              <a:t>Universidad Peruana Cayetano Heredia, Lab for EcoHealth and Urban Ecology </a:t>
            </a:r>
          </a:p>
          <a:p>
            <a:pPr marL="285750" indent="-285750">
              <a:buClr>
                <a:srgbClr val="8A599A"/>
              </a:buClr>
              <a:buFont typeface="Arial"/>
              <a:buChar char="•"/>
            </a:pPr>
            <a:r>
              <a:rPr lang="en-US" dirty="0">
                <a:solidFill>
                  <a:schemeClr val="tx1">
                    <a:lumMod val="75000"/>
                    <a:lumOff val="25000"/>
                  </a:schemeClr>
                </a:solidFill>
                <a:latin typeface="Century Gothic" panose="020B0502020202020204" pitchFamily="34" charset="0"/>
              </a:rPr>
              <a:t>Asociación para la Conservación de la Cuenca Amazónica</a:t>
            </a:r>
          </a:p>
          <a:p>
            <a:pPr marL="285750" indent="-285750">
              <a:buClr>
                <a:srgbClr val="8A599A"/>
              </a:buClr>
              <a:buFont typeface="Arial"/>
              <a:buChar char="•"/>
            </a:pPr>
            <a:r>
              <a:rPr lang="en-US" dirty="0">
                <a:solidFill>
                  <a:schemeClr val="tx1">
                    <a:lumMod val="75000"/>
                    <a:lumOff val="25000"/>
                  </a:schemeClr>
                </a:solidFill>
                <a:latin typeface="Century Gothic" panose="020B0502020202020204" pitchFamily="34" charset="0"/>
              </a:rPr>
              <a:t>Instituto del Bel Común  </a:t>
            </a:r>
          </a:p>
          <a:p>
            <a:pPr marL="285750" indent="-285750">
              <a:buClr>
                <a:srgbClr val="8A599A"/>
              </a:buClr>
              <a:buFont typeface="Arial"/>
              <a:buChar char="•"/>
            </a:pPr>
            <a:r>
              <a:rPr lang="en-US" dirty="0">
                <a:solidFill>
                  <a:schemeClr val="tx1">
                    <a:lumMod val="75000"/>
                    <a:lumOff val="25000"/>
                  </a:schemeClr>
                </a:solidFill>
                <a:latin typeface="Century Gothic" panose="020B0502020202020204" pitchFamily="34" charset="0"/>
              </a:rPr>
              <a:t>The National Commission for Aerospace Research and Development (Peru)</a:t>
            </a:r>
            <a:endParaRPr lang="en-US" dirty="0">
              <a:solidFill>
                <a:srgbClr val="3F3F3F"/>
              </a:solidFill>
              <a:latin typeface="Century Gothic"/>
            </a:endParaRPr>
          </a:p>
        </p:txBody>
      </p:sp>
      <p:sp>
        <p:nvSpPr>
          <p:cNvPr id="8" name="Content Placeholder 5">
            <a:extLst>
              <a:ext uri="{FF2B5EF4-FFF2-40B4-BE49-F238E27FC236}">
                <a16:creationId xmlns:a16="http://schemas.microsoft.com/office/drawing/2014/main" id="{E60162EB-C87B-674E-88F3-719A967F0B51}"/>
              </a:ext>
            </a:extLst>
          </p:cNvPr>
          <p:cNvSpPr>
            <a:spLocks noGrp="1"/>
          </p:cNvSpPr>
          <p:nvPr/>
        </p:nvSpPr>
        <p:spPr>
          <a:xfrm>
            <a:off x="6010143" y="4432225"/>
            <a:ext cx="4734816" cy="1427560"/>
          </a:xfrm>
          <a:prstGeom prst="rect">
            <a:avLst/>
          </a:prstGeom>
        </p:spPr>
        <p:txBody>
          <a:bodyPr vert="horz" lIns="91440" tIns="45720" rIns="91440" bIns="45720" numCol="2"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8A599A"/>
              </a:buClr>
              <a:buFont typeface="Arial"/>
              <a:buChar char="•"/>
            </a:pPr>
            <a:r>
              <a:rPr lang="en-US" dirty="0">
                <a:solidFill>
                  <a:srgbClr val="3F3F3F"/>
                </a:solidFill>
                <a:latin typeface="Century Gothic"/>
              </a:rPr>
              <a:t>Landsat 5 TM</a:t>
            </a:r>
          </a:p>
          <a:p>
            <a:pPr marL="285750" indent="-285750">
              <a:buClr>
                <a:srgbClr val="8A599A"/>
              </a:buClr>
              <a:buFont typeface="Arial"/>
              <a:buChar char="•"/>
            </a:pPr>
            <a:r>
              <a:rPr lang="en-US" dirty="0">
                <a:solidFill>
                  <a:srgbClr val="3F3F3F"/>
                </a:solidFill>
                <a:latin typeface="Century Gothic"/>
              </a:rPr>
              <a:t>Landsat 8 OLI</a:t>
            </a:r>
          </a:p>
          <a:p>
            <a:pPr marL="285750" indent="-285750">
              <a:buClr>
                <a:srgbClr val="8A599A"/>
              </a:buClr>
              <a:buFont typeface="Arial"/>
              <a:buChar char="•"/>
            </a:pPr>
            <a:r>
              <a:rPr lang="en-US" dirty="0">
                <a:solidFill>
                  <a:srgbClr val="3F3F3F"/>
                </a:solidFill>
                <a:latin typeface="Century Gothic"/>
              </a:rPr>
              <a:t>SRTM</a:t>
            </a:r>
            <a:br>
              <a:rPr lang="en-US" dirty="0">
                <a:solidFill>
                  <a:srgbClr val="3F3F3F"/>
                </a:solidFill>
                <a:latin typeface="Century Gothic"/>
              </a:rPr>
            </a:br>
            <a:endParaRPr lang="en-US" dirty="0">
              <a:solidFill>
                <a:srgbClr val="3F3F3F"/>
              </a:solidFill>
              <a:latin typeface="Century Gothic"/>
            </a:endParaRPr>
          </a:p>
          <a:p>
            <a:pPr marL="285750" indent="-285750">
              <a:buClr>
                <a:srgbClr val="8A599A"/>
              </a:buClr>
              <a:buFont typeface="Arial"/>
              <a:buChar char="•"/>
            </a:pPr>
            <a:r>
              <a:rPr lang="en-US" dirty="0">
                <a:solidFill>
                  <a:srgbClr val="3F3F3F"/>
                </a:solidFill>
                <a:latin typeface="Century Gothic"/>
              </a:rPr>
              <a:t>PlanetScope</a:t>
            </a:r>
          </a:p>
          <a:p>
            <a:pPr marL="285750" indent="-285750">
              <a:buClr>
                <a:srgbClr val="8A599A"/>
              </a:buClr>
              <a:buFont typeface="Arial"/>
              <a:buChar char="•"/>
            </a:pPr>
            <a:r>
              <a:rPr lang="en-US" dirty="0">
                <a:solidFill>
                  <a:srgbClr val="3F3F3F"/>
                </a:solidFill>
                <a:latin typeface="Century Gothic"/>
              </a:rPr>
              <a:t>PeruSAT</a:t>
            </a:r>
          </a:p>
        </p:txBody>
      </p:sp>
      <p:sp>
        <p:nvSpPr>
          <p:cNvPr id="9" name="Content Placeholder 6">
            <a:extLst>
              <a:ext uri="{FF2B5EF4-FFF2-40B4-BE49-F238E27FC236}">
                <a16:creationId xmlns:a16="http://schemas.microsoft.com/office/drawing/2014/main" id="{45F934F3-C706-5C41-A171-C477EE2B0F1C}"/>
              </a:ext>
            </a:extLst>
          </p:cNvPr>
          <p:cNvSpPr>
            <a:spLocks noGrp="1"/>
          </p:cNvSpPr>
          <p:nvPr/>
        </p:nvSpPr>
        <p:spPr>
          <a:xfrm>
            <a:off x="464820" y="5630690"/>
            <a:ext cx="10150019" cy="79074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rgbClr val="3F3F3F"/>
                </a:solidFill>
                <a:latin typeface="Century Gothic"/>
              </a:rPr>
              <a:t>Partners will use maps of zoonotic disease outbreak and land use cover to understand the human health risks of deforestation by identifying areas with high potential for zoonotic disease. </a:t>
            </a:r>
          </a:p>
        </p:txBody>
      </p:sp>
      <p:pic>
        <p:nvPicPr>
          <p:cNvPr id="11" name="Picture 10" descr="A close up of a bug&#10;&#10;Description automatically generated with medium confidence">
            <a:extLst>
              <a:ext uri="{FF2B5EF4-FFF2-40B4-BE49-F238E27FC236}">
                <a16:creationId xmlns:a16="http://schemas.microsoft.com/office/drawing/2014/main" id="{8E655FD4-D6FD-DB4B-BB87-98D74B20536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893"/>
          <a:stretch/>
        </p:blipFill>
        <p:spPr>
          <a:xfrm>
            <a:off x="5899338" y="2057598"/>
            <a:ext cx="4734816" cy="2125841"/>
          </a:xfrm>
          <a:prstGeom prst="rect">
            <a:avLst/>
          </a:prstGeom>
          <a:ln>
            <a:noFill/>
          </a:ln>
          <a:effectLst>
            <a:outerShdw blurRad="50800" dist="38100" dir="2700000" algn="tl" rotWithShape="0">
              <a:prstClr val="black">
                <a:alpha val="40000"/>
              </a:prstClr>
            </a:outerShdw>
          </a:effectLst>
        </p:spPr>
      </p:pic>
      <p:sp>
        <p:nvSpPr>
          <p:cNvPr id="12" name="TextBox 4">
            <a:extLst>
              <a:ext uri="{FF2B5EF4-FFF2-40B4-BE49-F238E27FC236}">
                <a16:creationId xmlns:a16="http://schemas.microsoft.com/office/drawing/2014/main" id="{00AF77AA-6B06-B748-ACD0-C3A5F71CED22}"/>
              </a:ext>
            </a:extLst>
          </p:cNvPr>
          <p:cNvSpPr txBox="1"/>
          <p:nvPr/>
        </p:nvSpPr>
        <p:spPr>
          <a:xfrm>
            <a:off x="6905790" y="3906440"/>
            <a:ext cx="3728364"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50" dirty="0">
                <a:solidFill>
                  <a:schemeClr val="bg1"/>
                </a:solidFill>
                <a:latin typeface="Century Gothic"/>
              </a:rPr>
              <a:t>Image Credit: CDC</a:t>
            </a:r>
          </a:p>
        </p:txBody>
      </p:sp>
    </p:spTree>
    <p:extLst>
      <p:ext uri="{BB962C8B-B14F-4D97-AF65-F5344CB8AC3E}">
        <p14:creationId xmlns:p14="http://schemas.microsoft.com/office/powerpoint/2010/main" val="850743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686AB593-D05B-4431-B45F-F4AB8C5C5418}"/>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8A599A"/>
                </a:solidFill>
                <a:latin typeface="Century Gothic" panose="020F0302020204030204"/>
              </a:rPr>
              <a:t>Oklahoma Health &amp; Air Quality</a:t>
            </a:r>
            <a:r>
              <a:rPr lang="en-US" sz="4000" b="1" dirty="0">
                <a:solidFill>
                  <a:srgbClr val="8A599A"/>
                </a:solidFill>
                <a:latin typeface="Century Gothic" panose="020F0302020204030204"/>
              </a:rPr>
              <a:t> </a:t>
            </a:r>
          </a:p>
        </p:txBody>
      </p:sp>
      <p:sp>
        <p:nvSpPr>
          <p:cNvPr id="4" name="Content Placeholder 7">
            <a:extLst>
              <a:ext uri="{FF2B5EF4-FFF2-40B4-BE49-F238E27FC236}">
                <a16:creationId xmlns:a16="http://schemas.microsoft.com/office/drawing/2014/main" id="{0692E4AE-EBEB-424D-B79F-B25AEA33920C}"/>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California – JPL </a:t>
            </a:r>
            <a:endParaRPr lang="en-US" dirty="0">
              <a:solidFill>
                <a:schemeClr val="bg1"/>
              </a:solidFill>
            </a:endParaRPr>
          </a:p>
        </p:txBody>
      </p:sp>
      <p:sp>
        <p:nvSpPr>
          <p:cNvPr id="9" name="Content Placeholder 3">
            <a:extLst>
              <a:ext uri="{FF2B5EF4-FFF2-40B4-BE49-F238E27FC236}">
                <a16:creationId xmlns:a16="http://schemas.microsoft.com/office/drawing/2014/main" id="{C8183C84-1C40-4FC0-91FF-6C620EAA6B32}"/>
              </a:ext>
            </a:extLst>
          </p:cNvPr>
          <p:cNvSpPr>
            <a:spLocks noGrp="1"/>
          </p:cNvSpPr>
          <p:nvPr/>
        </p:nvSpPr>
        <p:spPr>
          <a:xfrm>
            <a:off x="417835" y="1167545"/>
            <a:ext cx="5142879" cy="97354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 </a:t>
            </a:r>
            <a:r>
              <a:rPr lang="en-US" dirty="0">
                <a:solidFill>
                  <a:srgbClr val="3F3F3F"/>
                </a:solidFill>
                <a:latin typeface="Century Gothic"/>
              </a:rPr>
              <a:t>Oklahoma has recently experienced a decline in air quality with the main contributors being ozone and fine particulate matter. There have been unexpected patterns with spikes in ozone in rural locations, where monitors are designed to capture background air quality, have even exceeded concentrations in Oklahoma's metropolitan areas.</a:t>
            </a:r>
          </a:p>
        </p:txBody>
      </p:sp>
      <p:sp>
        <p:nvSpPr>
          <p:cNvPr id="10" name="Content Placeholder 4">
            <a:extLst>
              <a:ext uri="{FF2B5EF4-FFF2-40B4-BE49-F238E27FC236}">
                <a16:creationId xmlns:a16="http://schemas.microsoft.com/office/drawing/2014/main" id="{9818F899-6C14-4E76-A3E2-72466AD00181}"/>
              </a:ext>
            </a:extLst>
          </p:cNvPr>
          <p:cNvSpPr>
            <a:spLocks noGrp="1"/>
          </p:cNvSpPr>
          <p:nvPr/>
        </p:nvSpPr>
        <p:spPr>
          <a:xfrm>
            <a:off x="432212" y="3885510"/>
            <a:ext cx="4999105" cy="108692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8A599A"/>
              </a:buClr>
              <a:buFont typeface="Arial"/>
              <a:buChar char="•"/>
            </a:pPr>
            <a:r>
              <a:rPr lang="en-US" dirty="0">
                <a:solidFill>
                  <a:srgbClr val="3F3F3F"/>
                </a:solidFill>
                <a:latin typeface="Century Gothic"/>
              </a:rPr>
              <a:t>Oklahoma Department of Environmental Quality, Air Quality Division</a:t>
            </a:r>
          </a:p>
          <a:p>
            <a:pPr marL="285750" indent="-285750">
              <a:buClr>
                <a:srgbClr val="7EB761"/>
              </a:buClr>
              <a:buFont typeface="Arial"/>
              <a:buChar char="•"/>
            </a:pPr>
            <a:endParaRPr lang="en-US" dirty="0">
              <a:solidFill>
                <a:srgbClr val="3F3F3F"/>
              </a:solidFill>
              <a:latin typeface="Century Gothic"/>
            </a:endParaRPr>
          </a:p>
        </p:txBody>
      </p:sp>
      <p:sp>
        <p:nvSpPr>
          <p:cNvPr id="11" name="Content Placeholder 5">
            <a:extLst>
              <a:ext uri="{FF2B5EF4-FFF2-40B4-BE49-F238E27FC236}">
                <a16:creationId xmlns:a16="http://schemas.microsoft.com/office/drawing/2014/main" id="{B5CE7491-5E18-418C-8355-13E4501775F8}"/>
              </a:ext>
            </a:extLst>
          </p:cNvPr>
          <p:cNvSpPr>
            <a:spLocks noGrp="1"/>
          </p:cNvSpPr>
          <p:nvPr/>
        </p:nvSpPr>
        <p:spPr>
          <a:xfrm>
            <a:off x="417834" y="5116215"/>
            <a:ext cx="2784993" cy="115904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8A599A"/>
              </a:buClr>
              <a:buFont typeface="Arial"/>
              <a:buChar char="•"/>
            </a:pPr>
            <a:r>
              <a:rPr lang="en-US" dirty="0">
                <a:solidFill>
                  <a:srgbClr val="3F3F3F"/>
                </a:solidFill>
                <a:latin typeface="Century Gothic"/>
              </a:rPr>
              <a:t>Sentinel-5p TROPOMI</a:t>
            </a:r>
          </a:p>
          <a:p>
            <a:pPr marL="285750" indent="-285750">
              <a:buClr>
                <a:srgbClr val="8A599A"/>
              </a:buClr>
              <a:buFont typeface="Arial"/>
              <a:buChar char="•"/>
            </a:pPr>
            <a:r>
              <a:rPr lang="en-US" dirty="0">
                <a:solidFill>
                  <a:srgbClr val="3F3F3F"/>
                </a:solidFill>
                <a:latin typeface="Century Gothic"/>
              </a:rPr>
              <a:t>Aura OMI</a:t>
            </a:r>
          </a:p>
          <a:p>
            <a:pPr marL="285750" indent="-285750">
              <a:buClr>
                <a:srgbClr val="8A599A"/>
              </a:buClr>
              <a:buFont typeface="Arial"/>
              <a:buChar char="•"/>
            </a:pPr>
            <a:r>
              <a:rPr lang="en-US" dirty="0">
                <a:solidFill>
                  <a:srgbClr val="3F3F3F"/>
                </a:solidFill>
                <a:latin typeface="Century Gothic"/>
              </a:rPr>
              <a:t>Terra/Aqua MODIS</a:t>
            </a:r>
          </a:p>
          <a:p>
            <a:pPr marL="285750" indent="-285750">
              <a:buClr>
                <a:srgbClr val="8A599A"/>
              </a:buClr>
              <a:buFont typeface="Arial"/>
              <a:buChar char="•"/>
            </a:pPr>
            <a:endParaRPr lang="en-US" dirty="0">
              <a:solidFill>
                <a:srgbClr val="3F3F3F"/>
              </a:solidFill>
              <a:latin typeface="Century Gothic"/>
            </a:endParaRPr>
          </a:p>
        </p:txBody>
      </p:sp>
      <p:sp>
        <p:nvSpPr>
          <p:cNvPr id="12" name="Content Placeholder 6">
            <a:extLst>
              <a:ext uri="{FF2B5EF4-FFF2-40B4-BE49-F238E27FC236}">
                <a16:creationId xmlns:a16="http://schemas.microsoft.com/office/drawing/2014/main" id="{34A444B5-7ACC-425C-8B7A-7CEB81DBABD2}"/>
              </a:ext>
            </a:extLst>
          </p:cNvPr>
          <p:cNvSpPr>
            <a:spLocks noGrp="1"/>
          </p:cNvSpPr>
          <p:nvPr/>
        </p:nvSpPr>
        <p:spPr>
          <a:xfrm>
            <a:off x="3453063" y="5116215"/>
            <a:ext cx="7656398" cy="169525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rgbClr val="3F3F3F"/>
                </a:solidFill>
                <a:latin typeface="Century Gothic"/>
              </a:rPr>
              <a:t>End users can use the results to better understand this unexpected pattern in air quality, enabling them to identify and address contributors to emissions. Additionally, they can identify gaps in the ground monitoring network and implement regulations to improve air quality in Oklahoma. </a:t>
            </a:r>
          </a:p>
        </p:txBody>
      </p:sp>
      <p:pic>
        <p:nvPicPr>
          <p:cNvPr id="2" name="Picture 4" descr="A picture containing grass, sky, outdoor, road&#10;&#10;Description automatically generated">
            <a:extLst>
              <a:ext uri="{FF2B5EF4-FFF2-40B4-BE49-F238E27FC236}">
                <a16:creationId xmlns:a16="http://schemas.microsoft.com/office/drawing/2014/main" id="{1C5C7B6D-2B80-4A57-87F3-60479C2E1F8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19558" y="1322310"/>
            <a:ext cx="5177193" cy="3474720"/>
          </a:xfrm>
          <a:prstGeom prst="rect">
            <a:avLst/>
          </a:prstGeom>
          <a:ln>
            <a:noFill/>
          </a:ln>
          <a:effectLst>
            <a:outerShdw blurRad="50800" dist="38100" dir="2700000" algn="tl" rotWithShape="0">
              <a:prstClr val="black">
                <a:alpha val="40000"/>
              </a:prstClr>
            </a:outerShdw>
          </a:effectLst>
        </p:spPr>
      </p:pic>
      <p:sp>
        <p:nvSpPr>
          <p:cNvPr id="5" name="TextBox 4">
            <a:extLst>
              <a:ext uri="{FF2B5EF4-FFF2-40B4-BE49-F238E27FC236}">
                <a16:creationId xmlns:a16="http://schemas.microsoft.com/office/drawing/2014/main" id="{FFF0F654-D229-42B3-8E4C-4F47FE7C0712}"/>
              </a:ext>
            </a:extLst>
          </p:cNvPr>
          <p:cNvSpPr txBox="1"/>
          <p:nvPr/>
        </p:nvSpPr>
        <p:spPr>
          <a:xfrm>
            <a:off x="5619558" y="4543114"/>
            <a:ext cx="2328170" cy="2539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dirty="0">
                <a:solidFill>
                  <a:srgbClr val="FFFFFF"/>
                </a:solidFill>
                <a:latin typeface="Century Gothic" panose="020B0502020202020204" pitchFamily="34" charset="0"/>
                <a:cs typeface="Calibri"/>
              </a:rPr>
              <a:t>Image Credit: BrianKhoury</a:t>
            </a:r>
          </a:p>
        </p:txBody>
      </p:sp>
    </p:spTree>
    <p:extLst>
      <p:ext uri="{BB962C8B-B14F-4D97-AF65-F5344CB8AC3E}">
        <p14:creationId xmlns:p14="http://schemas.microsoft.com/office/powerpoint/2010/main" val="9256414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a:extLst>
              <a:ext uri="{FF2B5EF4-FFF2-40B4-BE49-F238E27FC236}">
                <a16:creationId xmlns:a16="http://schemas.microsoft.com/office/drawing/2014/main" id="{686AB593-D05B-4431-B45F-F4AB8C5C5418}"/>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8A599A"/>
                </a:solidFill>
                <a:latin typeface="Century Gothic" panose="020F0302020204030204"/>
              </a:rPr>
              <a:t>Southeast Michigan Health &amp; Air Quality</a:t>
            </a:r>
            <a:r>
              <a:rPr lang="en-US" sz="4000" b="1" dirty="0">
                <a:solidFill>
                  <a:srgbClr val="8A599A"/>
                </a:solidFill>
                <a:latin typeface="Century Gothic" panose="020F0302020204030204"/>
              </a:rPr>
              <a:t> </a:t>
            </a:r>
          </a:p>
        </p:txBody>
      </p:sp>
      <p:sp>
        <p:nvSpPr>
          <p:cNvPr id="4" name="Content Placeholder 7">
            <a:extLst>
              <a:ext uri="{FF2B5EF4-FFF2-40B4-BE49-F238E27FC236}">
                <a16:creationId xmlns:a16="http://schemas.microsoft.com/office/drawing/2014/main" id="{0692E4AE-EBEB-424D-B79F-B25AEA33920C}"/>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Virginia – Langley</a:t>
            </a:r>
          </a:p>
        </p:txBody>
      </p:sp>
      <p:sp>
        <p:nvSpPr>
          <p:cNvPr id="9" name="Content Placeholder 3">
            <a:extLst>
              <a:ext uri="{FF2B5EF4-FFF2-40B4-BE49-F238E27FC236}">
                <a16:creationId xmlns:a16="http://schemas.microsoft.com/office/drawing/2014/main" id="{C8183C84-1C40-4FC0-91FF-6C620EAA6B32}"/>
              </a:ext>
            </a:extLst>
          </p:cNvPr>
          <p:cNvSpPr>
            <a:spLocks noGrp="1"/>
          </p:cNvSpPr>
          <p:nvPr/>
        </p:nvSpPr>
        <p:spPr>
          <a:xfrm>
            <a:off x="495299" y="1005707"/>
            <a:ext cx="10460119" cy="1493326"/>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 </a:t>
            </a:r>
            <a:r>
              <a:rPr lang="en-US" dirty="0">
                <a:solidFill>
                  <a:srgbClr val="3F3F3F"/>
                </a:solidFill>
                <a:latin typeface="Century Gothic"/>
              </a:rPr>
              <a:t>Asthma is the number one reason students miss class in southwest Detroit, and it is suspected that exposure to PM2.5 has contributed 5.5% of annual deaths in the Detroit area. Southeast Michigan has historically been a heavily industrialized region and is currently an ozone non-attainment zone. </a:t>
            </a:r>
          </a:p>
        </p:txBody>
      </p:sp>
      <p:sp>
        <p:nvSpPr>
          <p:cNvPr id="10" name="Content Placeholder 4">
            <a:extLst>
              <a:ext uri="{FF2B5EF4-FFF2-40B4-BE49-F238E27FC236}">
                <a16:creationId xmlns:a16="http://schemas.microsoft.com/office/drawing/2014/main" id="{9818F899-6C14-4E76-A3E2-72466AD00181}"/>
              </a:ext>
            </a:extLst>
          </p:cNvPr>
          <p:cNvSpPr>
            <a:spLocks noGrp="1"/>
          </p:cNvSpPr>
          <p:nvPr/>
        </p:nvSpPr>
        <p:spPr>
          <a:xfrm>
            <a:off x="495299" y="2518071"/>
            <a:ext cx="5238616" cy="108692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8A599A"/>
              </a:buClr>
              <a:buFont typeface="Arial"/>
              <a:buChar char="•"/>
            </a:pPr>
            <a:r>
              <a:rPr lang="en-US" dirty="0">
                <a:solidFill>
                  <a:srgbClr val="3F3F3F"/>
                </a:solidFill>
                <a:latin typeface="Century Gothic"/>
                <a:ea typeface="+mn-lt"/>
                <a:cs typeface="+mn-lt"/>
              </a:rPr>
              <a:t>Michigan Department of Environment, Great Lakes, and Energy, Air Quality Division</a:t>
            </a:r>
          </a:p>
          <a:p>
            <a:pPr marL="285750" indent="-285750">
              <a:buClr>
                <a:srgbClr val="8A599A"/>
              </a:buClr>
              <a:buFont typeface="Arial"/>
              <a:buChar char="•"/>
            </a:pPr>
            <a:r>
              <a:rPr lang="en-US" dirty="0">
                <a:solidFill>
                  <a:srgbClr val="3F3F3F"/>
                </a:solidFill>
                <a:latin typeface="Century Gothic"/>
              </a:rPr>
              <a:t>Lake Michigan Air Directors Consortium</a:t>
            </a:r>
          </a:p>
          <a:p>
            <a:pPr marL="285750" indent="-285750">
              <a:buClr>
                <a:srgbClr val="7EB761"/>
              </a:buClr>
              <a:buFont typeface="Arial"/>
              <a:buChar char="•"/>
            </a:pPr>
            <a:endParaRPr lang="en-US" dirty="0">
              <a:solidFill>
                <a:srgbClr val="3F3F3F"/>
              </a:solidFill>
              <a:latin typeface="Century Gothic"/>
            </a:endParaRPr>
          </a:p>
        </p:txBody>
      </p:sp>
      <p:sp>
        <p:nvSpPr>
          <p:cNvPr id="11" name="Content Placeholder 5">
            <a:extLst>
              <a:ext uri="{FF2B5EF4-FFF2-40B4-BE49-F238E27FC236}">
                <a16:creationId xmlns:a16="http://schemas.microsoft.com/office/drawing/2014/main" id="{B5CE7491-5E18-418C-8355-13E4501775F8}"/>
              </a:ext>
            </a:extLst>
          </p:cNvPr>
          <p:cNvSpPr>
            <a:spLocks noGrp="1"/>
          </p:cNvSpPr>
          <p:nvPr/>
        </p:nvSpPr>
        <p:spPr>
          <a:xfrm>
            <a:off x="495299" y="4105305"/>
            <a:ext cx="5238615" cy="108692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8A599A"/>
              </a:buClr>
              <a:buFont typeface="Arial"/>
              <a:buChar char="•"/>
            </a:pPr>
            <a:r>
              <a:rPr lang="en-US" dirty="0">
                <a:solidFill>
                  <a:srgbClr val="3F3F3F"/>
                </a:solidFill>
                <a:latin typeface="Century Gothic"/>
              </a:rPr>
              <a:t>Sentinel-5P TROPOMI</a:t>
            </a:r>
          </a:p>
          <a:p>
            <a:pPr marL="285750" indent="-285750">
              <a:buClr>
                <a:srgbClr val="8A599A"/>
              </a:buClr>
              <a:buFont typeface="Arial"/>
              <a:buChar char="•"/>
            </a:pPr>
            <a:r>
              <a:rPr lang="en-US" dirty="0">
                <a:solidFill>
                  <a:srgbClr val="3F3F3F"/>
                </a:solidFill>
                <a:latin typeface="Century Gothic"/>
              </a:rPr>
              <a:t>Aura OMI</a:t>
            </a:r>
          </a:p>
        </p:txBody>
      </p:sp>
      <p:sp>
        <p:nvSpPr>
          <p:cNvPr id="12" name="Content Placeholder 6">
            <a:extLst>
              <a:ext uri="{FF2B5EF4-FFF2-40B4-BE49-F238E27FC236}">
                <a16:creationId xmlns:a16="http://schemas.microsoft.com/office/drawing/2014/main" id="{34A444B5-7ACC-425C-8B7A-7CEB81DBABD2}"/>
              </a:ext>
            </a:extLst>
          </p:cNvPr>
          <p:cNvSpPr>
            <a:spLocks noGrp="1"/>
          </p:cNvSpPr>
          <p:nvPr/>
        </p:nvSpPr>
        <p:spPr>
          <a:xfrm>
            <a:off x="495299" y="5672307"/>
            <a:ext cx="10578085" cy="115904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rgbClr val="3F3F3F"/>
                </a:solidFill>
                <a:latin typeface="Century Gothic"/>
              </a:rPr>
              <a:t>This work will assist partners in identifying large emission sources as well as understand the spatial distribution of atmospheric gases to inform potential control strategies for reaching ozone attainment.</a:t>
            </a:r>
          </a:p>
        </p:txBody>
      </p:sp>
      <p:pic>
        <p:nvPicPr>
          <p:cNvPr id="5" name="Picture 4">
            <a:extLst>
              <a:ext uri="{FF2B5EF4-FFF2-40B4-BE49-F238E27FC236}">
                <a16:creationId xmlns:a16="http://schemas.microsoft.com/office/drawing/2014/main" id="{B9D55210-8B01-4570-8952-2FC711CC345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33915" y="2268064"/>
            <a:ext cx="4910124" cy="3155138"/>
          </a:xfrm>
          <a:prstGeom prst="rect">
            <a:avLst/>
          </a:prstGeom>
          <a:ln>
            <a:noFill/>
          </a:ln>
          <a:effectLst>
            <a:outerShdw blurRad="50800" dist="38100" dir="2700000" algn="tl" rotWithShape="0">
              <a:prstClr val="black">
                <a:alpha val="40000"/>
              </a:prstClr>
            </a:outerShdw>
          </a:effectLst>
        </p:spPr>
      </p:pic>
      <p:sp>
        <p:nvSpPr>
          <p:cNvPr id="13" name="TextBox 12">
            <a:extLst>
              <a:ext uri="{FF2B5EF4-FFF2-40B4-BE49-F238E27FC236}">
                <a16:creationId xmlns:a16="http://schemas.microsoft.com/office/drawing/2014/main" id="{D4651DA9-69C2-4DC1-AFFE-A0530A555407}"/>
              </a:ext>
            </a:extLst>
          </p:cNvPr>
          <p:cNvSpPr txBox="1"/>
          <p:nvPr/>
        </p:nvSpPr>
        <p:spPr>
          <a:xfrm>
            <a:off x="7210726" y="5404099"/>
            <a:ext cx="3433313"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050" dirty="0">
                <a:solidFill>
                  <a:schemeClr val="tx1">
                    <a:lumMod val="75000"/>
                    <a:lumOff val="25000"/>
                  </a:schemeClr>
                </a:solidFill>
                <a:latin typeface="Century Gothic"/>
                <a:cs typeface="Calibri"/>
              </a:rPr>
              <a:t>Image Credit: United Nations Photo</a:t>
            </a:r>
          </a:p>
        </p:txBody>
      </p:sp>
    </p:spTree>
    <p:extLst>
      <p:ext uri="{BB962C8B-B14F-4D97-AF65-F5344CB8AC3E}">
        <p14:creationId xmlns:p14="http://schemas.microsoft.com/office/powerpoint/2010/main" val="19983830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ged53dd32a3_0_11"/>
          <p:cNvSpPr/>
          <p:nvPr/>
        </p:nvSpPr>
        <p:spPr>
          <a:xfrm>
            <a:off x="464819" y="943800"/>
            <a:ext cx="10411209" cy="97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i="0" u="none" strike="noStrike" cap="none" dirty="0">
                <a:solidFill>
                  <a:srgbClr val="3F3F3F"/>
                </a:solidFill>
                <a:latin typeface="Century Gothic"/>
                <a:ea typeface="Century Gothic"/>
                <a:cs typeface="Century Gothic"/>
                <a:sym typeface="Century Gothic"/>
              </a:rPr>
              <a:t>Community Concern: </a:t>
            </a:r>
            <a:r>
              <a:rPr lang="en-US" sz="1800" dirty="0">
                <a:solidFill>
                  <a:srgbClr val="3F3F3F"/>
                </a:solidFill>
                <a:latin typeface="Century Gothic"/>
                <a:ea typeface="Century Gothic"/>
                <a:cs typeface="Century Gothic"/>
                <a:sym typeface="Century Gothic"/>
              </a:rPr>
              <a:t>Bhutan’s national economy is primarily agrarian with approximately 80% of the population involved in agriculture, and rural areas especially relying on agriculture as an important source of income. Utilizing Earth observations to more effectively monitor agriculture and conduct land-use planning will allow for the Department of Agriculture to supplement field surveys and improve monitoring efficiency.</a:t>
            </a:r>
            <a:endParaRPr dirty="0"/>
          </a:p>
        </p:txBody>
      </p:sp>
      <p:sp>
        <p:nvSpPr>
          <p:cNvPr id="538" name="Google Shape;538;ged53dd32a3_0_11"/>
          <p:cNvSpPr/>
          <p:nvPr/>
        </p:nvSpPr>
        <p:spPr>
          <a:xfrm>
            <a:off x="5547511" y="2546875"/>
            <a:ext cx="5501700" cy="1086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F3F3F"/>
              </a:buClr>
              <a:buSzPts val="1800"/>
              <a:buFont typeface="Century Gothic"/>
              <a:buNone/>
            </a:pPr>
            <a:r>
              <a:rPr lang="en-US" sz="1800" b="1" i="0" u="none" strike="noStrike" cap="none" dirty="0">
                <a:solidFill>
                  <a:srgbClr val="3F3F3F"/>
                </a:solidFill>
                <a:latin typeface="Century Gothic"/>
                <a:ea typeface="Century Gothic"/>
                <a:cs typeface="Century Gothic"/>
                <a:sym typeface="Century Gothic"/>
              </a:rPr>
              <a:t>Partners:</a:t>
            </a:r>
            <a:endParaRPr dirty="0"/>
          </a:p>
          <a:p>
            <a:pPr marL="285750" marR="0" lvl="0" indent="-285750" algn="l" rtl="0">
              <a:spcBef>
                <a:spcPts val="0"/>
              </a:spcBef>
              <a:spcAft>
                <a:spcPts val="0"/>
              </a:spcAft>
              <a:buClr>
                <a:srgbClr val="CD7142"/>
              </a:buClr>
              <a:buSzPts val="1800"/>
              <a:buFont typeface="Arial"/>
              <a:buChar char="•"/>
            </a:pPr>
            <a:r>
              <a:rPr lang="en-US" sz="1800" dirty="0">
                <a:solidFill>
                  <a:srgbClr val="3F3F3F"/>
                </a:solidFill>
                <a:latin typeface="Century Gothic"/>
                <a:ea typeface="Century Gothic"/>
                <a:cs typeface="Century Gothic"/>
                <a:sym typeface="Century Gothic"/>
              </a:rPr>
              <a:t>Bhutan Department of Agriculture</a:t>
            </a:r>
            <a:endParaRPr dirty="0"/>
          </a:p>
          <a:p>
            <a:pPr marL="285750" marR="0" lvl="0" indent="-285750" algn="l" rtl="0">
              <a:spcBef>
                <a:spcPts val="0"/>
              </a:spcBef>
              <a:spcAft>
                <a:spcPts val="0"/>
              </a:spcAft>
              <a:buClr>
                <a:srgbClr val="CD7142"/>
              </a:buClr>
              <a:buSzPts val="1800"/>
              <a:buFont typeface="Arial"/>
              <a:buChar char="•"/>
            </a:pPr>
            <a:r>
              <a:rPr lang="en-US" sz="1800" dirty="0">
                <a:solidFill>
                  <a:srgbClr val="3F3F3F"/>
                </a:solidFill>
                <a:latin typeface="Century Gothic"/>
                <a:ea typeface="Century Gothic"/>
                <a:cs typeface="Century Gothic"/>
                <a:sym typeface="Century Gothic"/>
              </a:rPr>
              <a:t>Bhutan Foundation</a:t>
            </a:r>
            <a:endParaRPr dirty="0"/>
          </a:p>
          <a:p>
            <a:pPr marL="285750" marR="0" lvl="0" indent="-285750" algn="l" rtl="0">
              <a:spcBef>
                <a:spcPts val="0"/>
              </a:spcBef>
              <a:spcAft>
                <a:spcPts val="0"/>
              </a:spcAft>
              <a:buClr>
                <a:srgbClr val="CD7142"/>
              </a:buClr>
              <a:buSzPts val="1800"/>
              <a:buFont typeface="Arial"/>
              <a:buChar char="•"/>
            </a:pPr>
            <a:r>
              <a:rPr lang="en-US" sz="1800" b="0" i="0" u="none" strike="noStrike" cap="none" dirty="0">
                <a:solidFill>
                  <a:srgbClr val="3F3F3F"/>
                </a:solidFill>
                <a:latin typeface="Century Gothic"/>
                <a:ea typeface="Century Gothic"/>
                <a:cs typeface="Century Gothic"/>
                <a:sym typeface="Century Gothic"/>
              </a:rPr>
              <a:t>Ugyen Wangchuck Institute for Conservation and Environmental Research</a:t>
            </a:r>
            <a:endParaRPr dirty="0"/>
          </a:p>
          <a:p>
            <a:pPr marL="285750" marR="0" lvl="0" indent="-171450" algn="l" rtl="0">
              <a:spcBef>
                <a:spcPts val="0"/>
              </a:spcBef>
              <a:spcAft>
                <a:spcPts val="0"/>
              </a:spcAft>
              <a:buClr>
                <a:srgbClr val="7EB761"/>
              </a:buClr>
              <a:buSzPts val="1800"/>
              <a:buFont typeface="Arial"/>
              <a:buNone/>
            </a:pPr>
            <a:endParaRPr sz="1800" b="0" i="0" u="none" strike="noStrike" cap="none" dirty="0">
              <a:solidFill>
                <a:srgbClr val="3F3F3F"/>
              </a:solidFill>
              <a:latin typeface="Century Gothic"/>
              <a:ea typeface="Century Gothic"/>
              <a:cs typeface="Century Gothic"/>
              <a:sym typeface="Century Gothic"/>
            </a:endParaRPr>
          </a:p>
        </p:txBody>
      </p:sp>
      <p:sp>
        <p:nvSpPr>
          <p:cNvPr id="539" name="Google Shape;539;ged53dd32a3_0_11"/>
          <p:cNvSpPr/>
          <p:nvPr/>
        </p:nvSpPr>
        <p:spPr>
          <a:xfrm>
            <a:off x="5547503" y="4176225"/>
            <a:ext cx="2685300" cy="1158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i="0" u="none" strike="noStrike" cap="none" dirty="0">
                <a:solidFill>
                  <a:srgbClr val="3F3F3F"/>
                </a:solidFill>
                <a:latin typeface="Century Gothic"/>
                <a:ea typeface="Century Gothic"/>
                <a:cs typeface="Century Gothic"/>
                <a:sym typeface="Century Gothic"/>
              </a:rPr>
              <a:t>Earth Observations: </a:t>
            </a:r>
            <a:endParaRPr dirty="0"/>
          </a:p>
          <a:p>
            <a:pPr marL="285750" marR="0" lvl="0" indent="-285750" algn="l" rtl="0">
              <a:spcBef>
                <a:spcPts val="0"/>
              </a:spcBef>
              <a:spcAft>
                <a:spcPts val="0"/>
              </a:spcAft>
              <a:buClr>
                <a:srgbClr val="CD7142"/>
              </a:buClr>
              <a:buSzPts val="1800"/>
              <a:buFont typeface="Arial"/>
              <a:buChar char="•"/>
            </a:pPr>
            <a:r>
              <a:rPr lang="en-US" sz="1800" dirty="0">
                <a:solidFill>
                  <a:srgbClr val="3F3F3F"/>
                </a:solidFill>
                <a:latin typeface="Century Gothic"/>
                <a:ea typeface="Century Gothic"/>
                <a:cs typeface="Century Gothic"/>
                <a:sym typeface="Century Gothic"/>
              </a:rPr>
              <a:t>Landsat 5 TM	</a:t>
            </a:r>
            <a:endParaRPr sz="1800" dirty="0">
              <a:solidFill>
                <a:srgbClr val="3F3F3F"/>
              </a:solidFill>
              <a:latin typeface="Century Gothic"/>
              <a:ea typeface="Century Gothic"/>
              <a:cs typeface="Century Gothic"/>
              <a:sym typeface="Century Gothic"/>
            </a:endParaRPr>
          </a:p>
          <a:p>
            <a:pPr marL="285750" marR="0" lvl="0" indent="-285750" algn="l" rtl="0">
              <a:spcBef>
                <a:spcPts val="0"/>
              </a:spcBef>
              <a:spcAft>
                <a:spcPts val="0"/>
              </a:spcAft>
              <a:buClr>
                <a:srgbClr val="CD7142"/>
              </a:buClr>
              <a:buSzPts val="1800"/>
              <a:buFont typeface="Arial"/>
              <a:buChar char="•"/>
            </a:pPr>
            <a:r>
              <a:rPr lang="en-US" sz="1800" dirty="0">
                <a:solidFill>
                  <a:srgbClr val="3F3F3F"/>
                </a:solidFill>
                <a:latin typeface="Century Gothic"/>
                <a:ea typeface="Century Gothic"/>
                <a:cs typeface="Century Gothic"/>
                <a:sym typeface="Century Gothic"/>
              </a:rPr>
              <a:t>Landsat 7 ETM+</a:t>
            </a:r>
            <a:endParaRPr sz="1800" dirty="0">
              <a:solidFill>
                <a:srgbClr val="3F3F3F"/>
              </a:solidFill>
              <a:latin typeface="Century Gothic"/>
              <a:ea typeface="Century Gothic"/>
              <a:cs typeface="Century Gothic"/>
              <a:sym typeface="Century Gothic"/>
            </a:endParaRPr>
          </a:p>
          <a:p>
            <a:pPr marL="285750" marR="0" lvl="0" indent="-285750" algn="l" rtl="0">
              <a:spcBef>
                <a:spcPts val="0"/>
              </a:spcBef>
              <a:spcAft>
                <a:spcPts val="0"/>
              </a:spcAft>
              <a:buClr>
                <a:srgbClr val="CD7142"/>
              </a:buClr>
              <a:buSzPts val="1800"/>
              <a:buFont typeface="Arial"/>
              <a:buChar char="•"/>
            </a:pPr>
            <a:r>
              <a:rPr lang="en-US" sz="1800" dirty="0">
                <a:solidFill>
                  <a:srgbClr val="3F3F3F"/>
                </a:solidFill>
                <a:latin typeface="Century Gothic"/>
                <a:ea typeface="Century Gothic"/>
                <a:cs typeface="Century Gothic"/>
                <a:sym typeface="Century Gothic"/>
              </a:rPr>
              <a:t>Landsat 8 OLI</a:t>
            </a:r>
            <a:endParaRPr sz="1800" dirty="0">
              <a:solidFill>
                <a:srgbClr val="3F3F3F"/>
              </a:solidFill>
              <a:latin typeface="Century Gothic"/>
              <a:ea typeface="Century Gothic"/>
              <a:cs typeface="Century Gothic"/>
              <a:sym typeface="Century Gothic"/>
            </a:endParaRPr>
          </a:p>
          <a:p>
            <a:pPr marL="0" marR="0" lvl="0" indent="0" algn="l" rtl="0">
              <a:spcBef>
                <a:spcPts val="0"/>
              </a:spcBef>
              <a:spcAft>
                <a:spcPts val="0"/>
              </a:spcAft>
              <a:buNone/>
            </a:pPr>
            <a:endParaRPr dirty="0"/>
          </a:p>
        </p:txBody>
      </p:sp>
      <p:sp>
        <p:nvSpPr>
          <p:cNvPr id="540" name="Google Shape;540;ged53dd32a3_0_11"/>
          <p:cNvSpPr/>
          <p:nvPr/>
        </p:nvSpPr>
        <p:spPr>
          <a:xfrm>
            <a:off x="495299" y="5596675"/>
            <a:ext cx="10618975" cy="1695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i="0" u="none" strike="noStrike" cap="none" dirty="0">
                <a:solidFill>
                  <a:srgbClr val="3F3F3F"/>
                </a:solidFill>
                <a:latin typeface="Century Gothic"/>
                <a:ea typeface="Century Gothic"/>
                <a:cs typeface="Century Gothic"/>
                <a:sym typeface="Century Gothic"/>
              </a:rPr>
              <a:t>Impact: </a:t>
            </a:r>
            <a:r>
              <a:rPr lang="en-US" sz="1800" dirty="0">
                <a:solidFill>
                  <a:srgbClr val="3F3F3F"/>
                </a:solidFill>
                <a:latin typeface="Century Gothic"/>
                <a:ea typeface="Century Gothic"/>
                <a:cs typeface="Century Gothic"/>
                <a:sym typeface="Century Gothic"/>
              </a:rPr>
              <a:t>This project will aid the Bhutan Department of Agriculture in its efforts to better understand crop distribution. The project will also enable future analysis of rice crops that would not have been possible without the utilization of NASA Earth observations, including the development of a crop mask and sampling protocol. </a:t>
            </a:r>
            <a:endParaRPr dirty="0"/>
          </a:p>
        </p:txBody>
      </p:sp>
      <p:sp>
        <p:nvSpPr>
          <p:cNvPr id="541" name="Google Shape;541;ged53dd32a3_0_11"/>
          <p:cNvSpPr/>
          <p:nvPr/>
        </p:nvSpPr>
        <p:spPr>
          <a:xfrm rot="-5400000">
            <a:off x="8376216" y="2306280"/>
            <a:ext cx="6824400" cy="392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sz="2000" i="1" dirty="0">
                <a:solidFill>
                  <a:schemeClr val="lt1"/>
                </a:solidFill>
                <a:latin typeface="Century Gothic"/>
                <a:ea typeface="Century Gothic"/>
                <a:cs typeface="Century Gothic"/>
                <a:sym typeface="Century Gothic"/>
              </a:rPr>
              <a:t>Alabama – Marshall</a:t>
            </a:r>
            <a:endParaRPr dirty="0"/>
          </a:p>
        </p:txBody>
      </p:sp>
      <p:sp>
        <p:nvSpPr>
          <p:cNvPr id="542" name="Google Shape;542;ged53dd32a3_0_11"/>
          <p:cNvSpPr txBox="1"/>
          <p:nvPr/>
        </p:nvSpPr>
        <p:spPr>
          <a:xfrm>
            <a:off x="464820" y="387235"/>
            <a:ext cx="10149900" cy="405300"/>
          </a:xfrm>
          <a:prstGeom prst="rect">
            <a:avLst/>
          </a:prstGeom>
          <a:noFill/>
          <a:ln>
            <a:noFill/>
          </a:ln>
        </p:spPr>
        <p:txBody>
          <a:bodyPr spcFirstLastPara="1" wrap="square" lIns="91425" tIns="45700" rIns="91425" bIns="45700" anchor="ctr" anchorCtr="0">
            <a:noAutofit/>
          </a:bodyPr>
          <a:lstStyle/>
          <a:p>
            <a:pPr>
              <a:lnSpc>
                <a:spcPct val="90000"/>
              </a:lnSpc>
              <a:buClr>
                <a:srgbClr val="CD7142"/>
              </a:buClr>
              <a:buSzPts val="3600"/>
              <a:buFont typeface="Century Gothic"/>
            </a:pPr>
            <a:r>
              <a:rPr lang="en-US" sz="3600" b="1" dirty="0">
                <a:solidFill>
                  <a:srgbClr val="CD7142"/>
                </a:solidFill>
                <a:latin typeface="Century Gothic"/>
                <a:ea typeface="Century Gothic"/>
                <a:cs typeface="Century Gothic"/>
                <a:sym typeface="Century Gothic"/>
              </a:rPr>
              <a:t>Bhutan </a:t>
            </a:r>
            <a:r>
              <a:rPr lang="en-US" sz="3600" b="1" i="0" u="none" strike="noStrike" cap="none" dirty="0">
                <a:solidFill>
                  <a:srgbClr val="CD7142"/>
                </a:solidFill>
                <a:latin typeface="Century Gothic"/>
                <a:ea typeface="Century Gothic"/>
                <a:cs typeface="Century Gothic"/>
                <a:sym typeface="Century Gothic"/>
              </a:rPr>
              <a:t>Agriculture</a:t>
            </a:r>
            <a:r>
              <a:rPr lang="en-US" sz="4000" b="1" i="0" u="none" strike="noStrike" cap="none" dirty="0">
                <a:solidFill>
                  <a:srgbClr val="8A599A"/>
                </a:solidFill>
                <a:latin typeface="Century Gothic"/>
                <a:ea typeface="Century Gothic"/>
                <a:cs typeface="Century Gothic"/>
                <a:sym typeface="Century Gothic"/>
              </a:rPr>
              <a:t> </a:t>
            </a:r>
            <a:endParaRPr lang="en-US" dirty="0">
              <a:cs typeface="Arial"/>
            </a:endParaRPr>
          </a:p>
        </p:txBody>
      </p:sp>
      <p:sp>
        <p:nvSpPr>
          <p:cNvPr id="543" name="Google Shape;543;ged53dd32a3_0_11"/>
          <p:cNvSpPr/>
          <p:nvPr/>
        </p:nvSpPr>
        <p:spPr>
          <a:xfrm>
            <a:off x="7844103" y="4176225"/>
            <a:ext cx="2685300" cy="1158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dirty="0">
              <a:solidFill>
                <a:srgbClr val="3F3F3F"/>
              </a:solidFill>
              <a:latin typeface="Century Gothic"/>
              <a:ea typeface="Century Gothic"/>
              <a:cs typeface="Century Gothic"/>
              <a:sym typeface="Century Gothic"/>
            </a:endParaRPr>
          </a:p>
          <a:p>
            <a:pPr marL="285750" marR="0" lvl="0" indent="-285750" algn="l" rtl="0">
              <a:spcBef>
                <a:spcPts val="0"/>
              </a:spcBef>
              <a:spcAft>
                <a:spcPts val="0"/>
              </a:spcAft>
              <a:buClr>
                <a:srgbClr val="CD7142"/>
              </a:buClr>
              <a:buSzPts val="1800"/>
              <a:buFont typeface="Arial"/>
              <a:buChar char="•"/>
            </a:pPr>
            <a:r>
              <a:rPr lang="en-US" sz="1800" dirty="0">
                <a:solidFill>
                  <a:srgbClr val="3F3F3F"/>
                </a:solidFill>
                <a:latin typeface="Century Gothic"/>
                <a:ea typeface="Century Gothic"/>
                <a:cs typeface="Century Gothic"/>
                <a:sym typeface="Century Gothic"/>
              </a:rPr>
              <a:t>Sentinel-1 C-SAR</a:t>
            </a:r>
            <a:endParaRPr sz="1800" dirty="0">
              <a:solidFill>
                <a:srgbClr val="3F3F3F"/>
              </a:solidFill>
              <a:latin typeface="Century Gothic"/>
              <a:ea typeface="Century Gothic"/>
              <a:cs typeface="Century Gothic"/>
              <a:sym typeface="Century Gothic"/>
            </a:endParaRPr>
          </a:p>
          <a:p>
            <a:pPr marL="285750" marR="0" lvl="0" indent="-285750" algn="l" rtl="0">
              <a:spcBef>
                <a:spcPts val="0"/>
              </a:spcBef>
              <a:spcAft>
                <a:spcPts val="0"/>
              </a:spcAft>
              <a:buClr>
                <a:srgbClr val="CD7142"/>
              </a:buClr>
              <a:buSzPts val="1800"/>
              <a:buFont typeface="Arial"/>
              <a:buChar char="•"/>
            </a:pPr>
            <a:r>
              <a:rPr lang="en-US" sz="1800" dirty="0">
                <a:solidFill>
                  <a:srgbClr val="3F3F3F"/>
                </a:solidFill>
                <a:latin typeface="Century Gothic"/>
                <a:ea typeface="Century Gothic"/>
                <a:cs typeface="Century Gothic"/>
                <a:sym typeface="Century Gothic"/>
              </a:rPr>
              <a:t>Sentinel-2 MSI </a:t>
            </a:r>
            <a:endParaRPr sz="1800" dirty="0">
              <a:solidFill>
                <a:srgbClr val="3F3F3F"/>
              </a:solidFill>
              <a:latin typeface="Century Gothic"/>
              <a:ea typeface="Century Gothic"/>
              <a:cs typeface="Century Gothic"/>
              <a:sym typeface="Century Gothic"/>
            </a:endParaRPr>
          </a:p>
          <a:p>
            <a:pPr marL="285750" marR="0" lvl="0" indent="-285750" algn="l" rtl="0">
              <a:spcBef>
                <a:spcPts val="0"/>
              </a:spcBef>
              <a:spcAft>
                <a:spcPts val="0"/>
              </a:spcAft>
              <a:buClr>
                <a:srgbClr val="CD7142"/>
              </a:buClr>
              <a:buSzPts val="1800"/>
              <a:buFont typeface="Arial"/>
              <a:buChar char="•"/>
            </a:pPr>
            <a:r>
              <a:rPr lang="en-US" sz="1800" dirty="0">
                <a:solidFill>
                  <a:srgbClr val="3F3F3F"/>
                </a:solidFill>
                <a:latin typeface="Century Gothic"/>
                <a:ea typeface="Century Gothic"/>
                <a:cs typeface="Century Gothic"/>
                <a:sym typeface="Century Gothic"/>
              </a:rPr>
              <a:t>Planet</a:t>
            </a:r>
            <a:endParaRPr dirty="0"/>
          </a:p>
        </p:txBody>
      </p:sp>
      <p:pic>
        <p:nvPicPr>
          <p:cNvPr id="544" name="Google Shape;544;ged53dd32a3_0_11"/>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539361" y="2472200"/>
            <a:ext cx="4756649" cy="3028174"/>
          </a:xfrm>
          <a:prstGeom prst="rect">
            <a:avLst/>
          </a:prstGeom>
          <a:ln>
            <a:noFill/>
          </a:ln>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195A48DF-1A8F-4183-8253-511E9AAFFCAE}"/>
              </a:ext>
            </a:extLst>
          </p:cNvPr>
          <p:cNvSpPr txBox="1"/>
          <p:nvPr/>
        </p:nvSpPr>
        <p:spPr>
          <a:xfrm>
            <a:off x="539361" y="5223375"/>
            <a:ext cx="3873094"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dirty="0">
                <a:solidFill>
                  <a:schemeClr val="bg1"/>
                </a:solidFill>
                <a:latin typeface="Century Gothic"/>
                <a:cs typeface="Calibri"/>
              </a:rPr>
              <a:t>Image Credit: Gelay Jamtsho</a:t>
            </a:r>
          </a:p>
        </p:txBody>
      </p:sp>
    </p:spTree>
    <p:extLst>
      <p:ext uri="{BB962C8B-B14F-4D97-AF65-F5344CB8AC3E}">
        <p14:creationId xmlns:p14="http://schemas.microsoft.com/office/powerpoint/2010/main" val="3033848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C1E75482-6067-477C-AEE7-FA181022E531}"/>
              </a:ext>
            </a:extLst>
          </p:cNvPr>
          <p:cNvSpPr>
            <a:spLocks noGrp="1"/>
          </p:cNvSpPr>
          <p:nvPr/>
        </p:nvSpPr>
        <p:spPr>
          <a:xfrm>
            <a:off x="464820" y="1152927"/>
            <a:ext cx="10271062" cy="97354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 </a:t>
            </a:r>
            <a:r>
              <a:rPr lang="en-US" dirty="0">
                <a:solidFill>
                  <a:srgbClr val="3F3F3F"/>
                </a:solidFill>
                <a:latin typeface="Century Gothic"/>
              </a:rPr>
              <a:t>Tonlé Sap, located in Cambodia’s Lower Mekong Basin, is the largest freshwater lake in Southeast Asia and provides fisheries and freshwater to nearby agricultural communities. Increased pumping and shifts in global climate threaten the ecosystem’s water quality and fish habitat. </a:t>
            </a:r>
          </a:p>
        </p:txBody>
      </p:sp>
      <p:sp>
        <p:nvSpPr>
          <p:cNvPr id="6" name="Content Placeholder 4">
            <a:extLst>
              <a:ext uri="{FF2B5EF4-FFF2-40B4-BE49-F238E27FC236}">
                <a16:creationId xmlns:a16="http://schemas.microsoft.com/office/drawing/2014/main" id="{F1539514-C1B0-4588-BFF3-C322BF0303D9}"/>
              </a:ext>
            </a:extLst>
          </p:cNvPr>
          <p:cNvSpPr>
            <a:spLocks noGrp="1"/>
          </p:cNvSpPr>
          <p:nvPr/>
        </p:nvSpPr>
        <p:spPr>
          <a:xfrm>
            <a:off x="464820" y="2384705"/>
            <a:ext cx="8422506" cy="82296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CD7142"/>
              </a:buClr>
              <a:buFont typeface="Arial"/>
              <a:buChar char="•"/>
            </a:pPr>
            <a:r>
              <a:rPr lang="en-US" dirty="0">
                <a:solidFill>
                  <a:srgbClr val="3F3F3F"/>
                </a:solidFill>
                <a:latin typeface="Century Gothic"/>
              </a:rPr>
              <a:t>Conservation International</a:t>
            </a:r>
          </a:p>
          <a:p>
            <a:pPr marL="285750" indent="-285750">
              <a:buClr>
                <a:srgbClr val="CD7142"/>
              </a:buClr>
              <a:buFont typeface="Arial"/>
              <a:buChar char="•"/>
            </a:pPr>
            <a:r>
              <a:rPr lang="en-US" dirty="0">
                <a:solidFill>
                  <a:srgbClr val="3F3F3F"/>
                </a:solidFill>
                <a:latin typeface="Century Gothic"/>
              </a:rPr>
              <a:t>Ministry of Water Resources and Meteorology, Tonlé Sap Authority</a:t>
            </a:r>
          </a:p>
        </p:txBody>
      </p:sp>
      <p:sp>
        <p:nvSpPr>
          <p:cNvPr id="8" name="Content Placeholder 5">
            <a:extLst>
              <a:ext uri="{FF2B5EF4-FFF2-40B4-BE49-F238E27FC236}">
                <a16:creationId xmlns:a16="http://schemas.microsoft.com/office/drawing/2014/main" id="{813730F0-37B4-44FA-AA55-7B860B6CDA91}"/>
              </a:ext>
            </a:extLst>
          </p:cNvPr>
          <p:cNvSpPr>
            <a:spLocks noGrp="1"/>
          </p:cNvSpPr>
          <p:nvPr/>
        </p:nvSpPr>
        <p:spPr>
          <a:xfrm>
            <a:off x="5311365" y="3442282"/>
            <a:ext cx="5654105" cy="1359523"/>
          </a:xfrm>
          <a:prstGeom prst="rect">
            <a:avLst/>
          </a:prstGeom>
        </p:spPr>
        <p:txBody>
          <a:bodyPr vert="horz" lIns="91440" tIns="45720" rIns="91440" bIns="45720" numCol="2"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CD7142"/>
              </a:buClr>
              <a:buFont typeface="Arial"/>
              <a:buChar char="•"/>
            </a:pPr>
            <a:r>
              <a:rPr lang="en-US" dirty="0">
                <a:solidFill>
                  <a:srgbClr val="3F3F3F"/>
                </a:solidFill>
                <a:latin typeface="Century Gothic"/>
              </a:rPr>
              <a:t>Landsat 5 TM</a:t>
            </a:r>
          </a:p>
          <a:p>
            <a:pPr marL="285750" indent="-285750">
              <a:buClr>
                <a:srgbClr val="CD7142"/>
              </a:buClr>
              <a:buFont typeface="Arial"/>
              <a:buChar char="•"/>
            </a:pPr>
            <a:r>
              <a:rPr lang="en-US" dirty="0">
                <a:solidFill>
                  <a:srgbClr val="3F3F3F"/>
                </a:solidFill>
                <a:latin typeface="Century Gothic"/>
              </a:rPr>
              <a:t>Landsat 7 ETM+</a:t>
            </a:r>
          </a:p>
          <a:p>
            <a:pPr marL="285750" indent="-285750">
              <a:buClr>
                <a:srgbClr val="CD7142"/>
              </a:buClr>
              <a:buFont typeface="Arial"/>
              <a:buChar char="•"/>
            </a:pPr>
            <a:r>
              <a:rPr lang="en-US" dirty="0">
                <a:solidFill>
                  <a:srgbClr val="3F3F3F"/>
                </a:solidFill>
                <a:latin typeface="Century Gothic"/>
              </a:rPr>
              <a:t>Landsat 8 OLI</a:t>
            </a:r>
          </a:p>
          <a:p>
            <a:pPr marL="285750" indent="-285750">
              <a:buClr>
                <a:srgbClr val="CD7142"/>
              </a:buClr>
              <a:buFont typeface="Arial"/>
              <a:buChar char="•"/>
            </a:pPr>
            <a:endParaRPr lang="en-US" dirty="0">
              <a:solidFill>
                <a:srgbClr val="3F3F3F"/>
              </a:solidFill>
              <a:latin typeface="Century Gothic"/>
            </a:endParaRPr>
          </a:p>
          <a:p>
            <a:pPr marL="285750" indent="-285750">
              <a:buClr>
                <a:srgbClr val="CD7142"/>
              </a:buClr>
              <a:buFont typeface="Arial"/>
              <a:buChar char="•"/>
            </a:pPr>
            <a:r>
              <a:rPr lang="en-US" dirty="0">
                <a:solidFill>
                  <a:srgbClr val="3F3F3F"/>
                </a:solidFill>
                <a:latin typeface="Century Gothic"/>
              </a:rPr>
              <a:t>Terra MODIS</a:t>
            </a:r>
          </a:p>
          <a:p>
            <a:pPr marL="285750" indent="-285750">
              <a:buClr>
                <a:srgbClr val="CD7142"/>
              </a:buClr>
              <a:buFont typeface="Arial"/>
              <a:buChar char="•"/>
            </a:pPr>
            <a:r>
              <a:rPr lang="en-US" dirty="0">
                <a:solidFill>
                  <a:srgbClr val="3F3F3F"/>
                </a:solidFill>
                <a:latin typeface="Century Gothic"/>
              </a:rPr>
              <a:t>Aqua MODIS</a:t>
            </a:r>
          </a:p>
          <a:p>
            <a:pPr marL="285750" indent="-285750">
              <a:buClr>
                <a:srgbClr val="CD7142"/>
              </a:buClr>
              <a:buFont typeface="Arial"/>
              <a:buChar char="•"/>
            </a:pPr>
            <a:r>
              <a:rPr lang="en-US" dirty="0">
                <a:solidFill>
                  <a:srgbClr val="3F3F3F"/>
                </a:solidFill>
                <a:latin typeface="Century Gothic"/>
              </a:rPr>
              <a:t>GRACE</a:t>
            </a:r>
          </a:p>
          <a:p>
            <a:pPr marL="285750" indent="-285750">
              <a:buClr>
                <a:srgbClr val="CD7142"/>
              </a:buClr>
              <a:buFont typeface="Arial"/>
              <a:buChar char="•"/>
            </a:pPr>
            <a:r>
              <a:rPr lang="en-US" dirty="0">
                <a:solidFill>
                  <a:srgbClr val="3F3F3F"/>
                </a:solidFill>
                <a:latin typeface="Century Gothic"/>
              </a:rPr>
              <a:t>GPM IMERG</a:t>
            </a:r>
          </a:p>
          <a:p>
            <a:pPr marL="285750" indent="-285750">
              <a:buClr>
                <a:srgbClr val="CD7142"/>
              </a:buClr>
              <a:buFont typeface="Arial"/>
              <a:buChar char="•"/>
            </a:pPr>
            <a:endParaRPr lang="en-US" dirty="0">
              <a:solidFill>
                <a:srgbClr val="3F3F3F"/>
              </a:solidFill>
              <a:latin typeface="Century Gothic"/>
            </a:endParaRPr>
          </a:p>
        </p:txBody>
      </p:sp>
      <p:sp>
        <p:nvSpPr>
          <p:cNvPr id="16" name="Content Placeholder 6">
            <a:extLst>
              <a:ext uri="{FF2B5EF4-FFF2-40B4-BE49-F238E27FC236}">
                <a16:creationId xmlns:a16="http://schemas.microsoft.com/office/drawing/2014/main" id="{66919115-167F-4E65-8EB4-A65B92AC713A}"/>
              </a:ext>
            </a:extLst>
          </p:cNvPr>
          <p:cNvSpPr>
            <a:spLocks noGrp="1"/>
          </p:cNvSpPr>
          <p:nvPr/>
        </p:nvSpPr>
        <p:spPr>
          <a:xfrm>
            <a:off x="5311365" y="4782911"/>
            <a:ext cx="5797497" cy="207508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rgbClr val="3F3F3F"/>
                </a:solidFill>
                <a:latin typeface="Century Gothic"/>
              </a:rPr>
              <a:t>The final term of this project will provide partners with a comprehensive methodology to calculate the Freshwater Health Index using remote sensing data and enable partners to determine resource allocation in the basin.</a:t>
            </a:r>
          </a:p>
        </p:txBody>
      </p:sp>
      <p:sp>
        <p:nvSpPr>
          <p:cNvPr id="2" name="Title 4">
            <a:extLst>
              <a:ext uri="{FF2B5EF4-FFF2-40B4-BE49-F238E27FC236}">
                <a16:creationId xmlns:a16="http://schemas.microsoft.com/office/drawing/2014/main" id="{FD24592A-04E3-4062-ADA4-E7C34279390C}"/>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CD7142"/>
                </a:solidFill>
                <a:latin typeface="Century Gothic" panose="020F0302020204030204"/>
              </a:rPr>
              <a:t>Tonlé Sap Agriculture III</a:t>
            </a:r>
            <a:r>
              <a:rPr lang="en-US" sz="4000" b="1" dirty="0">
                <a:solidFill>
                  <a:srgbClr val="8A599A"/>
                </a:solidFill>
                <a:latin typeface="Century Gothic" panose="020F0302020204030204"/>
              </a:rPr>
              <a:t> </a:t>
            </a:r>
          </a:p>
        </p:txBody>
      </p:sp>
      <p:sp>
        <p:nvSpPr>
          <p:cNvPr id="9" name="Content Placeholder 7">
            <a:extLst>
              <a:ext uri="{FF2B5EF4-FFF2-40B4-BE49-F238E27FC236}">
                <a16:creationId xmlns:a16="http://schemas.microsoft.com/office/drawing/2014/main" id="{8B6F526C-565F-4D66-A18C-16700610394F}"/>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Virginia – Langley</a:t>
            </a:r>
          </a:p>
        </p:txBody>
      </p:sp>
      <p:pic>
        <p:nvPicPr>
          <p:cNvPr id="1026" name="Picture 2">
            <a:extLst>
              <a:ext uri="{FF2B5EF4-FFF2-40B4-BE49-F238E27FC236}">
                <a16:creationId xmlns:a16="http://schemas.microsoft.com/office/drawing/2014/main" id="{49117472-AC46-49A7-88AD-291AE0B672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634" y="3562285"/>
            <a:ext cx="4488065" cy="3000741"/>
          </a:xfrm>
          <a:prstGeom prst="rect">
            <a:avLst/>
          </a:prstGeom>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EBAB411A-CDB4-43B6-9F0A-DA37E71DE758}"/>
              </a:ext>
            </a:extLst>
          </p:cNvPr>
          <p:cNvSpPr txBox="1"/>
          <p:nvPr/>
        </p:nvSpPr>
        <p:spPr>
          <a:xfrm>
            <a:off x="529830" y="6286027"/>
            <a:ext cx="3873094"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dirty="0">
                <a:solidFill>
                  <a:schemeClr val="bg1"/>
                </a:solidFill>
                <a:latin typeface="Century Gothic"/>
                <a:cs typeface="Calibri"/>
              </a:rPr>
              <a:t>Image Credit: Sebastian Pena Lambarri, Unsplash</a:t>
            </a:r>
          </a:p>
        </p:txBody>
      </p:sp>
    </p:spTree>
    <p:extLst>
      <p:ext uri="{BB962C8B-B14F-4D97-AF65-F5344CB8AC3E}">
        <p14:creationId xmlns:p14="http://schemas.microsoft.com/office/powerpoint/2010/main" val="3864663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E488D898-5475-4C53-82CC-D96B9215D643}"/>
              </a:ext>
            </a:extLst>
          </p:cNvPr>
          <p:cNvSpPr>
            <a:spLocks noGrp="1"/>
          </p:cNvSpPr>
          <p:nvPr/>
        </p:nvSpPr>
        <p:spPr>
          <a:xfrm>
            <a:off x="464820" y="1122591"/>
            <a:ext cx="6955571" cy="97354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tx1">
                    <a:lumMod val="75000"/>
                    <a:lumOff val="25000"/>
                  </a:schemeClr>
                </a:solidFill>
                <a:latin typeface="Century Gothic"/>
              </a:rPr>
              <a:t>Community Concern: </a:t>
            </a:r>
            <a:r>
              <a:rPr lang="en-US" dirty="0">
                <a:solidFill>
                  <a:schemeClr val="tx1">
                    <a:lumMod val="75000"/>
                    <a:lumOff val="25000"/>
                  </a:schemeClr>
                </a:solidFill>
                <a:latin typeface="Century Gothic"/>
                <a:ea typeface="+mn-lt"/>
                <a:cs typeface="+mn-lt"/>
              </a:rPr>
              <a:t>Shifting patterns in temperature and precipitation paired with changes in land use and land cover threaten the survival of Federally Endangered juvenile Atlantic salmon (</a:t>
            </a:r>
            <a:r>
              <a:rPr lang="en-US" i="1" dirty="0">
                <a:solidFill>
                  <a:schemeClr val="tx1">
                    <a:lumMod val="75000"/>
                    <a:lumOff val="25000"/>
                  </a:schemeClr>
                </a:solidFill>
                <a:latin typeface="Century Gothic"/>
                <a:ea typeface="+mn-lt"/>
                <a:cs typeface="+mn-lt"/>
              </a:rPr>
              <a:t>Salmo salar</a:t>
            </a:r>
            <a:r>
              <a:rPr lang="en-US" dirty="0">
                <a:solidFill>
                  <a:schemeClr val="tx1">
                    <a:lumMod val="75000"/>
                    <a:lumOff val="25000"/>
                  </a:schemeClr>
                </a:solidFill>
                <a:latin typeface="Century Gothic"/>
                <a:ea typeface="+mn-lt"/>
                <a:cs typeface="+mn-lt"/>
              </a:rPr>
              <a:t>) in Maine streams.</a:t>
            </a:r>
          </a:p>
          <a:p>
            <a:endParaRPr lang="en-US" b="1" dirty="0">
              <a:solidFill>
                <a:schemeClr val="tx1">
                  <a:lumMod val="75000"/>
                  <a:lumOff val="25000"/>
                </a:schemeClr>
              </a:solidFill>
              <a:latin typeface="Century Gothic"/>
              <a:cs typeface="Calibri" panose="020F0502020204030204"/>
            </a:endParaRPr>
          </a:p>
        </p:txBody>
      </p:sp>
      <p:sp>
        <p:nvSpPr>
          <p:cNvPr id="6" name="Content Placeholder 4">
            <a:extLst>
              <a:ext uri="{FF2B5EF4-FFF2-40B4-BE49-F238E27FC236}">
                <a16:creationId xmlns:a16="http://schemas.microsoft.com/office/drawing/2014/main" id="{8A8095D7-6D42-4A96-9E4D-EF8075C5E8A8}"/>
              </a:ext>
            </a:extLst>
          </p:cNvPr>
          <p:cNvSpPr>
            <a:spLocks noGrp="1"/>
          </p:cNvSpPr>
          <p:nvPr/>
        </p:nvSpPr>
        <p:spPr>
          <a:xfrm>
            <a:off x="508804" y="2850606"/>
            <a:ext cx="4302253" cy="1075022"/>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7EB761"/>
              </a:buClr>
              <a:buFont typeface="Arial"/>
              <a:buChar char="•"/>
            </a:pPr>
            <a:r>
              <a:rPr lang="en-US" dirty="0">
                <a:solidFill>
                  <a:srgbClr val="3F3F3F"/>
                </a:solidFill>
                <a:latin typeface="Century Gothic"/>
                <a:ea typeface="+mn-lt"/>
                <a:cs typeface="+mn-lt"/>
              </a:rPr>
              <a:t>Department of Marine Resources</a:t>
            </a:r>
            <a:endParaRPr lang="en-US" dirty="0">
              <a:solidFill>
                <a:srgbClr val="3F3F3F"/>
              </a:solidFill>
              <a:latin typeface="Century Gothic"/>
              <a:cs typeface="Calibri"/>
            </a:endParaRPr>
          </a:p>
          <a:p>
            <a:pPr marL="285750" indent="-285750">
              <a:buClr>
                <a:srgbClr val="7EB761"/>
              </a:buClr>
              <a:buFont typeface="Arial"/>
              <a:buChar char="•"/>
            </a:pPr>
            <a:r>
              <a:rPr lang="en-US" dirty="0">
                <a:solidFill>
                  <a:srgbClr val="3F3F3F"/>
                </a:solidFill>
                <a:latin typeface="Century Gothic"/>
                <a:cs typeface="Calibri"/>
              </a:rPr>
              <a:t>Downeast Salmon Federation</a:t>
            </a:r>
          </a:p>
          <a:p>
            <a:pPr marL="285750" indent="-285750">
              <a:buClr>
                <a:srgbClr val="7EB761"/>
              </a:buClr>
              <a:buFont typeface="Arial"/>
              <a:buChar char="•"/>
            </a:pPr>
            <a:endParaRPr lang="en-US" dirty="0">
              <a:solidFill>
                <a:srgbClr val="3F3F3F"/>
              </a:solidFill>
              <a:latin typeface="Century Gothic"/>
            </a:endParaRPr>
          </a:p>
        </p:txBody>
      </p:sp>
      <p:sp>
        <p:nvSpPr>
          <p:cNvPr id="8" name="Content Placeholder 5">
            <a:extLst>
              <a:ext uri="{FF2B5EF4-FFF2-40B4-BE49-F238E27FC236}">
                <a16:creationId xmlns:a16="http://schemas.microsoft.com/office/drawing/2014/main" id="{3D44930C-CD60-42B3-9361-F26661E4BBD6}"/>
              </a:ext>
            </a:extLst>
          </p:cNvPr>
          <p:cNvSpPr>
            <a:spLocks noGrp="1"/>
          </p:cNvSpPr>
          <p:nvPr/>
        </p:nvSpPr>
        <p:spPr>
          <a:xfrm>
            <a:off x="4829474" y="2850606"/>
            <a:ext cx="2718722" cy="171069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a:buClr>
                <a:srgbClr val="7EB761"/>
              </a:buClr>
              <a:buFont typeface="Arial"/>
              <a:buChar char="•"/>
            </a:pPr>
            <a:r>
              <a:rPr lang="en-US" dirty="0">
                <a:solidFill>
                  <a:schemeClr val="tx1">
                    <a:lumMod val="75000"/>
                    <a:lumOff val="25000"/>
                  </a:schemeClr>
                </a:solidFill>
                <a:ea typeface="+mn-lt"/>
                <a:cs typeface="+mn-lt"/>
              </a:rPr>
              <a:t> </a:t>
            </a:r>
            <a:r>
              <a:rPr lang="en-US" dirty="0">
                <a:solidFill>
                  <a:schemeClr val="tx1">
                    <a:lumMod val="75000"/>
                    <a:lumOff val="25000"/>
                  </a:schemeClr>
                </a:solidFill>
                <a:latin typeface="Century Gothic"/>
                <a:ea typeface="+mn-lt"/>
                <a:cs typeface="+mn-lt"/>
              </a:rPr>
              <a:t>Aqua MODIS</a:t>
            </a:r>
          </a:p>
          <a:p>
            <a:pPr>
              <a:buClr>
                <a:srgbClr val="7EB761"/>
              </a:buClr>
              <a:buFont typeface="Arial"/>
              <a:buChar char="•"/>
            </a:pPr>
            <a:r>
              <a:rPr lang="en-US" dirty="0">
                <a:solidFill>
                  <a:schemeClr val="tx1">
                    <a:lumMod val="75000"/>
                    <a:lumOff val="25000"/>
                  </a:schemeClr>
                </a:solidFill>
                <a:latin typeface="Century Gothic"/>
                <a:ea typeface="+mn-lt"/>
                <a:cs typeface="+mn-lt"/>
              </a:rPr>
              <a:t> Terra MODIS</a:t>
            </a:r>
            <a:endParaRPr lang="en-US" dirty="0">
              <a:solidFill>
                <a:schemeClr val="tx1">
                  <a:lumMod val="75000"/>
                  <a:lumOff val="25000"/>
                </a:schemeClr>
              </a:solidFill>
              <a:latin typeface="Century Gothic"/>
            </a:endParaRPr>
          </a:p>
          <a:p>
            <a:pPr>
              <a:buClr>
                <a:srgbClr val="7EB761"/>
              </a:buClr>
              <a:buFont typeface="Arial"/>
              <a:buChar char="•"/>
            </a:pPr>
            <a:r>
              <a:rPr lang="en-US" dirty="0">
                <a:solidFill>
                  <a:schemeClr val="tx1">
                    <a:lumMod val="75000"/>
                    <a:lumOff val="25000"/>
                  </a:schemeClr>
                </a:solidFill>
                <a:latin typeface="Century Gothic"/>
                <a:ea typeface="+mn-lt"/>
                <a:cs typeface="+mn-lt"/>
              </a:rPr>
              <a:t> Landsat 5 TM</a:t>
            </a:r>
            <a:endParaRPr lang="en-US" dirty="0">
              <a:solidFill>
                <a:schemeClr val="tx1">
                  <a:lumMod val="75000"/>
                  <a:lumOff val="25000"/>
                </a:schemeClr>
              </a:solidFill>
              <a:latin typeface="Century Gothic"/>
            </a:endParaRPr>
          </a:p>
          <a:p>
            <a:pPr>
              <a:buClr>
                <a:srgbClr val="7EB761"/>
              </a:buClr>
              <a:buFont typeface="Arial"/>
              <a:buChar char="•"/>
            </a:pPr>
            <a:r>
              <a:rPr lang="en-US" dirty="0">
                <a:solidFill>
                  <a:schemeClr val="tx1">
                    <a:lumMod val="75000"/>
                    <a:lumOff val="25000"/>
                  </a:schemeClr>
                </a:solidFill>
                <a:latin typeface="Century Gothic"/>
                <a:cs typeface="Calibri"/>
              </a:rPr>
              <a:t> Landsat 8 OLI</a:t>
            </a:r>
          </a:p>
          <a:p>
            <a:pPr>
              <a:buClr>
                <a:srgbClr val="7EB761"/>
              </a:buClr>
              <a:buFont typeface="Arial"/>
              <a:buChar char="•"/>
            </a:pPr>
            <a:r>
              <a:rPr lang="en-US" dirty="0">
                <a:solidFill>
                  <a:schemeClr val="tx1">
                    <a:lumMod val="75000"/>
                    <a:lumOff val="25000"/>
                  </a:schemeClr>
                </a:solidFill>
                <a:latin typeface="Century Gothic"/>
                <a:cs typeface="Calibri"/>
              </a:rPr>
              <a:t> GPM IMERG</a:t>
            </a:r>
          </a:p>
          <a:p>
            <a:pPr marL="285750" indent="-285750">
              <a:buClr>
                <a:srgbClr val="7EB761"/>
              </a:buClr>
              <a:buFont typeface="Arial"/>
              <a:buChar char="•"/>
            </a:pPr>
            <a:endParaRPr lang="en-US" dirty="0">
              <a:solidFill>
                <a:srgbClr val="3F3F3F"/>
              </a:solidFill>
              <a:latin typeface="Century Gothic"/>
              <a:cs typeface="Calibri"/>
            </a:endParaRPr>
          </a:p>
        </p:txBody>
      </p:sp>
      <p:sp>
        <p:nvSpPr>
          <p:cNvPr id="16" name="Content Placeholder 6">
            <a:extLst>
              <a:ext uri="{FF2B5EF4-FFF2-40B4-BE49-F238E27FC236}">
                <a16:creationId xmlns:a16="http://schemas.microsoft.com/office/drawing/2014/main" id="{95D238FC-7B17-4150-803D-0FA434729BAD}"/>
              </a:ext>
            </a:extLst>
          </p:cNvPr>
          <p:cNvSpPr>
            <a:spLocks noGrp="1"/>
          </p:cNvSpPr>
          <p:nvPr/>
        </p:nvSpPr>
        <p:spPr>
          <a:xfrm>
            <a:off x="464820" y="4789257"/>
            <a:ext cx="6967634" cy="169525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tx1">
                    <a:lumMod val="75000"/>
                    <a:lumOff val="25000"/>
                  </a:schemeClr>
                </a:solidFill>
                <a:latin typeface="Century Gothic"/>
              </a:rPr>
              <a:t>Impact: </a:t>
            </a:r>
            <a:r>
              <a:rPr lang="en-US" dirty="0">
                <a:solidFill>
                  <a:schemeClr val="tx1">
                    <a:lumMod val="75000"/>
                    <a:lumOff val="25000"/>
                  </a:schemeClr>
                </a:solidFill>
                <a:latin typeface="Century Gothic"/>
                <a:ea typeface="+mn-lt"/>
                <a:cs typeface="+mn-lt"/>
              </a:rPr>
              <a:t>Spatial and temporal assessment of temperature, precipitation, and land cover will provide a comprehensive understanding of how these factors have changed throughout critical salmon habitat over the past 30 years. Ultimately, this work will inform ongoing salmon recovery initiatives that aim to improve riverine habitat quality.</a:t>
            </a:r>
            <a:endParaRPr lang="en-US" dirty="0">
              <a:solidFill>
                <a:schemeClr val="tx1">
                  <a:lumMod val="75000"/>
                  <a:lumOff val="25000"/>
                </a:schemeClr>
              </a:solidFill>
              <a:latin typeface="Century Gothic"/>
            </a:endParaRPr>
          </a:p>
          <a:p>
            <a:endParaRPr lang="en-US" b="1" dirty="0">
              <a:solidFill>
                <a:schemeClr val="tx1">
                  <a:lumMod val="75000"/>
                  <a:lumOff val="25000"/>
                </a:schemeClr>
              </a:solidFill>
              <a:latin typeface="Century Gothic"/>
            </a:endParaRPr>
          </a:p>
        </p:txBody>
      </p:sp>
      <p:sp>
        <p:nvSpPr>
          <p:cNvPr id="20" name="Content Placeholder 7">
            <a:extLst>
              <a:ext uri="{FF2B5EF4-FFF2-40B4-BE49-F238E27FC236}">
                <a16:creationId xmlns:a16="http://schemas.microsoft.com/office/drawing/2014/main" id="{BEB36EF8-EB5C-461F-B9C7-5320581622DF}"/>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 Maryland – Goddard</a:t>
            </a:r>
          </a:p>
        </p:txBody>
      </p:sp>
      <p:sp>
        <p:nvSpPr>
          <p:cNvPr id="2" name="Title 4">
            <a:extLst>
              <a:ext uri="{FF2B5EF4-FFF2-40B4-BE49-F238E27FC236}">
                <a16:creationId xmlns:a16="http://schemas.microsoft.com/office/drawing/2014/main" id="{1568D33D-0AD0-4702-BBA1-FB9DEEC1B9E0}"/>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66A478"/>
                </a:solidFill>
                <a:latin typeface="Century Gothic" panose="020F0302020204030204"/>
              </a:rPr>
              <a:t>Maine Ecological Forecasting</a:t>
            </a:r>
            <a:r>
              <a:rPr lang="en-US" sz="4000" b="1" dirty="0">
                <a:solidFill>
                  <a:srgbClr val="66A478"/>
                </a:solidFill>
                <a:latin typeface="Century Gothic" panose="020F0302020204030204"/>
              </a:rPr>
              <a:t> </a:t>
            </a:r>
          </a:p>
        </p:txBody>
      </p:sp>
      <p:pic>
        <p:nvPicPr>
          <p:cNvPr id="3" name="Picture 3" descr="A picture containing tree, outdoor, nature, forest&#10;&#10;Description automatically generated">
            <a:extLst>
              <a:ext uri="{FF2B5EF4-FFF2-40B4-BE49-F238E27FC236}">
                <a16:creationId xmlns:a16="http://schemas.microsoft.com/office/drawing/2014/main" id="{2C42E0E0-FED0-4919-8394-57B12F943140}"/>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7450871" y="886101"/>
            <a:ext cx="3179930" cy="5667785"/>
          </a:xfrm>
          <a:prstGeom prst="rect">
            <a:avLst/>
          </a:prstGeom>
          <a:ln>
            <a:noFill/>
          </a:ln>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E354540A-9E0F-4B30-8A14-2200A33A269E}"/>
              </a:ext>
            </a:extLst>
          </p:cNvPr>
          <p:cNvSpPr txBox="1"/>
          <p:nvPr/>
        </p:nvSpPr>
        <p:spPr>
          <a:xfrm>
            <a:off x="7772400" y="6546750"/>
            <a:ext cx="2850041"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050" dirty="0">
                <a:solidFill>
                  <a:schemeClr val="tx1">
                    <a:lumMod val="75000"/>
                    <a:lumOff val="25000"/>
                  </a:schemeClr>
                </a:solidFill>
                <a:latin typeface="Century Gothic"/>
              </a:rPr>
              <a:t>Image Credit: Nicole Ramberg-Pihl</a:t>
            </a:r>
          </a:p>
        </p:txBody>
      </p:sp>
    </p:spTree>
    <p:extLst>
      <p:ext uri="{BB962C8B-B14F-4D97-AF65-F5344CB8AC3E}">
        <p14:creationId xmlns:p14="http://schemas.microsoft.com/office/powerpoint/2010/main" val="182513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ontent Placeholder 7">
            <a:extLst>
              <a:ext uri="{FF2B5EF4-FFF2-40B4-BE49-F238E27FC236}">
                <a16:creationId xmlns:a16="http://schemas.microsoft.com/office/drawing/2014/main" id="{BEB36EF8-EB5C-461F-B9C7-5320581622DF}"/>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Maryland – Goddard</a:t>
            </a:r>
          </a:p>
        </p:txBody>
      </p:sp>
      <p:sp>
        <p:nvSpPr>
          <p:cNvPr id="2" name="Title 4">
            <a:extLst>
              <a:ext uri="{FF2B5EF4-FFF2-40B4-BE49-F238E27FC236}">
                <a16:creationId xmlns:a16="http://schemas.microsoft.com/office/drawing/2014/main" id="{1568D33D-0AD0-4702-BBA1-FB9DEEC1B9E0}"/>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66A478"/>
                </a:solidFill>
                <a:latin typeface="Century Gothic" panose="020F0302020204030204"/>
              </a:rPr>
              <a:t>Western Montana Ecological Forecasting II</a:t>
            </a:r>
          </a:p>
        </p:txBody>
      </p:sp>
      <p:pic>
        <p:nvPicPr>
          <p:cNvPr id="3" name="Picture 6" descr="A picture containing dog, grass, sitting, laying&#10;&#10;Description automatically generated">
            <a:extLst>
              <a:ext uri="{FF2B5EF4-FFF2-40B4-BE49-F238E27FC236}">
                <a16:creationId xmlns:a16="http://schemas.microsoft.com/office/drawing/2014/main" id="{F7E9E4B2-0A7F-45CD-8BB7-A7E22134CF8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57291" y="2078831"/>
            <a:ext cx="2282199" cy="3108960"/>
          </a:xfrm>
          <a:prstGeom prst="rect">
            <a:avLst/>
          </a:prstGeom>
          <a:effectLst>
            <a:outerShdw blurRad="50800" dist="38100" dir="2700000" algn="tl" rotWithShape="0">
              <a:prstClr val="black">
                <a:alpha val="40000"/>
              </a:prstClr>
            </a:outerShdw>
          </a:effectLst>
        </p:spPr>
      </p:pic>
      <p:pic>
        <p:nvPicPr>
          <p:cNvPr id="4" name="Picture 8" descr="A picture containing tree, outdoor, grass, mammal&#10;&#10;Description automatically generated">
            <a:extLst>
              <a:ext uri="{FF2B5EF4-FFF2-40B4-BE49-F238E27FC236}">
                <a16:creationId xmlns:a16="http://schemas.microsoft.com/office/drawing/2014/main" id="{97593BB2-548E-422F-8800-C8BD2DD32C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496176" y="2078831"/>
            <a:ext cx="2333874" cy="3108960"/>
          </a:xfrm>
          <a:prstGeom prst="rect">
            <a:avLst/>
          </a:prstGeom>
          <a:effectLst>
            <a:outerShdw blurRad="50800" dist="38100" dir="2700000" algn="tl" rotWithShape="0">
              <a:prstClr val="black">
                <a:alpha val="40000"/>
              </a:prstClr>
            </a:outerShdw>
          </a:effectLst>
        </p:spPr>
      </p:pic>
      <p:sp>
        <p:nvSpPr>
          <p:cNvPr id="7" name="Content Placeholder 3">
            <a:extLst>
              <a:ext uri="{FF2B5EF4-FFF2-40B4-BE49-F238E27FC236}">
                <a16:creationId xmlns:a16="http://schemas.microsoft.com/office/drawing/2014/main" id="{343810CC-D0CD-4A8E-A943-EA303D5F1686}"/>
              </a:ext>
            </a:extLst>
          </p:cNvPr>
          <p:cNvSpPr>
            <a:spLocks noGrp="1"/>
          </p:cNvSpPr>
          <p:nvPr/>
        </p:nvSpPr>
        <p:spPr>
          <a:xfrm>
            <a:off x="495300" y="1074096"/>
            <a:ext cx="10417343" cy="117595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tx1">
                    <a:lumMod val="75000"/>
                    <a:lumOff val="25000"/>
                  </a:schemeClr>
                </a:solidFill>
                <a:latin typeface="Century Gothic"/>
              </a:rPr>
              <a:t>Community Concern: </a:t>
            </a:r>
            <a:r>
              <a:rPr lang="en-US" dirty="0">
                <a:solidFill>
                  <a:schemeClr val="tx1">
                    <a:lumMod val="75000"/>
                    <a:lumOff val="25000"/>
                  </a:schemeClr>
                </a:solidFill>
                <a:latin typeface="Century Gothic"/>
                <a:ea typeface="+mn-lt"/>
                <a:cs typeface="+mn-lt"/>
              </a:rPr>
              <a:t>Contaminants including flame retardants, pharmaceuticals, and heavy metals, are becoming increasingly prevalent in Western Montana’s rivers. These contaminants easily travel up the food chain and threaten Montana’s riverine ecosystems.</a:t>
            </a:r>
            <a:endParaRPr lang="en-US" dirty="0">
              <a:solidFill>
                <a:schemeClr val="tx1">
                  <a:lumMod val="75000"/>
                  <a:lumOff val="25000"/>
                </a:schemeClr>
              </a:solidFill>
              <a:latin typeface="Century Gothic"/>
            </a:endParaRPr>
          </a:p>
          <a:p>
            <a:endParaRPr lang="en-US" b="1" dirty="0">
              <a:solidFill>
                <a:schemeClr val="tx1">
                  <a:lumMod val="75000"/>
                  <a:lumOff val="25000"/>
                </a:schemeClr>
              </a:solidFill>
              <a:latin typeface="Century Gothic"/>
            </a:endParaRPr>
          </a:p>
        </p:txBody>
      </p:sp>
      <p:sp>
        <p:nvSpPr>
          <p:cNvPr id="10" name="Content Placeholder 4">
            <a:extLst>
              <a:ext uri="{FF2B5EF4-FFF2-40B4-BE49-F238E27FC236}">
                <a16:creationId xmlns:a16="http://schemas.microsoft.com/office/drawing/2014/main" id="{87643EAF-C366-4FA9-A73F-E12C48EEF42C}"/>
              </a:ext>
            </a:extLst>
          </p:cNvPr>
          <p:cNvSpPr>
            <a:spLocks noGrp="1"/>
          </p:cNvSpPr>
          <p:nvPr/>
        </p:nvSpPr>
        <p:spPr>
          <a:xfrm>
            <a:off x="464819" y="2430476"/>
            <a:ext cx="4348260" cy="108692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a:buClr>
                <a:srgbClr val="7EB761"/>
              </a:buClr>
              <a:buFont typeface="Arial"/>
              <a:buChar char="•"/>
            </a:pPr>
            <a:r>
              <a:rPr lang="en-US" dirty="0">
                <a:solidFill>
                  <a:schemeClr val="tx1">
                    <a:lumMod val="75000"/>
                    <a:lumOff val="25000"/>
                  </a:schemeClr>
                </a:solidFill>
                <a:latin typeface="Century Gothic"/>
                <a:ea typeface="+mn-lt"/>
                <a:cs typeface="+mn-lt"/>
              </a:rPr>
              <a:t> Working Dogs for Conservation</a:t>
            </a:r>
          </a:p>
          <a:p>
            <a:pPr>
              <a:buClr>
                <a:srgbClr val="7EB761"/>
              </a:buClr>
              <a:buFont typeface="Arial"/>
              <a:buChar char="•"/>
            </a:pPr>
            <a:r>
              <a:rPr lang="en-US" dirty="0">
                <a:solidFill>
                  <a:schemeClr val="tx1">
                    <a:lumMod val="75000"/>
                    <a:lumOff val="25000"/>
                  </a:schemeClr>
                </a:solidFill>
                <a:latin typeface="Century Gothic"/>
                <a:ea typeface="+mn-lt"/>
                <a:cs typeface="+mn-lt"/>
              </a:rPr>
              <a:t> Virginia Institute of Marine Science</a:t>
            </a:r>
            <a:endParaRPr lang="en-US" dirty="0">
              <a:solidFill>
                <a:schemeClr val="tx1">
                  <a:lumMod val="75000"/>
                  <a:lumOff val="25000"/>
                </a:schemeClr>
              </a:solidFill>
              <a:latin typeface="Century Gothic"/>
            </a:endParaRPr>
          </a:p>
          <a:p>
            <a:pPr marL="285750" indent="-285750">
              <a:buClr>
                <a:srgbClr val="7EB761"/>
              </a:buClr>
              <a:buFont typeface="Arial"/>
              <a:buChar char="•"/>
            </a:pPr>
            <a:endParaRPr lang="en-US" dirty="0">
              <a:solidFill>
                <a:srgbClr val="3F3F3F"/>
              </a:solidFill>
              <a:latin typeface="Century Gothic"/>
            </a:endParaRPr>
          </a:p>
          <a:p>
            <a:pPr marL="285750" indent="-285750">
              <a:buClr>
                <a:srgbClr val="7EB761"/>
              </a:buClr>
              <a:buFont typeface="Arial"/>
              <a:buChar char="•"/>
            </a:pPr>
            <a:endParaRPr lang="en-US" dirty="0">
              <a:solidFill>
                <a:srgbClr val="3F3F3F"/>
              </a:solidFill>
              <a:latin typeface="Century Gothic"/>
            </a:endParaRPr>
          </a:p>
        </p:txBody>
      </p:sp>
      <p:sp>
        <p:nvSpPr>
          <p:cNvPr id="12" name="Content Placeholder 5">
            <a:extLst>
              <a:ext uri="{FF2B5EF4-FFF2-40B4-BE49-F238E27FC236}">
                <a16:creationId xmlns:a16="http://schemas.microsoft.com/office/drawing/2014/main" id="{9D4D701E-F6B8-4722-AF6A-841D1203C0C7}"/>
              </a:ext>
            </a:extLst>
          </p:cNvPr>
          <p:cNvSpPr>
            <a:spLocks noGrp="1"/>
          </p:cNvSpPr>
          <p:nvPr/>
        </p:nvSpPr>
        <p:spPr>
          <a:xfrm>
            <a:off x="495300" y="3548692"/>
            <a:ext cx="4528472" cy="196866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a:buClr>
                <a:srgbClr val="7EB761"/>
              </a:buClr>
              <a:buFont typeface="Arial"/>
              <a:buChar char="•"/>
            </a:pPr>
            <a:r>
              <a:rPr lang="en-US" dirty="0">
                <a:latin typeface="Century Gothic"/>
                <a:ea typeface="+mn-lt"/>
                <a:cs typeface="+mn-lt"/>
              </a:rPr>
              <a:t> </a:t>
            </a:r>
            <a:r>
              <a:rPr lang="en-US" dirty="0">
                <a:solidFill>
                  <a:schemeClr val="tx1">
                    <a:lumMod val="75000"/>
                    <a:lumOff val="25000"/>
                  </a:schemeClr>
                </a:solidFill>
                <a:latin typeface="Century Gothic"/>
                <a:ea typeface="+mn-lt"/>
                <a:cs typeface="+mn-lt"/>
              </a:rPr>
              <a:t>Landsat 8 OLI</a:t>
            </a:r>
          </a:p>
          <a:p>
            <a:pPr>
              <a:buClr>
                <a:srgbClr val="7EB761"/>
              </a:buClr>
              <a:buFont typeface="Arial"/>
              <a:buChar char="•"/>
            </a:pPr>
            <a:r>
              <a:rPr lang="en-US" dirty="0">
                <a:solidFill>
                  <a:schemeClr val="tx1">
                    <a:lumMod val="75000"/>
                    <a:lumOff val="25000"/>
                  </a:schemeClr>
                </a:solidFill>
                <a:latin typeface="Century Gothic"/>
                <a:ea typeface="+mn-lt"/>
                <a:cs typeface="+mn-lt"/>
              </a:rPr>
              <a:t> Terra MODIS</a:t>
            </a:r>
            <a:endParaRPr lang="en-US" dirty="0">
              <a:solidFill>
                <a:schemeClr val="tx1">
                  <a:lumMod val="75000"/>
                  <a:lumOff val="25000"/>
                </a:schemeClr>
              </a:solidFill>
              <a:latin typeface="Century Gothic"/>
              <a:cs typeface="Calibri"/>
            </a:endParaRPr>
          </a:p>
          <a:p>
            <a:pPr>
              <a:buClr>
                <a:srgbClr val="7EB761"/>
              </a:buClr>
              <a:buFont typeface="Arial"/>
              <a:buChar char="•"/>
            </a:pPr>
            <a:r>
              <a:rPr lang="en-US" dirty="0">
                <a:solidFill>
                  <a:schemeClr val="tx1">
                    <a:lumMod val="75000"/>
                    <a:lumOff val="25000"/>
                  </a:schemeClr>
                </a:solidFill>
                <a:latin typeface="Century Gothic"/>
                <a:ea typeface="+mn-lt"/>
                <a:cs typeface="+mn-lt"/>
              </a:rPr>
              <a:t> GPM IMERG</a:t>
            </a:r>
            <a:endParaRPr lang="en-US" dirty="0">
              <a:solidFill>
                <a:schemeClr val="tx1">
                  <a:lumMod val="75000"/>
                  <a:lumOff val="25000"/>
                </a:schemeClr>
              </a:solidFill>
              <a:latin typeface="Century Gothic"/>
              <a:cs typeface="Calibri"/>
            </a:endParaRPr>
          </a:p>
          <a:p>
            <a:pPr>
              <a:buClr>
                <a:srgbClr val="7EB761"/>
              </a:buClr>
              <a:buFont typeface="Arial"/>
              <a:buChar char="•"/>
            </a:pPr>
            <a:r>
              <a:rPr lang="en-US" dirty="0">
                <a:solidFill>
                  <a:schemeClr val="tx1">
                    <a:lumMod val="75000"/>
                    <a:lumOff val="25000"/>
                  </a:schemeClr>
                </a:solidFill>
                <a:latin typeface="Century Gothic"/>
                <a:ea typeface="+mn-lt"/>
                <a:cs typeface="+mn-lt"/>
              </a:rPr>
              <a:t> SRTM</a:t>
            </a:r>
            <a:endParaRPr lang="en-US" dirty="0">
              <a:solidFill>
                <a:schemeClr val="tx1">
                  <a:lumMod val="75000"/>
                  <a:lumOff val="25000"/>
                </a:schemeClr>
              </a:solidFill>
              <a:latin typeface="Century Gothic"/>
              <a:cs typeface="Calibri"/>
            </a:endParaRPr>
          </a:p>
          <a:p>
            <a:pPr>
              <a:buClr>
                <a:srgbClr val="7EB761"/>
              </a:buClr>
              <a:buFont typeface="Arial"/>
              <a:buChar char="•"/>
            </a:pPr>
            <a:r>
              <a:rPr lang="en-US" dirty="0">
                <a:solidFill>
                  <a:schemeClr val="tx1">
                    <a:lumMod val="75000"/>
                    <a:lumOff val="25000"/>
                  </a:schemeClr>
                </a:solidFill>
                <a:latin typeface="Century Gothic"/>
                <a:ea typeface="+mn-lt"/>
                <a:cs typeface="+mn-lt"/>
              </a:rPr>
              <a:t> SMAP</a:t>
            </a:r>
            <a:endParaRPr lang="en-US" dirty="0">
              <a:solidFill>
                <a:schemeClr val="tx1">
                  <a:lumMod val="75000"/>
                  <a:lumOff val="25000"/>
                </a:schemeClr>
              </a:solidFill>
              <a:latin typeface="Century Gothic"/>
            </a:endParaRPr>
          </a:p>
          <a:p>
            <a:pPr marL="285750" indent="-285750">
              <a:buClr>
                <a:srgbClr val="7EB761"/>
              </a:buClr>
              <a:buFont typeface="Arial"/>
              <a:buChar char="•"/>
            </a:pPr>
            <a:endParaRPr lang="en-US" dirty="0">
              <a:solidFill>
                <a:srgbClr val="3F3F3F"/>
              </a:solidFill>
              <a:latin typeface="Century Gothic"/>
            </a:endParaRPr>
          </a:p>
        </p:txBody>
      </p:sp>
      <p:sp>
        <p:nvSpPr>
          <p:cNvPr id="14" name="Content Placeholder 6">
            <a:extLst>
              <a:ext uri="{FF2B5EF4-FFF2-40B4-BE49-F238E27FC236}">
                <a16:creationId xmlns:a16="http://schemas.microsoft.com/office/drawing/2014/main" id="{4A97054A-0D05-48F0-AB19-2BD9A36C95A8}"/>
              </a:ext>
            </a:extLst>
          </p:cNvPr>
          <p:cNvSpPr>
            <a:spLocks noGrp="1"/>
          </p:cNvSpPr>
          <p:nvPr/>
        </p:nvSpPr>
        <p:spPr>
          <a:xfrm>
            <a:off x="520703" y="5548644"/>
            <a:ext cx="9741789" cy="117595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chemeClr val="tx1">
                    <a:lumMod val="75000"/>
                    <a:lumOff val="25000"/>
                  </a:schemeClr>
                </a:solidFill>
                <a:latin typeface="Century Gothic"/>
              </a:rPr>
              <a:t>Impact: </a:t>
            </a:r>
            <a:r>
              <a:rPr lang="en-US" dirty="0">
                <a:solidFill>
                  <a:schemeClr val="tx1">
                    <a:lumMod val="75000"/>
                    <a:lumOff val="25000"/>
                  </a:schemeClr>
                </a:solidFill>
                <a:latin typeface="Century Gothic"/>
                <a:ea typeface="+mn-lt"/>
                <a:cs typeface="+mn-lt"/>
              </a:rPr>
              <a:t>Refined mink and otter habitat suitability models generated for an expanded study region along with site accessibility maps, will guide Working Dogs for Conservation in their efforts to collect contaminant samples from mustelid scat in Montana.</a:t>
            </a:r>
            <a:endParaRPr lang="en-US" dirty="0">
              <a:solidFill>
                <a:schemeClr val="tx1">
                  <a:lumMod val="75000"/>
                  <a:lumOff val="25000"/>
                </a:schemeClr>
              </a:solidFill>
              <a:latin typeface="Century Gothic"/>
            </a:endParaRPr>
          </a:p>
        </p:txBody>
      </p:sp>
      <p:sp>
        <p:nvSpPr>
          <p:cNvPr id="21" name="TextBox 20">
            <a:extLst>
              <a:ext uri="{FF2B5EF4-FFF2-40B4-BE49-F238E27FC236}">
                <a16:creationId xmlns:a16="http://schemas.microsoft.com/office/drawing/2014/main" id="{162F70F7-1161-4161-889D-2D1D882878D2}"/>
              </a:ext>
            </a:extLst>
          </p:cNvPr>
          <p:cNvSpPr txBox="1"/>
          <p:nvPr/>
        </p:nvSpPr>
        <p:spPr>
          <a:xfrm>
            <a:off x="6758493" y="5152022"/>
            <a:ext cx="4886323"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dirty="0">
                <a:solidFill>
                  <a:srgbClr val="3F3F3F"/>
                </a:solidFill>
                <a:latin typeface="Century Gothic"/>
              </a:rPr>
              <a:t>Image Credits: Working Dogs for Conservation</a:t>
            </a:r>
          </a:p>
        </p:txBody>
      </p:sp>
    </p:spTree>
    <p:extLst>
      <p:ext uri="{BB962C8B-B14F-4D97-AF65-F5344CB8AC3E}">
        <p14:creationId xmlns:p14="http://schemas.microsoft.com/office/powerpoint/2010/main" val="20423810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E488D898-5475-4C53-82CC-D96B9215D643}"/>
              </a:ext>
            </a:extLst>
          </p:cNvPr>
          <p:cNvSpPr>
            <a:spLocks noGrp="1"/>
          </p:cNvSpPr>
          <p:nvPr/>
        </p:nvSpPr>
        <p:spPr>
          <a:xfrm>
            <a:off x="495300" y="1008506"/>
            <a:ext cx="10477500" cy="97354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 </a:t>
            </a:r>
            <a:r>
              <a:rPr lang="en-US" dirty="0">
                <a:solidFill>
                  <a:srgbClr val="3F3F3F"/>
                </a:solidFill>
                <a:latin typeface="Century Gothic"/>
              </a:rPr>
              <a:t>The Venus flytrap </a:t>
            </a:r>
            <a:r>
              <a:rPr lang="en-US" i="1" dirty="0">
                <a:solidFill>
                  <a:srgbClr val="3F3F3F"/>
                </a:solidFill>
                <a:latin typeface="Century Gothic"/>
              </a:rPr>
              <a:t>(Dionaea muscipula) </a:t>
            </a:r>
            <a:r>
              <a:rPr lang="en-US" dirty="0">
                <a:solidFill>
                  <a:srgbClr val="3F3F3F"/>
                </a:solidFill>
                <a:latin typeface="Century Gothic"/>
              </a:rPr>
              <a:t>is endemic to a 90-mile range in North and South Carolina where its habitat is threatened by overharvesting, development, and fire suppression. More information is needed on how climate and land cover change could affect viable habitat for this vulnerable species.   </a:t>
            </a:r>
            <a:r>
              <a:rPr lang="en-US" b="1" dirty="0">
                <a:solidFill>
                  <a:srgbClr val="3F3F3F"/>
                </a:solidFill>
                <a:latin typeface="Century Gothic"/>
              </a:rPr>
              <a:t> </a:t>
            </a:r>
            <a:endParaRPr lang="en-US" dirty="0">
              <a:solidFill>
                <a:srgbClr val="3F3F3F"/>
              </a:solidFill>
              <a:latin typeface="Century Gothic"/>
            </a:endParaRPr>
          </a:p>
        </p:txBody>
      </p:sp>
      <p:sp>
        <p:nvSpPr>
          <p:cNvPr id="6" name="Content Placeholder 4">
            <a:extLst>
              <a:ext uri="{FF2B5EF4-FFF2-40B4-BE49-F238E27FC236}">
                <a16:creationId xmlns:a16="http://schemas.microsoft.com/office/drawing/2014/main" id="{8A8095D7-6D42-4A96-9E4D-EF8075C5E8A8}"/>
              </a:ext>
            </a:extLst>
          </p:cNvPr>
          <p:cNvSpPr>
            <a:spLocks noGrp="1"/>
          </p:cNvSpPr>
          <p:nvPr/>
        </p:nvSpPr>
        <p:spPr>
          <a:xfrm>
            <a:off x="502058" y="2280278"/>
            <a:ext cx="4947254" cy="108692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7EB761"/>
              </a:buClr>
              <a:buFont typeface="Arial"/>
              <a:buChar char="•"/>
            </a:pPr>
            <a:r>
              <a:rPr lang="en-US" dirty="0">
                <a:solidFill>
                  <a:srgbClr val="3F3F3F"/>
                </a:solidFill>
                <a:latin typeface="Century Gothic"/>
              </a:rPr>
              <a:t>North Carolina Botanical Garden</a:t>
            </a:r>
          </a:p>
          <a:p>
            <a:pPr marL="285750" indent="-285750">
              <a:buClr>
                <a:srgbClr val="7EB761"/>
              </a:buClr>
              <a:buFont typeface="Arial"/>
              <a:buChar char="•"/>
            </a:pPr>
            <a:r>
              <a:rPr lang="en-US" dirty="0">
                <a:solidFill>
                  <a:srgbClr val="3F3F3F"/>
                </a:solidFill>
                <a:latin typeface="Century Gothic"/>
              </a:rPr>
              <a:t>University of North Carolina Herbarium </a:t>
            </a:r>
          </a:p>
          <a:p>
            <a:pPr marL="285750" indent="-285750">
              <a:buClr>
                <a:srgbClr val="7EB761"/>
              </a:buClr>
              <a:buFont typeface="Arial"/>
              <a:buChar char="•"/>
            </a:pPr>
            <a:r>
              <a:rPr lang="en-US" dirty="0">
                <a:solidFill>
                  <a:srgbClr val="3F3F3F"/>
                </a:solidFill>
                <a:latin typeface="Century Gothic"/>
              </a:rPr>
              <a:t>North Carolina Natural Heritage Program </a:t>
            </a:r>
          </a:p>
          <a:p>
            <a:pPr marL="285750" indent="-285750">
              <a:buClr>
                <a:srgbClr val="7EB761"/>
              </a:buClr>
              <a:buFont typeface="Arial"/>
              <a:buChar char="•"/>
            </a:pPr>
            <a:endParaRPr lang="en-US" dirty="0">
              <a:solidFill>
                <a:srgbClr val="3F3F3F"/>
              </a:solidFill>
              <a:latin typeface="Century Gothic"/>
            </a:endParaRPr>
          </a:p>
        </p:txBody>
      </p:sp>
      <p:sp>
        <p:nvSpPr>
          <p:cNvPr id="8" name="Content Placeholder 5">
            <a:extLst>
              <a:ext uri="{FF2B5EF4-FFF2-40B4-BE49-F238E27FC236}">
                <a16:creationId xmlns:a16="http://schemas.microsoft.com/office/drawing/2014/main" id="{3D44930C-CD60-42B3-9361-F26661E4BBD6}"/>
              </a:ext>
            </a:extLst>
          </p:cNvPr>
          <p:cNvSpPr>
            <a:spLocks noGrp="1"/>
          </p:cNvSpPr>
          <p:nvPr/>
        </p:nvSpPr>
        <p:spPr>
          <a:xfrm>
            <a:off x="502058" y="3665431"/>
            <a:ext cx="4412950" cy="115904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7EB761"/>
              </a:buClr>
              <a:buFont typeface="Arial"/>
              <a:buChar char="•"/>
            </a:pPr>
            <a:r>
              <a:rPr lang="en-US" dirty="0">
                <a:solidFill>
                  <a:srgbClr val="3F3F3F"/>
                </a:solidFill>
                <a:latin typeface="Century Gothic"/>
              </a:rPr>
              <a:t>Landsat 8 OLI </a:t>
            </a:r>
          </a:p>
          <a:p>
            <a:pPr marL="285750" indent="-285750">
              <a:buClr>
                <a:srgbClr val="7EB761"/>
              </a:buClr>
              <a:buFont typeface="Arial"/>
              <a:buChar char="•"/>
            </a:pPr>
            <a:r>
              <a:rPr lang="en-US" dirty="0">
                <a:solidFill>
                  <a:srgbClr val="3F3F3F"/>
                </a:solidFill>
                <a:latin typeface="Century Gothic"/>
              </a:rPr>
              <a:t>Terra MODIS</a:t>
            </a:r>
          </a:p>
          <a:p>
            <a:pPr marL="285750" indent="-285750">
              <a:buClr>
                <a:srgbClr val="7EB761"/>
              </a:buClr>
              <a:buFont typeface="Arial"/>
              <a:buChar char="•"/>
            </a:pPr>
            <a:r>
              <a:rPr lang="en-US" dirty="0">
                <a:solidFill>
                  <a:srgbClr val="3F3F3F"/>
                </a:solidFill>
                <a:latin typeface="Century Gothic"/>
              </a:rPr>
              <a:t>GPM IMERG</a:t>
            </a:r>
          </a:p>
          <a:p>
            <a:pPr marL="285750" indent="-285750">
              <a:buClr>
                <a:srgbClr val="7EB761"/>
              </a:buClr>
              <a:buFont typeface="Arial"/>
              <a:buChar char="•"/>
            </a:pPr>
            <a:r>
              <a:rPr lang="en-US" dirty="0">
                <a:solidFill>
                  <a:srgbClr val="3F3F3F"/>
                </a:solidFill>
                <a:latin typeface="Century Gothic"/>
              </a:rPr>
              <a:t>SMAP L-Band Radiometer</a:t>
            </a:r>
          </a:p>
          <a:p>
            <a:pPr marL="285750" indent="-285750">
              <a:buClr>
                <a:srgbClr val="7EB761"/>
              </a:buClr>
              <a:buFont typeface="Arial"/>
              <a:buChar char="•"/>
            </a:pPr>
            <a:r>
              <a:rPr lang="en-US" dirty="0">
                <a:solidFill>
                  <a:srgbClr val="3F3F3F"/>
                </a:solidFill>
                <a:latin typeface="Century Gothic"/>
              </a:rPr>
              <a:t>SRTM </a:t>
            </a:r>
          </a:p>
          <a:p>
            <a:pPr marL="285750" indent="-285750">
              <a:buClr>
                <a:srgbClr val="7EB761"/>
              </a:buClr>
              <a:buFont typeface="Arial"/>
              <a:buChar char="•"/>
            </a:pPr>
            <a:endParaRPr lang="en-US" dirty="0">
              <a:solidFill>
                <a:srgbClr val="3F3F3F"/>
              </a:solidFill>
              <a:latin typeface="Century Gothic"/>
            </a:endParaRPr>
          </a:p>
        </p:txBody>
      </p:sp>
      <p:sp>
        <p:nvSpPr>
          <p:cNvPr id="16" name="Content Placeholder 6">
            <a:extLst>
              <a:ext uri="{FF2B5EF4-FFF2-40B4-BE49-F238E27FC236}">
                <a16:creationId xmlns:a16="http://schemas.microsoft.com/office/drawing/2014/main" id="{95D238FC-7B17-4150-803D-0FA434729BAD}"/>
              </a:ext>
            </a:extLst>
          </p:cNvPr>
          <p:cNvSpPr>
            <a:spLocks noGrp="1"/>
          </p:cNvSpPr>
          <p:nvPr/>
        </p:nvSpPr>
        <p:spPr>
          <a:xfrm>
            <a:off x="502058" y="5506233"/>
            <a:ext cx="10515600" cy="128016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chemeClr val="tx1">
                    <a:lumMod val="75000"/>
                    <a:lumOff val="25000"/>
                  </a:schemeClr>
                </a:solidFill>
                <a:latin typeface="Century Gothic" panose="020B0502020202020204" pitchFamily="34" charset="0"/>
              </a:rPr>
              <a:t>The</a:t>
            </a:r>
            <a:r>
              <a:rPr lang="en-US" b="1" dirty="0">
                <a:solidFill>
                  <a:schemeClr val="tx1">
                    <a:lumMod val="75000"/>
                    <a:lumOff val="25000"/>
                  </a:schemeClr>
                </a:solidFill>
                <a:latin typeface="Century Gothic" panose="020B0502020202020204" pitchFamily="34" charset="0"/>
              </a:rPr>
              <a:t> </a:t>
            </a:r>
            <a:r>
              <a:rPr lang="en-US" dirty="0">
                <a:solidFill>
                  <a:schemeClr val="tx1">
                    <a:lumMod val="75000"/>
                    <a:lumOff val="25000"/>
                  </a:schemeClr>
                </a:solidFill>
                <a:latin typeface="Century Gothic" panose="020B0502020202020204" pitchFamily="34" charset="0"/>
              </a:rPr>
              <a:t>partners will be able to use Venus flytrap habitat suitability maps for more efficient data collection and more strategic conservation work. Furthermore, the partners will be able to assess future extent, informing discussions of reintroduction of the species and prioritization of persisting habitat. </a:t>
            </a:r>
          </a:p>
        </p:txBody>
      </p:sp>
      <p:sp>
        <p:nvSpPr>
          <p:cNvPr id="20" name="Content Placeholder 7">
            <a:extLst>
              <a:ext uri="{FF2B5EF4-FFF2-40B4-BE49-F238E27FC236}">
                <a16:creationId xmlns:a16="http://schemas.microsoft.com/office/drawing/2014/main" id="{BEB36EF8-EB5C-461F-B9C7-5320581622DF}"/>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Georgia - Athens</a:t>
            </a:r>
          </a:p>
        </p:txBody>
      </p:sp>
      <p:sp>
        <p:nvSpPr>
          <p:cNvPr id="2" name="Title 4">
            <a:extLst>
              <a:ext uri="{FF2B5EF4-FFF2-40B4-BE49-F238E27FC236}">
                <a16:creationId xmlns:a16="http://schemas.microsoft.com/office/drawing/2014/main" id="{1568D33D-0AD0-4702-BBA1-FB9DEEC1B9E0}"/>
              </a:ext>
            </a:extLst>
          </p:cNvPr>
          <p:cNvSpPr txBox="1">
            <a:spLocks/>
          </p:cNvSpPr>
          <p:nvPr/>
        </p:nvSpPr>
        <p:spPr>
          <a:xfrm>
            <a:off x="464820" y="387235"/>
            <a:ext cx="1050798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66A478"/>
                </a:solidFill>
                <a:latin typeface="Century Gothic" panose="020F0302020204030204"/>
              </a:rPr>
              <a:t>Carolina Coastal Plain Ecological Forecasting</a:t>
            </a:r>
            <a:r>
              <a:rPr lang="en-US" sz="4000" b="1" dirty="0">
                <a:solidFill>
                  <a:srgbClr val="66A478"/>
                </a:solidFill>
                <a:latin typeface="Century Gothic" panose="020F0302020204030204"/>
              </a:rPr>
              <a:t> </a:t>
            </a:r>
          </a:p>
        </p:txBody>
      </p:sp>
      <p:pic>
        <p:nvPicPr>
          <p:cNvPr id="11" name="Picture 10" descr="A picture containing ground, outdoor, plant, leaf&#10;&#10;Description automatically generated">
            <a:extLst>
              <a:ext uri="{FF2B5EF4-FFF2-40B4-BE49-F238E27FC236}">
                <a16:creationId xmlns:a16="http://schemas.microsoft.com/office/drawing/2014/main" id="{D54C8116-710E-9546-8771-B0B0918C8AA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5449312" y="2284661"/>
            <a:ext cx="5074296" cy="3014314"/>
          </a:xfrm>
          <a:prstGeom prst="rect">
            <a:avLst/>
          </a:prstGeom>
          <a:effectLst>
            <a:outerShdw blurRad="50800" dist="38100" dir="2700000" algn="tl" rotWithShape="0">
              <a:prstClr val="black">
                <a:alpha val="40000"/>
              </a:prstClr>
            </a:outerShdw>
          </a:effectLst>
        </p:spPr>
      </p:pic>
      <p:sp>
        <p:nvSpPr>
          <p:cNvPr id="15" name="TextBox 4">
            <a:extLst>
              <a:ext uri="{FF2B5EF4-FFF2-40B4-BE49-F238E27FC236}">
                <a16:creationId xmlns:a16="http://schemas.microsoft.com/office/drawing/2014/main" id="{AD4005BD-0A99-8341-9BC3-6B6F26CBF267}"/>
              </a:ext>
            </a:extLst>
          </p:cNvPr>
          <p:cNvSpPr txBox="1"/>
          <p:nvPr/>
        </p:nvSpPr>
        <p:spPr>
          <a:xfrm>
            <a:off x="7329548" y="5054007"/>
            <a:ext cx="3728364" cy="276999"/>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a:solidFill>
                  <a:schemeClr val="bg1"/>
                </a:solidFill>
                <a:latin typeface="Century Gothic"/>
              </a:rPr>
              <a:t>Image Credit: USFWS Dale Suiter</a:t>
            </a:r>
          </a:p>
        </p:txBody>
      </p:sp>
    </p:spTree>
    <p:extLst>
      <p:ext uri="{BB962C8B-B14F-4D97-AF65-F5344CB8AC3E}">
        <p14:creationId xmlns:p14="http://schemas.microsoft.com/office/powerpoint/2010/main" val="42726315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E488D898-5475-4C53-82CC-D96B9215D643}"/>
              </a:ext>
            </a:extLst>
          </p:cNvPr>
          <p:cNvSpPr>
            <a:spLocks noGrp="1"/>
          </p:cNvSpPr>
          <p:nvPr/>
        </p:nvSpPr>
        <p:spPr>
          <a:xfrm>
            <a:off x="495300" y="937507"/>
            <a:ext cx="10536716" cy="98273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a:t>
            </a:r>
            <a:r>
              <a:rPr lang="en-US" dirty="0">
                <a:solidFill>
                  <a:srgbClr val="3F3F3F"/>
                </a:solidFill>
                <a:latin typeface="Century Gothic"/>
              </a:rPr>
              <a:t> The survival of the ~125 high elevation wintering bighorn sheep in the Grand Teton Range is threatened by a combination of anthropogenic and climatic factors including increased winter disturbance and changing habitat and forage availability.</a:t>
            </a:r>
          </a:p>
        </p:txBody>
      </p:sp>
      <p:sp>
        <p:nvSpPr>
          <p:cNvPr id="6" name="Content Placeholder 4">
            <a:extLst>
              <a:ext uri="{FF2B5EF4-FFF2-40B4-BE49-F238E27FC236}">
                <a16:creationId xmlns:a16="http://schemas.microsoft.com/office/drawing/2014/main" id="{8A8095D7-6D42-4A96-9E4D-EF8075C5E8A8}"/>
              </a:ext>
            </a:extLst>
          </p:cNvPr>
          <p:cNvSpPr>
            <a:spLocks noGrp="1"/>
          </p:cNvSpPr>
          <p:nvPr/>
        </p:nvSpPr>
        <p:spPr>
          <a:xfrm>
            <a:off x="5553356" y="2194540"/>
            <a:ext cx="5545445" cy="108692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7EB761"/>
              </a:buClr>
              <a:buFont typeface="Arial"/>
              <a:buChar char="•"/>
            </a:pPr>
            <a:r>
              <a:rPr lang="en-US" dirty="0">
                <a:solidFill>
                  <a:srgbClr val="3F3F3F"/>
                </a:solidFill>
                <a:latin typeface="Century Gothic"/>
              </a:rPr>
              <a:t>NPS, Grand Teton National Park</a:t>
            </a:r>
          </a:p>
          <a:p>
            <a:pPr marL="285750" indent="-285750">
              <a:buClr>
                <a:srgbClr val="7EB761"/>
              </a:buClr>
              <a:buFont typeface="Arial"/>
              <a:buChar char="•"/>
            </a:pPr>
            <a:r>
              <a:rPr lang="en-US" dirty="0">
                <a:solidFill>
                  <a:srgbClr val="3F3F3F"/>
                </a:solidFill>
                <a:latin typeface="Century Gothic"/>
              </a:rPr>
              <a:t>Teton Range Bighorn Sheep Working Group</a:t>
            </a:r>
          </a:p>
        </p:txBody>
      </p:sp>
      <p:sp>
        <p:nvSpPr>
          <p:cNvPr id="8" name="Content Placeholder 5">
            <a:extLst>
              <a:ext uri="{FF2B5EF4-FFF2-40B4-BE49-F238E27FC236}">
                <a16:creationId xmlns:a16="http://schemas.microsoft.com/office/drawing/2014/main" id="{3D44930C-CD60-42B3-9361-F26661E4BBD6}"/>
              </a:ext>
            </a:extLst>
          </p:cNvPr>
          <p:cNvSpPr>
            <a:spLocks noGrp="1"/>
          </p:cNvSpPr>
          <p:nvPr/>
        </p:nvSpPr>
        <p:spPr>
          <a:xfrm>
            <a:off x="5508114" y="3175531"/>
            <a:ext cx="5545445" cy="169525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7EB761"/>
              </a:buClr>
              <a:buFont typeface="Arial"/>
              <a:buChar char="•"/>
            </a:pPr>
            <a:r>
              <a:rPr lang="en-US" dirty="0">
                <a:solidFill>
                  <a:srgbClr val="3F3F3F"/>
                </a:solidFill>
                <a:latin typeface="Century Gothic"/>
              </a:rPr>
              <a:t>Landsat 5 TM</a:t>
            </a:r>
          </a:p>
          <a:p>
            <a:pPr marL="285750" indent="-285750">
              <a:buClr>
                <a:srgbClr val="7EB761"/>
              </a:buClr>
              <a:buFont typeface="Arial"/>
              <a:buChar char="•"/>
            </a:pPr>
            <a:r>
              <a:rPr lang="en-US" dirty="0">
                <a:solidFill>
                  <a:srgbClr val="3F3F3F"/>
                </a:solidFill>
                <a:latin typeface="Century Gothic"/>
              </a:rPr>
              <a:t>Landsat 8 OLI</a:t>
            </a:r>
          </a:p>
          <a:p>
            <a:pPr marL="285750" indent="-285750">
              <a:buClr>
                <a:srgbClr val="7EB761"/>
              </a:buClr>
              <a:buFont typeface="Arial"/>
              <a:buChar char="•"/>
            </a:pPr>
            <a:r>
              <a:rPr lang="en-US" dirty="0">
                <a:solidFill>
                  <a:srgbClr val="3F3F3F"/>
                </a:solidFill>
                <a:latin typeface="Century Gothic"/>
              </a:rPr>
              <a:t>Terra/Aqua MODIS</a:t>
            </a:r>
          </a:p>
          <a:p>
            <a:pPr marL="285750" indent="-285750">
              <a:buClr>
                <a:srgbClr val="7EB761"/>
              </a:buClr>
              <a:buFont typeface="Arial"/>
              <a:buChar char="•"/>
            </a:pPr>
            <a:r>
              <a:rPr lang="en-US" dirty="0">
                <a:solidFill>
                  <a:srgbClr val="3F3F3F"/>
                </a:solidFill>
                <a:latin typeface="Century Gothic"/>
              </a:rPr>
              <a:t>SRTM</a:t>
            </a:r>
          </a:p>
          <a:p>
            <a:pPr marL="285750" indent="-285750">
              <a:buClr>
                <a:srgbClr val="7EB761"/>
              </a:buClr>
              <a:buFont typeface="Arial"/>
              <a:buChar char="•"/>
            </a:pPr>
            <a:r>
              <a:rPr lang="en-US" dirty="0">
                <a:solidFill>
                  <a:srgbClr val="3F3F3F"/>
                </a:solidFill>
                <a:latin typeface="Century Gothic"/>
              </a:rPr>
              <a:t>Sentinel-2 MSI</a:t>
            </a:r>
          </a:p>
          <a:p>
            <a:pPr>
              <a:buClr>
                <a:srgbClr val="7EB761"/>
              </a:buClr>
            </a:pPr>
            <a:endParaRPr lang="en-US" dirty="0">
              <a:solidFill>
                <a:srgbClr val="3F3F3F"/>
              </a:solidFill>
              <a:latin typeface="Century Gothic"/>
            </a:endParaRPr>
          </a:p>
        </p:txBody>
      </p:sp>
      <p:sp>
        <p:nvSpPr>
          <p:cNvPr id="16" name="Content Placeholder 6">
            <a:extLst>
              <a:ext uri="{FF2B5EF4-FFF2-40B4-BE49-F238E27FC236}">
                <a16:creationId xmlns:a16="http://schemas.microsoft.com/office/drawing/2014/main" id="{95D238FC-7B17-4150-803D-0FA434729BAD}"/>
              </a:ext>
            </a:extLst>
          </p:cNvPr>
          <p:cNvSpPr>
            <a:spLocks noGrp="1"/>
          </p:cNvSpPr>
          <p:nvPr/>
        </p:nvSpPr>
        <p:spPr>
          <a:xfrm>
            <a:off x="495299" y="5209979"/>
            <a:ext cx="10221373" cy="152000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rgbClr val="3F3F3F"/>
                </a:solidFill>
                <a:latin typeface="Century Gothic"/>
              </a:rPr>
              <a:t>Historic and forecasted time series maps and analysis will help partners to understand climatic, vegetative, and habitat suitability trends impacting bighorn sheep summer and winter range. These results will also help inform future management strategies to ensure that bighorn continue to have suitable habitat in the range into the future.</a:t>
            </a:r>
          </a:p>
        </p:txBody>
      </p:sp>
      <p:sp>
        <p:nvSpPr>
          <p:cNvPr id="20" name="Content Placeholder 7">
            <a:extLst>
              <a:ext uri="{FF2B5EF4-FFF2-40B4-BE49-F238E27FC236}">
                <a16:creationId xmlns:a16="http://schemas.microsoft.com/office/drawing/2014/main" id="{BEB36EF8-EB5C-461F-B9C7-5320581622DF}"/>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Idaho – Pocatello</a:t>
            </a:r>
          </a:p>
        </p:txBody>
      </p:sp>
      <p:sp>
        <p:nvSpPr>
          <p:cNvPr id="2" name="Title 4">
            <a:extLst>
              <a:ext uri="{FF2B5EF4-FFF2-40B4-BE49-F238E27FC236}">
                <a16:creationId xmlns:a16="http://schemas.microsoft.com/office/drawing/2014/main" id="{1568D33D-0AD0-4702-BBA1-FB9DEEC1B9E0}"/>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66A478"/>
                </a:solidFill>
                <a:latin typeface="Century Gothic" panose="020F0302020204030204"/>
              </a:rPr>
              <a:t>Grand Teton Ecological Forecasting</a:t>
            </a:r>
            <a:r>
              <a:rPr lang="en-US" sz="4000" b="1" dirty="0">
                <a:solidFill>
                  <a:srgbClr val="66A478"/>
                </a:solidFill>
                <a:latin typeface="Century Gothic" panose="020F0302020204030204"/>
              </a:rPr>
              <a:t> </a:t>
            </a:r>
          </a:p>
        </p:txBody>
      </p:sp>
      <p:pic>
        <p:nvPicPr>
          <p:cNvPr id="4" name="Picture 6" descr="A picture containing sheep, mammal, outdoor, standing&#10;&#10;Description automatically generated">
            <a:extLst>
              <a:ext uri="{FF2B5EF4-FFF2-40B4-BE49-F238E27FC236}">
                <a16:creationId xmlns:a16="http://schemas.microsoft.com/office/drawing/2014/main" id="{2975DECC-3DC0-4070-BA14-5687843E91D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45983" y="1919090"/>
            <a:ext cx="4727274" cy="3122762"/>
          </a:xfrm>
          <a:prstGeom prst="rect">
            <a:avLst/>
          </a:prstGeom>
          <a:ln>
            <a:noFill/>
          </a:ln>
          <a:effectLst>
            <a:outerShdw blurRad="50800" dist="38100" dir="2700000" algn="tl" rotWithShape="0">
              <a:prstClr val="black">
                <a:alpha val="40000"/>
              </a:prstClr>
            </a:outerShdw>
          </a:effectLst>
        </p:spPr>
      </p:pic>
      <p:sp>
        <p:nvSpPr>
          <p:cNvPr id="7" name="TextBox 6">
            <a:extLst>
              <a:ext uri="{FF2B5EF4-FFF2-40B4-BE49-F238E27FC236}">
                <a16:creationId xmlns:a16="http://schemas.microsoft.com/office/drawing/2014/main" id="{BC995249-97C8-40DA-8FC3-94ED69B45FB6}"/>
              </a:ext>
            </a:extLst>
          </p:cNvPr>
          <p:cNvSpPr txBox="1"/>
          <p:nvPr/>
        </p:nvSpPr>
        <p:spPr>
          <a:xfrm>
            <a:off x="1862565" y="4793661"/>
            <a:ext cx="3433313"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050" dirty="0">
                <a:solidFill>
                  <a:schemeClr val="bg1"/>
                </a:solidFill>
                <a:latin typeface="Century Gothic"/>
                <a:cs typeface="Calibri"/>
              </a:rPr>
              <a:t>Image Credit: C. Adams, NPS</a:t>
            </a:r>
          </a:p>
        </p:txBody>
      </p:sp>
    </p:spTree>
    <p:extLst>
      <p:ext uri="{BB962C8B-B14F-4D97-AF65-F5344CB8AC3E}">
        <p14:creationId xmlns:p14="http://schemas.microsoft.com/office/powerpoint/2010/main" val="30339502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E488D898-5475-4C53-82CC-D96B9215D643}"/>
              </a:ext>
            </a:extLst>
          </p:cNvPr>
          <p:cNvSpPr>
            <a:spLocks noGrp="1"/>
          </p:cNvSpPr>
          <p:nvPr/>
        </p:nvSpPr>
        <p:spPr>
          <a:xfrm>
            <a:off x="417352" y="982784"/>
            <a:ext cx="10236540" cy="116658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 </a:t>
            </a:r>
            <a:r>
              <a:rPr lang="en-US" dirty="0">
                <a:solidFill>
                  <a:schemeClr val="tx1">
                    <a:lumMod val="75000"/>
                    <a:lumOff val="25000"/>
                  </a:schemeClr>
                </a:solidFill>
                <a:latin typeface="Century Gothic"/>
                <a:ea typeface="+mn-lt"/>
                <a:cs typeface="+mn-lt"/>
              </a:rPr>
              <a:t>Invasive species continue to be an economic and ecological burden in the Northeast and often outcompete native species and are cause for concern for their impact on forest biodiversity. Limiting the impact of these invaders could be greatly improved with accurate and reliable predictions of future spread.</a:t>
            </a:r>
            <a:endParaRPr lang="en-US" dirty="0">
              <a:solidFill>
                <a:schemeClr val="tx1">
                  <a:lumMod val="75000"/>
                  <a:lumOff val="25000"/>
                </a:schemeClr>
              </a:solidFill>
              <a:latin typeface="Century Gothic"/>
            </a:endParaRPr>
          </a:p>
        </p:txBody>
      </p:sp>
      <p:sp>
        <p:nvSpPr>
          <p:cNvPr id="6" name="Content Placeholder 4">
            <a:extLst>
              <a:ext uri="{FF2B5EF4-FFF2-40B4-BE49-F238E27FC236}">
                <a16:creationId xmlns:a16="http://schemas.microsoft.com/office/drawing/2014/main" id="{8A8095D7-6D42-4A96-9E4D-EF8075C5E8A8}"/>
              </a:ext>
            </a:extLst>
          </p:cNvPr>
          <p:cNvSpPr>
            <a:spLocks noGrp="1"/>
          </p:cNvSpPr>
          <p:nvPr/>
        </p:nvSpPr>
        <p:spPr>
          <a:xfrm>
            <a:off x="5427937" y="2551849"/>
            <a:ext cx="5550809" cy="1075555"/>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7EB761"/>
              </a:buClr>
              <a:buFont typeface="Arial"/>
              <a:buChar char="•"/>
            </a:pPr>
            <a:r>
              <a:rPr lang="en-US" dirty="0">
                <a:solidFill>
                  <a:srgbClr val="3F3F3F"/>
                </a:solidFill>
                <a:latin typeface="Century Gothic"/>
              </a:rPr>
              <a:t>National Park Service, Invasive Plant Management Team</a:t>
            </a:r>
          </a:p>
          <a:p>
            <a:pPr marL="285750" indent="-285750">
              <a:buClr>
                <a:srgbClr val="7EB761"/>
              </a:buClr>
              <a:buFont typeface="Arial"/>
              <a:buChar char="•"/>
            </a:pPr>
            <a:r>
              <a:rPr lang="en-US" dirty="0">
                <a:solidFill>
                  <a:srgbClr val="3F3F3F"/>
                </a:solidFill>
                <a:latin typeface="Century Gothic"/>
              </a:rPr>
              <a:t>USGS, Fort Collins Science Center</a:t>
            </a:r>
          </a:p>
          <a:p>
            <a:pPr marL="285750" indent="-285750">
              <a:buClr>
                <a:srgbClr val="7EB761"/>
              </a:buClr>
              <a:buFont typeface="Arial"/>
              <a:buChar char="•"/>
            </a:pPr>
            <a:endParaRPr lang="en-US" dirty="0">
              <a:solidFill>
                <a:srgbClr val="3F3F3F"/>
              </a:solidFill>
              <a:latin typeface="Century Gothic"/>
            </a:endParaRPr>
          </a:p>
        </p:txBody>
      </p:sp>
      <p:sp>
        <p:nvSpPr>
          <p:cNvPr id="8" name="Content Placeholder 5">
            <a:extLst>
              <a:ext uri="{FF2B5EF4-FFF2-40B4-BE49-F238E27FC236}">
                <a16:creationId xmlns:a16="http://schemas.microsoft.com/office/drawing/2014/main" id="{3D44930C-CD60-42B3-9361-F26661E4BBD6}"/>
              </a:ext>
            </a:extLst>
          </p:cNvPr>
          <p:cNvSpPr>
            <a:spLocks noGrp="1"/>
          </p:cNvSpPr>
          <p:nvPr/>
        </p:nvSpPr>
        <p:spPr>
          <a:xfrm>
            <a:off x="5427936" y="3846392"/>
            <a:ext cx="4777437" cy="115904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7EB761"/>
              </a:buClr>
              <a:buFont typeface="Arial"/>
              <a:buChar char="•"/>
            </a:pPr>
            <a:r>
              <a:rPr lang="en-US" dirty="0">
                <a:solidFill>
                  <a:srgbClr val="3F3F3F"/>
                </a:solidFill>
                <a:latin typeface="Century Gothic"/>
              </a:rPr>
              <a:t>Landsat 8 OLI</a:t>
            </a:r>
          </a:p>
          <a:p>
            <a:pPr marL="285750" indent="-285750">
              <a:buClr>
                <a:srgbClr val="7EB761"/>
              </a:buClr>
              <a:buFont typeface="Arial"/>
              <a:buChar char="•"/>
            </a:pPr>
            <a:r>
              <a:rPr lang="en-US" dirty="0">
                <a:solidFill>
                  <a:srgbClr val="3F3F3F"/>
                </a:solidFill>
                <a:latin typeface="Century Gothic"/>
              </a:rPr>
              <a:t>Sentinel-2 MSI</a:t>
            </a:r>
          </a:p>
          <a:p>
            <a:pPr marL="285750" indent="-285750">
              <a:buClr>
                <a:srgbClr val="7EB761"/>
              </a:buClr>
              <a:buFont typeface="Arial"/>
              <a:buChar char="•"/>
            </a:pPr>
            <a:r>
              <a:rPr lang="en-US" dirty="0">
                <a:solidFill>
                  <a:srgbClr val="3F3F3F"/>
                </a:solidFill>
                <a:latin typeface="Century Gothic"/>
              </a:rPr>
              <a:t>SRTM</a:t>
            </a:r>
          </a:p>
        </p:txBody>
      </p:sp>
      <p:sp>
        <p:nvSpPr>
          <p:cNvPr id="16" name="Content Placeholder 6">
            <a:extLst>
              <a:ext uri="{FF2B5EF4-FFF2-40B4-BE49-F238E27FC236}">
                <a16:creationId xmlns:a16="http://schemas.microsoft.com/office/drawing/2014/main" id="{95D238FC-7B17-4150-803D-0FA434729BAD}"/>
              </a:ext>
            </a:extLst>
          </p:cNvPr>
          <p:cNvSpPr>
            <a:spLocks noGrp="1"/>
          </p:cNvSpPr>
          <p:nvPr/>
        </p:nvSpPr>
        <p:spPr>
          <a:xfrm>
            <a:off x="496965" y="5643364"/>
            <a:ext cx="9565526" cy="1012871"/>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rgbClr val="3F3F3F"/>
                </a:solidFill>
                <a:latin typeface="Century Gothic"/>
              </a:rPr>
              <a:t>The team will evaluate effective US and global predictor variables to model invasive species risk. Results will inform partners on how to develop more efficient and accurate models of new invaders to the US. </a:t>
            </a:r>
          </a:p>
        </p:txBody>
      </p:sp>
      <p:sp>
        <p:nvSpPr>
          <p:cNvPr id="20" name="Content Placeholder 7">
            <a:extLst>
              <a:ext uri="{FF2B5EF4-FFF2-40B4-BE49-F238E27FC236}">
                <a16:creationId xmlns:a16="http://schemas.microsoft.com/office/drawing/2014/main" id="{BEB36EF8-EB5C-461F-B9C7-5320581622DF}"/>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Colorado – Fort Collins</a:t>
            </a:r>
            <a:endParaRPr lang="en-US" dirty="0">
              <a:solidFill>
                <a:schemeClr val="bg1"/>
              </a:solidFill>
              <a:latin typeface="Calibri" panose="020F0502020204030204"/>
              <a:cs typeface="Calibri" panose="020F0502020204030204"/>
            </a:endParaRPr>
          </a:p>
          <a:p>
            <a:endParaRPr lang="en-US" sz="2000" i="1" dirty="0">
              <a:solidFill>
                <a:schemeClr val="bg1"/>
              </a:solidFill>
              <a:latin typeface="Century Gothic"/>
            </a:endParaRPr>
          </a:p>
        </p:txBody>
      </p:sp>
      <p:sp>
        <p:nvSpPr>
          <p:cNvPr id="2" name="Title 4">
            <a:extLst>
              <a:ext uri="{FF2B5EF4-FFF2-40B4-BE49-F238E27FC236}">
                <a16:creationId xmlns:a16="http://schemas.microsoft.com/office/drawing/2014/main" id="{1568D33D-0AD0-4702-BBA1-FB9DEEC1B9E0}"/>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66A478"/>
                </a:solidFill>
                <a:latin typeface="Century Gothic" panose="020F0302020204030204"/>
              </a:rPr>
              <a:t>Northeast Ecological Forecasting</a:t>
            </a:r>
            <a:r>
              <a:rPr lang="en-US" sz="4000" b="1" dirty="0">
                <a:solidFill>
                  <a:srgbClr val="66A478"/>
                </a:solidFill>
                <a:latin typeface="Century Gothic" panose="020F0302020204030204"/>
              </a:rPr>
              <a:t> </a:t>
            </a:r>
          </a:p>
        </p:txBody>
      </p:sp>
      <p:pic>
        <p:nvPicPr>
          <p:cNvPr id="3" name="Picture 3">
            <a:extLst>
              <a:ext uri="{FF2B5EF4-FFF2-40B4-BE49-F238E27FC236}">
                <a16:creationId xmlns:a16="http://schemas.microsoft.com/office/drawing/2014/main" id="{34E86587-B4FF-4735-B72D-23C937A56B19}"/>
              </a:ext>
            </a:extLst>
          </p:cNvPr>
          <p:cNvPicPr>
            <a:picLocks noChangeAspect="1"/>
          </p:cNvPicPr>
          <p:nvPr/>
        </p:nvPicPr>
        <p:blipFill>
          <a:blip r:embed="rId3"/>
          <a:stretch>
            <a:fillRect/>
          </a:stretch>
        </p:blipFill>
        <p:spPr>
          <a:xfrm>
            <a:off x="539087" y="2205902"/>
            <a:ext cx="4392304" cy="3287808"/>
          </a:xfrm>
          <a:prstGeom prst="rect">
            <a:avLst/>
          </a:prstGeom>
          <a:ln>
            <a:noFill/>
          </a:ln>
          <a:effectLst>
            <a:outerShdw blurRad="50800" dist="38100" dir="2700000" algn="tl" rotWithShape="0">
              <a:prstClr val="black">
                <a:alpha val="40000"/>
              </a:prstClr>
            </a:outerShdw>
          </a:effectLst>
        </p:spPr>
      </p:pic>
      <p:sp>
        <p:nvSpPr>
          <p:cNvPr id="4" name="TextBox 3">
            <a:extLst>
              <a:ext uri="{FF2B5EF4-FFF2-40B4-BE49-F238E27FC236}">
                <a16:creationId xmlns:a16="http://schemas.microsoft.com/office/drawing/2014/main" id="{24AE0C3F-6C07-4F24-B4C8-115EB25B2F3F}"/>
              </a:ext>
            </a:extLst>
          </p:cNvPr>
          <p:cNvSpPr txBox="1"/>
          <p:nvPr/>
        </p:nvSpPr>
        <p:spPr>
          <a:xfrm>
            <a:off x="495300" y="5232100"/>
            <a:ext cx="3433313"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dirty="0">
                <a:solidFill>
                  <a:schemeClr val="bg1"/>
                </a:solidFill>
                <a:latin typeface="Century Gothic"/>
                <a:cs typeface="Calibri"/>
              </a:rPr>
              <a:t>Image Credit: National Park Service</a:t>
            </a:r>
          </a:p>
        </p:txBody>
      </p:sp>
    </p:spTree>
    <p:extLst>
      <p:ext uri="{BB962C8B-B14F-4D97-AF65-F5344CB8AC3E}">
        <p14:creationId xmlns:p14="http://schemas.microsoft.com/office/powerpoint/2010/main" val="477677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E488D898-5475-4C53-82CC-D96B9215D643}"/>
              </a:ext>
            </a:extLst>
          </p:cNvPr>
          <p:cNvSpPr>
            <a:spLocks noGrp="1"/>
          </p:cNvSpPr>
          <p:nvPr/>
        </p:nvSpPr>
        <p:spPr>
          <a:xfrm>
            <a:off x="495299" y="1040257"/>
            <a:ext cx="10119773" cy="1176747"/>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 </a:t>
            </a:r>
            <a:r>
              <a:rPr lang="en-US" dirty="0">
                <a:solidFill>
                  <a:srgbClr val="3F3F3F"/>
                </a:solidFill>
                <a:latin typeface="Century Gothic"/>
              </a:rPr>
              <a:t>The Mullen Fire burned nearly 180,000 acres and is raising concerns for issues such as impacts on water quality, vegetation recovery, and spread of invasive plants. Land managers need to know where recovery is happening, the magnitude of invasives species growth, and factors that impact recovery. </a:t>
            </a:r>
          </a:p>
        </p:txBody>
      </p:sp>
      <p:sp>
        <p:nvSpPr>
          <p:cNvPr id="6" name="Content Placeholder 4">
            <a:extLst>
              <a:ext uri="{FF2B5EF4-FFF2-40B4-BE49-F238E27FC236}">
                <a16:creationId xmlns:a16="http://schemas.microsoft.com/office/drawing/2014/main" id="{8A8095D7-6D42-4A96-9E4D-EF8075C5E8A8}"/>
              </a:ext>
            </a:extLst>
          </p:cNvPr>
          <p:cNvSpPr>
            <a:spLocks noGrp="1"/>
          </p:cNvSpPr>
          <p:nvPr/>
        </p:nvSpPr>
        <p:spPr>
          <a:xfrm>
            <a:off x="516761" y="2412099"/>
            <a:ext cx="7802690" cy="108692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7EB761"/>
              </a:buClr>
              <a:buFont typeface="Arial"/>
              <a:buChar char="•"/>
            </a:pPr>
            <a:r>
              <a:rPr lang="en-US" dirty="0">
                <a:solidFill>
                  <a:srgbClr val="3F3F3F"/>
                </a:solidFill>
                <a:latin typeface="Century Gothic"/>
              </a:rPr>
              <a:t>Medicine Bow-Routt National Forest</a:t>
            </a:r>
          </a:p>
          <a:p>
            <a:pPr marL="285750" indent="-285750">
              <a:buClr>
                <a:srgbClr val="7EB761"/>
              </a:buClr>
              <a:buFont typeface="Arial"/>
              <a:buChar char="•"/>
            </a:pPr>
            <a:r>
              <a:rPr lang="en-US" dirty="0">
                <a:solidFill>
                  <a:srgbClr val="3F3F3F"/>
                </a:solidFill>
                <a:latin typeface="Century Gothic"/>
              </a:rPr>
              <a:t>Wyoming Game &amp; Fish Department</a:t>
            </a:r>
          </a:p>
          <a:p>
            <a:pPr marL="285750" indent="-285750">
              <a:buClr>
                <a:srgbClr val="7EB761"/>
              </a:buClr>
              <a:buFont typeface="Arial"/>
              <a:buChar char="•"/>
            </a:pPr>
            <a:r>
              <a:rPr lang="en-US" dirty="0">
                <a:solidFill>
                  <a:srgbClr val="3F3F3F"/>
                </a:solidFill>
                <a:latin typeface="Century Gothic"/>
              </a:rPr>
              <a:t>USGS, Fort Collins Science Center</a:t>
            </a:r>
          </a:p>
          <a:p>
            <a:pPr marL="285750" indent="-285750">
              <a:buClr>
                <a:srgbClr val="7EB761"/>
              </a:buClr>
              <a:buFont typeface="Arial"/>
              <a:buChar char="•"/>
            </a:pPr>
            <a:endParaRPr lang="en-US" dirty="0">
              <a:solidFill>
                <a:srgbClr val="3F3F3F"/>
              </a:solidFill>
              <a:latin typeface="Century Gothic"/>
            </a:endParaRPr>
          </a:p>
          <a:p>
            <a:pPr marL="285750" indent="-285750">
              <a:buClr>
                <a:srgbClr val="7EB761"/>
              </a:buClr>
              <a:buFont typeface="Arial"/>
              <a:buChar char="•"/>
            </a:pPr>
            <a:endParaRPr lang="en-US" dirty="0">
              <a:solidFill>
                <a:srgbClr val="3F3F3F"/>
              </a:solidFill>
              <a:latin typeface="Century Gothic"/>
            </a:endParaRPr>
          </a:p>
        </p:txBody>
      </p:sp>
      <p:sp>
        <p:nvSpPr>
          <p:cNvPr id="8" name="Content Placeholder 5">
            <a:extLst>
              <a:ext uri="{FF2B5EF4-FFF2-40B4-BE49-F238E27FC236}">
                <a16:creationId xmlns:a16="http://schemas.microsoft.com/office/drawing/2014/main" id="{3D44930C-CD60-42B3-9361-F26661E4BBD6}"/>
              </a:ext>
            </a:extLst>
          </p:cNvPr>
          <p:cNvSpPr>
            <a:spLocks noGrp="1"/>
          </p:cNvSpPr>
          <p:nvPr/>
        </p:nvSpPr>
        <p:spPr>
          <a:xfrm>
            <a:off x="519623" y="3663139"/>
            <a:ext cx="7802690" cy="115904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7EB761"/>
              </a:buClr>
              <a:buFont typeface="Arial"/>
              <a:buChar char="•"/>
            </a:pPr>
            <a:r>
              <a:rPr lang="en-US" dirty="0">
                <a:solidFill>
                  <a:srgbClr val="3F3F3F"/>
                </a:solidFill>
                <a:latin typeface="Century Gothic"/>
              </a:rPr>
              <a:t>Landsat 8 OLI</a:t>
            </a:r>
          </a:p>
          <a:p>
            <a:pPr marL="285750" indent="-285750">
              <a:buClr>
                <a:srgbClr val="7EB761"/>
              </a:buClr>
              <a:buFont typeface="Arial"/>
              <a:buChar char="•"/>
            </a:pPr>
            <a:r>
              <a:rPr lang="en-US" dirty="0">
                <a:solidFill>
                  <a:srgbClr val="3F3F3F"/>
                </a:solidFill>
                <a:latin typeface="Century Gothic"/>
              </a:rPr>
              <a:t>Sentinel-2 MSI</a:t>
            </a:r>
          </a:p>
          <a:p>
            <a:pPr marL="285750" indent="-285750">
              <a:buClr>
                <a:srgbClr val="7EB761"/>
              </a:buClr>
              <a:buFont typeface="Arial"/>
              <a:buChar char="•"/>
            </a:pPr>
            <a:r>
              <a:rPr lang="en-US" dirty="0">
                <a:solidFill>
                  <a:srgbClr val="3F3F3F"/>
                </a:solidFill>
                <a:latin typeface="Century Gothic"/>
              </a:rPr>
              <a:t>SRTM</a:t>
            </a:r>
          </a:p>
        </p:txBody>
      </p:sp>
      <p:sp>
        <p:nvSpPr>
          <p:cNvPr id="16" name="Content Placeholder 6">
            <a:extLst>
              <a:ext uri="{FF2B5EF4-FFF2-40B4-BE49-F238E27FC236}">
                <a16:creationId xmlns:a16="http://schemas.microsoft.com/office/drawing/2014/main" id="{95D238FC-7B17-4150-803D-0FA434729BAD}"/>
              </a:ext>
            </a:extLst>
          </p:cNvPr>
          <p:cNvSpPr>
            <a:spLocks noGrp="1"/>
          </p:cNvSpPr>
          <p:nvPr/>
        </p:nvSpPr>
        <p:spPr>
          <a:xfrm>
            <a:off x="519623" y="4956454"/>
            <a:ext cx="6133840" cy="169525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rgbClr val="3F3F3F"/>
                </a:solidFill>
                <a:latin typeface="Century Gothic"/>
              </a:rPr>
              <a:t>Maps of burn severity, species richness, native and invasive plant recovery, and an analysis of vegetation recovery patters, will inform partners to recognize and understand recovery patterns, and help them to rapidly</a:t>
            </a:r>
            <a:r>
              <a:rPr lang="en-US" dirty="0">
                <a:solidFill>
                  <a:srgbClr val="3F3F3F"/>
                </a:solidFill>
                <a:latin typeface="Century Gothic"/>
                <a:ea typeface="+mn-lt"/>
                <a:cs typeface="+mn-lt"/>
              </a:rPr>
              <a:t> detect and control invasive species. </a:t>
            </a:r>
            <a:r>
              <a:rPr lang="en-US" dirty="0">
                <a:ea typeface="+mn-lt"/>
                <a:cs typeface="+mn-lt"/>
              </a:rPr>
              <a:t> </a:t>
            </a:r>
            <a:endParaRPr lang="en-US" dirty="0">
              <a:solidFill>
                <a:srgbClr val="000000"/>
              </a:solidFill>
              <a:latin typeface="Calibri"/>
              <a:cs typeface="Calibri"/>
            </a:endParaRPr>
          </a:p>
        </p:txBody>
      </p:sp>
      <p:sp>
        <p:nvSpPr>
          <p:cNvPr id="20" name="Content Placeholder 7">
            <a:extLst>
              <a:ext uri="{FF2B5EF4-FFF2-40B4-BE49-F238E27FC236}">
                <a16:creationId xmlns:a16="http://schemas.microsoft.com/office/drawing/2014/main" id="{BEB36EF8-EB5C-461F-B9C7-5320581622DF}"/>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Colorado – Fort Collins</a:t>
            </a:r>
            <a:endParaRPr lang="en-US" dirty="0">
              <a:solidFill>
                <a:schemeClr val="bg1"/>
              </a:solidFill>
            </a:endParaRPr>
          </a:p>
        </p:txBody>
      </p:sp>
      <p:sp>
        <p:nvSpPr>
          <p:cNvPr id="2" name="Title 4">
            <a:extLst>
              <a:ext uri="{FF2B5EF4-FFF2-40B4-BE49-F238E27FC236}">
                <a16:creationId xmlns:a16="http://schemas.microsoft.com/office/drawing/2014/main" id="{1568D33D-0AD0-4702-BBA1-FB9DEEC1B9E0}"/>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66A478"/>
                </a:solidFill>
                <a:latin typeface="Century Gothic" panose="020F0302020204030204"/>
              </a:rPr>
              <a:t>Southern Wyoming Ecological Forecasting</a:t>
            </a:r>
            <a:r>
              <a:rPr lang="en-US" sz="4000" b="1" dirty="0">
                <a:solidFill>
                  <a:srgbClr val="66A478"/>
                </a:solidFill>
                <a:latin typeface="Century Gothic" panose="020F0302020204030204"/>
              </a:rPr>
              <a:t> </a:t>
            </a:r>
          </a:p>
        </p:txBody>
      </p:sp>
      <p:pic>
        <p:nvPicPr>
          <p:cNvPr id="3" name="Picture 3" descr="A picture containing mountain, nature, outdoor, smoke&#10;&#10;Description automatically generated">
            <a:extLst>
              <a:ext uri="{FF2B5EF4-FFF2-40B4-BE49-F238E27FC236}">
                <a16:creationId xmlns:a16="http://schemas.microsoft.com/office/drawing/2014/main" id="{F071DB4B-4643-49FD-AD36-678E6A9B2B6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88854" y="2439961"/>
            <a:ext cx="4179986" cy="3474720"/>
          </a:xfrm>
          <a:prstGeom prst="rect">
            <a:avLst/>
          </a:prstGeom>
          <a:ln>
            <a:noFill/>
          </a:ln>
          <a:effectLst>
            <a:outerShdw blurRad="50800" dist="38100" dir="2700000" algn="tl" rotWithShape="0">
              <a:prstClr val="black">
                <a:alpha val="40000"/>
              </a:prstClr>
            </a:outerShdw>
          </a:effectLst>
        </p:spPr>
      </p:pic>
      <p:sp>
        <p:nvSpPr>
          <p:cNvPr id="4" name="TextBox 4">
            <a:extLst>
              <a:ext uri="{FF2B5EF4-FFF2-40B4-BE49-F238E27FC236}">
                <a16:creationId xmlns:a16="http://schemas.microsoft.com/office/drawing/2014/main" id="{3F25EE82-6228-4BE2-B085-2768FF4FF6DA}"/>
              </a:ext>
            </a:extLst>
          </p:cNvPr>
          <p:cNvSpPr txBox="1"/>
          <p:nvPr/>
        </p:nvSpPr>
        <p:spPr>
          <a:xfrm>
            <a:off x="7165270" y="5663934"/>
            <a:ext cx="3728364" cy="2616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50" dirty="0">
                <a:solidFill>
                  <a:schemeClr val="bg1"/>
                </a:solidFill>
                <a:latin typeface="Century Gothic"/>
              </a:rPr>
              <a:t>Image Credit: Justin Hawkins, USFS</a:t>
            </a:r>
          </a:p>
        </p:txBody>
      </p:sp>
    </p:spTree>
    <p:extLst>
      <p:ext uri="{BB962C8B-B14F-4D97-AF65-F5344CB8AC3E}">
        <p14:creationId xmlns:p14="http://schemas.microsoft.com/office/powerpoint/2010/main" val="3221743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a:extLst>
              <a:ext uri="{FF2B5EF4-FFF2-40B4-BE49-F238E27FC236}">
                <a16:creationId xmlns:a16="http://schemas.microsoft.com/office/drawing/2014/main" id="{F8CCB49C-0D5C-451E-A5D4-FF0954AAEE85}"/>
              </a:ext>
            </a:extLst>
          </p:cNvPr>
          <p:cNvSpPr>
            <a:spLocks noGrp="1"/>
          </p:cNvSpPr>
          <p:nvPr/>
        </p:nvSpPr>
        <p:spPr>
          <a:xfrm>
            <a:off x="461301" y="1264802"/>
            <a:ext cx="9761419" cy="170641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 </a:t>
            </a:r>
            <a:r>
              <a:rPr lang="en-US" dirty="0">
                <a:solidFill>
                  <a:srgbClr val="3F3F3F"/>
                </a:solidFill>
                <a:latin typeface="Century Gothic"/>
              </a:rPr>
              <a:t>Washington DC has committed to reducing its greenhouse gas emissions by 50% by 2031 and 100% by 2050. Of the energy emissions in the District, 75% of those emissions come from the energy used to heat, cool, and power buildings. </a:t>
            </a:r>
          </a:p>
        </p:txBody>
      </p:sp>
      <p:sp>
        <p:nvSpPr>
          <p:cNvPr id="6" name="Content Placeholder 4">
            <a:extLst>
              <a:ext uri="{FF2B5EF4-FFF2-40B4-BE49-F238E27FC236}">
                <a16:creationId xmlns:a16="http://schemas.microsoft.com/office/drawing/2014/main" id="{95F47C08-3C8A-453A-8352-E4B97BEE8C5A}"/>
              </a:ext>
            </a:extLst>
          </p:cNvPr>
          <p:cNvSpPr>
            <a:spLocks noGrp="1"/>
          </p:cNvSpPr>
          <p:nvPr/>
        </p:nvSpPr>
        <p:spPr>
          <a:xfrm>
            <a:off x="461411" y="2499488"/>
            <a:ext cx="7021272" cy="624334"/>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9EB13D"/>
              </a:buClr>
              <a:buFont typeface="Arial"/>
              <a:buChar char="•"/>
            </a:pPr>
            <a:r>
              <a:rPr lang="en-US" dirty="0">
                <a:solidFill>
                  <a:srgbClr val="3F3F3F"/>
                </a:solidFill>
                <a:latin typeface="Century Gothic"/>
              </a:rPr>
              <a:t>Washington DC Department of Energy &amp; Environment </a:t>
            </a:r>
          </a:p>
        </p:txBody>
      </p:sp>
      <p:sp>
        <p:nvSpPr>
          <p:cNvPr id="8" name="Content Placeholder 5">
            <a:extLst>
              <a:ext uri="{FF2B5EF4-FFF2-40B4-BE49-F238E27FC236}">
                <a16:creationId xmlns:a16="http://schemas.microsoft.com/office/drawing/2014/main" id="{22D63BF5-4D28-4ECC-9719-27099388A70A}"/>
              </a:ext>
            </a:extLst>
          </p:cNvPr>
          <p:cNvSpPr>
            <a:spLocks noGrp="1"/>
          </p:cNvSpPr>
          <p:nvPr/>
        </p:nvSpPr>
        <p:spPr>
          <a:xfrm>
            <a:off x="7540675" y="2498267"/>
            <a:ext cx="3346627" cy="62056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9EB13D"/>
              </a:buClr>
              <a:buFont typeface="Arial"/>
              <a:buChar char="•"/>
            </a:pPr>
            <a:r>
              <a:rPr lang="en-US" dirty="0">
                <a:solidFill>
                  <a:srgbClr val="3F3F3F"/>
                </a:solidFill>
                <a:latin typeface="Century Gothic"/>
              </a:rPr>
              <a:t>NASA POWER</a:t>
            </a:r>
          </a:p>
        </p:txBody>
      </p:sp>
      <p:sp>
        <p:nvSpPr>
          <p:cNvPr id="16" name="Content Placeholder 6">
            <a:extLst>
              <a:ext uri="{FF2B5EF4-FFF2-40B4-BE49-F238E27FC236}">
                <a16:creationId xmlns:a16="http://schemas.microsoft.com/office/drawing/2014/main" id="{B2032E2E-CB89-401F-86FD-B96670D4500F}"/>
              </a:ext>
            </a:extLst>
          </p:cNvPr>
          <p:cNvSpPr>
            <a:spLocks noGrp="1"/>
          </p:cNvSpPr>
          <p:nvPr/>
        </p:nvSpPr>
        <p:spPr>
          <a:xfrm>
            <a:off x="6441636" y="3460065"/>
            <a:ext cx="3849091" cy="287637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rgbClr val="3F3F3F"/>
                </a:solidFill>
                <a:latin typeface="Century Gothic"/>
              </a:rPr>
              <a:t>This project will allow the end user to understand energy potential in areas where distributor feeder lines can reach new development of solar energy. This information can then inform the District’s goal of reducing its greenhouse gas emissions.</a:t>
            </a:r>
          </a:p>
        </p:txBody>
      </p:sp>
      <p:sp>
        <p:nvSpPr>
          <p:cNvPr id="20" name="Content Placeholder 7">
            <a:extLst>
              <a:ext uri="{FF2B5EF4-FFF2-40B4-BE49-F238E27FC236}">
                <a16:creationId xmlns:a16="http://schemas.microsoft.com/office/drawing/2014/main" id="{130EA217-62FC-46C9-AC59-EB33B5FCA212}"/>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Virginia – Langley</a:t>
            </a:r>
          </a:p>
        </p:txBody>
      </p:sp>
      <p:sp>
        <p:nvSpPr>
          <p:cNvPr id="2" name="Title 4">
            <a:extLst>
              <a:ext uri="{FF2B5EF4-FFF2-40B4-BE49-F238E27FC236}">
                <a16:creationId xmlns:a16="http://schemas.microsoft.com/office/drawing/2014/main" id="{A83B9757-FEBF-46BB-8674-6EFDBE231568}"/>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9EB13D"/>
                </a:solidFill>
                <a:latin typeface="Century Gothic" panose="020F0302020204030204"/>
              </a:rPr>
              <a:t>Washington DC &amp; Maryland Energy</a:t>
            </a:r>
            <a:r>
              <a:rPr lang="en-US" sz="4000" b="1" dirty="0">
                <a:solidFill>
                  <a:srgbClr val="9EB13D"/>
                </a:solidFill>
                <a:latin typeface="Century Gothic" panose="020F0302020204030204"/>
              </a:rPr>
              <a:t> </a:t>
            </a:r>
          </a:p>
        </p:txBody>
      </p:sp>
      <p:pic>
        <p:nvPicPr>
          <p:cNvPr id="4" name="Picture 3">
            <a:extLst>
              <a:ext uri="{FF2B5EF4-FFF2-40B4-BE49-F238E27FC236}">
                <a16:creationId xmlns:a16="http://schemas.microsoft.com/office/drawing/2014/main" id="{2FDBE27B-6026-4B53-8031-82FBA842E1F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68393" y="3522049"/>
            <a:ext cx="5702864" cy="2815481"/>
          </a:xfrm>
          <a:prstGeom prst="rect">
            <a:avLst/>
          </a:prstGeom>
          <a:ln>
            <a:noFill/>
          </a:ln>
          <a:effectLst>
            <a:outerShdw blurRad="50800" dist="38100" dir="2700000" algn="tl" rotWithShape="0">
              <a:prstClr val="black">
                <a:alpha val="40000"/>
              </a:prstClr>
            </a:outerShdw>
          </a:effectLst>
        </p:spPr>
      </p:pic>
      <p:sp>
        <p:nvSpPr>
          <p:cNvPr id="11" name="TextBox 10">
            <a:extLst>
              <a:ext uri="{FF2B5EF4-FFF2-40B4-BE49-F238E27FC236}">
                <a16:creationId xmlns:a16="http://schemas.microsoft.com/office/drawing/2014/main" id="{A55BBB26-B12D-4DE2-898D-C769273D6176}"/>
              </a:ext>
            </a:extLst>
          </p:cNvPr>
          <p:cNvSpPr txBox="1"/>
          <p:nvPr/>
        </p:nvSpPr>
        <p:spPr>
          <a:xfrm>
            <a:off x="461301" y="6326407"/>
            <a:ext cx="3433313"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dirty="0">
                <a:solidFill>
                  <a:schemeClr val="tx1">
                    <a:lumMod val="75000"/>
                    <a:lumOff val="25000"/>
                  </a:schemeClr>
                </a:solidFill>
                <a:latin typeface="Century Gothic"/>
                <a:cs typeface="Calibri"/>
              </a:rPr>
              <a:t>Image Credit: Andra C Taylor Jr, Unsplash</a:t>
            </a:r>
          </a:p>
        </p:txBody>
      </p:sp>
    </p:spTree>
    <p:extLst>
      <p:ext uri="{BB962C8B-B14F-4D97-AF65-F5344CB8AC3E}">
        <p14:creationId xmlns:p14="http://schemas.microsoft.com/office/powerpoint/2010/main" val="909371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D23E5A8-0CD4-4D55-AC46-DD52CC371687}"/>
              </a:ext>
            </a:extLst>
          </p:cNvPr>
          <p:cNvSpPr>
            <a:spLocks noGrp="1"/>
          </p:cNvSpPr>
          <p:nvPr/>
        </p:nvSpPr>
        <p:spPr>
          <a:xfrm>
            <a:off x="502057" y="1257891"/>
            <a:ext cx="6227204" cy="2483926"/>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Community Concern: </a:t>
            </a:r>
            <a:r>
              <a:rPr lang="en-US" dirty="0">
                <a:solidFill>
                  <a:srgbClr val="3F3F3F"/>
                </a:solidFill>
                <a:latin typeface="Century Gothic"/>
              </a:rPr>
              <a:t>The urban heat island effect (UHI) in Yonkers, NY has contributed to excess heat in certain areas of the city and is expected to intensify</a:t>
            </a:r>
          </a:p>
          <a:p>
            <a:r>
              <a:rPr lang="en-US" dirty="0">
                <a:solidFill>
                  <a:srgbClr val="3F3F3F"/>
                </a:solidFill>
                <a:latin typeface="Century Gothic"/>
              </a:rPr>
              <a:t>with projected climate changes. The UHI contributes to heat-related illness and morbidity in response to hot-weather episodes and has been especially prominent in neighborhoods subjected to historical race-based housing segregation where little green infrastructure exists. </a:t>
            </a:r>
            <a:endParaRPr lang="en-US" dirty="0">
              <a:ea typeface="+mn-lt"/>
              <a:cs typeface="+mn-lt"/>
            </a:endParaRPr>
          </a:p>
          <a:p>
            <a:endParaRPr lang="en-US" b="1" dirty="0">
              <a:solidFill>
                <a:srgbClr val="3F3F3F"/>
              </a:solidFill>
              <a:latin typeface="Century Gothic"/>
            </a:endParaRPr>
          </a:p>
        </p:txBody>
      </p:sp>
      <p:sp>
        <p:nvSpPr>
          <p:cNvPr id="7" name="Content Placeholder 4">
            <a:extLst>
              <a:ext uri="{FF2B5EF4-FFF2-40B4-BE49-F238E27FC236}">
                <a16:creationId xmlns:a16="http://schemas.microsoft.com/office/drawing/2014/main" id="{2798C49B-EE5C-4259-9742-CF0A921C2CB3}"/>
              </a:ext>
            </a:extLst>
          </p:cNvPr>
          <p:cNvSpPr>
            <a:spLocks noGrp="1"/>
          </p:cNvSpPr>
          <p:nvPr/>
        </p:nvSpPr>
        <p:spPr>
          <a:xfrm>
            <a:off x="502057" y="3894908"/>
            <a:ext cx="3672901" cy="1086928"/>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spcBef>
                <a:spcPts val="0"/>
              </a:spcBef>
              <a:buNone/>
            </a:pPr>
            <a:r>
              <a:rPr lang="en-US" b="1" dirty="0">
                <a:solidFill>
                  <a:srgbClr val="3F3F3F"/>
                </a:solidFill>
                <a:latin typeface="Century Gothic"/>
              </a:rPr>
              <a:t>Partners:</a:t>
            </a:r>
          </a:p>
          <a:p>
            <a:pPr marL="285750" indent="-285750">
              <a:buClr>
                <a:srgbClr val="266E99"/>
              </a:buClr>
              <a:buFont typeface="Arial"/>
              <a:buChar char="•"/>
            </a:pPr>
            <a:r>
              <a:rPr lang="en-US" dirty="0">
                <a:solidFill>
                  <a:srgbClr val="3F3F3F"/>
                </a:solidFill>
                <a:latin typeface="Century Gothic"/>
              </a:rPr>
              <a:t>Groundwork Hudson Valley</a:t>
            </a:r>
          </a:p>
          <a:p>
            <a:pPr marL="285750" indent="-285750">
              <a:buClr>
                <a:srgbClr val="266E99"/>
              </a:buClr>
              <a:buFont typeface="Arial"/>
              <a:buChar char="•"/>
            </a:pPr>
            <a:r>
              <a:rPr lang="en-US" dirty="0">
                <a:solidFill>
                  <a:srgbClr val="3F3F3F"/>
                </a:solidFill>
                <a:latin typeface="Century Gothic"/>
              </a:rPr>
              <a:t>Groundwork USA</a:t>
            </a:r>
          </a:p>
          <a:p>
            <a:pPr marL="285750" indent="-285750">
              <a:buClr>
                <a:srgbClr val="7EB761"/>
              </a:buClr>
              <a:buFont typeface="Arial"/>
              <a:buChar char="•"/>
            </a:pPr>
            <a:endParaRPr lang="en-US" dirty="0">
              <a:solidFill>
                <a:srgbClr val="3F3F3F"/>
              </a:solidFill>
              <a:latin typeface="Century Gothic"/>
            </a:endParaRPr>
          </a:p>
        </p:txBody>
      </p:sp>
      <p:sp>
        <p:nvSpPr>
          <p:cNvPr id="8" name="Content Placeholder 5">
            <a:extLst>
              <a:ext uri="{FF2B5EF4-FFF2-40B4-BE49-F238E27FC236}">
                <a16:creationId xmlns:a16="http://schemas.microsoft.com/office/drawing/2014/main" id="{0B53303E-3049-4622-82E4-7AE8157B74A5}"/>
              </a:ext>
            </a:extLst>
          </p:cNvPr>
          <p:cNvSpPr>
            <a:spLocks noGrp="1"/>
          </p:cNvSpPr>
          <p:nvPr/>
        </p:nvSpPr>
        <p:spPr>
          <a:xfrm>
            <a:off x="4296230" y="3894908"/>
            <a:ext cx="2654042" cy="1159040"/>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Earth Observations: </a:t>
            </a:r>
          </a:p>
          <a:p>
            <a:pPr marL="285750" indent="-285750">
              <a:buClr>
                <a:srgbClr val="266E99"/>
              </a:buClr>
              <a:buFont typeface="Arial"/>
              <a:buChar char="•"/>
            </a:pPr>
            <a:r>
              <a:rPr lang="en-US" dirty="0">
                <a:solidFill>
                  <a:srgbClr val="3F3F3F"/>
                </a:solidFill>
                <a:latin typeface="Century Gothic"/>
              </a:rPr>
              <a:t>Landsat 8 OLI</a:t>
            </a:r>
          </a:p>
          <a:p>
            <a:pPr marL="285750" indent="-285750">
              <a:buClr>
                <a:srgbClr val="266E99"/>
              </a:buClr>
              <a:buFont typeface="Arial"/>
              <a:buChar char="•"/>
            </a:pPr>
            <a:r>
              <a:rPr lang="en-US" dirty="0">
                <a:solidFill>
                  <a:srgbClr val="3F3F3F"/>
                </a:solidFill>
                <a:latin typeface="Century Gothic"/>
              </a:rPr>
              <a:t>Landsat 8 TIRS</a:t>
            </a:r>
          </a:p>
          <a:p>
            <a:pPr marL="285750" indent="-285750">
              <a:buClr>
                <a:srgbClr val="266E99"/>
              </a:buClr>
              <a:buFont typeface="Arial"/>
              <a:buChar char="•"/>
            </a:pPr>
            <a:r>
              <a:rPr lang="en-US" dirty="0">
                <a:solidFill>
                  <a:srgbClr val="3F3F3F"/>
                </a:solidFill>
                <a:latin typeface="Century Gothic"/>
              </a:rPr>
              <a:t>ISS ECOSTRESS</a:t>
            </a:r>
          </a:p>
        </p:txBody>
      </p:sp>
      <p:sp>
        <p:nvSpPr>
          <p:cNvPr id="16" name="Content Placeholder 6">
            <a:extLst>
              <a:ext uri="{FF2B5EF4-FFF2-40B4-BE49-F238E27FC236}">
                <a16:creationId xmlns:a16="http://schemas.microsoft.com/office/drawing/2014/main" id="{653D42A7-7840-4DF1-BCD8-91E146B2B4C9}"/>
              </a:ext>
            </a:extLst>
          </p:cNvPr>
          <p:cNvSpPr>
            <a:spLocks noGrp="1"/>
          </p:cNvSpPr>
          <p:nvPr/>
        </p:nvSpPr>
        <p:spPr>
          <a:xfrm>
            <a:off x="502057" y="5154032"/>
            <a:ext cx="10438146" cy="1695259"/>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a:solidFill>
                  <a:srgbClr val="3F3F3F"/>
                </a:solidFill>
                <a:latin typeface="Century Gothic"/>
              </a:rPr>
              <a:t>Impact: </a:t>
            </a:r>
            <a:r>
              <a:rPr lang="en-US" dirty="0">
                <a:solidFill>
                  <a:srgbClr val="3F3F3F"/>
                </a:solidFill>
                <a:latin typeface="Century Gothic"/>
              </a:rPr>
              <a:t>Utilizing NASA Earth observations and building on work from prior terms, end products from this project will be used to better understand the cooling capacity and thermal comfort that specific green infrastructure implementations can provide in identified vulnerable neighborhoods experiencing environmental inequities. This will allow end users to determine which infrastructure will be the most effective for mitigating UHI. </a:t>
            </a:r>
          </a:p>
        </p:txBody>
      </p:sp>
      <p:sp>
        <p:nvSpPr>
          <p:cNvPr id="20" name="Content Placeholder 7">
            <a:extLst>
              <a:ext uri="{FF2B5EF4-FFF2-40B4-BE49-F238E27FC236}">
                <a16:creationId xmlns:a16="http://schemas.microsoft.com/office/drawing/2014/main" id="{4C245D0E-80C1-4DD5-BA11-6FABDF951614}"/>
              </a:ext>
            </a:extLst>
          </p:cNvPr>
          <p:cNvSpPr>
            <a:spLocks noGrp="1"/>
          </p:cNvSpPr>
          <p:nvPr/>
        </p:nvSpPr>
        <p:spPr>
          <a:xfrm rot="16200000">
            <a:off x="8376166" y="2306258"/>
            <a:ext cx="6824472" cy="392373"/>
          </a:xfrm>
          <a:prstGeom prst="rect">
            <a:avLst/>
          </a:prstGeom>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i="1" dirty="0">
                <a:solidFill>
                  <a:schemeClr val="bg1"/>
                </a:solidFill>
                <a:latin typeface="Century Gothic"/>
              </a:rPr>
              <a:t>Arizona – Tempe</a:t>
            </a:r>
          </a:p>
        </p:txBody>
      </p:sp>
      <p:sp>
        <p:nvSpPr>
          <p:cNvPr id="2" name="Title 4">
            <a:extLst>
              <a:ext uri="{FF2B5EF4-FFF2-40B4-BE49-F238E27FC236}">
                <a16:creationId xmlns:a16="http://schemas.microsoft.com/office/drawing/2014/main" id="{6A91930C-4044-484B-86C0-FF47D96E0EE5}"/>
              </a:ext>
            </a:extLst>
          </p:cNvPr>
          <p:cNvSpPr txBox="1">
            <a:spLocks/>
          </p:cNvSpPr>
          <p:nvPr/>
        </p:nvSpPr>
        <p:spPr>
          <a:xfrm>
            <a:off x="464820" y="387235"/>
            <a:ext cx="10150020" cy="405246"/>
          </a:xfrm>
          <a:prstGeom prst="rect">
            <a:avLst/>
          </a:prstGeom>
        </p:spPr>
        <p:txBody>
          <a:bodyPr lIns="91440" tIns="45720" rIns="91440" bIns="4572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dirty="0">
                <a:solidFill>
                  <a:srgbClr val="266E99"/>
                </a:solidFill>
                <a:latin typeface="Century Gothic" panose="020F0302020204030204"/>
              </a:rPr>
              <a:t>Yonkers Urban Development II</a:t>
            </a:r>
            <a:r>
              <a:rPr lang="en-US" sz="4000" b="1" dirty="0">
                <a:solidFill>
                  <a:srgbClr val="266E99"/>
                </a:solidFill>
                <a:latin typeface="Century Gothic" panose="020F0302020204030204"/>
              </a:rPr>
              <a:t> </a:t>
            </a:r>
          </a:p>
        </p:txBody>
      </p:sp>
      <p:pic>
        <p:nvPicPr>
          <p:cNvPr id="5" name="Picture 5" descr="A picture containing sky, outdoor&#10;&#10;Description automatically generated">
            <a:extLst>
              <a:ext uri="{FF2B5EF4-FFF2-40B4-BE49-F238E27FC236}">
                <a16:creationId xmlns:a16="http://schemas.microsoft.com/office/drawing/2014/main" id="{1F60B3BE-2F84-4D80-A514-00CCF241A3C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693598" y="1799913"/>
            <a:ext cx="4246605" cy="2837935"/>
          </a:xfrm>
          <a:prstGeom prst="rect">
            <a:avLst/>
          </a:prstGeom>
          <a:ln>
            <a:no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560754EC-1484-4254-962B-F286907324AA}"/>
              </a:ext>
            </a:extLst>
          </p:cNvPr>
          <p:cNvSpPr txBox="1"/>
          <p:nvPr/>
        </p:nvSpPr>
        <p:spPr>
          <a:xfrm>
            <a:off x="6745084" y="4359821"/>
            <a:ext cx="2897658" cy="2539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dirty="0">
                <a:solidFill>
                  <a:schemeClr val="bg1"/>
                </a:solidFill>
                <a:latin typeface="Century Gothic"/>
              </a:rPr>
              <a:t>Credit: Groundwork HV</a:t>
            </a:r>
            <a:endParaRPr lang="en-US" sz="1050" dirty="0">
              <a:solidFill>
                <a:schemeClr val="bg1"/>
              </a:solidFill>
              <a:latin typeface="Century Gothic"/>
              <a:cs typeface="Calibri"/>
            </a:endParaRPr>
          </a:p>
        </p:txBody>
      </p:sp>
    </p:spTree>
    <p:extLst>
      <p:ext uri="{BB962C8B-B14F-4D97-AF65-F5344CB8AC3E}">
        <p14:creationId xmlns:p14="http://schemas.microsoft.com/office/powerpoint/2010/main" val="1500663908"/>
      </p:ext>
    </p:extLst>
  </p:cSld>
  <p:clrMapOvr>
    <a:masterClrMapping/>
  </p:clrMapOvr>
</p:sld>
</file>

<file path=ppt/theme/theme1.xml><?xml version="1.0" encoding="utf-8"?>
<a:theme xmlns:a="http://schemas.openxmlformats.org/drawingml/2006/main" name="Favorit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vorites">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Theme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718E9C"/>
        </a:solidFill>
        <a:ln w="92075">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ervir Highlights_20191028" id="{A7FD4D31-B20B-B74B-82AF-C8AC2278C00A}" vid="{03EC6B61-F944-B646-B827-3DC62659C544}"/>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7df78d0b-135a-4de7-9166-7c181cd87fb4">
      <UserInfo>
        <DisplayName>Amanda Clayton</DisplayName>
        <AccountId>14</AccountId>
        <AccountType/>
      </UserInfo>
      <UserInfo>
        <DisplayName>Robert Byles</DisplayName>
        <AccountId>16</AccountId>
        <AccountType/>
      </UserInfo>
      <UserInfo>
        <DisplayName>Paxton LaJoie</DisplayName>
        <AccountId>261</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137B7158B5884495B75C774E6EAA67" ma:contentTypeVersion="11" ma:contentTypeDescription="Create a new document." ma:contentTypeScope="" ma:versionID="86d0b29d60577673ac2a80c771800e8d">
  <xsd:schema xmlns:xsd="http://www.w3.org/2001/XMLSchema" xmlns:xs="http://www.w3.org/2001/XMLSchema" xmlns:p="http://schemas.microsoft.com/office/2006/metadata/properties" xmlns:ns2="21e6a8e8-1dff-48a6-ab9b-8d556c6946c0" xmlns:ns3="7df78d0b-135a-4de7-9166-7c181cd87fb4" targetNamespace="http://schemas.microsoft.com/office/2006/metadata/properties" ma:root="true" ma:fieldsID="1742b45ea780c5805b1395eedee79f51" ns2:_="" ns3:_="">
    <xsd:import namespace="21e6a8e8-1dff-48a6-ab9b-8d556c6946c0"/>
    <xsd:import namespace="7df78d0b-135a-4de7-9166-7c181cd87fb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e6a8e8-1dff-48a6-ab9b-8d556c6946c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df78d0b-135a-4de7-9166-7c181cd87fb4"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741A4E-F46A-4970-A1CA-1651E1B82510}">
  <ds:schemaRefs>
    <ds:schemaRef ds:uri="http://purl.org/dc/elements/1.1/"/>
    <ds:schemaRef ds:uri="http://schemas.microsoft.com/office/2006/metadata/properties"/>
    <ds:schemaRef ds:uri="21e6a8e8-1dff-48a6-ab9b-8d556c6946c0"/>
    <ds:schemaRef ds:uri="http://purl.org/dc/terms/"/>
    <ds:schemaRef ds:uri="http://schemas.openxmlformats.org/package/2006/metadata/core-properties"/>
    <ds:schemaRef ds:uri="7df78d0b-135a-4de7-9166-7c181cd87fb4"/>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CA00A990-0A37-4FD8-BBAB-6F7804EEFEDD}">
  <ds:schemaRefs>
    <ds:schemaRef ds:uri="21e6a8e8-1dff-48a6-ab9b-8d556c6946c0"/>
    <ds:schemaRef ds:uri="7df78d0b-135a-4de7-9166-7c181cd87fb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136EAA9-150E-4C8B-807F-EAABFE2808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3287</TotalTime>
  <Words>3825</Words>
  <Application>Microsoft Office PowerPoint</Application>
  <PresentationFormat>Widescreen</PresentationFormat>
  <Paragraphs>414</Paragraphs>
  <Slides>22</Slides>
  <Notes>21</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22</vt:i4>
      </vt:variant>
    </vt:vector>
  </HeadingPairs>
  <TitlesOfParts>
    <vt:vector size="37" baseType="lpstr">
      <vt:lpstr>Arial</vt:lpstr>
      <vt:lpstr>Arial Narrow</vt:lpstr>
      <vt:lpstr>Arial,Sans-Serif</vt:lpstr>
      <vt:lpstr>Calibri</vt:lpstr>
      <vt:lpstr>Calibri Light</vt:lpstr>
      <vt:lpstr>Century Gothic</vt:lpstr>
      <vt:lpstr>Georgia</vt:lpstr>
      <vt:lpstr>Noto Sans Symbols</vt:lpstr>
      <vt:lpstr>Webdings</vt:lpstr>
      <vt:lpstr>Wingdings</vt:lpstr>
      <vt:lpstr>Favorites</vt:lpstr>
      <vt:lpstr>Favorites</vt:lpstr>
      <vt:lpstr>1_Office Theme</vt:lpstr>
      <vt:lpstr>2_Office Theme</vt:lpstr>
      <vt:lpstr>1_Theme2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Clayton, Amanda L. (LARC-E3)[SSAI DEVELOP]</dc:creator>
  <cp:lastModifiedBy>Clayton, Amanda L. (LARC-E3)[SSAI DEVELOP]</cp:lastModifiedBy>
  <cp:revision>65</cp:revision>
  <dcterms:created xsi:type="dcterms:W3CDTF">2021-01-13T00:51:17Z</dcterms:created>
  <dcterms:modified xsi:type="dcterms:W3CDTF">2021-09-21T14:10:28Z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0x010100AA137B7158B5884495B75C774E6EAA67</vt:lpwstr>
  </property>
</Properties>
</file>